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7" r:id="rId9"/>
    <p:sldId id="264" r:id="rId10"/>
    <p:sldId id="266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>
      <p:cViewPr>
        <p:scale>
          <a:sx n="90" d="100"/>
          <a:sy n="90" d="100"/>
        </p:scale>
        <p:origin x="174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98D3-363D-4D56-8851-C1F87570CCF0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18801-15F7-4B14-8F9E-9E4C31C6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1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18801-15F7-4B14-8F9E-9E4C31C622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3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E84FB-EE86-BC4E-901B-0B97B769433A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9F8130-EF58-4F0F-B124-6AB142A916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68ADA5-E9FB-AB4C-B48B-BC5B7AA5DA74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9F8130-EF58-4F0F-B124-6AB142A91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8C5358-361E-B84C-9B6C-7EDCF3C489F3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9F8130-EF58-4F0F-B124-6AB142A91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FC05A-D605-F24B-BC30-83503FDED88B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9F8130-EF58-4F0F-B124-6AB142A91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201FAB-32E3-7547-AE61-DCC5E533A5F3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9F8130-EF58-4F0F-B124-6AB142A916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2BFE1F-4D99-EB47-B5D4-6B07C2232D86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9F8130-EF58-4F0F-B124-6AB142A91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15D368-3FEE-9443-896F-58E98E8F6174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9F8130-EF58-4F0F-B124-6AB142A91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4A46D-050D-074A-91DF-2535542AD9EF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9F8130-EF58-4F0F-B124-6AB142A91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25D8C9-4FC9-6744-A5EC-3138311E36BF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9F8130-EF58-4F0F-B124-6AB142A916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C3628-1EB5-EB4E-B87A-BF599075F2D4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9F8130-EF58-4F0F-B124-6AB142A91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BAFEDD-D6A2-C845-840A-FE4C60040EAD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9F8130-EF58-4F0F-B124-6AB142A916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A9F12DC-2000-CF4B-834A-C8AB6EF9FC6B}" type="datetime1">
              <a:rPr lang="en-US" altLang="zh-CN" smtClean="0"/>
              <a:t>9/14/16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9F8130-EF58-4F0F-B124-6AB142A9163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3130 – Digital Electronics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733800"/>
            <a:ext cx="7406640" cy="1752600"/>
          </a:xfrm>
        </p:spPr>
        <p:txBody>
          <a:bodyPr/>
          <a:lstStyle/>
          <a:p>
            <a:r>
              <a:rPr lang="en-US" dirty="0" smtClean="0"/>
              <a:t>Lab 9</a:t>
            </a:r>
          </a:p>
          <a:p>
            <a:r>
              <a:rPr lang="en-US" dirty="0" smtClean="0"/>
              <a:t>State Machines</a:t>
            </a:r>
          </a:p>
          <a:p>
            <a:r>
              <a:rPr lang="en-US" smtClean="0"/>
              <a:t>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4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0" t="16514" r="17962" b="22178"/>
          <a:stretch/>
        </p:blipFill>
        <p:spPr bwMode="auto">
          <a:xfrm>
            <a:off x="1143000" y="1447800"/>
            <a:ext cx="779318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89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914400"/>
          </a:xfrm>
        </p:spPr>
        <p:txBody>
          <a:bodyPr/>
          <a:lstStyle/>
          <a:p>
            <a:r>
              <a:rPr lang="en-US" dirty="0" smtClean="0"/>
              <a:t>Waveforms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4" t="10476" r="14225" b="11649"/>
          <a:stretch/>
        </p:blipFill>
        <p:spPr bwMode="auto">
          <a:xfrm>
            <a:off x="838200" y="1066800"/>
            <a:ext cx="800986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0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419600"/>
          </a:xfrm>
        </p:spPr>
        <p:txBody>
          <a:bodyPr/>
          <a:lstStyle/>
          <a:p>
            <a:r>
              <a:rPr lang="en-US" dirty="0" smtClean="0"/>
              <a:t>Build and test the Mealy State Machine.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Attach all screenshots into one PDF file, including schematic, symbol, test circuit schematic, waveforms.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State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077200" cy="4267200"/>
          </a:xfrm>
        </p:spPr>
        <p:txBody>
          <a:bodyPr/>
          <a:lstStyle/>
          <a:p>
            <a:r>
              <a:rPr lang="en-US" dirty="0" smtClean="0"/>
              <a:t>A model of a machine that can be in one of several </a:t>
            </a:r>
            <a:r>
              <a:rPr lang="en-US" i="1" dirty="0" smtClean="0"/>
              <a:t>states</a:t>
            </a:r>
            <a:r>
              <a:rPr lang="en-US" dirty="0" smtClean="0"/>
              <a:t> (e.g. traffic lights)</a:t>
            </a:r>
            <a:endParaRPr lang="en-US" i="1" dirty="0" smtClean="0"/>
          </a:p>
          <a:p>
            <a:r>
              <a:rPr lang="en-US" dirty="0" smtClean="0"/>
              <a:t>Different representations:</a:t>
            </a:r>
          </a:p>
          <a:p>
            <a:pPr lvl="1"/>
            <a:r>
              <a:rPr lang="en-US" dirty="0" smtClean="0"/>
              <a:t>State diagrams</a:t>
            </a:r>
          </a:p>
          <a:p>
            <a:pPr lvl="1"/>
            <a:r>
              <a:rPr lang="en-US" dirty="0" smtClean="0"/>
              <a:t>State tables</a:t>
            </a:r>
          </a:p>
          <a:p>
            <a:pPr lvl="1"/>
            <a:r>
              <a:rPr lang="en-US" dirty="0" smtClean="0"/>
              <a:t>State equations</a:t>
            </a:r>
          </a:p>
        </p:txBody>
      </p:sp>
    </p:spTree>
    <p:extLst>
      <p:ext uri="{BB962C8B-B14F-4D97-AF65-F5344CB8AC3E}">
        <p14:creationId xmlns:p14="http://schemas.microsoft.com/office/powerpoint/2010/main" val="6528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Mealy and Moore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r>
              <a:rPr lang="en-US" dirty="0" smtClean="0"/>
              <a:t>Mealy machine</a:t>
            </a:r>
          </a:p>
          <a:p>
            <a:pPr lvl="1"/>
            <a:r>
              <a:rPr lang="en-US" dirty="0" smtClean="0"/>
              <a:t>Output values are determined by both the current state and the current inputs</a:t>
            </a:r>
          </a:p>
          <a:p>
            <a:r>
              <a:rPr lang="en-US" dirty="0" smtClean="0"/>
              <a:t>Moore machine</a:t>
            </a:r>
          </a:p>
          <a:p>
            <a:pPr lvl="1"/>
            <a:r>
              <a:rPr lang="en-US" dirty="0" smtClean="0"/>
              <a:t>Output values are determined solely by the current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153400" cy="4114800"/>
          </a:xfrm>
        </p:spPr>
        <p:txBody>
          <a:bodyPr/>
          <a:lstStyle/>
          <a:p>
            <a:r>
              <a:rPr lang="en-US" dirty="0" smtClean="0"/>
              <a:t>Design both Mealy and Moore machines to detect the sequence, 1010, in a bit pattern.</a:t>
            </a:r>
          </a:p>
          <a:p>
            <a:r>
              <a:rPr lang="en-US" dirty="0" smtClean="0"/>
              <a:t>Draw state tables.</a:t>
            </a:r>
          </a:p>
          <a:p>
            <a:r>
              <a:rPr lang="en-US" dirty="0" smtClean="0"/>
              <a:t>Implement the </a:t>
            </a:r>
            <a:r>
              <a:rPr lang="en-US" dirty="0" smtClean="0">
                <a:solidFill>
                  <a:srgbClr val="FF0000"/>
                </a:solidFill>
              </a:rPr>
              <a:t>Mealy </a:t>
            </a:r>
            <a:r>
              <a:rPr lang="en-US" dirty="0" smtClean="0"/>
              <a:t>state machine using D flip-flops with clear pin.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 State Machine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4511675" cy="323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1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43730"/>
              </p:ext>
            </p:extLst>
          </p:nvPr>
        </p:nvGraphicFramePr>
        <p:xfrm>
          <a:off x="4489904" y="2049144"/>
          <a:ext cx="4572000" cy="2942273"/>
        </p:xfrm>
        <a:graphic>
          <a:graphicData uri="http://schemas.openxmlformats.org/drawingml/2006/table">
            <a:tbl>
              <a:tblPr/>
              <a:tblGrid>
                <a:gridCol w="1219200"/>
                <a:gridCol w="1066800"/>
                <a:gridCol w="1066800"/>
                <a:gridCol w="1219200"/>
              </a:tblGrid>
              <a:tr h="4572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Present State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(000)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(000)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(001)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(001)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(001)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(010)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(000)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(011)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(001)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(100)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(000)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0" y="5154757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State Diagram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5177135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State Table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046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dirty="0" smtClean="0"/>
              <a:t>Mealy State Machine</a:t>
            </a:r>
            <a:endParaRPr lang="en-US" dirty="0"/>
          </a:p>
        </p:txBody>
      </p:sp>
      <p:graphicFrame>
        <p:nvGraphicFramePr>
          <p:cNvPr id="29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92275"/>
              </p:ext>
            </p:extLst>
          </p:nvPr>
        </p:nvGraphicFramePr>
        <p:xfrm>
          <a:off x="1752600" y="3854767"/>
          <a:ext cx="5486400" cy="2546033"/>
        </p:xfrm>
        <a:graphic>
          <a:graphicData uri="http://schemas.openxmlformats.org/drawingml/2006/table">
            <a:tbl>
              <a:tblPr/>
              <a:tblGrid>
                <a:gridCol w="1219200"/>
                <a:gridCol w="1066800"/>
                <a:gridCol w="1066800"/>
                <a:gridCol w="1066800"/>
                <a:gridCol w="1066800"/>
              </a:tblGrid>
              <a:tr h="4572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 State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3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(00)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(00)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(01)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(01)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(10)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(00)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(11)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(11)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(01)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219200"/>
            <a:ext cx="5319712" cy="253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1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152400"/>
            <a:ext cx="749808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Mealy Machine Implementation using DFF</a:t>
            </a:r>
            <a:endParaRPr lang="en-US" sz="3600" dirty="0"/>
          </a:p>
        </p:txBody>
      </p:sp>
      <p:graphicFrame>
        <p:nvGraphicFramePr>
          <p:cNvPr id="4" name="Group 27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219606"/>
              </p:ext>
            </p:extLst>
          </p:nvPr>
        </p:nvGraphicFramePr>
        <p:xfrm>
          <a:off x="1143000" y="1194028"/>
          <a:ext cx="7239000" cy="5048276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762000"/>
                <a:gridCol w="762000"/>
                <a:gridCol w="762000"/>
                <a:gridCol w="990600"/>
                <a:gridCol w="990600"/>
              </a:tblGrid>
              <a:tr h="65044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Inputs of combinational circuit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 of combinational circuit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0444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Present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Flip-flop inputs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(= Next State)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3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0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DA=A’BX’+ABX’+AB’X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  =BX’+AB’X</a:t>
            </a:r>
          </a:p>
          <a:p>
            <a:r>
              <a:rPr lang="en-US" dirty="0" smtClean="0"/>
              <a:t>DB=A’B’X+A’BX+AB’X+ABX</a:t>
            </a:r>
          </a:p>
          <a:p>
            <a:pPr marL="82296" indent="0">
              <a:buNone/>
            </a:pPr>
            <a:r>
              <a:rPr lang="en-US" dirty="0" smtClean="0"/>
              <a:t>        =X</a:t>
            </a:r>
            <a:endParaRPr lang="en-US" dirty="0"/>
          </a:p>
          <a:p>
            <a:r>
              <a:rPr lang="en-US" dirty="0" smtClean="0"/>
              <a:t>Output=ABX’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700649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All the equations should be simplified </a:t>
            </a:r>
            <a:r>
              <a:rPr lang="en-US" altLang="zh-CN" sz="2400" dirty="0"/>
              <a:t>via using </a:t>
            </a:r>
            <a:r>
              <a:rPr lang="en-US" altLang="zh-CN" sz="2400" dirty="0" err="1" smtClean="0"/>
              <a:t>Karnaugh</a:t>
            </a:r>
            <a:r>
              <a:rPr lang="en-US" altLang="zh-CN" sz="2400" dirty="0" smtClean="0"/>
              <a:t> map.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210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Implementation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9" t="18991" r="17682" b="25738"/>
          <a:stretch/>
        </p:blipFill>
        <p:spPr bwMode="auto">
          <a:xfrm>
            <a:off x="152399" y="1371600"/>
            <a:ext cx="892201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0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12085</TotalTime>
  <Words>397</Words>
  <Application>Microsoft Macintosh PowerPoint</Application>
  <PresentationFormat>On-screen Show (4:3)</PresentationFormat>
  <Paragraphs>171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Gill Sans MT</vt:lpstr>
      <vt:lpstr>Verdana</vt:lpstr>
      <vt:lpstr>Wingdings 2</vt:lpstr>
      <vt:lpstr>华文中宋</vt:lpstr>
      <vt:lpstr>Arial</vt:lpstr>
      <vt:lpstr>Solstice</vt:lpstr>
      <vt:lpstr>ECE 3130 – Digital Electronics and Design</vt:lpstr>
      <vt:lpstr>What is a State Machine?</vt:lpstr>
      <vt:lpstr>Mealy and Moore State Machines</vt:lpstr>
      <vt:lpstr>Objectives</vt:lpstr>
      <vt:lpstr>Moore State Machine</vt:lpstr>
      <vt:lpstr>Mealy State Machine</vt:lpstr>
      <vt:lpstr>Mealy Machine Implementation using DFF</vt:lpstr>
      <vt:lpstr>State Equations</vt:lpstr>
      <vt:lpstr>Circuit Implementation</vt:lpstr>
      <vt:lpstr>Symbol</vt:lpstr>
      <vt:lpstr>Waveforms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3130 – Digital Electronics and Design</dc:title>
  <dc:creator>Allan</dc:creator>
  <cp:lastModifiedBy>Li, Yongbo</cp:lastModifiedBy>
  <cp:revision>34</cp:revision>
  <dcterms:created xsi:type="dcterms:W3CDTF">2012-10-04T22:12:21Z</dcterms:created>
  <dcterms:modified xsi:type="dcterms:W3CDTF">2016-09-14T23:13:18Z</dcterms:modified>
</cp:coreProperties>
</file>