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sldIdLst>
    <p:sldId id="263" r:id="rId2"/>
    <p:sldId id="257" r:id="rId3"/>
    <p:sldId id="287" r:id="rId4"/>
    <p:sldId id="288" r:id="rId5"/>
    <p:sldId id="289" r:id="rId6"/>
    <p:sldId id="290" r:id="rId7"/>
    <p:sldId id="292" r:id="rId8"/>
    <p:sldId id="291" r:id="rId9"/>
    <p:sldId id="293" r:id="rId10"/>
    <p:sldId id="294" r:id="rId11"/>
    <p:sldId id="295" r:id="rId12"/>
    <p:sldId id="28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A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p:cViewPr>
        <p:scale>
          <a:sx n="88" d="100"/>
          <a:sy n="88" d="100"/>
        </p:scale>
        <p:origin x="2320" y="8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6731A-1966-47A5-8E75-7B9030D2C2CC}" type="datetimeFigureOut">
              <a:rPr lang="en-US" smtClean="0"/>
              <a:t>11/16/16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1E4EF-5761-4F3B-8B94-E28183DE1CD6}" type="slidenum">
              <a:rPr lang="en-US" smtClean="0"/>
              <a:t>‹#›</a:t>
            </a:fld>
            <a:endParaRPr lang="en-US"/>
          </a:p>
        </p:txBody>
      </p:sp>
    </p:spTree>
    <p:extLst>
      <p:ext uri="{BB962C8B-B14F-4D97-AF65-F5344CB8AC3E}">
        <p14:creationId xmlns:p14="http://schemas.microsoft.com/office/powerpoint/2010/main" val="262360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71E4EF-5761-4F3B-8B94-E28183DE1CD6}" type="slidenum">
              <a:rPr lang="en-US" smtClean="0"/>
              <a:t>1</a:t>
            </a:fld>
            <a:endParaRPr lang="en-US"/>
          </a:p>
        </p:txBody>
      </p:sp>
    </p:spTree>
    <p:extLst>
      <p:ext uri="{BB962C8B-B14F-4D97-AF65-F5344CB8AC3E}">
        <p14:creationId xmlns:p14="http://schemas.microsoft.com/office/powerpoint/2010/main" val="3569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E3CDC1D0-2BA3-024F-8562-29DEB881AA37}" type="datetime1">
              <a:rPr lang="en-US" altLang="zh-CN" smtClean="0"/>
              <a:t>11/16/16</a:t>
            </a:fld>
            <a:endParaRPr lang="en-US"/>
          </a:p>
        </p:txBody>
      </p:sp>
      <p:sp>
        <p:nvSpPr>
          <p:cNvPr id="20" name="页脚占位符 19"/>
          <p:cNvSpPr>
            <a:spLocks noGrp="1"/>
          </p:cNvSpPr>
          <p:nvPr>
            <p:ph type="ftr" sz="quarter" idx="11"/>
          </p:nvPr>
        </p:nvSpPr>
        <p:spPr/>
        <p:txBody>
          <a:bodyPr/>
          <a:lstStyle>
            <a:extLst/>
          </a:lstStyle>
          <a:p>
            <a:endParaRPr lang="en-US"/>
          </a:p>
        </p:txBody>
      </p:sp>
      <p:sp>
        <p:nvSpPr>
          <p:cNvPr id="10" name="灯片编号占位符 9"/>
          <p:cNvSpPr>
            <a:spLocks noGrp="1"/>
          </p:cNvSpPr>
          <p:nvPr>
            <p:ph type="sldNum" sz="quarter" idx="12"/>
          </p:nvPr>
        </p:nvSpPr>
        <p:spPr/>
        <p:txBody>
          <a:bodyPr/>
          <a:lstStyle>
            <a:extLst/>
          </a:lstStyle>
          <a:p>
            <a:fld id="{683DE75E-71B5-4513-B6B9-77FAFDCE8C06}" type="slidenum">
              <a:rPr lang="en-US" smtClean="0"/>
              <a:t>‹#›</a:t>
            </a:fld>
            <a:endParaRPr 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B754E05-097F-944C-8AE7-ACC51DCC3DFE}" type="datetime1">
              <a:rPr lang="en-US" altLang="zh-CN" smtClean="0"/>
              <a:t>11/16/16</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83DE75E-71B5-4513-B6B9-77FAFDCE8C0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61B3822B-9145-8E41-BD04-6C02FBB1860E}" type="datetime1">
              <a:rPr lang="en-US" altLang="zh-CN" smtClean="0"/>
              <a:t>11/16/16</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83DE75E-71B5-4513-B6B9-77FAFDCE8C0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01FE210-885C-0A4D-A037-E832FE7590B1}" type="datetime1">
              <a:rPr lang="en-US" altLang="zh-CN" smtClean="0"/>
              <a:t>11/16/16</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83DE75E-71B5-4513-B6B9-77FAFDCE8C0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F5A18B6F-CBF5-3F4F-B75A-9F6129F76463}" type="datetime1">
              <a:rPr lang="en-US" altLang="zh-CN" smtClean="0"/>
              <a:t>11/16/16</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683DE75E-71B5-4513-B6B9-77FAFDCE8C06}" type="slidenum">
              <a:rPr lang="en-US" smtClean="0"/>
              <a:t>‹#›</a:t>
            </a:fld>
            <a:endParaRPr 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6541784E-E7C0-CC4A-833C-B0D7489C2D48}" type="datetime1">
              <a:rPr lang="en-US" altLang="zh-CN" smtClean="0"/>
              <a:t>11/16/16</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83DE75E-71B5-4513-B6B9-77FAFDCE8C0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3965FE39-DAC5-374C-A1F1-EEB62D3B1162}" type="datetime1">
              <a:rPr lang="en-US" altLang="zh-CN" smtClean="0"/>
              <a:t>11/16/16</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p:txBody>
          <a:bodyPr/>
          <a:lstStyle>
            <a:extLst/>
          </a:lstStyle>
          <a:p>
            <a:fld id="{683DE75E-71B5-4513-B6B9-77FAFDCE8C0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E535276E-A235-2B44-B454-436EBEB13418}" type="datetime1">
              <a:rPr lang="en-US" altLang="zh-CN" smtClean="0"/>
              <a:t>11/16/16</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683DE75E-71B5-4513-B6B9-77FAFDCE8C0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E3EDC4B3-ADC8-194A-9100-98C8A0B1DD74}" type="datetime1">
              <a:rPr lang="en-US" altLang="zh-CN" smtClean="0"/>
              <a:t>11/16/16</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683DE75E-71B5-4513-B6B9-77FAFDCE8C06}" type="slidenum">
              <a:rPr lang="en-US" smtClean="0"/>
              <a:t>‹#›</a:t>
            </a:fld>
            <a:endParaRPr 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4972101-14E8-D04E-9C0B-07AA89A15682}" type="datetime1">
              <a:rPr lang="en-US" altLang="zh-CN" smtClean="0"/>
              <a:t>11/16/16</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83DE75E-71B5-4513-B6B9-77FAFDCE8C0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D698923F-2951-5345-A103-ECA56BADBC4B}" type="datetime1">
              <a:rPr lang="en-US" altLang="zh-CN" smtClean="0"/>
              <a:t>11/16/16</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p:txBody>
          <a:bodyPr/>
          <a:lstStyle>
            <a:extLst/>
          </a:lstStyle>
          <a:p>
            <a:fld id="{683DE75E-71B5-4513-B6B9-77FAFDCE8C06}" type="slidenum">
              <a:rPr lang="en-US" smtClean="0"/>
              <a:t>‹#›</a:t>
            </a:fld>
            <a:endParaRPr 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A057EC1-0ECC-314B-9B0D-324125DEEF8B}" type="datetime1">
              <a:rPr lang="en-US" altLang="zh-CN" smtClean="0"/>
              <a:t>11/16/16</a:t>
            </a:fld>
            <a:endParaRPr 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83DE75E-71B5-4513-B6B9-77FAFDCE8C06}" type="slidenum">
              <a:rPr lang="en-US" smtClean="0"/>
              <a:t>‹#›</a:t>
            </a:fld>
            <a:endParaRPr 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ECE 3130 – Digital Electronics and Design</a:t>
            </a:r>
            <a:endParaRPr lang="en-US" dirty="0"/>
          </a:p>
        </p:txBody>
      </p:sp>
      <p:sp>
        <p:nvSpPr>
          <p:cNvPr id="3" name="Subtitle 2"/>
          <p:cNvSpPr>
            <a:spLocks noGrp="1"/>
          </p:cNvSpPr>
          <p:nvPr>
            <p:ph type="subTitle" idx="1"/>
          </p:nvPr>
        </p:nvSpPr>
        <p:spPr>
          <a:xfrm>
            <a:off x="1447800" y="3886200"/>
            <a:ext cx="7406640" cy="1752600"/>
          </a:xfrm>
        </p:spPr>
        <p:txBody>
          <a:bodyPr/>
          <a:lstStyle/>
          <a:p>
            <a:r>
              <a:rPr lang="en-US" dirty="0" smtClean="0"/>
              <a:t>Final Project</a:t>
            </a:r>
          </a:p>
          <a:p>
            <a:r>
              <a:rPr lang="en-US" dirty="0" smtClean="0"/>
              <a:t>4-bit ALU controlled by State Machine</a:t>
            </a:r>
          </a:p>
          <a:p>
            <a:r>
              <a:rPr lang="en-US" dirty="0" smtClean="0"/>
              <a:t>Fall 2016</a:t>
            </a:r>
            <a:endParaRPr lang="en-US" dirty="0"/>
          </a:p>
        </p:txBody>
      </p:sp>
    </p:spTree>
    <p:extLst>
      <p:ext uri="{BB962C8B-B14F-4D97-AF65-F5344CB8AC3E}">
        <p14:creationId xmlns:p14="http://schemas.microsoft.com/office/powerpoint/2010/main" val="3610270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76200"/>
            <a:ext cx="7498080" cy="685800"/>
          </a:xfrm>
        </p:spPr>
        <p:txBody>
          <a:bodyPr>
            <a:normAutofit/>
          </a:bodyPr>
          <a:lstStyle/>
          <a:p>
            <a:r>
              <a:rPr lang="en-US" sz="3200" dirty="0" smtClean="0"/>
              <a:t>Symbol of the whole project</a:t>
            </a:r>
            <a:endParaRPr lang="en-US" sz="3200" dirty="0"/>
          </a:p>
        </p:txBody>
      </p:sp>
      <p:sp>
        <p:nvSpPr>
          <p:cNvPr id="24" name="圆角矩形 23"/>
          <p:cNvSpPr/>
          <p:nvPr/>
        </p:nvSpPr>
        <p:spPr>
          <a:xfrm>
            <a:off x="3736676" y="1524000"/>
            <a:ext cx="1600200" cy="29718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3886200" y="2145268"/>
            <a:ext cx="1358600" cy="369332"/>
          </a:xfrm>
          <a:prstGeom prst="rect">
            <a:avLst/>
          </a:prstGeom>
          <a:noFill/>
        </p:spPr>
        <p:txBody>
          <a:bodyPr wrap="square" rtlCol="0">
            <a:spAutoFit/>
          </a:bodyPr>
          <a:lstStyle/>
          <a:p>
            <a:r>
              <a:rPr lang="en-US" altLang="zh-CN" dirty="0" smtClean="0"/>
              <a:t>Final Project</a:t>
            </a:r>
            <a:endParaRPr lang="zh-CN" altLang="en-US" dirty="0"/>
          </a:p>
        </p:txBody>
      </p:sp>
      <p:cxnSp>
        <p:nvCxnSpPr>
          <p:cNvPr id="32" name="Straight Arrow Connector 9"/>
          <p:cNvCxnSpPr/>
          <p:nvPr/>
        </p:nvCxnSpPr>
        <p:spPr>
          <a:xfrm>
            <a:off x="3154290" y="1828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9"/>
          <p:cNvCxnSpPr/>
          <p:nvPr/>
        </p:nvCxnSpPr>
        <p:spPr>
          <a:xfrm>
            <a:off x="3154290" y="2057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9"/>
          <p:cNvCxnSpPr/>
          <p:nvPr/>
        </p:nvCxnSpPr>
        <p:spPr>
          <a:xfrm>
            <a:off x="3154290" y="2286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9"/>
          <p:cNvCxnSpPr/>
          <p:nvPr/>
        </p:nvCxnSpPr>
        <p:spPr>
          <a:xfrm>
            <a:off x="3154290" y="2514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9"/>
          <p:cNvCxnSpPr/>
          <p:nvPr/>
        </p:nvCxnSpPr>
        <p:spPr>
          <a:xfrm>
            <a:off x="3154290" y="2895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9"/>
          <p:cNvCxnSpPr/>
          <p:nvPr/>
        </p:nvCxnSpPr>
        <p:spPr>
          <a:xfrm>
            <a:off x="3154290" y="3124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9"/>
          <p:cNvCxnSpPr/>
          <p:nvPr/>
        </p:nvCxnSpPr>
        <p:spPr>
          <a:xfrm>
            <a:off x="3154290" y="3352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9"/>
          <p:cNvCxnSpPr/>
          <p:nvPr/>
        </p:nvCxnSpPr>
        <p:spPr>
          <a:xfrm>
            <a:off x="3154290" y="3581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9"/>
          <p:cNvCxnSpPr/>
          <p:nvPr/>
        </p:nvCxnSpPr>
        <p:spPr>
          <a:xfrm>
            <a:off x="5364090" y="1981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9"/>
          <p:cNvCxnSpPr/>
          <p:nvPr/>
        </p:nvCxnSpPr>
        <p:spPr>
          <a:xfrm>
            <a:off x="5364090" y="2209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9"/>
          <p:cNvCxnSpPr/>
          <p:nvPr/>
        </p:nvCxnSpPr>
        <p:spPr>
          <a:xfrm>
            <a:off x="5364090" y="2438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9"/>
          <p:cNvCxnSpPr/>
          <p:nvPr/>
        </p:nvCxnSpPr>
        <p:spPr>
          <a:xfrm>
            <a:off x="5364090" y="2667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9"/>
          <p:cNvCxnSpPr/>
          <p:nvPr/>
        </p:nvCxnSpPr>
        <p:spPr>
          <a:xfrm>
            <a:off x="5364090" y="2895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9"/>
          <p:cNvCxnSpPr/>
          <p:nvPr/>
        </p:nvCxnSpPr>
        <p:spPr>
          <a:xfrm>
            <a:off x="5364090" y="3124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9"/>
          <p:cNvCxnSpPr/>
          <p:nvPr/>
        </p:nvCxnSpPr>
        <p:spPr>
          <a:xfrm>
            <a:off x="5364090" y="3352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9"/>
          <p:cNvCxnSpPr/>
          <p:nvPr/>
        </p:nvCxnSpPr>
        <p:spPr>
          <a:xfrm>
            <a:off x="5364090" y="3581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9"/>
          <p:cNvCxnSpPr/>
          <p:nvPr/>
        </p:nvCxnSpPr>
        <p:spPr>
          <a:xfrm>
            <a:off x="5364090" y="3886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35830" y="1676400"/>
            <a:ext cx="394660" cy="307777"/>
          </a:xfrm>
          <a:prstGeom prst="rect">
            <a:avLst/>
          </a:prstGeom>
          <a:noFill/>
        </p:spPr>
        <p:txBody>
          <a:bodyPr wrap="none" rtlCol="0">
            <a:spAutoFit/>
          </a:bodyPr>
          <a:lstStyle/>
          <a:p>
            <a:r>
              <a:rPr lang="en-US" altLang="zh-CN" sz="1400" dirty="0" smtClean="0"/>
              <a:t>A0</a:t>
            </a:r>
            <a:endParaRPr lang="zh-CN" altLang="en-US" sz="1400" dirty="0"/>
          </a:p>
        </p:txBody>
      </p:sp>
      <p:sp>
        <p:nvSpPr>
          <p:cNvPr id="55" name="TextBox 54"/>
          <p:cNvSpPr txBox="1"/>
          <p:nvPr/>
        </p:nvSpPr>
        <p:spPr>
          <a:xfrm>
            <a:off x="2849490" y="1902023"/>
            <a:ext cx="394660" cy="307777"/>
          </a:xfrm>
          <a:prstGeom prst="rect">
            <a:avLst/>
          </a:prstGeom>
          <a:noFill/>
        </p:spPr>
        <p:txBody>
          <a:bodyPr wrap="none" rtlCol="0">
            <a:spAutoFit/>
          </a:bodyPr>
          <a:lstStyle/>
          <a:p>
            <a:r>
              <a:rPr lang="en-US" altLang="zh-CN" sz="1400" dirty="0" smtClean="0"/>
              <a:t>A1</a:t>
            </a:r>
            <a:endParaRPr lang="zh-CN" altLang="en-US" sz="1400" dirty="0"/>
          </a:p>
        </p:txBody>
      </p:sp>
      <p:sp>
        <p:nvSpPr>
          <p:cNvPr id="56" name="TextBox 55"/>
          <p:cNvSpPr txBox="1"/>
          <p:nvPr/>
        </p:nvSpPr>
        <p:spPr>
          <a:xfrm>
            <a:off x="2849490" y="2130623"/>
            <a:ext cx="394660" cy="307777"/>
          </a:xfrm>
          <a:prstGeom prst="rect">
            <a:avLst/>
          </a:prstGeom>
          <a:noFill/>
        </p:spPr>
        <p:txBody>
          <a:bodyPr wrap="none" rtlCol="0">
            <a:spAutoFit/>
          </a:bodyPr>
          <a:lstStyle/>
          <a:p>
            <a:r>
              <a:rPr lang="en-US" altLang="zh-CN" sz="1400" dirty="0" smtClean="0"/>
              <a:t>A2</a:t>
            </a:r>
            <a:endParaRPr lang="zh-CN" altLang="en-US" sz="1400" dirty="0"/>
          </a:p>
        </p:txBody>
      </p:sp>
      <p:sp>
        <p:nvSpPr>
          <p:cNvPr id="57" name="TextBox 56"/>
          <p:cNvSpPr txBox="1"/>
          <p:nvPr/>
        </p:nvSpPr>
        <p:spPr>
          <a:xfrm>
            <a:off x="2849490" y="2359223"/>
            <a:ext cx="394660" cy="307777"/>
          </a:xfrm>
          <a:prstGeom prst="rect">
            <a:avLst/>
          </a:prstGeom>
          <a:noFill/>
        </p:spPr>
        <p:txBody>
          <a:bodyPr wrap="none" rtlCol="0">
            <a:spAutoFit/>
          </a:bodyPr>
          <a:lstStyle/>
          <a:p>
            <a:r>
              <a:rPr lang="en-US" altLang="zh-CN" sz="1400" dirty="0" smtClean="0"/>
              <a:t>A3</a:t>
            </a:r>
            <a:endParaRPr lang="zh-CN" altLang="en-US" sz="1400" dirty="0"/>
          </a:p>
        </p:txBody>
      </p:sp>
      <p:sp>
        <p:nvSpPr>
          <p:cNvPr id="58" name="TextBox 57"/>
          <p:cNvSpPr txBox="1"/>
          <p:nvPr/>
        </p:nvSpPr>
        <p:spPr>
          <a:xfrm>
            <a:off x="2849490" y="2743200"/>
            <a:ext cx="375424" cy="307777"/>
          </a:xfrm>
          <a:prstGeom prst="rect">
            <a:avLst/>
          </a:prstGeom>
          <a:noFill/>
        </p:spPr>
        <p:txBody>
          <a:bodyPr wrap="none" rtlCol="0">
            <a:spAutoFit/>
          </a:bodyPr>
          <a:lstStyle/>
          <a:p>
            <a:r>
              <a:rPr lang="en-US" altLang="zh-CN" sz="1400" dirty="0"/>
              <a:t>B</a:t>
            </a:r>
            <a:r>
              <a:rPr lang="en-US" altLang="zh-CN" sz="1400" dirty="0" smtClean="0"/>
              <a:t>0</a:t>
            </a:r>
            <a:endParaRPr lang="zh-CN" altLang="en-US" sz="1400" dirty="0"/>
          </a:p>
        </p:txBody>
      </p:sp>
      <p:sp>
        <p:nvSpPr>
          <p:cNvPr id="59" name="TextBox 58"/>
          <p:cNvSpPr txBox="1"/>
          <p:nvPr/>
        </p:nvSpPr>
        <p:spPr>
          <a:xfrm>
            <a:off x="2863150" y="2968823"/>
            <a:ext cx="375424" cy="307777"/>
          </a:xfrm>
          <a:prstGeom prst="rect">
            <a:avLst/>
          </a:prstGeom>
          <a:noFill/>
        </p:spPr>
        <p:txBody>
          <a:bodyPr wrap="none" rtlCol="0">
            <a:spAutoFit/>
          </a:bodyPr>
          <a:lstStyle/>
          <a:p>
            <a:r>
              <a:rPr lang="en-US" altLang="zh-CN" sz="1400" dirty="0"/>
              <a:t>B</a:t>
            </a:r>
            <a:r>
              <a:rPr lang="en-US" altLang="zh-CN" sz="1400" dirty="0" smtClean="0"/>
              <a:t>1</a:t>
            </a:r>
            <a:endParaRPr lang="zh-CN" altLang="en-US" sz="1400" dirty="0"/>
          </a:p>
        </p:txBody>
      </p:sp>
      <p:sp>
        <p:nvSpPr>
          <p:cNvPr id="60" name="TextBox 59"/>
          <p:cNvSpPr txBox="1"/>
          <p:nvPr/>
        </p:nvSpPr>
        <p:spPr>
          <a:xfrm>
            <a:off x="2863150" y="3197423"/>
            <a:ext cx="375424" cy="307777"/>
          </a:xfrm>
          <a:prstGeom prst="rect">
            <a:avLst/>
          </a:prstGeom>
          <a:noFill/>
        </p:spPr>
        <p:txBody>
          <a:bodyPr wrap="none" rtlCol="0">
            <a:spAutoFit/>
          </a:bodyPr>
          <a:lstStyle/>
          <a:p>
            <a:r>
              <a:rPr lang="en-US" altLang="zh-CN" sz="1400" dirty="0"/>
              <a:t>B</a:t>
            </a:r>
            <a:r>
              <a:rPr lang="en-US" altLang="zh-CN" sz="1400" dirty="0" smtClean="0"/>
              <a:t>2</a:t>
            </a:r>
            <a:endParaRPr lang="zh-CN" altLang="en-US" sz="1400" dirty="0"/>
          </a:p>
        </p:txBody>
      </p:sp>
      <p:sp>
        <p:nvSpPr>
          <p:cNvPr id="61" name="TextBox 60"/>
          <p:cNvSpPr txBox="1"/>
          <p:nvPr/>
        </p:nvSpPr>
        <p:spPr>
          <a:xfrm>
            <a:off x="2863150" y="3426023"/>
            <a:ext cx="375424" cy="307777"/>
          </a:xfrm>
          <a:prstGeom prst="rect">
            <a:avLst/>
          </a:prstGeom>
          <a:noFill/>
        </p:spPr>
        <p:txBody>
          <a:bodyPr wrap="none" rtlCol="0">
            <a:spAutoFit/>
          </a:bodyPr>
          <a:lstStyle/>
          <a:p>
            <a:r>
              <a:rPr lang="en-US" altLang="zh-CN" sz="1400" dirty="0" smtClean="0"/>
              <a:t>B3</a:t>
            </a:r>
            <a:endParaRPr lang="zh-CN" altLang="en-US" sz="1400" dirty="0"/>
          </a:p>
        </p:txBody>
      </p:sp>
      <p:sp>
        <p:nvSpPr>
          <p:cNvPr id="62" name="TextBox 61"/>
          <p:cNvSpPr txBox="1"/>
          <p:nvPr/>
        </p:nvSpPr>
        <p:spPr>
          <a:xfrm>
            <a:off x="5870170" y="1828800"/>
            <a:ext cx="383438" cy="307777"/>
          </a:xfrm>
          <a:prstGeom prst="rect">
            <a:avLst/>
          </a:prstGeom>
          <a:noFill/>
        </p:spPr>
        <p:txBody>
          <a:bodyPr wrap="none" rtlCol="0">
            <a:spAutoFit/>
          </a:bodyPr>
          <a:lstStyle/>
          <a:p>
            <a:r>
              <a:rPr lang="en-US" altLang="zh-CN" sz="1400" dirty="0"/>
              <a:t>R</a:t>
            </a:r>
            <a:r>
              <a:rPr lang="en-US" altLang="zh-CN" sz="1400" dirty="0" smtClean="0"/>
              <a:t>0</a:t>
            </a:r>
            <a:endParaRPr lang="zh-CN" altLang="en-US" sz="1400" dirty="0"/>
          </a:p>
        </p:txBody>
      </p:sp>
      <p:sp>
        <p:nvSpPr>
          <p:cNvPr id="63" name="TextBox 62"/>
          <p:cNvSpPr txBox="1"/>
          <p:nvPr/>
        </p:nvSpPr>
        <p:spPr>
          <a:xfrm>
            <a:off x="5883830" y="2054423"/>
            <a:ext cx="383438" cy="307777"/>
          </a:xfrm>
          <a:prstGeom prst="rect">
            <a:avLst/>
          </a:prstGeom>
          <a:noFill/>
        </p:spPr>
        <p:txBody>
          <a:bodyPr wrap="none" rtlCol="0">
            <a:spAutoFit/>
          </a:bodyPr>
          <a:lstStyle/>
          <a:p>
            <a:r>
              <a:rPr lang="en-US" altLang="zh-CN" sz="1400" dirty="0"/>
              <a:t>R</a:t>
            </a:r>
            <a:r>
              <a:rPr lang="en-US" altLang="zh-CN" sz="1400" dirty="0" smtClean="0"/>
              <a:t>1</a:t>
            </a:r>
            <a:endParaRPr lang="zh-CN" altLang="en-US" sz="1400" dirty="0"/>
          </a:p>
        </p:txBody>
      </p:sp>
      <p:sp>
        <p:nvSpPr>
          <p:cNvPr id="64" name="TextBox 63"/>
          <p:cNvSpPr txBox="1"/>
          <p:nvPr/>
        </p:nvSpPr>
        <p:spPr>
          <a:xfrm>
            <a:off x="5883830" y="2283023"/>
            <a:ext cx="383438" cy="307777"/>
          </a:xfrm>
          <a:prstGeom prst="rect">
            <a:avLst/>
          </a:prstGeom>
          <a:noFill/>
        </p:spPr>
        <p:txBody>
          <a:bodyPr wrap="none" rtlCol="0">
            <a:spAutoFit/>
          </a:bodyPr>
          <a:lstStyle/>
          <a:p>
            <a:r>
              <a:rPr lang="en-US" altLang="zh-CN" sz="1400" dirty="0"/>
              <a:t>R</a:t>
            </a:r>
            <a:r>
              <a:rPr lang="en-US" altLang="zh-CN" sz="1400" dirty="0" smtClean="0"/>
              <a:t>2</a:t>
            </a:r>
            <a:endParaRPr lang="zh-CN" altLang="en-US" sz="1400" dirty="0"/>
          </a:p>
        </p:txBody>
      </p:sp>
      <p:sp>
        <p:nvSpPr>
          <p:cNvPr id="65" name="TextBox 64"/>
          <p:cNvSpPr txBox="1"/>
          <p:nvPr/>
        </p:nvSpPr>
        <p:spPr>
          <a:xfrm>
            <a:off x="5883830" y="2511623"/>
            <a:ext cx="383438" cy="307777"/>
          </a:xfrm>
          <a:prstGeom prst="rect">
            <a:avLst/>
          </a:prstGeom>
          <a:noFill/>
        </p:spPr>
        <p:txBody>
          <a:bodyPr wrap="none" rtlCol="0">
            <a:spAutoFit/>
          </a:bodyPr>
          <a:lstStyle/>
          <a:p>
            <a:r>
              <a:rPr lang="en-US" altLang="zh-CN" sz="1400" dirty="0"/>
              <a:t>R</a:t>
            </a:r>
            <a:r>
              <a:rPr lang="en-US" altLang="zh-CN" sz="1400" dirty="0" smtClean="0"/>
              <a:t>3</a:t>
            </a:r>
            <a:endParaRPr lang="zh-CN" altLang="en-US" sz="1400" dirty="0"/>
          </a:p>
        </p:txBody>
      </p:sp>
      <p:sp>
        <p:nvSpPr>
          <p:cNvPr id="66" name="TextBox 65"/>
          <p:cNvSpPr txBox="1"/>
          <p:nvPr/>
        </p:nvSpPr>
        <p:spPr>
          <a:xfrm>
            <a:off x="5881392" y="2743200"/>
            <a:ext cx="383438" cy="307777"/>
          </a:xfrm>
          <a:prstGeom prst="rect">
            <a:avLst/>
          </a:prstGeom>
          <a:noFill/>
        </p:spPr>
        <p:txBody>
          <a:bodyPr wrap="none" rtlCol="0">
            <a:spAutoFit/>
          </a:bodyPr>
          <a:lstStyle/>
          <a:p>
            <a:r>
              <a:rPr lang="en-US" altLang="zh-CN" sz="1400" dirty="0" smtClean="0"/>
              <a:t>R</a:t>
            </a:r>
            <a:r>
              <a:rPr lang="en-US" altLang="zh-CN" sz="1400" dirty="0"/>
              <a:t>4</a:t>
            </a:r>
            <a:endParaRPr lang="zh-CN" altLang="en-US" sz="1400" dirty="0"/>
          </a:p>
        </p:txBody>
      </p:sp>
      <p:sp>
        <p:nvSpPr>
          <p:cNvPr id="67" name="TextBox 66"/>
          <p:cNvSpPr txBox="1"/>
          <p:nvPr/>
        </p:nvSpPr>
        <p:spPr>
          <a:xfrm>
            <a:off x="5895052" y="2968823"/>
            <a:ext cx="383438" cy="307777"/>
          </a:xfrm>
          <a:prstGeom prst="rect">
            <a:avLst/>
          </a:prstGeom>
          <a:noFill/>
        </p:spPr>
        <p:txBody>
          <a:bodyPr wrap="none" rtlCol="0">
            <a:spAutoFit/>
          </a:bodyPr>
          <a:lstStyle/>
          <a:p>
            <a:r>
              <a:rPr lang="en-US" altLang="zh-CN" sz="1400" dirty="0" smtClean="0"/>
              <a:t>R</a:t>
            </a:r>
            <a:r>
              <a:rPr lang="en-US" altLang="zh-CN" sz="1400" dirty="0"/>
              <a:t>5</a:t>
            </a:r>
            <a:endParaRPr lang="zh-CN" altLang="en-US" sz="1400" dirty="0"/>
          </a:p>
        </p:txBody>
      </p:sp>
      <p:sp>
        <p:nvSpPr>
          <p:cNvPr id="68" name="TextBox 67"/>
          <p:cNvSpPr txBox="1"/>
          <p:nvPr/>
        </p:nvSpPr>
        <p:spPr>
          <a:xfrm>
            <a:off x="5895052" y="3197423"/>
            <a:ext cx="383438" cy="307777"/>
          </a:xfrm>
          <a:prstGeom prst="rect">
            <a:avLst/>
          </a:prstGeom>
          <a:noFill/>
        </p:spPr>
        <p:txBody>
          <a:bodyPr wrap="none" rtlCol="0">
            <a:spAutoFit/>
          </a:bodyPr>
          <a:lstStyle/>
          <a:p>
            <a:r>
              <a:rPr lang="en-US" altLang="zh-CN" sz="1400" dirty="0" smtClean="0"/>
              <a:t>R</a:t>
            </a:r>
            <a:r>
              <a:rPr lang="en-US" altLang="zh-CN" sz="1400" dirty="0"/>
              <a:t>6</a:t>
            </a:r>
            <a:endParaRPr lang="zh-CN" altLang="en-US" sz="1400" dirty="0"/>
          </a:p>
        </p:txBody>
      </p:sp>
      <p:sp>
        <p:nvSpPr>
          <p:cNvPr id="69" name="TextBox 68"/>
          <p:cNvSpPr txBox="1"/>
          <p:nvPr/>
        </p:nvSpPr>
        <p:spPr>
          <a:xfrm>
            <a:off x="5895052" y="3426023"/>
            <a:ext cx="383438" cy="307777"/>
          </a:xfrm>
          <a:prstGeom prst="rect">
            <a:avLst/>
          </a:prstGeom>
          <a:noFill/>
        </p:spPr>
        <p:txBody>
          <a:bodyPr wrap="none" rtlCol="0">
            <a:spAutoFit/>
          </a:bodyPr>
          <a:lstStyle/>
          <a:p>
            <a:r>
              <a:rPr lang="en-US" altLang="zh-CN" sz="1400" dirty="0" smtClean="0"/>
              <a:t>R</a:t>
            </a:r>
            <a:r>
              <a:rPr lang="en-US" altLang="zh-CN" sz="1400" dirty="0"/>
              <a:t>7</a:t>
            </a:r>
            <a:endParaRPr lang="zh-CN" altLang="en-US" sz="1400" dirty="0"/>
          </a:p>
        </p:txBody>
      </p:sp>
      <p:sp>
        <p:nvSpPr>
          <p:cNvPr id="70" name="TextBox 69"/>
          <p:cNvSpPr txBox="1"/>
          <p:nvPr/>
        </p:nvSpPr>
        <p:spPr>
          <a:xfrm>
            <a:off x="5897490" y="3730823"/>
            <a:ext cx="1570110" cy="307777"/>
          </a:xfrm>
          <a:prstGeom prst="rect">
            <a:avLst/>
          </a:prstGeom>
          <a:noFill/>
        </p:spPr>
        <p:txBody>
          <a:bodyPr wrap="none" rtlCol="0">
            <a:spAutoFit/>
          </a:bodyPr>
          <a:lstStyle/>
          <a:p>
            <a:r>
              <a:rPr lang="en-US" altLang="zh-CN" sz="1400" dirty="0" smtClean="0"/>
              <a:t>Carry/Borrow Out</a:t>
            </a:r>
            <a:endParaRPr lang="zh-CN" altLang="en-US" sz="1400" dirty="0"/>
          </a:p>
        </p:txBody>
      </p:sp>
      <p:cxnSp>
        <p:nvCxnSpPr>
          <p:cNvPr id="71" name="Straight Arrow Connector 9"/>
          <p:cNvCxnSpPr/>
          <p:nvPr/>
        </p:nvCxnSpPr>
        <p:spPr>
          <a:xfrm>
            <a:off x="4400704" y="10668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9"/>
          <p:cNvCxnSpPr/>
          <p:nvPr/>
        </p:nvCxnSpPr>
        <p:spPr>
          <a:xfrm>
            <a:off x="4678290" y="10668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4221090" y="838200"/>
            <a:ext cx="401072" cy="307777"/>
          </a:xfrm>
          <a:prstGeom prst="rect">
            <a:avLst/>
          </a:prstGeom>
          <a:noFill/>
        </p:spPr>
        <p:txBody>
          <a:bodyPr wrap="none" rtlCol="0">
            <a:spAutoFit/>
          </a:bodyPr>
          <a:lstStyle/>
          <a:p>
            <a:r>
              <a:rPr lang="en-US" altLang="zh-CN" sz="1400" dirty="0">
                <a:latin typeface="Times New Roman" pitchFamily="18" charset="0"/>
                <a:cs typeface="Times New Roman" pitchFamily="18" charset="0"/>
              </a:rPr>
              <a:t>X</a:t>
            </a:r>
            <a:r>
              <a:rPr lang="en-US" altLang="zh-CN" sz="1400" dirty="0" smtClean="0">
                <a:latin typeface="Times New Roman" pitchFamily="18" charset="0"/>
                <a:cs typeface="Times New Roman" pitchFamily="18" charset="0"/>
              </a:rPr>
              <a:t>1</a:t>
            </a:r>
            <a:endParaRPr lang="zh-CN" altLang="en-US" sz="1400" dirty="0">
              <a:latin typeface="Times New Roman" pitchFamily="18" charset="0"/>
              <a:cs typeface="Times New Roman" pitchFamily="18" charset="0"/>
            </a:endParaRPr>
          </a:p>
        </p:txBody>
      </p:sp>
      <p:sp>
        <p:nvSpPr>
          <p:cNvPr id="74" name="TextBox 73"/>
          <p:cNvSpPr txBox="1"/>
          <p:nvPr/>
        </p:nvSpPr>
        <p:spPr>
          <a:xfrm>
            <a:off x="4525890" y="838200"/>
            <a:ext cx="404278" cy="307777"/>
          </a:xfrm>
          <a:prstGeom prst="rect">
            <a:avLst/>
          </a:prstGeom>
          <a:noFill/>
        </p:spPr>
        <p:txBody>
          <a:bodyPr wrap="none" rtlCol="0">
            <a:spAutoFit/>
          </a:bodyPr>
          <a:lstStyle/>
          <a:p>
            <a:r>
              <a:rPr lang="en-US" altLang="zh-CN" sz="1400" dirty="0">
                <a:latin typeface="Times New Roman" pitchFamily="18" charset="0"/>
                <a:cs typeface="Times New Roman" pitchFamily="18" charset="0"/>
              </a:rPr>
              <a:t>X</a:t>
            </a:r>
            <a:r>
              <a:rPr lang="en-US" altLang="zh-CN" sz="1400" dirty="0" smtClean="0">
                <a:latin typeface="Times New Roman" pitchFamily="18" charset="0"/>
                <a:cs typeface="Times New Roman" pitchFamily="18" charset="0"/>
              </a:rPr>
              <a:t>0</a:t>
            </a:r>
            <a:endParaRPr lang="zh-CN" altLang="en-US" sz="1400" dirty="0">
              <a:latin typeface="Times New Roman" pitchFamily="18" charset="0"/>
              <a:cs typeface="Times New Roman" pitchFamily="18" charset="0"/>
            </a:endParaRPr>
          </a:p>
        </p:txBody>
      </p:sp>
      <p:cxnSp>
        <p:nvCxnSpPr>
          <p:cNvPr id="75" name="Straight Arrow Connector 9"/>
          <p:cNvCxnSpPr/>
          <p:nvPr/>
        </p:nvCxnSpPr>
        <p:spPr>
          <a:xfrm>
            <a:off x="3154290" y="3962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9"/>
          <p:cNvCxnSpPr/>
          <p:nvPr/>
        </p:nvCxnSpPr>
        <p:spPr>
          <a:xfrm>
            <a:off x="3154290" y="4193977"/>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667000" y="3807023"/>
            <a:ext cx="552972" cy="307777"/>
          </a:xfrm>
          <a:prstGeom prst="rect">
            <a:avLst/>
          </a:prstGeom>
          <a:noFill/>
        </p:spPr>
        <p:txBody>
          <a:bodyPr wrap="none" rtlCol="0">
            <a:spAutoFit/>
          </a:bodyPr>
          <a:lstStyle/>
          <a:p>
            <a:r>
              <a:rPr lang="en-US" altLang="zh-CN" sz="1400" dirty="0" smtClean="0"/>
              <a:t>reset</a:t>
            </a:r>
            <a:endParaRPr lang="zh-CN" altLang="en-US" sz="1400" dirty="0"/>
          </a:p>
        </p:txBody>
      </p:sp>
      <p:sp>
        <p:nvSpPr>
          <p:cNvPr id="78" name="TextBox 77"/>
          <p:cNvSpPr txBox="1"/>
          <p:nvPr/>
        </p:nvSpPr>
        <p:spPr>
          <a:xfrm>
            <a:off x="2667000" y="4035623"/>
            <a:ext cx="567784" cy="307777"/>
          </a:xfrm>
          <a:prstGeom prst="rect">
            <a:avLst/>
          </a:prstGeom>
          <a:noFill/>
        </p:spPr>
        <p:txBody>
          <a:bodyPr wrap="none" rtlCol="0">
            <a:spAutoFit/>
          </a:bodyPr>
          <a:lstStyle/>
          <a:p>
            <a:r>
              <a:rPr lang="en-US" altLang="zh-CN" sz="1400" dirty="0" smtClean="0"/>
              <a:t>clock</a:t>
            </a:r>
            <a:endParaRPr lang="zh-CN" altLang="en-US" sz="1400" dirty="0"/>
          </a:p>
        </p:txBody>
      </p:sp>
      <p:cxnSp>
        <p:nvCxnSpPr>
          <p:cNvPr id="79" name="直接连接符 78"/>
          <p:cNvCxnSpPr/>
          <p:nvPr/>
        </p:nvCxnSpPr>
        <p:spPr>
          <a:xfrm flipH="1">
            <a:off x="3733800" y="4189511"/>
            <a:ext cx="152400" cy="7694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733800" y="4114800"/>
            <a:ext cx="152400" cy="776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Content Placeholder 2"/>
          <p:cNvSpPr>
            <a:spLocks noGrp="1"/>
          </p:cNvSpPr>
          <p:nvPr>
            <p:ph idx="1"/>
          </p:nvPr>
        </p:nvSpPr>
        <p:spPr>
          <a:xfrm>
            <a:off x="1143000" y="4648200"/>
            <a:ext cx="7772400" cy="2057400"/>
          </a:xfrm>
        </p:spPr>
        <p:txBody>
          <a:bodyPr>
            <a:normAutofit/>
          </a:bodyPr>
          <a:lstStyle/>
          <a:p>
            <a:pPr marL="360000">
              <a:spcBef>
                <a:spcPts val="0"/>
              </a:spcBef>
              <a:spcAft>
                <a:spcPts val="600"/>
              </a:spcAft>
            </a:pPr>
            <a:r>
              <a:rPr lang="en-US" altLang="zh-CN" sz="1600" dirty="0" smtClean="0">
                <a:solidFill>
                  <a:srgbClr val="FF0000"/>
                </a:solidFill>
              </a:rPr>
              <a:t>A0-A3 </a:t>
            </a:r>
            <a:r>
              <a:rPr lang="en-US" altLang="zh-CN" sz="1600" dirty="0" smtClean="0"/>
              <a:t>and</a:t>
            </a:r>
            <a:r>
              <a:rPr lang="en-US" altLang="zh-CN" sz="1600" dirty="0" smtClean="0">
                <a:solidFill>
                  <a:srgbClr val="FF0000"/>
                </a:solidFill>
              </a:rPr>
              <a:t> B0-B3</a:t>
            </a:r>
            <a:r>
              <a:rPr lang="en-US" altLang="zh-CN" sz="1600" dirty="0" smtClean="0"/>
              <a:t> </a:t>
            </a:r>
            <a:r>
              <a:rPr lang="en-US" altLang="zh-CN" sz="1600" dirty="0"/>
              <a:t>are </a:t>
            </a:r>
            <a:r>
              <a:rPr lang="en-US" altLang="zh-CN" sz="1600" dirty="0" smtClean="0"/>
              <a:t>used to provide data inputs of eight DFFs at input side.</a:t>
            </a:r>
            <a:endParaRPr lang="en-US" altLang="zh-CN" sz="1600" dirty="0"/>
          </a:p>
          <a:p>
            <a:pPr marL="360000">
              <a:spcAft>
                <a:spcPts val="600"/>
              </a:spcAft>
            </a:pPr>
            <a:r>
              <a:rPr lang="en-US" altLang="zh-CN" sz="1600" dirty="0" smtClean="0">
                <a:solidFill>
                  <a:srgbClr val="FF0000"/>
                </a:solidFill>
                <a:latin typeface="Times New Roman" pitchFamily="18" charset="0"/>
                <a:cs typeface="Times New Roman" pitchFamily="18" charset="0"/>
              </a:rPr>
              <a:t>X0-X1 </a:t>
            </a:r>
            <a:r>
              <a:rPr lang="en-US" altLang="zh-CN" sz="1600" dirty="0" smtClean="0">
                <a:cs typeface="Times New Roman" pitchFamily="18" charset="0"/>
              </a:rPr>
              <a:t>and</a:t>
            </a:r>
            <a:r>
              <a:rPr lang="en-US" altLang="zh-CN" sz="1600" dirty="0" smtClean="0">
                <a:solidFill>
                  <a:srgbClr val="FF0000"/>
                </a:solidFill>
                <a:cs typeface="Times New Roman" pitchFamily="18" charset="0"/>
              </a:rPr>
              <a:t> reset</a:t>
            </a:r>
            <a:r>
              <a:rPr lang="en-US" altLang="zh-CN" sz="1600" dirty="0" smtClean="0">
                <a:cs typeface="Times New Roman" pitchFamily="18" charset="0"/>
              </a:rPr>
              <a:t> </a:t>
            </a:r>
            <a:r>
              <a:rPr lang="en-US" altLang="zh-CN" sz="1600" dirty="0">
                <a:cs typeface="Times New Roman" pitchFamily="18" charset="0"/>
              </a:rPr>
              <a:t>are </a:t>
            </a:r>
            <a:r>
              <a:rPr lang="en-US" altLang="zh-CN" sz="1600" dirty="0" smtClean="0">
                <a:cs typeface="Times New Roman" pitchFamily="18" charset="0"/>
              </a:rPr>
              <a:t>connected to corresponding inputs of </a:t>
            </a:r>
            <a:r>
              <a:rPr lang="en-US" altLang="zh-CN" sz="1600" dirty="0">
                <a:cs typeface="Times New Roman" pitchFamily="18" charset="0"/>
              </a:rPr>
              <a:t>State Machine.</a:t>
            </a:r>
          </a:p>
          <a:p>
            <a:pPr marL="360000">
              <a:spcBef>
                <a:spcPts val="0"/>
              </a:spcBef>
              <a:spcAft>
                <a:spcPts val="600"/>
              </a:spcAft>
            </a:pPr>
            <a:r>
              <a:rPr lang="en-US" altLang="zh-CN" sz="1600" dirty="0" smtClean="0">
                <a:solidFill>
                  <a:srgbClr val="FF0000"/>
                </a:solidFill>
              </a:rPr>
              <a:t>Clock </a:t>
            </a:r>
            <a:r>
              <a:rPr lang="en-US" altLang="zh-CN" sz="1600" dirty="0" smtClean="0"/>
              <a:t>is used to provide clock signals for both State Machine and all DFFs.</a:t>
            </a:r>
          </a:p>
          <a:p>
            <a:pPr marL="360000">
              <a:spcBef>
                <a:spcPts val="0"/>
              </a:spcBef>
              <a:spcAft>
                <a:spcPts val="600"/>
              </a:spcAft>
            </a:pPr>
            <a:r>
              <a:rPr lang="en-US" sz="1600" dirty="0" smtClean="0">
                <a:solidFill>
                  <a:srgbClr val="FF0000"/>
                </a:solidFill>
              </a:rPr>
              <a:t>R0-R7 </a:t>
            </a:r>
            <a:r>
              <a:rPr lang="en-US" sz="1600" dirty="0" smtClean="0"/>
              <a:t>and</a:t>
            </a:r>
            <a:r>
              <a:rPr lang="en-US" sz="1600" dirty="0" smtClean="0">
                <a:solidFill>
                  <a:srgbClr val="FF0000"/>
                </a:solidFill>
              </a:rPr>
              <a:t> Carry/Borrow Out</a:t>
            </a:r>
            <a:r>
              <a:rPr lang="en-US" sz="1600" dirty="0" smtClean="0"/>
              <a:t> are connected to corresponding outputs of nine DFFs at output side.</a:t>
            </a:r>
            <a:endParaRPr lang="en-US" sz="1800" dirty="0" smtClean="0"/>
          </a:p>
        </p:txBody>
      </p:sp>
    </p:spTree>
    <p:extLst>
      <p:ext uri="{BB962C8B-B14F-4D97-AF65-F5344CB8AC3E}">
        <p14:creationId xmlns:p14="http://schemas.microsoft.com/office/powerpoint/2010/main" val="2094887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715962"/>
          </a:xfrm>
        </p:spPr>
        <p:txBody>
          <a:bodyPr>
            <a:normAutofit fontScale="90000"/>
          </a:bodyPr>
          <a:lstStyle/>
          <a:p>
            <a:r>
              <a:rPr lang="en-US" altLang="zh-CN" dirty="0" smtClean="0"/>
              <a:t>Test and Simulation</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Moore State Machine should be tested separately to ensure all the functions are correct. For example, all the state transitions under different inputs(</a:t>
            </a:r>
            <a:r>
              <a:rPr lang="en-US" altLang="zh-CN" sz="2000" dirty="0" smtClean="0">
                <a:latin typeface="Times New Roman" pitchFamily="18" charset="0"/>
                <a:cs typeface="Times New Roman" pitchFamily="18" charset="0"/>
              </a:rPr>
              <a:t>X1,X0</a:t>
            </a:r>
            <a:r>
              <a:rPr lang="en-US" altLang="zh-CN" sz="2000" dirty="0" smtClean="0"/>
              <a:t>) are correct.  All the corresponding outputs in different states are correct.</a:t>
            </a:r>
          </a:p>
          <a:p>
            <a:pPr marL="82296" indent="0">
              <a:buNone/>
            </a:pPr>
            <a:endParaRPr lang="en-US" altLang="zh-CN" sz="2000" dirty="0" smtClean="0"/>
          </a:p>
          <a:p>
            <a:pPr marL="82296" indent="0">
              <a:buNone/>
            </a:pPr>
            <a:endParaRPr lang="en-US" altLang="zh-CN" sz="2000" dirty="0" smtClean="0"/>
          </a:p>
          <a:p>
            <a:r>
              <a:rPr lang="en-US" altLang="zh-CN" sz="2000" dirty="0" smtClean="0"/>
              <a:t>For the test of whole project, choose five groups of input data A[3:0] and B[3:0]. </a:t>
            </a:r>
          </a:p>
          <a:p>
            <a:r>
              <a:rPr lang="en-US" altLang="zh-CN" sz="2000" dirty="0" smtClean="0"/>
              <a:t>For each group of input data, set up proper values of </a:t>
            </a:r>
            <a:r>
              <a:rPr lang="en-US" altLang="zh-CN" sz="2000" dirty="0" smtClean="0">
                <a:latin typeface="Times New Roman" pitchFamily="18" charset="0"/>
                <a:cs typeface="Times New Roman" pitchFamily="18" charset="0"/>
              </a:rPr>
              <a:t>X1-X0</a:t>
            </a:r>
            <a:r>
              <a:rPr lang="en-US" altLang="zh-CN" sz="2000" dirty="0" smtClean="0"/>
              <a:t> and verify all three ALU operations (addition, subtraction, multiplication).</a:t>
            </a:r>
          </a:p>
          <a:p>
            <a:endParaRPr lang="zh-CN" altLang="en-US" sz="2000" dirty="0"/>
          </a:p>
        </p:txBody>
      </p:sp>
    </p:spTree>
    <p:extLst>
      <p:ext uri="{BB962C8B-B14F-4D97-AF65-F5344CB8AC3E}">
        <p14:creationId xmlns:p14="http://schemas.microsoft.com/office/powerpoint/2010/main" val="389475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3000" y="1219200"/>
            <a:ext cx="7010400" cy="4419600"/>
          </a:xfrm>
        </p:spPr>
        <p:txBody>
          <a:bodyPr>
            <a:normAutofit/>
          </a:bodyPr>
          <a:lstStyle/>
          <a:p>
            <a:r>
              <a:rPr lang="en-US" sz="2400" dirty="0" smtClean="0"/>
              <a:t>Two or Three students per group.</a:t>
            </a:r>
          </a:p>
          <a:p>
            <a:pPr marL="82296" indent="0">
              <a:buNone/>
            </a:pPr>
            <a:endParaRPr lang="en-US" sz="2400" dirty="0" smtClean="0"/>
          </a:p>
          <a:p>
            <a:r>
              <a:rPr lang="en-US" sz="2400" dirty="0" smtClean="0"/>
              <a:t>Demonstration date:  Wednesday, December 7</a:t>
            </a:r>
            <a:r>
              <a:rPr lang="en-US" sz="2400" baseline="30000" dirty="0" smtClean="0"/>
              <a:t>th</a:t>
            </a:r>
            <a:r>
              <a:rPr lang="en-US" sz="2400" dirty="0" smtClean="0"/>
              <a:t>.</a:t>
            </a:r>
          </a:p>
          <a:p>
            <a:endParaRPr lang="en-US" sz="2400" dirty="0"/>
          </a:p>
          <a:p>
            <a:r>
              <a:rPr lang="en-US" sz="2400" dirty="0" smtClean="0"/>
              <a:t>Report due date: By End of Sunday</a:t>
            </a:r>
            <a:r>
              <a:rPr lang="en-US" altLang="zh-CN" sz="2400" dirty="0" smtClean="0"/>
              <a:t>, </a:t>
            </a:r>
            <a:r>
              <a:rPr lang="en-US" altLang="zh-CN" sz="2400" dirty="0"/>
              <a:t>December </a:t>
            </a:r>
            <a:r>
              <a:rPr lang="en-US" altLang="zh-CN" sz="2400" dirty="0" smtClean="0"/>
              <a:t>11</a:t>
            </a:r>
            <a:r>
              <a:rPr lang="en-US" altLang="zh-CN" sz="2400" baseline="30000" dirty="0" smtClean="0"/>
              <a:t>th</a:t>
            </a:r>
            <a:r>
              <a:rPr lang="en-US" altLang="zh-CN" sz="2400" dirty="0" smtClean="0"/>
              <a:t>.</a:t>
            </a:r>
          </a:p>
          <a:p>
            <a:pPr lvl="1"/>
            <a:r>
              <a:rPr lang="en-US" altLang="zh-CN" sz="2000" dirty="0" smtClean="0"/>
              <a:t>Usual expectations : schematic, waveform and analysis</a:t>
            </a:r>
          </a:p>
          <a:p>
            <a:pPr lvl="1"/>
            <a:r>
              <a:rPr lang="en-US" altLang="zh-CN" sz="2000" b="1" dirty="0" smtClean="0"/>
              <a:t>Plus: Original </a:t>
            </a:r>
            <a:r>
              <a:rPr lang="en-US" altLang="zh-CN" sz="2000" b="1" smtClean="0"/>
              <a:t>Tanner Project file in a zip.</a:t>
            </a:r>
            <a:endParaRPr lang="en-US" altLang="zh-CN" sz="2000" b="1" dirty="0"/>
          </a:p>
          <a:p>
            <a:pPr marL="82296" indent="0">
              <a:buNone/>
            </a:pPr>
            <a:endParaRPr lang="en-US" sz="2400" dirty="0" smtClean="0"/>
          </a:p>
          <a:p>
            <a:pPr marL="82296" indent="0">
              <a:buNone/>
            </a:pPr>
            <a:endParaRPr lang="en-US" sz="2400" dirty="0"/>
          </a:p>
        </p:txBody>
      </p:sp>
    </p:spTree>
    <p:extLst>
      <p:ext uri="{BB962C8B-B14F-4D97-AF65-F5344CB8AC3E}">
        <p14:creationId xmlns:p14="http://schemas.microsoft.com/office/powerpoint/2010/main" val="273189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76200"/>
            <a:ext cx="7498080" cy="1143000"/>
          </a:xfrm>
        </p:spPr>
        <p:txBody>
          <a:bodyPr>
            <a:normAutofit/>
          </a:bodyPr>
          <a:lstStyle/>
          <a:p>
            <a:r>
              <a:rPr lang="en-US" sz="4000" dirty="0" smtClean="0"/>
              <a:t>Overall Diagram</a:t>
            </a:r>
            <a:endParaRPr lang="en-US" sz="4000" dirty="0"/>
          </a:p>
        </p:txBody>
      </p:sp>
      <p:sp>
        <p:nvSpPr>
          <p:cNvPr id="6" name="圆角矩形 5"/>
          <p:cNvSpPr/>
          <p:nvPr/>
        </p:nvSpPr>
        <p:spPr>
          <a:xfrm>
            <a:off x="4191000" y="4332905"/>
            <a:ext cx="1447800" cy="153449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358352" y="4844534"/>
            <a:ext cx="1091324" cy="369332"/>
          </a:xfrm>
          <a:prstGeom prst="rect">
            <a:avLst/>
          </a:prstGeom>
          <a:noFill/>
        </p:spPr>
        <p:txBody>
          <a:bodyPr wrap="none" rtlCol="0">
            <a:spAutoFit/>
          </a:bodyPr>
          <a:lstStyle/>
          <a:p>
            <a:r>
              <a:rPr lang="en-US" altLang="zh-CN" dirty="0" smtClean="0"/>
              <a:t>4-bit ALU</a:t>
            </a:r>
            <a:endParaRPr lang="zh-CN" altLang="en-US" dirty="0"/>
          </a:p>
        </p:txBody>
      </p:sp>
      <p:sp>
        <p:nvSpPr>
          <p:cNvPr id="9" name="圆角矩形 8"/>
          <p:cNvSpPr/>
          <p:nvPr/>
        </p:nvSpPr>
        <p:spPr>
          <a:xfrm>
            <a:off x="1905000" y="4495800"/>
            <a:ext cx="1219200" cy="1219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905000" y="4686181"/>
            <a:ext cx="1230086" cy="800219"/>
          </a:xfrm>
          <a:prstGeom prst="rect">
            <a:avLst/>
          </a:prstGeom>
          <a:noFill/>
        </p:spPr>
        <p:txBody>
          <a:bodyPr wrap="square" rtlCol="0">
            <a:spAutoFit/>
          </a:bodyPr>
          <a:lstStyle/>
          <a:p>
            <a:r>
              <a:rPr lang="en-US" altLang="zh-CN" sz="1600" dirty="0" smtClean="0"/>
              <a:t>DFFs with  clear pin</a:t>
            </a:r>
          </a:p>
          <a:p>
            <a:r>
              <a:rPr lang="en-US" altLang="zh-CN" sz="1400" dirty="0" smtClean="0"/>
              <a:t>(Switch on/off)</a:t>
            </a:r>
            <a:endParaRPr lang="zh-CN" altLang="en-US" sz="1400" dirty="0"/>
          </a:p>
        </p:txBody>
      </p:sp>
      <p:sp>
        <p:nvSpPr>
          <p:cNvPr id="13" name="椭圆 12"/>
          <p:cNvSpPr/>
          <p:nvPr/>
        </p:nvSpPr>
        <p:spPr>
          <a:xfrm>
            <a:off x="4027714" y="2057400"/>
            <a:ext cx="1752600" cy="11430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91956" y="2362200"/>
            <a:ext cx="1346844" cy="584775"/>
          </a:xfrm>
          <a:prstGeom prst="rect">
            <a:avLst/>
          </a:prstGeom>
          <a:noFill/>
        </p:spPr>
        <p:txBody>
          <a:bodyPr wrap="none" rtlCol="0">
            <a:spAutoFit/>
          </a:bodyPr>
          <a:lstStyle/>
          <a:p>
            <a:r>
              <a:rPr lang="en-US" altLang="zh-CN" sz="1600" dirty="0" smtClean="0"/>
              <a:t>State Machine</a:t>
            </a:r>
          </a:p>
          <a:p>
            <a:r>
              <a:rPr lang="en-US" altLang="zh-CN" sz="1600" dirty="0" smtClean="0"/>
              <a:t> (Controller)</a:t>
            </a:r>
            <a:endParaRPr lang="zh-CN" altLang="en-US" sz="1600" dirty="0"/>
          </a:p>
        </p:txBody>
      </p:sp>
      <p:cxnSp>
        <p:nvCxnSpPr>
          <p:cNvPr id="16" name="Straight Arrow Connector 9"/>
          <p:cNvCxnSpPr>
            <a:endCxn id="6" idx="0"/>
          </p:cNvCxnSpPr>
          <p:nvPr/>
        </p:nvCxnSpPr>
        <p:spPr>
          <a:xfrm>
            <a:off x="4904014" y="3200400"/>
            <a:ext cx="10886" cy="113250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9"/>
          <p:cNvCxnSpPr/>
          <p:nvPr/>
        </p:nvCxnSpPr>
        <p:spPr>
          <a:xfrm>
            <a:off x="5638800" y="2946975"/>
            <a:ext cx="1676400" cy="15488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9"/>
          <p:cNvCxnSpPr>
            <a:endCxn id="9" idx="0"/>
          </p:cNvCxnSpPr>
          <p:nvPr/>
        </p:nvCxnSpPr>
        <p:spPr>
          <a:xfrm flipH="1">
            <a:off x="2514600" y="2992827"/>
            <a:ext cx="1676400" cy="150297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右箭头 24"/>
          <p:cNvSpPr/>
          <p:nvPr/>
        </p:nvSpPr>
        <p:spPr>
          <a:xfrm>
            <a:off x="3211286" y="4844534"/>
            <a:ext cx="903514" cy="255618"/>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5725886" y="4849782"/>
            <a:ext cx="903514" cy="255618"/>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1001486" y="4849782"/>
            <a:ext cx="903514" cy="255618"/>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1001486" y="4572000"/>
            <a:ext cx="753732" cy="369332"/>
          </a:xfrm>
          <a:prstGeom prst="rect">
            <a:avLst/>
          </a:prstGeom>
          <a:noFill/>
        </p:spPr>
        <p:txBody>
          <a:bodyPr wrap="none" rtlCol="0">
            <a:spAutoFit/>
          </a:bodyPr>
          <a:lstStyle/>
          <a:p>
            <a:r>
              <a:rPr lang="en-US" altLang="zh-CN" dirty="0" smtClean="0">
                <a:solidFill>
                  <a:srgbClr val="00B0F0"/>
                </a:solidFill>
              </a:rPr>
              <a:t>Inputs</a:t>
            </a:r>
            <a:endParaRPr lang="zh-CN" altLang="en-US" dirty="0">
              <a:solidFill>
                <a:srgbClr val="00B0F0"/>
              </a:solidFill>
            </a:endParaRPr>
          </a:p>
        </p:txBody>
      </p:sp>
      <p:sp>
        <p:nvSpPr>
          <p:cNvPr id="30" name="右箭头 29"/>
          <p:cNvSpPr/>
          <p:nvPr/>
        </p:nvSpPr>
        <p:spPr>
          <a:xfrm>
            <a:off x="7924800" y="4849782"/>
            <a:ext cx="1066800" cy="250370"/>
          </a:xfrm>
          <a:prstGeom prst="rightArrow">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7951675" y="4572000"/>
            <a:ext cx="963725" cy="369332"/>
          </a:xfrm>
          <a:prstGeom prst="rect">
            <a:avLst/>
          </a:prstGeom>
          <a:noFill/>
        </p:spPr>
        <p:txBody>
          <a:bodyPr wrap="none" rtlCol="0">
            <a:spAutoFit/>
          </a:bodyPr>
          <a:lstStyle/>
          <a:p>
            <a:r>
              <a:rPr lang="en-US" altLang="zh-CN" dirty="0" smtClean="0">
                <a:solidFill>
                  <a:srgbClr val="00B0F0"/>
                </a:solidFill>
              </a:rPr>
              <a:t>Outputs</a:t>
            </a:r>
            <a:endParaRPr lang="zh-CN" altLang="en-US" dirty="0">
              <a:solidFill>
                <a:srgbClr val="00B0F0"/>
              </a:solidFill>
            </a:endParaRPr>
          </a:p>
        </p:txBody>
      </p:sp>
      <p:sp>
        <p:nvSpPr>
          <p:cNvPr id="34" name="圆角矩形 33"/>
          <p:cNvSpPr/>
          <p:nvPr/>
        </p:nvSpPr>
        <p:spPr>
          <a:xfrm>
            <a:off x="6694714" y="4495800"/>
            <a:ext cx="1219200" cy="1219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6694714" y="4686181"/>
            <a:ext cx="1230086" cy="800219"/>
          </a:xfrm>
          <a:prstGeom prst="rect">
            <a:avLst/>
          </a:prstGeom>
          <a:noFill/>
        </p:spPr>
        <p:txBody>
          <a:bodyPr wrap="square" rtlCol="0">
            <a:spAutoFit/>
          </a:bodyPr>
          <a:lstStyle/>
          <a:p>
            <a:r>
              <a:rPr lang="en-US" altLang="zh-CN" sz="1600" dirty="0" smtClean="0"/>
              <a:t>DFFs with  clear pin</a:t>
            </a:r>
          </a:p>
          <a:p>
            <a:r>
              <a:rPr lang="en-US" altLang="zh-CN" sz="1400" dirty="0" smtClean="0"/>
              <a:t>(Switch on/off)</a:t>
            </a:r>
            <a:endParaRPr lang="zh-CN" altLang="en-US" sz="1400" dirty="0"/>
          </a:p>
        </p:txBody>
      </p:sp>
      <p:sp>
        <p:nvSpPr>
          <p:cNvPr id="36" name="TextBox 35"/>
          <p:cNvSpPr txBox="1"/>
          <p:nvPr/>
        </p:nvSpPr>
        <p:spPr>
          <a:xfrm>
            <a:off x="4876800" y="3581400"/>
            <a:ext cx="1434688" cy="338554"/>
          </a:xfrm>
          <a:prstGeom prst="rect">
            <a:avLst/>
          </a:prstGeom>
          <a:noFill/>
        </p:spPr>
        <p:txBody>
          <a:bodyPr wrap="none" rtlCol="0">
            <a:spAutoFit/>
          </a:bodyPr>
          <a:lstStyle/>
          <a:p>
            <a:r>
              <a:rPr lang="en-US" altLang="zh-CN" sz="1600" dirty="0" smtClean="0">
                <a:solidFill>
                  <a:srgbClr val="FF0000"/>
                </a:solidFill>
              </a:rPr>
              <a:t>Control signals</a:t>
            </a:r>
            <a:endParaRPr lang="zh-CN" altLang="en-US" sz="1600" dirty="0">
              <a:solidFill>
                <a:srgbClr val="FF0000"/>
              </a:solidFill>
            </a:endParaRPr>
          </a:p>
        </p:txBody>
      </p:sp>
      <p:sp>
        <p:nvSpPr>
          <p:cNvPr id="37" name="下箭头 36"/>
          <p:cNvSpPr/>
          <p:nvPr/>
        </p:nvSpPr>
        <p:spPr>
          <a:xfrm>
            <a:off x="4800600" y="1659289"/>
            <a:ext cx="240978" cy="38100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4572000" y="1295400"/>
            <a:ext cx="753732" cy="369332"/>
          </a:xfrm>
          <a:prstGeom prst="rect">
            <a:avLst/>
          </a:prstGeom>
          <a:noFill/>
        </p:spPr>
        <p:txBody>
          <a:bodyPr wrap="none" rtlCol="0">
            <a:spAutoFit/>
          </a:bodyPr>
          <a:lstStyle/>
          <a:p>
            <a:r>
              <a:rPr lang="en-US" altLang="zh-CN" dirty="0" smtClean="0">
                <a:solidFill>
                  <a:srgbClr val="0070C0"/>
                </a:solidFill>
              </a:rPr>
              <a:t>Inputs</a:t>
            </a:r>
            <a:endParaRPr lang="zh-CN" altLang="en-US" dirty="0">
              <a:solidFill>
                <a:srgbClr val="0070C0"/>
              </a:solidFill>
            </a:endParaRPr>
          </a:p>
        </p:txBody>
      </p:sp>
    </p:spTree>
    <p:extLst>
      <p:ext uri="{BB962C8B-B14F-4D97-AF65-F5344CB8AC3E}">
        <p14:creationId xmlns:p14="http://schemas.microsoft.com/office/powerpoint/2010/main" val="2609776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28600"/>
            <a:ext cx="7498080" cy="838200"/>
          </a:xfrm>
        </p:spPr>
        <p:txBody>
          <a:bodyPr>
            <a:normAutofit/>
          </a:bodyPr>
          <a:lstStyle/>
          <a:p>
            <a:r>
              <a:rPr lang="en-US" altLang="zh-CN" sz="3600" dirty="0" smtClean="0"/>
              <a:t>Part 1: 4-bit ALU</a:t>
            </a:r>
            <a:endParaRPr lang="zh-CN" altLang="en-US" sz="3600" dirty="0"/>
          </a:p>
        </p:txBody>
      </p:sp>
      <p:sp>
        <p:nvSpPr>
          <p:cNvPr id="5" name="圆角矩形 4"/>
          <p:cNvSpPr/>
          <p:nvPr/>
        </p:nvSpPr>
        <p:spPr>
          <a:xfrm>
            <a:off x="3736676" y="1752600"/>
            <a:ext cx="1600200" cy="2362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05490" y="2373868"/>
            <a:ext cx="1206200" cy="369332"/>
          </a:xfrm>
          <a:prstGeom prst="rect">
            <a:avLst/>
          </a:prstGeom>
          <a:noFill/>
        </p:spPr>
        <p:txBody>
          <a:bodyPr wrap="square" rtlCol="0">
            <a:spAutoFit/>
          </a:bodyPr>
          <a:lstStyle/>
          <a:p>
            <a:r>
              <a:rPr lang="en-US" altLang="zh-CN" dirty="0" smtClean="0"/>
              <a:t>4-bit ALU</a:t>
            </a:r>
            <a:endParaRPr lang="zh-CN" altLang="en-US" dirty="0"/>
          </a:p>
        </p:txBody>
      </p:sp>
      <p:cxnSp>
        <p:nvCxnSpPr>
          <p:cNvPr id="7" name="Straight Arrow Connector 9"/>
          <p:cNvCxnSpPr/>
          <p:nvPr/>
        </p:nvCxnSpPr>
        <p:spPr>
          <a:xfrm>
            <a:off x="3154290" y="2057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9"/>
          <p:cNvCxnSpPr/>
          <p:nvPr/>
        </p:nvCxnSpPr>
        <p:spPr>
          <a:xfrm>
            <a:off x="3154290" y="2286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54290" y="2514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9"/>
          <p:cNvCxnSpPr/>
          <p:nvPr/>
        </p:nvCxnSpPr>
        <p:spPr>
          <a:xfrm>
            <a:off x="3154290" y="2743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9"/>
          <p:cNvCxnSpPr/>
          <p:nvPr/>
        </p:nvCxnSpPr>
        <p:spPr>
          <a:xfrm>
            <a:off x="3154290" y="3124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9"/>
          <p:cNvCxnSpPr/>
          <p:nvPr/>
        </p:nvCxnSpPr>
        <p:spPr>
          <a:xfrm>
            <a:off x="3154290" y="3352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9"/>
          <p:cNvCxnSpPr/>
          <p:nvPr/>
        </p:nvCxnSpPr>
        <p:spPr>
          <a:xfrm>
            <a:off x="3154290" y="3581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9"/>
          <p:cNvCxnSpPr/>
          <p:nvPr/>
        </p:nvCxnSpPr>
        <p:spPr>
          <a:xfrm>
            <a:off x="3154290" y="3810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9"/>
          <p:cNvCxnSpPr/>
          <p:nvPr/>
        </p:nvCxnSpPr>
        <p:spPr>
          <a:xfrm>
            <a:off x="5364090" y="1981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9"/>
          <p:cNvCxnSpPr/>
          <p:nvPr/>
        </p:nvCxnSpPr>
        <p:spPr>
          <a:xfrm>
            <a:off x="5364090" y="2209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9"/>
          <p:cNvCxnSpPr/>
          <p:nvPr/>
        </p:nvCxnSpPr>
        <p:spPr>
          <a:xfrm>
            <a:off x="5364090" y="2438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9"/>
          <p:cNvCxnSpPr/>
          <p:nvPr/>
        </p:nvCxnSpPr>
        <p:spPr>
          <a:xfrm>
            <a:off x="5364090" y="2667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9"/>
          <p:cNvCxnSpPr/>
          <p:nvPr/>
        </p:nvCxnSpPr>
        <p:spPr>
          <a:xfrm>
            <a:off x="5364090" y="2895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9"/>
          <p:cNvCxnSpPr/>
          <p:nvPr/>
        </p:nvCxnSpPr>
        <p:spPr>
          <a:xfrm>
            <a:off x="5364090" y="3124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9"/>
          <p:cNvCxnSpPr/>
          <p:nvPr/>
        </p:nvCxnSpPr>
        <p:spPr>
          <a:xfrm>
            <a:off x="5364090" y="3352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9"/>
          <p:cNvCxnSpPr/>
          <p:nvPr/>
        </p:nvCxnSpPr>
        <p:spPr>
          <a:xfrm>
            <a:off x="5364090" y="3581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9"/>
          <p:cNvCxnSpPr/>
          <p:nvPr/>
        </p:nvCxnSpPr>
        <p:spPr>
          <a:xfrm>
            <a:off x="5364090" y="3886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35830" y="1905000"/>
            <a:ext cx="394660" cy="307777"/>
          </a:xfrm>
          <a:prstGeom prst="rect">
            <a:avLst/>
          </a:prstGeom>
          <a:noFill/>
        </p:spPr>
        <p:txBody>
          <a:bodyPr wrap="none" rtlCol="0">
            <a:spAutoFit/>
          </a:bodyPr>
          <a:lstStyle/>
          <a:p>
            <a:r>
              <a:rPr lang="en-US" altLang="zh-CN" sz="1400" dirty="0" smtClean="0"/>
              <a:t>A0</a:t>
            </a:r>
            <a:endParaRPr lang="zh-CN" altLang="en-US" sz="1400" dirty="0"/>
          </a:p>
        </p:txBody>
      </p:sp>
      <p:sp>
        <p:nvSpPr>
          <p:cNvPr id="26" name="TextBox 25"/>
          <p:cNvSpPr txBox="1"/>
          <p:nvPr/>
        </p:nvSpPr>
        <p:spPr>
          <a:xfrm>
            <a:off x="2849490" y="2130623"/>
            <a:ext cx="394660" cy="307777"/>
          </a:xfrm>
          <a:prstGeom prst="rect">
            <a:avLst/>
          </a:prstGeom>
          <a:noFill/>
        </p:spPr>
        <p:txBody>
          <a:bodyPr wrap="none" rtlCol="0">
            <a:spAutoFit/>
          </a:bodyPr>
          <a:lstStyle/>
          <a:p>
            <a:r>
              <a:rPr lang="en-US" altLang="zh-CN" sz="1400" dirty="0" smtClean="0"/>
              <a:t>A1</a:t>
            </a:r>
            <a:endParaRPr lang="zh-CN" altLang="en-US" sz="1400" dirty="0"/>
          </a:p>
        </p:txBody>
      </p:sp>
      <p:sp>
        <p:nvSpPr>
          <p:cNvPr id="27" name="TextBox 26"/>
          <p:cNvSpPr txBox="1"/>
          <p:nvPr/>
        </p:nvSpPr>
        <p:spPr>
          <a:xfrm>
            <a:off x="2849490" y="2359223"/>
            <a:ext cx="394660" cy="307777"/>
          </a:xfrm>
          <a:prstGeom prst="rect">
            <a:avLst/>
          </a:prstGeom>
          <a:noFill/>
        </p:spPr>
        <p:txBody>
          <a:bodyPr wrap="none" rtlCol="0">
            <a:spAutoFit/>
          </a:bodyPr>
          <a:lstStyle/>
          <a:p>
            <a:r>
              <a:rPr lang="en-US" altLang="zh-CN" sz="1400" dirty="0" smtClean="0"/>
              <a:t>A2</a:t>
            </a:r>
            <a:endParaRPr lang="zh-CN" altLang="en-US" sz="1400" dirty="0"/>
          </a:p>
        </p:txBody>
      </p:sp>
      <p:sp>
        <p:nvSpPr>
          <p:cNvPr id="28" name="TextBox 27"/>
          <p:cNvSpPr txBox="1"/>
          <p:nvPr/>
        </p:nvSpPr>
        <p:spPr>
          <a:xfrm>
            <a:off x="2849490" y="2587823"/>
            <a:ext cx="394660" cy="307777"/>
          </a:xfrm>
          <a:prstGeom prst="rect">
            <a:avLst/>
          </a:prstGeom>
          <a:noFill/>
        </p:spPr>
        <p:txBody>
          <a:bodyPr wrap="none" rtlCol="0">
            <a:spAutoFit/>
          </a:bodyPr>
          <a:lstStyle/>
          <a:p>
            <a:r>
              <a:rPr lang="en-US" altLang="zh-CN" sz="1400" dirty="0" smtClean="0"/>
              <a:t>A3</a:t>
            </a:r>
            <a:endParaRPr lang="zh-CN" altLang="en-US" sz="1400" dirty="0"/>
          </a:p>
        </p:txBody>
      </p:sp>
      <p:sp>
        <p:nvSpPr>
          <p:cNvPr id="29" name="TextBox 28"/>
          <p:cNvSpPr txBox="1"/>
          <p:nvPr/>
        </p:nvSpPr>
        <p:spPr>
          <a:xfrm>
            <a:off x="2849490" y="2971800"/>
            <a:ext cx="375424" cy="307777"/>
          </a:xfrm>
          <a:prstGeom prst="rect">
            <a:avLst/>
          </a:prstGeom>
          <a:noFill/>
        </p:spPr>
        <p:txBody>
          <a:bodyPr wrap="none" rtlCol="0">
            <a:spAutoFit/>
          </a:bodyPr>
          <a:lstStyle/>
          <a:p>
            <a:r>
              <a:rPr lang="en-US" altLang="zh-CN" sz="1400" dirty="0"/>
              <a:t>B</a:t>
            </a:r>
            <a:r>
              <a:rPr lang="en-US" altLang="zh-CN" sz="1400" dirty="0" smtClean="0"/>
              <a:t>0</a:t>
            </a:r>
            <a:endParaRPr lang="zh-CN" altLang="en-US" sz="1400" dirty="0"/>
          </a:p>
        </p:txBody>
      </p:sp>
      <p:sp>
        <p:nvSpPr>
          <p:cNvPr id="30" name="TextBox 29"/>
          <p:cNvSpPr txBox="1"/>
          <p:nvPr/>
        </p:nvSpPr>
        <p:spPr>
          <a:xfrm>
            <a:off x="2863150" y="3197423"/>
            <a:ext cx="375424" cy="307777"/>
          </a:xfrm>
          <a:prstGeom prst="rect">
            <a:avLst/>
          </a:prstGeom>
          <a:noFill/>
        </p:spPr>
        <p:txBody>
          <a:bodyPr wrap="none" rtlCol="0">
            <a:spAutoFit/>
          </a:bodyPr>
          <a:lstStyle/>
          <a:p>
            <a:r>
              <a:rPr lang="en-US" altLang="zh-CN" sz="1400" dirty="0"/>
              <a:t>B</a:t>
            </a:r>
            <a:r>
              <a:rPr lang="en-US" altLang="zh-CN" sz="1400" dirty="0" smtClean="0"/>
              <a:t>1</a:t>
            </a:r>
            <a:endParaRPr lang="zh-CN" altLang="en-US" sz="1400" dirty="0"/>
          </a:p>
        </p:txBody>
      </p:sp>
      <p:sp>
        <p:nvSpPr>
          <p:cNvPr id="31" name="TextBox 30"/>
          <p:cNvSpPr txBox="1"/>
          <p:nvPr/>
        </p:nvSpPr>
        <p:spPr>
          <a:xfrm>
            <a:off x="2863150" y="3426023"/>
            <a:ext cx="375424" cy="307777"/>
          </a:xfrm>
          <a:prstGeom prst="rect">
            <a:avLst/>
          </a:prstGeom>
          <a:noFill/>
        </p:spPr>
        <p:txBody>
          <a:bodyPr wrap="none" rtlCol="0">
            <a:spAutoFit/>
          </a:bodyPr>
          <a:lstStyle/>
          <a:p>
            <a:r>
              <a:rPr lang="en-US" altLang="zh-CN" sz="1400" dirty="0"/>
              <a:t>B</a:t>
            </a:r>
            <a:r>
              <a:rPr lang="en-US" altLang="zh-CN" sz="1400" dirty="0" smtClean="0"/>
              <a:t>2</a:t>
            </a:r>
            <a:endParaRPr lang="zh-CN" altLang="en-US" sz="1400" dirty="0"/>
          </a:p>
        </p:txBody>
      </p:sp>
      <p:sp>
        <p:nvSpPr>
          <p:cNvPr id="32" name="TextBox 31"/>
          <p:cNvSpPr txBox="1"/>
          <p:nvPr/>
        </p:nvSpPr>
        <p:spPr>
          <a:xfrm>
            <a:off x="2863150" y="3654623"/>
            <a:ext cx="375424" cy="307777"/>
          </a:xfrm>
          <a:prstGeom prst="rect">
            <a:avLst/>
          </a:prstGeom>
          <a:noFill/>
        </p:spPr>
        <p:txBody>
          <a:bodyPr wrap="none" rtlCol="0">
            <a:spAutoFit/>
          </a:bodyPr>
          <a:lstStyle/>
          <a:p>
            <a:r>
              <a:rPr lang="en-US" altLang="zh-CN" sz="1400" dirty="0" smtClean="0"/>
              <a:t>B3</a:t>
            </a:r>
            <a:endParaRPr lang="zh-CN" altLang="en-US" sz="1400" dirty="0"/>
          </a:p>
        </p:txBody>
      </p:sp>
      <p:sp>
        <p:nvSpPr>
          <p:cNvPr id="33" name="TextBox 32"/>
          <p:cNvSpPr txBox="1"/>
          <p:nvPr/>
        </p:nvSpPr>
        <p:spPr>
          <a:xfrm>
            <a:off x="5870170" y="1828800"/>
            <a:ext cx="383438" cy="307777"/>
          </a:xfrm>
          <a:prstGeom prst="rect">
            <a:avLst/>
          </a:prstGeom>
          <a:noFill/>
        </p:spPr>
        <p:txBody>
          <a:bodyPr wrap="none" rtlCol="0">
            <a:spAutoFit/>
          </a:bodyPr>
          <a:lstStyle/>
          <a:p>
            <a:r>
              <a:rPr lang="en-US" altLang="zh-CN" sz="1400" dirty="0"/>
              <a:t>R</a:t>
            </a:r>
            <a:r>
              <a:rPr lang="en-US" altLang="zh-CN" sz="1400" dirty="0" smtClean="0"/>
              <a:t>0</a:t>
            </a:r>
            <a:endParaRPr lang="zh-CN" altLang="en-US" sz="1400" dirty="0"/>
          </a:p>
        </p:txBody>
      </p:sp>
      <p:sp>
        <p:nvSpPr>
          <p:cNvPr id="34" name="TextBox 33"/>
          <p:cNvSpPr txBox="1"/>
          <p:nvPr/>
        </p:nvSpPr>
        <p:spPr>
          <a:xfrm>
            <a:off x="5883830" y="2054423"/>
            <a:ext cx="383438" cy="307777"/>
          </a:xfrm>
          <a:prstGeom prst="rect">
            <a:avLst/>
          </a:prstGeom>
          <a:noFill/>
        </p:spPr>
        <p:txBody>
          <a:bodyPr wrap="none" rtlCol="0">
            <a:spAutoFit/>
          </a:bodyPr>
          <a:lstStyle/>
          <a:p>
            <a:r>
              <a:rPr lang="en-US" altLang="zh-CN" sz="1400" dirty="0"/>
              <a:t>R</a:t>
            </a:r>
            <a:r>
              <a:rPr lang="en-US" altLang="zh-CN" sz="1400" dirty="0" smtClean="0"/>
              <a:t>1</a:t>
            </a:r>
            <a:endParaRPr lang="zh-CN" altLang="en-US" sz="1400" dirty="0"/>
          </a:p>
        </p:txBody>
      </p:sp>
      <p:sp>
        <p:nvSpPr>
          <p:cNvPr id="35" name="TextBox 34"/>
          <p:cNvSpPr txBox="1"/>
          <p:nvPr/>
        </p:nvSpPr>
        <p:spPr>
          <a:xfrm>
            <a:off x="5883830" y="2283023"/>
            <a:ext cx="383438" cy="307777"/>
          </a:xfrm>
          <a:prstGeom prst="rect">
            <a:avLst/>
          </a:prstGeom>
          <a:noFill/>
        </p:spPr>
        <p:txBody>
          <a:bodyPr wrap="none" rtlCol="0">
            <a:spAutoFit/>
          </a:bodyPr>
          <a:lstStyle/>
          <a:p>
            <a:r>
              <a:rPr lang="en-US" altLang="zh-CN" sz="1400" dirty="0"/>
              <a:t>R</a:t>
            </a:r>
            <a:r>
              <a:rPr lang="en-US" altLang="zh-CN" sz="1400" dirty="0" smtClean="0"/>
              <a:t>2</a:t>
            </a:r>
            <a:endParaRPr lang="zh-CN" altLang="en-US" sz="1400" dirty="0"/>
          </a:p>
        </p:txBody>
      </p:sp>
      <p:sp>
        <p:nvSpPr>
          <p:cNvPr id="36" name="TextBox 35"/>
          <p:cNvSpPr txBox="1"/>
          <p:nvPr/>
        </p:nvSpPr>
        <p:spPr>
          <a:xfrm>
            <a:off x="5883830" y="2511623"/>
            <a:ext cx="383438" cy="307777"/>
          </a:xfrm>
          <a:prstGeom prst="rect">
            <a:avLst/>
          </a:prstGeom>
          <a:noFill/>
        </p:spPr>
        <p:txBody>
          <a:bodyPr wrap="none" rtlCol="0">
            <a:spAutoFit/>
          </a:bodyPr>
          <a:lstStyle/>
          <a:p>
            <a:r>
              <a:rPr lang="en-US" altLang="zh-CN" sz="1400" dirty="0"/>
              <a:t>R</a:t>
            </a:r>
            <a:r>
              <a:rPr lang="en-US" altLang="zh-CN" sz="1400" dirty="0" smtClean="0"/>
              <a:t>3</a:t>
            </a:r>
            <a:endParaRPr lang="zh-CN" altLang="en-US" sz="1400" dirty="0"/>
          </a:p>
        </p:txBody>
      </p:sp>
      <p:sp>
        <p:nvSpPr>
          <p:cNvPr id="37" name="TextBox 36"/>
          <p:cNvSpPr txBox="1"/>
          <p:nvPr/>
        </p:nvSpPr>
        <p:spPr>
          <a:xfrm>
            <a:off x="5881392" y="2743200"/>
            <a:ext cx="383438" cy="307777"/>
          </a:xfrm>
          <a:prstGeom prst="rect">
            <a:avLst/>
          </a:prstGeom>
          <a:noFill/>
        </p:spPr>
        <p:txBody>
          <a:bodyPr wrap="none" rtlCol="0">
            <a:spAutoFit/>
          </a:bodyPr>
          <a:lstStyle/>
          <a:p>
            <a:r>
              <a:rPr lang="en-US" altLang="zh-CN" sz="1400" dirty="0" smtClean="0"/>
              <a:t>R</a:t>
            </a:r>
            <a:r>
              <a:rPr lang="en-US" altLang="zh-CN" sz="1400" dirty="0"/>
              <a:t>4</a:t>
            </a:r>
            <a:endParaRPr lang="zh-CN" altLang="en-US" sz="1400" dirty="0"/>
          </a:p>
        </p:txBody>
      </p:sp>
      <p:sp>
        <p:nvSpPr>
          <p:cNvPr id="38" name="TextBox 37"/>
          <p:cNvSpPr txBox="1"/>
          <p:nvPr/>
        </p:nvSpPr>
        <p:spPr>
          <a:xfrm>
            <a:off x="5895052" y="2968823"/>
            <a:ext cx="383438" cy="307777"/>
          </a:xfrm>
          <a:prstGeom prst="rect">
            <a:avLst/>
          </a:prstGeom>
          <a:noFill/>
        </p:spPr>
        <p:txBody>
          <a:bodyPr wrap="none" rtlCol="0">
            <a:spAutoFit/>
          </a:bodyPr>
          <a:lstStyle/>
          <a:p>
            <a:r>
              <a:rPr lang="en-US" altLang="zh-CN" sz="1400" dirty="0" smtClean="0"/>
              <a:t>R</a:t>
            </a:r>
            <a:r>
              <a:rPr lang="en-US" altLang="zh-CN" sz="1400" dirty="0"/>
              <a:t>5</a:t>
            </a:r>
            <a:endParaRPr lang="zh-CN" altLang="en-US" sz="1400" dirty="0"/>
          </a:p>
        </p:txBody>
      </p:sp>
      <p:sp>
        <p:nvSpPr>
          <p:cNvPr id="39" name="TextBox 38"/>
          <p:cNvSpPr txBox="1"/>
          <p:nvPr/>
        </p:nvSpPr>
        <p:spPr>
          <a:xfrm>
            <a:off x="5895052" y="3197423"/>
            <a:ext cx="383438" cy="307777"/>
          </a:xfrm>
          <a:prstGeom prst="rect">
            <a:avLst/>
          </a:prstGeom>
          <a:noFill/>
        </p:spPr>
        <p:txBody>
          <a:bodyPr wrap="none" rtlCol="0">
            <a:spAutoFit/>
          </a:bodyPr>
          <a:lstStyle/>
          <a:p>
            <a:r>
              <a:rPr lang="en-US" altLang="zh-CN" sz="1400" dirty="0" smtClean="0"/>
              <a:t>R</a:t>
            </a:r>
            <a:r>
              <a:rPr lang="en-US" altLang="zh-CN" sz="1400" dirty="0"/>
              <a:t>6</a:t>
            </a:r>
            <a:endParaRPr lang="zh-CN" altLang="en-US" sz="1400" dirty="0"/>
          </a:p>
        </p:txBody>
      </p:sp>
      <p:sp>
        <p:nvSpPr>
          <p:cNvPr id="40" name="TextBox 39"/>
          <p:cNvSpPr txBox="1"/>
          <p:nvPr/>
        </p:nvSpPr>
        <p:spPr>
          <a:xfrm>
            <a:off x="5895052" y="3426023"/>
            <a:ext cx="383438" cy="307777"/>
          </a:xfrm>
          <a:prstGeom prst="rect">
            <a:avLst/>
          </a:prstGeom>
          <a:noFill/>
        </p:spPr>
        <p:txBody>
          <a:bodyPr wrap="none" rtlCol="0">
            <a:spAutoFit/>
          </a:bodyPr>
          <a:lstStyle/>
          <a:p>
            <a:r>
              <a:rPr lang="en-US" altLang="zh-CN" sz="1400" dirty="0" smtClean="0"/>
              <a:t>R</a:t>
            </a:r>
            <a:r>
              <a:rPr lang="en-US" altLang="zh-CN" sz="1400" dirty="0"/>
              <a:t>7</a:t>
            </a:r>
            <a:endParaRPr lang="zh-CN" altLang="en-US" sz="1400" dirty="0"/>
          </a:p>
        </p:txBody>
      </p:sp>
      <p:sp>
        <p:nvSpPr>
          <p:cNvPr id="41" name="TextBox 40"/>
          <p:cNvSpPr txBox="1"/>
          <p:nvPr/>
        </p:nvSpPr>
        <p:spPr>
          <a:xfrm>
            <a:off x="5897490" y="3730823"/>
            <a:ext cx="1570110" cy="307777"/>
          </a:xfrm>
          <a:prstGeom prst="rect">
            <a:avLst/>
          </a:prstGeom>
          <a:noFill/>
        </p:spPr>
        <p:txBody>
          <a:bodyPr wrap="none" rtlCol="0">
            <a:spAutoFit/>
          </a:bodyPr>
          <a:lstStyle/>
          <a:p>
            <a:r>
              <a:rPr lang="en-US" altLang="zh-CN" sz="1400" dirty="0" smtClean="0"/>
              <a:t>Carry/Borrow Out</a:t>
            </a:r>
            <a:endParaRPr lang="zh-CN" altLang="en-US" sz="1400" dirty="0"/>
          </a:p>
        </p:txBody>
      </p:sp>
      <p:cxnSp>
        <p:nvCxnSpPr>
          <p:cNvPr id="42" name="Straight Arrow Connector 9"/>
          <p:cNvCxnSpPr/>
          <p:nvPr/>
        </p:nvCxnSpPr>
        <p:spPr>
          <a:xfrm>
            <a:off x="4400704" y="12954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9"/>
          <p:cNvCxnSpPr/>
          <p:nvPr/>
        </p:nvCxnSpPr>
        <p:spPr>
          <a:xfrm>
            <a:off x="4678290" y="12954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221090" y="1066800"/>
            <a:ext cx="356188" cy="307777"/>
          </a:xfrm>
          <a:prstGeom prst="rect">
            <a:avLst/>
          </a:prstGeom>
          <a:noFill/>
        </p:spPr>
        <p:txBody>
          <a:bodyPr wrap="none" rtlCol="0">
            <a:spAutoFit/>
          </a:bodyPr>
          <a:lstStyle/>
          <a:p>
            <a:r>
              <a:rPr lang="en-US" altLang="zh-CN" sz="1400" dirty="0" smtClean="0"/>
              <a:t>S1</a:t>
            </a:r>
            <a:endParaRPr lang="zh-CN" altLang="en-US" sz="1400" dirty="0"/>
          </a:p>
        </p:txBody>
      </p:sp>
      <p:sp>
        <p:nvSpPr>
          <p:cNvPr id="46" name="TextBox 45"/>
          <p:cNvSpPr txBox="1"/>
          <p:nvPr/>
        </p:nvSpPr>
        <p:spPr>
          <a:xfrm>
            <a:off x="4525890" y="1066800"/>
            <a:ext cx="356188" cy="307777"/>
          </a:xfrm>
          <a:prstGeom prst="rect">
            <a:avLst/>
          </a:prstGeom>
          <a:noFill/>
        </p:spPr>
        <p:txBody>
          <a:bodyPr wrap="none" rtlCol="0">
            <a:spAutoFit/>
          </a:bodyPr>
          <a:lstStyle/>
          <a:p>
            <a:r>
              <a:rPr lang="en-US" altLang="zh-CN" sz="1400" dirty="0" smtClean="0"/>
              <a:t>S0</a:t>
            </a:r>
            <a:endParaRPr lang="zh-CN" altLang="en-US" sz="1400" dirty="0"/>
          </a:p>
        </p:txBody>
      </p:sp>
      <p:sp>
        <p:nvSpPr>
          <p:cNvPr id="49" name="Content Placeholder 2"/>
          <p:cNvSpPr>
            <a:spLocks noGrp="1"/>
          </p:cNvSpPr>
          <p:nvPr>
            <p:ph idx="1"/>
          </p:nvPr>
        </p:nvSpPr>
        <p:spPr>
          <a:xfrm>
            <a:off x="1219200" y="4419600"/>
            <a:ext cx="7772400" cy="2057400"/>
          </a:xfrm>
        </p:spPr>
        <p:txBody>
          <a:bodyPr>
            <a:normAutofit/>
          </a:bodyPr>
          <a:lstStyle/>
          <a:p>
            <a:pPr marL="360000">
              <a:spcBef>
                <a:spcPts val="0"/>
              </a:spcBef>
              <a:spcAft>
                <a:spcPts val="600"/>
              </a:spcAft>
            </a:pPr>
            <a:r>
              <a:rPr lang="en-US" altLang="zh-CN" sz="1600" dirty="0">
                <a:solidFill>
                  <a:srgbClr val="FF0000"/>
                </a:solidFill>
              </a:rPr>
              <a:t>A0-A3</a:t>
            </a:r>
            <a:r>
              <a:rPr lang="en-US" altLang="zh-CN" sz="1600" dirty="0"/>
              <a:t> are 4-bit input data A[3:0</a:t>
            </a:r>
            <a:r>
              <a:rPr lang="en-US" altLang="zh-CN" sz="1600" dirty="0" smtClean="0"/>
              <a:t>].</a:t>
            </a:r>
            <a:endParaRPr lang="en-US" altLang="zh-CN" sz="1600" dirty="0"/>
          </a:p>
          <a:p>
            <a:pPr marL="360000">
              <a:spcBef>
                <a:spcPts val="0"/>
              </a:spcBef>
              <a:spcAft>
                <a:spcPts val="600"/>
              </a:spcAft>
            </a:pPr>
            <a:r>
              <a:rPr lang="en-US" altLang="zh-CN" sz="1600" dirty="0">
                <a:solidFill>
                  <a:srgbClr val="FF0000"/>
                </a:solidFill>
              </a:rPr>
              <a:t>B0-B3 </a:t>
            </a:r>
            <a:r>
              <a:rPr lang="en-US" altLang="zh-CN" sz="1600" dirty="0"/>
              <a:t>are 4-bit input data B[3:0</a:t>
            </a:r>
            <a:r>
              <a:rPr lang="en-US" altLang="zh-CN" sz="1600" dirty="0" smtClean="0"/>
              <a:t>].</a:t>
            </a:r>
            <a:endParaRPr lang="zh-CN" altLang="en-US" sz="1600" dirty="0"/>
          </a:p>
          <a:p>
            <a:pPr marL="360000">
              <a:spcBef>
                <a:spcPts val="0"/>
              </a:spcBef>
              <a:spcAft>
                <a:spcPts val="600"/>
              </a:spcAft>
            </a:pPr>
            <a:r>
              <a:rPr lang="en-US" altLang="zh-CN" sz="1600" dirty="0">
                <a:solidFill>
                  <a:srgbClr val="FF0000"/>
                </a:solidFill>
              </a:rPr>
              <a:t>R0-R7</a:t>
            </a:r>
            <a:r>
              <a:rPr lang="en-US" altLang="zh-CN" sz="1600" dirty="0"/>
              <a:t> are 8-bit output data R[7:0]. For multiplication, all 8 bits are needed. For addition &amp; subtraction, only the lowest 4 bits (R0-R4) are needed.</a:t>
            </a:r>
          </a:p>
          <a:p>
            <a:pPr marL="360000">
              <a:spcBef>
                <a:spcPts val="0"/>
              </a:spcBef>
              <a:spcAft>
                <a:spcPts val="600"/>
              </a:spcAft>
            </a:pPr>
            <a:r>
              <a:rPr lang="en-US" altLang="zh-CN" sz="1600" dirty="0" smtClean="0">
                <a:solidFill>
                  <a:srgbClr val="FF0000"/>
                </a:solidFill>
              </a:rPr>
              <a:t>Carry/Borrow </a:t>
            </a:r>
            <a:r>
              <a:rPr lang="en-US" altLang="zh-CN" sz="1600" dirty="0">
                <a:solidFill>
                  <a:srgbClr val="FF0000"/>
                </a:solidFill>
              </a:rPr>
              <a:t>Out</a:t>
            </a:r>
            <a:r>
              <a:rPr lang="en-US" altLang="zh-CN" sz="1600" dirty="0"/>
              <a:t> </a:t>
            </a:r>
            <a:r>
              <a:rPr lang="en-US" altLang="zh-CN" sz="1600" dirty="0" smtClean="0"/>
              <a:t>is 1-bit output data which is </a:t>
            </a:r>
            <a:r>
              <a:rPr lang="en-US" altLang="zh-CN" sz="1600" dirty="0"/>
              <a:t>used for </a:t>
            </a:r>
            <a:r>
              <a:rPr lang="en-US" altLang="zh-CN" sz="1600" dirty="0" smtClean="0"/>
              <a:t>addition/subtraction.</a:t>
            </a:r>
          </a:p>
          <a:p>
            <a:pPr marL="360000">
              <a:spcBef>
                <a:spcPts val="0"/>
              </a:spcBef>
              <a:spcAft>
                <a:spcPts val="600"/>
              </a:spcAft>
            </a:pPr>
            <a:r>
              <a:rPr lang="en-US" sz="1600" dirty="0" smtClean="0">
                <a:solidFill>
                  <a:srgbClr val="FF0000"/>
                </a:solidFill>
              </a:rPr>
              <a:t>S0-S1</a:t>
            </a:r>
            <a:r>
              <a:rPr lang="en-US" sz="1600" dirty="0" smtClean="0"/>
              <a:t> are 2-bit input data that are used to select operations.</a:t>
            </a:r>
            <a:endParaRPr lang="en-US" sz="1800" dirty="0" smtClean="0"/>
          </a:p>
        </p:txBody>
      </p:sp>
    </p:spTree>
    <p:extLst>
      <p:ext uri="{BB962C8B-B14F-4D97-AF65-F5344CB8AC3E}">
        <p14:creationId xmlns:p14="http://schemas.microsoft.com/office/powerpoint/2010/main" val="281254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329080261"/>
              </p:ext>
            </p:extLst>
          </p:nvPr>
        </p:nvGraphicFramePr>
        <p:xfrm>
          <a:off x="1524000" y="1950184"/>
          <a:ext cx="5499099" cy="1905000"/>
        </p:xfrm>
        <a:graphic>
          <a:graphicData uri="http://schemas.openxmlformats.org/drawingml/2006/table">
            <a:tbl>
              <a:tblPr firstRow="1" bandRow="1">
                <a:tableStyleId>{5C22544A-7EE6-4342-B048-85BDC9FD1C3A}</a:tableStyleId>
              </a:tblPr>
              <a:tblGrid>
                <a:gridCol w="914400"/>
                <a:gridCol w="914400"/>
                <a:gridCol w="3670299"/>
              </a:tblGrid>
              <a:tr h="381000">
                <a:tc>
                  <a:txBody>
                    <a:bodyPr/>
                    <a:lstStyle/>
                    <a:p>
                      <a:pPr algn="ctr"/>
                      <a:r>
                        <a:rPr lang="en-US" altLang="zh-CN" dirty="0" smtClean="0"/>
                        <a:t>S1</a:t>
                      </a:r>
                      <a:endParaRPr lang="zh-CN" altLang="en-US" dirty="0"/>
                    </a:p>
                  </a:txBody>
                  <a:tcPr/>
                </a:tc>
                <a:tc>
                  <a:txBody>
                    <a:bodyPr/>
                    <a:lstStyle/>
                    <a:p>
                      <a:pPr algn="ctr"/>
                      <a:r>
                        <a:rPr lang="en-US" altLang="zh-CN" dirty="0" smtClean="0"/>
                        <a:t>S0</a:t>
                      </a:r>
                      <a:endParaRPr lang="zh-CN" altLang="en-US" dirty="0"/>
                    </a:p>
                  </a:txBody>
                  <a:tcPr/>
                </a:tc>
                <a:tc>
                  <a:txBody>
                    <a:bodyPr/>
                    <a:lstStyle/>
                    <a:p>
                      <a:pPr algn="ctr"/>
                      <a:r>
                        <a:rPr lang="en-US" altLang="zh-CN" dirty="0" smtClean="0"/>
                        <a:t>Functions</a:t>
                      </a:r>
                      <a:endParaRPr lang="zh-CN" altLang="en-US" dirty="0"/>
                    </a:p>
                  </a:txBody>
                  <a:tcPr/>
                </a:tc>
              </a:tr>
              <a:tr h="381000">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No change</a:t>
                      </a:r>
                      <a:endParaRPr lang="zh-CN" altLang="en-US" dirty="0"/>
                    </a:p>
                  </a:txBody>
                  <a:tcPr/>
                </a:tc>
              </a:tr>
              <a:tr h="38100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A plus B</a:t>
                      </a:r>
                      <a:endParaRPr lang="zh-CN" altLang="en-US" dirty="0"/>
                    </a:p>
                  </a:txBody>
                  <a:tcPr/>
                </a:tc>
              </a:tr>
              <a:tr h="381000">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A minus B</a:t>
                      </a:r>
                      <a:endParaRPr lang="zh-CN" altLang="en-US" dirty="0"/>
                    </a:p>
                  </a:txBody>
                  <a:tcPr/>
                </a:tc>
              </a:tr>
              <a:tr h="38100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A </a:t>
                      </a:r>
                      <a:r>
                        <a:rPr kumimoji="0" lang="en-US" altLang="zh-CN" sz="1800" kern="1200" dirty="0" smtClean="0">
                          <a:solidFill>
                            <a:schemeClr val="dk1"/>
                          </a:solidFill>
                          <a:effectLst/>
                          <a:latin typeface="+mn-lt"/>
                          <a:ea typeface="+mn-ea"/>
                          <a:cs typeface="+mn-cs"/>
                        </a:rPr>
                        <a:t>x B</a:t>
                      </a:r>
                      <a:endParaRPr lang="zh-CN" altLang="en-US" dirty="0"/>
                    </a:p>
                  </a:txBody>
                  <a:tcPr/>
                </a:tc>
              </a:tr>
            </a:tbl>
          </a:graphicData>
        </a:graphic>
      </p:graphicFrame>
      <p:sp>
        <p:nvSpPr>
          <p:cNvPr id="5" name="标题 1"/>
          <p:cNvSpPr>
            <a:spLocks noGrp="1"/>
          </p:cNvSpPr>
          <p:nvPr>
            <p:ph type="title"/>
          </p:nvPr>
        </p:nvSpPr>
        <p:spPr>
          <a:xfrm>
            <a:off x="1371600" y="228600"/>
            <a:ext cx="7498080" cy="914400"/>
          </a:xfrm>
        </p:spPr>
        <p:txBody>
          <a:bodyPr>
            <a:normAutofit/>
          </a:bodyPr>
          <a:lstStyle/>
          <a:p>
            <a:r>
              <a:rPr lang="en-US" altLang="zh-CN" sz="3600" dirty="0" smtClean="0"/>
              <a:t>Part 1: 4-bit ALU</a:t>
            </a:r>
            <a:endParaRPr lang="zh-CN" altLang="en-US" sz="3600" dirty="0"/>
          </a:p>
        </p:txBody>
      </p:sp>
      <p:sp>
        <p:nvSpPr>
          <p:cNvPr id="7" name="TextBox 6"/>
          <p:cNvSpPr txBox="1"/>
          <p:nvPr/>
        </p:nvSpPr>
        <p:spPr>
          <a:xfrm>
            <a:off x="1524000" y="1462988"/>
            <a:ext cx="4831515" cy="400110"/>
          </a:xfrm>
          <a:prstGeom prst="rect">
            <a:avLst/>
          </a:prstGeom>
          <a:noFill/>
        </p:spPr>
        <p:txBody>
          <a:bodyPr wrap="none" rtlCol="0">
            <a:spAutoFit/>
          </a:bodyPr>
          <a:lstStyle/>
          <a:p>
            <a:r>
              <a:rPr lang="en-US" altLang="zh-CN" sz="2000" dirty="0" smtClean="0"/>
              <a:t>Values of select signal S[1:0] &amp; four functions</a:t>
            </a:r>
            <a:endParaRPr lang="zh-CN" altLang="en-US" sz="2000" dirty="0"/>
          </a:p>
        </p:txBody>
      </p:sp>
      <p:sp>
        <p:nvSpPr>
          <p:cNvPr id="8" name="TextBox 7"/>
          <p:cNvSpPr txBox="1"/>
          <p:nvPr/>
        </p:nvSpPr>
        <p:spPr>
          <a:xfrm>
            <a:off x="1447800" y="4191000"/>
            <a:ext cx="7239000" cy="1631216"/>
          </a:xfrm>
          <a:prstGeom prst="rect">
            <a:avLst/>
          </a:prstGeom>
          <a:noFill/>
        </p:spPr>
        <p:txBody>
          <a:bodyPr wrap="square" rtlCol="0">
            <a:spAutoFit/>
          </a:bodyPr>
          <a:lstStyle/>
          <a:p>
            <a:r>
              <a:rPr lang="en-US" altLang="zh-CN" sz="2000" dirty="0" smtClean="0"/>
              <a:t>Select signal S1 and S0 are controlled and given by State Machine based on different states.</a:t>
            </a:r>
          </a:p>
          <a:p>
            <a:endParaRPr lang="en-US" altLang="zh-CN" sz="2000" dirty="0"/>
          </a:p>
          <a:p>
            <a:r>
              <a:rPr lang="en-US" altLang="zh-CN" sz="2000" dirty="0" smtClean="0"/>
              <a:t>PS.  “No change” means the previous calculation results of ALU are held and locked. It’s different from being reset to zero.</a:t>
            </a:r>
            <a:endParaRPr lang="zh-CN" altLang="en-US" sz="2000" dirty="0"/>
          </a:p>
        </p:txBody>
      </p:sp>
    </p:spTree>
    <p:extLst>
      <p:ext uri="{BB962C8B-B14F-4D97-AF65-F5344CB8AC3E}">
        <p14:creationId xmlns:p14="http://schemas.microsoft.com/office/powerpoint/2010/main" val="33494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498080" cy="838200"/>
          </a:xfrm>
        </p:spPr>
        <p:txBody>
          <a:bodyPr>
            <a:normAutofit/>
          </a:bodyPr>
          <a:lstStyle/>
          <a:p>
            <a:r>
              <a:rPr lang="en-US" altLang="zh-CN" sz="3600" dirty="0" smtClean="0"/>
              <a:t>Part 2: DFFs at input side</a:t>
            </a:r>
            <a:endParaRPr lang="zh-CN" altLang="en-US" sz="3600" dirty="0"/>
          </a:p>
        </p:txBody>
      </p:sp>
      <p:sp>
        <p:nvSpPr>
          <p:cNvPr id="5" name="圆角矩形 4"/>
          <p:cNvSpPr/>
          <p:nvPr/>
        </p:nvSpPr>
        <p:spPr>
          <a:xfrm>
            <a:off x="5184476" y="1981200"/>
            <a:ext cx="1600200" cy="2362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453290" y="2602468"/>
            <a:ext cx="1206200" cy="369332"/>
          </a:xfrm>
          <a:prstGeom prst="rect">
            <a:avLst/>
          </a:prstGeom>
          <a:noFill/>
        </p:spPr>
        <p:txBody>
          <a:bodyPr wrap="square" rtlCol="0">
            <a:spAutoFit/>
          </a:bodyPr>
          <a:lstStyle/>
          <a:p>
            <a:r>
              <a:rPr lang="en-US" altLang="zh-CN" dirty="0" smtClean="0"/>
              <a:t>4-bit ALU</a:t>
            </a:r>
            <a:endParaRPr lang="zh-CN" altLang="en-US" dirty="0"/>
          </a:p>
        </p:txBody>
      </p:sp>
      <p:cxnSp>
        <p:nvCxnSpPr>
          <p:cNvPr id="7" name="Straight Arrow Connector 9"/>
          <p:cNvCxnSpPr/>
          <p:nvPr/>
        </p:nvCxnSpPr>
        <p:spPr>
          <a:xfrm>
            <a:off x="4602090" y="2286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9"/>
          <p:cNvCxnSpPr/>
          <p:nvPr/>
        </p:nvCxnSpPr>
        <p:spPr>
          <a:xfrm>
            <a:off x="4602090" y="4038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9"/>
          <p:cNvCxnSpPr/>
          <p:nvPr/>
        </p:nvCxnSpPr>
        <p:spPr>
          <a:xfrm>
            <a:off x="6811890" y="2209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9"/>
          <p:cNvCxnSpPr/>
          <p:nvPr/>
        </p:nvCxnSpPr>
        <p:spPr>
          <a:xfrm>
            <a:off x="6811890" y="2438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9"/>
          <p:cNvCxnSpPr/>
          <p:nvPr/>
        </p:nvCxnSpPr>
        <p:spPr>
          <a:xfrm>
            <a:off x="6811890" y="2667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9"/>
          <p:cNvCxnSpPr/>
          <p:nvPr/>
        </p:nvCxnSpPr>
        <p:spPr>
          <a:xfrm>
            <a:off x="6811890" y="2895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9"/>
          <p:cNvCxnSpPr/>
          <p:nvPr/>
        </p:nvCxnSpPr>
        <p:spPr>
          <a:xfrm>
            <a:off x="6811890" y="3124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9"/>
          <p:cNvCxnSpPr/>
          <p:nvPr/>
        </p:nvCxnSpPr>
        <p:spPr>
          <a:xfrm>
            <a:off x="6811890" y="3352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9"/>
          <p:cNvCxnSpPr/>
          <p:nvPr/>
        </p:nvCxnSpPr>
        <p:spPr>
          <a:xfrm>
            <a:off x="6811890" y="3581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9"/>
          <p:cNvCxnSpPr/>
          <p:nvPr/>
        </p:nvCxnSpPr>
        <p:spPr>
          <a:xfrm>
            <a:off x="6811890" y="3810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9"/>
          <p:cNvCxnSpPr/>
          <p:nvPr/>
        </p:nvCxnSpPr>
        <p:spPr>
          <a:xfrm>
            <a:off x="6811890" y="4114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81600" y="2133600"/>
            <a:ext cx="394660" cy="307777"/>
          </a:xfrm>
          <a:prstGeom prst="rect">
            <a:avLst/>
          </a:prstGeom>
          <a:noFill/>
        </p:spPr>
        <p:txBody>
          <a:bodyPr wrap="none" rtlCol="0">
            <a:spAutoFit/>
          </a:bodyPr>
          <a:lstStyle/>
          <a:p>
            <a:r>
              <a:rPr lang="en-US" altLang="zh-CN" sz="1400" dirty="0" smtClean="0"/>
              <a:t>A0</a:t>
            </a:r>
            <a:endParaRPr lang="zh-CN" altLang="en-US" sz="1400" dirty="0"/>
          </a:p>
        </p:txBody>
      </p:sp>
      <p:sp>
        <p:nvSpPr>
          <p:cNvPr id="32" name="TextBox 31"/>
          <p:cNvSpPr txBox="1"/>
          <p:nvPr/>
        </p:nvSpPr>
        <p:spPr>
          <a:xfrm>
            <a:off x="5187176" y="3883223"/>
            <a:ext cx="375424" cy="307777"/>
          </a:xfrm>
          <a:prstGeom prst="rect">
            <a:avLst/>
          </a:prstGeom>
          <a:noFill/>
        </p:spPr>
        <p:txBody>
          <a:bodyPr wrap="none" rtlCol="0">
            <a:spAutoFit/>
          </a:bodyPr>
          <a:lstStyle/>
          <a:p>
            <a:r>
              <a:rPr lang="en-US" altLang="zh-CN" sz="1400" dirty="0" smtClean="0"/>
              <a:t>B3</a:t>
            </a:r>
            <a:endParaRPr lang="zh-CN" altLang="en-US" sz="1400" dirty="0"/>
          </a:p>
        </p:txBody>
      </p:sp>
      <p:sp>
        <p:nvSpPr>
          <p:cNvPr id="33" name="TextBox 32"/>
          <p:cNvSpPr txBox="1"/>
          <p:nvPr/>
        </p:nvSpPr>
        <p:spPr>
          <a:xfrm>
            <a:off x="7317970" y="2057400"/>
            <a:ext cx="383438" cy="307777"/>
          </a:xfrm>
          <a:prstGeom prst="rect">
            <a:avLst/>
          </a:prstGeom>
          <a:noFill/>
        </p:spPr>
        <p:txBody>
          <a:bodyPr wrap="none" rtlCol="0">
            <a:spAutoFit/>
          </a:bodyPr>
          <a:lstStyle/>
          <a:p>
            <a:r>
              <a:rPr lang="en-US" altLang="zh-CN" sz="1400" dirty="0"/>
              <a:t>R</a:t>
            </a:r>
            <a:r>
              <a:rPr lang="en-US" altLang="zh-CN" sz="1400" dirty="0" smtClean="0"/>
              <a:t>0</a:t>
            </a:r>
            <a:endParaRPr lang="zh-CN" altLang="en-US" sz="1400" dirty="0"/>
          </a:p>
        </p:txBody>
      </p:sp>
      <p:sp>
        <p:nvSpPr>
          <p:cNvPr id="34" name="TextBox 33"/>
          <p:cNvSpPr txBox="1"/>
          <p:nvPr/>
        </p:nvSpPr>
        <p:spPr>
          <a:xfrm>
            <a:off x="7331630" y="2283023"/>
            <a:ext cx="383438" cy="307777"/>
          </a:xfrm>
          <a:prstGeom prst="rect">
            <a:avLst/>
          </a:prstGeom>
          <a:noFill/>
        </p:spPr>
        <p:txBody>
          <a:bodyPr wrap="none" rtlCol="0">
            <a:spAutoFit/>
          </a:bodyPr>
          <a:lstStyle/>
          <a:p>
            <a:r>
              <a:rPr lang="en-US" altLang="zh-CN" sz="1400" dirty="0"/>
              <a:t>R</a:t>
            </a:r>
            <a:r>
              <a:rPr lang="en-US" altLang="zh-CN" sz="1400" dirty="0" smtClean="0"/>
              <a:t>1</a:t>
            </a:r>
            <a:endParaRPr lang="zh-CN" altLang="en-US" sz="1400" dirty="0"/>
          </a:p>
        </p:txBody>
      </p:sp>
      <p:sp>
        <p:nvSpPr>
          <p:cNvPr id="35" name="TextBox 34"/>
          <p:cNvSpPr txBox="1"/>
          <p:nvPr/>
        </p:nvSpPr>
        <p:spPr>
          <a:xfrm>
            <a:off x="7331630" y="2511623"/>
            <a:ext cx="383438" cy="307777"/>
          </a:xfrm>
          <a:prstGeom prst="rect">
            <a:avLst/>
          </a:prstGeom>
          <a:noFill/>
        </p:spPr>
        <p:txBody>
          <a:bodyPr wrap="none" rtlCol="0">
            <a:spAutoFit/>
          </a:bodyPr>
          <a:lstStyle/>
          <a:p>
            <a:r>
              <a:rPr lang="en-US" altLang="zh-CN" sz="1400" dirty="0"/>
              <a:t>R</a:t>
            </a:r>
            <a:r>
              <a:rPr lang="en-US" altLang="zh-CN" sz="1400" dirty="0" smtClean="0"/>
              <a:t>2</a:t>
            </a:r>
            <a:endParaRPr lang="zh-CN" altLang="en-US" sz="1400" dirty="0"/>
          </a:p>
        </p:txBody>
      </p:sp>
      <p:sp>
        <p:nvSpPr>
          <p:cNvPr id="36" name="TextBox 35"/>
          <p:cNvSpPr txBox="1"/>
          <p:nvPr/>
        </p:nvSpPr>
        <p:spPr>
          <a:xfrm>
            <a:off x="7331630" y="2740223"/>
            <a:ext cx="383438" cy="307777"/>
          </a:xfrm>
          <a:prstGeom prst="rect">
            <a:avLst/>
          </a:prstGeom>
          <a:noFill/>
        </p:spPr>
        <p:txBody>
          <a:bodyPr wrap="none" rtlCol="0">
            <a:spAutoFit/>
          </a:bodyPr>
          <a:lstStyle/>
          <a:p>
            <a:r>
              <a:rPr lang="en-US" altLang="zh-CN" sz="1400" dirty="0"/>
              <a:t>R</a:t>
            </a:r>
            <a:r>
              <a:rPr lang="en-US" altLang="zh-CN" sz="1400" dirty="0" smtClean="0"/>
              <a:t>3</a:t>
            </a:r>
            <a:endParaRPr lang="zh-CN" altLang="en-US" sz="1400" dirty="0"/>
          </a:p>
        </p:txBody>
      </p:sp>
      <p:sp>
        <p:nvSpPr>
          <p:cNvPr id="37" name="TextBox 36"/>
          <p:cNvSpPr txBox="1"/>
          <p:nvPr/>
        </p:nvSpPr>
        <p:spPr>
          <a:xfrm>
            <a:off x="7329192" y="2971800"/>
            <a:ext cx="383438" cy="307777"/>
          </a:xfrm>
          <a:prstGeom prst="rect">
            <a:avLst/>
          </a:prstGeom>
          <a:noFill/>
        </p:spPr>
        <p:txBody>
          <a:bodyPr wrap="none" rtlCol="0">
            <a:spAutoFit/>
          </a:bodyPr>
          <a:lstStyle/>
          <a:p>
            <a:r>
              <a:rPr lang="en-US" altLang="zh-CN" sz="1400" dirty="0" smtClean="0"/>
              <a:t>R</a:t>
            </a:r>
            <a:r>
              <a:rPr lang="en-US" altLang="zh-CN" sz="1400" dirty="0"/>
              <a:t>4</a:t>
            </a:r>
            <a:endParaRPr lang="zh-CN" altLang="en-US" sz="1400" dirty="0"/>
          </a:p>
        </p:txBody>
      </p:sp>
      <p:sp>
        <p:nvSpPr>
          <p:cNvPr id="38" name="TextBox 37"/>
          <p:cNvSpPr txBox="1"/>
          <p:nvPr/>
        </p:nvSpPr>
        <p:spPr>
          <a:xfrm>
            <a:off x="7342852" y="3197423"/>
            <a:ext cx="383438" cy="307777"/>
          </a:xfrm>
          <a:prstGeom prst="rect">
            <a:avLst/>
          </a:prstGeom>
          <a:noFill/>
        </p:spPr>
        <p:txBody>
          <a:bodyPr wrap="none" rtlCol="0">
            <a:spAutoFit/>
          </a:bodyPr>
          <a:lstStyle/>
          <a:p>
            <a:r>
              <a:rPr lang="en-US" altLang="zh-CN" sz="1400" dirty="0" smtClean="0"/>
              <a:t>R</a:t>
            </a:r>
            <a:r>
              <a:rPr lang="en-US" altLang="zh-CN" sz="1400" dirty="0"/>
              <a:t>5</a:t>
            </a:r>
            <a:endParaRPr lang="zh-CN" altLang="en-US" sz="1400" dirty="0"/>
          </a:p>
        </p:txBody>
      </p:sp>
      <p:sp>
        <p:nvSpPr>
          <p:cNvPr id="39" name="TextBox 38"/>
          <p:cNvSpPr txBox="1"/>
          <p:nvPr/>
        </p:nvSpPr>
        <p:spPr>
          <a:xfrm>
            <a:off x="7342852" y="3426023"/>
            <a:ext cx="383438" cy="307777"/>
          </a:xfrm>
          <a:prstGeom prst="rect">
            <a:avLst/>
          </a:prstGeom>
          <a:noFill/>
        </p:spPr>
        <p:txBody>
          <a:bodyPr wrap="none" rtlCol="0">
            <a:spAutoFit/>
          </a:bodyPr>
          <a:lstStyle/>
          <a:p>
            <a:r>
              <a:rPr lang="en-US" altLang="zh-CN" sz="1400" dirty="0" smtClean="0"/>
              <a:t>R</a:t>
            </a:r>
            <a:r>
              <a:rPr lang="en-US" altLang="zh-CN" sz="1400" dirty="0"/>
              <a:t>6</a:t>
            </a:r>
            <a:endParaRPr lang="zh-CN" altLang="en-US" sz="1400" dirty="0"/>
          </a:p>
        </p:txBody>
      </p:sp>
      <p:sp>
        <p:nvSpPr>
          <p:cNvPr id="40" name="TextBox 39"/>
          <p:cNvSpPr txBox="1"/>
          <p:nvPr/>
        </p:nvSpPr>
        <p:spPr>
          <a:xfrm>
            <a:off x="7342852" y="3654623"/>
            <a:ext cx="383438" cy="307777"/>
          </a:xfrm>
          <a:prstGeom prst="rect">
            <a:avLst/>
          </a:prstGeom>
          <a:noFill/>
        </p:spPr>
        <p:txBody>
          <a:bodyPr wrap="none" rtlCol="0">
            <a:spAutoFit/>
          </a:bodyPr>
          <a:lstStyle/>
          <a:p>
            <a:r>
              <a:rPr lang="en-US" altLang="zh-CN" sz="1400" dirty="0" smtClean="0"/>
              <a:t>R</a:t>
            </a:r>
            <a:r>
              <a:rPr lang="en-US" altLang="zh-CN" sz="1400" dirty="0"/>
              <a:t>7</a:t>
            </a:r>
            <a:endParaRPr lang="zh-CN" altLang="en-US" sz="1400" dirty="0"/>
          </a:p>
        </p:txBody>
      </p:sp>
      <p:sp>
        <p:nvSpPr>
          <p:cNvPr id="41" name="TextBox 40"/>
          <p:cNvSpPr txBox="1"/>
          <p:nvPr/>
        </p:nvSpPr>
        <p:spPr>
          <a:xfrm>
            <a:off x="7345290" y="3959423"/>
            <a:ext cx="1570110" cy="307777"/>
          </a:xfrm>
          <a:prstGeom prst="rect">
            <a:avLst/>
          </a:prstGeom>
          <a:noFill/>
        </p:spPr>
        <p:txBody>
          <a:bodyPr wrap="none" rtlCol="0">
            <a:spAutoFit/>
          </a:bodyPr>
          <a:lstStyle/>
          <a:p>
            <a:r>
              <a:rPr lang="en-US" altLang="zh-CN" sz="1400" dirty="0" smtClean="0"/>
              <a:t>Carry/Borrow Out</a:t>
            </a:r>
            <a:endParaRPr lang="zh-CN" altLang="en-US" sz="1400" dirty="0"/>
          </a:p>
        </p:txBody>
      </p:sp>
      <p:cxnSp>
        <p:nvCxnSpPr>
          <p:cNvPr id="42" name="Straight Arrow Connector 9"/>
          <p:cNvCxnSpPr/>
          <p:nvPr/>
        </p:nvCxnSpPr>
        <p:spPr>
          <a:xfrm>
            <a:off x="5848504" y="15240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9"/>
          <p:cNvCxnSpPr/>
          <p:nvPr/>
        </p:nvCxnSpPr>
        <p:spPr>
          <a:xfrm>
            <a:off x="6126090" y="15240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68890" y="1295400"/>
            <a:ext cx="356188" cy="307777"/>
          </a:xfrm>
          <a:prstGeom prst="rect">
            <a:avLst/>
          </a:prstGeom>
          <a:noFill/>
        </p:spPr>
        <p:txBody>
          <a:bodyPr wrap="none" rtlCol="0">
            <a:spAutoFit/>
          </a:bodyPr>
          <a:lstStyle/>
          <a:p>
            <a:r>
              <a:rPr lang="en-US" altLang="zh-CN" sz="1400" dirty="0" smtClean="0"/>
              <a:t>S1</a:t>
            </a:r>
            <a:endParaRPr lang="zh-CN" altLang="en-US" sz="1400" dirty="0"/>
          </a:p>
        </p:txBody>
      </p:sp>
      <p:sp>
        <p:nvSpPr>
          <p:cNvPr id="46" name="TextBox 45"/>
          <p:cNvSpPr txBox="1"/>
          <p:nvPr/>
        </p:nvSpPr>
        <p:spPr>
          <a:xfrm>
            <a:off x="5973690" y="1295400"/>
            <a:ext cx="356188" cy="307777"/>
          </a:xfrm>
          <a:prstGeom prst="rect">
            <a:avLst/>
          </a:prstGeom>
          <a:noFill/>
        </p:spPr>
        <p:txBody>
          <a:bodyPr wrap="none" rtlCol="0">
            <a:spAutoFit/>
          </a:bodyPr>
          <a:lstStyle/>
          <a:p>
            <a:r>
              <a:rPr lang="en-US" altLang="zh-CN" sz="1400" dirty="0" smtClean="0"/>
              <a:t>S0</a:t>
            </a:r>
            <a:endParaRPr lang="zh-CN" altLang="en-US" sz="1400" dirty="0"/>
          </a:p>
        </p:txBody>
      </p:sp>
      <p:sp>
        <p:nvSpPr>
          <p:cNvPr id="49" name="Content Placeholder 2"/>
          <p:cNvSpPr>
            <a:spLocks noGrp="1"/>
          </p:cNvSpPr>
          <p:nvPr>
            <p:ph idx="1"/>
          </p:nvPr>
        </p:nvSpPr>
        <p:spPr>
          <a:xfrm>
            <a:off x="914400" y="5105400"/>
            <a:ext cx="8077200" cy="1371600"/>
          </a:xfrm>
        </p:spPr>
        <p:txBody>
          <a:bodyPr>
            <a:normAutofit/>
          </a:bodyPr>
          <a:lstStyle/>
          <a:p>
            <a:pPr marL="360000">
              <a:spcBef>
                <a:spcPts val="0"/>
              </a:spcBef>
              <a:spcAft>
                <a:spcPts val="600"/>
              </a:spcAft>
            </a:pPr>
            <a:r>
              <a:rPr lang="en-US" altLang="zh-CN" sz="1600" dirty="0" smtClean="0"/>
              <a:t>Eight DFFs are needed at the input side to provide 8 bits input data for ALU(A0-A3, B0-B3).</a:t>
            </a:r>
            <a:endParaRPr lang="en-US" altLang="zh-CN" sz="1600" dirty="0"/>
          </a:p>
          <a:p>
            <a:pPr marL="360000">
              <a:spcBef>
                <a:spcPts val="0"/>
              </a:spcBef>
              <a:spcAft>
                <a:spcPts val="600"/>
              </a:spcAft>
            </a:pPr>
            <a:r>
              <a:rPr lang="en-US" altLang="zh-CN" sz="1600" b="1" dirty="0" smtClean="0"/>
              <a:t>The value of clear pin is controlled by State Machine. When it’s at high level, DFF is switched on, and thus ALU is able to obtain the input data. </a:t>
            </a:r>
            <a:r>
              <a:rPr lang="en-US" altLang="zh-CN" sz="1600" b="1" dirty="0"/>
              <a:t>When it’s at </a:t>
            </a:r>
            <a:r>
              <a:rPr lang="en-US" altLang="zh-CN" sz="1600" b="1" dirty="0" smtClean="0"/>
              <a:t>low </a:t>
            </a:r>
            <a:r>
              <a:rPr lang="en-US" altLang="zh-CN" sz="1600" b="1" dirty="0"/>
              <a:t>level, DFF is switched </a:t>
            </a:r>
            <a:r>
              <a:rPr lang="en-US" altLang="zh-CN" sz="1600" b="1" dirty="0" smtClean="0"/>
              <a:t>off, and thus all the inputs of ALU are zero.</a:t>
            </a:r>
            <a:endParaRPr lang="zh-CN" altLang="en-US" sz="1600" b="1" dirty="0"/>
          </a:p>
        </p:txBody>
      </p:sp>
      <p:sp>
        <p:nvSpPr>
          <p:cNvPr id="3" name="矩形 2"/>
          <p:cNvSpPr/>
          <p:nvPr/>
        </p:nvSpPr>
        <p:spPr>
          <a:xfrm>
            <a:off x="3352800" y="1907232"/>
            <a:ext cx="533400" cy="7597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581400" y="1791073"/>
            <a:ext cx="114300" cy="1139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Straight Arrow Connector 9"/>
          <p:cNvCxnSpPr/>
          <p:nvPr/>
        </p:nvCxnSpPr>
        <p:spPr>
          <a:xfrm>
            <a:off x="2770414" y="2057400"/>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9"/>
          <p:cNvCxnSpPr/>
          <p:nvPr/>
        </p:nvCxnSpPr>
        <p:spPr>
          <a:xfrm>
            <a:off x="2770414" y="2438400"/>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86000" y="2283023"/>
            <a:ext cx="567784" cy="307777"/>
          </a:xfrm>
          <a:prstGeom prst="rect">
            <a:avLst/>
          </a:prstGeom>
          <a:noFill/>
        </p:spPr>
        <p:txBody>
          <a:bodyPr wrap="none" rtlCol="0">
            <a:spAutoFit/>
          </a:bodyPr>
          <a:lstStyle/>
          <a:p>
            <a:r>
              <a:rPr lang="en-US" altLang="zh-CN" sz="1400" dirty="0" smtClean="0"/>
              <a:t>clock</a:t>
            </a:r>
            <a:endParaRPr lang="zh-CN" altLang="en-US" sz="1400" dirty="0"/>
          </a:p>
        </p:txBody>
      </p:sp>
      <p:cxnSp>
        <p:nvCxnSpPr>
          <p:cNvPr id="52" name="直接连接符 51"/>
          <p:cNvCxnSpPr/>
          <p:nvPr/>
        </p:nvCxnSpPr>
        <p:spPr>
          <a:xfrm>
            <a:off x="3352800" y="2363316"/>
            <a:ext cx="76200" cy="7489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352800" y="2435423"/>
            <a:ext cx="76200" cy="7917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9"/>
          <p:cNvCxnSpPr/>
          <p:nvPr/>
        </p:nvCxnSpPr>
        <p:spPr>
          <a:xfrm>
            <a:off x="3657600" y="1450777"/>
            <a:ext cx="0" cy="3780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394616" y="1219200"/>
            <a:ext cx="537327" cy="307777"/>
          </a:xfrm>
          <a:prstGeom prst="rect">
            <a:avLst/>
          </a:prstGeom>
          <a:noFill/>
        </p:spPr>
        <p:txBody>
          <a:bodyPr wrap="none" rtlCol="0">
            <a:spAutoFit/>
          </a:bodyPr>
          <a:lstStyle/>
          <a:p>
            <a:r>
              <a:rPr lang="en-US" altLang="zh-CN" sz="1400" dirty="0" smtClean="0"/>
              <a:t>clear</a:t>
            </a:r>
            <a:endParaRPr lang="zh-CN" altLang="en-US" sz="1400" dirty="0"/>
          </a:p>
        </p:txBody>
      </p:sp>
      <p:cxnSp>
        <p:nvCxnSpPr>
          <p:cNvPr id="65" name="肘形连接符 64"/>
          <p:cNvCxnSpPr/>
          <p:nvPr/>
        </p:nvCxnSpPr>
        <p:spPr>
          <a:xfrm>
            <a:off x="3886200" y="2058888"/>
            <a:ext cx="715890" cy="224135"/>
          </a:xfrm>
          <a:prstGeom prst="bentConnector3">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630258" y="1902023"/>
            <a:ext cx="332142" cy="307777"/>
          </a:xfrm>
          <a:prstGeom prst="rect">
            <a:avLst/>
          </a:prstGeom>
          <a:noFill/>
        </p:spPr>
        <p:txBody>
          <a:bodyPr wrap="none" rtlCol="0">
            <a:spAutoFit/>
          </a:bodyPr>
          <a:lstStyle/>
          <a:p>
            <a:r>
              <a:rPr lang="en-US" altLang="zh-CN" sz="1400" dirty="0" smtClean="0"/>
              <a:t>Q</a:t>
            </a:r>
            <a:endParaRPr lang="zh-CN" altLang="en-US" sz="1400" dirty="0"/>
          </a:p>
        </p:txBody>
      </p:sp>
      <p:sp>
        <p:nvSpPr>
          <p:cNvPr id="79" name="矩形 78"/>
          <p:cNvSpPr/>
          <p:nvPr/>
        </p:nvSpPr>
        <p:spPr>
          <a:xfrm>
            <a:off x="3352800" y="4193232"/>
            <a:ext cx="533400" cy="7597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581400" y="4077073"/>
            <a:ext cx="114300" cy="1139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Straight Arrow Connector 9"/>
          <p:cNvCxnSpPr/>
          <p:nvPr/>
        </p:nvCxnSpPr>
        <p:spPr>
          <a:xfrm>
            <a:off x="2770414" y="4343400"/>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9"/>
          <p:cNvCxnSpPr/>
          <p:nvPr/>
        </p:nvCxnSpPr>
        <p:spPr>
          <a:xfrm>
            <a:off x="2770414" y="4724400"/>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276600" y="4191000"/>
            <a:ext cx="319318" cy="307777"/>
          </a:xfrm>
          <a:prstGeom prst="rect">
            <a:avLst/>
          </a:prstGeom>
          <a:noFill/>
        </p:spPr>
        <p:txBody>
          <a:bodyPr wrap="none" rtlCol="0">
            <a:spAutoFit/>
          </a:bodyPr>
          <a:lstStyle/>
          <a:p>
            <a:r>
              <a:rPr lang="en-US" altLang="zh-CN" sz="1400" dirty="0" smtClean="0"/>
              <a:t>D</a:t>
            </a:r>
            <a:endParaRPr lang="zh-CN" altLang="en-US" sz="1400" dirty="0"/>
          </a:p>
        </p:txBody>
      </p:sp>
      <p:sp>
        <p:nvSpPr>
          <p:cNvPr id="84" name="TextBox 83"/>
          <p:cNvSpPr txBox="1"/>
          <p:nvPr/>
        </p:nvSpPr>
        <p:spPr>
          <a:xfrm>
            <a:off x="2286000" y="4569023"/>
            <a:ext cx="567784" cy="307777"/>
          </a:xfrm>
          <a:prstGeom prst="rect">
            <a:avLst/>
          </a:prstGeom>
          <a:noFill/>
        </p:spPr>
        <p:txBody>
          <a:bodyPr wrap="none" rtlCol="0">
            <a:spAutoFit/>
          </a:bodyPr>
          <a:lstStyle/>
          <a:p>
            <a:r>
              <a:rPr lang="en-US" altLang="zh-CN" sz="1400" dirty="0" smtClean="0"/>
              <a:t>clock</a:t>
            </a:r>
            <a:endParaRPr lang="zh-CN" altLang="en-US" sz="1400" dirty="0"/>
          </a:p>
        </p:txBody>
      </p:sp>
      <p:cxnSp>
        <p:nvCxnSpPr>
          <p:cNvPr id="85" name="直接连接符 84"/>
          <p:cNvCxnSpPr/>
          <p:nvPr/>
        </p:nvCxnSpPr>
        <p:spPr>
          <a:xfrm>
            <a:off x="3352800" y="4649316"/>
            <a:ext cx="76200" cy="7489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3352800" y="4721423"/>
            <a:ext cx="76200" cy="7917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9"/>
          <p:cNvCxnSpPr/>
          <p:nvPr/>
        </p:nvCxnSpPr>
        <p:spPr>
          <a:xfrm>
            <a:off x="3657600" y="3736777"/>
            <a:ext cx="0" cy="3780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94616" y="3505200"/>
            <a:ext cx="537327" cy="307777"/>
          </a:xfrm>
          <a:prstGeom prst="rect">
            <a:avLst/>
          </a:prstGeom>
          <a:noFill/>
        </p:spPr>
        <p:txBody>
          <a:bodyPr wrap="none" rtlCol="0">
            <a:spAutoFit/>
          </a:bodyPr>
          <a:lstStyle/>
          <a:p>
            <a:r>
              <a:rPr lang="en-US" altLang="zh-CN" sz="1400" dirty="0" smtClean="0"/>
              <a:t>clear</a:t>
            </a:r>
            <a:endParaRPr lang="zh-CN" altLang="en-US" sz="1400" dirty="0"/>
          </a:p>
        </p:txBody>
      </p:sp>
      <p:cxnSp>
        <p:nvCxnSpPr>
          <p:cNvPr id="89" name="肘形连接符 88"/>
          <p:cNvCxnSpPr/>
          <p:nvPr/>
        </p:nvCxnSpPr>
        <p:spPr>
          <a:xfrm flipV="1">
            <a:off x="3886200" y="4035624"/>
            <a:ext cx="715890" cy="306288"/>
          </a:xfrm>
          <a:prstGeom prst="bentConnector3">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630258" y="4188023"/>
            <a:ext cx="332142" cy="307777"/>
          </a:xfrm>
          <a:prstGeom prst="rect">
            <a:avLst/>
          </a:prstGeom>
          <a:noFill/>
        </p:spPr>
        <p:txBody>
          <a:bodyPr wrap="none" rtlCol="0">
            <a:spAutoFit/>
          </a:bodyPr>
          <a:lstStyle/>
          <a:p>
            <a:r>
              <a:rPr lang="en-US" altLang="zh-CN" sz="1400" dirty="0" smtClean="0"/>
              <a:t>Q</a:t>
            </a:r>
            <a:endParaRPr lang="zh-CN" altLang="en-US" sz="1400" dirty="0"/>
          </a:p>
        </p:txBody>
      </p:sp>
      <p:sp>
        <p:nvSpPr>
          <p:cNvPr id="95" name="TextBox 94"/>
          <p:cNvSpPr txBox="1"/>
          <p:nvPr/>
        </p:nvSpPr>
        <p:spPr>
          <a:xfrm>
            <a:off x="4775604" y="2438400"/>
            <a:ext cx="253596" cy="1323439"/>
          </a:xfrm>
          <a:prstGeom prst="rect">
            <a:avLst/>
          </a:prstGeom>
          <a:noFill/>
        </p:spPr>
        <p:txBody>
          <a:bodyPr wrap="none" rtlCol="0">
            <a:spAutoFit/>
          </a:bodyPr>
          <a:lstStyle/>
          <a:p>
            <a:r>
              <a:rPr lang="en-US" altLang="zh-CN" sz="2000" b="1" dirty="0" smtClean="0"/>
              <a:t>.</a:t>
            </a:r>
          </a:p>
          <a:p>
            <a:r>
              <a:rPr lang="en-US" altLang="zh-CN" sz="2000" b="1" dirty="0" smtClean="0"/>
              <a:t>.</a:t>
            </a:r>
          </a:p>
          <a:p>
            <a:r>
              <a:rPr lang="en-US" altLang="zh-CN" sz="2000" b="1" dirty="0" smtClean="0"/>
              <a:t>.</a:t>
            </a:r>
          </a:p>
          <a:p>
            <a:r>
              <a:rPr lang="en-US" altLang="zh-CN" sz="2000" b="1" dirty="0"/>
              <a:t>.</a:t>
            </a:r>
            <a:endParaRPr lang="zh-CN" altLang="en-US" sz="2000" b="1" dirty="0"/>
          </a:p>
        </p:txBody>
      </p:sp>
      <p:sp>
        <p:nvSpPr>
          <p:cNvPr id="96" name="TextBox 95"/>
          <p:cNvSpPr txBox="1"/>
          <p:nvPr/>
        </p:nvSpPr>
        <p:spPr>
          <a:xfrm>
            <a:off x="3505200" y="2565737"/>
            <a:ext cx="253596" cy="1015663"/>
          </a:xfrm>
          <a:prstGeom prst="rect">
            <a:avLst/>
          </a:prstGeom>
          <a:noFill/>
        </p:spPr>
        <p:txBody>
          <a:bodyPr wrap="none" rtlCol="0">
            <a:spAutoFit/>
          </a:bodyPr>
          <a:lstStyle/>
          <a:p>
            <a:r>
              <a:rPr lang="en-US" altLang="zh-CN" sz="2000" b="1" dirty="0" smtClean="0"/>
              <a:t>.</a:t>
            </a:r>
          </a:p>
          <a:p>
            <a:r>
              <a:rPr lang="en-US" altLang="zh-CN" sz="2000" b="1" dirty="0" smtClean="0"/>
              <a:t>.</a:t>
            </a:r>
          </a:p>
          <a:p>
            <a:r>
              <a:rPr lang="en-US" altLang="zh-CN" sz="2000" b="1" dirty="0" smtClean="0"/>
              <a:t>.</a:t>
            </a:r>
          </a:p>
        </p:txBody>
      </p:sp>
      <p:sp>
        <p:nvSpPr>
          <p:cNvPr id="97" name="TextBox 96"/>
          <p:cNvSpPr txBox="1"/>
          <p:nvPr/>
        </p:nvSpPr>
        <p:spPr>
          <a:xfrm>
            <a:off x="3276600" y="1905000"/>
            <a:ext cx="319318" cy="307777"/>
          </a:xfrm>
          <a:prstGeom prst="rect">
            <a:avLst/>
          </a:prstGeom>
          <a:noFill/>
        </p:spPr>
        <p:txBody>
          <a:bodyPr wrap="none" rtlCol="0">
            <a:spAutoFit/>
          </a:bodyPr>
          <a:lstStyle/>
          <a:p>
            <a:r>
              <a:rPr lang="en-US" altLang="zh-CN" sz="1400" dirty="0" smtClean="0"/>
              <a:t>D</a:t>
            </a:r>
            <a:endParaRPr lang="zh-CN" altLang="en-US" sz="1400" dirty="0"/>
          </a:p>
        </p:txBody>
      </p:sp>
      <p:sp>
        <p:nvSpPr>
          <p:cNvPr id="98" name="TextBox 97"/>
          <p:cNvSpPr txBox="1"/>
          <p:nvPr/>
        </p:nvSpPr>
        <p:spPr>
          <a:xfrm>
            <a:off x="2438400" y="4188023"/>
            <a:ext cx="375424" cy="307777"/>
          </a:xfrm>
          <a:prstGeom prst="rect">
            <a:avLst/>
          </a:prstGeom>
          <a:noFill/>
        </p:spPr>
        <p:txBody>
          <a:bodyPr wrap="none" rtlCol="0">
            <a:spAutoFit/>
          </a:bodyPr>
          <a:lstStyle/>
          <a:p>
            <a:r>
              <a:rPr lang="en-US" altLang="zh-CN" sz="1400" dirty="0" smtClean="0"/>
              <a:t>B3</a:t>
            </a:r>
            <a:endParaRPr lang="zh-CN" altLang="en-US" sz="1400" dirty="0"/>
          </a:p>
        </p:txBody>
      </p:sp>
      <p:sp>
        <p:nvSpPr>
          <p:cNvPr id="99" name="TextBox 98"/>
          <p:cNvSpPr txBox="1"/>
          <p:nvPr/>
        </p:nvSpPr>
        <p:spPr>
          <a:xfrm>
            <a:off x="2438400" y="1905000"/>
            <a:ext cx="394660" cy="307777"/>
          </a:xfrm>
          <a:prstGeom prst="rect">
            <a:avLst/>
          </a:prstGeom>
          <a:noFill/>
        </p:spPr>
        <p:txBody>
          <a:bodyPr wrap="none" rtlCol="0">
            <a:spAutoFit/>
          </a:bodyPr>
          <a:lstStyle/>
          <a:p>
            <a:r>
              <a:rPr lang="en-US" altLang="zh-CN" sz="1400" dirty="0" smtClean="0"/>
              <a:t>A0</a:t>
            </a:r>
            <a:endParaRPr lang="zh-CN" altLang="en-US" sz="1400" dirty="0"/>
          </a:p>
        </p:txBody>
      </p:sp>
    </p:spTree>
    <p:extLst>
      <p:ext uri="{BB962C8B-B14F-4D97-AF65-F5344CB8AC3E}">
        <p14:creationId xmlns:p14="http://schemas.microsoft.com/office/powerpoint/2010/main" val="174086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498080" cy="838200"/>
          </a:xfrm>
        </p:spPr>
        <p:txBody>
          <a:bodyPr>
            <a:normAutofit/>
          </a:bodyPr>
          <a:lstStyle/>
          <a:p>
            <a:r>
              <a:rPr lang="en-US" altLang="zh-CN" sz="3600" dirty="0" smtClean="0"/>
              <a:t>Part 3: DFFs at output side</a:t>
            </a:r>
            <a:endParaRPr lang="zh-CN" altLang="en-US" sz="3600" dirty="0"/>
          </a:p>
        </p:txBody>
      </p:sp>
      <p:sp>
        <p:nvSpPr>
          <p:cNvPr id="49" name="Content Placeholder 2"/>
          <p:cNvSpPr>
            <a:spLocks noGrp="1"/>
          </p:cNvSpPr>
          <p:nvPr>
            <p:ph idx="1"/>
          </p:nvPr>
        </p:nvSpPr>
        <p:spPr>
          <a:xfrm>
            <a:off x="914400" y="5105400"/>
            <a:ext cx="8077200" cy="1371600"/>
          </a:xfrm>
        </p:spPr>
        <p:txBody>
          <a:bodyPr>
            <a:normAutofit lnSpcReduction="10000"/>
          </a:bodyPr>
          <a:lstStyle/>
          <a:p>
            <a:pPr marL="360000">
              <a:spcBef>
                <a:spcPts val="0"/>
              </a:spcBef>
              <a:spcAft>
                <a:spcPts val="600"/>
              </a:spcAft>
            </a:pPr>
            <a:r>
              <a:rPr lang="en-US" altLang="zh-CN" sz="1600" dirty="0" smtClean="0"/>
              <a:t>Nine DFFs are needed at the output side to send out 9 bits output data of ALU(R0-R7, Carry/Borrow Out).</a:t>
            </a:r>
            <a:endParaRPr lang="en-US" altLang="zh-CN" sz="1600" dirty="0"/>
          </a:p>
          <a:p>
            <a:pPr marL="360000">
              <a:spcBef>
                <a:spcPts val="0"/>
              </a:spcBef>
              <a:spcAft>
                <a:spcPts val="600"/>
              </a:spcAft>
            </a:pPr>
            <a:r>
              <a:rPr lang="en-US" altLang="zh-CN" sz="1600" dirty="0" smtClean="0"/>
              <a:t>The value of clear pin is controlled by State Machine. When it’s at high level, DFF is switched on, and thus results of ALU are able to be sent out. </a:t>
            </a:r>
            <a:r>
              <a:rPr lang="en-US" altLang="zh-CN" sz="1600" dirty="0"/>
              <a:t>When it’s at </a:t>
            </a:r>
            <a:r>
              <a:rPr lang="en-US" altLang="zh-CN" sz="1600" dirty="0" smtClean="0"/>
              <a:t>low </a:t>
            </a:r>
            <a:r>
              <a:rPr lang="en-US" altLang="zh-CN" sz="1600" dirty="0"/>
              <a:t>level, DFF is switched </a:t>
            </a:r>
            <a:r>
              <a:rPr lang="en-US" altLang="zh-CN" sz="1600" dirty="0" smtClean="0"/>
              <a:t>off, and thus results of ALU cannot be sent out.</a:t>
            </a:r>
            <a:endParaRPr lang="zh-CN" altLang="en-US" sz="1600" dirty="0"/>
          </a:p>
        </p:txBody>
      </p:sp>
      <p:sp>
        <p:nvSpPr>
          <p:cNvPr id="3" name="矩形 2"/>
          <p:cNvSpPr/>
          <p:nvPr/>
        </p:nvSpPr>
        <p:spPr>
          <a:xfrm>
            <a:off x="5867400" y="1751855"/>
            <a:ext cx="533400" cy="7597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096000" y="1635696"/>
            <a:ext cx="114300" cy="1139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Straight Arrow Connector 9"/>
          <p:cNvCxnSpPr/>
          <p:nvPr/>
        </p:nvCxnSpPr>
        <p:spPr>
          <a:xfrm>
            <a:off x="6400800" y="1902023"/>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9"/>
          <p:cNvCxnSpPr/>
          <p:nvPr/>
        </p:nvCxnSpPr>
        <p:spPr>
          <a:xfrm>
            <a:off x="5285014" y="2283023"/>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00600" y="2127646"/>
            <a:ext cx="567784" cy="307777"/>
          </a:xfrm>
          <a:prstGeom prst="rect">
            <a:avLst/>
          </a:prstGeom>
          <a:noFill/>
        </p:spPr>
        <p:txBody>
          <a:bodyPr wrap="none" rtlCol="0">
            <a:spAutoFit/>
          </a:bodyPr>
          <a:lstStyle/>
          <a:p>
            <a:r>
              <a:rPr lang="en-US" altLang="zh-CN" sz="1400" dirty="0" smtClean="0"/>
              <a:t>clock</a:t>
            </a:r>
            <a:endParaRPr lang="zh-CN" altLang="en-US" sz="1400" dirty="0"/>
          </a:p>
        </p:txBody>
      </p:sp>
      <p:cxnSp>
        <p:nvCxnSpPr>
          <p:cNvPr id="52" name="直接连接符 51"/>
          <p:cNvCxnSpPr/>
          <p:nvPr/>
        </p:nvCxnSpPr>
        <p:spPr>
          <a:xfrm>
            <a:off x="5867400" y="2207939"/>
            <a:ext cx="76200" cy="7489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867400" y="2280046"/>
            <a:ext cx="76200" cy="7917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9"/>
          <p:cNvCxnSpPr/>
          <p:nvPr/>
        </p:nvCxnSpPr>
        <p:spPr>
          <a:xfrm>
            <a:off x="6172200" y="1295400"/>
            <a:ext cx="0" cy="3780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939673" y="1066800"/>
            <a:ext cx="537327" cy="307777"/>
          </a:xfrm>
          <a:prstGeom prst="rect">
            <a:avLst/>
          </a:prstGeom>
          <a:noFill/>
        </p:spPr>
        <p:txBody>
          <a:bodyPr wrap="none" rtlCol="0">
            <a:spAutoFit/>
          </a:bodyPr>
          <a:lstStyle/>
          <a:p>
            <a:r>
              <a:rPr lang="en-US" altLang="zh-CN" sz="1400" dirty="0" smtClean="0"/>
              <a:t>clear</a:t>
            </a:r>
            <a:endParaRPr lang="zh-CN" altLang="en-US" sz="1400" dirty="0"/>
          </a:p>
        </p:txBody>
      </p:sp>
      <p:cxnSp>
        <p:nvCxnSpPr>
          <p:cNvPr id="65" name="肘形连接符 64"/>
          <p:cNvCxnSpPr/>
          <p:nvPr/>
        </p:nvCxnSpPr>
        <p:spPr>
          <a:xfrm flipV="1">
            <a:off x="4648200" y="1907232"/>
            <a:ext cx="1219200" cy="208620"/>
          </a:xfrm>
          <a:prstGeom prst="bentConnector3">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144858" y="1746646"/>
            <a:ext cx="332142" cy="307777"/>
          </a:xfrm>
          <a:prstGeom prst="rect">
            <a:avLst/>
          </a:prstGeom>
          <a:noFill/>
        </p:spPr>
        <p:txBody>
          <a:bodyPr wrap="none" rtlCol="0">
            <a:spAutoFit/>
          </a:bodyPr>
          <a:lstStyle/>
          <a:p>
            <a:r>
              <a:rPr lang="en-US" altLang="zh-CN" sz="1400" dirty="0" smtClean="0"/>
              <a:t>Q</a:t>
            </a:r>
            <a:endParaRPr lang="zh-CN" altLang="en-US" sz="1400" dirty="0"/>
          </a:p>
        </p:txBody>
      </p:sp>
      <p:sp>
        <p:nvSpPr>
          <p:cNvPr id="79" name="矩形 78"/>
          <p:cNvSpPr/>
          <p:nvPr/>
        </p:nvSpPr>
        <p:spPr>
          <a:xfrm>
            <a:off x="5867400" y="4117032"/>
            <a:ext cx="533400" cy="7597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096000" y="4000873"/>
            <a:ext cx="114300" cy="1139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Straight Arrow Connector 9"/>
          <p:cNvCxnSpPr/>
          <p:nvPr/>
        </p:nvCxnSpPr>
        <p:spPr>
          <a:xfrm>
            <a:off x="6400800" y="4267200"/>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9"/>
          <p:cNvCxnSpPr/>
          <p:nvPr/>
        </p:nvCxnSpPr>
        <p:spPr>
          <a:xfrm>
            <a:off x="5285014" y="4648200"/>
            <a:ext cx="58238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791200" y="4114800"/>
            <a:ext cx="319318" cy="307777"/>
          </a:xfrm>
          <a:prstGeom prst="rect">
            <a:avLst/>
          </a:prstGeom>
          <a:noFill/>
        </p:spPr>
        <p:txBody>
          <a:bodyPr wrap="none" rtlCol="0">
            <a:spAutoFit/>
          </a:bodyPr>
          <a:lstStyle/>
          <a:p>
            <a:r>
              <a:rPr lang="en-US" altLang="zh-CN" sz="1400" dirty="0" smtClean="0"/>
              <a:t>D</a:t>
            </a:r>
            <a:endParaRPr lang="zh-CN" altLang="en-US" sz="1400" dirty="0"/>
          </a:p>
        </p:txBody>
      </p:sp>
      <p:sp>
        <p:nvSpPr>
          <p:cNvPr id="84" name="TextBox 83"/>
          <p:cNvSpPr txBox="1"/>
          <p:nvPr/>
        </p:nvSpPr>
        <p:spPr>
          <a:xfrm>
            <a:off x="4800600" y="4492823"/>
            <a:ext cx="567784" cy="307777"/>
          </a:xfrm>
          <a:prstGeom prst="rect">
            <a:avLst/>
          </a:prstGeom>
          <a:noFill/>
        </p:spPr>
        <p:txBody>
          <a:bodyPr wrap="none" rtlCol="0">
            <a:spAutoFit/>
          </a:bodyPr>
          <a:lstStyle/>
          <a:p>
            <a:r>
              <a:rPr lang="en-US" altLang="zh-CN" sz="1400" dirty="0" smtClean="0"/>
              <a:t>clock</a:t>
            </a:r>
            <a:endParaRPr lang="zh-CN" altLang="en-US" sz="1400" dirty="0"/>
          </a:p>
        </p:txBody>
      </p:sp>
      <p:cxnSp>
        <p:nvCxnSpPr>
          <p:cNvPr id="85" name="直接连接符 84"/>
          <p:cNvCxnSpPr/>
          <p:nvPr/>
        </p:nvCxnSpPr>
        <p:spPr>
          <a:xfrm>
            <a:off x="5867400" y="4573116"/>
            <a:ext cx="76200" cy="7489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5867400" y="4645223"/>
            <a:ext cx="76200" cy="7917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9"/>
          <p:cNvCxnSpPr/>
          <p:nvPr/>
        </p:nvCxnSpPr>
        <p:spPr>
          <a:xfrm>
            <a:off x="6172200" y="3660577"/>
            <a:ext cx="0" cy="37802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909216" y="3426023"/>
            <a:ext cx="537327" cy="307777"/>
          </a:xfrm>
          <a:prstGeom prst="rect">
            <a:avLst/>
          </a:prstGeom>
          <a:noFill/>
        </p:spPr>
        <p:txBody>
          <a:bodyPr wrap="none" rtlCol="0">
            <a:spAutoFit/>
          </a:bodyPr>
          <a:lstStyle/>
          <a:p>
            <a:r>
              <a:rPr lang="en-US" altLang="zh-CN" sz="1400" dirty="0" smtClean="0"/>
              <a:t>clear</a:t>
            </a:r>
            <a:endParaRPr lang="zh-CN" altLang="en-US" sz="1400" dirty="0"/>
          </a:p>
        </p:txBody>
      </p:sp>
      <p:cxnSp>
        <p:nvCxnSpPr>
          <p:cNvPr id="89" name="肘形连接符 88"/>
          <p:cNvCxnSpPr/>
          <p:nvPr/>
        </p:nvCxnSpPr>
        <p:spPr>
          <a:xfrm>
            <a:off x="4606384" y="4032646"/>
            <a:ext cx="1261016" cy="237531"/>
          </a:xfrm>
          <a:prstGeom prst="bentConnector3">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144858" y="4111823"/>
            <a:ext cx="332142" cy="307777"/>
          </a:xfrm>
          <a:prstGeom prst="rect">
            <a:avLst/>
          </a:prstGeom>
          <a:noFill/>
        </p:spPr>
        <p:txBody>
          <a:bodyPr wrap="none" rtlCol="0">
            <a:spAutoFit/>
          </a:bodyPr>
          <a:lstStyle/>
          <a:p>
            <a:r>
              <a:rPr lang="en-US" altLang="zh-CN" sz="1400" dirty="0" smtClean="0"/>
              <a:t>Q</a:t>
            </a:r>
            <a:endParaRPr lang="zh-CN" altLang="en-US" sz="1400" dirty="0"/>
          </a:p>
        </p:txBody>
      </p:sp>
      <p:sp>
        <p:nvSpPr>
          <p:cNvPr id="96" name="TextBox 95"/>
          <p:cNvSpPr txBox="1"/>
          <p:nvPr/>
        </p:nvSpPr>
        <p:spPr>
          <a:xfrm>
            <a:off x="6019800" y="2489537"/>
            <a:ext cx="253596" cy="1015663"/>
          </a:xfrm>
          <a:prstGeom prst="rect">
            <a:avLst/>
          </a:prstGeom>
          <a:noFill/>
        </p:spPr>
        <p:txBody>
          <a:bodyPr wrap="none" rtlCol="0">
            <a:spAutoFit/>
          </a:bodyPr>
          <a:lstStyle/>
          <a:p>
            <a:r>
              <a:rPr lang="en-US" altLang="zh-CN" sz="2000" b="1" dirty="0" smtClean="0"/>
              <a:t>.</a:t>
            </a:r>
          </a:p>
          <a:p>
            <a:r>
              <a:rPr lang="en-US" altLang="zh-CN" sz="2000" b="1" dirty="0" smtClean="0"/>
              <a:t>.</a:t>
            </a:r>
          </a:p>
          <a:p>
            <a:r>
              <a:rPr lang="en-US" altLang="zh-CN" sz="2000" b="1" dirty="0" smtClean="0"/>
              <a:t>.</a:t>
            </a:r>
          </a:p>
        </p:txBody>
      </p:sp>
      <p:sp>
        <p:nvSpPr>
          <p:cNvPr id="97" name="TextBox 96"/>
          <p:cNvSpPr txBox="1"/>
          <p:nvPr/>
        </p:nvSpPr>
        <p:spPr>
          <a:xfrm>
            <a:off x="5791200" y="1749623"/>
            <a:ext cx="319318" cy="307777"/>
          </a:xfrm>
          <a:prstGeom prst="rect">
            <a:avLst/>
          </a:prstGeom>
          <a:noFill/>
        </p:spPr>
        <p:txBody>
          <a:bodyPr wrap="none" rtlCol="0">
            <a:spAutoFit/>
          </a:bodyPr>
          <a:lstStyle/>
          <a:p>
            <a:r>
              <a:rPr lang="en-US" altLang="zh-CN" sz="1400" dirty="0" smtClean="0"/>
              <a:t>D</a:t>
            </a:r>
            <a:endParaRPr lang="zh-CN" altLang="en-US" sz="1400" dirty="0"/>
          </a:p>
        </p:txBody>
      </p:sp>
      <p:sp>
        <p:nvSpPr>
          <p:cNvPr id="61" name="圆角矩形 60"/>
          <p:cNvSpPr/>
          <p:nvPr/>
        </p:nvSpPr>
        <p:spPr>
          <a:xfrm>
            <a:off x="2501046" y="1905000"/>
            <a:ext cx="1600200" cy="2362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2769860" y="2526268"/>
            <a:ext cx="1206200" cy="369332"/>
          </a:xfrm>
          <a:prstGeom prst="rect">
            <a:avLst/>
          </a:prstGeom>
          <a:noFill/>
        </p:spPr>
        <p:txBody>
          <a:bodyPr wrap="square" rtlCol="0">
            <a:spAutoFit/>
          </a:bodyPr>
          <a:lstStyle/>
          <a:p>
            <a:r>
              <a:rPr lang="en-US" altLang="zh-CN" dirty="0" smtClean="0"/>
              <a:t>4-bit ALU</a:t>
            </a:r>
            <a:endParaRPr lang="zh-CN" altLang="en-US" dirty="0"/>
          </a:p>
        </p:txBody>
      </p:sp>
      <p:cxnSp>
        <p:nvCxnSpPr>
          <p:cNvPr id="64" name="Straight Arrow Connector 9"/>
          <p:cNvCxnSpPr/>
          <p:nvPr/>
        </p:nvCxnSpPr>
        <p:spPr>
          <a:xfrm>
            <a:off x="1918660" y="2209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9"/>
          <p:cNvCxnSpPr/>
          <p:nvPr/>
        </p:nvCxnSpPr>
        <p:spPr>
          <a:xfrm>
            <a:off x="1918660" y="2438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9"/>
          <p:cNvCxnSpPr/>
          <p:nvPr/>
        </p:nvCxnSpPr>
        <p:spPr>
          <a:xfrm>
            <a:off x="1918660" y="2667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9"/>
          <p:cNvCxnSpPr/>
          <p:nvPr/>
        </p:nvCxnSpPr>
        <p:spPr>
          <a:xfrm>
            <a:off x="1918660" y="2895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9"/>
          <p:cNvCxnSpPr/>
          <p:nvPr/>
        </p:nvCxnSpPr>
        <p:spPr>
          <a:xfrm>
            <a:off x="1918660" y="3276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9"/>
          <p:cNvCxnSpPr/>
          <p:nvPr/>
        </p:nvCxnSpPr>
        <p:spPr>
          <a:xfrm>
            <a:off x="1918660" y="3505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9"/>
          <p:cNvCxnSpPr/>
          <p:nvPr/>
        </p:nvCxnSpPr>
        <p:spPr>
          <a:xfrm>
            <a:off x="1918660" y="3733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9"/>
          <p:cNvCxnSpPr/>
          <p:nvPr/>
        </p:nvCxnSpPr>
        <p:spPr>
          <a:xfrm>
            <a:off x="1918660" y="3962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9"/>
          <p:cNvCxnSpPr/>
          <p:nvPr/>
        </p:nvCxnSpPr>
        <p:spPr>
          <a:xfrm>
            <a:off x="4128460" y="2133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
          <p:cNvCxnSpPr/>
          <p:nvPr/>
        </p:nvCxnSpPr>
        <p:spPr>
          <a:xfrm>
            <a:off x="4128460" y="4038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600200" y="2057400"/>
            <a:ext cx="394660" cy="307777"/>
          </a:xfrm>
          <a:prstGeom prst="rect">
            <a:avLst/>
          </a:prstGeom>
          <a:noFill/>
        </p:spPr>
        <p:txBody>
          <a:bodyPr wrap="none" rtlCol="0">
            <a:spAutoFit/>
          </a:bodyPr>
          <a:lstStyle/>
          <a:p>
            <a:r>
              <a:rPr lang="en-US" altLang="zh-CN" sz="1400" dirty="0" smtClean="0"/>
              <a:t>A0</a:t>
            </a:r>
            <a:endParaRPr lang="zh-CN" altLang="en-US" sz="1400" dirty="0"/>
          </a:p>
        </p:txBody>
      </p:sp>
      <p:sp>
        <p:nvSpPr>
          <p:cNvPr id="101" name="TextBox 100"/>
          <p:cNvSpPr txBox="1"/>
          <p:nvPr/>
        </p:nvSpPr>
        <p:spPr>
          <a:xfrm>
            <a:off x="1613860" y="2283023"/>
            <a:ext cx="394660" cy="307777"/>
          </a:xfrm>
          <a:prstGeom prst="rect">
            <a:avLst/>
          </a:prstGeom>
          <a:noFill/>
        </p:spPr>
        <p:txBody>
          <a:bodyPr wrap="none" rtlCol="0">
            <a:spAutoFit/>
          </a:bodyPr>
          <a:lstStyle/>
          <a:p>
            <a:r>
              <a:rPr lang="en-US" altLang="zh-CN" sz="1400" dirty="0" smtClean="0"/>
              <a:t>A1</a:t>
            </a:r>
            <a:endParaRPr lang="zh-CN" altLang="en-US" sz="1400" dirty="0"/>
          </a:p>
        </p:txBody>
      </p:sp>
      <p:sp>
        <p:nvSpPr>
          <p:cNvPr id="102" name="TextBox 101"/>
          <p:cNvSpPr txBox="1"/>
          <p:nvPr/>
        </p:nvSpPr>
        <p:spPr>
          <a:xfrm>
            <a:off x="1613860" y="2511623"/>
            <a:ext cx="394660" cy="307777"/>
          </a:xfrm>
          <a:prstGeom prst="rect">
            <a:avLst/>
          </a:prstGeom>
          <a:noFill/>
        </p:spPr>
        <p:txBody>
          <a:bodyPr wrap="none" rtlCol="0">
            <a:spAutoFit/>
          </a:bodyPr>
          <a:lstStyle/>
          <a:p>
            <a:r>
              <a:rPr lang="en-US" altLang="zh-CN" sz="1400" dirty="0" smtClean="0"/>
              <a:t>A2</a:t>
            </a:r>
            <a:endParaRPr lang="zh-CN" altLang="en-US" sz="1400" dirty="0"/>
          </a:p>
        </p:txBody>
      </p:sp>
      <p:sp>
        <p:nvSpPr>
          <p:cNvPr id="103" name="TextBox 102"/>
          <p:cNvSpPr txBox="1"/>
          <p:nvPr/>
        </p:nvSpPr>
        <p:spPr>
          <a:xfrm>
            <a:off x="1613860" y="2740223"/>
            <a:ext cx="394660" cy="307777"/>
          </a:xfrm>
          <a:prstGeom prst="rect">
            <a:avLst/>
          </a:prstGeom>
          <a:noFill/>
        </p:spPr>
        <p:txBody>
          <a:bodyPr wrap="none" rtlCol="0">
            <a:spAutoFit/>
          </a:bodyPr>
          <a:lstStyle/>
          <a:p>
            <a:r>
              <a:rPr lang="en-US" altLang="zh-CN" sz="1400" dirty="0" smtClean="0"/>
              <a:t>A3</a:t>
            </a:r>
            <a:endParaRPr lang="zh-CN" altLang="en-US" sz="1400" dirty="0"/>
          </a:p>
        </p:txBody>
      </p:sp>
      <p:sp>
        <p:nvSpPr>
          <p:cNvPr id="104" name="TextBox 103"/>
          <p:cNvSpPr txBox="1"/>
          <p:nvPr/>
        </p:nvSpPr>
        <p:spPr>
          <a:xfrm>
            <a:off x="1613860" y="3124200"/>
            <a:ext cx="375424" cy="307777"/>
          </a:xfrm>
          <a:prstGeom prst="rect">
            <a:avLst/>
          </a:prstGeom>
          <a:noFill/>
        </p:spPr>
        <p:txBody>
          <a:bodyPr wrap="none" rtlCol="0">
            <a:spAutoFit/>
          </a:bodyPr>
          <a:lstStyle/>
          <a:p>
            <a:r>
              <a:rPr lang="en-US" altLang="zh-CN" sz="1400" dirty="0"/>
              <a:t>B</a:t>
            </a:r>
            <a:r>
              <a:rPr lang="en-US" altLang="zh-CN" sz="1400" dirty="0" smtClean="0"/>
              <a:t>0</a:t>
            </a:r>
            <a:endParaRPr lang="zh-CN" altLang="en-US" sz="1400" dirty="0"/>
          </a:p>
        </p:txBody>
      </p:sp>
      <p:sp>
        <p:nvSpPr>
          <p:cNvPr id="105" name="TextBox 104"/>
          <p:cNvSpPr txBox="1"/>
          <p:nvPr/>
        </p:nvSpPr>
        <p:spPr>
          <a:xfrm>
            <a:off x="1627520" y="3349823"/>
            <a:ext cx="375424" cy="307777"/>
          </a:xfrm>
          <a:prstGeom prst="rect">
            <a:avLst/>
          </a:prstGeom>
          <a:noFill/>
        </p:spPr>
        <p:txBody>
          <a:bodyPr wrap="none" rtlCol="0">
            <a:spAutoFit/>
          </a:bodyPr>
          <a:lstStyle/>
          <a:p>
            <a:r>
              <a:rPr lang="en-US" altLang="zh-CN" sz="1400" dirty="0"/>
              <a:t>B</a:t>
            </a:r>
            <a:r>
              <a:rPr lang="en-US" altLang="zh-CN" sz="1400" dirty="0" smtClean="0"/>
              <a:t>1</a:t>
            </a:r>
            <a:endParaRPr lang="zh-CN" altLang="en-US" sz="1400" dirty="0"/>
          </a:p>
        </p:txBody>
      </p:sp>
      <p:sp>
        <p:nvSpPr>
          <p:cNvPr id="106" name="TextBox 105"/>
          <p:cNvSpPr txBox="1"/>
          <p:nvPr/>
        </p:nvSpPr>
        <p:spPr>
          <a:xfrm>
            <a:off x="1627520" y="3578423"/>
            <a:ext cx="375424" cy="307777"/>
          </a:xfrm>
          <a:prstGeom prst="rect">
            <a:avLst/>
          </a:prstGeom>
          <a:noFill/>
        </p:spPr>
        <p:txBody>
          <a:bodyPr wrap="none" rtlCol="0">
            <a:spAutoFit/>
          </a:bodyPr>
          <a:lstStyle/>
          <a:p>
            <a:r>
              <a:rPr lang="en-US" altLang="zh-CN" sz="1400" dirty="0"/>
              <a:t>B</a:t>
            </a:r>
            <a:r>
              <a:rPr lang="en-US" altLang="zh-CN" sz="1400" dirty="0" smtClean="0"/>
              <a:t>2</a:t>
            </a:r>
            <a:endParaRPr lang="zh-CN" altLang="en-US" sz="1400" dirty="0"/>
          </a:p>
        </p:txBody>
      </p:sp>
      <p:sp>
        <p:nvSpPr>
          <p:cNvPr id="107" name="TextBox 106"/>
          <p:cNvSpPr txBox="1"/>
          <p:nvPr/>
        </p:nvSpPr>
        <p:spPr>
          <a:xfrm>
            <a:off x="1627520" y="3807023"/>
            <a:ext cx="375424" cy="307777"/>
          </a:xfrm>
          <a:prstGeom prst="rect">
            <a:avLst/>
          </a:prstGeom>
          <a:noFill/>
        </p:spPr>
        <p:txBody>
          <a:bodyPr wrap="none" rtlCol="0">
            <a:spAutoFit/>
          </a:bodyPr>
          <a:lstStyle/>
          <a:p>
            <a:r>
              <a:rPr lang="en-US" altLang="zh-CN" sz="1400" dirty="0" smtClean="0"/>
              <a:t>B3</a:t>
            </a:r>
            <a:endParaRPr lang="zh-CN" altLang="en-US" sz="1400" dirty="0"/>
          </a:p>
        </p:txBody>
      </p:sp>
      <p:sp>
        <p:nvSpPr>
          <p:cNvPr id="108" name="TextBox 107"/>
          <p:cNvSpPr txBox="1"/>
          <p:nvPr/>
        </p:nvSpPr>
        <p:spPr>
          <a:xfrm>
            <a:off x="3733800" y="1981200"/>
            <a:ext cx="383438" cy="307777"/>
          </a:xfrm>
          <a:prstGeom prst="rect">
            <a:avLst/>
          </a:prstGeom>
          <a:noFill/>
        </p:spPr>
        <p:txBody>
          <a:bodyPr wrap="none" rtlCol="0">
            <a:spAutoFit/>
          </a:bodyPr>
          <a:lstStyle/>
          <a:p>
            <a:r>
              <a:rPr lang="en-US" altLang="zh-CN" sz="1400" dirty="0"/>
              <a:t>R</a:t>
            </a:r>
            <a:r>
              <a:rPr lang="en-US" altLang="zh-CN" sz="1400" dirty="0" smtClean="0"/>
              <a:t>0</a:t>
            </a:r>
            <a:endParaRPr lang="zh-CN" altLang="en-US" sz="1400" dirty="0"/>
          </a:p>
        </p:txBody>
      </p:sp>
      <p:sp>
        <p:nvSpPr>
          <p:cNvPr id="116" name="TextBox 115"/>
          <p:cNvSpPr txBox="1"/>
          <p:nvPr/>
        </p:nvSpPr>
        <p:spPr>
          <a:xfrm>
            <a:off x="3062280" y="3886200"/>
            <a:ext cx="1281120" cy="261610"/>
          </a:xfrm>
          <a:prstGeom prst="rect">
            <a:avLst/>
          </a:prstGeom>
          <a:noFill/>
        </p:spPr>
        <p:txBody>
          <a:bodyPr wrap="none" rtlCol="0">
            <a:spAutoFit/>
          </a:bodyPr>
          <a:lstStyle/>
          <a:p>
            <a:r>
              <a:rPr lang="en-US" altLang="zh-CN" sz="1100" dirty="0" smtClean="0"/>
              <a:t>Carry/Borrow Out</a:t>
            </a:r>
            <a:endParaRPr lang="zh-CN" altLang="en-US" sz="1100" dirty="0"/>
          </a:p>
        </p:txBody>
      </p:sp>
      <p:cxnSp>
        <p:nvCxnSpPr>
          <p:cNvPr id="117" name="Straight Arrow Connector 9"/>
          <p:cNvCxnSpPr/>
          <p:nvPr/>
        </p:nvCxnSpPr>
        <p:spPr>
          <a:xfrm>
            <a:off x="3165074" y="14478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9"/>
          <p:cNvCxnSpPr/>
          <p:nvPr/>
        </p:nvCxnSpPr>
        <p:spPr>
          <a:xfrm>
            <a:off x="3442660" y="1447800"/>
            <a:ext cx="0" cy="45571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2985460" y="1219200"/>
            <a:ext cx="356188" cy="307777"/>
          </a:xfrm>
          <a:prstGeom prst="rect">
            <a:avLst/>
          </a:prstGeom>
          <a:noFill/>
        </p:spPr>
        <p:txBody>
          <a:bodyPr wrap="none" rtlCol="0">
            <a:spAutoFit/>
          </a:bodyPr>
          <a:lstStyle/>
          <a:p>
            <a:r>
              <a:rPr lang="en-US" altLang="zh-CN" sz="1400" dirty="0" smtClean="0"/>
              <a:t>S1</a:t>
            </a:r>
            <a:endParaRPr lang="zh-CN" altLang="en-US" sz="1400" dirty="0"/>
          </a:p>
        </p:txBody>
      </p:sp>
      <p:sp>
        <p:nvSpPr>
          <p:cNvPr id="120" name="TextBox 119"/>
          <p:cNvSpPr txBox="1"/>
          <p:nvPr/>
        </p:nvSpPr>
        <p:spPr>
          <a:xfrm>
            <a:off x="3290260" y="1219200"/>
            <a:ext cx="356188" cy="307777"/>
          </a:xfrm>
          <a:prstGeom prst="rect">
            <a:avLst/>
          </a:prstGeom>
          <a:noFill/>
        </p:spPr>
        <p:txBody>
          <a:bodyPr wrap="none" rtlCol="0">
            <a:spAutoFit/>
          </a:bodyPr>
          <a:lstStyle/>
          <a:p>
            <a:r>
              <a:rPr lang="en-US" altLang="zh-CN" sz="1400" dirty="0" smtClean="0"/>
              <a:t>S0</a:t>
            </a:r>
            <a:endParaRPr lang="zh-CN" altLang="en-US" sz="1400" dirty="0"/>
          </a:p>
        </p:txBody>
      </p:sp>
      <p:sp>
        <p:nvSpPr>
          <p:cNvPr id="121" name="TextBox 120"/>
          <p:cNvSpPr txBox="1"/>
          <p:nvPr/>
        </p:nvSpPr>
        <p:spPr>
          <a:xfrm>
            <a:off x="4267200" y="2209800"/>
            <a:ext cx="253596" cy="1631216"/>
          </a:xfrm>
          <a:prstGeom prst="rect">
            <a:avLst/>
          </a:prstGeom>
          <a:noFill/>
        </p:spPr>
        <p:txBody>
          <a:bodyPr wrap="none" rtlCol="0">
            <a:spAutoFit/>
          </a:bodyPr>
          <a:lstStyle/>
          <a:p>
            <a:r>
              <a:rPr lang="en-US" altLang="zh-CN" sz="2000" b="1" dirty="0" smtClean="0"/>
              <a:t>.</a:t>
            </a:r>
          </a:p>
          <a:p>
            <a:r>
              <a:rPr lang="en-US" altLang="zh-CN" sz="2000" b="1" dirty="0" smtClean="0"/>
              <a:t>.</a:t>
            </a:r>
          </a:p>
          <a:p>
            <a:r>
              <a:rPr lang="en-US" altLang="zh-CN" sz="2000" b="1" dirty="0" smtClean="0"/>
              <a:t>.</a:t>
            </a:r>
          </a:p>
          <a:p>
            <a:r>
              <a:rPr lang="en-US" altLang="zh-CN" sz="2000" b="1" dirty="0" smtClean="0"/>
              <a:t>.</a:t>
            </a:r>
          </a:p>
          <a:p>
            <a:r>
              <a:rPr lang="en-US" altLang="zh-CN" sz="2000" b="1" dirty="0"/>
              <a:t>.</a:t>
            </a:r>
            <a:endParaRPr lang="zh-CN" altLang="en-US" sz="2000" b="1" dirty="0"/>
          </a:p>
        </p:txBody>
      </p:sp>
      <p:sp>
        <p:nvSpPr>
          <p:cNvPr id="122" name="TextBox 121"/>
          <p:cNvSpPr txBox="1"/>
          <p:nvPr/>
        </p:nvSpPr>
        <p:spPr>
          <a:xfrm>
            <a:off x="6931762" y="1752600"/>
            <a:ext cx="383438" cy="307777"/>
          </a:xfrm>
          <a:prstGeom prst="rect">
            <a:avLst/>
          </a:prstGeom>
          <a:noFill/>
        </p:spPr>
        <p:txBody>
          <a:bodyPr wrap="none" rtlCol="0">
            <a:spAutoFit/>
          </a:bodyPr>
          <a:lstStyle/>
          <a:p>
            <a:r>
              <a:rPr lang="en-US" altLang="zh-CN" sz="1400" dirty="0"/>
              <a:t>R</a:t>
            </a:r>
            <a:r>
              <a:rPr lang="en-US" altLang="zh-CN" sz="1400" dirty="0" smtClean="0"/>
              <a:t>0</a:t>
            </a:r>
            <a:endParaRPr lang="zh-CN" altLang="en-US" sz="1400" dirty="0"/>
          </a:p>
        </p:txBody>
      </p:sp>
      <p:sp>
        <p:nvSpPr>
          <p:cNvPr id="123" name="TextBox 122"/>
          <p:cNvSpPr txBox="1"/>
          <p:nvPr/>
        </p:nvSpPr>
        <p:spPr>
          <a:xfrm>
            <a:off x="6888090" y="4111823"/>
            <a:ext cx="1375185" cy="276999"/>
          </a:xfrm>
          <a:prstGeom prst="rect">
            <a:avLst/>
          </a:prstGeom>
          <a:noFill/>
        </p:spPr>
        <p:txBody>
          <a:bodyPr wrap="none" rtlCol="0">
            <a:spAutoFit/>
          </a:bodyPr>
          <a:lstStyle/>
          <a:p>
            <a:r>
              <a:rPr lang="en-US" altLang="zh-CN" sz="1200" dirty="0" smtClean="0"/>
              <a:t>Carry/Borrow Out</a:t>
            </a:r>
            <a:endParaRPr lang="zh-CN" altLang="en-US" sz="1200" dirty="0"/>
          </a:p>
        </p:txBody>
      </p:sp>
    </p:spTree>
    <p:extLst>
      <p:ext uri="{BB962C8B-B14F-4D97-AF65-F5344CB8AC3E}">
        <p14:creationId xmlns:p14="http://schemas.microsoft.com/office/powerpoint/2010/main" val="321064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7498080" cy="609600"/>
          </a:xfrm>
        </p:spPr>
        <p:txBody>
          <a:bodyPr>
            <a:normAutofit/>
          </a:bodyPr>
          <a:lstStyle/>
          <a:p>
            <a:r>
              <a:rPr lang="en-US" altLang="zh-CN" sz="2800" dirty="0" smtClean="0"/>
              <a:t>Part 4: Moore State Machine -- State Diagram</a:t>
            </a:r>
            <a:endParaRPr lang="zh-CN" altLang="en-US" sz="2800" dirty="0"/>
          </a:p>
        </p:txBody>
      </p:sp>
      <p:sp>
        <p:nvSpPr>
          <p:cNvPr id="5" name="椭圆 4"/>
          <p:cNvSpPr/>
          <p:nvPr/>
        </p:nvSpPr>
        <p:spPr>
          <a:xfrm>
            <a:off x="4419600" y="1524000"/>
            <a:ext cx="1066800" cy="1066800"/>
          </a:xfrm>
          <a:prstGeom prst="ellipse">
            <a:avLst/>
          </a:prstGeom>
          <a:noFill/>
          <a:ln>
            <a:solidFill>
              <a:srgbClr val="16A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343400" y="1676400"/>
            <a:ext cx="1219200" cy="830997"/>
          </a:xfrm>
          <a:prstGeom prst="rect">
            <a:avLst/>
          </a:prstGeom>
          <a:noFill/>
        </p:spPr>
        <p:txBody>
          <a:bodyPr wrap="square" rtlCol="0">
            <a:spAutoFit/>
          </a:bodyPr>
          <a:lstStyle/>
          <a:p>
            <a:pPr algn="ctr"/>
            <a:r>
              <a:rPr lang="en-US" altLang="zh-CN" sz="1200" b="1" dirty="0" smtClean="0">
                <a:latin typeface="宋体" pitchFamily="2" charset="-122"/>
                <a:ea typeface="宋体" pitchFamily="2" charset="-122"/>
              </a:rPr>
              <a:t>State 0</a:t>
            </a:r>
          </a:p>
          <a:p>
            <a:pPr algn="ctr"/>
            <a:r>
              <a:rPr lang="en-US" altLang="zh-CN" sz="1200" b="1" dirty="0" smtClean="0">
                <a:latin typeface="宋体" pitchFamily="2" charset="-122"/>
                <a:ea typeface="宋体" pitchFamily="2" charset="-122"/>
              </a:rPr>
              <a:t>[S1,S0]=00</a:t>
            </a:r>
          </a:p>
          <a:p>
            <a:pPr algn="ctr"/>
            <a:r>
              <a:rPr lang="en-US" altLang="zh-CN" sz="1200" b="1" dirty="0" smtClean="0">
                <a:latin typeface="宋体" pitchFamily="2" charset="-122"/>
                <a:ea typeface="宋体" pitchFamily="2" charset="-122"/>
              </a:rPr>
              <a:t>Ie=0</a:t>
            </a:r>
          </a:p>
          <a:p>
            <a:pPr algn="ctr"/>
            <a:r>
              <a:rPr lang="en-US" altLang="zh-CN" sz="1200" b="1" dirty="0" smtClean="0">
                <a:latin typeface="宋体" pitchFamily="2" charset="-122"/>
                <a:ea typeface="宋体" pitchFamily="2" charset="-122"/>
              </a:rPr>
              <a:t>Oe=0</a:t>
            </a:r>
            <a:endParaRPr lang="zh-CN" altLang="en-US" sz="1200" b="1" dirty="0">
              <a:latin typeface="宋体" pitchFamily="2" charset="-122"/>
              <a:ea typeface="宋体" pitchFamily="2" charset="-122"/>
            </a:endParaRPr>
          </a:p>
        </p:txBody>
      </p:sp>
      <p:sp>
        <p:nvSpPr>
          <p:cNvPr id="8" name="椭圆 7"/>
          <p:cNvSpPr/>
          <p:nvPr/>
        </p:nvSpPr>
        <p:spPr>
          <a:xfrm>
            <a:off x="1828800" y="2743200"/>
            <a:ext cx="1066800" cy="1066800"/>
          </a:xfrm>
          <a:prstGeom prst="ellipse">
            <a:avLst/>
          </a:prstGeom>
          <a:noFill/>
          <a:ln>
            <a:solidFill>
              <a:srgbClr val="16A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752600" y="2895600"/>
            <a:ext cx="1219200" cy="830997"/>
          </a:xfrm>
          <a:prstGeom prst="rect">
            <a:avLst/>
          </a:prstGeom>
          <a:noFill/>
        </p:spPr>
        <p:txBody>
          <a:bodyPr wrap="square" rtlCol="0">
            <a:spAutoFit/>
          </a:bodyPr>
          <a:lstStyle/>
          <a:p>
            <a:pPr algn="ctr"/>
            <a:r>
              <a:rPr lang="en-US" altLang="zh-CN" sz="1200" b="1" dirty="0" smtClean="0">
                <a:latin typeface="宋体" pitchFamily="2" charset="-122"/>
                <a:ea typeface="宋体" pitchFamily="2" charset="-122"/>
              </a:rPr>
              <a:t>State 1</a:t>
            </a:r>
          </a:p>
          <a:p>
            <a:pPr algn="ctr"/>
            <a:r>
              <a:rPr lang="en-US" altLang="zh-CN" sz="1200" b="1" dirty="0" smtClean="0">
                <a:latin typeface="宋体" pitchFamily="2" charset="-122"/>
                <a:ea typeface="宋体" pitchFamily="2" charset="-122"/>
              </a:rPr>
              <a:t>[S1,S0]=00</a:t>
            </a:r>
          </a:p>
          <a:p>
            <a:pPr algn="ctr"/>
            <a:r>
              <a:rPr lang="en-US" altLang="zh-CN" sz="1200" b="1" dirty="0" smtClean="0">
                <a:latin typeface="宋体" pitchFamily="2" charset="-122"/>
                <a:ea typeface="宋体" pitchFamily="2" charset="-122"/>
              </a:rPr>
              <a:t>Ie=1</a:t>
            </a:r>
          </a:p>
          <a:p>
            <a:pPr algn="ctr"/>
            <a:r>
              <a:rPr lang="en-US" altLang="zh-CN" sz="1200" b="1" dirty="0" smtClean="0">
                <a:latin typeface="宋体" pitchFamily="2" charset="-122"/>
                <a:ea typeface="宋体" pitchFamily="2" charset="-122"/>
              </a:rPr>
              <a:t>Oe=0</a:t>
            </a:r>
            <a:endParaRPr lang="zh-CN" altLang="en-US" sz="1200" b="1" dirty="0">
              <a:latin typeface="宋体" pitchFamily="2" charset="-122"/>
              <a:ea typeface="宋体" pitchFamily="2" charset="-122"/>
            </a:endParaRPr>
          </a:p>
        </p:txBody>
      </p:sp>
      <p:sp>
        <p:nvSpPr>
          <p:cNvPr id="10" name="椭圆 9"/>
          <p:cNvSpPr/>
          <p:nvPr/>
        </p:nvSpPr>
        <p:spPr>
          <a:xfrm>
            <a:off x="2819400" y="4495800"/>
            <a:ext cx="1066800" cy="1066800"/>
          </a:xfrm>
          <a:prstGeom prst="ellipse">
            <a:avLst/>
          </a:prstGeom>
          <a:noFill/>
          <a:ln>
            <a:solidFill>
              <a:srgbClr val="16A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2743200" y="4648200"/>
            <a:ext cx="1219200" cy="830997"/>
          </a:xfrm>
          <a:prstGeom prst="rect">
            <a:avLst/>
          </a:prstGeom>
          <a:noFill/>
        </p:spPr>
        <p:txBody>
          <a:bodyPr wrap="square" rtlCol="0">
            <a:spAutoFit/>
          </a:bodyPr>
          <a:lstStyle/>
          <a:p>
            <a:pPr algn="ctr"/>
            <a:r>
              <a:rPr lang="en-US" altLang="zh-CN" sz="1200" b="1" dirty="0" smtClean="0">
                <a:latin typeface="宋体" pitchFamily="2" charset="-122"/>
                <a:ea typeface="宋体" pitchFamily="2" charset="-122"/>
              </a:rPr>
              <a:t>State 2</a:t>
            </a:r>
          </a:p>
          <a:p>
            <a:pPr algn="ctr"/>
            <a:r>
              <a:rPr lang="en-US" altLang="zh-CN" sz="1200" b="1" dirty="0" smtClean="0">
                <a:latin typeface="宋体" pitchFamily="2" charset="-122"/>
                <a:ea typeface="宋体" pitchFamily="2" charset="-122"/>
              </a:rPr>
              <a:t>[S1,S0]=01</a:t>
            </a:r>
          </a:p>
          <a:p>
            <a:pPr algn="ctr"/>
            <a:r>
              <a:rPr lang="en-US" altLang="zh-CN" sz="1200" b="1" dirty="0" smtClean="0">
                <a:latin typeface="宋体" pitchFamily="2" charset="-122"/>
                <a:ea typeface="宋体" pitchFamily="2" charset="-122"/>
              </a:rPr>
              <a:t>Ie=1</a:t>
            </a:r>
          </a:p>
          <a:p>
            <a:pPr algn="ctr"/>
            <a:r>
              <a:rPr lang="en-US" altLang="zh-CN" sz="1200" b="1" dirty="0" smtClean="0">
                <a:latin typeface="宋体" pitchFamily="2" charset="-122"/>
                <a:ea typeface="宋体" pitchFamily="2" charset="-122"/>
              </a:rPr>
              <a:t>Oe=0</a:t>
            </a:r>
            <a:endParaRPr lang="zh-CN" altLang="en-US" sz="1200" b="1" dirty="0">
              <a:latin typeface="宋体" pitchFamily="2" charset="-122"/>
              <a:ea typeface="宋体" pitchFamily="2" charset="-122"/>
            </a:endParaRPr>
          </a:p>
        </p:txBody>
      </p:sp>
      <p:sp>
        <p:nvSpPr>
          <p:cNvPr id="12" name="椭圆 11"/>
          <p:cNvSpPr/>
          <p:nvPr/>
        </p:nvSpPr>
        <p:spPr>
          <a:xfrm>
            <a:off x="4419600" y="4495800"/>
            <a:ext cx="1066800" cy="1066800"/>
          </a:xfrm>
          <a:prstGeom prst="ellipse">
            <a:avLst/>
          </a:prstGeom>
          <a:noFill/>
          <a:ln>
            <a:solidFill>
              <a:srgbClr val="16A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343400" y="4648200"/>
            <a:ext cx="1219200" cy="830997"/>
          </a:xfrm>
          <a:prstGeom prst="rect">
            <a:avLst/>
          </a:prstGeom>
          <a:noFill/>
        </p:spPr>
        <p:txBody>
          <a:bodyPr wrap="square" rtlCol="0">
            <a:spAutoFit/>
          </a:bodyPr>
          <a:lstStyle/>
          <a:p>
            <a:pPr algn="ctr"/>
            <a:r>
              <a:rPr lang="en-US" altLang="zh-CN" sz="1200" b="1" dirty="0" smtClean="0">
                <a:latin typeface="宋体" pitchFamily="2" charset="-122"/>
                <a:ea typeface="宋体" pitchFamily="2" charset="-122"/>
              </a:rPr>
              <a:t>State 3</a:t>
            </a:r>
          </a:p>
          <a:p>
            <a:pPr algn="ctr"/>
            <a:r>
              <a:rPr lang="en-US" altLang="zh-CN" sz="1200" b="1" dirty="0" smtClean="0">
                <a:latin typeface="宋体" pitchFamily="2" charset="-122"/>
                <a:ea typeface="宋体" pitchFamily="2" charset="-122"/>
              </a:rPr>
              <a:t>[S1,S0]=10</a:t>
            </a:r>
          </a:p>
          <a:p>
            <a:pPr algn="ctr"/>
            <a:r>
              <a:rPr lang="en-US" altLang="zh-CN" sz="1200" b="1" dirty="0" smtClean="0">
                <a:latin typeface="宋体" pitchFamily="2" charset="-122"/>
                <a:ea typeface="宋体" pitchFamily="2" charset="-122"/>
              </a:rPr>
              <a:t>Ie=1</a:t>
            </a:r>
          </a:p>
          <a:p>
            <a:pPr algn="ctr"/>
            <a:r>
              <a:rPr lang="en-US" altLang="zh-CN" sz="1200" b="1" dirty="0" smtClean="0">
                <a:latin typeface="宋体" pitchFamily="2" charset="-122"/>
                <a:ea typeface="宋体" pitchFamily="2" charset="-122"/>
              </a:rPr>
              <a:t>Oe=0</a:t>
            </a:r>
            <a:endParaRPr lang="zh-CN" altLang="en-US" sz="1200" b="1" dirty="0">
              <a:latin typeface="宋体" pitchFamily="2" charset="-122"/>
              <a:ea typeface="宋体" pitchFamily="2" charset="-122"/>
            </a:endParaRPr>
          </a:p>
        </p:txBody>
      </p:sp>
      <p:sp>
        <p:nvSpPr>
          <p:cNvPr id="14" name="椭圆 13"/>
          <p:cNvSpPr/>
          <p:nvPr/>
        </p:nvSpPr>
        <p:spPr>
          <a:xfrm>
            <a:off x="6019800" y="4495800"/>
            <a:ext cx="1066800" cy="1066800"/>
          </a:xfrm>
          <a:prstGeom prst="ellipse">
            <a:avLst/>
          </a:prstGeom>
          <a:noFill/>
          <a:ln>
            <a:solidFill>
              <a:srgbClr val="16A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943600" y="4648200"/>
            <a:ext cx="1219200" cy="830997"/>
          </a:xfrm>
          <a:prstGeom prst="rect">
            <a:avLst/>
          </a:prstGeom>
          <a:noFill/>
        </p:spPr>
        <p:txBody>
          <a:bodyPr wrap="square" rtlCol="0">
            <a:spAutoFit/>
          </a:bodyPr>
          <a:lstStyle/>
          <a:p>
            <a:pPr algn="ctr"/>
            <a:r>
              <a:rPr lang="en-US" altLang="zh-CN" sz="1200" b="1" dirty="0" smtClean="0">
                <a:latin typeface="宋体" pitchFamily="2" charset="-122"/>
                <a:ea typeface="宋体" pitchFamily="2" charset="-122"/>
              </a:rPr>
              <a:t>State 4</a:t>
            </a:r>
          </a:p>
          <a:p>
            <a:pPr algn="ctr"/>
            <a:r>
              <a:rPr lang="en-US" altLang="zh-CN" sz="1200" b="1" dirty="0" smtClean="0">
                <a:latin typeface="宋体" pitchFamily="2" charset="-122"/>
                <a:ea typeface="宋体" pitchFamily="2" charset="-122"/>
              </a:rPr>
              <a:t>[S1,S0]=11</a:t>
            </a:r>
          </a:p>
          <a:p>
            <a:pPr algn="ctr"/>
            <a:r>
              <a:rPr lang="en-US" altLang="zh-CN" sz="1200" b="1" dirty="0" smtClean="0">
                <a:latin typeface="宋体" pitchFamily="2" charset="-122"/>
                <a:ea typeface="宋体" pitchFamily="2" charset="-122"/>
              </a:rPr>
              <a:t>Ie=1</a:t>
            </a:r>
          </a:p>
          <a:p>
            <a:pPr algn="ctr"/>
            <a:r>
              <a:rPr lang="en-US" altLang="zh-CN" sz="1200" b="1" dirty="0" smtClean="0">
                <a:latin typeface="宋体" pitchFamily="2" charset="-122"/>
                <a:ea typeface="宋体" pitchFamily="2" charset="-122"/>
              </a:rPr>
              <a:t>Oe=0</a:t>
            </a:r>
            <a:endParaRPr lang="zh-CN" altLang="en-US" sz="1200" b="1" dirty="0">
              <a:latin typeface="宋体" pitchFamily="2" charset="-122"/>
              <a:ea typeface="宋体" pitchFamily="2" charset="-122"/>
            </a:endParaRPr>
          </a:p>
        </p:txBody>
      </p:sp>
      <p:sp>
        <p:nvSpPr>
          <p:cNvPr id="16" name="椭圆 15"/>
          <p:cNvSpPr/>
          <p:nvPr/>
        </p:nvSpPr>
        <p:spPr>
          <a:xfrm>
            <a:off x="7086600" y="2743200"/>
            <a:ext cx="1066800" cy="1066800"/>
          </a:xfrm>
          <a:prstGeom prst="ellipse">
            <a:avLst/>
          </a:prstGeom>
          <a:noFill/>
          <a:ln>
            <a:solidFill>
              <a:srgbClr val="16A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010400" y="2895600"/>
            <a:ext cx="1219200" cy="830997"/>
          </a:xfrm>
          <a:prstGeom prst="rect">
            <a:avLst/>
          </a:prstGeom>
          <a:noFill/>
        </p:spPr>
        <p:txBody>
          <a:bodyPr wrap="square" rtlCol="0">
            <a:spAutoFit/>
          </a:bodyPr>
          <a:lstStyle/>
          <a:p>
            <a:pPr algn="ctr"/>
            <a:r>
              <a:rPr lang="en-US" altLang="zh-CN" sz="1200" b="1" dirty="0" smtClean="0">
                <a:latin typeface="宋体" pitchFamily="2" charset="-122"/>
                <a:ea typeface="宋体" pitchFamily="2" charset="-122"/>
              </a:rPr>
              <a:t>State 5</a:t>
            </a:r>
          </a:p>
          <a:p>
            <a:pPr algn="ctr"/>
            <a:r>
              <a:rPr lang="en-US" altLang="zh-CN" sz="1200" b="1" dirty="0" smtClean="0">
                <a:latin typeface="宋体" pitchFamily="2" charset="-122"/>
                <a:ea typeface="宋体" pitchFamily="2" charset="-122"/>
              </a:rPr>
              <a:t>[S1,S0]=00</a:t>
            </a:r>
          </a:p>
          <a:p>
            <a:pPr algn="ctr"/>
            <a:r>
              <a:rPr lang="en-US" altLang="zh-CN" sz="1200" b="1" dirty="0" smtClean="0">
                <a:latin typeface="宋体" pitchFamily="2" charset="-122"/>
                <a:ea typeface="宋体" pitchFamily="2" charset="-122"/>
              </a:rPr>
              <a:t>Ie=1</a:t>
            </a:r>
          </a:p>
          <a:p>
            <a:pPr algn="ctr"/>
            <a:r>
              <a:rPr lang="en-US" altLang="zh-CN" sz="1200" b="1" dirty="0" smtClean="0">
                <a:latin typeface="宋体" pitchFamily="2" charset="-122"/>
                <a:ea typeface="宋体" pitchFamily="2" charset="-122"/>
              </a:rPr>
              <a:t>Oe=1</a:t>
            </a:r>
            <a:endParaRPr lang="zh-CN" altLang="en-US" sz="1200" b="1" dirty="0">
              <a:latin typeface="宋体" pitchFamily="2" charset="-122"/>
              <a:ea typeface="宋体" pitchFamily="2" charset="-122"/>
            </a:endParaRPr>
          </a:p>
        </p:txBody>
      </p:sp>
      <p:cxnSp>
        <p:nvCxnSpPr>
          <p:cNvPr id="18" name="Straight Arrow Connector 9"/>
          <p:cNvCxnSpPr/>
          <p:nvPr/>
        </p:nvCxnSpPr>
        <p:spPr>
          <a:xfrm flipH="1">
            <a:off x="2815571" y="2091899"/>
            <a:ext cx="1604030" cy="87990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9"/>
          <p:cNvCxnSpPr/>
          <p:nvPr/>
        </p:nvCxnSpPr>
        <p:spPr>
          <a:xfrm flipV="1">
            <a:off x="2906486" y="2286000"/>
            <a:ext cx="1589314"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9"/>
          <p:cNvCxnSpPr>
            <a:endCxn id="10" idx="1"/>
          </p:cNvCxnSpPr>
          <p:nvPr/>
        </p:nvCxnSpPr>
        <p:spPr>
          <a:xfrm>
            <a:off x="2405743" y="3810000"/>
            <a:ext cx="569886" cy="842029"/>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 name="曲线连接符 43"/>
          <p:cNvCxnSpPr>
            <a:endCxn id="12" idx="4"/>
          </p:cNvCxnSpPr>
          <p:nvPr/>
        </p:nvCxnSpPr>
        <p:spPr>
          <a:xfrm>
            <a:off x="2209800" y="3810000"/>
            <a:ext cx="2743200" cy="1752600"/>
          </a:xfrm>
          <a:prstGeom prst="curvedConnector4">
            <a:avLst>
              <a:gd name="adj1" fmla="val 596"/>
              <a:gd name="adj2" fmla="val 124223"/>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曲线连接符 54"/>
          <p:cNvCxnSpPr/>
          <p:nvPr/>
        </p:nvCxnSpPr>
        <p:spPr>
          <a:xfrm>
            <a:off x="2057400" y="3693940"/>
            <a:ext cx="4495800" cy="1866900"/>
          </a:xfrm>
          <a:prstGeom prst="curvedConnector4">
            <a:avLst>
              <a:gd name="adj1" fmla="val -484"/>
              <a:gd name="adj2" fmla="val 151312"/>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9"/>
          <p:cNvCxnSpPr/>
          <p:nvPr/>
        </p:nvCxnSpPr>
        <p:spPr>
          <a:xfrm flipV="1">
            <a:off x="3773514" y="3433875"/>
            <a:ext cx="3341975" cy="125242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9"/>
          <p:cNvCxnSpPr/>
          <p:nvPr/>
        </p:nvCxnSpPr>
        <p:spPr>
          <a:xfrm flipV="1">
            <a:off x="5373714" y="3693940"/>
            <a:ext cx="1934159" cy="100899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9"/>
          <p:cNvCxnSpPr>
            <a:endCxn id="16" idx="4"/>
          </p:cNvCxnSpPr>
          <p:nvPr/>
        </p:nvCxnSpPr>
        <p:spPr>
          <a:xfrm flipV="1">
            <a:off x="6995746" y="3810000"/>
            <a:ext cx="624254" cy="941098"/>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9"/>
          <p:cNvCxnSpPr/>
          <p:nvPr/>
        </p:nvCxnSpPr>
        <p:spPr>
          <a:xfrm flipV="1">
            <a:off x="3581400" y="2438400"/>
            <a:ext cx="990600" cy="2057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
          <p:cNvCxnSpPr>
            <a:endCxn id="5" idx="4"/>
          </p:cNvCxnSpPr>
          <p:nvPr/>
        </p:nvCxnSpPr>
        <p:spPr>
          <a:xfrm flipV="1">
            <a:off x="4953000" y="2590800"/>
            <a:ext cx="0" cy="1905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
          <p:cNvCxnSpPr/>
          <p:nvPr/>
        </p:nvCxnSpPr>
        <p:spPr>
          <a:xfrm flipH="1" flipV="1">
            <a:off x="5257800" y="2438400"/>
            <a:ext cx="1034143" cy="21263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
          <p:cNvCxnSpPr/>
          <p:nvPr/>
        </p:nvCxnSpPr>
        <p:spPr>
          <a:xfrm flipH="1" flipV="1">
            <a:off x="5430057" y="2286000"/>
            <a:ext cx="1732743" cy="6404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2" name="弧形 161"/>
          <p:cNvSpPr/>
          <p:nvPr/>
        </p:nvSpPr>
        <p:spPr>
          <a:xfrm>
            <a:off x="4608486" y="1066800"/>
            <a:ext cx="649314" cy="1066800"/>
          </a:xfrm>
          <a:prstGeom prst="arc">
            <a:avLst>
              <a:gd name="adj1" fmla="val 10372499"/>
              <a:gd name="adj2" fmla="val 0"/>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3" name="弧形 162"/>
          <p:cNvSpPr/>
          <p:nvPr/>
        </p:nvSpPr>
        <p:spPr>
          <a:xfrm rot="2233434">
            <a:off x="7555732" y="2393097"/>
            <a:ext cx="649314" cy="1066800"/>
          </a:xfrm>
          <a:prstGeom prst="arc">
            <a:avLst>
              <a:gd name="adj1" fmla="val 10372499"/>
              <a:gd name="adj2" fmla="val 0"/>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5" name="TextBox 164"/>
          <p:cNvSpPr txBox="1"/>
          <p:nvPr/>
        </p:nvSpPr>
        <p:spPr>
          <a:xfrm>
            <a:off x="4419600" y="762000"/>
            <a:ext cx="1219200" cy="276999"/>
          </a:xfrm>
          <a:prstGeom prst="rect">
            <a:avLst/>
          </a:prstGeom>
          <a:noFill/>
        </p:spPr>
        <p:txBody>
          <a:bodyPr wrap="square" rtlCol="0">
            <a:spAutoFit/>
          </a:bodyPr>
          <a:lstStyle/>
          <a:p>
            <a:pPr algn="ctr"/>
            <a:r>
              <a:rPr lang="en-US" altLang="zh-CN" sz="1200" b="1" dirty="0" smtClean="0">
                <a:solidFill>
                  <a:srgbClr val="FF0000"/>
                </a:solidFill>
                <a:latin typeface="宋体" pitchFamily="2" charset="-122"/>
                <a:ea typeface="宋体" pitchFamily="2" charset="-122"/>
              </a:rPr>
              <a:t>[X1,X0]=00</a:t>
            </a:r>
          </a:p>
        </p:txBody>
      </p:sp>
      <p:sp>
        <p:nvSpPr>
          <p:cNvPr id="166" name="TextBox 165"/>
          <p:cNvSpPr txBox="1"/>
          <p:nvPr/>
        </p:nvSpPr>
        <p:spPr>
          <a:xfrm rot="19916098">
            <a:off x="3117681" y="2652885"/>
            <a:ext cx="1219200" cy="276999"/>
          </a:xfrm>
          <a:prstGeom prst="rect">
            <a:avLst/>
          </a:prstGeom>
          <a:noFill/>
        </p:spPr>
        <p:txBody>
          <a:bodyPr wrap="square" rtlCol="0">
            <a:spAutoFit/>
          </a:bodyPr>
          <a:lstStyle/>
          <a:p>
            <a:pPr algn="ctr"/>
            <a:r>
              <a:rPr lang="en-US" altLang="zh-CN" sz="1200" b="1" dirty="0" smtClean="0">
                <a:solidFill>
                  <a:srgbClr val="FF0000"/>
                </a:solidFill>
                <a:latin typeface="宋体" pitchFamily="2" charset="-122"/>
                <a:ea typeface="宋体" pitchFamily="2" charset="-122"/>
              </a:rPr>
              <a:t>[X1,X0]=00</a:t>
            </a:r>
          </a:p>
        </p:txBody>
      </p:sp>
      <p:sp>
        <p:nvSpPr>
          <p:cNvPr id="167" name="TextBox 166"/>
          <p:cNvSpPr txBox="1"/>
          <p:nvPr/>
        </p:nvSpPr>
        <p:spPr>
          <a:xfrm rot="17798275">
            <a:off x="3440775" y="3309793"/>
            <a:ext cx="1511192" cy="276999"/>
          </a:xfrm>
          <a:prstGeom prst="rect">
            <a:avLst/>
          </a:prstGeom>
          <a:noFill/>
        </p:spPr>
        <p:txBody>
          <a:bodyPr wrap="square" rtlCol="0">
            <a:spAutoFit/>
          </a:bodyPr>
          <a:lstStyle/>
          <a:p>
            <a:pPr algn="ctr"/>
            <a:r>
              <a:rPr lang="en-US" altLang="zh-CN" sz="1200" b="1" dirty="0" smtClean="0">
                <a:solidFill>
                  <a:srgbClr val="FF0000"/>
                </a:solidFill>
                <a:latin typeface="宋体" pitchFamily="2" charset="-122"/>
                <a:ea typeface="宋体" pitchFamily="2" charset="-122"/>
              </a:rPr>
              <a:t>[X1,X0]=00,10,11</a:t>
            </a:r>
          </a:p>
        </p:txBody>
      </p:sp>
      <p:sp>
        <p:nvSpPr>
          <p:cNvPr id="168" name="TextBox 167"/>
          <p:cNvSpPr txBox="1"/>
          <p:nvPr/>
        </p:nvSpPr>
        <p:spPr>
          <a:xfrm rot="16200000">
            <a:off x="4287504" y="3284097"/>
            <a:ext cx="1511192" cy="276999"/>
          </a:xfrm>
          <a:prstGeom prst="rect">
            <a:avLst/>
          </a:prstGeom>
          <a:noFill/>
        </p:spPr>
        <p:txBody>
          <a:bodyPr wrap="square" rtlCol="0">
            <a:spAutoFit/>
          </a:bodyPr>
          <a:lstStyle/>
          <a:p>
            <a:pPr algn="ctr"/>
            <a:r>
              <a:rPr lang="en-US" altLang="zh-CN" sz="1200" b="1" dirty="0" smtClean="0">
                <a:solidFill>
                  <a:srgbClr val="FF0000"/>
                </a:solidFill>
                <a:latin typeface="宋体" pitchFamily="2" charset="-122"/>
                <a:ea typeface="宋体" pitchFamily="2" charset="-122"/>
              </a:rPr>
              <a:t>[X1,X0]=00,01,11</a:t>
            </a:r>
          </a:p>
        </p:txBody>
      </p:sp>
      <p:sp>
        <p:nvSpPr>
          <p:cNvPr id="169" name="TextBox 168"/>
          <p:cNvSpPr txBox="1"/>
          <p:nvPr/>
        </p:nvSpPr>
        <p:spPr>
          <a:xfrm rot="3822956">
            <a:off x="4948998" y="2959398"/>
            <a:ext cx="1511192" cy="276999"/>
          </a:xfrm>
          <a:prstGeom prst="rect">
            <a:avLst/>
          </a:prstGeom>
          <a:noFill/>
        </p:spPr>
        <p:txBody>
          <a:bodyPr wrap="square" rtlCol="0">
            <a:spAutoFit/>
          </a:bodyPr>
          <a:lstStyle/>
          <a:p>
            <a:pPr algn="ctr"/>
            <a:r>
              <a:rPr lang="en-US" altLang="zh-CN" sz="1200" b="1" dirty="0" smtClean="0">
                <a:solidFill>
                  <a:srgbClr val="FF0000"/>
                </a:solidFill>
                <a:latin typeface="宋体" pitchFamily="2" charset="-122"/>
                <a:ea typeface="宋体" pitchFamily="2" charset="-122"/>
              </a:rPr>
              <a:t>[X1,X0]=00,01,10</a:t>
            </a:r>
          </a:p>
        </p:txBody>
      </p:sp>
      <p:sp>
        <p:nvSpPr>
          <p:cNvPr id="170" name="TextBox 169"/>
          <p:cNvSpPr txBox="1"/>
          <p:nvPr/>
        </p:nvSpPr>
        <p:spPr>
          <a:xfrm rot="1215875">
            <a:off x="5603095" y="2345031"/>
            <a:ext cx="1511192" cy="276999"/>
          </a:xfrm>
          <a:prstGeom prst="rect">
            <a:avLst/>
          </a:prstGeom>
          <a:noFill/>
        </p:spPr>
        <p:txBody>
          <a:bodyPr wrap="square" rtlCol="0">
            <a:spAutoFit/>
          </a:bodyPr>
          <a:lstStyle/>
          <a:p>
            <a:pPr algn="ctr"/>
            <a:r>
              <a:rPr lang="en-US" altLang="zh-CN" sz="1200" b="1" dirty="0" smtClean="0">
                <a:solidFill>
                  <a:srgbClr val="FF0000"/>
                </a:solidFill>
                <a:latin typeface="宋体" pitchFamily="2" charset="-122"/>
                <a:ea typeface="宋体" pitchFamily="2" charset="-122"/>
              </a:rPr>
              <a:t>[X1,X0]=00</a:t>
            </a:r>
          </a:p>
        </p:txBody>
      </p:sp>
      <p:sp>
        <p:nvSpPr>
          <p:cNvPr id="171" name="TextBox 170"/>
          <p:cNvSpPr txBox="1"/>
          <p:nvPr/>
        </p:nvSpPr>
        <p:spPr>
          <a:xfrm rot="19805409">
            <a:off x="2939143" y="2220592"/>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[X1,X0]=01,10,11</a:t>
            </a:r>
          </a:p>
        </p:txBody>
      </p:sp>
      <p:sp>
        <p:nvSpPr>
          <p:cNvPr id="172" name="TextBox 171"/>
          <p:cNvSpPr txBox="1"/>
          <p:nvPr/>
        </p:nvSpPr>
        <p:spPr>
          <a:xfrm rot="3286162">
            <a:off x="2000505" y="3997702"/>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[X1,X0]=01</a:t>
            </a:r>
          </a:p>
        </p:txBody>
      </p:sp>
      <p:sp>
        <p:nvSpPr>
          <p:cNvPr id="173" name="TextBox 172"/>
          <p:cNvSpPr txBox="1"/>
          <p:nvPr/>
        </p:nvSpPr>
        <p:spPr>
          <a:xfrm rot="248115">
            <a:off x="2827404" y="5676910"/>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[X1,X0]=10</a:t>
            </a:r>
          </a:p>
        </p:txBody>
      </p:sp>
      <p:sp>
        <p:nvSpPr>
          <p:cNvPr id="174" name="TextBox 173"/>
          <p:cNvSpPr txBox="1"/>
          <p:nvPr/>
        </p:nvSpPr>
        <p:spPr>
          <a:xfrm rot="21098009">
            <a:off x="4275204" y="6166800"/>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[X1,X0]=11</a:t>
            </a:r>
          </a:p>
        </p:txBody>
      </p:sp>
      <p:sp>
        <p:nvSpPr>
          <p:cNvPr id="175" name="TextBox 174"/>
          <p:cNvSpPr txBox="1"/>
          <p:nvPr/>
        </p:nvSpPr>
        <p:spPr>
          <a:xfrm rot="18229344">
            <a:off x="6433458" y="4092514"/>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[X1,X0]=11</a:t>
            </a:r>
          </a:p>
        </p:txBody>
      </p:sp>
      <p:sp>
        <p:nvSpPr>
          <p:cNvPr id="179" name="TextBox 178"/>
          <p:cNvSpPr txBox="1"/>
          <p:nvPr/>
        </p:nvSpPr>
        <p:spPr>
          <a:xfrm rot="19949635">
            <a:off x="5888774" y="3779679"/>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[X1,X0]=10</a:t>
            </a:r>
          </a:p>
        </p:txBody>
      </p:sp>
      <p:sp>
        <p:nvSpPr>
          <p:cNvPr id="180" name="TextBox 179"/>
          <p:cNvSpPr txBox="1"/>
          <p:nvPr/>
        </p:nvSpPr>
        <p:spPr>
          <a:xfrm rot="20367926">
            <a:off x="5775037" y="3382690"/>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[X1,X0]=01</a:t>
            </a:r>
          </a:p>
        </p:txBody>
      </p:sp>
      <p:sp>
        <p:nvSpPr>
          <p:cNvPr id="181" name="TextBox 180"/>
          <p:cNvSpPr txBox="1"/>
          <p:nvPr/>
        </p:nvSpPr>
        <p:spPr>
          <a:xfrm>
            <a:off x="7467600" y="2161401"/>
            <a:ext cx="1524000" cy="276999"/>
          </a:xfrm>
          <a:prstGeom prst="rect">
            <a:avLst/>
          </a:prstGeom>
          <a:noFill/>
        </p:spPr>
        <p:txBody>
          <a:bodyPr wrap="square" rtlCol="0">
            <a:spAutoFit/>
          </a:bodyPr>
          <a:lstStyle/>
          <a:p>
            <a:pPr algn="ctr"/>
            <a:r>
              <a:rPr lang="en-US" altLang="zh-CN" sz="1200" b="1" dirty="0" smtClean="0">
                <a:solidFill>
                  <a:srgbClr val="0070C0"/>
                </a:solidFill>
                <a:latin typeface="宋体" pitchFamily="2" charset="-122"/>
                <a:ea typeface="宋体" pitchFamily="2" charset="-122"/>
              </a:rPr>
              <a:t>[X1,X0]=01,10,11</a:t>
            </a:r>
          </a:p>
        </p:txBody>
      </p:sp>
    </p:spTree>
    <p:extLst>
      <p:ext uri="{BB962C8B-B14F-4D97-AF65-F5344CB8AC3E}">
        <p14:creationId xmlns:p14="http://schemas.microsoft.com/office/powerpoint/2010/main" val="157493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28600"/>
            <a:ext cx="7498080" cy="838200"/>
          </a:xfrm>
        </p:spPr>
        <p:txBody>
          <a:bodyPr>
            <a:normAutofit/>
          </a:bodyPr>
          <a:lstStyle/>
          <a:p>
            <a:r>
              <a:rPr lang="en-US" altLang="zh-CN" sz="3600" dirty="0" smtClean="0"/>
              <a:t>Part 4: Moore State Machine</a:t>
            </a:r>
            <a:endParaRPr lang="zh-CN" altLang="en-US" sz="3600" dirty="0"/>
          </a:p>
        </p:txBody>
      </p:sp>
      <p:sp>
        <p:nvSpPr>
          <p:cNvPr id="49" name="Content Placeholder 2"/>
          <p:cNvSpPr>
            <a:spLocks noGrp="1"/>
          </p:cNvSpPr>
          <p:nvPr>
            <p:ph idx="1"/>
          </p:nvPr>
        </p:nvSpPr>
        <p:spPr>
          <a:xfrm>
            <a:off x="1143000" y="1524000"/>
            <a:ext cx="7772400" cy="4419600"/>
          </a:xfrm>
        </p:spPr>
        <p:txBody>
          <a:bodyPr>
            <a:normAutofit/>
          </a:bodyPr>
          <a:lstStyle/>
          <a:p>
            <a:pPr marL="360000">
              <a:spcBef>
                <a:spcPts val="0"/>
              </a:spcBef>
              <a:spcAft>
                <a:spcPts val="600"/>
              </a:spcAft>
            </a:pPr>
            <a:r>
              <a:rPr lang="en-US" altLang="zh-CN" sz="2000" dirty="0" smtClean="0">
                <a:solidFill>
                  <a:srgbClr val="FF0000"/>
                </a:solidFill>
              </a:rPr>
              <a:t>State 0: Initial state. </a:t>
            </a:r>
            <a:r>
              <a:rPr lang="en-US" altLang="zh-CN" sz="2000" dirty="0" smtClean="0"/>
              <a:t>In this state, all DFFs at both sides are switched off. ALU do not have any input data.  No operation is selected for ALU. The output of ALU are not sent out.</a:t>
            </a:r>
          </a:p>
          <a:p>
            <a:pPr marL="360000">
              <a:spcBef>
                <a:spcPts val="0"/>
              </a:spcBef>
              <a:spcAft>
                <a:spcPts val="600"/>
              </a:spcAft>
            </a:pPr>
            <a:r>
              <a:rPr lang="en-US" altLang="zh-CN" sz="2000" dirty="0" smtClean="0">
                <a:solidFill>
                  <a:srgbClr val="FF0000"/>
                </a:solidFill>
              </a:rPr>
              <a:t>State 1: Fetching state. </a:t>
            </a:r>
            <a:r>
              <a:rPr lang="en-US" altLang="zh-CN" sz="2000" dirty="0" smtClean="0"/>
              <a:t>In this state, the DFFs at input side are switched on. Input data are sent into ALU and ready to be calculated.</a:t>
            </a:r>
          </a:p>
          <a:p>
            <a:pPr marL="360000">
              <a:spcBef>
                <a:spcPts val="0"/>
              </a:spcBef>
              <a:spcAft>
                <a:spcPts val="600"/>
              </a:spcAft>
            </a:pPr>
            <a:r>
              <a:rPr lang="en-US" altLang="zh-CN" sz="2000" dirty="0" smtClean="0">
                <a:solidFill>
                  <a:srgbClr val="FF0000"/>
                </a:solidFill>
              </a:rPr>
              <a:t>State 2,3,4: Calculating state.</a:t>
            </a:r>
            <a:r>
              <a:rPr lang="en-US" altLang="zh-CN" sz="2000" dirty="0" smtClean="0"/>
              <a:t> In these states, one of the operations of ALU is selected. Results are calculated out by ALU, but not sent out yet.</a:t>
            </a:r>
          </a:p>
          <a:p>
            <a:pPr marL="360000">
              <a:spcBef>
                <a:spcPts val="0"/>
              </a:spcBef>
              <a:spcAft>
                <a:spcPts val="600"/>
              </a:spcAft>
            </a:pPr>
            <a:r>
              <a:rPr lang="en-US" altLang="zh-CN" sz="2000" dirty="0" smtClean="0">
                <a:solidFill>
                  <a:srgbClr val="FF0000"/>
                </a:solidFill>
              </a:rPr>
              <a:t>State 5: Sending out state. </a:t>
            </a:r>
            <a:r>
              <a:rPr lang="en-US" altLang="zh-CN" sz="2000" dirty="0" smtClean="0"/>
              <a:t>In this state, the DFFs at output side are switched on. The calculation results of ALU are sent out.</a:t>
            </a:r>
            <a:endParaRPr lang="en-US" altLang="zh-CN" sz="2000" dirty="0"/>
          </a:p>
        </p:txBody>
      </p:sp>
    </p:spTree>
    <p:extLst>
      <p:ext uri="{BB962C8B-B14F-4D97-AF65-F5344CB8AC3E}">
        <p14:creationId xmlns:p14="http://schemas.microsoft.com/office/powerpoint/2010/main" val="150446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28600"/>
            <a:ext cx="7498080" cy="838200"/>
          </a:xfrm>
        </p:spPr>
        <p:txBody>
          <a:bodyPr>
            <a:normAutofit/>
          </a:bodyPr>
          <a:lstStyle/>
          <a:p>
            <a:r>
              <a:rPr lang="en-US" altLang="zh-CN" sz="2800" dirty="0" smtClean="0"/>
              <a:t>Part 4: Moore State Machine -- Symbol</a:t>
            </a:r>
            <a:endParaRPr lang="zh-CN" altLang="en-US" sz="2800" dirty="0"/>
          </a:p>
        </p:txBody>
      </p:sp>
      <p:sp>
        <p:nvSpPr>
          <p:cNvPr id="49" name="Content Placeholder 2"/>
          <p:cNvSpPr>
            <a:spLocks noGrp="1"/>
          </p:cNvSpPr>
          <p:nvPr>
            <p:ph idx="1"/>
          </p:nvPr>
        </p:nvSpPr>
        <p:spPr>
          <a:xfrm>
            <a:off x="1143000" y="3810000"/>
            <a:ext cx="7772400" cy="2209800"/>
          </a:xfrm>
        </p:spPr>
        <p:txBody>
          <a:bodyPr>
            <a:normAutofit fontScale="92500" lnSpcReduction="20000"/>
          </a:bodyPr>
          <a:lstStyle/>
          <a:p>
            <a:pPr marL="360000">
              <a:spcAft>
                <a:spcPts val="600"/>
              </a:spcAft>
            </a:pPr>
            <a:r>
              <a:rPr lang="en-US" altLang="zh-CN" sz="1600" dirty="0" smtClean="0">
                <a:solidFill>
                  <a:srgbClr val="FF0000"/>
                </a:solidFill>
                <a:latin typeface="Times New Roman" pitchFamily="18" charset="0"/>
                <a:cs typeface="Times New Roman" pitchFamily="18" charset="0"/>
              </a:rPr>
              <a:t>X0-X1</a:t>
            </a:r>
            <a:r>
              <a:rPr lang="en-US" altLang="zh-CN" sz="1600" dirty="0" smtClean="0">
                <a:latin typeface="Times New Roman" pitchFamily="18" charset="0"/>
                <a:cs typeface="Times New Roman" pitchFamily="18" charset="0"/>
              </a:rPr>
              <a:t> </a:t>
            </a:r>
            <a:r>
              <a:rPr lang="en-US" altLang="zh-CN" sz="1600" dirty="0" smtClean="0">
                <a:cs typeface="Times New Roman" pitchFamily="18" charset="0"/>
              </a:rPr>
              <a:t>are 2-bit input data, which is used to determine the next state in State Machine.</a:t>
            </a:r>
          </a:p>
          <a:p>
            <a:pPr marL="360000">
              <a:spcAft>
                <a:spcPts val="600"/>
              </a:spcAft>
            </a:pPr>
            <a:r>
              <a:rPr lang="en-US" altLang="zh-CN" sz="1600" dirty="0" smtClean="0">
                <a:solidFill>
                  <a:srgbClr val="FF0000"/>
                </a:solidFill>
                <a:cs typeface="Times New Roman" pitchFamily="18" charset="0"/>
              </a:rPr>
              <a:t>A,B,C</a:t>
            </a:r>
            <a:r>
              <a:rPr lang="en-US" altLang="zh-CN" sz="1600" dirty="0" smtClean="0">
                <a:cs typeface="Times New Roman" pitchFamily="18" charset="0"/>
              </a:rPr>
              <a:t> are 3-bit output data, which are used to indicate the number of current state. In this project, they do not need to be connected to anything.</a:t>
            </a:r>
          </a:p>
          <a:p>
            <a:pPr marL="360000">
              <a:spcAft>
                <a:spcPts val="600"/>
              </a:spcAft>
            </a:pPr>
            <a:r>
              <a:rPr lang="en-US" altLang="zh-CN" sz="1600" dirty="0" smtClean="0">
                <a:solidFill>
                  <a:srgbClr val="FF0000"/>
                </a:solidFill>
                <a:latin typeface="Times New Roman" pitchFamily="18" charset="0"/>
                <a:cs typeface="Times New Roman" pitchFamily="18" charset="0"/>
              </a:rPr>
              <a:t>S0-S1</a:t>
            </a:r>
            <a:r>
              <a:rPr lang="en-US" altLang="zh-CN" sz="1600" dirty="0" smtClean="0">
                <a:solidFill>
                  <a:srgbClr val="FF0000"/>
                </a:solidFill>
                <a:cs typeface="Times New Roman" pitchFamily="18" charset="0"/>
              </a:rPr>
              <a:t> </a:t>
            </a:r>
            <a:r>
              <a:rPr lang="en-US" altLang="zh-CN" sz="1600" dirty="0" smtClean="0">
                <a:cs typeface="Times New Roman" pitchFamily="18" charset="0"/>
              </a:rPr>
              <a:t>are 2-bit output data, which are used to provide corresponding select signals of ALU.</a:t>
            </a:r>
          </a:p>
          <a:p>
            <a:pPr marL="360000">
              <a:spcAft>
                <a:spcPts val="600"/>
              </a:spcAft>
            </a:pPr>
            <a:r>
              <a:rPr lang="en-US" altLang="zh-CN" sz="1600" dirty="0" smtClean="0">
                <a:solidFill>
                  <a:srgbClr val="FF0000"/>
                </a:solidFill>
                <a:latin typeface="Times New Roman" pitchFamily="18" charset="0"/>
                <a:cs typeface="Times New Roman" pitchFamily="18" charset="0"/>
              </a:rPr>
              <a:t>Ie</a:t>
            </a:r>
            <a:r>
              <a:rPr lang="en-US" altLang="zh-CN" sz="1600" dirty="0" smtClean="0">
                <a:cs typeface="Times New Roman" pitchFamily="18" charset="0"/>
              </a:rPr>
              <a:t> is 1-bit output data, which is used to control “switch on/off” of eight DFFs at input side. It should be connected to the “clear” pins of DFFs.</a:t>
            </a:r>
          </a:p>
          <a:p>
            <a:pPr marL="360000">
              <a:spcAft>
                <a:spcPts val="600"/>
              </a:spcAft>
            </a:pPr>
            <a:r>
              <a:rPr lang="en-US" altLang="zh-CN" sz="1600" dirty="0" smtClean="0">
                <a:solidFill>
                  <a:srgbClr val="FF0000"/>
                </a:solidFill>
                <a:latin typeface="Times New Roman" pitchFamily="18" charset="0"/>
                <a:cs typeface="Times New Roman" pitchFamily="18" charset="0"/>
              </a:rPr>
              <a:t>Oe</a:t>
            </a:r>
            <a:r>
              <a:rPr lang="en-US" altLang="zh-CN" sz="1600" dirty="0" smtClean="0">
                <a:cs typeface="Times New Roman" pitchFamily="18" charset="0"/>
              </a:rPr>
              <a:t> </a:t>
            </a:r>
            <a:r>
              <a:rPr lang="en-US" altLang="zh-CN" sz="1600" dirty="0">
                <a:cs typeface="Times New Roman" pitchFamily="18" charset="0"/>
              </a:rPr>
              <a:t>is 1-bit output data, which is used to control “switch on/off” of </a:t>
            </a:r>
            <a:r>
              <a:rPr lang="en-US" altLang="zh-CN" sz="1600" dirty="0" smtClean="0">
                <a:cs typeface="Times New Roman" pitchFamily="18" charset="0"/>
              </a:rPr>
              <a:t>nine </a:t>
            </a:r>
            <a:r>
              <a:rPr lang="en-US" altLang="zh-CN" sz="1600" dirty="0">
                <a:cs typeface="Times New Roman" pitchFamily="18" charset="0"/>
              </a:rPr>
              <a:t>DFFs at </a:t>
            </a:r>
            <a:r>
              <a:rPr lang="en-US" altLang="zh-CN" sz="1600" dirty="0" smtClean="0">
                <a:cs typeface="Times New Roman" pitchFamily="18" charset="0"/>
              </a:rPr>
              <a:t>output </a:t>
            </a:r>
            <a:r>
              <a:rPr lang="en-US" altLang="zh-CN" sz="1600" dirty="0">
                <a:cs typeface="Times New Roman" pitchFamily="18" charset="0"/>
              </a:rPr>
              <a:t>side. It should be connected to the “clear” pins of DFFs</a:t>
            </a:r>
            <a:r>
              <a:rPr lang="en-US" altLang="zh-CN" sz="1600" dirty="0" smtClean="0">
                <a:cs typeface="Times New Roman" pitchFamily="18" charset="0"/>
              </a:rPr>
              <a:t>.</a:t>
            </a:r>
            <a:endParaRPr lang="en-US" altLang="zh-CN" sz="1600" dirty="0">
              <a:cs typeface="Times New Roman" pitchFamily="18" charset="0"/>
            </a:endParaRPr>
          </a:p>
        </p:txBody>
      </p:sp>
      <p:sp>
        <p:nvSpPr>
          <p:cNvPr id="44" name="圆角矩形 43"/>
          <p:cNvSpPr/>
          <p:nvPr/>
        </p:nvSpPr>
        <p:spPr>
          <a:xfrm>
            <a:off x="3736676" y="1371600"/>
            <a:ext cx="1600200" cy="21336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3810000" y="1992868"/>
            <a:ext cx="1477890" cy="584775"/>
          </a:xfrm>
          <a:prstGeom prst="rect">
            <a:avLst/>
          </a:prstGeom>
          <a:noFill/>
        </p:spPr>
        <p:txBody>
          <a:bodyPr wrap="square" rtlCol="0">
            <a:spAutoFit/>
          </a:bodyPr>
          <a:lstStyle/>
          <a:p>
            <a:pPr algn="ctr"/>
            <a:r>
              <a:rPr lang="en-US" altLang="zh-CN" sz="1600" dirty="0" smtClean="0"/>
              <a:t>Moore</a:t>
            </a:r>
          </a:p>
          <a:p>
            <a:pPr algn="ctr"/>
            <a:r>
              <a:rPr lang="en-US" altLang="zh-CN" sz="1600" dirty="0" smtClean="0"/>
              <a:t>State Machine</a:t>
            </a:r>
            <a:endParaRPr lang="zh-CN" altLang="en-US" sz="1600" dirty="0"/>
          </a:p>
        </p:txBody>
      </p:sp>
      <p:cxnSp>
        <p:nvCxnSpPr>
          <p:cNvPr id="46" name="Straight Arrow Connector 9"/>
          <p:cNvCxnSpPr/>
          <p:nvPr/>
        </p:nvCxnSpPr>
        <p:spPr>
          <a:xfrm>
            <a:off x="3154290" y="1752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9"/>
          <p:cNvCxnSpPr/>
          <p:nvPr/>
        </p:nvCxnSpPr>
        <p:spPr>
          <a:xfrm>
            <a:off x="3154290" y="1981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9"/>
          <p:cNvCxnSpPr/>
          <p:nvPr/>
        </p:nvCxnSpPr>
        <p:spPr>
          <a:xfrm>
            <a:off x="3154290" y="2746177"/>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9"/>
          <p:cNvCxnSpPr/>
          <p:nvPr/>
        </p:nvCxnSpPr>
        <p:spPr>
          <a:xfrm>
            <a:off x="3154290" y="3127177"/>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9"/>
          <p:cNvCxnSpPr/>
          <p:nvPr/>
        </p:nvCxnSpPr>
        <p:spPr>
          <a:xfrm>
            <a:off x="5364090" y="1676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9"/>
          <p:cNvCxnSpPr/>
          <p:nvPr/>
        </p:nvCxnSpPr>
        <p:spPr>
          <a:xfrm>
            <a:off x="5364090" y="19050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9"/>
          <p:cNvCxnSpPr/>
          <p:nvPr/>
        </p:nvCxnSpPr>
        <p:spPr>
          <a:xfrm>
            <a:off x="5364090" y="2133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9"/>
          <p:cNvCxnSpPr/>
          <p:nvPr/>
        </p:nvCxnSpPr>
        <p:spPr>
          <a:xfrm>
            <a:off x="5364090" y="25146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9"/>
          <p:cNvCxnSpPr/>
          <p:nvPr/>
        </p:nvCxnSpPr>
        <p:spPr>
          <a:xfrm>
            <a:off x="5364090" y="27432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9"/>
          <p:cNvCxnSpPr/>
          <p:nvPr/>
        </p:nvCxnSpPr>
        <p:spPr>
          <a:xfrm>
            <a:off x="5364090" y="29718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9"/>
          <p:cNvCxnSpPr/>
          <p:nvPr/>
        </p:nvCxnSpPr>
        <p:spPr>
          <a:xfrm>
            <a:off x="5364090" y="3200400"/>
            <a:ext cx="58238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835830" y="1600200"/>
            <a:ext cx="404278"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X1</a:t>
            </a:r>
            <a:endParaRPr lang="zh-CN" altLang="en-US" sz="1400" dirty="0">
              <a:latin typeface="Times New Roman" pitchFamily="18" charset="0"/>
              <a:cs typeface="Times New Roman" pitchFamily="18" charset="0"/>
            </a:endParaRPr>
          </a:p>
        </p:txBody>
      </p:sp>
      <p:sp>
        <p:nvSpPr>
          <p:cNvPr id="65" name="TextBox 64"/>
          <p:cNvSpPr txBox="1"/>
          <p:nvPr/>
        </p:nvSpPr>
        <p:spPr>
          <a:xfrm>
            <a:off x="2849490" y="1825823"/>
            <a:ext cx="404278"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X0</a:t>
            </a:r>
            <a:endParaRPr lang="zh-CN" altLang="en-US" sz="1400" dirty="0">
              <a:latin typeface="Times New Roman" pitchFamily="18" charset="0"/>
              <a:cs typeface="Times New Roman" pitchFamily="18" charset="0"/>
            </a:endParaRPr>
          </a:p>
        </p:txBody>
      </p:sp>
      <p:sp>
        <p:nvSpPr>
          <p:cNvPr id="69" name="TextBox 68"/>
          <p:cNvSpPr txBox="1"/>
          <p:nvPr/>
        </p:nvSpPr>
        <p:spPr>
          <a:xfrm>
            <a:off x="2667000" y="2590800"/>
            <a:ext cx="552972" cy="307777"/>
          </a:xfrm>
          <a:prstGeom prst="rect">
            <a:avLst/>
          </a:prstGeom>
          <a:noFill/>
        </p:spPr>
        <p:txBody>
          <a:bodyPr wrap="none" rtlCol="0">
            <a:spAutoFit/>
          </a:bodyPr>
          <a:lstStyle/>
          <a:p>
            <a:r>
              <a:rPr lang="en-US" altLang="zh-CN" sz="1400" dirty="0" smtClean="0"/>
              <a:t>reset</a:t>
            </a:r>
            <a:endParaRPr lang="zh-CN" altLang="en-US" sz="1400" dirty="0"/>
          </a:p>
        </p:txBody>
      </p:sp>
      <p:sp>
        <p:nvSpPr>
          <p:cNvPr id="70" name="TextBox 69"/>
          <p:cNvSpPr txBox="1"/>
          <p:nvPr/>
        </p:nvSpPr>
        <p:spPr>
          <a:xfrm>
            <a:off x="2667000" y="2968823"/>
            <a:ext cx="567784" cy="307777"/>
          </a:xfrm>
          <a:prstGeom prst="rect">
            <a:avLst/>
          </a:prstGeom>
          <a:noFill/>
        </p:spPr>
        <p:txBody>
          <a:bodyPr wrap="none" rtlCol="0">
            <a:spAutoFit/>
          </a:bodyPr>
          <a:lstStyle/>
          <a:p>
            <a:r>
              <a:rPr lang="en-US" altLang="zh-CN" sz="1400" dirty="0" smtClean="0"/>
              <a:t>clock</a:t>
            </a:r>
            <a:endParaRPr lang="zh-CN" altLang="en-US" sz="1400" dirty="0"/>
          </a:p>
        </p:txBody>
      </p:sp>
      <p:sp>
        <p:nvSpPr>
          <p:cNvPr id="72" name="TextBox 71"/>
          <p:cNvSpPr txBox="1"/>
          <p:nvPr/>
        </p:nvSpPr>
        <p:spPr>
          <a:xfrm>
            <a:off x="5870170" y="1524000"/>
            <a:ext cx="304892" cy="307777"/>
          </a:xfrm>
          <a:prstGeom prst="rect">
            <a:avLst/>
          </a:prstGeom>
          <a:noFill/>
        </p:spPr>
        <p:txBody>
          <a:bodyPr wrap="none" rtlCol="0">
            <a:spAutoFit/>
          </a:bodyPr>
          <a:lstStyle/>
          <a:p>
            <a:r>
              <a:rPr lang="en-US" altLang="zh-CN" sz="1400" dirty="0" smtClean="0"/>
              <a:t>A</a:t>
            </a:r>
            <a:endParaRPr lang="zh-CN" altLang="en-US" sz="1400" dirty="0"/>
          </a:p>
        </p:txBody>
      </p:sp>
      <p:sp>
        <p:nvSpPr>
          <p:cNvPr id="73" name="TextBox 72"/>
          <p:cNvSpPr txBox="1"/>
          <p:nvPr/>
        </p:nvSpPr>
        <p:spPr>
          <a:xfrm>
            <a:off x="5883830" y="1749623"/>
            <a:ext cx="285656" cy="307777"/>
          </a:xfrm>
          <a:prstGeom prst="rect">
            <a:avLst/>
          </a:prstGeom>
          <a:noFill/>
        </p:spPr>
        <p:txBody>
          <a:bodyPr wrap="none" rtlCol="0">
            <a:spAutoFit/>
          </a:bodyPr>
          <a:lstStyle/>
          <a:p>
            <a:r>
              <a:rPr lang="en-US" altLang="zh-CN" sz="1400" dirty="0"/>
              <a:t>B</a:t>
            </a:r>
            <a:endParaRPr lang="zh-CN" altLang="en-US" sz="1400" dirty="0"/>
          </a:p>
        </p:txBody>
      </p:sp>
      <p:sp>
        <p:nvSpPr>
          <p:cNvPr id="74" name="TextBox 73"/>
          <p:cNvSpPr txBox="1"/>
          <p:nvPr/>
        </p:nvSpPr>
        <p:spPr>
          <a:xfrm>
            <a:off x="5883830" y="1978223"/>
            <a:ext cx="311304" cy="307777"/>
          </a:xfrm>
          <a:prstGeom prst="rect">
            <a:avLst/>
          </a:prstGeom>
          <a:noFill/>
        </p:spPr>
        <p:txBody>
          <a:bodyPr wrap="none" rtlCol="0">
            <a:spAutoFit/>
          </a:bodyPr>
          <a:lstStyle/>
          <a:p>
            <a:r>
              <a:rPr lang="en-US" altLang="zh-CN" sz="1400" dirty="0"/>
              <a:t>C</a:t>
            </a:r>
            <a:endParaRPr lang="zh-CN" altLang="en-US" sz="1400" dirty="0"/>
          </a:p>
        </p:txBody>
      </p:sp>
      <p:sp>
        <p:nvSpPr>
          <p:cNvPr id="76" name="TextBox 75"/>
          <p:cNvSpPr txBox="1"/>
          <p:nvPr/>
        </p:nvSpPr>
        <p:spPr>
          <a:xfrm>
            <a:off x="5881392" y="2362200"/>
            <a:ext cx="356188" cy="307777"/>
          </a:xfrm>
          <a:prstGeom prst="rect">
            <a:avLst/>
          </a:prstGeom>
          <a:noFill/>
        </p:spPr>
        <p:txBody>
          <a:bodyPr wrap="none" rtlCol="0">
            <a:spAutoFit/>
          </a:bodyPr>
          <a:lstStyle/>
          <a:p>
            <a:r>
              <a:rPr lang="en-US" altLang="zh-CN" sz="1400" dirty="0" smtClean="0"/>
              <a:t>S1</a:t>
            </a:r>
            <a:endParaRPr lang="zh-CN" altLang="en-US" sz="1400" dirty="0"/>
          </a:p>
        </p:txBody>
      </p:sp>
      <p:sp>
        <p:nvSpPr>
          <p:cNvPr id="77" name="TextBox 76"/>
          <p:cNvSpPr txBox="1"/>
          <p:nvPr/>
        </p:nvSpPr>
        <p:spPr>
          <a:xfrm>
            <a:off x="5895052" y="2587823"/>
            <a:ext cx="356188" cy="307777"/>
          </a:xfrm>
          <a:prstGeom prst="rect">
            <a:avLst/>
          </a:prstGeom>
          <a:noFill/>
        </p:spPr>
        <p:txBody>
          <a:bodyPr wrap="none" rtlCol="0">
            <a:spAutoFit/>
          </a:bodyPr>
          <a:lstStyle/>
          <a:p>
            <a:r>
              <a:rPr lang="en-US" altLang="zh-CN" sz="1400" dirty="0"/>
              <a:t>S</a:t>
            </a:r>
            <a:r>
              <a:rPr lang="en-US" altLang="zh-CN" sz="1400" dirty="0" smtClean="0"/>
              <a:t>0</a:t>
            </a:r>
            <a:endParaRPr lang="zh-CN" altLang="en-US" sz="1400" dirty="0"/>
          </a:p>
        </p:txBody>
      </p:sp>
      <p:sp>
        <p:nvSpPr>
          <p:cNvPr id="78" name="TextBox 77"/>
          <p:cNvSpPr txBox="1"/>
          <p:nvPr/>
        </p:nvSpPr>
        <p:spPr>
          <a:xfrm>
            <a:off x="5895052" y="2816423"/>
            <a:ext cx="324128" cy="307777"/>
          </a:xfrm>
          <a:prstGeom prst="rect">
            <a:avLst/>
          </a:prstGeom>
          <a:noFill/>
        </p:spPr>
        <p:txBody>
          <a:bodyPr wrap="none" rtlCol="0">
            <a:spAutoFit/>
          </a:bodyPr>
          <a:lstStyle/>
          <a:p>
            <a:r>
              <a:rPr lang="en-US" altLang="zh-CN" sz="1400" dirty="0" smtClean="0">
                <a:latin typeface="Times New Roman" pitchFamily="18" charset="0"/>
                <a:ea typeface="+mj-ea"/>
                <a:cs typeface="Times New Roman" pitchFamily="18" charset="0"/>
              </a:rPr>
              <a:t>Ie</a:t>
            </a:r>
            <a:endParaRPr lang="zh-CN" altLang="en-US" sz="1400" dirty="0">
              <a:latin typeface="Times New Roman" pitchFamily="18" charset="0"/>
              <a:ea typeface="+mj-ea"/>
              <a:cs typeface="Times New Roman" pitchFamily="18" charset="0"/>
            </a:endParaRPr>
          </a:p>
        </p:txBody>
      </p:sp>
      <p:sp>
        <p:nvSpPr>
          <p:cNvPr id="79" name="TextBox 78"/>
          <p:cNvSpPr txBox="1"/>
          <p:nvPr/>
        </p:nvSpPr>
        <p:spPr>
          <a:xfrm>
            <a:off x="5895052" y="3045023"/>
            <a:ext cx="394660" cy="307777"/>
          </a:xfrm>
          <a:prstGeom prst="rect">
            <a:avLst/>
          </a:prstGeom>
          <a:noFill/>
        </p:spPr>
        <p:txBody>
          <a:bodyPr wrap="none" rtlCol="0">
            <a:spAutoFit/>
          </a:bodyPr>
          <a:lstStyle/>
          <a:p>
            <a:r>
              <a:rPr lang="en-US" altLang="zh-CN" sz="1400" dirty="0" smtClean="0">
                <a:latin typeface="Times New Roman" pitchFamily="18" charset="0"/>
                <a:cs typeface="Times New Roman" pitchFamily="18" charset="0"/>
              </a:rPr>
              <a:t>Oe</a:t>
            </a:r>
            <a:endParaRPr lang="zh-CN" altLang="en-US" sz="1400" dirty="0">
              <a:latin typeface="Times New Roman" pitchFamily="18" charset="0"/>
              <a:cs typeface="Times New Roman" pitchFamily="18" charset="0"/>
            </a:endParaRPr>
          </a:p>
        </p:txBody>
      </p:sp>
      <p:cxnSp>
        <p:nvCxnSpPr>
          <p:cNvPr id="85" name="直接连接符 84"/>
          <p:cNvCxnSpPr/>
          <p:nvPr/>
        </p:nvCxnSpPr>
        <p:spPr>
          <a:xfrm flipH="1">
            <a:off x="3733800" y="3122711"/>
            <a:ext cx="152400" cy="7694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733800" y="3048000"/>
            <a:ext cx="152400" cy="7768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358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1488</TotalTime>
  <Words>1086</Words>
  <Application>Microsoft Macintosh PowerPoint</Application>
  <PresentationFormat>On-screen Show (4:3)</PresentationFormat>
  <Paragraphs>234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Gill Sans MT</vt:lpstr>
      <vt:lpstr>Times New Roman</vt:lpstr>
      <vt:lpstr>Verdana</vt:lpstr>
      <vt:lpstr>Wingdings 2</vt:lpstr>
      <vt:lpstr>华文中宋</vt:lpstr>
      <vt:lpstr>宋体</vt:lpstr>
      <vt:lpstr>夏至</vt:lpstr>
      <vt:lpstr>ECE 3130 – Digital Electronics and Design</vt:lpstr>
      <vt:lpstr>Overall Diagram</vt:lpstr>
      <vt:lpstr>Part 1: 4-bit ALU</vt:lpstr>
      <vt:lpstr>Part 1: 4-bit ALU</vt:lpstr>
      <vt:lpstr>Part 2: DFFs at input side</vt:lpstr>
      <vt:lpstr>Part 3: DFFs at output side</vt:lpstr>
      <vt:lpstr>Part 4: Moore State Machine -- State Diagram</vt:lpstr>
      <vt:lpstr>Part 4: Moore State Machine</vt:lpstr>
      <vt:lpstr>Part 4: Moore State Machine -- Symbol</vt:lpstr>
      <vt:lpstr>Symbol of the whole project</vt:lpstr>
      <vt:lpstr>Test and Simulation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Li, Yongbo</cp:lastModifiedBy>
  <cp:revision>79</cp:revision>
  <dcterms:created xsi:type="dcterms:W3CDTF">2012-10-18T19:34:44Z</dcterms:created>
  <dcterms:modified xsi:type="dcterms:W3CDTF">2016-11-16T23:13:14Z</dcterms:modified>
</cp:coreProperties>
</file>