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4" r:id="rId4"/>
    <p:sldId id="268" r:id="rId5"/>
    <p:sldId id="265" r:id="rId6"/>
    <p:sldId id="267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2E94-98B9-9543-9843-23940EE66366}" type="datetimeFigureOut">
              <a:rPr lang="en-US" smtClean="0"/>
              <a:t>26/5/18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ACD4-B6DD-B147-8991-A0E6F082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7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2E94-98B9-9543-9843-23940EE66366}" type="datetimeFigureOut">
              <a:rPr lang="en-US" smtClean="0"/>
              <a:t>26/5/18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ACD4-B6DD-B147-8991-A0E6F082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6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2E94-98B9-9543-9843-23940EE66366}" type="datetimeFigureOut">
              <a:rPr lang="en-US" smtClean="0"/>
              <a:t>26/5/18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ACD4-B6DD-B147-8991-A0E6F082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2E94-98B9-9543-9843-23940EE66366}" type="datetimeFigureOut">
              <a:rPr lang="en-US" smtClean="0"/>
              <a:t>26/5/18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ACD4-B6DD-B147-8991-A0E6F082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7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2E94-98B9-9543-9843-23940EE66366}" type="datetimeFigureOut">
              <a:rPr lang="en-US" smtClean="0"/>
              <a:t>26/5/18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ACD4-B6DD-B147-8991-A0E6F082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2E94-98B9-9543-9843-23940EE66366}" type="datetimeFigureOut">
              <a:rPr lang="en-US" smtClean="0"/>
              <a:t>26/5/18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ACD4-B6DD-B147-8991-A0E6F082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1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2E94-98B9-9543-9843-23940EE66366}" type="datetimeFigureOut">
              <a:rPr lang="en-US" smtClean="0"/>
              <a:t>26/5/18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ACD4-B6DD-B147-8991-A0E6F082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1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2E94-98B9-9543-9843-23940EE66366}" type="datetimeFigureOut">
              <a:rPr lang="en-US" smtClean="0"/>
              <a:t>26/5/18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ACD4-B6DD-B147-8991-A0E6F082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5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2E94-98B9-9543-9843-23940EE66366}" type="datetimeFigureOut">
              <a:rPr lang="en-US" smtClean="0"/>
              <a:t>26/5/18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ACD4-B6DD-B147-8991-A0E6F082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8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2E94-98B9-9543-9843-23940EE66366}" type="datetimeFigureOut">
              <a:rPr lang="en-US" smtClean="0"/>
              <a:t>26/5/18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ACD4-B6DD-B147-8991-A0E6F082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7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2E94-98B9-9543-9843-23940EE66366}" type="datetimeFigureOut">
              <a:rPr lang="en-US" smtClean="0"/>
              <a:t>26/5/18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ACD4-B6DD-B147-8991-A0E6F082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28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52E94-98B9-9543-9843-23940EE66366}" type="datetimeFigureOut">
              <a:rPr lang="en-US" smtClean="0"/>
              <a:t>26/5/18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BACD4-B6DD-B147-8991-A0E6F082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6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UBS Data Challenge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John Lai</a:t>
            </a:r>
          </a:p>
          <a:p>
            <a:r>
              <a:rPr lang="en-US" sz="2500" dirty="0" smtClean="0"/>
              <a:t>Edwin Leung</a:t>
            </a:r>
          </a:p>
          <a:p>
            <a:r>
              <a:rPr lang="en-US" sz="2500" dirty="0" smtClean="0"/>
              <a:t>Jacob Lam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248" y="5415913"/>
            <a:ext cx="1952837" cy="14534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929997"/>
            <a:ext cx="7175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“Only when you're working that intersection of business and technology do you bring things together.”</a:t>
            </a:r>
          </a:p>
          <a:p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Mike </a:t>
            </a:r>
            <a:r>
              <a:rPr lang="en-US" sz="1100" i="1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Dargan</a:t>
            </a:r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Group CIO</a:t>
            </a:r>
          </a:p>
        </p:txBody>
      </p:sp>
    </p:spTree>
    <p:extLst>
      <p:ext uri="{BB962C8B-B14F-4D97-AF65-F5344CB8AC3E}">
        <p14:creationId xmlns:p14="http://schemas.microsoft.com/office/powerpoint/2010/main" val="814890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FF0000"/>
                </a:solidFill>
                <a:latin typeface="Arial"/>
                <a:cs typeface="Arial"/>
              </a:rPr>
              <a:t>Contents</a:t>
            </a:r>
            <a:endParaRPr lang="en-US"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248" y="5415913"/>
            <a:ext cx="1952837" cy="1453434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19500"/>
          </a:xfrm>
        </p:spPr>
        <p:txBody>
          <a:bodyPr>
            <a:normAutofit/>
          </a:bodyPr>
          <a:lstStyle/>
          <a:p>
            <a:r>
              <a:rPr lang="en-US" sz="2500" dirty="0" smtClean="0">
                <a:latin typeface="Arial"/>
                <a:cs typeface="Arial"/>
              </a:rPr>
              <a:t>Implementation of models</a:t>
            </a:r>
          </a:p>
          <a:p>
            <a:r>
              <a:rPr lang="en-US" sz="2500" dirty="0" smtClean="0">
                <a:latin typeface="Arial"/>
                <a:cs typeface="Arial"/>
              </a:rPr>
              <a:t>Ranking methodology</a:t>
            </a:r>
          </a:p>
          <a:p>
            <a:r>
              <a:rPr lang="en-US" sz="2500" dirty="0" smtClean="0">
                <a:latin typeface="Arial"/>
                <a:cs typeface="Arial"/>
              </a:rPr>
              <a:t>Marketing solution</a:t>
            </a:r>
          </a:p>
          <a:p>
            <a:endParaRPr lang="en-US" sz="2500" dirty="0" smtClean="0">
              <a:latin typeface="Arial"/>
              <a:cs typeface="Arial"/>
            </a:endParaRPr>
          </a:p>
          <a:p>
            <a:endParaRPr lang="en-US" sz="25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5929997"/>
            <a:ext cx="7175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“Only when you're working that intersection of business and technology do you bring things together.”</a:t>
            </a:r>
          </a:p>
          <a:p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Mike </a:t>
            </a:r>
            <a:r>
              <a:rPr lang="en-US" sz="1100" i="1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Dargan</a:t>
            </a:r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Group CIO</a:t>
            </a:r>
          </a:p>
        </p:txBody>
      </p:sp>
    </p:spTree>
    <p:extLst>
      <p:ext uri="{BB962C8B-B14F-4D97-AF65-F5344CB8AC3E}">
        <p14:creationId xmlns:p14="http://schemas.microsoft.com/office/powerpoint/2010/main" val="2843460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FF0000"/>
                </a:solidFill>
                <a:latin typeface="Arial"/>
                <a:cs typeface="Arial"/>
              </a:rPr>
              <a:t>Implementation of models</a:t>
            </a:r>
            <a:br>
              <a:rPr lang="en-US" sz="2800" dirty="0" smtClean="0">
                <a:solidFill>
                  <a:srgbClr val="FF0000"/>
                </a:solidFill>
                <a:latin typeface="Arial"/>
                <a:cs typeface="Arial"/>
              </a:rPr>
            </a:br>
            <a:r>
              <a:rPr lang="en-US" sz="2000" dirty="0" smtClean="0">
                <a:solidFill>
                  <a:srgbClr val="FF0000"/>
                </a:solidFill>
                <a:latin typeface="Arial"/>
                <a:cs typeface="Arial"/>
              </a:rPr>
              <a:t>Our Workflow</a:t>
            </a:r>
            <a:endParaRPr lang="en-US" sz="2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248" y="5415913"/>
            <a:ext cx="1952837" cy="14534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5929997"/>
            <a:ext cx="7175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“Only when you're working that intersection of business and technology do you bring things together.”</a:t>
            </a:r>
          </a:p>
          <a:p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Mike </a:t>
            </a:r>
            <a:r>
              <a:rPr lang="en-US" sz="1100" i="1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Dargan</a:t>
            </a:r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Group CIO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47437" y="3512245"/>
            <a:ext cx="1800000" cy="4445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Arial"/>
                <a:cs typeface="Arial"/>
              </a:rPr>
              <a:t>Word2Vec</a:t>
            </a:r>
            <a:endParaRPr lang="en-US" sz="1500" dirty="0">
              <a:latin typeface="Arial"/>
              <a:cs typeface="Arial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91104" y="3512245"/>
            <a:ext cx="1800000" cy="4445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Arial"/>
                <a:cs typeface="Arial"/>
              </a:rPr>
              <a:t>Convolution</a:t>
            </a:r>
            <a:endParaRPr lang="en-US" sz="1500" dirty="0">
              <a:latin typeface="Arial"/>
              <a:cs typeface="Arial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34770" y="3512245"/>
            <a:ext cx="1800000" cy="4445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Arial"/>
                <a:cs typeface="Arial"/>
              </a:rPr>
              <a:t>Output</a:t>
            </a:r>
            <a:endParaRPr lang="en-US" sz="1500" dirty="0">
              <a:latin typeface="Arial"/>
              <a:cs typeface="Arial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91104" y="2186683"/>
            <a:ext cx="1800000" cy="4445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Arial"/>
                <a:cs typeface="Arial"/>
              </a:rPr>
              <a:t>Auxiliary features </a:t>
            </a:r>
            <a:endParaRPr lang="en-US" sz="1500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47437" y="4058345"/>
            <a:ext cx="18000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300" dirty="0" smtClean="0">
                <a:latin typeface="Arial"/>
                <a:cs typeface="Arial"/>
              </a:rPr>
              <a:t>Pre-trained Word2Vec</a:t>
            </a:r>
          </a:p>
          <a:p>
            <a:pPr marL="285750" indent="-285750">
              <a:buFont typeface="Arial"/>
              <a:buChar char="•"/>
            </a:pPr>
            <a:endParaRPr lang="en-US" sz="1300" dirty="0">
              <a:latin typeface="Arial"/>
              <a:cs typeface="Arial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03770" y="3512245"/>
            <a:ext cx="1800000" cy="4445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Arial"/>
                <a:cs typeface="Arial"/>
              </a:rPr>
              <a:t>External library</a:t>
            </a:r>
            <a:endParaRPr lang="en-US" sz="1500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3770" y="4058345"/>
            <a:ext cx="1800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300" dirty="0" smtClean="0">
                <a:latin typeface="Arial"/>
                <a:cs typeface="Arial"/>
              </a:rPr>
              <a:t>Used </a:t>
            </a:r>
            <a:r>
              <a:rPr lang="en-US" sz="1300" dirty="0" err="1" smtClean="0">
                <a:latin typeface="Arial"/>
                <a:cs typeface="Arial"/>
              </a:rPr>
              <a:t>Jieba</a:t>
            </a:r>
            <a:r>
              <a:rPr lang="en-US" sz="1300" dirty="0" smtClean="0">
                <a:latin typeface="Arial"/>
                <a:cs typeface="Arial"/>
              </a:rPr>
              <a:t> to convert the sentences to words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91104" y="4058345"/>
            <a:ext cx="1800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300" dirty="0" smtClean="0">
                <a:latin typeface="Arial"/>
                <a:cs typeface="Arial"/>
              </a:rPr>
              <a:t>Feature extraction in sequences of texts</a:t>
            </a:r>
          </a:p>
          <a:p>
            <a:pPr marL="285750" indent="-285750">
              <a:buFont typeface="Arial"/>
              <a:buChar char="•"/>
            </a:pPr>
            <a:endParaRPr lang="en-US" sz="1300" dirty="0"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34770" y="4058345"/>
            <a:ext cx="18000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300" dirty="0" smtClean="0">
                <a:latin typeface="Arial"/>
                <a:cs typeface="Arial"/>
              </a:rPr>
              <a:t>Pre-trained Word2Vec</a:t>
            </a:r>
          </a:p>
          <a:p>
            <a:pPr marL="285750" indent="-285750">
              <a:buFont typeface="Arial"/>
              <a:buChar char="•"/>
            </a:pPr>
            <a:endParaRPr lang="en-US" sz="1300" dirty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1104" y="2672835"/>
            <a:ext cx="1800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300" dirty="0" smtClean="0">
                <a:latin typeface="Arial"/>
                <a:cs typeface="Arial"/>
              </a:rPr>
              <a:t>One-hot-encoded User ID</a:t>
            </a:r>
            <a:endParaRPr lang="en-US" sz="1300" dirty="0">
              <a:latin typeface="Arial"/>
              <a:cs typeface="Arial"/>
            </a:endParaRPr>
          </a:p>
        </p:txBody>
      </p:sp>
      <p:cxnSp>
        <p:nvCxnSpPr>
          <p:cNvPr id="21" name="Straight Arrow Connector 20"/>
          <p:cNvCxnSpPr>
            <a:stCxn id="15" idx="3"/>
            <a:endCxn id="6" idx="1"/>
          </p:cNvCxnSpPr>
          <p:nvPr/>
        </p:nvCxnSpPr>
        <p:spPr>
          <a:xfrm>
            <a:off x="2103770" y="3734495"/>
            <a:ext cx="44366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10" idx="1"/>
          </p:cNvCxnSpPr>
          <p:nvPr/>
        </p:nvCxnSpPr>
        <p:spPr>
          <a:xfrm>
            <a:off x="4347437" y="3734495"/>
            <a:ext cx="44366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1" idx="1"/>
          </p:cNvCxnSpPr>
          <p:nvPr/>
        </p:nvCxnSpPr>
        <p:spPr>
          <a:xfrm>
            <a:off x="6591104" y="3734495"/>
            <a:ext cx="443666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2" idx="3"/>
            <a:endCxn id="11" idx="0"/>
          </p:cNvCxnSpPr>
          <p:nvPr/>
        </p:nvCxnSpPr>
        <p:spPr>
          <a:xfrm>
            <a:off x="6591104" y="2408933"/>
            <a:ext cx="1343666" cy="1103312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528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FF0000"/>
                </a:solidFill>
                <a:latin typeface="Arial"/>
                <a:cs typeface="Arial"/>
              </a:rPr>
              <a:t>Implementation of models</a:t>
            </a:r>
            <a:br>
              <a:rPr lang="en-US" sz="2800" dirty="0" smtClean="0">
                <a:solidFill>
                  <a:srgbClr val="FF0000"/>
                </a:solidFill>
                <a:latin typeface="Arial"/>
                <a:cs typeface="Arial"/>
              </a:rPr>
            </a:br>
            <a:r>
              <a:rPr lang="en-US" sz="2000" dirty="0" smtClean="0">
                <a:solidFill>
                  <a:srgbClr val="FF0000"/>
                </a:solidFill>
                <a:latin typeface="Arial"/>
                <a:cs typeface="Arial"/>
              </a:rPr>
              <a:t>The Results</a:t>
            </a:r>
            <a:endParaRPr lang="en-US" sz="2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248" y="5415913"/>
            <a:ext cx="1952837" cy="14534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5929997"/>
            <a:ext cx="7175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“Only when you're working that intersection of business and technology do you bring things together.”</a:t>
            </a:r>
          </a:p>
          <a:p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Mike </a:t>
            </a:r>
            <a:r>
              <a:rPr lang="en-US" sz="1100" i="1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Dargan</a:t>
            </a:r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Group CIO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792860" y="2293558"/>
            <a:ext cx="3705993" cy="4445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Arial"/>
                <a:cs typeface="Arial"/>
              </a:rPr>
              <a:t>f</a:t>
            </a:r>
            <a:r>
              <a:rPr lang="en-US" sz="1500" dirty="0" smtClean="0">
                <a:latin typeface="Arial"/>
                <a:cs typeface="Arial"/>
              </a:rPr>
              <a:t>1 score</a:t>
            </a:r>
            <a:endParaRPr lang="en-US" sz="1500" dirty="0">
              <a:latin typeface="Arial"/>
              <a:cs typeface="Arial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71760" y="2293558"/>
            <a:ext cx="3692158" cy="4445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Arial"/>
                <a:cs typeface="Arial"/>
              </a:rPr>
              <a:t>Loss</a:t>
            </a:r>
            <a:endParaRPr lang="en-US" sz="15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760" y="1417638"/>
            <a:ext cx="79120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500" dirty="0" smtClean="0">
                <a:latin typeface="Arial"/>
                <a:cs typeface="Arial"/>
              </a:rPr>
              <a:t>Over-fitting was prevented by a callback named “early stopping”</a:t>
            </a:r>
          </a:p>
          <a:p>
            <a:pPr marL="285750" indent="-285750">
              <a:buFont typeface="Arial"/>
              <a:buChar char="•"/>
            </a:pPr>
            <a:r>
              <a:rPr lang="en-US" sz="1500" dirty="0" smtClean="0">
                <a:latin typeface="Arial"/>
                <a:cs typeface="Arial"/>
              </a:rPr>
              <a:t>f1 score increases with the number of times we run the model</a:t>
            </a:r>
            <a:endParaRPr lang="en-US" sz="1500" dirty="0">
              <a:latin typeface="Arial"/>
              <a:cs typeface="Arial"/>
            </a:endParaRPr>
          </a:p>
        </p:txBody>
      </p:sp>
      <p:pic>
        <p:nvPicPr>
          <p:cNvPr id="13" name="Picture 12" descr="F1 pl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462" y="2794000"/>
            <a:ext cx="3767423" cy="2692400"/>
          </a:xfrm>
          <a:prstGeom prst="rect">
            <a:avLst/>
          </a:prstGeom>
        </p:spPr>
      </p:pic>
      <p:pic>
        <p:nvPicPr>
          <p:cNvPr id="26" name="Picture 25" descr="Loss plo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794000"/>
            <a:ext cx="37800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69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FF0000"/>
                </a:solidFill>
                <a:latin typeface="Arial"/>
                <a:cs typeface="Arial"/>
              </a:rPr>
              <a:t>Ranking methodology</a:t>
            </a:r>
            <a:endParaRPr lang="en-US"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248" y="5415913"/>
            <a:ext cx="1952837" cy="14534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5929997"/>
            <a:ext cx="7175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“Only when you're working that intersection of business and technology do you bring things together.”</a:t>
            </a:r>
          </a:p>
          <a:p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Mike </a:t>
            </a:r>
            <a:r>
              <a:rPr lang="en-US" sz="1100" i="1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Dargan</a:t>
            </a:r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Group CIO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650796"/>
            <a:ext cx="8229600" cy="9079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Arial"/>
              <a:cs typeface="Arial"/>
            </a:endParaRPr>
          </a:p>
          <a:p>
            <a:pPr algn="ctr"/>
            <a:r>
              <a:rPr lang="en-US" sz="1500" dirty="0" smtClean="0">
                <a:latin typeface="Arial"/>
                <a:cs typeface="Arial"/>
              </a:rPr>
              <a:t>Popularity Score = A x Number of likes+ B x Number of likes +  C x Number of comments</a:t>
            </a: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869995"/>
            <a:ext cx="30861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Arial"/>
                <a:cs typeface="Arial"/>
              </a:rPr>
              <a:t>A = Weight of likes (40%)</a:t>
            </a:r>
          </a:p>
          <a:p>
            <a:r>
              <a:rPr lang="en-US" sz="1500" dirty="0" smtClean="0">
                <a:latin typeface="Arial"/>
                <a:cs typeface="Arial"/>
              </a:rPr>
              <a:t>B = Weight of </a:t>
            </a:r>
            <a:r>
              <a:rPr lang="en-US" sz="1500" dirty="0" err="1" smtClean="0">
                <a:latin typeface="Arial"/>
                <a:cs typeface="Arial"/>
              </a:rPr>
              <a:t>retweets</a:t>
            </a:r>
            <a:r>
              <a:rPr lang="en-US" sz="1500" dirty="0" smtClean="0">
                <a:latin typeface="Arial"/>
                <a:cs typeface="Arial"/>
              </a:rPr>
              <a:t> (35%)</a:t>
            </a:r>
          </a:p>
          <a:p>
            <a:r>
              <a:rPr lang="en-US" sz="1500" dirty="0" smtClean="0">
                <a:latin typeface="Arial"/>
                <a:cs typeface="Arial"/>
              </a:rPr>
              <a:t>C = Weight of comments (25%) </a:t>
            </a:r>
            <a:endParaRPr lang="en-US" sz="15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539681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500" dirty="0" smtClean="0">
                <a:latin typeface="Arial"/>
                <a:cs typeface="Arial"/>
              </a:rPr>
              <a:t>Popularity Score is the weighted average of the number of </a:t>
            </a:r>
            <a:r>
              <a:rPr lang="en-US" sz="1500" dirty="0" err="1" smtClean="0">
                <a:latin typeface="Arial"/>
                <a:cs typeface="Arial"/>
              </a:rPr>
              <a:t>retweets</a:t>
            </a:r>
            <a:r>
              <a:rPr lang="en-US" sz="1500" dirty="0" smtClean="0">
                <a:latin typeface="Arial"/>
                <a:cs typeface="Arial"/>
              </a:rPr>
              <a:t>, likes and comments </a:t>
            </a:r>
          </a:p>
          <a:p>
            <a:pPr marL="285750" indent="-285750">
              <a:buFont typeface="Arial"/>
              <a:buChar char="•"/>
            </a:pPr>
            <a:r>
              <a:rPr lang="en-US" sz="1500" dirty="0" smtClean="0">
                <a:latin typeface="Arial"/>
                <a:cs typeface="Arial"/>
              </a:rPr>
              <a:t>In our ranking methodology, we believe the number of likes is the most important factor in determining the popularity of a topic and hence has the highest weighting (40%)</a:t>
            </a:r>
          </a:p>
          <a:p>
            <a:pPr marL="285750" indent="-285750">
              <a:buFont typeface="Arial"/>
              <a:buChar char="•"/>
            </a:pPr>
            <a:endParaRPr lang="en-US" sz="15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8528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FF0000"/>
                </a:solidFill>
                <a:latin typeface="Arial"/>
                <a:cs typeface="Arial"/>
              </a:rPr>
              <a:t>Marketing solution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/>
            </a:r>
            <a:b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</a:br>
            <a:r>
              <a:rPr lang="en-US" sz="2200" dirty="0" smtClean="0">
                <a:solidFill>
                  <a:srgbClr val="FF0000"/>
                </a:solidFill>
                <a:latin typeface="Arial"/>
                <a:cs typeface="Arial"/>
              </a:rPr>
              <a:t>Develop an ecosystem of apps based on UBS’s “Planet Art”</a:t>
            </a:r>
            <a:endParaRPr lang="en-US" sz="2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248" y="5415913"/>
            <a:ext cx="1952837" cy="14534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5929997"/>
            <a:ext cx="7175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“Only when you're working that intersection of business and technology do you bring things together.”</a:t>
            </a:r>
          </a:p>
          <a:p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Mike </a:t>
            </a:r>
            <a:r>
              <a:rPr lang="en-US" sz="1100" i="1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Dargan</a:t>
            </a:r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Group CIO</a:t>
            </a:r>
          </a:p>
        </p:txBody>
      </p:sp>
      <p:pic>
        <p:nvPicPr>
          <p:cNvPr id="5" name="Picture 4" descr="Screen Shot 2018-05-27 at 10.04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2451099"/>
            <a:ext cx="4807004" cy="3516655"/>
          </a:xfrm>
          <a:prstGeom prst="rect">
            <a:avLst/>
          </a:prstGeom>
        </p:spPr>
      </p:pic>
      <p:pic>
        <p:nvPicPr>
          <p:cNvPr id="11" name="Picture 1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304" y="2386353"/>
            <a:ext cx="4237899" cy="3581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71760" y="1417638"/>
            <a:ext cx="80261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500" dirty="0" smtClean="0">
                <a:latin typeface="Arial"/>
                <a:cs typeface="Arial"/>
              </a:rPr>
              <a:t>Planet Art provides an overview of art news, reviews and information across the art world</a:t>
            </a:r>
          </a:p>
          <a:p>
            <a:pPr marL="285750" indent="-285750">
              <a:buFont typeface="Arial"/>
              <a:buChar char="•"/>
            </a:pPr>
            <a:r>
              <a:rPr lang="en-US" sz="1500" dirty="0" smtClean="0">
                <a:latin typeface="Arial"/>
                <a:cs typeface="Arial"/>
              </a:rPr>
              <a:t>Based on our rankings of the popularity of different topics across cities in China, we can develop other “Planet” apps to provide news/ insights of that topics to the clients</a:t>
            </a:r>
            <a:endParaRPr lang="en-US" sz="1500" dirty="0">
              <a:latin typeface="Arial"/>
              <a:cs typeface="Arial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778500" y="4076700"/>
            <a:ext cx="5715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22300" y="2273300"/>
            <a:ext cx="480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Planet Art 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8000" y="3853888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UBS Planet Ecosystem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33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FF0000"/>
                </a:solidFill>
                <a:latin typeface="Arial"/>
                <a:cs typeface="Arial"/>
              </a:rPr>
              <a:t>Marketing solution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/>
            </a:r>
            <a:b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</a:br>
            <a:r>
              <a:rPr lang="en-US" sz="2200" dirty="0" smtClean="0">
                <a:solidFill>
                  <a:srgbClr val="FF0000"/>
                </a:solidFill>
                <a:latin typeface="Arial"/>
                <a:cs typeface="Arial"/>
              </a:rPr>
              <a:t>Tailor topic-specific advertisements to different KOLs</a:t>
            </a:r>
            <a:endParaRPr lang="en-US" sz="2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248" y="5415913"/>
            <a:ext cx="1952837" cy="14534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5929997"/>
            <a:ext cx="7175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“Only when you're working that intersection of business and technology do you bring things together.”</a:t>
            </a:r>
          </a:p>
          <a:p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Mike </a:t>
            </a:r>
            <a:r>
              <a:rPr lang="en-US" sz="1100" i="1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Dargan</a:t>
            </a:r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Group CIO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1760" y="1379538"/>
            <a:ext cx="80261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500" dirty="0" smtClean="0">
                <a:latin typeface="Arial"/>
                <a:cs typeface="Arial"/>
              </a:rPr>
              <a:t>After knowing the ranking of the interest categories of the city that the commentators are based in, UBS can work with the KOLs to tailor specific advertisements/ marketing campaigns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17863"/>
            <a:ext cx="4077596" cy="2883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787" y="2817863"/>
            <a:ext cx="4103999" cy="2883534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571760" y="2373363"/>
            <a:ext cx="3963036" cy="4445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Arial"/>
                <a:cs typeface="Arial"/>
              </a:rPr>
              <a:t>Education</a:t>
            </a:r>
            <a:endParaRPr lang="en-US" sz="1500" dirty="0">
              <a:latin typeface="Arial"/>
              <a:cs typeface="Arial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700750" y="2373363"/>
            <a:ext cx="3963036" cy="4445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Arial"/>
                <a:cs typeface="Arial"/>
              </a:rPr>
              <a:t>Finance/ Real Estate</a:t>
            </a:r>
            <a:endParaRPr lang="en-US" sz="1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1808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440</Words>
  <Application>Microsoft Macintosh PowerPoint</Application>
  <PresentationFormat>On-screen Show (4:3)</PresentationFormat>
  <Paragraphs>55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UBS Data Challenge</vt:lpstr>
      <vt:lpstr>Contents</vt:lpstr>
      <vt:lpstr>Implementation of models Our Workflow</vt:lpstr>
      <vt:lpstr>Implementation of models The Results</vt:lpstr>
      <vt:lpstr>Ranking methodology</vt:lpstr>
      <vt:lpstr>Marketing solution Develop an ecosystem of apps based on UBS’s “Planet Art”</vt:lpstr>
      <vt:lpstr>Marketing solution Tailor topic-specific advertisements to different KOLs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Lam</dc:creator>
  <cp:lastModifiedBy>Jacob Lam</cp:lastModifiedBy>
  <cp:revision>20</cp:revision>
  <dcterms:created xsi:type="dcterms:W3CDTF">2018-05-26T12:01:06Z</dcterms:created>
  <dcterms:modified xsi:type="dcterms:W3CDTF">2018-05-27T04:53:35Z</dcterms:modified>
</cp:coreProperties>
</file>