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4000" u="sng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4000" u="sng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4000" u="sng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4000" u="sng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4000" u="sng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u="sng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u="sng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u="sng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u="sng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12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orient="horz" pos="2256">
          <p15:clr>
            <a:srgbClr val="A4A3A4"/>
          </p15:clr>
        </p15:guide>
        <p15:guide id="4" pos="192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66"/>
    <a:srgbClr val="000099"/>
    <a:srgbClr val="FFFF66"/>
    <a:srgbClr val="DDDDDD"/>
    <a:srgbClr val="C0C0C0"/>
    <a:srgbClr val="808080"/>
    <a:srgbClr val="336699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2" autoAdjust="0"/>
    <p:restoredTop sz="94050" autoAdjust="0"/>
  </p:normalViewPr>
  <p:slideViewPr>
    <p:cSldViewPr>
      <p:cViewPr varScale="1">
        <p:scale>
          <a:sx n="69" d="100"/>
          <a:sy n="69" d="100"/>
        </p:scale>
        <p:origin x="-1884" y="-90"/>
      </p:cViewPr>
      <p:guideLst>
        <p:guide orient="horz" pos="912"/>
        <p:guide orient="horz" pos="2880"/>
        <p:guide orient="horz" pos="2256"/>
        <p:guide pos="1920"/>
        <p:guide pos="14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408" y="-32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 u="none"/>
            </a:lvl1pPr>
          </a:lstStyle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 u="none"/>
            </a:lvl1pPr>
          </a:lstStyle>
          <a:p>
            <a:endParaRPr lang="en-US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 u="none"/>
            </a:lvl1pPr>
          </a:lstStyle>
          <a:p>
            <a:endParaRPr lang="en-US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 u="none"/>
            </a:lvl1pPr>
          </a:lstStyle>
          <a:p>
            <a:fld id="{3F1B9472-82D1-48AA-A1DE-D7B23654B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696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 u="none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 u="none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6425"/>
            <a:ext cx="50323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 u="none"/>
            </a:lvl1pPr>
          </a:lstStyle>
          <a:p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 u="none"/>
            </a:lvl1pPr>
          </a:lstStyle>
          <a:p>
            <a:fld id="{AE91BE50-4321-407A-90DC-184DE824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413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E50-4321-407A-90DC-184DE82407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8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53400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13525"/>
            <a:ext cx="838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u="none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Picture 31" descr="TAME Presentation Background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521" y="-1588"/>
            <a:ext cx="9139783" cy="6859588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09600"/>
            <a:ext cx="8153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5" name="Picture 4" descr="CSandEng_TAME_white_OLeps.eps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324" y="118108"/>
            <a:ext cx="4502876" cy="3200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84830"/>
          </a:xfrm>
        </p:spPr>
        <p:txBody>
          <a:bodyPr/>
          <a:lstStyle/>
          <a:p>
            <a:pPr algn="ctr"/>
            <a:r>
              <a:rPr lang="en-US" sz="4500" dirty="0" smtClean="0"/>
              <a:t>Fast Copy for HDFS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/>
              <a:t>Johnu</a:t>
            </a:r>
            <a:r>
              <a:rPr lang="en-US" sz="2800" dirty="0" smtClean="0"/>
              <a:t> </a:t>
            </a:r>
            <a:r>
              <a:rPr lang="en-US" sz="2800" dirty="0" smtClean="0"/>
              <a:t>George &amp; </a:t>
            </a:r>
            <a:r>
              <a:rPr lang="en-US" sz="2800" dirty="0" err="1" smtClean="0"/>
              <a:t>Nitesh</a:t>
            </a:r>
            <a:r>
              <a:rPr lang="en-US" sz="2800" dirty="0" smtClean="0"/>
              <a:t> </a:t>
            </a:r>
            <a:r>
              <a:rPr lang="en-US" sz="2800" dirty="0" err="1" smtClean="0"/>
              <a:t>Sood</a:t>
            </a:r>
            <a:endParaRPr lang="en-US" sz="2800" dirty="0" smtClean="0"/>
          </a:p>
          <a:p>
            <a:r>
              <a:rPr lang="en-US" sz="2400" dirty="0" smtClean="0"/>
              <a:t>CSCE 662 Class Project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 one of the target nodes are not good, then fallback to the regular copy.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Multi-node </a:t>
            </a:r>
            <a:r>
              <a:rPr lang="en-US" dirty="0" err="1" smtClean="0"/>
              <a:t>Hadoop</a:t>
            </a:r>
            <a:r>
              <a:rPr lang="en-US" dirty="0" smtClean="0"/>
              <a:t> cluster </a:t>
            </a:r>
            <a:r>
              <a:rPr lang="en-US" dirty="0" smtClean="0"/>
              <a:t>setup</a:t>
            </a:r>
          </a:p>
          <a:p>
            <a:pPr lvl="1"/>
            <a:r>
              <a:rPr lang="en-US" sz="2400" dirty="0" smtClean="0"/>
              <a:t>1 </a:t>
            </a:r>
            <a:r>
              <a:rPr lang="en-US" sz="2400" dirty="0" err="1" smtClean="0"/>
              <a:t>namenode</a:t>
            </a:r>
            <a:r>
              <a:rPr lang="en-US" sz="2400" dirty="0" smtClean="0"/>
              <a:t>, 2 </a:t>
            </a:r>
            <a:r>
              <a:rPr lang="en-US" sz="2400" dirty="0" err="1" smtClean="0"/>
              <a:t>datanodes</a:t>
            </a:r>
            <a:endParaRPr lang="en-US" sz="2400" dirty="0" smtClean="0"/>
          </a:p>
          <a:p>
            <a:pPr lvl="1"/>
            <a:r>
              <a:rPr lang="en-US" sz="2400" dirty="0" smtClean="0"/>
              <a:t>2 machines connected by wireless </a:t>
            </a:r>
            <a:endParaRPr lang="en-US" sz="2400" dirty="0" smtClean="0"/>
          </a:p>
          <a:p>
            <a:pPr lvl="1"/>
            <a:r>
              <a:rPr lang="en-US" sz="2400" dirty="0" smtClean="0"/>
              <a:t>1 </a:t>
            </a:r>
            <a:r>
              <a:rPr lang="en-US" sz="2400" dirty="0" err="1" smtClean="0"/>
              <a:t>datanode</a:t>
            </a:r>
            <a:r>
              <a:rPr lang="en-US" sz="2400" dirty="0" smtClean="0"/>
              <a:t> in each machine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1534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 Copy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 Copy (seconds)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117(~2min)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430(~7min)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char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200400"/>
            <a:ext cx="5562600" cy="3305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of Fast Copy is considerably high when compared to traditional </a:t>
            </a:r>
            <a:r>
              <a:rPr lang="en-US" dirty="0" err="1" smtClean="0"/>
              <a:t>cp</a:t>
            </a:r>
            <a:r>
              <a:rPr lang="en-US" dirty="0" smtClean="0"/>
              <a:t>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State of Art</a:t>
            </a:r>
          </a:p>
          <a:p>
            <a:r>
              <a:rPr lang="en-US" dirty="0" smtClean="0"/>
              <a:t>Main Ideas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perform fast copy of files within HDFS which eliminates top of the rack data transfers [HDFS-2139</a:t>
            </a:r>
          </a:p>
          <a:p>
            <a:r>
              <a:rPr lang="en-US" dirty="0" smtClean="0"/>
              <a:t>Existing </a:t>
            </a:r>
            <a:r>
              <a:rPr lang="en-US" dirty="0" err="1" smtClean="0"/>
              <a:t>cp</a:t>
            </a:r>
            <a:r>
              <a:rPr lang="en-US" dirty="0" smtClean="0"/>
              <a:t> command reads data from source( inside HDFS)  and writes to the destination( inside HDFS) . This operation is time and bandwidth consuming.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command is used to copy files inside HDFS which basically reads the source file and writes to new file</a:t>
            </a:r>
          </a:p>
          <a:p>
            <a:r>
              <a:rPr lang="en-US" dirty="0" smtClean="0"/>
              <a:t>The time taken for execution of ‘</a:t>
            </a:r>
            <a:r>
              <a:rPr lang="en-US" dirty="0" err="1" smtClean="0"/>
              <a:t>cp</a:t>
            </a:r>
            <a:r>
              <a:rPr lang="en-US" dirty="0" smtClean="0"/>
              <a:t>’ command is equivalent to the time needed for reading </a:t>
            </a:r>
            <a:r>
              <a:rPr lang="en-US" dirty="0"/>
              <a:t>data </a:t>
            </a:r>
            <a:r>
              <a:rPr lang="en-US" dirty="0" smtClean="0"/>
              <a:t>with ‘get’ command and time needed to write the data to a new file with </a:t>
            </a:r>
            <a:r>
              <a:rPr lang="en-US" dirty="0"/>
              <a:t> ‘put’ </a:t>
            </a:r>
            <a:r>
              <a:rPr lang="en-US" dirty="0" smtClean="0"/>
              <a:t>command.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cp</a:t>
            </a:r>
            <a:r>
              <a:rPr lang="en-US" dirty="0" smtClean="0"/>
              <a:t> command consumes huge network bandwidth because of its reads and writes to and from HDFS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</a:t>
            </a:r>
            <a:r>
              <a:rPr lang="en-US" dirty="0" smtClean="0"/>
              <a:t>network messages </a:t>
            </a:r>
            <a:r>
              <a:rPr lang="en-US" dirty="0"/>
              <a:t>required for traditional </a:t>
            </a:r>
            <a:r>
              <a:rPr lang="en-US" dirty="0" err="1"/>
              <a:t>cp</a:t>
            </a:r>
            <a:r>
              <a:rPr lang="en-US" dirty="0"/>
              <a:t> command depends on size of the </a:t>
            </a:r>
            <a:r>
              <a:rPr lang="en-US" dirty="0" smtClean="0"/>
              <a:t>file.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traffic can be reduced considerably if copies are made locally.</a:t>
            </a:r>
          </a:p>
          <a:p>
            <a:r>
              <a:rPr lang="en-US" dirty="0" smtClean="0"/>
              <a:t>If copies are made locally, number </a:t>
            </a:r>
            <a:r>
              <a:rPr lang="en-US" dirty="0"/>
              <a:t>of </a:t>
            </a:r>
            <a:r>
              <a:rPr lang="en-US" dirty="0" smtClean="0"/>
              <a:t>network messages required for the operation  depends </a:t>
            </a:r>
            <a:r>
              <a:rPr lang="en-US" dirty="0"/>
              <a:t>only on number of replicas required for each block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locations for each block of the source file from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Check if retrieved block locations  are good enough to hold new blocks for destination file.</a:t>
            </a:r>
          </a:p>
          <a:p>
            <a:r>
              <a:rPr lang="en-US" dirty="0" smtClean="0"/>
              <a:t>If any of the block location is not a good target (</a:t>
            </a:r>
            <a:r>
              <a:rPr lang="en-US" dirty="0" err="1" smtClean="0"/>
              <a:t>eg</a:t>
            </a:r>
            <a:r>
              <a:rPr lang="en-US" dirty="0" smtClean="0"/>
              <a:t>: storage size of a </a:t>
            </a:r>
            <a:r>
              <a:rPr lang="en-US" dirty="0" err="1" smtClean="0"/>
              <a:t>datanode</a:t>
            </a:r>
            <a:r>
              <a:rPr lang="en-US" dirty="0" smtClean="0"/>
              <a:t> might exceed if  new block is added), new set of block locations are returned. Traditional copy is performed.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locations of source file are good targets, add the same locations for destination file to the </a:t>
            </a:r>
            <a:r>
              <a:rPr lang="en-US" dirty="0" err="1" smtClean="0"/>
              <a:t>namesystem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Now, send request to nearest </a:t>
            </a:r>
            <a:r>
              <a:rPr lang="en-US" dirty="0" err="1" smtClean="0"/>
              <a:t>datanode</a:t>
            </a:r>
            <a:r>
              <a:rPr lang="en-US" dirty="0" smtClean="0"/>
              <a:t> for copying the source block to new block locally with list of replica locations.</a:t>
            </a:r>
          </a:p>
          <a:p>
            <a:r>
              <a:rPr lang="en-US" dirty="0" smtClean="0"/>
              <a:t>Message will be sent in pipeline from client -&gt; datanode</a:t>
            </a:r>
            <a:r>
              <a:rPr lang="en-US" dirty="0"/>
              <a:t>-</a:t>
            </a:r>
            <a:r>
              <a:rPr lang="en-US" dirty="0" smtClean="0"/>
              <a:t>1 -&gt; datanode-2  -&gt; </a:t>
            </a:r>
            <a:r>
              <a:rPr lang="en-US" dirty="0" err="1" smtClean="0"/>
              <a:t>datanode</a:t>
            </a:r>
            <a:r>
              <a:rPr lang="en-US" dirty="0" smtClean="0"/>
              <a:t> 3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DataTransfer</a:t>
            </a:r>
            <a:r>
              <a:rPr lang="en-US" dirty="0" smtClean="0"/>
              <a:t> protocol ‘OP_LOCAL_COPY’ is implemented completely for copying block </a:t>
            </a:r>
            <a:r>
              <a:rPr lang="en-US" dirty="0"/>
              <a:t>locally </a:t>
            </a:r>
            <a:r>
              <a:rPr lang="en-US" dirty="0" smtClean="0"/>
              <a:t>. Present data transfer protocols like ‘OP_WRITE’ and ‘OP_READ’ do not scale for local block copy as it assumes that data is streamed to/from other node.</a:t>
            </a:r>
          </a:p>
          <a:p>
            <a:r>
              <a:rPr lang="en-US" dirty="0" smtClean="0"/>
              <a:t>Wait </a:t>
            </a:r>
            <a:r>
              <a:rPr lang="en-US" dirty="0"/>
              <a:t>for the </a:t>
            </a:r>
            <a:r>
              <a:rPr lang="en-US" dirty="0" err="1"/>
              <a:t>datanodes</a:t>
            </a:r>
            <a:r>
              <a:rPr lang="en-US" dirty="0"/>
              <a:t> to complete the copy operation and return status.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u_cse_standard_w_stacked_log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14141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tamu_cse_standard_w_stacked_logo</Template>
  <TotalTime>433</TotalTime>
  <Words>509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tamu_cse_standard_w_stacked_logo</vt:lpstr>
      <vt:lpstr>Fast Copy for HDFS</vt:lpstr>
      <vt:lpstr>Outline</vt:lpstr>
      <vt:lpstr>Problem Formulation</vt:lpstr>
      <vt:lpstr>State of Art</vt:lpstr>
      <vt:lpstr>State of Art (cont.)</vt:lpstr>
      <vt:lpstr>Main Ideas</vt:lpstr>
      <vt:lpstr>Proposed Solution</vt:lpstr>
      <vt:lpstr>Proposed Solution (cont.)</vt:lpstr>
      <vt:lpstr>Proposed Solution (cont.)</vt:lpstr>
      <vt:lpstr>Proposed Solution (cont.)</vt:lpstr>
      <vt:lpstr>Evaluation</vt:lpstr>
      <vt:lpstr>Evaluation (cont.)</vt:lpstr>
      <vt:lpstr>Conclusions</vt:lpstr>
    </vt:vector>
  </TitlesOfParts>
  <Company>Ticomse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Radu</dc:creator>
  <cp:lastModifiedBy>swati</cp:lastModifiedBy>
  <cp:revision>27</cp:revision>
  <cp:lastPrinted>1999-07-13T10:45:18Z</cp:lastPrinted>
  <dcterms:created xsi:type="dcterms:W3CDTF">2012-11-28T23:53:54Z</dcterms:created>
  <dcterms:modified xsi:type="dcterms:W3CDTF">2013-05-08T13:07:01Z</dcterms:modified>
</cp:coreProperties>
</file>