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65" r:id="rId14"/>
    <p:sldId id="267" r:id="rId15"/>
    <p:sldId id="269" r:id="rId16"/>
    <p:sldId id="270" r:id="rId17"/>
    <p:sldId id="266" r:id="rId18"/>
    <p:sldId id="268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>
      <p:cViewPr>
        <p:scale>
          <a:sx n="150" d="100"/>
          <a:sy n="150" d="100"/>
        </p:scale>
        <p:origin x="2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8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38BD74-03A7-4083-9656-4695B77D0FB3}" type="datetime1">
              <a:rPr lang="nl-NL" smtClean="0"/>
              <a:t>30-4-2021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814101-8B39-4E53-A2E2-FEE6AEE714E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23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keyVault</a:t>
            </a:r>
            <a:r>
              <a:rPr lang="nl-BE" dirty="0"/>
              <a:t> </a:t>
            </a:r>
            <a:r>
              <a:rPr lang="nl-BE" dirty="0" err="1"/>
              <a:t>owner</a:t>
            </a:r>
            <a:r>
              <a:rPr lang="nl-BE" dirty="0"/>
              <a:t> </a:t>
            </a:r>
            <a:r>
              <a:rPr lang="nl-BE" dirty="0" err="1"/>
              <a:t>id</a:t>
            </a:r>
            <a:r>
              <a:rPr lang="nl-BE" dirty="0"/>
              <a:t> from </a:t>
            </a:r>
            <a:r>
              <a:rPr lang="nl-BE" dirty="0" err="1"/>
              <a:t>azure</a:t>
            </a:r>
            <a:r>
              <a:rPr lang="nl-BE" dirty="0"/>
              <a:t> portal -&gt; Active directory -&gt; users -&gt; </a:t>
            </a:r>
            <a:r>
              <a:rPr lang="nl-BE" dirty="0" err="1"/>
              <a:t>yourself</a:t>
            </a:r>
            <a:r>
              <a:rPr lang="nl-BE" dirty="0"/>
              <a:t> -&gt; object </a:t>
            </a:r>
            <a:r>
              <a:rPr lang="nl-BE" dirty="0" err="1"/>
              <a:t>id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5403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050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Tijdelijke aanduiding voor tekst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ri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jf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8" name="Vrije v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9" name="Tijdelijke aanduiding voor afbeelding 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0" name="Vrije v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1" name="Tijdelijke aanduiding voor afbeelding 1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Vrije v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Vrije v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1" name="Tijdelijke aanduiding voor afbeelding 2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FC5D0-A9B6-4A9A-B84B-4C35602B92D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60A10-9BDB-4A39-8F8E-B3B916D051B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D8B4BC-A3B7-45E8-B1A9-F67A59EFAC59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FE02D-3BAB-4EB8-88B9-2E39B88ABF34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6550-B4F4-4AB5-8CAF-087A6645B76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81FBC-BED1-4C19-88CE-A334CAC51FC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325EDF-C77D-4ADB-9AAC-3506B89C42F0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B60BA-C05D-4614-B1D5-78DEE3FA06F1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rije v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2" name="Tijdelijke aanduiding voor afbeelding 11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F05B5-B324-4AF2-B010-1DAE32D4D6C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643632B-0514-4618-8243-558B1A6931C2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Terraform</a:t>
            </a:r>
            <a:r>
              <a:rPr lang="nl-NL" dirty="0"/>
              <a:t> 101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nl-NL" dirty="0"/>
              <a:t>A beginners guide, </a:t>
            </a:r>
            <a:r>
              <a:rPr lang="nl-NL" dirty="0" err="1"/>
              <a:t>guided</a:t>
            </a:r>
            <a:r>
              <a:rPr lang="nl-NL" dirty="0"/>
              <a:t> by a beginner</a:t>
            </a:r>
          </a:p>
        </p:txBody>
      </p:sp>
      <p:pic>
        <p:nvPicPr>
          <p:cNvPr id="6146" name="Picture 2" descr="Introduction - Terraform by HashiCorp">
            <a:extLst>
              <a:ext uri="{FF2B5EF4-FFF2-40B4-BE49-F238E27FC236}">
                <a16:creationId xmlns:a16="http://schemas.microsoft.com/office/drawing/2014/main" id="{BB1A8044-7CE0-45CE-A5EB-D34FFA41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5011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F91BA58-AAA7-4353-8914-26D2CF692175}"/>
              </a:ext>
            </a:extLst>
          </p:cNvPr>
          <p:cNvSpPr/>
          <p:nvPr/>
        </p:nvSpPr>
        <p:spPr>
          <a:xfrm>
            <a:off x="0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Installing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things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need</a:t>
            </a:r>
            <a:r>
              <a:rPr lang="nl-BE" dirty="0">
                <a:latin typeface="Consolas" panose="020B0609020204030204" pitchFamily="49" charset="0"/>
              </a:rPr>
              <a:t> 2 </a:t>
            </a:r>
            <a:r>
              <a:rPr lang="nl-BE" dirty="0" err="1">
                <a:latin typeface="Consolas" panose="020B0609020204030204" pitchFamily="49" charset="0"/>
              </a:rPr>
              <a:t>things</a:t>
            </a:r>
            <a:r>
              <a:rPr lang="nl-BE" dirty="0">
                <a:latin typeface="Consolas" panose="020B0609020204030204" pitchFamily="49" charset="0"/>
              </a:rPr>
              <a:t>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machine: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v 0.15.1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From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website, or via </a:t>
            </a:r>
            <a:r>
              <a:rPr lang="nl-BE" dirty="0" err="1">
                <a:latin typeface="Consolas" panose="020B0609020204030204" pitchFamily="49" charset="0"/>
              </a:rPr>
              <a:t>chocolatey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windows</a:t>
            </a:r>
            <a:r>
              <a:rPr lang="nl-BE" dirty="0">
                <a:latin typeface="Consolas" panose="020B0609020204030204" pitchFamily="49" charset="0"/>
              </a:rPr>
              <a:t> (choco </a:t>
            </a:r>
            <a:r>
              <a:rPr lang="nl-BE" dirty="0" err="1">
                <a:latin typeface="Consolas" panose="020B0609020204030204" pitchFamily="49" charset="0"/>
              </a:rPr>
              <a:t>install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--</a:t>
            </a:r>
            <a:r>
              <a:rPr lang="nl-BE" dirty="0" err="1">
                <a:latin typeface="Consolas" panose="020B0609020204030204" pitchFamily="49" charset="0"/>
              </a:rPr>
              <a:t>version</a:t>
            </a:r>
            <a:r>
              <a:rPr lang="nl-BE" dirty="0">
                <a:latin typeface="Consolas" panose="020B0609020204030204" pitchFamily="49" charset="0"/>
              </a:rPr>
              <a:t>=0.15.1)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https://docs.microsoft.com/en-us/cli/azure/install-azure-cli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choco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install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=0.15.1</a:t>
            </a: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Invoke-WebRequest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-Uri https://aka.ms/installazurecliwindows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OutFile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.\AzureCLI.msi; Start-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Process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msiexec.exe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ArgumentList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'/I AzureCLI.msi /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quiet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</a:t>
            </a:r>
          </a:p>
        </p:txBody>
      </p:sp>
    </p:spTree>
    <p:extLst>
      <p:ext uri="{BB962C8B-B14F-4D97-AF65-F5344CB8AC3E}">
        <p14:creationId xmlns:p14="http://schemas.microsoft.com/office/powerpoint/2010/main" val="39714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Login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CLI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>
                <a:latin typeface="Consolas" panose="020B0609020204030204" pitchFamily="49" charset="0"/>
              </a:rPr>
              <a:t>Login </a:t>
            </a:r>
            <a:r>
              <a:rPr lang="nl-BE" dirty="0" err="1">
                <a:latin typeface="Consolas" panose="020B0609020204030204" pitchFamily="49" charset="0"/>
              </a:rPr>
              <a:t>using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</a:p>
          <a:p>
            <a:pPr marL="742950" lvl="1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Opens</a:t>
            </a:r>
            <a:r>
              <a:rPr lang="nl-BE" dirty="0">
                <a:latin typeface="Consolas" panose="020B0609020204030204" pitchFamily="49" charset="0"/>
              </a:rPr>
              <a:t> browser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  <a:r>
              <a:rPr lang="nl-BE" dirty="0" err="1">
                <a:latin typeface="Consolas" panose="020B0609020204030204" pitchFamily="49" charset="0"/>
              </a:rPr>
              <a:t>into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19298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Create</a:t>
            </a:r>
            <a:r>
              <a:rPr lang="nl-BE" dirty="0"/>
              <a:t> a backend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365126"/>
            <a:ext cx="4558208" cy="5152106"/>
          </a:xfrm>
        </p:spPr>
        <p:txBody>
          <a:bodyPr>
            <a:normAutofit/>
          </a:bodyPr>
          <a:lstStyle/>
          <a:p>
            <a:r>
              <a:rPr lang="nl-BE" dirty="0">
                <a:latin typeface="Consolas" panose="020B0609020204030204" pitchFamily="49" charset="0"/>
              </a:rPr>
              <a:t>Backend is </a:t>
            </a:r>
            <a:r>
              <a:rPr lang="nl-BE" dirty="0" err="1">
                <a:latin typeface="Consolas" panose="020B0609020204030204" pitchFamily="49" charset="0"/>
              </a:rPr>
              <a:t>same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complete system, </a:t>
            </a:r>
            <a:r>
              <a:rPr lang="nl-BE" dirty="0" err="1">
                <a:latin typeface="Consolas" panose="020B0609020204030204" pitchFamily="49" charset="0"/>
              </a:rPr>
              <a:t>including</a:t>
            </a:r>
            <a:r>
              <a:rPr lang="nl-BE" dirty="0">
                <a:latin typeface="Consolas" panose="020B0609020204030204" pitchFamily="49" charset="0"/>
              </a:rPr>
              <a:t> environments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multiple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setups</a:t>
            </a:r>
            <a:r>
              <a:rPr lang="nl-BE" dirty="0">
                <a:latin typeface="Consolas" panose="020B0609020204030204" pitchFamily="49" charset="0"/>
              </a:rPr>
              <a:t>. We </a:t>
            </a:r>
            <a:r>
              <a:rPr lang="nl-BE" dirty="0" err="1">
                <a:latin typeface="Consolas" panose="020B0609020204030204" pitchFamily="49" charset="0"/>
              </a:rPr>
              <a:t>can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thus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single “shared” backend.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I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 a Resource manager file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automate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, but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is </a:t>
            </a:r>
            <a:r>
              <a:rPr lang="nl-BE" dirty="0" err="1">
                <a:latin typeface="Consolas" panose="020B0609020204030204" pitchFamily="49" charset="0"/>
              </a:rPr>
              <a:t>nothing</a:t>
            </a:r>
            <a:r>
              <a:rPr lang="nl-BE" dirty="0">
                <a:latin typeface="Consolas" panose="020B0609020204030204" pitchFamily="49" charset="0"/>
              </a:rPr>
              <a:t> more </a:t>
            </a:r>
            <a:r>
              <a:rPr lang="nl-BE" dirty="0" err="1">
                <a:latin typeface="Consolas" panose="020B0609020204030204" pitchFamily="49" charset="0"/>
              </a:rPr>
              <a:t>than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creating</a:t>
            </a:r>
            <a:r>
              <a:rPr lang="nl-BE" dirty="0">
                <a:latin typeface="Consolas" panose="020B0609020204030204" pitchFamily="49" charset="0"/>
              </a:rPr>
              <a:t> a resource 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, storage account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a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vault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containing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strings.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When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“</a:t>
            </a:r>
            <a:r>
              <a:rPr lang="nl-BE" dirty="0" err="1">
                <a:latin typeface="Consolas" panose="020B0609020204030204" pitchFamily="49" charset="0"/>
              </a:rPr>
              <a:t>keyVaultOwnerId</a:t>
            </a:r>
            <a:r>
              <a:rPr lang="nl-BE" dirty="0">
                <a:latin typeface="Consolas" panose="020B0609020204030204" pitchFamily="49" charset="0"/>
              </a:rPr>
              <a:t>”, </a:t>
            </a:r>
            <a:r>
              <a:rPr lang="nl-BE" dirty="0" err="1">
                <a:latin typeface="Consolas" panose="020B0609020204030204" pitchFamily="49" charset="0"/>
              </a:rPr>
              <a:t>lookup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own</a:t>
            </a:r>
            <a:r>
              <a:rPr lang="nl-BE" dirty="0">
                <a:latin typeface="Consolas" panose="020B0609020204030204" pitchFamily="49" charset="0"/>
              </a:rPr>
              <a:t> object </a:t>
            </a:r>
            <a:r>
              <a:rPr lang="nl-BE" dirty="0" err="1">
                <a:latin typeface="Consolas" panose="020B0609020204030204" pitchFamily="49" charset="0"/>
              </a:rPr>
              <a:t>id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ad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supply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group create -l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westeurope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-n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deployment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--name Deploy-30-04-2021 --resource-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--template-file .\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TerraformRemoteState.json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C4F809FA-56A0-454F-A272-23E6AC2E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2" y="1052736"/>
            <a:ext cx="11280576" cy="3095665"/>
          </a:xfrm>
          <a:prstGeom prst="rect">
            <a:avLst/>
          </a:prstGeom>
        </p:spPr>
      </p:pic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B0E192CF-99D1-48E7-BEDB-098F8A87AC6D}"/>
              </a:ext>
            </a:extLst>
          </p:cNvPr>
          <p:cNvCxnSpPr/>
          <p:nvPr/>
        </p:nvCxnSpPr>
        <p:spPr>
          <a:xfrm flipH="1" flipV="1">
            <a:off x="4439816" y="4148401"/>
            <a:ext cx="936104" cy="129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3D38D84-FC08-49B3-BCD8-CCC569726677}"/>
              </a:ext>
            </a:extLst>
          </p:cNvPr>
          <p:cNvSpPr txBox="1"/>
          <p:nvPr/>
        </p:nvSpPr>
        <p:spPr>
          <a:xfrm>
            <a:off x="5015880" y="54359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worked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0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Backend setup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0096" y="1196752"/>
            <a:ext cx="4558208" cy="4464496"/>
          </a:xfrm>
        </p:spPr>
        <p:txBody>
          <a:bodyPr>
            <a:normAutofit lnSpcReduction="10000"/>
          </a:bodyPr>
          <a:lstStyle/>
          <a:p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first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file:</a:t>
            </a:r>
          </a:p>
          <a:p>
            <a:r>
              <a:rPr lang="nl-BE" dirty="0">
                <a:latin typeface="Consolas" panose="020B0609020204030204" pitchFamily="49" charset="0"/>
              </a:rPr>
              <a:t>backend.tf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file </a:t>
            </a:r>
            <a:r>
              <a:rPr lang="nl-BE" dirty="0" err="1">
                <a:latin typeface="Consolas" panose="020B0609020204030204" pitchFamily="49" charset="0"/>
              </a:rPr>
              <a:t>tells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that</a:t>
            </a:r>
            <a:r>
              <a:rPr lang="nl-BE" dirty="0">
                <a:latin typeface="Consolas" panose="020B0609020204030204" pitchFamily="49" charset="0"/>
              </a:rPr>
              <a:t> we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be</a:t>
            </a:r>
            <a:r>
              <a:rPr lang="nl-BE" dirty="0">
                <a:latin typeface="Consolas" panose="020B0609020204030204" pitchFamily="49" charset="0"/>
              </a:rPr>
              <a:t> storing </a:t>
            </a:r>
            <a:r>
              <a:rPr lang="nl-BE" dirty="0" err="1">
                <a:latin typeface="Consolas" panose="020B0609020204030204" pitchFamily="49" charset="0"/>
              </a:rPr>
              <a:t>our</a:t>
            </a:r>
            <a:r>
              <a:rPr lang="nl-BE" dirty="0">
                <a:latin typeface="Consolas" panose="020B0609020204030204" pitchFamily="49" charset="0"/>
              </a:rPr>
              <a:t> backend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Storage account </a:t>
            </a:r>
            <a:r>
              <a:rPr lang="nl-BE" dirty="0" err="1">
                <a:latin typeface="Consolas" panose="020B0609020204030204" pitchFamily="49" charset="0"/>
              </a:rPr>
              <a:t>we’ve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. The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is a “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 name”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deployments</a:t>
            </a:r>
            <a:r>
              <a:rPr lang="nl-BE" dirty="0">
                <a:latin typeface="Consolas" panose="020B0609020204030204" pitchFamily="49" charset="0"/>
              </a:rPr>
              <a:t> from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folder/</a:t>
            </a:r>
            <a:r>
              <a:rPr lang="nl-BE" dirty="0" err="1">
                <a:latin typeface="Consolas" panose="020B0609020204030204" pitchFamily="49" charset="0"/>
              </a:rPr>
              <a:t>repository</a:t>
            </a:r>
            <a:endParaRPr lang="nl-BE" dirty="0">
              <a:latin typeface="Consolas" panose="020B0609020204030204" pitchFamily="49" charset="0"/>
            </a:endParaRP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PS: In official </a:t>
            </a:r>
            <a:r>
              <a:rPr lang="nl-BE" dirty="0" err="1">
                <a:latin typeface="Consolas" panose="020B0609020204030204" pitchFamily="49" charset="0"/>
              </a:rPr>
              <a:t>documentation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main.tf, but I like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structure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files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names</a:t>
            </a:r>
            <a:r>
              <a:rPr lang="nl-BE" dirty="0">
                <a:latin typeface="Consolas" panose="020B0609020204030204" pitchFamily="49" charset="0"/>
              </a:rPr>
              <a:t> by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perform</a:t>
            </a:r>
            <a:r>
              <a:rPr lang="nl-BE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4AE7237-4124-4263-9795-50FEDFAC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5" y="1425332"/>
            <a:ext cx="6415351" cy="35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Energize</a:t>
            </a:r>
            <a:r>
              <a:rPr lang="nl-BE" dirty="0"/>
              <a:t>!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initialize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backend,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put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temporary</a:t>
            </a:r>
            <a:r>
              <a:rPr lang="nl-BE" dirty="0">
                <a:latin typeface="Consolas" panose="020B0609020204030204" pitchFamily="49" charset="0"/>
              </a:rPr>
              <a:t> files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computer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remember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state stuff.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We are </a:t>
            </a:r>
            <a:r>
              <a:rPr lang="nl-BE" dirty="0" err="1">
                <a:latin typeface="Consolas" panose="020B0609020204030204" pitchFamily="49" charset="0"/>
              </a:rPr>
              <a:t>now</a:t>
            </a:r>
            <a:r>
              <a:rPr lang="nl-BE" dirty="0">
                <a:latin typeface="Consolas" panose="020B0609020204030204" pitchFamily="49" charset="0"/>
              </a:rPr>
              <a:t> ready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yay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8148F28-274F-4B1A-B4E8-7475B544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3" y="1529696"/>
            <a:ext cx="4824536" cy="4694951"/>
          </a:xfrm>
          <a:prstGeom prst="rect">
            <a:avLst/>
          </a:prstGeom>
          <a:noFill/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>
            <a:normAutofit/>
          </a:bodyPr>
          <a:lstStyle/>
          <a:p>
            <a:r>
              <a:rPr lang="nl-BE" dirty="0"/>
              <a:t>First 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put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stuff in.</a:t>
            </a:r>
          </a:p>
          <a:p>
            <a:r>
              <a:rPr lang="nl-BE" dirty="0"/>
              <a:t>It’s </a:t>
            </a:r>
            <a:r>
              <a:rPr lang="nl-BE" dirty="0" err="1"/>
              <a:t>imporant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case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 is </a:t>
            </a:r>
            <a:r>
              <a:rPr lang="nl-BE" dirty="0" err="1"/>
              <a:t>managed</a:t>
            </a:r>
            <a:r>
              <a:rPr lang="nl-BE" dirty="0"/>
              <a:t> by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put </a:t>
            </a:r>
            <a:r>
              <a:rPr lang="nl-BE" dirty="0" err="1"/>
              <a:t>any</a:t>
            </a:r>
            <a:r>
              <a:rPr lang="nl-BE" dirty="0"/>
              <a:t> resources in </a:t>
            </a:r>
            <a:r>
              <a:rPr lang="nl-BE" dirty="0" err="1"/>
              <a:t>that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by hand. </a:t>
            </a:r>
            <a:r>
              <a:rPr lang="nl-BE" dirty="0" err="1"/>
              <a:t>Once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goes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, </a:t>
            </a:r>
            <a:r>
              <a:rPr lang="nl-BE" dirty="0" err="1"/>
              <a:t>terraform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boss.</a:t>
            </a:r>
          </a:p>
          <a:p>
            <a:pPr marL="285750" indent="-285750"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5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7B1C631-A29D-4AC0-815E-AB57C27D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556792"/>
            <a:ext cx="4791744" cy="47441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980728"/>
            <a:ext cx="4389120" cy="4608512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resourceGroupName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are variables</a:t>
            </a:r>
          </a:p>
          <a:p>
            <a:pPr lvl="1"/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ensures</a:t>
            </a:r>
            <a:r>
              <a:rPr lang="nl-BE" dirty="0"/>
              <a:t> maximum flexibility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deploying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environments</a:t>
            </a:r>
          </a:p>
          <a:p>
            <a:r>
              <a:rPr lang="nl-BE" dirty="0"/>
              <a:t>The “resource”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variables</a:t>
            </a:r>
          </a:p>
          <a:p>
            <a:r>
              <a:rPr lang="nl-BE" dirty="0"/>
              <a:t>The resource header is </a:t>
            </a:r>
            <a:r>
              <a:rPr lang="nl-BE" dirty="0" err="1"/>
              <a:t>defined</a:t>
            </a:r>
            <a:r>
              <a:rPr lang="nl-BE" dirty="0"/>
              <a:t> as:</a:t>
            </a:r>
          </a:p>
          <a:p>
            <a:pPr lvl="1"/>
            <a:r>
              <a:rPr lang="nl-BE" dirty="0"/>
              <a:t>resource &lt;&lt;type&gt;&gt; &lt;&lt;name&gt;&gt;</a:t>
            </a:r>
          </a:p>
          <a:p>
            <a:pPr lvl="1"/>
            <a:r>
              <a:rPr lang="nl-BE" dirty="0" err="1"/>
              <a:t>the</a:t>
            </a:r>
            <a:r>
              <a:rPr lang="nl-BE" dirty="0"/>
              <a:t> name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resource in </a:t>
            </a:r>
            <a:r>
              <a:rPr lang="nl-BE" dirty="0" err="1"/>
              <a:t>other</a:t>
            </a:r>
            <a:r>
              <a:rPr lang="nl-BE" dirty="0"/>
              <a:t> resources</a:t>
            </a:r>
          </a:p>
          <a:p>
            <a:r>
              <a:rPr lang="nl-BE" dirty="0"/>
              <a:t>We </a:t>
            </a:r>
            <a:r>
              <a:rPr lang="nl-BE" dirty="0" err="1"/>
              <a:t>added</a:t>
            </a:r>
            <a:r>
              <a:rPr lang="nl-BE" dirty="0"/>
              <a:t> tags </a:t>
            </a:r>
            <a:r>
              <a:rPr lang="nl-BE" dirty="0" err="1"/>
              <a:t>so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portal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clear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these resources </a:t>
            </a:r>
            <a:r>
              <a:rPr lang="nl-BE" dirty="0" err="1"/>
              <a:t>came</a:t>
            </a:r>
            <a:r>
              <a:rPr lang="nl-BE" dirty="0"/>
              <a:t> from</a:t>
            </a:r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93FC5B2-4F7A-4581-AB17-C35BB4887CDF}"/>
              </a:ext>
            </a:extLst>
          </p:cNvPr>
          <p:cNvSpPr/>
          <p:nvPr/>
        </p:nvSpPr>
        <p:spPr>
          <a:xfrm>
            <a:off x="1487488" y="170080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5694C32-1602-4412-935A-E94F1A713988}"/>
              </a:ext>
            </a:extLst>
          </p:cNvPr>
          <p:cNvSpPr/>
          <p:nvPr/>
        </p:nvSpPr>
        <p:spPr>
          <a:xfrm>
            <a:off x="1487488" y="292888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909B1C9-83BF-40E6-8404-4DEAA9997710}"/>
              </a:ext>
            </a:extLst>
          </p:cNvPr>
          <p:cNvSpPr/>
          <p:nvPr/>
        </p:nvSpPr>
        <p:spPr>
          <a:xfrm>
            <a:off x="1487488" y="4153023"/>
            <a:ext cx="4104456" cy="20716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884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do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environment </a:t>
            </a:r>
            <a:r>
              <a:rPr lang="nl-BE" dirty="0" err="1"/>
              <a:t>if</a:t>
            </a:r>
            <a:r>
              <a:rPr lang="nl-BE" dirty="0"/>
              <a:t> we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type “</a:t>
            </a:r>
            <a:r>
              <a:rPr lang="nl-BE" dirty="0" err="1"/>
              <a:t>terraform</a:t>
            </a:r>
            <a:r>
              <a:rPr lang="nl-BE" dirty="0"/>
              <a:t> plan”</a:t>
            </a:r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E817AE2-161E-4549-A4CB-D751F217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967781"/>
            <a:ext cx="8898903" cy="3525093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1541579" y="4221088"/>
            <a:ext cx="3744416" cy="194421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48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80CD2A0-4C59-42DC-85BA-CD35F10D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14" y="2471398"/>
            <a:ext cx="8462618" cy="40635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 err="1"/>
              <a:t>Let’s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this</a:t>
            </a:r>
            <a:endParaRPr lang="nl-BE" dirty="0"/>
          </a:p>
          <a:p>
            <a:pPr lvl="1"/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1819514" y="5090782"/>
            <a:ext cx="7723202" cy="14401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7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E8EE0AA-C1E8-44FF-BEC8-2453DE5B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365126"/>
            <a:ext cx="2323256" cy="430936"/>
          </a:xfrm>
        </p:spPr>
        <p:txBody>
          <a:bodyPr>
            <a:normAutofit/>
          </a:bodyPr>
          <a:lstStyle/>
          <a:p>
            <a:r>
              <a:rPr lang="nl-BE" dirty="0" err="1"/>
              <a:t>Whoami</a:t>
            </a:r>
            <a:r>
              <a:rPr lang="nl-BE" dirty="0"/>
              <a:t>?</a:t>
            </a:r>
          </a:p>
        </p:txBody>
      </p:sp>
      <p:pic>
        <p:nvPicPr>
          <p:cNvPr id="12" name="Tijdelijke aanduiding voor afbeelding 11" descr="Afbeelding met persoon, muur, binnen&#10;&#10;Automatisch gegenereerde beschrijving">
            <a:extLst>
              <a:ext uri="{FF2B5EF4-FFF2-40B4-BE49-F238E27FC236}">
                <a16:creationId xmlns:a16="http://schemas.microsoft.com/office/drawing/2014/main" id="{898D8BEC-45E0-4B85-AE5D-7475641846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433" r="4433"/>
          <a:stretch>
            <a:fillRect/>
          </a:stretch>
        </p:blipFill>
        <p:spPr/>
      </p:pic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5A88726-843C-4B14-89CC-829A8FD38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31" name="Tijdelijke aanduiding voor afbeelding 30" descr="Afbeelding met tekst, binnen, muur, persoon&#10;&#10;Automatisch gegenereerde beschrijving">
            <a:extLst>
              <a:ext uri="{FF2B5EF4-FFF2-40B4-BE49-F238E27FC236}">
                <a16:creationId xmlns:a16="http://schemas.microsoft.com/office/drawing/2014/main" id="{25DAE69A-5929-4294-8532-2B575DFB385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231" r="1231"/>
          <a:stretch>
            <a:fillRect/>
          </a:stretch>
        </p:blipFill>
        <p:spPr/>
      </p:pic>
      <p:pic>
        <p:nvPicPr>
          <p:cNvPr id="7171" name="Tijdelijke aanduiding voor afbeelding 7170">
            <a:extLst>
              <a:ext uri="{FF2B5EF4-FFF2-40B4-BE49-F238E27FC236}">
                <a16:creationId xmlns:a16="http://schemas.microsoft.com/office/drawing/2014/main" id="{DC7FA817-D526-4627-8BD1-842B4677040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11553" b="11553"/>
          <a:stretch>
            <a:fillRect/>
          </a:stretch>
        </p:blipFill>
        <p:spPr/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B85B5A6-3BDE-4549-81D5-9A99341BC9E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9241F2A-3BA1-4643-9840-84E02090585B}"/>
              </a:ext>
            </a:extLst>
          </p:cNvPr>
          <p:cNvCxnSpPr>
            <a:cxnSpLocks/>
          </p:cNvCxnSpPr>
          <p:nvPr/>
        </p:nvCxnSpPr>
        <p:spPr>
          <a:xfrm>
            <a:off x="5591944" y="9807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EDE8985-C157-4388-98A5-DBBA632EEEA5}"/>
              </a:ext>
            </a:extLst>
          </p:cNvPr>
          <p:cNvCxnSpPr>
            <a:cxnSpLocks/>
          </p:cNvCxnSpPr>
          <p:nvPr/>
        </p:nvCxnSpPr>
        <p:spPr>
          <a:xfrm flipV="1">
            <a:off x="5807968" y="2371934"/>
            <a:ext cx="1224136" cy="19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29D556F-4800-4965-99B3-E3166772DF73}"/>
              </a:ext>
            </a:extLst>
          </p:cNvPr>
          <p:cNvCxnSpPr>
            <a:cxnSpLocks/>
          </p:cNvCxnSpPr>
          <p:nvPr/>
        </p:nvCxnSpPr>
        <p:spPr>
          <a:xfrm flipV="1">
            <a:off x="5231904" y="1914902"/>
            <a:ext cx="2664296" cy="652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EF712298-D1D3-44B0-9F6F-AE72081B7A71}"/>
              </a:ext>
            </a:extLst>
          </p:cNvPr>
          <p:cNvSpPr txBox="1"/>
          <p:nvPr/>
        </p:nvSpPr>
        <p:spPr>
          <a:xfrm>
            <a:off x="5015880" y="7960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Me!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3FB150C-F966-48AF-A6F5-A1DB0002BF5C}"/>
              </a:ext>
            </a:extLst>
          </p:cNvPr>
          <p:cNvSpPr txBox="1"/>
          <p:nvPr/>
        </p:nvSpPr>
        <p:spPr>
          <a:xfrm>
            <a:off x="4799855" y="1795467"/>
            <a:ext cx="61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4">
                    <a:lumMod val="75000"/>
                  </a:schemeClr>
                </a:solidFill>
              </a:rPr>
              <a:t>An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20360A6-2BEB-4EB2-9684-70C39304FEE0}"/>
              </a:ext>
            </a:extLst>
          </p:cNvPr>
          <p:cNvSpPr txBox="1"/>
          <p:nvPr/>
        </p:nvSpPr>
        <p:spPr>
          <a:xfrm>
            <a:off x="5261478" y="23719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280A9B7-4CE9-4531-BB1D-13613D7BDC9D}"/>
              </a:ext>
            </a:extLst>
          </p:cNvPr>
          <p:cNvSpPr txBox="1"/>
          <p:nvPr/>
        </p:nvSpPr>
        <p:spPr>
          <a:xfrm>
            <a:off x="5015880" y="27412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Balloon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2F05C891-26E2-4594-A714-1B7E4ED06583}"/>
              </a:ext>
            </a:extLst>
          </p:cNvPr>
          <p:cNvCxnSpPr>
            <a:stCxn id="26" idx="3"/>
          </p:cNvCxnSpPr>
          <p:nvPr/>
        </p:nvCxnSpPr>
        <p:spPr>
          <a:xfrm flipV="1">
            <a:off x="6023992" y="2852936"/>
            <a:ext cx="504056" cy="7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410881CA-5CBA-470E-B500-F7D900EA25EF}"/>
              </a:ext>
            </a:extLst>
          </p:cNvPr>
          <p:cNvSpPr txBox="1"/>
          <p:nvPr/>
        </p:nvSpPr>
        <p:spPr>
          <a:xfrm>
            <a:off x="-2624656" y="18635"/>
            <a:ext cx="1114521" cy="57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33" name="Picture 6" descr="Are you looking to hire a code monkey?” | by Michael Sheeley | Make Great  Software">
            <a:extLst>
              <a:ext uri="{FF2B5EF4-FFF2-40B4-BE49-F238E27FC236}">
                <a16:creationId xmlns:a16="http://schemas.microsoft.com/office/drawing/2014/main" id="{80ECF66F-DAC1-47C4-8AF9-494F7CB2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8" b="90278" l="3800" r="97000">
                        <a14:foregroundMark x1="53400" y1="10417" x2="58400" y2="9028"/>
                        <a14:foregroundMark x1="88800" y1="65509" x2="97000" y2="82639"/>
                        <a14:foregroundMark x1="9400" y1="81713" x2="7400" y2="77546"/>
                        <a14:foregroundMark x1="3800" y1="72685" x2="4200" y2="79398"/>
                        <a14:foregroundMark x1="25800" y1="90278" x2="28000" y2="90278"/>
                        <a14:foregroundMark x1="75200" y1="89352" x2="79400" y2="87500"/>
                        <a14:foregroundMark x1="73600" y1="89815" x2="79400" y2="8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94" y="647299"/>
            <a:ext cx="1240886" cy="1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8D2E1AC2-CF1F-4F50-A341-C6814345C3EF}"/>
              </a:ext>
            </a:extLst>
          </p:cNvPr>
          <p:cNvSpPr txBox="1"/>
          <p:nvPr/>
        </p:nvSpPr>
        <p:spPr>
          <a:xfrm>
            <a:off x="1042138" y="1663942"/>
            <a:ext cx="267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Code </a:t>
            </a:r>
            <a:r>
              <a:rPr lang="nl-BE" sz="1600" dirty="0" err="1"/>
              <a:t>monkey</a:t>
            </a:r>
            <a:r>
              <a:rPr lang="nl-BE" sz="1600" dirty="0"/>
              <a:t> @ Informat</a:t>
            </a:r>
          </a:p>
        </p:txBody>
      </p:sp>
      <p:sp>
        <p:nvSpPr>
          <p:cNvPr id="7168" name="Tekstvak 7167">
            <a:extLst>
              <a:ext uri="{FF2B5EF4-FFF2-40B4-BE49-F238E27FC236}">
                <a16:creationId xmlns:a16="http://schemas.microsoft.com/office/drawing/2014/main" id="{3A204639-E897-46CD-8C59-4EFA9357651C}"/>
              </a:ext>
            </a:extLst>
          </p:cNvPr>
          <p:cNvSpPr txBox="1"/>
          <p:nvPr/>
        </p:nvSpPr>
        <p:spPr>
          <a:xfrm>
            <a:off x="1166614" y="342569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Taking</a:t>
            </a:r>
            <a:r>
              <a:rPr lang="nl-BE" sz="1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first steps @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06430CED-5991-41FD-998E-976B2899819C}"/>
              </a:ext>
            </a:extLst>
          </p:cNvPr>
          <p:cNvSpPr txBox="1"/>
          <p:nvPr/>
        </p:nvSpPr>
        <p:spPr>
          <a:xfrm>
            <a:off x="1120797" y="580526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Magic!</a:t>
            </a:r>
            <a:endParaRPr lang="nl-BE" sz="1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173" name="Tekstvak 7172">
            <a:extLst>
              <a:ext uri="{FF2B5EF4-FFF2-40B4-BE49-F238E27FC236}">
                <a16:creationId xmlns:a16="http://schemas.microsoft.com/office/drawing/2014/main" id="{F2CF39F4-E7AC-4FD7-A371-5933A8EB06A9}"/>
              </a:ext>
            </a:extLst>
          </p:cNvPr>
          <p:cNvSpPr txBox="1"/>
          <p:nvPr/>
        </p:nvSpPr>
        <p:spPr>
          <a:xfrm>
            <a:off x="4655840" y="4017943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John Verbiest</a:t>
            </a:r>
          </a:p>
          <a:p>
            <a:endParaRPr lang="nl-BE" dirty="0"/>
          </a:p>
          <a:p>
            <a:r>
              <a:rPr lang="nl-BE" dirty="0"/>
              <a:t>Jverbiest@infinitaslearning.com</a:t>
            </a:r>
          </a:p>
          <a:p>
            <a:r>
              <a:rPr lang="nl-BE" dirty="0"/>
              <a:t>john@johnverbiest.be</a:t>
            </a:r>
          </a:p>
          <a:p>
            <a:endParaRPr lang="nl-BE" dirty="0"/>
          </a:p>
          <a:p>
            <a:r>
              <a:rPr lang="nl-BE" dirty="0"/>
              <a:t>Living in Menen, Belgium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276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52167B1-7363-45F5-9308-182A2DBA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1868"/>
            <a:ext cx="10469436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App Service Plan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err="1"/>
              <a:t>Again</a:t>
            </a:r>
            <a:r>
              <a:rPr lang="nl-BE" dirty="0"/>
              <a:t> we </a:t>
            </a:r>
            <a:r>
              <a:rPr lang="nl-BE" dirty="0" err="1"/>
              <a:t>see</a:t>
            </a:r>
            <a:r>
              <a:rPr lang="nl-BE" dirty="0"/>
              <a:t> 3 variables,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dymanically</a:t>
            </a:r>
            <a:r>
              <a:rPr lang="nl-BE" dirty="0"/>
              <a:t> change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deployment</a:t>
            </a:r>
            <a:r>
              <a:rPr lang="nl-BE" dirty="0"/>
              <a:t> time</a:t>
            </a:r>
          </a:p>
          <a:p>
            <a:r>
              <a:rPr lang="nl-BE" dirty="0"/>
              <a:t>The “</a:t>
            </a:r>
            <a:r>
              <a:rPr lang="nl-BE" dirty="0" err="1"/>
              <a:t>location</a:t>
            </a:r>
            <a:r>
              <a:rPr lang="nl-BE" dirty="0"/>
              <a:t>” </a:t>
            </a:r>
            <a:r>
              <a:rPr lang="nl-BE" dirty="0" err="1"/>
              <a:t>and</a:t>
            </a:r>
            <a:r>
              <a:rPr lang="nl-BE" dirty="0"/>
              <a:t> “</a:t>
            </a:r>
            <a:r>
              <a:rPr lang="nl-BE" dirty="0" err="1"/>
              <a:t>resource_group_name</a:t>
            </a:r>
            <a:r>
              <a:rPr lang="nl-BE" dirty="0"/>
              <a:t>” </a:t>
            </a:r>
            <a:r>
              <a:rPr lang="nl-BE" dirty="0" err="1"/>
              <a:t>values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appservice plan is </a:t>
            </a:r>
            <a:r>
              <a:rPr lang="nl-BE" dirty="0" err="1"/>
              <a:t>however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coming</a:t>
            </a:r>
            <a:r>
              <a:rPr lang="nl-BE" dirty="0"/>
              <a:t> from a </a:t>
            </a:r>
            <a:r>
              <a:rPr lang="nl-BE" dirty="0" err="1"/>
              <a:t>variable</a:t>
            </a:r>
            <a:r>
              <a:rPr lang="nl-BE" dirty="0"/>
              <a:t>, but is </a:t>
            </a:r>
            <a:r>
              <a:rPr lang="nl-BE" dirty="0" err="1"/>
              <a:t>coming</a:t>
            </a:r>
            <a:r>
              <a:rPr lang="nl-BE" dirty="0"/>
              <a:t> from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reflect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dependency</a:t>
            </a:r>
            <a:r>
              <a:rPr lang="nl-BE" dirty="0"/>
              <a:t> tree, making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creates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befor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app service plan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D3C2F08-CF57-4E9E-85EC-E74E699C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628800"/>
            <a:ext cx="3633310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1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App Plan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Continuing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web.tf file, we </a:t>
            </a:r>
            <a:r>
              <a:rPr lang="nl-BE" dirty="0" err="1"/>
              <a:t>find</a:t>
            </a:r>
            <a:r>
              <a:rPr lang="nl-BE" dirty="0"/>
              <a:t> </a:t>
            </a:r>
            <a:r>
              <a:rPr lang="nl-BE" dirty="0" err="1"/>
              <a:t>ourselves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secion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app service.</a:t>
            </a:r>
          </a:p>
          <a:p>
            <a:r>
              <a:rPr lang="nl-BE" dirty="0"/>
              <a:t>App service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app_service_plan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app service plan.</a:t>
            </a:r>
          </a:p>
          <a:p>
            <a:r>
              <a:rPr lang="nl-BE" dirty="0"/>
              <a:t>The order of </a:t>
            </a:r>
            <a:r>
              <a:rPr lang="nl-BE" dirty="0" err="1"/>
              <a:t>the</a:t>
            </a:r>
            <a:r>
              <a:rPr lang="nl-BE" dirty="0"/>
              <a:t> files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order in </a:t>
            </a:r>
            <a:r>
              <a:rPr lang="nl-BE" dirty="0" err="1"/>
              <a:t>the</a:t>
            </a:r>
            <a:r>
              <a:rPr lang="nl-BE" dirty="0"/>
              <a:t> files do </a:t>
            </a:r>
            <a:r>
              <a:rPr lang="nl-BE" dirty="0" err="1"/>
              <a:t>not</a:t>
            </a:r>
            <a:r>
              <a:rPr lang="nl-BE" dirty="0"/>
              <a:t> matter, </a:t>
            </a:r>
            <a:r>
              <a:rPr lang="nl-BE" dirty="0" err="1"/>
              <a:t>dependencies</a:t>
            </a:r>
            <a:r>
              <a:rPr lang="nl-BE" dirty="0"/>
              <a:t> are </a:t>
            </a:r>
            <a:r>
              <a:rPr lang="nl-BE" dirty="0" err="1"/>
              <a:t>build</a:t>
            </a:r>
            <a:r>
              <a:rPr lang="nl-BE" dirty="0"/>
              <a:t> from these </a:t>
            </a:r>
            <a:r>
              <a:rPr lang="nl-BE" dirty="0" err="1"/>
              <a:t>references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24E581F-1A7E-4CAC-A6F0-95D47F1B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825625"/>
            <a:ext cx="4032308" cy="34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</a:t>
            </a:r>
            <a:r>
              <a:rPr lang="nl-BE" dirty="0" err="1"/>
              <a:t>Deploy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B4E28B1-C9A4-4FCF-8F4B-CC22D27B18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DAC66F2-F25C-44F2-86F5-AB92056F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01" y="1560968"/>
            <a:ext cx="9271929" cy="42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4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Weren’t</a:t>
            </a:r>
            <a:r>
              <a:rPr lang="nl-BE" dirty="0"/>
              <a:t> we building </a:t>
            </a:r>
            <a:r>
              <a:rPr lang="nl-BE" dirty="0" err="1"/>
              <a:t>dev</a:t>
            </a:r>
            <a:r>
              <a:rPr lang="nl-BE" dirty="0"/>
              <a:t>? – Making a </a:t>
            </a:r>
            <a:r>
              <a:rPr lang="nl-BE" dirty="0" err="1"/>
              <a:t>postfix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local variables depending on the workspace</a:t>
            </a:r>
          </a:p>
          <a:p>
            <a:pPr lvl="1"/>
            <a:r>
              <a:rPr lang="en-US" dirty="0"/>
              <a:t>if workspace = unknown =&gt; dev</a:t>
            </a:r>
          </a:p>
          <a:p>
            <a:pPr lvl="1"/>
            <a:r>
              <a:rPr lang="en-US" dirty="0"/>
              <a:t>else =&gt; production</a:t>
            </a:r>
          </a:p>
          <a:p>
            <a:r>
              <a:rPr lang="en-US" dirty="0"/>
              <a:t>Using this in the naming will create a dev environment for us</a:t>
            </a:r>
          </a:p>
          <a:p>
            <a:r>
              <a:rPr lang="en-US" dirty="0"/>
              <a:t>As you can’t change the name of a resource, 3 new ones will be created.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C3944A6-ED0A-400F-94AD-E3C5B6D635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440" y="2924944"/>
            <a:ext cx="4389438" cy="73027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89397C6-FC3B-4B87-945A-A218583C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7722"/>
            <a:ext cx="4896544" cy="97639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DB99A09-4E05-4F64-BAF2-9C01930AB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50" y="3692822"/>
            <a:ext cx="4421316" cy="6367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5A496F7-E5F8-4364-AB41-C816D062B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562" y="4373425"/>
            <a:ext cx="4421316" cy="72821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35D31B8-3370-44FF-80F5-DA592F74A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099" y="5173275"/>
            <a:ext cx="412490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Weren’t</a:t>
            </a:r>
            <a:r>
              <a:rPr lang="nl-BE" dirty="0"/>
              <a:t> we building </a:t>
            </a:r>
            <a:r>
              <a:rPr lang="nl-BE" dirty="0" err="1"/>
              <a:t>dev</a:t>
            </a:r>
            <a:r>
              <a:rPr lang="nl-BE" dirty="0"/>
              <a:t>? – Making a </a:t>
            </a:r>
            <a:r>
              <a:rPr lang="nl-BE" dirty="0" err="1"/>
              <a:t>postfix</a:t>
            </a:r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9DFF607-E6D1-4497-9B4F-A972234FED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3AA7E2C9-6EFD-4CDC-9F18-D254967CB6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EFC71505-7793-4141-ADA0-726D42309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19" y="1464196"/>
            <a:ext cx="8611802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Lets make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naming</a:t>
            </a:r>
            <a:r>
              <a:rPr lang="nl-BE" dirty="0"/>
              <a:t> DRY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want a controlled naming convention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productname</a:t>
            </a:r>
            <a:r>
              <a:rPr lang="en-US" dirty="0"/>
              <a:t>&gt;(-&lt;environment&gt;)-&lt;service&gt;</a:t>
            </a:r>
          </a:p>
          <a:p>
            <a:r>
              <a:rPr lang="en-US" dirty="0"/>
              <a:t>At the moment we keep repeating ourselves, this will we fix with a variable, containing the </a:t>
            </a:r>
            <a:r>
              <a:rPr lang="en-US" dirty="0" err="1"/>
              <a:t>productname</a:t>
            </a:r>
            <a:endParaRPr lang="en-US" dirty="0"/>
          </a:p>
          <a:p>
            <a:r>
              <a:rPr lang="en-US" dirty="0"/>
              <a:t>We remove all specific naming variables and replace it with our convention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36DDE58-FCF5-440E-8064-5792C08333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0E3ABFD-DAD8-4454-968F-254DCE24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1" y="1447800"/>
            <a:ext cx="3856628" cy="1407711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D03D825-2077-4560-A9BF-E837DA761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8167"/>
            <a:ext cx="2936912" cy="190003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7D8C66C8-43CF-4AA1-A1E7-50185F195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0" y="5020312"/>
            <a:ext cx="3713084" cy="769269"/>
          </a:xfrm>
          <a:prstGeom prst="rect">
            <a:avLst/>
          </a:prstGeom>
        </p:spPr>
      </p:pic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46A1BB09-1304-4615-AB15-2227D59C6E2B}"/>
              </a:ext>
            </a:extLst>
          </p:cNvPr>
          <p:cNvCxnSpPr/>
          <p:nvPr/>
        </p:nvCxnSpPr>
        <p:spPr>
          <a:xfrm flipH="1">
            <a:off x="3775112" y="2908299"/>
            <a:ext cx="2790787" cy="232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Lets make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naming</a:t>
            </a:r>
            <a:r>
              <a:rPr lang="nl-BE" dirty="0"/>
              <a:t> DRY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66961F-8E35-45C8-9D68-0A91D19159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E756BB9-18F3-4150-8E0D-E96E4377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1" y="1557655"/>
            <a:ext cx="1060280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8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Storage Account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C5B52-C4AA-4FAC-9E7E-FFE8F87C33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C0549E-AD85-403A-BFB4-A60B551317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Naming</a:t>
            </a:r>
            <a:r>
              <a:rPr lang="nl-BE" dirty="0"/>
              <a:t> is </a:t>
            </a:r>
            <a:r>
              <a:rPr lang="nl-BE" dirty="0" err="1"/>
              <a:t>difficult</a:t>
            </a:r>
            <a:r>
              <a:rPr lang="nl-BE" dirty="0"/>
              <a:t> here</a:t>
            </a:r>
          </a:p>
          <a:p>
            <a:pPr lvl="1"/>
            <a:r>
              <a:rPr lang="nl-BE" dirty="0" err="1"/>
              <a:t>Globally</a:t>
            </a:r>
            <a:r>
              <a:rPr lang="nl-BE" dirty="0"/>
              <a:t> </a:t>
            </a:r>
            <a:r>
              <a:rPr lang="nl-BE" dirty="0" err="1"/>
              <a:t>unique</a:t>
            </a:r>
            <a:endParaRPr lang="nl-BE" dirty="0"/>
          </a:p>
          <a:p>
            <a:pPr lvl="1"/>
            <a:r>
              <a:rPr lang="nl-BE" dirty="0"/>
              <a:t>15 </a:t>
            </a:r>
            <a:r>
              <a:rPr lang="nl-BE" dirty="0" err="1"/>
              <a:t>chars</a:t>
            </a:r>
            <a:endParaRPr lang="nl-BE" dirty="0"/>
          </a:p>
          <a:p>
            <a:pPr lvl="1"/>
            <a:r>
              <a:rPr lang="nl-BE" dirty="0" err="1"/>
              <a:t>lowercase</a:t>
            </a:r>
            <a:endParaRPr lang="nl-BE" dirty="0"/>
          </a:p>
          <a:p>
            <a:pPr lvl="1"/>
            <a:r>
              <a:rPr lang="nl-BE" dirty="0"/>
              <a:t>no special </a:t>
            </a:r>
            <a:r>
              <a:rPr lang="nl-BE" dirty="0" err="1"/>
              <a:t>chars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random_string</a:t>
            </a:r>
            <a:r>
              <a:rPr lang="nl-BE" dirty="0"/>
              <a:t> (</a:t>
            </a:r>
            <a:r>
              <a:rPr lang="nl-BE" dirty="0" err="1"/>
              <a:t>saved</a:t>
            </a:r>
            <a:r>
              <a:rPr lang="nl-BE" dirty="0"/>
              <a:t> in state)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function</a:t>
            </a:r>
            <a:r>
              <a:rPr lang="nl-BE" dirty="0"/>
              <a:t>, </a:t>
            </a:r>
            <a:r>
              <a:rPr lang="nl-BE" dirty="0" err="1"/>
              <a:t>creating</a:t>
            </a:r>
            <a:r>
              <a:rPr lang="nl-BE" dirty="0"/>
              <a:t> a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storageName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final</a:t>
            </a:r>
            <a:r>
              <a:rPr lang="nl-BE" dirty="0"/>
              <a:t> name in it.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44482DA-FB57-486E-ABA6-C078451B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" y="1561681"/>
            <a:ext cx="6143763" cy="40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Storage Account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C5B52-C4AA-4FAC-9E7E-FFE8F87C33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BE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362EA5A-EE83-433A-9688-B2B8D1DF2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1849E29-A767-4958-9B40-EC8733F6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74" y="1536447"/>
            <a:ext cx="8916092" cy="44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F07EC-52E3-4190-AACE-ADD4CF41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What’s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agenda?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410DE-25A4-4B29-A0F3-A2BC91021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for</a:t>
            </a:r>
            <a:r>
              <a:rPr lang="nl-BE" dirty="0"/>
              <a:t> real,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terraform</a:t>
            </a:r>
            <a:r>
              <a:rPr lang="nl-BE" dirty="0"/>
              <a:t>? </a:t>
            </a:r>
          </a:p>
          <a:p>
            <a:r>
              <a:rPr lang="nl-BE" dirty="0" err="1"/>
              <a:t>Terrawhy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i even </a:t>
            </a:r>
            <a:r>
              <a:rPr lang="nl-BE" dirty="0" err="1"/>
              <a:t>bother</a:t>
            </a:r>
            <a:r>
              <a:rPr lang="nl-BE" dirty="0"/>
              <a:t>?</a:t>
            </a:r>
          </a:p>
          <a:p>
            <a:r>
              <a:rPr lang="nl-BE" dirty="0" err="1"/>
              <a:t>Terrahow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Like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flagnot</a:t>
            </a:r>
            <a:r>
              <a:rPr lang="nl-BE" dirty="0"/>
              <a:t> does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780E0A-9C67-4E38-B084-BD498451A9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330674"/>
            <a:ext cx="4389437" cy="24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SQL Server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A4D5D98-F388-444C-8BB9-5450A6498F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458690"/>
            <a:ext cx="4967193" cy="4357464"/>
          </a:xfrm>
          <a:prstGeom prst="rect">
            <a:avLst/>
          </a:prstGeom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362EA5A-EE83-433A-9688-B2B8D1DF2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Added</a:t>
            </a:r>
            <a:r>
              <a:rPr lang="nl-BE" dirty="0"/>
              <a:t> a strong random password </a:t>
            </a:r>
            <a:r>
              <a:rPr lang="nl-BE" dirty="0" err="1"/>
              <a:t>and</a:t>
            </a:r>
            <a:r>
              <a:rPr lang="nl-BE" dirty="0"/>
              <a:t> a random </a:t>
            </a:r>
            <a:r>
              <a:rPr lang="nl-BE" dirty="0" err="1"/>
              <a:t>sql</a:t>
            </a:r>
            <a:r>
              <a:rPr lang="nl-BE" dirty="0"/>
              <a:t> user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sql</a:t>
            </a:r>
            <a:r>
              <a:rPr lang="nl-BE" dirty="0"/>
              <a:t> server</a:t>
            </a:r>
          </a:p>
          <a:p>
            <a:r>
              <a:rPr lang="nl-BE" dirty="0"/>
              <a:t>Keepers = timestamp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password is </a:t>
            </a:r>
            <a:r>
              <a:rPr lang="nl-BE" dirty="0" err="1"/>
              <a:t>changed</a:t>
            </a:r>
            <a:r>
              <a:rPr lang="nl-BE" dirty="0"/>
              <a:t> on </a:t>
            </a:r>
            <a:r>
              <a:rPr lang="nl-BE" dirty="0" err="1"/>
              <a:t>every</a:t>
            </a:r>
            <a:r>
              <a:rPr lang="nl-BE" dirty="0"/>
              <a:t> </a:t>
            </a:r>
            <a:r>
              <a:rPr lang="nl-BE" dirty="0" err="1"/>
              <a:t>deploy</a:t>
            </a:r>
            <a:r>
              <a:rPr lang="nl-BE" dirty="0"/>
              <a:t>, </a:t>
            </a:r>
            <a:r>
              <a:rPr lang="nl-BE" dirty="0" err="1"/>
              <a:t>thus</a:t>
            </a:r>
            <a:r>
              <a:rPr lang="nl-BE" dirty="0"/>
              <a:t> </a:t>
            </a:r>
            <a:r>
              <a:rPr lang="nl-BE" dirty="0" err="1"/>
              <a:t>increasing</a:t>
            </a:r>
            <a:r>
              <a:rPr lang="nl-BE" dirty="0"/>
              <a:t> security</a:t>
            </a:r>
          </a:p>
          <a:p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specify</a:t>
            </a:r>
            <a:r>
              <a:rPr lang="nl-BE" dirty="0"/>
              <a:t> a keeper, </a:t>
            </a:r>
            <a:r>
              <a:rPr lang="nl-BE" dirty="0" err="1"/>
              <a:t>the</a:t>
            </a:r>
            <a:r>
              <a:rPr lang="nl-BE" dirty="0"/>
              <a:t> random string, </a:t>
            </a:r>
            <a:r>
              <a:rPr lang="nl-BE" dirty="0" err="1"/>
              <a:t>number</a:t>
            </a:r>
            <a:r>
              <a:rPr lang="nl-BE" dirty="0"/>
              <a:t> or password is </a:t>
            </a:r>
            <a:r>
              <a:rPr lang="nl-BE" dirty="0" err="1"/>
              <a:t>kept</a:t>
            </a:r>
            <a:r>
              <a:rPr lang="nl-BE" dirty="0"/>
              <a:t> as long as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change a property of </a:t>
            </a:r>
            <a:r>
              <a:rPr lang="nl-BE" dirty="0" err="1"/>
              <a:t>the</a:t>
            </a:r>
            <a:r>
              <a:rPr lang="nl-BE" dirty="0"/>
              <a:t> random object.</a:t>
            </a:r>
          </a:p>
        </p:txBody>
      </p:sp>
    </p:spTree>
    <p:extLst>
      <p:ext uri="{BB962C8B-B14F-4D97-AF65-F5344CB8AC3E}">
        <p14:creationId xmlns:p14="http://schemas.microsoft.com/office/powerpoint/2010/main" val="42361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SQL Database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362EA5A-EE83-433A-9688-B2B8D1DF2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Nothing</a:t>
            </a:r>
            <a:r>
              <a:rPr lang="nl-BE" dirty="0"/>
              <a:t> special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here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9A537F88-6FB1-4C16-9A6F-6D3DF605D4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1608" y="1825625"/>
            <a:ext cx="4374221" cy="34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SQL Database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86F51D6-4A77-4009-831B-F93A278119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096DE8C-9DE3-4CAC-9A79-F43DD7EEC2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8874129-B7FE-4220-A048-829CC13D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86" y="1579111"/>
            <a:ext cx="9122029" cy="44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100C7-B942-4020-A506-75A995E0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10. Application </a:t>
            </a:r>
            <a:r>
              <a:rPr lang="nl-BE" dirty="0" err="1"/>
              <a:t>Insights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3FC6A3-6365-459A-918E-AA30BC5AD1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A7EBC04-01DF-4A36-979A-697E431277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0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Infrastructure as code provider</a:t>
            </a:r>
          </a:p>
          <a:p>
            <a:r>
              <a:rPr lang="en-US" dirty="0"/>
              <a:t>Alternative: </a:t>
            </a:r>
            <a:r>
              <a:rPr lang="en-US" dirty="0" err="1"/>
              <a:t>AzureRm</a:t>
            </a:r>
            <a:endParaRPr lang="en-US" dirty="0"/>
          </a:p>
          <a:p>
            <a:r>
              <a:rPr lang="en-US" dirty="0"/>
              <a:t>Uses the code to change the infrastructure to reflect the code (declarative)</a:t>
            </a:r>
          </a:p>
          <a:p>
            <a:r>
              <a:rPr lang="en-US" dirty="0"/>
              <a:t>Integrates in build &amp; deploy pipelines</a:t>
            </a:r>
          </a:p>
          <a:p>
            <a:r>
              <a:rPr lang="en-US" dirty="0"/>
              <a:t>Industry standard</a:t>
            </a:r>
          </a:p>
          <a:p>
            <a:r>
              <a:rPr lang="en-US" dirty="0"/>
              <a:t>Free (paying gives you some management stuff)</a:t>
            </a:r>
          </a:p>
          <a:p>
            <a:endParaRPr lang="en-US" dirty="0"/>
          </a:p>
          <a:p>
            <a:endParaRPr lang="nl-BE" dirty="0"/>
          </a:p>
        </p:txBody>
      </p:sp>
      <p:pic>
        <p:nvPicPr>
          <p:cNvPr id="7" name="Picture 2" descr="What Meme Are You?">
            <a:extLst>
              <a:ext uri="{FF2B5EF4-FFF2-40B4-BE49-F238E27FC236}">
                <a16:creationId xmlns:a16="http://schemas.microsoft.com/office/drawing/2014/main" id="{DC4188BF-33CE-4E5D-8113-B95CC71DBB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9998"/>
            <a:ext cx="4389438" cy="292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82170-B5BB-496A-9320-4048E12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Terrawhy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49A9BA4-E293-4457-8106-DCFA194F59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Infrastructure</a:t>
            </a:r>
            <a:r>
              <a:rPr lang="nl-BE" dirty="0"/>
              <a:t> is </a:t>
            </a:r>
            <a:r>
              <a:rPr lang="nl-BE" dirty="0" err="1"/>
              <a:t>version</a:t>
            </a:r>
            <a:r>
              <a:rPr lang="nl-BE" dirty="0"/>
              <a:t> </a:t>
            </a:r>
            <a:r>
              <a:rPr lang="nl-BE" dirty="0" err="1"/>
              <a:t>controlled</a:t>
            </a:r>
            <a:endParaRPr lang="nl-BE" dirty="0"/>
          </a:p>
          <a:p>
            <a:r>
              <a:rPr lang="nl-BE" dirty="0" err="1"/>
              <a:t>Easier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manage</a:t>
            </a:r>
          </a:p>
          <a:p>
            <a:r>
              <a:rPr lang="nl-BE" dirty="0" err="1"/>
              <a:t>Redeploy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different environments (test, </a:t>
            </a:r>
            <a:r>
              <a:rPr lang="nl-BE" dirty="0" err="1"/>
              <a:t>dev</a:t>
            </a:r>
            <a:r>
              <a:rPr lang="nl-BE" dirty="0"/>
              <a:t>, </a:t>
            </a:r>
            <a:r>
              <a:rPr lang="nl-BE" dirty="0" err="1"/>
              <a:t>qa</a:t>
            </a:r>
            <a:r>
              <a:rPr lang="nl-BE" dirty="0"/>
              <a:t>, </a:t>
            </a:r>
            <a:r>
              <a:rPr lang="nl-BE" dirty="0" err="1"/>
              <a:t>production</a:t>
            </a:r>
            <a:r>
              <a:rPr lang="nl-BE" dirty="0"/>
              <a:t>, …) is peanuts </a:t>
            </a:r>
            <a:r>
              <a:rPr lang="nl-BE" dirty="0" err="1"/>
              <a:t>when</a:t>
            </a:r>
            <a:r>
              <a:rPr lang="nl-BE" dirty="0"/>
              <a:t> setup</a:t>
            </a:r>
          </a:p>
          <a:p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environment is </a:t>
            </a:r>
            <a:r>
              <a:rPr lang="nl-BE" dirty="0" err="1"/>
              <a:t>supah</a:t>
            </a:r>
            <a:r>
              <a:rPr lang="nl-BE" dirty="0"/>
              <a:t> easy without </a:t>
            </a:r>
            <a:r>
              <a:rPr lang="nl-BE" dirty="0" err="1"/>
              <a:t>worrying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much</a:t>
            </a:r>
            <a:r>
              <a:rPr lang="nl-BE" dirty="0"/>
              <a:t> or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little</a:t>
            </a:r>
            <a:endParaRPr lang="nl-BE" dirty="0"/>
          </a:p>
          <a:p>
            <a:r>
              <a:rPr lang="nl-BE" dirty="0" err="1"/>
              <a:t>Uses</a:t>
            </a:r>
            <a:r>
              <a:rPr lang="nl-BE" dirty="0"/>
              <a:t> storage account </a:t>
            </a:r>
            <a:r>
              <a:rPr lang="nl-BE" dirty="0" err="1"/>
              <a:t>to</a:t>
            </a:r>
            <a:r>
              <a:rPr lang="nl-BE" dirty="0"/>
              <a:t> store a backend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state</a:t>
            </a:r>
          </a:p>
          <a:p>
            <a:r>
              <a:rPr lang="nl-BE" dirty="0"/>
              <a:t>We like code!</a:t>
            </a:r>
          </a:p>
        </p:txBody>
      </p:sp>
      <p:pic>
        <p:nvPicPr>
          <p:cNvPr id="8" name="Picture 4" descr="But-why-meme-generator-but-why-84103d – Canduh">
            <a:extLst>
              <a:ext uri="{FF2B5EF4-FFF2-40B4-BE49-F238E27FC236}">
                <a16:creationId xmlns:a16="http://schemas.microsoft.com/office/drawing/2014/main" id="{71542BBB-6DDF-4840-B484-C9591B16F8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427054"/>
            <a:ext cx="4389437" cy="22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7D383-E943-4C98-A579-D1631CBC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Terrahow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6DF2E-7575-4180-8782-C9D3998E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92" y="1691640"/>
            <a:ext cx="4389120" cy="3474720"/>
          </a:xfrm>
        </p:spPr>
        <p:txBody>
          <a:bodyPr/>
          <a:lstStyle/>
          <a:p>
            <a:r>
              <a:rPr lang="nl-BE" dirty="0"/>
              <a:t>By </a:t>
            </a:r>
            <a:r>
              <a:rPr lang="nl-BE" dirty="0" err="1"/>
              <a:t>showing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examples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FF9B68F-B1EE-4A22-9073-405A48ADA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131" y="1"/>
            <a:ext cx="7708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40A4-1073-4382-8524-570D0170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5E8E5-5E3C-447C-80FA-E8C978676C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A390139-7125-4290-A68D-4E694DDA16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Mind blown / Mind explosion - YouTube">
            <a:extLst>
              <a:ext uri="{FF2B5EF4-FFF2-40B4-BE49-F238E27FC236}">
                <a16:creationId xmlns:a16="http://schemas.microsoft.com/office/drawing/2014/main" id="{889FDECE-A00F-4BCF-8DD9-FBDA9C3E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877A32-664C-4F56-B38C-0BE328E2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DEMO-O-CLOCK!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74B6229-2A40-40BA-BCB0-527197719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Doing</a:t>
            </a:r>
            <a:r>
              <a:rPr lang="nl-BE" dirty="0"/>
              <a:t> stuff </a:t>
            </a:r>
            <a:r>
              <a:rPr lang="nl-BE" dirty="0" err="1"/>
              <a:t>one</a:t>
            </a:r>
            <a:r>
              <a:rPr lang="nl-BE" dirty="0"/>
              <a:t> step at a time!</a:t>
            </a:r>
          </a:p>
        </p:txBody>
      </p:sp>
      <p:pic>
        <p:nvPicPr>
          <p:cNvPr id="5122" name="Picture 2" descr="Jariko - A JVM interpreter for RPG written in kotlin">
            <a:extLst>
              <a:ext uri="{FF2B5EF4-FFF2-40B4-BE49-F238E27FC236}">
                <a16:creationId xmlns:a16="http://schemas.microsoft.com/office/drawing/2014/main" id="{FD42F8F9-B86E-4157-99C9-677751B5B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1"/>
          <a:stretch/>
        </p:blipFill>
        <p:spPr bwMode="auto">
          <a:xfrm>
            <a:off x="3431704" y="3068960"/>
            <a:ext cx="282245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449A31F-BE06-47C9-8978-52BD3AB5C56B}"/>
              </a:ext>
            </a:extLst>
          </p:cNvPr>
          <p:cNvSpPr/>
          <p:nvPr/>
        </p:nvSpPr>
        <p:spPr>
          <a:xfrm>
            <a:off x="1747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D1A28BA-CBE9-428D-9F42-E8CF936F8BE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1824" y="5939698"/>
            <a:ext cx="1080120" cy="51363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AC27729F-6E21-4305-8F47-BCAADC541C68}"/>
              </a:ext>
            </a:extLst>
          </p:cNvPr>
          <p:cNvSpPr txBox="1"/>
          <p:nvPr/>
        </p:nvSpPr>
        <p:spPr>
          <a:xfrm>
            <a:off x="5591944" y="5808893"/>
            <a:ext cx="4438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get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powerpoint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demo files here</a:t>
            </a:r>
          </a:p>
        </p:txBody>
      </p:sp>
    </p:spTree>
    <p:extLst>
      <p:ext uri="{BB962C8B-B14F-4D97-AF65-F5344CB8AC3E}">
        <p14:creationId xmlns:p14="http://schemas.microsoft.com/office/powerpoint/2010/main" val="805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2869D88-F08D-494F-9311-F9C9C8F3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we </a:t>
            </a:r>
            <a:r>
              <a:rPr lang="nl-BE" dirty="0" err="1"/>
              <a:t>terraform</a:t>
            </a:r>
            <a:r>
              <a:rPr lang="nl-BE" dirty="0"/>
              <a:t>?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30E12E1-81D4-44FF-8155-233DEBEC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website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dev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production</a:t>
            </a:r>
            <a:r>
              <a:rPr lang="nl-BE" dirty="0"/>
              <a:t> environment, </a:t>
            </a:r>
            <a:r>
              <a:rPr lang="nl-BE" dirty="0" err="1"/>
              <a:t>hosted</a:t>
            </a:r>
            <a:r>
              <a:rPr lang="nl-BE" dirty="0"/>
              <a:t> as </a:t>
            </a:r>
          </a:p>
          <a:p>
            <a:pPr lvl="1"/>
            <a:r>
              <a:rPr lang="nl-BE" dirty="0"/>
              <a:t>dev.awesometfdemo.com </a:t>
            </a:r>
          </a:p>
          <a:p>
            <a:pPr lvl="1"/>
            <a:r>
              <a:rPr lang="nl-BE" dirty="0"/>
              <a:t>www.awesometfdemo.com</a:t>
            </a:r>
          </a:p>
          <a:p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storage account,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insights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sql</a:t>
            </a:r>
            <a:r>
              <a:rPr lang="nl-BE" dirty="0"/>
              <a:t> database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are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provided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settings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web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DNS </a:t>
            </a:r>
            <a:r>
              <a:rPr lang="nl-BE" dirty="0" err="1"/>
              <a:t>settings</a:t>
            </a:r>
            <a:r>
              <a:rPr lang="nl-BE" dirty="0"/>
              <a:t> are correct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web app are </a:t>
            </a:r>
            <a:r>
              <a:rPr lang="nl-BE" dirty="0" err="1"/>
              <a:t>exported</a:t>
            </a:r>
            <a:r>
              <a:rPr lang="nl-BE" dirty="0"/>
              <a:t> as variables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in a </a:t>
            </a:r>
            <a:r>
              <a:rPr lang="nl-BE" dirty="0" err="1"/>
              <a:t>deployment</a:t>
            </a:r>
            <a:r>
              <a:rPr lang="nl-BE" dirty="0"/>
              <a:t> pipeline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175E672-7148-4E43-9968-CA5CF0BF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218" name="Picture 2" descr="DEMO TIME! ... what could possibly go wrong - | Make a Meme">
            <a:extLst>
              <a:ext uri="{FF2B5EF4-FFF2-40B4-BE49-F238E27FC236}">
                <a16:creationId xmlns:a16="http://schemas.microsoft.com/office/drawing/2014/main" id="{20CE500B-650D-47B4-A6B9-8123811E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07" y="2492896"/>
            <a:ext cx="2376264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riendjes, formaat 16 x 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23_TF03896101 - Copy" id="{C0EF2753-B4B9-4979-AA89-C9983F3B49D6}" vid="{7E42FDA8-E506-40F8-9A1E-06A022A5D3F9}"/>
    </a:ext>
  </a:extLst>
</a:theme>
</file>

<file path=ppt/theme/theme2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Onderwijspresentatie, ontwerp met kinderen op het schoolplein, album (breedbeeld)</Template>
  <TotalTime>420</TotalTime>
  <Words>1245</Words>
  <Application>Microsoft Office PowerPoint</Application>
  <PresentationFormat>Breedbeeld</PresentationFormat>
  <Paragraphs>153</Paragraphs>
  <Slides>33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7" baseType="lpstr">
      <vt:lpstr>Arial</vt:lpstr>
      <vt:lpstr>Consolas</vt:lpstr>
      <vt:lpstr>Times New Roman</vt:lpstr>
      <vt:lpstr>Vriendjes, formaat 16 x 9</vt:lpstr>
      <vt:lpstr>Terraform 101</vt:lpstr>
      <vt:lpstr>Whoami?</vt:lpstr>
      <vt:lpstr>What’s on the agenda?</vt:lpstr>
      <vt:lpstr>Terrawhat?</vt:lpstr>
      <vt:lpstr>Terrawhy?</vt:lpstr>
      <vt:lpstr>Terrahow</vt:lpstr>
      <vt:lpstr>PowerPoint-presentatie</vt:lpstr>
      <vt:lpstr>DEMO-O-CLOCK!</vt:lpstr>
      <vt:lpstr>What will we terraform?</vt:lpstr>
      <vt:lpstr>1. Installing all the things</vt:lpstr>
      <vt:lpstr>2. Login into the CLI</vt:lpstr>
      <vt:lpstr>3. Create a backend</vt:lpstr>
      <vt:lpstr>PowerPoint-presentatie</vt:lpstr>
      <vt:lpstr>4. Backend setup</vt:lpstr>
      <vt:lpstr>5. Energize!</vt:lpstr>
      <vt:lpstr>6. The Resource Group</vt:lpstr>
      <vt:lpstr>6. The Resource Group</vt:lpstr>
      <vt:lpstr>6. The Resource Group – plan and apply</vt:lpstr>
      <vt:lpstr>6. The Resource Group – plan and apply</vt:lpstr>
      <vt:lpstr>6. The Resource Group – plan and apply</vt:lpstr>
      <vt:lpstr>7. The Web App – App Service Plan</vt:lpstr>
      <vt:lpstr>7. The Web App – App Plan</vt:lpstr>
      <vt:lpstr>7. The Web App – Deploy</vt:lpstr>
      <vt:lpstr>Weren’t we building dev? – Making a postfix</vt:lpstr>
      <vt:lpstr>Weren’t we building dev? – Making a postfix</vt:lpstr>
      <vt:lpstr>Lets make the naming DRY</vt:lpstr>
      <vt:lpstr>Lets make the naming DRY</vt:lpstr>
      <vt:lpstr>8. Storage Account</vt:lpstr>
      <vt:lpstr>8. Storage Account</vt:lpstr>
      <vt:lpstr>9. SQL Server</vt:lpstr>
      <vt:lpstr>9. SQL Database</vt:lpstr>
      <vt:lpstr>9. SQL Database</vt:lpstr>
      <vt:lpstr>10. Application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101</dc:title>
  <dc:creator>John Verbiest</dc:creator>
  <cp:keywords/>
  <cp:lastModifiedBy>John Verbiest</cp:lastModifiedBy>
  <cp:revision>32</cp:revision>
  <dcterms:created xsi:type="dcterms:W3CDTF">2021-04-30T07:21:11Z</dcterms:created>
  <dcterms:modified xsi:type="dcterms:W3CDTF">2021-04-30T14:21:17Z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