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1"/>
  </p:notesMasterIdLst>
  <p:handoutMasterIdLst>
    <p:handoutMasterId r:id="rId42"/>
  </p:handoutMasterIdLst>
  <p:sldIdLst>
    <p:sldId id="257" r:id="rId5"/>
    <p:sldId id="264" r:id="rId6"/>
    <p:sldId id="258" r:id="rId7"/>
    <p:sldId id="259" r:id="rId8"/>
    <p:sldId id="260" r:id="rId9"/>
    <p:sldId id="261" r:id="rId10"/>
    <p:sldId id="262" r:id="rId11"/>
    <p:sldId id="263" r:id="rId12"/>
    <p:sldId id="271" r:id="rId13"/>
    <p:sldId id="265" r:id="rId14"/>
    <p:sldId id="267" r:id="rId15"/>
    <p:sldId id="269" r:id="rId16"/>
    <p:sldId id="270" r:id="rId17"/>
    <p:sldId id="266" r:id="rId18"/>
    <p:sldId id="268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9" r:id="rId36"/>
    <p:sldId id="288" r:id="rId37"/>
    <p:sldId id="290" r:id="rId38"/>
    <p:sldId id="291" r:id="rId39"/>
    <p:sldId id="292" r:id="rId40"/>
  </p:sldIdLst>
  <p:sldSz cx="12192000" cy="6858000"/>
  <p:notesSz cx="6858000" cy="9144000"/>
  <p:defaultTextStyle>
    <a:defPPr rtl="0"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23" autoAdjust="0"/>
    <p:restoredTop sz="94660"/>
  </p:normalViewPr>
  <p:slideViewPr>
    <p:cSldViewPr>
      <p:cViewPr>
        <p:scale>
          <a:sx n="150" d="100"/>
          <a:sy n="150" d="100"/>
        </p:scale>
        <p:origin x="28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281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838BD74-03A7-4083-9656-4695B77D0FB3}" type="datetime1">
              <a:rPr lang="nl-NL" smtClean="0"/>
              <a:t>30-4-2021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0AD62A-9EE1-43E3-A7E5-D268F71DF3EB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364482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7814101-8B39-4E53-A2E2-FEE6AEE714ED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noProof="0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noProof="0" dirty="0"/>
              <a:t>Klik om de tekststijlen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534C2EF-8A97-4DAF-B099-E567883644D6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718091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534C2EF-8A97-4DAF-B099-E567883644D6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52230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Get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keyVault</a:t>
            </a:r>
            <a:r>
              <a:rPr lang="nl-BE" dirty="0"/>
              <a:t> </a:t>
            </a:r>
            <a:r>
              <a:rPr lang="nl-BE" dirty="0" err="1"/>
              <a:t>owner</a:t>
            </a:r>
            <a:r>
              <a:rPr lang="nl-BE" dirty="0"/>
              <a:t> </a:t>
            </a:r>
            <a:r>
              <a:rPr lang="nl-BE" dirty="0" err="1"/>
              <a:t>id</a:t>
            </a:r>
            <a:r>
              <a:rPr lang="nl-BE" dirty="0"/>
              <a:t> from </a:t>
            </a:r>
            <a:r>
              <a:rPr lang="nl-BE" dirty="0" err="1"/>
              <a:t>azure</a:t>
            </a:r>
            <a:r>
              <a:rPr lang="nl-BE" dirty="0"/>
              <a:t> portal -&gt; Active directory -&gt; users -&gt; </a:t>
            </a:r>
            <a:r>
              <a:rPr lang="nl-BE" dirty="0" err="1"/>
              <a:t>yourself</a:t>
            </a:r>
            <a:r>
              <a:rPr lang="nl-BE" dirty="0"/>
              <a:t> -&gt; object </a:t>
            </a:r>
            <a:r>
              <a:rPr lang="nl-BE" dirty="0" err="1"/>
              <a:t>id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534C2EF-8A97-4DAF-B099-E567883644D6}" type="slidenum">
              <a:rPr lang="nl-NL" noProof="0" smtClean="0"/>
              <a:t>12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354034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534C2EF-8A97-4DAF-B099-E567883644D6}" type="slidenum">
              <a:rPr lang="nl-NL" noProof="0" smtClean="0"/>
              <a:t>19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0050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" r="323" b="422"/>
          <a:stretch/>
        </p:blipFill>
        <p:spPr>
          <a:xfrm>
            <a:off x="1524" y="1"/>
            <a:ext cx="12188952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8458200" cy="1828800"/>
          </a:xfrm>
        </p:spPr>
        <p:txBody>
          <a:bodyPr rtlCol="0" anchor="b">
            <a:normAutofit/>
          </a:bodyPr>
          <a:lstStyle>
            <a:lvl1pPr algn="l">
              <a:defRPr sz="44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838200" y="2438400"/>
            <a:ext cx="7086600" cy="914400"/>
          </a:xfrm>
        </p:spPr>
        <p:txBody>
          <a:bodyPr rtlCol="0">
            <a:normAutofit/>
          </a:bodyPr>
          <a:lstStyle>
            <a:lvl1pPr marL="0" indent="0" algn="l">
              <a:spcBef>
                <a:spcPts val="1200"/>
              </a:spcBef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l-NL" noProof="0"/>
              <a:t>Klikken om de ondertitelstijl van het model te bewerken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15445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ee afbeeldingen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8580" y="5791200"/>
            <a:ext cx="8115419" cy="70167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>
                <a:solidFill>
                  <a:schemeClr val="accent1"/>
                </a:solidFill>
              </a:defRPr>
            </a:lvl1pPr>
          </a:lstStyle>
          <a:p>
            <a:pPr lvl="0"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7" name="Vrije vorm 5"/>
          <p:cNvSpPr>
            <a:spLocks/>
          </p:cNvSpPr>
          <p:nvPr/>
        </p:nvSpPr>
        <p:spPr bwMode="gray">
          <a:xfrm>
            <a:off x="762000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15" name="Tijdelijke aanduiding voor afbeelding 14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3"/>
          </p:nvPr>
        </p:nvSpPr>
        <p:spPr>
          <a:xfrm>
            <a:off x="992435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7" name="Tijdelijke aanduiding voor tekst 16"/>
          <p:cNvSpPr>
            <a:spLocks noGrp="1"/>
          </p:cNvSpPr>
          <p:nvPr>
            <p:ph type="body" sz="quarter" idx="14"/>
          </p:nvPr>
        </p:nvSpPr>
        <p:spPr>
          <a:xfrm>
            <a:off x="1028581" y="5181600"/>
            <a:ext cx="3566160" cy="493776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18" name="Vrije vorm 5"/>
          <p:cNvSpPr>
            <a:spLocks/>
          </p:cNvSpPr>
          <p:nvPr/>
        </p:nvSpPr>
        <p:spPr bwMode="gray">
          <a:xfrm>
            <a:off x="5300133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19" name="Tijdelijke aanduiding voor afbeelding 18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5"/>
          </p:nvPr>
        </p:nvSpPr>
        <p:spPr>
          <a:xfrm>
            <a:off x="5530568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20" name="Tijdelijke aanduiding voor tekst 16"/>
          <p:cNvSpPr>
            <a:spLocks noGrp="1"/>
          </p:cNvSpPr>
          <p:nvPr>
            <p:ph type="body" sz="quarter" idx="16"/>
          </p:nvPr>
        </p:nvSpPr>
        <p:spPr>
          <a:xfrm>
            <a:off x="5566714" y="5181600"/>
            <a:ext cx="3566160" cy="493776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03777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rie afbeeldingen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8580" y="5305424"/>
            <a:ext cx="8104083" cy="579921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7" name="Vrije vorm 5"/>
          <p:cNvSpPr>
            <a:spLocks/>
          </p:cNvSpPr>
          <p:nvPr/>
        </p:nvSpPr>
        <p:spPr bwMode="gray">
          <a:xfrm>
            <a:off x="762000" y="933449"/>
            <a:ext cx="53340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15" name="Tijdelijke aanduiding voor afbeelding 14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3"/>
          </p:nvPr>
        </p:nvSpPr>
        <p:spPr>
          <a:xfrm>
            <a:off x="991888" y="1113022"/>
            <a:ext cx="4874224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8" name="Vrije vorm 5"/>
          <p:cNvSpPr>
            <a:spLocks/>
          </p:cNvSpPr>
          <p:nvPr/>
        </p:nvSpPr>
        <p:spPr bwMode="gray">
          <a:xfrm>
            <a:off x="6323873" y="967316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19" name="Tijdelijke aanduiding voor afbeelding 18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5"/>
          </p:nvPr>
        </p:nvSpPr>
        <p:spPr>
          <a:xfrm>
            <a:off x="6506025" y="1109743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2" name="Vrije vorm 5"/>
          <p:cNvSpPr>
            <a:spLocks/>
          </p:cNvSpPr>
          <p:nvPr/>
        </p:nvSpPr>
        <p:spPr bwMode="gray">
          <a:xfrm>
            <a:off x="6323873" y="3060954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13" name="Tijdelijke aanduiding voor afbeelding 12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6"/>
          </p:nvPr>
        </p:nvSpPr>
        <p:spPr>
          <a:xfrm>
            <a:off x="6506025" y="3203381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7" name="Tijdelijke aanduiding voor tekst 16"/>
          <p:cNvSpPr>
            <a:spLocks noGrp="1"/>
          </p:cNvSpPr>
          <p:nvPr>
            <p:ph type="body" sz="quarter" idx="14"/>
          </p:nvPr>
        </p:nvSpPr>
        <p:spPr>
          <a:xfrm>
            <a:off x="1028581" y="5919255"/>
            <a:ext cx="8104082" cy="49742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0177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jf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" y="283"/>
            <a:ext cx="12188952" cy="685971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77400" y="365126"/>
            <a:ext cx="2133600" cy="153987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>
                <a:solidFill>
                  <a:schemeClr val="accent1"/>
                </a:solidFill>
              </a:defRPr>
            </a:lvl1pPr>
          </a:lstStyle>
          <a:p>
            <a:pPr lvl="0"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8" name="Vrije vorm 5"/>
          <p:cNvSpPr>
            <a:spLocks/>
          </p:cNvSpPr>
          <p:nvPr/>
        </p:nvSpPr>
        <p:spPr bwMode="gray">
          <a:xfrm>
            <a:off x="4182533" y="265044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9" name="Tijdelijke aanduiding voor afbeelding 8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3"/>
          </p:nvPr>
        </p:nvSpPr>
        <p:spPr>
          <a:xfrm>
            <a:off x="4424435" y="436315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0" name="Vrije vorm 5"/>
          <p:cNvSpPr>
            <a:spLocks/>
          </p:cNvSpPr>
          <p:nvPr/>
        </p:nvSpPr>
        <p:spPr bwMode="gray">
          <a:xfrm>
            <a:off x="816188" y="384723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11" name="Tijdelijke aanduiding voor afbeelding 10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5"/>
          </p:nvPr>
        </p:nvSpPr>
        <p:spPr>
          <a:xfrm>
            <a:off x="1013022" y="538232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2" name="Vrije vorm 5"/>
          <p:cNvSpPr>
            <a:spLocks/>
          </p:cNvSpPr>
          <p:nvPr/>
        </p:nvSpPr>
        <p:spPr bwMode="gray">
          <a:xfrm>
            <a:off x="816188" y="2478361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13" name="Tijdelijke aanduiding voor afbeelding 12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6"/>
          </p:nvPr>
        </p:nvSpPr>
        <p:spPr>
          <a:xfrm>
            <a:off x="1013022" y="2631870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4" name="Vrije vorm 5"/>
          <p:cNvSpPr>
            <a:spLocks/>
          </p:cNvSpPr>
          <p:nvPr/>
        </p:nvSpPr>
        <p:spPr bwMode="gray">
          <a:xfrm>
            <a:off x="816188" y="4571999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15" name="Tijdelijke aanduiding voor afbeelding 14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7"/>
          </p:nvPr>
        </p:nvSpPr>
        <p:spPr>
          <a:xfrm>
            <a:off x="1013022" y="4725508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20" name="Vrije vorm 5"/>
          <p:cNvSpPr>
            <a:spLocks/>
          </p:cNvSpPr>
          <p:nvPr/>
        </p:nvSpPr>
        <p:spPr bwMode="gray">
          <a:xfrm>
            <a:off x="4182533" y="3448511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21" name="Tijdelijke aanduiding voor afbeelding 20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8"/>
          </p:nvPr>
        </p:nvSpPr>
        <p:spPr>
          <a:xfrm>
            <a:off x="4424435" y="3619782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86467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2FC5D0-A9B6-4A9A-B84B-4C35602B92DC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44326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839200" y="365125"/>
            <a:ext cx="1828799" cy="4940300"/>
          </a:xfrm>
        </p:spPr>
        <p:txBody>
          <a:bodyPr vert="eaVert"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524000" y="365125"/>
            <a:ext cx="6858000" cy="4940300"/>
          </a:xfrm>
        </p:spPr>
        <p:txBody>
          <a:bodyPr vert="eaVert"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060A10-9BDB-4A39-8F8E-B3B916D051BD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92624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D8B4BC-A3B7-45E8-B1A9-F67A59EFAC59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03573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" t="422"/>
          <a:stretch/>
        </p:blipFill>
        <p:spPr>
          <a:xfrm>
            <a:off x="0" y="0"/>
            <a:ext cx="12188952" cy="685717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2800" y="533400"/>
            <a:ext cx="7315200" cy="1828800"/>
          </a:xfrm>
        </p:spPr>
        <p:txBody>
          <a:bodyPr rtlCol="0" anchor="b">
            <a:normAutofit/>
          </a:bodyPr>
          <a:lstStyle>
            <a:lvl1pPr>
              <a:defRPr sz="44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352800" y="2438400"/>
            <a:ext cx="5486400" cy="9144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27950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89120" cy="3474720"/>
          </a:xfrm>
        </p:spPr>
        <p:txBody>
          <a:bodyPr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278880" y="1825625"/>
            <a:ext cx="4389120" cy="3474720"/>
          </a:xfrm>
        </p:spPr>
        <p:txBody>
          <a:bodyPr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BFE02D-3BAB-4EB8-88B9-2E39B88ABF34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62530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4389120" cy="795867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524000" y="2624666"/>
            <a:ext cx="4389120" cy="2675467"/>
          </a:xfrm>
        </p:spPr>
        <p:txBody>
          <a:bodyPr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278880" y="1828799"/>
            <a:ext cx="4389120" cy="795867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278880" y="2624666"/>
            <a:ext cx="4389120" cy="2675467"/>
          </a:xfrm>
        </p:spPr>
        <p:txBody>
          <a:bodyPr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5E6550-B4F4-4AB5-8CAF-087A6645B768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90008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A81FBC-BED1-4C19-88CE-A334CAC51FCC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6450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325EDF-C77D-4ADB-9AAC-3506B89C42F0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58007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24400" y="1828800"/>
            <a:ext cx="5943600" cy="3476625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523999" y="1828800"/>
            <a:ext cx="2926080" cy="3476625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9B60BA-C05D-4614-B1D5-78DEE3FA06F1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80735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Vrije vorm 5"/>
          <p:cNvSpPr>
            <a:spLocks/>
          </p:cNvSpPr>
          <p:nvPr/>
        </p:nvSpPr>
        <p:spPr bwMode="gray">
          <a:xfrm>
            <a:off x="804333" y="1695450"/>
            <a:ext cx="5596467" cy="3295650"/>
          </a:xfrm>
          <a:custGeom>
            <a:avLst/>
            <a:gdLst>
              <a:gd name="T0" fmla="*/ 1279 w 1347"/>
              <a:gd name="T1" fmla="*/ 919 h 986"/>
              <a:gd name="T2" fmla="*/ 65 w 1347"/>
              <a:gd name="T3" fmla="*/ 919 h 986"/>
              <a:gd name="T4" fmla="*/ 65 w 1347"/>
              <a:gd name="T5" fmla="*/ 64 h 986"/>
              <a:gd name="T6" fmla="*/ 1279 w 1347"/>
              <a:gd name="T7" fmla="*/ 64 h 986"/>
              <a:gd name="T8" fmla="*/ 1279 w 1347"/>
              <a:gd name="T9" fmla="*/ 919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7" h="986">
                <a:moveTo>
                  <a:pt x="1279" y="919"/>
                </a:moveTo>
                <a:cubicBezTo>
                  <a:pt x="1211" y="986"/>
                  <a:pt x="121" y="974"/>
                  <a:pt x="65" y="919"/>
                </a:cubicBezTo>
                <a:cubicBezTo>
                  <a:pt x="9" y="863"/>
                  <a:pt x="0" y="128"/>
                  <a:pt x="65" y="64"/>
                </a:cubicBezTo>
                <a:cubicBezTo>
                  <a:pt x="130" y="0"/>
                  <a:pt x="1217" y="3"/>
                  <a:pt x="1279" y="64"/>
                </a:cubicBezTo>
                <a:cubicBezTo>
                  <a:pt x="1341" y="125"/>
                  <a:pt x="1347" y="852"/>
                  <a:pt x="1279" y="9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12" name="Tijdelijke aanduiding voor afbeelding 11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idx="1"/>
          </p:nvPr>
        </p:nvSpPr>
        <p:spPr>
          <a:xfrm>
            <a:off x="1006022" y="1874520"/>
            <a:ext cx="5193089" cy="2937510"/>
          </a:xfrm>
          <a:custGeom>
            <a:avLst/>
            <a:gdLst>
              <a:gd name="connsiteX0" fmla="*/ 2531359 w 5066932"/>
              <a:gd name="connsiteY0" fmla="*/ 21 h 2945784"/>
              <a:gd name="connsiteX1" fmla="*/ 4878015 w 5066932"/>
              <a:gd name="connsiteY1" fmla="*/ 145719 h 2945784"/>
              <a:gd name="connsiteX2" fmla="*/ 4878015 w 5066932"/>
              <a:gd name="connsiteY2" fmla="*/ 2803241 h 2945784"/>
              <a:gd name="connsiteX3" fmla="*/ 175988 w 5066932"/>
              <a:gd name="connsiteY3" fmla="*/ 2803241 h 2945784"/>
              <a:gd name="connsiteX4" fmla="*/ 175988 w 5066932"/>
              <a:gd name="connsiteY4" fmla="*/ 145719 h 2945784"/>
              <a:gd name="connsiteX5" fmla="*/ 2531359 w 5066932"/>
              <a:gd name="connsiteY5" fmla="*/ 21 h 294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66932" h="2945784">
                <a:moveTo>
                  <a:pt x="2531359" y="21"/>
                </a:moveTo>
                <a:cubicBezTo>
                  <a:pt x="3645379" y="1187"/>
                  <a:pt x="4757946" y="50918"/>
                  <a:pt x="4878015" y="145719"/>
                </a:cubicBezTo>
                <a:cubicBezTo>
                  <a:pt x="5118151" y="335320"/>
                  <a:pt x="5141390" y="2594991"/>
                  <a:pt x="4878015" y="2803241"/>
                </a:cubicBezTo>
                <a:cubicBezTo>
                  <a:pt x="4614639" y="3011491"/>
                  <a:pt x="392886" y="2974193"/>
                  <a:pt x="175988" y="2803241"/>
                </a:cubicBezTo>
                <a:cubicBezTo>
                  <a:pt x="-40909" y="2629181"/>
                  <a:pt x="-75768" y="344644"/>
                  <a:pt x="175988" y="145719"/>
                </a:cubicBezTo>
                <a:cubicBezTo>
                  <a:pt x="301866" y="46256"/>
                  <a:pt x="1417339" y="-1144"/>
                  <a:pt x="2531359" y="2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7010400" y="2245995"/>
            <a:ext cx="3657600" cy="219456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3F05B5-B324-4AF2-B010-1DAE32D4D6C8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65131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" t="511" r="525" b="2999"/>
          <a:stretch/>
        </p:blipFill>
        <p:spPr>
          <a:xfrm>
            <a:off x="0" y="0"/>
            <a:ext cx="12188826" cy="6858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nl-NL" noProof="0" dirty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nl-NL" noProof="0" dirty="0"/>
              <a:t>Klik om de tekststijlen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B643632B-0514-4618-8243-558B1A6931C2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289D71E3-7D81-4C24-B9D8-6B108755C64C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6165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2" r:id="rId11"/>
    <p:sldLayoutId id="2147483661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nl-NL" dirty="0" err="1"/>
              <a:t>Terraform</a:t>
            </a:r>
            <a:r>
              <a:rPr lang="nl-NL" dirty="0"/>
              <a:t> 101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nl-NL" dirty="0"/>
              <a:t>A beginners guide, </a:t>
            </a:r>
            <a:r>
              <a:rPr lang="nl-NL" dirty="0" err="1"/>
              <a:t>guided</a:t>
            </a:r>
            <a:r>
              <a:rPr lang="nl-NL" dirty="0"/>
              <a:t> by a beginner</a:t>
            </a:r>
          </a:p>
        </p:txBody>
      </p:sp>
      <p:pic>
        <p:nvPicPr>
          <p:cNvPr id="6146" name="Picture 2" descr="Introduction - Terraform by HashiCorp">
            <a:extLst>
              <a:ext uri="{FF2B5EF4-FFF2-40B4-BE49-F238E27FC236}">
                <a16:creationId xmlns:a16="http://schemas.microsoft.com/office/drawing/2014/main" id="{BB1A8044-7CE0-45CE-A5EB-D34FFA419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65011"/>
            <a:ext cx="4371975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3F91BA58-AAA7-4353-8914-26D2CF692175}"/>
              </a:ext>
            </a:extLst>
          </p:cNvPr>
          <p:cNvSpPr/>
          <p:nvPr/>
        </p:nvSpPr>
        <p:spPr>
          <a:xfrm>
            <a:off x="0" y="6453336"/>
            <a:ext cx="8016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https://github.com/johnverbiest/Terraform101-KnowledgeShare</a:t>
            </a:r>
          </a:p>
        </p:txBody>
      </p:sp>
    </p:spTree>
    <p:extLst>
      <p:ext uri="{BB962C8B-B14F-4D97-AF65-F5344CB8AC3E}">
        <p14:creationId xmlns:p14="http://schemas.microsoft.com/office/powerpoint/2010/main" val="279804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1. </a:t>
            </a:r>
            <a:r>
              <a:rPr lang="nl-BE" dirty="0" err="1"/>
              <a:t>Installing</a:t>
            </a:r>
            <a:r>
              <a:rPr lang="nl-BE" dirty="0"/>
              <a:t> </a:t>
            </a:r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things</a:t>
            </a:r>
            <a:endParaRPr lang="nl-BE" dirty="0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CC62E36-5ACD-4385-B90B-412332C08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55440" y="1874520"/>
            <a:ext cx="5193089" cy="2937510"/>
          </a:xfrm>
          <a:solidFill>
            <a:schemeClr val="accent4">
              <a:lumMod val="50000"/>
            </a:schemeClr>
          </a:solidFill>
        </p:spPr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1ACD180-6D93-4985-94B7-080FB372F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10400" y="1700808"/>
            <a:ext cx="4558208" cy="3384376"/>
          </a:xfrm>
        </p:spPr>
        <p:txBody>
          <a:bodyPr/>
          <a:lstStyle/>
          <a:p>
            <a:r>
              <a:rPr lang="nl-BE" dirty="0" err="1">
                <a:latin typeface="Consolas" panose="020B0609020204030204" pitchFamily="49" charset="0"/>
              </a:rPr>
              <a:t>You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need</a:t>
            </a:r>
            <a:r>
              <a:rPr lang="nl-BE" dirty="0">
                <a:latin typeface="Consolas" panose="020B0609020204030204" pitchFamily="49" charset="0"/>
              </a:rPr>
              <a:t> 2 </a:t>
            </a:r>
            <a:r>
              <a:rPr lang="nl-BE" dirty="0" err="1">
                <a:latin typeface="Consolas" panose="020B0609020204030204" pitchFamily="49" charset="0"/>
              </a:rPr>
              <a:t>things</a:t>
            </a:r>
            <a:r>
              <a:rPr lang="nl-BE" dirty="0">
                <a:latin typeface="Consolas" panose="020B0609020204030204" pitchFamily="49" charset="0"/>
              </a:rPr>
              <a:t> on </a:t>
            </a:r>
            <a:r>
              <a:rPr lang="nl-BE" dirty="0" err="1">
                <a:latin typeface="Consolas" panose="020B0609020204030204" pitchFamily="49" charset="0"/>
              </a:rPr>
              <a:t>your</a:t>
            </a:r>
            <a:r>
              <a:rPr lang="nl-BE" dirty="0">
                <a:latin typeface="Consolas" panose="020B0609020204030204" pitchFamily="49" charset="0"/>
              </a:rPr>
              <a:t> machine:</a:t>
            </a:r>
          </a:p>
          <a:p>
            <a:endParaRPr lang="nl-BE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nl-BE" dirty="0" err="1">
                <a:latin typeface="Consolas" panose="020B0609020204030204" pitchFamily="49" charset="0"/>
              </a:rPr>
              <a:t>Terraform</a:t>
            </a:r>
            <a:r>
              <a:rPr lang="nl-BE" dirty="0">
                <a:latin typeface="Consolas" panose="020B0609020204030204" pitchFamily="49" charset="0"/>
              </a:rPr>
              <a:t> v 0.15.1</a:t>
            </a:r>
          </a:p>
          <a:p>
            <a:pPr marL="742950" lvl="1" indent="-285750">
              <a:buFontTx/>
              <a:buChar char="-"/>
            </a:pPr>
            <a:r>
              <a:rPr lang="nl-BE" dirty="0">
                <a:latin typeface="Consolas" panose="020B0609020204030204" pitchFamily="49" charset="0"/>
              </a:rPr>
              <a:t>From </a:t>
            </a:r>
            <a:r>
              <a:rPr lang="nl-BE" dirty="0" err="1">
                <a:latin typeface="Consolas" panose="020B0609020204030204" pitchFamily="49" charset="0"/>
              </a:rPr>
              <a:t>their</a:t>
            </a:r>
            <a:r>
              <a:rPr lang="nl-BE" dirty="0">
                <a:latin typeface="Consolas" panose="020B0609020204030204" pitchFamily="49" charset="0"/>
              </a:rPr>
              <a:t> website, or via </a:t>
            </a:r>
            <a:r>
              <a:rPr lang="nl-BE" dirty="0" err="1">
                <a:latin typeface="Consolas" panose="020B0609020204030204" pitchFamily="49" charset="0"/>
              </a:rPr>
              <a:t>chocolatey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for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windows</a:t>
            </a:r>
            <a:r>
              <a:rPr lang="nl-BE" dirty="0">
                <a:latin typeface="Consolas" panose="020B0609020204030204" pitchFamily="49" charset="0"/>
              </a:rPr>
              <a:t> (choco </a:t>
            </a:r>
            <a:r>
              <a:rPr lang="nl-BE" dirty="0" err="1">
                <a:latin typeface="Consolas" panose="020B0609020204030204" pitchFamily="49" charset="0"/>
              </a:rPr>
              <a:t>install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terraform</a:t>
            </a:r>
            <a:r>
              <a:rPr lang="nl-BE" dirty="0">
                <a:latin typeface="Consolas" panose="020B0609020204030204" pitchFamily="49" charset="0"/>
              </a:rPr>
              <a:t> --</a:t>
            </a:r>
            <a:r>
              <a:rPr lang="nl-BE" dirty="0" err="1">
                <a:latin typeface="Consolas" panose="020B0609020204030204" pitchFamily="49" charset="0"/>
              </a:rPr>
              <a:t>version</a:t>
            </a:r>
            <a:r>
              <a:rPr lang="nl-BE" dirty="0">
                <a:latin typeface="Consolas" panose="020B0609020204030204" pitchFamily="49" charset="0"/>
              </a:rPr>
              <a:t>=0.15.1)</a:t>
            </a:r>
          </a:p>
          <a:p>
            <a:pPr marL="285750" indent="-285750">
              <a:buFontTx/>
              <a:buChar char="-"/>
            </a:pPr>
            <a:r>
              <a:rPr lang="nl-BE" dirty="0" err="1">
                <a:latin typeface="Consolas" panose="020B0609020204030204" pitchFamily="49" charset="0"/>
              </a:rPr>
              <a:t>Azure</a:t>
            </a:r>
            <a:r>
              <a:rPr lang="nl-BE" dirty="0">
                <a:latin typeface="Consolas" panose="020B0609020204030204" pitchFamily="49" charset="0"/>
              </a:rPr>
              <a:t> CLI</a:t>
            </a:r>
          </a:p>
          <a:p>
            <a:pPr marL="742950" lvl="1" indent="-285750">
              <a:buFontTx/>
              <a:buChar char="-"/>
            </a:pPr>
            <a:r>
              <a:rPr lang="nl-BE" dirty="0">
                <a:latin typeface="Consolas" panose="020B0609020204030204" pitchFamily="49" charset="0"/>
              </a:rPr>
              <a:t>https://docs.microsoft.com/en-us/cli/azure/install-azure-cli</a:t>
            </a:r>
          </a:p>
          <a:p>
            <a:pPr marL="285750" indent="-285750">
              <a:buFontTx/>
              <a:buChar char="-"/>
            </a:pPr>
            <a:endParaRPr lang="nl-BE" dirty="0">
              <a:latin typeface="Consolas" panose="020B0609020204030204" pitchFamily="49" charset="0"/>
            </a:endParaRPr>
          </a:p>
        </p:txBody>
      </p:sp>
      <p:sp>
        <p:nvSpPr>
          <p:cNvPr id="5" name="Tijdelijke aanduiding voor tekst 3">
            <a:extLst>
              <a:ext uri="{FF2B5EF4-FFF2-40B4-BE49-F238E27FC236}">
                <a16:creationId xmlns:a16="http://schemas.microsoft.com/office/drawing/2014/main" id="{C81F799A-A64A-4491-A23D-83D21CD6724C}"/>
              </a:ext>
            </a:extLst>
          </p:cNvPr>
          <p:cNvSpPr txBox="1">
            <a:spLocks/>
          </p:cNvSpPr>
          <p:nvPr/>
        </p:nvSpPr>
        <p:spPr>
          <a:xfrm>
            <a:off x="1271464" y="2060848"/>
            <a:ext cx="4824536" cy="259228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360363" algn="l"/>
              </a:tabLst>
            </a:pP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&gt; choco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install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terraform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--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version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=0.15.1</a:t>
            </a:r>
            <a:b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b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Invoke-WebRequest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-Uri https://aka.ms/installazurecliwindows -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OutFile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.\AzureCLI.msi; Start-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Process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msiexec.exe -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Wait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-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ArgumentList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'/I AzureCLI.msi /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quiet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';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rm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.\AzureCLI.msi</a:t>
            </a:r>
          </a:p>
        </p:txBody>
      </p:sp>
    </p:spTree>
    <p:extLst>
      <p:ext uri="{BB962C8B-B14F-4D97-AF65-F5344CB8AC3E}">
        <p14:creationId xmlns:p14="http://schemas.microsoft.com/office/powerpoint/2010/main" val="397147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2. Login </a:t>
            </a:r>
            <a:r>
              <a:rPr lang="nl-BE" dirty="0" err="1"/>
              <a:t>into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CLI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CC62E36-5ACD-4385-B90B-412332C08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55440" y="1874520"/>
            <a:ext cx="5193089" cy="2937510"/>
          </a:xfrm>
          <a:solidFill>
            <a:schemeClr val="accent4">
              <a:lumMod val="50000"/>
            </a:schemeClr>
          </a:solidFill>
        </p:spPr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1ACD180-6D93-4985-94B7-080FB372F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10400" y="1700808"/>
            <a:ext cx="4558208" cy="3384376"/>
          </a:xfrm>
        </p:spPr>
        <p:txBody>
          <a:bodyPr/>
          <a:lstStyle/>
          <a:p>
            <a:r>
              <a:rPr lang="nl-BE" dirty="0">
                <a:latin typeface="Consolas" panose="020B0609020204030204" pitchFamily="49" charset="0"/>
              </a:rPr>
              <a:t>Login </a:t>
            </a:r>
            <a:r>
              <a:rPr lang="nl-BE" dirty="0" err="1">
                <a:latin typeface="Consolas" panose="020B0609020204030204" pitchFamily="49" charset="0"/>
              </a:rPr>
              <a:t>using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the</a:t>
            </a:r>
            <a:r>
              <a:rPr lang="nl-BE" dirty="0">
                <a:latin typeface="Consolas" panose="020B0609020204030204" pitchFamily="49" charset="0"/>
              </a:rPr>
              <a:t> CLI</a:t>
            </a:r>
          </a:p>
          <a:p>
            <a:pPr marL="285750" indent="-285750">
              <a:buFontTx/>
              <a:buChar char="-"/>
            </a:pPr>
            <a:r>
              <a:rPr lang="nl-BE" dirty="0" err="1">
                <a:latin typeface="Consolas" panose="020B0609020204030204" pitchFamily="49" charset="0"/>
              </a:rPr>
              <a:t>az</a:t>
            </a:r>
            <a:r>
              <a:rPr lang="nl-BE" dirty="0">
                <a:latin typeface="Consolas" panose="020B0609020204030204" pitchFamily="49" charset="0"/>
              </a:rPr>
              <a:t> login </a:t>
            </a:r>
          </a:p>
          <a:p>
            <a:pPr marL="742950" lvl="1" indent="-285750">
              <a:buFontTx/>
              <a:buChar char="-"/>
            </a:pPr>
            <a:r>
              <a:rPr lang="nl-BE" dirty="0" err="1">
                <a:latin typeface="Consolas" panose="020B0609020204030204" pitchFamily="49" charset="0"/>
              </a:rPr>
              <a:t>Opens</a:t>
            </a:r>
            <a:r>
              <a:rPr lang="nl-BE" dirty="0">
                <a:latin typeface="Consolas" panose="020B0609020204030204" pitchFamily="49" charset="0"/>
              </a:rPr>
              <a:t> browser </a:t>
            </a:r>
            <a:r>
              <a:rPr lang="nl-BE" dirty="0" err="1">
                <a:latin typeface="Consolas" panose="020B0609020204030204" pitchFamily="49" charset="0"/>
              </a:rPr>
              <a:t>to</a:t>
            </a:r>
            <a:r>
              <a:rPr lang="nl-BE" dirty="0">
                <a:latin typeface="Consolas" panose="020B0609020204030204" pitchFamily="49" charset="0"/>
              </a:rPr>
              <a:t> login </a:t>
            </a:r>
            <a:r>
              <a:rPr lang="nl-BE" dirty="0" err="1">
                <a:latin typeface="Consolas" panose="020B0609020204030204" pitchFamily="49" charset="0"/>
              </a:rPr>
              <a:t>into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Azure</a:t>
            </a:r>
            <a:endParaRPr lang="nl-BE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endParaRPr lang="nl-BE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endParaRPr lang="nl-BE" dirty="0">
              <a:latin typeface="Consolas" panose="020B0609020204030204" pitchFamily="49" charset="0"/>
            </a:endParaRPr>
          </a:p>
        </p:txBody>
      </p:sp>
      <p:sp>
        <p:nvSpPr>
          <p:cNvPr id="5" name="Tijdelijke aanduiding voor tekst 3">
            <a:extLst>
              <a:ext uri="{FF2B5EF4-FFF2-40B4-BE49-F238E27FC236}">
                <a16:creationId xmlns:a16="http://schemas.microsoft.com/office/drawing/2014/main" id="{C81F799A-A64A-4491-A23D-83D21CD6724C}"/>
              </a:ext>
            </a:extLst>
          </p:cNvPr>
          <p:cNvSpPr txBox="1">
            <a:spLocks/>
          </p:cNvSpPr>
          <p:nvPr/>
        </p:nvSpPr>
        <p:spPr>
          <a:xfrm>
            <a:off x="1271464" y="2060848"/>
            <a:ext cx="4824536" cy="259228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360363" algn="l"/>
              </a:tabLst>
            </a:pP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az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login</a:t>
            </a:r>
          </a:p>
        </p:txBody>
      </p:sp>
    </p:spTree>
    <p:extLst>
      <p:ext uri="{BB962C8B-B14F-4D97-AF65-F5344CB8AC3E}">
        <p14:creationId xmlns:p14="http://schemas.microsoft.com/office/powerpoint/2010/main" val="192988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</a:t>
            </a:r>
            <a:r>
              <a:rPr lang="nl-BE" dirty="0" err="1"/>
              <a:t>Create</a:t>
            </a:r>
            <a:r>
              <a:rPr lang="nl-BE" dirty="0"/>
              <a:t> a backend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CC62E36-5ACD-4385-B90B-412332C08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55440" y="1874520"/>
            <a:ext cx="5193089" cy="2937510"/>
          </a:xfrm>
          <a:solidFill>
            <a:schemeClr val="accent4">
              <a:lumMod val="50000"/>
            </a:schemeClr>
          </a:solidFill>
        </p:spPr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1ACD180-6D93-4985-94B7-080FB372F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10400" y="365126"/>
            <a:ext cx="4558208" cy="5152106"/>
          </a:xfrm>
        </p:spPr>
        <p:txBody>
          <a:bodyPr>
            <a:normAutofit/>
          </a:bodyPr>
          <a:lstStyle/>
          <a:p>
            <a:r>
              <a:rPr lang="nl-BE" dirty="0">
                <a:latin typeface="Consolas" panose="020B0609020204030204" pitchFamily="49" charset="0"/>
              </a:rPr>
              <a:t>Backend is </a:t>
            </a:r>
            <a:r>
              <a:rPr lang="nl-BE" dirty="0" err="1">
                <a:latin typeface="Consolas" panose="020B0609020204030204" pitchFamily="49" charset="0"/>
              </a:rPr>
              <a:t>same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for</a:t>
            </a:r>
            <a:r>
              <a:rPr lang="nl-BE" dirty="0">
                <a:latin typeface="Consolas" panose="020B0609020204030204" pitchFamily="49" charset="0"/>
              </a:rPr>
              <a:t> a complete system, </a:t>
            </a:r>
            <a:r>
              <a:rPr lang="nl-BE" dirty="0" err="1">
                <a:latin typeface="Consolas" panose="020B0609020204030204" pitchFamily="49" charset="0"/>
              </a:rPr>
              <a:t>including</a:t>
            </a:r>
            <a:r>
              <a:rPr lang="nl-BE" dirty="0">
                <a:latin typeface="Consolas" panose="020B0609020204030204" pitchFamily="49" charset="0"/>
              </a:rPr>
              <a:t> environments </a:t>
            </a:r>
            <a:r>
              <a:rPr lang="nl-BE" dirty="0" err="1">
                <a:latin typeface="Consolas" panose="020B0609020204030204" pitchFamily="49" charset="0"/>
              </a:rPr>
              <a:t>and</a:t>
            </a:r>
            <a:r>
              <a:rPr lang="nl-BE" dirty="0">
                <a:latin typeface="Consolas" panose="020B0609020204030204" pitchFamily="49" charset="0"/>
              </a:rPr>
              <a:t> multiple </a:t>
            </a:r>
            <a:r>
              <a:rPr lang="nl-BE" dirty="0" err="1">
                <a:latin typeface="Consolas" panose="020B0609020204030204" pitchFamily="49" charset="0"/>
              </a:rPr>
              <a:t>terraform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setups</a:t>
            </a:r>
            <a:r>
              <a:rPr lang="nl-BE" dirty="0">
                <a:latin typeface="Consolas" panose="020B0609020204030204" pitchFamily="49" charset="0"/>
              </a:rPr>
              <a:t>. We </a:t>
            </a:r>
            <a:r>
              <a:rPr lang="nl-BE" dirty="0" err="1">
                <a:latin typeface="Consolas" panose="020B0609020204030204" pitchFamily="49" charset="0"/>
              </a:rPr>
              <a:t>can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thus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create</a:t>
            </a:r>
            <a:r>
              <a:rPr lang="nl-BE" dirty="0">
                <a:latin typeface="Consolas" panose="020B0609020204030204" pitchFamily="49" charset="0"/>
              </a:rPr>
              <a:t> a single “shared” backend.</a:t>
            </a:r>
          </a:p>
          <a:p>
            <a:endParaRPr lang="nl-BE" dirty="0">
              <a:latin typeface="Consolas" panose="020B0609020204030204" pitchFamily="49" charset="0"/>
            </a:endParaRPr>
          </a:p>
          <a:p>
            <a:r>
              <a:rPr lang="nl-BE" dirty="0">
                <a:latin typeface="Consolas" panose="020B0609020204030204" pitchFamily="49" charset="0"/>
              </a:rPr>
              <a:t>I </a:t>
            </a:r>
            <a:r>
              <a:rPr lang="nl-BE" dirty="0" err="1">
                <a:latin typeface="Consolas" panose="020B0609020204030204" pitchFamily="49" charset="0"/>
              </a:rPr>
              <a:t>created</a:t>
            </a:r>
            <a:r>
              <a:rPr lang="nl-BE" dirty="0">
                <a:latin typeface="Consolas" panose="020B0609020204030204" pitchFamily="49" charset="0"/>
              </a:rPr>
              <a:t> a Resource manager file </a:t>
            </a:r>
            <a:r>
              <a:rPr lang="nl-BE" dirty="0" err="1">
                <a:latin typeface="Consolas" panose="020B0609020204030204" pitchFamily="49" charset="0"/>
              </a:rPr>
              <a:t>to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automate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this</a:t>
            </a:r>
            <a:r>
              <a:rPr lang="nl-BE" dirty="0">
                <a:latin typeface="Consolas" panose="020B0609020204030204" pitchFamily="49" charset="0"/>
              </a:rPr>
              <a:t>, but </a:t>
            </a:r>
            <a:r>
              <a:rPr lang="nl-BE" dirty="0" err="1">
                <a:latin typeface="Consolas" panose="020B0609020204030204" pitchFamily="49" charset="0"/>
              </a:rPr>
              <a:t>it</a:t>
            </a:r>
            <a:r>
              <a:rPr lang="nl-BE" dirty="0">
                <a:latin typeface="Consolas" panose="020B0609020204030204" pitchFamily="49" charset="0"/>
              </a:rPr>
              <a:t> is </a:t>
            </a:r>
            <a:r>
              <a:rPr lang="nl-BE" dirty="0" err="1">
                <a:latin typeface="Consolas" panose="020B0609020204030204" pitchFamily="49" charset="0"/>
              </a:rPr>
              <a:t>nothing</a:t>
            </a:r>
            <a:r>
              <a:rPr lang="nl-BE" dirty="0">
                <a:latin typeface="Consolas" panose="020B0609020204030204" pitchFamily="49" charset="0"/>
              </a:rPr>
              <a:t> more </a:t>
            </a:r>
            <a:r>
              <a:rPr lang="nl-BE" dirty="0" err="1">
                <a:latin typeface="Consolas" panose="020B0609020204030204" pitchFamily="49" charset="0"/>
              </a:rPr>
              <a:t>than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creating</a:t>
            </a:r>
            <a:r>
              <a:rPr lang="nl-BE" dirty="0">
                <a:latin typeface="Consolas" panose="020B0609020204030204" pitchFamily="49" charset="0"/>
              </a:rPr>
              <a:t> a resource </a:t>
            </a:r>
            <a:r>
              <a:rPr lang="nl-BE" dirty="0" err="1">
                <a:latin typeface="Consolas" panose="020B0609020204030204" pitchFamily="49" charset="0"/>
              </a:rPr>
              <a:t>group</a:t>
            </a:r>
            <a:r>
              <a:rPr lang="nl-BE" dirty="0">
                <a:latin typeface="Consolas" panose="020B0609020204030204" pitchFamily="49" charset="0"/>
              </a:rPr>
              <a:t>, storage account </a:t>
            </a:r>
            <a:r>
              <a:rPr lang="nl-BE" dirty="0" err="1">
                <a:latin typeface="Consolas" panose="020B0609020204030204" pitchFamily="49" charset="0"/>
              </a:rPr>
              <a:t>and</a:t>
            </a:r>
            <a:r>
              <a:rPr lang="nl-BE" dirty="0">
                <a:latin typeface="Consolas" panose="020B0609020204030204" pitchFamily="49" charset="0"/>
              </a:rPr>
              <a:t> a </a:t>
            </a:r>
            <a:r>
              <a:rPr lang="nl-BE" dirty="0" err="1">
                <a:latin typeface="Consolas" panose="020B0609020204030204" pitchFamily="49" charset="0"/>
              </a:rPr>
              <a:t>key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vault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containing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connection</a:t>
            </a:r>
            <a:r>
              <a:rPr lang="nl-BE" dirty="0">
                <a:latin typeface="Consolas" panose="020B0609020204030204" pitchFamily="49" charset="0"/>
              </a:rPr>
              <a:t> strings.</a:t>
            </a:r>
          </a:p>
          <a:p>
            <a:endParaRPr lang="nl-BE" dirty="0">
              <a:latin typeface="Consolas" panose="020B0609020204030204" pitchFamily="49" charset="0"/>
            </a:endParaRPr>
          </a:p>
          <a:p>
            <a:r>
              <a:rPr lang="nl-BE" dirty="0" err="1">
                <a:latin typeface="Consolas" panose="020B0609020204030204" pitchFamily="49" charset="0"/>
              </a:rPr>
              <a:t>When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it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asks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for</a:t>
            </a:r>
            <a:r>
              <a:rPr lang="nl-BE" dirty="0">
                <a:latin typeface="Consolas" panose="020B0609020204030204" pitchFamily="49" charset="0"/>
              </a:rPr>
              <a:t> a “</a:t>
            </a:r>
            <a:r>
              <a:rPr lang="nl-BE" dirty="0" err="1">
                <a:latin typeface="Consolas" panose="020B0609020204030204" pitchFamily="49" charset="0"/>
              </a:rPr>
              <a:t>keyVaultOwnerId</a:t>
            </a:r>
            <a:r>
              <a:rPr lang="nl-BE" dirty="0">
                <a:latin typeface="Consolas" panose="020B0609020204030204" pitchFamily="49" charset="0"/>
              </a:rPr>
              <a:t>”, </a:t>
            </a:r>
            <a:r>
              <a:rPr lang="nl-BE" dirty="0" err="1">
                <a:latin typeface="Consolas" panose="020B0609020204030204" pitchFamily="49" charset="0"/>
              </a:rPr>
              <a:t>lookup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your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own</a:t>
            </a:r>
            <a:r>
              <a:rPr lang="nl-BE" dirty="0">
                <a:latin typeface="Consolas" panose="020B0609020204030204" pitchFamily="49" charset="0"/>
              </a:rPr>
              <a:t> object </a:t>
            </a:r>
            <a:r>
              <a:rPr lang="nl-BE" dirty="0" err="1">
                <a:latin typeface="Consolas" panose="020B0609020204030204" pitchFamily="49" charset="0"/>
              </a:rPr>
              <a:t>id</a:t>
            </a:r>
            <a:r>
              <a:rPr lang="nl-BE" dirty="0">
                <a:latin typeface="Consolas" panose="020B0609020204030204" pitchFamily="49" charset="0"/>
              </a:rPr>
              <a:t> in </a:t>
            </a:r>
            <a:r>
              <a:rPr lang="nl-BE" dirty="0" err="1">
                <a:latin typeface="Consolas" panose="020B0609020204030204" pitchFamily="49" charset="0"/>
              </a:rPr>
              <a:t>the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azure</a:t>
            </a:r>
            <a:r>
              <a:rPr lang="nl-BE" dirty="0">
                <a:latin typeface="Consolas" panose="020B0609020204030204" pitchFamily="49" charset="0"/>
              </a:rPr>
              <a:t> ad </a:t>
            </a:r>
            <a:r>
              <a:rPr lang="nl-BE" dirty="0" err="1">
                <a:latin typeface="Consolas" panose="020B0609020204030204" pitchFamily="49" charset="0"/>
              </a:rPr>
              <a:t>and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supply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this</a:t>
            </a:r>
            <a:endParaRPr lang="nl-BE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endParaRPr lang="nl-BE" dirty="0">
              <a:latin typeface="Consolas" panose="020B0609020204030204" pitchFamily="49" charset="0"/>
            </a:endParaRPr>
          </a:p>
        </p:txBody>
      </p:sp>
      <p:sp>
        <p:nvSpPr>
          <p:cNvPr id="5" name="Tijdelijke aanduiding voor tekst 3">
            <a:extLst>
              <a:ext uri="{FF2B5EF4-FFF2-40B4-BE49-F238E27FC236}">
                <a16:creationId xmlns:a16="http://schemas.microsoft.com/office/drawing/2014/main" id="{C81F799A-A64A-4491-A23D-83D21CD6724C}"/>
              </a:ext>
            </a:extLst>
          </p:cNvPr>
          <p:cNvSpPr txBox="1">
            <a:spLocks/>
          </p:cNvSpPr>
          <p:nvPr/>
        </p:nvSpPr>
        <p:spPr>
          <a:xfrm>
            <a:off x="1271464" y="2060848"/>
            <a:ext cx="4824536" cy="259228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360363" algn="l"/>
              </a:tabLst>
            </a:pP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az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group create -l 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westeurope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-n 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demoTerraformBackend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</a:tabLst>
            </a:pPr>
            <a:endParaRPr lang="nl-BE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</a:tabLst>
            </a:pP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az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deployment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group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create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--name Deploy-30-04-2021 --resource-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group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demoTerraformBackend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--template-file .\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TerraformRemoteState.json</a:t>
            </a:r>
            <a:endParaRPr lang="nl-BE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14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C4F809FA-56A0-454F-A272-23E6AC2EF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12" y="1052736"/>
            <a:ext cx="11280576" cy="3095665"/>
          </a:xfrm>
          <a:prstGeom prst="rect">
            <a:avLst/>
          </a:prstGeom>
        </p:spPr>
      </p:pic>
      <p:cxnSp>
        <p:nvCxnSpPr>
          <p:cNvPr id="4" name="Rechte verbindingslijn met pijl 3">
            <a:extLst>
              <a:ext uri="{FF2B5EF4-FFF2-40B4-BE49-F238E27FC236}">
                <a16:creationId xmlns:a16="http://schemas.microsoft.com/office/drawing/2014/main" id="{B0E192CF-99D1-48E7-BEDB-098F8A87AC6D}"/>
              </a:ext>
            </a:extLst>
          </p:cNvPr>
          <p:cNvCxnSpPr/>
          <p:nvPr/>
        </p:nvCxnSpPr>
        <p:spPr>
          <a:xfrm flipH="1" flipV="1">
            <a:off x="4439816" y="4148401"/>
            <a:ext cx="936104" cy="1296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kstvak 4">
            <a:extLst>
              <a:ext uri="{FF2B5EF4-FFF2-40B4-BE49-F238E27FC236}">
                <a16:creationId xmlns:a16="http://schemas.microsoft.com/office/drawing/2014/main" id="{73D38D84-FC08-49B3-BCD8-CCC569726677}"/>
              </a:ext>
            </a:extLst>
          </p:cNvPr>
          <p:cNvSpPr txBox="1"/>
          <p:nvPr/>
        </p:nvSpPr>
        <p:spPr>
          <a:xfrm>
            <a:off x="5015880" y="543593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worked</a:t>
            </a:r>
            <a:r>
              <a:rPr lang="nl-B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9083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4. Backend setup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CC62E36-5ACD-4385-B90B-412332C08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55440" y="1874520"/>
            <a:ext cx="5193089" cy="2937510"/>
          </a:xfrm>
          <a:solidFill>
            <a:schemeClr val="accent4">
              <a:lumMod val="50000"/>
            </a:schemeClr>
          </a:solidFill>
        </p:spPr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1ACD180-6D93-4985-94B7-080FB372F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60096" y="1196752"/>
            <a:ext cx="4558208" cy="4464496"/>
          </a:xfrm>
        </p:spPr>
        <p:txBody>
          <a:bodyPr>
            <a:normAutofit lnSpcReduction="10000"/>
          </a:bodyPr>
          <a:lstStyle/>
          <a:p>
            <a:r>
              <a:rPr lang="nl-BE" dirty="0" err="1">
                <a:latin typeface="Consolas" panose="020B0609020204030204" pitchFamily="49" charset="0"/>
              </a:rPr>
              <a:t>Create</a:t>
            </a:r>
            <a:r>
              <a:rPr lang="nl-BE" dirty="0">
                <a:latin typeface="Consolas" panose="020B0609020204030204" pitchFamily="49" charset="0"/>
              </a:rPr>
              <a:t> a first </a:t>
            </a:r>
            <a:r>
              <a:rPr lang="nl-BE" dirty="0" err="1">
                <a:latin typeface="Consolas" panose="020B0609020204030204" pitchFamily="49" charset="0"/>
              </a:rPr>
              <a:t>terraform</a:t>
            </a:r>
            <a:r>
              <a:rPr lang="nl-BE" dirty="0">
                <a:latin typeface="Consolas" panose="020B0609020204030204" pitchFamily="49" charset="0"/>
              </a:rPr>
              <a:t> file:</a:t>
            </a:r>
          </a:p>
          <a:p>
            <a:r>
              <a:rPr lang="nl-BE" dirty="0">
                <a:latin typeface="Consolas" panose="020B0609020204030204" pitchFamily="49" charset="0"/>
              </a:rPr>
              <a:t>backend.tf</a:t>
            </a:r>
          </a:p>
          <a:p>
            <a:endParaRPr lang="nl-BE" dirty="0">
              <a:latin typeface="Consolas" panose="020B0609020204030204" pitchFamily="49" charset="0"/>
            </a:endParaRPr>
          </a:p>
          <a:p>
            <a:r>
              <a:rPr lang="nl-BE" dirty="0" err="1">
                <a:latin typeface="Consolas" panose="020B0609020204030204" pitchFamily="49" charset="0"/>
              </a:rPr>
              <a:t>This</a:t>
            </a:r>
            <a:r>
              <a:rPr lang="nl-BE" dirty="0">
                <a:latin typeface="Consolas" panose="020B0609020204030204" pitchFamily="49" charset="0"/>
              </a:rPr>
              <a:t> file </a:t>
            </a:r>
            <a:r>
              <a:rPr lang="nl-BE" dirty="0" err="1">
                <a:latin typeface="Consolas" panose="020B0609020204030204" pitchFamily="49" charset="0"/>
              </a:rPr>
              <a:t>tells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terraform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that</a:t>
            </a:r>
            <a:r>
              <a:rPr lang="nl-BE" dirty="0">
                <a:latin typeface="Consolas" panose="020B0609020204030204" pitchFamily="49" charset="0"/>
              </a:rPr>
              <a:t> we </a:t>
            </a:r>
            <a:r>
              <a:rPr lang="nl-BE" dirty="0" err="1">
                <a:latin typeface="Consolas" panose="020B0609020204030204" pitchFamily="49" charset="0"/>
              </a:rPr>
              <a:t>will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be</a:t>
            </a:r>
            <a:r>
              <a:rPr lang="nl-BE" dirty="0">
                <a:latin typeface="Consolas" panose="020B0609020204030204" pitchFamily="49" charset="0"/>
              </a:rPr>
              <a:t> storing </a:t>
            </a:r>
            <a:r>
              <a:rPr lang="nl-BE" dirty="0" err="1">
                <a:latin typeface="Consolas" panose="020B0609020204030204" pitchFamily="49" charset="0"/>
              </a:rPr>
              <a:t>our</a:t>
            </a:r>
            <a:r>
              <a:rPr lang="nl-BE" dirty="0">
                <a:latin typeface="Consolas" panose="020B0609020204030204" pitchFamily="49" charset="0"/>
              </a:rPr>
              <a:t> backend in </a:t>
            </a:r>
            <a:r>
              <a:rPr lang="nl-BE" dirty="0" err="1">
                <a:latin typeface="Consolas" panose="020B0609020204030204" pitchFamily="49" charset="0"/>
              </a:rPr>
              <a:t>the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Azure</a:t>
            </a:r>
            <a:r>
              <a:rPr lang="nl-BE" dirty="0">
                <a:latin typeface="Consolas" panose="020B0609020204030204" pitchFamily="49" charset="0"/>
              </a:rPr>
              <a:t> Storage account </a:t>
            </a:r>
            <a:r>
              <a:rPr lang="nl-BE" dirty="0" err="1">
                <a:latin typeface="Consolas" panose="020B0609020204030204" pitchFamily="49" charset="0"/>
              </a:rPr>
              <a:t>we’ve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created</a:t>
            </a:r>
            <a:r>
              <a:rPr lang="nl-BE" dirty="0">
                <a:latin typeface="Consolas" panose="020B0609020204030204" pitchFamily="49" charset="0"/>
              </a:rPr>
              <a:t>. The </a:t>
            </a:r>
            <a:r>
              <a:rPr lang="nl-BE" dirty="0" err="1">
                <a:latin typeface="Consolas" panose="020B0609020204030204" pitchFamily="49" charset="0"/>
              </a:rPr>
              <a:t>key</a:t>
            </a:r>
            <a:r>
              <a:rPr lang="nl-BE" dirty="0">
                <a:latin typeface="Consolas" panose="020B0609020204030204" pitchFamily="49" charset="0"/>
              </a:rPr>
              <a:t> is a “</a:t>
            </a:r>
            <a:r>
              <a:rPr lang="nl-BE" dirty="0" err="1">
                <a:latin typeface="Consolas" panose="020B0609020204030204" pitchFamily="49" charset="0"/>
              </a:rPr>
              <a:t>group</a:t>
            </a:r>
            <a:r>
              <a:rPr lang="nl-BE" dirty="0">
                <a:latin typeface="Consolas" panose="020B0609020204030204" pitchFamily="49" charset="0"/>
              </a:rPr>
              <a:t> name” </a:t>
            </a:r>
            <a:r>
              <a:rPr lang="nl-BE" dirty="0" err="1">
                <a:latin typeface="Consolas" panose="020B0609020204030204" pitchFamily="49" charset="0"/>
              </a:rPr>
              <a:t>for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all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deployments</a:t>
            </a:r>
            <a:r>
              <a:rPr lang="nl-BE" dirty="0">
                <a:latin typeface="Consolas" panose="020B0609020204030204" pitchFamily="49" charset="0"/>
              </a:rPr>
              <a:t> from </a:t>
            </a:r>
            <a:r>
              <a:rPr lang="nl-BE" dirty="0" err="1">
                <a:latin typeface="Consolas" panose="020B0609020204030204" pitchFamily="49" charset="0"/>
              </a:rPr>
              <a:t>this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terraform</a:t>
            </a:r>
            <a:r>
              <a:rPr lang="nl-BE" dirty="0">
                <a:latin typeface="Consolas" panose="020B0609020204030204" pitchFamily="49" charset="0"/>
              </a:rPr>
              <a:t> folder/</a:t>
            </a:r>
            <a:r>
              <a:rPr lang="nl-BE" dirty="0" err="1">
                <a:latin typeface="Consolas" panose="020B0609020204030204" pitchFamily="49" charset="0"/>
              </a:rPr>
              <a:t>repository</a:t>
            </a:r>
            <a:endParaRPr lang="nl-BE" dirty="0">
              <a:latin typeface="Consolas" panose="020B0609020204030204" pitchFamily="49" charset="0"/>
            </a:endParaRPr>
          </a:p>
          <a:p>
            <a:endParaRPr lang="nl-BE" dirty="0">
              <a:latin typeface="Consolas" panose="020B0609020204030204" pitchFamily="49" charset="0"/>
            </a:endParaRPr>
          </a:p>
          <a:p>
            <a:r>
              <a:rPr lang="nl-BE" dirty="0">
                <a:latin typeface="Consolas" panose="020B0609020204030204" pitchFamily="49" charset="0"/>
              </a:rPr>
              <a:t>PS: In official </a:t>
            </a:r>
            <a:r>
              <a:rPr lang="nl-BE" dirty="0" err="1">
                <a:latin typeface="Consolas" panose="020B0609020204030204" pitchFamily="49" charset="0"/>
              </a:rPr>
              <a:t>documentation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you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will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see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this</a:t>
            </a:r>
            <a:r>
              <a:rPr lang="nl-BE" dirty="0">
                <a:latin typeface="Consolas" panose="020B0609020204030204" pitchFamily="49" charset="0"/>
              </a:rPr>
              <a:t> in </a:t>
            </a:r>
            <a:r>
              <a:rPr lang="nl-BE" dirty="0" err="1">
                <a:latin typeface="Consolas" panose="020B0609020204030204" pitchFamily="49" charset="0"/>
              </a:rPr>
              <a:t>the</a:t>
            </a:r>
            <a:r>
              <a:rPr lang="nl-BE" dirty="0">
                <a:latin typeface="Consolas" panose="020B0609020204030204" pitchFamily="49" charset="0"/>
              </a:rPr>
              <a:t> main.tf, but I like </a:t>
            </a:r>
            <a:r>
              <a:rPr lang="nl-BE" dirty="0" err="1">
                <a:latin typeface="Consolas" panose="020B0609020204030204" pitchFamily="49" charset="0"/>
              </a:rPr>
              <a:t>to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structure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the</a:t>
            </a:r>
            <a:r>
              <a:rPr lang="nl-BE" dirty="0">
                <a:latin typeface="Consolas" panose="020B0609020204030204" pitchFamily="49" charset="0"/>
              </a:rPr>
              <a:t> files </a:t>
            </a:r>
            <a:r>
              <a:rPr lang="nl-BE" dirty="0" err="1">
                <a:latin typeface="Consolas" panose="020B0609020204030204" pitchFamily="49" charset="0"/>
              </a:rPr>
              <a:t>and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their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names</a:t>
            </a:r>
            <a:r>
              <a:rPr lang="nl-BE" dirty="0">
                <a:latin typeface="Consolas" panose="020B0609020204030204" pitchFamily="49" charset="0"/>
              </a:rPr>
              <a:t> by </a:t>
            </a:r>
            <a:r>
              <a:rPr lang="nl-BE" dirty="0" err="1">
                <a:latin typeface="Consolas" panose="020B0609020204030204" pitchFamily="49" charset="0"/>
              </a:rPr>
              <a:t>the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tasks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they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perform</a:t>
            </a:r>
            <a:r>
              <a:rPr lang="nl-BE" dirty="0">
                <a:latin typeface="Consolas" panose="020B0609020204030204" pitchFamily="49" charset="0"/>
              </a:rPr>
              <a:t>.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4AE7237-4124-4263-9795-50FEDFACD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5" y="1425332"/>
            <a:ext cx="6415351" cy="358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30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5. </a:t>
            </a:r>
            <a:r>
              <a:rPr lang="nl-BE" dirty="0" err="1"/>
              <a:t>Energize</a:t>
            </a:r>
            <a:r>
              <a:rPr lang="nl-BE" dirty="0"/>
              <a:t>!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CC62E36-5ACD-4385-B90B-412332C08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55440" y="1874520"/>
            <a:ext cx="5193089" cy="2937510"/>
          </a:xfrm>
          <a:solidFill>
            <a:schemeClr val="accent4">
              <a:lumMod val="50000"/>
            </a:schemeClr>
          </a:solidFill>
        </p:spPr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1ACD180-6D93-4985-94B7-080FB372F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10400" y="1700808"/>
            <a:ext cx="4558208" cy="3384376"/>
          </a:xfrm>
        </p:spPr>
        <p:txBody>
          <a:bodyPr/>
          <a:lstStyle/>
          <a:p>
            <a:r>
              <a:rPr lang="nl-BE" dirty="0" err="1">
                <a:latin typeface="Consolas" panose="020B0609020204030204" pitchFamily="49" charset="0"/>
              </a:rPr>
              <a:t>Terraform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init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will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initialize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the</a:t>
            </a:r>
            <a:r>
              <a:rPr lang="nl-BE" dirty="0">
                <a:latin typeface="Consolas" panose="020B0609020204030204" pitchFamily="49" charset="0"/>
              </a:rPr>
              <a:t> backend, </a:t>
            </a:r>
            <a:r>
              <a:rPr lang="nl-BE" dirty="0" err="1">
                <a:latin typeface="Consolas" panose="020B0609020204030204" pitchFamily="49" charset="0"/>
              </a:rPr>
              <a:t>and</a:t>
            </a:r>
            <a:r>
              <a:rPr lang="nl-BE" dirty="0">
                <a:latin typeface="Consolas" panose="020B0609020204030204" pitchFamily="49" charset="0"/>
              </a:rPr>
              <a:t> put </a:t>
            </a:r>
            <a:r>
              <a:rPr lang="nl-BE" dirty="0" err="1">
                <a:latin typeface="Consolas" panose="020B0609020204030204" pitchFamily="49" charset="0"/>
              </a:rPr>
              <a:t>some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temporary</a:t>
            </a:r>
            <a:r>
              <a:rPr lang="nl-BE" dirty="0">
                <a:latin typeface="Consolas" panose="020B0609020204030204" pitchFamily="49" charset="0"/>
              </a:rPr>
              <a:t> files on </a:t>
            </a:r>
            <a:r>
              <a:rPr lang="nl-BE" dirty="0" err="1">
                <a:latin typeface="Consolas" panose="020B0609020204030204" pitchFamily="49" charset="0"/>
              </a:rPr>
              <a:t>your</a:t>
            </a:r>
            <a:r>
              <a:rPr lang="nl-BE" dirty="0">
                <a:latin typeface="Consolas" panose="020B0609020204030204" pitchFamily="49" charset="0"/>
              </a:rPr>
              <a:t> computer </a:t>
            </a:r>
            <a:r>
              <a:rPr lang="nl-BE" dirty="0" err="1">
                <a:latin typeface="Consolas" panose="020B0609020204030204" pitchFamily="49" charset="0"/>
              </a:rPr>
              <a:t>to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remember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connection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and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some</a:t>
            </a:r>
            <a:r>
              <a:rPr lang="nl-BE" dirty="0">
                <a:latin typeface="Consolas" panose="020B0609020204030204" pitchFamily="49" charset="0"/>
              </a:rPr>
              <a:t> state stuff.</a:t>
            </a:r>
          </a:p>
          <a:p>
            <a:endParaRPr lang="nl-BE" dirty="0">
              <a:latin typeface="Consolas" panose="020B0609020204030204" pitchFamily="49" charset="0"/>
            </a:endParaRPr>
          </a:p>
          <a:p>
            <a:r>
              <a:rPr lang="nl-BE" dirty="0">
                <a:latin typeface="Consolas" panose="020B0609020204030204" pitchFamily="49" charset="0"/>
              </a:rPr>
              <a:t>We are </a:t>
            </a:r>
            <a:r>
              <a:rPr lang="nl-BE" dirty="0" err="1">
                <a:latin typeface="Consolas" panose="020B0609020204030204" pitchFamily="49" charset="0"/>
              </a:rPr>
              <a:t>now</a:t>
            </a:r>
            <a:r>
              <a:rPr lang="nl-BE" dirty="0">
                <a:latin typeface="Consolas" panose="020B0609020204030204" pitchFamily="49" charset="0"/>
              </a:rPr>
              <a:t> ready </a:t>
            </a:r>
            <a:r>
              <a:rPr lang="nl-BE" dirty="0" err="1">
                <a:latin typeface="Consolas" panose="020B0609020204030204" pitchFamily="49" charset="0"/>
              </a:rPr>
              <a:t>to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terraform</a:t>
            </a:r>
            <a:r>
              <a:rPr lang="nl-BE" dirty="0">
                <a:latin typeface="Consolas" panose="020B0609020204030204" pitchFamily="49" charset="0"/>
              </a:rPr>
              <a:t>!</a:t>
            </a:r>
          </a:p>
          <a:p>
            <a:endParaRPr lang="nl-BE" dirty="0">
              <a:latin typeface="Consolas" panose="020B0609020204030204" pitchFamily="49" charset="0"/>
            </a:endParaRPr>
          </a:p>
          <a:p>
            <a:r>
              <a:rPr lang="nl-BE" dirty="0" err="1">
                <a:latin typeface="Consolas" panose="020B0609020204030204" pitchFamily="49" charset="0"/>
              </a:rPr>
              <a:t>yay</a:t>
            </a:r>
            <a:r>
              <a:rPr lang="nl-BE" dirty="0">
                <a:latin typeface="Consolas" panose="020B0609020204030204" pitchFamily="49" charset="0"/>
              </a:rPr>
              <a:t>!</a:t>
            </a:r>
          </a:p>
          <a:p>
            <a:pPr marL="285750" indent="-285750">
              <a:buFontTx/>
              <a:buChar char="-"/>
            </a:pPr>
            <a:endParaRPr lang="nl-BE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endParaRPr lang="nl-BE" dirty="0">
              <a:latin typeface="Consolas" panose="020B0609020204030204" pitchFamily="49" charset="0"/>
            </a:endParaRPr>
          </a:p>
        </p:txBody>
      </p:sp>
      <p:sp>
        <p:nvSpPr>
          <p:cNvPr id="5" name="Tijdelijke aanduiding voor tekst 3">
            <a:extLst>
              <a:ext uri="{FF2B5EF4-FFF2-40B4-BE49-F238E27FC236}">
                <a16:creationId xmlns:a16="http://schemas.microsoft.com/office/drawing/2014/main" id="{C81F799A-A64A-4491-A23D-83D21CD6724C}"/>
              </a:ext>
            </a:extLst>
          </p:cNvPr>
          <p:cNvSpPr txBox="1">
            <a:spLocks/>
          </p:cNvSpPr>
          <p:nvPr/>
        </p:nvSpPr>
        <p:spPr>
          <a:xfrm>
            <a:off x="1271464" y="2060848"/>
            <a:ext cx="4824536" cy="259228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360363" algn="l"/>
              </a:tabLst>
            </a:pP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terraform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init</a:t>
            </a:r>
            <a:endParaRPr lang="nl-BE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66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anchor="b">
            <a:normAutofit/>
          </a:bodyPr>
          <a:lstStyle/>
          <a:p>
            <a:r>
              <a:rPr lang="nl-BE" dirty="0"/>
              <a:t>6. The Resource Group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98148F28-274F-4B1A-B4E8-7475B544B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3" y="1529696"/>
            <a:ext cx="4824536" cy="4694951"/>
          </a:xfrm>
          <a:prstGeom prst="rect">
            <a:avLst/>
          </a:prstGeom>
          <a:noFill/>
        </p:spPr>
      </p:pic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1ACD180-6D93-4985-94B7-080FB372F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80" y="1825625"/>
            <a:ext cx="4389120" cy="3474720"/>
          </a:xfrm>
        </p:spPr>
        <p:txBody>
          <a:bodyPr>
            <a:normAutofit/>
          </a:bodyPr>
          <a:lstStyle/>
          <a:p>
            <a:r>
              <a:rPr lang="nl-BE" dirty="0"/>
              <a:t>First we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create</a:t>
            </a:r>
            <a:r>
              <a:rPr lang="nl-BE" dirty="0"/>
              <a:t> a resource </a:t>
            </a:r>
            <a:r>
              <a:rPr lang="nl-BE" dirty="0" err="1"/>
              <a:t>group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put </a:t>
            </a:r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our</a:t>
            </a:r>
            <a:r>
              <a:rPr lang="nl-BE" dirty="0"/>
              <a:t> stuff in.</a:t>
            </a:r>
          </a:p>
          <a:p>
            <a:r>
              <a:rPr lang="nl-BE" dirty="0"/>
              <a:t>It’s </a:t>
            </a:r>
            <a:r>
              <a:rPr lang="nl-BE" dirty="0" err="1"/>
              <a:t>imporant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know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in </a:t>
            </a:r>
            <a:r>
              <a:rPr lang="nl-BE" dirty="0" err="1"/>
              <a:t>this</a:t>
            </a:r>
            <a:r>
              <a:rPr lang="nl-BE" dirty="0"/>
              <a:t> case </a:t>
            </a:r>
            <a:r>
              <a:rPr lang="nl-BE" dirty="0" err="1"/>
              <a:t>the</a:t>
            </a:r>
            <a:r>
              <a:rPr lang="nl-BE" dirty="0"/>
              <a:t> resource </a:t>
            </a:r>
            <a:r>
              <a:rPr lang="nl-BE" dirty="0" err="1"/>
              <a:t>group</a:t>
            </a:r>
            <a:r>
              <a:rPr lang="nl-BE" dirty="0"/>
              <a:t> </a:t>
            </a:r>
            <a:r>
              <a:rPr lang="nl-BE" dirty="0" err="1"/>
              <a:t>itself</a:t>
            </a:r>
            <a:r>
              <a:rPr lang="nl-BE" dirty="0"/>
              <a:t> is </a:t>
            </a:r>
            <a:r>
              <a:rPr lang="nl-BE" dirty="0" err="1"/>
              <a:t>managed</a:t>
            </a:r>
            <a:r>
              <a:rPr lang="nl-BE" dirty="0"/>
              <a:t> by </a:t>
            </a:r>
            <a:r>
              <a:rPr lang="nl-BE" dirty="0" err="1"/>
              <a:t>terraform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should</a:t>
            </a:r>
            <a:r>
              <a:rPr lang="nl-BE" dirty="0"/>
              <a:t> </a:t>
            </a:r>
            <a:r>
              <a:rPr lang="nl-BE" dirty="0" err="1"/>
              <a:t>not</a:t>
            </a:r>
            <a:r>
              <a:rPr lang="nl-BE" dirty="0"/>
              <a:t> put </a:t>
            </a:r>
            <a:r>
              <a:rPr lang="nl-BE" dirty="0" err="1"/>
              <a:t>any</a:t>
            </a:r>
            <a:r>
              <a:rPr lang="nl-BE" dirty="0"/>
              <a:t> resources in </a:t>
            </a:r>
            <a:r>
              <a:rPr lang="nl-BE" dirty="0" err="1"/>
              <a:t>that</a:t>
            </a:r>
            <a:r>
              <a:rPr lang="nl-BE" dirty="0"/>
              <a:t> resource </a:t>
            </a:r>
            <a:r>
              <a:rPr lang="nl-BE" dirty="0" err="1"/>
              <a:t>group</a:t>
            </a:r>
            <a:r>
              <a:rPr lang="nl-BE" dirty="0"/>
              <a:t> by hand. </a:t>
            </a:r>
            <a:r>
              <a:rPr lang="nl-BE" dirty="0" err="1"/>
              <a:t>Once</a:t>
            </a:r>
            <a:r>
              <a:rPr lang="nl-BE" dirty="0"/>
              <a:t> a resource </a:t>
            </a:r>
            <a:r>
              <a:rPr lang="nl-BE" dirty="0" err="1"/>
              <a:t>group</a:t>
            </a:r>
            <a:r>
              <a:rPr lang="nl-BE" dirty="0"/>
              <a:t> </a:t>
            </a:r>
            <a:r>
              <a:rPr lang="nl-BE" dirty="0" err="1"/>
              <a:t>goes</a:t>
            </a:r>
            <a:r>
              <a:rPr lang="nl-BE" dirty="0"/>
              <a:t> </a:t>
            </a:r>
            <a:r>
              <a:rPr lang="nl-BE" dirty="0" err="1"/>
              <a:t>terraform</a:t>
            </a:r>
            <a:r>
              <a:rPr lang="nl-BE" dirty="0"/>
              <a:t>, </a:t>
            </a:r>
            <a:r>
              <a:rPr lang="nl-BE" dirty="0" err="1"/>
              <a:t>terraform</a:t>
            </a:r>
            <a:r>
              <a:rPr lang="nl-BE" dirty="0"/>
              <a:t> is </a:t>
            </a:r>
            <a:r>
              <a:rPr lang="nl-BE" dirty="0" err="1"/>
              <a:t>the</a:t>
            </a:r>
            <a:r>
              <a:rPr lang="nl-BE" dirty="0"/>
              <a:t> boss.</a:t>
            </a:r>
          </a:p>
          <a:p>
            <a:pPr marL="285750" indent="-285750">
              <a:buFontTx/>
              <a:buChar char="-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415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A7B1C631-A29D-4AC0-815E-AB57C27D0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1556792"/>
            <a:ext cx="4791744" cy="474411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anchor="b">
            <a:normAutofit/>
          </a:bodyPr>
          <a:lstStyle/>
          <a:p>
            <a:r>
              <a:rPr lang="nl-BE" dirty="0"/>
              <a:t>6. The Resource Group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1ACD180-6D93-4985-94B7-080FB372F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80" y="980728"/>
            <a:ext cx="4389120" cy="4608512"/>
          </a:xfrm>
        </p:spPr>
        <p:txBody>
          <a:bodyPr>
            <a:normAutofit lnSpcReduction="10000"/>
          </a:bodyPr>
          <a:lstStyle/>
          <a:p>
            <a:r>
              <a:rPr lang="nl-BE" dirty="0" err="1"/>
              <a:t>resourceGroupName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location</a:t>
            </a:r>
            <a:r>
              <a:rPr lang="nl-BE" dirty="0"/>
              <a:t> are variables</a:t>
            </a:r>
          </a:p>
          <a:p>
            <a:pPr lvl="1"/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ensures</a:t>
            </a:r>
            <a:r>
              <a:rPr lang="nl-BE" dirty="0"/>
              <a:t> maximum flexibility </a:t>
            </a: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deploying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other</a:t>
            </a:r>
            <a:r>
              <a:rPr lang="nl-BE" dirty="0"/>
              <a:t> environments</a:t>
            </a:r>
          </a:p>
          <a:p>
            <a:r>
              <a:rPr lang="nl-BE" dirty="0"/>
              <a:t>The “resource” </a:t>
            </a:r>
            <a:r>
              <a:rPr lang="nl-BE" dirty="0" err="1"/>
              <a:t>makes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variables</a:t>
            </a:r>
          </a:p>
          <a:p>
            <a:r>
              <a:rPr lang="nl-BE" dirty="0"/>
              <a:t>The resource header is </a:t>
            </a:r>
            <a:r>
              <a:rPr lang="nl-BE" dirty="0" err="1"/>
              <a:t>defined</a:t>
            </a:r>
            <a:r>
              <a:rPr lang="nl-BE" dirty="0"/>
              <a:t> as:</a:t>
            </a:r>
          </a:p>
          <a:p>
            <a:pPr lvl="1"/>
            <a:r>
              <a:rPr lang="nl-BE" dirty="0"/>
              <a:t>resource &lt;&lt;type&gt;&gt; &lt;&lt;name&gt;&gt;</a:t>
            </a:r>
          </a:p>
          <a:p>
            <a:pPr lvl="1"/>
            <a:r>
              <a:rPr lang="nl-BE" dirty="0" err="1"/>
              <a:t>the</a:t>
            </a:r>
            <a:r>
              <a:rPr lang="nl-BE" dirty="0"/>
              <a:t> name is </a:t>
            </a:r>
            <a:r>
              <a:rPr lang="nl-BE" dirty="0" err="1"/>
              <a:t>used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reference</a:t>
            </a:r>
            <a:r>
              <a:rPr lang="nl-BE" dirty="0"/>
              <a:t> </a:t>
            </a:r>
            <a:r>
              <a:rPr lang="nl-BE" dirty="0" err="1"/>
              <a:t>this</a:t>
            </a:r>
            <a:r>
              <a:rPr lang="nl-BE" dirty="0"/>
              <a:t> resource in </a:t>
            </a:r>
            <a:r>
              <a:rPr lang="nl-BE" dirty="0" err="1"/>
              <a:t>other</a:t>
            </a:r>
            <a:r>
              <a:rPr lang="nl-BE" dirty="0"/>
              <a:t> resources</a:t>
            </a:r>
          </a:p>
          <a:p>
            <a:r>
              <a:rPr lang="nl-BE" dirty="0"/>
              <a:t>We </a:t>
            </a:r>
            <a:r>
              <a:rPr lang="nl-BE" dirty="0" err="1"/>
              <a:t>added</a:t>
            </a:r>
            <a:r>
              <a:rPr lang="nl-BE" dirty="0"/>
              <a:t> tags </a:t>
            </a:r>
            <a:r>
              <a:rPr lang="nl-BE" dirty="0" err="1"/>
              <a:t>so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portal </a:t>
            </a:r>
            <a:r>
              <a:rPr lang="nl-BE" dirty="0" err="1"/>
              <a:t>it</a:t>
            </a:r>
            <a:r>
              <a:rPr lang="nl-BE" dirty="0"/>
              <a:t> is </a:t>
            </a:r>
            <a:r>
              <a:rPr lang="nl-BE" dirty="0" err="1"/>
              <a:t>clear</a:t>
            </a:r>
            <a:r>
              <a:rPr lang="nl-BE" dirty="0"/>
              <a:t> </a:t>
            </a:r>
            <a:r>
              <a:rPr lang="nl-BE" dirty="0" err="1"/>
              <a:t>where</a:t>
            </a:r>
            <a:r>
              <a:rPr lang="nl-BE" dirty="0"/>
              <a:t> these resources </a:t>
            </a:r>
            <a:r>
              <a:rPr lang="nl-BE" dirty="0" err="1"/>
              <a:t>came</a:t>
            </a:r>
            <a:r>
              <a:rPr lang="nl-BE" dirty="0"/>
              <a:t> from</a:t>
            </a:r>
          </a:p>
          <a:p>
            <a:endParaRPr lang="nl-BE" dirty="0"/>
          </a:p>
          <a:p>
            <a:pPr marL="285750" indent="-285750">
              <a:buFontTx/>
              <a:buChar char="-"/>
            </a:pPr>
            <a:endParaRPr lang="nl-BE" dirty="0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793FC5B2-4F7A-4581-AB17-C35BB4887CDF}"/>
              </a:ext>
            </a:extLst>
          </p:cNvPr>
          <p:cNvSpPr/>
          <p:nvPr/>
        </p:nvSpPr>
        <p:spPr>
          <a:xfrm>
            <a:off x="1487488" y="1700808"/>
            <a:ext cx="3744416" cy="122413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55694C32-1602-4412-935A-E94F1A713988}"/>
              </a:ext>
            </a:extLst>
          </p:cNvPr>
          <p:cNvSpPr/>
          <p:nvPr/>
        </p:nvSpPr>
        <p:spPr>
          <a:xfrm>
            <a:off x="1487488" y="2928888"/>
            <a:ext cx="3744416" cy="122413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C909B1C9-83BF-40E6-8404-4DEAA9997710}"/>
              </a:ext>
            </a:extLst>
          </p:cNvPr>
          <p:cNvSpPr/>
          <p:nvPr/>
        </p:nvSpPr>
        <p:spPr>
          <a:xfrm>
            <a:off x="1487488" y="4153023"/>
            <a:ext cx="4104456" cy="207162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884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anchor="b">
            <a:normAutofit/>
          </a:bodyPr>
          <a:lstStyle/>
          <a:p>
            <a:r>
              <a:rPr lang="nl-BE" dirty="0"/>
              <a:t>6. The Resource Group – plan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apply</a:t>
            </a:r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1ACD180-6D93-4985-94B7-080FB372F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80" y="1529696"/>
            <a:ext cx="4389120" cy="4059544"/>
          </a:xfrm>
        </p:spPr>
        <p:txBody>
          <a:bodyPr>
            <a:normAutofit/>
          </a:bodyPr>
          <a:lstStyle/>
          <a:p>
            <a:r>
              <a:rPr lang="nl-BE" dirty="0"/>
              <a:t>We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now</a:t>
            </a:r>
            <a:r>
              <a:rPr lang="nl-BE" dirty="0"/>
              <a:t> </a:t>
            </a:r>
            <a:r>
              <a:rPr lang="nl-BE" dirty="0" err="1"/>
              <a:t>see</a:t>
            </a:r>
            <a:r>
              <a:rPr lang="nl-BE" dirty="0"/>
              <a:t> </a:t>
            </a:r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terraform</a:t>
            </a:r>
            <a:r>
              <a:rPr lang="nl-BE" dirty="0"/>
              <a:t> </a:t>
            </a:r>
            <a:r>
              <a:rPr lang="nl-BE" dirty="0" err="1"/>
              <a:t>would</a:t>
            </a:r>
            <a:r>
              <a:rPr lang="nl-BE" dirty="0"/>
              <a:t> do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Azure</a:t>
            </a:r>
            <a:r>
              <a:rPr lang="nl-BE" dirty="0"/>
              <a:t> environment </a:t>
            </a:r>
            <a:r>
              <a:rPr lang="nl-BE" dirty="0" err="1"/>
              <a:t>if</a:t>
            </a:r>
            <a:r>
              <a:rPr lang="nl-BE" dirty="0"/>
              <a:t> we </a:t>
            </a:r>
            <a:r>
              <a:rPr lang="nl-BE" dirty="0" err="1"/>
              <a:t>would</a:t>
            </a:r>
            <a:r>
              <a:rPr lang="nl-BE" dirty="0"/>
              <a:t> </a:t>
            </a:r>
            <a:r>
              <a:rPr lang="nl-BE" dirty="0" err="1"/>
              <a:t>apply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</a:t>
            </a:r>
          </a:p>
          <a:p>
            <a:pPr lvl="1"/>
            <a:r>
              <a:rPr lang="nl-BE" dirty="0"/>
              <a:t>type “</a:t>
            </a:r>
            <a:r>
              <a:rPr lang="nl-BE" dirty="0" err="1"/>
              <a:t>terraform</a:t>
            </a:r>
            <a:r>
              <a:rPr lang="nl-BE" dirty="0"/>
              <a:t> plan”</a:t>
            </a:r>
          </a:p>
          <a:p>
            <a:endParaRPr lang="nl-BE" dirty="0"/>
          </a:p>
          <a:p>
            <a:endParaRPr lang="nl-BE" dirty="0"/>
          </a:p>
          <a:p>
            <a:pPr marL="285750" indent="-285750">
              <a:buFontTx/>
              <a:buChar char="-"/>
            </a:pPr>
            <a:endParaRPr lang="nl-BE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AE817AE2-161E-4549-A4CB-D751F217D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2967781"/>
            <a:ext cx="8898903" cy="3525093"/>
          </a:xfrm>
          <a:prstGeom prst="rect">
            <a:avLst/>
          </a:prstGeom>
        </p:spPr>
      </p:pic>
      <p:sp>
        <p:nvSpPr>
          <p:cNvPr id="9" name="Rechthoek 8">
            <a:extLst>
              <a:ext uri="{FF2B5EF4-FFF2-40B4-BE49-F238E27FC236}">
                <a16:creationId xmlns:a16="http://schemas.microsoft.com/office/drawing/2014/main" id="{AF1D3343-06DA-4C79-A861-3E7C00134E50}"/>
              </a:ext>
            </a:extLst>
          </p:cNvPr>
          <p:cNvSpPr/>
          <p:nvPr/>
        </p:nvSpPr>
        <p:spPr>
          <a:xfrm>
            <a:off x="1541579" y="4221088"/>
            <a:ext cx="3744416" cy="194421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489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A80CD2A0-4C59-42DC-85BA-CD35F10D8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514" y="2471398"/>
            <a:ext cx="8462618" cy="406354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anchor="b">
            <a:normAutofit/>
          </a:bodyPr>
          <a:lstStyle/>
          <a:p>
            <a:r>
              <a:rPr lang="nl-BE" dirty="0"/>
              <a:t>6. The Resource Group – plan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apply</a:t>
            </a:r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1ACD180-6D93-4985-94B7-080FB372F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80" y="1529696"/>
            <a:ext cx="4389120" cy="4059544"/>
          </a:xfrm>
        </p:spPr>
        <p:txBody>
          <a:bodyPr>
            <a:normAutofit/>
          </a:bodyPr>
          <a:lstStyle/>
          <a:p>
            <a:r>
              <a:rPr lang="nl-BE" dirty="0" err="1"/>
              <a:t>Let’s</a:t>
            </a:r>
            <a:r>
              <a:rPr lang="nl-BE" dirty="0"/>
              <a:t> </a:t>
            </a:r>
            <a:r>
              <a:rPr lang="nl-BE" dirty="0" err="1"/>
              <a:t>apply</a:t>
            </a:r>
            <a:r>
              <a:rPr lang="nl-BE" dirty="0"/>
              <a:t> </a:t>
            </a:r>
            <a:r>
              <a:rPr lang="nl-BE" dirty="0" err="1"/>
              <a:t>this</a:t>
            </a:r>
            <a:endParaRPr lang="nl-BE" dirty="0"/>
          </a:p>
          <a:p>
            <a:pPr lvl="1"/>
            <a:r>
              <a:rPr lang="nl-BE" dirty="0" err="1"/>
              <a:t>terraform</a:t>
            </a:r>
            <a:r>
              <a:rPr lang="nl-BE" dirty="0"/>
              <a:t> </a:t>
            </a:r>
            <a:r>
              <a:rPr lang="nl-BE" dirty="0" err="1"/>
              <a:t>apply</a:t>
            </a:r>
            <a:endParaRPr lang="nl-BE" dirty="0"/>
          </a:p>
          <a:p>
            <a:endParaRPr lang="nl-BE" dirty="0"/>
          </a:p>
          <a:p>
            <a:endParaRPr lang="nl-BE" dirty="0"/>
          </a:p>
          <a:p>
            <a:pPr marL="285750" indent="-285750">
              <a:buFontTx/>
              <a:buChar char="-"/>
            </a:pPr>
            <a:endParaRPr lang="nl-BE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AF1D3343-06DA-4C79-A861-3E7C00134E50}"/>
              </a:ext>
            </a:extLst>
          </p:cNvPr>
          <p:cNvSpPr/>
          <p:nvPr/>
        </p:nvSpPr>
        <p:spPr>
          <a:xfrm>
            <a:off x="1819514" y="5090782"/>
            <a:ext cx="7723202" cy="144016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573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E8EE0AA-C1E8-44FF-BEC8-2453DE5B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7400" y="365126"/>
            <a:ext cx="2323256" cy="430936"/>
          </a:xfrm>
        </p:spPr>
        <p:txBody>
          <a:bodyPr>
            <a:normAutofit/>
          </a:bodyPr>
          <a:lstStyle/>
          <a:p>
            <a:r>
              <a:rPr lang="nl-BE" dirty="0" err="1"/>
              <a:t>Whoami</a:t>
            </a:r>
            <a:r>
              <a:rPr lang="nl-BE" dirty="0"/>
              <a:t>?</a:t>
            </a:r>
          </a:p>
        </p:txBody>
      </p:sp>
      <p:pic>
        <p:nvPicPr>
          <p:cNvPr id="12" name="Tijdelijke aanduiding voor afbeelding 11" descr="Afbeelding met persoon, muur, binnen&#10;&#10;Automatisch gegenereerde beschrijving">
            <a:extLst>
              <a:ext uri="{FF2B5EF4-FFF2-40B4-BE49-F238E27FC236}">
                <a16:creationId xmlns:a16="http://schemas.microsoft.com/office/drawing/2014/main" id="{898D8BEC-45E0-4B85-AE5D-74756418460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4433" r="4433"/>
          <a:stretch>
            <a:fillRect/>
          </a:stretch>
        </p:blipFill>
        <p:spPr/>
      </p:pic>
      <p:sp>
        <p:nvSpPr>
          <p:cNvPr id="6" name="Tijdelijke aanduiding voor afbeelding 5">
            <a:extLst>
              <a:ext uri="{FF2B5EF4-FFF2-40B4-BE49-F238E27FC236}">
                <a16:creationId xmlns:a16="http://schemas.microsoft.com/office/drawing/2014/main" id="{35A88726-843C-4B14-89CC-829A8FD38B0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31" name="Tijdelijke aanduiding voor afbeelding 30" descr="Afbeelding met tekst, binnen, muur, persoon&#10;&#10;Automatisch gegenereerde beschrijving">
            <a:extLst>
              <a:ext uri="{FF2B5EF4-FFF2-40B4-BE49-F238E27FC236}">
                <a16:creationId xmlns:a16="http://schemas.microsoft.com/office/drawing/2014/main" id="{25DAE69A-5929-4294-8532-2B575DFB385B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l="1231" r="1231"/>
          <a:stretch>
            <a:fillRect/>
          </a:stretch>
        </p:blipFill>
        <p:spPr/>
      </p:pic>
      <p:pic>
        <p:nvPicPr>
          <p:cNvPr id="7171" name="Tijdelijke aanduiding voor afbeelding 7170">
            <a:extLst>
              <a:ext uri="{FF2B5EF4-FFF2-40B4-BE49-F238E27FC236}">
                <a16:creationId xmlns:a16="http://schemas.microsoft.com/office/drawing/2014/main" id="{DC7FA817-D526-4627-8BD1-842B4677040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/>
          <a:srcRect t="11553" b="11553"/>
          <a:stretch>
            <a:fillRect/>
          </a:stretch>
        </p:blipFill>
        <p:spPr/>
      </p:pic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B85B5A6-3BDE-4549-81D5-9A99341BC9E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59241F2A-3BA1-4643-9840-84E02090585B}"/>
              </a:ext>
            </a:extLst>
          </p:cNvPr>
          <p:cNvCxnSpPr>
            <a:cxnSpLocks/>
          </p:cNvCxnSpPr>
          <p:nvPr/>
        </p:nvCxnSpPr>
        <p:spPr>
          <a:xfrm>
            <a:off x="5591944" y="980728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FEDE8985-C157-4388-98A5-DBBA632EEEA5}"/>
              </a:ext>
            </a:extLst>
          </p:cNvPr>
          <p:cNvCxnSpPr>
            <a:cxnSpLocks/>
          </p:cNvCxnSpPr>
          <p:nvPr/>
        </p:nvCxnSpPr>
        <p:spPr>
          <a:xfrm flipV="1">
            <a:off x="5807968" y="2371934"/>
            <a:ext cx="1224136" cy="192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B29D556F-4800-4965-99B3-E3166772DF73}"/>
              </a:ext>
            </a:extLst>
          </p:cNvPr>
          <p:cNvCxnSpPr>
            <a:cxnSpLocks/>
          </p:cNvCxnSpPr>
          <p:nvPr/>
        </p:nvCxnSpPr>
        <p:spPr>
          <a:xfrm flipV="1">
            <a:off x="5231904" y="1914902"/>
            <a:ext cx="2664296" cy="6523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kstvak 21">
            <a:extLst>
              <a:ext uri="{FF2B5EF4-FFF2-40B4-BE49-F238E27FC236}">
                <a16:creationId xmlns:a16="http://schemas.microsoft.com/office/drawing/2014/main" id="{EF712298-D1D3-44B0-9F6F-AE72081B7A71}"/>
              </a:ext>
            </a:extLst>
          </p:cNvPr>
          <p:cNvSpPr txBox="1"/>
          <p:nvPr/>
        </p:nvSpPr>
        <p:spPr>
          <a:xfrm>
            <a:off x="5015880" y="79606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1">
                    <a:lumMod val="75000"/>
                  </a:schemeClr>
                </a:solidFill>
              </a:rPr>
              <a:t>Me!</a:t>
            </a: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03FB150C-F966-48AF-A6F5-A1DB0002BF5C}"/>
              </a:ext>
            </a:extLst>
          </p:cNvPr>
          <p:cNvSpPr txBox="1"/>
          <p:nvPr/>
        </p:nvSpPr>
        <p:spPr>
          <a:xfrm>
            <a:off x="4799855" y="1795467"/>
            <a:ext cx="615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4">
                    <a:lumMod val="75000"/>
                  </a:schemeClr>
                </a:solidFill>
              </a:rPr>
              <a:t>An</a:t>
            </a: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820360A6-2BEB-4EB2-9684-70C39304FEE0}"/>
              </a:ext>
            </a:extLst>
          </p:cNvPr>
          <p:cNvSpPr txBox="1"/>
          <p:nvPr/>
        </p:nvSpPr>
        <p:spPr>
          <a:xfrm>
            <a:off x="5261478" y="237193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Eva</a:t>
            </a: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7280A9B7-4CE9-4531-BB1D-13613D7BDC9D}"/>
              </a:ext>
            </a:extLst>
          </p:cNvPr>
          <p:cNvSpPr txBox="1"/>
          <p:nvPr/>
        </p:nvSpPr>
        <p:spPr>
          <a:xfrm>
            <a:off x="5015880" y="274126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Balloon</a:t>
            </a:r>
          </a:p>
        </p:txBody>
      </p: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2F05C891-26E2-4594-A714-1B7E4ED06583}"/>
              </a:ext>
            </a:extLst>
          </p:cNvPr>
          <p:cNvCxnSpPr>
            <a:stCxn id="26" idx="3"/>
          </p:cNvCxnSpPr>
          <p:nvPr/>
        </p:nvCxnSpPr>
        <p:spPr>
          <a:xfrm flipV="1">
            <a:off x="6023992" y="2852936"/>
            <a:ext cx="504056" cy="72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" name="Tekstvak 31">
            <a:extLst>
              <a:ext uri="{FF2B5EF4-FFF2-40B4-BE49-F238E27FC236}">
                <a16:creationId xmlns:a16="http://schemas.microsoft.com/office/drawing/2014/main" id="{410881CA-5CBA-470E-B500-F7D900EA25EF}"/>
              </a:ext>
            </a:extLst>
          </p:cNvPr>
          <p:cNvSpPr txBox="1"/>
          <p:nvPr/>
        </p:nvSpPr>
        <p:spPr>
          <a:xfrm>
            <a:off x="-2624656" y="18635"/>
            <a:ext cx="1114521" cy="57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pic>
        <p:nvPicPr>
          <p:cNvPr id="33" name="Picture 6" descr="Are you looking to hire a code monkey?” | by Michael Sheeley | Make Great  Software">
            <a:extLst>
              <a:ext uri="{FF2B5EF4-FFF2-40B4-BE49-F238E27FC236}">
                <a16:creationId xmlns:a16="http://schemas.microsoft.com/office/drawing/2014/main" id="{80ECF66F-DAC1-47C4-8AF9-494F7CB24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028" b="90278" l="3800" r="97000">
                        <a14:foregroundMark x1="53400" y1="10417" x2="58400" y2="9028"/>
                        <a14:foregroundMark x1="88800" y1="65509" x2="97000" y2="82639"/>
                        <a14:foregroundMark x1="9400" y1="81713" x2="7400" y2="77546"/>
                        <a14:foregroundMark x1="3800" y1="72685" x2="4200" y2="79398"/>
                        <a14:foregroundMark x1="25800" y1="90278" x2="28000" y2="90278"/>
                        <a14:foregroundMark x1="75200" y1="89352" x2="79400" y2="87500"/>
                        <a14:foregroundMark x1="73600" y1="89815" x2="79400" y2="879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494" y="647299"/>
            <a:ext cx="1240886" cy="107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kstvak 28">
            <a:extLst>
              <a:ext uri="{FF2B5EF4-FFF2-40B4-BE49-F238E27FC236}">
                <a16:creationId xmlns:a16="http://schemas.microsoft.com/office/drawing/2014/main" id="{8D2E1AC2-CF1F-4F50-A341-C6814345C3EF}"/>
              </a:ext>
            </a:extLst>
          </p:cNvPr>
          <p:cNvSpPr txBox="1"/>
          <p:nvPr/>
        </p:nvSpPr>
        <p:spPr>
          <a:xfrm>
            <a:off x="1042138" y="1663942"/>
            <a:ext cx="2677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600" dirty="0"/>
              <a:t>Code </a:t>
            </a:r>
            <a:r>
              <a:rPr lang="nl-BE" sz="1600" dirty="0" err="1"/>
              <a:t>monkey</a:t>
            </a:r>
            <a:r>
              <a:rPr lang="nl-BE" sz="1600" dirty="0"/>
              <a:t> @ Informat</a:t>
            </a:r>
          </a:p>
        </p:txBody>
      </p:sp>
      <p:sp>
        <p:nvSpPr>
          <p:cNvPr id="7168" name="Tekstvak 7167">
            <a:extLst>
              <a:ext uri="{FF2B5EF4-FFF2-40B4-BE49-F238E27FC236}">
                <a16:creationId xmlns:a16="http://schemas.microsoft.com/office/drawing/2014/main" id="{3A204639-E897-46CD-8C59-4EFA9357651C}"/>
              </a:ext>
            </a:extLst>
          </p:cNvPr>
          <p:cNvSpPr txBox="1"/>
          <p:nvPr/>
        </p:nvSpPr>
        <p:spPr>
          <a:xfrm>
            <a:off x="1166614" y="3425699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 err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Taking</a:t>
            </a:r>
            <a:r>
              <a:rPr lang="nl-BE" sz="1200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first steps @</a:t>
            </a:r>
          </a:p>
        </p:txBody>
      </p:sp>
      <p:sp>
        <p:nvSpPr>
          <p:cNvPr id="40" name="Tekstvak 39">
            <a:extLst>
              <a:ext uri="{FF2B5EF4-FFF2-40B4-BE49-F238E27FC236}">
                <a16:creationId xmlns:a16="http://schemas.microsoft.com/office/drawing/2014/main" id="{06430CED-5991-41FD-998E-976B2899819C}"/>
              </a:ext>
            </a:extLst>
          </p:cNvPr>
          <p:cNvSpPr txBox="1"/>
          <p:nvPr/>
        </p:nvSpPr>
        <p:spPr>
          <a:xfrm>
            <a:off x="1120797" y="5805264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Magic!</a:t>
            </a:r>
            <a:endParaRPr lang="nl-BE" sz="1600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173" name="Tekstvak 7172">
            <a:extLst>
              <a:ext uri="{FF2B5EF4-FFF2-40B4-BE49-F238E27FC236}">
                <a16:creationId xmlns:a16="http://schemas.microsoft.com/office/drawing/2014/main" id="{F2CF39F4-E7AC-4FD7-A371-5933A8EB06A9}"/>
              </a:ext>
            </a:extLst>
          </p:cNvPr>
          <p:cNvSpPr txBox="1"/>
          <p:nvPr/>
        </p:nvSpPr>
        <p:spPr>
          <a:xfrm>
            <a:off x="4655840" y="4017943"/>
            <a:ext cx="42484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John Verbiest</a:t>
            </a:r>
          </a:p>
          <a:p>
            <a:endParaRPr lang="nl-BE" dirty="0"/>
          </a:p>
          <a:p>
            <a:r>
              <a:rPr lang="nl-BE" dirty="0"/>
              <a:t>Jverbiest@infinitaslearning.com</a:t>
            </a:r>
          </a:p>
          <a:p>
            <a:r>
              <a:rPr lang="nl-BE" dirty="0"/>
              <a:t>john@johnverbiest.be</a:t>
            </a:r>
          </a:p>
          <a:p>
            <a:endParaRPr lang="nl-BE" dirty="0"/>
          </a:p>
          <a:p>
            <a:r>
              <a:rPr lang="nl-BE" dirty="0"/>
              <a:t>Living in Menen, Belgium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82763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anchor="b">
            <a:normAutofit/>
          </a:bodyPr>
          <a:lstStyle/>
          <a:p>
            <a:r>
              <a:rPr lang="nl-BE" dirty="0"/>
              <a:t>6. The Resource Group – plan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apply</a:t>
            </a:r>
            <a:endParaRPr lang="nl-BE" dirty="0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FC2D2CC-FC88-4DF2-B188-8618CAC266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B52167B1-7363-45F5-9308-182A2DBA2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1868"/>
            <a:ext cx="10469436" cy="53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52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anchor="b">
            <a:normAutofit/>
          </a:bodyPr>
          <a:lstStyle/>
          <a:p>
            <a:r>
              <a:rPr lang="nl-BE" dirty="0"/>
              <a:t>7. The Web App – App Service Plan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FC2D2CC-FC88-4DF2-B188-8618CAC266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err="1"/>
              <a:t>Again</a:t>
            </a:r>
            <a:r>
              <a:rPr lang="nl-BE" dirty="0"/>
              <a:t> we </a:t>
            </a:r>
            <a:r>
              <a:rPr lang="nl-BE" dirty="0" err="1"/>
              <a:t>see</a:t>
            </a:r>
            <a:r>
              <a:rPr lang="nl-BE" dirty="0"/>
              <a:t> 3 variables,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dymanically</a:t>
            </a:r>
            <a:r>
              <a:rPr lang="nl-BE" dirty="0"/>
              <a:t> change </a:t>
            </a:r>
            <a:r>
              <a:rPr lang="nl-BE" dirty="0" err="1"/>
              <a:t>during</a:t>
            </a:r>
            <a:r>
              <a:rPr lang="nl-BE" dirty="0"/>
              <a:t> </a:t>
            </a:r>
            <a:r>
              <a:rPr lang="nl-BE" dirty="0" err="1"/>
              <a:t>deployment</a:t>
            </a:r>
            <a:r>
              <a:rPr lang="nl-BE" dirty="0"/>
              <a:t> time</a:t>
            </a:r>
          </a:p>
          <a:p>
            <a:r>
              <a:rPr lang="nl-BE" dirty="0"/>
              <a:t>The “</a:t>
            </a:r>
            <a:r>
              <a:rPr lang="nl-BE" dirty="0" err="1"/>
              <a:t>location</a:t>
            </a:r>
            <a:r>
              <a:rPr lang="nl-BE" dirty="0"/>
              <a:t>” </a:t>
            </a:r>
            <a:r>
              <a:rPr lang="nl-BE" dirty="0" err="1"/>
              <a:t>and</a:t>
            </a:r>
            <a:r>
              <a:rPr lang="nl-BE" dirty="0"/>
              <a:t> “</a:t>
            </a:r>
            <a:r>
              <a:rPr lang="nl-BE" dirty="0" err="1"/>
              <a:t>resource_group_name</a:t>
            </a:r>
            <a:r>
              <a:rPr lang="nl-BE" dirty="0"/>
              <a:t>” </a:t>
            </a:r>
            <a:r>
              <a:rPr lang="nl-BE" dirty="0" err="1"/>
              <a:t>values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appservice plan is </a:t>
            </a:r>
            <a:r>
              <a:rPr lang="nl-BE" dirty="0" err="1"/>
              <a:t>however</a:t>
            </a:r>
            <a:r>
              <a:rPr lang="nl-BE" dirty="0"/>
              <a:t>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coming</a:t>
            </a:r>
            <a:r>
              <a:rPr lang="nl-BE" dirty="0"/>
              <a:t> from a </a:t>
            </a:r>
            <a:r>
              <a:rPr lang="nl-BE" dirty="0" err="1"/>
              <a:t>variable</a:t>
            </a:r>
            <a:r>
              <a:rPr lang="nl-BE" dirty="0"/>
              <a:t>, but is </a:t>
            </a:r>
            <a:r>
              <a:rPr lang="nl-BE" dirty="0" err="1"/>
              <a:t>coming</a:t>
            </a:r>
            <a:r>
              <a:rPr lang="nl-BE" dirty="0"/>
              <a:t> from </a:t>
            </a:r>
            <a:r>
              <a:rPr lang="nl-BE" dirty="0" err="1"/>
              <a:t>the</a:t>
            </a:r>
            <a:r>
              <a:rPr lang="nl-BE" dirty="0"/>
              <a:t> resource </a:t>
            </a:r>
            <a:r>
              <a:rPr lang="nl-BE" dirty="0" err="1"/>
              <a:t>group</a:t>
            </a:r>
            <a:endParaRPr lang="nl-BE" dirty="0"/>
          </a:p>
          <a:p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reflect</a:t>
            </a:r>
            <a:r>
              <a:rPr lang="nl-BE" dirty="0"/>
              <a:t> </a:t>
            </a:r>
            <a:r>
              <a:rPr lang="nl-BE" dirty="0" err="1"/>
              <a:t>itself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dependency</a:t>
            </a:r>
            <a:r>
              <a:rPr lang="nl-BE" dirty="0"/>
              <a:t> tree, making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so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terraform</a:t>
            </a:r>
            <a:r>
              <a:rPr lang="nl-BE" dirty="0"/>
              <a:t> </a:t>
            </a:r>
            <a:r>
              <a:rPr lang="nl-BE" dirty="0" err="1"/>
              <a:t>creates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resource </a:t>
            </a:r>
            <a:r>
              <a:rPr lang="nl-BE" dirty="0" err="1"/>
              <a:t>group</a:t>
            </a:r>
            <a:r>
              <a:rPr lang="nl-BE" dirty="0"/>
              <a:t> </a:t>
            </a:r>
            <a:r>
              <a:rPr lang="nl-BE" dirty="0" err="1"/>
              <a:t>befor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app service plan 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0D3C2F08-CF57-4E9E-85EC-E74E699C4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6" y="1628800"/>
            <a:ext cx="3633310" cy="414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61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anchor="b">
            <a:normAutofit/>
          </a:bodyPr>
          <a:lstStyle/>
          <a:p>
            <a:r>
              <a:rPr lang="nl-BE" dirty="0"/>
              <a:t>7. The Web App – App Plan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FC2D2CC-FC88-4DF2-B188-8618CAC266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Continuing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web.tf file, we </a:t>
            </a:r>
            <a:r>
              <a:rPr lang="nl-BE" dirty="0" err="1"/>
              <a:t>find</a:t>
            </a:r>
            <a:r>
              <a:rPr lang="nl-BE" dirty="0"/>
              <a:t> </a:t>
            </a:r>
            <a:r>
              <a:rPr lang="nl-BE" dirty="0" err="1"/>
              <a:t>ourselves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secion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app service.</a:t>
            </a:r>
          </a:p>
          <a:p>
            <a:r>
              <a:rPr lang="nl-BE" dirty="0"/>
              <a:t>App service </a:t>
            </a:r>
            <a:r>
              <a:rPr lang="nl-BE" dirty="0" err="1"/>
              <a:t>references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app_service_plan</a:t>
            </a:r>
            <a:r>
              <a:rPr lang="nl-BE" dirty="0"/>
              <a:t> </a:t>
            </a:r>
            <a:r>
              <a:rPr lang="nl-BE" dirty="0" err="1"/>
              <a:t>so</a:t>
            </a:r>
            <a:r>
              <a:rPr lang="nl-BE" dirty="0"/>
              <a:t> </a:t>
            </a:r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created</a:t>
            </a:r>
            <a:r>
              <a:rPr lang="nl-BE" dirty="0"/>
              <a:t> </a:t>
            </a:r>
            <a:r>
              <a:rPr lang="nl-BE" dirty="0" err="1"/>
              <a:t>after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app service plan.</a:t>
            </a:r>
          </a:p>
          <a:p>
            <a:r>
              <a:rPr lang="nl-BE" dirty="0"/>
              <a:t>The order of </a:t>
            </a:r>
            <a:r>
              <a:rPr lang="nl-BE" dirty="0" err="1"/>
              <a:t>the</a:t>
            </a:r>
            <a:r>
              <a:rPr lang="nl-BE" dirty="0"/>
              <a:t> files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order in </a:t>
            </a:r>
            <a:r>
              <a:rPr lang="nl-BE" dirty="0" err="1"/>
              <a:t>the</a:t>
            </a:r>
            <a:r>
              <a:rPr lang="nl-BE" dirty="0"/>
              <a:t> files do </a:t>
            </a:r>
            <a:r>
              <a:rPr lang="nl-BE" dirty="0" err="1"/>
              <a:t>not</a:t>
            </a:r>
            <a:r>
              <a:rPr lang="nl-BE" dirty="0"/>
              <a:t> matter, </a:t>
            </a:r>
            <a:r>
              <a:rPr lang="nl-BE" dirty="0" err="1"/>
              <a:t>dependencies</a:t>
            </a:r>
            <a:r>
              <a:rPr lang="nl-BE" dirty="0"/>
              <a:t> are </a:t>
            </a:r>
            <a:r>
              <a:rPr lang="nl-BE" dirty="0" err="1"/>
              <a:t>build</a:t>
            </a:r>
            <a:r>
              <a:rPr lang="nl-BE" dirty="0"/>
              <a:t> from these </a:t>
            </a:r>
            <a:r>
              <a:rPr lang="nl-BE" dirty="0" err="1"/>
              <a:t>references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F24E581F-1A7E-4CAC-A6F0-95D47F1B7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1825625"/>
            <a:ext cx="4032308" cy="347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08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anchor="b">
            <a:normAutofit/>
          </a:bodyPr>
          <a:lstStyle/>
          <a:p>
            <a:r>
              <a:rPr lang="nl-BE" dirty="0"/>
              <a:t>7. The Web App – </a:t>
            </a:r>
            <a:r>
              <a:rPr lang="nl-BE" dirty="0" err="1"/>
              <a:t>Deploy</a:t>
            </a:r>
            <a:endParaRPr lang="nl-BE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7B4E28B1-C9A4-4FCF-8F4B-CC22D27B18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FDAC66F2-F25C-44F2-86F5-AB92056FC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901" y="1560968"/>
            <a:ext cx="9271929" cy="423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94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3AC81F-F302-410C-AC32-0A39DF06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Weren’t</a:t>
            </a:r>
            <a:r>
              <a:rPr lang="nl-BE" dirty="0"/>
              <a:t> we building </a:t>
            </a:r>
            <a:r>
              <a:rPr lang="nl-BE" dirty="0" err="1"/>
              <a:t>dev</a:t>
            </a:r>
            <a:r>
              <a:rPr lang="nl-BE" dirty="0"/>
              <a:t>? – Making a </a:t>
            </a:r>
            <a:r>
              <a:rPr lang="nl-BE" dirty="0" err="1"/>
              <a:t>postfix</a:t>
            </a:r>
            <a:endParaRPr lang="nl-BE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3AC4BD26-C7CD-4DBE-A976-1ACC208182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local variables depending on the workspace</a:t>
            </a:r>
          </a:p>
          <a:p>
            <a:pPr lvl="1"/>
            <a:r>
              <a:rPr lang="en-US" dirty="0"/>
              <a:t>if workspace = unknown =&gt; dev</a:t>
            </a:r>
          </a:p>
          <a:p>
            <a:pPr lvl="1"/>
            <a:r>
              <a:rPr lang="en-US" dirty="0"/>
              <a:t>else =&gt; production</a:t>
            </a:r>
          </a:p>
          <a:p>
            <a:r>
              <a:rPr lang="en-US" dirty="0"/>
              <a:t>Using this in the naming will create a dev environment for us</a:t>
            </a:r>
          </a:p>
          <a:p>
            <a:r>
              <a:rPr lang="en-US" dirty="0"/>
              <a:t>As you can’t change the name of a resource, 3 new ones will be created.</a:t>
            </a:r>
          </a:p>
          <a:p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2C3944A6-ED0A-400F-94AD-E3C5B6D635B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440" y="2924944"/>
            <a:ext cx="4389438" cy="730278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B89397C6-FC3B-4B87-945A-A218583C4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57722"/>
            <a:ext cx="4896544" cy="976394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BDB99A09-4E05-4F64-BAF2-9C01930AB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150" y="3692822"/>
            <a:ext cx="4421316" cy="636785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25A496F7-E5F8-4364-AB41-C816D062B1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562" y="4373425"/>
            <a:ext cx="4421316" cy="728217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F35D31B8-3370-44FF-80F5-DA592F74A0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3099" y="5173275"/>
            <a:ext cx="412490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24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3AC81F-F302-410C-AC32-0A39DF06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Weren’t</a:t>
            </a:r>
            <a:r>
              <a:rPr lang="nl-BE" dirty="0"/>
              <a:t> we building </a:t>
            </a:r>
            <a:r>
              <a:rPr lang="nl-BE" dirty="0" err="1"/>
              <a:t>dev</a:t>
            </a:r>
            <a:r>
              <a:rPr lang="nl-BE" dirty="0"/>
              <a:t>? – Making a </a:t>
            </a:r>
            <a:r>
              <a:rPr lang="nl-BE" dirty="0" err="1"/>
              <a:t>postfix</a:t>
            </a:r>
            <a:endParaRPr lang="nl-BE" dirty="0"/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E9DFF607-E6D1-4497-9B4F-A972234FED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12" name="Tijdelijke aanduiding voor inhoud 11">
            <a:extLst>
              <a:ext uri="{FF2B5EF4-FFF2-40B4-BE49-F238E27FC236}">
                <a16:creationId xmlns:a16="http://schemas.microsoft.com/office/drawing/2014/main" id="{3AA7E2C9-6EFD-4CDC-9F18-D254967CB6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EFC71505-7793-4141-ADA0-726D42309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219" y="1464196"/>
            <a:ext cx="8611802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2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3AC81F-F302-410C-AC32-0A39DF06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Lets make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naming</a:t>
            </a:r>
            <a:r>
              <a:rPr lang="nl-BE" dirty="0"/>
              <a:t> DRY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3AC4BD26-C7CD-4DBE-A976-1ACC208182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want a controlled naming convention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productname</a:t>
            </a:r>
            <a:r>
              <a:rPr lang="en-US" dirty="0"/>
              <a:t>&gt;(-&lt;environment&gt;)-&lt;service&gt;</a:t>
            </a:r>
          </a:p>
          <a:p>
            <a:r>
              <a:rPr lang="en-US" dirty="0"/>
              <a:t>At the moment we keep repeating ourselves, this will we fix with a variable, containing the </a:t>
            </a:r>
            <a:r>
              <a:rPr lang="en-US" dirty="0" err="1"/>
              <a:t>productname</a:t>
            </a:r>
            <a:endParaRPr lang="en-US" dirty="0"/>
          </a:p>
          <a:p>
            <a:r>
              <a:rPr lang="en-US" dirty="0"/>
              <a:t>We remove all specific naming variables and replace it with our convention</a:t>
            </a:r>
          </a:p>
          <a:p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036DDE58-FCF5-440E-8064-5792C08333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nl-BE" dirty="0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C0E3ABFD-DAD8-4454-968F-254DCE249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221" y="1447800"/>
            <a:ext cx="3856628" cy="1407711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0D03D825-2077-4560-A9BF-E837DA761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88167"/>
            <a:ext cx="2936912" cy="1900035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7D8C66C8-43CF-4AA1-A1E7-50185F195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740" y="5020312"/>
            <a:ext cx="3713084" cy="769269"/>
          </a:xfrm>
          <a:prstGeom prst="rect">
            <a:avLst/>
          </a:prstGeom>
        </p:spPr>
      </p:pic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46A1BB09-1304-4615-AB15-2227D59C6E2B}"/>
              </a:ext>
            </a:extLst>
          </p:cNvPr>
          <p:cNvCxnSpPr/>
          <p:nvPr/>
        </p:nvCxnSpPr>
        <p:spPr>
          <a:xfrm flipH="1">
            <a:off x="3775112" y="2908299"/>
            <a:ext cx="2790787" cy="2320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13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3AC81F-F302-410C-AC32-0A39DF06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Lets make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naming</a:t>
            </a:r>
            <a:r>
              <a:rPr lang="nl-BE" dirty="0"/>
              <a:t> DRY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266961F-8E35-45C8-9D68-0A91D19159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EE756BB9-18F3-4150-8E0D-E96E43778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31" y="1557655"/>
            <a:ext cx="10602805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8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F7258D-C27A-41CF-8A49-60C9A43BB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8. Storage Account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AC5B52-C4AA-4FAC-9E7E-FFE8F87C33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AC0549E-AD85-403A-BFB4-A60B551317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nl-BE" dirty="0" err="1"/>
              <a:t>Naming</a:t>
            </a:r>
            <a:r>
              <a:rPr lang="nl-BE" dirty="0"/>
              <a:t> is </a:t>
            </a:r>
            <a:r>
              <a:rPr lang="nl-BE" dirty="0" err="1"/>
              <a:t>difficult</a:t>
            </a:r>
            <a:r>
              <a:rPr lang="nl-BE" dirty="0"/>
              <a:t> here</a:t>
            </a:r>
          </a:p>
          <a:p>
            <a:pPr lvl="1"/>
            <a:r>
              <a:rPr lang="nl-BE" dirty="0" err="1"/>
              <a:t>Globally</a:t>
            </a:r>
            <a:r>
              <a:rPr lang="nl-BE" dirty="0"/>
              <a:t> </a:t>
            </a:r>
            <a:r>
              <a:rPr lang="nl-BE" dirty="0" err="1"/>
              <a:t>unique</a:t>
            </a:r>
            <a:endParaRPr lang="nl-BE" dirty="0"/>
          </a:p>
          <a:p>
            <a:pPr lvl="1"/>
            <a:r>
              <a:rPr lang="nl-BE" dirty="0"/>
              <a:t>15 </a:t>
            </a:r>
            <a:r>
              <a:rPr lang="nl-BE" dirty="0" err="1"/>
              <a:t>chars</a:t>
            </a:r>
            <a:endParaRPr lang="nl-BE" dirty="0"/>
          </a:p>
          <a:p>
            <a:pPr lvl="1"/>
            <a:r>
              <a:rPr lang="nl-BE" dirty="0" err="1"/>
              <a:t>lowercase</a:t>
            </a:r>
            <a:endParaRPr lang="nl-BE" dirty="0"/>
          </a:p>
          <a:p>
            <a:pPr lvl="1"/>
            <a:r>
              <a:rPr lang="nl-BE" dirty="0"/>
              <a:t>no special </a:t>
            </a:r>
            <a:r>
              <a:rPr lang="nl-BE" dirty="0" err="1"/>
              <a:t>chars</a:t>
            </a:r>
            <a:endParaRPr lang="nl-BE" dirty="0"/>
          </a:p>
          <a:p>
            <a:pPr lvl="1"/>
            <a:endParaRPr lang="nl-BE" dirty="0"/>
          </a:p>
          <a:p>
            <a:r>
              <a:rPr lang="nl-BE" dirty="0" err="1"/>
              <a:t>Done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a </a:t>
            </a:r>
            <a:r>
              <a:rPr lang="nl-BE" dirty="0" err="1"/>
              <a:t>random_string</a:t>
            </a:r>
            <a:r>
              <a:rPr lang="nl-BE" dirty="0"/>
              <a:t> (</a:t>
            </a:r>
            <a:r>
              <a:rPr lang="nl-BE" dirty="0" err="1"/>
              <a:t>saved</a:t>
            </a:r>
            <a:r>
              <a:rPr lang="nl-BE" dirty="0"/>
              <a:t> in state) </a:t>
            </a:r>
            <a:r>
              <a:rPr lang="nl-BE" dirty="0" err="1"/>
              <a:t>and</a:t>
            </a:r>
            <a:r>
              <a:rPr lang="nl-BE" dirty="0"/>
              <a:t> a </a:t>
            </a:r>
            <a:r>
              <a:rPr lang="nl-BE" dirty="0" err="1"/>
              <a:t>function</a:t>
            </a:r>
            <a:r>
              <a:rPr lang="nl-BE" dirty="0"/>
              <a:t>, </a:t>
            </a:r>
            <a:r>
              <a:rPr lang="nl-BE" dirty="0" err="1"/>
              <a:t>creating</a:t>
            </a:r>
            <a:r>
              <a:rPr lang="nl-BE" dirty="0"/>
              <a:t> a </a:t>
            </a:r>
            <a:r>
              <a:rPr lang="nl-BE" dirty="0" err="1"/>
              <a:t>local</a:t>
            </a:r>
            <a:r>
              <a:rPr lang="nl-BE" dirty="0"/>
              <a:t> </a:t>
            </a:r>
            <a:r>
              <a:rPr lang="nl-BE" dirty="0" err="1"/>
              <a:t>storageName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final</a:t>
            </a:r>
            <a:r>
              <a:rPr lang="nl-BE" dirty="0"/>
              <a:t> name in it.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44482DA-FB57-486E-ABA6-C078451BD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2" y="1561681"/>
            <a:ext cx="6143763" cy="400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3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F7258D-C27A-41CF-8A49-60C9A43BB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8. Storage Account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AC5B52-C4AA-4FAC-9E7E-FFE8F87C33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nl-BE"/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E362EA5A-EE83-433A-9688-B2B8D1DF29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91849E29-A767-4958-9B40-EC8733F6E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074" y="1536447"/>
            <a:ext cx="8916092" cy="449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47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6F07EC-52E3-4190-AACE-ADD4CF41E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What’s</a:t>
            </a:r>
            <a:r>
              <a:rPr lang="nl-BE" dirty="0"/>
              <a:t> on </a:t>
            </a:r>
            <a:r>
              <a:rPr lang="nl-BE" dirty="0" err="1"/>
              <a:t>the</a:t>
            </a:r>
            <a:r>
              <a:rPr lang="nl-BE" dirty="0"/>
              <a:t> agenda?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B6410DE-25A4-4B29-A0F3-A2BC910211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err="1"/>
              <a:t>Terrawhat</a:t>
            </a:r>
            <a:r>
              <a:rPr lang="nl-BE" dirty="0"/>
              <a:t>? </a:t>
            </a:r>
          </a:p>
          <a:p>
            <a:pPr lvl="3"/>
            <a:r>
              <a:rPr lang="nl-BE" dirty="0"/>
              <a:t> Like </a:t>
            </a:r>
            <a:r>
              <a:rPr lang="nl-BE" dirty="0" err="1"/>
              <a:t>for</a:t>
            </a:r>
            <a:r>
              <a:rPr lang="nl-BE" dirty="0"/>
              <a:t> real, </a:t>
            </a:r>
            <a:r>
              <a:rPr lang="nl-BE" dirty="0" err="1"/>
              <a:t>what</a:t>
            </a:r>
            <a:r>
              <a:rPr lang="nl-BE" dirty="0"/>
              <a:t> is </a:t>
            </a:r>
            <a:r>
              <a:rPr lang="nl-BE" dirty="0" err="1"/>
              <a:t>terraform</a:t>
            </a:r>
            <a:r>
              <a:rPr lang="nl-BE" dirty="0"/>
              <a:t>? </a:t>
            </a:r>
          </a:p>
          <a:p>
            <a:r>
              <a:rPr lang="nl-BE" dirty="0" err="1"/>
              <a:t>Terrawhy</a:t>
            </a:r>
            <a:r>
              <a:rPr lang="nl-BE" dirty="0"/>
              <a:t>? </a:t>
            </a:r>
          </a:p>
          <a:p>
            <a:pPr lvl="3"/>
            <a:r>
              <a:rPr lang="nl-BE" dirty="0"/>
              <a:t> Like </a:t>
            </a:r>
            <a:r>
              <a:rPr lang="nl-BE" dirty="0" err="1"/>
              <a:t>why</a:t>
            </a:r>
            <a:r>
              <a:rPr lang="nl-BE" dirty="0"/>
              <a:t> </a:t>
            </a:r>
            <a:r>
              <a:rPr lang="nl-BE" dirty="0" err="1"/>
              <a:t>would</a:t>
            </a:r>
            <a:r>
              <a:rPr lang="nl-BE" dirty="0"/>
              <a:t> i even </a:t>
            </a:r>
            <a:r>
              <a:rPr lang="nl-BE" dirty="0" err="1"/>
              <a:t>bother</a:t>
            </a:r>
            <a:r>
              <a:rPr lang="nl-BE" dirty="0"/>
              <a:t>?</a:t>
            </a:r>
          </a:p>
          <a:p>
            <a:r>
              <a:rPr lang="nl-BE" dirty="0" err="1"/>
              <a:t>Terrahow</a:t>
            </a:r>
            <a:r>
              <a:rPr lang="nl-BE" dirty="0"/>
              <a:t>? </a:t>
            </a:r>
          </a:p>
          <a:p>
            <a:pPr lvl="3"/>
            <a:r>
              <a:rPr lang="nl-BE" dirty="0"/>
              <a:t>Like </a:t>
            </a:r>
            <a:r>
              <a:rPr lang="nl-BE" dirty="0" err="1"/>
              <a:t>how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flagnot</a:t>
            </a:r>
            <a:r>
              <a:rPr lang="nl-BE" dirty="0"/>
              <a:t> does </a:t>
            </a:r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work</a:t>
            </a:r>
            <a:r>
              <a:rPr lang="nl-BE" dirty="0"/>
              <a:t>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780E0A-9C67-4E38-B084-BD498451A93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563" y="2330674"/>
            <a:ext cx="4389437" cy="246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991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F7258D-C27A-41CF-8A49-60C9A43BB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9. SQL Server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AA4D5D98-F388-444C-8BB9-5450A6498F5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458690"/>
            <a:ext cx="4967193" cy="4357464"/>
          </a:xfrm>
          <a:prstGeom prst="rect">
            <a:avLst/>
          </a:prstGeom>
        </p:spPr>
      </p:pic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E362EA5A-EE83-433A-9688-B2B8D1DF29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nl-BE" dirty="0" err="1"/>
              <a:t>Added</a:t>
            </a:r>
            <a:r>
              <a:rPr lang="nl-BE" dirty="0"/>
              <a:t> a strong random password </a:t>
            </a:r>
            <a:r>
              <a:rPr lang="nl-BE" dirty="0" err="1"/>
              <a:t>and</a:t>
            </a:r>
            <a:r>
              <a:rPr lang="nl-BE" dirty="0"/>
              <a:t> a random </a:t>
            </a:r>
            <a:r>
              <a:rPr lang="nl-BE" dirty="0" err="1"/>
              <a:t>sql</a:t>
            </a:r>
            <a:r>
              <a:rPr lang="nl-BE" dirty="0"/>
              <a:t> user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sql</a:t>
            </a:r>
            <a:r>
              <a:rPr lang="nl-BE" dirty="0"/>
              <a:t> server</a:t>
            </a:r>
          </a:p>
          <a:p>
            <a:r>
              <a:rPr lang="nl-BE" dirty="0"/>
              <a:t>Keepers = timestamp </a:t>
            </a:r>
            <a:r>
              <a:rPr lang="nl-BE" dirty="0" err="1"/>
              <a:t>makes</a:t>
            </a:r>
            <a:r>
              <a:rPr lang="nl-BE" dirty="0"/>
              <a:t> </a:t>
            </a:r>
            <a:r>
              <a:rPr lang="nl-BE" dirty="0" err="1"/>
              <a:t>sure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password is </a:t>
            </a:r>
            <a:r>
              <a:rPr lang="nl-BE" dirty="0" err="1"/>
              <a:t>changed</a:t>
            </a:r>
            <a:r>
              <a:rPr lang="nl-BE" dirty="0"/>
              <a:t> on </a:t>
            </a:r>
            <a:r>
              <a:rPr lang="nl-BE" dirty="0" err="1"/>
              <a:t>every</a:t>
            </a:r>
            <a:r>
              <a:rPr lang="nl-BE" dirty="0"/>
              <a:t> </a:t>
            </a:r>
            <a:r>
              <a:rPr lang="nl-BE" dirty="0" err="1"/>
              <a:t>deploy</a:t>
            </a:r>
            <a:r>
              <a:rPr lang="nl-BE" dirty="0"/>
              <a:t>, </a:t>
            </a:r>
            <a:r>
              <a:rPr lang="nl-BE" dirty="0" err="1"/>
              <a:t>thus</a:t>
            </a:r>
            <a:r>
              <a:rPr lang="nl-BE" dirty="0"/>
              <a:t> </a:t>
            </a:r>
            <a:r>
              <a:rPr lang="nl-BE" dirty="0" err="1"/>
              <a:t>increasing</a:t>
            </a:r>
            <a:r>
              <a:rPr lang="nl-BE" dirty="0"/>
              <a:t> security</a:t>
            </a:r>
          </a:p>
          <a:p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don’t</a:t>
            </a:r>
            <a:r>
              <a:rPr lang="nl-BE" dirty="0"/>
              <a:t> </a:t>
            </a:r>
            <a:r>
              <a:rPr lang="nl-BE" dirty="0" err="1"/>
              <a:t>specify</a:t>
            </a:r>
            <a:r>
              <a:rPr lang="nl-BE" dirty="0"/>
              <a:t> a keeper, </a:t>
            </a:r>
            <a:r>
              <a:rPr lang="nl-BE" dirty="0" err="1"/>
              <a:t>the</a:t>
            </a:r>
            <a:r>
              <a:rPr lang="nl-BE" dirty="0"/>
              <a:t> random string, </a:t>
            </a:r>
            <a:r>
              <a:rPr lang="nl-BE" dirty="0" err="1"/>
              <a:t>number</a:t>
            </a:r>
            <a:r>
              <a:rPr lang="nl-BE" dirty="0"/>
              <a:t> or password is </a:t>
            </a:r>
            <a:r>
              <a:rPr lang="nl-BE" dirty="0" err="1"/>
              <a:t>kept</a:t>
            </a:r>
            <a:r>
              <a:rPr lang="nl-BE" dirty="0"/>
              <a:t> as long as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don’t</a:t>
            </a:r>
            <a:r>
              <a:rPr lang="nl-BE" dirty="0"/>
              <a:t> change a property of </a:t>
            </a:r>
            <a:r>
              <a:rPr lang="nl-BE" dirty="0" err="1"/>
              <a:t>the</a:t>
            </a:r>
            <a:r>
              <a:rPr lang="nl-BE" dirty="0"/>
              <a:t> random object.</a:t>
            </a:r>
          </a:p>
        </p:txBody>
      </p:sp>
    </p:spTree>
    <p:extLst>
      <p:ext uri="{BB962C8B-B14F-4D97-AF65-F5344CB8AC3E}">
        <p14:creationId xmlns:p14="http://schemas.microsoft.com/office/powerpoint/2010/main" val="423613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F7258D-C27A-41CF-8A49-60C9A43BB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9. SQL Database</a:t>
            </a: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E362EA5A-EE83-433A-9688-B2B8D1DF29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Nothing</a:t>
            </a:r>
            <a:r>
              <a:rPr lang="nl-BE" dirty="0"/>
              <a:t> special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see</a:t>
            </a:r>
            <a:r>
              <a:rPr lang="nl-BE" dirty="0"/>
              <a:t> here</a:t>
            </a:r>
          </a:p>
        </p:txBody>
      </p:sp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9A537F88-6FB1-4C16-9A6F-6D3DF605D43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31608" y="1825625"/>
            <a:ext cx="4374221" cy="347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51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F7258D-C27A-41CF-8A49-60C9A43BB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9. SQL Database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86F51D6-4A77-4009-831B-F93A278119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096DE8C-9DE3-4CAC-9A79-F43DD7EEC2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08874129-B7FE-4220-A048-829CC13DF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986" y="1579111"/>
            <a:ext cx="9122029" cy="445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11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8100C7-B942-4020-A506-75A995E0B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10. Application </a:t>
            </a:r>
            <a:r>
              <a:rPr lang="nl-BE" dirty="0" err="1"/>
              <a:t>Insights</a:t>
            </a:r>
            <a:endParaRPr lang="nl-BE" dirty="0"/>
          </a:p>
        </p:txBody>
      </p:sp>
      <p:pic>
        <p:nvPicPr>
          <p:cNvPr id="10" name="Tijdelijke aanduiding voor inhoud 9">
            <a:extLst>
              <a:ext uri="{FF2B5EF4-FFF2-40B4-BE49-F238E27FC236}">
                <a16:creationId xmlns:a16="http://schemas.microsoft.com/office/drawing/2014/main" id="{859BB658-71E2-4741-9CB3-A561B40AC0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8563" y="2349803"/>
            <a:ext cx="4389437" cy="2426681"/>
          </a:xfrm>
          <a:prstGeom prst="rect">
            <a:avLst/>
          </a:prstGeom>
        </p:spPr>
      </p:pic>
      <p:pic>
        <p:nvPicPr>
          <p:cNvPr id="9" name="Tijdelijke aanduiding voor inhoud 8">
            <a:extLst>
              <a:ext uri="{FF2B5EF4-FFF2-40B4-BE49-F238E27FC236}">
                <a16:creationId xmlns:a16="http://schemas.microsoft.com/office/drawing/2014/main" id="{C7A4843F-A8DF-4A32-9E33-42F5AD40C1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524000" y="2800038"/>
            <a:ext cx="4389438" cy="152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0FC8BA-329A-4136-8E71-43A47B4D9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11. DNS – part </a:t>
            </a:r>
            <a:r>
              <a:rPr lang="nl-BE" dirty="0" err="1"/>
              <a:t>one</a:t>
            </a:r>
            <a:endParaRPr lang="nl-BE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CC29E0BD-7C55-4BE0-A7EB-BBCDAE8BDD0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40068" y="1825625"/>
            <a:ext cx="4357301" cy="3475038"/>
          </a:xfrm>
          <a:prstGeom prst="rect">
            <a:avLst/>
          </a:prstGeom>
        </p:spPr>
      </p:pic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AAFEC6C-9DB9-4064-8261-5D19BA7228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DNS zone is out of scope (shared </a:t>
            </a:r>
            <a:r>
              <a:rPr lang="nl-BE" dirty="0" err="1"/>
              <a:t>amongs</a:t>
            </a:r>
            <a:r>
              <a:rPr lang="nl-BE" dirty="0"/>
              <a:t> different </a:t>
            </a:r>
            <a:r>
              <a:rPr lang="nl-BE" dirty="0" err="1"/>
              <a:t>deployments</a:t>
            </a:r>
            <a:r>
              <a:rPr lang="nl-BE" dirty="0"/>
              <a:t> =&gt; </a:t>
            </a:r>
            <a:r>
              <a:rPr lang="nl-BE" dirty="0" err="1"/>
              <a:t>seperate</a:t>
            </a:r>
            <a:r>
              <a:rPr lang="nl-BE" dirty="0"/>
              <a:t> </a:t>
            </a:r>
            <a:r>
              <a:rPr lang="nl-BE" dirty="0" err="1"/>
              <a:t>deployment</a:t>
            </a:r>
            <a:r>
              <a:rPr lang="nl-BE" dirty="0"/>
              <a:t>)</a:t>
            </a:r>
          </a:p>
          <a:p>
            <a:r>
              <a:rPr lang="nl-BE" dirty="0"/>
              <a:t>For a web app,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need</a:t>
            </a:r>
            <a:r>
              <a:rPr lang="nl-BE" dirty="0"/>
              <a:t> a CNAME entry</a:t>
            </a:r>
          </a:p>
        </p:txBody>
      </p:sp>
    </p:spTree>
    <p:extLst>
      <p:ext uri="{BB962C8B-B14F-4D97-AF65-F5344CB8AC3E}">
        <p14:creationId xmlns:p14="http://schemas.microsoft.com/office/powerpoint/2010/main" val="3706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0FC8BA-329A-4136-8E71-43A47B4D9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11. DNS – part </a:t>
            </a:r>
            <a:r>
              <a:rPr lang="nl-BE" dirty="0" err="1"/>
              <a:t>two</a:t>
            </a:r>
            <a:endParaRPr lang="nl-BE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AAFEC6C-9DB9-4064-8261-5D19BA7228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 err="1"/>
              <a:t>Adding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custom</a:t>
            </a:r>
            <a:r>
              <a:rPr lang="nl-BE" dirty="0"/>
              <a:t> domain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web app in web.tf</a:t>
            </a:r>
          </a:p>
          <a:p>
            <a:endParaRPr lang="nl-BE" dirty="0"/>
          </a:p>
          <a:p>
            <a:r>
              <a:rPr lang="nl-BE" dirty="0" err="1"/>
              <a:t>Ignoring</a:t>
            </a:r>
            <a:r>
              <a:rPr lang="nl-BE" dirty="0"/>
              <a:t> </a:t>
            </a:r>
            <a:r>
              <a:rPr lang="nl-BE" dirty="0" err="1"/>
              <a:t>ssl_state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thumbprint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this</a:t>
            </a:r>
            <a:r>
              <a:rPr lang="nl-BE" dirty="0"/>
              <a:t> binding </a:t>
            </a:r>
            <a:r>
              <a:rPr lang="nl-BE" dirty="0" err="1"/>
              <a:t>because</a:t>
            </a:r>
            <a:r>
              <a:rPr lang="nl-BE" dirty="0"/>
              <a:t> these are setup </a:t>
            </a:r>
            <a:r>
              <a:rPr lang="nl-BE" dirty="0" err="1"/>
              <a:t>seperatly</a:t>
            </a:r>
            <a:r>
              <a:rPr lang="nl-BE" dirty="0"/>
              <a:t> (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not</a:t>
            </a:r>
            <a:r>
              <a:rPr lang="nl-BE" dirty="0"/>
              <a:t> in scope of </a:t>
            </a:r>
            <a:r>
              <a:rPr lang="nl-BE" dirty="0" err="1"/>
              <a:t>this</a:t>
            </a:r>
            <a:r>
              <a:rPr lang="nl-BE" dirty="0"/>
              <a:t> “short” demo)</a:t>
            </a:r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4F143C30-0F92-4758-957E-859B8D9867C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1424" y="1567556"/>
            <a:ext cx="4752528" cy="487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3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30CE0C-6D36-4B5B-9F1A-2A5E568E1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11. DNS – part </a:t>
            </a:r>
            <a:r>
              <a:rPr lang="nl-BE" dirty="0" err="1"/>
              <a:t>two</a:t>
            </a:r>
            <a:endParaRPr lang="nl-BE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BB294F8F-4715-4874-A0BB-6A9E77CD03C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71275" y="2437174"/>
            <a:ext cx="5442163" cy="2792026"/>
          </a:xfrm>
          <a:prstGeom prst="rect">
            <a:avLst/>
          </a:prstGeom>
        </p:spPr>
      </p:pic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5546657F-0A5C-4C68-BAC2-9855B8B966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78563" y="2144478"/>
            <a:ext cx="5329151" cy="344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84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3AC81F-F302-410C-AC32-0A39DF06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Terrawhat</a:t>
            </a:r>
            <a:r>
              <a:rPr lang="nl-BE" dirty="0"/>
              <a:t>?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3AC4BD26-C7CD-4DBE-A976-1ACC208182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Infrastructure as code provider</a:t>
            </a:r>
          </a:p>
          <a:p>
            <a:r>
              <a:rPr lang="en-US" dirty="0"/>
              <a:t>Alternative: </a:t>
            </a:r>
            <a:r>
              <a:rPr lang="en-US" dirty="0" err="1"/>
              <a:t>AzureRm</a:t>
            </a:r>
            <a:endParaRPr lang="en-US" dirty="0"/>
          </a:p>
          <a:p>
            <a:r>
              <a:rPr lang="en-US" dirty="0"/>
              <a:t>Uses the code to change the infrastructure to reflect the code (declarative)</a:t>
            </a:r>
          </a:p>
          <a:p>
            <a:r>
              <a:rPr lang="en-US" dirty="0"/>
              <a:t>Integrates in build &amp; deploy pipelines</a:t>
            </a:r>
          </a:p>
          <a:p>
            <a:r>
              <a:rPr lang="en-US" dirty="0"/>
              <a:t>Industry standard</a:t>
            </a:r>
          </a:p>
          <a:p>
            <a:r>
              <a:rPr lang="en-US" dirty="0"/>
              <a:t>Free (paying gives you some management stuff)</a:t>
            </a:r>
          </a:p>
          <a:p>
            <a:endParaRPr lang="en-US" dirty="0"/>
          </a:p>
          <a:p>
            <a:endParaRPr lang="nl-BE" dirty="0"/>
          </a:p>
        </p:txBody>
      </p:sp>
      <p:pic>
        <p:nvPicPr>
          <p:cNvPr id="7" name="Picture 2" descr="What Meme Are You?">
            <a:extLst>
              <a:ext uri="{FF2B5EF4-FFF2-40B4-BE49-F238E27FC236}">
                <a16:creationId xmlns:a16="http://schemas.microsoft.com/office/drawing/2014/main" id="{DC4188BF-33CE-4E5D-8113-B95CC71DBB1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099998"/>
            <a:ext cx="4389438" cy="292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7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982170-B5BB-496A-9320-4048E12C3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Terrawhy</a:t>
            </a:r>
            <a:r>
              <a:rPr lang="nl-BE" dirty="0"/>
              <a:t>?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049A9BA4-E293-4457-8106-DCFA194F59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 err="1"/>
              <a:t>Infrastructure</a:t>
            </a:r>
            <a:r>
              <a:rPr lang="nl-BE" dirty="0"/>
              <a:t> is </a:t>
            </a:r>
            <a:r>
              <a:rPr lang="nl-BE" dirty="0" err="1"/>
              <a:t>version</a:t>
            </a:r>
            <a:r>
              <a:rPr lang="nl-BE" dirty="0"/>
              <a:t> </a:t>
            </a:r>
            <a:r>
              <a:rPr lang="nl-BE" dirty="0" err="1"/>
              <a:t>controlled</a:t>
            </a:r>
            <a:endParaRPr lang="nl-BE" dirty="0"/>
          </a:p>
          <a:p>
            <a:r>
              <a:rPr lang="nl-BE" dirty="0" err="1"/>
              <a:t>Easier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manage</a:t>
            </a:r>
          </a:p>
          <a:p>
            <a:r>
              <a:rPr lang="nl-BE" dirty="0" err="1"/>
              <a:t>Redeploy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different environments (test, </a:t>
            </a:r>
            <a:r>
              <a:rPr lang="nl-BE" dirty="0" err="1"/>
              <a:t>dev</a:t>
            </a:r>
            <a:r>
              <a:rPr lang="nl-BE" dirty="0"/>
              <a:t>, </a:t>
            </a:r>
            <a:r>
              <a:rPr lang="nl-BE" dirty="0" err="1"/>
              <a:t>qa</a:t>
            </a:r>
            <a:r>
              <a:rPr lang="nl-BE" dirty="0"/>
              <a:t>, </a:t>
            </a:r>
            <a:r>
              <a:rPr lang="nl-BE" dirty="0" err="1"/>
              <a:t>production</a:t>
            </a:r>
            <a:r>
              <a:rPr lang="nl-BE" dirty="0"/>
              <a:t>, …) is peanuts </a:t>
            </a:r>
            <a:r>
              <a:rPr lang="nl-BE" dirty="0" err="1"/>
              <a:t>when</a:t>
            </a:r>
            <a:r>
              <a:rPr lang="nl-BE" dirty="0"/>
              <a:t> setup</a:t>
            </a:r>
          </a:p>
          <a:p>
            <a:r>
              <a:rPr lang="nl-BE" dirty="0" err="1"/>
              <a:t>Destroying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environment is </a:t>
            </a:r>
            <a:r>
              <a:rPr lang="nl-BE" dirty="0" err="1"/>
              <a:t>supah</a:t>
            </a:r>
            <a:r>
              <a:rPr lang="nl-BE" dirty="0"/>
              <a:t> easy without </a:t>
            </a:r>
            <a:r>
              <a:rPr lang="nl-BE" dirty="0" err="1"/>
              <a:t>worrying</a:t>
            </a:r>
            <a:r>
              <a:rPr lang="nl-BE" dirty="0"/>
              <a:t> </a:t>
            </a:r>
            <a:r>
              <a:rPr lang="nl-BE" dirty="0" err="1"/>
              <a:t>about</a:t>
            </a:r>
            <a:r>
              <a:rPr lang="nl-BE" dirty="0"/>
              <a:t> </a:t>
            </a:r>
            <a:r>
              <a:rPr lang="nl-BE" dirty="0" err="1"/>
              <a:t>destroying</a:t>
            </a:r>
            <a:r>
              <a:rPr lang="nl-BE" dirty="0"/>
              <a:t> </a:t>
            </a:r>
            <a:r>
              <a:rPr lang="nl-BE" dirty="0" err="1"/>
              <a:t>too</a:t>
            </a:r>
            <a:r>
              <a:rPr lang="nl-BE" dirty="0"/>
              <a:t> </a:t>
            </a:r>
            <a:r>
              <a:rPr lang="nl-BE" dirty="0" err="1"/>
              <a:t>much</a:t>
            </a:r>
            <a:r>
              <a:rPr lang="nl-BE" dirty="0"/>
              <a:t> or </a:t>
            </a:r>
            <a:r>
              <a:rPr lang="nl-BE" dirty="0" err="1"/>
              <a:t>too</a:t>
            </a:r>
            <a:r>
              <a:rPr lang="nl-BE" dirty="0"/>
              <a:t> </a:t>
            </a:r>
            <a:r>
              <a:rPr lang="nl-BE" dirty="0" err="1"/>
              <a:t>little</a:t>
            </a:r>
            <a:endParaRPr lang="nl-BE" dirty="0"/>
          </a:p>
          <a:p>
            <a:r>
              <a:rPr lang="nl-BE" dirty="0" err="1"/>
              <a:t>Uses</a:t>
            </a:r>
            <a:r>
              <a:rPr lang="nl-BE" dirty="0"/>
              <a:t> storage account </a:t>
            </a:r>
            <a:r>
              <a:rPr lang="nl-BE" dirty="0" err="1"/>
              <a:t>to</a:t>
            </a:r>
            <a:r>
              <a:rPr lang="nl-BE" dirty="0"/>
              <a:t> store a backend </a:t>
            </a:r>
            <a:r>
              <a:rPr lang="nl-BE" dirty="0" err="1"/>
              <a:t>containing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state</a:t>
            </a:r>
          </a:p>
          <a:p>
            <a:r>
              <a:rPr lang="nl-BE" dirty="0"/>
              <a:t>We like code!</a:t>
            </a:r>
          </a:p>
        </p:txBody>
      </p:sp>
      <p:pic>
        <p:nvPicPr>
          <p:cNvPr id="8" name="Picture 4" descr="But-why-meme-generator-but-why-84103d – Canduh">
            <a:extLst>
              <a:ext uri="{FF2B5EF4-FFF2-40B4-BE49-F238E27FC236}">
                <a16:creationId xmlns:a16="http://schemas.microsoft.com/office/drawing/2014/main" id="{71542BBB-6DDF-4840-B484-C9591B16F83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563" y="2427054"/>
            <a:ext cx="4389437" cy="2272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47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D7D383-E943-4C98-A579-D1631CBCE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Terrahow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0D6DF2E-7575-4180-8782-C9D3998E8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392" y="1691640"/>
            <a:ext cx="4389120" cy="3474720"/>
          </a:xfrm>
        </p:spPr>
        <p:txBody>
          <a:bodyPr/>
          <a:lstStyle/>
          <a:p>
            <a:r>
              <a:rPr lang="nl-BE" dirty="0"/>
              <a:t>By </a:t>
            </a:r>
            <a:r>
              <a:rPr lang="nl-BE" dirty="0" err="1"/>
              <a:t>showing</a:t>
            </a:r>
            <a:r>
              <a:rPr lang="nl-BE" dirty="0"/>
              <a:t> </a:t>
            </a:r>
            <a:r>
              <a:rPr lang="nl-BE" dirty="0" err="1"/>
              <a:t>some</a:t>
            </a:r>
            <a:r>
              <a:rPr lang="nl-BE" dirty="0"/>
              <a:t> </a:t>
            </a:r>
            <a:r>
              <a:rPr lang="nl-BE" dirty="0" err="1"/>
              <a:t>examples</a:t>
            </a:r>
            <a:r>
              <a:rPr lang="nl-BE" dirty="0"/>
              <a:t>?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0FF9B68F-B1EE-4A22-9073-405A48ADAB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83131" y="1"/>
            <a:ext cx="77088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45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8A40A4-1073-4382-8524-570D0170B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CF5E8E5-5E3C-447C-80FA-E8C978676C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A390139-7125-4290-A68D-4E694DDA16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098" name="Picture 2" descr="Mind blown / Mind explosion - YouTube">
            <a:extLst>
              <a:ext uri="{FF2B5EF4-FFF2-40B4-BE49-F238E27FC236}">
                <a16:creationId xmlns:a16="http://schemas.microsoft.com/office/drawing/2014/main" id="{889FDECE-A00F-4BCF-8DD9-FBDA9C3EE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5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C877A32-664C-4F56-B38C-0BE328E22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DEMO-O-CLOCK!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174B6229-2A40-40BA-BCB0-5271977195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Doing</a:t>
            </a:r>
            <a:r>
              <a:rPr lang="nl-BE" dirty="0"/>
              <a:t> stuff </a:t>
            </a:r>
            <a:r>
              <a:rPr lang="nl-BE" dirty="0" err="1"/>
              <a:t>one</a:t>
            </a:r>
            <a:r>
              <a:rPr lang="nl-BE" dirty="0"/>
              <a:t> step at a time!</a:t>
            </a:r>
          </a:p>
        </p:txBody>
      </p:sp>
      <p:pic>
        <p:nvPicPr>
          <p:cNvPr id="5122" name="Picture 2" descr="Jariko - A JVM interpreter for RPG written in kotlin">
            <a:extLst>
              <a:ext uri="{FF2B5EF4-FFF2-40B4-BE49-F238E27FC236}">
                <a16:creationId xmlns:a16="http://schemas.microsoft.com/office/drawing/2014/main" id="{FD42F8F9-B86E-4157-99C9-677751B5B9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51"/>
          <a:stretch/>
        </p:blipFill>
        <p:spPr bwMode="auto">
          <a:xfrm>
            <a:off x="3431704" y="3068960"/>
            <a:ext cx="2822451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A449A31F-BE06-47C9-8978-52BD3AB5C56B}"/>
              </a:ext>
            </a:extLst>
          </p:cNvPr>
          <p:cNvSpPr/>
          <p:nvPr/>
        </p:nvSpPr>
        <p:spPr>
          <a:xfrm>
            <a:off x="1747" y="6453336"/>
            <a:ext cx="8016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https://github.com/johnverbiest/Terraform101-KnowledgeShare</a:t>
            </a:r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CD1A28BA-CBE9-428D-9F42-E8CF936F8BE8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511824" y="5939698"/>
            <a:ext cx="1080120" cy="513638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Tekstvak 10">
            <a:extLst>
              <a:ext uri="{FF2B5EF4-FFF2-40B4-BE49-F238E27FC236}">
                <a16:creationId xmlns:a16="http://schemas.microsoft.com/office/drawing/2014/main" id="{AC27729F-6E21-4305-8F47-BCAADC541C68}"/>
              </a:ext>
            </a:extLst>
          </p:cNvPr>
          <p:cNvSpPr txBox="1"/>
          <p:nvPr/>
        </p:nvSpPr>
        <p:spPr>
          <a:xfrm>
            <a:off x="5591944" y="5808893"/>
            <a:ext cx="4438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100" dirty="0">
                <a:solidFill>
                  <a:schemeClr val="accent4">
                    <a:lumMod val="50000"/>
                  </a:schemeClr>
                </a:solidFill>
              </a:rPr>
              <a:t>get </a:t>
            </a:r>
            <a:r>
              <a:rPr lang="nl-BE" sz="1100" dirty="0" err="1">
                <a:solidFill>
                  <a:schemeClr val="accent4">
                    <a:lumMod val="50000"/>
                  </a:schemeClr>
                </a:solidFill>
              </a:rPr>
              <a:t>the</a:t>
            </a:r>
            <a:r>
              <a:rPr lang="nl-BE" sz="1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nl-BE" sz="1100" dirty="0" err="1">
                <a:solidFill>
                  <a:schemeClr val="accent4">
                    <a:lumMod val="50000"/>
                  </a:schemeClr>
                </a:solidFill>
              </a:rPr>
              <a:t>powerpoint</a:t>
            </a:r>
            <a:r>
              <a:rPr lang="nl-BE" sz="1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nl-BE" sz="1100" dirty="0" err="1">
                <a:solidFill>
                  <a:schemeClr val="accent4">
                    <a:lumMod val="50000"/>
                  </a:schemeClr>
                </a:solidFill>
              </a:rPr>
              <a:t>and</a:t>
            </a:r>
            <a:r>
              <a:rPr lang="nl-BE" sz="1100" dirty="0">
                <a:solidFill>
                  <a:schemeClr val="accent4">
                    <a:lumMod val="50000"/>
                  </a:schemeClr>
                </a:solidFill>
              </a:rPr>
              <a:t> demo files here</a:t>
            </a:r>
          </a:p>
        </p:txBody>
      </p:sp>
    </p:spTree>
    <p:extLst>
      <p:ext uri="{BB962C8B-B14F-4D97-AF65-F5344CB8AC3E}">
        <p14:creationId xmlns:p14="http://schemas.microsoft.com/office/powerpoint/2010/main" val="80565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2869D88-F08D-494F-9311-F9C9C8F39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we </a:t>
            </a:r>
            <a:r>
              <a:rPr lang="nl-BE" dirty="0" err="1"/>
              <a:t>terraform</a:t>
            </a:r>
            <a:r>
              <a:rPr lang="nl-BE" dirty="0"/>
              <a:t>?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30E12E1-81D4-44FF-8155-233DEBEC2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/>
              <a:t>We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create</a:t>
            </a:r>
            <a:r>
              <a:rPr lang="nl-BE" dirty="0"/>
              <a:t> a website </a:t>
            </a:r>
            <a:r>
              <a:rPr lang="nl-BE" dirty="0" err="1"/>
              <a:t>with</a:t>
            </a:r>
            <a:r>
              <a:rPr lang="nl-BE" dirty="0"/>
              <a:t> a </a:t>
            </a:r>
            <a:r>
              <a:rPr lang="nl-BE" dirty="0" err="1"/>
              <a:t>dev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a </a:t>
            </a:r>
            <a:r>
              <a:rPr lang="nl-BE" dirty="0" err="1"/>
              <a:t>production</a:t>
            </a:r>
            <a:r>
              <a:rPr lang="nl-BE" dirty="0"/>
              <a:t> environment, </a:t>
            </a:r>
            <a:r>
              <a:rPr lang="nl-BE" dirty="0" err="1"/>
              <a:t>hosted</a:t>
            </a:r>
            <a:r>
              <a:rPr lang="nl-BE" dirty="0"/>
              <a:t> as </a:t>
            </a:r>
          </a:p>
          <a:p>
            <a:pPr lvl="1"/>
            <a:r>
              <a:rPr lang="nl-BE" dirty="0"/>
              <a:t>awesomewebsite-dev.masterofdisaster.be</a:t>
            </a:r>
          </a:p>
          <a:p>
            <a:pPr lvl="1"/>
            <a:r>
              <a:rPr lang="nl-BE" dirty="0"/>
              <a:t>awesomewebsite.masterofdistaster.be</a:t>
            </a:r>
          </a:p>
          <a:p>
            <a:r>
              <a:rPr lang="nl-BE" dirty="0" err="1"/>
              <a:t>There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a storage account, </a:t>
            </a:r>
            <a:r>
              <a:rPr lang="nl-BE" dirty="0" err="1"/>
              <a:t>application</a:t>
            </a:r>
            <a:r>
              <a:rPr lang="nl-BE" dirty="0"/>
              <a:t> </a:t>
            </a:r>
            <a:r>
              <a:rPr lang="nl-BE" dirty="0" err="1"/>
              <a:t>insights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a </a:t>
            </a:r>
            <a:r>
              <a:rPr lang="nl-BE" dirty="0" err="1"/>
              <a:t>sql</a:t>
            </a:r>
            <a:r>
              <a:rPr lang="nl-BE" dirty="0"/>
              <a:t> database</a:t>
            </a:r>
          </a:p>
          <a:p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connectionstrings</a:t>
            </a:r>
            <a:r>
              <a:rPr lang="nl-BE" dirty="0"/>
              <a:t> are </a:t>
            </a:r>
            <a:r>
              <a:rPr lang="nl-BE" dirty="0" err="1"/>
              <a:t>automatically</a:t>
            </a:r>
            <a:r>
              <a:rPr lang="nl-BE" dirty="0"/>
              <a:t> </a:t>
            </a:r>
            <a:r>
              <a:rPr lang="nl-BE" dirty="0" err="1"/>
              <a:t>provided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settings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web </a:t>
            </a:r>
            <a:r>
              <a:rPr lang="nl-BE" dirty="0" err="1"/>
              <a:t>application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DNS </a:t>
            </a:r>
            <a:r>
              <a:rPr lang="nl-BE" dirty="0" err="1"/>
              <a:t>settings</a:t>
            </a:r>
            <a:r>
              <a:rPr lang="nl-BE" dirty="0"/>
              <a:t> are correct</a:t>
            </a:r>
          </a:p>
          <a:p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connectionstrings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web app are </a:t>
            </a:r>
            <a:r>
              <a:rPr lang="nl-BE" dirty="0" err="1"/>
              <a:t>exported</a:t>
            </a:r>
            <a:r>
              <a:rPr lang="nl-BE" dirty="0"/>
              <a:t> as variables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used</a:t>
            </a:r>
            <a:r>
              <a:rPr lang="nl-BE" dirty="0"/>
              <a:t> in a </a:t>
            </a:r>
            <a:r>
              <a:rPr lang="nl-BE" dirty="0" err="1"/>
              <a:t>deployment</a:t>
            </a:r>
            <a:r>
              <a:rPr lang="nl-BE" dirty="0"/>
              <a:t> pipeline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7175E672-7148-4E43-9968-CA5CF0BF8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9218" name="Picture 2" descr="DEMO TIME! ... what could possibly go wrong - | Make a Meme">
            <a:extLst>
              <a:ext uri="{FF2B5EF4-FFF2-40B4-BE49-F238E27FC236}">
                <a16:creationId xmlns:a16="http://schemas.microsoft.com/office/drawing/2014/main" id="{20CE500B-650D-47B4-A6B9-8123811E5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907" y="2492896"/>
            <a:ext cx="2376264" cy="178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07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riendjes, formaat 16 x 9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247123_TF03896101 - Copy" id="{C0EF2753-B4B9-4979-AA89-C9983F3B49D6}" vid="{7E42FDA8-E506-40F8-9A1E-06A022A5D3F9}"/>
    </a:ext>
  </a:extLst>
</a:theme>
</file>

<file path=ppt/theme/theme2.xml><?xml version="1.0" encoding="utf-8"?>
<a:theme xmlns:a="http://schemas.openxmlformats.org/drawingml/2006/main" name="Office-thema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A15C6C-6BB6-4DB6-B7D6-7F14EAB2CC5C}">
  <ds:schemaRefs>
    <ds:schemaRef ds:uri="a4f35948-e619-41b3-aa29-22878b09cfd2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40262f94-9f35-4ac3-9a90-690165a166b7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A369AEE-D726-45B1-ACA9-0D6048C368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EDF6667-B669-49A4-BBE6-2132BA71C0C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Onderwijspresentatie, ontwerp met kinderen op het schoolplein, album (breedbeeld)</Template>
  <TotalTime>478</TotalTime>
  <Words>1326</Words>
  <Application>Microsoft Office PowerPoint</Application>
  <PresentationFormat>Breedbeeld</PresentationFormat>
  <Paragraphs>161</Paragraphs>
  <Slides>36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36</vt:i4>
      </vt:variant>
    </vt:vector>
  </HeadingPairs>
  <TitlesOfParts>
    <vt:vector size="40" baseType="lpstr">
      <vt:lpstr>Arial</vt:lpstr>
      <vt:lpstr>Consolas</vt:lpstr>
      <vt:lpstr>Times New Roman</vt:lpstr>
      <vt:lpstr>Vriendjes, formaat 16 x 9</vt:lpstr>
      <vt:lpstr>Terraform 101</vt:lpstr>
      <vt:lpstr>Whoami?</vt:lpstr>
      <vt:lpstr>What’s on the agenda?</vt:lpstr>
      <vt:lpstr>Terrawhat?</vt:lpstr>
      <vt:lpstr>Terrawhy?</vt:lpstr>
      <vt:lpstr>Terrahow</vt:lpstr>
      <vt:lpstr>PowerPoint-presentatie</vt:lpstr>
      <vt:lpstr>DEMO-O-CLOCK!</vt:lpstr>
      <vt:lpstr>What will we terraform?</vt:lpstr>
      <vt:lpstr>1. Installing all the things</vt:lpstr>
      <vt:lpstr>2. Login into the CLI</vt:lpstr>
      <vt:lpstr>3. Create a backend</vt:lpstr>
      <vt:lpstr>PowerPoint-presentatie</vt:lpstr>
      <vt:lpstr>4. Backend setup</vt:lpstr>
      <vt:lpstr>5. Energize!</vt:lpstr>
      <vt:lpstr>6. The Resource Group</vt:lpstr>
      <vt:lpstr>6. The Resource Group</vt:lpstr>
      <vt:lpstr>6. The Resource Group – plan and apply</vt:lpstr>
      <vt:lpstr>6. The Resource Group – plan and apply</vt:lpstr>
      <vt:lpstr>6. The Resource Group – plan and apply</vt:lpstr>
      <vt:lpstr>7. The Web App – App Service Plan</vt:lpstr>
      <vt:lpstr>7. The Web App – App Plan</vt:lpstr>
      <vt:lpstr>7. The Web App – Deploy</vt:lpstr>
      <vt:lpstr>Weren’t we building dev? – Making a postfix</vt:lpstr>
      <vt:lpstr>Weren’t we building dev? – Making a postfix</vt:lpstr>
      <vt:lpstr>Lets make the naming DRY</vt:lpstr>
      <vt:lpstr>Lets make the naming DRY</vt:lpstr>
      <vt:lpstr>8. Storage Account</vt:lpstr>
      <vt:lpstr>8. Storage Account</vt:lpstr>
      <vt:lpstr>9. SQL Server</vt:lpstr>
      <vt:lpstr>9. SQL Database</vt:lpstr>
      <vt:lpstr>9. SQL Database</vt:lpstr>
      <vt:lpstr>10. Application Insights</vt:lpstr>
      <vt:lpstr>11. DNS – part one</vt:lpstr>
      <vt:lpstr>11. DNS – part two</vt:lpstr>
      <vt:lpstr>11. DNS – part two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Terraform 101</dc:title>
  <dc:creator>John Verbiest</dc:creator>
  <cp:keywords/>
  <cp:lastModifiedBy>John Verbiest</cp:lastModifiedBy>
  <cp:revision>38</cp:revision>
  <dcterms:created xsi:type="dcterms:W3CDTF">2021-04-30T07:21:11Z</dcterms:created>
  <dcterms:modified xsi:type="dcterms:W3CDTF">2021-04-30T15:19:39Z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TC038961019991</vt:lpwstr>
  </property>
  <property fmtid="{D5CDD505-2E9C-101B-9397-08002B2CF9AE}" pid="3" name="ContentTypeId">
    <vt:lpwstr>0x010100AA3F7D94069FF64A86F7DFF56D60E3BE</vt:lpwstr>
  </property>
</Properties>
</file>