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5" r:id="rId14"/>
    <p:sldId id="267" r:id="rId15"/>
    <p:sldId id="269" r:id="rId16"/>
    <p:sldId id="270" r:id="rId17"/>
    <p:sldId id="266" r:id="rId18"/>
    <p:sldId id="26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>
      <p:cViewPr>
        <p:scale>
          <a:sx n="150" d="100"/>
          <a:sy n="150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owner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from </a:t>
            </a:r>
            <a:r>
              <a:rPr lang="nl-BE" dirty="0" err="1"/>
              <a:t>azure</a:t>
            </a:r>
            <a:r>
              <a:rPr lang="nl-BE" dirty="0"/>
              <a:t> portal -&gt; Active directory -&gt; users -&gt; </a:t>
            </a:r>
            <a:r>
              <a:rPr lang="nl-BE" dirty="0" err="1"/>
              <a:t>yourself</a:t>
            </a:r>
            <a:r>
              <a:rPr lang="nl-BE" dirty="0"/>
              <a:t> -&gt; object </a:t>
            </a:r>
            <a:r>
              <a:rPr lang="nl-BE" dirty="0" err="1"/>
              <a:t>id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5403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050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</a:t>
            </a:r>
            <a:r>
              <a:rPr lang="nl-NL" dirty="0" err="1"/>
              <a:t>guided</a:t>
            </a:r>
            <a:r>
              <a:rPr lang="nl-NL" dirty="0"/>
              <a:t> by a beginner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need</a:t>
            </a:r>
            <a:r>
              <a:rPr lang="nl-BE" dirty="0">
                <a:latin typeface="Consolas" panose="020B0609020204030204" pitchFamily="49" charset="0"/>
              </a:rPr>
              <a:t> 2 </a:t>
            </a:r>
            <a:r>
              <a:rPr lang="nl-BE" dirty="0" err="1">
                <a:latin typeface="Consolas" panose="020B0609020204030204" pitchFamily="49" charset="0"/>
              </a:rPr>
              <a:t>things</a:t>
            </a:r>
            <a:r>
              <a:rPr lang="nl-BE" dirty="0">
                <a:latin typeface="Consolas" panose="020B0609020204030204" pitchFamily="49" charset="0"/>
              </a:rPr>
              <a:t>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machine: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v 0.15.1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From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website, or via </a:t>
            </a:r>
            <a:r>
              <a:rPr lang="nl-BE" dirty="0" err="1">
                <a:latin typeface="Consolas" panose="020B0609020204030204" pitchFamily="49" charset="0"/>
              </a:rPr>
              <a:t>chocolatey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windows</a:t>
            </a:r>
            <a:r>
              <a:rPr lang="nl-BE" dirty="0">
                <a:latin typeface="Consolas" panose="020B0609020204030204" pitchFamily="49" charset="0"/>
              </a:rPr>
              <a:t> (choco </a:t>
            </a:r>
            <a:r>
              <a:rPr lang="nl-BE" dirty="0" err="1">
                <a:latin typeface="Consolas" panose="020B0609020204030204" pitchFamily="49" charset="0"/>
              </a:rPr>
              <a:t>install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--</a:t>
            </a:r>
            <a:r>
              <a:rPr lang="nl-BE" dirty="0" err="1">
                <a:latin typeface="Consolas" panose="020B0609020204030204" pitchFamily="49" charset="0"/>
              </a:rPr>
              <a:t>version</a:t>
            </a:r>
            <a:r>
              <a:rPr lang="nl-BE" dirty="0">
                <a:latin typeface="Consolas" panose="020B0609020204030204" pitchFamily="49" charset="0"/>
              </a:rPr>
              <a:t>=0.15.1)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https://docs.microsoft.com/en-us/cli/azure/install-azure-cli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choco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=0.15.1</a:t>
            </a: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Invoke-WebRequest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-Uri https://aka.ms/installazurecliwindows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.\AzureCLI.msi; Start-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Process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msiexec.exe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ArgumentList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'/I AzureCLI.msi /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quiet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</a:t>
            </a:r>
          </a:p>
        </p:txBody>
      </p:sp>
    </p:spTree>
    <p:extLst>
      <p:ext uri="{BB962C8B-B14F-4D97-AF65-F5344CB8AC3E}">
        <p14:creationId xmlns:p14="http://schemas.microsoft.com/office/powerpoint/2010/main" val="39714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Login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>
                <a:latin typeface="Consolas" panose="020B0609020204030204" pitchFamily="49" charset="0"/>
              </a:rPr>
              <a:t>Login </a:t>
            </a:r>
            <a:r>
              <a:rPr lang="nl-BE" dirty="0" err="1">
                <a:latin typeface="Consolas" panose="020B0609020204030204" pitchFamily="49" charset="0"/>
              </a:rPr>
              <a:t>using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</a:p>
          <a:p>
            <a:pPr marL="742950" lvl="1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Opens</a:t>
            </a:r>
            <a:r>
              <a:rPr lang="nl-BE" dirty="0">
                <a:latin typeface="Consolas" panose="020B0609020204030204" pitchFamily="49" charset="0"/>
              </a:rPr>
              <a:t> browser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  <a:r>
              <a:rPr lang="nl-BE" dirty="0" err="1">
                <a:latin typeface="Consolas" panose="020B0609020204030204" pitchFamily="49" charset="0"/>
              </a:rPr>
              <a:t>into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929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Create</a:t>
            </a:r>
            <a:r>
              <a:rPr lang="nl-BE" dirty="0"/>
              <a:t> a backend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365126"/>
            <a:ext cx="4558208" cy="5152106"/>
          </a:xfrm>
        </p:spPr>
        <p:txBody>
          <a:bodyPr>
            <a:norm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Backend is </a:t>
            </a:r>
            <a:r>
              <a:rPr lang="nl-BE" dirty="0" err="1">
                <a:latin typeface="Consolas" panose="020B0609020204030204" pitchFamily="49" charset="0"/>
              </a:rPr>
              <a:t>same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complete system, </a:t>
            </a:r>
            <a:r>
              <a:rPr lang="nl-BE" dirty="0" err="1">
                <a:latin typeface="Consolas" panose="020B0609020204030204" pitchFamily="49" charset="0"/>
              </a:rPr>
              <a:t>including</a:t>
            </a:r>
            <a:r>
              <a:rPr lang="nl-BE" dirty="0">
                <a:latin typeface="Consolas" panose="020B0609020204030204" pitchFamily="49" charset="0"/>
              </a:rPr>
              <a:t> environments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multiple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setups</a:t>
            </a:r>
            <a:r>
              <a:rPr lang="nl-BE" dirty="0">
                <a:latin typeface="Consolas" panose="020B0609020204030204" pitchFamily="49" charset="0"/>
              </a:rPr>
              <a:t>. We </a:t>
            </a:r>
            <a:r>
              <a:rPr lang="nl-BE" dirty="0" err="1">
                <a:latin typeface="Consolas" panose="020B0609020204030204" pitchFamily="49" charset="0"/>
              </a:rPr>
              <a:t>can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thus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single “shared” backend.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I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 a Resource manager file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automate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, but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is </a:t>
            </a:r>
            <a:r>
              <a:rPr lang="nl-BE" dirty="0" err="1">
                <a:latin typeface="Consolas" panose="020B0609020204030204" pitchFamily="49" charset="0"/>
              </a:rPr>
              <a:t>nothing</a:t>
            </a:r>
            <a:r>
              <a:rPr lang="nl-BE" dirty="0">
                <a:latin typeface="Consolas" panose="020B0609020204030204" pitchFamily="49" charset="0"/>
              </a:rPr>
              <a:t> more </a:t>
            </a:r>
            <a:r>
              <a:rPr lang="nl-BE" dirty="0" err="1">
                <a:latin typeface="Consolas" panose="020B0609020204030204" pitchFamily="49" charset="0"/>
              </a:rPr>
              <a:t>than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creating</a:t>
            </a:r>
            <a:r>
              <a:rPr lang="nl-BE" dirty="0">
                <a:latin typeface="Consolas" panose="020B0609020204030204" pitchFamily="49" charset="0"/>
              </a:rPr>
              <a:t> a resource 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, storage account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a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vault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containing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strings.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When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“</a:t>
            </a:r>
            <a:r>
              <a:rPr lang="nl-BE" dirty="0" err="1">
                <a:latin typeface="Consolas" panose="020B0609020204030204" pitchFamily="49" charset="0"/>
              </a:rPr>
              <a:t>keyVaultOwnerId</a:t>
            </a:r>
            <a:r>
              <a:rPr lang="nl-BE" dirty="0">
                <a:latin typeface="Consolas" panose="020B0609020204030204" pitchFamily="49" charset="0"/>
              </a:rPr>
              <a:t>”, </a:t>
            </a:r>
            <a:r>
              <a:rPr lang="nl-BE" dirty="0" err="1">
                <a:latin typeface="Consolas" panose="020B0609020204030204" pitchFamily="49" charset="0"/>
              </a:rPr>
              <a:t>lookup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own</a:t>
            </a:r>
            <a:r>
              <a:rPr lang="nl-BE" dirty="0">
                <a:latin typeface="Consolas" panose="020B0609020204030204" pitchFamily="49" charset="0"/>
              </a:rPr>
              <a:t> object </a:t>
            </a:r>
            <a:r>
              <a:rPr lang="nl-BE" dirty="0" err="1">
                <a:latin typeface="Consolas" panose="020B0609020204030204" pitchFamily="49" charset="0"/>
              </a:rPr>
              <a:t>id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ad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supply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group create -l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westeurope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-n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deployment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--name Deploy-30-04-2021 --resource-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--template-file .\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TerraformRemoteState.json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4F809FA-56A0-454F-A272-23E6AC2E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2" y="1052736"/>
            <a:ext cx="11280576" cy="3095665"/>
          </a:xfrm>
          <a:prstGeom prst="rect">
            <a:avLst/>
          </a:prstGeom>
        </p:spPr>
      </p:pic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B0E192CF-99D1-48E7-BEDB-098F8A87AC6D}"/>
              </a:ext>
            </a:extLst>
          </p:cNvPr>
          <p:cNvCxnSpPr/>
          <p:nvPr/>
        </p:nvCxnSpPr>
        <p:spPr>
          <a:xfrm flipH="1" flipV="1">
            <a:off x="4439816" y="4148401"/>
            <a:ext cx="936104" cy="12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3D38D84-FC08-49B3-BCD8-CCC569726677}"/>
              </a:ext>
            </a:extLst>
          </p:cNvPr>
          <p:cNvSpPr txBox="1"/>
          <p:nvPr/>
        </p:nvSpPr>
        <p:spPr>
          <a:xfrm>
            <a:off x="5015880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Backend setup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096" y="1196752"/>
            <a:ext cx="4558208" cy="4464496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first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file:</a:t>
            </a:r>
          </a:p>
          <a:p>
            <a:r>
              <a:rPr lang="nl-BE" dirty="0">
                <a:latin typeface="Consolas" panose="020B0609020204030204" pitchFamily="49" charset="0"/>
              </a:rPr>
              <a:t>backend.tf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file </a:t>
            </a:r>
            <a:r>
              <a:rPr lang="nl-BE" dirty="0" err="1">
                <a:latin typeface="Consolas" panose="020B0609020204030204" pitchFamily="49" charset="0"/>
              </a:rPr>
              <a:t>tells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that</a:t>
            </a:r>
            <a:r>
              <a:rPr lang="nl-BE" dirty="0">
                <a:latin typeface="Consolas" panose="020B0609020204030204" pitchFamily="49" charset="0"/>
              </a:rPr>
              <a:t> we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be</a:t>
            </a:r>
            <a:r>
              <a:rPr lang="nl-BE" dirty="0">
                <a:latin typeface="Consolas" panose="020B0609020204030204" pitchFamily="49" charset="0"/>
              </a:rPr>
              <a:t> storing </a:t>
            </a:r>
            <a:r>
              <a:rPr lang="nl-BE" dirty="0" err="1">
                <a:latin typeface="Consolas" panose="020B0609020204030204" pitchFamily="49" charset="0"/>
              </a:rPr>
              <a:t>our</a:t>
            </a:r>
            <a:r>
              <a:rPr lang="nl-BE" dirty="0">
                <a:latin typeface="Consolas" panose="020B0609020204030204" pitchFamily="49" charset="0"/>
              </a:rPr>
              <a:t> backend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Storage account </a:t>
            </a:r>
            <a:r>
              <a:rPr lang="nl-BE" dirty="0" err="1">
                <a:latin typeface="Consolas" panose="020B0609020204030204" pitchFamily="49" charset="0"/>
              </a:rPr>
              <a:t>we’ve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. The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is a “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 name”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deployments</a:t>
            </a:r>
            <a:r>
              <a:rPr lang="nl-BE" dirty="0">
                <a:latin typeface="Consolas" panose="020B0609020204030204" pitchFamily="49" charset="0"/>
              </a:rPr>
              <a:t> from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folder/</a:t>
            </a:r>
            <a:r>
              <a:rPr lang="nl-BE" dirty="0" err="1">
                <a:latin typeface="Consolas" panose="020B0609020204030204" pitchFamily="49" charset="0"/>
              </a:rPr>
              <a:t>repository</a:t>
            </a:r>
            <a:endParaRPr lang="nl-BE" dirty="0">
              <a:latin typeface="Consolas" panose="020B0609020204030204" pitchFamily="49" charset="0"/>
            </a:endParaRP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PS: In official </a:t>
            </a:r>
            <a:r>
              <a:rPr lang="nl-BE" dirty="0" err="1">
                <a:latin typeface="Consolas" panose="020B0609020204030204" pitchFamily="49" charset="0"/>
              </a:rPr>
              <a:t>documentation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main.tf, but I like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structure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files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names</a:t>
            </a:r>
            <a:r>
              <a:rPr lang="nl-BE" dirty="0">
                <a:latin typeface="Consolas" panose="020B0609020204030204" pitchFamily="49" charset="0"/>
              </a:rPr>
              <a:t> by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perform</a:t>
            </a:r>
            <a:r>
              <a:rPr lang="nl-BE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4AE7237-4124-4263-9795-50FEDFAC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5" y="1425332"/>
            <a:ext cx="6415351" cy="3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Energize</a:t>
            </a:r>
            <a:r>
              <a:rPr lang="nl-BE" dirty="0"/>
              <a:t>!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initialize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backend,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put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temporary</a:t>
            </a:r>
            <a:r>
              <a:rPr lang="nl-BE" dirty="0">
                <a:latin typeface="Consolas" panose="020B0609020204030204" pitchFamily="49" charset="0"/>
              </a:rPr>
              <a:t> files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computer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remember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state stuff.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We are </a:t>
            </a:r>
            <a:r>
              <a:rPr lang="nl-BE" dirty="0" err="1">
                <a:latin typeface="Consolas" panose="020B0609020204030204" pitchFamily="49" charset="0"/>
              </a:rPr>
              <a:t>now</a:t>
            </a:r>
            <a:r>
              <a:rPr lang="nl-BE" dirty="0">
                <a:latin typeface="Consolas" panose="020B0609020204030204" pitchFamily="49" charset="0"/>
              </a:rPr>
              <a:t> ready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yay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148F28-274F-4B1A-B4E8-7475B54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3" y="1529696"/>
            <a:ext cx="4824536" cy="4694951"/>
          </a:xfrm>
          <a:prstGeom prst="rect">
            <a:avLst/>
          </a:prstGeom>
          <a:noFill/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>
            <a:normAutofit/>
          </a:bodyPr>
          <a:lstStyle/>
          <a:p>
            <a:r>
              <a:rPr lang="nl-BE" dirty="0"/>
              <a:t>First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put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stuff in.</a:t>
            </a:r>
          </a:p>
          <a:p>
            <a:r>
              <a:rPr lang="nl-BE" dirty="0"/>
              <a:t>It’s </a:t>
            </a:r>
            <a:r>
              <a:rPr lang="nl-BE" dirty="0" err="1"/>
              <a:t>imporant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is </a:t>
            </a:r>
            <a:r>
              <a:rPr lang="nl-BE" dirty="0" err="1"/>
              <a:t>managed</a:t>
            </a:r>
            <a:r>
              <a:rPr lang="nl-BE" dirty="0"/>
              <a:t> by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put </a:t>
            </a:r>
            <a:r>
              <a:rPr lang="nl-BE" dirty="0" err="1"/>
              <a:t>any</a:t>
            </a:r>
            <a:r>
              <a:rPr lang="nl-BE" dirty="0"/>
              <a:t> resources in </a:t>
            </a:r>
            <a:r>
              <a:rPr lang="nl-BE" dirty="0" err="1"/>
              <a:t>that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by hand. </a:t>
            </a:r>
            <a:r>
              <a:rPr lang="nl-BE" dirty="0" err="1"/>
              <a:t>Once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goes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, </a:t>
            </a:r>
            <a:r>
              <a:rPr lang="nl-BE" dirty="0" err="1"/>
              <a:t>terraform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boss.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7B1C631-A29D-4AC0-815E-AB57C27D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556792"/>
            <a:ext cx="4791744" cy="47441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980728"/>
            <a:ext cx="4389120" cy="460851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resourceGroupName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are variables</a:t>
            </a:r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ensures</a:t>
            </a:r>
            <a:r>
              <a:rPr lang="nl-BE" dirty="0"/>
              <a:t> maximum flexibility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environments</a:t>
            </a:r>
          </a:p>
          <a:p>
            <a:r>
              <a:rPr lang="nl-BE" dirty="0"/>
              <a:t>The “resource”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variables</a:t>
            </a:r>
          </a:p>
          <a:p>
            <a:r>
              <a:rPr lang="nl-BE" dirty="0"/>
              <a:t>The resource header is </a:t>
            </a:r>
            <a:r>
              <a:rPr lang="nl-BE" dirty="0" err="1"/>
              <a:t>defined</a:t>
            </a:r>
            <a:r>
              <a:rPr lang="nl-BE" dirty="0"/>
              <a:t> as:</a:t>
            </a:r>
          </a:p>
          <a:p>
            <a:pPr lvl="1"/>
            <a:r>
              <a:rPr lang="nl-BE" dirty="0"/>
              <a:t>resource &lt;&lt;type&gt;&gt; &lt;&lt;name&gt;&gt;</a:t>
            </a:r>
          </a:p>
          <a:p>
            <a:pPr lvl="1"/>
            <a:r>
              <a:rPr lang="nl-BE" dirty="0" err="1"/>
              <a:t>the</a:t>
            </a:r>
            <a:r>
              <a:rPr lang="nl-BE" dirty="0"/>
              <a:t> name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resource in </a:t>
            </a:r>
            <a:r>
              <a:rPr lang="nl-BE" dirty="0" err="1"/>
              <a:t>other</a:t>
            </a:r>
            <a:r>
              <a:rPr lang="nl-BE" dirty="0"/>
              <a:t> resources</a:t>
            </a:r>
          </a:p>
          <a:p>
            <a:r>
              <a:rPr lang="nl-BE" dirty="0"/>
              <a:t>We </a:t>
            </a:r>
            <a:r>
              <a:rPr lang="nl-BE" dirty="0" err="1"/>
              <a:t>added</a:t>
            </a:r>
            <a:r>
              <a:rPr lang="nl-BE" dirty="0"/>
              <a:t> tags </a:t>
            </a:r>
            <a:r>
              <a:rPr lang="nl-BE" dirty="0" err="1"/>
              <a:t>so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portal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these resources </a:t>
            </a:r>
            <a:r>
              <a:rPr lang="nl-BE" dirty="0" err="1"/>
              <a:t>came</a:t>
            </a:r>
            <a:r>
              <a:rPr lang="nl-BE" dirty="0"/>
              <a:t> from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93FC5B2-4F7A-4581-AB17-C35BB4887CDF}"/>
              </a:ext>
            </a:extLst>
          </p:cNvPr>
          <p:cNvSpPr/>
          <p:nvPr/>
        </p:nvSpPr>
        <p:spPr>
          <a:xfrm>
            <a:off x="1487488" y="170080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694C32-1602-4412-935A-E94F1A713988}"/>
              </a:ext>
            </a:extLst>
          </p:cNvPr>
          <p:cNvSpPr/>
          <p:nvPr/>
        </p:nvSpPr>
        <p:spPr>
          <a:xfrm>
            <a:off x="1487488" y="292888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09B1C9-83BF-40E6-8404-4DEAA9997710}"/>
              </a:ext>
            </a:extLst>
          </p:cNvPr>
          <p:cNvSpPr/>
          <p:nvPr/>
        </p:nvSpPr>
        <p:spPr>
          <a:xfrm>
            <a:off x="1487488" y="4153023"/>
            <a:ext cx="4104456" cy="20716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8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do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environment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type “</a:t>
            </a:r>
            <a:r>
              <a:rPr lang="nl-BE" dirty="0" err="1"/>
              <a:t>terraform</a:t>
            </a:r>
            <a:r>
              <a:rPr lang="nl-BE" dirty="0"/>
              <a:t> plan”</a:t>
            </a:r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E817AE2-161E-4549-A4CB-D751F217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67781"/>
            <a:ext cx="8898903" cy="3525093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541579" y="4221088"/>
            <a:ext cx="3744416" cy="19442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8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80CD2A0-4C59-42DC-85BA-CD35F10D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14" y="2471398"/>
            <a:ext cx="8462618" cy="40635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 err="1"/>
              <a:t>Let’s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this</a:t>
            </a:r>
            <a:endParaRPr lang="nl-BE" dirty="0"/>
          </a:p>
          <a:p>
            <a:pPr lvl="1"/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819514" y="5090782"/>
            <a:ext cx="7723202" cy="14401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7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2167B1-7363-45F5-9308-182A2DBA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868"/>
            <a:ext cx="1046943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Service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Again</a:t>
            </a:r>
            <a:r>
              <a:rPr lang="nl-BE" dirty="0"/>
              <a:t> we </a:t>
            </a:r>
            <a:r>
              <a:rPr lang="nl-BE" dirty="0" err="1"/>
              <a:t>see</a:t>
            </a:r>
            <a:r>
              <a:rPr lang="nl-BE" dirty="0"/>
              <a:t> 3 variables,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dymanically</a:t>
            </a:r>
            <a:r>
              <a:rPr lang="nl-BE" dirty="0"/>
              <a:t> change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deployment</a:t>
            </a:r>
            <a:r>
              <a:rPr lang="nl-BE" dirty="0"/>
              <a:t> time</a:t>
            </a:r>
          </a:p>
          <a:p>
            <a:r>
              <a:rPr lang="nl-BE" dirty="0"/>
              <a:t>The “</a:t>
            </a:r>
            <a:r>
              <a:rPr lang="nl-BE" dirty="0" err="1"/>
              <a:t>location</a:t>
            </a:r>
            <a:r>
              <a:rPr lang="nl-BE" dirty="0"/>
              <a:t>” </a:t>
            </a:r>
            <a:r>
              <a:rPr lang="nl-BE" dirty="0" err="1"/>
              <a:t>and</a:t>
            </a:r>
            <a:r>
              <a:rPr lang="nl-BE" dirty="0"/>
              <a:t> “</a:t>
            </a:r>
            <a:r>
              <a:rPr lang="nl-BE" dirty="0" err="1"/>
              <a:t>resource_group_name</a:t>
            </a:r>
            <a:r>
              <a:rPr lang="nl-BE" dirty="0"/>
              <a:t>” </a:t>
            </a:r>
            <a:r>
              <a:rPr lang="nl-BE" dirty="0" err="1"/>
              <a:t>values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appservice plan is </a:t>
            </a:r>
            <a:r>
              <a:rPr lang="nl-BE" dirty="0" err="1"/>
              <a:t>however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coming</a:t>
            </a:r>
            <a:r>
              <a:rPr lang="nl-BE" dirty="0"/>
              <a:t> from a </a:t>
            </a:r>
            <a:r>
              <a:rPr lang="nl-BE" dirty="0" err="1"/>
              <a:t>variable</a:t>
            </a:r>
            <a:r>
              <a:rPr lang="nl-BE" dirty="0"/>
              <a:t>, but is </a:t>
            </a:r>
            <a:r>
              <a:rPr lang="nl-BE" dirty="0" err="1"/>
              <a:t>coming</a:t>
            </a:r>
            <a:r>
              <a:rPr lang="nl-BE" dirty="0"/>
              <a:t> from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reflect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dependency</a:t>
            </a:r>
            <a:r>
              <a:rPr lang="nl-BE" dirty="0"/>
              <a:t> tree, making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creates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befor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D3C2F08-CF57-4E9E-85EC-E74E699C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628800"/>
            <a:ext cx="363331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Continuing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web.tf file, we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ourselves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secion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 service.</a:t>
            </a:r>
          </a:p>
          <a:p>
            <a:r>
              <a:rPr lang="nl-BE" dirty="0"/>
              <a:t>App service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app_service_plan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plan.</a:t>
            </a:r>
          </a:p>
          <a:p>
            <a:r>
              <a:rPr lang="nl-BE" dirty="0"/>
              <a:t>The order of </a:t>
            </a:r>
            <a:r>
              <a:rPr lang="nl-BE" dirty="0" err="1"/>
              <a:t>the</a:t>
            </a:r>
            <a:r>
              <a:rPr lang="nl-BE" dirty="0"/>
              <a:t> files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order in </a:t>
            </a:r>
            <a:r>
              <a:rPr lang="nl-BE" dirty="0" err="1"/>
              <a:t>the</a:t>
            </a:r>
            <a:r>
              <a:rPr lang="nl-BE" dirty="0"/>
              <a:t> files do </a:t>
            </a:r>
            <a:r>
              <a:rPr lang="nl-BE" dirty="0" err="1"/>
              <a:t>not</a:t>
            </a:r>
            <a:r>
              <a:rPr lang="nl-BE" dirty="0"/>
              <a:t> matter, </a:t>
            </a:r>
            <a:r>
              <a:rPr lang="nl-BE" dirty="0" err="1"/>
              <a:t>dependencies</a:t>
            </a:r>
            <a:r>
              <a:rPr lang="nl-BE" dirty="0"/>
              <a:t> are </a:t>
            </a:r>
            <a:r>
              <a:rPr lang="nl-BE" dirty="0" err="1"/>
              <a:t>build</a:t>
            </a:r>
            <a:r>
              <a:rPr lang="nl-BE" dirty="0"/>
              <a:t> from these </a:t>
            </a:r>
            <a:r>
              <a:rPr lang="nl-BE" dirty="0" err="1"/>
              <a:t>references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4E581F-1A7E-4CAC-A6F0-95D47F1B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825625"/>
            <a:ext cx="4032308" cy="34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</a:t>
            </a:r>
            <a:r>
              <a:rPr lang="nl-BE" dirty="0" err="1"/>
              <a:t>Deploy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B4E28B1-C9A4-4FCF-8F4B-CC22D27B18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DAC66F2-F25C-44F2-86F5-AB92056F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01" y="1560968"/>
            <a:ext cx="9271929" cy="42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local variables depending on the workspace</a:t>
            </a:r>
          </a:p>
          <a:p>
            <a:pPr lvl="1"/>
            <a:r>
              <a:rPr lang="en-US" dirty="0"/>
              <a:t>if workspace = unknown =&gt; dev</a:t>
            </a:r>
          </a:p>
          <a:p>
            <a:pPr lvl="1"/>
            <a:r>
              <a:rPr lang="en-US" dirty="0"/>
              <a:t>else =&gt; production</a:t>
            </a:r>
          </a:p>
          <a:p>
            <a:r>
              <a:rPr lang="en-US" dirty="0"/>
              <a:t>Using this in the naming will create a dev environment for us</a:t>
            </a:r>
          </a:p>
          <a:p>
            <a:r>
              <a:rPr lang="en-US" dirty="0"/>
              <a:t>As you can’t change the name of a resource, 3 new ones will be created.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C3944A6-ED0A-400F-94AD-E3C5B6D635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440" y="2924944"/>
            <a:ext cx="4389438" cy="73027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89397C6-FC3B-4B87-945A-A218583C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7722"/>
            <a:ext cx="4896544" cy="9763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B99A09-4E05-4F64-BAF2-9C01930A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50" y="3692822"/>
            <a:ext cx="4421316" cy="6367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5A496F7-E5F8-4364-AB41-C816D062B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62" y="4373425"/>
            <a:ext cx="4421316" cy="72821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35D31B8-3370-44FF-80F5-DA592F74A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099" y="5173275"/>
            <a:ext cx="412490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9DFF607-E6D1-4497-9B4F-A972234FED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3AA7E2C9-6EFD-4CDC-9F18-D254967CB6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FC71505-7793-4141-ADA0-726D4230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19" y="1464196"/>
            <a:ext cx="8611802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a controlled naming convention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productname</a:t>
            </a:r>
            <a:r>
              <a:rPr lang="en-US" dirty="0"/>
              <a:t>&gt;(-&lt;environment&gt;)-&lt;service&gt;</a:t>
            </a:r>
          </a:p>
          <a:p>
            <a:r>
              <a:rPr lang="en-US" dirty="0"/>
              <a:t>At the moment we keep repeating ourselves, this will we fix with a variable, containing the </a:t>
            </a:r>
            <a:r>
              <a:rPr lang="en-US" dirty="0" err="1"/>
              <a:t>productname</a:t>
            </a:r>
            <a:endParaRPr lang="en-US" dirty="0"/>
          </a:p>
          <a:p>
            <a:r>
              <a:rPr lang="en-US" dirty="0"/>
              <a:t>We remove all specific naming variables and replace it with our convention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36DDE58-FCF5-440E-8064-5792C0833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0E3ABFD-DAD8-4454-968F-254DCE24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1" y="1447800"/>
            <a:ext cx="3856628" cy="140771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D03D825-2077-4560-A9BF-E837DA76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8167"/>
            <a:ext cx="2936912" cy="190003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D8C66C8-43CF-4AA1-A1E7-50185F195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0" y="5020312"/>
            <a:ext cx="3713084" cy="769269"/>
          </a:xfrm>
          <a:prstGeom prst="rect">
            <a:avLst/>
          </a:prstGeom>
        </p:spPr>
      </p:pic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6A1BB09-1304-4615-AB15-2227D59C6E2B}"/>
              </a:ext>
            </a:extLst>
          </p:cNvPr>
          <p:cNvCxnSpPr/>
          <p:nvPr/>
        </p:nvCxnSpPr>
        <p:spPr>
          <a:xfrm flipH="1">
            <a:off x="3775112" y="2908299"/>
            <a:ext cx="2790787" cy="23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66961F-8E35-45C8-9D68-0A91D19159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E756BB9-18F3-4150-8E0D-E96E4377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1" y="1557655"/>
            <a:ext cx="1060280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Storage Account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C5B52-C4AA-4FAC-9E7E-FFE8F87C3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C0549E-AD85-403A-BFB4-A60B55131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Naming</a:t>
            </a:r>
            <a:r>
              <a:rPr lang="nl-BE" dirty="0"/>
              <a:t> is </a:t>
            </a:r>
            <a:r>
              <a:rPr lang="nl-BE" dirty="0" err="1"/>
              <a:t>difficult</a:t>
            </a:r>
            <a:r>
              <a:rPr lang="nl-BE" dirty="0"/>
              <a:t> here</a:t>
            </a:r>
          </a:p>
          <a:p>
            <a:pPr lvl="1"/>
            <a:r>
              <a:rPr lang="nl-BE" dirty="0" err="1"/>
              <a:t>Globally</a:t>
            </a:r>
            <a:r>
              <a:rPr lang="nl-BE" dirty="0"/>
              <a:t> </a:t>
            </a:r>
            <a:r>
              <a:rPr lang="nl-BE" dirty="0" err="1"/>
              <a:t>unique</a:t>
            </a:r>
            <a:endParaRPr lang="nl-BE" dirty="0"/>
          </a:p>
          <a:p>
            <a:pPr lvl="1"/>
            <a:r>
              <a:rPr lang="nl-BE" dirty="0"/>
              <a:t>15 </a:t>
            </a:r>
            <a:r>
              <a:rPr lang="nl-BE" dirty="0" err="1"/>
              <a:t>chars</a:t>
            </a:r>
            <a:endParaRPr lang="nl-BE" dirty="0"/>
          </a:p>
          <a:p>
            <a:pPr lvl="1"/>
            <a:r>
              <a:rPr lang="nl-BE" dirty="0" err="1"/>
              <a:t>lowercase</a:t>
            </a:r>
            <a:endParaRPr lang="nl-BE" dirty="0"/>
          </a:p>
          <a:p>
            <a:pPr lvl="1"/>
            <a:r>
              <a:rPr lang="nl-BE" dirty="0"/>
              <a:t>no special </a:t>
            </a:r>
            <a:r>
              <a:rPr lang="nl-BE" dirty="0" err="1"/>
              <a:t>chars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random_string</a:t>
            </a:r>
            <a:r>
              <a:rPr lang="nl-BE" dirty="0"/>
              <a:t> (</a:t>
            </a:r>
            <a:r>
              <a:rPr lang="nl-BE" dirty="0" err="1"/>
              <a:t>saved</a:t>
            </a:r>
            <a:r>
              <a:rPr lang="nl-BE" dirty="0"/>
              <a:t> in state)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function</a:t>
            </a:r>
            <a:r>
              <a:rPr lang="nl-BE" dirty="0"/>
              <a:t>, </a:t>
            </a:r>
            <a:r>
              <a:rPr lang="nl-BE" dirty="0" err="1"/>
              <a:t>creating</a:t>
            </a:r>
            <a:r>
              <a:rPr lang="nl-BE" dirty="0"/>
              <a:t> a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storageName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final</a:t>
            </a:r>
            <a:r>
              <a:rPr lang="nl-BE" dirty="0"/>
              <a:t> name in it.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4482DA-FB57-486E-ABA6-C078451B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" y="1561681"/>
            <a:ext cx="6143763" cy="40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Storage Account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C5B52-C4AA-4FAC-9E7E-FFE8F87C3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1849E29-A767-4958-9B40-EC8733F6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74" y="1536447"/>
            <a:ext cx="8916092" cy="44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Server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C5B52-C4AA-4FAC-9E7E-FFE8F87C3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61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 err="1"/>
              <a:t>Uses</a:t>
            </a:r>
            <a:r>
              <a:rPr lang="nl-BE" dirty="0"/>
              <a:t> storage account </a:t>
            </a:r>
            <a:r>
              <a:rPr lang="nl-BE" dirty="0" err="1"/>
              <a:t>to</a:t>
            </a:r>
            <a:r>
              <a:rPr lang="nl-BE" dirty="0"/>
              <a:t> store a backend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state</a:t>
            </a:r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869D88-F08D-494F-9311-F9C9C8F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we </a:t>
            </a:r>
            <a:r>
              <a:rPr lang="nl-BE" dirty="0" err="1"/>
              <a:t>terraform</a:t>
            </a:r>
            <a:r>
              <a:rPr lang="nl-BE" dirty="0"/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0E12E1-81D4-44FF-8155-233DEBE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website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dev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production</a:t>
            </a:r>
            <a:r>
              <a:rPr lang="nl-BE" dirty="0"/>
              <a:t> environment, </a:t>
            </a:r>
            <a:r>
              <a:rPr lang="nl-BE" dirty="0" err="1"/>
              <a:t>hosted</a:t>
            </a:r>
            <a:r>
              <a:rPr lang="nl-BE" dirty="0"/>
              <a:t> as </a:t>
            </a:r>
          </a:p>
          <a:p>
            <a:pPr lvl="1"/>
            <a:r>
              <a:rPr lang="nl-BE" dirty="0"/>
              <a:t>dev.awesometfdemo.com </a:t>
            </a:r>
          </a:p>
          <a:p>
            <a:pPr lvl="1"/>
            <a:r>
              <a:rPr lang="nl-BE" dirty="0"/>
              <a:t>www.awesometfdemo.com</a:t>
            </a:r>
          </a:p>
          <a:p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storage account,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insights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sql</a:t>
            </a:r>
            <a:r>
              <a:rPr lang="nl-BE" dirty="0"/>
              <a:t> database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web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DNS </a:t>
            </a:r>
            <a:r>
              <a:rPr lang="nl-BE" dirty="0" err="1"/>
              <a:t>settings</a:t>
            </a:r>
            <a:r>
              <a:rPr lang="nl-BE" dirty="0"/>
              <a:t> are correct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web app are </a:t>
            </a:r>
            <a:r>
              <a:rPr lang="nl-BE" dirty="0" err="1"/>
              <a:t>exported</a:t>
            </a:r>
            <a:r>
              <a:rPr lang="nl-BE" dirty="0"/>
              <a:t> as variables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a </a:t>
            </a:r>
            <a:r>
              <a:rPr lang="nl-BE" dirty="0" err="1"/>
              <a:t>deployment</a:t>
            </a:r>
            <a:r>
              <a:rPr lang="nl-BE" dirty="0"/>
              <a:t> pipeline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175E672-7148-4E43-9968-CA5CF0BF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218" name="Picture 2" descr="DEMO TIME! ... what could possibly go wrong - | Make a Meme">
            <a:extLst>
              <a:ext uri="{FF2B5EF4-FFF2-40B4-BE49-F238E27FC236}">
                <a16:creationId xmlns:a16="http://schemas.microsoft.com/office/drawing/2014/main" id="{20CE500B-650D-47B4-A6B9-8123811E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7" y="2492896"/>
            <a:ext cx="2376264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396</TotalTime>
  <Words>1169</Words>
  <Application>Microsoft Office PowerPoint</Application>
  <PresentationFormat>Breedbeeld</PresentationFormat>
  <Paragraphs>146</Paragraphs>
  <Slides>30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4" baseType="lpstr">
      <vt:lpstr>Arial</vt:lpstr>
      <vt:lpstr>Consolas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  <vt:lpstr>What will we terraform?</vt:lpstr>
      <vt:lpstr>1. Installing all the things</vt:lpstr>
      <vt:lpstr>2. Login into the CLI</vt:lpstr>
      <vt:lpstr>3. Create a backend</vt:lpstr>
      <vt:lpstr>PowerPoint-presentatie</vt:lpstr>
      <vt:lpstr>4. Backend setup</vt:lpstr>
      <vt:lpstr>5. Energize!</vt:lpstr>
      <vt:lpstr>6. The Resource Group</vt:lpstr>
      <vt:lpstr>6. The Resource Group</vt:lpstr>
      <vt:lpstr>6. The Resource Group – plan and apply</vt:lpstr>
      <vt:lpstr>6. The Resource Group – plan and apply</vt:lpstr>
      <vt:lpstr>6. The Resource Group – plan and apply</vt:lpstr>
      <vt:lpstr>7. The Web App – App Service Plan</vt:lpstr>
      <vt:lpstr>7. The Web App – App Plan</vt:lpstr>
      <vt:lpstr>7. The Web App – Deploy</vt:lpstr>
      <vt:lpstr>Weren’t we building dev? – Making a postfix</vt:lpstr>
      <vt:lpstr>Weren’t we building dev? – Making a postfix</vt:lpstr>
      <vt:lpstr>Lets make the naming DRY</vt:lpstr>
      <vt:lpstr>Lets make the naming DRY</vt:lpstr>
      <vt:lpstr>8. Storage Account</vt:lpstr>
      <vt:lpstr>8. Storage Account</vt:lpstr>
      <vt:lpstr>9. SQL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31</cp:revision>
  <dcterms:created xsi:type="dcterms:W3CDTF">2021-04-30T07:21:11Z</dcterms:created>
  <dcterms:modified xsi:type="dcterms:W3CDTF">2021-04-30T13:57:56Z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