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175"/>
  </p:notesMasterIdLst>
  <p:handoutMasterIdLst>
    <p:handoutMasterId r:id="rId176"/>
  </p:handoutMasterIdLst>
  <p:sldIdLst>
    <p:sldId id="256" r:id="rId2"/>
    <p:sldId id="297" r:id="rId3"/>
    <p:sldId id="298" r:id="rId4"/>
    <p:sldId id="260" r:id="rId5"/>
    <p:sldId id="293" r:id="rId6"/>
    <p:sldId id="259" r:id="rId7"/>
    <p:sldId id="280" r:id="rId8"/>
    <p:sldId id="279" r:id="rId9"/>
    <p:sldId id="264" r:id="rId10"/>
    <p:sldId id="265" r:id="rId11"/>
    <p:sldId id="281" r:id="rId12"/>
    <p:sldId id="266" r:id="rId13"/>
    <p:sldId id="287" r:id="rId14"/>
    <p:sldId id="268" r:id="rId15"/>
    <p:sldId id="271" r:id="rId16"/>
    <p:sldId id="269" r:id="rId17"/>
    <p:sldId id="272" r:id="rId18"/>
    <p:sldId id="291" r:id="rId19"/>
    <p:sldId id="275" r:id="rId20"/>
    <p:sldId id="283" r:id="rId21"/>
    <p:sldId id="277" r:id="rId22"/>
    <p:sldId id="270" r:id="rId23"/>
    <p:sldId id="299" r:id="rId24"/>
    <p:sldId id="300" r:id="rId25"/>
    <p:sldId id="301" r:id="rId26"/>
    <p:sldId id="302" r:id="rId27"/>
    <p:sldId id="303" r:id="rId28"/>
    <p:sldId id="305" r:id="rId29"/>
    <p:sldId id="306" r:id="rId30"/>
    <p:sldId id="307" r:id="rId31"/>
    <p:sldId id="308" r:id="rId32"/>
    <p:sldId id="309" r:id="rId33"/>
    <p:sldId id="310" r:id="rId34"/>
    <p:sldId id="311" r:id="rId35"/>
    <p:sldId id="312" r:id="rId36"/>
    <p:sldId id="313" r:id="rId37"/>
    <p:sldId id="314" r:id="rId38"/>
    <p:sldId id="315" r:id="rId39"/>
    <p:sldId id="316" r:id="rId40"/>
    <p:sldId id="317" r:id="rId41"/>
    <p:sldId id="318" r:id="rId42"/>
    <p:sldId id="319" r:id="rId43"/>
    <p:sldId id="320" r:id="rId44"/>
    <p:sldId id="321" r:id="rId45"/>
    <p:sldId id="322" r:id="rId46"/>
    <p:sldId id="323" r:id="rId47"/>
    <p:sldId id="324" r:id="rId48"/>
    <p:sldId id="325" r:id="rId49"/>
    <p:sldId id="326" r:id="rId50"/>
    <p:sldId id="327" r:id="rId51"/>
    <p:sldId id="328" r:id="rId52"/>
    <p:sldId id="329" r:id="rId53"/>
    <p:sldId id="330" r:id="rId54"/>
    <p:sldId id="331" r:id="rId55"/>
    <p:sldId id="332" r:id="rId56"/>
    <p:sldId id="333" r:id="rId57"/>
    <p:sldId id="334" r:id="rId58"/>
    <p:sldId id="335" r:id="rId59"/>
    <p:sldId id="336" r:id="rId60"/>
    <p:sldId id="338" r:id="rId61"/>
    <p:sldId id="339" r:id="rId62"/>
    <p:sldId id="340" r:id="rId63"/>
    <p:sldId id="341" r:id="rId64"/>
    <p:sldId id="342" r:id="rId65"/>
    <p:sldId id="343" r:id="rId66"/>
    <p:sldId id="345" r:id="rId67"/>
    <p:sldId id="346" r:id="rId68"/>
    <p:sldId id="347" r:id="rId69"/>
    <p:sldId id="348" r:id="rId70"/>
    <p:sldId id="349" r:id="rId71"/>
    <p:sldId id="350" r:id="rId72"/>
    <p:sldId id="351" r:id="rId73"/>
    <p:sldId id="352" r:id="rId74"/>
    <p:sldId id="353" r:id="rId75"/>
    <p:sldId id="355" r:id="rId76"/>
    <p:sldId id="357" r:id="rId77"/>
    <p:sldId id="359" r:id="rId78"/>
    <p:sldId id="360" r:id="rId79"/>
    <p:sldId id="361" r:id="rId80"/>
    <p:sldId id="362" r:id="rId81"/>
    <p:sldId id="363" r:id="rId82"/>
    <p:sldId id="364" r:id="rId83"/>
    <p:sldId id="365" r:id="rId84"/>
    <p:sldId id="366" r:id="rId85"/>
    <p:sldId id="367" r:id="rId86"/>
    <p:sldId id="368" r:id="rId87"/>
    <p:sldId id="369" r:id="rId88"/>
    <p:sldId id="370" r:id="rId89"/>
    <p:sldId id="371" r:id="rId90"/>
    <p:sldId id="372" r:id="rId91"/>
    <p:sldId id="373" r:id="rId92"/>
    <p:sldId id="374" r:id="rId93"/>
    <p:sldId id="375" r:id="rId94"/>
    <p:sldId id="376" r:id="rId95"/>
    <p:sldId id="377" r:id="rId96"/>
    <p:sldId id="378" r:id="rId97"/>
    <p:sldId id="379" r:id="rId98"/>
    <p:sldId id="381" r:id="rId99"/>
    <p:sldId id="382" r:id="rId100"/>
    <p:sldId id="383" r:id="rId101"/>
    <p:sldId id="384" r:id="rId102"/>
    <p:sldId id="385" r:id="rId103"/>
    <p:sldId id="386" r:id="rId104"/>
    <p:sldId id="387" r:id="rId105"/>
    <p:sldId id="388" r:id="rId106"/>
    <p:sldId id="389" r:id="rId107"/>
    <p:sldId id="390" r:id="rId108"/>
    <p:sldId id="391" r:id="rId109"/>
    <p:sldId id="392" r:id="rId110"/>
    <p:sldId id="393" r:id="rId111"/>
    <p:sldId id="394" r:id="rId112"/>
    <p:sldId id="395" r:id="rId113"/>
    <p:sldId id="396" r:id="rId114"/>
    <p:sldId id="397" r:id="rId115"/>
    <p:sldId id="398" r:id="rId116"/>
    <p:sldId id="399" r:id="rId117"/>
    <p:sldId id="400" r:id="rId118"/>
    <p:sldId id="401" r:id="rId119"/>
    <p:sldId id="402" r:id="rId120"/>
    <p:sldId id="403" r:id="rId121"/>
    <p:sldId id="404" r:id="rId122"/>
    <p:sldId id="405" r:id="rId123"/>
    <p:sldId id="406" r:id="rId124"/>
    <p:sldId id="407" r:id="rId125"/>
    <p:sldId id="408" r:id="rId126"/>
    <p:sldId id="409" r:id="rId127"/>
    <p:sldId id="410" r:id="rId128"/>
    <p:sldId id="411" r:id="rId129"/>
    <p:sldId id="412" r:id="rId130"/>
    <p:sldId id="413" r:id="rId131"/>
    <p:sldId id="414" r:id="rId132"/>
    <p:sldId id="415" r:id="rId133"/>
    <p:sldId id="416" r:id="rId134"/>
    <p:sldId id="417" r:id="rId135"/>
    <p:sldId id="418" r:id="rId136"/>
    <p:sldId id="419" r:id="rId137"/>
    <p:sldId id="420" r:id="rId138"/>
    <p:sldId id="421" r:id="rId139"/>
    <p:sldId id="422" r:id="rId140"/>
    <p:sldId id="423" r:id="rId141"/>
    <p:sldId id="424" r:id="rId142"/>
    <p:sldId id="425" r:id="rId143"/>
    <p:sldId id="426" r:id="rId144"/>
    <p:sldId id="427" r:id="rId145"/>
    <p:sldId id="428" r:id="rId146"/>
    <p:sldId id="429" r:id="rId147"/>
    <p:sldId id="430" r:id="rId148"/>
    <p:sldId id="431" r:id="rId149"/>
    <p:sldId id="433" r:id="rId150"/>
    <p:sldId id="434" r:id="rId151"/>
    <p:sldId id="435" r:id="rId152"/>
    <p:sldId id="436" r:id="rId153"/>
    <p:sldId id="437" r:id="rId154"/>
    <p:sldId id="438" r:id="rId155"/>
    <p:sldId id="439" r:id="rId156"/>
    <p:sldId id="440" r:id="rId157"/>
    <p:sldId id="441" r:id="rId158"/>
    <p:sldId id="442" r:id="rId159"/>
    <p:sldId id="443" r:id="rId160"/>
    <p:sldId id="444" r:id="rId161"/>
    <p:sldId id="445" r:id="rId162"/>
    <p:sldId id="446" r:id="rId163"/>
    <p:sldId id="447" r:id="rId164"/>
    <p:sldId id="448" r:id="rId165"/>
    <p:sldId id="449" r:id="rId166"/>
    <p:sldId id="450" r:id="rId167"/>
    <p:sldId id="451" r:id="rId168"/>
    <p:sldId id="452" r:id="rId169"/>
    <p:sldId id="453" r:id="rId170"/>
    <p:sldId id="454" r:id="rId171"/>
    <p:sldId id="455" r:id="rId172"/>
    <p:sldId id="456" r:id="rId173"/>
    <p:sldId id="457" r:id="rId174"/>
  </p:sldIdLst>
  <p:sldSz cx="9144000" cy="6858000" type="screen4x3"/>
  <p:notesSz cx="7315200" cy="9601200"/>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685" autoAdjust="0"/>
    <p:restoredTop sz="94465" autoAdjust="0"/>
  </p:normalViewPr>
  <p:slideViewPr>
    <p:cSldViewPr>
      <p:cViewPr varScale="1">
        <p:scale>
          <a:sx n="110" d="100"/>
          <a:sy n="110" d="100"/>
        </p:scale>
        <p:origin x="168" y="39"/>
      </p:cViewPr>
      <p:guideLst>
        <p:guide orient="horz" pos="2160"/>
        <p:guide pos="2880"/>
      </p:guideLst>
    </p:cSldViewPr>
  </p:slideViewPr>
  <p:notesTextViewPr>
    <p:cViewPr>
      <p:scale>
        <a:sx n="100" d="100"/>
        <a:sy n="100" d="100"/>
      </p:scale>
      <p:origin x="0" y="0"/>
    </p:cViewPr>
  </p:notesTextViewPr>
  <p:notesViewPr>
    <p:cSldViewPr>
      <p:cViewPr varScale="1">
        <p:scale>
          <a:sx n="86" d="100"/>
          <a:sy n="86" d="100"/>
        </p:scale>
        <p:origin x="-1974" y="-84"/>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notesMaster" Target="notesMasters/notesMaster1.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microsoft.com/office/2015/10/relationships/revisionInfo" Target="revisionInfo.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handoutMaster" Target="handoutMasters/handout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image" Target="../media/image57.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image" Target="../media/image59.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image" Target="../media/image61.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4" Type="http://schemas.openxmlformats.org/officeDocument/2006/relationships/image" Target="../media/image68.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image" Target="../media/image71.emf"/><Relationship Id="rId1" Type="http://schemas.openxmlformats.org/officeDocument/2006/relationships/image" Target="../media/image70.emf"/><Relationship Id="rId4" Type="http://schemas.openxmlformats.org/officeDocument/2006/relationships/image" Target="../media/image73.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4" Type="http://schemas.openxmlformats.org/officeDocument/2006/relationships/image" Target="../media/image8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image" Target="../media/image83.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 Id="rId5" Type="http://schemas.openxmlformats.org/officeDocument/2006/relationships/image" Target="../media/image89.wmf"/><Relationship Id="rId4" Type="http://schemas.openxmlformats.org/officeDocument/2006/relationships/image" Target="../media/image88.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 Id="rId4" Type="http://schemas.openxmlformats.org/officeDocument/2006/relationships/image" Target="../media/image8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 Id="rId5" Type="http://schemas.openxmlformats.org/officeDocument/2006/relationships/image" Target="../media/image99.wmf"/><Relationship Id="rId4" Type="http://schemas.openxmlformats.org/officeDocument/2006/relationships/image" Target="../media/image98.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image" Target="../media/image102.wmf"/><Relationship Id="rId7" Type="http://schemas.openxmlformats.org/officeDocument/2006/relationships/image" Target="../media/image106.wmf"/><Relationship Id="rId2" Type="http://schemas.openxmlformats.org/officeDocument/2006/relationships/image" Target="../media/image101.wmf"/><Relationship Id="rId1" Type="http://schemas.openxmlformats.org/officeDocument/2006/relationships/image" Target="../media/image100.wmf"/><Relationship Id="rId6" Type="http://schemas.openxmlformats.org/officeDocument/2006/relationships/image" Target="../media/image105.wmf"/><Relationship Id="rId5" Type="http://schemas.openxmlformats.org/officeDocument/2006/relationships/image" Target="../media/image104.wmf"/><Relationship Id="rId4" Type="http://schemas.openxmlformats.org/officeDocument/2006/relationships/image" Target="../media/image103.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09.emf"/><Relationship Id="rId1" Type="http://schemas.openxmlformats.org/officeDocument/2006/relationships/image" Target="../media/image108.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 Id="rId4" Type="http://schemas.openxmlformats.org/officeDocument/2006/relationships/image" Target="../media/image116.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121.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25.wmf"/><Relationship Id="rId1" Type="http://schemas.openxmlformats.org/officeDocument/2006/relationships/image" Target="../media/image124.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27.wmf"/><Relationship Id="rId1" Type="http://schemas.openxmlformats.org/officeDocument/2006/relationships/image" Target="../media/image12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28.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 Id="rId4" Type="http://schemas.openxmlformats.org/officeDocument/2006/relationships/image" Target="../media/image132.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35.wmf"/><Relationship Id="rId2" Type="http://schemas.openxmlformats.org/officeDocument/2006/relationships/image" Target="../media/image134.wmf"/><Relationship Id="rId1" Type="http://schemas.openxmlformats.org/officeDocument/2006/relationships/image" Target="../media/image133.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42.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image" Target="../media/image144.wmf"/><Relationship Id="rId1" Type="http://schemas.openxmlformats.org/officeDocument/2006/relationships/image" Target="../media/image143.wmf"/><Relationship Id="rId5" Type="http://schemas.openxmlformats.org/officeDocument/2006/relationships/image" Target="../media/image147.wmf"/><Relationship Id="rId4" Type="http://schemas.openxmlformats.org/officeDocument/2006/relationships/image" Target="../media/image146.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48.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image" Target="../media/image136.wmf"/><Relationship Id="rId4" Type="http://schemas.openxmlformats.org/officeDocument/2006/relationships/image" Target="../media/image151.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53.wmf"/><Relationship Id="rId1" Type="http://schemas.openxmlformats.org/officeDocument/2006/relationships/image" Target="../media/image15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56.wmf"/><Relationship Id="rId7" Type="http://schemas.openxmlformats.org/officeDocument/2006/relationships/image" Target="../media/image160.wmf"/><Relationship Id="rId2" Type="http://schemas.openxmlformats.org/officeDocument/2006/relationships/image" Target="../media/image155.wmf"/><Relationship Id="rId1" Type="http://schemas.openxmlformats.org/officeDocument/2006/relationships/image" Target="../media/image154.wmf"/><Relationship Id="rId6" Type="http://schemas.openxmlformats.org/officeDocument/2006/relationships/image" Target="../media/image159.wmf"/><Relationship Id="rId5" Type="http://schemas.openxmlformats.org/officeDocument/2006/relationships/image" Target="../media/image158.wmf"/><Relationship Id="rId4" Type="http://schemas.openxmlformats.org/officeDocument/2006/relationships/image" Target="../media/image157.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161.wmf"/><Relationship Id="rId1" Type="http://schemas.openxmlformats.org/officeDocument/2006/relationships/image" Target="../media/image158.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164.wmf"/><Relationship Id="rId1" Type="http://schemas.openxmlformats.org/officeDocument/2006/relationships/image" Target="../media/image163.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65.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65.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66.e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169.emf"/><Relationship Id="rId2" Type="http://schemas.openxmlformats.org/officeDocument/2006/relationships/image" Target="../media/image168.emf"/><Relationship Id="rId1" Type="http://schemas.openxmlformats.org/officeDocument/2006/relationships/image" Target="../media/image167.emf"/><Relationship Id="rId4" Type="http://schemas.openxmlformats.org/officeDocument/2006/relationships/image" Target="../media/image170.e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169.emf"/><Relationship Id="rId2" Type="http://schemas.openxmlformats.org/officeDocument/2006/relationships/image" Target="../media/image168.emf"/><Relationship Id="rId1" Type="http://schemas.openxmlformats.org/officeDocument/2006/relationships/image" Target="../media/image167.emf"/><Relationship Id="rId5" Type="http://schemas.openxmlformats.org/officeDocument/2006/relationships/image" Target="../media/image171.emf"/><Relationship Id="rId4" Type="http://schemas.openxmlformats.org/officeDocument/2006/relationships/image" Target="../media/image170.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72.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7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74.e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177.wmf"/><Relationship Id="rId2" Type="http://schemas.openxmlformats.org/officeDocument/2006/relationships/image" Target="../media/image176.wmf"/><Relationship Id="rId1" Type="http://schemas.openxmlformats.org/officeDocument/2006/relationships/image" Target="../media/image175.emf"/><Relationship Id="rId4" Type="http://schemas.openxmlformats.org/officeDocument/2006/relationships/image" Target="../media/image178.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181.wmf"/><Relationship Id="rId2" Type="http://schemas.openxmlformats.org/officeDocument/2006/relationships/image" Target="../media/image180.wmf"/><Relationship Id="rId1" Type="http://schemas.openxmlformats.org/officeDocument/2006/relationships/image" Target="../media/image179.emf"/></Relationships>
</file>

<file path=ppt/drawings/_rels/vmlDrawing63.vml.rels><?xml version="1.0" encoding="UTF-8" standalone="yes"?>
<Relationships xmlns="http://schemas.openxmlformats.org/package/2006/relationships"><Relationship Id="rId2" Type="http://schemas.openxmlformats.org/officeDocument/2006/relationships/image" Target="../media/image169.emf"/><Relationship Id="rId1" Type="http://schemas.openxmlformats.org/officeDocument/2006/relationships/image" Target="../media/image167.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82.w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184.wmf"/></Relationships>
</file>

<file path=ppt/drawings/_rels/vmlDrawing66.vml.rels><?xml version="1.0" encoding="UTF-8" standalone="yes"?>
<Relationships xmlns="http://schemas.openxmlformats.org/package/2006/relationships"><Relationship Id="rId2" Type="http://schemas.openxmlformats.org/officeDocument/2006/relationships/image" Target="../media/image186.wmf"/><Relationship Id="rId1" Type="http://schemas.openxmlformats.org/officeDocument/2006/relationships/image" Target="../media/image18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8580907"/>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1"/>
            <a:ext cx="3169920" cy="480060"/>
          </a:xfrm>
          <a:prstGeom prst="rect">
            <a:avLst/>
          </a:prstGeom>
          <a:noFill/>
          <a:ln w="9525">
            <a:noFill/>
            <a:miter lim="800000"/>
            <a:headEnd/>
            <a:tailEnd/>
          </a:ln>
          <a:effectLst/>
        </p:spPr>
        <p:txBody>
          <a:bodyPr vert="horz" wrap="square" lIns="95262" tIns="47631" rIns="95262" bIns="47631" numCol="1" anchor="t" anchorCtr="0" compatLnSpc="1">
            <a:prstTxWarp prst="textNoShape">
              <a:avLst/>
            </a:prstTxWarp>
          </a:bodyPr>
          <a:lstStyle>
            <a:lvl1pPr>
              <a:defRPr sz="1300"/>
            </a:lvl1pPr>
          </a:lstStyle>
          <a:p>
            <a:endParaRPr lang="en-US"/>
          </a:p>
        </p:txBody>
      </p:sp>
      <p:sp>
        <p:nvSpPr>
          <p:cNvPr id="32771" name="Rectangle 3"/>
          <p:cNvSpPr>
            <a:spLocks noGrp="1" noChangeArrowheads="1"/>
          </p:cNvSpPr>
          <p:nvPr>
            <p:ph type="dt" idx="1"/>
          </p:nvPr>
        </p:nvSpPr>
        <p:spPr bwMode="auto">
          <a:xfrm>
            <a:off x="4143588" y="1"/>
            <a:ext cx="3169920" cy="480060"/>
          </a:xfrm>
          <a:prstGeom prst="rect">
            <a:avLst/>
          </a:prstGeom>
          <a:noFill/>
          <a:ln w="9525">
            <a:noFill/>
            <a:miter lim="800000"/>
            <a:headEnd/>
            <a:tailEnd/>
          </a:ln>
          <a:effectLst/>
        </p:spPr>
        <p:txBody>
          <a:bodyPr vert="horz" wrap="square" lIns="95262" tIns="47631" rIns="95262" bIns="47631" numCol="1" anchor="t" anchorCtr="0" compatLnSpc="1">
            <a:prstTxWarp prst="textNoShape">
              <a:avLst/>
            </a:prstTxWarp>
          </a:bodyPr>
          <a:lstStyle>
            <a:lvl1pPr algn="r">
              <a:defRPr sz="1300"/>
            </a:lvl1pPr>
          </a:lstStyle>
          <a:p>
            <a:endParaRPr lang="en-US"/>
          </a:p>
        </p:txBody>
      </p:sp>
      <p:sp>
        <p:nvSpPr>
          <p:cNvPr id="4506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731521" y="4560571"/>
            <a:ext cx="5852160" cy="4320540"/>
          </a:xfrm>
          <a:prstGeom prst="rect">
            <a:avLst/>
          </a:prstGeom>
          <a:noFill/>
          <a:ln w="9525">
            <a:noFill/>
            <a:miter lim="800000"/>
            <a:headEnd/>
            <a:tailEnd/>
          </a:ln>
          <a:effectLst/>
        </p:spPr>
        <p:txBody>
          <a:bodyPr vert="horz" wrap="square" lIns="95262" tIns="47631" rIns="95262" bIns="47631"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2774" name="Rectangle 6"/>
          <p:cNvSpPr>
            <a:spLocks noGrp="1" noChangeArrowheads="1"/>
          </p:cNvSpPr>
          <p:nvPr>
            <p:ph type="ftr" sz="quarter" idx="4"/>
          </p:nvPr>
        </p:nvSpPr>
        <p:spPr bwMode="auto">
          <a:xfrm>
            <a:off x="0" y="9119475"/>
            <a:ext cx="3169920" cy="480060"/>
          </a:xfrm>
          <a:prstGeom prst="rect">
            <a:avLst/>
          </a:prstGeom>
          <a:noFill/>
          <a:ln w="9525">
            <a:noFill/>
            <a:miter lim="800000"/>
            <a:headEnd/>
            <a:tailEnd/>
          </a:ln>
          <a:effectLst/>
        </p:spPr>
        <p:txBody>
          <a:bodyPr vert="horz" wrap="square" lIns="95262" tIns="47631" rIns="95262" bIns="47631" numCol="1" anchor="b" anchorCtr="0" compatLnSpc="1">
            <a:prstTxWarp prst="textNoShape">
              <a:avLst/>
            </a:prstTxWarp>
          </a:bodyPr>
          <a:lstStyle>
            <a:lvl1pPr>
              <a:defRPr sz="1300"/>
            </a:lvl1pPr>
          </a:lstStyle>
          <a:p>
            <a:endParaRPr lang="en-US"/>
          </a:p>
        </p:txBody>
      </p:sp>
      <p:sp>
        <p:nvSpPr>
          <p:cNvPr id="32775" name="Rectangle 7"/>
          <p:cNvSpPr>
            <a:spLocks noGrp="1" noChangeArrowheads="1"/>
          </p:cNvSpPr>
          <p:nvPr>
            <p:ph type="sldNum" sz="quarter" idx="5"/>
          </p:nvPr>
        </p:nvSpPr>
        <p:spPr bwMode="auto">
          <a:xfrm>
            <a:off x="4143588" y="9119475"/>
            <a:ext cx="3169920" cy="480060"/>
          </a:xfrm>
          <a:prstGeom prst="rect">
            <a:avLst/>
          </a:prstGeom>
          <a:noFill/>
          <a:ln w="9525">
            <a:noFill/>
            <a:miter lim="800000"/>
            <a:headEnd/>
            <a:tailEnd/>
          </a:ln>
          <a:effectLst/>
        </p:spPr>
        <p:txBody>
          <a:bodyPr vert="horz" wrap="square" lIns="95262" tIns="47631" rIns="95262" bIns="47631" numCol="1" anchor="b" anchorCtr="0" compatLnSpc="1">
            <a:prstTxWarp prst="textNoShape">
              <a:avLst/>
            </a:prstTxWarp>
          </a:bodyPr>
          <a:lstStyle>
            <a:lvl1pPr algn="r">
              <a:defRPr sz="1300"/>
            </a:lvl1pPr>
          </a:lstStyle>
          <a:p>
            <a:fld id="{D2C06B54-0993-4716-983A-F25836449567}" type="slidenum">
              <a:rPr lang="en-GB"/>
              <a:pPr/>
              <a:t>‹#›</a:t>
            </a:fld>
            <a:endParaRPr lang="en-GB"/>
          </a:p>
        </p:txBody>
      </p:sp>
    </p:spTree>
    <p:extLst>
      <p:ext uri="{BB962C8B-B14F-4D97-AF65-F5344CB8AC3E}">
        <p14:creationId xmlns:p14="http://schemas.microsoft.com/office/powerpoint/2010/main" val="1865725547"/>
      </p:ext>
    </p:extLst>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5" name="Date Placeholder 4"/>
          <p:cNvSpPr>
            <a:spLocks noGrp="1"/>
          </p:cNvSpPr>
          <p:nvPr>
            <p:ph type="dt" idx="10"/>
          </p:nvPr>
        </p:nvSpPr>
        <p:spPr/>
        <p:txBody>
          <a:bodyPr/>
          <a:lstStyle/>
          <a:p>
            <a:endParaRPr lang="en-US"/>
          </a:p>
        </p:txBody>
      </p:sp>
    </p:spTree>
    <p:extLst>
      <p:ext uri="{BB962C8B-B14F-4D97-AF65-F5344CB8AC3E}">
        <p14:creationId xmlns:p14="http://schemas.microsoft.com/office/powerpoint/2010/main" val="4040411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10BB508B-FEE6-4EDF-8CA0-ABD09851B2AF}" type="slidenum">
              <a:rPr lang="en-GB"/>
              <a:pPr/>
              <a:t>28</a:t>
            </a:fld>
            <a:endParaRPr lang="en-GB"/>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975362" y="4560571"/>
            <a:ext cx="5364479" cy="4320540"/>
          </a:xfrm>
          <a:noFill/>
          <a:ln/>
        </p:spPr>
        <p:txBody>
          <a:bodyPr/>
          <a:lstStyle/>
          <a:p>
            <a:pPr eaLnBrk="1" hangingPunct="1"/>
            <a:endParaRPr lang="en-US"/>
          </a:p>
        </p:txBody>
      </p:sp>
    </p:spTree>
    <p:extLst>
      <p:ext uri="{BB962C8B-B14F-4D97-AF65-F5344CB8AC3E}">
        <p14:creationId xmlns:p14="http://schemas.microsoft.com/office/powerpoint/2010/main" val="1442806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1EB26DBE-A82D-402E-8A75-89C40DFFCA47}" type="slidenum">
              <a:rPr lang="en-GB"/>
              <a:pPr/>
              <a:t>29</a:t>
            </a:fld>
            <a:endParaRPr lang="en-GB"/>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975362" y="4560571"/>
            <a:ext cx="5364479" cy="4320540"/>
          </a:xfrm>
          <a:noFill/>
          <a:ln/>
        </p:spPr>
        <p:txBody>
          <a:bodyPr/>
          <a:lstStyle/>
          <a:p>
            <a:pPr eaLnBrk="1" hangingPunct="1"/>
            <a:endParaRPr lang="en-US"/>
          </a:p>
        </p:txBody>
      </p:sp>
    </p:spTree>
    <p:extLst>
      <p:ext uri="{BB962C8B-B14F-4D97-AF65-F5344CB8AC3E}">
        <p14:creationId xmlns:p14="http://schemas.microsoft.com/office/powerpoint/2010/main" val="3492700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E625143E-49B1-4F02-B2C3-F130BF40E60E}" type="slidenum">
              <a:rPr lang="en-GB"/>
              <a:pPr/>
              <a:t>30</a:t>
            </a:fld>
            <a:endParaRPr lang="en-GB"/>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975362" y="4560571"/>
            <a:ext cx="5364479" cy="4320540"/>
          </a:xfrm>
          <a:noFill/>
          <a:ln/>
        </p:spPr>
        <p:txBody>
          <a:bodyPr/>
          <a:lstStyle/>
          <a:p>
            <a:pPr eaLnBrk="1" hangingPunct="1"/>
            <a:endParaRPr lang="en-US"/>
          </a:p>
        </p:txBody>
      </p:sp>
    </p:spTree>
    <p:extLst>
      <p:ext uri="{BB962C8B-B14F-4D97-AF65-F5344CB8AC3E}">
        <p14:creationId xmlns:p14="http://schemas.microsoft.com/office/powerpoint/2010/main" val="2854911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31623896-6B52-4D10-B2E6-1F86D4C4C308}" type="slidenum">
              <a:rPr lang="en-GB"/>
              <a:pPr/>
              <a:t>31</a:t>
            </a:fld>
            <a:endParaRPr lang="en-GB"/>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xfrm>
            <a:off x="975362" y="4560571"/>
            <a:ext cx="5364479" cy="4320540"/>
          </a:xfrm>
          <a:noFill/>
          <a:ln/>
        </p:spPr>
        <p:txBody>
          <a:bodyPr/>
          <a:lstStyle/>
          <a:p>
            <a:pPr eaLnBrk="1" hangingPunct="1"/>
            <a:endParaRPr lang="en-US"/>
          </a:p>
        </p:txBody>
      </p:sp>
    </p:spTree>
    <p:extLst>
      <p:ext uri="{BB962C8B-B14F-4D97-AF65-F5344CB8AC3E}">
        <p14:creationId xmlns:p14="http://schemas.microsoft.com/office/powerpoint/2010/main" val="22971296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E853955A-A146-42F4-9D33-8E90FE5FAF38}" type="slidenum">
              <a:rPr lang="en-GB"/>
              <a:pPr/>
              <a:t>32</a:t>
            </a:fld>
            <a:endParaRPr lang="en-GB"/>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975362" y="4560571"/>
            <a:ext cx="5364479" cy="4320540"/>
          </a:xfrm>
          <a:noFill/>
          <a:ln/>
        </p:spPr>
        <p:txBody>
          <a:bodyPr/>
          <a:lstStyle/>
          <a:p>
            <a:pPr eaLnBrk="1" hangingPunct="1"/>
            <a:endParaRPr lang="en-US"/>
          </a:p>
        </p:txBody>
      </p:sp>
    </p:spTree>
    <p:extLst>
      <p:ext uri="{BB962C8B-B14F-4D97-AF65-F5344CB8AC3E}">
        <p14:creationId xmlns:p14="http://schemas.microsoft.com/office/powerpoint/2010/main" val="29935718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08FA8C78-1BE8-42B5-A6C1-40F4E2E9109C}" type="slidenum">
              <a:rPr lang="en-GB"/>
              <a:pPr/>
              <a:t>33</a:t>
            </a:fld>
            <a:endParaRPr lang="en-GB"/>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975362" y="4560571"/>
            <a:ext cx="5364479" cy="4320540"/>
          </a:xfrm>
          <a:noFill/>
          <a:ln/>
        </p:spPr>
        <p:txBody>
          <a:bodyPr/>
          <a:lstStyle/>
          <a:p>
            <a:pPr eaLnBrk="1" hangingPunct="1"/>
            <a:endParaRPr lang="en-US"/>
          </a:p>
        </p:txBody>
      </p:sp>
    </p:spTree>
    <p:extLst>
      <p:ext uri="{BB962C8B-B14F-4D97-AF65-F5344CB8AC3E}">
        <p14:creationId xmlns:p14="http://schemas.microsoft.com/office/powerpoint/2010/main" val="3744038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13647D49-8570-4B3C-B84A-177D3912F0AD}" type="slidenum">
              <a:rPr lang="en-GB"/>
              <a:pPr/>
              <a:t>34</a:t>
            </a:fld>
            <a:endParaRPr lang="en-GB"/>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975362" y="4560571"/>
            <a:ext cx="5364479" cy="4320540"/>
          </a:xfrm>
          <a:noFill/>
          <a:ln/>
        </p:spPr>
        <p:txBody>
          <a:bodyPr/>
          <a:lstStyle/>
          <a:p>
            <a:pPr eaLnBrk="1" hangingPunct="1"/>
            <a:endParaRPr lang="en-US"/>
          </a:p>
        </p:txBody>
      </p:sp>
    </p:spTree>
    <p:extLst>
      <p:ext uri="{BB962C8B-B14F-4D97-AF65-F5344CB8AC3E}">
        <p14:creationId xmlns:p14="http://schemas.microsoft.com/office/powerpoint/2010/main" val="424001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B621F457-B92C-4EEC-8677-E45C4AFC6C3A}" type="slidenum">
              <a:rPr lang="en-GB"/>
              <a:pPr/>
              <a:t>35</a:t>
            </a:fld>
            <a:endParaRPr lang="en-GB"/>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75362" y="4560571"/>
            <a:ext cx="5364479" cy="4320540"/>
          </a:xfrm>
          <a:noFill/>
          <a:ln/>
        </p:spPr>
        <p:txBody>
          <a:bodyPr/>
          <a:lstStyle/>
          <a:p>
            <a:pPr eaLnBrk="1" hangingPunct="1"/>
            <a:endParaRPr lang="en-US"/>
          </a:p>
        </p:txBody>
      </p:sp>
    </p:spTree>
    <p:extLst>
      <p:ext uri="{BB962C8B-B14F-4D97-AF65-F5344CB8AC3E}">
        <p14:creationId xmlns:p14="http://schemas.microsoft.com/office/powerpoint/2010/main" val="1741928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2A4CEAAE-8976-4F75-AEA5-420CF25F7173}" type="slidenum">
              <a:rPr lang="en-GB"/>
              <a:pPr/>
              <a:t>37</a:t>
            </a:fld>
            <a:endParaRPr lang="en-GB"/>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975362" y="4560571"/>
            <a:ext cx="5364479" cy="4320540"/>
          </a:xfrm>
          <a:noFill/>
          <a:ln/>
        </p:spPr>
        <p:txBody>
          <a:bodyPr/>
          <a:lstStyle/>
          <a:p>
            <a:pPr eaLnBrk="1" hangingPunct="1"/>
            <a:endParaRPr lang="en-US"/>
          </a:p>
        </p:txBody>
      </p:sp>
    </p:spTree>
    <p:extLst>
      <p:ext uri="{BB962C8B-B14F-4D97-AF65-F5344CB8AC3E}">
        <p14:creationId xmlns:p14="http://schemas.microsoft.com/office/powerpoint/2010/main" val="21992133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19227020-2DA9-4A31-AC88-3AAE3CEC6DC3}" type="slidenum">
              <a:rPr lang="en-GB"/>
              <a:pPr/>
              <a:t>38</a:t>
            </a:fld>
            <a:endParaRPr lang="en-GB"/>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975362" y="4560571"/>
            <a:ext cx="5364479" cy="4320540"/>
          </a:xfrm>
          <a:noFill/>
          <a:ln/>
        </p:spPr>
        <p:txBody>
          <a:bodyPr/>
          <a:lstStyle/>
          <a:p>
            <a:pPr eaLnBrk="1" hangingPunct="1"/>
            <a:endParaRPr lang="en-US"/>
          </a:p>
        </p:txBody>
      </p:sp>
    </p:spTree>
    <p:extLst>
      <p:ext uri="{BB962C8B-B14F-4D97-AF65-F5344CB8AC3E}">
        <p14:creationId xmlns:p14="http://schemas.microsoft.com/office/powerpoint/2010/main" val="1876635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Date Placeholder 3"/>
          <p:cNvSpPr>
            <a:spLocks noGrp="1"/>
          </p:cNvSpPr>
          <p:nvPr>
            <p:ph type="dt" idx="10"/>
          </p:nvPr>
        </p:nvSpPr>
        <p:spPr/>
        <p:txBody>
          <a:bodyPr/>
          <a:lstStyle/>
          <a:p>
            <a:endParaRPr lang="en-US"/>
          </a:p>
        </p:txBody>
      </p:sp>
    </p:spTree>
    <p:extLst>
      <p:ext uri="{BB962C8B-B14F-4D97-AF65-F5344CB8AC3E}">
        <p14:creationId xmlns:p14="http://schemas.microsoft.com/office/powerpoint/2010/main" val="2433741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E66D8AFD-F3EB-4A03-9304-829EC9357AC7}" type="slidenum">
              <a:rPr lang="en-GB"/>
              <a:pPr/>
              <a:t>39</a:t>
            </a:fld>
            <a:endParaRPr lang="en-GB"/>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75362" y="4560571"/>
            <a:ext cx="5364479" cy="4320540"/>
          </a:xfrm>
          <a:noFill/>
          <a:ln/>
        </p:spPr>
        <p:txBody>
          <a:bodyPr/>
          <a:lstStyle/>
          <a:p>
            <a:pPr eaLnBrk="1" hangingPunct="1"/>
            <a:endParaRPr lang="en-US"/>
          </a:p>
        </p:txBody>
      </p:sp>
    </p:spTree>
    <p:extLst>
      <p:ext uri="{BB962C8B-B14F-4D97-AF65-F5344CB8AC3E}">
        <p14:creationId xmlns:p14="http://schemas.microsoft.com/office/powerpoint/2010/main" val="1079083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1A3C912A-D79C-40DA-AC31-DAF514485D41}" type="slidenum">
              <a:rPr lang="en-GB"/>
              <a:pPr/>
              <a:t>40</a:t>
            </a:fld>
            <a:endParaRPr lang="en-GB"/>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975362" y="4560571"/>
            <a:ext cx="5364479" cy="4320540"/>
          </a:xfrm>
          <a:noFill/>
          <a:ln/>
        </p:spPr>
        <p:txBody>
          <a:bodyPr/>
          <a:lstStyle/>
          <a:p>
            <a:pPr eaLnBrk="1" hangingPunct="1"/>
            <a:endParaRPr lang="en-US"/>
          </a:p>
        </p:txBody>
      </p:sp>
    </p:spTree>
    <p:extLst>
      <p:ext uri="{BB962C8B-B14F-4D97-AF65-F5344CB8AC3E}">
        <p14:creationId xmlns:p14="http://schemas.microsoft.com/office/powerpoint/2010/main" val="17274132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DE101E3-5DA3-44D3-820C-638442F5263D}" type="slidenum">
              <a:rPr lang="en-GB"/>
              <a:pPr/>
              <a:t>41</a:t>
            </a:fld>
            <a:endParaRPr lang="en-GB"/>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75362" y="4560571"/>
            <a:ext cx="5364479" cy="4320540"/>
          </a:xfrm>
          <a:noFill/>
          <a:ln/>
        </p:spPr>
        <p:txBody>
          <a:bodyPr/>
          <a:lstStyle/>
          <a:p>
            <a:pPr eaLnBrk="1" hangingPunct="1"/>
            <a:endParaRPr lang="en-US"/>
          </a:p>
        </p:txBody>
      </p:sp>
    </p:spTree>
    <p:extLst>
      <p:ext uri="{BB962C8B-B14F-4D97-AF65-F5344CB8AC3E}">
        <p14:creationId xmlns:p14="http://schemas.microsoft.com/office/powerpoint/2010/main" val="3721427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A21C5DB2-7887-48E1-8062-8F5A862123B1}" type="slidenum">
              <a:rPr lang="en-GB"/>
              <a:pPr/>
              <a:t>42</a:t>
            </a:fld>
            <a:endParaRPr lang="en-GB"/>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975362" y="4560571"/>
            <a:ext cx="5364479" cy="4320540"/>
          </a:xfrm>
          <a:noFill/>
          <a:ln/>
        </p:spPr>
        <p:txBody>
          <a:bodyPr/>
          <a:lstStyle/>
          <a:p>
            <a:pPr eaLnBrk="1" hangingPunct="1"/>
            <a:endParaRPr lang="en-US"/>
          </a:p>
        </p:txBody>
      </p:sp>
    </p:spTree>
    <p:extLst>
      <p:ext uri="{BB962C8B-B14F-4D97-AF65-F5344CB8AC3E}">
        <p14:creationId xmlns:p14="http://schemas.microsoft.com/office/powerpoint/2010/main" val="28168375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155CF68-D5B9-4164-BFA7-1E588C1F6A2F}" type="slidenum">
              <a:rPr lang="en-GB"/>
              <a:pPr/>
              <a:t>44</a:t>
            </a:fld>
            <a:endParaRPr lang="en-GB"/>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975362" y="4560571"/>
            <a:ext cx="5364479" cy="4320540"/>
          </a:xfrm>
          <a:noFill/>
          <a:ln/>
        </p:spPr>
        <p:txBody>
          <a:bodyPr/>
          <a:lstStyle/>
          <a:p>
            <a:endParaRPr lang="en-US"/>
          </a:p>
        </p:txBody>
      </p:sp>
    </p:spTree>
    <p:extLst>
      <p:ext uri="{BB962C8B-B14F-4D97-AF65-F5344CB8AC3E}">
        <p14:creationId xmlns:p14="http://schemas.microsoft.com/office/powerpoint/2010/main" val="35302053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3556CCF1-A3B1-4433-A6AA-43C09C326A01}" type="slidenum">
              <a:rPr lang="en-GB"/>
              <a:pPr/>
              <a:t>47</a:t>
            </a:fld>
            <a:endParaRPr lang="en-GB"/>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975362" y="4560571"/>
            <a:ext cx="5364479" cy="4320540"/>
          </a:xfrm>
          <a:noFill/>
          <a:ln/>
        </p:spPr>
        <p:txBody>
          <a:bodyPr/>
          <a:lstStyle/>
          <a:p>
            <a:endParaRPr lang="en-US"/>
          </a:p>
        </p:txBody>
      </p:sp>
    </p:spTree>
    <p:extLst>
      <p:ext uri="{BB962C8B-B14F-4D97-AF65-F5344CB8AC3E}">
        <p14:creationId xmlns:p14="http://schemas.microsoft.com/office/powerpoint/2010/main" val="35296871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BA057C68-64B0-4CB3-B2E7-898070CAD2FE}" type="slidenum">
              <a:rPr lang="en-GB"/>
              <a:pPr/>
              <a:t>50</a:t>
            </a:fld>
            <a:endParaRPr lang="en-GB"/>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xfrm>
            <a:off x="975362" y="4560571"/>
            <a:ext cx="5364479" cy="4320540"/>
          </a:xfrm>
          <a:noFill/>
          <a:ln/>
        </p:spPr>
        <p:txBody>
          <a:bodyPr/>
          <a:lstStyle/>
          <a:p>
            <a:pPr eaLnBrk="1" hangingPunct="1">
              <a:lnSpc>
                <a:spcPct val="80000"/>
              </a:lnSpc>
            </a:pPr>
            <a:r>
              <a:rPr lang="en-US"/>
              <a:t>The world around us is characterised by a number of </a:t>
            </a:r>
            <a:r>
              <a:rPr lang="en-US" b="1">
                <a:solidFill>
                  <a:srgbClr val="FF3300"/>
                </a:solidFill>
              </a:rPr>
              <a:t>physical quantities</a:t>
            </a:r>
          </a:p>
          <a:p>
            <a:pPr lvl="1" eaLnBrk="1" hangingPunct="1">
              <a:lnSpc>
                <a:spcPct val="80000"/>
              </a:lnSpc>
            </a:pPr>
            <a:r>
              <a:rPr lang="en-US"/>
              <a:t>e.g. temperature, pressure, humidity, etc.</a:t>
            </a:r>
          </a:p>
          <a:p>
            <a:pPr eaLnBrk="1" hangingPunct="1">
              <a:lnSpc>
                <a:spcPct val="80000"/>
              </a:lnSpc>
            </a:pPr>
            <a:r>
              <a:rPr lang="en-US"/>
              <a:t>Physical quantities may be </a:t>
            </a:r>
            <a:r>
              <a:rPr lang="en-US" i="1"/>
              <a:t>continuous</a:t>
            </a:r>
            <a:r>
              <a:rPr lang="en-US"/>
              <a:t> or </a:t>
            </a:r>
            <a:r>
              <a:rPr lang="en-US" i="1"/>
              <a:t>discrete</a:t>
            </a:r>
            <a:r>
              <a:rPr lang="en-US"/>
              <a:t>.</a:t>
            </a:r>
          </a:p>
          <a:p>
            <a:pPr eaLnBrk="1" hangingPunct="1">
              <a:lnSpc>
                <a:spcPct val="80000"/>
              </a:lnSpc>
            </a:pPr>
            <a:r>
              <a:rPr lang="en-US" b="1">
                <a:solidFill>
                  <a:srgbClr val="FF3300"/>
                </a:solidFill>
              </a:rPr>
              <a:t>Continuous quantities</a:t>
            </a:r>
            <a:r>
              <a:rPr lang="en-US"/>
              <a:t> change smoothly and can take an infinite number of values</a:t>
            </a:r>
          </a:p>
          <a:p>
            <a:pPr eaLnBrk="1" hangingPunct="1">
              <a:lnSpc>
                <a:spcPct val="80000"/>
              </a:lnSpc>
            </a:pPr>
            <a:r>
              <a:rPr lang="en-US" b="1">
                <a:solidFill>
                  <a:srgbClr val="FF3300"/>
                </a:solidFill>
              </a:rPr>
              <a:t>Discrete quantities</a:t>
            </a:r>
            <a:r>
              <a:rPr lang="en-US"/>
              <a:t> change abruptly from one value to another.</a:t>
            </a:r>
          </a:p>
          <a:p>
            <a:pPr lvl="1" eaLnBrk="1" hangingPunct="1">
              <a:lnSpc>
                <a:spcPct val="80000"/>
              </a:lnSpc>
            </a:pPr>
            <a:r>
              <a:rPr lang="en-US"/>
              <a:t>most real-world quantities are continuous</a:t>
            </a:r>
          </a:p>
          <a:p>
            <a:pPr lvl="1" eaLnBrk="1" hangingPunct="1">
              <a:lnSpc>
                <a:spcPct val="80000"/>
              </a:lnSpc>
            </a:pPr>
            <a:r>
              <a:rPr lang="en-US"/>
              <a:t>many man-made quantities are discrete</a:t>
            </a:r>
          </a:p>
          <a:p>
            <a:pPr eaLnBrk="1" hangingPunct="1">
              <a:lnSpc>
                <a:spcPct val="80000"/>
              </a:lnSpc>
            </a:pPr>
            <a:r>
              <a:rPr lang="en-US" b="1">
                <a:solidFill>
                  <a:srgbClr val="FF3300"/>
                </a:solidFill>
              </a:rPr>
              <a:t>We can convert continuous quantities into discrete quantities.</a:t>
            </a:r>
          </a:p>
          <a:p>
            <a:pPr eaLnBrk="1" hangingPunct="1"/>
            <a:endParaRPr lang="en-US"/>
          </a:p>
        </p:txBody>
      </p:sp>
    </p:spTree>
    <p:extLst>
      <p:ext uri="{BB962C8B-B14F-4D97-AF65-F5344CB8AC3E}">
        <p14:creationId xmlns:p14="http://schemas.microsoft.com/office/powerpoint/2010/main" val="38514067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B2B08379-B111-43A8-A5F9-84698258086B}" type="slidenum">
              <a:rPr lang="en-GB"/>
              <a:pPr/>
              <a:t>53</a:t>
            </a:fld>
            <a:endParaRPr lang="en-GB"/>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xfrm>
            <a:off x="975362" y="4560571"/>
            <a:ext cx="5364479" cy="4320540"/>
          </a:xfrm>
          <a:noFill/>
          <a:ln/>
        </p:spPr>
        <p:txBody>
          <a:bodyPr/>
          <a:lstStyle/>
          <a:p>
            <a:pPr eaLnBrk="1" hangingPunct="1"/>
            <a:endParaRPr lang="en-US"/>
          </a:p>
        </p:txBody>
      </p:sp>
    </p:spTree>
    <p:extLst>
      <p:ext uri="{BB962C8B-B14F-4D97-AF65-F5344CB8AC3E}">
        <p14:creationId xmlns:p14="http://schemas.microsoft.com/office/powerpoint/2010/main" val="27807791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Slide Number Placeholder 3"/>
          <p:cNvSpPr>
            <a:spLocks noGrp="1"/>
          </p:cNvSpPr>
          <p:nvPr>
            <p:ph type="sldNum" sz="quarter" idx="5"/>
          </p:nvPr>
        </p:nvSpPr>
        <p:spPr>
          <a:noFill/>
        </p:spPr>
        <p:txBody>
          <a:bodyPr/>
          <a:lstStyle/>
          <a:p>
            <a:fld id="{6C9EE7ED-6117-4FE0-AF21-A325603A615C}" type="slidenum">
              <a:rPr lang="en-GB"/>
              <a:pPr/>
              <a:t>55</a:t>
            </a:fld>
            <a:endParaRPr lang="en-GB"/>
          </a:p>
        </p:txBody>
      </p:sp>
    </p:spTree>
    <p:extLst>
      <p:ext uri="{BB962C8B-B14F-4D97-AF65-F5344CB8AC3E}">
        <p14:creationId xmlns:p14="http://schemas.microsoft.com/office/powerpoint/2010/main" val="20658832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pPr eaLnBrk="1" hangingPunct="1"/>
            <a:r>
              <a:rPr lang="en-GB" i="1">
                <a:latin typeface="Times New Roman" pitchFamily="18" charset="0"/>
              </a:rPr>
              <a:t>V</a:t>
            </a:r>
            <a:r>
              <a:rPr lang="en-GB" i="1" baseline="-25000">
                <a:latin typeface="Times New Roman" pitchFamily="18" charset="0"/>
              </a:rPr>
              <a:t>0</a:t>
            </a:r>
            <a:r>
              <a:rPr lang="en-GB" i="1">
                <a:latin typeface="Times New Roman" pitchFamily="18" charset="0"/>
              </a:rPr>
              <a:t> </a:t>
            </a:r>
            <a:r>
              <a:rPr lang="en-GB"/>
              <a:t>is the amplitude of the sine wave,</a:t>
            </a:r>
            <a:r>
              <a:rPr lang="en-GB" i="1">
                <a:latin typeface="Times New Roman" pitchFamily="18" charset="0"/>
              </a:rPr>
              <a:t> </a:t>
            </a:r>
            <a:r>
              <a:rPr lang="en-GB" i="1">
                <a:latin typeface="Symbol" pitchFamily="18" charset="2"/>
              </a:rPr>
              <a:t>w</a:t>
            </a:r>
            <a:r>
              <a:rPr lang="en-GB"/>
              <a:t> is called the angular speed, </a:t>
            </a:r>
            <a:r>
              <a:rPr lang="en-GB" i="1">
                <a:latin typeface="Times New Roman" pitchFamily="18" charset="0"/>
              </a:rPr>
              <a:t>f  </a:t>
            </a:r>
            <a:r>
              <a:rPr lang="en-GB"/>
              <a:t>is the frequency of the sine wave, T is its period, </a:t>
            </a:r>
            <a:r>
              <a:rPr lang="en-GB" i="1">
                <a:latin typeface="Symbol" pitchFamily="18" charset="2"/>
              </a:rPr>
              <a:t>f</a:t>
            </a:r>
            <a:r>
              <a:rPr lang="en-GB" i="1"/>
              <a:t> </a:t>
            </a:r>
            <a:r>
              <a:rPr lang="en-GB"/>
              <a:t>is its phase.</a:t>
            </a:r>
          </a:p>
          <a:p>
            <a:pPr eaLnBrk="1" hangingPunct="1"/>
            <a:endParaRPr lang="en-GB"/>
          </a:p>
        </p:txBody>
      </p:sp>
      <p:sp>
        <p:nvSpPr>
          <p:cNvPr id="25604" name="Slide Number Placeholder 3"/>
          <p:cNvSpPr>
            <a:spLocks noGrp="1"/>
          </p:cNvSpPr>
          <p:nvPr>
            <p:ph type="sldNum" sz="quarter" idx="5"/>
          </p:nvPr>
        </p:nvSpPr>
        <p:spPr>
          <a:noFill/>
        </p:spPr>
        <p:txBody>
          <a:bodyPr/>
          <a:lstStyle/>
          <a:p>
            <a:fld id="{9B7290B8-1E47-4185-A192-3DF9E50DEC93}" type="slidenum">
              <a:rPr lang="en-GB"/>
              <a:pPr/>
              <a:t>56</a:t>
            </a:fld>
            <a:endParaRPr lang="en-GB"/>
          </a:p>
        </p:txBody>
      </p:sp>
    </p:spTree>
    <p:extLst>
      <p:ext uri="{BB962C8B-B14F-4D97-AF65-F5344CB8AC3E}">
        <p14:creationId xmlns:p14="http://schemas.microsoft.com/office/powerpoint/2010/main" val="1720060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Date Placeholder 3"/>
          <p:cNvSpPr>
            <a:spLocks noGrp="1"/>
          </p:cNvSpPr>
          <p:nvPr>
            <p:ph type="dt" idx="10"/>
          </p:nvPr>
        </p:nvSpPr>
        <p:spPr/>
        <p:txBody>
          <a:bodyPr/>
          <a:lstStyle/>
          <a:p>
            <a:endParaRPr lang="en-US"/>
          </a:p>
        </p:txBody>
      </p:sp>
    </p:spTree>
    <p:extLst>
      <p:ext uri="{BB962C8B-B14F-4D97-AF65-F5344CB8AC3E}">
        <p14:creationId xmlns:p14="http://schemas.microsoft.com/office/powerpoint/2010/main" val="36155411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pPr eaLnBrk="1" hangingPunct="1"/>
            <a:r>
              <a:rPr lang="en-GB" i="1">
                <a:latin typeface="Times New Roman" pitchFamily="18" charset="0"/>
              </a:rPr>
              <a:t>V</a:t>
            </a:r>
            <a:r>
              <a:rPr lang="en-GB" i="1" baseline="-25000">
                <a:latin typeface="Times New Roman" pitchFamily="18" charset="0"/>
              </a:rPr>
              <a:t>0</a:t>
            </a:r>
            <a:r>
              <a:rPr lang="en-GB" i="1">
                <a:latin typeface="Times New Roman" pitchFamily="18" charset="0"/>
              </a:rPr>
              <a:t> </a:t>
            </a:r>
            <a:r>
              <a:rPr lang="en-GB"/>
              <a:t>is the amplitude of the sine wave,</a:t>
            </a:r>
            <a:r>
              <a:rPr lang="en-GB" i="1">
                <a:latin typeface="Times New Roman" pitchFamily="18" charset="0"/>
              </a:rPr>
              <a:t> </a:t>
            </a:r>
            <a:r>
              <a:rPr lang="en-GB" i="1">
                <a:latin typeface="Symbol" pitchFamily="18" charset="2"/>
              </a:rPr>
              <a:t>w</a:t>
            </a:r>
            <a:r>
              <a:rPr lang="en-GB"/>
              <a:t> is called the angular speed, </a:t>
            </a:r>
            <a:r>
              <a:rPr lang="en-GB" i="1">
                <a:latin typeface="Times New Roman" pitchFamily="18" charset="0"/>
              </a:rPr>
              <a:t>f  </a:t>
            </a:r>
            <a:r>
              <a:rPr lang="en-GB"/>
              <a:t>is the frequency of the sine wave, T is its period, </a:t>
            </a:r>
            <a:r>
              <a:rPr lang="en-GB" i="1">
                <a:latin typeface="Symbol" pitchFamily="18" charset="2"/>
              </a:rPr>
              <a:t>f</a:t>
            </a:r>
            <a:r>
              <a:rPr lang="en-GB" i="1"/>
              <a:t> </a:t>
            </a:r>
            <a:r>
              <a:rPr lang="en-GB"/>
              <a:t>is its phase.</a:t>
            </a:r>
          </a:p>
          <a:p>
            <a:pPr eaLnBrk="1" hangingPunct="1"/>
            <a:endParaRPr lang="en-GB"/>
          </a:p>
        </p:txBody>
      </p:sp>
      <p:sp>
        <p:nvSpPr>
          <p:cNvPr id="26628" name="Slide Number Placeholder 3"/>
          <p:cNvSpPr>
            <a:spLocks noGrp="1"/>
          </p:cNvSpPr>
          <p:nvPr>
            <p:ph type="sldNum" sz="quarter" idx="5"/>
          </p:nvPr>
        </p:nvSpPr>
        <p:spPr>
          <a:noFill/>
        </p:spPr>
        <p:txBody>
          <a:bodyPr/>
          <a:lstStyle/>
          <a:p>
            <a:fld id="{F64596C9-9A1B-4DAF-ADEB-4FD9B8B243F6}" type="slidenum">
              <a:rPr lang="en-GB"/>
              <a:pPr/>
              <a:t>57</a:t>
            </a:fld>
            <a:endParaRPr lang="en-GB"/>
          </a:p>
        </p:txBody>
      </p:sp>
    </p:spTree>
    <p:extLst>
      <p:ext uri="{BB962C8B-B14F-4D97-AF65-F5344CB8AC3E}">
        <p14:creationId xmlns:p14="http://schemas.microsoft.com/office/powerpoint/2010/main" val="33773011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bwMode="auto">
          <a:ln>
            <a:miter lim="800000"/>
            <a:headEnd/>
            <a:tailEnd/>
          </a:ln>
        </p:spPr>
        <p:txBody>
          <a:bodyPr/>
          <a:lstStyle/>
          <a:p>
            <a:fld id="{BBC491B5-7970-4DB8-A635-9255E85D763B}" type="slidenum">
              <a:rPr lang="en-GB"/>
              <a:pPr/>
              <a:t>66</a:t>
            </a:fld>
            <a:endParaRPr lang="en-GB"/>
          </a:p>
        </p:txBody>
      </p:sp>
      <p:sp>
        <p:nvSpPr>
          <p:cNvPr id="389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8916" name="Rectangle 3"/>
          <p:cNvSpPr>
            <a:spLocks noGrp="1" noChangeArrowheads="1"/>
          </p:cNvSpPr>
          <p:nvPr>
            <p:ph type="body" idx="1"/>
          </p:nvPr>
        </p:nvSpPr>
        <p:spPr bwMode="auto">
          <a:noFill/>
        </p:spPr>
        <p:txBody>
          <a:bodyPr/>
          <a:lstStyle/>
          <a:p>
            <a:pPr eaLnBrk="1" hangingPunct="1">
              <a:spcBef>
                <a:spcPct val="0"/>
              </a:spcBef>
            </a:pPr>
            <a:endParaRPr lang="en-US"/>
          </a:p>
        </p:txBody>
      </p:sp>
    </p:spTree>
    <p:extLst>
      <p:ext uri="{BB962C8B-B14F-4D97-AF65-F5344CB8AC3E}">
        <p14:creationId xmlns:p14="http://schemas.microsoft.com/office/powerpoint/2010/main" val="39245073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bwMode="auto">
          <a:ln>
            <a:miter lim="800000"/>
            <a:headEnd/>
            <a:tailEnd/>
          </a:ln>
        </p:spPr>
        <p:txBody>
          <a:bodyPr/>
          <a:lstStyle/>
          <a:p>
            <a:fld id="{2E858B64-05F7-4413-B7D3-863C9B541954}" type="slidenum">
              <a:rPr lang="en-GB"/>
              <a:pPr/>
              <a:t>67</a:t>
            </a:fld>
            <a:endParaRPr lang="en-GB"/>
          </a:p>
        </p:txBody>
      </p:sp>
      <p:sp>
        <p:nvSpPr>
          <p:cNvPr id="399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9940" name="Rectangle 3"/>
          <p:cNvSpPr>
            <a:spLocks noGrp="1" noChangeArrowheads="1"/>
          </p:cNvSpPr>
          <p:nvPr>
            <p:ph type="body" idx="1"/>
          </p:nvPr>
        </p:nvSpPr>
        <p:spPr bwMode="auto">
          <a:noFill/>
        </p:spPr>
        <p:txBody>
          <a:bodyPr/>
          <a:lstStyle/>
          <a:p>
            <a:pPr eaLnBrk="1" hangingPunct="1">
              <a:spcBef>
                <a:spcPct val="0"/>
              </a:spcBef>
            </a:pPr>
            <a:endParaRPr lang="en-US"/>
          </a:p>
        </p:txBody>
      </p:sp>
    </p:spTree>
    <p:extLst>
      <p:ext uri="{BB962C8B-B14F-4D97-AF65-F5344CB8AC3E}">
        <p14:creationId xmlns:p14="http://schemas.microsoft.com/office/powerpoint/2010/main" val="36679091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A9625DE-C83D-4BCC-BA50-A9979B4A35FD}" type="slidenum">
              <a:rPr lang="en-GB" smtClean="0"/>
              <a:pPr/>
              <a:t>73</a:t>
            </a:fld>
            <a:endParaRPr lang="en-GB"/>
          </a:p>
        </p:txBody>
      </p:sp>
    </p:spTree>
    <p:extLst>
      <p:ext uri="{BB962C8B-B14F-4D97-AF65-F5344CB8AC3E}">
        <p14:creationId xmlns:p14="http://schemas.microsoft.com/office/powerpoint/2010/main" val="30499657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a:lstStyle/>
          <a:p>
            <a:endParaRPr lang="en-GB"/>
          </a:p>
        </p:txBody>
      </p:sp>
      <p:sp>
        <p:nvSpPr>
          <p:cNvPr id="4" name="Slide Number Placeholder 3"/>
          <p:cNvSpPr>
            <a:spLocks noGrp="1"/>
          </p:cNvSpPr>
          <p:nvPr>
            <p:ph type="sldNum" sz="quarter" idx="5"/>
          </p:nvPr>
        </p:nvSpPr>
        <p:spPr/>
        <p:txBody>
          <a:bodyPr/>
          <a:lstStyle/>
          <a:p>
            <a:fld id="{C761B11B-4554-47A1-AE22-FDA9CD9A150A}" type="slidenum">
              <a:rPr lang="en-GB"/>
              <a:pPr/>
              <a:t>77</a:t>
            </a:fld>
            <a:endParaRPr lang="en-GB"/>
          </a:p>
        </p:txBody>
      </p:sp>
    </p:spTree>
    <p:extLst>
      <p:ext uri="{BB962C8B-B14F-4D97-AF65-F5344CB8AC3E}">
        <p14:creationId xmlns:p14="http://schemas.microsoft.com/office/powerpoint/2010/main" val="13127500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664763A1-CCF5-4AA4-ABED-8F196A1BBA08}" type="slidenum">
              <a:rPr lang="en-GB" smtClean="0"/>
              <a:pPr/>
              <a:t>85</a:t>
            </a:fld>
            <a:endParaRPr lang="en-GB"/>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012860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EA07E899-7EFE-42EC-9032-38210BB1F787}" type="slidenum">
              <a:rPr lang="en-GB" smtClean="0"/>
              <a:pPr/>
              <a:t>86</a:t>
            </a:fld>
            <a:endParaRPr lang="en-GB"/>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96031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100F2087-A6EA-4861-A5ED-179FD19EB592}" type="slidenum">
              <a:rPr lang="en-GB" smtClean="0"/>
              <a:pPr/>
              <a:t>88</a:t>
            </a:fld>
            <a:endParaRPr lang="en-GB"/>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6461074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150AD498-8824-49BB-B7A7-CF9E906D67FA}" type="slidenum">
              <a:rPr lang="en-GB" smtClean="0"/>
              <a:pPr/>
              <a:t>91</a:t>
            </a:fld>
            <a:endParaRPr lang="en-GB"/>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2150992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a:lstStyle/>
          <a:p>
            <a:pPr eaLnBrk="1" hangingPunct="1">
              <a:spcBef>
                <a:spcPct val="0"/>
              </a:spcBef>
            </a:pPr>
            <a:endParaRPr lang="en-US"/>
          </a:p>
        </p:txBody>
      </p:sp>
      <p:sp>
        <p:nvSpPr>
          <p:cNvPr id="22532" name="Slide Number Placeholder 3"/>
          <p:cNvSpPr>
            <a:spLocks noGrp="1"/>
          </p:cNvSpPr>
          <p:nvPr>
            <p:ph type="sldNum" sz="quarter" idx="5"/>
          </p:nvPr>
        </p:nvSpPr>
        <p:spPr bwMode="auto">
          <a:noFill/>
          <a:ln>
            <a:miter lim="800000"/>
            <a:headEnd/>
            <a:tailEnd/>
          </a:ln>
        </p:spPr>
        <p:txBody>
          <a:bodyPr/>
          <a:lstStyle/>
          <a:p>
            <a:fld id="{4A401C69-99E7-4636-9EC5-9E93DDC497EC}" type="slidenum">
              <a:rPr lang="en-GB" smtClean="0"/>
              <a:pPr/>
              <a:t>109</a:t>
            </a:fld>
            <a:endParaRPr lang="en-GB"/>
          </a:p>
        </p:txBody>
      </p:sp>
    </p:spTree>
    <p:extLst>
      <p:ext uri="{BB962C8B-B14F-4D97-AF65-F5344CB8AC3E}">
        <p14:creationId xmlns:p14="http://schemas.microsoft.com/office/powerpoint/2010/main" val="3613808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Date Placeholder 3"/>
          <p:cNvSpPr>
            <a:spLocks noGrp="1"/>
          </p:cNvSpPr>
          <p:nvPr>
            <p:ph type="dt" idx="10"/>
          </p:nvPr>
        </p:nvSpPr>
        <p:spPr/>
        <p:txBody>
          <a:bodyPr/>
          <a:lstStyle/>
          <a:p>
            <a:endParaRPr lang="en-US"/>
          </a:p>
        </p:txBody>
      </p:sp>
    </p:spTree>
    <p:extLst>
      <p:ext uri="{BB962C8B-B14F-4D97-AF65-F5344CB8AC3E}">
        <p14:creationId xmlns:p14="http://schemas.microsoft.com/office/powerpoint/2010/main" val="27497542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a:lstStyle/>
          <a:p>
            <a:pPr eaLnBrk="1" hangingPunct="1">
              <a:spcBef>
                <a:spcPct val="0"/>
              </a:spcBef>
            </a:pPr>
            <a:endParaRPr lang="en-US"/>
          </a:p>
        </p:txBody>
      </p:sp>
      <p:sp>
        <p:nvSpPr>
          <p:cNvPr id="23556" name="Slide Number Placeholder 3"/>
          <p:cNvSpPr>
            <a:spLocks noGrp="1"/>
          </p:cNvSpPr>
          <p:nvPr>
            <p:ph type="sldNum" sz="quarter" idx="5"/>
          </p:nvPr>
        </p:nvSpPr>
        <p:spPr bwMode="auto">
          <a:noFill/>
          <a:ln>
            <a:miter lim="800000"/>
            <a:headEnd/>
            <a:tailEnd/>
          </a:ln>
        </p:spPr>
        <p:txBody>
          <a:bodyPr/>
          <a:lstStyle/>
          <a:p>
            <a:fld id="{B8E04A85-ABE7-42DC-B46F-3BF4CF01559A}" type="slidenum">
              <a:rPr lang="en-GB" smtClean="0"/>
              <a:pPr/>
              <a:t>110</a:t>
            </a:fld>
            <a:endParaRPr lang="en-GB"/>
          </a:p>
        </p:txBody>
      </p:sp>
    </p:spTree>
    <p:extLst>
      <p:ext uri="{BB962C8B-B14F-4D97-AF65-F5344CB8AC3E}">
        <p14:creationId xmlns:p14="http://schemas.microsoft.com/office/powerpoint/2010/main" val="20545886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15F55CD-4282-4BAA-9F41-5047E22D3A52}" type="slidenum">
              <a:rPr lang="en-GB" smtClean="0"/>
              <a:pPr/>
              <a:t>130</a:t>
            </a:fld>
            <a:endParaRPr lang="en-GB"/>
          </a:p>
        </p:txBody>
      </p:sp>
    </p:spTree>
    <p:extLst>
      <p:ext uri="{BB962C8B-B14F-4D97-AF65-F5344CB8AC3E}">
        <p14:creationId xmlns:p14="http://schemas.microsoft.com/office/powerpoint/2010/main" val="17078761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90D2AE-F222-49DD-A33B-914ECE41AACF}" type="slidenum">
              <a:rPr lang="en-GB"/>
              <a:pPr/>
              <a:t>141</a:t>
            </a:fld>
            <a:endParaRPr lang="en-GB"/>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8400319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820E157C-2DFE-4D7A-BE24-CFF1F5A2B38D}" type="slidenum">
              <a:rPr lang="en-GB"/>
              <a:pPr/>
              <a:t>142</a:t>
            </a:fld>
            <a:endParaRPr lang="en-GB"/>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8207089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85304976-4937-466F-B9C0-AF3669D02298}" type="slidenum">
              <a:rPr lang="en-GB"/>
              <a:pPr/>
              <a:t>143</a:t>
            </a:fld>
            <a:endParaRPr lang="en-GB"/>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805005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BBE3F710-FC77-40AE-BA69-D28A5C389151}" type="slidenum">
              <a:rPr lang="en-GB"/>
              <a:pPr/>
              <a:t>144</a:t>
            </a:fld>
            <a:endParaRPr lang="en-GB"/>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5967786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70798E7-8DF3-4BA1-A2BF-7A59445BC532}" type="slidenum">
              <a:rPr lang="en-GB"/>
              <a:pPr/>
              <a:t>145</a:t>
            </a:fld>
            <a:endParaRPr lang="en-GB"/>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368621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BCC9F64C-E267-4C8C-951B-5CD5E7C7DCD4}" type="slidenum">
              <a:rPr lang="en-GB"/>
              <a:pPr/>
              <a:t>146</a:t>
            </a:fld>
            <a:endParaRPr lang="en-GB"/>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87385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7C65B6FF-A13B-42C8-9B30-2CEA9882F8B8}" type="slidenum">
              <a:rPr lang="en-GB"/>
              <a:pPr/>
              <a:t>147</a:t>
            </a:fld>
            <a:endParaRPr lang="en-GB"/>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6815571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3BD4AD03-B762-4231-8DC4-E9F5CC8587BE}" type="slidenum">
              <a:rPr lang="en-GB"/>
              <a:pPr/>
              <a:t>148</a:t>
            </a:fld>
            <a:endParaRPr lang="en-GB"/>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228012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Date Placeholder 3"/>
          <p:cNvSpPr>
            <a:spLocks noGrp="1"/>
          </p:cNvSpPr>
          <p:nvPr>
            <p:ph type="dt" idx="10"/>
          </p:nvPr>
        </p:nvSpPr>
        <p:spPr/>
        <p:txBody>
          <a:bodyPr/>
          <a:lstStyle/>
          <a:p>
            <a:endParaRPr lang="en-US"/>
          </a:p>
        </p:txBody>
      </p:sp>
    </p:spTree>
    <p:extLst>
      <p:ext uri="{BB962C8B-B14F-4D97-AF65-F5344CB8AC3E}">
        <p14:creationId xmlns:p14="http://schemas.microsoft.com/office/powerpoint/2010/main" val="27554737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2B55A821-7BD9-432D-90A3-F98E802014E2}" type="slidenum">
              <a:rPr lang="en-GB"/>
              <a:pPr/>
              <a:t>150</a:t>
            </a:fld>
            <a:endParaRPr lang="en-GB"/>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7955858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6E2CC49C-44FB-4594-A79E-F922D524CED3}" type="slidenum">
              <a:rPr lang="en-GB"/>
              <a:pPr/>
              <a:t>151</a:t>
            </a:fld>
            <a:endParaRPr lang="en-GB"/>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3943859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6FC97BBA-1382-406A-9211-E811C344847B}" type="slidenum">
              <a:rPr lang="en-GB"/>
              <a:pPr/>
              <a:t>152</a:t>
            </a:fld>
            <a:endParaRPr lang="en-GB"/>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2135263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C25A76FB-A755-4DDA-9E9A-798CDA3AAC8A}" type="slidenum">
              <a:rPr lang="en-GB"/>
              <a:pPr/>
              <a:t>153</a:t>
            </a:fld>
            <a:endParaRPr lang="en-GB"/>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413883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C62A2101-88E7-487C-8430-13144D8E2845}" type="slidenum">
              <a:rPr lang="en-GB"/>
              <a:pPr/>
              <a:t>154</a:t>
            </a:fld>
            <a:endParaRPr lang="en-GB"/>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9899291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3D794B2-6B6F-41E3-9FC1-EB81442EF5AE}" type="slidenum">
              <a:rPr lang="en-GB"/>
              <a:pPr/>
              <a:t>155</a:t>
            </a:fld>
            <a:endParaRPr lang="en-GB"/>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503227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a:p>
        </p:txBody>
      </p:sp>
      <p:sp>
        <p:nvSpPr>
          <p:cNvPr id="5" name="Date Placeholder 4"/>
          <p:cNvSpPr>
            <a:spLocks noGrp="1"/>
          </p:cNvSpPr>
          <p:nvPr>
            <p:ph type="dt" idx="10"/>
          </p:nvPr>
        </p:nvSpPr>
        <p:spPr/>
        <p:txBody>
          <a:bodyPr/>
          <a:lstStyle/>
          <a:p>
            <a:endParaRPr lang="en-US"/>
          </a:p>
        </p:txBody>
      </p:sp>
    </p:spTree>
    <p:extLst>
      <p:ext uri="{BB962C8B-B14F-4D97-AF65-F5344CB8AC3E}">
        <p14:creationId xmlns:p14="http://schemas.microsoft.com/office/powerpoint/2010/main" val="3431983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41E3A227-BB5B-4EE7-8C0A-8DF483F999C9}" type="slidenum">
              <a:rPr lang="en-GB"/>
              <a:pPr/>
              <a:t>24</a:t>
            </a:fld>
            <a:endParaRPr lang="en-GB"/>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75362" y="4560571"/>
            <a:ext cx="5364479" cy="4320540"/>
          </a:xfrm>
          <a:noFill/>
          <a:ln/>
        </p:spPr>
        <p:txBody>
          <a:bodyPr/>
          <a:lstStyle/>
          <a:p>
            <a:pPr eaLnBrk="1" hangingPunct="1"/>
            <a:endParaRPr lang="en-US"/>
          </a:p>
        </p:txBody>
      </p:sp>
    </p:spTree>
    <p:extLst>
      <p:ext uri="{BB962C8B-B14F-4D97-AF65-F5344CB8AC3E}">
        <p14:creationId xmlns:p14="http://schemas.microsoft.com/office/powerpoint/2010/main" val="2186701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2812152E-5A67-49BD-A7A6-E8E3E631D268}" type="slidenum">
              <a:rPr lang="en-GB"/>
              <a:pPr/>
              <a:t>25</a:t>
            </a:fld>
            <a:endParaRPr lang="en-GB"/>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975362" y="4560571"/>
            <a:ext cx="5364479" cy="4320540"/>
          </a:xfrm>
          <a:noFill/>
          <a:ln/>
        </p:spPr>
        <p:txBody>
          <a:bodyPr/>
          <a:lstStyle/>
          <a:p>
            <a:pPr eaLnBrk="1" hangingPunct="1"/>
            <a:endParaRPr lang="en-US"/>
          </a:p>
        </p:txBody>
      </p:sp>
    </p:spTree>
    <p:extLst>
      <p:ext uri="{BB962C8B-B14F-4D97-AF65-F5344CB8AC3E}">
        <p14:creationId xmlns:p14="http://schemas.microsoft.com/office/powerpoint/2010/main" val="760793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570D9171-B819-4D52-9C0D-8B69CDDE78B7}" type="slidenum">
              <a:rPr lang="en-GB"/>
              <a:pPr/>
              <a:t>27</a:t>
            </a:fld>
            <a:endParaRPr lang="en-GB"/>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75362" y="4560571"/>
            <a:ext cx="5364479" cy="4320540"/>
          </a:xfrm>
          <a:noFill/>
          <a:ln/>
        </p:spPr>
        <p:txBody>
          <a:bodyPr/>
          <a:lstStyle/>
          <a:p>
            <a:pPr eaLnBrk="1" hangingPunct="1"/>
            <a:endParaRPr lang="en-US"/>
          </a:p>
        </p:txBody>
      </p:sp>
    </p:spTree>
    <p:extLst>
      <p:ext uri="{BB962C8B-B14F-4D97-AF65-F5344CB8AC3E}">
        <p14:creationId xmlns:p14="http://schemas.microsoft.com/office/powerpoint/2010/main" val="2209554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6"/>
          <p:cNvGrpSpPr>
            <a:grpSpLocks/>
          </p:cNvGrpSpPr>
          <p:nvPr/>
        </p:nvGrpSpPr>
        <p:grpSpPr bwMode="auto">
          <a:xfrm>
            <a:off x="0" y="914400"/>
            <a:ext cx="8686800" cy="2514600"/>
            <a:chOff x="0" y="576"/>
            <a:chExt cx="5472" cy="1584"/>
          </a:xfrm>
        </p:grpSpPr>
        <p:sp>
          <p:nvSpPr>
            <p:cNvPr id="5" name="Oval 7"/>
            <p:cNvSpPr>
              <a:spLocks noChangeArrowheads="1"/>
            </p:cNvSpPr>
            <p:nvPr/>
          </p:nvSpPr>
          <p:spPr bwMode="auto">
            <a:xfrm>
              <a:off x="144" y="576"/>
              <a:ext cx="1584" cy="1584"/>
            </a:xfrm>
            <a:prstGeom prst="ellipse">
              <a:avLst/>
            </a:prstGeom>
            <a:noFill/>
            <a:ln w="12700">
              <a:solidFill>
                <a:schemeClr val="accent1"/>
              </a:solidFill>
              <a:round/>
              <a:headEnd/>
              <a:tailEnd/>
            </a:ln>
            <a:effectLst/>
          </p:spPr>
          <p:txBody>
            <a:bodyPr wrap="none" anchor="ctr"/>
            <a:lstStyle/>
            <a:p>
              <a:pPr algn="ctr"/>
              <a:endParaRPr lang="en-US"/>
            </a:p>
          </p:txBody>
        </p:sp>
        <p:sp>
          <p:nvSpPr>
            <p:cNvPr id="6" name="Rectangle 8"/>
            <p:cNvSpPr>
              <a:spLocks noChangeArrowheads="1"/>
            </p:cNvSpPr>
            <p:nvPr/>
          </p:nvSpPr>
          <p:spPr bwMode="hidden">
            <a:xfrm>
              <a:off x="0" y="1056"/>
              <a:ext cx="2976" cy="720"/>
            </a:xfrm>
            <a:prstGeom prst="rect">
              <a:avLst/>
            </a:prstGeom>
            <a:solidFill>
              <a:schemeClr val="accent2"/>
            </a:solidFill>
            <a:ln w="9525">
              <a:noFill/>
              <a:miter lim="800000"/>
              <a:headEnd/>
              <a:tailEnd/>
            </a:ln>
            <a:effectLst/>
          </p:spPr>
          <p:txBody>
            <a:bodyPr wrap="none" anchor="ctr"/>
            <a:lstStyle/>
            <a:p>
              <a:pPr algn="ctr"/>
              <a:endParaRPr lang="en-US" sz="2400">
                <a:latin typeface="Times New Roman" pitchFamily="18" charset="0"/>
              </a:endParaRPr>
            </a:p>
          </p:txBody>
        </p:sp>
        <p:sp>
          <p:nvSpPr>
            <p:cNvPr id="7" name="Rectangle 9"/>
            <p:cNvSpPr>
              <a:spLocks noChangeArrowheads="1"/>
            </p:cNvSpPr>
            <p:nvPr/>
          </p:nvSpPr>
          <p:spPr bwMode="hidden">
            <a:xfrm>
              <a:off x="2496" y="1056"/>
              <a:ext cx="2976" cy="72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endParaRPr lang="en-US" sz="2400">
                <a:latin typeface="Times New Roman" pitchFamily="18" charset="0"/>
              </a:endParaRPr>
            </a:p>
          </p:txBody>
        </p:sp>
        <p:sp>
          <p:nvSpPr>
            <p:cNvPr id="8" name="Freeform 10"/>
            <p:cNvSpPr>
              <a:spLocks noChangeArrowheads="1"/>
            </p:cNvSpPr>
            <p:nvPr/>
          </p:nvSpPr>
          <p:spPr bwMode="auto">
            <a:xfrm>
              <a:off x="384" y="960"/>
              <a:ext cx="144" cy="913"/>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pPr>
                <a:defRPr/>
              </a:pPr>
              <a:endParaRPr lang="en-GB"/>
            </a:p>
          </p:txBody>
        </p:sp>
        <p:sp>
          <p:nvSpPr>
            <p:cNvPr id="9" name="Freeform 11"/>
            <p:cNvSpPr>
              <a:spLocks noChangeArrowheads="1"/>
            </p:cNvSpPr>
            <p:nvPr/>
          </p:nvSpPr>
          <p:spPr bwMode="auto">
            <a:xfrm>
              <a:off x="4944" y="762"/>
              <a:ext cx="165" cy="864"/>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pPr>
                <a:defRPr/>
              </a:pPr>
              <a:endParaRPr lang="en-GB"/>
            </a:p>
          </p:txBody>
        </p:sp>
      </p:grpSp>
      <p:sp>
        <p:nvSpPr>
          <p:cNvPr id="77826" name="Rectangle 2"/>
          <p:cNvSpPr>
            <a:spLocks noGrp="1" noChangeArrowheads="1"/>
          </p:cNvSpPr>
          <p:nvPr>
            <p:ph type="subTitle" idx="1"/>
          </p:nvPr>
        </p:nvSpPr>
        <p:spPr>
          <a:xfrm>
            <a:off x="2286000" y="3581400"/>
            <a:ext cx="5638800" cy="1905000"/>
          </a:xfrm>
        </p:spPr>
        <p:txBody>
          <a:bodyPr/>
          <a:lstStyle>
            <a:lvl1pPr marL="0" indent="0">
              <a:buFont typeface="Wingdings" pitchFamily="2" charset="2"/>
              <a:buNone/>
              <a:defRPr/>
            </a:lvl1pPr>
          </a:lstStyle>
          <a:p>
            <a:r>
              <a:rPr lang="en-US"/>
              <a:t>Click to edit Master subtitle style</a:t>
            </a:r>
            <a:endParaRPr lang="en-GB"/>
          </a:p>
        </p:txBody>
      </p:sp>
      <p:sp>
        <p:nvSpPr>
          <p:cNvPr id="77836" name="Rectangle 12"/>
          <p:cNvSpPr>
            <a:spLocks noGrp="1" noChangeArrowheads="1"/>
          </p:cNvSpPr>
          <p:nvPr>
            <p:ph type="ctrTitle"/>
          </p:nvPr>
        </p:nvSpPr>
        <p:spPr>
          <a:xfrm>
            <a:off x="838200" y="1443038"/>
            <a:ext cx="7086600" cy="1600200"/>
          </a:xfrm>
        </p:spPr>
        <p:txBody>
          <a:bodyPr anchor="ctr"/>
          <a:lstStyle>
            <a:lvl1pPr>
              <a:defRPr/>
            </a:lvl1pPr>
          </a:lstStyle>
          <a:p>
            <a:r>
              <a:rPr lang="en-US"/>
              <a:t>Click to edit Master title style</a:t>
            </a:r>
            <a:endParaRPr lang="en-GB"/>
          </a:p>
        </p:txBody>
      </p:sp>
      <p:sp>
        <p:nvSpPr>
          <p:cNvPr id="10" name="Rectangle 3"/>
          <p:cNvSpPr>
            <a:spLocks noGrp="1" noChangeArrowheads="1"/>
          </p:cNvSpPr>
          <p:nvPr>
            <p:ph type="dt" sz="half" idx="10"/>
          </p:nvPr>
        </p:nvSpPr>
        <p:spPr>
          <a:xfrm>
            <a:off x="685800" y="6248400"/>
            <a:ext cx="1905000" cy="457200"/>
          </a:xfrm>
        </p:spPr>
        <p:txBody>
          <a:bodyPr/>
          <a:lstStyle>
            <a:lvl1pPr>
              <a:defRPr/>
            </a:lvl1pPr>
          </a:lstStyle>
          <a:p>
            <a:endParaRPr lang="en-US"/>
          </a:p>
        </p:txBody>
      </p:sp>
      <p:sp>
        <p:nvSpPr>
          <p:cNvPr id="11" name="Rectangle 4"/>
          <p:cNvSpPr>
            <a:spLocks noGrp="1" noChangeArrowheads="1"/>
          </p:cNvSpPr>
          <p:nvPr>
            <p:ph type="ftr" sz="quarter" idx="11"/>
          </p:nvPr>
        </p:nvSpPr>
        <p:spPr>
          <a:xfrm>
            <a:off x="3124200" y="6248400"/>
            <a:ext cx="2895600" cy="457200"/>
          </a:xfrm>
        </p:spPr>
        <p:txBody>
          <a:bodyPr/>
          <a:lstStyle>
            <a:lvl1pPr>
              <a:defRPr/>
            </a:lvl1pPr>
          </a:lstStyle>
          <a:p>
            <a:endParaRPr lang="en-US"/>
          </a:p>
        </p:txBody>
      </p:sp>
      <p:sp>
        <p:nvSpPr>
          <p:cNvPr id="12" name="Rectangle 5"/>
          <p:cNvSpPr>
            <a:spLocks noGrp="1" noChangeArrowheads="1"/>
          </p:cNvSpPr>
          <p:nvPr>
            <p:ph type="sldNum" sz="quarter" idx="12"/>
          </p:nvPr>
        </p:nvSpPr>
        <p:spPr>
          <a:xfrm>
            <a:off x="6553200" y="6248400"/>
            <a:ext cx="1905000" cy="457200"/>
          </a:xfrm>
        </p:spPr>
        <p:txBody>
          <a:bodyPr/>
          <a:lstStyle>
            <a:lvl1pPr>
              <a:defRPr/>
            </a:lvl1pPr>
          </a:lstStyle>
          <a:p>
            <a:fld id="{E3BBC380-514D-4ADE-8198-EE3E4F018B01}"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p:cNvSpPr>
            <a:spLocks noGrp="1" noChangeArrowheads="1"/>
          </p:cNvSpPr>
          <p:nvPr>
            <p:ph type="dt" sz="half" idx="10"/>
          </p:nvPr>
        </p:nvSpPr>
        <p:spPr>
          <a:ln/>
        </p:spPr>
        <p:txBody>
          <a:bodyPr/>
          <a:lstStyle>
            <a:lvl1pPr>
              <a:defRPr/>
            </a:lvl1pPr>
          </a:lstStyle>
          <a:p>
            <a:endParaRPr lang="en-US"/>
          </a:p>
        </p:txBody>
      </p:sp>
      <p:sp>
        <p:nvSpPr>
          <p:cNvPr id="5" name="Rectangle 7"/>
          <p:cNvSpPr>
            <a:spLocks noGrp="1" noChangeArrowheads="1"/>
          </p:cNvSpPr>
          <p:nvPr>
            <p:ph type="ftr" sz="quarter" idx="11"/>
          </p:nvPr>
        </p:nvSpPr>
        <p:spPr>
          <a:ln/>
        </p:spPr>
        <p:txBody>
          <a:bodyPr/>
          <a:lstStyle>
            <a:lvl1pPr>
              <a:defRPr/>
            </a:lvl1pPr>
          </a:lstStyle>
          <a:p>
            <a:endParaRPr lang="en-US"/>
          </a:p>
        </p:txBody>
      </p:sp>
      <p:sp>
        <p:nvSpPr>
          <p:cNvPr id="6" name="Rectangle 8"/>
          <p:cNvSpPr>
            <a:spLocks noGrp="1" noChangeArrowheads="1"/>
          </p:cNvSpPr>
          <p:nvPr>
            <p:ph type="sldNum" sz="quarter" idx="12"/>
          </p:nvPr>
        </p:nvSpPr>
        <p:spPr>
          <a:ln/>
        </p:spPr>
        <p:txBody>
          <a:bodyPr/>
          <a:lstStyle>
            <a:lvl1pPr>
              <a:defRPr/>
            </a:lvl1pPr>
          </a:lstStyle>
          <a:p>
            <a:fld id="{1A548475-07F9-4ABA-BB2B-088341ED1D4E}"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3" y="96838"/>
            <a:ext cx="1919287" cy="59991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931863" y="96838"/>
            <a:ext cx="5607050" cy="5999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p:cNvSpPr>
            <a:spLocks noGrp="1" noChangeArrowheads="1"/>
          </p:cNvSpPr>
          <p:nvPr>
            <p:ph type="dt" sz="half" idx="10"/>
          </p:nvPr>
        </p:nvSpPr>
        <p:spPr>
          <a:ln/>
        </p:spPr>
        <p:txBody>
          <a:bodyPr/>
          <a:lstStyle>
            <a:lvl1pPr>
              <a:defRPr/>
            </a:lvl1pPr>
          </a:lstStyle>
          <a:p>
            <a:endParaRPr lang="en-US"/>
          </a:p>
        </p:txBody>
      </p:sp>
      <p:sp>
        <p:nvSpPr>
          <p:cNvPr id="5" name="Rectangle 7"/>
          <p:cNvSpPr>
            <a:spLocks noGrp="1" noChangeArrowheads="1"/>
          </p:cNvSpPr>
          <p:nvPr>
            <p:ph type="ftr" sz="quarter" idx="11"/>
          </p:nvPr>
        </p:nvSpPr>
        <p:spPr>
          <a:ln/>
        </p:spPr>
        <p:txBody>
          <a:bodyPr/>
          <a:lstStyle>
            <a:lvl1pPr>
              <a:defRPr/>
            </a:lvl1pPr>
          </a:lstStyle>
          <a:p>
            <a:endParaRPr lang="en-US"/>
          </a:p>
        </p:txBody>
      </p:sp>
      <p:sp>
        <p:nvSpPr>
          <p:cNvPr id="6" name="Rectangle 8"/>
          <p:cNvSpPr>
            <a:spLocks noGrp="1" noChangeArrowheads="1"/>
          </p:cNvSpPr>
          <p:nvPr>
            <p:ph type="sldNum" sz="quarter" idx="12"/>
          </p:nvPr>
        </p:nvSpPr>
        <p:spPr>
          <a:ln/>
        </p:spPr>
        <p:txBody>
          <a:bodyPr/>
          <a:lstStyle>
            <a:lvl1pPr>
              <a:defRPr/>
            </a:lvl1pPr>
          </a:lstStyle>
          <a:p>
            <a:fld id="{1F22DA5C-80E6-46A5-AB56-774C993280DF}"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31863" y="96838"/>
            <a:ext cx="7158037" cy="1412875"/>
          </a:xfrm>
        </p:spPr>
        <p:txBody>
          <a:bodyPr/>
          <a:lstStyle/>
          <a:p>
            <a:r>
              <a:rPr lang="en-US"/>
              <a:t>Click to edit Master title style</a:t>
            </a:r>
            <a:endParaRPr lang="en-GB"/>
          </a:p>
        </p:txBody>
      </p:sp>
      <p:sp>
        <p:nvSpPr>
          <p:cNvPr id="3" name="Text Placeholder 2"/>
          <p:cNvSpPr>
            <a:spLocks noGrp="1"/>
          </p:cNvSpPr>
          <p:nvPr>
            <p:ph type="body" sz="half" idx="1"/>
          </p:nvPr>
        </p:nvSpPr>
        <p:spPr>
          <a:xfrm>
            <a:off x="949325" y="1981200"/>
            <a:ext cx="375443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856163" y="1981200"/>
            <a:ext cx="375443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6"/>
          <p:cNvSpPr>
            <a:spLocks noGrp="1" noChangeArrowheads="1"/>
          </p:cNvSpPr>
          <p:nvPr>
            <p:ph type="dt" sz="half" idx="10"/>
          </p:nvPr>
        </p:nvSpPr>
        <p:spPr>
          <a:ln/>
        </p:spPr>
        <p:txBody>
          <a:bodyPr/>
          <a:lstStyle>
            <a:lvl1pPr>
              <a:defRPr/>
            </a:lvl1pPr>
          </a:lstStyle>
          <a:p>
            <a:endParaRPr lang="en-US"/>
          </a:p>
        </p:txBody>
      </p:sp>
      <p:sp>
        <p:nvSpPr>
          <p:cNvPr id="6" name="Rectangle 7"/>
          <p:cNvSpPr>
            <a:spLocks noGrp="1" noChangeArrowheads="1"/>
          </p:cNvSpPr>
          <p:nvPr>
            <p:ph type="ftr" sz="quarter" idx="11"/>
          </p:nvPr>
        </p:nvSpPr>
        <p:spPr>
          <a:ln/>
        </p:spPr>
        <p:txBody>
          <a:bodyPr/>
          <a:lstStyle>
            <a:lvl1pPr>
              <a:defRPr/>
            </a:lvl1pPr>
          </a:lstStyle>
          <a:p>
            <a:endParaRPr lang="en-US"/>
          </a:p>
        </p:txBody>
      </p:sp>
      <p:sp>
        <p:nvSpPr>
          <p:cNvPr id="7" name="Rectangle 8"/>
          <p:cNvSpPr>
            <a:spLocks noGrp="1" noChangeArrowheads="1"/>
          </p:cNvSpPr>
          <p:nvPr>
            <p:ph type="sldNum" sz="quarter" idx="12"/>
          </p:nvPr>
        </p:nvSpPr>
        <p:spPr>
          <a:ln/>
        </p:spPr>
        <p:txBody>
          <a:bodyPr/>
          <a:lstStyle>
            <a:lvl1pPr>
              <a:defRPr/>
            </a:lvl1pPr>
          </a:lstStyle>
          <a:p>
            <a:fld id="{2812F150-C8CB-433F-B7BC-65567718B1E1}"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31863" y="96838"/>
            <a:ext cx="7158037" cy="1412875"/>
          </a:xfrm>
        </p:spPr>
        <p:txBody>
          <a:bodyPr/>
          <a:lstStyle/>
          <a:p>
            <a:r>
              <a:rPr lang="en-US"/>
              <a:t>Click to edit Master title style</a:t>
            </a:r>
            <a:endParaRPr lang="en-GB"/>
          </a:p>
        </p:txBody>
      </p:sp>
      <p:sp>
        <p:nvSpPr>
          <p:cNvPr id="3" name="Text Placeholder 2"/>
          <p:cNvSpPr>
            <a:spLocks noGrp="1"/>
          </p:cNvSpPr>
          <p:nvPr>
            <p:ph type="body" sz="half" idx="1"/>
          </p:nvPr>
        </p:nvSpPr>
        <p:spPr>
          <a:xfrm>
            <a:off x="949325" y="1981200"/>
            <a:ext cx="375443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4856163" y="1981200"/>
            <a:ext cx="3754437"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4856163" y="4114800"/>
            <a:ext cx="3754437"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6"/>
          <p:cNvSpPr>
            <a:spLocks noGrp="1" noChangeArrowheads="1"/>
          </p:cNvSpPr>
          <p:nvPr>
            <p:ph type="dt" sz="half" idx="10"/>
          </p:nvPr>
        </p:nvSpPr>
        <p:spPr>
          <a:ln/>
        </p:spPr>
        <p:txBody>
          <a:bodyPr/>
          <a:lstStyle>
            <a:lvl1pPr>
              <a:defRPr/>
            </a:lvl1pPr>
          </a:lstStyle>
          <a:p>
            <a:endParaRPr lang="en-US"/>
          </a:p>
        </p:txBody>
      </p:sp>
      <p:sp>
        <p:nvSpPr>
          <p:cNvPr id="7" name="Rectangle 7"/>
          <p:cNvSpPr>
            <a:spLocks noGrp="1" noChangeArrowheads="1"/>
          </p:cNvSpPr>
          <p:nvPr>
            <p:ph type="ftr" sz="quarter" idx="11"/>
          </p:nvPr>
        </p:nvSpPr>
        <p:spPr>
          <a:ln/>
        </p:spPr>
        <p:txBody>
          <a:bodyPr/>
          <a:lstStyle>
            <a:lvl1pPr>
              <a:defRPr/>
            </a:lvl1pPr>
          </a:lstStyle>
          <a:p>
            <a:endParaRPr lang="en-US"/>
          </a:p>
        </p:txBody>
      </p:sp>
      <p:sp>
        <p:nvSpPr>
          <p:cNvPr id="8" name="Rectangle 8"/>
          <p:cNvSpPr>
            <a:spLocks noGrp="1" noChangeArrowheads="1"/>
          </p:cNvSpPr>
          <p:nvPr>
            <p:ph type="sldNum" sz="quarter" idx="12"/>
          </p:nvPr>
        </p:nvSpPr>
        <p:spPr>
          <a:ln/>
        </p:spPr>
        <p:txBody>
          <a:bodyPr/>
          <a:lstStyle>
            <a:lvl1pPr>
              <a:defRPr/>
            </a:lvl1pPr>
          </a:lstStyle>
          <a:p>
            <a:fld id="{557C58A5-0E0E-451C-9A12-B0ABFDB658CB}" type="slidenum">
              <a:rPr lang="en-GB"/>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31863" y="96838"/>
            <a:ext cx="7158037" cy="1412875"/>
          </a:xfrm>
        </p:spPr>
        <p:txBody>
          <a:bodyPr/>
          <a:lstStyle/>
          <a:p>
            <a:r>
              <a:rPr lang="en-US"/>
              <a:t>Click to edit Master title style</a:t>
            </a:r>
            <a:endParaRPr lang="en-GB"/>
          </a:p>
        </p:txBody>
      </p:sp>
      <p:sp>
        <p:nvSpPr>
          <p:cNvPr id="3" name="Table Placeholder 2"/>
          <p:cNvSpPr>
            <a:spLocks noGrp="1"/>
          </p:cNvSpPr>
          <p:nvPr>
            <p:ph type="tbl" idx="1"/>
          </p:nvPr>
        </p:nvSpPr>
        <p:spPr>
          <a:xfrm>
            <a:off x="949325" y="1981200"/>
            <a:ext cx="7661275" cy="4114800"/>
          </a:xfrm>
        </p:spPr>
        <p:txBody>
          <a:bodyPr/>
          <a:lstStyle/>
          <a:p>
            <a:pPr lvl="0"/>
            <a:endParaRPr lang="en-GB" noProof="0"/>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2D2F2FB6-3F51-4F57-9EE6-8089DC1DCD74}"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p:cNvSpPr>
            <a:spLocks noGrp="1" noChangeArrowheads="1"/>
          </p:cNvSpPr>
          <p:nvPr>
            <p:ph type="dt" sz="half" idx="10"/>
          </p:nvPr>
        </p:nvSpPr>
        <p:spPr>
          <a:ln/>
        </p:spPr>
        <p:txBody>
          <a:bodyPr/>
          <a:lstStyle>
            <a:lvl1pPr>
              <a:defRPr/>
            </a:lvl1pPr>
          </a:lstStyle>
          <a:p>
            <a:endParaRPr lang="en-US"/>
          </a:p>
        </p:txBody>
      </p:sp>
      <p:sp>
        <p:nvSpPr>
          <p:cNvPr id="5" name="Rectangle 7"/>
          <p:cNvSpPr>
            <a:spLocks noGrp="1" noChangeArrowheads="1"/>
          </p:cNvSpPr>
          <p:nvPr>
            <p:ph type="ftr" sz="quarter" idx="11"/>
          </p:nvPr>
        </p:nvSpPr>
        <p:spPr>
          <a:ln/>
        </p:spPr>
        <p:txBody>
          <a:bodyPr/>
          <a:lstStyle>
            <a:lvl1pPr>
              <a:defRPr/>
            </a:lvl1pPr>
          </a:lstStyle>
          <a:p>
            <a:endParaRPr lang="en-US"/>
          </a:p>
        </p:txBody>
      </p:sp>
      <p:sp>
        <p:nvSpPr>
          <p:cNvPr id="6" name="Rectangle 8"/>
          <p:cNvSpPr>
            <a:spLocks noGrp="1" noChangeArrowheads="1"/>
          </p:cNvSpPr>
          <p:nvPr>
            <p:ph type="sldNum" sz="quarter" idx="12"/>
          </p:nvPr>
        </p:nvSpPr>
        <p:spPr>
          <a:ln/>
        </p:spPr>
        <p:txBody>
          <a:bodyPr/>
          <a:lstStyle>
            <a:lvl1pPr>
              <a:defRPr/>
            </a:lvl1pPr>
          </a:lstStyle>
          <a:p>
            <a:fld id="{816E4BBA-ECCB-476E-A68B-B3AC20E1CFA7}"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a:ln/>
        </p:spPr>
        <p:txBody>
          <a:bodyPr/>
          <a:lstStyle>
            <a:lvl1pPr>
              <a:defRPr/>
            </a:lvl1pPr>
          </a:lstStyle>
          <a:p>
            <a:endParaRPr lang="en-US"/>
          </a:p>
        </p:txBody>
      </p:sp>
      <p:sp>
        <p:nvSpPr>
          <p:cNvPr id="5" name="Rectangle 7"/>
          <p:cNvSpPr>
            <a:spLocks noGrp="1" noChangeArrowheads="1"/>
          </p:cNvSpPr>
          <p:nvPr>
            <p:ph type="ftr" sz="quarter" idx="11"/>
          </p:nvPr>
        </p:nvSpPr>
        <p:spPr>
          <a:ln/>
        </p:spPr>
        <p:txBody>
          <a:bodyPr/>
          <a:lstStyle>
            <a:lvl1pPr>
              <a:defRPr/>
            </a:lvl1pPr>
          </a:lstStyle>
          <a:p>
            <a:endParaRPr lang="en-US"/>
          </a:p>
        </p:txBody>
      </p:sp>
      <p:sp>
        <p:nvSpPr>
          <p:cNvPr id="6" name="Rectangle 8"/>
          <p:cNvSpPr>
            <a:spLocks noGrp="1" noChangeArrowheads="1"/>
          </p:cNvSpPr>
          <p:nvPr>
            <p:ph type="sldNum" sz="quarter" idx="12"/>
          </p:nvPr>
        </p:nvSpPr>
        <p:spPr>
          <a:ln/>
        </p:spPr>
        <p:txBody>
          <a:bodyPr/>
          <a:lstStyle>
            <a:lvl1pPr>
              <a:defRPr/>
            </a:lvl1pPr>
          </a:lstStyle>
          <a:p>
            <a:fld id="{3A49A3CA-6577-48F0-A607-4EB2778C3E35}"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949325" y="1981200"/>
            <a:ext cx="37544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856163" y="1981200"/>
            <a:ext cx="37544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6"/>
          <p:cNvSpPr>
            <a:spLocks noGrp="1" noChangeArrowheads="1"/>
          </p:cNvSpPr>
          <p:nvPr>
            <p:ph type="dt" sz="half" idx="10"/>
          </p:nvPr>
        </p:nvSpPr>
        <p:spPr>
          <a:ln/>
        </p:spPr>
        <p:txBody>
          <a:bodyPr/>
          <a:lstStyle>
            <a:lvl1pPr>
              <a:defRPr/>
            </a:lvl1pPr>
          </a:lstStyle>
          <a:p>
            <a:endParaRPr lang="en-US"/>
          </a:p>
        </p:txBody>
      </p:sp>
      <p:sp>
        <p:nvSpPr>
          <p:cNvPr id="6" name="Rectangle 7"/>
          <p:cNvSpPr>
            <a:spLocks noGrp="1" noChangeArrowheads="1"/>
          </p:cNvSpPr>
          <p:nvPr>
            <p:ph type="ftr" sz="quarter" idx="11"/>
          </p:nvPr>
        </p:nvSpPr>
        <p:spPr>
          <a:ln/>
        </p:spPr>
        <p:txBody>
          <a:bodyPr/>
          <a:lstStyle>
            <a:lvl1pPr>
              <a:defRPr/>
            </a:lvl1pPr>
          </a:lstStyle>
          <a:p>
            <a:endParaRPr lang="en-US"/>
          </a:p>
        </p:txBody>
      </p:sp>
      <p:sp>
        <p:nvSpPr>
          <p:cNvPr id="7" name="Rectangle 8"/>
          <p:cNvSpPr>
            <a:spLocks noGrp="1" noChangeArrowheads="1"/>
          </p:cNvSpPr>
          <p:nvPr>
            <p:ph type="sldNum" sz="quarter" idx="12"/>
          </p:nvPr>
        </p:nvSpPr>
        <p:spPr>
          <a:ln/>
        </p:spPr>
        <p:txBody>
          <a:bodyPr/>
          <a:lstStyle>
            <a:lvl1pPr>
              <a:defRPr/>
            </a:lvl1pPr>
          </a:lstStyle>
          <a:p>
            <a:fld id="{B9696845-2D1A-4FD9-AC63-078F76092DD7}"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p:cNvSpPr>
            <a:spLocks noGrp="1" noChangeArrowheads="1"/>
          </p:cNvSpPr>
          <p:nvPr>
            <p:ph type="dt" sz="half" idx="10"/>
          </p:nvPr>
        </p:nvSpPr>
        <p:spPr>
          <a:ln/>
        </p:spPr>
        <p:txBody>
          <a:bodyPr/>
          <a:lstStyle>
            <a:lvl1pPr>
              <a:defRPr/>
            </a:lvl1pPr>
          </a:lstStyle>
          <a:p>
            <a:endParaRPr lang="en-US"/>
          </a:p>
        </p:txBody>
      </p:sp>
      <p:sp>
        <p:nvSpPr>
          <p:cNvPr id="8" name="Rectangle 7"/>
          <p:cNvSpPr>
            <a:spLocks noGrp="1" noChangeArrowheads="1"/>
          </p:cNvSpPr>
          <p:nvPr>
            <p:ph type="ftr" sz="quarter" idx="11"/>
          </p:nvPr>
        </p:nvSpPr>
        <p:spPr>
          <a:ln/>
        </p:spPr>
        <p:txBody>
          <a:bodyPr/>
          <a:lstStyle>
            <a:lvl1pPr>
              <a:defRPr/>
            </a:lvl1pPr>
          </a:lstStyle>
          <a:p>
            <a:endParaRPr lang="en-US"/>
          </a:p>
        </p:txBody>
      </p:sp>
      <p:sp>
        <p:nvSpPr>
          <p:cNvPr id="9" name="Rectangle 8"/>
          <p:cNvSpPr>
            <a:spLocks noGrp="1" noChangeArrowheads="1"/>
          </p:cNvSpPr>
          <p:nvPr>
            <p:ph type="sldNum" sz="quarter" idx="12"/>
          </p:nvPr>
        </p:nvSpPr>
        <p:spPr>
          <a:ln/>
        </p:spPr>
        <p:txBody>
          <a:bodyPr/>
          <a:lstStyle>
            <a:lvl1pPr>
              <a:defRPr/>
            </a:lvl1pPr>
          </a:lstStyle>
          <a:p>
            <a:fld id="{9A61E569-5D99-43C0-BDB5-8B4800E0CAB2}"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6"/>
          <p:cNvSpPr>
            <a:spLocks noGrp="1" noChangeArrowheads="1"/>
          </p:cNvSpPr>
          <p:nvPr>
            <p:ph type="dt" sz="half" idx="10"/>
          </p:nvPr>
        </p:nvSpPr>
        <p:spPr>
          <a:ln/>
        </p:spPr>
        <p:txBody>
          <a:bodyPr/>
          <a:lstStyle>
            <a:lvl1pPr>
              <a:defRPr/>
            </a:lvl1pPr>
          </a:lstStyle>
          <a:p>
            <a:endParaRPr lang="en-US"/>
          </a:p>
        </p:txBody>
      </p:sp>
      <p:sp>
        <p:nvSpPr>
          <p:cNvPr id="4" name="Rectangle 7"/>
          <p:cNvSpPr>
            <a:spLocks noGrp="1" noChangeArrowheads="1"/>
          </p:cNvSpPr>
          <p:nvPr>
            <p:ph type="ftr" sz="quarter" idx="11"/>
          </p:nvPr>
        </p:nvSpPr>
        <p:spPr>
          <a:ln/>
        </p:spPr>
        <p:txBody>
          <a:bodyPr/>
          <a:lstStyle>
            <a:lvl1pPr>
              <a:defRPr/>
            </a:lvl1pPr>
          </a:lstStyle>
          <a:p>
            <a:endParaRPr lang="en-US"/>
          </a:p>
        </p:txBody>
      </p:sp>
      <p:sp>
        <p:nvSpPr>
          <p:cNvPr id="5" name="Rectangle 8"/>
          <p:cNvSpPr>
            <a:spLocks noGrp="1" noChangeArrowheads="1"/>
          </p:cNvSpPr>
          <p:nvPr>
            <p:ph type="sldNum" sz="quarter" idx="12"/>
          </p:nvPr>
        </p:nvSpPr>
        <p:spPr>
          <a:ln/>
        </p:spPr>
        <p:txBody>
          <a:bodyPr/>
          <a:lstStyle>
            <a:lvl1pPr>
              <a:defRPr/>
            </a:lvl1pPr>
          </a:lstStyle>
          <a:p>
            <a:fld id="{781009E6-4422-4E4F-8297-3DF2BDE86761}"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endParaRPr lang="en-US"/>
          </a:p>
        </p:txBody>
      </p:sp>
      <p:sp>
        <p:nvSpPr>
          <p:cNvPr id="3" name="Rectangle 7"/>
          <p:cNvSpPr>
            <a:spLocks noGrp="1" noChangeArrowheads="1"/>
          </p:cNvSpPr>
          <p:nvPr>
            <p:ph type="ftr" sz="quarter" idx="11"/>
          </p:nvPr>
        </p:nvSpPr>
        <p:spPr>
          <a:ln/>
        </p:spPr>
        <p:txBody>
          <a:bodyPr/>
          <a:lstStyle>
            <a:lvl1pPr>
              <a:defRPr/>
            </a:lvl1pPr>
          </a:lstStyle>
          <a:p>
            <a:endParaRPr lang="en-US"/>
          </a:p>
        </p:txBody>
      </p:sp>
      <p:sp>
        <p:nvSpPr>
          <p:cNvPr id="4" name="Rectangle 8"/>
          <p:cNvSpPr>
            <a:spLocks noGrp="1" noChangeArrowheads="1"/>
          </p:cNvSpPr>
          <p:nvPr>
            <p:ph type="sldNum" sz="quarter" idx="12"/>
          </p:nvPr>
        </p:nvSpPr>
        <p:spPr>
          <a:ln/>
        </p:spPr>
        <p:txBody>
          <a:bodyPr/>
          <a:lstStyle>
            <a:lvl1pPr>
              <a:defRPr/>
            </a:lvl1pPr>
          </a:lstStyle>
          <a:p>
            <a:fld id="{A4B431F5-2D5A-408F-9527-422D73590F0E}"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endParaRPr lang="en-US"/>
          </a:p>
        </p:txBody>
      </p:sp>
      <p:sp>
        <p:nvSpPr>
          <p:cNvPr id="6" name="Rectangle 7"/>
          <p:cNvSpPr>
            <a:spLocks noGrp="1" noChangeArrowheads="1"/>
          </p:cNvSpPr>
          <p:nvPr>
            <p:ph type="ftr" sz="quarter" idx="11"/>
          </p:nvPr>
        </p:nvSpPr>
        <p:spPr>
          <a:ln/>
        </p:spPr>
        <p:txBody>
          <a:bodyPr/>
          <a:lstStyle>
            <a:lvl1pPr>
              <a:defRPr/>
            </a:lvl1pPr>
          </a:lstStyle>
          <a:p>
            <a:endParaRPr lang="en-US"/>
          </a:p>
        </p:txBody>
      </p:sp>
      <p:sp>
        <p:nvSpPr>
          <p:cNvPr id="7" name="Rectangle 8"/>
          <p:cNvSpPr>
            <a:spLocks noGrp="1" noChangeArrowheads="1"/>
          </p:cNvSpPr>
          <p:nvPr>
            <p:ph type="sldNum" sz="quarter" idx="12"/>
          </p:nvPr>
        </p:nvSpPr>
        <p:spPr>
          <a:ln/>
        </p:spPr>
        <p:txBody>
          <a:bodyPr/>
          <a:lstStyle>
            <a:lvl1pPr>
              <a:defRPr/>
            </a:lvl1pPr>
          </a:lstStyle>
          <a:p>
            <a:fld id="{1DBB85EE-2356-458E-A610-E79B745A53E7}"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endParaRPr lang="en-US"/>
          </a:p>
        </p:txBody>
      </p:sp>
      <p:sp>
        <p:nvSpPr>
          <p:cNvPr id="6" name="Rectangle 7"/>
          <p:cNvSpPr>
            <a:spLocks noGrp="1" noChangeArrowheads="1"/>
          </p:cNvSpPr>
          <p:nvPr>
            <p:ph type="ftr" sz="quarter" idx="11"/>
          </p:nvPr>
        </p:nvSpPr>
        <p:spPr>
          <a:ln/>
        </p:spPr>
        <p:txBody>
          <a:bodyPr/>
          <a:lstStyle>
            <a:lvl1pPr>
              <a:defRPr/>
            </a:lvl1pPr>
          </a:lstStyle>
          <a:p>
            <a:endParaRPr lang="en-US"/>
          </a:p>
        </p:txBody>
      </p:sp>
      <p:sp>
        <p:nvSpPr>
          <p:cNvPr id="7" name="Rectangle 8"/>
          <p:cNvSpPr>
            <a:spLocks noGrp="1" noChangeArrowheads="1"/>
          </p:cNvSpPr>
          <p:nvPr>
            <p:ph type="sldNum" sz="quarter" idx="12"/>
          </p:nvPr>
        </p:nvSpPr>
        <p:spPr>
          <a:ln/>
        </p:spPr>
        <p:txBody>
          <a:bodyPr/>
          <a:lstStyle>
            <a:lvl1pPr>
              <a:defRPr/>
            </a:lvl1pPr>
          </a:lstStyle>
          <a:p>
            <a:fld id="{05A13129-3133-4EE2-9C4C-F7E91E744D44}"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0" y="1377950"/>
            <a:ext cx="2133600" cy="101600"/>
          </a:xfrm>
          <a:prstGeom prst="rect">
            <a:avLst/>
          </a:prstGeom>
          <a:solidFill>
            <a:schemeClr val="accent2"/>
          </a:solidFill>
          <a:ln w="9525">
            <a:noFill/>
            <a:miter lim="800000"/>
            <a:headEnd/>
            <a:tailEnd/>
          </a:ln>
          <a:effectLst/>
        </p:spPr>
        <p:txBody>
          <a:bodyPr wrap="none" anchor="ctr"/>
          <a:lstStyle/>
          <a:p>
            <a:pPr algn="ctr"/>
            <a:endParaRPr lang="en-US" sz="2400">
              <a:latin typeface="Times New Roman" pitchFamily="18" charset="0"/>
            </a:endParaRPr>
          </a:p>
        </p:txBody>
      </p:sp>
      <p:sp>
        <p:nvSpPr>
          <p:cNvPr id="76803" name="Rectangle 3"/>
          <p:cNvSpPr>
            <a:spLocks noChangeArrowheads="1"/>
          </p:cNvSpPr>
          <p:nvPr/>
        </p:nvSpPr>
        <p:spPr bwMode="auto">
          <a:xfrm>
            <a:off x="1447800" y="1377950"/>
            <a:ext cx="7239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endParaRPr lang="en-US" sz="2400">
              <a:latin typeface="Times New Roman" pitchFamily="18" charset="0"/>
            </a:endParaRPr>
          </a:p>
        </p:txBody>
      </p:sp>
      <p:sp>
        <p:nvSpPr>
          <p:cNvPr id="1028" name="Rectangle 4"/>
          <p:cNvSpPr>
            <a:spLocks noGrp="1" noChangeArrowheads="1"/>
          </p:cNvSpPr>
          <p:nvPr>
            <p:ph type="title"/>
          </p:nvPr>
        </p:nvSpPr>
        <p:spPr bwMode="auto">
          <a:xfrm>
            <a:off x="931863" y="96838"/>
            <a:ext cx="7158037" cy="14128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endParaRPr lang="en-GB"/>
          </a:p>
        </p:txBody>
      </p:sp>
      <p:sp>
        <p:nvSpPr>
          <p:cNvPr id="1029" name="Rectangle 5"/>
          <p:cNvSpPr>
            <a:spLocks noGrp="1" noChangeArrowheads="1"/>
          </p:cNvSpPr>
          <p:nvPr>
            <p:ph type="body" idx="1"/>
          </p:nvPr>
        </p:nvSpPr>
        <p:spPr bwMode="auto">
          <a:xfrm>
            <a:off x="949325" y="1981200"/>
            <a:ext cx="7661275"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6806" name="Rectangle 6"/>
          <p:cNvSpPr>
            <a:spLocks noGrp="1" noChangeArrowheads="1"/>
          </p:cNvSpPr>
          <p:nvPr>
            <p:ph type="dt" sz="half" idx="2"/>
          </p:nvPr>
        </p:nvSpPr>
        <p:spPr bwMode="auto">
          <a:xfrm>
            <a:off x="94615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endParaRPr lang="en-US"/>
          </a:p>
        </p:txBody>
      </p:sp>
      <p:sp>
        <p:nvSpPr>
          <p:cNvPr id="76807" name="Rectangle 7"/>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endParaRPr lang="en-US"/>
          </a:p>
        </p:txBody>
      </p:sp>
      <p:sp>
        <p:nvSpPr>
          <p:cNvPr id="76808" name="Rectangle 8"/>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B2DECB0F-8903-4835-AD65-920371347FC8}" type="slidenum">
              <a:rPr lang="en-GB"/>
              <a:pPr/>
              <a:t>‹#›</a:t>
            </a:fld>
            <a:endParaRPr lang="en-GB"/>
          </a:p>
        </p:txBody>
      </p:sp>
      <p:sp>
        <p:nvSpPr>
          <p:cNvPr id="76809" name="Freeform 9"/>
          <p:cNvSpPr>
            <a:spLocks noChangeArrowheads="1"/>
          </p:cNvSpPr>
          <p:nvPr/>
        </p:nvSpPr>
        <p:spPr bwMode="auto">
          <a:xfrm>
            <a:off x="838200" y="561975"/>
            <a:ext cx="152400" cy="1066800"/>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pPr>
              <a:defRPr/>
            </a:pPr>
            <a:endParaRPr lang="en-GB"/>
          </a:p>
        </p:txBody>
      </p:sp>
      <p:sp>
        <p:nvSpPr>
          <p:cNvPr id="76810" name="Freeform 10"/>
          <p:cNvSpPr>
            <a:spLocks noChangeArrowheads="1"/>
          </p:cNvSpPr>
          <p:nvPr/>
        </p:nvSpPr>
        <p:spPr bwMode="auto">
          <a:xfrm>
            <a:off x="8262938" y="269875"/>
            <a:ext cx="152400" cy="1073150"/>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pPr>
              <a:defRPr/>
            </a:pPr>
            <a:endParaRPr lang="en-GB"/>
          </a:p>
        </p:txBody>
      </p:sp>
    </p:spTree>
  </p:cSld>
  <p:clrMap bg1="lt1" tx1="dk1" bg2="lt2" tx2="dk2" accent1="accent1" accent2="accent2" accent3="accent3" accent4="accent4" accent5="accent5" accent6="accent6" hlink="hlink" folHlink="folHlink"/>
  <p:sldLayoutIdLst>
    <p:sldLayoutId id="2147483781"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82" r:id="rId14"/>
  </p:sldLayoutIdLst>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eaLnBrk="1" fontAlgn="base" hangingPunct="1">
        <a:spcBef>
          <a:spcPct val="0"/>
        </a:spcBef>
        <a:spcAft>
          <a:spcPct val="0"/>
        </a:spcAft>
        <a:defRPr sz="4000">
          <a:solidFill>
            <a:schemeClr val="tx2"/>
          </a:solidFill>
          <a:latin typeface="Arial" charset="0"/>
        </a:defRPr>
      </a:lvl6pPr>
      <a:lvl7pPr marL="914400" algn="l" rtl="0" eaLnBrk="1" fontAlgn="base" hangingPunct="1">
        <a:spcBef>
          <a:spcPct val="0"/>
        </a:spcBef>
        <a:spcAft>
          <a:spcPct val="0"/>
        </a:spcAft>
        <a:defRPr sz="4000">
          <a:solidFill>
            <a:schemeClr val="tx2"/>
          </a:solidFill>
          <a:latin typeface="Arial" charset="0"/>
        </a:defRPr>
      </a:lvl7pPr>
      <a:lvl8pPr marL="1371600" algn="l" rtl="0" eaLnBrk="1" fontAlgn="base" hangingPunct="1">
        <a:spcBef>
          <a:spcPct val="0"/>
        </a:spcBef>
        <a:spcAft>
          <a:spcPct val="0"/>
        </a:spcAft>
        <a:defRPr sz="4000">
          <a:solidFill>
            <a:schemeClr val="tx2"/>
          </a:solidFill>
          <a:latin typeface="Arial" charset="0"/>
        </a:defRPr>
      </a:lvl8pPr>
      <a:lvl9pPr marL="1828800" algn="l" rtl="0" eaLnBrk="1" fontAlgn="base" hangingPunct="1">
        <a:spcBef>
          <a:spcPct val="0"/>
        </a:spcBef>
        <a:spcAft>
          <a:spcPct val="0"/>
        </a:spcAft>
        <a:defRPr sz="4000">
          <a:solidFill>
            <a:schemeClr val="tx2"/>
          </a:solidFill>
          <a:latin typeface="Arial" charset="0"/>
        </a:defRPr>
      </a:lvl9pPr>
    </p:titleStyle>
    <p:body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84.wmf"/><Relationship Id="rId5" Type="http://schemas.openxmlformats.org/officeDocument/2006/relationships/oleObject" Target="../embeddings/oleObject59.bin"/><Relationship Id="rId4" Type="http://schemas.openxmlformats.org/officeDocument/2006/relationships/image" Target="../media/image83.wmf"/></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oleObject" Target="../embeddings/oleObject60.bin"/><Relationship Id="rId7" Type="http://schemas.openxmlformats.org/officeDocument/2006/relationships/oleObject" Target="../embeddings/oleObject62.bin"/><Relationship Id="rId12" Type="http://schemas.openxmlformats.org/officeDocument/2006/relationships/image" Target="../media/image89.w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86.wmf"/><Relationship Id="rId11" Type="http://schemas.openxmlformats.org/officeDocument/2006/relationships/oleObject" Target="../embeddings/oleObject64.bin"/><Relationship Id="rId5" Type="http://schemas.openxmlformats.org/officeDocument/2006/relationships/oleObject" Target="../embeddings/oleObject61.bin"/><Relationship Id="rId10" Type="http://schemas.openxmlformats.org/officeDocument/2006/relationships/image" Target="../media/image88.wmf"/><Relationship Id="rId4" Type="http://schemas.openxmlformats.org/officeDocument/2006/relationships/image" Target="../media/image85.wmf"/><Relationship Id="rId9" Type="http://schemas.openxmlformats.org/officeDocument/2006/relationships/oleObject" Target="../embeddings/oleObject63.bin"/></Relationships>
</file>

<file path=ppt/slides/_rels/slide104.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oleObject" Target="../embeddings/oleObject65.bin"/><Relationship Id="rId7"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91.wmf"/><Relationship Id="rId5" Type="http://schemas.openxmlformats.org/officeDocument/2006/relationships/oleObject" Target="../embeddings/oleObject66.bin"/><Relationship Id="rId10" Type="http://schemas.openxmlformats.org/officeDocument/2006/relationships/image" Target="../media/image89.wmf"/><Relationship Id="rId4" Type="http://schemas.openxmlformats.org/officeDocument/2006/relationships/image" Target="../media/image90.wmf"/><Relationship Id="rId9" Type="http://schemas.openxmlformats.org/officeDocument/2006/relationships/oleObject" Target="../embeddings/oleObject68.bin"/></Relationships>
</file>

<file path=ppt/slides/_rels/slide105.xml.rels><?xml version="1.0" encoding="UTF-8" standalone="yes"?>
<Relationships xmlns="http://schemas.openxmlformats.org/package/2006/relationships"><Relationship Id="rId3" Type="http://schemas.openxmlformats.org/officeDocument/2006/relationships/hyperlink" Target="//upload.wikimedia.org/wikipedia/commons/1/10/Alexander_Graham_Bell.jpg" TargetMode="External"/><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93.wmf"/><Relationship Id="rId5" Type="http://schemas.openxmlformats.org/officeDocument/2006/relationships/oleObject" Target="../embeddings/oleObject69.bin"/><Relationship Id="rId4" Type="http://schemas.openxmlformats.org/officeDocument/2006/relationships/image" Target="../media/image94.jpeg"/></Relationships>
</file>

<file path=ppt/slides/_rels/slide106.xml.rels><?xml version="1.0" encoding="UTF-8" standalone="yes"?>
<Relationships xmlns="http://schemas.openxmlformats.org/package/2006/relationships"><Relationship Id="rId8" Type="http://schemas.openxmlformats.org/officeDocument/2006/relationships/image" Target="../media/image97.wmf"/><Relationship Id="rId3" Type="http://schemas.openxmlformats.org/officeDocument/2006/relationships/oleObject" Target="../embeddings/oleObject70.bin"/><Relationship Id="rId7" Type="http://schemas.openxmlformats.org/officeDocument/2006/relationships/oleObject" Target="../embeddings/oleObject72.bin"/><Relationship Id="rId12" Type="http://schemas.openxmlformats.org/officeDocument/2006/relationships/image" Target="../media/image99.wmf"/><Relationship Id="rId2" Type="http://schemas.openxmlformats.org/officeDocument/2006/relationships/slideLayout" Target="../slideLayouts/slideLayout6.xml"/><Relationship Id="rId1" Type="http://schemas.openxmlformats.org/officeDocument/2006/relationships/vmlDrawing" Target="../drawings/vmlDrawing31.vml"/><Relationship Id="rId6" Type="http://schemas.openxmlformats.org/officeDocument/2006/relationships/image" Target="../media/image96.wmf"/><Relationship Id="rId11" Type="http://schemas.openxmlformats.org/officeDocument/2006/relationships/oleObject" Target="../embeddings/oleObject74.bin"/><Relationship Id="rId5" Type="http://schemas.openxmlformats.org/officeDocument/2006/relationships/oleObject" Target="../embeddings/oleObject71.bin"/><Relationship Id="rId10" Type="http://schemas.openxmlformats.org/officeDocument/2006/relationships/image" Target="../media/image98.wmf"/><Relationship Id="rId4" Type="http://schemas.openxmlformats.org/officeDocument/2006/relationships/image" Target="../media/image95.wmf"/><Relationship Id="rId9" Type="http://schemas.openxmlformats.org/officeDocument/2006/relationships/oleObject" Target="../embeddings/oleObject73.bin"/></Relationships>
</file>

<file path=ppt/slides/_rels/slide107.x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oleObject" Target="../embeddings/oleObject80.bin"/><Relationship Id="rId18" Type="http://schemas.openxmlformats.org/officeDocument/2006/relationships/image" Target="../media/image107.wmf"/><Relationship Id="rId3" Type="http://schemas.openxmlformats.org/officeDocument/2006/relationships/oleObject" Target="../embeddings/oleObject75.bin"/><Relationship Id="rId7" Type="http://schemas.openxmlformats.org/officeDocument/2006/relationships/oleObject" Target="../embeddings/oleObject77.bin"/><Relationship Id="rId12" Type="http://schemas.openxmlformats.org/officeDocument/2006/relationships/image" Target="../media/image104.wmf"/><Relationship Id="rId17" Type="http://schemas.openxmlformats.org/officeDocument/2006/relationships/oleObject" Target="../embeddings/oleObject82.bin"/><Relationship Id="rId2" Type="http://schemas.openxmlformats.org/officeDocument/2006/relationships/slideLayout" Target="../slideLayouts/slideLayout2.xml"/><Relationship Id="rId16" Type="http://schemas.openxmlformats.org/officeDocument/2006/relationships/image" Target="../media/image106.wmf"/><Relationship Id="rId1" Type="http://schemas.openxmlformats.org/officeDocument/2006/relationships/vmlDrawing" Target="../drawings/vmlDrawing32.vml"/><Relationship Id="rId6" Type="http://schemas.openxmlformats.org/officeDocument/2006/relationships/image" Target="../media/image101.wmf"/><Relationship Id="rId11" Type="http://schemas.openxmlformats.org/officeDocument/2006/relationships/oleObject" Target="../embeddings/oleObject79.bin"/><Relationship Id="rId5" Type="http://schemas.openxmlformats.org/officeDocument/2006/relationships/oleObject" Target="../embeddings/oleObject76.bin"/><Relationship Id="rId15" Type="http://schemas.openxmlformats.org/officeDocument/2006/relationships/oleObject" Target="../embeddings/oleObject81.bin"/><Relationship Id="rId10" Type="http://schemas.openxmlformats.org/officeDocument/2006/relationships/image" Target="../media/image103.wmf"/><Relationship Id="rId4" Type="http://schemas.openxmlformats.org/officeDocument/2006/relationships/image" Target="../media/image100.wmf"/><Relationship Id="rId9" Type="http://schemas.openxmlformats.org/officeDocument/2006/relationships/oleObject" Target="../embeddings/oleObject78.bin"/><Relationship Id="rId14" Type="http://schemas.openxmlformats.org/officeDocument/2006/relationships/image" Target="../media/image105.wmf"/></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6.xml"/><Relationship Id="rId1" Type="http://schemas.openxmlformats.org/officeDocument/2006/relationships/vmlDrawing" Target="../drawings/vmlDrawing33.vml"/><Relationship Id="rId6" Type="http://schemas.openxmlformats.org/officeDocument/2006/relationships/image" Target="../media/image109.emf"/><Relationship Id="rId5" Type="http://schemas.openxmlformats.org/officeDocument/2006/relationships/oleObject" Target="../embeddings/oleObject84.bin"/><Relationship Id="rId4" Type="http://schemas.openxmlformats.org/officeDocument/2006/relationships/image" Target="../media/image108.emf"/></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8" Type="http://schemas.openxmlformats.org/officeDocument/2006/relationships/image" Target="../media/image112.wmf"/><Relationship Id="rId3" Type="http://schemas.openxmlformats.org/officeDocument/2006/relationships/oleObject" Target="../embeddings/oleObject85.bin"/><Relationship Id="rId7" Type="http://schemas.openxmlformats.org/officeDocument/2006/relationships/oleObject" Target="../embeddings/oleObject87.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111.wmf"/><Relationship Id="rId5" Type="http://schemas.openxmlformats.org/officeDocument/2006/relationships/oleObject" Target="../embeddings/oleObject86.bin"/><Relationship Id="rId4" Type="http://schemas.openxmlformats.org/officeDocument/2006/relationships/image" Target="../media/image110.wmf"/></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oleObject" Target="../embeddings/oleObject88.bin"/><Relationship Id="rId7"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114.wmf"/><Relationship Id="rId5" Type="http://schemas.openxmlformats.org/officeDocument/2006/relationships/oleObject" Target="../embeddings/oleObject89.bin"/><Relationship Id="rId10" Type="http://schemas.openxmlformats.org/officeDocument/2006/relationships/image" Target="../media/image116.wmf"/><Relationship Id="rId4" Type="http://schemas.openxmlformats.org/officeDocument/2006/relationships/image" Target="../media/image113.wmf"/><Relationship Id="rId9" Type="http://schemas.openxmlformats.org/officeDocument/2006/relationships/oleObject" Target="../embeddings/oleObject91.bin"/></Relationships>
</file>

<file path=ppt/slides/_rels/slide119.xml.rels><?xml version="1.0" encoding="UTF-8" standalone="yes"?>
<Relationships xmlns="http://schemas.openxmlformats.org/package/2006/relationships"><Relationship Id="rId8" Type="http://schemas.openxmlformats.org/officeDocument/2006/relationships/oleObject" Target="../embeddings/oleObject94.bin"/><Relationship Id="rId3" Type="http://schemas.openxmlformats.org/officeDocument/2006/relationships/image" Target="../media/image120.wmf"/><Relationship Id="rId7" Type="http://schemas.openxmlformats.org/officeDocument/2006/relationships/image" Target="../media/image118.wmf"/><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oleObject" Target="../embeddings/oleObject93.bin"/><Relationship Id="rId5" Type="http://schemas.openxmlformats.org/officeDocument/2006/relationships/image" Target="../media/image117.wmf"/><Relationship Id="rId4" Type="http://schemas.openxmlformats.org/officeDocument/2006/relationships/oleObject" Target="../embeddings/oleObject92.bin"/><Relationship Id="rId9" Type="http://schemas.openxmlformats.org/officeDocument/2006/relationships/image" Target="../media/image119.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8" Type="http://schemas.openxmlformats.org/officeDocument/2006/relationships/image" Target="../media/image123.wmf"/><Relationship Id="rId3" Type="http://schemas.openxmlformats.org/officeDocument/2006/relationships/oleObject" Target="../embeddings/oleObject95.bin"/><Relationship Id="rId7"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22.wmf"/><Relationship Id="rId5" Type="http://schemas.openxmlformats.org/officeDocument/2006/relationships/oleObject" Target="../embeddings/oleObject96.bin"/><Relationship Id="rId4" Type="http://schemas.openxmlformats.org/officeDocument/2006/relationships/image" Target="../media/image121.wmf"/></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25.wmf"/><Relationship Id="rId5" Type="http://schemas.openxmlformats.org/officeDocument/2006/relationships/oleObject" Target="../embeddings/oleObject99.bin"/><Relationship Id="rId4" Type="http://schemas.openxmlformats.org/officeDocument/2006/relationships/image" Target="../media/image124.wmf"/></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127.wmf"/><Relationship Id="rId5" Type="http://schemas.openxmlformats.org/officeDocument/2006/relationships/oleObject" Target="../embeddings/oleObject101.bin"/><Relationship Id="rId4" Type="http://schemas.openxmlformats.org/officeDocument/2006/relationships/image" Target="../media/image126.wmf"/></Relationships>
</file>

<file path=ppt/slides/_rels/slide132.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12.xml"/><Relationship Id="rId1" Type="http://schemas.openxmlformats.org/officeDocument/2006/relationships/vmlDrawing" Target="../drawings/vmlDrawing40.vml"/><Relationship Id="rId4" Type="http://schemas.openxmlformats.org/officeDocument/2006/relationships/image" Target="../media/image128.wmf"/></Relationships>
</file>

<file path=ppt/slides/_rels/slide133.xml.rels><?xml version="1.0" encoding="UTF-8" standalone="yes"?>
<Relationships xmlns="http://schemas.openxmlformats.org/package/2006/relationships"><Relationship Id="rId8" Type="http://schemas.openxmlformats.org/officeDocument/2006/relationships/image" Target="../media/image131.wmf"/><Relationship Id="rId3" Type="http://schemas.openxmlformats.org/officeDocument/2006/relationships/oleObject" Target="../embeddings/oleObject103.bin"/><Relationship Id="rId7" Type="http://schemas.openxmlformats.org/officeDocument/2006/relationships/oleObject" Target="../embeddings/oleObject105.bin"/><Relationship Id="rId2" Type="http://schemas.openxmlformats.org/officeDocument/2006/relationships/slideLayout" Target="../slideLayouts/slideLayout12.xml"/><Relationship Id="rId1" Type="http://schemas.openxmlformats.org/officeDocument/2006/relationships/vmlDrawing" Target="../drawings/vmlDrawing41.vml"/><Relationship Id="rId6" Type="http://schemas.openxmlformats.org/officeDocument/2006/relationships/image" Target="../media/image130.wmf"/><Relationship Id="rId5" Type="http://schemas.openxmlformats.org/officeDocument/2006/relationships/oleObject" Target="../embeddings/oleObject104.bin"/><Relationship Id="rId10" Type="http://schemas.openxmlformats.org/officeDocument/2006/relationships/image" Target="../media/image132.wmf"/><Relationship Id="rId4" Type="http://schemas.openxmlformats.org/officeDocument/2006/relationships/image" Target="../media/image129.wmf"/><Relationship Id="rId9" Type="http://schemas.openxmlformats.org/officeDocument/2006/relationships/oleObject" Target="../embeddings/oleObject106.bin"/></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8" Type="http://schemas.openxmlformats.org/officeDocument/2006/relationships/oleObject" Target="../embeddings/oleObject109.bin"/><Relationship Id="rId3" Type="http://schemas.openxmlformats.org/officeDocument/2006/relationships/notesSlide" Target="../notesSlides/notesSlide43.xml"/><Relationship Id="rId7" Type="http://schemas.openxmlformats.org/officeDocument/2006/relationships/image" Target="../media/image134.wmf"/><Relationship Id="rId2" Type="http://schemas.openxmlformats.org/officeDocument/2006/relationships/slideLayout" Target="../slideLayouts/slideLayout13.xml"/><Relationship Id="rId1" Type="http://schemas.openxmlformats.org/officeDocument/2006/relationships/vmlDrawing" Target="../drawings/vmlDrawing42.vml"/><Relationship Id="rId6" Type="http://schemas.openxmlformats.org/officeDocument/2006/relationships/oleObject" Target="../embeddings/oleObject108.bin"/><Relationship Id="rId5" Type="http://schemas.openxmlformats.org/officeDocument/2006/relationships/image" Target="../media/image133.wmf"/><Relationship Id="rId4" Type="http://schemas.openxmlformats.org/officeDocument/2006/relationships/oleObject" Target="../embeddings/oleObject107.bin"/><Relationship Id="rId9" Type="http://schemas.openxmlformats.org/officeDocument/2006/relationships/image" Target="../media/image135.wmf"/></Relationships>
</file>

<file path=ppt/slides/_rels/slide143.xml.rels><?xml version="1.0" encoding="UTF-8" standalone="yes"?>
<Relationships xmlns="http://schemas.openxmlformats.org/package/2006/relationships"><Relationship Id="rId8" Type="http://schemas.openxmlformats.org/officeDocument/2006/relationships/oleObject" Target="../embeddings/oleObject112.bin"/><Relationship Id="rId3" Type="http://schemas.openxmlformats.org/officeDocument/2006/relationships/notesSlide" Target="../notesSlides/notesSlide44.xml"/><Relationship Id="rId7" Type="http://schemas.openxmlformats.org/officeDocument/2006/relationships/image" Target="../media/image137.wmf"/><Relationship Id="rId2" Type="http://schemas.openxmlformats.org/officeDocument/2006/relationships/slideLayout" Target="../slideLayouts/slideLayout4.xml"/><Relationship Id="rId1" Type="http://schemas.openxmlformats.org/officeDocument/2006/relationships/vmlDrawing" Target="../drawings/vmlDrawing43.vml"/><Relationship Id="rId6" Type="http://schemas.openxmlformats.org/officeDocument/2006/relationships/oleObject" Target="../embeddings/oleObject111.bin"/><Relationship Id="rId5" Type="http://schemas.openxmlformats.org/officeDocument/2006/relationships/image" Target="../media/image136.wmf"/><Relationship Id="rId4" Type="http://schemas.openxmlformats.org/officeDocument/2006/relationships/oleObject" Target="../embeddings/oleObject110.bin"/><Relationship Id="rId9" Type="http://schemas.openxmlformats.org/officeDocument/2006/relationships/image" Target="../media/image138.wmf"/></Relationships>
</file>

<file path=ppt/slides/_rels/slide144.xml.rels><?xml version="1.0" encoding="UTF-8" standalone="yes"?>
<Relationships xmlns="http://schemas.openxmlformats.org/package/2006/relationships"><Relationship Id="rId8" Type="http://schemas.openxmlformats.org/officeDocument/2006/relationships/oleObject" Target="../embeddings/oleObject115.bin"/><Relationship Id="rId3" Type="http://schemas.openxmlformats.org/officeDocument/2006/relationships/notesSlide" Target="../notesSlides/notesSlide45.xml"/><Relationship Id="rId7" Type="http://schemas.openxmlformats.org/officeDocument/2006/relationships/image" Target="../media/image140.wmf"/><Relationship Id="rId2" Type="http://schemas.openxmlformats.org/officeDocument/2006/relationships/slideLayout" Target="../slideLayouts/slideLayout13.xml"/><Relationship Id="rId1" Type="http://schemas.openxmlformats.org/officeDocument/2006/relationships/vmlDrawing" Target="../drawings/vmlDrawing44.vml"/><Relationship Id="rId6" Type="http://schemas.openxmlformats.org/officeDocument/2006/relationships/oleObject" Target="../embeddings/oleObject114.bin"/><Relationship Id="rId5" Type="http://schemas.openxmlformats.org/officeDocument/2006/relationships/image" Target="../media/image139.wmf"/><Relationship Id="rId4" Type="http://schemas.openxmlformats.org/officeDocument/2006/relationships/oleObject" Target="../embeddings/oleObject113.bin"/><Relationship Id="rId9" Type="http://schemas.openxmlformats.org/officeDocument/2006/relationships/image" Target="../media/image141.wmf"/></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45.vml"/><Relationship Id="rId5" Type="http://schemas.openxmlformats.org/officeDocument/2006/relationships/image" Target="../media/image142.wmf"/><Relationship Id="rId4" Type="http://schemas.openxmlformats.org/officeDocument/2006/relationships/oleObject" Target="../embeddings/oleObject116.bin"/></Relationships>
</file>

<file path=ppt/slides/_rels/slide146.xml.rels><?xml version="1.0" encoding="UTF-8" standalone="yes"?>
<Relationships xmlns="http://schemas.openxmlformats.org/package/2006/relationships"><Relationship Id="rId8" Type="http://schemas.openxmlformats.org/officeDocument/2006/relationships/oleObject" Target="../embeddings/oleObject119.bin"/><Relationship Id="rId13" Type="http://schemas.openxmlformats.org/officeDocument/2006/relationships/image" Target="../media/image147.wmf"/><Relationship Id="rId3" Type="http://schemas.openxmlformats.org/officeDocument/2006/relationships/notesSlide" Target="../notesSlides/notesSlide47.xml"/><Relationship Id="rId7" Type="http://schemas.openxmlformats.org/officeDocument/2006/relationships/image" Target="../media/image144.wmf"/><Relationship Id="rId12" Type="http://schemas.openxmlformats.org/officeDocument/2006/relationships/oleObject" Target="../embeddings/oleObject121.bin"/><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oleObject" Target="../embeddings/oleObject118.bin"/><Relationship Id="rId11" Type="http://schemas.openxmlformats.org/officeDocument/2006/relationships/image" Target="../media/image146.wmf"/><Relationship Id="rId5" Type="http://schemas.openxmlformats.org/officeDocument/2006/relationships/image" Target="../media/image143.wmf"/><Relationship Id="rId10" Type="http://schemas.openxmlformats.org/officeDocument/2006/relationships/oleObject" Target="../embeddings/oleObject120.bin"/><Relationship Id="rId4" Type="http://schemas.openxmlformats.org/officeDocument/2006/relationships/oleObject" Target="../embeddings/oleObject117.bin"/><Relationship Id="rId9" Type="http://schemas.openxmlformats.org/officeDocument/2006/relationships/image" Target="../media/image145.wmf"/></Relationships>
</file>

<file path=ppt/slides/_rels/slide147.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6.xml"/><Relationship Id="rId1" Type="http://schemas.openxmlformats.org/officeDocument/2006/relationships/vmlDrawing" Target="../drawings/vmlDrawing47.vml"/><Relationship Id="rId5" Type="http://schemas.openxmlformats.org/officeDocument/2006/relationships/image" Target="../media/image148.wmf"/><Relationship Id="rId4" Type="http://schemas.openxmlformats.org/officeDocument/2006/relationships/oleObject" Target="../embeddings/oleObject122.bin"/></Relationships>
</file>

<file path=ppt/slides/_rels/slide148.xml.rels><?xml version="1.0" encoding="UTF-8" standalone="yes"?>
<Relationships xmlns="http://schemas.openxmlformats.org/package/2006/relationships"><Relationship Id="rId8" Type="http://schemas.openxmlformats.org/officeDocument/2006/relationships/oleObject" Target="../embeddings/oleObject125.bin"/><Relationship Id="rId3" Type="http://schemas.openxmlformats.org/officeDocument/2006/relationships/notesSlide" Target="../notesSlides/notesSlide49.xml"/><Relationship Id="rId7" Type="http://schemas.openxmlformats.org/officeDocument/2006/relationships/image" Target="../media/image149.wmf"/><Relationship Id="rId2" Type="http://schemas.openxmlformats.org/officeDocument/2006/relationships/slideLayout" Target="../slideLayouts/slideLayout4.xml"/><Relationship Id="rId1" Type="http://schemas.openxmlformats.org/officeDocument/2006/relationships/vmlDrawing" Target="../drawings/vmlDrawing48.vml"/><Relationship Id="rId6" Type="http://schemas.openxmlformats.org/officeDocument/2006/relationships/oleObject" Target="../embeddings/oleObject124.bin"/><Relationship Id="rId11" Type="http://schemas.openxmlformats.org/officeDocument/2006/relationships/image" Target="../media/image151.wmf"/><Relationship Id="rId5" Type="http://schemas.openxmlformats.org/officeDocument/2006/relationships/image" Target="../media/image136.wmf"/><Relationship Id="rId10" Type="http://schemas.openxmlformats.org/officeDocument/2006/relationships/oleObject" Target="../embeddings/oleObject126.bin"/><Relationship Id="rId4" Type="http://schemas.openxmlformats.org/officeDocument/2006/relationships/oleObject" Target="../embeddings/oleObject123.bin"/><Relationship Id="rId9" Type="http://schemas.openxmlformats.org/officeDocument/2006/relationships/image" Target="../media/image150.wmf"/></Relationships>
</file>

<file path=ppt/slides/_rels/slide149.xml.rels><?xml version="1.0" encoding="UTF-8" standalone="yes"?>
<Relationships xmlns="http://schemas.openxmlformats.org/package/2006/relationships"><Relationship Id="rId3" Type="http://schemas.openxmlformats.org/officeDocument/2006/relationships/oleObject" Target="../embeddings/oleObject127.bin"/><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image" Target="../media/image153.wmf"/><Relationship Id="rId5" Type="http://schemas.openxmlformats.org/officeDocument/2006/relationships/oleObject" Target="../embeddings/oleObject128.bin"/><Relationship Id="rId4" Type="http://schemas.openxmlformats.org/officeDocument/2006/relationships/image" Target="../media/image152.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8" Type="http://schemas.openxmlformats.org/officeDocument/2006/relationships/oleObject" Target="../embeddings/oleObject131.bin"/><Relationship Id="rId13" Type="http://schemas.openxmlformats.org/officeDocument/2006/relationships/image" Target="../media/image158.wmf"/><Relationship Id="rId3" Type="http://schemas.openxmlformats.org/officeDocument/2006/relationships/notesSlide" Target="../notesSlides/notesSlide50.xml"/><Relationship Id="rId7" Type="http://schemas.openxmlformats.org/officeDocument/2006/relationships/image" Target="../media/image155.wmf"/><Relationship Id="rId12" Type="http://schemas.openxmlformats.org/officeDocument/2006/relationships/oleObject" Target="../embeddings/oleObject133.bin"/><Relationship Id="rId17" Type="http://schemas.openxmlformats.org/officeDocument/2006/relationships/image" Target="../media/image160.wmf"/><Relationship Id="rId2" Type="http://schemas.openxmlformats.org/officeDocument/2006/relationships/slideLayout" Target="../slideLayouts/slideLayout2.xml"/><Relationship Id="rId16" Type="http://schemas.openxmlformats.org/officeDocument/2006/relationships/oleObject" Target="../embeddings/oleObject135.bin"/><Relationship Id="rId1" Type="http://schemas.openxmlformats.org/officeDocument/2006/relationships/vmlDrawing" Target="../drawings/vmlDrawing50.vml"/><Relationship Id="rId6" Type="http://schemas.openxmlformats.org/officeDocument/2006/relationships/oleObject" Target="../embeddings/oleObject130.bin"/><Relationship Id="rId11" Type="http://schemas.openxmlformats.org/officeDocument/2006/relationships/image" Target="../media/image157.wmf"/><Relationship Id="rId5" Type="http://schemas.openxmlformats.org/officeDocument/2006/relationships/image" Target="../media/image154.wmf"/><Relationship Id="rId15" Type="http://schemas.openxmlformats.org/officeDocument/2006/relationships/image" Target="../media/image159.wmf"/><Relationship Id="rId10" Type="http://schemas.openxmlformats.org/officeDocument/2006/relationships/oleObject" Target="../embeddings/oleObject132.bin"/><Relationship Id="rId4" Type="http://schemas.openxmlformats.org/officeDocument/2006/relationships/oleObject" Target="../embeddings/oleObject129.bin"/><Relationship Id="rId9" Type="http://schemas.openxmlformats.org/officeDocument/2006/relationships/image" Target="../media/image156.wmf"/><Relationship Id="rId14" Type="http://schemas.openxmlformats.org/officeDocument/2006/relationships/oleObject" Target="../embeddings/oleObject134.bin"/></Relationships>
</file>

<file path=ppt/slides/_rels/slide151.xml.rels><?xml version="1.0" encoding="UTF-8" standalone="yes"?>
<Relationships xmlns="http://schemas.openxmlformats.org/package/2006/relationships"><Relationship Id="rId8" Type="http://schemas.openxmlformats.org/officeDocument/2006/relationships/image" Target="../media/image161.wmf"/><Relationship Id="rId3" Type="http://schemas.openxmlformats.org/officeDocument/2006/relationships/notesSlide" Target="../notesSlides/notesSlide51.xml"/><Relationship Id="rId7" Type="http://schemas.openxmlformats.org/officeDocument/2006/relationships/oleObject" Target="../embeddings/oleObject137.bin"/><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image" Target="../media/image158.wmf"/><Relationship Id="rId5" Type="http://schemas.openxmlformats.org/officeDocument/2006/relationships/oleObject" Target="../embeddings/oleObject136.bin"/><Relationship Id="rId4" Type="http://schemas.openxmlformats.org/officeDocument/2006/relationships/image" Target="../media/image162.wmf"/></Relationships>
</file>

<file path=ppt/slides/_rels/slide152.xml.rels><?xml version="1.0" encoding="UTF-8" standalone="yes"?>
<Relationships xmlns="http://schemas.openxmlformats.org/package/2006/relationships"><Relationship Id="rId3" Type="http://schemas.openxmlformats.org/officeDocument/2006/relationships/notesSlide" Target="../notesSlides/notesSlide52.xml"/><Relationship Id="rId7" Type="http://schemas.openxmlformats.org/officeDocument/2006/relationships/image" Target="../media/image164.wmf"/><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oleObject" Target="../embeddings/oleObject139.bin"/><Relationship Id="rId5" Type="http://schemas.openxmlformats.org/officeDocument/2006/relationships/image" Target="../media/image163.wmf"/><Relationship Id="rId4" Type="http://schemas.openxmlformats.org/officeDocument/2006/relationships/oleObject" Target="../embeddings/oleObject138.bin"/></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vmlDrawing" Target="../drawings/vmlDrawing53.vml"/><Relationship Id="rId5" Type="http://schemas.openxmlformats.org/officeDocument/2006/relationships/image" Target="../media/image165.wmf"/><Relationship Id="rId4" Type="http://schemas.openxmlformats.org/officeDocument/2006/relationships/oleObject" Target="../embeddings/oleObject140.bin"/></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vmlDrawing" Target="../drawings/vmlDrawing54.vml"/><Relationship Id="rId5" Type="http://schemas.openxmlformats.org/officeDocument/2006/relationships/image" Target="../media/image165.wmf"/><Relationship Id="rId4" Type="http://schemas.openxmlformats.org/officeDocument/2006/relationships/oleObject" Target="../embeddings/oleObject141.bin"/></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oleObject" Target="../embeddings/oleObject142.bin"/><Relationship Id="rId2" Type="http://schemas.openxmlformats.org/officeDocument/2006/relationships/slideLayout" Target="../slideLayouts/slideLayout2.xml"/><Relationship Id="rId1" Type="http://schemas.openxmlformats.org/officeDocument/2006/relationships/vmlDrawing" Target="../drawings/vmlDrawing55.vml"/><Relationship Id="rId4" Type="http://schemas.openxmlformats.org/officeDocument/2006/relationships/image" Target="../media/image166.emf"/></Relationships>
</file>

<file path=ppt/slides/_rels/slide161.xml.rels><?xml version="1.0" encoding="UTF-8" standalone="yes"?>
<Relationships xmlns="http://schemas.openxmlformats.org/package/2006/relationships"><Relationship Id="rId8" Type="http://schemas.openxmlformats.org/officeDocument/2006/relationships/image" Target="../media/image169.emf"/><Relationship Id="rId3" Type="http://schemas.openxmlformats.org/officeDocument/2006/relationships/oleObject" Target="../embeddings/oleObject143.bin"/><Relationship Id="rId7" Type="http://schemas.openxmlformats.org/officeDocument/2006/relationships/oleObject" Target="../embeddings/oleObject145.bin"/><Relationship Id="rId2" Type="http://schemas.openxmlformats.org/officeDocument/2006/relationships/slideLayout" Target="../slideLayouts/slideLayout2.xml"/><Relationship Id="rId1" Type="http://schemas.openxmlformats.org/officeDocument/2006/relationships/vmlDrawing" Target="../drawings/vmlDrawing56.vml"/><Relationship Id="rId6" Type="http://schemas.openxmlformats.org/officeDocument/2006/relationships/image" Target="../media/image168.emf"/><Relationship Id="rId5" Type="http://schemas.openxmlformats.org/officeDocument/2006/relationships/oleObject" Target="../embeddings/oleObject144.bin"/><Relationship Id="rId10" Type="http://schemas.openxmlformats.org/officeDocument/2006/relationships/image" Target="../media/image170.emf"/><Relationship Id="rId4" Type="http://schemas.openxmlformats.org/officeDocument/2006/relationships/image" Target="../media/image167.emf"/><Relationship Id="rId9" Type="http://schemas.openxmlformats.org/officeDocument/2006/relationships/oleObject" Target="../embeddings/oleObject146.bin"/></Relationships>
</file>

<file path=ppt/slides/_rels/slide162.xml.rels><?xml version="1.0" encoding="UTF-8" standalone="yes"?>
<Relationships xmlns="http://schemas.openxmlformats.org/package/2006/relationships"><Relationship Id="rId8" Type="http://schemas.openxmlformats.org/officeDocument/2006/relationships/image" Target="../media/image169.emf"/><Relationship Id="rId3" Type="http://schemas.openxmlformats.org/officeDocument/2006/relationships/oleObject" Target="../embeddings/oleObject147.bin"/><Relationship Id="rId7" Type="http://schemas.openxmlformats.org/officeDocument/2006/relationships/oleObject" Target="../embeddings/oleObject149.bin"/><Relationship Id="rId12" Type="http://schemas.openxmlformats.org/officeDocument/2006/relationships/image" Target="../media/image171.emf"/><Relationship Id="rId2" Type="http://schemas.openxmlformats.org/officeDocument/2006/relationships/slideLayout" Target="../slideLayouts/slideLayout2.xml"/><Relationship Id="rId1" Type="http://schemas.openxmlformats.org/officeDocument/2006/relationships/vmlDrawing" Target="../drawings/vmlDrawing57.vml"/><Relationship Id="rId6" Type="http://schemas.openxmlformats.org/officeDocument/2006/relationships/image" Target="../media/image168.emf"/><Relationship Id="rId11" Type="http://schemas.openxmlformats.org/officeDocument/2006/relationships/oleObject" Target="../embeddings/oleObject151.bin"/><Relationship Id="rId5" Type="http://schemas.openxmlformats.org/officeDocument/2006/relationships/oleObject" Target="../embeddings/oleObject148.bin"/><Relationship Id="rId10" Type="http://schemas.openxmlformats.org/officeDocument/2006/relationships/image" Target="../media/image170.emf"/><Relationship Id="rId4" Type="http://schemas.openxmlformats.org/officeDocument/2006/relationships/image" Target="../media/image167.emf"/><Relationship Id="rId9" Type="http://schemas.openxmlformats.org/officeDocument/2006/relationships/oleObject" Target="../embeddings/oleObject150.bin"/></Relationships>
</file>

<file path=ppt/slides/_rels/slide163.xml.rels><?xml version="1.0" encoding="UTF-8" standalone="yes"?>
<Relationships xmlns="http://schemas.openxmlformats.org/package/2006/relationships"><Relationship Id="rId3" Type="http://schemas.openxmlformats.org/officeDocument/2006/relationships/oleObject" Target="../embeddings/oleObject152.bin"/><Relationship Id="rId2" Type="http://schemas.openxmlformats.org/officeDocument/2006/relationships/slideLayout" Target="../slideLayouts/slideLayout2.xml"/><Relationship Id="rId1" Type="http://schemas.openxmlformats.org/officeDocument/2006/relationships/vmlDrawing" Target="../drawings/vmlDrawing58.vml"/><Relationship Id="rId4" Type="http://schemas.openxmlformats.org/officeDocument/2006/relationships/image" Target="../media/image172.emf"/></Relationships>
</file>

<file path=ppt/slides/_rels/slide164.xml.rels><?xml version="1.0" encoding="UTF-8" standalone="yes"?>
<Relationships xmlns="http://schemas.openxmlformats.org/package/2006/relationships"><Relationship Id="rId3" Type="http://schemas.openxmlformats.org/officeDocument/2006/relationships/oleObject" Target="../embeddings/oleObject153.bin"/><Relationship Id="rId2" Type="http://schemas.openxmlformats.org/officeDocument/2006/relationships/slideLayout" Target="../slideLayouts/slideLayout2.xml"/><Relationship Id="rId1" Type="http://schemas.openxmlformats.org/officeDocument/2006/relationships/vmlDrawing" Target="../drawings/vmlDrawing59.vml"/><Relationship Id="rId4" Type="http://schemas.openxmlformats.org/officeDocument/2006/relationships/image" Target="../media/image173.emf"/></Relationships>
</file>

<file path=ppt/slides/_rels/slide165.xml.rels><?xml version="1.0" encoding="UTF-8" standalone="yes"?>
<Relationships xmlns="http://schemas.openxmlformats.org/package/2006/relationships"><Relationship Id="rId3" Type="http://schemas.openxmlformats.org/officeDocument/2006/relationships/oleObject" Target="../embeddings/oleObject154.bin"/><Relationship Id="rId2" Type="http://schemas.openxmlformats.org/officeDocument/2006/relationships/slideLayout" Target="../slideLayouts/slideLayout2.xml"/><Relationship Id="rId1" Type="http://schemas.openxmlformats.org/officeDocument/2006/relationships/vmlDrawing" Target="../drawings/vmlDrawing60.vml"/><Relationship Id="rId4" Type="http://schemas.openxmlformats.org/officeDocument/2006/relationships/image" Target="../media/image174.emf"/></Relationships>
</file>

<file path=ppt/slides/_rels/slide166.xml.rels><?xml version="1.0" encoding="UTF-8" standalone="yes"?>
<Relationships xmlns="http://schemas.openxmlformats.org/package/2006/relationships"><Relationship Id="rId8" Type="http://schemas.openxmlformats.org/officeDocument/2006/relationships/image" Target="../media/image177.wmf"/><Relationship Id="rId3" Type="http://schemas.openxmlformats.org/officeDocument/2006/relationships/oleObject" Target="../embeddings/oleObject155.bin"/><Relationship Id="rId7" Type="http://schemas.openxmlformats.org/officeDocument/2006/relationships/oleObject" Target="../embeddings/oleObject157.bin"/><Relationship Id="rId2" Type="http://schemas.openxmlformats.org/officeDocument/2006/relationships/slideLayout" Target="../slideLayouts/slideLayout2.xml"/><Relationship Id="rId1" Type="http://schemas.openxmlformats.org/officeDocument/2006/relationships/vmlDrawing" Target="../drawings/vmlDrawing61.vml"/><Relationship Id="rId6" Type="http://schemas.openxmlformats.org/officeDocument/2006/relationships/image" Target="../media/image176.wmf"/><Relationship Id="rId5" Type="http://schemas.openxmlformats.org/officeDocument/2006/relationships/oleObject" Target="../embeddings/oleObject156.bin"/><Relationship Id="rId10" Type="http://schemas.openxmlformats.org/officeDocument/2006/relationships/image" Target="../media/image178.wmf"/><Relationship Id="rId4" Type="http://schemas.openxmlformats.org/officeDocument/2006/relationships/image" Target="../media/image175.emf"/><Relationship Id="rId9" Type="http://schemas.openxmlformats.org/officeDocument/2006/relationships/oleObject" Target="../embeddings/oleObject158.bin"/></Relationships>
</file>

<file path=ppt/slides/_rels/slide167.xml.rels><?xml version="1.0" encoding="UTF-8" standalone="yes"?>
<Relationships xmlns="http://schemas.openxmlformats.org/package/2006/relationships"><Relationship Id="rId8" Type="http://schemas.openxmlformats.org/officeDocument/2006/relationships/image" Target="../media/image181.wmf"/><Relationship Id="rId3" Type="http://schemas.openxmlformats.org/officeDocument/2006/relationships/oleObject" Target="../embeddings/oleObject159.bin"/><Relationship Id="rId7" Type="http://schemas.openxmlformats.org/officeDocument/2006/relationships/oleObject" Target="../embeddings/oleObject161.bin"/><Relationship Id="rId2" Type="http://schemas.openxmlformats.org/officeDocument/2006/relationships/slideLayout" Target="../slideLayouts/slideLayout2.xml"/><Relationship Id="rId1" Type="http://schemas.openxmlformats.org/officeDocument/2006/relationships/vmlDrawing" Target="../drawings/vmlDrawing62.vml"/><Relationship Id="rId6" Type="http://schemas.openxmlformats.org/officeDocument/2006/relationships/image" Target="../media/image180.wmf"/><Relationship Id="rId5" Type="http://schemas.openxmlformats.org/officeDocument/2006/relationships/oleObject" Target="../embeddings/oleObject160.bin"/><Relationship Id="rId4" Type="http://schemas.openxmlformats.org/officeDocument/2006/relationships/image" Target="../media/image179.emf"/></Relationships>
</file>

<file path=ppt/slides/_rels/slide168.xml.rels><?xml version="1.0" encoding="UTF-8" standalone="yes"?>
<Relationships xmlns="http://schemas.openxmlformats.org/package/2006/relationships"><Relationship Id="rId3" Type="http://schemas.openxmlformats.org/officeDocument/2006/relationships/oleObject" Target="../embeddings/oleObject162.bin"/><Relationship Id="rId2" Type="http://schemas.openxmlformats.org/officeDocument/2006/relationships/slideLayout" Target="../slideLayouts/slideLayout2.xml"/><Relationship Id="rId1" Type="http://schemas.openxmlformats.org/officeDocument/2006/relationships/vmlDrawing" Target="../drawings/vmlDrawing63.vml"/><Relationship Id="rId6" Type="http://schemas.openxmlformats.org/officeDocument/2006/relationships/image" Target="../media/image169.emf"/><Relationship Id="rId5" Type="http://schemas.openxmlformats.org/officeDocument/2006/relationships/oleObject" Target="../embeddings/oleObject163.bin"/><Relationship Id="rId4" Type="http://schemas.openxmlformats.org/officeDocument/2006/relationships/image" Target="../media/image167.emf"/></Relationships>
</file>

<file path=ppt/slides/_rels/slide169.xml.rels><?xml version="1.0" encoding="UTF-8" standalone="yes"?>
<Relationships xmlns="http://schemas.openxmlformats.org/package/2006/relationships"><Relationship Id="rId3" Type="http://schemas.openxmlformats.org/officeDocument/2006/relationships/oleObject" Target="../embeddings/oleObject164.bin"/><Relationship Id="rId2" Type="http://schemas.openxmlformats.org/officeDocument/2006/relationships/slideLayout" Target="../slideLayouts/slideLayout2.xml"/><Relationship Id="rId1" Type="http://schemas.openxmlformats.org/officeDocument/2006/relationships/vmlDrawing" Target="../drawings/vmlDrawing64.vml"/><Relationship Id="rId5" Type="http://schemas.openxmlformats.org/officeDocument/2006/relationships/image" Target="../media/image183.png"/><Relationship Id="rId4" Type="http://schemas.openxmlformats.org/officeDocument/2006/relationships/image" Target="../media/image182.wmf"/></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185.png"/><Relationship Id="rId2" Type="http://schemas.openxmlformats.org/officeDocument/2006/relationships/slideLayout" Target="../slideLayouts/slideLayout2.xml"/><Relationship Id="rId1" Type="http://schemas.openxmlformats.org/officeDocument/2006/relationships/vmlDrawing" Target="../drawings/vmlDrawing65.vml"/><Relationship Id="rId5" Type="http://schemas.openxmlformats.org/officeDocument/2006/relationships/image" Target="../media/image184.wmf"/><Relationship Id="rId4" Type="http://schemas.openxmlformats.org/officeDocument/2006/relationships/oleObject" Target="../embeddings/oleObject165.bin"/></Relationships>
</file>

<file path=ppt/slides/_rels/slide171.xml.rels><?xml version="1.0" encoding="UTF-8" standalone="yes"?>
<Relationships xmlns="http://schemas.openxmlformats.org/package/2006/relationships"><Relationship Id="rId2" Type="http://schemas.openxmlformats.org/officeDocument/2006/relationships/image" Target="../media/image185.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oleObject" Target="../embeddings/oleObject166.bin"/><Relationship Id="rId7" Type="http://schemas.openxmlformats.org/officeDocument/2006/relationships/image" Target="../media/image186.wmf"/><Relationship Id="rId2" Type="http://schemas.openxmlformats.org/officeDocument/2006/relationships/slideLayout" Target="../slideLayouts/slideLayout2.xml"/><Relationship Id="rId1" Type="http://schemas.openxmlformats.org/officeDocument/2006/relationships/vmlDrawing" Target="../drawings/vmlDrawing66.vml"/><Relationship Id="rId6" Type="http://schemas.openxmlformats.org/officeDocument/2006/relationships/oleObject" Target="../embeddings/oleObject167.bin"/><Relationship Id="rId5" Type="http://schemas.openxmlformats.org/officeDocument/2006/relationships/image" Target="../media/image183.png"/><Relationship Id="rId4" Type="http://schemas.openxmlformats.org/officeDocument/2006/relationships/image" Target="../media/image182.wmf"/></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14.wmf"/><Relationship Id="rId3" Type="http://schemas.openxmlformats.org/officeDocument/2006/relationships/notesSlide" Target="../notesSlides/notesSlide15.xml"/><Relationship Id="rId7" Type="http://schemas.openxmlformats.org/officeDocument/2006/relationships/image" Target="../media/image17.png"/><Relationship Id="rId12" Type="http://schemas.openxmlformats.org/officeDocument/2006/relationships/oleObject" Target="../embeddings/oleObject4.bin"/><Relationship Id="rId17" Type="http://schemas.openxmlformats.org/officeDocument/2006/relationships/image" Target="../media/image18.jpeg"/><Relationship Id="rId2" Type="http://schemas.openxmlformats.org/officeDocument/2006/relationships/slideLayout" Target="../slideLayouts/slideLayout2.xml"/><Relationship Id="rId16" Type="http://schemas.openxmlformats.org/officeDocument/2006/relationships/hyperlink" Target="//upload.wikimedia.org/wikipedia/commons/2/2a/Georg_Simon_Ohm3.jpg" TargetMode="External"/><Relationship Id="rId1" Type="http://schemas.openxmlformats.org/officeDocument/2006/relationships/vmlDrawing" Target="../drawings/vmlDrawing1.vml"/><Relationship Id="rId6" Type="http://schemas.openxmlformats.org/officeDocument/2006/relationships/image" Target="../media/image11.wmf"/><Relationship Id="rId11" Type="http://schemas.openxmlformats.org/officeDocument/2006/relationships/image" Target="../media/image13.wmf"/><Relationship Id="rId5" Type="http://schemas.openxmlformats.org/officeDocument/2006/relationships/oleObject" Target="../embeddings/oleObject1.bin"/><Relationship Id="rId15" Type="http://schemas.openxmlformats.org/officeDocument/2006/relationships/image" Target="../media/image15.wmf"/><Relationship Id="rId10" Type="http://schemas.openxmlformats.org/officeDocument/2006/relationships/oleObject" Target="../embeddings/oleObject3.bin"/><Relationship Id="rId4" Type="http://schemas.openxmlformats.org/officeDocument/2006/relationships/image" Target="../media/image16.png"/><Relationship Id="rId9" Type="http://schemas.openxmlformats.org/officeDocument/2006/relationships/image" Target="../media/image12.wmf"/><Relationship Id="rId14" Type="http://schemas.openxmlformats.org/officeDocument/2006/relationships/oleObject" Target="../embeddings/oleObject5.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16.xml"/><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9.wmf"/><Relationship Id="rId11" Type="http://schemas.openxmlformats.org/officeDocument/2006/relationships/image" Target="../media/image21.wmf"/><Relationship Id="rId5" Type="http://schemas.openxmlformats.org/officeDocument/2006/relationships/oleObject" Target="../embeddings/oleObject6.bin"/><Relationship Id="rId10" Type="http://schemas.openxmlformats.org/officeDocument/2006/relationships/oleObject" Target="../embeddings/oleObject8.bin"/><Relationship Id="rId4" Type="http://schemas.openxmlformats.org/officeDocument/2006/relationships/image" Target="../media/image22.png"/><Relationship Id="rId9" Type="http://schemas.openxmlformats.org/officeDocument/2006/relationships/image" Target="../media/image20.wmf"/></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hyperlink" Target="//upload.wikimedia.org/wikipedia/commons/f/fe/Gustav_Robert_Kirchhoff.jpg" TargetMode="Externa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30.png"/><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0.bin"/><Relationship Id="rId11" Type="http://schemas.openxmlformats.org/officeDocument/2006/relationships/image" Target="../media/image29.wmf"/><Relationship Id="rId5" Type="http://schemas.openxmlformats.org/officeDocument/2006/relationships/image" Target="../media/image26.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28.wmf"/></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4.bin"/><Relationship Id="rId5" Type="http://schemas.openxmlformats.org/officeDocument/2006/relationships/image" Target="../media/image31.wmf"/><Relationship Id="rId4" Type="http://schemas.openxmlformats.org/officeDocument/2006/relationships/oleObject" Target="../embeddings/oleObject13.bin"/></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5.bin"/><Relationship Id="rId7" Type="http://schemas.openxmlformats.org/officeDocument/2006/relationships/image" Target="../media/image36.png"/><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35.wmf"/><Relationship Id="rId5" Type="http://schemas.openxmlformats.org/officeDocument/2006/relationships/oleObject" Target="../embeddings/oleObject16.bin"/><Relationship Id="rId4" Type="http://schemas.openxmlformats.org/officeDocument/2006/relationships/image" Target="../media/image34.wmf"/></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34.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39.wmf"/></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oleObject" Target="../embeddings/oleObject19.bin"/><Relationship Id="rId7" Type="http://schemas.openxmlformats.org/officeDocument/2006/relationships/image" Target="../media/image41.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0.bin"/><Relationship Id="rId5" Type="http://schemas.openxmlformats.org/officeDocument/2006/relationships/image" Target="../media/image37.png"/><Relationship Id="rId4" Type="http://schemas.openxmlformats.org/officeDocument/2006/relationships/image" Target="../media/image40.wmf"/><Relationship Id="rId9" Type="http://schemas.openxmlformats.org/officeDocument/2006/relationships/image" Target="../media/image42.wmf"/></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3.wmf"/><Relationship Id="rId5" Type="http://schemas.openxmlformats.org/officeDocument/2006/relationships/oleObject" Target="../embeddings/oleObject22.bin"/><Relationship Id="rId4" Type="http://schemas.openxmlformats.org/officeDocument/2006/relationships/image" Target="../media/image37.png"/></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29.xml"/><Relationship Id="rId7" Type="http://schemas.openxmlformats.org/officeDocument/2006/relationships/image" Target="../media/image45.wmf"/><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oleObject" Target="../embeddings/oleObject24.bin"/><Relationship Id="rId5" Type="http://schemas.openxmlformats.org/officeDocument/2006/relationships/image" Target="../media/image44.wmf"/><Relationship Id="rId4" Type="http://schemas.openxmlformats.org/officeDocument/2006/relationships/oleObject" Target="../embeddings/oleObject23.bin"/><Relationship Id="rId9" Type="http://schemas.openxmlformats.org/officeDocument/2006/relationships/image" Target="../media/image46.wmf"/></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vmlDrawing" Target="../drawings/vmlDrawing11.vml"/><Relationship Id="rId5" Type="http://schemas.openxmlformats.org/officeDocument/2006/relationships/image" Target="../media/image47.wmf"/><Relationship Id="rId4" Type="http://schemas.openxmlformats.org/officeDocument/2006/relationships/oleObject" Target="../embeddings/oleObject26.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8.bin"/><Relationship Id="rId5" Type="http://schemas.openxmlformats.org/officeDocument/2006/relationships/image" Target="../media/image48.wmf"/><Relationship Id="rId4" Type="http://schemas.openxmlformats.org/officeDocument/2006/relationships/oleObject" Target="../embeddings/oleObject27.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51.wmf"/><Relationship Id="rId5" Type="http://schemas.openxmlformats.org/officeDocument/2006/relationships/oleObject" Target="../embeddings/oleObject30.bin"/><Relationship Id="rId4" Type="http://schemas.openxmlformats.org/officeDocument/2006/relationships/image" Target="../media/image50.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5.wmf"/><Relationship Id="rId5" Type="http://schemas.openxmlformats.org/officeDocument/2006/relationships/oleObject" Target="../embeddings/oleObject33.bin"/><Relationship Id="rId4" Type="http://schemas.openxmlformats.org/officeDocument/2006/relationships/image" Target="../media/image44.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53.wmf"/></Relationships>
</file>

<file path=ppt/slides/_rels/slide6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12.xml"/><Relationship Id="rId1" Type="http://schemas.openxmlformats.org/officeDocument/2006/relationships/vmlDrawing" Target="../drawings/vmlDrawing16.vml"/><Relationship Id="rId4" Type="http://schemas.openxmlformats.org/officeDocument/2006/relationships/image" Target="../media/image55.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vmlDrawing" Target="../drawings/vmlDrawing17.vml"/><Relationship Id="rId5" Type="http://schemas.openxmlformats.org/officeDocument/2006/relationships/image" Target="../media/image56.emf"/><Relationship Id="rId4" Type="http://schemas.openxmlformats.org/officeDocument/2006/relationships/oleObject" Target="../embeddings/oleObject36.bin"/></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12.xml"/><Relationship Id="rId1" Type="http://schemas.openxmlformats.org/officeDocument/2006/relationships/vmlDrawing" Target="../drawings/vmlDrawing18.vml"/><Relationship Id="rId6" Type="http://schemas.openxmlformats.org/officeDocument/2006/relationships/image" Target="../media/image58.emf"/><Relationship Id="rId5" Type="http://schemas.openxmlformats.org/officeDocument/2006/relationships/oleObject" Target="../embeddings/oleObject38.bin"/><Relationship Id="rId4" Type="http://schemas.openxmlformats.org/officeDocument/2006/relationships/image" Target="../media/image57.e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12.xml"/><Relationship Id="rId1" Type="http://schemas.openxmlformats.org/officeDocument/2006/relationships/vmlDrawing" Target="../drawings/vmlDrawing19.vml"/><Relationship Id="rId6" Type="http://schemas.openxmlformats.org/officeDocument/2006/relationships/image" Target="../media/image60.emf"/><Relationship Id="rId5" Type="http://schemas.openxmlformats.org/officeDocument/2006/relationships/oleObject" Target="../embeddings/oleObject40.bin"/><Relationship Id="rId4" Type="http://schemas.openxmlformats.org/officeDocument/2006/relationships/image" Target="../media/image59.e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12.xml"/><Relationship Id="rId1" Type="http://schemas.openxmlformats.org/officeDocument/2006/relationships/vmlDrawing" Target="../drawings/vmlDrawing20.vml"/><Relationship Id="rId6" Type="http://schemas.openxmlformats.org/officeDocument/2006/relationships/image" Target="../media/image62.emf"/><Relationship Id="rId5" Type="http://schemas.openxmlformats.org/officeDocument/2006/relationships/oleObject" Target="../embeddings/oleObject42.bin"/><Relationship Id="rId4" Type="http://schemas.openxmlformats.org/officeDocument/2006/relationships/image" Target="../media/image61.emf"/></Relationships>
</file>

<file path=ppt/slides/_rels/slide7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6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66.wmf"/><Relationship Id="rId5" Type="http://schemas.openxmlformats.org/officeDocument/2006/relationships/oleObject" Target="../embeddings/oleObject44.bin"/><Relationship Id="rId10" Type="http://schemas.openxmlformats.org/officeDocument/2006/relationships/image" Target="../media/image68.wmf"/><Relationship Id="rId4" Type="http://schemas.openxmlformats.org/officeDocument/2006/relationships/image" Target="../media/image65.wmf"/><Relationship Id="rId9" Type="http://schemas.openxmlformats.org/officeDocument/2006/relationships/oleObject" Target="../embeddings/oleObject46.bin"/></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notesSlide" Target="../notesSlides/notesSlide36.xml"/><Relationship Id="rId7" Type="http://schemas.openxmlformats.org/officeDocument/2006/relationships/image" Target="../media/image71.emf"/><Relationship Id="rId2" Type="http://schemas.openxmlformats.org/officeDocument/2006/relationships/slideLayout" Target="../slideLayouts/slideLayout6.xml"/><Relationship Id="rId1" Type="http://schemas.openxmlformats.org/officeDocument/2006/relationships/vmlDrawing" Target="../drawings/vmlDrawing22.vml"/><Relationship Id="rId6" Type="http://schemas.openxmlformats.org/officeDocument/2006/relationships/oleObject" Target="../embeddings/oleObject48.bin"/><Relationship Id="rId11" Type="http://schemas.openxmlformats.org/officeDocument/2006/relationships/image" Target="../media/image73.emf"/><Relationship Id="rId5" Type="http://schemas.openxmlformats.org/officeDocument/2006/relationships/image" Target="../media/image70.emf"/><Relationship Id="rId10" Type="http://schemas.openxmlformats.org/officeDocument/2006/relationships/oleObject" Target="../embeddings/oleObject50.bin"/><Relationship Id="rId4" Type="http://schemas.openxmlformats.org/officeDocument/2006/relationships/oleObject" Target="../embeddings/oleObject47.bin"/><Relationship Id="rId9" Type="http://schemas.openxmlformats.org/officeDocument/2006/relationships/image" Target="../media/image72.e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vmlDrawing" Target="../drawings/vmlDrawing23.vml"/><Relationship Id="rId5" Type="http://schemas.openxmlformats.org/officeDocument/2006/relationships/image" Target="../media/image74.wmf"/><Relationship Id="rId4" Type="http://schemas.openxmlformats.org/officeDocument/2006/relationships/oleObject" Target="../embeddings/oleObject51.bin"/></Relationships>
</file>

<file path=ppt/slides/_rels/slide89.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hyperlink" Target="//upload.wikimedia.org/wikipedia/commons/e/ef/L%C3%A9on_Charles_Th%C3%A9venin.jp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vmlDrawing" Target="../drawings/vmlDrawing24.vml"/><Relationship Id="rId5" Type="http://schemas.openxmlformats.org/officeDocument/2006/relationships/image" Target="../media/image76.wmf"/><Relationship Id="rId4" Type="http://schemas.openxmlformats.org/officeDocument/2006/relationships/oleObject" Target="../embeddings/oleObject52.bin"/></Relationships>
</file>

<file path=ppt/slides/_rels/slide92.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hyperlink" Target="//upload.wikimedia.org/wikipedia/en/5/50/Edward_Lawry_Norton.jpg"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79.wmf"/><Relationship Id="rId5" Type="http://schemas.openxmlformats.org/officeDocument/2006/relationships/oleObject" Target="../embeddings/oleObject54.bin"/><Relationship Id="rId10" Type="http://schemas.openxmlformats.org/officeDocument/2006/relationships/image" Target="../media/image81.wmf"/><Relationship Id="rId4" Type="http://schemas.openxmlformats.org/officeDocument/2006/relationships/image" Target="../media/image78.wmf"/><Relationship Id="rId9" Type="http://schemas.openxmlformats.org/officeDocument/2006/relationships/oleObject" Target="../embeddings/oleObject56.bin"/></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82.w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subTitle" idx="1"/>
          </p:nvPr>
        </p:nvSpPr>
        <p:spPr>
          <a:xfrm>
            <a:off x="611560" y="2924944"/>
            <a:ext cx="7727032" cy="1905000"/>
          </a:xfrm>
        </p:spPr>
        <p:txBody>
          <a:bodyPr/>
          <a:lstStyle/>
          <a:p>
            <a:pPr eaLnBrk="1" hangingPunct="1"/>
            <a:r>
              <a:rPr lang="en-GB" dirty="0"/>
              <a:t>					Section </a:t>
            </a:r>
            <a:r>
              <a:rPr lang="en-GB" altLang="zh-CN" dirty="0">
                <a:ea typeface="宋体" pitchFamily="2" charset="-122"/>
              </a:rPr>
              <a:t>0</a:t>
            </a:r>
            <a:r>
              <a:rPr lang="en-GB" dirty="0"/>
              <a:t>1</a:t>
            </a:r>
          </a:p>
          <a:p>
            <a:pPr eaLnBrk="1" hangingPunct="1"/>
            <a:r>
              <a:rPr lang="en-GB" dirty="0"/>
              <a:t>In this Section:</a:t>
            </a:r>
          </a:p>
          <a:p>
            <a:pPr eaLnBrk="1" hangingPunct="1"/>
            <a:endParaRPr lang="en-GB" dirty="0"/>
          </a:p>
        </p:txBody>
      </p:sp>
      <p:sp>
        <p:nvSpPr>
          <p:cNvPr id="5123" name="Rectangle 2"/>
          <p:cNvSpPr>
            <a:spLocks noGrp="1" noChangeArrowheads="1"/>
          </p:cNvSpPr>
          <p:nvPr>
            <p:ph type="ctrTitle"/>
          </p:nvPr>
        </p:nvSpPr>
        <p:spPr/>
        <p:txBody>
          <a:bodyPr/>
          <a:lstStyle/>
          <a:p>
            <a:pPr eaLnBrk="1" hangingPunct="1"/>
            <a:r>
              <a:rPr lang="en-GB" dirty="0"/>
              <a:t>Applications of Electronics</a:t>
            </a:r>
          </a:p>
        </p:txBody>
      </p:sp>
      <p:sp>
        <p:nvSpPr>
          <p:cNvPr id="4" name="Rectangle 3"/>
          <p:cNvSpPr txBox="1">
            <a:spLocks noChangeArrowheads="1"/>
          </p:cNvSpPr>
          <p:nvPr/>
        </p:nvSpPr>
        <p:spPr bwMode="auto">
          <a:xfrm>
            <a:off x="1115616" y="4077072"/>
            <a:ext cx="7416823" cy="13708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defRPr/>
            </a:pPr>
            <a:r>
              <a:rPr lang="en-GB" sz="3200" kern="0" dirty="0">
                <a:latin typeface="+mn-lt"/>
              </a:rPr>
              <a:t>	</a:t>
            </a:r>
            <a:r>
              <a:rPr kumimoji="0" lang="en-GB" sz="3200" b="0" i="0" u="none" strike="noStrike" kern="0" cap="none" spc="0" normalizeH="0" baseline="0" noProof="0" dirty="0">
                <a:ln>
                  <a:noFill/>
                </a:ln>
                <a:solidFill>
                  <a:schemeClr val="tx1"/>
                </a:solidFill>
                <a:effectLst/>
                <a:uLnTx/>
                <a:uFillTx/>
                <a:latin typeface="+mn-lt"/>
                <a:ea typeface="+mn-ea"/>
                <a:cs typeface="+mn-cs"/>
              </a:rPr>
              <a:t>Introduction to the Unit</a:t>
            </a:r>
          </a:p>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defRPr/>
            </a:pPr>
            <a:r>
              <a:rPr kumimoji="0" lang="en-GB" sz="3200" b="0" i="0" u="none" strike="noStrike" kern="0" cap="none" spc="0" normalizeH="0" baseline="0" noProof="0" dirty="0">
                <a:ln>
                  <a:noFill/>
                </a:ln>
                <a:solidFill>
                  <a:schemeClr val="tx1"/>
                </a:solidFill>
                <a:effectLst/>
                <a:uLnTx/>
                <a:uFillTx/>
                <a:latin typeface="+mn-lt"/>
                <a:ea typeface="+mn-ea"/>
                <a:cs typeface="+mn-cs"/>
              </a:rPr>
              <a:t>	Electrical &amp; electronic systems</a:t>
            </a:r>
          </a:p>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defRPr/>
            </a:pPr>
            <a:r>
              <a:rPr kumimoji="0" lang="en-GB" sz="3200" b="0" i="0" u="none" strike="noStrike" kern="0" cap="none" spc="0" normalizeH="0" baseline="0" noProof="0" dirty="0">
                <a:ln>
                  <a:noFill/>
                </a:ln>
                <a:solidFill>
                  <a:schemeClr val="tx1"/>
                </a:solidFill>
                <a:effectLst/>
                <a:uLnTx/>
                <a:uFillTx/>
                <a:latin typeface="+mn-lt"/>
                <a:ea typeface="+mn-ea"/>
                <a:cs typeface="+mn-cs"/>
              </a:rPr>
              <a:t>	Sensors and Signals</a:t>
            </a:r>
          </a:p>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defRPr/>
            </a:pPr>
            <a:endParaRPr lang="en-GB" sz="2000" kern="0" noProof="0" dirty="0">
              <a:latin typeface="+mn-lt"/>
            </a:endParaRPr>
          </a:p>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defRPr/>
            </a:pPr>
            <a:r>
              <a:rPr lang="en-GB" sz="2000" kern="0" dirty="0">
                <a:latin typeface="+mn-lt"/>
              </a:rPr>
              <a:t>	</a:t>
            </a:r>
            <a:r>
              <a:rPr lang="en-GB" sz="2000" kern="0" noProof="0" dirty="0">
                <a:latin typeface="+mn-lt"/>
              </a:rPr>
              <a:t>No Examples classes until week 3</a:t>
            </a:r>
          </a:p>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defRPr/>
            </a:pPr>
            <a:endParaRPr kumimoji="0" lang="en-GB" sz="20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sz="3600" dirty="0"/>
              <a:t>Subsystems in a System</a:t>
            </a:r>
          </a:p>
        </p:txBody>
      </p:sp>
      <p:sp>
        <p:nvSpPr>
          <p:cNvPr id="23555" name="Rectangle 3"/>
          <p:cNvSpPr>
            <a:spLocks noGrp="1" noChangeArrowheads="1"/>
          </p:cNvSpPr>
          <p:nvPr>
            <p:ph type="body" sz="half" idx="1"/>
          </p:nvPr>
        </p:nvSpPr>
        <p:spPr>
          <a:xfrm>
            <a:off x="457200" y="4437063"/>
            <a:ext cx="8075613" cy="2016125"/>
          </a:xfrm>
        </p:spPr>
        <p:txBody>
          <a:bodyPr/>
          <a:lstStyle/>
          <a:p>
            <a:pPr eaLnBrk="1" hangingPunct="1">
              <a:lnSpc>
                <a:spcPct val="90000"/>
              </a:lnSpc>
            </a:pPr>
            <a:r>
              <a:rPr lang="en-GB" sz="2800" dirty="0"/>
              <a:t>Open the big black box</a:t>
            </a:r>
          </a:p>
          <a:p>
            <a:pPr lvl="1" eaLnBrk="1" hangingPunct="1">
              <a:lnSpc>
                <a:spcPct val="90000"/>
              </a:lnSpc>
            </a:pPr>
            <a:r>
              <a:rPr lang="en-GB" sz="2400" dirty="0"/>
              <a:t>We find more black boxes - subsystems</a:t>
            </a:r>
          </a:p>
          <a:p>
            <a:pPr lvl="1" eaLnBrk="1" hangingPunct="1">
              <a:lnSpc>
                <a:spcPct val="90000"/>
              </a:lnSpc>
            </a:pPr>
            <a:r>
              <a:rPr lang="en-GB" sz="2400" dirty="0"/>
              <a:t>Each performing a sub-function</a:t>
            </a:r>
          </a:p>
          <a:p>
            <a:pPr lvl="1" eaLnBrk="1" hangingPunct="1">
              <a:lnSpc>
                <a:spcPct val="90000"/>
              </a:lnSpc>
            </a:pPr>
            <a:r>
              <a:rPr lang="en-GB" sz="2400" dirty="0"/>
              <a:t>Connected together to provide the desired function &amp; performance of the System</a:t>
            </a:r>
          </a:p>
        </p:txBody>
      </p:sp>
      <p:sp>
        <p:nvSpPr>
          <p:cNvPr id="23556" name="Rectangle 4"/>
          <p:cNvSpPr>
            <a:spLocks noChangeArrowheads="1"/>
          </p:cNvSpPr>
          <p:nvPr/>
        </p:nvSpPr>
        <p:spPr bwMode="auto">
          <a:xfrm>
            <a:off x="2916238" y="1916113"/>
            <a:ext cx="3671887" cy="2016125"/>
          </a:xfrm>
          <a:prstGeom prst="rect">
            <a:avLst/>
          </a:prstGeom>
          <a:noFill/>
          <a:ln w="9525">
            <a:solidFill>
              <a:schemeClr val="tx1"/>
            </a:solidFill>
            <a:miter lim="800000"/>
            <a:headEnd/>
            <a:tailEnd/>
          </a:ln>
        </p:spPr>
        <p:txBody>
          <a:bodyPr wrap="none" anchor="ctr"/>
          <a:lstStyle/>
          <a:p>
            <a:pPr algn="ctr"/>
            <a:endParaRPr lang="en-US" sz="2400"/>
          </a:p>
        </p:txBody>
      </p:sp>
      <p:sp>
        <p:nvSpPr>
          <p:cNvPr id="23557" name="AutoShape 5"/>
          <p:cNvSpPr>
            <a:spLocks noChangeArrowheads="1"/>
          </p:cNvSpPr>
          <p:nvPr/>
        </p:nvSpPr>
        <p:spPr bwMode="auto">
          <a:xfrm>
            <a:off x="1939925" y="2681288"/>
            <a:ext cx="976313" cy="485775"/>
          </a:xfrm>
          <a:prstGeom prst="rightArrow">
            <a:avLst>
              <a:gd name="adj1" fmla="val 50000"/>
              <a:gd name="adj2" fmla="val 50245"/>
            </a:avLst>
          </a:prstGeom>
          <a:solidFill>
            <a:schemeClr val="accent1"/>
          </a:solidFill>
          <a:ln w="9525">
            <a:solidFill>
              <a:schemeClr val="tx1"/>
            </a:solidFill>
            <a:miter lim="800000"/>
            <a:headEnd/>
            <a:tailEnd/>
          </a:ln>
        </p:spPr>
        <p:txBody>
          <a:bodyPr wrap="none" anchor="ctr"/>
          <a:lstStyle/>
          <a:p>
            <a:endParaRPr lang="en-US"/>
          </a:p>
        </p:txBody>
      </p:sp>
      <p:sp>
        <p:nvSpPr>
          <p:cNvPr id="23558" name="AutoShape 6"/>
          <p:cNvSpPr>
            <a:spLocks noChangeArrowheads="1"/>
          </p:cNvSpPr>
          <p:nvPr/>
        </p:nvSpPr>
        <p:spPr bwMode="auto">
          <a:xfrm>
            <a:off x="6588125" y="2681288"/>
            <a:ext cx="976313" cy="485775"/>
          </a:xfrm>
          <a:prstGeom prst="rightArrow">
            <a:avLst>
              <a:gd name="adj1" fmla="val 50000"/>
              <a:gd name="adj2" fmla="val 50245"/>
            </a:avLst>
          </a:prstGeom>
          <a:solidFill>
            <a:schemeClr val="accent1"/>
          </a:solidFill>
          <a:ln w="9525">
            <a:solidFill>
              <a:schemeClr val="tx1"/>
            </a:solidFill>
            <a:miter lim="800000"/>
            <a:headEnd/>
            <a:tailEnd/>
          </a:ln>
        </p:spPr>
        <p:txBody>
          <a:bodyPr wrap="none" anchor="ctr"/>
          <a:lstStyle/>
          <a:p>
            <a:endParaRPr lang="en-US"/>
          </a:p>
        </p:txBody>
      </p:sp>
      <p:sp>
        <p:nvSpPr>
          <p:cNvPr id="23559" name="Text Box 7"/>
          <p:cNvSpPr txBox="1">
            <a:spLocks noChangeArrowheads="1"/>
          </p:cNvSpPr>
          <p:nvPr/>
        </p:nvSpPr>
        <p:spPr bwMode="auto">
          <a:xfrm>
            <a:off x="1311275" y="3305175"/>
            <a:ext cx="755650" cy="366713"/>
          </a:xfrm>
          <a:prstGeom prst="rect">
            <a:avLst/>
          </a:prstGeom>
          <a:noFill/>
          <a:ln w="9525">
            <a:noFill/>
            <a:miter lim="800000"/>
            <a:headEnd/>
            <a:tailEnd/>
          </a:ln>
        </p:spPr>
        <p:txBody>
          <a:bodyPr wrap="none">
            <a:spAutoFit/>
          </a:bodyPr>
          <a:lstStyle/>
          <a:p>
            <a:r>
              <a:rPr lang="en-GB"/>
              <a:t>Input </a:t>
            </a:r>
          </a:p>
        </p:txBody>
      </p:sp>
      <p:sp>
        <p:nvSpPr>
          <p:cNvPr id="23560" name="Text Box 8"/>
          <p:cNvSpPr txBox="1">
            <a:spLocks noChangeArrowheads="1"/>
          </p:cNvSpPr>
          <p:nvPr/>
        </p:nvSpPr>
        <p:spPr bwMode="auto">
          <a:xfrm>
            <a:off x="7092950" y="3213100"/>
            <a:ext cx="933450" cy="366713"/>
          </a:xfrm>
          <a:prstGeom prst="rect">
            <a:avLst/>
          </a:prstGeom>
          <a:noFill/>
          <a:ln w="9525">
            <a:noFill/>
            <a:miter lim="800000"/>
            <a:headEnd/>
            <a:tailEnd/>
          </a:ln>
        </p:spPr>
        <p:txBody>
          <a:bodyPr wrap="none">
            <a:spAutoFit/>
          </a:bodyPr>
          <a:lstStyle/>
          <a:p>
            <a:r>
              <a:rPr lang="en-GB"/>
              <a:t>Output </a:t>
            </a:r>
          </a:p>
        </p:txBody>
      </p:sp>
      <p:sp>
        <p:nvSpPr>
          <p:cNvPr id="23561" name="Rectangle 9"/>
          <p:cNvSpPr>
            <a:spLocks noChangeArrowheads="1"/>
          </p:cNvSpPr>
          <p:nvPr/>
        </p:nvSpPr>
        <p:spPr bwMode="auto">
          <a:xfrm>
            <a:off x="3175000" y="2492375"/>
            <a:ext cx="914400" cy="914400"/>
          </a:xfrm>
          <a:prstGeom prst="rect">
            <a:avLst/>
          </a:prstGeom>
          <a:solidFill>
            <a:srgbClr val="000000"/>
          </a:solidFill>
          <a:ln w="9525">
            <a:solidFill>
              <a:schemeClr val="tx1"/>
            </a:solidFill>
            <a:miter lim="800000"/>
            <a:headEnd/>
            <a:tailEnd/>
          </a:ln>
        </p:spPr>
        <p:txBody>
          <a:bodyPr wrap="none" anchor="ctr"/>
          <a:lstStyle/>
          <a:p>
            <a:endParaRPr lang="en-US">
              <a:solidFill>
                <a:schemeClr val="bg1"/>
              </a:solidFill>
            </a:endParaRPr>
          </a:p>
        </p:txBody>
      </p:sp>
      <p:sp>
        <p:nvSpPr>
          <p:cNvPr id="23562" name="Rectangle 10"/>
          <p:cNvSpPr>
            <a:spLocks noChangeArrowheads="1"/>
          </p:cNvSpPr>
          <p:nvPr/>
        </p:nvSpPr>
        <p:spPr bwMode="auto">
          <a:xfrm>
            <a:off x="4356100" y="3141663"/>
            <a:ext cx="914400" cy="696912"/>
          </a:xfrm>
          <a:prstGeom prst="rect">
            <a:avLst/>
          </a:prstGeom>
          <a:solidFill>
            <a:srgbClr val="000000"/>
          </a:solidFill>
          <a:ln w="9525">
            <a:solidFill>
              <a:schemeClr val="tx1"/>
            </a:solidFill>
            <a:miter lim="800000"/>
            <a:headEnd/>
            <a:tailEnd/>
          </a:ln>
        </p:spPr>
        <p:txBody>
          <a:bodyPr wrap="none" anchor="ctr"/>
          <a:lstStyle/>
          <a:p>
            <a:endParaRPr lang="en-US">
              <a:solidFill>
                <a:schemeClr val="bg1"/>
              </a:solidFill>
            </a:endParaRPr>
          </a:p>
        </p:txBody>
      </p:sp>
      <p:sp>
        <p:nvSpPr>
          <p:cNvPr id="23563" name="Rectangle 11"/>
          <p:cNvSpPr>
            <a:spLocks noChangeArrowheads="1"/>
          </p:cNvSpPr>
          <p:nvPr/>
        </p:nvSpPr>
        <p:spPr bwMode="auto">
          <a:xfrm>
            <a:off x="5457825" y="2492375"/>
            <a:ext cx="914400" cy="914400"/>
          </a:xfrm>
          <a:prstGeom prst="rect">
            <a:avLst/>
          </a:prstGeom>
          <a:solidFill>
            <a:srgbClr val="000000"/>
          </a:solidFill>
          <a:ln w="9525">
            <a:solidFill>
              <a:schemeClr val="tx1"/>
            </a:solidFill>
            <a:miter lim="800000"/>
            <a:headEnd/>
            <a:tailEnd/>
          </a:ln>
        </p:spPr>
        <p:txBody>
          <a:bodyPr wrap="none" anchor="ctr"/>
          <a:lstStyle/>
          <a:p>
            <a:endParaRPr lang="en-US">
              <a:solidFill>
                <a:schemeClr val="bg1"/>
              </a:solidFill>
            </a:endParaRPr>
          </a:p>
        </p:txBody>
      </p:sp>
      <p:sp>
        <p:nvSpPr>
          <p:cNvPr id="23564" name="Rectangle 13"/>
          <p:cNvSpPr>
            <a:spLocks noChangeArrowheads="1"/>
          </p:cNvSpPr>
          <p:nvPr/>
        </p:nvSpPr>
        <p:spPr bwMode="auto">
          <a:xfrm>
            <a:off x="4356100" y="2060575"/>
            <a:ext cx="914400" cy="696913"/>
          </a:xfrm>
          <a:prstGeom prst="rect">
            <a:avLst/>
          </a:prstGeom>
          <a:solidFill>
            <a:srgbClr val="000000"/>
          </a:solidFill>
          <a:ln w="9525">
            <a:solidFill>
              <a:schemeClr val="tx1"/>
            </a:solidFill>
            <a:miter lim="800000"/>
            <a:headEnd/>
            <a:tailEnd/>
          </a:ln>
        </p:spPr>
        <p:txBody>
          <a:bodyPr wrap="none" anchor="ctr"/>
          <a:lstStyle/>
          <a:p>
            <a:endParaRPr lang="en-US">
              <a:solidFill>
                <a:schemeClr val="bg1"/>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sz="3600"/>
              <a:t>Need for amplification in systems</a:t>
            </a:r>
          </a:p>
        </p:txBody>
      </p:sp>
      <p:sp>
        <p:nvSpPr>
          <p:cNvPr id="16387" name="Rectangle 3"/>
          <p:cNvSpPr>
            <a:spLocks noGrp="1" noChangeArrowheads="1"/>
          </p:cNvSpPr>
          <p:nvPr>
            <p:ph type="body" idx="1"/>
          </p:nvPr>
        </p:nvSpPr>
        <p:spPr>
          <a:xfrm>
            <a:off x="395288" y="1851025"/>
            <a:ext cx="8229600" cy="4530725"/>
          </a:xfrm>
        </p:spPr>
        <p:txBody>
          <a:bodyPr/>
          <a:lstStyle/>
          <a:p>
            <a:pPr marL="342900" indent="-342900" eaLnBrk="1" hangingPunct="1">
              <a:lnSpc>
                <a:spcPct val="80000"/>
              </a:lnSpc>
              <a:defRPr/>
            </a:pPr>
            <a:r>
              <a:rPr lang="en-GB" sz="2400" dirty="0"/>
              <a:t>Signals given by </a:t>
            </a:r>
            <a:r>
              <a:rPr lang="en-US" sz="2400" dirty="0"/>
              <a:t>sensors </a:t>
            </a:r>
            <a:r>
              <a:rPr lang="en-GB" sz="2400" dirty="0"/>
              <a:t>are:</a:t>
            </a:r>
          </a:p>
          <a:p>
            <a:pPr marL="784225" lvl="1" indent="-342900" eaLnBrk="1" hangingPunct="1">
              <a:lnSpc>
                <a:spcPct val="80000"/>
              </a:lnSpc>
              <a:defRPr/>
            </a:pPr>
            <a:r>
              <a:rPr lang="en-GB" sz="2000" dirty="0"/>
              <a:t>often very small (e.g., small ranges of voltage or small differences in resistance etc.)</a:t>
            </a:r>
          </a:p>
          <a:p>
            <a:pPr marL="784225" lvl="1" indent="-342900" eaLnBrk="1" hangingPunct="1">
              <a:lnSpc>
                <a:spcPct val="80000"/>
              </a:lnSpc>
              <a:defRPr/>
            </a:pPr>
            <a:r>
              <a:rPr lang="en-GB" altLang="zh-CN" sz="2000" dirty="0">
                <a:ea typeface="宋体" pitchFamily="2" charset="-122"/>
              </a:rPr>
              <a:t>of insufficient power to cause actuation</a:t>
            </a:r>
          </a:p>
          <a:p>
            <a:pPr marL="301625" indent="-285750" eaLnBrk="1" hangingPunct="1">
              <a:lnSpc>
                <a:spcPct val="80000"/>
              </a:lnSpc>
              <a:defRPr/>
            </a:pPr>
            <a:r>
              <a:rPr lang="en-GB" sz="2400" dirty="0"/>
              <a:t>Instrumentation system:</a:t>
            </a:r>
          </a:p>
          <a:p>
            <a:pPr marL="742950" lvl="1" indent="-285750" eaLnBrk="1" hangingPunct="1">
              <a:lnSpc>
                <a:spcPct val="80000"/>
              </a:lnSpc>
              <a:defRPr/>
            </a:pPr>
            <a:r>
              <a:rPr lang="en-GB" sz="2000" dirty="0"/>
              <a:t>sensor &gt;</a:t>
            </a:r>
            <a:r>
              <a:rPr lang="en-GB" sz="2000" dirty="0">
                <a:solidFill>
                  <a:srgbClr val="FFFF00"/>
                </a:solidFill>
              </a:rPr>
              <a:t> </a:t>
            </a:r>
            <a:r>
              <a:rPr lang="en-GB" sz="2000" dirty="0">
                <a:solidFill>
                  <a:srgbClr val="FF0000"/>
                </a:solidFill>
              </a:rPr>
              <a:t>amplifier </a:t>
            </a:r>
            <a:r>
              <a:rPr lang="en-GB" sz="2000" dirty="0"/>
              <a:t>&gt; analogue to digital converter (ADC) &gt; digital computer &gt; display</a:t>
            </a:r>
          </a:p>
          <a:p>
            <a:pPr marL="301625" indent="-285750" eaLnBrk="1" hangingPunct="1">
              <a:lnSpc>
                <a:spcPct val="80000"/>
              </a:lnSpc>
              <a:defRPr/>
            </a:pPr>
            <a:r>
              <a:rPr lang="en-GB" sz="2400" dirty="0"/>
              <a:t>Control system (auto pilot):</a:t>
            </a:r>
          </a:p>
          <a:p>
            <a:pPr marL="742950" lvl="1" indent="-285750" eaLnBrk="1" hangingPunct="1">
              <a:lnSpc>
                <a:spcPct val="80000"/>
              </a:lnSpc>
              <a:defRPr/>
            </a:pPr>
            <a:r>
              <a:rPr lang="en-GB" sz="2000" dirty="0"/>
              <a:t>gyroscope &gt; </a:t>
            </a:r>
            <a:r>
              <a:rPr lang="en-GB" sz="2000" dirty="0">
                <a:solidFill>
                  <a:srgbClr val="FF0000"/>
                </a:solidFill>
              </a:rPr>
              <a:t>amplifier </a:t>
            </a:r>
            <a:r>
              <a:rPr lang="en-GB" sz="2000" dirty="0"/>
              <a:t>&gt; electro-hydraulic actuators &gt; control surface movement &gt;aircraft manoeuvre</a:t>
            </a:r>
          </a:p>
          <a:p>
            <a:pPr marL="742950" lvl="1" indent="-285750" eaLnBrk="1" hangingPunct="1">
              <a:lnSpc>
                <a:spcPct val="80000"/>
              </a:lnSpc>
              <a:buFont typeface="Wingdings" pitchFamily="2" charset="2"/>
              <a:buNone/>
              <a:defRPr/>
            </a:pPr>
            <a:endParaRPr lang="en-GB" sz="2000" dirty="0"/>
          </a:p>
          <a:p>
            <a:pPr marL="301625" indent="-285750" eaLnBrk="1" hangingPunct="1">
              <a:lnSpc>
                <a:spcPct val="80000"/>
              </a:lnSpc>
              <a:defRPr/>
            </a:pPr>
            <a:endParaRPr lang="en-GB" sz="2400" dirty="0"/>
          </a:p>
          <a:p>
            <a:pPr marL="301625" indent="-285750" eaLnBrk="1" hangingPunct="1">
              <a:lnSpc>
                <a:spcPct val="80000"/>
              </a:lnSpc>
              <a:defRPr/>
            </a:pPr>
            <a:r>
              <a:rPr lang="en-GB" sz="2400" dirty="0"/>
              <a:t>Amplifiers unite the signal path with the power supply</a:t>
            </a:r>
          </a:p>
          <a:p>
            <a:pPr marL="742950" lvl="1" indent="-285750" eaLnBrk="1" hangingPunct="1">
              <a:lnSpc>
                <a:spcPct val="80000"/>
              </a:lnSpc>
              <a:defRPr/>
            </a:pPr>
            <a:r>
              <a:rPr lang="en-GB" sz="2000" dirty="0"/>
              <a:t>Energy from the power supply is used to increase the voltage range and/or current range and/or power of a signal</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pPr eaLnBrk="1" hangingPunct="1"/>
            <a:r>
              <a:rPr lang="en-GB"/>
              <a:t>Ideal linear voltage amplifier</a:t>
            </a:r>
          </a:p>
        </p:txBody>
      </p:sp>
      <p:sp>
        <p:nvSpPr>
          <p:cNvPr id="1029" name="Text Box 3"/>
          <p:cNvSpPr txBox="1">
            <a:spLocks noChangeArrowheads="1"/>
          </p:cNvSpPr>
          <p:nvPr/>
        </p:nvSpPr>
        <p:spPr bwMode="auto">
          <a:xfrm>
            <a:off x="684213" y="1647825"/>
            <a:ext cx="8064500" cy="701675"/>
          </a:xfrm>
          <a:prstGeom prst="rect">
            <a:avLst/>
          </a:prstGeom>
          <a:noFill/>
          <a:ln w="9525">
            <a:noFill/>
            <a:miter lim="800000"/>
            <a:headEnd/>
            <a:tailEnd/>
          </a:ln>
        </p:spPr>
        <p:txBody>
          <a:bodyPr>
            <a:spAutoFit/>
          </a:bodyPr>
          <a:lstStyle/>
          <a:p>
            <a:r>
              <a:rPr lang="en-GB" sz="2000"/>
              <a:t>The operation of an ideal linear voltage amplifier is described by the following </a:t>
            </a:r>
            <a:r>
              <a:rPr lang="en-GB" altLang="zh-CN" sz="2000">
                <a:ea typeface="宋体" pitchFamily="2" charset="-122"/>
              </a:rPr>
              <a:t>simple </a:t>
            </a:r>
            <a:r>
              <a:rPr lang="en-GB" sz="2000"/>
              <a:t>relation between input and output in the time domain</a:t>
            </a:r>
          </a:p>
        </p:txBody>
      </p:sp>
      <p:graphicFrame>
        <p:nvGraphicFramePr>
          <p:cNvPr id="1026" name="Object 4"/>
          <p:cNvGraphicFramePr>
            <a:graphicFrameLocks noGrp="1" noChangeAspect="1"/>
          </p:cNvGraphicFramePr>
          <p:nvPr>
            <p:ph idx="1"/>
          </p:nvPr>
        </p:nvGraphicFramePr>
        <p:xfrm>
          <a:off x="3203575" y="2366963"/>
          <a:ext cx="2344738" cy="557212"/>
        </p:xfrm>
        <a:graphic>
          <a:graphicData uri="http://schemas.openxmlformats.org/presentationml/2006/ole">
            <mc:AlternateContent xmlns:mc="http://schemas.openxmlformats.org/markup-compatibility/2006">
              <mc:Choice xmlns:v="urn:schemas-microsoft-com:vml" Requires="v">
                <p:oleObj spid="_x0000_s33940" name="Equation" r:id="rId3" imgW="939600" imgH="228600" progId="Equation.3">
                  <p:embed/>
                </p:oleObj>
              </mc:Choice>
              <mc:Fallback>
                <p:oleObj name="Equation" r:id="rId3" imgW="9396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2366963"/>
                        <a:ext cx="2344738" cy="557212"/>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2" name="Text Box 5"/>
          <p:cNvSpPr txBox="1">
            <a:spLocks noChangeArrowheads="1"/>
          </p:cNvSpPr>
          <p:nvPr/>
        </p:nvSpPr>
        <p:spPr bwMode="auto">
          <a:xfrm>
            <a:off x="755650" y="3068638"/>
            <a:ext cx="7416800" cy="1323975"/>
          </a:xfrm>
          <a:prstGeom prst="rect">
            <a:avLst/>
          </a:prstGeom>
          <a:noFill/>
          <a:ln w="9525">
            <a:noFill/>
            <a:miter lim="800000"/>
            <a:headEnd/>
            <a:tailEnd/>
          </a:ln>
        </p:spPr>
        <p:txBody>
          <a:bodyPr>
            <a:spAutoFit/>
          </a:bodyPr>
          <a:lstStyle/>
          <a:p>
            <a:pPr>
              <a:defRPr/>
            </a:pPr>
            <a:r>
              <a:rPr lang="en-GB" sz="2000" i="1" dirty="0">
                <a:latin typeface="Times New Roman" pitchFamily="18" charset="0"/>
              </a:rPr>
              <a:t>A</a:t>
            </a:r>
            <a:r>
              <a:rPr lang="en-GB" sz="2000" dirty="0"/>
              <a:t> is a constant and is the </a:t>
            </a:r>
            <a:r>
              <a:rPr lang="en-GB" sz="2000" dirty="0">
                <a:solidFill>
                  <a:srgbClr val="FF0000"/>
                </a:solidFill>
              </a:rPr>
              <a:t>gain </a:t>
            </a:r>
            <a:r>
              <a:rPr lang="en-GB" sz="2000" dirty="0"/>
              <a:t>of the amplifier. Commonly </a:t>
            </a:r>
            <a:r>
              <a:rPr lang="en-GB" sz="2000" i="1" dirty="0">
                <a:latin typeface="Times New Roman" pitchFamily="18" charset="0"/>
                <a:cs typeface="Times New Roman" pitchFamily="18" charset="0"/>
              </a:rPr>
              <a:t>A</a:t>
            </a:r>
            <a:r>
              <a:rPr lang="en-GB" sz="2000" dirty="0"/>
              <a:t> usually is  a function of frequency: </a:t>
            </a:r>
            <a:r>
              <a:rPr lang="en-GB" sz="2000" i="1" dirty="0">
                <a:latin typeface="Times New Roman" pitchFamily="18" charset="0"/>
                <a:cs typeface="Times New Roman" pitchFamily="18" charset="0"/>
              </a:rPr>
              <a:t>A(f)</a:t>
            </a:r>
          </a:p>
          <a:p>
            <a:pPr>
              <a:defRPr/>
            </a:pPr>
            <a:r>
              <a:rPr lang="en-GB" sz="2000" dirty="0">
                <a:latin typeface="Times New Roman" pitchFamily="18" charset="0"/>
                <a:cs typeface="Times New Roman" pitchFamily="18" charset="0"/>
              </a:rPr>
              <a:t>	</a:t>
            </a:r>
            <a:r>
              <a:rPr lang="en-GB" sz="2000" dirty="0">
                <a:latin typeface="+mn-lt"/>
                <a:cs typeface="Times New Roman" pitchFamily="18" charset="0"/>
              </a:rPr>
              <a:t>i.e., the amplifier responds to signals at different 	frequency with different gains</a:t>
            </a:r>
          </a:p>
        </p:txBody>
      </p:sp>
      <p:sp>
        <p:nvSpPr>
          <p:cNvPr id="1031" name="Text Box 23"/>
          <p:cNvSpPr txBox="1">
            <a:spLocks noChangeArrowheads="1"/>
          </p:cNvSpPr>
          <p:nvPr/>
        </p:nvSpPr>
        <p:spPr bwMode="auto">
          <a:xfrm>
            <a:off x="735013" y="4097338"/>
            <a:ext cx="184150" cy="366712"/>
          </a:xfrm>
          <a:prstGeom prst="rect">
            <a:avLst/>
          </a:prstGeom>
          <a:noFill/>
          <a:ln w="9525">
            <a:noFill/>
            <a:miter lim="800000"/>
            <a:headEnd/>
            <a:tailEnd/>
          </a:ln>
        </p:spPr>
        <p:txBody>
          <a:bodyPr wrap="none">
            <a:spAutoFit/>
          </a:bodyPr>
          <a:lstStyle/>
          <a:p>
            <a:endParaRPr lang="en-US"/>
          </a:p>
        </p:txBody>
      </p:sp>
      <p:sp>
        <p:nvSpPr>
          <p:cNvPr id="1032" name="Line 13"/>
          <p:cNvSpPr>
            <a:spLocks noChangeShapeType="1"/>
          </p:cNvSpPr>
          <p:nvPr/>
        </p:nvSpPr>
        <p:spPr bwMode="auto">
          <a:xfrm>
            <a:off x="3057525" y="5084763"/>
            <a:ext cx="936625" cy="0"/>
          </a:xfrm>
          <a:prstGeom prst="line">
            <a:avLst/>
          </a:prstGeom>
          <a:noFill/>
          <a:ln w="9525">
            <a:solidFill>
              <a:schemeClr val="tx1"/>
            </a:solidFill>
            <a:round/>
            <a:headEnd type="oval" w="med" len="med"/>
            <a:tailEnd/>
          </a:ln>
        </p:spPr>
        <p:txBody>
          <a:bodyPr/>
          <a:lstStyle/>
          <a:p>
            <a:endParaRPr lang="en-GB"/>
          </a:p>
        </p:txBody>
      </p:sp>
      <p:sp>
        <p:nvSpPr>
          <p:cNvPr id="1033" name="Line 14"/>
          <p:cNvSpPr>
            <a:spLocks noChangeShapeType="1"/>
          </p:cNvSpPr>
          <p:nvPr/>
        </p:nvSpPr>
        <p:spPr bwMode="auto">
          <a:xfrm>
            <a:off x="4570413" y="5084763"/>
            <a:ext cx="936625" cy="0"/>
          </a:xfrm>
          <a:prstGeom prst="line">
            <a:avLst/>
          </a:prstGeom>
          <a:noFill/>
          <a:ln w="9525">
            <a:solidFill>
              <a:schemeClr val="tx1"/>
            </a:solidFill>
            <a:round/>
            <a:headEnd/>
            <a:tailEnd type="oval" w="med" len="med"/>
          </a:ln>
        </p:spPr>
        <p:txBody>
          <a:bodyPr/>
          <a:lstStyle/>
          <a:p>
            <a:endParaRPr lang="en-GB"/>
          </a:p>
        </p:txBody>
      </p:sp>
      <p:sp>
        <p:nvSpPr>
          <p:cNvPr id="1034" name="Line 15"/>
          <p:cNvSpPr>
            <a:spLocks noChangeShapeType="1"/>
          </p:cNvSpPr>
          <p:nvPr/>
        </p:nvSpPr>
        <p:spPr bwMode="auto">
          <a:xfrm>
            <a:off x="3057525" y="5805488"/>
            <a:ext cx="1512888" cy="0"/>
          </a:xfrm>
          <a:prstGeom prst="line">
            <a:avLst/>
          </a:prstGeom>
          <a:noFill/>
          <a:ln w="9525">
            <a:solidFill>
              <a:schemeClr val="tx1"/>
            </a:solidFill>
            <a:round/>
            <a:headEnd type="oval" w="med" len="med"/>
            <a:tailEnd/>
          </a:ln>
        </p:spPr>
        <p:txBody>
          <a:bodyPr/>
          <a:lstStyle/>
          <a:p>
            <a:endParaRPr lang="en-GB"/>
          </a:p>
        </p:txBody>
      </p:sp>
      <p:sp>
        <p:nvSpPr>
          <p:cNvPr id="1035" name="Line 16"/>
          <p:cNvSpPr>
            <a:spLocks noChangeShapeType="1"/>
          </p:cNvSpPr>
          <p:nvPr/>
        </p:nvSpPr>
        <p:spPr bwMode="auto">
          <a:xfrm>
            <a:off x="4570413" y="5805488"/>
            <a:ext cx="936625" cy="0"/>
          </a:xfrm>
          <a:prstGeom prst="line">
            <a:avLst/>
          </a:prstGeom>
          <a:noFill/>
          <a:ln w="9525">
            <a:solidFill>
              <a:schemeClr val="tx1"/>
            </a:solidFill>
            <a:round/>
            <a:headEnd/>
            <a:tailEnd type="oval" w="med" len="med"/>
          </a:ln>
        </p:spPr>
        <p:txBody>
          <a:bodyPr/>
          <a:lstStyle/>
          <a:p>
            <a:endParaRPr lang="en-GB"/>
          </a:p>
        </p:txBody>
      </p:sp>
      <p:sp>
        <p:nvSpPr>
          <p:cNvPr id="1036" name="Text Box 17"/>
          <p:cNvSpPr txBox="1">
            <a:spLocks noChangeArrowheads="1"/>
          </p:cNvSpPr>
          <p:nvPr/>
        </p:nvSpPr>
        <p:spPr bwMode="auto">
          <a:xfrm>
            <a:off x="2338388" y="5229225"/>
            <a:ext cx="544512" cy="366713"/>
          </a:xfrm>
          <a:prstGeom prst="rect">
            <a:avLst/>
          </a:prstGeom>
          <a:noFill/>
          <a:ln w="9525">
            <a:noFill/>
            <a:miter lim="800000"/>
            <a:headEnd/>
            <a:tailEnd/>
          </a:ln>
        </p:spPr>
        <p:txBody>
          <a:bodyPr wrap="none">
            <a:spAutoFit/>
          </a:bodyPr>
          <a:lstStyle/>
          <a:p>
            <a:r>
              <a:rPr lang="en-GB" i="1">
                <a:latin typeface="Times New Roman" pitchFamily="18" charset="0"/>
              </a:rPr>
              <a:t>v</a:t>
            </a:r>
            <a:r>
              <a:rPr lang="en-GB" i="1" baseline="-25000">
                <a:latin typeface="Times New Roman" pitchFamily="18" charset="0"/>
              </a:rPr>
              <a:t>i</a:t>
            </a:r>
            <a:r>
              <a:rPr lang="en-GB" i="1">
                <a:latin typeface="Times New Roman" pitchFamily="18" charset="0"/>
              </a:rPr>
              <a:t>(t)</a:t>
            </a:r>
          </a:p>
        </p:txBody>
      </p:sp>
      <p:sp>
        <p:nvSpPr>
          <p:cNvPr id="1037" name="Text Box 18"/>
          <p:cNvSpPr txBox="1">
            <a:spLocks noChangeArrowheads="1"/>
          </p:cNvSpPr>
          <p:nvPr/>
        </p:nvSpPr>
        <p:spPr bwMode="auto">
          <a:xfrm>
            <a:off x="5649913" y="5229225"/>
            <a:ext cx="577850" cy="366713"/>
          </a:xfrm>
          <a:prstGeom prst="rect">
            <a:avLst/>
          </a:prstGeom>
          <a:noFill/>
          <a:ln w="9525">
            <a:noFill/>
            <a:miter lim="800000"/>
            <a:headEnd/>
            <a:tailEnd/>
          </a:ln>
        </p:spPr>
        <p:txBody>
          <a:bodyPr wrap="none">
            <a:spAutoFit/>
          </a:bodyPr>
          <a:lstStyle/>
          <a:p>
            <a:r>
              <a:rPr lang="en-GB" i="1">
                <a:latin typeface="Times New Roman" pitchFamily="18" charset="0"/>
              </a:rPr>
              <a:t>v</a:t>
            </a:r>
            <a:r>
              <a:rPr lang="en-GB" i="1" baseline="-25000">
                <a:latin typeface="Times New Roman" pitchFamily="18" charset="0"/>
              </a:rPr>
              <a:t>o</a:t>
            </a:r>
            <a:r>
              <a:rPr lang="en-GB" i="1">
                <a:latin typeface="Times New Roman" pitchFamily="18" charset="0"/>
              </a:rPr>
              <a:t>(t)</a:t>
            </a:r>
          </a:p>
        </p:txBody>
      </p:sp>
      <p:sp>
        <p:nvSpPr>
          <p:cNvPr id="1038" name="Line 19"/>
          <p:cNvSpPr>
            <a:spLocks noChangeShapeType="1"/>
          </p:cNvSpPr>
          <p:nvPr/>
        </p:nvSpPr>
        <p:spPr bwMode="auto">
          <a:xfrm>
            <a:off x="4406900" y="5373688"/>
            <a:ext cx="0" cy="431800"/>
          </a:xfrm>
          <a:prstGeom prst="line">
            <a:avLst/>
          </a:prstGeom>
          <a:noFill/>
          <a:ln w="9525">
            <a:solidFill>
              <a:schemeClr val="tx1"/>
            </a:solidFill>
            <a:round/>
            <a:headEnd/>
            <a:tailEnd type="oval" w="med" len="med"/>
          </a:ln>
        </p:spPr>
        <p:txBody>
          <a:bodyPr/>
          <a:lstStyle/>
          <a:p>
            <a:endParaRPr lang="en-GB"/>
          </a:p>
        </p:txBody>
      </p:sp>
      <p:grpSp>
        <p:nvGrpSpPr>
          <p:cNvPr id="3" name="Group 27"/>
          <p:cNvGrpSpPr>
            <a:grpSpLocks/>
          </p:cNvGrpSpPr>
          <p:nvPr/>
        </p:nvGrpSpPr>
        <p:grpSpPr bwMode="auto">
          <a:xfrm>
            <a:off x="4264025" y="5805488"/>
            <a:ext cx="287338" cy="431800"/>
            <a:chOff x="1610" y="3158"/>
            <a:chExt cx="181" cy="272"/>
          </a:xfrm>
        </p:grpSpPr>
        <p:sp>
          <p:nvSpPr>
            <p:cNvPr id="1043" name="Line 22"/>
            <p:cNvSpPr>
              <a:spLocks noChangeShapeType="1"/>
            </p:cNvSpPr>
            <p:nvPr/>
          </p:nvSpPr>
          <p:spPr bwMode="auto">
            <a:xfrm>
              <a:off x="1701" y="3158"/>
              <a:ext cx="0" cy="181"/>
            </a:xfrm>
            <a:prstGeom prst="line">
              <a:avLst/>
            </a:prstGeom>
            <a:noFill/>
            <a:ln w="9525">
              <a:solidFill>
                <a:schemeClr val="tx1"/>
              </a:solidFill>
              <a:round/>
              <a:headEnd/>
              <a:tailEnd/>
            </a:ln>
          </p:spPr>
          <p:txBody>
            <a:bodyPr/>
            <a:lstStyle/>
            <a:p>
              <a:endParaRPr lang="en-GB"/>
            </a:p>
          </p:txBody>
        </p:sp>
        <p:grpSp>
          <p:nvGrpSpPr>
            <p:cNvPr id="4" name="Group 26"/>
            <p:cNvGrpSpPr>
              <a:grpSpLocks/>
            </p:cNvGrpSpPr>
            <p:nvPr/>
          </p:nvGrpSpPr>
          <p:grpSpPr bwMode="auto">
            <a:xfrm>
              <a:off x="1610" y="3339"/>
              <a:ext cx="181" cy="91"/>
              <a:chOff x="1610" y="3339"/>
              <a:chExt cx="317" cy="91"/>
            </a:xfrm>
          </p:grpSpPr>
          <p:sp>
            <p:nvSpPr>
              <p:cNvPr id="1045" name="Line 23"/>
              <p:cNvSpPr>
                <a:spLocks noChangeShapeType="1"/>
              </p:cNvSpPr>
              <p:nvPr/>
            </p:nvSpPr>
            <p:spPr bwMode="auto">
              <a:xfrm>
                <a:off x="1610" y="3339"/>
                <a:ext cx="317" cy="0"/>
              </a:xfrm>
              <a:prstGeom prst="line">
                <a:avLst/>
              </a:prstGeom>
              <a:noFill/>
              <a:ln w="9525">
                <a:solidFill>
                  <a:schemeClr val="tx1"/>
                </a:solidFill>
                <a:round/>
                <a:headEnd/>
                <a:tailEnd/>
              </a:ln>
            </p:spPr>
            <p:txBody>
              <a:bodyPr/>
              <a:lstStyle/>
              <a:p>
                <a:endParaRPr lang="en-GB"/>
              </a:p>
            </p:txBody>
          </p:sp>
          <p:sp>
            <p:nvSpPr>
              <p:cNvPr id="1046" name="Line 24"/>
              <p:cNvSpPr>
                <a:spLocks noChangeShapeType="1"/>
              </p:cNvSpPr>
              <p:nvPr/>
            </p:nvSpPr>
            <p:spPr bwMode="auto">
              <a:xfrm>
                <a:off x="1678" y="3385"/>
                <a:ext cx="181" cy="0"/>
              </a:xfrm>
              <a:prstGeom prst="line">
                <a:avLst/>
              </a:prstGeom>
              <a:noFill/>
              <a:ln w="9525">
                <a:solidFill>
                  <a:schemeClr val="tx1"/>
                </a:solidFill>
                <a:round/>
                <a:headEnd/>
                <a:tailEnd/>
              </a:ln>
            </p:spPr>
            <p:txBody>
              <a:bodyPr/>
              <a:lstStyle/>
              <a:p>
                <a:endParaRPr lang="en-GB"/>
              </a:p>
            </p:txBody>
          </p:sp>
          <p:sp>
            <p:nvSpPr>
              <p:cNvPr id="1047" name="Line 25"/>
              <p:cNvSpPr>
                <a:spLocks noChangeShapeType="1"/>
              </p:cNvSpPr>
              <p:nvPr/>
            </p:nvSpPr>
            <p:spPr bwMode="auto">
              <a:xfrm>
                <a:off x="1724" y="3430"/>
                <a:ext cx="90" cy="0"/>
              </a:xfrm>
              <a:prstGeom prst="line">
                <a:avLst/>
              </a:prstGeom>
              <a:noFill/>
              <a:ln w="9525">
                <a:solidFill>
                  <a:schemeClr val="tx1"/>
                </a:solidFill>
                <a:round/>
                <a:headEnd/>
                <a:tailEnd/>
              </a:ln>
            </p:spPr>
            <p:txBody>
              <a:bodyPr/>
              <a:lstStyle/>
              <a:p>
                <a:endParaRPr lang="en-GB"/>
              </a:p>
            </p:txBody>
          </p:sp>
        </p:grpSp>
      </p:grpSp>
      <p:sp>
        <p:nvSpPr>
          <p:cNvPr id="1040" name="AutoShape 12"/>
          <p:cNvSpPr>
            <a:spLocks noChangeArrowheads="1"/>
          </p:cNvSpPr>
          <p:nvPr/>
        </p:nvSpPr>
        <p:spPr bwMode="auto">
          <a:xfrm rot="5400000">
            <a:off x="3994150" y="4581525"/>
            <a:ext cx="1008063" cy="1008063"/>
          </a:xfrm>
          <a:prstGeom prst="triangle">
            <a:avLst>
              <a:gd name="adj" fmla="val 50000"/>
            </a:avLst>
          </a:prstGeom>
          <a:solidFill>
            <a:schemeClr val="bg1"/>
          </a:solidFill>
          <a:ln w="9525">
            <a:solidFill>
              <a:schemeClr val="tx1"/>
            </a:solidFill>
            <a:miter lim="800000"/>
            <a:headEnd/>
            <a:tailEnd/>
          </a:ln>
        </p:spPr>
        <p:txBody>
          <a:bodyPr wrap="none" anchor="ctr"/>
          <a:lstStyle/>
          <a:p>
            <a:endParaRPr lang="en-US"/>
          </a:p>
        </p:txBody>
      </p:sp>
      <p:sp>
        <p:nvSpPr>
          <p:cNvPr id="1041" name="Line 19"/>
          <p:cNvSpPr>
            <a:spLocks noChangeShapeType="1"/>
          </p:cNvSpPr>
          <p:nvPr/>
        </p:nvSpPr>
        <p:spPr bwMode="auto">
          <a:xfrm flipV="1">
            <a:off x="2894013" y="5084763"/>
            <a:ext cx="0" cy="720725"/>
          </a:xfrm>
          <a:prstGeom prst="line">
            <a:avLst/>
          </a:prstGeom>
          <a:noFill/>
          <a:ln w="9525">
            <a:solidFill>
              <a:schemeClr val="tx1"/>
            </a:solidFill>
            <a:round/>
            <a:headEnd/>
            <a:tailEnd type="triangle" w="med" len="med"/>
          </a:ln>
        </p:spPr>
        <p:txBody>
          <a:bodyPr/>
          <a:lstStyle/>
          <a:p>
            <a:endParaRPr lang="en-GB"/>
          </a:p>
        </p:txBody>
      </p:sp>
      <p:sp>
        <p:nvSpPr>
          <p:cNvPr id="1042" name="Line 19"/>
          <p:cNvSpPr>
            <a:spLocks noChangeShapeType="1"/>
          </p:cNvSpPr>
          <p:nvPr/>
        </p:nvSpPr>
        <p:spPr bwMode="auto">
          <a:xfrm flipV="1">
            <a:off x="5630863" y="5084763"/>
            <a:ext cx="0" cy="720725"/>
          </a:xfrm>
          <a:prstGeom prst="line">
            <a:avLst/>
          </a:prstGeom>
          <a:noFill/>
          <a:ln w="9525">
            <a:solidFill>
              <a:schemeClr val="tx1"/>
            </a:solidFill>
            <a:round/>
            <a:headEnd/>
            <a:tailEnd type="triangle" w="med" len="med"/>
          </a:ln>
        </p:spPr>
        <p:txBody>
          <a:bodyPr/>
          <a:lstStyle/>
          <a:p>
            <a:endParaRPr lang="en-GB"/>
          </a:p>
        </p:txBody>
      </p:sp>
      <p:graphicFrame>
        <p:nvGraphicFramePr>
          <p:cNvPr id="1027" name="Object 10"/>
          <p:cNvGraphicFramePr>
            <a:graphicFrameLocks noChangeAspect="1"/>
          </p:cNvGraphicFramePr>
          <p:nvPr/>
        </p:nvGraphicFramePr>
        <p:xfrm>
          <a:off x="3984625" y="4868863"/>
          <a:ext cx="801688" cy="431800"/>
        </p:xfrm>
        <a:graphic>
          <a:graphicData uri="http://schemas.openxmlformats.org/presentationml/2006/ole">
            <mc:AlternateContent xmlns:mc="http://schemas.openxmlformats.org/markup-compatibility/2006">
              <mc:Choice xmlns:v="urn:schemas-microsoft-com:vml" Requires="v">
                <p:oleObj spid="_x0000_s33941" name="Equation" r:id="rId5" imgW="368280" imgH="203040" progId="Equation.3">
                  <p:embed/>
                </p:oleObj>
              </mc:Choice>
              <mc:Fallback>
                <p:oleObj name="Equation" r:id="rId5" imgW="368280" imgH="20304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4625" y="4868863"/>
                        <a:ext cx="801688" cy="4318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931863" y="404813"/>
            <a:ext cx="7158037" cy="960437"/>
          </a:xfrm>
        </p:spPr>
        <p:txBody>
          <a:bodyPr/>
          <a:lstStyle/>
          <a:p>
            <a:pPr eaLnBrk="1" hangingPunct="1"/>
            <a:r>
              <a:rPr lang="en-US" altLang="zh-CN" sz="2800">
                <a:ea typeface="宋体" pitchFamily="2" charset="-122"/>
              </a:rPr>
              <a:t>Differential and single-ended amplifiers</a:t>
            </a:r>
            <a:endParaRPr lang="en-GB" sz="2800"/>
          </a:p>
        </p:txBody>
      </p:sp>
      <p:sp>
        <p:nvSpPr>
          <p:cNvPr id="13315" name="AutoShape 5"/>
          <p:cNvSpPr>
            <a:spLocks noChangeArrowheads="1"/>
          </p:cNvSpPr>
          <p:nvPr/>
        </p:nvSpPr>
        <p:spPr bwMode="auto">
          <a:xfrm rot="5400000">
            <a:off x="2359025" y="3429000"/>
            <a:ext cx="1008063" cy="1008063"/>
          </a:xfrm>
          <a:prstGeom prst="triangle">
            <a:avLst>
              <a:gd name="adj" fmla="val 50000"/>
            </a:avLst>
          </a:prstGeom>
          <a:noFill/>
          <a:ln w="9525">
            <a:solidFill>
              <a:schemeClr val="tx1"/>
            </a:solidFill>
            <a:miter lim="800000"/>
            <a:headEnd/>
            <a:tailEnd/>
          </a:ln>
        </p:spPr>
        <p:txBody>
          <a:bodyPr rot="10800000" vert="eaVert" wrap="none" anchor="ctr"/>
          <a:lstStyle/>
          <a:p>
            <a:pPr algn="ctr"/>
            <a:endParaRPr lang="en-US"/>
          </a:p>
        </p:txBody>
      </p:sp>
      <p:sp>
        <p:nvSpPr>
          <p:cNvPr id="13316" name="Line 6"/>
          <p:cNvSpPr>
            <a:spLocks noChangeShapeType="1"/>
          </p:cNvSpPr>
          <p:nvPr/>
        </p:nvSpPr>
        <p:spPr bwMode="auto">
          <a:xfrm>
            <a:off x="1422400" y="3717925"/>
            <a:ext cx="936625" cy="0"/>
          </a:xfrm>
          <a:prstGeom prst="line">
            <a:avLst/>
          </a:prstGeom>
          <a:noFill/>
          <a:ln w="9525">
            <a:solidFill>
              <a:schemeClr val="tx1"/>
            </a:solidFill>
            <a:round/>
            <a:headEnd type="oval" w="med" len="med"/>
            <a:tailEnd/>
          </a:ln>
        </p:spPr>
        <p:txBody>
          <a:bodyPr/>
          <a:lstStyle/>
          <a:p>
            <a:endParaRPr lang="en-GB"/>
          </a:p>
        </p:txBody>
      </p:sp>
      <p:sp>
        <p:nvSpPr>
          <p:cNvPr id="13317" name="Line 7"/>
          <p:cNvSpPr>
            <a:spLocks noChangeShapeType="1"/>
          </p:cNvSpPr>
          <p:nvPr/>
        </p:nvSpPr>
        <p:spPr bwMode="auto">
          <a:xfrm>
            <a:off x="2935288" y="3717925"/>
            <a:ext cx="936625" cy="0"/>
          </a:xfrm>
          <a:prstGeom prst="line">
            <a:avLst/>
          </a:prstGeom>
          <a:noFill/>
          <a:ln w="9525">
            <a:solidFill>
              <a:schemeClr val="tx1"/>
            </a:solidFill>
            <a:round/>
            <a:headEnd/>
            <a:tailEnd type="oval" w="med" len="med"/>
          </a:ln>
        </p:spPr>
        <p:txBody>
          <a:bodyPr/>
          <a:lstStyle/>
          <a:p>
            <a:endParaRPr lang="en-GB"/>
          </a:p>
        </p:txBody>
      </p:sp>
      <p:sp>
        <p:nvSpPr>
          <p:cNvPr id="13318" name="Line 8"/>
          <p:cNvSpPr>
            <a:spLocks noChangeShapeType="1"/>
          </p:cNvSpPr>
          <p:nvPr/>
        </p:nvSpPr>
        <p:spPr bwMode="auto">
          <a:xfrm>
            <a:off x="1422400" y="4149725"/>
            <a:ext cx="936625" cy="0"/>
          </a:xfrm>
          <a:prstGeom prst="line">
            <a:avLst/>
          </a:prstGeom>
          <a:noFill/>
          <a:ln w="9525">
            <a:solidFill>
              <a:schemeClr val="tx1"/>
            </a:solidFill>
            <a:round/>
            <a:headEnd type="oval" w="med" len="med"/>
            <a:tailEnd/>
          </a:ln>
        </p:spPr>
        <p:txBody>
          <a:bodyPr/>
          <a:lstStyle/>
          <a:p>
            <a:endParaRPr lang="en-GB"/>
          </a:p>
        </p:txBody>
      </p:sp>
      <p:sp>
        <p:nvSpPr>
          <p:cNvPr id="13319" name="Line 9"/>
          <p:cNvSpPr>
            <a:spLocks noChangeShapeType="1"/>
          </p:cNvSpPr>
          <p:nvPr/>
        </p:nvSpPr>
        <p:spPr bwMode="auto">
          <a:xfrm>
            <a:off x="2935288" y="4149725"/>
            <a:ext cx="936625" cy="0"/>
          </a:xfrm>
          <a:prstGeom prst="line">
            <a:avLst/>
          </a:prstGeom>
          <a:noFill/>
          <a:ln w="9525">
            <a:solidFill>
              <a:schemeClr val="tx1"/>
            </a:solidFill>
            <a:round/>
            <a:headEnd/>
            <a:tailEnd type="oval" w="med" len="med"/>
          </a:ln>
        </p:spPr>
        <p:txBody>
          <a:bodyPr/>
          <a:lstStyle/>
          <a:p>
            <a:endParaRPr lang="en-GB"/>
          </a:p>
        </p:txBody>
      </p:sp>
      <p:sp>
        <p:nvSpPr>
          <p:cNvPr id="13320" name="Text Box 10"/>
          <p:cNvSpPr txBox="1">
            <a:spLocks noChangeArrowheads="1"/>
          </p:cNvSpPr>
          <p:nvPr/>
        </p:nvSpPr>
        <p:spPr bwMode="auto">
          <a:xfrm>
            <a:off x="539750" y="3717925"/>
            <a:ext cx="663575" cy="368300"/>
          </a:xfrm>
          <a:prstGeom prst="rect">
            <a:avLst/>
          </a:prstGeom>
          <a:noFill/>
          <a:ln w="9525">
            <a:noFill/>
            <a:miter lim="800000"/>
            <a:headEnd/>
            <a:tailEnd/>
          </a:ln>
        </p:spPr>
        <p:txBody>
          <a:bodyPr wrap="none">
            <a:spAutoFit/>
          </a:bodyPr>
          <a:lstStyle/>
          <a:p>
            <a:r>
              <a:rPr lang="en-GB" i="1">
                <a:latin typeface="Times New Roman" pitchFamily="18" charset="0"/>
              </a:rPr>
              <a:t>v</a:t>
            </a:r>
            <a:r>
              <a:rPr lang="en-GB" i="1" baseline="-25000">
                <a:latin typeface="Times New Roman" pitchFamily="18" charset="0"/>
              </a:rPr>
              <a:t>d,i</a:t>
            </a:r>
            <a:r>
              <a:rPr lang="en-GB" i="1">
                <a:latin typeface="Times New Roman" pitchFamily="18" charset="0"/>
              </a:rPr>
              <a:t>(t)</a:t>
            </a:r>
          </a:p>
        </p:txBody>
      </p:sp>
      <p:sp>
        <p:nvSpPr>
          <p:cNvPr id="13321" name="Text Box 11"/>
          <p:cNvSpPr txBox="1">
            <a:spLocks noChangeArrowheads="1"/>
          </p:cNvSpPr>
          <p:nvPr/>
        </p:nvSpPr>
        <p:spPr bwMode="auto">
          <a:xfrm>
            <a:off x="4014788" y="3717925"/>
            <a:ext cx="736600" cy="369888"/>
          </a:xfrm>
          <a:prstGeom prst="rect">
            <a:avLst/>
          </a:prstGeom>
          <a:noFill/>
          <a:ln w="9525">
            <a:noFill/>
            <a:miter lim="800000"/>
            <a:headEnd/>
            <a:tailEnd/>
          </a:ln>
        </p:spPr>
        <p:txBody>
          <a:bodyPr wrap="none">
            <a:spAutoFit/>
          </a:bodyPr>
          <a:lstStyle/>
          <a:p>
            <a:r>
              <a:rPr lang="en-GB" i="1">
                <a:latin typeface="Times New Roman" pitchFamily="18" charset="0"/>
              </a:rPr>
              <a:t>V</a:t>
            </a:r>
            <a:r>
              <a:rPr lang="en-GB" i="1" baseline="-25000">
                <a:latin typeface="Times New Roman" pitchFamily="18" charset="0"/>
              </a:rPr>
              <a:t>d,o</a:t>
            </a:r>
            <a:r>
              <a:rPr lang="en-GB" i="1">
                <a:latin typeface="Times New Roman" pitchFamily="18" charset="0"/>
              </a:rPr>
              <a:t>(t)</a:t>
            </a:r>
          </a:p>
        </p:txBody>
      </p:sp>
      <p:sp>
        <p:nvSpPr>
          <p:cNvPr id="13322" name="Line 13"/>
          <p:cNvSpPr>
            <a:spLocks noChangeShapeType="1"/>
          </p:cNvSpPr>
          <p:nvPr/>
        </p:nvSpPr>
        <p:spPr bwMode="auto">
          <a:xfrm>
            <a:off x="1403350" y="2132013"/>
            <a:ext cx="936625" cy="0"/>
          </a:xfrm>
          <a:prstGeom prst="line">
            <a:avLst/>
          </a:prstGeom>
          <a:noFill/>
          <a:ln w="9525">
            <a:solidFill>
              <a:schemeClr val="tx1"/>
            </a:solidFill>
            <a:round/>
            <a:headEnd type="oval" w="med" len="med"/>
            <a:tailEnd/>
          </a:ln>
        </p:spPr>
        <p:txBody>
          <a:bodyPr/>
          <a:lstStyle/>
          <a:p>
            <a:endParaRPr lang="en-GB"/>
          </a:p>
        </p:txBody>
      </p:sp>
      <p:sp>
        <p:nvSpPr>
          <p:cNvPr id="13323" name="Line 14"/>
          <p:cNvSpPr>
            <a:spLocks noChangeShapeType="1"/>
          </p:cNvSpPr>
          <p:nvPr/>
        </p:nvSpPr>
        <p:spPr bwMode="auto">
          <a:xfrm>
            <a:off x="2916238" y="2132013"/>
            <a:ext cx="936625" cy="0"/>
          </a:xfrm>
          <a:prstGeom prst="line">
            <a:avLst/>
          </a:prstGeom>
          <a:noFill/>
          <a:ln w="9525">
            <a:solidFill>
              <a:schemeClr val="tx1"/>
            </a:solidFill>
            <a:round/>
            <a:headEnd/>
            <a:tailEnd type="oval" w="med" len="med"/>
          </a:ln>
        </p:spPr>
        <p:txBody>
          <a:bodyPr/>
          <a:lstStyle/>
          <a:p>
            <a:endParaRPr lang="en-GB"/>
          </a:p>
        </p:txBody>
      </p:sp>
      <p:sp>
        <p:nvSpPr>
          <p:cNvPr id="13324" name="Line 15"/>
          <p:cNvSpPr>
            <a:spLocks noChangeShapeType="1"/>
          </p:cNvSpPr>
          <p:nvPr/>
        </p:nvSpPr>
        <p:spPr bwMode="auto">
          <a:xfrm>
            <a:off x="1403350" y="2852738"/>
            <a:ext cx="1512888" cy="0"/>
          </a:xfrm>
          <a:prstGeom prst="line">
            <a:avLst/>
          </a:prstGeom>
          <a:noFill/>
          <a:ln w="9525">
            <a:solidFill>
              <a:schemeClr val="tx1"/>
            </a:solidFill>
            <a:round/>
            <a:headEnd type="oval" w="med" len="med"/>
            <a:tailEnd/>
          </a:ln>
        </p:spPr>
        <p:txBody>
          <a:bodyPr/>
          <a:lstStyle/>
          <a:p>
            <a:endParaRPr lang="en-GB"/>
          </a:p>
        </p:txBody>
      </p:sp>
      <p:sp>
        <p:nvSpPr>
          <p:cNvPr id="13325" name="Line 16"/>
          <p:cNvSpPr>
            <a:spLocks noChangeShapeType="1"/>
          </p:cNvSpPr>
          <p:nvPr/>
        </p:nvSpPr>
        <p:spPr bwMode="auto">
          <a:xfrm>
            <a:off x="2916238" y="2852738"/>
            <a:ext cx="936625" cy="0"/>
          </a:xfrm>
          <a:prstGeom prst="line">
            <a:avLst/>
          </a:prstGeom>
          <a:noFill/>
          <a:ln w="9525">
            <a:solidFill>
              <a:schemeClr val="tx1"/>
            </a:solidFill>
            <a:round/>
            <a:headEnd/>
            <a:tailEnd type="oval" w="med" len="med"/>
          </a:ln>
        </p:spPr>
        <p:txBody>
          <a:bodyPr/>
          <a:lstStyle/>
          <a:p>
            <a:endParaRPr lang="en-GB"/>
          </a:p>
        </p:txBody>
      </p:sp>
      <p:sp>
        <p:nvSpPr>
          <p:cNvPr id="13326" name="Text Box 17"/>
          <p:cNvSpPr txBox="1">
            <a:spLocks noChangeArrowheads="1"/>
          </p:cNvSpPr>
          <p:nvPr/>
        </p:nvSpPr>
        <p:spPr bwMode="auto">
          <a:xfrm>
            <a:off x="684213" y="2276475"/>
            <a:ext cx="544512" cy="366713"/>
          </a:xfrm>
          <a:prstGeom prst="rect">
            <a:avLst/>
          </a:prstGeom>
          <a:noFill/>
          <a:ln w="9525">
            <a:noFill/>
            <a:miter lim="800000"/>
            <a:headEnd/>
            <a:tailEnd/>
          </a:ln>
        </p:spPr>
        <p:txBody>
          <a:bodyPr wrap="none">
            <a:spAutoFit/>
          </a:bodyPr>
          <a:lstStyle/>
          <a:p>
            <a:r>
              <a:rPr lang="en-GB" i="1">
                <a:latin typeface="Times New Roman" pitchFamily="18" charset="0"/>
              </a:rPr>
              <a:t>v</a:t>
            </a:r>
            <a:r>
              <a:rPr lang="en-GB" i="1" baseline="-25000">
                <a:latin typeface="Times New Roman" pitchFamily="18" charset="0"/>
              </a:rPr>
              <a:t>i</a:t>
            </a:r>
            <a:r>
              <a:rPr lang="en-GB" i="1">
                <a:latin typeface="Times New Roman" pitchFamily="18" charset="0"/>
              </a:rPr>
              <a:t>(t)</a:t>
            </a:r>
          </a:p>
        </p:txBody>
      </p:sp>
      <p:sp>
        <p:nvSpPr>
          <p:cNvPr id="13327" name="Text Box 18"/>
          <p:cNvSpPr txBox="1">
            <a:spLocks noChangeArrowheads="1"/>
          </p:cNvSpPr>
          <p:nvPr/>
        </p:nvSpPr>
        <p:spPr bwMode="auto">
          <a:xfrm>
            <a:off x="3995738" y="2276475"/>
            <a:ext cx="577850" cy="366713"/>
          </a:xfrm>
          <a:prstGeom prst="rect">
            <a:avLst/>
          </a:prstGeom>
          <a:noFill/>
          <a:ln w="9525">
            <a:noFill/>
            <a:miter lim="800000"/>
            <a:headEnd/>
            <a:tailEnd/>
          </a:ln>
        </p:spPr>
        <p:txBody>
          <a:bodyPr wrap="none">
            <a:spAutoFit/>
          </a:bodyPr>
          <a:lstStyle/>
          <a:p>
            <a:r>
              <a:rPr lang="en-GB" i="1">
                <a:latin typeface="Times New Roman" pitchFamily="18" charset="0"/>
              </a:rPr>
              <a:t>v</a:t>
            </a:r>
            <a:r>
              <a:rPr lang="en-GB" i="1" baseline="-25000">
                <a:latin typeface="Times New Roman" pitchFamily="18" charset="0"/>
              </a:rPr>
              <a:t>o</a:t>
            </a:r>
            <a:r>
              <a:rPr lang="en-GB" i="1">
                <a:latin typeface="Times New Roman" pitchFamily="18" charset="0"/>
              </a:rPr>
              <a:t>(t)</a:t>
            </a:r>
          </a:p>
        </p:txBody>
      </p:sp>
      <p:sp>
        <p:nvSpPr>
          <p:cNvPr id="13328" name="Line 19"/>
          <p:cNvSpPr>
            <a:spLocks noChangeShapeType="1"/>
          </p:cNvSpPr>
          <p:nvPr/>
        </p:nvSpPr>
        <p:spPr bwMode="auto">
          <a:xfrm>
            <a:off x="2752725" y="2420938"/>
            <a:ext cx="0" cy="431800"/>
          </a:xfrm>
          <a:prstGeom prst="line">
            <a:avLst/>
          </a:prstGeom>
          <a:noFill/>
          <a:ln w="9525">
            <a:solidFill>
              <a:schemeClr val="tx1"/>
            </a:solidFill>
            <a:round/>
            <a:headEnd/>
            <a:tailEnd type="oval" w="med" len="med"/>
          </a:ln>
        </p:spPr>
        <p:txBody>
          <a:bodyPr/>
          <a:lstStyle/>
          <a:p>
            <a:endParaRPr lang="en-GB"/>
          </a:p>
        </p:txBody>
      </p:sp>
      <p:sp>
        <p:nvSpPr>
          <p:cNvPr id="13329" name="Text Box 20"/>
          <p:cNvSpPr txBox="1">
            <a:spLocks noChangeArrowheads="1"/>
          </p:cNvSpPr>
          <p:nvPr/>
        </p:nvSpPr>
        <p:spPr bwMode="auto">
          <a:xfrm>
            <a:off x="4859338" y="1773238"/>
            <a:ext cx="3241675" cy="1476375"/>
          </a:xfrm>
          <a:prstGeom prst="rect">
            <a:avLst/>
          </a:prstGeom>
          <a:noFill/>
          <a:ln w="9525">
            <a:noFill/>
            <a:miter lim="800000"/>
            <a:headEnd/>
            <a:tailEnd/>
          </a:ln>
        </p:spPr>
        <p:txBody>
          <a:bodyPr>
            <a:spAutoFit/>
          </a:bodyPr>
          <a:lstStyle/>
          <a:p>
            <a:r>
              <a:rPr lang="en-GB"/>
              <a:t>An voltage amplifier</a:t>
            </a:r>
            <a:r>
              <a:rPr lang="en-GB" altLang="zh-CN">
                <a:ea typeface="宋体" pitchFamily="2" charset="-122"/>
              </a:rPr>
              <a:t> may have either a </a:t>
            </a:r>
            <a:r>
              <a:rPr lang="en-GB" altLang="zh-CN">
                <a:solidFill>
                  <a:srgbClr val="FF0000"/>
                </a:solidFill>
                <a:ea typeface="宋体" pitchFamily="2" charset="-122"/>
              </a:rPr>
              <a:t>differential or single-ended input</a:t>
            </a:r>
            <a:r>
              <a:rPr lang="en-GB" altLang="zh-CN">
                <a:ea typeface="宋体" pitchFamily="2" charset="-122"/>
              </a:rPr>
              <a:t> and either a </a:t>
            </a:r>
            <a:r>
              <a:rPr lang="en-GB" altLang="zh-CN">
                <a:solidFill>
                  <a:srgbClr val="FF0000"/>
                </a:solidFill>
                <a:ea typeface="宋体" pitchFamily="2" charset="-122"/>
              </a:rPr>
              <a:t>differential or single-ended output</a:t>
            </a:r>
            <a:r>
              <a:rPr lang="en-GB"/>
              <a:t> </a:t>
            </a:r>
          </a:p>
        </p:txBody>
      </p:sp>
      <p:sp>
        <p:nvSpPr>
          <p:cNvPr id="13330" name="Text Box 21"/>
          <p:cNvSpPr txBox="1">
            <a:spLocks noChangeArrowheads="1"/>
          </p:cNvSpPr>
          <p:nvPr/>
        </p:nvSpPr>
        <p:spPr bwMode="auto">
          <a:xfrm>
            <a:off x="4859338" y="3357563"/>
            <a:ext cx="3348037" cy="1200150"/>
          </a:xfrm>
          <a:prstGeom prst="rect">
            <a:avLst/>
          </a:prstGeom>
          <a:noFill/>
          <a:ln w="9525">
            <a:noFill/>
            <a:miter lim="800000"/>
            <a:headEnd/>
            <a:tailEnd/>
          </a:ln>
        </p:spPr>
        <p:txBody>
          <a:bodyPr>
            <a:spAutoFit/>
          </a:bodyPr>
          <a:lstStyle/>
          <a:p>
            <a:r>
              <a:rPr lang="en-GB"/>
              <a:t>Single-ended signals (voltages varying in the time domain) must be referenced to the common system ground</a:t>
            </a:r>
          </a:p>
        </p:txBody>
      </p:sp>
      <p:grpSp>
        <p:nvGrpSpPr>
          <p:cNvPr id="2" name="Group 27"/>
          <p:cNvGrpSpPr>
            <a:grpSpLocks/>
          </p:cNvGrpSpPr>
          <p:nvPr/>
        </p:nvGrpSpPr>
        <p:grpSpPr bwMode="auto">
          <a:xfrm>
            <a:off x="2609850" y="2852738"/>
            <a:ext cx="287338" cy="431800"/>
            <a:chOff x="1610" y="3158"/>
            <a:chExt cx="181" cy="272"/>
          </a:xfrm>
        </p:grpSpPr>
        <p:sp>
          <p:nvSpPr>
            <p:cNvPr id="13362" name="Line 22"/>
            <p:cNvSpPr>
              <a:spLocks noChangeShapeType="1"/>
            </p:cNvSpPr>
            <p:nvPr/>
          </p:nvSpPr>
          <p:spPr bwMode="auto">
            <a:xfrm>
              <a:off x="1701" y="3158"/>
              <a:ext cx="0" cy="181"/>
            </a:xfrm>
            <a:prstGeom prst="line">
              <a:avLst/>
            </a:prstGeom>
            <a:noFill/>
            <a:ln w="9525">
              <a:solidFill>
                <a:schemeClr val="tx1"/>
              </a:solidFill>
              <a:round/>
              <a:headEnd/>
              <a:tailEnd/>
            </a:ln>
          </p:spPr>
          <p:txBody>
            <a:bodyPr/>
            <a:lstStyle/>
            <a:p>
              <a:endParaRPr lang="en-GB"/>
            </a:p>
          </p:txBody>
        </p:sp>
        <p:grpSp>
          <p:nvGrpSpPr>
            <p:cNvPr id="3" name="Group 26"/>
            <p:cNvGrpSpPr>
              <a:grpSpLocks/>
            </p:cNvGrpSpPr>
            <p:nvPr/>
          </p:nvGrpSpPr>
          <p:grpSpPr bwMode="auto">
            <a:xfrm>
              <a:off x="1610" y="3339"/>
              <a:ext cx="181" cy="91"/>
              <a:chOff x="1610" y="3339"/>
              <a:chExt cx="317" cy="91"/>
            </a:xfrm>
          </p:grpSpPr>
          <p:sp>
            <p:nvSpPr>
              <p:cNvPr id="13364" name="Line 23"/>
              <p:cNvSpPr>
                <a:spLocks noChangeShapeType="1"/>
              </p:cNvSpPr>
              <p:nvPr/>
            </p:nvSpPr>
            <p:spPr bwMode="auto">
              <a:xfrm>
                <a:off x="1610" y="3339"/>
                <a:ext cx="317" cy="0"/>
              </a:xfrm>
              <a:prstGeom prst="line">
                <a:avLst/>
              </a:prstGeom>
              <a:noFill/>
              <a:ln w="9525">
                <a:solidFill>
                  <a:schemeClr val="tx1"/>
                </a:solidFill>
                <a:round/>
                <a:headEnd/>
                <a:tailEnd/>
              </a:ln>
            </p:spPr>
            <p:txBody>
              <a:bodyPr/>
              <a:lstStyle/>
              <a:p>
                <a:endParaRPr lang="en-GB"/>
              </a:p>
            </p:txBody>
          </p:sp>
          <p:sp>
            <p:nvSpPr>
              <p:cNvPr id="13365" name="Line 24"/>
              <p:cNvSpPr>
                <a:spLocks noChangeShapeType="1"/>
              </p:cNvSpPr>
              <p:nvPr/>
            </p:nvSpPr>
            <p:spPr bwMode="auto">
              <a:xfrm>
                <a:off x="1678" y="3385"/>
                <a:ext cx="181" cy="0"/>
              </a:xfrm>
              <a:prstGeom prst="line">
                <a:avLst/>
              </a:prstGeom>
              <a:noFill/>
              <a:ln w="9525">
                <a:solidFill>
                  <a:schemeClr val="tx1"/>
                </a:solidFill>
                <a:round/>
                <a:headEnd/>
                <a:tailEnd/>
              </a:ln>
            </p:spPr>
            <p:txBody>
              <a:bodyPr/>
              <a:lstStyle/>
              <a:p>
                <a:endParaRPr lang="en-GB"/>
              </a:p>
            </p:txBody>
          </p:sp>
          <p:sp>
            <p:nvSpPr>
              <p:cNvPr id="13366" name="Line 25"/>
              <p:cNvSpPr>
                <a:spLocks noChangeShapeType="1"/>
              </p:cNvSpPr>
              <p:nvPr/>
            </p:nvSpPr>
            <p:spPr bwMode="auto">
              <a:xfrm>
                <a:off x="1724" y="3430"/>
                <a:ext cx="90" cy="0"/>
              </a:xfrm>
              <a:prstGeom prst="line">
                <a:avLst/>
              </a:prstGeom>
              <a:noFill/>
              <a:ln w="9525">
                <a:solidFill>
                  <a:schemeClr val="tx1"/>
                </a:solidFill>
                <a:round/>
                <a:headEnd/>
                <a:tailEnd/>
              </a:ln>
            </p:spPr>
            <p:txBody>
              <a:bodyPr/>
              <a:lstStyle/>
              <a:p>
                <a:endParaRPr lang="en-GB"/>
              </a:p>
            </p:txBody>
          </p:sp>
        </p:grpSp>
      </p:grpSp>
      <p:sp>
        <p:nvSpPr>
          <p:cNvPr id="13332" name="Line 19"/>
          <p:cNvSpPr>
            <a:spLocks noChangeShapeType="1"/>
          </p:cNvSpPr>
          <p:nvPr/>
        </p:nvSpPr>
        <p:spPr bwMode="auto">
          <a:xfrm flipV="1">
            <a:off x="1258888" y="3717925"/>
            <a:ext cx="0" cy="431800"/>
          </a:xfrm>
          <a:prstGeom prst="line">
            <a:avLst/>
          </a:prstGeom>
          <a:noFill/>
          <a:ln w="9525">
            <a:solidFill>
              <a:schemeClr val="tx1"/>
            </a:solidFill>
            <a:round/>
            <a:headEnd/>
            <a:tailEnd type="triangle" w="med" len="med"/>
          </a:ln>
        </p:spPr>
        <p:txBody>
          <a:bodyPr/>
          <a:lstStyle/>
          <a:p>
            <a:endParaRPr lang="en-GB"/>
          </a:p>
        </p:txBody>
      </p:sp>
      <p:sp>
        <p:nvSpPr>
          <p:cNvPr id="13333" name="Line 19"/>
          <p:cNvSpPr>
            <a:spLocks noChangeShapeType="1"/>
          </p:cNvSpPr>
          <p:nvPr/>
        </p:nvSpPr>
        <p:spPr bwMode="auto">
          <a:xfrm flipV="1">
            <a:off x="3995738" y="3717925"/>
            <a:ext cx="0" cy="431800"/>
          </a:xfrm>
          <a:prstGeom prst="line">
            <a:avLst/>
          </a:prstGeom>
          <a:noFill/>
          <a:ln w="9525">
            <a:solidFill>
              <a:schemeClr val="tx1"/>
            </a:solidFill>
            <a:round/>
            <a:headEnd/>
            <a:tailEnd type="triangle" w="med" len="med"/>
          </a:ln>
        </p:spPr>
        <p:txBody>
          <a:bodyPr/>
          <a:lstStyle/>
          <a:p>
            <a:endParaRPr lang="en-GB"/>
          </a:p>
        </p:txBody>
      </p:sp>
      <p:sp>
        <p:nvSpPr>
          <p:cNvPr id="13334" name="AutoShape 12"/>
          <p:cNvSpPr>
            <a:spLocks noChangeArrowheads="1"/>
          </p:cNvSpPr>
          <p:nvPr/>
        </p:nvSpPr>
        <p:spPr bwMode="auto">
          <a:xfrm rot="5400000">
            <a:off x="2339975" y="1628775"/>
            <a:ext cx="1008063" cy="1008063"/>
          </a:xfrm>
          <a:prstGeom prst="triangle">
            <a:avLst>
              <a:gd name="adj" fmla="val 50000"/>
            </a:avLst>
          </a:prstGeom>
          <a:solidFill>
            <a:schemeClr val="bg1"/>
          </a:solidFill>
          <a:ln w="9525">
            <a:solidFill>
              <a:schemeClr val="tx1"/>
            </a:solidFill>
            <a:miter lim="800000"/>
            <a:headEnd/>
            <a:tailEnd/>
          </a:ln>
        </p:spPr>
        <p:txBody>
          <a:bodyPr wrap="none" anchor="ctr"/>
          <a:lstStyle/>
          <a:p>
            <a:endParaRPr lang="en-US"/>
          </a:p>
        </p:txBody>
      </p:sp>
      <p:sp>
        <p:nvSpPr>
          <p:cNvPr id="13335" name="Line 19"/>
          <p:cNvSpPr>
            <a:spLocks noChangeShapeType="1"/>
          </p:cNvSpPr>
          <p:nvPr/>
        </p:nvSpPr>
        <p:spPr bwMode="auto">
          <a:xfrm flipV="1">
            <a:off x="1239838" y="2132013"/>
            <a:ext cx="0" cy="720725"/>
          </a:xfrm>
          <a:prstGeom prst="line">
            <a:avLst/>
          </a:prstGeom>
          <a:noFill/>
          <a:ln w="9525">
            <a:solidFill>
              <a:schemeClr val="tx1"/>
            </a:solidFill>
            <a:round/>
            <a:headEnd/>
            <a:tailEnd type="triangle" w="med" len="med"/>
          </a:ln>
        </p:spPr>
        <p:txBody>
          <a:bodyPr/>
          <a:lstStyle/>
          <a:p>
            <a:endParaRPr lang="en-GB"/>
          </a:p>
        </p:txBody>
      </p:sp>
      <p:sp>
        <p:nvSpPr>
          <p:cNvPr id="13336" name="Line 19"/>
          <p:cNvSpPr>
            <a:spLocks noChangeShapeType="1"/>
          </p:cNvSpPr>
          <p:nvPr/>
        </p:nvSpPr>
        <p:spPr bwMode="auto">
          <a:xfrm flipV="1">
            <a:off x="3976688" y="2132013"/>
            <a:ext cx="0" cy="720725"/>
          </a:xfrm>
          <a:prstGeom prst="line">
            <a:avLst/>
          </a:prstGeom>
          <a:noFill/>
          <a:ln w="9525">
            <a:solidFill>
              <a:schemeClr val="tx1"/>
            </a:solidFill>
            <a:round/>
            <a:headEnd/>
            <a:tailEnd type="triangle" w="med" len="med"/>
          </a:ln>
        </p:spPr>
        <p:txBody>
          <a:bodyPr/>
          <a:lstStyle/>
          <a:p>
            <a:endParaRPr lang="en-GB"/>
          </a:p>
        </p:txBody>
      </p:sp>
      <p:sp>
        <p:nvSpPr>
          <p:cNvPr id="13337" name="Line 14"/>
          <p:cNvSpPr>
            <a:spLocks noChangeShapeType="1"/>
          </p:cNvSpPr>
          <p:nvPr/>
        </p:nvSpPr>
        <p:spPr bwMode="auto">
          <a:xfrm>
            <a:off x="2933700" y="5157788"/>
            <a:ext cx="936625" cy="0"/>
          </a:xfrm>
          <a:prstGeom prst="line">
            <a:avLst/>
          </a:prstGeom>
          <a:noFill/>
          <a:ln w="9525">
            <a:solidFill>
              <a:schemeClr val="tx1"/>
            </a:solidFill>
            <a:round/>
            <a:headEnd/>
            <a:tailEnd type="oval" w="med" len="med"/>
          </a:ln>
        </p:spPr>
        <p:txBody>
          <a:bodyPr/>
          <a:lstStyle/>
          <a:p>
            <a:endParaRPr lang="en-GB"/>
          </a:p>
        </p:txBody>
      </p:sp>
      <p:sp>
        <p:nvSpPr>
          <p:cNvPr id="13338" name="Line 15"/>
          <p:cNvSpPr>
            <a:spLocks noChangeShapeType="1"/>
          </p:cNvSpPr>
          <p:nvPr/>
        </p:nvSpPr>
        <p:spPr bwMode="auto">
          <a:xfrm>
            <a:off x="1420813" y="5876925"/>
            <a:ext cx="1512887" cy="0"/>
          </a:xfrm>
          <a:prstGeom prst="line">
            <a:avLst/>
          </a:prstGeom>
          <a:noFill/>
          <a:ln w="9525">
            <a:solidFill>
              <a:schemeClr val="tx1"/>
            </a:solidFill>
            <a:round/>
            <a:headEnd type="oval" w="med" len="med"/>
            <a:tailEnd/>
          </a:ln>
        </p:spPr>
        <p:txBody>
          <a:bodyPr/>
          <a:lstStyle/>
          <a:p>
            <a:endParaRPr lang="en-GB"/>
          </a:p>
        </p:txBody>
      </p:sp>
      <p:sp>
        <p:nvSpPr>
          <p:cNvPr id="13339" name="Line 16"/>
          <p:cNvSpPr>
            <a:spLocks noChangeShapeType="1"/>
          </p:cNvSpPr>
          <p:nvPr/>
        </p:nvSpPr>
        <p:spPr bwMode="auto">
          <a:xfrm>
            <a:off x="2933700" y="5876925"/>
            <a:ext cx="936625" cy="0"/>
          </a:xfrm>
          <a:prstGeom prst="line">
            <a:avLst/>
          </a:prstGeom>
          <a:noFill/>
          <a:ln w="9525">
            <a:solidFill>
              <a:schemeClr val="tx1"/>
            </a:solidFill>
            <a:round/>
            <a:headEnd/>
            <a:tailEnd type="oval" w="med" len="med"/>
          </a:ln>
        </p:spPr>
        <p:txBody>
          <a:bodyPr/>
          <a:lstStyle/>
          <a:p>
            <a:endParaRPr lang="en-GB"/>
          </a:p>
        </p:txBody>
      </p:sp>
      <p:sp>
        <p:nvSpPr>
          <p:cNvPr id="13340" name="Text Box 18"/>
          <p:cNvSpPr txBox="1">
            <a:spLocks noChangeArrowheads="1"/>
          </p:cNvSpPr>
          <p:nvPr/>
        </p:nvSpPr>
        <p:spPr bwMode="auto">
          <a:xfrm>
            <a:off x="4065588" y="5300663"/>
            <a:ext cx="577850" cy="366712"/>
          </a:xfrm>
          <a:prstGeom prst="rect">
            <a:avLst/>
          </a:prstGeom>
          <a:noFill/>
          <a:ln w="9525">
            <a:noFill/>
            <a:miter lim="800000"/>
            <a:headEnd/>
            <a:tailEnd/>
          </a:ln>
        </p:spPr>
        <p:txBody>
          <a:bodyPr wrap="none">
            <a:spAutoFit/>
          </a:bodyPr>
          <a:lstStyle/>
          <a:p>
            <a:r>
              <a:rPr lang="en-GB" i="1">
                <a:latin typeface="Times New Roman" pitchFamily="18" charset="0"/>
              </a:rPr>
              <a:t>v</a:t>
            </a:r>
            <a:r>
              <a:rPr lang="en-GB" i="1" baseline="-25000">
                <a:latin typeface="Times New Roman" pitchFamily="18" charset="0"/>
              </a:rPr>
              <a:t>o</a:t>
            </a:r>
            <a:r>
              <a:rPr lang="en-GB" i="1">
                <a:latin typeface="Times New Roman" pitchFamily="18" charset="0"/>
              </a:rPr>
              <a:t>(t)</a:t>
            </a:r>
          </a:p>
        </p:txBody>
      </p:sp>
      <p:sp>
        <p:nvSpPr>
          <p:cNvPr id="13341" name="Line 19"/>
          <p:cNvSpPr>
            <a:spLocks noChangeShapeType="1"/>
          </p:cNvSpPr>
          <p:nvPr/>
        </p:nvSpPr>
        <p:spPr bwMode="auto">
          <a:xfrm>
            <a:off x="2770188" y="5445125"/>
            <a:ext cx="0" cy="431800"/>
          </a:xfrm>
          <a:prstGeom prst="line">
            <a:avLst/>
          </a:prstGeom>
          <a:noFill/>
          <a:ln w="9525">
            <a:solidFill>
              <a:schemeClr val="tx1"/>
            </a:solidFill>
            <a:round/>
            <a:headEnd/>
            <a:tailEnd type="oval" w="med" len="med"/>
          </a:ln>
        </p:spPr>
        <p:txBody>
          <a:bodyPr/>
          <a:lstStyle/>
          <a:p>
            <a:endParaRPr lang="en-GB"/>
          </a:p>
        </p:txBody>
      </p:sp>
      <p:grpSp>
        <p:nvGrpSpPr>
          <p:cNvPr id="4" name="Group 27"/>
          <p:cNvGrpSpPr>
            <a:grpSpLocks/>
          </p:cNvGrpSpPr>
          <p:nvPr/>
        </p:nvGrpSpPr>
        <p:grpSpPr bwMode="auto">
          <a:xfrm>
            <a:off x="2627313" y="5876925"/>
            <a:ext cx="287337" cy="431800"/>
            <a:chOff x="1610" y="3158"/>
            <a:chExt cx="181" cy="272"/>
          </a:xfrm>
        </p:grpSpPr>
        <p:sp>
          <p:nvSpPr>
            <p:cNvPr id="13357" name="Line 22"/>
            <p:cNvSpPr>
              <a:spLocks noChangeShapeType="1"/>
            </p:cNvSpPr>
            <p:nvPr/>
          </p:nvSpPr>
          <p:spPr bwMode="auto">
            <a:xfrm>
              <a:off x="1701" y="3158"/>
              <a:ext cx="0" cy="181"/>
            </a:xfrm>
            <a:prstGeom prst="line">
              <a:avLst/>
            </a:prstGeom>
            <a:noFill/>
            <a:ln w="9525">
              <a:solidFill>
                <a:schemeClr val="tx1"/>
              </a:solidFill>
              <a:round/>
              <a:headEnd/>
              <a:tailEnd/>
            </a:ln>
          </p:spPr>
          <p:txBody>
            <a:bodyPr/>
            <a:lstStyle/>
            <a:p>
              <a:endParaRPr lang="en-GB"/>
            </a:p>
          </p:txBody>
        </p:sp>
        <p:grpSp>
          <p:nvGrpSpPr>
            <p:cNvPr id="5" name="Group 26"/>
            <p:cNvGrpSpPr>
              <a:grpSpLocks/>
            </p:cNvGrpSpPr>
            <p:nvPr/>
          </p:nvGrpSpPr>
          <p:grpSpPr bwMode="auto">
            <a:xfrm>
              <a:off x="1610" y="3339"/>
              <a:ext cx="181" cy="91"/>
              <a:chOff x="1610" y="3339"/>
              <a:chExt cx="317" cy="91"/>
            </a:xfrm>
          </p:grpSpPr>
          <p:sp>
            <p:nvSpPr>
              <p:cNvPr id="13359" name="Line 23"/>
              <p:cNvSpPr>
                <a:spLocks noChangeShapeType="1"/>
              </p:cNvSpPr>
              <p:nvPr/>
            </p:nvSpPr>
            <p:spPr bwMode="auto">
              <a:xfrm>
                <a:off x="1610" y="3339"/>
                <a:ext cx="317" cy="0"/>
              </a:xfrm>
              <a:prstGeom prst="line">
                <a:avLst/>
              </a:prstGeom>
              <a:noFill/>
              <a:ln w="9525">
                <a:solidFill>
                  <a:schemeClr val="tx1"/>
                </a:solidFill>
                <a:round/>
                <a:headEnd/>
                <a:tailEnd/>
              </a:ln>
            </p:spPr>
            <p:txBody>
              <a:bodyPr/>
              <a:lstStyle/>
              <a:p>
                <a:endParaRPr lang="en-GB"/>
              </a:p>
            </p:txBody>
          </p:sp>
          <p:sp>
            <p:nvSpPr>
              <p:cNvPr id="13360" name="Line 24"/>
              <p:cNvSpPr>
                <a:spLocks noChangeShapeType="1"/>
              </p:cNvSpPr>
              <p:nvPr/>
            </p:nvSpPr>
            <p:spPr bwMode="auto">
              <a:xfrm>
                <a:off x="1678" y="3385"/>
                <a:ext cx="181" cy="0"/>
              </a:xfrm>
              <a:prstGeom prst="line">
                <a:avLst/>
              </a:prstGeom>
              <a:noFill/>
              <a:ln w="9525">
                <a:solidFill>
                  <a:schemeClr val="tx1"/>
                </a:solidFill>
                <a:round/>
                <a:headEnd/>
                <a:tailEnd/>
              </a:ln>
            </p:spPr>
            <p:txBody>
              <a:bodyPr/>
              <a:lstStyle/>
              <a:p>
                <a:endParaRPr lang="en-GB"/>
              </a:p>
            </p:txBody>
          </p:sp>
          <p:sp>
            <p:nvSpPr>
              <p:cNvPr id="13361" name="Line 25"/>
              <p:cNvSpPr>
                <a:spLocks noChangeShapeType="1"/>
              </p:cNvSpPr>
              <p:nvPr/>
            </p:nvSpPr>
            <p:spPr bwMode="auto">
              <a:xfrm>
                <a:off x="1724" y="3430"/>
                <a:ext cx="90" cy="0"/>
              </a:xfrm>
              <a:prstGeom prst="line">
                <a:avLst/>
              </a:prstGeom>
              <a:noFill/>
              <a:ln w="9525">
                <a:solidFill>
                  <a:schemeClr val="tx1"/>
                </a:solidFill>
                <a:round/>
                <a:headEnd/>
                <a:tailEnd/>
              </a:ln>
            </p:spPr>
            <p:txBody>
              <a:bodyPr/>
              <a:lstStyle/>
              <a:p>
                <a:endParaRPr lang="en-GB"/>
              </a:p>
            </p:txBody>
          </p:sp>
        </p:grpSp>
      </p:grpSp>
      <p:sp>
        <p:nvSpPr>
          <p:cNvPr id="13343" name="AutoShape 12"/>
          <p:cNvSpPr>
            <a:spLocks noChangeArrowheads="1"/>
          </p:cNvSpPr>
          <p:nvPr/>
        </p:nvSpPr>
        <p:spPr bwMode="auto">
          <a:xfrm rot="5400000">
            <a:off x="2357438" y="4652963"/>
            <a:ext cx="1008062" cy="1008062"/>
          </a:xfrm>
          <a:prstGeom prst="triangle">
            <a:avLst>
              <a:gd name="adj" fmla="val 50000"/>
            </a:avLst>
          </a:prstGeom>
          <a:solidFill>
            <a:schemeClr val="bg1"/>
          </a:solidFill>
          <a:ln w="9525">
            <a:solidFill>
              <a:schemeClr val="tx1"/>
            </a:solidFill>
            <a:miter lim="800000"/>
            <a:headEnd/>
            <a:tailEnd/>
          </a:ln>
        </p:spPr>
        <p:txBody>
          <a:bodyPr wrap="none" anchor="ctr"/>
          <a:lstStyle/>
          <a:p>
            <a:endParaRPr lang="en-US"/>
          </a:p>
        </p:txBody>
      </p:sp>
      <p:sp>
        <p:nvSpPr>
          <p:cNvPr id="13344" name="Line 19"/>
          <p:cNvSpPr>
            <a:spLocks noChangeShapeType="1"/>
          </p:cNvSpPr>
          <p:nvPr/>
        </p:nvSpPr>
        <p:spPr bwMode="auto">
          <a:xfrm flipV="1">
            <a:off x="3994150" y="5157788"/>
            <a:ext cx="0" cy="719137"/>
          </a:xfrm>
          <a:prstGeom prst="line">
            <a:avLst/>
          </a:prstGeom>
          <a:noFill/>
          <a:ln w="9525">
            <a:solidFill>
              <a:schemeClr val="tx1"/>
            </a:solidFill>
            <a:round/>
            <a:headEnd/>
            <a:tailEnd type="triangle" w="med" len="med"/>
          </a:ln>
        </p:spPr>
        <p:txBody>
          <a:bodyPr/>
          <a:lstStyle/>
          <a:p>
            <a:endParaRPr lang="en-GB"/>
          </a:p>
        </p:txBody>
      </p:sp>
      <p:sp>
        <p:nvSpPr>
          <p:cNvPr id="13345" name="Line 6"/>
          <p:cNvSpPr>
            <a:spLocks noChangeShapeType="1"/>
          </p:cNvSpPr>
          <p:nvPr/>
        </p:nvSpPr>
        <p:spPr bwMode="auto">
          <a:xfrm>
            <a:off x="1422400" y="4941888"/>
            <a:ext cx="936625" cy="0"/>
          </a:xfrm>
          <a:prstGeom prst="line">
            <a:avLst/>
          </a:prstGeom>
          <a:noFill/>
          <a:ln w="9525">
            <a:solidFill>
              <a:schemeClr val="tx1"/>
            </a:solidFill>
            <a:round/>
            <a:headEnd type="oval" w="med" len="med"/>
            <a:tailEnd/>
          </a:ln>
        </p:spPr>
        <p:txBody>
          <a:bodyPr/>
          <a:lstStyle/>
          <a:p>
            <a:endParaRPr lang="en-GB"/>
          </a:p>
        </p:txBody>
      </p:sp>
      <p:sp>
        <p:nvSpPr>
          <p:cNvPr id="13346" name="Line 8"/>
          <p:cNvSpPr>
            <a:spLocks noChangeShapeType="1"/>
          </p:cNvSpPr>
          <p:nvPr/>
        </p:nvSpPr>
        <p:spPr bwMode="auto">
          <a:xfrm>
            <a:off x="1422400" y="5373688"/>
            <a:ext cx="936625" cy="0"/>
          </a:xfrm>
          <a:prstGeom prst="line">
            <a:avLst/>
          </a:prstGeom>
          <a:noFill/>
          <a:ln w="9525">
            <a:solidFill>
              <a:schemeClr val="tx1"/>
            </a:solidFill>
            <a:round/>
            <a:headEnd type="oval" w="med" len="med"/>
            <a:tailEnd/>
          </a:ln>
        </p:spPr>
        <p:txBody>
          <a:bodyPr/>
          <a:lstStyle/>
          <a:p>
            <a:endParaRPr lang="en-GB"/>
          </a:p>
        </p:txBody>
      </p:sp>
      <p:sp>
        <p:nvSpPr>
          <p:cNvPr id="13347" name="Text Box 10"/>
          <p:cNvSpPr txBox="1">
            <a:spLocks noChangeArrowheads="1"/>
          </p:cNvSpPr>
          <p:nvPr/>
        </p:nvSpPr>
        <p:spPr bwMode="auto">
          <a:xfrm>
            <a:off x="520700" y="4941888"/>
            <a:ext cx="663575" cy="368300"/>
          </a:xfrm>
          <a:prstGeom prst="rect">
            <a:avLst/>
          </a:prstGeom>
          <a:noFill/>
          <a:ln w="9525">
            <a:noFill/>
            <a:miter lim="800000"/>
            <a:headEnd/>
            <a:tailEnd/>
          </a:ln>
        </p:spPr>
        <p:txBody>
          <a:bodyPr wrap="none">
            <a:spAutoFit/>
          </a:bodyPr>
          <a:lstStyle/>
          <a:p>
            <a:r>
              <a:rPr lang="en-GB" i="1">
                <a:latin typeface="Times New Roman" pitchFamily="18" charset="0"/>
              </a:rPr>
              <a:t>v</a:t>
            </a:r>
            <a:r>
              <a:rPr lang="en-GB" i="1" baseline="-25000">
                <a:latin typeface="Times New Roman" pitchFamily="18" charset="0"/>
              </a:rPr>
              <a:t>d,i</a:t>
            </a:r>
            <a:r>
              <a:rPr lang="en-GB" i="1">
                <a:latin typeface="Times New Roman" pitchFamily="18" charset="0"/>
              </a:rPr>
              <a:t>(t)</a:t>
            </a:r>
          </a:p>
        </p:txBody>
      </p:sp>
      <p:sp>
        <p:nvSpPr>
          <p:cNvPr id="13348" name="Line 19"/>
          <p:cNvSpPr>
            <a:spLocks noChangeShapeType="1"/>
          </p:cNvSpPr>
          <p:nvPr/>
        </p:nvSpPr>
        <p:spPr bwMode="auto">
          <a:xfrm flipV="1">
            <a:off x="1258888" y="4941888"/>
            <a:ext cx="0" cy="431800"/>
          </a:xfrm>
          <a:prstGeom prst="line">
            <a:avLst/>
          </a:prstGeom>
          <a:noFill/>
          <a:ln w="9525">
            <a:solidFill>
              <a:schemeClr val="tx1"/>
            </a:solidFill>
            <a:round/>
            <a:headEnd/>
            <a:tailEnd type="triangle" w="med" len="med"/>
          </a:ln>
        </p:spPr>
        <p:txBody>
          <a:bodyPr/>
          <a:lstStyle/>
          <a:p>
            <a:endParaRPr lang="en-GB"/>
          </a:p>
        </p:txBody>
      </p:sp>
      <p:grpSp>
        <p:nvGrpSpPr>
          <p:cNvPr id="6" name="Group 27"/>
          <p:cNvGrpSpPr>
            <a:grpSpLocks/>
          </p:cNvGrpSpPr>
          <p:nvPr/>
        </p:nvGrpSpPr>
        <p:grpSpPr bwMode="auto">
          <a:xfrm>
            <a:off x="7524750" y="4076700"/>
            <a:ext cx="287338" cy="431800"/>
            <a:chOff x="1610" y="3158"/>
            <a:chExt cx="181" cy="272"/>
          </a:xfrm>
        </p:grpSpPr>
        <p:sp>
          <p:nvSpPr>
            <p:cNvPr id="13352" name="Line 22"/>
            <p:cNvSpPr>
              <a:spLocks noChangeShapeType="1"/>
            </p:cNvSpPr>
            <p:nvPr/>
          </p:nvSpPr>
          <p:spPr bwMode="auto">
            <a:xfrm>
              <a:off x="1701" y="3158"/>
              <a:ext cx="0" cy="181"/>
            </a:xfrm>
            <a:prstGeom prst="line">
              <a:avLst/>
            </a:prstGeom>
            <a:noFill/>
            <a:ln w="31750">
              <a:solidFill>
                <a:schemeClr val="tx1"/>
              </a:solidFill>
              <a:round/>
              <a:headEnd/>
              <a:tailEnd/>
            </a:ln>
          </p:spPr>
          <p:txBody>
            <a:bodyPr/>
            <a:lstStyle/>
            <a:p>
              <a:endParaRPr lang="en-GB"/>
            </a:p>
          </p:txBody>
        </p:sp>
        <p:grpSp>
          <p:nvGrpSpPr>
            <p:cNvPr id="7" name="Group 26"/>
            <p:cNvGrpSpPr>
              <a:grpSpLocks/>
            </p:cNvGrpSpPr>
            <p:nvPr/>
          </p:nvGrpSpPr>
          <p:grpSpPr bwMode="auto">
            <a:xfrm>
              <a:off x="1610" y="3339"/>
              <a:ext cx="181" cy="91"/>
              <a:chOff x="1610" y="3339"/>
              <a:chExt cx="317" cy="91"/>
            </a:xfrm>
          </p:grpSpPr>
          <p:sp>
            <p:nvSpPr>
              <p:cNvPr id="13354" name="Line 23"/>
              <p:cNvSpPr>
                <a:spLocks noChangeShapeType="1"/>
              </p:cNvSpPr>
              <p:nvPr/>
            </p:nvSpPr>
            <p:spPr bwMode="auto">
              <a:xfrm>
                <a:off x="1610" y="3339"/>
                <a:ext cx="317" cy="0"/>
              </a:xfrm>
              <a:prstGeom prst="line">
                <a:avLst/>
              </a:prstGeom>
              <a:noFill/>
              <a:ln w="31750">
                <a:solidFill>
                  <a:schemeClr val="tx1"/>
                </a:solidFill>
                <a:round/>
                <a:headEnd/>
                <a:tailEnd/>
              </a:ln>
            </p:spPr>
            <p:txBody>
              <a:bodyPr/>
              <a:lstStyle/>
              <a:p>
                <a:endParaRPr lang="en-GB"/>
              </a:p>
            </p:txBody>
          </p:sp>
          <p:sp>
            <p:nvSpPr>
              <p:cNvPr id="13355" name="Line 24"/>
              <p:cNvSpPr>
                <a:spLocks noChangeShapeType="1"/>
              </p:cNvSpPr>
              <p:nvPr/>
            </p:nvSpPr>
            <p:spPr bwMode="auto">
              <a:xfrm>
                <a:off x="1678" y="3385"/>
                <a:ext cx="181" cy="0"/>
              </a:xfrm>
              <a:prstGeom prst="line">
                <a:avLst/>
              </a:prstGeom>
              <a:noFill/>
              <a:ln w="31750">
                <a:solidFill>
                  <a:schemeClr val="tx1"/>
                </a:solidFill>
                <a:round/>
                <a:headEnd/>
                <a:tailEnd/>
              </a:ln>
            </p:spPr>
            <p:txBody>
              <a:bodyPr/>
              <a:lstStyle/>
              <a:p>
                <a:endParaRPr lang="en-GB"/>
              </a:p>
            </p:txBody>
          </p:sp>
          <p:sp>
            <p:nvSpPr>
              <p:cNvPr id="13356" name="Line 25"/>
              <p:cNvSpPr>
                <a:spLocks noChangeShapeType="1"/>
              </p:cNvSpPr>
              <p:nvPr/>
            </p:nvSpPr>
            <p:spPr bwMode="auto">
              <a:xfrm>
                <a:off x="1724" y="3430"/>
                <a:ext cx="90" cy="0"/>
              </a:xfrm>
              <a:prstGeom prst="line">
                <a:avLst/>
              </a:prstGeom>
              <a:noFill/>
              <a:ln w="31750">
                <a:solidFill>
                  <a:schemeClr val="tx1"/>
                </a:solidFill>
                <a:round/>
                <a:headEnd/>
                <a:tailEnd/>
              </a:ln>
            </p:spPr>
            <p:txBody>
              <a:bodyPr/>
              <a:lstStyle/>
              <a:p>
                <a:endParaRPr lang="en-GB"/>
              </a:p>
            </p:txBody>
          </p:sp>
        </p:grpSp>
      </p:grpSp>
      <p:sp>
        <p:nvSpPr>
          <p:cNvPr id="13350" name="Text Box 21"/>
          <p:cNvSpPr txBox="1">
            <a:spLocks noChangeArrowheads="1"/>
          </p:cNvSpPr>
          <p:nvPr/>
        </p:nvSpPr>
        <p:spPr bwMode="auto">
          <a:xfrm>
            <a:off x="5219700" y="4941888"/>
            <a:ext cx="3348038" cy="1476375"/>
          </a:xfrm>
          <a:prstGeom prst="rect">
            <a:avLst/>
          </a:prstGeom>
          <a:noFill/>
          <a:ln w="9525">
            <a:noFill/>
            <a:miter lim="800000"/>
            <a:headEnd/>
            <a:tailEnd/>
          </a:ln>
        </p:spPr>
        <p:txBody>
          <a:bodyPr>
            <a:spAutoFit/>
          </a:bodyPr>
          <a:lstStyle/>
          <a:p>
            <a:r>
              <a:rPr lang="en-GB"/>
              <a:t>A special type is the </a:t>
            </a:r>
            <a:r>
              <a:rPr lang="en-GB">
                <a:solidFill>
                  <a:srgbClr val="FF0000"/>
                </a:solidFill>
              </a:rPr>
              <a:t>Operational Amplifier </a:t>
            </a:r>
            <a:r>
              <a:rPr lang="en-GB"/>
              <a:t>(op-amp)</a:t>
            </a:r>
          </a:p>
          <a:p>
            <a:r>
              <a:rPr lang="en-GB"/>
              <a:t>Which has a differential input, single-ended output and a huge amount of gain</a:t>
            </a:r>
          </a:p>
        </p:txBody>
      </p:sp>
      <p:sp>
        <p:nvSpPr>
          <p:cNvPr id="13351" name="Text Box 21"/>
          <p:cNvSpPr txBox="1">
            <a:spLocks noChangeArrowheads="1"/>
          </p:cNvSpPr>
          <p:nvPr/>
        </p:nvSpPr>
        <p:spPr bwMode="auto">
          <a:xfrm>
            <a:off x="1619250" y="6488113"/>
            <a:ext cx="7524750" cy="369887"/>
          </a:xfrm>
          <a:prstGeom prst="rect">
            <a:avLst/>
          </a:prstGeom>
          <a:noFill/>
          <a:ln w="9525">
            <a:noFill/>
            <a:miter lim="800000"/>
            <a:headEnd/>
            <a:tailEnd/>
          </a:ln>
        </p:spPr>
        <p:txBody>
          <a:bodyPr>
            <a:spAutoFit/>
          </a:bodyPr>
          <a:lstStyle/>
          <a:p>
            <a:r>
              <a:rPr lang="en-GB"/>
              <a:t>The gain of an op-amp is so large, the engineer assumes it to be infinite</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Line 3"/>
          <p:cNvSpPr>
            <a:spLocks noChangeShapeType="1"/>
          </p:cNvSpPr>
          <p:nvPr/>
        </p:nvSpPr>
        <p:spPr bwMode="auto">
          <a:xfrm>
            <a:off x="3917950" y="2060575"/>
            <a:ext cx="936625" cy="0"/>
          </a:xfrm>
          <a:prstGeom prst="line">
            <a:avLst/>
          </a:prstGeom>
          <a:noFill/>
          <a:ln w="9525">
            <a:solidFill>
              <a:schemeClr val="tx1"/>
            </a:solidFill>
            <a:round/>
            <a:headEnd type="oval" w="med" len="med"/>
            <a:tailEnd/>
          </a:ln>
        </p:spPr>
        <p:txBody>
          <a:bodyPr/>
          <a:lstStyle/>
          <a:p>
            <a:endParaRPr lang="en-GB"/>
          </a:p>
        </p:txBody>
      </p:sp>
      <p:sp>
        <p:nvSpPr>
          <p:cNvPr id="2056" name="Line 4"/>
          <p:cNvSpPr>
            <a:spLocks noChangeShapeType="1"/>
          </p:cNvSpPr>
          <p:nvPr/>
        </p:nvSpPr>
        <p:spPr bwMode="auto">
          <a:xfrm>
            <a:off x="5430838" y="2060575"/>
            <a:ext cx="936625" cy="0"/>
          </a:xfrm>
          <a:prstGeom prst="line">
            <a:avLst/>
          </a:prstGeom>
          <a:noFill/>
          <a:ln w="9525">
            <a:solidFill>
              <a:schemeClr val="tx1"/>
            </a:solidFill>
            <a:round/>
            <a:headEnd/>
            <a:tailEnd type="oval" w="med" len="med"/>
          </a:ln>
        </p:spPr>
        <p:txBody>
          <a:bodyPr/>
          <a:lstStyle/>
          <a:p>
            <a:endParaRPr lang="en-GB"/>
          </a:p>
        </p:txBody>
      </p:sp>
      <p:sp>
        <p:nvSpPr>
          <p:cNvPr id="2057" name="Line 5"/>
          <p:cNvSpPr>
            <a:spLocks noChangeShapeType="1"/>
          </p:cNvSpPr>
          <p:nvPr/>
        </p:nvSpPr>
        <p:spPr bwMode="auto">
          <a:xfrm>
            <a:off x="3917950" y="2997200"/>
            <a:ext cx="1512888" cy="0"/>
          </a:xfrm>
          <a:prstGeom prst="line">
            <a:avLst/>
          </a:prstGeom>
          <a:noFill/>
          <a:ln w="9525">
            <a:solidFill>
              <a:schemeClr val="tx1"/>
            </a:solidFill>
            <a:round/>
            <a:headEnd type="oval" w="med" len="med"/>
            <a:tailEnd/>
          </a:ln>
        </p:spPr>
        <p:txBody>
          <a:bodyPr/>
          <a:lstStyle/>
          <a:p>
            <a:endParaRPr lang="en-GB"/>
          </a:p>
        </p:txBody>
      </p:sp>
      <p:sp>
        <p:nvSpPr>
          <p:cNvPr id="2058" name="Line 6"/>
          <p:cNvSpPr>
            <a:spLocks noChangeShapeType="1"/>
          </p:cNvSpPr>
          <p:nvPr/>
        </p:nvSpPr>
        <p:spPr bwMode="auto">
          <a:xfrm>
            <a:off x="5429250" y="2997200"/>
            <a:ext cx="936625" cy="0"/>
          </a:xfrm>
          <a:prstGeom prst="line">
            <a:avLst/>
          </a:prstGeom>
          <a:noFill/>
          <a:ln w="9525">
            <a:solidFill>
              <a:schemeClr val="tx1"/>
            </a:solidFill>
            <a:round/>
            <a:headEnd/>
            <a:tailEnd type="oval" w="med" len="med"/>
          </a:ln>
        </p:spPr>
        <p:txBody>
          <a:bodyPr/>
          <a:lstStyle/>
          <a:p>
            <a:endParaRPr lang="en-GB"/>
          </a:p>
        </p:txBody>
      </p:sp>
      <p:sp>
        <p:nvSpPr>
          <p:cNvPr id="2059" name="Text Box 7"/>
          <p:cNvSpPr txBox="1">
            <a:spLocks noChangeArrowheads="1"/>
          </p:cNvSpPr>
          <p:nvPr/>
        </p:nvSpPr>
        <p:spPr bwMode="auto">
          <a:xfrm>
            <a:off x="3251200" y="1976438"/>
            <a:ext cx="590550" cy="396875"/>
          </a:xfrm>
          <a:prstGeom prst="rect">
            <a:avLst/>
          </a:prstGeom>
          <a:noFill/>
          <a:ln w="9525">
            <a:noFill/>
            <a:miter lim="800000"/>
            <a:headEnd/>
            <a:tailEnd/>
          </a:ln>
        </p:spPr>
        <p:txBody>
          <a:bodyPr wrap="none">
            <a:spAutoFit/>
          </a:bodyPr>
          <a:lstStyle/>
          <a:p>
            <a:r>
              <a:rPr lang="en-GB" sz="2000" i="1">
                <a:latin typeface="Times New Roman" pitchFamily="18" charset="0"/>
              </a:rPr>
              <a:t>v</a:t>
            </a:r>
            <a:r>
              <a:rPr lang="en-GB" sz="2000" i="1" baseline="-25000">
                <a:latin typeface="Times New Roman" pitchFamily="18" charset="0"/>
              </a:rPr>
              <a:t>I</a:t>
            </a:r>
            <a:r>
              <a:rPr lang="en-GB" sz="2000" i="1">
                <a:latin typeface="Times New Roman" pitchFamily="18" charset="0"/>
              </a:rPr>
              <a:t>(t)</a:t>
            </a:r>
          </a:p>
        </p:txBody>
      </p:sp>
      <p:sp>
        <p:nvSpPr>
          <p:cNvPr id="2060" name="Text Box 8"/>
          <p:cNvSpPr txBox="1">
            <a:spLocks noChangeArrowheads="1"/>
          </p:cNvSpPr>
          <p:nvPr/>
        </p:nvSpPr>
        <p:spPr bwMode="auto">
          <a:xfrm>
            <a:off x="6654800" y="2314575"/>
            <a:ext cx="654050" cy="396875"/>
          </a:xfrm>
          <a:prstGeom prst="rect">
            <a:avLst/>
          </a:prstGeom>
          <a:noFill/>
          <a:ln w="9525">
            <a:noFill/>
            <a:miter lim="800000"/>
            <a:headEnd/>
            <a:tailEnd/>
          </a:ln>
        </p:spPr>
        <p:txBody>
          <a:bodyPr wrap="none">
            <a:spAutoFit/>
          </a:bodyPr>
          <a:lstStyle/>
          <a:p>
            <a:r>
              <a:rPr lang="en-GB" sz="2000" i="1">
                <a:latin typeface="Times New Roman" pitchFamily="18" charset="0"/>
              </a:rPr>
              <a:t>v</a:t>
            </a:r>
            <a:r>
              <a:rPr lang="en-GB" sz="2000" i="1" baseline="-25000">
                <a:latin typeface="Times New Roman" pitchFamily="18" charset="0"/>
              </a:rPr>
              <a:t>O</a:t>
            </a:r>
            <a:r>
              <a:rPr lang="en-GB" sz="2000" i="1">
                <a:latin typeface="Times New Roman" pitchFamily="18" charset="0"/>
              </a:rPr>
              <a:t>(t)</a:t>
            </a:r>
          </a:p>
        </p:txBody>
      </p:sp>
      <p:sp>
        <p:nvSpPr>
          <p:cNvPr id="2061" name="Line 9"/>
          <p:cNvSpPr>
            <a:spLocks noChangeShapeType="1"/>
          </p:cNvSpPr>
          <p:nvPr/>
        </p:nvSpPr>
        <p:spPr bwMode="auto">
          <a:xfrm>
            <a:off x="5213350" y="2276475"/>
            <a:ext cx="1588" cy="709613"/>
          </a:xfrm>
          <a:prstGeom prst="line">
            <a:avLst/>
          </a:prstGeom>
          <a:noFill/>
          <a:ln w="9525">
            <a:solidFill>
              <a:schemeClr val="tx1"/>
            </a:solidFill>
            <a:round/>
            <a:headEnd/>
            <a:tailEnd type="oval" w="med" len="med"/>
          </a:ln>
        </p:spPr>
        <p:txBody>
          <a:bodyPr/>
          <a:lstStyle/>
          <a:p>
            <a:endParaRPr lang="en-GB"/>
          </a:p>
        </p:txBody>
      </p:sp>
      <p:sp>
        <p:nvSpPr>
          <p:cNvPr id="2062" name="Oval 10"/>
          <p:cNvSpPr>
            <a:spLocks noChangeArrowheads="1"/>
          </p:cNvSpPr>
          <p:nvPr/>
        </p:nvSpPr>
        <p:spPr bwMode="auto">
          <a:xfrm>
            <a:off x="3702050" y="2349500"/>
            <a:ext cx="433388" cy="431800"/>
          </a:xfrm>
          <a:prstGeom prst="ellipse">
            <a:avLst/>
          </a:prstGeom>
          <a:noFill/>
          <a:ln w="9525">
            <a:solidFill>
              <a:schemeClr val="tx1"/>
            </a:solidFill>
            <a:round/>
            <a:headEnd/>
            <a:tailEnd/>
          </a:ln>
        </p:spPr>
        <p:txBody>
          <a:bodyPr wrap="none" anchor="ctr"/>
          <a:lstStyle/>
          <a:p>
            <a:pPr algn="ctr"/>
            <a:r>
              <a:rPr lang="en-GB"/>
              <a:t>+</a:t>
            </a:r>
          </a:p>
          <a:p>
            <a:pPr algn="ctr"/>
            <a:r>
              <a:rPr lang="en-GB"/>
              <a:t>-</a:t>
            </a:r>
          </a:p>
        </p:txBody>
      </p:sp>
      <p:sp>
        <p:nvSpPr>
          <p:cNvPr id="2063" name="Line 11"/>
          <p:cNvSpPr>
            <a:spLocks noChangeShapeType="1"/>
          </p:cNvSpPr>
          <p:nvPr/>
        </p:nvSpPr>
        <p:spPr bwMode="auto">
          <a:xfrm flipV="1">
            <a:off x="3917950" y="2051050"/>
            <a:ext cx="0" cy="287338"/>
          </a:xfrm>
          <a:prstGeom prst="line">
            <a:avLst/>
          </a:prstGeom>
          <a:noFill/>
          <a:ln w="9525">
            <a:solidFill>
              <a:schemeClr val="tx1"/>
            </a:solidFill>
            <a:round/>
            <a:headEnd/>
            <a:tailEnd/>
          </a:ln>
        </p:spPr>
        <p:txBody>
          <a:bodyPr/>
          <a:lstStyle/>
          <a:p>
            <a:endParaRPr lang="en-GB"/>
          </a:p>
        </p:txBody>
      </p:sp>
      <p:sp>
        <p:nvSpPr>
          <p:cNvPr id="2064" name="Line 12"/>
          <p:cNvSpPr>
            <a:spLocks noChangeShapeType="1"/>
          </p:cNvSpPr>
          <p:nvPr/>
        </p:nvSpPr>
        <p:spPr bwMode="auto">
          <a:xfrm flipV="1">
            <a:off x="3917950" y="2770188"/>
            <a:ext cx="0" cy="215900"/>
          </a:xfrm>
          <a:prstGeom prst="line">
            <a:avLst/>
          </a:prstGeom>
          <a:noFill/>
          <a:ln w="9525">
            <a:solidFill>
              <a:schemeClr val="tx1"/>
            </a:solidFill>
            <a:round/>
            <a:headEnd/>
            <a:tailEnd/>
          </a:ln>
        </p:spPr>
        <p:txBody>
          <a:bodyPr/>
          <a:lstStyle/>
          <a:p>
            <a:endParaRPr lang="en-GB"/>
          </a:p>
        </p:txBody>
      </p:sp>
      <p:sp>
        <p:nvSpPr>
          <p:cNvPr id="2065" name="Rectangle 13"/>
          <p:cNvSpPr>
            <a:spLocks noChangeArrowheads="1"/>
          </p:cNvSpPr>
          <p:nvPr/>
        </p:nvSpPr>
        <p:spPr bwMode="auto">
          <a:xfrm>
            <a:off x="6294438" y="2338388"/>
            <a:ext cx="144462" cy="360362"/>
          </a:xfrm>
          <a:prstGeom prst="rect">
            <a:avLst/>
          </a:prstGeom>
          <a:noFill/>
          <a:ln w="9525">
            <a:solidFill>
              <a:schemeClr val="tx1"/>
            </a:solidFill>
            <a:miter lim="800000"/>
            <a:headEnd/>
            <a:tailEnd/>
          </a:ln>
        </p:spPr>
        <p:txBody>
          <a:bodyPr wrap="none" anchor="ctr"/>
          <a:lstStyle/>
          <a:p>
            <a:endParaRPr lang="en-US"/>
          </a:p>
        </p:txBody>
      </p:sp>
      <p:sp>
        <p:nvSpPr>
          <p:cNvPr id="2066" name="Line 14"/>
          <p:cNvSpPr>
            <a:spLocks noChangeShapeType="1"/>
          </p:cNvSpPr>
          <p:nvPr/>
        </p:nvSpPr>
        <p:spPr bwMode="auto">
          <a:xfrm>
            <a:off x="6365875" y="2051050"/>
            <a:ext cx="0" cy="287338"/>
          </a:xfrm>
          <a:prstGeom prst="line">
            <a:avLst/>
          </a:prstGeom>
          <a:noFill/>
          <a:ln w="9525">
            <a:solidFill>
              <a:schemeClr val="tx1"/>
            </a:solidFill>
            <a:round/>
            <a:headEnd/>
            <a:tailEnd/>
          </a:ln>
        </p:spPr>
        <p:txBody>
          <a:bodyPr/>
          <a:lstStyle/>
          <a:p>
            <a:endParaRPr lang="en-GB"/>
          </a:p>
        </p:txBody>
      </p:sp>
      <p:sp>
        <p:nvSpPr>
          <p:cNvPr id="2067" name="Line 15"/>
          <p:cNvSpPr>
            <a:spLocks noChangeShapeType="1"/>
          </p:cNvSpPr>
          <p:nvPr/>
        </p:nvSpPr>
        <p:spPr bwMode="auto">
          <a:xfrm>
            <a:off x="6365875" y="2698750"/>
            <a:ext cx="0" cy="287338"/>
          </a:xfrm>
          <a:prstGeom prst="line">
            <a:avLst/>
          </a:prstGeom>
          <a:noFill/>
          <a:ln w="9525">
            <a:solidFill>
              <a:schemeClr val="tx1"/>
            </a:solidFill>
            <a:round/>
            <a:headEnd/>
            <a:tailEnd/>
          </a:ln>
        </p:spPr>
        <p:txBody>
          <a:bodyPr/>
          <a:lstStyle/>
          <a:p>
            <a:endParaRPr lang="en-GB"/>
          </a:p>
        </p:txBody>
      </p:sp>
      <p:sp>
        <p:nvSpPr>
          <p:cNvPr id="2068" name="Text Box 16"/>
          <p:cNvSpPr txBox="1">
            <a:spLocks noChangeArrowheads="1"/>
          </p:cNvSpPr>
          <p:nvPr/>
        </p:nvSpPr>
        <p:spPr bwMode="auto">
          <a:xfrm>
            <a:off x="6634163" y="1874838"/>
            <a:ext cx="331787" cy="396875"/>
          </a:xfrm>
          <a:prstGeom prst="rect">
            <a:avLst/>
          </a:prstGeom>
          <a:noFill/>
          <a:ln w="9525">
            <a:noFill/>
            <a:miter lim="800000"/>
            <a:headEnd/>
            <a:tailEnd/>
          </a:ln>
        </p:spPr>
        <p:txBody>
          <a:bodyPr wrap="none">
            <a:spAutoFit/>
          </a:bodyPr>
          <a:lstStyle/>
          <a:p>
            <a:r>
              <a:rPr lang="en-GB" sz="2000"/>
              <a:t>+</a:t>
            </a:r>
          </a:p>
        </p:txBody>
      </p:sp>
      <p:sp>
        <p:nvSpPr>
          <p:cNvPr id="2069" name="Text Box 17"/>
          <p:cNvSpPr txBox="1">
            <a:spLocks noChangeArrowheads="1"/>
          </p:cNvSpPr>
          <p:nvPr/>
        </p:nvSpPr>
        <p:spPr bwMode="auto">
          <a:xfrm>
            <a:off x="6681788" y="2744788"/>
            <a:ext cx="268287" cy="396875"/>
          </a:xfrm>
          <a:prstGeom prst="rect">
            <a:avLst/>
          </a:prstGeom>
          <a:noFill/>
          <a:ln w="9525">
            <a:noFill/>
            <a:miter lim="800000"/>
            <a:headEnd/>
            <a:tailEnd/>
          </a:ln>
        </p:spPr>
        <p:txBody>
          <a:bodyPr wrap="none">
            <a:spAutoFit/>
          </a:bodyPr>
          <a:lstStyle/>
          <a:p>
            <a:r>
              <a:rPr lang="en-GB" sz="2000"/>
              <a:t>-</a:t>
            </a:r>
          </a:p>
        </p:txBody>
      </p:sp>
      <p:sp>
        <p:nvSpPr>
          <p:cNvPr id="2070" name="Text Box 18"/>
          <p:cNvSpPr txBox="1">
            <a:spLocks noChangeArrowheads="1"/>
          </p:cNvSpPr>
          <p:nvPr/>
        </p:nvSpPr>
        <p:spPr bwMode="auto">
          <a:xfrm>
            <a:off x="5862638" y="2332038"/>
            <a:ext cx="460375" cy="396875"/>
          </a:xfrm>
          <a:prstGeom prst="rect">
            <a:avLst/>
          </a:prstGeom>
          <a:noFill/>
          <a:ln w="9525">
            <a:noFill/>
            <a:miter lim="800000"/>
            <a:headEnd/>
            <a:tailEnd/>
          </a:ln>
        </p:spPr>
        <p:txBody>
          <a:bodyPr wrap="none">
            <a:spAutoFit/>
          </a:bodyPr>
          <a:lstStyle/>
          <a:p>
            <a:r>
              <a:rPr lang="en-GB" sz="2000"/>
              <a:t>R</a:t>
            </a:r>
            <a:r>
              <a:rPr lang="en-GB" sz="2000" baseline="-25000"/>
              <a:t>L</a:t>
            </a:r>
          </a:p>
        </p:txBody>
      </p:sp>
      <p:sp>
        <p:nvSpPr>
          <p:cNvPr id="2071" name="Line 19"/>
          <p:cNvSpPr>
            <a:spLocks noChangeShapeType="1"/>
          </p:cNvSpPr>
          <p:nvPr/>
        </p:nvSpPr>
        <p:spPr bwMode="auto">
          <a:xfrm>
            <a:off x="3989388" y="2060575"/>
            <a:ext cx="504825" cy="0"/>
          </a:xfrm>
          <a:prstGeom prst="line">
            <a:avLst/>
          </a:prstGeom>
          <a:noFill/>
          <a:ln w="9525">
            <a:solidFill>
              <a:schemeClr val="tx1"/>
            </a:solidFill>
            <a:round/>
            <a:headEnd/>
            <a:tailEnd type="triangle" w="med" len="med"/>
          </a:ln>
        </p:spPr>
        <p:txBody>
          <a:bodyPr/>
          <a:lstStyle/>
          <a:p>
            <a:endParaRPr lang="en-GB"/>
          </a:p>
        </p:txBody>
      </p:sp>
      <p:sp>
        <p:nvSpPr>
          <p:cNvPr id="2072" name="Text Box 20"/>
          <p:cNvSpPr txBox="1">
            <a:spLocks noChangeArrowheads="1"/>
          </p:cNvSpPr>
          <p:nvPr/>
        </p:nvSpPr>
        <p:spPr bwMode="auto">
          <a:xfrm>
            <a:off x="4133850" y="1628775"/>
            <a:ext cx="547688" cy="396875"/>
          </a:xfrm>
          <a:prstGeom prst="rect">
            <a:avLst/>
          </a:prstGeom>
          <a:noFill/>
          <a:ln w="9525">
            <a:noFill/>
            <a:miter lim="800000"/>
            <a:headEnd/>
            <a:tailEnd/>
          </a:ln>
        </p:spPr>
        <p:txBody>
          <a:bodyPr wrap="none">
            <a:spAutoFit/>
          </a:bodyPr>
          <a:lstStyle/>
          <a:p>
            <a:r>
              <a:rPr lang="en-GB" sz="2000" i="1">
                <a:latin typeface="Times New Roman" pitchFamily="18" charset="0"/>
              </a:rPr>
              <a:t>i</a:t>
            </a:r>
            <a:r>
              <a:rPr lang="en-GB" sz="2000" i="1" baseline="-25000">
                <a:latin typeface="Times New Roman" pitchFamily="18" charset="0"/>
              </a:rPr>
              <a:t>I</a:t>
            </a:r>
            <a:r>
              <a:rPr lang="en-GB" sz="2000" i="1">
                <a:latin typeface="Times New Roman" pitchFamily="18" charset="0"/>
              </a:rPr>
              <a:t>(t)</a:t>
            </a:r>
          </a:p>
        </p:txBody>
      </p:sp>
      <p:sp>
        <p:nvSpPr>
          <p:cNvPr id="2073" name="Text Box 21"/>
          <p:cNvSpPr txBox="1">
            <a:spLocks noChangeArrowheads="1"/>
          </p:cNvSpPr>
          <p:nvPr/>
        </p:nvSpPr>
        <p:spPr bwMode="auto">
          <a:xfrm>
            <a:off x="5789613" y="1628775"/>
            <a:ext cx="611187" cy="396875"/>
          </a:xfrm>
          <a:prstGeom prst="rect">
            <a:avLst/>
          </a:prstGeom>
          <a:noFill/>
          <a:ln w="9525">
            <a:noFill/>
            <a:miter lim="800000"/>
            <a:headEnd/>
            <a:tailEnd/>
          </a:ln>
        </p:spPr>
        <p:txBody>
          <a:bodyPr wrap="none">
            <a:spAutoFit/>
          </a:bodyPr>
          <a:lstStyle/>
          <a:p>
            <a:r>
              <a:rPr lang="en-GB" sz="2000" i="1">
                <a:latin typeface="Times New Roman" pitchFamily="18" charset="0"/>
              </a:rPr>
              <a:t>i</a:t>
            </a:r>
            <a:r>
              <a:rPr lang="en-GB" sz="2000" i="1" baseline="-25000">
                <a:latin typeface="Times New Roman" pitchFamily="18" charset="0"/>
              </a:rPr>
              <a:t>O</a:t>
            </a:r>
            <a:r>
              <a:rPr lang="en-GB" sz="2000" i="1">
                <a:latin typeface="Times New Roman" pitchFamily="18" charset="0"/>
              </a:rPr>
              <a:t>(t)</a:t>
            </a:r>
          </a:p>
        </p:txBody>
      </p:sp>
      <p:sp>
        <p:nvSpPr>
          <p:cNvPr id="2074" name="Line 22"/>
          <p:cNvSpPr>
            <a:spLocks noChangeShapeType="1"/>
          </p:cNvSpPr>
          <p:nvPr/>
        </p:nvSpPr>
        <p:spPr bwMode="auto">
          <a:xfrm>
            <a:off x="5718175" y="2060575"/>
            <a:ext cx="504825" cy="0"/>
          </a:xfrm>
          <a:prstGeom prst="line">
            <a:avLst/>
          </a:prstGeom>
          <a:noFill/>
          <a:ln w="9525">
            <a:solidFill>
              <a:schemeClr val="tx1"/>
            </a:solidFill>
            <a:round/>
            <a:headEnd/>
            <a:tailEnd type="triangle" w="med" len="med"/>
          </a:ln>
        </p:spPr>
        <p:txBody>
          <a:bodyPr/>
          <a:lstStyle/>
          <a:p>
            <a:endParaRPr lang="en-GB"/>
          </a:p>
        </p:txBody>
      </p:sp>
      <p:sp>
        <p:nvSpPr>
          <p:cNvPr id="2075" name="Rectangle 23"/>
          <p:cNvSpPr>
            <a:spLocks noGrp="1" noChangeArrowheads="1"/>
          </p:cNvSpPr>
          <p:nvPr>
            <p:ph type="title"/>
          </p:nvPr>
        </p:nvSpPr>
        <p:spPr>
          <a:xfrm>
            <a:off x="971550" y="476250"/>
            <a:ext cx="7158038" cy="889000"/>
          </a:xfrm>
        </p:spPr>
        <p:txBody>
          <a:bodyPr/>
          <a:lstStyle/>
          <a:p>
            <a:pPr eaLnBrk="1" hangingPunct="1"/>
            <a:r>
              <a:rPr lang="en-GB" sz="2800"/>
              <a:t>Amplifier</a:t>
            </a:r>
            <a:br>
              <a:rPr lang="en-GB" sz="2800"/>
            </a:br>
            <a:r>
              <a:rPr lang="en-GB" sz="2800"/>
              <a:t>Voltage gain, current gain and power gain</a:t>
            </a:r>
          </a:p>
        </p:txBody>
      </p:sp>
      <p:sp>
        <p:nvSpPr>
          <p:cNvPr id="2076" name="Text Box 24"/>
          <p:cNvSpPr txBox="1">
            <a:spLocks noChangeArrowheads="1"/>
          </p:cNvSpPr>
          <p:nvPr/>
        </p:nvSpPr>
        <p:spPr bwMode="auto">
          <a:xfrm>
            <a:off x="250825" y="3644900"/>
            <a:ext cx="1581150" cy="366713"/>
          </a:xfrm>
          <a:prstGeom prst="rect">
            <a:avLst/>
          </a:prstGeom>
          <a:noFill/>
          <a:ln w="9525">
            <a:noFill/>
            <a:miter lim="800000"/>
            <a:headEnd/>
            <a:tailEnd/>
          </a:ln>
        </p:spPr>
        <p:txBody>
          <a:bodyPr wrap="none">
            <a:spAutoFit/>
          </a:bodyPr>
          <a:lstStyle/>
          <a:p>
            <a:r>
              <a:rPr lang="en-GB"/>
              <a:t>Voltage gain: </a:t>
            </a:r>
          </a:p>
        </p:txBody>
      </p:sp>
      <p:graphicFrame>
        <p:nvGraphicFramePr>
          <p:cNvPr id="2050" name="Object 25"/>
          <p:cNvGraphicFramePr>
            <a:graphicFrameLocks noGrp="1" noChangeAspect="1"/>
          </p:cNvGraphicFramePr>
          <p:nvPr>
            <p:ph idx="1"/>
          </p:nvPr>
        </p:nvGraphicFramePr>
        <p:xfrm>
          <a:off x="1763713" y="3429000"/>
          <a:ext cx="1408112" cy="898525"/>
        </p:xfrm>
        <a:graphic>
          <a:graphicData uri="http://schemas.openxmlformats.org/presentationml/2006/ole">
            <mc:AlternateContent xmlns:mc="http://schemas.openxmlformats.org/markup-compatibility/2006">
              <mc:Choice xmlns:v="urn:schemas-microsoft-com:vml" Requires="v">
                <p:oleObj spid="_x0000_s35183" name="Equation" r:id="rId3" imgW="660240" imgH="431640" progId="Equation.3">
                  <p:embed/>
                </p:oleObj>
              </mc:Choice>
              <mc:Fallback>
                <p:oleObj name="Equation" r:id="rId3" imgW="660240" imgH="431640" progId="Equation.3">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3429000"/>
                        <a:ext cx="1408112" cy="89852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2077" name="Text Box 26"/>
          <p:cNvSpPr txBox="1">
            <a:spLocks noChangeArrowheads="1"/>
          </p:cNvSpPr>
          <p:nvPr/>
        </p:nvSpPr>
        <p:spPr bwMode="auto">
          <a:xfrm>
            <a:off x="250825" y="5013325"/>
            <a:ext cx="1568450" cy="366713"/>
          </a:xfrm>
          <a:prstGeom prst="rect">
            <a:avLst/>
          </a:prstGeom>
          <a:noFill/>
          <a:ln w="9525">
            <a:noFill/>
            <a:miter lim="800000"/>
            <a:headEnd/>
            <a:tailEnd/>
          </a:ln>
        </p:spPr>
        <p:txBody>
          <a:bodyPr wrap="none">
            <a:spAutoFit/>
          </a:bodyPr>
          <a:lstStyle/>
          <a:p>
            <a:r>
              <a:rPr lang="en-GB" altLang="zh-CN">
                <a:ea typeface="宋体" pitchFamily="2" charset="-122"/>
              </a:rPr>
              <a:t>Cu</a:t>
            </a:r>
            <a:r>
              <a:rPr lang="en-GB"/>
              <a:t>rrent gain: </a:t>
            </a:r>
          </a:p>
        </p:txBody>
      </p:sp>
      <p:graphicFrame>
        <p:nvGraphicFramePr>
          <p:cNvPr id="2051" name="Object 27"/>
          <p:cNvGraphicFramePr>
            <a:graphicFrameLocks noChangeAspect="1"/>
          </p:cNvGraphicFramePr>
          <p:nvPr/>
        </p:nvGraphicFramePr>
        <p:xfrm>
          <a:off x="1763713" y="4743450"/>
          <a:ext cx="1425575" cy="989013"/>
        </p:xfrm>
        <a:graphic>
          <a:graphicData uri="http://schemas.openxmlformats.org/presentationml/2006/ole">
            <mc:AlternateContent xmlns:mc="http://schemas.openxmlformats.org/markup-compatibility/2006">
              <mc:Choice xmlns:v="urn:schemas-microsoft-com:vml" Requires="v">
                <p:oleObj spid="_x0000_s35184" name="Equation" r:id="rId5" imgW="622080" imgH="431640" progId="Equation.3">
                  <p:embed/>
                </p:oleObj>
              </mc:Choice>
              <mc:Fallback>
                <p:oleObj name="Equation" r:id="rId5" imgW="622080" imgH="431640"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4743450"/>
                        <a:ext cx="1425575" cy="98901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2078" name="Text Box 28"/>
          <p:cNvSpPr txBox="1">
            <a:spLocks noChangeArrowheads="1"/>
          </p:cNvSpPr>
          <p:nvPr/>
        </p:nvSpPr>
        <p:spPr bwMode="auto">
          <a:xfrm>
            <a:off x="468313" y="2060575"/>
            <a:ext cx="2659062" cy="646113"/>
          </a:xfrm>
          <a:prstGeom prst="rect">
            <a:avLst/>
          </a:prstGeom>
          <a:noFill/>
          <a:ln w="9525">
            <a:noFill/>
            <a:miter lim="800000"/>
            <a:headEnd/>
            <a:tailEnd/>
          </a:ln>
        </p:spPr>
        <p:txBody>
          <a:bodyPr wrap="none">
            <a:spAutoFit/>
          </a:bodyPr>
          <a:lstStyle/>
          <a:p>
            <a:r>
              <a:rPr lang="en-US" altLang="zh-CN">
                <a:ea typeface="宋体" pitchFamily="2" charset="-122"/>
              </a:rPr>
              <a:t>An amplifier with both</a:t>
            </a:r>
          </a:p>
          <a:p>
            <a:r>
              <a:rPr lang="en-US" altLang="zh-CN">
                <a:ea typeface="宋体" pitchFamily="2" charset="-122"/>
              </a:rPr>
              <a:t>current and voltage gain</a:t>
            </a:r>
          </a:p>
        </p:txBody>
      </p:sp>
      <p:sp>
        <p:nvSpPr>
          <p:cNvPr id="2079" name="AutoShape 2"/>
          <p:cNvSpPr>
            <a:spLocks noChangeArrowheads="1"/>
          </p:cNvSpPr>
          <p:nvPr/>
        </p:nvSpPr>
        <p:spPr bwMode="auto">
          <a:xfrm rot="5400000">
            <a:off x="4854576" y="1557337"/>
            <a:ext cx="1008062" cy="1008063"/>
          </a:xfrm>
          <a:prstGeom prst="triangle">
            <a:avLst>
              <a:gd name="adj" fmla="val 50000"/>
            </a:avLst>
          </a:prstGeom>
          <a:solidFill>
            <a:schemeClr val="bg1"/>
          </a:solidFill>
          <a:ln w="9525">
            <a:solidFill>
              <a:schemeClr val="tx1"/>
            </a:solidFill>
            <a:miter lim="800000"/>
            <a:headEnd/>
            <a:tailEnd/>
          </a:ln>
        </p:spPr>
        <p:txBody>
          <a:bodyPr wrap="none" anchor="ctr"/>
          <a:lstStyle/>
          <a:p>
            <a:endParaRPr lang="en-US"/>
          </a:p>
        </p:txBody>
      </p:sp>
      <p:graphicFrame>
        <p:nvGraphicFramePr>
          <p:cNvPr id="2052" name="Object 5"/>
          <p:cNvGraphicFramePr>
            <a:graphicFrameLocks noChangeAspect="1"/>
          </p:cNvGraphicFramePr>
          <p:nvPr/>
        </p:nvGraphicFramePr>
        <p:xfrm>
          <a:off x="4054475" y="3716338"/>
          <a:ext cx="4044950" cy="866775"/>
        </p:xfrm>
        <a:graphic>
          <a:graphicData uri="http://schemas.openxmlformats.org/presentationml/2006/ole">
            <mc:AlternateContent xmlns:mc="http://schemas.openxmlformats.org/markup-compatibility/2006">
              <mc:Choice xmlns:v="urn:schemas-microsoft-com:vml" Requires="v">
                <p:oleObj spid="_x0000_s35185" name="Equation" r:id="rId7" imgW="2031840" imgH="431640" progId="Equation.3">
                  <p:embed/>
                </p:oleObj>
              </mc:Choice>
              <mc:Fallback>
                <p:oleObj name="Equation" r:id="rId7" imgW="2031840" imgH="43164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4475" y="3716338"/>
                        <a:ext cx="4044950" cy="8667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2080" name="Text Box 24"/>
          <p:cNvSpPr txBox="1">
            <a:spLocks noChangeArrowheads="1"/>
          </p:cNvSpPr>
          <p:nvPr/>
        </p:nvSpPr>
        <p:spPr bwMode="auto">
          <a:xfrm>
            <a:off x="4067175" y="3429000"/>
            <a:ext cx="2387600" cy="369888"/>
          </a:xfrm>
          <a:prstGeom prst="rect">
            <a:avLst/>
          </a:prstGeom>
          <a:noFill/>
          <a:ln w="9525">
            <a:noFill/>
            <a:miter lim="800000"/>
            <a:headEnd/>
            <a:tailEnd/>
          </a:ln>
        </p:spPr>
        <p:txBody>
          <a:bodyPr wrap="none">
            <a:spAutoFit/>
          </a:bodyPr>
          <a:lstStyle/>
          <a:p>
            <a:r>
              <a:rPr lang="en-GB"/>
              <a:t>Average Power gain: </a:t>
            </a:r>
          </a:p>
        </p:txBody>
      </p:sp>
      <p:graphicFrame>
        <p:nvGraphicFramePr>
          <p:cNvPr id="2053" name="Object 7"/>
          <p:cNvGraphicFramePr>
            <a:graphicFrameLocks noChangeAspect="1"/>
          </p:cNvGraphicFramePr>
          <p:nvPr/>
        </p:nvGraphicFramePr>
        <p:xfrm>
          <a:off x="3708400" y="4652963"/>
          <a:ext cx="5111750" cy="938212"/>
        </p:xfrm>
        <a:graphic>
          <a:graphicData uri="http://schemas.openxmlformats.org/presentationml/2006/ole">
            <mc:AlternateContent xmlns:mc="http://schemas.openxmlformats.org/markup-compatibility/2006">
              <mc:Choice xmlns:v="urn:schemas-microsoft-com:vml" Requires="v">
                <p:oleObj spid="_x0000_s35186" name="Equation" r:id="rId9" imgW="2209680" imgH="482400" progId="Equation.3">
                  <p:embed/>
                </p:oleObj>
              </mc:Choice>
              <mc:Fallback>
                <p:oleObj name="Equation" r:id="rId9" imgW="2209680" imgH="4824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08400" y="4652963"/>
                        <a:ext cx="5111750" cy="938212"/>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2054" name="Object 9"/>
          <p:cNvGraphicFramePr>
            <a:graphicFrameLocks noChangeAspect="1"/>
          </p:cNvGraphicFramePr>
          <p:nvPr/>
        </p:nvGraphicFramePr>
        <p:xfrm>
          <a:off x="5292725" y="5661025"/>
          <a:ext cx="1971675" cy="942975"/>
        </p:xfrm>
        <a:graphic>
          <a:graphicData uri="http://schemas.openxmlformats.org/presentationml/2006/ole">
            <mc:AlternateContent xmlns:mc="http://schemas.openxmlformats.org/markup-compatibility/2006">
              <mc:Choice xmlns:v="urn:schemas-microsoft-com:vml" Requires="v">
                <p:oleObj spid="_x0000_s35187" name="Equation" r:id="rId11" imgW="990360" imgH="469800" progId="Equation.3">
                  <p:embed/>
                </p:oleObj>
              </mc:Choice>
              <mc:Fallback>
                <p:oleObj name="Equation" r:id="rId11" imgW="990360" imgH="4698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92725" y="5661025"/>
                        <a:ext cx="1971675" cy="9429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2081" name="Text Box 10"/>
          <p:cNvSpPr txBox="1">
            <a:spLocks noChangeArrowheads="1"/>
          </p:cNvSpPr>
          <p:nvPr/>
        </p:nvSpPr>
        <p:spPr bwMode="auto">
          <a:xfrm>
            <a:off x="4624388" y="5745163"/>
            <a:ext cx="425450" cy="366712"/>
          </a:xfrm>
          <a:prstGeom prst="rect">
            <a:avLst/>
          </a:prstGeom>
          <a:noFill/>
          <a:ln w="9525">
            <a:noFill/>
            <a:miter lim="800000"/>
            <a:headEnd/>
            <a:tailEnd/>
          </a:ln>
        </p:spPr>
        <p:txBody>
          <a:bodyPr wrap="none">
            <a:spAutoFit/>
          </a:bodyPr>
          <a:lstStyle/>
          <a:p>
            <a:r>
              <a:rPr lang="en-GB"/>
              <a:t>so</a:t>
            </a:r>
          </a:p>
        </p:txBody>
      </p:sp>
      <p:grpSp>
        <p:nvGrpSpPr>
          <p:cNvPr id="2" name="Group 27"/>
          <p:cNvGrpSpPr>
            <a:grpSpLocks/>
          </p:cNvGrpSpPr>
          <p:nvPr/>
        </p:nvGrpSpPr>
        <p:grpSpPr bwMode="auto">
          <a:xfrm>
            <a:off x="4716463" y="2997200"/>
            <a:ext cx="287337" cy="431800"/>
            <a:chOff x="1610" y="3158"/>
            <a:chExt cx="181" cy="272"/>
          </a:xfrm>
        </p:grpSpPr>
        <p:sp>
          <p:nvSpPr>
            <p:cNvPr id="2084" name="Line 22"/>
            <p:cNvSpPr>
              <a:spLocks noChangeShapeType="1"/>
            </p:cNvSpPr>
            <p:nvPr/>
          </p:nvSpPr>
          <p:spPr bwMode="auto">
            <a:xfrm>
              <a:off x="1701" y="3158"/>
              <a:ext cx="0" cy="181"/>
            </a:xfrm>
            <a:prstGeom prst="line">
              <a:avLst/>
            </a:prstGeom>
            <a:noFill/>
            <a:ln w="9525">
              <a:solidFill>
                <a:schemeClr val="tx1"/>
              </a:solidFill>
              <a:round/>
              <a:headEnd/>
              <a:tailEnd/>
            </a:ln>
          </p:spPr>
          <p:txBody>
            <a:bodyPr/>
            <a:lstStyle/>
            <a:p>
              <a:endParaRPr lang="en-GB"/>
            </a:p>
          </p:txBody>
        </p:sp>
        <p:grpSp>
          <p:nvGrpSpPr>
            <p:cNvPr id="3" name="Group 26"/>
            <p:cNvGrpSpPr>
              <a:grpSpLocks/>
            </p:cNvGrpSpPr>
            <p:nvPr/>
          </p:nvGrpSpPr>
          <p:grpSpPr bwMode="auto">
            <a:xfrm>
              <a:off x="1610" y="3339"/>
              <a:ext cx="181" cy="91"/>
              <a:chOff x="1610" y="3339"/>
              <a:chExt cx="317" cy="91"/>
            </a:xfrm>
          </p:grpSpPr>
          <p:sp>
            <p:nvSpPr>
              <p:cNvPr id="2086" name="Line 23"/>
              <p:cNvSpPr>
                <a:spLocks noChangeShapeType="1"/>
              </p:cNvSpPr>
              <p:nvPr/>
            </p:nvSpPr>
            <p:spPr bwMode="auto">
              <a:xfrm>
                <a:off x="1610" y="3339"/>
                <a:ext cx="317" cy="0"/>
              </a:xfrm>
              <a:prstGeom prst="line">
                <a:avLst/>
              </a:prstGeom>
              <a:noFill/>
              <a:ln w="9525">
                <a:solidFill>
                  <a:schemeClr val="tx1"/>
                </a:solidFill>
                <a:round/>
                <a:headEnd/>
                <a:tailEnd/>
              </a:ln>
            </p:spPr>
            <p:txBody>
              <a:bodyPr/>
              <a:lstStyle/>
              <a:p>
                <a:endParaRPr lang="en-GB"/>
              </a:p>
            </p:txBody>
          </p:sp>
          <p:sp>
            <p:nvSpPr>
              <p:cNvPr id="2087" name="Line 24"/>
              <p:cNvSpPr>
                <a:spLocks noChangeShapeType="1"/>
              </p:cNvSpPr>
              <p:nvPr/>
            </p:nvSpPr>
            <p:spPr bwMode="auto">
              <a:xfrm>
                <a:off x="1678" y="3385"/>
                <a:ext cx="181" cy="0"/>
              </a:xfrm>
              <a:prstGeom prst="line">
                <a:avLst/>
              </a:prstGeom>
              <a:noFill/>
              <a:ln w="9525">
                <a:solidFill>
                  <a:schemeClr val="tx1"/>
                </a:solidFill>
                <a:round/>
                <a:headEnd/>
                <a:tailEnd/>
              </a:ln>
            </p:spPr>
            <p:txBody>
              <a:bodyPr/>
              <a:lstStyle/>
              <a:p>
                <a:endParaRPr lang="en-GB"/>
              </a:p>
            </p:txBody>
          </p:sp>
          <p:sp>
            <p:nvSpPr>
              <p:cNvPr id="2088" name="Line 25"/>
              <p:cNvSpPr>
                <a:spLocks noChangeShapeType="1"/>
              </p:cNvSpPr>
              <p:nvPr/>
            </p:nvSpPr>
            <p:spPr bwMode="auto">
              <a:xfrm>
                <a:off x="1724" y="3430"/>
                <a:ext cx="90" cy="0"/>
              </a:xfrm>
              <a:prstGeom prst="line">
                <a:avLst/>
              </a:prstGeom>
              <a:noFill/>
              <a:ln w="9525">
                <a:solidFill>
                  <a:schemeClr val="tx1"/>
                </a:solidFill>
                <a:round/>
                <a:headEnd/>
                <a:tailEnd/>
              </a:ln>
            </p:spPr>
            <p:txBody>
              <a:bodyPr/>
              <a:lstStyle/>
              <a:p>
                <a:endParaRPr lang="en-GB"/>
              </a:p>
            </p:txBody>
          </p:sp>
        </p:grpSp>
      </p:grpSp>
      <p:sp>
        <p:nvSpPr>
          <p:cNvPr id="2083" name="Text Box 28"/>
          <p:cNvSpPr txBox="1">
            <a:spLocks noChangeArrowheads="1"/>
          </p:cNvSpPr>
          <p:nvPr/>
        </p:nvSpPr>
        <p:spPr bwMode="auto">
          <a:xfrm>
            <a:off x="539750" y="6381750"/>
            <a:ext cx="4840288" cy="368300"/>
          </a:xfrm>
          <a:prstGeom prst="rect">
            <a:avLst/>
          </a:prstGeom>
          <a:noFill/>
          <a:ln w="9525">
            <a:noFill/>
            <a:miter lim="800000"/>
            <a:headEnd/>
            <a:tailEnd/>
          </a:ln>
        </p:spPr>
        <p:txBody>
          <a:bodyPr wrap="none">
            <a:spAutoFit/>
          </a:bodyPr>
          <a:lstStyle/>
          <a:p>
            <a:r>
              <a:rPr lang="en-US" altLang="zh-CN">
                <a:ea typeface="宋体" pitchFamily="2" charset="-122"/>
              </a:rPr>
              <a:t>(Instantaneous power gain has little meaning)</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4"/>
          <p:cNvSpPr txBox="1">
            <a:spLocks noChangeArrowheads="1"/>
          </p:cNvSpPr>
          <p:nvPr/>
        </p:nvSpPr>
        <p:spPr bwMode="auto">
          <a:xfrm>
            <a:off x="611188" y="2773363"/>
            <a:ext cx="1111250" cy="366712"/>
          </a:xfrm>
          <a:prstGeom prst="rect">
            <a:avLst/>
          </a:prstGeom>
          <a:noFill/>
          <a:ln w="9525">
            <a:noFill/>
            <a:miter lim="800000"/>
            <a:headEnd/>
            <a:tailEnd/>
          </a:ln>
        </p:spPr>
        <p:txBody>
          <a:bodyPr wrap="none">
            <a:spAutoFit/>
          </a:bodyPr>
          <a:lstStyle/>
          <a:p>
            <a:r>
              <a:rPr lang="en-GB" altLang="zh-CN">
                <a:ea typeface="宋体" pitchFamily="2" charset="-122"/>
              </a:rPr>
              <a:t>because</a:t>
            </a:r>
            <a:r>
              <a:rPr lang="en-GB"/>
              <a:t> </a:t>
            </a:r>
          </a:p>
        </p:txBody>
      </p:sp>
      <p:graphicFrame>
        <p:nvGraphicFramePr>
          <p:cNvPr id="15365" name="Object 5"/>
          <p:cNvGraphicFramePr>
            <a:graphicFrameLocks noChangeAspect="1"/>
          </p:cNvGraphicFramePr>
          <p:nvPr/>
        </p:nvGraphicFramePr>
        <p:xfrm>
          <a:off x="1835150" y="2773363"/>
          <a:ext cx="1844675" cy="458787"/>
        </p:xfrm>
        <a:graphic>
          <a:graphicData uri="http://schemas.openxmlformats.org/presentationml/2006/ole">
            <mc:AlternateContent xmlns:mc="http://schemas.openxmlformats.org/markup-compatibility/2006">
              <mc:Choice xmlns:v="urn:schemas-microsoft-com:vml" Requires="v">
                <p:oleObj spid="_x0000_s36134" name="Equation" r:id="rId3" imgW="927000" imgH="228600" progId="Equation.3">
                  <p:embed/>
                </p:oleObj>
              </mc:Choice>
              <mc:Fallback>
                <p:oleObj name="Equation" r:id="rId3" imgW="9270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2773363"/>
                        <a:ext cx="1844675" cy="458787"/>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3079" name="Text Box 6"/>
          <p:cNvSpPr txBox="1">
            <a:spLocks noChangeArrowheads="1"/>
          </p:cNvSpPr>
          <p:nvPr/>
        </p:nvSpPr>
        <p:spPr bwMode="auto">
          <a:xfrm>
            <a:off x="539750" y="3565525"/>
            <a:ext cx="1149350" cy="366713"/>
          </a:xfrm>
          <a:prstGeom prst="rect">
            <a:avLst/>
          </a:prstGeom>
          <a:noFill/>
          <a:ln w="9525">
            <a:noFill/>
            <a:miter lim="800000"/>
            <a:headEnd/>
            <a:tailEnd/>
          </a:ln>
        </p:spPr>
        <p:txBody>
          <a:bodyPr wrap="none">
            <a:spAutoFit/>
          </a:bodyPr>
          <a:lstStyle/>
          <a:p>
            <a:r>
              <a:rPr lang="en-GB"/>
              <a:t>We have </a:t>
            </a:r>
          </a:p>
        </p:txBody>
      </p:sp>
      <p:graphicFrame>
        <p:nvGraphicFramePr>
          <p:cNvPr id="15367" name="Object 7"/>
          <p:cNvGraphicFramePr>
            <a:graphicFrameLocks noChangeAspect="1"/>
          </p:cNvGraphicFramePr>
          <p:nvPr/>
        </p:nvGraphicFramePr>
        <p:xfrm>
          <a:off x="1908175" y="3494088"/>
          <a:ext cx="1895475" cy="509587"/>
        </p:xfrm>
        <a:graphic>
          <a:graphicData uri="http://schemas.openxmlformats.org/presentationml/2006/ole">
            <mc:AlternateContent xmlns:mc="http://schemas.openxmlformats.org/markup-compatibility/2006">
              <mc:Choice xmlns:v="urn:schemas-microsoft-com:vml" Requires="v">
                <p:oleObj spid="_x0000_s36135" name="Equation" r:id="rId5" imgW="952200" imgH="253800" progId="Equation.3">
                  <p:embed/>
                </p:oleObj>
              </mc:Choice>
              <mc:Fallback>
                <p:oleObj name="Equation" r:id="rId5" imgW="952200" imgH="2538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3494088"/>
                        <a:ext cx="1895475" cy="509587"/>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3080" name="Text Box 8"/>
          <p:cNvSpPr txBox="1">
            <a:spLocks noChangeArrowheads="1"/>
          </p:cNvSpPr>
          <p:nvPr/>
        </p:nvSpPr>
        <p:spPr bwMode="auto">
          <a:xfrm>
            <a:off x="395288" y="4221163"/>
            <a:ext cx="8405812" cy="369887"/>
          </a:xfrm>
          <a:prstGeom prst="rect">
            <a:avLst/>
          </a:prstGeom>
          <a:noFill/>
          <a:ln w="9525">
            <a:noFill/>
            <a:miter lim="800000"/>
            <a:headEnd/>
            <a:tailEnd/>
          </a:ln>
        </p:spPr>
        <p:txBody>
          <a:bodyPr wrap="none">
            <a:spAutoFit/>
          </a:bodyPr>
          <a:lstStyle/>
          <a:p>
            <a:r>
              <a:rPr lang="en-GB"/>
              <a:t>Therefore, the average power gain is the product of the voltage and current gains</a:t>
            </a:r>
          </a:p>
        </p:txBody>
      </p:sp>
      <p:graphicFrame>
        <p:nvGraphicFramePr>
          <p:cNvPr id="15369" name="Object 9"/>
          <p:cNvGraphicFramePr>
            <a:graphicFrameLocks noChangeAspect="1"/>
          </p:cNvGraphicFramePr>
          <p:nvPr/>
        </p:nvGraphicFramePr>
        <p:xfrm>
          <a:off x="3635375" y="5157788"/>
          <a:ext cx="2122488" cy="942975"/>
        </p:xfrm>
        <a:graphic>
          <a:graphicData uri="http://schemas.openxmlformats.org/presentationml/2006/ole">
            <mc:AlternateContent xmlns:mc="http://schemas.openxmlformats.org/markup-compatibility/2006">
              <mc:Choice xmlns:v="urn:schemas-microsoft-com:vml" Requires="v">
                <p:oleObj spid="_x0000_s36136" name="Equation" r:id="rId7" imgW="1066680" imgH="469800" progId="Equation.3">
                  <p:embed/>
                </p:oleObj>
              </mc:Choice>
              <mc:Fallback>
                <p:oleObj name="Equation" r:id="rId7" imgW="1066680" imgH="4698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5375" y="5157788"/>
                        <a:ext cx="2122488" cy="9429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3077" name="Object 9"/>
          <p:cNvGraphicFramePr>
            <a:graphicFrameLocks noChangeAspect="1"/>
          </p:cNvGraphicFramePr>
          <p:nvPr/>
        </p:nvGraphicFramePr>
        <p:xfrm>
          <a:off x="1331913" y="1700213"/>
          <a:ext cx="1971675" cy="942975"/>
        </p:xfrm>
        <a:graphic>
          <a:graphicData uri="http://schemas.openxmlformats.org/presentationml/2006/ole">
            <mc:AlternateContent xmlns:mc="http://schemas.openxmlformats.org/markup-compatibility/2006">
              <mc:Choice xmlns:v="urn:schemas-microsoft-com:vml" Requires="v">
                <p:oleObj spid="_x0000_s36137" name="Equation" r:id="rId9" imgW="990360" imgH="469800" progId="Equation.3">
                  <p:embed/>
                </p:oleObj>
              </mc:Choice>
              <mc:Fallback>
                <p:oleObj name="Equation" r:id="rId9" imgW="990360" imgH="4698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1700213"/>
                        <a:ext cx="1971675" cy="9429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10" name="Rectangle 2"/>
          <p:cNvSpPr txBox="1">
            <a:spLocks noChangeArrowheads="1"/>
          </p:cNvSpPr>
          <p:nvPr/>
        </p:nvSpPr>
        <p:spPr>
          <a:xfrm>
            <a:off x="1042988" y="476250"/>
            <a:ext cx="7158037" cy="955675"/>
          </a:xfrm>
          <a:prstGeom prst="rect">
            <a:avLst/>
          </a:prstGeom>
        </p:spPr>
        <p:txBody>
          <a:bodyPr/>
          <a:lstStyle/>
          <a:p>
            <a:pPr>
              <a:defRPr/>
            </a:pPr>
            <a:r>
              <a:rPr lang="en-GB" sz="2800" kern="0" dirty="0">
                <a:solidFill>
                  <a:schemeClr val="tx2"/>
                </a:solidFill>
                <a:latin typeface="+mj-lt"/>
                <a:ea typeface="+mj-ea"/>
                <a:cs typeface="+mj-cs"/>
              </a:rPr>
              <a:t>Power gain:</a:t>
            </a:r>
          </a:p>
          <a:p>
            <a:pPr>
              <a:defRPr/>
            </a:pPr>
            <a:r>
              <a:rPr lang="en-GB" sz="2800" kern="0" dirty="0">
                <a:solidFill>
                  <a:schemeClr val="tx2"/>
                </a:solidFill>
                <a:latin typeface="+mj-lt"/>
                <a:ea typeface="+mj-ea"/>
                <a:cs typeface="+mj-cs"/>
              </a:rPr>
              <a:t>An intuitive result from P=VI</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971550" y="404813"/>
            <a:ext cx="7129463" cy="936625"/>
          </a:xfrm>
        </p:spPr>
        <p:txBody>
          <a:bodyPr/>
          <a:lstStyle/>
          <a:p>
            <a:pPr eaLnBrk="1" hangingPunct="1"/>
            <a:r>
              <a:rPr lang="en-GB" sz="2800"/>
              <a:t>A logarithmic scale for power:</a:t>
            </a:r>
            <a:br>
              <a:rPr lang="en-GB" sz="2800"/>
            </a:br>
            <a:r>
              <a:rPr lang="en-GB" sz="2800"/>
              <a:t>The decibel (dB) – a metric of relativity</a:t>
            </a:r>
          </a:p>
        </p:txBody>
      </p:sp>
      <p:sp>
        <p:nvSpPr>
          <p:cNvPr id="4100" name="Rectangle 3"/>
          <p:cNvSpPr>
            <a:spLocks noChangeArrowheads="1"/>
          </p:cNvSpPr>
          <p:nvPr/>
        </p:nvSpPr>
        <p:spPr bwMode="auto">
          <a:xfrm>
            <a:off x="904875" y="2759075"/>
            <a:ext cx="1085850" cy="0"/>
          </a:xfrm>
          <a:prstGeom prst="rect">
            <a:avLst/>
          </a:prstGeom>
          <a:noFill/>
          <a:ln w="9525">
            <a:noFill/>
            <a:miter lim="800000"/>
            <a:headEnd/>
            <a:tailEnd/>
          </a:ln>
        </p:spPr>
        <p:txBody>
          <a:bodyPr wrap="none">
            <a:spAutoFit/>
          </a:bodyPr>
          <a:lstStyle/>
          <a:p>
            <a:endParaRPr lang="en-US"/>
          </a:p>
        </p:txBody>
      </p:sp>
      <p:sp>
        <p:nvSpPr>
          <p:cNvPr id="4101" name="Rectangle 4"/>
          <p:cNvSpPr>
            <a:spLocks noChangeArrowheads="1"/>
          </p:cNvSpPr>
          <p:nvPr/>
        </p:nvSpPr>
        <p:spPr bwMode="auto">
          <a:xfrm>
            <a:off x="904875" y="2759075"/>
            <a:ext cx="1085850" cy="0"/>
          </a:xfrm>
          <a:prstGeom prst="rect">
            <a:avLst/>
          </a:prstGeom>
          <a:noFill/>
          <a:ln w="9525">
            <a:noFill/>
            <a:miter lim="800000"/>
            <a:headEnd/>
            <a:tailEnd/>
          </a:ln>
        </p:spPr>
        <p:txBody>
          <a:bodyPr wrap="none">
            <a:spAutoFit/>
          </a:bodyPr>
          <a:lstStyle/>
          <a:p>
            <a:endParaRPr lang="en-US"/>
          </a:p>
        </p:txBody>
      </p:sp>
      <p:sp>
        <p:nvSpPr>
          <p:cNvPr id="4102" name="Rectangle 5"/>
          <p:cNvSpPr>
            <a:spLocks noChangeArrowheads="1"/>
          </p:cNvSpPr>
          <p:nvPr/>
        </p:nvSpPr>
        <p:spPr bwMode="auto">
          <a:xfrm>
            <a:off x="2700338" y="5516563"/>
            <a:ext cx="4572000" cy="1201737"/>
          </a:xfrm>
          <a:prstGeom prst="rect">
            <a:avLst/>
          </a:prstGeom>
          <a:noFill/>
          <a:ln w="9525">
            <a:noFill/>
            <a:miter lim="800000"/>
            <a:headEnd/>
            <a:tailEnd/>
          </a:ln>
        </p:spPr>
        <p:txBody>
          <a:bodyPr>
            <a:spAutoFit/>
          </a:bodyPr>
          <a:lstStyle/>
          <a:p>
            <a:r>
              <a:rPr lang="en-GB" b="1"/>
              <a:t>Alexander Graham Bell</a:t>
            </a:r>
            <a:r>
              <a:rPr lang="en-GB"/>
              <a:t> (1847–1922) was a scientist, inventor, engineer and innovator who is credited with inventing the first practical telephone</a:t>
            </a:r>
          </a:p>
        </p:txBody>
      </p:sp>
      <p:pic>
        <p:nvPicPr>
          <p:cNvPr id="4103" name="Picture 7" descr="File:Alexander Graham Bell.jpg">
            <a:hlinkClick r:id="rId3"/>
          </p:cNvPr>
          <p:cNvPicPr>
            <a:picLocks noChangeAspect="1" noChangeArrowheads="1"/>
          </p:cNvPicPr>
          <p:nvPr/>
        </p:nvPicPr>
        <p:blipFill>
          <a:blip r:embed="rId4" cstate="print"/>
          <a:srcRect/>
          <a:stretch>
            <a:fillRect/>
          </a:stretch>
        </p:blipFill>
        <p:spPr bwMode="auto">
          <a:xfrm>
            <a:off x="7308850" y="4508500"/>
            <a:ext cx="1763713" cy="2292350"/>
          </a:xfrm>
          <a:prstGeom prst="rect">
            <a:avLst/>
          </a:prstGeom>
          <a:noFill/>
          <a:ln w="9525">
            <a:noFill/>
            <a:miter lim="800000"/>
            <a:headEnd/>
            <a:tailEnd/>
          </a:ln>
        </p:spPr>
      </p:pic>
      <p:sp>
        <p:nvSpPr>
          <p:cNvPr id="4104" name="Rectangle 9"/>
          <p:cNvSpPr>
            <a:spLocks noChangeArrowheads="1"/>
          </p:cNvSpPr>
          <p:nvPr/>
        </p:nvSpPr>
        <p:spPr bwMode="auto">
          <a:xfrm>
            <a:off x="539750" y="5805488"/>
            <a:ext cx="1763713" cy="522287"/>
          </a:xfrm>
          <a:prstGeom prst="rect">
            <a:avLst/>
          </a:prstGeom>
          <a:noFill/>
          <a:ln w="9525">
            <a:noFill/>
            <a:miter lim="800000"/>
            <a:headEnd/>
            <a:tailEnd/>
          </a:ln>
        </p:spPr>
        <p:txBody>
          <a:bodyPr>
            <a:spAutoFit/>
          </a:bodyPr>
          <a:lstStyle/>
          <a:p>
            <a:r>
              <a:rPr lang="en-GB" sz="1400">
                <a:solidFill>
                  <a:srgbClr val="FF0000"/>
                </a:solidFill>
              </a:rPr>
              <a:t>Shamelessly copied</a:t>
            </a:r>
          </a:p>
          <a:p>
            <a:r>
              <a:rPr lang="en-GB" sz="1400">
                <a:solidFill>
                  <a:srgbClr val="FF0000"/>
                </a:solidFill>
              </a:rPr>
              <a:t>from Wikipedia</a:t>
            </a:r>
          </a:p>
        </p:txBody>
      </p:sp>
      <p:cxnSp>
        <p:nvCxnSpPr>
          <p:cNvPr id="9" name="Straight Arrow Connector 8"/>
          <p:cNvCxnSpPr/>
          <p:nvPr/>
        </p:nvCxnSpPr>
        <p:spPr>
          <a:xfrm>
            <a:off x="1979613" y="6165850"/>
            <a:ext cx="792162"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4106" name="Text Box 8"/>
          <p:cNvSpPr txBox="1">
            <a:spLocks noChangeArrowheads="1"/>
          </p:cNvSpPr>
          <p:nvPr/>
        </p:nvSpPr>
        <p:spPr bwMode="auto">
          <a:xfrm>
            <a:off x="1331913" y="2708275"/>
            <a:ext cx="5308600" cy="400050"/>
          </a:xfrm>
          <a:prstGeom prst="rect">
            <a:avLst/>
          </a:prstGeom>
          <a:noFill/>
          <a:ln w="9525">
            <a:noFill/>
            <a:miter lim="800000"/>
            <a:headEnd/>
            <a:tailEnd/>
          </a:ln>
        </p:spPr>
        <p:txBody>
          <a:bodyPr wrap="none">
            <a:spAutoFit/>
          </a:bodyPr>
          <a:lstStyle/>
          <a:p>
            <a:r>
              <a:rPr lang="en-GB" sz="2000">
                <a:solidFill>
                  <a:srgbClr val="FF0000"/>
                </a:solidFill>
              </a:rPr>
              <a:t>Power ratio in dB = 10 log</a:t>
            </a:r>
            <a:r>
              <a:rPr lang="en-GB" sz="2000" baseline="-25000">
                <a:solidFill>
                  <a:srgbClr val="FF0000"/>
                </a:solidFill>
              </a:rPr>
              <a:t>10</a:t>
            </a:r>
            <a:r>
              <a:rPr lang="en-GB" sz="2000">
                <a:solidFill>
                  <a:srgbClr val="FF0000"/>
                </a:solidFill>
              </a:rPr>
              <a:t> (power1/power2)</a:t>
            </a:r>
          </a:p>
        </p:txBody>
      </p:sp>
      <p:sp>
        <p:nvSpPr>
          <p:cNvPr id="4107" name="Text Box 7"/>
          <p:cNvSpPr txBox="1">
            <a:spLocks noChangeArrowheads="1"/>
          </p:cNvSpPr>
          <p:nvPr/>
        </p:nvSpPr>
        <p:spPr bwMode="auto">
          <a:xfrm>
            <a:off x="179388" y="1844675"/>
            <a:ext cx="8301037" cy="708025"/>
          </a:xfrm>
          <a:prstGeom prst="rect">
            <a:avLst/>
          </a:prstGeom>
          <a:noFill/>
          <a:ln w="9525">
            <a:noFill/>
            <a:miter lim="800000"/>
            <a:headEnd/>
            <a:tailEnd/>
          </a:ln>
        </p:spPr>
        <p:txBody>
          <a:bodyPr>
            <a:spAutoFit/>
          </a:bodyPr>
          <a:lstStyle/>
          <a:p>
            <a:r>
              <a:rPr lang="en-GB" sz="2000"/>
              <a:t>The decibel</a:t>
            </a:r>
            <a:r>
              <a:rPr lang="en-GB" altLang="zh-CN" sz="2000">
                <a:ea typeface="宋体" pitchFamily="2" charset="-122"/>
              </a:rPr>
              <a:t> (dB)</a:t>
            </a:r>
            <a:r>
              <a:rPr lang="en-GB" sz="2000"/>
              <a:t> is used to quantify electrical power </a:t>
            </a:r>
            <a:r>
              <a:rPr lang="en-GB" sz="2000" i="1"/>
              <a:t>ratios</a:t>
            </a:r>
            <a:r>
              <a:rPr lang="en-GB" sz="2000"/>
              <a:t>; i.e.,</a:t>
            </a:r>
          </a:p>
          <a:p>
            <a:r>
              <a:rPr lang="en-GB" sz="2000">
                <a:solidFill>
                  <a:srgbClr val="FF0000"/>
                </a:solidFill>
              </a:rPr>
              <a:t>	a measure of one signal power with respect to another.</a:t>
            </a:r>
            <a:r>
              <a:rPr lang="en-GB" sz="2000"/>
              <a:t> </a:t>
            </a:r>
          </a:p>
        </p:txBody>
      </p:sp>
      <p:sp>
        <p:nvSpPr>
          <p:cNvPr id="4108" name="Rectangle 13"/>
          <p:cNvSpPr>
            <a:spLocks noChangeArrowheads="1"/>
          </p:cNvSpPr>
          <p:nvPr/>
        </p:nvSpPr>
        <p:spPr bwMode="auto">
          <a:xfrm>
            <a:off x="2700338" y="4652963"/>
            <a:ext cx="4572000" cy="584200"/>
          </a:xfrm>
          <a:prstGeom prst="rect">
            <a:avLst/>
          </a:prstGeom>
          <a:noFill/>
          <a:ln w="9525">
            <a:noFill/>
            <a:miter lim="800000"/>
            <a:headEnd/>
            <a:tailEnd/>
          </a:ln>
        </p:spPr>
        <p:txBody>
          <a:bodyPr>
            <a:spAutoFit/>
          </a:bodyPr>
          <a:lstStyle/>
          <a:p>
            <a:r>
              <a:rPr lang="en-GB" sz="1600"/>
              <a:t>Bell </a:t>
            </a:r>
            <a:r>
              <a:rPr lang="en-GB" sz="1600" b="1"/>
              <a:t>did not </a:t>
            </a:r>
            <a:r>
              <a:rPr lang="en-GB" sz="1600"/>
              <a:t>invent the decibel logarithmic unit, it was conceived in Bell Labs and named after him</a:t>
            </a:r>
          </a:p>
        </p:txBody>
      </p:sp>
      <p:sp>
        <p:nvSpPr>
          <p:cNvPr id="4109" name="Text Box 3"/>
          <p:cNvSpPr txBox="1">
            <a:spLocks noChangeArrowheads="1"/>
          </p:cNvSpPr>
          <p:nvPr/>
        </p:nvSpPr>
        <p:spPr bwMode="auto">
          <a:xfrm>
            <a:off x="179388" y="3213100"/>
            <a:ext cx="6348412" cy="400050"/>
          </a:xfrm>
          <a:prstGeom prst="rect">
            <a:avLst/>
          </a:prstGeom>
          <a:noFill/>
          <a:ln w="9525">
            <a:noFill/>
            <a:miter lim="800000"/>
            <a:headEnd/>
            <a:tailEnd/>
          </a:ln>
        </p:spPr>
        <p:txBody>
          <a:bodyPr>
            <a:spAutoFit/>
          </a:bodyPr>
          <a:lstStyle/>
          <a:p>
            <a:r>
              <a:rPr lang="en-GB" sz="2000"/>
              <a:t>The gain of an amplifier is commonly expressed in dB:</a:t>
            </a:r>
          </a:p>
        </p:txBody>
      </p:sp>
      <p:graphicFrame>
        <p:nvGraphicFramePr>
          <p:cNvPr id="4098" name="Object 5"/>
          <p:cNvGraphicFramePr>
            <a:graphicFrameLocks noChangeAspect="1"/>
          </p:cNvGraphicFramePr>
          <p:nvPr/>
        </p:nvGraphicFramePr>
        <p:xfrm>
          <a:off x="2700338" y="3573463"/>
          <a:ext cx="3240087" cy="1025525"/>
        </p:xfrm>
        <a:graphic>
          <a:graphicData uri="http://schemas.openxmlformats.org/presentationml/2006/ole">
            <mc:AlternateContent xmlns:mc="http://schemas.openxmlformats.org/markup-compatibility/2006">
              <mc:Choice xmlns:v="urn:schemas-microsoft-com:vml" Requires="v">
                <p:oleObj spid="_x0000_s36939" name="Equation" r:id="rId5" imgW="1523880" imgH="482400" progId="Equation.3">
                  <p:embed/>
                </p:oleObj>
              </mc:Choice>
              <mc:Fallback>
                <p:oleObj name="Equation" r:id="rId5" imgW="1523880" imgH="4824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3573463"/>
                        <a:ext cx="3240087" cy="102552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2"/>
          <p:cNvSpPr>
            <a:spLocks noGrp="1" noChangeArrowheads="1"/>
          </p:cNvSpPr>
          <p:nvPr>
            <p:ph type="title"/>
          </p:nvPr>
        </p:nvSpPr>
        <p:spPr/>
        <p:txBody>
          <a:bodyPr/>
          <a:lstStyle/>
          <a:p>
            <a:pPr eaLnBrk="1" hangingPunct="1"/>
            <a:r>
              <a:rPr lang="en-GB" sz="2800"/>
              <a:t>Voltage and Current Gain in dB</a:t>
            </a:r>
          </a:p>
        </p:txBody>
      </p:sp>
      <p:sp>
        <p:nvSpPr>
          <p:cNvPr id="5127" name="Text Box 4"/>
          <p:cNvSpPr txBox="1">
            <a:spLocks noChangeArrowheads="1"/>
          </p:cNvSpPr>
          <p:nvPr/>
        </p:nvSpPr>
        <p:spPr bwMode="auto">
          <a:xfrm>
            <a:off x="144463" y="3789363"/>
            <a:ext cx="1187450" cy="708025"/>
          </a:xfrm>
          <a:prstGeom prst="rect">
            <a:avLst/>
          </a:prstGeom>
          <a:noFill/>
          <a:ln w="9525">
            <a:noFill/>
            <a:miter lim="800000"/>
            <a:headEnd/>
            <a:tailEnd/>
          </a:ln>
        </p:spPr>
        <p:txBody>
          <a:bodyPr>
            <a:spAutoFit/>
          </a:bodyPr>
          <a:lstStyle/>
          <a:p>
            <a:r>
              <a:rPr lang="en-GB" sz="2000"/>
              <a:t>Voltage</a:t>
            </a:r>
          </a:p>
          <a:p>
            <a:r>
              <a:rPr lang="en-GB" sz="2000"/>
              <a:t>gain: </a:t>
            </a:r>
          </a:p>
        </p:txBody>
      </p:sp>
      <p:graphicFrame>
        <p:nvGraphicFramePr>
          <p:cNvPr id="5122" name="Object 2"/>
          <p:cNvGraphicFramePr>
            <a:graphicFrameLocks noChangeAspect="1"/>
          </p:cNvGraphicFramePr>
          <p:nvPr/>
        </p:nvGraphicFramePr>
        <p:xfrm>
          <a:off x="1116013" y="3644900"/>
          <a:ext cx="3168650" cy="1022350"/>
        </p:xfrm>
        <a:graphic>
          <a:graphicData uri="http://schemas.openxmlformats.org/presentationml/2006/ole">
            <mc:AlternateContent xmlns:mc="http://schemas.openxmlformats.org/markup-compatibility/2006">
              <mc:Choice xmlns:v="urn:schemas-microsoft-com:vml" Requires="v">
                <p:oleObj spid="_x0000_s38255" name="Equation" r:id="rId3" imgW="1574640" imgH="507960" progId="Equation.3">
                  <p:embed/>
                </p:oleObj>
              </mc:Choice>
              <mc:Fallback>
                <p:oleObj name="Equation" r:id="rId3" imgW="1574640" imgH="5079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3644900"/>
                        <a:ext cx="3168650" cy="10223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5128" name="Text Box 6"/>
          <p:cNvSpPr txBox="1">
            <a:spLocks noChangeArrowheads="1"/>
          </p:cNvSpPr>
          <p:nvPr/>
        </p:nvSpPr>
        <p:spPr bwMode="auto">
          <a:xfrm>
            <a:off x="4859338" y="3716338"/>
            <a:ext cx="1368425" cy="708025"/>
          </a:xfrm>
          <a:prstGeom prst="rect">
            <a:avLst/>
          </a:prstGeom>
          <a:noFill/>
          <a:ln w="9525">
            <a:noFill/>
            <a:miter lim="800000"/>
            <a:headEnd/>
            <a:tailEnd/>
          </a:ln>
        </p:spPr>
        <p:txBody>
          <a:bodyPr>
            <a:spAutoFit/>
          </a:bodyPr>
          <a:lstStyle/>
          <a:p>
            <a:r>
              <a:rPr lang="en-GB" sz="2000"/>
              <a:t>Current</a:t>
            </a:r>
          </a:p>
          <a:p>
            <a:r>
              <a:rPr lang="en-GB" sz="2000"/>
              <a:t>gain: </a:t>
            </a:r>
          </a:p>
        </p:txBody>
      </p:sp>
      <p:graphicFrame>
        <p:nvGraphicFramePr>
          <p:cNvPr id="5123" name="Object 3"/>
          <p:cNvGraphicFramePr>
            <a:graphicFrameLocks noChangeAspect="1"/>
          </p:cNvGraphicFramePr>
          <p:nvPr/>
        </p:nvGraphicFramePr>
        <p:xfrm>
          <a:off x="5724525" y="3644900"/>
          <a:ext cx="3065463" cy="1023938"/>
        </p:xfrm>
        <a:graphic>
          <a:graphicData uri="http://schemas.openxmlformats.org/presentationml/2006/ole">
            <mc:AlternateContent xmlns:mc="http://schemas.openxmlformats.org/markup-compatibility/2006">
              <mc:Choice xmlns:v="urn:schemas-microsoft-com:vml" Requires="v">
                <p:oleObj spid="_x0000_s38256" name="Equation" r:id="rId5" imgW="1523880" imgH="507960" progId="Equation.3">
                  <p:embed/>
                </p:oleObj>
              </mc:Choice>
              <mc:Fallback>
                <p:oleObj name="Equation" r:id="rId5" imgW="1523880" imgH="50796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4525" y="3644900"/>
                        <a:ext cx="3065463" cy="102393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5129" name="Text Box 8"/>
          <p:cNvSpPr txBox="1">
            <a:spLocks noChangeArrowheads="1"/>
          </p:cNvSpPr>
          <p:nvPr/>
        </p:nvSpPr>
        <p:spPr bwMode="auto">
          <a:xfrm>
            <a:off x="755650" y="1700213"/>
            <a:ext cx="7653338" cy="708025"/>
          </a:xfrm>
          <a:prstGeom prst="rect">
            <a:avLst/>
          </a:prstGeom>
          <a:noFill/>
          <a:ln w="9525">
            <a:noFill/>
            <a:miter lim="800000"/>
            <a:headEnd/>
            <a:tailEnd/>
          </a:ln>
        </p:spPr>
        <p:txBody>
          <a:bodyPr>
            <a:spAutoFit/>
          </a:bodyPr>
          <a:lstStyle/>
          <a:p>
            <a:r>
              <a:rPr lang="en-GB" sz="2000"/>
              <a:t>Power is proportional to voltage squared or current squared, so</a:t>
            </a:r>
          </a:p>
          <a:p>
            <a:endParaRPr lang="en-GB" sz="2000"/>
          </a:p>
        </p:txBody>
      </p:sp>
      <p:graphicFrame>
        <p:nvGraphicFramePr>
          <p:cNvPr id="5124" name="Object 4"/>
          <p:cNvGraphicFramePr>
            <a:graphicFrameLocks noChangeAspect="1"/>
          </p:cNvGraphicFramePr>
          <p:nvPr/>
        </p:nvGraphicFramePr>
        <p:xfrm>
          <a:off x="684213" y="2133600"/>
          <a:ext cx="7383462" cy="1089025"/>
        </p:xfrm>
        <a:graphic>
          <a:graphicData uri="http://schemas.openxmlformats.org/presentationml/2006/ole">
            <mc:AlternateContent xmlns:mc="http://schemas.openxmlformats.org/markup-compatibility/2006">
              <mc:Choice xmlns:v="urn:schemas-microsoft-com:vml" Requires="v">
                <p:oleObj spid="_x0000_s38257" name="Equation" r:id="rId7" imgW="3784320" imgH="558720" progId="Equation.3">
                  <p:embed/>
                </p:oleObj>
              </mc:Choice>
              <mc:Fallback>
                <p:oleObj name="Equation" r:id="rId7" imgW="3784320" imgH="55872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2133600"/>
                        <a:ext cx="7383462" cy="108902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5130" name="Text Box 8"/>
          <p:cNvSpPr txBox="1">
            <a:spLocks noChangeArrowheads="1"/>
          </p:cNvSpPr>
          <p:nvPr/>
        </p:nvSpPr>
        <p:spPr bwMode="auto">
          <a:xfrm>
            <a:off x="395288" y="3284538"/>
            <a:ext cx="7653337" cy="708025"/>
          </a:xfrm>
          <a:prstGeom prst="rect">
            <a:avLst/>
          </a:prstGeom>
          <a:noFill/>
          <a:ln w="9525">
            <a:noFill/>
            <a:miter lim="800000"/>
            <a:headEnd/>
            <a:tailEnd/>
          </a:ln>
        </p:spPr>
        <p:txBody>
          <a:bodyPr>
            <a:spAutoFit/>
          </a:bodyPr>
          <a:lstStyle/>
          <a:p>
            <a:r>
              <a:rPr lang="en-GB" sz="2000"/>
              <a:t>Voltage and Current gain is commonly expressed in dB</a:t>
            </a:r>
          </a:p>
          <a:p>
            <a:endParaRPr lang="en-GB" sz="2000"/>
          </a:p>
        </p:txBody>
      </p:sp>
      <p:sp>
        <p:nvSpPr>
          <p:cNvPr id="5131" name="Text Box 8"/>
          <p:cNvSpPr txBox="1">
            <a:spLocks noChangeArrowheads="1"/>
          </p:cNvSpPr>
          <p:nvPr/>
        </p:nvSpPr>
        <p:spPr bwMode="auto">
          <a:xfrm>
            <a:off x="34925" y="4652963"/>
            <a:ext cx="4321175" cy="1939925"/>
          </a:xfrm>
          <a:prstGeom prst="rect">
            <a:avLst/>
          </a:prstGeom>
          <a:noFill/>
          <a:ln w="9525">
            <a:noFill/>
            <a:miter lim="800000"/>
            <a:headEnd/>
            <a:tailEnd/>
          </a:ln>
        </p:spPr>
        <p:txBody>
          <a:bodyPr>
            <a:spAutoFit/>
          </a:bodyPr>
          <a:lstStyle/>
          <a:p>
            <a:r>
              <a:rPr lang="en-GB" sz="2000"/>
              <a:t>Voltage and Current are not power primitives but ratios of them are commonly given on the power scale of dB</a:t>
            </a:r>
          </a:p>
          <a:p>
            <a:r>
              <a:rPr lang="en-GB" sz="2000"/>
              <a:t>	&gt; 20log() rather than 10log() </a:t>
            </a:r>
          </a:p>
          <a:p>
            <a:endParaRPr lang="en-GB" sz="2000"/>
          </a:p>
        </p:txBody>
      </p:sp>
      <p:graphicFrame>
        <p:nvGraphicFramePr>
          <p:cNvPr id="5125" name="Object 6"/>
          <p:cNvGraphicFramePr>
            <a:graphicFrameLocks noChangeAspect="1"/>
          </p:cNvGraphicFramePr>
          <p:nvPr/>
        </p:nvGraphicFramePr>
        <p:xfrm>
          <a:off x="4859338" y="5229225"/>
          <a:ext cx="3838575" cy="1387475"/>
        </p:xfrm>
        <a:graphic>
          <a:graphicData uri="http://schemas.openxmlformats.org/presentationml/2006/ole">
            <mc:AlternateContent xmlns:mc="http://schemas.openxmlformats.org/markup-compatibility/2006">
              <mc:Choice xmlns:v="urn:schemas-microsoft-com:vml" Requires="v">
                <p:oleObj spid="_x0000_s38258" name="Equation" r:id="rId9" imgW="2057400" imgH="761760" progId="Equation.3">
                  <p:embed/>
                </p:oleObj>
              </mc:Choice>
              <mc:Fallback>
                <p:oleObj name="Equation" r:id="rId9" imgW="2057400" imgH="76176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59338" y="5229225"/>
                        <a:ext cx="3838575" cy="13874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5132" name="Rectangle 9"/>
          <p:cNvSpPr>
            <a:spLocks noChangeArrowheads="1"/>
          </p:cNvSpPr>
          <p:nvPr/>
        </p:nvSpPr>
        <p:spPr bwMode="auto">
          <a:xfrm>
            <a:off x="1979613" y="6308725"/>
            <a:ext cx="6840859" cy="523220"/>
          </a:xfrm>
          <a:prstGeom prst="rect">
            <a:avLst/>
          </a:prstGeom>
          <a:noFill/>
          <a:ln w="9525">
            <a:noFill/>
            <a:miter lim="800000"/>
            <a:headEnd/>
            <a:tailEnd/>
          </a:ln>
        </p:spPr>
        <p:txBody>
          <a:bodyPr wrap="square">
            <a:spAutoFit/>
          </a:bodyPr>
          <a:lstStyle/>
          <a:p>
            <a:r>
              <a:rPr lang="en-GB" sz="1400" dirty="0">
                <a:solidFill>
                  <a:srgbClr val="FF0000"/>
                </a:solidFill>
              </a:rPr>
              <a:t>In dB, power gain is not the sum of</a:t>
            </a:r>
          </a:p>
          <a:p>
            <a:r>
              <a:rPr lang="en-GB" sz="1400" dirty="0">
                <a:solidFill>
                  <a:srgbClr val="FF0000"/>
                </a:solidFill>
              </a:rPr>
              <a:t>voltage and current gains as one may assume prior to more detailed consideration</a:t>
            </a:r>
          </a:p>
        </p:txBody>
      </p:sp>
      <p:cxnSp>
        <p:nvCxnSpPr>
          <p:cNvPr id="13" name="Straight Arrow Connector 12"/>
          <p:cNvCxnSpPr/>
          <p:nvPr/>
        </p:nvCxnSpPr>
        <p:spPr>
          <a:xfrm flipV="1">
            <a:off x="4932363" y="6453188"/>
            <a:ext cx="792162" cy="71437"/>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graphicFrame>
        <p:nvGraphicFramePr>
          <p:cNvPr id="15369" name="Object 9"/>
          <p:cNvGraphicFramePr>
            <a:graphicFrameLocks noChangeAspect="1"/>
          </p:cNvGraphicFramePr>
          <p:nvPr/>
        </p:nvGraphicFramePr>
        <p:xfrm>
          <a:off x="5292080" y="4725144"/>
          <a:ext cx="1262062" cy="534988"/>
        </p:xfrm>
        <a:graphic>
          <a:graphicData uri="http://schemas.openxmlformats.org/presentationml/2006/ole">
            <mc:AlternateContent xmlns:mc="http://schemas.openxmlformats.org/markup-compatibility/2006">
              <mc:Choice xmlns:v="urn:schemas-microsoft-com:vml" Requires="v">
                <p:oleObj spid="_x0000_s38259" name="Equation" r:id="rId11" imgW="634680" imgH="266400" progId="Equation.3">
                  <p:embed/>
                </p:oleObj>
              </mc:Choice>
              <mc:Fallback>
                <p:oleObj name="Equation" r:id="rId11" imgW="634680" imgH="2664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92080" y="4725144"/>
                        <a:ext cx="1262062" cy="53498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2" name="Rectangle 2"/>
          <p:cNvSpPr>
            <a:spLocks noGrp="1" noChangeArrowheads="1"/>
          </p:cNvSpPr>
          <p:nvPr>
            <p:ph type="title"/>
          </p:nvPr>
        </p:nvSpPr>
        <p:spPr>
          <a:xfrm>
            <a:off x="900113" y="0"/>
            <a:ext cx="7158037" cy="1412875"/>
          </a:xfrm>
        </p:spPr>
        <p:txBody>
          <a:bodyPr/>
          <a:lstStyle/>
          <a:p>
            <a:pPr eaLnBrk="1" hangingPunct="1"/>
            <a:r>
              <a:rPr lang="en-GB" sz="2800"/>
              <a:t>Gain in dB</a:t>
            </a:r>
            <a:br>
              <a:rPr lang="en-GB" sz="2800"/>
            </a:br>
            <a:r>
              <a:rPr lang="en-GB" sz="2800"/>
              <a:t>	and its equivalent linear multiplier</a:t>
            </a:r>
          </a:p>
        </p:txBody>
      </p:sp>
      <p:sp>
        <p:nvSpPr>
          <p:cNvPr id="6153" name="Rectangle 3"/>
          <p:cNvSpPr>
            <a:spLocks noGrp="1" noChangeArrowheads="1"/>
          </p:cNvSpPr>
          <p:nvPr>
            <p:ph type="body" idx="1"/>
          </p:nvPr>
        </p:nvSpPr>
        <p:spPr>
          <a:xfrm>
            <a:off x="949325" y="1412776"/>
            <a:ext cx="7661275" cy="4114800"/>
          </a:xfrm>
        </p:spPr>
        <p:txBody>
          <a:bodyPr/>
          <a:lstStyle/>
          <a:p>
            <a:pPr eaLnBrk="1" hangingPunct="1"/>
            <a:r>
              <a:rPr lang="en-GB" sz="2800" dirty="0"/>
              <a:t>3dB</a:t>
            </a:r>
          </a:p>
          <a:p>
            <a:pPr lvl="2" eaLnBrk="1" hangingPunct="1"/>
            <a:r>
              <a:rPr lang="en-GB" sz="2000" dirty="0"/>
              <a:t>Power gain = 2</a:t>
            </a:r>
          </a:p>
          <a:p>
            <a:pPr lvl="2" eaLnBrk="1" hangingPunct="1"/>
            <a:r>
              <a:rPr lang="en-GB" sz="2000" dirty="0"/>
              <a:t>voltage (or current) gain = </a:t>
            </a:r>
            <a:r>
              <a:rPr lang="en-GB" sz="2000" dirty="0">
                <a:cs typeface="Arial" charset="0"/>
              </a:rPr>
              <a:t>√2</a:t>
            </a:r>
          </a:p>
          <a:p>
            <a:pPr eaLnBrk="1" hangingPunct="1"/>
            <a:r>
              <a:rPr lang="en-GB" sz="2800" dirty="0">
                <a:cs typeface="Arial" charset="0"/>
              </a:rPr>
              <a:t>10dB</a:t>
            </a:r>
          </a:p>
          <a:p>
            <a:pPr lvl="2" eaLnBrk="1" hangingPunct="1"/>
            <a:r>
              <a:rPr lang="en-GB" sz="2000" dirty="0">
                <a:cs typeface="Arial" charset="0"/>
              </a:rPr>
              <a:t>Power gain =10</a:t>
            </a:r>
          </a:p>
          <a:p>
            <a:pPr lvl="2" eaLnBrk="1" hangingPunct="1"/>
            <a:r>
              <a:rPr lang="en-GB" sz="2000" dirty="0">
                <a:cs typeface="Arial" charset="0"/>
              </a:rPr>
              <a:t>Voltage (or current) gain = √10</a:t>
            </a:r>
          </a:p>
          <a:p>
            <a:pPr eaLnBrk="1" hangingPunct="1"/>
            <a:r>
              <a:rPr lang="en-GB" sz="2800" dirty="0">
                <a:cs typeface="Arial" charset="0"/>
              </a:rPr>
              <a:t>20dB</a:t>
            </a:r>
          </a:p>
          <a:p>
            <a:pPr lvl="2" eaLnBrk="1" hangingPunct="1"/>
            <a:r>
              <a:rPr lang="en-GB" sz="2000" dirty="0">
                <a:cs typeface="Arial" charset="0"/>
              </a:rPr>
              <a:t>Power gain = 100</a:t>
            </a:r>
          </a:p>
          <a:p>
            <a:pPr lvl="2" eaLnBrk="1" hangingPunct="1"/>
            <a:r>
              <a:rPr lang="en-GB" sz="2000" dirty="0">
                <a:cs typeface="Arial" charset="0"/>
              </a:rPr>
              <a:t>Voltage (or current) gain = 10</a:t>
            </a:r>
          </a:p>
          <a:p>
            <a:pPr eaLnBrk="1" hangingPunct="1"/>
            <a:r>
              <a:rPr lang="en-GB" sz="2800" dirty="0">
                <a:cs typeface="Arial" charset="0"/>
              </a:rPr>
              <a:t>-3dB</a:t>
            </a:r>
          </a:p>
          <a:p>
            <a:pPr lvl="2" eaLnBrk="1" hangingPunct="1"/>
            <a:r>
              <a:rPr lang="en-GB" sz="2000" dirty="0">
                <a:cs typeface="Arial" charset="0"/>
              </a:rPr>
              <a:t>Power gain =1/2</a:t>
            </a:r>
          </a:p>
          <a:p>
            <a:pPr lvl="2" eaLnBrk="1" hangingPunct="1"/>
            <a:r>
              <a:rPr lang="en-GB" sz="2000" dirty="0"/>
              <a:t>voltage (or current) gain = 1/</a:t>
            </a:r>
            <a:r>
              <a:rPr lang="en-GB" sz="2000" dirty="0">
                <a:cs typeface="Arial" charset="0"/>
              </a:rPr>
              <a:t> √2</a:t>
            </a:r>
          </a:p>
        </p:txBody>
      </p:sp>
      <p:graphicFrame>
        <p:nvGraphicFramePr>
          <p:cNvPr id="6146" name="Object 2"/>
          <p:cNvGraphicFramePr>
            <a:graphicFrameLocks noChangeAspect="1"/>
          </p:cNvGraphicFramePr>
          <p:nvPr/>
        </p:nvGraphicFramePr>
        <p:xfrm>
          <a:off x="6804025" y="2204864"/>
          <a:ext cx="1990725" cy="511175"/>
        </p:xfrm>
        <a:graphic>
          <a:graphicData uri="http://schemas.openxmlformats.org/presentationml/2006/ole">
            <mc:AlternateContent xmlns:mc="http://schemas.openxmlformats.org/markup-compatibility/2006">
              <mc:Choice xmlns:v="urn:schemas-microsoft-com:vml" Requires="v">
                <p:oleObj spid="_x0000_s39498" name="Equation" r:id="rId3" imgW="990360" imgH="253800" progId="Equation.3">
                  <p:embed/>
                </p:oleObj>
              </mc:Choice>
              <mc:Fallback>
                <p:oleObj name="Equation" r:id="rId3" imgW="990360" imgH="253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025" y="2204864"/>
                        <a:ext cx="1990725" cy="5111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6147" name="Object 5"/>
          <p:cNvGraphicFramePr>
            <a:graphicFrameLocks noChangeAspect="1"/>
          </p:cNvGraphicFramePr>
          <p:nvPr/>
        </p:nvGraphicFramePr>
        <p:xfrm>
          <a:off x="6804025" y="1637060"/>
          <a:ext cx="1735138" cy="460375"/>
        </p:xfrm>
        <a:graphic>
          <a:graphicData uri="http://schemas.openxmlformats.org/presentationml/2006/ole">
            <mc:AlternateContent xmlns:mc="http://schemas.openxmlformats.org/markup-compatibility/2006">
              <mc:Choice xmlns:v="urn:schemas-microsoft-com:vml" Requires="v">
                <p:oleObj spid="_x0000_s39499" name="Equation" r:id="rId5" imgW="863280" imgH="228600" progId="Equation.3">
                  <p:embed/>
                </p:oleObj>
              </mc:Choice>
              <mc:Fallback>
                <p:oleObj name="Equation" r:id="rId5" imgW="86328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4025" y="1637060"/>
                        <a:ext cx="1735138" cy="4603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6148" name="Object 6"/>
          <p:cNvGraphicFramePr>
            <a:graphicFrameLocks noChangeAspect="1"/>
          </p:cNvGraphicFramePr>
          <p:nvPr/>
        </p:nvGraphicFramePr>
        <p:xfrm>
          <a:off x="6732588" y="3572198"/>
          <a:ext cx="2246312" cy="511175"/>
        </p:xfrm>
        <a:graphic>
          <a:graphicData uri="http://schemas.openxmlformats.org/presentationml/2006/ole">
            <mc:AlternateContent xmlns:mc="http://schemas.openxmlformats.org/markup-compatibility/2006">
              <mc:Choice xmlns:v="urn:schemas-microsoft-com:vml" Requires="v">
                <p:oleObj spid="_x0000_s39500" name="Equation" r:id="rId7" imgW="1117440" imgH="253800" progId="Equation.3">
                  <p:embed/>
                </p:oleObj>
              </mc:Choice>
              <mc:Fallback>
                <p:oleObj name="Equation" r:id="rId7" imgW="1117440" imgH="2538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2588" y="3572198"/>
                        <a:ext cx="2246312" cy="5111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6149" name="Object 7"/>
          <p:cNvGraphicFramePr>
            <a:graphicFrameLocks noChangeAspect="1"/>
          </p:cNvGraphicFramePr>
          <p:nvPr/>
        </p:nvGraphicFramePr>
        <p:xfrm>
          <a:off x="6735763" y="3068960"/>
          <a:ext cx="2017712" cy="460375"/>
        </p:xfrm>
        <a:graphic>
          <a:graphicData uri="http://schemas.openxmlformats.org/presentationml/2006/ole">
            <mc:AlternateContent xmlns:mc="http://schemas.openxmlformats.org/markup-compatibility/2006">
              <mc:Choice xmlns:v="urn:schemas-microsoft-com:vml" Requires="v">
                <p:oleObj spid="_x0000_s39501" name="Equation" r:id="rId9" imgW="1002960" imgH="228600" progId="Equation.3">
                  <p:embed/>
                </p:oleObj>
              </mc:Choice>
              <mc:Fallback>
                <p:oleObj name="Equation" r:id="rId9" imgW="1002960" imgH="2286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35763" y="3068960"/>
                        <a:ext cx="2017712" cy="4603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6150" name="Object 8"/>
          <p:cNvGraphicFramePr>
            <a:graphicFrameLocks noChangeAspect="1"/>
          </p:cNvGraphicFramePr>
          <p:nvPr/>
        </p:nvGraphicFramePr>
        <p:xfrm>
          <a:off x="6570663" y="4797921"/>
          <a:ext cx="2424112" cy="511175"/>
        </p:xfrm>
        <a:graphic>
          <a:graphicData uri="http://schemas.openxmlformats.org/presentationml/2006/ole">
            <mc:AlternateContent xmlns:mc="http://schemas.openxmlformats.org/markup-compatibility/2006">
              <mc:Choice xmlns:v="urn:schemas-microsoft-com:vml" Requires="v">
                <p:oleObj spid="_x0000_s39502" name="Equation" r:id="rId11" imgW="1206360" imgH="253800" progId="Equation.3">
                  <p:embed/>
                </p:oleObj>
              </mc:Choice>
              <mc:Fallback>
                <p:oleObj name="Equation" r:id="rId11" imgW="1206360" imgH="2538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70663" y="4797921"/>
                        <a:ext cx="2424112" cy="5111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6151" name="Object 9"/>
          <p:cNvGraphicFramePr>
            <a:graphicFrameLocks noChangeAspect="1"/>
          </p:cNvGraphicFramePr>
          <p:nvPr/>
        </p:nvGraphicFramePr>
        <p:xfrm>
          <a:off x="6643688" y="4293096"/>
          <a:ext cx="2195512" cy="460375"/>
        </p:xfrm>
        <a:graphic>
          <a:graphicData uri="http://schemas.openxmlformats.org/presentationml/2006/ole">
            <mc:AlternateContent xmlns:mc="http://schemas.openxmlformats.org/markup-compatibility/2006">
              <mc:Choice xmlns:v="urn:schemas-microsoft-com:vml" Requires="v">
                <p:oleObj spid="_x0000_s39503" name="Equation" r:id="rId13" imgW="1091880" imgH="228600" progId="Equation.3">
                  <p:embed/>
                </p:oleObj>
              </mc:Choice>
              <mc:Fallback>
                <p:oleObj name="Equation" r:id="rId13" imgW="1091880" imgH="2286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43688" y="4293096"/>
                        <a:ext cx="2195512" cy="4603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2" name="Object 2"/>
          <p:cNvGraphicFramePr>
            <a:graphicFrameLocks noChangeAspect="1"/>
          </p:cNvGraphicFramePr>
          <p:nvPr/>
        </p:nvGraphicFramePr>
        <p:xfrm>
          <a:off x="6516216" y="6237312"/>
          <a:ext cx="2474912" cy="511175"/>
        </p:xfrm>
        <a:graphic>
          <a:graphicData uri="http://schemas.openxmlformats.org/presentationml/2006/ole">
            <mc:AlternateContent xmlns:mc="http://schemas.openxmlformats.org/markup-compatibility/2006">
              <mc:Choice xmlns:v="urn:schemas-microsoft-com:vml" Requires="v">
                <p:oleObj spid="_x0000_s39504" name="Equation" r:id="rId15" imgW="1231560" imgH="253800" progId="Equation.3">
                  <p:embed/>
                </p:oleObj>
              </mc:Choice>
              <mc:Fallback>
                <p:oleObj name="Equation" r:id="rId15" imgW="1231560" imgH="253800" progId="Equation.3">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16216" y="6237312"/>
                        <a:ext cx="2474912" cy="5111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3" name="Object 5"/>
          <p:cNvGraphicFramePr>
            <a:graphicFrameLocks noChangeAspect="1"/>
          </p:cNvGraphicFramePr>
          <p:nvPr/>
        </p:nvGraphicFramePr>
        <p:xfrm>
          <a:off x="6516216" y="5805264"/>
          <a:ext cx="2244725" cy="460375"/>
        </p:xfrm>
        <a:graphic>
          <a:graphicData uri="http://schemas.openxmlformats.org/presentationml/2006/ole">
            <mc:AlternateContent xmlns:mc="http://schemas.openxmlformats.org/markup-compatibility/2006">
              <mc:Choice xmlns:v="urn:schemas-microsoft-com:vml" Requires="v">
                <p:oleObj spid="_x0000_s39505" name="Equation" r:id="rId17" imgW="1117440" imgH="228600" progId="Equation.3">
                  <p:embed/>
                </p:oleObj>
              </mc:Choice>
              <mc:Fallback>
                <p:oleObj name="Equation" r:id="rId17" imgW="1117440" imgH="228600" progId="Equation.3">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516216" y="5805264"/>
                        <a:ext cx="2244725" cy="4603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942975" y="0"/>
            <a:ext cx="7158038" cy="1412875"/>
          </a:xfrm>
        </p:spPr>
        <p:txBody>
          <a:bodyPr/>
          <a:lstStyle/>
          <a:p>
            <a:pPr eaLnBrk="1" hangingPunct="1"/>
            <a:r>
              <a:rPr lang="en-US" altLang="zh-CN" sz="2800">
                <a:ea typeface="宋体" pitchFamily="2" charset="-122"/>
              </a:rPr>
              <a:t>Two new circuit symbols before we look at the models of amplifiers</a:t>
            </a:r>
            <a:endParaRPr lang="en-GB" sz="2800"/>
          </a:p>
        </p:txBody>
      </p:sp>
      <p:graphicFrame>
        <p:nvGraphicFramePr>
          <p:cNvPr id="7170" name="Object 4"/>
          <p:cNvGraphicFramePr>
            <a:graphicFrameLocks noChangeAspect="1"/>
          </p:cNvGraphicFramePr>
          <p:nvPr/>
        </p:nvGraphicFramePr>
        <p:xfrm>
          <a:off x="468313" y="2600325"/>
          <a:ext cx="879475" cy="1476375"/>
        </p:xfrm>
        <a:graphic>
          <a:graphicData uri="http://schemas.openxmlformats.org/presentationml/2006/ole">
            <mc:AlternateContent xmlns:mc="http://schemas.openxmlformats.org/markup-compatibility/2006">
              <mc:Choice xmlns:v="urn:schemas-microsoft-com:vml" Requires="v">
                <p:oleObj spid="_x0000_s40084" name="Visio" r:id="rId3" imgW="319593" imgH="535473" progId="Visio.Drawing.11">
                  <p:embed/>
                </p:oleObj>
              </mc:Choice>
              <mc:Fallback>
                <p:oleObj name="Visio" r:id="rId3" imgW="319593" imgH="535473"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600325"/>
                        <a:ext cx="879475"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1" name="Object 6"/>
          <p:cNvGraphicFramePr>
            <a:graphicFrameLocks noChangeAspect="1"/>
          </p:cNvGraphicFramePr>
          <p:nvPr/>
        </p:nvGraphicFramePr>
        <p:xfrm>
          <a:off x="468313" y="4572000"/>
          <a:ext cx="863600" cy="1449388"/>
        </p:xfrm>
        <a:graphic>
          <a:graphicData uri="http://schemas.openxmlformats.org/presentationml/2006/ole">
            <mc:AlternateContent xmlns:mc="http://schemas.openxmlformats.org/markup-compatibility/2006">
              <mc:Choice xmlns:v="urn:schemas-microsoft-com:vml" Requires="v">
                <p:oleObj spid="_x0000_s40085" name="Visio" r:id="rId5" imgW="319593" imgH="535473" progId="Visio.Drawing.11">
                  <p:embed/>
                </p:oleObj>
              </mc:Choice>
              <mc:Fallback>
                <p:oleObj name="Visio" r:id="rId5" imgW="319593" imgH="535473" progId="Visio.Drawing.11">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4572000"/>
                        <a:ext cx="863600" cy="144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3" name="Text Box 8"/>
          <p:cNvSpPr txBox="1">
            <a:spLocks noChangeArrowheads="1"/>
          </p:cNvSpPr>
          <p:nvPr/>
        </p:nvSpPr>
        <p:spPr bwMode="auto">
          <a:xfrm>
            <a:off x="2484438" y="1700213"/>
            <a:ext cx="5492750" cy="923925"/>
          </a:xfrm>
          <a:prstGeom prst="rect">
            <a:avLst/>
          </a:prstGeom>
          <a:noFill/>
          <a:ln w="9525">
            <a:noFill/>
            <a:miter lim="800000"/>
            <a:headEnd/>
            <a:tailEnd/>
          </a:ln>
        </p:spPr>
        <p:txBody>
          <a:bodyPr wrap="none">
            <a:spAutoFit/>
          </a:bodyPr>
          <a:lstStyle/>
          <a:p>
            <a:r>
              <a:rPr lang="en-GB"/>
              <a:t>The textbook for this unit doesn’t use these symbols</a:t>
            </a:r>
          </a:p>
          <a:p>
            <a:r>
              <a:rPr lang="en-GB"/>
              <a:t>for controlled sources</a:t>
            </a:r>
          </a:p>
          <a:p>
            <a:r>
              <a:rPr lang="en-GB"/>
              <a:t>However, you should know them</a:t>
            </a:r>
          </a:p>
        </p:txBody>
      </p:sp>
      <p:sp>
        <p:nvSpPr>
          <p:cNvPr id="7174" name="Text Box 8"/>
          <p:cNvSpPr txBox="1">
            <a:spLocks noChangeArrowheads="1"/>
          </p:cNvSpPr>
          <p:nvPr/>
        </p:nvSpPr>
        <p:spPr bwMode="auto">
          <a:xfrm>
            <a:off x="1619250" y="3141663"/>
            <a:ext cx="2941638" cy="368300"/>
          </a:xfrm>
          <a:prstGeom prst="rect">
            <a:avLst/>
          </a:prstGeom>
          <a:noFill/>
          <a:ln w="9525">
            <a:noFill/>
            <a:miter lim="800000"/>
            <a:headEnd/>
            <a:tailEnd/>
          </a:ln>
        </p:spPr>
        <p:txBody>
          <a:bodyPr wrap="none">
            <a:spAutoFit/>
          </a:bodyPr>
          <a:lstStyle/>
          <a:p>
            <a:r>
              <a:rPr lang="en-GB"/>
              <a:t>Dependent Voltage Source</a:t>
            </a:r>
          </a:p>
        </p:txBody>
      </p:sp>
      <p:sp>
        <p:nvSpPr>
          <p:cNvPr id="7175" name="Text Box 8"/>
          <p:cNvSpPr txBox="1">
            <a:spLocks noChangeArrowheads="1"/>
          </p:cNvSpPr>
          <p:nvPr/>
        </p:nvSpPr>
        <p:spPr bwMode="auto">
          <a:xfrm>
            <a:off x="1619250" y="5075238"/>
            <a:ext cx="2941638" cy="369887"/>
          </a:xfrm>
          <a:prstGeom prst="rect">
            <a:avLst/>
          </a:prstGeom>
          <a:noFill/>
          <a:ln w="9525">
            <a:noFill/>
            <a:miter lim="800000"/>
            <a:headEnd/>
            <a:tailEnd/>
          </a:ln>
        </p:spPr>
        <p:txBody>
          <a:bodyPr wrap="none">
            <a:spAutoFit/>
          </a:bodyPr>
          <a:lstStyle/>
          <a:p>
            <a:r>
              <a:rPr lang="en-GB"/>
              <a:t>Dependent Current Source</a:t>
            </a:r>
          </a:p>
        </p:txBody>
      </p:sp>
      <p:sp>
        <p:nvSpPr>
          <p:cNvPr id="7176" name="Text Box 8"/>
          <p:cNvSpPr txBox="1">
            <a:spLocks noChangeArrowheads="1"/>
          </p:cNvSpPr>
          <p:nvPr/>
        </p:nvSpPr>
        <p:spPr bwMode="auto">
          <a:xfrm>
            <a:off x="5076825" y="3213100"/>
            <a:ext cx="3813175" cy="2862263"/>
          </a:xfrm>
          <a:prstGeom prst="rect">
            <a:avLst/>
          </a:prstGeom>
          <a:noFill/>
          <a:ln w="9525">
            <a:noFill/>
            <a:miter lim="800000"/>
            <a:headEnd/>
            <a:tailEnd/>
          </a:ln>
        </p:spPr>
        <p:txBody>
          <a:bodyPr wrap="none">
            <a:spAutoFit/>
          </a:bodyPr>
          <a:lstStyle/>
          <a:p>
            <a:r>
              <a:rPr lang="en-GB"/>
              <a:t>Dependent sources have ideal</a:t>
            </a:r>
          </a:p>
          <a:p>
            <a:r>
              <a:rPr lang="en-GB"/>
              <a:t>characteristics, yet have an</a:t>
            </a:r>
          </a:p>
          <a:p>
            <a:r>
              <a:rPr lang="en-GB"/>
              <a:t>output parameter which is</a:t>
            </a:r>
          </a:p>
          <a:p>
            <a:r>
              <a:rPr lang="en-GB"/>
              <a:t>dependent on a voltage or current</a:t>
            </a:r>
          </a:p>
          <a:p>
            <a:r>
              <a:rPr lang="en-GB"/>
              <a:t>elsewhere in the circuit</a:t>
            </a:r>
          </a:p>
          <a:p>
            <a:endParaRPr lang="en-GB"/>
          </a:p>
          <a:p>
            <a:r>
              <a:rPr lang="en-GB"/>
              <a:t>One may add ideal components to</a:t>
            </a:r>
          </a:p>
          <a:p>
            <a:r>
              <a:rPr lang="en-GB"/>
              <a:t>ideal dependent sources to model</a:t>
            </a:r>
          </a:p>
          <a:p>
            <a:r>
              <a:rPr lang="en-GB"/>
              <a:t>practical dependent sources as can</a:t>
            </a:r>
          </a:p>
          <a:p>
            <a:r>
              <a:rPr lang="en-GB"/>
              <a:t>be done for independent sources</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31863" y="476250"/>
            <a:ext cx="7158037" cy="960438"/>
          </a:xfrm>
        </p:spPr>
        <p:txBody>
          <a:bodyPr/>
          <a:lstStyle/>
          <a:p>
            <a:pPr eaLnBrk="1" hangingPunct="1"/>
            <a:r>
              <a:rPr lang="en-GB" altLang="zh-CN" sz="3200">
                <a:solidFill>
                  <a:schemeClr val="tx1"/>
                </a:solidFill>
                <a:ea typeface="宋体" pitchFamily="2" charset="-122"/>
              </a:rPr>
              <a:t>Ideal </a:t>
            </a:r>
            <a:r>
              <a:rPr lang="en-GB" sz="3200">
                <a:solidFill>
                  <a:schemeClr val="tx1"/>
                </a:solidFill>
              </a:rPr>
              <a:t>Voltage </a:t>
            </a:r>
            <a:r>
              <a:rPr lang="en-GB" sz="3200"/>
              <a:t>amplifier</a:t>
            </a:r>
          </a:p>
        </p:txBody>
      </p:sp>
      <p:sp>
        <p:nvSpPr>
          <p:cNvPr id="14339" name="Rectangle 54"/>
          <p:cNvSpPr>
            <a:spLocks noGrp="1" noChangeArrowheads="1"/>
          </p:cNvSpPr>
          <p:nvPr>
            <p:ph type="body" idx="1"/>
          </p:nvPr>
        </p:nvSpPr>
        <p:spPr>
          <a:xfrm>
            <a:off x="250825" y="4221163"/>
            <a:ext cx="8424863" cy="2303462"/>
          </a:xfrm>
        </p:spPr>
        <p:txBody>
          <a:bodyPr/>
          <a:lstStyle/>
          <a:p>
            <a:pPr eaLnBrk="1" hangingPunct="1">
              <a:lnSpc>
                <a:spcPct val="80000"/>
              </a:lnSpc>
            </a:pPr>
            <a:r>
              <a:rPr lang="en-US" altLang="zh-CN" sz="2000" dirty="0">
                <a:ea typeface="宋体" pitchFamily="2" charset="-122"/>
              </a:rPr>
              <a:t>The ideal voltage amplifier is modelled as an ideal dependent voltage source, the voltage of which is given by the product of the amplifier voltage gain, </a:t>
            </a:r>
            <a:r>
              <a:rPr lang="en-US" altLang="zh-CN" sz="2000" i="1" dirty="0" err="1">
                <a:ea typeface="宋体" pitchFamily="2" charset="-122"/>
              </a:rPr>
              <a:t>A</a:t>
            </a:r>
            <a:r>
              <a:rPr lang="en-US" altLang="zh-CN" sz="2000" i="1" baseline="-25000" dirty="0" err="1">
                <a:ea typeface="宋体" pitchFamily="2" charset="-122"/>
              </a:rPr>
              <a:t>vo</a:t>
            </a:r>
            <a:r>
              <a:rPr lang="en-US" altLang="zh-CN" sz="2000" dirty="0">
                <a:ea typeface="宋体" pitchFamily="2" charset="-122"/>
              </a:rPr>
              <a:t>, and the input voltage, </a:t>
            </a:r>
            <a:r>
              <a:rPr lang="en-US" altLang="zh-CN" sz="2000" i="1" dirty="0">
                <a:ea typeface="宋体" pitchFamily="2" charset="-122"/>
              </a:rPr>
              <a:t>v</a:t>
            </a:r>
            <a:r>
              <a:rPr lang="en-US" altLang="zh-CN" sz="2000" i="1" baseline="-25000" dirty="0">
                <a:ea typeface="宋体" pitchFamily="2" charset="-122"/>
              </a:rPr>
              <a:t>i</a:t>
            </a:r>
          </a:p>
          <a:p>
            <a:pPr lvl="1" eaLnBrk="1" hangingPunct="1">
              <a:lnSpc>
                <a:spcPct val="80000"/>
              </a:lnSpc>
            </a:pPr>
            <a:r>
              <a:rPr lang="en-US" altLang="zh-CN" sz="1600" i="1" dirty="0" err="1">
                <a:ea typeface="宋体" pitchFamily="2" charset="-122"/>
              </a:rPr>
              <a:t>A</a:t>
            </a:r>
            <a:r>
              <a:rPr lang="en-US" altLang="zh-CN" sz="1600" i="1" baseline="-25000" dirty="0" err="1">
                <a:ea typeface="宋体" pitchFamily="2" charset="-122"/>
              </a:rPr>
              <a:t>vo</a:t>
            </a:r>
            <a:r>
              <a:rPr lang="en-US" altLang="zh-CN" sz="1600" dirty="0">
                <a:ea typeface="宋体" pitchFamily="2" charset="-122"/>
              </a:rPr>
              <a:t>, is called the </a:t>
            </a:r>
            <a:r>
              <a:rPr lang="en-US" altLang="zh-CN" sz="1600" dirty="0">
                <a:solidFill>
                  <a:srgbClr val="FF0000"/>
                </a:solidFill>
                <a:ea typeface="宋体" pitchFamily="2" charset="-122"/>
              </a:rPr>
              <a:t>open circuit voltage gain </a:t>
            </a:r>
            <a:r>
              <a:rPr lang="en-US" altLang="zh-CN" sz="1600" dirty="0">
                <a:ea typeface="宋体" pitchFamily="2" charset="-122"/>
              </a:rPr>
              <a:t>and is equal to the overall amplifier voltage gain if it is ideal</a:t>
            </a:r>
            <a:endParaRPr lang="en-GB" altLang="zh-CN" sz="1600" dirty="0">
              <a:ea typeface="宋体" pitchFamily="2" charset="-122"/>
            </a:endParaRPr>
          </a:p>
          <a:p>
            <a:pPr eaLnBrk="1" hangingPunct="1">
              <a:lnSpc>
                <a:spcPct val="80000"/>
              </a:lnSpc>
            </a:pPr>
            <a:r>
              <a:rPr lang="en-GB" sz="2000" dirty="0"/>
              <a:t>The ideal case is for infinite input resistance and zero output resistance</a:t>
            </a:r>
          </a:p>
          <a:p>
            <a:pPr lvl="1" eaLnBrk="1" hangingPunct="1">
              <a:lnSpc>
                <a:spcPct val="80000"/>
              </a:lnSpc>
            </a:pPr>
            <a:r>
              <a:rPr lang="en-GB" altLang="zh-CN" sz="1600" dirty="0">
                <a:ea typeface="宋体" pitchFamily="2" charset="-122"/>
              </a:rPr>
              <a:t>No current drawn from source so: I</a:t>
            </a:r>
            <a:r>
              <a:rPr lang="en-GB" sz="1600" dirty="0"/>
              <a:t>nput voltage, </a:t>
            </a:r>
            <a:r>
              <a:rPr lang="en-GB" sz="1600" i="1" dirty="0"/>
              <a:t>v</a:t>
            </a:r>
            <a:r>
              <a:rPr lang="en-GB" sz="1600" i="1" baseline="-25000" dirty="0"/>
              <a:t>i</a:t>
            </a:r>
            <a:r>
              <a:rPr lang="en-GB" sz="1600" dirty="0"/>
              <a:t> </a:t>
            </a:r>
            <a:r>
              <a:rPr lang="en-GB" altLang="zh-CN" sz="1600" dirty="0">
                <a:ea typeface="宋体" pitchFamily="2" charset="-122"/>
              </a:rPr>
              <a:t>=</a:t>
            </a:r>
            <a:r>
              <a:rPr lang="en-GB" sz="1600" dirty="0"/>
              <a:t> </a:t>
            </a:r>
            <a:r>
              <a:rPr lang="en-GB" sz="1600" dirty="0">
                <a:ea typeface="宋体" pitchFamily="2" charset="-122"/>
              </a:rPr>
              <a:t>S</a:t>
            </a:r>
            <a:r>
              <a:rPr lang="en-GB" altLang="zh-CN" sz="1600" dirty="0">
                <a:ea typeface="宋体" pitchFamily="2" charset="-122"/>
              </a:rPr>
              <a:t>ignal </a:t>
            </a:r>
            <a:r>
              <a:rPr lang="en-GB" sz="1600" dirty="0"/>
              <a:t>source voltage, </a:t>
            </a:r>
            <a:r>
              <a:rPr lang="en-GB" sz="1600" i="1" dirty="0" err="1"/>
              <a:t>v</a:t>
            </a:r>
            <a:r>
              <a:rPr lang="en-GB" sz="1600" i="1" baseline="-25000" dirty="0" err="1"/>
              <a:t>s</a:t>
            </a:r>
            <a:endParaRPr lang="en-GB" altLang="zh-CN" sz="1600" i="1" baseline="-25000" dirty="0">
              <a:ea typeface="宋体" pitchFamily="2" charset="-122"/>
            </a:endParaRPr>
          </a:p>
          <a:p>
            <a:pPr lvl="1" eaLnBrk="1" hangingPunct="1">
              <a:lnSpc>
                <a:spcPct val="80000"/>
              </a:lnSpc>
            </a:pPr>
            <a:r>
              <a:rPr lang="en-GB" altLang="zh-CN" sz="1600" dirty="0">
                <a:ea typeface="宋体" pitchFamily="2" charset="-122"/>
              </a:rPr>
              <a:t>No series resistance on output so: L</a:t>
            </a:r>
            <a:r>
              <a:rPr lang="en-GB" sz="1600" dirty="0"/>
              <a:t>oad voltage </a:t>
            </a:r>
            <a:r>
              <a:rPr lang="en-GB" altLang="zh-CN" sz="1600" dirty="0">
                <a:ea typeface="宋体" pitchFamily="2" charset="-122"/>
              </a:rPr>
              <a:t>= Amplifier</a:t>
            </a:r>
            <a:r>
              <a:rPr lang="en-GB" sz="1600" dirty="0"/>
              <a:t> output voltage</a:t>
            </a:r>
          </a:p>
          <a:p>
            <a:pPr eaLnBrk="1" hangingPunct="1">
              <a:lnSpc>
                <a:spcPct val="80000"/>
              </a:lnSpc>
            </a:pPr>
            <a:endParaRPr lang="en-GB" altLang="zh-CN" sz="2000" dirty="0">
              <a:ea typeface="宋体" pitchFamily="2" charset="-122"/>
            </a:endParaRPr>
          </a:p>
          <a:p>
            <a:pPr eaLnBrk="1" hangingPunct="1">
              <a:lnSpc>
                <a:spcPct val="80000"/>
              </a:lnSpc>
            </a:pPr>
            <a:endParaRPr lang="en-GB" sz="2000" dirty="0"/>
          </a:p>
        </p:txBody>
      </p:sp>
      <p:grpSp>
        <p:nvGrpSpPr>
          <p:cNvPr id="2" name="Group 3"/>
          <p:cNvGrpSpPr>
            <a:grpSpLocks/>
          </p:cNvGrpSpPr>
          <p:nvPr/>
        </p:nvGrpSpPr>
        <p:grpSpPr bwMode="auto">
          <a:xfrm>
            <a:off x="1692275" y="1484313"/>
            <a:ext cx="5759450" cy="2232025"/>
            <a:chOff x="1066" y="799"/>
            <a:chExt cx="3628" cy="1406"/>
          </a:xfrm>
        </p:grpSpPr>
        <p:sp>
          <p:nvSpPr>
            <p:cNvPr id="14350" name="AutoShape 4"/>
            <p:cNvSpPr>
              <a:spLocks noChangeAspect="1" noChangeArrowheads="1" noTextEdit="1"/>
            </p:cNvSpPr>
            <p:nvPr/>
          </p:nvSpPr>
          <p:spPr bwMode="auto">
            <a:xfrm>
              <a:off x="1066" y="799"/>
              <a:ext cx="3628" cy="1406"/>
            </a:xfrm>
            <a:prstGeom prst="rect">
              <a:avLst/>
            </a:prstGeom>
            <a:noFill/>
            <a:ln w="28575">
              <a:noFill/>
              <a:miter lim="800000"/>
              <a:headEnd/>
              <a:tailEnd/>
            </a:ln>
          </p:spPr>
          <p:txBody>
            <a:bodyPr/>
            <a:lstStyle/>
            <a:p>
              <a:endParaRPr lang="en-GB"/>
            </a:p>
          </p:txBody>
        </p:sp>
        <p:sp>
          <p:nvSpPr>
            <p:cNvPr id="14351" name="Freeform 5"/>
            <p:cNvSpPr>
              <a:spLocks/>
            </p:cNvSpPr>
            <p:nvPr/>
          </p:nvSpPr>
          <p:spPr bwMode="auto">
            <a:xfrm>
              <a:off x="2870" y="1353"/>
              <a:ext cx="405" cy="406"/>
            </a:xfrm>
            <a:custGeom>
              <a:avLst/>
              <a:gdLst>
                <a:gd name="T0" fmla="*/ 202 w 405"/>
                <a:gd name="T1" fmla="*/ 0 h 406"/>
                <a:gd name="T2" fmla="*/ 0 w 405"/>
                <a:gd name="T3" fmla="*/ 203 h 406"/>
                <a:gd name="T4" fmla="*/ 202 w 405"/>
                <a:gd name="T5" fmla="*/ 406 h 406"/>
                <a:gd name="T6" fmla="*/ 405 w 405"/>
                <a:gd name="T7" fmla="*/ 203 h 406"/>
                <a:gd name="T8" fmla="*/ 202 w 405"/>
                <a:gd name="T9" fmla="*/ 0 h 406"/>
                <a:gd name="T10" fmla="*/ 0 60000 65536"/>
                <a:gd name="T11" fmla="*/ 0 60000 65536"/>
                <a:gd name="T12" fmla="*/ 0 60000 65536"/>
                <a:gd name="T13" fmla="*/ 0 60000 65536"/>
                <a:gd name="T14" fmla="*/ 0 60000 65536"/>
                <a:gd name="T15" fmla="*/ 0 w 405"/>
                <a:gd name="T16" fmla="*/ 0 h 406"/>
                <a:gd name="T17" fmla="*/ 405 w 405"/>
                <a:gd name="T18" fmla="*/ 406 h 406"/>
              </a:gdLst>
              <a:ahLst/>
              <a:cxnLst>
                <a:cxn ang="T10">
                  <a:pos x="T0" y="T1"/>
                </a:cxn>
                <a:cxn ang="T11">
                  <a:pos x="T2" y="T3"/>
                </a:cxn>
                <a:cxn ang="T12">
                  <a:pos x="T4" y="T5"/>
                </a:cxn>
                <a:cxn ang="T13">
                  <a:pos x="T6" y="T7"/>
                </a:cxn>
                <a:cxn ang="T14">
                  <a:pos x="T8" y="T9"/>
                </a:cxn>
              </a:cxnLst>
              <a:rect l="T15" t="T16" r="T17" b="T18"/>
              <a:pathLst>
                <a:path w="405" h="406">
                  <a:moveTo>
                    <a:pt x="202" y="0"/>
                  </a:moveTo>
                  <a:lnTo>
                    <a:pt x="0" y="203"/>
                  </a:lnTo>
                  <a:lnTo>
                    <a:pt x="202" y="406"/>
                  </a:lnTo>
                  <a:lnTo>
                    <a:pt x="405" y="203"/>
                  </a:lnTo>
                  <a:lnTo>
                    <a:pt x="202" y="0"/>
                  </a:lnTo>
                  <a:close/>
                </a:path>
              </a:pathLst>
            </a:custGeom>
            <a:noFill/>
            <a:ln w="28575" cmpd="sng">
              <a:solidFill>
                <a:srgbClr val="000000"/>
              </a:solidFill>
              <a:round/>
              <a:headEnd/>
              <a:tailEnd/>
            </a:ln>
          </p:spPr>
          <p:txBody>
            <a:bodyPr/>
            <a:lstStyle/>
            <a:p>
              <a:endParaRPr lang="en-GB"/>
            </a:p>
          </p:txBody>
        </p:sp>
        <p:sp>
          <p:nvSpPr>
            <p:cNvPr id="14352" name="Freeform 6"/>
            <p:cNvSpPr>
              <a:spLocks/>
            </p:cNvSpPr>
            <p:nvPr/>
          </p:nvSpPr>
          <p:spPr bwMode="auto">
            <a:xfrm>
              <a:off x="2870" y="1353"/>
              <a:ext cx="405" cy="406"/>
            </a:xfrm>
            <a:custGeom>
              <a:avLst/>
              <a:gdLst>
                <a:gd name="T0" fmla="*/ 202 w 405"/>
                <a:gd name="T1" fmla="*/ 0 h 406"/>
                <a:gd name="T2" fmla="*/ 0 w 405"/>
                <a:gd name="T3" fmla="*/ 203 h 406"/>
                <a:gd name="T4" fmla="*/ 202 w 405"/>
                <a:gd name="T5" fmla="*/ 406 h 406"/>
                <a:gd name="T6" fmla="*/ 405 w 405"/>
                <a:gd name="T7" fmla="*/ 203 h 406"/>
                <a:gd name="T8" fmla="*/ 202 w 405"/>
                <a:gd name="T9" fmla="*/ 0 h 406"/>
                <a:gd name="T10" fmla="*/ 0 60000 65536"/>
                <a:gd name="T11" fmla="*/ 0 60000 65536"/>
                <a:gd name="T12" fmla="*/ 0 60000 65536"/>
                <a:gd name="T13" fmla="*/ 0 60000 65536"/>
                <a:gd name="T14" fmla="*/ 0 60000 65536"/>
                <a:gd name="T15" fmla="*/ 0 w 405"/>
                <a:gd name="T16" fmla="*/ 0 h 406"/>
                <a:gd name="T17" fmla="*/ 405 w 405"/>
                <a:gd name="T18" fmla="*/ 406 h 406"/>
              </a:gdLst>
              <a:ahLst/>
              <a:cxnLst>
                <a:cxn ang="T10">
                  <a:pos x="T0" y="T1"/>
                </a:cxn>
                <a:cxn ang="T11">
                  <a:pos x="T2" y="T3"/>
                </a:cxn>
                <a:cxn ang="T12">
                  <a:pos x="T4" y="T5"/>
                </a:cxn>
                <a:cxn ang="T13">
                  <a:pos x="T6" y="T7"/>
                </a:cxn>
                <a:cxn ang="T14">
                  <a:pos x="T8" y="T9"/>
                </a:cxn>
              </a:cxnLst>
              <a:rect l="T15" t="T16" r="T17" b="T18"/>
              <a:pathLst>
                <a:path w="405" h="406">
                  <a:moveTo>
                    <a:pt x="202" y="0"/>
                  </a:moveTo>
                  <a:lnTo>
                    <a:pt x="0" y="203"/>
                  </a:lnTo>
                  <a:lnTo>
                    <a:pt x="202" y="406"/>
                  </a:lnTo>
                  <a:lnTo>
                    <a:pt x="405" y="203"/>
                  </a:lnTo>
                  <a:lnTo>
                    <a:pt x="202" y="0"/>
                  </a:lnTo>
                  <a:close/>
                </a:path>
              </a:pathLst>
            </a:custGeom>
            <a:noFill/>
            <a:ln w="28575" cmpd="sng">
              <a:solidFill>
                <a:srgbClr val="000000"/>
              </a:solidFill>
              <a:prstDash val="solid"/>
              <a:round/>
              <a:headEnd/>
              <a:tailEnd/>
            </a:ln>
          </p:spPr>
          <p:txBody>
            <a:bodyPr/>
            <a:lstStyle/>
            <a:p>
              <a:endParaRPr lang="en-GB"/>
            </a:p>
          </p:txBody>
        </p:sp>
        <p:sp>
          <p:nvSpPr>
            <p:cNvPr id="14353" name="Line 7"/>
            <p:cNvSpPr>
              <a:spLocks noChangeShapeType="1"/>
            </p:cNvSpPr>
            <p:nvPr/>
          </p:nvSpPr>
          <p:spPr bwMode="auto">
            <a:xfrm flipV="1">
              <a:off x="3072" y="1272"/>
              <a:ext cx="1" cy="81"/>
            </a:xfrm>
            <a:prstGeom prst="line">
              <a:avLst/>
            </a:prstGeom>
            <a:noFill/>
            <a:ln w="28575">
              <a:solidFill>
                <a:srgbClr val="000000"/>
              </a:solidFill>
              <a:round/>
              <a:headEnd/>
              <a:tailEnd/>
            </a:ln>
          </p:spPr>
          <p:txBody>
            <a:bodyPr/>
            <a:lstStyle/>
            <a:p>
              <a:endParaRPr lang="en-GB"/>
            </a:p>
          </p:txBody>
        </p:sp>
        <p:sp>
          <p:nvSpPr>
            <p:cNvPr id="14354" name="Line 8"/>
            <p:cNvSpPr>
              <a:spLocks noChangeShapeType="1"/>
            </p:cNvSpPr>
            <p:nvPr/>
          </p:nvSpPr>
          <p:spPr bwMode="auto">
            <a:xfrm>
              <a:off x="3072" y="1759"/>
              <a:ext cx="1" cy="81"/>
            </a:xfrm>
            <a:prstGeom prst="line">
              <a:avLst/>
            </a:prstGeom>
            <a:noFill/>
            <a:ln w="28575">
              <a:solidFill>
                <a:srgbClr val="000000"/>
              </a:solidFill>
              <a:round/>
              <a:headEnd/>
              <a:tailEnd/>
            </a:ln>
          </p:spPr>
          <p:txBody>
            <a:bodyPr/>
            <a:lstStyle/>
            <a:p>
              <a:endParaRPr lang="en-GB"/>
            </a:p>
          </p:txBody>
        </p:sp>
        <p:sp>
          <p:nvSpPr>
            <p:cNvPr id="14355" name="Line 9"/>
            <p:cNvSpPr>
              <a:spLocks noChangeShapeType="1"/>
            </p:cNvSpPr>
            <p:nvPr/>
          </p:nvSpPr>
          <p:spPr bwMode="auto">
            <a:xfrm>
              <a:off x="3032" y="1475"/>
              <a:ext cx="81" cy="1"/>
            </a:xfrm>
            <a:prstGeom prst="line">
              <a:avLst/>
            </a:prstGeom>
            <a:noFill/>
            <a:ln w="28575">
              <a:solidFill>
                <a:srgbClr val="000000"/>
              </a:solidFill>
              <a:round/>
              <a:headEnd/>
              <a:tailEnd/>
            </a:ln>
          </p:spPr>
          <p:txBody>
            <a:bodyPr/>
            <a:lstStyle/>
            <a:p>
              <a:endParaRPr lang="en-GB"/>
            </a:p>
          </p:txBody>
        </p:sp>
        <p:sp>
          <p:nvSpPr>
            <p:cNvPr id="14356" name="Line 10"/>
            <p:cNvSpPr>
              <a:spLocks noChangeShapeType="1"/>
            </p:cNvSpPr>
            <p:nvPr/>
          </p:nvSpPr>
          <p:spPr bwMode="auto">
            <a:xfrm>
              <a:off x="3072" y="1434"/>
              <a:ext cx="1" cy="81"/>
            </a:xfrm>
            <a:prstGeom prst="line">
              <a:avLst/>
            </a:prstGeom>
            <a:noFill/>
            <a:ln w="28575">
              <a:solidFill>
                <a:srgbClr val="000000"/>
              </a:solidFill>
              <a:round/>
              <a:headEnd/>
              <a:tailEnd/>
            </a:ln>
          </p:spPr>
          <p:txBody>
            <a:bodyPr/>
            <a:lstStyle/>
            <a:p>
              <a:endParaRPr lang="en-GB"/>
            </a:p>
          </p:txBody>
        </p:sp>
        <p:sp>
          <p:nvSpPr>
            <p:cNvPr id="14357" name="Line 11"/>
            <p:cNvSpPr>
              <a:spLocks noChangeShapeType="1"/>
            </p:cNvSpPr>
            <p:nvPr/>
          </p:nvSpPr>
          <p:spPr bwMode="auto">
            <a:xfrm>
              <a:off x="3032" y="1637"/>
              <a:ext cx="81" cy="1"/>
            </a:xfrm>
            <a:prstGeom prst="line">
              <a:avLst/>
            </a:prstGeom>
            <a:noFill/>
            <a:ln w="28575">
              <a:solidFill>
                <a:srgbClr val="000000"/>
              </a:solidFill>
              <a:round/>
              <a:headEnd/>
              <a:tailEnd/>
            </a:ln>
          </p:spPr>
          <p:txBody>
            <a:bodyPr/>
            <a:lstStyle/>
            <a:p>
              <a:endParaRPr lang="en-GB"/>
            </a:p>
          </p:txBody>
        </p:sp>
        <p:sp>
          <p:nvSpPr>
            <p:cNvPr id="14358" name="Line 12"/>
            <p:cNvSpPr>
              <a:spLocks noChangeShapeType="1"/>
            </p:cNvSpPr>
            <p:nvPr/>
          </p:nvSpPr>
          <p:spPr bwMode="auto">
            <a:xfrm>
              <a:off x="1448" y="947"/>
              <a:ext cx="568" cy="1"/>
            </a:xfrm>
            <a:prstGeom prst="line">
              <a:avLst/>
            </a:prstGeom>
            <a:noFill/>
            <a:ln w="28575">
              <a:solidFill>
                <a:srgbClr val="000000"/>
              </a:solidFill>
              <a:round/>
              <a:headEnd/>
              <a:tailEnd/>
            </a:ln>
          </p:spPr>
          <p:txBody>
            <a:bodyPr/>
            <a:lstStyle/>
            <a:p>
              <a:endParaRPr lang="en-GB"/>
            </a:p>
          </p:txBody>
        </p:sp>
        <p:sp>
          <p:nvSpPr>
            <p:cNvPr id="14359" name="Line 13"/>
            <p:cNvSpPr>
              <a:spLocks noChangeShapeType="1"/>
            </p:cNvSpPr>
            <p:nvPr/>
          </p:nvSpPr>
          <p:spPr bwMode="auto">
            <a:xfrm>
              <a:off x="1448" y="2165"/>
              <a:ext cx="2843" cy="1"/>
            </a:xfrm>
            <a:prstGeom prst="line">
              <a:avLst/>
            </a:prstGeom>
            <a:noFill/>
            <a:ln w="28575">
              <a:solidFill>
                <a:srgbClr val="000000"/>
              </a:solidFill>
              <a:round/>
              <a:headEnd/>
              <a:tailEnd/>
            </a:ln>
          </p:spPr>
          <p:txBody>
            <a:bodyPr/>
            <a:lstStyle/>
            <a:p>
              <a:endParaRPr lang="en-GB"/>
            </a:p>
          </p:txBody>
        </p:sp>
        <p:sp>
          <p:nvSpPr>
            <p:cNvPr id="14360" name="Freeform 14"/>
            <p:cNvSpPr>
              <a:spLocks/>
            </p:cNvSpPr>
            <p:nvPr/>
          </p:nvSpPr>
          <p:spPr bwMode="auto">
            <a:xfrm>
              <a:off x="3072" y="947"/>
              <a:ext cx="1219" cy="325"/>
            </a:xfrm>
            <a:custGeom>
              <a:avLst/>
              <a:gdLst>
                <a:gd name="T0" fmla="*/ 0 w 1219"/>
                <a:gd name="T1" fmla="*/ 325 h 325"/>
                <a:gd name="T2" fmla="*/ 0 w 1219"/>
                <a:gd name="T3" fmla="*/ 0 h 325"/>
                <a:gd name="T4" fmla="*/ 1219 w 1219"/>
                <a:gd name="T5" fmla="*/ 0 h 325"/>
                <a:gd name="T6" fmla="*/ 0 60000 65536"/>
                <a:gd name="T7" fmla="*/ 0 60000 65536"/>
                <a:gd name="T8" fmla="*/ 0 60000 65536"/>
                <a:gd name="T9" fmla="*/ 0 w 1219"/>
                <a:gd name="T10" fmla="*/ 0 h 325"/>
                <a:gd name="T11" fmla="*/ 1219 w 1219"/>
                <a:gd name="T12" fmla="*/ 325 h 325"/>
              </a:gdLst>
              <a:ahLst/>
              <a:cxnLst>
                <a:cxn ang="T6">
                  <a:pos x="T0" y="T1"/>
                </a:cxn>
                <a:cxn ang="T7">
                  <a:pos x="T2" y="T3"/>
                </a:cxn>
                <a:cxn ang="T8">
                  <a:pos x="T4" y="T5"/>
                </a:cxn>
              </a:cxnLst>
              <a:rect l="T9" t="T10" r="T11" b="T12"/>
              <a:pathLst>
                <a:path w="1219" h="325">
                  <a:moveTo>
                    <a:pt x="0" y="325"/>
                  </a:moveTo>
                  <a:lnTo>
                    <a:pt x="0" y="0"/>
                  </a:lnTo>
                  <a:lnTo>
                    <a:pt x="1219" y="0"/>
                  </a:lnTo>
                </a:path>
              </a:pathLst>
            </a:custGeom>
            <a:noFill/>
            <a:ln w="28575" cmpd="sng">
              <a:solidFill>
                <a:srgbClr val="000000"/>
              </a:solidFill>
              <a:prstDash val="solid"/>
              <a:round/>
              <a:headEnd/>
              <a:tailEnd/>
            </a:ln>
          </p:spPr>
          <p:txBody>
            <a:bodyPr/>
            <a:lstStyle/>
            <a:p>
              <a:endParaRPr lang="en-GB"/>
            </a:p>
          </p:txBody>
        </p:sp>
        <p:sp>
          <p:nvSpPr>
            <p:cNvPr id="14361" name="Line 15"/>
            <p:cNvSpPr>
              <a:spLocks noChangeShapeType="1"/>
            </p:cNvSpPr>
            <p:nvPr/>
          </p:nvSpPr>
          <p:spPr bwMode="auto">
            <a:xfrm>
              <a:off x="3072" y="1840"/>
              <a:ext cx="1" cy="325"/>
            </a:xfrm>
            <a:prstGeom prst="line">
              <a:avLst/>
            </a:prstGeom>
            <a:noFill/>
            <a:ln w="28575">
              <a:solidFill>
                <a:srgbClr val="000000"/>
              </a:solidFill>
              <a:round/>
              <a:headEnd/>
              <a:tailEnd/>
            </a:ln>
          </p:spPr>
          <p:txBody>
            <a:bodyPr/>
            <a:lstStyle/>
            <a:p>
              <a:endParaRPr lang="en-GB"/>
            </a:p>
          </p:txBody>
        </p:sp>
        <p:sp>
          <p:nvSpPr>
            <p:cNvPr id="14362" name="Freeform 16"/>
            <p:cNvSpPr>
              <a:spLocks/>
            </p:cNvSpPr>
            <p:nvPr/>
          </p:nvSpPr>
          <p:spPr bwMode="auto">
            <a:xfrm>
              <a:off x="2016" y="917"/>
              <a:ext cx="62" cy="61"/>
            </a:xfrm>
            <a:custGeom>
              <a:avLst/>
              <a:gdLst>
                <a:gd name="T0" fmla="*/ 0 w 62"/>
                <a:gd name="T1" fmla="*/ 30 h 61"/>
                <a:gd name="T2" fmla="*/ 1 w 62"/>
                <a:gd name="T3" fmla="*/ 24 h 61"/>
                <a:gd name="T4" fmla="*/ 3 w 62"/>
                <a:gd name="T5" fmla="*/ 19 h 61"/>
                <a:gd name="T6" fmla="*/ 5 w 62"/>
                <a:gd name="T7" fmla="*/ 12 h 61"/>
                <a:gd name="T8" fmla="*/ 9 w 62"/>
                <a:gd name="T9" fmla="*/ 9 h 61"/>
                <a:gd name="T10" fmla="*/ 13 w 62"/>
                <a:gd name="T11" fmla="*/ 5 h 61"/>
                <a:gd name="T12" fmla="*/ 19 w 62"/>
                <a:gd name="T13" fmla="*/ 2 h 61"/>
                <a:gd name="T14" fmla="*/ 25 w 62"/>
                <a:gd name="T15" fmla="*/ 0 h 61"/>
                <a:gd name="T16" fmla="*/ 28 w 62"/>
                <a:gd name="T17" fmla="*/ 0 h 61"/>
                <a:gd name="T18" fmla="*/ 30 w 62"/>
                <a:gd name="T19" fmla="*/ 0 h 61"/>
                <a:gd name="T20" fmla="*/ 34 w 62"/>
                <a:gd name="T21" fmla="*/ 0 h 61"/>
                <a:gd name="T22" fmla="*/ 37 w 62"/>
                <a:gd name="T23" fmla="*/ 0 h 61"/>
                <a:gd name="T24" fmla="*/ 42 w 62"/>
                <a:gd name="T25" fmla="*/ 2 h 61"/>
                <a:gd name="T26" fmla="*/ 47 w 62"/>
                <a:gd name="T27" fmla="*/ 5 h 61"/>
                <a:gd name="T28" fmla="*/ 53 w 62"/>
                <a:gd name="T29" fmla="*/ 9 h 61"/>
                <a:gd name="T30" fmla="*/ 56 w 62"/>
                <a:gd name="T31" fmla="*/ 12 h 61"/>
                <a:gd name="T32" fmla="*/ 59 w 62"/>
                <a:gd name="T33" fmla="*/ 19 h 61"/>
                <a:gd name="T34" fmla="*/ 60 w 62"/>
                <a:gd name="T35" fmla="*/ 24 h 61"/>
                <a:gd name="T36" fmla="*/ 62 w 62"/>
                <a:gd name="T37" fmla="*/ 30 h 61"/>
                <a:gd name="T38" fmla="*/ 62 w 62"/>
                <a:gd name="T39" fmla="*/ 30 h 61"/>
                <a:gd name="T40" fmla="*/ 60 w 62"/>
                <a:gd name="T41" fmla="*/ 36 h 61"/>
                <a:gd name="T42" fmla="*/ 59 w 62"/>
                <a:gd name="T43" fmla="*/ 41 h 61"/>
                <a:gd name="T44" fmla="*/ 56 w 62"/>
                <a:gd name="T45" fmla="*/ 47 h 61"/>
                <a:gd name="T46" fmla="*/ 53 w 62"/>
                <a:gd name="T47" fmla="*/ 52 h 61"/>
                <a:gd name="T48" fmla="*/ 47 w 62"/>
                <a:gd name="T49" fmla="*/ 55 h 61"/>
                <a:gd name="T50" fmla="*/ 42 w 62"/>
                <a:gd name="T51" fmla="*/ 58 h 61"/>
                <a:gd name="T52" fmla="*/ 37 w 62"/>
                <a:gd name="T53" fmla="*/ 59 h 61"/>
                <a:gd name="T54" fmla="*/ 34 w 62"/>
                <a:gd name="T55" fmla="*/ 61 h 61"/>
                <a:gd name="T56" fmla="*/ 30 w 62"/>
                <a:gd name="T57" fmla="*/ 61 h 61"/>
                <a:gd name="T58" fmla="*/ 28 w 62"/>
                <a:gd name="T59" fmla="*/ 61 h 61"/>
                <a:gd name="T60" fmla="*/ 25 w 62"/>
                <a:gd name="T61" fmla="*/ 59 h 61"/>
                <a:gd name="T62" fmla="*/ 19 w 62"/>
                <a:gd name="T63" fmla="*/ 58 h 61"/>
                <a:gd name="T64" fmla="*/ 13 w 62"/>
                <a:gd name="T65" fmla="*/ 55 h 61"/>
                <a:gd name="T66" fmla="*/ 9 w 62"/>
                <a:gd name="T67" fmla="*/ 52 h 61"/>
                <a:gd name="T68" fmla="*/ 5 w 62"/>
                <a:gd name="T69" fmla="*/ 47 h 61"/>
                <a:gd name="T70" fmla="*/ 3 w 62"/>
                <a:gd name="T71" fmla="*/ 41 h 61"/>
                <a:gd name="T72" fmla="*/ 1 w 62"/>
                <a:gd name="T73" fmla="*/ 36 h 61"/>
                <a:gd name="T74" fmla="*/ 0 w 62"/>
                <a:gd name="T75" fmla="*/ 30 h 6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2"/>
                <a:gd name="T115" fmla="*/ 0 h 61"/>
                <a:gd name="T116" fmla="*/ 62 w 62"/>
                <a:gd name="T117" fmla="*/ 61 h 6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2" h="61">
                  <a:moveTo>
                    <a:pt x="0" y="30"/>
                  </a:moveTo>
                  <a:lnTo>
                    <a:pt x="1" y="24"/>
                  </a:lnTo>
                  <a:lnTo>
                    <a:pt x="3" y="19"/>
                  </a:lnTo>
                  <a:lnTo>
                    <a:pt x="5" y="12"/>
                  </a:lnTo>
                  <a:lnTo>
                    <a:pt x="9" y="9"/>
                  </a:lnTo>
                  <a:lnTo>
                    <a:pt x="13" y="5"/>
                  </a:lnTo>
                  <a:lnTo>
                    <a:pt x="19" y="2"/>
                  </a:lnTo>
                  <a:lnTo>
                    <a:pt x="25" y="0"/>
                  </a:lnTo>
                  <a:lnTo>
                    <a:pt x="28" y="0"/>
                  </a:lnTo>
                  <a:lnTo>
                    <a:pt x="30" y="0"/>
                  </a:lnTo>
                  <a:lnTo>
                    <a:pt x="34" y="0"/>
                  </a:lnTo>
                  <a:lnTo>
                    <a:pt x="37" y="0"/>
                  </a:lnTo>
                  <a:lnTo>
                    <a:pt x="42" y="2"/>
                  </a:lnTo>
                  <a:lnTo>
                    <a:pt x="47" y="5"/>
                  </a:lnTo>
                  <a:lnTo>
                    <a:pt x="53" y="9"/>
                  </a:lnTo>
                  <a:lnTo>
                    <a:pt x="56" y="12"/>
                  </a:lnTo>
                  <a:lnTo>
                    <a:pt x="59" y="19"/>
                  </a:lnTo>
                  <a:lnTo>
                    <a:pt x="60" y="24"/>
                  </a:lnTo>
                  <a:lnTo>
                    <a:pt x="62" y="30"/>
                  </a:lnTo>
                  <a:lnTo>
                    <a:pt x="60" y="36"/>
                  </a:lnTo>
                  <a:lnTo>
                    <a:pt x="59" y="41"/>
                  </a:lnTo>
                  <a:lnTo>
                    <a:pt x="56" y="47"/>
                  </a:lnTo>
                  <a:lnTo>
                    <a:pt x="53" y="52"/>
                  </a:lnTo>
                  <a:lnTo>
                    <a:pt x="47" y="55"/>
                  </a:lnTo>
                  <a:lnTo>
                    <a:pt x="42" y="58"/>
                  </a:lnTo>
                  <a:lnTo>
                    <a:pt x="37" y="59"/>
                  </a:lnTo>
                  <a:lnTo>
                    <a:pt x="34" y="61"/>
                  </a:lnTo>
                  <a:lnTo>
                    <a:pt x="30" y="61"/>
                  </a:lnTo>
                  <a:lnTo>
                    <a:pt x="28" y="61"/>
                  </a:lnTo>
                  <a:lnTo>
                    <a:pt x="25" y="59"/>
                  </a:lnTo>
                  <a:lnTo>
                    <a:pt x="19" y="58"/>
                  </a:lnTo>
                  <a:lnTo>
                    <a:pt x="13" y="55"/>
                  </a:lnTo>
                  <a:lnTo>
                    <a:pt x="9" y="52"/>
                  </a:lnTo>
                  <a:lnTo>
                    <a:pt x="5" y="47"/>
                  </a:lnTo>
                  <a:lnTo>
                    <a:pt x="3" y="41"/>
                  </a:lnTo>
                  <a:lnTo>
                    <a:pt x="1" y="36"/>
                  </a:lnTo>
                  <a:lnTo>
                    <a:pt x="0" y="30"/>
                  </a:lnTo>
                  <a:close/>
                </a:path>
              </a:pathLst>
            </a:custGeom>
            <a:noFill/>
            <a:ln w="28575" cmpd="sng">
              <a:solidFill>
                <a:srgbClr val="000000"/>
              </a:solidFill>
              <a:round/>
              <a:headEnd/>
              <a:tailEnd/>
            </a:ln>
          </p:spPr>
          <p:txBody>
            <a:bodyPr/>
            <a:lstStyle/>
            <a:p>
              <a:endParaRPr lang="en-GB"/>
            </a:p>
          </p:txBody>
        </p:sp>
        <p:sp>
          <p:nvSpPr>
            <p:cNvPr id="14363" name="Freeform 17"/>
            <p:cNvSpPr>
              <a:spLocks/>
            </p:cNvSpPr>
            <p:nvPr/>
          </p:nvSpPr>
          <p:spPr bwMode="auto">
            <a:xfrm>
              <a:off x="2016" y="917"/>
              <a:ext cx="62" cy="61"/>
            </a:xfrm>
            <a:custGeom>
              <a:avLst/>
              <a:gdLst>
                <a:gd name="T0" fmla="*/ 0 w 62"/>
                <a:gd name="T1" fmla="*/ 30 h 61"/>
                <a:gd name="T2" fmla="*/ 1 w 62"/>
                <a:gd name="T3" fmla="*/ 24 h 61"/>
                <a:gd name="T4" fmla="*/ 3 w 62"/>
                <a:gd name="T5" fmla="*/ 19 h 61"/>
                <a:gd name="T6" fmla="*/ 5 w 62"/>
                <a:gd name="T7" fmla="*/ 12 h 61"/>
                <a:gd name="T8" fmla="*/ 9 w 62"/>
                <a:gd name="T9" fmla="*/ 9 h 61"/>
                <a:gd name="T10" fmla="*/ 13 w 62"/>
                <a:gd name="T11" fmla="*/ 5 h 61"/>
                <a:gd name="T12" fmla="*/ 19 w 62"/>
                <a:gd name="T13" fmla="*/ 2 h 61"/>
                <a:gd name="T14" fmla="*/ 25 w 62"/>
                <a:gd name="T15" fmla="*/ 0 h 61"/>
                <a:gd name="T16" fmla="*/ 28 w 62"/>
                <a:gd name="T17" fmla="*/ 0 h 61"/>
                <a:gd name="T18" fmla="*/ 30 w 62"/>
                <a:gd name="T19" fmla="*/ 0 h 61"/>
                <a:gd name="T20" fmla="*/ 34 w 62"/>
                <a:gd name="T21" fmla="*/ 0 h 61"/>
                <a:gd name="T22" fmla="*/ 37 w 62"/>
                <a:gd name="T23" fmla="*/ 0 h 61"/>
                <a:gd name="T24" fmla="*/ 42 w 62"/>
                <a:gd name="T25" fmla="*/ 2 h 61"/>
                <a:gd name="T26" fmla="*/ 47 w 62"/>
                <a:gd name="T27" fmla="*/ 5 h 61"/>
                <a:gd name="T28" fmla="*/ 53 w 62"/>
                <a:gd name="T29" fmla="*/ 9 h 61"/>
                <a:gd name="T30" fmla="*/ 56 w 62"/>
                <a:gd name="T31" fmla="*/ 12 h 61"/>
                <a:gd name="T32" fmla="*/ 59 w 62"/>
                <a:gd name="T33" fmla="*/ 19 h 61"/>
                <a:gd name="T34" fmla="*/ 60 w 62"/>
                <a:gd name="T35" fmla="*/ 24 h 61"/>
                <a:gd name="T36" fmla="*/ 62 w 62"/>
                <a:gd name="T37" fmla="*/ 30 h 61"/>
                <a:gd name="T38" fmla="*/ 62 w 62"/>
                <a:gd name="T39" fmla="*/ 30 h 61"/>
                <a:gd name="T40" fmla="*/ 60 w 62"/>
                <a:gd name="T41" fmla="*/ 36 h 61"/>
                <a:gd name="T42" fmla="*/ 59 w 62"/>
                <a:gd name="T43" fmla="*/ 41 h 61"/>
                <a:gd name="T44" fmla="*/ 56 w 62"/>
                <a:gd name="T45" fmla="*/ 47 h 61"/>
                <a:gd name="T46" fmla="*/ 53 w 62"/>
                <a:gd name="T47" fmla="*/ 52 h 61"/>
                <a:gd name="T48" fmla="*/ 47 w 62"/>
                <a:gd name="T49" fmla="*/ 55 h 61"/>
                <a:gd name="T50" fmla="*/ 42 w 62"/>
                <a:gd name="T51" fmla="*/ 58 h 61"/>
                <a:gd name="T52" fmla="*/ 37 w 62"/>
                <a:gd name="T53" fmla="*/ 59 h 61"/>
                <a:gd name="T54" fmla="*/ 34 w 62"/>
                <a:gd name="T55" fmla="*/ 61 h 61"/>
                <a:gd name="T56" fmla="*/ 30 w 62"/>
                <a:gd name="T57" fmla="*/ 61 h 61"/>
                <a:gd name="T58" fmla="*/ 28 w 62"/>
                <a:gd name="T59" fmla="*/ 61 h 61"/>
                <a:gd name="T60" fmla="*/ 25 w 62"/>
                <a:gd name="T61" fmla="*/ 59 h 61"/>
                <a:gd name="T62" fmla="*/ 19 w 62"/>
                <a:gd name="T63" fmla="*/ 58 h 61"/>
                <a:gd name="T64" fmla="*/ 13 w 62"/>
                <a:gd name="T65" fmla="*/ 55 h 61"/>
                <a:gd name="T66" fmla="*/ 9 w 62"/>
                <a:gd name="T67" fmla="*/ 52 h 61"/>
                <a:gd name="T68" fmla="*/ 5 w 62"/>
                <a:gd name="T69" fmla="*/ 47 h 61"/>
                <a:gd name="T70" fmla="*/ 3 w 62"/>
                <a:gd name="T71" fmla="*/ 41 h 61"/>
                <a:gd name="T72" fmla="*/ 1 w 62"/>
                <a:gd name="T73" fmla="*/ 36 h 61"/>
                <a:gd name="T74" fmla="*/ 0 w 62"/>
                <a:gd name="T75" fmla="*/ 30 h 6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2"/>
                <a:gd name="T115" fmla="*/ 0 h 61"/>
                <a:gd name="T116" fmla="*/ 62 w 62"/>
                <a:gd name="T117" fmla="*/ 61 h 6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2" h="61">
                  <a:moveTo>
                    <a:pt x="0" y="30"/>
                  </a:moveTo>
                  <a:lnTo>
                    <a:pt x="1" y="24"/>
                  </a:lnTo>
                  <a:lnTo>
                    <a:pt x="3" y="19"/>
                  </a:lnTo>
                  <a:lnTo>
                    <a:pt x="5" y="12"/>
                  </a:lnTo>
                  <a:lnTo>
                    <a:pt x="9" y="9"/>
                  </a:lnTo>
                  <a:lnTo>
                    <a:pt x="13" y="5"/>
                  </a:lnTo>
                  <a:lnTo>
                    <a:pt x="19" y="2"/>
                  </a:lnTo>
                  <a:lnTo>
                    <a:pt x="25" y="0"/>
                  </a:lnTo>
                  <a:lnTo>
                    <a:pt x="28" y="0"/>
                  </a:lnTo>
                  <a:lnTo>
                    <a:pt x="30" y="0"/>
                  </a:lnTo>
                  <a:lnTo>
                    <a:pt x="34" y="0"/>
                  </a:lnTo>
                  <a:lnTo>
                    <a:pt x="37" y="0"/>
                  </a:lnTo>
                  <a:lnTo>
                    <a:pt x="42" y="2"/>
                  </a:lnTo>
                  <a:lnTo>
                    <a:pt x="47" y="5"/>
                  </a:lnTo>
                  <a:lnTo>
                    <a:pt x="53" y="9"/>
                  </a:lnTo>
                  <a:lnTo>
                    <a:pt x="56" y="12"/>
                  </a:lnTo>
                  <a:lnTo>
                    <a:pt x="59" y="19"/>
                  </a:lnTo>
                  <a:lnTo>
                    <a:pt x="60" y="24"/>
                  </a:lnTo>
                  <a:lnTo>
                    <a:pt x="62" y="30"/>
                  </a:lnTo>
                  <a:lnTo>
                    <a:pt x="60" y="36"/>
                  </a:lnTo>
                  <a:lnTo>
                    <a:pt x="59" y="41"/>
                  </a:lnTo>
                  <a:lnTo>
                    <a:pt x="56" y="47"/>
                  </a:lnTo>
                  <a:lnTo>
                    <a:pt x="53" y="52"/>
                  </a:lnTo>
                  <a:lnTo>
                    <a:pt x="47" y="55"/>
                  </a:lnTo>
                  <a:lnTo>
                    <a:pt x="42" y="58"/>
                  </a:lnTo>
                  <a:lnTo>
                    <a:pt x="37" y="59"/>
                  </a:lnTo>
                  <a:lnTo>
                    <a:pt x="34" y="61"/>
                  </a:lnTo>
                  <a:lnTo>
                    <a:pt x="30" y="61"/>
                  </a:lnTo>
                  <a:lnTo>
                    <a:pt x="28" y="61"/>
                  </a:lnTo>
                  <a:lnTo>
                    <a:pt x="25" y="59"/>
                  </a:lnTo>
                  <a:lnTo>
                    <a:pt x="19" y="58"/>
                  </a:lnTo>
                  <a:lnTo>
                    <a:pt x="13" y="55"/>
                  </a:lnTo>
                  <a:lnTo>
                    <a:pt x="9" y="52"/>
                  </a:lnTo>
                  <a:lnTo>
                    <a:pt x="5" y="47"/>
                  </a:lnTo>
                  <a:lnTo>
                    <a:pt x="3" y="41"/>
                  </a:lnTo>
                  <a:lnTo>
                    <a:pt x="1" y="36"/>
                  </a:lnTo>
                  <a:lnTo>
                    <a:pt x="0" y="30"/>
                  </a:lnTo>
                </a:path>
              </a:pathLst>
            </a:custGeom>
            <a:noFill/>
            <a:ln w="28575" cmpd="sng">
              <a:solidFill>
                <a:srgbClr val="000000"/>
              </a:solidFill>
              <a:prstDash val="solid"/>
              <a:round/>
              <a:headEnd/>
              <a:tailEnd/>
            </a:ln>
          </p:spPr>
          <p:txBody>
            <a:bodyPr/>
            <a:lstStyle/>
            <a:p>
              <a:endParaRPr lang="en-GB"/>
            </a:p>
          </p:txBody>
        </p:sp>
        <p:sp>
          <p:nvSpPr>
            <p:cNvPr id="14364" name="Freeform 18"/>
            <p:cNvSpPr>
              <a:spLocks/>
            </p:cNvSpPr>
            <p:nvPr/>
          </p:nvSpPr>
          <p:spPr bwMode="auto">
            <a:xfrm>
              <a:off x="1417" y="917"/>
              <a:ext cx="61" cy="61"/>
            </a:xfrm>
            <a:custGeom>
              <a:avLst/>
              <a:gdLst>
                <a:gd name="T0" fmla="*/ 0 w 61"/>
                <a:gd name="T1" fmla="*/ 30 h 61"/>
                <a:gd name="T2" fmla="*/ 1 w 61"/>
                <a:gd name="T3" fmla="*/ 24 h 61"/>
                <a:gd name="T4" fmla="*/ 2 w 61"/>
                <a:gd name="T5" fmla="*/ 19 h 61"/>
                <a:gd name="T6" fmla="*/ 5 w 61"/>
                <a:gd name="T7" fmla="*/ 12 h 61"/>
                <a:gd name="T8" fmla="*/ 9 w 61"/>
                <a:gd name="T9" fmla="*/ 9 h 61"/>
                <a:gd name="T10" fmla="*/ 14 w 61"/>
                <a:gd name="T11" fmla="*/ 5 h 61"/>
                <a:gd name="T12" fmla="*/ 19 w 61"/>
                <a:gd name="T13" fmla="*/ 2 h 61"/>
                <a:gd name="T14" fmla="*/ 25 w 61"/>
                <a:gd name="T15" fmla="*/ 0 h 61"/>
                <a:gd name="T16" fmla="*/ 27 w 61"/>
                <a:gd name="T17" fmla="*/ 0 h 61"/>
                <a:gd name="T18" fmla="*/ 31 w 61"/>
                <a:gd name="T19" fmla="*/ 0 h 61"/>
                <a:gd name="T20" fmla="*/ 34 w 61"/>
                <a:gd name="T21" fmla="*/ 0 h 61"/>
                <a:gd name="T22" fmla="*/ 36 w 61"/>
                <a:gd name="T23" fmla="*/ 0 h 61"/>
                <a:gd name="T24" fmla="*/ 43 w 61"/>
                <a:gd name="T25" fmla="*/ 2 h 61"/>
                <a:gd name="T26" fmla="*/ 48 w 61"/>
                <a:gd name="T27" fmla="*/ 5 h 61"/>
                <a:gd name="T28" fmla="*/ 52 w 61"/>
                <a:gd name="T29" fmla="*/ 9 h 61"/>
                <a:gd name="T30" fmla="*/ 56 w 61"/>
                <a:gd name="T31" fmla="*/ 12 h 61"/>
                <a:gd name="T32" fmla="*/ 59 w 61"/>
                <a:gd name="T33" fmla="*/ 19 h 61"/>
                <a:gd name="T34" fmla="*/ 60 w 61"/>
                <a:gd name="T35" fmla="*/ 24 h 61"/>
                <a:gd name="T36" fmla="*/ 61 w 61"/>
                <a:gd name="T37" fmla="*/ 30 h 61"/>
                <a:gd name="T38" fmla="*/ 61 w 61"/>
                <a:gd name="T39" fmla="*/ 30 h 61"/>
                <a:gd name="T40" fmla="*/ 60 w 61"/>
                <a:gd name="T41" fmla="*/ 36 h 61"/>
                <a:gd name="T42" fmla="*/ 59 w 61"/>
                <a:gd name="T43" fmla="*/ 41 h 61"/>
                <a:gd name="T44" fmla="*/ 56 w 61"/>
                <a:gd name="T45" fmla="*/ 47 h 61"/>
                <a:gd name="T46" fmla="*/ 52 w 61"/>
                <a:gd name="T47" fmla="*/ 52 h 61"/>
                <a:gd name="T48" fmla="*/ 48 w 61"/>
                <a:gd name="T49" fmla="*/ 55 h 61"/>
                <a:gd name="T50" fmla="*/ 43 w 61"/>
                <a:gd name="T51" fmla="*/ 58 h 61"/>
                <a:gd name="T52" fmla="*/ 36 w 61"/>
                <a:gd name="T53" fmla="*/ 59 h 61"/>
                <a:gd name="T54" fmla="*/ 34 w 61"/>
                <a:gd name="T55" fmla="*/ 61 h 61"/>
                <a:gd name="T56" fmla="*/ 31 w 61"/>
                <a:gd name="T57" fmla="*/ 61 h 61"/>
                <a:gd name="T58" fmla="*/ 27 w 61"/>
                <a:gd name="T59" fmla="*/ 61 h 61"/>
                <a:gd name="T60" fmla="*/ 25 w 61"/>
                <a:gd name="T61" fmla="*/ 59 h 61"/>
                <a:gd name="T62" fmla="*/ 19 w 61"/>
                <a:gd name="T63" fmla="*/ 58 h 61"/>
                <a:gd name="T64" fmla="*/ 14 w 61"/>
                <a:gd name="T65" fmla="*/ 55 h 61"/>
                <a:gd name="T66" fmla="*/ 9 w 61"/>
                <a:gd name="T67" fmla="*/ 52 h 61"/>
                <a:gd name="T68" fmla="*/ 5 w 61"/>
                <a:gd name="T69" fmla="*/ 47 h 61"/>
                <a:gd name="T70" fmla="*/ 2 w 61"/>
                <a:gd name="T71" fmla="*/ 41 h 61"/>
                <a:gd name="T72" fmla="*/ 1 w 61"/>
                <a:gd name="T73" fmla="*/ 36 h 61"/>
                <a:gd name="T74" fmla="*/ 0 w 61"/>
                <a:gd name="T75" fmla="*/ 30 h 6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1"/>
                <a:gd name="T115" fmla="*/ 0 h 61"/>
                <a:gd name="T116" fmla="*/ 61 w 61"/>
                <a:gd name="T117" fmla="*/ 61 h 6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1" h="61">
                  <a:moveTo>
                    <a:pt x="0" y="30"/>
                  </a:moveTo>
                  <a:lnTo>
                    <a:pt x="1" y="24"/>
                  </a:lnTo>
                  <a:lnTo>
                    <a:pt x="2" y="19"/>
                  </a:lnTo>
                  <a:lnTo>
                    <a:pt x="5" y="12"/>
                  </a:lnTo>
                  <a:lnTo>
                    <a:pt x="9" y="9"/>
                  </a:lnTo>
                  <a:lnTo>
                    <a:pt x="14" y="5"/>
                  </a:lnTo>
                  <a:lnTo>
                    <a:pt x="19" y="2"/>
                  </a:lnTo>
                  <a:lnTo>
                    <a:pt x="25" y="0"/>
                  </a:lnTo>
                  <a:lnTo>
                    <a:pt x="27" y="0"/>
                  </a:lnTo>
                  <a:lnTo>
                    <a:pt x="31" y="0"/>
                  </a:lnTo>
                  <a:lnTo>
                    <a:pt x="34" y="0"/>
                  </a:lnTo>
                  <a:lnTo>
                    <a:pt x="36" y="0"/>
                  </a:lnTo>
                  <a:lnTo>
                    <a:pt x="43" y="2"/>
                  </a:lnTo>
                  <a:lnTo>
                    <a:pt x="48" y="5"/>
                  </a:lnTo>
                  <a:lnTo>
                    <a:pt x="52" y="9"/>
                  </a:lnTo>
                  <a:lnTo>
                    <a:pt x="56" y="12"/>
                  </a:lnTo>
                  <a:lnTo>
                    <a:pt x="59" y="19"/>
                  </a:lnTo>
                  <a:lnTo>
                    <a:pt x="60" y="24"/>
                  </a:lnTo>
                  <a:lnTo>
                    <a:pt x="61" y="30"/>
                  </a:lnTo>
                  <a:lnTo>
                    <a:pt x="60" y="36"/>
                  </a:lnTo>
                  <a:lnTo>
                    <a:pt x="59" y="41"/>
                  </a:lnTo>
                  <a:lnTo>
                    <a:pt x="56" y="47"/>
                  </a:lnTo>
                  <a:lnTo>
                    <a:pt x="52" y="52"/>
                  </a:lnTo>
                  <a:lnTo>
                    <a:pt x="48" y="55"/>
                  </a:lnTo>
                  <a:lnTo>
                    <a:pt x="43" y="58"/>
                  </a:lnTo>
                  <a:lnTo>
                    <a:pt x="36" y="59"/>
                  </a:lnTo>
                  <a:lnTo>
                    <a:pt x="34" y="61"/>
                  </a:lnTo>
                  <a:lnTo>
                    <a:pt x="31" y="61"/>
                  </a:lnTo>
                  <a:lnTo>
                    <a:pt x="27" y="61"/>
                  </a:lnTo>
                  <a:lnTo>
                    <a:pt x="25" y="59"/>
                  </a:lnTo>
                  <a:lnTo>
                    <a:pt x="19" y="58"/>
                  </a:lnTo>
                  <a:lnTo>
                    <a:pt x="14" y="55"/>
                  </a:lnTo>
                  <a:lnTo>
                    <a:pt x="9" y="52"/>
                  </a:lnTo>
                  <a:lnTo>
                    <a:pt x="5" y="47"/>
                  </a:lnTo>
                  <a:lnTo>
                    <a:pt x="2" y="41"/>
                  </a:lnTo>
                  <a:lnTo>
                    <a:pt x="1" y="36"/>
                  </a:lnTo>
                  <a:lnTo>
                    <a:pt x="0" y="30"/>
                  </a:lnTo>
                  <a:close/>
                </a:path>
              </a:pathLst>
            </a:custGeom>
            <a:noFill/>
            <a:ln w="28575" cmpd="sng">
              <a:solidFill>
                <a:srgbClr val="000000"/>
              </a:solidFill>
              <a:round/>
              <a:headEnd/>
              <a:tailEnd/>
            </a:ln>
          </p:spPr>
          <p:txBody>
            <a:bodyPr/>
            <a:lstStyle/>
            <a:p>
              <a:endParaRPr lang="en-GB"/>
            </a:p>
          </p:txBody>
        </p:sp>
        <p:sp>
          <p:nvSpPr>
            <p:cNvPr id="14365" name="Freeform 19"/>
            <p:cNvSpPr>
              <a:spLocks/>
            </p:cNvSpPr>
            <p:nvPr/>
          </p:nvSpPr>
          <p:spPr bwMode="auto">
            <a:xfrm>
              <a:off x="1417" y="917"/>
              <a:ext cx="61" cy="61"/>
            </a:xfrm>
            <a:custGeom>
              <a:avLst/>
              <a:gdLst>
                <a:gd name="T0" fmla="*/ 0 w 61"/>
                <a:gd name="T1" fmla="*/ 30 h 61"/>
                <a:gd name="T2" fmla="*/ 1 w 61"/>
                <a:gd name="T3" fmla="*/ 24 h 61"/>
                <a:gd name="T4" fmla="*/ 2 w 61"/>
                <a:gd name="T5" fmla="*/ 19 h 61"/>
                <a:gd name="T6" fmla="*/ 5 w 61"/>
                <a:gd name="T7" fmla="*/ 12 h 61"/>
                <a:gd name="T8" fmla="*/ 9 w 61"/>
                <a:gd name="T9" fmla="*/ 9 h 61"/>
                <a:gd name="T10" fmla="*/ 14 w 61"/>
                <a:gd name="T11" fmla="*/ 5 h 61"/>
                <a:gd name="T12" fmla="*/ 19 w 61"/>
                <a:gd name="T13" fmla="*/ 2 h 61"/>
                <a:gd name="T14" fmla="*/ 25 w 61"/>
                <a:gd name="T15" fmla="*/ 0 h 61"/>
                <a:gd name="T16" fmla="*/ 27 w 61"/>
                <a:gd name="T17" fmla="*/ 0 h 61"/>
                <a:gd name="T18" fmla="*/ 31 w 61"/>
                <a:gd name="T19" fmla="*/ 0 h 61"/>
                <a:gd name="T20" fmla="*/ 34 w 61"/>
                <a:gd name="T21" fmla="*/ 0 h 61"/>
                <a:gd name="T22" fmla="*/ 36 w 61"/>
                <a:gd name="T23" fmla="*/ 0 h 61"/>
                <a:gd name="T24" fmla="*/ 43 w 61"/>
                <a:gd name="T25" fmla="*/ 2 h 61"/>
                <a:gd name="T26" fmla="*/ 48 w 61"/>
                <a:gd name="T27" fmla="*/ 5 h 61"/>
                <a:gd name="T28" fmla="*/ 52 w 61"/>
                <a:gd name="T29" fmla="*/ 9 h 61"/>
                <a:gd name="T30" fmla="*/ 56 w 61"/>
                <a:gd name="T31" fmla="*/ 12 h 61"/>
                <a:gd name="T32" fmla="*/ 59 w 61"/>
                <a:gd name="T33" fmla="*/ 19 h 61"/>
                <a:gd name="T34" fmla="*/ 60 w 61"/>
                <a:gd name="T35" fmla="*/ 24 h 61"/>
                <a:gd name="T36" fmla="*/ 61 w 61"/>
                <a:gd name="T37" fmla="*/ 30 h 61"/>
                <a:gd name="T38" fmla="*/ 61 w 61"/>
                <a:gd name="T39" fmla="*/ 30 h 61"/>
                <a:gd name="T40" fmla="*/ 60 w 61"/>
                <a:gd name="T41" fmla="*/ 36 h 61"/>
                <a:gd name="T42" fmla="*/ 59 w 61"/>
                <a:gd name="T43" fmla="*/ 41 h 61"/>
                <a:gd name="T44" fmla="*/ 56 w 61"/>
                <a:gd name="T45" fmla="*/ 47 h 61"/>
                <a:gd name="T46" fmla="*/ 52 w 61"/>
                <a:gd name="T47" fmla="*/ 52 h 61"/>
                <a:gd name="T48" fmla="*/ 48 w 61"/>
                <a:gd name="T49" fmla="*/ 55 h 61"/>
                <a:gd name="T50" fmla="*/ 43 w 61"/>
                <a:gd name="T51" fmla="*/ 58 h 61"/>
                <a:gd name="T52" fmla="*/ 36 w 61"/>
                <a:gd name="T53" fmla="*/ 59 h 61"/>
                <a:gd name="T54" fmla="*/ 34 w 61"/>
                <a:gd name="T55" fmla="*/ 61 h 61"/>
                <a:gd name="T56" fmla="*/ 31 w 61"/>
                <a:gd name="T57" fmla="*/ 61 h 61"/>
                <a:gd name="T58" fmla="*/ 27 w 61"/>
                <a:gd name="T59" fmla="*/ 61 h 61"/>
                <a:gd name="T60" fmla="*/ 25 w 61"/>
                <a:gd name="T61" fmla="*/ 59 h 61"/>
                <a:gd name="T62" fmla="*/ 19 w 61"/>
                <a:gd name="T63" fmla="*/ 58 h 61"/>
                <a:gd name="T64" fmla="*/ 14 w 61"/>
                <a:gd name="T65" fmla="*/ 55 h 61"/>
                <a:gd name="T66" fmla="*/ 9 w 61"/>
                <a:gd name="T67" fmla="*/ 52 h 61"/>
                <a:gd name="T68" fmla="*/ 5 w 61"/>
                <a:gd name="T69" fmla="*/ 47 h 61"/>
                <a:gd name="T70" fmla="*/ 2 w 61"/>
                <a:gd name="T71" fmla="*/ 41 h 61"/>
                <a:gd name="T72" fmla="*/ 1 w 61"/>
                <a:gd name="T73" fmla="*/ 36 h 61"/>
                <a:gd name="T74" fmla="*/ 0 w 61"/>
                <a:gd name="T75" fmla="*/ 30 h 6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1"/>
                <a:gd name="T115" fmla="*/ 0 h 61"/>
                <a:gd name="T116" fmla="*/ 61 w 61"/>
                <a:gd name="T117" fmla="*/ 61 h 6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1" h="61">
                  <a:moveTo>
                    <a:pt x="0" y="30"/>
                  </a:moveTo>
                  <a:lnTo>
                    <a:pt x="1" y="24"/>
                  </a:lnTo>
                  <a:lnTo>
                    <a:pt x="2" y="19"/>
                  </a:lnTo>
                  <a:lnTo>
                    <a:pt x="5" y="12"/>
                  </a:lnTo>
                  <a:lnTo>
                    <a:pt x="9" y="9"/>
                  </a:lnTo>
                  <a:lnTo>
                    <a:pt x="14" y="5"/>
                  </a:lnTo>
                  <a:lnTo>
                    <a:pt x="19" y="2"/>
                  </a:lnTo>
                  <a:lnTo>
                    <a:pt x="25" y="0"/>
                  </a:lnTo>
                  <a:lnTo>
                    <a:pt x="27" y="0"/>
                  </a:lnTo>
                  <a:lnTo>
                    <a:pt x="31" y="0"/>
                  </a:lnTo>
                  <a:lnTo>
                    <a:pt x="34" y="0"/>
                  </a:lnTo>
                  <a:lnTo>
                    <a:pt x="36" y="0"/>
                  </a:lnTo>
                  <a:lnTo>
                    <a:pt x="43" y="2"/>
                  </a:lnTo>
                  <a:lnTo>
                    <a:pt x="48" y="5"/>
                  </a:lnTo>
                  <a:lnTo>
                    <a:pt x="52" y="9"/>
                  </a:lnTo>
                  <a:lnTo>
                    <a:pt x="56" y="12"/>
                  </a:lnTo>
                  <a:lnTo>
                    <a:pt x="59" y="19"/>
                  </a:lnTo>
                  <a:lnTo>
                    <a:pt x="60" y="24"/>
                  </a:lnTo>
                  <a:lnTo>
                    <a:pt x="61" y="30"/>
                  </a:lnTo>
                  <a:lnTo>
                    <a:pt x="60" y="36"/>
                  </a:lnTo>
                  <a:lnTo>
                    <a:pt x="59" y="41"/>
                  </a:lnTo>
                  <a:lnTo>
                    <a:pt x="56" y="47"/>
                  </a:lnTo>
                  <a:lnTo>
                    <a:pt x="52" y="52"/>
                  </a:lnTo>
                  <a:lnTo>
                    <a:pt x="48" y="55"/>
                  </a:lnTo>
                  <a:lnTo>
                    <a:pt x="43" y="58"/>
                  </a:lnTo>
                  <a:lnTo>
                    <a:pt x="36" y="59"/>
                  </a:lnTo>
                  <a:lnTo>
                    <a:pt x="34" y="61"/>
                  </a:lnTo>
                  <a:lnTo>
                    <a:pt x="31" y="61"/>
                  </a:lnTo>
                  <a:lnTo>
                    <a:pt x="27" y="61"/>
                  </a:lnTo>
                  <a:lnTo>
                    <a:pt x="25" y="59"/>
                  </a:lnTo>
                  <a:lnTo>
                    <a:pt x="19" y="58"/>
                  </a:lnTo>
                  <a:lnTo>
                    <a:pt x="14" y="55"/>
                  </a:lnTo>
                  <a:lnTo>
                    <a:pt x="9" y="52"/>
                  </a:lnTo>
                  <a:lnTo>
                    <a:pt x="5" y="47"/>
                  </a:lnTo>
                  <a:lnTo>
                    <a:pt x="2" y="41"/>
                  </a:lnTo>
                  <a:lnTo>
                    <a:pt x="1" y="36"/>
                  </a:lnTo>
                  <a:lnTo>
                    <a:pt x="0" y="30"/>
                  </a:lnTo>
                </a:path>
              </a:pathLst>
            </a:custGeom>
            <a:noFill/>
            <a:ln w="28575" cmpd="sng">
              <a:solidFill>
                <a:srgbClr val="000000"/>
              </a:solidFill>
              <a:prstDash val="solid"/>
              <a:round/>
              <a:headEnd/>
              <a:tailEnd/>
            </a:ln>
          </p:spPr>
          <p:txBody>
            <a:bodyPr/>
            <a:lstStyle/>
            <a:p>
              <a:endParaRPr lang="en-GB"/>
            </a:p>
          </p:txBody>
        </p:sp>
        <p:sp>
          <p:nvSpPr>
            <p:cNvPr id="14366" name="Freeform 20"/>
            <p:cNvSpPr>
              <a:spLocks/>
            </p:cNvSpPr>
            <p:nvPr/>
          </p:nvSpPr>
          <p:spPr bwMode="auto">
            <a:xfrm>
              <a:off x="1417" y="2134"/>
              <a:ext cx="61" cy="61"/>
            </a:xfrm>
            <a:custGeom>
              <a:avLst/>
              <a:gdLst>
                <a:gd name="T0" fmla="*/ 0 w 61"/>
                <a:gd name="T1" fmla="*/ 31 h 61"/>
                <a:gd name="T2" fmla="*/ 1 w 61"/>
                <a:gd name="T3" fmla="*/ 24 h 61"/>
                <a:gd name="T4" fmla="*/ 2 w 61"/>
                <a:gd name="T5" fmla="*/ 19 h 61"/>
                <a:gd name="T6" fmla="*/ 5 w 61"/>
                <a:gd name="T7" fmla="*/ 13 h 61"/>
                <a:gd name="T8" fmla="*/ 9 w 61"/>
                <a:gd name="T9" fmla="*/ 9 h 61"/>
                <a:gd name="T10" fmla="*/ 14 w 61"/>
                <a:gd name="T11" fmla="*/ 5 h 61"/>
                <a:gd name="T12" fmla="*/ 19 w 61"/>
                <a:gd name="T13" fmla="*/ 3 h 61"/>
                <a:gd name="T14" fmla="*/ 25 w 61"/>
                <a:gd name="T15" fmla="*/ 0 h 61"/>
                <a:gd name="T16" fmla="*/ 27 w 61"/>
                <a:gd name="T17" fmla="*/ 0 h 61"/>
                <a:gd name="T18" fmla="*/ 31 w 61"/>
                <a:gd name="T19" fmla="*/ 0 h 61"/>
                <a:gd name="T20" fmla="*/ 34 w 61"/>
                <a:gd name="T21" fmla="*/ 0 h 61"/>
                <a:gd name="T22" fmla="*/ 36 w 61"/>
                <a:gd name="T23" fmla="*/ 0 h 61"/>
                <a:gd name="T24" fmla="*/ 43 w 61"/>
                <a:gd name="T25" fmla="*/ 3 h 61"/>
                <a:gd name="T26" fmla="*/ 48 w 61"/>
                <a:gd name="T27" fmla="*/ 5 h 61"/>
                <a:gd name="T28" fmla="*/ 52 w 61"/>
                <a:gd name="T29" fmla="*/ 9 h 61"/>
                <a:gd name="T30" fmla="*/ 56 w 61"/>
                <a:gd name="T31" fmla="*/ 13 h 61"/>
                <a:gd name="T32" fmla="*/ 59 w 61"/>
                <a:gd name="T33" fmla="*/ 19 h 61"/>
                <a:gd name="T34" fmla="*/ 60 w 61"/>
                <a:gd name="T35" fmla="*/ 24 h 61"/>
                <a:gd name="T36" fmla="*/ 61 w 61"/>
                <a:gd name="T37" fmla="*/ 31 h 61"/>
                <a:gd name="T38" fmla="*/ 61 w 61"/>
                <a:gd name="T39" fmla="*/ 31 h 61"/>
                <a:gd name="T40" fmla="*/ 60 w 61"/>
                <a:gd name="T41" fmla="*/ 37 h 61"/>
                <a:gd name="T42" fmla="*/ 59 w 61"/>
                <a:gd name="T43" fmla="*/ 42 h 61"/>
                <a:gd name="T44" fmla="*/ 56 w 61"/>
                <a:gd name="T45" fmla="*/ 47 h 61"/>
                <a:gd name="T46" fmla="*/ 52 w 61"/>
                <a:gd name="T47" fmla="*/ 52 h 61"/>
                <a:gd name="T48" fmla="*/ 48 w 61"/>
                <a:gd name="T49" fmla="*/ 56 h 61"/>
                <a:gd name="T50" fmla="*/ 43 w 61"/>
                <a:gd name="T51" fmla="*/ 59 h 61"/>
                <a:gd name="T52" fmla="*/ 36 w 61"/>
                <a:gd name="T53" fmla="*/ 60 h 61"/>
                <a:gd name="T54" fmla="*/ 34 w 61"/>
                <a:gd name="T55" fmla="*/ 61 h 61"/>
                <a:gd name="T56" fmla="*/ 31 w 61"/>
                <a:gd name="T57" fmla="*/ 61 h 61"/>
                <a:gd name="T58" fmla="*/ 27 w 61"/>
                <a:gd name="T59" fmla="*/ 61 h 61"/>
                <a:gd name="T60" fmla="*/ 25 w 61"/>
                <a:gd name="T61" fmla="*/ 60 h 61"/>
                <a:gd name="T62" fmla="*/ 19 w 61"/>
                <a:gd name="T63" fmla="*/ 59 h 61"/>
                <a:gd name="T64" fmla="*/ 14 w 61"/>
                <a:gd name="T65" fmla="*/ 56 h 61"/>
                <a:gd name="T66" fmla="*/ 9 w 61"/>
                <a:gd name="T67" fmla="*/ 52 h 61"/>
                <a:gd name="T68" fmla="*/ 5 w 61"/>
                <a:gd name="T69" fmla="*/ 47 h 61"/>
                <a:gd name="T70" fmla="*/ 2 w 61"/>
                <a:gd name="T71" fmla="*/ 42 h 61"/>
                <a:gd name="T72" fmla="*/ 1 w 61"/>
                <a:gd name="T73" fmla="*/ 37 h 61"/>
                <a:gd name="T74" fmla="*/ 0 w 61"/>
                <a:gd name="T75" fmla="*/ 31 h 6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1"/>
                <a:gd name="T115" fmla="*/ 0 h 61"/>
                <a:gd name="T116" fmla="*/ 61 w 61"/>
                <a:gd name="T117" fmla="*/ 61 h 6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1" h="61">
                  <a:moveTo>
                    <a:pt x="0" y="31"/>
                  </a:moveTo>
                  <a:lnTo>
                    <a:pt x="1" y="24"/>
                  </a:lnTo>
                  <a:lnTo>
                    <a:pt x="2" y="19"/>
                  </a:lnTo>
                  <a:lnTo>
                    <a:pt x="5" y="13"/>
                  </a:lnTo>
                  <a:lnTo>
                    <a:pt x="9" y="9"/>
                  </a:lnTo>
                  <a:lnTo>
                    <a:pt x="14" y="5"/>
                  </a:lnTo>
                  <a:lnTo>
                    <a:pt x="19" y="3"/>
                  </a:lnTo>
                  <a:lnTo>
                    <a:pt x="25" y="0"/>
                  </a:lnTo>
                  <a:lnTo>
                    <a:pt x="27" y="0"/>
                  </a:lnTo>
                  <a:lnTo>
                    <a:pt x="31" y="0"/>
                  </a:lnTo>
                  <a:lnTo>
                    <a:pt x="34" y="0"/>
                  </a:lnTo>
                  <a:lnTo>
                    <a:pt x="36" y="0"/>
                  </a:lnTo>
                  <a:lnTo>
                    <a:pt x="43" y="3"/>
                  </a:lnTo>
                  <a:lnTo>
                    <a:pt x="48" y="5"/>
                  </a:lnTo>
                  <a:lnTo>
                    <a:pt x="52" y="9"/>
                  </a:lnTo>
                  <a:lnTo>
                    <a:pt x="56" y="13"/>
                  </a:lnTo>
                  <a:lnTo>
                    <a:pt x="59" y="19"/>
                  </a:lnTo>
                  <a:lnTo>
                    <a:pt x="60" y="24"/>
                  </a:lnTo>
                  <a:lnTo>
                    <a:pt x="61" y="31"/>
                  </a:lnTo>
                  <a:lnTo>
                    <a:pt x="60" y="37"/>
                  </a:lnTo>
                  <a:lnTo>
                    <a:pt x="59" y="42"/>
                  </a:lnTo>
                  <a:lnTo>
                    <a:pt x="56" y="47"/>
                  </a:lnTo>
                  <a:lnTo>
                    <a:pt x="52" y="52"/>
                  </a:lnTo>
                  <a:lnTo>
                    <a:pt x="48" y="56"/>
                  </a:lnTo>
                  <a:lnTo>
                    <a:pt x="43" y="59"/>
                  </a:lnTo>
                  <a:lnTo>
                    <a:pt x="36" y="60"/>
                  </a:lnTo>
                  <a:lnTo>
                    <a:pt x="34" y="61"/>
                  </a:lnTo>
                  <a:lnTo>
                    <a:pt x="31" y="61"/>
                  </a:lnTo>
                  <a:lnTo>
                    <a:pt x="27" y="61"/>
                  </a:lnTo>
                  <a:lnTo>
                    <a:pt x="25" y="60"/>
                  </a:lnTo>
                  <a:lnTo>
                    <a:pt x="19" y="59"/>
                  </a:lnTo>
                  <a:lnTo>
                    <a:pt x="14" y="56"/>
                  </a:lnTo>
                  <a:lnTo>
                    <a:pt x="9" y="52"/>
                  </a:lnTo>
                  <a:lnTo>
                    <a:pt x="5" y="47"/>
                  </a:lnTo>
                  <a:lnTo>
                    <a:pt x="2" y="42"/>
                  </a:lnTo>
                  <a:lnTo>
                    <a:pt x="1" y="37"/>
                  </a:lnTo>
                  <a:lnTo>
                    <a:pt x="0" y="31"/>
                  </a:lnTo>
                  <a:close/>
                </a:path>
              </a:pathLst>
            </a:custGeom>
            <a:noFill/>
            <a:ln w="28575" cmpd="sng">
              <a:solidFill>
                <a:srgbClr val="000000"/>
              </a:solidFill>
              <a:round/>
              <a:headEnd/>
              <a:tailEnd/>
            </a:ln>
          </p:spPr>
          <p:txBody>
            <a:bodyPr/>
            <a:lstStyle/>
            <a:p>
              <a:endParaRPr lang="en-GB"/>
            </a:p>
          </p:txBody>
        </p:sp>
        <p:sp>
          <p:nvSpPr>
            <p:cNvPr id="14367" name="Freeform 21"/>
            <p:cNvSpPr>
              <a:spLocks/>
            </p:cNvSpPr>
            <p:nvPr/>
          </p:nvSpPr>
          <p:spPr bwMode="auto">
            <a:xfrm>
              <a:off x="1417" y="2134"/>
              <a:ext cx="61" cy="61"/>
            </a:xfrm>
            <a:custGeom>
              <a:avLst/>
              <a:gdLst>
                <a:gd name="T0" fmla="*/ 0 w 61"/>
                <a:gd name="T1" fmla="*/ 31 h 61"/>
                <a:gd name="T2" fmla="*/ 1 w 61"/>
                <a:gd name="T3" fmla="*/ 24 h 61"/>
                <a:gd name="T4" fmla="*/ 2 w 61"/>
                <a:gd name="T5" fmla="*/ 19 h 61"/>
                <a:gd name="T6" fmla="*/ 5 w 61"/>
                <a:gd name="T7" fmla="*/ 13 h 61"/>
                <a:gd name="T8" fmla="*/ 9 w 61"/>
                <a:gd name="T9" fmla="*/ 9 h 61"/>
                <a:gd name="T10" fmla="*/ 14 w 61"/>
                <a:gd name="T11" fmla="*/ 5 h 61"/>
                <a:gd name="T12" fmla="*/ 19 w 61"/>
                <a:gd name="T13" fmla="*/ 3 h 61"/>
                <a:gd name="T14" fmla="*/ 25 w 61"/>
                <a:gd name="T15" fmla="*/ 0 h 61"/>
                <a:gd name="T16" fmla="*/ 27 w 61"/>
                <a:gd name="T17" fmla="*/ 0 h 61"/>
                <a:gd name="T18" fmla="*/ 31 w 61"/>
                <a:gd name="T19" fmla="*/ 0 h 61"/>
                <a:gd name="T20" fmla="*/ 34 w 61"/>
                <a:gd name="T21" fmla="*/ 0 h 61"/>
                <a:gd name="T22" fmla="*/ 36 w 61"/>
                <a:gd name="T23" fmla="*/ 0 h 61"/>
                <a:gd name="T24" fmla="*/ 43 w 61"/>
                <a:gd name="T25" fmla="*/ 3 h 61"/>
                <a:gd name="T26" fmla="*/ 48 w 61"/>
                <a:gd name="T27" fmla="*/ 5 h 61"/>
                <a:gd name="T28" fmla="*/ 52 w 61"/>
                <a:gd name="T29" fmla="*/ 9 h 61"/>
                <a:gd name="T30" fmla="*/ 56 w 61"/>
                <a:gd name="T31" fmla="*/ 13 h 61"/>
                <a:gd name="T32" fmla="*/ 59 w 61"/>
                <a:gd name="T33" fmla="*/ 19 h 61"/>
                <a:gd name="T34" fmla="*/ 60 w 61"/>
                <a:gd name="T35" fmla="*/ 24 h 61"/>
                <a:gd name="T36" fmla="*/ 61 w 61"/>
                <a:gd name="T37" fmla="*/ 31 h 61"/>
                <a:gd name="T38" fmla="*/ 61 w 61"/>
                <a:gd name="T39" fmla="*/ 31 h 61"/>
                <a:gd name="T40" fmla="*/ 60 w 61"/>
                <a:gd name="T41" fmla="*/ 37 h 61"/>
                <a:gd name="T42" fmla="*/ 59 w 61"/>
                <a:gd name="T43" fmla="*/ 42 h 61"/>
                <a:gd name="T44" fmla="*/ 56 w 61"/>
                <a:gd name="T45" fmla="*/ 47 h 61"/>
                <a:gd name="T46" fmla="*/ 52 w 61"/>
                <a:gd name="T47" fmla="*/ 52 h 61"/>
                <a:gd name="T48" fmla="*/ 48 w 61"/>
                <a:gd name="T49" fmla="*/ 56 h 61"/>
                <a:gd name="T50" fmla="*/ 43 w 61"/>
                <a:gd name="T51" fmla="*/ 59 h 61"/>
                <a:gd name="T52" fmla="*/ 36 w 61"/>
                <a:gd name="T53" fmla="*/ 60 h 61"/>
                <a:gd name="T54" fmla="*/ 34 w 61"/>
                <a:gd name="T55" fmla="*/ 61 h 61"/>
                <a:gd name="T56" fmla="*/ 31 w 61"/>
                <a:gd name="T57" fmla="*/ 61 h 61"/>
                <a:gd name="T58" fmla="*/ 27 w 61"/>
                <a:gd name="T59" fmla="*/ 61 h 61"/>
                <a:gd name="T60" fmla="*/ 25 w 61"/>
                <a:gd name="T61" fmla="*/ 60 h 61"/>
                <a:gd name="T62" fmla="*/ 19 w 61"/>
                <a:gd name="T63" fmla="*/ 59 h 61"/>
                <a:gd name="T64" fmla="*/ 14 w 61"/>
                <a:gd name="T65" fmla="*/ 56 h 61"/>
                <a:gd name="T66" fmla="*/ 9 w 61"/>
                <a:gd name="T67" fmla="*/ 52 h 61"/>
                <a:gd name="T68" fmla="*/ 5 w 61"/>
                <a:gd name="T69" fmla="*/ 47 h 61"/>
                <a:gd name="T70" fmla="*/ 2 w 61"/>
                <a:gd name="T71" fmla="*/ 42 h 61"/>
                <a:gd name="T72" fmla="*/ 1 w 61"/>
                <a:gd name="T73" fmla="*/ 37 h 61"/>
                <a:gd name="T74" fmla="*/ 0 w 61"/>
                <a:gd name="T75" fmla="*/ 31 h 6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1"/>
                <a:gd name="T115" fmla="*/ 0 h 61"/>
                <a:gd name="T116" fmla="*/ 61 w 61"/>
                <a:gd name="T117" fmla="*/ 61 h 6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1" h="61">
                  <a:moveTo>
                    <a:pt x="0" y="31"/>
                  </a:moveTo>
                  <a:lnTo>
                    <a:pt x="1" y="24"/>
                  </a:lnTo>
                  <a:lnTo>
                    <a:pt x="2" y="19"/>
                  </a:lnTo>
                  <a:lnTo>
                    <a:pt x="5" y="13"/>
                  </a:lnTo>
                  <a:lnTo>
                    <a:pt x="9" y="9"/>
                  </a:lnTo>
                  <a:lnTo>
                    <a:pt x="14" y="5"/>
                  </a:lnTo>
                  <a:lnTo>
                    <a:pt x="19" y="3"/>
                  </a:lnTo>
                  <a:lnTo>
                    <a:pt x="25" y="0"/>
                  </a:lnTo>
                  <a:lnTo>
                    <a:pt x="27" y="0"/>
                  </a:lnTo>
                  <a:lnTo>
                    <a:pt x="31" y="0"/>
                  </a:lnTo>
                  <a:lnTo>
                    <a:pt x="34" y="0"/>
                  </a:lnTo>
                  <a:lnTo>
                    <a:pt x="36" y="0"/>
                  </a:lnTo>
                  <a:lnTo>
                    <a:pt x="43" y="3"/>
                  </a:lnTo>
                  <a:lnTo>
                    <a:pt x="48" y="5"/>
                  </a:lnTo>
                  <a:lnTo>
                    <a:pt x="52" y="9"/>
                  </a:lnTo>
                  <a:lnTo>
                    <a:pt x="56" y="13"/>
                  </a:lnTo>
                  <a:lnTo>
                    <a:pt x="59" y="19"/>
                  </a:lnTo>
                  <a:lnTo>
                    <a:pt x="60" y="24"/>
                  </a:lnTo>
                  <a:lnTo>
                    <a:pt x="61" y="31"/>
                  </a:lnTo>
                  <a:lnTo>
                    <a:pt x="60" y="37"/>
                  </a:lnTo>
                  <a:lnTo>
                    <a:pt x="59" y="42"/>
                  </a:lnTo>
                  <a:lnTo>
                    <a:pt x="56" y="47"/>
                  </a:lnTo>
                  <a:lnTo>
                    <a:pt x="52" y="52"/>
                  </a:lnTo>
                  <a:lnTo>
                    <a:pt x="48" y="56"/>
                  </a:lnTo>
                  <a:lnTo>
                    <a:pt x="43" y="59"/>
                  </a:lnTo>
                  <a:lnTo>
                    <a:pt x="36" y="60"/>
                  </a:lnTo>
                  <a:lnTo>
                    <a:pt x="34" y="61"/>
                  </a:lnTo>
                  <a:lnTo>
                    <a:pt x="31" y="61"/>
                  </a:lnTo>
                  <a:lnTo>
                    <a:pt x="27" y="61"/>
                  </a:lnTo>
                  <a:lnTo>
                    <a:pt x="25" y="60"/>
                  </a:lnTo>
                  <a:lnTo>
                    <a:pt x="19" y="59"/>
                  </a:lnTo>
                  <a:lnTo>
                    <a:pt x="14" y="56"/>
                  </a:lnTo>
                  <a:lnTo>
                    <a:pt x="9" y="52"/>
                  </a:lnTo>
                  <a:lnTo>
                    <a:pt x="5" y="47"/>
                  </a:lnTo>
                  <a:lnTo>
                    <a:pt x="2" y="42"/>
                  </a:lnTo>
                  <a:lnTo>
                    <a:pt x="1" y="37"/>
                  </a:lnTo>
                  <a:lnTo>
                    <a:pt x="0" y="31"/>
                  </a:lnTo>
                </a:path>
              </a:pathLst>
            </a:custGeom>
            <a:noFill/>
            <a:ln w="28575" cmpd="sng">
              <a:solidFill>
                <a:srgbClr val="000000"/>
              </a:solidFill>
              <a:prstDash val="solid"/>
              <a:round/>
              <a:headEnd/>
              <a:tailEnd/>
            </a:ln>
          </p:spPr>
          <p:txBody>
            <a:bodyPr/>
            <a:lstStyle/>
            <a:p>
              <a:endParaRPr lang="en-GB"/>
            </a:p>
          </p:txBody>
        </p:sp>
        <p:sp>
          <p:nvSpPr>
            <p:cNvPr id="14368" name="Freeform 22"/>
            <p:cNvSpPr>
              <a:spLocks/>
            </p:cNvSpPr>
            <p:nvPr/>
          </p:nvSpPr>
          <p:spPr bwMode="auto">
            <a:xfrm>
              <a:off x="4261" y="2134"/>
              <a:ext cx="60" cy="61"/>
            </a:xfrm>
            <a:custGeom>
              <a:avLst/>
              <a:gdLst>
                <a:gd name="T0" fmla="*/ 0 w 60"/>
                <a:gd name="T1" fmla="*/ 31 h 61"/>
                <a:gd name="T2" fmla="*/ 0 w 60"/>
                <a:gd name="T3" fmla="*/ 24 h 61"/>
                <a:gd name="T4" fmla="*/ 1 w 60"/>
                <a:gd name="T5" fmla="*/ 19 h 61"/>
                <a:gd name="T6" fmla="*/ 4 w 60"/>
                <a:gd name="T7" fmla="*/ 13 h 61"/>
                <a:gd name="T8" fmla="*/ 8 w 60"/>
                <a:gd name="T9" fmla="*/ 9 h 61"/>
                <a:gd name="T10" fmla="*/ 13 w 60"/>
                <a:gd name="T11" fmla="*/ 5 h 61"/>
                <a:gd name="T12" fmla="*/ 18 w 60"/>
                <a:gd name="T13" fmla="*/ 3 h 61"/>
                <a:gd name="T14" fmla="*/ 23 w 60"/>
                <a:gd name="T15" fmla="*/ 0 h 61"/>
                <a:gd name="T16" fmla="*/ 26 w 60"/>
                <a:gd name="T17" fmla="*/ 0 h 61"/>
                <a:gd name="T18" fmla="*/ 30 w 60"/>
                <a:gd name="T19" fmla="*/ 0 h 61"/>
                <a:gd name="T20" fmla="*/ 33 w 60"/>
                <a:gd name="T21" fmla="*/ 0 h 61"/>
                <a:gd name="T22" fmla="*/ 35 w 60"/>
                <a:gd name="T23" fmla="*/ 0 h 61"/>
                <a:gd name="T24" fmla="*/ 42 w 60"/>
                <a:gd name="T25" fmla="*/ 3 h 61"/>
                <a:gd name="T26" fmla="*/ 47 w 60"/>
                <a:gd name="T27" fmla="*/ 5 h 61"/>
                <a:gd name="T28" fmla="*/ 51 w 60"/>
                <a:gd name="T29" fmla="*/ 9 h 61"/>
                <a:gd name="T30" fmla="*/ 55 w 60"/>
                <a:gd name="T31" fmla="*/ 13 h 61"/>
                <a:gd name="T32" fmla="*/ 57 w 60"/>
                <a:gd name="T33" fmla="*/ 19 h 61"/>
                <a:gd name="T34" fmla="*/ 60 w 60"/>
                <a:gd name="T35" fmla="*/ 24 h 61"/>
                <a:gd name="T36" fmla="*/ 60 w 60"/>
                <a:gd name="T37" fmla="*/ 31 h 61"/>
                <a:gd name="T38" fmla="*/ 60 w 60"/>
                <a:gd name="T39" fmla="*/ 31 h 61"/>
                <a:gd name="T40" fmla="*/ 60 w 60"/>
                <a:gd name="T41" fmla="*/ 37 h 61"/>
                <a:gd name="T42" fmla="*/ 57 w 60"/>
                <a:gd name="T43" fmla="*/ 42 h 61"/>
                <a:gd name="T44" fmla="*/ 55 w 60"/>
                <a:gd name="T45" fmla="*/ 47 h 61"/>
                <a:gd name="T46" fmla="*/ 51 w 60"/>
                <a:gd name="T47" fmla="*/ 52 h 61"/>
                <a:gd name="T48" fmla="*/ 47 w 60"/>
                <a:gd name="T49" fmla="*/ 56 h 61"/>
                <a:gd name="T50" fmla="*/ 42 w 60"/>
                <a:gd name="T51" fmla="*/ 59 h 61"/>
                <a:gd name="T52" fmla="*/ 35 w 60"/>
                <a:gd name="T53" fmla="*/ 60 h 61"/>
                <a:gd name="T54" fmla="*/ 33 w 60"/>
                <a:gd name="T55" fmla="*/ 61 h 61"/>
                <a:gd name="T56" fmla="*/ 30 w 60"/>
                <a:gd name="T57" fmla="*/ 61 h 61"/>
                <a:gd name="T58" fmla="*/ 26 w 60"/>
                <a:gd name="T59" fmla="*/ 61 h 61"/>
                <a:gd name="T60" fmla="*/ 23 w 60"/>
                <a:gd name="T61" fmla="*/ 60 h 61"/>
                <a:gd name="T62" fmla="*/ 18 w 60"/>
                <a:gd name="T63" fmla="*/ 59 h 61"/>
                <a:gd name="T64" fmla="*/ 13 w 60"/>
                <a:gd name="T65" fmla="*/ 56 h 61"/>
                <a:gd name="T66" fmla="*/ 8 w 60"/>
                <a:gd name="T67" fmla="*/ 52 h 61"/>
                <a:gd name="T68" fmla="*/ 4 w 60"/>
                <a:gd name="T69" fmla="*/ 47 h 61"/>
                <a:gd name="T70" fmla="*/ 1 w 60"/>
                <a:gd name="T71" fmla="*/ 42 h 61"/>
                <a:gd name="T72" fmla="*/ 0 w 60"/>
                <a:gd name="T73" fmla="*/ 37 h 61"/>
                <a:gd name="T74" fmla="*/ 0 w 60"/>
                <a:gd name="T75" fmla="*/ 31 h 6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0"/>
                <a:gd name="T115" fmla="*/ 0 h 61"/>
                <a:gd name="T116" fmla="*/ 60 w 60"/>
                <a:gd name="T117" fmla="*/ 61 h 6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0" h="61">
                  <a:moveTo>
                    <a:pt x="0" y="31"/>
                  </a:moveTo>
                  <a:lnTo>
                    <a:pt x="0" y="24"/>
                  </a:lnTo>
                  <a:lnTo>
                    <a:pt x="1" y="19"/>
                  </a:lnTo>
                  <a:lnTo>
                    <a:pt x="4" y="13"/>
                  </a:lnTo>
                  <a:lnTo>
                    <a:pt x="8" y="9"/>
                  </a:lnTo>
                  <a:lnTo>
                    <a:pt x="13" y="5"/>
                  </a:lnTo>
                  <a:lnTo>
                    <a:pt x="18" y="3"/>
                  </a:lnTo>
                  <a:lnTo>
                    <a:pt x="23" y="0"/>
                  </a:lnTo>
                  <a:lnTo>
                    <a:pt x="26" y="0"/>
                  </a:lnTo>
                  <a:lnTo>
                    <a:pt x="30" y="0"/>
                  </a:lnTo>
                  <a:lnTo>
                    <a:pt x="33" y="0"/>
                  </a:lnTo>
                  <a:lnTo>
                    <a:pt x="35" y="0"/>
                  </a:lnTo>
                  <a:lnTo>
                    <a:pt x="42" y="3"/>
                  </a:lnTo>
                  <a:lnTo>
                    <a:pt x="47" y="5"/>
                  </a:lnTo>
                  <a:lnTo>
                    <a:pt x="51" y="9"/>
                  </a:lnTo>
                  <a:lnTo>
                    <a:pt x="55" y="13"/>
                  </a:lnTo>
                  <a:lnTo>
                    <a:pt x="57" y="19"/>
                  </a:lnTo>
                  <a:lnTo>
                    <a:pt x="60" y="24"/>
                  </a:lnTo>
                  <a:lnTo>
                    <a:pt x="60" y="31"/>
                  </a:lnTo>
                  <a:lnTo>
                    <a:pt x="60" y="37"/>
                  </a:lnTo>
                  <a:lnTo>
                    <a:pt x="57" y="42"/>
                  </a:lnTo>
                  <a:lnTo>
                    <a:pt x="55" y="47"/>
                  </a:lnTo>
                  <a:lnTo>
                    <a:pt x="51" y="52"/>
                  </a:lnTo>
                  <a:lnTo>
                    <a:pt x="47" y="56"/>
                  </a:lnTo>
                  <a:lnTo>
                    <a:pt x="42" y="59"/>
                  </a:lnTo>
                  <a:lnTo>
                    <a:pt x="35" y="60"/>
                  </a:lnTo>
                  <a:lnTo>
                    <a:pt x="33" y="61"/>
                  </a:lnTo>
                  <a:lnTo>
                    <a:pt x="30" y="61"/>
                  </a:lnTo>
                  <a:lnTo>
                    <a:pt x="26" y="61"/>
                  </a:lnTo>
                  <a:lnTo>
                    <a:pt x="23" y="60"/>
                  </a:lnTo>
                  <a:lnTo>
                    <a:pt x="18" y="59"/>
                  </a:lnTo>
                  <a:lnTo>
                    <a:pt x="13" y="56"/>
                  </a:lnTo>
                  <a:lnTo>
                    <a:pt x="8" y="52"/>
                  </a:lnTo>
                  <a:lnTo>
                    <a:pt x="4" y="47"/>
                  </a:lnTo>
                  <a:lnTo>
                    <a:pt x="1" y="42"/>
                  </a:lnTo>
                  <a:lnTo>
                    <a:pt x="0" y="37"/>
                  </a:lnTo>
                  <a:lnTo>
                    <a:pt x="0" y="31"/>
                  </a:lnTo>
                  <a:close/>
                </a:path>
              </a:pathLst>
            </a:custGeom>
            <a:noFill/>
            <a:ln w="28575" cmpd="sng">
              <a:solidFill>
                <a:srgbClr val="000000"/>
              </a:solidFill>
              <a:round/>
              <a:headEnd/>
              <a:tailEnd/>
            </a:ln>
          </p:spPr>
          <p:txBody>
            <a:bodyPr/>
            <a:lstStyle/>
            <a:p>
              <a:endParaRPr lang="en-GB"/>
            </a:p>
          </p:txBody>
        </p:sp>
        <p:sp>
          <p:nvSpPr>
            <p:cNvPr id="14369" name="Freeform 23"/>
            <p:cNvSpPr>
              <a:spLocks/>
            </p:cNvSpPr>
            <p:nvPr/>
          </p:nvSpPr>
          <p:spPr bwMode="auto">
            <a:xfrm>
              <a:off x="4261" y="2134"/>
              <a:ext cx="60" cy="61"/>
            </a:xfrm>
            <a:custGeom>
              <a:avLst/>
              <a:gdLst>
                <a:gd name="T0" fmla="*/ 0 w 60"/>
                <a:gd name="T1" fmla="*/ 31 h 61"/>
                <a:gd name="T2" fmla="*/ 0 w 60"/>
                <a:gd name="T3" fmla="*/ 24 h 61"/>
                <a:gd name="T4" fmla="*/ 1 w 60"/>
                <a:gd name="T5" fmla="*/ 19 h 61"/>
                <a:gd name="T6" fmla="*/ 4 w 60"/>
                <a:gd name="T7" fmla="*/ 13 h 61"/>
                <a:gd name="T8" fmla="*/ 8 w 60"/>
                <a:gd name="T9" fmla="*/ 9 h 61"/>
                <a:gd name="T10" fmla="*/ 13 w 60"/>
                <a:gd name="T11" fmla="*/ 5 h 61"/>
                <a:gd name="T12" fmla="*/ 18 w 60"/>
                <a:gd name="T13" fmla="*/ 3 h 61"/>
                <a:gd name="T14" fmla="*/ 23 w 60"/>
                <a:gd name="T15" fmla="*/ 0 h 61"/>
                <a:gd name="T16" fmla="*/ 26 w 60"/>
                <a:gd name="T17" fmla="*/ 0 h 61"/>
                <a:gd name="T18" fmla="*/ 30 w 60"/>
                <a:gd name="T19" fmla="*/ 0 h 61"/>
                <a:gd name="T20" fmla="*/ 33 w 60"/>
                <a:gd name="T21" fmla="*/ 0 h 61"/>
                <a:gd name="T22" fmla="*/ 35 w 60"/>
                <a:gd name="T23" fmla="*/ 0 h 61"/>
                <a:gd name="T24" fmla="*/ 42 w 60"/>
                <a:gd name="T25" fmla="*/ 3 h 61"/>
                <a:gd name="T26" fmla="*/ 47 w 60"/>
                <a:gd name="T27" fmla="*/ 5 h 61"/>
                <a:gd name="T28" fmla="*/ 51 w 60"/>
                <a:gd name="T29" fmla="*/ 9 h 61"/>
                <a:gd name="T30" fmla="*/ 55 w 60"/>
                <a:gd name="T31" fmla="*/ 13 h 61"/>
                <a:gd name="T32" fmla="*/ 57 w 60"/>
                <a:gd name="T33" fmla="*/ 19 h 61"/>
                <a:gd name="T34" fmla="*/ 60 w 60"/>
                <a:gd name="T35" fmla="*/ 24 h 61"/>
                <a:gd name="T36" fmla="*/ 60 w 60"/>
                <a:gd name="T37" fmla="*/ 31 h 61"/>
                <a:gd name="T38" fmla="*/ 60 w 60"/>
                <a:gd name="T39" fmla="*/ 31 h 61"/>
                <a:gd name="T40" fmla="*/ 60 w 60"/>
                <a:gd name="T41" fmla="*/ 37 h 61"/>
                <a:gd name="T42" fmla="*/ 57 w 60"/>
                <a:gd name="T43" fmla="*/ 42 h 61"/>
                <a:gd name="T44" fmla="*/ 55 w 60"/>
                <a:gd name="T45" fmla="*/ 47 h 61"/>
                <a:gd name="T46" fmla="*/ 51 w 60"/>
                <a:gd name="T47" fmla="*/ 52 h 61"/>
                <a:gd name="T48" fmla="*/ 47 w 60"/>
                <a:gd name="T49" fmla="*/ 56 h 61"/>
                <a:gd name="T50" fmla="*/ 42 w 60"/>
                <a:gd name="T51" fmla="*/ 59 h 61"/>
                <a:gd name="T52" fmla="*/ 35 w 60"/>
                <a:gd name="T53" fmla="*/ 60 h 61"/>
                <a:gd name="T54" fmla="*/ 33 w 60"/>
                <a:gd name="T55" fmla="*/ 61 h 61"/>
                <a:gd name="T56" fmla="*/ 30 w 60"/>
                <a:gd name="T57" fmla="*/ 61 h 61"/>
                <a:gd name="T58" fmla="*/ 26 w 60"/>
                <a:gd name="T59" fmla="*/ 61 h 61"/>
                <a:gd name="T60" fmla="*/ 23 w 60"/>
                <a:gd name="T61" fmla="*/ 60 h 61"/>
                <a:gd name="T62" fmla="*/ 18 w 60"/>
                <a:gd name="T63" fmla="*/ 59 h 61"/>
                <a:gd name="T64" fmla="*/ 13 w 60"/>
                <a:gd name="T65" fmla="*/ 56 h 61"/>
                <a:gd name="T66" fmla="*/ 8 w 60"/>
                <a:gd name="T67" fmla="*/ 52 h 61"/>
                <a:gd name="T68" fmla="*/ 4 w 60"/>
                <a:gd name="T69" fmla="*/ 47 h 61"/>
                <a:gd name="T70" fmla="*/ 1 w 60"/>
                <a:gd name="T71" fmla="*/ 42 h 61"/>
                <a:gd name="T72" fmla="*/ 0 w 60"/>
                <a:gd name="T73" fmla="*/ 37 h 61"/>
                <a:gd name="T74" fmla="*/ 0 w 60"/>
                <a:gd name="T75" fmla="*/ 31 h 6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0"/>
                <a:gd name="T115" fmla="*/ 0 h 61"/>
                <a:gd name="T116" fmla="*/ 60 w 60"/>
                <a:gd name="T117" fmla="*/ 61 h 6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0" h="61">
                  <a:moveTo>
                    <a:pt x="0" y="31"/>
                  </a:moveTo>
                  <a:lnTo>
                    <a:pt x="0" y="24"/>
                  </a:lnTo>
                  <a:lnTo>
                    <a:pt x="1" y="19"/>
                  </a:lnTo>
                  <a:lnTo>
                    <a:pt x="4" y="13"/>
                  </a:lnTo>
                  <a:lnTo>
                    <a:pt x="8" y="9"/>
                  </a:lnTo>
                  <a:lnTo>
                    <a:pt x="13" y="5"/>
                  </a:lnTo>
                  <a:lnTo>
                    <a:pt x="18" y="3"/>
                  </a:lnTo>
                  <a:lnTo>
                    <a:pt x="23" y="0"/>
                  </a:lnTo>
                  <a:lnTo>
                    <a:pt x="26" y="0"/>
                  </a:lnTo>
                  <a:lnTo>
                    <a:pt x="30" y="0"/>
                  </a:lnTo>
                  <a:lnTo>
                    <a:pt x="33" y="0"/>
                  </a:lnTo>
                  <a:lnTo>
                    <a:pt x="35" y="0"/>
                  </a:lnTo>
                  <a:lnTo>
                    <a:pt x="42" y="3"/>
                  </a:lnTo>
                  <a:lnTo>
                    <a:pt x="47" y="5"/>
                  </a:lnTo>
                  <a:lnTo>
                    <a:pt x="51" y="9"/>
                  </a:lnTo>
                  <a:lnTo>
                    <a:pt x="55" y="13"/>
                  </a:lnTo>
                  <a:lnTo>
                    <a:pt x="57" y="19"/>
                  </a:lnTo>
                  <a:lnTo>
                    <a:pt x="60" y="24"/>
                  </a:lnTo>
                  <a:lnTo>
                    <a:pt x="60" y="31"/>
                  </a:lnTo>
                  <a:lnTo>
                    <a:pt x="60" y="37"/>
                  </a:lnTo>
                  <a:lnTo>
                    <a:pt x="57" y="42"/>
                  </a:lnTo>
                  <a:lnTo>
                    <a:pt x="55" y="47"/>
                  </a:lnTo>
                  <a:lnTo>
                    <a:pt x="51" y="52"/>
                  </a:lnTo>
                  <a:lnTo>
                    <a:pt x="47" y="56"/>
                  </a:lnTo>
                  <a:lnTo>
                    <a:pt x="42" y="59"/>
                  </a:lnTo>
                  <a:lnTo>
                    <a:pt x="35" y="60"/>
                  </a:lnTo>
                  <a:lnTo>
                    <a:pt x="33" y="61"/>
                  </a:lnTo>
                  <a:lnTo>
                    <a:pt x="30" y="61"/>
                  </a:lnTo>
                  <a:lnTo>
                    <a:pt x="26" y="61"/>
                  </a:lnTo>
                  <a:lnTo>
                    <a:pt x="23" y="60"/>
                  </a:lnTo>
                  <a:lnTo>
                    <a:pt x="18" y="59"/>
                  </a:lnTo>
                  <a:lnTo>
                    <a:pt x="13" y="56"/>
                  </a:lnTo>
                  <a:lnTo>
                    <a:pt x="8" y="52"/>
                  </a:lnTo>
                  <a:lnTo>
                    <a:pt x="4" y="47"/>
                  </a:lnTo>
                  <a:lnTo>
                    <a:pt x="1" y="42"/>
                  </a:lnTo>
                  <a:lnTo>
                    <a:pt x="0" y="37"/>
                  </a:lnTo>
                  <a:lnTo>
                    <a:pt x="0" y="31"/>
                  </a:lnTo>
                </a:path>
              </a:pathLst>
            </a:custGeom>
            <a:noFill/>
            <a:ln w="28575" cmpd="sng">
              <a:solidFill>
                <a:srgbClr val="000000"/>
              </a:solidFill>
              <a:prstDash val="solid"/>
              <a:round/>
              <a:headEnd/>
              <a:tailEnd/>
            </a:ln>
          </p:spPr>
          <p:txBody>
            <a:bodyPr/>
            <a:lstStyle/>
            <a:p>
              <a:endParaRPr lang="en-GB"/>
            </a:p>
          </p:txBody>
        </p:sp>
        <p:sp>
          <p:nvSpPr>
            <p:cNvPr id="14370" name="Freeform 24"/>
            <p:cNvSpPr>
              <a:spLocks/>
            </p:cNvSpPr>
            <p:nvPr/>
          </p:nvSpPr>
          <p:spPr bwMode="auto">
            <a:xfrm>
              <a:off x="4261" y="917"/>
              <a:ext cx="60" cy="61"/>
            </a:xfrm>
            <a:custGeom>
              <a:avLst/>
              <a:gdLst>
                <a:gd name="T0" fmla="*/ 0 w 60"/>
                <a:gd name="T1" fmla="*/ 30 h 61"/>
                <a:gd name="T2" fmla="*/ 0 w 60"/>
                <a:gd name="T3" fmla="*/ 24 h 61"/>
                <a:gd name="T4" fmla="*/ 1 w 60"/>
                <a:gd name="T5" fmla="*/ 19 h 61"/>
                <a:gd name="T6" fmla="*/ 4 w 60"/>
                <a:gd name="T7" fmla="*/ 12 h 61"/>
                <a:gd name="T8" fmla="*/ 8 w 60"/>
                <a:gd name="T9" fmla="*/ 9 h 61"/>
                <a:gd name="T10" fmla="*/ 13 w 60"/>
                <a:gd name="T11" fmla="*/ 5 h 61"/>
                <a:gd name="T12" fmla="*/ 18 w 60"/>
                <a:gd name="T13" fmla="*/ 2 h 61"/>
                <a:gd name="T14" fmla="*/ 23 w 60"/>
                <a:gd name="T15" fmla="*/ 0 h 61"/>
                <a:gd name="T16" fmla="*/ 26 w 60"/>
                <a:gd name="T17" fmla="*/ 0 h 61"/>
                <a:gd name="T18" fmla="*/ 30 w 60"/>
                <a:gd name="T19" fmla="*/ 0 h 61"/>
                <a:gd name="T20" fmla="*/ 33 w 60"/>
                <a:gd name="T21" fmla="*/ 0 h 61"/>
                <a:gd name="T22" fmla="*/ 35 w 60"/>
                <a:gd name="T23" fmla="*/ 0 h 61"/>
                <a:gd name="T24" fmla="*/ 42 w 60"/>
                <a:gd name="T25" fmla="*/ 2 h 61"/>
                <a:gd name="T26" fmla="*/ 47 w 60"/>
                <a:gd name="T27" fmla="*/ 5 h 61"/>
                <a:gd name="T28" fmla="*/ 51 w 60"/>
                <a:gd name="T29" fmla="*/ 9 h 61"/>
                <a:gd name="T30" fmla="*/ 55 w 60"/>
                <a:gd name="T31" fmla="*/ 12 h 61"/>
                <a:gd name="T32" fmla="*/ 57 w 60"/>
                <a:gd name="T33" fmla="*/ 19 h 61"/>
                <a:gd name="T34" fmla="*/ 60 w 60"/>
                <a:gd name="T35" fmla="*/ 24 h 61"/>
                <a:gd name="T36" fmla="*/ 60 w 60"/>
                <a:gd name="T37" fmla="*/ 30 h 61"/>
                <a:gd name="T38" fmla="*/ 60 w 60"/>
                <a:gd name="T39" fmla="*/ 30 h 61"/>
                <a:gd name="T40" fmla="*/ 60 w 60"/>
                <a:gd name="T41" fmla="*/ 36 h 61"/>
                <a:gd name="T42" fmla="*/ 57 w 60"/>
                <a:gd name="T43" fmla="*/ 41 h 61"/>
                <a:gd name="T44" fmla="*/ 55 w 60"/>
                <a:gd name="T45" fmla="*/ 47 h 61"/>
                <a:gd name="T46" fmla="*/ 51 w 60"/>
                <a:gd name="T47" fmla="*/ 52 h 61"/>
                <a:gd name="T48" fmla="*/ 47 w 60"/>
                <a:gd name="T49" fmla="*/ 55 h 61"/>
                <a:gd name="T50" fmla="*/ 42 w 60"/>
                <a:gd name="T51" fmla="*/ 58 h 61"/>
                <a:gd name="T52" fmla="*/ 35 w 60"/>
                <a:gd name="T53" fmla="*/ 59 h 61"/>
                <a:gd name="T54" fmla="*/ 33 w 60"/>
                <a:gd name="T55" fmla="*/ 61 h 61"/>
                <a:gd name="T56" fmla="*/ 30 w 60"/>
                <a:gd name="T57" fmla="*/ 61 h 61"/>
                <a:gd name="T58" fmla="*/ 26 w 60"/>
                <a:gd name="T59" fmla="*/ 61 h 61"/>
                <a:gd name="T60" fmla="*/ 23 w 60"/>
                <a:gd name="T61" fmla="*/ 59 h 61"/>
                <a:gd name="T62" fmla="*/ 18 w 60"/>
                <a:gd name="T63" fmla="*/ 58 h 61"/>
                <a:gd name="T64" fmla="*/ 13 w 60"/>
                <a:gd name="T65" fmla="*/ 55 h 61"/>
                <a:gd name="T66" fmla="*/ 8 w 60"/>
                <a:gd name="T67" fmla="*/ 52 h 61"/>
                <a:gd name="T68" fmla="*/ 4 w 60"/>
                <a:gd name="T69" fmla="*/ 47 h 61"/>
                <a:gd name="T70" fmla="*/ 1 w 60"/>
                <a:gd name="T71" fmla="*/ 41 h 61"/>
                <a:gd name="T72" fmla="*/ 0 w 60"/>
                <a:gd name="T73" fmla="*/ 36 h 61"/>
                <a:gd name="T74" fmla="*/ 0 w 60"/>
                <a:gd name="T75" fmla="*/ 30 h 6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0"/>
                <a:gd name="T115" fmla="*/ 0 h 61"/>
                <a:gd name="T116" fmla="*/ 60 w 60"/>
                <a:gd name="T117" fmla="*/ 61 h 6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0" h="61">
                  <a:moveTo>
                    <a:pt x="0" y="30"/>
                  </a:moveTo>
                  <a:lnTo>
                    <a:pt x="0" y="24"/>
                  </a:lnTo>
                  <a:lnTo>
                    <a:pt x="1" y="19"/>
                  </a:lnTo>
                  <a:lnTo>
                    <a:pt x="4" y="12"/>
                  </a:lnTo>
                  <a:lnTo>
                    <a:pt x="8" y="9"/>
                  </a:lnTo>
                  <a:lnTo>
                    <a:pt x="13" y="5"/>
                  </a:lnTo>
                  <a:lnTo>
                    <a:pt x="18" y="2"/>
                  </a:lnTo>
                  <a:lnTo>
                    <a:pt x="23" y="0"/>
                  </a:lnTo>
                  <a:lnTo>
                    <a:pt x="26" y="0"/>
                  </a:lnTo>
                  <a:lnTo>
                    <a:pt x="30" y="0"/>
                  </a:lnTo>
                  <a:lnTo>
                    <a:pt x="33" y="0"/>
                  </a:lnTo>
                  <a:lnTo>
                    <a:pt x="35" y="0"/>
                  </a:lnTo>
                  <a:lnTo>
                    <a:pt x="42" y="2"/>
                  </a:lnTo>
                  <a:lnTo>
                    <a:pt x="47" y="5"/>
                  </a:lnTo>
                  <a:lnTo>
                    <a:pt x="51" y="9"/>
                  </a:lnTo>
                  <a:lnTo>
                    <a:pt x="55" y="12"/>
                  </a:lnTo>
                  <a:lnTo>
                    <a:pt x="57" y="19"/>
                  </a:lnTo>
                  <a:lnTo>
                    <a:pt x="60" y="24"/>
                  </a:lnTo>
                  <a:lnTo>
                    <a:pt x="60" y="30"/>
                  </a:lnTo>
                  <a:lnTo>
                    <a:pt x="60" y="36"/>
                  </a:lnTo>
                  <a:lnTo>
                    <a:pt x="57" y="41"/>
                  </a:lnTo>
                  <a:lnTo>
                    <a:pt x="55" y="47"/>
                  </a:lnTo>
                  <a:lnTo>
                    <a:pt x="51" y="52"/>
                  </a:lnTo>
                  <a:lnTo>
                    <a:pt x="47" y="55"/>
                  </a:lnTo>
                  <a:lnTo>
                    <a:pt x="42" y="58"/>
                  </a:lnTo>
                  <a:lnTo>
                    <a:pt x="35" y="59"/>
                  </a:lnTo>
                  <a:lnTo>
                    <a:pt x="33" y="61"/>
                  </a:lnTo>
                  <a:lnTo>
                    <a:pt x="30" y="61"/>
                  </a:lnTo>
                  <a:lnTo>
                    <a:pt x="26" y="61"/>
                  </a:lnTo>
                  <a:lnTo>
                    <a:pt x="23" y="59"/>
                  </a:lnTo>
                  <a:lnTo>
                    <a:pt x="18" y="58"/>
                  </a:lnTo>
                  <a:lnTo>
                    <a:pt x="13" y="55"/>
                  </a:lnTo>
                  <a:lnTo>
                    <a:pt x="8" y="52"/>
                  </a:lnTo>
                  <a:lnTo>
                    <a:pt x="4" y="47"/>
                  </a:lnTo>
                  <a:lnTo>
                    <a:pt x="1" y="41"/>
                  </a:lnTo>
                  <a:lnTo>
                    <a:pt x="0" y="36"/>
                  </a:lnTo>
                  <a:lnTo>
                    <a:pt x="0" y="30"/>
                  </a:lnTo>
                  <a:close/>
                </a:path>
              </a:pathLst>
            </a:custGeom>
            <a:noFill/>
            <a:ln w="28575" cmpd="sng">
              <a:solidFill>
                <a:srgbClr val="000000"/>
              </a:solidFill>
              <a:round/>
              <a:headEnd/>
              <a:tailEnd/>
            </a:ln>
          </p:spPr>
          <p:txBody>
            <a:bodyPr/>
            <a:lstStyle/>
            <a:p>
              <a:endParaRPr lang="en-GB"/>
            </a:p>
          </p:txBody>
        </p:sp>
        <p:sp>
          <p:nvSpPr>
            <p:cNvPr id="14371" name="Freeform 25"/>
            <p:cNvSpPr>
              <a:spLocks/>
            </p:cNvSpPr>
            <p:nvPr/>
          </p:nvSpPr>
          <p:spPr bwMode="auto">
            <a:xfrm>
              <a:off x="4261" y="917"/>
              <a:ext cx="60" cy="61"/>
            </a:xfrm>
            <a:custGeom>
              <a:avLst/>
              <a:gdLst>
                <a:gd name="T0" fmla="*/ 0 w 60"/>
                <a:gd name="T1" fmla="*/ 30 h 61"/>
                <a:gd name="T2" fmla="*/ 0 w 60"/>
                <a:gd name="T3" fmla="*/ 24 h 61"/>
                <a:gd name="T4" fmla="*/ 1 w 60"/>
                <a:gd name="T5" fmla="*/ 19 h 61"/>
                <a:gd name="T6" fmla="*/ 4 w 60"/>
                <a:gd name="T7" fmla="*/ 12 h 61"/>
                <a:gd name="T8" fmla="*/ 8 w 60"/>
                <a:gd name="T9" fmla="*/ 9 h 61"/>
                <a:gd name="T10" fmla="*/ 13 w 60"/>
                <a:gd name="T11" fmla="*/ 5 h 61"/>
                <a:gd name="T12" fmla="*/ 18 w 60"/>
                <a:gd name="T13" fmla="*/ 2 h 61"/>
                <a:gd name="T14" fmla="*/ 23 w 60"/>
                <a:gd name="T15" fmla="*/ 0 h 61"/>
                <a:gd name="T16" fmla="*/ 26 w 60"/>
                <a:gd name="T17" fmla="*/ 0 h 61"/>
                <a:gd name="T18" fmla="*/ 30 w 60"/>
                <a:gd name="T19" fmla="*/ 0 h 61"/>
                <a:gd name="T20" fmla="*/ 33 w 60"/>
                <a:gd name="T21" fmla="*/ 0 h 61"/>
                <a:gd name="T22" fmla="*/ 35 w 60"/>
                <a:gd name="T23" fmla="*/ 0 h 61"/>
                <a:gd name="T24" fmla="*/ 42 w 60"/>
                <a:gd name="T25" fmla="*/ 2 h 61"/>
                <a:gd name="T26" fmla="*/ 47 w 60"/>
                <a:gd name="T27" fmla="*/ 5 h 61"/>
                <a:gd name="T28" fmla="*/ 51 w 60"/>
                <a:gd name="T29" fmla="*/ 9 h 61"/>
                <a:gd name="T30" fmla="*/ 55 w 60"/>
                <a:gd name="T31" fmla="*/ 12 h 61"/>
                <a:gd name="T32" fmla="*/ 57 w 60"/>
                <a:gd name="T33" fmla="*/ 19 h 61"/>
                <a:gd name="T34" fmla="*/ 60 w 60"/>
                <a:gd name="T35" fmla="*/ 24 h 61"/>
                <a:gd name="T36" fmla="*/ 60 w 60"/>
                <a:gd name="T37" fmla="*/ 30 h 61"/>
                <a:gd name="T38" fmla="*/ 60 w 60"/>
                <a:gd name="T39" fmla="*/ 30 h 61"/>
                <a:gd name="T40" fmla="*/ 60 w 60"/>
                <a:gd name="T41" fmla="*/ 36 h 61"/>
                <a:gd name="T42" fmla="*/ 57 w 60"/>
                <a:gd name="T43" fmla="*/ 41 h 61"/>
                <a:gd name="T44" fmla="*/ 55 w 60"/>
                <a:gd name="T45" fmla="*/ 47 h 61"/>
                <a:gd name="T46" fmla="*/ 51 w 60"/>
                <a:gd name="T47" fmla="*/ 52 h 61"/>
                <a:gd name="T48" fmla="*/ 47 w 60"/>
                <a:gd name="T49" fmla="*/ 55 h 61"/>
                <a:gd name="T50" fmla="*/ 42 w 60"/>
                <a:gd name="T51" fmla="*/ 58 h 61"/>
                <a:gd name="T52" fmla="*/ 35 w 60"/>
                <a:gd name="T53" fmla="*/ 59 h 61"/>
                <a:gd name="T54" fmla="*/ 33 w 60"/>
                <a:gd name="T55" fmla="*/ 61 h 61"/>
                <a:gd name="T56" fmla="*/ 30 w 60"/>
                <a:gd name="T57" fmla="*/ 61 h 61"/>
                <a:gd name="T58" fmla="*/ 26 w 60"/>
                <a:gd name="T59" fmla="*/ 61 h 61"/>
                <a:gd name="T60" fmla="*/ 23 w 60"/>
                <a:gd name="T61" fmla="*/ 59 h 61"/>
                <a:gd name="T62" fmla="*/ 18 w 60"/>
                <a:gd name="T63" fmla="*/ 58 h 61"/>
                <a:gd name="T64" fmla="*/ 13 w 60"/>
                <a:gd name="T65" fmla="*/ 55 h 61"/>
                <a:gd name="T66" fmla="*/ 8 w 60"/>
                <a:gd name="T67" fmla="*/ 52 h 61"/>
                <a:gd name="T68" fmla="*/ 4 w 60"/>
                <a:gd name="T69" fmla="*/ 47 h 61"/>
                <a:gd name="T70" fmla="*/ 1 w 60"/>
                <a:gd name="T71" fmla="*/ 41 h 61"/>
                <a:gd name="T72" fmla="*/ 0 w 60"/>
                <a:gd name="T73" fmla="*/ 36 h 61"/>
                <a:gd name="T74" fmla="*/ 0 w 60"/>
                <a:gd name="T75" fmla="*/ 30 h 6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0"/>
                <a:gd name="T115" fmla="*/ 0 h 61"/>
                <a:gd name="T116" fmla="*/ 60 w 60"/>
                <a:gd name="T117" fmla="*/ 61 h 6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0" h="61">
                  <a:moveTo>
                    <a:pt x="0" y="30"/>
                  </a:moveTo>
                  <a:lnTo>
                    <a:pt x="0" y="24"/>
                  </a:lnTo>
                  <a:lnTo>
                    <a:pt x="1" y="19"/>
                  </a:lnTo>
                  <a:lnTo>
                    <a:pt x="4" y="12"/>
                  </a:lnTo>
                  <a:lnTo>
                    <a:pt x="8" y="9"/>
                  </a:lnTo>
                  <a:lnTo>
                    <a:pt x="13" y="5"/>
                  </a:lnTo>
                  <a:lnTo>
                    <a:pt x="18" y="2"/>
                  </a:lnTo>
                  <a:lnTo>
                    <a:pt x="23" y="0"/>
                  </a:lnTo>
                  <a:lnTo>
                    <a:pt x="26" y="0"/>
                  </a:lnTo>
                  <a:lnTo>
                    <a:pt x="30" y="0"/>
                  </a:lnTo>
                  <a:lnTo>
                    <a:pt x="33" y="0"/>
                  </a:lnTo>
                  <a:lnTo>
                    <a:pt x="35" y="0"/>
                  </a:lnTo>
                  <a:lnTo>
                    <a:pt x="42" y="2"/>
                  </a:lnTo>
                  <a:lnTo>
                    <a:pt x="47" y="5"/>
                  </a:lnTo>
                  <a:lnTo>
                    <a:pt x="51" y="9"/>
                  </a:lnTo>
                  <a:lnTo>
                    <a:pt x="55" y="12"/>
                  </a:lnTo>
                  <a:lnTo>
                    <a:pt x="57" y="19"/>
                  </a:lnTo>
                  <a:lnTo>
                    <a:pt x="60" y="24"/>
                  </a:lnTo>
                  <a:lnTo>
                    <a:pt x="60" y="30"/>
                  </a:lnTo>
                  <a:lnTo>
                    <a:pt x="60" y="36"/>
                  </a:lnTo>
                  <a:lnTo>
                    <a:pt x="57" y="41"/>
                  </a:lnTo>
                  <a:lnTo>
                    <a:pt x="55" y="47"/>
                  </a:lnTo>
                  <a:lnTo>
                    <a:pt x="51" y="52"/>
                  </a:lnTo>
                  <a:lnTo>
                    <a:pt x="47" y="55"/>
                  </a:lnTo>
                  <a:lnTo>
                    <a:pt x="42" y="58"/>
                  </a:lnTo>
                  <a:lnTo>
                    <a:pt x="35" y="59"/>
                  </a:lnTo>
                  <a:lnTo>
                    <a:pt x="33" y="61"/>
                  </a:lnTo>
                  <a:lnTo>
                    <a:pt x="30" y="61"/>
                  </a:lnTo>
                  <a:lnTo>
                    <a:pt x="26" y="61"/>
                  </a:lnTo>
                  <a:lnTo>
                    <a:pt x="23" y="59"/>
                  </a:lnTo>
                  <a:lnTo>
                    <a:pt x="18" y="58"/>
                  </a:lnTo>
                  <a:lnTo>
                    <a:pt x="13" y="55"/>
                  </a:lnTo>
                  <a:lnTo>
                    <a:pt x="8" y="52"/>
                  </a:lnTo>
                  <a:lnTo>
                    <a:pt x="4" y="47"/>
                  </a:lnTo>
                  <a:lnTo>
                    <a:pt x="1" y="41"/>
                  </a:lnTo>
                  <a:lnTo>
                    <a:pt x="0" y="36"/>
                  </a:lnTo>
                  <a:lnTo>
                    <a:pt x="0" y="30"/>
                  </a:lnTo>
                </a:path>
              </a:pathLst>
            </a:custGeom>
            <a:noFill/>
            <a:ln w="28575" cmpd="sng">
              <a:solidFill>
                <a:srgbClr val="000000"/>
              </a:solidFill>
              <a:prstDash val="solid"/>
              <a:round/>
              <a:headEnd/>
              <a:tailEnd/>
            </a:ln>
          </p:spPr>
          <p:txBody>
            <a:bodyPr/>
            <a:lstStyle/>
            <a:p>
              <a:endParaRPr lang="en-GB"/>
            </a:p>
          </p:txBody>
        </p:sp>
        <p:sp>
          <p:nvSpPr>
            <p:cNvPr id="14372" name="Line 26"/>
            <p:cNvSpPr>
              <a:spLocks noChangeShapeType="1"/>
            </p:cNvSpPr>
            <p:nvPr/>
          </p:nvSpPr>
          <p:spPr bwMode="auto">
            <a:xfrm>
              <a:off x="1244" y="1109"/>
              <a:ext cx="82" cy="1"/>
            </a:xfrm>
            <a:prstGeom prst="line">
              <a:avLst/>
            </a:prstGeom>
            <a:noFill/>
            <a:ln w="28575">
              <a:solidFill>
                <a:srgbClr val="000000"/>
              </a:solidFill>
              <a:round/>
              <a:headEnd/>
              <a:tailEnd/>
            </a:ln>
          </p:spPr>
          <p:txBody>
            <a:bodyPr/>
            <a:lstStyle/>
            <a:p>
              <a:endParaRPr lang="en-GB"/>
            </a:p>
          </p:txBody>
        </p:sp>
        <p:sp>
          <p:nvSpPr>
            <p:cNvPr id="14373" name="Line 27"/>
            <p:cNvSpPr>
              <a:spLocks noChangeShapeType="1"/>
            </p:cNvSpPr>
            <p:nvPr/>
          </p:nvSpPr>
          <p:spPr bwMode="auto">
            <a:xfrm>
              <a:off x="1286" y="1069"/>
              <a:ext cx="1" cy="81"/>
            </a:xfrm>
            <a:prstGeom prst="line">
              <a:avLst/>
            </a:prstGeom>
            <a:noFill/>
            <a:ln w="28575">
              <a:solidFill>
                <a:srgbClr val="000000"/>
              </a:solidFill>
              <a:round/>
              <a:headEnd/>
              <a:tailEnd/>
            </a:ln>
          </p:spPr>
          <p:txBody>
            <a:bodyPr/>
            <a:lstStyle/>
            <a:p>
              <a:endParaRPr lang="en-GB"/>
            </a:p>
          </p:txBody>
        </p:sp>
        <p:sp>
          <p:nvSpPr>
            <p:cNvPr id="14374" name="Line 28"/>
            <p:cNvSpPr>
              <a:spLocks noChangeShapeType="1"/>
            </p:cNvSpPr>
            <p:nvPr/>
          </p:nvSpPr>
          <p:spPr bwMode="auto">
            <a:xfrm>
              <a:off x="1244" y="2002"/>
              <a:ext cx="82" cy="1"/>
            </a:xfrm>
            <a:prstGeom prst="line">
              <a:avLst/>
            </a:prstGeom>
            <a:noFill/>
            <a:ln w="28575">
              <a:solidFill>
                <a:srgbClr val="000000"/>
              </a:solidFill>
              <a:round/>
              <a:headEnd/>
              <a:tailEnd/>
            </a:ln>
          </p:spPr>
          <p:txBody>
            <a:bodyPr/>
            <a:lstStyle/>
            <a:p>
              <a:endParaRPr lang="en-GB"/>
            </a:p>
          </p:txBody>
        </p:sp>
        <p:sp>
          <p:nvSpPr>
            <p:cNvPr id="14375" name="Line 29"/>
            <p:cNvSpPr>
              <a:spLocks noChangeShapeType="1"/>
            </p:cNvSpPr>
            <p:nvPr/>
          </p:nvSpPr>
          <p:spPr bwMode="auto">
            <a:xfrm>
              <a:off x="4413" y="1109"/>
              <a:ext cx="81" cy="1"/>
            </a:xfrm>
            <a:prstGeom prst="line">
              <a:avLst/>
            </a:prstGeom>
            <a:noFill/>
            <a:ln w="28575">
              <a:solidFill>
                <a:srgbClr val="000000"/>
              </a:solidFill>
              <a:round/>
              <a:headEnd/>
              <a:tailEnd/>
            </a:ln>
          </p:spPr>
          <p:txBody>
            <a:bodyPr/>
            <a:lstStyle/>
            <a:p>
              <a:endParaRPr lang="en-GB"/>
            </a:p>
          </p:txBody>
        </p:sp>
        <p:sp>
          <p:nvSpPr>
            <p:cNvPr id="14376" name="Line 30"/>
            <p:cNvSpPr>
              <a:spLocks noChangeShapeType="1"/>
            </p:cNvSpPr>
            <p:nvPr/>
          </p:nvSpPr>
          <p:spPr bwMode="auto">
            <a:xfrm>
              <a:off x="4453" y="1069"/>
              <a:ext cx="1" cy="81"/>
            </a:xfrm>
            <a:prstGeom prst="line">
              <a:avLst/>
            </a:prstGeom>
            <a:noFill/>
            <a:ln w="28575">
              <a:solidFill>
                <a:srgbClr val="000000"/>
              </a:solidFill>
              <a:round/>
              <a:headEnd/>
              <a:tailEnd/>
            </a:ln>
          </p:spPr>
          <p:txBody>
            <a:bodyPr/>
            <a:lstStyle/>
            <a:p>
              <a:endParaRPr lang="en-GB"/>
            </a:p>
          </p:txBody>
        </p:sp>
        <p:sp>
          <p:nvSpPr>
            <p:cNvPr id="14377" name="Line 31"/>
            <p:cNvSpPr>
              <a:spLocks noChangeShapeType="1"/>
            </p:cNvSpPr>
            <p:nvPr/>
          </p:nvSpPr>
          <p:spPr bwMode="auto">
            <a:xfrm>
              <a:off x="4413" y="2002"/>
              <a:ext cx="81" cy="1"/>
            </a:xfrm>
            <a:prstGeom prst="line">
              <a:avLst/>
            </a:prstGeom>
            <a:noFill/>
            <a:ln w="28575">
              <a:solidFill>
                <a:srgbClr val="000000"/>
              </a:solidFill>
              <a:round/>
              <a:headEnd/>
              <a:tailEnd/>
            </a:ln>
          </p:spPr>
          <p:txBody>
            <a:bodyPr/>
            <a:lstStyle/>
            <a:p>
              <a:endParaRPr lang="en-GB"/>
            </a:p>
          </p:txBody>
        </p:sp>
        <p:grpSp>
          <p:nvGrpSpPr>
            <p:cNvPr id="3" name="Group 32"/>
            <p:cNvGrpSpPr>
              <a:grpSpLocks/>
            </p:cNvGrpSpPr>
            <p:nvPr/>
          </p:nvGrpSpPr>
          <p:grpSpPr bwMode="auto">
            <a:xfrm>
              <a:off x="3337" y="1576"/>
              <a:ext cx="374" cy="281"/>
              <a:chOff x="3337" y="1576"/>
              <a:chExt cx="374" cy="281"/>
            </a:xfrm>
          </p:grpSpPr>
          <p:sp>
            <p:nvSpPr>
              <p:cNvPr id="14387" name="Rectangle 33"/>
              <p:cNvSpPr>
                <a:spLocks noChangeArrowheads="1"/>
              </p:cNvSpPr>
              <p:nvPr/>
            </p:nvSpPr>
            <p:spPr bwMode="auto">
              <a:xfrm>
                <a:off x="3337" y="1576"/>
                <a:ext cx="142" cy="278"/>
              </a:xfrm>
              <a:prstGeom prst="rect">
                <a:avLst/>
              </a:prstGeom>
              <a:noFill/>
              <a:ln w="28575">
                <a:noFill/>
                <a:miter lim="800000"/>
                <a:headEnd/>
                <a:tailEnd/>
              </a:ln>
            </p:spPr>
            <p:txBody>
              <a:bodyPr wrap="none" lIns="0" tIns="0" rIns="0" bIns="0">
                <a:spAutoFit/>
              </a:bodyPr>
              <a:lstStyle/>
              <a:p>
                <a:r>
                  <a:rPr lang="en-GB" sz="2900" i="1">
                    <a:solidFill>
                      <a:srgbClr val="000000"/>
                    </a:solidFill>
                    <a:latin typeface="Times New Roman" pitchFamily="18" charset="0"/>
                  </a:rPr>
                  <a:t>A</a:t>
                </a:r>
                <a:endParaRPr lang="en-GB" sz="2400"/>
              </a:p>
            </p:txBody>
          </p:sp>
          <p:sp>
            <p:nvSpPr>
              <p:cNvPr id="14388" name="Rectangle 34"/>
              <p:cNvSpPr>
                <a:spLocks noChangeArrowheads="1"/>
              </p:cNvSpPr>
              <p:nvPr/>
            </p:nvSpPr>
            <p:spPr bwMode="auto">
              <a:xfrm>
                <a:off x="3441" y="1684"/>
                <a:ext cx="136" cy="173"/>
              </a:xfrm>
              <a:prstGeom prst="rect">
                <a:avLst/>
              </a:prstGeom>
              <a:noFill/>
              <a:ln w="28575">
                <a:noFill/>
                <a:miter lim="800000"/>
                <a:headEnd/>
                <a:tailEnd/>
              </a:ln>
            </p:spPr>
            <p:txBody>
              <a:bodyPr wrap="none" lIns="0" tIns="0" rIns="0" bIns="0">
                <a:spAutoFit/>
              </a:bodyPr>
              <a:lstStyle/>
              <a:p>
                <a:r>
                  <a:rPr lang="en-GB" i="1">
                    <a:solidFill>
                      <a:srgbClr val="000000"/>
                    </a:solidFill>
                    <a:latin typeface="Times New Roman" pitchFamily="18" charset="0"/>
                  </a:rPr>
                  <a:t>vo</a:t>
                </a:r>
                <a:endParaRPr lang="en-GB" sz="2400"/>
              </a:p>
            </p:txBody>
          </p:sp>
          <p:sp>
            <p:nvSpPr>
              <p:cNvPr id="14389" name="Rectangle 35"/>
              <p:cNvSpPr>
                <a:spLocks noChangeArrowheads="1"/>
              </p:cNvSpPr>
              <p:nvPr/>
            </p:nvSpPr>
            <p:spPr bwMode="auto">
              <a:xfrm>
                <a:off x="3550" y="1576"/>
                <a:ext cx="161" cy="278"/>
              </a:xfrm>
              <a:prstGeom prst="rect">
                <a:avLst/>
              </a:prstGeom>
              <a:noFill/>
              <a:ln w="28575">
                <a:noFill/>
                <a:miter lim="800000"/>
                <a:headEnd/>
                <a:tailEnd/>
              </a:ln>
            </p:spPr>
            <p:txBody>
              <a:bodyPr wrap="none" lIns="0" tIns="0" rIns="0" bIns="0">
                <a:spAutoFit/>
              </a:bodyPr>
              <a:lstStyle/>
              <a:p>
                <a:r>
                  <a:rPr lang="en-GB" sz="2900" i="1">
                    <a:solidFill>
                      <a:srgbClr val="000000"/>
                    </a:solidFill>
                    <a:latin typeface="Times New Roman" pitchFamily="18" charset="0"/>
                  </a:rPr>
                  <a:t>.v</a:t>
                </a:r>
                <a:endParaRPr lang="en-GB" sz="2400"/>
              </a:p>
            </p:txBody>
          </p:sp>
          <p:sp>
            <p:nvSpPr>
              <p:cNvPr id="14390" name="Rectangle 36"/>
              <p:cNvSpPr>
                <a:spLocks noChangeArrowheads="1"/>
              </p:cNvSpPr>
              <p:nvPr/>
            </p:nvSpPr>
            <p:spPr bwMode="auto">
              <a:xfrm>
                <a:off x="3669" y="1684"/>
                <a:ext cx="40" cy="173"/>
              </a:xfrm>
              <a:prstGeom prst="rect">
                <a:avLst/>
              </a:prstGeom>
              <a:noFill/>
              <a:ln w="28575">
                <a:noFill/>
                <a:miter lim="800000"/>
                <a:headEnd/>
                <a:tailEnd/>
              </a:ln>
            </p:spPr>
            <p:txBody>
              <a:bodyPr wrap="none" lIns="0" tIns="0" rIns="0" bIns="0">
                <a:spAutoFit/>
              </a:bodyPr>
              <a:lstStyle/>
              <a:p>
                <a:r>
                  <a:rPr lang="en-GB" i="1">
                    <a:solidFill>
                      <a:srgbClr val="000000"/>
                    </a:solidFill>
                    <a:latin typeface="Times New Roman" pitchFamily="18" charset="0"/>
                  </a:rPr>
                  <a:t>i</a:t>
                </a:r>
                <a:endParaRPr lang="en-GB" sz="2400"/>
              </a:p>
            </p:txBody>
          </p:sp>
        </p:grpSp>
        <p:grpSp>
          <p:nvGrpSpPr>
            <p:cNvPr id="4" name="Group 37"/>
            <p:cNvGrpSpPr>
              <a:grpSpLocks/>
            </p:cNvGrpSpPr>
            <p:nvPr/>
          </p:nvGrpSpPr>
          <p:grpSpPr bwMode="auto">
            <a:xfrm>
              <a:off x="1211" y="1455"/>
              <a:ext cx="116" cy="280"/>
              <a:chOff x="1211" y="1455"/>
              <a:chExt cx="116" cy="280"/>
            </a:xfrm>
          </p:grpSpPr>
          <p:sp>
            <p:nvSpPr>
              <p:cNvPr id="14385" name="Rectangle 38"/>
              <p:cNvSpPr>
                <a:spLocks noChangeArrowheads="1"/>
              </p:cNvSpPr>
              <p:nvPr/>
            </p:nvSpPr>
            <p:spPr bwMode="auto">
              <a:xfrm>
                <a:off x="1211" y="1455"/>
                <a:ext cx="103" cy="278"/>
              </a:xfrm>
              <a:prstGeom prst="rect">
                <a:avLst/>
              </a:prstGeom>
              <a:noFill/>
              <a:ln w="28575">
                <a:noFill/>
                <a:miter lim="800000"/>
                <a:headEnd/>
                <a:tailEnd/>
              </a:ln>
            </p:spPr>
            <p:txBody>
              <a:bodyPr wrap="none" lIns="0" tIns="0" rIns="0" bIns="0">
                <a:spAutoFit/>
              </a:bodyPr>
              <a:lstStyle/>
              <a:p>
                <a:r>
                  <a:rPr lang="en-GB" sz="2900" i="1">
                    <a:solidFill>
                      <a:srgbClr val="000000"/>
                    </a:solidFill>
                    <a:latin typeface="Times New Roman" pitchFamily="18" charset="0"/>
                  </a:rPr>
                  <a:t>v</a:t>
                </a:r>
                <a:endParaRPr lang="en-GB" sz="2400"/>
              </a:p>
            </p:txBody>
          </p:sp>
          <p:sp>
            <p:nvSpPr>
              <p:cNvPr id="14386" name="Rectangle 39"/>
              <p:cNvSpPr>
                <a:spLocks noChangeArrowheads="1"/>
              </p:cNvSpPr>
              <p:nvPr/>
            </p:nvSpPr>
            <p:spPr bwMode="auto">
              <a:xfrm>
                <a:off x="1287" y="1562"/>
                <a:ext cx="40" cy="173"/>
              </a:xfrm>
              <a:prstGeom prst="rect">
                <a:avLst/>
              </a:prstGeom>
              <a:noFill/>
              <a:ln w="28575">
                <a:noFill/>
                <a:miter lim="800000"/>
                <a:headEnd/>
                <a:tailEnd/>
              </a:ln>
            </p:spPr>
            <p:txBody>
              <a:bodyPr wrap="none" lIns="0" tIns="0" rIns="0" bIns="0">
                <a:spAutoFit/>
              </a:bodyPr>
              <a:lstStyle/>
              <a:p>
                <a:r>
                  <a:rPr lang="en-GB" i="1">
                    <a:solidFill>
                      <a:srgbClr val="000000"/>
                    </a:solidFill>
                    <a:latin typeface="Times New Roman" pitchFamily="18" charset="0"/>
                  </a:rPr>
                  <a:t>i</a:t>
                </a:r>
                <a:endParaRPr lang="en-GB" sz="2400"/>
              </a:p>
            </p:txBody>
          </p:sp>
        </p:grpSp>
        <p:sp>
          <p:nvSpPr>
            <p:cNvPr id="14380" name="Freeform 40"/>
            <p:cNvSpPr>
              <a:spLocks/>
            </p:cNvSpPr>
            <p:nvPr/>
          </p:nvSpPr>
          <p:spPr bwMode="auto">
            <a:xfrm>
              <a:off x="3051" y="2144"/>
              <a:ext cx="41" cy="41"/>
            </a:xfrm>
            <a:custGeom>
              <a:avLst/>
              <a:gdLst>
                <a:gd name="T0" fmla="*/ 0 w 41"/>
                <a:gd name="T1" fmla="*/ 21 h 41"/>
                <a:gd name="T2" fmla="*/ 2 w 41"/>
                <a:gd name="T3" fmla="*/ 17 h 41"/>
                <a:gd name="T4" fmla="*/ 3 w 41"/>
                <a:gd name="T5" fmla="*/ 13 h 41"/>
                <a:gd name="T6" fmla="*/ 4 w 41"/>
                <a:gd name="T7" fmla="*/ 9 h 41"/>
                <a:gd name="T8" fmla="*/ 7 w 41"/>
                <a:gd name="T9" fmla="*/ 7 h 41"/>
                <a:gd name="T10" fmla="*/ 10 w 41"/>
                <a:gd name="T11" fmla="*/ 4 h 41"/>
                <a:gd name="T12" fmla="*/ 14 w 41"/>
                <a:gd name="T13" fmla="*/ 2 h 41"/>
                <a:gd name="T14" fmla="*/ 17 w 41"/>
                <a:gd name="T15" fmla="*/ 0 h 41"/>
                <a:gd name="T16" fmla="*/ 21 w 41"/>
                <a:gd name="T17" fmla="*/ 0 h 41"/>
                <a:gd name="T18" fmla="*/ 25 w 41"/>
                <a:gd name="T19" fmla="*/ 0 h 41"/>
                <a:gd name="T20" fmla="*/ 29 w 41"/>
                <a:gd name="T21" fmla="*/ 2 h 41"/>
                <a:gd name="T22" fmla="*/ 33 w 41"/>
                <a:gd name="T23" fmla="*/ 4 h 41"/>
                <a:gd name="T24" fmla="*/ 36 w 41"/>
                <a:gd name="T25" fmla="*/ 7 h 41"/>
                <a:gd name="T26" fmla="*/ 38 w 41"/>
                <a:gd name="T27" fmla="*/ 9 h 41"/>
                <a:gd name="T28" fmla="*/ 40 w 41"/>
                <a:gd name="T29" fmla="*/ 13 h 41"/>
                <a:gd name="T30" fmla="*/ 41 w 41"/>
                <a:gd name="T31" fmla="*/ 17 h 41"/>
                <a:gd name="T32" fmla="*/ 41 w 41"/>
                <a:gd name="T33" fmla="*/ 21 h 41"/>
                <a:gd name="T34" fmla="*/ 41 w 41"/>
                <a:gd name="T35" fmla="*/ 21 h 41"/>
                <a:gd name="T36" fmla="*/ 41 w 41"/>
                <a:gd name="T37" fmla="*/ 24 h 41"/>
                <a:gd name="T38" fmla="*/ 40 w 41"/>
                <a:gd name="T39" fmla="*/ 28 h 41"/>
                <a:gd name="T40" fmla="*/ 38 w 41"/>
                <a:gd name="T41" fmla="*/ 32 h 41"/>
                <a:gd name="T42" fmla="*/ 36 w 41"/>
                <a:gd name="T43" fmla="*/ 35 h 41"/>
                <a:gd name="T44" fmla="*/ 33 w 41"/>
                <a:gd name="T45" fmla="*/ 37 h 41"/>
                <a:gd name="T46" fmla="*/ 29 w 41"/>
                <a:gd name="T47" fmla="*/ 40 h 41"/>
                <a:gd name="T48" fmla="*/ 25 w 41"/>
                <a:gd name="T49" fmla="*/ 41 h 41"/>
                <a:gd name="T50" fmla="*/ 21 w 41"/>
                <a:gd name="T51" fmla="*/ 41 h 41"/>
                <a:gd name="T52" fmla="*/ 17 w 41"/>
                <a:gd name="T53" fmla="*/ 41 h 41"/>
                <a:gd name="T54" fmla="*/ 14 w 41"/>
                <a:gd name="T55" fmla="*/ 40 h 41"/>
                <a:gd name="T56" fmla="*/ 10 w 41"/>
                <a:gd name="T57" fmla="*/ 37 h 41"/>
                <a:gd name="T58" fmla="*/ 7 w 41"/>
                <a:gd name="T59" fmla="*/ 35 h 41"/>
                <a:gd name="T60" fmla="*/ 4 w 41"/>
                <a:gd name="T61" fmla="*/ 32 h 41"/>
                <a:gd name="T62" fmla="*/ 3 w 41"/>
                <a:gd name="T63" fmla="*/ 28 h 41"/>
                <a:gd name="T64" fmla="*/ 2 w 41"/>
                <a:gd name="T65" fmla="*/ 24 h 41"/>
                <a:gd name="T66" fmla="*/ 0 w 41"/>
                <a:gd name="T67" fmla="*/ 21 h 4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1"/>
                <a:gd name="T103" fmla="*/ 0 h 41"/>
                <a:gd name="T104" fmla="*/ 41 w 41"/>
                <a:gd name="T105" fmla="*/ 41 h 4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1" h="41">
                  <a:moveTo>
                    <a:pt x="0" y="21"/>
                  </a:moveTo>
                  <a:lnTo>
                    <a:pt x="2" y="17"/>
                  </a:lnTo>
                  <a:lnTo>
                    <a:pt x="3" y="13"/>
                  </a:lnTo>
                  <a:lnTo>
                    <a:pt x="4" y="9"/>
                  </a:lnTo>
                  <a:lnTo>
                    <a:pt x="7" y="7"/>
                  </a:lnTo>
                  <a:lnTo>
                    <a:pt x="10" y="4"/>
                  </a:lnTo>
                  <a:lnTo>
                    <a:pt x="14" y="2"/>
                  </a:lnTo>
                  <a:lnTo>
                    <a:pt x="17" y="0"/>
                  </a:lnTo>
                  <a:lnTo>
                    <a:pt x="21" y="0"/>
                  </a:lnTo>
                  <a:lnTo>
                    <a:pt x="25" y="0"/>
                  </a:lnTo>
                  <a:lnTo>
                    <a:pt x="29" y="2"/>
                  </a:lnTo>
                  <a:lnTo>
                    <a:pt x="33" y="4"/>
                  </a:lnTo>
                  <a:lnTo>
                    <a:pt x="36" y="7"/>
                  </a:lnTo>
                  <a:lnTo>
                    <a:pt x="38" y="9"/>
                  </a:lnTo>
                  <a:lnTo>
                    <a:pt x="40" y="13"/>
                  </a:lnTo>
                  <a:lnTo>
                    <a:pt x="41" y="17"/>
                  </a:lnTo>
                  <a:lnTo>
                    <a:pt x="41" y="21"/>
                  </a:lnTo>
                  <a:lnTo>
                    <a:pt x="41" y="24"/>
                  </a:lnTo>
                  <a:lnTo>
                    <a:pt x="40" y="28"/>
                  </a:lnTo>
                  <a:lnTo>
                    <a:pt x="38" y="32"/>
                  </a:lnTo>
                  <a:lnTo>
                    <a:pt x="36" y="35"/>
                  </a:lnTo>
                  <a:lnTo>
                    <a:pt x="33" y="37"/>
                  </a:lnTo>
                  <a:lnTo>
                    <a:pt x="29" y="40"/>
                  </a:lnTo>
                  <a:lnTo>
                    <a:pt x="25" y="41"/>
                  </a:lnTo>
                  <a:lnTo>
                    <a:pt x="21" y="41"/>
                  </a:lnTo>
                  <a:lnTo>
                    <a:pt x="17" y="41"/>
                  </a:lnTo>
                  <a:lnTo>
                    <a:pt x="14" y="40"/>
                  </a:lnTo>
                  <a:lnTo>
                    <a:pt x="10" y="37"/>
                  </a:lnTo>
                  <a:lnTo>
                    <a:pt x="7" y="35"/>
                  </a:lnTo>
                  <a:lnTo>
                    <a:pt x="4" y="32"/>
                  </a:lnTo>
                  <a:lnTo>
                    <a:pt x="3" y="28"/>
                  </a:lnTo>
                  <a:lnTo>
                    <a:pt x="2" y="24"/>
                  </a:lnTo>
                  <a:lnTo>
                    <a:pt x="0" y="21"/>
                  </a:lnTo>
                  <a:close/>
                </a:path>
              </a:pathLst>
            </a:custGeom>
            <a:noFill/>
            <a:ln w="28575" cmpd="sng">
              <a:solidFill>
                <a:srgbClr val="000000"/>
              </a:solidFill>
              <a:round/>
              <a:headEnd/>
              <a:tailEnd/>
            </a:ln>
          </p:spPr>
          <p:txBody>
            <a:bodyPr/>
            <a:lstStyle/>
            <a:p>
              <a:endParaRPr lang="en-GB"/>
            </a:p>
          </p:txBody>
        </p:sp>
        <p:sp>
          <p:nvSpPr>
            <p:cNvPr id="14381" name="Freeform 41"/>
            <p:cNvSpPr>
              <a:spLocks/>
            </p:cNvSpPr>
            <p:nvPr/>
          </p:nvSpPr>
          <p:spPr bwMode="auto">
            <a:xfrm>
              <a:off x="3051" y="2144"/>
              <a:ext cx="41" cy="41"/>
            </a:xfrm>
            <a:custGeom>
              <a:avLst/>
              <a:gdLst>
                <a:gd name="T0" fmla="*/ 0 w 41"/>
                <a:gd name="T1" fmla="*/ 21 h 41"/>
                <a:gd name="T2" fmla="*/ 2 w 41"/>
                <a:gd name="T3" fmla="*/ 17 h 41"/>
                <a:gd name="T4" fmla="*/ 3 w 41"/>
                <a:gd name="T5" fmla="*/ 13 h 41"/>
                <a:gd name="T6" fmla="*/ 4 w 41"/>
                <a:gd name="T7" fmla="*/ 9 h 41"/>
                <a:gd name="T8" fmla="*/ 7 w 41"/>
                <a:gd name="T9" fmla="*/ 7 h 41"/>
                <a:gd name="T10" fmla="*/ 10 w 41"/>
                <a:gd name="T11" fmla="*/ 4 h 41"/>
                <a:gd name="T12" fmla="*/ 14 w 41"/>
                <a:gd name="T13" fmla="*/ 2 h 41"/>
                <a:gd name="T14" fmla="*/ 17 w 41"/>
                <a:gd name="T15" fmla="*/ 0 h 41"/>
                <a:gd name="T16" fmla="*/ 21 w 41"/>
                <a:gd name="T17" fmla="*/ 0 h 41"/>
                <a:gd name="T18" fmla="*/ 25 w 41"/>
                <a:gd name="T19" fmla="*/ 0 h 41"/>
                <a:gd name="T20" fmla="*/ 29 w 41"/>
                <a:gd name="T21" fmla="*/ 2 h 41"/>
                <a:gd name="T22" fmla="*/ 33 w 41"/>
                <a:gd name="T23" fmla="*/ 4 h 41"/>
                <a:gd name="T24" fmla="*/ 36 w 41"/>
                <a:gd name="T25" fmla="*/ 7 h 41"/>
                <a:gd name="T26" fmla="*/ 38 w 41"/>
                <a:gd name="T27" fmla="*/ 9 h 41"/>
                <a:gd name="T28" fmla="*/ 40 w 41"/>
                <a:gd name="T29" fmla="*/ 13 h 41"/>
                <a:gd name="T30" fmla="*/ 41 w 41"/>
                <a:gd name="T31" fmla="*/ 17 h 41"/>
                <a:gd name="T32" fmla="*/ 41 w 41"/>
                <a:gd name="T33" fmla="*/ 21 h 41"/>
                <a:gd name="T34" fmla="*/ 41 w 41"/>
                <a:gd name="T35" fmla="*/ 21 h 41"/>
                <a:gd name="T36" fmla="*/ 41 w 41"/>
                <a:gd name="T37" fmla="*/ 24 h 41"/>
                <a:gd name="T38" fmla="*/ 40 w 41"/>
                <a:gd name="T39" fmla="*/ 28 h 41"/>
                <a:gd name="T40" fmla="*/ 38 w 41"/>
                <a:gd name="T41" fmla="*/ 32 h 41"/>
                <a:gd name="T42" fmla="*/ 36 w 41"/>
                <a:gd name="T43" fmla="*/ 35 h 41"/>
                <a:gd name="T44" fmla="*/ 33 w 41"/>
                <a:gd name="T45" fmla="*/ 37 h 41"/>
                <a:gd name="T46" fmla="*/ 29 w 41"/>
                <a:gd name="T47" fmla="*/ 40 h 41"/>
                <a:gd name="T48" fmla="*/ 25 w 41"/>
                <a:gd name="T49" fmla="*/ 41 h 41"/>
                <a:gd name="T50" fmla="*/ 21 w 41"/>
                <a:gd name="T51" fmla="*/ 41 h 41"/>
                <a:gd name="T52" fmla="*/ 17 w 41"/>
                <a:gd name="T53" fmla="*/ 41 h 41"/>
                <a:gd name="T54" fmla="*/ 14 w 41"/>
                <a:gd name="T55" fmla="*/ 40 h 41"/>
                <a:gd name="T56" fmla="*/ 10 w 41"/>
                <a:gd name="T57" fmla="*/ 37 h 41"/>
                <a:gd name="T58" fmla="*/ 7 w 41"/>
                <a:gd name="T59" fmla="*/ 35 h 41"/>
                <a:gd name="T60" fmla="*/ 4 w 41"/>
                <a:gd name="T61" fmla="*/ 32 h 41"/>
                <a:gd name="T62" fmla="*/ 3 w 41"/>
                <a:gd name="T63" fmla="*/ 28 h 41"/>
                <a:gd name="T64" fmla="*/ 2 w 41"/>
                <a:gd name="T65" fmla="*/ 24 h 41"/>
                <a:gd name="T66" fmla="*/ 0 w 41"/>
                <a:gd name="T67" fmla="*/ 21 h 4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1"/>
                <a:gd name="T103" fmla="*/ 0 h 41"/>
                <a:gd name="T104" fmla="*/ 41 w 41"/>
                <a:gd name="T105" fmla="*/ 41 h 4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1" h="41">
                  <a:moveTo>
                    <a:pt x="0" y="21"/>
                  </a:moveTo>
                  <a:lnTo>
                    <a:pt x="2" y="17"/>
                  </a:lnTo>
                  <a:lnTo>
                    <a:pt x="3" y="13"/>
                  </a:lnTo>
                  <a:lnTo>
                    <a:pt x="4" y="9"/>
                  </a:lnTo>
                  <a:lnTo>
                    <a:pt x="7" y="7"/>
                  </a:lnTo>
                  <a:lnTo>
                    <a:pt x="10" y="4"/>
                  </a:lnTo>
                  <a:lnTo>
                    <a:pt x="14" y="2"/>
                  </a:lnTo>
                  <a:lnTo>
                    <a:pt x="17" y="0"/>
                  </a:lnTo>
                  <a:lnTo>
                    <a:pt x="21" y="0"/>
                  </a:lnTo>
                  <a:lnTo>
                    <a:pt x="25" y="0"/>
                  </a:lnTo>
                  <a:lnTo>
                    <a:pt x="29" y="2"/>
                  </a:lnTo>
                  <a:lnTo>
                    <a:pt x="33" y="4"/>
                  </a:lnTo>
                  <a:lnTo>
                    <a:pt x="36" y="7"/>
                  </a:lnTo>
                  <a:lnTo>
                    <a:pt x="38" y="9"/>
                  </a:lnTo>
                  <a:lnTo>
                    <a:pt x="40" y="13"/>
                  </a:lnTo>
                  <a:lnTo>
                    <a:pt x="41" y="17"/>
                  </a:lnTo>
                  <a:lnTo>
                    <a:pt x="41" y="21"/>
                  </a:lnTo>
                  <a:lnTo>
                    <a:pt x="41" y="24"/>
                  </a:lnTo>
                  <a:lnTo>
                    <a:pt x="40" y="28"/>
                  </a:lnTo>
                  <a:lnTo>
                    <a:pt x="38" y="32"/>
                  </a:lnTo>
                  <a:lnTo>
                    <a:pt x="36" y="35"/>
                  </a:lnTo>
                  <a:lnTo>
                    <a:pt x="33" y="37"/>
                  </a:lnTo>
                  <a:lnTo>
                    <a:pt x="29" y="40"/>
                  </a:lnTo>
                  <a:lnTo>
                    <a:pt x="25" y="41"/>
                  </a:lnTo>
                  <a:lnTo>
                    <a:pt x="21" y="41"/>
                  </a:lnTo>
                  <a:lnTo>
                    <a:pt x="17" y="41"/>
                  </a:lnTo>
                  <a:lnTo>
                    <a:pt x="14" y="40"/>
                  </a:lnTo>
                  <a:lnTo>
                    <a:pt x="10" y="37"/>
                  </a:lnTo>
                  <a:lnTo>
                    <a:pt x="7" y="35"/>
                  </a:lnTo>
                  <a:lnTo>
                    <a:pt x="4" y="32"/>
                  </a:lnTo>
                  <a:lnTo>
                    <a:pt x="3" y="28"/>
                  </a:lnTo>
                  <a:lnTo>
                    <a:pt x="2" y="24"/>
                  </a:lnTo>
                  <a:lnTo>
                    <a:pt x="0" y="21"/>
                  </a:lnTo>
                </a:path>
              </a:pathLst>
            </a:custGeom>
            <a:noFill/>
            <a:ln w="28575" cmpd="sng">
              <a:solidFill>
                <a:srgbClr val="000000"/>
              </a:solidFill>
              <a:prstDash val="solid"/>
              <a:round/>
              <a:headEnd/>
              <a:tailEnd/>
            </a:ln>
          </p:spPr>
          <p:txBody>
            <a:bodyPr/>
            <a:lstStyle/>
            <a:p>
              <a:endParaRPr lang="en-GB"/>
            </a:p>
          </p:txBody>
        </p:sp>
        <p:grpSp>
          <p:nvGrpSpPr>
            <p:cNvPr id="5" name="Group 42"/>
            <p:cNvGrpSpPr>
              <a:grpSpLocks/>
            </p:cNvGrpSpPr>
            <p:nvPr/>
          </p:nvGrpSpPr>
          <p:grpSpPr bwMode="auto">
            <a:xfrm>
              <a:off x="4427" y="1444"/>
              <a:ext cx="148" cy="281"/>
              <a:chOff x="4427" y="1444"/>
              <a:chExt cx="148" cy="281"/>
            </a:xfrm>
          </p:grpSpPr>
          <p:sp>
            <p:nvSpPr>
              <p:cNvPr id="14383" name="Rectangle 43"/>
              <p:cNvSpPr>
                <a:spLocks noChangeArrowheads="1"/>
              </p:cNvSpPr>
              <p:nvPr/>
            </p:nvSpPr>
            <p:spPr bwMode="auto">
              <a:xfrm>
                <a:off x="4427" y="1444"/>
                <a:ext cx="103" cy="278"/>
              </a:xfrm>
              <a:prstGeom prst="rect">
                <a:avLst/>
              </a:prstGeom>
              <a:noFill/>
              <a:ln w="28575">
                <a:noFill/>
                <a:miter lim="800000"/>
                <a:headEnd/>
                <a:tailEnd/>
              </a:ln>
            </p:spPr>
            <p:txBody>
              <a:bodyPr wrap="none" lIns="0" tIns="0" rIns="0" bIns="0">
                <a:spAutoFit/>
              </a:bodyPr>
              <a:lstStyle/>
              <a:p>
                <a:r>
                  <a:rPr lang="en-GB" sz="2900" i="1">
                    <a:solidFill>
                      <a:srgbClr val="000000"/>
                    </a:solidFill>
                    <a:latin typeface="Times New Roman" pitchFamily="18" charset="0"/>
                  </a:rPr>
                  <a:t>v</a:t>
                </a:r>
                <a:endParaRPr lang="en-GB" sz="2400"/>
              </a:p>
            </p:txBody>
          </p:sp>
          <p:sp>
            <p:nvSpPr>
              <p:cNvPr id="14384" name="Rectangle 44"/>
              <p:cNvSpPr>
                <a:spLocks noChangeArrowheads="1"/>
              </p:cNvSpPr>
              <p:nvPr/>
            </p:nvSpPr>
            <p:spPr bwMode="auto">
              <a:xfrm>
                <a:off x="4503" y="1552"/>
                <a:ext cx="72" cy="173"/>
              </a:xfrm>
              <a:prstGeom prst="rect">
                <a:avLst/>
              </a:prstGeom>
              <a:noFill/>
              <a:ln w="28575">
                <a:noFill/>
                <a:miter lim="800000"/>
                <a:headEnd/>
                <a:tailEnd/>
              </a:ln>
            </p:spPr>
            <p:txBody>
              <a:bodyPr wrap="none" lIns="0" tIns="0" rIns="0" bIns="0">
                <a:spAutoFit/>
              </a:bodyPr>
              <a:lstStyle/>
              <a:p>
                <a:r>
                  <a:rPr lang="en-GB" i="1">
                    <a:solidFill>
                      <a:srgbClr val="000000"/>
                    </a:solidFill>
                    <a:latin typeface="Times New Roman" pitchFamily="18" charset="0"/>
                  </a:rPr>
                  <a:t>o</a:t>
                </a:r>
                <a:endParaRPr lang="en-GB" sz="2400"/>
              </a:p>
            </p:txBody>
          </p:sp>
        </p:grpSp>
      </p:grpSp>
      <p:sp>
        <p:nvSpPr>
          <p:cNvPr id="14341" name="Oval 46"/>
          <p:cNvSpPr>
            <a:spLocks noChangeArrowheads="1"/>
          </p:cNvSpPr>
          <p:nvPr/>
        </p:nvSpPr>
        <p:spPr bwMode="auto">
          <a:xfrm>
            <a:off x="755650" y="2708275"/>
            <a:ext cx="576263" cy="576263"/>
          </a:xfrm>
          <a:prstGeom prst="ellipse">
            <a:avLst/>
          </a:prstGeom>
          <a:noFill/>
          <a:ln w="9525">
            <a:solidFill>
              <a:schemeClr val="tx1"/>
            </a:solidFill>
            <a:prstDash val="dash"/>
            <a:round/>
            <a:headEnd/>
            <a:tailEnd/>
          </a:ln>
        </p:spPr>
        <p:txBody>
          <a:bodyPr wrap="none" anchor="ctr"/>
          <a:lstStyle/>
          <a:p>
            <a:pPr algn="ctr"/>
            <a:r>
              <a:rPr lang="en-GB"/>
              <a:t>+</a:t>
            </a:r>
          </a:p>
          <a:p>
            <a:pPr algn="ctr"/>
            <a:r>
              <a:rPr lang="en-GB"/>
              <a:t>-</a:t>
            </a:r>
          </a:p>
        </p:txBody>
      </p:sp>
      <p:sp>
        <p:nvSpPr>
          <p:cNvPr id="14342" name="Rectangle 47"/>
          <p:cNvSpPr>
            <a:spLocks noChangeArrowheads="1"/>
          </p:cNvSpPr>
          <p:nvPr/>
        </p:nvSpPr>
        <p:spPr bwMode="auto">
          <a:xfrm>
            <a:off x="971550" y="1916113"/>
            <a:ext cx="144463" cy="576262"/>
          </a:xfrm>
          <a:prstGeom prst="rect">
            <a:avLst/>
          </a:prstGeom>
          <a:noFill/>
          <a:ln w="9525">
            <a:solidFill>
              <a:schemeClr val="tx1"/>
            </a:solidFill>
            <a:prstDash val="dash"/>
            <a:miter lim="800000"/>
            <a:headEnd/>
            <a:tailEnd/>
          </a:ln>
        </p:spPr>
        <p:txBody>
          <a:bodyPr wrap="none" anchor="ctr"/>
          <a:lstStyle/>
          <a:p>
            <a:endParaRPr lang="en-US"/>
          </a:p>
        </p:txBody>
      </p:sp>
      <p:sp>
        <p:nvSpPr>
          <p:cNvPr id="14343" name="Line 48"/>
          <p:cNvSpPr>
            <a:spLocks noChangeShapeType="1"/>
          </p:cNvSpPr>
          <p:nvPr/>
        </p:nvSpPr>
        <p:spPr bwMode="auto">
          <a:xfrm>
            <a:off x="1042988" y="2492375"/>
            <a:ext cx="0" cy="215900"/>
          </a:xfrm>
          <a:prstGeom prst="line">
            <a:avLst/>
          </a:prstGeom>
          <a:noFill/>
          <a:ln w="9525">
            <a:solidFill>
              <a:schemeClr val="tx1"/>
            </a:solidFill>
            <a:prstDash val="dash"/>
            <a:round/>
            <a:headEnd/>
            <a:tailEnd/>
          </a:ln>
        </p:spPr>
        <p:txBody>
          <a:bodyPr/>
          <a:lstStyle/>
          <a:p>
            <a:endParaRPr lang="en-GB"/>
          </a:p>
        </p:txBody>
      </p:sp>
      <p:sp>
        <p:nvSpPr>
          <p:cNvPr id="14344" name="Freeform 49"/>
          <p:cNvSpPr>
            <a:spLocks/>
          </p:cNvSpPr>
          <p:nvPr/>
        </p:nvSpPr>
        <p:spPr bwMode="auto">
          <a:xfrm>
            <a:off x="1042988" y="1700213"/>
            <a:ext cx="1152525" cy="215900"/>
          </a:xfrm>
          <a:custGeom>
            <a:avLst/>
            <a:gdLst>
              <a:gd name="T0" fmla="*/ 0 w 726"/>
              <a:gd name="T1" fmla="*/ 342741195 h 136"/>
              <a:gd name="T2" fmla="*/ 0 w 726"/>
              <a:gd name="T3" fmla="*/ 0 h 136"/>
              <a:gd name="T4" fmla="*/ 1829633616 w 726"/>
              <a:gd name="T5" fmla="*/ 0 h 136"/>
              <a:gd name="T6" fmla="*/ 0 60000 65536"/>
              <a:gd name="T7" fmla="*/ 0 60000 65536"/>
              <a:gd name="T8" fmla="*/ 0 60000 65536"/>
              <a:gd name="T9" fmla="*/ 0 w 726"/>
              <a:gd name="T10" fmla="*/ 0 h 136"/>
              <a:gd name="T11" fmla="*/ 726 w 726"/>
              <a:gd name="T12" fmla="*/ 136 h 136"/>
            </a:gdLst>
            <a:ahLst/>
            <a:cxnLst>
              <a:cxn ang="T6">
                <a:pos x="T0" y="T1"/>
              </a:cxn>
              <a:cxn ang="T7">
                <a:pos x="T2" y="T3"/>
              </a:cxn>
              <a:cxn ang="T8">
                <a:pos x="T4" y="T5"/>
              </a:cxn>
            </a:cxnLst>
            <a:rect l="T9" t="T10" r="T11" b="T12"/>
            <a:pathLst>
              <a:path w="726" h="136">
                <a:moveTo>
                  <a:pt x="0" y="136"/>
                </a:moveTo>
                <a:lnTo>
                  <a:pt x="0" y="0"/>
                </a:lnTo>
                <a:lnTo>
                  <a:pt x="726" y="0"/>
                </a:lnTo>
              </a:path>
            </a:pathLst>
          </a:custGeom>
          <a:noFill/>
          <a:ln w="9525" cap="flat">
            <a:solidFill>
              <a:schemeClr val="tx1"/>
            </a:solidFill>
            <a:prstDash val="dash"/>
            <a:round/>
            <a:headEnd/>
            <a:tailEnd/>
          </a:ln>
        </p:spPr>
        <p:txBody>
          <a:bodyPr/>
          <a:lstStyle/>
          <a:p>
            <a:endParaRPr lang="en-GB"/>
          </a:p>
        </p:txBody>
      </p:sp>
      <p:sp>
        <p:nvSpPr>
          <p:cNvPr id="14345" name="Freeform 50"/>
          <p:cNvSpPr>
            <a:spLocks/>
          </p:cNvSpPr>
          <p:nvPr/>
        </p:nvSpPr>
        <p:spPr bwMode="auto">
          <a:xfrm flipV="1">
            <a:off x="1042988" y="3284538"/>
            <a:ext cx="1152525" cy="360362"/>
          </a:xfrm>
          <a:custGeom>
            <a:avLst/>
            <a:gdLst>
              <a:gd name="T0" fmla="*/ 0 w 726"/>
              <a:gd name="T1" fmla="*/ 954858513 h 136"/>
              <a:gd name="T2" fmla="*/ 0 w 726"/>
              <a:gd name="T3" fmla="*/ 0 h 136"/>
              <a:gd name="T4" fmla="*/ 1829633616 w 726"/>
              <a:gd name="T5" fmla="*/ 0 h 136"/>
              <a:gd name="T6" fmla="*/ 0 60000 65536"/>
              <a:gd name="T7" fmla="*/ 0 60000 65536"/>
              <a:gd name="T8" fmla="*/ 0 60000 65536"/>
              <a:gd name="T9" fmla="*/ 0 w 726"/>
              <a:gd name="T10" fmla="*/ 0 h 136"/>
              <a:gd name="T11" fmla="*/ 726 w 726"/>
              <a:gd name="T12" fmla="*/ 136 h 136"/>
            </a:gdLst>
            <a:ahLst/>
            <a:cxnLst>
              <a:cxn ang="T6">
                <a:pos x="T0" y="T1"/>
              </a:cxn>
              <a:cxn ang="T7">
                <a:pos x="T2" y="T3"/>
              </a:cxn>
              <a:cxn ang="T8">
                <a:pos x="T4" y="T5"/>
              </a:cxn>
            </a:cxnLst>
            <a:rect l="T9" t="T10" r="T11" b="T12"/>
            <a:pathLst>
              <a:path w="726" h="136">
                <a:moveTo>
                  <a:pt x="0" y="136"/>
                </a:moveTo>
                <a:lnTo>
                  <a:pt x="0" y="0"/>
                </a:lnTo>
                <a:lnTo>
                  <a:pt x="726" y="0"/>
                </a:lnTo>
              </a:path>
            </a:pathLst>
          </a:custGeom>
          <a:noFill/>
          <a:ln w="9525" cap="flat">
            <a:solidFill>
              <a:schemeClr val="tx1"/>
            </a:solidFill>
            <a:prstDash val="dash"/>
            <a:round/>
            <a:headEnd/>
            <a:tailEnd/>
          </a:ln>
        </p:spPr>
        <p:txBody>
          <a:bodyPr/>
          <a:lstStyle/>
          <a:p>
            <a:endParaRPr lang="en-GB"/>
          </a:p>
        </p:txBody>
      </p:sp>
      <p:sp>
        <p:nvSpPr>
          <p:cNvPr id="14346" name="Rectangle 51"/>
          <p:cNvSpPr>
            <a:spLocks noChangeArrowheads="1"/>
          </p:cNvSpPr>
          <p:nvPr/>
        </p:nvSpPr>
        <p:spPr bwMode="auto">
          <a:xfrm>
            <a:off x="7883525" y="2347913"/>
            <a:ext cx="144463" cy="576262"/>
          </a:xfrm>
          <a:prstGeom prst="rect">
            <a:avLst/>
          </a:prstGeom>
          <a:noFill/>
          <a:ln w="9525">
            <a:solidFill>
              <a:schemeClr val="tx1"/>
            </a:solidFill>
            <a:prstDash val="dash"/>
            <a:miter lim="800000"/>
            <a:headEnd/>
            <a:tailEnd/>
          </a:ln>
        </p:spPr>
        <p:txBody>
          <a:bodyPr wrap="none" anchor="ctr"/>
          <a:lstStyle/>
          <a:p>
            <a:endParaRPr lang="en-US"/>
          </a:p>
        </p:txBody>
      </p:sp>
      <p:sp>
        <p:nvSpPr>
          <p:cNvPr id="14347" name="Freeform 52"/>
          <p:cNvSpPr>
            <a:spLocks/>
          </p:cNvSpPr>
          <p:nvPr/>
        </p:nvSpPr>
        <p:spPr bwMode="auto">
          <a:xfrm flipH="1">
            <a:off x="6804025" y="1700213"/>
            <a:ext cx="1152525" cy="647700"/>
          </a:xfrm>
          <a:custGeom>
            <a:avLst/>
            <a:gdLst>
              <a:gd name="T0" fmla="*/ 0 w 726"/>
              <a:gd name="T1" fmla="*/ 2147483647 h 136"/>
              <a:gd name="T2" fmla="*/ 0 w 726"/>
              <a:gd name="T3" fmla="*/ 0 h 136"/>
              <a:gd name="T4" fmla="*/ 1829633616 w 726"/>
              <a:gd name="T5" fmla="*/ 0 h 136"/>
              <a:gd name="T6" fmla="*/ 0 60000 65536"/>
              <a:gd name="T7" fmla="*/ 0 60000 65536"/>
              <a:gd name="T8" fmla="*/ 0 60000 65536"/>
              <a:gd name="T9" fmla="*/ 0 w 726"/>
              <a:gd name="T10" fmla="*/ 0 h 136"/>
              <a:gd name="T11" fmla="*/ 726 w 726"/>
              <a:gd name="T12" fmla="*/ 136 h 136"/>
            </a:gdLst>
            <a:ahLst/>
            <a:cxnLst>
              <a:cxn ang="T6">
                <a:pos x="T0" y="T1"/>
              </a:cxn>
              <a:cxn ang="T7">
                <a:pos x="T2" y="T3"/>
              </a:cxn>
              <a:cxn ang="T8">
                <a:pos x="T4" y="T5"/>
              </a:cxn>
            </a:cxnLst>
            <a:rect l="T9" t="T10" r="T11" b="T12"/>
            <a:pathLst>
              <a:path w="726" h="136">
                <a:moveTo>
                  <a:pt x="0" y="136"/>
                </a:moveTo>
                <a:lnTo>
                  <a:pt x="0" y="0"/>
                </a:lnTo>
                <a:lnTo>
                  <a:pt x="726" y="0"/>
                </a:lnTo>
              </a:path>
            </a:pathLst>
          </a:custGeom>
          <a:noFill/>
          <a:ln w="9525" cap="flat">
            <a:solidFill>
              <a:schemeClr val="tx1"/>
            </a:solidFill>
            <a:prstDash val="dash"/>
            <a:round/>
            <a:headEnd/>
            <a:tailEnd/>
          </a:ln>
        </p:spPr>
        <p:txBody>
          <a:bodyPr/>
          <a:lstStyle/>
          <a:p>
            <a:endParaRPr lang="en-GB"/>
          </a:p>
        </p:txBody>
      </p:sp>
      <p:sp>
        <p:nvSpPr>
          <p:cNvPr id="14348" name="Freeform 53"/>
          <p:cNvSpPr>
            <a:spLocks/>
          </p:cNvSpPr>
          <p:nvPr/>
        </p:nvSpPr>
        <p:spPr bwMode="auto">
          <a:xfrm flipH="1" flipV="1">
            <a:off x="6804025" y="2924175"/>
            <a:ext cx="1152525" cy="720725"/>
          </a:xfrm>
          <a:custGeom>
            <a:avLst/>
            <a:gdLst>
              <a:gd name="T0" fmla="*/ 0 w 726"/>
              <a:gd name="T1" fmla="*/ 2147483647 h 136"/>
              <a:gd name="T2" fmla="*/ 0 w 726"/>
              <a:gd name="T3" fmla="*/ 0 h 136"/>
              <a:gd name="T4" fmla="*/ 1829633616 w 726"/>
              <a:gd name="T5" fmla="*/ 0 h 136"/>
              <a:gd name="T6" fmla="*/ 0 60000 65536"/>
              <a:gd name="T7" fmla="*/ 0 60000 65536"/>
              <a:gd name="T8" fmla="*/ 0 60000 65536"/>
              <a:gd name="T9" fmla="*/ 0 w 726"/>
              <a:gd name="T10" fmla="*/ 0 h 136"/>
              <a:gd name="T11" fmla="*/ 726 w 726"/>
              <a:gd name="T12" fmla="*/ 136 h 136"/>
            </a:gdLst>
            <a:ahLst/>
            <a:cxnLst>
              <a:cxn ang="T6">
                <a:pos x="T0" y="T1"/>
              </a:cxn>
              <a:cxn ang="T7">
                <a:pos x="T2" y="T3"/>
              </a:cxn>
              <a:cxn ang="T8">
                <a:pos x="T4" y="T5"/>
              </a:cxn>
            </a:cxnLst>
            <a:rect l="T9" t="T10" r="T11" b="T12"/>
            <a:pathLst>
              <a:path w="726" h="136">
                <a:moveTo>
                  <a:pt x="0" y="136"/>
                </a:moveTo>
                <a:lnTo>
                  <a:pt x="0" y="0"/>
                </a:lnTo>
                <a:lnTo>
                  <a:pt x="726" y="0"/>
                </a:lnTo>
              </a:path>
            </a:pathLst>
          </a:custGeom>
          <a:noFill/>
          <a:ln w="9525" cap="flat">
            <a:solidFill>
              <a:schemeClr val="tx1"/>
            </a:solidFill>
            <a:prstDash val="dash"/>
            <a:round/>
            <a:headEnd/>
            <a:tailEnd/>
          </a:ln>
        </p:spPr>
        <p:txBody>
          <a:bodyPr/>
          <a:lstStyle/>
          <a:p>
            <a:endParaRPr lang="en-GB"/>
          </a:p>
        </p:txBody>
      </p:sp>
      <p:sp>
        <p:nvSpPr>
          <p:cNvPr id="14349" name="Text Box 7"/>
          <p:cNvSpPr txBox="1">
            <a:spLocks noChangeArrowheads="1"/>
          </p:cNvSpPr>
          <p:nvPr/>
        </p:nvSpPr>
        <p:spPr bwMode="auto">
          <a:xfrm>
            <a:off x="323850" y="2708275"/>
            <a:ext cx="431800" cy="523875"/>
          </a:xfrm>
          <a:prstGeom prst="rect">
            <a:avLst/>
          </a:prstGeom>
          <a:noFill/>
          <a:ln w="9525">
            <a:noFill/>
            <a:miter lim="800000"/>
            <a:headEnd/>
            <a:tailEnd/>
          </a:ln>
        </p:spPr>
        <p:txBody>
          <a:bodyPr>
            <a:spAutoFit/>
          </a:bodyPr>
          <a:lstStyle/>
          <a:p>
            <a:r>
              <a:rPr lang="en-GB" sz="2800" i="1">
                <a:latin typeface="Times New Roman" pitchFamily="18" charset="0"/>
              </a:rPr>
              <a:t>v</a:t>
            </a:r>
            <a:r>
              <a:rPr lang="en-GB" sz="2400" i="1" baseline="-25000">
                <a:latin typeface="Times New Roman" pitchFamily="18" charset="0"/>
              </a:rPr>
              <a: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GB"/>
              <a:t>Electronic System</a:t>
            </a:r>
          </a:p>
        </p:txBody>
      </p:sp>
      <p:sp>
        <p:nvSpPr>
          <p:cNvPr id="24579" name="Rectangle 3"/>
          <p:cNvSpPr>
            <a:spLocks noGrp="1" noChangeArrowheads="1"/>
          </p:cNvSpPr>
          <p:nvPr>
            <p:ph idx="1"/>
          </p:nvPr>
        </p:nvSpPr>
        <p:spPr>
          <a:xfrm>
            <a:off x="395288" y="1700213"/>
            <a:ext cx="8229600" cy="4530725"/>
          </a:xfrm>
        </p:spPr>
        <p:txBody>
          <a:bodyPr/>
          <a:lstStyle/>
          <a:p>
            <a:pPr eaLnBrk="1" hangingPunct="1">
              <a:lnSpc>
                <a:spcPct val="80000"/>
              </a:lnSpc>
            </a:pPr>
            <a:r>
              <a:rPr lang="en-US" sz="2400" dirty="0">
                <a:solidFill>
                  <a:srgbClr val="000000"/>
                </a:solidFill>
              </a:rPr>
              <a:t>Engineering sub-systems for instrumentation and control are increasingly ‘electronic’ or ‘electrical’</a:t>
            </a:r>
          </a:p>
          <a:p>
            <a:pPr eaLnBrk="1" hangingPunct="1">
              <a:lnSpc>
                <a:spcPct val="80000"/>
              </a:lnSpc>
            </a:pPr>
            <a:r>
              <a:rPr lang="en-GB" sz="2400" dirty="0">
                <a:solidFill>
                  <a:srgbClr val="000000"/>
                </a:solidFill>
              </a:rPr>
              <a:t>As an engineer, you will need to deal with these subsystems</a:t>
            </a:r>
          </a:p>
          <a:p>
            <a:pPr lvl="1" eaLnBrk="1" hangingPunct="1">
              <a:lnSpc>
                <a:spcPct val="80000"/>
              </a:lnSpc>
            </a:pPr>
            <a:r>
              <a:rPr lang="en-GB" sz="2000" dirty="0">
                <a:solidFill>
                  <a:srgbClr val="000000"/>
                </a:solidFill>
              </a:rPr>
              <a:t>You will need to use them</a:t>
            </a:r>
          </a:p>
          <a:p>
            <a:pPr lvl="1" eaLnBrk="1" hangingPunct="1">
              <a:lnSpc>
                <a:spcPct val="80000"/>
              </a:lnSpc>
            </a:pPr>
            <a:r>
              <a:rPr lang="en-GB" sz="2000" dirty="0">
                <a:solidFill>
                  <a:srgbClr val="000000"/>
                </a:solidFill>
              </a:rPr>
              <a:t>You will have to specify them</a:t>
            </a:r>
          </a:p>
          <a:p>
            <a:pPr lvl="1" eaLnBrk="1" hangingPunct="1">
              <a:lnSpc>
                <a:spcPct val="80000"/>
              </a:lnSpc>
            </a:pPr>
            <a:r>
              <a:rPr lang="en-GB" sz="2000" dirty="0">
                <a:solidFill>
                  <a:srgbClr val="000000"/>
                </a:solidFill>
              </a:rPr>
              <a:t>You will also take part in configuring them</a:t>
            </a:r>
          </a:p>
          <a:p>
            <a:pPr lvl="1" eaLnBrk="1" hangingPunct="1">
              <a:lnSpc>
                <a:spcPct val="80000"/>
              </a:lnSpc>
            </a:pPr>
            <a:r>
              <a:rPr lang="en-GB" sz="2000" dirty="0">
                <a:solidFill>
                  <a:srgbClr val="000000"/>
                </a:solidFill>
              </a:rPr>
              <a:t>You will not need to design them</a:t>
            </a:r>
          </a:p>
          <a:p>
            <a:pPr lvl="1" eaLnBrk="1" hangingPunct="1">
              <a:lnSpc>
                <a:spcPct val="80000"/>
              </a:lnSpc>
            </a:pPr>
            <a:endParaRPr lang="en-GB" sz="2000" dirty="0">
              <a:solidFill>
                <a:srgbClr val="000000"/>
              </a:solidFill>
            </a:endParaRPr>
          </a:p>
          <a:p>
            <a:pPr algn="ctr" eaLnBrk="1" hangingPunct="1">
              <a:lnSpc>
                <a:spcPct val="80000"/>
              </a:lnSpc>
              <a:buFont typeface="Wingdings" pitchFamily="2" charset="2"/>
              <a:buNone/>
            </a:pPr>
            <a:endParaRPr lang="en-GB" sz="2400" dirty="0">
              <a:solidFill>
                <a:srgbClr val="000000"/>
              </a:solidFil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10" name="AutoShape 3"/>
          <p:cNvSpPr>
            <a:spLocks noChangeAspect="1" noChangeArrowheads="1" noTextEdit="1"/>
          </p:cNvSpPr>
          <p:nvPr/>
        </p:nvSpPr>
        <p:spPr bwMode="auto">
          <a:xfrm>
            <a:off x="179388" y="1412875"/>
            <a:ext cx="5400675" cy="2474913"/>
          </a:xfrm>
          <a:prstGeom prst="rect">
            <a:avLst/>
          </a:prstGeom>
          <a:noFill/>
          <a:ln w="28575">
            <a:noFill/>
            <a:miter lim="800000"/>
            <a:headEnd/>
            <a:tailEnd/>
          </a:ln>
        </p:spPr>
        <p:txBody>
          <a:bodyPr/>
          <a:lstStyle/>
          <a:p>
            <a:endParaRPr lang="en-GB"/>
          </a:p>
        </p:txBody>
      </p:sp>
      <p:grpSp>
        <p:nvGrpSpPr>
          <p:cNvPr id="2" name="Group 103"/>
          <p:cNvGrpSpPr/>
          <p:nvPr/>
        </p:nvGrpSpPr>
        <p:grpSpPr>
          <a:xfrm>
            <a:off x="395474" y="1523821"/>
            <a:ext cx="5050822" cy="2324141"/>
            <a:chOff x="395474" y="1523821"/>
            <a:chExt cx="5050822" cy="2324141"/>
          </a:xfrm>
        </p:grpSpPr>
        <p:sp>
          <p:nvSpPr>
            <p:cNvPr id="15411" name="Freeform 4"/>
            <p:cNvSpPr>
              <a:spLocks/>
            </p:cNvSpPr>
            <p:nvPr/>
          </p:nvSpPr>
          <p:spPr bwMode="auto">
            <a:xfrm>
              <a:off x="3649991" y="1933460"/>
              <a:ext cx="726166" cy="233268"/>
            </a:xfrm>
            <a:custGeom>
              <a:avLst/>
              <a:gdLst>
                <a:gd name="T0" fmla="*/ 494 w 494"/>
                <a:gd name="T1" fmla="*/ 82 h 164"/>
                <a:gd name="T2" fmla="*/ 410 w 494"/>
                <a:gd name="T3" fmla="*/ 82 h 164"/>
                <a:gd name="T4" fmla="*/ 369 w 494"/>
                <a:gd name="T5" fmla="*/ 164 h 164"/>
                <a:gd name="T6" fmla="*/ 287 w 494"/>
                <a:gd name="T7" fmla="*/ 0 h 164"/>
                <a:gd name="T8" fmla="*/ 205 w 494"/>
                <a:gd name="T9" fmla="*/ 164 h 164"/>
                <a:gd name="T10" fmla="*/ 123 w 494"/>
                <a:gd name="T11" fmla="*/ 0 h 164"/>
                <a:gd name="T12" fmla="*/ 82 w 494"/>
                <a:gd name="T13" fmla="*/ 82 h 164"/>
                <a:gd name="T14" fmla="*/ 0 w 494"/>
                <a:gd name="T15" fmla="*/ 82 h 164"/>
                <a:gd name="T16" fmla="*/ 0 60000 65536"/>
                <a:gd name="T17" fmla="*/ 0 60000 65536"/>
                <a:gd name="T18" fmla="*/ 0 60000 65536"/>
                <a:gd name="T19" fmla="*/ 0 60000 65536"/>
                <a:gd name="T20" fmla="*/ 0 60000 65536"/>
                <a:gd name="T21" fmla="*/ 0 60000 65536"/>
                <a:gd name="T22" fmla="*/ 0 60000 65536"/>
                <a:gd name="T23" fmla="*/ 0 60000 65536"/>
                <a:gd name="T24" fmla="*/ 0 w 494"/>
                <a:gd name="T25" fmla="*/ 0 h 164"/>
                <a:gd name="T26" fmla="*/ 494 w 494"/>
                <a:gd name="T27" fmla="*/ 164 h 1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94" h="164">
                  <a:moveTo>
                    <a:pt x="494" y="82"/>
                  </a:moveTo>
                  <a:lnTo>
                    <a:pt x="410" y="82"/>
                  </a:lnTo>
                  <a:lnTo>
                    <a:pt x="369" y="164"/>
                  </a:lnTo>
                  <a:lnTo>
                    <a:pt x="287" y="0"/>
                  </a:lnTo>
                  <a:lnTo>
                    <a:pt x="205" y="164"/>
                  </a:lnTo>
                  <a:lnTo>
                    <a:pt x="123" y="0"/>
                  </a:lnTo>
                  <a:lnTo>
                    <a:pt x="82" y="82"/>
                  </a:lnTo>
                  <a:lnTo>
                    <a:pt x="0" y="82"/>
                  </a:lnTo>
                </a:path>
              </a:pathLst>
            </a:custGeom>
            <a:noFill/>
            <a:ln w="28575" cmpd="sng">
              <a:solidFill>
                <a:srgbClr val="000000"/>
              </a:solidFill>
              <a:prstDash val="solid"/>
              <a:round/>
              <a:headEnd/>
              <a:tailEnd/>
            </a:ln>
          </p:spPr>
          <p:txBody>
            <a:bodyPr/>
            <a:lstStyle/>
            <a:p>
              <a:endParaRPr lang="en-GB"/>
            </a:p>
          </p:txBody>
        </p:sp>
        <p:sp>
          <p:nvSpPr>
            <p:cNvPr id="15412" name="Freeform 5"/>
            <p:cNvSpPr>
              <a:spLocks/>
            </p:cNvSpPr>
            <p:nvPr/>
          </p:nvSpPr>
          <p:spPr bwMode="auto">
            <a:xfrm>
              <a:off x="2863556" y="2634685"/>
              <a:ext cx="604158" cy="584592"/>
            </a:xfrm>
            <a:custGeom>
              <a:avLst/>
              <a:gdLst>
                <a:gd name="T0" fmla="*/ 206 w 411"/>
                <a:gd name="T1" fmla="*/ 0 h 411"/>
                <a:gd name="T2" fmla="*/ 0 w 411"/>
                <a:gd name="T3" fmla="*/ 206 h 411"/>
                <a:gd name="T4" fmla="*/ 206 w 411"/>
                <a:gd name="T5" fmla="*/ 411 h 411"/>
                <a:gd name="T6" fmla="*/ 411 w 411"/>
                <a:gd name="T7" fmla="*/ 206 h 411"/>
                <a:gd name="T8" fmla="*/ 206 w 411"/>
                <a:gd name="T9" fmla="*/ 0 h 411"/>
                <a:gd name="T10" fmla="*/ 0 60000 65536"/>
                <a:gd name="T11" fmla="*/ 0 60000 65536"/>
                <a:gd name="T12" fmla="*/ 0 60000 65536"/>
                <a:gd name="T13" fmla="*/ 0 60000 65536"/>
                <a:gd name="T14" fmla="*/ 0 60000 65536"/>
                <a:gd name="T15" fmla="*/ 0 w 411"/>
                <a:gd name="T16" fmla="*/ 0 h 411"/>
                <a:gd name="T17" fmla="*/ 411 w 411"/>
                <a:gd name="T18" fmla="*/ 411 h 411"/>
              </a:gdLst>
              <a:ahLst/>
              <a:cxnLst>
                <a:cxn ang="T10">
                  <a:pos x="T0" y="T1"/>
                </a:cxn>
                <a:cxn ang="T11">
                  <a:pos x="T2" y="T3"/>
                </a:cxn>
                <a:cxn ang="T12">
                  <a:pos x="T4" y="T5"/>
                </a:cxn>
                <a:cxn ang="T13">
                  <a:pos x="T6" y="T7"/>
                </a:cxn>
                <a:cxn ang="T14">
                  <a:pos x="T8" y="T9"/>
                </a:cxn>
              </a:cxnLst>
              <a:rect l="T15" t="T16" r="T17" b="T18"/>
              <a:pathLst>
                <a:path w="411" h="411">
                  <a:moveTo>
                    <a:pt x="206" y="0"/>
                  </a:moveTo>
                  <a:lnTo>
                    <a:pt x="0" y="206"/>
                  </a:lnTo>
                  <a:lnTo>
                    <a:pt x="206" y="411"/>
                  </a:lnTo>
                  <a:lnTo>
                    <a:pt x="411" y="206"/>
                  </a:lnTo>
                  <a:lnTo>
                    <a:pt x="206" y="0"/>
                  </a:lnTo>
                  <a:close/>
                </a:path>
              </a:pathLst>
            </a:custGeom>
            <a:noFill/>
            <a:ln w="28575" cmpd="sng">
              <a:solidFill>
                <a:srgbClr val="000000"/>
              </a:solidFill>
              <a:round/>
              <a:headEnd/>
              <a:tailEnd/>
            </a:ln>
          </p:spPr>
          <p:txBody>
            <a:bodyPr/>
            <a:lstStyle/>
            <a:p>
              <a:endParaRPr lang="en-GB"/>
            </a:p>
          </p:txBody>
        </p:sp>
        <p:sp>
          <p:nvSpPr>
            <p:cNvPr id="15413" name="Freeform 6"/>
            <p:cNvSpPr>
              <a:spLocks/>
            </p:cNvSpPr>
            <p:nvPr/>
          </p:nvSpPr>
          <p:spPr bwMode="auto">
            <a:xfrm>
              <a:off x="2863556" y="2634685"/>
              <a:ext cx="604158" cy="584592"/>
            </a:xfrm>
            <a:custGeom>
              <a:avLst/>
              <a:gdLst>
                <a:gd name="T0" fmla="*/ 206 w 411"/>
                <a:gd name="T1" fmla="*/ 0 h 411"/>
                <a:gd name="T2" fmla="*/ 0 w 411"/>
                <a:gd name="T3" fmla="*/ 206 h 411"/>
                <a:gd name="T4" fmla="*/ 206 w 411"/>
                <a:gd name="T5" fmla="*/ 411 h 411"/>
                <a:gd name="T6" fmla="*/ 411 w 411"/>
                <a:gd name="T7" fmla="*/ 206 h 411"/>
                <a:gd name="T8" fmla="*/ 206 w 411"/>
                <a:gd name="T9" fmla="*/ 0 h 411"/>
                <a:gd name="T10" fmla="*/ 0 60000 65536"/>
                <a:gd name="T11" fmla="*/ 0 60000 65536"/>
                <a:gd name="T12" fmla="*/ 0 60000 65536"/>
                <a:gd name="T13" fmla="*/ 0 60000 65536"/>
                <a:gd name="T14" fmla="*/ 0 60000 65536"/>
                <a:gd name="T15" fmla="*/ 0 w 411"/>
                <a:gd name="T16" fmla="*/ 0 h 411"/>
                <a:gd name="T17" fmla="*/ 411 w 411"/>
                <a:gd name="T18" fmla="*/ 411 h 411"/>
              </a:gdLst>
              <a:ahLst/>
              <a:cxnLst>
                <a:cxn ang="T10">
                  <a:pos x="T0" y="T1"/>
                </a:cxn>
                <a:cxn ang="T11">
                  <a:pos x="T2" y="T3"/>
                </a:cxn>
                <a:cxn ang="T12">
                  <a:pos x="T4" y="T5"/>
                </a:cxn>
                <a:cxn ang="T13">
                  <a:pos x="T6" y="T7"/>
                </a:cxn>
                <a:cxn ang="T14">
                  <a:pos x="T8" y="T9"/>
                </a:cxn>
              </a:cxnLst>
              <a:rect l="T15" t="T16" r="T17" b="T18"/>
              <a:pathLst>
                <a:path w="411" h="411">
                  <a:moveTo>
                    <a:pt x="206" y="0"/>
                  </a:moveTo>
                  <a:lnTo>
                    <a:pt x="0" y="206"/>
                  </a:lnTo>
                  <a:lnTo>
                    <a:pt x="206" y="411"/>
                  </a:lnTo>
                  <a:lnTo>
                    <a:pt x="411" y="206"/>
                  </a:lnTo>
                  <a:lnTo>
                    <a:pt x="206" y="0"/>
                  </a:lnTo>
                  <a:close/>
                </a:path>
              </a:pathLst>
            </a:custGeom>
            <a:noFill/>
            <a:ln w="28575" cmpd="sng">
              <a:solidFill>
                <a:srgbClr val="000000"/>
              </a:solidFill>
              <a:prstDash val="solid"/>
              <a:round/>
              <a:headEnd/>
              <a:tailEnd/>
            </a:ln>
          </p:spPr>
          <p:txBody>
            <a:bodyPr/>
            <a:lstStyle/>
            <a:p>
              <a:endParaRPr lang="en-GB"/>
            </a:p>
          </p:txBody>
        </p:sp>
        <p:sp>
          <p:nvSpPr>
            <p:cNvPr id="15414" name="Line 7"/>
            <p:cNvSpPr>
              <a:spLocks noChangeShapeType="1"/>
            </p:cNvSpPr>
            <p:nvPr/>
          </p:nvSpPr>
          <p:spPr bwMode="auto">
            <a:xfrm flipV="1">
              <a:off x="3166370" y="2518052"/>
              <a:ext cx="1470" cy="116634"/>
            </a:xfrm>
            <a:prstGeom prst="line">
              <a:avLst/>
            </a:prstGeom>
            <a:noFill/>
            <a:ln w="28575">
              <a:solidFill>
                <a:srgbClr val="000000"/>
              </a:solidFill>
              <a:round/>
              <a:headEnd/>
              <a:tailEnd/>
            </a:ln>
          </p:spPr>
          <p:txBody>
            <a:bodyPr/>
            <a:lstStyle/>
            <a:p>
              <a:endParaRPr lang="en-GB"/>
            </a:p>
          </p:txBody>
        </p:sp>
        <p:sp>
          <p:nvSpPr>
            <p:cNvPr id="15415" name="Line 8"/>
            <p:cNvSpPr>
              <a:spLocks noChangeShapeType="1"/>
            </p:cNvSpPr>
            <p:nvPr/>
          </p:nvSpPr>
          <p:spPr bwMode="auto">
            <a:xfrm>
              <a:off x="3166370" y="3219277"/>
              <a:ext cx="1470" cy="116634"/>
            </a:xfrm>
            <a:prstGeom prst="line">
              <a:avLst/>
            </a:prstGeom>
            <a:noFill/>
            <a:ln w="28575">
              <a:solidFill>
                <a:srgbClr val="000000"/>
              </a:solidFill>
              <a:round/>
              <a:headEnd/>
              <a:tailEnd/>
            </a:ln>
          </p:spPr>
          <p:txBody>
            <a:bodyPr/>
            <a:lstStyle/>
            <a:p>
              <a:endParaRPr lang="en-GB"/>
            </a:p>
          </p:txBody>
        </p:sp>
        <p:sp>
          <p:nvSpPr>
            <p:cNvPr id="15416" name="Line 9"/>
            <p:cNvSpPr>
              <a:spLocks noChangeShapeType="1"/>
            </p:cNvSpPr>
            <p:nvPr/>
          </p:nvSpPr>
          <p:spPr bwMode="auto">
            <a:xfrm>
              <a:off x="3106101" y="2809636"/>
              <a:ext cx="120538" cy="1422"/>
            </a:xfrm>
            <a:prstGeom prst="line">
              <a:avLst/>
            </a:prstGeom>
            <a:noFill/>
            <a:ln w="28575">
              <a:solidFill>
                <a:srgbClr val="000000"/>
              </a:solidFill>
              <a:round/>
              <a:headEnd/>
              <a:tailEnd/>
            </a:ln>
          </p:spPr>
          <p:txBody>
            <a:bodyPr/>
            <a:lstStyle/>
            <a:p>
              <a:endParaRPr lang="en-GB"/>
            </a:p>
          </p:txBody>
        </p:sp>
        <p:sp>
          <p:nvSpPr>
            <p:cNvPr id="15417" name="Line 10"/>
            <p:cNvSpPr>
              <a:spLocks noChangeShapeType="1"/>
            </p:cNvSpPr>
            <p:nvPr/>
          </p:nvSpPr>
          <p:spPr bwMode="auto">
            <a:xfrm>
              <a:off x="3166370" y="2751319"/>
              <a:ext cx="1470" cy="116634"/>
            </a:xfrm>
            <a:prstGeom prst="line">
              <a:avLst/>
            </a:prstGeom>
            <a:noFill/>
            <a:ln w="28575">
              <a:solidFill>
                <a:srgbClr val="000000"/>
              </a:solidFill>
              <a:round/>
              <a:headEnd/>
              <a:tailEnd/>
            </a:ln>
          </p:spPr>
          <p:txBody>
            <a:bodyPr/>
            <a:lstStyle/>
            <a:p>
              <a:endParaRPr lang="en-GB"/>
            </a:p>
          </p:txBody>
        </p:sp>
        <p:sp>
          <p:nvSpPr>
            <p:cNvPr id="15418" name="Line 11"/>
            <p:cNvSpPr>
              <a:spLocks noChangeShapeType="1"/>
            </p:cNvSpPr>
            <p:nvPr/>
          </p:nvSpPr>
          <p:spPr bwMode="auto">
            <a:xfrm>
              <a:off x="3106101" y="3044326"/>
              <a:ext cx="120538" cy="1422"/>
            </a:xfrm>
            <a:prstGeom prst="line">
              <a:avLst/>
            </a:prstGeom>
            <a:noFill/>
            <a:ln w="28575">
              <a:solidFill>
                <a:srgbClr val="000000"/>
              </a:solidFill>
              <a:round/>
              <a:headEnd/>
              <a:tailEnd/>
            </a:ln>
          </p:spPr>
          <p:txBody>
            <a:bodyPr/>
            <a:lstStyle/>
            <a:p>
              <a:endParaRPr lang="en-GB"/>
            </a:p>
          </p:txBody>
        </p:sp>
        <p:sp>
          <p:nvSpPr>
            <p:cNvPr id="15419" name="Line 12"/>
            <p:cNvSpPr>
              <a:spLocks noChangeShapeType="1"/>
            </p:cNvSpPr>
            <p:nvPr/>
          </p:nvSpPr>
          <p:spPr bwMode="auto">
            <a:xfrm>
              <a:off x="748267" y="2050094"/>
              <a:ext cx="845234" cy="1422"/>
            </a:xfrm>
            <a:prstGeom prst="line">
              <a:avLst/>
            </a:prstGeom>
            <a:noFill/>
            <a:ln w="28575">
              <a:solidFill>
                <a:srgbClr val="000000"/>
              </a:solidFill>
              <a:round/>
              <a:headEnd/>
              <a:tailEnd/>
            </a:ln>
          </p:spPr>
          <p:txBody>
            <a:bodyPr/>
            <a:lstStyle/>
            <a:p>
              <a:endParaRPr lang="en-GB"/>
            </a:p>
          </p:txBody>
        </p:sp>
        <p:sp>
          <p:nvSpPr>
            <p:cNvPr id="15420" name="Line 13"/>
            <p:cNvSpPr>
              <a:spLocks noChangeShapeType="1"/>
            </p:cNvSpPr>
            <p:nvPr/>
          </p:nvSpPr>
          <p:spPr bwMode="auto">
            <a:xfrm>
              <a:off x="748267" y="3803869"/>
              <a:ext cx="4232048" cy="1422"/>
            </a:xfrm>
            <a:prstGeom prst="line">
              <a:avLst/>
            </a:prstGeom>
            <a:noFill/>
            <a:ln w="28575">
              <a:solidFill>
                <a:srgbClr val="000000"/>
              </a:solidFill>
              <a:round/>
              <a:headEnd/>
              <a:tailEnd/>
            </a:ln>
          </p:spPr>
          <p:txBody>
            <a:bodyPr/>
            <a:lstStyle/>
            <a:p>
              <a:endParaRPr lang="en-GB"/>
            </a:p>
          </p:txBody>
        </p:sp>
        <p:sp>
          <p:nvSpPr>
            <p:cNvPr id="15421" name="Line 14"/>
            <p:cNvSpPr>
              <a:spLocks noChangeShapeType="1"/>
            </p:cNvSpPr>
            <p:nvPr/>
          </p:nvSpPr>
          <p:spPr bwMode="auto">
            <a:xfrm>
              <a:off x="3166370" y="3335911"/>
              <a:ext cx="1470" cy="467958"/>
            </a:xfrm>
            <a:prstGeom prst="line">
              <a:avLst/>
            </a:prstGeom>
            <a:noFill/>
            <a:ln w="28575">
              <a:solidFill>
                <a:srgbClr val="000000"/>
              </a:solidFill>
              <a:round/>
              <a:headEnd/>
              <a:tailEnd/>
            </a:ln>
          </p:spPr>
          <p:txBody>
            <a:bodyPr/>
            <a:lstStyle/>
            <a:p>
              <a:endParaRPr lang="en-GB"/>
            </a:p>
          </p:txBody>
        </p:sp>
        <p:sp>
          <p:nvSpPr>
            <p:cNvPr id="15422" name="Freeform 15"/>
            <p:cNvSpPr>
              <a:spLocks/>
            </p:cNvSpPr>
            <p:nvPr/>
          </p:nvSpPr>
          <p:spPr bwMode="auto">
            <a:xfrm>
              <a:off x="701228" y="2006001"/>
              <a:ext cx="92608" cy="88187"/>
            </a:xfrm>
            <a:custGeom>
              <a:avLst/>
              <a:gdLst>
                <a:gd name="T0" fmla="*/ 0 w 63"/>
                <a:gd name="T1" fmla="*/ 31 h 62"/>
                <a:gd name="T2" fmla="*/ 2 w 63"/>
                <a:gd name="T3" fmla="*/ 25 h 62"/>
                <a:gd name="T4" fmla="*/ 3 w 63"/>
                <a:gd name="T5" fmla="*/ 18 h 62"/>
                <a:gd name="T6" fmla="*/ 6 w 63"/>
                <a:gd name="T7" fmla="*/ 13 h 62"/>
                <a:gd name="T8" fmla="*/ 9 w 63"/>
                <a:gd name="T9" fmla="*/ 9 h 62"/>
                <a:gd name="T10" fmla="*/ 15 w 63"/>
                <a:gd name="T11" fmla="*/ 5 h 62"/>
                <a:gd name="T12" fmla="*/ 20 w 63"/>
                <a:gd name="T13" fmla="*/ 3 h 62"/>
                <a:gd name="T14" fmla="*/ 25 w 63"/>
                <a:gd name="T15" fmla="*/ 0 h 62"/>
                <a:gd name="T16" fmla="*/ 28 w 63"/>
                <a:gd name="T17" fmla="*/ 0 h 62"/>
                <a:gd name="T18" fmla="*/ 32 w 63"/>
                <a:gd name="T19" fmla="*/ 0 h 62"/>
                <a:gd name="T20" fmla="*/ 35 w 63"/>
                <a:gd name="T21" fmla="*/ 0 h 62"/>
                <a:gd name="T22" fmla="*/ 37 w 63"/>
                <a:gd name="T23" fmla="*/ 0 h 62"/>
                <a:gd name="T24" fmla="*/ 44 w 63"/>
                <a:gd name="T25" fmla="*/ 3 h 62"/>
                <a:gd name="T26" fmla="*/ 49 w 63"/>
                <a:gd name="T27" fmla="*/ 5 h 62"/>
                <a:gd name="T28" fmla="*/ 53 w 63"/>
                <a:gd name="T29" fmla="*/ 9 h 62"/>
                <a:gd name="T30" fmla="*/ 57 w 63"/>
                <a:gd name="T31" fmla="*/ 13 h 62"/>
                <a:gd name="T32" fmla="*/ 60 w 63"/>
                <a:gd name="T33" fmla="*/ 18 h 62"/>
                <a:gd name="T34" fmla="*/ 61 w 63"/>
                <a:gd name="T35" fmla="*/ 25 h 62"/>
                <a:gd name="T36" fmla="*/ 63 w 63"/>
                <a:gd name="T37" fmla="*/ 31 h 62"/>
                <a:gd name="T38" fmla="*/ 63 w 63"/>
                <a:gd name="T39" fmla="*/ 31 h 62"/>
                <a:gd name="T40" fmla="*/ 61 w 63"/>
                <a:gd name="T41" fmla="*/ 38 h 62"/>
                <a:gd name="T42" fmla="*/ 60 w 63"/>
                <a:gd name="T43" fmla="*/ 43 h 62"/>
                <a:gd name="T44" fmla="*/ 57 w 63"/>
                <a:gd name="T45" fmla="*/ 48 h 62"/>
                <a:gd name="T46" fmla="*/ 53 w 63"/>
                <a:gd name="T47" fmla="*/ 53 h 62"/>
                <a:gd name="T48" fmla="*/ 49 w 63"/>
                <a:gd name="T49" fmla="*/ 57 h 62"/>
                <a:gd name="T50" fmla="*/ 44 w 63"/>
                <a:gd name="T51" fmla="*/ 59 h 62"/>
                <a:gd name="T52" fmla="*/ 37 w 63"/>
                <a:gd name="T53" fmla="*/ 61 h 62"/>
                <a:gd name="T54" fmla="*/ 35 w 63"/>
                <a:gd name="T55" fmla="*/ 62 h 62"/>
                <a:gd name="T56" fmla="*/ 32 w 63"/>
                <a:gd name="T57" fmla="*/ 62 h 62"/>
                <a:gd name="T58" fmla="*/ 28 w 63"/>
                <a:gd name="T59" fmla="*/ 62 h 62"/>
                <a:gd name="T60" fmla="*/ 25 w 63"/>
                <a:gd name="T61" fmla="*/ 61 h 62"/>
                <a:gd name="T62" fmla="*/ 20 w 63"/>
                <a:gd name="T63" fmla="*/ 59 h 62"/>
                <a:gd name="T64" fmla="*/ 15 w 63"/>
                <a:gd name="T65" fmla="*/ 57 h 62"/>
                <a:gd name="T66" fmla="*/ 9 w 63"/>
                <a:gd name="T67" fmla="*/ 53 h 62"/>
                <a:gd name="T68" fmla="*/ 6 w 63"/>
                <a:gd name="T69" fmla="*/ 48 h 62"/>
                <a:gd name="T70" fmla="*/ 3 w 63"/>
                <a:gd name="T71" fmla="*/ 43 h 62"/>
                <a:gd name="T72" fmla="*/ 2 w 63"/>
                <a:gd name="T73" fmla="*/ 38 h 62"/>
                <a:gd name="T74" fmla="*/ 0 w 63"/>
                <a:gd name="T75" fmla="*/ 31 h 6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3"/>
                <a:gd name="T115" fmla="*/ 0 h 62"/>
                <a:gd name="T116" fmla="*/ 63 w 63"/>
                <a:gd name="T117" fmla="*/ 62 h 6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3" h="62">
                  <a:moveTo>
                    <a:pt x="0" y="31"/>
                  </a:moveTo>
                  <a:lnTo>
                    <a:pt x="2" y="25"/>
                  </a:lnTo>
                  <a:lnTo>
                    <a:pt x="3" y="18"/>
                  </a:lnTo>
                  <a:lnTo>
                    <a:pt x="6" y="13"/>
                  </a:lnTo>
                  <a:lnTo>
                    <a:pt x="9" y="9"/>
                  </a:lnTo>
                  <a:lnTo>
                    <a:pt x="15" y="5"/>
                  </a:lnTo>
                  <a:lnTo>
                    <a:pt x="20" y="3"/>
                  </a:lnTo>
                  <a:lnTo>
                    <a:pt x="25" y="0"/>
                  </a:lnTo>
                  <a:lnTo>
                    <a:pt x="28" y="0"/>
                  </a:lnTo>
                  <a:lnTo>
                    <a:pt x="32" y="0"/>
                  </a:lnTo>
                  <a:lnTo>
                    <a:pt x="35" y="0"/>
                  </a:lnTo>
                  <a:lnTo>
                    <a:pt x="37" y="0"/>
                  </a:lnTo>
                  <a:lnTo>
                    <a:pt x="44" y="3"/>
                  </a:lnTo>
                  <a:lnTo>
                    <a:pt x="49" y="5"/>
                  </a:lnTo>
                  <a:lnTo>
                    <a:pt x="53" y="9"/>
                  </a:lnTo>
                  <a:lnTo>
                    <a:pt x="57" y="13"/>
                  </a:lnTo>
                  <a:lnTo>
                    <a:pt x="60" y="18"/>
                  </a:lnTo>
                  <a:lnTo>
                    <a:pt x="61" y="25"/>
                  </a:lnTo>
                  <a:lnTo>
                    <a:pt x="63" y="31"/>
                  </a:lnTo>
                  <a:lnTo>
                    <a:pt x="61" y="38"/>
                  </a:lnTo>
                  <a:lnTo>
                    <a:pt x="60" y="43"/>
                  </a:lnTo>
                  <a:lnTo>
                    <a:pt x="57" y="48"/>
                  </a:lnTo>
                  <a:lnTo>
                    <a:pt x="53" y="53"/>
                  </a:lnTo>
                  <a:lnTo>
                    <a:pt x="49" y="57"/>
                  </a:lnTo>
                  <a:lnTo>
                    <a:pt x="44" y="59"/>
                  </a:lnTo>
                  <a:lnTo>
                    <a:pt x="37" y="61"/>
                  </a:lnTo>
                  <a:lnTo>
                    <a:pt x="35" y="62"/>
                  </a:lnTo>
                  <a:lnTo>
                    <a:pt x="32" y="62"/>
                  </a:lnTo>
                  <a:lnTo>
                    <a:pt x="28" y="62"/>
                  </a:lnTo>
                  <a:lnTo>
                    <a:pt x="25" y="61"/>
                  </a:lnTo>
                  <a:lnTo>
                    <a:pt x="20" y="59"/>
                  </a:lnTo>
                  <a:lnTo>
                    <a:pt x="15" y="57"/>
                  </a:lnTo>
                  <a:lnTo>
                    <a:pt x="9" y="53"/>
                  </a:lnTo>
                  <a:lnTo>
                    <a:pt x="6" y="48"/>
                  </a:lnTo>
                  <a:lnTo>
                    <a:pt x="3" y="43"/>
                  </a:lnTo>
                  <a:lnTo>
                    <a:pt x="2" y="38"/>
                  </a:lnTo>
                  <a:lnTo>
                    <a:pt x="0" y="31"/>
                  </a:lnTo>
                  <a:close/>
                </a:path>
              </a:pathLst>
            </a:custGeom>
            <a:noFill/>
            <a:ln w="28575" cmpd="sng">
              <a:solidFill>
                <a:srgbClr val="000000"/>
              </a:solidFill>
              <a:round/>
              <a:headEnd/>
              <a:tailEnd/>
            </a:ln>
          </p:spPr>
          <p:txBody>
            <a:bodyPr/>
            <a:lstStyle/>
            <a:p>
              <a:endParaRPr lang="en-GB"/>
            </a:p>
          </p:txBody>
        </p:sp>
        <p:sp>
          <p:nvSpPr>
            <p:cNvPr id="15423" name="Freeform 16"/>
            <p:cNvSpPr>
              <a:spLocks/>
            </p:cNvSpPr>
            <p:nvPr/>
          </p:nvSpPr>
          <p:spPr bwMode="auto">
            <a:xfrm>
              <a:off x="701228" y="2006001"/>
              <a:ext cx="92608" cy="88187"/>
            </a:xfrm>
            <a:custGeom>
              <a:avLst/>
              <a:gdLst>
                <a:gd name="T0" fmla="*/ 0 w 63"/>
                <a:gd name="T1" fmla="*/ 31 h 62"/>
                <a:gd name="T2" fmla="*/ 2 w 63"/>
                <a:gd name="T3" fmla="*/ 25 h 62"/>
                <a:gd name="T4" fmla="*/ 3 w 63"/>
                <a:gd name="T5" fmla="*/ 18 h 62"/>
                <a:gd name="T6" fmla="*/ 6 w 63"/>
                <a:gd name="T7" fmla="*/ 13 h 62"/>
                <a:gd name="T8" fmla="*/ 9 w 63"/>
                <a:gd name="T9" fmla="*/ 9 h 62"/>
                <a:gd name="T10" fmla="*/ 15 w 63"/>
                <a:gd name="T11" fmla="*/ 5 h 62"/>
                <a:gd name="T12" fmla="*/ 20 w 63"/>
                <a:gd name="T13" fmla="*/ 3 h 62"/>
                <a:gd name="T14" fmla="*/ 25 w 63"/>
                <a:gd name="T15" fmla="*/ 0 h 62"/>
                <a:gd name="T16" fmla="*/ 28 w 63"/>
                <a:gd name="T17" fmla="*/ 0 h 62"/>
                <a:gd name="T18" fmla="*/ 32 w 63"/>
                <a:gd name="T19" fmla="*/ 0 h 62"/>
                <a:gd name="T20" fmla="*/ 35 w 63"/>
                <a:gd name="T21" fmla="*/ 0 h 62"/>
                <a:gd name="T22" fmla="*/ 37 w 63"/>
                <a:gd name="T23" fmla="*/ 0 h 62"/>
                <a:gd name="T24" fmla="*/ 44 w 63"/>
                <a:gd name="T25" fmla="*/ 3 h 62"/>
                <a:gd name="T26" fmla="*/ 49 w 63"/>
                <a:gd name="T27" fmla="*/ 5 h 62"/>
                <a:gd name="T28" fmla="*/ 53 w 63"/>
                <a:gd name="T29" fmla="*/ 9 h 62"/>
                <a:gd name="T30" fmla="*/ 57 w 63"/>
                <a:gd name="T31" fmla="*/ 13 h 62"/>
                <a:gd name="T32" fmla="*/ 60 w 63"/>
                <a:gd name="T33" fmla="*/ 18 h 62"/>
                <a:gd name="T34" fmla="*/ 61 w 63"/>
                <a:gd name="T35" fmla="*/ 25 h 62"/>
                <a:gd name="T36" fmla="*/ 63 w 63"/>
                <a:gd name="T37" fmla="*/ 31 h 62"/>
                <a:gd name="T38" fmla="*/ 63 w 63"/>
                <a:gd name="T39" fmla="*/ 31 h 62"/>
                <a:gd name="T40" fmla="*/ 61 w 63"/>
                <a:gd name="T41" fmla="*/ 38 h 62"/>
                <a:gd name="T42" fmla="*/ 60 w 63"/>
                <a:gd name="T43" fmla="*/ 43 h 62"/>
                <a:gd name="T44" fmla="*/ 57 w 63"/>
                <a:gd name="T45" fmla="*/ 48 h 62"/>
                <a:gd name="T46" fmla="*/ 53 w 63"/>
                <a:gd name="T47" fmla="*/ 53 h 62"/>
                <a:gd name="T48" fmla="*/ 49 w 63"/>
                <a:gd name="T49" fmla="*/ 57 h 62"/>
                <a:gd name="T50" fmla="*/ 44 w 63"/>
                <a:gd name="T51" fmla="*/ 59 h 62"/>
                <a:gd name="T52" fmla="*/ 37 w 63"/>
                <a:gd name="T53" fmla="*/ 61 h 62"/>
                <a:gd name="T54" fmla="*/ 35 w 63"/>
                <a:gd name="T55" fmla="*/ 62 h 62"/>
                <a:gd name="T56" fmla="*/ 32 w 63"/>
                <a:gd name="T57" fmla="*/ 62 h 62"/>
                <a:gd name="T58" fmla="*/ 28 w 63"/>
                <a:gd name="T59" fmla="*/ 62 h 62"/>
                <a:gd name="T60" fmla="*/ 25 w 63"/>
                <a:gd name="T61" fmla="*/ 61 h 62"/>
                <a:gd name="T62" fmla="*/ 20 w 63"/>
                <a:gd name="T63" fmla="*/ 59 h 62"/>
                <a:gd name="T64" fmla="*/ 15 w 63"/>
                <a:gd name="T65" fmla="*/ 57 h 62"/>
                <a:gd name="T66" fmla="*/ 9 w 63"/>
                <a:gd name="T67" fmla="*/ 53 h 62"/>
                <a:gd name="T68" fmla="*/ 6 w 63"/>
                <a:gd name="T69" fmla="*/ 48 h 62"/>
                <a:gd name="T70" fmla="*/ 3 w 63"/>
                <a:gd name="T71" fmla="*/ 43 h 62"/>
                <a:gd name="T72" fmla="*/ 2 w 63"/>
                <a:gd name="T73" fmla="*/ 38 h 62"/>
                <a:gd name="T74" fmla="*/ 0 w 63"/>
                <a:gd name="T75" fmla="*/ 31 h 6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3"/>
                <a:gd name="T115" fmla="*/ 0 h 62"/>
                <a:gd name="T116" fmla="*/ 63 w 63"/>
                <a:gd name="T117" fmla="*/ 62 h 6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3" h="62">
                  <a:moveTo>
                    <a:pt x="0" y="31"/>
                  </a:moveTo>
                  <a:lnTo>
                    <a:pt x="2" y="25"/>
                  </a:lnTo>
                  <a:lnTo>
                    <a:pt x="3" y="18"/>
                  </a:lnTo>
                  <a:lnTo>
                    <a:pt x="6" y="13"/>
                  </a:lnTo>
                  <a:lnTo>
                    <a:pt x="9" y="9"/>
                  </a:lnTo>
                  <a:lnTo>
                    <a:pt x="15" y="5"/>
                  </a:lnTo>
                  <a:lnTo>
                    <a:pt x="20" y="3"/>
                  </a:lnTo>
                  <a:lnTo>
                    <a:pt x="25" y="0"/>
                  </a:lnTo>
                  <a:lnTo>
                    <a:pt x="28" y="0"/>
                  </a:lnTo>
                  <a:lnTo>
                    <a:pt x="32" y="0"/>
                  </a:lnTo>
                  <a:lnTo>
                    <a:pt x="35" y="0"/>
                  </a:lnTo>
                  <a:lnTo>
                    <a:pt x="37" y="0"/>
                  </a:lnTo>
                  <a:lnTo>
                    <a:pt x="44" y="3"/>
                  </a:lnTo>
                  <a:lnTo>
                    <a:pt x="49" y="5"/>
                  </a:lnTo>
                  <a:lnTo>
                    <a:pt x="53" y="9"/>
                  </a:lnTo>
                  <a:lnTo>
                    <a:pt x="57" y="13"/>
                  </a:lnTo>
                  <a:lnTo>
                    <a:pt x="60" y="18"/>
                  </a:lnTo>
                  <a:lnTo>
                    <a:pt x="61" y="25"/>
                  </a:lnTo>
                  <a:lnTo>
                    <a:pt x="63" y="31"/>
                  </a:lnTo>
                  <a:lnTo>
                    <a:pt x="61" y="38"/>
                  </a:lnTo>
                  <a:lnTo>
                    <a:pt x="60" y="43"/>
                  </a:lnTo>
                  <a:lnTo>
                    <a:pt x="57" y="48"/>
                  </a:lnTo>
                  <a:lnTo>
                    <a:pt x="53" y="53"/>
                  </a:lnTo>
                  <a:lnTo>
                    <a:pt x="49" y="57"/>
                  </a:lnTo>
                  <a:lnTo>
                    <a:pt x="44" y="59"/>
                  </a:lnTo>
                  <a:lnTo>
                    <a:pt x="37" y="61"/>
                  </a:lnTo>
                  <a:lnTo>
                    <a:pt x="35" y="62"/>
                  </a:lnTo>
                  <a:lnTo>
                    <a:pt x="32" y="62"/>
                  </a:lnTo>
                  <a:lnTo>
                    <a:pt x="28" y="62"/>
                  </a:lnTo>
                  <a:lnTo>
                    <a:pt x="25" y="61"/>
                  </a:lnTo>
                  <a:lnTo>
                    <a:pt x="20" y="59"/>
                  </a:lnTo>
                  <a:lnTo>
                    <a:pt x="15" y="57"/>
                  </a:lnTo>
                  <a:lnTo>
                    <a:pt x="9" y="53"/>
                  </a:lnTo>
                  <a:lnTo>
                    <a:pt x="6" y="48"/>
                  </a:lnTo>
                  <a:lnTo>
                    <a:pt x="3" y="43"/>
                  </a:lnTo>
                  <a:lnTo>
                    <a:pt x="2" y="38"/>
                  </a:lnTo>
                  <a:lnTo>
                    <a:pt x="0" y="31"/>
                  </a:lnTo>
                </a:path>
              </a:pathLst>
            </a:custGeom>
            <a:noFill/>
            <a:ln w="28575" cmpd="sng">
              <a:solidFill>
                <a:srgbClr val="000000"/>
              </a:solidFill>
              <a:prstDash val="solid"/>
              <a:round/>
              <a:headEnd/>
              <a:tailEnd/>
            </a:ln>
          </p:spPr>
          <p:txBody>
            <a:bodyPr/>
            <a:lstStyle/>
            <a:p>
              <a:endParaRPr lang="en-GB"/>
            </a:p>
          </p:txBody>
        </p:sp>
        <p:sp>
          <p:nvSpPr>
            <p:cNvPr id="15424" name="Freeform 17"/>
            <p:cNvSpPr>
              <a:spLocks/>
            </p:cNvSpPr>
            <p:nvPr/>
          </p:nvSpPr>
          <p:spPr bwMode="auto">
            <a:xfrm>
              <a:off x="701228" y="3759775"/>
              <a:ext cx="92608" cy="88187"/>
            </a:xfrm>
            <a:custGeom>
              <a:avLst/>
              <a:gdLst>
                <a:gd name="T0" fmla="*/ 0 w 63"/>
                <a:gd name="T1" fmla="*/ 31 h 62"/>
                <a:gd name="T2" fmla="*/ 2 w 63"/>
                <a:gd name="T3" fmla="*/ 25 h 62"/>
                <a:gd name="T4" fmla="*/ 3 w 63"/>
                <a:gd name="T5" fmla="*/ 18 h 62"/>
                <a:gd name="T6" fmla="*/ 6 w 63"/>
                <a:gd name="T7" fmla="*/ 13 h 62"/>
                <a:gd name="T8" fmla="*/ 9 w 63"/>
                <a:gd name="T9" fmla="*/ 9 h 62"/>
                <a:gd name="T10" fmla="*/ 15 w 63"/>
                <a:gd name="T11" fmla="*/ 5 h 62"/>
                <a:gd name="T12" fmla="*/ 20 w 63"/>
                <a:gd name="T13" fmla="*/ 3 h 62"/>
                <a:gd name="T14" fmla="*/ 25 w 63"/>
                <a:gd name="T15" fmla="*/ 0 h 62"/>
                <a:gd name="T16" fmla="*/ 28 w 63"/>
                <a:gd name="T17" fmla="*/ 0 h 62"/>
                <a:gd name="T18" fmla="*/ 32 w 63"/>
                <a:gd name="T19" fmla="*/ 0 h 62"/>
                <a:gd name="T20" fmla="*/ 35 w 63"/>
                <a:gd name="T21" fmla="*/ 0 h 62"/>
                <a:gd name="T22" fmla="*/ 37 w 63"/>
                <a:gd name="T23" fmla="*/ 0 h 62"/>
                <a:gd name="T24" fmla="*/ 44 w 63"/>
                <a:gd name="T25" fmla="*/ 3 h 62"/>
                <a:gd name="T26" fmla="*/ 49 w 63"/>
                <a:gd name="T27" fmla="*/ 5 h 62"/>
                <a:gd name="T28" fmla="*/ 53 w 63"/>
                <a:gd name="T29" fmla="*/ 9 h 62"/>
                <a:gd name="T30" fmla="*/ 57 w 63"/>
                <a:gd name="T31" fmla="*/ 13 h 62"/>
                <a:gd name="T32" fmla="*/ 60 w 63"/>
                <a:gd name="T33" fmla="*/ 18 h 62"/>
                <a:gd name="T34" fmla="*/ 61 w 63"/>
                <a:gd name="T35" fmla="*/ 25 h 62"/>
                <a:gd name="T36" fmla="*/ 63 w 63"/>
                <a:gd name="T37" fmla="*/ 31 h 62"/>
                <a:gd name="T38" fmla="*/ 63 w 63"/>
                <a:gd name="T39" fmla="*/ 31 h 62"/>
                <a:gd name="T40" fmla="*/ 61 w 63"/>
                <a:gd name="T41" fmla="*/ 37 h 62"/>
                <a:gd name="T42" fmla="*/ 60 w 63"/>
                <a:gd name="T43" fmla="*/ 42 h 62"/>
                <a:gd name="T44" fmla="*/ 57 w 63"/>
                <a:gd name="T45" fmla="*/ 48 h 62"/>
                <a:gd name="T46" fmla="*/ 53 w 63"/>
                <a:gd name="T47" fmla="*/ 53 h 62"/>
                <a:gd name="T48" fmla="*/ 49 w 63"/>
                <a:gd name="T49" fmla="*/ 57 h 62"/>
                <a:gd name="T50" fmla="*/ 44 w 63"/>
                <a:gd name="T51" fmla="*/ 59 h 62"/>
                <a:gd name="T52" fmla="*/ 37 w 63"/>
                <a:gd name="T53" fmla="*/ 60 h 62"/>
                <a:gd name="T54" fmla="*/ 35 w 63"/>
                <a:gd name="T55" fmla="*/ 62 h 62"/>
                <a:gd name="T56" fmla="*/ 32 w 63"/>
                <a:gd name="T57" fmla="*/ 62 h 62"/>
                <a:gd name="T58" fmla="*/ 28 w 63"/>
                <a:gd name="T59" fmla="*/ 62 h 62"/>
                <a:gd name="T60" fmla="*/ 25 w 63"/>
                <a:gd name="T61" fmla="*/ 60 h 62"/>
                <a:gd name="T62" fmla="*/ 20 w 63"/>
                <a:gd name="T63" fmla="*/ 59 h 62"/>
                <a:gd name="T64" fmla="*/ 15 w 63"/>
                <a:gd name="T65" fmla="*/ 57 h 62"/>
                <a:gd name="T66" fmla="*/ 9 w 63"/>
                <a:gd name="T67" fmla="*/ 53 h 62"/>
                <a:gd name="T68" fmla="*/ 6 w 63"/>
                <a:gd name="T69" fmla="*/ 48 h 62"/>
                <a:gd name="T70" fmla="*/ 3 w 63"/>
                <a:gd name="T71" fmla="*/ 42 h 62"/>
                <a:gd name="T72" fmla="*/ 2 w 63"/>
                <a:gd name="T73" fmla="*/ 37 h 62"/>
                <a:gd name="T74" fmla="*/ 0 w 63"/>
                <a:gd name="T75" fmla="*/ 31 h 6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3"/>
                <a:gd name="T115" fmla="*/ 0 h 62"/>
                <a:gd name="T116" fmla="*/ 63 w 63"/>
                <a:gd name="T117" fmla="*/ 62 h 6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3" h="62">
                  <a:moveTo>
                    <a:pt x="0" y="31"/>
                  </a:moveTo>
                  <a:lnTo>
                    <a:pt x="2" y="25"/>
                  </a:lnTo>
                  <a:lnTo>
                    <a:pt x="3" y="18"/>
                  </a:lnTo>
                  <a:lnTo>
                    <a:pt x="6" y="13"/>
                  </a:lnTo>
                  <a:lnTo>
                    <a:pt x="9" y="9"/>
                  </a:lnTo>
                  <a:lnTo>
                    <a:pt x="15" y="5"/>
                  </a:lnTo>
                  <a:lnTo>
                    <a:pt x="20" y="3"/>
                  </a:lnTo>
                  <a:lnTo>
                    <a:pt x="25" y="0"/>
                  </a:lnTo>
                  <a:lnTo>
                    <a:pt x="28" y="0"/>
                  </a:lnTo>
                  <a:lnTo>
                    <a:pt x="32" y="0"/>
                  </a:lnTo>
                  <a:lnTo>
                    <a:pt x="35" y="0"/>
                  </a:lnTo>
                  <a:lnTo>
                    <a:pt x="37" y="0"/>
                  </a:lnTo>
                  <a:lnTo>
                    <a:pt x="44" y="3"/>
                  </a:lnTo>
                  <a:lnTo>
                    <a:pt x="49" y="5"/>
                  </a:lnTo>
                  <a:lnTo>
                    <a:pt x="53" y="9"/>
                  </a:lnTo>
                  <a:lnTo>
                    <a:pt x="57" y="13"/>
                  </a:lnTo>
                  <a:lnTo>
                    <a:pt x="60" y="18"/>
                  </a:lnTo>
                  <a:lnTo>
                    <a:pt x="61" y="25"/>
                  </a:lnTo>
                  <a:lnTo>
                    <a:pt x="63" y="31"/>
                  </a:lnTo>
                  <a:lnTo>
                    <a:pt x="61" y="37"/>
                  </a:lnTo>
                  <a:lnTo>
                    <a:pt x="60" y="42"/>
                  </a:lnTo>
                  <a:lnTo>
                    <a:pt x="57" y="48"/>
                  </a:lnTo>
                  <a:lnTo>
                    <a:pt x="53" y="53"/>
                  </a:lnTo>
                  <a:lnTo>
                    <a:pt x="49" y="57"/>
                  </a:lnTo>
                  <a:lnTo>
                    <a:pt x="44" y="59"/>
                  </a:lnTo>
                  <a:lnTo>
                    <a:pt x="37" y="60"/>
                  </a:lnTo>
                  <a:lnTo>
                    <a:pt x="35" y="62"/>
                  </a:lnTo>
                  <a:lnTo>
                    <a:pt x="32" y="62"/>
                  </a:lnTo>
                  <a:lnTo>
                    <a:pt x="28" y="62"/>
                  </a:lnTo>
                  <a:lnTo>
                    <a:pt x="25" y="60"/>
                  </a:lnTo>
                  <a:lnTo>
                    <a:pt x="20" y="59"/>
                  </a:lnTo>
                  <a:lnTo>
                    <a:pt x="15" y="57"/>
                  </a:lnTo>
                  <a:lnTo>
                    <a:pt x="9" y="53"/>
                  </a:lnTo>
                  <a:lnTo>
                    <a:pt x="6" y="48"/>
                  </a:lnTo>
                  <a:lnTo>
                    <a:pt x="3" y="42"/>
                  </a:lnTo>
                  <a:lnTo>
                    <a:pt x="2" y="37"/>
                  </a:lnTo>
                  <a:lnTo>
                    <a:pt x="0" y="31"/>
                  </a:lnTo>
                  <a:close/>
                </a:path>
              </a:pathLst>
            </a:custGeom>
            <a:noFill/>
            <a:ln w="28575" cmpd="sng">
              <a:solidFill>
                <a:srgbClr val="000000"/>
              </a:solidFill>
              <a:round/>
              <a:headEnd/>
              <a:tailEnd/>
            </a:ln>
          </p:spPr>
          <p:txBody>
            <a:bodyPr/>
            <a:lstStyle/>
            <a:p>
              <a:endParaRPr lang="en-GB"/>
            </a:p>
          </p:txBody>
        </p:sp>
        <p:sp>
          <p:nvSpPr>
            <p:cNvPr id="15425" name="Freeform 18"/>
            <p:cNvSpPr>
              <a:spLocks/>
            </p:cNvSpPr>
            <p:nvPr/>
          </p:nvSpPr>
          <p:spPr bwMode="auto">
            <a:xfrm>
              <a:off x="701228" y="3759775"/>
              <a:ext cx="92608" cy="88187"/>
            </a:xfrm>
            <a:custGeom>
              <a:avLst/>
              <a:gdLst>
                <a:gd name="T0" fmla="*/ 0 w 63"/>
                <a:gd name="T1" fmla="*/ 31 h 62"/>
                <a:gd name="T2" fmla="*/ 2 w 63"/>
                <a:gd name="T3" fmla="*/ 25 h 62"/>
                <a:gd name="T4" fmla="*/ 3 w 63"/>
                <a:gd name="T5" fmla="*/ 18 h 62"/>
                <a:gd name="T6" fmla="*/ 6 w 63"/>
                <a:gd name="T7" fmla="*/ 13 h 62"/>
                <a:gd name="T8" fmla="*/ 9 w 63"/>
                <a:gd name="T9" fmla="*/ 9 h 62"/>
                <a:gd name="T10" fmla="*/ 15 w 63"/>
                <a:gd name="T11" fmla="*/ 5 h 62"/>
                <a:gd name="T12" fmla="*/ 20 w 63"/>
                <a:gd name="T13" fmla="*/ 3 h 62"/>
                <a:gd name="T14" fmla="*/ 25 w 63"/>
                <a:gd name="T15" fmla="*/ 0 h 62"/>
                <a:gd name="T16" fmla="*/ 28 w 63"/>
                <a:gd name="T17" fmla="*/ 0 h 62"/>
                <a:gd name="T18" fmla="*/ 32 w 63"/>
                <a:gd name="T19" fmla="*/ 0 h 62"/>
                <a:gd name="T20" fmla="*/ 35 w 63"/>
                <a:gd name="T21" fmla="*/ 0 h 62"/>
                <a:gd name="T22" fmla="*/ 37 w 63"/>
                <a:gd name="T23" fmla="*/ 0 h 62"/>
                <a:gd name="T24" fmla="*/ 44 w 63"/>
                <a:gd name="T25" fmla="*/ 3 h 62"/>
                <a:gd name="T26" fmla="*/ 49 w 63"/>
                <a:gd name="T27" fmla="*/ 5 h 62"/>
                <a:gd name="T28" fmla="*/ 53 w 63"/>
                <a:gd name="T29" fmla="*/ 9 h 62"/>
                <a:gd name="T30" fmla="*/ 57 w 63"/>
                <a:gd name="T31" fmla="*/ 13 h 62"/>
                <a:gd name="T32" fmla="*/ 60 w 63"/>
                <a:gd name="T33" fmla="*/ 18 h 62"/>
                <a:gd name="T34" fmla="*/ 61 w 63"/>
                <a:gd name="T35" fmla="*/ 25 h 62"/>
                <a:gd name="T36" fmla="*/ 63 w 63"/>
                <a:gd name="T37" fmla="*/ 31 h 62"/>
                <a:gd name="T38" fmla="*/ 63 w 63"/>
                <a:gd name="T39" fmla="*/ 31 h 62"/>
                <a:gd name="T40" fmla="*/ 61 w 63"/>
                <a:gd name="T41" fmla="*/ 37 h 62"/>
                <a:gd name="T42" fmla="*/ 60 w 63"/>
                <a:gd name="T43" fmla="*/ 42 h 62"/>
                <a:gd name="T44" fmla="*/ 57 w 63"/>
                <a:gd name="T45" fmla="*/ 48 h 62"/>
                <a:gd name="T46" fmla="*/ 53 w 63"/>
                <a:gd name="T47" fmla="*/ 53 h 62"/>
                <a:gd name="T48" fmla="*/ 49 w 63"/>
                <a:gd name="T49" fmla="*/ 57 h 62"/>
                <a:gd name="T50" fmla="*/ 44 w 63"/>
                <a:gd name="T51" fmla="*/ 59 h 62"/>
                <a:gd name="T52" fmla="*/ 37 w 63"/>
                <a:gd name="T53" fmla="*/ 60 h 62"/>
                <a:gd name="T54" fmla="*/ 35 w 63"/>
                <a:gd name="T55" fmla="*/ 62 h 62"/>
                <a:gd name="T56" fmla="*/ 32 w 63"/>
                <a:gd name="T57" fmla="*/ 62 h 62"/>
                <a:gd name="T58" fmla="*/ 28 w 63"/>
                <a:gd name="T59" fmla="*/ 62 h 62"/>
                <a:gd name="T60" fmla="*/ 25 w 63"/>
                <a:gd name="T61" fmla="*/ 60 h 62"/>
                <a:gd name="T62" fmla="*/ 20 w 63"/>
                <a:gd name="T63" fmla="*/ 59 h 62"/>
                <a:gd name="T64" fmla="*/ 15 w 63"/>
                <a:gd name="T65" fmla="*/ 57 h 62"/>
                <a:gd name="T66" fmla="*/ 9 w 63"/>
                <a:gd name="T67" fmla="*/ 53 h 62"/>
                <a:gd name="T68" fmla="*/ 6 w 63"/>
                <a:gd name="T69" fmla="*/ 48 h 62"/>
                <a:gd name="T70" fmla="*/ 3 w 63"/>
                <a:gd name="T71" fmla="*/ 42 h 62"/>
                <a:gd name="T72" fmla="*/ 2 w 63"/>
                <a:gd name="T73" fmla="*/ 37 h 62"/>
                <a:gd name="T74" fmla="*/ 0 w 63"/>
                <a:gd name="T75" fmla="*/ 31 h 6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3"/>
                <a:gd name="T115" fmla="*/ 0 h 62"/>
                <a:gd name="T116" fmla="*/ 63 w 63"/>
                <a:gd name="T117" fmla="*/ 62 h 6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3" h="62">
                  <a:moveTo>
                    <a:pt x="0" y="31"/>
                  </a:moveTo>
                  <a:lnTo>
                    <a:pt x="2" y="25"/>
                  </a:lnTo>
                  <a:lnTo>
                    <a:pt x="3" y="18"/>
                  </a:lnTo>
                  <a:lnTo>
                    <a:pt x="6" y="13"/>
                  </a:lnTo>
                  <a:lnTo>
                    <a:pt x="9" y="9"/>
                  </a:lnTo>
                  <a:lnTo>
                    <a:pt x="15" y="5"/>
                  </a:lnTo>
                  <a:lnTo>
                    <a:pt x="20" y="3"/>
                  </a:lnTo>
                  <a:lnTo>
                    <a:pt x="25" y="0"/>
                  </a:lnTo>
                  <a:lnTo>
                    <a:pt x="28" y="0"/>
                  </a:lnTo>
                  <a:lnTo>
                    <a:pt x="32" y="0"/>
                  </a:lnTo>
                  <a:lnTo>
                    <a:pt x="35" y="0"/>
                  </a:lnTo>
                  <a:lnTo>
                    <a:pt x="37" y="0"/>
                  </a:lnTo>
                  <a:lnTo>
                    <a:pt x="44" y="3"/>
                  </a:lnTo>
                  <a:lnTo>
                    <a:pt x="49" y="5"/>
                  </a:lnTo>
                  <a:lnTo>
                    <a:pt x="53" y="9"/>
                  </a:lnTo>
                  <a:lnTo>
                    <a:pt x="57" y="13"/>
                  </a:lnTo>
                  <a:lnTo>
                    <a:pt x="60" y="18"/>
                  </a:lnTo>
                  <a:lnTo>
                    <a:pt x="61" y="25"/>
                  </a:lnTo>
                  <a:lnTo>
                    <a:pt x="63" y="31"/>
                  </a:lnTo>
                  <a:lnTo>
                    <a:pt x="61" y="37"/>
                  </a:lnTo>
                  <a:lnTo>
                    <a:pt x="60" y="42"/>
                  </a:lnTo>
                  <a:lnTo>
                    <a:pt x="57" y="48"/>
                  </a:lnTo>
                  <a:lnTo>
                    <a:pt x="53" y="53"/>
                  </a:lnTo>
                  <a:lnTo>
                    <a:pt x="49" y="57"/>
                  </a:lnTo>
                  <a:lnTo>
                    <a:pt x="44" y="59"/>
                  </a:lnTo>
                  <a:lnTo>
                    <a:pt x="37" y="60"/>
                  </a:lnTo>
                  <a:lnTo>
                    <a:pt x="35" y="62"/>
                  </a:lnTo>
                  <a:lnTo>
                    <a:pt x="32" y="62"/>
                  </a:lnTo>
                  <a:lnTo>
                    <a:pt x="28" y="62"/>
                  </a:lnTo>
                  <a:lnTo>
                    <a:pt x="25" y="60"/>
                  </a:lnTo>
                  <a:lnTo>
                    <a:pt x="20" y="59"/>
                  </a:lnTo>
                  <a:lnTo>
                    <a:pt x="15" y="57"/>
                  </a:lnTo>
                  <a:lnTo>
                    <a:pt x="9" y="53"/>
                  </a:lnTo>
                  <a:lnTo>
                    <a:pt x="6" y="48"/>
                  </a:lnTo>
                  <a:lnTo>
                    <a:pt x="3" y="42"/>
                  </a:lnTo>
                  <a:lnTo>
                    <a:pt x="2" y="37"/>
                  </a:lnTo>
                  <a:lnTo>
                    <a:pt x="0" y="31"/>
                  </a:lnTo>
                </a:path>
              </a:pathLst>
            </a:custGeom>
            <a:noFill/>
            <a:ln w="28575" cmpd="sng">
              <a:solidFill>
                <a:srgbClr val="000000"/>
              </a:solidFill>
              <a:prstDash val="solid"/>
              <a:round/>
              <a:headEnd/>
              <a:tailEnd/>
            </a:ln>
          </p:spPr>
          <p:txBody>
            <a:bodyPr/>
            <a:lstStyle/>
            <a:p>
              <a:endParaRPr lang="en-GB"/>
            </a:p>
          </p:txBody>
        </p:sp>
        <p:sp>
          <p:nvSpPr>
            <p:cNvPr id="15426" name="Freeform 19"/>
            <p:cNvSpPr>
              <a:spLocks/>
            </p:cNvSpPr>
            <p:nvPr/>
          </p:nvSpPr>
          <p:spPr bwMode="auto">
            <a:xfrm>
              <a:off x="4934746" y="3759775"/>
              <a:ext cx="89668" cy="88187"/>
            </a:xfrm>
            <a:custGeom>
              <a:avLst/>
              <a:gdLst>
                <a:gd name="T0" fmla="*/ 0 w 61"/>
                <a:gd name="T1" fmla="*/ 31 h 62"/>
                <a:gd name="T2" fmla="*/ 0 w 61"/>
                <a:gd name="T3" fmla="*/ 25 h 62"/>
                <a:gd name="T4" fmla="*/ 2 w 61"/>
                <a:gd name="T5" fmla="*/ 18 h 62"/>
                <a:gd name="T6" fmla="*/ 4 w 61"/>
                <a:gd name="T7" fmla="*/ 13 h 62"/>
                <a:gd name="T8" fmla="*/ 8 w 61"/>
                <a:gd name="T9" fmla="*/ 9 h 62"/>
                <a:gd name="T10" fmla="*/ 14 w 61"/>
                <a:gd name="T11" fmla="*/ 5 h 62"/>
                <a:gd name="T12" fmla="*/ 19 w 61"/>
                <a:gd name="T13" fmla="*/ 3 h 62"/>
                <a:gd name="T14" fmla="*/ 24 w 61"/>
                <a:gd name="T15" fmla="*/ 0 h 62"/>
                <a:gd name="T16" fmla="*/ 27 w 61"/>
                <a:gd name="T17" fmla="*/ 0 h 62"/>
                <a:gd name="T18" fmla="*/ 31 w 61"/>
                <a:gd name="T19" fmla="*/ 0 h 62"/>
                <a:gd name="T20" fmla="*/ 33 w 61"/>
                <a:gd name="T21" fmla="*/ 0 h 62"/>
                <a:gd name="T22" fmla="*/ 36 w 61"/>
                <a:gd name="T23" fmla="*/ 0 h 62"/>
                <a:gd name="T24" fmla="*/ 43 w 61"/>
                <a:gd name="T25" fmla="*/ 3 h 62"/>
                <a:gd name="T26" fmla="*/ 48 w 61"/>
                <a:gd name="T27" fmla="*/ 5 h 62"/>
                <a:gd name="T28" fmla="*/ 52 w 61"/>
                <a:gd name="T29" fmla="*/ 9 h 62"/>
                <a:gd name="T30" fmla="*/ 56 w 61"/>
                <a:gd name="T31" fmla="*/ 13 h 62"/>
                <a:gd name="T32" fmla="*/ 59 w 61"/>
                <a:gd name="T33" fmla="*/ 18 h 62"/>
                <a:gd name="T34" fmla="*/ 61 w 61"/>
                <a:gd name="T35" fmla="*/ 25 h 62"/>
                <a:gd name="T36" fmla="*/ 61 w 61"/>
                <a:gd name="T37" fmla="*/ 31 h 62"/>
                <a:gd name="T38" fmla="*/ 61 w 61"/>
                <a:gd name="T39" fmla="*/ 31 h 62"/>
                <a:gd name="T40" fmla="*/ 61 w 61"/>
                <a:gd name="T41" fmla="*/ 37 h 62"/>
                <a:gd name="T42" fmla="*/ 59 w 61"/>
                <a:gd name="T43" fmla="*/ 42 h 62"/>
                <a:gd name="T44" fmla="*/ 56 w 61"/>
                <a:gd name="T45" fmla="*/ 48 h 62"/>
                <a:gd name="T46" fmla="*/ 52 w 61"/>
                <a:gd name="T47" fmla="*/ 53 h 62"/>
                <a:gd name="T48" fmla="*/ 48 w 61"/>
                <a:gd name="T49" fmla="*/ 57 h 62"/>
                <a:gd name="T50" fmla="*/ 43 w 61"/>
                <a:gd name="T51" fmla="*/ 59 h 62"/>
                <a:gd name="T52" fmla="*/ 36 w 61"/>
                <a:gd name="T53" fmla="*/ 60 h 62"/>
                <a:gd name="T54" fmla="*/ 33 w 61"/>
                <a:gd name="T55" fmla="*/ 62 h 62"/>
                <a:gd name="T56" fmla="*/ 31 w 61"/>
                <a:gd name="T57" fmla="*/ 62 h 62"/>
                <a:gd name="T58" fmla="*/ 27 w 61"/>
                <a:gd name="T59" fmla="*/ 62 h 62"/>
                <a:gd name="T60" fmla="*/ 24 w 61"/>
                <a:gd name="T61" fmla="*/ 60 h 62"/>
                <a:gd name="T62" fmla="*/ 19 w 61"/>
                <a:gd name="T63" fmla="*/ 59 h 62"/>
                <a:gd name="T64" fmla="*/ 14 w 61"/>
                <a:gd name="T65" fmla="*/ 57 h 62"/>
                <a:gd name="T66" fmla="*/ 8 w 61"/>
                <a:gd name="T67" fmla="*/ 53 h 62"/>
                <a:gd name="T68" fmla="*/ 4 w 61"/>
                <a:gd name="T69" fmla="*/ 48 h 62"/>
                <a:gd name="T70" fmla="*/ 2 w 61"/>
                <a:gd name="T71" fmla="*/ 42 h 62"/>
                <a:gd name="T72" fmla="*/ 0 w 61"/>
                <a:gd name="T73" fmla="*/ 37 h 62"/>
                <a:gd name="T74" fmla="*/ 0 w 61"/>
                <a:gd name="T75" fmla="*/ 31 h 6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1"/>
                <a:gd name="T115" fmla="*/ 0 h 62"/>
                <a:gd name="T116" fmla="*/ 61 w 61"/>
                <a:gd name="T117" fmla="*/ 62 h 6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1" h="62">
                  <a:moveTo>
                    <a:pt x="0" y="31"/>
                  </a:moveTo>
                  <a:lnTo>
                    <a:pt x="0" y="25"/>
                  </a:lnTo>
                  <a:lnTo>
                    <a:pt x="2" y="18"/>
                  </a:lnTo>
                  <a:lnTo>
                    <a:pt x="4" y="13"/>
                  </a:lnTo>
                  <a:lnTo>
                    <a:pt x="8" y="9"/>
                  </a:lnTo>
                  <a:lnTo>
                    <a:pt x="14" y="5"/>
                  </a:lnTo>
                  <a:lnTo>
                    <a:pt x="19" y="3"/>
                  </a:lnTo>
                  <a:lnTo>
                    <a:pt x="24" y="0"/>
                  </a:lnTo>
                  <a:lnTo>
                    <a:pt x="27" y="0"/>
                  </a:lnTo>
                  <a:lnTo>
                    <a:pt x="31" y="0"/>
                  </a:lnTo>
                  <a:lnTo>
                    <a:pt x="33" y="0"/>
                  </a:lnTo>
                  <a:lnTo>
                    <a:pt x="36" y="0"/>
                  </a:lnTo>
                  <a:lnTo>
                    <a:pt x="43" y="3"/>
                  </a:lnTo>
                  <a:lnTo>
                    <a:pt x="48" y="5"/>
                  </a:lnTo>
                  <a:lnTo>
                    <a:pt x="52" y="9"/>
                  </a:lnTo>
                  <a:lnTo>
                    <a:pt x="56" y="13"/>
                  </a:lnTo>
                  <a:lnTo>
                    <a:pt x="59" y="18"/>
                  </a:lnTo>
                  <a:lnTo>
                    <a:pt x="61" y="25"/>
                  </a:lnTo>
                  <a:lnTo>
                    <a:pt x="61" y="31"/>
                  </a:lnTo>
                  <a:lnTo>
                    <a:pt x="61" y="37"/>
                  </a:lnTo>
                  <a:lnTo>
                    <a:pt x="59" y="42"/>
                  </a:lnTo>
                  <a:lnTo>
                    <a:pt x="56" y="48"/>
                  </a:lnTo>
                  <a:lnTo>
                    <a:pt x="52" y="53"/>
                  </a:lnTo>
                  <a:lnTo>
                    <a:pt x="48" y="57"/>
                  </a:lnTo>
                  <a:lnTo>
                    <a:pt x="43" y="59"/>
                  </a:lnTo>
                  <a:lnTo>
                    <a:pt x="36" y="60"/>
                  </a:lnTo>
                  <a:lnTo>
                    <a:pt x="33" y="62"/>
                  </a:lnTo>
                  <a:lnTo>
                    <a:pt x="31" y="62"/>
                  </a:lnTo>
                  <a:lnTo>
                    <a:pt x="27" y="62"/>
                  </a:lnTo>
                  <a:lnTo>
                    <a:pt x="24" y="60"/>
                  </a:lnTo>
                  <a:lnTo>
                    <a:pt x="19" y="59"/>
                  </a:lnTo>
                  <a:lnTo>
                    <a:pt x="14" y="57"/>
                  </a:lnTo>
                  <a:lnTo>
                    <a:pt x="8" y="53"/>
                  </a:lnTo>
                  <a:lnTo>
                    <a:pt x="4" y="48"/>
                  </a:lnTo>
                  <a:lnTo>
                    <a:pt x="2" y="42"/>
                  </a:lnTo>
                  <a:lnTo>
                    <a:pt x="0" y="37"/>
                  </a:lnTo>
                  <a:lnTo>
                    <a:pt x="0" y="31"/>
                  </a:lnTo>
                  <a:close/>
                </a:path>
              </a:pathLst>
            </a:custGeom>
            <a:noFill/>
            <a:ln w="28575" cmpd="sng">
              <a:solidFill>
                <a:srgbClr val="000000"/>
              </a:solidFill>
              <a:round/>
              <a:headEnd/>
              <a:tailEnd/>
            </a:ln>
          </p:spPr>
          <p:txBody>
            <a:bodyPr/>
            <a:lstStyle/>
            <a:p>
              <a:endParaRPr lang="en-GB"/>
            </a:p>
          </p:txBody>
        </p:sp>
        <p:sp>
          <p:nvSpPr>
            <p:cNvPr id="15427" name="Freeform 20"/>
            <p:cNvSpPr>
              <a:spLocks/>
            </p:cNvSpPr>
            <p:nvPr/>
          </p:nvSpPr>
          <p:spPr bwMode="auto">
            <a:xfrm>
              <a:off x="4934746" y="3759775"/>
              <a:ext cx="89668" cy="88187"/>
            </a:xfrm>
            <a:custGeom>
              <a:avLst/>
              <a:gdLst>
                <a:gd name="T0" fmla="*/ 0 w 61"/>
                <a:gd name="T1" fmla="*/ 31 h 62"/>
                <a:gd name="T2" fmla="*/ 0 w 61"/>
                <a:gd name="T3" fmla="*/ 25 h 62"/>
                <a:gd name="T4" fmla="*/ 2 w 61"/>
                <a:gd name="T5" fmla="*/ 18 h 62"/>
                <a:gd name="T6" fmla="*/ 4 w 61"/>
                <a:gd name="T7" fmla="*/ 13 h 62"/>
                <a:gd name="T8" fmla="*/ 8 w 61"/>
                <a:gd name="T9" fmla="*/ 9 h 62"/>
                <a:gd name="T10" fmla="*/ 14 w 61"/>
                <a:gd name="T11" fmla="*/ 5 h 62"/>
                <a:gd name="T12" fmla="*/ 19 w 61"/>
                <a:gd name="T13" fmla="*/ 3 h 62"/>
                <a:gd name="T14" fmla="*/ 24 w 61"/>
                <a:gd name="T15" fmla="*/ 0 h 62"/>
                <a:gd name="T16" fmla="*/ 27 w 61"/>
                <a:gd name="T17" fmla="*/ 0 h 62"/>
                <a:gd name="T18" fmla="*/ 31 w 61"/>
                <a:gd name="T19" fmla="*/ 0 h 62"/>
                <a:gd name="T20" fmla="*/ 33 w 61"/>
                <a:gd name="T21" fmla="*/ 0 h 62"/>
                <a:gd name="T22" fmla="*/ 36 w 61"/>
                <a:gd name="T23" fmla="*/ 0 h 62"/>
                <a:gd name="T24" fmla="*/ 43 w 61"/>
                <a:gd name="T25" fmla="*/ 3 h 62"/>
                <a:gd name="T26" fmla="*/ 48 w 61"/>
                <a:gd name="T27" fmla="*/ 5 h 62"/>
                <a:gd name="T28" fmla="*/ 52 w 61"/>
                <a:gd name="T29" fmla="*/ 9 h 62"/>
                <a:gd name="T30" fmla="*/ 56 w 61"/>
                <a:gd name="T31" fmla="*/ 13 h 62"/>
                <a:gd name="T32" fmla="*/ 59 w 61"/>
                <a:gd name="T33" fmla="*/ 18 h 62"/>
                <a:gd name="T34" fmla="*/ 61 w 61"/>
                <a:gd name="T35" fmla="*/ 25 h 62"/>
                <a:gd name="T36" fmla="*/ 61 w 61"/>
                <a:gd name="T37" fmla="*/ 31 h 62"/>
                <a:gd name="T38" fmla="*/ 61 w 61"/>
                <a:gd name="T39" fmla="*/ 31 h 62"/>
                <a:gd name="T40" fmla="*/ 61 w 61"/>
                <a:gd name="T41" fmla="*/ 37 h 62"/>
                <a:gd name="T42" fmla="*/ 59 w 61"/>
                <a:gd name="T43" fmla="*/ 42 h 62"/>
                <a:gd name="T44" fmla="*/ 56 w 61"/>
                <a:gd name="T45" fmla="*/ 48 h 62"/>
                <a:gd name="T46" fmla="*/ 52 w 61"/>
                <a:gd name="T47" fmla="*/ 53 h 62"/>
                <a:gd name="T48" fmla="*/ 48 w 61"/>
                <a:gd name="T49" fmla="*/ 57 h 62"/>
                <a:gd name="T50" fmla="*/ 43 w 61"/>
                <a:gd name="T51" fmla="*/ 59 h 62"/>
                <a:gd name="T52" fmla="*/ 36 w 61"/>
                <a:gd name="T53" fmla="*/ 60 h 62"/>
                <a:gd name="T54" fmla="*/ 33 w 61"/>
                <a:gd name="T55" fmla="*/ 62 h 62"/>
                <a:gd name="T56" fmla="*/ 31 w 61"/>
                <a:gd name="T57" fmla="*/ 62 h 62"/>
                <a:gd name="T58" fmla="*/ 27 w 61"/>
                <a:gd name="T59" fmla="*/ 62 h 62"/>
                <a:gd name="T60" fmla="*/ 24 w 61"/>
                <a:gd name="T61" fmla="*/ 60 h 62"/>
                <a:gd name="T62" fmla="*/ 19 w 61"/>
                <a:gd name="T63" fmla="*/ 59 h 62"/>
                <a:gd name="T64" fmla="*/ 14 w 61"/>
                <a:gd name="T65" fmla="*/ 57 h 62"/>
                <a:gd name="T66" fmla="*/ 8 w 61"/>
                <a:gd name="T67" fmla="*/ 53 h 62"/>
                <a:gd name="T68" fmla="*/ 4 w 61"/>
                <a:gd name="T69" fmla="*/ 48 h 62"/>
                <a:gd name="T70" fmla="*/ 2 w 61"/>
                <a:gd name="T71" fmla="*/ 42 h 62"/>
                <a:gd name="T72" fmla="*/ 0 w 61"/>
                <a:gd name="T73" fmla="*/ 37 h 62"/>
                <a:gd name="T74" fmla="*/ 0 w 61"/>
                <a:gd name="T75" fmla="*/ 31 h 6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1"/>
                <a:gd name="T115" fmla="*/ 0 h 62"/>
                <a:gd name="T116" fmla="*/ 61 w 61"/>
                <a:gd name="T117" fmla="*/ 62 h 6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1" h="62">
                  <a:moveTo>
                    <a:pt x="0" y="31"/>
                  </a:moveTo>
                  <a:lnTo>
                    <a:pt x="0" y="25"/>
                  </a:lnTo>
                  <a:lnTo>
                    <a:pt x="2" y="18"/>
                  </a:lnTo>
                  <a:lnTo>
                    <a:pt x="4" y="13"/>
                  </a:lnTo>
                  <a:lnTo>
                    <a:pt x="8" y="9"/>
                  </a:lnTo>
                  <a:lnTo>
                    <a:pt x="14" y="5"/>
                  </a:lnTo>
                  <a:lnTo>
                    <a:pt x="19" y="3"/>
                  </a:lnTo>
                  <a:lnTo>
                    <a:pt x="24" y="0"/>
                  </a:lnTo>
                  <a:lnTo>
                    <a:pt x="27" y="0"/>
                  </a:lnTo>
                  <a:lnTo>
                    <a:pt x="31" y="0"/>
                  </a:lnTo>
                  <a:lnTo>
                    <a:pt x="33" y="0"/>
                  </a:lnTo>
                  <a:lnTo>
                    <a:pt x="36" y="0"/>
                  </a:lnTo>
                  <a:lnTo>
                    <a:pt x="43" y="3"/>
                  </a:lnTo>
                  <a:lnTo>
                    <a:pt x="48" y="5"/>
                  </a:lnTo>
                  <a:lnTo>
                    <a:pt x="52" y="9"/>
                  </a:lnTo>
                  <a:lnTo>
                    <a:pt x="56" y="13"/>
                  </a:lnTo>
                  <a:lnTo>
                    <a:pt x="59" y="18"/>
                  </a:lnTo>
                  <a:lnTo>
                    <a:pt x="61" y="25"/>
                  </a:lnTo>
                  <a:lnTo>
                    <a:pt x="61" y="31"/>
                  </a:lnTo>
                  <a:lnTo>
                    <a:pt x="61" y="37"/>
                  </a:lnTo>
                  <a:lnTo>
                    <a:pt x="59" y="42"/>
                  </a:lnTo>
                  <a:lnTo>
                    <a:pt x="56" y="48"/>
                  </a:lnTo>
                  <a:lnTo>
                    <a:pt x="52" y="53"/>
                  </a:lnTo>
                  <a:lnTo>
                    <a:pt x="48" y="57"/>
                  </a:lnTo>
                  <a:lnTo>
                    <a:pt x="43" y="59"/>
                  </a:lnTo>
                  <a:lnTo>
                    <a:pt x="36" y="60"/>
                  </a:lnTo>
                  <a:lnTo>
                    <a:pt x="33" y="62"/>
                  </a:lnTo>
                  <a:lnTo>
                    <a:pt x="31" y="62"/>
                  </a:lnTo>
                  <a:lnTo>
                    <a:pt x="27" y="62"/>
                  </a:lnTo>
                  <a:lnTo>
                    <a:pt x="24" y="60"/>
                  </a:lnTo>
                  <a:lnTo>
                    <a:pt x="19" y="59"/>
                  </a:lnTo>
                  <a:lnTo>
                    <a:pt x="14" y="57"/>
                  </a:lnTo>
                  <a:lnTo>
                    <a:pt x="8" y="53"/>
                  </a:lnTo>
                  <a:lnTo>
                    <a:pt x="4" y="48"/>
                  </a:lnTo>
                  <a:lnTo>
                    <a:pt x="2" y="42"/>
                  </a:lnTo>
                  <a:lnTo>
                    <a:pt x="0" y="37"/>
                  </a:lnTo>
                  <a:lnTo>
                    <a:pt x="0" y="31"/>
                  </a:lnTo>
                </a:path>
              </a:pathLst>
            </a:custGeom>
            <a:noFill/>
            <a:ln w="28575" cmpd="sng">
              <a:solidFill>
                <a:srgbClr val="000000"/>
              </a:solidFill>
              <a:prstDash val="solid"/>
              <a:round/>
              <a:headEnd/>
              <a:tailEnd/>
            </a:ln>
          </p:spPr>
          <p:txBody>
            <a:bodyPr/>
            <a:lstStyle/>
            <a:p>
              <a:endParaRPr lang="en-GB"/>
            </a:p>
          </p:txBody>
        </p:sp>
        <p:sp>
          <p:nvSpPr>
            <p:cNvPr id="15428" name="Freeform 21"/>
            <p:cNvSpPr>
              <a:spLocks/>
            </p:cNvSpPr>
            <p:nvPr/>
          </p:nvSpPr>
          <p:spPr bwMode="auto">
            <a:xfrm>
              <a:off x="4934746" y="2006001"/>
              <a:ext cx="89668" cy="88187"/>
            </a:xfrm>
            <a:custGeom>
              <a:avLst/>
              <a:gdLst>
                <a:gd name="T0" fmla="*/ 0 w 61"/>
                <a:gd name="T1" fmla="*/ 31 h 62"/>
                <a:gd name="T2" fmla="*/ 0 w 61"/>
                <a:gd name="T3" fmla="*/ 25 h 62"/>
                <a:gd name="T4" fmla="*/ 2 w 61"/>
                <a:gd name="T5" fmla="*/ 18 h 62"/>
                <a:gd name="T6" fmla="*/ 4 w 61"/>
                <a:gd name="T7" fmla="*/ 13 h 62"/>
                <a:gd name="T8" fmla="*/ 8 w 61"/>
                <a:gd name="T9" fmla="*/ 9 h 62"/>
                <a:gd name="T10" fmla="*/ 14 w 61"/>
                <a:gd name="T11" fmla="*/ 5 h 62"/>
                <a:gd name="T12" fmla="*/ 19 w 61"/>
                <a:gd name="T13" fmla="*/ 3 h 62"/>
                <a:gd name="T14" fmla="*/ 24 w 61"/>
                <a:gd name="T15" fmla="*/ 0 h 62"/>
                <a:gd name="T16" fmla="*/ 27 w 61"/>
                <a:gd name="T17" fmla="*/ 0 h 62"/>
                <a:gd name="T18" fmla="*/ 31 w 61"/>
                <a:gd name="T19" fmla="*/ 0 h 62"/>
                <a:gd name="T20" fmla="*/ 33 w 61"/>
                <a:gd name="T21" fmla="*/ 0 h 62"/>
                <a:gd name="T22" fmla="*/ 36 w 61"/>
                <a:gd name="T23" fmla="*/ 0 h 62"/>
                <a:gd name="T24" fmla="*/ 43 w 61"/>
                <a:gd name="T25" fmla="*/ 3 h 62"/>
                <a:gd name="T26" fmla="*/ 48 w 61"/>
                <a:gd name="T27" fmla="*/ 5 h 62"/>
                <a:gd name="T28" fmla="*/ 52 w 61"/>
                <a:gd name="T29" fmla="*/ 9 h 62"/>
                <a:gd name="T30" fmla="*/ 56 w 61"/>
                <a:gd name="T31" fmla="*/ 13 h 62"/>
                <a:gd name="T32" fmla="*/ 59 w 61"/>
                <a:gd name="T33" fmla="*/ 18 h 62"/>
                <a:gd name="T34" fmla="*/ 61 w 61"/>
                <a:gd name="T35" fmla="*/ 25 h 62"/>
                <a:gd name="T36" fmla="*/ 61 w 61"/>
                <a:gd name="T37" fmla="*/ 31 h 62"/>
                <a:gd name="T38" fmla="*/ 61 w 61"/>
                <a:gd name="T39" fmla="*/ 31 h 62"/>
                <a:gd name="T40" fmla="*/ 61 w 61"/>
                <a:gd name="T41" fmla="*/ 38 h 62"/>
                <a:gd name="T42" fmla="*/ 59 w 61"/>
                <a:gd name="T43" fmla="*/ 43 h 62"/>
                <a:gd name="T44" fmla="*/ 56 w 61"/>
                <a:gd name="T45" fmla="*/ 48 h 62"/>
                <a:gd name="T46" fmla="*/ 52 w 61"/>
                <a:gd name="T47" fmla="*/ 53 h 62"/>
                <a:gd name="T48" fmla="*/ 48 w 61"/>
                <a:gd name="T49" fmla="*/ 57 h 62"/>
                <a:gd name="T50" fmla="*/ 43 w 61"/>
                <a:gd name="T51" fmla="*/ 59 h 62"/>
                <a:gd name="T52" fmla="*/ 36 w 61"/>
                <a:gd name="T53" fmla="*/ 61 h 62"/>
                <a:gd name="T54" fmla="*/ 33 w 61"/>
                <a:gd name="T55" fmla="*/ 62 h 62"/>
                <a:gd name="T56" fmla="*/ 31 w 61"/>
                <a:gd name="T57" fmla="*/ 62 h 62"/>
                <a:gd name="T58" fmla="*/ 27 w 61"/>
                <a:gd name="T59" fmla="*/ 62 h 62"/>
                <a:gd name="T60" fmla="*/ 24 w 61"/>
                <a:gd name="T61" fmla="*/ 61 h 62"/>
                <a:gd name="T62" fmla="*/ 19 w 61"/>
                <a:gd name="T63" fmla="*/ 59 h 62"/>
                <a:gd name="T64" fmla="*/ 14 w 61"/>
                <a:gd name="T65" fmla="*/ 57 h 62"/>
                <a:gd name="T66" fmla="*/ 8 w 61"/>
                <a:gd name="T67" fmla="*/ 53 h 62"/>
                <a:gd name="T68" fmla="*/ 4 w 61"/>
                <a:gd name="T69" fmla="*/ 48 h 62"/>
                <a:gd name="T70" fmla="*/ 2 w 61"/>
                <a:gd name="T71" fmla="*/ 43 h 62"/>
                <a:gd name="T72" fmla="*/ 0 w 61"/>
                <a:gd name="T73" fmla="*/ 38 h 62"/>
                <a:gd name="T74" fmla="*/ 0 w 61"/>
                <a:gd name="T75" fmla="*/ 31 h 6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1"/>
                <a:gd name="T115" fmla="*/ 0 h 62"/>
                <a:gd name="T116" fmla="*/ 61 w 61"/>
                <a:gd name="T117" fmla="*/ 62 h 6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1" h="62">
                  <a:moveTo>
                    <a:pt x="0" y="31"/>
                  </a:moveTo>
                  <a:lnTo>
                    <a:pt x="0" y="25"/>
                  </a:lnTo>
                  <a:lnTo>
                    <a:pt x="2" y="18"/>
                  </a:lnTo>
                  <a:lnTo>
                    <a:pt x="4" y="13"/>
                  </a:lnTo>
                  <a:lnTo>
                    <a:pt x="8" y="9"/>
                  </a:lnTo>
                  <a:lnTo>
                    <a:pt x="14" y="5"/>
                  </a:lnTo>
                  <a:lnTo>
                    <a:pt x="19" y="3"/>
                  </a:lnTo>
                  <a:lnTo>
                    <a:pt x="24" y="0"/>
                  </a:lnTo>
                  <a:lnTo>
                    <a:pt x="27" y="0"/>
                  </a:lnTo>
                  <a:lnTo>
                    <a:pt x="31" y="0"/>
                  </a:lnTo>
                  <a:lnTo>
                    <a:pt x="33" y="0"/>
                  </a:lnTo>
                  <a:lnTo>
                    <a:pt x="36" y="0"/>
                  </a:lnTo>
                  <a:lnTo>
                    <a:pt x="43" y="3"/>
                  </a:lnTo>
                  <a:lnTo>
                    <a:pt x="48" y="5"/>
                  </a:lnTo>
                  <a:lnTo>
                    <a:pt x="52" y="9"/>
                  </a:lnTo>
                  <a:lnTo>
                    <a:pt x="56" y="13"/>
                  </a:lnTo>
                  <a:lnTo>
                    <a:pt x="59" y="18"/>
                  </a:lnTo>
                  <a:lnTo>
                    <a:pt x="61" y="25"/>
                  </a:lnTo>
                  <a:lnTo>
                    <a:pt x="61" y="31"/>
                  </a:lnTo>
                  <a:lnTo>
                    <a:pt x="61" y="38"/>
                  </a:lnTo>
                  <a:lnTo>
                    <a:pt x="59" y="43"/>
                  </a:lnTo>
                  <a:lnTo>
                    <a:pt x="56" y="48"/>
                  </a:lnTo>
                  <a:lnTo>
                    <a:pt x="52" y="53"/>
                  </a:lnTo>
                  <a:lnTo>
                    <a:pt x="48" y="57"/>
                  </a:lnTo>
                  <a:lnTo>
                    <a:pt x="43" y="59"/>
                  </a:lnTo>
                  <a:lnTo>
                    <a:pt x="36" y="61"/>
                  </a:lnTo>
                  <a:lnTo>
                    <a:pt x="33" y="62"/>
                  </a:lnTo>
                  <a:lnTo>
                    <a:pt x="31" y="62"/>
                  </a:lnTo>
                  <a:lnTo>
                    <a:pt x="27" y="62"/>
                  </a:lnTo>
                  <a:lnTo>
                    <a:pt x="24" y="61"/>
                  </a:lnTo>
                  <a:lnTo>
                    <a:pt x="19" y="59"/>
                  </a:lnTo>
                  <a:lnTo>
                    <a:pt x="14" y="57"/>
                  </a:lnTo>
                  <a:lnTo>
                    <a:pt x="8" y="53"/>
                  </a:lnTo>
                  <a:lnTo>
                    <a:pt x="4" y="48"/>
                  </a:lnTo>
                  <a:lnTo>
                    <a:pt x="2" y="43"/>
                  </a:lnTo>
                  <a:lnTo>
                    <a:pt x="0" y="38"/>
                  </a:lnTo>
                  <a:lnTo>
                    <a:pt x="0" y="31"/>
                  </a:lnTo>
                  <a:close/>
                </a:path>
              </a:pathLst>
            </a:custGeom>
            <a:noFill/>
            <a:ln w="28575" cmpd="sng">
              <a:solidFill>
                <a:srgbClr val="000000"/>
              </a:solidFill>
              <a:round/>
              <a:headEnd/>
              <a:tailEnd/>
            </a:ln>
          </p:spPr>
          <p:txBody>
            <a:bodyPr/>
            <a:lstStyle/>
            <a:p>
              <a:endParaRPr lang="en-GB"/>
            </a:p>
          </p:txBody>
        </p:sp>
        <p:sp>
          <p:nvSpPr>
            <p:cNvPr id="15429" name="Freeform 22"/>
            <p:cNvSpPr>
              <a:spLocks/>
            </p:cNvSpPr>
            <p:nvPr/>
          </p:nvSpPr>
          <p:spPr bwMode="auto">
            <a:xfrm>
              <a:off x="4934746" y="2006001"/>
              <a:ext cx="89668" cy="88187"/>
            </a:xfrm>
            <a:custGeom>
              <a:avLst/>
              <a:gdLst>
                <a:gd name="T0" fmla="*/ 0 w 61"/>
                <a:gd name="T1" fmla="*/ 31 h 62"/>
                <a:gd name="T2" fmla="*/ 0 w 61"/>
                <a:gd name="T3" fmla="*/ 25 h 62"/>
                <a:gd name="T4" fmla="*/ 2 w 61"/>
                <a:gd name="T5" fmla="*/ 18 h 62"/>
                <a:gd name="T6" fmla="*/ 4 w 61"/>
                <a:gd name="T7" fmla="*/ 13 h 62"/>
                <a:gd name="T8" fmla="*/ 8 w 61"/>
                <a:gd name="T9" fmla="*/ 9 h 62"/>
                <a:gd name="T10" fmla="*/ 14 w 61"/>
                <a:gd name="T11" fmla="*/ 5 h 62"/>
                <a:gd name="T12" fmla="*/ 19 w 61"/>
                <a:gd name="T13" fmla="*/ 3 h 62"/>
                <a:gd name="T14" fmla="*/ 24 w 61"/>
                <a:gd name="T15" fmla="*/ 0 h 62"/>
                <a:gd name="T16" fmla="*/ 27 w 61"/>
                <a:gd name="T17" fmla="*/ 0 h 62"/>
                <a:gd name="T18" fmla="*/ 31 w 61"/>
                <a:gd name="T19" fmla="*/ 0 h 62"/>
                <a:gd name="T20" fmla="*/ 33 w 61"/>
                <a:gd name="T21" fmla="*/ 0 h 62"/>
                <a:gd name="T22" fmla="*/ 36 w 61"/>
                <a:gd name="T23" fmla="*/ 0 h 62"/>
                <a:gd name="T24" fmla="*/ 43 w 61"/>
                <a:gd name="T25" fmla="*/ 3 h 62"/>
                <a:gd name="T26" fmla="*/ 48 w 61"/>
                <a:gd name="T27" fmla="*/ 5 h 62"/>
                <a:gd name="T28" fmla="*/ 52 w 61"/>
                <a:gd name="T29" fmla="*/ 9 h 62"/>
                <a:gd name="T30" fmla="*/ 56 w 61"/>
                <a:gd name="T31" fmla="*/ 13 h 62"/>
                <a:gd name="T32" fmla="*/ 59 w 61"/>
                <a:gd name="T33" fmla="*/ 18 h 62"/>
                <a:gd name="T34" fmla="*/ 61 w 61"/>
                <a:gd name="T35" fmla="*/ 25 h 62"/>
                <a:gd name="T36" fmla="*/ 61 w 61"/>
                <a:gd name="T37" fmla="*/ 31 h 62"/>
                <a:gd name="T38" fmla="*/ 61 w 61"/>
                <a:gd name="T39" fmla="*/ 31 h 62"/>
                <a:gd name="T40" fmla="*/ 61 w 61"/>
                <a:gd name="T41" fmla="*/ 38 h 62"/>
                <a:gd name="T42" fmla="*/ 59 w 61"/>
                <a:gd name="T43" fmla="*/ 43 h 62"/>
                <a:gd name="T44" fmla="*/ 56 w 61"/>
                <a:gd name="T45" fmla="*/ 48 h 62"/>
                <a:gd name="T46" fmla="*/ 52 w 61"/>
                <a:gd name="T47" fmla="*/ 53 h 62"/>
                <a:gd name="T48" fmla="*/ 48 w 61"/>
                <a:gd name="T49" fmla="*/ 57 h 62"/>
                <a:gd name="T50" fmla="*/ 43 w 61"/>
                <a:gd name="T51" fmla="*/ 59 h 62"/>
                <a:gd name="T52" fmla="*/ 36 w 61"/>
                <a:gd name="T53" fmla="*/ 61 h 62"/>
                <a:gd name="T54" fmla="*/ 33 w 61"/>
                <a:gd name="T55" fmla="*/ 62 h 62"/>
                <a:gd name="T56" fmla="*/ 31 w 61"/>
                <a:gd name="T57" fmla="*/ 62 h 62"/>
                <a:gd name="T58" fmla="*/ 27 w 61"/>
                <a:gd name="T59" fmla="*/ 62 h 62"/>
                <a:gd name="T60" fmla="*/ 24 w 61"/>
                <a:gd name="T61" fmla="*/ 61 h 62"/>
                <a:gd name="T62" fmla="*/ 19 w 61"/>
                <a:gd name="T63" fmla="*/ 59 h 62"/>
                <a:gd name="T64" fmla="*/ 14 w 61"/>
                <a:gd name="T65" fmla="*/ 57 h 62"/>
                <a:gd name="T66" fmla="*/ 8 w 61"/>
                <a:gd name="T67" fmla="*/ 53 h 62"/>
                <a:gd name="T68" fmla="*/ 4 w 61"/>
                <a:gd name="T69" fmla="*/ 48 h 62"/>
                <a:gd name="T70" fmla="*/ 2 w 61"/>
                <a:gd name="T71" fmla="*/ 43 h 62"/>
                <a:gd name="T72" fmla="*/ 0 w 61"/>
                <a:gd name="T73" fmla="*/ 38 h 62"/>
                <a:gd name="T74" fmla="*/ 0 w 61"/>
                <a:gd name="T75" fmla="*/ 31 h 6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1"/>
                <a:gd name="T115" fmla="*/ 0 h 62"/>
                <a:gd name="T116" fmla="*/ 61 w 61"/>
                <a:gd name="T117" fmla="*/ 62 h 6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1" h="62">
                  <a:moveTo>
                    <a:pt x="0" y="31"/>
                  </a:moveTo>
                  <a:lnTo>
                    <a:pt x="0" y="25"/>
                  </a:lnTo>
                  <a:lnTo>
                    <a:pt x="2" y="18"/>
                  </a:lnTo>
                  <a:lnTo>
                    <a:pt x="4" y="13"/>
                  </a:lnTo>
                  <a:lnTo>
                    <a:pt x="8" y="9"/>
                  </a:lnTo>
                  <a:lnTo>
                    <a:pt x="14" y="5"/>
                  </a:lnTo>
                  <a:lnTo>
                    <a:pt x="19" y="3"/>
                  </a:lnTo>
                  <a:lnTo>
                    <a:pt x="24" y="0"/>
                  </a:lnTo>
                  <a:lnTo>
                    <a:pt x="27" y="0"/>
                  </a:lnTo>
                  <a:lnTo>
                    <a:pt x="31" y="0"/>
                  </a:lnTo>
                  <a:lnTo>
                    <a:pt x="33" y="0"/>
                  </a:lnTo>
                  <a:lnTo>
                    <a:pt x="36" y="0"/>
                  </a:lnTo>
                  <a:lnTo>
                    <a:pt x="43" y="3"/>
                  </a:lnTo>
                  <a:lnTo>
                    <a:pt x="48" y="5"/>
                  </a:lnTo>
                  <a:lnTo>
                    <a:pt x="52" y="9"/>
                  </a:lnTo>
                  <a:lnTo>
                    <a:pt x="56" y="13"/>
                  </a:lnTo>
                  <a:lnTo>
                    <a:pt x="59" y="18"/>
                  </a:lnTo>
                  <a:lnTo>
                    <a:pt x="61" y="25"/>
                  </a:lnTo>
                  <a:lnTo>
                    <a:pt x="61" y="31"/>
                  </a:lnTo>
                  <a:lnTo>
                    <a:pt x="61" y="38"/>
                  </a:lnTo>
                  <a:lnTo>
                    <a:pt x="59" y="43"/>
                  </a:lnTo>
                  <a:lnTo>
                    <a:pt x="56" y="48"/>
                  </a:lnTo>
                  <a:lnTo>
                    <a:pt x="52" y="53"/>
                  </a:lnTo>
                  <a:lnTo>
                    <a:pt x="48" y="57"/>
                  </a:lnTo>
                  <a:lnTo>
                    <a:pt x="43" y="59"/>
                  </a:lnTo>
                  <a:lnTo>
                    <a:pt x="36" y="61"/>
                  </a:lnTo>
                  <a:lnTo>
                    <a:pt x="33" y="62"/>
                  </a:lnTo>
                  <a:lnTo>
                    <a:pt x="31" y="62"/>
                  </a:lnTo>
                  <a:lnTo>
                    <a:pt x="27" y="62"/>
                  </a:lnTo>
                  <a:lnTo>
                    <a:pt x="24" y="61"/>
                  </a:lnTo>
                  <a:lnTo>
                    <a:pt x="19" y="59"/>
                  </a:lnTo>
                  <a:lnTo>
                    <a:pt x="14" y="57"/>
                  </a:lnTo>
                  <a:lnTo>
                    <a:pt x="8" y="53"/>
                  </a:lnTo>
                  <a:lnTo>
                    <a:pt x="4" y="48"/>
                  </a:lnTo>
                  <a:lnTo>
                    <a:pt x="2" y="43"/>
                  </a:lnTo>
                  <a:lnTo>
                    <a:pt x="0" y="38"/>
                  </a:lnTo>
                  <a:lnTo>
                    <a:pt x="0" y="31"/>
                  </a:lnTo>
                </a:path>
              </a:pathLst>
            </a:custGeom>
            <a:noFill/>
            <a:ln w="28575" cmpd="sng">
              <a:solidFill>
                <a:srgbClr val="000000"/>
              </a:solidFill>
              <a:prstDash val="solid"/>
              <a:round/>
              <a:headEnd/>
              <a:tailEnd/>
            </a:ln>
          </p:spPr>
          <p:txBody>
            <a:bodyPr/>
            <a:lstStyle/>
            <a:p>
              <a:endParaRPr lang="en-GB"/>
            </a:p>
          </p:txBody>
        </p:sp>
        <p:sp>
          <p:nvSpPr>
            <p:cNvPr id="15430" name="Line 23"/>
            <p:cNvSpPr>
              <a:spLocks noChangeShapeType="1"/>
            </p:cNvSpPr>
            <p:nvPr/>
          </p:nvSpPr>
          <p:spPr bwMode="auto">
            <a:xfrm>
              <a:off x="443983" y="2284784"/>
              <a:ext cx="123478" cy="1422"/>
            </a:xfrm>
            <a:prstGeom prst="line">
              <a:avLst/>
            </a:prstGeom>
            <a:noFill/>
            <a:ln w="28575">
              <a:solidFill>
                <a:srgbClr val="000000"/>
              </a:solidFill>
              <a:round/>
              <a:headEnd/>
              <a:tailEnd/>
            </a:ln>
          </p:spPr>
          <p:txBody>
            <a:bodyPr/>
            <a:lstStyle/>
            <a:p>
              <a:endParaRPr lang="en-GB"/>
            </a:p>
          </p:txBody>
        </p:sp>
        <p:sp>
          <p:nvSpPr>
            <p:cNvPr id="15431" name="Line 24"/>
            <p:cNvSpPr>
              <a:spLocks noChangeShapeType="1"/>
            </p:cNvSpPr>
            <p:nvPr/>
          </p:nvSpPr>
          <p:spPr bwMode="auto">
            <a:xfrm>
              <a:off x="507192" y="2225045"/>
              <a:ext cx="1470" cy="118056"/>
            </a:xfrm>
            <a:prstGeom prst="line">
              <a:avLst/>
            </a:prstGeom>
            <a:noFill/>
            <a:ln w="28575">
              <a:solidFill>
                <a:srgbClr val="000000"/>
              </a:solidFill>
              <a:round/>
              <a:headEnd/>
              <a:tailEnd/>
            </a:ln>
          </p:spPr>
          <p:txBody>
            <a:bodyPr/>
            <a:lstStyle/>
            <a:p>
              <a:endParaRPr lang="en-GB"/>
            </a:p>
          </p:txBody>
        </p:sp>
        <p:sp>
          <p:nvSpPr>
            <p:cNvPr id="15432" name="Line 25"/>
            <p:cNvSpPr>
              <a:spLocks noChangeShapeType="1"/>
            </p:cNvSpPr>
            <p:nvPr/>
          </p:nvSpPr>
          <p:spPr bwMode="auto">
            <a:xfrm>
              <a:off x="443983" y="3570601"/>
              <a:ext cx="123478" cy="1422"/>
            </a:xfrm>
            <a:prstGeom prst="line">
              <a:avLst/>
            </a:prstGeom>
            <a:noFill/>
            <a:ln w="28575">
              <a:solidFill>
                <a:srgbClr val="000000"/>
              </a:solidFill>
              <a:round/>
              <a:headEnd/>
              <a:tailEnd/>
            </a:ln>
          </p:spPr>
          <p:txBody>
            <a:bodyPr/>
            <a:lstStyle/>
            <a:p>
              <a:endParaRPr lang="en-GB"/>
            </a:p>
          </p:txBody>
        </p:sp>
        <p:sp>
          <p:nvSpPr>
            <p:cNvPr id="15433" name="Line 26"/>
            <p:cNvSpPr>
              <a:spLocks noChangeShapeType="1"/>
            </p:cNvSpPr>
            <p:nvPr/>
          </p:nvSpPr>
          <p:spPr bwMode="auto">
            <a:xfrm>
              <a:off x="5161121" y="2284784"/>
              <a:ext cx="120538" cy="1422"/>
            </a:xfrm>
            <a:prstGeom prst="line">
              <a:avLst/>
            </a:prstGeom>
            <a:noFill/>
            <a:ln w="28575">
              <a:solidFill>
                <a:srgbClr val="000000"/>
              </a:solidFill>
              <a:round/>
              <a:headEnd/>
              <a:tailEnd/>
            </a:ln>
          </p:spPr>
          <p:txBody>
            <a:bodyPr/>
            <a:lstStyle/>
            <a:p>
              <a:endParaRPr lang="en-GB"/>
            </a:p>
          </p:txBody>
        </p:sp>
        <p:sp>
          <p:nvSpPr>
            <p:cNvPr id="15434" name="Line 27"/>
            <p:cNvSpPr>
              <a:spLocks noChangeShapeType="1"/>
            </p:cNvSpPr>
            <p:nvPr/>
          </p:nvSpPr>
          <p:spPr bwMode="auto">
            <a:xfrm>
              <a:off x="5221390" y="2225045"/>
              <a:ext cx="1470" cy="118056"/>
            </a:xfrm>
            <a:prstGeom prst="line">
              <a:avLst/>
            </a:prstGeom>
            <a:noFill/>
            <a:ln w="28575">
              <a:solidFill>
                <a:srgbClr val="000000"/>
              </a:solidFill>
              <a:round/>
              <a:headEnd/>
              <a:tailEnd/>
            </a:ln>
          </p:spPr>
          <p:txBody>
            <a:bodyPr/>
            <a:lstStyle/>
            <a:p>
              <a:endParaRPr lang="en-GB"/>
            </a:p>
          </p:txBody>
        </p:sp>
        <p:sp>
          <p:nvSpPr>
            <p:cNvPr id="15435" name="Line 28"/>
            <p:cNvSpPr>
              <a:spLocks noChangeShapeType="1"/>
            </p:cNvSpPr>
            <p:nvPr/>
          </p:nvSpPr>
          <p:spPr bwMode="auto">
            <a:xfrm>
              <a:off x="5161121" y="3570601"/>
              <a:ext cx="120538" cy="1422"/>
            </a:xfrm>
            <a:prstGeom prst="line">
              <a:avLst/>
            </a:prstGeom>
            <a:noFill/>
            <a:ln w="28575">
              <a:solidFill>
                <a:srgbClr val="000000"/>
              </a:solidFill>
              <a:round/>
              <a:headEnd/>
              <a:tailEnd/>
            </a:ln>
          </p:spPr>
          <p:txBody>
            <a:bodyPr/>
            <a:lstStyle/>
            <a:p>
              <a:endParaRPr lang="en-GB"/>
            </a:p>
          </p:txBody>
        </p:sp>
        <p:grpSp>
          <p:nvGrpSpPr>
            <p:cNvPr id="3" name="Group 29"/>
            <p:cNvGrpSpPr>
              <a:grpSpLocks/>
            </p:cNvGrpSpPr>
            <p:nvPr/>
          </p:nvGrpSpPr>
          <p:grpSpPr bwMode="auto">
            <a:xfrm>
              <a:off x="3560324" y="2956142"/>
              <a:ext cx="820244" cy="490716"/>
              <a:chOff x="3366" y="3381"/>
              <a:chExt cx="558" cy="345"/>
            </a:xfrm>
          </p:grpSpPr>
          <p:sp>
            <p:nvSpPr>
              <p:cNvPr id="15460" name="Rectangle 30"/>
              <p:cNvSpPr>
                <a:spLocks noChangeArrowheads="1"/>
              </p:cNvSpPr>
              <p:nvPr/>
            </p:nvSpPr>
            <p:spPr bwMode="auto">
              <a:xfrm>
                <a:off x="3366" y="3381"/>
                <a:ext cx="147" cy="288"/>
              </a:xfrm>
              <a:prstGeom prst="rect">
                <a:avLst/>
              </a:prstGeom>
              <a:noFill/>
              <a:ln w="28575">
                <a:noFill/>
                <a:miter lim="800000"/>
                <a:headEnd/>
                <a:tailEnd/>
              </a:ln>
            </p:spPr>
            <p:txBody>
              <a:bodyPr wrap="none" lIns="0" tIns="0" rIns="0" bIns="0">
                <a:spAutoFit/>
              </a:bodyPr>
              <a:lstStyle/>
              <a:p>
                <a:r>
                  <a:rPr lang="en-GB" sz="3000" i="1">
                    <a:solidFill>
                      <a:srgbClr val="000000"/>
                    </a:solidFill>
                    <a:latin typeface="Times New Roman" pitchFamily="18" charset="0"/>
                  </a:rPr>
                  <a:t>A</a:t>
                </a:r>
                <a:endParaRPr lang="en-GB" sz="2400"/>
              </a:p>
            </p:txBody>
          </p:sp>
          <p:sp>
            <p:nvSpPr>
              <p:cNvPr id="15461" name="Rectangle 31"/>
              <p:cNvSpPr>
                <a:spLocks noChangeArrowheads="1"/>
              </p:cNvSpPr>
              <p:nvPr/>
            </p:nvSpPr>
            <p:spPr bwMode="auto">
              <a:xfrm>
                <a:off x="3500" y="3475"/>
                <a:ext cx="183" cy="184"/>
              </a:xfrm>
              <a:prstGeom prst="rect">
                <a:avLst/>
              </a:prstGeom>
              <a:noFill/>
              <a:ln w="28575">
                <a:noFill/>
                <a:miter lim="800000"/>
                <a:headEnd/>
                <a:tailEnd/>
              </a:ln>
            </p:spPr>
            <p:txBody>
              <a:bodyPr wrap="none" lIns="0" tIns="0" rIns="0" bIns="0">
                <a:spAutoFit/>
              </a:bodyPr>
              <a:lstStyle/>
              <a:p>
                <a:r>
                  <a:rPr lang="en-GB" sz="1900" i="1" dirty="0" err="1">
                    <a:solidFill>
                      <a:srgbClr val="000000"/>
                    </a:solidFill>
                    <a:latin typeface="Times New Roman" pitchFamily="18" charset="0"/>
                  </a:rPr>
                  <a:t>vo</a:t>
                </a:r>
                <a:r>
                  <a:rPr lang="en-GB" sz="1900" i="1" dirty="0">
                    <a:solidFill>
                      <a:srgbClr val="000000"/>
                    </a:solidFill>
                    <a:latin typeface="Times New Roman" pitchFamily="18" charset="0"/>
                  </a:rPr>
                  <a:t> </a:t>
                </a:r>
                <a:endParaRPr lang="en-GB" sz="2400" dirty="0"/>
              </a:p>
            </p:txBody>
          </p:sp>
          <p:sp>
            <p:nvSpPr>
              <p:cNvPr id="15462" name="Rectangle 32"/>
              <p:cNvSpPr>
                <a:spLocks noChangeArrowheads="1"/>
              </p:cNvSpPr>
              <p:nvPr/>
            </p:nvSpPr>
            <p:spPr bwMode="auto">
              <a:xfrm>
                <a:off x="3691" y="3384"/>
                <a:ext cx="167" cy="288"/>
              </a:xfrm>
              <a:prstGeom prst="rect">
                <a:avLst/>
              </a:prstGeom>
              <a:noFill/>
              <a:ln w="28575">
                <a:noFill/>
                <a:miter lim="800000"/>
                <a:headEnd/>
                <a:tailEnd/>
              </a:ln>
            </p:spPr>
            <p:txBody>
              <a:bodyPr wrap="none" lIns="0" tIns="0" rIns="0" bIns="0">
                <a:spAutoFit/>
              </a:bodyPr>
              <a:lstStyle/>
              <a:p>
                <a:r>
                  <a:rPr lang="en-GB" sz="3000" i="1">
                    <a:solidFill>
                      <a:srgbClr val="000000"/>
                    </a:solidFill>
                    <a:latin typeface="Times New Roman" pitchFamily="18" charset="0"/>
                  </a:rPr>
                  <a:t>.v</a:t>
                </a:r>
                <a:endParaRPr lang="en-GB" sz="2400"/>
              </a:p>
            </p:txBody>
          </p:sp>
          <p:sp>
            <p:nvSpPr>
              <p:cNvPr id="15463" name="Rectangle 33"/>
              <p:cNvSpPr>
                <a:spLocks noChangeArrowheads="1"/>
              </p:cNvSpPr>
              <p:nvPr/>
            </p:nvSpPr>
            <p:spPr bwMode="auto">
              <a:xfrm>
                <a:off x="3827" y="3520"/>
                <a:ext cx="97" cy="206"/>
              </a:xfrm>
              <a:prstGeom prst="rect">
                <a:avLst/>
              </a:prstGeom>
              <a:noFill/>
              <a:ln w="28575">
                <a:noFill/>
                <a:miter lim="800000"/>
                <a:headEnd/>
                <a:tailEnd/>
              </a:ln>
            </p:spPr>
            <p:txBody>
              <a:bodyPr wrap="none" lIns="0" tIns="0" rIns="0" bIns="0">
                <a:spAutoFit/>
              </a:bodyPr>
              <a:lstStyle/>
              <a:p>
                <a:r>
                  <a:rPr lang="en-GB" sz="1900" i="1" dirty="0">
                    <a:solidFill>
                      <a:srgbClr val="000000"/>
                    </a:solidFill>
                    <a:latin typeface="Times New Roman" pitchFamily="18" charset="0"/>
                  </a:rPr>
                  <a:t> I</a:t>
                </a:r>
                <a:endParaRPr lang="en-GB" sz="2400" dirty="0"/>
              </a:p>
            </p:txBody>
          </p:sp>
        </p:grpSp>
        <p:sp>
          <p:nvSpPr>
            <p:cNvPr id="15437" name="Freeform 34"/>
            <p:cNvSpPr>
              <a:spLocks/>
            </p:cNvSpPr>
            <p:nvPr/>
          </p:nvSpPr>
          <p:spPr bwMode="auto">
            <a:xfrm>
              <a:off x="1686109" y="2634685"/>
              <a:ext cx="241075" cy="701225"/>
            </a:xfrm>
            <a:custGeom>
              <a:avLst/>
              <a:gdLst>
                <a:gd name="T0" fmla="*/ 82 w 164"/>
                <a:gd name="T1" fmla="*/ 493 h 493"/>
                <a:gd name="T2" fmla="*/ 82 w 164"/>
                <a:gd name="T3" fmla="*/ 411 h 493"/>
                <a:gd name="T4" fmla="*/ 0 w 164"/>
                <a:gd name="T5" fmla="*/ 370 h 493"/>
                <a:gd name="T6" fmla="*/ 164 w 164"/>
                <a:gd name="T7" fmla="*/ 288 h 493"/>
                <a:gd name="T8" fmla="*/ 0 w 164"/>
                <a:gd name="T9" fmla="*/ 206 h 493"/>
                <a:gd name="T10" fmla="*/ 164 w 164"/>
                <a:gd name="T11" fmla="*/ 123 h 493"/>
                <a:gd name="T12" fmla="*/ 82 w 164"/>
                <a:gd name="T13" fmla="*/ 82 h 493"/>
                <a:gd name="T14" fmla="*/ 82 w 164"/>
                <a:gd name="T15" fmla="*/ 0 h 493"/>
                <a:gd name="T16" fmla="*/ 0 60000 65536"/>
                <a:gd name="T17" fmla="*/ 0 60000 65536"/>
                <a:gd name="T18" fmla="*/ 0 60000 65536"/>
                <a:gd name="T19" fmla="*/ 0 60000 65536"/>
                <a:gd name="T20" fmla="*/ 0 60000 65536"/>
                <a:gd name="T21" fmla="*/ 0 60000 65536"/>
                <a:gd name="T22" fmla="*/ 0 60000 65536"/>
                <a:gd name="T23" fmla="*/ 0 60000 65536"/>
                <a:gd name="T24" fmla="*/ 0 w 164"/>
                <a:gd name="T25" fmla="*/ 0 h 493"/>
                <a:gd name="T26" fmla="*/ 164 w 164"/>
                <a:gd name="T27" fmla="*/ 493 h 4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4" h="493">
                  <a:moveTo>
                    <a:pt x="82" y="493"/>
                  </a:moveTo>
                  <a:lnTo>
                    <a:pt x="82" y="411"/>
                  </a:lnTo>
                  <a:lnTo>
                    <a:pt x="0" y="370"/>
                  </a:lnTo>
                  <a:lnTo>
                    <a:pt x="164" y="288"/>
                  </a:lnTo>
                  <a:lnTo>
                    <a:pt x="0" y="206"/>
                  </a:lnTo>
                  <a:lnTo>
                    <a:pt x="164" y="123"/>
                  </a:lnTo>
                  <a:lnTo>
                    <a:pt x="82" y="82"/>
                  </a:lnTo>
                  <a:lnTo>
                    <a:pt x="82" y="0"/>
                  </a:lnTo>
                </a:path>
              </a:pathLst>
            </a:custGeom>
            <a:noFill/>
            <a:ln w="28575" cmpd="sng">
              <a:solidFill>
                <a:srgbClr val="000000"/>
              </a:solidFill>
              <a:prstDash val="solid"/>
              <a:round/>
              <a:headEnd/>
              <a:tailEnd/>
            </a:ln>
          </p:spPr>
          <p:txBody>
            <a:bodyPr/>
            <a:lstStyle/>
            <a:p>
              <a:endParaRPr lang="en-GB"/>
            </a:p>
          </p:txBody>
        </p:sp>
        <p:sp>
          <p:nvSpPr>
            <p:cNvPr id="15438" name="Line 35"/>
            <p:cNvSpPr>
              <a:spLocks noChangeShapeType="1"/>
            </p:cNvSpPr>
            <p:nvPr/>
          </p:nvSpPr>
          <p:spPr bwMode="auto">
            <a:xfrm flipV="1">
              <a:off x="1806646" y="2050094"/>
              <a:ext cx="1470" cy="584592"/>
            </a:xfrm>
            <a:prstGeom prst="line">
              <a:avLst/>
            </a:prstGeom>
            <a:noFill/>
            <a:ln w="28575">
              <a:solidFill>
                <a:srgbClr val="000000"/>
              </a:solidFill>
              <a:round/>
              <a:headEnd/>
              <a:tailEnd/>
            </a:ln>
          </p:spPr>
          <p:txBody>
            <a:bodyPr/>
            <a:lstStyle/>
            <a:p>
              <a:endParaRPr lang="en-GB"/>
            </a:p>
          </p:txBody>
        </p:sp>
        <p:sp>
          <p:nvSpPr>
            <p:cNvPr id="15439" name="Line 36"/>
            <p:cNvSpPr>
              <a:spLocks noChangeShapeType="1"/>
            </p:cNvSpPr>
            <p:nvPr/>
          </p:nvSpPr>
          <p:spPr bwMode="auto">
            <a:xfrm>
              <a:off x="1593501" y="2050094"/>
              <a:ext cx="213146" cy="1422"/>
            </a:xfrm>
            <a:prstGeom prst="line">
              <a:avLst/>
            </a:prstGeom>
            <a:noFill/>
            <a:ln w="28575">
              <a:solidFill>
                <a:srgbClr val="000000"/>
              </a:solidFill>
              <a:round/>
              <a:headEnd/>
              <a:tailEnd/>
            </a:ln>
          </p:spPr>
          <p:txBody>
            <a:bodyPr/>
            <a:lstStyle/>
            <a:p>
              <a:endParaRPr lang="en-GB"/>
            </a:p>
          </p:txBody>
        </p:sp>
        <p:sp>
          <p:nvSpPr>
            <p:cNvPr id="15440" name="Line 37"/>
            <p:cNvSpPr>
              <a:spLocks noChangeShapeType="1"/>
            </p:cNvSpPr>
            <p:nvPr/>
          </p:nvSpPr>
          <p:spPr bwMode="auto">
            <a:xfrm>
              <a:off x="1806646" y="3335911"/>
              <a:ext cx="1470" cy="467958"/>
            </a:xfrm>
            <a:prstGeom prst="line">
              <a:avLst/>
            </a:prstGeom>
            <a:noFill/>
            <a:ln w="28575">
              <a:solidFill>
                <a:srgbClr val="000000"/>
              </a:solidFill>
              <a:round/>
              <a:headEnd/>
              <a:tailEnd/>
            </a:ln>
          </p:spPr>
          <p:txBody>
            <a:bodyPr/>
            <a:lstStyle/>
            <a:p>
              <a:endParaRPr lang="en-GB"/>
            </a:p>
          </p:txBody>
        </p:sp>
        <p:sp>
          <p:nvSpPr>
            <p:cNvPr id="15441" name="Line 38"/>
            <p:cNvSpPr>
              <a:spLocks noChangeShapeType="1"/>
            </p:cNvSpPr>
            <p:nvPr/>
          </p:nvSpPr>
          <p:spPr bwMode="auto">
            <a:xfrm flipV="1">
              <a:off x="3166370" y="2050094"/>
              <a:ext cx="1470" cy="496405"/>
            </a:xfrm>
            <a:prstGeom prst="line">
              <a:avLst/>
            </a:prstGeom>
            <a:noFill/>
            <a:ln w="28575">
              <a:solidFill>
                <a:srgbClr val="000000"/>
              </a:solidFill>
              <a:round/>
              <a:headEnd/>
              <a:tailEnd/>
            </a:ln>
          </p:spPr>
          <p:txBody>
            <a:bodyPr/>
            <a:lstStyle/>
            <a:p>
              <a:endParaRPr lang="en-GB"/>
            </a:p>
          </p:txBody>
        </p:sp>
        <p:sp>
          <p:nvSpPr>
            <p:cNvPr id="15442" name="Line 39"/>
            <p:cNvSpPr>
              <a:spLocks noChangeShapeType="1"/>
            </p:cNvSpPr>
            <p:nvPr/>
          </p:nvSpPr>
          <p:spPr bwMode="auto">
            <a:xfrm flipH="1">
              <a:off x="3166370" y="2050094"/>
              <a:ext cx="483621" cy="1422"/>
            </a:xfrm>
            <a:prstGeom prst="line">
              <a:avLst/>
            </a:prstGeom>
            <a:noFill/>
            <a:ln w="28575">
              <a:solidFill>
                <a:srgbClr val="000000"/>
              </a:solidFill>
              <a:round/>
              <a:headEnd/>
              <a:tailEnd/>
            </a:ln>
          </p:spPr>
          <p:txBody>
            <a:bodyPr/>
            <a:lstStyle/>
            <a:p>
              <a:endParaRPr lang="en-GB"/>
            </a:p>
          </p:txBody>
        </p:sp>
        <p:sp>
          <p:nvSpPr>
            <p:cNvPr id="15443" name="Line 40"/>
            <p:cNvSpPr>
              <a:spLocks noChangeShapeType="1"/>
            </p:cNvSpPr>
            <p:nvPr/>
          </p:nvSpPr>
          <p:spPr bwMode="auto">
            <a:xfrm>
              <a:off x="4376156" y="2050094"/>
              <a:ext cx="558589" cy="1422"/>
            </a:xfrm>
            <a:prstGeom prst="line">
              <a:avLst/>
            </a:prstGeom>
            <a:noFill/>
            <a:ln w="28575">
              <a:solidFill>
                <a:srgbClr val="000000"/>
              </a:solidFill>
              <a:round/>
              <a:headEnd/>
              <a:tailEnd/>
            </a:ln>
          </p:spPr>
          <p:txBody>
            <a:bodyPr/>
            <a:lstStyle/>
            <a:p>
              <a:endParaRPr lang="en-GB"/>
            </a:p>
          </p:txBody>
        </p:sp>
        <p:grpSp>
          <p:nvGrpSpPr>
            <p:cNvPr id="4" name="Group 41"/>
            <p:cNvGrpSpPr>
              <a:grpSpLocks/>
            </p:cNvGrpSpPr>
            <p:nvPr/>
          </p:nvGrpSpPr>
          <p:grpSpPr bwMode="auto">
            <a:xfrm>
              <a:off x="1250999" y="2839508"/>
              <a:ext cx="329274" cy="446623"/>
              <a:chOff x="1795" y="3299"/>
              <a:chExt cx="224" cy="314"/>
            </a:xfrm>
          </p:grpSpPr>
          <p:sp>
            <p:nvSpPr>
              <p:cNvPr id="15458" name="Rectangle 42"/>
              <p:cNvSpPr>
                <a:spLocks noChangeArrowheads="1"/>
              </p:cNvSpPr>
              <p:nvPr/>
            </p:nvSpPr>
            <p:spPr bwMode="auto">
              <a:xfrm>
                <a:off x="1795" y="3299"/>
                <a:ext cx="147" cy="288"/>
              </a:xfrm>
              <a:prstGeom prst="rect">
                <a:avLst/>
              </a:prstGeom>
              <a:noFill/>
              <a:ln w="28575">
                <a:noFill/>
                <a:miter lim="800000"/>
                <a:headEnd/>
                <a:tailEnd/>
              </a:ln>
            </p:spPr>
            <p:txBody>
              <a:bodyPr wrap="none" lIns="0" tIns="0" rIns="0" bIns="0">
                <a:spAutoFit/>
              </a:bodyPr>
              <a:lstStyle/>
              <a:p>
                <a:r>
                  <a:rPr lang="en-GB" sz="3000" i="1">
                    <a:solidFill>
                      <a:srgbClr val="000000"/>
                    </a:solidFill>
                    <a:latin typeface="Times New Roman" pitchFamily="18" charset="0"/>
                  </a:rPr>
                  <a:t>R</a:t>
                </a:r>
                <a:endParaRPr lang="en-GB" sz="2400"/>
              </a:p>
            </p:txBody>
          </p:sp>
          <p:sp>
            <p:nvSpPr>
              <p:cNvPr id="15459" name="Rectangle 43"/>
              <p:cNvSpPr>
                <a:spLocks noChangeArrowheads="1"/>
              </p:cNvSpPr>
              <p:nvPr/>
            </p:nvSpPr>
            <p:spPr bwMode="auto">
              <a:xfrm>
                <a:off x="1922" y="3407"/>
                <a:ext cx="97" cy="206"/>
              </a:xfrm>
              <a:prstGeom prst="rect">
                <a:avLst/>
              </a:prstGeom>
              <a:noFill/>
              <a:ln w="28575">
                <a:noFill/>
                <a:miter lim="800000"/>
                <a:headEnd/>
                <a:tailEnd/>
              </a:ln>
            </p:spPr>
            <p:txBody>
              <a:bodyPr wrap="none" lIns="0" tIns="0" rIns="0" bIns="0">
                <a:spAutoFit/>
              </a:bodyPr>
              <a:lstStyle/>
              <a:p>
                <a:r>
                  <a:rPr lang="en-GB" sz="1900" i="1" dirty="0">
                    <a:solidFill>
                      <a:srgbClr val="000000"/>
                    </a:solidFill>
                    <a:latin typeface="Times New Roman" pitchFamily="18" charset="0"/>
                  </a:rPr>
                  <a:t> I</a:t>
                </a:r>
                <a:endParaRPr lang="en-GB" sz="2400" dirty="0"/>
              </a:p>
            </p:txBody>
          </p:sp>
        </p:grpSp>
        <p:grpSp>
          <p:nvGrpSpPr>
            <p:cNvPr id="5" name="Group 44"/>
            <p:cNvGrpSpPr>
              <a:grpSpLocks/>
            </p:cNvGrpSpPr>
            <p:nvPr/>
          </p:nvGrpSpPr>
          <p:grpSpPr bwMode="auto">
            <a:xfrm>
              <a:off x="3935170" y="1523821"/>
              <a:ext cx="382193" cy="446623"/>
              <a:chOff x="3621" y="2374"/>
              <a:chExt cx="260" cy="314"/>
            </a:xfrm>
          </p:grpSpPr>
          <p:sp>
            <p:nvSpPr>
              <p:cNvPr id="15456" name="Rectangle 45"/>
              <p:cNvSpPr>
                <a:spLocks noChangeArrowheads="1"/>
              </p:cNvSpPr>
              <p:nvPr/>
            </p:nvSpPr>
            <p:spPr bwMode="auto">
              <a:xfrm>
                <a:off x="3621" y="2374"/>
                <a:ext cx="147" cy="288"/>
              </a:xfrm>
              <a:prstGeom prst="rect">
                <a:avLst/>
              </a:prstGeom>
              <a:noFill/>
              <a:ln w="28575">
                <a:noFill/>
                <a:miter lim="800000"/>
                <a:headEnd/>
                <a:tailEnd/>
              </a:ln>
            </p:spPr>
            <p:txBody>
              <a:bodyPr wrap="none" lIns="0" tIns="0" rIns="0" bIns="0">
                <a:spAutoFit/>
              </a:bodyPr>
              <a:lstStyle/>
              <a:p>
                <a:r>
                  <a:rPr lang="en-GB" sz="3000" i="1">
                    <a:solidFill>
                      <a:srgbClr val="000000"/>
                    </a:solidFill>
                    <a:latin typeface="Times New Roman" pitchFamily="18" charset="0"/>
                  </a:rPr>
                  <a:t>R</a:t>
                </a:r>
                <a:endParaRPr lang="en-GB" sz="2400"/>
              </a:p>
            </p:txBody>
          </p:sp>
          <p:sp>
            <p:nvSpPr>
              <p:cNvPr id="15457" name="Rectangle 46"/>
              <p:cNvSpPr>
                <a:spLocks noChangeArrowheads="1"/>
              </p:cNvSpPr>
              <p:nvPr/>
            </p:nvSpPr>
            <p:spPr bwMode="auto">
              <a:xfrm>
                <a:off x="3757" y="2482"/>
                <a:ext cx="124" cy="206"/>
              </a:xfrm>
              <a:prstGeom prst="rect">
                <a:avLst/>
              </a:prstGeom>
              <a:noFill/>
              <a:ln w="28575">
                <a:noFill/>
                <a:miter lim="800000"/>
                <a:headEnd/>
                <a:tailEnd/>
              </a:ln>
            </p:spPr>
            <p:txBody>
              <a:bodyPr wrap="none" lIns="0" tIns="0" rIns="0" bIns="0">
                <a:spAutoFit/>
              </a:bodyPr>
              <a:lstStyle/>
              <a:p>
                <a:r>
                  <a:rPr lang="en-GB" sz="1900" i="1" dirty="0">
                    <a:solidFill>
                      <a:srgbClr val="000000"/>
                    </a:solidFill>
                    <a:latin typeface="Times New Roman" pitchFamily="18" charset="0"/>
                  </a:rPr>
                  <a:t> o</a:t>
                </a:r>
                <a:endParaRPr lang="en-GB" sz="2400" dirty="0"/>
              </a:p>
            </p:txBody>
          </p:sp>
        </p:grpSp>
        <p:grpSp>
          <p:nvGrpSpPr>
            <p:cNvPr id="6" name="Group 47"/>
            <p:cNvGrpSpPr>
              <a:grpSpLocks/>
            </p:cNvGrpSpPr>
            <p:nvPr/>
          </p:nvGrpSpPr>
          <p:grpSpPr bwMode="auto">
            <a:xfrm>
              <a:off x="395474" y="2781189"/>
              <a:ext cx="249895" cy="412486"/>
              <a:chOff x="1213" y="3258"/>
              <a:chExt cx="170" cy="290"/>
            </a:xfrm>
          </p:grpSpPr>
          <p:sp>
            <p:nvSpPr>
              <p:cNvPr id="15454" name="Rectangle 48"/>
              <p:cNvSpPr>
                <a:spLocks noChangeArrowheads="1"/>
              </p:cNvSpPr>
              <p:nvPr/>
            </p:nvSpPr>
            <p:spPr bwMode="auto">
              <a:xfrm>
                <a:off x="1213" y="3258"/>
                <a:ext cx="107" cy="288"/>
              </a:xfrm>
              <a:prstGeom prst="rect">
                <a:avLst/>
              </a:prstGeom>
              <a:noFill/>
              <a:ln w="28575">
                <a:noFill/>
                <a:miter lim="800000"/>
                <a:headEnd/>
                <a:tailEnd/>
              </a:ln>
            </p:spPr>
            <p:txBody>
              <a:bodyPr wrap="none" lIns="0" tIns="0" rIns="0" bIns="0">
                <a:spAutoFit/>
              </a:bodyPr>
              <a:lstStyle/>
              <a:p>
                <a:r>
                  <a:rPr lang="en-GB" sz="3000" i="1">
                    <a:solidFill>
                      <a:srgbClr val="000000"/>
                    </a:solidFill>
                    <a:latin typeface="Times New Roman" pitchFamily="18" charset="0"/>
                  </a:rPr>
                  <a:t>v</a:t>
                </a:r>
                <a:endParaRPr lang="en-GB" sz="2400"/>
              </a:p>
            </p:txBody>
          </p:sp>
          <p:sp>
            <p:nvSpPr>
              <p:cNvPr id="15455" name="Rectangle 49"/>
              <p:cNvSpPr>
                <a:spLocks noChangeArrowheads="1"/>
              </p:cNvSpPr>
              <p:nvPr/>
            </p:nvSpPr>
            <p:spPr bwMode="auto">
              <a:xfrm>
                <a:off x="1332" y="3366"/>
                <a:ext cx="51" cy="182"/>
              </a:xfrm>
              <a:prstGeom prst="rect">
                <a:avLst/>
              </a:prstGeom>
              <a:noFill/>
              <a:ln w="28575">
                <a:noFill/>
                <a:miter lim="800000"/>
                <a:headEnd/>
                <a:tailEnd/>
              </a:ln>
            </p:spPr>
            <p:txBody>
              <a:bodyPr wrap="none" lIns="0" tIns="0" rIns="0" bIns="0">
                <a:spAutoFit/>
              </a:bodyPr>
              <a:lstStyle/>
              <a:p>
                <a:r>
                  <a:rPr lang="en-GB" sz="1900" i="1">
                    <a:solidFill>
                      <a:srgbClr val="000000"/>
                    </a:solidFill>
                    <a:latin typeface="Times New Roman" pitchFamily="18" charset="0"/>
                  </a:rPr>
                  <a:t>I</a:t>
                </a:r>
                <a:endParaRPr lang="en-GB" sz="2400"/>
              </a:p>
            </p:txBody>
          </p:sp>
        </p:grpSp>
        <p:sp>
          <p:nvSpPr>
            <p:cNvPr id="15447" name="Freeform 50"/>
            <p:cNvSpPr>
              <a:spLocks/>
            </p:cNvSpPr>
            <p:nvPr/>
          </p:nvSpPr>
          <p:spPr bwMode="auto">
            <a:xfrm>
              <a:off x="1775777" y="3773999"/>
              <a:ext cx="60269" cy="58317"/>
            </a:xfrm>
            <a:custGeom>
              <a:avLst/>
              <a:gdLst>
                <a:gd name="T0" fmla="*/ 0 w 41"/>
                <a:gd name="T1" fmla="*/ 21 h 41"/>
                <a:gd name="T2" fmla="*/ 0 w 41"/>
                <a:gd name="T3" fmla="*/ 17 h 41"/>
                <a:gd name="T4" fmla="*/ 1 w 41"/>
                <a:gd name="T5" fmla="*/ 13 h 41"/>
                <a:gd name="T6" fmla="*/ 3 w 41"/>
                <a:gd name="T7" fmla="*/ 9 h 41"/>
                <a:gd name="T8" fmla="*/ 6 w 41"/>
                <a:gd name="T9" fmla="*/ 6 h 41"/>
                <a:gd name="T10" fmla="*/ 9 w 41"/>
                <a:gd name="T11" fmla="*/ 3 h 41"/>
                <a:gd name="T12" fmla="*/ 13 w 41"/>
                <a:gd name="T13" fmla="*/ 2 h 41"/>
                <a:gd name="T14" fmla="*/ 17 w 41"/>
                <a:gd name="T15" fmla="*/ 0 h 41"/>
                <a:gd name="T16" fmla="*/ 21 w 41"/>
                <a:gd name="T17" fmla="*/ 0 h 41"/>
                <a:gd name="T18" fmla="*/ 25 w 41"/>
                <a:gd name="T19" fmla="*/ 0 h 41"/>
                <a:gd name="T20" fmla="*/ 29 w 41"/>
                <a:gd name="T21" fmla="*/ 2 h 41"/>
                <a:gd name="T22" fmla="*/ 31 w 41"/>
                <a:gd name="T23" fmla="*/ 3 h 41"/>
                <a:gd name="T24" fmla="*/ 35 w 41"/>
                <a:gd name="T25" fmla="*/ 6 h 41"/>
                <a:gd name="T26" fmla="*/ 38 w 41"/>
                <a:gd name="T27" fmla="*/ 9 h 41"/>
                <a:gd name="T28" fmla="*/ 39 w 41"/>
                <a:gd name="T29" fmla="*/ 13 h 41"/>
                <a:gd name="T30" fmla="*/ 41 w 41"/>
                <a:gd name="T31" fmla="*/ 17 h 41"/>
                <a:gd name="T32" fmla="*/ 41 w 41"/>
                <a:gd name="T33" fmla="*/ 21 h 41"/>
                <a:gd name="T34" fmla="*/ 41 w 41"/>
                <a:gd name="T35" fmla="*/ 21 h 41"/>
                <a:gd name="T36" fmla="*/ 41 w 41"/>
                <a:gd name="T37" fmla="*/ 25 h 41"/>
                <a:gd name="T38" fmla="*/ 39 w 41"/>
                <a:gd name="T39" fmla="*/ 29 h 41"/>
                <a:gd name="T40" fmla="*/ 38 w 41"/>
                <a:gd name="T41" fmla="*/ 32 h 41"/>
                <a:gd name="T42" fmla="*/ 35 w 41"/>
                <a:gd name="T43" fmla="*/ 35 h 41"/>
                <a:gd name="T44" fmla="*/ 31 w 41"/>
                <a:gd name="T45" fmla="*/ 38 h 41"/>
                <a:gd name="T46" fmla="*/ 29 w 41"/>
                <a:gd name="T47" fmla="*/ 40 h 41"/>
                <a:gd name="T48" fmla="*/ 25 w 41"/>
                <a:gd name="T49" fmla="*/ 40 h 41"/>
                <a:gd name="T50" fmla="*/ 21 w 41"/>
                <a:gd name="T51" fmla="*/ 41 h 41"/>
                <a:gd name="T52" fmla="*/ 17 w 41"/>
                <a:gd name="T53" fmla="*/ 40 h 41"/>
                <a:gd name="T54" fmla="*/ 13 w 41"/>
                <a:gd name="T55" fmla="*/ 40 h 41"/>
                <a:gd name="T56" fmla="*/ 9 w 41"/>
                <a:gd name="T57" fmla="*/ 38 h 41"/>
                <a:gd name="T58" fmla="*/ 6 w 41"/>
                <a:gd name="T59" fmla="*/ 35 h 41"/>
                <a:gd name="T60" fmla="*/ 3 w 41"/>
                <a:gd name="T61" fmla="*/ 32 h 41"/>
                <a:gd name="T62" fmla="*/ 1 w 41"/>
                <a:gd name="T63" fmla="*/ 29 h 41"/>
                <a:gd name="T64" fmla="*/ 0 w 41"/>
                <a:gd name="T65" fmla="*/ 25 h 41"/>
                <a:gd name="T66" fmla="*/ 0 w 41"/>
                <a:gd name="T67" fmla="*/ 21 h 4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1"/>
                <a:gd name="T103" fmla="*/ 0 h 41"/>
                <a:gd name="T104" fmla="*/ 41 w 41"/>
                <a:gd name="T105" fmla="*/ 41 h 4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1" h="41">
                  <a:moveTo>
                    <a:pt x="0" y="21"/>
                  </a:moveTo>
                  <a:lnTo>
                    <a:pt x="0" y="17"/>
                  </a:lnTo>
                  <a:lnTo>
                    <a:pt x="1" y="13"/>
                  </a:lnTo>
                  <a:lnTo>
                    <a:pt x="3" y="9"/>
                  </a:lnTo>
                  <a:lnTo>
                    <a:pt x="6" y="6"/>
                  </a:lnTo>
                  <a:lnTo>
                    <a:pt x="9" y="3"/>
                  </a:lnTo>
                  <a:lnTo>
                    <a:pt x="13" y="2"/>
                  </a:lnTo>
                  <a:lnTo>
                    <a:pt x="17" y="0"/>
                  </a:lnTo>
                  <a:lnTo>
                    <a:pt x="21" y="0"/>
                  </a:lnTo>
                  <a:lnTo>
                    <a:pt x="25" y="0"/>
                  </a:lnTo>
                  <a:lnTo>
                    <a:pt x="29" y="2"/>
                  </a:lnTo>
                  <a:lnTo>
                    <a:pt x="31" y="3"/>
                  </a:lnTo>
                  <a:lnTo>
                    <a:pt x="35" y="6"/>
                  </a:lnTo>
                  <a:lnTo>
                    <a:pt x="38" y="9"/>
                  </a:lnTo>
                  <a:lnTo>
                    <a:pt x="39" y="13"/>
                  </a:lnTo>
                  <a:lnTo>
                    <a:pt x="41" y="17"/>
                  </a:lnTo>
                  <a:lnTo>
                    <a:pt x="41" y="21"/>
                  </a:lnTo>
                  <a:lnTo>
                    <a:pt x="41" y="25"/>
                  </a:lnTo>
                  <a:lnTo>
                    <a:pt x="39" y="29"/>
                  </a:lnTo>
                  <a:lnTo>
                    <a:pt x="38" y="32"/>
                  </a:lnTo>
                  <a:lnTo>
                    <a:pt x="35" y="35"/>
                  </a:lnTo>
                  <a:lnTo>
                    <a:pt x="31" y="38"/>
                  </a:lnTo>
                  <a:lnTo>
                    <a:pt x="29" y="40"/>
                  </a:lnTo>
                  <a:lnTo>
                    <a:pt x="25" y="40"/>
                  </a:lnTo>
                  <a:lnTo>
                    <a:pt x="21" y="41"/>
                  </a:lnTo>
                  <a:lnTo>
                    <a:pt x="17" y="40"/>
                  </a:lnTo>
                  <a:lnTo>
                    <a:pt x="13" y="40"/>
                  </a:lnTo>
                  <a:lnTo>
                    <a:pt x="9" y="38"/>
                  </a:lnTo>
                  <a:lnTo>
                    <a:pt x="6" y="35"/>
                  </a:lnTo>
                  <a:lnTo>
                    <a:pt x="3" y="32"/>
                  </a:lnTo>
                  <a:lnTo>
                    <a:pt x="1" y="29"/>
                  </a:lnTo>
                  <a:lnTo>
                    <a:pt x="0" y="25"/>
                  </a:lnTo>
                  <a:lnTo>
                    <a:pt x="0" y="21"/>
                  </a:lnTo>
                  <a:close/>
                </a:path>
              </a:pathLst>
            </a:custGeom>
            <a:noFill/>
            <a:ln w="28575" cmpd="sng">
              <a:solidFill>
                <a:srgbClr val="000000"/>
              </a:solidFill>
              <a:round/>
              <a:headEnd/>
              <a:tailEnd/>
            </a:ln>
          </p:spPr>
          <p:txBody>
            <a:bodyPr/>
            <a:lstStyle/>
            <a:p>
              <a:endParaRPr lang="en-GB"/>
            </a:p>
          </p:txBody>
        </p:sp>
        <p:sp>
          <p:nvSpPr>
            <p:cNvPr id="15448" name="Freeform 51"/>
            <p:cNvSpPr>
              <a:spLocks/>
            </p:cNvSpPr>
            <p:nvPr/>
          </p:nvSpPr>
          <p:spPr bwMode="auto">
            <a:xfrm>
              <a:off x="1775777" y="3773999"/>
              <a:ext cx="60269" cy="58317"/>
            </a:xfrm>
            <a:custGeom>
              <a:avLst/>
              <a:gdLst>
                <a:gd name="T0" fmla="*/ 0 w 41"/>
                <a:gd name="T1" fmla="*/ 21 h 41"/>
                <a:gd name="T2" fmla="*/ 0 w 41"/>
                <a:gd name="T3" fmla="*/ 17 h 41"/>
                <a:gd name="T4" fmla="*/ 1 w 41"/>
                <a:gd name="T5" fmla="*/ 13 h 41"/>
                <a:gd name="T6" fmla="*/ 3 w 41"/>
                <a:gd name="T7" fmla="*/ 9 h 41"/>
                <a:gd name="T8" fmla="*/ 6 w 41"/>
                <a:gd name="T9" fmla="*/ 6 h 41"/>
                <a:gd name="T10" fmla="*/ 9 w 41"/>
                <a:gd name="T11" fmla="*/ 3 h 41"/>
                <a:gd name="T12" fmla="*/ 13 w 41"/>
                <a:gd name="T13" fmla="*/ 2 h 41"/>
                <a:gd name="T14" fmla="*/ 17 w 41"/>
                <a:gd name="T15" fmla="*/ 0 h 41"/>
                <a:gd name="T16" fmla="*/ 21 w 41"/>
                <a:gd name="T17" fmla="*/ 0 h 41"/>
                <a:gd name="T18" fmla="*/ 25 w 41"/>
                <a:gd name="T19" fmla="*/ 0 h 41"/>
                <a:gd name="T20" fmla="*/ 29 w 41"/>
                <a:gd name="T21" fmla="*/ 2 h 41"/>
                <a:gd name="T22" fmla="*/ 31 w 41"/>
                <a:gd name="T23" fmla="*/ 3 h 41"/>
                <a:gd name="T24" fmla="*/ 35 w 41"/>
                <a:gd name="T25" fmla="*/ 6 h 41"/>
                <a:gd name="T26" fmla="*/ 38 w 41"/>
                <a:gd name="T27" fmla="*/ 9 h 41"/>
                <a:gd name="T28" fmla="*/ 39 w 41"/>
                <a:gd name="T29" fmla="*/ 13 h 41"/>
                <a:gd name="T30" fmla="*/ 41 w 41"/>
                <a:gd name="T31" fmla="*/ 17 h 41"/>
                <a:gd name="T32" fmla="*/ 41 w 41"/>
                <a:gd name="T33" fmla="*/ 21 h 41"/>
                <a:gd name="T34" fmla="*/ 41 w 41"/>
                <a:gd name="T35" fmla="*/ 21 h 41"/>
                <a:gd name="T36" fmla="*/ 41 w 41"/>
                <a:gd name="T37" fmla="*/ 25 h 41"/>
                <a:gd name="T38" fmla="*/ 39 w 41"/>
                <a:gd name="T39" fmla="*/ 29 h 41"/>
                <a:gd name="T40" fmla="*/ 38 w 41"/>
                <a:gd name="T41" fmla="*/ 32 h 41"/>
                <a:gd name="T42" fmla="*/ 35 w 41"/>
                <a:gd name="T43" fmla="*/ 35 h 41"/>
                <a:gd name="T44" fmla="*/ 31 w 41"/>
                <a:gd name="T45" fmla="*/ 38 h 41"/>
                <a:gd name="T46" fmla="*/ 29 w 41"/>
                <a:gd name="T47" fmla="*/ 40 h 41"/>
                <a:gd name="T48" fmla="*/ 25 w 41"/>
                <a:gd name="T49" fmla="*/ 40 h 41"/>
                <a:gd name="T50" fmla="*/ 21 w 41"/>
                <a:gd name="T51" fmla="*/ 41 h 41"/>
                <a:gd name="T52" fmla="*/ 17 w 41"/>
                <a:gd name="T53" fmla="*/ 40 h 41"/>
                <a:gd name="T54" fmla="*/ 13 w 41"/>
                <a:gd name="T55" fmla="*/ 40 h 41"/>
                <a:gd name="T56" fmla="*/ 9 w 41"/>
                <a:gd name="T57" fmla="*/ 38 h 41"/>
                <a:gd name="T58" fmla="*/ 6 w 41"/>
                <a:gd name="T59" fmla="*/ 35 h 41"/>
                <a:gd name="T60" fmla="*/ 3 w 41"/>
                <a:gd name="T61" fmla="*/ 32 h 41"/>
                <a:gd name="T62" fmla="*/ 1 w 41"/>
                <a:gd name="T63" fmla="*/ 29 h 41"/>
                <a:gd name="T64" fmla="*/ 0 w 41"/>
                <a:gd name="T65" fmla="*/ 25 h 41"/>
                <a:gd name="T66" fmla="*/ 0 w 41"/>
                <a:gd name="T67" fmla="*/ 21 h 4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1"/>
                <a:gd name="T103" fmla="*/ 0 h 41"/>
                <a:gd name="T104" fmla="*/ 41 w 41"/>
                <a:gd name="T105" fmla="*/ 41 h 4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1" h="41">
                  <a:moveTo>
                    <a:pt x="0" y="21"/>
                  </a:moveTo>
                  <a:lnTo>
                    <a:pt x="0" y="17"/>
                  </a:lnTo>
                  <a:lnTo>
                    <a:pt x="1" y="13"/>
                  </a:lnTo>
                  <a:lnTo>
                    <a:pt x="3" y="9"/>
                  </a:lnTo>
                  <a:lnTo>
                    <a:pt x="6" y="6"/>
                  </a:lnTo>
                  <a:lnTo>
                    <a:pt x="9" y="3"/>
                  </a:lnTo>
                  <a:lnTo>
                    <a:pt x="13" y="2"/>
                  </a:lnTo>
                  <a:lnTo>
                    <a:pt x="17" y="0"/>
                  </a:lnTo>
                  <a:lnTo>
                    <a:pt x="21" y="0"/>
                  </a:lnTo>
                  <a:lnTo>
                    <a:pt x="25" y="0"/>
                  </a:lnTo>
                  <a:lnTo>
                    <a:pt x="29" y="2"/>
                  </a:lnTo>
                  <a:lnTo>
                    <a:pt x="31" y="3"/>
                  </a:lnTo>
                  <a:lnTo>
                    <a:pt x="35" y="6"/>
                  </a:lnTo>
                  <a:lnTo>
                    <a:pt x="38" y="9"/>
                  </a:lnTo>
                  <a:lnTo>
                    <a:pt x="39" y="13"/>
                  </a:lnTo>
                  <a:lnTo>
                    <a:pt x="41" y="17"/>
                  </a:lnTo>
                  <a:lnTo>
                    <a:pt x="41" y="21"/>
                  </a:lnTo>
                  <a:lnTo>
                    <a:pt x="41" y="25"/>
                  </a:lnTo>
                  <a:lnTo>
                    <a:pt x="39" y="29"/>
                  </a:lnTo>
                  <a:lnTo>
                    <a:pt x="38" y="32"/>
                  </a:lnTo>
                  <a:lnTo>
                    <a:pt x="35" y="35"/>
                  </a:lnTo>
                  <a:lnTo>
                    <a:pt x="31" y="38"/>
                  </a:lnTo>
                  <a:lnTo>
                    <a:pt x="29" y="40"/>
                  </a:lnTo>
                  <a:lnTo>
                    <a:pt x="25" y="40"/>
                  </a:lnTo>
                  <a:lnTo>
                    <a:pt x="21" y="41"/>
                  </a:lnTo>
                  <a:lnTo>
                    <a:pt x="17" y="40"/>
                  </a:lnTo>
                  <a:lnTo>
                    <a:pt x="13" y="40"/>
                  </a:lnTo>
                  <a:lnTo>
                    <a:pt x="9" y="38"/>
                  </a:lnTo>
                  <a:lnTo>
                    <a:pt x="6" y="35"/>
                  </a:lnTo>
                  <a:lnTo>
                    <a:pt x="3" y="32"/>
                  </a:lnTo>
                  <a:lnTo>
                    <a:pt x="1" y="29"/>
                  </a:lnTo>
                  <a:lnTo>
                    <a:pt x="0" y="25"/>
                  </a:lnTo>
                  <a:lnTo>
                    <a:pt x="0" y="21"/>
                  </a:lnTo>
                </a:path>
              </a:pathLst>
            </a:custGeom>
            <a:noFill/>
            <a:ln w="28575" cmpd="sng">
              <a:solidFill>
                <a:srgbClr val="000000"/>
              </a:solidFill>
              <a:prstDash val="solid"/>
              <a:round/>
              <a:headEnd/>
              <a:tailEnd/>
            </a:ln>
          </p:spPr>
          <p:txBody>
            <a:bodyPr/>
            <a:lstStyle/>
            <a:p>
              <a:endParaRPr lang="en-GB"/>
            </a:p>
          </p:txBody>
        </p:sp>
        <p:sp>
          <p:nvSpPr>
            <p:cNvPr id="15449" name="Freeform 52"/>
            <p:cNvSpPr>
              <a:spLocks/>
            </p:cNvSpPr>
            <p:nvPr/>
          </p:nvSpPr>
          <p:spPr bwMode="auto">
            <a:xfrm>
              <a:off x="3135501" y="3773999"/>
              <a:ext cx="60269" cy="58317"/>
            </a:xfrm>
            <a:custGeom>
              <a:avLst/>
              <a:gdLst>
                <a:gd name="T0" fmla="*/ 0 w 41"/>
                <a:gd name="T1" fmla="*/ 21 h 41"/>
                <a:gd name="T2" fmla="*/ 1 w 41"/>
                <a:gd name="T3" fmla="*/ 17 h 41"/>
                <a:gd name="T4" fmla="*/ 2 w 41"/>
                <a:gd name="T5" fmla="*/ 13 h 41"/>
                <a:gd name="T6" fmla="*/ 4 w 41"/>
                <a:gd name="T7" fmla="*/ 9 h 41"/>
                <a:gd name="T8" fmla="*/ 6 w 41"/>
                <a:gd name="T9" fmla="*/ 6 h 41"/>
                <a:gd name="T10" fmla="*/ 9 w 41"/>
                <a:gd name="T11" fmla="*/ 3 h 41"/>
                <a:gd name="T12" fmla="*/ 13 w 41"/>
                <a:gd name="T13" fmla="*/ 2 h 41"/>
                <a:gd name="T14" fmla="*/ 17 w 41"/>
                <a:gd name="T15" fmla="*/ 0 h 41"/>
                <a:gd name="T16" fmla="*/ 21 w 41"/>
                <a:gd name="T17" fmla="*/ 0 h 41"/>
                <a:gd name="T18" fmla="*/ 25 w 41"/>
                <a:gd name="T19" fmla="*/ 0 h 41"/>
                <a:gd name="T20" fmla="*/ 29 w 41"/>
                <a:gd name="T21" fmla="*/ 2 h 41"/>
                <a:gd name="T22" fmla="*/ 33 w 41"/>
                <a:gd name="T23" fmla="*/ 3 h 41"/>
                <a:gd name="T24" fmla="*/ 35 w 41"/>
                <a:gd name="T25" fmla="*/ 6 h 41"/>
                <a:gd name="T26" fmla="*/ 38 w 41"/>
                <a:gd name="T27" fmla="*/ 9 h 41"/>
                <a:gd name="T28" fmla="*/ 39 w 41"/>
                <a:gd name="T29" fmla="*/ 13 h 41"/>
                <a:gd name="T30" fmla="*/ 41 w 41"/>
                <a:gd name="T31" fmla="*/ 17 h 41"/>
                <a:gd name="T32" fmla="*/ 41 w 41"/>
                <a:gd name="T33" fmla="*/ 21 h 41"/>
                <a:gd name="T34" fmla="*/ 41 w 41"/>
                <a:gd name="T35" fmla="*/ 21 h 41"/>
                <a:gd name="T36" fmla="*/ 41 w 41"/>
                <a:gd name="T37" fmla="*/ 25 h 41"/>
                <a:gd name="T38" fmla="*/ 39 w 41"/>
                <a:gd name="T39" fmla="*/ 29 h 41"/>
                <a:gd name="T40" fmla="*/ 38 w 41"/>
                <a:gd name="T41" fmla="*/ 32 h 41"/>
                <a:gd name="T42" fmla="*/ 35 w 41"/>
                <a:gd name="T43" fmla="*/ 35 h 41"/>
                <a:gd name="T44" fmla="*/ 33 w 41"/>
                <a:gd name="T45" fmla="*/ 38 h 41"/>
                <a:gd name="T46" fmla="*/ 29 w 41"/>
                <a:gd name="T47" fmla="*/ 40 h 41"/>
                <a:gd name="T48" fmla="*/ 25 w 41"/>
                <a:gd name="T49" fmla="*/ 40 h 41"/>
                <a:gd name="T50" fmla="*/ 21 w 41"/>
                <a:gd name="T51" fmla="*/ 41 h 41"/>
                <a:gd name="T52" fmla="*/ 17 w 41"/>
                <a:gd name="T53" fmla="*/ 40 h 41"/>
                <a:gd name="T54" fmla="*/ 13 w 41"/>
                <a:gd name="T55" fmla="*/ 40 h 41"/>
                <a:gd name="T56" fmla="*/ 9 w 41"/>
                <a:gd name="T57" fmla="*/ 38 h 41"/>
                <a:gd name="T58" fmla="*/ 6 w 41"/>
                <a:gd name="T59" fmla="*/ 35 h 41"/>
                <a:gd name="T60" fmla="*/ 4 w 41"/>
                <a:gd name="T61" fmla="*/ 32 h 41"/>
                <a:gd name="T62" fmla="*/ 2 w 41"/>
                <a:gd name="T63" fmla="*/ 29 h 41"/>
                <a:gd name="T64" fmla="*/ 1 w 41"/>
                <a:gd name="T65" fmla="*/ 25 h 41"/>
                <a:gd name="T66" fmla="*/ 0 w 41"/>
                <a:gd name="T67" fmla="*/ 21 h 4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1"/>
                <a:gd name="T103" fmla="*/ 0 h 41"/>
                <a:gd name="T104" fmla="*/ 41 w 41"/>
                <a:gd name="T105" fmla="*/ 41 h 4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1" h="41">
                  <a:moveTo>
                    <a:pt x="0" y="21"/>
                  </a:moveTo>
                  <a:lnTo>
                    <a:pt x="1" y="17"/>
                  </a:lnTo>
                  <a:lnTo>
                    <a:pt x="2" y="13"/>
                  </a:lnTo>
                  <a:lnTo>
                    <a:pt x="4" y="9"/>
                  </a:lnTo>
                  <a:lnTo>
                    <a:pt x="6" y="6"/>
                  </a:lnTo>
                  <a:lnTo>
                    <a:pt x="9" y="3"/>
                  </a:lnTo>
                  <a:lnTo>
                    <a:pt x="13" y="2"/>
                  </a:lnTo>
                  <a:lnTo>
                    <a:pt x="17" y="0"/>
                  </a:lnTo>
                  <a:lnTo>
                    <a:pt x="21" y="0"/>
                  </a:lnTo>
                  <a:lnTo>
                    <a:pt x="25" y="0"/>
                  </a:lnTo>
                  <a:lnTo>
                    <a:pt x="29" y="2"/>
                  </a:lnTo>
                  <a:lnTo>
                    <a:pt x="33" y="3"/>
                  </a:lnTo>
                  <a:lnTo>
                    <a:pt x="35" y="6"/>
                  </a:lnTo>
                  <a:lnTo>
                    <a:pt x="38" y="9"/>
                  </a:lnTo>
                  <a:lnTo>
                    <a:pt x="39" y="13"/>
                  </a:lnTo>
                  <a:lnTo>
                    <a:pt x="41" y="17"/>
                  </a:lnTo>
                  <a:lnTo>
                    <a:pt x="41" y="21"/>
                  </a:lnTo>
                  <a:lnTo>
                    <a:pt x="41" y="25"/>
                  </a:lnTo>
                  <a:lnTo>
                    <a:pt x="39" y="29"/>
                  </a:lnTo>
                  <a:lnTo>
                    <a:pt x="38" y="32"/>
                  </a:lnTo>
                  <a:lnTo>
                    <a:pt x="35" y="35"/>
                  </a:lnTo>
                  <a:lnTo>
                    <a:pt x="33" y="38"/>
                  </a:lnTo>
                  <a:lnTo>
                    <a:pt x="29" y="40"/>
                  </a:lnTo>
                  <a:lnTo>
                    <a:pt x="25" y="40"/>
                  </a:lnTo>
                  <a:lnTo>
                    <a:pt x="21" y="41"/>
                  </a:lnTo>
                  <a:lnTo>
                    <a:pt x="17" y="40"/>
                  </a:lnTo>
                  <a:lnTo>
                    <a:pt x="13" y="40"/>
                  </a:lnTo>
                  <a:lnTo>
                    <a:pt x="9" y="38"/>
                  </a:lnTo>
                  <a:lnTo>
                    <a:pt x="6" y="35"/>
                  </a:lnTo>
                  <a:lnTo>
                    <a:pt x="4" y="32"/>
                  </a:lnTo>
                  <a:lnTo>
                    <a:pt x="2" y="29"/>
                  </a:lnTo>
                  <a:lnTo>
                    <a:pt x="1" y="25"/>
                  </a:lnTo>
                  <a:lnTo>
                    <a:pt x="0" y="21"/>
                  </a:lnTo>
                  <a:close/>
                </a:path>
              </a:pathLst>
            </a:custGeom>
            <a:noFill/>
            <a:ln w="28575" cmpd="sng">
              <a:solidFill>
                <a:srgbClr val="000000"/>
              </a:solidFill>
              <a:round/>
              <a:headEnd/>
              <a:tailEnd/>
            </a:ln>
          </p:spPr>
          <p:txBody>
            <a:bodyPr/>
            <a:lstStyle/>
            <a:p>
              <a:endParaRPr lang="en-GB"/>
            </a:p>
          </p:txBody>
        </p:sp>
        <p:sp>
          <p:nvSpPr>
            <p:cNvPr id="15450" name="Freeform 53"/>
            <p:cNvSpPr>
              <a:spLocks/>
            </p:cNvSpPr>
            <p:nvPr/>
          </p:nvSpPr>
          <p:spPr bwMode="auto">
            <a:xfrm>
              <a:off x="3135501" y="3773999"/>
              <a:ext cx="60269" cy="58317"/>
            </a:xfrm>
            <a:custGeom>
              <a:avLst/>
              <a:gdLst>
                <a:gd name="T0" fmla="*/ 0 w 41"/>
                <a:gd name="T1" fmla="*/ 21 h 41"/>
                <a:gd name="T2" fmla="*/ 1 w 41"/>
                <a:gd name="T3" fmla="*/ 17 h 41"/>
                <a:gd name="T4" fmla="*/ 2 w 41"/>
                <a:gd name="T5" fmla="*/ 13 h 41"/>
                <a:gd name="T6" fmla="*/ 4 w 41"/>
                <a:gd name="T7" fmla="*/ 9 h 41"/>
                <a:gd name="T8" fmla="*/ 6 w 41"/>
                <a:gd name="T9" fmla="*/ 6 h 41"/>
                <a:gd name="T10" fmla="*/ 9 w 41"/>
                <a:gd name="T11" fmla="*/ 3 h 41"/>
                <a:gd name="T12" fmla="*/ 13 w 41"/>
                <a:gd name="T13" fmla="*/ 2 h 41"/>
                <a:gd name="T14" fmla="*/ 17 w 41"/>
                <a:gd name="T15" fmla="*/ 0 h 41"/>
                <a:gd name="T16" fmla="*/ 21 w 41"/>
                <a:gd name="T17" fmla="*/ 0 h 41"/>
                <a:gd name="T18" fmla="*/ 25 w 41"/>
                <a:gd name="T19" fmla="*/ 0 h 41"/>
                <a:gd name="T20" fmla="*/ 29 w 41"/>
                <a:gd name="T21" fmla="*/ 2 h 41"/>
                <a:gd name="T22" fmla="*/ 33 w 41"/>
                <a:gd name="T23" fmla="*/ 3 h 41"/>
                <a:gd name="T24" fmla="*/ 35 w 41"/>
                <a:gd name="T25" fmla="*/ 6 h 41"/>
                <a:gd name="T26" fmla="*/ 38 w 41"/>
                <a:gd name="T27" fmla="*/ 9 h 41"/>
                <a:gd name="T28" fmla="*/ 39 w 41"/>
                <a:gd name="T29" fmla="*/ 13 h 41"/>
                <a:gd name="T30" fmla="*/ 41 w 41"/>
                <a:gd name="T31" fmla="*/ 17 h 41"/>
                <a:gd name="T32" fmla="*/ 41 w 41"/>
                <a:gd name="T33" fmla="*/ 21 h 41"/>
                <a:gd name="T34" fmla="*/ 41 w 41"/>
                <a:gd name="T35" fmla="*/ 21 h 41"/>
                <a:gd name="T36" fmla="*/ 41 w 41"/>
                <a:gd name="T37" fmla="*/ 25 h 41"/>
                <a:gd name="T38" fmla="*/ 39 w 41"/>
                <a:gd name="T39" fmla="*/ 29 h 41"/>
                <a:gd name="T40" fmla="*/ 38 w 41"/>
                <a:gd name="T41" fmla="*/ 32 h 41"/>
                <a:gd name="T42" fmla="*/ 35 w 41"/>
                <a:gd name="T43" fmla="*/ 35 h 41"/>
                <a:gd name="T44" fmla="*/ 33 w 41"/>
                <a:gd name="T45" fmla="*/ 38 h 41"/>
                <a:gd name="T46" fmla="*/ 29 w 41"/>
                <a:gd name="T47" fmla="*/ 40 h 41"/>
                <a:gd name="T48" fmla="*/ 25 w 41"/>
                <a:gd name="T49" fmla="*/ 40 h 41"/>
                <a:gd name="T50" fmla="*/ 21 w 41"/>
                <a:gd name="T51" fmla="*/ 41 h 41"/>
                <a:gd name="T52" fmla="*/ 17 w 41"/>
                <a:gd name="T53" fmla="*/ 40 h 41"/>
                <a:gd name="T54" fmla="*/ 13 w 41"/>
                <a:gd name="T55" fmla="*/ 40 h 41"/>
                <a:gd name="T56" fmla="*/ 9 w 41"/>
                <a:gd name="T57" fmla="*/ 38 h 41"/>
                <a:gd name="T58" fmla="*/ 6 w 41"/>
                <a:gd name="T59" fmla="*/ 35 h 41"/>
                <a:gd name="T60" fmla="*/ 4 w 41"/>
                <a:gd name="T61" fmla="*/ 32 h 41"/>
                <a:gd name="T62" fmla="*/ 2 w 41"/>
                <a:gd name="T63" fmla="*/ 29 h 41"/>
                <a:gd name="T64" fmla="*/ 1 w 41"/>
                <a:gd name="T65" fmla="*/ 25 h 41"/>
                <a:gd name="T66" fmla="*/ 0 w 41"/>
                <a:gd name="T67" fmla="*/ 21 h 4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1"/>
                <a:gd name="T103" fmla="*/ 0 h 41"/>
                <a:gd name="T104" fmla="*/ 41 w 41"/>
                <a:gd name="T105" fmla="*/ 41 h 4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1" h="41">
                  <a:moveTo>
                    <a:pt x="0" y="21"/>
                  </a:moveTo>
                  <a:lnTo>
                    <a:pt x="1" y="17"/>
                  </a:lnTo>
                  <a:lnTo>
                    <a:pt x="2" y="13"/>
                  </a:lnTo>
                  <a:lnTo>
                    <a:pt x="4" y="9"/>
                  </a:lnTo>
                  <a:lnTo>
                    <a:pt x="6" y="6"/>
                  </a:lnTo>
                  <a:lnTo>
                    <a:pt x="9" y="3"/>
                  </a:lnTo>
                  <a:lnTo>
                    <a:pt x="13" y="2"/>
                  </a:lnTo>
                  <a:lnTo>
                    <a:pt x="17" y="0"/>
                  </a:lnTo>
                  <a:lnTo>
                    <a:pt x="21" y="0"/>
                  </a:lnTo>
                  <a:lnTo>
                    <a:pt x="25" y="0"/>
                  </a:lnTo>
                  <a:lnTo>
                    <a:pt x="29" y="2"/>
                  </a:lnTo>
                  <a:lnTo>
                    <a:pt x="33" y="3"/>
                  </a:lnTo>
                  <a:lnTo>
                    <a:pt x="35" y="6"/>
                  </a:lnTo>
                  <a:lnTo>
                    <a:pt x="38" y="9"/>
                  </a:lnTo>
                  <a:lnTo>
                    <a:pt x="39" y="13"/>
                  </a:lnTo>
                  <a:lnTo>
                    <a:pt x="41" y="17"/>
                  </a:lnTo>
                  <a:lnTo>
                    <a:pt x="41" y="21"/>
                  </a:lnTo>
                  <a:lnTo>
                    <a:pt x="41" y="25"/>
                  </a:lnTo>
                  <a:lnTo>
                    <a:pt x="39" y="29"/>
                  </a:lnTo>
                  <a:lnTo>
                    <a:pt x="38" y="32"/>
                  </a:lnTo>
                  <a:lnTo>
                    <a:pt x="35" y="35"/>
                  </a:lnTo>
                  <a:lnTo>
                    <a:pt x="33" y="38"/>
                  </a:lnTo>
                  <a:lnTo>
                    <a:pt x="29" y="40"/>
                  </a:lnTo>
                  <a:lnTo>
                    <a:pt x="25" y="40"/>
                  </a:lnTo>
                  <a:lnTo>
                    <a:pt x="21" y="41"/>
                  </a:lnTo>
                  <a:lnTo>
                    <a:pt x="17" y="40"/>
                  </a:lnTo>
                  <a:lnTo>
                    <a:pt x="13" y="40"/>
                  </a:lnTo>
                  <a:lnTo>
                    <a:pt x="9" y="38"/>
                  </a:lnTo>
                  <a:lnTo>
                    <a:pt x="6" y="35"/>
                  </a:lnTo>
                  <a:lnTo>
                    <a:pt x="4" y="32"/>
                  </a:lnTo>
                  <a:lnTo>
                    <a:pt x="2" y="29"/>
                  </a:lnTo>
                  <a:lnTo>
                    <a:pt x="1" y="25"/>
                  </a:lnTo>
                  <a:lnTo>
                    <a:pt x="0" y="21"/>
                  </a:lnTo>
                </a:path>
              </a:pathLst>
            </a:custGeom>
            <a:noFill/>
            <a:ln w="28575" cmpd="sng">
              <a:solidFill>
                <a:srgbClr val="000000"/>
              </a:solidFill>
              <a:prstDash val="solid"/>
              <a:round/>
              <a:headEnd/>
              <a:tailEnd/>
            </a:ln>
          </p:spPr>
          <p:txBody>
            <a:bodyPr/>
            <a:lstStyle/>
            <a:p>
              <a:endParaRPr lang="en-GB"/>
            </a:p>
          </p:txBody>
        </p:sp>
        <p:grpSp>
          <p:nvGrpSpPr>
            <p:cNvPr id="7" name="Group 54"/>
            <p:cNvGrpSpPr>
              <a:grpSpLocks/>
            </p:cNvGrpSpPr>
            <p:nvPr/>
          </p:nvGrpSpPr>
          <p:grpSpPr bwMode="auto">
            <a:xfrm>
              <a:off x="5183171" y="2751319"/>
              <a:ext cx="263125" cy="412486"/>
              <a:chOff x="4470" y="3237"/>
              <a:chExt cx="179" cy="290"/>
            </a:xfrm>
          </p:grpSpPr>
          <p:sp>
            <p:nvSpPr>
              <p:cNvPr id="15452" name="Rectangle 55"/>
              <p:cNvSpPr>
                <a:spLocks noChangeArrowheads="1"/>
              </p:cNvSpPr>
              <p:nvPr/>
            </p:nvSpPr>
            <p:spPr bwMode="auto">
              <a:xfrm>
                <a:off x="4470" y="3237"/>
                <a:ext cx="107" cy="288"/>
              </a:xfrm>
              <a:prstGeom prst="rect">
                <a:avLst/>
              </a:prstGeom>
              <a:noFill/>
              <a:ln w="28575">
                <a:noFill/>
                <a:miter lim="800000"/>
                <a:headEnd/>
                <a:tailEnd/>
              </a:ln>
            </p:spPr>
            <p:txBody>
              <a:bodyPr wrap="none" lIns="0" tIns="0" rIns="0" bIns="0">
                <a:spAutoFit/>
              </a:bodyPr>
              <a:lstStyle/>
              <a:p>
                <a:r>
                  <a:rPr lang="en-GB" sz="3000" i="1">
                    <a:solidFill>
                      <a:srgbClr val="000000"/>
                    </a:solidFill>
                    <a:latin typeface="Times New Roman" pitchFamily="18" charset="0"/>
                  </a:rPr>
                  <a:t>v</a:t>
                </a:r>
                <a:endParaRPr lang="en-GB" sz="2400"/>
              </a:p>
            </p:txBody>
          </p:sp>
          <p:sp>
            <p:nvSpPr>
              <p:cNvPr id="15453" name="Rectangle 56"/>
              <p:cNvSpPr>
                <a:spLocks noChangeArrowheads="1"/>
              </p:cNvSpPr>
              <p:nvPr/>
            </p:nvSpPr>
            <p:spPr bwMode="auto">
              <a:xfrm>
                <a:off x="4573" y="3345"/>
                <a:ext cx="76" cy="182"/>
              </a:xfrm>
              <a:prstGeom prst="rect">
                <a:avLst/>
              </a:prstGeom>
              <a:noFill/>
              <a:ln w="28575">
                <a:noFill/>
                <a:miter lim="800000"/>
                <a:headEnd/>
                <a:tailEnd/>
              </a:ln>
            </p:spPr>
            <p:txBody>
              <a:bodyPr wrap="none" lIns="0" tIns="0" rIns="0" bIns="0">
                <a:spAutoFit/>
              </a:bodyPr>
              <a:lstStyle/>
              <a:p>
                <a:r>
                  <a:rPr lang="en-GB" sz="1900" i="1">
                    <a:solidFill>
                      <a:srgbClr val="000000"/>
                    </a:solidFill>
                    <a:latin typeface="Times New Roman" pitchFamily="18" charset="0"/>
                  </a:rPr>
                  <a:t>o</a:t>
                </a:r>
                <a:endParaRPr lang="en-GB" sz="2400"/>
              </a:p>
            </p:txBody>
          </p:sp>
        </p:grpSp>
      </p:grpSp>
      <p:sp>
        <p:nvSpPr>
          <p:cNvPr id="15363" name="Text Box 57"/>
          <p:cNvSpPr txBox="1">
            <a:spLocks noChangeArrowheads="1"/>
          </p:cNvSpPr>
          <p:nvPr/>
        </p:nvSpPr>
        <p:spPr bwMode="auto">
          <a:xfrm>
            <a:off x="539750" y="4005263"/>
            <a:ext cx="8012113" cy="646112"/>
          </a:xfrm>
          <a:prstGeom prst="rect">
            <a:avLst/>
          </a:prstGeom>
          <a:noFill/>
          <a:ln w="9525">
            <a:noFill/>
            <a:miter lim="800000"/>
            <a:headEnd/>
            <a:tailEnd/>
          </a:ln>
        </p:spPr>
        <p:txBody>
          <a:bodyPr>
            <a:spAutoFit/>
          </a:bodyPr>
          <a:lstStyle/>
          <a:p>
            <a:r>
              <a:rPr lang="en-GB" dirty="0"/>
              <a:t>When connected to a non-ideal source (modelled by a </a:t>
            </a:r>
            <a:r>
              <a:rPr lang="en-GB" dirty="0" err="1"/>
              <a:t>Thévenin</a:t>
            </a:r>
            <a:r>
              <a:rPr lang="en-GB" dirty="0"/>
              <a:t> </a:t>
            </a:r>
            <a:r>
              <a:rPr lang="en-GB" dirty="0" err="1"/>
              <a:t>cct</a:t>
            </a:r>
            <a:r>
              <a:rPr lang="en-GB" dirty="0"/>
              <a:t>) and a load resistance, the voltage dividers that result lower the overall voltage gain</a:t>
            </a:r>
          </a:p>
        </p:txBody>
      </p:sp>
      <p:sp>
        <p:nvSpPr>
          <p:cNvPr id="15401" name="Line 92"/>
          <p:cNvSpPr>
            <a:spLocks noChangeShapeType="1"/>
          </p:cNvSpPr>
          <p:nvPr/>
        </p:nvSpPr>
        <p:spPr bwMode="auto">
          <a:xfrm>
            <a:off x="6227763" y="4653359"/>
            <a:ext cx="0" cy="2232025"/>
          </a:xfrm>
          <a:prstGeom prst="line">
            <a:avLst/>
          </a:prstGeom>
          <a:noFill/>
          <a:ln w="9525">
            <a:solidFill>
              <a:schemeClr val="tx1"/>
            </a:solidFill>
            <a:prstDash val="dash"/>
            <a:round/>
            <a:headEnd/>
            <a:tailEnd/>
          </a:ln>
        </p:spPr>
        <p:txBody>
          <a:bodyPr/>
          <a:lstStyle/>
          <a:p>
            <a:endParaRPr lang="en-GB"/>
          </a:p>
        </p:txBody>
      </p:sp>
      <p:sp>
        <p:nvSpPr>
          <p:cNvPr id="103" name="Rectangle 2"/>
          <p:cNvSpPr txBox="1">
            <a:spLocks noChangeArrowheads="1"/>
          </p:cNvSpPr>
          <p:nvPr/>
        </p:nvSpPr>
        <p:spPr>
          <a:xfrm>
            <a:off x="900113" y="404813"/>
            <a:ext cx="7158037" cy="960437"/>
          </a:xfrm>
          <a:prstGeom prst="rect">
            <a:avLst/>
          </a:prstGeom>
        </p:spPr>
        <p:txBody>
          <a:bodyPr/>
          <a:lstStyle/>
          <a:p>
            <a:pPr>
              <a:defRPr/>
            </a:pPr>
            <a:endParaRPr lang="en-GB" altLang="zh-CN" sz="3200" kern="0" dirty="0">
              <a:solidFill>
                <a:schemeClr val="tx2"/>
              </a:solidFill>
              <a:latin typeface="+mj-lt"/>
              <a:ea typeface="宋体" pitchFamily="2" charset="-122"/>
              <a:cs typeface="+mj-cs"/>
            </a:endParaRPr>
          </a:p>
          <a:p>
            <a:pPr>
              <a:defRPr/>
            </a:pPr>
            <a:r>
              <a:rPr lang="en-GB" altLang="zh-CN" sz="3200" kern="0" dirty="0">
                <a:latin typeface="+mj-lt"/>
                <a:ea typeface="宋体" pitchFamily="2" charset="-122"/>
                <a:cs typeface="+mj-cs"/>
              </a:rPr>
              <a:t>Practical </a:t>
            </a:r>
            <a:r>
              <a:rPr lang="en-GB" sz="3200" kern="0" dirty="0">
                <a:latin typeface="+mj-lt"/>
                <a:ea typeface="+mj-ea"/>
                <a:cs typeface="+mj-cs"/>
              </a:rPr>
              <a:t>Voltage amplifier</a:t>
            </a:r>
          </a:p>
        </p:txBody>
      </p:sp>
      <p:sp>
        <p:nvSpPr>
          <p:cNvPr id="15366" name="Rectangle 103"/>
          <p:cNvSpPr>
            <a:spLocks noChangeArrowheads="1"/>
          </p:cNvSpPr>
          <p:nvPr/>
        </p:nvSpPr>
        <p:spPr bwMode="auto">
          <a:xfrm>
            <a:off x="6011863" y="1916113"/>
            <a:ext cx="2736850" cy="2032000"/>
          </a:xfrm>
          <a:prstGeom prst="rect">
            <a:avLst/>
          </a:prstGeom>
          <a:noFill/>
          <a:ln w="9525">
            <a:noFill/>
            <a:miter lim="800000"/>
            <a:headEnd/>
            <a:tailEnd/>
          </a:ln>
        </p:spPr>
        <p:txBody>
          <a:bodyPr>
            <a:spAutoFit/>
          </a:bodyPr>
          <a:lstStyle/>
          <a:p>
            <a:r>
              <a:rPr lang="en-GB"/>
              <a:t>Practical Voltage amplifiers have finite input resistance and non-zero output resistance. The output is a Thévenin Equivalent circuit</a:t>
            </a:r>
          </a:p>
        </p:txBody>
      </p:sp>
      <p:grpSp>
        <p:nvGrpSpPr>
          <p:cNvPr id="8" name="Group 104"/>
          <p:cNvGrpSpPr/>
          <p:nvPr/>
        </p:nvGrpSpPr>
        <p:grpSpPr>
          <a:xfrm>
            <a:off x="1187450" y="4724796"/>
            <a:ext cx="6484938" cy="2160588"/>
            <a:chOff x="1187450" y="4724796"/>
            <a:chExt cx="6484938" cy="2160588"/>
          </a:xfrm>
        </p:grpSpPr>
        <p:sp>
          <p:nvSpPr>
            <p:cNvPr id="15369" name="Line 58"/>
            <p:cNvSpPr>
              <a:spLocks noChangeShapeType="1"/>
            </p:cNvSpPr>
            <p:nvPr/>
          </p:nvSpPr>
          <p:spPr bwMode="auto">
            <a:xfrm flipV="1">
              <a:off x="1979612" y="5374084"/>
              <a:ext cx="719138" cy="0"/>
            </a:xfrm>
            <a:prstGeom prst="line">
              <a:avLst/>
            </a:prstGeom>
            <a:noFill/>
            <a:ln w="9525">
              <a:solidFill>
                <a:schemeClr val="tx1"/>
              </a:solidFill>
              <a:round/>
              <a:headEnd type="oval" w="med" len="med"/>
              <a:tailEnd/>
            </a:ln>
          </p:spPr>
          <p:txBody>
            <a:bodyPr/>
            <a:lstStyle/>
            <a:p>
              <a:endParaRPr lang="en-GB"/>
            </a:p>
          </p:txBody>
        </p:sp>
        <p:sp>
          <p:nvSpPr>
            <p:cNvPr id="15370" name="Text Box 59"/>
            <p:cNvSpPr txBox="1">
              <a:spLocks noChangeArrowheads="1"/>
            </p:cNvSpPr>
            <p:nvPr/>
          </p:nvSpPr>
          <p:spPr bwMode="auto">
            <a:xfrm>
              <a:off x="3130550" y="5661421"/>
              <a:ext cx="590550" cy="396875"/>
            </a:xfrm>
            <a:prstGeom prst="rect">
              <a:avLst/>
            </a:prstGeom>
            <a:noFill/>
            <a:ln w="9525">
              <a:noFill/>
              <a:miter lim="800000"/>
              <a:headEnd/>
              <a:tailEnd/>
            </a:ln>
          </p:spPr>
          <p:txBody>
            <a:bodyPr wrap="none">
              <a:spAutoFit/>
            </a:bodyPr>
            <a:lstStyle/>
            <a:p>
              <a:r>
                <a:rPr lang="en-GB" sz="2000" i="1">
                  <a:latin typeface="Times New Roman" pitchFamily="18" charset="0"/>
                </a:rPr>
                <a:t>v</a:t>
              </a:r>
              <a:r>
                <a:rPr lang="en-GB" sz="2000" i="1" baseline="-25000">
                  <a:latin typeface="Times New Roman" pitchFamily="18" charset="0"/>
                </a:rPr>
                <a:t>I</a:t>
              </a:r>
              <a:r>
                <a:rPr lang="en-GB" sz="2000" i="1">
                  <a:latin typeface="Times New Roman" pitchFamily="18" charset="0"/>
                </a:rPr>
                <a:t>(t)</a:t>
              </a:r>
            </a:p>
          </p:txBody>
        </p:sp>
        <p:sp>
          <p:nvSpPr>
            <p:cNvPr id="15371" name="Oval 60"/>
            <p:cNvSpPr>
              <a:spLocks noChangeArrowheads="1"/>
            </p:cNvSpPr>
            <p:nvPr/>
          </p:nvSpPr>
          <p:spPr bwMode="auto">
            <a:xfrm>
              <a:off x="1763712" y="5686821"/>
              <a:ext cx="433388" cy="431800"/>
            </a:xfrm>
            <a:prstGeom prst="ellipse">
              <a:avLst/>
            </a:prstGeom>
            <a:noFill/>
            <a:ln w="9525">
              <a:solidFill>
                <a:schemeClr val="tx1"/>
              </a:solidFill>
              <a:round/>
              <a:headEnd/>
              <a:tailEnd/>
            </a:ln>
          </p:spPr>
          <p:txBody>
            <a:bodyPr wrap="none" anchor="ctr"/>
            <a:lstStyle/>
            <a:p>
              <a:pPr algn="ctr"/>
              <a:r>
                <a:rPr lang="en-GB"/>
                <a:t>+</a:t>
              </a:r>
            </a:p>
            <a:p>
              <a:pPr algn="ctr"/>
              <a:r>
                <a:rPr lang="en-GB"/>
                <a:t>-</a:t>
              </a:r>
            </a:p>
          </p:txBody>
        </p:sp>
        <p:sp>
          <p:nvSpPr>
            <p:cNvPr id="15372" name="Line 61"/>
            <p:cNvSpPr>
              <a:spLocks noChangeShapeType="1"/>
            </p:cNvSpPr>
            <p:nvPr/>
          </p:nvSpPr>
          <p:spPr bwMode="auto">
            <a:xfrm flipV="1">
              <a:off x="1979612" y="5374084"/>
              <a:ext cx="0" cy="312737"/>
            </a:xfrm>
            <a:prstGeom prst="line">
              <a:avLst/>
            </a:prstGeom>
            <a:noFill/>
            <a:ln w="9525">
              <a:solidFill>
                <a:schemeClr val="tx1"/>
              </a:solidFill>
              <a:round/>
              <a:headEnd/>
              <a:tailEnd/>
            </a:ln>
          </p:spPr>
          <p:txBody>
            <a:bodyPr/>
            <a:lstStyle/>
            <a:p>
              <a:endParaRPr lang="en-GB"/>
            </a:p>
          </p:txBody>
        </p:sp>
        <p:sp>
          <p:nvSpPr>
            <p:cNvPr id="15373" name="Line 62"/>
            <p:cNvSpPr>
              <a:spLocks noChangeShapeType="1"/>
            </p:cNvSpPr>
            <p:nvPr/>
          </p:nvSpPr>
          <p:spPr bwMode="auto">
            <a:xfrm flipV="1">
              <a:off x="1979612" y="6118621"/>
              <a:ext cx="0" cy="263525"/>
            </a:xfrm>
            <a:prstGeom prst="line">
              <a:avLst/>
            </a:prstGeom>
            <a:noFill/>
            <a:ln w="9525">
              <a:solidFill>
                <a:schemeClr val="tx1"/>
              </a:solidFill>
              <a:round/>
              <a:headEnd/>
              <a:tailEnd/>
            </a:ln>
          </p:spPr>
          <p:txBody>
            <a:bodyPr/>
            <a:lstStyle/>
            <a:p>
              <a:endParaRPr lang="en-GB"/>
            </a:p>
          </p:txBody>
        </p:sp>
        <p:sp>
          <p:nvSpPr>
            <p:cNvPr id="15374" name="Line 63"/>
            <p:cNvSpPr>
              <a:spLocks noChangeShapeType="1"/>
            </p:cNvSpPr>
            <p:nvPr/>
          </p:nvSpPr>
          <p:spPr bwMode="auto">
            <a:xfrm>
              <a:off x="1979712" y="5373216"/>
              <a:ext cx="504825" cy="0"/>
            </a:xfrm>
            <a:prstGeom prst="line">
              <a:avLst/>
            </a:prstGeom>
            <a:noFill/>
            <a:ln w="9525">
              <a:solidFill>
                <a:schemeClr val="tx1"/>
              </a:solidFill>
              <a:round/>
              <a:headEnd/>
              <a:tailEnd type="triangle" w="med" len="med"/>
            </a:ln>
          </p:spPr>
          <p:txBody>
            <a:bodyPr/>
            <a:lstStyle/>
            <a:p>
              <a:endParaRPr lang="en-GB"/>
            </a:p>
          </p:txBody>
        </p:sp>
        <p:sp>
          <p:nvSpPr>
            <p:cNvPr id="15375" name="Text Box 64"/>
            <p:cNvSpPr txBox="1">
              <a:spLocks noChangeArrowheads="1"/>
            </p:cNvSpPr>
            <p:nvPr/>
          </p:nvSpPr>
          <p:spPr bwMode="auto">
            <a:xfrm>
              <a:off x="2051050" y="4859709"/>
              <a:ext cx="547687" cy="396875"/>
            </a:xfrm>
            <a:prstGeom prst="rect">
              <a:avLst/>
            </a:prstGeom>
            <a:noFill/>
            <a:ln w="9525">
              <a:noFill/>
              <a:miter lim="800000"/>
              <a:headEnd/>
              <a:tailEnd/>
            </a:ln>
          </p:spPr>
          <p:txBody>
            <a:bodyPr wrap="none">
              <a:spAutoFit/>
            </a:bodyPr>
            <a:lstStyle/>
            <a:p>
              <a:r>
                <a:rPr lang="en-GB" sz="2000" i="1">
                  <a:latin typeface="Times New Roman" pitchFamily="18" charset="0"/>
                </a:rPr>
                <a:t>i</a:t>
              </a:r>
              <a:r>
                <a:rPr lang="en-GB" sz="2000" i="1" baseline="-25000">
                  <a:latin typeface="Times New Roman" pitchFamily="18" charset="0"/>
                </a:rPr>
                <a:t>I</a:t>
              </a:r>
              <a:r>
                <a:rPr lang="en-GB" sz="2000" i="1">
                  <a:latin typeface="Times New Roman" pitchFamily="18" charset="0"/>
                </a:rPr>
                <a:t>(t)</a:t>
              </a:r>
            </a:p>
          </p:txBody>
        </p:sp>
        <p:sp>
          <p:nvSpPr>
            <p:cNvPr id="15376" name="Line 65"/>
            <p:cNvSpPr>
              <a:spLocks noChangeShapeType="1"/>
            </p:cNvSpPr>
            <p:nvPr/>
          </p:nvSpPr>
          <p:spPr bwMode="auto">
            <a:xfrm>
              <a:off x="1979612" y="6408712"/>
              <a:ext cx="1008063" cy="0"/>
            </a:xfrm>
            <a:prstGeom prst="line">
              <a:avLst/>
            </a:prstGeom>
            <a:noFill/>
            <a:ln w="9525">
              <a:solidFill>
                <a:schemeClr val="tx1"/>
              </a:solidFill>
              <a:round/>
              <a:headEnd/>
              <a:tailEnd/>
            </a:ln>
          </p:spPr>
          <p:txBody>
            <a:bodyPr/>
            <a:lstStyle/>
            <a:p>
              <a:endParaRPr lang="en-GB"/>
            </a:p>
          </p:txBody>
        </p:sp>
        <p:sp>
          <p:nvSpPr>
            <p:cNvPr id="15377" name="Freeform 67"/>
            <p:cNvSpPr>
              <a:spLocks/>
            </p:cNvSpPr>
            <p:nvPr/>
          </p:nvSpPr>
          <p:spPr bwMode="auto">
            <a:xfrm>
              <a:off x="3275012" y="5374084"/>
              <a:ext cx="1008063" cy="215900"/>
            </a:xfrm>
            <a:custGeom>
              <a:avLst/>
              <a:gdLst>
                <a:gd name="T0" fmla="*/ 2147483647 w 408"/>
                <a:gd name="T1" fmla="*/ 342741195 h 136"/>
                <a:gd name="T2" fmla="*/ 2147483647 w 408"/>
                <a:gd name="T3" fmla="*/ 0 h 136"/>
                <a:gd name="T4" fmla="*/ 0 w 408"/>
                <a:gd name="T5" fmla="*/ 0 h 136"/>
                <a:gd name="T6" fmla="*/ 0 60000 65536"/>
                <a:gd name="T7" fmla="*/ 0 60000 65536"/>
                <a:gd name="T8" fmla="*/ 0 60000 65536"/>
                <a:gd name="T9" fmla="*/ 0 w 408"/>
                <a:gd name="T10" fmla="*/ 0 h 136"/>
                <a:gd name="T11" fmla="*/ 408 w 408"/>
                <a:gd name="T12" fmla="*/ 136 h 136"/>
              </a:gdLst>
              <a:ahLst/>
              <a:cxnLst>
                <a:cxn ang="T6">
                  <a:pos x="T0" y="T1"/>
                </a:cxn>
                <a:cxn ang="T7">
                  <a:pos x="T2" y="T3"/>
                </a:cxn>
                <a:cxn ang="T8">
                  <a:pos x="T4" y="T5"/>
                </a:cxn>
              </a:cxnLst>
              <a:rect l="T9" t="T10" r="T11" b="T12"/>
              <a:pathLst>
                <a:path w="408" h="136">
                  <a:moveTo>
                    <a:pt x="408" y="136"/>
                  </a:moveTo>
                  <a:lnTo>
                    <a:pt x="408" y="0"/>
                  </a:lnTo>
                  <a:lnTo>
                    <a:pt x="0" y="0"/>
                  </a:lnTo>
                </a:path>
              </a:pathLst>
            </a:custGeom>
            <a:noFill/>
            <a:ln w="9525">
              <a:solidFill>
                <a:schemeClr val="tx1"/>
              </a:solidFill>
              <a:round/>
              <a:headEnd/>
              <a:tailEnd/>
            </a:ln>
          </p:spPr>
          <p:txBody>
            <a:bodyPr/>
            <a:lstStyle/>
            <a:p>
              <a:endParaRPr lang="en-GB"/>
            </a:p>
          </p:txBody>
        </p:sp>
        <p:sp>
          <p:nvSpPr>
            <p:cNvPr id="15378" name="Freeform 68"/>
            <p:cNvSpPr>
              <a:spLocks/>
            </p:cNvSpPr>
            <p:nvPr/>
          </p:nvSpPr>
          <p:spPr bwMode="auto">
            <a:xfrm>
              <a:off x="2987674" y="6120680"/>
              <a:ext cx="1296119" cy="288032"/>
            </a:xfrm>
            <a:custGeom>
              <a:avLst/>
              <a:gdLst>
                <a:gd name="T0" fmla="*/ 2058731137 w 816"/>
                <a:gd name="T1" fmla="*/ 0 h 137"/>
                <a:gd name="T2" fmla="*/ 2058731137 w 816"/>
                <a:gd name="T3" fmla="*/ 605565198 h 137"/>
                <a:gd name="T4" fmla="*/ 0 w 816"/>
                <a:gd name="T5" fmla="*/ 605565198 h 137"/>
                <a:gd name="T6" fmla="*/ 0 60000 65536"/>
                <a:gd name="T7" fmla="*/ 0 60000 65536"/>
                <a:gd name="T8" fmla="*/ 0 60000 65536"/>
                <a:gd name="T9" fmla="*/ 0 w 816"/>
                <a:gd name="T10" fmla="*/ 0 h 137"/>
                <a:gd name="T11" fmla="*/ 816 w 816"/>
                <a:gd name="T12" fmla="*/ 137 h 137"/>
              </a:gdLst>
              <a:ahLst/>
              <a:cxnLst>
                <a:cxn ang="T6">
                  <a:pos x="T0" y="T1"/>
                </a:cxn>
                <a:cxn ang="T7">
                  <a:pos x="T2" y="T3"/>
                </a:cxn>
                <a:cxn ang="T8">
                  <a:pos x="T4" y="T5"/>
                </a:cxn>
              </a:cxnLst>
              <a:rect l="T9" t="T10" r="T11" b="T12"/>
              <a:pathLst>
                <a:path w="816" h="137">
                  <a:moveTo>
                    <a:pt x="816" y="0"/>
                  </a:moveTo>
                  <a:lnTo>
                    <a:pt x="816" y="137"/>
                  </a:lnTo>
                  <a:lnTo>
                    <a:pt x="0" y="137"/>
                  </a:lnTo>
                </a:path>
              </a:pathLst>
            </a:custGeom>
            <a:noFill/>
            <a:ln w="9525">
              <a:solidFill>
                <a:schemeClr val="tx1"/>
              </a:solidFill>
              <a:round/>
              <a:headEnd/>
              <a:tailEnd/>
            </a:ln>
          </p:spPr>
          <p:txBody>
            <a:bodyPr/>
            <a:lstStyle/>
            <a:p>
              <a:endParaRPr lang="en-GB"/>
            </a:p>
          </p:txBody>
        </p:sp>
        <p:sp>
          <p:nvSpPr>
            <p:cNvPr id="15379" name="Rectangle 69"/>
            <p:cNvSpPr>
              <a:spLocks noChangeArrowheads="1"/>
            </p:cNvSpPr>
            <p:nvPr/>
          </p:nvSpPr>
          <p:spPr bwMode="auto">
            <a:xfrm>
              <a:off x="2698750" y="5301059"/>
              <a:ext cx="647700" cy="1444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5380" name="Line 70"/>
            <p:cNvSpPr>
              <a:spLocks noChangeShapeType="1"/>
            </p:cNvSpPr>
            <p:nvPr/>
          </p:nvSpPr>
          <p:spPr bwMode="auto">
            <a:xfrm>
              <a:off x="3635375" y="4724796"/>
              <a:ext cx="0" cy="2160588"/>
            </a:xfrm>
            <a:prstGeom prst="line">
              <a:avLst/>
            </a:prstGeom>
            <a:noFill/>
            <a:ln w="9525">
              <a:solidFill>
                <a:schemeClr val="tx1"/>
              </a:solidFill>
              <a:prstDash val="dash"/>
              <a:round/>
              <a:headEnd/>
              <a:tailEnd/>
            </a:ln>
          </p:spPr>
          <p:txBody>
            <a:bodyPr/>
            <a:lstStyle/>
            <a:p>
              <a:endParaRPr lang="en-GB"/>
            </a:p>
          </p:txBody>
        </p:sp>
        <p:sp>
          <p:nvSpPr>
            <p:cNvPr id="15381" name="Text Box 71"/>
            <p:cNvSpPr txBox="1">
              <a:spLocks noChangeArrowheads="1"/>
            </p:cNvSpPr>
            <p:nvPr/>
          </p:nvSpPr>
          <p:spPr bwMode="auto">
            <a:xfrm>
              <a:off x="1187450" y="5732859"/>
              <a:ext cx="598487" cy="396875"/>
            </a:xfrm>
            <a:prstGeom prst="rect">
              <a:avLst/>
            </a:prstGeom>
            <a:noFill/>
            <a:ln w="9525">
              <a:noFill/>
              <a:miter lim="800000"/>
              <a:headEnd/>
              <a:tailEnd/>
            </a:ln>
          </p:spPr>
          <p:txBody>
            <a:bodyPr wrap="none">
              <a:spAutoFit/>
            </a:bodyPr>
            <a:lstStyle/>
            <a:p>
              <a:r>
                <a:rPr lang="en-GB" sz="2000" i="1">
                  <a:latin typeface="Times New Roman" pitchFamily="18" charset="0"/>
                </a:rPr>
                <a:t>v</a:t>
              </a:r>
              <a:r>
                <a:rPr lang="en-GB" sz="2000" i="1" baseline="-25000">
                  <a:latin typeface="Times New Roman" pitchFamily="18" charset="0"/>
                </a:rPr>
                <a:t>s</a:t>
              </a:r>
              <a:r>
                <a:rPr lang="en-GB" sz="2000" i="1">
                  <a:latin typeface="Times New Roman" pitchFamily="18" charset="0"/>
                </a:rPr>
                <a:t>(t)</a:t>
              </a:r>
            </a:p>
          </p:txBody>
        </p:sp>
        <p:sp>
          <p:nvSpPr>
            <p:cNvPr id="15382" name="Line 72"/>
            <p:cNvSpPr>
              <a:spLocks noChangeShapeType="1"/>
            </p:cNvSpPr>
            <p:nvPr/>
          </p:nvSpPr>
          <p:spPr bwMode="auto">
            <a:xfrm>
              <a:off x="4283795" y="6408712"/>
              <a:ext cx="2447206" cy="0"/>
            </a:xfrm>
            <a:prstGeom prst="line">
              <a:avLst/>
            </a:prstGeom>
            <a:noFill/>
            <a:ln w="9525">
              <a:solidFill>
                <a:schemeClr val="tx1"/>
              </a:solidFill>
              <a:round/>
              <a:headEnd/>
              <a:tailEnd type="oval" w="med" len="med"/>
            </a:ln>
          </p:spPr>
          <p:txBody>
            <a:bodyPr/>
            <a:lstStyle/>
            <a:p>
              <a:endParaRPr lang="en-GB"/>
            </a:p>
          </p:txBody>
        </p:sp>
        <p:sp>
          <p:nvSpPr>
            <p:cNvPr id="15383" name="Text Box 73"/>
            <p:cNvSpPr txBox="1">
              <a:spLocks noChangeArrowheads="1"/>
            </p:cNvSpPr>
            <p:nvPr/>
          </p:nvSpPr>
          <p:spPr bwMode="auto">
            <a:xfrm>
              <a:off x="7018338" y="5639196"/>
              <a:ext cx="654050" cy="396875"/>
            </a:xfrm>
            <a:prstGeom prst="rect">
              <a:avLst/>
            </a:prstGeom>
            <a:noFill/>
            <a:ln w="9525">
              <a:noFill/>
              <a:miter lim="800000"/>
              <a:headEnd/>
              <a:tailEnd/>
            </a:ln>
          </p:spPr>
          <p:txBody>
            <a:bodyPr wrap="none">
              <a:spAutoFit/>
            </a:bodyPr>
            <a:lstStyle/>
            <a:p>
              <a:r>
                <a:rPr lang="en-GB" sz="2000" i="1">
                  <a:latin typeface="Times New Roman" pitchFamily="18" charset="0"/>
                </a:rPr>
                <a:t>v</a:t>
              </a:r>
              <a:r>
                <a:rPr lang="en-GB" sz="2000" i="1" baseline="-25000">
                  <a:latin typeface="Times New Roman" pitchFamily="18" charset="0"/>
                </a:rPr>
                <a:t>O</a:t>
              </a:r>
              <a:r>
                <a:rPr lang="en-GB" sz="2000" i="1">
                  <a:latin typeface="Times New Roman" pitchFamily="18" charset="0"/>
                </a:rPr>
                <a:t>(t)</a:t>
              </a:r>
            </a:p>
          </p:txBody>
        </p:sp>
        <p:sp>
          <p:nvSpPr>
            <p:cNvPr id="15384" name="Rectangle 74"/>
            <p:cNvSpPr>
              <a:spLocks noChangeArrowheads="1"/>
            </p:cNvSpPr>
            <p:nvPr/>
          </p:nvSpPr>
          <p:spPr bwMode="auto">
            <a:xfrm>
              <a:off x="6657976" y="5663009"/>
              <a:ext cx="144462" cy="360362"/>
            </a:xfrm>
            <a:prstGeom prst="rect">
              <a:avLst/>
            </a:prstGeom>
            <a:noFill/>
            <a:ln w="9525">
              <a:solidFill>
                <a:schemeClr val="tx1"/>
              </a:solidFill>
              <a:miter lim="800000"/>
              <a:headEnd/>
              <a:tailEnd/>
            </a:ln>
          </p:spPr>
          <p:txBody>
            <a:bodyPr wrap="none" anchor="ctr"/>
            <a:lstStyle/>
            <a:p>
              <a:endParaRPr lang="en-US"/>
            </a:p>
          </p:txBody>
        </p:sp>
        <p:sp>
          <p:nvSpPr>
            <p:cNvPr id="15385" name="Line 75"/>
            <p:cNvSpPr>
              <a:spLocks noChangeShapeType="1"/>
            </p:cNvSpPr>
            <p:nvPr/>
          </p:nvSpPr>
          <p:spPr bwMode="auto">
            <a:xfrm>
              <a:off x="6729413" y="5375671"/>
              <a:ext cx="0" cy="287338"/>
            </a:xfrm>
            <a:prstGeom prst="line">
              <a:avLst/>
            </a:prstGeom>
            <a:noFill/>
            <a:ln w="9525">
              <a:solidFill>
                <a:schemeClr val="tx1"/>
              </a:solidFill>
              <a:round/>
              <a:headEnd/>
              <a:tailEnd/>
            </a:ln>
          </p:spPr>
          <p:txBody>
            <a:bodyPr/>
            <a:lstStyle/>
            <a:p>
              <a:endParaRPr lang="en-GB"/>
            </a:p>
          </p:txBody>
        </p:sp>
        <p:sp>
          <p:nvSpPr>
            <p:cNvPr id="15386" name="Line 76"/>
            <p:cNvSpPr>
              <a:spLocks noChangeShapeType="1"/>
            </p:cNvSpPr>
            <p:nvPr/>
          </p:nvSpPr>
          <p:spPr bwMode="auto">
            <a:xfrm>
              <a:off x="6729413" y="6023371"/>
              <a:ext cx="1588" cy="358775"/>
            </a:xfrm>
            <a:prstGeom prst="line">
              <a:avLst/>
            </a:prstGeom>
            <a:noFill/>
            <a:ln w="9525">
              <a:solidFill>
                <a:schemeClr val="tx1"/>
              </a:solidFill>
              <a:round/>
              <a:headEnd/>
              <a:tailEnd/>
            </a:ln>
          </p:spPr>
          <p:txBody>
            <a:bodyPr/>
            <a:lstStyle/>
            <a:p>
              <a:endParaRPr lang="en-GB"/>
            </a:p>
          </p:txBody>
        </p:sp>
        <p:sp>
          <p:nvSpPr>
            <p:cNvPr id="15387" name="Text Box 77"/>
            <p:cNvSpPr txBox="1">
              <a:spLocks noChangeArrowheads="1"/>
            </p:cNvSpPr>
            <p:nvPr/>
          </p:nvSpPr>
          <p:spPr bwMode="auto">
            <a:xfrm>
              <a:off x="6997701" y="5199459"/>
              <a:ext cx="331787" cy="396875"/>
            </a:xfrm>
            <a:prstGeom prst="rect">
              <a:avLst/>
            </a:prstGeom>
            <a:noFill/>
            <a:ln w="9525">
              <a:noFill/>
              <a:miter lim="800000"/>
              <a:headEnd/>
              <a:tailEnd/>
            </a:ln>
          </p:spPr>
          <p:txBody>
            <a:bodyPr wrap="none">
              <a:spAutoFit/>
            </a:bodyPr>
            <a:lstStyle/>
            <a:p>
              <a:r>
                <a:rPr lang="en-GB" sz="2000"/>
                <a:t>+</a:t>
              </a:r>
            </a:p>
          </p:txBody>
        </p:sp>
        <p:sp>
          <p:nvSpPr>
            <p:cNvPr id="15388" name="Text Box 78"/>
            <p:cNvSpPr txBox="1">
              <a:spLocks noChangeArrowheads="1"/>
            </p:cNvSpPr>
            <p:nvPr/>
          </p:nvSpPr>
          <p:spPr bwMode="auto">
            <a:xfrm>
              <a:off x="7045326" y="6069409"/>
              <a:ext cx="268287" cy="396875"/>
            </a:xfrm>
            <a:prstGeom prst="rect">
              <a:avLst/>
            </a:prstGeom>
            <a:noFill/>
            <a:ln w="9525">
              <a:noFill/>
              <a:miter lim="800000"/>
              <a:headEnd/>
              <a:tailEnd/>
            </a:ln>
          </p:spPr>
          <p:txBody>
            <a:bodyPr wrap="none">
              <a:spAutoFit/>
            </a:bodyPr>
            <a:lstStyle/>
            <a:p>
              <a:r>
                <a:rPr lang="en-GB" sz="2000"/>
                <a:t>-</a:t>
              </a:r>
            </a:p>
          </p:txBody>
        </p:sp>
        <p:sp>
          <p:nvSpPr>
            <p:cNvPr id="15389" name="Text Box 79"/>
            <p:cNvSpPr txBox="1">
              <a:spLocks noChangeArrowheads="1"/>
            </p:cNvSpPr>
            <p:nvPr/>
          </p:nvSpPr>
          <p:spPr bwMode="auto">
            <a:xfrm>
              <a:off x="6226176" y="5656659"/>
              <a:ext cx="465192" cy="400110"/>
            </a:xfrm>
            <a:prstGeom prst="rect">
              <a:avLst/>
            </a:prstGeom>
            <a:noFill/>
            <a:ln w="9525">
              <a:noFill/>
              <a:miter lim="800000"/>
              <a:headEnd/>
              <a:tailEnd/>
            </a:ln>
          </p:spPr>
          <p:txBody>
            <a:bodyPr wrap="none">
              <a:spAutoFit/>
            </a:bodyPr>
            <a:lstStyle/>
            <a:p>
              <a:r>
                <a:rPr lang="en-GB" sz="2000" i="1"/>
                <a:t>R</a:t>
              </a:r>
              <a:r>
                <a:rPr lang="en-GB" sz="2000" i="1" baseline="-25000"/>
                <a:t>L</a:t>
              </a:r>
            </a:p>
          </p:txBody>
        </p:sp>
        <p:sp>
          <p:nvSpPr>
            <p:cNvPr id="15390" name="Text Box 80"/>
            <p:cNvSpPr txBox="1">
              <a:spLocks noChangeArrowheads="1"/>
            </p:cNvSpPr>
            <p:nvPr/>
          </p:nvSpPr>
          <p:spPr bwMode="auto">
            <a:xfrm>
              <a:off x="6228011" y="4896544"/>
              <a:ext cx="611187" cy="396875"/>
            </a:xfrm>
            <a:prstGeom prst="rect">
              <a:avLst/>
            </a:prstGeom>
            <a:noFill/>
            <a:ln w="9525">
              <a:noFill/>
              <a:miter lim="800000"/>
              <a:headEnd/>
              <a:tailEnd/>
            </a:ln>
          </p:spPr>
          <p:txBody>
            <a:bodyPr wrap="none">
              <a:spAutoFit/>
            </a:bodyPr>
            <a:lstStyle/>
            <a:p>
              <a:r>
                <a:rPr lang="en-GB" sz="2000" i="1">
                  <a:latin typeface="Times New Roman" pitchFamily="18" charset="0"/>
                </a:rPr>
                <a:t>i</a:t>
              </a:r>
              <a:r>
                <a:rPr lang="en-GB" sz="2000" i="1" baseline="-25000">
                  <a:latin typeface="Times New Roman" pitchFamily="18" charset="0"/>
                </a:rPr>
                <a:t>O</a:t>
              </a:r>
              <a:r>
                <a:rPr lang="en-GB" sz="2000" i="1">
                  <a:latin typeface="Times New Roman" pitchFamily="18" charset="0"/>
                </a:rPr>
                <a:t>(t)</a:t>
              </a:r>
            </a:p>
          </p:txBody>
        </p:sp>
        <p:sp>
          <p:nvSpPr>
            <p:cNvPr id="15391" name="Line 81"/>
            <p:cNvSpPr>
              <a:spLocks noChangeShapeType="1"/>
            </p:cNvSpPr>
            <p:nvPr/>
          </p:nvSpPr>
          <p:spPr bwMode="auto">
            <a:xfrm>
              <a:off x="5940152" y="5373216"/>
              <a:ext cx="504825" cy="0"/>
            </a:xfrm>
            <a:prstGeom prst="line">
              <a:avLst/>
            </a:prstGeom>
            <a:noFill/>
            <a:ln w="9525">
              <a:solidFill>
                <a:schemeClr val="tx1"/>
              </a:solidFill>
              <a:round/>
              <a:headEnd/>
              <a:tailEnd type="triangle" w="med" len="med"/>
            </a:ln>
          </p:spPr>
          <p:txBody>
            <a:bodyPr/>
            <a:lstStyle/>
            <a:p>
              <a:endParaRPr lang="en-GB"/>
            </a:p>
          </p:txBody>
        </p:sp>
        <p:sp>
          <p:nvSpPr>
            <p:cNvPr id="15392" name="Rectangle 82"/>
            <p:cNvSpPr>
              <a:spLocks noChangeArrowheads="1"/>
            </p:cNvSpPr>
            <p:nvPr/>
          </p:nvSpPr>
          <p:spPr bwMode="auto">
            <a:xfrm>
              <a:off x="3995737" y="4797821"/>
              <a:ext cx="2087563" cy="1943100"/>
            </a:xfrm>
            <a:prstGeom prst="rect">
              <a:avLst/>
            </a:prstGeom>
            <a:noFill/>
            <a:ln w="9525">
              <a:solidFill>
                <a:schemeClr val="tx1"/>
              </a:solidFill>
              <a:miter lim="800000"/>
              <a:headEnd/>
              <a:tailEnd/>
            </a:ln>
          </p:spPr>
          <p:txBody>
            <a:bodyPr wrap="none" anchor="ctr"/>
            <a:lstStyle/>
            <a:p>
              <a:endParaRPr lang="en-US"/>
            </a:p>
          </p:txBody>
        </p:sp>
        <p:sp>
          <p:nvSpPr>
            <p:cNvPr id="15393" name="Line 84"/>
            <p:cNvSpPr>
              <a:spLocks noChangeShapeType="1"/>
            </p:cNvSpPr>
            <p:nvPr/>
          </p:nvSpPr>
          <p:spPr bwMode="auto">
            <a:xfrm flipV="1">
              <a:off x="5075238" y="5374084"/>
              <a:ext cx="0" cy="287337"/>
            </a:xfrm>
            <a:prstGeom prst="line">
              <a:avLst/>
            </a:prstGeom>
            <a:noFill/>
            <a:ln w="9525">
              <a:solidFill>
                <a:schemeClr val="tx1"/>
              </a:solidFill>
              <a:round/>
              <a:headEnd/>
              <a:tailEnd/>
            </a:ln>
          </p:spPr>
          <p:txBody>
            <a:bodyPr/>
            <a:lstStyle/>
            <a:p>
              <a:endParaRPr lang="en-GB"/>
            </a:p>
          </p:txBody>
        </p:sp>
        <p:sp>
          <p:nvSpPr>
            <p:cNvPr id="15394" name="Line 85"/>
            <p:cNvSpPr>
              <a:spLocks noChangeShapeType="1"/>
            </p:cNvSpPr>
            <p:nvPr/>
          </p:nvSpPr>
          <p:spPr bwMode="auto">
            <a:xfrm flipH="1" flipV="1">
              <a:off x="5075237" y="6093220"/>
              <a:ext cx="645" cy="315491"/>
            </a:xfrm>
            <a:prstGeom prst="line">
              <a:avLst/>
            </a:prstGeom>
            <a:noFill/>
            <a:ln w="9525">
              <a:solidFill>
                <a:schemeClr val="tx1"/>
              </a:solidFill>
              <a:round/>
              <a:headEnd/>
              <a:tailEnd/>
            </a:ln>
          </p:spPr>
          <p:txBody>
            <a:bodyPr/>
            <a:lstStyle/>
            <a:p>
              <a:endParaRPr lang="en-GB"/>
            </a:p>
          </p:txBody>
        </p:sp>
        <p:sp>
          <p:nvSpPr>
            <p:cNvPr id="15395" name="Text Box 86"/>
            <p:cNvSpPr txBox="1">
              <a:spLocks noChangeArrowheads="1"/>
            </p:cNvSpPr>
            <p:nvPr/>
          </p:nvSpPr>
          <p:spPr bwMode="auto">
            <a:xfrm>
              <a:off x="5219701" y="5661421"/>
              <a:ext cx="963982" cy="400110"/>
            </a:xfrm>
            <a:prstGeom prst="rect">
              <a:avLst/>
            </a:prstGeom>
            <a:noFill/>
            <a:ln w="9525">
              <a:noFill/>
              <a:miter lim="800000"/>
              <a:headEnd/>
              <a:tailEnd/>
            </a:ln>
          </p:spPr>
          <p:txBody>
            <a:bodyPr wrap="none">
              <a:spAutoFit/>
            </a:bodyPr>
            <a:lstStyle/>
            <a:p>
              <a:r>
                <a:rPr lang="en-GB" sz="2000" i="1">
                  <a:latin typeface="Times New Roman" pitchFamily="18" charset="0"/>
                </a:rPr>
                <a:t>A</a:t>
              </a:r>
              <a:r>
                <a:rPr lang="en-GB" sz="2000" i="1" baseline="-25000">
                  <a:latin typeface="Times New Roman" pitchFamily="18" charset="0"/>
                </a:rPr>
                <a:t>vo</a:t>
              </a:r>
              <a:r>
                <a:rPr lang="en-GB" sz="2000" i="1">
                  <a:latin typeface="Times New Roman" pitchFamily="18" charset="0"/>
                </a:rPr>
                <a:t>.v</a:t>
              </a:r>
              <a:r>
                <a:rPr lang="en-GB" sz="2000" i="1" baseline="-25000">
                  <a:latin typeface="Times New Roman" pitchFamily="18" charset="0"/>
                </a:rPr>
                <a:t>I</a:t>
              </a:r>
              <a:r>
                <a:rPr lang="en-GB" sz="2000" i="1">
                  <a:latin typeface="Times New Roman" pitchFamily="18" charset="0"/>
                </a:rPr>
                <a:t>(t)</a:t>
              </a:r>
            </a:p>
          </p:txBody>
        </p:sp>
        <p:sp>
          <p:nvSpPr>
            <p:cNvPr id="15396" name="Line 87"/>
            <p:cNvSpPr>
              <a:spLocks noChangeShapeType="1"/>
            </p:cNvSpPr>
            <p:nvPr/>
          </p:nvSpPr>
          <p:spPr bwMode="auto">
            <a:xfrm>
              <a:off x="5075238" y="5374084"/>
              <a:ext cx="215900" cy="0"/>
            </a:xfrm>
            <a:prstGeom prst="line">
              <a:avLst/>
            </a:prstGeom>
            <a:noFill/>
            <a:ln w="9525">
              <a:solidFill>
                <a:schemeClr val="tx1"/>
              </a:solidFill>
              <a:round/>
              <a:headEnd/>
              <a:tailEnd/>
            </a:ln>
          </p:spPr>
          <p:txBody>
            <a:bodyPr/>
            <a:lstStyle/>
            <a:p>
              <a:endParaRPr lang="en-GB"/>
            </a:p>
          </p:txBody>
        </p:sp>
        <p:sp>
          <p:nvSpPr>
            <p:cNvPr id="15397" name="Rectangle 88"/>
            <p:cNvSpPr>
              <a:spLocks noChangeArrowheads="1"/>
            </p:cNvSpPr>
            <p:nvPr/>
          </p:nvSpPr>
          <p:spPr bwMode="auto">
            <a:xfrm>
              <a:off x="5291138" y="5301059"/>
              <a:ext cx="504825" cy="144462"/>
            </a:xfrm>
            <a:prstGeom prst="rect">
              <a:avLst/>
            </a:prstGeom>
            <a:noFill/>
            <a:ln w="9525">
              <a:solidFill>
                <a:schemeClr val="tx1"/>
              </a:solidFill>
              <a:miter lim="800000"/>
              <a:headEnd/>
              <a:tailEnd/>
            </a:ln>
          </p:spPr>
          <p:txBody>
            <a:bodyPr wrap="none" anchor="ctr"/>
            <a:lstStyle/>
            <a:p>
              <a:endParaRPr lang="en-US"/>
            </a:p>
          </p:txBody>
        </p:sp>
        <p:sp>
          <p:nvSpPr>
            <p:cNvPr id="15398" name="Line 89"/>
            <p:cNvSpPr>
              <a:spLocks noChangeShapeType="1"/>
            </p:cNvSpPr>
            <p:nvPr/>
          </p:nvSpPr>
          <p:spPr bwMode="auto">
            <a:xfrm>
              <a:off x="5795963" y="5374084"/>
              <a:ext cx="935038" cy="0"/>
            </a:xfrm>
            <a:prstGeom prst="line">
              <a:avLst/>
            </a:prstGeom>
            <a:noFill/>
            <a:ln w="9525">
              <a:solidFill>
                <a:schemeClr val="tx1"/>
              </a:solidFill>
              <a:round/>
              <a:headEnd/>
              <a:tailEnd/>
            </a:ln>
          </p:spPr>
          <p:txBody>
            <a:bodyPr/>
            <a:lstStyle/>
            <a:p>
              <a:endParaRPr lang="en-GB"/>
            </a:p>
          </p:txBody>
        </p:sp>
        <p:sp>
          <p:nvSpPr>
            <p:cNvPr id="15399" name="Text Box 90"/>
            <p:cNvSpPr txBox="1">
              <a:spLocks noChangeArrowheads="1"/>
            </p:cNvSpPr>
            <p:nvPr/>
          </p:nvSpPr>
          <p:spPr bwMode="auto">
            <a:xfrm>
              <a:off x="4283075" y="5976664"/>
              <a:ext cx="418704" cy="400110"/>
            </a:xfrm>
            <a:prstGeom prst="rect">
              <a:avLst/>
            </a:prstGeom>
            <a:noFill/>
            <a:ln w="9525">
              <a:noFill/>
              <a:miter lim="800000"/>
              <a:headEnd/>
              <a:tailEnd/>
            </a:ln>
          </p:spPr>
          <p:txBody>
            <a:bodyPr wrap="none">
              <a:spAutoFit/>
            </a:bodyPr>
            <a:lstStyle/>
            <a:p>
              <a:r>
                <a:rPr lang="en-GB" sz="2000" i="1"/>
                <a:t>R</a:t>
              </a:r>
              <a:r>
                <a:rPr lang="en-GB" sz="2000" i="1" baseline="-25000"/>
                <a:t>I</a:t>
              </a:r>
            </a:p>
          </p:txBody>
        </p:sp>
        <p:sp>
          <p:nvSpPr>
            <p:cNvPr id="15400" name="Text Box 91"/>
            <p:cNvSpPr txBox="1">
              <a:spLocks noChangeArrowheads="1"/>
            </p:cNvSpPr>
            <p:nvPr/>
          </p:nvSpPr>
          <p:spPr bwMode="auto">
            <a:xfrm>
              <a:off x="5364163" y="4869259"/>
              <a:ext cx="503664" cy="400110"/>
            </a:xfrm>
            <a:prstGeom prst="rect">
              <a:avLst/>
            </a:prstGeom>
            <a:noFill/>
            <a:ln w="9525">
              <a:noFill/>
              <a:miter lim="800000"/>
              <a:headEnd/>
              <a:tailEnd/>
            </a:ln>
          </p:spPr>
          <p:txBody>
            <a:bodyPr wrap="none">
              <a:spAutoFit/>
            </a:bodyPr>
            <a:lstStyle/>
            <a:p>
              <a:r>
                <a:rPr lang="en-GB" sz="2000" i="1"/>
                <a:t>R</a:t>
              </a:r>
              <a:r>
                <a:rPr lang="en-GB" sz="2000" i="1" baseline="-25000"/>
                <a:t>O</a:t>
              </a:r>
            </a:p>
          </p:txBody>
        </p:sp>
        <p:sp>
          <p:nvSpPr>
            <p:cNvPr id="15402" name="Text Box 93"/>
            <p:cNvSpPr txBox="1">
              <a:spLocks noChangeArrowheads="1"/>
            </p:cNvSpPr>
            <p:nvPr/>
          </p:nvSpPr>
          <p:spPr bwMode="auto">
            <a:xfrm>
              <a:off x="2843212" y="4869259"/>
              <a:ext cx="455574" cy="400110"/>
            </a:xfrm>
            <a:prstGeom prst="rect">
              <a:avLst/>
            </a:prstGeom>
            <a:noFill/>
            <a:ln w="9525">
              <a:noFill/>
              <a:miter lim="800000"/>
              <a:headEnd/>
              <a:tailEnd/>
            </a:ln>
          </p:spPr>
          <p:txBody>
            <a:bodyPr wrap="none">
              <a:spAutoFit/>
            </a:bodyPr>
            <a:lstStyle/>
            <a:p>
              <a:r>
                <a:rPr lang="en-GB" sz="2000" i="1"/>
                <a:t>R</a:t>
              </a:r>
              <a:r>
                <a:rPr lang="en-GB" sz="2000" i="1" baseline="-25000"/>
                <a:t>s</a:t>
              </a:r>
            </a:p>
          </p:txBody>
        </p:sp>
        <p:grpSp>
          <p:nvGrpSpPr>
            <p:cNvPr id="9" name="Group 100"/>
            <p:cNvGrpSpPr>
              <a:grpSpLocks/>
            </p:cNvGrpSpPr>
            <p:nvPr/>
          </p:nvGrpSpPr>
          <p:grpSpPr bwMode="auto">
            <a:xfrm>
              <a:off x="4859462" y="5661396"/>
              <a:ext cx="432048" cy="432048"/>
              <a:chOff x="4959350" y="1704976"/>
              <a:chExt cx="652463" cy="652463"/>
            </a:xfrm>
          </p:grpSpPr>
          <p:sp>
            <p:nvSpPr>
              <p:cNvPr id="15406" name="Freeform 6"/>
              <p:cNvSpPr>
                <a:spLocks/>
              </p:cNvSpPr>
              <p:nvPr/>
            </p:nvSpPr>
            <p:spPr bwMode="auto">
              <a:xfrm>
                <a:off x="4959350" y="1704976"/>
                <a:ext cx="652463" cy="652463"/>
              </a:xfrm>
              <a:custGeom>
                <a:avLst/>
                <a:gdLst>
                  <a:gd name="T0" fmla="*/ 519152630 w 411"/>
                  <a:gd name="T1" fmla="*/ 0 h 411"/>
                  <a:gd name="T2" fmla="*/ 0 w 411"/>
                  <a:gd name="T3" fmla="*/ 519152630 h 411"/>
                  <a:gd name="T4" fmla="*/ 519152630 w 411"/>
                  <a:gd name="T5" fmla="*/ 1035785895 h 411"/>
                  <a:gd name="T6" fmla="*/ 1035785895 w 411"/>
                  <a:gd name="T7" fmla="*/ 519152630 h 411"/>
                  <a:gd name="T8" fmla="*/ 519152630 w 411"/>
                  <a:gd name="T9" fmla="*/ 0 h 411"/>
                  <a:gd name="T10" fmla="*/ 0 60000 65536"/>
                  <a:gd name="T11" fmla="*/ 0 60000 65536"/>
                  <a:gd name="T12" fmla="*/ 0 60000 65536"/>
                  <a:gd name="T13" fmla="*/ 0 60000 65536"/>
                  <a:gd name="T14" fmla="*/ 0 60000 65536"/>
                  <a:gd name="T15" fmla="*/ 0 w 411"/>
                  <a:gd name="T16" fmla="*/ 0 h 411"/>
                  <a:gd name="T17" fmla="*/ 411 w 411"/>
                  <a:gd name="T18" fmla="*/ 411 h 411"/>
                </a:gdLst>
                <a:ahLst/>
                <a:cxnLst>
                  <a:cxn ang="T10">
                    <a:pos x="T0" y="T1"/>
                  </a:cxn>
                  <a:cxn ang="T11">
                    <a:pos x="T2" y="T3"/>
                  </a:cxn>
                  <a:cxn ang="T12">
                    <a:pos x="T4" y="T5"/>
                  </a:cxn>
                  <a:cxn ang="T13">
                    <a:pos x="T6" y="T7"/>
                  </a:cxn>
                  <a:cxn ang="T14">
                    <a:pos x="T8" y="T9"/>
                  </a:cxn>
                </a:cxnLst>
                <a:rect l="T15" t="T16" r="T17" b="T18"/>
                <a:pathLst>
                  <a:path w="411" h="411">
                    <a:moveTo>
                      <a:pt x="206" y="0"/>
                    </a:moveTo>
                    <a:lnTo>
                      <a:pt x="0" y="206"/>
                    </a:lnTo>
                    <a:lnTo>
                      <a:pt x="206" y="411"/>
                    </a:lnTo>
                    <a:lnTo>
                      <a:pt x="411" y="206"/>
                    </a:lnTo>
                    <a:lnTo>
                      <a:pt x="206" y="0"/>
                    </a:lnTo>
                    <a:close/>
                  </a:path>
                </a:pathLst>
              </a:custGeom>
              <a:noFill/>
              <a:ln w="28575" cmpd="sng">
                <a:solidFill>
                  <a:srgbClr val="000000"/>
                </a:solidFill>
                <a:prstDash val="solid"/>
                <a:round/>
                <a:headEnd/>
                <a:tailEnd/>
              </a:ln>
            </p:spPr>
            <p:txBody>
              <a:bodyPr/>
              <a:lstStyle/>
              <a:p>
                <a:endParaRPr lang="en-GB"/>
              </a:p>
            </p:txBody>
          </p:sp>
          <p:sp>
            <p:nvSpPr>
              <p:cNvPr id="15407" name="Line 9"/>
              <p:cNvSpPr>
                <a:spLocks noChangeShapeType="1"/>
              </p:cNvSpPr>
              <p:nvPr/>
            </p:nvSpPr>
            <p:spPr bwMode="auto">
              <a:xfrm>
                <a:off x="5221288" y="1900238"/>
                <a:ext cx="130175" cy="1588"/>
              </a:xfrm>
              <a:prstGeom prst="line">
                <a:avLst/>
              </a:prstGeom>
              <a:noFill/>
              <a:ln w="28575">
                <a:solidFill>
                  <a:srgbClr val="000000"/>
                </a:solidFill>
                <a:round/>
                <a:headEnd/>
                <a:tailEnd/>
              </a:ln>
            </p:spPr>
            <p:txBody>
              <a:bodyPr/>
              <a:lstStyle/>
              <a:p>
                <a:endParaRPr lang="en-GB"/>
              </a:p>
            </p:txBody>
          </p:sp>
          <p:sp>
            <p:nvSpPr>
              <p:cNvPr id="15408" name="Line 10"/>
              <p:cNvSpPr>
                <a:spLocks noChangeShapeType="1"/>
              </p:cNvSpPr>
              <p:nvPr/>
            </p:nvSpPr>
            <p:spPr bwMode="auto">
              <a:xfrm>
                <a:off x="5286375" y="1835151"/>
                <a:ext cx="1588" cy="130175"/>
              </a:xfrm>
              <a:prstGeom prst="line">
                <a:avLst/>
              </a:prstGeom>
              <a:noFill/>
              <a:ln w="28575">
                <a:solidFill>
                  <a:srgbClr val="000000"/>
                </a:solidFill>
                <a:round/>
                <a:headEnd/>
                <a:tailEnd/>
              </a:ln>
            </p:spPr>
            <p:txBody>
              <a:bodyPr/>
              <a:lstStyle/>
              <a:p>
                <a:endParaRPr lang="en-GB"/>
              </a:p>
            </p:txBody>
          </p:sp>
          <p:sp>
            <p:nvSpPr>
              <p:cNvPr id="15409" name="Line 11"/>
              <p:cNvSpPr>
                <a:spLocks noChangeShapeType="1"/>
              </p:cNvSpPr>
              <p:nvPr/>
            </p:nvSpPr>
            <p:spPr bwMode="auto">
              <a:xfrm>
                <a:off x="5221288" y="2162176"/>
                <a:ext cx="130175" cy="1588"/>
              </a:xfrm>
              <a:prstGeom prst="line">
                <a:avLst/>
              </a:prstGeom>
              <a:noFill/>
              <a:ln w="28575">
                <a:solidFill>
                  <a:srgbClr val="000000"/>
                </a:solidFill>
                <a:round/>
                <a:headEnd/>
                <a:tailEnd/>
              </a:ln>
            </p:spPr>
            <p:txBody>
              <a:bodyPr/>
              <a:lstStyle/>
              <a:p>
                <a:endParaRPr lang="en-GB"/>
              </a:p>
            </p:txBody>
          </p:sp>
        </p:grpSp>
        <p:sp>
          <p:nvSpPr>
            <p:cNvPr id="15404" name="TextBox 101"/>
            <p:cNvSpPr txBox="1">
              <a:spLocks noChangeArrowheads="1"/>
            </p:cNvSpPr>
            <p:nvPr/>
          </p:nvSpPr>
          <p:spPr bwMode="auto">
            <a:xfrm>
              <a:off x="4355405" y="4725292"/>
              <a:ext cx="1082348" cy="369332"/>
            </a:xfrm>
            <a:prstGeom prst="rect">
              <a:avLst/>
            </a:prstGeom>
            <a:noFill/>
            <a:ln w="9525">
              <a:noFill/>
              <a:miter lim="800000"/>
              <a:headEnd/>
              <a:tailEnd/>
            </a:ln>
          </p:spPr>
          <p:txBody>
            <a:bodyPr wrap="none">
              <a:spAutoFit/>
            </a:bodyPr>
            <a:lstStyle/>
            <a:p>
              <a:r>
                <a:rPr lang="en-GB"/>
                <a:t>Amplifier</a:t>
              </a:r>
            </a:p>
          </p:txBody>
        </p:sp>
        <p:sp>
          <p:nvSpPr>
            <p:cNvPr id="15405" name="Rectangle 66"/>
            <p:cNvSpPr>
              <a:spLocks noChangeArrowheads="1"/>
            </p:cNvSpPr>
            <p:nvPr/>
          </p:nvSpPr>
          <p:spPr bwMode="auto">
            <a:xfrm>
              <a:off x="4211637" y="5589984"/>
              <a:ext cx="144463" cy="574675"/>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5367" name="Text Box 77"/>
            <p:cNvSpPr txBox="1">
              <a:spLocks noChangeArrowheads="1"/>
            </p:cNvSpPr>
            <p:nvPr/>
          </p:nvSpPr>
          <p:spPr bwMode="auto">
            <a:xfrm>
              <a:off x="3348038" y="5373688"/>
              <a:ext cx="331787" cy="396875"/>
            </a:xfrm>
            <a:prstGeom prst="rect">
              <a:avLst/>
            </a:prstGeom>
            <a:noFill/>
            <a:ln w="9525">
              <a:noFill/>
              <a:miter lim="800000"/>
              <a:headEnd/>
              <a:tailEnd/>
            </a:ln>
          </p:spPr>
          <p:txBody>
            <a:bodyPr wrap="none">
              <a:spAutoFit/>
            </a:bodyPr>
            <a:lstStyle/>
            <a:p>
              <a:r>
                <a:rPr lang="en-GB" sz="2000"/>
                <a:t>+</a:t>
              </a:r>
            </a:p>
          </p:txBody>
        </p:sp>
        <p:sp>
          <p:nvSpPr>
            <p:cNvPr id="15368" name="Text Box 78"/>
            <p:cNvSpPr txBox="1">
              <a:spLocks noChangeArrowheads="1"/>
            </p:cNvSpPr>
            <p:nvPr/>
          </p:nvSpPr>
          <p:spPr bwMode="auto">
            <a:xfrm>
              <a:off x="3367088" y="5911850"/>
              <a:ext cx="268287" cy="396875"/>
            </a:xfrm>
            <a:prstGeom prst="rect">
              <a:avLst/>
            </a:prstGeom>
            <a:noFill/>
            <a:ln w="9525">
              <a:noFill/>
              <a:miter lim="800000"/>
              <a:headEnd/>
              <a:tailEnd/>
            </a:ln>
          </p:spPr>
          <p:txBody>
            <a:bodyPr wrap="none">
              <a:spAutoFit/>
            </a:bodyPr>
            <a:lstStyle/>
            <a:p>
              <a:r>
                <a:rPr lang="en-GB" sz="2000"/>
                <a:t>-</a:t>
              </a:r>
            </a:p>
          </p:txBody>
        </p:sp>
      </p:gr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7" name="Object 3"/>
          <p:cNvGraphicFramePr>
            <a:graphicFrameLocks noChangeAspect="1"/>
          </p:cNvGraphicFramePr>
          <p:nvPr/>
        </p:nvGraphicFramePr>
        <p:xfrm>
          <a:off x="2411413" y="3367088"/>
          <a:ext cx="2016125" cy="925512"/>
        </p:xfrm>
        <a:graphic>
          <a:graphicData uri="http://schemas.openxmlformats.org/presentationml/2006/ole">
            <mc:AlternateContent xmlns:mc="http://schemas.openxmlformats.org/markup-compatibility/2006">
              <mc:Choice xmlns:v="urn:schemas-microsoft-com:vml" Requires="v">
                <p:oleObj spid="_x0000_s41181" name="Equation" r:id="rId3" imgW="939600" imgH="431640" progId="Equation.3">
                  <p:embed/>
                </p:oleObj>
              </mc:Choice>
              <mc:Fallback>
                <p:oleObj name="Equation" r:id="rId3" imgW="939600" imgH="431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3367088"/>
                        <a:ext cx="2016125" cy="925512"/>
                      </a:xfrm>
                      <a:prstGeom prst="rect">
                        <a:avLst/>
                      </a:prstGeom>
                      <a:solidFill>
                        <a:schemeClr val="bg1"/>
                      </a:solidFill>
                    </p:spPr>
                  </p:pic>
                </p:oleObj>
              </mc:Fallback>
            </mc:AlternateContent>
          </a:graphicData>
        </a:graphic>
      </p:graphicFrame>
      <p:sp>
        <p:nvSpPr>
          <p:cNvPr id="8197" name="Text Box 4"/>
          <p:cNvSpPr txBox="1">
            <a:spLocks noChangeArrowheads="1"/>
          </p:cNvSpPr>
          <p:nvPr/>
        </p:nvSpPr>
        <p:spPr bwMode="auto">
          <a:xfrm>
            <a:off x="323850" y="3440113"/>
            <a:ext cx="1935163" cy="708025"/>
          </a:xfrm>
          <a:prstGeom prst="rect">
            <a:avLst/>
          </a:prstGeom>
          <a:noFill/>
          <a:ln w="9525">
            <a:noFill/>
            <a:miter lim="800000"/>
            <a:headEnd/>
            <a:tailEnd/>
          </a:ln>
        </p:spPr>
        <p:txBody>
          <a:bodyPr wrap="none">
            <a:spAutoFit/>
          </a:bodyPr>
          <a:lstStyle/>
          <a:p>
            <a:r>
              <a:rPr lang="en-GB" sz="2000"/>
              <a:t>Input voltage to</a:t>
            </a:r>
          </a:p>
          <a:p>
            <a:r>
              <a:rPr lang="en-GB" sz="2000"/>
              <a:t>the amplifier:</a:t>
            </a:r>
          </a:p>
        </p:txBody>
      </p:sp>
      <p:sp>
        <p:nvSpPr>
          <p:cNvPr id="8198" name="Text Box 5"/>
          <p:cNvSpPr txBox="1">
            <a:spLocks noChangeArrowheads="1"/>
          </p:cNvSpPr>
          <p:nvPr/>
        </p:nvSpPr>
        <p:spPr bwMode="auto">
          <a:xfrm>
            <a:off x="315913" y="4508500"/>
            <a:ext cx="1851025" cy="708025"/>
          </a:xfrm>
          <a:prstGeom prst="rect">
            <a:avLst/>
          </a:prstGeom>
          <a:noFill/>
          <a:ln w="9525">
            <a:noFill/>
            <a:miter lim="800000"/>
            <a:headEnd/>
            <a:tailEnd/>
          </a:ln>
        </p:spPr>
        <p:txBody>
          <a:bodyPr wrap="none">
            <a:spAutoFit/>
          </a:bodyPr>
          <a:lstStyle/>
          <a:p>
            <a:r>
              <a:rPr lang="en-GB" sz="2000"/>
              <a:t>Output voltage</a:t>
            </a:r>
          </a:p>
          <a:p>
            <a:r>
              <a:rPr lang="en-GB" sz="2000"/>
              <a:t>to the load:</a:t>
            </a:r>
          </a:p>
        </p:txBody>
      </p:sp>
      <p:graphicFrame>
        <p:nvGraphicFramePr>
          <p:cNvPr id="26630" name="Object 6"/>
          <p:cNvGraphicFramePr>
            <a:graphicFrameLocks noChangeAspect="1"/>
          </p:cNvGraphicFramePr>
          <p:nvPr/>
        </p:nvGraphicFramePr>
        <p:xfrm>
          <a:off x="2405063" y="4581525"/>
          <a:ext cx="5695950" cy="925513"/>
        </p:xfrm>
        <a:graphic>
          <a:graphicData uri="http://schemas.openxmlformats.org/presentationml/2006/ole">
            <mc:AlternateContent xmlns:mc="http://schemas.openxmlformats.org/markup-compatibility/2006">
              <mc:Choice xmlns:v="urn:schemas-microsoft-com:vml" Requires="v">
                <p:oleObj spid="_x0000_s41182" name="Equation" r:id="rId5" imgW="2654280" imgH="431640" progId="Equation.3">
                  <p:embed/>
                </p:oleObj>
              </mc:Choice>
              <mc:Fallback>
                <p:oleObj name="Equation" r:id="rId5" imgW="2654280" imgH="4316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5063" y="4581525"/>
                        <a:ext cx="5695950" cy="925513"/>
                      </a:xfrm>
                      <a:prstGeom prst="rect">
                        <a:avLst/>
                      </a:prstGeom>
                      <a:solidFill>
                        <a:schemeClr val="bg1"/>
                      </a:solidFill>
                    </p:spPr>
                  </p:pic>
                </p:oleObj>
              </mc:Fallback>
            </mc:AlternateContent>
          </a:graphicData>
        </a:graphic>
      </p:graphicFrame>
      <p:sp>
        <p:nvSpPr>
          <p:cNvPr id="8199" name="Text Box 7"/>
          <p:cNvSpPr txBox="1">
            <a:spLocks noChangeArrowheads="1"/>
          </p:cNvSpPr>
          <p:nvPr/>
        </p:nvSpPr>
        <p:spPr bwMode="auto">
          <a:xfrm>
            <a:off x="323850" y="5876925"/>
            <a:ext cx="4008438" cy="396875"/>
          </a:xfrm>
          <a:prstGeom prst="rect">
            <a:avLst/>
          </a:prstGeom>
          <a:noFill/>
          <a:ln w="9525">
            <a:noFill/>
            <a:miter lim="800000"/>
            <a:headEnd/>
            <a:tailEnd/>
          </a:ln>
        </p:spPr>
        <p:txBody>
          <a:bodyPr wrap="none">
            <a:spAutoFit/>
          </a:bodyPr>
          <a:lstStyle/>
          <a:p>
            <a:r>
              <a:rPr lang="en-GB" sz="2000"/>
              <a:t>So the source-load voltage gain is</a:t>
            </a:r>
          </a:p>
        </p:txBody>
      </p:sp>
      <p:graphicFrame>
        <p:nvGraphicFramePr>
          <p:cNvPr id="26632" name="Object 8"/>
          <p:cNvGraphicFramePr>
            <a:graphicFrameLocks noChangeAspect="1"/>
          </p:cNvGraphicFramePr>
          <p:nvPr/>
        </p:nvGraphicFramePr>
        <p:xfrm>
          <a:off x="4500563" y="5589588"/>
          <a:ext cx="3925887" cy="1035050"/>
        </p:xfrm>
        <a:graphic>
          <a:graphicData uri="http://schemas.openxmlformats.org/presentationml/2006/ole">
            <mc:AlternateContent xmlns:mc="http://schemas.openxmlformats.org/markup-compatibility/2006">
              <mc:Choice xmlns:v="urn:schemas-microsoft-com:vml" Requires="v">
                <p:oleObj spid="_x0000_s41183" name="Equation" r:id="rId7" imgW="1828800" imgH="482400" progId="Equation.3">
                  <p:embed/>
                </p:oleObj>
              </mc:Choice>
              <mc:Fallback>
                <p:oleObj name="Equation" r:id="rId7" imgW="1828800" imgH="4824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0563" y="5589588"/>
                        <a:ext cx="3925887" cy="1035050"/>
                      </a:xfrm>
                      <a:prstGeom prst="rect">
                        <a:avLst/>
                      </a:prstGeom>
                      <a:solidFill>
                        <a:schemeClr val="bg1"/>
                      </a:solidFill>
                    </p:spPr>
                  </p:pic>
                </p:oleObj>
              </mc:Fallback>
            </mc:AlternateContent>
          </a:graphicData>
        </a:graphic>
      </p:graphicFrame>
      <p:sp>
        <p:nvSpPr>
          <p:cNvPr id="10" name="Rectangle 2"/>
          <p:cNvSpPr txBox="1">
            <a:spLocks noChangeArrowheads="1"/>
          </p:cNvSpPr>
          <p:nvPr/>
        </p:nvSpPr>
        <p:spPr>
          <a:xfrm>
            <a:off x="1042988" y="549275"/>
            <a:ext cx="7158037" cy="1412875"/>
          </a:xfrm>
          <a:prstGeom prst="rect">
            <a:avLst/>
          </a:prstGeom>
        </p:spPr>
        <p:txBody>
          <a:bodyPr/>
          <a:lstStyle/>
          <a:p>
            <a:pPr>
              <a:defRPr/>
            </a:pPr>
            <a:r>
              <a:rPr lang="en-US" altLang="zh-CN" sz="2800" kern="0" dirty="0">
                <a:solidFill>
                  <a:schemeClr val="tx2"/>
                </a:solidFill>
                <a:latin typeface="+mj-lt"/>
                <a:ea typeface="宋体" pitchFamily="2" charset="-122"/>
                <a:cs typeface="+mj-cs"/>
              </a:rPr>
              <a:t>The voltage dividers in a practical voltage amplifier reduce the voltage gain  </a:t>
            </a:r>
            <a:endParaRPr lang="en-US" altLang="zh-CN" sz="2800" b="1" kern="0" dirty="0">
              <a:solidFill>
                <a:schemeClr val="tx2"/>
              </a:solidFill>
              <a:latin typeface="+mj-lt"/>
              <a:ea typeface="宋体" pitchFamily="2" charset="-122"/>
              <a:cs typeface="+mj-cs"/>
            </a:endParaRPr>
          </a:p>
        </p:txBody>
      </p:sp>
      <p:sp>
        <p:nvSpPr>
          <p:cNvPr id="8213" name="Text Box 73"/>
          <p:cNvSpPr txBox="1">
            <a:spLocks noChangeArrowheads="1"/>
          </p:cNvSpPr>
          <p:nvPr/>
        </p:nvSpPr>
        <p:spPr bwMode="auto">
          <a:xfrm>
            <a:off x="8244408" y="2352214"/>
            <a:ext cx="660935" cy="447372"/>
          </a:xfrm>
          <a:prstGeom prst="rect">
            <a:avLst/>
          </a:prstGeom>
          <a:noFill/>
          <a:ln w="9525">
            <a:noFill/>
            <a:miter lim="800000"/>
            <a:headEnd/>
            <a:tailEnd/>
          </a:ln>
        </p:spPr>
        <p:txBody>
          <a:bodyPr wrap="none">
            <a:spAutoFit/>
          </a:bodyPr>
          <a:lstStyle/>
          <a:p>
            <a:r>
              <a:rPr lang="en-GB" sz="2000" i="1" dirty="0" err="1">
                <a:latin typeface="Times New Roman" pitchFamily="18" charset="0"/>
              </a:rPr>
              <a:t>v</a:t>
            </a:r>
            <a:r>
              <a:rPr lang="en-GB" sz="2000" i="1" baseline="-25000" dirty="0" err="1">
                <a:latin typeface="Times New Roman" pitchFamily="18" charset="0"/>
              </a:rPr>
              <a:t>O</a:t>
            </a:r>
            <a:r>
              <a:rPr lang="en-GB" sz="2000" i="1" dirty="0">
                <a:latin typeface="Times New Roman" pitchFamily="18" charset="0"/>
              </a:rPr>
              <a:t>(t)</a:t>
            </a:r>
          </a:p>
        </p:txBody>
      </p:sp>
      <p:grpSp>
        <p:nvGrpSpPr>
          <p:cNvPr id="2" name="Group 44"/>
          <p:cNvGrpSpPr/>
          <p:nvPr/>
        </p:nvGrpSpPr>
        <p:grpSpPr>
          <a:xfrm>
            <a:off x="2411413" y="1484313"/>
            <a:ext cx="6104106" cy="1746233"/>
            <a:chOff x="2411413" y="1484313"/>
            <a:chExt cx="6104106" cy="1746233"/>
          </a:xfrm>
        </p:grpSpPr>
        <p:sp>
          <p:nvSpPr>
            <p:cNvPr id="8202" name="Line 58"/>
            <p:cNvSpPr>
              <a:spLocks noChangeShapeType="1"/>
            </p:cNvSpPr>
            <p:nvPr/>
          </p:nvSpPr>
          <p:spPr bwMode="auto">
            <a:xfrm flipV="1">
              <a:off x="3211914" y="2053370"/>
              <a:ext cx="726708" cy="0"/>
            </a:xfrm>
            <a:prstGeom prst="line">
              <a:avLst/>
            </a:prstGeom>
            <a:noFill/>
            <a:ln w="9525">
              <a:solidFill>
                <a:schemeClr val="tx1"/>
              </a:solidFill>
              <a:round/>
              <a:headEnd type="oval" w="med" len="med"/>
              <a:tailEnd/>
            </a:ln>
          </p:spPr>
          <p:txBody>
            <a:bodyPr/>
            <a:lstStyle/>
            <a:p>
              <a:endParaRPr lang="en-GB"/>
            </a:p>
          </p:txBody>
        </p:sp>
        <p:sp>
          <p:nvSpPr>
            <p:cNvPr id="8203" name="Text Box 59"/>
            <p:cNvSpPr txBox="1">
              <a:spLocks noChangeArrowheads="1"/>
            </p:cNvSpPr>
            <p:nvPr/>
          </p:nvSpPr>
          <p:spPr bwMode="auto">
            <a:xfrm>
              <a:off x="4739925" y="2377323"/>
              <a:ext cx="596766" cy="447372"/>
            </a:xfrm>
            <a:prstGeom prst="rect">
              <a:avLst/>
            </a:prstGeom>
            <a:noFill/>
            <a:ln w="9525">
              <a:noFill/>
              <a:miter lim="800000"/>
              <a:headEnd/>
              <a:tailEnd/>
            </a:ln>
          </p:spPr>
          <p:txBody>
            <a:bodyPr wrap="none">
              <a:spAutoFit/>
            </a:bodyPr>
            <a:lstStyle/>
            <a:p>
              <a:r>
                <a:rPr lang="en-GB" sz="2000" i="1">
                  <a:latin typeface="Times New Roman" pitchFamily="18" charset="0"/>
                </a:rPr>
                <a:t>v</a:t>
              </a:r>
              <a:r>
                <a:rPr lang="en-GB" sz="2000" i="1" baseline="-25000">
                  <a:latin typeface="Times New Roman" pitchFamily="18" charset="0"/>
                </a:rPr>
                <a:t>I</a:t>
              </a:r>
              <a:r>
                <a:rPr lang="en-GB" sz="2000" i="1">
                  <a:latin typeface="Times New Roman" pitchFamily="18" charset="0"/>
                </a:rPr>
                <a:t>(t)</a:t>
              </a:r>
            </a:p>
          </p:txBody>
        </p:sp>
        <p:sp>
          <p:nvSpPr>
            <p:cNvPr id="8204" name="Oval 60"/>
            <p:cNvSpPr>
              <a:spLocks noChangeArrowheads="1"/>
            </p:cNvSpPr>
            <p:nvPr/>
          </p:nvSpPr>
          <p:spPr bwMode="auto">
            <a:xfrm>
              <a:off x="2993741" y="2405899"/>
              <a:ext cx="437950" cy="486741"/>
            </a:xfrm>
            <a:prstGeom prst="ellipse">
              <a:avLst/>
            </a:prstGeom>
            <a:noFill/>
            <a:ln w="9525">
              <a:solidFill>
                <a:schemeClr val="tx1"/>
              </a:solidFill>
              <a:round/>
              <a:headEnd/>
              <a:tailEnd/>
            </a:ln>
          </p:spPr>
          <p:txBody>
            <a:bodyPr wrap="none" anchor="ctr"/>
            <a:lstStyle/>
            <a:p>
              <a:pPr algn="ctr"/>
              <a:r>
                <a:rPr lang="en-GB"/>
                <a:t>+</a:t>
              </a:r>
            </a:p>
            <a:p>
              <a:pPr algn="ctr"/>
              <a:r>
                <a:rPr lang="en-GB"/>
                <a:t>-</a:t>
              </a:r>
            </a:p>
          </p:txBody>
        </p:sp>
        <p:sp>
          <p:nvSpPr>
            <p:cNvPr id="8205" name="Line 61"/>
            <p:cNvSpPr>
              <a:spLocks noChangeShapeType="1"/>
            </p:cNvSpPr>
            <p:nvPr/>
          </p:nvSpPr>
          <p:spPr bwMode="auto">
            <a:xfrm flipV="1">
              <a:off x="3211914" y="2053370"/>
              <a:ext cx="0" cy="352529"/>
            </a:xfrm>
            <a:prstGeom prst="line">
              <a:avLst/>
            </a:prstGeom>
            <a:noFill/>
            <a:ln w="9525">
              <a:solidFill>
                <a:schemeClr val="tx1"/>
              </a:solidFill>
              <a:round/>
              <a:headEnd/>
              <a:tailEnd/>
            </a:ln>
          </p:spPr>
          <p:txBody>
            <a:bodyPr/>
            <a:lstStyle/>
            <a:p>
              <a:endParaRPr lang="en-GB"/>
            </a:p>
          </p:txBody>
        </p:sp>
        <p:sp>
          <p:nvSpPr>
            <p:cNvPr id="8206" name="Line 62"/>
            <p:cNvSpPr>
              <a:spLocks noChangeShapeType="1"/>
            </p:cNvSpPr>
            <p:nvPr/>
          </p:nvSpPr>
          <p:spPr bwMode="auto">
            <a:xfrm flipV="1">
              <a:off x="3203558" y="2892638"/>
              <a:ext cx="8357" cy="319889"/>
            </a:xfrm>
            <a:prstGeom prst="line">
              <a:avLst/>
            </a:prstGeom>
            <a:noFill/>
            <a:ln w="9525">
              <a:solidFill>
                <a:schemeClr val="tx1"/>
              </a:solidFill>
              <a:round/>
              <a:headEnd/>
              <a:tailEnd/>
            </a:ln>
          </p:spPr>
          <p:txBody>
            <a:bodyPr/>
            <a:lstStyle/>
            <a:p>
              <a:endParaRPr lang="en-GB"/>
            </a:p>
          </p:txBody>
        </p:sp>
        <p:sp>
          <p:nvSpPr>
            <p:cNvPr id="8207" name="Line 65"/>
            <p:cNvSpPr>
              <a:spLocks noChangeShapeType="1"/>
            </p:cNvSpPr>
            <p:nvPr/>
          </p:nvSpPr>
          <p:spPr bwMode="auto">
            <a:xfrm>
              <a:off x="3211914" y="3212529"/>
              <a:ext cx="1018674" cy="0"/>
            </a:xfrm>
            <a:prstGeom prst="line">
              <a:avLst/>
            </a:prstGeom>
            <a:noFill/>
            <a:ln w="9525">
              <a:solidFill>
                <a:schemeClr val="tx1"/>
              </a:solidFill>
              <a:round/>
              <a:headEnd/>
              <a:tailEnd/>
            </a:ln>
          </p:spPr>
          <p:txBody>
            <a:bodyPr/>
            <a:lstStyle/>
            <a:p>
              <a:endParaRPr lang="en-GB"/>
            </a:p>
          </p:txBody>
        </p:sp>
        <p:sp>
          <p:nvSpPr>
            <p:cNvPr id="8208" name="Freeform 67"/>
            <p:cNvSpPr>
              <a:spLocks/>
            </p:cNvSpPr>
            <p:nvPr/>
          </p:nvSpPr>
          <p:spPr bwMode="auto">
            <a:xfrm>
              <a:off x="4520949" y="2053370"/>
              <a:ext cx="1018674" cy="243370"/>
            </a:xfrm>
            <a:custGeom>
              <a:avLst/>
              <a:gdLst>
                <a:gd name="T0" fmla="*/ 2147483647 w 408"/>
                <a:gd name="T1" fmla="*/ 342741195 h 136"/>
                <a:gd name="T2" fmla="*/ 2147483647 w 408"/>
                <a:gd name="T3" fmla="*/ 0 h 136"/>
                <a:gd name="T4" fmla="*/ 0 w 408"/>
                <a:gd name="T5" fmla="*/ 0 h 136"/>
                <a:gd name="T6" fmla="*/ 0 60000 65536"/>
                <a:gd name="T7" fmla="*/ 0 60000 65536"/>
                <a:gd name="T8" fmla="*/ 0 60000 65536"/>
                <a:gd name="T9" fmla="*/ 0 w 408"/>
                <a:gd name="T10" fmla="*/ 0 h 136"/>
                <a:gd name="T11" fmla="*/ 408 w 408"/>
                <a:gd name="T12" fmla="*/ 136 h 136"/>
              </a:gdLst>
              <a:ahLst/>
              <a:cxnLst>
                <a:cxn ang="T6">
                  <a:pos x="T0" y="T1"/>
                </a:cxn>
                <a:cxn ang="T7">
                  <a:pos x="T2" y="T3"/>
                </a:cxn>
                <a:cxn ang="T8">
                  <a:pos x="T4" y="T5"/>
                </a:cxn>
              </a:cxnLst>
              <a:rect l="T9" t="T10" r="T11" b="T12"/>
              <a:pathLst>
                <a:path w="408" h="136">
                  <a:moveTo>
                    <a:pt x="408" y="136"/>
                  </a:moveTo>
                  <a:lnTo>
                    <a:pt x="408" y="0"/>
                  </a:lnTo>
                  <a:lnTo>
                    <a:pt x="0" y="0"/>
                  </a:lnTo>
                </a:path>
              </a:pathLst>
            </a:custGeom>
            <a:noFill/>
            <a:ln w="9525">
              <a:solidFill>
                <a:schemeClr val="tx1"/>
              </a:solidFill>
              <a:round/>
              <a:headEnd/>
              <a:tailEnd/>
            </a:ln>
          </p:spPr>
          <p:txBody>
            <a:bodyPr/>
            <a:lstStyle/>
            <a:p>
              <a:endParaRPr lang="en-GB"/>
            </a:p>
          </p:txBody>
        </p:sp>
        <p:sp>
          <p:nvSpPr>
            <p:cNvPr id="8209" name="Freeform 68"/>
            <p:cNvSpPr>
              <a:spLocks/>
            </p:cNvSpPr>
            <p:nvPr/>
          </p:nvSpPr>
          <p:spPr bwMode="auto">
            <a:xfrm>
              <a:off x="4230588" y="2924493"/>
              <a:ext cx="1309036" cy="288036"/>
            </a:xfrm>
            <a:custGeom>
              <a:avLst/>
              <a:gdLst>
                <a:gd name="T0" fmla="*/ 2056447678 w 816"/>
                <a:gd name="T1" fmla="*/ 0 h 137"/>
                <a:gd name="T2" fmla="*/ 2056447678 w 816"/>
                <a:gd name="T3" fmla="*/ 476587602 h 137"/>
                <a:gd name="T4" fmla="*/ 0 w 816"/>
                <a:gd name="T5" fmla="*/ 476587602 h 137"/>
                <a:gd name="T6" fmla="*/ 0 60000 65536"/>
                <a:gd name="T7" fmla="*/ 0 60000 65536"/>
                <a:gd name="T8" fmla="*/ 0 60000 65536"/>
                <a:gd name="T9" fmla="*/ 0 w 816"/>
                <a:gd name="T10" fmla="*/ 0 h 137"/>
                <a:gd name="T11" fmla="*/ 816 w 816"/>
                <a:gd name="T12" fmla="*/ 137 h 137"/>
              </a:gdLst>
              <a:ahLst/>
              <a:cxnLst>
                <a:cxn ang="T6">
                  <a:pos x="T0" y="T1"/>
                </a:cxn>
                <a:cxn ang="T7">
                  <a:pos x="T2" y="T3"/>
                </a:cxn>
                <a:cxn ang="T8">
                  <a:pos x="T4" y="T5"/>
                </a:cxn>
              </a:cxnLst>
              <a:rect l="T9" t="T10" r="T11" b="T12"/>
              <a:pathLst>
                <a:path w="816" h="137">
                  <a:moveTo>
                    <a:pt x="816" y="0"/>
                  </a:moveTo>
                  <a:lnTo>
                    <a:pt x="816" y="137"/>
                  </a:lnTo>
                  <a:lnTo>
                    <a:pt x="0" y="137"/>
                  </a:lnTo>
                </a:path>
              </a:pathLst>
            </a:custGeom>
            <a:noFill/>
            <a:ln w="9525">
              <a:solidFill>
                <a:schemeClr val="tx1"/>
              </a:solidFill>
              <a:round/>
              <a:headEnd/>
              <a:tailEnd/>
            </a:ln>
          </p:spPr>
          <p:txBody>
            <a:bodyPr/>
            <a:lstStyle/>
            <a:p>
              <a:endParaRPr lang="en-GB"/>
            </a:p>
          </p:txBody>
        </p:sp>
        <p:sp>
          <p:nvSpPr>
            <p:cNvPr id="8210" name="Rectangle 69"/>
            <p:cNvSpPr>
              <a:spLocks noChangeArrowheads="1"/>
            </p:cNvSpPr>
            <p:nvPr/>
          </p:nvSpPr>
          <p:spPr bwMode="auto">
            <a:xfrm>
              <a:off x="3938622" y="1971054"/>
              <a:ext cx="654518" cy="162843"/>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211" name="Text Box 71"/>
            <p:cNvSpPr txBox="1">
              <a:spLocks noChangeArrowheads="1"/>
            </p:cNvSpPr>
            <p:nvPr/>
          </p:nvSpPr>
          <p:spPr bwMode="auto">
            <a:xfrm>
              <a:off x="2411413" y="2457795"/>
              <a:ext cx="604787" cy="447372"/>
            </a:xfrm>
            <a:prstGeom prst="rect">
              <a:avLst/>
            </a:prstGeom>
            <a:noFill/>
            <a:ln w="9525">
              <a:noFill/>
              <a:miter lim="800000"/>
              <a:headEnd/>
              <a:tailEnd/>
            </a:ln>
          </p:spPr>
          <p:txBody>
            <a:bodyPr wrap="none">
              <a:spAutoFit/>
            </a:bodyPr>
            <a:lstStyle/>
            <a:p>
              <a:r>
                <a:rPr lang="en-GB" sz="2000" i="1">
                  <a:latin typeface="Times New Roman" pitchFamily="18" charset="0"/>
                </a:rPr>
                <a:t>v</a:t>
              </a:r>
              <a:r>
                <a:rPr lang="en-GB" sz="2000" i="1" baseline="-25000">
                  <a:latin typeface="Times New Roman" pitchFamily="18" charset="0"/>
                </a:rPr>
                <a:t>s</a:t>
              </a:r>
              <a:r>
                <a:rPr lang="en-GB" sz="2000" i="1">
                  <a:latin typeface="Times New Roman" pitchFamily="18" charset="0"/>
                </a:rPr>
                <a:t>(t)</a:t>
              </a:r>
            </a:p>
          </p:txBody>
        </p:sp>
        <p:sp>
          <p:nvSpPr>
            <p:cNvPr id="8212" name="Line 72"/>
            <p:cNvSpPr>
              <a:spLocks noChangeShapeType="1"/>
            </p:cNvSpPr>
            <p:nvPr/>
          </p:nvSpPr>
          <p:spPr bwMode="auto">
            <a:xfrm>
              <a:off x="5507980" y="3212529"/>
              <a:ext cx="2505336" cy="0"/>
            </a:xfrm>
            <a:prstGeom prst="line">
              <a:avLst/>
            </a:prstGeom>
            <a:noFill/>
            <a:ln w="9525">
              <a:solidFill>
                <a:schemeClr val="tx1"/>
              </a:solidFill>
              <a:round/>
              <a:headEnd/>
              <a:tailEnd type="oval" w="med" len="med"/>
            </a:ln>
          </p:spPr>
          <p:txBody>
            <a:bodyPr/>
            <a:lstStyle/>
            <a:p>
              <a:endParaRPr lang="en-GB"/>
            </a:p>
          </p:txBody>
        </p:sp>
        <p:sp>
          <p:nvSpPr>
            <p:cNvPr id="8214" name="Rectangle 74"/>
            <p:cNvSpPr>
              <a:spLocks noChangeArrowheads="1"/>
            </p:cNvSpPr>
            <p:nvPr/>
          </p:nvSpPr>
          <p:spPr bwMode="auto">
            <a:xfrm>
              <a:off x="7939523" y="2379057"/>
              <a:ext cx="145983" cy="406213"/>
            </a:xfrm>
            <a:prstGeom prst="rect">
              <a:avLst/>
            </a:prstGeom>
            <a:noFill/>
            <a:ln w="9525">
              <a:solidFill>
                <a:schemeClr val="tx1"/>
              </a:solidFill>
              <a:miter lim="800000"/>
              <a:headEnd/>
              <a:tailEnd/>
            </a:ln>
          </p:spPr>
          <p:txBody>
            <a:bodyPr wrap="none" anchor="ctr"/>
            <a:lstStyle/>
            <a:p>
              <a:endParaRPr lang="en-US"/>
            </a:p>
          </p:txBody>
        </p:sp>
        <p:sp>
          <p:nvSpPr>
            <p:cNvPr id="8215" name="Line 75"/>
            <p:cNvSpPr>
              <a:spLocks noChangeShapeType="1"/>
            </p:cNvSpPr>
            <p:nvPr/>
          </p:nvSpPr>
          <p:spPr bwMode="auto">
            <a:xfrm>
              <a:off x="8011712" y="2055159"/>
              <a:ext cx="0" cy="323898"/>
            </a:xfrm>
            <a:prstGeom prst="line">
              <a:avLst/>
            </a:prstGeom>
            <a:noFill/>
            <a:ln w="9525">
              <a:solidFill>
                <a:schemeClr val="tx1"/>
              </a:solidFill>
              <a:round/>
              <a:headEnd/>
              <a:tailEnd/>
            </a:ln>
          </p:spPr>
          <p:txBody>
            <a:bodyPr/>
            <a:lstStyle/>
            <a:p>
              <a:endParaRPr lang="en-GB"/>
            </a:p>
          </p:txBody>
        </p:sp>
        <p:sp>
          <p:nvSpPr>
            <p:cNvPr id="8216" name="Line 76"/>
            <p:cNvSpPr>
              <a:spLocks noChangeShapeType="1"/>
            </p:cNvSpPr>
            <p:nvPr/>
          </p:nvSpPr>
          <p:spPr bwMode="auto">
            <a:xfrm>
              <a:off x="8011712" y="2785270"/>
              <a:ext cx="1605" cy="404424"/>
            </a:xfrm>
            <a:prstGeom prst="line">
              <a:avLst/>
            </a:prstGeom>
            <a:noFill/>
            <a:ln w="9525">
              <a:solidFill>
                <a:schemeClr val="tx1"/>
              </a:solidFill>
              <a:round/>
              <a:headEnd/>
              <a:tailEnd/>
            </a:ln>
          </p:spPr>
          <p:txBody>
            <a:bodyPr/>
            <a:lstStyle/>
            <a:p>
              <a:endParaRPr lang="en-GB"/>
            </a:p>
          </p:txBody>
        </p:sp>
        <p:sp>
          <p:nvSpPr>
            <p:cNvPr id="8217" name="Text Box 77"/>
            <p:cNvSpPr txBox="1">
              <a:spLocks noChangeArrowheads="1"/>
            </p:cNvSpPr>
            <p:nvPr/>
          </p:nvSpPr>
          <p:spPr bwMode="auto">
            <a:xfrm>
              <a:off x="8172400" y="2045524"/>
              <a:ext cx="335280" cy="447372"/>
            </a:xfrm>
            <a:prstGeom prst="rect">
              <a:avLst/>
            </a:prstGeom>
            <a:noFill/>
            <a:ln w="9525">
              <a:noFill/>
              <a:miter lim="800000"/>
              <a:headEnd/>
              <a:tailEnd/>
            </a:ln>
          </p:spPr>
          <p:txBody>
            <a:bodyPr wrap="none">
              <a:spAutoFit/>
            </a:bodyPr>
            <a:lstStyle/>
            <a:p>
              <a:r>
                <a:rPr lang="en-GB" sz="2000" dirty="0"/>
                <a:t>+</a:t>
              </a:r>
            </a:p>
          </p:txBody>
        </p:sp>
        <p:sp>
          <p:nvSpPr>
            <p:cNvPr id="8218" name="Text Box 78"/>
            <p:cNvSpPr txBox="1">
              <a:spLocks noChangeArrowheads="1"/>
            </p:cNvSpPr>
            <p:nvPr/>
          </p:nvSpPr>
          <p:spPr bwMode="auto">
            <a:xfrm>
              <a:off x="8244408" y="2780928"/>
              <a:ext cx="271111" cy="447372"/>
            </a:xfrm>
            <a:prstGeom prst="rect">
              <a:avLst/>
            </a:prstGeom>
            <a:noFill/>
            <a:ln w="9525">
              <a:noFill/>
              <a:miter lim="800000"/>
              <a:headEnd/>
              <a:tailEnd/>
            </a:ln>
          </p:spPr>
          <p:txBody>
            <a:bodyPr wrap="none">
              <a:spAutoFit/>
            </a:bodyPr>
            <a:lstStyle/>
            <a:p>
              <a:r>
                <a:rPr lang="en-GB" sz="2000" dirty="0"/>
                <a:t>-</a:t>
              </a:r>
            </a:p>
          </p:txBody>
        </p:sp>
        <p:sp>
          <p:nvSpPr>
            <p:cNvPr id="8219" name="Text Box 79"/>
            <p:cNvSpPr txBox="1">
              <a:spLocks noChangeArrowheads="1"/>
            </p:cNvSpPr>
            <p:nvPr/>
          </p:nvSpPr>
          <p:spPr bwMode="auto">
            <a:xfrm>
              <a:off x="7503178" y="2371899"/>
              <a:ext cx="470089" cy="451019"/>
            </a:xfrm>
            <a:prstGeom prst="rect">
              <a:avLst/>
            </a:prstGeom>
            <a:noFill/>
            <a:ln w="9525">
              <a:noFill/>
              <a:miter lim="800000"/>
              <a:headEnd/>
              <a:tailEnd/>
            </a:ln>
          </p:spPr>
          <p:txBody>
            <a:bodyPr wrap="none">
              <a:spAutoFit/>
            </a:bodyPr>
            <a:lstStyle/>
            <a:p>
              <a:r>
                <a:rPr lang="en-GB" sz="2000" i="1"/>
                <a:t>R</a:t>
              </a:r>
              <a:r>
                <a:rPr lang="en-GB" sz="2000" i="1" baseline="-25000"/>
                <a:t>L</a:t>
              </a:r>
            </a:p>
          </p:txBody>
        </p:sp>
        <p:sp>
          <p:nvSpPr>
            <p:cNvPr id="8220" name="Line 84"/>
            <p:cNvSpPr>
              <a:spLocks noChangeShapeType="1"/>
            </p:cNvSpPr>
            <p:nvPr/>
          </p:nvSpPr>
          <p:spPr bwMode="auto">
            <a:xfrm flipV="1">
              <a:off x="6340124" y="2053370"/>
              <a:ext cx="0" cy="323897"/>
            </a:xfrm>
            <a:prstGeom prst="line">
              <a:avLst/>
            </a:prstGeom>
            <a:noFill/>
            <a:ln w="9525">
              <a:solidFill>
                <a:schemeClr val="tx1"/>
              </a:solidFill>
              <a:round/>
              <a:headEnd/>
              <a:tailEnd/>
            </a:ln>
          </p:spPr>
          <p:txBody>
            <a:bodyPr/>
            <a:lstStyle/>
            <a:p>
              <a:endParaRPr lang="en-GB"/>
            </a:p>
          </p:txBody>
        </p:sp>
        <p:sp>
          <p:nvSpPr>
            <p:cNvPr id="8221" name="Line 85"/>
            <p:cNvSpPr>
              <a:spLocks noChangeShapeType="1"/>
            </p:cNvSpPr>
            <p:nvPr/>
          </p:nvSpPr>
          <p:spPr bwMode="auto">
            <a:xfrm flipV="1">
              <a:off x="6340124" y="2915474"/>
              <a:ext cx="0" cy="297055"/>
            </a:xfrm>
            <a:prstGeom prst="line">
              <a:avLst/>
            </a:prstGeom>
            <a:noFill/>
            <a:ln w="9525">
              <a:solidFill>
                <a:schemeClr val="tx1"/>
              </a:solidFill>
              <a:round/>
              <a:headEnd/>
              <a:tailEnd/>
            </a:ln>
          </p:spPr>
          <p:txBody>
            <a:bodyPr/>
            <a:lstStyle/>
            <a:p>
              <a:endParaRPr lang="en-GB"/>
            </a:p>
          </p:txBody>
        </p:sp>
        <p:sp>
          <p:nvSpPr>
            <p:cNvPr id="8222" name="Text Box 86"/>
            <p:cNvSpPr txBox="1">
              <a:spLocks noChangeArrowheads="1"/>
            </p:cNvSpPr>
            <p:nvPr/>
          </p:nvSpPr>
          <p:spPr bwMode="auto">
            <a:xfrm>
              <a:off x="6486108" y="2377267"/>
              <a:ext cx="974129" cy="451019"/>
            </a:xfrm>
            <a:prstGeom prst="rect">
              <a:avLst/>
            </a:prstGeom>
            <a:noFill/>
            <a:ln w="9525">
              <a:noFill/>
              <a:miter lim="800000"/>
              <a:headEnd/>
              <a:tailEnd/>
            </a:ln>
          </p:spPr>
          <p:txBody>
            <a:bodyPr wrap="none">
              <a:spAutoFit/>
            </a:bodyPr>
            <a:lstStyle/>
            <a:p>
              <a:r>
                <a:rPr lang="en-GB" sz="2000" i="1">
                  <a:latin typeface="Times New Roman" pitchFamily="18" charset="0"/>
                </a:rPr>
                <a:t>A</a:t>
              </a:r>
              <a:r>
                <a:rPr lang="en-GB" sz="2000" i="1" baseline="-25000">
                  <a:latin typeface="Times New Roman" pitchFamily="18" charset="0"/>
                </a:rPr>
                <a:t>vo</a:t>
              </a:r>
              <a:r>
                <a:rPr lang="en-GB" sz="2000" i="1">
                  <a:latin typeface="Times New Roman" pitchFamily="18" charset="0"/>
                </a:rPr>
                <a:t>.v</a:t>
              </a:r>
              <a:r>
                <a:rPr lang="en-GB" sz="2000" i="1" baseline="-25000">
                  <a:latin typeface="Times New Roman" pitchFamily="18" charset="0"/>
                </a:rPr>
                <a:t>I</a:t>
              </a:r>
              <a:r>
                <a:rPr lang="en-GB" sz="2000" i="1">
                  <a:latin typeface="Times New Roman" pitchFamily="18" charset="0"/>
                </a:rPr>
                <a:t>(t)</a:t>
              </a:r>
            </a:p>
          </p:txBody>
        </p:sp>
        <p:sp>
          <p:nvSpPr>
            <p:cNvPr id="8223" name="Line 87"/>
            <p:cNvSpPr>
              <a:spLocks noChangeShapeType="1"/>
            </p:cNvSpPr>
            <p:nvPr/>
          </p:nvSpPr>
          <p:spPr bwMode="auto">
            <a:xfrm>
              <a:off x="6340124" y="2053370"/>
              <a:ext cx="218173" cy="0"/>
            </a:xfrm>
            <a:prstGeom prst="line">
              <a:avLst/>
            </a:prstGeom>
            <a:noFill/>
            <a:ln w="9525">
              <a:solidFill>
                <a:schemeClr val="tx1"/>
              </a:solidFill>
              <a:round/>
              <a:headEnd/>
              <a:tailEnd/>
            </a:ln>
          </p:spPr>
          <p:txBody>
            <a:bodyPr/>
            <a:lstStyle/>
            <a:p>
              <a:endParaRPr lang="en-GB"/>
            </a:p>
          </p:txBody>
        </p:sp>
        <p:sp>
          <p:nvSpPr>
            <p:cNvPr id="8224" name="Rectangle 88"/>
            <p:cNvSpPr>
              <a:spLocks noChangeArrowheads="1"/>
            </p:cNvSpPr>
            <p:nvPr/>
          </p:nvSpPr>
          <p:spPr bwMode="auto">
            <a:xfrm>
              <a:off x="6558297" y="1971054"/>
              <a:ext cx="510139" cy="162843"/>
            </a:xfrm>
            <a:prstGeom prst="rect">
              <a:avLst/>
            </a:prstGeom>
            <a:noFill/>
            <a:ln w="9525">
              <a:solidFill>
                <a:schemeClr val="tx1"/>
              </a:solidFill>
              <a:miter lim="800000"/>
              <a:headEnd/>
              <a:tailEnd/>
            </a:ln>
          </p:spPr>
          <p:txBody>
            <a:bodyPr wrap="none" anchor="ctr"/>
            <a:lstStyle/>
            <a:p>
              <a:endParaRPr lang="en-US"/>
            </a:p>
          </p:txBody>
        </p:sp>
        <p:sp>
          <p:nvSpPr>
            <p:cNvPr id="8225" name="Line 89"/>
            <p:cNvSpPr>
              <a:spLocks noChangeShapeType="1"/>
            </p:cNvSpPr>
            <p:nvPr/>
          </p:nvSpPr>
          <p:spPr bwMode="auto">
            <a:xfrm>
              <a:off x="7068436" y="2053370"/>
              <a:ext cx="944881" cy="0"/>
            </a:xfrm>
            <a:prstGeom prst="line">
              <a:avLst/>
            </a:prstGeom>
            <a:noFill/>
            <a:ln w="9525">
              <a:solidFill>
                <a:schemeClr val="tx1"/>
              </a:solidFill>
              <a:round/>
              <a:headEnd/>
              <a:tailEnd/>
            </a:ln>
          </p:spPr>
          <p:txBody>
            <a:bodyPr/>
            <a:lstStyle/>
            <a:p>
              <a:endParaRPr lang="en-GB"/>
            </a:p>
          </p:txBody>
        </p:sp>
        <p:sp>
          <p:nvSpPr>
            <p:cNvPr id="8226" name="Text Box 90"/>
            <p:cNvSpPr txBox="1">
              <a:spLocks noChangeArrowheads="1"/>
            </p:cNvSpPr>
            <p:nvPr/>
          </p:nvSpPr>
          <p:spPr bwMode="auto">
            <a:xfrm>
              <a:off x="5540350" y="2620834"/>
              <a:ext cx="423111" cy="451019"/>
            </a:xfrm>
            <a:prstGeom prst="rect">
              <a:avLst/>
            </a:prstGeom>
            <a:noFill/>
            <a:ln w="9525">
              <a:noFill/>
              <a:miter lim="800000"/>
              <a:headEnd/>
              <a:tailEnd/>
            </a:ln>
          </p:spPr>
          <p:txBody>
            <a:bodyPr wrap="none">
              <a:spAutoFit/>
            </a:bodyPr>
            <a:lstStyle/>
            <a:p>
              <a:r>
                <a:rPr lang="en-GB" sz="2000" i="1"/>
                <a:t>R</a:t>
              </a:r>
              <a:r>
                <a:rPr lang="en-GB" sz="2000" i="1" baseline="-25000"/>
                <a:t>I</a:t>
              </a:r>
            </a:p>
          </p:txBody>
        </p:sp>
        <p:sp>
          <p:nvSpPr>
            <p:cNvPr id="8227" name="Text Box 91"/>
            <p:cNvSpPr txBox="1">
              <a:spLocks noChangeArrowheads="1"/>
            </p:cNvSpPr>
            <p:nvPr/>
          </p:nvSpPr>
          <p:spPr bwMode="auto">
            <a:xfrm>
              <a:off x="6632091" y="1484313"/>
              <a:ext cx="508966" cy="451019"/>
            </a:xfrm>
            <a:prstGeom prst="rect">
              <a:avLst/>
            </a:prstGeom>
            <a:noFill/>
            <a:ln w="9525">
              <a:noFill/>
              <a:miter lim="800000"/>
              <a:headEnd/>
              <a:tailEnd/>
            </a:ln>
          </p:spPr>
          <p:txBody>
            <a:bodyPr wrap="none">
              <a:spAutoFit/>
            </a:bodyPr>
            <a:lstStyle/>
            <a:p>
              <a:r>
                <a:rPr lang="en-GB" sz="2000" i="1"/>
                <a:t>R</a:t>
              </a:r>
              <a:r>
                <a:rPr lang="en-GB" sz="2000" i="1" baseline="-25000"/>
                <a:t>O</a:t>
              </a:r>
            </a:p>
          </p:txBody>
        </p:sp>
        <p:sp>
          <p:nvSpPr>
            <p:cNvPr id="8228" name="Text Box 93"/>
            <p:cNvSpPr txBox="1">
              <a:spLocks noChangeArrowheads="1"/>
            </p:cNvSpPr>
            <p:nvPr/>
          </p:nvSpPr>
          <p:spPr bwMode="auto">
            <a:xfrm>
              <a:off x="4084604" y="1484313"/>
              <a:ext cx="460370" cy="451019"/>
            </a:xfrm>
            <a:prstGeom prst="rect">
              <a:avLst/>
            </a:prstGeom>
            <a:noFill/>
            <a:ln w="9525">
              <a:noFill/>
              <a:miter lim="800000"/>
              <a:headEnd/>
              <a:tailEnd/>
            </a:ln>
          </p:spPr>
          <p:txBody>
            <a:bodyPr wrap="none">
              <a:spAutoFit/>
            </a:bodyPr>
            <a:lstStyle/>
            <a:p>
              <a:r>
                <a:rPr lang="en-GB" sz="2000" i="1"/>
                <a:t>R</a:t>
              </a:r>
              <a:r>
                <a:rPr lang="en-GB" sz="2000" i="1" baseline="-25000"/>
                <a:t>s</a:t>
              </a:r>
            </a:p>
          </p:txBody>
        </p:sp>
        <p:grpSp>
          <p:nvGrpSpPr>
            <p:cNvPr id="3" name="Group 100"/>
            <p:cNvGrpSpPr>
              <a:grpSpLocks/>
            </p:cNvGrpSpPr>
            <p:nvPr/>
          </p:nvGrpSpPr>
          <p:grpSpPr bwMode="auto">
            <a:xfrm>
              <a:off x="6122077" y="2365464"/>
              <a:ext cx="436596" cy="487020"/>
              <a:chOff x="4959350" y="1689200"/>
              <a:chExt cx="652463" cy="652463"/>
            </a:xfrm>
          </p:grpSpPr>
          <p:sp>
            <p:nvSpPr>
              <p:cNvPr id="8233" name="Freeform 6"/>
              <p:cNvSpPr>
                <a:spLocks/>
              </p:cNvSpPr>
              <p:nvPr/>
            </p:nvSpPr>
            <p:spPr bwMode="auto">
              <a:xfrm>
                <a:off x="4959350" y="1689200"/>
                <a:ext cx="652463" cy="652463"/>
              </a:xfrm>
              <a:custGeom>
                <a:avLst/>
                <a:gdLst>
                  <a:gd name="T0" fmla="*/ 519152630 w 411"/>
                  <a:gd name="T1" fmla="*/ 0 h 411"/>
                  <a:gd name="T2" fmla="*/ 0 w 411"/>
                  <a:gd name="T3" fmla="*/ 519152630 h 411"/>
                  <a:gd name="T4" fmla="*/ 519152630 w 411"/>
                  <a:gd name="T5" fmla="*/ 1035785895 h 411"/>
                  <a:gd name="T6" fmla="*/ 1035785895 w 411"/>
                  <a:gd name="T7" fmla="*/ 519152630 h 411"/>
                  <a:gd name="T8" fmla="*/ 519152630 w 411"/>
                  <a:gd name="T9" fmla="*/ 0 h 411"/>
                  <a:gd name="T10" fmla="*/ 0 60000 65536"/>
                  <a:gd name="T11" fmla="*/ 0 60000 65536"/>
                  <a:gd name="T12" fmla="*/ 0 60000 65536"/>
                  <a:gd name="T13" fmla="*/ 0 60000 65536"/>
                  <a:gd name="T14" fmla="*/ 0 60000 65536"/>
                  <a:gd name="T15" fmla="*/ 0 w 411"/>
                  <a:gd name="T16" fmla="*/ 0 h 411"/>
                  <a:gd name="T17" fmla="*/ 411 w 411"/>
                  <a:gd name="T18" fmla="*/ 411 h 411"/>
                </a:gdLst>
                <a:ahLst/>
                <a:cxnLst>
                  <a:cxn ang="T10">
                    <a:pos x="T0" y="T1"/>
                  </a:cxn>
                  <a:cxn ang="T11">
                    <a:pos x="T2" y="T3"/>
                  </a:cxn>
                  <a:cxn ang="T12">
                    <a:pos x="T4" y="T5"/>
                  </a:cxn>
                  <a:cxn ang="T13">
                    <a:pos x="T6" y="T7"/>
                  </a:cxn>
                  <a:cxn ang="T14">
                    <a:pos x="T8" y="T9"/>
                  </a:cxn>
                </a:cxnLst>
                <a:rect l="T15" t="T16" r="T17" b="T18"/>
                <a:pathLst>
                  <a:path w="411" h="411">
                    <a:moveTo>
                      <a:pt x="206" y="0"/>
                    </a:moveTo>
                    <a:lnTo>
                      <a:pt x="0" y="206"/>
                    </a:lnTo>
                    <a:lnTo>
                      <a:pt x="206" y="411"/>
                    </a:lnTo>
                    <a:lnTo>
                      <a:pt x="411" y="206"/>
                    </a:lnTo>
                    <a:lnTo>
                      <a:pt x="206" y="0"/>
                    </a:lnTo>
                    <a:close/>
                  </a:path>
                </a:pathLst>
              </a:custGeom>
              <a:noFill/>
              <a:ln w="28575" cmpd="sng">
                <a:solidFill>
                  <a:srgbClr val="000000"/>
                </a:solidFill>
                <a:prstDash val="solid"/>
                <a:round/>
                <a:headEnd/>
                <a:tailEnd/>
              </a:ln>
            </p:spPr>
            <p:txBody>
              <a:bodyPr/>
              <a:lstStyle/>
              <a:p>
                <a:endParaRPr lang="en-GB"/>
              </a:p>
            </p:txBody>
          </p:sp>
          <p:sp>
            <p:nvSpPr>
              <p:cNvPr id="8234" name="Line 9"/>
              <p:cNvSpPr>
                <a:spLocks noChangeShapeType="1"/>
              </p:cNvSpPr>
              <p:nvPr/>
            </p:nvSpPr>
            <p:spPr bwMode="auto">
              <a:xfrm>
                <a:off x="5221288" y="1900238"/>
                <a:ext cx="130175" cy="1588"/>
              </a:xfrm>
              <a:prstGeom prst="line">
                <a:avLst/>
              </a:prstGeom>
              <a:noFill/>
              <a:ln w="28575">
                <a:solidFill>
                  <a:srgbClr val="000000"/>
                </a:solidFill>
                <a:round/>
                <a:headEnd/>
                <a:tailEnd/>
              </a:ln>
            </p:spPr>
            <p:txBody>
              <a:bodyPr/>
              <a:lstStyle/>
              <a:p>
                <a:endParaRPr lang="en-GB"/>
              </a:p>
            </p:txBody>
          </p:sp>
          <p:sp>
            <p:nvSpPr>
              <p:cNvPr id="8235" name="Line 10"/>
              <p:cNvSpPr>
                <a:spLocks noChangeShapeType="1"/>
              </p:cNvSpPr>
              <p:nvPr/>
            </p:nvSpPr>
            <p:spPr bwMode="auto">
              <a:xfrm>
                <a:off x="5286375" y="1835151"/>
                <a:ext cx="1588" cy="130175"/>
              </a:xfrm>
              <a:prstGeom prst="line">
                <a:avLst/>
              </a:prstGeom>
              <a:noFill/>
              <a:ln w="28575">
                <a:solidFill>
                  <a:srgbClr val="000000"/>
                </a:solidFill>
                <a:round/>
                <a:headEnd/>
                <a:tailEnd/>
              </a:ln>
            </p:spPr>
            <p:txBody>
              <a:bodyPr/>
              <a:lstStyle/>
              <a:p>
                <a:endParaRPr lang="en-GB"/>
              </a:p>
            </p:txBody>
          </p:sp>
          <p:sp>
            <p:nvSpPr>
              <p:cNvPr id="8236" name="Line 11"/>
              <p:cNvSpPr>
                <a:spLocks noChangeShapeType="1"/>
              </p:cNvSpPr>
              <p:nvPr/>
            </p:nvSpPr>
            <p:spPr bwMode="auto">
              <a:xfrm>
                <a:off x="5221288" y="2162176"/>
                <a:ext cx="130175" cy="1588"/>
              </a:xfrm>
              <a:prstGeom prst="line">
                <a:avLst/>
              </a:prstGeom>
              <a:noFill/>
              <a:ln w="28575">
                <a:solidFill>
                  <a:srgbClr val="000000"/>
                </a:solidFill>
                <a:round/>
                <a:headEnd/>
                <a:tailEnd/>
              </a:ln>
            </p:spPr>
            <p:txBody>
              <a:bodyPr/>
              <a:lstStyle/>
              <a:p>
                <a:endParaRPr lang="en-GB"/>
              </a:p>
            </p:txBody>
          </p:sp>
        </p:grpSp>
        <p:sp>
          <p:nvSpPr>
            <p:cNvPr id="8230" name="Text Box 77"/>
            <p:cNvSpPr txBox="1">
              <a:spLocks noChangeArrowheads="1"/>
            </p:cNvSpPr>
            <p:nvPr/>
          </p:nvSpPr>
          <p:spPr bwMode="auto">
            <a:xfrm>
              <a:off x="4885456" y="2052643"/>
              <a:ext cx="335280" cy="447372"/>
            </a:xfrm>
            <a:prstGeom prst="rect">
              <a:avLst/>
            </a:prstGeom>
            <a:noFill/>
            <a:ln w="9525">
              <a:noFill/>
              <a:miter lim="800000"/>
              <a:headEnd/>
              <a:tailEnd/>
            </a:ln>
          </p:spPr>
          <p:txBody>
            <a:bodyPr wrap="none">
              <a:spAutoFit/>
            </a:bodyPr>
            <a:lstStyle/>
            <a:p>
              <a:r>
                <a:rPr lang="en-GB" sz="2000"/>
                <a:t>+</a:t>
              </a:r>
            </a:p>
          </p:txBody>
        </p:sp>
        <p:sp>
          <p:nvSpPr>
            <p:cNvPr id="8231" name="Text Box 78"/>
            <p:cNvSpPr txBox="1">
              <a:spLocks noChangeArrowheads="1"/>
            </p:cNvSpPr>
            <p:nvPr/>
          </p:nvSpPr>
          <p:spPr bwMode="auto">
            <a:xfrm>
              <a:off x="4905409" y="2783174"/>
              <a:ext cx="271111" cy="447372"/>
            </a:xfrm>
            <a:prstGeom prst="rect">
              <a:avLst/>
            </a:prstGeom>
            <a:noFill/>
            <a:ln w="9525">
              <a:noFill/>
              <a:miter lim="800000"/>
              <a:headEnd/>
              <a:tailEnd/>
            </a:ln>
          </p:spPr>
          <p:txBody>
            <a:bodyPr wrap="none">
              <a:spAutoFit/>
            </a:bodyPr>
            <a:lstStyle/>
            <a:p>
              <a:r>
                <a:rPr lang="en-GB" sz="2000"/>
                <a:t>-</a:t>
              </a:r>
            </a:p>
          </p:txBody>
        </p:sp>
        <p:sp>
          <p:nvSpPr>
            <p:cNvPr id="8232" name="Rectangle 66"/>
            <p:cNvSpPr>
              <a:spLocks noChangeArrowheads="1"/>
            </p:cNvSpPr>
            <p:nvPr/>
          </p:nvSpPr>
          <p:spPr bwMode="auto">
            <a:xfrm>
              <a:off x="5467434" y="2296741"/>
              <a:ext cx="145984" cy="647795"/>
            </a:xfrm>
            <a:prstGeom prst="rect">
              <a:avLst/>
            </a:prstGeom>
            <a:solidFill>
              <a:schemeClr val="bg1"/>
            </a:solidFill>
            <a:ln w="9525">
              <a:solidFill>
                <a:schemeClr val="tx1"/>
              </a:solidFill>
              <a:miter lim="800000"/>
              <a:headEnd/>
              <a:tailEnd/>
            </a:ln>
          </p:spPr>
          <p:txBody>
            <a:bodyPr wrap="none" anchor="ctr"/>
            <a:lstStyle/>
            <a:p>
              <a:endParaRPr lang="en-US"/>
            </a:p>
          </p:txBody>
        </p:sp>
      </p:gr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022350" y="269875"/>
            <a:ext cx="8229600" cy="1143000"/>
          </a:xfrm>
        </p:spPr>
        <p:txBody>
          <a:bodyPr/>
          <a:lstStyle/>
          <a:p>
            <a:pPr eaLnBrk="1" hangingPunct="1"/>
            <a:r>
              <a:rPr lang="en-GB" sz="3200"/>
              <a:t>Current (and other types of) amplifier</a:t>
            </a:r>
          </a:p>
        </p:txBody>
      </p:sp>
      <p:sp>
        <p:nvSpPr>
          <p:cNvPr id="16387" name="Text Box 32"/>
          <p:cNvSpPr txBox="1">
            <a:spLocks noChangeArrowheads="1"/>
          </p:cNvSpPr>
          <p:nvPr/>
        </p:nvSpPr>
        <p:spPr bwMode="auto">
          <a:xfrm>
            <a:off x="395288" y="3716338"/>
            <a:ext cx="8201284" cy="3170099"/>
          </a:xfrm>
          <a:prstGeom prst="rect">
            <a:avLst/>
          </a:prstGeom>
          <a:noFill/>
          <a:ln w="9525">
            <a:noFill/>
            <a:miter lim="800000"/>
            <a:headEnd/>
            <a:tailEnd/>
          </a:ln>
        </p:spPr>
        <p:txBody>
          <a:bodyPr wrap="none">
            <a:spAutoFit/>
          </a:bodyPr>
          <a:lstStyle/>
          <a:p>
            <a:r>
              <a:rPr lang="en-GB" sz="2000" dirty="0"/>
              <a:t>An ideal current amplifier will amplify the input current by </a:t>
            </a:r>
            <a:r>
              <a:rPr lang="en-GB" sz="2000" i="1" dirty="0"/>
              <a:t>A</a:t>
            </a:r>
            <a:r>
              <a:rPr lang="en-GB" sz="2000" i="1" baseline="-25000" dirty="0"/>
              <a:t>IS</a:t>
            </a:r>
            <a:r>
              <a:rPr lang="en-GB" sz="2000" dirty="0"/>
              <a:t>,</a:t>
            </a:r>
          </a:p>
          <a:p>
            <a:r>
              <a:rPr lang="en-GB" sz="2000" dirty="0"/>
              <a:t>				the short circuit  current gain</a:t>
            </a:r>
          </a:p>
          <a:p>
            <a:r>
              <a:rPr lang="en-GB" altLang="zh-CN" sz="2000" dirty="0">
                <a:ea typeface="宋体" pitchFamily="2" charset="-122"/>
              </a:rPr>
              <a:t>It has zero input resistance </a:t>
            </a:r>
          </a:p>
          <a:p>
            <a:r>
              <a:rPr lang="en-US" altLang="zh-CN" sz="2000" dirty="0">
                <a:ea typeface="宋体" pitchFamily="2" charset="-122"/>
              </a:rPr>
              <a:t>It has infinitely large output resistance</a:t>
            </a:r>
          </a:p>
          <a:p>
            <a:r>
              <a:rPr lang="en-US" altLang="zh-CN" sz="2000" dirty="0">
                <a:ea typeface="宋体" pitchFamily="2" charset="-122"/>
              </a:rPr>
              <a:t>The output is modeled by an ideal dependent current source</a:t>
            </a:r>
          </a:p>
          <a:p>
            <a:endParaRPr lang="en-US" altLang="zh-CN" sz="2000" dirty="0">
              <a:ea typeface="宋体" pitchFamily="2" charset="-122"/>
            </a:endParaRPr>
          </a:p>
          <a:p>
            <a:r>
              <a:rPr lang="en-US" altLang="zh-CN" sz="2000" dirty="0">
                <a:ea typeface="宋体" pitchFamily="2" charset="-122"/>
              </a:rPr>
              <a:t>There are amplifiers designed to amplify input voltage to output current</a:t>
            </a:r>
          </a:p>
          <a:p>
            <a:r>
              <a:rPr lang="en-US" altLang="zh-CN" sz="2000" dirty="0">
                <a:ea typeface="宋体" pitchFamily="2" charset="-122"/>
              </a:rPr>
              <a:t>	&gt;	Transconductance  amplifiers 	&gt;	</a:t>
            </a:r>
            <a:r>
              <a:rPr lang="en-US" altLang="zh-CN" sz="2000" i="1" dirty="0">
                <a:ea typeface="宋体" pitchFamily="2" charset="-122"/>
              </a:rPr>
              <a:t>I</a:t>
            </a:r>
            <a:r>
              <a:rPr lang="en-US" altLang="zh-CN" sz="2000" i="1" baseline="-25000" dirty="0">
                <a:ea typeface="宋体" pitchFamily="2" charset="-122"/>
              </a:rPr>
              <a:t>o</a:t>
            </a:r>
            <a:r>
              <a:rPr lang="en-US" altLang="zh-CN" sz="2000" dirty="0">
                <a:ea typeface="宋体" pitchFamily="2" charset="-122"/>
              </a:rPr>
              <a:t>=</a:t>
            </a:r>
            <a:r>
              <a:rPr lang="en-US" altLang="zh-CN" sz="2000" i="1" dirty="0">
                <a:ea typeface="宋体" pitchFamily="2" charset="-122"/>
              </a:rPr>
              <a:t>V</a:t>
            </a:r>
            <a:r>
              <a:rPr lang="en-US" altLang="zh-CN" sz="2000" i="1" baseline="-25000" dirty="0">
                <a:ea typeface="宋体" pitchFamily="2" charset="-122"/>
              </a:rPr>
              <a:t>i</a:t>
            </a:r>
            <a:r>
              <a:rPr lang="en-US" altLang="zh-CN" sz="2000" dirty="0">
                <a:ea typeface="宋体" pitchFamily="2" charset="-122"/>
              </a:rPr>
              <a:t> x </a:t>
            </a:r>
            <a:r>
              <a:rPr lang="en-US" altLang="zh-CN" sz="2000" i="1" dirty="0">
                <a:ea typeface="宋体" pitchFamily="2" charset="-122"/>
              </a:rPr>
              <a:t>G</a:t>
            </a:r>
          </a:p>
          <a:p>
            <a:r>
              <a:rPr lang="en-US" altLang="zh-CN" sz="2000" dirty="0">
                <a:ea typeface="宋体" pitchFamily="2" charset="-122"/>
              </a:rPr>
              <a:t>and amplifiers designed to translate input current into output voltage</a:t>
            </a:r>
          </a:p>
          <a:p>
            <a:r>
              <a:rPr lang="en-US" altLang="zh-CN" sz="2000" dirty="0">
                <a:ea typeface="宋体" pitchFamily="2" charset="-122"/>
              </a:rPr>
              <a:t>	&gt;	</a:t>
            </a:r>
            <a:r>
              <a:rPr lang="en-US" altLang="zh-CN" sz="2000" dirty="0" err="1">
                <a:ea typeface="宋体" pitchFamily="2" charset="-122"/>
              </a:rPr>
              <a:t>Transresistance</a:t>
            </a:r>
            <a:r>
              <a:rPr lang="en-US" altLang="zh-CN" sz="2000" dirty="0">
                <a:ea typeface="宋体" pitchFamily="2" charset="-122"/>
              </a:rPr>
              <a:t> amplifiers	&gt;	</a:t>
            </a:r>
            <a:r>
              <a:rPr lang="en-US" altLang="zh-CN" sz="2000" i="1" dirty="0">
                <a:ea typeface="宋体" pitchFamily="2" charset="-122"/>
              </a:rPr>
              <a:t>V</a:t>
            </a:r>
            <a:r>
              <a:rPr lang="en-US" altLang="zh-CN" sz="2000" i="1" baseline="-25000" dirty="0">
                <a:ea typeface="宋体" pitchFamily="2" charset="-122"/>
              </a:rPr>
              <a:t>o</a:t>
            </a:r>
            <a:r>
              <a:rPr lang="en-US" altLang="zh-CN" sz="2000" dirty="0">
                <a:ea typeface="宋体" pitchFamily="2" charset="-122"/>
              </a:rPr>
              <a:t>=</a:t>
            </a:r>
            <a:r>
              <a:rPr lang="en-US" altLang="zh-CN" sz="2000" i="1" dirty="0">
                <a:ea typeface="宋体" pitchFamily="2" charset="-122"/>
              </a:rPr>
              <a:t>I</a:t>
            </a:r>
            <a:r>
              <a:rPr lang="en-US" altLang="zh-CN" sz="2000" i="1" baseline="-25000" dirty="0">
                <a:ea typeface="宋体" pitchFamily="2" charset="-122"/>
              </a:rPr>
              <a:t>i</a:t>
            </a:r>
            <a:r>
              <a:rPr lang="en-US" altLang="zh-CN" sz="2000" dirty="0">
                <a:ea typeface="宋体" pitchFamily="2" charset="-122"/>
              </a:rPr>
              <a:t> x R</a:t>
            </a:r>
          </a:p>
        </p:txBody>
      </p:sp>
      <p:grpSp>
        <p:nvGrpSpPr>
          <p:cNvPr id="2" name="Group 45"/>
          <p:cNvGrpSpPr>
            <a:grpSpLocks/>
          </p:cNvGrpSpPr>
          <p:nvPr/>
        </p:nvGrpSpPr>
        <p:grpSpPr bwMode="auto">
          <a:xfrm>
            <a:off x="2051605" y="1916113"/>
            <a:ext cx="3960258" cy="1512887"/>
            <a:chOff x="6349" y="1916113"/>
            <a:chExt cx="6727826" cy="2449512"/>
          </a:xfrm>
        </p:grpSpPr>
        <p:grpSp>
          <p:nvGrpSpPr>
            <p:cNvPr id="3" name="Group 3"/>
            <p:cNvGrpSpPr>
              <a:grpSpLocks/>
            </p:cNvGrpSpPr>
            <p:nvPr/>
          </p:nvGrpSpPr>
          <p:grpSpPr bwMode="auto">
            <a:xfrm>
              <a:off x="2268538" y="1916113"/>
              <a:ext cx="4465637" cy="2449512"/>
              <a:chOff x="1474" y="890"/>
              <a:chExt cx="2813" cy="1576"/>
            </a:xfrm>
          </p:grpSpPr>
          <p:sp>
            <p:nvSpPr>
              <p:cNvPr id="16403" name="AutoShape 4"/>
              <p:cNvSpPr>
                <a:spLocks noChangeAspect="1" noChangeArrowheads="1" noTextEdit="1"/>
              </p:cNvSpPr>
              <p:nvPr/>
            </p:nvSpPr>
            <p:spPr bwMode="auto">
              <a:xfrm>
                <a:off x="1474" y="890"/>
                <a:ext cx="2813" cy="1576"/>
              </a:xfrm>
              <a:prstGeom prst="rect">
                <a:avLst/>
              </a:prstGeom>
              <a:noFill/>
              <a:ln w="9525">
                <a:noFill/>
                <a:miter lim="800000"/>
                <a:headEnd/>
                <a:tailEnd/>
              </a:ln>
            </p:spPr>
            <p:txBody>
              <a:bodyPr/>
              <a:lstStyle/>
              <a:p>
                <a:endParaRPr lang="en-GB"/>
              </a:p>
            </p:txBody>
          </p:sp>
          <p:sp>
            <p:nvSpPr>
              <p:cNvPr id="16404" name="Freeform 5"/>
              <p:cNvSpPr>
                <a:spLocks/>
              </p:cNvSpPr>
              <p:nvPr/>
            </p:nvSpPr>
            <p:spPr bwMode="auto">
              <a:xfrm>
                <a:off x="2881" y="1639"/>
                <a:ext cx="385" cy="386"/>
              </a:xfrm>
              <a:custGeom>
                <a:avLst/>
                <a:gdLst>
                  <a:gd name="T0" fmla="*/ 192 w 385"/>
                  <a:gd name="T1" fmla="*/ 0 h 386"/>
                  <a:gd name="T2" fmla="*/ 0 w 385"/>
                  <a:gd name="T3" fmla="*/ 193 h 386"/>
                  <a:gd name="T4" fmla="*/ 192 w 385"/>
                  <a:gd name="T5" fmla="*/ 386 h 386"/>
                  <a:gd name="T6" fmla="*/ 385 w 385"/>
                  <a:gd name="T7" fmla="*/ 193 h 386"/>
                  <a:gd name="T8" fmla="*/ 192 w 385"/>
                  <a:gd name="T9" fmla="*/ 0 h 386"/>
                  <a:gd name="T10" fmla="*/ 0 60000 65536"/>
                  <a:gd name="T11" fmla="*/ 0 60000 65536"/>
                  <a:gd name="T12" fmla="*/ 0 60000 65536"/>
                  <a:gd name="T13" fmla="*/ 0 60000 65536"/>
                  <a:gd name="T14" fmla="*/ 0 60000 65536"/>
                  <a:gd name="T15" fmla="*/ 0 w 385"/>
                  <a:gd name="T16" fmla="*/ 0 h 386"/>
                  <a:gd name="T17" fmla="*/ 385 w 385"/>
                  <a:gd name="T18" fmla="*/ 386 h 386"/>
                </a:gdLst>
                <a:ahLst/>
                <a:cxnLst>
                  <a:cxn ang="T10">
                    <a:pos x="T0" y="T1"/>
                  </a:cxn>
                  <a:cxn ang="T11">
                    <a:pos x="T2" y="T3"/>
                  </a:cxn>
                  <a:cxn ang="T12">
                    <a:pos x="T4" y="T5"/>
                  </a:cxn>
                  <a:cxn ang="T13">
                    <a:pos x="T6" y="T7"/>
                  </a:cxn>
                  <a:cxn ang="T14">
                    <a:pos x="T8" y="T9"/>
                  </a:cxn>
                </a:cxnLst>
                <a:rect l="T15" t="T16" r="T17" b="T18"/>
                <a:pathLst>
                  <a:path w="385" h="386">
                    <a:moveTo>
                      <a:pt x="192" y="0"/>
                    </a:moveTo>
                    <a:lnTo>
                      <a:pt x="0" y="193"/>
                    </a:lnTo>
                    <a:lnTo>
                      <a:pt x="192" y="386"/>
                    </a:lnTo>
                    <a:lnTo>
                      <a:pt x="385" y="193"/>
                    </a:lnTo>
                    <a:lnTo>
                      <a:pt x="192" y="0"/>
                    </a:lnTo>
                    <a:close/>
                  </a:path>
                </a:pathLst>
              </a:custGeom>
              <a:noFill/>
              <a:ln w="9525">
                <a:noFill/>
                <a:round/>
                <a:headEnd/>
                <a:tailEnd/>
              </a:ln>
            </p:spPr>
            <p:txBody>
              <a:bodyPr/>
              <a:lstStyle/>
              <a:p>
                <a:endParaRPr lang="en-GB"/>
              </a:p>
            </p:txBody>
          </p:sp>
          <p:sp>
            <p:nvSpPr>
              <p:cNvPr id="16405" name="Freeform 6"/>
              <p:cNvSpPr>
                <a:spLocks/>
              </p:cNvSpPr>
              <p:nvPr/>
            </p:nvSpPr>
            <p:spPr bwMode="auto">
              <a:xfrm>
                <a:off x="2881" y="1639"/>
                <a:ext cx="385" cy="386"/>
              </a:xfrm>
              <a:custGeom>
                <a:avLst/>
                <a:gdLst>
                  <a:gd name="T0" fmla="*/ 192 w 385"/>
                  <a:gd name="T1" fmla="*/ 0 h 386"/>
                  <a:gd name="T2" fmla="*/ 0 w 385"/>
                  <a:gd name="T3" fmla="*/ 193 h 386"/>
                  <a:gd name="T4" fmla="*/ 192 w 385"/>
                  <a:gd name="T5" fmla="*/ 386 h 386"/>
                  <a:gd name="T6" fmla="*/ 385 w 385"/>
                  <a:gd name="T7" fmla="*/ 193 h 386"/>
                  <a:gd name="T8" fmla="*/ 192 w 385"/>
                  <a:gd name="T9" fmla="*/ 0 h 386"/>
                  <a:gd name="T10" fmla="*/ 0 60000 65536"/>
                  <a:gd name="T11" fmla="*/ 0 60000 65536"/>
                  <a:gd name="T12" fmla="*/ 0 60000 65536"/>
                  <a:gd name="T13" fmla="*/ 0 60000 65536"/>
                  <a:gd name="T14" fmla="*/ 0 60000 65536"/>
                  <a:gd name="T15" fmla="*/ 0 w 385"/>
                  <a:gd name="T16" fmla="*/ 0 h 386"/>
                  <a:gd name="T17" fmla="*/ 385 w 385"/>
                  <a:gd name="T18" fmla="*/ 386 h 386"/>
                </a:gdLst>
                <a:ahLst/>
                <a:cxnLst>
                  <a:cxn ang="T10">
                    <a:pos x="T0" y="T1"/>
                  </a:cxn>
                  <a:cxn ang="T11">
                    <a:pos x="T2" y="T3"/>
                  </a:cxn>
                  <a:cxn ang="T12">
                    <a:pos x="T4" y="T5"/>
                  </a:cxn>
                  <a:cxn ang="T13">
                    <a:pos x="T6" y="T7"/>
                  </a:cxn>
                  <a:cxn ang="T14">
                    <a:pos x="T8" y="T9"/>
                  </a:cxn>
                </a:cxnLst>
                <a:rect l="T15" t="T16" r="T17" b="T18"/>
                <a:pathLst>
                  <a:path w="385" h="386">
                    <a:moveTo>
                      <a:pt x="192" y="0"/>
                    </a:moveTo>
                    <a:lnTo>
                      <a:pt x="0" y="193"/>
                    </a:lnTo>
                    <a:lnTo>
                      <a:pt x="192" y="386"/>
                    </a:lnTo>
                    <a:lnTo>
                      <a:pt x="385" y="193"/>
                    </a:lnTo>
                    <a:lnTo>
                      <a:pt x="192" y="0"/>
                    </a:lnTo>
                    <a:close/>
                  </a:path>
                </a:pathLst>
              </a:custGeom>
              <a:noFill/>
              <a:ln w="28575" cmpd="sng">
                <a:solidFill>
                  <a:srgbClr val="000000"/>
                </a:solidFill>
                <a:prstDash val="solid"/>
                <a:round/>
                <a:headEnd/>
                <a:tailEnd/>
              </a:ln>
            </p:spPr>
            <p:txBody>
              <a:bodyPr/>
              <a:lstStyle/>
              <a:p>
                <a:endParaRPr lang="en-GB"/>
              </a:p>
            </p:txBody>
          </p:sp>
          <p:sp>
            <p:nvSpPr>
              <p:cNvPr id="16406" name="Line 7"/>
              <p:cNvSpPr>
                <a:spLocks noChangeShapeType="1"/>
              </p:cNvSpPr>
              <p:nvPr/>
            </p:nvSpPr>
            <p:spPr bwMode="auto">
              <a:xfrm flipV="1">
                <a:off x="3073" y="1562"/>
                <a:ext cx="1" cy="77"/>
              </a:xfrm>
              <a:prstGeom prst="line">
                <a:avLst/>
              </a:prstGeom>
              <a:noFill/>
              <a:ln w="28575">
                <a:solidFill>
                  <a:srgbClr val="000000"/>
                </a:solidFill>
                <a:round/>
                <a:headEnd/>
                <a:tailEnd/>
              </a:ln>
            </p:spPr>
            <p:txBody>
              <a:bodyPr/>
              <a:lstStyle/>
              <a:p>
                <a:endParaRPr lang="en-GB"/>
              </a:p>
            </p:txBody>
          </p:sp>
          <p:sp>
            <p:nvSpPr>
              <p:cNvPr id="16407" name="Line 8"/>
              <p:cNvSpPr>
                <a:spLocks noChangeShapeType="1"/>
              </p:cNvSpPr>
              <p:nvPr/>
            </p:nvSpPr>
            <p:spPr bwMode="auto">
              <a:xfrm>
                <a:off x="3073" y="2025"/>
                <a:ext cx="1" cy="77"/>
              </a:xfrm>
              <a:prstGeom prst="line">
                <a:avLst/>
              </a:prstGeom>
              <a:noFill/>
              <a:ln w="28575">
                <a:solidFill>
                  <a:srgbClr val="000000"/>
                </a:solidFill>
                <a:round/>
                <a:headEnd/>
                <a:tailEnd/>
              </a:ln>
            </p:spPr>
            <p:txBody>
              <a:bodyPr/>
              <a:lstStyle/>
              <a:p>
                <a:endParaRPr lang="en-GB"/>
              </a:p>
            </p:txBody>
          </p:sp>
          <p:sp>
            <p:nvSpPr>
              <p:cNvPr id="16408" name="Line 9"/>
              <p:cNvSpPr>
                <a:spLocks noChangeShapeType="1"/>
              </p:cNvSpPr>
              <p:nvPr/>
            </p:nvSpPr>
            <p:spPr bwMode="auto">
              <a:xfrm flipV="1">
                <a:off x="3061" y="1724"/>
                <a:ext cx="0" cy="232"/>
              </a:xfrm>
              <a:prstGeom prst="line">
                <a:avLst/>
              </a:prstGeom>
              <a:noFill/>
              <a:ln w="22225">
                <a:solidFill>
                  <a:srgbClr val="000000"/>
                </a:solidFill>
                <a:round/>
                <a:headEnd/>
                <a:tailEnd type="triangle" w="med" len="med"/>
              </a:ln>
            </p:spPr>
            <p:txBody>
              <a:bodyPr/>
              <a:lstStyle/>
              <a:p>
                <a:endParaRPr lang="en-GB"/>
              </a:p>
            </p:txBody>
          </p:sp>
          <p:sp>
            <p:nvSpPr>
              <p:cNvPr id="16409" name="Freeform 10"/>
              <p:cNvSpPr>
                <a:spLocks/>
              </p:cNvSpPr>
              <p:nvPr/>
            </p:nvSpPr>
            <p:spPr bwMode="auto">
              <a:xfrm>
                <a:off x="3029" y="1755"/>
                <a:ext cx="88" cy="88"/>
              </a:xfrm>
              <a:custGeom>
                <a:avLst/>
                <a:gdLst>
                  <a:gd name="T0" fmla="*/ 44 w 88"/>
                  <a:gd name="T1" fmla="*/ 0 h 88"/>
                  <a:gd name="T2" fmla="*/ 88 w 88"/>
                  <a:gd name="T3" fmla="*/ 88 h 88"/>
                  <a:gd name="T4" fmla="*/ 83 w 88"/>
                  <a:gd name="T5" fmla="*/ 85 h 88"/>
                  <a:gd name="T6" fmla="*/ 78 w 88"/>
                  <a:gd name="T7" fmla="*/ 83 h 88"/>
                  <a:gd name="T8" fmla="*/ 72 w 88"/>
                  <a:gd name="T9" fmla="*/ 82 h 88"/>
                  <a:gd name="T10" fmla="*/ 67 w 88"/>
                  <a:gd name="T11" fmla="*/ 79 h 88"/>
                  <a:gd name="T12" fmla="*/ 61 w 88"/>
                  <a:gd name="T13" fmla="*/ 78 h 88"/>
                  <a:gd name="T14" fmla="*/ 56 w 88"/>
                  <a:gd name="T15" fmla="*/ 78 h 88"/>
                  <a:gd name="T16" fmla="*/ 49 w 88"/>
                  <a:gd name="T17" fmla="*/ 77 h 88"/>
                  <a:gd name="T18" fmla="*/ 44 w 88"/>
                  <a:gd name="T19" fmla="*/ 77 h 88"/>
                  <a:gd name="T20" fmla="*/ 38 w 88"/>
                  <a:gd name="T21" fmla="*/ 77 h 88"/>
                  <a:gd name="T22" fmla="*/ 33 w 88"/>
                  <a:gd name="T23" fmla="*/ 78 h 88"/>
                  <a:gd name="T24" fmla="*/ 27 w 88"/>
                  <a:gd name="T25" fmla="*/ 78 h 88"/>
                  <a:gd name="T26" fmla="*/ 22 w 88"/>
                  <a:gd name="T27" fmla="*/ 79 h 88"/>
                  <a:gd name="T28" fmla="*/ 16 w 88"/>
                  <a:gd name="T29" fmla="*/ 82 h 88"/>
                  <a:gd name="T30" fmla="*/ 11 w 88"/>
                  <a:gd name="T31" fmla="*/ 83 h 88"/>
                  <a:gd name="T32" fmla="*/ 6 w 88"/>
                  <a:gd name="T33" fmla="*/ 85 h 88"/>
                  <a:gd name="T34" fmla="*/ 0 w 88"/>
                  <a:gd name="T35" fmla="*/ 88 h 88"/>
                  <a:gd name="T36" fmla="*/ 0 w 88"/>
                  <a:gd name="T37" fmla="*/ 88 h 88"/>
                  <a:gd name="T38" fmla="*/ 44 w 88"/>
                  <a:gd name="T39" fmla="*/ 0 h 88"/>
                  <a:gd name="T40" fmla="*/ 44 w 88"/>
                  <a:gd name="T41" fmla="*/ 0 h 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8"/>
                  <a:gd name="T64" fmla="*/ 0 h 88"/>
                  <a:gd name="T65" fmla="*/ 88 w 88"/>
                  <a:gd name="T66" fmla="*/ 88 h 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8" h="88">
                    <a:moveTo>
                      <a:pt x="44" y="0"/>
                    </a:moveTo>
                    <a:lnTo>
                      <a:pt x="88" y="88"/>
                    </a:lnTo>
                    <a:lnTo>
                      <a:pt x="83" y="85"/>
                    </a:lnTo>
                    <a:lnTo>
                      <a:pt x="78" y="83"/>
                    </a:lnTo>
                    <a:lnTo>
                      <a:pt x="72" y="82"/>
                    </a:lnTo>
                    <a:lnTo>
                      <a:pt x="67" y="79"/>
                    </a:lnTo>
                    <a:lnTo>
                      <a:pt x="61" y="78"/>
                    </a:lnTo>
                    <a:lnTo>
                      <a:pt x="56" y="78"/>
                    </a:lnTo>
                    <a:lnTo>
                      <a:pt x="49" y="77"/>
                    </a:lnTo>
                    <a:lnTo>
                      <a:pt x="44" y="77"/>
                    </a:lnTo>
                    <a:lnTo>
                      <a:pt x="38" y="77"/>
                    </a:lnTo>
                    <a:lnTo>
                      <a:pt x="33" y="78"/>
                    </a:lnTo>
                    <a:lnTo>
                      <a:pt x="27" y="78"/>
                    </a:lnTo>
                    <a:lnTo>
                      <a:pt x="22" y="79"/>
                    </a:lnTo>
                    <a:lnTo>
                      <a:pt x="16" y="82"/>
                    </a:lnTo>
                    <a:lnTo>
                      <a:pt x="11" y="83"/>
                    </a:lnTo>
                    <a:lnTo>
                      <a:pt x="6" y="85"/>
                    </a:lnTo>
                    <a:lnTo>
                      <a:pt x="0" y="88"/>
                    </a:lnTo>
                    <a:lnTo>
                      <a:pt x="44" y="0"/>
                    </a:lnTo>
                    <a:close/>
                  </a:path>
                </a:pathLst>
              </a:custGeom>
              <a:noFill/>
              <a:ln w="9525">
                <a:noFill/>
                <a:round/>
                <a:headEnd/>
                <a:tailEnd/>
              </a:ln>
            </p:spPr>
            <p:txBody>
              <a:bodyPr/>
              <a:lstStyle/>
              <a:p>
                <a:endParaRPr lang="en-GB"/>
              </a:p>
            </p:txBody>
          </p:sp>
          <p:sp>
            <p:nvSpPr>
              <p:cNvPr id="16410" name="Line 11"/>
              <p:cNvSpPr>
                <a:spLocks noChangeShapeType="1"/>
              </p:cNvSpPr>
              <p:nvPr/>
            </p:nvSpPr>
            <p:spPr bwMode="auto">
              <a:xfrm>
                <a:off x="1529" y="1253"/>
                <a:ext cx="540" cy="1"/>
              </a:xfrm>
              <a:prstGeom prst="line">
                <a:avLst/>
              </a:prstGeom>
              <a:noFill/>
              <a:ln w="28575">
                <a:solidFill>
                  <a:srgbClr val="000000"/>
                </a:solidFill>
                <a:round/>
                <a:headEnd/>
                <a:tailEnd/>
              </a:ln>
            </p:spPr>
            <p:txBody>
              <a:bodyPr/>
              <a:lstStyle/>
              <a:p>
                <a:endParaRPr lang="en-GB"/>
              </a:p>
            </p:txBody>
          </p:sp>
          <p:sp>
            <p:nvSpPr>
              <p:cNvPr id="16411" name="Line 12"/>
              <p:cNvSpPr>
                <a:spLocks noChangeShapeType="1"/>
              </p:cNvSpPr>
              <p:nvPr/>
            </p:nvSpPr>
            <p:spPr bwMode="auto">
              <a:xfrm>
                <a:off x="1529" y="2411"/>
                <a:ext cx="2703" cy="1"/>
              </a:xfrm>
              <a:prstGeom prst="line">
                <a:avLst/>
              </a:prstGeom>
              <a:noFill/>
              <a:ln w="28575">
                <a:solidFill>
                  <a:srgbClr val="000000"/>
                </a:solidFill>
                <a:round/>
                <a:headEnd/>
                <a:tailEnd/>
              </a:ln>
            </p:spPr>
            <p:txBody>
              <a:bodyPr/>
              <a:lstStyle/>
              <a:p>
                <a:endParaRPr lang="en-GB"/>
              </a:p>
            </p:txBody>
          </p:sp>
          <p:sp>
            <p:nvSpPr>
              <p:cNvPr id="16412" name="Freeform 13"/>
              <p:cNvSpPr>
                <a:spLocks/>
              </p:cNvSpPr>
              <p:nvPr/>
            </p:nvSpPr>
            <p:spPr bwMode="auto">
              <a:xfrm>
                <a:off x="3073" y="1253"/>
                <a:ext cx="1159" cy="309"/>
              </a:xfrm>
              <a:custGeom>
                <a:avLst/>
                <a:gdLst>
                  <a:gd name="T0" fmla="*/ 0 w 1159"/>
                  <a:gd name="T1" fmla="*/ 309 h 309"/>
                  <a:gd name="T2" fmla="*/ 0 w 1159"/>
                  <a:gd name="T3" fmla="*/ 0 h 309"/>
                  <a:gd name="T4" fmla="*/ 1159 w 1159"/>
                  <a:gd name="T5" fmla="*/ 0 h 309"/>
                  <a:gd name="T6" fmla="*/ 0 60000 65536"/>
                  <a:gd name="T7" fmla="*/ 0 60000 65536"/>
                  <a:gd name="T8" fmla="*/ 0 60000 65536"/>
                  <a:gd name="T9" fmla="*/ 0 w 1159"/>
                  <a:gd name="T10" fmla="*/ 0 h 309"/>
                  <a:gd name="T11" fmla="*/ 1159 w 1159"/>
                  <a:gd name="T12" fmla="*/ 309 h 309"/>
                </a:gdLst>
                <a:ahLst/>
                <a:cxnLst>
                  <a:cxn ang="T6">
                    <a:pos x="T0" y="T1"/>
                  </a:cxn>
                  <a:cxn ang="T7">
                    <a:pos x="T2" y="T3"/>
                  </a:cxn>
                  <a:cxn ang="T8">
                    <a:pos x="T4" y="T5"/>
                  </a:cxn>
                </a:cxnLst>
                <a:rect l="T9" t="T10" r="T11" b="T12"/>
                <a:pathLst>
                  <a:path w="1159" h="309">
                    <a:moveTo>
                      <a:pt x="0" y="309"/>
                    </a:moveTo>
                    <a:lnTo>
                      <a:pt x="0" y="0"/>
                    </a:lnTo>
                    <a:lnTo>
                      <a:pt x="1159" y="0"/>
                    </a:lnTo>
                  </a:path>
                </a:pathLst>
              </a:custGeom>
              <a:noFill/>
              <a:ln w="28575" cmpd="sng">
                <a:solidFill>
                  <a:srgbClr val="000000"/>
                </a:solidFill>
                <a:prstDash val="solid"/>
                <a:round/>
                <a:headEnd/>
                <a:tailEnd/>
              </a:ln>
            </p:spPr>
            <p:txBody>
              <a:bodyPr/>
              <a:lstStyle/>
              <a:p>
                <a:endParaRPr lang="en-GB"/>
              </a:p>
            </p:txBody>
          </p:sp>
          <p:sp>
            <p:nvSpPr>
              <p:cNvPr id="16413" name="Line 14"/>
              <p:cNvSpPr>
                <a:spLocks noChangeShapeType="1"/>
              </p:cNvSpPr>
              <p:nvPr/>
            </p:nvSpPr>
            <p:spPr bwMode="auto">
              <a:xfrm>
                <a:off x="3073" y="2102"/>
                <a:ext cx="1" cy="309"/>
              </a:xfrm>
              <a:prstGeom prst="line">
                <a:avLst/>
              </a:prstGeom>
              <a:noFill/>
              <a:ln w="28575">
                <a:solidFill>
                  <a:srgbClr val="000000"/>
                </a:solidFill>
                <a:round/>
                <a:headEnd/>
                <a:tailEnd/>
              </a:ln>
            </p:spPr>
            <p:txBody>
              <a:bodyPr/>
              <a:lstStyle/>
              <a:p>
                <a:endParaRPr lang="en-GB"/>
              </a:p>
            </p:txBody>
          </p:sp>
          <p:sp>
            <p:nvSpPr>
              <p:cNvPr id="16414" name="Freeform 15"/>
              <p:cNvSpPr>
                <a:spLocks/>
              </p:cNvSpPr>
              <p:nvPr/>
            </p:nvSpPr>
            <p:spPr bwMode="auto">
              <a:xfrm>
                <a:off x="1499" y="1224"/>
                <a:ext cx="58" cy="58"/>
              </a:xfrm>
              <a:custGeom>
                <a:avLst/>
                <a:gdLst>
                  <a:gd name="T0" fmla="*/ 0 w 58"/>
                  <a:gd name="T1" fmla="*/ 29 h 58"/>
                  <a:gd name="T2" fmla="*/ 1 w 58"/>
                  <a:gd name="T3" fmla="*/ 23 h 58"/>
                  <a:gd name="T4" fmla="*/ 2 w 58"/>
                  <a:gd name="T5" fmla="*/ 17 h 58"/>
                  <a:gd name="T6" fmla="*/ 5 w 58"/>
                  <a:gd name="T7" fmla="*/ 12 h 58"/>
                  <a:gd name="T8" fmla="*/ 9 w 58"/>
                  <a:gd name="T9" fmla="*/ 8 h 58"/>
                  <a:gd name="T10" fmla="*/ 14 w 58"/>
                  <a:gd name="T11" fmla="*/ 5 h 58"/>
                  <a:gd name="T12" fmla="*/ 17 w 58"/>
                  <a:gd name="T13" fmla="*/ 2 h 58"/>
                  <a:gd name="T14" fmla="*/ 24 w 58"/>
                  <a:gd name="T15" fmla="*/ 0 h 58"/>
                  <a:gd name="T16" fmla="*/ 26 w 58"/>
                  <a:gd name="T17" fmla="*/ 0 h 58"/>
                  <a:gd name="T18" fmla="*/ 30 w 58"/>
                  <a:gd name="T19" fmla="*/ 0 h 58"/>
                  <a:gd name="T20" fmla="*/ 32 w 58"/>
                  <a:gd name="T21" fmla="*/ 0 h 58"/>
                  <a:gd name="T22" fmla="*/ 35 w 58"/>
                  <a:gd name="T23" fmla="*/ 0 h 58"/>
                  <a:gd name="T24" fmla="*/ 41 w 58"/>
                  <a:gd name="T25" fmla="*/ 2 h 58"/>
                  <a:gd name="T26" fmla="*/ 46 w 58"/>
                  <a:gd name="T27" fmla="*/ 5 h 58"/>
                  <a:gd name="T28" fmla="*/ 50 w 58"/>
                  <a:gd name="T29" fmla="*/ 8 h 58"/>
                  <a:gd name="T30" fmla="*/ 53 w 58"/>
                  <a:gd name="T31" fmla="*/ 12 h 58"/>
                  <a:gd name="T32" fmla="*/ 56 w 58"/>
                  <a:gd name="T33" fmla="*/ 17 h 58"/>
                  <a:gd name="T34" fmla="*/ 57 w 58"/>
                  <a:gd name="T35" fmla="*/ 23 h 58"/>
                  <a:gd name="T36" fmla="*/ 58 w 58"/>
                  <a:gd name="T37" fmla="*/ 29 h 58"/>
                  <a:gd name="T38" fmla="*/ 58 w 58"/>
                  <a:gd name="T39" fmla="*/ 29 h 58"/>
                  <a:gd name="T40" fmla="*/ 57 w 58"/>
                  <a:gd name="T41" fmla="*/ 35 h 58"/>
                  <a:gd name="T42" fmla="*/ 56 w 58"/>
                  <a:gd name="T43" fmla="*/ 40 h 58"/>
                  <a:gd name="T44" fmla="*/ 53 w 58"/>
                  <a:gd name="T45" fmla="*/ 45 h 58"/>
                  <a:gd name="T46" fmla="*/ 50 w 58"/>
                  <a:gd name="T47" fmla="*/ 49 h 58"/>
                  <a:gd name="T48" fmla="*/ 46 w 58"/>
                  <a:gd name="T49" fmla="*/ 53 h 58"/>
                  <a:gd name="T50" fmla="*/ 41 w 58"/>
                  <a:gd name="T51" fmla="*/ 55 h 58"/>
                  <a:gd name="T52" fmla="*/ 35 w 58"/>
                  <a:gd name="T53" fmla="*/ 57 h 58"/>
                  <a:gd name="T54" fmla="*/ 32 w 58"/>
                  <a:gd name="T55" fmla="*/ 58 h 58"/>
                  <a:gd name="T56" fmla="*/ 30 w 58"/>
                  <a:gd name="T57" fmla="*/ 58 h 58"/>
                  <a:gd name="T58" fmla="*/ 26 w 58"/>
                  <a:gd name="T59" fmla="*/ 58 h 58"/>
                  <a:gd name="T60" fmla="*/ 24 w 58"/>
                  <a:gd name="T61" fmla="*/ 57 h 58"/>
                  <a:gd name="T62" fmla="*/ 17 w 58"/>
                  <a:gd name="T63" fmla="*/ 55 h 58"/>
                  <a:gd name="T64" fmla="*/ 14 w 58"/>
                  <a:gd name="T65" fmla="*/ 53 h 58"/>
                  <a:gd name="T66" fmla="*/ 9 w 58"/>
                  <a:gd name="T67" fmla="*/ 49 h 58"/>
                  <a:gd name="T68" fmla="*/ 5 w 58"/>
                  <a:gd name="T69" fmla="*/ 45 h 58"/>
                  <a:gd name="T70" fmla="*/ 2 w 58"/>
                  <a:gd name="T71" fmla="*/ 40 h 58"/>
                  <a:gd name="T72" fmla="*/ 1 w 58"/>
                  <a:gd name="T73" fmla="*/ 35 h 58"/>
                  <a:gd name="T74" fmla="*/ 0 w 58"/>
                  <a:gd name="T75" fmla="*/ 29 h 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8"/>
                  <a:gd name="T115" fmla="*/ 0 h 58"/>
                  <a:gd name="T116" fmla="*/ 58 w 58"/>
                  <a:gd name="T117" fmla="*/ 58 h 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8" h="58">
                    <a:moveTo>
                      <a:pt x="0" y="29"/>
                    </a:moveTo>
                    <a:lnTo>
                      <a:pt x="1" y="23"/>
                    </a:lnTo>
                    <a:lnTo>
                      <a:pt x="2" y="17"/>
                    </a:lnTo>
                    <a:lnTo>
                      <a:pt x="5" y="12"/>
                    </a:lnTo>
                    <a:lnTo>
                      <a:pt x="9" y="8"/>
                    </a:lnTo>
                    <a:lnTo>
                      <a:pt x="14" y="5"/>
                    </a:lnTo>
                    <a:lnTo>
                      <a:pt x="17" y="2"/>
                    </a:lnTo>
                    <a:lnTo>
                      <a:pt x="24" y="0"/>
                    </a:lnTo>
                    <a:lnTo>
                      <a:pt x="26" y="0"/>
                    </a:lnTo>
                    <a:lnTo>
                      <a:pt x="30" y="0"/>
                    </a:lnTo>
                    <a:lnTo>
                      <a:pt x="32" y="0"/>
                    </a:lnTo>
                    <a:lnTo>
                      <a:pt x="35" y="0"/>
                    </a:lnTo>
                    <a:lnTo>
                      <a:pt x="41" y="2"/>
                    </a:lnTo>
                    <a:lnTo>
                      <a:pt x="46" y="5"/>
                    </a:lnTo>
                    <a:lnTo>
                      <a:pt x="50" y="8"/>
                    </a:lnTo>
                    <a:lnTo>
                      <a:pt x="53" y="12"/>
                    </a:lnTo>
                    <a:lnTo>
                      <a:pt x="56" y="17"/>
                    </a:lnTo>
                    <a:lnTo>
                      <a:pt x="57" y="23"/>
                    </a:lnTo>
                    <a:lnTo>
                      <a:pt x="58" y="29"/>
                    </a:lnTo>
                    <a:lnTo>
                      <a:pt x="57" y="35"/>
                    </a:lnTo>
                    <a:lnTo>
                      <a:pt x="56" y="40"/>
                    </a:lnTo>
                    <a:lnTo>
                      <a:pt x="53" y="45"/>
                    </a:lnTo>
                    <a:lnTo>
                      <a:pt x="50" y="49"/>
                    </a:lnTo>
                    <a:lnTo>
                      <a:pt x="46" y="53"/>
                    </a:lnTo>
                    <a:lnTo>
                      <a:pt x="41" y="55"/>
                    </a:lnTo>
                    <a:lnTo>
                      <a:pt x="35" y="57"/>
                    </a:lnTo>
                    <a:lnTo>
                      <a:pt x="32" y="58"/>
                    </a:lnTo>
                    <a:lnTo>
                      <a:pt x="30" y="58"/>
                    </a:lnTo>
                    <a:lnTo>
                      <a:pt x="26" y="58"/>
                    </a:lnTo>
                    <a:lnTo>
                      <a:pt x="24" y="57"/>
                    </a:lnTo>
                    <a:lnTo>
                      <a:pt x="17" y="55"/>
                    </a:lnTo>
                    <a:lnTo>
                      <a:pt x="14" y="53"/>
                    </a:lnTo>
                    <a:lnTo>
                      <a:pt x="9" y="49"/>
                    </a:lnTo>
                    <a:lnTo>
                      <a:pt x="5" y="45"/>
                    </a:lnTo>
                    <a:lnTo>
                      <a:pt x="2" y="40"/>
                    </a:lnTo>
                    <a:lnTo>
                      <a:pt x="1" y="35"/>
                    </a:lnTo>
                    <a:lnTo>
                      <a:pt x="0" y="29"/>
                    </a:lnTo>
                    <a:close/>
                  </a:path>
                </a:pathLst>
              </a:custGeom>
              <a:noFill/>
              <a:ln w="9525">
                <a:noFill/>
                <a:round/>
                <a:headEnd/>
                <a:tailEnd/>
              </a:ln>
            </p:spPr>
            <p:txBody>
              <a:bodyPr/>
              <a:lstStyle/>
              <a:p>
                <a:endParaRPr lang="en-GB"/>
              </a:p>
            </p:txBody>
          </p:sp>
          <p:sp>
            <p:nvSpPr>
              <p:cNvPr id="16415" name="Freeform 16"/>
              <p:cNvSpPr>
                <a:spLocks/>
              </p:cNvSpPr>
              <p:nvPr/>
            </p:nvSpPr>
            <p:spPr bwMode="auto">
              <a:xfrm>
                <a:off x="1499" y="1224"/>
                <a:ext cx="58" cy="58"/>
              </a:xfrm>
              <a:custGeom>
                <a:avLst/>
                <a:gdLst>
                  <a:gd name="T0" fmla="*/ 0 w 58"/>
                  <a:gd name="T1" fmla="*/ 29 h 58"/>
                  <a:gd name="T2" fmla="*/ 1 w 58"/>
                  <a:gd name="T3" fmla="*/ 23 h 58"/>
                  <a:gd name="T4" fmla="*/ 2 w 58"/>
                  <a:gd name="T5" fmla="*/ 17 h 58"/>
                  <a:gd name="T6" fmla="*/ 5 w 58"/>
                  <a:gd name="T7" fmla="*/ 12 h 58"/>
                  <a:gd name="T8" fmla="*/ 9 w 58"/>
                  <a:gd name="T9" fmla="*/ 8 h 58"/>
                  <a:gd name="T10" fmla="*/ 14 w 58"/>
                  <a:gd name="T11" fmla="*/ 5 h 58"/>
                  <a:gd name="T12" fmla="*/ 17 w 58"/>
                  <a:gd name="T13" fmla="*/ 2 h 58"/>
                  <a:gd name="T14" fmla="*/ 24 w 58"/>
                  <a:gd name="T15" fmla="*/ 0 h 58"/>
                  <a:gd name="T16" fmla="*/ 26 w 58"/>
                  <a:gd name="T17" fmla="*/ 0 h 58"/>
                  <a:gd name="T18" fmla="*/ 30 w 58"/>
                  <a:gd name="T19" fmla="*/ 0 h 58"/>
                  <a:gd name="T20" fmla="*/ 32 w 58"/>
                  <a:gd name="T21" fmla="*/ 0 h 58"/>
                  <a:gd name="T22" fmla="*/ 35 w 58"/>
                  <a:gd name="T23" fmla="*/ 0 h 58"/>
                  <a:gd name="T24" fmla="*/ 41 w 58"/>
                  <a:gd name="T25" fmla="*/ 2 h 58"/>
                  <a:gd name="T26" fmla="*/ 46 w 58"/>
                  <a:gd name="T27" fmla="*/ 5 h 58"/>
                  <a:gd name="T28" fmla="*/ 50 w 58"/>
                  <a:gd name="T29" fmla="*/ 8 h 58"/>
                  <a:gd name="T30" fmla="*/ 53 w 58"/>
                  <a:gd name="T31" fmla="*/ 12 h 58"/>
                  <a:gd name="T32" fmla="*/ 56 w 58"/>
                  <a:gd name="T33" fmla="*/ 17 h 58"/>
                  <a:gd name="T34" fmla="*/ 57 w 58"/>
                  <a:gd name="T35" fmla="*/ 23 h 58"/>
                  <a:gd name="T36" fmla="*/ 58 w 58"/>
                  <a:gd name="T37" fmla="*/ 29 h 58"/>
                  <a:gd name="T38" fmla="*/ 58 w 58"/>
                  <a:gd name="T39" fmla="*/ 29 h 58"/>
                  <a:gd name="T40" fmla="*/ 57 w 58"/>
                  <a:gd name="T41" fmla="*/ 35 h 58"/>
                  <a:gd name="T42" fmla="*/ 56 w 58"/>
                  <a:gd name="T43" fmla="*/ 40 h 58"/>
                  <a:gd name="T44" fmla="*/ 53 w 58"/>
                  <a:gd name="T45" fmla="*/ 45 h 58"/>
                  <a:gd name="T46" fmla="*/ 50 w 58"/>
                  <a:gd name="T47" fmla="*/ 49 h 58"/>
                  <a:gd name="T48" fmla="*/ 46 w 58"/>
                  <a:gd name="T49" fmla="*/ 53 h 58"/>
                  <a:gd name="T50" fmla="*/ 41 w 58"/>
                  <a:gd name="T51" fmla="*/ 55 h 58"/>
                  <a:gd name="T52" fmla="*/ 35 w 58"/>
                  <a:gd name="T53" fmla="*/ 57 h 58"/>
                  <a:gd name="T54" fmla="*/ 32 w 58"/>
                  <a:gd name="T55" fmla="*/ 58 h 58"/>
                  <a:gd name="T56" fmla="*/ 30 w 58"/>
                  <a:gd name="T57" fmla="*/ 58 h 58"/>
                  <a:gd name="T58" fmla="*/ 26 w 58"/>
                  <a:gd name="T59" fmla="*/ 58 h 58"/>
                  <a:gd name="T60" fmla="*/ 24 w 58"/>
                  <a:gd name="T61" fmla="*/ 57 h 58"/>
                  <a:gd name="T62" fmla="*/ 17 w 58"/>
                  <a:gd name="T63" fmla="*/ 55 h 58"/>
                  <a:gd name="T64" fmla="*/ 14 w 58"/>
                  <a:gd name="T65" fmla="*/ 53 h 58"/>
                  <a:gd name="T66" fmla="*/ 9 w 58"/>
                  <a:gd name="T67" fmla="*/ 49 h 58"/>
                  <a:gd name="T68" fmla="*/ 5 w 58"/>
                  <a:gd name="T69" fmla="*/ 45 h 58"/>
                  <a:gd name="T70" fmla="*/ 2 w 58"/>
                  <a:gd name="T71" fmla="*/ 40 h 58"/>
                  <a:gd name="T72" fmla="*/ 1 w 58"/>
                  <a:gd name="T73" fmla="*/ 35 h 58"/>
                  <a:gd name="T74" fmla="*/ 0 w 58"/>
                  <a:gd name="T75" fmla="*/ 29 h 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8"/>
                  <a:gd name="T115" fmla="*/ 0 h 58"/>
                  <a:gd name="T116" fmla="*/ 58 w 58"/>
                  <a:gd name="T117" fmla="*/ 58 h 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8" h="58">
                    <a:moveTo>
                      <a:pt x="0" y="29"/>
                    </a:moveTo>
                    <a:lnTo>
                      <a:pt x="1" y="23"/>
                    </a:lnTo>
                    <a:lnTo>
                      <a:pt x="2" y="17"/>
                    </a:lnTo>
                    <a:lnTo>
                      <a:pt x="5" y="12"/>
                    </a:lnTo>
                    <a:lnTo>
                      <a:pt x="9" y="8"/>
                    </a:lnTo>
                    <a:lnTo>
                      <a:pt x="14" y="5"/>
                    </a:lnTo>
                    <a:lnTo>
                      <a:pt x="17" y="2"/>
                    </a:lnTo>
                    <a:lnTo>
                      <a:pt x="24" y="0"/>
                    </a:lnTo>
                    <a:lnTo>
                      <a:pt x="26" y="0"/>
                    </a:lnTo>
                    <a:lnTo>
                      <a:pt x="30" y="0"/>
                    </a:lnTo>
                    <a:lnTo>
                      <a:pt x="32" y="0"/>
                    </a:lnTo>
                    <a:lnTo>
                      <a:pt x="35" y="0"/>
                    </a:lnTo>
                    <a:lnTo>
                      <a:pt x="41" y="2"/>
                    </a:lnTo>
                    <a:lnTo>
                      <a:pt x="46" y="5"/>
                    </a:lnTo>
                    <a:lnTo>
                      <a:pt x="50" y="8"/>
                    </a:lnTo>
                    <a:lnTo>
                      <a:pt x="53" y="12"/>
                    </a:lnTo>
                    <a:lnTo>
                      <a:pt x="56" y="17"/>
                    </a:lnTo>
                    <a:lnTo>
                      <a:pt x="57" y="23"/>
                    </a:lnTo>
                    <a:lnTo>
                      <a:pt x="58" y="29"/>
                    </a:lnTo>
                    <a:lnTo>
                      <a:pt x="57" y="35"/>
                    </a:lnTo>
                    <a:lnTo>
                      <a:pt x="56" y="40"/>
                    </a:lnTo>
                    <a:lnTo>
                      <a:pt x="53" y="45"/>
                    </a:lnTo>
                    <a:lnTo>
                      <a:pt x="50" y="49"/>
                    </a:lnTo>
                    <a:lnTo>
                      <a:pt x="46" y="53"/>
                    </a:lnTo>
                    <a:lnTo>
                      <a:pt x="41" y="55"/>
                    </a:lnTo>
                    <a:lnTo>
                      <a:pt x="35" y="57"/>
                    </a:lnTo>
                    <a:lnTo>
                      <a:pt x="32" y="58"/>
                    </a:lnTo>
                    <a:lnTo>
                      <a:pt x="30" y="58"/>
                    </a:lnTo>
                    <a:lnTo>
                      <a:pt x="26" y="58"/>
                    </a:lnTo>
                    <a:lnTo>
                      <a:pt x="24" y="57"/>
                    </a:lnTo>
                    <a:lnTo>
                      <a:pt x="17" y="55"/>
                    </a:lnTo>
                    <a:lnTo>
                      <a:pt x="14" y="53"/>
                    </a:lnTo>
                    <a:lnTo>
                      <a:pt x="9" y="49"/>
                    </a:lnTo>
                    <a:lnTo>
                      <a:pt x="5" y="45"/>
                    </a:lnTo>
                    <a:lnTo>
                      <a:pt x="2" y="40"/>
                    </a:lnTo>
                    <a:lnTo>
                      <a:pt x="1" y="35"/>
                    </a:lnTo>
                    <a:lnTo>
                      <a:pt x="0" y="29"/>
                    </a:lnTo>
                  </a:path>
                </a:pathLst>
              </a:custGeom>
              <a:noFill/>
              <a:ln w="15875">
                <a:solidFill>
                  <a:srgbClr val="000000"/>
                </a:solidFill>
                <a:prstDash val="solid"/>
                <a:round/>
                <a:headEnd/>
                <a:tailEnd/>
              </a:ln>
            </p:spPr>
            <p:txBody>
              <a:bodyPr/>
              <a:lstStyle/>
              <a:p>
                <a:endParaRPr lang="en-GB"/>
              </a:p>
            </p:txBody>
          </p:sp>
          <p:sp>
            <p:nvSpPr>
              <p:cNvPr id="16416" name="Freeform 17"/>
              <p:cNvSpPr>
                <a:spLocks/>
              </p:cNvSpPr>
              <p:nvPr/>
            </p:nvSpPr>
            <p:spPr bwMode="auto">
              <a:xfrm>
                <a:off x="1499" y="2382"/>
                <a:ext cx="58" cy="57"/>
              </a:xfrm>
              <a:custGeom>
                <a:avLst/>
                <a:gdLst>
                  <a:gd name="T0" fmla="*/ 0 w 58"/>
                  <a:gd name="T1" fmla="*/ 29 h 57"/>
                  <a:gd name="T2" fmla="*/ 1 w 58"/>
                  <a:gd name="T3" fmla="*/ 23 h 57"/>
                  <a:gd name="T4" fmla="*/ 2 w 58"/>
                  <a:gd name="T5" fmla="*/ 16 h 57"/>
                  <a:gd name="T6" fmla="*/ 5 w 58"/>
                  <a:gd name="T7" fmla="*/ 12 h 57"/>
                  <a:gd name="T8" fmla="*/ 9 w 58"/>
                  <a:gd name="T9" fmla="*/ 8 h 57"/>
                  <a:gd name="T10" fmla="*/ 14 w 58"/>
                  <a:gd name="T11" fmla="*/ 4 h 57"/>
                  <a:gd name="T12" fmla="*/ 17 w 58"/>
                  <a:gd name="T13" fmla="*/ 2 h 57"/>
                  <a:gd name="T14" fmla="*/ 24 w 58"/>
                  <a:gd name="T15" fmla="*/ 0 h 57"/>
                  <a:gd name="T16" fmla="*/ 26 w 58"/>
                  <a:gd name="T17" fmla="*/ 0 h 57"/>
                  <a:gd name="T18" fmla="*/ 30 w 58"/>
                  <a:gd name="T19" fmla="*/ 0 h 57"/>
                  <a:gd name="T20" fmla="*/ 32 w 58"/>
                  <a:gd name="T21" fmla="*/ 0 h 57"/>
                  <a:gd name="T22" fmla="*/ 35 w 58"/>
                  <a:gd name="T23" fmla="*/ 0 h 57"/>
                  <a:gd name="T24" fmla="*/ 41 w 58"/>
                  <a:gd name="T25" fmla="*/ 2 h 57"/>
                  <a:gd name="T26" fmla="*/ 46 w 58"/>
                  <a:gd name="T27" fmla="*/ 4 h 57"/>
                  <a:gd name="T28" fmla="*/ 50 w 58"/>
                  <a:gd name="T29" fmla="*/ 8 h 57"/>
                  <a:gd name="T30" fmla="*/ 53 w 58"/>
                  <a:gd name="T31" fmla="*/ 12 h 57"/>
                  <a:gd name="T32" fmla="*/ 56 w 58"/>
                  <a:gd name="T33" fmla="*/ 16 h 57"/>
                  <a:gd name="T34" fmla="*/ 57 w 58"/>
                  <a:gd name="T35" fmla="*/ 23 h 57"/>
                  <a:gd name="T36" fmla="*/ 58 w 58"/>
                  <a:gd name="T37" fmla="*/ 29 h 57"/>
                  <a:gd name="T38" fmla="*/ 58 w 58"/>
                  <a:gd name="T39" fmla="*/ 29 h 57"/>
                  <a:gd name="T40" fmla="*/ 57 w 58"/>
                  <a:gd name="T41" fmla="*/ 35 h 57"/>
                  <a:gd name="T42" fmla="*/ 56 w 58"/>
                  <a:gd name="T43" fmla="*/ 39 h 57"/>
                  <a:gd name="T44" fmla="*/ 53 w 58"/>
                  <a:gd name="T45" fmla="*/ 44 h 57"/>
                  <a:gd name="T46" fmla="*/ 50 w 58"/>
                  <a:gd name="T47" fmla="*/ 49 h 57"/>
                  <a:gd name="T48" fmla="*/ 46 w 58"/>
                  <a:gd name="T49" fmla="*/ 53 h 57"/>
                  <a:gd name="T50" fmla="*/ 41 w 58"/>
                  <a:gd name="T51" fmla="*/ 55 h 57"/>
                  <a:gd name="T52" fmla="*/ 35 w 58"/>
                  <a:gd name="T53" fmla="*/ 56 h 57"/>
                  <a:gd name="T54" fmla="*/ 32 w 58"/>
                  <a:gd name="T55" fmla="*/ 57 h 57"/>
                  <a:gd name="T56" fmla="*/ 30 w 58"/>
                  <a:gd name="T57" fmla="*/ 57 h 57"/>
                  <a:gd name="T58" fmla="*/ 26 w 58"/>
                  <a:gd name="T59" fmla="*/ 57 h 57"/>
                  <a:gd name="T60" fmla="*/ 24 w 58"/>
                  <a:gd name="T61" fmla="*/ 56 h 57"/>
                  <a:gd name="T62" fmla="*/ 17 w 58"/>
                  <a:gd name="T63" fmla="*/ 55 h 57"/>
                  <a:gd name="T64" fmla="*/ 14 w 58"/>
                  <a:gd name="T65" fmla="*/ 53 h 57"/>
                  <a:gd name="T66" fmla="*/ 9 w 58"/>
                  <a:gd name="T67" fmla="*/ 49 h 57"/>
                  <a:gd name="T68" fmla="*/ 5 w 58"/>
                  <a:gd name="T69" fmla="*/ 44 h 57"/>
                  <a:gd name="T70" fmla="*/ 2 w 58"/>
                  <a:gd name="T71" fmla="*/ 39 h 57"/>
                  <a:gd name="T72" fmla="*/ 1 w 58"/>
                  <a:gd name="T73" fmla="*/ 35 h 57"/>
                  <a:gd name="T74" fmla="*/ 0 w 58"/>
                  <a:gd name="T75" fmla="*/ 29 h 5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8"/>
                  <a:gd name="T115" fmla="*/ 0 h 57"/>
                  <a:gd name="T116" fmla="*/ 58 w 58"/>
                  <a:gd name="T117" fmla="*/ 57 h 5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8" h="57">
                    <a:moveTo>
                      <a:pt x="0" y="29"/>
                    </a:moveTo>
                    <a:lnTo>
                      <a:pt x="1" y="23"/>
                    </a:lnTo>
                    <a:lnTo>
                      <a:pt x="2" y="16"/>
                    </a:lnTo>
                    <a:lnTo>
                      <a:pt x="5" y="12"/>
                    </a:lnTo>
                    <a:lnTo>
                      <a:pt x="9" y="8"/>
                    </a:lnTo>
                    <a:lnTo>
                      <a:pt x="14" y="4"/>
                    </a:lnTo>
                    <a:lnTo>
                      <a:pt x="17" y="2"/>
                    </a:lnTo>
                    <a:lnTo>
                      <a:pt x="24" y="0"/>
                    </a:lnTo>
                    <a:lnTo>
                      <a:pt x="26" y="0"/>
                    </a:lnTo>
                    <a:lnTo>
                      <a:pt x="30" y="0"/>
                    </a:lnTo>
                    <a:lnTo>
                      <a:pt x="32" y="0"/>
                    </a:lnTo>
                    <a:lnTo>
                      <a:pt x="35" y="0"/>
                    </a:lnTo>
                    <a:lnTo>
                      <a:pt x="41" y="2"/>
                    </a:lnTo>
                    <a:lnTo>
                      <a:pt x="46" y="4"/>
                    </a:lnTo>
                    <a:lnTo>
                      <a:pt x="50" y="8"/>
                    </a:lnTo>
                    <a:lnTo>
                      <a:pt x="53" y="12"/>
                    </a:lnTo>
                    <a:lnTo>
                      <a:pt x="56" y="16"/>
                    </a:lnTo>
                    <a:lnTo>
                      <a:pt x="57" y="23"/>
                    </a:lnTo>
                    <a:lnTo>
                      <a:pt x="58" y="29"/>
                    </a:lnTo>
                    <a:lnTo>
                      <a:pt x="57" y="35"/>
                    </a:lnTo>
                    <a:lnTo>
                      <a:pt x="56" y="39"/>
                    </a:lnTo>
                    <a:lnTo>
                      <a:pt x="53" y="44"/>
                    </a:lnTo>
                    <a:lnTo>
                      <a:pt x="50" y="49"/>
                    </a:lnTo>
                    <a:lnTo>
                      <a:pt x="46" y="53"/>
                    </a:lnTo>
                    <a:lnTo>
                      <a:pt x="41" y="55"/>
                    </a:lnTo>
                    <a:lnTo>
                      <a:pt x="35" y="56"/>
                    </a:lnTo>
                    <a:lnTo>
                      <a:pt x="32" y="57"/>
                    </a:lnTo>
                    <a:lnTo>
                      <a:pt x="30" y="57"/>
                    </a:lnTo>
                    <a:lnTo>
                      <a:pt x="26" y="57"/>
                    </a:lnTo>
                    <a:lnTo>
                      <a:pt x="24" y="56"/>
                    </a:lnTo>
                    <a:lnTo>
                      <a:pt x="17" y="55"/>
                    </a:lnTo>
                    <a:lnTo>
                      <a:pt x="14" y="53"/>
                    </a:lnTo>
                    <a:lnTo>
                      <a:pt x="9" y="49"/>
                    </a:lnTo>
                    <a:lnTo>
                      <a:pt x="5" y="44"/>
                    </a:lnTo>
                    <a:lnTo>
                      <a:pt x="2" y="39"/>
                    </a:lnTo>
                    <a:lnTo>
                      <a:pt x="1" y="35"/>
                    </a:lnTo>
                    <a:lnTo>
                      <a:pt x="0" y="29"/>
                    </a:lnTo>
                    <a:close/>
                  </a:path>
                </a:pathLst>
              </a:custGeom>
              <a:noFill/>
              <a:ln w="9525">
                <a:noFill/>
                <a:round/>
                <a:headEnd/>
                <a:tailEnd/>
              </a:ln>
            </p:spPr>
            <p:txBody>
              <a:bodyPr/>
              <a:lstStyle/>
              <a:p>
                <a:endParaRPr lang="en-GB"/>
              </a:p>
            </p:txBody>
          </p:sp>
          <p:sp>
            <p:nvSpPr>
              <p:cNvPr id="16417" name="Freeform 18"/>
              <p:cNvSpPr>
                <a:spLocks/>
              </p:cNvSpPr>
              <p:nvPr/>
            </p:nvSpPr>
            <p:spPr bwMode="auto">
              <a:xfrm>
                <a:off x="1499" y="2382"/>
                <a:ext cx="58" cy="57"/>
              </a:xfrm>
              <a:custGeom>
                <a:avLst/>
                <a:gdLst>
                  <a:gd name="T0" fmla="*/ 0 w 58"/>
                  <a:gd name="T1" fmla="*/ 29 h 57"/>
                  <a:gd name="T2" fmla="*/ 1 w 58"/>
                  <a:gd name="T3" fmla="*/ 23 h 57"/>
                  <a:gd name="T4" fmla="*/ 2 w 58"/>
                  <a:gd name="T5" fmla="*/ 16 h 57"/>
                  <a:gd name="T6" fmla="*/ 5 w 58"/>
                  <a:gd name="T7" fmla="*/ 12 h 57"/>
                  <a:gd name="T8" fmla="*/ 9 w 58"/>
                  <a:gd name="T9" fmla="*/ 8 h 57"/>
                  <a:gd name="T10" fmla="*/ 14 w 58"/>
                  <a:gd name="T11" fmla="*/ 4 h 57"/>
                  <a:gd name="T12" fmla="*/ 17 w 58"/>
                  <a:gd name="T13" fmla="*/ 2 h 57"/>
                  <a:gd name="T14" fmla="*/ 24 w 58"/>
                  <a:gd name="T15" fmla="*/ 0 h 57"/>
                  <a:gd name="T16" fmla="*/ 26 w 58"/>
                  <a:gd name="T17" fmla="*/ 0 h 57"/>
                  <a:gd name="T18" fmla="*/ 30 w 58"/>
                  <a:gd name="T19" fmla="*/ 0 h 57"/>
                  <a:gd name="T20" fmla="*/ 32 w 58"/>
                  <a:gd name="T21" fmla="*/ 0 h 57"/>
                  <a:gd name="T22" fmla="*/ 35 w 58"/>
                  <a:gd name="T23" fmla="*/ 0 h 57"/>
                  <a:gd name="T24" fmla="*/ 41 w 58"/>
                  <a:gd name="T25" fmla="*/ 2 h 57"/>
                  <a:gd name="T26" fmla="*/ 46 w 58"/>
                  <a:gd name="T27" fmla="*/ 4 h 57"/>
                  <a:gd name="T28" fmla="*/ 50 w 58"/>
                  <a:gd name="T29" fmla="*/ 8 h 57"/>
                  <a:gd name="T30" fmla="*/ 53 w 58"/>
                  <a:gd name="T31" fmla="*/ 12 h 57"/>
                  <a:gd name="T32" fmla="*/ 56 w 58"/>
                  <a:gd name="T33" fmla="*/ 16 h 57"/>
                  <a:gd name="T34" fmla="*/ 57 w 58"/>
                  <a:gd name="T35" fmla="*/ 23 h 57"/>
                  <a:gd name="T36" fmla="*/ 58 w 58"/>
                  <a:gd name="T37" fmla="*/ 29 h 57"/>
                  <a:gd name="T38" fmla="*/ 58 w 58"/>
                  <a:gd name="T39" fmla="*/ 29 h 57"/>
                  <a:gd name="T40" fmla="*/ 57 w 58"/>
                  <a:gd name="T41" fmla="*/ 35 h 57"/>
                  <a:gd name="T42" fmla="*/ 56 w 58"/>
                  <a:gd name="T43" fmla="*/ 39 h 57"/>
                  <a:gd name="T44" fmla="*/ 53 w 58"/>
                  <a:gd name="T45" fmla="*/ 44 h 57"/>
                  <a:gd name="T46" fmla="*/ 50 w 58"/>
                  <a:gd name="T47" fmla="*/ 49 h 57"/>
                  <a:gd name="T48" fmla="*/ 46 w 58"/>
                  <a:gd name="T49" fmla="*/ 53 h 57"/>
                  <a:gd name="T50" fmla="*/ 41 w 58"/>
                  <a:gd name="T51" fmla="*/ 55 h 57"/>
                  <a:gd name="T52" fmla="*/ 35 w 58"/>
                  <a:gd name="T53" fmla="*/ 56 h 57"/>
                  <a:gd name="T54" fmla="*/ 32 w 58"/>
                  <a:gd name="T55" fmla="*/ 57 h 57"/>
                  <a:gd name="T56" fmla="*/ 30 w 58"/>
                  <a:gd name="T57" fmla="*/ 57 h 57"/>
                  <a:gd name="T58" fmla="*/ 26 w 58"/>
                  <a:gd name="T59" fmla="*/ 57 h 57"/>
                  <a:gd name="T60" fmla="*/ 24 w 58"/>
                  <a:gd name="T61" fmla="*/ 56 h 57"/>
                  <a:gd name="T62" fmla="*/ 17 w 58"/>
                  <a:gd name="T63" fmla="*/ 55 h 57"/>
                  <a:gd name="T64" fmla="*/ 14 w 58"/>
                  <a:gd name="T65" fmla="*/ 53 h 57"/>
                  <a:gd name="T66" fmla="*/ 9 w 58"/>
                  <a:gd name="T67" fmla="*/ 49 h 57"/>
                  <a:gd name="T68" fmla="*/ 5 w 58"/>
                  <a:gd name="T69" fmla="*/ 44 h 57"/>
                  <a:gd name="T70" fmla="*/ 2 w 58"/>
                  <a:gd name="T71" fmla="*/ 39 h 57"/>
                  <a:gd name="T72" fmla="*/ 1 w 58"/>
                  <a:gd name="T73" fmla="*/ 35 h 57"/>
                  <a:gd name="T74" fmla="*/ 0 w 58"/>
                  <a:gd name="T75" fmla="*/ 29 h 5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8"/>
                  <a:gd name="T115" fmla="*/ 0 h 57"/>
                  <a:gd name="T116" fmla="*/ 58 w 58"/>
                  <a:gd name="T117" fmla="*/ 57 h 5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8" h="57">
                    <a:moveTo>
                      <a:pt x="0" y="29"/>
                    </a:moveTo>
                    <a:lnTo>
                      <a:pt x="1" y="23"/>
                    </a:lnTo>
                    <a:lnTo>
                      <a:pt x="2" y="16"/>
                    </a:lnTo>
                    <a:lnTo>
                      <a:pt x="5" y="12"/>
                    </a:lnTo>
                    <a:lnTo>
                      <a:pt x="9" y="8"/>
                    </a:lnTo>
                    <a:lnTo>
                      <a:pt x="14" y="4"/>
                    </a:lnTo>
                    <a:lnTo>
                      <a:pt x="17" y="2"/>
                    </a:lnTo>
                    <a:lnTo>
                      <a:pt x="24" y="0"/>
                    </a:lnTo>
                    <a:lnTo>
                      <a:pt x="26" y="0"/>
                    </a:lnTo>
                    <a:lnTo>
                      <a:pt x="30" y="0"/>
                    </a:lnTo>
                    <a:lnTo>
                      <a:pt x="32" y="0"/>
                    </a:lnTo>
                    <a:lnTo>
                      <a:pt x="35" y="0"/>
                    </a:lnTo>
                    <a:lnTo>
                      <a:pt x="41" y="2"/>
                    </a:lnTo>
                    <a:lnTo>
                      <a:pt x="46" y="4"/>
                    </a:lnTo>
                    <a:lnTo>
                      <a:pt x="50" y="8"/>
                    </a:lnTo>
                    <a:lnTo>
                      <a:pt x="53" y="12"/>
                    </a:lnTo>
                    <a:lnTo>
                      <a:pt x="56" y="16"/>
                    </a:lnTo>
                    <a:lnTo>
                      <a:pt x="57" y="23"/>
                    </a:lnTo>
                    <a:lnTo>
                      <a:pt x="58" y="29"/>
                    </a:lnTo>
                    <a:lnTo>
                      <a:pt x="57" y="35"/>
                    </a:lnTo>
                    <a:lnTo>
                      <a:pt x="56" y="39"/>
                    </a:lnTo>
                    <a:lnTo>
                      <a:pt x="53" y="44"/>
                    </a:lnTo>
                    <a:lnTo>
                      <a:pt x="50" y="49"/>
                    </a:lnTo>
                    <a:lnTo>
                      <a:pt x="46" y="53"/>
                    </a:lnTo>
                    <a:lnTo>
                      <a:pt x="41" y="55"/>
                    </a:lnTo>
                    <a:lnTo>
                      <a:pt x="35" y="56"/>
                    </a:lnTo>
                    <a:lnTo>
                      <a:pt x="32" y="57"/>
                    </a:lnTo>
                    <a:lnTo>
                      <a:pt x="30" y="57"/>
                    </a:lnTo>
                    <a:lnTo>
                      <a:pt x="26" y="57"/>
                    </a:lnTo>
                    <a:lnTo>
                      <a:pt x="24" y="56"/>
                    </a:lnTo>
                    <a:lnTo>
                      <a:pt x="17" y="55"/>
                    </a:lnTo>
                    <a:lnTo>
                      <a:pt x="14" y="53"/>
                    </a:lnTo>
                    <a:lnTo>
                      <a:pt x="9" y="49"/>
                    </a:lnTo>
                    <a:lnTo>
                      <a:pt x="5" y="44"/>
                    </a:lnTo>
                    <a:lnTo>
                      <a:pt x="2" y="39"/>
                    </a:lnTo>
                    <a:lnTo>
                      <a:pt x="1" y="35"/>
                    </a:lnTo>
                    <a:lnTo>
                      <a:pt x="0" y="29"/>
                    </a:lnTo>
                  </a:path>
                </a:pathLst>
              </a:custGeom>
              <a:noFill/>
              <a:ln w="15875">
                <a:solidFill>
                  <a:srgbClr val="000000"/>
                </a:solidFill>
                <a:prstDash val="solid"/>
                <a:round/>
                <a:headEnd/>
                <a:tailEnd/>
              </a:ln>
            </p:spPr>
            <p:txBody>
              <a:bodyPr/>
              <a:lstStyle/>
              <a:p>
                <a:endParaRPr lang="en-GB"/>
              </a:p>
            </p:txBody>
          </p:sp>
          <p:sp>
            <p:nvSpPr>
              <p:cNvPr id="16418" name="Freeform 19"/>
              <p:cNvSpPr>
                <a:spLocks/>
              </p:cNvSpPr>
              <p:nvPr/>
            </p:nvSpPr>
            <p:spPr bwMode="auto">
              <a:xfrm>
                <a:off x="4202" y="2382"/>
                <a:ext cx="59" cy="57"/>
              </a:xfrm>
              <a:custGeom>
                <a:avLst/>
                <a:gdLst>
                  <a:gd name="T0" fmla="*/ 0 w 59"/>
                  <a:gd name="T1" fmla="*/ 29 h 57"/>
                  <a:gd name="T2" fmla="*/ 2 w 59"/>
                  <a:gd name="T3" fmla="*/ 23 h 57"/>
                  <a:gd name="T4" fmla="*/ 3 w 59"/>
                  <a:gd name="T5" fmla="*/ 16 h 57"/>
                  <a:gd name="T6" fmla="*/ 5 w 59"/>
                  <a:gd name="T7" fmla="*/ 12 h 57"/>
                  <a:gd name="T8" fmla="*/ 9 w 59"/>
                  <a:gd name="T9" fmla="*/ 8 h 57"/>
                  <a:gd name="T10" fmla="*/ 14 w 59"/>
                  <a:gd name="T11" fmla="*/ 4 h 57"/>
                  <a:gd name="T12" fmla="*/ 19 w 59"/>
                  <a:gd name="T13" fmla="*/ 2 h 57"/>
                  <a:gd name="T14" fmla="*/ 24 w 59"/>
                  <a:gd name="T15" fmla="*/ 0 h 57"/>
                  <a:gd name="T16" fmla="*/ 26 w 59"/>
                  <a:gd name="T17" fmla="*/ 0 h 57"/>
                  <a:gd name="T18" fmla="*/ 30 w 59"/>
                  <a:gd name="T19" fmla="*/ 0 h 57"/>
                  <a:gd name="T20" fmla="*/ 33 w 59"/>
                  <a:gd name="T21" fmla="*/ 0 h 57"/>
                  <a:gd name="T22" fmla="*/ 35 w 59"/>
                  <a:gd name="T23" fmla="*/ 0 h 57"/>
                  <a:gd name="T24" fmla="*/ 41 w 59"/>
                  <a:gd name="T25" fmla="*/ 2 h 57"/>
                  <a:gd name="T26" fmla="*/ 46 w 59"/>
                  <a:gd name="T27" fmla="*/ 4 h 57"/>
                  <a:gd name="T28" fmla="*/ 50 w 59"/>
                  <a:gd name="T29" fmla="*/ 8 h 57"/>
                  <a:gd name="T30" fmla="*/ 54 w 59"/>
                  <a:gd name="T31" fmla="*/ 12 h 57"/>
                  <a:gd name="T32" fmla="*/ 56 w 59"/>
                  <a:gd name="T33" fmla="*/ 16 h 57"/>
                  <a:gd name="T34" fmla="*/ 58 w 59"/>
                  <a:gd name="T35" fmla="*/ 23 h 57"/>
                  <a:gd name="T36" fmla="*/ 59 w 59"/>
                  <a:gd name="T37" fmla="*/ 29 h 57"/>
                  <a:gd name="T38" fmla="*/ 59 w 59"/>
                  <a:gd name="T39" fmla="*/ 29 h 57"/>
                  <a:gd name="T40" fmla="*/ 58 w 59"/>
                  <a:gd name="T41" fmla="*/ 35 h 57"/>
                  <a:gd name="T42" fmla="*/ 56 w 59"/>
                  <a:gd name="T43" fmla="*/ 39 h 57"/>
                  <a:gd name="T44" fmla="*/ 54 w 59"/>
                  <a:gd name="T45" fmla="*/ 44 h 57"/>
                  <a:gd name="T46" fmla="*/ 50 w 59"/>
                  <a:gd name="T47" fmla="*/ 49 h 57"/>
                  <a:gd name="T48" fmla="*/ 46 w 59"/>
                  <a:gd name="T49" fmla="*/ 53 h 57"/>
                  <a:gd name="T50" fmla="*/ 41 w 59"/>
                  <a:gd name="T51" fmla="*/ 55 h 57"/>
                  <a:gd name="T52" fmla="*/ 35 w 59"/>
                  <a:gd name="T53" fmla="*/ 56 h 57"/>
                  <a:gd name="T54" fmla="*/ 33 w 59"/>
                  <a:gd name="T55" fmla="*/ 57 h 57"/>
                  <a:gd name="T56" fmla="*/ 30 w 59"/>
                  <a:gd name="T57" fmla="*/ 57 h 57"/>
                  <a:gd name="T58" fmla="*/ 26 w 59"/>
                  <a:gd name="T59" fmla="*/ 57 h 57"/>
                  <a:gd name="T60" fmla="*/ 24 w 59"/>
                  <a:gd name="T61" fmla="*/ 56 h 57"/>
                  <a:gd name="T62" fmla="*/ 19 w 59"/>
                  <a:gd name="T63" fmla="*/ 55 h 57"/>
                  <a:gd name="T64" fmla="*/ 14 w 59"/>
                  <a:gd name="T65" fmla="*/ 53 h 57"/>
                  <a:gd name="T66" fmla="*/ 9 w 59"/>
                  <a:gd name="T67" fmla="*/ 49 h 57"/>
                  <a:gd name="T68" fmla="*/ 5 w 59"/>
                  <a:gd name="T69" fmla="*/ 44 h 57"/>
                  <a:gd name="T70" fmla="*/ 3 w 59"/>
                  <a:gd name="T71" fmla="*/ 39 h 57"/>
                  <a:gd name="T72" fmla="*/ 2 w 59"/>
                  <a:gd name="T73" fmla="*/ 35 h 57"/>
                  <a:gd name="T74" fmla="*/ 0 w 59"/>
                  <a:gd name="T75" fmla="*/ 29 h 5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9"/>
                  <a:gd name="T115" fmla="*/ 0 h 57"/>
                  <a:gd name="T116" fmla="*/ 59 w 59"/>
                  <a:gd name="T117" fmla="*/ 57 h 5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9" h="57">
                    <a:moveTo>
                      <a:pt x="0" y="29"/>
                    </a:moveTo>
                    <a:lnTo>
                      <a:pt x="2" y="23"/>
                    </a:lnTo>
                    <a:lnTo>
                      <a:pt x="3" y="16"/>
                    </a:lnTo>
                    <a:lnTo>
                      <a:pt x="5" y="12"/>
                    </a:lnTo>
                    <a:lnTo>
                      <a:pt x="9" y="8"/>
                    </a:lnTo>
                    <a:lnTo>
                      <a:pt x="14" y="4"/>
                    </a:lnTo>
                    <a:lnTo>
                      <a:pt x="19" y="2"/>
                    </a:lnTo>
                    <a:lnTo>
                      <a:pt x="24" y="0"/>
                    </a:lnTo>
                    <a:lnTo>
                      <a:pt x="26" y="0"/>
                    </a:lnTo>
                    <a:lnTo>
                      <a:pt x="30" y="0"/>
                    </a:lnTo>
                    <a:lnTo>
                      <a:pt x="33" y="0"/>
                    </a:lnTo>
                    <a:lnTo>
                      <a:pt x="35" y="0"/>
                    </a:lnTo>
                    <a:lnTo>
                      <a:pt x="41" y="2"/>
                    </a:lnTo>
                    <a:lnTo>
                      <a:pt x="46" y="4"/>
                    </a:lnTo>
                    <a:lnTo>
                      <a:pt x="50" y="8"/>
                    </a:lnTo>
                    <a:lnTo>
                      <a:pt x="54" y="12"/>
                    </a:lnTo>
                    <a:lnTo>
                      <a:pt x="56" y="16"/>
                    </a:lnTo>
                    <a:lnTo>
                      <a:pt x="58" y="23"/>
                    </a:lnTo>
                    <a:lnTo>
                      <a:pt x="59" y="29"/>
                    </a:lnTo>
                    <a:lnTo>
                      <a:pt x="58" y="35"/>
                    </a:lnTo>
                    <a:lnTo>
                      <a:pt x="56" y="39"/>
                    </a:lnTo>
                    <a:lnTo>
                      <a:pt x="54" y="44"/>
                    </a:lnTo>
                    <a:lnTo>
                      <a:pt x="50" y="49"/>
                    </a:lnTo>
                    <a:lnTo>
                      <a:pt x="46" y="53"/>
                    </a:lnTo>
                    <a:lnTo>
                      <a:pt x="41" y="55"/>
                    </a:lnTo>
                    <a:lnTo>
                      <a:pt x="35" y="56"/>
                    </a:lnTo>
                    <a:lnTo>
                      <a:pt x="33" y="57"/>
                    </a:lnTo>
                    <a:lnTo>
                      <a:pt x="30" y="57"/>
                    </a:lnTo>
                    <a:lnTo>
                      <a:pt x="26" y="57"/>
                    </a:lnTo>
                    <a:lnTo>
                      <a:pt x="24" y="56"/>
                    </a:lnTo>
                    <a:lnTo>
                      <a:pt x="19" y="55"/>
                    </a:lnTo>
                    <a:lnTo>
                      <a:pt x="14" y="53"/>
                    </a:lnTo>
                    <a:lnTo>
                      <a:pt x="9" y="49"/>
                    </a:lnTo>
                    <a:lnTo>
                      <a:pt x="5" y="44"/>
                    </a:lnTo>
                    <a:lnTo>
                      <a:pt x="3" y="39"/>
                    </a:lnTo>
                    <a:lnTo>
                      <a:pt x="2" y="35"/>
                    </a:lnTo>
                    <a:lnTo>
                      <a:pt x="0" y="29"/>
                    </a:lnTo>
                    <a:close/>
                  </a:path>
                </a:pathLst>
              </a:custGeom>
              <a:noFill/>
              <a:ln w="9525">
                <a:noFill/>
                <a:round/>
                <a:headEnd/>
                <a:tailEnd/>
              </a:ln>
            </p:spPr>
            <p:txBody>
              <a:bodyPr/>
              <a:lstStyle/>
              <a:p>
                <a:endParaRPr lang="en-GB"/>
              </a:p>
            </p:txBody>
          </p:sp>
          <p:sp>
            <p:nvSpPr>
              <p:cNvPr id="16419" name="Freeform 20"/>
              <p:cNvSpPr>
                <a:spLocks/>
              </p:cNvSpPr>
              <p:nvPr/>
            </p:nvSpPr>
            <p:spPr bwMode="auto">
              <a:xfrm>
                <a:off x="4202" y="2382"/>
                <a:ext cx="59" cy="57"/>
              </a:xfrm>
              <a:custGeom>
                <a:avLst/>
                <a:gdLst>
                  <a:gd name="T0" fmla="*/ 0 w 59"/>
                  <a:gd name="T1" fmla="*/ 29 h 57"/>
                  <a:gd name="T2" fmla="*/ 2 w 59"/>
                  <a:gd name="T3" fmla="*/ 23 h 57"/>
                  <a:gd name="T4" fmla="*/ 3 w 59"/>
                  <a:gd name="T5" fmla="*/ 16 h 57"/>
                  <a:gd name="T6" fmla="*/ 5 w 59"/>
                  <a:gd name="T7" fmla="*/ 12 h 57"/>
                  <a:gd name="T8" fmla="*/ 9 w 59"/>
                  <a:gd name="T9" fmla="*/ 8 h 57"/>
                  <a:gd name="T10" fmla="*/ 14 w 59"/>
                  <a:gd name="T11" fmla="*/ 4 h 57"/>
                  <a:gd name="T12" fmla="*/ 19 w 59"/>
                  <a:gd name="T13" fmla="*/ 2 h 57"/>
                  <a:gd name="T14" fmla="*/ 24 w 59"/>
                  <a:gd name="T15" fmla="*/ 0 h 57"/>
                  <a:gd name="T16" fmla="*/ 26 w 59"/>
                  <a:gd name="T17" fmla="*/ 0 h 57"/>
                  <a:gd name="T18" fmla="*/ 30 w 59"/>
                  <a:gd name="T19" fmla="*/ 0 h 57"/>
                  <a:gd name="T20" fmla="*/ 33 w 59"/>
                  <a:gd name="T21" fmla="*/ 0 h 57"/>
                  <a:gd name="T22" fmla="*/ 35 w 59"/>
                  <a:gd name="T23" fmla="*/ 0 h 57"/>
                  <a:gd name="T24" fmla="*/ 41 w 59"/>
                  <a:gd name="T25" fmla="*/ 2 h 57"/>
                  <a:gd name="T26" fmla="*/ 46 w 59"/>
                  <a:gd name="T27" fmla="*/ 4 h 57"/>
                  <a:gd name="T28" fmla="*/ 50 w 59"/>
                  <a:gd name="T29" fmla="*/ 8 h 57"/>
                  <a:gd name="T30" fmla="*/ 54 w 59"/>
                  <a:gd name="T31" fmla="*/ 12 h 57"/>
                  <a:gd name="T32" fmla="*/ 56 w 59"/>
                  <a:gd name="T33" fmla="*/ 16 h 57"/>
                  <a:gd name="T34" fmla="*/ 58 w 59"/>
                  <a:gd name="T35" fmla="*/ 23 h 57"/>
                  <a:gd name="T36" fmla="*/ 59 w 59"/>
                  <a:gd name="T37" fmla="*/ 29 h 57"/>
                  <a:gd name="T38" fmla="*/ 59 w 59"/>
                  <a:gd name="T39" fmla="*/ 29 h 57"/>
                  <a:gd name="T40" fmla="*/ 58 w 59"/>
                  <a:gd name="T41" fmla="*/ 35 h 57"/>
                  <a:gd name="T42" fmla="*/ 56 w 59"/>
                  <a:gd name="T43" fmla="*/ 39 h 57"/>
                  <a:gd name="T44" fmla="*/ 54 w 59"/>
                  <a:gd name="T45" fmla="*/ 44 h 57"/>
                  <a:gd name="T46" fmla="*/ 50 w 59"/>
                  <a:gd name="T47" fmla="*/ 49 h 57"/>
                  <a:gd name="T48" fmla="*/ 46 w 59"/>
                  <a:gd name="T49" fmla="*/ 53 h 57"/>
                  <a:gd name="T50" fmla="*/ 41 w 59"/>
                  <a:gd name="T51" fmla="*/ 55 h 57"/>
                  <a:gd name="T52" fmla="*/ 35 w 59"/>
                  <a:gd name="T53" fmla="*/ 56 h 57"/>
                  <a:gd name="T54" fmla="*/ 33 w 59"/>
                  <a:gd name="T55" fmla="*/ 57 h 57"/>
                  <a:gd name="T56" fmla="*/ 30 w 59"/>
                  <a:gd name="T57" fmla="*/ 57 h 57"/>
                  <a:gd name="T58" fmla="*/ 26 w 59"/>
                  <a:gd name="T59" fmla="*/ 57 h 57"/>
                  <a:gd name="T60" fmla="*/ 24 w 59"/>
                  <a:gd name="T61" fmla="*/ 56 h 57"/>
                  <a:gd name="T62" fmla="*/ 19 w 59"/>
                  <a:gd name="T63" fmla="*/ 55 h 57"/>
                  <a:gd name="T64" fmla="*/ 14 w 59"/>
                  <a:gd name="T65" fmla="*/ 53 h 57"/>
                  <a:gd name="T66" fmla="*/ 9 w 59"/>
                  <a:gd name="T67" fmla="*/ 49 h 57"/>
                  <a:gd name="T68" fmla="*/ 5 w 59"/>
                  <a:gd name="T69" fmla="*/ 44 h 57"/>
                  <a:gd name="T70" fmla="*/ 3 w 59"/>
                  <a:gd name="T71" fmla="*/ 39 h 57"/>
                  <a:gd name="T72" fmla="*/ 2 w 59"/>
                  <a:gd name="T73" fmla="*/ 35 h 57"/>
                  <a:gd name="T74" fmla="*/ 0 w 59"/>
                  <a:gd name="T75" fmla="*/ 29 h 5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9"/>
                  <a:gd name="T115" fmla="*/ 0 h 57"/>
                  <a:gd name="T116" fmla="*/ 59 w 59"/>
                  <a:gd name="T117" fmla="*/ 57 h 5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9" h="57">
                    <a:moveTo>
                      <a:pt x="0" y="29"/>
                    </a:moveTo>
                    <a:lnTo>
                      <a:pt x="2" y="23"/>
                    </a:lnTo>
                    <a:lnTo>
                      <a:pt x="3" y="16"/>
                    </a:lnTo>
                    <a:lnTo>
                      <a:pt x="5" y="12"/>
                    </a:lnTo>
                    <a:lnTo>
                      <a:pt x="9" y="8"/>
                    </a:lnTo>
                    <a:lnTo>
                      <a:pt x="14" y="4"/>
                    </a:lnTo>
                    <a:lnTo>
                      <a:pt x="19" y="2"/>
                    </a:lnTo>
                    <a:lnTo>
                      <a:pt x="24" y="0"/>
                    </a:lnTo>
                    <a:lnTo>
                      <a:pt x="26" y="0"/>
                    </a:lnTo>
                    <a:lnTo>
                      <a:pt x="30" y="0"/>
                    </a:lnTo>
                    <a:lnTo>
                      <a:pt x="33" y="0"/>
                    </a:lnTo>
                    <a:lnTo>
                      <a:pt x="35" y="0"/>
                    </a:lnTo>
                    <a:lnTo>
                      <a:pt x="41" y="2"/>
                    </a:lnTo>
                    <a:lnTo>
                      <a:pt x="46" y="4"/>
                    </a:lnTo>
                    <a:lnTo>
                      <a:pt x="50" y="8"/>
                    </a:lnTo>
                    <a:lnTo>
                      <a:pt x="54" y="12"/>
                    </a:lnTo>
                    <a:lnTo>
                      <a:pt x="56" y="16"/>
                    </a:lnTo>
                    <a:lnTo>
                      <a:pt x="58" y="23"/>
                    </a:lnTo>
                    <a:lnTo>
                      <a:pt x="59" y="29"/>
                    </a:lnTo>
                    <a:lnTo>
                      <a:pt x="58" y="35"/>
                    </a:lnTo>
                    <a:lnTo>
                      <a:pt x="56" y="39"/>
                    </a:lnTo>
                    <a:lnTo>
                      <a:pt x="54" y="44"/>
                    </a:lnTo>
                    <a:lnTo>
                      <a:pt x="50" y="49"/>
                    </a:lnTo>
                    <a:lnTo>
                      <a:pt x="46" y="53"/>
                    </a:lnTo>
                    <a:lnTo>
                      <a:pt x="41" y="55"/>
                    </a:lnTo>
                    <a:lnTo>
                      <a:pt x="35" y="56"/>
                    </a:lnTo>
                    <a:lnTo>
                      <a:pt x="33" y="57"/>
                    </a:lnTo>
                    <a:lnTo>
                      <a:pt x="30" y="57"/>
                    </a:lnTo>
                    <a:lnTo>
                      <a:pt x="26" y="57"/>
                    </a:lnTo>
                    <a:lnTo>
                      <a:pt x="24" y="56"/>
                    </a:lnTo>
                    <a:lnTo>
                      <a:pt x="19" y="55"/>
                    </a:lnTo>
                    <a:lnTo>
                      <a:pt x="14" y="53"/>
                    </a:lnTo>
                    <a:lnTo>
                      <a:pt x="9" y="49"/>
                    </a:lnTo>
                    <a:lnTo>
                      <a:pt x="5" y="44"/>
                    </a:lnTo>
                    <a:lnTo>
                      <a:pt x="3" y="39"/>
                    </a:lnTo>
                    <a:lnTo>
                      <a:pt x="2" y="35"/>
                    </a:lnTo>
                    <a:lnTo>
                      <a:pt x="0" y="29"/>
                    </a:lnTo>
                  </a:path>
                </a:pathLst>
              </a:custGeom>
              <a:noFill/>
              <a:ln w="15875">
                <a:solidFill>
                  <a:srgbClr val="000000"/>
                </a:solidFill>
                <a:prstDash val="solid"/>
                <a:round/>
                <a:headEnd/>
                <a:tailEnd/>
              </a:ln>
            </p:spPr>
            <p:txBody>
              <a:bodyPr/>
              <a:lstStyle/>
              <a:p>
                <a:endParaRPr lang="en-GB"/>
              </a:p>
            </p:txBody>
          </p:sp>
          <p:sp>
            <p:nvSpPr>
              <p:cNvPr id="16420" name="Freeform 21"/>
              <p:cNvSpPr>
                <a:spLocks/>
              </p:cNvSpPr>
              <p:nvPr/>
            </p:nvSpPr>
            <p:spPr bwMode="auto">
              <a:xfrm>
                <a:off x="4202" y="1224"/>
                <a:ext cx="59" cy="58"/>
              </a:xfrm>
              <a:custGeom>
                <a:avLst/>
                <a:gdLst>
                  <a:gd name="T0" fmla="*/ 0 w 59"/>
                  <a:gd name="T1" fmla="*/ 29 h 58"/>
                  <a:gd name="T2" fmla="*/ 2 w 59"/>
                  <a:gd name="T3" fmla="*/ 23 h 58"/>
                  <a:gd name="T4" fmla="*/ 3 w 59"/>
                  <a:gd name="T5" fmla="*/ 17 h 58"/>
                  <a:gd name="T6" fmla="*/ 5 w 59"/>
                  <a:gd name="T7" fmla="*/ 12 h 58"/>
                  <a:gd name="T8" fmla="*/ 9 w 59"/>
                  <a:gd name="T9" fmla="*/ 8 h 58"/>
                  <a:gd name="T10" fmla="*/ 14 w 59"/>
                  <a:gd name="T11" fmla="*/ 5 h 58"/>
                  <a:gd name="T12" fmla="*/ 19 w 59"/>
                  <a:gd name="T13" fmla="*/ 2 h 58"/>
                  <a:gd name="T14" fmla="*/ 24 w 59"/>
                  <a:gd name="T15" fmla="*/ 0 h 58"/>
                  <a:gd name="T16" fmla="*/ 26 w 59"/>
                  <a:gd name="T17" fmla="*/ 0 h 58"/>
                  <a:gd name="T18" fmla="*/ 30 w 59"/>
                  <a:gd name="T19" fmla="*/ 0 h 58"/>
                  <a:gd name="T20" fmla="*/ 33 w 59"/>
                  <a:gd name="T21" fmla="*/ 0 h 58"/>
                  <a:gd name="T22" fmla="*/ 35 w 59"/>
                  <a:gd name="T23" fmla="*/ 0 h 58"/>
                  <a:gd name="T24" fmla="*/ 41 w 59"/>
                  <a:gd name="T25" fmla="*/ 2 h 58"/>
                  <a:gd name="T26" fmla="*/ 46 w 59"/>
                  <a:gd name="T27" fmla="*/ 5 h 58"/>
                  <a:gd name="T28" fmla="*/ 50 w 59"/>
                  <a:gd name="T29" fmla="*/ 8 h 58"/>
                  <a:gd name="T30" fmla="*/ 54 w 59"/>
                  <a:gd name="T31" fmla="*/ 12 h 58"/>
                  <a:gd name="T32" fmla="*/ 56 w 59"/>
                  <a:gd name="T33" fmla="*/ 17 h 58"/>
                  <a:gd name="T34" fmla="*/ 58 w 59"/>
                  <a:gd name="T35" fmla="*/ 23 h 58"/>
                  <a:gd name="T36" fmla="*/ 59 w 59"/>
                  <a:gd name="T37" fmla="*/ 29 h 58"/>
                  <a:gd name="T38" fmla="*/ 59 w 59"/>
                  <a:gd name="T39" fmla="*/ 29 h 58"/>
                  <a:gd name="T40" fmla="*/ 58 w 59"/>
                  <a:gd name="T41" fmla="*/ 35 h 58"/>
                  <a:gd name="T42" fmla="*/ 56 w 59"/>
                  <a:gd name="T43" fmla="*/ 40 h 58"/>
                  <a:gd name="T44" fmla="*/ 54 w 59"/>
                  <a:gd name="T45" fmla="*/ 45 h 58"/>
                  <a:gd name="T46" fmla="*/ 50 w 59"/>
                  <a:gd name="T47" fmla="*/ 49 h 58"/>
                  <a:gd name="T48" fmla="*/ 46 w 59"/>
                  <a:gd name="T49" fmla="*/ 53 h 58"/>
                  <a:gd name="T50" fmla="*/ 41 w 59"/>
                  <a:gd name="T51" fmla="*/ 55 h 58"/>
                  <a:gd name="T52" fmla="*/ 35 w 59"/>
                  <a:gd name="T53" fmla="*/ 57 h 58"/>
                  <a:gd name="T54" fmla="*/ 33 w 59"/>
                  <a:gd name="T55" fmla="*/ 58 h 58"/>
                  <a:gd name="T56" fmla="*/ 30 w 59"/>
                  <a:gd name="T57" fmla="*/ 58 h 58"/>
                  <a:gd name="T58" fmla="*/ 26 w 59"/>
                  <a:gd name="T59" fmla="*/ 58 h 58"/>
                  <a:gd name="T60" fmla="*/ 24 w 59"/>
                  <a:gd name="T61" fmla="*/ 57 h 58"/>
                  <a:gd name="T62" fmla="*/ 19 w 59"/>
                  <a:gd name="T63" fmla="*/ 55 h 58"/>
                  <a:gd name="T64" fmla="*/ 14 w 59"/>
                  <a:gd name="T65" fmla="*/ 53 h 58"/>
                  <a:gd name="T66" fmla="*/ 9 w 59"/>
                  <a:gd name="T67" fmla="*/ 49 h 58"/>
                  <a:gd name="T68" fmla="*/ 5 w 59"/>
                  <a:gd name="T69" fmla="*/ 45 h 58"/>
                  <a:gd name="T70" fmla="*/ 3 w 59"/>
                  <a:gd name="T71" fmla="*/ 40 h 58"/>
                  <a:gd name="T72" fmla="*/ 2 w 59"/>
                  <a:gd name="T73" fmla="*/ 35 h 58"/>
                  <a:gd name="T74" fmla="*/ 0 w 59"/>
                  <a:gd name="T75" fmla="*/ 29 h 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9"/>
                  <a:gd name="T115" fmla="*/ 0 h 58"/>
                  <a:gd name="T116" fmla="*/ 59 w 59"/>
                  <a:gd name="T117" fmla="*/ 58 h 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9" h="58">
                    <a:moveTo>
                      <a:pt x="0" y="29"/>
                    </a:moveTo>
                    <a:lnTo>
                      <a:pt x="2" y="23"/>
                    </a:lnTo>
                    <a:lnTo>
                      <a:pt x="3" y="17"/>
                    </a:lnTo>
                    <a:lnTo>
                      <a:pt x="5" y="12"/>
                    </a:lnTo>
                    <a:lnTo>
                      <a:pt x="9" y="8"/>
                    </a:lnTo>
                    <a:lnTo>
                      <a:pt x="14" y="5"/>
                    </a:lnTo>
                    <a:lnTo>
                      <a:pt x="19" y="2"/>
                    </a:lnTo>
                    <a:lnTo>
                      <a:pt x="24" y="0"/>
                    </a:lnTo>
                    <a:lnTo>
                      <a:pt x="26" y="0"/>
                    </a:lnTo>
                    <a:lnTo>
                      <a:pt x="30" y="0"/>
                    </a:lnTo>
                    <a:lnTo>
                      <a:pt x="33" y="0"/>
                    </a:lnTo>
                    <a:lnTo>
                      <a:pt x="35" y="0"/>
                    </a:lnTo>
                    <a:lnTo>
                      <a:pt x="41" y="2"/>
                    </a:lnTo>
                    <a:lnTo>
                      <a:pt x="46" y="5"/>
                    </a:lnTo>
                    <a:lnTo>
                      <a:pt x="50" y="8"/>
                    </a:lnTo>
                    <a:lnTo>
                      <a:pt x="54" y="12"/>
                    </a:lnTo>
                    <a:lnTo>
                      <a:pt x="56" y="17"/>
                    </a:lnTo>
                    <a:lnTo>
                      <a:pt x="58" y="23"/>
                    </a:lnTo>
                    <a:lnTo>
                      <a:pt x="59" y="29"/>
                    </a:lnTo>
                    <a:lnTo>
                      <a:pt x="58" y="35"/>
                    </a:lnTo>
                    <a:lnTo>
                      <a:pt x="56" y="40"/>
                    </a:lnTo>
                    <a:lnTo>
                      <a:pt x="54" y="45"/>
                    </a:lnTo>
                    <a:lnTo>
                      <a:pt x="50" y="49"/>
                    </a:lnTo>
                    <a:lnTo>
                      <a:pt x="46" y="53"/>
                    </a:lnTo>
                    <a:lnTo>
                      <a:pt x="41" y="55"/>
                    </a:lnTo>
                    <a:lnTo>
                      <a:pt x="35" y="57"/>
                    </a:lnTo>
                    <a:lnTo>
                      <a:pt x="33" y="58"/>
                    </a:lnTo>
                    <a:lnTo>
                      <a:pt x="30" y="58"/>
                    </a:lnTo>
                    <a:lnTo>
                      <a:pt x="26" y="58"/>
                    </a:lnTo>
                    <a:lnTo>
                      <a:pt x="24" y="57"/>
                    </a:lnTo>
                    <a:lnTo>
                      <a:pt x="19" y="55"/>
                    </a:lnTo>
                    <a:lnTo>
                      <a:pt x="14" y="53"/>
                    </a:lnTo>
                    <a:lnTo>
                      <a:pt x="9" y="49"/>
                    </a:lnTo>
                    <a:lnTo>
                      <a:pt x="5" y="45"/>
                    </a:lnTo>
                    <a:lnTo>
                      <a:pt x="3" y="40"/>
                    </a:lnTo>
                    <a:lnTo>
                      <a:pt x="2" y="35"/>
                    </a:lnTo>
                    <a:lnTo>
                      <a:pt x="0" y="29"/>
                    </a:lnTo>
                    <a:close/>
                  </a:path>
                </a:pathLst>
              </a:custGeom>
              <a:noFill/>
              <a:ln w="9525">
                <a:noFill/>
                <a:round/>
                <a:headEnd/>
                <a:tailEnd/>
              </a:ln>
            </p:spPr>
            <p:txBody>
              <a:bodyPr/>
              <a:lstStyle/>
              <a:p>
                <a:endParaRPr lang="en-GB"/>
              </a:p>
            </p:txBody>
          </p:sp>
          <p:sp>
            <p:nvSpPr>
              <p:cNvPr id="16421" name="Freeform 22"/>
              <p:cNvSpPr>
                <a:spLocks/>
              </p:cNvSpPr>
              <p:nvPr/>
            </p:nvSpPr>
            <p:spPr bwMode="auto">
              <a:xfrm>
                <a:off x="4202" y="1224"/>
                <a:ext cx="59" cy="58"/>
              </a:xfrm>
              <a:custGeom>
                <a:avLst/>
                <a:gdLst>
                  <a:gd name="T0" fmla="*/ 0 w 59"/>
                  <a:gd name="T1" fmla="*/ 29 h 58"/>
                  <a:gd name="T2" fmla="*/ 2 w 59"/>
                  <a:gd name="T3" fmla="*/ 23 h 58"/>
                  <a:gd name="T4" fmla="*/ 3 w 59"/>
                  <a:gd name="T5" fmla="*/ 17 h 58"/>
                  <a:gd name="T6" fmla="*/ 5 w 59"/>
                  <a:gd name="T7" fmla="*/ 12 h 58"/>
                  <a:gd name="T8" fmla="*/ 9 w 59"/>
                  <a:gd name="T9" fmla="*/ 8 h 58"/>
                  <a:gd name="T10" fmla="*/ 14 w 59"/>
                  <a:gd name="T11" fmla="*/ 5 h 58"/>
                  <a:gd name="T12" fmla="*/ 19 w 59"/>
                  <a:gd name="T13" fmla="*/ 2 h 58"/>
                  <a:gd name="T14" fmla="*/ 24 w 59"/>
                  <a:gd name="T15" fmla="*/ 0 h 58"/>
                  <a:gd name="T16" fmla="*/ 26 w 59"/>
                  <a:gd name="T17" fmla="*/ 0 h 58"/>
                  <a:gd name="T18" fmla="*/ 30 w 59"/>
                  <a:gd name="T19" fmla="*/ 0 h 58"/>
                  <a:gd name="T20" fmla="*/ 33 w 59"/>
                  <a:gd name="T21" fmla="*/ 0 h 58"/>
                  <a:gd name="T22" fmla="*/ 35 w 59"/>
                  <a:gd name="T23" fmla="*/ 0 h 58"/>
                  <a:gd name="T24" fmla="*/ 41 w 59"/>
                  <a:gd name="T25" fmla="*/ 2 h 58"/>
                  <a:gd name="T26" fmla="*/ 46 w 59"/>
                  <a:gd name="T27" fmla="*/ 5 h 58"/>
                  <a:gd name="T28" fmla="*/ 50 w 59"/>
                  <a:gd name="T29" fmla="*/ 8 h 58"/>
                  <a:gd name="T30" fmla="*/ 54 w 59"/>
                  <a:gd name="T31" fmla="*/ 12 h 58"/>
                  <a:gd name="T32" fmla="*/ 56 w 59"/>
                  <a:gd name="T33" fmla="*/ 17 h 58"/>
                  <a:gd name="T34" fmla="*/ 58 w 59"/>
                  <a:gd name="T35" fmla="*/ 23 h 58"/>
                  <a:gd name="T36" fmla="*/ 59 w 59"/>
                  <a:gd name="T37" fmla="*/ 29 h 58"/>
                  <a:gd name="T38" fmla="*/ 59 w 59"/>
                  <a:gd name="T39" fmla="*/ 29 h 58"/>
                  <a:gd name="T40" fmla="*/ 58 w 59"/>
                  <a:gd name="T41" fmla="*/ 35 h 58"/>
                  <a:gd name="T42" fmla="*/ 56 w 59"/>
                  <a:gd name="T43" fmla="*/ 40 h 58"/>
                  <a:gd name="T44" fmla="*/ 54 w 59"/>
                  <a:gd name="T45" fmla="*/ 45 h 58"/>
                  <a:gd name="T46" fmla="*/ 50 w 59"/>
                  <a:gd name="T47" fmla="*/ 49 h 58"/>
                  <a:gd name="T48" fmla="*/ 46 w 59"/>
                  <a:gd name="T49" fmla="*/ 53 h 58"/>
                  <a:gd name="T50" fmla="*/ 41 w 59"/>
                  <a:gd name="T51" fmla="*/ 55 h 58"/>
                  <a:gd name="T52" fmla="*/ 35 w 59"/>
                  <a:gd name="T53" fmla="*/ 57 h 58"/>
                  <a:gd name="T54" fmla="*/ 33 w 59"/>
                  <a:gd name="T55" fmla="*/ 58 h 58"/>
                  <a:gd name="T56" fmla="*/ 30 w 59"/>
                  <a:gd name="T57" fmla="*/ 58 h 58"/>
                  <a:gd name="T58" fmla="*/ 26 w 59"/>
                  <a:gd name="T59" fmla="*/ 58 h 58"/>
                  <a:gd name="T60" fmla="*/ 24 w 59"/>
                  <a:gd name="T61" fmla="*/ 57 h 58"/>
                  <a:gd name="T62" fmla="*/ 19 w 59"/>
                  <a:gd name="T63" fmla="*/ 55 h 58"/>
                  <a:gd name="T64" fmla="*/ 14 w 59"/>
                  <a:gd name="T65" fmla="*/ 53 h 58"/>
                  <a:gd name="T66" fmla="*/ 9 w 59"/>
                  <a:gd name="T67" fmla="*/ 49 h 58"/>
                  <a:gd name="T68" fmla="*/ 5 w 59"/>
                  <a:gd name="T69" fmla="*/ 45 h 58"/>
                  <a:gd name="T70" fmla="*/ 3 w 59"/>
                  <a:gd name="T71" fmla="*/ 40 h 58"/>
                  <a:gd name="T72" fmla="*/ 2 w 59"/>
                  <a:gd name="T73" fmla="*/ 35 h 58"/>
                  <a:gd name="T74" fmla="*/ 0 w 59"/>
                  <a:gd name="T75" fmla="*/ 29 h 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9"/>
                  <a:gd name="T115" fmla="*/ 0 h 58"/>
                  <a:gd name="T116" fmla="*/ 59 w 59"/>
                  <a:gd name="T117" fmla="*/ 58 h 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9" h="58">
                    <a:moveTo>
                      <a:pt x="0" y="29"/>
                    </a:moveTo>
                    <a:lnTo>
                      <a:pt x="2" y="23"/>
                    </a:lnTo>
                    <a:lnTo>
                      <a:pt x="3" y="17"/>
                    </a:lnTo>
                    <a:lnTo>
                      <a:pt x="5" y="12"/>
                    </a:lnTo>
                    <a:lnTo>
                      <a:pt x="9" y="8"/>
                    </a:lnTo>
                    <a:lnTo>
                      <a:pt x="14" y="5"/>
                    </a:lnTo>
                    <a:lnTo>
                      <a:pt x="19" y="2"/>
                    </a:lnTo>
                    <a:lnTo>
                      <a:pt x="24" y="0"/>
                    </a:lnTo>
                    <a:lnTo>
                      <a:pt x="26" y="0"/>
                    </a:lnTo>
                    <a:lnTo>
                      <a:pt x="30" y="0"/>
                    </a:lnTo>
                    <a:lnTo>
                      <a:pt x="33" y="0"/>
                    </a:lnTo>
                    <a:lnTo>
                      <a:pt x="35" y="0"/>
                    </a:lnTo>
                    <a:lnTo>
                      <a:pt x="41" y="2"/>
                    </a:lnTo>
                    <a:lnTo>
                      <a:pt x="46" y="5"/>
                    </a:lnTo>
                    <a:lnTo>
                      <a:pt x="50" y="8"/>
                    </a:lnTo>
                    <a:lnTo>
                      <a:pt x="54" y="12"/>
                    </a:lnTo>
                    <a:lnTo>
                      <a:pt x="56" y="17"/>
                    </a:lnTo>
                    <a:lnTo>
                      <a:pt x="58" y="23"/>
                    </a:lnTo>
                    <a:lnTo>
                      <a:pt x="59" y="29"/>
                    </a:lnTo>
                    <a:lnTo>
                      <a:pt x="58" y="35"/>
                    </a:lnTo>
                    <a:lnTo>
                      <a:pt x="56" y="40"/>
                    </a:lnTo>
                    <a:lnTo>
                      <a:pt x="54" y="45"/>
                    </a:lnTo>
                    <a:lnTo>
                      <a:pt x="50" y="49"/>
                    </a:lnTo>
                    <a:lnTo>
                      <a:pt x="46" y="53"/>
                    </a:lnTo>
                    <a:lnTo>
                      <a:pt x="41" y="55"/>
                    </a:lnTo>
                    <a:lnTo>
                      <a:pt x="35" y="57"/>
                    </a:lnTo>
                    <a:lnTo>
                      <a:pt x="33" y="58"/>
                    </a:lnTo>
                    <a:lnTo>
                      <a:pt x="30" y="58"/>
                    </a:lnTo>
                    <a:lnTo>
                      <a:pt x="26" y="58"/>
                    </a:lnTo>
                    <a:lnTo>
                      <a:pt x="24" y="57"/>
                    </a:lnTo>
                    <a:lnTo>
                      <a:pt x="19" y="55"/>
                    </a:lnTo>
                    <a:lnTo>
                      <a:pt x="14" y="53"/>
                    </a:lnTo>
                    <a:lnTo>
                      <a:pt x="9" y="49"/>
                    </a:lnTo>
                    <a:lnTo>
                      <a:pt x="5" y="45"/>
                    </a:lnTo>
                    <a:lnTo>
                      <a:pt x="3" y="40"/>
                    </a:lnTo>
                    <a:lnTo>
                      <a:pt x="2" y="35"/>
                    </a:lnTo>
                    <a:lnTo>
                      <a:pt x="0" y="29"/>
                    </a:lnTo>
                  </a:path>
                </a:pathLst>
              </a:custGeom>
              <a:noFill/>
              <a:ln w="15875">
                <a:solidFill>
                  <a:srgbClr val="000000"/>
                </a:solidFill>
                <a:prstDash val="solid"/>
                <a:round/>
                <a:headEnd/>
                <a:tailEnd/>
              </a:ln>
            </p:spPr>
            <p:txBody>
              <a:bodyPr/>
              <a:lstStyle/>
              <a:p>
                <a:endParaRPr lang="en-GB"/>
              </a:p>
            </p:txBody>
          </p:sp>
          <p:sp>
            <p:nvSpPr>
              <p:cNvPr id="16422" name="Rectangle 23"/>
              <p:cNvSpPr>
                <a:spLocks noChangeArrowheads="1"/>
              </p:cNvSpPr>
              <p:nvPr/>
            </p:nvSpPr>
            <p:spPr bwMode="auto">
              <a:xfrm>
                <a:off x="3353" y="1851"/>
                <a:ext cx="641" cy="449"/>
              </a:xfrm>
              <a:prstGeom prst="rect">
                <a:avLst/>
              </a:prstGeom>
              <a:noFill/>
              <a:ln w="9525">
                <a:noFill/>
                <a:miter lim="800000"/>
                <a:headEnd/>
                <a:tailEnd/>
              </a:ln>
            </p:spPr>
            <p:txBody>
              <a:bodyPr wrap="none" lIns="0" tIns="0" rIns="0" bIns="0">
                <a:spAutoFit/>
              </a:bodyPr>
              <a:lstStyle/>
              <a:p>
                <a:r>
                  <a:rPr lang="en-GB" sz="2800" i="1">
                    <a:solidFill>
                      <a:srgbClr val="000000"/>
                    </a:solidFill>
                    <a:latin typeface="Times New Roman" pitchFamily="18" charset="0"/>
                  </a:rPr>
                  <a:t>A</a:t>
                </a:r>
                <a:r>
                  <a:rPr lang="en-GB" sz="2800" i="1" baseline="-25000">
                    <a:solidFill>
                      <a:srgbClr val="000000"/>
                    </a:solidFill>
                    <a:latin typeface="Times New Roman" pitchFamily="18" charset="0"/>
                  </a:rPr>
                  <a:t>IS</a:t>
                </a:r>
                <a:r>
                  <a:rPr lang="en-GB" sz="2800" i="1">
                    <a:solidFill>
                      <a:srgbClr val="000000"/>
                    </a:solidFill>
                    <a:latin typeface="Times New Roman" pitchFamily="18" charset="0"/>
                  </a:rPr>
                  <a:t>i</a:t>
                </a:r>
                <a:r>
                  <a:rPr lang="en-GB" sz="2800" i="1" baseline="-25000">
                    <a:solidFill>
                      <a:srgbClr val="000000"/>
                    </a:solidFill>
                    <a:latin typeface="Times New Roman" pitchFamily="18" charset="0"/>
                  </a:rPr>
                  <a:t>I</a:t>
                </a:r>
                <a:endParaRPr lang="en-GB" sz="2400"/>
              </a:p>
            </p:txBody>
          </p:sp>
          <p:sp>
            <p:nvSpPr>
              <p:cNvPr id="16423" name="Freeform 24"/>
              <p:cNvSpPr>
                <a:spLocks/>
              </p:cNvSpPr>
              <p:nvPr/>
            </p:nvSpPr>
            <p:spPr bwMode="auto">
              <a:xfrm>
                <a:off x="2069" y="1253"/>
                <a:ext cx="136" cy="1158"/>
              </a:xfrm>
              <a:custGeom>
                <a:avLst/>
                <a:gdLst>
                  <a:gd name="T0" fmla="*/ 136 w 136"/>
                  <a:gd name="T1" fmla="*/ 1158 h 1158"/>
                  <a:gd name="T2" fmla="*/ 136 w 136"/>
                  <a:gd name="T3" fmla="*/ 0 h 1158"/>
                  <a:gd name="T4" fmla="*/ 0 w 136"/>
                  <a:gd name="T5" fmla="*/ 0 h 1158"/>
                  <a:gd name="T6" fmla="*/ 0 60000 65536"/>
                  <a:gd name="T7" fmla="*/ 0 60000 65536"/>
                  <a:gd name="T8" fmla="*/ 0 60000 65536"/>
                  <a:gd name="T9" fmla="*/ 0 w 136"/>
                  <a:gd name="T10" fmla="*/ 0 h 1158"/>
                  <a:gd name="T11" fmla="*/ 136 w 136"/>
                  <a:gd name="T12" fmla="*/ 1158 h 1158"/>
                </a:gdLst>
                <a:ahLst/>
                <a:cxnLst>
                  <a:cxn ang="T6">
                    <a:pos x="T0" y="T1"/>
                  </a:cxn>
                  <a:cxn ang="T7">
                    <a:pos x="T2" y="T3"/>
                  </a:cxn>
                  <a:cxn ang="T8">
                    <a:pos x="T4" y="T5"/>
                  </a:cxn>
                </a:cxnLst>
                <a:rect l="T9" t="T10" r="T11" b="T12"/>
                <a:pathLst>
                  <a:path w="136" h="1158">
                    <a:moveTo>
                      <a:pt x="136" y="1158"/>
                    </a:moveTo>
                    <a:lnTo>
                      <a:pt x="136" y="0"/>
                    </a:lnTo>
                    <a:lnTo>
                      <a:pt x="0" y="0"/>
                    </a:lnTo>
                  </a:path>
                </a:pathLst>
              </a:custGeom>
              <a:noFill/>
              <a:ln w="28575" cmpd="sng">
                <a:solidFill>
                  <a:srgbClr val="000000"/>
                </a:solidFill>
                <a:prstDash val="solid"/>
                <a:round/>
                <a:headEnd/>
                <a:tailEnd/>
              </a:ln>
            </p:spPr>
            <p:txBody>
              <a:bodyPr/>
              <a:lstStyle/>
              <a:p>
                <a:endParaRPr lang="en-GB"/>
              </a:p>
            </p:txBody>
          </p:sp>
          <p:sp>
            <p:nvSpPr>
              <p:cNvPr id="16424" name="Freeform 25"/>
              <p:cNvSpPr>
                <a:spLocks/>
              </p:cNvSpPr>
              <p:nvPr/>
            </p:nvSpPr>
            <p:spPr bwMode="auto">
              <a:xfrm>
                <a:off x="2185" y="2391"/>
                <a:ext cx="38" cy="39"/>
              </a:xfrm>
              <a:custGeom>
                <a:avLst/>
                <a:gdLst>
                  <a:gd name="T0" fmla="*/ 0 w 38"/>
                  <a:gd name="T1" fmla="*/ 20 h 39"/>
                  <a:gd name="T2" fmla="*/ 0 w 38"/>
                  <a:gd name="T3" fmla="*/ 16 h 39"/>
                  <a:gd name="T4" fmla="*/ 1 w 38"/>
                  <a:gd name="T5" fmla="*/ 12 h 39"/>
                  <a:gd name="T6" fmla="*/ 3 w 38"/>
                  <a:gd name="T7" fmla="*/ 9 h 39"/>
                  <a:gd name="T8" fmla="*/ 6 w 38"/>
                  <a:gd name="T9" fmla="*/ 5 h 39"/>
                  <a:gd name="T10" fmla="*/ 8 w 38"/>
                  <a:gd name="T11" fmla="*/ 3 h 39"/>
                  <a:gd name="T12" fmla="*/ 11 w 38"/>
                  <a:gd name="T13" fmla="*/ 1 h 39"/>
                  <a:gd name="T14" fmla="*/ 15 w 38"/>
                  <a:gd name="T15" fmla="*/ 0 h 39"/>
                  <a:gd name="T16" fmla="*/ 20 w 38"/>
                  <a:gd name="T17" fmla="*/ 0 h 39"/>
                  <a:gd name="T18" fmla="*/ 23 w 38"/>
                  <a:gd name="T19" fmla="*/ 0 h 39"/>
                  <a:gd name="T20" fmla="*/ 27 w 38"/>
                  <a:gd name="T21" fmla="*/ 1 h 39"/>
                  <a:gd name="T22" fmla="*/ 30 w 38"/>
                  <a:gd name="T23" fmla="*/ 3 h 39"/>
                  <a:gd name="T24" fmla="*/ 33 w 38"/>
                  <a:gd name="T25" fmla="*/ 5 h 39"/>
                  <a:gd name="T26" fmla="*/ 35 w 38"/>
                  <a:gd name="T27" fmla="*/ 9 h 39"/>
                  <a:gd name="T28" fmla="*/ 37 w 38"/>
                  <a:gd name="T29" fmla="*/ 12 h 39"/>
                  <a:gd name="T30" fmla="*/ 38 w 38"/>
                  <a:gd name="T31" fmla="*/ 16 h 39"/>
                  <a:gd name="T32" fmla="*/ 38 w 38"/>
                  <a:gd name="T33" fmla="*/ 20 h 39"/>
                  <a:gd name="T34" fmla="*/ 38 w 38"/>
                  <a:gd name="T35" fmla="*/ 20 h 39"/>
                  <a:gd name="T36" fmla="*/ 38 w 38"/>
                  <a:gd name="T37" fmla="*/ 23 h 39"/>
                  <a:gd name="T38" fmla="*/ 37 w 38"/>
                  <a:gd name="T39" fmla="*/ 27 h 39"/>
                  <a:gd name="T40" fmla="*/ 35 w 38"/>
                  <a:gd name="T41" fmla="*/ 30 h 39"/>
                  <a:gd name="T42" fmla="*/ 33 w 38"/>
                  <a:gd name="T43" fmla="*/ 33 h 39"/>
                  <a:gd name="T44" fmla="*/ 30 w 38"/>
                  <a:gd name="T45" fmla="*/ 35 h 39"/>
                  <a:gd name="T46" fmla="*/ 27 w 38"/>
                  <a:gd name="T47" fmla="*/ 38 h 39"/>
                  <a:gd name="T48" fmla="*/ 23 w 38"/>
                  <a:gd name="T49" fmla="*/ 38 h 39"/>
                  <a:gd name="T50" fmla="*/ 20 w 38"/>
                  <a:gd name="T51" fmla="*/ 39 h 39"/>
                  <a:gd name="T52" fmla="*/ 15 w 38"/>
                  <a:gd name="T53" fmla="*/ 38 h 39"/>
                  <a:gd name="T54" fmla="*/ 11 w 38"/>
                  <a:gd name="T55" fmla="*/ 38 h 39"/>
                  <a:gd name="T56" fmla="*/ 8 w 38"/>
                  <a:gd name="T57" fmla="*/ 35 h 39"/>
                  <a:gd name="T58" fmla="*/ 6 w 38"/>
                  <a:gd name="T59" fmla="*/ 33 h 39"/>
                  <a:gd name="T60" fmla="*/ 3 w 38"/>
                  <a:gd name="T61" fmla="*/ 30 h 39"/>
                  <a:gd name="T62" fmla="*/ 1 w 38"/>
                  <a:gd name="T63" fmla="*/ 27 h 39"/>
                  <a:gd name="T64" fmla="*/ 0 w 38"/>
                  <a:gd name="T65" fmla="*/ 23 h 39"/>
                  <a:gd name="T66" fmla="*/ 0 w 38"/>
                  <a:gd name="T67" fmla="*/ 20 h 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39"/>
                  <a:gd name="T104" fmla="*/ 38 w 38"/>
                  <a:gd name="T105" fmla="*/ 39 h 3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39">
                    <a:moveTo>
                      <a:pt x="0" y="20"/>
                    </a:moveTo>
                    <a:lnTo>
                      <a:pt x="0" y="16"/>
                    </a:lnTo>
                    <a:lnTo>
                      <a:pt x="1" y="12"/>
                    </a:lnTo>
                    <a:lnTo>
                      <a:pt x="3" y="9"/>
                    </a:lnTo>
                    <a:lnTo>
                      <a:pt x="6" y="5"/>
                    </a:lnTo>
                    <a:lnTo>
                      <a:pt x="8" y="3"/>
                    </a:lnTo>
                    <a:lnTo>
                      <a:pt x="11" y="1"/>
                    </a:lnTo>
                    <a:lnTo>
                      <a:pt x="15" y="0"/>
                    </a:lnTo>
                    <a:lnTo>
                      <a:pt x="20" y="0"/>
                    </a:lnTo>
                    <a:lnTo>
                      <a:pt x="23" y="0"/>
                    </a:lnTo>
                    <a:lnTo>
                      <a:pt x="27" y="1"/>
                    </a:lnTo>
                    <a:lnTo>
                      <a:pt x="30" y="3"/>
                    </a:lnTo>
                    <a:lnTo>
                      <a:pt x="33" y="5"/>
                    </a:lnTo>
                    <a:lnTo>
                      <a:pt x="35" y="9"/>
                    </a:lnTo>
                    <a:lnTo>
                      <a:pt x="37" y="12"/>
                    </a:lnTo>
                    <a:lnTo>
                      <a:pt x="38" y="16"/>
                    </a:lnTo>
                    <a:lnTo>
                      <a:pt x="38" y="20"/>
                    </a:lnTo>
                    <a:lnTo>
                      <a:pt x="38" y="23"/>
                    </a:lnTo>
                    <a:lnTo>
                      <a:pt x="37" y="27"/>
                    </a:lnTo>
                    <a:lnTo>
                      <a:pt x="35" y="30"/>
                    </a:lnTo>
                    <a:lnTo>
                      <a:pt x="33" y="33"/>
                    </a:lnTo>
                    <a:lnTo>
                      <a:pt x="30" y="35"/>
                    </a:lnTo>
                    <a:lnTo>
                      <a:pt x="27" y="38"/>
                    </a:lnTo>
                    <a:lnTo>
                      <a:pt x="23" y="38"/>
                    </a:lnTo>
                    <a:lnTo>
                      <a:pt x="20" y="39"/>
                    </a:lnTo>
                    <a:lnTo>
                      <a:pt x="15" y="38"/>
                    </a:lnTo>
                    <a:lnTo>
                      <a:pt x="11" y="38"/>
                    </a:lnTo>
                    <a:lnTo>
                      <a:pt x="8" y="35"/>
                    </a:lnTo>
                    <a:lnTo>
                      <a:pt x="6" y="33"/>
                    </a:lnTo>
                    <a:lnTo>
                      <a:pt x="3" y="30"/>
                    </a:lnTo>
                    <a:lnTo>
                      <a:pt x="1" y="27"/>
                    </a:lnTo>
                    <a:lnTo>
                      <a:pt x="0" y="23"/>
                    </a:lnTo>
                    <a:lnTo>
                      <a:pt x="0" y="20"/>
                    </a:lnTo>
                    <a:close/>
                  </a:path>
                </a:pathLst>
              </a:custGeom>
              <a:noFill/>
              <a:ln w="9525">
                <a:noFill/>
                <a:round/>
                <a:headEnd/>
                <a:tailEnd/>
              </a:ln>
            </p:spPr>
            <p:txBody>
              <a:bodyPr/>
              <a:lstStyle/>
              <a:p>
                <a:endParaRPr lang="en-GB"/>
              </a:p>
            </p:txBody>
          </p:sp>
          <p:sp>
            <p:nvSpPr>
              <p:cNvPr id="16425" name="Freeform 26"/>
              <p:cNvSpPr>
                <a:spLocks/>
              </p:cNvSpPr>
              <p:nvPr/>
            </p:nvSpPr>
            <p:spPr bwMode="auto">
              <a:xfrm>
                <a:off x="2185" y="2391"/>
                <a:ext cx="38" cy="39"/>
              </a:xfrm>
              <a:custGeom>
                <a:avLst/>
                <a:gdLst>
                  <a:gd name="T0" fmla="*/ 0 w 38"/>
                  <a:gd name="T1" fmla="*/ 20 h 39"/>
                  <a:gd name="T2" fmla="*/ 0 w 38"/>
                  <a:gd name="T3" fmla="*/ 16 h 39"/>
                  <a:gd name="T4" fmla="*/ 1 w 38"/>
                  <a:gd name="T5" fmla="*/ 12 h 39"/>
                  <a:gd name="T6" fmla="*/ 3 w 38"/>
                  <a:gd name="T7" fmla="*/ 9 h 39"/>
                  <a:gd name="T8" fmla="*/ 6 w 38"/>
                  <a:gd name="T9" fmla="*/ 5 h 39"/>
                  <a:gd name="T10" fmla="*/ 8 w 38"/>
                  <a:gd name="T11" fmla="*/ 3 h 39"/>
                  <a:gd name="T12" fmla="*/ 11 w 38"/>
                  <a:gd name="T13" fmla="*/ 1 h 39"/>
                  <a:gd name="T14" fmla="*/ 15 w 38"/>
                  <a:gd name="T15" fmla="*/ 0 h 39"/>
                  <a:gd name="T16" fmla="*/ 20 w 38"/>
                  <a:gd name="T17" fmla="*/ 0 h 39"/>
                  <a:gd name="T18" fmla="*/ 23 w 38"/>
                  <a:gd name="T19" fmla="*/ 0 h 39"/>
                  <a:gd name="T20" fmla="*/ 27 w 38"/>
                  <a:gd name="T21" fmla="*/ 1 h 39"/>
                  <a:gd name="T22" fmla="*/ 30 w 38"/>
                  <a:gd name="T23" fmla="*/ 3 h 39"/>
                  <a:gd name="T24" fmla="*/ 33 w 38"/>
                  <a:gd name="T25" fmla="*/ 5 h 39"/>
                  <a:gd name="T26" fmla="*/ 35 w 38"/>
                  <a:gd name="T27" fmla="*/ 9 h 39"/>
                  <a:gd name="T28" fmla="*/ 37 w 38"/>
                  <a:gd name="T29" fmla="*/ 12 h 39"/>
                  <a:gd name="T30" fmla="*/ 38 w 38"/>
                  <a:gd name="T31" fmla="*/ 16 h 39"/>
                  <a:gd name="T32" fmla="*/ 38 w 38"/>
                  <a:gd name="T33" fmla="*/ 20 h 39"/>
                  <a:gd name="T34" fmla="*/ 38 w 38"/>
                  <a:gd name="T35" fmla="*/ 20 h 39"/>
                  <a:gd name="T36" fmla="*/ 38 w 38"/>
                  <a:gd name="T37" fmla="*/ 23 h 39"/>
                  <a:gd name="T38" fmla="*/ 37 w 38"/>
                  <a:gd name="T39" fmla="*/ 27 h 39"/>
                  <a:gd name="T40" fmla="*/ 35 w 38"/>
                  <a:gd name="T41" fmla="*/ 30 h 39"/>
                  <a:gd name="T42" fmla="*/ 33 w 38"/>
                  <a:gd name="T43" fmla="*/ 33 h 39"/>
                  <a:gd name="T44" fmla="*/ 30 w 38"/>
                  <a:gd name="T45" fmla="*/ 35 h 39"/>
                  <a:gd name="T46" fmla="*/ 27 w 38"/>
                  <a:gd name="T47" fmla="*/ 38 h 39"/>
                  <a:gd name="T48" fmla="*/ 23 w 38"/>
                  <a:gd name="T49" fmla="*/ 38 h 39"/>
                  <a:gd name="T50" fmla="*/ 20 w 38"/>
                  <a:gd name="T51" fmla="*/ 39 h 39"/>
                  <a:gd name="T52" fmla="*/ 15 w 38"/>
                  <a:gd name="T53" fmla="*/ 38 h 39"/>
                  <a:gd name="T54" fmla="*/ 11 w 38"/>
                  <a:gd name="T55" fmla="*/ 38 h 39"/>
                  <a:gd name="T56" fmla="*/ 8 w 38"/>
                  <a:gd name="T57" fmla="*/ 35 h 39"/>
                  <a:gd name="T58" fmla="*/ 6 w 38"/>
                  <a:gd name="T59" fmla="*/ 33 h 39"/>
                  <a:gd name="T60" fmla="*/ 3 w 38"/>
                  <a:gd name="T61" fmla="*/ 30 h 39"/>
                  <a:gd name="T62" fmla="*/ 1 w 38"/>
                  <a:gd name="T63" fmla="*/ 27 h 39"/>
                  <a:gd name="T64" fmla="*/ 0 w 38"/>
                  <a:gd name="T65" fmla="*/ 23 h 39"/>
                  <a:gd name="T66" fmla="*/ 0 w 38"/>
                  <a:gd name="T67" fmla="*/ 20 h 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39"/>
                  <a:gd name="T104" fmla="*/ 38 w 38"/>
                  <a:gd name="T105" fmla="*/ 39 h 3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39">
                    <a:moveTo>
                      <a:pt x="0" y="20"/>
                    </a:moveTo>
                    <a:lnTo>
                      <a:pt x="0" y="16"/>
                    </a:lnTo>
                    <a:lnTo>
                      <a:pt x="1" y="12"/>
                    </a:lnTo>
                    <a:lnTo>
                      <a:pt x="3" y="9"/>
                    </a:lnTo>
                    <a:lnTo>
                      <a:pt x="6" y="5"/>
                    </a:lnTo>
                    <a:lnTo>
                      <a:pt x="8" y="3"/>
                    </a:lnTo>
                    <a:lnTo>
                      <a:pt x="11" y="1"/>
                    </a:lnTo>
                    <a:lnTo>
                      <a:pt x="15" y="0"/>
                    </a:lnTo>
                    <a:lnTo>
                      <a:pt x="20" y="0"/>
                    </a:lnTo>
                    <a:lnTo>
                      <a:pt x="23" y="0"/>
                    </a:lnTo>
                    <a:lnTo>
                      <a:pt x="27" y="1"/>
                    </a:lnTo>
                    <a:lnTo>
                      <a:pt x="30" y="3"/>
                    </a:lnTo>
                    <a:lnTo>
                      <a:pt x="33" y="5"/>
                    </a:lnTo>
                    <a:lnTo>
                      <a:pt x="35" y="9"/>
                    </a:lnTo>
                    <a:lnTo>
                      <a:pt x="37" y="12"/>
                    </a:lnTo>
                    <a:lnTo>
                      <a:pt x="38" y="16"/>
                    </a:lnTo>
                    <a:lnTo>
                      <a:pt x="38" y="20"/>
                    </a:lnTo>
                    <a:lnTo>
                      <a:pt x="38" y="23"/>
                    </a:lnTo>
                    <a:lnTo>
                      <a:pt x="37" y="27"/>
                    </a:lnTo>
                    <a:lnTo>
                      <a:pt x="35" y="30"/>
                    </a:lnTo>
                    <a:lnTo>
                      <a:pt x="33" y="33"/>
                    </a:lnTo>
                    <a:lnTo>
                      <a:pt x="30" y="35"/>
                    </a:lnTo>
                    <a:lnTo>
                      <a:pt x="27" y="38"/>
                    </a:lnTo>
                    <a:lnTo>
                      <a:pt x="23" y="38"/>
                    </a:lnTo>
                    <a:lnTo>
                      <a:pt x="20" y="39"/>
                    </a:lnTo>
                    <a:lnTo>
                      <a:pt x="15" y="38"/>
                    </a:lnTo>
                    <a:lnTo>
                      <a:pt x="11" y="38"/>
                    </a:lnTo>
                    <a:lnTo>
                      <a:pt x="8" y="35"/>
                    </a:lnTo>
                    <a:lnTo>
                      <a:pt x="6" y="33"/>
                    </a:lnTo>
                    <a:lnTo>
                      <a:pt x="3" y="30"/>
                    </a:lnTo>
                    <a:lnTo>
                      <a:pt x="1" y="27"/>
                    </a:lnTo>
                    <a:lnTo>
                      <a:pt x="0" y="23"/>
                    </a:lnTo>
                    <a:lnTo>
                      <a:pt x="0" y="20"/>
                    </a:lnTo>
                  </a:path>
                </a:pathLst>
              </a:custGeom>
              <a:noFill/>
              <a:ln w="15875">
                <a:solidFill>
                  <a:srgbClr val="000000"/>
                </a:solidFill>
                <a:prstDash val="solid"/>
                <a:round/>
                <a:headEnd/>
                <a:tailEnd/>
              </a:ln>
            </p:spPr>
            <p:txBody>
              <a:bodyPr/>
              <a:lstStyle/>
              <a:p>
                <a:endParaRPr lang="en-GB"/>
              </a:p>
            </p:txBody>
          </p:sp>
          <p:sp>
            <p:nvSpPr>
              <p:cNvPr id="16426" name="Freeform 27"/>
              <p:cNvSpPr>
                <a:spLocks/>
              </p:cNvSpPr>
              <p:nvPr/>
            </p:nvSpPr>
            <p:spPr bwMode="auto">
              <a:xfrm>
                <a:off x="3054" y="2391"/>
                <a:ext cx="38" cy="39"/>
              </a:xfrm>
              <a:custGeom>
                <a:avLst/>
                <a:gdLst>
                  <a:gd name="T0" fmla="*/ 0 w 38"/>
                  <a:gd name="T1" fmla="*/ 20 h 39"/>
                  <a:gd name="T2" fmla="*/ 1 w 38"/>
                  <a:gd name="T3" fmla="*/ 16 h 39"/>
                  <a:gd name="T4" fmla="*/ 1 w 38"/>
                  <a:gd name="T5" fmla="*/ 12 h 39"/>
                  <a:gd name="T6" fmla="*/ 3 w 38"/>
                  <a:gd name="T7" fmla="*/ 9 h 39"/>
                  <a:gd name="T8" fmla="*/ 6 w 38"/>
                  <a:gd name="T9" fmla="*/ 5 h 39"/>
                  <a:gd name="T10" fmla="*/ 8 w 38"/>
                  <a:gd name="T11" fmla="*/ 3 h 39"/>
                  <a:gd name="T12" fmla="*/ 12 w 38"/>
                  <a:gd name="T13" fmla="*/ 1 h 39"/>
                  <a:gd name="T14" fmla="*/ 16 w 38"/>
                  <a:gd name="T15" fmla="*/ 0 h 39"/>
                  <a:gd name="T16" fmla="*/ 19 w 38"/>
                  <a:gd name="T17" fmla="*/ 0 h 39"/>
                  <a:gd name="T18" fmla="*/ 23 w 38"/>
                  <a:gd name="T19" fmla="*/ 0 h 39"/>
                  <a:gd name="T20" fmla="*/ 27 w 38"/>
                  <a:gd name="T21" fmla="*/ 1 h 39"/>
                  <a:gd name="T22" fmla="*/ 29 w 38"/>
                  <a:gd name="T23" fmla="*/ 3 h 39"/>
                  <a:gd name="T24" fmla="*/ 33 w 38"/>
                  <a:gd name="T25" fmla="*/ 5 h 39"/>
                  <a:gd name="T26" fmla="*/ 36 w 38"/>
                  <a:gd name="T27" fmla="*/ 9 h 39"/>
                  <a:gd name="T28" fmla="*/ 37 w 38"/>
                  <a:gd name="T29" fmla="*/ 12 h 39"/>
                  <a:gd name="T30" fmla="*/ 38 w 38"/>
                  <a:gd name="T31" fmla="*/ 16 h 39"/>
                  <a:gd name="T32" fmla="*/ 38 w 38"/>
                  <a:gd name="T33" fmla="*/ 20 h 39"/>
                  <a:gd name="T34" fmla="*/ 38 w 38"/>
                  <a:gd name="T35" fmla="*/ 20 h 39"/>
                  <a:gd name="T36" fmla="*/ 38 w 38"/>
                  <a:gd name="T37" fmla="*/ 23 h 39"/>
                  <a:gd name="T38" fmla="*/ 37 w 38"/>
                  <a:gd name="T39" fmla="*/ 27 h 39"/>
                  <a:gd name="T40" fmla="*/ 36 w 38"/>
                  <a:gd name="T41" fmla="*/ 30 h 39"/>
                  <a:gd name="T42" fmla="*/ 33 w 38"/>
                  <a:gd name="T43" fmla="*/ 33 h 39"/>
                  <a:gd name="T44" fmla="*/ 29 w 38"/>
                  <a:gd name="T45" fmla="*/ 35 h 39"/>
                  <a:gd name="T46" fmla="*/ 27 w 38"/>
                  <a:gd name="T47" fmla="*/ 38 h 39"/>
                  <a:gd name="T48" fmla="*/ 23 w 38"/>
                  <a:gd name="T49" fmla="*/ 38 h 39"/>
                  <a:gd name="T50" fmla="*/ 19 w 38"/>
                  <a:gd name="T51" fmla="*/ 39 h 39"/>
                  <a:gd name="T52" fmla="*/ 16 w 38"/>
                  <a:gd name="T53" fmla="*/ 38 h 39"/>
                  <a:gd name="T54" fmla="*/ 12 w 38"/>
                  <a:gd name="T55" fmla="*/ 38 h 39"/>
                  <a:gd name="T56" fmla="*/ 8 w 38"/>
                  <a:gd name="T57" fmla="*/ 35 h 39"/>
                  <a:gd name="T58" fmla="*/ 6 w 38"/>
                  <a:gd name="T59" fmla="*/ 33 h 39"/>
                  <a:gd name="T60" fmla="*/ 3 w 38"/>
                  <a:gd name="T61" fmla="*/ 30 h 39"/>
                  <a:gd name="T62" fmla="*/ 1 w 38"/>
                  <a:gd name="T63" fmla="*/ 27 h 39"/>
                  <a:gd name="T64" fmla="*/ 1 w 38"/>
                  <a:gd name="T65" fmla="*/ 23 h 39"/>
                  <a:gd name="T66" fmla="*/ 0 w 38"/>
                  <a:gd name="T67" fmla="*/ 20 h 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39"/>
                  <a:gd name="T104" fmla="*/ 38 w 38"/>
                  <a:gd name="T105" fmla="*/ 39 h 3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39">
                    <a:moveTo>
                      <a:pt x="0" y="20"/>
                    </a:moveTo>
                    <a:lnTo>
                      <a:pt x="1" y="16"/>
                    </a:lnTo>
                    <a:lnTo>
                      <a:pt x="1" y="12"/>
                    </a:lnTo>
                    <a:lnTo>
                      <a:pt x="3" y="9"/>
                    </a:lnTo>
                    <a:lnTo>
                      <a:pt x="6" y="5"/>
                    </a:lnTo>
                    <a:lnTo>
                      <a:pt x="8" y="3"/>
                    </a:lnTo>
                    <a:lnTo>
                      <a:pt x="12" y="1"/>
                    </a:lnTo>
                    <a:lnTo>
                      <a:pt x="16" y="0"/>
                    </a:lnTo>
                    <a:lnTo>
                      <a:pt x="19" y="0"/>
                    </a:lnTo>
                    <a:lnTo>
                      <a:pt x="23" y="0"/>
                    </a:lnTo>
                    <a:lnTo>
                      <a:pt x="27" y="1"/>
                    </a:lnTo>
                    <a:lnTo>
                      <a:pt x="29" y="3"/>
                    </a:lnTo>
                    <a:lnTo>
                      <a:pt x="33" y="5"/>
                    </a:lnTo>
                    <a:lnTo>
                      <a:pt x="36" y="9"/>
                    </a:lnTo>
                    <a:lnTo>
                      <a:pt x="37" y="12"/>
                    </a:lnTo>
                    <a:lnTo>
                      <a:pt x="38" y="16"/>
                    </a:lnTo>
                    <a:lnTo>
                      <a:pt x="38" y="20"/>
                    </a:lnTo>
                    <a:lnTo>
                      <a:pt x="38" y="23"/>
                    </a:lnTo>
                    <a:lnTo>
                      <a:pt x="37" y="27"/>
                    </a:lnTo>
                    <a:lnTo>
                      <a:pt x="36" y="30"/>
                    </a:lnTo>
                    <a:lnTo>
                      <a:pt x="33" y="33"/>
                    </a:lnTo>
                    <a:lnTo>
                      <a:pt x="29" y="35"/>
                    </a:lnTo>
                    <a:lnTo>
                      <a:pt x="27" y="38"/>
                    </a:lnTo>
                    <a:lnTo>
                      <a:pt x="23" y="38"/>
                    </a:lnTo>
                    <a:lnTo>
                      <a:pt x="19" y="39"/>
                    </a:lnTo>
                    <a:lnTo>
                      <a:pt x="16" y="38"/>
                    </a:lnTo>
                    <a:lnTo>
                      <a:pt x="12" y="38"/>
                    </a:lnTo>
                    <a:lnTo>
                      <a:pt x="8" y="35"/>
                    </a:lnTo>
                    <a:lnTo>
                      <a:pt x="6" y="33"/>
                    </a:lnTo>
                    <a:lnTo>
                      <a:pt x="3" y="30"/>
                    </a:lnTo>
                    <a:lnTo>
                      <a:pt x="1" y="27"/>
                    </a:lnTo>
                    <a:lnTo>
                      <a:pt x="1" y="23"/>
                    </a:lnTo>
                    <a:lnTo>
                      <a:pt x="0" y="20"/>
                    </a:lnTo>
                    <a:close/>
                  </a:path>
                </a:pathLst>
              </a:custGeom>
              <a:noFill/>
              <a:ln w="9525">
                <a:noFill/>
                <a:round/>
                <a:headEnd/>
                <a:tailEnd/>
              </a:ln>
            </p:spPr>
            <p:txBody>
              <a:bodyPr/>
              <a:lstStyle/>
              <a:p>
                <a:endParaRPr lang="en-GB"/>
              </a:p>
            </p:txBody>
          </p:sp>
          <p:sp>
            <p:nvSpPr>
              <p:cNvPr id="16427" name="Freeform 28"/>
              <p:cNvSpPr>
                <a:spLocks/>
              </p:cNvSpPr>
              <p:nvPr/>
            </p:nvSpPr>
            <p:spPr bwMode="auto">
              <a:xfrm>
                <a:off x="3054" y="2391"/>
                <a:ext cx="38" cy="39"/>
              </a:xfrm>
              <a:custGeom>
                <a:avLst/>
                <a:gdLst>
                  <a:gd name="T0" fmla="*/ 0 w 38"/>
                  <a:gd name="T1" fmla="*/ 20 h 39"/>
                  <a:gd name="T2" fmla="*/ 1 w 38"/>
                  <a:gd name="T3" fmla="*/ 16 h 39"/>
                  <a:gd name="T4" fmla="*/ 1 w 38"/>
                  <a:gd name="T5" fmla="*/ 12 h 39"/>
                  <a:gd name="T6" fmla="*/ 3 w 38"/>
                  <a:gd name="T7" fmla="*/ 9 h 39"/>
                  <a:gd name="T8" fmla="*/ 6 w 38"/>
                  <a:gd name="T9" fmla="*/ 5 h 39"/>
                  <a:gd name="T10" fmla="*/ 8 w 38"/>
                  <a:gd name="T11" fmla="*/ 3 h 39"/>
                  <a:gd name="T12" fmla="*/ 12 w 38"/>
                  <a:gd name="T13" fmla="*/ 1 h 39"/>
                  <a:gd name="T14" fmla="*/ 16 w 38"/>
                  <a:gd name="T15" fmla="*/ 0 h 39"/>
                  <a:gd name="T16" fmla="*/ 19 w 38"/>
                  <a:gd name="T17" fmla="*/ 0 h 39"/>
                  <a:gd name="T18" fmla="*/ 23 w 38"/>
                  <a:gd name="T19" fmla="*/ 0 h 39"/>
                  <a:gd name="T20" fmla="*/ 27 w 38"/>
                  <a:gd name="T21" fmla="*/ 1 h 39"/>
                  <a:gd name="T22" fmla="*/ 29 w 38"/>
                  <a:gd name="T23" fmla="*/ 3 h 39"/>
                  <a:gd name="T24" fmla="*/ 33 w 38"/>
                  <a:gd name="T25" fmla="*/ 5 h 39"/>
                  <a:gd name="T26" fmla="*/ 36 w 38"/>
                  <a:gd name="T27" fmla="*/ 9 h 39"/>
                  <a:gd name="T28" fmla="*/ 37 w 38"/>
                  <a:gd name="T29" fmla="*/ 12 h 39"/>
                  <a:gd name="T30" fmla="*/ 38 w 38"/>
                  <a:gd name="T31" fmla="*/ 16 h 39"/>
                  <a:gd name="T32" fmla="*/ 38 w 38"/>
                  <a:gd name="T33" fmla="*/ 20 h 39"/>
                  <a:gd name="T34" fmla="*/ 38 w 38"/>
                  <a:gd name="T35" fmla="*/ 20 h 39"/>
                  <a:gd name="T36" fmla="*/ 38 w 38"/>
                  <a:gd name="T37" fmla="*/ 23 h 39"/>
                  <a:gd name="T38" fmla="*/ 37 w 38"/>
                  <a:gd name="T39" fmla="*/ 27 h 39"/>
                  <a:gd name="T40" fmla="*/ 36 w 38"/>
                  <a:gd name="T41" fmla="*/ 30 h 39"/>
                  <a:gd name="T42" fmla="*/ 33 w 38"/>
                  <a:gd name="T43" fmla="*/ 33 h 39"/>
                  <a:gd name="T44" fmla="*/ 29 w 38"/>
                  <a:gd name="T45" fmla="*/ 35 h 39"/>
                  <a:gd name="T46" fmla="*/ 27 w 38"/>
                  <a:gd name="T47" fmla="*/ 38 h 39"/>
                  <a:gd name="T48" fmla="*/ 23 w 38"/>
                  <a:gd name="T49" fmla="*/ 38 h 39"/>
                  <a:gd name="T50" fmla="*/ 19 w 38"/>
                  <a:gd name="T51" fmla="*/ 39 h 39"/>
                  <a:gd name="T52" fmla="*/ 16 w 38"/>
                  <a:gd name="T53" fmla="*/ 38 h 39"/>
                  <a:gd name="T54" fmla="*/ 12 w 38"/>
                  <a:gd name="T55" fmla="*/ 38 h 39"/>
                  <a:gd name="T56" fmla="*/ 8 w 38"/>
                  <a:gd name="T57" fmla="*/ 35 h 39"/>
                  <a:gd name="T58" fmla="*/ 6 w 38"/>
                  <a:gd name="T59" fmla="*/ 33 h 39"/>
                  <a:gd name="T60" fmla="*/ 3 w 38"/>
                  <a:gd name="T61" fmla="*/ 30 h 39"/>
                  <a:gd name="T62" fmla="*/ 1 w 38"/>
                  <a:gd name="T63" fmla="*/ 27 h 39"/>
                  <a:gd name="T64" fmla="*/ 1 w 38"/>
                  <a:gd name="T65" fmla="*/ 23 h 39"/>
                  <a:gd name="T66" fmla="*/ 0 w 38"/>
                  <a:gd name="T67" fmla="*/ 20 h 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39"/>
                  <a:gd name="T104" fmla="*/ 38 w 38"/>
                  <a:gd name="T105" fmla="*/ 39 h 3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39">
                    <a:moveTo>
                      <a:pt x="0" y="20"/>
                    </a:moveTo>
                    <a:lnTo>
                      <a:pt x="1" y="16"/>
                    </a:lnTo>
                    <a:lnTo>
                      <a:pt x="1" y="12"/>
                    </a:lnTo>
                    <a:lnTo>
                      <a:pt x="3" y="9"/>
                    </a:lnTo>
                    <a:lnTo>
                      <a:pt x="6" y="5"/>
                    </a:lnTo>
                    <a:lnTo>
                      <a:pt x="8" y="3"/>
                    </a:lnTo>
                    <a:lnTo>
                      <a:pt x="12" y="1"/>
                    </a:lnTo>
                    <a:lnTo>
                      <a:pt x="16" y="0"/>
                    </a:lnTo>
                    <a:lnTo>
                      <a:pt x="19" y="0"/>
                    </a:lnTo>
                    <a:lnTo>
                      <a:pt x="23" y="0"/>
                    </a:lnTo>
                    <a:lnTo>
                      <a:pt x="27" y="1"/>
                    </a:lnTo>
                    <a:lnTo>
                      <a:pt x="29" y="3"/>
                    </a:lnTo>
                    <a:lnTo>
                      <a:pt x="33" y="5"/>
                    </a:lnTo>
                    <a:lnTo>
                      <a:pt x="36" y="9"/>
                    </a:lnTo>
                    <a:lnTo>
                      <a:pt x="37" y="12"/>
                    </a:lnTo>
                    <a:lnTo>
                      <a:pt x="38" y="16"/>
                    </a:lnTo>
                    <a:lnTo>
                      <a:pt x="38" y="20"/>
                    </a:lnTo>
                    <a:lnTo>
                      <a:pt x="38" y="23"/>
                    </a:lnTo>
                    <a:lnTo>
                      <a:pt x="37" y="27"/>
                    </a:lnTo>
                    <a:lnTo>
                      <a:pt x="36" y="30"/>
                    </a:lnTo>
                    <a:lnTo>
                      <a:pt x="33" y="33"/>
                    </a:lnTo>
                    <a:lnTo>
                      <a:pt x="29" y="35"/>
                    </a:lnTo>
                    <a:lnTo>
                      <a:pt x="27" y="38"/>
                    </a:lnTo>
                    <a:lnTo>
                      <a:pt x="23" y="38"/>
                    </a:lnTo>
                    <a:lnTo>
                      <a:pt x="19" y="39"/>
                    </a:lnTo>
                    <a:lnTo>
                      <a:pt x="16" y="38"/>
                    </a:lnTo>
                    <a:lnTo>
                      <a:pt x="12" y="38"/>
                    </a:lnTo>
                    <a:lnTo>
                      <a:pt x="8" y="35"/>
                    </a:lnTo>
                    <a:lnTo>
                      <a:pt x="6" y="33"/>
                    </a:lnTo>
                    <a:lnTo>
                      <a:pt x="3" y="30"/>
                    </a:lnTo>
                    <a:lnTo>
                      <a:pt x="1" y="27"/>
                    </a:lnTo>
                    <a:lnTo>
                      <a:pt x="1" y="23"/>
                    </a:lnTo>
                    <a:lnTo>
                      <a:pt x="0" y="20"/>
                    </a:lnTo>
                  </a:path>
                </a:pathLst>
              </a:custGeom>
              <a:noFill/>
              <a:ln w="15875">
                <a:solidFill>
                  <a:srgbClr val="000000"/>
                </a:solidFill>
                <a:prstDash val="solid"/>
                <a:round/>
                <a:headEnd/>
                <a:tailEnd/>
              </a:ln>
            </p:spPr>
            <p:txBody>
              <a:bodyPr/>
              <a:lstStyle/>
              <a:p>
                <a:endParaRPr lang="en-GB"/>
              </a:p>
            </p:txBody>
          </p:sp>
          <p:sp>
            <p:nvSpPr>
              <p:cNvPr id="16428" name="Line 29"/>
              <p:cNvSpPr>
                <a:spLocks noChangeShapeType="1"/>
              </p:cNvSpPr>
              <p:nvPr/>
            </p:nvSpPr>
            <p:spPr bwMode="auto">
              <a:xfrm>
                <a:off x="1760" y="1253"/>
                <a:ext cx="193" cy="1"/>
              </a:xfrm>
              <a:prstGeom prst="line">
                <a:avLst/>
              </a:prstGeom>
              <a:noFill/>
              <a:ln w="15875">
                <a:solidFill>
                  <a:srgbClr val="000000"/>
                </a:solidFill>
                <a:round/>
                <a:headEnd/>
                <a:tailEnd/>
              </a:ln>
            </p:spPr>
            <p:txBody>
              <a:bodyPr/>
              <a:lstStyle/>
              <a:p>
                <a:endParaRPr lang="en-GB"/>
              </a:p>
            </p:txBody>
          </p:sp>
          <p:sp>
            <p:nvSpPr>
              <p:cNvPr id="16429" name="Freeform 30"/>
              <p:cNvSpPr>
                <a:spLocks/>
              </p:cNvSpPr>
              <p:nvPr/>
            </p:nvSpPr>
            <p:spPr bwMode="auto">
              <a:xfrm>
                <a:off x="1845" y="1199"/>
                <a:ext cx="108" cy="107"/>
              </a:xfrm>
              <a:custGeom>
                <a:avLst/>
                <a:gdLst>
                  <a:gd name="T0" fmla="*/ 0 w 108"/>
                  <a:gd name="T1" fmla="*/ 107 h 107"/>
                  <a:gd name="T2" fmla="*/ 5 w 108"/>
                  <a:gd name="T3" fmla="*/ 101 h 107"/>
                  <a:gd name="T4" fmla="*/ 10 w 108"/>
                  <a:gd name="T5" fmla="*/ 95 h 107"/>
                  <a:gd name="T6" fmla="*/ 16 w 108"/>
                  <a:gd name="T7" fmla="*/ 90 h 107"/>
                  <a:gd name="T8" fmla="*/ 22 w 108"/>
                  <a:gd name="T9" fmla="*/ 85 h 107"/>
                  <a:gd name="T10" fmla="*/ 27 w 108"/>
                  <a:gd name="T11" fmla="*/ 80 h 107"/>
                  <a:gd name="T12" fmla="*/ 35 w 108"/>
                  <a:gd name="T13" fmla="*/ 76 h 107"/>
                  <a:gd name="T14" fmla="*/ 41 w 108"/>
                  <a:gd name="T15" fmla="*/ 72 h 107"/>
                  <a:gd name="T16" fmla="*/ 47 w 108"/>
                  <a:gd name="T17" fmla="*/ 68 h 107"/>
                  <a:gd name="T18" fmla="*/ 55 w 108"/>
                  <a:gd name="T19" fmla="*/ 65 h 107"/>
                  <a:gd name="T20" fmla="*/ 62 w 108"/>
                  <a:gd name="T21" fmla="*/ 62 h 107"/>
                  <a:gd name="T22" fmla="*/ 70 w 108"/>
                  <a:gd name="T23" fmla="*/ 59 h 107"/>
                  <a:gd name="T24" fmla="*/ 77 w 108"/>
                  <a:gd name="T25" fmla="*/ 58 h 107"/>
                  <a:gd name="T26" fmla="*/ 85 w 108"/>
                  <a:gd name="T27" fmla="*/ 55 h 107"/>
                  <a:gd name="T28" fmla="*/ 92 w 108"/>
                  <a:gd name="T29" fmla="*/ 55 h 107"/>
                  <a:gd name="T30" fmla="*/ 99 w 108"/>
                  <a:gd name="T31" fmla="*/ 54 h 107"/>
                  <a:gd name="T32" fmla="*/ 108 w 108"/>
                  <a:gd name="T33" fmla="*/ 54 h 107"/>
                  <a:gd name="T34" fmla="*/ 99 w 108"/>
                  <a:gd name="T35" fmla="*/ 54 h 107"/>
                  <a:gd name="T36" fmla="*/ 92 w 108"/>
                  <a:gd name="T37" fmla="*/ 53 h 107"/>
                  <a:gd name="T38" fmla="*/ 85 w 108"/>
                  <a:gd name="T39" fmla="*/ 52 h 107"/>
                  <a:gd name="T40" fmla="*/ 77 w 108"/>
                  <a:gd name="T41" fmla="*/ 50 h 107"/>
                  <a:gd name="T42" fmla="*/ 70 w 108"/>
                  <a:gd name="T43" fmla="*/ 48 h 107"/>
                  <a:gd name="T44" fmla="*/ 62 w 108"/>
                  <a:gd name="T45" fmla="*/ 46 h 107"/>
                  <a:gd name="T46" fmla="*/ 55 w 108"/>
                  <a:gd name="T47" fmla="*/ 43 h 107"/>
                  <a:gd name="T48" fmla="*/ 47 w 108"/>
                  <a:gd name="T49" fmla="*/ 39 h 107"/>
                  <a:gd name="T50" fmla="*/ 41 w 108"/>
                  <a:gd name="T51" fmla="*/ 36 h 107"/>
                  <a:gd name="T52" fmla="*/ 35 w 108"/>
                  <a:gd name="T53" fmla="*/ 32 h 107"/>
                  <a:gd name="T54" fmla="*/ 27 w 108"/>
                  <a:gd name="T55" fmla="*/ 27 h 107"/>
                  <a:gd name="T56" fmla="*/ 22 w 108"/>
                  <a:gd name="T57" fmla="*/ 23 h 107"/>
                  <a:gd name="T58" fmla="*/ 16 w 108"/>
                  <a:gd name="T59" fmla="*/ 18 h 107"/>
                  <a:gd name="T60" fmla="*/ 10 w 108"/>
                  <a:gd name="T61" fmla="*/ 12 h 107"/>
                  <a:gd name="T62" fmla="*/ 5 w 108"/>
                  <a:gd name="T63" fmla="*/ 6 h 107"/>
                  <a:gd name="T64" fmla="*/ 0 w 108"/>
                  <a:gd name="T65" fmla="*/ 0 h 10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8"/>
                  <a:gd name="T100" fmla="*/ 0 h 107"/>
                  <a:gd name="T101" fmla="*/ 108 w 108"/>
                  <a:gd name="T102" fmla="*/ 107 h 10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8" h="107">
                    <a:moveTo>
                      <a:pt x="0" y="107"/>
                    </a:moveTo>
                    <a:lnTo>
                      <a:pt x="5" y="101"/>
                    </a:lnTo>
                    <a:lnTo>
                      <a:pt x="10" y="95"/>
                    </a:lnTo>
                    <a:lnTo>
                      <a:pt x="16" y="90"/>
                    </a:lnTo>
                    <a:lnTo>
                      <a:pt x="22" y="85"/>
                    </a:lnTo>
                    <a:lnTo>
                      <a:pt x="27" y="80"/>
                    </a:lnTo>
                    <a:lnTo>
                      <a:pt x="35" y="76"/>
                    </a:lnTo>
                    <a:lnTo>
                      <a:pt x="41" y="72"/>
                    </a:lnTo>
                    <a:lnTo>
                      <a:pt x="47" y="68"/>
                    </a:lnTo>
                    <a:lnTo>
                      <a:pt x="55" y="65"/>
                    </a:lnTo>
                    <a:lnTo>
                      <a:pt x="62" y="62"/>
                    </a:lnTo>
                    <a:lnTo>
                      <a:pt x="70" y="59"/>
                    </a:lnTo>
                    <a:lnTo>
                      <a:pt x="77" y="58"/>
                    </a:lnTo>
                    <a:lnTo>
                      <a:pt x="85" y="55"/>
                    </a:lnTo>
                    <a:lnTo>
                      <a:pt x="92" y="55"/>
                    </a:lnTo>
                    <a:lnTo>
                      <a:pt x="99" y="54"/>
                    </a:lnTo>
                    <a:lnTo>
                      <a:pt x="108" y="54"/>
                    </a:lnTo>
                    <a:lnTo>
                      <a:pt x="99" y="54"/>
                    </a:lnTo>
                    <a:lnTo>
                      <a:pt x="92" y="53"/>
                    </a:lnTo>
                    <a:lnTo>
                      <a:pt x="85" y="52"/>
                    </a:lnTo>
                    <a:lnTo>
                      <a:pt x="77" y="50"/>
                    </a:lnTo>
                    <a:lnTo>
                      <a:pt x="70" y="48"/>
                    </a:lnTo>
                    <a:lnTo>
                      <a:pt x="62" y="46"/>
                    </a:lnTo>
                    <a:lnTo>
                      <a:pt x="55" y="43"/>
                    </a:lnTo>
                    <a:lnTo>
                      <a:pt x="47" y="39"/>
                    </a:lnTo>
                    <a:lnTo>
                      <a:pt x="41" y="36"/>
                    </a:lnTo>
                    <a:lnTo>
                      <a:pt x="35" y="32"/>
                    </a:lnTo>
                    <a:lnTo>
                      <a:pt x="27" y="27"/>
                    </a:lnTo>
                    <a:lnTo>
                      <a:pt x="22" y="23"/>
                    </a:lnTo>
                    <a:lnTo>
                      <a:pt x="16" y="18"/>
                    </a:lnTo>
                    <a:lnTo>
                      <a:pt x="10" y="12"/>
                    </a:lnTo>
                    <a:lnTo>
                      <a:pt x="5" y="6"/>
                    </a:lnTo>
                    <a:lnTo>
                      <a:pt x="0" y="0"/>
                    </a:lnTo>
                  </a:path>
                </a:pathLst>
              </a:custGeom>
              <a:noFill/>
              <a:ln w="28575" cmpd="sng">
                <a:solidFill>
                  <a:srgbClr val="000000"/>
                </a:solidFill>
                <a:prstDash val="solid"/>
                <a:round/>
                <a:headEnd/>
                <a:tailEnd/>
              </a:ln>
            </p:spPr>
            <p:txBody>
              <a:bodyPr/>
              <a:lstStyle/>
              <a:p>
                <a:endParaRPr lang="en-GB"/>
              </a:p>
            </p:txBody>
          </p:sp>
          <p:sp>
            <p:nvSpPr>
              <p:cNvPr id="16430" name="Rectangle 31"/>
              <p:cNvSpPr>
                <a:spLocks noChangeArrowheads="1"/>
              </p:cNvSpPr>
              <p:nvPr/>
            </p:nvSpPr>
            <p:spPr bwMode="auto">
              <a:xfrm>
                <a:off x="1857" y="1191"/>
                <a:ext cx="113" cy="274"/>
              </a:xfrm>
              <a:prstGeom prst="rect">
                <a:avLst/>
              </a:prstGeom>
              <a:noFill/>
              <a:ln w="9525">
                <a:noFill/>
                <a:miter lim="800000"/>
                <a:headEnd/>
                <a:tailEnd/>
              </a:ln>
            </p:spPr>
            <p:txBody>
              <a:bodyPr wrap="none" lIns="0" tIns="0" rIns="0" bIns="0">
                <a:spAutoFit/>
              </a:bodyPr>
              <a:lstStyle/>
              <a:p>
                <a:r>
                  <a:rPr lang="en-GB" sz="2800" i="1" dirty="0" err="1">
                    <a:solidFill>
                      <a:srgbClr val="000000"/>
                    </a:solidFill>
                    <a:latin typeface="Times New Roman" pitchFamily="18" charset="0"/>
                  </a:rPr>
                  <a:t>i</a:t>
                </a:r>
                <a:r>
                  <a:rPr lang="en-GB" sz="2800" i="1" baseline="-25000" dirty="0" err="1">
                    <a:solidFill>
                      <a:srgbClr val="000000"/>
                    </a:solidFill>
                    <a:latin typeface="Times New Roman" pitchFamily="18" charset="0"/>
                  </a:rPr>
                  <a:t>I</a:t>
                </a:r>
                <a:endParaRPr lang="en-GB" sz="2400" dirty="0"/>
              </a:p>
            </p:txBody>
          </p:sp>
        </p:grpSp>
        <p:grpSp>
          <p:nvGrpSpPr>
            <p:cNvPr id="4" name="Group 49"/>
            <p:cNvGrpSpPr>
              <a:grpSpLocks/>
            </p:cNvGrpSpPr>
            <p:nvPr/>
          </p:nvGrpSpPr>
          <p:grpSpPr bwMode="auto">
            <a:xfrm>
              <a:off x="6349" y="2492375"/>
              <a:ext cx="2405064" cy="1800225"/>
              <a:chOff x="4" y="1570"/>
              <a:chExt cx="1515" cy="1134"/>
            </a:xfrm>
          </p:grpSpPr>
          <p:sp>
            <p:nvSpPr>
              <p:cNvPr id="16392" name="Line 38"/>
              <p:cNvSpPr>
                <a:spLocks noChangeShapeType="1"/>
              </p:cNvSpPr>
              <p:nvPr/>
            </p:nvSpPr>
            <p:spPr bwMode="auto">
              <a:xfrm flipV="1">
                <a:off x="657" y="1570"/>
                <a:ext cx="862" cy="0"/>
              </a:xfrm>
              <a:prstGeom prst="line">
                <a:avLst/>
              </a:prstGeom>
              <a:noFill/>
              <a:ln w="9525">
                <a:solidFill>
                  <a:schemeClr val="tx1"/>
                </a:solidFill>
                <a:prstDash val="dash"/>
                <a:round/>
                <a:headEnd type="oval" w="med" len="med"/>
                <a:tailEnd/>
              </a:ln>
            </p:spPr>
            <p:txBody>
              <a:bodyPr/>
              <a:lstStyle/>
              <a:p>
                <a:endParaRPr lang="en-GB"/>
              </a:p>
            </p:txBody>
          </p:sp>
          <p:sp>
            <p:nvSpPr>
              <p:cNvPr id="16393" name="Oval 39"/>
              <p:cNvSpPr>
                <a:spLocks noChangeArrowheads="1"/>
              </p:cNvSpPr>
              <p:nvPr/>
            </p:nvSpPr>
            <p:spPr bwMode="auto">
              <a:xfrm>
                <a:off x="521" y="2039"/>
                <a:ext cx="273" cy="272"/>
              </a:xfrm>
              <a:prstGeom prst="ellipse">
                <a:avLst/>
              </a:prstGeom>
              <a:solidFill>
                <a:schemeClr val="accent1"/>
              </a:solidFill>
              <a:ln w="9525">
                <a:solidFill>
                  <a:schemeClr val="tx1"/>
                </a:solidFill>
                <a:prstDash val="dash"/>
                <a:round/>
                <a:headEnd/>
                <a:tailEnd/>
              </a:ln>
            </p:spPr>
            <p:txBody>
              <a:bodyPr wrap="none" anchor="ctr"/>
              <a:lstStyle/>
              <a:p>
                <a:pPr algn="ctr"/>
                <a:endParaRPr lang="en-US"/>
              </a:p>
            </p:txBody>
          </p:sp>
          <p:sp>
            <p:nvSpPr>
              <p:cNvPr id="16394" name="Line 40"/>
              <p:cNvSpPr>
                <a:spLocks noChangeShapeType="1"/>
              </p:cNvSpPr>
              <p:nvPr/>
            </p:nvSpPr>
            <p:spPr bwMode="auto">
              <a:xfrm flipV="1">
                <a:off x="657" y="1570"/>
                <a:ext cx="0" cy="469"/>
              </a:xfrm>
              <a:prstGeom prst="line">
                <a:avLst/>
              </a:prstGeom>
              <a:noFill/>
              <a:ln w="9525">
                <a:solidFill>
                  <a:schemeClr val="tx1"/>
                </a:solidFill>
                <a:prstDash val="dash"/>
                <a:round/>
                <a:headEnd/>
                <a:tailEnd/>
              </a:ln>
            </p:spPr>
            <p:txBody>
              <a:bodyPr/>
              <a:lstStyle/>
              <a:p>
                <a:endParaRPr lang="en-GB"/>
              </a:p>
            </p:txBody>
          </p:sp>
          <p:sp>
            <p:nvSpPr>
              <p:cNvPr id="16395" name="Line 41"/>
              <p:cNvSpPr>
                <a:spLocks noChangeShapeType="1"/>
              </p:cNvSpPr>
              <p:nvPr/>
            </p:nvSpPr>
            <p:spPr bwMode="auto">
              <a:xfrm flipV="1">
                <a:off x="657" y="2311"/>
                <a:ext cx="0" cy="393"/>
              </a:xfrm>
              <a:prstGeom prst="line">
                <a:avLst/>
              </a:prstGeom>
              <a:noFill/>
              <a:ln w="9525">
                <a:solidFill>
                  <a:schemeClr val="tx1"/>
                </a:solidFill>
                <a:prstDash val="dash"/>
                <a:round/>
                <a:headEnd/>
                <a:tailEnd/>
              </a:ln>
            </p:spPr>
            <p:txBody>
              <a:bodyPr/>
              <a:lstStyle/>
              <a:p>
                <a:endParaRPr lang="en-GB"/>
              </a:p>
            </p:txBody>
          </p:sp>
          <p:sp>
            <p:nvSpPr>
              <p:cNvPr id="16396" name="Line 42"/>
              <p:cNvSpPr>
                <a:spLocks noChangeShapeType="1"/>
              </p:cNvSpPr>
              <p:nvPr/>
            </p:nvSpPr>
            <p:spPr bwMode="auto">
              <a:xfrm>
                <a:off x="657" y="2704"/>
                <a:ext cx="862" cy="0"/>
              </a:xfrm>
              <a:prstGeom prst="line">
                <a:avLst/>
              </a:prstGeom>
              <a:noFill/>
              <a:ln w="9525">
                <a:solidFill>
                  <a:schemeClr val="tx1"/>
                </a:solidFill>
                <a:prstDash val="dash"/>
                <a:round/>
                <a:headEnd/>
                <a:tailEnd/>
              </a:ln>
            </p:spPr>
            <p:txBody>
              <a:bodyPr/>
              <a:lstStyle/>
              <a:p>
                <a:endParaRPr lang="en-GB"/>
              </a:p>
            </p:txBody>
          </p:sp>
          <p:sp>
            <p:nvSpPr>
              <p:cNvPr id="16397" name="Rectangle 43"/>
              <p:cNvSpPr>
                <a:spLocks noChangeArrowheads="1"/>
              </p:cNvSpPr>
              <p:nvPr/>
            </p:nvSpPr>
            <p:spPr bwMode="auto">
              <a:xfrm rot="5400000">
                <a:off x="817" y="2090"/>
                <a:ext cx="408" cy="91"/>
              </a:xfrm>
              <a:prstGeom prst="rect">
                <a:avLst/>
              </a:prstGeom>
              <a:solidFill>
                <a:schemeClr val="accent1"/>
              </a:solidFill>
              <a:ln w="9525">
                <a:solidFill>
                  <a:schemeClr val="tx1"/>
                </a:solidFill>
                <a:prstDash val="dash"/>
                <a:miter lim="800000"/>
                <a:headEnd/>
                <a:tailEnd/>
              </a:ln>
            </p:spPr>
            <p:txBody>
              <a:bodyPr wrap="none" anchor="ctr"/>
              <a:lstStyle/>
              <a:p>
                <a:endParaRPr lang="en-US"/>
              </a:p>
            </p:txBody>
          </p:sp>
          <p:sp>
            <p:nvSpPr>
              <p:cNvPr id="16398" name="Text Box 44"/>
              <p:cNvSpPr txBox="1">
                <a:spLocks noChangeArrowheads="1"/>
              </p:cNvSpPr>
              <p:nvPr/>
            </p:nvSpPr>
            <p:spPr bwMode="auto">
              <a:xfrm>
                <a:off x="4" y="2068"/>
                <a:ext cx="350" cy="250"/>
              </a:xfrm>
              <a:prstGeom prst="rect">
                <a:avLst/>
              </a:prstGeom>
              <a:noFill/>
              <a:ln w="9525">
                <a:noFill/>
                <a:prstDash val="dash"/>
                <a:miter lim="800000"/>
                <a:headEnd/>
                <a:tailEnd/>
              </a:ln>
            </p:spPr>
            <p:txBody>
              <a:bodyPr wrap="none">
                <a:spAutoFit/>
              </a:bodyPr>
              <a:lstStyle/>
              <a:p>
                <a:r>
                  <a:rPr lang="en-GB" sz="2000" i="1" dirty="0">
                    <a:latin typeface="Times New Roman" pitchFamily="18" charset="0"/>
                  </a:rPr>
                  <a:t>i</a:t>
                </a:r>
                <a:r>
                  <a:rPr lang="en-GB" sz="2000" i="1" baseline="-25000" dirty="0">
                    <a:latin typeface="Times New Roman" pitchFamily="18" charset="0"/>
                  </a:rPr>
                  <a:t>s</a:t>
                </a:r>
                <a:r>
                  <a:rPr lang="en-GB" sz="2000" i="1" dirty="0">
                    <a:latin typeface="Times New Roman" pitchFamily="18" charset="0"/>
                  </a:rPr>
                  <a:t>(t)</a:t>
                </a:r>
              </a:p>
            </p:txBody>
          </p:sp>
          <p:sp>
            <p:nvSpPr>
              <p:cNvPr id="16399" name="Text Box 45"/>
              <p:cNvSpPr txBox="1">
                <a:spLocks noChangeArrowheads="1"/>
              </p:cNvSpPr>
              <p:nvPr/>
            </p:nvSpPr>
            <p:spPr bwMode="auto">
              <a:xfrm>
                <a:off x="1111" y="2115"/>
                <a:ext cx="284" cy="250"/>
              </a:xfrm>
              <a:prstGeom prst="rect">
                <a:avLst/>
              </a:prstGeom>
              <a:noFill/>
              <a:ln w="9525">
                <a:noFill/>
                <a:prstDash val="dash"/>
                <a:miter lim="800000"/>
                <a:headEnd/>
                <a:tailEnd/>
              </a:ln>
            </p:spPr>
            <p:txBody>
              <a:bodyPr wrap="none">
                <a:spAutoFit/>
              </a:bodyPr>
              <a:lstStyle/>
              <a:p>
                <a:r>
                  <a:rPr lang="en-GB" sz="2000"/>
                  <a:t>R</a:t>
                </a:r>
                <a:r>
                  <a:rPr lang="en-GB" sz="2000" baseline="-25000"/>
                  <a:t>s</a:t>
                </a:r>
              </a:p>
            </p:txBody>
          </p:sp>
          <p:sp>
            <p:nvSpPr>
              <p:cNvPr id="16400" name="Line 46"/>
              <p:cNvSpPr>
                <a:spLocks noChangeShapeType="1"/>
              </p:cNvSpPr>
              <p:nvPr/>
            </p:nvSpPr>
            <p:spPr bwMode="auto">
              <a:xfrm>
                <a:off x="1020" y="1570"/>
                <a:ext cx="0" cy="362"/>
              </a:xfrm>
              <a:prstGeom prst="line">
                <a:avLst/>
              </a:prstGeom>
              <a:noFill/>
              <a:ln w="9525">
                <a:solidFill>
                  <a:schemeClr val="tx1"/>
                </a:solidFill>
                <a:prstDash val="dash"/>
                <a:round/>
                <a:headEnd/>
                <a:tailEnd/>
              </a:ln>
            </p:spPr>
            <p:txBody>
              <a:bodyPr/>
              <a:lstStyle/>
              <a:p>
                <a:endParaRPr lang="en-GB"/>
              </a:p>
            </p:txBody>
          </p:sp>
          <p:sp>
            <p:nvSpPr>
              <p:cNvPr id="16401" name="Line 47"/>
              <p:cNvSpPr>
                <a:spLocks noChangeShapeType="1"/>
              </p:cNvSpPr>
              <p:nvPr/>
            </p:nvSpPr>
            <p:spPr bwMode="auto">
              <a:xfrm>
                <a:off x="1020" y="2341"/>
                <a:ext cx="0" cy="363"/>
              </a:xfrm>
              <a:prstGeom prst="line">
                <a:avLst/>
              </a:prstGeom>
              <a:noFill/>
              <a:ln w="9525">
                <a:solidFill>
                  <a:schemeClr val="tx1"/>
                </a:solidFill>
                <a:prstDash val="dash"/>
                <a:round/>
                <a:headEnd/>
                <a:tailEnd/>
              </a:ln>
            </p:spPr>
            <p:txBody>
              <a:bodyPr/>
              <a:lstStyle/>
              <a:p>
                <a:endParaRPr lang="en-GB"/>
              </a:p>
            </p:txBody>
          </p:sp>
          <p:sp>
            <p:nvSpPr>
              <p:cNvPr id="16402" name="Line 48"/>
              <p:cNvSpPr>
                <a:spLocks noChangeShapeType="1"/>
              </p:cNvSpPr>
              <p:nvPr/>
            </p:nvSpPr>
            <p:spPr bwMode="auto">
              <a:xfrm flipV="1">
                <a:off x="657" y="2068"/>
                <a:ext cx="0" cy="227"/>
              </a:xfrm>
              <a:prstGeom prst="line">
                <a:avLst/>
              </a:prstGeom>
              <a:noFill/>
              <a:ln w="9525">
                <a:solidFill>
                  <a:schemeClr val="tx1"/>
                </a:solidFill>
                <a:prstDash val="dash"/>
                <a:round/>
                <a:headEnd/>
                <a:tailEnd type="triangle" w="med" len="med"/>
              </a:ln>
            </p:spPr>
            <p:txBody>
              <a:bodyPr/>
              <a:lstStyle/>
              <a:p>
                <a:endParaRPr lang="en-GB"/>
              </a:p>
            </p:txBody>
          </p:sp>
        </p:grpSp>
      </p:grpSp>
      <p:sp>
        <p:nvSpPr>
          <p:cNvPr id="16389" name="Rectangle 89"/>
          <p:cNvSpPr>
            <a:spLocks noChangeArrowheads="1"/>
          </p:cNvSpPr>
          <p:nvPr/>
        </p:nvSpPr>
        <p:spPr bwMode="auto">
          <a:xfrm>
            <a:off x="3492500" y="1700213"/>
            <a:ext cx="2416175" cy="369887"/>
          </a:xfrm>
          <a:prstGeom prst="rect">
            <a:avLst/>
          </a:prstGeom>
          <a:noFill/>
          <a:ln w="9525">
            <a:noFill/>
            <a:miter lim="800000"/>
            <a:headEnd/>
            <a:tailEnd/>
          </a:ln>
        </p:spPr>
        <p:txBody>
          <a:bodyPr wrap="none">
            <a:spAutoFit/>
          </a:bodyPr>
          <a:lstStyle/>
          <a:p>
            <a:r>
              <a:rPr lang="en-GB"/>
              <a:t>Ideal current Amplifier</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55" name="Line 43"/>
          <p:cNvSpPr>
            <a:spLocks noChangeShapeType="1"/>
          </p:cNvSpPr>
          <p:nvPr/>
        </p:nvSpPr>
        <p:spPr bwMode="auto">
          <a:xfrm flipV="1">
            <a:off x="1835150" y="4870028"/>
            <a:ext cx="1655763" cy="0"/>
          </a:xfrm>
          <a:prstGeom prst="line">
            <a:avLst/>
          </a:prstGeom>
          <a:noFill/>
          <a:ln w="9525">
            <a:solidFill>
              <a:schemeClr val="tx1"/>
            </a:solidFill>
            <a:round/>
            <a:headEnd type="none" w="med" len="med"/>
            <a:tailEnd/>
          </a:ln>
        </p:spPr>
        <p:txBody>
          <a:bodyPr/>
          <a:lstStyle/>
          <a:p>
            <a:endParaRPr lang="en-GB"/>
          </a:p>
        </p:txBody>
      </p:sp>
      <p:sp>
        <p:nvSpPr>
          <p:cNvPr id="17456" name="Oval 44"/>
          <p:cNvSpPr>
            <a:spLocks noChangeArrowheads="1"/>
          </p:cNvSpPr>
          <p:nvPr/>
        </p:nvSpPr>
        <p:spPr bwMode="auto">
          <a:xfrm>
            <a:off x="1619250" y="5182766"/>
            <a:ext cx="433388" cy="431800"/>
          </a:xfrm>
          <a:prstGeom prst="ellipse">
            <a:avLst/>
          </a:prstGeom>
          <a:noFill/>
          <a:ln w="9525">
            <a:solidFill>
              <a:schemeClr val="tx1"/>
            </a:solidFill>
            <a:round/>
            <a:headEnd/>
            <a:tailEnd/>
          </a:ln>
        </p:spPr>
        <p:txBody>
          <a:bodyPr wrap="none" anchor="ctr"/>
          <a:lstStyle/>
          <a:p>
            <a:pPr algn="ctr"/>
            <a:endParaRPr lang="en-US"/>
          </a:p>
        </p:txBody>
      </p:sp>
      <p:sp>
        <p:nvSpPr>
          <p:cNvPr id="17457" name="Line 45"/>
          <p:cNvSpPr>
            <a:spLocks noChangeShapeType="1"/>
          </p:cNvSpPr>
          <p:nvPr/>
        </p:nvSpPr>
        <p:spPr bwMode="auto">
          <a:xfrm flipV="1">
            <a:off x="1835150" y="4870028"/>
            <a:ext cx="0" cy="312738"/>
          </a:xfrm>
          <a:prstGeom prst="line">
            <a:avLst/>
          </a:prstGeom>
          <a:noFill/>
          <a:ln w="9525">
            <a:solidFill>
              <a:schemeClr val="tx1"/>
            </a:solidFill>
            <a:round/>
            <a:headEnd/>
            <a:tailEnd/>
          </a:ln>
        </p:spPr>
        <p:txBody>
          <a:bodyPr/>
          <a:lstStyle/>
          <a:p>
            <a:endParaRPr lang="en-GB"/>
          </a:p>
        </p:txBody>
      </p:sp>
      <p:sp>
        <p:nvSpPr>
          <p:cNvPr id="17458" name="Line 46"/>
          <p:cNvSpPr>
            <a:spLocks noChangeShapeType="1"/>
          </p:cNvSpPr>
          <p:nvPr/>
        </p:nvSpPr>
        <p:spPr bwMode="auto">
          <a:xfrm flipV="1">
            <a:off x="1835150" y="5614566"/>
            <a:ext cx="0" cy="263525"/>
          </a:xfrm>
          <a:prstGeom prst="line">
            <a:avLst/>
          </a:prstGeom>
          <a:noFill/>
          <a:ln w="9525">
            <a:solidFill>
              <a:schemeClr val="tx1"/>
            </a:solidFill>
            <a:round/>
            <a:headEnd/>
            <a:tailEnd/>
          </a:ln>
        </p:spPr>
        <p:txBody>
          <a:bodyPr/>
          <a:lstStyle/>
          <a:p>
            <a:endParaRPr lang="en-GB"/>
          </a:p>
        </p:txBody>
      </p:sp>
      <p:sp>
        <p:nvSpPr>
          <p:cNvPr id="17459" name="Line 47"/>
          <p:cNvSpPr>
            <a:spLocks noChangeShapeType="1"/>
          </p:cNvSpPr>
          <p:nvPr/>
        </p:nvSpPr>
        <p:spPr bwMode="auto">
          <a:xfrm>
            <a:off x="3275013" y="4869160"/>
            <a:ext cx="504825" cy="0"/>
          </a:xfrm>
          <a:prstGeom prst="line">
            <a:avLst/>
          </a:prstGeom>
          <a:noFill/>
          <a:ln w="9525">
            <a:solidFill>
              <a:schemeClr val="tx1"/>
            </a:solidFill>
            <a:round/>
            <a:headEnd/>
            <a:tailEnd type="triangle" w="med" len="med"/>
          </a:ln>
        </p:spPr>
        <p:txBody>
          <a:bodyPr/>
          <a:lstStyle/>
          <a:p>
            <a:endParaRPr lang="en-GB"/>
          </a:p>
        </p:txBody>
      </p:sp>
      <p:sp>
        <p:nvSpPr>
          <p:cNvPr id="17460" name="Text Box 48"/>
          <p:cNvSpPr txBox="1">
            <a:spLocks noChangeArrowheads="1"/>
          </p:cNvSpPr>
          <p:nvPr/>
        </p:nvSpPr>
        <p:spPr bwMode="auto">
          <a:xfrm>
            <a:off x="3275013" y="4365203"/>
            <a:ext cx="547687" cy="396875"/>
          </a:xfrm>
          <a:prstGeom prst="rect">
            <a:avLst/>
          </a:prstGeom>
          <a:noFill/>
          <a:ln w="9525">
            <a:noFill/>
            <a:miter lim="800000"/>
            <a:headEnd/>
            <a:tailEnd/>
          </a:ln>
        </p:spPr>
        <p:txBody>
          <a:bodyPr wrap="none">
            <a:spAutoFit/>
          </a:bodyPr>
          <a:lstStyle/>
          <a:p>
            <a:r>
              <a:rPr lang="en-GB" sz="2000" i="1">
                <a:latin typeface="Times New Roman" pitchFamily="18" charset="0"/>
              </a:rPr>
              <a:t>i</a:t>
            </a:r>
            <a:r>
              <a:rPr lang="en-GB" sz="2000" i="1" baseline="-25000">
                <a:latin typeface="Times New Roman" pitchFamily="18" charset="0"/>
              </a:rPr>
              <a:t>I</a:t>
            </a:r>
            <a:r>
              <a:rPr lang="en-GB" sz="2000" i="1">
                <a:latin typeface="Times New Roman" pitchFamily="18" charset="0"/>
              </a:rPr>
              <a:t>(t)</a:t>
            </a:r>
          </a:p>
        </p:txBody>
      </p:sp>
      <p:sp>
        <p:nvSpPr>
          <p:cNvPr id="17461" name="Line 49"/>
          <p:cNvSpPr>
            <a:spLocks noChangeShapeType="1"/>
          </p:cNvSpPr>
          <p:nvPr/>
        </p:nvSpPr>
        <p:spPr bwMode="auto">
          <a:xfrm>
            <a:off x="1835150" y="5878091"/>
            <a:ext cx="1655763" cy="0"/>
          </a:xfrm>
          <a:prstGeom prst="line">
            <a:avLst/>
          </a:prstGeom>
          <a:noFill/>
          <a:ln w="9525">
            <a:solidFill>
              <a:schemeClr val="tx1"/>
            </a:solidFill>
            <a:round/>
            <a:headEnd/>
            <a:tailEnd/>
          </a:ln>
        </p:spPr>
        <p:txBody>
          <a:bodyPr/>
          <a:lstStyle/>
          <a:p>
            <a:endParaRPr lang="en-GB"/>
          </a:p>
        </p:txBody>
      </p:sp>
      <p:sp>
        <p:nvSpPr>
          <p:cNvPr id="17462" name="Rectangle 50"/>
          <p:cNvSpPr>
            <a:spLocks noChangeArrowheads="1"/>
          </p:cNvSpPr>
          <p:nvPr/>
        </p:nvSpPr>
        <p:spPr bwMode="auto">
          <a:xfrm>
            <a:off x="4067175" y="5085928"/>
            <a:ext cx="144463" cy="574675"/>
          </a:xfrm>
          <a:prstGeom prst="rect">
            <a:avLst/>
          </a:prstGeom>
          <a:noFill/>
          <a:ln w="9525">
            <a:solidFill>
              <a:schemeClr val="tx1"/>
            </a:solidFill>
            <a:miter lim="800000"/>
            <a:headEnd/>
            <a:tailEnd/>
          </a:ln>
        </p:spPr>
        <p:txBody>
          <a:bodyPr wrap="none" anchor="ctr"/>
          <a:lstStyle/>
          <a:p>
            <a:endParaRPr lang="en-US"/>
          </a:p>
        </p:txBody>
      </p:sp>
      <p:sp>
        <p:nvSpPr>
          <p:cNvPr id="17463" name="Freeform 51"/>
          <p:cNvSpPr>
            <a:spLocks/>
          </p:cNvSpPr>
          <p:nvPr/>
        </p:nvSpPr>
        <p:spPr bwMode="auto">
          <a:xfrm>
            <a:off x="3490913" y="4870028"/>
            <a:ext cx="647700" cy="215900"/>
          </a:xfrm>
          <a:custGeom>
            <a:avLst/>
            <a:gdLst>
              <a:gd name="T0" fmla="*/ 1028223839 w 408"/>
              <a:gd name="T1" fmla="*/ 342741195 h 136"/>
              <a:gd name="T2" fmla="*/ 1028223839 w 408"/>
              <a:gd name="T3" fmla="*/ 0 h 136"/>
              <a:gd name="T4" fmla="*/ 0 w 408"/>
              <a:gd name="T5" fmla="*/ 0 h 136"/>
              <a:gd name="T6" fmla="*/ 0 60000 65536"/>
              <a:gd name="T7" fmla="*/ 0 60000 65536"/>
              <a:gd name="T8" fmla="*/ 0 60000 65536"/>
              <a:gd name="T9" fmla="*/ 0 w 408"/>
              <a:gd name="T10" fmla="*/ 0 h 136"/>
              <a:gd name="T11" fmla="*/ 408 w 408"/>
              <a:gd name="T12" fmla="*/ 136 h 136"/>
            </a:gdLst>
            <a:ahLst/>
            <a:cxnLst>
              <a:cxn ang="T6">
                <a:pos x="T0" y="T1"/>
              </a:cxn>
              <a:cxn ang="T7">
                <a:pos x="T2" y="T3"/>
              </a:cxn>
              <a:cxn ang="T8">
                <a:pos x="T4" y="T5"/>
              </a:cxn>
            </a:cxnLst>
            <a:rect l="T9" t="T10" r="T11" b="T12"/>
            <a:pathLst>
              <a:path w="408" h="136">
                <a:moveTo>
                  <a:pt x="408" y="136"/>
                </a:moveTo>
                <a:lnTo>
                  <a:pt x="408" y="0"/>
                </a:lnTo>
                <a:lnTo>
                  <a:pt x="0" y="0"/>
                </a:lnTo>
              </a:path>
            </a:pathLst>
          </a:custGeom>
          <a:noFill/>
          <a:ln w="9525">
            <a:solidFill>
              <a:schemeClr val="tx1"/>
            </a:solidFill>
            <a:round/>
            <a:headEnd/>
            <a:tailEnd type="oval" w="med" len="med"/>
          </a:ln>
        </p:spPr>
        <p:txBody>
          <a:bodyPr/>
          <a:lstStyle/>
          <a:p>
            <a:endParaRPr lang="en-GB"/>
          </a:p>
        </p:txBody>
      </p:sp>
      <p:sp>
        <p:nvSpPr>
          <p:cNvPr id="17464" name="Freeform 52"/>
          <p:cNvSpPr>
            <a:spLocks/>
          </p:cNvSpPr>
          <p:nvPr/>
        </p:nvSpPr>
        <p:spPr bwMode="auto">
          <a:xfrm>
            <a:off x="3490913" y="5660603"/>
            <a:ext cx="647700" cy="217488"/>
          </a:xfrm>
          <a:custGeom>
            <a:avLst/>
            <a:gdLst>
              <a:gd name="T0" fmla="*/ 514111920 w 816"/>
              <a:gd name="T1" fmla="*/ 0 h 137"/>
              <a:gd name="T2" fmla="*/ 514111920 w 816"/>
              <a:gd name="T3" fmla="*/ 345262939 h 137"/>
              <a:gd name="T4" fmla="*/ 0 w 816"/>
              <a:gd name="T5" fmla="*/ 345262939 h 137"/>
              <a:gd name="T6" fmla="*/ 0 60000 65536"/>
              <a:gd name="T7" fmla="*/ 0 60000 65536"/>
              <a:gd name="T8" fmla="*/ 0 60000 65536"/>
              <a:gd name="T9" fmla="*/ 0 w 816"/>
              <a:gd name="T10" fmla="*/ 0 h 137"/>
              <a:gd name="T11" fmla="*/ 816 w 816"/>
              <a:gd name="T12" fmla="*/ 137 h 137"/>
            </a:gdLst>
            <a:ahLst/>
            <a:cxnLst>
              <a:cxn ang="T6">
                <a:pos x="T0" y="T1"/>
              </a:cxn>
              <a:cxn ang="T7">
                <a:pos x="T2" y="T3"/>
              </a:cxn>
              <a:cxn ang="T8">
                <a:pos x="T4" y="T5"/>
              </a:cxn>
            </a:cxnLst>
            <a:rect l="T9" t="T10" r="T11" b="T12"/>
            <a:pathLst>
              <a:path w="816" h="137">
                <a:moveTo>
                  <a:pt x="816" y="0"/>
                </a:moveTo>
                <a:lnTo>
                  <a:pt x="816" y="137"/>
                </a:lnTo>
                <a:lnTo>
                  <a:pt x="0" y="137"/>
                </a:lnTo>
              </a:path>
            </a:pathLst>
          </a:custGeom>
          <a:noFill/>
          <a:ln w="9525">
            <a:solidFill>
              <a:schemeClr val="tx1"/>
            </a:solidFill>
            <a:round/>
            <a:headEnd type="none" w="med" len="med"/>
            <a:tailEnd type="oval" w="med" len="med"/>
          </a:ln>
        </p:spPr>
        <p:txBody>
          <a:bodyPr/>
          <a:lstStyle/>
          <a:p>
            <a:endParaRPr lang="en-GB"/>
          </a:p>
        </p:txBody>
      </p:sp>
      <p:sp>
        <p:nvSpPr>
          <p:cNvPr id="17465" name="Rectangle 53"/>
          <p:cNvSpPr>
            <a:spLocks noChangeArrowheads="1"/>
          </p:cNvSpPr>
          <p:nvPr/>
        </p:nvSpPr>
        <p:spPr bwMode="auto">
          <a:xfrm rot="5400000">
            <a:off x="2447132" y="5264521"/>
            <a:ext cx="647700" cy="144463"/>
          </a:xfrm>
          <a:prstGeom prst="rect">
            <a:avLst/>
          </a:prstGeom>
          <a:noFill/>
          <a:ln w="9525">
            <a:solidFill>
              <a:schemeClr val="tx1"/>
            </a:solidFill>
            <a:miter lim="800000"/>
            <a:headEnd/>
            <a:tailEnd/>
          </a:ln>
        </p:spPr>
        <p:txBody>
          <a:bodyPr wrap="none" anchor="ctr"/>
          <a:lstStyle/>
          <a:p>
            <a:endParaRPr lang="en-US"/>
          </a:p>
        </p:txBody>
      </p:sp>
      <p:sp>
        <p:nvSpPr>
          <p:cNvPr id="17466" name="Line 54"/>
          <p:cNvSpPr>
            <a:spLocks noChangeShapeType="1"/>
          </p:cNvSpPr>
          <p:nvPr/>
        </p:nvSpPr>
        <p:spPr bwMode="auto">
          <a:xfrm>
            <a:off x="3490913" y="4220741"/>
            <a:ext cx="0" cy="2160587"/>
          </a:xfrm>
          <a:prstGeom prst="line">
            <a:avLst/>
          </a:prstGeom>
          <a:noFill/>
          <a:ln w="9525">
            <a:solidFill>
              <a:schemeClr val="tx1"/>
            </a:solidFill>
            <a:prstDash val="dash"/>
            <a:round/>
            <a:headEnd/>
            <a:tailEnd/>
          </a:ln>
        </p:spPr>
        <p:txBody>
          <a:bodyPr/>
          <a:lstStyle/>
          <a:p>
            <a:endParaRPr lang="en-GB"/>
          </a:p>
        </p:txBody>
      </p:sp>
      <p:sp>
        <p:nvSpPr>
          <p:cNvPr id="17467" name="Text Box 55"/>
          <p:cNvSpPr txBox="1">
            <a:spLocks noChangeArrowheads="1"/>
          </p:cNvSpPr>
          <p:nvPr/>
        </p:nvSpPr>
        <p:spPr bwMode="auto">
          <a:xfrm>
            <a:off x="1042988" y="5228803"/>
            <a:ext cx="555625" cy="396875"/>
          </a:xfrm>
          <a:prstGeom prst="rect">
            <a:avLst/>
          </a:prstGeom>
          <a:noFill/>
          <a:ln w="9525">
            <a:noFill/>
            <a:miter lim="800000"/>
            <a:headEnd/>
            <a:tailEnd/>
          </a:ln>
        </p:spPr>
        <p:txBody>
          <a:bodyPr wrap="none">
            <a:spAutoFit/>
          </a:bodyPr>
          <a:lstStyle/>
          <a:p>
            <a:r>
              <a:rPr lang="en-GB" sz="2000" i="1">
                <a:latin typeface="Times New Roman" pitchFamily="18" charset="0"/>
              </a:rPr>
              <a:t>i</a:t>
            </a:r>
            <a:r>
              <a:rPr lang="en-GB" sz="2000" i="1" baseline="-25000">
                <a:latin typeface="Times New Roman" pitchFamily="18" charset="0"/>
              </a:rPr>
              <a:t>s</a:t>
            </a:r>
            <a:r>
              <a:rPr lang="en-GB" sz="2000" i="1">
                <a:latin typeface="Times New Roman" pitchFamily="18" charset="0"/>
              </a:rPr>
              <a:t>(t)</a:t>
            </a:r>
          </a:p>
        </p:txBody>
      </p:sp>
      <p:sp>
        <p:nvSpPr>
          <p:cNvPr id="17468" name="Line 56"/>
          <p:cNvSpPr>
            <a:spLocks noChangeShapeType="1"/>
          </p:cNvSpPr>
          <p:nvPr/>
        </p:nvSpPr>
        <p:spPr bwMode="auto">
          <a:xfrm>
            <a:off x="4139953" y="5876850"/>
            <a:ext cx="2446586" cy="0"/>
          </a:xfrm>
          <a:prstGeom prst="line">
            <a:avLst/>
          </a:prstGeom>
          <a:noFill/>
          <a:ln w="9525">
            <a:solidFill>
              <a:schemeClr val="tx1"/>
            </a:solidFill>
            <a:round/>
            <a:headEnd/>
            <a:tailEnd type="oval" w="med" len="med"/>
          </a:ln>
        </p:spPr>
        <p:txBody>
          <a:bodyPr/>
          <a:lstStyle/>
          <a:p>
            <a:endParaRPr lang="en-GB"/>
          </a:p>
        </p:txBody>
      </p:sp>
      <p:sp>
        <p:nvSpPr>
          <p:cNvPr id="17469" name="Text Box 57"/>
          <p:cNvSpPr txBox="1">
            <a:spLocks noChangeArrowheads="1"/>
          </p:cNvSpPr>
          <p:nvPr/>
        </p:nvSpPr>
        <p:spPr bwMode="auto">
          <a:xfrm>
            <a:off x="7589838" y="5135141"/>
            <a:ext cx="654050" cy="396875"/>
          </a:xfrm>
          <a:prstGeom prst="rect">
            <a:avLst/>
          </a:prstGeom>
          <a:noFill/>
          <a:ln w="9525">
            <a:noFill/>
            <a:miter lim="800000"/>
            <a:headEnd/>
            <a:tailEnd/>
          </a:ln>
        </p:spPr>
        <p:txBody>
          <a:bodyPr wrap="none">
            <a:spAutoFit/>
          </a:bodyPr>
          <a:lstStyle/>
          <a:p>
            <a:r>
              <a:rPr lang="en-GB" sz="2000" i="1">
                <a:latin typeface="Times New Roman" pitchFamily="18" charset="0"/>
              </a:rPr>
              <a:t>v</a:t>
            </a:r>
            <a:r>
              <a:rPr lang="en-GB" sz="2000" i="1" baseline="-25000">
                <a:latin typeface="Times New Roman" pitchFamily="18" charset="0"/>
              </a:rPr>
              <a:t>O</a:t>
            </a:r>
            <a:r>
              <a:rPr lang="en-GB" sz="2000" i="1">
                <a:latin typeface="Times New Roman" pitchFamily="18" charset="0"/>
              </a:rPr>
              <a:t>(t)</a:t>
            </a:r>
          </a:p>
        </p:txBody>
      </p:sp>
      <p:sp>
        <p:nvSpPr>
          <p:cNvPr id="17470" name="Rectangle 58"/>
          <p:cNvSpPr>
            <a:spLocks noChangeArrowheads="1"/>
          </p:cNvSpPr>
          <p:nvPr/>
        </p:nvSpPr>
        <p:spPr bwMode="auto">
          <a:xfrm>
            <a:off x="7229475" y="5158953"/>
            <a:ext cx="144463" cy="360363"/>
          </a:xfrm>
          <a:prstGeom prst="rect">
            <a:avLst/>
          </a:prstGeom>
          <a:noFill/>
          <a:ln w="9525">
            <a:solidFill>
              <a:schemeClr val="tx1"/>
            </a:solidFill>
            <a:miter lim="800000"/>
            <a:headEnd/>
            <a:tailEnd/>
          </a:ln>
        </p:spPr>
        <p:txBody>
          <a:bodyPr wrap="none" anchor="ctr"/>
          <a:lstStyle/>
          <a:p>
            <a:endParaRPr lang="en-US"/>
          </a:p>
        </p:txBody>
      </p:sp>
      <p:sp>
        <p:nvSpPr>
          <p:cNvPr id="17471" name="Line 59"/>
          <p:cNvSpPr>
            <a:spLocks noChangeShapeType="1"/>
          </p:cNvSpPr>
          <p:nvPr/>
        </p:nvSpPr>
        <p:spPr bwMode="auto">
          <a:xfrm>
            <a:off x="7300913" y="4871616"/>
            <a:ext cx="0" cy="287337"/>
          </a:xfrm>
          <a:prstGeom prst="line">
            <a:avLst/>
          </a:prstGeom>
          <a:noFill/>
          <a:ln w="9525">
            <a:solidFill>
              <a:schemeClr val="tx1"/>
            </a:solidFill>
            <a:round/>
            <a:headEnd/>
            <a:tailEnd/>
          </a:ln>
        </p:spPr>
        <p:txBody>
          <a:bodyPr/>
          <a:lstStyle/>
          <a:p>
            <a:endParaRPr lang="en-GB"/>
          </a:p>
        </p:txBody>
      </p:sp>
      <p:sp>
        <p:nvSpPr>
          <p:cNvPr id="17472" name="Line 60"/>
          <p:cNvSpPr>
            <a:spLocks noChangeShapeType="1"/>
          </p:cNvSpPr>
          <p:nvPr/>
        </p:nvSpPr>
        <p:spPr bwMode="auto">
          <a:xfrm>
            <a:off x="7300913" y="5519316"/>
            <a:ext cx="1587" cy="358775"/>
          </a:xfrm>
          <a:prstGeom prst="line">
            <a:avLst/>
          </a:prstGeom>
          <a:noFill/>
          <a:ln w="9525">
            <a:solidFill>
              <a:schemeClr val="tx1"/>
            </a:solidFill>
            <a:round/>
            <a:headEnd/>
            <a:tailEnd/>
          </a:ln>
        </p:spPr>
        <p:txBody>
          <a:bodyPr/>
          <a:lstStyle/>
          <a:p>
            <a:endParaRPr lang="en-GB"/>
          </a:p>
        </p:txBody>
      </p:sp>
      <p:sp>
        <p:nvSpPr>
          <p:cNvPr id="17473" name="Text Box 61"/>
          <p:cNvSpPr txBox="1">
            <a:spLocks noChangeArrowheads="1"/>
          </p:cNvSpPr>
          <p:nvPr/>
        </p:nvSpPr>
        <p:spPr bwMode="auto">
          <a:xfrm>
            <a:off x="7569200" y="4695403"/>
            <a:ext cx="331788" cy="396875"/>
          </a:xfrm>
          <a:prstGeom prst="rect">
            <a:avLst/>
          </a:prstGeom>
          <a:noFill/>
          <a:ln w="9525">
            <a:noFill/>
            <a:miter lim="800000"/>
            <a:headEnd/>
            <a:tailEnd/>
          </a:ln>
        </p:spPr>
        <p:txBody>
          <a:bodyPr wrap="none">
            <a:spAutoFit/>
          </a:bodyPr>
          <a:lstStyle/>
          <a:p>
            <a:r>
              <a:rPr lang="en-GB" sz="2000"/>
              <a:t>+</a:t>
            </a:r>
          </a:p>
        </p:txBody>
      </p:sp>
      <p:sp>
        <p:nvSpPr>
          <p:cNvPr id="17474" name="Text Box 62"/>
          <p:cNvSpPr txBox="1">
            <a:spLocks noChangeArrowheads="1"/>
          </p:cNvSpPr>
          <p:nvPr/>
        </p:nvSpPr>
        <p:spPr bwMode="auto">
          <a:xfrm>
            <a:off x="7616825" y="5565353"/>
            <a:ext cx="268288" cy="396875"/>
          </a:xfrm>
          <a:prstGeom prst="rect">
            <a:avLst/>
          </a:prstGeom>
          <a:noFill/>
          <a:ln w="9525">
            <a:noFill/>
            <a:miter lim="800000"/>
            <a:headEnd/>
            <a:tailEnd/>
          </a:ln>
        </p:spPr>
        <p:txBody>
          <a:bodyPr wrap="none">
            <a:spAutoFit/>
          </a:bodyPr>
          <a:lstStyle/>
          <a:p>
            <a:r>
              <a:rPr lang="en-GB" sz="2000"/>
              <a:t>-</a:t>
            </a:r>
          </a:p>
        </p:txBody>
      </p:sp>
      <p:sp>
        <p:nvSpPr>
          <p:cNvPr id="17475" name="Text Box 63"/>
          <p:cNvSpPr txBox="1">
            <a:spLocks noChangeArrowheads="1"/>
          </p:cNvSpPr>
          <p:nvPr/>
        </p:nvSpPr>
        <p:spPr bwMode="auto">
          <a:xfrm>
            <a:off x="6797675" y="5152603"/>
            <a:ext cx="465192" cy="400110"/>
          </a:xfrm>
          <a:prstGeom prst="rect">
            <a:avLst/>
          </a:prstGeom>
          <a:noFill/>
          <a:ln w="9525">
            <a:noFill/>
            <a:miter lim="800000"/>
            <a:headEnd/>
            <a:tailEnd/>
          </a:ln>
        </p:spPr>
        <p:txBody>
          <a:bodyPr wrap="none">
            <a:spAutoFit/>
          </a:bodyPr>
          <a:lstStyle/>
          <a:p>
            <a:r>
              <a:rPr lang="en-GB" sz="2000" i="1" dirty="0"/>
              <a:t>R</a:t>
            </a:r>
            <a:r>
              <a:rPr lang="en-GB" sz="2000" i="1" baseline="-25000" dirty="0"/>
              <a:t>L</a:t>
            </a:r>
          </a:p>
        </p:txBody>
      </p:sp>
      <p:sp>
        <p:nvSpPr>
          <p:cNvPr id="17476" name="Text Box 64"/>
          <p:cNvSpPr txBox="1">
            <a:spLocks noChangeArrowheads="1"/>
          </p:cNvSpPr>
          <p:nvPr/>
        </p:nvSpPr>
        <p:spPr bwMode="auto">
          <a:xfrm>
            <a:off x="6870700" y="4365203"/>
            <a:ext cx="611188" cy="396875"/>
          </a:xfrm>
          <a:prstGeom prst="rect">
            <a:avLst/>
          </a:prstGeom>
          <a:noFill/>
          <a:ln w="9525">
            <a:noFill/>
            <a:miter lim="800000"/>
            <a:headEnd/>
            <a:tailEnd/>
          </a:ln>
        </p:spPr>
        <p:txBody>
          <a:bodyPr wrap="none">
            <a:spAutoFit/>
          </a:bodyPr>
          <a:lstStyle/>
          <a:p>
            <a:r>
              <a:rPr lang="en-GB" sz="2000" i="1">
                <a:latin typeface="Times New Roman" pitchFamily="18" charset="0"/>
              </a:rPr>
              <a:t>i</a:t>
            </a:r>
            <a:r>
              <a:rPr lang="en-GB" sz="2000" i="1" baseline="-25000">
                <a:latin typeface="Times New Roman" pitchFamily="18" charset="0"/>
              </a:rPr>
              <a:t>O</a:t>
            </a:r>
            <a:r>
              <a:rPr lang="en-GB" sz="2000" i="1">
                <a:latin typeface="Times New Roman" pitchFamily="18" charset="0"/>
              </a:rPr>
              <a:t>(t)</a:t>
            </a:r>
          </a:p>
        </p:txBody>
      </p:sp>
      <p:sp>
        <p:nvSpPr>
          <p:cNvPr id="17477" name="Line 65"/>
          <p:cNvSpPr>
            <a:spLocks noChangeShapeType="1"/>
          </p:cNvSpPr>
          <p:nvPr/>
        </p:nvSpPr>
        <p:spPr bwMode="auto">
          <a:xfrm>
            <a:off x="6660232" y="4869160"/>
            <a:ext cx="504825" cy="0"/>
          </a:xfrm>
          <a:prstGeom prst="line">
            <a:avLst/>
          </a:prstGeom>
          <a:noFill/>
          <a:ln w="6350">
            <a:solidFill>
              <a:schemeClr val="tx1"/>
            </a:solidFill>
            <a:round/>
            <a:headEnd/>
            <a:tailEnd type="triangle" w="med" len="med"/>
          </a:ln>
        </p:spPr>
        <p:txBody>
          <a:bodyPr/>
          <a:lstStyle/>
          <a:p>
            <a:endParaRPr lang="en-GB"/>
          </a:p>
        </p:txBody>
      </p:sp>
      <p:sp>
        <p:nvSpPr>
          <p:cNvPr id="17478" name="Rectangle 66"/>
          <p:cNvSpPr>
            <a:spLocks noChangeArrowheads="1"/>
          </p:cNvSpPr>
          <p:nvPr/>
        </p:nvSpPr>
        <p:spPr bwMode="auto">
          <a:xfrm>
            <a:off x="3851275" y="4293766"/>
            <a:ext cx="2663825" cy="1943100"/>
          </a:xfrm>
          <a:prstGeom prst="rect">
            <a:avLst/>
          </a:prstGeom>
          <a:noFill/>
          <a:ln w="9525">
            <a:solidFill>
              <a:schemeClr val="tx1"/>
            </a:solidFill>
            <a:miter lim="800000"/>
            <a:headEnd/>
            <a:tailEnd/>
          </a:ln>
        </p:spPr>
        <p:txBody>
          <a:bodyPr wrap="none" anchor="ctr"/>
          <a:lstStyle/>
          <a:p>
            <a:endParaRPr lang="en-US"/>
          </a:p>
        </p:txBody>
      </p:sp>
      <p:sp>
        <p:nvSpPr>
          <p:cNvPr id="17479" name="Oval 67"/>
          <p:cNvSpPr>
            <a:spLocks noChangeArrowheads="1"/>
          </p:cNvSpPr>
          <p:nvPr/>
        </p:nvSpPr>
        <p:spPr bwMode="auto">
          <a:xfrm>
            <a:off x="4714875" y="5157366"/>
            <a:ext cx="433388" cy="431800"/>
          </a:xfrm>
          <a:prstGeom prst="ellipse">
            <a:avLst/>
          </a:prstGeom>
          <a:noFill/>
          <a:ln w="9525">
            <a:solidFill>
              <a:schemeClr val="tx1"/>
            </a:solidFill>
            <a:round/>
            <a:headEnd/>
            <a:tailEnd/>
          </a:ln>
        </p:spPr>
        <p:txBody>
          <a:bodyPr wrap="none" anchor="ctr"/>
          <a:lstStyle/>
          <a:p>
            <a:pPr algn="ctr"/>
            <a:r>
              <a:rPr lang="en-GB">
                <a:cs typeface="Arial" charset="0"/>
              </a:rPr>
              <a:t>⁭</a:t>
            </a:r>
          </a:p>
        </p:txBody>
      </p:sp>
      <p:sp>
        <p:nvSpPr>
          <p:cNvPr id="17480" name="Line 68"/>
          <p:cNvSpPr>
            <a:spLocks noChangeShapeType="1"/>
          </p:cNvSpPr>
          <p:nvPr/>
        </p:nvSpPr>
        <p:spPr bwMode="auto">
          <a:xfrm flipV="1">
            <a:off x="4930775" y="4870028"/>
            <a:ext cx="0" cy="287338"/>
          </a:xfrm>
          <a:prstGeom prst="line">
            <a:avLst/>
          </a:prstGeom>
          <a:noFill/>
          <a:ln w="9525">
            <a:solidFill>
              <a:schemeClr val="tx1"/>
            </a:solidFill>
            <a:round/>
            <a:headEnd/>
            <a:tailEnd/>
          </a:ln>
        </p:spPr>
        <p:txBody>
          <a:bodyPr/>
          <a:lstStyle/>
          <a:p>
            <a:endParaRPr lang="en-GB"/>
          </a:p>
        </p:txBody>
      </p:sp>
      <p:sp>
        <p:nvSpPr>
          <p:cNvPr id="17481" name="Line 69"/>
          <p:cNvSpPr>
            <a:spLocks noChangeShapeType="1"/>
          </p:cNvSpPr>
          <p:nvPr/>
        </p:nvSpPr>
        <p:spPr bwMode="auto">
          <a:xfrm flipV="1">
            <a:off x="4930775" y="5589166"/>
            <a:ext cx="0" cy="263525"/>
          </a:xfrm>
          <a:prstGeom prst="line">
            <a:avLst/>
          </a:prstGeom>
          <a:noFill/>
          <a:ln w="9525">
            <a:solidFill>
              <a:schemeClr val="tx1"/>
            </a:solidFill>
            <a:round/>
            <a:headEnd/>
            <a:tailEnd/>
          </a:ln>
        </p:spPr>
        <p:txBody>
          <a:bodyPr/>
          <a:lstStyle/>
          <a:p>
            <a:endParaRPr lang="en-GB"/>
          </a:p>
        </p:txBody>
      </p:sp>
      <p:sp>
        <p:nvSpPr>
          <p:cNvPr id="17482" name="Text Box 70"/>
          <p:cNvSpPr txBox="1">
            <a:spLocks noChangeArrowheads="1"/>
          </p:cNvSpPr>
          <p:nvPr/>
        </p:nvSpPr>
        <p:spPr bwMode="auto">
          <a:xfrm>
            <a:off x="5075238" y="5157366"/>
            <a:ext cx="880369" cy="400110"/>
          </a:xfrm>
          <a:prstGeom prst="rect">
            <a:avLst/>
          </a:prstGeom>
          <a:noFill/>
          <a:ln w="9525">
            <a:noFill/>
            <a:miter lim="800000"/>
            <a:headEnd/>
            <a:tailEnd/>
          </a:ln>
        </p:spPr>
        <p:txBody>
          <a:bodyPr wrap="none">
            <a:spAutoFit/>
          </a:bodyPr>
          <a:lstStyle/>
          <a:p>
            <a:r>
              <a:rPr lang="en-GB" sz="2000" i="1" dirty="0" err="1">
                <a:latin typeface="Times New Roman" pitchFamily="18" charset="0"/>
              </a:rPr>
              <a:t>A</a:t>
            </a:r>
            <a:r>
              <a:rPr lang="en-GB" sz="2000" i="1" baseline="-25000" dirty="0" err="1">
                <a:latin typeface="Times New Roman" pitchFamily="18" charset="0"/>
              </a:rPr>
              <a:t>IS</a:t>
            </a:r>
            <a:r>
              <a:rPr lang="en-GB" sz="2000" i="1" dirty="0" err="1">
                <a:latin typeface="Times New Roman" pitchFamily="18" charset="0"/>
              </a:rPr>
              <a:t>I</a:t>
            </a:r>
            <a:r>
              <a:rPr lang="en-GB" sz="2000" i="1" baseline="-25000" dirty="0" err="1">
                <a:latin typeface="Times New Roman" pitchFamily="18" charset="0"/>
              </a:rPr>
              <a:t>i</a:t>
            </a:r>
            <a:r>
              <a:rPr lang="en-GB" sz="2000" i="1" dirty="0">
                <a:latin typeface="Times New Roman" pitchFamily="18" charset="0"/>
              </a:rPr>
              <a:t>(t)</a:t>
            </a:r>
          </a:p>
        </p:txBody>
      </p:sp>
      <p:sp>
        <p:nvSpPr>
          <p:cNvPr id="17483" name="Line 71"/>
          <p:cNvSpPr>
            <a:spLocks noChangeShapeType="1"/>
          </p:cNvSpPr>
          <p:nvPr/>
        </p:nvSpPr>
        <p:spPr bwMode="auto">
          <a:xfrm>
            <a:off x="4930775" y="4870028"/>
            <a:ext cx="215900" cy="0"/>
          </a:xfrm>
          <a:prstGeom prst="line">
            <a:avLst/>
          </a:prstGeom>
          <a:noFill/>
          <a:ln w="9525">
            <a:solidFill>
              <a:schemeClr val="tx1"/>
            </a:solidFill>
            <a:round/>
            <a:headEnd/>
            <a:tailEnd/>
          </a:ln>
        </p:spPr>
        <p:txBody>
          <a:bodyPr/>
          <a:lstStyle/>
          <a:p>
            <a:endParaRPr lang="en-GB"/>
          </a:p>
        </p:txBody>
      </p:sp>
      <p:sp>
        <p:nvSpPr>
          <p:cNvPr id="17484" name="Rectangle 72"/>
          <p:cNvSpPr>
            <a:spLocks noChangeArrowheads="1"/>
          </p:cNvSpPr>
          <p:nvPr/>
        </p:nvSpPr>
        <p:spPr bwMode="auto">
          <a:xfrm rot="5400000">
            <a:off x="5687219" y="5266109"/>
            <a:ext cx="504825" cy="144463"/>
          </a:xfrm>
          <a:prstGeom prst="rect">
            <a:avLst/>
          </a:prstGeom>
          <a:noFill/>
          <a:ln w="9525">
            <a:solidFill>
              <a:schemeClr val="tx1"/>
            </a:solidFill>
            <a:miter lim="800000"/>
            <a:headEnd/>
            <a:tailEnd/>
          </a:ln>
        </p:spPr>
        <p:txBody>
          <a:bodyPr wrap="none" anchor="ctr"/>
          <a:lstStyle/>
          <a:p>
            <a:endParaRPr lang="en-US"/>
          </a:p>
        </p:txBody>
      </p:sp>
      <p:sp>
        <p:nvSpPr>
          <p:cNvPr id="17485" name="Line 73"/>
          <p:cNvSpPr>
            <a:spLocks noChangeShapeType="1"/>
          </p:cNvSpPr>
          <p:nvPr/>
        </p:nvSpPr>
        <p:spPr bwMode="auto">
          <a:xfrm>
            <a:off x="5146675" y="4870028"/>
            <a:ext cx="1439863" cy="0"/>
          </a:xfrm>
          <a:prstGeom prst="line">
            <a:avLst/>
          </a:prstGeom>
          <a:noFill/>
          <a:ln w="9525">
            <a:solidFill>
              <a:schemeClr val="tx1"/>
            </a:solidFill>
            <a:round/>
            <a:headEnd/>
            <a:tailEnd type="oval" w="med" len="med"/>
          </a:ln>
        </p:spPr>
        <p:txBody>
          <a:bodyPr/>
          <a:lstStyle/>
          <a:p>
            <a:endParaRPr lang="en-GB"/>
          </a:p>
        </p:txBody>
      </p:sp>
      <p:sp>
        <p:nvSpPr>
          <p:cNvPr id="17486" name="Text Box 74"/>
          <p:cNvSpPr txBox="1">
            <a:spLocks noChangeArrowheads="1"/>
          </p:cNvSpPr>
          <p:nvPr/>
        </p:nvSpPr>
        <p:spPr bwMode="auto">
          <a:xfrm>
            <a:off x="4138613" y="5445224"/>
            <a:ext cx="418704" cy="400110"/>
          </a:xfrm>
          <a:prstGeom prst="rect">
            <a:avLst/>
          </a:prstGeom>
          <a:noFill/>
          <a:ln w="9525">
            <a:noFill/>
            <a:miter lim="800000"/>
            <a:headEnd/>
            <a:tailEnd/>
          </a:ln>
        </p:spPr>
        <p:txBody>
          <a:bodyPr wrap="none">
            <a:spAutoFit/>
          </a:bodyPr>
          <a:lstStyle/>
          <a:p>
            <a:r>
              <a:rPr lang="en-GB" sz="2000" i="1" dirty="0"/>
              <a:t>R</a:t>
            </a:r>
            <a:r>
              <a:rPr lang="en-GB" sz="2000" i="1" baseline="-25000" dirty="0"/>
              <a:t>I</a:t>
            </a:r>
          </a:p>
        </p:txBody>
      </p:sp>
      <p:sp>
        <p:nvSpPr>
          <p:cNvPr id="17487" name="Text Box 75"/>
          <p:cNvSpPr txBox="1">
            <a:spLocks noChangeArrowheads="1"/>
          </p:cNvSpPr>
          <p:nvPr/>
        </p:nvSpPr>
        <p:spPr bwMode="auto">
          <a:xfrm>
            <a:off x="6011863" y="5157366"/>
            <a:ext cx="503664" cy="400110"/>
          </a:xfrm>
          <a:prstGeom prst="rect">
            <a:avLst/>
          </a:prstGeom>
          <a:noFill/>
          <a:ln w="9525">
            <a:noFill/>
            <a:miter lim="800000"/>
            <a:headEnd/>
            <a:tailEnd/>
          </a:ln>
        </p:spPr>
        <p:txBody>
          <a:bodyPr wrap="none">
            <a:spAutoFit/>
          </a:bodyPr>
          <a:lstStyle/>
          <a:p>
            <a:r>
              <a:rPr lang="en-GB" sz="2000" i="1" dirty="0"/>
              <a:t>R</a:t>
            </a:r>
            <a:r>
              <a:rPr lang="en-GB" sz="2000" i="1" baseline="-25000" dirty="0"/>
              <a:t>O</a:t>
            </a:r>
          </a:p>
        </p:txBody>
      </p:sp>
      <p:sp>
        <p:nvSpPr>
          <p:cNvPr id="17488" name="Line 76"/>
          <p:cNvSpPr>
            <a:spLocks noChangeShapeType="1"/>
          </p:cNvSpPr>
          <p:nvPr/>
        </p:nvSpPr>
        <p:spPr bwMode="auto">
          <a:xfrm>
            <a:off x="6586538" y="4149303"/>
            <a:ext cx="0" cy="2232025"/>
          </a:xfrm>
          <a:prstGeom prst="line">
            <a:avLst/>
          </a:prstGeom>
          <a:noFill/>
          <a:ln w="9525">
            <a:solidFill>
              <a:schemeClr val="tx1"/>
            </a:solidFill>
            <a:prstDash val="dash"/>
            <a:round/>
            <a:headEnd/>
            <a:tailEnd/>
          </a:ln>
        </p:spPr>
        <p:txBody>
          <a:bodyPr/>
          <a:lstStyle/>
          <a:p>
            <a:endParaRPr lang="en-GB"/>
          </a:p>
        </p:txBody>
      </p:sp>
      <p:sp>
        <p:nvSpPr>
          <p:cNvPr id="17489" name="Text Box 77"/>
          <p:cNvSpPr txBox="1">
            <a:spLocks noChangeArrowheads="1"/>
          </p:cNvSpPr>
          <p:nvPr/>
        </p:nvSpPr>
        <p:spPr bwMode="auto">
          <a:xfrm>
            <a:off x="2698750" y="4365203"/>
            <a:ext cx="455574" cy="400110"/>
          </a:xfrm>
          <a:prstGeom prst="rect">
            <a:avLst/>
          </a:prstGeom>
          <a:noFill/>
          <a:ln w="9525">
            <a:noFill/>
            <a:miter lim="800000"/>
            <a:headEnd/>
            <a:tailEnd/>
          </a:ln>
        </p:spPr>
        <p:txBody>
          <a:bodyPr wrap="none">
            <a:spAutoFit/>
          </a:bodyPr>
          <a:lstStyle/>
          <a:p>
            <a:r>
              <a:rPr lang="en-GB" sz="2000" i="1" dirty="0" err="1"/>
              <a:t>R</a:t>
            </a:r>
            <a:r>
              <a:rPr lang="en-GB" sz="2000" i="1" baseline="-25000" dirty="0" err="1"/>
              <a:t>s</a:t>
            </a:r>
            <a:endParaRPr lang="en-GB" sz="2000" i="1" baseline="-25000" dirty="0"/>
          </a:p>
        </p:txBody>
      </p:sp>
      <p:sp>
        <p:nvSpPr>
          <p:cNvPr id="17490" name="Line 78"/>
          <p:cNvSpPr>
            <a:spLocks noChangeShapeType="1"/>
          </p:cNvSpPr>
          <p:nvPr/>
        </p:nvSpPr>
        <p:spPr bwMode="auto">
          <a:xfrm flipV="1">
            <a:off x="4930775" y="5228803"/>
            <a:ext cx="0" cy="288925"/>
          </a:xfrm>
          <a:prstGeom prst="line">
            <a:avLst/>
          </a:prstGeom>
          <a:noFill/>
          <a:ln w="9525">
            <a:solidFill>
              <a:schemeClr val="tx1"/>
            </a:solidFill>
            <a:round/>
            <a:headEnd/>
            <a:tailEnd type="triangle" w="med" len="med"/>
          </a:ln>
        </p:spPr>
        <p:txBody>
          <a:bodyPr/>
          <a:lstStyle/>
          <a:p>
            <a:endParaRPr lang="en-GB"/>
          </a:p>
        </p:txBody>
      </p:sp>
      <p:sp>
        <p:nvSpPr>
          <p:cNvPr id="17491" name="Line 79"/>
          <p:cNvSpPr>
            <a:spLocks noChangeShapeType="1"/>
          </p:cNvSpPr>
          <p:nvPr/>
        </p:nvSpPr>
        <p:spPr bwMode="auto">
          <a:xfrm>
            <a:off x="2770188" y="4870028"/>
            <a:ext cx="0" cy="142875"/>
          </a:xfrm>
          <a:prstGeom prst="line">
            <a:avLst/>
          </a:prstGeom>
          <a:noFill/>
          <a:ln w="9525">
            <a:solidFill>
              <a:schemeClr val="tx1"/>
            </a:solidFill>
            <a:round/>
            <a:headEnd/>
            <a:tailEnd/>
          </a:ln>
        </p:spPr>
        <p:txBody>
          <a:bodyPr/>
          <a:lstStyle/>
          <a:p>
            <a:endParaRPr lang="en-GB"/>
          </a:p>
        </p:txBody>
      </p:sp>
      <p:sp>
        <p:nvSpPr>
          <p:cNvPr id="17492" name="Line 80"/>
          <p:cNvSpPr>
            <a:spLocks noChangeShapeType="1"/>
          </p:cNvSpPr>
          <p:nvPr/>
        </p:nvSpPr>
        <p:spPr bwMode="auto">
          <a:xfrm>
            <a:off x="2770188" y="5662191"/>
            <a:ext cx="0" cy="215900"/>
          </a:xfrm>
          <a:prstGeom prst="line">
            <a:avLst/>
          </a:prstGeom>
          <a:noFill/>
          <a:ln w="9525">
            <a:solidFill>
              <a:schemeClr val="tx1"/>
            </a:solidFill>
            <a:round/>
            <a:headEnd/>
            <a:tailEnd/>
          </a:ln>
        </p:spPr>
        <p:txBody>
          <a:bodyPr/>
          <a:lstStyle/>
          <a:p>
            <a:endParaRPr lang="en-GB"/>
          </a:p>
        </p:txBody>
      </p:sp>
      <p:sp>
        <p:nvSpPr>
          <p:cNvPr id="17493" name="Line 81"/>
          <p:cNvSpPr>
            <a:spLocks noChangeShapeType="1"/>
          </p:cNvSpPr>
          <p:nvPr/>
        </p:nvSpPr>
        <p:spPr bwMode="auto">
          <a:xfrm flipV="1">
            <a:off x="1835150" y="5228803"/>
            <a:ext cx="0" cy="360363"/>
          </a:xfrm>
          <a:prstGeom prst="line">
            <a:avLst/>
          </a:prstGeom>
          <a:noFill/>
          <a:ln w="9525">
            <a:solidFill>
              <a:schemeClr val="tx1"/>
            </a:solidFill>
            <a:round/>
            <a:headEnd/>
            <a:tailEnd type="triangle" w="med" len="med"/>
          </a:ln>
        </p:spPr>
        <p:txBody>
          <a:bodyPr/>
          <a:lstStyle/>
          <a:p>
            <a:endParaRPr lang="en-GB"/>
          </a:p>
        </p:txBody>
      </p:sp>
      <p:sp>
        <p:nvSpPr>
          <p:cNvPr id="17494" name="Line 82"/>
          <p:cNvSpPr>
            <a:spLocks noChangeShapeType="1"/>
          </p:cNvSpPr>
          <p:nvPr/>
        </p:nvSpPr>
        <p:spPr bwMode="auto">
          <a:xfrm>
            <a:off x="5938838" y="4870028"/>
            <a:ext cx="0" cy="215900"/>
          </a:xfrm>
          <a:prstGeom prst="line">
            <a:avLst/>
          </a:prstGeom>
          <a:noFill/>
          <a:ln w="9525">
            <a:solidFill>
              <a:schemeClr val="tx1"/>
            </a:solidFill>
            <a:round/>
            <a:headEnd/>
            <a:tailEnd/>
          </a:ln>
        </p:spPr>
        <p:txBody>
          <a:bodyPr/>
          <a:lstStyle/>
          <a:p>
            <a:endParaRPr lang="en-GB"/>
          </a:p>
        </p:txBody>
      </p:sp>
      <p:sp>
        <p:nvSpPr>
          <p:cNvPr id="17495" name="Line 83"/>
          <p:cNvSpPr>
            <a:spLocks noChangeShapeType="1"/>
          </p:cNvSpPr>
          <p:nvPr/>
        </p:nvSpPr>
        <p:spPr bwMode="auto">
          <a:xfrm>
            <a:off x="5938838" y="5589166"/>
            <a:ext cx="0" cy="288925"/>
          </a:xfrm>
          <a:prstGeom prst="line">
            <a:avLst/>
          </a:prstGeom>
          <a:noFill/>
          <a:ln w="9525">
            <a:solidFill>
              <a:schemeClr val="tx1"/>
            </a:solidFill>
            <a:round/>
            <a:headEnd/>
            <a:tailEnd/>
          </a:ln>
        </p:spPr>
        <p:txBody>
          <a:bodyPr/>
          <a:lstStyle/>
          <a:p>
            <a:endParaRPr lang="en-GB"/>
          </a:p>
        </p:txBody>
      </p:sp>
      <p:sp>
        <p:nvSpPr>
          <p:cNvPr id="17496" name="Line 84"/>
          <p:cNvSpPr>
            <a:spLocks noChangeShapeType="1"/>
          </p:cNvSpPr>
          <p:nvPr/>
        </p:nvSpPr>
        <p:spPr bwMode="auto">
          <a:xfrm>
            <a:off x="6515100" y="4870028"/>
            <a:ext cx="792163" cy="0"/>
          </a:xfrm>
          <a:prstGeom prst="line">
            <a:avLst/>
          </a:prstGeom>
          <a:noFill/>
          <a:ln w="9525">
            <a:solidFill>
              <a:schemeClr val="tx1"/>
            </a:solidFill>
            <a:round/>
            <a:headEnd/>
            <a:tailEnd/>
          </a:ln>
        </p:spPr>
        <p:txBody>
          <a:bodyPr/>
          <a:lstStyle/>
          <a:p>
            <a:endParaRPr lang="en-GB"/>
          </a:p>
        </p:txBody>
      </p:sp>
      <p:sp>
        <p:nvSpPr>
          <p:cNvPr id="17497" name="Line 85"/>
          <p:cNvSpPr>
            <a:spLocks noChangeShapeType="1"/>
          </p:cNvSpPr>
          <p:nvPr/>
        </p:nvSpPr>
        <p:spPr bwMode="auto">
          <a:xfrm>
            <a:off x="6586538" y="5878091"/>
            <a:ext cx="720725" cy="0"/>
          </a:xfrm>
          <a:prstGeom prst="line">
            <a:avLst/>
          </a:prstGeom>
          <a:noFill/>
          <a:ln w="9525">
            <a:solidFill>
              <a:schemeClr val="tx1"/>
            </a:solidFill>
            <a:round/>
            <a:headEnd/>
            <a:tailEnd/>
          </a:ln>
        </p:spPr>
        <p:txBody>
          <a:bodyPr/>
          <a:lstStyle/>
          <a:p>
            <a:endParaRPr lang="en-GB"/>
          </a:p>
        </p:txBody>
      </p:sp>
      <p:sp>
        <p:nvSpPr>
          <p:cNvPr id="17411" name="Rectangle 86"/>
          <p:cNvSpPr>
            <a:spLocks noGrp="1" noChangeArrowheads="1"/>
          </p:cNvSpPr>
          <p:nvPr>
            <p:ph type="title"/>
          </p:nvPr>
        </p:nvSpPr>
        <p:spPr/>
        <p:txBody>
          <a:bodyPr/>
          <a:lstStyle/>
          <a:p>
            <a:pPr eaLnBrk="1" hangingPunct="1"/>
            <a:r>
              <a:rPr lang="en-US" altLang="zh-CN">
                <a:ea typeface="宋体" pitchFamily="2" charset="-122"/>
              </a:rPr>
              <a:t>Practical current amplifier</a:t>
            </a:r>
            <a:endParaRPr lang="en-GB"/>
          </a:p>
        </p:txBody>
      </p:sp>
      <p:sp>
        <p:nvSpPr>
          <p:cNvPr id="17412" name="Rectangle 89"/>
          <p:cNvSpPr>
            <a:spLocks noChangeArrowheads="1"/>
          </p:cNvSpPr>
          <p:nvPr/>
        </p:nvSpPr>
        <p:spPr bwMode="auto">
          <a:xfrm>
            <a:off x="395288" y="1989138"/>
            <a:ext cx="4572000" cy="1754187"/>
          </a:xfrm>
          <a:prstGeom prst="rect">
            <a:avLst/>
          </a:prstGeom>
          <a:noFill/>
          <a:ln w="9525">
            <a:noFill/>
            <a:miter lim="800000"/>
            <a:headEnd/>
            <a:tailEnd/>
          </a:ln>
        </p:spPr>
        <p:txBody>
          <a:bodyPr>
            <a:spAutoFit/>
          </a:bodyPr>
          <a:lstStyle/>
          <a:p>
            <a:r>
              <a:rPr lang="en-US" altLang="zh-CN" dirty="0">
                <a:ea typeface="宋体" pitchFamily="2" charset="-122"/>
              </a:rPr>
              <a:t>The practical version of the current amplifier has a finite input resistance and an output circuit modeled by a Norton Equivalent Circuit</a:t>
            </a:r>
          </a:p>
          <a:p>
            <a:r>
              <a:rPr lang="en-US" altLang="zh-CN" dirty="0">
                <a:ea typeface="宋体" pitchFamily="2" charset="-122"/>
              </a:rPr>
              <a:t>The source is also modeled by a ‘NEC’</a:t>
            </a:r>
          </a:p>
          <a:p>
            <a:endParaRPr lang="en-US" altLang="zh-CN" dirty="0">
              <a:ea typeface="宋体" pitchFamily="2" charset="-122"/>
            </a:endParaRPr>
          </a:p>
        </p:txBody>
      </p:sp>
      <p:grpSp>
        <p:nvGrpSpPr>
          <p:cNvPr id="2" name="Group 90"/>
          <p:cNvGrpSpPr>
            <a:grpSpLocks/>
          </p:cNvGrpSpPr>
          <p:nvPr/>
        </p:nvGrpSpPr>
        <p:grpSpPr bwMode="auto">
          <a:xfrm>
            <a:off x="5364163" y="1916113"/>
            <a:ext cx="2879725" cy="1657350"/>
            <a:chOff x="4644008" y="1700808"/>
            <a:chExt cx="3167657" cy="1943546"/>
          </a:xfrm>
        </p:grpSpPr>
        <p:grpSp>
          <p:nvGrpSpPr>
            <p:cNvPr id="3" name="Group 88"/>
            <p:cNvGrpSpPr>
              <a:grpSpLocks/>
            </p:cNvGrpSpPr>
            <p:nvPr/>
          </p:nvGrpSpPr>
          <p:grpSpPr bwMode="auto">
            <a:xfrm>
              <a:off x="4644008" y="1700808"/>
              <a:ext cx="3167657" cy="1943546"/>
              <a:chOff x="1474" y="799"/>
              <a:chExt cx="2813" cy="1696"/>
            </a:xfrm>
          </p:grpSpPr>
          <p:sp>
            <p:nvSpPr>
              <p:cNvPr id="17418" name="AutoShape 3"/>
              <p:cNvSpPr>
                <a:spLocks noChangeAspect="1" noChangeArrowheads="1" noTextEdit="1"/>
              </p:cNvSpPr>
              <p:nvPr/>
            </p:nvSpPr>
            <p:spPr bwMode="auto">
              <a:xfrm>
                <a:off x="1474" y="919"/>
                <a:ext cx="2813" cy="1576"/>
              </a:xfrm>
              <a:prstGeom prst="rect">
                <a:avLst/>
              </a:prstGeom>
              <a:noFill/>
              <a:ln w="28575">
                <a:noFill/>
                <a:miter lim="800000"/>
                <a:headEnd/>
                <a:tailEnd/>
              </a:ln>
            </p:spPr>
            <p:txBody>
              <a:bodyPr/>
              <a:lstStyle/>
              <a:p>
                <a:endParaRPr lang="en-GB"/>
              </a:p>
            </p:txBody>
          </p:sp>
          <p:sp>
            <p:nvSpPr>
              <p:cNvPr id="17419" name="Freeform 4"/>
              <p:cNvSpPr>
                <a:spLocks/>
              </p:cNvSpPr>
              <p:nvPr/>
            </p:nvSpPr>
            <p:spPr bwMode="auto">
              <a:xfrm>
                <a:off x="2881" y="1475"/>
                <a:ext cx="385" cy="386"/>
              </a:xfrm>
              <a:custGeom>
                <a:avLst/>
                <a:gdLst>
                  <a:gd name="T0" fmla="*/ 192 w 385"/>
                  <a:gd name="T1" fmla="*/ 0 h 386"/>
                  <a:gd name="T2" fmla="*/ 0 w 385"/>
                  <a:gd name="T3" fmla="*/ 193 h 386"/>
                  <a:gd name="T4" fmla="*/ 192 w 385"/>
                  <a:gd name="T5" fmla="*/ 386 h 386"/>
                  <a:gd name="T6" fmla="*/ 385 w 385"/>
                  <a:gd name="T7" fmla="*/ 193 h 386"/>
                  <a:gd name="T8" fmla="*/ 192 w 385"/>
                  <a:gd name="T9" fmla="*/ 0 h 386"/>
                  <a:gd name="T10" fmla="*/ 0 60000 65536"/>
                  <a:gd name="T11" fmla="*/ 0 60000 65536"/>
                  <a:gd name="T12" fmla="*/ 0 60000 65536"/>
                  <a:gd name="T13" fmla="*/ 0 60000 65536"/>
                  <a:gd name="T14" fmla="*/ 0 60000 65536"/>
                  <a:gd name="T15" fmla="*/ 0 w 385"/>
                  <a:gd name="T16" fmla="*/ 0 h 386"/>
                  <a:gd name="T17" fmla="*/ 385 w 385"/>
                  <a:gd name="T18" fmla="*/ 386 h 386"/>
                </a:gdLst>
                <a:ahLst/>
                <a:cxnLst>
                  <a:cxn ang="T10">
                    <a:pos x="T0" y="T1"/>
                  </a:cxn>
                  <a:cxn ang="T11">
                    <a:pos x="T2" y="T3"/>
                  </a:cxn>
                  <a:cxn ang="T12">
                    <a:pos x="T4" y="T5"/>
                  </a:cxn>
                  <a:cxn ang="T13">
                    <a:pos x="T6" y="T7"/>
                  </a:cxn>
                  <a:cxn ang="T14">
                    <a:pos x="T8" y="T9"/>
                  </a:cxn>
                </a:cxnLst>
                <a:rect l="T15" t="T16" r="T17" b="T18"/>
                <a:pathLst>
                  <a:path w="385" h="386">
                    <a:moveTo>
                      <a:pt x="192" y="0"/>
                    </a:moveTo>
                    <a:lnTo>
                      <a:pt x="0" y="193"/>
                    </a:lnTo>
                    <a:lnTo>
                      <a:pt x="192" y="386"/>
                    </a:lnTo>
                    <a:lnTo>
                      <a:pt x="385" y="193"/>
                    </a:lnTo>
                    <a:lnTo>
                      <a:pt x="192" y="0"/>
                    </a:lnTo>
                    <a:close/>
                  </a:path>
                </a:pathLst>
              </a:custGeom>
              <a:noFill/>
              <a:ln w="9525">
                <a:noFill/>
                <a:round/>
                <a:headEnd/>
                <a:tailEnd/>
              </a:ln>
            </p:spPr>
            <p:txBody>
              <a:bodyPr/>
              <a:lstStyle/>
              <a:p>
                <a:endParaRPr lang="en-GB"/>
              </a:p>
            </p:txBody>
          </p:sp>
          <p:sp>
            <p:nvSpPr>
              <p:cNvPr id="17420" name="Freeform 5"/>
              <p:cNvSpPr>
                <a:spLocks/>
              </p:cNvSpPr>
              <p:nvPr/>
            </p:nvSpPr>
            <p:spPr bwMode="auto">
              <a:xfrm>
                <a:off x="2881" y="1475"/>
                <a:ext cx="385" cy="386"/>
              </a:xfrm>
              <a:custGeom>
                <a:avLst/>
                <a:gdLst>
                  <a:gd name="T0" fmla="*/ 192 w 385"/>
                  <a:gd name="T1" fmla="*/ 0 h 386"/>
                  <a:gd name="T2" fmla="*/ 0 w 385"/>
                  <a:gd name="T3" fmla="*/ 193 h 386"/>
                  <a:gd name="T4" fmla="*/ 192 w 385"/>
                  <a:gd name="T5" fmla="*/ 386 h 386"/>
                  <a:gd name="T6" fmla="*/ 385 w 385"/>
                  <a:gd name="T7" fmla="*/ 193 h 386"/>
                  <a:gd name="T8" fmla="*/ 192 w 385"/>
                  <a:gd name="T9" fmla="*/ 0 h 386"/>
                  <a:gd name="T10" fmla="*/ 0 60000 65536"/>
                  <a:gd name="T11" fmla="*/ 0 60000 65536"/>
                  <a:gd name="T12" fmla="*/ 0 60000 65536"/>
                  <a:gd name="T13" fmla="*/ 0 60000 65536"/>
                  <a:gd name="T14" fmla="*/ 0 60000 65536"/>
                  <a:gd name="T15" fmla="*/ 0 w 385"/>
                  <a:gd name="T16" fmla="*/ 0 h 386"/>
                  <a:gd name="T17" fmla="*/ 385 w 385"/>
                  <a:gd name="T18" fmla="*/ 386 h 386"/>
                </a:gdLst>
                <a:ahLst/>
                <a:cxnLst>
                  <a:cxn ang="T10">
                    <a:pos x="T0" y="T1"/>
                  </a:cxn>
                  <a:cxn ang="T11">
                    <a:pos x="T2" y="T3"/>
                  </a:cxn>
                  <a:cxn ang="T12">
                    <a:pos x="T4" y="T5"/>
                  </a:cxn>
                  <a:cxn ang="T13">
                    <a:pos x="T6" y="T7"/>
                  </a:cxn>
                  <a:cxn ang="T14">
                    <a:pos x="T8" y="T9"/>
                  </a:cxn>
                </a:cxnLst>
                <a:rect l="T15" t="T16" r="T17" b="T18"/>
                <a:pathLst>
                  <a:path w="385" h="386">
                    <a:moveTo>
                      <a:pt x="192" y="0"/>
                    </a:moveTo>
                    <a:lnTo>
                      <a:pt x="0" y="193"/>
                    </a:lnTo>
                    <a:lnTo>
                      <a:pt x="192" y="386"/>
                    </a:lnTo>
                    <a:lnTo>
                      <a:pt x="385" y="193"/>
                    </a:lnTo>
                    <a:lnTo>
                      <a:pt x="192" y="0"/>
                    </a:lnTo>
                    <a:close/>
                  </a:path>
                </a:pathLst>
              </a:custGeom>
              <a:noFill/>
              <a:ln w="28575" cmpd="sng">
                <a:solidFill>
                  <a:srgbClr val="000000"/>
                </a:solidFill>
                <a:prstDash val="solid"/>
                <a:round/>
                <a:headEnd/>
                <a:tailEnd/>
              </a:ln>
            </p:spPr>
            <p:txBody>
              <a:bodyPr/>
              <a:lstStyle/>
              <a:p>
                <a:endParaRPr lang="en-GB"/>
              </a:p>
            </p:txBody>
          </p:sp>
          <p:sp>
            <p:nvSpPr>
              <p:cNvPr id="17421" name="Line 6"/>
              <p:cNvSpPr>
                <a:spLocks noChangeShapeType="1"/>
              </p:cNvSpPr>
              <p:nvPr/>
            </p:nvSpPr>
            <p:spPr bwMode="auto">
              <a:xfrm flipV="1">
                <a:off x="3073" y="1398"/>
                <a:ext cx="1" cy="77"/>
              </a:xfrm>
              <a:prstGeom prst="line">
                <a:avLst/>
              </a:prstGeom>
              <a:noFill/>
              <a:ln w="28575">
                <a:solidFill>
                  <a:srgbClr val="000000"/>
                </a:solidFill>
                <a:round/>
                <a:headEnd/>
                <a:tailEnd/>
              </a:ln>
            </p:spPr>
            <p:txBody>
              <a:bodyPr/>
              <a:lstStyle/>
              <a:p>
                <a:endParaRPr lang="en-GB"/>
              </a:p>
            </p:txBody>
          </p:sp>
          <p:sp>
            <p:nvSpPr>
              <p:cNvPr id="17422" name="Line 7"/>
              <p:cNvSpPr>
                <a:spLocks noChangeShapeType="1"/>
              </p:cNvSpPr>
              <p:nvPr/>
            </p:nvSpPr>
            <p:spPr bwMode="auto">
              <a:xfrm>
                <a:off x="3073" y="1861"/>
                <a:ext cx="1" cy="77"/>
              </a:xfrm>
              <a:prstGeom prst="line">
                <a:avLst/>
              </a:prstGeom>
              <a:noFill/>
              <a:ln w="28575">
                <a:solidFill>
                  <a:srgbClr val="000000"/>
                </a:solidFill>
                <a:round/>
                <a:headEnd/>
                <a:tailEnd/>
              </a:ln>
            </p:spPr>
            <p:txBody>
              <a:bodyPr/>
              <a:lstStyle/>
              <a:p>
                <a:endParaRPr lang="en-GB"/>
              </a:p>
            </p:txBody>
          </p:sp>
          <p:sp>
            <p:nvSpPr>
              <p:cNvPr id="17423" name="Line 10"/>
              <p:cNvSpPr>
                <a:spLocks noChangeShapeType="1"/>
              </p:cNvSpPr>
              <p:nvPr/>
            </p:nvSpPr>
            <p:spPr bwMode="auto">
              <a:xfrm>
                <a:off x="1529" y="1089"/>
                <a:ext cx="540" cy="1"/>
              </a:xfrm>
              <a:prstGeom prst="line">
                <a:avLst/>
              </a:prstGeom>
              <a:noFill/>
              <a:ln w="28575">
                <a:solidFill>
                  <a:srgbClr val="000000"/>
                </a:solidFill>
                <a:round/>
                <a:headEnd/>
                <a:tailEnd/>
              </a:ln>
            </p:spPr>
            <p:txBody>
              <a:bodyPr/>
              <a:lstStyle/>
              <a:p>
                <a:endParaRPr lang="en-GB"/>
              </a:p>
            </p:txBody>
          </p:sp>
          <p:sp>
            <p:nvSpPr>
              <p:cNvPr id="17424" name="Line 11"/>
              <p:cNvSpPr>
                <a:spLocks noChangeShapeType="1"/>
              </p:cNvSpPr>
              <p:nvPr/>
            </p:nvSpPr>
            <p:spPr bwMode="auto">
              <a:xfrm>
                <a:off x="1529" y="2247"/>
                <a:ext cx="2703" cy="1"/>
              </a:xfrm>
              <a:prstGeom prst="line">
                <a:avLst/>
              </a:prstGeom>
              <a:noFill/>
              <a:ln w="28575">
                <a:solidFill>
                  <a:srgbClr val="000000"/>
                </a:solidFill>
                <a:round/>
                <a:headEnd/>
                <a:tailEnd/>
              </a:ln>
            </p:spPr>
            <p:txBody>
              <a:bodyPr/>
              <a:lstStyle/>
              <a:p>
                <a:endParaRPr lang="en-GB"/>
              </a:p>
            </p:txBody>
          </p:sp>
          <p:sp>
            <p:nvSpPr>
              <p:cNvPr id="17425" name="Freeform 12"/>
              <p:cNvSpPr>
                <a:spLocks/>
              </p:cNvSpPr>
              <p:nvPr/>
            </p:nvSpPr>
            <p:spPr bwMode="auto">
              <a:xfrm>
                <a:off x="3073" y="1089"/>
                <a:ext cx="1159" cy="309"/>
              </a:xfrm>
              <a:custGeom>
                <a:avLst/>
                <a:gdLst>
                  <a:gd name="T0" fmla="*/ 0 w 1159"/>
                  <a:gd name="T1" fmla="*/ 309 h 309"/>
                  <a:gd name="T2" fmla="*/ 0 w 1159"/>
                  <a:gd name="T3" fmla="*/ 0 h 309"/>
                  <a:gd name="T4" fmla="*/ 1159 w 1159"/>
                  <a:gd name="T5" fmla="*/ 0 h 309"/>
                  <a:gd name="T6" fmla="*/ 0 60000 65536"/>
                  <a:gd name="T7" fmla="*/ 0 60000 65536"/>
                  <a:gd name="T8" fmla="*/ 0 60000 65536"/>
                  <a:gd name="T9" fmla="*/ 0 w 1159"/>
                  <a:gd name="T10" fmla="*/ 0 h 309"/>
                  <a:gd name="T11" fmla="*/ 1159 w 1159"/>
                  <a:gd name="T12" fmla="*/ 309 h 309"/>
                </a:gdLst>
                <a:ahLst/>
                <a:cxnLst>
                  <a:cxn ang="T6">
                    <a:pos x="T0" y="T1"/>
                  </a:cxn>
                  <a:cxn ang="T7">
                    <a:pos x="T2" y="T3"/>
                  </a:cxn>
                  <a:cxn ang="T8">
                    <a:pos x="T4" y="T5"/>
                  </a:cxn>
                </a:cxnLst>
                <a:rect l="T9" t="T10" r="T11" b="T12"/>
                <a:pathLst>
                  <a:path w="1159" h="309">
                    <a:moveTo>
                      <a:pt x="0" y="309"/>
                    </a:moveTo>
                    <a:lnTo>
                      <a:pt x="0" y="0"/>
                    </a:lnTo>
                    <a:lnTo>
                      <a:pt x="1159" y="0"/>
                    </a:lnTo>
                  </a:path>
                </a:pathLst>
              </a:custGeom>
              <a:noFill/>
              <a:ln w="28575" cmpd="sng">
                <a:solidFill>
                  <a:srgbClr val="000000"/>
                </a:solidFill>
                <a:prstDash val="solid"/>
                <a:round/>
                <a:headEnd/>
                <a:tailEnd/>
              </a:ln>
            </p:spPr>
            <p:txBody>
              <a:bodyPr/>
              <a:lstStyle/>
              <a:p>
                <a:endParaRPr lang="en-GB"/>
              </a:p>
            </p:txBody>
          </p:sp>
          <p:sp>
            <p:nvSpPr>
              <p:cNvPr id="17426" name="Line 13"/>
              <p:cNvSpPr>
                <a:spLocks noChangeShapeType="1"/>
              </p:cNvSpPr>
              <p:nvPr/>
            </p:nvSpPr>
            <p:spPr bwMode="auto">
              <a:xfrm>
                <a:off x="3073" y="1938"/>
                <a:ext cx="1" cy="309"/>
              </a:xfrm>
              <a:prstGeom prst="line">
                <a:avLst/>
              </a:prstGeom>
              <a:noFill/>
              <a:ln w="28575">
                <a:solidFill>
                  <a:srgbClr val="000000"/>
                </a:solidFill>
                <a:round/>
                <a:headEnd/>
                <a:tailEnd/>
              </a:ln>
            </p:spPr>
            <p:txBody>
              <a:bodyPr/>
              <a:lstStyle/>
              <a:p>
                <a:endParaRPr lang="en-GB"/>
              </a:p>
            </p:txBody>
          </p:sp>
          <p:sp>
            <p:nvSpPr>
              <p:cNvPr id="17427" name="Freeform 14"/>
              <p:cNvSpPr>
                <a:spLocks/>
              </p:cNvSpPr>
              <p:nvPr/>
            </p:nvSpPr>
            <p:spPr bwMode="auto">
              <a:xfrm>
                <a:off x="1499" y="1060"/>
                <a:ext cx="58" cy="58"/>
              </a:xfrm>
              <a:custGeom>
                <a:avLst/>
                <a:gdLst>
                  <a:gd name="T0" fmla="*/ 0 w 58"/>
                  <a:gd name="T1" fmla="*/ 29 h 58"/>
                  <a:gd name="T2" fmla="*/ 1 w 58"/>
                  <a:gd name="T3" fmla="*/ 23 h 58"/>
                  <a:gd name="T4" fmla="*/ 2 w 58"/>
                  <a:gd name="T5" fmla="*/ 17 h 58"/>
                  <a:gd name="T6" fmla="*/ 5 w 58"/>
                  <a:gd name="T7" fmla="*/ 12 h 58"/>
                  <a:gd name="T8" fmla="*/ 9 w 58"/>
                  <a:gd name="T9" fmla="*/ 8 h 58"/>
                  <a:gd name="T10" fmla="*/ 14 w 58"/>
                  <a:gd name="T11" fmla="*/ 5 h 58"/>
                  <a:gd name="T12" fmla="*/ 17 w 58"/>
                  <a:gd name="T13" fmla="*/ 2 h 58"/>
                  <a:gd name="T14" fmla="*/ 24 w 58"/>
                  <a:gd name="T15" fmla="*/ 0 h 58"/>
                  <a:gd name="T16" fmla="*/ 26 w 58"/>
                  <a:gd name="T17" fmla="*/ 0 h 58"/>
                  <a:gd name="T18" fmla="*/ 30 w 58"/>
                  <a:gd name="T19" fmla="*/ 0 h 58"/>
                  <a:gd name="T20" fmla="*/ 32 w 58"/>
                  <a:gd name="T21" fmla="*/ 0 h 58"/>
                  <a:gd name="T22" fmla="*/ 35 w 58"/>
                  <a:gd name="T23" fmla="*/ 0 h 58"/>
                  <a:gd name="T24" fmla="*/ 41 w 58"/>
                  <a:gd name="T25" fmla="*/ 2 h 58"/>
                  <a:gd name="T26" fmla="*/ 46 w 58"/>
                  <a:gd name="T27" fmla="*/ 5 h 58"/>
                  <a:gd name="T28" fmla="*/ 50 w 58"/>
                  <a:gd name="T29" fmla="*/ 8 h 58"/>
                  <a:gd name="T30" fmla="*/ 53 w 58"/>
                  <a:gd name="T31" fmla="*/ 12 h 58"/>
                  <a:gd name="T32" fmla="*/ 56 w 58"/>
                  <a:gd name="T33" fmla="*/ 17 h 58"/>
                  <a:gd name="T34" fmla="*/ 57 w 58"/>
                  <a:gd name="T35" fmla="*/ 23 h 58"/>
                  <a:gd name="T36" fmla="*/ 58 w 58"/>
                  <a:gd name="T37" fmla="*/ 29 h 58"/>
                  <a:gd name="T38" fmla="*/ 58 w 58"/>
                  <a:gd name="T39" fmla="*/ 29 h 58"/>
                  <a:gd name="T40" fmla="*/ 57 w 58"/>
                  <a:gd name="T41" fmla="*/ 35 h 58"/>
                  <a:gd name="T42" fmla="*/ 56 w 58"/>
                  <a:gd name="T43" fmla="*/ 40 h 58"/>
                  <a:gd name="T44" fmla="*/ 53 w 58"/>
                  <a:gd name="T45" fmla="*/ 45 h 58"/>
                  <a:gd name="T46" fmla="*/ 50 w 58"/>
                  <a:gd name="T47" fmla="*/ 49 h 58"/>
                  <a:gd name="T48" fmla="*/ 46 w 58"/>
                  <a:gd name="T49" fmla="*/ 53 h 58"/>
                  <a:gd name="T50" fmla="*/ 41 w 58"/>
                  <a:gd name="T51" fmla="*/ 55 h 58"/>
                  <a:gd name="T52" fmla="*/ 35 w 58"/>
                  <a:gd name="T53" fmla="*/ 57 h 58"/>
                  <a:gd name="T54" fmla="*/ 32 w 58"/>
                  <a:gd name="T55" fmla="*/ 58 h 58"/>
                  <a:gd name="T56" fmla="*/ 30 w 58"/>
                  <a:gd name="T57" fmla="*/ 58 h 58"/>
                  <a:gd name="T58" fmla="*/ 26 w 58"/>
                  <a:gd name="T59" fmla="*/ 58 h 58"/>
                  <a:gd name="T60" fmla="*/ 24 w 58"/>
                  <a:gd name="T61" fmla="*/ 57 h 58"/>
                  <a:gd name="T62" fmla="*/ 17 w 58"/>
                  <a:gd name="T63" fmla="*/ 55 h 58"/>
                  <a:gd name="T64" fmla="*/ 14 w 58"/>
                  <a:gd name="T65" fmla="*/ 53 h 58"/>
                  <a:gd name="T66" fmla="*/ 9 w 58"/>
                  <a:gd name="T67" fmla="*/ 49 h 58"/>
                  <a:gd name="T68" fmla="*/ 5 w 58"/>
                  <a:gd name="T69" fmla="*/ 45 h 58"/>
                  <a:gd name="T70" fmla="*/ 2 w 58"/>
                  <a:gd name="T71" fmla="*/ 40 h 58"/>
                  <a:gd name="T72" fmla="*/ 1 w 58"/>
                  <a:gd name="T73" fmla="*/ 35 h 58"/>
                  <a:gd name="T74" fmla="*/ 0 w 58"/>
                  <a:gd name="T75" fmla="*/ 29 h 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8"/>
                  <a:gd name="T115" fmla="*/ 0 h 58"/>
                  <a:gd name="T116" fmla="*/ 58 w 58"/>
                  <a:gd name="T117" fmla="*/ 58 h 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8" h="58">
                    <a:moveTo>
                      <a:pt x="0" y="29"/>
                    </a:moveTo>
                    <a:lnTo>
                      <a:pt x="1" y="23"/>
                    </a:lnTo>
                    <a:lnTo>
                      <a:pt x="2" y="17"/>
                    </a:lnTo>
                    <a:lnTo>
                      <a:pt x="5" y="12"/>
                    </a:lnTo>
                    <a:lnTo>
                      <a:pt x="9" y="8"/>
                    </a:lnTo>
                    <a:lnTo>
                      <a:pt x="14" y="5"/>
                    </a:lnTo>
                    <a:lnTo>
                      <a:pt x="17" y="2"/>
                    </a:lnTo>
                    <a:lnTo>
                      <a:pt x="24" y="0"/>
                    </a:lnTo>
                    <a:lnTo>
                      <a:pt x="26" y="0"/>
                    </a:lnTo>
                    <a:lnTo>
                      <a:pt x="30" y="0"/>
                    </a:lnTo>
                    <a:lnTo>
                      <a:pt x="32" y="0"/>
                    </a:lnTo>
                    <a:lnTo>
                      <a:pt x="35" y="0"/>
                    </a:lnTo>
                    <a:lnTo>
                      <a:pt x="41" y="2"/>
                    </a:lnTo>
                    <a:lnTo>
                      <a:pt x="46" y="5"/>
                    </a:lnTo>
                    <a:lnTo>
                      <a:pt x="50" y="8"/>
                    </a:lnTo>
                    <a:lnTo>
                      <a:pt x="53" y="12"/>
                    </a:lnTo>
                    <a:lnTo>
                      <a:pt x="56" y="17"/>
                    </a:lnTo>
                    <a:lnTo>
                      <a:pt x="57" y="23"/>
                    </a:lnTo>
                    <a:lnTo>
                      <a:pt x="58" y="29"/>
                    </a:lnTo>
                    <a:lnTo>
                      <a:pt x="57" y="35"/>
                    </a:lnTo>
                    <a:lnTo>
                      <a:pt x="56" y="40"/>
                    </a:lnTo>
                    <a:lnTo>
                      <a:pt x="53" y="45"/>
                    </a:lnTo>
                    <a:lnTo>
                      <a:pt x="50" y="49"/>
                    </a:lnTo>
                    <a:lnTo>
                      <a:pt x="46" y="53"/>
                    </a:lnTo>
                    <a:lnTo>
                      <a:pt x="41" y="55"/>
                    </a:lnTo>
                    <a:lnTo>
                      <a:pt x="35" y="57"/>
                    </a:lnTo>
                    <a:lnTo>
                      <a:pt x="32" y="58"/>
                    </a:lnTo>
                    <a:lnTo>
                      <a:pt x="30" y="58"/>
                    </a:lnTo>
                    <a:lnTo>
                      <a:pt x="26" y="58"/>
                    </a:lnTo>
                    <a:lnTo>
                      <a:pt x="24" y="57"/>
                    </a:lnTo>
                    <a:lnTo>
                      <a:pt x="17" y="55"/>
                    </a:lnTo>
                    <a:lnTo>
                      <a:pt x="14" y="53"/>
                    </a:lnTo>
                    <a:lnTo>
                      <a:pt x="9" y="49"/>
                    </a:lnTo>
                    <a:lnTo>
                      <a:pt x="5" y="45"/>
                    </a:lnTo>
                    <a:lnTo>
                      <a:pt x="2" y="40"/>
                    </a:lnTo>
                    <a:lnTo>
                      <a:pt x="1" y="35"/>
                    </a:lnTo>
                    <a:lnTo>
                      <a:pt x="0" y="29"/>
                    </a:lnTo>
                    <a:close/>
                  </a:path>
                </a:pathLst>
              </a:custGeom>
              <a:noFill/>
              <a:ln w="9525">
                <a:noFill/>
                <a:round/>
                <a:headEnd/>
                <a:tailEnd/>
              </a:ln>
            </p:spPr>
            <p:txBody>
              <a:bodyPr/>
              <a:lstStyle/>
              <a:p>
                <a:endParaRPr lang="en-GB"/>
              </a:p>
            </p:txBody>
          </p:sp>
          <p:sp>
            <p:nvSpPr>
              <p:cNvPr id="17428" name="Freeform 15"/>
              <p:cNvSpPr>
                <a:spLocks/>
              </p:cNvSpPr>
              <p:nvPr/>
            </p:nvSpPr>
            <p:spPr bwMode="auto">
              <a:xfrm>
                <a:off x="1499" y="1060"/>
                <a:ext cx="58" cy="58"/>
              </a:xfrm>
              <a:custGeom>
                <a:avLst/>
                <a:gdLst>
                  <a:gd name="T0" fmla="*/ 0 w 58"/>
                  <a:gd name="T1" fmla="*/ 29 h 58"/>
                  <a:gd name="T2" fmla="*/ 1 w 58"/>
                  <a:gd name="T3" fmla="*/ 23 h 58"/>
                  <a:gd name="T4" fmla="*/ 2 w 58"/>
                  <a:gd name="T5" fmla="*/ 17 h 58"/>
                  <a:gd name="T6" fmla="*/ 5 w 58"/>
                  <a:gd name="T7" fmla="*/ 12 h 58"/>
                  <a:gd name="T8" fmla="*/ 9 w 58"/>
                  <a:gd name="T9" fmla="*/ 8 h 58"/>
                  <a:gd name="T10" fmla="*/ 14 w 58"/>
                  <a:gd name="T11" fmla="*/ 5 h 58"/>
                  <a:gd name="T12" fmla="*/ 17 w 58"/>
                  <a:gd name="T13" fmla="*/ 2 h 58"/>
                  <a:gd name="T14" fmla="*/ 24 w 58"/>
                  <a:gd name="T15" fmla="*/ 0 h 58"/>
                  <a:gd name="T16" fmla="*/ 26 w 58"/>
                  <a:gd name="T17" fmla="*/ 0 h 58"/>
                  <a:gd name="T18" fmla="*/ 30 w 58"/>
                  <a:gd name="T19" fmla="*/ 0 h 58"/>
                  <a:gd name="T20" fmla="*/ 32 w 58"/>
                  <a:gd name="T21" fmla="*/ 0 h 58"/>
                  <a:gd name="T22" fmla="*/ 35 w 58"/>
                  <a:gd name="T23" fmla="*/ 0 h 58"/>
                  <a:gd name="T24" fmla="*/ 41 w 58"/>
                  <a:gd name="T25" fmla="*/ 2 h 58"/>
                  <a:gd name="T26" fmla="*/ 46 w 58"/>
                  <a:gd name="T27" fmla="*/ 5 h 58"/>
                  <a:gd name="T28" fmla="*/ 50 w 58"/>
                  <a:gd name="T29" fmla="*/ 8 h 58"/>
                  <a:gd name="T30" fmla="*/ 53 w 58"/>
                  <a:gd name="T31" fmla="*/ 12 h 58"/>
                  <a:gd name="T32" fmla="*/ 56 w 58"/>
                  <a:gd name="T33" fmla="*/ 17 h 58"/>
                  <a:gd name="T34" fmla="*/ 57 w 58"/>
                  <a:gd name="T35" fmla="*/ 23 h 58"/>
                  <a:gd name="T36" fmla="*/ 58 w 58"/>
                  <a:gd name="T37" fmla="*/ 29 h 58"/>
                  <a:gd name="T38" fmla="*/ 58 w 58"/>
                  <a:gd name="T39" fmla="*/ 29 h 58"/>
                  <a:gd name="T40" fmla="*/ 57 w 58"/>
                  <a:gd name="T41" fmla="*/ 35 h 58"/>
                  <a:gd name="T42" fmla="*/ 56 w 58"/>
                  <a:gd name="T43" fmla="*/ 40 h 58"/>
                  <a:gd name="T44" fmla="*/ 53 w 58"/>
                  <a:gd name="T45" fmla="*/ 45 h 58"/>
                  <a:gd name="T46" fmla="*/ 50 w 58"/>
                  <a:gd name="T47" fmla="*/ 49 h 58"/>
                  <a:gd name="T48" fmla="*/ 46 w 58"/>
                  <a:gd name="T49" fmla="*/ 53 h 58"/>
                  <a:gd name="T50" fmla="*/ 41 w 58"/>
                  <a:gd name="T51" fmla="*/ 55 h 58"/>
                  <a:gd name="T52" fmla="*/ 35 w 58"/>
                  <a:gd name="T53" fmla="*/ 57 h 58"/>
                  <a:gd name="T54" fmla="*/ 32 w 58"/>
                  <a:gd name="T55" fmla="*/ 58 h 58"/>
                  <a:gd name="T56" fmla="*/ 30 w 58"/>
                  <a:gd name="T57" fmla="*/ 58 h 58"/>
                  <a:gd name="T58" fmla="*/ 26 w 58"/>
                  <a:gd name="T59" fmla="*/ 58 h 58"/>
                  <a:gd name="T60" fmla="*/ 24 w 58"/>
                  <a:gd name="T61" fmla="*/ 57 h 58"/>
                  <a:gd name="T62" fmla="*/ 17 w 58"/>
                  <a:gd name="T63" fmla="*/ 55 h 58"/>
                  <a:gd name="T64" fmla="*/ 14 w 58"/>
                  <a:gd name="T65" fmla="*/ 53 h 58"/>
                  <a:gd name="T66" fmla="*/ 9 w 58"/>
                  <a:gd name="T67" fmla="*/ 49 h 58"/>
                  <a:gd name="T68" fmla="*/ 5 w 58"/>
                  <a:gd name="T69" fmla="*/ 45 h 58"/>
                  <a:gd name="T70" fmla="*/ 2 w 58"/>
                  <a:gd name="T71" fmla="*/ 40 h 58"/>
                  <a:gd name="T72" fmla="*/ 1 w 58"/>
                  <a:gd name="T73" fmla="*/ 35 h 58"/>
                  <a:gd name="T74" fmla="*/ 0 w 58"/>
                  <a:gd name="T75" fmla="*/ 29 h 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8"/>
                  <a:gd name="T115" fmla="*/ 0 h 58"/>
                  <a:gd name="T116" fmla="*/ 58 w 58"/>
                  <a:gd name="T117" fmla="*/ 58 h 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8" h="58">
                    <a:moveTo>
                      <a:pt x="0" y="29"/>
                    </a:moveTo>
                    <a:lnTo>
                      <a:pt x="1" y="23"/>
                    </a:lnTo>
                    <a:lnTo>
                      <a:pt x="2" y="17"/>
                    </a:lnTo>
                    <a:lnTo>
                      <a:pt x="5" y="12"/>
                    </a:lnTo>
                    <a:lnTo>
                      <a:pt x="9" y="8"/>
                    </a:lnTo>
                    <a:lnTo>
                      <a:pt x="14" y="5"/>
                    </a:lnTo>
                    <a:lnTo>
                      <a:pt x="17" y="2"/>
                    </a:lnTo>
                    <a:lnTo>
                      <a:pt x="24" y="0"/>
                    </a:lnTo>
                    <a:lnTo>
                      <a:pt x="26" y="0"/>
                    </a:lnTo>
                    <a:lnTo>
                      <a:pt x="30" y="0"/>
                    </a:lnTo>
                    <a:lnTo>
                      <a:pt x="32" y="0"/>
                    </a:lnTo>
                    <a:lnTo>
                      <a:pt x="35" y="0"/>
                    </a:lnTo>
                    <a:lnTo>
                      <a:pt x="41" y="2"/>
                    </a:lnTo>
                    <a:lnTo>
                      <a:pt x="46" y="5"/>
                    </a:lnTo>
                    <a:lnTo>
                      <a:pt x="50" y="8"/>
                    </a:lnTo>
                    <a:lnTo>
                      <a:pt x="53" y="12"/>
                    </a:lnTo>
                    <a:lnTo>
                      <a:pt x="56" y="17"/>
                    </a:lnTo>
                    <a:lnTo>
                      <a:pt x="57" y="23"/>
                    </a:lnTo>
                    <a:lnTo>
                      <a:pt x="58" y="29"/>
                    </a:lnTo>
                    <a:lnTo>
                      <a:pt x="57" y="35"/>
                    </a:lnTo>
                    <a:lnTo>
                      <a:pt x="56" y="40"/>
                    </a:lnTo>
                    <a:lnTo>
                      <a:pt x="53" y="45"/>
                    </a:lnTo>
                    <a:lnTo>
                      <a:pt x="50" y="49"/>
                    </a:lnTo>
                    <a:lnTo>
                      <a:pt x="46" y="53"/>
                    </a:lnTo>
                    <a:lnTo>
                      <a:pt x="41" y="55"/>
                    </a:lnTo>
                    <a:lnTo>
                      <a:pt x="35" y="57"/>
                    </a:lnTo>
                    <a:lnTo>
                      <a:pt x="32" y="58"/>
                    </a:lnTo>
                    <a:lnTo>
                      <a:pt x="30" y="58"/>
                    </a:lnTo>
                    <a:lnTo>
                      <a:pt x="26" y="58"/>
                    </a:lnTo>
                    <a:lnTo>
                      <a:pt x="24" y="57"/>
                    </a:lnTo>
                    <a:lnTo>
                      <a:pt x="17" y="55"/>
                    </a:lnTo>
                    <a:lnTo>
                      <a:pt x="14" y="53"/>
                    </a:lnTo>
                    <a:lnTo>
                      <a:pt x="9" y="49"/>
                    </a:lnTo>
                    <a:lnTo>
                      <a:pt x="5" y="45"/>
                    </a:lnTo>
                    <a:lnTo>
                      <a:pt x="2" y="40"/>
                    </a:lnTo>
                    <a:lnTo>
                      <a:pt x="1" y="35"/>
                    </a:lnTo>
                    <a:lnTo>
                      <a:pt x="0" y="29"/>
                    </a:lnTo>
                  </a:path>
                </a:pathLst>
              </a:custGeom>
              <a:noFill/>
              <a:ln w="15875">
                <a:solidFill>
                  <a:srgbClr val="000000"/>
                </a:solidFill>
                <a:prstDash val="solid"/>
                <a:round/>
                <a:headEnd/>
                <a:tailEnd/>
              </a:ln>
            </p:spPr>
            <p:txBody>
              <a:bodyPr/>
              <a:lstStyle/>
              <a:p>
                <a:endParaRPr lang="en-GB"/>
              </a:p>
            </p:txBody>
          </p:sp>
          <p:sp>
            <p:nvSpPr>
              <p:cNvPr id="17429" name="Freeform 16"/>
              <p:cNvSpPr>
                <a:spLocks/>
              </p:cNvSpPr>
              <p:nvPr/>
            </p:nvSpPr>
            <p:spPr bwMode="auto">
              <a:xfrm>
                <a:off x="1499" y="2218"/>
                <a:ext cx="58" cy="57"/>
              </a:xfrm>
              <a:custGeom>
                <a:avLst/>
                <a:gdLst>
                  <a:gd name="T0" fmla="*/ 0 w 58"/>
                  <a:gd name="T1" fmla="*/ 29 h 57"/>
                  <a:gd name="T2" fmla="*/ 1 w 58"/>
                  <a:gd name="T3" fmla="*/ 23 h 57"/>
                  <a:gd name="T4" fmla="*/ 2 w 58"/>
                  <a:gd name="T5" fmla="*/ 16 h 57"/>
                  <a:gd name="T6" fmla="*/ 5 w 58"/>
                  <a:gd name="T7" fmla="*/ 12 h 57"/>
                  <a:gd name="T8" fmla="*/ 9 w 58"/>
                  <a:gd name="T9" fmla="*/ 8 h 57"/>
                  <a:gd name="T10" fmla="*/ 14 w 58"/>
                  <a:gd name="T11" fmla="*/ 4 h 57"/>
                  <a:gd name="T12" fmla="*/ 17 w 58"/>
                  <a:gd name="T13" fmla="*/ 2 h 57"/>
                  <a:gd name="T14" fmla="*/ 24 w 58"/>
                  <a:gd name="T15" fmla="*/ 0 h 57"/>
                  <a:gd name="T16" fmla="*/ 26 w 58"/>
                  <a:gd name="T17" fmla="*/ 0 h 57"/>
                  <a:gd name="T18" fmla="*/ 30 w 58"/>
                  <a:gd name="T19" fmla="*/ 0 h 57"/>
                  <a:gd name="T20" fmla="*/ 32 w 58"/>
                  <a:gd name="T21" fmla="*/ 0 h 57"/>
                  <a:gd name="T22" fmla="*/ 35 w 58"/>
                  <a:gd name="T23" fmla="*/ 0 h 57"/>
                  <a:gd name="T24" fmla="*/ 41 w 58"/>
                  <a:gd name="T25" fmla="*/ 2 h 57"/>
                  <a:gd name="T26" fmla="*/ 46 w 58"/>
                  <a:gd name="T27" fmla="*/ 4 h 57"/>
                  <a:gd name="T28" fmla="*/ 50 w 58"/>
                  <a:gd name="T29" fmla="*/ 8 h 57"/>
                  <a:gd name="T30" fmla="*/ 53 w 58"/>
                  <a:gd name="T31" fmla="*/ 12 h 57"/>
                  <a:gd name="T32" fmla="*/ 56 w 58"/>
                  <a:gd name="T33" fmla="*/ 16 h 57"/>
                  <a:gd name="T34" fmla="*/ 57 w 58"/>
                  <a:gd name="T35" fmla="*/ 23 h 57"/>
                  <a:gd name="T36" fmla="*/ 58 w 58"/>
                  <a:gd name="T37" fmla="*/ 29 h 57"/>
                  <a:gd name="T38" fmla="*/ 58 w 58"/>
                  <a:gd name="T39" fmla="*/ 29 h 57"/>
                  <a:gd name="T40" fmla="*/ 57 w 58"/>
                  <a:gd name="T41" fmla="*/ 35 h 57"/>
                  <a:gd name="T42" fmla="*/ 56 w 58"/>
                  <a:gd name="T43" fmla="*/ 39 h 57"/>
                  <a:gd name="T44" fmla="*/ 53 w 58"/>
                  <a:gd name="T45" fmla="*/ 44 h 57"/>
                  <a:gd name="T46" fmla="*/ 50 w 58"/>
                  <a:gd name="T47" fmla="*/ 49 h 57"/>
                  <a:gd name="T48" fmla="*/ 46 w 58"/>
                  <a:gd name="T49" fmla="*/ 53 h 57"/>
                  <a:gd name="T50" fmla="*/ 41 w 58"/>
                  <a:gd name="T51" fmla="*/ 55 h 57"/>
                  <a:gd name="T52" fmla="*/ 35 w 58"/>
                  <a:gd name="T53" fmla="*/ 56 h 57"/>
                  <a:gd name="T54" fmla="*/ 32 w 58"/>
                  <a:gd name="T55" fmla="*/ 57 h 57"/>
                  <a:gd name="T56" fmla="*/ 30 w 58"/>
                  <a:gd name="T57" fmla="*/ 57 h 57"/>
                  <a:gd name="T58" fmla="*/ 26 w 58"/>
                  <a:gd name="T59" fmla="*/ 57 h 57"/>
                  <a:gd name="T60" fmla="*/ 24 w 58"/>
                  <a:gd name="T61" fmla="*/ 56 h 57"/>
                  <a:gd name="T62" fmla="*/ 17 w 58"/>
                  <a:gd name="T63" fmla="*/ 55 h 57"/>
                  <a:gd name="T64" fmla="*/ 14 w 58"/>
                  <a:gd name="T65" fmla="*/ 53 h 57"/>
                  <a:gd name="T66" fmla="*/ 9 w 58"/>
                  <a:gd name="T67" fmla="*/ 49 h 57"/>
                  <a:gd name="T68" fmla="*/ 5 w 58"/>
                  <a:gd name="T69" fmla="*/ 44 h 57"/>
                  <a:gd name="T70" fmla="*/ 2 w 58"/>
                  <a:gd name="T71" fmla="*/ 39 h 57"/>
                  <a:gd name="T72" fmla="*/ 1 w 58"/>
                  <a:gd name="T73" fmla="*/ 35 h 57"/>
                  <a:gd name="T74" fmla="*/ 0 w 58"/>
                  <a:gd name="T75" fmla="*/ 29 h 5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8"/>
                  <a:gd name="T115" fmla="*/ 0 h 57"/>
                  <a:gd name="T116" fmla="*/ 58 w 58"/>
                  <a:gd name="T117" fmla="*/ 57 h 5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8" h="57">
                    <a:moveTo>
                      <a:pt x="0" y="29"/>
                    </a:moveTo>
                    <a:lnTo>
                      <a:pt x="1" y="23"/>
                    </a:lnTo>
                    <a:lnTo>
                      <a:pt x="2" y="16"/>
                    </a:lnTo>
                    <a:lnTo>
                      <a:pt x="5" y="12"/>
                    </a:lnTo>
                    <a:lnTo>
                      <a:pt x="9" y="8"/>
                    </a:lnTo>
                    <a:lnTo>
                      <a:pt x="14" y="4"/>
                    </a:lnTo>
                    <a:lnTo>
                      <a:pt x="17" y="2"/>
                    </a:lnTo>
                    <a:lnTo>
                      <a:pt x="24" y="0"/>
                    </a:lnTo>
                    <a:lnTo>
                      <a:pt x="26" y="0"/>
                    </a:lnTo>
                    <a:lnTo>
                      <a:pt x="30" y="0"/>
                    </a:lnTo>
                    <a:lnTo>
                      <a:pt x="32" y="0"/>
                    </a:lnTo>
                    <a:lnTo>
                      <a:pt x="35" y="0"/>
                    </a:lnTo>
                    <a:lnTo>
                      <a:pt x="41" y="2"/>
                    </a:lnTo>
                    <a:lnTo>
                      <a:pt x="46" y="4"/>
                    </a:lnTo>
                    <a:lnTo>
                      <a:pt x="50" y="8"/>
                    </a:lnTo>
                    <a:lnTo>
                      <a:pt x="53" y="12"/>
                    </a:lnTo>
                    <a:lnTo>
                      <a:pt x="56" y="16"/>
                    </a:lnTo>
                    <a:lnTo>
                      <a:pt x="57" y="23"/>
                    </a:lnTo>
                    <a:lnTo>
                      <a:pt x="58" y="29"/>
                    </a:lnTo>
                    <a:lnTo>
                      <a:pt x="57" y="35"/>
                    </a:lnTo>
                    <a:lnTo>
                      <a:pt x="56" y="39"/>
                    </a:lnTo>
                    <a:lnTo>
                      <a:pt x="53" y="44"/>
                    </a:lnTo>
                    <a:lnTo>
                      <a:pt x="50" y="49"/>
                    </a:lnTo>
                    <a:lnTo>
                      <a:pt x="46" y="53"/>
                    </a:lnTo>
                    <a:lnTo>
                      <a:pt x="41" y="55"/>
                    </a:lnTo>
                    <a:lnTo>
                      <a:pt x="35" y="56"/>
                    </a:lnTo>
                    <a:lnTo>
                      <a:pt x="32" y="57"/>
                    </a:lnTo>
                    <a:lnTo>
                      <a:pt x="30" y="57"/>
                    </a:lnTo>
                    <a:lnTo>
                      <a:pt x="26" y="57"/>
                    </a:lnTo>
                    <a:lnTo>
                      <a:pt x="24" y="56"/>
                    </a:lnTo>
                    <a:lnTo>
                      <a:pt x="17" y="55"/>
                    </a:lnTo>
                    <a:lnTo>
                      <a:pt x="14" y="53"/>
                    </a:lnTo>
                    <a:lnTo>
                      <a:pt x="9" y="49"/>
                    </a:lnTo>
                    <a:lnTo>
                      <a:pt x="5" y="44"/>
                    </a:lnTo>
                    <a:lnTo>
                      <a:pt x="2" y="39"/>
                    </a:lnTo>
                    <a:lnTo>
                      <a:pt x="1" y="35"/>
                    </a:lnTo>
                    <a:lnTo>
                      <a:pt x="0" y="29"/>
                    </a:lnTo>
                    <a:close/>
                  </a:path>
                </a:pathLst>
              </a:custGeom>
              <a:noFill/>
              <a:ln w="9525">
                <a:noFill/>
                <a:round/>
                <a:headEnd/>
                <a:tailEnd/>
              </a:ln>
            </p:spPr>
            <p:txBody>
              <a:bodyPr/>
              <a:lstStyle/>
              <a:p>
                <a:endParaRPr lang="en-GB"/>
              </a:p>
            </p:txBody>
          </p:sp>
          <p:sp>
            <p:nvSpPr>
              <p:cNvPr id="17430" name="Freeform 17"/>
              <p:cNvSpPr>
                <a:spLocks/>
              </p:cNvSpPr>
              <p:nvPr/>
            </p:nvSpPr>
            <p:spPr bwMode="auto">
              <a:xfrm>
                <a:off x="1499" y="2218"/>
                <a:ext cx="58" cy="57"/>
              </a:xfrm>
              <a:custGeom>
                <a:avLst/>
                <a:gdLst>
                  <a:gd name="T0" fmla="*/ 0 w 58"/>
                  <a:gd name="T1" fmla="*/ 29 h 57"/>
                  <a:gd name="T2" fmla="*/ 1 w 58"/>
                  <a:gd name="T3" fmla="*/ 23 h 57"/>
                  <a:gd name="T4" fmla="*/ 2 w 58"/>
                  <a:gd name="T5" fmla="*/ 16 h 57"/>
                  <a:gd name="T6" fmla="*/ 5 w 58"/>
                  <a:gd name="T7" fmla="*/ 12 h 57"/>
                  <a:gd name="T8" fmla="*/ 9 w 58"/>
                  <a:gd name="T9" fmla="*/ 8 h 57"/>
                  <a:gd name="T10" fmla="*/ 14 w 58"/>
                  <a:gd name="T11" fmla="*/ 4 h 57"/>
                  <a:gd name="T12" fmla="*/ 17 w 58"/>
                  <a:gd name="T13" fmla="*/ 2 h 57"/>
                  <a:gd name="T14" fmla="*/ 24 w 58"/>
                  <a:gd name="T15" fmla="*/ 0 h 57"/>
                  <a:gd name="T16" fmla="*/ 26 w 58"/>
                  <a:gd name="T17" fmla="*/ 0 h 57"/>
                  <a:gd name="T18" fmla="*/ 30 w 58"/>
                  <a:gd name="T19" fmla="*/ 0 h 57"/>
                  <a:gd name="T20" fmla="*/ 32 w 58"/>
                  <a:gd name="T21" fmla="*/ 0 h 57"/>
                  <a:gd name="T22" fmla="*/ 35 w 58"/>
                  <a:gd name="T23" fmla="*/ 0 h 57"/>
                  <a:gd name="T24" fmla="*/ 41 w 58"/>
                  <a:gd name="T25" fmla="*/ 2 h 57"/>
                  <a:gd name="T26" fmla="*/ 46 w 58"/>
                  <a:gd name="T27" fmla="*/ 4 h 57"/>
                  <a:gd name="T28" fmla="*/ 50 w 58"/>
                  <a:gd name="T29" fmla="*/ 8 h 57"/>
                  <a:gd name="T30" fmla="*/ 53 w 58"/>
                  <a:gd name="T31" fmla="*/ 12 h 57"/>
                  <a:gd name="T32" fmla="*/ 56 w 58"/>
                  <a:gd name="T33" fmla="*/ 16 h 57"/>
                  <a:gd name="T34" fmla="*/ 57 w 58"/>
                  <a:gd name="T35" fmla="*/ 23 h 57"/>
                  <a:gd name="T36" fmla="*/ 58 w 58"/>
                  <a:gd name="T37" fmla="*/ 29 h 57"/>
                  <a:gd name="T38" fmla="*/ 58 w 58"/>
                  <a:gd name="T39" fmla="*/ 29 h 57"/>
                  <a:gd name="T40" fmla="*/ 57 w 58"/>
                  <a:gd name="T41" fmla="*/ 35 h 57"/>
                  <a:gd name="T42" fmla="*/ 56 w 58"/>
                  <a:gd name="T43" fmla="*/ 39 h 57"/>
                  <a:gd name="T44" fmla="*/ 53 w 58"/>
                  <a:gd name="T45" fmla="*/ 44 h 57"/>
                  <a:gd name="T46" fmla="*/ 50 w 58"/>
                  <a:gd name="T47" fmla="*/ 49 h 57"/>
                  <a:gd name="T48" fmla="*/ 46 w 58"/>
                  <a:gd name="T49" fmla="*/ 53 h 57"/>
                  <a:gd name="T50" fmla="*/ 41 w 58"/>
                  <a:gd name="T51" fmla="*/ 55 h 57"/>
                  <a:gd name="T52" fmla="*/ 35 w 58"/>
                  <a:gd name="T53" fmla="*/ 56 h 57"/>
                  <a:gd name="T54" fmla="*/ 32 w 58"/>
                  <a:gd name="T55" fmla="*/ 57 h 57"/>
                  <a:gd name="T56" fmla="*/ 30 w 58"/>
                  <a:gd name="T57" fmla="*/ 57 h 57"/>
                  <a:gd name="T58" fmla="*/ 26 w 58"/>
                  <a:gd name="T59" fmla="*/ 57 h 57"/>
                  <a:gd name="T60" fmla="*/ 24 w 58"/>
                  <a:gd name="T61" fmla="*/ 56 h 57"/>
                  <a:gd name="T62" fmla="*/ 17 w 58"/>
                  <a:gd name="T63" fmla="*/ 55 h 57"/>
                  <a:gd name="T64" fmla="*/ 14 w 58"/>
                  <a:gd name="T65" fmla="*/ 53 h 57"/>
                  <a:gd name="T66" fmla="*/ 9 w 58"/>
                  <a:gd name="T67" fmla="*/ 49 h 57"/>
                  <a:gd name="T68" fmla="*/ 5 w 58"/>
                  <a:gd name="T69" fmla="*/ 44 h 57"/>
                  <a:gd name="T70" fmla="*/ 2 w 58"/>
                  <a:gd name="T71" fmla="*/ 39 h 57"/>
                  <a:gd name="T72" fmla="*/ 1 w 58"/>
                  <a:gd name="T73" fmla="*/ 35 h 57"/>
                  <a:gd name="T74" fmla="*/ 0 w 58"/>
                  <a:gd name="T75" fmla="*/ 29 h 5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8"/>
                  <a:gd name="T115" fmla="*/ 0 h 57"/>
                  <a:gd name="T116" fmla="*/ 58 w 58"/>
                  <a:gd name="T117" fmla="*/ 57 h 5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8" h="57">
                    <a:moveTo>
                      <a:pt x="0" y="29"/>
                    </a:moveTo>
                    <a:lnTo>
                      <a:pt x="1" y="23"/>
                    </a:lnTo>
                    <a:lnTo>
                      <a:pt x="2" y="16"/>
                    </a:lnTo>
                    <a:lnTo>
                      <a:pt x="5" y="12"/>
                    </a:lnTo>
                    <a:lnTo>
                      <a:pt x="9" y="8"/>
                    </a:lnTo>
                    <a:lnTo>
                      <a:pt x="14" y="4"/>
                    </a:lnTo>
                    <a:lnTo>
                      <a:pt x="17" y="2"/>
                    </a:lnTo>
                    <a:lnTo>
                      <a:pt x="24" y="0"/>
                    </a:lnTo>
                    <a:lnTo>
                      <a:pt x="26" y="0"/>
                    </a:lnTo>
                    <a:lnTo>
                      <a:pt x="30" y="0"/>
                    </a:lnTo>
                    <a:lnTo>
                      <a:pt x="32" y="0"/>
                    </a:lnTo>
                    <a:lnTo>
                      <a:pt x="35" y="0"/>
                    </a:lnTo>
                    <a:lnTo>
                      <a:pt x="41" y="2"/>
                    </a:lnTo>
                    <a:lnTo>
                      <a:pt x="46" y="4"/>
                    </a:lnTo>
                    <a:lnTo>
                      <a:pt x="50" y="8"/>
                    </a:lnTo>
                    <a:lnTo>
                      <a:pt x="53" y="12"/>
                    </a:lnTo>
                    <a:lnTo>
                      <a:pt x="56" y="16"/>
                    </a:lnTo>
                    <a:lnTo>
                      <a:pt x="57" y="23"/>
                    </a:lnTo>
                    <a:lnTo>
                      <a:pt x="58" y="29"/>
                    </a:lnTo>
                    <a:lnTo>
                      <a:pt x="57" y="35"/>
                    </a:lnTo>
                    <a:lnTo>
                      <a:pt x="56" y="39"/>
                    </a:lnTo>
                    <a:lnTo>
                      <a:pt x="53" y="44"/>
                    </a:lnTo>
                    <a:lnTo>
                      <a:pt x="50" y="49"/>
                    </a:lnTo>
                    <a:lnTo>
                      <a:pt x="46" y="53"/>
                    </a:lnTo>
                    <a:lnTo>
                      <a:pt x="41" y="55"/>
                    </a:lnTo>
                    <a:lnTo>
                      <a:pt x="35" y="56"/>
                    </a:lnTo>
                    <a:lnTo>
                      <a:pt x="32" y="57"/>
                    </a:lnTo>
                    <a:lnTo>
                      <a:pt x="30" y="57"/>
                    </a:lnTo>
                    <a:lnTo>
                      <a:pt x="26" y="57"/>
                    </a:lnTo>
                    <a:lnTo>
                      <a:pt x="24" y="56"/>
                    </a:lnTo>
                    <a:lnTo>
                      <a:pt x="17" y="55"/>
                    </a:lnTo>
                    <a:lnTo>
                      <a:pt x="14" y="53"/>
                    </a:lnTo>
                    <a:lnTo>
                      <a:pt x="9" y="49"/>
                    </a:lnTo>
                    <a:lnTo>
                      <a:pt x="5" y="44"/>
                    </a:lnTo>
                    <a:lnTo>
                      <a:pt x="2" y="39"/>
                    </a:lnTo>
                    <a:lnTo>
                      <a:pt x="1" y="35"/>
                    </a:lnTo>
                    <a:lnTo>
                      <a:pt x="0" y="29"/>
                    </a:lnTo>
                  </a:path>
                </a:pathLst>
              </a:custGeom>
              <a:noFill/>
              <a:ln w="15875">
                <a:solidFill>
                  <a:srgbClr val="000000"/>
                </a:solidFill>
                <a:prstDash val="solid"/>
                <a:round/>
                <a:headEnd/>
                <a:tailEnd/>
              </a:ln>
            </p:spPr>
            <p:txBody>
              <a:bodyPr/>
              <a:lstStyle/>
              <a:p>
                <a:endParaRPr lang="en-GB"/>
              </a:p>
            </p:txBody>
          </p:sp>
          <p:sp>
            <p:nvSpPr>
              <p:cNvPr id="17431" name="Freeform 18"/>
              <p:cNvSpPr>
                <a:spLocks/>
              </p:cNvSpPr>
              <p:nvPr/>
            </p:nvSpPr>
            <p:spPr bwMode="auto">
              <a:xfrm>
                <a:off x="4202" y="2218"/>
                <a:ext cx="59" cy="57"/>
              </a:xfrm>
              <a:custGeom>
                <a:avLst/>
                <a:gdLst>
                  <a:gd name="T0" fmla="*/ 0 w 59"/>
                  <a:gd name="T1" fmla="*/ 29 h 57"/>
                  <a:gd name="T2" fmla="*/ 2 w 59"/>
                  <a:gd name="T3" fmla="*/ 23 h 57"/>
                  <a:gd name="T4" fmla="*/ 3 w 59"/>
                  <a:gd name="T5" fmla="*/ 16 h 57"/>
                  <a:gd name="T6" fmla="*/ 5 w 59"/>
                  <a:gd name="T7" fmla="*/ 12 h 57"/>
                  <a:gd name="T8" fmla="*/ 9 w 59"/>
                  <a:gd name="T9" fmla="*/ 8 h 57"/>
                  <a:gd name="T10" fmla="*/ 14 w 59"/>
                  <a:gd name="T11" fmla="*/ 4 h 57"/>
                  <a:gd name="T12" fmla="*/ 19 w 59"/>
                  <a:gd name="T13" fmla="*/ 2 h 57"/>
                  <a:gd name="T14" fmla="*/ 24 w 59"/>
                  <a:gd name="T15" fmla="*/ 0 h 57"/>
                  <a:gd name="T16" fmla="*/ 26 w 59"/>
                  <a:gd name="T17" fmla="*/ 0 h 57"/>
                  <a:gd name="T18" fmla="*/ 30 w 59"/>
                  <a:gd name="T19" fmla="*/ 0 h 57"/>
                  <a:gd name="T20" fmla="*/ 33 w 59"/>
                  <a:gd name="T21" fmla="*/ 0 h 57"/>
                  <a:gd name="T22" fmla="*/ 35 w 59"/>
                  <a:gd name="T23" fmla="*/ 0 h 57"/>
                  <a:gd name="T24" fmla="*/ 41 w 59"/>
                  <a:gd name="T25" fmla="*/ 2 h 57"/>
                  <a:gd name="T26" fmla="*/ 46 w 59"/>
                  <a:gd name="T27" fmla="*/ 4 h 57"/>
                  <a:gd name="T28" fmla="*/ 50 w 59"/>
                  <a:gd name="T29" fmla="*/ 8 h 57"/>
                  <a:gd name="T30" fmla="*/ 54 w 59"/>
                  <a:gd name="T31" fmla="*/ 12 h 57"/>
                  <a:gd name="T32" fmla="*/ 56 w 59"/>
                  <a:gd name="T33" fmla="*/ 16 h 57"/>
                  <a:gd name="T34" fmla="*/ 58 w 59"/>
                  <a:gd name="T35" fmla="*/ 23 h 57"/>
                  <a:gd name="T36" fmla="*/ 59 w 59"/>
                  <a:gd name="T37" fmla="*/ 29 h 57"/>
                  <a:gd name="T38" fmla="*/ 59 w 59"/>
                  <a:gd name="T39" fmla="*/ 29 h 57"/>
                  <a:gd name="T40" fmla="*/ 58 w 59"/>
                  <a:gd name="T41" fmla="*/ 35 h 57"/>
                  <a:gd name="T42" fmla="*/ 56 w 59"/>
                  <a:gd name="T43" fmla="*/ 39 h 57"/>
                  <a:gd name="T44" fmla="*/ 54 w 59"/>
                  <a:gd name="T45" fmla="*/ 44 h 57"/>
                  <a:gd name="T46" fmla="*/ 50 w 59"/>
                  <a:gd name="T47" fmla="*/ 49 h 57"/>
                  <a:gd name="T48" fmla="*/ 46 w 59"/>
                  <a:gd name="T49" fmla="*/ 53 h 57"/>
                  <a:gd name="T50" fmla="*/ 41 w 59"/>
                  <a:gd name="T51" fmla="*/ 55 h 57"/>
                  <a:gd name="T52" fmla="*/ 35 w 59"/>
                  <a:gd name="T53" fmla="*/ 56 h 57"/>
                  <a:gd name="T54" fmla="*/ 33 w 59"/>
                  <a:gd name="T55" fmla="*/ 57 h 57"/>
                  <a:gd name="T56" fmla="*/ 30 w 59"/>
                  <a:gd name="T57" fmla="*/ 57 h 57"/>
                  <a:gd name="T58" fmla="*/ 26 w 59"/>
                  <a:gd name="T59" fmla="*/ 57 h 57"/>
                  <a:gd name="T60" fmla="*/ 24 w 59"/>
                  <a:gd name="T61" fmla="*/ 56 h 57"/>
                  <a:gd name="T62" fmla="*/ 19 w 59"/>
                  <a:gd name="T63" fmla="*/ 55 h 57"/>
                  <a:gd name="T64" fmla="*/ 14 w 59"/>
                  <a:gd name="T65" fmla="*/ 53 h 57"/>
                  <a:gd name="T66" fmla="*/ 9 w 59"/>
                  <a:gd name="T67" fmla="*/ 49 h 57"/>
                  <a:gd name="T68" fmla="*/ 5 w 59"/>
                  <a:gd name="T69" fmla="*/ 44 h 57"/>
                  <a:gd name="T70" fmla="*/ 3 w 59"/>
                  <a:gd name="T71" fmla="*/ 39 h 57"/>
                  <a:gd name="T72" fmla="*/ 2 w 59"/>
                  <a:gd name="T73" fmla="*/ 35 h 57"/>
                  <a:gd name="T74" fmla="*/ 0 w 59"/>
                  <a:gd name="T75" fmla="*/ 29 h 5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9"/>
                  <a:gd name="T115" fmla="*/ 0 h 57"/>
                  <a:gd name="T116" fmla="*/ 59 w 59"/>
                  <a:gd name="T117" fmla="*/ 57 h 5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9" h="57">
                    <a:moveTo>
                      <a:pt x="0" y="29"/>
                    </a:moveTo>
                    <a:lnTo>
                      <a:pt x="2" y="23"/>
                    </a:lnTo>
                    <a:lnTo>
                      <a:pt x="3" y="16"/>
                    </a:lnTo>
                    <a:lnTo>
                      <a:pt x="5" y="12"/>
                    </a:lnTo>
                    <a:lnTo>
                      <a:pt x="9" y="8"/>
                    </a:lnTo>
                    <a:lnTo>
                      <a:pt x="14" y="4"/>
                    </a:lnTo>
                    <a:lnTo>
                      <a:pt x="19" y="2"/>
                    </a:lnTo>
                    <a:lnTo>
                      <a:pt x="24" y="0"/>
                    </a:lnTo>
                    <a:lnTo>
                      <a:pt x="26" y="0"/>
                    </a:lnTo>
                    <a:lnTo>
                      <a:pt x="30" y="0"/>
                    </a:lnTo>
                    <a:lnTo>
                      <a:pt x="33" y="0"/>
                    </a:lnTo>
                    <a:lnTo>
                      <a:pt x="35" y="0"/>
                    </a:lnTo>
                    <a:lnTo>
                      <a:pt x="41" y="2"/>
                    </a:lnTo>
                    <a:lnTo>
                      <a:pt x="46" y="4"/>
                    </a:lnTo>
                    <a:lnTo>
                      <a:pt x="50" y="8"/>
                    </a:lnTo>
                    <a:lnTo>
                      <a:pt x="54" y="12"/>
                    </a:lnTo>
                    <a:lnTo>
                      <a:pt x="56" y="16"/>
                    </a:lnTo>
                    <a:lnTo>
                      <a:pt x="58" y="23"/>
                    </a:lnTo>
                    <a:lnTo>
                      <a:pt x="59" y="29"/>
                    </a:lnTo>
                    <a:lnTo>
                      <a:pt x="58" y="35"/>
                    </a:lnTo>
                    <a:lnTo>
                      <a:pt x="56" y="39"/>
                    </a:lnTo>
                    <a:lnTo>
                      <a:pt x="54" y="44"/>
                    </a:lnTo>
                    <a:lnTo>
                      <a:pt x="50" y="49"/>
                    </a:lnTo>
                    <a:lnTo>
                      <a:pt x="46" y="53"/>
                    </a:lnTo>
                    <a:lnTo>
                      <a:pt x="41" y="55"/>
                    </a:lnTo>
                    <a:lnTo>
                      <a:pt x="35" y="56"/>
                    </a:lnTo>
                    <a:lnTo>
                      <a:pt x="33" y="57"/>
                    </a:lnTo>
                    <a:lnTo>
                      <a:pt x="30" y="57"/>
                    </a:lnTo>
                    <a:lnTo>
                      <a:pt x="26" y="57"/>
                    </a:lnTo>
                    <a:lnTo>
                      <a:pt x="24" y="56"/>
                    </a:lnTo>
                    <a:lnTo>
                      <a:pt x="19" y="55"/>
                    </a:lnTo>
                    <a:lnTo>
                      <a:pt x="14" y="53"/>
                    </a:lnTo>
                    <a:lnTo>
                      <a:pt x="9" y="49"/>
                    </a:lnTo>
                    <a:lnTo>
                      <a:pt x="5" y="44"/>
                    </a:lnTo>
                    <a:lnTo>
                      <a:pt x="3" y="39"/>
                    </a:lnTo>
                    <a:lnTo>
                      <a:pt x="2" y="35"/>
                    </a:lnTo>
                    <a:lnTo>
                      <a:pt x="0" y="29"/>
                    </a:lnTo>
                    <a:close/>
                  </a:path>
                </a:pathLst>
              </a:custGeom>
              <a:noFill/>
              <a:ln w="9525">
                <a:noFill/>
                <a:round/>
                <a:headEnd/>
                <a:tailEnd/>
              </a:ln>
            </p:spPr>
            <p:txBody>
              <a:bodyPr/>
              <a:lstStyle/>
              <a:p>
                <a:endParaRPr lang="en-GB"/>
              </a:p>
            </p:txBody>
          </p:sp>
          <p:sp>
            <p:nvSpPr>
              <p:cNvPr id="17432" name="Freeform 19"/>
              <p:cNvSpPr>
                <a:spLocks/>
              </p:cNvSpPr>
              <p:nvPr/>
            </p:nvSpPr>
            <p:spPr bwMode="auto">
              <a:xfrm>
                <a:off x="4202" y="2218"/>
                <a:ext cx="59" cy="57"/>
              </a:xfrm>
              <a:custGeom>
                <a:avLst/>
                <a:gdLst>
                  <a:gd name="T0" fmla="*/ 0 w 59"/>
                  <a:gd name="T1" fmla="*/ 29 h 57"/>
                  <a:gd name="T2" fmla="*/ 2 w 59"/>
                  <a:gd name="T3" fmla="*/ 23 h 57"/>
                  <a:gd name="T4" fmla="*/ 3 w 59"/>
                  <a:gd name="T5" fmla="*/ 16 h 57"/>
                  <a:gd name="T6" fmla="*/ 5 w 59"/>
                  <a:gd name="T7" fmla="*/ 12 h 57"/>
                  <a:gd name="T8" fmla="*/ 9 w 59"/>
                  <a:gd name="T9" fmla="*/ 8 h 57"/>
                  <a:gd name="T10" fmla="*/ 14 w 59"/>
                  <a:gd name="T11" fmla="*/ 4 h 57"/>
                  <a:gd name="T12" fmla="*/ 19 w 59"/>
                  <a:gd name="T13" fmla="*/ 2 h 57"/>
                  <a:gd name="T14" fmla="*/ 24 w 59"/>
                  <a:gd name="T15" fmla="*/ 0 h 57"/>
                  <a:gd name="T16" fmla="*/ 26 w 59"/>
                  <a:gd name="T17" fmla="*/ 0 h 57"/>
                  <a:gd name="T18" fmla="*/ 30 w 59"/>
                  <a:gd name="T19" fmla="*/ 0 h 57"/>
                  <a:gd name="T20" fmla="*/ 33 w 59"/>
                  <a:gd name="T21" fmla="*/ 0 h 57"/>
                  <a:gd name="T22" fmla="*/ 35 w 59"/>
                  <a:gd name="T23" fmla="*/ 0 h 57"/>
                  <a:gd name="T24" fmla="*/ 41 w 59"/>
                  <a:gd name="T25" fmla="*/ 2 h 57"/>
                  <a:gd name="T26" fmla="*/ 46 w 59"/>
                  <a:gd name="T27" fmla="*/ 4 h 57"/>
                  <a:gd name="T28" fmla="*/ 50 w 59"/>
                  <a:gd name="T29" fmla="*/ 8 h 57"/>
                  <a:gd name="T30" fmla="*/ 54 w 59"/>
                  <a:gd name="T31" fmla="*/ 12 h 57"/>
                  <a:gd name="T32" fmla="*/ 56 w 59"/>
                  <a:gd name="T33" fmla="*/ 16 h 57"/>
                  <a:gd name="T34" fmla="*/ 58 w 59"/>
                  <a:gd name="T35" fmla="*/ 23 h 57"/>
                  <a:gd name="T36" fmla="*/ 59 w 59"/>
                  <a:gd name="T37" fmla="*/ 29 h 57"/>
                  <a:gd name="T38" fmla="*/ 59 w 59"/>
                  <a:gd name="T39" fmla="*/ 29 h 57"/>
                  <a:gd name="T40" fmla="*/ 58 w 59"/>
                  <a:gd name="T41" fmla="*/ 35 h 57"/>
                  <a:gd name="T42" fmla="*/ 56 w 59"/>
                  <a:gd name="T43" fmla="*/ 39 h 57"/>
                  <a:gd name="T44" fmla="*/ 54 w 59"/>
                  <a:gd name="T45" fmla="*/ 44 h 57"/>
                  <a:gd name="T46" fmla="*/ 50 w 59"/>
                  <a:gd name="T47" fmla="*/ 49 h 57"/>
                  <a:gd name="T48" fmla="*/ 46 w 59"/>
                  <a:gd name="T49" fmla="*/ 53 h 57"/>
                  <a:gd name="T50" fmla="*/ 41 w 59"/>
                  <a:gd name="T51" fmla="*/ 55 h 57"/>
                  <a:gd name="T52" fmla="*/ 35 w 59"/>
                  <a:gd name="T53" fmla="*/ 56 h 57"/>
                  <a:gd name="T54" fmla="*/ 33 w 59"/>
                  <a:gd name="T55" fmla="*/ 57 h 57"/>
                  <a:gd name="T56" fmla="*/ 30 w 59"/>
                  <a:gd name="T57" fmla="*/ 57 h 57"/>
                  <a:gd name="T58" fmla="*/ 26 w 59"/>
                  <a:gd name="T59" fmla="*/ 57 h 57"/>
                  <a:gd name="T60" fmla="*/ 24 w 59"/>
                  <a:gd name="T61" fmla="*/ 56 h 57"/>
                  <a:gd name="T62" fmla="*/ 19 w 59"/>
                  <a:gd name="T63" fmla="*/ 55 h 57"/>
                  <a:gd name="T64" fmla="*/ 14 w 59"/>
                  <a:gd name="T65" fmla="*/ 53 h 57"/>
                  <a:gd name="T66" fmla="*/ 9 w 59"/>
                  <a:gd name="T67" fmla="*/ 49 h 57"/>
                  <a:gd name="T68" fmla="*/ 5 w 59"/>
                  <a:gd name="T69" fmla="*/ 44 h 57"/>
                  <a:gd name="T70" fmla="*/ 3 w 59"/>
                  <a:gd name="T71" fmla="*/ 39 h 57"/>
                  <a:gd name="T72" fmla="*/ 2 w 59"/>
                  <a:gd name="T73" fmla="*/ 35 h 57"/>
                  <a:gd name="T74" fmla="*/ 0 w 59"/>
                  <a:gd name="T75" fmla="*/ 29 h 5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9"/>
                  <a:gd name="T115" fmla="*/ 0 h 57"/>
                  <a:gd name="T116" fmla="*/ 59 w 59"/>
                  <a:gd name="T117" fmla="*/ 57 h 5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9" h="57">
                    <a:moveTo>
                      <a:pt x="0" y="29"/>
                    </a:moveTo>
                    <a:lnTo>
                      <a:pt x="2" y="23"/>
                    </a:lnTo>
                    <a:lnTo>
                      <a:pt x="3" y="16"/>
                    </a:lnTo>
                    <a:lnTo>
                      <a:pt x="5" y="12"/>
                    </a:lnTo>
                    <a:lnTo>
                      <a:pt x="9" y="8"/>
                    </a:lnTo>
                    <a:lnTo>
                      <a:pt x="14" y="4"/>
                    </a:lnTo>
                    <a:lnTo>
                      <a:pt x="19" y="2"/>
                    </a:lnTo>
                    <a:lnTo>
                      <a:pt x="24" y="0"/>
                    </a:lnTo>
                    <a:lnTo>
                      <a:pt x="26" y="0"/>
                    </a:lnTo>
                    <a:lnTo>
                      <a:pt x="30" y="0"/>
                    </a:lnTo>
                    <a:lnTo>
                      <a:pt x="33" y="0"/>
                    </a:lnTo>
                    <a:lnTo>
                      <a:pt x="35" y="0"/>
                    </a:lnTo>
                    <a:lnTo>
                      <a:pt x="41" y="2"/>
                    </a:lnTo>
                    <a:lnTo>
                      <a:pt x="46" y="4"/>
                    </a:lnTo>
                    <a:lnTo>
                      <a:pt x="50" y="8"/>
                    </a:lnTo>
                    <a:lnTo>
                      <a:pt x="54" y="12"/>
                    </a:lnTo>
                    <a:lnTo>
                      <a:pt x="56" y="16"/>
                    </a:lnTo>
                    <a:lnTo>
                      <a:pt x="58" y="23"/>
                    </a:lnTo>
                    <a:lnTo>
                      <a:pt x="59" y="29"/>
                    </a:lnTo>
                    <a:lnTo>
                      <a:pt x="58" y="35"/>
                    </a:lnTo>
                    <a:lnTo>
                      <a:pt x="56" y="39"/>
                    </a:lnTo>
                    <a:lnTo>
                      <a:pt x="54" y="44"/>
                    </a:lnTo>
                    <a:lnTo>
                      <a:pt x="50" y="49"/>
                    </a:lnTo>
                    <a:lnTo>
                      <a:pt x="46" y="53"/>
                    </a:lnTo>
                    <a:lnTo>
                      <a:pt x="41" y="55"/>
                    </a:lnTo>
                    <a:lnTo>
                      <a:pt x="35" y="56"/>
                    </a:lnTo>
                    <a:lnTo>
                      <a:pt x="33" y="57"/>
                    </a:lnTo>
                    <a:lnTo>
                      <a:pt x="30" y="57"/>
                    </a:lnTo>
                    <a:lnTo>
                      <a:pt x="26" y="57"/>
                    </a:lnTo>
                    <a:lnTo>
                      <a:pt x="24" y="56"/>
                    </a:lnTo>
                    <a:lnTo>
                      <a:pt x="19" y="55"/>
                    </a:lnTo>
                    <a:lnTo>
                      <a:pt x="14" y="53"/>
                    </a:lnTo>
                    <a:lnTo>
                      <a:pt x="9" y="49"/>
                    </a:lnTo>
                    <a:lnTo>
                      <a:pt x="5" y="44"/>
                    </a:lnTo>
                    <a:lnTo>
                      <a:pt x="3" y="39"/>
                    </a:lnTo>
                    <a:lnTo>
                      <a:pt x="2" y="35"/>
                    </a:lnTo>
                    <a:lnTo>
                      <a:pt x="0" y="29"/>
                    </a:lnTo>
                  </a:path>
                </a:pathLst>
              </a:custGeom>
              <a:noFill/>
              <a:ln w="15875">
                <a:solidFill>
                  <a:srgbClr val="000000"/>
                </a:solidFill>
                <a:prstDash val="solid"/>
                <a:round/>
                <a:headEnd/>
                <a:tailEnd/>
              </a:ln>
            </p:spPr>
            <p:txBody>
              <a:bodyPr/>
              <a:lstStyle/>
              <a:p>
                <a:endParaRPr lang="en-GB"/>
              </a:p>
            </p:txBody>
          </p:sp>
          <p:sp>
            <p:nvSpPr>
              <p:cNvPr id="17433" name="Freeform 20"/>
              <p:cNvSpPr>
                <a:spLocks/>
              </p:cNvSpPr>
              <p:nvPr/>
            </p:nvSpPr>
            <p:spPr bwMode="auto">
              <a:xfrm>
                <a:off x="4202" y="1060"/>
                <a:ext cx="59" cy="58"/>
              </a:xfrm>
              <a:custGeom>
                <a:avLst/>
                <a:gdLst>
                  <a:gd name="T0" fmla="*/ 0 w 59"/>
                  <a:gd name="T1" fmla="*/ 29 h 58"/>
                  <a:gd name="T2" fmla="*/ 2 w 59"/>
                  <a:gd name="T3" fmla="*/ 23 h 58"/>
                  <a:gd name="T4" fmla="*/ 3 w 59"/>
                  <a:gd name="T5" fmla="*/ 17 h 58"/>
                  <a:gd name="T6" fmla="*/ 5 w 59"/>
                  <a:gd name="T7" fmla="*/ 12 h 58"/>
                  <a:gd name="T8" fmla="*/ 9 w 59"/>
                  <a:gd name="T9" fmla="*/ 8 h 58"/>
                  <a:gd name="T10" fmla="*/ 14 w 59"/>
                  <a:gd name="T11" fmla="*/ 5 h 58"/>
                  <a:gd name="T12" fmla="*/ 19 w 59"/>
                  <a:gd name="T13" fmla="*/ 2 h 58"/>
                  <a:gd name="T14" fmla="*/ 24 w 59"/>
                  <a:gd name="T15" fmla="*/ 0 h 58"/>
                  <a:gd name="T16" fmla="*/ 26 w 59"/>
                  <a:gd name="T17" fmla="*/ 0 h 58"/>
                  <a:gd name="T18" fmla="*/ 30 w 59"/>
                  <a:gd name="T19" fmla="*/ 0 h 58"/>
                  <a:gd name="T20" fmla="*/ 33 w 59"/>
                  <a:gd name="T21" fmla="*/ 0 h 58"/>
                  <a:gd name="T22" fmla="*/ 35 w 59"/>
                  <a:gd name="T23" fmla="*/ 0 h 58"/>
                  <a:gd name="T24" fmla="*/ 41 w 59"/>
                  <a:gd name="T25" fmla="*/ 2 h 58"/>
                  <a:gd name="T26" fmla="*/ 46 w 59"/>
                  <a:gd name="T27" fmla="*/ 5 h 58"/>
                  <a:gd name="T28" fmla="*/ 50 w 59"/>
                  <a:gd name="T29" fmla="*/ 8 h 58"/>
                  <a:gd name="T30" fmla="*/ 54 w 59"/>
                  <a:gd name="T31" fmla="*/ 12 h 58"/>
                  <a:gd name="T32" fmla="*/ 56 w 59"/>
                  <a:gd name="T33" fmla="*/ 17 h 58"/>
                  <a:gd name="T34" fmla="*/ 58 w 59"/>
                  <a:gd name="T35" fmla="*/ 23 h 58"/>
                  <a:gd name="T36" fmla="*/ 59 w 59"/>
                  <a:gd name="T37" fmla="*/ 29 h 58"/>
                  <a:gd name="T38" fmla="*/ 59 w 59"/>
                  <a:gd name="T39" fmla="*/ 29 h 58"/>
                  <a:gd name="T40" fmla="*/ 58 w 59"/>
                  <a:gd name="T41" fmla="*/ 35 h 58"/>
                  <a:gd name="T42" fmla="*/ 56 w 59"/>
                  <a:gd name="T43" fmla="*/ 40 h 58"/>
                  <a:gd name="T44" fmla="*/ 54 w 59"/>
                  <a:gd name="T45" fmla="*/ 45 h 58"/>
                  <a:gd name="T46" fmla="*/ 50 w 59"/>
                  <a:gd name="T47" fmla="*/ 49 h 58"/>
                  <a:gd name="T48" fmla="*/ 46 w 59"/>
                  <a:gd name="T49" fmla="*/ 53 h 58"/>
                  <a:gd name="T50" fmla="*/ 41 w 59"/>
                  <a:gd name="T51" fmla="*/ 55 h 58"/>
                  <a:gd name="T52" fmla="*/ 35 w 59"/>
                  <a:gd name="T53" fmla="*/ 57 h 58"/>
                  <a:gd name="T54" fmla="*/ 33 w 59"/>
                  <a:gd name="T55" fmla="*/ 58 h 58"/>
                  <a:gd name="T56" fmla="*/ 30 w 59"/>
                  <a:gd name="T57" fmla="*/ 58 h 58"/>
                  <a:gd name="T58" fmla="*/ 26 w 59"/>
                  <a:gd name="T59" fmla="*/ 58 h 58"/>
                  <a:gd name="T60" fmla="*/ 24 w 59"/>
                  <a:gd name="T61" fmla="*/ 57 h 58"/>
                  <a:gd name="T62" fmla="*/ 19 w 59"/>
                  <a:gd name="T63" fmla="*/ 55 h 58"/>
                  <a:gd name="T64" fmla="*/ 14 w 59"/>
                  <a:gd name="T65" fmla="*/ 53 h 58"/>
                  <a:gd name="T66" fmla="*/ 9 w 59"/>
                  <a:gd name="T67" fmla="*/ 49 h 58"/>
                  <a:gd name="T68" fmla="*/ 5 w 59"/>
                  <a:gd name="T69" fmla="*/ 45 h 58"/>
                  <a:gd name="T70" fmla="*/ 3 w 59"/>
                  <a:gd name="T71" fmla="*/ 40 h 58"/>
                  <a:gd name="T72" fmla="*/ 2 w 59"/>
                  <a:gd name="T73" fmla="*/ 35 h 58"/>
                  <a:gd name="T74" fmla="*/ 0 w 59"/>
                  <a:gd name="T75" fmla="*/ 29 h 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9"/>
                  <a:gd name="T115" fmla="*/ 0 h 58"/>
                  <a:gd name="T116" fmla="*/ 59 w 59"/>
                  <a:gd name="T117" fmla="*/ 58 h 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9" h="58">
                    <a:moveTo>
                      <a:pt x="0" y="29"/>
                    </a:moveTo>
                    <a:lnTo>
                      <a:pt x="2" y="23"/>
                    </a:lnTo>
                    <a:lnTo>
                      <a:pt x="3" y="17"/>
                    </a:lnTo>
                    <a:lnTo>
                      <a:pt x="5" y="12"/>
                    </a:lnTo>
                    <a:lnTo>
                      <a:pt x="9" y="8"/>
                    </a:lnTo>
                    <a:lnTo>
                      <a:pt x="14" y="5"/>
                    </a:lnTo>
                    <a:lnTo>
                      <a:pt x="19" y="2"/>
                    </a:lnTo>
                    <a:lnTo>
                      <a:pt x="24" y="0"/>
                    </a:lnTo>
                    <a:lnTo>
                      <a:pt x="26" y="0"/>
                    </a:lnTo>
                    <a:lnTo>
                      <a:pt x="30" y="0"/>
                    </a:lnTo>
                    <a:lnTo>
                      <a:pt x="33" y="0"/>
                    </a:lnTo>
                    <a:lnTo>
                      <a:pt x="35" y="0"/>
                    </a:lnTo>
                    <a:lnTo>
                      <a:pt x="41" y="2"/>
                    </a:lnTo>
                    <a:lnTo>
                      <a:pt x="46" y="5"/>
                    </a:lnTo>
                    <a:lnTo>
                      <a:pt x="50" y="8"/>
                    </a:lnTo>
                    <a:lnTo>
                      <a:pt x="54" y="12"/>
                    </a:lnTo>
                    <a:lnTo>
                      <a:pt x="56" y="17"/>
                    </a:lnTo>
                    <a:lnTo>
                      <a:pt x="58" y="23"/>
                    </a:lnTo>
                    <a:lnTo>
                      <a:pt x="59" y="29"/>
                    </a:lnTo>
                    <a:lnTo>
                      <a:pt x="58" y="35"/>
                    </a:lnTo>
                    <a:lnTo>
                      <a:pt x="56" y="40"/>
                    </a:lnTo>
                    <a:lnTo>
                      <a:pt x="54" y="45"/>
                    </a:lnTo>
                    <a:lnTo>
                      <a:pt x="50" y="49"/>
                    </a:lnTo>
                    <a:lnTo>
                      <a:pt x="46" y="53"/>
                    </a:lnTo>
                    <a:lnTo>
                      <a:pt x="41" y="55"/>
                    </a:lnTo>
                    <a:lnTo>
                      <a:pt x="35" y="57"/>
                    </a:lnTo>
                    <a:lnTo>
                      <a:pt x="33" y="58"/>
                    </a:lnTo>
                    <a:lnTo>
                      <a:pt x="30" y="58"/>
                    </a:lnTo>
                    <a:lnTo>
                      <a:pt x="26" y="58"/>
                    </a:lnTo>
                    <a:lnTo>
                      <a:pt x="24" y="57"/>
                    </a:lnTo>
                    <a:lnTo>
                      <a:pt x="19" y="55"/>
                    </a:lnTo>
                    <a:lnTo>
                      <a:pt x="14" y="53"/>
                    </a:lnTo>
                    <a:lnTo>
                      <a:pt x="9" y="49"/>
                    </a:lnTo>
                    <a:lnTo>
                      <a:pt x="5" y="45"/>
                    </a:lnTo>
                    <a:lnTo>
                      <a:pt x="3" y="40"/>
                    </a:lnTo>
                    <a:lnTo>
                      <a:pt x="2" y="35"/>
                    </a:lnTo>
                    <a:lnTo>
                      <a:pt x="0" y="29"/>
                    </a:lnTo>
                    <a:close/>
                  </a:path>
                </a:pathLst>
              </a:custGeom>
              <a:noFill/>
              <a:ln w="9525">
                <a:noFill/>
                <a:round/>
                <a:headEnd/>
                <a:tailEnd/>
              </a:ln>
            </p:spPr>
            <p:txBody>
              <a:bodyPr/>
              <a:lstStyle/>
              <a:p>
                <a:endParaRPr lang="en-GB"/>
              </a:p>
            </p:txBody>
          </p:sp>
          <p:sp>
            <p:nvSpPr>
              <p:cNvPr id="17434" name="Freeform 21"/>
              <p:cNvSpPr>
                <a:spLocks/>
              </p:cNvSpPr>
              <p:nvPr/>
            </p:nvSpPr>
            <p:spPr bwMode="auto">
              <a:xfrm>
                <a:off x="4202" y="1060"/>
                <a:ext cx="59" cy="58"/>
              </a:xfrm>
              <a:custGeom>
                <a:avLst/>
                <a:gdLst>
                  <a:gd name="T0" fmla="*/ 0 w 59"/>
                  <a:gd name="T1" fmla="*/ 29 h 58"/>
                  <a:gd name="T2" fmla="*/ 2 w 59"/>
                  <a:gd name="T3" fmla="*/ 23 h 58"/>
                  <a:gd name="T4" fmla="*/ 3 w 59"/>
                  <a:gd name="T5" fmla="*/ 17 h 58"/>
                  <a:gd name="T6" fmla="*/ 5 w 59"/>
                  <a:gd name="T7" fmla="*/ 12 h 58"/>
                  <a:gd name="T8" fmla="*/ 9 w 59"/>
                  <a:gd name="T9" fmla="*/ 8 h 58"/>
                  <a:gd name="T10" fmla="*/ 14 w 59"/>
                  <a:gd name="T11" fmla="*/ 5 h 58"/>
                  <a:gd name="T12" fmla="*/ 19 w 59"/>
                  <a:gd name="T13" fmla="*/ 2 h 58"/>
                  <a:gd name="T14" fmla="*/ 24 w 59"/>
                  <a:gd name="T15" fmla="*/ 0 h 58"/>
                  <a:gd name="T16" fmla="*/ 26 w 59"/>
                  <a:gd name="T17" fmla="*/ 0 h 58"/>
                  <a:gd name="T18" fmla="*/ 30 w 59"/>
                  <a:gd name="T19" fmla="*/ 0 h 58"/>
                  <a:gd name="T20" fmla="*/ 33 w 59"/>
                  <a:gd name="T21" fmla="*/ 0 h 58"/>
                  <a:gd name="T22" fmla="*/ 35 w 59"/>
                  <a:gd name="T23" fmla="*/ 0 h 58"/>
                  <a:gd name="T24" fmla="*/ 41 w 59"/>
                  <a:gd name="T25" fmla="*/ 2 h 58"/>
                  <a:gd name="T26" fmla="*/ 46 w 59"/>
                  <a:gd name="T27" fmla="*/ 5 h 58"/>
                  <a:gd name="T28" fmla="*/ 50 w 59"/>
                  <a:gd name="T29" fmla="*/ 8 h 58"/>
                  <a:gd name="T30" fmla="*/ 54 w 59"/>
                  <a:gd name="T31" fmla="*/ 12 h 58"/>
                  <a:gd name="T32" fmla="*/ 56 w 59"/>
                  <a:gd name="T33" fmla="*/ 17 h 58"/>
                  <a:gd name="T34" fmla="*/ 58 w 59"/>
                  <a:gd name="T35" fmla="*/ 23 h 58"/>
                  <a:gd name="T36" fmla="*/ 59 w 59"/>
                  <a:gd name="T37" fmla="*/ 29 h 58"/>
                  <a:gd name="T38" fmla="*/ 59 w 59"/>
                  <a:gd name="T39" fmla="*/ 29 h 58"/>
                  <a:gd name="T40" fmla="*/ 58 w 59"/>
                  <a:gd name="T41" fmla="*/ 35 h 58"/>
                  <a:gd name="T42" fmla="*/ 56 w 59"/>
                  <a:gd name="T43" fmla="*/ 40 h 58"/>
                  <a:gd name="T44" fmla="*/ 54 w 59"/>
                  <a:gd name="T45" fmla="*/ 45 h 58"/>
                  <a:gd name="T46" fmla="*/ 50 w 59"/>
                  <a:gd name="T47" fmla="*/ 49 h 58"/>
                  <a:gd name="T48" fmla="*/ 46 w 59"/>
                  <a:gd name="T49" fmla="*/ 53 h 58"/>
                  <a:gd name="T50" fmla="*/ 41 w 59"/>
                  <a:gd name="T51" fmla="*/ 55 h 58"/>
                  <a:gd name="T52" fmla="*/ 35 w 59"/>
                  <a:gd name="T53" fmla="*/ 57 h 58"/>
                  <a:gd name="T54" fmla="*/ 33 w 59"/>
                  <a:gd name="T55" fmla="*/ 58 h 58"/>
                  <a:gd name="T56" fmla="*/ 30 w 59"/>
                  <a:gd name="T57" fmla="*/ 58 h 58"/>
                  <a:gd name="T58" fmla="*/ 26 w 59"/>
                  <a:gd name="T59" fmla="*/ 58 h 58"/>
                  <a:gd name="T60" fmla="*/ 24 w 59"/>
                  <a:gd name="T61" fmla="*/ 57 h 58"/>
                  <a:gd name="T62" fmla="*/ 19 w 59"/>
                  <a:gd name="T63" fmla="*/ 55 h 58"/>
                  <a:gd name="T64" fmla="*/ 14 w 59"/>
                  <a:gd name="T65" fmla="*/ 53 h 58"/>
                  <a:gd name="T66" fmla="*/ 9 w 59"/>
                  <a:gd name="T67" fmla="*/ 49 h 58"/>
                  <a:gd name="T68" fmla="*/ 5 w 59"/>
                  <a:gd name="T69" fmla="*/ 45 h 58"/>
                  <a:gd name="T70" fmla="*/ 3 w 59"/>
                  <a:gd name="T71" fmla="*/ 40 h 58"/>
                  <a:gd name="T72" fmla="*/ 2 w 59"/>
                  <a:gd name="T73" fmla="*/ 35 h 58"/>
                  <a:gd name="T74" fmla="*/ 0 w 59"/>
                  <a:gd name="T75" fmla="*/ 29 h 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9"/>
                  <a:gd name="T115" fmla="*/ 0 h 58"/>
                  <a:gd name="T116" fmla="*/ 59 w 59"/>
                  <a:gd name="T117" fmla="*/ 58 h 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9" h="58">
                    <a:moveTo>
                      <a:pt x="0" y="29"/>
                    </a:moveTo>
                    <a:lnTo>
                      <a:pt x="2" y="23"/>
                    </a:lnTo>
                    <a:lnTo>
                      <a:pt x="3" y="17"/>
                    </a:lnTo>
                    <a:lnTo>
                      <a:pt x="5" y="12"/>
                    </a:lnTo>
                    <a:lnTo>
                      <a:pt x="9" y="8"/>
                    </a:lnTo>
                    <a:lnTo>
                      <a:pt x="14" y="5"/>
                    </a:lnTo>
                    <a:lnTo>
                      <a:pt x="19" y="2"/>
                    </a:lnTo>
                    <a:lnTo>
                      <a:pt x="24" y="0"/>
                    </a:lnTo>
                    <a:lnTo>
                      <a:pt x="26" y="0"/>
                    </a:lnTo>
                    <a:lnTo>
                      <a:pt x="30" y="0"/>
                    </a:lnTo>
                    <a:lnTo>
                      <a:pt x="33" y="0"/>
                    </a:lnTo>
                    <a:lnTo>
                      <a:pt x="35" y="0"/>
                    </a:lnTo>
                    <a:lnTo>
                      <a:pt x="41" y="2"/>
                    </a:lnTo>
                    <a:lnTo>
                      <a:pt x="46" y="5"/>
                    </a:lnTo>
                    <a:lnTo>
                      <a:pt x="50" y="8"/>
                    </a:lnTo>
                    <a:lnTo>
                      <a:pt x="54" y="12"/>
                    </a:lnTo>
                    <a:lnTo>
                      <a:pt x="56" y="17"/>
                    </a:lnTo>
                    <a:lnTo>
                      <a:pt x="58" y="23"/>
                    </a:lnTo>
                    <a:lnTo>
                      <a:pt x="59" y="29"/>
                    </a:lnTo>
                    <a:lnTo>
                      <a:pt x="58" y="35"/>
                    </a:lnTo>
                    <a:lnTo>
                      <a:pt x="56" y="40"/>
                    </a:lnTo>
                    <a:lnTo>
                      <a:pt x="54" y="45"/>
                    </a:lnTo>
                    <a:lnTo>
                      <a:pt x="50" y="49"/>
                    </a:lnTo>
                    <a:lnTo>
                      <a:pt x="46" y="53"/>
                    </a:lnTo>
                    <a:lnTo>
                      <a:pt x="41" y="55"/>
                    </a:lnTo>
                    <a:lnTo>
                      <a:pt x="35" y="57"/>
                    </a:lnTo>
                    <a:lnTo>
                      <a:pt x="33" y="58"/>
                    </a:lnTo>
                    <a:lnTo>
                      <a:pt x="30" y="58"/>
                    </a:lnTo>
                    <a:lnTo>
                      <a:pt x="26" y="58"/>
                    </a:lnTo>
                    <a:lnTo>
                      <a:pt x="24" y="57"/>
                    </a:lnTo>
                    <a:lnTo>
                      <a:pt x="19" y="55"/>
                    </a:lnTo>
                    <a:lnTo>
                      <a:pt x="14" y="53"/>
                    </a:lnTo>
                    <a:lnTo>
                      <a:pt x="9" y="49"/>
                    </a:lnTo>
                    <a:lnTo>
                      <a:pt x="5" y="45"/>
                    </a:lnTo>
                    <a:lnTo>
                      <a:pt x="3" y="40"/>
                    </a:lnTo>
                    <a:lnTo>
                      <a:pt x="2" y="35"/>
                    </a:lnTo>
                    <a:lnTo>
                      <a:pt x="0" y="29"/>
                    </a:lnTo>
                  </a:path>
                </a:pathLst>
              </a:custGeom>
              <a:noFill/>
              <a:ln w="15875">
                <a:solidFill>
                  <a:srgbClr val="000000"/>
                </a:solidFill>
                <a:prstDash val="solid"/>
                <a:round/>
                <a:headEnd/>
                <a:tailEnd/>
              </a:ln>
            </p:spPr>
            <p:txBody>
              <a:bodyPr/>
              <a:lstStyle/>
              <a:p>
                <a:endParaRPr lang="en-GB"/>
              </a:p>
            </p:txBody>
          </p:sp>
          <p:sp>
            <p:nvSpPr>
              <p:cNvPr id="17435" name="Rectangle 22"/>
              <p:cNvSpPr>
                <a:spLocks noChangeArrowheads="1"/>
              </p:cNvSpPr>
              <p:nvPr/>
            </p:nvSpPr>
            <p:spPr bwMode="auto">
              <a:xfrm>
                <a:off x="3353" y="1687"/>
                <a:ext cx="212" cy="192"/>
              </a:xfrm>
              <a:prstGeom prst="rect">
                <a:avLst/>
              </a:prstGeom>
              <a:noFill/>
              <a:ln w="9525">
                <a:noFill/>
                <a:miter lim="800000"/>
                <a:headEnd/>
                <a:tailEnd/>
              </a:ln>
            </p:spPr>
            <p:txBody>
              <a:bodyPr wrap="none" lIns="0" tIns="0" rIns="0" bIns="0">
                <a:spAutoFit/>
              </a:bodyPr>
              <a:lstStyle/>
              <a:p>
                <a:r>
                  <a:rPr lang="en-GB" sz="2000" i="1">
                    <a:solidFill>
                      <a:srgbClr val="000000"/>
                    </a:solidFill>
                    <a:latin typeface="Times New Roman" pitchFamily="18" charset="0"/>
                  </a:rPr>
                  <a:t>A</a:t>
                </a:r>
                <a:r>
                  <a:rPr lang="en-GB" sz="2000" i="1" baseline="-25000">
                    <a:solidFill>
                      <a:srgbClr val="000000"/>
                    </a:solidFill>
                    <a:latin typeface="Times New Roman" pitchFamily="18" charset="0"/>
                  </a:rPr>
                  <a:t>I</a:t>
                </a:r>
                <a:r>
                  <a:rPr lang="en-GB" sz="2000" i="1">
                    <a:solidFill>
                      <a:srgbClr val="000000"/>
                    </a:solidFill>
                    <a:latin typeface="Times New Roman" pitchFamily="18" charset="0"/>
                  </a:rPr>
                  <a:t>i</a:t>
                </a:r>
                <a:r>
                  <a:rPr lang="en-GB" sz="2000" i="1" baseline="-25000">
                    <a:solidFill>
                      <a:srgbClr val="000000"/>
                    </a:solidFill>
                    <a:latin typeface="Times New Roman" pitchFamily="18" charset="0"/>
                  </a:rPr>
                  <a:t>I</a:t>
                </a:r>
                <a:endParaRPr lang="en-GB"/>
              </a:p>
            </p:txBody>
          </p:sp>
          <p:sp>
            <p:nvSpPr>
              <p:cNvPr id="17436" name="Freeform 23"/>
              <p:cNvSpPr>
                <a:spLocks/>
              </p:cNvSpPr>
              <p:nvPr/>
            </p:nvSpPr>
            <p:spPr bwMode="auto">
              <a:xfrm>
                <a:off x="2185" y="2227"/>
                <a:ext cx="38" cy="39"/>
              </a:xfrm>
              <a:custGeom>
                <a:avLst/>
                <a:gdLst>
                  <a:gd name="T0" fmla="*/ 0 w 38"/>
                  <a:gd name="T1" fmla="*/ 20 h 39"/>
                  <a:gd name="T2" fmla="*/ 0 w 38"/>
                  <a:gd name="T3" fmla="*/ 16 h 39"/>
                  <a:gd name="T4" fmla="*/ 1 w 38"/>
                  <a:gd name="T5" fmla="*/ 12 h 39"/>
                  <a:gd name="T6" fmla="*/ 3 w 38"/>
                  <a:gd name="T7" fmla="*/ 9 h 39"/>
                  <a:gd name="T8" fmla="*/ 6 w 38"/>
                  <a:gd name="T9" fmla="*/ 5 h 39"/>
                  <a:gd name="T10" fmla="*/ 8 w 38"/>
                  <a:gd name="T11" fmla="*/ 3 h 39"/>
                  <a:gd name="T12" fmla="*/ 11 w 38"/>
                  <a:gd name="T13" fmla="*/ 1 h 39"/>
                  <a:gd name="T14" fmla="*/ 15 w 38"/>
                  <a:gd name="T15" fmla="*/ 0 h 39"/>
                  <a:gd name="T16" fmla="*/ 20 w 38"/>
                  <a:gd name="T17" fmla="*/ 0 h 39"/>
                  <a:gd name="T18" fmla="*/ 23 w 38"/>
                  <a:gd name="T19" fmla="*/ 0 h 39"/>
                  <a:gd name="T20" fmla="*/ 27 w 38"/>
                  <a:gd name="T21" fmla="*/ 1 h 39"/>
                  <a:gd name="T22" fmla="*/ 30 w 38"/>
                  <a:gd name="T23" fmla="*/ 3 h 39"/>
                  <a:gd name="T24" fmla="*/ 33 w 38"/>
                  <a:gd name="T25" fmla="*/ 5 h 39"/>
                  <a:gd name="T26" fmla="*/ 35 w 38"/>
                  <a:gd name="T27" fmla="*/ 9 h 39"/>
                  <a:gd name="T28" fmla="*/ 37 w 38"/>
                  <a:gd name="T29" fmla="*/ 12 h 39"/>
                  <a:gd name="T30" fmla="*/ 38 w 38"/>
                  <a:gd name="T31" fmla="*/ 16 h 39"/>
                  <a:gd name="T32" fmla="*/ 38 w 38"/>
                  <a:gd name="T33" fmla="*/ 20 h 39"/>
                  <a:gd name="T34" fmla="*/ 38 w 38"/>
                  <a:gd name="T35" fmla="*/ 20 h 39"/>
                  <a:gd name="T36" fmla="*/ 38 w 38"/>
                  <a:gd name="T37" fmla="*/ 23 h 39"/>
                  <a:gd name="T38" fmla="*/ 37 w 38"/>
                  <a:gd name="T39" fmla="*/ 27 h 39"/>
                  <a:gd name="T40" fmla="*/ 35 w 38"/>
                  <a:gd name="T41" fmla="*/ 30 h 39"/>
                  <a:gd name="T42" fmla="*/ 33 w 38"/>
                  <a:gd name="T43" fmla="*/ 33 h 39"/>
                  <a:gd name="T44" fmla="*/ 30 w 38"/>
                  <a:gd name="T45" fmla="*/ 35 h 39"/>
                  <a:gd name="T46" fmla="*/ 27 w 38"/>
                  <a:gd name="T47" fmla="*/ 38 h 39"/>
                  <a:gd name="T48" fmla="*/ 23 w 38"/>
                  <a:gd name="T49" fmla="*/ 38 h 39"/>
                  <a:gd name="T50" fmla="*/ 20 w 38"/>
                  <a:gd name="T51" fmla="*/ 39 h 39"/>
                  <a:gd name="T52" fmla="*/ 15 w 38"/>
                  <a:gd name="T53" fmla="*/ 38 h 39"/>
                  <a:gd name="T54" fmla="*/ 11 w 38"/>
                  <a:gd name="T55" fmla="*/ 38 h 39"/>
                  <a:gd name="T56" fmla="*/ 8 w 38"/>
                  <a:gd name="T57" fmla="*/ 35 h 39"/>
                  <a:gd name="T58" fmla="*/ 6 w 38"/>
                  <a:gd name="T59" fmla="*/ 33 h 39"/>
                  <a:gd name="T60" fmla="*/ 3 w 38"/>
                  <a:gd name="T61" fmla="*/ 30 h 39"/>
                  <a:gd name="T62" fmla="*/ 1 w 38"/>
                  <a:gd name="T63" fmla="*/ 27 h 39"/>
                  <a:gd name="T64" fmla="*/ 0 w 38"/>
                  <a:gd name="T65" fmla="*/ 23 h 39"/>
                  <a:gd name="T66" fmla="*/ 0 w 38"/>
                  <a:gd name="T67" fmla="*/ 20 h 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39"/>
                  <a:gd name="T104" fmla="*/ 38 w 38"/>
                  <a:gd name="T105" fmla="*/ 39 h 3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39">
                    <a:moveTo>
                      <a:pt x="0" y="20"/>
                    </a:moveTo>
                    <a:lnTo>
                      <a:pt x="0" y="16"/>
                    </a:lnTo>
                    <a:lnTo>
                      <a:pt x="1" y="12"/>
                    </a:lnTo>
                    <a:lnTo>
                      <a:pt x="3" y="9"/>
                    </a:lnTo>
                    <a:lnTo>
                      <a:pt x="6" y="5"/>
                    </a:lnTo>
                    <a:lnTo>
                      <a:pt x="8" y="3"/>
                    </a:lnTo>
                    <a:lnTo>
                      <a:pt x="11" y="1"/>
                    </a:lnTo>
                    <a:lnTo>
                      <a:pt x="15" y="0"/>
                    </a:lnTo>
                    <a:lnTo>
                      <a:pt x="20" y="0"/>
                    </a:lnTo>
                    <a:lnTo>
                      <a:pt x="23" y="0"/>
                    </a:lnTo>
                    <a:lnTo>
                      <a:pt x="27" y="1"/>
                    </a:lnTo>
                    <a:lnTo>
                      <a:pt x="30" y="3"/>
                    </a:lnTo>
                    <a:lnTo>
                      <a:pt x="33" y="5"/>
                    </a:lnTo>
                    <a:lnTo>
                      <a:pt x="35" y="9"/>
                    </a:lnTo>
                    <a:lnTo>
                      <a:pt x="37" y="12"/>
                    </a:lnTo>
                    <a:lnTo>
                      <a:pt x="38" y="16"/>
                    </a:lnTo>
                    <a:lnTo>
                      <a:pt x="38" y="20"/>
                    </a:lnTo>
                    <a:lnTo>
                      <a:pt x="38" y="23"/>
                    </a:lnTo>
                    <a:lnTo>
                      <a:pt x="37" y="27"/>
                    </a:lnTo>
                    <a:lnTo>
                      <a:pt x="35" y="30"/>
                    </a:lnTo>
                    <a:lnTo>
                      <a:pt x="33" y="33"/>
                    </a:lnTo>
                    <a:lnTo>
                      <a:pt x="30" y="35"/>
                    </a:lnTo>
                    <a:lnTo>
                      <a:pt x="27" y="38"/>
                    </a:lnTo>
                    <a:lnTo>
                      <a:pt x="23" y="38"/>
                    </a:lnTo>
                    <a:lnTo>
                      <a:pt x="20" y="39"/>
                    </a:lnTo>
                    <a:lnTo>
                      <a:pt x="15" y="38"/>
                    </a:lnTo>
                    <a:lnTo>
                      <a:pt x="11" y="38"/>
                    </a:lnTo>
                    <a:lnTo>
                      <a:pt x="8" y="35"/>
                    </a:lnTo>
                    <a:lnTo>
                      <a:pt x="6" y="33"/>
                    </a:lnTo>
                    <a:lnTo>
                      <a:pt x="3" y="30"/>
                    </a:lnTo>
                    <a:lnTo>
                      <a:pt x="1" y="27"/>
                    </a:lnTo>
                    <a:lnTo>
                      <a:pt x="0" y="23"/>
                    </a:lnTo>
                    <a:lnTo>
                      <a:pt x="0" y="20"/>
                    </a:lnTo>
                    <a:close/>
                  </a:path>
                </a:pathLst>
              </a:custGeom>
              <a:noFill/>
              <a:ln w="9525">
                <a:noFill/>
                <a:round/>
                <a:headEnd/>
                <a:tailEnd/>
              </a:ln>
            </p:spPr>
            <p:txBody>
              <a:bodyPr/>
              <a:lstStyle/>
              <a:p>
                <a:endParaRPr lang="en-GB"/>
              </a:p>
            </p:txBody>
          </p:sp>
          <p:sp>
            <p:nvSpPr>
              <p:cNvPr id="17437" name="Freeform 24"/>
              <p:cNvSpPr>
                <a:spLocks/>
              </p:cNvSpPr>
              <p:nvPr/>
            </p:nvSpPr>
            <p:spPr bwMode="auto">
              <a:xfrm>
                <a:off x="2185" y="2227"/>
                <a:ext cx="38" cy="39"/>
              </a:xfrm>
              <a:custGeom>
                <a:avLst/>
                <a:gdLst>
                  <a:gd name="T0" fmla="*/ 0 w 38"/>
                  <a:gd name="T1" fmla="*/ 20 h 39"/>
                  <a:gd name="T2" fmla="*/ 0 w 38"/>
                  <a:gd name="T3" fmla="*/ 16 h 39"/>
                  <a:gd name="T4" fmla="*/ 1 w 38"/>
                  <a:gd name="T5" fmla="*/ 12 h 39"/>
                  <a:gd name="T6" fmla="*/ 3 w 38"/>
                  <a:gd name="T7" fmla="*/ 9 h 39"/>
                  <a:gd name="T8" fmla="*/ 6 w 38"/>
                  <a:gd name="T9" fmla="*/ 5 h 39"/>
                  <a:gd name="T10" fmla="*/ 8 w 38"/>
                  <a:gd name="T11" fmla="*/ 3 h 39"/>
                  <a:gd name="T12" fmla="*/ 11 w 38"/>
                  <a:gd name="T13" fmla="*/ 1 h 39"/>
                  <a:gd name="T14" fmla="*/ 15 w 38"/>
                  <a:gd name="T15" fmla="*/ 0 h 39"/>
                  <a:gd name="T16" fmla="*/ 20 w 38"/>
                  <a:gd name="T17" fmla="*/ 0 h 39"/>
                  <a:gd name="T18" fmla="*/ 23 w 38"/>
                  <a:gd name="T19" fmla="*/ 0 h 39"/>
                  <a:gd name="T20" fmla="*/ 27 w 38"/>
                  <a:gd name="T21" fmla="*/ 1 h 39"/>
                  <a:gd name="T22" fmla="*/ 30 w 38"/>
                  <a:gd name="T23" fmla="*/ 3 h 39"/>
                  <a:gd name="T24" fmla="*/ 33 w 38"/>
                  <a:gd name="T25" fmla="*/ 5 h 39"/>
                  <a:gd name="T26" fmla="*/ 35 w 38"/>
                  <a:gd name="T27" fmla="*/ 9 h 39"/>
                  <a:gd name="T28" fmla="*/ 37 w 38"/>
                  <a:gd name="T29" fmla="*/ 12 h 39"/>
                  <a:gd name="T30" fmla="*/ 38 w 38"/>
                  <a:gd name="T31" fmla="*/ 16 h 39"/>
                  <a:gd name="T32" fmla="*/ 38 w 38"/>
                  <a:gd name="T33" fmla="*/ 20 h 39"/>
                  <a:gd name="T34" fmla="*/ 38 w 38"/>
                  <a:gd name="T35" fmla="*/ 20 h 39"/>
                  <a:gd name="T36" fmla="*/ 38 w 38"/>
                  <a:gd name="T37" fmla="*/ 23 h 39"/>
                  <a:gd name="T38" fmla="*/ 37 w 38"/>
                  <a:gd name="T39" fmla="*/ 27 h 39"/>
                  <a:gd name="T40" fmla="*/ 35 w 38"/>
                  <a:gd name="T41" fmla="*/ 30 h 39"/>
                  <a:gd name="T42" fmla="*/ 33 w 38"/>
                  <a:gd name="T43" fmla="*/ 33 h 39"/>
                  <a:gd name="T44" fmla="*/ 30 w 38"/>
                  <a:gd name="T45" fmla="*/ 35 h 39"/>
                  <a:gd name="T46" fmla="*/ 27 w 38"/>
                  <a:gd name="T47" fmla="*/ 38 h 39"/>
                  <a:gd name="T48" fmla="*/ 23 w 38"/>
                  <a:gd name="T49" fmla="*/ 38 h 39"/>
                  <a:gd name="T50" fmla="*/ 20 w 38"/>
                  <a:gd name="T51" fmla="*/ 39 h 39"/>
                  <a:gd name="T52" fmla="*/ 15 w 38"/>
                  <a:gd name="T53" fmla="*/ 38 h 39"/>
                  <a:gd name="T54" fmla="*/ 11 w 38"/>
                  <a:gd name="T55" fmla="*/ 38 h 39"/>
                  <a:gd name="T56" fmla="*/ 8 w 38"/>
                  <a:gd name="T57" fmla="*/ 35 h 39"/>
                  <a:gd name="T58" fmla="*/ 6 w 38"/>
                  <a:gd name="T59" fmla="*/ 33 h 39"/>
                  <a:gd name="T60" fmla="*/ 3 w 38"/>
                  <a:gd name="T61" fmla="*/ 30 h 39"/>
                  <a:gd name="T62" fmla="*/ 1 w 38"/>
                  <a:gd name="T63" fmla="*/ 27 h 39"/>
                  <a:gd name="T64" fmla="*/ 0 w 38"/>
                  <a:gd name="T65" fmla="*/ 23 h 39"/>
                  <a:gd name="T66" fmla="*/ 0 w 38"/>
                  <a:gd name="T67" fmla="*/ 20 h 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39"/>
                  <a:gd name="T104" fmla="*/ 38 w 38"/>
                  <a:gd name="T105" fmla="*/ 39 h 3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39">
                    <a:moveTo>
                      <a:pt x="0" y="20"/>
                    </a:moveTo>
                    <a:lnTo>
                      <a:pt x="0" y="16"/>
                    </a:lnTo>
                    <a:lnTo>
                      <a:pt x="1" y="12"/>
                    </a:lnTo>
                    <a:lnTo>
                      <a:pt x="3" y="9"/>
                    </a:lnTo>
                    <a:lnTo>
                      <a:pt x="6" y="5"/>
                    </a:lnTo>
                    <a:lnTo>
                      <a:pt x="8" y="3"/>
                    </a:lnTo>
                    <a:lnTo>
                      <a:pt x="11" y="1"/>
                    </a:lnTo>
                    <a:lnTo>
                      <a:pt x="15" y="0"/>
                    </a:lnTo>
                    <a:lnTo>
                      <a:pt x="20" y="0"/>
                    </a:lnTo>
                    <a:lnTo>
                      <a:pt x="23" y="0"/>
                    </a:lnTo>
                    <a:lnTo>
                      <a:pt x="27" y="1"/>
                    </a:lnTo>
                    <a:lnTo>
                      <a:pt x="30" y="3"/>
                    </a:lnTo>
                    <a:lnTo>
                      <a:pt x="33" y="5"/>
                    </a:lnTo>
                    <a:lnTo>
                      <a:pt x="35" y="9"/>
                    </a:lnTo>
                    <a:lnTo>
                      <a:pt x="37" y="12"/>
                    </a:lnTo>
                    <a:lnTo>
                      <a:pt x="38" y="16"/>
                    </a:lnTo>
                    <a:lnTo>
                      <a:pt x="38" y="20"/>
                    </a:lnTo>
                    <a:lnTo>
                      <a:pt x="38" y="23"/>
                    </a:lnTo>
                    <a:lnTo>
                      <a:pt x="37" y="27"/>
                    </a:lnTo>
                    <a:lnTo>
                      <a:pt x="35" y="30"/>
                    </a:lnTo>
                    <a:lnTo>
                      <a:pt x="33" y="33"/>
                    </a:lnTo>
                    <a:lnTo>
                      <a:pt x="30" y="35"/>
                    </a:lnTo>
                    <a:lnTo>
                      <a:pt x="27" y="38"/>
                    </a:lnTo>
                    <a:lnTo>
                      <a:pt x="23" y="38"/>
                    </a:lnTo>
                    <a:lnTo>
                      <a:pt x="20" y="39"/>
                    </a:lnTo>
                    <a:lnTo>
                      <a:pt x="15" y="38"/>
                    </a:lnTo>
                    <a:lnTo>
                      <a:pt x="11" y="38"/>
                    </a:lnTo>
                    <a:lnTo>
                      <a:pt x="8" y="35"/>
                    </a:lnTo>
                    <a:lnTo>
                      <a:pt x="6" y="33"/>
                    </a:lnTo>
                    <a:lnTo>
                      <a:pt x="3" y="30"/>
                    </a:lnTo>
                    <a:lnTo>
                      <a:pt x="1" y="27"/>
                    </a:lnTo>
                    <a:lnTo>
                      <a:pt x="0" y="23"/>
                    </a:lnTo>
                    <a:lnTo>
                      <a:pt x="0" y="20"/>
                    </a:lnTo>
                  </a:path>
                </a:pathLst>
              </a:custGeom>
              <a:noFill/>
              <a:ln w="15875">
                <a:solidFill>
                  <a:srgbClr val="000000"/>
                </a:solidFill>
                <a:prstDash val="solid"/>
                <a:round/>
                <a:headEnd/>
                <a:tailEnd/>
              </a:ln>
            </p:spPr>
            <p:txBody>
              <a:bodyPr/>
              <a:lstStyle/>
              <a:p>
                <a:endParaRPr lang="en-GB"/>
              </a:p>
            </p:txBody>
          </p:sp>
          <p:sp>
            <p:nvSpPr>
              <p:cNvPr id="17438" name="Freeform 25"/>
              <p:cNvSpPr>
                <a:spLocks/>
              </p:cNvSpPr>
              <p:nvPr/>
            </p:nvSpPr>
            <p:spPr bwMode="auto">
              <a:xfrm>
                <a:off x="3054" y="2227"/>
                <a:ext cx="38" cy="39"/>
              </a:xfrm>
              <a:custGeom>
                <a:avLst/>
                <a:gdLst>
                  <a:gd name="T0" fmla="*/ 0 w 38"/>
                  <a:gd name="T1" fmla="*/ 20 h 39"/>
                  <a:gd name="T2" fmla="*/ 1 w 38"/>
                  <a:gd name="T3" fmla="*/ 16 h 39"/>
                  <a:gd name="T4" fmla="*/ 1 w 38"/>
                  <a:gd name="T5" fmla="*/ 12 h 39"/>
                  <a:gd name="T6" fmla="*/ 3 w 38"/>
                  <a:gd name="T7" fmla="*/ 9 h 39"/>
                  <a:gd name="T8" fmla="*/ 6 w 38"/>
                  <a:gd name="T9" fmla="*/ 5 h 39"/>
                  <a:gd name="T10" fmla="*/ 8 w 38"/>
                  <a:gd name="T11" fmla="*/ 3 h 39"/>
                  <a:gd name="T12" fmla="*/ 12 w 38"/>
                  <a:gd name="T13" fmla="*/ 1 h 39"/>
                  <a:gd name="T14" fmla="*/ 16 w 38"/>
                  <a:gd name="T15" fmla="*/ 0 h 39"/>
                  <a:gd name="T16" fmla="*/ 19 w 38"/>
                  <a:gd name="T17" fmla="*/ 0 h 39"/>
                  <a:gd name="T18" fmla="*/ 23 w 38"/>
                  <a:gd name="T19" fmla="*/ 0 h 39"/>
                  <a:gd name="T20" fmla="*/ 27 w 38"/>
                  <a:gd name="T21" fmla="*/ 1 h 39"/>
                  <a:gd name="T22" fmla="*/ 29 w 38"/>
                  <a:gd name="T23" fmla="*/ 3 h 39"/>
                  <a:gd name="T24" fmla="*/ 33 w 38"/>
                  <a:gd name="T25" fmla="*/ 5 h 39"/>
                  <a:gd name="T26" fmla="*/ 36 w 38"/>
                  <a:gd name="T27" fmla="*/ 9 h 39"/>
                  <a:gd name="T28" fmla="*/ 37 w 38"/>
                  <a:gd name="T29" fmla="*/ 12 h 39"/>
                  <a:gd name="T30" fmla="*/ 38 w 38"/>
                  <a:gd name="T31" fmla="*/ 16 h 39"/>
                  <a:gd name="T32" fmla="*/ 38 w 38"/>
                  <a:gd name="T33" fmla="*/ 20 h 39"/>
                  <a:gd name="T34" fmla="*/ 38 w 38"/>
                  <a:gd name="T35" fmla="*/ 20 h 39"/>
                  <a:gd name="T36" fmla="*/ 38 w 38"/>
                  <a:gd name="T37" fmla="*/ 23 h 39"/>
                  <a:gd name="T38" fmla="*/ 37 w 38"/>
                  <a:gd name="T39" fmla="*/ 27 h 39"/>
                  <a:gd name="T40" fmla="*/ 36 w 38"/>
                  <a:gd name="T41" fmla="*/ 30 h 39"/>
                  <a:gd name="T42" fmla="*/ 33 w 38"/>
                  <a:gd name="T43" fmla="*/ 33 h 39"/>
                  <a:gd name="T44" fmla="*/ 29 w 38"/>
                  <a:gd name="T45" fmla="*/ 35 h 39"/>
                  <a:gd name="T46" fmla="*/ 27 w 38"/>
                  <a:gd name="T47" fmla="*/ 38 h 39"/>
                  <a:gd name="T48" fmla="*/ 23 w 38"/>
                  <a:gd name="T49" fmla="*/ 38 h 39"/>
                  <a:gd name="T50" fmla="*/ 19 w 38"/>
                  <a:gd name="T51" fmla="*/ 39 h 39"/>
                  <a:gd name="T52" fmla="*/ 16 w 38"/>
                  <a:gd name="T53" fmla="*/ 38 h 39"/>
                  <a:gd name="T54" fmla="*/ 12 w 38"/>
                  <a:gd name="T55" fmla="*/ 38 h 39"/>
                  <a:gd name="T56" fmla="*/ 8 w 38"/>
                  <a:gd name="T57" fmla="*/ 35 h 39"/>
                  <a:gd name="T58" fmla="*/ 6 w 38"/>
                  <a:gd name="T59" fmla="*/ 33 h 39"/>
                  <a:gd name="T60" fmla="*/ 3 w 38"/>
                  <a:gd name="T61" fmla="*/ 30 h 39"/>
                  <a:gd name="T62" fmla="*/ 1 w 38"/>
                  <a:gd name="T63" fmla="*/ 27 h 39"/>
                  <a:gd name="T64" fmla="*/ 1 w 38"/>
                  <a:gd name="T65" fmla="*/ 23 h 39"/>
                  <a:gd name="T66" fmla="*/ 0 w 38"/>
                  <a:gd name="T67" fmla="*/ 20 h 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39"/>
                  <a:gd name="T104" fmla="*/ 38 w 38"/>
                  <a:gd name="T105" fmla="*/ 39 h 3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39">
                    <a:moveTo>
                      <a:pt x="0" y="20"/>
                    </a:moveTo>
                    <a:lnTo>
                      <a:pt x="1" y="16"/>
                    </a:lnTo>
                    <a:lnTo>
                      <a:pt x="1" y="12"/>
                    </a:lnTo>
                    <a:lnTo>
                      <a:pt x="3" y="9"/>
                    </a:lnTo>
                    <a:lnTo>
                      <a:pt x="6" y="5"/>
                    </a:lnTo>
                    <a:lnTo>
                      <a:pt x="8" y="3"/>
                    </a:lnTo>
                    <a:lnTo>
                      <a:pt x="12" y="1"/>
                    </a:lnTo>
                    <a:lnTo>
                      <a:pt x="16" y="0"/>
                    </a:lnTo>
                    <a:lnTo>
                      <a:pt x="19" y="0"/>
                    </a:lnTo>
                    <a:lnTo>
                      <a:pt x="23" y="0"/>
                    </a:lnTo>
                    <a:lnTo>
                      <a:pt x="27" y="1"/>
                    </a:lnTo>
                    <a:lnTo>
                      <a:pt x="29" y="3"/>
                    </a:lnTo>
                    <a:lnTo>
                      <a:pt x="33" y="5"/>
                    </a:lnTo>
                    <a:lnTo>
                      <a:pt x="36" y="9"/>
                    </a:lnTo>
                    <a:lnTo>
                      <a:pt x="37" y="12"/>
                    </a:lnTo>
                    <a:lnTo>
                      <a:pt x="38" y="16"/>
                    </a:lnTo>
                    <a:lnTo>
                      <a:pt x="38" y="20"/>
                    </a:lnTo>
                    <a:lnTo>
                      <a:pt x="38" y="23"/>
                    </a:lnTo>
                    <a:lnTo>
                      <a:pt x="37" y="27"/>
                    </a:lnTo>
                    <a:lnTo>
                      <a:pt x="36" y="30"/>
                    </a:lnTo>
                    <a:lnTo>
                      <a:pt x="33" y="33"/>
                    </a:lnTo>
                    <a:lnTo>
                      <a:pt x="29" y="35"/>
                    </a:lnTo>
                    <a:lnTo>
                      <a:pt x="27" y="38"/>
                    </a:lnTo>
                    <a:lnTo>
                      <a:pt x="23" y="38"/>
                    </a:lnTo>
                    <a:lnTo>
                      <a:pt x="19" y="39"/>
                    </a:lnTo>
                    <a:lnTo>
                      <a:pt x="16" y="38"/>
                    </a:lnTo>
                    <a:lnTo>
                      <a:pt x="12" y="38"/>
                    </a:lnTo>
                    <a:lnTo>
                      <a:pt x="8" y="35"/>
                    </a:lnTo>
                    <a:lnTo>
                      <a:pt x="6" y="33"/>
                    </a:lnTo>
                    <a:lnTo>
                      <a:pt x="3" y="30"/>
                    </a:lnTo>
                    <a:lnTo>
                      <a:pt x="1" y="27"/>
                    </a:lnTo>
                    <a:lnTo>
                      <a:pt x="1" y="23"/>
                    </a:lnTo>
                    <a:lnTo>
                      <a:pt x="0" y="20"/>
                    </a:lnTo>
                    <a:close/>
                  </a:path>
                </a:pathLst>
              </a:custGeom>
              <a:noFill/>
              <a:ln w="9525">
                <a:noFill/>
                <a:round/>
                <a:headEnd/>
                <a:tailEnd/>
              </a:ln>
            </p:spPr>
            <p:txBody>
              <a:bodyPr/>
              <a:lstStyle/>
              <a:p>
                <a:endParaRPr lang="en-GB"/>
              </a:p>
            </p:txBody>
          </p:sp>
          <p:sp>
            <p:nvSpPr>
              <p:cNvPr id="17439" name="Freeform 26"/>
              <p:cNvSpPr>
                <a:spLocks/>
              </p:cNvSpPr>
              <p:nvPr/>
            </p:nvSpPr>
            <p:spPr bwMode="auto">
              <a:xfrm>
                <a:off x="3054" y="2227"/>
                <a:ext cx="38" cy="39"/>
              </a:xfrm>
              <a:custGeom>
                <a:avLst/>
                <a:gdLst>
                  <a:gd name="T0" fmla="*/ 0 w 38"/>
                  <a:gd name="T1" fmla="*/ 20 h 39"/>
                  <a:gd name="T2" fmla="*/ 1 w 38"/>
                  <a:gd name="T3" fmla="*/ 16 h 39"/>
                  <a:gd name="T4" fmla="*/ 1 w 38"/>
                  <a:gd name="T5" fmla="*/ 12 h 39"/>
                  <a:gd name="T6" fmla="*/ 3 w 38"/>
                  <a:gd name="T7" fmla="*/ 9 h 39"/>
                  <a:gd name="T8" fmla="*/ 6 w 38"/>
                  <a:gd name="T9" fmla="*/ 5 h 39"/>
                  <a:gd name="T10" fmla="*/ 8 w 38"/>
                  <a:gd name="T11" fmla="*/ 3 h 39"/>
                  <a:gd name="T12" fmla="*/ 12 w 38"/>
                  <a:gd name="T13" fmla="*/ 1 h 39"/>
                  <a:gd name="T14" fmla="*/ 16 w 38"/>
                  <a:gd name="T15" fmla="*/ 0 h 39"/>
                  <a:gd name="T16" fmla="*/ 19 w 38"/>
                  <a:gd name="T17" fmla="*/ 0 h 39"/>
                  <a:gd name="T18" fmla="*/ 23 w 38"/>
                  <a:gd name="T19" fmla="*/ 0 h 39"/>
                  <a:gd name="T20" fmla="*/ 27 w 38"/>
                  <a:gd name="T21" fmla="*/ 1 h 39"/>
                  <a:gd name="T22" fmla="*/ 29 w 38"/>
                  <a:gd name="T23" fmla="*/ 3 h 39"/>
                  <a:gd name="T24" fmla="*/ 33 w 38"/>
                  <a:gd name="T25" fmla="*/ 5 h 39"/>
                  <a:gd name="T26" fmla="*/ 36 w 38"/>
                  <a:gd name="T27" fmla="*/ 9 h 39"/>
                  <a:gd name="T28" fmla="*/ 37 w 38"/>
                  <a:gd name="T29" fmla="*/ 12 h 39"/>
                  <a:gd name="T30" fmla="*/ 38 w 38"/>
                  <a:gd name="T31" fmla="*/ 16 h 39"/>
                  <a:gd name="T32" fmla="*/ 38 w 38"/>
                  <a:gd name="T33" fmla="*/ 20 h 39"/>
                  <a:gd name="T34" fmla="*/ 38 w 38"/>
                  <a:gd name="T35" fmla="*/ 20 h 39"/>
                  <a:gd name="T36" fmla="*/ 38 w 38"/>
                  <a:gd name="T37" fmla="*/ 23 h 39"/>
                  <a:gd name="T38" fmla="*/ 37 w 38"/>
                  <a:gd name="T39" fmla="*/ 27 h 39"/>
                  <a:gd name="T40" fmla="*/ 36 w 38"/>
                  <a:gd name="T41" fmla="*/ 30 h 39"/>
                  <a:gd name="T42" fmla="*/ 33 w 38"/>
                  <a:gd name="T43" fmla="*/ 33 h 39"/>
                  <a:gd name="T44" fmla="*/ 29 w 38"/>
                  <a:gd name="T45" fmla="*/ 35 h 39"/>
                  <a:gd name="T46" fmla="*/ 27 w 38"/>
                  <a:gd name="T47" fmla="*/ 38 h 39"/>
                  <a:gd name="T48" fmla="*/ 23 w 38"/>
                  <a:gd name="T49" fmla="*/ 38 h 39"/>
                  <a:gd name="T50" fmla="*/ 19 w 38"/>
                  <a:gd name="T51" fmla="*/ 39 h 39"/>
                  <a:gd name="T52" fmla="*/ 16 w 38"/>
                  <a:gd name="T53" fmla="*/ 38 h 39"/>
                  <a:gd name="T54" fmla="*/ 12 w 38"/>
                  <a:gd name="T55" fmla="*/ 38 h 39"/>
                  <a:gd name="T56" fmla="*/ 8 w 38"/>
                  <a:gd name="T57" fmla="*/ 35 h 39"/>
                  <a:gd name="T58" fmla="*/ 6 w 38"/>
                  <a:gd name="T59" fmla="*/ 33 h 39"/>
                  <a:gd name="T60" fmla="*/ 3 w 38"/>
                  <a:gd name="T61" fmla="*/ 30 h 39"/>
                  <a:gd name="T62" fmla="*/ 1 w 38"/>
                  <a:gd name="T63" fmla="*/ 27 h 39"/>
                  <a:gd name="T64" fmla="*/ 1 w 38"/>
                  <a:gd name="T65" fmla="*/ 23 h 39"/>
                  <a:gd name="T66" fmla="*/ 0 w 38"/>
                  <a:gd name="T67" fmla="*/ 20 h 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39"/>
                  <a:gd name="T104" fmla="*/ 38 w 38"/>
                  <a:gd name="T105" fmla="*/ 39 h 3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39">
                    <a:moveTo>
                      <a:pt x="0" y="20"/>
                    </a:moveTo>
                    <a:lnTo>
                      <a:pt x="1" y="16"/>
                    </a:lnTo>
                    <a:lnTo>
                      <a:pt x="1" y="12"/>
                    </a:lnTo>
                    <a:lnTo>
                      <a:pt x="3" y="9"/>
                    </a:lnTo>
                    <a:lnTo>
                      <a:pt x="6" y="5"/>
                    </a:lnTo>
                    <a:lnTo>
                      <a:pt x="8" y="3"/>
                    </a:lnTo>
                    <a:lnTo>
                      <a:pt x="12" y="1"/>
                    </a:lnTo>
                    <a:lnTo>
                      <a:pt x="16" y="0"/>
                    </a:lnTo>
                    <a:lnTo>
                      <a:pt x="19" y="0"/>
                    </a:lnTo>
                    <a:lnTo>
                      <a:pt x="23" y="0"/>
                    </a:lnTo>
                    <a:lnTo>
                      <a:pt x="27" y="1"/>
                    </a:lnTo>
                    <a:lnTo>
                      <a:pt x="29" y="3"/>
                    </a:lnTo>
                    <a:lnTo>
                      <a:pt x="33" y="5"/>
                    </a:lnTo>
                    <a:lnTo>
                      <a:pt x="36" y="9"/>
                    </a:lnTo>
                    <a:lnTo>
                      <a:pt x="37" y="12"/>
                    </a:lnTo>
                    <a:lnTo>
                      <a:pt x="38" y="16"/>
                    </a:lnTo>
                    <a:lnTo>
                      <a:pt x="38" y="20"/>
                    </a:lnTo>
                    <a:lnTo>
                      <a:pt x="38" y="23"/>
                    </a:lnTo>
                    <a:lnTo>
                      <a:pt x="37" y="27"/>
                    </a:lnTo>
                    <a:lnTo>
                      <a:pt x="36" y="30"/>
                    </a:lnTo>
                    <a:lnTo>
                      <a:pt x="33" y="33"/>
                    </a:lnTo>
                    <a:lnTo>
                      <a:pt x="29" y="35"/>
                    </a:lnTo>
                    <a:lnTo>
                      <a:pt x="27" y="38"/>
                    </a:lnTo>
                    <a:lnTo>
                      <a:pt x="23" y="38"/>
                    </a:lnTo>
                    <a:lnTo>
                      <a:pt x="19" y="39"/>
                    </a:lnTo>
                    <a:lnTo>
                      <a:pt x="16" y="38"/>
                    </a:lnTo>
                    <a:lnTo>
                      <a:pt x="12" y="38"/>
                    </a:lnTo>
                    <a:lnTo>
                      <a:pt x="8" y="35"/>
                    </a:lnTo>
                    <a:lnTo>
                      <a:pt x="6" y="33"/>
                    </a:lnTo>
                    <a:lnTo>
                      <a:pt x="3" y="30"/>
                    </a:lnTo>
                    <a:lnTo>
                      <a:pt x="1" y="27"/>
                    </a:lnTo>
                    <a:lnTo>
                      <a:pt x="1" y="23"/>
                    </a:lnTo>
                    <a:lnTo>
                      <a:pt x="0" y="20"/>
                    </a:lnTo>
                  </a:path>
                </a:pathLst>
              </a:custGeom>
              <a:noFill/>
              <a:ln w="15875">
                <a:solidFill>
                  <a:srgbClr val="000000"/>
                </a:solidFill>
                <a:prstDash val="solid"/>
                <a:round/>
                <a:headEnd/>
                <a:tailEnd/>
              </a:ln>
            </p:spPr>
            <p:txBody>
              <a:bodyPr/>
              <a:lstStyle/>
              <a:p>
                <a:endParaRPr lang="en-GB"/>
              </a:p>
            </p:txBody>
          </p:sp>
          <p:sp>
            <p:nvSpPr>
              <p:cNvPr id="17440" name="Line 27"/>
              <p:cNvSpPr>
                <a:spLocks noChangeShapeType="1"/>
              </p:cNvSpPr>
              <p:nvPr/>
            </p:nvSpPr>
            <p:spPr bwMode="auto">
              <a:xfrm>
                <a:off x="1760" y="1089"/>
                <a:ext cx="193" cy="1"/>
              </a:xfrm>
              <a:prstGeom prst="line">
                <a:avLst/>
              </a:prstGeom>
              <a:noFill/>
              <a:ln w="15875">
                <a:solidFill>
                  <a:srgbClr val="000000"/>
                </a:solidFill>
                <a:round/>
                <a:headEnd/>
                <a:tailEnd/>
              </a:ln>
            </p:spPr>
            <p:txBody>
              <a:bodyPr/>
              <a:lstStyle/>
              <a:p>
                <a:endParaRPr lang="en-GB"/>
              </a:p>
            </p:txBody>
          </p:sp>
          <p:sp>
            <p:nvSpPr>
              <p:cNvPr id="17441" name="Freeform 28"/>
              <p:cNvSpPr>
                <a:spLocks/>
              </p:cNvSpPr>
              <p:nvPr/>
            </p:nvSpPr>
            <p:spPr bwMode="auto">
              <a:xfrm>
                <a:off x="1845" y="1035"/>
                <a:ext cx="108" cy="107"/>
              </a:xfrm>
              <a:custGeom>
                <a:avLst/>
                <a:gdLst>
                  <a:gd name="T0" fmla="*/ 0 w 108"/>
                  <a:gd name="T1" fmla="*/ 107 h 107"/>
                  <a:gd name="T2" fmla="*/ 5 w 108"/>
                  <a:gd name="T3" fmla="*/ 101 h 107"/>
                  <a:gd name="T4" fmla="*/ 10 w 108"/>
                  <a:gd name="T5" fmla="*/ 95 h 107"/>
                  <a:gd name="T6" fmla="*/ 16 w 108"/>
                  <a:gd name="T7" fmla="*/ 90 h 107"/>
                  <a:gd name="T8" fmla="*/ 22 w 108"/>
                  <a:gd name="T9" fmla="*/ 85 h 107"/>
                  <a:gd name="T10" fmla="*/ 27 w 108"/>
                  <a:gd name="T11" fmla="*/ 80 h 107"/>
                  <a:gd name="T12" fmla="*/ 35 w 108"/>
                  <a:gd name="T13" fmla="*/ 76 h 107"/>
                  <a:gd name="T14" fmla="*/ 41 w 108"/>
                  <a:gd name="T15" fmla="*/ 72 h 107"/>
                  <a:gd name="T16" fmla="*/ 47 w 108"/>
                  <a:gd name="T17" fmla="*/ 68 h 107"/>
                  <a:gd name="T18" fmla="*/ 55 w 108"/>
                  <a:gd name="T19" fmla="*/ 65 h 107"/>
                  <a:gd name="T20" fmla="*/ 62 w 108"/>
                  <a:gd name="T21" fmla="*/ 62 h 107"/>
                  <a:gd name="T22" fmla="*/ 70 w 108"/>
                  <a:gd name="T23" fmla="*/ 59 h 107"/>
                  <a:gd name="T24" fmla="*/ 77 w 108"/>
                  <a:gd name="T25" fmla="*/ 58 h 107"/>
                  <a:gd name="T26" fmla="*/ 85 w 108"/>
                  <a:gd name="T27" fmla="*/ 55 h 107"/>
                  <a:gd name="T28" fmla="*/ 92 w 108"/>
                  <a:gd name="T29" fmla="*/ 55 h 107"/>
                  <a:gd name="T30" fmla="*/ 99 w 108"/>
                  <a:gd name="T31" fmla="*/ 54 h 107"/>
                  <a:gd name="T32" fmla="*/ 108 w 108"/>
                  <a:gd name="T33" fmla="*/ 54 h 107"/>
                  <a:gd name="T34" fmla="*/ 99 w 108"/>
                  <a:gd name="T35" fmla="*/ 54 h 107"/>
                  <a:gd name="T36" fmla="*/ 92 w 108"/>
                  <a:gd name="T37" fmla="*/ 53 h 107"/>
                  <a:gd name="T38" fmla="*/ 85 w 108"/>
                  <a:gd name="T39" fmla="*/ 52 h 107"/>
                  <a:gd name="T40" fmla="*/ 77 w 108"/>
                  <a:gd name="T41" fmla="*/ 50 h 107"/>
                  <a:gd name="T42" fmla="*/ 70 w 108"/>
                  <a:gd name="T43" fmla="*/ 48 h 107"/>
                  <a:gd name="T44" fmla="*/ 62 w 108"/>
                  <a:gd name="T45" fmla="*/ 46 h 107"/>
                  <a:gd name="T46" fmla="*/ 55 w 108"/>
                  <a:gd name="T47" fmla="*/ 43 h 107"/>
                  <a:gd name="T48" fmla="*/ 47 w 108"/>
                  <a:gd name="T49" fmla="*/ 39 h 107"/>
                  <a:gd name="T50" fmla="*/ 41 w 108"/>
                  <a:gd name="T51" fmla="*/ 36 h 107"/>
                  <a:gd name="T52" fmla="*/ 35 w 108"/>
                  <a:gd name="T53" fmla="*/ 32 h 107"/>
                  <a:gd name="T54" fmla="*/ 27 w 108"/>
                  <a:gd name="T55" fmla="*/ 27 h 107"/>
                  <a:gd name="T56" fmla="*/ 22 w 108"/>
                  <a:gd name="T57" fmla="*/ 23 h 107"/>
                  <a:gd name="T58" fmla="*/ 16 w 108"/>
                  <a:gd name="T59" fmla="*/ 18 h 107"/>
                  <a:gd name="T60" fmla="*/ 10 w 108"/>
                  <a:gd name="T61" fmla="*/ 12 h 107"/>
                  <a:gd name="T62" fmla="*/ 5 w 108"/>
                  <a:gd name="T63" fmla="*/ 6 h 107"/>
                  <a:gd name="T64" fmla="*/ 0 w 108"/>
                  <a:gd name="T65" fmla="*/ 0 h 10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8"/>
                  <a:gd name="T100" fmla="*/ 0 h 107"/>
                  <a:gd name="T101" fmla="*/ 108 w 108"/>
                  <a:gd name="T102" fmla="*/ 107 h 10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8" h="107">
                    <a:moveTo>
                      <a:pt x="0" y="107"/>
                    </a:moveTo>
                    <a:lnTo>
                      <a:pt x="5" y="101"/>
                    </a:lnTo>
                    <a:lnTo>
                      <a:pt x="10" y="95"/>
                    </a:lnTo>
                    <a:lnTo>
                      <a:pt x="16" y="90"/>
                    </a:lnTo>
                    <a:lnTo>
                      <a:pt x="22" y="85"/>
                    </a:lnTo>
                    <a:lnTo>
                      <a:pt x="27" y="80"/>
                    </a:lnTo>
                    <a:lnTo>
                      <a:pt x="35" y="76"/>
                    </a:lnTo>
                    <a:lnTo>
                      <a:pt x="41" y="72"/>
                    </a:lnTo>
                    <a:lnTo>
                      <a:pt x="47" y="68"/>
                    </a:lnTo>
                    <a:lnTo>
                      <a:pt x="55" y="65"/>
                    </a:lnTo>
                    <a:lnTo>
                      <a:pt x="62" y="62"/>
                    </a:lnTo>
                    <a:lnTo>
                      <a:pt x="70" y="59"/>
                    </a:lnTo>
                    <a:lnTo>
                      <a:pt x="77" y="58"/>
                    </a:lnTo>
                    <a:lnTo>
                      <a:pt x="85" y="55"/>
                    </a:lnTo>
                    <a:lnTo>
                      <a:pt x="92" y="55"/>
                    </a:lnTo>
                    <a:lnTo>
                      <a:pt x="99" y="54"/>
                    </a:lnTo>
                    <a:lnTo>
                      <a:pt x="108" y="54"/>
                    </a:lnTo>
                    <a:lnTo>
                      <a:pt x="99" y="54"/>
                    </a:lnTo>
                    <a:lnTo>
                      <a:pt x="92" y="53"/>
                    </a:lnTo>
                    <a:lnTo>
                      <a:pt x="85" y="52"/>
                    </a:lnTo>
                    <a:lnTo>
                      <a:pt x="77" y="50"/>
                    </a:lnTo>
                    <a:lnTo>
                      <a:pt x="70" y="48"/>
                    </a:lnTo>
                    <a:lnTo>
                      <a:pt x="62" y="46"/>
                    </a:lnTo>
                    <a:lnTo>
                      <a:pt x="55" y="43"/>
                    </a:lnTo>
                    <a:lnTo>
                      <a:pt x="47" y="39"/>
                    </a:lnTo>
                    <a:lnTo>
                      <a:pt x="41" y="36"/>
                    </a:lnTo>
                    <a:lnTo>
                      <a:pt x="35" y="32"/>
                    </a:lnTo>
                    <a:lnTo>
                      <a:pt x="27" y="27"/>
                    </a:lnTo>
                    <a:lnTo>
                      <a:pt x="22" y="23"/>
                    </a:lnTo>
                    <a:lnTo>
                      <a:pt x="16" y="18"/>
                    </a:lnTo>
                    <a:lnTo>
                      <a:pt x="10" y="12"/>
                    </a:lnTo>
                    <a:lnTo>
                      <a:pt x="5" y="6"/>
                    </a:lnTo>
                    <a:lnTo>
                      <a:pt x="0" y="0"/>
                    </a:lnTo>
                  </a:path>
                </a:pathLst>
              </a:custGeom>
              <a:noFill/>
              <a:ln w="28575" cmpd="sng">
                <a:solidFill>
                  <a:srgbClr val="000000"/>
                </a:solidFill>
                <a:prstDash val="solid"/>
                <a:round/>
                <a:headEnd/>
                <a:tailEnd/>
              </a:ln>
            </p:spPr>
            <p:txBody>
              <a:bodyPr/>
              <a:lstStyle/>
              <a:p>
                <a:endParaRPr lang="en-GB"/>
              </a:p>
            </p:txBody>
          </p:sp>
          <p:sp>
            <p:nvSpPr>
              <p:cNvPr id="17442" name="Rectangle 29"/>
              <p:cNvSpPr>
                <a:spLocks noChangeArrowheads="1"/>
              </p:cNvSpPr>
              <p:nvPr/>
            </p:nvSpPr>
            <p:spPr bwMode="auto">
              <a:xfrm>
                <a:off x="1857" y="799"/>
                <a:ext cx="79" cy="192"/>
              </a:xfrm>
              <a:prstGeom prst="rect">
                <a:avLst/>
              </a:prstGeom>
              <a:noFill/>
              <a:ln w="9525">
                <a:noFill/>
                <a:miter lim="800000"/>
                <a:headEnd/>
                <a:tailEnd/>
              </a:ln>
            </p:spPr>
            <p:txBody>
              <a:bodyPr wrap="none" lIns="0" tIns="0" rIns="0" bIns="0">
                <a:spAutoFit/>
              </a:bodyPr>
              <a:lstStyle/>
              <a:p>
                <a:r>
                  <a:rPr lang="en-GB" sz="2000" i="1">
                    <a:solidFill>
                      <a:srgbClr val="000000"/>
                    </a:solidFill>
                    <a:latin typeface="Times New Roman" pitchFamily="18" charset="0"/>
                  </a:rPr>
                  <a:t>i</a:t>
                </a:r>
                <a:r>
                  <a:rPr lang="en-GB" sz="2000" i="1" baseline="-25000">
                    <a:solidFill>
                      <a:srgbClr val="000000"/>
                    </a:solidFill>
                    <a:latin typeface="Times New Roman" pitchFamily="18" charset="0"/>
                  </a:rPr>
                  <a:t>I</a:t>
                </a:r>
                <a:endParaRPr lang="en-GB"/>
              </a:p>
            </p:txBody>
          </p:sp>
          <p:sp>
            <p:nvSpPr>
              <p:cNvPr id="17443" name="Line 32"/>
              <p:cNvSpPr>
                <a:spLocks noChangeShapeType="1"/>
              </p:cNvSpPr>
              <p:nvPr/>
            </p:nvSpPr>
            <p:spPr bwMode="auto">
              <a:xfrm flipV="1">
                <a:off x="2205" y="1089"/>
                <a:ext cx="1" cy="309"/>
              </a:xfrm>
              <a:prstGeom prst="line">
                <a:avLst/>
              </a:prstGeom>
              <a:noFill/>
              <a:ln w="28575">
                <a:solidFill>
                  <a:srgbClr val="000000"/>
                </a:solidFill>
                <a:round/>
                <a:headEnd/>
                <a:tailEnd/>
              </a:ln>
            </p:spPr>
            <p:txBody>
              <a:bodyPr/>
              <a:lstStyle/>
              <a:p>
                <a:endParaRPr lang="en-GB"/>
              </a:p>
            </p:txBody>
          </p:sp>
          <p:sp>
            <p:nvSpPr>
              <p:cNvPr id="17444" name="Line 33"/>
              <p:cNvSpPr>
                <a:spLocks noChangeShapeType="1"/>
              </p:cNvSpPr>
              <p:nvPr/>
            </p:nvSpPr>
            <p:spPr bwMode="auto">
              <a:xfrm>
                <a:off x="2069" y="1089"/>
                <a:ext cx="136" cy="1"/>
              </a:xfrm>
              <a:prstGeom prst="line">
                <a:avLst/>
              </a:prstGeom>
              <a:noFill/>
              <a:ln w="15875">
                <a:solidFill>
                  <a:srgbClr val="000000"/>
                </a:solidFill>
                <a:round/>
                <a:headEnd/>
                <a:tailEnd/>
              </a:ln>
            </p:spPr>
            <p:txBody>
              <a:bodyPr/>
              <a:lstStyle/>
              <a:p>
                <a:endParaRPr lang="en-GB"/>
              </a:p>
            </p:txBody>
          </p:sp>
          <p:sp>
            <p:nvSpPr>
              <p:cNvPr id="17445" name="Line 34"/>
              <p:cNvSpPr>
                <a:spLocks noChangeShapeType="1"/>
              </p:cNvSpPr>
              <p:nvPr/>
            </p:nvSpPr>
            <p:spPr bwMode="auto">
              <a:xfrm>
                <a:off x="2205" y="1861"/>
                <a:ext cx="3" cy="386"/>
              </a:xfrm>
              <a:prstGeom prst="line">
                <a:avLst/>
              </a:prstGeom>
              <a:noFill/>
              <a:ln w="28575">
                <a:solidFill>
                  <a:srgbClr val="000000"/>
                </a:solidFill>
                <a:round/>
                <a:headEnd/>
                <a:tailEnd/>
              </a:ln>
            </p:spPr>
            <p:txBody>
              <a:bodyPr/>
              <a:lstStyle/>
              <a:p>
                <a:endParaRPr lang="en-GB"/>
              </a:p>
            </p:txBody>
          </p:sp>
          <p:sp>
            <p:nvSpPr>
              <p:cNvPr id="17446" name="Line 35"/>
              <p:cNvSpPr>
                <a:spLocks noChangeShapeType="1"/>
              </p:cNvSpPr>
              <p:nvPr/>
            </p:nvSpPr>
            <p:spPr bwMode="auto">
              <a:xfrm flipV="1">
                <a:off x="3845" y="1089"/>
                <a:ext cx="1" cy="309"/>
              </a:xfrm>
              <a:prstGeom prst="line">
                <a:avLst/>
              </a:prstGeom>
              <a:noFill/>
              <a:ln w="28575">
                <a:solidFill>
                  <a:srgbClr val="000000"/>
                </a:solidFill>
                <a:round/>
                <a:headEnd/>
                <a:tailEnd/>
              </a:ln>
            </p:spPr>
            <p:txBody>
              <a:bodyPr/>
              <a:lstStyle/>
              <a:p>
                <a:endParaRPr lang="en-GB"/>
              </a:p>
            </p:txBody>
          </p:sp>
          <p:sp>
            <p:nvSpPr>
              <p:cNvPr id="17447" name="Line 36"/>
              <p:cNvSpPr>
                <a:spLocks noChangeShapeType="1"/>
              </p:cNvSpPr>
              <p:nvPr/>
            </p:nvSpPr>
            <p:spPr bwMode="auto">
              <a:xfrm>
                <a:off x="3845" y="1861"/>
                <a:ext cx="1" cy="386"/>
              </a:xfrm>
              <a:prstGeom prst="line">
                <a:avLst/>
              </a:prstGeom>
              <a:noFill/>
              <a:ln w="28575">
                <a:solidFill>
                  <a:srgbClr val="000000"/>
                </a:solidFill>
                <a:round/>
                <a:headEnd/>
                <a:tailEnd/>
              </a:ln>
            </p:spPr>
            <p:txBody>
              <a:bodyPr/>
              <a:lstStyle/>
              <a:p>
                <a:endParaRPr lang="en-GB"/>
              </a:p>
            </p:txBody>
          </p:sp>
          <p:sp>
            <p:nvSpPr>
              <p:cNvPr id="17448" name="Freeform 37"/>
              <p:cNvSpPr>
                <a:spLocks/>
              </p:cNvSpPr>
              <p:nvPr/>
            </p:nvSpPr>
            <p:spPr bwMode="auto">
              <a:xfrm>
                <a:off x="3826" y="1070"/>
                <a:ext cx="39" cy="38"/>
              </a:xfrm>
              <a:custGeom>
                <a:avLst/>
                <a:gdLst>
                  <a:gd name="T0" fmla="*/ 0 w 39"/>
                  <a:gd name="T1" fmla="*/ 19 h 38"/>
                  <a:gd name="T2" fmla="*/ 0 w 39"/>
                  <a:gd name="T3" fmla="*/ 15 h 38"/>
                  <a:gd name="T4" fmla="*/ 2 w 39"/>
                  <a:gd name="T5" fmla="*/ 12 h 38"/>
                  <a:gd name="T6" fmla="*/ 3 w 39"/>
                  <a:gd name="T7" fmla="*/ 8 h 38"/>
                  <a:gd name="T8" fmla="*/ 5 w 39"/>
                  <a:gd name="T9" fmla="*/ 4 h 38"/>
                  <a:gd name="T10" fmla="*/ 9 w 39"/>
                  <a:gd name="T11" fmla="*/ 2 h 38"/>
                  <a:gd name="T12" fmla="*/ 12 w 39"/>
                  <a:gd name="T13" fmla="*/ 1 h 38"/>
                  <a:gd name="T14" fmla="*/ 15 w 39"/>
                  <a:gd name="T15" fmla="*/ 0 h 38"/>
                  <a:gd name="T16" fmla="*/ 19 w 39"/>
                  <a:gd name="T17" fmla="*/ 0 h 38"/>
                  <a:gd name="T18" fmla="*/ 23 w 39"/>
                  <a:gd name="T19" fmla="*/ 0 h 38"/>
                  <a:gd name="T20" fmla="*/ 27 w 39"/>
                  <a:gd name="T21" fmla="*/ 1 h 38"/>
                  <a:gd name="T22" fmla="*/ 30 w 39"/>
                  <a:gd name="T23" fmla="*/ 2 h 38"/>
                  <a:gd name="T24" fmla="*/ 33 w 39"/>
                  <a:gd name="T25" fmla="*/ 4 h 38"/>
                  <a:gd name="T26" fmla="*/ 35 w 39"/>
                  <a:gd name="T27" fmla="*/ 8 h 38"/>
                  <a:gd name="T28" fmla="*/ 38 w 39"/>
                  <a:gd name="T29" fmla="*/ 12 h 38"/>
                  <a:gd name="T30" fmla="*/ 39 w 39"/>
                  <a:gd name="T31" fmla="*/ 15 h 38"/>
                  <a:gd name="T32" fmla="*/ 39 w 39"/>
                  <a:gd name="T33" fmla="*/ 19 h 38"/>
                  <a:gd name="T34" fmla="*/ 39 w 39"/>
                  <a:gd name="T35" fmla="*/ 19 h 38"/>
                  <a:gd name="T36" fmla="*/ 39 w 39"/>
                  <a:gd name="T37" fmla="*/ 23 h 38"/>
                  <a:gd name="T38" fmla="*/ 38 w 39"/>
                  <a:gd name="T39" fmla="*/ 26 h 38"/>
                  <a:gd name="T40" fmla="*/ 35 w 39"/>
                  <a:gd name="T41" fmla="*/ 30 h 38"/>
                  <a:gd name="T42" fmla="*/ 33 w 39"/>
                  <a:gd name="T43" fmla="*/ 32 h 38"/>
                  <a:gd name="T44" fmla="*/ 30 w 39"/>
                  <a:gd name="T45" fmla="*/ 35 h 38"/>
                  <a:gd name="T46" fmla="*/ 27 w 39"/>
                  <a:gd name="T47" fmla="*/ 37 h 38"/>
                  <a:gd name="T48" fmla="*/ 23 w 39"/>
                  <a:gd name="T49" fmla="*/ 37 h 38"/>
                  <a:gd name="T50" fmla="*/ 19 w 39"/>
                  <a:gd name="T51" fmla="*/ 38 h 38"/>
                  <a:gd name="T52" fmla="*/ 15 w 39"/>
                  <a:gd name="T53" fmla="*/ 37 h 38"/>
                  <a:gd name="T54" fmla="*/ 12 w 39"/>
                  <a:gd name="T55" fmla="*/ 37 h 38"/>
                  <a:gd name="T56" fmla="*/ 9 w 39"/>
                  <a:gd name="T57" fmla="*/ 35 h 38"/>
                  <a:gd name="T58" fmla="*/ 5 w 39"/>
                  <a:gd name="T59" fmla="*/ 32 h 38"/>
                  <a:gd name="T60" fmla="*/ 3 w 39"/>
                  <a:gd name="T61" fmla="*/ 30 h 38"/>
                  <a:gd name="T62" fmla="*/ 2 w 39"/>
                  <a:gd name="T63" fmla="*/ 26 h 38"/>
                  <a:gd name="T64" fmla="*/ 0 w 39"/>
                  <a:gd name="T65" fmla="*/ 23 h 38"/>
                  <a:gd name="T66" fmla="*/ 0 w 39"/>
                  <a:gd name="T67" fmla="*/ 19 h 3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9"/>
                  <a:gd name="T103" fmla="*/ 0 h 38"/>
                  <a:gd name="T104" fmla="*/ 39 w 39"/>
                  <a:gd name="T105" fmla="*/ 38 h 3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9" h="38">
                    <a:moveTo>
                      <a:pt x="0" y="19"/>
                    </a:moveTo>
                    <a:lnTo>
                      <a:pt x="0" y="15"/>
                    </a:lnTo>
                    <a:lnTo>
                      <a:pt x="2" y="12"/>
                    </a:lnTo>
                    <a:lnTo>
                      <a:pt x="3" y="8"/>
                    </a:lnTo>
                    <a:lnTo>
                      <a:pt x="5" y="4"/>
                    </a:lnTo>
                    <a:lnTo>
                      <a:pt x="9" y="2"/>
                    </a:lnTo>
                    <a:lnTo>
                      <a:pt x="12" y="1"/>
                    </a:lnTo>
                    <a:lnTo>
                      <a:pt x="15" y="0"/>
                    </a:lnTo>
                    <a:lnTo>
                      <a:pt x="19" y="0"/>
                    </a:lnTo>
                    <a:lnTo>
                      <a:pt x="23" y="0"/>
                    </a:lnTo>
                    <a:lnTo>
                      <a:pt x="27" y="1"/>
                    </a:lnTo>
                    <a:lnTo>
                      <a:pt x="30" y="2"/>
                    </a:lnTo>
                    <a:lnTo>
                      <a:pt x="33" y="4"/>
                    </a:lnTo>
                    <a:lnTo>
                      <a:pt x="35" y="8"/>
                    </a:lnTo>
                    <a:lnTo>
                      <a:pt x="38" y="12"/>
                    </a:lnTo>
                    <a:lnTo>
                      <a:pt x="39" y="15"/>
                    </a:lnTo>
                    <a:lnTo>
                      <a:pt x="39" y="19"/>
                    </a:lnTo>
                    <a:lnTo>
                      <a:pt x="39" y="23"/>
                    </a:lnTo>
                    <a:lnTo>
                      <a:pt x="38" y="26"/>
                    </a:lnTo>
                    <a:lnTo>
                      <a:pt x="35" y="30"/>
                    </a:lnTo>
                    <a:lnTo>
                      <a:pt x="33" y="32"/>
                    </a:lnTo>
                    <a:lnTo>
                      <a:pt x="30" y="35"/>
                    </a:lnTo>
                    <a:lnTo>
                      <a:pt x="27" y="37"/>
                    </a:lnTo>
                    <a:lnTo>
                      <a:pt x="23" y="37"/>
                    </a:lnTo>
                    <a:lnTo>
                      <a:pt x="19" y="38"/>
                    </a:lnTo>
                    <a:lnTo>
                      <a:pt x="15" y="37"/>
                    </a:lnTo>
                    <a:lnTo>
                      <a:pt x="12" y="37"/>
                    </a:lnTo>
                    <a:lnTo>
                      <a:pt x="9" y="35"/>
                    </a:lnTo>
                    <a:lnTo>
                      <a:pt x="5" y="32"/>
                    </a:lnTo>
                    <a:lnTo>
                      <a:pt x="3" y="30"/>
                    </a:lnTo>
                    <a:lnTo>
                      <a:pt x="2" y="26"/>
                    </a:lnTo>
                    <a:lnTo>
                      <a:pt x="0" y="23"/>
                    </a:lnTo>
                    <a:lnTo>
                      <a:pt x="0" y="19"/>
                    </a:lnTo>
                    <a:close/>
                  </a:path>
                </a:pathLst>
              </a:custGeom>
              <a:noFill/>
              <a:ln w="9525">
                <a:noFill/>
                <a:round/>
                <a:headEnd/>
                <a:tailEnd/>
              </a:ln>
            </p:spPr>
            <p:txBody>
              <a:bodyPr/>
              <a:lstStyle/>
              <a:p>
                <a:endParaRPr lang="en-GB"/>
              </a:p>
            </p:txBody>
          </p:sp>
          <p:sp>
            <p:nvSpPr>
              <p:cNvPr id="17449" name="Freeform 38"/>
              <p:cNvSpPr>
                <a:spLocks/>
              </p:cNvSpPr>
              <p:nvPr/>
            </p:nvSpPr>
            <p:spPr bwMode="auto">
              <a:xfrm>
                <a:off x="3826" y="1070"/>
                <a:ext cx="39" cy="38"/>
              </a:xfrm>
              <a:custGeom>
                <a:avLst/>
                <a:gdLst>
                  <a:gd name="T0" fmla="*/ 0 w 39"/>
                  <a:gd name="T1" fmla="*/ 19 h 38"/>
                  <a:gd name="T2" fmla="*/ 0 w 39"/>
                  <a:gd name="T3" fmla="*/ 15 h 38"/>
                  <a:gd name="T4" fmla="*/ 2 w 39"/>
                  <a:gd name="T5" fmla="*/ 12 h 38"/>
                  <a:gd name="T6" fmla="*/ 3 w 39"/>
                  <a:gd name="T7" fmla="*/ 8 h 38"/>
                  <a:gd name="T8" fmla="*/ 5 w 39"/>
                  <a:gd name="T9" fmla="*/ 4 h 38"/>
                  <a:gd name="T10" fmla="*/ 9 w 39"/>
                  <a:gd name="T11" fmla="*/ 2 h 38"/>
                  <a:gd name="T12" fmla="*/ 12 w 39"/>
                  <a:gd name="T13" fmla="*/ 1 h 38"/>
                  <a:gd name="T14" fmla="*/ 15 w 39"/>
                  <a:gd name="T15" fmla="*/ 0 h 38"/>
                  <a:gd name="T16" fmla="*/ 19 w 39"/>
                  <a:gd name="T17" fmla="*/ 0 h 38"/>
                  <a:gd name="T18" fmla="*/ 23 w 39"/>
                  <a:gd name="T19" fmla="*/ 0 h 38"/>
                  <a:gd name="T20" fmla="*/ 27 w 39"/>
                  <a:gd name="T21" fmla="*/ 1 h 38"/>
                  <a:gd name="T22" fmla="*/ 30 w 39"/>
                  <a:gd name="T23" fmla="*/ 2 h 38"/>
                  <a:gd name="T24" fmla="*/ 33 w 39"/>
                  <a:gd name="T25" fmla="*/ 4 h 38"/>
                  <a:gd name="T26" fmla="*/ 35 w 39"/>
                  <a:gd name="T27" fmla="*/ 8 h 38"/>
                  <a:gd name="T28" fmla="*/ 38 w 39"/>
                  <a:gd name="T29" fmla="*/ 12 h 38"/>
                  <a:gd name="T30" fmla="*/ 39 w 39"/>
                  <a:gd name="T31" fmla="*/ 15 h 38"/>
                  <a:gd name="T32" fmla="*/ 39 w 39"/>
                  <a:gd name="T33" fmla="*/ 19 h 38"/>
                  <a:gd name="T34" fmla="*/ 39 w 39"/>
                  <a:gd name="T35" fmla="*/ 19 h 38"/>
                  <a:gd name="T36" fmla="*/ 39 w 39"/>
                  <a:gd name="T37" fmla="*/ 23 h 38"/>
                  <a:gd name="T38" fmla="*/ 38 w 39"/>
                  <a:gd name="T39" fmla="*/ 26 h 38"/>
                  <a:gd name="T40" fmla="*/ 35 w 39"/>
                  <a:gd name="T41" fmla="*/ 30 h 38"/>
                  <a:gd name="T42" fmla="*/ 33 w 39"/>
                  <a:gd name="T43" fmla="*/ 32 h 38"/>
                  <a:gd name="T44" fmla="*/ 30 w 39"/>
                  <a:gd name="T45" fmla="*/ 35 h 38"/>
                  <a:gd name="T46" fmla="*/ 27 w 39"/>
                  <a:gd name="T47" fmla="*/ 37 h 38"/>
                  <a:gd name="T48" fmla="*/ 23 w 39"/>
                  <a:gd name="T49" fmla="*/ 37 h 38"/>
                  <a:gd name="T50" fmla="*/ 19 w 39"/>
                  <a:gd name="T51" fmla="*/ 38 h 38"/>
                  <a:gd name="T52" fmla="*/ 15 w 39"/>
                  <a:gd name="T53" fmla="*/ 37 h 38"/>
                  <a:gd name="T54" fmla="*/ 12 w 39"/>
                  <a:gd name="T55" fmla="*/ 37 h 38"/>
                  <a:gd name="T56" fmla="*/ 9 w 39"/>
                  <a:gd name="T57" fmla="*/ 35 h 38"/>
                  <a:gd name="T58" fmla="*/ 5 w 39"/>
                  <a:gd name="T59" fmla="*/ 32 h 38"/>
                  <a:gd name="T60" fmla="*/ 3 w 39"/>
                  <a:gd name="T61" fmla="*/ 30 h 38"/>
                  <a:gd name="T62" fmla="*/ 2 w 39"/>
                  <a:gd name="T63" fmla="*/ 26 h 38"/>
                  <a:gd name="T64" fmla="*/ 0 w 39"/>
                  <a:gd name="T65" fmla="*/ 23 h 38"/>
                  <a:gd name="T66" fmla="*/ 0 w 39"/>
                  <a:gd name="T67" fmla="*/ 19 h 3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9"/>
                  <a:gd name="T103" fmla="*/ 0 h 38"/>
                  <a:gd name="T104" fmla="*/ 39 w 39"/>
                  <a:gd name="T105" fmla="*/ 38 h 3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9" h="38">
                    <a:moveTo>
                      <a:pt x="0" y="19"/>
                    </a:moveTo>
                    <a:lnTo>
                      <a:pt x="0" y="15"/>
                    </a:lnTo>
                    <a:lnTo>
                      <a:pt x="2" y="12"/>
                    </a:lnTo>
                    <a:lnTo>
                      <a:pt x="3" y="8"/>
                    </a:lnTo>
                    <a:lnTo>
                      <a:pt x="5" y="4"/>
                    </a:lnTo>
                    <a:lnTo>
                      <a:pt x="9" y="2"/>
                    </a:lnTo>
                    <a:lnTo>
                      <a:pt x="12" y="1"/>
                    </a:lnTo>
                    <a:lnTo>
                      <a:pt x="15" y="0"/>
                    </a:lnTo>
                    <a:lnTo>
                      <a:pt x="19" y="0"/>
                    </a:lnTo>
                    <a:lnTo>
                      <a:pt x="23" y="0"/>
                    </a:lnTo>
                    <a:lnTo>
                      <a:pt x="27" y="1"/>
                    </a:lnTo>
                    <a:lnTo>
                      <a:pt x="30" y="2"/>
                    </a:lnTo>
                    <a:lnTo>
                      <a:pt x="33" y="4"/>
                    </a:lnTo>
                    <a:lnTo>
                      <a:pt x="35" y="8"/>
                    </a:lnTo>
                    <a:lnTo>
                      <a:pt x="38" y="12"/>
                    </a:lnTo>
                    <a:lnTo>
                      <a:pt x="39" y="15"/>
                    </a:lnTo>
                    <a:lnTo>
                      <a:pt x="39" y="19"/>
                    </a:lnTo>
                    <a:lnTo>
                      <a:pt x="39" y="23"/>
                    </a:lnTo>
                    <a:lnTo>
                      <a:pt x="38" y="26"/>
                    </a:lnTo>
                    <a:lnTo>
                      <a:pt x="35" y="30"/>
                    </a:lnTo>
                    <a:lnTo>
                      <a:pt x="33" y="32"/>
                    </a:lnTo>
                    <a:lnTo>
                      <a:pt x="30" y="35"/>
                    </a:lnTo>
                    <a:lnTo>
                      <a:pt x="27" y="37"/>
                    </a:lnTo>
                    <a:lnTo>
                      <a:pt x="23" y="37"/>
                    </a:lnTo>
                    <a:lnTo>
                      <a:pt x="19" y="38"/>
                    </a:lnTo>
                    <a:lnTo>
                      <a:pt x="15" y="37"/>
                    </a:lnTo>
                    <a:lnTo>
                      <a:pt x="12" y="37"/>
                    </a:lnTo>
                    <a:lnTo>
                      <a:pt x="9" y="35"/>
                    </a:lnTo>
                    <a:lnTo>
                      <a:pt x="5" y="32"/>
                    </a:lnTo>
                    <a:lnTo>
                      <a:pt x="3" y="30"/>
                    </a:lnTo>
                    <a:lnTo>
                      <a:pt x="2" y="26"/>
                    </a:lnTo>
                    <a:lnTo>
                      <a:pt x="0" y="23"/>
                    </a:lnTo>
                    <a:lnTo>
                      <a:pt x="0" y="19"/>
                    </a:lnTo>
                  </a:path>
                </a:pathLst>
              </a:custGeom>
              <a:noFill/>
              <a:ln w="15875">
                <a:solidFill>
                  <a:srgbClr val="000000"/>
                </a:solidFill>
                <a:prstDash val="solid"/>
                <a:round/>
                <a:headEnd/>
                <a:tailEnd/>
              </a:ln>
            </p:spPr>
            <p:txBody>
              <a:bodyPr/>
              <a:lstStyle/>
              <a:p>
                <a:endParaRPr lang="en-GB"/>
              </a:p>
            </p:txBody>
          </p:sp>
          <p:sp>
            <p:nvSpPr>
              <p:cNvPr id="17450" name="Freeform 39"/>
              <p:cNvSpPr>
                <a:spLocks/>
              </p:cNvSpPr>
              <p:nvPr/>
            </p:nvSpPr>
            <p:spPr bwMode="auto">
              <a:xfrm>
                <a:off x="3826" y="2227"/>
                <a:ext cx="39" cy="39"/>
              </a:xfrm>
              <a:custGeom>
                <a:avLst/>
                <a:gdLst>
                  <a:gd name="T0" fmla="*/ 0 w 39"/>
                  <a:gd name="T1" fmla="*/ 20 h 39"/>
                  <a:gd name="T2" fmla="*/ 0 w 39"/>
                  <a:gd name="T3" fmla="*/ 16 h 39"/>
                  <a:gd name="T4" fmla="*/ 2 w 39"/>
                  <a:gd name="T5" fmla="*/ 12 h 39"/>
                  <a:gd name="T6" fmla="*/ 3 w 39"/>
                  <a:gd name="T7" fmla="*/ 9 h 39"/>
                  <a:gd name="T8" fmla="*/ 5 w 39"/>
                  <a:gd name="T9" fmla="*/ 5 h 39"/>
                  <a:gd name="T10" fmla="*/ 9 w 39"/>
                  <a:gd name="T11" fmla="*/ 3 h 39"/>
                  <a:gd name="T12" fmla="*/ 12 w 39"/>
                  <a:gd name="T13" fmla="*/ 1 h 39"/>
                  <a:gd name="T14" fmla="*/ 15 w 39"/>
                  <a:gd name="T15" fmla="*/ 0 h 39"/>
                  <a:gd name="T16" fmla="*/ 19 w 39"/>
                  <a:gd name="T17" fmla="*/ 0 h 39"/>
                  <a:gd name="T18" fmla="*/ 23 w 39"/>
                  <a:gd name="T19" fmla="*/ 0 h 39"/>
                  <a:gd name="T20" fmla="*/ 27 w 39"/>
                  <a:gd name="T21" fmla="*/ 1 h 39"/>
                  <a:gd name="T22" fmla="*/ 30 w 39"/>
                  <a:gd name="T23" fmla="*/ 3 h 39"/>
                  <a:gd name="T24" fmla="*/ 33 w 39"/>
                  <a:gd name="T25" fmla="*/ 5 h 39"/>
                  <a:gd name="T26" fmla="*/ 35 w 39"/>
                  <a:gd name="T27" fmla="*/ 9 h 39"/>
                  <a:gd name="T28" fmla="*/ 38 w 39"/>
                  <a:gd name="T29" fmla="*/ 12 h 39"/>
                  <a:gd name="T30" fmla="*/ 39 w 39"/>
                  <a:gd name="T31" fmla="*/ 16 h 39"/>
                  <a:gd name="T32" fmla="*/ 39 w 39"/>
                  <a:gd name="T33" fmla="*/ 20 h 39"/>
                  <a:gd name="T34" fmla="*/ 39 w 39"/>
                  <a:gd name="T35" fmla="*/ 20 h 39"/>
                  <a:gd name="T36" fmla="*/ 39 w 39"/>
                  <a:gd name="T37" fmla="*/ 23 h 39"/>
                  <a:gd name="T38" fmla="*/ 38 w 39"/>
                  <a:gd name="T39" fmla="*/ 27 h 39"/>
                  <a:gd name="T40" fmla="*/ 35 w 39"/>
                  <a:gd name="T41" fmla="*/ 30 h 39"/>
                  <a:gd name="T42" fmla="*/ 33 w 39"/>
                  <a:gd name="T43" fmla="*/ 33 h 39"/>
                  <a:gd name="T44" fmla="*/ 30 w 39"/>
                  <a:gd name="T45" fmla="*/ 35 h 39"/>
                  <a:gd name="T46" fmla="*/ 27 w 39"/>
                  <a:gd name="T47" fmla="*/ 38 h 39"/>
                  <a:gd name="T48" fmla="*/ 23 w 39"/>
                  <a:gd name="T49" fmla="*/ 38 h 39"/>
                  <a:gd name="T50" fmla="*/ 19 w 39"/>
                  <a:gd name="T51" fmla="*/ 39 h 39"/>
                  <a:gd name="T52" fmla="*/ 15 w 39"/>
                  <a:gd name="T53" fmla="*/ 38 h 39"/>
                  <a:gd name="T54" fmla="*/ 12 w 39"/>
                  <a:gd name="T55" fmla="*/ 38 h 39"/>
                  <a:gd name="T56" fmla="*/ 9 w 39"/>
                  <a:gd name="T57" fmla="*/ 35 h 39"/>
                  <a:gd name="T58" fmla="*/ 5 w 39"/>
                  <a:gd name="T59" fmla="*/ 33 h 39"/>
                  <a:gd name="T60" fmla="*/ 3 w 39"/>
                  <a:gd name="T61" fmla="*/ 30 h 39"/>
                  <a:gd name="T62" fmla="*/ 2 w 39"/>
                  <a:gd name="T63" fmla="*/ 27 h 39"/>
                  <a:gd name="T64" fmla="*/ 0 w 39"/>
                  <a:gd name="T65" fmla="*/ 23 h 39"/>
                  <a:gd name="T66" fmla="*/ 0 w 39"/>
                  <a:gd name="T67" fmla="*/ 20 h 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9"/>
                  <a:gd name="T103" fmla="*/ 0 h 39"/>
                  <a:gd name="T104" fmla="*/ 39 w 39"/>
                  <a:gd name="T105" fmla="*/ 39 h 3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9" h="39">
                    <a:moveTo>
                      <a:pt x="0" y="20"/>
                    </a:moveTo>
                    <a:lnTo>
                      <a:pt x="0" y="16"/>
                    </a:lnTo>
                    <a:lnTo>
                      <a:pt x="2" y="12"/>
                    </a:lnTo>
                    <a:lnTo>
                      <a:pt x="3" y="9"/>
                    </a:lnTo>
                    <a:lnTo>
                      <a:pt x="5" y="5"/>
                    </a:lnTo>
                    <a:lnTo>
                      <a:pt x="9" y="3"/>
                    </a:lnTo>
                    <a:lnTo>
                      <a:pt x="12" y="1"/>
                    </a:lnTo>
                    <a:lnTo>
                      <a:pt x="15" y="0"/>
                    </a:lnTo>
                    <a:lnTo>
                      <a:pt x="19" y="0"/>
                    </a:lnTo>
                    <a:lnTo>
                      <a:pt x="23" y="0"/>
                    </a:lnTo>
                    <a:lnTo>
                      <a:pt x="27" y="1"/>
                    </a:lnTo>
                    <a:lnTo>
                      <a:pt x="30" y="3"/>
                    </a:lnTo>
                    <a:lnTo>
                      <a:pt x="33" y="5"/>
                    </a:lnTo>
                    <a:lnTo>
                      <a:pt x="35" y="9"/>
                    </a:lnTo>
                    <a:lnTo>
                      <a:pt x="38" y="12"/>
                    </a:lnTo>
                    <a:lnTo>
                      <a:pt x="39" y="16"/>
                    </a:lnTo>
                    <a:lnTo>
                      <a:pt x="39" y="20"/>
                    </a:lnTo>
                    <a:lnTo>
                      <a:pt x="39" y="23"/>
                    </a:lnTo>
                    <a:lnTo>
                      <a:pt x="38" y="27"/>
                    </a:lnTo>
                    <a:lnTo>
                      <a:pt x="35" y="30"/>
                    </a:lnTo>
                    <a:lnTo>
                      <a:pt x="33" y="33"/>
                    </a:lnTo>
                    <a:lnTo>
                      <a:pt x="30" y="35"/>
                    </a:lnTo>
                    <a:lnTo>
                      <a:pt x="27" y="38"/>
                    </a:lnTo>
                    <a:lnTo>
                      <a:pt x="23" y="38"/>
                    </a:lnTo>
                    <a:lnTo>
                      <a:pt x="19" y="39"/>
                    </a:lnTo>
                    <a:lnTo>
                      <a:pt x="15" y="38"/>
                    </a:lnTo>
                    <a:lnTo>
                      <a:pt x="12" y="38"/>
                    </a:lnTo>
                    <a:lnTo>
                      <a:pt x="9" y="35"/>
                    </a:lnTo>
                    <a:lnTo>
                      <a:pt x="5" y="33"/>
                    </a:lnTo>
                    <a:lnTo>
                      <a:pt x="3" y="30"/>
                    </a:lnTo>
                    <a:lnTo>
                      <a:pt x="2" y="27"/>
                    </a:lnTo>
                    <a:lnTo>
                      <a:pt x="0" y="23"/>
                    </a:lnTo>
                    <a:lnTo>
                      <a:pt x="0" y="20"/>
                    </a:lnTo>
                    <a:close/>
                  </a:path>
                </a:pathLst>
              </a:custGeom>
              <a:noFill/>
              <a:ln w="9525">
                <a:noFill/>
                <a:round/>
                <a:headEnd/>
                <a:tailEnd/>
              </a:ln>
            </p:spPr>
            <p:txBody>
              <a:bodyPr/>
              <a:lstStyle/>
              <a:p>
                <a:endParaRPr lang="en-GB"/>
              </a:p>
            </p:txBody>
          </p:sp>
          <p:sp>
            <p:nvSpPr>
              <p:cNvPr id="17451" name="Freeform 40"/>
              <p:cNvSpPr>
                <a:spLocks/>
              </p:cNvSpPr>
              <p:nvPr/>
            </p:nvSpPr>
            <p:spPr bwMode="auto">
              <a:xfrm>
                <a:off x="3826" y="2227"/>
                <a:ext cx="39" cy="39"/>
              </a:xfrm>
              <a:custGeom>
                <a:avLst/>
                <a:gdLst>
                  <a:gd name="T0" fmla="*/ 0 w 39"/>
                  <a:gd name="T1" fmla="*/ 20 h 39"/>
                  <a:gd name="T2" fmla="*/ 0 w 39"/>
                  <a:gd name="T3" fmla="*/ 16 h 39"/>
                  <a:gd name="T4" fmla="*/ 2 w 39"/>
                  <a:gd name="T5" fmla="*/ 12 h 39"/>
                  <a:gd name="T6" fmla="*/ 3 w 39"/>
                  <a:gd name="T7" fmla="*/ 9 h 39"/>
                  <a:gd name="T8" fmla="*/ 5 w 39"/>
                  <a:gd name="T9" fmla="*/ 5 h 39"/>
                  <a:gd name="T10" fmla="*/ 9 w 39"/>
                  <a:gd name="T11" fmla="*/ 3 h 39"/>
                  <a:gd name="T12" fmla="*/ 12 w 39"/>
                  <a:gd name="T13" fmla="*/ 1 h 39"/>
                  <a:gd name="T14" fmla="*/ 15 w 39"/>
                  <a:gd name="T15" fmla="*/ 0 h 39"/>
                  <a:gd name="T16" fmla="*/ 19 w 39"/>
                  <a:gd name="T17" fmla="*/ 0 h 39"/>
                  <a:gd name="T18" fmla="*/ 23 w 39"/>
                  <a:gd name="T19" fmla="*/ 0 h 39"/>
                  <a:gd name="T20" fmla="*/ 27 w 39"/>
                  <a:gd name="T21" fmla="*/ 1 h 39"/>
                  <a:gd name="T22" fmla="*/ 30 w 39"/>
                  <a:gd name="T23" fmla="*/ 3 h 39"/>
                  <a:gd name="T24" fmla="*/ 33 w 39"/>
                  <a:gd name="T25" fmla="*/ 5 h 39"/>
                  <a:gd name="T26" fmla="*/ 35 w 39"/>
                  <a:gd name="T27" fmla="*/ 9 h 39"/>
                  <a:gd name="T28" fmla="*/ 38 w 39"/>
                  <a:gd name="T29" fmla="*/ 12 h 39"/>
                  <a:gd name="T30" fmla="*/ 39 w 39"/>
                  <a:gd name="T31" fmla="*/ 16 h 39"/>
                  <a:gd name="T32" fmla="*/ 39 w 39"/>
                  <a:gd name="T33" fmla="*/ 20 h 39"/>
                  <a:gd name="T34" fmla="*/ 39 w 39"/>
                  <a:gd name="T35" fmla="*/ 20 h 39"/>
                  <a:gd name="T36" fmla="*/ 39 w 39"/>
                  <a:gd name="T37" fmla="*/ 23 h 39"/>
                  <a:gd name="T38" fmla="*/ 38 w 39"/>
                  <a:gd name="T39" fmla="*/ 27 h 39"/>
                  <a:gd name="T40" fmla="*/ 35 w 39"/>
                  <a:gd name="T41" fmla="*/ 30 h 39"/>
                  <a:gd name="T42" fmla="*/ 33 w 39"/>
                  <a:gd name="T43" fmla="*/ 33 h 39"/>
                  <a:gd name="T44" fmla="*/ 30 w 39"/>
                  <a:gd name="T45" fmla="*/ 35 h 39"/>
                  <a:gd name="T46" fmla="*/ 27 w 39"/>
                  <a:gd name="T47" fmla="*/ 38 h 39"/>
                  <a:gd name="T48" fmla="*/ 23 w 39"/>
                  <a:gd name="T49" fmla="*/ 38 h 39"/>
                  <a:gd name="T50" fmla="*/ 19 w 39"/>
                  <a:gd name="T51" fmla="*/ 39 h 39"/>
                  <a:gd name="T52" fmla="*/ 15 w 39"/>
                  <a:gd name="T53" fmla="*/ 38 h 39"/>
                  <a:gd name="T54" fmla="*/ 12 w 39"/>
                  <a:gd name="T55" fmla="*/ 38 h 39"/>
                  <a:gd name="T56" fmla="*/ 9 w 39"/>
                  <a:gd name="T57" fmla="*/ 35 h 39"/>
                  <a:gd name="T58" fmla="*/ 5 w 39"/>
                  <a:gd name="T59" fmla="*/ 33 h 39"/>
                  <a:gd name="T60" fmla="*/ 3 w 39"/>
                  <a:gd name="T61" fmla="*/ 30 h 39"/>
                  <a:gd name="T62" fmla="*/ 2 w 39"/>
                  <a:gd name="T63" fmla="*/ 27 h 39"/>
                  <a:gd name="T64" fmla="*/ 0 w 39"/>
                  <a:gd name="T65" fmla="*/ 23 h 39"/>
                  <a:gd name="T66" fmla="*/ 0 w 39"/>
                  <a:gd name="T67" fmla="*/ 20 h 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9"/>
                  <a:gd name="T103" fmla="*/ 0 h 39"/>
                  <a:gd name="T104" fmla="*/ 39 w 39"/>
                  <a:gd name="T105" fmla="*/ 39 h 3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9" h="39">
                    <a:moveTo>
                      <a:pt x="0" y="20"/>
                    </a:moveTo>
                    <a:lnTo>
                      <a:pt x="0" y="16"/>
                    </a:lnTo>
                    <a:lnTo>
                      <a:pt x="2" y="12"/>
                    </a:lnTo>
                    <a:lnTo>
                      <a:pt x="3" y="9"/>
                    </a:lnTo>
                    <a:lnTo>
                      <a:pt x="5" y="5"/>
                    </a:lnTo>
                    <a:lnTo>
                      <a:pt x="9" y="3"/>
                    </a:lnTo>
                    <a:lnTo>
                      <a:pt x="12" y="1"/>
                    </a:lnTo>
                    <a:lnTo>
                      <a:pt x="15" y="0"/>
                    </a:lnTo>
                    <a:lnTo>
                      <a:pt x="19" y="0"/>
                    </a:lnTo>
                    <a:lnTo>
                      <a:pt x="23" y="0"/>
                    </a:lnTo>
                    <a:lnTo>
                      <a:pt x="27" y="1"/>
                    </a:lnTo>
                    <a:lnTo>
                      <a:pt x="30" y="3"/>
                    </a:lnTo>
                    <a:lnTo>
                      <a:pt x="33" y="5"/>
                    </a:lnTo>
                    <a:lnTo>
                      <a:pt x="35" y="9"/>
                    </a:lnTo>
                    <a:lnTo>
                      <a:pt x="38" y="12"/>
                    </a:lnTo>
                    <a:lnTo>
                      <a:pt x="39" y="16"/>
                    </a:lnTo>
                    <a:lnTo>
                      <a:pt x="39" y="20"/>
                    </a:lnTo>
                    <a:lnTo>
                      <a:pt x="39" y="23"/>
                    </a:lnTo>
                    <a:lnTo>
                      <a:pt x="38" y="27"/>
                    </a:lnTo>
                    <a:lnTo>
                      <a:pt x="35" y="30"/>
                    </a:lnTo>
                    <a:lnTo>
                      <a:pt x="33" y="33"/>
                    </a:lnTo>
                    <a:lnTo>
                      <a:pt x="30" y="35"/>
                    </a:lnTo>
                    <a:lnTo>
                      <a:pt x="27" y="38"/>
                    </a:lnTo>
                    <a:lnTo>
                      <a:pt x="23" y="38"/>
                    </a:lnTo>
                    <a:lnTo>
                      <a:pt x="19" y="39"/>
                    </a:lnTo>
                    <a:lnTo>
                      <a:pt x="15" y="38"/>
                    </a:lnTo>
                    <a:lnTo>
                      <a:pt x="12" y="38"/>
                    </a:lnTo>
                    <a:lnTo>
                      <a:pt x="9" y="35"/>
                    </a:lnTo>
                    <a:lnTo>
                      <a:pt x="5" y="33"/>
                    </a:lnTo>
                    <a:lnTo>
                      <a:pt x="3" y="30"/>
                    </a:lnTo>
                    <a:lnTo>
                      <a:pt x="2" y="27"/>
                    </a:lnTo>
                    <a:lnTo>
                      <a:pt x="0" y="23"/>
                    </a:lnTo>
                    <a:lnTo>
                      <a:pt x="0" y="20"/>
                    </a:lnTo>
                  </a:path>
                </a:pathLst>
              </a:custGeom>
              <a:noFill/>
              <a:ln w="15875">
                <a:solidFill>
                  <a:srgbClr val="000000"/>
                </a:solidFill>
                <a:prstDash val="solid"/>
                <a:round/>
                <a:headEnd/>
                <a:tailEnd/>
              </a:ln>
            </p:spPr>
            <p:txBody>
              <a:bodyPr/>
              <a:lstStyle/>
              <a:p>
                <a:endParaRPr lang="en-GB"/>
              </a:p>
            </p:txBody>
          </p:sp>
          <p:sp>
            <p:nvSpPr>
              <p:cNvPr id="17452" name="Rectangle 41"/>
              <p:cNvSpPr>
                <a:spLocks noChangeArrowheads="1"/>
              </p:cNvSpPr>
              <p:nvPr/>
            </p:nvSpPr>
            <p:spPr bwMode="auto">
              <a:xfrm>
                <a:off x="1858" y="1532"/>
                <a:ext cx="133" cy="192"/>
              </a:xfrm>
              <a:prstGeom prst="rect">
                <a:avLst/>
              </a:prstGeom>
              <a:noFill/>
              <a:ln w="9525">
                <a:noFill/>
                <a:miter lim="800000"/>
                <a:headEnd/>
                <a:tailEnd/>
              </a:ln>
            </p:spPr>
            <p:txBody>
              <a:bodyPr wrap="none" lIns="0" tIns="0" rIns="0" bIns="0">
                <a:spAutoFit/>
              </a:bodyPr>
              <a:lstStyle/>
              <a:p>
                <a:r>
                  <a:rPr lang="en-GB" sz="2000" i="1">
                    <a:solidFill>
                      <a:srgbClr val="000000"/>
                    </a:solidFill>
                    <a:latin typeface="Times New Roman" pitchFamily="18" charset="0"/>
                  </a:rPr>
                  <a:t>R</a:t>
                </a:r>
                <a:r>
                  <a:rPr lang="en-GB" sz="2000" i="1" baseline="-25000">
                    <a:solidFill>
                      <a:srgbClr val="000000"/>
                    </a:solidFill>
                    <a:latin typeface="Times New Roman" pitchFamily="18" charset="0"/>
                  </a:rPr>
                  <a:t>I</a:t>
                </a:r>
                <a:endParaRPr lang="en-GB" baseline="-25000"/>
              </a:p>
            </p:txBody>
          </p:sp>
          <p:sp>
            <p:nvSpPr>
              <p:cNvPr id="17453" name="Rectangle 42"/>
              <p:cNvSpPr>
                <a:spLocks noChangeArrowheads="1"/>
              </p:cNvSpPr>
              <p:nvPr/>
            </p:nvSpPr>
            <p:spPr bwMode="auto">
              <a:xfrm>
                <a:off x="3999" y="1532"/>
                <a:ext cx="173" cy="192"/>
              </a:xfrm>
              <a:prstGeom prst="rect">
                <a:avLst/>
              </a:prstGeom>
              <a:noFill/>
              <a:ln w="9525">
                <a:noFill/>
                <a:miter lim="800000"/>
                <a:headEnd/>
                <a:tailEnd/>
              </a:ln>
            </p:spPr>
            <p:txBody>
              <a:bodyPr wrap="none" lIns="0" tIns="0" rIns="0" bIns="0">
                <a:spAutoFit/>
              </a:bodyPr>
              <a:lstStyle/>
              <a:p>
                <a:r>
                  <a:rPr lang="en-GB" sz="2000" i="1">
                    <a:solidFill>
                      <a:srgbClr val="000000"/>
                    </a:solidFill>
                    <a:latin typeface="Times New Roman" pitchFamily="18" charset="0"/>
                  </a:rPr>
                  <a:t>R</a:t>
                </a:r>
                <a:r>
                  <a:rPr lang="en-GB" sz="2000" i="1" baseline="-25000">
                    <a:solidFill>
                      <a:srgbClr val="000000"/>
                    </a:solidFill>
                    <a:latin typeface="Times New Roman" pitchFamily="18" charset="0"/>
                  </a:rPr>
                  <a:t>O</a:t>
                </a:r>
                <a:endParaRPr lang="en-GB" baseline="-25000"/>
              </a:p>
            </p:txBody>
          </p:sp>
          <p:sp>
            <p:nvSpPr>
              <p:cNvPr id="17454" name="Line 87"/>
              <p:cNvSpPr>
                <a:spLocks noChangeShapeType="1"/>
              </p:cNvSpPr>
              <p:nvPr/>
            </p:nvSpPr>
            <p:spPr bwMode="auto">
              <a:xfrm flipV="1">
                <a:off x="3061" y="1570"/>
                <a:ext cx="0" cy="227"/>
              </a:xfrm>
              <a:prstGeom prst="line">
                <a:avLst/>
              </a:prstGeom>
              <a:noFill/>
              <a:ln w="9525">
                <a:solidFill>
                  <a:schemeClr val="tx1"/>
                </a:solidFill>
                <a:round/>
                <a:headEnd/>
                <a:tailEnd type="triangle" w="med" len="med"/>
              </a:ln>
            </p:spPr>
            <p:txBody>
              <a:bodyPr/>
              <a:lstStyle/>
              <a:p>
                <a:endParaRPr lang="en-GB"/>
              </a:p>
            </p:txBody>
          </p:sp>
        </p:grpSp>
        <p:sp>
          <p:nvSpPr>
            <p:cNvPr id="17416" name="Rectangle 74"/>
            <p:cNvSpPr>
              <a:spLocks noChangeArrowheads="1"/>
            </p:cNvSpPr>
            <p:nvPr/>
          </p:nvSpPr>
          <p:spPr bwMode="auto">
            <a:xfrm>
              <a:off x="7236296" y="2420888"/>
              <a:ext cx="216024" cy="504056"/>
            </a:xfrm>
            <a:prstGeom prst="rect">
              <a:avLst/>
            </a:prstGeom>
            <a:noFill/>
            <a:ln w="25400">
              <a:solidFill>
                <a:schemeClr val="tx1"/>
              </a:solidFill>
              <a:miter lim="800000"/>
              <a:headEnd/>
              <a:tailEnd/>
            </a:ln>
          </p:spPr>
          <p:txBody>
            <a:bodyPr wrap="none" anchor="ctr"/>
            <a:lstStyle/>
            <a:p>
              <a:endParaRPr lang="en-US"/>
            </a:p>
          </p:txBody>
        </p:sp>
        <p:sp>
          <p:nvSpPr>
            <p:cNvPr id="17417" name="Rectangle 74"/>
            <p:cNvSpPr>
              <a:spLocks noChangeArrowheads="1"/>
            </p:cNvSpPr>
            <p:nvPr/>
          </p:nvSpPr>
          <p:spPr bwMode="auto">
            <a:xfrm>
              <a:off x="5364088" y="2420888"/>
              <a:ext cx="216024" cy="504056"/>
            </a:xfrm>
            <a:prstGeom prst="rect">
              <a:avLst/>
            </a:prstGeom>
            <a:noFill/>
            <a:ln w="25400">
              <a:solidFill>
                <a:schemeClr val="tx1"/>
              </a:solidFill>
              <a:miter lim="800000"/>
              <a:headEnd/>
              <a:tailEnd/>
            </a:ln>
          </p:spPr>
          <p:txBody>
            <a:bodyPr wrap="none" anchor="ctr"/>
            <a:lstStyle/>
            <a:p>
              <a:endParaRPr lang="en-US"/>
            </a:p>
          </p:txBody>
        </p:sp>
      </p:grpSp>
      <p:sp>
        <p:nvSpPr>
          <p:cNvPr id="17414" name="Rectangle 131"/>
          <p:cNvSpPr>
            <a:spLocks noChangeArrowheads="1"/>
          </p:cNvSpPr>
          <p:nvPr/>
        </p:nvSpPr>
        <p:spPr bwMode="auto">
          <a:xfrm>
            <a:off x="468313" y="3716338"/>
            <a:ext cx="7775575" cy="369887"/>
          </a:xfrm>
          <a:prstGeom prst="rect">
            <a:avLst/>
          </a:prstGeom>
          <a:noFill/>
          <a:ln w="9525">
            <a:noFill/>
            <a:miter lim="800000"/>
            <a:headEnd/>
            <a:tailEnd/>
          </a:ln>
        </p:spPr>
        <p:txBody>
          <a:bodyPr>
            <a:spAutoFit/>
          </a:bodyPr>
          <a:lstStyle/>
          <a:p>
            <a:r>
              <a:rPr lang="en-GB" altLang="zh-CN" dirty="0">
                <a:ea typeface="宋体" pitchFamily="2" charset="-122"/>
              </a:rPr>
              <a:t>The current dividers in a practical current amplifier reduce the current gain </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z="3600">
                <a:ea typeface="宋体" pitchFamily="2" charset="-122"/>
              </a:rPr>
              <a:t>Amplifier output distortion: </a:t>
            </a:r>
            <a:r>
              <a:rPr lang="en-US" altLang="zh-CN" sz="3600">
                <a:solidFill>
                  <a:srgbClr val="FF0000"/>
                </a:solidFill>
                <a:ea typeface="宋体" pitchFamily="2" charset="-122"/>
              </a:rPr>
              <a:t>clipping</a:t>
            </a:r>
            <a:endParaRPr lang="en-GB" sz="3600">
              <a:solidFill>
                <a:srgbClr val="FF0000"/>
              </a:solidFill>
            </a:endParaRPr>
          </a:p>
        </p:txBody>
      </p:sp>
      <p:grpSp>
        <p:nvGrpSpPr>
          <p:cNvPr id="2" name="Group 129"/>
          <p:cNvGrpSpPr>
            <a:grpSpLocks/>
          </p:cNvGrpSpPr>
          <p:nvPr/>
        </p:nvGrpSpPr>
        <p:grpSpPr bwMode="auto">
          <a:xfrm>
            <a:off x="5364163" y="4581525"/>
            <a:ext cx="3098800" cy="2087563"/>
            <a:chOff x="5435600" y="4221163"/>
            <a:chExt cx="3098800" cy="2087562"/>
          </a:xfrm>
        </p:grpSpPr>
        <p:sp>
          <p:nvSpPr>
            <p:cNvPr id="18475" name="Line 25"/>
            <p:cNvSpPr>
              <a:spLocks noChangeShapeType="1"/>
            </p:cNvSpPr>
            <p:nvPr/>
          </p:nvSpPr>
          <p:spPr bwMode="auto">
            <a:xfrm>
              <a:off x="5435600" y="5373688"/>
              <a:ext cx="2665413" cy="0"/>
            </a:xfrm>
            <a:prstGeom prst="line">
              <a:avLst/>
            </a:prstGeom>
            <a:noFill/>
            <a:ln w="9525">
              <a:solidFill>
                <a:schemeClr val="tx1"/>
              </a:solidFill>
              <a:round/>
              <a:headEnd/>
              <a:tailEnd type="triangle" w="med" len="med"/>
            </a:ln>
          </p:spPr>
          <p:txBody>
            <a:bodyPr/>
            <a:lstStyle/>
            <a:p>
              <a:endParaRPr lang="en-GB"/>
            </a:p>
          </p:txBody>
        </p:sp>
        <p:sp>
          <p:nvSpPr>
            <p:cNvPr id="18476" name="Line 26"/>
            <p:cNvSpPr>
              <a:spLocks noChangeShapeType="1"/>
            </p:cNvSpPr>
            <p:nvPr/>
          </p:nvSpPr>
          <p:spPr bwMode="auto">
            <a:xfrm flipV="1">
              <a:off x="6732588" y="4365625"/>
              <a:ext cx="0" cy="1943100"/>
            </a:xfrm>
            <a:prstGeom prst="line">
              <a:avLst/>
            </a:prstGeom>
            <a:noFill/>
            <a:ln w="9525">
              <a:solidFill>
                <a:schemeClr val="tx1"/>
              </a:solidFill>
              <a:round/>
              <a:headEnd/>
              <a:tailEnd type="triangle" w="med" len="med"/>
            </a:ln>
          </p:spPr>
          <p:txBody>
            <a:bodyPr/>
            <a:lstStyle/>
            <a:p>
              <a:endParaRPr lang="en-GB"/>
            </a:p>
          </p:txBody>
        </p:sp>
        <p:sp>
          <p:nvSpPr>
            <p:cNvPr id="18477" name="Line 27"/>
            <p:cNvSpPr>
              <a:spLocks noChangeShapeType="1"/>
            </p:cNvSpPr>
            <p:nvPr/>
          </p:nvSpPr>
          <p:spPr bwMode="auto">
            <a:xfrm flipH="1">
              <a:off x="6732588" y="4941888"/>
              <a:ext cx="503237" cy="431800"/>
            </a:xfrm>
            <a:prstGeom prst="line">
              <a:avLst/>
            </a:prstGeom>
            <a:noFill/>
            <a:ln w="28575">
              <a:solidFill>
                <a:schemeClr val="tx1"/>
              </a:solidFill>
              <a:round/>
              <a:headEnd/>
              <a:tailEnd/>
            </a:ln>
          </p:spPr>
          <p:txBody>
            <a:bodyPr/>
            <a:lstStyle/>
            <a:p>
              <a:endParaRPr lang="en-GB"/>
            </a:p>
          </p:txBody>
        </p:sp>
        <p:sp>
          <p:nvSpPr>
            <p:cNvPr id="18478" name="Line 28"/>
            <p:cNvSpPr>
              <a:spLocks noChangeShapeType="1"/>
            </p:cNvSpPr>
            <p:nvPr/>
          </p:nvSpPr>
          <p:spPr bwMode="auto">
            <a:xfrm flipH="1">
              <a:off x="6227763" y="5373688"/>
              <a:ext cx="503237" cy="431800"/>
            </a:xfrm>
            <a:prstGeom prst="line">
              <a:avLst/>
            </a:prstGeom>
            <a:noFill/>
            <a:ln w="28575">
              <a:solidFill>
                <a:schemeClr val="tx1"/>
              </a:solidFill>
              <a:round/>
              <a:headEnd/>
              <a:tailEnd/>
            </a:ln>
          </p:spPr>
          <p:txBody>
            <a:bodyPr/>
            <a:lstStyle/>
            <a:p>
              <a:endParaRPr lang="en-GB"/>
            </a:p>
          </p:txBody>
        </p:sp>
        <p:sp>
          <p:nvSpPr>
            <p:cNvPr id="18479" name="Line 29"/>
            <p:cNvSpPr>
              <a:spLocks noChangeShapeType="1"/>
            </p:cNvSpPr>
            <p:nvPr/>
          </p:nvSpPr>
          <p:spPr bwMode="auto">
            <a:xfrm>
              <a:off x="7235825" y="4941888"/>
              <a:ext cx="431800" cy="0"/>
            </a:xfrm>
            <a:prstGeom prst="line">
              <a:avLst/>
            </a:prstGeom>
            <a:noFill/>
            <a:ln w="28575">
              <a:solidFill>
                <a:schemeClr val="tx1"/>
              </a:solidFill>
              <a:round/>
              <a:headEnd/>
              <a:tailEnd/>
            </a:ln>
          </p:spPr>
          <p:txBody>
            <a:bodyPr/>
            <a:lstStyle/>
            <a:p>
              <a:endParaRPr lang="en-GB"/>
            </a:p>
          </p:txBody>
        </p:sp>
        <p:sp>
          <p:nvSpPr>
            <p:cNvPr id="18480" name="Line 30"/>
            <p:cNvSpPr>
              <a:spLocks noChangeShapeType="1"/>
            </p:cNvSpPr>
            <p:nvPr/>
          </p:nvSpPr>
          <p:spPr bwMode="auto">
            <a:xfrm>
              <a:off x="5795963" y="5805488"/>
              <a:ext cx="431800" cy="0"/>
            </a:xfrm>
            <a:prstGeom prst="line">
              <a:avLst/>
            </a:prstGeom>
            <a:noFill/>
            <a:ln w="28575">
              <a:solidFill>
                <a:schemeClr val="tx1"/>
              </a:solidFill>
              <a:round/>
              <a:headEnd/>
              <a:tailEnd/>
            </a:ln>
          </p:spPr>
          <p:txBody>
            <a:bodyPr/>
            <a:lstStyle/>
            <a:p>
              <a:endParaRPr lang="en-GB"/>
            </a:p>
          </p:txBody>
        </p:sp>
        <p:sp>
          <p:nvSpPr>
            <p:cNvPr id="18481" name="Text Box 31"/>
            <p:cNvSpPr txBox="1">
              <a:spLocks noChangeArrowheads="1"/>
            </p:cNvSpPr>
            <p:nvPr/>
          </p:nvSpPr>
          <p:spPr bwMode="auto">
            <a:xfrm>
              <a:off x="8080375" y="5032375"/>
              <a:ext cx="454025" cy="366713"/>
            </a:xfrm>
            <a:prstGeom prst="rect">
              <a:avLst/>
            </a:prstGeom>
            <a:noFill/>
            <a:ln w="9525">
              <a:noFill/>
              <a:miter lim="800000"/>
              <a:headEnd/>
              <a:tailEnd/>
            </a:ln>
          </p:spPr>
          <p:txBody>
            <a:bodyPr wrap="none">
              <a:spAutoFit/>
            </a:bodyPr>
            <a:lstStyle/>
            <a:p>
              <a:r>
                <a:rPr lang="en-GB"/>
                <a:t>V</a:t>
              </a:r>
              <a:r>
                <a:rPr lang="en-GB" baseline="-25000"/>
                <a:t>in</a:t>
              </a:r>
              <a:endParaRPr lang="en-GB"/>
            </a:p>
          </p:txBody>
        </p:sp>
        <p:sp>
          <p:nvSpPr>
            <p:cNvPr id="18482" name="Text Box 32"/>
            <p:cNvSpPr txBox="1">
              <a:spLocks noChangeArrowheads="1"/>
            </p:cNvSpPr>
            <p:nvPr/>
          </p:nvSpPr>
          <p:spPr bwMode="auto">
            <a:xfrm>
              <a:off x="6227763" y="4221163"/>
              <a:ext cx="547687" cy="366712"/>
            </a:xfrm>
            <a:prstGeom prst="rect">
              <a:avLst/>
            </a:prstGeom>
            <a:noFill/>
            <a:ln w="9525">
              <a:noFill/>
              <a:miter lim="800000"/>
              <a:headEnd/>
              <a:tailEnd/>
            </a:ln>
          </p:spPr>
          <p:txBody>
            <a:bodyPr wrap="none">
              <a:spAutoFit/>
            </a:bodyPr>
            <a:lstStyle/>
            <a:p>
              <a:r>
                <a:rPr lang="en-GB"/>
                <a:t>V</a:t>
              </a:r>
              <a:r>
                <a:rPr lang="en-GB" baseline="-25000"/>
                <a:t>out</a:t>
              </a:r>
              <a:endParaRPr lang="en-GB"/>
            </a:p>
          </p:txBody>
        </p:sp>
        <p:sp>
          <p:nvSpPr>
            <p:cNvPr id="18483" name="Line 37"/>
            <p:cNvSpPr>
              <a:spLocks noChangeShapeType="1"/>
            </p:cNvSpPr>
            <p:nvPr/>
          </p:nvSpPr>
          <p:spPr bwMode="auto">
            <a:xfrm flipH="1">
              <a:off x="6732588" y="4941888"/>
              <a:ext cx="576262" cy="0"/>
            </a:xfrm>
            <a:prstGeom prst="line">
              <a:avLst/>
            </a:prstGeom>
            <a:noFill/>
            <a:ln w="9525">
              <a:solidFill>
                <a:schemeClr val="tx1"/>
              </a:solidFill>
              <a:prstDash val="dash"/>
              <a:round/>
              <a:headEnd/>
              <a:tailEnd/>
            </a:ln>
          </p:spPr>
          <p:txBody>
            <a:bodyPr/>
            <a:lstStyle/>
            <a:p>
              <a:endParaRPr lang="en-GB"/>
            </a:p>
          </p:txBody>
        </p:sp>
        <p:sp>
          <p:nvSpPr>
            <p:cNvPr id="18484" name="Line 38"/>
            <p:cNvSpPr>
              <a:spLocks noChangeShapeType="1"/>
            </p:cNvSpPr>
            <p:nvPr/>
          </p:nvSpPr>
          <p:spPr bwMode="auto">
            <a:xfrm flipH="1">
              <a:off x="6156325" y="5805488"/>
              <a:ext cx="576263" cy="0"/>
            </a:xfrm>
            <a:prstGeom prst="line">
              <a:avLst/>
            </a:prstGeom>
            <a:noFill/>
            <a:ln w="9525">
              <a:solidFill>
                <a:schemeClr val="tx1"/>
              </a:solidFill>
              <a:prstDash val="dash"/>
              <a:round/>
              <a:headEnd/>
              <a:tailEnd/>
            </a:ln>
          </p:spPr>
          <p:txBody>
            <a:bodyPr/>
            <a:lstStyle/>
            <a:p>
              <a:endParaRPr lang="en-GB"/>
            </a:p>
          </p:txBody>
        </p:sp>
        <p:sp>
          <p:nvSpPr>
            <p:cNvPr id="18485" name="Line 39"/>
            <p:cNvSpPr>
              <a:spLocks noChangeShapeType="1"/>
            </p:cNvSpPr>
            <p:nvPr/>
          </p:nvSpPr>
          <p:spPr bwMode="auto">
            <a:xfrm>
              <a:off x="7235825" y="4941888"/>
              <a:ext cx="0" cy="431800"/>
            </a:xfrm>
            <a:prstGeom prst="line">
              <a:avLst/>
            </a:prstGeom>
            <a:noFill/>
            <a:ln w="9525">
              <a:solidFill>
                <a:schemeClr val="tx1"/>
              </a:solidFill>
              <a:prstDash val="dash"/>
              <a:round/>
              <a:headEnd/>
              <a:tailEnd/>
            </a:ln>
          </p:spPr>
          <p:txBody>
            <a:bodyPr/>
            <a:lstStyle/>
            <a:p>
              <a:endParaRPr lang="en-GB"/>
            </a:p>
          </p:txBody>
        </p:sp>
        <p:sp>
          <p:nvSpPr>
            <p:cNvPr id="18486" name="Line 40"/>
            <p:cNvSpPr>
              <a:spLocks noChangeShapeType="1"/>
            </p:cNvSpPr>
            <p:nvPr/>
          </p:nvSpPr>
          <p:spPr bwMode="auto">
            <a:xfrm>
              <a:off x="6227763" y="5373688"/>
              <a:ext cx="0" cy="431800"/>
            </a:xfrm>
            <a:prstGeom prst="line">
              <a:avLst/>
            </a:prstGeom>
            <a:noFill/>
            <a:ln w="9525">
              <a:solidFill>
                <a:schemeClr val="tx1"/>
              </a:solidFill>
              <a:prstDash val="dash"/>
              <a:round/>
              <a:headEnd/>
              <a:tailEnd/>
            </a:ln>
          </p:spPr>
          <p:txBody>
            <a:bodyPr/>
            <a:lstStyle/>
            <a:p>
              <a:endParaRPr lang="en-GB"/>
            </a:p>
          </p:txBody>
        </p:sp>
        <p:sp>
          <p:nvSpPr>
            <p:cNvPr id="18487" name="Text Box 41"/>
            <p:cNvSpPr txBox="1">
              <a:spLocks noChangeArrowheads="1"/>
            </p:cNvSpPr>
            <p:nvPr/>
          </p:nvSpPr>
          <p:spPr bwMode="auto">
            <a:xfrm>
              <a:off x="7235825" y="5373688"/>
              <a:ext cx="784225" cy="366712"/>
            </a:xfrm>
            <a:prstGeom prst="rect">
              <a:avLst/>
            </a:prstGeom>
            <a:noFill/>
            <a:ln w="9525">
              <a:noFill/>
              <a:miter lim="800000"/>
              <a:headEnd/>
              <a:tailEnd/>
            </a:ln>
          </p:spPr>
          <p:txBody>
            <a:bodyPr wrap="none">
              <a:spAutoFit/>
            </a:bodyPr>
            <a:lstStyle/>
            <a:p>
              <a:r>
                <a:rPr lang="en-GB"/>
                <a:t>V</a:t>
              </a:r>
              <a:r>
                <a:rPr lang="en-GB" baseline="-25000"/>
                <a:t>in,max</a:t>
              </a:r>
            </a:p>
          </p:txBody>
        </p:sp>
        <p:sp>
          <p:nvSpPr>
            <p:cNvPr id="18488" name="Text Box 42"/>
            <p:cNvSpPr txBox="1">
              <a:spLocks noChangeArrowheads="1"/>
            </p:cNvSpPr>
            <p:nvPr/>
          </p:nvSpPr>
          <p:spPr bwMode="auto">
            <a:xfrm>
              <a:off x="5940425" y="4652963"/>
              <a:ext cx="877888" cy="366712"/>
            </a:xfrm>
            <a:prstGeom prst="rect">
              <a:avLst/>
            </a:prstGeom>
            <a:noFill/>
            <a:ln w="9525">
              <a:noFill/>
              <a:miter lim="800000"/>
              <a:headEnd/>
              <a:tailEnd/>
            </a:ln>
          </p:spPr>
          <p:txBody>
            <a:bodyPr wrap="none">
              <a:spAutoFit/>
            </a:bodyPr>
            <a:lstStyle/>
            <a:p>
              <a:r>
                <a:rPr lang="en-GB"/>
                <a:t>V</a:t>
              </a:r>
              <a:r>
                <a:rPr lang="en-GB" baseline="-25000"/>
                <a:t>out,max</a:t>
              </a:r>
            </a:p>
          </p:txBody>
        </p:sp>
        <p:sp>
          <p:nvSpPr>
            <p:cNvPr id="18489" name="Text Box 43"/>
            <p:cNvSpPr txBox="1">
              <a:spLocks noChangeArrowheads="1"/>
            </p:cNvSpPr>
            <p:nvPr/>
          </p:nvSpPr>
          <p:spPr bwMode="auto">
            <a:xfrm>
              <a:off x="5508625" y="5300663"/>
              <a:ext cx="741363" cy="366712"/>
            </a:xfrm>
            <a:prstGeom prst="rect">
              <a:avLst/>
            </a:prstGeom>
            <a:noFill/>
            <a:ln w="9525">
              <a:noFill/>
              <a:miter lim="800000"/>
              <a:headEnd/>
              <a:tailEnd/>
            </a:ln>
          </p:spPr>
          <p:txBody>
            <a:bodyPr wrap="none">
              <a:spAutoFit/>
            </a:bodyPr>
            <a:lstStyle/>
            <a:p>
              <a:r>
                <a:rPr lang="en-GB"/>
                <a:t>V</a:t>
              </a:r>
              <a:r>
                <a:rPr lang="en-GB" baseline="-25000"/>
                <a:t>in,min</a:t>
              </a:r>
            </a:p>
          </p:txBody>
        </p:sp>
        <p:sp>
          <p:nvSpPr>
            <p:cNvPr id="18490" name="Text Box 44"/>
            <p:cNvSpPr txBox="1">
              <a:spLocks noChangeArrowheads="1"/>
            </p:cNvSpPr>
            <p:nvPr/>
          </p:nvSpPr>
          <p:spPr bwMode="auto">
            <a:xfrm>
              <a:off x="6732588" y="5734050"/>
              <a:ext cx="835025" cy="366713"/>
            </a:xfrm>
            <a:prstGeom prst="rect">
              <a:avLst/>
            </a:prstGeom>
            <a:noFill/>
            <a:ln w="9525">
              <a:noFill/>
              <a:miter lim="800000"/>
              <a:headEnd/>
              <a:tailEnd/>
            </a:ln>
          </p:spPr>
          <p:txBody>
            <a:bodyPr wrap="none">
              <a:spAutoFit/>
            </a:bodyPr>
            <a:lstStyle/>
            <a:p>
              <a:r>
                <a:rPr lang="en-GB"/>
                <a:t>V</a:t>
              </a:r>
              <a:r>
                <a:rPr lang="en-GB" baseline="-25000"/>
                <a:t>out,min</a:t>
              </a:r>
            </a:p>
          </p:txBody>
        </p:sp>
      </p:grpSp>
      <p:sp>
        <p:nvSpPr>
          <p:cNvPr id="18436" name="Text Box 45"/>
          <p:cNvSpPr txBox="1">
            <a:spLocks noChangeArrowheads="1"/>
          </p:cNvSpPr>
          <p:nvPr/>
        </p:nvSpPr>
        <p:spPr bwMode="auto">
          <a:xfrm>
            <a:off x="561975" y="5013325"/>
            <a:ext cx="3467100" cy="646113"/>
          </a:xfrm>
          <a:prstGeom prst="rect">
            <a:avLst/>
          </a:prstGeom>
          <a:noFill/>
          <a:ln w="9525">
            <a:noFill/>
            <a:miter lim="800000"/>
            <a:headEnd/>
            <a:tailEnd/>
          </a:ln>
        </p:spPr>
        <p:txBody>
          <a:bodyPr wrap="none">
            <a:spAutoFit/>
          </a:bodyPr>
          <a:lstStyle/>
          <a:p>
            <a:r>
              <a:rPr lang="en-GB" dirty="0">
                <a:solidFill>
                  <a:srgbClr val="FF3300"/>
                </a:solidFill>
              </a:rPr>
              <a:t>Amplifier input range</a:t>
            </a:r>
            <a:r>
              <a:rPr lang="en-GB" dirty="0"/>
              <a:t> </a:t>
            </a:r>
          </a:p>
          <a:p>
            <a:r>
              <a:rPr lang="en-GB" dirty="0"/>
              <a:t>		=</a:t>
            </a:r>
            <a:r>
              <a:rPr lang="en-GB" dirty="0" err="1"/>
              <a:t>V</a:t>
            </a:r>
            <a:r>
              <a:rPr lang="en-GB" baseline="-25000" dirty="0" err="1"/>
              <a:t>in,max</a:t>
            </a:r>
            <a:r>
              <a:rPr lang="en-GB" dirty="0"/>
              <a:t>- </a:t>
            </a:r>
            <a:r>
              <a:rPr lang="en-GB" dirty="0" err="1"/>
              <a:t>V</a:t>
            </a:r>
            <a:r>
              <a:rPr lang="en-GB" baseline="-25000" dirty="0" err="1"/>
              <a:t>in,min</a:t>
            </a:r>
            <a:endParaRPr lang="en-GB" baseline="-25000" dirty="0"/>
          </a:p>
        </p:txBody>
      </p:sp>
      <p:sp>
        <p:nvSpPr>
          <p:cNvPr id="18437" name="Text Box 46"/>
          <p:cNvSpPr txBox="1">
            <a:spLocks noChangeArrowheads="1"/>
          </p:cNvSpPr>
          <p:nvPr/>
        </p:nvSpPr>
        <p:spPr bwMode="auto">
          <a:xfrm>
            <a:off x="573088" y="5805488"/>
            <a:ext cx="3638550" cy="646112"/>
          </a:xfrm>
          <a:prstGeom prst="rect">
            <a:avLst/>
          </a:prstGeom>
          <a:noFill/>
          <a:ln w="9525">
            <a:noFill/>
            <a:miter lim="800000"/>
            <a:headEnd/>
            <a:tailEnd/>
          </a:ln>
        </p:spPr>
        <p:txBody>
          <a:bodyPr wrap="none">
            <a:spAutoFit/>
          </a:bodyPr>
          <a:lstStyle/>
          <a:p>
            <a:r>
              <a:rPr lang="en-GB" dirty="0">
                <a:solidFill>
                  <a:srgbClr val="FF3300"/>
                </a:solidFill>
              </a:rPr>
              <a:t>Amplifier output range</a:t>
            </a:r>
            <a:endParaRPr lang="en-GB" dirty="0"/>
          </a:p>
          <a:p>
            <a:r>
              <a:rPr lang="en-GB" dirty="0"/>
              <a:t>		=</a:t>
            </a:r>
            <a:r>
              <a:rPr lang="en-GB" dirty="0" err="1"/>
              <a:t>V</a:t>
            </a:r>
            <a:r>
              <a:rPr lang="en-GB" baseline="-25000" dirty="0" err="1"/>
              <a:t>out,max</a:t>
            </a:r>
            <a:r>
              <a:rPr lang="en-GB" dirty="0"/>
              <a:t>- </a:t>
            </a:r>
            <a:r>
              <a:rPr lang="en-GB" dirty="0" err="1"/>
              <a:t>V</a:t>
            </a:r>
            <a:r>
              <a:rPr lang="en-GB" baseline="-25000" dirty="0" err="1"/>
              <a:t>out,min</a:t>
            </a:r>
            <a:endParaRPr lang="en-GB" baseline="-25000" dirty="0"/>
          </a:p>
        </p:txBody>
      </p:sp>
      <p:sp>
        <p:nvSpPr>
          <p:cNvPr id="18438" name="AutoShape 5"/>
          <p:cNvSpPr>
            <a:spLocks noChangeArrowheads="1"/>
          </p:cNvSpPr>
          <p:nvPr/>
        </p:nvSpPr>
        <p:spPr bwMode="auto">
          <a:xfrm rot="5400000">
            <a:off x="1956594" y="2588419"/>
            <a:ext cx="985837" cy="936625"/>
          </a:xfrm>
          <a:prstGeom prst="triangle">
            <a:avLst>
              <a:gd name="adj" fmla="val 50000"/>
            </a:avLst>
          </a:prstGeom>
          <a:solidFill>
            <a:schemeClr val="bg1"/>
          </a:solidFill>
          <a:ln w="9525">
            <a:solidFill>
              <a:schemeClr val="tx1"/>
            </a:solidFill>
            <a:miter lim="800000"/>
            <a:headEnd/>
            <a:tailEnd/>
          </a:ln>
        </p:spPr>
        <p:txBody>
          <a:bodyPr wrap="none" anchor="ctr"/>
          <a:lstStyle/>
          <a:p>
            <a:endParaRPr lang="en-US"/>
          </a:p>
        </p:txBody>
      </p:sp>
      <p:sp>
        <p:nvSpPr>
          <p:cNvPr id="18439" name="Line 6"/>
          <p:cNvSpPr>
            <a:spLocks noChangeShapeType="1"/>
          </p:cNvSpPr>
          <p:nvPr/>
        </p:nvSpPr>
        <p:spPr bwMode="auto">
          <a:xfrm>
            <a:off x="1046163" y="3068638"/>
            <a:ext cx="935037" cy="0"/>
          </a:xfrm>
          <a:prstGeom prst="line">
            <a:avLst/>
          </a:prstGeom>
          <a:noFill/>
          <a:ln w="9525">
            <a:solidFill>
              <a:schemeClr val="tx1"/>
            </a:solidFill>
            <a:round/>
            <a:headEnd/>
            <a:tailEnd type="triangle" w="med" len="med"/>
          </a:ln>
        </p:spPr>
        <p:txBody>
          <a:bodyPr/>
          <a:lstStyle/>
          <a:p>
            <a:endParaRPr lang="en-GB"/>
          </a:p>
        </p:txBody>
      </p:sp>
      <p:sp>
        <p:nvSpPr>
          <p:cNvPr id="18440" name="Line 7"/>
          <p:cNvSpPr>
            <a:spLocks noChangeShapeType="1"/>
          </p:cNvSpPr>
          <p:nvPr/>
        </p:nvSpPr>
        <p:spPr bwMode="auto">
          <a:xfrm>
            <a:off x="2917825" y="3068638"/>
            <a:ext cx="935038" cy="0"/>
          </a:xfrm>
          <a:prstGeom prst="line">
            <a:avLst/>
          </a:prstGeom>
          <a:noFill/>
          <a:ln w="9525">
            <a:solidFill>
              <a:schemeClr val="tx1"/>
            </a:solidFill>
            <a:round/>
            <a:headEnd/>
            <a:tailEnd type="triangle" w="med" len="med"/>
          </a:ln>
        </p:spPr>
        <p:txBody>
          <a:bodyPr/>
          <a:lstStyle/>
          <a:p>
            <a:endParaRPr lang="en-GB"/>
          </a:p>
        </p:txBody>
      </p:sp>
      <p:sp>
        <p:nvSpPr>
          <p:cNvPr id="18441" name="Line 8"/>
          <p:cNvSpPr>
            <a:spLocks noChangeShapeType="1"/>
          </p:cNvSpPr>
          <p:nvPr/>
        </p:nvSpPr>
        <p:spPr bwMode="auto">
          <a:xfrm>
            <a:off x="2414588" y="2060575"/>
            <a:ext cx="0" cy="720725"/>
          </a:xfrm>
          <a:prstGeom prst="line">
            <a:avLst/>
          </a:prstGeom>
          <a:noFill/>
          <a:ln w="9525">
            <a:solidFill>
              <a:schemeClr val="tx1"/>
            </a:solidFill>
            <a:round/>
            <a:headEnd type="oval" w="med" len="med"/>
            <a:tailEnd/>
          </a:ln>
        </p:spPr>
        <p:txBody>
          <a:bodyPr/>
          <a:lstStyle/>
          <a:p>
            <a:endParaRPr lang="en-GB"/>
          </a:p>
        </p:txBody>
      </p:sp>
      <p:sp>
        <p:nvSpPr>
          <p:cNvPr id="18442" name="Line 9"/>
          <p:cNvSpPr>
            <a:spLocks noChangeShapeType="1"/>
          </p:cNvSpPr>
          <p:nvPr/>
        </p:nvSpPr>
        <p:spPr bwMode="auto">
          <a:xfrm flipV="1">
            <a:off x="2414588" y="3355975"/>
            <a:ext cx="0" cy="720725"/>
          </a:xfrm>
          <a:prstGeom prst="line">
            <a:avLst/>
          </a:prstGeom>
          <a:noFill/>
          <a:ln w="9525">
            <a:solidFill>
              <a:schemeClr val="tx1"/>
            </a:solidFill>
            <a:round/>
            <a:headEnd type="oval" w="med" len="med"/>
            <a:tailEnd/>
          </a:ln>
        </p:spPr>
        <p:txBody>
          <a:bodyPr/>
          <a:lstStyle/>
          <a:p>
            <a:endParaRPr lang="en-GB"/>
          </a:p>
        </p:txBody>
      </p:sp>
      <p:sp>
        <p:nvSpPr>
          <p:cNvPr id="18443" name="Text Box 10"/>
          <p:cNvSpPr txBox="1">
            <a:spLocks noChangeArrowheads="1"/>
          </p:cNvSpPr>
          <p:nvPr/>
        </p:nvSpPr>
        <p:spPr bwMode="auto">
          <a:xfrm>
            <a:off x="2486025" y="4005263"/>
            <a:ext cx="387350" cy="366712"/>
          </a:xfrm>
          <a:prstGeom prst="rect">
            <a:avLst/>
          </a:prstGeom>
          <a:noFill/>
          <a:ln w="9525">
            <a:noFill/>
            <a:miter lim="800000"/>
            <a:headEnd/>
            <a:tailEnd/>
          </a:ln>
        </p:spPr>
        <p:txBody>
          <a:bodyPr wrap="none">
            <a:spAutoFit/>
          </a:bodyPr>
          <a:lstStyle/>
          <a:p>
            <a:r>
              <a:rPr lang="en-GB"/>
              <a:t>E</a:t>
            </a:r>
            <a:r>
              <a:rPr lang="en-GB" baseline="30000"/>
              <a:t>-</a:t>
            </a:r>
          </a:p>
        </p:txBody>
      </p:sp>
      <p:sp>
        <p:nvSpPr>
          <p:cNvPr id="18444" name="Text Box 11"/>
          <p:cNvSpPr txBox="1">
            <a:spLocks noChangeArrowheads="1"/>
          </p:cNvSpPr>
          <p:nvPr/>
        </p:nvSpPr>
        <p:spPr bwMode="auto">
          <a:xfrm>
            <a:off x="2486025" y="1844675"/>
            <a:ext cx="555625" cy="366713"/>
          </a:xfrm>
          <a:prstGeom prst="rect">
            <a:avLst/>
          </a:prstGeom>
          <a:noFill/>
          <a:ln w="9525">
            <a:noFill/>
            <a:miter lim="800000"/>
            <a:headEnd/>
            <a:tailEnd/>
          </a:ln>
        </p:spPr>
        <p:txBody>
          <a:bodyPr>
            <a:spAutoFit/>
          </a:bodyPr>
          <a:lstStyle/>
          <a:p>
            <a:r>
              <a:rPr lang="en-GB"/>
              <a:t>E</a:t>
            </a:r>
            <a:r>
              <a:rPr lang="en-GB" baseline="30000"/>
              <a:t>+</a:t>
            </a:r>
          </a:p>
        </p:txBody>
      </p:sp>
      <p:sp>
        <p:nvSpPr>
          <p:cNvPr id="18445" name="Line 12"/>
          <p:cNvSpPr>
            <a:spLocks noChangeShapeType="1"/>
          </p:cNvSpPr>
          <p:nvPr/>
        </p:nvSpPr>
        <p:spPr bwMode="auto">
          <a:xfrm>
            <a:off x="2989263" y="2060575"/>
            <a:ext cx="4608512" cy="0"/>
          </a:xfrm>
          <a:prstGeom prst="line">
            <a:avLst/>
          </a:prstGeom>
          <a:noFill/>
          <a:ln w="28575">
            <a:solidFill>
              <a:schemeClr val="tx1"/>
            </a:solidFill>
            <a:prstDash val="dash"/>
            <a:round/>
            <a:headEnd/>
            <a:tailEnd/>
          </a:ln>
        </p:spPr>
        <p:txBody>
          <a:bodyPr/>
          <a:lstStyle/>
          <a:p>
            <a:endParaRPr lang="en-GB"/>
          </a:p>
        </p:txBody>
      </p:sp>
      <p:sp>
        <p:nvSpPr>
          <p:cNvPr id="18446" name="Line 13"/>
          <p:cNvSpPr>
            <a:spLocks noChangeShapeType="1"/>
          </p:cNvSpPr>
          <p:nvPr/>
        </p:nvSpPr>
        <p:spPr bwMode="auto">
          <a:xfrm>
            <a:off x="2844800" y="4148138"/>
            <a:ext cx="4752975" cy="0"/>
          </a:xfrm>
          <a:prstGeom prst="line">
            <a:avLst/>
          </a:prstGeom>
          <a:noFill/>
          <a:ln w="28575">
            <a:solidFill>
              <a:schemeClr val="tx1"/>
            </a:solidFill>
            <a:prstDash val="dash"/>
            <a:round/>
            <a:headEnd/>
            <a:tailEnd/>
          </a:ln>
        </p:spPr>
        <p:txBody>
          <a:bodyPr/>
          <a:lstStyle/>
          <a:p>
            <a:endParaRPr lang="en-GB"/>
          </a:p>
        </p:txBody>
      </p:sp>
      <p:sp>
        <p:nvSpPr>
          <p:cNvPr id="18447" name="Line 14"/>
          <p:cNvSpPr>
            <a:spLocks noChangeShapeType="1"/>
          </p:cNvSpPr>
          <p:nvPr/>
        </p:nvSpPr>
        <p:spPr bwMode="auto">
          <a:xfrm flipV="1">
            <a:off x="5508625" y="2060575"/>
            <a:ext cx="0" cy="2087563"/>
          </a:xfrm>
          <a:prstGeom prst="line">
            <a:avLst/>
          </a:prstGeom>
          <a:noFill/>
          <a:ln w="28575">
            <a:solidFill>
              <a:schemeClr val="tx1"/>
            </a:solidFill>
            <a:round/>
            <a:headEnd type="triangle" w="med" len="med"/>
            <a:tailEnd type="triangle" w="med" len="med"/>
          </a:ln>
        </p:spPr>
        <p:txBody>
          <a:bodyPr/>
          <a:lstStyle/>
          <a:p>
            <a:endParaRPr lang="en-GB"/>
          </a:p>
        </p:txBody>
      </p:sp>
      <p:sp>
        <p:nvSpPr>
          <p:cNvPr id="18448" name="Text Box 15"/>
          <p:cNvSpPr txBox="1">
            <a:spLocks noChangeArrowheads="1"/>
          </p:cNvSpPr>
          <p:nvPr/>
        </p:nvSpPr>
        <p:spPr bwMode="auto">
          <a:xfrm rot="-5400000">
            <a:off x="4062412" y="2794001"/>
            <a:ext cx="1819275" cy="641350"/>
          </a:xfrm>
          <a:prstGeom prst="rect">
            <a:avLst/>
          </a:prstGeom>
          <a:noFill/>
          <a:ln w="9525">
            <a:noFill/>
            <a:miter lim="800000"/>
            <a:headEnd/>
            <a:tailEnd/>
          </a:ln>
        </p:spPr>
        <p:txBody>
          <a:bodyPr>
            <a:spAutoFit/>
          </a:bodyPr>
          <a:lstStyle/>
          <a:p>
            <a:pPr algn="ctr"/>
            <a:r>
              <a:rPr lang="en-GB" dirty="0"/>
              <a:t>Max signal range</a:t>
            </a:r>
          </a:p>
        </p:txBody>
      </p:sp>
      <p:sp>
        <p:nvSpPr>
          <p:cNvPr id="18449" name="Text Box 16"/>
          <p:cNvSpPr txBox="1">
            <a:spLocks noChangeArrowheads="1"/>
          </p:cNvSpPr>
          <p:nvPr/>
        </p:nvSpPr>
        <p:spPr bwMode="auto">
          <a:xfrm>
            <a:off x="3924300" y="1700213"/>
            <a:ext cx="1352550" cy="366712"/>
          </a:xfrm>
          <a:prstGeom prst="rect">
            <a:avLst/>
          </a:prstGeom>
          <a:noFill/>
          <a:ln w="9525">
            <a:noFill/>
            <a:miter lim="800000"/>
            <a:headEnd/>
            <a:tailEnd/>
          </a:ln>
        </p:spPr>
        <p:txBody>
          <a:bodyPr wrap="none">
            <a:spAutoFit/>
          </a:bodyPr>
          <a:lstStyle/>
          <a:p>
            <a:r>
              <a:rPr lang="en-GB"/>
              <a:t>Positive rail</a:t>
            </a:r>
          </a:p>
        </p:txBody>
      </p:sp>
      <p:sp>
        <p:nvSpPr>
          <p:cNvPr id="18450" name="Text Box 17"/>
          <p:cNvSpPr txBox="1">
            <a:spLocks noChangeArrowheads="1"/>
          </p:cNvSpPr>
          <p:nvPr/>
        </p:nvSpPr>
        <p:spPr bwMode="auto">
          <a:xfrm>
            <a:off x="3924300" y="4148138"/>
            <a:ext cx="1416050" cy="366712"/>
          </a:xfrm>
          <a:prstGeom prst="rect">
            <a:avLst/>
          </a:prstGeom>
          <a:noFill/>
          <a:ln w="9525">
            <a:noFill/>
            <a:miter lim="800000"/>
            <a:headEnd/>
            <a:tailEnd/>
          </a:ln>
        </p:spPr>
        <p:txBody>
          <a:bodyPr wrap="none">
            <a:spAutoFit/>
          </a:bodyPr>
          <a:lstStyle/>
          <a:p>
            <a:r>
              <a:rPr lang="en-GB"/>
              <a:t>negative rail</a:t>
            </a:r>
          </a:p>
        </p:txBody>
      </p:sp>
      <p:grpSp>
        <p:nvGrpSpPr>
          <p:cNvPr id="3" name="Group 22"/>
          <p:cNvGrpSpPr>
            <a:grpSpLocks/>
          </p:cNvGrpSpPr>
          <p:nvPr/>
        </p:nvGrpSpPr>
        <p:grpSpPr bwMode="auto">
          <a:xfrm>
            <a:off x="900113" y="3716338"/>
            <a:ext cx="288925" cy="360362"/>
            <a:chOff x="838" y="2568"/>
            <a:chExt cx="182" cy="227"/>
          </a:xfrm>
        </p:grpSpPr>
        <p:sp>
          <p:nvSpPr>
            <p:cNvPr id="18471" name="Line 18"/>
            <p:cNvSpPr>
              <a:spLocks noChangeShapeType="1"/>
            </p:cNvSpPr>
            <p:nvPr/>
          </p:nvSpPr>
          <p:spPr bwMode="auto">
            <a:xfrm>
              <a:off x="929" y="2568"/>
              <a:ext cx="0" cy="136"/>
            </a:xfrm>
            <a:prstGeom prst="line">
              <a:avLst/>
            </a:prstGeom>
            <a:noFill/>
            <a:ln w="9525">
              <a:solidFill>
                <a:schemeClr val="tx1"/>
              </a:solidFill>
              <a:round/>
              <a:headEnd type="oval" w="med" len="med"/>
              <a:tailEnd/>
            </a:ln>
          </p:spPr>
          <p:txBody>
            <a:bodyPr/>
            <a:lstStyle/>
            <a:p>
              <a:endParaRPr lang="en-GB"/>
            </a:p>
          </p:txBody>
        </p:sp>
        <p:sp>
          <p:nvSpPr>
            <p:cNvPr id="18472" name="Line 19"/>
            <p:cNvSpPr>
              <a:spLocks noChangeShapeType="1"/>
            </p:cNvSpPr>
            <p:nvPr/>
          </p:nvSpPr>
          <p:spPr bwMode="auto">
            <a:xfrm>
              <a:off x="838" y="2704"/>
              <a:ext cx="182" cy="0"/>
            </a:xfrm>
            <a:prstGeom prst="line">
              <a:avLst/>
            </a:prstGeom>
            <a:noFill/>
            <a:ln w="9525">
              <a:solidFill>
                <a:schemeClr val="tx1"/>
              </a:solidFill>
              <a:round/>
              <a:headEnd/>
              <a:tailEnd/>
            </a:ln>
          </p:spPr>
          <p:txBody>
            <a:bodyPr/>
            <a:lstStyle/>
            <a:p>
              <a:endParaRPr lang="en-GB"/>
            </a:p>
          </p:txBody>
        </p:sp>
        <p:sp>
          <p:nvSpPr>
            <p:cNvPr id="18473" name="Line 20"/>
            <p:cNvSpPr>
              <a:spLocks noChangeShapeType="1"/>
            </p:cNvSpPr>
            <p:nvPr/>
          </p:nvSpPr>
          <p:spPr bwMode="auto">
            <a:xfrm>
              <a:off x="862" y="2750"/>
              <a:ext cx="136" cy="0"/>
            </a:xfrm>
            <a:prstGeom prst="line">
              <a:avLst/>
            </a:prstGeom>
            <a:noFill/>
            <a:ln w="9525">
              <a:solidFill>
                <a:schemeClr val="tx1"/>
              </a:solidFill>
              <a:round/>
              <a:headEnd/>
              <a:tailEnd/>
            </a:ln>
          </p:spPr>
          <p:txBody>
            <a:bodyPr/>
            <a:lstStyle/>
            <a:p>
              <a:endParaRPr lang="en-GB"/>
            </a:p>
          </p:txBody>
        </p:sp>
        <p:sp>
          <p:nvSpPr>
            <p:cNvPr id="18474" name="Line 21"/>
            <p:cNvSpPr>
              <a:spLocks noChangeShapeType="1"/>
            </p:cNvSpPr>
            <p:nvPr/>
          </p:nvSpPr>
          <p:spPr bwMode="auto">
            <a:xfrm>
              <a:off x="884" y="2795"/>
              <a:ext cx="91" cy="0"/>
            </a:xfrm>
            <a:prstGeom prst="line">
              <a:avLst/>
            </a:prstGeom>
            <a:noFill/>
            <a:ln w="9525">
              <a:solidFill>
                <a:schemeClr val="tx1"/>
              </a:solidFill>
              <a:round/>
              <a:headEnd/>
              <a:tailEnd/>
            </a:ln>
          </p:spPr>
          <p:txBody>
            <a:bodyPr/>
            <a:lstStyle/>
            <a:p>
              <a:endParaRPr lang="en-GB"/>
            </a:p>
          </p:txBody>
        </p:sp>
      </p:grpSp>
      <p:sp>
        <p:nvSpPr>
          <p:cNvPr id="18452" name="Text Box 23"/>
          <p:cNvSpPr txBox="1">
            <a:spLocks noChangeArrowheads="1"/>
          </p:cNvSpPr>
          <p:nvPr/>
        </p:nvSpPr>
        <p:spPr bwMode="auto">
          <a:xfrm>
            <a:off x="755576" y="3213100"/>
            <a:ext cx="454025" cy="366713"/>
          </a:xfrm>
          <a:prstGeom prst="rect">
            <a:avLst/>
          </a:prstGeom>
          <a:noFill/>
          <a:ln w="9525">
            <a:noFill/>
            <a:miter lim="800000"/>
            <a:headEnd/>
            <a:tailEnd/>
          </a:ln>
        </p:spPr>
        <p:txBody>
          <a:bodyPr wrap="none">
            <a:spAutoFit/>
          </a:bodyPr>
          <a:lstStyle/>
          <a:p>
            <a:r>
              <a:rPr lang="en-GB" dirty="0" err="1"/>
              <a:t>V</a:t>
            </a:r>
            <a:r>
              <a:rPr lang="en-GB" baseline="-25000" dirty="0" err="1"/>
              <a:t>in</a:t>
            </a:r>
            <a:endParaRPr lang="en-GB" baseline="-25000" dirty="0"/>
          </a:p>
        </p:txBody>
      </p:sp>
      <p:grpSp>
        <p:nvGrpSpPr>
          <p:cNvPr id="4" name="Group 24"/>
          <p:cNvGrpSpPr>
            <a:grpSpLocks/>
          </p:cNvGrpSpPr>
          <p:nvPr/>
        </p:nvGrpSpPr>
        <p:grpSpPr bwMode="auto">
          <a:xfrm>
            <a:off x="3636963" y="3644701"/>
            <a:ext cx="288925" cy="360363"/>
            <a:chOff x="838" y="2568"/>
            <a:chExt cx="182" cy="227"/>
          </a:xfrm>
        </p:grpSpPr>
        <p:sp>
          <p:nvSpPr>
            <p:cNvPr id="18467" name="Line 25"/>
            <p:cNvSpPr>
              <a:spLocks noChangeShapeType="1"/>
            </p:cNvSpPr>
            <p:nvPr/>
          </p:nvSpPr>
          <p:spPr bwMode="auto">
            <a:xfrm>
              <a:off x="929" y="2568"/>
              <a:ext cx="0" cy="136"/>
            </a:xfrm>
            <a:prstGeom prst="line">
              <a:avLst/>
            </a:prstGeom>
            <a:noFill/>
            <a:ln w="9525">
              <a:solidFill>
                <a:schemeClr val="tx1"/>
              </a:solidFill>
              <a:round/>
              <a:headEnd type="oval" w="med" len="med"/>
              <a:tailEnd/>
            </a:ln>
          </p:spPr>
          <p:txBody>
            <a:bodyPr/>
            <a:lstStyle/>
            <a:p>
              <a:endParaRPr lang="en-GB"/>
            </a:p>
          </p:txBody>
        </p:sp>
        <p:sp>
          <p:nvSpPr>
            <p:cNvPr id="18468" name="Line 26"/>
            <p:cNvSpPr>
              <a:spLocks noChangeShapeType="1"/>
            </p:cNvSpPr>
            <p:nvPr/>
          </p:nvSpPr>
          <p:spPr bwMode="auto">
            <a:xfrm>
              <a:off x="838" y="2704"/>
              <a:ext cx="182" cy="0"/>
            </a:xfrm>
            <a:prstGeom prst="line">
              <a:avLst/>
            </a:prstGeom>
            <a:noFill/>
            <a:ln w="9525">
              <a:solidFill>
                <a:schemeClr val="tx1"/>
              </a:solidFill>
              <a:round/>
              <a:headEnd/>
              <a:tailEnd/>
            </a:ln>
          </p:spPr>
          <p:txBody>
            <a:bodyPr/>
            <a:lstStyle/>
            <a:p>
              <a:endParaRPr lang="en-GB"/>
            </a:p>
          </p:txBody>
        </p:sp>
        <p:sp>
          <p:nvSpPr>
            <p:cNvPr id="18469" name="Line 27"/>
            <p:cNvSpPr>
              <a:spLocks noChangeShapeType="1"/>
            </p:cNvSpPr>
            <p:nvPr/>
          </p:nvSpPr>
          <p:spPr bwMode="auto">
            <a:xfrm>
              <a:off x="862" y="2750"/>
              <a:ext cx="136" cy="0"/>
            </a:xfrm>
            <a:prstGeom prst="line">
              <a:avLst/>
            </a:prstGeom>
            <a:noFill/>
            <a:ln w="9525">
              <a:solidFill>
                <a:schemeClr val="tx1"/>
              </a:solidFill>
              <a:round/>
              <a:headEnd/>
              <a:tailEnd/>
            </a:ln>
          </p:spPr>
          <p:txBody>
            <a:bodyPr/>
            <a:lstStyle/>
            <a:p>
              <a:endParaRPr lang="en-GB"/>
            </a:p>
          </p:txBody>
        </p:sp>
        <p:sp>
          <p:nvSpPr>
            <p:cNvPr id="18470" name="Line 28"/>
            <p:cNvSpPr>
              <a:spLocks noChangeShapeType="1"/>
            </p:cNvSpPr>
            <p:nvPr/>
          </p:nvSpPr>
          <p:spPr bwMode="auto">
            <a:xfrm>
              <a:off x="884" y="2795"/>
              <a:ext cx="91" cy="0"/>
            </a:xfrm>
            <a:prstGeom prst="line">
              <a:avLst/>
            </a:prstGeom>
            <a:noFill/>
            <a:ln w="9525">
              <a:solidFill>
                <a:schemeClr val="tx1"/>
              </a:solidFill>
              <a:round/>
              <a:headEnd/>
              <a:tailEnd/>
            </a:ln>
          </p:spPr>
          <p:txBody>
            <a:bodyPr/>
            <a:lstStyle/>
            <a:p>
              <a:endParaRPr lang="en-GB"/>
            </a:p>
          </p:txBody>
        </p:sp>
      </p:grpSp>
      <p:sp>
        <p:nvSpPr>
          <p:cNvPr id="18454" name="Text Box 29"/>
          <p:cNvSpPr txBox="1">
            <a:spLocks noChangeArrowheads="1"/>
          </p:cNvSpPr>
          <p:nvPr/>
        </p:nvSpPr>
        <p:spPr bwMode="auto">
          <a:xfrm>
            <a:off x="3851920" y="3206304"/>
            <a:ext cx="547688" cy="366712"/>
          </a:xfrm>
          <a:prstGeom prst="rect">
            <a:avLst/>
          </a:prstGeom>
          <a:noFill/>
          <a:ln w="9525">
            <a:noFill/>
            <a:miter lim="800000"/>
            <a:headEnd/>
            <a:tailEnd/>
          </a:ln>
        </p:spPr>
        <p:txBody>
          <a:bodyPr wrap="none">
            <a:spAutoFit/>
          </a:bodyPr>
          <a:lstStyle/>
          <a:p>
            <a:r>
              <a:rPr lang="en-GB" dirty="0" err="1"/>
              <a:t>V</a:t>
            </a:r>
            <a:r>
              <a:rPr lang="en-GB" baseline="-25000" dirty="0" err="1"/>
              <a:t>out</a:t>
            </a:r>
            <a:endParaRPr lang="en-GB" baseline="-25000" dirty="0"/>
          </a:p>
        </p:txBody>
      </p:sp>
      <p:sp>
        <p:nvSpPr>
          <p:cNvPr id="18455" name="Line 30"/>
          <p:cNvSpPr>
            <a:spLocks noChangeShapeType="1"/>
          </p:cNvSpPr>
          <p:nvPr/>
        </p:nvSpPr>
        <p:spPr bwMode="auto">
          <a:xfrm>
            <a:off x="5580063" y="3068638"/>
            <a:ext cx="2376487" cy="0"/>
          </a:xfrm>
          <a:prstGeom prst="line">
            <a:avLst/>
          </a:prstGeom>
          <a:noFill/>
          <a:ln w="9525">
            <a:solidFill>
              <a:schemeClr val="tx1"/>
            </a:solidFill>
            <a:prstDash val="dash"/>
            <a:round/>
            <a:headEnd/>
            <a:tailEnd/>
          </a:ln>
        </p:spPr>
        <p:txBody>
          <a:bodyPr/>
          <a:lstStyle/>
          <a:p>
            <a:endParaRPr lang="en-GB"/>
          </a:p>
        </p:txBody>
      </p:sp>
      <p:sp>
        <p:nvSpPr>
          <p:cNvPr id="18456" name="Text Box 31"/>
          <p:cNvSpPr txBox="1">
            <a:spLocks noChangeArrowheads="1"/>
          </p:cNvSpPr>
          <p:nvPr/>
        </p:nvSpPr>
        <p:spPr bwMode="auto">
          <a:xfrm>
            <a:off x="7885113" y="2852738"/>
            <a:ext cx="463550" cy="366712"/>
          </a:xfrm>
          <a:prstGeom prst="rect">
            <a:avLst/>
          </a:prstGeom>
          <a:noFill/>
          <a:ln w="9525">
            <a:noFill/>
            <a:miter lim="800000"/>
            <a:headEnd/>
            <a:tailEnd/>
          </a:ln>
        </p:spPr>
        <p:txBody>
          <a:bodyPr wrap="none">
            <a:spAutoFit/>
          </a:bodyPr>
          <a:lstStyle/>
          <a:p>
            <a:r>
              <a:rPr lang="en-GB"/>
              <a:t>0V</a:t>
            </a:r>
          </a:p>
        </p:txBody>
      </p:sp>
      <p:grpSp>
        <p:nvGrpSpPr>
          <p:cNvPr id="5" name="Group 19"/>
          <p:cNvGrpSpPr>
            <a:grpSpLocks/>
          </p:cNvGrpSpPr>
          <p:nvPr/>
        </p:nvGrpSpPr>
        <p:grpSpPr bwMode="auto">
          <a:xfrm>
            <a:off x="5508625" y="1773238"/>
            <a:ext cx="2305050" cy="2590800"/>
            <a:chOff x="930" y="1298"/>
            <a:chExt cx="3628" cy="998"/>
          </a:xfrm>
        </p:grpSpPr>
        <p:sp>
          <p:nvSpPr>
            <p:cNvPr id="18463" name="Freeform 20"/>
            <p:cNvSpPr>
              <a:spLocks/>
            </p:cNvSpPr>
            <p:nvPr/>
          </p:nvSpPr>
          <p:spPr bwMode="auto">
            <a:xfrm>
              <a:off x="930" y="1298"/>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ap="flat" cmpd="sng">
              <a:solidFill>
                <a:schemeClr val="tx1"/>
              </a:solidFill>
              <a:prstDash val="sysDot"/>
              <a:round/>
              <a:headEnd/>
              <a:tailEnd/>
            </a:ln>
          </p:spPr>
          <p:txBody>
            <a:bodyPr/>
            <a:lstStyle/>
            <a:p>
              <a:endParaRPr lang="en-GB"/>
            </a:p>
          </p:txBody>
        </p:sp>
        <p:sp>
          <p:nvSpPr>
            <p:cNvPr id="18464" name="Freeform 21"/>
            <p:cNvSpPr>
              <a:spLocks/>
            </p:cNvSpPr>
            <p:nvPr/>
          </p:nvSpPr>
          <p:spPr bwMode="auto">
            <a:xfrm flipV="1">
              <a:off x="1837" y="1797"/>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ap="flat" cmpd="sng">
              <a:solidFill>
                <a:schemeClr val="tx1"/>
              </a:solidFill>
              <a:prstDash val="sysDot"/>
              <a:round/>
              <a:headEnd/>
              <a:tailEnd/>
            </a:ln>
          </p:spPr>
          <p:txBody>
            <a:bodyPr/>
            <a:lstStyle/>
            <a:p>
              <a:endParaRPr lang="en-GB"/>
            </a:p>
          </p:txBody>
        </p:sp>
        <p:sp>
          <p:nvSpPr>
            <p:cNvPr id="18465" name="Freeform 22"/>
            <p:cNvSpPr>
              <a:spLocks/>
            </p:cNvSpPr>
            <p:nvPr/>
          </p:nvSpPr>
          <p:spPr bwMode="auto">
            <a:xfrm>
              <a:off x="2744" y="1298"/>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ap="flat" cmpd="sng">
              <a:solidFill>
                <a:schemeClr val="tx1"/>
              </a:solidFill>
              <a:prstDash val="sysDot"/>
              <a:round/>
              <a:headEnd/>
              <a:tailEnd/>
            </a:ln>
          </p:spPr>
          <p:txBody>
            <a:bodyPr/>
            <a:lstStyle/>
            <a:p>
              <a:endParaRPr lang="en-GB"/>
            </a:p>
          </p:txBody>
        </p:sp>
        <p:sp>
          <p:nvSpPr>
            <p:cNvPr id="18466" name="Freeform 23"/>
            <p:cNvSpPr>
              <a:spLocks/>
            </p:cNvSpPr>
            <p:nvPr/>
          </p:nvSpPr>
          <p:spPr bwMode="auto">
            <a:xfrm flipV="1">
              <a:off x="3651" y="1797"/>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ap="flat" cmpd="sng">
              <a:solidFill>
                <a:schemeClr val="tx1"/>
              </a:solidFill>
              <a:prstDash val="sysDot"/>
              <a:round/>
              <a:headEnd/>
              <a:tailEnd/>
            </a:ln>
          </p:spPr>
          <p:txBody>
            <a:bodyPr/>
            <a:lstStyle/>
            <a:p>
              <a:endParaRPr lang="en-GB"/>
            </a:p>
          </p:txBody>
        </p:sp>
      </p:grpSp>
      <p:grpSp>
        <p:nvGrpSpPr>
          <p:cNvPr id="6" name="Group 19"/>
          <p:cNvGrpSpPr>
            <a:grpSpLocks/>
          </p:cNvGrpSpPr>
          <p:nvPr/>
        </p:nvGrpSpPr>
        <p:grpSpPr bwMode="auto">
          <a:xfrm>
            <a:off x="5508625" y="2205038"/>
            <a:ext cx="2305050" cy="1727200"/>
            <a:chOff x="930" y="1298"/>
            <a:chExt cx="3628" cy="998"/>
          </a:xfrm>
        </p:grpSpPr>
        <p:sp>
          <p:nvSpPr>
            <p:cNvPr id="18459" name="Freeform 20"/>
            <p:cNvSpPr>
              <a:spLocks/>
            </p:cNvSpPr>
            <p:nvPr/>
          </p:nvSpPr>
          <p:spPr bwMode="auto">
            <a:xfrm>
              <a:off x="930" y="1298"/>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ap="flat" cmpd="sng">
              <a:solidFill>
                <a:schemeClr val="tx1"/>
              </a:solidFill>
              <a:prstDash val="sysDot"/>
              <a:round/>
              <a:headEnd/>
              <a:tailEnd/>
            </a:ln>
          </p:spPr>
          <p:txBody>
            <a:bodyPr/>
            <a:lstStyle/>
            <a:p>
              <a:endParaRPr lang="en-GB"/>
            </a:p>
          </p:txBody>
        </p:sp>
        <p:sp>
          <p:nvSpPr>
            <p:cNvPr id="18460" name="Freeform 21"/>
            <p:cNvSpPr>
              <a:spLocks/>
            </p:cNvSpPr>
            <p:nvPr/>
          </p:nvSpPr>
          <p:spPr bwMode="auto">
            <a:xfrm flipV="1">
              <a:off x="1837" y="1797"/>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ap="flat" cmpd="sng">
              <a:solidFill>
                <a:schemeClr val="tx1"/>
              </a:solidFill>
              <a:prstDash val="sysDot"/>
              <a:round/>
              <a:headEnd/>
              <a:tailEnd/>
            </a:ln>
          </p:spPr>
          <p:txBody>
            <a:bodyPr/>
            <a:lstStyle/>
            <a:p>
              <a:endParaRPr lang="en-GB"/>
            </a:p>
          </p:txBody>
        </p:sp>
        <p:sp>
          <p:nvSpPr>
            <p:cNvPr id="18461" name="Freeform 22"/>
            <p:cNvSpPr>
              <a:spLocks/>
            </p:cNvSpPr>
            <p:nvPr/>
          </p:nvSpPr>
          <p:spPr bwMode="auto">
            <a:xfrm>
              <a:off x="2744" y="1298"/>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ap="flat" cmpd="sng">
              <a:solidFill>
                <a:schemeClr val="tx1"/>
              </a:solidFill>
              <a:prstDash val="sysDot"/>
              <a:round/>
              <a:headEnd/>
              <a:tailEnd/>
            </a:ln>
          </p:spPr>
          <p:txBody>
            <a:bodyPr/>
            <a:lstStyle/>
            <a:p>
              <a:endParaRPr lang="en-GB"/>
            </a:p>
          </p:txBody>
        </p:sp>
        <p:sp>
          <p:nvSpPr>
            <p:cNvPr id="18462" name="Freeform 23"/>
            <p:cNvSpPr>
              <a:spLocks/>
            </p:cNvSpPr>
            <p:nvPr/>
          </p:nvSpPr>
          <p:spPr bwMode="auto">
            <a:xfrm flipV="1">
              <a:off x="3651" y="1797"/>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ap="flat" cmpd="sng">
              <a:solidFill>
                <a:schemeClr val="tx1"/>
              </a:solidFill>
              <a:prstDash val="sysDot"/>
              <a:round/>
              <a:headEnd/>
              <a:tailEnd/>
            </a:ln>
          </p:spPr>
          <p:txBody>
            <a:bodyPr/>
            <a:lstStyle/>
            <a:p>
              <a:endParaRPr lang="en-GB"/>
            </a:p>
          </p:txBody>
        </p:sp>
      </p:grpSp>
      <p:sp>
        <p:nvSpPr>
          <p:cNvPr id="60" name="Text Box 61"/>
          <p:cNvSpPr txBox="1">
            <a:spLocks noChangeArrowheads="1"/>
          </p:cNvSpPr>
          <p:nvPr/>
        </p:nvSpPr>
        <p:spPr bwMode="auto">
          <a:xfrm>
            <a:off x="3779912" y="2852936"/>
            <a:ext cx="331788" cy="396875"/>
          </a:xfrm>
          <a:prstGeom prst="rect">
            <a:avLst/>
          </a:prstGeom>
          <a:noFill/>
          <a:ln w="9525">
            <a:noFill/>
            <a:miter lim="800000"/>
            <a:headEnd/>
            <a:tailEnd/>
          </a:ln>
        </p:spPr>
        <p:txBody>
          <a:bodyPr wrap="none">
            <a:spAutoFit/>
          </a:bodyPr>
          <a:lstStyle/>
          <a:p>
            <a:r>
              <a:rPr lang="en-GB" sz="2000" dirty="0"/>
              <a:t>+</a:t>
            </a:r>
          </a:p>
        </p:txBody>
      </p:sp>
      <p:sp>
        <p:nvSpPr>
          <p:cNvPr id="61" name="Text Box 62"/>
          <p:cNvSpPr txBox="1">
            <a:spLocks noChangeArrowheads="1"/>
          </p:cNvSpPr>
          <p:nvPr/>
        </p:nvSpPr>
        <p:spPr bwMode="auto">
          <a:xfrm>
            <a:off x="3827537" y="3428677"/>
            <a:ext cx="268288" cy="396875"/>
          </a:xfrm>
          <a:prstGeom prst="rect">
            <a:avLst/>
          </a:prstGeom>
          <a:noFill/>
          <a:ln w="9525">
            <a:noFill/>
            <a:miter lim="800000"/>
            <a:headEnd/>
            <a:tailEnd/>
          </a:ln>
        </p:spPr>
        <p:txBody>
          <a:bodyPr wrap="none">
            <a:spAutoFit/>
          </a:bodyPr>
          <a:lstStyle/>
          <a:p>
            <a:r>
              <a:rPr lang="en-GB" sz="2000" dirty="0"/>
              <a:t>-</a:t>
            </a:r>
          </a:p>
        </p:txBody>
      </p:sp>
      <p:sp>
        <p:nvSpPr>
          <p:cNvPr id="62" name="Text Box 61"/>
          <p:cNvSpPr txBox="1">
            <a:spLocks noChangeArrowheads="1"/>
          </p:cNvSpPr>
          <p:nvPr/>
        </p:nvSpPr>
        <p:spPr bwMode="auto">
          <a:xfrm>
            <a:off x="707951" y="2852936"/>
            <a:ext cx="331788" cy="396875"/>
          </a:xfrm>
          <a:prstGeom prst="rect">
            <a:avLst/>
          </a:prstGeom>
          <a:noFill/>
          <a:ln w="9525">
            <a:noFill/>
            <a:miter lim="800000"/>
            <a:headEnd/>
            <a:tailEnd/>
          </a:ln>
        </p:spPr>
        <p:txBody>
          <a:bodyPr wrap="none">
            <a:spAutoFit/>
          </a:bodyPr>
          <a:lstStyle/>
          <a:p>
            <a:r>
              <a:rPr lang="en-GB" sz="2000" dirty="0"/>
              <a:t>+</a:t>
            </a:r>
          </a:p>
        </p:txBody>
      </p:sp>
      <p:sp>
        <p:nvSpPr>
          <p:cNvPr id="63" name="Text Box 62"/>
          <p:cNvSpPr txBox="1">
            <a:spLocks noChangeArrowheads="1"/>
          </p:cNvSpPr>
          <p:nvPr/>
        </p:nvSpPr>
        <p:spPr bwMode="auto">
          <a:xfrm>
            <a:off x="755576" y="3464173"/>
            <a:ext cx="268288" cy="396875"/>
          </a:xfrm>
          <a:prstGeom prst="rect">
            <a:avLst/>
          </a:prstGeom>
          <a:noFill/>
          <a:ln w="9525">
            <a:noFill/>
            <a:miter lim="800000"/>
            <a:headEnd/>
            <a:tailEnd/>
          </a:ln>
        </p:spPr>
        <p:txBody>
          <a:bodyPr wrap="none">
            <a:spAutoFit/>
          </a:bodyPr>
          <a:lstStyle/>
          <a:p>
            <a:r>
              <a:rPr lang="en-GB" sz="20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pPr eaLnBrk="1" hangingPunct="1"/>
            <a:r>
              <a:rPr lang="en-GB" sz="3200"/>
              <a:t>Increased clipping makes sine waves tend towards square waves</a:t>
            </a:r>
          </a:p>
        </p:txBody>
      </p:sp>
      <p:grpSp>
        <p:nvGrpSpPr>
          <p:cNvPr id="2" name="Group 83"/>
          <p:cNvGrpSpPr>
            <a:grpSpLocks/>
          </p:cNvGrpSpPr>
          <p:nvPr/>
        </p:nvGrpSpPr>
        <p:grpSpPr bwMode="auto">
          <a:xfrm>
            <a:off x="468313" y="1700213"/>
            <a:ext cx="7896225" cy="2736850"/>
            <a:chOff x="467544" y="1700733"/>
            <a:chExt cx="7896542" cy="2736330"/>
          </a:xfrm>
        </p:grpSpPr>
        <p:grpSp>
          <p:nvGrpSpPr>
            <p:cNvPr id="3" name="Group 54"/>
            <p:cNvGrpSpPr>
              <a:grpSpLocks/>
            </p:cNvGrpSpPr>
            <p:nvPr/>
          </p:nvGrpSpPr>
          <p:grpSpPr bwMode="auto">
            <a:xfrm>
              <a:off x="467544" y="1700733"/>
              <a:ext cx="7896542" cy="2592363"/>
              <a:chOff x="452121" y="1628800"/>
              <a:chExt cx="7896542" cy="2592363"/>
            </a:xfrm>
          </p:grpSpPr>
          <p:sp>
            <p:nvSpPr>
              <p:cNvPr id="19484" name="Line 3"/>
              <p:cNvSpPr>
                <a:spLocks noChangeShapeType="1"/>
              </p:cNvSpPr>
              <p:nvPr/>
            </p:nvSpPr>
            <p:spPr bwMode="auto">
              <a:xfrm>
                <a:off x="1476375" y="3140075"/>
                <a:ext cx="6624638" cy="0"/>
              </a:xfrm>
              <a:prstGeom prst="line">
                <a:avLst/>
              </a:prstGeom>
              <a:noFill/>
              <a:ln w="19050">
                <a:solidFill>
                  <a:schemeClr val="tx1"/>
                </a:solidFill>
                <a:round/>
                <a:headEnd/>
                <a:tailEnd type="triangle" w="med" len="med"/>
              </a:ln>
            </p:spPr>
            <p:txBody>
              <a:bodyPr/>
              <a:lstStyle/>
              <a:p>
                <a:endParaRPr lang="en-GB"/>
              </a:p>
            </p:txBody>
          </p:sp>
          <p:grpSp>
            <p:nvGrpSpPr>
              <p:cNvPr id="4" name="Group 5"/>
              <p:cNvGrpSpPr>
                <a:grpSpLocks/>
              </p:cNvGrpSpPr>
              <p:nvPr/>
            </p:nvGrpSpPr>
            <p:grpSpPr bwMode="auto">
              <a:xfrm>
                <a:off x="1476375" y="2347913"/>
                <a:ext cx="5759450" cy="1584325"/>
                <a:chOff x="930" y="1298"/>
                <a:chExt cx="3628" cy="998"/>
              </a:xfrm>
            </p:grpSpPr>
            <p:sp>
              <p:nvSpPr>
                <p:cNvPr id="19505" name="Freeform 6"/>
                <p:cNvSpPr>
                  <a:spLocks/>
                </p:cNvSpPr>
                <p:nvPr/>
              </p:nvSpPr>
              <p:spPr bwMode="auto">
                <a:xfrm>
                  <a:off x="930" y="1298"/>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mpd="sng">
                  <a:solidFill>
                    <a:schemeClr val="tx1"/>
                  </a:solidFill>
                  <a:round/>
                  <a:headEnd/>
                  <a:tailEnd/>
                </a:ln>
              </p:spPr>
              <p:txBody>
                <a:bodyPr/>
                <a:lstStyle/>
                <a:p>
                  <a:endParaRPr lang="en-GB"/>
                </a:p>
              </p:txBody>
            </p:sp>
            <p:sp>
              <p:nvSpPr>
                <p:cNvPr id="19506" name="Freeform 7"/>
                <p:cNvSpPr>
                  <a:spLocks/>
                </p:cNvSpPr>
                <p:nvPr/>
              </p:nvSpPr>
              <p:spPr bwMode="auto">
                <a:xfrm flipV="1">
                  <a:off x="1837" y="1797"/>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mpd="sng">
                  <a:solidFill>
                    <a:schemeClr val="tx1"/>
                  </a:solidFill>
                  <a:round/>
                  <a:headEnd/>
                  <a:tailEnd/>
                </a:ln>
              </p:spPr>
              <p:txBody>
                <a:bodyPr/>
                <a:lstStyle/>
                <a:p>
                  <a:endParaRPr lang="en-GB"/>
                </a:p>
              </p:txBody>
            </p:sp>
            <p:sp>
              <p:nvSpPr>
                <p:cNvPr id="19507" name="Freeform 8"/>
                <p:cNvSpPr>
                  <a:spLocks/>
                </p:cNvSpPr>
                <p:nvPr/>
              </p:nvSpPr>
              <p:spPr bwMode="auto">
                <a:xfrm>
                  <a:off x="2744" y="1298"/>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mpd="sng">
                  <a:solidFill>
                    <a:schemeClr val="tx1"/>
                  </a:solidFill>
                  <a:round/>
                  <a:headEnd/>
                  <a:tailEnd/>
                </a:ln>
              </p:spPr>
              <p:txBody>
                <a:bodyPr/>
                <a:lstStyle/>
                <a:p>
                  <a:endParaRPr lang="en-GB"/>
                </a:p>
              </p:txBody>
            </p:sp>
            <p:sp>
              <p:nvSpPr>
                <p:cNvPr id="19508" name="Freeform 9"/>
                <p:cNvSpPr>
                  <a:spLocks/>
                </p:cNvSpPr>
                <p:nvPr/>
              </p:nvSpPr>
              <p:spPr bwMode="auto">
                <a:xfrm flipV="1">
                  <a:off x="3651" y="1797"/>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mpd="sng">
                  <a:solidFill>
                    <a:schemeClr val="tx1"/>
                  </a:solidFill>
                  <a:round/>
                  <a:headEnd/>
                  <a:tailEnd/>
                </a:ln>
              </p:spPr>
              <p:txBody>
                <a:bodyPr/>
                <a:lstStyle/>
                <a:p>
                  <a:endParaRPr lang="en-GB"/>
                </a:p>
              </p:txBody>
            </p:sp>
          </p:grpSp>
          <p:sp>
            <p:nvSpPr>
              <p:cNvPr id="19486" name="Text Box 10"/>
              <p:cNvSpPr txBox="1">
                <a:spLocks noChangeArrowheads="1"/>
              </p:cNvSpPr>
              <p:nvPr/>
            </p:nvSpPr>
            <p:spPr bwMode="auto">
              <a:xfrm>
                <a:off x="8080375" y="2654300"/>
                <a:ext cx="268288" cy="457200"/>
              </a:xfrm>
              <a:prstGeom prst="rect">
                <a:avLst/>
              </a:prstGeom>
              <a:noFill/>
              <a:ln w="9525">
                <a:noFill/>
                <a:miter lim="800000"/>
                <a:headEnd/>
                <a:tailEnd/>
              </a:ln>
            </p:spPr>
            <p:txBody>
              <a:bodyPr wrap="none">
                <a:spAutoFit/>
              </a:bodyPr>
              <a:lstStyle/>
              <a:p>
                <a:r>
                  <a:rPr lang="en-GB" sz="2400" i="1"/>
                  <a:t>t</a:t>
                </a:r>
              </a:p>
            </p:txBody>
          </p:sp>
          <p:sp>
            <p:nvSpPr>
              <p:cNvPr id="19487" name="Text Box 11"/>
              <p:cNvSpPr txBox="1">
                <a:spLocks noChangeArrowheads="1"/>
              </p:cNvSpPr>
              <p:nvPr/>
            </p:nvSpPr>
            <p:spPr bwMode="auto">
              <a:xfrm flipV="1">
                <a:off x="452121" y="2636838"/>
                <a:ext cx="492443" cy="919482"/>
              </a:xfrm>
              <a:prstGeom prst="rect">
                <a:avLst/>
              </a:prstGeom>
              <a:noFill/>
              <a:ln w="9525">
                <a:noFill/>
                <a:miter lim="800000"/>
                <a:headEnd/>
                <a:tailEnd/>
              </a:ln>
            </p:spPr>
            <p:txBody>
              <a:bodyPr vert="eaVert" wrap="none">
                <a:spAutoFit/>
              </a:bodyPr>
              <a:lstStyle/>
              <a:p>
                <a:r>
                  <a:rPr lang="en-GB" sz="2000"/>
                  <a:t>voltage</a:t>
                </a:r>
              </a:p>
            </p:txBody>
          </p:sp>
          <p:sp>
            <p:nvSpPr>
              <p:cNvPr id="19488" name="Text Box 12"/>
              <p:cNvSpPr txBox="1">
                <a:spLocks noChangeArrowheads="1"/>
              </p:cNvSpPr>
              <p:nvPr/>
            </p:nvSpPr>
            <p:spPr bwMode="auto">
              <a:xfrm>
                <a:off x="1239838" y="2943225"/>
                <a:ext cx="311150" cy="366713"/>
              </a:xfrm>
              <a:prstGeom prst="rect">
                <a:avLst/>
              </a:prstGeom>
              <a:noFill/>
              <a:ln w="9525">
                <a:noFill/>
                <a:miter lim="800000"/>
                <a:headEnd/>
                <a:tailEnd/>
              </a:ln>
            </p:spPr>
            <p:txBody>
              <a:bodyPr wrap="none">
                <a:spAutoFit/>
              </a:bodyPr>
              <a:lstStyle/>
              <a:p>
                <a:r>
                  <a:rPr lang="en-GB"/>
                  <a:t>0</a:t>
                </a:r>
              </a:p>
            </p:txBody>
          </p:sp>
          <p:sp>
            <p:nvSpPr>
              <p:cNvPr id="19489" name="Rectangle 13"/>
              <p:cNvSpPr>
                <a:spLocks noChangeArrowheads="1"/>
              </p:cNvSpPr>
              <p:nvPr/>
            </p:nvSpPr>
            <p:spPr bwMode="auto">
              <a:xfrm>
                <a:off x="1547813" y="2060575"/>
                <a:ext cx="6337300" cy="504825"/>
              </a:xfrm>
              <a:prstGeom prst="rect">
                <a:avLst/>
              </a:prstGeom>
              <a:solidFill>
                <a:schemeClr val="bg1"/>
              </a:solidFill>
              <a:ln w="9525">
                <a:noFill/>
                <a:miter lim="800000"/>
                <a:headEnd/>
                <a:tailEnd/>
              </a:ln>
            </p:spPr>
            <p:txBody>
              <a:bodyPr wrap="none" anchor="ctr"/>
              <a:lstStyle/>
              <a:p>
                <a:endParaRPr lang="en-US"/>
              </a:p>
            </p:txBody>
          </p:sp>
          <p:sp>
            <p:nvSpPr>
              <p:cNvPr id="19490" name="Line 14"/>
              <p:cNvSpPr>
                <a:spLocks noChangeShapeType="1"/>
              </p:cNvSpPr>
              <p:nvPr/>
            </p:nvSpPr>
            <p:spPr bwMode="auto">
              <a:xfrm>
                <a:off x="1835150" y="2565400"/>
                <a:ext cx="720725" cy="0"/>
              </a:xfrm>
              <a:prstGeom prst="line">
                <a:avLst/>
              </a:prstGeom>
              <a:noFill/>
              <a:ln w="38100">
                <a:solidFill>
                  <a:schemeClr val="tx1"/>
                </a:solidFill>
                <a:round/>
                <a:headEnd/>
                <a:tailEnd/>
              </a:ln>
            </p:spPr>
            <p:txBody>
              <a:bodyPr/>
              <a:lstStyle/>
              <a:p>
                <a:endParaRPr lang="en-GB"/>
              </a:p>
            </p:txBody>
          </p:sp>
          <p:sp>
            <p:nvSpPr>
              <p:cNvPr id="19491" name="Line 15"/>
              <p:cNvSpPr>
                <a:spLocks noChangeShapeType="1"/>
              </p:cNvSpPr>
              <p:nvPr/>
            </p:nvSpPr>
            <p:spPr bwMode="auto">
              <a:xfrm>
                <a:off x="4716463" y="2565400"/>
                <a:ext cx="720725" cy="0"/>
              </a:xfrm>
              <a:prstGeom prst="line">
                <a:avLst/>
              </a:prstGeom>
              <a:noFill/>
              <a:ln w="38100">
                <a:solidFill>
                  <a:schemeClr val="tx1"/>
                </a:solidFill>
                <a:round/>
                <a:headEnd/>
                <a:tailEnd/>
              </a:ln>
            </p:spPr>
            <p:txBody>
              <a:bodyPr/>
              <a:lstStyle/>
              <a:p>
                <a:endParaRPr lang="en-GB"/>
              </a:p>
            </p:txBody>
          </p:sp>
          <p:sp>
            <p:nvSpPr>
              <p:cNvPr id="19492" name="Rectangle 16"/>
              <p:cNvSpPr>
                <a:spLocks noChangeArrowheads="1"/>
              </p:cNvSpPr>
              <p:nvPr/>
            </p:nvSpPr>
            <p:spPr bwMode="auto">
              <a:xfrm>
                <a:off x="1619250" y="3716338"/>
                <a:ext cx="6194425" cy="504825"/>
              </a:xfrm>
              <a:prstGeom prst="rect">
                <a:avLst/>
              </a:prstGeom>
              <a:solidFill>
                <a:schemeClr val="bg1"/>
              </a:solidFill>
              <a:ln w="9525">
                <a:noFill/>
                <a:miter lim="800000"/>
                <a:headEnd/>
                <a:tailEnd/>
              </a:ln>
            </p:spPr>
            <p:txBody>
              <a:bodyPr wrap="none" anchor="ctr"/>
              <a:lstStyle/>
              <a:p>
                <a:endParaRPr lang="en-US"/>
              </a:p>
            </p:txBody>
          </p:sp>
          <p:sp>
            <p:nvSpPr>
              <p:cNvPr id="19493" name="Line 17"/>
              <p:cNvSpPr>
                <a:spLocks noChangeShapeType="1"/>
              </p:cNvSpPr>
              <p:nvPr/>
            </p:nvSpPr>
            <p:spPr bwMode="auto">
              <a:xfrm>
                <a:off x="3275013" y="3716338"/>
                <a:ext cx="720725" cy="0"/>
              </a:xfrm>
              <a:prstGeom prst="line">
                <a:avLst/>
              </a:prstGeom>
              <a:noFill/>
              <a:ln w="38100">
                <a:solidFill>
                  <a:schemeClr val="tx1"/>
                </a:solidFill>
                <a:round/>
                <a:headEnd/>
                <a:tailEnd/>
              </a:ln>
            </p:spPr>
            <p:txBody>
              <a:bodyPr/>
              <a:lstStyle/>
              <a:p>
                <a:endParaRPr lang="en-GB"/>
              </a:p>
            </p:txBody>
          </p:sp>
          <p:sp>
            <p:nvSpPr>
              <p:cNvPr id="19494" name="Line 18"/>
              <p:cNvSpPr>
                <a:spLocks noChangeShapeType="1"/>
              </p:cNvSpPr>
              <p:nvPr/>
            </p:nvSpPr>
            <p:spPr bwMode="auto">
              <a:xfrm>
                <a:off x="6156325" y="3716338"/>
                <a:ext cx="720725" cy="0"/>
              </a:xfrm>
              <a:prstGeom prst="line">
                <a:avLst/>
              </a:prstGeom>
              <a:noFill/>
              <a:ln w="38100">
                <a:solidFill>
                  <a:schemeClr val="tx1"/>
                </a:solidFill>
                <a:round/>
                <a:headEnd/>
                <a:tailEnd/>
              </a:ln>
            </p:spPr>
            <p:txBody>
              <a:bodyPr/>
              <a:lstStyle/>
              <a:p>
                <a:endParaRPr lang="en-GB"/>
              </a:p>
            </p:txBody>
          </p:sp>
          <p:grpSp>
            <p:nvGrpSpPr>
              <p:cNvPr id="5" name="Group 19"/>
              <p:cNvGrpSpPr>
                <a:grpSpLocks/>
              </p:cNvGrpSpPr>
              <p:nvPr/>
            </p:nvGrpSpPr>
            <p:grpSpPr bwMode="auto">
              <a:xfrm>
                <a:off x="1476375" y="2349500"/>
                <a:ext cx="5759450" cy="1584325"/>
                <a:chOff x="930" y="1298"/>
                <a:chExt cx="3628" cy="998"/>
              </a:xfrm>
            </p:grpSpPr>
            <p:sp>
              <p:nvSpPr>
                <p:cNvPr id="19501" name="Freeform 20"/>
                <p:cNvSpPr>
                  <a:spLocks/>
                </p:cNvSpPr>
                <p:nvPr/>
              </p:nvSpPr>
              <p:spPr bwMode="auto">
                <a:xfrm>
                  <a:off x="930" y="1298"/>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ap="flat" cmpd="sng">
                  <a:solidFill>
                    <a:schemeClr val="tx1"/>
                  </a:solidFill>
                  <a:prstDash val="sysDot"/>
                  <a:round/>
                  <a:headEnd/>
                  <a:tailEnd/>
                </a:ln>
              </p:spPr>
              <p:txBody>
                <a:bodyPr/>
                <a:lstStyle/>
                <a:p>
                  <a:endParaRPr lang="en-GB"/>
                </a:p>
              </p:txBody>
            </p:sp>
            <p:sp>
              <p:nvSpPr>
                <p:cNvPr id="19502" name="Freeform 21"/>
                <p:cNvSpPr>
                  <a:spLocks/>
                </p:cNvSpPr>
                <p:nvPr/>
              </p:nvSpPr>
              <p:spPr bwMode="auto">
                <a:xfrm flipV="1">
                  <a:off x="1837" y="1797"/>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ap="flat" cmpd="sng">
                  <a:solidFill>
                    <a:schemeClr val="tx1"/>
                  </a:solidFill>
                  <a:prstDash val="sysDot"/>
                  <a:round/>
                  <a:headEnd/>
                  <a:tailEnd/>
                </a:ln>
              </p:spPr>
              <p:txBody>
                <a:bodyPr/>
                <a:lstStyle/>
                <a:p>
                  <a:endParaRPr lang="en-GB"/>
                </a:p>
              </p:txBody>
            </p:sp>
            <p:sp>
              <p:nvSpPr>
                <p:cNvPr id="19503" name="Freeform 22"/>
                <p:cNvSpPr>
                  <a:spLocks/>
                </p:cNvSpPr>
                <p:nvPr/>
              </p:nvSpPr>
              <p:spPr bwMode="auto">
                <a:xfrm>
                  <a:off x="2744" y="1298"/>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ap="flat" cmpd="sng">
                  <a:solidFill>
                    <a:schemeClr val="tx1"/>
                  </a:solidFill>
                  <a:prstDash val="sysDot"/>
                  <a:round/>
                  <a:headEnd/>
                  <a:tailEnd/>
                </a:ln>
              </p:spPr>
              <p:txBody>
                <a:bodyPr/>
                <a:lstStyle/>
                <a:p>
                  <a:endParaRPr lang="en-GB"/>
                </a:p>
              </p:txBody>
            </p:sp>
            <p:sp>
              <p:nvSpPr>
                <p:cNvPr id="19504" name="Freeform 23"/>
                <p:cNvSpPr>
                  <a:spLocks/>
                </p:cNvSpPr>
                <p:nvPr/>
              </p:nvSpPr>
              <p:spPr bwMode="auto">
                <a:xfrm flipV="1">
                  <a:off x="3651" y="1797"/>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ap="flat" cmpd="sng">
                  <a:solidFill>
                    <a:schemeClr val="tx1"/>
                  </a:solidFill>
                  <a:prstDash val="sysDot"/>
                  <a:round/>
                  <a:headEnd/>
                  <a:tailEnd/>
                </a:ln>
              </p:spPr>
              <p:txBody>
                <a:bodyPr/>
                <a:lstStyle/>
                <a:p>
                  <a:endParaRPr lang="en-GB"/>
                </a:p>
              </p:txBody>
            </p:sp>
          </p:grpSp>
          <p:sp>
            <p:nvSpPr>
              <p:cNvPr id="19496" name="Text Box 24"/>
              <p:cNvSpPr txBox="1">
                <a:spLocks noChangeArrowheads="1"/>
              </p:cNvSpPr>
              <p:nvPr/>
            </p:nvSpPr>
            <p:spPr bwMode="auto">
              <a:xfrm>
                <a:off x="2699792" y="1628800"/>
                <a:ext cx="4464050" cy="646331"/>
              </a:xfrm>
              <a:prstGeom prst="rect">
                <a:avLst/>
              </a:prstGeom>
              <a:noFill/>
              <a:ln w="9525">
                <a:noFill/>
                <a:miter lim="800000"/>
                <a:headEnd/>
                <a:tailEnd/>
              </a:ln>
            </p:spPr>
            <p:txBody>
              <a:bodyPr>
                <a:spAutoFit/>
              </a:bodyPr>
              <a:lstStyle/>
              <a:p>
                <a:r>
                  <a:rPr lang="en-GB" altLang="zh-CN">
                    <a:ea typeface="宋体" pitchFamily="2" charset="-122"/>
                  </a:rPr>
                  <a:t>When the signal amplitude exceeds power supply voltage, clipping occurs</a:t>
                </a:r>
              </a:p>
            </p:txBody>
          </p:sp>
          <p:sp>
            <p:nvSpPr>
              <p:cNvPr id="19497" name="Line 33"/>
              <p:cNvSpPr>
                <a:spLocks noChangeShapeType="1"/>
              </p:cNvSpPr>
              <p:nvPr/>
            </p:nvSpPr>
            <p:spPr bwMode="auto">
              <a:xfrm>
                <a:off x="1403350" y="2565400"/>
                <a:ext cx="6121400" cy="0"/>
              </a:xfrm>
              <a:prstGeom prst="line">
                <a:avLst/>
              </a:prstGeom>
              <a:noFill/>
              <a:ln w="9525">
                <a:solidFill>
                  <a:schemeClr val="tx1"/>
                </a:solidFill>
                <a:prstDash val="dash"/>
                <a:round/>
                <a:headEnd/>
                <a:tailEnd/>
              </a:ln>
            </p:spPr>
            <p:txBody>
              <a:bodyPr/>
              <a:lstStyle/>
              <a:p>
                <a:endParaRPr lang="en-GB"/>
              </a:p>
            </p:txBody>
          </p:sp>
          <p:sp>
            <p:nvSpPr>
              <p:cNvPr id="19498" name="Text Box 34"/>
              <p:cNvSpPr txBox="1">
                <a:spLocks noChangeArrowheads="1"/>
              </p:cNvSpPr>
              <p:nvPr/>
            </p:nvSpPr>
            <p:spPr bwMode="auto">
              <a:xfrm>
                <a:off x="827088" y="3716338"/>
                <a:ext cx="704850" cy="366712"/>
              </a:xfrm>
              <a:prstGeom prst="rect">
                <a:avLst/>
              </a:prstGeom>
              <a:noFill/>
              <a:ln w="9525">
                <a:noFill/>
                <a:miter lim="800000"/>
                <a:headEnd/>
                <a:tailEnd/>
              </a:ln>
            </p:spPr>
            <p:txBody>
              <a:bodyPr wrap="none">
                <a:spAutoFit/>
              </a:bodyPr>
              <a:lstStyle/>
              <a:p>
                <a:r>
                  <a:rPr lang="en-GB"/>
                  <a:t>Vmin</a:t>
                </a:r>
              </a:p>
            </p:txBody>
          </p:sp>
          <p:sp>
            <p:nvSpPr>
              <p:cNvPr id="19499" name="Line 35"/>
              <p:cNvSpPr>
                <a:spLocks noChangeShapeType="1"/>
              </p:cNvSpPr>
              <p:nvPr/>
            </p:nvSpPr>
            <p:spPr bwMode="auto">
              <a:xfrm>
                <a:off x="1403350" y="3716338"/>
                <a:ext cx="5905500" cy="0"/>
              </a:xfrm>
              <a:prstGeom prst="line">
                <a:avLst/>
              </a:prstGeom>
              <a:noFill/>
              <a:ln w="9525">
                <a:solidFill>
                  <a:schemeClr val="tx1"/>
                </a:solidFill>
                <a:prstDash val="dash"/>
                <a:round/>
                <a:headEnd/>
                <a:tailEnd/>
              </a:ln>
            </p:spPr>
            <p:txBody>
              <a:bodyPr/>
              <a:lstStyle/>
              <a:p>
                <a:endParaRPr lang="en-GB"/>
              </a:p>
            </p:txBody>
          </p:sp>
          <p:sp>
            <p:nvSpPr>
              <p:cNvPr id="19500" name="Text Box 36"/>
              <p:cNvSpPr txBox="1">
                <a:spLocks noChangeArrowheads="1"/>
              </p:cNvSpPr>
              <p:nvPr/>
            </p:nvSpPr>
            <p:spPr bwMode="auto">
              <a:xfrm>
                <a:off x="755650" y="2205038"/>
                <a:ext cx="768350" cy="366712"/>
              </a:xfrm>
              <a:prstGeom prst="rect">
                <a:avLst/>
              </a:prstGeom>
              <a:noFill/>
              <a:ln w="9525">
                <a:noFill/>
                <a:miter lim="800000"/>
                <a:headEnd/>
                <a:tailEnd/>
              </a:ln>
            </p:spPr>
            <p:txBody>
              <a:bodyPr wrap="none">
                <a:spAutoFit/>
              </a:bodyPr>
              <a:lstStyle/>
              <a:p>
                <a:r>
                  <a:rPr lang="en-GB"/>
                  <a:t>Vmax</a:t>
                </a:r>
              </a:p>
            </p:txBody>
          </p:sp>
        </p:grpSp>
        <p:sp>
          <p:nvSpPr>
            <p:cNvPr id="19483" name="Line 4"/>
            <p:cNvSpPr>
              <a:spLocks noChangeShapeType="1"/>
            </p:cNvSpPr>
            <p:nvPr/>
          </p:nvSpPr>
          <p:spPr bwMode="auto">
            <a:xfrm flipV="1">
              <a:off x="1476375" y="1771650"/>
              <a:ext cx="0" cy="2665413"/>
            </a:xfrm>
            <a:prstGeom prst="line">
              <a:avLst/>
            </a:prstGeom>
            <a:noFill/>
            <a:ln w="9525">
              <a:solidFill>
                <a:schemeClr val="tx1"/>
              </a:solidFill>
              <a:round/>
              <a:headEnd/>
              <a:tailEnd type="triangle" w="med" len="med"/>
            </a:ln>
          </p:spPr>
          <p:txBody>
            <a:bodyPr/>
            <a:lstStyle/>
            <a:p>
              <a:endParaRPr lang="en-GB"/>
            </a:p>
          </p:txBody>
        </p:sp>
      </p:grpSp>
      <p:grpSp>
        <p:nvGrpSpPr>
          <p:cNvPr id="6" name="Group 104"/>
          <p:cNvGrpSpPr>
            <a:grpSpLocks/>
          </p:cNvGrpSpPr>
          <p:nvPr/>
        </p:nvGrpSpPr>
        <p:grpSpPr bwMode="auto">
          <a:xfrm>
            <a:off x="900113" y="4652963"/>
            <a:ext cx="7559675" cy="1944687"/>
            <a:chOff x="898972" y="4410894"/>
            <a:chExt cx="7560840" cy="1944216"/>
          </a:xfrm>
        </p:grpSpPr>
        <p:sp>
          <p:nvSpPr>
            <p:cNvPr id="19465" name="Line 11"/>
            <p:cNvSpPr>
              <a:spLocks noChangeShapeType="1"/>
            </p:cNvSpPr>
            <p:nvPr/>
          </p:nvSpPr>
          <p:spPr bwMode="auto">
            <a:xfrm>
              <a:off x="1474738" y="5877272"/>
              <a:ext cx="6697663" cy="0"/>
            </a:xfrm>
            <a:prstGeom prst="line">
              <a:avLst/>
            </a:prstGeom>
            <a:noFill/>
            <a:ln w="9525">
              <a:solidFill>
                <a:schemeClr val="tx1"/>
              </a:solidFill>
              <a:round/>
              <a:headEnd/>
              <a:tailEnd type="triangle" w="med" len="med"/>
            </a:ln>
          </p:spPr>
          <p:txBody>
            <a:bodyPr/>
            <a:lstStyle/>
            <a:p>
              <a:endParaRPr lang="en-GB"/>
            </a:p>
          </p:txBody>
        </p:sp>
        <p:sp>
          <p:nvSpPr>
            <p:cNvPr id="19466" name="Line 12"/>
            <p:cNvSpPr>
              <a:spLocks noChangeShapeType="1"/>
            </p:cNvSpPr>
            <p:nvPr/>
          </p:nvSpPr>
          <p:spPr bwMode="auto">
            <a:xfrm flipV="1">
              <a:off x="1474738" y="4724747"/>
              <a:ext cx="0" cy="1152525"/>
            </a:xfrm>
            <a:prstGeom prst="line">
              <a:avLst/>
            </a:prstGeom>
            <a:noFill/>
            <a:ln w="9525">
              <a:solidFill>
                <a:schemeClr val="tx1"/>
              </a:solidFill>
              <a:round/>
              <a:headEnd/>
              <a:tailEnd type="triangle" w="med" len="med"/>
            </a:ln>
          </p:spPr>
          <p:txBody>
            <a:bodyPr/>
            <a:lstStyle/>
            <a:p>
              <a:endParaRPr lang="en-GB"/>
            </a:p>
          </p:txBody>
        </p:sp>
        <p:sp>
          <p:nvSpPr>
            <p:cNvPr id="19467" name="Line 13"/>
            <p:cNvSpPr>
              <a:spLocks noChangeShapeType="1"/>
            </p:cNvSpPr>
            <p:nvPr/>
          </p:nvSpPr>
          <p:spPr bwMode="auto">
            <a:xfrm flipV="1">
              <a:off x="2266900" y="4479652"/>
              <a:ext cx="223" cy="1397620"/>
            </a:xfrm>
            <a:prstGeom prst="line">
              <a:avLst/>
            </a:prstGeom>
            <a:noFill/>
            <a:ln w="38100">
              <a:solidFill>
                <a:srgbClr val="FF3300"/>
              </a:solidFill>
              <a:round/>
              <a:headEnd/>
              <a:tailEnd type="triangle" w="med" len="med"/>
            </a:ln>
          </p:spPr>
          <p:txBody>
            <a:bodyPr/>
            <a:lstStyle/>
            <a:p>
              <a:endParaRPr lang="en-GB"/>
            </a:p>
          </p:txBody>
        </p:sp>
        <p:sp>
          <p:nvSpPr>
            <p:cNvPr id="19468" name="Line 15"/>
            <p:cNvSpPr>
              <a:spLocks noChangeShapeType="1"/>
            </p:cNvSpPr>
            <p:nvPr/>
          </p:nvSpPr>
          <p:spPr bwMode="auto">
            <a:xfrm flipV="1">
              <a:off x="3851226" y="5055716"/>
              <a:ext cx="74" cy="821556"/>
            </a:xfrm>
            <a:prstGeom prst="line">
              <a:avLst/>
            </a:prstGeom>
            <a:noFill/>
            <a:ln w="38100">
              <a:solidFill>
                <a:srgbClr val="FF3300"/>
              </a:solidFill>
              <a:round/>
              <a:headEnd/>
              <a:tailEnd type="triangle" w="med" len="med"/>
            </a:ln>
          </p:spPr>
          <p:txBody>
            <a:bodyPr/>
            <a:lstStyle/>
            <a:p>
              <a:endParaRPr lang="en-GB"/>
            </a:p>
          </p:txBody>
        </p:sp>
        <p:sp>
          <p:nvSpPr>
            <p:cNvPr id="19469" name="Line 17"/>
            <p:cNvSpPr>
              <a:spLocks noChangeShapeType="1"/>
            </p:cNvSpPr>
            <p:nvPr/>
          </p:nvSpPr>
          <p:spPr bwMode="auto">
            <a:xfrm flipH="1" flipV="1">
              <a:off x="5435476" y="5415756"/>
              <a:ext cx="75" cy="461516"/>
            </a:xfrm>
            <a:prstGeom prst="line">
              <a:avLst/>
            </a:prstGeom>
            <a:noFill/>
            <a:ln w="38100">
              <a:solidFill>
                <a:srgbClr val="FF3300"/>
              </a:solidFill>
              <a:round/>
              <a:headEnd/>
              <a:tailEnd type="triangle" w="med" len="med"/>
            </a:ln>
          </p:spPr>
          <p:txBody>
            <a:bodyPr/>
            <a:lstStyle/>
            <a:p>
              <a:endParaRPr lang="en-GB"/>
            </a:p>
          </p:txBody>
        </p:sp>
        <p:sp>
          <p:nvSpPr>
            <p:cNvPr id="19470" name="Line 19"/>
            <p:cNvSpPr>
              <a:spLocks noChangeShapeType="1"/>
            </p:cNvSpPr>
            <p:nvPr/>
          </p:nvSpPr>
          <p:spPr bwMode="auto">
            <a:xfrm flipH="1" flipV="1">
              <a:off x="6875636" y="5631780"/>
              <a:ext cx="224" cy="245492"/>
            </a:xfrm>
            <a:prstGeom prst="line">
              <a:avLst/>
            </a:prstGeom>
            <a:noFill/>
            <a:ln w="38100">
              <a:solidFill>
                <a:srgbClr val="FF3300"/>
              </a:solidFill>
              <a:round/>
              <a:headEnd/>
              <a:tailEnd type="triangle" w="med" len="med"/>
            </a:ln>
          </p:spPr>
          <p:txBody>
            <a:bodyPr/>
            <a:lstStyle/>
            <a:p>
              <a:endParaRPr lang="en-GB"/>
            </a:p>
          </p:txBody>
        </p:sp>
        <p:sp>
          <p:nvSpPr>
            <p:cNvPr id="19471" name="Text Box 20"/>
            <p:cNvSpPr txBox="1">
              <a:spLocks noChangeArrowheads="1"/>
            </p:cNvSpPr>
            <p:nvPr/>
          </p:nvSpPr>
          <p:spPr bwMode="auto">
            <a:xfrm>
              <a:off x="2103388" y="5897910"/>
              <a:ext cx="369888" cy="457200"/>
            </a:xfrm>
            <a:prstGeom prst="rect">
              <a:avLst/>
            </a:prstGeom>
            <a:noFill/>
            <a:ln w="9525">
              <a:noFill/>
              <a:miter lim="800000"/>
              <a:headEnd/>
              <a:tailEnd/>
            </a:ln>
          </p:spPr>
          <p:txBody>
            <a:bodyPr wrap="none">
              <a:spAutoFit/>
            </a:bodyPr>
            <a:lstStyle/>
            <a:p>
              <a:r>
                <a:rPr lang="en-GB" sz="2400" i="1">
                  <a:latin typeface="Times New Roman" pitchFamily="18" charset="0"/>
                </a:rPr>
                <a:t>f</a:t>
              </a:r>
              <a:r>
                <a:rPr lang="en-GB" sz="2400" i="1" baseline="-25000">
                  <a:latin typeface="Times New Roman" pitchFamily="18" charset="0"/>
                </a:rPr>
                <a:t>0</a:t>
              </a:r>
              <a:endParaRPr lang="en-GB" sz="2400" i="1">
                <a:latin typeface="Times New Roman" pitchFamily="18" charset="0"/>
              </a:endParaRPr>
            </a:p>
          </p:txBody>
        </p:sp>
        <p:sp>
          <p:nvSpPr>
            <p:cNvPr id="19472" name="Text Box 21"/>
            <p:cNvSpPr txBox="1">
              <a:spLocks noChangeArrowheads="1"/>
            </p:cNvSpPr>
            <p:nvPr/>
          </p:nvSpPr>
          <p:spPr bwMode="auto">
            <a:xfrm>
              <a:off x="2843163" y="5877272"/>
              <a:ext cx="522288" cy="457200"/>
            </a:xfrm>
            <a:prstGeom prst="rect">
              <a:avLst/>
            </a:prstGeom>
            <a:noFill/>
            <a:ln w="9525">
              <a:noFill/>
              <a:miter lim="800000"/>
              <a:headEnd/>
              <a:tailEnd/>
            </a:ln>
          </p:spPr>
          <p:txBody>
            <a:bodyPr wrap="none">
              <a:spAutoFit/>
            </a:bodyPr>
            <a:lstStyle/>
            <a:p>
              <a:r>
                <a:rPr lang="en-GB" sz="2400" i="1">
                  <a:latin typeface="Times New Roman" pitchFamily="18" charset="0"/>
                </a:rPr>
                <a:t>2f</a:t>
              </a:r>
              <a:r>
                <a:rPr lang="en-GB" sz="2400" i="1" baseline="-25000">
                  <a:latin typeface="Times New Roman" pitchFamily="18" charset="0"/>
                </a:rPr>
                <a:t>0</a:t>
              </a:r>
              <a:endParaRPr lang="en-GB" sz="2400" i="1">
                <a:latin typeface="Times New Roman" pitchFamily="18" charset="0"/>
              </a:endParaRPr>
            </a:p>
          </p:txBody>
        </p:sp>
        <p:sp>
          <p:nvSpPr>
            <p:cNvPr id="19473" name="Text Box 22"/>
            <p:cNvSpPr txBox="1">
              <a:spLocks noChangeArrowheads="1"/>
            </p:cNvSpPr>
            <p:nvPr/>
          </p:nvSpPr>
          <p:spPr bwMode="auto">
            <a:xfrm>
              <a:off x="3563888" y="5877272"/>
              <a:ext cx="522288" cy="457200"/>
            </a:xfrm>
            <a:prstGeom prst="rect">
              <a:avLst/>
            </a:prstGeom>
            <a:noFill/>
            <a:ln w="9525">
              <a:noFill/>
              <a:miter lim="800000"/>
              <a:headEnd/>
              <a:tailEnd/>
            </a:ln>
          </p:spPr>
          <p:txBody>
            <a:bodyPr wrap="none">
              <a:spAutoFit/>
            </a:bodyPr>
            <a:lstStyle/>
            <a:p>
              <a:r>
                <a:rPr lang="en-GB" sz="2400" i="1">
                  <a:latin typeface="Times New Roman" pitchFamily="18" charset="0"/>
                </a:rPr>
                <a:t>3f</a:t>
              </a:r>
              <a:r>
                <a:rPr lang="en-GB" sz="2400" i="1" baseline="-25000">
                  <a:latin typeface="Times New Roman" pitchFamily="18" charset="0"/>
                </a:rPr>
                <a:t>0</a:t>
              </a:r>
              <a:endParaRPr lang="en-GB" sz="2400" i="1">
                <a:latin typeface="Times New Roman" pitchFamily="18" charset="0"/>
              </a:endParaRPr>
            </a:p>
          </p:txBody>
        </p:sp>
        <p:sp>
          <p:nvSpPr>
            <p:cNvPr id="19474" name="Text Box 23"/>
            <p:cNvSpPr txBox="1">
              <a:spLocks noChangeArrowheads="1"/>
            </p:cNvSpPr>
            <p:nvPr/>
          </p:nvSpPr>
          <p:spPr bwMode="auto">
            <a:xfrm>
              <a:off x="4406851" y="5877272"/>
              <a:ext cx="522287" cy="457200"/>
            </a:xfrm>
            <a:prstGeom prst="rect">
              <a:avLst/>
            </a:prstGeom>
            <a:noFill/>
            <a:ln w="9525">
              <a:noFill/>
              <a:miter lim="800000"/>
              <a:headEnd/>
              <a:tailEnd/>
            </a:ln>
          </p:spPr>
          <p:txBody>
            <a:bodyPr wrap="none">
              <a:spAutoFit/>
            </a:bodyPr>
            <a:lstStyle/>
            <a:p>
              <a:r>
                <a:rPr lang="en-GB" sz="2400" i="1">
                  <a:latin typeface="Times New Roman" pitchFamily="18" charset="0"/>
                </a:rPr>
                <a:t>4f</a:t>
              </a:r>
              <a:r>
                <a:rPr lang="en-GB" sz="2400" i="1" baseline="-25000">
                  <a:latin typeface="Times New Roman" pitchFamily="18" charset="0"/>
                </a:rPr>
                <a:t>0</a:t>
              </a:r>
              <a:endParaRPr lang="en-GB" sz="2400" i="1">
                <a:latin typeface="Times New Roman" pitchFamily="18" charset="0"/>
              </a:endParaRPr>
            </a:p>
          </p:txBody>
        </p:sp>
        <p:sp>
          <p:nvSpPr>
            <p:cNvPr id="19475" name="Text Box 24"/>
            <p:cNvSpPr txBox="1">
              <a:spLocks noChangeArrowheads="1"/>
            </p:cNvSpPr>
            <p:nvPr/>
          </p:nvSpPr>
          <p:spPr bwMode="auto">
            <a:xfrm>
              <a:off x="5127576" y="5877272"/>
              <a:ext cx="522287" cy="457200"/>
            </a:xfrm>
            <a:prstGeom prst="rect">
              <a:avLst/>
            </a:prstGeom>
            <a:noFill/>
            <a:ln w="9525">
              <a:noFill/>
              <a:miter lim="800000"/>
              <a:headEnd/>
              <a:tailEnd/>
            </a:ln>
          </p:spPr>
          <p:txBody>
            <a:bodyPr wrap="none">
              <a:spAutoFit/>
            </a:bodyPr>
            <a:lstStyle/>
            <a:p>
              <a:r>
                <a:rPr lang="en-GB" sz="2400" i="1">
                  <a:latin typeface="Times New Roman" pitchFamily="18" charset="0"/>
                </a:rPr>
                <a:t>5f</a:t>
              </a:r>
              <a:r>
                <a:rPr lang="en-GB" sz="2400" i="1" baseline="-25000">
                  <a:latin typeface="Times New Roman" pitchFamily="18" charset="0"/>
                </a:rPr>
                <a:t>0</a:t>
              </a:r>
              <a:endParaRPr lang="en-GB" sz="2400" i="1">
                <a:latin typeface="Times New Roman" pitchFamily="18" charset="0"/>
              </a:endParaRPr>
            </a:p>
          </p:txBody>
        </p:sp>
        <p:sp>
          <p:nvSpPr>
            <p:cNvPr id="19476" name="Text Box 25"/>
            <p:cNvSpPr txBox="1">
              <a:spLocks noChangeArrowheads="1"/>
            </p:cNvSpPr>
            <p:nvPr/>
          </p:nvSpPr>
          <p:spPr bwMode="auto">
            <a:xfrm>
              <a:off x="5848301" y="5877272"/>
              <a:ext cx="522287" cy="457200"/>
            </a:xfrm>
            <a:prstGeom prst="rect">
              <a:avLst/>
            </a:prstGeom>
            <a:noFill/>
            <a:ln w="9525">
              <a:noFill/>
              <a:miter lim="800000"/>
              <a:headEnd/>
              <a:tailEnd/>
            </a:ln>
          </p:spPr>
          <p:txBody>
            <a:bodyPr wrap="none">
              <a:spAutoFit/>
            </a:bodyPr>
            <a:lstStyle/>
            <a:p>
              <a:r>
                <a:rPr lang="en-GB" sz="2400" i="1">
                  <a:latin typeface="Times New Roman" pitchFamily="18" charset="0"/>
                </a:rPr>
                <a:t>6f</a:t>
              </a:r>
              <a:r>
                <a:rPr lang="en-GB" sz="2400" i="1" baseline="-25000">
                  <a:latin typeface="Times New Roman" pitchFamily="18" charset="0"/>
                </a:rPr>
                <a:t>0</a:t>
              </a:r>
              <a:endParaRPr lang="en-GB" sz="2400" i="1">
                <a:latin typeface="Times New Roman" pitchFamily="18" charset="0"/>
              </a:endParaRPr>
            </a:p>
          </p:txBody>
        </p:sp>
        <p:sp>
          <p:nvSpPr>
            <p:cNvPr id="19477" name="Text Box 26"/>
            <p:cNvSpPr txBox="1">
              <a:spLocks noChangeArrowheads="1"/>
            </p:cNvSpPr>
            <p:nvPr/>
          </p:nvSpPr>
          <p:spPr bwMode="auto">
            <a:xfrm>
              <a:off x="6569026" y="5877272"/>
              <a:ext cx="522287" cy="457200"/>
            </a:xfrm>
            <a:prstGeom prst="rect">
              <a:avLst/>
            </a:prstGeom>
            <a:noFill/>
            <a:ln w="9525">
              <a:noFill/>
              <a:miter lim="800000"/>
              <a:headEnd/>
              <a:tailEnd/>
            </a:ln>
          </p:spPr>
          <p:txBody>
            <a:bodyPr wrap="none">
              <a:spAutoFit/>
            </a:bodyPr>
            <a:lstStyle/>
            <a:p>
              <a:r>
                <a:rPr lang="en-GB" sz="2400" i="1">
                  <a:latin typeface="Times New Roman" pitchFamily="18" charset="0"/>
                </a:rPr>
                <a:t>7f</a:t>
              </a:r>
              <a:r>
                <a:rPr lang="en-GB" sz="2400" i="1" baseline="-25000">
                  <a:latin typeface="Times New Roman" pitchFamily="18" charset="0"/>
                </a:rPr>
                <a:t>0</a:t>
              </a:r>
              <a:endParaRPr lang="en-GB" sz="2400" i="1">
                <a:latin typeface="Times New Roman" pitchFamily="18" charset="0"/>
              </a:endParaRPr>
            </a:p>
          </p:txBody>
        </p:sp>
        <p:sp>
          <p:nvSpPr>
            <p:cNvPr id="19478" name="Line 27"/>
            <p:cNvSpPr>
              <a:spLocks noChangeShapeType="1"/>
            </p:cNvSpPr>
            <p:nvPr/>
          </p:nvSpPr>
          <p:spPr bwMode="auto">
            <a:xfrm>
              <a:off x="7379692" y="6135836"/>
              <a:ext cx="360362" cy="0"/>
            </a:xfrm>
            <a:prstGeom prst="line">
              <a:avLst/>
            </a:prstGeom>
            <a:noFill/>
            <a:ln w="38100">
              <a:solidFill>
                <a:schemeClr val="tx1"/>
              </a:solidFill>
              <a:prstDash val="sysDot"/>
              <a:round/>
              <a:headEnd/>
              <a:tailEnd/>
            </a:ln>
          </p:spPr>
          <p:txBody>
            <a:bodyPr/>
            <a:lstStyle/>
            <a:p>
              <a:endParaRPr lang="en-GB"/>
            </a:p>
          </p:txBody>
        </p:sp>
        <p:sp>
          <p:nvSpPr>
            <p:cNvPr id="19479" name="Text Box 30"/>
            <p:cNvSpPr txBox="1">
              <a:spLocks noChangeArrowheads="1"/>
            </p:cNvSpPr>
            <p:nvPr/>
          </p:nvSpPr>
          <p:spPr bwMode="auto">
            <a:xfrm flipV="1">
              <a:off x="898972" y="4410894"/>
              <a:ext cx="492443" cy="1233671"/>
            </a:xfrm>
            <a:prstGeom prst="rect">
              <a:avLst/>
            </a:prstGeom>
            <a:noFill/>
            <a:ln w="9525">
              <a:noFill/>
              <a:miter lim="800000"/>
              <a:headEnd/>
              <a:tailEnd/>
            </a:ln>
          </p:spPr>
          <p:txBody>
            <a:bodyPr vert="eaVert" wrap="none">
              <a:spAutoFit/>
            </a:bodyPr>
            <a:lstStyle/>
            <a:p>
              <a:r>
                <a:rPr lang="en-GB" sz="2000"/>
                <a:t>Amplitude</a:t>
              </a:r>
              <a:endParaRPr lang="en-GB" sz="2000" i="1" baseline="-25000">
                <a:latin typeface="Times New Roman" pitchFamily="18" charset="0"/>
              </a:endParaRPr>
            </a:p>
          </p:txBody>
        </p:sp>
        <p:sp>
          <p:nvSpPr>
            <p:cNvPr id="19480" name="Text Box 26"/>
            <p:cNvSpPr txBox="1">
              <a:spLocks noChangeArrowheads="1"/>
            </p:cNvSpPr>
            <p:nvPr/>
          </p:nvSpPr>
          <p:spPr bwMode="auto">
            <a:xfrm>
              <a:off x="8190186" y="5631780"/>
              <a:ext cx="269626" cy="461665"/>
            </a:xfrm>
            <a:prstGeom prst="rect">
              <a:avLst/>
            </a:prstGeom>
            <a:noFill/>
            <a:ln w="9525">
              <a:noFill/>
              <a:miter lim="800000"/>
              <a:headEnd/>
              <a:tailEnd/>
            </a:ln>
          </p:spPr>
          <p:txBody>
            <a:bodyPr wrap="none">
              <a:spAutoFit/>
            </a:bodyPr>
            <a:lstStyle/>
            <a:p>
              <a:r>
                <a:rPr lang="en-GB" sz="2400" i="1">
                  <a:latin typeface="Times New Roman" pitchFamily="18" charset="0"/>
                </a:rPr>
                <a:t>f</a:t>
              </a:r>
            </a:p>
          </p:txBody>
        </p:sp>
        <p:sp>
          <p:nvSpPr>
            <p:cNvPr id="19481" name="Line 27"/>
            <p:cNvSpPr>
              <a:spLocks noChangeShapeType="1"/>
            </p:cNvSpPr>
            <p:nvPr/>
          </p:nvSpPr>
          <p:spPr bwMode="auto">
            <a:xfrm>
              <a:off x="7379692" y="5703788"/>
              <a:ext cx="360362" cy="0"/>
            </a:xfrm>
            <a:prstGeom prst="line">
              <a:avLst/>
            </a:prstGeom>
            <a:noFill/>
            <a:ln w="38100">
              <a:solidFill>
                <a:schemeClr val="tx1"/>
              </a:solidFill>
              <a:prstDash val="sysDot"/>
              <a:round/>
              <a:headEnd/>
              <a:tailEnd/>
            </a:ln>
          </p:spPr>
          <p:txBody>
            <a:bodyPr/>
            <a:lstStyle/>
            <a:p>
              <a:endParaRPr lang="en-GB"/>
            </a:p>
          </p:txBody>
        </p:sp>
      </p:grpSp>
      <p:sp>
        <p:nvSpPr>
          <p:cNvPr id="19461" name="Text Box 24"/>
          <p:cNvSpPr txBox="1">
            <a:spLocks noChangeArrowheads="1"/>
          </p:cNvSpPr>
          <p:nvPr/>
        </p:nvSpPr>
        <p:spPr bwMode="auto">
          <a:xfrm>
            <a:off x="3203575" y="4365625"/>
            <a:ext cx="4752975" cy="646113"/>
          </a:xfrm>
          <a:prstGeom prst="rect">
            <a:avLst/>
          </a:prstGeom>
          <a:noFill/>
          <a:ln w="9525">
            <a:noFill/>
            <a:miter lim="800000"/>
            <a:headEnd/>
            <a:tailEnd/>
          </a:ln>
        </p:spPr>
        <p:txBody>
          <a:bodyPr>
            <a:spAutoFit/>
          </a:bodyPr>
          <a:lstStyle/>
          <a:p>
            <a:r>
              <a:rPr lang="en-GB" altLang="zh-CN">
                <a:ea typeface="宋体" pitchFamily="2" charset="-122"/>
              </a:rPr>
              <a:t>Harmonic-related content is added to the signal by the ‘shaping’ action of the clipping</a:t>
            </a:r>
          </a:p>
        </p:txBody>
      </p:sp>
      <p:sp>
        <p:nvSpPr>
          <p:cNvPr id="107" name="Left Brace 106"/>
          <p:cNvSpPr/>
          <p:nvPr/>
        </p:nvSpPr>
        <p:spPr>
          <a:xfrm rot="5400000">
            <a:off x="5394325" y="3327400"/>
            <a:ext cx="371475" cy="3743325"/>
          </a:xfrm>
          <a:prstGeom prst="leftBrace">
            <a:avLst/>
          </a:prstGeom>
          <a:ln w="19050"/>
        </p:spPr>
        <p:style>
          <a:lnRef idx="1">
            <a:schemeClr val="dk1"/>
          </a:lnRef>
          <a:fillRef idx="0">
            <a:schemeClr val="dk1"/>
          </a:fillRef>
          <a:effectRef idx="0">
            <a:schemeClr val="dk1"/>
          </a:effectRef>
          <a:fontRef idx="minor">
            <a:schemeClr val="tx1"/>
          </a:fontRef>
        </p:style>
        <p:txBody>
          <a:bodyPr anchor="ctr"/>
          <a:lstStyle/>
          <a:p>
            <a:pPr algn="ctr">
              <a:defRPr/>
            </a:pPr>
            <a:endParaRPr lang="en-GB"/>
          </a:p>
        </p:txBody>
      </p:sp>
      <p:sp>
        <p:nvSpPr>
          <p:cNvPr id="19463" name="Text Box 24"/>
          <p:cNvSpPr txBox="1">
            <a:spLocks noChangeArrowheads="1"/>
          </p:cNvSpPr>
          <p:nvPr/>
        </p:nvSpPr>
        <p:spPr bwMode="auto">
          <a:xfrm>
            <a:off x="179388" y="5805488"/>
            <a:ext cx="1728787" cy="922337"/>
          </a:xfrm>
          <a:prstGeom prst="rect">
            <a:avLst/>
          </a:prstGeom>
          <a:noFill/>
          <a:ln w="9525">
            <a:noFill/>
            <a:miter lim="800000"/>
            <a:headEnd/>
            <a:tailEnd/>
          </a:ln>
        </p:spPr>
        <p:txBody>
          <a:bodyPr>
            <a:spAutoFit/>
          </a:bodyPr>
          <a:lstStyle/>
          <a:p>
            <a:r>
              <a:rPr lang="en-GB" altLang="zh-CN">
                <a:ea typeface="宋体" pitchFamily="2" charset="-122"/>
              </a:rPr>
              <a:t>Sine wave</a:t>
            </a:r>
          </a:p>
          <a:p>
            <a:r>
              <a:rPr lang="en-GB" altLang="zh-CN">
                <a:ea typeface="宋体" pitchFamily="2" charset="-122"/>
              </a:rPr>
              <a:t>without clipping</a:t>
            </a:r>
          </a:p>
        </p:txBody>
      </p:sp>
      <p:cxnSp>
        <p:nvCxnSpPr>
          <p:cNvPr id="110" name="Straight Arrow Connector 109"/>
          <p:cNvCxnSpPr/>
          <p:nvPr/>
        </p:nvCxnSpPr>
        <p:spPr>
          <a:xfrm flipV="1">
            <a:off x="1116013" y="5445125"/>
            <a:ext cx="1008062" cy="863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xfrm>
            <a:off x="971550" y="-26988"/>
            <a:ext cx="7158038" cy="1412876"/>
          </a:xfrm>
        </p:spPr>
        <p:txBody>
          <a:bodyPr/>
          <a:lstStyle/>
          <a:p>
            <a:pPr eaLnBrk="1" hangingPunct="1"/>
            <a:r>
              <a:rPr lang="en-GB" sz="3200" dirty="0"/>
              <a:t>Learning Activities for this section</a:t>
            </a:r>
          </a:p>
        </p:txBody>
      </p:sp>
      <p:sp>
        <p:nvSpPr>
          <p:cNvPr id="53" name="Content Placeholder 2"/>
          <p:cNvSpPr txBox="1">
            <a:spLocks/>
          </p:cNvSpPr>
          <p:nvPr/>
        </p:nvSpPr>
        <p:spPr>
          <a:xfrm>
            <a:off x="323850" y="1916113"/>
            <a:ext cx="8208963" cy="4114800"/>
          </a:xfrm>
          <a:prstGeom prst="rect">
            <a:avLst/>
          </a:prstGeom>
        </p:spPr>
        <p:txBody>
          <a:bodyPr/>
          <a:lstStyle/>
          <a:p>
            <a:pPr marL="447675" indent="-447675" eaLnBrk="0" hangingPunct="0">
              <a:spcBef>
                <a:spcPct val="20000"/>
              </a:spcBef>
              <a:buClr>
                <a:schemeClr val="accent1"/>
              </a:buClr>
              <a:buSzPct val="70000"/>
              <a:buFont typeface="Wingdings" pitchFamily="2" charset="2"/>
              <a:buNone/>
              <a:defRPr/>
            </a:pPr>
            <a:r>
              <a:rPr lang="en-US" altLang="zh-CN" sz="3200" kern="0" dirty="0">
                <a:latin typeface="+mn-lt"/>
                <a:ea typeface="宋体" pitchFamily="2" charset="-122"/>
              </a:rPr>
              <a:t>Assigned Reading</a:t>
            </a:r>
          </a:p>
          <a:p>
            <a:pPr marL="447675" indent="-447675" eaLnBrk="0" hangingPunct="0">
              <a:spcBef>
                <a:spcPct val="20000"/>
              </a:spcBef>
              <a:buClr>
                <a:schemeClr val="accent1"/>
              </a:buClr>
              <a:buSzPct val="70000"/>
              <a:buFont typeface="Wingdings" pitchFamily="2" charset="2"/>
              <a:buNone/>
              <a:defRPr/>
            </a:pPr>
            <a:r>
              <a:rPr lang="en-US" altLang="zh-CN" sz="3200" kern="0" dirty="0">
                <a:latin typeface="+mn-lt"/>
                <a:ea typeface="宋体" pitchFamily="2" charset="-122"/>
              </a:rPr>
              <a:t>	Chapter 6, sections </a:t>
            </a:r>
            <a:r>
              <a:rPr lang="en-US" altLang="zh-CN" sz="2800" kern="0" dirty="0">
                <a:latin typeface="+mn-lt"/>
                <a:ea typeface="宋体" pitchFamily="2" charset="-122"/>
              </a:rPr>
              <a:t> 6.2, 6.3, 6.6</a:t>
            </a:r>
          </a:p>
          <a:p>
            <a:pPr marL="447675" indent="-447675" eaLnBrk="0" hangingPunct="0">
              <a:spcBef>
                <a:spcPct val="20000"/>
              </a:spcBef>
              <a:buClr>
                <a:schemeClr val="accent1"/>
              </a:buClr>
              <a:buSzPct val="70000"/>
              <a:buFont typeface="Wingdings" pitchFamily="2" charset="2"/>
              <a:buNone/>
              <a:defRPr/>
            </a:pPr>
            <a:r>
              <a:rPr lang="en-US" altLang="zh-CN" sz="2800" kern="0" dirty="0">
                <a:latin typeface="+mn-lt"/>
                <a:ea typeface="宋体" pitchFamily="2" charset="-122"/>
              </a:rPr>
              <a:t>make sure you can follow examples 6.1, 6.6, 6.8</a:t>
            </a:r>
          </a:p>
          <a:p>
            <a:pPr marL="447675" indent="-447675" eaLnBrk="0" hangingPunct="0">
              <a:spcBef>
                <a:spcPct val="20000"/>
              </a:spcBef>
              <a:buClr>
                <a:schemeClr val="accent1"/>
              </a:buClr>
              <a:buSzPct val="70000"/>
              <a:buFont typeface="Wingdings" pitchFamily="2" charset="2"/>
              <a:buNone/>
              <a:defRPr/>
            </a:pPr>
            <a:r>
              <a:rPr lang="en-US" altLang="zh-CN" sz="3200" kern="0" dirty="0">
                <a:latin typeface="+mn-lt"/>
                <a:ea typeface="宋体" pitchFamily="2" charset="-122"/>
              </a:rPr>
              <a:t>Exercises: 6.6, 6.7, 6.16, 6.20</a:t>
            </a:r>
          </a:p>
          <a:p>
            <a:pPr marL="447675" indent="-447675" eaLnBrk="0" hangingPunct="0">
              <a:spcBef>
                <a:spcPct val="20000"/>
              </a:spcBef>
              <a:buClr>
                <a:schemeClr val="accent1"/>
              </a:buClr>
              <a:buSzPct val="70000"/>
              <a:buFont typeface="Wingdings" pitchFamily="2" charset="2"/>
              <a:buNone/>
              <a:defRPr/>
            </a:pPr>
            <a:r>
              <a:rPr lang="en-US" altLang="zh-CN" sz="3200" kern="0">
                <a:latin typeface="+mn-lt"/>
                <a:ea typeface="宋体" pitchFamily="2" charset="-122"/>
              </a:rPr>
              <a:t>				(answers in Appendix E)</a:t>
            </a:r>
            <a:endParaRPr lang="en-US" altLang="zh-CN" sz="3200" kern="0" dirty="0">
              <a:latin typeface="+mn-lt"/>
              <a:ea typeface="宋体" pitchFamily="2" charset="-122"/>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p:txBody>
          <a:bodyPr/>
          <a:lstStyle/>
          <a:p>
            <a:pPr eaLnBrk="1" hangingPunct="1"/>
            <a:r>
              <a:rPr lang="en-GB" altLang="zh-CN" dirty="0">
                <a:ea typeface="宋体" pitchFamily="2" charset="-122"/>
              </a:rPr>
              <a:t>Amplifiers (continued) and Filters (start)</a:t>
            </a:r>
          </a:p>
        </p:txBody>
      </p:sp>
      <p:sp>
        <p:nvSpPr>
          <p:cNvPr id="13315" name="Rectangle 3"/>
          <p:cNvSpPr>
            <a:spLocks noGrp="1" noChangeArrowheads="1"/>
          </p:cNvSpPr>
          <p:nvPr>
            <p:ph type="subTitle" idx="1"/>
          </p:nvPr>
        </p:nvSpPr>
        <p:spPr>
          <a:xfrm>
            <a:off x="5940152" y="2924944"/>
            <a:ext cx="2141984" cy="711696"/>
          </a:xfrm>
        </p:spPr>
        <p:txBody>
          <a:bodyPr/>
          <a:lstStyle/>
          <a:p>
            <a:pPr eaLnBrk="1" hangingPunct="1"/>
            <a:r>
              <a:rPr lang="en-GB" dirty="0"/>
              <a:t>Section 07</a:t>
            </a:r>
          </a:p>
        </p:txBody>
      </p:sp>
      <p:sp>
        <p:nvSpPr>
          <p:cNvPr id="4" name="Content Placeholder 6"/>
          <p:cNvSpPr txBox="1">
            <a:spLocks/>
          </p:cNvSpPr>
          <p:nvPr/>
        </p:nvSpPr>
        <p:spPr bwMode="auto">
          <a:xfrm>
            <a:off x="179512" y="3501008"/>
            <a:ext cx="7661275" cy="18078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47675" marR="0" lvl="0" indent="-447675" algn="l" defTabSz="914400" rtl="0" eaLnBrk="1" fontAlgn="base" latinLnBrk="0" hangingPunct="1">
              <a:lnSpc>
                <a:spcPct val="100000"/>
              </a:lnSpc>
              <a:spcBef>
                <a:spcPct val="20000"/>
              </a:spcBef>
              <a:spcAft>
                <a:spcPct val="0"/>
              </a:spcAft>
              <a:buClr>
                <a:schemeClr val="accent1"/>
              </a:buClr>
              <a:buSzPct val="70000"/>
              <a:buFont typeface="Wingdings" pitchFamily="2" charset="2"/>
              <a:buChar char="n"/>
              <a:tabLst/>
              <a:defRPr/>
            </a:pPr>
            <a:r>
              <a:rPr kumimoji="0" lang="en-US" altLang="zh-CN" sz="2000" b="0" i="0" u="none" strike="noStrike" kern="0" cap="none" spc="0" normalizeH="0" baseline="0" noProof="0" dirty="0">
                <a:ln>
                  <a:noFill/>
                </a:ln>
                <a:solidFill>
                  <a:schemeClr val="tx1"/>
                </a:solidFill>
                <a:effectLst/>
                <a:uLnTx/>
                <a:uFillTx/>
                <a:latin typeface="+mn-lt"/>
                <a:ea typeface="宋体" pitchFamily="2" charset="-122"/>
                <a:cs typeface="+mn-cs"/>
              </a:rPr>
              <a:t>Differential amplifiers</a:t>
            </a:r>
          </a:p>
          <a:p>
            <a:pPr marL="447675" marR="0" lvl="0" indent="-447675" algn="l" defTabSz="914400" rtl="0" eaLnBrk="1" fontAlgn="base" latinLnBrk="0" hangingPunct="1">
              <a:lnSpc>
                <a:spcPct val="100000"/>
              </a:lnSpc>
              <a:spcBef>
                <a:spcPct val="20000"/>
              </a:spcBef>
              <a:spcAft>
                <a:spcPct val="0"/>
              </a:spcAft>
              <a:buClr>
                <a:schemeClr val="accent1"/>
              </a:buClr>
              <a:buSzPct val="70000"/>
              <a:buFont typeface="Wingdings" pitchFamily="2" charset="2"/>
              <a:buChar char="n"/>
              <a:tabLst/>
              <a:defRPr/>
            </a:pPr>
            <a:r>
              <a:rPr lang="en-US" altLang="zh-CN" sz="2000" kern="0" dirty="0">
                <a:latin typeface="+mn-lt"/>
                <a:ea typeface="宋体" pitchFamily="2" charset="-122"/>
              </a:rPr>
              <a:t>Strain gauge and </a:t>
            </a:r>
            <a:r>
              <a:rPr lang="en-US" altLang="zh-CN" sz="2000" kern="0" dirty="0" err="1">
                <a:latin typeface="+mn-lt"/>
                <a:ea typeface="宋体" pitchFamily="2" charset="-122"/>
              </a:rPr>
              <a:t>Weatstone</a:t>
            </a:r>
            <a:r>
              <a:rPr lang="en-US" altLang="zh-CN" sz="2000" kern="0" dirty="0">
                <a:latin typeface="+mn-lt"/>
                <a:ea typeface="宋体" pitchFamily="2" charset="-122"/>
              </a:rPr>
              <a:t> bridge</a:t>
            </a:r>
            <a:endParaRPr kumimoji="0" lang="en-US" altLang="zh-CN" sz="2000" b="0" i="0" u="none" strike="noStrike" kern="0" cap="none" spc="0" normalizeH="0" baseline="0" noProof="0" dirty="0">
              <a:ln>
                <a:noFill/>
              </a:ln>
              <a:solidFill>
                <a:schemeClr val="tx1"/>
              </a:solidFill>
              <a:effectLst/>
              <a:uLnTx/>
              <a:uFillTx/>
              <a:latin typeface="+mn-lt"/>
              <a:ea typeface="宋体" pitchFamily="2" charset="-122"/>
              <a:cs typeface="+mn-cs"/>
            </a:endParaRPr>
          </a:p>
          <a:p>
            <a:pPr marL="447675" marR="0" lvl="0" indent="-447675" algn="l" defTabSz="914400" rtl="0" eaLnBrk="1" fontAlgn="base" latinLnBrk="0" hangingPunct="1">
              <a:lnSpc>
                <a:spcPct val="100000"/>
              </a:lnSpc>
              <a:spcBef>
                <a:spcPct val="20000"/>
              </a:spcBef>
              <a:spcAft>
                <a:spcPct val="0"/>
              </a:spcAft>
              <a:buClr>
                <a:schemeClr val="accent1"/>
              </a:buClr>
              <a:buSzPct val="70000"/>
              <a:buFont typeface="Wingdings" pitchFamily="2" charset="2"/>
              <a:buChar char="n"/>
              <a:tabLst/>
              <a:defRPr/>
            </a:pPr>
            <a:r>
              <a:rPr kumimoji="0" lang="en-US" altLang="zh-CN" sz="2000" b="0" i="0" u="none" strike="noStrike" kern="0" cap="none" spc="0" normalizeH="0" baseline="0" noProof="0" dirty="0">
                <a:ln>
                  <a:noFill/>
                </a:ln>
                <a:solidFill>
                  <a:schemeClr val="tx1"/>
                </a:solidFill>
                <a:effectLst/>
                <a:uLnTx/>
                <a:uFillTx/>
                <a:latin typeface="+mn-lt"/>
                <a:ea typeface="宋体" pitchFamily="2" charset="-122"/>
                <a:cs typeface="+mn-cs"/>
              </a:rPr>
              <a:t>Cascaded amplifiers</a:t>
            </a:r>
          </a:p>
          <a:p>
            <a:pPr marL="447675" marR="0" lvl="0" indent="-447675" algn="l" defTabSz="914400" rtl="0" eaLnBrk="1" fontAlgn="base" latinLnBrk="0" hangingPunct="1">
              <a:lnSpc>
                <a:spcPct val="100000"/>
              </a:lnSpc>
              <a:spcBef>
                <a:spcPct val="20000"/>
              </a:spcBef>
              <a:spcAft>
                <a:spcPct val="0"/>
              </a:spcAft>
              <a:buClr>
                <a:schemeClr val="accent1"/>
              </a:buClr>
              <a:buSzPct val="70000"/>
              <a:buFont typeface="Wingdings" pitchFamily="2" charset="2"/>
              <a:buChar char="n"/>
              <a:tabLst/>
              <a:defRPr/>
            </a:pPr>
            <a:r>
              <a:rPr kumimoji="0" lang="en-US" altLang="zh-CN" sz="2000" b="0" i="0" u="none" strike="noStrike" kern="0" cap="none" spc="0" normalizeH="0" baseline="0" noProof="0" dirty="0">
                <a:ln>
                  <a:noFill/>
                </a:ln>
                <a:solidFill>
                  <a:schemeClr val="tx1"/>
                </a:solidFill>
                <a:effectLst/>
                <a:uLnTx/>
                <a:uFillTx/>
                <a:latin typeface="+mn-lt"/>
                <a:ea typeface="宋体" pitchFamily="2" charset="-122"/>
                <a:cs typeface="+mn-cs"/>
              </a:rPr>
              <a:t>Efficiency of amplifiers</a:t>
            </a:r>
          </a:p>
          <a:p>
            <a:pPr marL="447675" marR="0" lvl="0" indent="-447675" algn="l" defTabSz="914400" rtl="0" eaLnBrk="1" fontAlgn="base" latinLnBrk="0" hangingPunct="1">
              <a:lnSpc>
                <a:spcPct val="100000"/>
              </a:lnSpc>
              <a:spcBef>
                <a:spcPct val="20000"/>
              </a:spcBef>
              <a:spcAft>
                <a:spcPct val="0"/>
              </a:spcAft>
              <a:buClr>
                <a:schemeClr val="accent1"/>
              </a:buClr>
              <a:buSzPct val="70000"/>
              <a:buFont typeface="Wingdings" pitchFamily="2" charset="2"/>
              <a:buChar char="n"/>
              <a:tabLst/>
              <a:defRPr/>
            </a:pPr>
            <a:r>
              <a:rPr lang="en-US" altLang="zh-CN" sz="2000" kern="0" dirty="0">
                <a:latin typeface="+mn-lt"/>
                <a:ea typeface="宋体" pitchFamily="2" charset="-122"/>
              </a:rPr>
              <a:t>Filters:</a:t>
            </a:r>
          </a:p>
          <a:p>
            <a:pPr marL="904875" lvl="1" indent="-447675">
              <a:spcBef>
                <a:spcPct val="20000"/>
              </a:spcBef>
              <a:buClr>
                <a:schemeClr val="accent1"/>
              </a:buClr>
              <a:buSzPct val="70000"/>
              <a:buFont typeface="Wingdings" pitchFamily="2" charset="2"/>
              <a:buChar char="n"/>
            </a:pPr>
            <a:r>
              <a:rPr lang="en-US" altLang="zh-CN" sz="2000" kern="0" noProof="0" dirty="0">
                <a:latin typeface="+mn-lt"/>
                <a:ea typeface="宋体" pitchFamily="2" charset="-122"/>
              </a:rPr>
              <a:t>The need for filters</a:t>
            </a:r>
          </a:p>
          <a:p>
            <a:pPr marL="904875" lvl="1" indent="-447675">
              <a:spcBef>
                <a:spcPct val="20000"/>
              </a:spcBef>
              <a:buClr>
                <a:schemeClr val="accent1"/>
              </a:buClr>
              <a:buSzPct val="70000"/>
              <a:buFont typeface="Wingdings" pitchFamily="2" charset="2"/>
              <a:buChar char="n"/>
            </a:pPr>
            <a:r>
              <a:rPr kumimoji="0" lang="en-US" altLang="zh-CN" sz="2000" b="0" i="0" u="none" strike="noStrike" kern="0" cap="none" spc="0" normalizeH="0" baseline="0" dirty="0">
                <a:ln>
                  <a:noFill/>
                </a:ln>
                <a:solidFill>
                  <a:schemeClr val="tx1"/>
                </a:solidFill>
                <a:effectLst/>
                <a:uLnTx/>
                <a:uFillTx/>
                <a:latin typeface="+mn-lt"/>
                <a:ea typeface="宋体" pitchFamily="2" charset="-122"/>
                <a:cs typeface="+mn-cs"/>
              </a:rPr>
              <a:t>The</a:t>
            </a:r>
            <a:r>
              <a:rPr lang="en-US" altLang="zh-CN" sz="2000" kern="0" dirty="0">
                <a:latin typeface="+mn-lt"/>
                <a:ea typeface="宋体" pitchFamily="2" charset="-122"/>
              </a:rPr>
              <a:t> types of filters in</a:t>
            </a:r>
          </a:p>
          <a:p>
            <a:pPr marL="904875" lvl="1" indent="-447675">
              <a:spcBef>
                <a:spcPct val="20000"/>
              </a:spcBef>
              <a:buClr>
                <a:schemeClr val="accent1"/>
              </a:buClr>
              <a:buSzPct val="70000"/>
            </a:pPr>
            <a:r>
              <a:rPr lang="en-US" altLang="zh-CN" sz="2000" kern="0" dirty="0">
                <a:latin typeface="+mn-lt"/>
                <a:ea typeface="宋体" pitchFamily="2" charset="-122"/>
              </a:rPr>
              <a:t>	the frequency domain</a:t>
            </a:r>
            <a:endParaRPr kumimoji="0" lang="en-US" altLang="zh-CN" sz="2000" b="0" i="0" u="none" strike="noStrike" kern="0" cap="none" spc="0" normalizeH="0" baseline="0" noProof="0" dirty="0">
              <a:ln>
                <a:noFill/>
              </a:ln>
              <a:solidFill>
                <a:schemeClr val="tx1"/>
              </a:solidFill>
              <a:effectLst/>
              <a:uLnTx/>
              <a:uFillTx/>
              <a:latin typeface="+mn-lt"/>
              <a:ea typeface="宋体" pitchFamily="2" charset="-122"/>
              <a:cs typeface="+mn-cs"/>
            </a:endParaRPr>
          </a:p>
          <a:p>
            <a:pPr marL="447675" marR="0" lvl="0" indent="-447675"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defRPr/>
            </a:pPr>
            <a:endParaRPr kumimoji="0" lang="en-GB" sz="3200" b="0" i="0" u="none" strike="noStrike" kern="0" cap="none" spc="0" normalizeH="0" baseline="0" noProof="0" dirty="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4788024" y="3976961"/>
            <a:ext cx="4355976" cy="2881039"/>
          </a:xfrm>
          <a:prstGeom prst="rect">
            <a:avLst/>
          </a:prstGeom>
        </p:spPr>
        <p:txBody>
          <a:bodyPr/>
          <a:lstStyle/>
          <a:p>
            <a:pPr marL="447675" indent="-447675" eaLnBrk="0" hangingPunct="0">
              <a:spcBef>
                <a:spcPct val="20000"/>
              </a:spcBef>
              <a:buClr>
                <a:schemeClr val="accent1"/>
              </a:buClr>
              <a:buSzPct val="70000"/>
              <a:buFont typeface="Wingdings" pitchFamily="2" charset="2"/>
              <a:buNone/>
              <a:defRPr/>
            </a:pPr>
            <a:r>
              <a:rPr lang="en-GB" sz="2400" u="sng" dirty="0"/>
              <a:t>Learning Activities for</a:t>
            </a:r>
          </a:p>
          <a:p>
            <a:pPr marL="447675" indent="-447675" eaLnBrk="0" hangingPunct="0">
              <a:spcBef>
                <a:spcPct val="20000"/>
              </a:spcBef>
              <a:buClr>
                <a:schemeClr val="accent1"/>
              </a:buClr>
              <a:buSzPct val="70000"/>
              <a:buFont typeface="Wingdings" pitchFamily="2" charset="2"/>
              <a:buNone/>
              <a:defRPr/>
            </a:pPr>
            <a:r>
              <a:rPr lang="en-GB" sz="2400" u="sng" dirty="0"/>
              <a:t>this Section</a:t>
            </a:r>
            <a:endParaRPr lang="en-US" altLang="zh-CN" sz="2400" u="sng" kern="0" dirty="0">
              <a:latin typeface="+mn-lt"/>
              <a:ea typeface="宋体" pitchFamily="2" charset="-122"/>
            </a:endParaRPr>
          </a:p>
          <a:p>
            <a:pPr marL="447675" indent="-447675" eaLnBrk="0" hangingPunct="0">
              <a:spcBef>
                <a:spcPct val="20000"/>
              </a:spcBef>
              <a:buClr>
                <a:schemeClr val="accent1"/>
              </a:buClr>
              <a:buSzPct val="70000"/>
              <a:buFont typeface="Wingdings" pitchFamily="2" charset="2"/>
              <a:buNone/>
              <a:defRPr/>
            </a:pPr>
            <a:r>
              <a:rPr lang="en-US" altLang="zh-CN" sz="2400" kern="0" dirty="0">
                <a:latin typeface="+mn-lt"/>
                <a:ea typeface="宋体" pitchFamily="2" charset="-122"/>
              </a:rPr>
              <a:t>Assigned Reading:</a:t>
            </a:r>
          </a:p>
          <a:p>
            <a:pPr marL="447675" indent="-447675" eaLnBrk="0" hangingPunct="0">
              <a:spcBef>
                <a:spcPct val="20000"/>
              </a:spcBef>
              <a:buClr>
                <a:schemeClr val="accent1"/>
              </a:buClr>
              <a:buSzPct val="70000"/>
              <a:buFont typeface="Wingdings" pitchFamily="2" charset="2"/>
              <a:buNone/>
              <a:defRPr/>
            </a:pPr>
            <a:r>
              <a:rPr lang="en-US" altLang="zh-CN" sz="2400" kern="0" dirty="0">
                <a:latin typeface="+mn-lt"/>
                <a:ea typeface="宋体" pitchFamily="2" charset="-122"/>
              </a:rPr>
              <a:t>	Chapter 6, sections </a:t>
            </a:r>
            <a:r>
              <a:rPr lang="en-US" altLang="zh-CN" sz="2000" kern="0" dirty="0">
                <a:latin typeface="+mn-lt"/>
                <a:ea typeface="宋体" pitchFamily="2" charset="-122"/>
              </a:rPr>
              <a:t> 6.8, 6.9</a:t>
            </a:r>
          </a:p>
          <a:p>
            <a:pPr marL="447675" indent="-447675" eaLnBrk="0" hangingPunct="0">
              <a:spcBef>
                <a:spcPct val="20000"/>
              </a:spcBef>
              <a:buClr>
                <a:schemeClr val="accent1"/>
              </a:buClr>
              <a:buSzPct val="70000"/>
              <a:buFont typeface="Wingdings" pitchFamily="2" charset="2"/>
              <a:buNone/>
              <a:defRPr/>
            </a:pPr>
            <a:r>
              <a:rPr lang="en-US" altLang="zh-CN" sz="2400" kern="0" dirty="0">
                <a:latin typeface="+mn-lt"/>
                <a:ea typeface="宋体" pitchFamily="2" charset="-122"/>
              </a:rPr>
              <a:t>Exercises: 6.22, 6.27, 6.28</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pPr eaLnBrk="1" hangingPunct="1"/>
            <a:r>
              <a:rPr lang="en-GB" sz="3200" dirty="0"/>
              <a:t>Differential Signals</a:t>
            </a:r>
          </a:p>
        </p:txBody>
      </p:sp>
      <p:sp>
        <p:nvSpPr>
          <p:cNvPr id="7171" name="Rectangle 3"/>
          <p:cNvSpPr>
            <a:spLocks noGrp="1" noChangeArrowheads="1"/>
          </p:cNvSpPr>
          <p:nvPr>
            <p:ph type="body" idx="4294967295"/>
          </p:nvPr>
        </p:nvSpPr>
        <p:spPr>
          <a:xfrm>
            <a:off x="179513" y="5517232"/>
            <a:ext cx="5112568" cy="938213"/>
          </a:xfrm>
        </p:spPr>
        <p:txBody>
          <a:bodyPr/>
          <a:lstStyle/>
          <a:p>
            <a:pPr eaLnBrk="1" hangingPunct="1">
              <a:lnSpc>
                <a:spcPct val="80000"/>
              </a:lnSpc>
            </a:pPr>
            <a:r>
              <a:rPr lang="en-GB" sz="1800" dirty="0"/>
              <a:t>For this, a differential amplifier is used</a:t>
            </a:r>
          </a:p>
          <a:p>
            <a:pPr eaLnBrk="1" hangingPunct="1">
              <a:lnSpc>
                <a:spcPct val="80000"/>
              </a:lnSpc>
            </a:pPr>
            <a:r>
              <a:rPr lang="en-GB" sz="1800" dirty="0"/>
              <a:t>The output may be either differential or single-ended</a:t>
            </a:r>
          </a:p>
        </p:txBody>
      </p:sp>
      <p:sp>
        <p:nvSpPr>
          <p:cNvPr id="15368" name="Text Box 9"/>
          <p:cNvSpPr txBox="1">
            <a:spLocks noChangeArrowheads="1"/>
          </p:cNvSpPr>
          <p:nvPr/>
        </p:nvSpPr>
        <p:spPr bwMode="auto">
          <a:xfrm>
            <a:off x="3707904" y="1628800"/>
            <a:ext cx="4176464" cy="1477328"/>
          </a:xfrm>
          <a:prstGeom prst="rect">
            <a:avLst/>
          </a:prstGeom>
          <a:noFill/>
          <a:ln w="9525">
            <a:noFill/>
            <a:miter lim="800000"/>
            <a:headEnd/>
            <a:tailEnd/>
          </a:ln>
        </p:spPr>
        <p:txBody>
          <a:bodyPr wrap="square">
            <a:spAutoFit/>
          </a:bodyPr>
          <a:lstStyle/>
          <a:p>
            <a:r>
              <a:rPr lang="en-GB" dirty="0"/>
              <a:t>Commonly, the information content of interest is conveyed in the small difference of two signals (voltages), </a:t>
            </a:r>
            <a:r>
              <a:rPr lang="en-GB" i="1" dirty="0"/>
              <a:t>V</a:t>
            </a:r>
            <a:r>
              <a:rPr lang="en-GB" i="1" baseline="-25000" dirty="0"/>
              <a:t>D</a:t>
            </a:r>
          </a:p>
          <a:p>
            <a:r>
              <a:rPr lang="en-GB" dirty="0"/>
              <a:t>The small voltage difference, V</a:t>
            </a:r>
            <a:r>
              <a:rPr lang="en-GB" baseline="-25000" dirty="0"/>
              <a:t>2</a:t>
            </a:r>
            <a:r>
              <a:rPr lang="en-GB" dirty="0"/>
              <a:t>-V</a:t>
            </a:r>
            <a:r>
              <a:rPr lang="en-GB" baseline="-25000" dirty="0"/>
              <a:t>1</a:t>
            </a:r>
            <a:r>
              <a:rPr lang="en-GB" dirty="0"/>
              <a:t>, must be amplified to be observed</a:t>
            </a:r>
          </a:p>
        </p:txBody>
      </p:sp>
      <p:graphicFrame>
        <p:nvGraphicFramePr>
          <p:cNvPr id="15512" name="Object 152"/>
          <p:cNvGraphicFramePr>
            <a:graphicFrameLocks noChangeAspect="1"/>
          </p:cNvGraphicFramePr>
          <p:nvPr/>
        </p:nvGraphicFramePr>
        <p:xfrm>
          <a:off x="4932040" y="3212976"/>
          <a:ext cx="1169987" cy="360363"/>
        </p:xfrm>
        <a:graphic>
          <a:graphicData uri="http://schemas.openxmlformats.org/presentationml/2006/ole">
            <mc:AlternateContent xmlns:mc="http://schemas.openxmlformats.org/markup-compatibility/2006">
              <mc:Choice xmlns:v="urn:schemas-microsoft-com:vml" Requires="v">
                <p:oleObj spid="_x0000_s42278" name="Equation" r:id="rId3" imgW="711000" imgH="215640" progId="Equation.3">
                  <p:embed/>
                </p:oleObj>
              </mc:Choice>
              <mc:Fallback>
                <p:oleObj name="Equation" r:id="rId3" imgW="71100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3212976"/>
                        <a:ext cx="1169987"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513" name="Object 153"/>
          <p:cNvGraphicFramePr>
            <a:graphicFrameLocks noChangeAspect="1"/>
          </p:cNvGraphicFramePr>
          <p:nvPr/>
        </p:nvGraphicFramePr>
        <p:xfrm>
          <a:off x="4716016" y="3717032"/>
          <a:ext cx="1607622" cy="720080"/>
        </p:xfrm>
        <a:graphic>
          <a:graphicData uri="http://schemas.openxmlformats.org/presentationml/2006/ole">
            <mc:AlternateContent xmlns:mc="http://schemas.openxmlformats.org/markup-compatibility/2006">
              <mc:Choice xmlns:v="urn:schemas-microsoft-com:vml" Requires="v">
                <p:oleObj spid="_x0000_s42279" name="Equation" r:id="rId5" imgW="901309" imgH="406224" progId="Equation.3">
                  <p:embed/>
                </p:oleObj>
              </mc:Choice>
              <mc:Fallback>
                <p:oleObj name="Equation" r:id="rId5" imgW="901309" imgH="406224"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016" y="3717032"/>
                        <a:ext cx="1607622" cy="7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514" name="Object 154"/>
          <p:cNvGraphicFramePr>
            <a:graphicFrameLocks noChangeAspect="1"/>
          </p:cNvGraphicFramePr>
          <p:nvPr/>
        </p:nvGraphicFramePr>
        <p:xfrm>
          <a:off x="7164288" y="3068960"/>
          <a:ext cx="1189038" cy="576263"/>
        </p:xfrm>
        <a:graphic>
          <a:graphicData uri="http://schemas.openxmlformats.org/presentationml/2006/ole">
            <mc:AlternateContent xmlns:mc="http://schemas.openxmlformats.org/markup-compatibility/2006">
              <mc:Choice xmlns:v="urn:schemas-microsoft-com:vml" Requires="v">
                <p:oleObj spid="_x0000_s42280" name="Equation" r:id="rId7" imgW="850680" imgH="393480" progId="Equation.3">
                  <p:embed/>
                </p:oleObj>
              </mc:Choice>
              <mc:Fallback>
                <p:oleObj name="Equation" r:id="rId7" imgW="850680" imgH="3934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4288" y="3068960"/>
                        <a:ext cx="1189038"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515" name="Object 155"/>
          <p:cNvGraphicFramePr>
            <a:graphicFrameLocks noChangeAspect="1"/>
          </p:cNvGraphicFramePr>
          <p:nvPr/>
        </p:nvGraphicFramePr>
        <p:xfrm>
          <a:off x="7156450" y="3716784"/>
          <a:ext cx="1206500" cy="612775"/>
        </p:xfrm>
        <a:graphic>
          <a:graphicData uri="http://schemas.openxmlformats.org/presentationml/2006/ole">
            <mc:AlternateContent xmlns:mc="http://schemas.openxmlformats.org/markup-compatibility/2006">
              <mc:Choice xmlns:v="urn:schemas-microsoft-com:vml" Requires="v">
                <p:oleObj spid="_x0000_s42281" name="Equation" r:id="rId9" imgW="876240" imgH="393480" progId="Equation.3">
                  <p:embed/>
                </p:oleObj>
              </mc:Choice>
              <mc:Fallback>
                <p:oleObj name="Equation" r:id="rId9" imgW="876240" imgH="39348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56450" y="3716784"/>
                        <a:ext cx="1206500"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9" name="Freeform 44"/>
          <p:cNvSpPr>
            <a:spLocks/>
          </p:cNvSpPr>
          <p:nvPr/>
        </p:nvSpPr>
        <p:spPr bwMode="auto">
          <a:xfrm>
            <a:off x="943461" y="2942342"/>
            <a:ext cx="356072" cy="356133"/>
          </a:xfrm>
          <a:custGeom>
            <a:avLst/>
            <a:gdLst/>
            <a:ahLst/>
            <a:cxnLst>
              <a:cxn ang="0">
                <a:pos x="0" y="226"/>
              </a:cxn>
              <a:cxn ang="0">
                <a:pos x="4" y="164"/>
              </a:cxn>
              <a:cxn ang="0">
                <a:pos x="33" y="106"/>
              </a:cxn>
              <a:cxn ang="0">
                <a:pos x="76" y="53"/>
              </a:cxn>
              <a:cxn ang="0">
                <a:pos x="129" y="20"/>
              </a:cxn>
              <a:cxn ang="0">
                <a:pos x="192" y="0"/>
              </a:cxn>
              <a:cxn ang="0">
                <a:pos x="259" y="0"/>
              </a:cxn>
              <a:cxn ang="0">
                <a:pos x="316" y="20"/>
              </a:cxn>
              <a:cxn ang="0">
                <a:pos x="374" y="53"/>
              </a:cxn>
              <a:cxn ang="0">
                <a:pos x="417" y="106"/>
              </a:cxn>
              <a:cxn ang="0">
                <a:pos x="441" y="164"/>
              </a:cxn>
              <a:cxn ang="0">
                <a:pos x="451" y="226"/>
              </a:cxn>
              <a:cxn ang="0">
                <a:pos x="441" y="288"/>
              </a:cxn>
              <a:cxn ang="0">
                <a:pos x="417" y="351"/>
              </a:cxn>
              <a:cxn ang="0">
                <a:pos x="374" y="399"/>
              </a:cxn>
              <a:cxn ang="0">
                <a:pos x="316" y="432"/>
              </a:cxn>
              <a:cxn ang="0">
                <a:pos x="259" y="451"/>
              </a:cxn>
              <a:cxn ang="0">
                <a:pos x="192" y="451"/>
              </a:cxn>
              <a:cxn ang="0">
                <a:pos x="129" y="432"/>
              </a:cxn>
              <a:cxn ang="0">
                <a:pos x="76" y="399"/>
              </a:cxn>
              <a:cxn ang="0">
                <a:pos x="33" y="351"/>
              </a:cxn>
              <a:cxn ang="0">
                <a:pos x="4" y="288"/>
              </a:cxn>
              <a:cxn ang="0">
                <a:pos x="0" y="226"/>
              </a:cxn>
            </a:cxnLst>
            <a:rect l="0" t="0" r="r" b="b"/>
            <a:pathLst>
              <a:path w="451" h="451">
                <a:moveTo>
                  <a:pt x="0" y="226"/>
                </a:moveTo>
                <a:lnTo>
                  <a:pt x="4" y="164"/>
                </a:lnTo>
                <a:lnTo>
                  <a:pt x="33" y="106"/>
                </a:lnTo>
                <a:lnTo>
                  <a:pt x="76" y="53"/>
                </a:lnTo>
                <a:lnTo>
                  <a:pt x="129" y="20"/>
                </a:lnTo>
                <a:lnTo>
                  <a:pt x="192" y="0"/>
                </a:lnTo>
                <a:lnTo>
                  <a:pt x="259" y="0"/>
                </a:lnTo>
                <a:lnTo>
                  <a:pt x="316" y="20"/>
                </a:lnTo>
                <a:lnTo>
                  <a:pt x="374" y="53"/>
                </a:lnTo>
                <a:lnTo>
                  <a:pt x="417" y="106"/>
                </a:lnTo>
                <a:lnTo>
                  <a:pt x="441" y="164"/>
                </a:lnTo>
                <a:lnTo>
                  <a:pt x="451" y="226"/>
                </a:lnTo>
                <a:lnTo>
                  <a:pt x="441" y="288"/>
                </a:lnTo>
                <a:lnTo>
                  <a:pt x="417" y="351"/>
                </a:lnTo>
                <a:lnTo>
                  <a:pt x="374" y="399"/>
                </a:lnTo>
                <a:lnTo>
                  <a:pt x="316" y="432"/>
                </a:lnTo>
                <a:lnTo>
                  <a:pt x="259" y="451"/>
                </a:lnTo>
                <a:lnTo>
                  <a:pt x="192" y="451"/>
                </a:lnTo>
                <a:lnTo>
                  <a:pt x="129" y="432"/>
                </a:lnTo>
                <a:lnTo>
                  <a:pt x="76" y="399"/>
                </a:lnTo>
                <a:lnTo>
                  <a:pt x="33" y="351"/>
                </a:lnTo>
                <a:lnTo>
                  <a:pt x="4" y="288"/>
                </a:lnTo>
                <a:lnTo>
                  <a:pt x="0" y="226"/>
                </a:lnTo>
                <a:close/>
              </a:path>
            </a:pathLst>
          </a:custGeom>
          <a:solidFill>
            <a:srgbClr val="FFFFFF"/>
          </a:solidFill>
          <a:ln w="889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0" name="Line 43"/>
          <p:cNvSpPr>
            <a:spLocks noChangeShapeType="1"/>
          </p:cNvSpPr>
          <p:nvPr/>
        </p:nvSpPr>
        <p:spPr bwMode="auto">
          <a:xfrm flipV="1">
            <a:off x="1121102" y="2851532"/>
            <a:ext cx="790" cy="90810"/>
          </a:xfrm>
          <a:prstGeom prst="line">
            <a:avLst/>
          </a:prstGeom>
          <a:noFill/>
          <a:ln w="889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1" name="Line 42"/>
          <p:cNvSpPr>
            <a:spLocks noChangeShapeType="1"/>
          </p:cNvSpPr>
          <p:nvPr/>
        </p:nvSpPr>
        <p:spPr bwMode="auto">
          <a:xfrm>
            <a:off x="1121102" y="3298475"/>
            <a:ext cx="790" cy="90810"/>
          </a:xfrm>
          <a:prstGeom prst="line">
            <a:avLst/>
          </a:prstGeom>
          <a:noFill/>
          <a:ln w="889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2" name="Line 41"/>
          <p:cNvSpPr>
            <a:spLocks noChangeShapeType="1"/>
          </p:cNvSpPr>
          <p:nvPr/>
        </p:nvSpPr>
        <p:spPr bwMode="auto">
          <a:xfrm>
            <a:off x="1076100" y="3033941"/>
            <a:ext cx="90794" cy="790"/>
          </a:xfrm>
          <a:prstGeom prst="line">
            <a:avLst/>
          </a:prstGeom>
          <a:noFill/>
          <a:ln w="889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3" name="Line 40"/>
          <p:cNvSpPr>
            <a:spLocks noChangeShapeType="1"/>
          </p:cNvSpPr>
          <p:nvPr/>
        </p:nvSpPr>
        <p:spPr bwMode="auto">
          <a:xfrm>
            <a:off x="1121102" y="2988141"/>
            <a:ext cx="790" cy="86862"/>
          </a:xfrm>
          <a:prstGeom prst="line">
            <a:avLst/>
          </a:prstGeom>
          <a:noFill/>
          <a:ln w="889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4" name="Line 39"/>
          <p:cNvSpPr>
            <a:spLocks noChangeShapeType="1"/>
          </p:cNvSpPr>
          <p:nvPr/>
        </p:nvSpPr>
        <p:spPr bwMode="auto">
          <a:xfrm>
            <a:off x="1076100" y="3211613"/>
            <a:ext cx="90794" cy="790"/>
          </a:xfrm>
          <a:prstGeom prst="line">
            <a:avLst/>
          </a:prstGeom>
          <a:noFill/>
          <a:ln w="889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5" name="Freeform 38"/>
          <p:cNvSpPr>
            <a:spLocks/>
          </p:cNvSpPr>
          <p:nvPr/>
        </p:nvSpPr>
        <p:spPr bwMode="auto">
          <a:xfrm>
            <a:off x="1659553" y="2564098"/>
            <a:ext cx="356072" cy="356133"/>
          </a:xfrm>
          <a:custGeom>
            <a:avLst/>
            <a:gdLst/>
            <a:ahLst/>
            <a:cxnLst>
              <a:cxn ang="0">
                <a:pos x="226" y="0"/>
              </a:cxn>
              <a:cxn ang="0">
                <a:pos x="288" y="5"/>
              </a:cxn>
              <a:cxn ang="0">
                <a:pos x="346" y="33"/>
              </a:cxn>
              <a:cxn ang="0">
                <a:pos x="398" y="77"/>
              </a:cxn>
              <a:cxn ang="0">
                <a:pos x="432" y="129"/>
              </a:cxn>
              <a:cxn ang="0">
                <a:pos x="451" y="192"/>
              </a:cxn>
              <a:cxn ang="0">
                <a:pos x="451" y="259"/>
              </a:cxn>
              <a:cxn ang="0">
                <a:pos x="432" y="316"/>
              </a:cxn>
              <a:cxn ang="0">
                <a:pos x="398" y="374"/>
              </a:cxn>
              <a:cxn ang="0">
                <a:pos x="346" y="417"/>
              </a:cxn>
              <a:cxn ang="0">
                <a:pos x="288" y="441"/>
              </a:cxn>
              <a:cxn ang="0">
                <a:pos x="226" y="451"/>
              </a:cxn>
              <a:cxn ang="0">
                <a:pos x="158" y="441"/>
              </a:cxn>
              <a:cxn ang="0">
                <a:pos x="101" y="417"/>
              </a:cxn>
              <a:cxn ang="0">
                <a:pos x="53" y="374"/>
              </a:cxn>
              <a:cxn ang="0">
                <a:pos x="19" y="316"/>
              </a:cxn>
              <a:cxn ang="0">
                <a:pos x="0" y="259"/>
              </a:cxn>
              <a:cxn ang="0">
                <a:pos x="0" y="192"/>
              </a:cxn>
              <a:cxn ang="0">
                <a:pos x="19" y="129"/>
              </a:cxn>
              <a:cxn ang="0">
                <a:pos x="53" y="77"/>
              </a:cxn>
              <a:cxn ang="0">
                <a:pos x="101" y="33"/>
              </a:cxn>
              <a:cxn ang="0">
                <a:pos x="158" y="5"/>
              </a:cxn>
              <a:cxn ang="0">
                <a:pos x="226" y="0"/>
              </a:cxn>
            </a:cxnLst>
            <a:rect l="0" t="0" r="r" b="b"/>
            <a:pathLst>
              <a:path w="451" h="451">
                <a:moveTo>
                  <a:pt x="226" y="0"/>
                </a:moveTo>
                <a:lnTo>
                  <a:pt x="288" y="5"/>
                </a:lnTo>
                <a:lnTo>
                  <a:pt x="346" y="33"/>
                </a:lnTo>
                <a:lnTo>
                  <a:pt x="398" y="77"/>
                </a:lnTo>
                <a:lnTo>
                  <a:pt x="432" y="129"/>
                </a:lnTo>
                <a:lnTo>
                  <a:pt x="451" y="192"/>
                </a:lnTo>
                <a:lnTo>
                  <a:pt x="451" y="259"/>
                </a:lnTo>
                <a:lnTo>
                  <a:pt x="432" y="316"/>
                </a:lnTo>
                <a:lnTo>
                  <a:pt x="398" y="374"/>
                </a:lnTo>
                <a:lnTo>
                  <a:pt x="346" y="417"/>
                </a:lnTo>
                <a:lnTo>
                  <a:pt x="288" y="441"/>
                </a:lnTo>
                <a:lnTo>
                  <a:pt x="226" y="451"/>
                </a:lnTo>
                <a:lnTo>
                  <a:pt x="158" y="441"/>
                </a:lnTo>
                <a:lnTo>
                  <a:pt x="101" y="417"/>
                </a:lnTo>
                <a:lnTo>
                  <a:pt x="53" y="374"/>
                </a:lnTo>
                <a:lnTo>
                  <a:pt x="19" y="316"/>
                </a:lnTo>
                <a:lnTo>
                  <a:pt x="0" y="259"/>
                </a:lnTo>
                <a:lnTo>
                  <a:pt x="0" y="192"/>
                </a:lnTo>
                <a:lnTo>
                  <a:pt x="19" y="129"/>
                </a:lnTo>
                <a:lnTo>
                  <a:pt x="53" y="77"/>
                </a:lnTo>
                <a:lnTo>
                  <a:pt x="101" y="33"/>
                </a:lnTo>
                <a:lnTo>
                  <a:pt x="158" y="5"/>
                </a:lnTo>
                <a:lnTo>
                  <a:pt x="226" y="0"/>
                </a:lnTo>
                <a:close/>
              </a:path>
            </a:pathLst>
          </a:custGeom>
          <a:solidFill>
            <a:srgbClr val="FFFFFF"/>
          </a:solidFill>
          <a:ln w="889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6" name="Line 37"/>
          <p:cNvSpPr>
            <a:spLocks noChangeShapeType="1"/>
          </p:cNvSpPr>
          <p:nvPr/>
        </p:nvSpPr>
        <p:spPr bwMode="auto">
          <a:xfrm>
            <a:off x="2015625" y="2741770"/>
            <a:ext cx="90794" cy="790"/>
          </a:xfrm>
          <a:prstGeom prst="line">
            <a:avLst/>
          </a:prstGeom>
          <a:noFill/>
          <a:ln w="889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7" name="Line 36"/>
          <p:cNvSpPr>
            <a:spLocks noChangeShapeType="1"/>
          </p:cNvSpPr>
          <p:nvPr/>
        </p:nvSpPr>
        <p:spPr bwMode="auto">
          <a:xfrm flipH="1">
            <a:off x="1568758" y="2741770"/>
            <a:ext cx="90794" cy="790"/>
          </a:xfrm>
          <a:prstGeom prst="line">
            <a:avLst/>
          </a:prstGeom>
          <a:noFill/>
          <a:ln w="889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8" name="Line 35"/>
          <p:cNvSpPr>
            <a:spLocks noChangeShapeType="1"/>
          </p:cNvSpPr>
          <p:nvPr/>
        </p:nvSpPr>
        <p:spPr bwMode="auto">
          <a:xfrm>
            <a:off x="1924830" y="2696760"/>
            <a:ext cx="790" cy="90810"/>
          </a:xfrm>
          <a:prstGeom prst="line">
            <a:avLst/>
          </a:prstGeom>
          <a:noFill/>
          <a:ln w="889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9" name="Line 34"/>
          <p:cNvSpPr>
            <a:spLocks noChangeShapeType="1"/>
          </p:cNvSpPr>
          <p:nvPr/>
        </p:nvSpPr>
        <p:spPr bwMode="auto">
          <a:xfrm flipH="1">
            <a:off x="1882986" y="2741770"/>
            <a:ext cx="87636" cy="790"/>
          </a:xfrm>
          <a:prstGeom prst="line">
            <a:avLst/>
          </a:prstGeom>
          <a:noFill/>
          <a:ln w="889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0" name="Line 33"/>
          <p:cNvSpPr>
            <a:spLocks noChangeShapeType="1"/>
          </p:cNvSpPr>
          <p:nvPr/>
        </p:nvSpPr>
        <p:spPr bwMode="auto">
          <a:xfrm flipH="1">
            <a:off x="1701397" y="2741770"/>
            <a:ext cx="90794" cy="790"/>
          </a:xfrm>
          <a:prstGeom prst="line">
            <a:avLst/>
          </a:prstGeom>
          <a:noFill/>
          <a:ln w="889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1" name="Freeform 32"/>
          <p:cNvSpPr>
            <a:spLocks/>
          </p:cNvSpPr>
          <p:nvPr/>
        </p:nvSpPr>
        <p:spPr bwMode="auto">
          <a:xfrm>
            <a:off x="1659553" y="2003445"/>
            <a:ext cx="356072" cy="356133"/>
          </a:xfrm>
          <a:custGeom>
            <a:avLst/>
            <a:gdLst/>
            <a:ahLst/>
            <a:cxnLst>
              <a:cxn ang="0">
                <a:pos x="226" y="0"/>
              </a:cxn>
              <a:cxn ang="0">
                <a:pos x="158" y="10"/>
              </a:cxn>
              <a:cxn ang="0">
                <a:pos x="101" y="34"/>
              </a:cxn>
              <a:cxn ang="0">
                <a:pos x="53" y="77"/>
              </a:cxn>
              <a:cxn ang="0">
                <a:pos x="19" y="134"/>
              </a:cxn>
              <a:cxn ang="0">
                <a:pos x="0" y="192"/>
              </a:cxn>
              <a:cxn ang="0">
                <a:pos x="0" y="259"/>
              </a:cxn>
              <a:cxn ang="0">
                <a:pos x="19" y="321"/>
              </a:cxn>
              <a:cxn ang="0">
                <a:pos x="53" y="374"/>
              </a:cxn>
              <a:cxn ang="0">
                <a:pos x="101" y="417"/>
              </a:cxn>
              <a:cxn ang="0">
                <a:pos x="158" y="441"/>
              </a:cxn>
              <a:cxn ang="0">
                <a:pos x="226" y="451"/>
              </a:cxn>
              <a:cxn ang="0">
                <a:pos x="288" y="441"/>
              </a:cxn>
              <a:cxn ang="0">
                <a:pos x="346" y="417"/>
              </a:cxn>
              <a:cxn ang="0">
                <a:pos x="398" y="374"/>
              </a:cxn>
              <a:cxn ang="0">
                <a:pos x="432" y="321"/>
              </a:cxn>
              <a:cxn ang="0">
                <a:pos x="451" y="259"/>
              </a:cxn>
              <a:cxn ang="0">
                <a:pos x="451" y="192"/>
              </a:cxn>
              <a:cxn ang="0">
                <a:pos x="432" y="134"/>
              </a:cxn>
              <a:cxn ang="0">
                <a:pos x="398" y="77"/>
              </a:cxn>
              <a:cxn ang="0">
                <a:pos x="346" y="34"/>
              </a:cxn>
              <a:cxn ang="0">
                <a:pos x="288" y="10"/>
              </a:cxn>
              <a:cxn ang="0">
                <a:pos x="226" y="0"/>
              </a:cxn>
            </a:cxnLst>
            <a:rect l="0" t="0" r="r" b="b"/>
            <a:pathLst>
              <a:path w="451" h="451">
                <a:moveTo>
                  <a:pt x="226" y="0"/>
                </a:moveTo>
                <a:lnTo>
                  <a:pt x="158" y="10"/>
                </a:lnTo>
                <a:lnTo>
                  <a:pt x="101" y="34"/>
                </a:lnTo>
                <a:lnTo>
                  <a:pt x="53" y="77"/>
                </a:lnTo>
                <a:lnTo>
                  <a:pt x="19" y="134"/>
                </a:lnTo>
                <a:lnTo>
                  <a:pt x="0" y="192"/>
                </a:lnTo>
                <a:lnTo>
                  <a:pt x="0" y="259"/>
                </a:lnTo>
                <a:lnTo>
                  <a:pt x="19" y="321"/>
                </a:lnTo>
                <a:lnTo>
                  <a:pt x="53" y="374"/>
                </a:lnTo>
                <a:lnTo>
                  <a:pt x="101" y="417"/>
                </a:lnTo>
                <a:lnTo>
                  <a:pt x="158" y="441"/>
                </a:lnTo>
                <a:lnTo>
                  <a:pt x="226" y="451"/>
                </a:lnTo>
                <a:lnTo>
                  <a:pt x="288" y="441"/>
                </a:lnTo>
                <a:lnTo>
                  <a:pt x="346" y="417"/>
                </a:lnTo>
                <a:lnTo>
                  <a:pt x="398" y="374"/>
                </a:lnTo>
                <a:lnTo>
                  <a:pt x="432" y="321"/>
                </a:lnTo>
                <a:lnTo>
                  <a:pt x="451" y="259"/>
                </a:lnTo>
                <a:lnTo>
                  <a:pt x="451" y="192"/>
                </a:lnTo>
                <a:lnTo>
                  <a:pt x="432" y="134"/>
                </a:lnTo>
                <a:lnTo>
                  <a:pt x="398" y="77"/>
                </a:lnTo>
                <a:lnTo>
                  <a:pt x="346" y="34"/>
                </a:lnTo>
                <a:lnTo>
                  <a:pt x="288" y="10"/>
                </a:lnTo>
                <a:lnTo>
                  <a:pt x="226" y="0"/>
                </a:lnTo>
                <a:close/>
              </a:path>
            </a:pathLst>
          </a:custGeom>
          <a:solidFill>
            <a:srgbClr val="FFFFFF"/>
          </a:solidFill>
          <a:ln w="889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2" name="Line 31"/>
          <p:cNvSpPr>
            <a:spLocks noChangeShapeType="1"/>
          </p:cNvSpPr>
          <p:nvPr/>
        </p:nvSpPr>
        <p:spPr bwMode="auto">
          <a:xfrm flipH="1">
            <a:off x="1568758" y="2181117"/>
            <a:ext cx="90794" cy="790"/>
          </a:xfrm>
          <a:prstGeom prst="line">
            <a:avLst/>
          </a:prstGeom>
          <a:noFill/>
          <a:ln w="889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3" name="Line 30"/>
          <p:cNvSpPr>
            <a:spLocks noChangeShapeType="1"/>
          </p:cNvSpPr>
          <p:nvPr/>
        </p:nvSpPr>
        <p:spPr bwMode="auto">
          <a:xfrm>
            <a:off x="2015625" y="2181117"/>
            <a:ext cx="90794" cy="790"/>
          </a:xfrm>
          <a:prstGeom prst="line">
            <a:avLst/>
          </a:prstGeom>
          <a:noFill/>
          <a:ln w="889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4" name="Line 29"/>
          <p:cNvSpPr>
            <a:spLocks noChangeShapeType="1"/>
          </p:cNvSpPr>
          <p:nvPr/>
        </p:nvSpPr>
        <p:spPr bwMode="auto">
          <a:xfrm>
            <a:off x="1746400" y="2136107"/>
            <a:ext cx="790" cy="90810"/>
          </a:xfrm>
          <a:prstGeom prst="line">
            <a:avLst/>
          </a:prstGeom>
          <a:noFill/>
          <a:ln w="889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5" name="Line 28"/>
          <p:cNvSpPr>
            <a:spLocks noChangeShapeType="1"/>
          </p:cNvSpPr>
          <p:nvPr/>
        </p:nvSpPr>
        <p:spPr bwMode="auto">
          <a:xfrm>
            <a:off x="1701397" y="2181117"/>
            <a:ext cx="90794" cy="790"/>
          </a:xfrm>
          <a:prstGeom prst="line">
            <a:avLst/>
          </a:prstGeom>
          <a:noFill/>
          <a:ln w="889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6" name="Line 27"/>
          <p:cNvSpPr>
            <a:spLocks noChangeShapeType="1"/>
          </p:cNvSpPr>
          <p:nvPr/>
        </p:nvSpPr>
        <p:spPr bwMode="auto">
          <a:xfrm>
            <a:off x="1882986" y="2181117"/>
            <a:ext cx="87636" cy="790"/>
          </a:xfrm>
          <a:prstGeom prst="line">
            <a:avLst/>
          </a:prstGeom>
          <a:noFill/>
          <a:ln w="889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7" name="Freeform 26"/>
          <p:cNvSpPr>
            <a:spLocks/>
          </p:cNvSpPr>
          <p:nvPr/>
        </p:nvSpPr>
        <p:spPr bwMode="auto">
          <a:xfrm>
            <a:off x="1455068" y="2181117"/>
            <a:ext cx="113690" cy="560653"/>
          </a:xfrm>
          <a:custGeom>
            <a:avLst/>
            <a:gdLst/>
            <a:ahLst/>
            <a:cxnLst>
              <a:cxn ang="0">
                <a:pos x="144" y="0"/>
              </a:cxn>
              <a:cxn ang="0">
                <a:pos x="0" y="0"/>
              </a:cxn>
              <a:cxn ang="0">
                <a:pos x="0" y="710"/>
              </a:cxn>
              <a:cxn ang="0">
                <a:pos x="144" y="710"/>
              </a:cxn>
            </a:cxnLst>
            <a:rect l="0" t="0" r="r" b="b"/>
            <a:pathLst>
              <a:path w="144" h="710">
                <a:moveTo>
                  <a:pt x="144" y="0"/>
                </a:moveTo>
                <a:lnTo>
                  <a:pt x="0" y="0"/>
                </a:lnTo>
                <a:lnTo>
                  <a:pt x="0" y="710"/>
                </a:lnTo>
                <a:lnTo>
                  <a:pt x="144" y="710"/>
                </a:lnTo>
              </a:path>
            </a:pathLst>
          </a:custGeom>
          <a:noFill/>
          <a:ln w="889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8" name="Freeform 25"/>
          <p:cNvSpPr>
            <a:spLocks/>
          </p:cNvSpPr>
          <p:nvPr/>
        </p:nvSpPr>
        <p:spPr bwMode="auto">
          <a:xfrm>
            <a:off x="1121102" y="2450388"/>
            <a:ext cx="333966" cy="401143"/>
          </a:xfrm>
          <a:custGeom>
            <a:avLst/>
            <a:gdLst/>
            <a:ahLst/>
            <a:cxnLst>
              <a:cxn ang="0">
                <a:pos x="423" y="0"/>
              </a:cxn>
              <a:cxn ang="0">
                <a:pos x="0" y="0"/>
              </a:cxn>
              <a:cxn ang="0">
                <a:pos x="0" y="508"/>
              </a:cxn>
            </a:cxnLst>
            <a:rect l="0" t="0" r="r" b="b"/>
            <a:pathLst>
              <a:path w="423" h="508">
                <a:moveTo>
                  <a:pt x="423" y="0"/>
                </a:moveTo>
                <a:lnTo>
                  <a:pt x="0" y="0"/>
                </a:lnTo>
                <a:lnTo>
                  <a:pt x="0" y="508"/>
                </a:lnTo>
              </a:path>
            </a:pathLst>
          </a:custGeom>
          <a:noFill/>
          <a:ln w="889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9" name="Freeform 24"/>
          <p:cNvSpPr>
            <a:spLocks/>
          </p:cNvSpPr>
          <p:nvPr/>
        </p:nvSpPr>
        <p:spPr bwMode="auto">
          <a:xfrm>
            <a:off x="1121102" y="3389285"/>
            <a:ext cx="1342179" cy="469843"/>
          </a:xfrm>
          <a:custGeom>
            <a:avLst/>
            <a:gdLst/>
            <a:ahLst/>
            <a:cxnLst>
              <a:cxn ang="0">
                <a:pos x="0" y="0"/>
              </a:cxn>
              <a:cxn ang="0">
                <a:pos x="0" y="595"/>
              </a:cxn>
              <a:cxn ang="0">
                <a:pos x="1700" y="595"/>
              </a:cxn>
            </a:cxnLst>
            <a:rect l="0" t="0" r="r" b="b"/>
            <a:pathLst>
              <a:path w="1700" h="595">
                <a:moveTo>
                  <a:pt x="0" y="0"/>
                </a:moveTo>
                <a:lnTo>
                  <a:pt x="0" y="595"/>
                </a:lnTo>
                <a:lnTo>
                  <a:pt x="1700" y="595"/>
                </a:lnTo>
              </a:path>
            </a:pathLst>
          </a:custGeom>
          <a:noFill/>
          <a:ln w="889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0" name="Line 23"/>
          <p:cNvSpPr>
            <a:spLocks noChangeShapeType="1"/>
          </p:cNvSpPr>
          <p:nvPr/>
        </p:nvSpPr>
        <p:spPr bwMode="auto">
          <a:xfrm>
            <a:off x="2084313" y="2181117"/>
            <a:ext cx="378968" cy="790"/>
          </a:xfrm>
          <a:prstGeom prst="line">
            <a:avLst/>
          </a:prstGeom>
          <a:noFill/>
          <a:ln w="889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1" name="Freeform 22"/>
          <p:cNvSpPr>
            <a:spLocks/>
          </p:cNvSpPr>
          <p:nvPr/>
        </p:nvSpPr>
        <p:spPr bwMode="auto">
          <a:xfrm>
            <a:off x="2428542" y="2151110"/>
            <a:ext cx="68688" cy="64751"/>
          </a:xfrm>
          <a:custGeom>
            <a:avLst/>
            <a:gdLst/>
            <a:ahLst/>
            <a:cxnLst>
              <a:cxn ang="0">
                <a:pos x="0" y="38"/>
              </a:cxn>
              <a:cxn ang="0">
                <a:pos x="10" y="14"/>
              </a:cxn>
              <a:cxn ang="0">
                <a:pos x="29" y="0"/>
              </a:cxn>
              <a:cxn ang="0">
                <a:pos x="58" y="0"/>
              </a:cxn>
              <a:cxn ang="0">
                <a:pos x="77" y="14"/>
              </a:cxn>
              <a:cxn ang="0">
                <a:pos x="87" y="38"/>
              </a:cxn>
              <a:cxn ang="0">
                <a:pos x="77" y="62"/>
              </a:cxn>
              <a:cxn ang="0">
                <a:pos x="58" y="82"/>
              </a:cxn>
              <a:cxn ang="0">
                <a:pos x="29" y="82"/>
              </a:cxn>
              <a:cxn ang="0">
                <a:pos x="10" y="62"/>
              </a:cxn>
              <a:cxn ang="0">
                <a:pos x="0" y="38"/>
              </a:cxn>
            </a:cxnLst>
            <a:rect l="0" t="0" r="r" b="b"/>
            <a:pathLst>
              <a:path w="87" h="82">
                <a:moveTo>
                  <a:pt x="0" y="38"/>
                </a:moveTo>
                <a:lnTo>
                  <a:pt x="10" y="14"/>
                </a:lnTo>
                <a:lnTo>
                  <a:pt x="29" y="0"/>
                </a:lnTo>
                <a:lnTo>
                  <a:pt x="58" y="0"/>
                </a:lnTo>
                <a:lnTo>
                  <a:pt x="77" y="14"/>
                </a:lnTo>
                <a:lnTo>
                  <a:pt x="87" y="38"/>
                </a:lnTo>
                <a:lnTo>
                  <a:pt x="77" y="62"/>
                </a:lnTo>
                <a:lnTo>
                  <a:pt x="58" y="82"/>
                </a:lnTo>
                <a:lnTo>
                  <a:pt x="29" y="82"/>
                </a:lnTo>
                <a:lnTo>
                  <a:pt x="10" y="62"/>
                </a:lnTo>
                <a:lnTo>
                  <a:pt x="0" y="38"/>
                </a:lnTo>
                <a:close/>
              </a:path>
            </a:pathLst>
          </a:custGeom>
          <a:solidFill>
            <a:srgbClr val="FFFFFF"/>
          </a:solidFill>
          <a:ln w="889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2" name="Freeform 21"/>
          <p:cNvSpPr>
            <a:spLocks/>
          </p:cNvSpPr>
          <p:nvPr/>
        </p:nvSpPr>
        <p:spPr bwMode="auto">
          <a:xfrm>
            <a:off x="2441175" y="2717291"/>
            <a:ext cx="64740" cy="64751"/>
          </a:xfrm>
          <a:custGeom>
            <a:avLst/>
            <a:gdLst/>
            <a:ahLst/>
            <a:cxnLst>
              <a:cxn ang="0">
                <a:pos x="0" y="43"/>
              </a:cxn>
              <a:cxn ang="0">
                <a:pos x="5" y="19"/>
              </a:cxn>
              <a:cxn ang="0">
                <a:pos x="29" y="0"/>
              </a:cxn>
              <a:cxn ang="0">
                <a:pos x="53" y="0"/>
              </a:cxn>
              <a:cxn ang="0">
                <a:pos x="77" y="19"/>
              </a:cxn>
              <a:cxn ang="0">
                <a:pos x="82" y="43"/>
              </a:cxn>
              <a:cxn ang="0">
                <a:pos x="77" y="67"/>
              </a:cxn>
              <a:cxn ang="0">
                <a:pos x="53" y="82"/>
              </a:cxn>
              <a:cxn ang="0">
                <a:pos x="29" y="82"/>
              </a:cxn>
              <a:cxn ang="0">
                <a:pos x="5" y="67"/>
              </a:cxn>
              <a:cxn ang="0">
                <a:pos x="0" y="43"/>
              </a:cxn>
            </a:cxnLst>
            <a:rect l="0" t="0" r="r" b="b"/>
            <a:pathLst>
              <a:path w="82" h="82">
                <a:moveTo>
                  <a:pt x="0" y="43"/>
                </a:moveTo>
                <a:lnTo>
                  <a:pt x="5" y="19"/>
                </a:lnTo>
                <a:lnTo>
                  <a:pt x="29" y="0"/>
                </a:lnTo>
                <a:lnTo>
                  <a:pt x="53" y="0"/>
                </a:lnTo>
                <a:lnTo>
                  <a:pt x="77" y="19"/>
                </a:lnTo>
                <a:lnTo>
                  <a:pt x="82" y="43"/>
                </a:lnTo>
                <a:lnTo>
                  <a:pt x="77" y="67"/>
                </a:lnTo>
                <a:lnTo>
                  <a:pt x="53" y="82"/>
                </a:lnTo>
                <a:lnTo>
                  <a:pt x="29" y="82"/>
                </a:lnTo>
                <a:lnTo>
                  <a:pt x="5" y="67"/>
                </a:lnTo>
                <a:lnTo>
                  <a:pt x="0" y="43"/>
                </a:lnTo>
                <a:close/>
              </a:path>
            </a:pathLst>
          </a:custGeom>
          <a:solidFill>
            <a:srgbClr val="FFFFFF"/>
          </a:solidFill>
          <a:ln w="889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3" name="Freeform 20"/>
          <p:cNvSpPr>
            <a:spLocks/>
          </p:cNvSpPr>
          <p:nvPr/>
        </p:nvSpPr>
        <p:spPr bwMode="auto">
          <a:xfrm>
            <a:off x="2428542" y="3829121"/>
            <a:ext cx="68688" cy="60014"/>
          </a:xfrm>
          <a:custGeom>
            <a:avLst/>
            <a:gdLst/>
            <a:ahLst/>
            <a:cxnLst>
              <a:cxn ang="0">
                <a:pos x="0" y="38"/>
              </a:cxn>
              <a:cxn ang="0">
                <a:pos x="10" y="14"/>
              </a:cxn>
              <a:cxn ang="0">
                <a:pos x="29" y="0"/>
              </a:cxn>
              <a:cxn ang="0">
                <a:pos x="58" y="0"/>
              </a:cxn>
              <a:cxn ang="0">
                <a:pos x="77" y="14"/>
              </a:cxn>
              <a:cxn ang="0">
                <a:pos x="87" y="38"/>
              </a:cxn>
              <a:cxn ang="0">
                <a:pos x="77" y="62"/>
              </a:cxn>
              <a:cxn ang="0">
                <a:pos x="58" y="76"/>
              </a:cxn>
              <a:cxn ang="0">
                <a:pos x="29" y="76"/>
              </a:cxn>
              <a:cxn ang="0">
                <a:pos x="10" y="62"/>
              </a:cxn>
              <a:cxn ang="0">
                <a:pos x="0" y="38"/>
              </a:cxn>
            </a:cxnLst>
            <a:rect l="0" t="0" r="r" b="b"/>
            <a:pathLst>
              <a:path w="87" h="76">
                <a:moveTo>
                  <a:pt x="0" y="38"/>
                </a:moveTo>
                <a:lnTo>
                  <a:pt x="10" y="14"/>
                </a:lnTo>
                <a:lnTo>
                  <a:pt x="29" y="0"/>
                </a:lnTo>
                <a:lnTo>
                  <a:pt x="58" y="0"/>
                </a:lnTo>
                <a:lnTo>
                  <a:pt x="77" y="14"/>
                </a:lnTo>
                <a:lnTo>
                  <a:pt x="87" y="38"/>
                </a:lnTo>
                <a:lnTo>
                  <a:pt x="77" y="62"/>
                </a:lnTo>
                <a:lnTo>
                  <a:pt x="58" y="76"/>
                </a:lnTo>
                <a:lnTo>
                  <a:pt x="29" y="76"/>
                </a:lnTo>
                <a:lnTo>
                  <a:pt x="10" y="62"/>
                </a:lnTo>
                <a:lnTo>
                  <a:pt x="0" y="38"/>
                </a:lnTo>
                <a:close/>
              </a:path>
            </a:pathLst>
          </a:custGeom>
          <a:solidFill>
            <a:srgbClr val="FFFFFF"/>
          </a:solidFill>
          <a:ln w="889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2" name="Group 17"/>
          <p:cNvGrpSpPr>
            <a:grpSpLocks/>
          </p:cNvGrpSpPr>
          <p:nvPr/>
        </p:nvGrpSpPr>
        <p:grpSpPr bwMode="auto">
          <a:xfrm>
            <a:off x="586599" y="2985773"/>
            <a:ext cx="247908" cy="236106"/>
            <a:chOff x="3950" y="7102"/>
            <a:chExt cx="314" cy="299"/>
          </a:xfrm>
        </p:grpSpPr>
        <p:sp>
          <p:nvSpPr>
            <p:cNvPr id="230" name="Rectangle 19"/>
            <p:cNvSpPr>
              <a:spLocks noChangeArrowheads="1"/>
            </p:cNvSpPr>
            <p:nvPr/>
          </p:nvSpPr>
          <p:spPr bwMode="auto">
            <a:xfrm>
              <a:off x="4054" y="7251"/>
              <a:ext cx="210" cy="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1" u="none" strike="noStrike" cap="none" normalizeH="0" baseline="0">
                  <a:ln>
                    <a:noFill/>
                  </a:ln>
                  <a:solidFill>
                    <a:srgbClr val="000000"/>
                  </a:solidFill>
                  <a:effectLst/>
                  <a:latin typeface="Arial" pitchFamily="34" charset="0"/>
                  <a:ea typeface="Times New Roman" pitchFamily="18" charset="0"/>
                </a:rPr>
                <a:t>CM</a:t>
              </a:r>
              <a:endParaRPr kumimoji="0" lang="en-US" sz="1800" b="0" i="0" u="none" strike="noStrike" cap="none" normalizeH="0" baseline="0">
                <a:ln>
                  <a:noFill/>
                </a:ln>
                <a:solidFill>
                  <a:schemeClr val="tx1"/>
                </a:solidFill>
                <a:effectLst/>
                <a:latin typeface="Arial" pitchFamily="34" charset="0"/>
              </a:endParaRPr>
            </a:p>
          </p:txBody>
        </p:sp>
        <p:sp>
          <p:nvSpPr>
            <p:cNvPr id="231" name="Rectangle 18"/>
            <p:cNvSpPr>
              <a:spLocks noChangeArrowheads="1"/>
            </p:cNvSpPr>
            <p:nvPr/>
          </p:nvSpPr>
          <p:spPr bwMode="auto">
            <a:xfrm>
              <a:off x="3950" y="7102"/>
              <a:ext cx="120" cy="28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a:ln>
                    <a:noFill/>
                  </a:ln>
                  <a:solidFill>
                    <a:srgbClr val="000000"/>
                  </a:solidFill>
                  <a:effectLst/>
                  <a:latin typeface="Arial" pitchFamily="34" charset="0"/>
                  <a:ea typeface="Times New Roman" pitchFamily="18" charset="0"/>
                </a:rPr>
                <a:t>v</a:t>
              </a:r>
              <a:endParaRPr kumimoji="0" lang="en-US" sz="1800" b="0" i="0" u="none" strike="noStrike" cap="none" normalizeH="0" baseline="0">
                <a:ln>
                  <a:noFill/>
                </a:ln>
                <a:solidFill>
                  <a:schemeClr val="tx1"/>
                </a:solidFill>
                <a:effectLst/>
                <a:latin typeface="Arial" pitchFamily="34" charset="0"/>
              </a:endParaRPr>
            </a:p>
          </p:txBody>
        </p:sp>
      </p:grpSp>
      <p:grpSp>
        <p:nvGrpSpPr>
          <p:cNvPr id="3" name="Group 12"/>
          <p:cNvGrpSpPr>
            <a:grpSpLocks/>
          </p:cNvGrpSpPr>
          <p:nvPr/>
        </p:nvGrpSpPr>
        <p:grpSpPr bwMode="auto">
          <a:xfrm>
            <a:off x="1594023" y="2963662"/>
            <a:ext cx="373442" cy="236106"/>
            <a:chOff x="5226" y="7074"/>
            <a:chExt cx="473" cy="299"/>
          </a:xfrm>
        </p:grpSpPr>
        <p:sp>
          <p:nvSpPr>
            <p:cNvPr id="226" name="Line 16"/>
            <p:cNvSpPr>
              <a:spLocks noChangeShapeType="1"/>
            </p:cNvSpPr>
            <p:nvPr/>
          </p:nvSpPr>
          <p:spPr bwMode="auto">
            <a:xfrm flipH="1">
              <a:off x="5481" y="7104"/>
              <a:ext cx="78" cy="244"/>
            </a:xfrm>
            <a:prstGeom prst="line">
              <a:avLst/>
            </a:pr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7" name="Rectangle 15"/>
            <p:cNvSpPr>
              <a:spLocks noChangeArrowheads="1"/>
            </p:cNvSpPr>
            <p:nvPr/>
          </p:nvSpPr>
          <p:spPr bwMode="auto">
            <a:xfrm>
              <a:off x="5579" y="7074"/>
              <a:ext cx="120" cy="28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pitchFamily="34" charset="0"/>
                  <a:ea typeface="Times New Roman" pitchFamily="18" charset="0"/>
                </a:rPr>
                <a:t>2</a:t>
              </a:r>
              <a:endParaRPr kumimoji="0" lang="en-US" sz="1800" b="0" i="0" u="none" strike="noStrike" cap="none" normalizeH="0" baseline="0">
                <a:ln>
                  <a:noFill/>
                </a:ln>
                <a:solidFill>
                  <a:schemeClr val="tx1"/>
                </a:solidFill>
                <a:effectLst/>
                <a:latin typeface="Arial" pitchFamily="34" charset="0"/>
              </a:endParaRPr>
            </a:p>
          </p:txBody>
        </p:sp>
        <p:sp>
          <p:nvSpPr>
            <p:cNvPr id="228" name="Rectangle 14"/>
            <p:cNvSpPr>
              <a:spLocks noChangeArrowheads="1"/>
            </p:cNvSpPr>
            <p:nvPr/>
          </p:nvSpPr>
          <p:spPr bwMode="auto">
            <a:xfrm>
              <a:off x="5337" y="7223"/>
              <a:ext cx="105" cy="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1" u="none" strike="noStrike" cap="none" normalizeH="0" baseline="0">
                  <a:ln>
                    <a:noFill/>
                  </a:ln>
                  <a:solidFill>
                    <a:srgbClr val="000000"/>
                  </a:solidFill>
                  <a:effectLst/>
                  <a:latin typeface="Arial" pitchFamily="34" charset="0"/>
                  <a:ea typeface="Times New Roman" pitchFamily="18" charset="0"/>
                </a:rPr>
                <a:t>D</a:t>
              </a:r>
              <a:endParaRPr kumimoji="0" lang="en-US" sz="1800" b="0" i="0" u="none" strike="noStrike" cap="none" normalizeH="0" baseline="0">
                <a:ln>
                  <a:noFill/>
                </a:ln>
                <a:solidFill>
                  <a:schemeClr val="tx1"/>
                </a:solidFill>
                <a:effectLst/>
                <a:latin typeface="Arial" pitchFamily="34" charset="0"/>
              </a:endParaRPr>
            </a:p>
          </p:txBody>
        </p:sp>
        <p:sp>
          <p:nvSpPr>
            <p:cNvPr id="229" name="Rectangle 13"/>
            <p:cNvSpPr>
              <a:spLocks noChangeArrowheads="1"/>
            </p:cNvSpPr>
            <p:nvPr/>
          </p:nvSpPr>
          <p:spPr bwMode="auto">
            <a:xfrm>
              <a:off x="5226" y="7074"/>
              <a:ext cx="120" cy="28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a:ln>
                    <a:noFill/>
                  </a:ln>
                  <a:solidFill>
                    <a:srgbClr val="000000"/>
                  </a:solidFill>
                  <a:effectLst/>
                  <a:latin typeface="Arial" pitchFamily="34" charset="0"/>
                  <a:ea typeface="Times New Roman" pitchFamily="18" charset="0"/>
                </a:rPr>
                <a:t>v</a:t>
              </a:r>
              <a:endParaRPr kumimoji="0" lang="en-US" sz="1800" b="0" i="0" u="none" strike="noStrike" cap="none" normalizeH="0" baseline="0">
                <a:ln>
                  <a:noFill/>
                </a:ln>
                <a:solidFill>
                  <a:schemeClr val="tx1"/>
                </a:solidFill>
                <a:effectLst/>
                <a:latin typeface="Arial" pitchFamily="34" charset="0"/>
              </a:endParaRPr>
            </a:p>
          </p:txBody>
        </p:sp>
      </p:grpSp>
      <p:grpSp>
        <p:nvGrpSpPr>
          <p:cNvPr id="4" name="Group 7"/>
          <p:cNvGrpSpPr>
            <a:grpSpLocks/>
          </p:cNvGrpSpPr>
          <p:nvPr/>
        </p:nvGrpSpPr>
        <p:grpSpPr bwMode="auto">
          <a:xfrm>
            <a:off x="1616919" y="1732594"/>
            <a:ext cx="373442" cy="236106"/>
            <a:chOff x="5255" y="5515"/>
            <a:chExt cx="473" cy="299"/>
          </a:xfrm>
        </p:grpSpPr>
        <p:sp>
          <p:nvSpPr>
            <p:cNvPr id="222" name="Line 11"/>
            <p:cNvSpPr>
              <a:spLocks noChangeShapeType="1"/>
            </p:cNvSpPr>
            <p:nvPr/>
          </p:nvSpPr>
          <p:spPr bwMode="auto">
            <a:xfrm flipH="1">
              <a:off x="5510" y="5545"/>
              <a:ext cx="78" cy="244"/>
            </a:xfrm>
            <a:prstGeom prst="line">
              <a:avLst/>
            </a:pr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3" name="Rectangle 10"/>
            <p:cNvSpPr>
              <a:spLocks noChangeArrowheads="1"/>
            </p:cNvSpPr>
            <p:nvPr/>
          </p:nvSpPr>
          <p:spPr bwMode="auto">
            <a:xfrm>
              <a:off x="5608" y="5515"/>
              <a:ext cx="120" cy="28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pitchFamily="34" charset="0"/>
                  <a:ea typeface="Times New Roman" pitchFamily="18" charset="0"/>
                </a:rPr>
                <a:t>2</a:t>
              </a:r>
              <a:endParaRPr kumimoji="0" lang="en-US" sz="1800" b="0" i="0" u="none" strike="noStrike" cap="none" normalizeH="0" baseline="0">
                <a:ln>
                  <a:noFill/>
                </a:ln>
                <a:solidFill>
                  <a:schemeClr val="tx1"/>
                </a:solidFill>
                <a:effectLst/>
                <a:latin typeface="Arial" pitchFamily="34" charset="0"/>
              </a:endParaRPr>
            </a:p>
          </p:txBody>
        </p:sp>
        <p:sp>
          <p:nvSpPr>
            <p:cNvPr id="224" name="Rectangle 9"/>
            <p:cNvSpPr>
              <a:spLocks noChangeArrowheads="1"/>
            </p:cNvSpPr>
            <p:nvPr/>
          </p:nvSpPr>
          <p:spPr bwMode="auto">
            <a:xfrm>
              <a:off x="5366" y="5664"/>
              <a:ext cx="105" cy="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1" u="none" strike="noStrike" cap="none" normalizeH="0" baseline="0">
                  <a:ln>
                    <a:noFill/>
                  </a:ln>
                  <a:solidFill>
                    <a:srgbClr val="000000"/>
                  </a:solidFill>
                  <a:effectLst/>
                  <a:latin typeface="Arial" pitchFamily="34" charset="0"/>
                  <a:ea typeface="Times New Roman" pitchFamily="18" charset="0"/>
                </a:rPr>
                <a:t>D</a:t>
              </a:r>
              <a:endParaRPr kumimoji="0" lang="en-US" sz="1800" b="0" i="0" u="none" strike="noStrike" cap="none" normalizeH="0" baseline="0">
                <a:ln>
                  <a:noFill/>
                </a:ln>
                <a:solidFill>
                  <a:schemeClr val="tx1"/>
                </a:solidFill>
                <a:effectLst/>
                <a:latin typeface="Arial" pitchFamily="34" charset="0"/>
              </a:endParaRPr>
            </a:p>
          </p:txBody>
        </p:sp>
        <p:sp>
          <p:nvSpPr>
            <p:cNvPr id="225" name="Rectangle 8"/>
            <p:cNvSpPr>
              <a:spLocks noChangeArrowheads="1"/>
            </p:cNvSpPr>
            <p:nvPr/>
          </p:nvSpPr>
          <p:spPr bwMode="auto">
            <a:xfrm>
              <a:off x="5255" y="5515"/>
              <a:ext cx="120" cy="28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a:ln>
                    <a:noFill/>
                  </a:ln>
                  <a:solidFill>
                    <a:srgbClr val="000000"/>
                  </a:solidFill>
                  <a:effectLst/>
                  <a:latin typeface="Arial" pitchFamily="34" charset="0"/>
                  <a:ea typeface="Times New Roman" pitchFamily="18" charset="0"/>
                </a:rPr>
                <a:t>v</a:t>
              </a:r>
              <a:endParaRPr kumimoji="0" lang="en-US" sz="1800" b="0" i="0" u="none" strike="noStrike" cap="none" normalizeH="0" baseline="0">
                <a:ln>
                  <a:noFill/>
                </a:ln>
                <a:solidFill>
                  <a:schemeClr val="tx1"/>
                </a:solidFill>
                <a:effectLst/>
                <a:latin typeface="Arial" pitchFamily="34" charset="0"/>
              </a:endParaRPr>
            </a:p>
          </p:txBody>
        </p:sp>
      </p:grpSp>
      <p:sp>
        <p:nvSpPr>
          <p:cNvPr id="217" name="Rectangle 6"/>
          <p:cNvSpPr>
            <a:spLocks noChangeArrowheads="1"/>
          </p:cNvSpPr>
          <p:nvPr/>
        </p:nvSpPr>
        <p:spPr bwMode="auto">
          <a:xfrm>
            <a:off x="2483768" y="1916832"/>
            <a:ext cx="94742" cy="22505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a:ln>
                  <a:noFill/>
                </a:ln>
                <a:solidFill>
                  <a:srgbClr val="000000"/>
                </a:solidFill>
                <a:effectLst/>
                <a:latin typeface="Arial" pitchFamily="34" charset="0"/>
                <a:ea typeface="Times New Roman" pitchFamily="18" charset="0"/>
              </a:rPr>
              <a:t>v</a:t>
            </a:r>
            <a:endParaRPr kumimoji="0" lang="en-US" sz="1800" b="0" i="0" u="none" strike="noStrike" cap="none" normalizeH="0" baseline="0">
              <a:ln>
                <a:noFill/>
              </a:ln>
              <a:solidFill>
                <a:schemeClr val="tx1"/>
              </a:solidFill>
              <a:effectLst/>
              <a:latin typeface="Arial" pitchFamily="34" charset="0"/>
            </a:endParaRPr>
          </a:p>
        </p:txBody>
      </p:sp>
      <p:sp>
        <p:nvSpPr>
          <p:cNvPr id="218" name="Rectangle 5"/>
          <p:cNvSpPr>
            <a:spLocks noChangeArrowheads="1"/>
          </p:cNvSpPr>
          <p:nvPr/>
        </p:nvSpPr>
        <p:spPr bwMode="auto">
          <a:xfrm>
            <a:off x="2566667" y="2034490"/>
            <a:ext cx="71057" cy="16582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000000"/>
                </a:solidFill>
                <a:effectLst/>
                <a:latin typeface="Arial" pitchFamily="34" charset="0"/>
                <a:ea typeface="Times New Roman" pitchFamily="18" charset="0"/>
                <a:cs typeface="Arial" pitchFamily="34" charset="0"/>
              </a:rPr>
              <a:t>1</a:t>
            </a:r>
            <a:endParaRPr kumimoji="0" lang="en-US" sz="1800" b="0" i="0" u="none" strike="noStrike" cap="none" normalizeH="0" baseline="0" dirty="0">
              <a:ln>
                <a:noFill/>
              </a:ln>
              <a:solidFill>
                <a:schemeClr val="tx1"/>
              </a:solidFill>
              <a:effectLst/>
              <a:latin typeface="Arial" pitchFamily="34" charset="0"/>
            </a:endParaRPr>
          </a:p>
        </p:txBody>
      </p:sp>
      <p:sp>
        <p:nvSpPr>
          <p:cNvPr id="219" name="Rectangle 4"/>
          <p:cNvSpPr>
            <a:spLocks noChangeArrowheads="1"/>
          </p:cNvSpPr>
          <p:nvPr/>
        </p:nvSpPr>
        <p:spPr bwMode="auto">
          <a:xfrm>
            <a:off x="2549905" y="2934910"/>
            <a:ext cx="71057" cy="16582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Arial" pitchFamily="34" charset="0"/>
                <a:ea typeface="Times New Roman" pitchFamily="18" charset="0"/>
                <a:cs typeface="Arial" pitchFamily="34" charset="0"/>
              </a:rPr>
              <a:t>2</a:t>
            </a:r>
            <a:endParaRPr kumimoji="0" lang="en-US" sz="1800" b="0" i="0" u="none" strike="noStrike" cap="none" normalizeH="0" baseline="0">
              <a:ln>
                <a:noFill/>
              </a:ln>
              <a:solidFill>
                <a:schemeClr val="tx1"/>
              </a:solidFill>
              <a:effectLst/>
              <a:latin typeface="Arial" pitchFamily="34" charset="0"/>
            </a:endParaRPr>
          </a:p>
        </p:txBody>
      </p:sp>
      <p:sp>
        <p:nvSpPr>
          <p:cNvPr id="220" name="Rectangle 3"/>
          <p:cNvSpPr>
            <a:spLocks noChangeArrowheads="1"/>
          </p:cNvSpPr>
          <p:nvPr/>
        </p:nvSpPr>
        <p:spPr bwMode="auto">
          <a:xfrm>
            <a:off x="2483768" y="2780928"/>
            <a:ext cx="94742" cy="22505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a:ln>
                  <a:noFill/>
                </a:ln>
                <a:solidFill>
                  <a:srgbClr val="000000"/>
                </a:solidFill>
                <a:effectLst/>
                <a:latin typeface="Arial" pitchFamily="34" charset="0"/>
                <a:ea typeface="Times New Roman" pitchFamily="18" charset="0"/>
              </a:rPr>
              <a:t>v</a:t>
            </a:r>
            <a:endParaRPr kumimoji="0" lang="en-US" sz="1800" b="0" i="0" u="none" strike="noStrike" cap="none" normalizeH="0" baseline="0" dirty="0">
              <a:ln>
                <a:noFill/>
              </a:ln>
              <a:solidFill>
                <a:schemeClr val="tx1"/>
              </a:solidFill>
              <a:effectLst/>
              <a:latin typeface="Arial" pitchFamily="34" charset="0"/>
            </a:endParaRPr>
          </a:p>
        </p:txBody>
      </p:sp>
      <p:sp>
        <p:nvSpPr>
          <p:cNvPr id="221" name="Freeform 2"/>
          <p:cNvSpPr>
            <a:spLocks/>
          </p:cNvSpPr>
          <p:nvPr/>
        </p:nvSpPr>
        <p:spPr bwMode="auto">
          <a:xfrm>
            <a:off x="2058259" y="2738611"/>
            <a:ext cx="364757" cy="2369"/>
          </a:xfrm>
          <a:custGeom>
            <a:avLst/>
            <a:gdLst/>
            <a:ahLst/>
            <a:cxnLst>
              <a:cxn ang="0">
                <a:pos x="0" y="3"/>
              </a:cxn>
              <a:cxn ang="0">
                <a:pos x="462" y="0"/>
              </a:cxn>
            </a:cxnLst>
            <a:rect l="0" t="0" r="r" b="b"/>
            <a:pathLst>
              <a:path w="462" h="3">
                <a:moveTo>
                  <a:pt x="0" y="3"/>
                </a:moveTo>
                <a:lnTo>
                  <a:pt x="462" y="0"/>
                </a:lnTo>
              </a:path>
            </a:pathLst>
          </a:custGeom>
          <a:solidFill>
            <a:srgbClr val="FFFFFF"/>
          </a:solidFill>
          <a:ln w="889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32" name="Text Box 40"/>
          <p:cNvSpPr txBox="1">
            <a:spLocks noChangeArrowheads="1"/>
          </p:cNvSpPr>
          <p:nvPr/>
        </p:nvSpPr>
        <p:spPr bwMode="auto">
          <a:xfrm>
            <a:off x="0" y="4149080"/>
            <a:ext cx="4680520" cy="1200329"/>
          </a:xfrm>
          <a:prstGeom prst="rect">
            <a:avLst/>
          </a:prstGeom>
          <a:noFill/>
          <a:ln w="9525">
            <a:noFill/>
            <a:miter lim="800000"/>
            <a:headEnd/>
            <a:tailEnd/>
          </a:ln>
        </p:spPr>
        <p:txBody>
          <a:bodyPr wrap="square">
            <a:spAutoFit/>
          </a:bodyPr>
          <a:lstStyle/>
          <a:p>
            <a:r>
              <a:rPr lang="en-US" altLang="zh-CN" dirty="0">
                <a:solidFill>
                  <a:srgbClr val="FF0000"/>
                </a:solidFill>
                <a:ea typeface="宋体" pitchFamily="2" charset="-122"/>
              </a:rPr>
              <a:t>Differential-mode signal: </a:t>
            </a:r>
            <a:r>
              <a:rPr lang="en-US" altLang="zh-CN" dirty="0">
                <a:ea typeface="宋体" pitchFamily="2" charset="-122"/>
              </a:rPr>
              <a:t>the difference between two signals, </a:t>
            </a:r>
            <a:r>
              <a:rPr lang="en-US" altLang="zh-CN" i="1" dirty="0">
                <a:ea typeface="宋体" pitchFamily="2" charset="-122"/>
              </a:rPr>
              <a:t>V</a:t>
            </a:r>
            <a:r>
              <a:rPr lang="en-US" altLang="zh-CN" i="1" baseline="-25000" dirty="0">
                <a:ea typeface="宋体" pitchFamily="2" charset="-122"/>
              </a:rPr>
              <a:t>D</a:t>
            </a:r>
          </a:p>
          <a:p>
            <a:r>
              <a:rPr lang="en-US" altLang="zh-CN" dirty="0">
                <a:solidFill>
                  <a:srgbClr val="FF0000"/>
                </a:solidFill>
                <a:ea typeface="宋体" pitchFamily="2" charset="-122"/>
              </a:rPr>
              <a:t>Common-mode signal: </a:t>
            </a:r>
            <a:r>
              <a:rPr lang="en-US" altLang="zh-CN" dirty="0">
                <a:ea typeface="宋体" pitchFamily="2" charset="-122"/>
              </a:rPr>
              <a:t>the average value of two signals, </a:t>
            </a:r>
            <a:r>
              <a:rPr lang="en-US" altLang="zh-CN" i="1" dirty="0">
                <a:ea typeface="宋体" pitchFamily="2" charset="-122"/>
              </a:rPr>
              <a:t>V</a:t>
            </a:r>
            <a:r>
              <a:rPr lang="en-US" altLang="zh-CN" i="1" baseline="-25000" dirty="0">
                <a:ea typeface="宋体" pitchFamily="2" charset="-122"/>
              </a:rPr>
              <a:t>CM</a:t>
            </a:r>
          </a:p>
        </p:txBody>
      </p:sp>
      <p:grpSp>
        <p:nvGrpSpPr>
          <p:cNvPr id="5" name="Group 258"/>
          <p:cNvGrpSpPr/>
          <p:nvPr/>
        </p:nvGrpSpPr>
        <p:grpSpPr>
          <a:xfrm>
            <a:off x="5364088" y="4365104"/>
            <a:ext cx="3362449" cy="2420888"/>
            <a:chOff x="520700" y="3429000"/>
            <a:chExt cx="4179995" cy="2879725"/>
          </a:xfrm>
        </p:grpSpPr>
        <p:sp>
          <p:nvSpPr>
            <p:cNvPr id="233" name="AutoShape 5"/>
            <p:cNvSpPr>
              <a:spLocks noChangeArrowheads="1"/>
            </p:cNvSpPr>
            <p:nvPr/>
          </p:nvSpPr>
          <p:spPr bwMode="auto">
            <a:xfrm rot="5400000">
              <a:off x="2359025" y="3429000"/>
              <a:ext cx="1008063" cy="1008063"/>
            </a:xfrm>
            <a:prstGeom prst="triangle">
              <a:avLst>
                <a:gd name="adj" fmla="val 50000"/>
              </a:avLst>
            </a:prstGeom>
            <a:noFill/>
            <a:ln w="9525">
              <a:solidFill>
                <a:schemeClr val="tx1"/>
              </a:solidFill>
              <a:miter lim="800000"/>
              <a:headEnd/>
              <a:tailEnd/>
            </a:ln>
          </p:spPr>
          <p:txBody>
            <a:bodyPr rot="10800000" vert="eaVert" wrap="none" anchor="ctr"/>
            <a:lstStyle/>
            <a:p>
              <a:pPr algn="ctr"/>
              <a:endParaRPr lang="en-US"/>
            </a:p>
          </p:txBody>
        </p:sp>
        <p:sp>
          <p:nvSpPr>
            <p:cNvPr id="234" name="Line 6"/>
            <p:cNvSpPr>
              <a:spLocks noChangeShapeType="1"/>
            </p:cNvSpPr>
            <p:nvPr/>
          </p:nvSpPr>
          <p:spPr bwMode="auto">
            <a:xfrm>
              <a:off x="1422400" y="3717925"/>
              <a:ext cx="936625" cy="0"/>
            </a:xfrm>
            <a:prstGeom prst="line">
              <a:avLst/>
            </a:prstGeom>
            <a:noFill/>
            <a:ln w="9525">
              <a:solidFill>
                <a:schemeClr val="tx1"/>
              </a:solidFill>
              <a:round/>
              <a:headEnd type="oval" w="med" len="med"/>
              <a:tailEnd/>
            </a:ln>
          </p:spPr>
          <p:txBody>
            <a:bodyPr/>
            <a:lstStyle/>
            <a:p>
              <a:endParaRPr lang="en-GB"/>
            </a:p>
          </p:txBody>
        </p:sp>
        <p:sp>
          <p:nvSpPr>
            <p:cNvPr id="235" name="Line 7"/>
            <p:cNvSpPr>
              <a:spLocks noChangeShapeType="1"/>
            </p:cNvSpPr>
            <p:nvPr/>
          </p:nvSpPr>
          <p:spPr bwMode="auto">
            <a:xfrm>
              <a:off x="2935288" y="3717925"/>
              <a:ext cx="936625" cy="0"/>
            </a:xfrm>
            <a:prstGeom prst="line">
              <a:avLst/>
            </a:prstGeom>
            <a:noFill/>
            <a:ln w="9525">
              <a:solidFill>
                <a:schemeClr val="tx1"/>
              </a:solidFill>
              <a:round/>
              <a:headEnd/>
              <a:tailEnd type="oval" w="med" len="med"/>
            </a:ln>
          </p:spPr>
          <p:txBody>
            <a:bodyPr/>
            <a:lstStyle/>
            <a:p>
              <a:endParaRPr lang="en-GB"/>
            </a:p>
          </p:txBody>
        </p:sp>
        <p:sp>
          <p:nvSpPr>
            <p:cNvPr id="236" name="Line 8"/>
            <p:cNvSpPr>
              <a:spLocks noChangeShapeType="1"/>
            </p:cNvSpPr>
            <p:nvPr/>
          </p:nvSpPr>
          <p:spPr bwMode="auto">
            <a:xfrm>
              <a:off x="1422400" y="4149725"/>
              <a:ext cx="936625" cy="0"/>
            </a:xfrm>
            <a:prstGeom prst="line">
              <a:avLst/>
            </a:prstGeom>
            <a:noFill/>
            <a:ln w="9525">
              <a:solidFill>
                <a:schemeClr val="tx1"/>
              </a:solidFill>
              <a:round/>
              <a:headEnd type="oval" w="med" len="med"/>
              <a:tailEnd/>
            </a:ln>
          </p:spPr>
          <p:txBody>
            <a:bodyPr/>
            <a:lstStyle/>
            <a:p>
              <a:endParaRPr lang="en-GB"/>
            </a:p>
          </p:txBody>
        </p:sp>
        <p:sp>
          <p:nvSpPr>
            <p:cNvPr id="237" name="Line 9"/>
            <p:cNvSpPr>
              <a:spLocks noChangeShapeType="1"/>
            </p:cNvSpPr>
            <p:nvPr/>
          </p:nvSpPr>
          <p:spPr bwMode="auto">
            <a:xfrm>
              <a:off x="2935288" y="4149725"/>
              <a:ext cx="936625" cy="0"/>
            </a:xfrm>
            <a:prstGeom prst="line">
              <a:avLst/>
            </a:prstGeom>
            <a:noFill/>
            <a:ln w="9525">
              <a:solidFill>
                <a:schemeClr val="tx1"/>
              </a:solidFill>
              <a:round/>
              <a:headEnd/>
              <a:tailEnd type="oval" w="med" len="med"/>
            </a:ln>
          </p:spPr>
          <p:txBody>
            <a:bodyPr/>
            <a:lstStyle/>
            <a:p>
              <a:endParaRPr lang="en-GB"/>
            </a:p>
          </p:txBody>
        </p:sp>
        <p:sp>
          <p:nvSpPr>
            <p:cNvPr id="238" name="Text Box 10"/>
            <p:cNvSpPr txBox="1">
              <a:spLocks noChangeArrowheads="1"/>
            </p:cNvSpPr>
            <p:nvPr/>
          </p:nvSpPr>
          <p:spPr bwMode="auto">
            <a:xfrm>
              <a:off x="539750" y="3717926"/>
              <a:ext cx="596232" cy="439332"/>
            </a:xfrm>
            <a:prstGeom prst="rect">
              <a:avLst/>
            </a:prstGeom>
            <a:noFill/>
            <a:ln w="9525">
              <a:noFill/>
              <a:miter lim="800000"/>
              <a:headEnd/>
              <a:tailEnd/>
            </a:ln>
          </p:spPr>
          <p:txBody>
            <a:bodyPr wrap="none">
              <a:spAutoFit/>
            </a:bodyPr>
            <a:lstStyle/>
            <a:p>
              <a:r>
                <a:rPr lang="en-GB" i="1" dirty="0" err="1">
                  <a:latin typeface="Times New Roman" pitchFamily="18" charset="0"/>
                </a:rPr>
                <a:t>v</a:t>
              </a:r>
              <a:r>
                <a:rPr lang="en-GB" i="1" baseline="-25000" dirty="0" err="1">
                  <a:latin typeface="Times New Roman" pitchFamily="18" charset="0"/>
                </a:rPr>
                <a:t>D,i</a:t>
              </a:r>
              <a:endParaRPr lang="en-GB" i="1" dirty="0">
                <a:latin typeface="Times New Roman" pitchFamily="18" charset="0"/>
              </a:endParaRPr>
            </a:p>
          </p:txBody>
        </p:sp>
        <p:sp>
          <p:nvSpPr>
            <p:cNvPr id="239" name="Text Box 11"/>
            <p:cNvSpPr txBox="1">
              <a:spLocks noChangeArrowheads="1"/>
            </p:cNvSpPr>
            <p:nvPr/>
          </p:nvSpPr>
          <p:spPr bwMode="auto">
            <a:xfrm>
              <a:off x="4014788" y="3717926"/>
              <a:ext cx="685907" cy="439332"/>
            </a:xfrm>
            <a:prstGeom prst="rect">
              <a:avLst/>
            </a:prstGeom>
            <a:noFill/>
            <a:ln w="9525">
              <a:noFill/>
              <a:miter lim="800000"/>
              <a:headEnd/>
              <a:tailEnd/>
            </a:ln>
          </p:spPr>
          <p:txBody>
            <a:bodyPr wrap="none">
              <a:spAutoFit/>
            </a:bodyPr>
            <a:lstStyle/>
            <a:p>
              <a:r>
                <a:rPr lang="en-GB" i="1" dirty="0" err="1">
                  <a:latin typeface="Times New Roman" pitchFamily="18" charset="0"/>
                </a:rPr>
                <a:t>V</a:t>
              </a:r>
              <a:r>
                <a:rPr lang="en-GB" i="1" baseline="-25000" dirty="0" err="1">
                  <a:latin typeface="Times New Roman" pitchFamily="18" charset="0"/>
                </a:rPr>
                <a:t>D,o</a:t>
              </a:r>
              <a:endParaRPr lang="en-GB" i="1" dirty="0">
                <a:latin typeface="Times New Roman" pitchFamily="18" charset="0"/>
              </a:endParaRPr>
            </a:p>
          </p:txBody>
        </p:sp>
        <p:sp>
          <p:nvSpPr>
            <p:cNvPr id="240" name="Line 19"/>
            <p:cNvSpPr>
              <a:spLocks noChangeShapeType="1"/>
            </p:cNvSpPr>
            <p:nvPr/>
          </p:nvSpPr>
          <p:spPr bwMode="auto">
            <a:xfrm flipV="1">
              <a:off x="1258888" y="3717926"/>
              <a:ext cx="0" cy="431800"/>
            </a:xfrm>
            <a:prstGeom prst="line">
              <a:avLst/>
            </a:prstGeom>
            <a:noFill/>
            <a:ln w="9525">
              <a:solidFill>
                <a:schemeClr val="tx1"/>
              </a:solidFill>
              <a:round/>
              <a:headEnd/>
              <a:tailEnd type="triangle" w="med" len="med"/>
            </a:ln>
          </p:spPr>
          <p:txBody>
            <a:bodyPr/>
            <a:lstStyle/>
            <a:p>
              <a:endParaRPr lang="en-GB"/>
            </a:p>
          </p:txBody>
        </p:sp>
        <p:sp>
          <p:nvSpPr>
            <p:cNvPr id="241" name="Line 19"/>
            <p:cNvSpPr>
              <a:spLocks noChangeShapeType="1"/>
            </p:cNvSpPr>
            <p:nvPr/>
          </p:nvSpPr>
          <p:spPr bwMode="auto">
            <a:xfrm flipV="1">
              <a:off x="3995738" y="3717925"/>
              <a:ext cx="0" cy="431800"/>
            </a:xfrm>
            <a:prstGeom prst="line">
              <a:avLst/>
            </a:prstGeom>
            <a:noFill/>
            <a:ln w="9525">
              <a:solidFill>
                <a:schemeClr val="tx1"/>
              </a:solidFill>
              <a:round/>
              <a:headEnd/>
              <a:tailEnd type="triangle" w="med" len="med"/>
            </a:ln>
          </p:spPr>
          <p:txBody>
            <a:bodyPr/>
            <a:lstStyle/>
            <a:p>
              <a:endParaRPr lang="en-GB"/>
            </a:p>
          </p:txBody>
        </p:sp>
        <p:sp>
          <p:nvSpPr>
            <p:cNvPr id="242" name="Line 14"/>
            <p:cNvSpPr>
              <a:spLocks noChangeShapeType="1"/>
            </p:cNvSpPr>
            <p:nvPr/>
          </p:nvSpPr>
          <p:spPr bwMode="auto">
            <a:xfrm>
              <a:off x="2933700" y="5157788"/>
              <a:ext cx="936625" cy="0"/>
            </a:xfrm>
            <a:prstGeom prst="line">
              <a:avLst/>
            </a:prstGeom>
            <a:noFill/>
            <a:ln w="9525">
              <a:solidFill>
                <a:schemeClr val="tx1"/>
              </a:solidFill>
              <a:round/>
              <a:headEnd/>
              <a:tailEnd type="oval" w="med" len="med"/>
            </a:ln>
          </p:spPr>
          <p:txBody>
            <a:bodyPr/>
            <a:lstStyle/>
            <a:p>
              <a:endParaRPr lang="en-GB"/>
            </a:p>
          </p:txBody>
        </p:sp>
        <p:sp>
          <p:nvSpPr>
            <p:cNvPr id="243" name="Line 15"/>
            <p:cNvSpPr>
              <a:spLocks noChangeShapeType="1"/>
            </p:cNvSpPr>
            <p:nvPr/>
          </p:nvSpPr>
          <p:spPr bwMode="auto">
            <a:xfrm>
              <a:off x="1420813" y="5876925"/>
              <a:ext cx="1512887" cy="0"/>
            </a:xfrm>
            <a:prstGeom prst="line">
              <a:avLst/>
            </a:prstGeom>
            <a:noFill/>
            <a:ln w="9525">
              <a:solidFill>
                <a:schemeClr val="tx1"/>
              </a:solidFill>
              <a:round/>
              <a:headEnd type="oval" w="med" len="med"/>
              <a:tailEnd/>
            </a:ln>
          </p:spPr>
          <p:txBody>
            <a:bodyPr/>
            <a:lstStyle/>
            <a:p>
              <a:endParaRPr lang="en-GB"/>
            </a:p>
          </p:txBody>
        </p:sp>
        <p:sp>
          <p:nvSpPr>
            <p:cNvPr id="244" name="Line 16"/>
            <p:cNvSpPr>
              <a:spLocks noChangeShapeType="1"/>
            </p:cNvSpPr>
            <p:nvPr/>
          </p:nvSpPr>
          <p:spPr bwMode="auto">
            <a:xfrm>
              <a:off x="2933700" y="5876925"/>
              <a:ext cx="936625" cy="0"/>
            </a:xfrm>
            <a:prstGeom prst="line">
              <a:avLst/>
            </a:prstGeom>
            <a:noFill/>
            <a:ln w="9525">
              <a:solidFill>
                <a:schemeClr val="tx1"/>
              </a:solidFill>
              <a:round/>
              <a:headEnd/>
              <a:tailEnd type="oval" w="med" len="med"/>
            </a:ln>
          </p:spPr>
          <p:txBody>
            <a:bodyPr/>
            <a:lstStyle/>
            <a:p>
              <a:endParaRPr lang="en-GB"/>
            </a:p>
          </p:txBody>
        </p:sp>
        <p:sp>
          <p:nvSpPr>
            <p:cNvPr id="245" name="Text Box 18"/>
            <p:cNvSpPr txBox="1">
              <a:spLocks noChangeArrowheads="1"/>
            </p:cNvSpPr>
            <p:nvPr/>
          </p:nvSpPr>
          <p:spPr bwMode="auto">
            <a:xfrm>
              <a:off x="4065588" y="5300663"/>
              <a:ext cx="452754" cy="439332"/>
            </a:xfrm>
            <a:prstGeom prst="rect">
              <a:avLst/>
            </a:prstGeom>
            <a:noFill/>
            <a:ln w="9525">
              <a:noFill/>
              <a:miter lim="800000"/>
              <a:headEnd/>
              <a:tailEnd/>
            </a:ln>
          </p:spPr>
          <p:txBody>
            <a:bodyPr wrap="none">
              <a:spAutoFit/>
            </a:bodyPr>
            <a:lstStyle/>
            <a:p>
              <a:r>
                <a:rPr lang="en-GB" i="1" dirty="0" err="1">
                  <a:latin typeface="Times New Roman" pitchFamily="18" charset="0"/>
                </a:rPr>
                <a:t>v</a:t>
              </a:r>
              <a:r>
                <a:rPr lang="en-GB" i="1" baseline="-25000" dirty="0" err="1">
                  <a:latin typeface="Times New Roman" pitchFamily="18" charset="0"/>
                </a:rPr>
                <a:t>o</a:t>
              </a:r>
              <a:endParaRPr lang="en-GB" i="1" dirty="0">
                <a:latin typeface="Times New Roman" pitchFamily="18" charset="0"/>
              </a:endParaRPr>
            </a:p>
          </p:txBody>
        </p:sp>
        <p:sp>
          <p:nvSpPr>
            <p:cNvPr id="246" name="Line 19"/>
            <p:cNvSpPr>
              <a:spLocks noChangeShapeType="1"/>
            </p:cNvSpPr>
            <p:nvPr/>
          </p:nvSpPr>
          <p:spPr bwMode="auto">
            <a:xfrm>
              <a:off x="2770188" y="5445125"/>
              <a:ext cx="0" cy="431800"/>
            </a:xfrm>
            <a:prstGeom prst="line">
              <a:avLst/>
            </a:prstGeom>
            <a:noFill/>
            <a:ln w="9525">
              <a:solidFill>
                <a:schemeClr val="tx1"/>
              </a:solidFill>
              <a:round/>
              <a:headEnd/>
              <a:tailEnd type="oval" w="med" len="med"/>
            </a:ln>
          </p:spPr>
          <p:txBody>
            <a:bodyPr/>
            <a:lstStyle/>
            <a:p>
              <a:endParaRPr lang="en-GB"/>
            </a:p>
          </p:txBody>
        </p:sp>
        <p:grpSp>
          <p:nvGrpSpPr>
            <p:cNvPr id="6" name="Group 27"/>
            <p:cNvGrpSpPr>
              <a:grpSpLocks/>
            </p:cNvGrpSpPr>
            <p:nvPr/>
          </p:nvGrpSpPr>
          <p:grpSpPr bwMode="auto">
            <a:xfrm>
              <a:off x="2627313" y="5876925"/>
              <a:ext cx="287337" cy="431800"/>
              <a:chOff x="1610" y="3158"/>
              <a:chExt cx="181" cy="272"/>
            </a:xfrm>
          </p:grpSpPr>
          <p:sp>
            <p:nvSpPr>
              <p:cNvPr id="248" name="Line 22"/>
              <p:cNvSpPr>
                <a:spLocks noChangeShapeType="1"/>
              </p:cNvSpPr>
              <p:nvPr/>
            </p:nvSpPr>
            <p:spPr bwMode="auto">
              <a:xfrm>
                <a:off x="1701" y="3158"/>
                <a:ext cx="0" cy="181"/>
              </a:xfrm>
              <a:prstGeom prst="line">
                <a:avLst/>
              </a:prstGeom>
              <a:noFill/>
              <a:ln w="9525">
                <a:solidFill>
                  <a:schemeClr val="tx1"/>
                </a:solidFill>
                <a:round/>
                <a:headEnd/>
                <a:tailEnd/>
              </a:ln>
            </p:spPr>
            <p:txBody>
              <a:bodyPr/>
              <a:lstStyle/>
              <a:p>
                <a:endParaRPr lang="en-GB"/>
              </a:p>
            </p:txBody>
          </p:sp>
          <p:grpSp>
            <p:nvGrpSpPr>
              <p:cNvPr id="7" name="Group 26"/>
              <p:cNvGrpSpPr>
                <a:grpSpLocks/>
              </p:cNvGrpSpPr>
              <p:nvPr/>
            </p:nvGrpSpPr>
            <p:grpSpPr bwMode="auto">
              <a:xfrm>
                <a:off x="1610" y="3339"/>
                <a:ext cx="181" cy="91"/>
                <a:chOff x="1610" y="3339"/>
                <a:chExt cx="317" cy="91"/>
              </a:xfrm>
            </p:grpSpPr>
            <p:sp>
              <p:nvSpPr>
                <p:cNvPr id="250" name="Line 23"/>
                <p:cNvSpPr>
                  <a:spLocks noChangeShapeType="1"/>
                </p:cNvSpPr>
                <p:nvPr/>
              </p:nvSpPr>
              <p:spPr bwMode="auto">
                <a:xfrm>
                  <a:off x="1610" y="3339"/>
                  <a:ext cx="317" cy="0"/>
                </a:xfrm>
                <a:prstGeom prst="line">
                  <a:avLst/>
                </a:prstGeom>
                <a:noFill/>
                <a:ln w="9525">
                  <a:solidFill>
                    <a:schemeClr val="tx1"/>
                  </a:solidFill>
                  <a:round/>
                  <a:headEnd/>
                  <a:tailEnd/>
                </a:ln>
              </p:spPr>
              <p:txBody>
                <a:bodyPr/>
                <a:lstStyle/>
                <a:p>
                  <a:endParaRPr lang="en-GB"/>
                </a:p>
              </p:txBody>
            </p:sp>
            <p:sp>
              <p:nvSpPr>
                <p:cNvPr id="251" name="Line 24"/>
                <p:cNvSpPr>
                  <a:spLocks noChangeShapeType="1"/>
                </p:cNvSpPr>
                <p:nvPr/>
              </p:nvSpPr>
              <p:spPr bwMode="auto">
                <a:xfrm>
                  <a:off x="1678" y="3385"/>
                  <a:ext cx="181" cy="0"/>
                </a:xfrm>
                <a:prstGeom prst="line">
                  <a:avLst/>
                </a:prstGeom>
                <a:noFill/>
                <a:ln w="9525">
                  <a:solidFill>
                    <a:schemeClr val="tx1"/>
                  </a:solidFill>
                  <a:round/>
                  <a:headEnd/>
                  <a:tailEnd/>
                </a:ln>
              </p:spPr>
              <p:txBody>
                <a:bodyPr/>
                <a:lstStyle/>
                <a:p>
                  <a:endParaRPr lang="en-GB"/>
                </a:p>
              </p:txBody>
            </p:sp>
            <p:sp>
              <p:nvSpPr>
                <p:cNvPr id="252" name="Line 25"/>
                <p:cNvSpPr>
                  <a:spLocks noChangeShapeType="1"/>
                </p:cNvSpPr>
                <p:nvPr/>
              </p:nvSpPr>
              <p:spPr bwMode="auto">
                <a:xfrm>
                  <a:off x="1724" y="3430"/>
                  <a:ext cx="90" cy="0"/>
                </a:xfrm>
                <a:prstGeom prst="line">
                  <a:avLst/>
                </a:prstGeom>
                <a:noFill/>
                <a:ln w="9525">
                  <a:solidFill>
                    <a:schemeClr val="tx1"/>
                  </a:solidFill>
                  <a:round/>
                  <a:headEnd/>
                  <a:tailEnd/>
                </a:ln>
              </p:spPr>
              <p:txBody>
                <a:bodyPr/>
                <a:lstStyle/>
                <a:p>
                  <a:endParaRPr lang="en-GB"/>
                </a:p>
              </p:txBody>
            </p:sp>
          </p:grpSp>
        </p:grpSp>
        <p:sp>
          <p:nvSpPr>
            <p:cNvPr id="253" name="AutoShape 12"/>
            <p:cNvSpPr>
              <a:spLocks noChangeArrowheads="1"/>
            </p:cNvSpPr>
            <p:nvPr/>
          </p:nvSpPr>
          <p:spPr bwMode="auto">
            <a:xfrm rot="5400000">
              <a:off x="2357438" y="4652963"/>
              <a:ext cx="1008062" cy="1008062"/>
            </a:xfrm>
            <a:prstGeom prst="triangle">
              <a:avLst>
                <a:gd name="adj" fmla="val 50000"/>
              </a:avLst>
            </a:prstGeom>
            <a:solidFill>
              <a:schemeClr val="bg1"/>
            </a:solidFill>
            <a:ln w="9525">
              <a:solidFill>
                <a:schemeClr val="tx1"/>
              </a:solidFill>
              <a:miter lim="800000"/>
              <a:headEnd/>
              <a:tailEnd/>
            </a:ln>
          </p:spPr>
          <p:txBody>
            <a:bodyPr wrap="none" anchor="ctr"/>
            <a:lstStyle/>
            <a:p>
              <a:endParaRPr lang="en-US"/>
            </a:p>
          </p:txBody>
        </p:sp>
        <p:sp>
          <p:nvSpPr>
            <p:cNvPr id="254" name="Line 19"/>
            <p:cNvSpPr>
              <a:spLocks noChangeShapeType="1"/>
            </p:cNvSpPr>
            <p:nvPr/>
          </p:nvSpPr>
          <p:spPr bwMode="auto">
            <a:xfrm flipV="1">
              <a:off x="3994150" y="5157788"/>
              <a:ext cx="0" cy="719137"/>
            </a:xfrm>
            <a:prstGeom prst="line">
              <a:avLst/>
            </a:prstGeom>
            <a:noFill/>
            <a:ln w="9525">
              <a:solidFill>
                <a:schemeClr val="tx1"/>
              </a:solidFill>
              <a:round/>
              <a:headEnd/>
              <a:tailEnd type="triangle" w="med" len="med"/>
            </a:ln>
          </p:spPr>
          <p:txBody>
            <a:bodyPr/>
            <a:lstStyle/>
            <a:p>
              <a:endParaRPr lang="en-GB"/>
            </a:p>
          </p:txBody>
        </p:sp>
        <p:sp>
          <p:nvSpPr>
            <p:cNvPr id="255" name="Line 6"/>
            <p:cNvSpPr>
              <a:spLocks noChangeShapeType="1"/>
            </p:cNvSpPr>
            <p:nvPr/>
          </p:nvSpPr>
          <p:spPr bwMode="auto">
            <a:xfrm>
              <a:off x="1422400" y="4941888"/>
              <a:ext cx="936625" cy="0"/>
            </a:xfrm>
            <a:prstGeom prst="line">
              <a:avLst/>
            </a:prstGeom>
            <a:noFill/>
            <a:ln w="9525">
              <a:solidFill>
                <a:schemeClr val="tx1"/>
              </a:solidFill>
              <a:round/>
              <a:headEnd type="oval" w="med" len="med"/>
              <a:tailEnd/>
            </a:ln>
          </p:spPr>
          <p:txBody>
            <a:bodyPr/>
            <a:lstStyle/>
            <a:p>
              <a:endParaRPr lang="en-GB"/>
            </a:p>
          </p:txBody>
        </p:sp>
        <p:sp>
          <p:nvSpPr>
            <p:cNvPr id="256" name="Line 8"/>
            <p:cNvSpPr>
              <a:spLocks noChangeShapeType="1"/>
            </p:cNvSpPr>
            <p:nvPr/>
          </p:nvSpPr>
          <p:spPr bwMode="auto">
            <a:xfrm>
              <a:off x="1422400" y="5373688"/>
              <a:ext cx="936625" cy="0"/>
            </a:xfrm>
            <a:prstGeom prst="line">
              <a:avLst/>
            </a:prstGeom>
            <a:noFill/>
            <a:ln w="9525">
              <a:solidFill>
                <a:schemeClr val="tx1"/>
              </a:solidFill>
              <a:round/>
              <a:headEnd type="oval" w="med" len="med"/>
              <a:tailEnd/>
            </a:ln>
          </p:spPr>
          <p:txBody>
            <a:bodyPr/>
            <a:lstStyle/>
            <a:p>
              <a:endParaRPr lang="en-GB"/>
            </a:p>
          </p:txBody>
        </p:sp>
        <p:sp>
          <p:nvSpPr>
            <p:cNvPr id="257" name="Text Box 10"/>
            <p:cNvSpPr txBox="1">
              <a:spLocks noChangeArrowheads="1"/>
            </p:cNvSpPr>
            <p:nvPr/>
          </p:nvSpPr>
          <p:spPr bwMode="auto">
            <a:xfrm>
              <a:off x="520700" y="4941888"/>
              <a:ext cx="596232" cy="439332"/>
            </a:xfrm>
            <a:prstGeom prst="rect">
              <a:avLst/>
            </a:prstGeom>
            <a:noFill/>
            <a:ln w="9525">
              <a:noFill/>
              <a:miter lim="800000"/>
              <a:headEnd/>
              <a:tailEnd/>
            </a:ln>
          </p:spPr>
          <p:txBody>
            <a:bodyPr wrap="none">
              <a:spAutoFit/>
            </a:bodyPr>
            <a:lstStyle/>
            <a:p>
              <a:r>
                <a:rPr lang="en-GB" i="1" dirty="0" err="1">
                  <a:latin typeface="Times New Roman" pitchFamily="18" charset="0"/>
                </a:rPr>
                <a:t>v</a:t>
              </a:r>
              <a:r>
                <a:rPr lang="en-GB" i="1" baseline="-25000" dirty="0" err="1">
                  <a:latin typeface="Times New Roman" pitchFamily="18" charset="0"/>
                </a:rPr>
                <a:t>D,i</a:t>
              </a:r>
              <a:endParaRPr lang="en-GB" i="1" dirty="0">
                <a:latin typeface="Times New Roman" pitchFamily="18" charset="0"/>
              </a:endParaRPr>
            </a:p>
          </p:txBody>
        </p:sp>
        <p:sp>
          <p:nvSpPr>
            <p:cNvPr id="258" name="Line 19"/>
            <p:cNvSpPr>
              <a:spLocks noChangeShapeType="1"/>
            </p:cNvSpPr>
            <p:nvPr/>
          </p:nvSpPr>
          <p:spPr bwMode="auto">
            <a:xfrm flipV="1">
              <a:off x="1258888" y="4941888"/>
              <a:ext cx="0" cy="431800"/>
            </a:xfrm>
            <a:prstGeom prst="line">
              <a:avLst/>
            </a:prstGeom>
            <a:noFill/>
            <a:ln w="9525">
              <a:solidFill>
                <a:schemeClr val="tx1"/>
              </a:solidFill>
              <a:round/>
              <a:headEnd/>
              <a:tailEnd type="triangle" w="med" len="med"/>
            </a:ln>
          </p:spPr>
          <p:txBody>
            <a:bodyPr/>
            <a:lstStyle/>
            <a:p>
              <a:endParaRPr lang="en-GB"/>
            </a:p>
          </p:txBody>
        </p:sp>
      </p:grpSp>
      <p:sp>
        <p:nvSpPr>
          <p:cNvPr id="260" name="Text Box 11"/>
          <p:cNvSpPr txBox="1">
            <a:spLocks noChangeArrowheads="1"/>
          </p:cNvSpPr>
          <p:nvPr/>
        </p:nvSpPr>
        <p:spPr bwMode="auto">
          <a:xfrm>
            <a:off x="2555776" y="2276872"/>
            <a:ext cx="436338" cy="369332"/>
          </a:xfrm>
          <a:prstGeom prst="rect">
            <a:avLst/>
          </a:prstGeom>
          <a:noFill/>
          <a:ln w="9525">
            <a:noFill/>
            <a:miter lim="800000"/>
            <a:headEnd/>
            <a:tailEnd/>
          </a:ln>
        </p:spPr>
        <p:txBody>
          <a:bodyPr wrap="none">
            <a:spAutoFit/>
          </a:bodyPr>
          <a:lstStyle/>
          <a:p>
            <a:r>
              <a:rPr lang="en-GB" i="1" dirty="0">
                <a:latin typeface="Times New Roman" pitchFamily="18" charset="0"/>
              </a:rPr>
              <a:t>V</a:t>
            </a:r>
            <a:r>
              <a:rPr lang="en-GB" i="1" baseline="-25000" dirty="0">
                <a:latin typeface="Times New Roman" pitchFamily="18" charset="0"/>
              </a:rPr>
              <a:t>D</a:t>
            </a:r>
            <a:endParaRPr lang="en-GB" i="1" dirty="0">
              <a:latin typeface="Times New Roman" pitchFamily="18" charset="0"/>
            </a:endParaRPr>
          </a:p>
        </p:txBody>
      </p:sp>
      <p:sp>
        <p:nvSpPr>
          <p:cNvPr id="261" name="Line 19"/>
          <p:cNvSpPr>
            <a:spLocks noChangeShapeType="1"/>
          </p:cNvSpPr>
          <p:nvPr/>
        </p:nvSpPr>
        <p:spPr bwMode="auto">
          <a:xfrm flipV="1">
            <a:off x="2540452" y="2276872"/>
            <a:ext cx="0" cy="363000"/>
          </a:xfrm>
          <a:prstGeom prst="line">
            <a:avLst/>
          </a:prstGeom>
          <a:noFill/>
          <a:ln w="9525">
            <a:solidFill>
              <a:schemeClr val="tx1"/>
            </a:solidFill>
            <a:round/>
            <a:headEnd type="triangle"/>
            <a:tailEnd type="none" w="med" len="med"/>
          </a:ln>
        </p:spPr>
        <p:txBody>
          <a:bodyPr/>
          <a:lstStyle/>
          <a:p>
            <a:endParaRPr lang="en-GB"/>
          </a:p>
        </p:txBody>
      </p:sp>
      <p:sp>
        <p:nvSpPr>
          <p:cNvPr id="263" name="Line 19"/>
          <p:cNvSpPr>
            <a:spLocks noChangeShapeType="1"/>
          </p:cNvSpPr>
          <p:nvPr/>
        </p:nvSpPr>
        <p:spPr bwMode="auto">
          <a:xfrm flipV="1">
            <a:off x="884268" y="2420888"/>
            <a:ext cx="15324" cy="1443120"/>
          </a:xfrm>
          <a:prstGeom prst="line">
            <a:avLst/>
          </a:prstGeom>
          <a:noFill/>
          <a:ln w="9525">
            <a:solidFill>
              <a:schemeClr val="tx1"/>
            </a:solidFill>
            <a:round/>
            <a:headEnd/>
            <a:tailEnd type="triangle" w="med" len="med"/>
          </a:ln>
        </p:spPr>
        <p:txBody>
          <a:bodyPr/>
          <a:lstStyle/>
          <a:p>
            <a:endParaRPr lang="en-GB"/>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 name="Picture 39"/>
          <p:cNvPicPr>
            <a:picLocks noGrp="1" noChangeAspect="1" noChangeArrowheads="1"/>
          </p:cNvPicPr>
          <p:nvPr>
            <p:ph sz="half" idx="4294967295"/>
          </p:nvPr>
        </p:nvPicPr>
        <p:blipFill>
          <a:blip r:embed="rId3" cstate="print"/>
          <a:srcRect l="5591" r="4224"/>
          <a:stretch>
            <a:fillRect/>
          </a:stretch>
        </p:blipFill>
        <p:spPr>
          <a:xfrm rot="16200000">
            <a:off x="647576" y="2096837"/>
            <a:ext cx="1296145" cy="2232273"/>
          </a:xfrm>
          <a:noFill/>
        </p:spPr>
      </p:pic>
      <p:sp>
        <p:nvSpPr>
          <p:cNvPr id="1028" name="Rectangle 2"/>
          <p:cNvSpPr>
            <a:spLocks noGrp="1" noChangeArrowheads="1"/>
          </p:cNvSpPr>
          <p:nvPr>
            <p:ph type="title" idx="4294967295"/>
          </p:nvPr>
        </p:nvSpPr>
        <p:spPr>
          <a:xfrm>
            <a:off x="1116012" y="0"/>
            <a:ext cx="7128395" cy="1143000"/>
          </a:xfrm>
        </p:spPr>
        <p:txBody>
          <a:bodyPr/>
          <a:lstStyle/>
          <a:p>
            <a:pPr eaLnBrk="1" hangingPunct="1"/>
            <a:r>
              <a:rPr lang="en-GB" sz="2400" dirty="0"/>
              <a:t>Strain Gauge interface with a ‘Wheatstone Bridge’</a:t>
            </a:r>
          </a:p>
        </p:txBody>
      </p:sp>
      <p:graphicFrame>
        <p:nvGraphicFramePr>
          <p:cNvPr id="1026" name="Object 2"/>
          <p:cNvGraphicFramePr>
            <a:graphicFrameLocks noChangeAspect="1"/>
          </p:cNvGraphicFramePr>
          <p:nvPr/>
        </p:nvGraphicFramePr>
        <p:xfrm>
          <a:off x="5868144" y="4131989"/>
          <a:ext cx="1462088" cy="665163"/>
        </p:xfrm>
        <a:graphic>
          <a:graphicData uri="http://schemas.openxmlformats.org/presentationml/2006/ole">
            <mc:AlternateContent xmlns:mc="http://schemas.openxmlformats.org/markup-compatibility/2006">
              <mc:Choice xmlns:v="urn:schemas-microsoft-com:vml" Requires="v">
                <p:oleObj spid="_x0000_s43229" name="Equation" r:id="rId4" imgW="863280" imgH="393480" progId="Equation.3">
                  <p:embed/>
                </p:oleObj>
              </mc:Choice>
              <mc:Fallback>
                <p:oleObj name="Equation" r:id="rId4" imgW="863280" imgH="39348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8144" y="4131989"/>
                        <a:ext cx="1462088" cy="66516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29" name="Text Box 5"/>
          <p:cNvSpPr txBox="1">
            <a:spLocks noChangeArrowheads="1"/>
          </p:cNvSpPr>
          <p:nvPr/>
        </p:nvSpPr>
        <p:spPr bwMode="auto">
          <a:xfrm>
            <a:off x="3059832" y="1556792"/>
            <a:ext cx="2303463" cy="641350"/>
          </a:xfrm>
          <a:prstGeom prst="rect">
            <a:avLst/>
          </a:prstGeom>
          <a:noFill/>
          <a:ln w="9525">
            <a:noFill/>
            <a:miter lim="800000"/>
            <a:headEnd/>
            <a:tailEnd/>
          </a:ln>
        </p:spPr>
        <p:txBody>
          <a:bodyPr>
            <a:spAutoFit/>
          </a:bodyPr>
          <a:lstStyle/>
          <a:p>
            <a:r>
              <a:rPr lang="en-GB" dirty="0"/>
              <a:t>Strain Gauge: ‘Gauge Factor’, </a:t>
            </a:r>
            <a:r>
              <a:rPr lang="en-GB" i="1" dirty="0"/>
              <a:t>F</a:t>
            </a:r>
            <a:r>
              <a:rPr lang="en-GB" dirty="0"/>
              <a:t> :</a:t>
            </a:r>
          </a:p>
        </p:txBody>
      </p:sp>
      <p:graphicFrame>
        <p:nvGraphicFramePr>
          <p:cNvPr id="1027" name="Object 3"/>
          <p:cNvGraphicFramePr>
            <a:graphicFrameLocks noChangeAspect="1"/>
          </p:cNvGraphicFramePr>
          <p:nvPr/>
        </p:nvGraphicFramePr>
        <p:xfrm>
          <a:off x="5508104" y="1412776"/>
          <a:ext cx="1393825" cy="1012825"/>
        </p:xfrm>
        <a:graphic>
          <a:graphicData uri="http://schemas.openxmlformats.org/presentationml/2006/ole">
            <mc:AlternateContent xmlns:mc="http://schemas.openxmlformats.org/markup-compatibility/2006">
              <mc:Choice xmlns:v="urn:schemas-microsoft-com:vml" Requires="v">
                <p:oleObj spid="_x0000_s43230" name="Equation" r:id="rId6" imgW="698400" imgH="507960" progId="Equation.3">
                  <p:embed/>
                </p:oleObj>
              </mc:Choice>
              <mc:Fallback>
                <p:oleObj name="Equation" r:id="rId6" imgW="698400" imgH="50796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8104" y="1412776"/>
                        <a:ext cx="1393825" cy="101282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1030" name="Text Box 7"/>
          <p:cNvSpPr txBox="1">
            <a:spLocks noChangeArrowheads="1"/>
          </p:cNvSpPr>
          <p:nvPr/>
        </p:nvSpPr>
        <p:spPr bwMode="auto">
          <a:xfrm>
            <a:off x="7236296" y="1772816"/>
            <a:ext cx="1529586" cy="369332"/>
          </a:xfrm>
          <a:prstGeom prst="rect">
            <a:avLst/>
          </a:prstGeom>
          <a:noFill/>
          <a:ln w="9525">
            <a:noFill/>
            <a:miter lim="800000"/>
            <a:headEnd/>
            <a:tailEnd/>
          </a:ln>
        </p:spPr>
        <p:txBody>
          <a:bodyPr wrap="none">
            <a:spAutoFit/>
          </a:bodyPr>
          <a:lstStyle/>
          <a:p>
            <a:r>
              <a:rPr lang="en-GB" i="1" dirty="0">
                <a:latin typeface="Symbol" pitchFamily="18" charset="2"/>
              </a:rPr>
              <a:t>e</a:t>
            </a:r>
            <a:r>
              <a:rPr lang="en-GB" dirty="0"/>
              <a:t> is the strain</a:t>
            </a:r>
          </a:p>
        </p:txBody>
      </p:sp>
      <p:sp>
        <p:nvSpPr>
          <p:cNvPr id="1031" name="Text Box 8"/>
          <p:cNvSpPr txBox="1">
            <a:spLocks noChangeArrowheads="1"/>
          </p:cNvSpPr>
          <p:nvPr/>
        </p:nvSpPr>
        <p:spPr bwMode="auto">
          <a:xfrm>
            <a:off x="4499992" y="2636912"/>
            <a:ext cx="3877985" cy="646331"/>
          </a:xfrm>
          <a:prstGeom prst="rect">
            <a:avLst/>
          </a:prstGeom>
          <a:noFill/>
          <a:ln w="9525">
            <a:noFill/>
            <a:miter lim="800000"/>
            <a:headEnd/>
            <a:tailEnd/>
          </a:ln>
        </p:spPr>
        <p:txBody>
          <a:bodyPr wrap="none">
            <a:spAutoFit/>
          </a:bodyPr>
          <a:lstStyle/>
          <a:p>
            <a:r>
              <a:rPr lang="en-GB" dirty="0"/>
              <a:t>Set all resistors to </a:t>
            </a:r>
            <a:r>
              <a:rPr lang="en-GB" i="1" dirty="0"/>
              <a:t>R</a:t>
            </a:r>
            <a:r>
              <a:rPr lang="en-GB" baseline="-25000" dirty="0"/>
              <a:t>0 </a:t>
            </a:r>
            <a:r>
              <a:rPr lang="en-GB" dirty="0"/>
              <a:t>, the nominal</a:t>
            </a:r>
          </a:p>
          <a:p>
            <a:r>
              <a:rPr lang="en-GB" dirty="0"/>
              <a:t>(zero strain) resistance of the gauge</a:t>
            </a:r>
          </a:p>
        </p:txBody>
      </p:sp>
      <p:sp>
        <p:nvSpPr>
          <p:cNvPr id="1032" name="Text Box 9"/>
          <p:cNvSpPr txBox="1">
            <a:spLocks noChangeArrowheads="1"/>
          </p:cNvSpPr>
          <p:nvPr/>
        </p:nvSpPr>
        <p:spPr bwMode="auto">
          <a:xfrm>
            <a:off x="4427984" y="3771949"/>
            <a:ext cx="4634602" cy="646331"/>
          </a:xfrm>
          <a:prstGeom prst="rect">
            <a:avLst/>
          </a:prstGeom>
          <a:noFill/>
          <a:ln w="9525">
            <a:noFill/>
            <a:miter lim="800000"/>
            <a:headEnd/>
            <a:tailEnd/>
          </a:ln>
        </p:spPr>
        <p:txBody>
          <a:bodyPr wrap="none">
            <a:spAutoFit/>
          </a:bodyPr>
          <a:lstStyle/>
          <a:p>
            <a:r>
              <a:rPr lang="en-GB" dirty="0"/>
              <a:t>When </a:t>
            </a:r>
            <a:r>
              <a:rPr lang="en-GB" altLang="zh-CN" dirty="0">
                <a:latin typeface="Symbol" pitchFamily="18" charset="2"/>
                <a:ea typeface="宋体" pitchFamily="2" charset="-122"/>
              </a:rPr>
              <a:t>D</a:t>
            </a:r>
            <a:r>
              <a:rPr lang="en-GB" altLang="zh-CN" dirty="0">
                <a:ea typeface="宋体" pitchFamily="2" charset="-122"/>
              </a:rPr>
              <a:t>R (the change in gauge resistance)</a:t>
            </a:r>
          </a:p>
          <a:p>
            <a:r>
              <a:rPr lang="en-GB" altLang="zh-CN" dirty="0">
                <a:ea typeface="宋体" pitchFamily="2" charset="-122"/>
              </a:rPr>
              <a:t> is </a:t>
            </a:r>
            <a:r>
              <a:rPr lang="en-GB" dirty="0"/>
              <a:t>small: </a:t>
            </a:r>
          </a:p>
        </p:txBody>
      </p:sp>
      <p:sp>
        <p:nvSpPr>
          <p:cNvPr id="1034" name="Rectangle 11"/>
          <p:cNvSpPr>
            <a:spLocks noChangeArrowheads="1"/>
          </p:cNvSpPr>
          <p:nvPr/>
        </p:nvSpPr>
        <p:spPr bwMode="auto">
          <a:xfrm>
            <a:off x="2832100" y="2730500"/>
            <a:ext cx="288925" cy="914400"/>
          </a:xfrm>
          <a:prstGeom prst="rect">
            <a:avLst/>
          </a:prstGeom>
          <a:noFill/>
          <a:ln w="28575">
            <a:solidFill>
              <a:schemeClr val="tx1"/>
            </a:solidFill>
            <a:miter lim="800000"/>
            <a:headEnd/>
            <a:tailEnd/>
          </a:ln>
        </p:spPr>
        <p:txBody>
          <a:bodyPr wrap="none" anchor="ctr"/>
          <a:lstStyle/>
          <a:p>
            <a:endParaRPr lang="en-US"/>
          </a:p>
        </p:txBody>
      </p:sp>
      <p:grpSp>
        <p:nvGrpSpPr>
          <p:cNvPr id="2" name="Group 12"/>
          <p:cNvGrpSpPr>
            <a:grpSpLocks/>
          </p:cNvGrpSpPr>
          <p:nvPr/>
        </p:nvGrpSpPr>
        <p:grpSpPr bwMode="auto">
          <a:xfrm>
            <a:off x="1392238" y="2276475"/>
            <a:ext cx="1584325" cy="431800"/>
            <a:chOff x="703" y="1933"/>
            <a:chExt cx="998" cy="272"/>
          </a:xfrm>
        </p:grpSpPr>
        <p:sp>
          <p:nvSpPr>
            <p:cNvPr id="1062" name="Freeform 13"/>
            <p:cNvSpPr>
              <a:spLocks/>
            </p:cNvSpPr>
            <p:nvPr/>
          </p:nvSpPr>
          <p:spPr bwMode="auto">
            <a:xfrm>
              <a:off x="703" y="1933"/>
              <a:ext cx="544" cy="272"/>
            </a:xfrm>
            <a:custGeom>
              <a:avLst/>
              <a:gdLst>
                <a:gd name="T0" fmla="*/ 0 w 544"/>
                <a:gd name="T1" fmla="*/ 0 h 272"/>
                <a:gd name="T2" fmla="*/ 544 w 544"/>
                <a:gd name="T3" fmla="*/ 0 h 272"/>
                <a:gd name="T4" fmla="*/ 544 w 544"/>
                <a:gd name="T5" fmla="*/ 272 h 272"/>
                <a:gd name="T6" fmla="*/ 0 60000 65536"/>
                <a:gd name="T7" fmla="*/ 0 60000 65536"/>
                <a:gd name="T8" fmla="*/ 0 60000 65536"/>
                <a:gd name="T9" fmla="*/ 0 w 544"/>
                <a:gd name="T10" fmla="*/ 0 h 272"/>
                <a:gd name="T11" fmla="*/ 544 w 544"/>
                <a:gd name="T12" fmla="*/ 272 h 272"/>
              </a:gdLst>
              <a:ahLst/>
              <a:cxnLst>
                <a:cxn ang="T6">
                  <a:pos x="T0" y="T1"/>
                </a:cxn>
                <a:cxn ang="T7">
                  <a:pos x="T2" y="T3"/>
                </a:cxn>
                <a:cxn ang="T8">
                  <a:pos x="T4" y="T5"/>
                </a:cxn>
              </a:cxnLst>
              <a:rect l="T9" t="T10" r="T11" b="T12"/>
              <a:pathLst>
                <a:path w="544" h="272">
                  <a:moveTo>
                    <a:pt x="0" y="0"/>
                  </a:moveTo>
                  <a:lnTo>
                    <a:pt x="544" y="0"/>
                  </a:lnTo>
                  <a:lnTo>
                    <a:pt x="544" y="272"/>
                  </a:lnTo>
                </a:path>
              </a:pathLst>
            </a:custGeom>
            <a:noFill/>
            <a:ln w="28575" cmpd="sng">
              <a:solidFill>
                <a:schemeClr val="tx1"/>
              </a:solidFill>
              <a:round/>
              <a:headEnd/>
              <a:tailEnd/>
            </a:ln>
          </p:spPr>
          <p:txBody>
            <a:bodyPr/>
            <a:lstStyle/>
            <a:p>
              <a:endParaRPr lang="en-GB"/>
            </a:p>
          </p:txBody>
        </p:sp>
        <p:sp>
          <p:nvSpPr>
            <p:cNvPr id="1063" name="Freeform 14"/>
            <p:cNvSpPr>
              <a:spLocks/>
            </p:cNvSpPr>
            <p:nvPr/>
          </p:nvSpPr>
          <p:spPr bwMode="auto">
            <a:xfrm>
              <a:off x="1157" y="1933"/>
              <a:ext cx="544" cy="272"/>
            </a:xfrm>
            <a:custGeom>
              <a:avLst/>
              <a:gdLst>
                <a:gd name="T0" fmla="*/ 0 w 544"/>
                <a:gd name="T1" fmla="*/ 0 h 272"/>
                <a:gd name="T2" fmla="*/ 544 w 544"/>
                <a:gd name="T3" fmla="*/ 0 h 272"/>
                <a:gd name="T4" fmla="*/ 544 w 544"/>
                <a:gd name="T5" fmla="*/ 272 h 272"/>
                <a:gd name="T6" fmla="*/ 0 60000 65536"/>
                <a:gd name="T7" fmla="*/ 0 60000 65536"/>
                <a:gd name="T8" fmla="*/ 0 60000 65536"/>
                <a:gd name="T9" fmla="*/ 0 w 544"/>
                <a:gd name="T10" fmla="*/ 0 h 272"/>
                <a:gd name="T11" fmla="*/ 544 w 544"/>
                <a:gd name="T12" fmla="*/ 272 h 272"/>
              </a:gdLst>
              <a:ahLst/>
              <a:cxnLst>
                <a:cxn ang="T6">
                  <a:pos x="T0" y="T1"/>
                </a:cxn>
                <a:cxn ang="T7">
                  <a:pos x="T2" y="T3"/>
                </a:cxn>
                <a:cxn ang="T8">
                  <a:pos x="T4" y="T5"/>
                </a:cxn>
              </a:cxnLst>
              <a:rect l="T9" t="T10" r="T11" b="T12"/>
              <a:pathLst>
                <a:path w="544" h="272">
                  <a:moveTo>
                    <a:pt x="0" y="0"/>
                  </a:moveTo>
                  <a:lnTo>
                    <a:pt x="544" y="0"/>
                  </a:lnTo>
                  <a:lnTo>
                    <a:pt x="544" y="272"/>
                  </a:lnTo>
                </a:path>
              </a:pathLst>
            </a:custGeom>
            <a:noFill/>
            <a:ln w="28575" cmpd="sng">
              <a:solidFill>
                <a:schemeClr val="tx1"/>
              </a:solidFill>
              <a:round/>
              <a:headEnd/>
              <a:tailEnd/>
            </a:ln>
          </p:spPr>
          <p:txBody>
            <a:bodyPr/>
            <a:lstStyle/>
            <a:p>
              <a:endParaRPr lang="en-GB"/>
            </a:p>
          </p:txBody>
        </p:sp>
      </p:grpSp>
      <p:grpSp>
        <p:nvGrpSpPr>
          <p:cNvPr id="3" name="Group 15"/>
          <p:cNvGrpSpPr>
            <a:grpSpLocks/>
          </p:cNvGrpSpPr>
          <p:nvPr/>
        </p:nvGrpSpPr>
        <p:grpSpPr bwMode="auto">
          <a:xfrm flipV="1">
            <a:off x="1392238" y="5013325"/>
            <a:ext cx="1584325" cy="431800"/>
            <a:chOff x="703" y="1933"/>
            <a:chExt cx="998" cy="272"/>
          </a:xfrm>
        </p:grpSpPr>
        <p:sp>
          <p:nvSpPr>
            <p:cNvPr id="1060" name="Freeform 16"/>
            <p:cNvSpPr>
              <a:spLocks/>
            </p:cNvSpPr>
            <p:nvPr/>
          </p:nvSpPr>
          <p:spPr bwMode="auto">
            <a:xfrm>
              <a:off x="703" y="1933"/>
              <a:ext cx="544" cy="272"/>
            </a:xfrm>
            <a:custGeom>
              <a:avLst/>
              <a:gdLst>
                <a:gd name="T0" fmla="*/ 0 w 544"/>
                <a:gd name="T1" fmla="*/ 0 h 272"/>
                <a:gd name="T2" fmla="*/ 544 w 544"/>
                <a:gd name="T3" fmla="*/ 0 h 272"/>
                <a:gd name="T4" fmla="*/ 544 w 544"/>
                <a:gd name="T5" fmla="*/ 272 h 272"/>
                <a:gd name="T6" fmla="*/ 0 60000 65536"/>
                <a:gd name="T7" fmla="*/ 0 60000 65536"/>
                <a:gd name="T8" fmla="*/ 0 60000 65536"/>
                <a:gd name="T9" fmla="*/ 0 w 544"/>
                <a:gd name="T10" fmla="*/ 0 h 272"/>
                <a:gd name="T11" fmla="*/ 544 w 544"/>
                <a:gd name="T12" fmla="*/ 272 h 272"/>
              </a:gdLst>
              <a:ahLst/>
              <a:cxnLst>
                <a:cxn ang="T6">
                  <a:pos x="T0" y="T1"/>
                </a:cxn>
                <a:cxn ang="T7">
                  <a:pos x="T2" y="T3"/>
                </a:cxn>
                <a:cxn ang="T8">
                  <a:pos x="T4" y="T5"/>
                </a:cxn>
              </a:cxnLst>
              <a:rect l="T9" t="T10" r="T11" b="T12"/>
              <a:pathLst>
                <a:path w="544" h="272">
                  <a:moveTo>
                    <a:pt x="0" y="0"/>
                  </a:moveTo>
                  <a:lnTo>
                    <a:pt x="544" y="0"/>
                  </a:lnTo>
                  <a:lnTo>
                    <a:pt x="544" y="272"/>
                  </a:lnTo>
                </a:path>
              </a:pathLst>
            </a:custGeom>
            <a:noFill/>
            <a:ln w="28575" cmpd="sng">
              <a:solidFill>
                <a:schemeClr val="tx1"/>
              </a:solidFill>
              <a:round/>
              <a:headEnd/>
              <a:tailEnd/>
            </a:ln>
          </p:spPr>
          <p:txBody>
            <a:bodyPr/>
            <a:lstStyle/>
            <a:p>
              <a:endParaRPr lang="en-GB"/>
            </a:p>
          </p:txBody>
        </p:sp>
        <p:sp>
          <p:nvSpPr>
            <p:cNvPr id="1061" name="Freeform 17"/>
            <p:cNvSpPr>
              <a:spLocks/>
            </p:cNvSpPr>
            <p:nvPr/>
          </p:nvSpPr>
          <p:spPr bwMode="auto">
            <a:xfrm>
              <a:off x="1157" y="1933"/>
              <a:ext cx="544" cy="272"/>
            </a:xfrm>
            <a:custGeom>
              <a:avLst/>
              <a:gdLst>
                <a:gd name="T0" fmla="*/ 0 w 544"/>
                <a:gd name="T1" fmla="*/ 0 h 272"/>
                <a:gd name="T2" fmla="*/ 544 w 544"/>
                <a:gd name="T3" fmla="*/ 0 h 272"/>
                <a:gd name="T4" fmla="*/ 544 w 544"/>
                <a:gd name="T5" fmla="*/ 272 h 272"/>
                <a:gd name="T6" fmla="*/ 0 60000 65536"/>
                <a:gd name="T7" fmla="*/ 0 60000 65536"/>
                <a:gd name="T8" fmla="*/ 0 60000 65536"/>
                <a:gd name="T9" fmla="*/ 0 w 544"/>
                <a:gd name="T10" fmla="*/ 0 h 272"/>
                <a:gd name="T11" fmla="*/ 544 w 544"/>
                <a:gd name="T12" fmla="*/ 272 h 272"/>
              </a:gdLst>
              <a:ahLst/>
              <a:cxnLst>
                <a:cxn ang="T6">
                  <a:pos x="T0" y="T1"/>
                </a:cxn>
                <a:cxn ang="T7">
                  <a:pos x="T2" y="T3"/>
                </a:cxn>
                <a:cxn ang="T8">
                  <a:pos x="T4" y="T5"/>
                </a:cxn>
              </a:cxnLst>
              <a:rect l="T9" t="T10" r="T11" b="T12"/>
              <a:pathLst>
                <a:path w="544" h="272">
                  <a:moveTo>
                    <a:pt x="0" y="0"/>
                  </a:moveTo>
                  <a:lnTo>
                    <a:pt x="544" y="0"/>
                  </a:lnTo>
                  <a:lnTo>
                    <a:pt x="544" y="272"/>
                  </a:lnTo>
                </a:path>
              </a:pathLst>
            </a:custGeom>
            <a:noFill/>
            <a:ln w="28575" cmpd="sng">
              <a:solidFill>
                <a:schemeClr val="tx1"/>
              </a:solidFill>
              <a:round/>
              <a:headEnd/>
              <a:tailEnd/>
            </a:ln>
          </p:spPr>
          <p:txBody>
            <a:bodyPr/>
            <a:lstStyle/>
            <a:p>
              <a:endParaRPr lang="en-GB"/>
            </a:p>
          </p:txBody>
        </p:sp>
      </p:grpSp>
      <p:sp>
        <p:nvSpPr>
          <p:cNvPr id="1038" name="Text Box 19"/>
          <p:cNvSpPr txBox="1">
            <a:spLocks noChangeArrowheads="1"/>
          </p:cNvSpPr>
          <p:nvPr/>
        </p:nvSpPr>
        <p:spPr bwMode="auto">
          <a:xfrm>
            <a:off x="3192463" y="2924175"/>
            <a:ext cx="422275" cy="396875"/>
          </a:xfrm>
          <a:prstGeom prst="rect">
            <a:avLst/>
          </a:prstGeom>
          <a:noFill/>
          <a:ln w="9525">
            <a:noFill/>
            <a:miter lim="800000"/>
            <a:headEnd/>
            <a:tailEnd/>
          </a:ln>
        </p:spPr>
        <p:txBody>
          <a:bodyPr wrap="none">
            <a:spAutoFit/>
          </a:bodyPr>
          <a:lstStyle/>
          <a:p>
            <a:r>
              <a:rPr lang="en-GB" sz="2000" i="1">
                <a:latin typeface="Times New Roman" pitchFamily="18" charset="0"/>
              </a:rPr>
              <a:t>R</a:t>
            </a:r>
            <a:r>
              <a:rPr lang="en-GB" sz="2000" i="1" baseline="-25000">
                <a:latin typeface="Times New Roman" pitchFamily="18" charset="0"/>
              </a:rPr>
              <a:t>0</a:t>
            </a:r>
          </a:p>
        </p:txBody>
      </p:sp>
      <p:sp>
        <p:nvSpPr>
          <p:cNvPr id="1039" name="Text Box 20"/>
          <p:cNvSpPr txBox="1">
            <a:spLocks noChangeArrowheads="1"/>
          </p:cNvSpPr>
          <p:nvPr/>
        </p:nvSpPr>
        <p:spPr bwMode="auto">
          <a:xfrm>
            <a:off x="971600" y="2060575"/>
            <a:ext cx="426720" cy="400110"/>
          </a:xfrm>
          <a:prstGeom prst="rect">
            <a:avLst/>
          </a:prstGeom>
          <a:noFill/>
          <a:ln w="9525">
            <a:noFill/>
            <a:miter lim="800000"/>
            <a:headEnd/>
            <a:tailEnd/>
          </a:ln>
        </p:spPr>
        <p:txBody>
          <a:bodyPr wrap="none">
            <a:spAutoFit/>
          </a:bodyPr>
          <a:lstStyle/>
          <a:p>
            <a:r>
              <a:rPr lang="en-GB" sz="2000" i="1" dirty="0">
                <a:latin typeface="Times New Roman" pitchFamily="18" charset="0"/>
              </a:rPr>
              <a:t>V</a:t>
            </a:r>
            <a:r>
              <a:rPr lang="en-GB" sz="2000" baseline="-25000" dirty="0">
                <a:latin typeface="Times New Roman" pitchFamily="18" charset="0"/>
              </a:rPr>
              <a:t>1</a:t>
            </a:r>
          </a:p>
        </p:txBody>
      </p:sp>
      <p:sp>
        <p:nvSpPr>
          <p:cNvPr id="1040" name="Rectangle 21"/>
          <p:cNvSpPr>
            <a:spLocks noChangeArrowheads="1"/>
          </p:cNvSpPr>
          <p:nvPr/>
        </p:nvSpPr>
        <p:spPr bwMode="auto">
          <a:xfrm>
            <a:off x="2111375" y="4076700"/>
            <a:ext cx="288925" cy="914400"/>
          </a:xfrm>
          <a:prstGeom prst="rect">
            <a:avLst/>
          </a:prstGeom>
          <a:noFill/>
          <a:ln w="28575">
            <a:solidFill>
              <a:schemeClr val="tx1"/>
            </a:solidFill>
            <a:miter lim="800000"/>
            <a:headEnd/>
            <a:tailEnd/>
          </a:ln>
        </p:spPr>
        <p:txBody>
          <a:bodyPr wrap="none" anchor="ctr"/>
          <a:lstStyle/>
          <a:p>
            <a:endParaRPr lang="en-US"/>
          </a:p>
        </p:txBody>
      </p:sp>
      <p:sp>
        <p:nvSpPr>
          <p:cNvPr id="1041" name="Rectangle 22"/>
          <p:cNvSpPr>
            <a:spLocks noChangeArrowheads="1"/>
          </p:cNvSpPr>
          <p:nvPr/>
        </p:nvSpPr>
        <p:spPr bwMode="auto">
          <a:xfrm>
            <a:off x="2832100" y="4076700"/>
            <a:ext cx="288925" cy="914400"/>
          </a:xfrm>
          <a:prstGeom prst="rect">
            <a:avLst/>
          </a:prstGeom>
          <a:noFill/>
          <a:ln w="28575">
            <a:solidFill>
              <a:schemeClr val="tx1"/>
            </a:solidFill>
            <a:miter lim="800000"/>
            <a:headEnd/>
            <a:tailEnd/>
          </a:ln>
        </p:spPr>
        <p:txBody>
          <a:bodyPr wrap="none" anchor="ctr"/>
          <a:lstStyle/>
          <a:p>
            <a:endParaRPr lang="en-US"/>
          </a:p>
        </p:txBody>
      </p:sp>
      <p:sp>
        <p:nvSpPr>
          <p:cNvPr id="1042" name="Line 23"/>
          <p:cNvSpPr>
            <a:spLocks noChangeShapeType="1"/>
          </p:cNvSpPr>
          <p:nvPr/>
        </p:nvSpPr>
        <p:spPr bwMode="auto">
          <a:xfrm flipV="1">
            <a:off x="2255838" y="3644900"/>
            <a:ext cx="0" cy="431800"/>
          </a:xfrm>
          <a:prstGeom prst="line">
            <a:avLst/>
          </a:prstGeom>
          <a:noFill/>
          <a:ln w="28575">
            <a:solidFill>
              <a:schemeClr val="tx1"/>
            </a:solidFill>
            <a:round/>
            <a:headEnd/>
            <a:tailEnd/>
          </a:ln>
        </p:spPr>
        <p:txBody>
          <a:bodyPr/>
          <a:lstStyle/>
          <a:p>
            <a:endParaRPr lang="en-GB"/>
          </a:p>
        </p:txBody>
      </p:sp>
      <p:sp>
        <p:nvSpPr>
          <p:cNvPr id="1043" name="Line 24"/>
          <p:cNvSpPr>
            <a:spLocks noChangeShapeType="1"/>
          </p:cNvSpPr>
          <p:nvPr/>
        </p:nvSpPr>
        <p:spPr bwMode="auto">
          <a:xfrm flipV="1">
            <a:off x="2976563" y="3644900"/>
            <a:ext cx="0" cy="431800"/>
          </a:xfrm>
          <a:prstGeom prst="line">
            <a:avLst/>
          </a:prstGeom>
          <a:noFill/>
          <a:ln w="28575">
            <a:solidFill>
              <a:schemeClr val="tx1"/>
            </a:solidFill>
            <a:round/>
            <a:headEnd/>
            <a:tailEnd/>
          </a:ln>
        </p:spPr>
        <p:txBody>
          <a:bodyPr/>
          <a:lstStyle/>
          <a:p>
            <a:endParaRPr lang="en-GB"/>
          </a:p>
        </p:txBody>
      </p:sp>
      <p:sp>
        <p:nvSpPr>
          <p:cNvPr id="1044" name="Text Box 25"/>
          <p:cNvSpPr txBox="1">
            <a:spLocks noChangeArrowheads="1"/>
          </p:cNvSpPr>
          <p:nvPr/>
        </p:nvSpPr>
        <p:spPr bwMode="auto">
          <a:xfrm>
            <a:off x="1681163" y="4292600"/>
            <a:ext cx="422275" cy="396875"/>
          </a:xfrm>
          <a:prstGeom prst="rect">
            <a:avLst/>
          </a:prstGeom>
          <a:noFill/>
          <a:ln w="9525">
            <a:noFill/>
            <a:miter lim="800000"/>
            <a:headEnd/>
            <a:tailEnd/>
          </a:ln>
        </p:spPr>
        <p:txBody>
          <a:bodyPr wrap="none">
            <a:spAutoFit/>
          </a:bodyPr>
          <a:lstStyle/>
          <a:p>
            <a:r>
              <a:rPr lang="en-GB" sz="2000" i="1">
                <a:latin typeface="Times New Roman" pitchFamily="18" charset="0"/>
              </a:rPr>
              <a:t>R</a:t>
            </a:r>
            <a:r>
              <a:rPr lang="en-GB" sz="2000" i="1" baseline="-25000">
                <a:latin typeface="Times New Roman" pitchFamily="18" charset="0"/>
              </a:rPr>
              <a:t>0</a:t>
            </a:r>
          </a:p>
        </p:txBody>
      </p:sp>
      <p:sp>
        <p:nvSpPr>
          <p:cNvPr id="1045" name="Text Box 26"/>
          <p:cNvSpPr txBox="1">
            <a:spLocks noChangeArrowheads="1"/>
          </p:cNvSpPr>
          <p:nvPr/>
        </p:nvSpPr>
        <p:spPr bwMode="auto">
          <a:xfrm>
            <a:off x="3192463" y="4292600"/>
            <a:ext cx="422275" cy="396875"/>
          </a:xfrm>
          <a:prstGeom prst="rect">
            <a:avLst/>
          </a:prstGeom>
          <a:noFill/>
          <a:ln w="9525">
            <a:noFill/>
            <a:miter lim="800000"/>
            <a:headEnd/>
            <a:tailEnd/>
          </a:ln>
        </p:spPr>
        <p:txBody>
          <a:bodyPr wrap="none">
            <a:spAutoFit/>
          </a:bodyPr>
          <a:lstStyle/>
          <a:p>
            <a:r>
              <a:rPr lang="en-GB" sz="2000" i="1">
                <a:latin typeface="Times New Roman" pitchFamily="18" charset="0"/>
              </a:rPr>
              <a:t>R</a:t>
            </a:r>
            <a:r>
              <a:rPr lang="en-GB" sz="2000" i="1" baseline="-25000">
                <a:latin typeface="Times New Roman" pitchFamily="18" charset="0"/>
              </a:rPr>
              <a:t>0</a:t>
            </a:r>
          </a:p>
        </p:txBody>
      </p:sp>
      <p:sp>
        <p:nvSpPr>
          <p:cNvPr id="1046" name="Line 27"/>
          <p:cNvSpPr>
            <a:spLocks noChangeShapeType="1"/>
          </p:cNvSpPr>
          <p:nvPr/>
        </p:nvSpPr>
        <p:spPr bwMode="auto">
          <a:xfrm>
            <a:off x="2976563" y="3717032"/>
            <a:ext cx="647700" cy="0"/>
          </a:xfrm>
          <a:prstGeom prst="line">
            <a:avLst/>
          </a:prstGeom>
          <a:noFill/>
          <a:ln w="28575">
            <a:solidFill>
              <a:schemeClr val="tx1"/>
            </a:solidFill>
            <a:round/>
            <a:headEnd type="oval" w="med" len="med"/>
            <a:tailEnd type="oval" w="med" len="med"/>
          </a:ln>
        </p:spPr>
        <p:txBody>
          <a:bodyPr/>
          <a:lstStyle/>
          <a:p>
            <a:endParaRPr lang="en-GB"/>
          </a:p>
        </p:txBody>
      </p:sp>
      <p:sp>
        <p:nvSpPr>
          <p:cNvPr id="1047" name="Line 28"/>
          <p:cNvSpPr>
            <a:spLocks noChangeShapeType="1"/>
          </p:cNvSpPr>
          <p:nvPr/>
        </p:nvSpPr>
        <p:spPr bwMode="auto">
          <a:xfrm>
            <a:off x="2255838" y="4005064"/>
            <a:ext cx="1368425" cy="0"/>
          </a:xfrm>
          <a:prstGeom prst="line">
            <a:avLst/>
          </a:prstGeom>
          <a:noFill/>
          <a:ln w="28575">
            <a:solidFill>
              <a:schemeClr val="tx1"/>
            </a:solidFill>
            <a:round/>
            <a:headEnd type="oval" w="med" len="med"/>
            <a:tailEnd type="oval" w="med" len="med"/>
          </a:ln>
        </p:spPr>
        <p:txBody>
          <a:bodyPr/>
          <a:lstStyle/>
          <a:p>
            <a:endParaRPr lang="en-GB"/>
          </a:p>
        </p:txBody>
      </p:sp>
      <p:sp>
        <p:nvSpPr>
          <p:cNvPr id="1048" name="Line 29"/>
          <p:cNvSpPr>
            <a:spLocks noChangeShapeType="1"/>
          </p:cNvSpPr>
          <p:nvPr/>
        </p:nvSpPr>
        <p:spPr bwMode="auto">
          <a:xfrm flipV="1">
            <a:off x="2255838" y="2276475"/>
            <a:ext cx="0" cy="431800"/>
          </a:xfrm>
          <a:prstGeom prst="line">
            <a:avLst/>
          </a:prstGeom>
          <a:noFill/>
          <a:ln w="9525">
            <a:solidFill>
              <a:schemeClr val="tx1"/>
            </a:solidFill>
            <a:round/>
            <a:headEnd/>
            <a:tailEnd type="oval" w="med" len="med"/>
          </a:ln>
        </p:spPr>
        <p:txBody>
          <a:bodyPr/>
          <a:lstStyle/>
          <a:p>
            <a:endParaRPr lang="en-GB"/>
          </a:p>
        </p:txBody>
      </p:sp>
      <p:sp>
        <p:nvSpPr>
          <p:cNvPr id="1049" name="Line 30"/>
          <p:cNvSpPr>
            <a:spLocks noChangeShapeType="1"/>
          </p:cNvSpPr>
          <p:nvPr/>
        </p:nvSpPr>
        <p:spPr bwMode="auto">
          <a:xfrm>
            <a:off x="2255838" y="5013325"/>
            <a:ext cx="0" cy="431800"/>
          </a:xfrm>
          <a:prstGeom prst="line">
            <a:avLst/>
          </a:prstGeom>
          <a:noFill/>
          <a:ln w="9525">
            <a:solidFill>
              <a:schemeClr val="tx1"/>
            </a:solidFill>
            <a:round/>
            <a:headEnd/>
            <a:tailEnd type="oval" w="med" len="med"/>
          </a:ln>
        </p:spPr>
        <p:txBody>
          <a:bodyPr/>
          <a:lstStyle/>
          <a:p>
            <a:endParaRPr lang="en-GB"/>
          </a:p>
        </p:txBody>
      </p:sp>
      <p:grpSp>
        <p:nvGrpSpPr>
          <p:cNvPr id="4" name="Group 33"/>
          <p:cNvGrpSpPr>
            <a:grpSpLocks/>
          </p:cNvGrpSpPr>
          <p:nvPr/>
        </p:nvGrpSpPr>
        <p:grpSpPr bwMode="auto">
          <a:xfrm>
            <a:off x="1247775" y="5445125"/>
            <a:ext cx="287338" cy="287338"/>
            <a:chOff x="1202" y="3929"/>
            <a:chExt cx="181" cy="181"/>
          </a:xfrm>
        </p:grpSpPr>
        <p:sp>
          <p:nvSpPr>
            <p:cNvPr id="1056" name="Line 34"/>
            <p:cNvSpPr>
              <a:spLocks noChangeShapeType="1"/>
            </p:cNvSpPr>
            <p:nvPr/>
          </p:nvSpPr>
          <p:spPr bwMode="auto">
            <a:xfrm>
              <a:off x="1292" y="3929"/>
              <a:ext cx="0" cy="91"/>
            </a:xfrm>
            <a:prstGeom prst="line">
              <a:avLst/>
            </a:prstGeom>
            <a:noFill/>
            <a:ln w="28575">
              <a:solidFill>
                <a:schemeClr val="tx1"/>
              </a:solidFill>
              <a:round/>
              <a:headEnd type="oval" w="med" len="med"/>
              <a:tailEnd/>
            </a:ln>
          </p:spPr>
          <p:txBody>
            <a:bodyPr/>
            <a:lstStyle/>
            <a:p>
              <a:endParaRPr lang="en-GB"/>
            </a:p>
          </p:txBody>
        </p:sp>
        <p:sp>
          <p:nvSpPr>
            <p:cNvPr id="1057" name="Line 35"/>
            <p:cNvSpPr>
              <a:spLocks noChangeShapeType="1"/>
            </p:cNvSpPr>
            <p:nvPr/>
          </p:nvSpPr>
          <p:spPr bwMode="auto">
            <a:xfrm>
              <a:off x="1202" y="4020"/>
              <a:ext cx="181" cy="0"/>
            </a:xfrm>
            <a:prstGeom prst="line">
              <a:avLst/>
            </a:prstGeom>
            <a:noFill/>
            <a:ln w="28575">
              <a:solidFill>
                <a:schemeClr val="tx1"/>
              </a:solidFill>
              <a:round/>
              <a:headEnd/>
              <a:tailEnd/>
            </a:ln>
          </p:spPr>
          <p:txBody>
            <a:bodyPr/>
            <a:lstStyle/>
            <a:p>
              <a:endParaRPr lang="en-GB"/>
            </a:p>
          </p:txBody>
        </p:sp>
        <p:sp>
          <p:nvSpPr>
            <p:cNvPr id="1058" name="Line 36"/>
            <p:cNvSpPr>
              <a:spLocks noChangeShapeType="1"/>
            </p:cNvSpPr>
            <p:nvPr/>
          </p:nvSpPr>
          <p:spPr bwMode="auto">
            <a:xfrm>
              <a:off x="1247" y="4065"/>
              <a:ext cx="91" cy="0"/>
            </a:xfrm>
            <a:prstGeom prst="line">
              <a:avLst/>
            </a:prstGeom>
            <a:noFill/>
            <a:ln w="28575">
              <a:solidFill>
                <a:schemeClr val="tx1"/>
              </a:solidFill>
              <a:round/>
              <a:headEnd/>
              <a:tailEnd/>
            </a:ln>
          </p:spPr>
          <p:txBody>
            <a:bodyPr/>
            <a:lstStyle/>
            <a:p>
              <a:endParaRPr lang="en-GB"/>
            </a:p>
          </p:txBody>
        </p:sp>
        <p:sp>
          <p:nvSpPr>
            <p:cNvPr id="1059" name="Line 37"/>
            <p:cNvSpPr>
              <a:spLocks noChangeShapeType="1"/>
            </p:cNvSpPr>
            <p:nvPr/>
          </p:nvSpPr>
          <p:spPr bwMode="auto">
            <a:xfrm>
              <a:off x="1270" y="4110"/>
              <a:ext cx="45" cy="0"/>
            </a:xfrm>
            <a:prstGeom prst="line">
              <a:avLst/>
            </a:prstGeom>
            <a:noFill/>
            <a:ln w="28575">
              <a:solidFill>
                <a:schemeClr val="tx1"/>
              </a:solidFill>
              <a:round/>
              <a:headEnd/>
              <a:tailEnd/>
            </a:ln>
          </p:spPr>
          <p:txBody>
            <a:bodyPr/>
            <a:lstStyle/>
            <a:p>
              <a:endParaRPr lang="en-GB"/>
            </a:p>
          </p:txBody>
        </p:sp>
      </p:grpSp>
      <p:sp>
        <p:nvSpPr>
          <p:cNvPr id="1055" name="Text Box 40"/>
          <p:cNvSpPr txBox="1">
            <a:spLocks noChangeArrowheads="1"/>
          </p:cNvSpPr>
          <p:nvPr/>
        </p:nvSpPr>
        <p:spPr bwMode="auto">
          <a:xfrm>
            <a:off x="3563888" y="5345340"/>
            <a:ext cx="5329238" cy="1107996"/>
          </a:xfrm>
          <a:prstGeom prst="rect">
            <a:avLst/>
          </a:prstGeom>
          <a:noFill/>
          <a:ln w="9525">
            <a:noFill/>
            <a:miter lim="800000"/>
            <a:headEnd/>
            <a:tailEnd/>
          </a:ln>
        </p:spPr>
        <p:txBody>
          <a:bodyPr>
            <a:spAutoFit/>
          </a:bodyPr>
          <a:lstStyle/>
          <a:p>
            <a:r>
              <a:rPr lang="en-US" altLang="zh-CN" sz="2000" dirty="0">
                <a:latin typeface="+mn-lt"/>
                <a:ea typeface="宋体" pitchFamily="2" charset="-122"/>
              </a:rPr>
              <a:t>Example </a:t>
            </a:r>
            <a:r>
              <a:rPr lang="en-US" altLang="zh-CN" sz="2000" dirty="0">
                <a:latin typeface="Symbol" pitchFamily="18" charset="2"/>
                <a:ea typeface="宋体" pitchFamily="2" charset="-122"/>
              </a:rPr>
              <a:t>: </a:t>
            </a:r>
            <a:r>
              <a:rPr lang="en-US" altLang="zh-CN" sz="2000" i="1" dirty="0">
                <a:latin typeface="Times New Roman" pitchFamily="18" charset="0"/>
                <a:ea typeface="宋体" pitchFamily="2" charset="-122"/>
              </a:rPr>
              <a:t>R</a:t>
            </a:r>
            <a:r>
              <a:rPr lang="en-US" altLang="zh-CN" sz="2000" i="1" baseline="-25000" dirty="0">
                <a:latin typeface="Times New Roman" pitchFamily="18" charset="0"/>
                <a:ea typeface="宋体" pitchFamily="2" charset="-122"/>
              </a:rPr>
              <a:t>0</a:t>
            </a:r>
            <a:r>
              <a:rPr lang="en-US" altLang="zh-CN" sz="2000" i="1" dirty="0">
                <a:latin typeface="Times New Roman" pitchFamily="18" charset="0"/>
                <a:ea typeface="宋体" pitchFamily="2" charset="-122"/>
              </a:rPr>
              <a:t>=</a:t>
            </a:r>
            <a:r>
              <a:rPr lang="en-US" altLang="zh-CN" sz="2000" dirty="0">
                <a:latin typeface="Times New Roman" pitchFamily="18" charset="0"/>
                <a:ea typeface="宋体" pitchFamily="2" charset="-122"/>
              </a:rPr>
              <a:t>10</a:t>
            </a:r>
            <a:r>
              <a:rPr lang="en-US" altLang="zh-CN" sz="2000" dirty="0">
                <a:latin typeface="Symbol" pitchFamily="18" charset="2"/>
                <a:ea typeface="宋体" pitchFamily="2" charset="-122"/>
              </a:rPr>
              <a:t>W, </a:t>
            </a:r>
            <a:r>
              <a:rPr lang="en-US" altLang="zh-CN" sz="2000" i="1" dirty="0">
                <a:latin typeface="Symbol" pitchFamily="18" charset="2"/>
                <a:ea typeface="宋体" pitchFamily="2" charset="-122"/>
              </a:rPr>
              <a:t>D</a:t>
            </a:r>
            <a:r>
              <a:rPr lang="en-US" altLang="zh-CN" sz="2000" i="1" dirty="0">
                <a:latin typeface="Times New Roman" pitchFamily="18" charset="0"/>
                <a:ea typeface="宋体" pitchFamily="2" charset="-122"/>
              </a:rPr>
              <a:t>R</a:t>
            </a:r>
            <a:r>
              <a:rPr lang="en-US" altLang="zh-CN" sz="2000" i="1" dirty="0">
                <a:ea typeface="宋体" pitchFamily="2" charset="-122"/>
              </a:rPr>
              <a:t> </a:t>
            </a:r>
            <a:r>
              <a:rPr lang="en-US" altLang="zh-CN" sz="2000" dirty="0">
                <a:ea typeface="宋体" pitchFamily="2" charset="-122"/>
              </a:rPr>
              <a:t>=100</a:t>
            </a:r>
            <a:r>
              <a:rPr lang="en-US" altLang="zh-CN" sz="2000" dirty="0">
                <a:latin typeface="Symbol" pitchFamily="18" charset="2"/>
                <a:ea typeface="宋体" pitchFamily="2" charset="-122"/>
              </a:rPr>
              <a:t>mW,</a:t>
            </a:r>
            <a:r>
              <a:rPr lang="en-US" altLang="zh-CN" sz="2000" dirty="0">
                <a:ea typeface="宋体" pitchFamily="2" charset="-122"/>
              </a:rPr>
              <a:t> </a:t>
            </a:r>
            <a:r>
              <a:rPr lang="en-US" altLang="zh-CN" sz="2000" i="1" dirty="0">
                <a:latin typeface="Times New Roman" pitchFamily="18" charset="0"/>
                <a:ea typeface="宋体" pitchFamily="2" charset="-122"/>
              </a:rPr>
              <a:t>V</a:t>
            </a:r>
            <a:r>
              <a:rPr lang="en-US" altLang="zh-CN" sz="2000" baseline="-25000" dirty="0">
                <a:latin typeface="Times New Roman" pitchFamily="18" charset="0"/>
                <a:ea typeface="宋体" pitchFamily="2" charset="-122"/>
              </a:rPr>
              <a:t>1</a:t>
            </a:r>
            <a:r>
              <a:rPr lang="en-US" altLang="zh-CN" sz="2000" dirty="0">
                <a:ea typeface="宋体" pitchFamily="2" charset="-122"/>
              </a:rPr>
              <a:t>=1V, </a:t>
            </a:r>
          </a:p>
          <a:p>
            <a:r>
              <a:rPr lang="en-US" altLang="zh-CN" sz="2000" dirty="0">
                <a:ea typeface="宋体" pitchFamily="2" charset="-122"/>
              </a:rPr>
              <a:t>		&gt; </a:t>
            </a:r>
            <a:r>
              <a:rPr lang="en-US" altLang="zh-CN" sz="2000" i="1" dirty="0">
                <a:latin typeface="Symbol" pitchFamily="18" charset="2"/>
                <a:ea typeface="宋体" pitchFamily="2" charset="-122"/>
              </a:rPr>
              <a:t>D</a:t>
            </a:r>
            <a:r>
              <a:rPr lang="en-US" altLang="zh-CN" sz="2000" i="1" dirty="0">
                <a:latin typeface="Times New Roman" pitchFamily="18" charset="0"/>
                <a:ea typeface="宋体" pitchFamily="2" charset="-122"/>
              </a:rPr>
              <a:t>V</a:t>
            </a:r>
            <a:r>
              <a:rPr lang="en-US" altLang="zh-CN" sz="2000" dirty="0">
                <a:ea typeface="宋体" pitchFamily="2" charset="-122"/>
              </a:rPr>
              <a:t> ~ 10</a:t>
            </a:r>
            <a:r>
              <a:rPr lang="en-US" altLang="zh-CN" sz="2000" baseline="30000" dirty="0">
                <a:ea typeface="宋体" pitchFamily="2" charset="-122"/>
              </a:rPr>
              <a:t>-5</a:t>
            </a:r>
            <a:r>
              <a:rPr lang="en-US" altLang="zh-CN" sz="2000" dirty="0">
                <a:ea typeface="宋体" pitchFamily="2" charset="-122"/>
              </a:rPr>
              <a:t> Volts</a:t>
            </a:r>
          </a:p>
          <a:p>
            <a:endParaRPr lang="en-US" altLang="zh-CN" sz="500" dirty="0">
              <a:ea typeface="宋体" pitchFamily="2" charset="-122"/>
            </a:endParaRPr>
          </a:p>
          <a:p>
            <a:r>
              <a:rPr lang="en-US" sz="2000" dirty="0">
                <a:ea typeface="宋体" pitchFamily="2" charset="-122"/>
              </a:rPr>
              <a:t>Which will need amplifying prior to processing</a:t>
            </a:r>
            <a:endParaRPr lang="en-GB" sz="2000" dirty="0">
              <a:ea typeface="宋体" pitchFamily="2" charset="-122"/>
            </a:endParaRPr>
          </a:p>
        </p:txBody>
      </p:sp>
      <p:sp>
        <p:nvSpPr>
          <p:cNvPr id="40" name="Rectangle 39"/>
          <p:cNvSpPr/>
          <p:nvPr/>
        </p:nvSpPr>
        <p:spPr>
          <a:xfrm>
            <a:off x="0" y="2420888"/>
            <a:ext cx="504056"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Line 19"/>
          <p:cNvSpPr>
            <a:spLocks noChangeShapeType="1"/>
          </p:cNvSpPr>
          <p:nvPr/>
        </p:nvSpPr>
        <p:spPr bwMode="auto">
          <a:xfrm flipV="1">
            <a:off x="3851920" y="3645024"/>
            <a:ext cx="0" cy="363000"/>
          </a:xfrm>
          <a:prstGeom prst="line">
            <a:avLst/>
          </a:prstGeom>
          <a:noFill/>
          <a:ln w="9525">
            <a:solidFill>
              <a:schemeClr val="tx1"/>
            </a:solidFill>
            <a:round/>
            <a:headEnd/>
            <a:tailEnd type="triangle" w="med" len="med"/>
          </a:ln>
        </p:spPr>
        <p:txBody>
          <a:bodyPr/>
          <a:lstStyle/>
          <a:p>
            <a:endParaRPr lang="en-GB"/>
          </a:p>
        </p:txBody>
      </p:sp>
      <p:graphicFrame>
        <p:nvGraphicFramePr>
          <p:cNvPr id="1064" name="Object 2"/>
          <p:cNvGraphicFramePr>
            <a:graphicFrameLocks noChangeAspect="1"/>
          </p:cNvGraphicFramePr>
          <p:nvPr/>
        </p:nvGraphicFramePr>
        <p:xfrm>
          <a:off x="3923928" y="3717032"/>
          <a:ext cx="430212" cy="300038"/>
        </p:xfrm>
        <a:graphic>
          <a:graphicData uri="http://schemas.openxmlformats.org/presentationml/2006/ole">
            <mc:AlternateContent xmlns:mc="http://schemas.openxmlformats.org/markup-compatibility/2006">
              <mc:Choice xmlns:v="urn:schemas-microsoft-com:vml" Requires="v">
                <p:oleObj spid="_x0000_s43231" name="Equation" r:id="rId8" imgW="253800" imgH="177480" progId="Equation.3">
                  <p:embed/>
                </p:oleObj>
              </mc:Choice>
              <mc:Fallback>
                <p:oleObj name="Equation" r:id="rId8" imgW="253800" imgH="17748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23928" y="3717032"/>
                        <a:ext cx="430212" cy="30003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GB"/>
              <a:t>Specifications</a:t>
            </a:r>
          </a:p>
        </p:txBody>
      </p:sp>
      <p:sp>
        <p:nvSpPr>
          <p:cNvPr id="25603" name="Rectangle 3"/>
          <p:cNvSpPr>
            <a:spLocks noGrp="1" noChangeArrowheads="1"/>
          </p:cNvSpPr>
          <p:nvPr>
            <p:ph idx="1"/>
          </p:nvPr>
        </p:nvSpPr>
        <p:spPr>
          <a:xfrm>
            <a:off x="323850" y="1628775"/>
            <a:ext cx="8280400" cy="4248150"/>
          </a:xfrm>
        </p:spPr>
        <p:txBody>
          <a:bodyPr/>
          <a:lstStyle/>
          <a:p>
            <a:pPr eaLnBrk="1" hangingPunct="1">
              <a:lnSpc>
                <a:spcPct val="80000"/>
              </a:lnSpc>
            </a:pPr>
            <a:r>
              <a:rPr lang="en-GB" sz="2400" dirty="0"/>
              <a:t>The function &amp; performance of the electronic/electrical  sub-systems are defined by the system engineer</a:t>
            </a:r>
          </a:p>
          <a:p>
            <a:pPr eaLnBrk="1" hangingPunct="1">
              <a:lnSpc>
                <a:spcPct val="80000"/>
              </a:lnSpc>
            </a:pPr>
            <a:r>
              <a:rPr lang="en-GB" sz="2400" dirty="0"/>
              <a:t>The configuration of the sub-systems are defined by discussion between the system engineer and the electronics/electrical engineer</a:t>
            </a:r>
            <a:endParaRPr lang="en-GB" sz="2000" dirty="0"/>
          </a:p>
          <a:p>
            <a:pPr eaLnBrk="1" hangingPunct="1">
              <a:lnSpc>
                <a:spcPct val="80000"/>
              </a:lnSpc>
            </a:pPr>
            <a:r>
              <a:rPr lang="en-GB" sz="2400" dirty="0"/>
              <a:t>The realisation of the electronic sub-system by electrical and electronics engineers (hardware and software)</a:t>
            </a:r>
          </a:p>
          <a:p>
            <a:pPr eaLnBrk="1" hangingPunct="1">
              <a:lnSpc>
                <a:spcPct val="80000"/>
              </a:lnSpc>
            </a:pPr>
            <a:endParaRPr lang="en-GB" sz="2400" dirty="0"/>
          </a:p>
          <a:p>
            <a:pPr eaLnBrk="1" hangingPunct="1">
              <a:lnSpc>
                <a:spcPct val="80000"/>
              </a:lnSpc>
            </a:pPr>
            <a:r>
              <a:rPr lang="en-GB" sz="2400" dirty="0"/>
              <a:t>The characterisation (function, performance, interface, reliability, emissions, form factor etc.) of a system and its subsystems is via </a:t>
            </a:r>
          </a:p>
          <a:p>
            <a:pPr lvl="8">
              <a:lnSpc>
                <a:spcPct val="80000"/>
              </a:lnSpc>
            </a:pPr>
            <a:r>
              <a:rPr lang="en-GB" sz="3200" dirty="0"/>
              <a:t>Specifications</a:t>
            </a:r>
          </a:p>
          <a:p>
            <a:pPr>
              <a:lnSpc>
                <a:spcPct val="80000"/>
              </a:lnSpc>
            </a:pPr>
            <a:r>
              <a:rPr lang="en-GB" sz="2400" dirty="0"/>
              <a:t>which are documents containing statements</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2499121" y="2154709"/>
            <a:ext cx="288925" cy="914400"/>
          </a:xfrm>
          <a:prstGeom prst="rect">
            <a:avLst/>
          </a:prstGeom>
          <a:noFill/>
          <a:ln w="28575">
            <a:solidFill>
              <a:schemeClr val="tx1"/>
            </a:solidFill>
            <a:miter lim="800000"/>
            <a:headEnd/>
            <a:tailEnd/>
          </a:ln>
        </p:spPr>
        <p:txBody>
          <a:bodyPr wrap="none" anchor="ctr"/>
          <a:lstStyle/>
          <a:p>
            <a:endParaRPr lang="en-US"/>
          </a:p>
        </p:txBody>
      </p:sp>
      <p:sp>
        <p:nvSpPr>
          <p:cNvPr id="17411" name="Rectangle 5"/>
          <p:cNvSpPr>
            <a:spLocks noChangeArrowheads="1"/>
          </p:cNvSpPr>
          <p:nvPr/>
        </p:nvSpPr>
        <p:spPr bwMode="auto">
          <a:xfrm>
            <a:off x="3219846" y="2154709"/>
            <a:ext cx="288925" cy="914400"/>
          </a:xfrm>
          <a:prstGeom prst="rect">
            <a:avLst/>
          </a:prstGeom>
          <a:noFill/>
          <a:ln w="28575">
            <a:solidFill>
              <a:schemeClr val="tx1"/>
            </a:solidFill>
            <a:miter lim="800000"/>
            <a:headEnd/>
            <a:tailEnd/>
          </a:ln>
        </p:spPr>
        <p:txBody>
          <a:bodyPr wrap="none" anchor="ctr"/>
          <a:lstStyle/>
          <a:p>
            <a:endParaRPr lang="en-US"/>
          </a:p>
        </p:txBody>
      </p:sp>
      <p:grpSp>
        <p:nvGrpSpPr>
          <p:cNvPr id="2" name="Group 6"/>
          <p:cNvGrpSpPr>
            <a:grpSpLocks/>
          </p:cNvGrpSpPr>
          <p:nvPr/>
        </p:nvGrpSpPr>
        <p:grpSpPr bwMode="auto">
          <a:xfrm>
            <a:off x="1779984" y="1700684"/>
            <a:ext cx="1584325" cy="431800"/>
            <a:chOff x="703" y="1933"/>
            <a:chExt cx="998" cy="272"/>
          </a:xfrm>
        </p:grpSpPr>
        <p:sp>
          <p:nvSpPr>
            <p:cNvPr id="17447" name="Freeform 7"/>
            <p:cNvSpPr>
              <a:spLocks/>
            </p:cNvSpPr>
            <p:nvPr/>
          </p:nvSpPr>
          <p:spPr bwMode="auto">
            <a:xfrm>
              <a:off x="703" y="1933"/>
              <a:ext cx="544" cy="272"/>
            </a:xfrm>
            <a:custGeom>
              <a:avLst/>
              <a:gdLst>
                <a:gd name="T0" fmla="*/ 0 w 544"/>
                <a:gd name="T1" fmla="*/ 0 h 272"/>
                <a:gd name="T2" fmla="*/ 544 w 544"/>
                <a:gd name="T3" fmla="*/ 0 h 272"/>
                <a:gd name="T4" fmla="*/ 544 w 544"/>
                <a:gd name="T5" fmla="*/ 272 h 272"/>
                <a:gd name="T6" fmla="*/ 0 60000 65536"/>
                <a:gd name="T7" fmla="*/ 0 60000 65536"/>
                <a:gd name="T8" fmla="*/ 0 60000 65536"/>
                <a:gd name="T9" fmla="*/ 0 w 544"/>
                <a:gd name="T10" fmla="*/ 0 h 272"/>
                <a:gd name="T11" fmla="*/ 544 w 544"/>
                <a:gd name="T12" fmla="*/ 272 h 272"/>
              </a:gdLst>
              <a:ahLst/>
              <a:cxnLst>
                <a:cxn ang="T6">
                  <a:pos x="T0" y="T1"/>
                </a:cxn>
                <a:cxn ang="T7">
                  <a:pos x="T2" y="T3"/>
                </a:cxn>
                <a:cxn ang="T8">
                  <a:pos x="T4" y="T5"/>
                </a:cxn>
              </a:cxnLst>
              <a:rect l="T9" t="T10" r="T11" b="T12"/>
              <a:pathLst>
                <a:path w="544" h="272">
                  <a:moveTo>
                    <a:pt x="0" y="0"/>
                  </a:moveTo>
                  <a:lnTo>
                    <a:pt x="544" y="0"/>
                  </a:lnTo>
                  <a:lnTo>
                    <a:pt x="544" y="272"/>
                  </a:lnTo>
                </a:path>
              </a:pathLst>
            </a:custGeom>
            <a:noFill/>
            <a:ln w="28575" cmpd="sng">
              <a:solidFill>
                <a:schemeClr val="tx1"/>
              </a:solidFill>
              <a:round/>
              <a:headEnd/>
              <a:tailEnd/>
            </a:ln>
          </p:spPr>
          <p:txBody>
            <a:bodyPr/>
            <a:lstStyle/>
            <a:p>
              <a:endParaRPr lang="en-GB"/>
            </a:p>
          </p:txBody>
        </p:sp>
        <p:sp>
          <p:nvSpPr>
            <p:cNvPr id="17448" name="Freeform 8"/>
            <p:cNvSpPr>
              <a:spLocks/>
            </p:cNvSpPr>
            <p:nvPr/>
          </p:nvSpPr>
          <p:spPr bwMode="auto">
            <a:xfrm>
              <a:off x="1157" y="1933"/>
              <a:ext cx="544" cy="272"/>
            </a:xfrm>
            <a:custGeom>
              <a:avLst/>
              <a:gdLst>
                <a:gd name="T0" fmla="*/ 0 w 544"/>
                <a:gd name="T1" fmla="*/ 0 h 272"/>
                <a:gd name="T2" fmla="*/ 544 w 544"/>
                <a:gd name="T3" fmla="*/ 0 h 272"/>
                <a:gd name="T4" fmla="*/ 544 w 544"/>
                <a:gd name="T5" fmla="*/ 272 h 272"/>
                <a:gd name="T6" fmla="*/ 0 60000 65536"/>
                <a:gd name="T7" fmla="*/ 0 60000 65536"/>
                <a:gd name="T8" fmla="*/ 0 60000 65536"/>
                <a:gd name="T9" fmla="*/ 0 w 544"/>
                <a:gd name="T10" fmla="*/ 0 h 272"/>
                <a:gd name="T11" fmla="*/ 544 w 544"/>
                <a:gd name="T12" fmla="*/ 272 h 272"/>
              </a:gdLst>
              <a:ahLst/>
              <a:cxnLst>
                <a:cxn ang="T6">
                  <a:pos x="T0" y="T1"/>
                </a:cxn>
                <a:cxn ang="T7">
                  <a:pos x="T2" y="T3"/>
                </a:cxn>
                <a:cxn ang="T8">
                  <a:pos x="T4" y="T5"/>
                </a:cxn>
              </a:cxnLst>
              <a:rect l="T9" t="T10" r="T11" b="T12"/>
              <a:pathLst>
                <a:path w="544" h="272">
                  <a:moveTo>
                    <a:pt x="0" y="0"/>
                  </a:moveTo>
                  <a:lnTo>
                    <a:pt x="544" y="0"/>
                  </a:lnTo>
                  <a:lnTo>
                    <a:pt x="544" y="272"/>
                  </a:lnTo>
                </a:path>
              </a:pathLst>
            </a:custGeom>
            <a:noFill/>
            <a:ln w="28575" cmpd="sng">
              <a:solidFill>
                <a:schemeClr val="tx1"/>
              </a:solidFill>
              <a:round/>
              <a:headEnd/>
              <a:tailEnd/>
            </a:ln>
          </p:spPr>
          <p:txBody>
            <a:bodyPr/>
            <a:lstStyle/>
            <a:p>
              <a:endParaRPr lang="en-GB"/>
            </a:p>
          </p:txBody>
        </p:sp>
      </p:grpSp>
      <p:grpSp>
        <p:nvGrpSpPr>
          <p:cNvPr id="3" name="Group 9"/>
          <p:cNvGrpSpPr>
            <a:grpSpLocks/>
          </p:cNvGrpSpPr>
          <p:nvPr/>
        </p:nvGrpSpPr>
        <p:grpSpPr bwMode="auto">
          <a:xfrm flipV="1">
            <a:off x="1779984" y="4437534"/>
            <a:ext cx="1584325" cy="431800"/>
            <a:chOff x="703" y="1933"/>
            <a:chExt cx="998" cy="272"/>
          </a:xfrm>
        </p:grpSpPr>
        <p:sp>
          <p:nvSpPr>
            <p:cNvPr id="17445" name="Freeform 10"/>
            <p:cNvSpPr>
              <a:spLocks/>
            </p:cNvSpPr>
            <p:nvPr/>
          </p:nvSpPr>
          <p:spPr bwMode="auto">
            <a:xfrm>
              <a:off x="703" y="1933"/>
              <a:ext cx="544" cy="272"/>
            </a:xfrm>
            <a:custGeom>
              <a:avLst/>
              <a:gdLst>
                <a:gd name="T0" fmla="*/ 0 w 544"/>
                <a:gd name="T1" fmla="*/ 0 h 272"/>
                <a:gd name="T2" fmla="*/ 544 w 544"/>
                <a:gd name="T3" fmla="*/ 0 h 272"/>
                <a:gd name="T4" fmla="*/ 544 w 544"/>
                <a:gd name="T5" fmla="*/ 272 h 272"/>
                <a:gd name="T6" fmla="*/ 0 60000 65536"/>
                <a:gd name="T7" fmla="*/ 0 60000 65536"/>
                <a:gd name="T8" fmla="*/ 0 60000 65536"/>
                <a:gd name="T9" fmla="*/ 0 w 544"/>
                <a:gd name="T10" fmla="*/ 0 h 272"/>
                <a:gd name="T11" fmla="*/ 544 w 544"/>
                <a:gd name="T12" fmla="*/ 272 h 272"/>
              </a:gdLst>
              <a:ahLst/>
              <a:cxnLst>
                <a:cxn ang="T6">
                  <a:pos x="T0" y="T1"/>
                </a:cxn>
                <a:cxn ang="T7">
                  <a:pos x="T2" y="T3"/>
                </a:cxn>
                <a:cxn ang="T8">
                  <a:pos x="T4" y="T5"/>
                </a:cxn>
              </a:cxnLst>
              <a:rect l="T9" t="T10" r="T11" b="T12"/>
              <a:pathLst>
                <a:path w="544" h="272">
                  <a:moveTo>
                    <a:pt x="0" y="0"/>
                  </a:moveTo>
                  <a:lnTo>
                    <a:pt x="544" y="0"/>
                  </a:lnTo>
                  <a:lnTo>
                    <a:pt x="544" y="272"/>
                  </a:lnTo>
                </a:path>
              </a:pathLst>
            </a:custGeom>
            <a:noFill/>
            <a:ln w="28575" cmpd="sng">
              <a:solidFill>
                <a:schemeClr val="tx1"/>
              </a:solidFill>
              <a:round/>
              <a:headEnd/>
              <a:tailEnd/>
            </a:ln>
          </p:spPr>
          <p:txBody>
            <a:bodyPr/>
            <a:lstStyle/>
            <a:p>
              <a:endParaRPr lang="en-GB"/>
            </a:p>
          </p:txBody>
        </p:sp>
        <p:sp>
          <p:nvSpPr>
            <p:cNvPr id="17446" name="Freeform 11"/>
            <p:cNvSpPr>
              <a:spLocks/>
            </p:cNvSpPr>
            <p:nvPr/>
          </p:nvSpPr>
          <p:spPr bwMode="auto">
            <a:xfrm>
              <a:off x="1157" y="1933"/>
              <a:ext cx="544" cy="272"/>
            </a:xfrm>
            <a:custGeom>
              <a:avLst/>
              <a:gdLst>
                <a:gd name="T0" fmla="*/ 0 w 544"/>
                <a:gd name="T1" fmla="*/ 0 h 272"/>
                <a:gd name="T2" fmla="*/ 544 w 544"/>
                <a:gd name="T3" fmla="*/ 0 h 272"/>
                <a:gd name="T4" fmla="*/ 544 w 544"/>
                <a:gd name="T5" fmla="*/ 272 h 272"/>
                <a:gd name="T6" fmla="*/ 0 60000 65536"/>
                <a:gd name="T7" fmla="*/ 0 60000 65536"/>
                <a:gd name="T8" fmla="*/ 0 60000 65536"/>
                <a:gd name="T9" fmla="*/ 0 w 544"/>
                <a:gd name="T10" fmla="*/ 0 h 272"/>
                <a:gd name="T11" fmla="*/ 544 w 544"/>
                <a:gd name="T12" fmla="*/ 272 h 272"/>
              </a:gdLst>
              <a:ahLst/>
              <a:cxnLst>
                <a:cxn ang="T6">
                  <a:pos x="T0" y="T1"/>
                </a:cxn>
                <a:cxn ang="T7">
                  <a:pos x="T2" y="T3"/>
                </a:cxn>
                <a:cxn ang="T8">
                  <a:pos x="T4" y="T5"/>
                </a:cxn>
              </a:cxnLst>
              <a:rect l="T9" t="T10" r="T11" b="T12"/>
              <a:pathLst>
                <a:path w="544" h="272">
                  <a:moveTo>
                    <a:pt x="0" y="0"/>
                  </a:moveTo>
                  <a:lnTo>
                    <a:pt x="544" y="0"/>
                  </a:lnTo>
                  <a:lnTo>
                    <a:pt x="544" y="272"/>
                  </a:lnTo>
                </a:path>
              </a:pathLst>
            </a:custGeom>
            <a:noFill/>
            <a:ln w="28575" cmpd="sng">
              <a:solidFill>
                <a:schemeClr val="tx1"/>
              </a:solidFill>
              <a:round/>
              <a:headEnd/>
              <a:tailEnd/>
            </a:ln>
          </p:spPr>
          <p:txBody>
            <a:bodyPr/>
            <a:lstStyle/>
            <a:p>
              <a:endParaRPr lang="en-GB"/>
            </a:p>
          </p:txBody>
        </p:sp>
      </p:grpSp>
      <p:sp>
        <p:nvSpPr>
          <p:cNvPr id="17414" name="Text Box 12"/>
          <p:cNvSpPr txBox="1">
            <a:spLocks noChangeArrowheads="1"/>
          </p:cNvSpPr>
          <p:nvPr/>
        </p:nvSpPr>
        <p:spPr bwMode="auto">
          <a:xfrm>
            <a:off x="1143396" y="2311872"/>
            <a:ext cx="1231900" cy="396875"/>
          </a:xfrm>
          <a:prstGeom prst="rect">
            <a:avLst/>
          </a:prstGeom>
          <a:noFill/>
          <a:ln w="9525">
            <a:noFill/>
            <a:miter lim="800000"/>
            <a:headEnd/>
            <a:tailEnd/>
          </a:ln>
        </p:spPr>
        <p:txBody>
          <a:bodyPr wrap="none">
            <a:spAutoFit/>
          </a:bodyPr>
          <a:lstStyle/>
          <a:p>
            <a:r>
              <a:rPr lang="en-GB" sz="2000" i="1">
                <a:latin typeface="Times New Roman" pitchFamily="18" charset="0"/>
              </a:rPr>
              <a:t>R=R</a:t>
            </a:r>
            <a:r>
              <a:rPr lang="en-GB" sz="2000" i="1" baseline="-25000">
                <a:latin typeface="Times New Roman" pitchFamily="18" charset="0"/>
              </a:rPr>
              <a:t>0</a:t>
            </a:r>
            <a:r>
              <a:rPr lang="en-GB" sz="2000" i="1">
                <a:latin typeface="Times New Roman" pitchFamily="18" charset="0"/>
              </a:rPr>
              <a:t>+</a:t>
            </a:r>
            <a:r>
              <a:rPr lang="en-GB" sz="2000" i="1">
                <a:latin typeface="Symbol" pitchFamily="18" charset="2"/>
              </a:rPr>
              <a:t>D</a:t>
            </a:r>
            <a:r>
              <a:rPr lang="en-GB" sz="2000" i="1">
                <a:latin typeface="Times New Roman" pitchFamily="18" charset="0"/>
              </a:rPr>
              <a:t>R</a:t>
            </a:r>
            <a:endParaRPr lang="en-GB" sz="2000" i="1" baseline="-25000">
              <a:latin typeface="Times New Roman" pitchFamily="18" charset="0"/>
            </a:endParaRPr>
          </a:p>
        </p:txBody>
      </p:sp>
      <p:sp>
        <p:nvSpPr>
          <p:cNvPr id="17415" name="Text Box 13"/>
          <p:cNvSpPr txBox="1">
            <a:spLocks noChangeArrowheads="1"/>
          </p:cNvSpPr>
          <p:nvPr/>
        </p:nvSpPr>
        <p:spPr bwMode="auto">
          <a:xfrm>
            <a:off x="3580209" y="2348384"/>
            <a:ext cx="422275" cy="396875"/>
          </a:xfrm>
          <a:prstGeom prst="rect">
            <a:avLst/>
          </a:prstGeom>
          <a:noFill/>
          <a:ln w="9525">
            <a:noFill/>
            <a:miter lim="800000"/>
            <a:headEnd/>
            <a:tailEnd/>
          </a:ln>
        </p:spPr>
        <p:txBody>
          <a:bodyPr wrap="none">
            <a:spAutoFit/>
          </a:bodyPr>
          <a:lstStyle/>
          <a:p>
            <a:r>
              <a:rPr lang="en-GB" sz="2000" i="1">
                <a:latin typeface="Times New Roman" pitchFamily="18" charset="0"/>
              </a:rPr>
              <a:t>R</a:t>
            </a:r>
            <a:r>
              <a:rPr lang="en-GB" sz="2000" i="1" baseline="-25000">
                <a:latin typeface="Times New Roman" pitchFamily="18" charset="0"/>
              </a:rPr>
              <a:t>0</a:t>
            </a:r>
          </a:p>
        </p:txBody>
      </p:sp>
      <p:sp>
        <p:nvSpPr>
          <p:cNvPr id="17417" name="Rectangle 15"/>
          <p:cNvSpPr>
            <a:spLocks noChangeArrowheads="1"/>
          </p:cNvSpPr>
          <p:nvPr/>
        </p:nvSpPr>
        <p:spPr bwMode="auto">
          <a:xfrm>
            <a:off x="2499121" y="3500909"/>
            <a:ext cx="288925" cy="914400"/>
          </a:xfrm>
          <a:prstGeom prst="rect">
            <a:avLst/>
          </a:prstGeom>
          <a:noFill/>
          <a:ln w="28575">
            <a:solidFill>
              <a:schemeClr val="tx1"/>
            </a:solidFill>
            <a:miter lim="800000"/>
            <a:headEnd/>
            <a:tailEnd/>
          </a:ln>
        </p:spPr>
        <p:txBody>
          <a:bodyPr wrap="none" anchor="ctr"/>
          <a:lstStyle/>
          <a:p>
            <a:endParaRPr lang="en-US"/>
          </a:p>
        </p:txBody>
      </p:sp>
      <p:sp>
        <p:nvSpPr>
          <p:cNvPr id="17418" name="Rectangle 16"/>
          <p:cNvSpPr>
            <a:spLocks noChangeArrowheads="1"/>
          </p:cNvSpPr>
          <p:nvPr/>
        </p:nvSpPr>
        <p:spPr bwMode="auto">
          <a:xfrm>
            <a:off x="3219846" y="3500909"/>
            <a:ext cx="288925" cy="914400"/>
          </a:xfrm>
          <a:prstGeom prst="rect">
            <a:avLst/>
          </a:prstGeom>
          <a:noFill/>
          <a:ln w="28575">
            <a:solidFill>
              <a:schemeClr val="tx1"/>
            </a:solidFill>
            <a:miter lim="800000"/>
            <a:headEnd/>
            <a:tailEnd/>
          </a:ln>
        </p:spPr>
        <p:txBody>
          <a:bodyPr wrap="none" anchor="ctr"/>
          <a:lstStyle/>
          <a:p>
            <a:endParaRPr lang="en-US"/>
          </a:p>
        </p:txBody>
      </p:sp>
      <p:sp>
        <p:nvSpPr>
          <p:cNvPr id="17419" name="Line 17"/>
          <p:cNvSpPr>
            <a:spLocks noChangeShapeType="1"/>
          </p:cNvSpPr>
          <p:nvPr/>
        </p:nvSpPr>
        <p:spPr bwMode="auto">
          <a:xfrm flipV="1">
            <a:off x="2643584" y="3069109"/>
            <a:ext cx="0" cy="431800"/>
          </a:xfrm>
          <a:prstGeom prst="line">
            <a:avLst/>
          </a:prstGeom>
          <a:noFill/>
          <a:ln w="28575">
            <a:solidFill>
              <a:schemeClr val="tx1"/>
            </a:solidFill>
            <a:round/>
            <a:headEnd/>
            <a:tailEnd/>
          </a:ln>
        </p:spPr>
        <p:txBody>
          <a:bodyPr/>
          <a:lstStyle/>
          <a:p>
            <a:endParaRPr lang="en-GB"/>
          </a:p>
        </p:txBody>
      </p:sp>
      <p:sp>
        <p:nvSpPr>
          <p:cNvPr id="17420" name="Line 18"/>
          <p:cNvSpPr>
            <a:spLocks noChangeShapeType="1"/>
          </p:cNvSpPr>
          <p:nvPr/>
        </p:nvSpPr>
        <p:spPr bwMode="auto">
          <a:xfrm flipV="1">
            <a:off x="3364309" y="3069109"/>
            <a:ext cx="0" cy="431800"/>
          </a:xfrm>
          <a:prstGeom prst="line">
            <a:avLst/>
          </a:prstGeom>
          <a:noFill/>
          <a:ln w="28575">
            <a:solidFill>
              <a:schemeClr val="tx1"/>
            </a:solidFill>
            <a:round/>
            <a:headEnd/>
            <a:tailEnd/>
          </a:ln>
        </p:spPr>
        <p:txBody>
          <a:bodyPr/>
          <a:lstStyle/>
          <a:p>
            <a:endParaRPr lang="en-GB"/>
          </a:p>
        </p:txBody>
      </p:sp>
      <p:sp>
        <p:nvSpPr>
          <p:cNvPr id="17421" name="Text Box 19"/>
          <p:cNvSpPr txBox="1">
            <a:spLocks noChangeArrowheads="1"/>
          </p:cNvSpPr>
          <p:nvPr/>
        </p:nvSpPr>
        <p:spPr bwMode="auto">
          <a:xfrm>
            <a:off x="2068909" y="3716809"/>
            <a:ext cx="422275" cy="396875"/>
          </a:xfrm>
          <a:prstGeom prst="rect">
            <a:avLst/>
          </a:prstGeom>
          <a:noFill/>
          <a:ln w="9525">
            <a:noFill/>
            <a:miter lim="800000"/>
            <a:headEnd/>
            <a:tailEnd/>
          </a:ln>
        </p:spPr>
        <p:txBody>
          <a:bodyPr wrap="none">
            <a:spAutoFit/>
          </a:bodyPr>
          <a:lstStyle/>
          <a:p>
            <a:r>
              <a:rPr lang="en-GB" sz="2000" i="1">
                <a:latin typeface="Times New Roman" pitchFamily="18" charset="0"/>
              </a:rPr>
              <a:t>R</a:t>
            </a:r>
            <a:r>
              <a:rPr lang="en-GB" sz="2000" i="1" baseline="-25000">
                <a:latin typeface="Times New Roman" pitchFamily="18" charset="0"/>
              </a:rPr>
              <a:t>0</a:t>
            </a:r>
          </a:p>
        </p:txBody>
      </p:sp>
      <p:sp>
        <p:nvSpPr>
          <p:cNvPr id="17422" name="Text Box 20"/>
          <p:cNvSpPr txBox="1">
            <a:spLocks noChangeArrowheads="1"/>
          </p:cNvSpPr>
          <p:nvPr/>
        </p:nvSpPr>
        <p:spPr bwMode="auto">
          <a:xfrm>
            <a:off x="3580209" y="3716809"/>
            <a:ext cx="422275" cy="396875"/>
          </a:xfrm>
          <a:prstGeom prst="rect">
            <a:avLst/>
          </a:prstGeom>
          <a:noFill/>
          <a:ln w="9525">
            <a:noFill/>
            <a:miter lim="800000"/>
            <a:headEnd/>
            <a:tailEnd/>
          </a:ln>
        </p:spPr>
        <p:txBody>
          <a:bodyPr wrap="none">
            <a:spAutoFit/>
          </a:bodyPr>
          <a:lstStyle/>
          <a:p>
            <a:r>
              <a:rPr lang="en-GB" sz="2000" i="1">
                <a:latin typeface="Times New Roman" pitchFamily="18" charset="0"/>
              </a:rPr>
              <a:t>R</a:t>
            </a:r>
            <a:r>
              <a:rPr lang="en-GB" sz="2000" i="1" baseline="-25000">
                <a:latin typeface="Times New Roman" pitchFamily="18" charset="0"/>
              </a:rPr>
              <a:t>0</a:t>
            </a:r>
          </a:p>
        </p:txBody>
      </p:sp>
      <p:sp>
        <p:nvSpPr>
          <p:cNvPr id="17423" name="Line 21"/>
          <p:cNvSpPr>
            <a:spLocks noChangeShapeType="1"/>
          </p:cNvSpPr>
          <p:nvPr/>
        </p:nvSpPr>
        <p:spPr bwMode="auto">
          <a:xfrm>
            <a:off x="3364309" y="3141241"/>
            <a:ext cx="647700" cy="0"/>
          </a:xfrm>
          <a:prstGeom prst="line">
            <a:avLst/>
          </a:prstGeom>
          <a:noFill/>
          <a:ln w="28575">
            <a:solidFill>
              <a:schemeClr val="tx1"/>
            </a:solidFill>
            <a:round/>
            <a:headEnd type="oval" w="med" len="med"/>
            <a:tailEnd type="none" w="med" len="med"/>
          </a:ln>
        </p:spPr>
        <p:txBody>
          <a:bodyPr/>
          <a:lstStyle/>
          <a:p>
            <a:endParaRPr lang="en-GB"/>
          </a:p>
        </p:txBody>
      </p:sp>
      <p:sp>
        <p:nvSpPr>
          <p:cNvPr id="17424" name="Line 22"/>
          <p:cNvSpPr>
            <a:spLocks noChangeShapeType="1"/>
          </p:cNvSpPr>
          <p:nvPr/>
        </p:nvSpPr>
        <p:spPr bwMode="auto">
          <a:xfrm>
            <a:off x="2643584" y="3429273"/>
            <a:ext cx="1368425" cy="0"/>
          </a:xfrm>
          <a:prstGeom prst="line">
            <a:avLst/>
          </a:prstGeom>
          <a:noFill/>
          <a:ln w="28575">
            <a:solidFill>
              <a:schemeClr val="tx1"/>
            </a:solidFill>
            <a:round/>
            <a:headEnd type="oval" w="med" len="med"/>
            <a:tailEnd type="none" w="med" len="med"/>
          </a:ln>
        </p:spPr>
        <p:txBody>
          <a:bodyPr/>
          <a:lstStyle/>
          <a:p>
            <a:endParaRPr lang="en-GB"/>
          </a:p>
        </p:txBody>
      </p:sp>
      <p:sp>
        <p:nvSpPr>
          <p:cNvPr id="17425" name="Line 23"/>
          <p:cNvSpPr>
            <a:spLocks noChangeShapeType="1"/>
          </p:cNvSpPr>
          <p:nvPr/>
        </p:nvSpPr>
        <p:spPr bwMode="auto">
          <a:xfrm flipV="1">
            <a:off x="2643584" y="1700684"/>
            <a:ext cx="0" cy="431800"/>
          </a:xfrm>
          <a:prstGeom prst="line">
            <a:avLst/>
          </a:prstGeom>
          <a:noFill/>
          <a:ln w="9525">
            <a:solidFill>
              <a:schemeClr val="tx1"/>
            </a:solidFill>
            <a:round/>
            <a:headEnd/>
            <a:tailEnd type="oval" w="med" len="med"/>
          </a:ln>
        </p:spPr>
        <p:txBody>
          <a:bodyPr/>
          <a:lstStyle/>
          <a:p>
            <a:endParaRPr lang="en-GB"/>
          </a:p>
        </p:txBody>
      </p:sp>
      <p:sp>
        <p:nvSpPr>
          <p:cNvPr id="17426" name="Line 24"/>
          <p:cNvSpPr>
            <a:spLocks noChangeShapeType="1"/>
          </p:cNvSpPr>
          <p:nvPr/>
        </p:nvSpPr>
        <p:spPr bwMode="auto">
          <a:xfrm>
            <a:off x="2643584" y="4437534"/>
            <a:ext cx="0" cy="431800"/>
          </a:xfrm>
          <a:prstGeom prst="line">
            <a:avLst/>
          </a:prstGeom>
          <a:noFill/>
          <a:ln w="9525">
            <a:solidFill>
              <a:schemeClr val="tx1"/>
            </a:solidFill>
            <a:round/>
            <a:headEnd/>
            <a:tailEnd type="oval" w="med" len="med"/>
          </a:ln>
        </p:spPr>
        <p:txBody>
          <a:bodyPr/>
          <a:lstStyle/>
          <a:p>
            <a:endParaRPr lang="en-GB"/>
          </a:p>
        </p:txBody>
      </p:sp>
      <p:grpSp>
        <p:nvGrpSpPr>
          <p:cNvPr id="4" name="Group 27"/>
          <p:cNvGrpSpPr>
            <a:grpSpLocks/>
          </p:cNvGrpSpPr>
          <p:nvPr/>
        </p:nvGrpSpPr>
        <p:grpSpPr bwMode="auto">
          <a:xfrm>
            <a:off x="1635521" y="4869334"/>
            <a:ext cx="287338" cy="287338"/>
            <a:chOff x="1202" y="3929"/>
            <a:chExt cx="181" cy="181"/>
          </a:xfrm>
        </p:grpSpPr>
        <p:sp>
          <p:nvSpPr>
            <p:cNvPr id="17441" name="Line 28"/>
            <p:cNvSpPr>
              <a:spLocks noChangeShapeType="1"/>
            </p:cNvSpPr>
            <p:nvPr/>
          </p:nvSpPr>
          <p:spPr bwMode="auto">
            <a:xfrm>
              <a:off x="1292" y="3929"/>
              <a:ext cx="0" cy="91"/>
            </a:xfrm>
            <a:prstGeom prst="line">
              <a:avLst/>
            </a:prstGeom>
            <a:noFill/>
            <a:ln w="28575">
              <a:solidFill>
                <a:schemeClr val="tx1"/>
              </a:solidFill>
              <a:round/>
              <a:headEnd type="oval" w="med" len="med"/>
              <a:tailEnd/>
            </a:ln>
          </p:spPr>
          <p:txBody>
            <a:bodyPr/>
            <a:lstStyle/>
            <a:p>
              <a:endParaRPr lang="en-GB"/>
            </a:p>
          </p:txBody>
        </p:sp>
        <p:sp>
          <p:nvSpPr>
            <p:cNvPr id="17442" name="Line 29"/>
            <p:cNvSpPr>
              <a:spLocks noChangeShapeType="1"/>
            </p:cNvSpPr>
            <p:nvPr/>
          </p:nvSpPr>
          <p:spPr bwMode="auto">
            <a:xfrm>
              <a:off x="1202" y="4020"/>
              <a:ext cx="181" cy="0"/>
            </a:xfrm>
            <a:prstGeom prst="line">
              <a:avLst/>
            </a:prstGeom>
            <a:noFill/>
            <a:ln w="28575">
              <a:solidFill>
                <a:schemeClr val="tx1"/>
              </a:solidFill>
              <a:round/>
              <a:headEnd/>
              <a:tailEnd/>
            </a:ln>
          </p:spPr>
          <p:txBody>
            <a:bodyPr/>
            <a:lstStyle/>
            <a:p>
              <a:endParaRPr lang="en-GB"/>
            </a:p>
          </p:txBody>
        </p:sp>
        <p:sp>
          <p:nvSpPr>
            <p:cNvPr id="17443" name="Line 30"/>
            <p:cNvSpPr>
              <a:spLocks noChangeShapeType="1"/>
            </p:cNvSpPr>
            <p:nvPr/>
          </p:nvSpPr>
          <p:spPr bwMode="auto">
            <a:xfrm>
              <a:off x="1247" y="4065"/>
              <a:ext cx="91" cy="0"/>
            </a:xfrm>
            <a:prstGeom prst="line">
              <a:avLst/>
            </a:prstGeom>
            <a:noFill/>
            <a:ln w="28575">
              <a:solidFill>
                <a:schemeClr val="tx1"/>
              </a:solidFill>
              <a:round/>
              <a:headEnd/>
              <a:tailEnd/>
            </a:ln>
          </p:spPr>
          <p:txBody>
            <a:bodyPr/>
            <a:lstStyle/>
            <a:p>
              <a:endParaRPr lang="en-GB"/>
            </a:p>
          </p:txBody>
        </p:sp>
        <p:sp>
          <p:nvSpPr>
            <p:cNvPr id="17444" name="Line 31"/>
            <p:cNvSpPr>
              <a:spLocks noChangeShapeType="1"/>
            </p:cNvSpPr>
            <p:nvPr/>
          </p:nvSpPr>
          <p:spPr bwMode="auto">
            <a:xfrm>
              <a:off x="1270" y="4110"/>
              <a:ext cx="45" cy="0"/>
            </a:xfrm>
            <a:prstGeom prst="line">
              <a:avLst/>
            </a:prstGeom>
            <a:noFill/>
            <a:ln w="28575">
              <a:solidFill>
                <a:schemeClr val="tx1"/>
              </a:solidFill>
              <a:round/>
              <a:headEnd/>
              <a:tailEnd/>
            </a:ln>
          </p:spPr>
          <p:txBody>
            <a:bodyPr/>
            <a:lstStyle/>
            <a:p>
              <a:endParaRPr lang="en-GB"/>
            </a:p>
          </p:txBody>
        </p:sp>
      </p:grpSp>
      <p:sp>
        <p:nvSpPr>
          <p:cNvPr id="17428" name="Line 32"/>
          <p:cNvSpPr>
            <a:spLocks noChangeShapeType="1"/>
          </p:cNvSpPr>
          <p:nvPr/>
        </p:nvSpPr>
        <p:spPr bwMode="auto">
          <a:xfrm flipV="1">
            <a:off x="2367359" y="2348384"/>
            <a:ext cx="576262" cy="360363"/>
          </a:xfrm>
          <a:prstGeom prst="line">
            <a:avLst/>
          </a:prstGeom>
          <a:noFill/>
          <a:ln w="9525">
            <a:solidFill>
              <a:schemeClr val="tx1"/>
            </a:solidFill>
            <a:round/>
            <a:headEnd/>
            <a:tailEnd type="triangle" w="med" len="med"/>
          </a:ln>
        </p:spPr>
        <p:txBody>
          <a:bodyPr/>
          <a:lstStyle/>
          <a:p>
            <a:endParaRPr lang="en-GB"/>
          </a:p>
        </p:txBody>
      </p:sp>
      <p:sp>
        <p:nvSpPr>
          <p:cNvPr id="17429" name="AutoShape 33"/>
          <p:cNvSpPr>
            <a:spLocks noChangeArrowheads="1"/>
          </p:cNvSpPr>
          <p:nvPr/>
        </p:nvSpPr>
        <p:spPr bwMode="auto">
          <a:xfrm rot="5400000">
            <a:off x="3987403" y="2817490"/>
            <a:ext cx="1008062" cy="936625"/>
          </a:xfrm>
          <a:prstGeom prst="triangle">
            <a:avLst>
              <a:gd name="adj" fmla="val 50000"/>
            </a:avLst>
          </a:prstGeom>
          <a:noFill/>
          <a:ln w="9525">
            <a:solidFill>
              <a:schemeClr val="tx1"/>
            </a:solidFill>
            <a:miter lim="800000"/>
            <a:headEnd/>
            <a:tailEnd/>
          </a:ln>
        </p:spPr>
        <p:txBody>
          <a:bodyPr wrap="none" anchor="ctr"/>
          <a:lstStyle/>
          <a:p>
            <a:endParaRPr lang="en-US"/>
          </a:p>
        </p:txBody>
      </p:sp>
      <p:sp>
        <p:nvSpPr>
          <p:cNvPr id="17430" name="Line 34"/>
          <p:cNvSpPr>
            <a:spLocks noChangeShapeType="1"/>
          </p:cNvSpPr>
          <p:nvPr/>
        </p:nvSpPr>
        <p:spPr bwMode="auto">
          <a:xfrm>
            <a:off x="4959746" y="3285009"/>
            <a:ext cx="503238" cy="0"/>
          </a:xfrm>
          <a:prstGeom prst="line">
            <a:avLst/>
          </a:prstGeom>
          <a:noFill/>
          <a:ln w="28575">
            <a:solidFill>
              <a:schemeClr val="tx1"/>
            </a:solidFill>
            <a:round/>
            <a:headEnd/>
            <a:tailEnd type="oval" w="med" len="med"/>
          </a:ln>
        </p:spPr>
        <p:txBody>
          <a:bodyPr/>
          <a:lstStyle/>
          <a:p>
            <a:endParaRPr lang="en-GB"/>
          </a:p>
        </p:txBody>
      </p:sp>
      <p:sp>
        <p:nvSpPr>
          <p:cNvPr id="17431" name="Text Box 35"/>
          <p:cNvSpPr txBox="1">
            <a:spLocks noChangeArrowheads="1"/>
          </p:cNvSpPr>
          <p:nvPr/>
        </p:nvSpPr>
        <p:spPr bwMode="auto">
          <a:xfrm>
            <a:off x="4167584" y="3069109"/>
            <a:ext cx="423862" cy="369888"/>
          </a:xfrm>
          <a:prstGeom prst="rect">
            <a:avLst/>
          </a:prstGeom>
          <a:noFill/>
          <a:ln w="9525">
            <a:noFill/>
            <a:miter lim="800000"/>
            <a:headEnd/>
            <a:tailEnd/>
          </a:ln>
        </p:spPr>
        <p:txBody>
          <a:bodyPr wrap="none">
            <a:spAutoFit/>
          </a:bodyPr>
          <a:lstStyle/>
          <a:p>
            <a:r>
              <a:rPr lang="en-GB" i="1" dirty="0"/>
              <a:t>A</a:t>
            </a:r>
            <a:r>
              <a:rPr lang="en-GB" i="1" baseline="-25000" dirty="0"/>
              <a:t>d</a:t>
            </a:r>
          </a:p>
        </p:txBody>
      </p:sp>
      <p:sp>
        <p:nvSpPr>
          <p:cNvPr id="17432" name="Text Box 36"/>
          <p:cNvSpPr txBox="1">
            <a:spLocks noChangeArrowheads="1"/>
          </p:cNvSpPr>
          <p:nvPr/>
        </p:nvSpPr>
        <p:spPr bwMode="auto">
          <a:xfrm>
            <a:off x="5607818" y="3285009"/>
            <a:ext cx="1683025" cy="461665"/>
          </a:xfrm>
          <a:prstGeom prst="rect">
            <a:avLst/>
          </a:prstGeom>
          <a:noFill/>
          <a:ln w="9525">
            <a:noFill/>
            <a:miter lim="800000"/>
            <a:headEnd/>
            <a:tailEnd/>
          </a:ln>
        </p:spPr>
        <p:txBody>
          <a:bodyPr wrap="none">
            <a:spAutoFit/>
          </a:bodyPr>
          <a:lstStyle/>
          <a:p>
            <a:r>
              <a:rPr lang="en-GB" sz="2400" i="1" dirty="0" err="1">
                <a:latin typeface="Times New Roman" pitchFamily="18" charset="0"/>
              </a:rPr>
              <a:t>V</a:t>
            </a:r>
            <a:r>
              <a:rPr lang="en-GB" sz="2400" i="1" baseline="-25000" dirty="0" err="1">
                <a:latin typeface="Times New Roman" pitchFamily="18" charset="0"/>
              </a:rPr>
              <a:t>out</a:t>
            </a:r>
            <a:r>
              <a:rPr lang="en-GB" sz="2400" i="1" dirty="0">
                <a:latin typeface="Times New Roman" pitchFamily="18" charset="0"/>
              </a:rPr>
              <a:t>=</a:t>
            </a:r>
            <a:r>
              <a:rPr lang="en-GB" sz="2400" i="1" dirty="0" err="1">
                <a:latin typeface="Times New Roman" pitchFamily="18" charset="0"/>
              </a:rPr>
              <a:t>A</a:t>
            </a:r>
            <a:r>
              <a:rPr lang="en-GB" sz="2400" i="1" baseline="-25000" dirty="0" err="1">
                <a:latin typeface="Times New Roman" pitchFamily="18" charset="0"/>
              </a:rPr>
              <a:t>d</a:t>
            </a:r>
            <a:r>
              <a:rPr lang="en-GB" sz="2400" i="1" dirty="0" err="1">
                <a:latin typeface="Times New Roman" pitchFamily="18" charset="0"/>
              </a:rPr>
              <a:t>×</a:t>
            </a:r>
            <a:r>
              <a:rPr lang="en-GB" sz="2400" i="1" dirty="0" err="1">
                <a:latin typeface="Symbol" pitchFamily="18" charset="2"/>
              </a:rPr>
              <a:t>D</a:t>
            </a:r>
            <a:r>
              <a:rPr lang="en-GB" sz="2400" i="1" dirty="0" err="1">
                <a:latin typeface="Times New Roman" pitchFamily="18" charset="0"/>
              </a:rPr>
              <a:t>V</a:t>
            </a:r>
            <a:endParaRPr lang="en-GB" sz="2400" i="1" dirty="0">
              <a:latin typeface="Times New Roman" pitchFamily="18" charset="0"/>
            </a:endParaRPr>
          </a:p>
        </p:txBody>
      </p:sp>
      <p:sp>
        <p:nvSpPr>
          <p:cNvPr id="17433" name="Rectangle 37"/>
          <p:cNvSpPr>
            <a:spLocks noGrp="1" noChangeArrowheads="1"/>
          </p:cNvSpPr>
          <p:nvPr>
            <p:ph type="title" idx="4294967295"/>
          </p:nvPr>
        </p:nvSpPr>
        <p:spPr/>
        <p:txBody>
          <a:bodyPr/>
          <a:lstStyle/>
          <a:p>
            <a:pPr eaLnBrk="1" hangingPunct="1"/>
            <a:r>
              <a:rPr lang="en-GB" sz="3200" dirty="0"/>
              <a:t>High input resistance differential amplifier</a:t>
            </a:r>
          </a:p>
        </p:txBody>
      </p:sp>
      <p:sp>
        <p:nvSpPr>
          <p:cNvPr id="17434" name="Text Box 38"/>
          <p:cNvSpPr txBox="1">
            <a:spLocks noChangeArrowheads="1"/>
          </p:cNvSpPr>
          <p:nvPr/>
        </p:nvSpPr>
        <p:spPr bwMode="auto">
          <a:xfrm>
            <a:off x="4383682" y="1989113"/>
            <a:ext cx="1928733" cy="646331"/>
          </a:xfrm>
          <a:prstGeom prst="rect">
            <a:avLst/>
          </a:prstGeom>
          <a:noFill/>
          <a:ln w="9525">
            <a:noFill/>
            <a:miter lim="800000"/>
            <a:headEnd/>
            <a:tailEnd/>
          </a:ln>
        </p:spPr>
        <p:txBody>
          <a:bodyPr wrap="none">
            <a:spAutoFit/>
          </a:bodyPr>
          <a:lstStyle/>
          <a:p>
            <a:r>
              <a:rPr lang="en-GB" dirty="0"/>
              <a:t>Ideal differential</a:t>
            </a:r>
          </a:p>
          <a:p>
            <a:r>
              <a:rPr lang="en-GB" dirty="0"/>
              <a:t>voltage amplifier:</a:t>
            </a:r>
          </a:p>
        </p:txBody>
      </p:sp>
      <p:grpSp>
        <p:nvGrpSpPr>
          <p:cNvPr id="5" name="Group 27"/>
          <p:cNvGrpSpPr>
            <a:grpSpLocks/>
          </p:cNvGrpSpPr>
          <p:nvPr/>
        </p:nvGrpSpPr>
        <p:grpSpPr bwMode="auto">
          <a:xfrm>
            <a:off x="5320109" y="3789834"/>
            <a:ext cx="287337" cy="287338"/>
            <a:chOff x="1202" y="3929"/>
            <a:chExt cx="181" cy="181"/>
          </a:xfrm>
        </p:grpSpPr>
        <p:sp>
          <p:nvSpPr>
            <p:cNvPr id="17437" name="Line 28"/>
            <p:cNvSpPr>
              <a:spLocks noChangeShapeType="1"/>
            </p:cNvSpPr>
            <p:nvPr/>
          </p:nvSpPr>
          <p:spPr bwMode="auto">
            <a:xfrm>
              <a:off x="1292" y="3929"/>
              <a:ext cx="0" cy="91"/>
            </a:xfrm>
            <a:prstGeom prst="line">
              <a:avLst/>
            </a:prstGeom>
            <a:noFill/>
            <a:ln w="28575">
              <a:solidFill>
                <a:schemeClr val="tx1"/>
              </a:solidFill>
              <a:round/>
              <a:headEnd type="oval" w="med" len="med"/>
              <a:tailEnd/>
            </a:ln>
          </p:spPr>
          <p:txBody>
            <a:bodyPr/>
            <a:lstStyle/>
            <a:p>
              <a:endParaRPr lang="en-GB"/>
            </a:p>
          </p:txBody>
        </p:sp>
        <p:sp>
          <p:nvSpPr>
            <p:cNvPr id="17438" name="Line 29"/>
            <p:cNvSpPr>
              <a:spLocks noChangeShapeType="1"/>
            </p:cNvSpPr>
            <p:nvPr/>
          </p:nvSpPr>
          <p:spPr bwMode="auto">
            <a:xfrm>
              <a:off x="1202" y="4020"/>
              <a:ext cx="181" cy="0"/>
            </a:xfrm>
            <a:prstGeom prst="line">
              <a:avLst/>
            </a:prstGeom>
            <a:noFill/>
            <a:ln w="28575">
              <a:solidFill>
                <a:schemeClr val="tx1"/>
              </a:solidFill>
              <a:round/>
              <a:headEnd/>
              <a:tailEnd/>
            </a:ln>
          </p:spPr>
          <p:txBody>
            <a:bodyPr/>
            <a:lstStyle/>
            <a:p>
              <a:endParaRPr lang="en-GB"/>
            </a:p>
          </p:txBody>
        </p:sp>
        <p:sp>
          <p:nvSpPr>
            <p:cNvPr id="17439" name="Line 30"/>
            <p:cNvSpPr>
              <a:spLocks noChangeShapeType="1"/>
            </p:cNvSpPr>
            <p:nvPr/>
          </p:nvSpPr>
          <p:spPr bwMode="auto">
            <a:xfrm>
              <a:off x="1247" y="4065"/>
              <a:ext cx="91" cy="0"/>
            </a:xfrm>
            <a:prstGeom prst="line">
              <a:avLst/>
            </a:prstGeom>
            <a:noFill/>
            <a:ln w="28575">
              <a:solidFill>
                <a:schemeClr val="tx1"/>
              </a:solidFill>
              <a:round/>
              <a:headEnd/>
              <a:tailEnd/>
            </a:ln>
          </p:spPr>
          <p:txBody>
            <a:bodyPr/>
            <a:lstStyle/>
            <a:p>
              <a:endParaRPr lang="en-GB"/>
            </a:p>
          </p:txBody>
        </p:sp>
        <p:sp>
          <p:nvSpPr>
            <p:cNvPr id="17440" name="Line 31"/>
            <p:cNvSpPr>
              <a:spLocks noChangeShapeType="1"/>
            </p:cNvSpPr>
            <p:nvPr/>
          </p:nvSpPr>
          <p:spPr bwMode="auto">
            <a:xfrm>
              <a:off x="1270" y="4110"/>
              <a:ext cx="45" cy="0"/>
            </a:xfrm>
            <a:prstGeom prst="line">
              <a:avLst/>
            </a:prstGeom>
            <a:noFill/>
            <a:ln w="28575">
              <a:solidFill>
                <a:schemeClr val="tx1"/>
              </a:solidFill>
              <a:round/>
              <a:headEnd/>
              <a:tailEnd/>
            </a:ln>
          </p:spPr>
          <p:txBody>
            <a:bodyPr/>
            <a:lstStyle/>
            <a:p>
              <a:endParaRPr lang="en-GB"/>
            </a:p>
          </p:txBody>
        </p:sp>
      </p:grpSp>
      <p:sp>
        <p:nvSpPr>
          <p:cNvPr id="17436" name="Text Box 35"/>
          <p:cNvSpPr txBox="1">
            <a:spLocks noChangeArrowheads="1"/>
          </p:cNvSpPr>
          <p:nvPr/>
        </p:nvSpPr>
        <p:spPr bwMode="auto">
          <a:xfrm>
            <a:off x="5247778" y="2709193"/>
            <a:ext cx="2809423" cy="369332"/>
          </a:xfrm>
          <a:prstGeom prst="rect">
            <a:avLst/>
          </a:prstGeom>
          <a:noFill/>
          <a:ln w="9525">
            <a:noFill/>
            <a:miter lim="800000"/>
            <a:headEnd/>
            <a:tailEnd/>
          </a:ln>
        </p:spPr>
        <p:txBody>
          <a:bodyPr wrap="none">
            <a:spAutoFit/>
          </a:bodyPr>
          <a:lstStyle/>
          <a:p>
            <a:r>
              <a:rPr lang="en-GB" i="1" dirty="0"/>
              <a:t>A</a:t>
            </a:r>
            <a:r>
              <a:rPr lang="en-GB" i="1" baseline="-25000" dirty="0"/>
              <a:t>d </a:t>
            </a:r>
            <a:r>
              <a:rPr lang="en-GB" dirty="0"/>
              <a:t>: differential-mode gain</a:t>
            </a:r>
            <a:endParaRPr lang="en-GB" baseline="-25000" dirty="0"/>
          </a:p>
        </p:txBody>
      </p:sp>
      <p:sp>
        <p:nvSpPr>
          <p:cNvPr id="41" name="Line 19"/>
          <p:cNvSpPr>
            <a:spLocks noChangeShapeType="1"/>
          </p:cNvSpPr>
          <p:nvPr/>
        </p:nvSpPr>
        <p:spPr bwMode="auto">
          <a:xfrm flipV="1">
            <a:off x="5580112" y="3357265"/>
            <a:ext cx="0" cy="363000"/>
          </a:xfrm>
          <a:prstGeom prst="line">
            <a:avLst/>
          </a:prstGeom>
          <a:noFill/>
          <a:ln w="9525">
            <a:solidFill>
              <a:schemeClr val="tx1"/>
            </a:solidFill>
            <a:round/>
            <a:headEnd/>
            <a:tailEnd type="triangle" w="med" len="med"/>
          </a:ln>
        </p:spPr>
        <p:txBody>
          <a:bodyPr/>
          <a:lstStyle/>
          <a:p>
            <a:endParaRPr lang="en-GB"/>
          </a:p>
        </p:txBody>
      </p:sp>
      <p:sp>
        <p:nvSpPr>
          <p:cNvPr id="42" name="Line 19"/>
          <p:cNvSpPr>
            <a:spLocks noChangeShapeType="1"/>
          </p:cNvSpPr>
          <p:nvPr/>
        </p:nvSpPr>
        <p:spPr bwMode="auto">
          <a:xfrm flipH="1">
            <a:off x="4527698" y="2637185"/>
            <a:ext cx="288032" cy="360040"/>
          </a:xfrm>
          <a:prstGeom prst="line">
            <a:avLst/>
          </a:prstGeom>
          <a:noFill/>
          <a:ln w="9525">
            <a:solidFill>
              <a:schemeClr val="tx1"/>
            </a:solidFill>
            <a:round/>
            <a:headEnd/>
            <a:tailEnd type="triangle" w="med" len="med"/>
          </a:ln>
        </p:spPr>
        <p:txBody>
          <a:bodyPr/>
          <a:lstStyle/>
          <a:p>
            <a:endParaRPr lang="en-GB"/>
          </a:p>
        </p:txBody>
      </p:sp>
      <p:sp>
        <p:nvSpPr>
          <p:cNvPr id="43" name="Text Box 20"/>
          <p:cNvSpPr txBox="1">
            <a:spLocks noChangeArrowheads="1"/>
          </p:cNvSpPr>
          <p:nvPr/>
        </p:nvSpPr>
        <p:spPr bwMode="auto">
          <a:xfrm>
            <a:off x="1436682" y="1484784"/>
            <a:ext cx="426720" cy="400110"/>
          </a:xfrm>
          <a:prstGeom prst="rect">
            <a:avLst/>
          </a:prstGeom>
          <a:noFill/>
          <a:ln w="9525">
            <a:noFill/>
            <a:miter lim="800000"/>
            <a:headEnd/>
            <a:tailEnd/>
          </a:ln>
        </p:spPr>
        <p:txBody>
          <a:bodyPr wrap="none">
            <a:spAutoFit/>
          </a:bodyPr>
          <a:lstStyle/>
          <a:p>
            <a:r>
              <a:rPr lang="en-GB" sz="2000" i="1" dirty="0">
                <a:latin typeface="Times New Roman" pitchFamily="18" charset="0"/>
              </a:rPr>
              <a:t>V</a:t>
            </a:r>
            <a:r>
              <a:rPr lang="en-GB" sz="2000" baseline="-25000" dirty="0">
                <a:latin typeface="Times New Roman" pitchFamily="18" charset="0"/>
              </a:rPr>
              <a:t>1</a:t>
            </a:r>
          </a:p>
        </p:txBody>
      </p:sp>
      <p:sp>
        <p:nvSpPr>
          <p:cNvPr id="44" name="Rectangle 3"/>
          <p:cNvSpPr txBox="1">
            <a:spLocks noChangeArrowheads="1"/>
          </p:cNvSpPr>
          <p:nvPr/>
        </p:nvSpPr>
        <p:spPr>
          <a:xfrm>
            <a:off x="467544" y="5229200"/>
            <a:ext cx="8424936" cy="1512168"/>
          </a:xfrm>
          <a:prstGeom prst="rect">
            <a:avLst/>
          </a:prstGeom>
        </p:spPr>
        <p:txBody>
          <a:bodyPr/>
          <a:lstStyle/>
          <a:p>
            <a:pPr marL="447675" marR="0" lvl="0" indent="-447675" algn="l" defTabSz="914400" rtl="0" eaLnBrk="1" fontAlgn="base" latinLnBrk="0" hangingPunct="1">
              <a:lnSpc>
                <a:spcPct val="80000"/>
              </a:lnSpc>
              <a:spcBef>
                <a:spcPct val="20000"/>
              </a:spcBef>
              <a:spcAft>
                <a:spcPct val="0"/>
              </a:spcAft>
              <a:buClr>
                <a:schemeClr val="accent1"/>
              </a:buClr>
              <a:buSzPct val="70000"/>
              <a:buFont typeface="Wingdings" pitchFamily="2" charset="2"/>
              <a:buChar char="n"/>
              <a:tabLst/>
              <a:defRPr/>
            </a:pPr>
            <a:r>
              <a:rPr lang="en-GB" kern="0" dirty="0">
                <a:latin typeface="+mn-lt"/>
              </a:rPr>
              <a:t>The input resistance of the differential amplifier must be very high for this application</a:t>
            </a:r>
          </a:p>
          <a:p>
            <a:pPr marL="447675" marR="0" lvl="0" indent="-447675" algn="l" defTabSz="914400" rtl="0" eaLnBrk="1" fontAlgn="base" latinLnBrk="0" hangingPunct="1">
              <a:lnSpc>
                <a:spcPct val="80000"/>
              </a:lnSpc>
              <a:spcBef>
                <a:spcPct val="20000"/>
              </a:spcBef>
              <a:spcAft>
                <a:spcPct val="0"/>
              </a:spcAft>
              <a:buClr>
                <a:schemeClr val="accent1"/>
              </a:buClr>
              <a:buSzPct val="70000"/>
              <a:buFont typeface="Wingdings" pitchFamily="2" charset="2"/>
              <a:buChar char="n"/>
              <a:tabLst/>
              <a:defRPr/>
            </a:pPr>
            <a:r>
              <a:rPr kumimoji="0" lang="en-GB" b="0" i="0" u="none" strike="noStrike" kern="0" cap="none" spc="0" normalizeH="0" baseline="0" noProof="0" dirty="0">
                <a:ln>
                  <a:noFill/>
                </a:ln>
                <a:solidFill>
                  <a:schemeClr val="tx1"/>
                </a:solidFill>
                <a:effectLst/>
                <a:uLnTx/>
                <a:uFillTx/>
                <a:latin typeface="+mn-lt"/>
                <a:ea typeface="+mn-ea"/>
                <a:cs typeface="+mn-cs"/>
              </a:rPr>
              <a:t>Any current drawn</a:t>
            </a:r>
            <a:r>
              <a:rPr kumimoji="0" lang="en-GB" b="0" i="0" u="none" strike="noStrike" kern="0" cap="none" spc="0" normalizeH="0" noProof="0" dirty="0">
                <a:ln>
                  <a:noFill/>
                </a:ln>
                <a:solidFill>
                  <a:schemeClr val="tx1"/>
                </a:solidFill>
                <a:effectLst/>
                <a:uLnTx/>
                <a:uFillTx/>
                <a:latin typeface="+mn-lt"/>
                <a:ea typeface="+mn-ea"/>
                <a:cs typeface="+mn-cs"/>
              </a:rPr>
              <a:t> into the amplifier input will destroy the balance in the Wheatstone Bridge</a:t>
            </a:r>
          </a:p>
          <a:p>
            <a:pPr marL="447675" marR="0" lvl="0" indent="-447675" algn="l" defTabSz="914400" rtl="0" eaLnBrk="1" fontAlgn="base" latinLnBrk="0" hangingPunct="1">
              <a:lnSpc>
                <a:spcPct val="80000"/>
              </a:lnSpc>
              <a:spcBef>
                <a:spcPct val="20000"/>
              </a:spcBef>
              <a:spcAft>
                <a:spcPct val="0"/>
              </a:spcAft>
              <a:buClr>
                <a:schemeClr val="accent1"/>
              </a:buClr>
              <a:buSzPct val="70000"/>
              <a:buFont typeface="Wingdings" pitchFamily="2" charset="2"/>
              <a:buChar char="n"/>
              <a:tabLst/>
              <a:defRPr/>
            </a:pPr>
            <a:r>
              <a:rPr lang="en-GB" kern="0" baseline="0" dirty="0">
                <a:latin typeface="+mn-lt"/>
              </a:rPr>
              <a:t>Any appreciable amplification applie</a:t>
            </a:r>
            <a:r>
              <a:rPr lang="en-GB" kern="0" dirty="0">
                <a:latin typeface="+mn-lt"/>
              </a:rPr>
              <a:t>d to the common-mode input will swamp the differential output and so must be avoided</a:t>
            </a:r>
            <a:endParaRPr kumimoji="0" lang="en-GB"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pPr eaLnBrk="1" hangingPunct="1"/>
            <a:r>
              <a:rPr lang="en-GB" dirty="0"/>
              <a:t>Cascade amplifiers for additional gain</a:t>
            </a:r>
          </a:p>
        </p:txBody>
      </p:sp>
      <p:grpSp>
        <p:nvGrpSpPr>
          <p:cNvPr id="2" name="Group 4"/>
          <p:cNvGrpSpPr>
            <a:grpSpLocks/>
          </p:cNvGrpSpPr>
          <p:nvPr/>
        </p:nvGrpSpPr>
        <p:grpSpPr bwMode="auto">
          <a:xfrm>
            <a:off x="179512" y="1844824"/>
            <a:ext cx="1800225" cy="1008062"/>
            <a:chOff x="839" y="1616"/>
            <a:chExt cx="1134" cy="635"/>
          </a:xfrm>
        </p:grpSpPr>
        <p:sp>
          <p:nvSpPr>
            <p:cNvPr id="4114" name="AutoShape 5"/>
            <p:cNvSpPr>
              <a:spLocks noChangeArrowheads="1"/>
            </p:cNvSpPr>
            <p:nvPr/>
          </p:nvSpPr>
          <p:spPr bwMode="auto">
            <a:xfrm rot="5400000">
              <a:off x="1043" y="1639"/>
              <a:ext cx="635" cy="590"/>
            </a:xfrm>
            <a:prstGeom prst="triangle">
              <a:avLst>
                <a:gd name="adj" fmla="val 50000"/>
              </a:avLst>
            </a:prstGeom>
            <a:noFill/>
            <a:ln w="28575">
              <a:solidFill>
                <a:schemeClr val="tx1"/>
              </a:solidFill>
              <a:miter lim="800000"/>
              <a:headEnd/>
              <a:tailEnd/>
            </a:ln>
          </p:spPr>
          <p:txBody>
            <a:bodyPr wrap="none" anchor="ctr"/>
            <a:lstStyle/>
            <a:p>
              <a:endParaRPr lang="en-US"/>
            </a:p>
          </p:txBody>
        </p:sp>
        <p:sp>
          <p:nvSpPr>
            <p:cNvPr id="4115" name="Line 6"/>
            <p:cNvSpPr>
              <a:spLocks noChangeShapeType="1"/>
            </p:cNvSpPr>
            <p:nvPr/>
          </p:nvSpPr>
          <p:spPr bwMode="auto">
            <a:xfrm>
              <a:off x="1656" y="1933"/>
              <a:ext cx="317" cy="0"/>
            </a:xfrm>
            <a:prstGeom prst="line">
              <a:avLst/>
            </a:prstGeom>
            <a:noFill/>
            <a:ln w="28575">
              <a:solidFill>
                <a:schemeClr val="tx1"/>
              </a:solidFill>
              <a:round/>
              <a:headEnd/>
              <a:tailEnd type="oval" w="med" len="med"/>
            </a:ln>
          </p:spPr>
          <p:txBody>
            <a:bodyPr/>
            <a:lstStyle/>
            <a:p>
              <a:endParaRPr lang="en-GB"/>
            </a:p>
          </p:txBody>
        </p:sp>
        <p:sp>
          <p:nvSpPr>
            <p:cNvPr id="4116" name="Text Box 7"/>
            <p:cNvSpPr txBox="1">
              <a:spLocks noChangeArrowheads="1"/>
            </p:cNvSpPr>
            <p:nvPr/>
          </p:nvSpPr>
          <p:spPr bwMode="auto">
            <a:xfrm>
              <a:off x="1157" y="1797"/>
              <a:ext cx="265" cy="231"/>
            </a:xfrm>
            <a:prstGeom prst="rect">
              <a:avLst/>
            </a:prstGeom>
            <a:noFill/>
            <a:ln w="28575">
              <a:noFill/>
              <a:miter lim="800000"/>
              <a:headEnd/>
              <a:tailEnd/>
            </a:ln>
          </p:spPr>
          <p:txBody>
            <a:bodyPr wrap="none">
              <a:spAutoFit/>
            </a:bodyPr>
            <a:lstStyle/>
            <a:p>
              <a:r>
                <a:rPr lang="en-GB"/>
                <a:t>A</a:t>
              </a:r>
              <a:r>
                <a:rPr lang="en-GB" baseline="-25000"/>
                <a:t>1</a:t>
              </a:r>
            </a:p>
          </p:txBody>
        </p:sp>
        <p:sp>
          <p:nvSpPr>
            <p:cNvPr id="4117" name="Line 8"/>
            <p:cNvSpPr>
              <a:spLocks noChangeShapeType="1"/>
            </p:cNvSpPr>
            <p:nvPr/>
          </p:nvSpPr>
          <p:spPr bwMode="auto">
            <a:xfrm flipH="1">
              <a:off x="839" y="1933"/>
              <a:ext cx="227" cy="0"/>
            </a:xfrm>
            <a:prstGeom prst="line">
              <a:avLst/>
            </a:prstGeom>
            <a:noFill/>
            <a:ln w="28575">
              <a:solidFill>
                <a:schemeClr val="tx1"/>
              </a:solidFill>
              <a:round/>
              <a:headEnd/>
              <a:tailEnd type="oval" w="med" len="med"/>
            </a:ln>
          </p:spPr>
          <p:txBody>
            <a:bodyPr/>
            <a:lstStyle/>
            <a:p>
              <a:endParaRPr lang="en-GB"/>
            </a:p>
          </p:txBody>
        </p:sp>
      </p:grpSp>
      <p:grpSp>
        <p:nvGrpSpPr>
          <p:cNvPr id="3" name="Group 9"/>
          <p:cNvGrpSpPr>
            <a:grpSpLocks/>
          </p:cNvGrpSpPr>
          <p:nvPr/>
        </p:nvGrpSpPr>
        <p:grpSpPr bwMode="auto">
          <a:xfrm>
            <a:off x="1979737" y="1844824"/>
            <a:ext cx="1800225" cy="1008062"/>
            <a:chOff x="839" y="1616"/>
            <a:chExt cx="1134" cy="635"/>
          </a:xfrm>
        </p:grpSpPr>
        <p:sp>
          <p:nvSpPr>
            <p:cNvPr id="4110" name="AutoShape 10"/>
            <p:cNvSpPr>
              <a:spLocks noChangeArrowheads="1"/>
            </p:cNvSpPr>
            <p:nvPr/>
          </p:nvSpPr>
          <p:spPr bwMode="auto">
            <a:xfrm rot="5400000">
              <a:off x="1043" y="1639"/>
              <a:ext cx="635" cy="590"/>
            </a:xfrm>
            <a:prstGeom prst="triangle">
              <a:avLst>
                <a:gd name="adj" fmla="val 50000"/>
              </a:avLst>
            </a:prstGeom>
            <a:noFill/>
            <a:ln w="28575">
              <a:solidFill>
                <a:schemeClr val="tx1"/>
              </a:solidFill>
              <a:miter lim="800000"/>
              <a:headEnd/>
              <a:tailEnd/>
            </a:ln>
          </p:spPr>
          <p:txBody>
            <a:bodyPr wrap="none" anchor="ctr"/>
            <a:lstStyle/>
            <a:p>
              <a:endParaRPr lang="en-US"/>
            </a:p>
          </p:txBody>
        </p:sp>
        <p:sp>
          <p:nvSpPr>
            <p:cNvPr id="4111" name="Line 11"/>
            <p:cNvSpPr>
              <a:spLocks noChangeShapeType="1"/>
            </p:cNvSpPr>
            <p:nvPr/>
          </p:nvSpPr>
          <p:spPr bwMode="auto">
            <a:xfrm>
              <a:off x="1656" y="1933"/>
              <a:ext cx="317" cy="0"/>
            </a:xfrm>
            <a:prstGeom prst="line">
              <a:avLst/>
            </a:prstGeom>
            <a:noFill/>
            <a:ln w="28575">
              <a:solidFill>
                <a:schemeClr val="tx1"/>
              </a:solidFill>
              <a:round/>
              <a:headEnd/>
              <a:tailEnd type="oval" w="med" len="med"/>
            </a:ln>
          </p:spPr>
          <p:txBody>
            <a:bodyPr/>
            <a:lstStyle/>
            <a:p>
              <a:endParaRPr lang="en-GB"/>
            </a:p>
          </p:txBody>
        </p:sp>
        <p:sp>
          <p:nvSpPr>
            <p:cNvPr id="4112" name="Text Box 12"/>
            <p:cNvSpPr txBox="1">
              <a:spLocks noChangeArrowheads="1"/>
            </p:cNvSpPr>
            <p:nvPr/>
          </p:nvSpPr>
          <p:spPr bwMode="auto">
            <a:xfrm>
              <a:off x="1157" y="1797"/>
              <a:ext cx="265" cy="231"/>
            </a:xfrm>
            <a:prstGeom prst="rect">
              <a:avLst/>
            </a:prstGeom>
            <a:noFill/>
            <a:ln w="28575">
              <a:noFill/>
              <a:miter lim="800000"/>
              <a:headEnd/>
              <a:tailEnd/>
            </a:ln>
          </p:spPr>
          <p:txBody>
            <a:bodyPr wrap="none">
              <a:spAutoFit/>
            </a:bodyPr>
            <a:lstStyle/>
            <a:p>
              <a:r>
                <a:rPr lang="en-GB"/>
                <a:t>A</a:t>
              </a:r>
              <a:r>
                <a:rPr lang="en-GB" baseline="-25000"/>
                <a:t>2</a:t>
              </a:r>
              <a:endParaRPr lang="en-GB"/>
            </a:p>
          </p:txBody>
        </p:sp>
        <p:sp>
          <p:nvSpPr>
            <p:cNvPr id="4113" name="Line 13"/>
            <p:cNvSpPr>
              <a:spLocks noChangeShapeType="1"/>
            </p:cNvSpPr>
            <p:nvPr/>
          </p:nvSpPr>
          <p:spPr bwMode="auto">
            <a:xfrm flipH="1">
              <a:off x="839" y="1933"/>
              <a:ext cx="227" cy="0"/>
            </a:xfrm>
            <a:prstGeom prst="line">
              <a:avLst/>
            </a:prstGeom>
            <a:noFill/>
            <a:ln w="28575">
              <a:solidFill>
                <a:schemeClr val="tx1"/>
              </a:solidFill>
              <a:round/>
              <a:headEnd/>
              <a:tailEnd type="oval" w="med" len="med"/>
            </a:ln>
          </p:spPr>
          <p:txBody>
            <a:bodyPr/>
            <a:lstStyle/>
            <a:p>
              <a:endParaRPr lang="en-GB"/>
            </a:p>
          </p:txBody>
        </p:sp>
      </p:grpSp>
      <p:grpSp>
        <p:nvGrpSpPr>
          <p:cNvPr id="4" name="Group 14"/>
          <p:cNvGrpSpPr>
            <a:grpSpLocks/>
          </p:cNvGrpSpPr>
          <p:nvPr/>
        </p:nvGrpSpPr>
        <p:grpSpPr bwMode="auto">
          <a:xfrm>
            <a:off x="3779962" y="1844824"/>
            <a:ext cx="1800225" cy="1008062"/>
            <a:chOff x="839" y="1616"/>
            <a:chExt cx="1134" cy="635"/>
          </a:xfrm>
        </p:grpSpPr>
        <p:sp>
          <p:nvSpPr>
            <p:cNvPr id="4106" name="AutoShape 15"/>
            <p:cNvSpPr>
              <a:spLocks noChangeArrowheads="1"/>
            </p:cNvSpPr>
            <p:nvPr/>
          </p:nvSpPr>
          <p:spPr bwMode="auto">
            <a:xfrm rot="5400000">
              <a:off x="1043" y="1639"/>
              <a:ext cx="635" cy="590"/>
            </a:xfrm>
            <a:prstGeom prst="triangle">
              <a:avLst>
                <a:gd name="adj" fmla="val 50000"/>
              </a:avLst>
            </a:prstGeom>
            <a:noFill/>
            <a:ln w="28575">
              <a:solidFill>
                <a:schemeClr val="tx1"/>
              </a:solidFill>
              <a:miter lim="800000"/>
              <a:headEnd/>
              <a:tailEnd/>
            </a:ln>
          </p:spPr>
          <p:txBody>
            <a:bodyPr wrap="none" anchor="ctr"/>
            <a:lstStyle/>
            <a:p>
              <a:endParaRPr lang="en-US"/>
            </a:p>
          </p:txBody>
        </p:sp>
        <p:sp>
          <p:nvSpPr>
            <p:cNvPr id="4107" name="Line 16"/>
            <p:cNvSpPr>
              <a:spLocks noChangeShapeType="1"/>
            </p:cNvSpPr>
            <p:nvPr/>
          </p:nvSpPr>
          <p:spPr bwMode="auto">
            <a:xfrm>
              <a:off x="1656" y="1933"/>
              <a:ext cx="317" cy="0"/>
            </a:xfrm>
            <a:prstGeom prst="line">
              <a:avLst/>
            </a:prstGeom>
            <a:noFill/>
            <a:ln w="28575">
              <a:solidFill>
                <a:schemeClr val="tx1"/>
              </a:solidFill>
              <a:round/>
              <a:headEnd/>
              <a:tailEnd type="oval" w="med" len="med"/>
            </a:ln>
          </p:spPr>
          <p:txBody>
            <a:bodyPr/>
            <a:lstStyle/>
            <a:p>
              <a:endParaRPr lang="en-GB"/>
            </a:p>
          </p:txBody>
        </p:sp>
        <p:sp>
          <p:nvSpPr>
            <p:cNvPr id="4108" name="Text Box 17"/>
            <p:cNvSpPr txBox="1">
              <a:spLocks noChangeArrowheads="1"/>
            </p:cNvSpPr>
            <p:nvPr/>
          </p:nvSpPr>
          <p:spPr bwMode="auto">
            <a:xfrm>
              <a:off x="1157" y="1797"/>
              <a:ext cx="265" cy="231"/>
            </a:xfrm>
            <a:prstGeom prst="rect">
              <a:avLst/>
            </a:prstGeom>
            <a:noFill/>
            <a:ln w="28575">
              <a:noFill/>
              <a:miter lim="800000"/>
              <a:headEnd/>
              <a:tailEnd/>
            </a:ln>
          </p:spPr>
          <p:txBody>
            <a:bodyPr wrap="none">
              <a:spAutoFit/>
            </a:bodyPr>
            <a:lstStyle/>
            <a:p>
              <a:r>
                <a:rPr lang="en-GB"/>
                <a:t>A</a:t>
              </a:r>
              <a:r>
                <a:rPr lang="en-GB" baseline="-25000"/>
                <a:t>3</a:t>
              </a:r>
              <a:endParaRPr lang="en-GB"/>
            </a:p>
          </p:txBody>
        </p:sp>
        <p:sp>
          <p:nvSpPr>
            <p:cNvPr id="4109" name="Line 18"/>
            <p:cNvSpPr>
              <a:spLocks noChangeShapeType="1"/>
            </p:cNvSpPr>
            <p:nvPr/>
          </p:nvSpPr>
          <p:spPr bwMode="auto">
            <a:xfrm flipH="1">
              <a:off x="839" y="1933"/>
              <a:ext cx="227" cy="0"/>
            </a:xfrm>
            <a:prstGeom prst="line">
              <a:avLst/>
            </a:prstGeom>
            <a:noFill/>
            <a:ln w="28575">
              <a:solidFill>
                <a:schemeClr val="tx1"/>
              </a:solidFill>
              <a:round/>
              <a:headEnd/>
              <a:tailEnd type="oval" w="med" len="med"/>
            </a:ln>
          </p:spPr>
          <p:txBody>
            <a:bodyPr/>
            <a:lstStyle/>
            <a:p>
              <a:endParaRPr lang="en-GB"/>
            </a:p>
          </p:txBody>
        </p:sp>
      </p:grpSp>
      <p:graphicFrame>
        <p:nvGraphicFramePr>
          <p:cNvPr id="4098" name="Object 19"/>
          <p:cNvGraphicFramePr>
            <a:graphicFrameLocks noGrp="1" noChangeAspect="1"/>
          </p:cNvGraphicFramePr>
          <p:nvPr>
            <p:ph idx="1"/>
          </p:nvPr>
        </p:nvGraphicFramePr>
        <p:xfrm>
          <a:off x="1115616" y="2996952"/>
          <a:ext cx="3167062" cy="738187"/>
        </p:xfrm>
        <a:graphic>
          <a:graphicData uri="http://schemas.openxmlformats.org/presentationml/2006/ole">
            <mc:AlternateContent xmlns:mc="http://schemas.openxmlformats.org/markup-compatibility/2006">
              <mc:Choice xmlns:v="urn:schemas-microsoft-com:vml" Requires="v">
                <p:oleObj spid="_x0000_s44253" name="Equation" r:id="rId3" imgW="977760" imgH="228600" progId="Equation.3">
                  <p:embed/>
                </p:oleObj>
              </mc:Choice>
              <mc:Fallback>
                <p:oleObj name="Equation" r:id="rId3" imgW="977760" imgH="228600" progId="Equation.3">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2996952"/>
                        <a:ext cx="3167062" cy="738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21"/>
          <p:cNvGraphicFramePr>
            <a:graphicFrameLocks noChangeAspect="1"/>
          </p:cNvGraphicFramePr>
          <p:nvPr/>
        </p:nvGraphicFramePr>
        <p:xfrm>
          <a:off x="468313" y="4365625"/>
          <a:ext cx="8156575" cy="568325"/>
        </p:xfrm>
        <a:graphic>
          <a:graphicData uri="http://schemas.openxmlformats.org/presentationml/2006/ole">
            <mc:AlternateContent xmlns:mc="http://schemas.openxmlformats.org/markup-compatibility/2006">
              <mc:Choice xmlns:v="urn:schemas-microsoft-com:vml" Requires="v">
                <p:oleObj spid="_x0000_s44254" name="Equation" r:id="rId5" imgW="3263760" imgH="228600" progId="Equation.3">
                  <p:embed/>
                </p:oleObj>
              </mc:Choice>
              <mc:Fallback>
                <p:oleObj name="Equation" r:id="rId5" imgW="3263760" imgH="228600" progId="Equation.3">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4365625"/>
                        <a:ext cx="8156575"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22"/>
          <p:cNvGraphicFramePr>
            <a:graphicFrameLocks noChangeAspect="1"/>
          </p:cNvGraphicFramePr>
          <p:nvPr>
            <p:extLst>
              <p:ext uri="{D42A27DB-BD31-4B8C-83A1-F6EECF244321}">
                <p14:modId xmlns:p14="http://schemas.microsoft.com/office/powerpoint/2010/main" val="2674352031"/>
              </p:ext>
            </p:extLst>
          </p:nvPr>
        </p:nvGraphicFramePr>
        <p:xfrm>
          <a:off x="1403648" y="4933950"/>
          <a:ext cx="6121400" cy="650875"/>
        </p:xfrm>
        <a:graphic>
          <a:graphicData uri="http://schemas.openxmlformats.org/presentationml/2006/ole">
            <mc:AlternateContent xmlns:mc="http://schemas.openxmlformats.org/markup-compatibility/2006">
              <mc:Choice xmlns:v="urn:schemas-microsoft-com:vml" Requires="v">
                <p:oleObj spid="_x0000_s44255" name="Equation" r:id="rId7" imgW="2145960" imgH="228600" progId="Equation.3">
                  <p:embed/>
                </p:oleObj>
              </mc:Choice>
              <mc:Fallback>
                <p:oleObj name="Equation" r:id="rId7" imgW="2145960" imgH="228600" progId="Equation.3">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648" y="4933950"/>
                        <a:ext cx="6121400"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5" name="Text Box 23"/>
          <p:cNvSpPr txBox="1">
            <a:spLocks noChangeArrowheads="1"/>
          </p:cNvSpPr>
          <p:nvPr/>
        </p:nvSpPr>
        <p:spPr bwMode="auto">
          <a:xfrm>
            <a:off x="755576" y="5733256"/>
            <a:ext cx="7787709" cy="1015663"/>
          </a:xfrm>
          <a:prstGeom prst="rect">
            <a:avLst/>
          </a:prstGeom>
          <a:noFill/>
          <a:ln w="9525">
            <a:noFill/>
            <a:miter lim="800000"/>
            <a:headEnd/>
            <a:tailEnd/>
          </a:ln>
        </p:spPr>
        <p:txBody>
          <a:bodyPr wrap="none">
            <a:spAutoFit/>
          </a:bodyPr>
          <a:lstStyle/>
          <a:p>
            <a:r>
              <a:rPr lang="en-US" altLang="zh-CN" sz="2000" i="1" dirty="0">
                <a:ea typeface="宋体" pitchFamily="2" charset="-122"/>
              </a:rPr>
              <a:t>A</a:t>
            </a:r>
            <a:r>
              <a:rPr lang="en-US" altLang="zh-CN" sz="2000" i="1" baseline="-25000" dirty="0">
                <a:ea typeface="宋体" pitchFamily="2" charset="-122"/>
              </a:rPr>
              <a:t>n</a:t>
            </a:r>
            <a:r>
              <a:rPr lang="en-US" altLang="zh-CN" sz="2000" dirty="0">
                <a:ea typeface="宋体" pitchFamily="2" charset="-122"/>
              </a:rPr>
              <a:t> is gain of stage n </a:t>
            </a:r>
            <a:r>
              <a:rPr lang="en-US" altLang="zh-CN" sz="2000" b="1" u="sng" dirty="0">
                <a:ea typeface="宋体" pitchFamily="2" charset="-122"/>
              </a:rPr>
              <a:t>as it is connected in the chain </a:t>
            </a:r>
            <a:r>
              <a:rPr lang="en-US" altLang="zh-CN" sz="2000" dirty="0">
                <a:ea typeface="宋体" pitchFamily="2" charset="-122"/>
              </a:rPr>
              <a:t> i.e., with</a:t>
            </a:r>
          </a:p>
          <a:p>
            <a:r>
              <a:rPr lang="en-US" altLang="zh-CN" sz="2000" dirty="0">
                <a:ea typeface="宋体" pitchFamily="2" charset="-122"/>
              </a:rPr>
              <a:t>the source resistance of the previous stage and the load resistance</a:t>
            </a:r>
          </a:p>
          <a:p>
            <a:r>
              <a:rPr lang="en-US" altLang="zh-CN" sz="2000" dirty="0">
                <a:ea typeface="宋体" pitchFamily="2" charset="-122"/>
              </a:rPr>
              <a:t>of the next stage taken into account</a:t>
            </a:r>
            <a:endParaRPr lang="en-GB" altLang="zh-CN" sz="2000" dirty="0">
              <a:ea typeface="宋体" pitchFamily="2" charset="-122"/>
            </a:endParaRPr>
          </a:p>
        </p:txBody>
      </p:sp>
      <p:sp>
        <p:nvSpPr>
          <p:cNvPr id="22" name="Rectangle 3"/>
          <p:cNvSpPr txBox="1">
            <a:spLocks noChangeArrowheads="1"/>
          </p:cNvSpPr>
          <p:nvPr/>
        </p:nvSpPr>
        <p:spPr bwMode="auto">
          <a:xfrm>
            <a:off x="4932041" y="1484784"/>
            <a:ext cx="4211960"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47675" marR="0" lvl="0" indent="-447675" algn="l" defTabSz="914400" rtl="0" eaLnBrk="1" fontAlgn="base" latinLnBrk="0" hangingPunct="1">
              <a:lnSpc>
                <a:spcPct val="80000"/>
              </a:lnSpc>
              <a:spcBef>
                <a:spcPct val="20000"/>
              </a:spcBef>
              <a:spcAft>
                <a:spcPct val="0"/>
              </a:spcAft>
              <a:buClr>
                <a:schemeClr val="accent1"/>
              </a:buClr>
              <a:buSzPct val="70000"/>
              <a:buFont typeface="Wingdings" pitchFamily="2" charset="2"/>
              <a:buChar char="n"/>
              <a:tabLst/>
              <a:defRPr/>
            </a:pPr>
            <a:r>
              <a:rPr kumimoji="0" lang="en-GB" b="0" i="0" u="none" strike="noStrike" kern="0" cap="none" spc="0" normalizeH="0" baseline="0" noProof="0" dirty="0">
                <a:ln>
                  <a:noFill/>
                </a:ln>
                <a:solidFill>
                  <a:schemeClr val="tx1"/>
                </a:solidFill>
                <a:effectLst/>
                <a:uLnTx/>
                <a:uFillTx/>
                <a:latin typeface="+mn-lt"/>
                <a:ea typeface="+mn-ea"/>
                <a:cs typeface="+mn-cs"/>
              </a:rPr>
              <a:t>Higher gain can be obtained by cascading amplifiers</a:t>
            </a:r>
          </a:p>
          <a:p>
            <a:pPr marL="447675" marR="0" lvl="0" indent="-447675" algn="l" defTabSz="914400" rtl="0" eaLnBrk="1" fontAlgn="base" latinLnBrk="0" hangingPunct="1">
              <a:lnSpc>
                <a:spcPct val="80000"/>
              </a:lnSpc>
              <a:spcBef>
                <a:spcPct val="20000"/>
              </a:spcBef>
              <a:spcAft>
                <a:spcPct val="0"/>
              </a:spcAft>
              <a:buClr>
                <a:schemeClr val="accent1"/>
              </a:buClr>
              <a:buSzPct val="70000"/>
              <a:buFont typeface="Wingdings" pitchFamily="2" charset="2"/>
              <a:buChar char="n"/>
              <a:tabLst/>
              <a:defRPr/>
            </a:pPr>
            <a:endParaRPr kumimoji="0" lang="en-GB" b="0" i="0" u="none" strike="noStrike" kern="0" cap="none" spc="0" normalizeH="0" baseline="0" noProof="0" dirty="0">
              <a:ln>
                <a:noFill/>
              </a:ln>
              <a:solidFill>
                <a:schemeClr val="tx1"/>
              </a:solidFill>
              <a:effectLst/>
              <a:uLnTx/>
              <a:uFillTx/>
              <a:latin typeface="+mn-lt"/>
              <a:ea typeface="+mn-ea"/>
              <a:cs typeface="+mn-cs"/>
            </a:endParaRPr>
          </a:p>
          <a:p>
            <a:pPr marL="447675" marR="0" lvl="0" indent="-447675" algn="l" defTabSz="914400" rtl="0" eaLnBrk="1" fontAlgn="base" latinLnBrk="0" hangingPunct="1">
              <a:lnSpc>
                <a:spcPct val="80000"/>
              </a:lnSpc>
              <a:spcBef>
                <a:spcPct val="20000"/>
              </a:spcBef>
              <a:spcAft>
                <a:spcPct val="0"/>
              </a:spcAft>
              <a:buClr>
                <a:schemeClr val="accent1"/>
              </a:buClr>
              <a:buSzPct val="70000"/>
              <a:buFont typeface="Wingdings" pitchFamily="2" charset="2"/>
              <a:buChar char="n"/>
              <a:tabLst/>
              <a:defRPr/>
            </a:pPr>
            <a:endParaRPr lang="en-GB" kern="0" dirty="0">
              <a:latin typeface="+mn-lt"/>
            </a:endParaRPr>
          </a:p>
          <a:p>
            <a:pPr marL="447675" marR="0" lvl="0" indent="-447675" algn="l" defTabSz="914400" rtl="0" eaLnBrk="1" fontAlgn="base" latinLnBrk="0" hangingPunct="1">
              <a:lnSpc>
                <a:spcPct val="80000"/>
              </a:lnSpc>
              <a:spcBef>
                <a:spcPct val="20000"/>
              </a:spcBef>
              <a:spcAft>
                <a:spcPct val="0"/>
              </a:spcAft>
              <a:buClr>
                <a:schemeClr val="accent1"/>
              </a:buClr>
              <a:buSzPct val="70000"/>
              <a:buFont typeface="Wingdings" pitchFamily="2" charset="2"/>
              <a:buChar char="n"/>
              <a:tabLst/>
              <a:defRPr/>
            </a:pPr>
            <a:endParaRPr lang="en-GB" sz="1050" kern="0" dirty="0">
              <a:latin typeface="+mn-lt"/>
            </a:endParaRPr>
          </a:p>
          <a:p>
            <a:pPr marL="447675" marR="0" lvl="0" indent="-447675" algn="l" defTabSz="914400" rtl="0" eaLnBrk="1" fontAlgn="base" latinLnBrk="0" hangingPunct="1">
              <a:lnSpc>
                <a:spcPct val="80000"/>
              </a:lnSpc>
              <a:spcBef>
                <a:spcPct val="20000"/>
              </a:spcBef>
              <a:spcAft>
                <a:spcPct val="0"/>
              </a:spcAft>
              <a:buClr>
                <a:schemeClr val="accent1"/>
              </a:buClr>
              <a:buSzPct val="70000"/>
              <a:buFont typeface="Wingdings" pitchFamily="2" charset="2"/>
              <a:buChar char="n"/>
              <a:tabLst/>
              <a:defRPr/>
            </a:pPr>
            <a:r>
              <a:rPr kumimoji="0" lang="en-GB" b="0" i="0" u="none" strike="noStrike" kern="0" cap="none" spc="0" normalizeH="0" baseline="0" noProof="0" dirty="0">
                <a:ln>
                  <a:noFill/>
                </a:ln>
                <a:solidFill>
                  <a:schemeClr val="tx1"/>
                </a:solidFill>
                <a:effectLst/>
                <a:uLnTx/>
                <a:uFillTx/>
                <a:latin typeface="+mn-lt"/>
                <a:ea typeface="+mn-ea"/>
                <a:cs typeface="+mn-cs"/>
              </a:rPr>
              <a:t>All high-gain amplifier modules have many internal stages</a:t>
            </a:r>
          </a:p>
          <a:p>
            <a:pPr marL="447675" marR="0" lvl="0" indent="-447675" algn="l" defTabSz="914400" rtl="0" eaLnBrk="1" fontAlgn="base" latinLnBrk="0" hangingPunct="1">
              <a:lnSpc>
                <a:spcPct val="80000"/>
              </a:lnSpc>
              <a:spcBef>
                <a:spcPct val="20000"/>
              </a:spcBef>
              <a:spcAft>
                <a:spcPct val="0"/>
              </a:spcAft>
              <a:buClr>
                <a:schemeClr val="accent1"/>
              </a:buClr>
              <a:buSzPct val="70000"/>
              <a:buFont typeface="Wingdings" pitchFamily="2" charset="2"/>
              <a:buChar char="n"/>
              <a:tabLst/>
              <a:defRPr/>
            </a:pPr>
            <a:r>
              <a:rPr lang="en-GB" kern="0" dirty="0">
                <a:latin typeface="+mn-lt"/>
              </a:rPr>
              <a:t>e.g., an Operational Amplifier has at least three stages and at least 80dB of voltage gain</a:t>
            </a:r>
            <a:endParaRPr kumimoji="0" lang="en-GB" b="0" i="0" u="none" strike="noStrike" kern="0" cap="none" spc="0" normalizeH="0" baseline="0" noProof="0" dirty="0">
              <a:ln>
                <a:noFill/>
              </a:ln>
              <a:solidFill>
                <a:schemeClr val="tx1"/>
              </a:solidFill>
              <a:effectLst/>
              <a:uLnTx/>
              <a:uFillTx/>
              <a:latin typeface="+mn-lt"/>
              <a:ea typeface="+mn-ea"/>
              <a:cs typeface="+mn-cs"/>
            </a:endParaRPr>
          </a:p>
        </p:txBody>
      </p:sp>
      <p:sp>
        <p:nvSpPr>
          <p:cNvPr id="23" name="Text Box 23"/>
          <p:cNvSpPr txBox="1">
            <a:spLocks noChangeArrowheads="1"/>
          </p:cNvSpPr>
          <p:nvPr/>
        </p:nvSpPr>
        <p:spPr bwMode="auto">
          <a:xfrm>
            <a:off x="1547664" y="3645024"/>
            <a:ext cx="3310650" cy="400110"/>
          </a:xfrm>
          <a:prstGeom prst="rect">
            <a:avLst/>
          </a:prstGeom>
          <a:noFill/>
          <a:ln w="9525">
            <a:noFill/>
            <a:miter lim="800000"/>
            <a:headEnd/>
            <a:tailEnd/>
          </a:ln>
        </p:spPr>
        <p:txBody>
          <a:bodyPr wrap="none">
            <a:spAutoFit/>
          </a:bodyPr>
          <a:lstStyle/>
          <a:p>
            <a:r>
              <a:rPr lang="en-US" altLang="zh-CN" sz="2000" i="1" dirty="0">
                <a:ea typeface="宋体" pitchFamily="2" charset="-122"/>
              </a:rPr>
              <a:t>A</a:t>
            </a:r>
            <a:r>
              <a:rPr lang="en-US" altLang="zh-CN" sz="2000" dirty="0">
                <a:ea typeface="宋体" pitchFamily="2" charset="-122"/>
              </a:rPr>
              <a:t> is the overall voltage gain</a:t>
            </a:r>
            <a:endParaRPr lang="en-GB" altLang="zh-CN" sz="2000" dirty="0">
              <a:ea typeface="宋体" pitchFamily="2" charset="-122"/>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GB" dirty="0"/>
              <a:t>Source-load resistance in a cascade amplifier</a:t>
            </a:r>
          </a:p>
        </p:txBody>
      </p:sp>
      <p:sp>
        <p:nvSpPr>
          <p:cNvPr id="19459" name="Rectangle 3"/>
          <p:cNvSpPr>
            <a:spLocks noGrp="1" noChangeArrowheads="1"/>
          </p:cNvSpPr>
          <p:nvPr>
            <p:ph type="body" idx="1"/>
          </p:nvPr>
        </p:nvSpPr>
        <p:spPr>
          <a:xfrm>
            <a:off x="467544" y="4049390"/>
            <a:ext cx="8142287" cy="2016125"/>
          </a:xfrm>
        </p:spPr>
        <p:txBody>
          <a:bodyPr/>
          <a:lstStyle/>
          <a:p>
            <a:pPr eaLnBrk="1" hangingPunct="1">
              <a:lnSpc>
                <a:spcPct val="80000"/>
              </a:lnSpc>
            </a:pPr>
            <a:r>
              <a:rPr lang="en-GB" sz="1800" dirty="0"/>
              <a:t>The input resistance of amplifier (n) forms the load resistance of amplifier(n-1)</a:t>
            </a:r>
          </a:p>
          <a:p>
            <a:pPr eaLnBrk="1" hangingPunct="1">
              <a:lnSpc>
                <a:spcPct val="80000"/>
              </a:lnSpc>
            </a:pPr>
            <a:r>
              <a:rPr lang="en-GB" sz="1800" dirty="0"/>
              <a:t>The ‘usable gain’ is the ‘loaded gain’ rather than the ‘open circuit gain’</a:t>
            </a:r>
          </a:p>
          <a:p>
            <a:pPr eaLnBrk="1" hangingPunct="1">
              <a:lnSpc>
                <a:spcPct val="80000"/>
              </a:lnSpc>
            </a:pPr>
            <a:r>
              <a:rPr lang="en-GB" sz="1800" dirty="0"/>
              <a:t>Many amplifier modules have a specified </a:t>
            </a:r>
            <a:r>
              <a:rPr lang="en-GB" altLang="zh-CN" sz="1800" dirty="0">
                <a:ea typeface="宋体" pitchFamily="2" charset="-122"/>
              </a:rPr>
              <a:t>gain under specified </a:t>
            </a:r>
            <a:r>
              <a:rPr lang="en-GB" sz="1800" dirty="0"/>
              <a:t>source and load resistance value (or value range)</a:t>
            </a:r>
          </a:p>
        </p:txBody>
      </p:sp>
      <p:grpSp>
        <p:nvGrpSpPr>
          <p:cNvPr id="2" name="Group 57"/>
          <p:cNvGrpSpPr/>
          <p:nvPr/>
        </p:nvGrpSpPr>
        <p:grpSpPr>
          <a:xfrm>
            <a:off x="467544" y="1557015"/>
            <a:ext cx="8329413" cy="2232025"/>
            <a:chOff x="539552" y="1484313"/>
            <a:chExt cx="8329413" cy="2232025"/>
          </a:xfrm>
        </p:grpSpPr>
        <p:sp>
          <p:nvSpPr>
            <p:cNvPr id="19460" name="Line 5"/>
            <p:cNvSpPr>
              <a:spLocks noChangeShapeType="1"/>
            </p:cNvSpPr>
            <p:nvPr/>
          </p:nvSpPr>
          <p:spPr bwMode="auto">
            <a:xfrm flipV="1">
              <a:off x="755452" y="2205038"/>
              <a:ext cx="719138" cy="0"/>
            </a:xfrm>
            <a:prstGeom prst="line">
              <a:avLst/>
            </a:prstGeom>
            <a:noFill/>
            <a:ln w="9525">
              <a:solidFill>
                <a:schemeClr val="tx1"/>
              </a:solidFill>
              <a:round/>
              <a:headEnd type="oval" w="med" len="med"/>
              <a:tailEnd/>
            </a:ln>
          </p:spPr>
          <p:txBody>
            <a:bodyPr/>
            <a:lstStyle/>
            <a:p>
              <a:endParaRPr lang="en-GB"/>
            </a:p>
          </p:txBody>
        </p:sp>
        <p:sp>
          <p:nvSpPr>
            <p:cNvPr id="19461" name="Text Box 6"/>
            <p:cNvSpPr txBox="1">
              <a:spLocks noChangeArrowheads="1"/>
            </p:cNvSpPr>
            <p:nvPr/>
          </p:nvSpPr>
          <p:spPr bwMode="auto">
            <a:xfrm>
              <a:off x="2323034" y="2492375"/>
              <a:ext cx="590550" cy="396875"/>
            </a:xfrm>
            <a:prstGeom prst="rect">
              <a:avLst/>
            </a:prstGeom>
            <a:noFill/>
            <a:ln w="9525">
              <a:noFill/>
              <a:miter lim="800000"/>
              <a:headEnd/>
              <a:tailEnd/>
            </a:ln>
          </p:spPr>
          <p:txBody>
            <a:bodyPr wrap="none">
              <a:spAutoFit/>
            </a:bodyPr>
            <a:lstStyle/>
            <a:p>
              <a:r>
                <a:rPr lang="en-GB" sz="2000" i="1" dirty="0" err="1">
                  <a:latin typeface="Times New Roman" pitchFamily="18" charset="0"/>
                </a:rPr>
                <a:t>v</a:t>
              </a:r>
              <a:r>
                <a:rPr lang="en-GB" sz="2000" i="1" baseline="-25000" dirty="0" err="1">
                  <a:latin typeface="Times New Roman" pitchFamily="18" charset="0"/>
                </a:rPr>
                <a:t>I</a:t>
              </a:r>
              <a:r>
                <a:rPr lang="en-GB" sz="2000" i="1" dirty="0">
                  <a:latin typeface="Times New Roman" pitchFamily="18" charset="0"/>
                </a:rPr>
                <a:t>(t)</a:t>
              </a:r>
            </a:p>
          </p:txBody>
        </p:sp>
        <p:sp>
          <p:nvSpPr>
            <p:cNvPr id="19462" name="Oval 7"/>
            <p:cNvSpPr>
              <a:spLocks noChangeArrowheads="1"/>
            </p:cNvSpPr>
            <p:nvPr/>
          </p:nvSpPr>
          <p:spPr bwMode="auto">
            <a:xfrm>
              <a:off x="539552" y="2517775"/>
              <a:ext cx="433388" cy="431800"/>
            </a:xfrm>
            <a:prstGeom prst="ellipse">
              <a:avLst/>
            </a:prstGeom>
            <a:noFill/>
            <a:ln w="9525">
              <a:solidFill>
                <a:schemeClr val="tx1"/>
              </a:solidFill>
              <a:round/>
              <a:headEnd/>
              <a:tailEnd/>
            </a:ln>
          </p:spPr>
          <p:txBody>
            <a:bodyPr wrap="none" anchor="ctr"/>
            <a:lstStyle/>
            <a:p>
              <a:pPr algn="ctr"/>
              <a:r>
                <a:rPr lang="en-GB"/>
                <a:t>+</a:t>
              </a:r>
            </a:p>
            <a:p>
              <a:pPr algn="ctr"/>
              <a:r>
                <a:rPr lang="en-GB"/>
                <a:t>-</a:t>
              </a:r>
            </a:p>
          </p:txBody>
        </p:sp>
        <p:sp>
          <p:nvSpPr>
            <p:cNvPr id="19463" name="Line 8"/>
            <p:cNvSpPr>
              <a:spLocks noChangeShapeType="1"/>
            </p:cNvSpPr>
            <p:nvPr/>
          </p:nvSpPr>
          <p:spPr bwMode="auto">
            <a:xfrm flipV="1">
              <a:off x="755452" y="2205038"/>
              <a:ext cx="0" cy="312737"/>
            </a:xfrm>
            <a:prstGeom prst="line">
              <a:avLst/>
            </a:prstGeom>
            <a:noFill/>
            <a:ln w="9525">
              <a:solidFill>
                <a:schemeClr val="tx1"/>
              </a:solidFill>
              <a:round/>
              <a:headEnd/>
              <a:tailEnd/>
            </a:ln>
          </p:spPr>
          <p:txBody>
            <a:bodyPr/>
            <a:lstStyle/>
            <a:p>
              <a:endParaRPr lang="en-GB"/>
            </a:p>
          </p:txBody>
        </p:sp>
        <p:sp>
          <p:nvSpPr>
            <p:cNvPr id="19464" name="Line 9"/>
            <p:cNvSpPr>
              <a:spLocks noChangeShapeType="1"/>
            </p:cNvSpPr>
            <p:nvPr/>
          </p:nvSpPr>
          <p:spPr bwMode="auto">
            <a:xfrm flipV="1">
              <a:off x="755452" y="2949575"/>
              <a:ext cx="0" cy="263525"/>
            </a:xfrm>
            <a:prstGeom prst="line">
              <a:avLst/>
            </a:prstGeom>
            <a:noFill/>
            <a:ln w="9525">
              <a:solidFill>
                <a:schemeClr val="tx1"/>
              </a:solidFill>
              <a:round/>
              <a:headEnd/>
              <a:tailEnd/>
            </a:ln>
          </p:spPr>
          <p:txBody>
            <a:bodyPr/>
            <a:lstStyle/>
            <a:p>
              <a:endParaRPr lang="en-GB"/>
            </a:p>
          </p:txBody>
        </p:sp>
        <p:sp>
          <p:nvSpPr>
            <p:cNvPr id="19465" name="Line 12"/>
            <p:cNvSpPr>
              <a:spLocks noChangeShapeType="1"/>
            </p:cNvSpPr>
            <p:nvPr/>
          </p:nvSpPr>
          <p:spPr bwMode="auto">
            <a:xfrm>
              <a:off x="755452" y="3213100"/>
              <a:ext cx="1008063" cy="0"/>
            </a:xfrm>
            <a:prstGeom prst="line">
              <a:avLst/>
            </a:prstGeom>
            <a:noFill/>
            <a:ln w="9525">
              <a:solidFill>
                <a:schemeClr val="tx1"/>
              </a:solidFill>
              <a:round/>
              <a:headEnd/>
              <a:tailEnd/>
            </a:ln>
          </p:spPr>
          <p:txBody>
            <a:bodyPr/>
            <a:lstStyle/>
            <a:p>
              <a:endParaRPr lang="en-GB"/>
            </a:p>
          </p:txBody>
        </p:sp>
        <p:sp>
          <p:nvSpPr>
            <p:cNvPr id="19466" name="Rectangle 13"/>
            <p:cNvSpPr>
              <a:spLocks noChangeArrowheads="1"/>
            </p:cNvSpPr>
            <p:nvPr/>
          </p:nvSpPr>
          <p:spPr bwMode="auto">
            <a:xfrm>
              <a:off x="2987477" y="2420938"/>
              <a:ext cx="144463" cy="574675"/>
            </a:xfrm>
            <a:prstGeom prst="rect">
              <a:avLst/>
            </a:prstGeom>
            <a:noFill/>
            <a:ln w="9525">
              <a:solidFill>
                <a:schemeClr val="tx1"/>
              </a:solidFill>
              <a:miter lim="800000"/>
              <a:headEnd/>
              <a:tailEnd/>
            </a:ln>
          </p:spPr>
          <p:txBody>
            <a:bodyPr wrap="none" anchor="ctr"/>
            <a:lstStyle/>
            <a:p>
              <a:endParaRPr lang="en-US"/>
            </a:p>
          </p:txBody>
        </p:sp>
        <p:sp>
          <p:nvSpPr>
            <p:cNvPr id="19467" name="Freeform 14"/>
            <p:cNvSpPr>
              <a:spLocks/>
            </p:cNvSpPr>
            <p:nvPr/>
          </p:nvSpPr>
          <p:spPr bwMode="auto">
            <a:xfrm>
              <a:off x="2050852" y="2205038"/>
              <a:ext cx="1008063" cy="215900"/>
            </a:xfrm>
            <a:custGeom>
              <a:avLst/>
              <a:gdLst>
                <a:gd name="T0" fmla="*/ 408 w 408"/>
                <a:gd name="T1" fmla="*/ 136 h 136"/>
                <a:gd name="T2" fmla="*/ 408 w 408"/>
                <a:gd name="T3" fmla="*/ 0 h 136"/>
                <a:gd name="T4" fmla="*/ 0 w 408"/>
                <a:gd name="T5" fmla="*/ 0 h 136"/>
                <a:gd name="T6" fmla="*/ 0 60000 65536"/>
                <a:gd name="T7" fmla="*/ 0 60000 65536"/>
                <a:gd name="T8" fmla="*/ 0 60000 65536"/>
                <a:gd name="T9" fmla="*/ 0 w 408"/>
                <a:gd name="T10" fmla="*/ 0 h 136"/>
                <a:gd name="T11" fmla="*/ 408 w 408"/>
                <a:gd name="T12" fmla="*/ 136 h 136"/>
              </a:gdLst>
              <a:ahLst/>
              <a:cxnLst>
                <a:cxn ang="T6">
                  <a:pos x="T0" y="T1"/>
                </a:cxn>
                <a:cxn ang="T7">
                  <a:pos x="T2" y="T3"/>
                </a:cxn>
                <a:cxn ang="T8">
                  <a:pos x="T4" y="T5"/>
                </a:cxn>
              </a:cxnLst>
              <a:rect l="T9" t="T10" r="T11" b="T12"/>
              <a:pathLst>
                <a:path w="408" h="136">
                  <a:moveTo>
                    <a:pt x="408" y="136"/>
                  </a:moveTo>
                  <a:lnTo>
                    <a:pt x="408" y="0"/>
                  </a:lnTo>
                  <a:lnTo>
                    <a:pt x="0" y="0"/>
                  </a:lnTo>
                </a:path>
              </a:pathLst>
            </a:custGeom>
            <a:noFill/>
            <a:ln w="9525">
              <a:solidFill>
                <a:schemeClr val="tx1"/>
              </a:solidFill>
              <a:round/>
              <a:headEnd/>
              <a:tailEnd/>
            </a:ln>
          </p:spPr>
          <p:txBody>
            <a:bodyPr/>
            <a:lstStyle/>
            <a:p>
              <a:endParaRPr lang="en-GB"/>
            </a:p>
          </p:txBody>
        </p:sp>
        <p:sp>
          <p:nvSpPr>
            <p:cNvPr id="19468" name="Freeform 15"/>
            <p:cNvSpPr>
              <a:spLocks/>
            </p:cNvSpPr>
            <p:nvPr/>
          </p:nvSpPr>
          <p:spPr bwMode="auto">
            <a:xfrm>
              <a:off x="1763515" y="2995613"/>
              <a:ext cx="1295400" cy="217487"/>
            </a:xfrm>
            <a:custGeom>
              <a:avLst/>
              <a:gdLst>
                <a:gd name="T0" fmla="*/ 816 w 816"/>
                <a:gd name="T1" fmla="*/ 0 h 137"/>
                <a:gd name="T2" fmla="*/ 816 w 816"/>
                <a:gd name="T3" fmla="*/ 137 h 137"/>
                <a:gd name="T4" fmla="*/ 0 w 816"/>
                <a:gd name="T5" fmla="*/ 137 h 137"/>
                <a:gd name="T6" fmla="*/ 0 60000 65536"/>
                <a:gd name="T7" fmla="*/ 0 60000 65536"/>
                <a:gd name="T8" fmla="*/ 0 60000 65536"/>
                <a:gd name="T9" fmla="*/ 0 w 816"/>
                <a:gd name="T10" fmla="*/ 0 h 137"/>
                <a:gd name="T11" fmla="*/ 816 w 816"/>
                <a:gd name="T12" fmla="*/ 137 h 137"/>
              </a:gdLst>
              <a:ahLst/>
              <a:cxnLst>
                <a:cxn ang="T6">
                  <a:pos x="T0" y="T1"/>
                </a:cxn>
                <a:cxn ang="T7">
                  <a:pos x="T2" y="T3"/>
                </a:cxn>
                <a:cxn ang="T8">
                  <a:pos x="T4" y="T5"/>
                </a:cxn>
              </a:cxnLst>
              <a:rect l="T9" t="T10" r="T11" b="T12"/>
              <a:pathLst>
                <a:path w="816" h="137">
                  <a:moveTo>
                    <a:pt x="816" y="0"/>
                  </a:moveTo>
                  <a:lnTo>
                    <a:pt x="816" y="137"/>
                  </a:lnTo>
                  <a:lnTo>
                    <a:pt x="0" y="137"/>
                  </a:lnTo>
                </a:path>
              </a:pathLst>
            </a:custGeom>
            <a:noFill/>
            <a:ln w="9525">
              <a:solidFill>
                <a:schemeClr val="tx1"/>
              </a:solidFill>
              <a:round/>
              <a:headEnd/>
              <a:tailEnd/>
            </a:ln>
          </p:spPr>
          <p:txBody>
            <a:bodyPr/>
            <a:lstStyle/>
            <a:p>
              <a:endParaRPr lang="en-GB"/>
            </a:p>
          </p:txBody>
        </p:sp>
        <p:sp>
          <p:nvSpPr>
            <p:cNvPr id="19469" name="Rectangle 16"/>
            <p:cNvSpPr>
              <a:spLocks noChangeArrowheads="1"/>
            </p:cNvSpPr>
            <p:nvPr/>
          </p:nvSpPr>
          <p:spPr bwMode="auto">
            <a:xfrm>
              <a:off x="1474590" y="2132013"/>
              <a:ext cx="647700" cy="1444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9470" name="Line 17"/>
            <p:cNvSpPr>
              <a:spLocks noChangeShapeType="1"/>
            </p:cNvSpPr>
            <p:nvPr/>
          </p:nvSpPr>
          <p:spPr bwMode="auto">
            <a:xfrm>
              <a:off x="2411215" y="1555750"/>
              <a:ext cx="0" cy="2160588"/>
            </a:xfrm>
            <a:prstGeom prst="line">
              <a:avLst/>
            </a:prstGeom>
            <a:noFill/>
            <a:ln w="9525">
              <a:solidFill>
                <a:schemeClr val="tx1"/>
              </a:solidFill>
              <a:prstDash val="dash"/>
              <a:round/>
              <a:headEnd/>
              <a:tailEnd/>
            </a:ln>
          </p:spPr>
          <p:txBody>
            <a:bodyPr/>
            <a:lstStyle/>
            <a:p>
              <a:endParaRPr lang="en-GB"/>
            </a:p>
          </p:txBody>
        </p:sp>
        <p:sp>
          <p:nvSpPr>
            <p:cNvPr id="19471" name="Line 18"/>
            <p:cNvSpPr>
              <a:spLocks noChangeShapeType="1"/>
            </p:cNvSpPr>
            <p:nvPr/>
          </p:nvSpPr>
          <p:spPr bwMode="auto">
            <a:xfrm>
              <a:off x="3851077" y="3213100"/>
              <a:ext cx="1655763" cy="0"/>
            </a:xfrm>
            <a:prstGeom prst="line">
              <a:avLst/>
            </a:prstGeom>
            <a:noFill/>
            <a:ln w="9525">
              <a:solidFill>
                <a:schemeClr val="tx1"/>
              </a:solidFill>
              <a:round/>
              <a:headEnd/>
              <a:tailEnd type="oval" w="med" len="med"/>
            </a:ln>
          </p:spPr>
          <p:txBody>
            <a:bodyPr/>
            <a:lstStyle/>
            <a:p>
              <a:endParaRPr lang="en-GB"/>
            </a:p>
          </p:txBody>
        </p:sp>
        <p:sp>
          <p:nvSpPr>
            <p:cNvPr id="19472" name="Text Box 19"/>
            <p:cNvSpPr txBox="1">
              <a:spLocks noChangeArrowheads="1"/>
            </p:cNvSpPr>
            <p:nvPr/>
          </p:nvSpPr>
          <p:spPr bwMode="auto">
            <a:xfrm>
              <a:off x="5721896" y="2470150"/>
              <a:ext cx="654346" cy="400110"/>
            </a:xfrm>
            <a:prstGeom prst="rect">
              <a:avLst/>
            </a:prstGeom>
            <a:noFill/>
            <a:ln w="9525">
              <a:noFill/>
              <a:miter lim="800000"/>
              <a:headEnd/>
              <a:tailEnd/>
            </a:ln>
          </p:spPr>
          <p:txBody>
            <a:bodyPr wrap="none">
              <a:spAutoFit/>
            </a:bodyPr>
            <a:lstStyle/>
            <a:p>
              <a:r>
                <a:rPr lang="en-GB" sz="2000" i="1" dirty="0" err="1">
                  <a:latin typeface="Times New Roman" pitchFamily="18" charset="0"/>
                </a:rPr>
                <a:t>v</a:t>
              </a:r>
              <a:r>
                <a:rPr lang="en-GB" sz="2000" i="1" baseline="-25000" dirty="0" err="1">
                  <a:latin typeface="Times New Roman" pitchFamily="18" charset="0"/>
                </a:rPr>
                <a:t>II</a:t>
              </a:r>
              <a:r>
                <a:rPr lang="en-GB" sz="2000" i="1" dirty="0">
                  <a:latin typeface="Times New Roman" pitchFamily="18" charset="0"/>
                </a:rPr>
                <a:t>(t)</a:t>
              </a:r>
            </a:p>
          </p:txBody>
        </p:sp>
        <p:sp>
          <p:nvSpPr>
            <p:cNvPr id="19473" name="Text Box 23"/>
            <p:cNvSpPr txBox="1">
              <a:spLocks noChangeArrowheads="1"/>
            </p:cNvSpPr>
            <p:nvPr/>
          </p:nvSpPr>
          <p:spPr bwMode="auto">
            <a:xfrm>
              <a:off x="5773540" y="2030413"/>
              <a:ext cx="331787" cy="396875"/>
            </a:xfrm>
            <a:prstGeom prst="rect">
              <a:avLst/>
            </a:prstGeom>
            <a:noFill/>
            <a:ln w="9525">
              <a:noFill/>
              <a:miter lim="800000"/>
              <a:headEnd/>
              <a:tailEnd/>
            </a:ln>
          </p:spPr>
          <p:txBody>
            <a:bodyPr wrap="none">
              <a:spAutoFit/>
            </a:bodyPr>
            <a:lstStyle/>
            <a:p>
              <a:r>
                <a:rPr lang="en-GB" sz="2000" dirty="0"/>
                <a:t>+</a:t>
              </a:r>
            </a:p>
          </p:txBody>
        </p:sp>
        <p:sp>
          <p:nvSpPr>
            <p:cNvPr id="19474" name="Text Box 24"/>
            <p:cNvSpPr txBox="1">
              <a:spLocks noChangeArrowheads="1"/>
            </p:cNvSpPr>
            <p:nvPr/>
          </p:nvSpPr>
          <p:spPr bwMode="auto">
            <a:xfrm>
              <a:off x="5821165" y="2900363"/>
              <a:ext cx="268287" cy="396875"/>
            </a:xfrm>
            <a:prstGeom prst="rect">
              <a:avLst/>
            </a:prstGeom>
            <a:noFill/>
            <a:ln w="9525">
              <a:noFill/>
              <a:miter lim="800000"/>
              <a:headEnd/>
              <a:tailEnd/>
            </a:ln>
          </p:spPr>
          <p:txBody>
            <a:bodyPr wrap="none">
              <a:spAutoFit/>
            </a:bodyPr>
            <a:lstStyle/>
            <a:p>
              <a:r>
                <a:rPr lang="en-GB" sz="2000" dirty="0"/>
                <a:t>-</a:t>
              </a:r>
            </a:p>
          </p:txBody>
        </p:sp>
        <p:grpSp>
          <p:nvGrpSpPr>
            <p:cNvPr id="3" name="Group 40"/>
            <p:cNvGrpSpPr>
              <a:grpSpLocks/>
            </p:cNvGrpSpPr>
            <p:nvPr/>
          </p:nvGrpSpPr>
          <p:grpSpPr bwMode="auto">
            <a:xfrm>
              <a:off x="5002015" y="2206625"/>
              <a:ext cx="576262" cy="1006475"/>
              <a:chOff x="2970" y="1889"/>
              <a:chExt cx="363" cy="634"/>
            </a:xfrm>
          </p:grpSpPr>
          <p:sp>
            <p:nvSpPr>
              <p:cNvPr id="19505" name="Rectangle 20"/>
              <p:cNvSpPr>
                <a:spLocks noChangeArrowheads="1"/>
              </p:cNvSpPr>
              <p:nvPr/>
            </p:nvSpPr>
            <p:spPr bwMode="auto">
              <a:xfrm>
                <a:off x="3242" y="2070"/>
                <a:ext cx="91" cy="227"/>
              </a:xfrm>
              <a:prstGeom prst="rect">
                <a:avLst/>
              </a:prstGeom>
              <a:noFill/>
              <a:ln w="9525">
                <a:solidFill>
                  <a:schemeClr val="tx1"/>
                </a:solidFill>
                <a:miter lim="800000"/>
                <a:headEnd/>
                <a:tailEnd/>
              </a:ln>
            </p:spPr>
            <p:txBody>
              <a:bodyPr wrap="none" anchor="ctr"/>
              <a:lstStyle/>
              <a:p>
                <a:endParaRPr lang="en-US"/>
              </a:p>
            </p:txBody>
          </p:sp>
          <p:sp>
            <p:nvSpPr>
              <p:cNvPr id="19506" name="Line 21"/>
              <p:cNvSpPr>
                <a:spLocks noChangeShapeType="1"/>
              </p:cNvSpPr>
              <p:nvPr/>
            </p:nvSpPr>
            <p:spPr bwMode="auto">
              <a:xfrm>
                <a:off x="3287" y="1889"/>
                <a:ext cx="0" cy="181"/>
              </a:xfrm>
              <a:prstGeom prst="line">
                <a:avLst/>
              </a:prstGeom>
              <a:noFill/>
              <a:ln w="9525">
                <a:solidFill>
                  <a:schemeClr val="tx1"/>
                </a:solidFill>
                <a:round/>
                <a:headEnd/>
                <a:tailEnd/>
              </a:ln>
            </p:spPr>
            <p:txBody>
              <a:bodyPr/>
              <a:lstStyle/>
              <a:p>
                <a:endParaRPr lang="en-GB"/>
              </a:p>
            </p:txBody>
          </p:sp>
          <p:sp>
            <p:nvSpPr>
              <p:cNvPr id="19507" name="Line 22"/>
              <p:cNvSpPr>
                <a:spLocks noChangeShapeType="1"/>
              </p:cNvSpPr>
              <p:nvPr/>
            </p:nvSpPr>
            <p:spPr bwMode="auto">
              <a:xfrm>
                <a:off x="3287" y="2297"/>
                <a:ext cx="1" cy="226"/>
              </a:xfrm>
              <a:prstGeom prst="line">
                <a:avLst/>
              </a:prstGeom>
              <a:noFill/>
              <a:ln w="9525">
                <a:solidFill>
                  <a:schemeClr val="tx1"/>
                </a:solidFill>
                <a:round/>
                <a:headEnd/>
                <a:tailEnd/>
              </a:ln>
            </p:spPr>
            <p:txBody>
              <a:bodyPr/>
              <a:lstStyle/>
              <a:p>
                <a:endParaRPr lang="en-GB"/>
              </a:p>
            </p:txBody>
          </p:sp>
          <p:sp>
            <p:nvSpPr>
              <p:cNvPr id="19508" name="Text Box 25"/>
              <p:cNvSpPr txBox="1">
                <a:spLocks noChangeArrowheads="1"/>
              </p:cNvSpPr>
              <p:nvPr/>
            </p:nvSpPr>
            <p:spPr bwMode="auto">
              <a:xfrm>
                <a:off x="2970" y="2066"/>
                <a:ext cx="290" cy="250"/>
              </a:xfrm>
              <a:prstGeom prst="rect">
                <a:avLst/>
              </a:prstGeom>
              <a:noFill/>
              <a:ln w="9525">
                <a:noFill/>
                <a:miter lim="800000"/>
                <a:headEnd/>
                <a:tailEnd/>
              </a:ln>
            </p:spPr>
            <p:txBody>
              <a:bodyPr wrap="none">
                <a:spAutoFit/>
              </a:bodyPr>
              <a:lstStyle/>
              <a:p>
                <a:r>
                  <a:rPr lang="en-GB" sz="2000"/>
                  <a:t>R</a:t>
                </a:r>
                <a:r>
                  <a:rPr lang="en-GB" sz="2000" baseline="-25000"/>
                  <a:t>L</a:t>
                </a:r>
              </a:p>
            </p:txBody>
          </p:sp>
        </p:grpSp>
        <p:sp>
          <p:nvSpPr>
            <p:cNvPr id="19476" name="Rectangle 28"/>
            <p:cNvSpPr>
              <a:spLocks noChangeArrowheads="1"/>
            </p:cNvSpPr>
            <p:nvPr/>
          </p:nvSpPr>
          <p:spPr bwMode="auto">
            <a:xfrm>
              <a:off x="2771577" y="1628775"/>
              <a:ext cx="2087563" cy="1943100"/>
            </a:xfrm>
            <a:prstGeom prst="rect">
              <a:avLst/>
            </a:prstGeom>
            <a:noFill/>
            <a:ln w="9525">
              <a:solidFill>
                <a:schemeClr val="tx1"/>
              </a:solidFill>
              <a:miter lim="800000"/>
              <a:headEnd/>
              <a:tailEnd/>
            </a:ln>
          </p:spPr>
          <p:txBody>
            <a:bodyPr wrap="none" anchor="ctr"/>
            <a:lstStyle/>
            <a:p>
              <a:endParaRPr lang="en-US"/>
            </a:p>
          </p:txBody>
        </p:sp>
        <p:sp>
          <p:nvSpPr>
            <p:cNvPr id="19477" name="Oval 29"/>
            <p:cNvSpPr>
              <a:spLocks noChangeArrowheads="1"/>
            </p:cNvSpPr>
            <p:nvPr/>
          </p:nvSpPr>
          <p:spPr bwMode="auto">
            <a:xfrm>
              <a:off x="3635177" y="2492375"/>
              <a:ext cx="433388" cy="431800"/>
            </a:xfrm>
            <a:prstGeom prst="ellipse">
              <a:avLst/>
            </a:prstGeom>
            <a:noFill/>
            <a:ln w="9525">
              <a:solidFill>
                <a:schemeClr val="tx1"/>
              </a:solidFill>
              <a:round/>
              <a:headEnd/>
              <a:tailEnd/>
            </a:ln>
          </p:spPr>
          <p:txBody>
            <a:bodyPr wrap="none" anchor="ctr"/>
            <a:lstStyle/>
            <a:p>
              <a:pPr algn="ctr"/>
              <a:r>
                <a:rPr lang="en-GB"/>
                <a:t>+</a:t>
              </a:r>
            </a:p>
            <a:p>
              <a:pPr algn="ctr"/>
              <a:r>
                <a:rPr lang="en-GB"/>
                <a:t>-</a:t>
              </a:r>
            </a:p>
          </p:txBody>
        </p:sp>
        <p:sp>
          <p:nvSpPr>
            <p:cNvPr id="19478" name="Line 30"/>
            <p:cNvSpPr>
              <a:spLocks noChangeShapeType="1"/>
            </p:cNvSpPr>
            <p:nvPr/>
          </p:nvSpPr>
          <p:spPr bwMode="auto">
            <a:xfrm flipV="1">
              <a:off x="3851077" y="2205038"/>
              <a:ext cx="0" cy="287337"/>
            </a:xfrm>
            <a:prstGeom prst="line">
              <a:avLst/>
            </a:prstGeom>
            <a:noFill/>
            <a:ln w="9525">
              <a:solidFill>
                <a:schemeClr val="tx1"/>
              </a:solidFill>
              <a:round/>
              <a:headEnd/>
              <a:tailEnd/>
            </a:ln>
          </p:spPr>
          <p:txBody>
            <a:bodyPr/>
            <a:lstStyle/>
            <a:p>
              <a:endParaRPr lang="en-GB"/>
            </a:p>
          </p:txBody>
        </p:sp>
        <p:sp>
          <p:nvSpPr>
            <p:cNvPr id="19479" name="Line 31"/>
            <p:cNvSpPr>
              <a:spLocks noChangeShapeType="1"/>
            </p:cNvSpPr>
            <p:nvPr/>
          </p:nvSpPr>
          <p:spPr bwMode="auto">
            <a:xfrm flipV="1">
              <a:off x="3851077" y="2924175"/>
              <a:ext cx="0" cy="263525"/>
            </a:xfrm>
            <a:prstGeom prst="line">
              <a:avLst/>
            </a:prstGeom>
            <a:noFill/>
            <a:ln w="9525">
              <a:solidFill>
                <a:schemeClr val="tx1"/>
              </a:solidFill>
              <a:round/>
              <a:headEnd/>
              <a:tailEnd/>
            </a:ln>
          </p:spPr>
          <p:txBody>
            <a:bodyPr/>
            <a:lstStyle/>
            <a:p>
              <a:endParaRPr lang="en-GB"/>
            </a:p>
          </p:txBody>
        </p:sp>
        <p:sp>
          <p:nvSpPr>
            <p:cNvPr id="19480" name="Text Box 32"/>
            <p:cNvSpPr txBox="1">
              <a:spLocks noChangeArrowheads="1"/>
            </p:cNvSpPr>
            <p:nvPr/>
          </p:nvSpPr>
          <p:spPr bwMode="auto">
            <a:xfrm>
              <a:off x="3995540" y="2492375"/>
              <a:ext cx="746125" cy="396875"/>
            </a:xfrm>
            <a:prstGeom prst="rect">
              <a:avLst/>
            </a:prstGeom>
            <a:noFill/>
            <a:ln w="9525">
              <a:noFill/>
              <a:miter lim="800000"/>
              <a:headEnd/>
              <a:tailEnd/>
            </a:ln>
          </p:spPr>
          <p:txBody>
            <a:bodyPr wrap="none">
              <a:spAutoFit/>
            </a:bodyPr>
            <a:lstStyle/>
            <a:p>
              <a:r>
                <a:rPr lang="en-GB" sz="2000" i="1">
                  <a:latin typeface="Times New Roman" pitchFamily="18" charset="0"/>
                </a:rPr>
                <a:t>Av</a:t>
              </a:r>
              <a:r>
                <a:rPr lang="en-GB" sz="2000" i="1" baseline="-25000">
                  <a:latin typeface="Times New Roman" pitchFamily="18" charset="0"/>
                </a:rPr>
                <a:t>I</a:t>
              </a:r>
              <a:r>
                <a:rPr lang="en-GB" sz="2000" i="1">
                  <a:latin typeface="Times New Roman" pitchFamily="18" charset="0"/>
                </a:rPr>
                <a:t>(t)</a:t>
              </a:r>
            </a:p>
          </p:txBody>
        </p:sp>
        <p:sp>
          <p:nvSpPr>
            <p:cNvPr id="19481" name="Line 33"/>
            <p:cNvSpPr>
              <a:spLocks noChangeShapeType="1"/>
            </p:cNvSpPr>
            <p:nvPr/>
          </p:nvSpPr>
          <p:spPr bwMode="auto">
            <a:xfrm>
              <a:off x="3851077" y="2205038"/>
              <a:ext cx="215900" cy="0"/>
            </a:xfrm>
            <a:prstGeom prst="line">
              <a:avLst/>
            </a:prstGeom>
            <a:noFill/>
            <a:ln w="9525">
              <a:solidFill>
                <a:schemeClr val="tx1"/>
              </a:solidFill>
              <a:round/>
              <a:headEnd/>
              <a:tailEnd/>
            </a:ln>
          </p:spPr>
          <p:txBody>
            <a:bodyPr/>
            <a:lstStyle/>
            <a:p>
              <a:endParaRPr lang="en-GB"/>
            </a:p>
          </p:txBody>
        </p:sp>
        <p:sp>
          <p:nvSpPr>
            <p:cNvPr id="19482" name="Rectangle 34"/>
            <p:cNvSpPr>
              <a:spLocks noChangeArrowheads="1"/>
            </p:cNvSpPr>
            <p:nvPr/>
          </p:nvSpPr>
          <p:spPr bwMode="auto">
            <a:xfrm>
              <a:off x="4066977" y="2132013"/>
              <a:ext cx="504825" cy="144462"/>
            </a:xfrm>
            <a:prstGeom prst="rect">
              <a:avLst/>
            </a:prstGeom>
            <a:noFill/>
            <a:ln w="9525">
              <a:solidFill>
                <a:schemeClr val="tx1"/>
              </a:solidFill>
              <a:miter lim="800000"/>
              <a:headEnd/>
              <a:tailEnd/>
            </a:ln>
          </p:spPr>
          <p:txBody>
            <a:bodyPr wrap="none" anchor="ctr"/>
            <a:lstStyle/>
            <a:p>
              <a:endParaRPr lang="en-US"/>
            </a:p>
          </p:txBody>
        </p:sp>
        <p:sp>
          <p:nvSpPr>
            <p:cNvPr id="19483" name="Line 35"/>
            <p:cNvSpPr>
              <a:spLocks noChangeShapeType="1"/>
            </p:cNvSpPr>
            <p:nvPr/>
          </p:nvSpPr>
          <p:spPr bwMode="auto">
            <a:xfrm>
              <a:off x="4571802" y="2205038"/>
              <a:ext cx="935038" cy="0"/>
            </a:xfrm>
            <a:prstGeom prst="line">
              <a:avLst/>
            </a:prstGeom>
            <a:noFill/>
            <a:ln w="9525">
              <a:solidFill>
                <a:schemeClr val="tx1"/>
              </a:solidFill>
              <a:round/>
              <a:headEnd/>
              <a:tailEnd/>
            </a:ln>
          </p:spPr>
          <p:txBody>
            <a:bodyPr/>
            <a:lstStyle/>
            <a:p>
              <a:endParaRPr lang="en-GB"/>
            </a:p>
          </p:txBody>
        </p:sp>
        <p:sp>
          <p:nvSpPr>
            <p:cNvPr id="19484" name="Text Box 36"/>
            <p:cNvSpPr txBox="1">
              <a:spLocks noChangeArrowheads="1"/>
            </p:cNvSpPr>
            <p:nvPr/>
          </p:nvSpPr>
          <p:spPr bwMode="auto">
            <a:xfrm>
              <a:off x="3058915" y="2995613"/>
              <a:ext cx="414337" cy="396875"/>
            </a:xfrm>
            <a:prstGeom prst="rect">
              <a:avLst/>
            </a:prstGeom>
            <a:noFill/>
            <a:ln w="9525">
              <a:noFill/>
              <a:miter lim="800000"/>
              <a:headEnd/>
              <a:tailEnd/>
            </a:ln>
          </p:spPr>
          <p:txBody>
            <a:bodyPr wrap="none">
              <a:spAutoFit/>
            </a:bodyPr>
            <a:lstStyle/>
            <a:p>
              <a:r>
                <a:rPr lang="en-GB" sz="2000"/>
                <a:t>R</a:t>
              </a:r>
              <a:r>
                <a:rPr lang="en-GB" sz="2000" baseline="-25000"/>
                <a:t>I</a:t>
              </a:r>
            </a:p>
          </p:txBody>
        </p:sp>
        <p:sp>
          <p:nvSpPr>
            <p:cNvPr id="19485" name="Text Box 37"/>
            <p:cNvSpPr txBox="1">
              <a:spLocks noChangeArrowheads="1"/>
            </p:cNvSpPr>
            <p:nvPr/>
          </p:nvSpPr>
          <p:spPr bwMode="auto">
            <a:xfrm>
              <a:off x="4140002" y="1700213"/>
              <a:ext cx="496888" cy="396875"/>
            </a:xfrm>
            <a:prstGeom prst="rect">
              <a:avLst/>
            </a:prstGeom>
            <a:noFill/>
            <a:ln w="9525">
              <a:noFill/>
              <a:miter lim="800000"/>
              <a:headEnd/>
              <a:tailEnd/>
            </a:ln>
          </p:spPr>
          <p:txBody>
            <a:bodyPr wrap="none">
              <a:spAutoFit/>
            </a:bodyPr>
            <a:lstStyle/>
            <a:p>
              <a:r>
                <a:rPr lang="en-GB" sz="2000"/>
                <a:t>R</a:t>
              </a:r>
              <a:r>
                <a:rPr lang="en-GB" sz="2000" baseline="-25000"/>
                <a:t>O</a:t>
              </a:r>
            </a:p>
          </p:txBody>
        </p:sp>
        <p:sp>
          <p:nvSpPr>
            <p:cNvPr id="19486" name="Line 38"/>
            <p:cNvSpPr>
              <a:spLocks noChangeShapeType="1"/>
            </p:cNvSpPr>
            <p:nvPr/>
          </p:nvSpPr>
          <p:spPr bwMode="auto">
            <a:xfrm>
              <a:off x="5003602" y="1484313"/>
              <a:ext cx="0" cy="2232025"/>
            </a:xfrm>
            <a:prstGeom prst="line">
              <a:avLst/>
            </a:prstGeom>
            <a:noFill/>
            <a:ln w="9525">
              <a:solidFill>
                <a:schemeClr val="tx1"/>
              </a:solidFill>
              <a:prstDash val="dash"/>
              <a:round/>
              <a:headEnd/>
              <a:tailEnd/>
            </a:ln>
          </p:spPr>
          <p:txBody>
            <a:bodyPr/>
            <a:lstStyle/>
            <a:p>
              <a:endParaRPr lang="en-GB"/>
            </a:p>
          </p:txBody>
        </p:sp>
        <p:sp>
          <p:nvSpPr>
            <p:cNvPr id="19487" name="Text Box 39"/>
            <p:cNvSpPr txBox="1">
              <a:spLocks noChangeArrowheads="1"/>
            </p:cNvSpPr>
            <p:nvPr/>
          </p:nvSpPr>
          <p:spPr bwMode="auto">
            <a:xfrm>
              <a:off x="1619052" y="1700213"/>
              <a:ext cx="450850" cy="396875"/>
            </a:xfrm>
            <a:prstGeom prst="rect">
              <a:avLst/>
            </a:prstGeom>
            <a:noFill/>
            <a:ln w="9525">
              <a:noFill/>
              <a:miter lim="800000"/>
              <a:headEnd/>
              <a:tailEnd/>
            </a:ln>
          </p:spPr>
          <p:txBody>
            <a:bodyPr wrap="none">
              <a:spAutoFit/>
            </a:bodyPr>
            <a:lstStyle/>
            <a:p>
              <a:r>
                <a:rPr lang="en-GB" sz="2000"/>
                <a:t>R</a:t>
              </a:r>
              <a:r>
                <a:rPr lang="en-GB" sz="2000" baseline="-25000"/>
                <a:t>s</a:t>
              </a:r>
            </a:p>
          </p:txBody>
        </p:sp>
        <p:sp>
          <p:nvSpPr>
            <p:cNvPr id="19497" name="Rectangle 41"/>
            <p:cNvSpPr>
              <a:spLocks noChangeArrowheads="1"/>
            </p:cNvSpPr>
            <p:nvPr/>
          </p:nvSpPr>
          <p:spPr bwMode="auto">
            <a:xfrm>
              <a:off x="5363965" y="1628775"/>
              <a:ext cx="2087562" cy="1943100"/>
            </a:xfrm>
            <a:prstGeom prst="rect">
              <a:avLst/>
            </a:prstGeom>
            <a:noFill/>
            <a:ln w="9525">
              <a:solidFill>
                <a:schemeClr val="tx1"/>
              </a:solidFill>
              <a:miter lim="800000"/>
              <a:headEnd/>
              <a:tailEnd/>
            </a:ln>
          </p:spPr>
          <p:txBody>
            <a:bodyPr wrap="none" anchor="ctr"/>
            <a:lstStyle/>
            <a:p>
              <a:endParaRPr lang="en-US"/>
            </a:p>
          </p:txBody>
        </p:sp>
        <p:sp>
          <p:nvSpPr>
            <p:cNvPr id="19512" name="Line 56"/>
            <p:cNvSpPr>
              <a:spLocks noChangeShapeType="1"/>
            </p:cNvSpPr>
            <p:nvPr/>
          </p:nvSpPr>
          <p:spPr bwMode="auto">
            <a:xfrm>
              <a:off x="6514902" y="3213100"/>
              <a:ext cx="1655763" cy="0"/>
            </a:xfrm>
            <a:prstGeom prst="line">
              <a:avLst/>
            </a:prstGeom>
            <a:noFill/>
            <a:ln w="9525">
              <a:solidFill>
                <a:schemeClr val="tx1"/>
              </a:solidFill>
              <a:round/>
              <a:headEnd/>
              <a:tailEnd type="oval" w="med" len="med"/>
            </a:ln>
          </p:spPr>
          <p:txBody>
            <a:bodyPr/>
            <a:lstStyle/>
            <a:p>
              <a:endParaRPr lang="en-GB"/>
            </a:p>
          </p:txBody>
        </p:sp>
        <p:grpSp>
          <p:nvGrpSpPr>
            <p:cNvPr id="4" name="Group 57"/>
            <p:cNvGrpSpPr>
              <a:grpSpLocks/>
            </p:cNvGrpSpPr>
            <p:nvPr/>
          </p:nvGrpSpPr>
          <p:grpSpPr bwMode="auto">
            <a:xfrm>
              <a:off x="7665840" y="2206625"/>
              <a:ext cx="576262" cy="1006475"/>
              <a:chOff x="2970" y="1889"/>
              <a:chExt cx="363" cy="634"/>
            </a:xfrm>
          </p:grpSpPr>
          <p:sp>
            <p:nvSpPr>
              <p:cNvPr id="19501" name="Rectangle 58"/>
              <p:cNvSpPr>
                <a:spLocks noChangeArrowheads="1"/>
              </p:cNvSpPr>
              <p:nvPr/>
            </p:nvSpPr>
            <p:spPr bwMode="auto">
              <a:xfrm>
                <a:off x="3242" y="2070"/>
                <a:ext cx="91" cy="227"/>
              </a:xfrm>
              <a:prstGeom prst="rect">
                <a:avLst/>
              </a:prstGeom>
              <a:noFill/>
              <a:ln w="9525">
                <a:solidFill>
                  <a:schemeClr val="tx1"/>
                </a:solidFill>
                <a:miter lim="800000"/>
                <a:headEnd/>
                <a:tailEnd/>
              </a:ln>
            </p:spPr>
            <p:txBody>
              <a:bodyPr wrap="none" anchor="ctr"/>
              <a:lstStyle/>
              <a:p>
                <a:endParaRPr lang="en-US"/>
              </a:p>
            </p:txBody>
          </p:sp>
          <p:sp>
            <p:nvSpPr>
              <p:cNvPr id="19502" name="Line 59"/>
              <p:cNvSpPr>
                <a:spLocks noChangeShapeType="1"/>
              </p:cNvSpPr>
              <p:nvPr/>
            </p:nvSpPr>
            <p:spPr bwMode="auto">
              <a:xfrm>
                <a:off x="3287" y="1889"/>
                <a:ext cx="0" cy="181"/>
              </a:xfrm>
              <a:prstGeom prst="line">
                <a:avLst/>
              </a:prstGeom>
              <a:noFill/>
              <a:ln w="9525">
                <a:solidFill>
                  <a:schemeClr val="tx1"/>
                </a:solidFill>
                <a:round/>
                <a:headEnd/>
                <a:tailEnd/>
              </a:ln>
            </p:spPr>
            <p:txBody>
              <a:bodyPr/>
              <a:lstStyle/>
              <a:p>
                <a:endParaRPr lang="en-GB"/>
              </a:p>
            </p:txBody>
          </p:sp>
          <p:sp>
            <p:nvSpPr>
              <p:cNvPr id="19503" name="Line 60"/>
              <p:cNvSpPr>
                <a:spLocks noChangeShapeType="1"/>
              </p:cNvSpPr>
              <p:nvPr/>
            </p:nvSpPr>
            <p:spPr bwMode="auto">
              <a:xfrm>
                <a:off x="3287" y="2297"/>
                <a:ext cx="1" cy="226"/>
              </a:xfrm>
              <a:prstGeom prst="line">
                <a:avLst/>
              </a:prstGeom>
              <a:noFill/>
              <a:ln w="9525">
                <a:solidFill>
                  <a:schemeClr val="tx1"/>
                </a:solidFill>
                <a:round/>
                <a:headEnd/>
                <a:tailEnd/>
              </a:ln>
            </p:spPr>
            <p:txBody>
              <a:bodyPr/>
              <a:lstStyle/>
              <a:p>
                <a:endParaRPr lang="en-GB"/>
              </a:p>
            </p:txBody>
          </p:sp>
          <p:sp>
            <p:nvSpPr>
              <p:cNvPr id="19504" name="Text Box 61"/>
              <p:cNvSpPr txBox="1">
                <a:spLocks noChangeArrowheads="1"/>
              </p:cNvSpPr>
              <p:nvPr/>
            </p:nvSpPr>
            <p:spPr bwMode="auto">
              <a:xfrm>
                <a:off x="2970" y="2066"/>
                <a:ext cx="290" cy="250"/>
              </a:xfrm>
              <a:prstGeom prst="rect">
                <a:avLst/>
              </a:prstGeom>
              <a:noFill/>
              <a:ln w="9525">
                <a:noFill/>
                <a:miter lim="800000"/>
                <a:headEnd/>
                <a:tailEnd/>
              </a:ln>
            </p:spPr>
            <p:txBody>
              <a:bodyPr wrap="none">
                <a:spAutoFit/>
              </a:bodyPr>
              <a:lstStyle/>
              <a:p>
                <a:r>
                  <a:rPr lang="en-GB" sz="2000"/>
                  <a:t>R</a:t>
                </a:r>
                <a:r>
                  <a:rPr lang="en-GB" sz="2000" baseline="-25000"/>
                  <a:t>L</a:t>
                </a:r>
              </a:p>
            </p:txBody>
          </p:sp>
        </p:grpSp>
        <p:sp>
          <p:nvSpPr>
            <p:cNvPr id="19518" name="Oval 62"/>
            <p:cNvSpPr>
              <a:spLocks noChangeArrowheads="1"/>
            </p:cNvSpPr>
            <p:nvPr/>
          </p:nvSpPr>
          <p:spPr bwMode="auto">
            <a:xfrm>
              <a:off x="6299002" y="2492375"/>
              <a:ext cx="433388" cy="431800"/>
            </a:xfrm>
            <a:prstGeom prst="ellipse">
              <a:avLst/>
            </a:prstGeom>
            <a:noFill/>
            <a:ln w="9525">
              <a:solidFill>
                <a:schemeClr val="tx1"/>
              </a:solidFill>
              <a:round/>
              <a:headEnd/>
              <a:tailEnd/>
            </a:ln>
          </p:spPr>
          <p:txBody>
            <a:bodyPr wrap="none" anchor="ctr"/>
            <a:lstStyle/>
            <a:p>
              <a:pPr algn="ctr"/>
              <a:r>
                <a:rPr lang="en-GB"/>
                <a:t>+</a:t>
              </a:r>
            </a:p>
            <a:p>
              <a:pPr algn="ctr"/>
              <a:r>
                <a:rPr lang="en-GB"/>
                <a:t>-</a:t>
              </a:r>
            </a:p>
          </p:txBody>
        </p:sp>
        <p:sp>
          <p:nvSpPr>
            <p:cNvPr id="19519" name="Line 63"/>
            <p:cNvSpPr>
              <a:spLocks noChangeShapeType="1"/>
            </p:cNvSpPr>
            <p:nvPr/>
          </p:nvSpPr>
          <p:spPr bwMode="auto">
            <a:xfrm flipV="1">
              <a:off x="6514902" y="2205038"/>
              <a:ext cx="0" cy="287337"/>
            </a:xfrm>
            <a:prstGeom prst="line">
              <a:avLst/>
            </a:prstGeom>
            <a:noFill/>
            <a:ln w="9525">
              <a:solidFill>
                <a:schemeClr val="tx1"/>
              </a:solidFill>
              <a:round/>
              <a:headEnd/>
              <a:tailEnd/>
            </a:ln>
          </p:spPr>
          <p:txBody>
            <a:bodyPr/>
            <a:lstStyle/>
            <a:p>
              <a:endParaRPr lang="en-GB"/>
            </a:p>
          </p:txBody>
        </p:sp>
        <p:sp>
          <p:nvSpPr>
            <p:cNvPr id="19520" name="Line 64"/>
            <p:cNvSpPr>
              <a:spLocks noChangeShapeType="1"/>
            </p:cNvSpPr>
            <p:nvPr/>
          </p:nvSpPr>
          <p:spPr bwMode="auto">
            <a:xfrm flipV="1">
              <a:off x="6514902" y="2924175"/>
              <a:ext cx="0" cy="263525"/>
            </a:xfrm>
            <a:prstGeom prst="line">
              <a:avLst/>
            </a:prstGeom>
            <a:noFill/>
            <a:ln w="9525">
              <a:solidFill>
                <a:schemeClr val="tx1"/>
              </a:solidFill>
              <a:round/>
              <a:headEnd/>
              <a:tailEnd/>
            </a:ln>
          </p:spPr>
          <p:txBody>
            <a:bodyPr/>
            <a:lstStyle/>
            <a:p>
              <a:endParaRPr lang="en-GB"/>
            </a:p>
          </p:txBody>
        </p:sp>
        <p:sp>
          <p:nvSpPr>
            <p:cNvPr id="19521" name="Text Box 65"/>
            <p:cNvSpPr txBox="1">
              <a:spLocks noChangeArrowheads="1"/>
            </p:cNvSpPr>
            <p:nvPr/>
          </p:nvSpPr>
          <p:spPr bwMode="auto">
            <a:xfrm>
              <a:off x="6659365" y="2492375"/>
              <a:ext cx="797270" cy="400110"/>
            </a:xfrm>
            <a:prstGeom prst="rect">
              <a:avLst/>
            </a:prstGeom>
            <a:noFill/>
            <a:ln w="9525">
              <a:noFill/>
              <a:miter lim="800000"/>
              <a:headEnd/>
              <a:tailEnd/>
            </a:ln>
          </p:spPr>
          <p:txBody>
            <a:bodyPr wrap="none">
              <a:spAutoFit/>
            </a:bodyPr>
            <a:lstStyle/>
            <a:p>
              <a:r>
                <a:rPr lang="en-GB" sz="2000" i="1" dirty="0" err="1">
                  <a:latin typeface="Times New Roman" pitchFamily="18" charset="0"/>
                </a:rPr>
                <a:t>Av</a:t>
              </a:r>
              <a:r>
                <a:rPr lang="en-GB" sz="2000" i="1" baseline="-25000" dirty="0" err="1">
                  <a:latin typeface="Times New Roman" pitchFamily="18" charset="0"/>
                </a:rPr>
                <a:t>II</a:t>
              </a:r>
              <a:r>
                <a:rPr lang="en-GB" sz="2000" i="1" dirty="0">
                  <a:latin typeface="Times New Roman" pitchFamily="18" charset="0"/>
                </a:rPr>
                <a:t>(t)</a:t>
              </a:r>
            </a:p>
          </p:txBody>
        </p:sp>
        <p:sp>
          <p:nvSpPr>
            <p:cNvPr id="19522" name="Line 66"/>
            <p:cNvSpPr>
              <a:spLocks noChangeShapeType="1"/>
            </p:cNvSpPr>
            <p:nvPr/>
          </p:nvSpPr>
          <p:spPr bwMode="auto">
            <a:xfrm>
              <a:off x="6514902" y="2205038"/>
              <a:ext cx="215900" cy="0"/>
            </a:xfrm>
            <a:prstGeom prst="line">
              <a:avLst/>
            </a:prstGeom>
            <a:noFill/>
            <a:ln w="9525">
              <a:solidFill>
                <a:schemeClr val="tx1"/>
              </a:solidFill>
              <a:round/>
              <a:headEnd/>
              <a:tailEnd/>
            </a:ln>
          </p:spPr>
          <p:txBody>
            <a:bodyPr/>
            <a:lstStyle/>
            <a:p>
              <a:endParaRPr lang="en-GB"/>
            </a:p>
          </p:txBody>
        </p:sp>
        <p:sp>
          <p:nvSpPr>
            <p:cNvPr id="19523" name="Rectangle 67"/>
            <p:cNvSpPr>
              <a:spLocks noChangeArrowheads="1"/>
            </p:cNvSpPr>
            <p:nvPr/>
          </p:nvSpPr>
          <p:spPr bwMode="auto">
            <a:xfrm>
              <a:off x="6730802" y="2132013"/>
              <a:ext cx="504825" cy="144462"/>
            </a:xfrm>
            <a:prstGeom prst="rect">
              <a:avLst/>
            </a:prstGeom>
            <a:noFill/>
            <a:ln w="9525">
              <a:solidFill>
                <a:schemeClr val="tx1"/>
              </a:solidFill>
              <a:miter lim="800000"/>
              <a:headEnd/>
              <a:tailEnd/>
            </a:ln>
          </p:spPr>
          <p:txBody>
            <a:bodyPr wrap="none" anchor="ctr"/>
            <a:lstStyle/>
            <a:p>
              <a:endParaRPr lang="en-US"/>
            </a:p>
          </p:txBody>
        </p:sp>
        <p:sp>
          <p:nvSpPr>
            <p:cNvPr id="19524" name="Line 68"/>
            <p:cNvSpPr>
              <a:spLocks noChangeShapeType="1"/>
            </p:cNvSpPr>
            <p:nvPr/>
          </p:nvSpPr>
          <p:spPr bwMode="auto">
            <a:xfrm>
              <a:off x="7235627" y="2205038"/>
              <a:ext cx="935038" cy="0"/>
            </a:xfrm>
            <a:prstGeom prst="line">
              <a:avLst/>
            </a:prstGeom>
            <a:noFill/>
            <a:ln w="9525">
              <a:solidFill>
                <a:schemeClr val="tx1"/>
              </a:solidFill>
              <a:round/>
              <a:headEnd/>
              <a:tailEnd/>
            </a:ln>
          </p:spPr>
          <p:txBody>
            <a:bodyPr/>
            <a:lstStyle/>
            <a:p>
              <a:endParaRPr lang="en-GB"/>
            </a:p>
          </p:txBody>
        </p:sp>
        <p:sp>
          <p:nvSpPr>
            <p:cNvPr id="19525" name="Text Box 69"/>
            <p:cNvSpPr txBox="1">
              <a:spLocks noChangeArrowheads="1"/>
            </p:cNvSpPr>
            <p:nvPr/>
          </p:nvSpPr>
          <p:spPr bwMode="auto">
            <a:xfrm>
              <a:off x="6803827" y="1700213"/>
              <a:ext cx="496888" cy="396875"/>
            </a:xfrm>
            <a:prstGeom prst="rect">
              <a:avLst/>
            </a:prstGeom>
            <a:noFill/>
            <a:ln w="9525">
              <a:noFill/>
              <a:miter lim="800000"/>
              <a:headEnd/>
              <a:tailEnd/>
            </a:ln>
          </p:spPr>
          <p:txBody>
            <a:bodyPr wrap="none">
              <a:spAutoFit/>
            </a:bodyPr>
            <a:lstStyle/>
            <a:p>
              <a:r>
                <a:rPr lang="en-GB" sz="2000"/>
                <a:t>R</a:t>
              </a:r>
              <a:r>
                <a:rPr lang="en-GB" sz="2000" baseline="-25000"/>
                <a:t>O</a:t>
              </a:r>
            </a:p>
          </p:txBody>
        </p:sp>
        <p:sp>
          <p:nvSpPr>
            <p:cNvPr id="19499" name="Text Box 70"/>
            <p:cNvSpPr txBox="1">
              <a:spLocks noChangeArrowheads="1"/>
            </p:cNvSpPr>
            <p:nvPr/>
          </p:nvSpPr>
          <p:spPr bwMode="auto">
            <a:xfrm>
              <a:off x="2822377" y="1576388"/>
              <a:ext cx="781050" cy="366712"/>
            </a:xfrm>
            <a:prstGeom prst="rect">
              <a:avLst/>
            </a:prstGeom>
            <a:noFill/>
            <a:ln w="9525">
              <a:noFill/>
              <a:miter lim="800000"/>
              <a:headEnd/>
              <a:tailEnd/>
            </a:ln>
          </p:spPr>
          <p:txBody>
            <a:bodyPr wrap="none">
              <a:spAutoFit/>
            </a:bodyPr>
            <a:lstStyle/>
            <a:p>
              <a:r>
                <a:rPr lang="en-GB"/>
                <a:t>Amp1</a:t>
              </a:r>
            </a:p>
          </p:txBody>
        </p:sp>
        <p:sp>
          <p:nvSpPr>
            <p:cNvPr id="19527" name="Text Box 71"/>
            <p:cNvSpPr txBox="1">
              <a:spLocks noChangeArrowheads="1"/>
            </p:cNvSpPr>
            <p:nvPr/>
          </p:nvSpPr>
          <p:spPr bwMode="auto">
            <a:xfrm>
              <a:off x="5435402" y="1557338"/>
              <a:ext cx="781050" cy="366712"/>
            </a:xfrm>
            <a:prstGeom prst="rect">
              <a:avLst/>
            </a:prstGeom>
            <a:noFill/>
            <a:ln w="9525">
              <a:noFill/>
              <a:miter lim="800000"/>
              <a:headEnd/>
              <a:tailEnd/>
            </a:ln>
          </p:spPr>
          <p:txBody>
            <a:bodyPr wrap="none">
              <a:spAutoFit/>
            </a:bodyPr>
            <a:lstStyle/>
            <a:p>
              <a:r>
                <a:rPr lang="en-GB"/>
                <a:t>Amp2</a:t>
              </a:r>
            </a:p>
          </p:txBody>
        </p:sp>
        <p:sp>
          <p:nvSpPr>
            <p:cNvPr id="53" name="Text Box 19"/>
            <p:cNvSpPr txBox="1">
              <a:spLocks noChangeArrowheads="1"/>
            </p:cNvSpPr>
            <p:nvPr/>
          </p:nvSpPr>
          <p:spPr bwMode="auto">
            <a:xfrm>
              <a:off x="8214915" y="2494731"/>
              <a:ext cx="654050" cy="396875"/>
            </a:xfrm>
            <a:prstGeom prst="rect">
              <a:avLst/>
            </a:prstGeom>
            <a:noFill/>
            <a:ln w="9525">
              <a:noFill/>
              <a:miter lim="800000"/>
              <a:headEnd/>
              <a:tailEnd/>
            </a:ln>
          </p:spPr>
          <p:txBody>
            <a:bodyPr wrap="none">
              <a:spAutoFit/>
            </a:bodyPr>
            <a:lstStyle/>
            <a:p>
              <a:r>
                <a:rPr lang="en-GB" sz="2000" i="1" dirty="0" err="1">
                  <a:latin typeface="Times New Roman" pitchFamily="18" charset="0"/>
                </a:rPr>
                <a:t>v</a:t>
              </a:r>
              <a:r>
                <a:rPr lang="en-GB" sz="2000" i="1" baseline="-25000" dirty="0" err="1">
                  <a:latin typeface="Times New Roman" pitchFamily="18" charset="0"/>
                </a:rPr>
                <a:t>O</a:t>
              </a:r>
              <a:r>
                <a:rPr lang="en-GB" sz="2000" i="1" dirty="0">
                  <a:latin typeface="Times New Roman" pitchFamily="18" charset="0"/>
                </a:rPr>
                <a:t>(t)</a:t>
              </a:r>
            </a:p>
          </p:txBody>
        </p:sp>
        <p:sp>
          <p:nvSpPr>
            <p:cNvPr id="54" name="Text Box 23"/>
            <p:cNvSpPr txBox="1">
              <a:spLocks noChangeArrowheads="1"/>
            </p:cNvSpPr>
            <p:nvPr/>
          </p:nvSpPr>
          <p:spPr bwMode="auto">
            <a:xfrm>
              <a:off x="8266559" y="2054994"/>
              <a:ext cx="331787" cy="396875"/>
            </a:xfrm>
            <a:prstGeom prst="rect">
              <a:avLst/>
            </a:prstGeom>
            <a:noFill/>
            <a:ln w="9525">
              <a:noFill/>
              <a:miter lim="800000"/>
              <a:headEnd/>
              <a:tailEnd/>
            </a:ln>
          </p:spPr>
          <p:txBody>
            <a:bodyPr wrap="none">
              <a:spAutoFit/>
            </a:bodyPr>
            <a:lstStyle/>
            <a:p>
              <a:r>
                <a:rPr lang="en-GB" sz="2000"/>
                <a:t>+</a:t>
              </a:r>
            </a:p>
          </p:txBody>
        </p:sp>
        <p:sp>
          <p:nvSpPr>
            <p:cNvPr id="55" name="Text Box 24"/>
            <p:cNvSpPr txBox="1">
              <a:spLocks noChangeArrowheads="1"/>
            </p:cNvSpPr>
            <p:nvPr/>
          </p:nvSpPr>
          <p:spPr bwMode="auto">
            <a:xfrm>
              <a:off x="8314184" y="2924944"/>
              <a:ext cx="268287" cy="396875"/>
            </a:xfrm>
            <a:prstGeom prst="rect">
              <a:avLst/>
            </a:prstGeom>
            <a:noFill/>
            <a:ln w="9525">
              <a:noFill/>
              <a:miter lim="800000"/>
              <a:headEnd/>
              <a:tailEnd/>
            </a:ln>
          </p:spPr>
          <p:txBody>
            <a:bodyPr wrap="none">
              <a:spAutoFit/>
            </a:bodyPr>
            <a:lstStyle/>
            <a:p>
              <a:r>
                <a:rPr lang="en-GB" sz="2000"/>
                <a:t>-</a:t>
              </a:r>
            </a:p>
          </p:txBody>
        </p:sp>
        <p:sp>
          <p:nvSpPr>
            <p:cNvPr id="56" name="Text Box 23"/>
            <p:cNvSpPr txBox="1">
              <a:spLocks noChangeArrowheads="1"/>
            </p:cNvSpPr>
            <p:nvPr/>
          </p:nvSpPr>
          <p:spPr bwMode="auto">
            <a:xfrm>
              <a:off x="2433911" y="2127002"/>
              <a:ext cx="331787" cy="396875"/>
            </a:xfrm>
            <a:prstGeom prst="rect">
              <a:avLst/>
            </a:prstGeom>
            <a:noFill/>
            <a:ln w="9525">
              <a:noFill/>
              <a:miter lim="800000"/>
              <a:headEnd/>
              <a:tailEnd/>
            </a:ln>
          </p:spPr>
          <p:txBody>
            <a:bodyPr wrap="none">
              <a:spAutoFit/>
            </a:bodyPr>
            <a:lstStyle/>
            <a:p>
              <a:r>
                <a:rPr lang="en-GB" sz="2000" dirty="0"/>
                <a:t>+</a:t>
              </a:r>
            </a:p>
          </p:txBody>
        </p:sp>
        <p:sp>
          <p:nvSpPr>
            <p:cNvPr id="57" name="Text Box 24"/>
            <p:cNvSpPr txBox="1">
              <a:spLocks noChangeArrowheads="1"/>
            </p:cNvSpPr>
            <p:nvPr/>
          </p:nvSpPr>
          <p:spPr bwMode="auto">
            <a:xfrm>
              <a:off x="2481859" y="2891606"/>
              <a:ext cx="268287" cy="396875"/>
            </a:xfrm>
            <a:prstGeom prst="rect">
              <a:avLst/>
            </a:prstGeom>
            <a:noFill/>
            <a:ln w="9525">
              <a:noFill/>
              <a:miter lim="800000"/>
              <a:headEnd/>
              <a:tailEnd/>
            </a:ln>
          </p:spPr>
          <p:txBody>
            <a:bodyPr wrap="none">
              <a:spAutoFit/>
            </a:bodyPr>
            <a:lstStyle/>
            <a:p>
              <a:r>
                <a:rPr lang="en-GB" sz="2000" dirty="0"/>
                <a:t>-</a:t>
              </a:r>
            </a:p>
          </p:txBody>
        </p:sp>
      </p:gr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GB"/>
              <a:t>Efficiency of amplifiers</a:t>
            </a:r>
          </a:p>
        </p:txBody>
      </p:sp>
      <p:sp>
        <p:nvSpPr>
          <p:cNvPr id="7173" name="AutoShape 3"/>
          <p:cNvSpPr>
            <a:spLocks noChangeArrowheads="1"/>
          </p:cNvSpPr>
          <p:nvPr/>
        </p:nvSpPr>
        <p:spPr bwMode="auto">
          <a:xfrm rot="5400000">
            <a:off x="1524794" y="2948781"/>
            <a:ext cx="985838" cy="936625"/>
          </a:xfrm>
          <a:prstGeom prst="triangle">
            <a:avLst>
              <a:gd name="adj" fmla="val 50000"/>
            </a:avLst>
          </a:prstGeom>
          <a:solidFill>
            <a:schemeClr val="bg1"/>
          </a:solidFill>
          <a:ln w="9525">
            <a:solidFill>
              <a:schemeClr val="tx1"/>
            </a:solidFill>
            <a:miter lim="800000"/>
            <a:headEnd/>
            <a:tailEnd/>
          </a:ln>
        </p:spPr>
        <p:txBody>
          <a:bodyPr wrap="none" anchor="ctr"/>
          <a:lstStyle/>
          <a:p>
            <a:endParaRPr lang="en-US"/>
          </a:p>
        </p:txBody>
      </p:sp>
      <p:sp>
        <p:nvSpPr>
          <p:cNvPr id="7174" name="Line 4"/>
          <p:cNvSpPr>
            <a:spLocks noChangeShapeType="1"/>
          </p:cNvSpPr>
          <p:nvPr/>
        </p:nvSpPr>
        <p:spPr bwMode="auto">
          <a:xfrm>
            <a:off x="614363" y="3429000"/>
            <a:ext cx="935037" cy="0"/>
          </a:xfrm>
          <a:prstGeom prst="line">
            <a:avLst/>
          </a:prstGeom>
          <a:noFill/>
          <a:ln w="9525">
            <a:solidFill>
              <a:schemeClr val="tx1"/>
            </a:solidFill>
            <a:round/>
            <a:headEnd/>
            <a:tailEnd type="triangle" w="med" len="med"/>
          </a:ln>
        </p:spPr>
        <p:txBody>
          <a:bodyPr/>
          <a:lstStyle/>
          <a:p>
            <a:endParaRPr lang="en-GB"/>
          </a:p>
        </p:txBody>
      </p:sp>
      <p:sp>
        <p:nvSpPr>
          <p:cNvPr id="7175" name="Line 5"/>
          <p:cNvSpPr>
            <a:spLocks noChangeShapeType="1"/>
          </p:cNvSpPr>
          <p:nvPr/>
        </p:nvSpPr>
        <p:spPr bwMode="auto">
          <a:xfrm>
            <a:off x="2486025" y="3429000"/>
            <a:ext cx="862013" cy="0"/>
          </a:xfrm>
          <a:prstGeom prst="line">
            <a:avLst/>
          </a:prstGeom>
          <a:noFill/>
          <a:ln w="9525">
            <a:solidFill>
              <a:schemeClr val="tx1"/>
            </a:solidFill>
            <a:round/>
            <a:headEnd/>
            <a:tailEnd/>
          </a:ln>
        </p:spPr>
        <p:txBody>
          <a:bodyPr/>
          <a:lstStyle/>
          <a:p>
            <a:endParaRPr lang="en-GB"/>
          </a:p>
        </p:txBody>
      </p:sp>
      <p:sp>
        <p:nvSpPr>
          <p:cNvPr id="7176" name="Line 6"/>
          <p:cNvSpPr>
            <a:spLocks noChangeShapeType="1"/>
          </p:cNvSpPr>
          <p:nvPr/>
        </p:nvSpPr>
        <p:spPr bwMode="auto">
          <a:xfrm>
            <a:off x="1982788" y="2420938"/>
            <a:ext cx="0" cy="720725"/>
          </a:xfrm>
          <a:prstGeom prst="line">
            <a:avLst/>
          </a:prstGeom>
          <a:noFill/>
          <a:ln w="9525">
            <a:solidFill>
              <a:schemeClr val="tx1"/>
            </a:solidFill>
            <a:round/>
            <a:headEnd type="oval" w="med" len="med"/>
            <a:tailEnd/>
          </a:ln>
        </p:spPr>
        <p:txBody>
          <a:bodyPr/>
          <a:lstStyle/>
          <a:p>
            <a:endParaRPr lang="en-GB"/>
          </a:p>
        </p:txBody>
      </p:sp>
      <p:sp>
        <p:nvSpPr>
          <p:cNvPr id="7177" name="Line 7"/>
          <p:cNvSpPr>
            <a:spLocks noChangeShapeType="1"/>
          </p:cNvSpPr>
          <p:nvPr/>
        </p:nvSpPr>
        <p:spPr bwMode="auto">
          <a:xfrm flipV="1">
            <a:off x="1982788" y="3716338"/>
            <a:ext cx="0" cy="720725"/>
          </a:xfrm>
          <a:prstGeom prst="line">
            <a:avLst/>
          </a:prstGeom>
          <a:noFill/>
          <a:ln w="9525">
            <a:solidFill>
              <a:schemeClr val="tx1"/>
            </a:solidFill>
            <a:round/>
            <a:headEnd type="oval" w="med" len="med"/>
            <a:tailEnd/>
          </a:ln>
        </p:spPr>
        <p:txBody>
          <a:bodyPr/>
          <a:lstStyle/>
          <a:p>
            <a:endParaRPr lang="en-GB"/>
          </a:p>
        </p:txBody>
      </p:sp>
      <p:sp>
        <p:nvSpPr>
          <p:cNvPr id="7178" name="Text Box 8"/>
          <p:cNvSpPr txBox="1">
            <a:spLocks noChangeArrowheads="1"/>
          </p:cNvSpPr>
          <p:nvPr/>
        </p:nvSpPr>
        <p:spPr bwMode="auto">
          <a:xfrm>
            <a:off x="1979712" y="4365625"/>
            <a:ext cx="387350" cy="366713"/>
          </a:xfrm>
          <a:prstGeom prst="rect">
            <a:avLst/>
          </a:prstGeom>
          <a:noFill/>
          <a:ln w="9525">
            <a:noFill/>
            <a:miter lim="800000"/>
            <a:headEnd/>
            <a:tailEnd/>
          </a:ln>
        </p:spPr>
        <p:txBody>
          <a:bodyPr wrap="none">
            <a:spAutoFit/>
          </a:bodyPr>
          <a:lstStyle/>
          <a:p>
            <a:r>
              <a:rPr lang="en-GB" i="1" dirty="0"/>
              <a:t>V</a:t>
            </a:r>
            <a:r>
              <a:rPr lang="en-GB" i="1" baseline="30000" dirty="0"/>
              <a:t>-</a:t>
            </a:r>
          </a:p>
        </p:txBody>
      </p:sp>
      <p:sp>
        <p:nvSpPr>
          <p:cNvPr id="7179" name="Text Box 9"/>
          <p:cNvSpPr txBox="1">
            <a:spLocks noChangeArrowheads="1"/>
          </p:cNvSpPr>
          <p:nvPr/>
        </p:nvSpPr>
        <p:spPr bwMode="auto">
          <a:xfrm>
            <a:off x="1979712" y="2205038"/>
            <a:ext cx="555625" cy="366712"/>
          </a:xfrm>
          <a:prstGeom prst="rect">
            <a:avLst/>
          </a:prstGeom>
          <a:noFill/>
          <a:ln w="9525">
            <a:noFill/>
            <a:miter lim="800000"/>
            <a:headEnd/>
            <a:tailEnd/>
          </a:ln>
        </p:spPr>
        <p:txBody>
          <a:bodyPr>
            <a:spAutoFit/>
          </a:bodyPr>
          <a:lstStyle/>
          <a:p>
            <a:r>
              <a:rPr lang="en-GB" i="1" dirty="0"/>
              <a:t>V</a:t>
            </a:r>
            <a:r>
              <a:rPr lang="en-GB" i="1" baseline="30000" dirty="0"/>
              <a:t>+</a:t>
            </a:r>
          </a:p>
        </p:txBody>
      </p:sp>
      <p:grpSp>
        <p:nvGrpSpPr>
          <p:cNvPr id="2" name="Group 16"/>
          <p:cNvGrpSpPr>
            <a:grpSpLocks/>
          </p:cNvGrpSpPr>
          <p:nvPr/>
        </p:nvGrpSpPr>
        <p:grpSpPr bwMode="auto">
          <a:xfrm>
            <a:off x="468313" y="3860800"/>
            <a:ext cx="288925" cy="360363"/>
            <a:chOff x="838" y="2568"/>
            <a:chExt cx="182" cy="227"/>
          </a:xfrm>
        </p:grpSpPr>
        <p:sp>
          <p:nvSpPr>
            <p:cNvPr id="7205" name="Line 17"/>
            <p:cNvSpPr>
              <a:spLocks noChangeShapeType="1"/>
            </p:cNvSpPr>
            <p:nvPr/>
          </p:nvSpPr>
          <p:spPr bwMode="auto">
            <a:xfrm>
              <a:off x="929" y="2568"/>
              <a:ext cx="0" cy="136"/>
            </a:xfrm>
            <a:prstGeom prst="line">
              <a:avLst/>
            </a:prstGeom>
            <a:noFill/>
            <a:ln w="9525">
              <a:solidFill>
                <a:schemeClr val="tx1"/>
              </a:solidFill>
              <a:round/>
              <a:headEnd type="oval" w="med" len="med"/>
              <a:tailEnd/>
            </a:ln>
          </p:spPr>
          <p:txBody>
            <a:bodyPr/>
            <a:lstStyle/>
            <a:p>
              <a:endParaRPr lang="en-GB"/>
            </a:p>
          </p:txBody>
        </p:sp>
        <p:sp>
          <p:nvSpPr>
            <p:cNvPr id="7206" name="Line 18"/>
            <p:cNvSpPr>
              <a:spLocks noChangeShapeType="1"/>
            </p:cNvSpPr>
            <p:nvPr/>
          </p:nvSpPr>
          <p:spPr bwMode="auto">
            <a:xfrm>
              <a:off x="838" y="2704"/>
              <a:ext cx="182" cy="0"/>
            </a:xfrm>
            <a:prstGeom prst="line">
              <a:avLst/>
            </a:prstGeom>
            <a:noFill/>
            <a:ln w="9525">
              <a:solidFill>
                <a:schemeClr val="tx1"/>
              </a:solidFill>
              <a:round/>
              <a:headEnd/>
              <a:tailEnd/>
            </a:ln>
          </p:spPr>
          <p:txBody>
            <a:bodyPr/>
            <a:lstStyle/>
            <a:p>
              <a:endParaRPr lang="en-GB"/>
            </a:p>
          </p:txBody>
        </p:sp>
        <p:sp>
          <p:nvSpPr>
            <p:cNvPr id="7207" name="Line 19"/>
            <p:cNvSpPr>
              <a:spLocks noChangeShapeType="1"/>
            </p:cNvSpPr>
            <p:nvPr/>
          </p:nvSpPr>
          <p:spPr bwMode="auto">
            <a:xfrm>
              <a:off x="862" y="2750"/>
              <a:ext cx="136" cy="0"/>
            </a:xfrm>
            <a:prstGeom prst="line">
              <a:avLst/>
            </a:prstGeom>
            <a:noFill/>
            <a:ln w="9525">
              <a:solidFill>
                <a:schemeClr val="tx1"/>
              </a:solidFill>
              <a:round/>
              <a:headEnd/>
              <a:tailEnd/>
            </a:ln>
          </p:spPr>
          <p:txBody>
            <a:bodyPr/>
            <a:lstStyle/>
            <a:p>
              <a:endParaRPr lang="en-GB"/>
            </a:p>
          </p:txBody>
        </p:sp>
        <p:sp>
          <p:nvSpPr>
            <p:cNvPr id="7208" name="Line 20"/>
            <p:cNvSpPr>
              <a:spLocks noChangeShapeType="1"/>
            </p:cNvSpPr>
            <p:nvPr/>
          </p:nvSpPr>
          <p:spPr bwMode="auto">
            <a:xfrm>
              <a:off x="884" y="2795"/>
              <a:ext cx="91" cy="0"/>
            </a:xfrm>
            <a:prstGeom prst="line">
              <a:avLst/>
            </a:prstGeom>
            <a:noFill/>
            <a:ln w="9525">
              <a:solidFill>
                <a:schemeClr val="tx1"/>
              </a:solidFill>
              <a:round/>
              <a:headEnd/>
              <a:tailEnd/>
            </a:ln>
          </p:spPr>
          <p:txBody>
            <a:bodyPr/>
            <a:lstStyle/>
            <a:p>
              <a:endParaRPr lang="en-GB"/>
            </a:p>
          </p:txBody>
        </p:sp>
      </p:grpSp>
      <p:sp>
        <p:nvSpPr>
          <p:cNvPr id="7181" name="Text Box 21"/>
          <p:cNvSpPr txBox="1">
            <a:spLocks noChangeArrowheads="1"/>
          </p:cNvSpPr>
          <p:nvPr/>
        </p:nvSpPr>
        <p:spPr bwMode="auto">
          <a:xfrm>
            <a:off x="973138" y="3500438"/>
            <a:ext cx="454025" cy="366712"/>
          </a:xfrm>
          <a:prstGeom prst="rect">
            <a:avLst/>
          </a:prstGeom>
          <a:noFill/>
          <a:ln w="9525">
            <a:noFill/>
            <a:miter lim="800000"/>
            <a:headEnd/>
            <a:tailEnd/>
          </a:ln>
        </p:spPr>
        <p:txBody>
          <a:bodyPr wrap="none">
            <a:spAutoFit/>
          </a:bodyPr>
          <a:lstStyle/>
          <a:p>
            <a:r>
              <a:rPr lang="en-GB" i="1" dirty="0"/>
              <a:t>P</a:t>
            </a:r>
            <a:r>
              <a:rPr lang="en-GB" i="1" baseline="-25000" dirty="0"/>
              <a:t>in</a:t>
            </a:r>
          </a:p>
        </p:txBody>
      </p:sp>
      <p:grpSp>
        <p:nvGrpSpPr>
          <p:cNvPr id="3" name="Group 22"/>
          <p:cNvGrpSpPr>
            <a:grpSpLocks/>
          </p:cNvGrpSpPr>
          <p:nvPr/>
        </p:nvGrpSpPr>
        <p:grpSpPr bwMode="auto">
          <a:xfrm>
            <a:off x="3205163" y="4076700"/>
            <a:ext cx="288925" cy="360363"/>
            <a:chOff x="838" y="2568"/>
            <a:chExt cx="182" cy="227"/>
          </a:xfrm>
        </p:grpSpPr>
        <p:sp>
          <p:nvSpPr>
            <p:cNvPr id="7201" name="Line 23"/>
            <p:cNvSpPr>
              <a:spLocks noChangeShapeType="1"/>
            </p:cNvSpPr>
            <p:nvPr/>
          </p:nvSpPr>
          <p:spPr bwMode="auto">
            <a:xfrm>
              <a:off x="929" y="2568"/>
              <a:ext cx="0" cy="136"/>
            </a:xfrm>
            <a:prstGeom prst="line">
              <a:avLst/>
            </a:prstGeom>
            <a:noFill/>
            <a:ln w="9525">
              <a:solidFill>
                <a:schemeClr val="tx1"/>
              </a:solidFill>
              <a:round/>
              <a:headEnd type="oval" w="med" len="med"/>
              <a:tailEnd/>
            </a:ln>
          </p:spPr>
          <p:txBody>
            <a:bodyPr/>
            <a:lstStyle/>
            <a:p>
              <a:endParaRPr lang="en-GB"/>
            </a:p>
          </p:txBody>
        </p:sp>
        <p:sp>
          <p:nvSpPr>
            <p:cNvPr id="7202" name="Line 24"/>
            <p:cNvSpPr>
              <a:spLocks noChangeShapeType="1"/>
            </p:cNvSpPr>
            <p:nvPr/>
          </p:nvSpPr>
          <p:spPr bwMode="auto">
            <a:xfrm>
              <a:off x="838" y="2704"/>
              <a:ext cx="182" cy="0"/>
            </a:xfrm>
            <a:prstGeom prst="line">
              <a:avLst/>
            </a:prstGeom>
            <a:noFill/>
            <a:ln w="9525">
              <a:solidFill>
                <a:schemeClr val="tx1"/>
              </a:solidFill>
              <a:round/>
              <a:headEnd/>
              <a:tailEnd/>
            </a:ln>
          </p:spPr>
          <p:txBody>
            <a:bodyPr/>
            <a:lstStyle/>
            <a:p>
              <a:endParaRPr lang="en-GB"/>
            </a:p>
          </p:txBody>
        </p:sp>
        <p:sp>
          <p:nvSpPr>
            <p:cNvPr id="7203" name="Line 25"/>
            <p:cNvSpPr>
              <a:spLocks noChangeShapeType="1"/>
            </p:cNvSpPr>
            <p:nvPr/>
          </p:nvSpPr>
          <p:spPr bwMode="auto">
            <a:xfrm>
              <a:off x="862" y="2750"/>
              <a:ext cx="136" cy="0"/>
            </a:xfrm>
            <a:prstGeom prst="line">
              <a:avLst/>
            </a:prstGeom>
            <a:noFill/>
            <a:ln w="9525">
              <a:solidFill>
                <a:schemeClr val="tx1"/>
              </a:solidFill>
              <a:round/>
              <a:headEnd/>
              <a:tailEnd/>
            </a:ln>
          </p:spPr>
          <p:txBody>
            <a:bodyPr/>
            <a:lstStyle/>
            <a:p>
              <a:endParaRPr lang="en-GB"/>
            </a:p>
          </p:txBody>
        </p:sp>
        <p:sp>
          <p:nvSpPr>
            <p:cNvPr id="7204" name="Line 26"/>
            <p:cNvSpPr>
              <a:spLocks noChangeShapeType="1"/>
            </p:cNvSpPr>
            <p:nvPr/>
          </p:nvSpPr>
          <p:spPr bwMode="auto">
            <a:xfrm>
              <a:off x="884" y="2795"/>
              <a:ext cx="91" cy="0"/>
            </a:xfrm>
            <a:prstGeom prst="line">
              <a:avLst/>
            </a:prstGeom>
            <a:noFill/>
            <a:ln w="9525">
              <a:solidFill>
                <a:schemeClr val="tx1"/>
              </a:solidFill>
              <a:round/>
              <a:headEnd/>
              <a:tailEnd/>
            </a:ln>
          </p:spPr>
          <p:txBody>
            <a:bodyPr/>
            <a:lstStyle/>
            <a:p>
              <a:endParaRPr lang="en-GB"/>
            </a:p>
          </p:txBody>
        </p:sp>
      </p:grpSp>
      <p:sp>
        <p:nvSpPr>
          <p:cNvPr id="7183" name="Text Box 27"/>
          <p:cNvSpPr txBox="1">
            <a:spLocks noChangeArrowheads="1"/>
          </p:cNvSpPr>
          <p:nvPr/>
        </p:nvSpPr>
        <p:spPr bwMode="auto">
          <a:xfrm>
            <a:off x="3492500" y="3429000"/>
            <a:ext cx="547688" cy="366713"/>
          </a:xfrm>
          <a:prstGeom prst="rect">
            <a:avLst/>
          </a:prstGeom>
          <a:noFill/>
          <a:ln w="9525">
            <a:noFill/>
            <a:miter lim="800000"/>
            <a:headEnd/>
            <a:tailEnd/>
          </a:ln>
        </p:spPr>
        <p:txBody>
          <a:bodyPr wrap="none">
            <a:spAutoFit/>
          </a:bodyPr>
          <a:lstStyle/>
          <a:p>
            <a:r>
              <a:rPr lang="en-GB" i="1"/>
              <a:t>P</a:t>
            </a:r>
            <a:r>
              <a:rPr lang="en-GB" i="1" baseline="-25000"/>
              <a:t>out</a:t>
            </a:r>
          </a:p>
        </p:txBody>
      </p:sp>
      <p:sp>
        <p:nvSpPr>
          <p:cNvPr id="7184" name="Rectangle 30"/>
          <p:cNvSpPr>
            <a:spLocks noChangeArrowheads="1"/>
          </p:cNvSpPr>
          <p:nvPr/>
        </p:nvSpPr>
        <p:spPr bwMode="auto">
          <a:xfrm>
            <a:off x="3276600" y="3716338"/>
            <a:ext cx="142875" cy="4318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85" name="Line 31"/>
          <p:cNvSpPr>
            <a:spLocks noChangeShapeType="1"/>
          </p:cNvSpPr>
          <p:nvPr/>
        </p:nvSpPr>
        <p:spPr bwMode="auto">
          <a:xfrm flipV="1">
            <a:off x="3348038" y="3429000"/>
            <a:ext cx="0" cy="287338"/>
          </a:xfrm>
          <a:prstGeom prst="line">
            <a:avLst/>
          </a:prstGeom>
          <a:noFill/>
          <a:ln w="9525">
            <a:solidFill>
              <a:schemeClr val="tx1"/>
            </a:solidFill>
            <a:round/>
            <a:headEnd/>
            <a:tailEnd/>
          </a:ln>
        </p:spPr>
        <p:txBody>
          <a:bodyPr/>
          <a:lstStyle/>
          <a:p>
            <a:endParaRPr lang="en-GB"/>
          </a:p>
        </p:txBody>
      </p:sp>
      <p:sp>
        <p:nvSpPr>
          <p:cNvPr id="7186" name="Line 33"/>
          <p:cNvSpPr>
            <a:spLocks noChangeShapeType="1"/>
          </p:cNvSpPr>
          <p:nvPr/>
        </p:nvSpPr>
        <p:spPr bwMode="auto">
          <a:xfrm>
            <a:off x="612775" y="3429000"/>
            <a:ext cx="0" cy="287338"/>
          </a:xfrm>
          <a:prstGeom prst="line">
            <a:avLst/>
          </a:prstGeom>
          <a:noFill/>
          <a:ln w="9525">
            <a:solidFill>
              <a:schemeClr val="tx1"/>
            </a:solidFill>
            <a:round/>
            <a:headEnd/>
            <a:tailEnd/>
          </a:ln>
        </p:spPr>
        <p:txBody>
          <a:bodyPr/>
          <a:lstStyle/>
          <a:p>
            <a:endParaRPr lang="en-GB"/>
          </a:p>
        </p:txBody>
      </p:sp>
      <p:sp>
        <p:nvSpPr>
          <p:cNvPr id="7187" name="Oval 32"/>
          <p:cNvSpPr>
            <a:spLocks noChangeArrowheads="1"/>
          </p:cNvSpPr>
          <p:nvPr/>
        </p:nvSpPr>
        <p:spPr bwMode="auto">
          <a:xfrm>
            <a:off x="468313" y="3644900"/>
            <a:ext cx="288925" cy="287338"/>
          </a:xfrm>
          <a:prstGeom prst="ellipse">
            <a:avLst/>
          </a:prstGeom>
          <a:solidFill>
            <a:schemeClr val="bg1"/>
          </a:solidFill>
          <a:ln w="9525">
            <a:solidFill>
              <a:schemeClr val="tx1"/>
            </a:solidFill>
            <a:round/>
            <a:headEnd/>
            <a:tailEnd/>
          </a:ln>
        </p:spPr>
        <p:txBody>
          <a:bodyPr wrap="none" anchor="ctr"/>
          <a:lstStyle/>
          <a:p>
            <a:endParaRPr lang="en-US"/>
          </a:p>
        </p:txBody>
      </p:sp>
      <p:sp>
        <p:nvSpPr>
          <p:cNvPr id="7188" name="Text Box 35"/>
          <p:cNvSpPr txBox="1">
            <a:spLocks noChangeArrowheads="1"/>
          </p:cNvSpPr>
          <p:nvPr/>
        </p:nvSpPr>
        <p:spPr bwMode="auto">
          <a:xfrm>
            <a:off x="2843808" y="1628775"/>
            <a:ext cx="5544542" cy="923330"/>
          </a:xfrm>
          <a:prstGeom prst="rect">
            <a:avLst/>
          </a:prstGeom>
          <a:noFill/>
          <a:ln w="9525">
            <a:noFill/>
            <a:miter lim="800000"/>
            <a:headEnd/>
            <a:tailEnd/>
          </a:ln>
        </p:spPr>
        <p:txBody>
          <a:bodyPr wrap="square">
            <a:spAutoFit/>
          </a:bodyPr>
          <a:lstStyle/>
          <a:p>
            <a:r>
              <a:rPr lang="en-GB" b="1" dirty="0">
                <a:solidFill>
                  <a:srgbClr val="FF0000"/>
                </a:solidFill>
              </a:rPr>
              <a:t>An amplifier attains energy by taking current from fixed-voltage power supplies.</a:t>
            </a:r>
          </a:p>
          <a:p>
            <a:r>
              <a:rPr lang="en-GB" b="1" dirty="0">
                <a:solidFill>
                  <a:srgbClr val="FF0000"/>
                </a:solidFill>
              </a:rPr>
              <a:t>Total energy-in must equal total energy-out</a:t>
            </a:r>
          </a:p>
        </p:txBody>
      </p:sp>
      <p:sp>
        <p:nvSpPr>
          <p:cNvPr id="7189" name="Line 36"/>
          <p:cNvSpPr>
            <a:spLocks noChangeShapeType="1"/>
          </p:cNvSpPr>
          <p:nvPr/>
        </p:nvSpPr>
        <p:spPr bwMode="auto">
          <a:xfrm>
            <a:off x="1981200" y="2636838"/>
            <a:ext cx="0" cy="287337"/>
          </a:xfrm>
          <a:prstGeom prst="line">
            <a:avLst/>
          </a:prstGeom>
          <a:noFill/>
          <a:ln w="6350">
            <a:solidFill>
              <a:schemeClr val="tx1"/>
            </a:solidFill>
            <a:round/>
            <a:headEnd/>
            <a:tailEnd type="triangle" w="med" len="med"/>
          </a:ln>
        </p:spPr>
        <p:txBody>
          <a:bodyPr/>
          <a:lstStyle/>
          <a:p>
            <a:endParaRPr lang="en-GB"/>
          </a:p>
        </p:txBody>
      </p:sp>
      <p:sp>
        <p:nvSpPr>
          <p:cNvPr id="7190" name="Text Box 37"/>
          <p:cNvSpPr txBox="1">
            <a:spLocks noChangeArrowheads="1"/>
          </p:cNvSpPr>
          <p:nvPr/>
        </p:nvSpPr>
        <p:spPr bwMode="auto">
          <a:xfrm>
            <a:off x="2032000" y="2584450"/>
            <a:ext cx="450850" cy="366713"/>
          </a:xfrm>
          <a:prstGeom prst="rect">
            <a:avLst/>
          </a:prstGeom>
          <a:noFill/>
          <a:ln w="9525">
            <a:noFill/>
            <a:miter lim="800000"/>
            <a:headEnd/>
            <a:tailEnd/>
          </a:ln>
        </p:spPr>
        <p:txBody>
          <a:bodyPr>
            <a:spAutoFit/>
          </a:bodyPr>
          <a:lstStyle/>
          <a:p>
            <a:r>
              <a:rPr lang="en-GB" i="1"/>
              <a:t>I</a:t>
            </a:r>
            <a:r>
              <a:rPr lang="en-GB" i="1" baseline="30000"/>
              <a:t>+</a:t>
            </a:r>
            <a:endParaRPr lang="en-GB" i="1"/>
          </a:p>
        </p:txBody>
      </p:sp>
      <p:sp>
        <p:nvSpPr>
          <p:cNvPr id="7191" name="Text Box 38"/>
          <p:cNvSpPr txBox="1">
            <a:spLocks noChangeArrowheads="1"/>
          </p:cNvSpPr>
          <p:nvPr/>
        </p:nvSpPr>
        <p:spPr bwMode="auto">
          <a:xfrm>
            <a:off x="2052638" y="3860800"/>
            <a:ext cx="450850" cy="366713"/>
          </a:xfrm>
          <a:prstGeom prst="rect">
            <a:avLst/>
          </a:prstGeom>
          <a:noFill/>
          <a:ln w="9525">
            <a:noFill/>
            <a:miter lim="800000"/>
            <a:headEnd/>
            <a:tailEnd/>
          </a:ln>
        </p:spPr>
        <p:txBody>
          <a:bodyPr>
            <a:spAutoFit/>
          </a:bodyPr>
          <a:lstStyle/>
          <a:p>
            <a:r>
              <a:rPr lang="en-GB" i="1"/>
              <a:t>I</a:t>
            </a:r>
            <a:r>
              <a:rPr lang="en-GB" i="1" baseline="30000"/>
              <a:t>-</a:t>
            </a:r>
          </a:p>
        </p:txBody>
      </p:sp>
      <p:sp>
        <p:nvSpPr>
          <p:cNvPr id="7192" name="Line 39"/>
          <p:cNvSpPr>
            <a:spLocks noChangeShapeType="1"/>
          </p:cNvSpPr>
          <p:nvPr/>
        </p:nvSpPr>
        <p:spPr bwMode="auto">
          <a:xfrm>
            <a:off x="1981200" y="3860800"/>
            <a:ext cx="0" cy="360363"/>
          </a:xfrm>
          <a:prstGeom prst="line">
            <a:avLst/>
          </a:prstGeom>
          <a:noFill/>
          <a:ln w="6350">
            <a:solidFill>
              <a:schemeClr val="tx1"/>
            </a:solidFill>
            <a:round/>
            <a:headEnd/>
            <a:tailEnd type="triangle" w="med" len="med"/>
          </a:ln>
        </p:spPr>
        <p:txBody>
          <a:bodyPr/>
          <a:lstStyle/>
          <a:p>
            <a:endParaRPr lang="en-GB"/>
          </a:p>
        </p:txBody>
      </p:sp>
      <p:sp>
        <p:nvSpPr>
          <p:cNvPr id="7193" name="Text Box 40"/>
          <p:cNvSpPr txBox="1">
            <a:spLocks noChangeArrowheads="1"/>
          </p:cNvSpPr>
          <p:nvPr/>
        </p:nvSpPr>
        <p:spPr bwMode="auto">
          <a:xfrm>
            <a:off x="4283968" y="2564904"/>
            <a:ext cx="4083169" cy="369332"/>
          </a:xfrm>
          <a:prstGeom prst="rect">
            <a:avLst/>
          </a:prstGeom>
          <a:noFill/>
          <a:ln w="9525">
            <a:noFill/>
            <a:miter lim="800000"/>
            <a:headEnd/>
            <a:tailEnd/>
          </a:ln>
        </p:spPr>
        <p:txBody>
          <a:bodyPr wrap="none">
            <a:spAutoFit/>
          </a:bodyPr>
          <a:lstStyle/>
          <a:p>
            <a:r>
              <a:rPr lang="en-GB" dirty="0"/>
              <a:t>Power (energy/time) into the amplifier:</a:t>
            </a:r>
          </a:p>
        </p:txBody>
      </p:sp>
      <p:sp>
        <p:nvSpPr>
          <p:cNvPr id="7194" name="Text Box 41"/>
          <p:cNvSpPr txBox="1">
            <a:spLocks noChangeArrowheads="1"/>
          </p:cNvSpPr>
          <p:nvPr/>
        </p:nvSpPr>
        <p:spPr bwMode="auto">
          <a:xfrm>
            <a:off x="4355976" y="2990280"/>
            <a:ext cx="4320479" cy="646331"/>
          </a:xfrm>
          <a:prstGeom prst="rect">
            <a:avLst/>
          </a:prstGeom>
          <a:noFill/>
          <a:ln w="9525">
            <a:noFill/>
            <a:miter lim="800000"/>
            <a:headEnd/>
            <a:tailEnd/>
          </a:ln>
        </p:spPr>
        <p:txBody>
          <a:bodyPr wrap="square">
            <a:spAutoFit/>
          </a:bodyPr>
          <a:lstStyle/>
          <a:p>
            <a:r>
              <a:rPr lang="en-GB" i="1" dirty="0">
                <a:latin typeface="Times New Roman" pitchFamily="18" charset="0"/>
              </a:rPr>
              <a:t>	P</a:t>
            </a:r>
            <a:r>
              <a:rPr lang="en-GB" i="1" baseline="-25000" dirty="0">
                <a:latin typeface="Times New Roman" pitchFamily="18" charset="0"/>
              </a:rPr>
              <a:t>in</a:t>
            </a:r>
            <a:r>
              <a:rPr lang="en-GB" i="1" dirty="0">
                <a:latin typeface="Times New Roman" pitchFamily="18" charset="0"/>
              </a:rPr>
              <a:t> + I</a:t>
            </a:r>
            <a:r>
              <a:rPr lang="en-GB" i="1" baseline="30000" dirty="0">
                <a:latin typeface="Times New Roman" pitchFamily="18" charset="0"/>
              </a:rPr>
              <a:t>+</a:t>
            </a:r>
            <a:r>
              <a:rPr lang="en-GB" i="1" dirty="0">
                <a:latin typeface="Times New Roman" pitchFamily="18" charset="0"/>
              </a:rPr>
              <a:t>V</a:t>
            </a:r>
            <a:r>
              <a:rPr lang="en-GB" i="1" baseline="30000" dirty="0">
                <a:latin typeface="Times New Roman" pitchFamily="18" charset="0"/>
              </a:rPr>
              <a:t>+</a:t>
            </a:r>
            <a:r>
              <a:rPr lang="en-GB" i="1" dirty="0">
                <a:latin typeface="Times New Roman" pitchFamily="18" charset="0"/>
              </a:rPr>
              <a:t> + I</a:t>
            </a:r>
            <a:r>
              <a:rPr lang="en-GB" i="1" baseline="30000" dirty="0">
                <a:latin typeface="Times New Roman" pitchFamily="18" charset="0"/>
              </a:rPr>
              <a:t>-</a:t>
            </a:r>
            <a:r>
              <a:rPr lang="en-GB" i="1" dirty="0">
                <a:latin typeface="Times New Roman" pitchFamily="18" charset="0"/>
              </a:rPr>
              <a:t>V</a:t>
            </a:r>
            <a:r>
              <a:rPr lang="en-GB" i="1" baseline="30000" dirty="0">
                <a:latin typeface="Times New Roman" pitchFamily="18" charset="0"/>
              </a:rPr>
              <a:t>-</a:t>
            </a:r>
          </a:p>
          <a:p>
            <a:r>
              <a:rPr lang="en-GB" i="1" dirty="0">
                <a:latin typeface="Times New Roman" pitchFamily="18" charset="0"/>
              </a:rPr>
              <a:t>(input signal Power + power supply Power)</a:t>
            </a:r>
          </a:p>
        </p:txBody>
      </p:sp>
      <p:sp>
        <p:nvSpPr>
          <p:cNvPr id="7195" name="Text Box 42"/>
          <p:cNvSpPr txBox="1">
            <a:spLocks noChangeArrowheads="1"/>
          </p:cNvSpPr>
          <p:nvPr/>
        </p:nvSpPr>
        <p:spPr bwMode="auto">
          <a:xfrm>
            <a:off x="3537029" y="4437112"/>
            <a:ext cx="4222750" cy="366712"/>
          </a:xfrm>
          <a:prstGeom prst="rect">
            <a:avLst/>
          </a:prstGeom>
          <a:noFill/>
          <a:ln w="9525">
            <a:noFill/>
            <a:miter lim="800000"/>
            <a:headEnd/>
            <a:tailEnd/>
          </a:ln>
        </p:spPr>
        <p:txBody>
          <a:bodyPr wrap="none">
            <a:spAutoFit/>
          </a:bodyPr>
          <a:lstStyle/>
          <a:p>
            <a:r>
              <a:rPr lang="en-GB" dirty="0"/>
              <a:t>Power out of the amplifier onto the load:</a:t>
            </a:r>
          </a:p>
        </p:txBody>
      </p:sp>
      <p:sp>
        <p:nvSpPr>
          <p:cNvPr id="7196" name="Text Box 43"/>
          <p:cNvSpPr txBox="1">
            <a:spLocks noChangeArrowheads="1"/>
          </p:cNvSpPr>
          <p:nvPr/>
        </p:nvSpPr>
        <p:spPr bwMode="auto">
          <a:xfrm>
            <a:off x="4654550" y="3790781"/>
            <a:ext cx="3147015" cy="646331"/>
          </a:xfrm>
          <a:prstGeom prst="rect">
            <a:avLst/>
          </a:prstGeom>
          <a:noFill/>
          <a:ln w="9525">
            <a:noFill/>
            <a:miter lim="800000"/>
            <a:headEnd/>
            <a:tailEnd/>
          </a:ln>
        </p:spPr>
        <p:txBody>
          <a:bodyPr wrap="none">
            <a:spAutoFit/>
          </a:bodyPr>
          <a:lstStyle/>
          <a:p>
            <a:r>
              <a:rPr lang="en-GB" dirty="0"/>
              <a:t>(</a:t>
            </a:r>
            <a:r>
              <a:rPr lang="en-GB" i="1" dirty="0">
                <a:latin typeface="Times New Roman" pitchFamily="18" charset="0"/>
              </a:rPr>
              <a:t>I</a:t>
            </a:r>
            <a:r>
              <a:rPr lang="en-GB" i="1" baseline="30000" dirty="0">
                <a:latin typeface="Times New Roman" pitchFamily="18" charset="0"/>
              </a:rPr>
              <a:t>-</a:t>
            </a:r>
            <a:r>
              <a:rPr lang="en-GB" dirty="0"/>
              <a:t> and </a:t>
            </a:r>
            <a:r>
              <a:rPr lang="en-GB" i="1" dirty="0">
                <a:latin typeface="Times New Roman" pitchFamily="18" charset="0"/>
              </a:rPr>
              <a:t>E</a:t>
            </a:r>
            <a:r>
              <a:rPr lang="en-GB" i="1" baseline="30000" dirty="0">
                <a:latin typeface="Times New Roman" pitchFamily="18" charset="0"/>
              </a:rPr>
              <a:t>-</a:t>
            </a:r>
            <a:r>
              <a:rPr lang="en-GB" dirty="0"/>
              <a:t> being negative give</a:t>
            </a:r>
          </a:p>
          <a:p>
            <a:r>
              <a:rPr lang="en-GB" dirty="0"/>
              <a:t>positive power)</a:t>
            </a:r>
          </a:p>
        </p:txBody>
      </p:sp>
      <p:sp>
        <p:nvSpPr>
          <p:cNvPr id="7197" name="Text Box 44"/>
          <p:cNvSpPr txBox="1">
            <a:spLocks noChangeArrowheads="1"/>
          </p:cNvSpPr>
          <p:nvPr/>
        </p:nvSpPr>
        <p:spPr bwMode="auto">
          <a:xfrm>
            <a:off x="7713493" y="4437112"/>
            <a:ext cx="530915" cy="369332"/>
          </a:xfrm>
          <a:prstGeom prst="rect">
            <a:avLst/>
          </a:prstGeom>
          <a:noFill/>
          <a:ln w="9525">
            <a:noFill/>
            <a:miter lim="800000"/>
            <a:headEnd/>
            <a:tailEnd/>
          </a:ln>
        </p:spPr>
        <p:txBody>
          <a:bodyPr wrap="none">
            <a:spAutoFit/>
          </a:bodyPr>
          <a:lstStyle/>
          <a:p>
            <a:r>
              <a:rPr lang="en-GB" b="1" i="1" dirty="0">
                <a:latin typeface="Times New Roman" pitchFamily="18" charset="0"/>
              </a:rPr>
              <a:t>P</a:t>
            </a:r>
            <a:r>
              <a:rPr lang="en-GB" b="1" i="1" baseline="-25000" dirty="0">
                <a:latin typeface="Times New Roman" pitchFamily="18" charset="0"/>
              </a:rPr>
              <a:t>out</a:t>
            </a:r>
            <a:endParaRPr lang="en-GB" b="1" i="1" dirty="0">
              <a:latin typeface="Times New Roman" pitchFamily="18" charset="0"/>
            </a:endParaRPr>
          </a:p>
        </p:txBody>
      </p:sp>
      <p:sp>
        <p:nvSpPr>
          <p:cNvPr id="7198" name="Text Box 45"/>
          <p:cNvSpPr txBox="1">
            <a:spLocks noChangeArrowheads="1"/>
          </p:cNvSpPr>
          <p:nvPr/>
        </p:nvSpPr>
        <p:spPr bwMode="auto">
          <a:xfrm>
            <a:off x="1043608" y="4960664"/>
            <a:ext cx="4184650" cy="366713"/>
          </a:xfrm>
          <a:prstGeom prst="rect">
            <a:avLst/>
          </a:prstGeom>
          <a:noFill/>
          <a:ln w="9525">
            <a:noFill/>
            <a:miter lim="800000"/>
            <a:headEnd/>
            <a:tailEnd/>
          </a:ln>
        </p:spPr>
        <p:txBody>
          <a:bodyPr wrap="none">
            <a:spAutoFit/>
          </a:bodyPr>
          <a:lstStyle/>
          <a:p>
            <a:r>
              <a:rPr lang="en-GB"/>
              <a:t>The efficiency of amplifier is defined as </a:t>
            </a:r>
          </a:p>
        </p:txBody>
      </p:sp>
      <p:graphicFrame>
        <p:nvGraphicFramePr>
          <p:cNvPr id="34862" name="Object 46"/>
          <p:cNvGraphicFramePr>
            <a:graphicFrameLocks noGrp="1" noChangeAspect="1"/>
          </p:cNvGraphicFramePr>
          <p:nvPr>
            <p:ph idx="1"/>
            <p:extLst>
              <p:ext uri="{D42A27DB-BD31-4B8C-83A1-F6EECF244321}">
                <p14:modId xmlns:p14="http://schemas.microsoft.com/office/powerpoint/2010/main" val="3185530607"/>
              </p:ext>
            </p:extLst>
          </p:nvPr>
        </p:nvGraphicFramePr>
        <p:xfrm>
          <a:off x="5465763" y="4797425"/>
          <a:ext cx="2212975" cy="696913"/>
        </p:xfrm>
        <a:graphic>
          <a:graphicData uri="http://schemas.openxmlformats.org/presentationml/2006/ole">
            <mc:AlternateContent xmlns:mc="http://schemas.openxmlformats.org/markup-compatibility/2006">
              <mc:Choice xmlns:v="urn:schemas-microsoft-com:vml" Requires="v">
                <p:oleObj spid="_x0000_s45204" name="Equation" r:id="rId3" imgW="1371600" imgH="431640" progId="Equation.3">
                  <p:embed/>
                </p:oleObj>
              </mc:Choice>
              <mc:Fallback>
                <p:oleObj name="Equation" r:id="rId3" imgW="1371600" imgH="431640" progId="Equation.3">
                  <p:embed/>
                  <p:pic>
                    <p:nvPicPr>
                      <p:cNvPr id="0" name="Object 46"/>
                      <p:cNvPicPr>
                        <a:picLocks noChangeAspect="1" noChangeArrowheads="1"/>
                      </p:cNvPicPr>
                      <p:nvPr/>
                    </p:nvPicPr>
                    <p:blipFill>
                      <a:blip r:embed="rId4"/>
                      <a:srcRect/>
                      <a:stretch>
                        <a:fillRect/>
                      </a:stretch>
                    </p:blipFill>
                    <p:spPr bwMode="auto">
                      <a:xfrm>
                        <a:off x="5465763" y="4797425"/>
                        <a:ext cx="2212975" cy="69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99" name="Text Box 48"/>
          <p:cNvSpPr txBox="1">
            <a:spLocks noChangeArrowheads="1"/>
          </p:cNvSpPr>
          <p:nvPr/>
        </p:nvSpPr>
        <p:spPr bwMode="auto">
          <a:xfrm>
            <a:off x="1927846" y="5732189"/>
            <a:ext cx="2168525" cy="366713"/>
          </a:xfrm>
          <a:prstGeom prst="rect">
            <a:avLst/>
          </a:prstGeom>
          <a:noFill/>
          <a:ln w="9525">
            <a:noFill/>
            <a:miter lim="800000"/>
            <a:headEnd/>
            <a:tailEnd/>
          </a:ln>
        </p:spPr>
        <p:txBody>
          <a:bodyPr wrap="none">
            <a:spAutoFit/>
          </a:bodyPr>
          <a:lstStyle/>
          <a:p>
            <a:r>
              <a:rPr lang="en-GB" i="1">
                <a:latin typeface="Times New Roman" pitchFamily="18" charset="0"/>
              </a:rPr>
              <a:t>P</a:t>
            </a:r>
            <a:r>
              <a:rPr lang="en-GB" i="1" baseline="-25000">
                <a:latin typeface="Times New Roman" pitchFamily="18" charset="0"/>
              </a:rPr>
              <a:t>in</a:t>
            </a:r>
            <a:r>
              <a:rPr lang="en-GB" i="1">
                <a:latin typeface="Times New Roman" pitchFamily="18" charset="0"/>
              </a:rPr>
              <a:t> </a:t>
            </a:r>
            <a:r>
              <a:rPr lang="en-GB"/>
              <a:t>is usually &lt;&lt; </a:t>
            </a:r>
            <a:r>
              <a:rPr lang="en-GB" i="1">
                <a:latin typeface="Times New Roman" pitchFamily="18" charset="0"/>
              </a:rPr>
              <a:t>P</a:t>
            </a:r>
            <a:r>
              <a:rPr lang="en-GB" i="1" baseline="-25000">
                <a:latin typeface="Times New Roman" pitchFamily="18" charset="0"/>
              </a:rPr>
              <a:t>out</a:t>
            </a:r>
          </a:p>
        </p:txBody>
      </p:sp>
      <p:graphicFrame>
        <p:nvGraphicFramePr>
          <p:cNvPr id="34865" name="Object 49"/>
          <p:cNvGraphicFramePr>
            <a:graphicFrameLocks noChangeAspect="1"/>
          </p:cNvGraphicFramePr>
          <p:nvPr>
            <p:extLst>
              <p:ext uri="{D42A27DB-BD31-4B8C-83A1-F6EECF244321}">
                <p14:modId xmlns:p14="http://schemas.microsoft.com/office/powerpoint/2010/main" val="45124769"/>
              </p:ext>
            </p:extLst>
          </p:nvPr>
        </p:nvGraphicFramePr>
        <p:xfrm>
          <a:off x="4583733" y="5589314"/>
          <a:ext cx="3132138" cy="636588"/>
        </p:xfrm>
        <a:graphic>
          <a:graphicData uri="http://schemas.openxmlformats.org/presentationml/2006/ole">
            <mc:AlternateContent xmlns:mc="http://schemas.openxmlformats.org/markup-compatibility/2006">
              <mc:Choice xmlns:v="urn:schemas-microsoft-com:vml" Requires="v">
                <p:oleObj spid="_x0000_s45205" name="Equation" r:id="rId5" imgW="1942920" imgH="393480" progId="Equation.3">
                  <p:embed/>
                </p:oleObj>
              </mc:Choice>
              <mc:Fallback>
                <p:oleObj name="Equation" r:id="rId5" imgW="1942920" imgH="393480" progId="Equation.3">
                  <p:embed/>
                  <p:pic>
                    <p:nvPicPr>
                      <p:cNvPr id="0" name="Object 49"/>
                      <p:cNvPicPr>
                        <a:picLocks noChangeAspect="1" noChangeArrowheads="1"/>
                      </p:cNvPicPr>
                      <p:nvPr/>
                    </p:nvPicPr>
                    <p:blipFill>
                      <a:blip r:embed="rId6"/>
                      <a:srcRect/>
                      <a:stretch>
                        <a:fillRect/>
                      </a:stretch>
                    </p:blipFill>
                    <p:spPr bwMode="auto">
                      <a:xfrm>
                        <a:off x="4583733" y="5589314"/>
                        <a:ext cx="3132138" cy="636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66" name="AutoShape 50"/>
          <p:cNvSpPr>
            <a:spLocks noChangeArrowheads="1"/>
          </p:cNvSpPr>
          <p:nvPr/>
        </p:nvSpPr>
        <p:spPr bwMode="auto">
          <a:xfrm rot="5400000">
            <a:off x="1523207" y="2948781"/>
            <a:ext cx="985838" cy="936625"/>
          </a:xfrm>
          <a:prstGeom prst="triangle">
            <a:avLst>
              <a:gd name="adj" fmla="val 50000"/>
            </a:avLst>
          </a:prstGeom>
          <a:solidFill>
            <a:srgbClr val="FF0000"/>
          </a:solidFill>
          <a:ln w="9525">
            <a:solidFill>
              <a:schemeClr val="tx1"/>
            </a:solidFill>
            <a:miter lim="800000"/>
            <a:headEnd/>
            <a:tailEnd/>
          </a:ln>
        </p:spPr>
        <p:txBody>
          <a:bodyPr rot="10800000" vert="eaVert" wrap="none" anchor="ctr"/>
          <a:lstStyle/>
          <a:p>
            <a:pPr algn="ctr"/>
            <a:r>
              <a:rPr lang="en-GB"/>
              <a:t>Heat</a:t>
            </a:r>
          </a:p>
        </p:txBody>
      </p:sp>
      <p:sp>
        <p:nvSpPr>
          <p:cNvPr id="41" name="Text Box 42"/>
          <p:cNvSpPr txBox="1">
            <a:spLocks noChangeArrowheads="1"/>
          </p:cNvSpPr>
          <p:nvPr/>
        </p:nvSpPr>
        <p:spPr bwMode="auto">
          <a:xfrm>
            <a:off x="838899" y="6372036"/>
            <a:ext cx="6109365" cy="369332"/>
          </a:xfrm>
          <a:prstGeom prst="rect">
            <a:avLst/>
          </a:prstGeom>
          <a:noFill/>
          <a:ln w="9525">
            <a:noFill/>
            <a:miter lim="800000"/>
            <a:headEnd/>
            <a:tailEnd/>
          </a:ln>
        </p:spPr>
        <p:txBody>
          <a:bodyPr wrap="none">
            <a:spAutoFit/>
          </a:bodyPr>
          <a:lstStyle/>
          <a:p>
            <a:r>
              <a:rPr lang="en-GB" dirty="0"/>
              <a:t>The rest of the energy is almost always dissipated as heat</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GB" dirty="0"/>
              <a:t>Amplifiers: summary</a:t>
            </a:r>
          </a:p>
        </p:txBody>
      </p:sp>
      <p:sp>
        <p:nvSpPr>
          <p:cNvPr id="22531" name="Rectangle 3"/>
          <p:cNvSpPr>
            <a:spLocks noGrp="1" noChangeArrowheads="1"/>
          </p:cNvSpPr>
          <p:nvPr>
            <p:ph type="body" idx="1"/>
          </p:nvPr>
        </p:nvSpPr>
        <p:spPr>
          <a:xfrm>
            <a:off x="971600" y="1628800"/>
            <a:ext cx="7661275" cy="4114800"/>
          </a:xfrm>
        </p:spPr>
        <p:txBody>
          <a:bodyPr/>
          <a:lstStyle/>
          <a:p>
            <a:pPr eaLnBrk="1" hangingPunct="1">
              <a:lnSpc>
                <a:spcPct val="90000"/>
              </a:lnSpc>
            </a:pPr>
            <a:r>
              <a:rPr lang="en-GB" sz="2400" dirty="0"/>
              <a:t>An amplifier is characterised by its gain</a:t>
            </a:r>
          </a:p>
          <a:p>
            <a:pPr lvl="1" eaLnBrk="1" hangingPunct="1">
              <a:lnSpc>
                <a:spcPct val="90000"/>
              </a:lnSpc>
            </a:pPr>
            <a:r>
              <a:rPr lang="en-GB" sz="2000" dirty="0"/>
              <a:t>Power gain, Voltage gain and Current gain</a:t>
            </a:r>
          </a:p>
          <a:p>
            <a:pPr eaLnBrk="1" hangingPunct="1">
              <a:lnSpc>
                <a:spcPct val="90000"/>
              </a:lnSpc>
            </a:pPr>
            <a:r>
              <a:rPr lang="en-GB" sz="2400" dirty="0"/>
              <a:t>Ideal amplifiers can be modelled as an ideal dependent source</a:t>
            </a:r>
          </a:p>
          <a:p>
            <a:pPr lvl="1" eaLnBrk="1" hangingPunct="1">
              <a:lnSpc>
                <a:spcPct val="90000"/>
              </a:lnSpc>
            </a:pPr>
            <a:r>
              <a:rPr lang="en-GB" sz="2000" dirty="0"/>
              <a:t>The output and input of an amplifier can be either current or voltage - 4 combinations give 4 types</a:t>
            </a:r>
          </a:p>
          <a:p>
            <a:pPr lvl="1" eaLnBrk="1" hangingPunct="1">
              <a:lnSpc>
                <a:spcPct val="90000"/>
              </a:lnSpc>
            </a:pPr>
            <a:r>
              <a:rPr lang="en-GB" sz="2000" dirty="0"/>
              <a:t>In this unit, we are concerned with Voltage and (to a lesser extent) Current Amplifiers and not the other two types</a:t>
            </a:r>
          </a:p>
          <a:p>
            <a:pPr eaLnBrk="1" hangingPunct="1">
              <a:lnSpc>
                <a:spcPct val="90000"/>
              </a:lnSpc>
            </a:pPr>
            <a:r>
              <a:rPr lang="en-GB" sz="2400" dirty="0"/>
              <a:t>Non-ideal amplifiers have finite input and output resistance values</a:t>
            </a:r>
          </a:p>
          <a:p>
            <a:pPr lvl="1" eaLnBrk="1" hangingPunct="1">
              <a:lnSpc>
                <a:spcPct val="90000"/>
              </a:lnSpc>
            </a:pPr>
            <a:r>
              <a:rPr lang="en-GB" sz="2000" dirty="0"/>
              <a:t>When connected to non-ideal source and a load, a reduction of gain will result compared to an ideal source and no load</a:t>
            </a:r>
          </a:p>
          <a:p>
            <a:pPr eaLnBrk="1" hangingPunct="1">
              <a:lnSpc>
                <a:spcPct val="90000"/>
              </a:lnSpc>
            </a:pPr>
            <a:r>
              <a:rPr lang="en-GB" sz="2400" dirty="0"/>
              <a:t>Use </a:t>
            </a:r>
            <a:r>
              <a:rPr lang="en-GB" sz="2400" dirty="0" err="1"/>
              <a:t>Thévenin</a:t>
            </a:r>
            <a:r>
              <a:rPr lang="en-GB" sz="2400" dirty="0"/>
              <a:t> for voltage amplifiers and Norton for current amplifiers</a:t>
            </a:r>
          </a:p>
          <a:p>
            <a:pPr eaLnBrk="1" hangingPunct="1">
              <a:lnSpc>
                <a:spcPct val="90000"/>
              </a:lnSpc>
            </a:pPr>
            <a:endParaRPr lang="en-GB" sz="2400"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dirty="0"/>
              <a:t>Amplifiers: summary cont.</a:t>
            </a:r>
          </a:p>
        </p:txBody>
      </p:sp>
      <p:sp>
        <p:nvSpPr>
          <p:cNvPr id="23555" name="Rectangle 3"/>
          <p:cNvSpPr>
            <a:spLocks noGrp="1" noChangeArrowheads="1"/>
          </p:cNvSpPr>
          <p:nvPr>
            <p:ph type="body" idx="1"/>
          </p:nvPr>
        </p:nvSpPr>
        <p:spPr>
          <a:xfrm>
            <a:off x="900113" y="1773238"/>
            <a:ext cx="7661275" cy="4114800"/>
          </a:xfrm>
        </p:spPr>
        <p:txBody>
          <a:bodyPr/>
          <a:lstStyle/>
          <a:p>
            <a:pPr eaLnBrk="1" hangingPunct="1">
              <a:lnSpc>
                <a:spcPct val="80000"/>
              </a:lnSpc>
            </a:pPr>
            <a:r>
              <a:rPr lang="en-GB" sz="2400" dirty="0"/>
              <a:t>Range: </a:t>
            </a:r>
          </a:p>
          <a:p>
            <a:pPr lvl="2" eaLnBrk="1" hangingPunct="1">
              <a:lnSpc>
                <a:spcPct val="80000"/>
              </a:lnSpc>
            </a:pPr>
            <a:r>
              <a:rPr lang="en-GB" sz="2000" dirty="0"/>
              <a:t>Maximum range is limited by clipping</a:t>
            </a:r>
          </a:p>
          <a:p>
            <a:pPr eaLnBrk="1" hangingPunct="1">
              <a:lnSpc>
                <a:spcPct val="80000"/>
              </a:lnSpc>
            </a:pPr>
            <a:r>
              <a:rPr lang="en-GB" sz="2400" dirty="0"/>
              <a:t>Cascaded amplifiers:</a:t>
            </a:r>
          </a:p>
          <a:p>
            <a:pPr lvl="2" eaLnBrk="1" hangingPunct="1">
              <a:lnSpc>
                <a:spcPct val="80000"/>
              </a:lnSpc>
            </a:pPr>
            <a:r>
              <a:rPr lang="en-GB" sz="2000" dirty="0"/>
              <a:t>High gain can be obtained by cascading</a:t>
            </a:r>
          </a:p>
          <a:p>
            <a:pPr lvl="2" eaLnBrk="1" hangingPunct="1">
              <a:lnSpc>
                <a:spcPct val="80000"/>
              </a:lnSpc>
            </a:pPr>
            <a:r>
              <a:rPr lang="en-GB" sz="2000" dirty="0"/>
              <a:t>Source and load resistances in a cascade chain must be taken into account</a:t>
            </a:r>
          </a:p>
          <a:p>
            <a:pPr eaLnBrk="1" hangingPunct="1">
              <a:lnSpc>
                <a:spcPct val="80000"/>
              </a:lnSpc>
            </a:pPr>
            <a:r>
              <a:rPr lang="en-GB" sz="2400" dirty="0"/>
              <a:t>Efficiency of amplifiers:</a:t>
            </a:r>
          </a:p>
          <a:p>
            <a:pPr lvl="2" eaLnBrk="1" hangingPunct="1">
              <a:lnSpc>
                <a:spcPct val="80000"/>
              </a:lnSpc>
            </a:pPr>
            <a:r>
              <a:rPr lang="en-GB" sz="2000" dirty="0"/>
              <a:t>Amplifiers dissipate energy as heat alongside increasing the signal power</a:t>
            </a:r>
          </a:p>
          <a:p>
            <a:pPr lvl="1" eaLnBrk="1" hangingPunct="1">
              <a:lnSpc>
                <a:spcPct val="80000"/>
              </a:lnSpc>
            </a:pPr>
            <a:endParaRPr lang="en-GB" sz="1400"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ctrTitle"/>
          </p:nvPr>
        </p:nvSpPr>
        <p:spPr/>
        <p:txBody>
          <a:bodyPr/>
          <a:lstStyle/>
          <a:p>
            <a:pPr eaLnBrk="1" hangingPunct="1"/>
            <a:r>
              <a:rPr lang="en-GB"/>
              <a:t>Filters</a:t>
            </a:r>
          </a:p>
        </p:txBody>
      </p:sp>
      <p:sp>
        <p:nvSpPr>
          <p:cNvPr id="4" name="Rectangle 3"/>
          <p:cNvSpPr txBox="1">
            <a:spLocks noChangeArrowheads="1"/>
          </p:cNvSpPr>
          <p:nvPr/>
        </p:nvSpPr>
        <p:spPr bwMode="auto">
          <a:xfrm>
            <a:off x="755576" y="3284984"/>
            <a:ext cx="7661275" cy="2239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defRPr/>
            </a:pPr>
            <a:r>
              <a:rPr kumimoji="0" lang="en-US" altLang="zh-CN" sz="3200" b="0" i="0" u="none" strike="noStrike" kern="0" cap="none" spc="0" normalizeH="0" baseline="0" noProof="0" dirty="0">
                <a:ln>
                  <a:noFill/>
                </a:ln>
                <a:solidFill>
                  <a:schemeClr val="tx1"/>
                </a:solidFill>
                <a:effectLst/>
                <a:uLnTx/>
                <a:uFillTx/>
                <a:latin typeface="+mn-lt"/>
                <a:ea typeface="宋体" pitchFamily="2" charset="-122"/>
                <a:cs typeface="+mn-cs"/>
              </a:rPr>
              <a:t>Suppress noise and interference from those parts of the frequency spectrum which are not of interest</a:t>
            </a:r>
          </a:p>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defRPr/>
            </a:pPr>
            <a:r>
              <a:rPr kumimoji="0" lang="en-US" altLang="zh-CN" sz="3200" b="0" i="0" u="none" strike="noStrike" kern="0" cap="none" spc="0" normalizeH="0" baseline="0" noProof="0" dirty="0">
                <a:ln>
                  <a:noFill/>
                </a:ln>
                <a:solidFill>
                  <a:schemeClr val="tx1"/>
                </a:solidFill>
                <a:effectLst/>
                <a:uLnTx/>
                <a:uFillTx/>
                <a:latin typeface="+mn-lt"/>
                <a:ea typeface="宋体" pitchFamily="2" charset="-122"/>
                <a:cs typeface="+mn-cs"/>
              </a:rPr>
              <a:t>Enable </a:t>
            </a:r>
            <a:r>
              <a:rPr lang="en-US" altLang="zh-CN" sz="3200" kern="0" dirty="0">
                <a:latin typeface="+mn-lt"/>
                <a:ea typeface="宋体" pitchFamily="2" charset="-122"/>
              </a:rPr>
              <a:t>multiple ‘channels’ of information on the same signal line, separated in the frequency domain</a:t>
            </a:r>
            <a:endParaRPr kumimoji="0" lang="en-US" altLang="zh-CN" sz="3200" b="0" i="0" u="none" strike="noStrike" kern="0" cap="none" spc="0" normalizeH="0" baseline="0" noProof="0" dirty="0">
              <a:ln>
                <a:noFill/>
              </a:ln>
              <a:solidFill>
                <a:schemeClr val="tx1"/>
              </a:solidFill>
              <a:effectLst/>
              <a:uLnTx/>
              <a:uFillTx/>
              <a:latin typeface="+mn-lt"/>
              <a:ea typeface="宋体" pitchFamily="2" charset="-122"/>
              <a:cs typeface="+mn-cs"/>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pPr eaLnBrk="1" hangingPunct="1"/>
            <a:r>
              <a:rPr lang="en-US" altLang="zh-CN">
                <a:ea typeface="宋体" pitchFamily="2" charset="-122"/>
              </a:rPr>
              <a:t>Noise suppression</a:t>
            </a:r>
            <a:endParaRPr lang="en-GB" altLang="zh-CN">
              <a:ea typeface="宋体" pitchFamily="2" charset="-122"/>
            </a:endParaRPr>
          </a:p>
        </p:txBody>
      </p:sp>
      <p:sp>
        <p:nvSpPr>
          <p:cNvPr id="26627" name="Line 5"/>
          <p:cNvSpPr>
            <a:spLocks noChangeShapeType="1"/>
          </p:cNvSpPr>
          <p:nvPr/>
        </p:nvSpPr>
        <p:spPr bwMode="auto">
          <a:xfrm>
            <a:off x="1028700" y="6065986"/>
            <a:ext cx="2952750" cy="0"/>
          </a:xfrm>
          <a:prstGeom prst="line">
            <a:avLst/>
          </a:prstGeom>
          <a:noFill/>
          <a:ln w="9525">
            <a:solidFill>
              <a:schemeClr val="tx1"/>
            </a:solidFill>
            <a:round/>
            <a:headEnd/>
            <a:tailEnd type="triangle" w="med" len="med"/>
          </a:ln>
        </p:spPr>
        <p:txBody>
          <a:bodyPr/>
          <a:lstStyle/>
          <a:p>
            <a:endParaRPr lang="en-GB"/>
          </a:p>
        </p:txBody>
      </p:sp>
      <p:sp>
        <p:nvSpPr>
          <p:cNvPr id="26628" name="Line 6"/>
          <p:cNvSpPr>
            <a:spLocks noChangeShapeType="1"/>
          </p:cNvSpPr>
          <p:nvPr/>
        </p:nvSpPr>
        <p:spPr bwMode="auto">
          <a:xfrm flipV="1">
            <a:off x="1028700" y="3186261"/>
            <a:ext cx="0" cy="2879725"/>
          </a:xfrm>
          <a:prstGeom prst="line">
            <a:avLst/>
          </a:prstGeom>
          <a:noFill/>
          <a:ln w="9525">
            <a:solidFill>
              <a:schemeClr val="tx1"/>
            </a:solidFill>
            <a:round/>
            <a:headEnd/>
            <a:tailEnd type="triangle" w="med" len="med"/>
          </a:ln>
        </p:spPr>
        <p:txBody>
          <a:bodyPr/>
          <a:lstStyle/>
          <a:p>
            <a:endParaRPr lang="en-GB"/>
          </a:p>
        </p:txBody>
      </p:sp>
      <p:sp>
        <p:nvSpPr>
          <p:cNvPr id="26629" name="Text Box 7"/>
          <p:cNvSpPr txBox="1">
            <a:spLocks noChangeArrowheads="1"/>
          </p:cNvSpPr>
          <p:nvPr/>
        </p:nvSpPr>
        <p:spPr bwMode="auto">
          <a:xfrm>
            <a:off x="1873250" y="6086623"/>
            <a:ext cx="1187450" cy="366713"/>
          </a:xfrm>
          <a:prstGeom prst="rect">
            <a:avLst/>
          </a:prstGeom>
          <a:noFill/>
          <a:ln w="9525">
            <a:noFill/>
            <a:miter lim="800000"/>
            <a:headEnd/>
            <a:tailEnd/>
          </a:ln>
        </p:spPr>
        <p:txBody>
          <a:bodyPr wrap="none">
            <a:spAutoFit/>
          </a:bodyPr>
          <a:lstStyle/>
          <a:p>
            <a:r>
              <a:rPr lang="en-US" altLang="zh-CN">
                <a:ea typeface="宋体" pitchFamily="2" charset="-122"/>
              </a:rPr>
              <a:t>frequency</a:t>
            </a:r>
            <a:endParaRPr lang="en-GB"/>
          </a:p>
        </p:txBody>
      </p:sp>
      <p:sp>
        <p:nvSpPr>
          <p:cNvPr id="26630" name="Text Box 8"/>
          <p:cNvSpPr txBox="1">
            <a:spLocks noChangeArrowheads="1"/>
          </p:cNvSpPr>
          <p:nvPr/>
        </p:nvSpPr>
        <p:spPr bwMode="auto">
          <a:xfrm>
            <a:off x="1081088" y="2892573"/>
            <a:ext cx="1974850" cy="396875"/>
          </a:xfrm>
          <a:prstGeom prst="rect">
            <a:avLst/>
          </a:prstGeom>
          <a:noFill/>
          <a:ln w="9525">
            <a:noFill/>
            <a:miter lim="800000"/>
            <a:headEnd/>
            <a:tailEnd/>
          </a:ln>
        </p:spPr>
        <p:txBody>
          <a:bodyPr wrap="none">
            <a:spAutoFit/>
          </a:bodyPr>
          <a:lstStyle/>
          <a:p>
            <a:r>
              <a:rPr lang="en-US" altLang="zh-CN" sz="2000" dirty="0">
                <a:ea typeface="宋体" pitchFamily="2" charset="-122"/>
              </a:rPr>
              <a:t>Power per hertz</a:t>
            </a:r>
            <a:endParaRPr lang="en-GB" sz="2000" dirty="0"/>
          </a:p>
        </p:txBody>
      </p:sp>
      <p:sp>
        <p:nvSpPr>
          <p:cNvPr id="26631" name="Line 9"/>
          <p:cNvSpPr>
            <a:spLocks noChangeShapeType="1"/>
          </p:cNvSpPr>
          <p:nvPr/>
        </p:nvSpPr>
        <p:spPr bwMode="auto">
          <a:xfrm>
            <a:off x="1028700" y="5489723"/>
            <a:ext cx="2736850" cy="0"/>
          </a:xfrm>
          <a:prstGeom prst="line">
            <a:avLst/>
          </a:prstGeom>
          <a:noFill/>
          <a:ln w="57150">
            <a:pattFill prst="lgConfetti">
              <a:fgClr>
                <a:schemeClr val="tx1"/>
              </a:fgClr>
              <a:bgClr>
                <a:srgbClr val="FFFFFF"/>
              </a:bgClr>
            </a:pattFill>
            <a:round/>
            <a:headEnd/>
            <a:tailEnd/>
          </a:ln>
        </p:spPr>
        <p:txBody>
          <a:bodyPr/>
          <a:lstStyle/>
          <a:p>
            <a:endParaRPr lang="en-GB"/>
          </a:p>
        </p:txBody>
      </p:sp>
      <p:sp>
        <p:nvSpPr>
          <p:cNvPr id="26632" name="Line 10"/>
          <p:cNvSpPr>
            <a:spLocks noChangeShapeType="1"/>
          </p:cNvSpPr>
          <p:nvPr/>
        </p:nvSpPr>
        <p:spPr bwMode="auto">
          <a:xfrm>
            <a:off x="1028700" y="5489723"/>
            <a:ext cx="2736850" cy="0"/>
          </a:xfrm>
          <a:prstGeom prst="line">
            <a:avLst/>
          </a:prstGeom>
          <a:noFill/>
          <a:ln w="28575">
            <a:solidFill>
              <a:schemeClr val="tx1"/>
            </a:solidFill>
            <a:round/>
            <a:headEnd/>
            <a:tailEnd/>
          </a:ln>
        </p:spPr>
        <p:txBody>
          <a:bodyPr/>
          <a:lstStyle/>
          <a:p>
            <a:endParaRPr lang="en-GB"/>
          </a:p>
        </p:txBody>
      </p:sp>
      <p:sp>
        <p:nvSpPr>
          <p:cNvPr id="38923" name="Text Box 11"/>
          <p:cNvSpPr txBox="1">
            <a:spLocks noChangeArrowheads="1"/>
          </p:cNvSpPr>
          <p:nvPr/>
        </p:nvSpPr>
        <p:spPr bwMode="auto">
          <a:xfrm>
            <a:off x="1475656" y="4293096"/>
            <a:ext cx="1555750" cy="366712"/>
          </a:xfrm>
          <a:prstGeom prst="rect">
            <a:avLst/>
          </a:prstGeom>
          <a:noFill/>
          <a:ln w="9525">
            <a:noFill/>
            <a:miter lim="800000"/>
            <a:headEnd/>
            <a:tailEnd/>
          </a:ln>
        </p:spPr>
        <p:txBody>
          <a:bodyPr wrap="none">
            <a:spAutoFit/>
          </a:bodyPr>
          <a:lstStyle/>
          <a:p>
            <a:r>
              <a:rPr lang="en-US" altLang="zh-CN" i="1" dirty="0">
                <a:latin typeface="Times New Roman" pitchFamily="18" charset="0"/>
                <a:ea typeface="宋体" pitchFamily="2" charset="-122"/>
              </a:rPr>
              <a:t>BW</a:t>
            </a:r>
            <a:r>
              <a:rPr lang="en-US" altLang="zh-CN" dirty="0">
                <a:ea typeface="宋体" pitchFamily="2" charset="-122"/>
              </a:rPr>
              <a:t> of system</a:t>
            </a:r>
            <a:endParaRPr lang="en-GB" dirty="0"/>
          </a:p>
        </p:txBody>
      </p:sp>
      <p:sp>
        <p:nvSpPr>
          <p:cNvPr id="38924" name="Line 12"/>
          <p:cNvSpPr>
            <a:spLocks noChangeShapeType="1"/>
          </p:cNvSpPr>
          <p:nvPr/>
        </p:nvSpPr>
        <p:spPr bwMode="auto">
          <a:xfrm>
            <a:off x="1460500" y="4770586"/>
            <a:ext cx="1439863" cy="0"/>
          </a:xfrm>
          <a:prstGeom prst="line">
            <a:avLst/>
          </a:prstGeom>
          <a:noFill/>
          <a:ln w="9525">
            <a:solidFill>
              <a:schemeClr val="tx1"/>
            </a:solidFill>
            <a:round/>
            <a:headEnd type="triangle" w="med" len="med"/>
            <a:tailEnd type="triangle" w="med" len="med"/>
          </a:ln>
        </p:spPr>
        <p:txBody>
          <a:bodyPr/>
          <a:lstStyle/>
          <a:p>
            <a:endParaRPr lang="en-GB"/>
          </a:p>
        </p:txBody>
      </p:sp>
      <p:sp>
        <p:nvSpPr>
          <p:cNvPr id="38925" name="Freeform 13"/>
          <p:cNvSpPr>
            <a:spLocks/>
          </p:cNvSpPr>
          <p:nvPr/>
        </p:nvSpPr>
        <p:spPr bwMode="auto">
          <a:xfrm>
            <a:off x="1028700" y="4986486"/>
            <a:ext cx="2232025" cy="1079500"/>
          </a:xfrm>
          <a:custGeom>
            <a:avLst/>
            <a:gdLst>
              <a:gd name="T0" fmla="*/ 0 w 1406"/>
              <a:gd name="T1" fmla="*/ 680 h 680"/>
              <a:gd name="T2" fmla="*/ 272 w 1406"/>
              <a:gd name="T3" fmla="*/ 635 h 680"/>
              <a:gd name="T4" fmla="*/ 272 w 1406"/>
              <a:gd name="T5" fmla="*/ 0 h 680"/>
              <a:gd name="T6" fmla="*/ 1179 w 1406"/>
              <a:gd name="T7" fmla="*/ 0 h 680"/>
              <a:gd name="T8" fmla="*/ 1179 w 1406"/>
              <a:gd name="T9" fmla="*/ 635 h 680"/>
              <a:gd name="T10" fmla="*/ 1406 w 1406"/>
              <a:gd name="T11" fmla="*/ 680 h 680"/>
              <a:gd name="T12" fmla="*/ 0 60000 65536"/>
              <a:gd name="T13" fmla="*/ 0 60000 65536"/>
              <a:gd name="T14" fmla="*/ 0 60000 65536"/>
              <a:gd name="T15" fmla="*/ 0 60000 65536"/>
              <a:gd name="T16" fmla="*/ 0 60000 65536"/>
              <a:gd name="T17" fmla="*/ 0 60000 65536"/>
              <a:gd name="T18" fmla="*/ 0 w 1406"/>
              <a:gd name="T19" fmla="*/ 0 h 680"/>
              <a:gd name="T20" fmla="*/ 1406 w 1406"/>
              <a:gd name="T21" fmla="*/ 680 h 680"/>
            </a:gdLst>
            <a:ahLst/>
            <a:cxnLst>
              <a:cxn ang="T12">
                <a:pos x="T0" y="T1"/>
              </a:cxn>
              <a:cxn ang="T13">
                <a:pos x="T2" y="T3"/>
              </a:cxn>
              <a:cxn ang="T14">
                <a:pos x="T4" y="T5"/>
              </a:cxn>
              <a:cxn ang="T15">
                <a:pos x="T6" y="T7"/>
              </a:cxn>
              <a:cxn ang="T16">
                <a:pos x="T8" y="T9"/>
              </a:cxn>
              <a:cxn ang="T17">
                <a:pos x="T10" y="T11"/>
              </a:cxn>
            </a:cxnLst>
            <a:rect l="T18" t="T19" r="T20" b="T21"/>
            <a:pathLst>
              <a:path w="1406" h="680">
                <a:moveTo>
                  <a:pt x="0" y="680"/>
                </a:moveTo>
                <a:lnTo>
                  <a:pt x="272" y="635"/>
                </a:lnTo>
                <a:lnTo>
                  <a:pt x="272" y="0"/>
                </a:lnTo>
                <a:lnTo>
                  <a:pt x="1179" y="0"/>
                </a:lnTo>
                <a:lnTo>
                  <a:pt x="1179" y="635"/>
                </a:lnTo>
                <a:lnTo>
                  <a:pt x="1406" y="680"/>
                </a:lnTo>
              </a:path>
            </a:pathLst>
          </a:custGeom>
          <a:noFill/>
          <a:ln w="9525">
            <a:solidFill>
              <a:schemeClr val="tx1"/>
            </a:solidFill>
            <a:round/>
            <a:headEnd/>
            <a:tailEnd/>
          </a:ln>
        </p:spPr>
        <p:txBody>
          <a:bodyPr/>
          <a:lstStyle/>
          <a:p>
            <a:endParaRPr lang="en-GB"/>
          </a:p>
        </p:txBody>
      </p:sp>
      <p:sp>
        <p:nvSpPr>
          <p:cNvPr id="26636" name="Text Box 14"/>
          <p:cNvSpPr txBox="1">
            <a:spLocks noChangeArrowheads="1"/>
          </p:cNvSpPr>
          <p:nvPr/>
        </p:nvSpPr>
        <p:spPr bwMode="auto">
          <a:xfrm>
            <a:off x="3549650" y="5130948"/>
            <a:ext cx="446088" cy="366713"/>
          </a:xfrm>
          <a:prstGeom prst="rect">
            <a:avLst/>
          </a:prstGeom>
          <a:noFill/>
          <a:ln w="9525">
            <a:noFill/>
            <a:miter lim="800000"/>
            <a:headEnd/>
            <a:tailEnd/>
          </a:ln>
        </p:spPr>
        <p:txBody>
          <a:bodyPr wrap="none">
            <a:spAutoFit/>
          </a:bodyPr>
          <a:lstStyle/>
          <a:p>
            <a:r>
              <a:rPr lang="en-US" altLang="zh-CN">
                <a:ea typeface="宋体" pitchFamily="2" charset="-122"/>
              </a:rPr>
              <a:t>S</a:t>
            </a:r>
            <a:r>
              <a:rPr lang="en-US" altLang="zh-CN" baseline="-25000">
                <a:ea typeface="宋体" pitchFamily="2" charset="-122"/>
              </a:rPr>
              <a:t>N</a:t>
            </a:r>
            <a:endParaRPr lang="en-GB" altLang="zh-CN" baseline="-25000">
              <a:ea typeface="宋体" pitchFamily="2" charset="-122"/>
            </a:endParaRPr>
          </a:p>
        </p:txBody>
      </p:sp>
      <p:sp>
        <p:nvSpPr>
          <p:cNvPr id="26637" name="Line 15"/>
          <p:cNvSpPr>
            <a:spLocks noChangeShapeType="1"/>
          </p:cNvSpPr>
          <p:nvPr/>
        </p:nvSpPr>
        <p:spPr bwMode="auto">
          <a:xfrm flipV="1">
            <a:off x="1531938" y="3905398"/>
            <a:ext cx="0" cy="1584325"/>
          </a:xfrm>
          <a:prstGeom prst="line">
            <a:avLst/>
          </a:prstGeom>
          <a:noFill/>
          <a:ln w="28575">
            <a:solidFill>
              <a:schemeClr val="tx1"/>
            </a:solidFill>
            <a:round/>
            <a:headEnd/>
            <a:tailEnd type="triangle" w="med" len="med"/>
          </a:ln>
        </p:spPr>
        <p:txBody>
          <a:bodyPr/>
          <a:lstStyle/>
          <a:p>
            <a:endParaRPr lang="en-GB"/>
          </a:p>
        </p:txBody>
      </p:sp>
      <p:sp>
        <p:nvSpPr>
          <p:cNvPr id="26638" name="Text Box 16"/>
          <p:cNvSpPr txBox="1">
            <a:spLocks noChangeArrowheads="1"/>
          </p:cNvSpPr>
          <p:nvPr/>
        </p:nvSpPr>
        <p:spPr bwMode="auto">
          <a:xfrm>
            <a:off x="1584325" y="3638698"/>
            <a:ext cx="400050" cy="366713"/>
          </a:xfrm>
          <a:prstGeom prst="rect">
            <a:avLst/>
          </a:prstGeom>
          <a:noFill/>
          <a:ln w="9525">
            <a:noFill/>
            <a:miter lim="800000"/>
            <a:headEnd/>
            <a:tailEnd/>
          </a:ln>
        </p:spPr>
        <p:txBody>
          <a:bodyPr wrap="none">
            <a:spAutoFit/>
          </a:bodyPr>
          <a:lstStyle/>
          <a:p>
            <a:r>
              <a:rPr lang="en-US" altLang="zh-CN" i="1">
                <a:latin typeface="Times New Roman" pitchFamily="18" charset="0"/>
                <a:ea typeface="宋体" pitchFamily="2" charset="-122"/>
              </a:rPr>
              <a:t>P</a:t>
            </a:r>
            <a:r>
              <a:rPr lang="en-US" altLang="zh-CN" i="1" baseline="-25000">
                <a:latin typeface="Times New Roman" pitchFamily="18" charset="0"/>
                <a:ea typeface="宋体" pitchFamily="2" charset="-122"/>
              </a:rPr>
              <a:t>S</a:t>
            </a:r>
            <a:endParaRPr lang="en-GB" altLang="zh-CN" i="1" baseline="-25000">
              <a:latin typeface="Times New Roman" pitchFamily="18" charset="0"/>
              <a:ea typeface="宋体" pitchFamily="2" charset="-122"/>
            </a:endParaRPr>
          </a:p>
        </p:txBody>
      </p:sp>
      <p:sp>
        <p:nvSpPr>
          <p:cNvPr id="38929" name="Freeform 17"/>
          <p:cNvSpPr>
            <a:spLocks/>
          </p:cNvSpPr>
          <p:nvPr/>
        </p:nvSpPr>
        <p:spPr bwMode="auto">
          <a:xfrm>
            <a:off x="1414463" y="4986486"/>
            <a:ext cx="215900" cy="1079500"/>
          </a:xfrm>
          <a:custGeom>
            <a:avLst/>
            <a:gdLst>
              <a:gd name="T0" fmla="*/ 0 w 1406"/>
              <a:gd name="T1" fmla="*/ 680 h 680"/>
              <a:gd name="T2" fmla="*/ 272 w 1406"/>
              <a:gd name="T3" fmla="*/ 635 h 680"/>
              <a:gd name="T4" fmla="*/ 272 w 1406"/>
              <a:gd name="T5" fmla="*/ 0 h 680"/>
              <a:gd name="T6" fmla="*/ 1179 w 1406"/>
              <a:gd name="T7" fmla="*/ 0 h 680"/>
              <a:gd name="T8" fmla="*/ 1179 w 1406"/>
              <a:gd name="T9" fmla="*/ 635 h 680"/>
              <a:gd name="T10" fmla="*/ 1406 w 1406"/>
              <a:gd name="T11" fmla="*/ 680 h 680"/>
              <a:gd name="T12" fmla="*/ 0 60000 65536"/>
              <a:gd name="T13" fmla="*/ 0 60000 65536"/>
              <a:gd name="T14" fmla="*/ 0 60000 65536"/>
              <a:gd name="T15" fmla="*/ 0 60000 65536"/>
              <a:gd name="T16" fmla="*/ 0 60000 65536"/>
              <a:gd name="T17" fmla="*/ 0 60000 65536"/>
              <a:gd name="T18" fmla="*/ 0 w 1406"/>
              <a:gd name="T19" fmla="*/ 0 h 680"/>
              <a:gd name="T20" fmla="*/ 1406 w 1406"/>
              <a:gd name="T21" fmla="*/ 680 h 680"/>
            </a:gdLst>
            <a:ahLst/>
            <a:cxnLst>
              <a:cxn ang="T12">
                <a:pos x="T0" y="T1"/>
              </a:cxn>
              <a:cxn ang="T13">
                <a:pos x="T2" y="T3"/>
              </a:cxn>
              <a:cxn ang="T14">
                <a:pos x="T4" y="T5"/>
              </a:cxn>
              <a:cxn ang="T15">
                <a:pos x="T6" y="T7"/>
              </a:cxn>
              <a:cxn ang="T16">
                <a:pos x="T8" y="T9"/>
              </a:cxn>
              <a:cxn ang="T17">
                <a:pos x="T10" y="T11"/>
              </a:cxn>
            </a:cxnLst>
            <a:rect l="T18" t="T19" r="T20" b="T21"/>
            <a:pathLst>
              <a:path w="1406" h="680">
                <a:moveTo>
                  <a:pt x="0" y="680"/>
                </a:moveTo>
                <a:lnTo>
                  <a:pt x="272" y="635"/>
                </a:lnTo>
                <a:lnTo>
                  <a:pt x="272" y="0"/>
                </a:lnTo>
                <a:lnTo>
                  <a:pt x="1179" y="0"/>
                </a:lnTo>
                <a:lnTo>
                  <a:pt x="1179" y="635"/>
                </a:lnTo>
                <a:lnTo>
                  <a:pt x="1406" y="680"/>
                </a:lnTo>
              </a:path>
            </a:pathLst>
          </a:custGeom>
          <a:noFill/>
          <a:ln w="28575" cmpd="sng">
            <a:solidFill>
              <a:srgbClr val="FF0000"/>
            </a:solidFill>
            <a:round/>
            <a:headEnd/>
            <a:tailEnd/>
          </a:ln>
        </p:spPr>
        <p:txBody>
          <a:bodyPr/>
          <a:lstStyle/>
          <a:p>
            <a:endParaRPr lang="en-GB"/>
          </a:p>
        </p:txBody>
      </p:sp>
      <p:grpSp>
        <p:nvGrpSpPr>
          <p:cNvPr id="2" name="Group 18"/>
          <p:cNvGrpSpPr>
            <a:grpSpLocks/>
          </p:cNvGrpSpPr>
          <p:nvPr/>
        </p:nvGrpSpPr>
        <p:grpSpPr bwMode="auto">
          <a:xfrm>
            <a:off x="5580112" y="2708920"/>
            <a:ext cx="2159000" cy="1441450"/>
            <a:chOff x="930" y="1298"/>
            <a:chExt cx="3628" cy="998"/>
          </a:xfrm>
        </p:grpSpPr>
        <p:sp>
          <p:nvSpPr>
            <p:cNvPr id="26648" name="Freeform 19"/>
            <p:cNvSpPr>
              <a:spLocks/>
            </p:cNvSpPr>
            <p:nvPr/>
          </p:nvSpPr>
          <p:spPr bwMode="auto">
            <a:xfrm>
              <a:off x="930" y="1298"/>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127000" cap="flat" cmpd="sng">
              <a:pattFill prst="lgConfetti">
                <a:fgClr>
                  <a:schemeClr val="tx1"/>
                </a:fgClr>
                <a:bgClr>
                  <a:srgbClr val="FFFFFF"/>
                </a:bgClr>
              </a:pattFill>
              <a:prstDash val="solid"/>
              <a:round/>
              <a:headEnd/>
              <a:tailEnd/>
            </a:ln>
          </p:spPr>
          <p:txBody>
            <a:bodyPr/>
            <a:lstStyle/>
            <a:p>
              <a:endParaRPr lang="en-GB"/>
            </a:p>
          </p:txBody>
        </p:sp>
        <p:sp>
          <p:nvSpPr>
            <p:cNvPr id="26649" name="Freeform 20"/>
            <p:cNvSpPr>
              <a:spLocks/>
            </p:cNvSpPr>
            <p:nvPr/>
          </p:nvSpPr>
          <p:spPr bwMode="auto">
            <a:xfrm flipV="1">
              <a:off x="1837" y="1797"/>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127000" cap="flat" cmpd="sng">
              <a:pattFill prst="lgConfetti">
                <a:fgClr>
                  <a:schemeClr val="tx1"/>
                </a:fgClr>
                <a:bgClr>
                  <a:srgbClr val="FFFFFF"/>
                </a:bgClr>
              </a:pattFill>
              <a:prstDash val="solid"/>
              <a:round/>
              <a:headEnd/>
              <a:tailEnd/>
            </a:ln>
          </p:spPr>
          <p:txBody>
            <a:bodyPr/>
            <a:lstStyle/>
            <a:p>
              <a:endParaRPr lang="en-GB"/>
            </a:p>
          </p:txBody>
        </p:sp>
        <p:sp>
          <p:nvSpPr>
            <p:cNvPr id="26650" name="Freeform 21"/>
            <p:cNvSpPr>
              <a:spLocks/>
            </p:cNvSpPr>
            <p:nvPr/>
          </p:nvSpPr>
          <p:spPr bwMode="auto">
            <a:xfrm>
              <a:off x="2744" y="1298"/>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127000" cap="flat" cmpd="sng">
              <a:pattFill prst="lgConfetti">
                <a:fgClr>
                  <a:schemeClr val="tx1"/>
                </a:fgClr>
                <a:bgClr>
                  <a:srgbClr val="FFFFFF"/>
                </a:bgClr>
              </a:pattFill>
              <a:prstDash val="solid"/>
              <a:round/>
              <a:headEnd/>
              <a:tailEnd/>
            </a:ln>
          </p:spPr>
          <p:txBody>
            <a:bodyPr/>
            <a:lstStyle/>
            <a:p>
              <a:endParaRPr lang="en-GB"/>
            </a:p>
          </p:txBody>
        </p:sp>
        <p:sp>
          <p:nvSpPr>
            <p:cNvPr id="26651" name="Freeform 22"/>
            <p:cNvSpPr>
              <a:spLocks/>
            </p:cNvSpPr>
            <p:nvPr/>
          </p:nvSpPr>
          <p:spPr bwMode="auto">
            <a:xfrm flipV="1">
              <a:off x="3651" y="1797"/>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127000" cap="flat" cmpd="sng">
              <a:pattFill prst="lgConfetti">
                <a:fgClr>
                  <a:schemeClr val="tx1"/>
                </a:fgClr>
                <a:bgClr>
                  <a:srgbClr val="FFFFFF"/>
                </a:bgClr>
              </a:pattFill>
              <a:prstDash val="solid"/>
              <a:round/>
              <a:headEnd/>
              <a:tailEnd/>
            </a:ln>
          </p:spPr>
          <p:txBody>
            <a:bodyPr/>
            <a:lstStyle/>
            <a:p>
              <a:endParaRPr lang="en-GB"/>
            </a:p>
          </p:txBody>
        </p:sp>
      </p:grpSp>
      <p:grpSp>
        <p:nvGrpSpPr>
          <p:cNvPr id="3" name="Group 23"/>
          <p:cNvGrpSpPr>
            <a:grpSpLocks/>
          </p:cNvGrpSpPr>
          <p:nvPr/>
        </p:nvGrpSpPr>
        <p:grpSpPr bwMode="auto">
          <a:xfrm>
            <a:off x="5580112" y="4149080"/>
            <a:ext cx="2159000" cy="1441450"/>
            <a:chOff x="930" y="1298"/>
            <a:chExt cx="3628" cy="998"/>
          </a:xfrm>
        </p:grpSpPr>
        <p:sp>
          <p:nvSpPr>
            <p:cNvPr id="26644" name="Freeform 24"/>
            <p:cNvSpPr>
              <a:spLocks/>
            </p:cNvSpPr>
            <p:nvPr/>
          </p:nvSpPr>
          <p:spPr bwMode="auto">
            <a:xfrm>
              <a:off x="930" y="1298"/>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ap="flat" cmpd="sng">
              <a:solidFill>
                <a:srgbClr val="FF0000"/>
              </a:solidFill>
              <a:prstDash val="solid"/>
              <a:round/>
              <a:headEnd/>
              <a:tailEnd/>
            </a:ln>
          </p:spPr>
          <p:txBody>
            <a:bodyPr/>
            <a:lstStyle/>
            <a:p>
              <a:endParaRPr lang="en-GB"/>
            </a:p>
          </p:txBody>
        </p:sp>
        <p:sp>
          <p:nvSpPr>
            <p:cNvPr id="26645" name="Freeform 25"/>
            <p:cNvSpPr>
              <a:spLocks/>
            </p:cNvSpPr>
            <p:nvPr/>
          </p:nvSpPr>
          <p:spPr bwMode="auto">
            <a:xfrm flipV="1">
              <a:off x="1837" y="1797"/>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ap="flat" cmpd="sng">
              <a:solidFill>
                <a:srgbClr val="FF0000"/>
              </a:solidFill>
              <a:prstDash val="solid"/>
              <a:round/>
              <a:headEnd/>
              <a:tailEnd/>
            </a:ln>
          </p:spPr>
          <p:txBody>
            <a:bodyPr/>
            <a:lstStyle/>
            <a:p>
              <a:endParaRPr lang="en-GB"/>
            </a:p>
          </p:txBody>
        </p:sp>
        <p:sp>
          <p:nvSpPr>
            <p:cNvPr id="26646" name="Freeform 26"/>
            <p:cNvSpPr>
              <a:spLocks/>
            </p:cNvSpPr>
            <p:nvPr/>
          </p:nvSpPr>
          <p:spPr bwMode="auto">
            <a:xfrm>
              <a:off x="2744" y="1298"/>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ap="flat" cmpd="sng">
              <a:solidFill>
                <a:srgbClr val="FF0000"/>
              </a:solidFill>
              <a:prstDash val="solid"/>
              <a:round/>
              <a:headEnd/>
              <a:tailEnd/>
            </a:ln>
          </p:spPr>
          <p:txBody>
            <a:bodyPr/>
            <a:lstStyle/>
            <a:p>
              <a:endParaRPr lang="en-GB"/>
            </a:p>
          </p:txBody>
        </p:sp>
        <p:sp>
          <p:nvSpPr>
            <p:cNvPr id="26647" name="Freeform 27"/>
            <p:cNvSpPr>
              <a:spLocks/>
            </p:cNvSpPr>
            <p:nvPr/>
          </p:nvSpPr>
          <p:spPr bwMode="auto">
            <a:xfrm flipV="1">
              <a:off x="3651" y="1797"/>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ap="flat" cmpd="sng">
              <a:solidFill>
                <a:srgbClr val="FF0000"/>
              </a:solidFill>
              <a:prstDash val="solid"/>
              <a:round/>
              <a:headEnd/>
              <a:tailEnd/>
            </a:ln>
          </p:spPr>
          <p:txBody>
            <a:bodyPr/>
            <a:lstStyle/>
            <a:p>
              <a:endParaRPr lang="en-GB"/>
            </a:p>
          </p:txBody>
        </p:sp>
      </p:grpSp>
      <p:sp>
        <p:nvSpPr>
          <p:cNvPr id="26642" name="Text Box 28"/>
          <p:cNvSpPr txBox="1">
            <a:spLocks noChangeArrowheads="1"/>
          </p:cNvSpPr>
          <p:nvPr/>
        </p:nvSpPr>
        <p:spPr bwMode="auto">
          <a:xfrm>
            <a:off x="1384300" y="6015186"/>
            <a:ext cx="323850" cy="366712"/>
          </a:xfrm>
          <a:prstGeom prst="rect">
            <a:avLst/>
          </a:prstGeom>
          <a:noFill/>
          <a:ln w="9525">
            <a:noFill/>
            <a:miter lim="800000"/>
            <a:headEnd/>
            <a:tailEnd/>
          </a:ln>
        </p:spPr>
        <p:txBody>
          <a:bodyPr wrap="none">
            <a:spAutoFit/>
          </a:bodyPr>
          <a:lstStyle/>
          <a:p>
            <a:r>
              <a:rPr lang="en-US" altLang="zh-CN" i="1">
                <a:latin typeface="Times New Roman" pitchFamily="18" charset="0"/>
                <a:ea typeface="宋体" pitchFamily="2" charset="-122"/>
              </a:rPr>
              <a:t>f</a:t>
            </a:r>
            <a:r>
              <a:rPr lang="en-US" altLang="zh-CN" i="1" baseline="-25000">
                <a:latin typeface="Times New Roman" pitchFamily="18" charset="0"/>
                <a:ea typeface="宋体" pitchFamily="2" charset="-122"/>
              </a:rPr>
              <a:t>0</a:t>
            </a:r>
            <a:endParaRPr lang="en-GB" altLang="zh-CN" i="1" baseline="-25000">
              <a:latin typeface="Times New Roman" pitchFamily="18" charset="0"/>
              <a:ea typeface="宋体" pitchFamily="2" charset="-122"/>
            </a:endParaRPr>
          </a:p>
        </p:txBody>
      </p:sp>
      <p:sp>
        <p:nvSpPr>
          <p:cNvPr id="26643" name="Text Box 29"/>
          <p:cNvSpPr txBox="1">
            <a:spLocks noChangeArrowheads="1"/>
          </p:cNvSpPr>
          <p:nvPr/>
        </p:nvSpPr>
        <p:spPr bwMode="auto">
          <a:xfrm>
            <a:off x="2771800" y="3284984"/>
            <a:ext cx="1800200" cy="461665"/>
          </a:xfrm>
          <a:prstGeom prst="rect">
            <a:avLst/>
          </a:prstGeom>
          <a:noFill/>
          <a:ln w="9525">
            <a:noFill/>
            <a:miter lim="800000"/>
            <a:headEnd/>
            <a:tailEnd/>
          </a:ln>
        </p:spPr>
        <p:txBody>
          <a:bodyPr wrap="square">
            <a:spAutoFit/>
          </a:bodyPr>
          <a:lstStyle/>
          <a:p>
            <a:r>
              <a:rPr lang="en-US" altLang="zh-CN" sz="2400" i="1" dirty="0">
                <a:latin typeface="Times New Roman" pitchFamily="18" charset="0"/>
                <a:ea typeface="宋体" pitchFamily="2" charset="-122"/>
              </a:rPr>
              <a:t>P</a:t>
            </a:r>
            <a:r>
              <a:rPr lang="en-US" altLang="zh-CN" sz="2400" i="1" baseline="-25000" dirty="0">
                <a:latin typeface="Times New Roman" pitchFamily="18" charset="0"/>
                <a:ea typeface="宋体" pitchFamily="2" charset="-122"/>
              </a:rPr>
              <a:t>N</a:t>
            </a:r>
            <a:r>
              <a:rPr lang="en-US" altLang="zh-CN" sz="2400" i="1" dirty="0">
                <a:latin typeface="Times New Roman" pitchFamily="18" charset="0"/>
                <a:ea typeface="宋体" pitchFamily="2" charset="-122"/>
              </a:rPr>
              <a:t>=S</a:t>
            </a:r>
            <a:r>
              <a:rPr lang="en-US" altLang="zh-CN" sz="2400" i="1" baseline="-25000" dirty="0">
                <a:latin typeface="Times New Roman" pitchFamily="18" charset="0"/>
                <a:ea typeface="宋体" pitchFamily="2" charset="-122"/>
              </a:rPr>
              <a:t>N</a:t>
            </a:r>
            <a:r>
              <a:rPr lang="en-US" altLang="zh-CN" sz="2400" i="1" dirty="0">
                <a:latin typeface="Times New Roman" pitchFamily="18" charset="0"/>
                <a:ea typeface="宋体" pitchFamily="2" charset="-122"/>
              </a:rPr>
              <a:t> </a:t>
            </a:r>
            <a:r>
              <a:rPr lang="en-US" altLang="zh-CN" sz="2400" dirty="0">
                <a:ea typeface="宋体" pitchFamily="2" charset="-122"/>
              </a:rPr>
              <a:t>X</a:t>
            </a:r>
            <a:r>
              <a:rPr lang="en-US" altLang="zh-CN" sz="2400" i="1" dirty="0">
                <a:latin typeface="Times New Roman" pitchFamily="18" charset="0"/>
                <a:ea typeface="宋体" pitchFamily="2" charset="-122"/>
              </a:rPr>
              <a:t> BW</a:t>
            </a:r>
            <a:endParaRPr lang="en-GB" altLang="zh-CN" sz="2400" i="1" dirty="0">
              <a:latin typeface="Times New Roman" pitchFamily="18" charset="0"/>
              <a:ea typeface="宋体" pitchFamily="2" charset="-122"/>
            </a:endParaRPr>
          </a:p>
        </p:txBody>
      </p:sp>
      <p:sp>
        <p:nvSpPr>
          <p:cNvPr id="28" name="Text Box 8"/>
          <p:cNvSpPr txBox="1">
            <a:spLocks noChangeArrowheads="1"/>
          </p:cNvSpPr>
          <p:nvPr/>
        </p:nvSpPr>
        <p:spPr bwMode="auto">
          <a:xfrm>
            <a:off x="1028700" y="1447817"/>
            <a:ext cx="7974042" cy="1261884"/>
          </a:xfrm>
          <a:prstGeom prst="rect">
            <a:avLst/>
          </a:prstGeom>
          <a:noFill/>
          <a:ln w="9525">
            <a:noFill/>
            <a:miter lim="800000"/>
            <a:headEnd/>
            <a:tailEnd/>
          </a:ln>
        </p:spPr>
        <p:txBody>
          <a:bodyPr wrap="none">
            <a:spAutoFit/>
          </a:bodyPr>
          <a:lstStyle/>
          <a:p>
            <a:r>
              <a:rPr lang="en-US" altLang="zh-CN" sz="2000" dirty="0">
                <a:ea typeface="宋体" pitchFamily="2" charset="-122"/>
              </a:rPr>
              <a:t>The key parameters of Noise in an electrical system: </a:t>
            </a:r>
          </a:p>
          <a:p>
            <a:r>
              <a:rPr lang="en-US" altLang="zh-CN" sz="2000" dirty="0">
                <a:ea typeface="宋体" pitchFamily="2" charset="-122"/>
              </a:rPr>
              <a:t>	It is the random fluctuations of voltage or current</a:t>
            </a:r>
          </a:p>
          <a:p>
            <a:r>
              <a:rPr lang="en-US" sz="2000" dirty="0">
                <a:ea typeface="宋体" pitchFamily="2" charset="-122"/>
              </a:rPr>
              <a:t>	Noise occurs at all frequencies with equal probability</a:t>
            </a:r>
          </a:p>
          <a:p>
            <a:r>
              <a:rPr lang="en-US" sz="1600" dirty="0">
                <a:ea typeface="宋体" pitchFamily="2" charset="-122"/>
              </a:rPr>
              <a:t>(although there is an additional natural phenomena generating nose at ‘low’ frequency)</a:t>
            </a:r>
            <a:endParaRPr lang="en-GB" sz="1600" dirty="0"/>
          </a:p>
        </p:txBody>
      </p:sp>
      <p:cxnSp>
        <p:nvCxnSpPr>
          <p:cNvPr id="30" name="Straight Arrow Connector 29"/>
          <p:cNvCxnSpPr>
            <a:stCxn id="38925" idx="3"/>
          </p:cNvCxnSpPr>
          <p:nvPr/>
        </p:nvCxnSpPr>
        <p:spPr>
          <a:xfrm flipV="1">
            <a:off x="2900363" y="3645024"/>
            <a:ext cx="2895773" cy="13414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1691680" y="5013176"/>
            <a:ext cx="4032448"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Line 5"/>
          <p:cNvSpPr>
            <a:spLocks noChangeShapeType="1"/>
          </p:cNvSpPr>
          <p:nvPr/>
        </p:nvSpPr>
        <p:spPr bwMode="auto">
          <a:xfrm>
            <a:off x="5652120" y="4869160"/>
            <a:ext cx="2376264" cy="0"/>
          </a:xfrm>
          <a:prstGeom prst="line">
            <a:avLst/>
          </a:prstGeom>
          <a:noFill/>
          <a:ln w="9525">
            <a:solidFill>
              <a:schemeClr val="tx1"/>
            </a:solidFill>
            <a:round/>
            <a:headEnd/>
            <a:tailEnd type="triangle" w="med" len="med"/>
          </a:ln>
        </p:spPr>
        <p:txBody>
          <a:bodyPr/>
          <a:lstStyle/>
          <a:p>
            <a:endParaRPr lang="en-GB"/>
          </a:p>
        </p:txBody>
      </p:sp>
      <p:sp>
        <p:nvSpPr>
          <p:cNvPr id="38" name="Text Box 28"/>
          <p:cNvSpPr txBox="1">
            <a:spLocks noChangeArrowheads="1"/>
          </p:cNvSpPr>
          <p:nvPr/>
        </p:nvSpPr>
        <p:spPr bwMode="auto">
          <a:xfrm>
            <a:off x="8028384" y="4725144"/>
            <a:ext cx="248786" cy="369332"/>
          </a:xfrm>
          <a:prstGeom prst="rect">
            <a:avLst/>
          </a:prstGeom>
          <a:noFill/>
          <a:ln w="9525">
            <a:noFill/>
            <a:miter lim="800000"/>
            <a:headEnd/>
            <a:tailEnd/>
          </a:ln>
        </p:spPr>
        <p:txBody>
          <a:bodyPr wrap="none">
            <a:spAutoFit/>
          </a:bodyPr>
          <a:lstStyle/>
          <a:p>
            <a:r>
              <a:rPr lang="en-US" altLang="zh-CN" i="1" dirty="0">
                <a:latin typeface="Times New Roman" pitchFamily="18" charset="0"/>
                <a:ea typeface="宋体" pitchFamily="2" charset="-122"/>
              </a:rPr>
              <a:t>t</a:t>
            </a:r>
            <a:endParaRPr lang="en-GB" altLang="zh-CN" i="1" baseline="-25000" dirty="0">
              <a:latin typeface="Times New Roman" pitchFamily="18" charset="0"/>
              <a:ea typeface="宋体" pitchFamily="2" charset="-122"/>
            </a:endParaRPr>
          </a:p>
        </p:txBody>
      </p:sp>
      <p:sp>
        <p:nvSpPr>
          <p:cNvPr id="39" name="Line 5"/>
          <p:cNvSpPr>
            <a:spLocks noChangeShapeType="1"/>
          </p:cNvSpPr>
          <p:nvPr/>
        </p:nvSpPr>
        <p:spPr bwMode="auto">
          <a:xfrm>
            <a:off x="5652120" y="3429000"/>
            <a:ext cx="2376264" cy="0"/>
          </a:xfrm>
          <a:prstGeom prst="line">
            <a:avLst/>
          </a:prstGeom>
          <a:noFill/>
          <a:ln w="9525">
            <a:solidFill>
              <a:schemeClr val="tx1"/>
            </a:solidFill>
            <a:round/>
            <a:headEnd/>
            <a:tailEnd type="triangle" w="med" len="med"/>
          </a:ln>
        </p:spPr>
        <p:txBody>
          <a:bodyPr/>
          <a:lstStyle/>
          <a:p>
            <a:endParaRPr lang="en-GB"/>
          </a:p>
        </p:txBody>
      </p:sp>
      <p:sp>
        <p:nvSpPr>
          <p:cNvPr id="40" name="Text Box 28"/>
          <p:cNvSpPr txBox="1">
            <a:spLocks noChangeArrowheads="1"/>
          </p:cNvSpPr>
          <p:nvPr/>
        </p:nvSpPr>
        <p:spPr bwMode="auto">
          <a:xfrm>
            <a:off x="8028384" y="3284984"/>
            <a:ext cx="248786" cy="369332"/>
          </a:xfrm>
          <a:prstGeom prst="rect">
            <a:avLst/>
          </a:prstGeom>
          <a:noFill/>
          <a:ln w="9525">
            <a:noFill/>
            <a:miter lim="800000"/>
            <a:headEnd/>
            <a:tailEnd/>
          </a:ln>
        </p:spPr>
        <p:txBody>
          <a:bodyPr wrap="none">
            <a:spAutoFit/>
          </a:bodyPr>
          <a:lstStyle/>
          <a:p>
            <a:r>
              <a:rPr lang="en-US" altLang="zh-CN" i="1" dirty="0">
                <a:latin typeface="Times New Roman" pitchFamily="18" charset="0"/>
                <a:ea typeface="宋体" pitchFamily="2" charset="-122"/>
              </a:rPr>
              <a:t>t</a:t>
            </a:r>
            <a:endParaRPr lang="en-GB" altLang="zh-CN" i="1" baseline="-25000" dirty="0">
              <a:latin typeface="Times New Roman" pitchFamily="18" charset="0"/>
              <a:ea typeface="宋体" pitchFamily="2" charset="-122"/>
            </a:endParaRPr>
          </a:p>
        </p:txBody>
      </p:sp>
      <p:sp>
        <p:nvSpPr>
          <p:cNvPr id="42" name="Text Box 8"/>
          <p:cNvSpPr txBox="1">
            <a:spLocks noChangeArrowheads="1"/>
          </p:cNvSpPr>
          <p:nvPr/>
        </p:nvSpPr>
        <p:spPr bwMode="auto">
          <a:xfrm>
            <a:off x="5724128" y="5877272"/>
            <a:ext cx="2818400" cy="728405"/>
          </a:xfrm>
          <a:prstGeom prst="rect">
            <a:avLst/>
          </a:prstGeom>
          <a:noFill/>
          <a:ln w="9525">
            <a:noFill/>
            <a:miter lim="800000"/>
            <a:headEnd/>
            <a:tailEnd/>
          </a:ln>
        </p:spPr>
        <p:txBody>
          <a:bodyPr wrap="none">
            <a:spAutoFit/>
          </a:bodyPr>
          <a:lstStyle/>
          <a:p>
            <a:r>
              <a:rPr lang="en-US" altLang="zh-CN" sz="2000" dirty="0">
                <a:ea typeface="宋体" pitchFamily="2" charset="-122"/>
              </a:rPr>
              <a:t>Signal power, </a:t>
            </a:r>
            <a:r>
              <a:rPr lang="en-US" altLang="zh-CN" sz="2000" i="1" dirty="0">
                <a:ea typeface="宋体" pitchFamily="2" charset="-122"/>
              </a:rPr>
              <a:t>P</a:t>
            </a:r>
            <a:r>
              <a:rPr lang="en-US" altLang="zh-CN" sz="3200" i="1" baseline="-25000" dirty="0">
                <a:ea typeface="宋体" pitchFamily="2" charset="-122"/>
              </a:rPr>
              <a:t>s</a:t>
            </a:r>
            <a:r>
              <a:rPr lang="en-US" altLang="zh-CN" sz="2000" dirty="0">
                <a:ea typeface="宋体" pitchFamily="2" charset="-122"/>
              </a:rPr>
              <a:t>, is</a:t>
            </a:r>
          </a:p>
          <a:p>
            <a:r>
              <a:rPr lang="en-US" altLang="zh-CN" sz="2000" dirty="0">
                <a:ea typeface="宋体" pitchFamily="2" charset="-122"/>
              </a:rPr>
              <a:t>the same in both cases</a:t>
            </a:r>
            <a:endParaRPr lang="en-GB" sz="2000"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2" name="Picture 4" descr="C05NF10"/>
          <p:cNvPicPr>
            <a:picLocks noChangeAspect="1" noChangeArrowheads="1"/>
          </p:cNvPicPr>
          <p:nvPr/>
        </p:nvPicPr>
        <p:blipFill>
          <a:blip r:embed="rId2" cstate="print"/>
          <a:srcRect/>
          <a:stretch>
            <a:fillRect/>
          </a:stretch>
        </p:blipFill>
        <p:spPr bwMode="auto">
          <a:xfrm>
            <a:off x="1116013" y="1530201"/>
            <a:ext cx="6840537" cy="2479675"/>
          </a:xfrm>
          <a:prstGeom prst="rect">
            <a:avLst/>
          </a:prstGeom>
          <a:noFill/>
          <a:ln w="9525">
            <a:noFill/>
            <a:miter lim="800000"/>
            <a:headEnd/>
            <a:tailEnd/>
          </a:ln>
        </p:spPr>
      </p:pic>
      <p:sp>
        <p:nvSpPr>
          <p:cNvPr id="27650" name="Rectangle 2"/>
          <p:cNvSpPr>
            <a:spLocks noGrp="1" noChangeArrowheads="1"/>
          </p:cNvSpPr>
          <p:nvPr>
            <p:ph type="title"/>
          </p:nvPr>
        </p:nvSpPr>
        <p:spPr/>
        <p:txBody>
          <a:bodyPr/>
          <a:lstStyle/>
          <a:p>
            <a:pPr eaLnBrk="1" hangingPunct="1"/>
            <a:r>
              <a:rPr lang="en-US" altLang="zh-CN" sz="3200">
                <a:ea typeface="宋体" pitchFamily="2" charset="-122"/>
              </a:rPr>
              <a:t>The need to limit bandwidth of signal</a:t>
            </a:r>
            <a:endParaRPr lang="en-GB" sz="3200"/>
          </a:p>
        </p:txBody>
      </p:sp>
      <p:sp>
        <p:nvSpPr>
          <p:cNvPr id="27651" name="Rectangle 6"/>
          <p:cNvSpPr>
            <a:spLocks noGrp="1" noChangeArrowheads="1"/>
          </p:cNvSpPr>
          <p:nvPr>
            <p:ph type="body" idx="1"/>
          </p:nvPr>
        </p:nvSpPr>
        <p:spPr>
          <a:xfrm>
            <a:off x="827088" y="5157788"/>
            <a:ext cx="7661275" cy="938212"/>
          </a:xfrm>
        </p:spPr>
        <p:txBody>
          <a:bodyPr/>
          <a:lstStyle/>
          <a:p>
            <a:pPr eaLnBrk="1" hangingPunct="1">
              <a:lnSpc>
                <a:spcPct val="80000"/>
              </a:lnSpc>
            </a:pPr>
            <a:r>
              <a:rPr lang="en-US" altLang="zh-CN" sz="1800" dirty="0">
                <a:ea typeface="宋体" pitchFamily="2" charset="-122"/>
              </a:rPr>
              <a:t>For each signal, the information is contained within a limited range of frequency (bandwidth)</a:t>
            </a:r>
          </a:p>
          <a:p>
            <a:pPr eaLnBrk="1" hangingPunct="1">
              <a:lnSpc>
                <a:spcPct val="80000"/>
              </a:lnSpc>
            </a:pPr>
            <a:r>
              <a:rPr lang="en-US" altLang="zh-CN" sz="1800" dirty="0">
                <a:ea typeface="宋体" pitchFamily="2" charset="-122"/>
              </a:rPr>
              <a:t>Systems often provide more bandwidth than a single channel of signal</a:t>
            </a:r>
          </a:p>
          <a:p>
            <a:pPr eaLnBrk="1" hangingPunct="1">
              <a:lnSpc>
                <a:spcPct val="80000"/>
              </a:lnSpc>
            </a:pPr>
            <a:r>
              <a:rPr lang="en-US" altLang="zh-CN" sz="1800" dirty="0">
                <a:ea typeface="宋体" pitchFamily="2" charset="-122"/>
              </a:rPr>
              <a:t>It is, therefore, possible to support more than one channel of signal in a system if its bandwidth is appreciably higher than a single channel</a:t>
            </a:r>
            <a:endParaRPr lang="en-GB" altLang="zh-CN" sz="1800" dirty="0">
              <a:ea typeface="宋体" pitchFamily="2" charset="-122"/>
            </a:endParaRPr>
          </a:p>
        </p:txBody>
      </p:sp>
      <p:sp>
        <p:nvSpPr>
          <p:cNvPr id="40965" name="Freeform 5"/>
          <p:cNvSpPr>
            <a:spLocks/>
          </p:cNvSpPr>
          <p:nvPr/>
        </p:nvSpPr>
        <p:spPr bwMode="auto">
          <a:xfrm>
            <a:off x="2759075" y="2249339"/>
            <a:ext cx="2359025" cy="1303337"/>
          </a:xfrm>
          <a:custGeom>
            <a:avLst/>
            <a:gdLst>
              <a:gd name="T0" fmla="*/ 0 w 1486"/>
              <a:gd name="T1" fmla="*/ 813 h 821"/>
              <a:gd name="T2" fmla="*/ 67 w 1486"/>
              <a:gd name="T3" fmla="*/ 3 h 821"/>
              <a:gd name="T4" fmla="*/ 1415 w 1486"/>
              <a:gd name="T5" fmla="*/ 0 h 821"/>
              <a:gd name="T6" fmla="*/ 1486 w 1486"/>
              <a:gd name="T7" fmla="*/ 821 h 821"/>
              <a:gd name="T8" fmla="*/ 0 60000 65536"/>
              <a:gd name="T9" fmla="*/ 0 60000 65536"/>
              <a:gd name="T10" fmla="*/ 0 60000 65536"/>
              <a:gd name="T11" fmla="*/ 0 60000 65536"/>
              <a:gd name="T12" fmla="*/ 0 w 1486"/>
              <a:gd name="T13" fmla="*/ 0 h 821"/>
              <a:gd name="T14" fmla="*/ 1486 w 1486"/>
              <a:gd name="T15" fmla="*/ 821 h 821"/>
            </a:gdLst>
            <a:ahLst/>
            <a:cxnLst>
              <a:cxn ang="T8">
                <a:pos x="T0" y="T1"/>
              </a:cxn>
              <a:cxn ang="T9">
                <a:pos x="T2" y="T3"/>
              </a:cxn>
              <a:cxn ang="T10">
                <a:pos x="T4" y="T5"/>
              </a:cxn>
              <a:cxn ang="T11">
                <a:pos x="T6" y="T7"/>
              </a:cxn>
            </a:cxnLst>
            <a:rect l="T12" t="T13" r="T14" b="T15"/>
            <a:pathLst>
              <a:path w="1486" h="821">
                <a:moveTo>
                  <a:pt x="0" y="813"/>
                </a:moveTo>
                <a:lnTo>
                  <a:pt x="67" y="3"/>
                </a:lnTo>
                <a:lnTo>
                  <a:pt x="1415" y="0"/>
                </a:lnTo>
                <a:lnTo>
                  <a:pt x="1486" y="821"/>
                </a:lnTo>
              </a:path>
            </a:pathLst>
          </a:custGeom>
          <a:noFill/>
          <a:ln w="38100" cmpd="sng">
            <a:solidFill>
              <a:srgbClr val="CC0000"/>
            </a:solidFill>
            <a:round/>
            <a:headEnd/>
            <a:tailEnd/>
          </a:ln>
        </p:spPr>
        <p:txBody>
          <a:bodyPr/>
          <a:lstStyle/>
          <a:p>
            <a:endParaRPr lang="en-GB"/>
          </a:p>
        </p:txBody>
      </p:sp>
      <p:sp>
        <p:nvSpPr>
          <p:cNvPr id="27654" name="Line 7"/>
          <p:cNvSpPr>
            <a:spLocks noChangeShapeType="1"/>
          </p:cNvSpPr>
          <p:nvPr/>
        </p:nvSpPr>
        <p:spPr bwMode="auto">
          <a:xfrm>
            <a:off x="1835150" y="4986189"/>
            <a:ext cx="6049963" cy="0"/>
          </a:xfrm>
          <a:prstGeom prst="line">
            <a:avLst/>
          </a:prstGeom>
          <a:noFill/>
          <a:ln w="9525">
            <a:solidFill>
              <a:schemeClr val="tx1"/>
            </a:solidFill>
            <a:round/>
            <a:headEnd/>
            <a:tailEnd type="triangle" w="med" len="med"/>
          </a:ln>
        </p:spPr>
        <p:txBody>
          <a:bodyPr/>
          <a:lstStyle/>
          <a:p>
            <a:endParaRPr lang="en-GB"/>
          </a:p>
        </p:txBody>
      </p:sp>
      <p:sp>
        <p:nvSpPr>
          <p:cNvPr id="27655" name="Line 8"/>
          <p:cNvSpPr>
            <a:spLocks noChangeShapeType="1"/>
          </p:cNvSpPr>
          <p:nvPr/>
        </p:nvSpPr>
        <p:spPr bwMode="auto">
          <a:xfrm flipV="1">
            <a:off x="1835150" y="3978126"/>
            <a:ext cx="0" cy="1008063"/>
          </a:xfrm>
          <a:prstGeom prst="line">
            <a:avLst/>
          </a:prstGeom>
          <a:noFill/>
          <a:ln w="9525">
            <a:solidFill>
              <a:schemeClr val="tx1"/>
            </a:solidFill>
            <a:round/>
            <a:headEnd/>
            <a:tailEnd type="triangle" w="med" len="med"/>
          </a:ln>
        </p:spPr>
        <p:txBody>
          <a:bodyPr/>
          <a:lstStyle/>
          <a:p>
            <a:endParaRPr lang="en-GB"/>
          </a:p>
        </p:txBody>
      </p:sp>
      <p:sp>
        <p:nvSpPr>
          <p:cNvPr id="40969" name="Freeform 9"/>
          <p:cNvSpPr>
            <a:spLocks/>
          </p:cNvSpPr>
          <p:nvPr/>
        </p:nvSpPr>
        <p:spPr bwMode="auto">
          <a:xfrm>
            <a:off x="2124075" y="4338489"/>
            <a:ext cx="719138" cy="655637"/>
          </a:xfrm>
          <a:custGeom>
            <a:avLst/>
            <a:gdLst>
              <a:gd name="T0" fmla="*/ 0 w 1486"/>
              <a:gd name="T1" fmla="*/ 813 h 821"/>
              <a:gd name="T2" fmla="*/ 67 w 1486"/>
              <a:gd name="T3" fmla="*/ 3 h 821"/>
              <a:gd name="T4" fmla="*/ 1415 w 1486"/>
              <a:gd name="T5" fmla="*/ 0 h 821"/>
              <a:gd name="T6" fmla="*/ 1486 w 1486"/>
              <a:gd name="T7" fmla="*/ 821 h 821"/>
              <a:gd name="T8" fmla="*/ 0 60000 65536"/>
              <a:gd name="T9" fmla="*/ 0 60000 65536"/>
              <a:gd name="T10" fmla="*/ 0 60000 65536"/>
              <a:gd name="T11" fmla="*/ 0 60000 65536"/>
              <a:gd name="T12" fmla="*/ 0 w 1486"/>
              <a:gd name="T13" fmla="*/ 0 h 821"/>
              <a:gd name="T14" fmla="*/ 1486 w 1486"/>
              <a:gd name="T15" fmla="*/ 821 h 821"/>
            </a:gdLst>
            <a:ahLst/>
            <a:cxnLst>
              <a:cxn ang="T8">
                <a:pos x="T0" y="T1"/>
              </a:cxn>
              <a:cxn ang="T9">
                <a:pos x="T2" y="T3"/>
              </a:cxn>
              <a:cxn ang="T10">
                <a:pos x="T4" y="T5"/>
              </a:cxn>
              <a:cxn ang="T11">
                <a:pos x="T6" y="T7"/>
              </a:cxn>
            </a:cxnLst>
            <a:rect l="T12" t="T13" r="T14" b="T15"/>
            <a:pathLst>
              <a:path w="1486" h="821">
                <a:moveTo>
                  <a:pt x="0" y="813"/>
                </a:moveTo>
                <a:lnTo>
                  <a:pt x="67" y="3"/>
                </a:lnTo>
                <a:lnTo>
                  <a:pt x="1415" y="0"/>
                </a:lnTo>
                <a:lnTo>
                  <a:pt x="1486" y="821"/>
                </a:lnTo>
              </a:path>
            </a:pathLst>
          </a:custGeom>
          <a:noFill/>
          <a:ln w="38100" cmpd="sng">
            <a:solidFill>
              <a:srgbClr val="3399FF"/>
            </a:solidFill>
            <a:round/>
            <a:headEnd/>
            <a:tailEnd/>
          </a:ln>
        </p:spPr>
        <p:txBody>
          <a:bodyPr/>
          <a:lstStyle/>
          <a:p>
            <a:endParaRPr lang="en-GB"/>
          </a:p>
        </p:txBody>
      </p:sp>
      <p:sp>
        <p:nvSpPr>
          <p:cNvPr id="40970" name="Freeform 10"/>
          <p:cNvSpPr>
            <a:spLocks/>
          </p:cNvSpPr>
          <p:nvPr/>
        </p:nvSpPr>
        <p:spPr bwMode="auto">
          <a:xfrm>
            <a:off x="2916238" y="4338489"/>
            <a:ext cx="719137" cy="655637"/>
          </a:xfrm>
          <a:custGeom>
            <a:avLst/>
            <a:gdLst>
              <a:gd name="T0" fmla="*/ 0 w 1486"/>
              <a:gd name="T1" fmla="*/ 813 h 821"/>
              <a:gd name="T2" fmla="*/ 67 w 1486"/>
              <a:gd name="T3" fmla="*/ 3 h 821"/>
              <a:gd name="T4" fmla="*/ 1415 w 1486"/>
              <a:gd name="T5" fmla="*/ 0 h 821"/>
              <a:gd name="T6" fmla="*/ 1486 w 1486"/>
              <a:gd name="T7" fmla="*/ 821 h 821"/>
              <a:gd name="T8" fmla="*/ 0 60000 65536"/>
              <a:gd name="T9" fmla="*/ 0 60000 65536"/>
              <a:gd name="T10" fmla="*/ 0 60000 65536"/>
              <a:gd name="T11" fmla="*/ 0 60000 65536"/>
              <a:gd name="T12" fmla="*/ 0 w 1486"/>
              <a:gd name="T13" fmla="*/ 0 h 821"/>
              <a:gd name="T14" fmla="*/ 1486 w 1486"/>
              <a:gd name="T15" fmla="*/ 821 h 821"/>
            </a:gdLst>
            <a:ahLst/>
            <a:cxnLst>
              <a:cxn ang="T8">
                <a:pos x="T0" y="T1"/>
              </a:cxn>
              <a:cxn ang="T9">
                <a:pos x="T2" y="T3"/>
              </a:cxn>
              <a:cxn ang="T10">
                <a:pos x="T4" y="T5"/>
              </a:cxn>
              <a:cxn ang="T11">
                <a:pos x="T6" y="T7"/>
              </a:cxn>
            </a:cxnLst>
            <a:rect l="T12" t="T13" r="T14" b="T15"/>
            <a:pathLst>
              <a:path w="1486" h="821">
                <a:moveTo>
                  <a:pt x="0" y="813"/>
                </a:moveTo>
                <a:lnTo>
                  <a:pt x="67" y="3"/>
                </a:lnTo>
                <a:lnTo>
                  <a:pt x="1415" y="0"/>
                </a:lnTo>
                <a:lnTo>
                  <a:pt x="1486" y="821"/>
                </a:lnTo>
              </a:path>
            </a:pathLst>
          </a:custGeom>
          <a:noFill/>
          <a:ln w="38100" cmpd="sng">
            <a:solidFill>
              <a:srgbClr val="3399FF"/>
            </a:solidFill>
            <a:round/>
            <a:headEnd/>
            <a:tailEnd/>
          </a:ln>
        </p:spPr>
        <p:txBody>
          <a:bodyPr/>
          <a:lstStyle/>
          <a:p>
            <a:endParaRPr lang="en-GB"/>
          </a:p>
        </p:txBody>
      </p:sp>
      <p:sp>
        <p:nvSpPr>
          <p:cNvPr id="40971" name="Freeform 11"/>
          <p:cNvSpPr>
            <a:spLocks/>
          </p:cNvSpPr>
          <p:nvPr/>
        </p:nvSpPr>
        <p:spPr bwMode="auto">
          <a:xfrm>
            <a:off x="3708400" y="4338489"/>
            <a:ext cx="719138" cy="655637"/>
          </a:xfrm>
          <a:custGeom>
            <a:avLst/>
            <a:gdLst>
              <a:gd name="T0" fmla="*/ 0 w 1486"/>
              <a:gd name="T1" fmla="*/ 813 h 821"/>
              <a:gd name="T2" fmla="*/ 67 w 1486"/>
              <a:gd name="T3" fmla="*/ 3 h 821"/>
              <a:gd name="T4" fmla="*/ 1415 w 1486"/>
              <a:gd name="T5" fmla="*/ 0 h 821"/>
              <a:gd name="T6" fmla="*/ 1486 w 1486"/>
              <a:gd name="T7" fmla="*/ 821 h 821"/>
              <a:gd name="T8" fmla="*/ 0 60000 65536"/>
              <a:gd name="T9" fmla="*/ 0 60000 65536"/>
              <a:gd name="T10" fmla="*/ 0 60000 65536"/>
              <a:gd name="T11" fmla="*/ 0 60000 65536"/>
              <a:gd name="T12" fmla="*/ 0 w 1486"/>
              <a:gd name="T13" fmla="*/ 0 h 821"/>
              <a:gd name="T14" fmla="*/ 1486 w 1486"/>
              <a:gd name="T15" fmla="*/ 821 h 821"/>
            </a:gdLst>
            <a:ahLst/>
            <a:cxnLst>
              <a:cxn ang="T8">
                <a:pos x="T0" y="T1"/>
              </a:cxn>
              <a:cxn ang="T9">
                <a:pos x="T2" y="T3"/>
              </a:cxn>
              <a:cxn ang="T10">
                <a:pos x="T4" y="T5"/>
              </a:cxn>
              <a:cxn ang="T11">
                <a:pos x="T6" y="T7"/>
              </a:cxn>
            </a:cxnLst>
            <a:rect l="T12" t="T13" r="T14" b="T15"/>
            <a:pathLst>
              <a:path w="1486" h="821">
                <a:moveTo>
                  <a:pt x="0" y="813"/>
                </a:moveTo>
                <a:lnTo>
                  <a:pt x="67" y="3"/>
                </a:lnTo>
                <a:lnTo>
                  <a:pt x="1415" y="0"/>
                </a:lnTo>
                <a:lnTo>
                  <a:pt x="1486" y="821"/>
                </a:lnTo>
              </a:path>
            </a:pathLst>
          </a:custGeom>
          <a:noFill/>
          <a:ln w="38100" cmpd="sng">
            <a:solidFill>
              <a:srgbClr val="3399FF"/>
            </a:solidFill>
            <a:round/>
            <a:headEnd/>
            <a:tailEnd/>
          </a:ln>
        </p:spPr>
        <p:txBody>
          <a:bodyPr/>
          <a:lstStyle/>
          <a:p>
            <a:endParaRPr lang="en-GB"/>
          </a:p>
        </p:txBody>
      </p:sp>
      <p:sp>
        <p:nvSpPr>
          <p:cNvPr id="40972" name="Freeform 12"/>
          <p:cNvSpPr>
            <a:spLocks/>
          </p:cNvSpPr>
          <p:nvPr/>
        </p:nvSpPr>
        <p:spPr bwMode="auto">
          <a:xfrm>
            <a:off x="4500563" y="4338489"/>
            <a:ext cx="719137" cy="655637"/>
          </a:xfrm>
          <a:custGeom>
            <a:avLst/>
            <a:gdLst>
              <a:gd name="T0" fmla="*/ 0 w 1486"/>
              <a:gd name="T1" fmla="*/ 813 h 821"/>
              <a:gd name="T2" fmla="*/ 67 w 1486"/>
              <a:gd name="T3" fmla="*/ 3 h 821"/>
              <a:gd name="T4" fmla="*/ 1415 w 1486"/>
              <a:gd name="T5" fmla="*/ 0 h 821"/>
              <a:gd name="T6" fmla="*/ 1486 w 1486"/>
              <a:gd name="T7" fmla="*/ 821 h 821"/>
              <a:gd name="T8" fmla="*/ 0 60000 65536"/>
              <a:gd name="T9" fmla="*/ 0 60000 65536"/>
              <a:gd name="T10" fmla="*/ 0 60000 65536"/>
              <a:gd name="T11" fmla="*/ 0 60000 65536"/>
              <a:gd name="T12" fmla="*/ 0 w 1486"/>
              <a:gd name="T13" fmla="*/ 0 h 821"/>
              <a:gd name="T14" fmla="*/ 1486 w 1486"/>
              <a:gd name="T15" fmla="*/ 821 h 821"/>
            </a:gdLst>
            <a:ahLst/>
            <a:cxnLst>
              <a:cxn ang="T8">
                <a:pos x="T0" y="T1"/>
              </a:cxn>
              <a:cxn ang="T9">
                <a:pos x="T2" y="T3"/>
              </a:cxn>
              <a:cxn ang="T10">
                <a:pos x="T4" y="T5"/>
              </a:cxn>
              <a:cxn ang="T11">
                <a:pos x="T6" y="T7"/>
              </a:cxn>
            </a:cxnLst>
            <a:rect l="T12" t="T13" r="T14" b="T15"/>
            <a:pathLst>
              <a:path w="1486" h="821">
                <a:moveTo>
                  <a:pt x="0" y="813"/>
                </a:moveTo>
                <a:lnTo>
                  <a:pt x="67" y="3"/>
                </a:lnTo>
                <a:lnTo>
                  <a:pt x="1415" y="0"/>
                </a:lnTo>
                <a:lnTo>
                  <a:pt x="1486" y="821"/>
                </a:lnTo>
              </a:path>
            </a:pathLst>
          </a:custGeom>
          <a:noFill/>
          <a:ln w="38100" cmpd="sng">
            <a:solidFill>
              <a:srgbClr val="3399FF"/>
            </a:solidFill>
            <a:round/>
            <a:headEnd/>
            <a:tailEnd/>
          </a:ln>
        </p:spPr>
        <p:txBody>
          <a:bodyPr/>
          <a:lstStyle/>
          <a:p>
            <a:endParaRPr lang="en-GB"/>
          </a:p>
        </p:txBody>
      </p:sp>
      <p:sp>
        <p:nvSpPr>
          <p:cNvPr id="40973" name="Freeform 13"/>
          <p:cNvSpPr>
            <a:spLocks/>
          </p:cNvSpPr>
          <p:nvPr/>
        </p:nvSpPr>
        <p:spPr bwMode="auto">
          <a:xfrm>
            <a:off x="5292725" y="4338489"/>
            <a:ext cx="719138" cy="655637"/>
          </a:xfrm>
          <a:custGeom>
            <a:avLst/>
            <a:gdLst>
              <a:gd name="T0" fmla="*/ 0 w 1486"/>
              <a:gd name="T1" fmla="*/ 813 h 821"/>
              <a:gd name="T2" fmla="*/ 67 w 1486"/>
              <a:gd name="T3" fmla="*/ 3 h 821"/>
              <a:gd name="T4" fmla="*/ 1415 w 1486"/>
              <a:gd name="T5" fmla="*/ 0 h 821"/>
              <a:gd name="T6" fmla="*/ 1486 w 1486"/>
              <a:gd name="T7" fmla="*/ 821 h 821"/>
              <a:gd name="T8" fmla="*/ 0 60000 65536"/>
              <a:gd name="T9" fmla="*/ 0 60000 65536"/>
              <a:gd name="T10" fmla="*/ 0 60000 65536"/>
              <a:gd name="T11" fmla="*/ 0 60000 65536"/>
              <a:gd name="T12" fmla="*/ 0 w 1486"/>
              <a:gd name="T13" fmla="*/ 0 h 821"/>
              <a:gd name="T14" fmla="*/ 1486 w 1486"/>
              <a:gd name="T15" fmla="*/ 821 h 821"/>
            </a:gdLst>
            <a:ahLst/>
            <a:cxnLst>
              <a:cxn ang="T8">
                <a:pos x="T0" y="T1"/>
              </a:cxn>
              <a:cxn ang="T9">
                <a:pos x="T2" y="T3"/>
              </a:cxn>
              <a:cxn ang="T10">
                <a:pos x="T4" y="T5"/>
              </a:cxn>
              <a:cxn ang="T11">
                <a:pos x="T6" y="T7"/>
              </a:cxn>
            </a:cxnLst>
            <a:rect l="T12" t="T13" r="T14" b="T15"/>
            <a:pathLst>
              <a:path w="1486" h="821">
                <a:moveTo>
                  <a:pt x="0" y="813"/>
                </a:moveTo>
                <a:lnTo>
                  <a:pt x="67" y="3"/>
                </a:lnTo>
                <a:lnTo>
                  <a:pt x="1415" y="0"/>
                </a:lnTo>
                <a:lnTo>
                  <a:pt x="1486" y="821"/>
                </a:lnTo>
              </a:path>
            </a:pathLst>
          </a:custGeom>
          <a:noFill/>
          <a:ln w="38100" cmpd="sng">
            <a:solidFill>
              <a:srgbClr val="3399FF"/>
            </a:solidFill>
            <a:round/>
            <a:headEnd/>
            <a:tailEnd/>
          </a:ln>
        </p:spPr>
        <p:txBody>
          <a:bodyPr/>
          <a:lstStyle/>
          <a:p>
            <a:endParaRPr lang="en-GB"/>
          </a:p>
        </p:txBody>
      </p:sp>
      <p:sp>
        <p:nvSpPr>
          <p:cNvPr id="40974" name="Freeform 14"/>
          <p:cNvSpPr>
            <a:spLocks/>
          </p:cNvSpPr>
          <p:nvPr/>
        </p:nvSpPr>
        <p:spPr bwMode="auto">
          <a:xfrm>
            <a:off x="6084888" y="4338489"/>
            <a:ext cx="719137" cy="655637"/>
          </a:xfrm>
          <a:custGeom>
            <a:avLst/>
            <a:gdLst>
              <a:gd name="T0" fmla="*/ 0 w 1486"/>
              <a:gd name="T1" fmla="*/ 813 h 821"/>
              <a:gd name="T2" fmla="*/ 67 w 1486"/>
              <a:gd name="T3" fmla="*/ 3 h 821"/>
              <a:gd name="T4" fmla="*/ 1415 w 1486"/>
              <a:gd name="T5" fmla="*/ 0 h 821"/>
              <a:gd name="T6" fmla="*/ 1486 w 1486"/>
              <a:gd name="T7" fmla="*/ 821 h 821"/>
              <a:gd name="T8" fmla="*/ 0 60000 65536"/>
              <a:gd name="T9" fmla="*/ 0 60000 65536"/>
              <a:gd name="T10" fmla="*/ 0 60000 65536"/>
              <a:gd name="T11" fmla="*/ 0 60000 65536"/>
              <a:gd name="T12" fmla="*/ 0 w 1486"/>
              <a:gd name="T13" fmla="*/ 0 h 821"/>
              <a:gd name="T14" fmla="*/ 1486 w 1486"/>
              <a:gd name="T15" fmla="*/ 821 h 821"/>
            </a:gdLst>
            <a:ahLst/>
            <a:cxnLst>
              <a:cxn ang="T8">
                <a:pos x="T0" y="T1"/>
              </a:cxn>
              <a:cxn ang="T9">
                <a:pos x="T2" y="T3"/>
              </a:cxn>
              <a:cxn ang="T10">
                <a:pos x="T4" y="T5"/>
              </a:cxn>
              <a:cxn ang="T11">
                <a:pos x="T6" y="T7"/>
              </a:cxn>
            </a:cxnLst>
            <a:rect l="T12" t="T13" r="T14" b="T15"/>
            <a:pathLst>
              <a:path w="1486" h="821">
                <a:moveTo>
                  <a:pt x="0" y="813"/>
                </a:moveTo>
                <a:lnTo>
                  <a:pt x="67" y="3"/>
                </a:lnTo>
                <a:lnTo>
                  <a:pt x="1415" y="0"/>
                </a:lnTo>
                <a:lnTo>
                  <a:pt x="1486" y="821"/>
                </a:lnTo>
              </a:path>
            </a:pathLst>
          </a:custGeom>
          <a:noFill/>
          <a:ln w="38100" cmpd="sng">
            <a:solidFill>
              <a:srgbClr val="3399FF"/>
            </a:solidFill>
            <a:round/>
            <a:headEnd/>
            <a:tailEnd/>
          </a:ln>
        </p:spPr>
        <p:txBody>
          <a:bodyPr/>
          <a:lstStyle/>
          <a:p>
            <a:endParaRPr lang="en-GB"/>
          </a:p>
        </p:txBody>
      </p:sp>
      <p:sp>
        <p:nvSpPr>
          <p:cNvPr id="40975" name="Freeform 15"/>
          <p:cNvSpPr>
            <a:spLocks/>
          </p:cNvSpPr>
          <p:nvPr/>
        </p:nvSpPr>
        <p:spPr bwMode="auto">
          <a:xfrm>
            <a:off x="1908175" y="4267051"/>
            <a:ext cx="5111750" cy="727075"/>
          </a:xfrm>
          <a:custGeom>
            <a:avLst/>
            <a:gdLst>
              <a:gd name="T0" fmla="*/ 0 w 1486"/>
              <a:gd name="T1" fmla="*/ 813 h 821"/>
              <a:gd name="T2" fmla="*/ 67 w 1486"/>
              <a:gd name="T3" fmla="*/ 3 h 821"/>
              <a:gd name="T4" fmla="*/ 1415 w 1486"/>
              <a:gd name="T5" fmla="*/ 0 h 821"/>
              <a:gd name="T6" fmla="*/ 1486 w 1486"/>
              <a:gd name="T7" fmla="*/ 821 h 821"/>
              <a:gd name="T8" fmla="*/ 0 60000 65536"/>
              <a:gd name="T9" fmla="*/ 0 60000 65536"/>
              <a:gd name="T10" fmla="*/ 0 60000 65536"/>
              <a:gd name="T11" fmla="*/ 0 60000 65536"/>
              <a:gd name="T12" fmla="*/ 0 w 1486"/>
              <a:gd name="T13" fmla="*/ 0 h 821"/>
              <a:gd name="T14" fmla="*/ 1486 w 1486"/>
              <a:gd name="T15" fmla="*/ 821 h 821"/>
            </a:gdLst>
            <a:ahLst/>
            <a:cxnLst>
              <a:cxn ang="T8">
                <a:pos x="T0" y="T1"/>
              </a:cxn>
              <a:cxn ang="T9">
                <a:pos x="T2" y="T3"/>
              </a:cxn>
              <a:cxn ang="T10">
                <a:pos x="T4" y="T5"/>
              </a:cxn>
              <a:cxn ang="T11">
                <a:pos x="T6" y="T7"/>
              </a:cxn>
            </a:cxnLst>
            <a:rect l="T12" t="T13" r="T14" b="T15"/>
            <a:pathLst>
              <a:path w="1486" h="821">
                <a:moveTo>
                  <a:pt x="0" y="813"/>
                </a:moveTo>
                <a:lnTo>
                  <a:pt x="67" y="3"/>
                </a:lnTo>
                <a:lnTo>
                  <a:pt x="1415" y="0"/>
                </a:lnTo>
                <a:lnTo>
                  <a:pt x="1486" y="821"/>
                </a:lnTo>
              </a:path>
            </a:pathLst>
          </a:custGeom>
          <a:noFill/>
          <a:ln w="38100" cap="flat" cmpd="sng">
            <a:solidFill>
              <a:srgbClr val="CC0000"/>
            </a:solidFill>
            <a:prstDash val="dash"/>
            <a:round/>
            <a:headEnd/>
            <a:tailEnd/>
          </a:ln>
        </p:spPr>
        <p:txBody>
          <a:bodyPr/>
          <a:lstStyle/>
          <a:p>
            <a:endParaRPr lang="en-GB"/>
          </a:p>
        </p:txBody>
      </p:sp>
      <p:sp>
        <p:nvSpPr>
          <p:cNvPr id="27663" name="Line 16"/>
          <p:cNvSpPr>
            <a:spLocks noChangeShapeType="1"/>
          </p:cNvSpPr>
          <p:nvPr/>
        </p:nvSpPr>
        <p:spPr bwMode="auto">
          <a:xfrm flipH="1">
            <a:off x="2555875" y="2754164"/>
            <a:ext cx="1295400" cy="1655762"/>
          </a:xfrm>
          <a:prstGeom prst="line">
            <a:avLst/>
          </a:prstGeom>
          <a:noFill/>
          <a:ln w="9525">
            <a:solidFill>
              <a:schemeClr val="tx1"/>
            </a:solidFill>
            <a:round/>
            <a:headEnd/>
            <a:tailEnd type="triangle" w="med" len="med"/>
          </a:ln>
        </p:spPr>
        <p:txBody>
          <a:bodyPr/>
          <a:lstStyle/>
          <a:p>
            <a:endParaRPr lang="en-GB"/>
          </a:p>
        </p:txBody>
      </p:sp>
      <p:sp>
        <p:nvSpPr>
          <p:cNvPr id="27664" name="Text Box 17"/>
          <p:cNvSpPr txBox="1">
            <a:spLocks noChangeArrowheads="1"/>
          </p:cNvSpPr>
          <p:nvPr/>
        </p:nvSpPr>
        <p:spPr bwMode="auto">
          <a:xfrm>
            <a:off x="7432675" y="4646464"/>
            <a:ext cx="1274708" cy="369332"/>
          </a:xfrm>
          <a:prstGeom prst="rect">
            <a:avLst/>
          </a:prstGeom>
          <a:noFill/>
          <a:ln w="9525">
            <a:noFill/>
            <a:miter lim="800000"/>
            <a:headEnd/>
            <a:tailEnd/>
          </a:ln>
        </p:spPr>
        <p:txBody>
          <a:bodyPr wrap="none">
            <a:spAutoFit/>
          </a:bodyPr>
          <a:lstStyle/>
          <a:p>
            <a:r>
              <a:rPr lang="en-US" altLang="zh-CN" dirty="0">
                <a:ea typeface="宋体" pitchFamily="2" charset="-122"/>
              </a:rPr>
              <a:t>Frequency</a:t>
            </a:r>
            <a:endParaRPr lang="en-GB" dirty="0"/>
          </a:p>
        </p:txBody>
      </p:sp>
      <p:sp>
        <p:nvSpPr>
          <p:cNvPr id="27665" name="Text Box 18"/>
          <p:cNvSpPr txBox="1">
            <a:spLocks noChangeArrowheads="1"/>
          </p:cNvSpPr>
          <p:nvPr/>
        </p:nvSpPr>
        <p:spPr bwMode="auto">
          <a:xfrm>
            <a:off x="7092950" y="3978126"/>
            <a:ext cx="1543050" cy="641350"/>
          </a:xfrm>
          <a:prstGeom prst="rect">
            <a:avLst/>
          </a:prstGeom>
          <a:noFill/>
          <a:ln w="9525">
            <a:noFill/>
            <a:miter lim="800000"/>
            <a:headEnd/>
            <a:tailEnd/>
          </a:ln>
        </p:spPr>
        <p:txBody>
          <a:bodyPr wrap="none">
            <a:spAutoFit/>
          </a:bodyPr>
          <a:lstStyle/>
          <a:p>
            <a:r>
              <a:rPr lang="en-US" altLang="zh-CN">
                <a:ea typeface="宋体" pitchFamily="2" charset="-122"/>
              </a:rPr>
              <a:t>Total system </a:t>
            </a:r>
          </a:p>
          <a:p>
            <a:r>
              <a:rPr lang="en-US" altLang="zh-CN">
                <a:ea typeface="宋体" pitchFamily="2" charset="-122"/>
              </a:rPr>
              <a:t>bandwidth</a:t>
            </a:r>
            <a:endParaRPr lang="en-GB"/>
          </a:p>
        </p:txBody>
      </p:sp>
      <p:sp>
        <p:nvSpPr>
          <p:cNvPr id="27666" name="Line 19"/>
          <p:cNvSpPr>
            <a:spLocks noChangeShapeType="1"/>
          </p:cNvSpPr>
          <p:nvPr/>
        </p:nvSpPr>
        <p:spPr bwMode="auto">
          <a:xfrm flipH="1">
            <a:off x="6877050" y="4338489"/>
            <a:ext cx="215900" cy="144462"/>
          </a:xfrm>
          <a:prstGeom prst="line">
            <a:avLst/>
          </a:prstGeom>
          <a:noFill/>
          <a:ln w="9525">
            <a:solidFill>
              <a:schemeClr val="tx1"/>
            </a:solidFill>
            <a:round/>
            <a:headEnd/>
            <a:tailEnd type="triangle" w="med" len="med"/>
          </a:ln>
        </p:spPr>
        <p:txBody>
          <a:bodyPr/>
          <a:lstStyle/>
          <a:p>
            <a:endParaRPr lang="en-GB"/>
          </a:p>
        </p:txBody>
      </p:sp>
      <p:sp>
        <p:nvSpPr>
          <p:cNvPr id="27667" name="TextBox 20"/>
          <p:cNvSpPr txBox="1">
            <a:spLocks noChangeArrowheads="1"/>
          </p:cNvSpPr>
          <p:nvPr/>
        </p:nvSpPr>
        <p:spPr bwMode="auto">
          <a:xfrm>
            <a:off x="539750" y="2250926"/>
            <a:ext cx="2232050" cy="368300"/>
          </a:xfrm>
          <a:prstGeom prst="rect">
            <a:avLst/>
          </a:prstGeom>
          <a:solidFill>
            <a:schemeClr val="bg1"/>
          </a:solidFill>
          <a:ln w="9525">
            <a:noFill/>
            <a:miter lim="800000"/>
            <a:headEnd/>
            <a:tailEnd/>
          </a:ln>
        </p:spPr>
        <p:txBody>
          <a:bodyPr wrap="square">
            <a:spAutoFit/>
          </a:bodyPr>
          <a:lstStyle/>
          <a:p>
            <a:r>
              <a:rPr lang="en-US" dirty="0"/>
              <a:t>Spectrum of speech </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97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9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animBg="1"/>
      <p:bldP spid="40969" grpId="0" animBg="1"/>
      <p:bldP spid="40970" grpId="0" animBg="1"/>
      <p:bldP spid="40971" grpId="0" animBg="1"/>
      <p:bldP spid="40972" grpId="0" animBg="1"/>
      <p:bldP spid="40973" grpId="0" animBg="1"/>
      <p:bldP spid="40974" grpId="0" animBg="1"/>
      <p:bldP spid="40975"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6"/>
          <p:cNvSpPr>
            <a:spLocks noGrp="1" noChangeArrowheads="1"/>
          </p:cNvSpPr>
          <p:nvPr>
            <p:ph type="title"/>
          </p:nvPr>
        </p:nvSpPr>
        <p:spPr/>
        <p:txBody>
          <a:bodyPr/>
          <a:lstStyle/>
          <a:p>
            <a:pPr eaLnBrk="1" hangingPunct="1"/>
            <a:r>
              <a:rPr lang="en-US" altLang="zh-CN" sz="3200">
                <a:ea typeface="宋体" pitchFamily="2" charset="-122"/>
              </a:rPr>
              <a:t>Separating one signal from many signal channels</a:t>
            </a:r>
            <a:endParaRPr lang="en-GB" sz="3200"/>
          </a:p>
        </p:txBody>
      </p:sp>
      <p:sp>
        <p:nvSpPr>
          <p:cNvPr id="28675" name="Rectangle 17"/>
          <p:cNvSpPr>
            <a:spLocks noGrp="1" noChangeArrowheads="1"/>
          </p:cNvSpPr>
          <p:nvPr>
            <p:ph type="body" idx="1"/>
          </p:nvPr>
        </p:nvSpPr>
        <p:spPr>
          <a:xfrm>
            <a:off x="900113" y="4437063"/>
            <a:ext cx="7661275" cy="1512887"/>
          </a:xfrm>
        </p:spPr>
        <p:txBody>
          <a:bodyPr/>
          <a:lstStyle/>
          <a:p>
            <a:pPr eaLnBrk="1" hangingPunct="1">
              <a:lnSpc>
                <a:spcPct val="80000"/>
              </a:lnSpc>
            </a:pPr>
            <a:r>
              <a:rPr lang="en-US" altLang="zh-CN" sz="2000" dirty="0">
                <a:ea typeface="宋体" pitchFamily="2" charset="-122"/>
              </a:rPr>
              <a:t>The channels in a multi-channel system may be isolated using filters – one per channel</a:t>
            </a:r>
          </a:p>
          <a:p>
            <a:pPr eaLnBrk="1" hangingPunct="1">
              <a:lnSpc>
                <a:spcPct val="80000"/>
              </a:lnSpc>
            </a:pPr>
            <a:r>
              <a:rPr lang="en-US" altLang="zh-CN" sz="2000" dirty="0">
                <a:ea typeface="宋体" pitchFamily="2" charset="-122"/>
              </a:rPr>
              <a:t>Other channels must be sufficiently suppressed, because to the targeted channel, anything else is interference</a:t>
            </a:r>
          </a:p>
          <a:p>
            <a:pPr eaLnBrk="1" hangingPunct="1">
              <a:lnSpc>
                <a:spcPct val="80000"/>
              </a:lnSpc>
            </a:pPr>
            <a:r>
              <a:rPr lang="en-US" sz="2000" dirty="0">
                <a:ea typeface="宋体" pitchFamily="2" charset="-122"/>
              </a:rPr>
              <a:t>Frequency translation techniques are used to move signals around in the frequency domain</a:t>
            </a:r>
            <a:endParaRPr lang="en-GB" sz="2000" dirty="0"/>
          </a:p>
        </p:txBody>
      </p:sp>
      <p:sp>
        <p:nvSpPr>
          <p:cNvPr id="28676" name="Line 5"/>
          <p:cNvSpPr>
            <a:spLocks noChangeShapeType="1"/>
          </p:cNvSpPr>
          <p:nvPr/>
        </p:nvSpPr>
        <p:spPr bwMode="auto">
          <a:xfrm>
            <a:off x="1546225" y="3492500"/>
            <a:ext cx="6049963" cy="0"/>
          </a:xfrm>
          <a:prstGeom prst="line">
            <a:avLst/>
          </a:prstGeom>
          <a:noFill/>
          <a:ln w="9525">
            <a:solidFill>
              <a:schemeClr val="tx1"/>
            </a:solidFill>
            <a:round/>
            <a:headEnd/>
            <a:tailEnd type="triangle" w="med" len="med"/>
          </a:ln>
        </p:spPr>
        <p:txBody>
          <a:bodyPr/>
          <a:lstStyle/>
          <a:p>
            <a:endParaRPr lang="en-GB"/>
          </a:p>
        </p:txBody>
      </p:sp>
      <p:sp>
        <p:nvSpPr>
          <p:cNvPr id="28677" name="Line 6"/>
          <p:cNvSpPr>
            <a:spLocks noChangeShapeType="1"/>
          </p:cNvSpPr>
          <p:nvPr/>
        </p:nvSpPr>
        <p:spPr bwMode="auto">
          <a:xfrm flipV="1">
            <a:off x="1546225" y="2484438"/>
            <a:ext cx="0" cy="1008062"/>
          </a:xfrm>
          <a:prstGeom prst="line">
            <a:avLst/>
          </a:prstGeom>
          <a:noFill/>
          <a:ln w="9525">
            <a:solidFill>
              <a:schemeClr val="tx1"/>
            </a:solidFill>
            <a:round/>
            <a:headEnd/>
            <a:tailEnd type="triangle" w="med" len="med"/>
          </a:ln>
        </p:spPr>
        <p:txBody>
          <a:bodyPr/>
          <a:lstStyle/>
          <a:p>
            <a:endParaRPr lang="en-GB"/>
          </a:p>
        </p:txBody>
      </p:sp>
      <p:sp>
        <p:nvSpPr>
          <p:cNvPr id="45063" name="Freeform 7"/>
          <p:cNvSpPr>
            <a:spLocks/>
          </p:cNvSpPr>
          <p:nvPr/>
        </p:nvSpPr>
        <p:spPr bwMode="auto">
          <a:xfrm>
            <a:off x="1835150" y="2844800"/>
            <a:ext cx="719138" cy="655638"/>
          </a:xfrm>
          <a:custGeom>
            <a:avLst/>
            <a:gdLst>
              <a:gd name="T0" fmla="*/ 0 w 1486"/>
              <a:gd name="T1" fmla="*/ 813 h 821"/>
              <a:gd name="T2" fmla="*/ 67 w 1486"/>
              <a:gd name="T3" fmla="*/ 3 h 821"/>
              <a:gd name="T4" fmla="*/ 1415 w 1486"/>
              <a:gd name="T5" fmla="*/ 0 h 821"/>
              <a:gd name="T6" fmla="*/ 1486 w 1486"/>
              <a:gd name="T7" fmla="*/ 821 h 821"/>
              <a:gd name="T8" fmla="*/ 0 60000 65536"/>
              <a:gd name="T9" fmla="*/ 0 60000 65536"/>
              <a:gd name="T10" fmla="*/ 0 60000 65536"/>
              <a:gd name="T11" fmla="*/ 0 60000 65536"/>
              <a:gd name="T12" fmla="*/ 0 w 1486"/>
              <a:gd name="T13" fmla="*/ 0 h 821"/>
              <a:gd name="T14" fmla="*/ 1486 w 1486"/>
              <a:gd name="T15" fmla="*/ 821 h 821"/>
            </a:gdLst>
            <a:ahLst/>
            <a:cxnLst>
              <a:cxn ang="T8">
                <a:pos x="T0" y="T1"/>
              </a:cxn>
              <a:cxn ang="T9">
                <a:pos x="T2" y="T3"/>
              </a:cxn>
              <a:cxn ang="T10">
                <a:pos x="T4" y="T5"/>
              </a:cxn>
              <a:cxn ang="T11">
                <a:pos x="T6" y="T7"/>
              </a:cxn>
            </a:cxnLst>
            <a:rect l="T12" t="T13" r="T14" b="T15"/>
            <a:pathLst>
              <a:path w="1486" h="821">
                <a:moveTo>
                  <a:pt x="0" y="813"/>
                </a:moveTo>
                <a:lnTo>
                  <a:pt x="67" y="3"/>
                </a:lnTo>
                <a:lnTo>
                  <a:pt x="1415" y="0"/>
                </a:lnTo>
                <a:lnTo>
                  <a:pt x="1486" y="821"/>
                </a:lnTo>
              </a:path>
            </a:pathLst>
          </a:custGeom>
          <a:noFill/>
          <a:ln w="38100" cmpd="sng">
            <a:solidFill>
              <a:srgbClr val="3399FF"/>
            </a:solidFill>
            <a:round/>
            <a:headEnd/>
            <a:tailEnd/>
          </a:ln>
        </p:spPr>
        <p:txBody>
          <a:bodyPr/>
          <a:lstStyle/>
          <a:p>
            <a:endParaRPr lang="en-GB"/>
          </a:p>
        </p:txBody>
      </p:sp>
      <p:sp>
        <p:nvSpPr>
          <p:cNvPr id="45064" name="Freeform 8"/>
          <p:cNvSpPr>
            <a:spLocks/>
          </p:cNvSpPr>
          <p:nvPr/>
        </p:nvSpPr>
        <p:spPr bwMode="auto">
          <a:xfrm>
            <a:off x="2627313" y="2844800"/>
            <a:ext cx="719137" cy="655638"/>
          </a:xfrm>
          <a:custGeom>
            <a:avLst/>
            <a:gdLst>
              <a:gd name="T0" fmla="*/ 0 w 1486"/>
              <a:gd name="T1" fmla="*/ 813 h 821"/>
              <a:gd name="T2" fmla="*/ 67 w 1486"/>
              <a:gd name="T3" fmla="*/ 3 h 821"/>
              <a:gd name="T4" fmla="*/ 1415 w 1486"/>
              <a:gd name="T5" fmla="*/ 0 h 821"/>
              <a:gd name="T6" fmla="*/ 1486 w 1486"/>
              <a:gd name="T7" fmla="*/ 821 h 821"/>
              <a:gd name="T8" fmla="*/ 0 60000 65536"/>
              <a:gd name="T9" fmla="*/ 0 60000 65536"/>
              <a:gd name="T10" fmla="*/ 0 60000 65536"/>
              <a:gd name="T11" fmla="*/ 0 60000 65536"/>
              <a:gd name="T12" fmla="*/ 0 w 1486"/>
              <a:gd name="T13" fmla="*/ 0 h 821"/>
              <a:gd name="T14" fmla="*/ 1486 w 1486"/>
              <a:gd name="T15" fmla="*/ 821 h 821"/>
            </a:gdLst>
            <a:ahLst/>
            <a:cxnLst>
              <a:cxn ang="T8">
                <a:pos x="T0" y="T1"/>
              </a:cxn>
              <a:cxn ang="T9">
                <a:pos x="T2" y="T3"/>
              </a:cxn>
              <a:cxn ang="T10">
                <a:pos x="T4" y="T5"/>
              </a:cxn>
              <a:cxn ang="T11">
                <a:pos x="T6" y="T7"/>
              </a:cxn>
            </a:cxnLst>
            <a:rect l="T12" t="T13" r="T14" b="T15"/>
            <a:pathLst>
              <a:path w="1486" h="821">
                <a:moveTo>
                  <a:pt x="0" y="813"/>
                </a:moveTo>
                <a:lnTo>
                  <a:pt x="67" y="3"/>
                </a:lnTo>
                <a:lnTo>
                  <a:pt x="1415" y="0"/>
                </a:lnTo>
                <a:lnTo>
                  <a:pt x="1486" y="821"/>
                </a:lnTo>
              </a:path>
            </a:pathLst>
          </a:custGeom>
          <a:noFill/>
          <a:ln w="38100" cmpd="sng">
            <a:solidFill>
              <a:srgbClr val="3399FF"/>
            </a:solidFill>
            <a:round/>
            <a:headEnd/>
            <a:tailEnd/>
          </a:ln>
        </p:spPr>
        <p:txBody>
          <a:bodyPr/>
          <a:lstStyle/>
          <a:p>
            <a:endParaRPr lang="en-GB"/>
          </a:p>
        </p:txBody>
      </p:sp>
      <p:sp>
        <p:nvSpPr>
          <p:cNvPr id="45065" name="Freeform 9"/>
          <p:cNvSpPr>
            <a:spLocks/>
          </p:cNvSpPr>
          <p:nvPr/>
        </p:nvSpPr>
        <p:spPr bwMode="auto">
          <a:xfrm>
            <a:off x="3419475" y="2844800"/>
            <a:ext cx="719138" cy="655638"/>
          </a:xfrm>
          <a:custGeom>
            <a:avLst/>
            <a:gdLst>
              <a:gd name="T0" fmla="*/ 0 w 1486"/>
              <a:gd name="T1" fmla="*/ 813 h 821"/>
              <a:gd name="T2" fmla="*/ 67 w 1486"/>
              <a:gd name="T3" fmla="*/ 3 h 821"/>
              <a:gd name="T4" fmla="*/ 1415 w 1486"/>
              <a:gd name="T5" fmla="*/ 0 h 821"/>
              <a:gd name="T6" fmla="*/ 1486 w 1486"/>
              <a:gd name="T7" fmla="*/ 821 h 821"/>
              <a:gd name="T8" fmla="*/ 0 60000 65536"/>
              <a:gd name="T9" fmla="*/ 0 60000 65536"/>
              <a:gd name="T10" fmla="*/ 0 60000 65536"/>
              <a:gd name="T11" fmla="*/ 0 60000 65536"/>
              <a:gd name="T12" fmla="*/ 0 w 1486"/>
              <a:gd name="T13" fmla="*/ 0 h 821"/>
              <a:gd name="T14" fmla="*/ 1486 w 1486"/>
              <a:gd name="T15" fmla="*/ 821 h 821"/>
            </a:gdLst>
            <a:ahLst/>
            <a:cxnLst>
              <a:cxn ang="T8">
                <a:pos x="T0" y="T1"/>
              </a:cxn>
              <a:cxn ang="T9">
                <a:pos x="T2" y="T3"/>
              </a:cxn>
              <a:cxn ang="T10">
                <a:pos x="T4" y="T5"/>
              </a:cxn>
              <a:cxn ang="T11">
                <a:pos x="T6" y="T7"/>
              </a:cxn>
            </a:cxnLst>
            <a:rect l="T12" t="T13" r="T14" b="T15"/>
            <a:pathLst>
              <a:path w="1486" h="821">
                <a:moveTo>
                  <a:pt x="0" y="813"/>
                </a:moveTo>
                <a:lnTo>
                  <a:pt x="67" y="3"/>
                </a:lnTo>
                <a:lnTo>
                  <a:pt x="1415" y="0"/>
                </a:lnTo>
                <a:lnTo>
                  <a:pt x="1486" y="821"/>
                </a:lnTo>
              </a:path>
            </a:pathLst>
          </a:custGeom>
          <a:noFill/>
          <a:ln w="38100" cmpd="sng">
            <a:solidFill>
              <a:srgbClr val="3399FF"/>
            </a:solidFill>
            <a:round/>
            <a:headEnd/>
            <a:tailEnd/>
          </a:ln>
        </p:spPr>
        <p:txBody>
          <a:bodyPr/>
          <a:lstStyle/>
          <a:p>
            <a:endParaRPr lang="en-GB"/>
          </a:p>
        </p:txBody>
      </p:sp>
      <p:sp>
        <p:nvSpPr>
          <p:cNvPr id="45066" name="Freeform 10"/>
          <p:cNvSpPr>
            <a:spLocks/>
          </p:cNvSpPr>
          <p:nvPr/>
        </p:nvSpPr>
        <p:spPr bwMode="auto">
          <a:xfrm>
            <a:off x="4211638" y="2844800"/>
            <a:ext cx="719137" cy="655638"/>
          </a:xfrm>
          <a:custGeom>
            <a:avLst/>
            <a:gdLst>
              <a:gd name="T0" fmla="*/ 0 w 1486"/>
              <a:gd name="T1" fmla="*/ 813 h 821"/>
              <a:gd name="T2" fmla="*/ 67 w 1486"/>
              <a:gd name="T3" fmla="*/ 3 h 821"/>
              <a:gd name="T4" fmla="*/ 1415 w 1486"/>
              <a:gd name="T5" fmla="*/ 0 h 821"/>
              <a:gd name="T6" fmla="*/ 1486 w 1486"/>
              <a:gd name="T7" fmla="*/ 821 h 821"/>
              <a:gd name="T8" fmla="*/ 0 60000 65536"/>
              <a:gd name="T9" fmla="*/ 0 60000 65536"/>
              <a:gd name="T10" fmla="*/ 0 60000 65536"/>
              <a:gd name="T11" fmla="*/ 0 60000 65536"/>
              <a:gd name="T12" fmla="*/ 0 w 1486"/>
              <a:gd name="T13" fmla="*/ 0 h 821"/>
              <a:gd name="T14" fmla="*/ 1486 w 1486"/>
              <a:gd name="T15" fmla="*/ 821 h 821"/>
            </a:gdLst>
            <a:ahLst/>
            <a:cxnLst>
              <a:cxn ang="T8">
                <a:pos x="T0" y="T1"/>
              </a:cxn>
              <a:cxn ang="T9">
                <a:pos x="T2" y="T3"/>
              </a:cxn>
              <a:cxn ang="T10">
                <a:pos x="T4" y="T5"/>
              </a:cxn>
              <a:cxn ang="T11">
                <a:pos x="T6" y="T7"/>
              </a:cxn>
            </a:cxnLst>
            <a:rect l="T12" t="T13" r="T14" b="T15"/>
            <a:pathLst>
              <a:path w="1486" h="821">
                <a:moveTo>
                  <a:pt x="0" y="813"/>
                </a:moveTo>
                <a:lnTo>
                  <a:pt x="67" y="3"/>
                </a:lnTo>
                <a:lnTo>
                  <a:pt x="1415" y="0"/>
                </a:lnTo>
                <a:lnTo>
                  <a:pt x="1486" y="821"/>
                </a:lnTo>
              </a:path>
            </a:pathLst>
          </a:custGeom>
          <a:noFill/>
          <a:ln w="38100" cmpd="sng">
            <a:solidFill>
              <a:srgbClr val="3399FF"/>
            </a:solidFill>
            <a:round/>
            <a:headEnd/>
            <a:tailEnd/>
          </a:ln>
        </p:spPr>
        <p:txBody>
          <a:bodyPr/>
          <a:lstStyle/>
          <a:p>
            <a:endParaRPr lang="en-GB"/>
          </a:p>
        </p:txBody>
      </p:sp>
      <p:sp>
        <p:nvSpPr>
          <p:cNvPr id="45067" name="Freeform 11"/>
          <p:cNvSpPr>
            <a:spLocks/>
          </p:cNvSpPr>
          <p:nvPr/>
        </p:nvSpPr>
        <p:spPr bwMode="auto">
          <a:xfrm>
            <a:off x="5003800" y="2844800"/>
            <a:ext cx="719138" cy="655638"/>
          </a:xfrm>
          <a:custGeom>
            <a:avLst/>
            <a:gdLst>
              <a:gd name="T0" fmla="*/ 0 w 1486"/>
              <a:gd name="T1" fmla="*/ 813 h 821"/>
              <a:gd name="T2" fmla="*/ 67 w 1486"/>
              <a:gd name="T3" fmla="*/ 3 h 821"/>
              <a:gd name="T4" fmla="*/ 1415 w 1486"/>
              <a:gd name="T5" fmla="*/ 0 h 821"/>
              <a:gd name="T6" fmla="*/ 1486 w 1486"/>
              <a:gd name="T7" fmla="*/ 821 h 821"/>
              <a:gd name="T8" fmla="*/ 0 60000 65536"/>
              <a:gd name="T9" fmla="*/ 0 60000 65536"/>
              <a:gd name="T10" fmla="*/ 0 60000 65536"/>
              <a:gd name="T11" fmla="*/ 0 60000 65536"/>
              <a:gd name="T12" fmla="*/ 0 w 1486"/>
              <a:gd name="T13" fmla="*/ 0 h 821"/>
              <a:gd name="T14" fmla="*/ 1486 w 1486"/>
              <a:gd name="T15" fmla="*/ 821 h 821"/>
            </a:gdLst>
            <a:ahLst/>
            <a:cxnLst>
              <a:cxn ang="T8">
                <a:pos x="T0" y="T1"/>
              </a:cxn>
              <a:cxn ang="T9">
                <a:pos x="T2" y="T3"/>
              </a:cxn>
              <a:cxn ang="T10">
                <a:pos x="T4" y="T5"/>
              </a:cxn>
              <a:cxn ang="T11">
                <a:pos x="T6" y="T7"/>
              </a:cxn>
            </a:cxnLst>
            <a:rect l="T12" t="T13" r="T14" b="T15"/>
            <a:pathLst>
              <a:path w="1486" h="821">
                <a:moveTo>
                  <a:pt x="0" y="813"/>
                </a:moveTo>
                <a:lnTo>
                  <a:pt x="67" y="3"/>
                </a:lnTo>
                <a:lnTo>
                  <a:pt x="1415" y="0"/>
                </a:lnTo>
                <a:lnTo>
                  <a:pt x="1486" y="821"/>
                </a:lnTo>
              </a:path>
            </a:pathLst>
          </a:custGeom>
          <a:noFill/>
          <a:ln w="38100" cmpd="sng">
            <a:solidFill>
              <a:srgbClr val="3399FF"/>
            </a:solidFill>
            <a:round/>
            <a:headEnd/>
            <a:tailEnd/>
          </a:ln>
        </p:spPr>
        <p:txBody>
          <a:bodyPr/>
          <a:lstStyle/>
          <a:p>
            <a:endParaRPr lang="en-GB"/>
          </a:p>
        </p:txBody>
      </p:sp>
      <p:sp>
        <p:nvSpPr>
          <p:cNvPr id="45068" name="Freeform 12"/>
          <p:cNvSpPr>
            <a:spLocks/>
          </p:cNvSpPr>
          <p:nvPr/>
        </p:nvSpPr>
        <p:spPr bwMode="auto">
          <a:xfrm>
            <a:off x="5795963" y="2844800"/>
            <a:ext cx="719137" cy="655638"/>
          </a:xfrm>
          <a:custGeom>
            <a:avLst/>
            <a:gdLst>
              <a:gd name="T0" fmla="*/ 0 w 1486"/>
              <a:gd name="T1" fmla="*/ 813 h 821"/>
              <a:gd name="T2" fmla="*/ 67 w 1486"/>
              <a:gd name="T3" fmla="*/ 3 h 821"/>
              <a:gd name="T4" fmla="*/ 1415 w 1486"/>
              <a:gd name="T5" fmla="*/ 0 h 821"/>
              <a:gd name="T6" fmla="*/ 1486 w 1486"/>
              <a:gd name="T7" fmla="*/ 821 h 821"/>
              <a:gd name="T8" fmla="*/ 0 60000 65536"/>
              <a:gd name="T9" fmla="*/ 0 60000 65536"/>
              <a:gd name="T10" fmla="*/ 0 60000 65536"/>
              <a:gd name="T11" fmla="*/ 0 60000 65536"/>
              <a:gd name="T12" fmla="*/ 0 w 1486"/>
              <a:gd name="T13" fmla="*/ 0 h 821"/>
              <a:gd name="T14" fmla="*/ 1486 w 1486"/>
              <a:gd name="T15" fmla="*/ 821 h 821"/>
            </a:gdLst>
            <a:ahLst/>
            <a:cxnLst>
              <a:cxn ang="T8">
                <a:pos x="T0" y="T1"/>
              </a:cxn>
              <a:cxn ang="T9">
                <a:pos x="T2" y="T3"/>
              </a:cxn>
              <a:cxn ang="T10">
                <a:pos x="T4" y="T5"/>
              </a:cxn>
              <a:cxn ang="T11">
                <a:pos x="T6" y="T7"/>
              </a:cxn>
            </a:cxnLst>
            <a:rect l="T12" t="T13" r="T14" b="T15"/>
            <a:pathLst>
              <a:path w="1486" h="821">
                <a:moveTo>
                  <a:pt x="0" y="813"/>
                </a:moveTo>
                <a:lnTo>
                  <a:pt x="67" y="3"/>
                </a:lnTo>
                <a:lnTo>
                  <a:pt x="1415" y="0"/>
                </a:lnTo>
                <a:lnTo>
                  <a:pt x="1486" y="821"/>
                </a:lnTo>
              </a:path>
            </a:pathLst>
          </a:custGeom>
          <a:noFill/>
          <a:ln w="38100" cmpd="sng">
            <a:solidFill>
              <a:srgbClr val="3399FF"/>
            </a:solidFill>
            <a:round/>
            <a:headEnd/>
            <a:tailEnd/>
          </a:ln>
        </p:spPr>
        <p:txBody>
          <a:bodyPr/>
          <a:lstStyle/>
          <a:p>
            <a:endParaRPr lang="en-GB"/>
          </a:p>
        </p:txBody>
      </p:sp>
      <p:sp>
        <p:nvSpPr>
          <p:cNvPr id="45069" name="Freeform 13"/>
          <p:cNvSpPr>
            <a:spLocks/>
          </p:cNvSpPr>
          <p:nvPr/>
        </p:nvSpPr>
        <p:spPr bwMode="auto">
          <a:xfrm>
            <a:off x="1763713" y="2773363"/>
            <a:ext cx="863600" cy="727075"/>
          </a:xfrm>
          <a:custGeom>
            <a:avLst/>
            <a:gdLst>
              <a:gd name="T0" fmla="*/ 0 w 1486"/>
              <a:gd name="T1" fmla="*/ 813 h 821"/>
              <a:gd name="T2" fmla="*/ 67 w 1486"/>
              <a:gd name="T3" fmla="*/ 3 h 821"/>
              <a:gd name="T4" fmla="*/ 1415 w 1486"/>
              <a:gd name="T5" fmla="*/ 0 h 821"/>
              <a:gd name="T6" fmla="*/ 1486 w 1486"/>
              <a:gd name="T7" fmla="*/ 821 h 821"/>
              <a:gd name="T8" fmla="*/ 0 60000 65536"/>
              <a:gd name="T9" fmla="*/ 0 60000 65536"/>
              <a:gd name="T10" fmla="*/ 0 60000 65536"/>
              <a:gd name="T11" fmla="*/ 0 60000 65536"/>
              <a:gd name="T12" fmla="*/ 0 w 1486"/>
              <a:gd name="T13" fmla="*/ 0 h 821"/>
              <a:gd name="T14" fmla="*/ 1486 w 1486"/>
              <a:gd name="T15" fmla="*/ 821 h 821"/>
            </a:gdLst>
            <a:ahLst/>
            <a:cxnLst>
              <a:cxn ang="T8">
                <a:pos x="T0" y="T1"/>
              </a:cxn>
              <a:cxn ang="T9">
                <a:pos x="T2" y="T3"/>
              </a:cxn>
              <a:cxn ang="T10">
                <a:pos x="T4" y="T5"/>
              </a:cxn>
              <a:cxn ang="T11">
                <a:pos x="T6" y="T7"/>
              </a:cxn>
            </a:cxnLst>
            <a:rect l="T12" t="T13" r="T14" b="T15"/>
            <a:pathLst>
              <a:path w="1486" h="821">
                <a:moveTo>
                  <a:pt x="0" y="813"/>
                </a:moveTo>
                <a:lnTo>
                  <a:pt x="67" y="3"/>
                </a:lnTo>
                <a:lnTo>
                  <a:pt x="1415" y="0"/>
                </a:lnTo>
                <a:lnTo>
                  <a:pt x="1486" y="821"/>
                </a:lnTo>
              </a:path>
            </a:pathLst>
          </a:custGeom>
          <a:noFill/>
          <a:ln w="38100" cap="flat" cmpd="sng">
            <a:solidFill>
              <a:srgbClr val="CC0000"/>
            </a:solidFill>
            <a:prstDash val="dash"/>
            <a:round/>
            <a:headEnd/>
            <a:tailEnd/>
          </a:ln>
        </p:spPr>
        <p:txBody>
          <a:bodyPr/>
          <a:lstStyle/>
          <a:p>
            <a:endParaRPr lang="en-GB"/>
          </a:p>
        </p:txBody>
      </p:sp>
      <p:sp>
        <p:nvSpPr>
          <p:cNvPr id="28685" name="Line 18"/>
          <p:cNvSpPr>
            <a:spLocks noChangeShapeType="1"/>
          </p:cNvSpPr>
          <p:nvPr/>
        </p:nvSpPr>
        <p:spPr bwMode="auto">
          <a:xfrm>
            <a:off x="1835150" y="3716338"/>
            <a:ext cx="720725" cy="0"/>
          </a:xfrm>
          <a:prstGeom prst="line">
            <a:avLst/>
          </a:prstGeom>
          <a:noFill/>
          <a:ln w="9525">
            <a:solidFill>
              <a:schemeClr val="tx1"/>
            </a:solidFill>
            <a:round/>
            <a:headEnd type="triangle" w="med" len="med"/>
            <a:tailEnd type="triangle" w="med" len="med"/>
          </a:ln>
        </p:spPr>
        <p:txBody>
          <a:bodyPr/>
          <a:lstStyle/>
          <a:p>
            <a:endParaRPr lang="en-GB"/>
          </a:p>
        </p:txBody>
      </p:sp>
      <p:sp>
        <p:nvSpPr>
          <p:cNvPr id="28686" name="Text Box 19"/>
          <p:cNvSpPr txBox="1">
            <a:spLocks noChangeArrowheads="1"/>
          </p:cNvSpPr>
          <p:nvPr/>
        </p:nvSpPr>
        <p:spPr bwMode="auto">
          <a:xfrm>
            <a:off x="1763713" y="3716338"/>
            <a:ext cx="815975" cy="336550"/>
          </a:xfrm>
          <a:prstGeom prst="rect">
            <a:avLst/>
          </a:prstGeom>
          <a:noFill/>
          <a:ln w="9525">
            <a:noFill/>
            <a:miter lim="800000"/>
            <a:headEnd/>
            <a:tailEnd/>
          </a:ln>
        </p:spPr>
        <p:txBody>
          <a:bodyPr wrap="none">
            <a:spAutoFit/>
          </a:bodyPr>
          <a:lstStyle/>
          <a:p>
            <a:r>
              <a:rPr lang="en-US" altLang="zh-CN" sz="1600">
                <a:ea typeface="宋体" pitchFamily="2" charset="-122"/>
              </a:rPr>
              <a:t>3.4kHz</a:t>
            </a:r>
            <a:endParaRPr lang="en-GB" sz="1600"/>
          </a:p>
        </p:txBody>
      </p:sp>
      <p:sp>
        <p:nvSpPr>
          <p:cNvPr id="28687" name="Line 20"/>
          <p:cNvSpPr>
            <a:spLocks noChangeShapeType="1"/>
          </p:cNvSpPr>
          <p:nvPr/>
        </p:nvSpPr>
        <p:spPr bwMode="auto">
          <a:xfrm>
            <a:off x="2627313" y="3716338"/>
            <a:ext cx="720725" cy="0"/>
          </a:xfrm>
          <a:prstGeom prst="line">
            <a:avLst/>
          </a:prstGeom>
          <a:noFill/>
          <a:ln w="9525">
            <a:solidFill>
              <a:schemeClr val="tx1"/>
            </a:solidFill>
            <a:round/>
            <a:headEnd type="triangle" w="med" len="med"/>
            <a:tailEnd type="triangle" w="med" len="med"/>
          </a:ln>
        </p:spPr>
        <p:txBody>
          <a:bodyPr/>
          <a:lstStyle/>
          <a:p>
            <a:endParaRPr lang="en-GB"/>
          </a:p>
        </p:txBody>
      </p:sp>
      <p:sp>
        <p:nvSpPr>
          <p:cNvPr id="28688" name="Text Box 21"/>
          <p:cNvSpPr txBox="1">
            <a:spLocks noChangeArrowheads="1"/>
          </p:cNvSpPr>
          <p:nvPr/>
        </p:nvSpPr>
        <p:spPr bwMode="auto">
          <a:xfrm>
            <a:off x="2555875" y="3716338"/>
            <a:ext cx="815975" cy="336550"/>
          </a:xfrm>
          <a:prstGeom prst="rect">
            <a:avLst/>
          </a:prstGeom>
          <a:noFill/>
          <a:ln w="9525">
            <a:noFill/>
            <a:miter lim="800000"/>
            <a:headEnd/>
            <a:tailEnd/>
          </a:ln>
        </p:spPr>
        <p:txBody>
          <a:bodyPr wrap="none">
            <a:spAutoFit/>
          </a:bodyPr>
          <a:lstStyle/>
          <a:p>
            <a:r>
              <a:rPr lang="en-US" altLang="zh-CN" sz="1600">
                <a:ea typeface="宋体" pitchFamily="2" charset="-122"/>
              </a:rPr>
              <a:t>3.4kHz</a:t>
            </a:r>
            <a:endParaRPr lang="en-GB" sz="1600"/>
          </a:p>
        </p:txBody>
      </p:sp>
      <p:sp>
        <p:nvSpPr>
          <p:cNvPr id="28689" name="Text Box 22"/>
          <p:cNvSpPr txBox="1">
            <a:spLocks noChangeArrowheads="1"/>
          </p:cNvSpPr>
          <p:nvPr/>
        </p:nvSpPr>
        <p:spPr bwMode="auto">
          <a:xfrm>
            <a:off x="3348038" y="3716338"/>
            <a:ext cx="815975" cy="336550"/>
          </a:xfrm>
          <a:prstGeom prst="rect">
            <a:avLst/>
          </a:prstGeom>
          <a:noFill/>
          <a:ln w="9525">
            <a:noFill/>
            <a:miter lim="800000"/>
            <a:headEnd/>
            <a:tailEnd/>
          </a:ln>
        </p:spPr>
        <p:txBody>
          <a:bodyPr wrap="none">
            <a:spAutoFit/>
          </a:bodyPr>
          <a:lstStyle/>
          <a:p>
            <a:r>
              <a:rPr lang="en-US" altLang="zh-CN" sz="1600">
                <a:ea typeface="宋体" pitchFamily="2" charset="-122"/>
              </a:rPr>
              <a:t>3.4kHz</a:t>
            </a:r>
            <a:endParaRPr lang="en-GB" sz="1600"/>
          </a:p>
        </p:txBody>
      </p:sp>
      <p:sp>
        <p:nvSpPr>
          <p:cNvPr id="28690" name="Text Box 23"/>
          <p:cNvSpPr txBox="1">
            <a:spLocks noChangeArrowheads="1"/>
          </p:cNvSpPr>
          <p:nvPr/>
        </p:nvSpPr>
        <p:spPr bwMode="auto">
          <a:xfrm>
            <a:off x="4140200" y="3716338"/>
            <a:ext cx="815975" cy="336550"/>
          </a:xfrm>
          <a:prstGeom prst="rect">
            <a:avLst/>
          </a:prstGeom>
          <a:noFill/>
          <a:ln w="9525">
            <a:noFill/>
            <a:miter lim="800000"/>
            <a:headEnd/>
            <a:tailEnd/>
          </a:ln>
        </p:spPr>
        <p:txBody>
          <a:bodyPr wrap="none">
            <a:spAutoFit/>
          </a:bodyPr>
          <a:lstStyle/>
          <a:p>
            <a:r>
              <a:rPr lang="en-US" altLang="zh-CN" sz="1600">
                <a:ea typeface="宋体" pitchFamily="2" charset="-122"/>
              </a:rPr>
              <a:t>3.4kHz</a:t>
            </a:r>
            <a:endParaRPr lang="en-GB" sz="1600"/>
          </a:p>
        </p:txBody>
      </p:sp>
      <p:sp>
        <p:nvSpPr>
          <p:cNvPr id="28691" name="Text Box 24"/>
          <p:cNvSpPr txBox="1">
            <a:spLocks noChangeArrowheads="1"/>
          </p:cNvSpPr>
          <p:nvPr/>
        </p:nvSpPr>
        <p:spPr bwMode="auto">
          <a:xfrm>
            <a:off x="4932363" y="3716338"/>
            <a:ext cx="815975" cy="336550"/>
          </a:xfrm>
          <a:prstGeom prst="rect">
            <a:avLst/>
          </a:prstGeom>
          <a:noFill/>
          <a:ln w="9525">
            <a:noFill/>
            <a:miter lim="800000"/>
            <a:headEnd/>
            <a:tailEnd/>
          </a:ln>
        </p:spPr>
        <p:txBody>
          <a:bodyPr wrap="none">
            <a:spAutoFit/>
          </a:bodyPr>
          <a:lstStyle/>
          <a:p>
            <a:r>
              <a:rPr lang="en-US" altLang="zh-CN" sz="1600">
                <a:ea typeface="宋体" pitchFamily="2" charset="-122"/>
              </a:rPr>
              <a:t>3.4kHz</a:t>
            </a:r>
            <a:endParaRPr lang="en-GB" sz="1600"/>
          </a:p>
        </p:txBody>
      </p:sp>
      <p:sp>
        <p:nvSpPr>
          <p:cNvPr id="28692" name="Text Box 25"/>
          <p:cNvSpPr txBox="1">
            <a:spLocks noChangeArrowheads="1"/>
          </p:cNvSpPr>
          <p:nvPr/>
        </p:nvSpPr>
        <p:spPr bwMode="auto">
          <a:xfrm>
            <a:off x="5724525" y="3716338"/>
            <a:ext cx="815975" cy="336550"/>
          </a:xfrm>
          <a:prstGeom prst="rect">
            <a:avLst/>
          </a:prstGeom>
          <a:noFill/>
          <a:ln w="9525">
            <a:noFill/>
            <a:miter lim="800000"/>
            <a:headEnd/>
            <a:tailEnd/>
          </a:ln>
        </p:spPr>
        <p:txBody>
          <a:bodyPr wrap="none">
            <a:spAutoFit/>
          </a:bodyPr>
          <a:lstStyle/>
          <a:p>
            <a:r>
              <a:rPr lang="en-US" altLang="zh-CN" sz="1600">
                <a:ea typeface="宋体" pitchFamily="2" charset="-122"/>
              </a:rPr>
              <a:t>3.4kHz</a:t>
            </a:r>
            <a:endParaRPr lang="en-GB" sz="1600"/>
          </a:p>
        </p:txBody>
      </p:sp>
      <p:sp>
        <p:nvSpPr>
          <p:cNvPr id="28693" name="Line 26"/>
          <p:cNvSpPr>
            <a:spLocks noChangeShapeType="1"/>
          </p:cNvSpPr>
          <p:nvPr/>
        </p:nvSpPr>
        <p:spPr bwMode="auto">
          <a:xfrm>
            <a:off x="3419475" y="3716338"/>
            <a:ext cx="720725" cy="0"/>
          </a:xfrm>
          <a:prstGeom prst="line">
            <a:avLst/>
          </a:prstGeom>
          <a:noFill/>
          <a:ln w="9525">
            <a:solidFill>
              <a:schemeClr val="tx1"/>
            </a:solidFill>
            <a:round/>
            <a:headEnd type="triangle" w="med" len="med"/>
            <a:tailEnd type="triangle" w="med" len="med"/>
          </a:ln>
        </p:spPr>
        <p:txBody>
          <a:bodyPr/>
          <a:lstStyle/>
          <a:p>
            <a:endParaRPr lang="en-GB"/>
          </a:p>
        </p:txBody>
      </p:sp>
      <p:sp>
        <p:nvSpPr>
          <p:cNvPr id="28694" name="Line 27"/>
          <p:cNvSpPr>
            <a:spLocks noChangeShapeType="1"/>
          </p:cNvSpPr>
          <p:nvPr/>
        </p:nvSpPr>
        <p:spPr bwMode="auto">
          <a:xfrm>
            <a:off x="4211638" y="3716338"/>
            <a:ext cx="720725" cy="0"/>
          </a:xfrm>
          <a:prstGeom prst="line">
            <a:avLst/>
          </a:prstGeom>
          <a:noFill/>
          <a:ln w="9525">
            <a:solidFill>
              <a:schemeClr val="tx1"/>
            </a:solidFill>
            <a:round/>
            <a:headEnd type="triangle" w="med" len="med"/>
            <a:tailEnd type="triangle" w="med" len="med"/>
          </a:ln>
        </p:spPr>
        <p:txBody>
          <a:bodyPr/>
          <a:lstStyle/>
          <a:p>
            <a:endParaRPr lang="en-GB"/>
          </a:p>
        </p:txBody>
      </p:sp>
      <p:sp>
        <p:nvSpPr>
          <p:cNvPr id="28695" name="Line 28"/>
          <p:cNvSpPr>
            <a:spLocks noChangeShapeType="1"/>
          </p:cNvSpPr>
          <p:nvPr/>
        </p:nvSpPr>
        <p:spPr bwMode="auto">
          <a:xfrm>
            <a:off x="5003800" y="3716338"/>
            <a:ext cx="720725" cy="0"/>
          </a:xfrm>
          <a:prstGeom prst="line">
            <a:avLst/>
          </a:prstGeom>
          <a:noFill/>
          <a:ln w="9525">
            <a:solidFill>
              <a:schemeClr val="tx1"/>
            </a:solidFill>
            <a:round/>
            <a:headEnd type="triangle" w="med" len="med"/>
            <a:tailEnd type="triangle" w="med" len="med"/>
          </a:ln>
        </p:spPr>
        <p:txBody>
          <a:bodyPr/>
          <a:lstStyle/>
          <a:p>
            <a:endParaRPr lang="en-GB"/>
          </a:p>
        </p:txBody>
      </p:sp>
      <p:sp>
        <p:nvSpPr>
          <p:cNvPr id="28696" name="Line 29"/>
          <p:cNvSpPr>
            <a:spLocks noChangeShapeType="1"/>
          </p:cNvSpPr>
          <p:nvPr/>
        </p:nvSpPr>
        <p:spPr bwMode="auto">
          <a:xfrm>
            <a:off x="5795963" y="3716338"/>
            <a:ext cx="720725" cy="0"/>
          </a:xfrm>
          <a:prstGeom prst="line">
            <a:avLst/>
          </a:prstGeom>
          <a:noFill/>
          <a:ln w="9525">
            <a:solidFill>
              <a:schemeClr val="tx1"/>
            </a:solidFill>
            <a:round/>
            <a:headEnd type="triangle" w="med" len="med"/>
            <a:tailEnd type="triangle" w="med" len="med"/>
          </a:ln>
        </p:spPr>
        <p:txBody>
          <a:bodyPr/>
          <a:lstStyle/>
          <a:p>
            <a:endParaRPr lang="en-GB"/>
          </a:p>
        </p:txBody>
      </p:sp>
      <p:sp>
        <p:nvSpPr>
          <p:cNvPr id="28697" name="Text Box 30"/>
          <p:cNvSpPr txBox="1">
            <a:spLocks noChangeArrowheads="1"/>
          </p:cNvSpPr>
          <p:nvPr/>
        </p:nvSpPr>
        <p:spPr bwMode="auto">
          <a:xfrm>
            <a:off x="6711950" y="2873375"/>
            <a:ext cx="412750" cy="366713"/>
          </a:xfrm>
          <a:prstGeom prst="rect">
            <a:avLst/>
          </a:prstGeom>
          <a:noFill/>
          <a:ln w="9525">
            <a:noFill/>
            <a:miter lim="800000"/>
            <a:headEnd/>
            <a:tailEnd/>
          </a:ln>
        </p:spPr>
        <p:txBody>
          <a:bodyPr wrap="none">
            <a:spAutoFit/>
          </a:bodyPr>
          <a:lstStyle/>
          <a:p>
            <a:r>
              <a:rPr lang="en-US" altLang="zh-CN">
                <a:ea typeface="宋体" pitchFamily="2" charset="-122"/>
              </a:rPr>
              <a:t>…</a:t>
            </a:r>
            <a:endParaRPr lang="en-GB"/>
          </a:p>
        </p:txBody>
      </p:sp>
      <p:sp>
        <p:nvSpPr>
          <p:cNvPr id="28698" name="Text Box 31"/>
          <p:cNvSpPr txBox="1">
            <a:spLocks noChangeArrowheads="1"/>
          </p:cNvSpPr>
          <p:nvPr/>
        </p:nvSpPr>
        <p:spPr bwMode="auto">
          <a:xfrm>
            <a:off x="7000875" y="3089275"/>
            <a:ext cx="1187450" cy="366713"/>
          </a:xfrm>
          <a:prstGeom prst="rect">
            <a:avLst/>
          </a:prstGeom>
          <a:noFill/>
          <a:ln w="9525">
            <a:noFill/>
            <a:miter lim="800000"/>
            <a:headEnd/>
            <a:tailEnd/>
          </a:ln>
        </p:spPr>
        <p:txBody>
          <a:bodyPr wrap="none">
            <a:spAutoFit/>
          </a:bodyPr>
          <a:lstStyle/>
          <a:p>
            <a:r>
              <a:rPr lang="en-US" altLang="zh-CN">
                <a:ea typeface="宋体" pitchFamily="2" charset="-122"/>
              </a:rPr>
              <a:t>frequency</a:t>
            </a:r>
            <a:endParaRPr lang="en-GB"/>
          </a:p>
        </p:txBody>
      </p:sp>
      <p:sp>
        <p:nvSpPr>
          <p:cNvPr id="28699" name="Text Box 32"/>
          <p:cNvSpPr txBox="1">
            <a:spLocks noChangeArrowheads="1"/>
          </p:cNvSpPr>
          <p:nvPr/>
        </p:nvSpPr>
        <p:spPr bwMode="auto">
          <a:xfrm>
            <a:off x="2176463" y="1865313"/>
            <a:ext cx="615950" cy="366712"/>
          </a:xfrm>
          <a:prstGeom prst="rect">
            <a:avLst/>
          </a:prstGeom>
          <a:noFill/>
          <a:ln w="9525">
            <a:noFill/>
            <a:miter lim="800000"/>
            <a:headEnd/>
            <a:tailEnd/>
          </a:ln>
        </p:spPr>
        <p:txBody>
          <a:bodyPr wrap="none">
            <a:spAutoFit/>
          </a:bodyPr>
          <a:lstStyle/>
          <a:p>
            <a:r>
              <a:rPr lang="en-US" altLang="zh-CN">
                <a:ea typeface="宋体" pitchFamily="2" charset="-122"/>
              </a:rPr>
              <a:t>filter</a:t>
            </a:r>
            <a:endParaRPr lang="en-GB"/>
          </a:p>
        </p:txBody>
      </p:sp>
      <p:sp>
        <p:nvSpPr>
          <p:cNvPr id="28700" name="Line 33"/>
          <p:cNvSpPr>
            <a:spLocks noChangeShapeType="1"/>
          </p:cNvSpPr>
          <p:nvPr/>
        </p:nvSpPr>
        <p:spPr bwMode="auto">
          <a:xfrm flipH="1">
            <a:off x="2195513" y="2205038"/>
            <a:ext cx="144462" cy="576262"/>
          </a:xfrm>
          <a:prstGeom prst="line">
            <a:avLst/>
          </a:prstGeom>
          <a:noFill/>
          <a:ln w="9525">
            <a:solidFill>
              <a:schemeClr val="tx1"/>
            </a:solidFill>
            <a:round/>
            <a:headEnd/>
            <a:tailEnd type="triangle" w="med" len="med"/>
          </a:ln>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06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0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0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3" grpId="0" animBg="1"/>
      <p:bldP spid="45064" grpId="0" animBg="1"/>
      <p:bldP spid="45065" grpId="0" animBg="1"/>
      <p:bldP spid="45066" grpId="0" animBg="1"/>
      <p:bldP spid="45067" grpId="0" animBg="1"/>
      <p:bldP spid="45068" grpId="0" animBg="1"/>
      <p:bldP spid="4506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GB"/>
              <a:t>The systems approach</a:t>
            </a:r>
          </a:p>
        </p:txBody>
      </p:sp>
      <p:sp>
        <p:nvSpPr>
          <p:cNvPr id="26627" name="Rectangle 3"/>
          <p:cNvSpPr>
            <a:spLocks noGrp="1" noChangeArrowheads="1"/>
          </p:cNvSpPr>
          <p:nvPr>
            <p:ph idx="1"/>
          </p:nvPr>
        </p:nvSpPr>
        <p:spPr>
          <a:xfrm>
            <a:off x="971600" y="1772816"/>
            <a:ext cx="7661275" cy="4114800"/>
          </a:xfrm>
        </p:spPr>
        <p:txBody>
          <a:bodyPr/>
          <a:lstStyle/>
          <a:p>
            <a:pPr eaLnBrk="1" hangingPunct="1"/>
            <a:r>
              <a:rPr lang="en-GB" dirty="0"/>
              <a:t>The systems engineer is concerned with</a:t>
            </a:r>
          </a:p>
          <a:p>
            <a:pPr lvl="1" eaLnBrk="1" hangingPunct="1"/>
            <a:r>
              <a:rPr lang="en-GB" dirty="0"/>
              <a:t>What systems do</a:t>
            </a:r>
          </a:p>
          <a:p>
            <a:pPr lvl="1" eaLnBrk="1" hangingPunct="1"/>
            <a:r>
              <a:rPr lang="en-GB" dirty="0"/>
              <a:t>How well they do it</a:t>
            </a:r>
          </a:p>
          <a:p>
            <a:pPr lvl="1" eaLnBrk="1" hangingPunct="1"/>
            <a:r>
              <a:rPr lang="en-GB" dirty="0"/>
              <a:t>How they link to form larger systems</a:t>
            </a:r>
          </a:p>
          <a:p>
            <a:pPr eaLnBrk="1" hangingPunct="1"/>
            <a:r>
              <a:rPr lang="en-GB" dirty="0"/>
              <a:t>And not really concerned with</a:t>
            </a:r>
          </a:p>
          <a:p>
            <a:pPr lvl="1" eaLnBrk="1" hangingPunct="1"/>
            <a:r>
              <a:rPr lang="en-GB" dirty="0"/>
              <a:t>How they do it</a:t>
            </a:r>
          </a:p>
          <a:p>
            <a:pPr lvl="1" eaLnBrk="1" hangingPunct="1"/>
            <a:r>
              <a:rPr lang="en-GB" dirty="0"/>
              <a:t>What happens inside each box</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dirty="0">
                <a:ea typeface="宋体" pitchFamily="2" charset="-122"/>
              </a:rPr>
              <a:t>Types of filters</a:t>
            </a:r>
            <a:endParaRPr lang="en-GB" dirty="0"/>
          </a:p>
        </p:txBody>
      </p:sp>
      <p:sp>
        <p:nvSpPr>
          <p:cNvPr id="48131" name="Rectangle 3"/>
          <p:cNvSpPr>
            <a:spLocks noGrp="1" noChangeArrowheads="1"/>
          </p:cNvSpPr>
          <p:nvPr>
            <p:ph type="body" idx="1"/>
          </p:nvPr>
        </p:nvSpPr>
        <p:spPr>
          <a:xfrm>
            <a:off x="949325" y="1981200"/>
            <a:ext cx="7799388" cy="3031976"/>
          </a:xfrm>
        </p:spPr>
        <p:txBody>
          <a:bodyPr/>
          <a:lstStyle/>
          <a:p>
            <a:pPr eaLnBrk="1" hangingPunct="1">
              <a:lnSpc>
                <a:spcPct val="80000"/>
              </a:lnSpc>
            </a:pPr>
            <a:r>
              <a:rPr lang="en-US" altLang="zh-CN" sz="2000" dirty="0">
                <a:ea typeface="宋体" pitchFamily="2" charset="-122"/>
              </a:rPr>
              <a:t>Low-pass filter</a:t>
            </a:r>
          </a:p>
          <a:p>
            <a:pPr lvl="1" eaLnBrk="1" hangingPunct="1">
              <a:lnSpc>
                <a:spcPct val="80000"/>
              </a:lnSpc>
            </a:pPr>
            <a:r>
              <a:rPr lang="en-US" altLang="zh-CN" sz="1800" dirty="0">
                <a:ea typeface="宋体" pitchFamily="2" charset="-122"/>
              </a:rPr>
              <a:t>Allows signals ranging from 0 Hz (DC)</a:t>
            </a:r>
            <a:r>
              <a:rPr lang="en-GB" altLang="zh-CN" sz="1800" dirty="0">
                <a:ea typeface="宋体" pitchFamily="2" charset="-122"/>
              </a:rPr>
              <a:t> up to a certain ‘cut-off frequency’, </a:t>
            </a:r>
            <a:r>
              <a:rPr lang="en-GB" altLang="zh-CN" sz="1800" i="1" dirty="0" err="1">
                <a:latin typeface="Times New Roman" pitchFamily="18" charset="0"/>
                <a:ea typeface="宋体" pitchFamily="2" charset="-122"/>
              </a:rPr>
              <a:t>f</a:t>
            </a:r>
            <a:r>
              <a:rPr lang="en-GB" altLang="zh-CN" sz="1800" i="1" baseline="-25000" dirty="0" err="1">
                <a:latin typeface="Times New Roman" pitchFamily="18" charset="0"/>
                <a:ea typeface="宋体" pitchFamily="2" charset="-122"/>
              </a:rPr>
              <a:t>c</a:t>
            </a:r>
            <a:r>
              <a:rPr lang="en-GB" altLang="zh-CN" sz="1800" i="1" baseline="-25000" dirty="0">
                <a:latin typeface="Times New Roman" pitchFamily="18" charset="0"/>
                <a:ea typeface="宋体" pitchFamily="2" charset="-122"/>
              </a:rPr>
              <a:t> </a:t>
            </a:r>
            <a:r>
              <a:rPr lang="en-GB" altLang="zh-CN" sz="1800" dirty="0">
                <a:ea typeface="宋体" pitchFamily="2" charset="-122"/>
              </a:rPr>
              <a:t>,</a:t>
            </a:r>
            <a:r>
              <a:rPr lang="en-GB" altLang="zh-CN" sz="1800" dirty="0">
                <a:latin typeface="Times New Roman" pitchFamily="18" charset="0"/>
                <a:ea typeface="宋体" pitchFamily="2" charset="-122"/>
              </a:rPr>
              <a:t> </a:t>
            </a:r>
            <a:r>
              <a:rPr lang="en-GB" altLang="zh-CN" sz="1800" dirty="0">
                <a:ea typeface="宋体" pitchFamily="2" charset="-122"/>
              </a:rPr>
              <a:t>to pass</a:t>
            </a:r>
          </a:p>
          <a:p>
            <a:pPr eaLnBrk="1" hangingPunct="1">
              <a:lnSpc>
                <a:spcPct val="80000"/>
              </a:lnSpc>
            </a:pPr>
            <a:r>
              <a:rPr lang="en-GB" altLang="zh-CN" sz="2000" dirty="0">
                <a:ea typeface="宋体" pitchFamily="2" charset="-122"/>
              </a:rPr>
              <a:t>High-pass filters</a:t>
            </a:r>
          </a:p>
          <a:p>
            <a:pPr lvl="1" eaLnBrk="1" hangingPunct="1">
              <a:lnSpc>
                <a:spcPct val="80000"/>
              </a:lnSpc>
            </a:pPr>
            <a:r>
              <a:rPr lang="en-GB" altLang="zh-CN" sz="1800" dirty="0">
                <a:ea typeface="宋体" pitchFamily="2" charset="-122"/>
              </a:rPr>
              <a:t>Allows signals above a certain ‘cut-off frequency’ , </a:t>
            </a:r>
            <a:r>
              <a:rPr lang="en-GB" altLang="zh-CN" sz="1800" i="1" dirty="0" err="1">
                <a:latin typeface="Times New Roman" pitchFamily="18" charset="0"/>
                <a:ea typeface="宋体" pitchFamily="2" charset="-122"/>
              </a:rPr>
              <a:t>f</a:t>
            </a:r>
            <a:r>
              <a:rPr lang="en-GB" altLang="zh-CN" sz="1800" i="1" baseline="-25000" dirty="0" err="1">
                <a:latin typeface="Times New Roman" pitchFamily="18" charset="0"/>
                <a:ea typeface="宋体" pitchFamily="2" charset="-122"/>
              </a:rPr>
              <a:t>c</a:t>
            </a:r>
            <a:r>
              <a:rPr lang="en-GB" altLang="zh-CN" sz="1800" i="1" baseline="-25000" dirty="0">
                <a:latin typeface="Times New Roman" pitchFamily="18" charset="0"/>
                <a:ea typeface="宋体" pitchFamily="2" charset="-122"/>
              </a:rPr>
              <a:t> </a:t>
            </a:r>
            <a:r>
              <a:rPr lang="en-GB" altLang="zh-CN" sz="1800" dirty="0">
                <a:ea typeface="宋体" pitchFamily="2" charset="-122"/>
              </a:rPr>
              <a:t>, to pass</a:t>
            </a:r>
          </a:p>
          <a:p>
            <a:pPr eaLnBrk="1" hangingPunct="1">
              <a:lnSpc>
                <a:spcPct val="80000"/>
              </a:lnSpc>
            </a:pPr>
            <a:r>
              <a:rPr lang="en-GB" altLang="zh-CN" sz="2000" dirty="0">
                <a:ea typeface="宋体" pitchFamily="2" charset="-122"/>
              </a:rPr>
              <a:t>Band-pass filters</a:t>
            </a:r>
          </a:p>
          <a:p>
            <a:pPr lvl="1" eaLnBrk="1" hangingPunct="1">
              <a:lnSpc>
                <a:spcPct val="80000"/>
              </a:lnSpc>
            </a:pPr>
            <a:r>
              <a:rPr lang="en-GB" altLang="zh-CN" sz="1800" dirty="0">
                <a:ea typeface="宋体" pitchFamily="2" charset="-122"/>
              </a:rPr>
              <a:t>Allows signals of a certain frequency range [</a:t>
            </a:r>
            <a:r>
              <a:rPr lang="en-GB" altLang="zh-CN" sz="1800" i="1" dirty="0">
                <a:latin typeface="Times New Roman" pitchFamily="18" charset="0"/>
                <a:ea typeface="宋体" pitchFamily="2" charset="-122"/>
              </a:rPr>
              <a:t>f</a:t>
            </a:r>
            <a:r>
              <a:rPr lang="en-GB" altLang="zh-CN" sz="1800" i="1" baseline="-25000" dirty="0">
                <a:latin typeface="Times New Roman" pitchFamily="18" charset="0"/>
                <a:ea typeface="宋体" pitchFamily="2" charset="-122"/>
              </a:rPr>
              <a:t>1</a:t>
            </a:r>
            <a:r>
              <a:rPr lang="en-GB" altLang="zh-CN" sz="1800" i="1" dirty="0">
                <a:latin typeface="Times New Roman" pitchFamily="18" charset="0"/>
                <a:ea typeface="宋体" pitchFamily="2" charset="-122"/>
              </a:rPr>
              <a:t>, f</a:t>
            </a:r>
            <a:r>
              <a:rPr lang="en-GB" altLang="zh-CN" sz="1800" i="1" baseline="-25000" dirty="0">
                <a:latin typeface="Times New Roman" pitchFamily="18" charset="0"/>
                <a:ea typeface="宋体" pitchFamily="2" charset="-122"/>
              </a:rPr>
              <a:t>2</a:t>
            </a:r>
            <a:r>
              <a:rPr lang="en-GB" altLang="zh-CN" sz="1800" dirty="0">
                <a:ea typeface="宋体" pitchFamily="2" charset="-122"/>
              </a:rPr>
              <a:t>] to pass</a:t>
            </a:r>
          </a:p>
          <a:p>
            <a:pPr eaLnBrk="1" hangingPunct="1">
              <a:lnSpc>
                <a:spcPct val="80000"/>
              </a:lnSpc>
            </a:pPr>
            <a:r>
              <a:rPr lang="en-GB" altLang="zh-CN" sz="2000" dirty="0">
                <a:ea typeface="宋体" pitchFamily="2" charset="-122"/>
              </a:rPr>
              <a:t>Band-stop filters</a:t>
            </a:r>
          </a:p>
          <a:p>
            <a:pPr lvl="1" eaLnBrk="1" hangingPunct="1">
              <a:lnSpc>
                <a:spcPct val="80000"/>
              </a:lnSpc>
            </a:pPr>
            <a:r>
              <a:rPr lang="en-GB" altLang="zh-CN" sz="1800" dirty="0">
                <a:ea typeface="宋体" pitchFamily="2" charset="-122"/>
              </a:rPr>
              <a:t>Stops signals of a certain frequency range [</a:t>
            </a:r>
            <a:r>
              <a:rPr lang="en-GB" altLang="zh-CN" sz="1800" i="1" dirty="0">
                <a:latin typeface="Times New Roman" pitchFamily="18" charset="0"/>
                <a:ea typeface="宋体" pitchFamily="2" charset="-122"/>
              </a:rPr>
              <a:t>f</a:t>
            </a:r>
            <a:r>
              <a:rPr lang="en-GB" altLang="zh-CN" sz="1800" i="1" baseline="-25000" dirty="0">
                <a:latin typeface="Times New Roman" pitchFamily="18" charset="0"/>
                <a:ea typeface="宋体" pitchFamily="2" charset="-122"/>
              </a:rPr>
              <a:t>1</a:t>
            </a:r>
            <a:r>
              <a:rPr lang="en-GB" altLang="zh-CN" sz="1800" i="1" dirty="0">
                <a:latin typeface="Times New Roman" pitchFamily="18" charset="0"/>
                <a:ea typeface="宋体" pitchFamily="2" charset="-122"/>
              </a:rPr>
              <a:t>, f</a:t>
            </a:r>
            <a:r>
              <a:rPr lang="en-GB" altLang="zh-CN" sz="1800" i="1" baseline="-25000" dirty="0">
                <a:latin typeface="Times New Roman" pitchFamily="18" charset="0"/>
                <a:ea typeface="宋体" pitchFamily="2" charset="-122"/>
              </a:rPr>
              <a:t>2</a:t>
            </a:r>
            <a:r>
              <a:rPr lang="en-GB" altLang="zh-CN" sz="1800" dirty="0">
                <a:ea typeface="宋体" pitchFamily="2" charset="-122"/>
              </a:rPr>
              <a:t>] from passing</a:t>
            </a:r>
            <a:endParaRPr lang="en-GB" sz="1800" dirty="0"/>
          </a:p>
        </p:txBody>
      </p:sp>
      <p:sp>
        <p:nvSpPr>
          <p:cNvPr id="4" name="Rectangle 3"/>
          <p:cNvSpPr/>
          <p:nvPr/>
        </p:nvSpPr>
        <p:spPr>
          <a:xfrm>
            <a:off x="827584" y="4549676"/>
            <a:ext cx="7128792" cy="2308324"/>
          </a:xfrm>
          <a:prstGeom prst="rect">
            <a:avLst/>
          </a:prstGeom>
        </p:spPr>
        <p:txBody>
          <a:bodyPr wrap="square">
            <a:spAutoFit/>
          </a:bodyPr>
          <a:lstStyle/>
          <a:p>
            <a:pPr eaLnBrk="1" hangingPunct="1"/>
            <a:r>
              <a:rPr lang="en-US" altLang="zh-CN" sz="2400" dirty="0">
                <a:ea typeface="宋体" pitchFamily="2" charset="-122"/>
              </a:rPr>
              <a:t>Filters are described in the frequency domain</a:t>
            </a:r>
          </a:p>
          <a:p>
            <a:pPr eaLnBrk="1" hangingPunct="1"/>
            <a:r>
              <a:rPr lang="en-US" altLang="zh-CN" sz="2400" dirty="0">
                <a:ea typeface="宋体" pitchFamily="2" charset="-122"/>
              </a:rPr>
              <a:t>Filter characteristics are defined by a</a:t>
            </a:r>
          </a:p>
          <a:p>
            <a:pPr eaLnBrk="1" hangingPunct="1"/>
            <a:r>
              <a:rPr lang="en-US" altLang="zh-CN" sz="2400" dirty="0">
                <a:solidFill>
                  <a:srgbClr val="FF0000"/>
                </a:solidFill>
                <a:ea typeface="宋体" pitchFamily="2" charset="-122"/>
              </a:rPr>
              <a:t>	frequency domain transfer function, </a:t>
            </a:r>
            <a:r>
              <a:rPr lang="en-US" altLang="zh-CN" sz="2400" i="1" dirty="0">
                <a:solidFill>
                  <a:srgbClr val="FF0000"/>
                </a:solidFill>
                <a:latin typeface="Times New Roman" pitchFamily="18" charset="0"/>
                <a:ea typeface="宋体" pitchFamily="2" charset="-122"/>
              </a:rPr>
              <a:t>H(f)</a:t>
            </a:r>
          </a:p>
          <a:p>
            <a:pPr eaLnBrk="1" hangingPunct="1"/>
            <a:endParaRPr lang="en-US" altLang="zh-CN" sz="2400" dirty="0">
              <a:solidFill>
                <a:srgbClr val="FF0000"/>
              </a:solidFill>
              <a:ea typeface="宋体" pitchFamily="2" charset="-122"/>
            </a:endParaRPr>
          </a:p>
          <a:p>
            <a:pPr eaLnBrk="1" hangingPunct="1"/>
            <a:r>
              <a:rPr lang="en-US" sz="2400" dirty="0">
                <a:ea typeface="宋体" pitchFamily="2" charset="-122"/>
              </a:rPr>
              <a:t>A </a:t>
            </a:r>
            <a:r>
              <a:rPr lang="en-US" sz="2400" dirty="0">
                <a:solidFill>
                  <a:srgbClr val="FF0000"/>
                </a:solidFill>
                <a:ea typeface="宋体" pitchFamily="2" charset="-122"/>
              </a:rPr>
              <a:t>component</a:t>
            </a:r>
            <a:r>
              <a:rPr lang="en-US" sz="2400" dirty="0">
                <a:ea typeface="宋体" pitchFamily="2" charset="-122"/>
              </a:rPr>
              <a:t> of a signal in the frequency domain is a single-frequency element of it</a:t>
            </a:r>
            <a:endParaRPr lang="en-GB" sz="2400"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zh-CN" sz="3200">
                <a:ea typeface="宋体" pitchFamily="2" charset="-122"/>
              </a:rPr>
              <a:t>Frequency domain transfer function</a:t>
            </a:r>
            <a:endParaRPr lang="en-GB" sz="3200"/>
          </a:p>
        </p:txBody>
      </p:sp>
      <p:graphicFrame>
        <p:nvGraphicFramePr>
          <p:cNvPr id="8194" name="Object 6"/>
          <p:cNvGraphicFramePr>
            <a:graphicFrameLocks noGrp="1" noChangeAspect="1"/>
          </p:cNvGraphicFramePr>
          <p:nvPr>
            <p:ph idx="1"/>
          </p:nvPr>
        </p:nvGraphicFramePr>
        <p:xfrm>
          <a:off x="1259632" y="1844824"/>
          <a:ext cx="2203450" cy="985118"/>
        </p:xfrm>
        <a:graphic>
          <a:graphicData uri="http://schemas.openxmlformats.org/presentationml/2006/ole">
            <mc:AlternateContent xmlns:mc="http://schemas.openxmlformats.org/markup-compatibility/2006">
              <mc:Choice xmlns:v="urn:schemas-microsoft-com:vml" Requires="v">
                <p:oleObj spid="_x0000_s46228" name="Equation" r:id="rId3" imgW="965160" imgH="431640" progId="Equation.3">
                  <p:embed/>
                </p:oleObj>
              </mc:Choice>
              <mc:Fallback>
                <p:oleObj name="Equation" r:id="rId3" imgW="965160" imgH="4316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1844824"/>
                        <a:ext cx="2203450" cy="985118"/>
                      </a:xfrm>
                      <a:prstGeom prst="rect">
                        <a:avLst/>
                      </a:prstGeom>
                      <a:solidFill>
                        <a:schemeClr val="bg1"/>
                      </a:solidFill>
                    </p:spPr>
                  </p:pic>
                </p:oleObj>
              </mc:Fallback>
            </mc:AlternateContent>
          </a:graphicData>
        </a:graphic>
      </p:graphicFrame>
      <p:sp>
        <p:nvSpPr>
          <p:cNvPr id="8197" name="Text Box 8"/>
          <p:cNvSpPr txBox="1">
            <a:spLocks noChangeArrowheads="1"/>
          </p:cNvSpPr>
          <p:nvPr/>
        </p:nvSpPr>
        <p:spPr bwMode="auto">
          <a:xfrm>
            <a:off x="684213" y="3400474"/>
            <a:ext cx="6837362" cy="457200"/>
          </a:xfrm>
          <a:prstGeom prst="rect">
            <a:avLst/>
          </a:prstGeom>
          <a:noFill/>
          <a:ln w="9525">
            <a:noFill/>
            <a:miter lim="800000"/>
            <a:headEnd/>
            <a:tailEnd/>
          </a:ln>
        </p:spPr>
        <p:txBody>
          <a:bodyPr wrap="none">
            <a:spAutoFit/>
          </a:bodyPr>
          <a:lstStyle/>
          <a:p>
            <a:r>
              <a:rPr lang="en-US" altLang="zh-CN" sz="2400" i="1" dirty="0" err="1">
                <a:latin typeface="Times New Roman" pitchFamily="18" charset="0"/>
                <a:ea typeface="宋体" pitchFamily="2" charset="-122"/>
                <a:cs typeface="Times New Roman" pitchFamily="18" charset="0"/>
              </a:rPr>
              <a:t>V</a:t>
            </a:r>
            <a:r>
              <a:rPr lang="en-US" altLang="zh-CN" sz="2400" i="1" baseline="-25000" dirty="0" err="1">
                <a:latin typeface="Times New Roman" pitchFamily="18" charset="0"/>
                <a:ea typeface="宋体" pitchFamily="2" charset="-122"/>
                <a:cs typeface="Times New Roman" pitchFamily="18" charset="0"/>
              </a:rPr>
              <a:t>out</a:t>
            </a:r>
            <a:r>
              <a:rPr lang="en-US" altLang="zh-CN" sz="2400" i="1" dirty="0">
                <a:latin typeface="Times New Roman" pitchFamily="18" charset="0"/>
                <a:ea typeface="宋体" pitchFamily="2" charset="-122"/>
                <a:cs typeface="Times New Roman" pitchFamily="18" charset="0"/>
              </a:rPr>
              <a:t>(f) </a:t>
            </a:r>
            <a:r>
              <a:rPr lang="en-US" altLang="zh-CN" sz="2400" dirty="0">
                <a:ea typeface="宋体" pitchFamily="2" charset="-122"/>
                <a:cs typeface="Times New Roman" pitchFamily="18" charset="0"/>
              </a:rPr>
              <a:t>is the </a:t>
            </a:r>
            <a:r>
              <a:rPr lang="en-US" altLang="zh-CN" sz="2400" dirty="0">
                <a:solidFill>
                  <a:srgbClr val="FF0000"/>
                </a:solidFill>
                <a:ea typeface="宋体" pitchFamily="2" charset="-122"/>
                <a:cs typeface="Times New Roman" pitchFamily="18" charset="0"/>
              </a:rPr>
              <a:t>spectrum</a:t>
            </a:r>
            <a:r>
              <a:rPr lang="en-US" altLang="zh-CN" sz="2400" dirty="0">
                <a:ea typeface="宋体" pitchFamily="2" charset="-122"/>
                <a:cs typeface="Times New Roman" pitchFamily="18" charset="0"/>
              </a:rPr>
              <a:t> of the output signal voltage</a:t>
            </a:r>
            <a:endParaRPr lang="en-GB" sz="2400" dirty="0">
              <a:ea typeface="宋体" pitchFamily="2" charset="-122"/>
              <a:cs typeface="Times New Roman" pitchFamily="18" charset="0"/>
            </a:endParaRPr>
          </a:p>
        </p:txBody>
      </p:sp>
      <p:sp>
        <p:nvSpPr>
          <p:cNvPr id="8198" name="Text Box 9"/>
          <p:cNvSpPr txBox="1">
            <a:spLocks noChangeArrowheads="1"/>
          </p:cNvSpPr>
          <p:nvPr/>
        </p:nvSpPr>
        <p:spPr bwMode="auto">
          <a:xfrm>
            <a:off x="782638" y="3975149"/>
            <a:ext cx="6599237" cy="461963"/>
          </a:xfrm>
          <a:prstGeom prst="rect">
            <a:avLst/>
          </a:prstGeom>
          <a:noFill/>
          <a:ln w="9525">
            <a:noFill/>
            <a:miter lim="800000"/>
            <a:headEnd/>
            <a:tailEnd/>
          </a:ln>
        </p:spPr>
        <p:txBody>
          <a:bodyPr wrap="none">
            <a:spAutoFit/>
          </a:bodyPr>
          <a:lstStyle/>
          <a:p>
            <a:r>
              <a:rPr lang="en-US" altLang="zh-CN" sz="2400" i="1" dirty="0">
                <a:latin typeface="Times New Roman" pitchFamily="18" charset="0"/>
                <a:ea typeface="宋体" pitchFamily="2" charset="-122"/>
                <a:cs typeface="Times New Roman" pitchFamily="18" charset="0"/>
              </a:rPr>
              <a:t>V</a:t>
            </a:r>
            <a:r>
              <a:rPr lang="en-US" altLang="zh-CN" sz="2400" i="1" baseline="-25000" dirty="0">
                <a:latin typeface="Times New Roman" pitchFamily="18" charset="0"/>
                <a:ea typeface="宋体" pitchFamily="2" charset="-122"/>
                <a:cs typeface="Times New Roman" pitchFamily="18" charset="0"/>
              </a:rPr>
              <a:t>in</a:t>
            </a:r>
            <a:r>
              <a:rPr lang="en-US" altLang="zh-CN" sz="2400" i="1" dirty="0">
                <a:latin typeface="Times New Roman" pitchFamily="18" charset="0"/>
                <a:ea typeface="宋体" pitchFamily="2" charset="-122"/>
                <a:cs typeface="Times New Roman" pitchFamily="18" charset="0"/>
              </a:rPr>
              <a:t>(f) </a:t>
            </a:r>
            <a:r>
              <a:rPr lang="en-US" altLang="zh-CN" sz="2400" dirty="0">
                <a:ea typeface="宋体" pitchFamily="2" charset="-122"/>
                <a:cs typeface="Times New Roman" pitchFamily="18" charset="0"/>
              </a:rPr>
              <a:t>is the </a:t>
            </a:r>
            <a:r>
              <a:rPr lang="en-US" altLang="zh-CN" sz="2400" dirty="0">
                <a:solidFill>
                  <a:srgbClr val="FF0000"/>
                </a:solidFill>
                <a:ea typeface="宋体" pitchFamily="2" charset="-122"/>
                <a:cs typeface="Times New Roman" pitchFamily="18" charset="0"/>
              </a:rPr>
              <a:t>spectrum</a:t>
            </a:r>
            <a:r>
              <a:rPr lang="en-US" altLang="zh-CN" sz="2400" dirty="0">
                <a:ea typeface="宋体" pitchFamily="2" charset="-122"/>
                <a:cs typeface="Times New Roman" pitchFamily="18" charset="0"/>
              </a:rPr>
              <a:t> of the input signal voltage</a:t>
            </a:r>
            <a:endParaRPr lang="en-GB" sz="2400" dirty="0">
              <a:ea typeface="宋体" pitchFamily="2" charset="-122"/>
              <a:cs typeface="Times New Roman" pitchFamily="18" charset="0"/>
            </a:endParaRPr>
          </a:p>
        </p:txBody>
      </p:sp>
      <p:graphicFrame>
        <p:nvGraphicFramePr>
          <p:cNvPr id="8195" name="Object 11"/>
          <p:cNvGraphicFramePr>
            <a:graphicFrameLocks noChangeAspect="1"/>
          </p:cNvGraphicFramePr>
          <p:nvPr/>
        </p:nvGraphicFramePr>
        <p:xfrm>
          <a:off x="4391050" y="2060848"/>
          <a:ext cx="2989262" cy="520700"/>
        </p:xfrm>
        <a:graphic>
          <a:graphicData uri="http://schemas.openxmlformats.org/presentationml/2006/ole">
            <mc:AlternateContent xmlns:mc="http://schemas.openxmlformats.org/markup-compatibility/2006">
              <mc:Choice xmlns:v="urn:schemas-microsoft-com:vml" Requires="v">
                <p:oleObj spid="_x0000_s46229" name="Equation" r:id="rId5" imgW="1307880" imgH="228600" progId="Equation.3">
                  <p:embed/>
                </p:oleObj>
              </mc:Choice>
              <mc:Fallback>
                <p:oleObj name="Equation" r:id="rId5" imgW="1307880" imgH="2286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1050" y="2060848"/>
                        <a:ext cx="2989262" cy="520700"/>
                      </a:xfrm>
                      <a:prstGeom prst="rect">
                        <a:avLst/>
                      </a:prstGeom>
                      <a:solidFill>
                        <a:schemeClr val="bg1"/>
                      </a:solidFill>
                    </p:spPr>
                  </p:pic>
                </p:oleObj>
              </mc:Fallback>
            </mc:AlternateContent>
          </a:graphicData>
        </a:graphic>
      </p:graphicFrame>
      <p:sp>
        <p:nvSpPr>
          <p:cNvPr id="7" name="Rectangle 6"/>
          <p:cNvSpPr/>
          <p:nvPr/>
        </p:nvSpPr>
        <p:spPr>
          <a:xfrm>
            <a:off x="971600" y="4725144"/>
            <a:ext cx="6984776" cy="1569660"/>
          </a:xfrm>
          <a:prstGeom prst="rect">
            <a:avLst/>
          </a:prstGeom>
        </p:spPr>
        <p:txBody>
          <a:bodyPr wrap="square">
            <a:spAutoFit/>
          </a:bodyPr>
          <a:lstStyle/>
          <a:p>
            <a:r>
              <a:rPr lang="en-US" altLang="zh-CN" sz="2400" dirty="0">
                <a:solidFill>
                  <a:srgbClr val="FF0000"/>
                </a:solidFill>
                <a:ea typeface="宋体" pitchFamily="2" charset="-122"/>
              </a:rPr>
              <a:t>We are going to use the complex number theory</a:t>
            </a:r>
          </a:p>
          <a:p>
            <a:r>
              <a:rPr lang="en-US" altLang="zh-CN" sz="2400" dirty="0">
                <a:solidFill>
                  <a:srgbClr val="FF0000"/>
                </a:solidFill>
                <a:ea typeface="宋体" pitchFamily="2" charset="-122"/>
              </a:rPr>
              <a:t>to which you were introduced in Engineering Mathematics in Weeks 2-4:</a:t>
            </a:r>
          </a:p>
          <a:p>
            <a:r>
              <a:rPr lang="en-US" altLang="zh-CN" sz="2400" dirty="0">
                <a:solidFill>
                  <a:srgbClr val="FF0000"/>
                </a:solidFill>
                <a:ea typeface="宋体" pitchFamily="2" charset="-122"/>
              </a:rPr>
              <a:t>		review this if necessary</a:t>
            </a:r>
            <a:endParaRPr lang="en-GB" sz="2400" dirty="0"/>
          </a:p>
        </p:txBody>
      </p:sp>
      <p:sp>
        <p:nvSpPr>
          <p:cNvPr id="8" name="Text Box 4"/>
          <p:cNvSpPr txBox="1">
            <a:spLocks noChangeArrowheads="1"/>
          </p:cNvSpPr>
          <p:nvPr/>
        </p:nvSpPr>
        <p:spPr bwMode="auto">
          <a:xfrm rot="16200000">
            <a:off x="-130831" y="5251511"/>
            <a:ext cx="1656183" cy="4594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u="none" strike="noStrike" kern="0" cap="none" spc="0" normalizeH="0" baseline="0" noProof="0" dirty="0">
                <a:ln>
                  <a:noFill/>
                </a:ln>
                <a:solidFill>
                  <a:schemeClr val="tx1"/>
                </a:solidFill>
                <a:effectLst/>
                <a:uLnTx/>
                <a:uFillTx/>
                <a:latin typeface="Times New Roman" pitchFamily="18" charset="0"/>
                <a:ea typeface="宋体" pitchFamily="2" charset="-122"/>
                <a:cs typeface="+mn-cs"/>
              </a:rPr>
              <a:t>WARNING</a:t>
            </a:r>
            <a:endParaRPr kumimoji="0" lang="en-US" altLang="zh-CN" sz="2000" b="1" u="none" strike="noStrike" kern="0" cap="none" spc="0" normalizeH="0" baseline="0" noProof="0" dirty="0">
              <a:ln>
                <a:noFill/>
              </a:ln>
              <a:solidFill>
                <a:schemeClr val="tx1"/>
              </a:solidFill>
              <a:effectLst/>
              <a:uLnTx/>
              <a:uFillTx/>
              <a:latin typeface="+mn-lt"/>
              <a:ea typeface="宋体" pitchFamily="2" charset="-122"/>
              <a:cs typeface="+mn-cs"/>
            </a:endParaRPr>
          </a:p>
        </p:txBody>
      </p:sp>
      <p:sp>
        <p:nvSpPr>
          <p:cNvPr id="9" name="Text Box 4"/>
          <p:cNvSpPr txBox="1">
            <a:spLocks noChangeArrowheads="1"/>
          </p:cNvSpPr>
          <p:nvPr/>
        </p:nvSpPr>
        <p:spPr bwMode="auto">
          <a:xfrm rot="16200000">
            <a:off x="7141977" y="5251512"/>
            <a:ext cx="1656183" cy="4594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u="none" strike="noStrike" kern="0" cap="none" spc="0" normalizeH="0" baseline="0" noProof="0" dirty="0">
                <a:ln>
                  <a:noFill/>
                </a:ln>
                <a:solidFill>
                  <a:schemeClr val="tx1"/>
                </a:solidFill>
                <a:effectLst/>
                <a:uLnTx/>
                <a:uFillTx/>
                <a:latin typeface="Times New Roman" pitchFamily="18" charset="0"/>
                <a:ea typeface="宋体" pitchFamily="2" charset="-122"/>
                <a:cs typeface="+mn-cs"/>
              </a:rPr>
              <a:t>WARNING</a:t>
            </a:r>
            <a:endParaRPr kumimoji="0" lang="en-US" altLang="zh-CN" sz="2000" b="1" u="none" strike="noStrike" kern="0" cap="none" spc="0" normalizeH="0" baseline="0" noProof="0" dirty="0">
              <a:ln>
                <a:noFill/>
              </a:ln>
              <a:solidFill>
                <a:schemeClr val="tx1"/>
              </a:solidFill>
              <a:effectLst/>
              <a:uLnTx/>
              <a:uFillTx/>
              <a:latin typeface="+mn-lt"/>
              <a:ea typeface="宋体" pitchFamily="2" charset="-122"/>
              <a:cs typeface="+mn-cs"/>
            </a:endParaRPr>
          </a:p>
        </p:txBody>
      </p:sp>
      <p:sp>
        <p:nvSpPr>
          <p:cNvPr id="10" name="Rectangle 9"/>
          <p:cNvSpPr/>
          <p:nvPr/>
        </p:nvSpPr>
        <p:spPr>
          <a:xfrm>
            <a:off x="3707904" y="2708920"/>
            <a:ext cx="4703532" cy="461665"/>
          </a:xfrm>
          <a:prstGeom prst="rect">
            <a:avLst/>
          </a:prstGeom>
        </p:spPr>
        <p:txBody>
          <a:bodyPr wrap="none">
            <a:spAutoFit/>
          </a:bodyPr>
          <a:lstStyle/>
          <a:p>
            <a:r>
              <a:rPr lang="en-US" altLang="zh-CN" sz="2400" i="1" dirty="0">
                <a:latin typeface="Times New Roman" pitchFamily="18" charset="0"/>
                <a:ea typeface="宋体" pitchFamily="2" charset="-122"/>
              </a:rPr>
              <a:t>H(f)</a:t>
            </a:r>
            <a:r>
              <a:rPr lang="en-US" altLang="zh-CN" sz="2400" dirty="0">
                <a:ea typeface="宋体" pitchFamily="2" charset="-122"/>
              </a:rPr>
              <a:t> is usually a complex function</a:t>
            </a:r>
            <a:endParaRPr lang="en-GB" sz="2400"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ltLang="zh-CN" sz="2800">
                <a:ea typeface="宋体" pitchFamily="2" charset="-122"/>
              </a:rPr>
              <a:t>Amplitude and phase response of a filter</a:t>
            </a:r>
            <a:endParaRPr lang="en-GB" sz="2800"/>
          </a:p>
        </p:txBody>
      </p:sp>
      <p:sp>
        <p:nvSpPr>
          <p:cNvPr id="9220" name="Text Box 4"/>
          <p:cNvSpPr>
            <a:spLocks noGrp="1" noChangeArrowheads="1"/>
          </p:cNvSpPr>
          <p:nvPr>
            <p:ph type="body" sz="half" idx="1"/>
          </p:nvPr>
        </p:nvSpPr>
        <p:spPr>
          <a:xfrm>
            <a:off x="755576" y="1700808"/>
            <a:ext cx="8135937" cy="1008062"/>
          </a:xfrm>
          <a:noFill/>
        </p:spPr>
        <p:txBody>
          <a:bodyPr/>
          <a:lstStyle/>
          <a:p>
            <a:pPr marL="0" indent="0" eaLnBrk="1" hangingPunct="1">
              <a:spcBef>
                <a:spcPct val="0"/>
              </a:spcBef>
              <a:buClrTx/>
              <a:buSzTx/>
              <a:buFontTx/>
              <a:buNone/>
            </a:pPr>
            <a:r>
              <a:rPr lang="en-US" altLang="zh-CN" sz="2000" i="1" dirty="0">
                <a:latin typeface="Times New Roman" pitchFamily="18" charset="0"/>
                <a:ea typeface="宋体" pitchFamily="2" charset="-122"/>
              </a:rPr>
              <a:t>H(f)</a:t>
            </a:r>
            <a:r>
              <a:rPr lang="en-US" altLang="zh-CN" sz="2000" dirty="0">
                <a:ea typeface="宋体" pitchFamily="2" charset="-122"/>
              </a:rPr>
              <a:t> is usually a complex function and so it has a magnitude part and a phase part</a:t>
            </a:r>
          </a:p>
          <a:p>
            <a:pPr marL="0" indent="0" eaLnBrk="1" hangingPunct="1">
              <a:spcBef>
                <a:spcPct val="0"/>
              </a:spcBef>
              <a:buClrTx/>
              <a:buSzTx/>
              <a:buFontTx/>
              <a:buNone/>
            </a:pPr>
            <a:r>
              <a:rPr lang="en-US" altLang="zh-CN" sz="2000" dirty="0">
                <a:ea typeface="宋体" pitchFamily="2" charset="-122"/>
              </a:rPr>
              <a:t>These ‘parts’ are known as ‘responses’</a:t>
            </a:r>
          </a:p>
        </p:txBody>
      </p:sp>
      <p:graphicFrame>
        <p:nvGraphicFramePr>
          <p:cNvPr id="9218" name="Object 5"/>
          <p:cNvGraphicFramePr>
            <a:graphicFrameLocks noGrp="1" noChangeAspect="1"/>
          </p:cNvGraphicFramePr>
          <p:nvPr>
            <p:ph sz="half" idx="2"/>
          </p:nvPr>
        </p:nvGraphicFramePr>
        <p:xfrm>
          <a:off x="1150169" y="3109764"/>
          <a:ext cx="3427413" cy="944562"/>
        </p:xfrm>
        <a:graphic>
          <a:graphicData uri="http://schemas.openxmlformats.org/presentationml/2006/ole">
            <mc:AlternateContent xmlns:mc="http://schemas.openxmlformats.org/markup-compatibility/2006">
              <mc:Choice xmlns:v="urn:schemas-microsoft-com:vml" Requires="v">
                <p:oleObj spid="_x0000_s47179" name="Equation" r:id="rId3" imgW="1752480" imgH="482400" progId="Equation.3">
                  <p:embed/>
                </p:oleObj>
              </mc:Choice>
              <mc:Fallback>
                <p:oleObj name="Equation" r:id="rId3" imgW="1752480" imgH="482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0169" y="3109764"/>
                        <a:ext cx="3427413" cy="944562"/>
                      </a:xfrm>
                      <a:prstGeom prst="rect">
                        <a:avLst/>
                      </a:prstGeom>
                      <a:solidFill>
                        <a:schemeClr val="bg1"/>
                      </a:solidFill>
                    </p:spPr>
                  </p:pic>
                </p:oleObj>
              </mc:Fallback>
            </mc:AlternateContent>
          </a:graphicData>
        </a:graphic>
      </p:graphicFrame>
      <p:sp>
        <p:nvSpPr>
          <p:cNvPr id="176136" name="Text Box 8"/>
          <p:cNvSpPr txBox="1">
            <a:spLocks noChangeArrowheads="1"/>
          </p:cNvSpPr>
          <p:nvPr/>
        </p:nvSpPr>
        <p:spPr bwMode="auto">
          <a:xfrm>
            <a:off x="467544" y="4602014"/>
            <a:ext cx="2203450" cy="366712"/>
          </a:xfrm>
          <a:prstGeom prst="rect">
            <a:avLst/>
          </a:prstGeom>
          <a:noFill/>
          <a:ln w="9525">
            <a:noFill/>
            <a:miter lim="800000"/>
            <a:headEnd/>
            <a:tailEnd/>
          </a:ln>
        </p:spPr>
        <p:txBody>
          <a:bodyPr wrap="none">
            <a:spAutoFit/>
          </a:bodyPr>
          <a:lstStyle/>
          <a:p>
            <a:r>
              <a:rPr lang="en-US" altLang="zh-CN">
                <a:ea typeface="宋体" pitchFamily="2" charset="-122"/>
              </a:rPr>
              <a:t>Amplitude response</a:t>
            </a:r>
            <a:endParaRPr lang="en-GB"/>
          </a:p>
        </p:txBody>
      </p:sp>
      <p:sp>
        <p:nvSpPr>
          <p:cNvPr id="176137" name="Text Box 9"/>
          <p:cNvSpPr txBox="1">
            <a:spLocks noChangeArrowheads="1"/>
          </p:cNvSpPr>
          <p:nvPr/>
        </p:nvSpPr>
        <p:spPr bwMode="auto">
          <a:xfrm>
            <a:off x="3296469" y="4646464"/>
            <a:ext cx="1809750" cy="366712"/>
          </a:xfrm>
          <a:prstGeom prst="rect">
            <a:avLst/>
          </a:prstGeom>
          <a:noFill/>
          <a:ln w="9525">
            <a:noFill/>
            <a:miter lim="800000"/>
            <a:headEnd/>
            <a:tailEnd/>
          </a:ln>
        </p:spPr>
        <p:txBody>
          <a:bodyPr wrap="none">
            <a:spAutoFit/>
          </a:bodyPr>
          <a:lstStyle/>
          <a:p>
            <a:r>
              <a:rPr lang="en-US" altLang="zh-CN">
                <a:ea typeface="宋体" pitchFamily="2" charset="-122"/>
              </a:rPr>
              <a:t>phase response</a:t>
            </a:r>
            <a:endParaRPr lang="en-GB"/>
          </a:p>
        </p:txBody>
      </p:sp>
      <p:sp>
        <p:nvSpPr>
          <p:cNvPr id="176138" name="Line 10"/>
          <p:cNvSpPr>
            <a:spLocks noChangeShapeType="1"/>
          </p:cNvSpPr>
          <p:nvPr/>
        </p:nvSpPr>
        <p:spPr bwMode="auto">
          <a:xfrm flipV="1">
            <a:off x="2143944" y="4078139"/>
            <a:ext cx="431800" cy="503237"/>
          </a:xfrm>
          <a:prstGeom prst="line">
            <a:avLst/>
          </a:prstGeom>
          <a:noFill/>
          <a:ln w="9525">
            <a:solidFill>
              <a:schemeClr val="tx1"/>
            </a:solidFill>
            <a:round/>
            <a:headEnd/>
            <a:tailEnd type="triangle" w="med" len="med"/>
          </a:ln>
        </p:spPr>
        <p:txBody>
          <a:bodyPr/>
          <a:lstStyle/>
          <a:p>
            <a:endParaRPr lang="en-GB"/>
          </a:p>
        </p:txBody>
      </p:sp>
      <p:sp>
        <p:nvSpPr>
          <p:cNvPr id="176139" name="Line 11"/>
          <p:cNvSpPr>
            <a:spLocks noChangeShapeType="1"/>
          </p:cNvSpPr>
          <p:nvPr/>
        </p:nvSpPr>
        <p:spPr bwMode="auto">
          <a:xfrm flipH="1" flipV="1">
            <a:off x="3512369" y="3862239"/>
            <a:ext cx="71438" cy="792162"/>
          </a:xfrm>
          <a:prstGeom prst="line">
            <a:avLst/>
          </a:prstGeom>
          <a:noFill/>
          <a:ln w="9525">
            <a:solidFill>
              <a:schemeClr val="tx1"/>
            </a:solidFill>
            <a:round/>
            <a:headEnd/>
            <a:tailEnd type="triangle" w="med" len="med"/>
          </a:ln>
        </p:spPr>
        <p:txBody>
          <a:bodyPr/>
          <a:lstStyle/>
          <a:p>
            <a:endParaRPr lang="en-GB"/>
          </a:p>
        </p:txBody>
      </p:sp>
      <p:sp>
        <p:nvSpPr>
          <p:cNvPr id="10" name="Text Box 7"/>
          <p:cNvSpPr txBox="1">
            <a:spLocks noChangeArrowheads="1"/>
          </p:cNvSpPr>
          <p:nvPr/>
        </p:nvSpPr>
        <p:spPr bwMode="auto">
          <a:xfrm>
            <a:off x="5148064" y="2780928"/>
            <a:ext cx="3995936" cy="2246769"/>
          </a:xfrm>
          <a:prstGeom prst="rect">
            <a:avLst/>
          </a:prstGeom>
          <a:noFill/>
          <a:ln w="9525">
            <a:noFill/>
            <a:miter lim="800000"/>
            <a:headEnd/>
            <a:tailEnd/>
          </a:ln>
        </p:spPr>
        <p:txBody>
          <a:bodyPr wrap="square">
            <a:spAutoFit/>
          </a:bodyPr>
          <a:lstStyle/>
          <a:p>
            <a:r>
              <a:rPr lang="en-US" sz="2000" dirty="0">
                <a:ea typeface="宋体" pitchFamily="2" charset="-122"/>
              </a:rPr>
              <a:t>A particular transfer function will have a particular affect on the amplitude and phase of a signal component as it passes from input to output. This affect is dependent on the frequency of the signal component</a:t>
            </a:r>
            <a:endParaRPr lang="en-GB" sz="2000" dirty="0">
              <a:latin typeface="Times New Roman" pitchFamily="18" charset="0"/>
            </a:endParaRPr>
          </a:p>
        </p:txBody>
      </p:sp>
      <p:sp>
        <p:nvSpPr>
          <p:cNvPr id="11" name="Text Box 5"/>
          <p:cNvSpPr txBox="1">
            <a:spLocks noChangeArrowheads="1"/>
          </p:cNvSpPr>
          <p:nvPr/>
        </p:nvSpPr>
        <p:spPr bwMode="auto">
          <a:xfrm>
            <a:off x="323528" y="5517232"/>
            <a:ext cx="8012112" cy="707886"/>
          </a:xfrm>
          <a:prstGeom prst="rect">
            <a:avLst/>
          </a:prstGeom>
          <a:noFill/>
          <a:ln w="9525">
            <a:noFill/>
            <a:miter lim="800000"/>
            <a:headEnd/>
            <a:tailEnd/>
          </a:ln>
        </p:spPr>
        <p:txBody>
          <a:bodyPr>
            <a:spAutoFit/>
          </a:bodyPr>
          <a:lstStyle/>
          <a:p>
            <a:r>
              <a:rPr lang="en-US" altLang="zh-CN" sz="2000" dirty="0">
                <a:ea typeface="宋体" pitchFamily="2" charset="-122"/>
              </a:rPr>
              <a:t>In this unit, we are primarily concerned with the amplitude response of a system (or filter) and less concerned with the phase response</a:t>
            </a:r>
            <a:endParaRPr lang="en-GB" sz="2000" dirty="0">
              <a:latin typeface="Times New Roman" pitchFamily="18" charset="0"/>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2"/>
          <p:cNvSpPr>
            <a:spLocks noGrp="1" noChangeArrowheads="1"/>
          </p:cNvSpPr>
          <p:nvPr>
            <p:ph type="title"/>
          </p:nvPr>
        </p:nvSpPr>
        <p:spPr/>
        <p:txBody>
          <a:bodyPr/>
          <a:lstStyle/>
          <a:p>
            <a:pPr eaLnBrk="1" hangingPunct="1"/>
            <a:r>
              <a:rPr lang="en-US" altLang="zh-CN" sz="3200">
                <a:ea typeface="宋体" pitchFamily="2" charset="-122"/>
              </a:rPr>
              <a:t>Amplitude and phase response of a filter</a:t>
            </a:r>
            <a:endParaRPr lang="en-GB" sz="3200"/>
          </a:p>
        </p:txBody>
      </p:sp>
      <p:graphicFrame>
        <p:nvGraphicFramePr>
          <p:cNvPr id="10242" name="Object 4"/>
          <p:cNvGraphicFramePr>
            <a:graphicFrameLocks noGrp="1" noChangeAspect="1"/>
          </p:cNvGraphicFramePr>
          <p:nvPr>
            <p:ph sz="half" idx="2"/>
          </p:nvPr>
        </p:nvGraphicFramePr>
        <p:xfrm>
          <a:off x="2916238" y="1803400"/>
          <a:ext cx="3455987" cy="531813"/>
        </p:xfrm>
        <a:graphic>
          <a:graphicData uri="http://schemas.openxmlformats.org/presentationml/2006/ole">
            <mc:AlternateContent xmlns:mc="http://schemas.openxmlformats.org/markup-compatibility/2006">
              <mc:Choice xmlns:v="urn:schemas-microsoft-com:vml" Requires="v">
                <p:oleObj spid="_x0000_s48422" name="Equation" r:id="rId3" imgW="1650960" imgH="253800" progId="Equation.3">
                  <p:embed/>
                </p:oleObj>
              </mc:Choice>
              <mc:Fallback>
                <p:oleObj name="Equation" r:id="rId3" imgW="1650960" imgH="253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1803400"/>
                        <a:ext cx="3455987" cy="531813"/>
                      </a:xfrm>
                      <a:prstGeom prst="rect">
                        <a:avLst/>
                      </a:prstGeom>
                      <a:solidFill>
                        <a:schemeClr val="bg1"/>
                      </a:solidFill>
                    </p:spPr>
                  </p:pic>
                </p:oleObj>
              </mc:Fallback>
            </mc:AlternateContent>
          </a:graphicData>
        </a:graphic>
      </p:graphicFrame>
      <p:graphicFrame>
        <p:nvGraphicFramePr>
          <p:cNvPr id="10243" name="Object 11"/>
          <p:cNvGraphicFramePr>
            <a:graphicFrameLocks noChangeAspect="1"/>
          </p:cNvGraphicFramePr>
          <p:nvPr/>
        </p:nvGraphicFramePr>
        <p:xfrm>
          <a:off x="1055688" y="2852738"/>
          <a:ext cx="2241550" cy="1025525"/>
        </p:xfrm>
        <a:graphic>
          <a:graphicData uri="http://schemas.openxmlformats.org/presentationml/2006/ole">
            <mc:AlternateContent xmlns:mc="http://schemas.openxmlformats.org/markup-compatibility/2006">
              <mc:Choice xmlns:v="urn:schemas-microsoft-com:vml" Requires="v">
                <p:oleObj spid="_x0000_s48423" name="Equation" r:id="rId5" imgW="1054080" imgH="482400" progId="Equation.3">
                  <p:embed/>
                </p:oleObj>
              </mc:Choice>
              <mc:Fallback>
                <p:oleObj name="Equation" r:id="rId5" imgW="1054080" imgH="4824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5688" y="2852738"/>
                        <a:ext cx="2241550" cy="1025525"/>
                      </a:xfrm>
                      <a:prstGeom prst="rect">
                        <a:avLst/>
                      </a:prstGeom>
                      <a:solidFill>
                        <a:schemeClr val="bg1"/>
                      </a:solidFill>
                    </p:spPr>
                  </p:pic>
                </p:oleObj>
              </mc:Fallback>
            </mc:AlternateContent>
          </a:graphicData>
        </a:graphic>
      </p:graphicFrame>
      <p:graphicFrame>
        <p:nvGraphicFramePr>
          <p:cNvPr id="10244" name="Object 12"/>
          <p:cNvGraphicFramePr>
            <a:graphicFrameLocks noChangeAspect="1"/>
          </p:cNvGraphicFramePr>
          <p:nvPr/>
        </p:nvGraphicFramePr>
        <p:xfrm>
          <a:off x="4284663" y="3068638"/>
          <a:ext cx="2916237" cy="485775"/>
        </p:xfrm>
        <a:graphic>
          <a:graphicData uri="http://schemas.openxmlformats.org/presentationml/2006/ole">
            <mc:AlternateContent xmlns:mc="http://schemas.openxmlformats.org/markup-compatibility/2006">
              <mc:Choice xmlns:v="urn:schemas-microsoft-com:vml" Requires="v">
                <p:oleObj spid="_x0000_s48424" name="Equation" r:id="rId7" imgW="1371600" imgH="228600" progId="Equation.3">
                  <p:embed/>
                </p:oleObj>
              </mc:Choice>
              <mc:Fallback>
                <p:oleObj name="Equation" r:id="rId7" imgW="1371600" imgH="2286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4663" y="3068638"/>
                        <a:ext cx="2916237" cy="485775"/>
                      </a:xfrm>
                      <a:prstGeom prst="rect">
                        <a:avLst/>
                      </a:prstGeom>
                      <a:solidFill>
                        <a:schemeClr val="bg1"/>
                      </a:solidFill>
                    </p:spPr>
                  </p:pic>
                </p:oleObj>
              </mc:Fallback>
            </mc:AlternateContent>
          </a:graphicData>
        </a:graphic>
      </p:graphicFrame>
      <p:graphicFrame>
        <p:nvGraphicFramePr>
          <p:cNvPr id="10245" name="Object 13"/>
          <p:cNvGraphicFramePr>
            <a:graphicFrameLocks noChangeAspect="1"/>
          </p:cNvGraphicFramePr>
          <p:nvPr/>
        </p:nvGraphicFramePr>
        <p:xfrm>
          <a:off x="2286546" y="4077692"/>
          <a:ext cx="4157662" cy="1079500"/>
        </p:xfrm>
        <a:graphic>
          <a:graphicData uri="http://schemas.openxmlformats.org/presentationml/2006/ole">
            <mc:AlternateContent xmlns:mc="http://schemas.openxmlformats.org/markup-compatibility/2006">
              <mc:Choice xmlns:v="urn:schemas-microsoft-com:vml" Requires="v">
                <p:oleObj spid="_x0000_s48425" name="Equation" r:id="rId9" imgW="1955520" imgH="507960" progId="Equation.3">
                  <p:embed/>
                </p:oleObj>
              </mc:Choice>
              <mc:Fallback>
                <p:oleObj name="Equation" r:id="rId9" imgW="1955520" imgH="50796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546" y="4077692"/>
                        <a:ext cx="4157662" cy="1079500"/>
                      </a:xfrm>
                      <a:prstGeom prst="rect">
                        <a:avLst/>
                      </a:prstGeom>
                      <a:solidFill>
                        <a:schemeClr val="bg1"/>
                      </a:solidFill>
                    </p:spPr>
                  </p:pic>
                </p:oleObj>
              </mc:Fallback>
            </mc:AlternateContent>
          </a:graphicData>
        </a:graphic>
      </p:graphicFrame>
      <p:sp>
        <p:nvSpPr>
          <p:cNvPr id="8" name="Text Box 5"/>
          <p:cNvSpPr txBox="1">
            <a:spLocks noChangeArrowheads="1"/>
          </p:cNvSpPr>
          <p:nvPr/>
        </p:nvSpPr>
        <p:spPr bwMode="auto">
          <a:xfrm>
            <a:off x="395536" y="5373216"/>
            <a:ext cx="8012112" cy="1323439"/>
          </a:xfrm>
          <a:prstGeom prst="rect">
            <a:avLst/>
          </a:prstGeom>
          <a:noFill/>
          <a:ln w="9525">
            <a:noFill/>
            <a:miter lim="800000"/>
            <a:headEnd/>
            <a:tailEnd/>
          </a:ln>
        </p:spPr>
        <p:txBody>
          <a:bodyPr>
            <a:spAutoFit/>
          </a:bodyPr>
          <a:lstStyle/>
          <a:p>
            <a:r>
              <a:rPr lang="en-US" altLang="zh-CN" sz="2000" dirty="0">
                <a:ea typeface="宋体" pitchFamily="2" charset="-122"/>
              </a:rPr>
              <a:t>Plotting the amplitude response on a log-scaled frequency axis and a dB-scaled (also a logarithmic scale) amplitude axis gives convenient straight line-approximations to the spectral shape of the transfer function</a:t>
            </a:r>
            <a:endParaRPr lang="en-GB" sz="2000" dirty="0">
              <a:latin typeface="Times New Roman" pitchFamily="18" charset="0"/>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dirty="0">
                <a:ea typeface="宋体" pitchFamily="2" charset="-122"/>
              </a:rPr>
              <a:t>Filter: Low-pass</a:t>
            </a:r>
            <a:endParaRPr lang="en-GB" altLang="zh-CN" dirty="0">
              <a:ea typeface="宋体" pitchFamily="2" charset="-122"/>
            </a:endParaRPr>
          </a:p>
        </p:txBody>
      </p:sp>
      <p:sp>
        <p:nvSpPr>
          <p:cNvPr id="31747" name="Rectangle 3"/>
          <p:cNvSpPr>
            <a:spLocks noGrp="1" noChangeArrowheads="1"/>
          </p:cNvSpPr>
          <p:nvPr>
            <p:ph type="body" idx="1"/>
          </p:nvPr>
        </p:nvSpPr>
        <p:spPr>
          <a:xfrm>
            <a:off x="949325" y="5229225"/>
            <a:ext cx="7661275" cy="866775"/>
          </a:xfrm>
        </p:spPr>
        <p:txBody>
          <a:bodyPr/>
          <a:lstStyle/>
          <a:p>
            <a:pPr eaLnBrk="1" hangingPunct="1">
              <a:lnSpc>
                <a:spcPct val="90000"/>
              </a:lnSpc>
            </a:pPr>
            <a:r>
              <a:rPr lang="en-US" altLang="zh-CN" sz="2400" dirty="0">
                <a:ea typeface="宋体" pitchFamily="2" charset="-122"/>
              </a:rPr>
              <a:t>Low-pass filter: allowing low frequency components to pass, rejecting the  high frequency</a:t>
            </a:r>
            <a:endParaRPr lang="zh-CN" altLang="en-GB" sz="2400" dirty="0">
              <a:ea typeface="宋体" pitchFamily="2" charset="-122"/>
            </a:endParaRPr>
          </a:p>
        </p:txBody>
      </p:sp>
      <p:sp>
        <p:nvSpPr>
          <p:cNvPr id="31748" name="Line 4"/>
          <p:cNvSpPr>
            <a:spLocks noChangeShapeType="1"/>
          </p:cNvSpPr>
          <p:nvPr/>
        </p:nvSpPr>
        <p:spPr bwMode="auto">
          <a:xfrm>
            <a:off x="1187450" y="4652963"/>
            <a:ext cx="6408738" cy="0"/>
          </a:xfrm>
          <a:prstGeom prst="line">
            <a:avLst/>
          </a:prstGeom>
          <a:noFill/>
          <a:ln w="9525">
            <a:solidFill>
              <a:schemeClr val="tx1"/>
            </a:solidFill>
            <a:round/>
            <a:headEnd/>
            <a:tailEnd type="triangle" w="med" len="med"/>
          </a:ln>
        </p:spPr>
        <p:txBody>
          <a:bodyPr/>
          <a:lstStyle/>
          <a:p>
            <a:endParaRPr lang="en-GB"/>
          </a:p>
        </p:txBody>
      </p:sp>
      <p:sp>
        <p:nvSpPr>
          <p:cNvPr id="31749" name="Line 5"/>
          <p:cNvSpPr>
            <a:spLocks noChangeShapeType="1"/>
          </p:cNvSpPr>
          <p:nvPr/>
        </p:nvSpPr>
        <p:spPr bwMode="auto">
          <a:xfrm flipV="1">
            <a:off x="1187450" y="2276475"/>
            <a:ext cx="0" cy="2376488"/>
          </a:xfrm>
          <a:prstGeom prst="line">
            <a:avLst/>
          </a:prstGeom>
          <a:noFill/>
          <a:ln w="9525">
            <a:solidFill>
              <a:schemeClr val="tx1"/>
            </a:solidFill>
            <a:round/>
            <a:headEnd/>
            <a:tailEnd type="triangle" w="med" len="med"/>
          </a:ln>
        </p:spPr>
        <p:txBody>
          <a:bodyPr/>
          <a:lstStyle/>
          <a:p>
            <a:endParaRPr lang="en-GB"/>
          </a:p>
        </p:txBody>
      </p:sp>
      <p:sp>
        <p:nvSpPr>
          <p:cNvPr id="31750" name="Text Box 6"/>
          <p:cNvSpPr txBox="1">
            <a:spLocks noChangeArrowheads="1"/>
          </p:cNvSpPr>
          <p:nvPr/>
        </p:nvSpPr>
        <p:spPr bwMode="auto">
          <a:xfrm>
            <a:off x="1239838" y="2081213"/>
            <a:ext cx="184150" cy="366712"/>
          </a:xfrm>
          <a:prstGeom prst="rect">
            <a:avLst/>
          </a:prstGeom>
          <a:noFill/>
          <a:ln w="9525">
            <a:noFill/>
            <a:miter lim="800000"/>
            <a:headEnd/>
            <a:tailEnd/>
          </a:ln>
        </p:spPr>
        <p:txBody>
          <a:bodyPr wrap="none">
            <a:spAutoFit/>
          </a:bodyPr>
          <a:lstStyle/>
          <a:p>
            <a:endParaRPr lang="en-US"/>
          </a:p>
        </p:txBody>
      </p:sp>
      <p:sp>
        <p:nvSpPr>
          <p:cNvPr id="31751" name="Text Box 7"/>
          <p:cNvSpPr txBox="1">
            <a:spLocks noChangeArrowheads="1"/>
          </p:cNvSpPr>
          <p:nvPr/>
        </p:nvSpPr>
        <p:spPr bwMode="auto">
          <a:xfrm>
            <a:off x="1239838" y="2055813"/>
            <a:ext cx="2098651" cy="400110"/>
          </a:xfrm>
          <a:prstGeom prst="rect">
            <a:avLst/>
          </a:prstGeom>
          <a:noFill/>
          <a:ln w="9525">
            <a:noFill/>
            <a:miter lim="800000"/>
            <a:headEnd/>
            <a:tailEnd/>
          </a:ln>
        </p:spPr>
        <p:txBody>
          <a:bodyPr wrap="none">
            <a:spAutoFit/>
          </a:bodyPr>
          <a:lstStyle/>
          <a:p>
            <a:r>
              <a:rPr lang="en-US" altLang="zh-CN" sz="2000" dirty="0">
                <a:ea typeface="宋体" pitchFamily="2" charset="-122"/>
              </a:rPr>
              <a:t>20log(|</a:t>
            </a:r>
            <a:r>
              <a:rPr lang="en-US" altLang="zh-CN" sz="2000" i="1" dirty="0">
                <a:ea typeface="宋体" pitchFamily="2" charset="-122"/>
              </a:rPr>
              <a:t>H</a:t>
            </a:r>
            <a:r>
              <a:rPr lang="en-US" altLang="zh-CN" sz="2000" dirty="0">
                <a:ea typeface="宋体" pitchFamily="2" charset="-122"/>
              </a:rPr>
              <a:t>(</a:t>
            </a:r>
            <a:r>
              <a:rPr lang="en-US" altLang="zh-CN" sz="2000" i="1" dirty="0">
                <a:ea typeface="宋体" pitchFamily="2" charset="-122"/>
              </a:rPr>
              <a:t>f</a:t>
            </a:r>
            <a:r>
              <a:rPr lang="en-US" altLang="zh-CN" sz="2000" dirty="0">
                <a:ea typeface="宋体" pitchFamily="2" charset="-122"/>
              </a:rPr>
              <a:t>)|) (dB)</a:t>
            </a:r>
            <a:endParaRPr lang="en-GB" sz="2000" dirty="0">
              <a:ea typeface="宋体" pitchFamily="2" charset="-122"/>
            </a:endParaRPr>
          </a:p>
        </p:txBody>
      </p:sp>
      <p:sp>
        <p:nvSpPr>
          <p:cNvPr id="31752" name="Line 8"/>
          <p:cNvSpPr>
            <a:spLocks noChangeShapeType="1"/>
          </p:cNvSpPr>
          <p:nvPr/>
        </p:nvSpPr>
        <p:spPr bwMode="auto">
          <a:xfrm>
            <a:off x="1187450" y="3068638"/>
            <a:ext cx="3455988" cy="0"/>
          </a:xfrm>
          <a:prstGeom prst="line">
            <a:avLst/>
          </a:prstGeom>
          <a:noFill/>
          <a:ln w="9525">
            <a:solidFill>
              <a:schemeClr val="tx1"/>
            </a:solidFill>
            <a:round/>
            <a:headEnd/>
            <a:tailEnd/>
          </a:ln>
        </p:spPr>
        <p:txBody>
          <a:bodyPr/>
          <a:lstStyle/>
          <a:p>
            <a:endParaRPr lang="en-GB"/>
          </a:p>
        </p:txBody>
      </p:sp>
      <p:sp>
        <p:nvSpPr>
          <p:cNvPr id="178185" name="Line 9"/>
          <p:cNvSpPr>
            <a:spLocks noChangeShapeType="1"/>
          </p:cNvSpPr>
          <p:nvPr/>
        </p:nvSpPr>
        <p:spPr bwMode="auto">
          <a:xfrm>
            <a:off x="4643438" y="3068638"/>
            <a:ext cx="1296987" cy="1584325"/>
          </a:xfrm>
          <a:prstGeom prst="line">
            <a:avLst/>
          </a:prstGeom>
          <a:noFill/>
          <a:ln w="9525">
            <a:solidFill>
              <a:schemeClr val="tx1"/>
            </a:solidFill>
            <a:round/>
            <a:headEnd/>
            <a:tailEnd/>
          </a:ln>
        </p:spPr>
        <p:txBody>
          <a:bodyPr/>
          <a:lstStyle/>
          <a:p>
            <a:endParaRPr lang="en-GB"/>
          </a:p>
        </p:txBody>
      </p:sp>
      <p:sp>
        <p:nvSpPr>
          <p:cNvPr id="31754" name="Line 10"/>
          <p:cNvSpPr>
            <a:spLocks noChangeShapeType="1"/>
          </p:cNvSpPr>
          <p:nvPr/>
        </p:nvSpPr>
        <p:spPr bwMode="auto">
          <a:xfrm>
            <a:off x="4643438" y="3068638"/>
            <a:ext cx="0" cy="1584325"/>
          </a:xfrm>
          <a:prstGeom prst="line">
            <a:avLst/>
          </a:prstGeom>
          <a:noFill/>
          <a:ln w="9525">
            <a:solidFill>
              <a:schemeClr val="tx1"/>
            </a:solidFill>
            <a:prstDash val="dash"/>
            <a:round/>
            <a:headEnd/>
            <a:tailEnd/>
          </a:ln>
        </p:spPr>
        <p:txBody>
          <a:bodyPr/>
          <a:lstStyle/>
          <a:p>
            <a:endParaRPr lang="en-GB"/>
          </a:p>
        </p:txBody>
      </p:sp>
      <p:sp>
        <p:nvSpPr>
          <p:cNvPr id="31755" name="Text Box 11"/>
          <p:cNvSpPr txBox="1">
            <a:spLocks noChangeArrowheads="1"/>
          </p:cNvSpPr>
          <p:nvPr/>
        </p:nvSpPr>
        <p:spPr bwMode="auto">
          <a:xfrm>
            <a:off x="5721697" y="4699000"/>
            <a:ext cx="1298575" cy="396875"/>
          </a:xfrm>
          <a:prstGeom prst="rect">
            <a:avLst/>
          </a:prstGeom>
          <a:noFill/>
          <a:ln w="9525">
            <a:noFill/>
            <a:miter lim="800000"/>
            <a:headEnd/>
            <a:tailEnd/>
          </a:ln>
        </p:spPr>
        <p:txBody>
          <a:bodyPr wrap="none">
            <a:spAutoFit/>
          </a:bodyPr>
          <a:lstStyle/>
          <a:p>
            <a:r>
              <a:rPr lang="en-US" altLang="zh-CN" sz="2000" dirty="0">
                <a:ea typeface="宋体" pitchFamily="2" charset="-122"/>
              </a:rPr>
              <a:t>frequency</a:t>
            </a:r>
            <a:endParaRPr lang="en-GB" sz="2000" dirty="0"/>
          </a:p>
        </p:txBody>
      </p:sp>
      <p:sp>
        <p:nvSpPr>
          <p:cNvPr id="12" name="Text Box 11"/>
          <p:cNvSpPr txBox="1">
            <a:spLocks noChangeArrowheads="1"/>
          </p:cNvSpPr>
          <p:nvPr/>
        </p:nvSpPr>
        <p:spPr bwMode="auto">
          <a:xfrm>
            <a:off x="7020272" y="4653136"/>
            <a:ext cx="1510350" cy="400110"/>
          </a:xfrm>
          <a:prstGeom prst="rect">
            <a:avLst/>
          </a:prstGeom>
          <a:noFill/>
          <a:ln w="9525">
            <a:noFill/>
            <a:miter lim="800000"/>
            <a:headEnd/>
            <a:tailEnd/>
          </a:ln>
        </p:spPr>
        <p:txBody>
          <a:bodyPr wrap="none">
            <a:spAutoFit/>
          </a:bodyPr>
          <a:lstStyle/>
          <a:p>
            <a:r>
              <a:rPr lang="en-US" altLang="zh-CN" sz="2000" dirty="0">
                <a:ea typeface="宋体" pitchFamily="2" charset="-122"/>
              </a:rPr>
              <a:t>(log scaled)</a:t>
            </a:r>
            <a:endParaRPr lang="en-GB" sz="2000" dirty="0"/>
          </a:p>
        </p:txBody>
      </p:sp>
      <p:sp>
        <p:nvSpPr>
          <p:cNvPr id="13" name="Rectangle 12"/>
          <p:cNvSpPr/>
          <p:nvPr/>
        </p:nvSpPr>
        <p:spPr>
          <a:xfrm>
            <a:off x="4499992" y="4653136"/>
            <a:ext cx="330540" cy="369332"/>
          </a:xfrm>
          <a:prstGeom prst="rect">
            <a:avLst/>
          </a:prstGeom>
        </p:spPr>
        <p:txBody>
          <a:bodyPr wrap="none">
            <a:spAutoFit/>
          </a:bodyPr>
          <a:lstStyle/>
          <a:p>
            <a:r>
              <a:rPr lang="en-GB" altLang="zh-CN" b="1" i="1" dirty="0" err="1">
                <a:latin typeface="Times New Roman" pitchFamily="18" charset="0"/>
                <a:ea typeface="宋体" pitchFamily="2" charset="-122"/>
              </a:rPr>
              <a:t>f</a:t>
            </a:r>
            <a:r>
              <a:rPr lang="en-GB" altLang="zh-CN" b="1" i="1" baseline="-25000" dirty="0" err="1">
                <a:latin typeface="Times New Roman" pitchFamily="18" charset="0"/>
                <a:ea typeface="宋体" pitchFamily="2" charset="-122"/>
              </a:rPr>
              <a:t>c</a:t>
            </a:r>
            <a:endParaRPr lang="en-GB"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8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5"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dirty="0">
                <a:ea typeface="宋体" pitchFamily="2" charset="-122"/>
              </a:rPr>
              <a:t>Filter: High-pass</a:t>
            </a:r>
            <a:endParaRPr lang="en-GB" altLang="zh-CN" dirty="0">
              <a:ea typeface="宋体" pitchFamily="2" charset="-122"/>
            </a:endParaRPr>
          </a:p>
        </p:txBody>
      </p:sp>
      <p:sp>
        <p:nvSpPr>
          <p:cNvPr id="32771" name="Rectangle 3"/>
          <p:cNvSpPr>
            <a:spLocks noGrp="1" noChangeArrowheads="1"/>
          </p:cNvSpPr>
          <p:nvPr>
            <p:ph type="body" idx="1"/>
          </p:nvPr>
        </p:nvSpPr>
        <p:spPr>
          <a:xfrm>
            <a:off x="949325" y="5229225"/>
            <a:ext cx="7799388" cy="866775"/>
          </a:xfrm>
        </p:spPr>
        <p:txBody>
          <a:bodyPr/>
          <a:lstStyle/>
          <a:p>
            <a:pPr eaLnBrk="1" hangingPunct="1">
              <a:lnSpc>
                <a:spcPct val="80000"/>
              </a:lnSpc>
            </a:pPr>
            <a:r>
              <a:rPr lang="en-US" altLang="zh-CN" sz="2400" dirty="0">
                <a:ea typeface="宋体" pitchFamily="2" charset="-122"/>
              </a:rPr>
              <a:t>High-pass filter: allowing high frequency components to pass, rejecting low frequency components</a:t>
            </a:r>
            <a:endParaRPr lang="en-GB" sz="2400" dirty="0">
              <a:ea typeface="宋体" pitchFamily="2" charset="-122"/>
            </a:endParaRPr>
          </a:p>
        </p:txBody>
      </p:sp>
      <p:sp>
        <p:nvSpPr>
          <p:cNvPr id="32772" name="Line 4"/>
          <p:cNvSpPr>
            <a:spLocks noChangeShapeType="1"/>
          </p:cNvSpPr>
          <p:nvPr/>
        </p:nvSpPr>
        <p:spPr bwMode="auto">
          <a:xfrm>
            <a:off x="1187450" y="4652963"/>
            <a:ext cx="6408738" cy="0"/>
          </a:xfrm>
          <a:prstGeom prst="line">
            <a:avLst/>
          </a:prstGeom>
          <a:noFill/>
          <a:ln w="9525">
            <a:solidFill>
              <a:schemeClr val="tx1"/>
            </a:solidFill>
            <a:round/>
            <a:headEnd/>
            <a:tailEnd type="triangle" w="med" len="med"/>
          </a:ln>
        </p:spPr>
        <p:txBody>
          <a:bodyPr/>
          <a:lstStyle/>
          <a:p>
            <a:endParaRPr lang="en-GB"/>
          </a:p>
        </p:txBody>
      </p:sp>
      <p:sp>
        <p:nvSpPr>
          <p:cNvPr id="32773" name="Line 5"/>
          <p:cNvSpPr>
            <a:spLocks noChangeShapeType="1"/>
          </p:cNvSpPr>
          <p:nvPr/>
        </p:nvSpPr>
        <p:spPr bwMode="auto">
          <a:xfrm flipV="1">
            <a:off x="1187450" y="2276475"/>
            <a:ext cx="0" cy="2376488"/>
          </a:xfrm>
          <a:prstGeom prst="line">
            <a:avLst/>
          </a:prstGeom>
          <a:noFill/>
          <a:ln w="9525">
            <a:solidFill>
              <a:schemeClr val="tx1"/>
            </a:solidFill>
            <a:round/>
            <a:headEnd/>
            <a:tailEnd type="triangle" w="med" len="med"/>
          </a:ln>
        </p:spPr>
        <p:txBody>
          <a:bodyPr/>
          <a:lstStyle/>
          <a:p>
            <a:endParaRPr lang="en-GB"/>
          </a:p>
        </p:txBody>
      </p:sp>
      <p:sp>
        <p:nvSpPr>
          <p:cNvPr id="32774" name="Text Box 6"/>
          <p:cNvSpPr txBox="1">
            <a:spLocks noChangeArrowheads="1"/>
          </p:cNvSpPr>
          <p:nvPr/>
        </p:nvSpPr>
        <p:spPr bwMode="auto">
          <a:xfrm>
            <a:off x="1239838" y="2081213"/>
            <a:ext cx="184150" cy="366712"/>
          </a:xfrm>
          <a:prstGeom prst="rect">
            <a:avLst/>
          </a:prstGeom>
          <a:noFill/>
          <a:ln w="9525">
            <a:noFill/>
            <a:miter lim="800000"/>
            <a:headEnd/>
            <a:tailEnd/>
          </a:ln>
        </p:spPr>
        <p:txBody>
          <a:bodyPr wrap="none">
            <a:spAutoFit/>
          </a:bodyPr>
          <a:lstStyle/>
          <a:p>
            <a:endParaRPr lang="en-US"/>
          </a:p>
        </p:txBody>
      </p:sp>
      <p:sp>
        <p:nvSpPr>
          <p:cNvPr id="32775" name="Text Box 7"/>
          <p:cNvSpPr txBox="1">
            <a:spLocks noChangeArrowheads="1"/>
          </p:cNvSpPr>
          <p:nvPr/>
        </p:nvSpPr>
        <p:spPr bwMode="auto">
          <a:xfrm>
            <a:off x="1239838" y="2055813"/>
            <a:ext cx="2098651" cy="400110"/>
          </a:xfrm>
          <a:prstGeom prst="rect">
            <a:avLst/>
          </a:prstGeom>
          <a:noFill/>
          <a:ln w="9525">
            <a:noFill/>
            <a:miter lim="800000"/>
            <a:headEnd/>
            <a:tailEnd/>
          </a:ln>
        </p:spPr>
        <p:txBody>
          <a:bodyPr wrap="none">
            <a:spAutoFit/>
          </a:bodyPr>
          <a:lstStyle/>
          <a:p>
            <a:r>
              <a:rPr lang="en-US" altLang="zh-CN" sz="2000" dirty="0">
                <a:ea typeface="宋体" pitchFamily="2" charset="-122"/>
              </a:rPr>
              <a:t>20log(|</a:t>
            </a:r>
            <a:r>
              <a:rPr lang="en-US" altLang="zh-CN" sz="2000" i="1" dirty="0">
                <a:ea typeface="宋体" pitchFamily="2" charset="-122"/>
              </a:rPr>
              <a:t>H</a:t>
            </a:r>
            <a:r>
              <a:rPr lang="en-US" altLang="zh-CN" sz="2000" dirty="0">
                <a:ea typeface="宋体" pitchFamily="2" charset="-122"/>
              </a:rPr>
              <a:t>(</a:t>
            </a:r>
            <a:r>
              <a:rPr lang="en-US" altLang="zh-CN" sz="2000" i="1" dirty="0">
                <a:ea typeface="宋体" pitchFamily="2" charset="-122"/>
              </a:rPr>
              <a:t>f</a:t>
            </a:r>
            <a:r>
              <a:rPr lang="en-US" altLang="zh-CN" sz="2000" dirty="0">
                <a:ea typeface="宋体" pitchFamily="2" charset="-122"/>
              </a:rPr>
              <a:t>)|) (dB)</a:t>
            </a:r>
            <a:endParaRPr lang="en-GB" sz="2000" dirty="0">
              <a:ea typeface="宋体" pitchFamily="2" charset="-122"/>
            </a:endParaRPr>
          </a:p>
        </p:txBody>
      </p:sp>
      <p:sp>
        <p:nvSpPr>
          <p:cNvPr id="32776" name="Line 8"/>
          <p:cNvSpPr>
            <a:spLocks noChangeShapeType="1"/>
          </p:cNvSpPr>
          <p:nvPr/>
        </p:nvSpPr>
        <p:spPr bwMode="auto">
          <a:xfrm>
            <a:off x="4643438" y="3068638"/>
            <a:ext cx="2736850" cy="0"/>
          </a:xfrm>
          <a:prstGeom prst="line">
            <a:avLst/>
          </a:prstGeom>
          <a:noFill/>
          <a:ln w="9525">
            <a:solidFill>
              <a:schemeClr val="tx1"/>
            </a:solidFill>
            <a:round/>
            <a:headEnd/>
            <a:tailEnd/>
          </a:ln>
        </p:spPr>
        <p:txBody>
          <a:bodyPr/>
          <a:lstStyle/>
          <a:p>
            <a:endParaRPr lang="en-GB"/>
          </a:p>
        </p:txBody>
      </p:sp>
      <p:sp>
        <p:nvSpPr>
          <p:cNvPr id="179209" name="Line 9"/>
          <p:cNvSpPr>
            <a:spLocks noChangeShapeType="1"/>
          </p:cNvSpPr>
          <p:nvPr/>
        </p:nvSpPr>
        <p:spPr bwMode="auto">
          <a:xfrm flipH="1">
            <a:off x="3492500" y="3068638"/>
            <a:ext cx="1150938" cy="1584325"/>
          </a:xfrm>
          <a:prstGeom prst="line">
            <a:avLst/>
          </a:prstGeom>
          <a:noFill/>
          <a:ln w="9525">
            <a:solidFill>
              <a:schemeClr val="tx1"/>
            </a:solidFill>
            <a:round/>
            <a:headEnd/>
            <a:tailEnd/>
          </a:ln>
        </p:spPr>
        <p:txBody>
          <a:bodyPr/>
          <a:lstStyle/>
          <a:p>
            <a:endParaRPr lang="en-GB"/>
          </a:p>
        </p:txBody>
      </p:sp>
      <p:sp>
        <p:nvSpPr>
          <p:cNvPr id="32778" name="Line 10"/>
          <p:cNvSpPr>
            <a:spLocks noChangeShapeType="1"/>
          </p:cNvSpPr>
          <p:nvPr/>
        </p:nvSpPr>
        <p:spPr bwMode="auto">
          <a:xfrm>
            <a:off x="4643438" y="3068638"/>
            <a:ext cx="0" cy="1584325"/>
          </a:xfrm>
          <a:prstGeom prst="line">
            <a:avLst/>
          </a:prstGeom>
          <a:noFill/>
          <a:ln w="9525">
            <a:solidFill>
              <a:schemeClr val="tx1"/>
            </a:solidFill>
            <a:prstDash val="dash"/>
            <a:round/>
            <a:headEnd/>
            <a:tailEnd/>
          </a:ln>
        </p:spPr>
        <p:txBody>
          <a:bodyPr/>
          <a:lstStyle/>
          <a:p>
            <a:endParaRPr lang="en-GB"/>
          </a:p>
        </p:txBody>
      </p:sp>
      <p:sp>
        <p:nvSpPr>
          <p:cNvPr id="32779" name="Text Box 11"/>
          <p:cNvSpPr txBox="1">
            <a:spLocks noChangeArrowheads="1"/>
          </p:cNvSpPr>
          <p:nvPr/>
        </p:nvSpPr>
        <p:spPr bwMode="auto">
          <a:xfrm>
            <a:off x="5721697" y="4699000"/>
            <a:ext cx="1298575" cy="396875"/>
          </a:xfrm>
          <a:prstGeom prst="rect">
            <a:avLst/>
          </a:prstGeom>
          <a:noFill/>
          <a:ln w="9525">
            <a:noFill/>
            <a:miter lim="800000"/>
            <a:headEnd/>
            <a:tailEnd/>
          </a:ln>
        </p:spPr>
        <p:txBody>
          <a:bodyPr wrap="none">
            <a:spAutoFit/>
          </a:bodyPr>
          <a:lstStyle/>
          <a:p>
            <a:r>
              <a:rPr lang="en-US" altLang="zh-CN" sz="2000" dirty="0">
                <a:ea typeface="宋体" pitchFamily="2" charset="-122"/>
              </a:rPr>
              <a:t>frequency</a:t>
            </a:r>
            <a:endParaRPr lang="en-GB" sz="2000" dirty="0"/>
          </a:p>
        </p:txBody>
      </p:sp>
      <p:sp>
        <p:nvSpPr>
          <p:cNvPr id="12" name="Text Box 11"/>
          <p:cNvSpPr txBox="1">
            <a:spLocks noChangeArrowheads="1"/>
          </p:cNvSpPr>
          <p:nvPr/>
        </p:nvSpPr>
        <p:spPr bwMode="auto">
          <a:xfrm>
            <a:off x="7020272" y="4653136"/>
            <a:ext cx="1510350" cy="400110"/>
          </a:xfrm>
          <a:prstGeom prst="rect">
            <a:avLst/>
          </a:prstGeom>
          <a:noFill/>
          <a:ln w="9525">
            <a:noFill/>
            <a:miter lim="800000"/>
            <a:headEnd/>
            <a:tailEnd/>
          </a:ln>
        </p:spPr>
        <p:txBody>
          <a:bodyPr wrap="none">
            <a:spAutoFit/>
          </a:bodyPr>
          <a:lstStyle/>
          <a:p>
            <a:r>
              <a:rPr lang="en-US" altLang="zh-CN" sz="2000" dirty="0">
                <a:ea typeface="宋体" pitchFamily="2" charset="-122"/>
              </a:rPr>
              <a:t>(log scaled)</a:t>
            </a:r>
            <a:endParaRPr lang="en-GB" sz="2000" dirty="0"/>
          </a:p>
        </p:txBody>
      </p:sp>
      <p:sp>
        <p:nvSpPr>
          <p:cNvPr id="13" name="Rectangle 12"/>
          <p:cNvSpPr/>
          <p:nvPr/>
        </p:nvSpPr>
        <p:spPr>
          <a:xfrm>
            <a:off x="4499992" y="4653136"/>
            <a:ext cx="330540" cy="369332"/>
          </a:xfrm>
          <a:prstGeom prst="rect">
            <a:avLst/>
          </a:prstGeom>
        </p:spPr>
        <p:txBody>
          <a:bodyPr wrap="none">
            <a:spAutoFit/>
          </a:bodyPr>
          <a:lstStyle/>
          <a:p>
            <a:r>
              <a:rPr lang="en-GB" altLang="zh-CN" b="1" i="1" dirty="0" err="1">
                <a:latin typeface="Times New Roman" pitchFamily="18" charset="0"/>
                <a:ea typeface="宋体" pitchFamily="2" charset="-122"/>
              </a:rPr>
              <a:t>f</a:t>
            </a:r>
            <a:r>
              <a:rPr lang="en-GB" altLang="zh-CN" b="1" i="1" baseline="-25000" dirty="0" err="1">
                <a:latin typeface="Times New Roman" pitchFamily="18" charset="0"/>
                <a:ea typeface="宋体" pitchFamily="2" charset="-122"/>
              </a:rPr>
              <a:t>c</a:t>
            </a:r>
            <a:endParaRPr lang="en-GB"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92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9"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dirty="0">
                <a:ea typeface="宋体" pitchFamily="2" charset="-122"/>
              </a:rPr>
              <a:t>Filter: Band-pass</a:t>
            </a:r>
            <a:endParaRPr lang="en-GB" altLang="zh-CN" dirty="0">
              <a:ea typeface="宋体" pitchFamily="2" charset="-122"/>
            </a:endParaRPr>
          </a:p>
        </p:txBody>
      </p:sp>
      <p:sp>
        <p:nvSpPr>
          <p:cNvPr id="33795" name="Rectangle 3"/>
          <p:cNvSpPr>
            <a:spLocks noGrp="1" noChangeArrowheads="1"/>
          </p:cNvSpPr>
          <p:nvPr>
            <p:ph type="body" idx="1"/>
          </p:nvPr>
        </p:nvSpPr>
        <p:spPr>
          <a:xfrm>
            <a:off x="949325" y="5229225"/>
            <a:ext cx="7870825" cy="866775"/>
          </a:xfrm>
        </p:spPr>
        <p:txBody>
          <a:bodyPr/>
          <a:lstStyle/>
          <a:p>
            <a:pPr eaLnBrk="1" hangingPunct="1">
              <a:lnSpc>
                <a:spcPct val="80000"/>
              </a:lnSpc>
            </a:pPr>
            <a:r>
              <a:rPr lang="en-US" altLang="zh-CN" sz="2400" dirty="0">
                <a:ea typeface="宋体" pitchFamily="2" charset="-122"/>
              </a:rPr>
              <a:t>Band-pass filter: allowing a band of frequency components through, rejecting higher and lower frequency components</a:t>
            </a:r>
            <a:endParaRPr lang="en-GB" sz="2400" dirty="0">
              <a:ea typeface="宋体" pitchFamily="2" charset="-122"/>
            </a:endParaRPr>
          </a:p>
          <a:p>
            <a:pPr eaLnBrk="1" hangingPunct="1">
              <a:lnSpc>
                <a:spcPct val="80000"/>
              </a:lnSpc>
            </a:pPr>
            <a:endParaRPr lang="en-GB" sz="2400" dirty="0"/>
          </a:p>
        </p:txBody>
      </p:sp>
      <p:sp>
        <p:nvSpPr>
          <p:cNvPr id="33796" name="Line 4"/>
          <p:cNvSpPr>
            <a:spLocks noChangeShapeType="1"/>
          </p:cNvSpPr>
          <p:nvPr/>
        </p:nvSpPr>
        <p:spPr bwMode="auto">
          <a:xfrm>
            <a:off x="1187450" y="4652963"/>
            <a:ext cx="6408738" cy="0"/>
          </a:xfrm>
          <a:prstGeom prst="line">
            <a:avLst/>
          </a:prstGeom>
          <a:noFill/>
          <a:ln w="9525">
            <a:solidFill>
              <a:schemeClr val="tx1"/>
            </a:solidFill>
            <a:round/>
            <a:headEnd/>
            <a:tailEnd type="triangle" w="med" len="med"/>
          </a:ln>
        </p:spPr>
        <p:txBody>
          <a:bodyPr/>
          <a:lstStyle/>
          <a:p>
            <a:endParaRPr lang="en-GB"/>
          </a:p>
        </p:txBody>
      </p:sp>
      <p:sp>
        <p:nvSpPr>
          <p:cNvPr id="33797" name="Line 5"/>
          <p:cNvSpPr>
            <a:spLocks noChangeShapeType="1"/>
          </p:cNvSpPr>
          <p:nvPr/>
        </p:nvSpPr>
        <p:spPr bwMode="auto">
          <a:xfrm flipV="1">
            <a:off x="1187450" y="2276475"/>
            <a:ext cx="0" cy="2376488"/>
          </a:xfrm>
          <a:prstGeom prst="line">
            <a:avLst/>
          </a:prstGeom>
          <a:noFill/>
          <a:ln w="9525">
            <a:solidFill>
              <a:schemeClr val="tx1"/>
            </a:solidFill>
            <a:round/>
            <a:headEnd/>
            <a:tailEnd type="triangle" w="med" len="med"/>
          </a:ln>
        </p:spPr>
        <p:txBody>
          <a:bodyPr/>
          <a:lstStyle/>
          <a:p>
            <a:endParaRPr lang="en-GB"/>
          </a:p>
        </p:txBody>
      </p:sp>
      <p:sp>
        <p:nvSpPr>
          <p:cNvPr id="33798" name="Text Box 6"/>
          <p:cNvSpPr txBox="1">
            <a:spLocks noChangeArrowheads="1"/>
          </p:cNvSpPr>
          <p:nvPr/>
        </p:nvSpPr>
        <p:spPr bwMode="auto">
          <a:xfrm>
            <a:off x="1239838" y="2081213"/>
            <a:ext cx="184150" cy="366712"/>
          </a:xfrm>
          <a:prstGeom prst="rect">
            <a:avLst/>
          </a:prstGeom>
          <a:noFill/>
          <a:ln w="9525">
            <a:noFill/>
            <a:miter lim="800000"/>
            <a:headEnd/>
            <a:tailEnd/>
          </a:ln>
        </p:spPr>
        <p:txBody>
          <a:bodyPr wrap="none">
            <a:spAutoFit/>
          </a:bodyPr>
          <a:lstStyle/>
          <a:p>
            <a:endParaRPr lang="en-US"/>
          </a:p>
        </p:txBody>
      </p:sp>
      <p:sp>
        <p:nvSpPr>
          <p:cNvPr id="33799" name="Text Box 7"/>
          <p:cNvSpPr txBox="1">
            <a:spLocks noChangeArrowheads="1"/>
          </p:cNvSpPr>
          <p:nvPr/>
        </p:nvSpPr>
        <p:spPr bwMode="auto">
          <a:xfrm>
            <a:off x="1239838" y="2055813"/>
            <a:ext cx="2098651" cy="400110"/>
          </a:xfrm>
          <a:prstGeom prst="rect">
            <a:avLst/>
          </a:prstGeom>
          <a:noFill/>
          <a:ln w="9525">
            <a:noFill/>
            <a:miter lim="800000"/>
            <a:headEnd/>
            <a:tailEnd/>
          </a:ln>
        </p:spPr>
        <p:txBody>
          <a:bodyPr wrap="none">
            <a:spAutoFit/>
          </a:bodyPr>
          <a:lstStyle/>
          <a:p>
            <a:r>
              <a:rPr lang="en-US" altLang="zh-CN" sz="2000" dirty="0">
                <a:ea typeface="宋体" pitchFamily="2" charset="-122"/>
              </a:rPr>
              <a:t>20log(|</a:t>
            </a:r>
            <a:r>
              <a:rPr lang="en-US" altLang="zh-CN" sz="2000" i="1" dirty="0">
                <a:ea typeface="宋体" pitchFamily="2" charset="-122"/>
              </a:rPr>
              <a:t>H</a:t>
            </a:r>
            <a:r>
              <a:rPr lang="en-US" altLang="zh-CN" sz="2000" dirty="0">
                <a:ea typeface="宋体" pitchFamily="2" charset="-122"/>
              </a:rPr>
              <a:t>(</a:t>
            </a:r>
            <a:r>
              <a:rPr lang="en-US" altLang="zh-CN" sz="2000" i="1" dirty="0">
                <a:ea typeface="宋体" pitchFamily="2" charset="-122"/>
              </a:rPr>
              <a:t>f</a:t>
            </a:r>
            <a:r>
              <a:rPr lang="en-US" altLang="zh-CN" sz="2000" dirty="0">
                <a:ea typeface="宋体" pitchFamily="2" charset="-122"/>
              </a:rPr>
              <a:t>)|) (dB)</a:t>
            </a:r>
            <a:endParaRPr lang="en-GB" sz="2000" dirty="0">
              <a:ea typeface="宋体" pitchFamily="2" charset="-122"/>
            </a:endParaRPr>
          </a:p>
        </p:txBody>
      </p:sp>
      <p:sp>
        <p:nvSpPr>
          <p:cNvPr id="33800" name="Line 8"/>
          <p:cNvSpPr>
            <a:spLocks noChangeShapeType="1"/>
          </p:cNvSpPr>
          <p:nvPr/>
        </p:nvSpPr>
        <p:spPr bwMode="auto">
          <a:xfrm>
            <a:off x="4643438" y="3068638"/>
            <a:ext cx="1152525" cy="0"/>
          </a:xfrm>
          <a:prstGeom prst="line">
            <a:avLst/>
          </a:prstGeom>
          <a:noFill/>
          <a:ln w="9525">
            <a:solidFill>
              <a:schemeClr val="tx1"/>
            </a:solidFill>
            <a:round/>
            <a:headEnd/>
            <a:tailEnd/>
          </a:ln>
        </p:spPr>
        <p:txBody>
          <a:bodyPr/>
          <a:lstStyle/>
          <a:p>
            <a:endParaRPr lang="en-GB"/>
          </a:p>
        </p:txBody>
      </p:sp>
      <p:sp>
        <p:nvSpPr>
          <p:cNvPr id="180233" name="Line 9"/>
          <p:cNvSpPr>
            <a:spLocks noChangeShapeType="1"/>
          </p:cNvSpPr>
          <p:nvPr/>
        </p:nvSpPr>
        <p:spPr bwMode="auto">
          <a:xfrm flipH="1">
            <a:off x="3492500" y="3068638"/>
            <a:ext cx="1150938" cy="1584325"/>
          </a:xfrm>
          <a:prstGeom prst="line">
            <a:avLst/>
          </a:prstGeom>
          <a:noFill/>
          <a:ln w="9525">
            <a:solidFill>
              <a:schemeClr val="tx1"/>
            </a:solidFill>
            <a:round/>
            <a:headEnd/>
            <a:tailEnd/>
          </a:ln>
        </p:spPr>
        <p:txBody>
          <a:bodyPr/>
          <a:lstStyle/>
          <a:p>
            <a:endParaRPr lang="en-GB"/>
          </a:p>
        </p:txBody>
      </p:sp>
      <p:sp>
        <p:nvSpPr>
          <p:cNvPr id="33802" name="Line 10"/>
          <p:cNvSpPr>
            <a:spLocks noChangeShapeType="1"/>
          </p:cNvSpPr>
          <p:nvPr/>
        </p:nvSpPr>
        <p:spPr bwMode="auto">
          <a:xfrm>
            <a:off x="4643438" y="3068638"/>
            <a:ext cx="0" cy="1584325"/>
          </a:xfrm>
          <a:prstGeom prst="line">
            <a:avLst/>
          </a:prstGeom>
          <a:noFill/>
          <a:ln w="9525">
            <a:solidFill>
              <a:schemeClr val="tx1"/>
            </a:solidFill>
            <a:prstDash val="dash"/>
            <a:round/>
            <a:headEnd/>
            <a:tailEnd/>
          </a:ln>
        </p:spPr>
        <p:txBody>
          <a:bodyPr/>
          <a:lstStyle/>
          <a:p>
            <a:endParaRPr lang="en-GB"/>
          </a:p>
        </p:txBody>
      </p:sp>
      <p:sp>
        <p:nvSpPr>
          <p:cNvPr id="33803" name="Text Box 11"/>
          <p:cNvSpPr txBox="1">
            <a:spLocks noChangeArrowheads="1"/>
          </p:cNvSpPr>
          <p:nvPr/>
        </p:nvSpPr>
        <p:spPr bwMode="auto">
          <a:xfrm>
            <a:off x="7164288" y="4221088"/>
            <a:ext cx="1298575" cy="396875"/>
          </a:xfrm>
          <a:prstGeom prst="rect">
            <a:avLst/>
          </a:prstGeom>
          <a:noFill/>
          <a:ln w="9525">
            <a:noFill/>
            <a:miter lim="800000"/>
            <a:headEnd/>
            <a:tailEnd/>
          </a:ln>
        </p:spPr>
        <p:txBody>
          <a:bodyPr wrap="none">
            <a:spAutoFit/>
          </a:bodyPr>
          <a:lstStyle/>
          <a:p>
            <a:r>
              <a:rPr lang="en-US" altLang="zh-CN" sz="2000" dirty="0">
                <a:ea typeface="宋体" pitchFamily="2" charset="-122"/>
              </a:rPr>
              <a:t>frequency</a:t>
            </a:r>
            <a:endParaRPr lang="en-GB" sz="2000" dirty="0"/>
          </a:p>
        </p:txBody>
      </p:sp>
      <p:sp>
        <p:nvSpPr>
          <p:cNvPr id="180236" name="Line 12"/>
          <p:cNvSpPr>
            <a:spLocks noChangeShapeType="1"/>
          </p:cNvSpPr>
          <p:nvPr/>
        </p:nvSpPr>
        <p:spPr bwMode="auto">
          <a:xfrm>
            <a:off x="5795963" y="3068638"/>
            <a:ext cx="1296987" cy="1584325"/>
          </a:xfrm>
          <a:prstGeom prst="line">
            <a:avLst/>
          </a:prstGeom>
          <a:noFill/>
          <a:ln w="9525">
            <a:solidFill>
              <a:schemeClr val="tx1"/>
            </a:solidFill>
            <a:round/>
            <a:headEnd/>
            <a:tailEnd/>
          </a:ln>
        </p:spPr>
        <p:txBody>
          <a:bodyPr/>
          <a:lstStyle/>
          <a:p>
            <a:endParaRPr lang="en-GB"/>
          </a:p>
        </p:txBody>
      </p:sp>
      <p:sp>
        <p:nvSpPr>
          <p:cNvPr id="33805" name="Line 13"/>
          <p:cNvSpPr>
            <a:spLocks noChangeShapeType="1"/>
          </p:cNvSpPr>
          <p:nvPr/>
        </p:nvSpPr>
        <p:spPr bwMode="auto">
          <a:xfrm>
            <a:off x="5795963" y="3068638"/>
            <a:ext cx="0" cy="1584325"/>
          </a:xfrm>
          <a:prstGeom prst="line">
            <a:avLst/>
          </a:prstGeom>
          <a:noFill/>
          <a:ln w="9525">
            <a:solidFill>
              <a:schemeClr val="tx1"/>
            </a:solidFill>
            <a:prstDash val="dash"/>
            <a:round/>
            <a:headEnd/>
            <a:tailEnd/>
          </a:ln>
        </p:spPr>
        <p:txBody>
          <a:bodyPr/>
          <a:lstStyle/>
          <a:p>
            <a:endParaRPr lang="en-GB"/>
          </a:p>
        </p:txBody>
      </p:sp>
      <p:sp>
        <p:nvSpPr>
          <p:cNvPr id="14" name="Text Box 11"/>
          <p:cNvSpPr txBox="1">
            <a:spLocks noChangeArrowheads="1"/>
          </p:cNvSpPr>
          <p:nvPr/>
        </p:nvSpPr>
        <p:spPr bwMode="auto">
          <a:xfrm>
            <a:off x="7020272" y="4653136"/>
            <a:ext cx="1510350" cy="400110"/>
          </a:xfrm>
          <a:prstGeom prst="rect">
            <a:avLst/>
          </a:prstGeom>
          <a:noFill/>
          <a:ln w="9525">
            <a:noFill/>
            <a:miter lim="800000"/>
            <a:headEnd/>
            <a:tailEnd/>
          </a:ln>
        </p:spPr>
        <p:txBody>
          <a:bodyPr wrap="none">
            <a:spAutoFit/>
          </a:bodyPr>
          <a:lstStyle/>
          <a:p>
            <a:r>
              <a:rPr lang="en-US" altLang="zh-CN" sz="2000" dirty="0">
                <a:ea typeface="宋体" pitchFamily="2" charset="-122"/>
              </a:rPr>
              <a:t>(log scaled)</a:t>
            </a:r>
            <a:endParaRPr lang="en-GB" sz="2000" dirty="0"/>
          </a:p>
        </p:txBody>
      </p:sp>
      <p:sp>
        <p:nvSpPr>
          <p:cNvPr id="15" name="Rectangle 14"/>
          <p:cNvSpPr/>
          <p:nvPr/>
        </p:nvSpPr>
        <p:spPr>
          <a:xfrm>
            <a:off x="4499992" y="4653136"/>
            <a:ext cx="338554" cy="369332"/>
          </a:xfrm>
          <a:prstGeom prst="rect">
            <a:avLst/>
          </a:prstGeom>
        </p:spPr>
        <p:txBody>
          <a:bodyPr wrap="none">
            <a:spAutoFit/>
          </a:bodyPr>
          <a:lstStyle/>
          <a:p>
            <a:r>
              <a:rPr lang="en-GB" altLang="zh-CN" b="1" i="1" dirty="0">
                <a:latin typeface="Times New Roman" pitchFamily="18" charset="0"/>
                <a:ea typeface="宋体" pitchFamily="2" charset="-122"/>
              </a:rPr>
              <a:t>f</a:t>
            </a:r>
            <a:r>
              <a:rPr lang="en-GB" altLang="zh-CN" b="1" i="1" baseline="-25000" dirty="0">
                <a:latin typeface="Times New Roman" pitchFamily="18" charset="0"/>
                <a:ea typeface="宋体" pitchFamily="2" charset="-122"/>
              </a:rPr>
              <a:t>1</a:t>
            </a:r>
            <a:endParaRPr lang="en-GB" b="1" dirty="0"/>
          </a:p>
        </p:txBody>
      </p:sp>
      <p:sp>
        <p:nvSpPr>
          <p:cNvPr id="16" name="Rectangle 15"/>
          <p:cNvSpPr/>
          <p:nvPr/>
        </p:nvSpPr>
        <p:spPr>
          <a:xfrm>
            <a:off x="5652120" y="4653136"/>
            <a:ext cx="338554" cy="369332"/>
          </a:xfrm>
          <a:prstGeom prst="rect">
            <a:avLst/>
          </a:prstGeom>
        </p:spPr>
        <p:txBody>
          <a:bodyPr wrap="none">
            <a:spAutoFit/>
          </a:bodyPr>
          <a:lstStyle/>
          <a:p>
            <a:r>
              <a:rPr lang="en-GB" altLang="zh-CN" b="1" i="1" dirty="0">
                <a:latin typeface="Times New Roman" pitchFamily="18" charset="0"/>
                <a:ea typeface="宋体" pitchFamily="2" charset="-122"/>
              </a:rPr>
              <a:t>f</a:t>
            </a:r>
            <a:r>
              <a:rPr lang="en-GB" altLang="zh-CN" b="1" i="1" baseline="-25000" dirty="0">
                <a:latin typeface="Times New Roman" pitchFamily="18" charset="0"/>
                <a:ea typeface="宋体" pitchFamily="2" charset="-122"/>
              </a:rPr>
              <a:t>2</a:t>
            </a:r>
            <a:endParaRPr lang="en-GB"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02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0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33" grpId="0" animBg="1"/>
      <p:bldP spid="180236"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dirty="0">
                <a:ea typeface="宋体" pitchFamily="2" charset="-122"/>
              </a:rPr>
              <a:t>Filter: Band-stop</a:t>
            </a:r>
            <a:endParaRPr lang="en-GB" altLang="zh-CN" dirty="0">
              <a:ea typeface="宋体" pitchFamily="2" charset="-122"/>
            </a:endParaRPr>
          </a:p>
        </p:txBody>
      </p:sp>
      <p:sp>
        <p:nvSpPr>
          <p:cNvPr id="34819" name="Rectangle 3"/>
          <p:cNvSpPr>
            <a:spLocks noGrp="1" noChangeArrowheads="1"/>
          </p:cNvSpPr>
          <p:nvPr>
            <p:ph type="body" idx="1"/>
          </p:nvPr>
        </p:nvSpPr>
        <p:spPr>
          <a:xfrm>
            <a:off x="949325" y="5229225"/>
            <a:ext cx="7870825" cy="866775"/>
          </a:xfrm>
        </p:spPr>
        <p:txBody>
          <a:bodyPr/>
          <a:lstStyle/>
          <a:p>
            <a:pPr eaLnBrk="1" hangingPunct="1">
              <a:lnSpc>
                <a:spcPct val="80000"/>
              </a:lnSpc>
            </a:pPr>
            <a:r>
              <a:rPr lang="en-US" altLang="zh-CN" sz="2400" dirty="0">
                <a:ea typeface="宋体" pitchFamily="2" charset="-122"/>
              </a:rPr>
              <a:t>Band-stop filter: rejecting a band of frequency components, letting through higher and lower frequency components</a:t>
            </a:r>
            <a:endParaRPr lang="en-GB" sz="2400" dirty="0">
              <a:ea typeface="宋体" pitchFamily="2" charset="-122"/>
            </a:endParaRPr>
          </a:p>
          <a:p>
            <a:pPr eaLnBrk="1" hangingPunct="1">
              <a:lnSpc>
                <a:spcPct val="80000"/>
              </a:lnSpc>
            </a:pPr>
            <a:endParaRPr lang="en-GB" sz="2400" dirty="0"/>
          </a:p>
        </p:txBody>
      </p:sp>
      <p:sp>
        <p:nvSpPr>
          <p:cNvPr id="34820" name="Line 4"/>
          <p:cNvSpPr>
            <a:spLocks noChangeShapeType="1"/>
          </p:cNvSpPr>
          <p:nvPr/>
        </p:nvSpPr>
        <p:spPr bwMode="auto">
          <a:xfrm>
            <a:off x="1187450" y="4652963"/>
            <a:ext cx="6408738" cy="0"/>
          </a:xfrm>
          <a:prstGeom prst="line">
            <a:avLst/>
          </a:prstGeom>
          <a:noFill/>
          <a:ln w="9525">
            <a:solidFill>
              <a:schemeClr val="tx1"/>
            </a:solidFill>
            <a:round/>
            <a:headEnd/>
            <a:tailEnd type="triangle" w="med" len="med"/>
          </a:ln>
        </p:spPr>
        <p:txBody>
          <a:bodyPr/>
          <a:lstStyle/>
          <a:p>
            <a:endParaRPr lang="en-GB"/>
          </a:p>
        </p:txBody>
      </p:sp>
      <p:sp>
        <p:nvSpPr>
          <p:cNvPr id="34821" name="Line 5"/>
          <p:cNvSpPr>
            <a:spLocks noChangeShapeType="1"/>
          </p:cNvSpPr>
          <p:nvPr/>
        </p:nvSpPr>
        <p:spPr bwMode="auto">
          <a:xfrm flipV="1">
            <a:off x="1187450" y="2276475"/>
            <a:ext cx="0" cy="2376488"/>
          </a:xfrm>
          <a:prstGeom prst="line">
            <a:avLst/>
          </a:prstGeom>
          <a:noFill/>
          <a:ln w="9525">
            <a:solidFill>
              <a:schemeClr val="tx1"/>
            </a:solidFill>
            <a:round/>
            <a:headEnd/>
            <a:tailEnd type="triangle" w="med" len="med"/>
          </a:ln>
        </p:spPr>
        <p:txBody>
          <a:bodyPr/>
          <a:lstStyle/>
          <a:p>
            <a:endParaRPr lang="en-GB"/>
          </a:p>
        </p:txBody>
      </p:sp>
      <p:sp>
        <p:nvSpPr>
          <p:cNvPr id="34822" name="Text Box 6"/>
          <p:cNvSpPr txBox="1">
            <a:spLocks noChangeArrowheads="1"/>
          </p:cNvSpPr>
          <p:nvPr/>
        </p:nvSpPr>
        <p:spPr bwMode="auto">
          <a:xfrm>
            <a:off x="1239838" y="2081213"/>
            <a:ext cx="184150" cy="366712"/>
          </a:xfrm>
          <a:prstGeom prst="rect">
            <a:avLst/>
          </a:prstGeom>
          <a:noFill/>
          <a:ln w="9525">
            <a:noFill/>
            <a:miter lim="800000"/>
            <a:headEnd/>
            <a:tailEnd/>
          </a:ln>
        </p:spPr>
        <p:txBody>
          <a:bodyPr wrap="none">
            <a:spAutoFit/>
          </a:bodyPr>
          <a:lstStyle/>
          <a:p>
            <a:endParaRPr lang="en-US"/>
          </a:p>
        </p:txBody>
      </p:sp>
      <p:sp>
        <p:nvSpPr>
          <p:cNvPr id="34823" name="Text Box 7"/>
          <p:cNvSpPr txBox="1">
            <a:spLocks noChangeArrowheads="1"/>
          </p:cNvSpPr>
          <p:nvPr/>
        </p:nvSpPr>
        <p:spPr bwMode="auto">
          <a:xfrm>
            <a:off x="1239838" y="2055813"/>
            <a:ext cx="2098651" cy="400110"/>
          </a:xfrm>
          <a:prstGeom prst="rect">
            <a:avLst/>
          </a:prstGeom>
          <a:noFill/>
          <a:ln w="9525">
            <a:noFill/>
            <a:miter lim="800000"/>
            <a:headEnd/>
            <a:tailEnd/>
          </a:ln>
        </p:spPr>
        <p:txBody>
          <a:bodyPr wrap="none">
            <a:spAutoFit/>
          </a:bodyPr>
          <a:lstStyle/>
          <a:p>
            <a:r>
              <a:rPr lang="en-US" altLang="zh-CN" sz="2000" dirty="0">
                <a:ea typeface="宋体" pitchFamily="2" charset="-122"/>
              </a:rPr>
              <a:t>20log(|</a:t>
            </a:r>
            <a:r>
              <a:rPr lang="en-US" altLang="zh-CN" sz="2000" i="1" dirty="0">
                <a:ea typeface="宋体" pitchFamily="2" charset="-122"/>
              </a:rPr>
              <a:t>H</a:t>
            </a:r>
            <a:r>
              <a:rPr lang="en-US" altLang="zh-CN" sz="2000" dirty="0">
                <a:ea typeface="宋体" pitchFamily="2" charset="-122"/>
              </a:rPr>
              <a:t>(</a:t>
            </a:r>
            <a:r>
              <a:rPr lang="en-US" altLang="zh-CN" sz="2000" i="1" dirty="0">
                <a:ea typeface="宋体" pitchFamily="2" charset="-122"/>
              </a:rPr>
              <a:t>f</a:t>
            </a:r>
            <a:r>
              <a:rPr lang="en-US" altLang="zh-CN" sz="2000" dirty="0">
                <a:ea typeface="宋体" pitchFamily="2" charset="-122"/>
              </a:rPr>
              <a:t>)|) (dB)</a:t>
            </a:r>
            <a:endParaRPr lang="en-GB" sz="2000" dirty="0">
              <a:ea typeface="宋体" pitchFamily="2" charset="-122"/>
            </a:endParaRPr>
          </a:p>
        </p:txBody>
      </p:sp>
      <p:sp>
        <p:nvSpPr>
          <p:cNvPr id="34824" name="Line 8"/>
          <p:cNvSpPr>
            <a:spLocks noChangeShapeType="1"/>
          </p:cNvSpPr>
          <p:nvPr/>
        </p:nvSpPr>
        <p:spPr bwMode="auto">
          <a:xfrm>
            <a:off x="1187450" y="3068638"/>
            <a:ext cx="3455988" cy="0"/>
          </a:xfrm>
          <a:prstGeom prst="line">
            <a:avLst/>
          </a:prstGeom>
          <a:noFill/>
          <a:ln w="9525">
            <a:solidFill>
              <a:schemeClr val="tx1"/>
            </a:solidFill>
            <a:round/>
            <a:headEnd/>
            <a:tailEnd/>
          </a:ln>
        </p:spPr>
        <p:txBody>
          <a:bodyPr/>
          <a:lstStyle/>
          <a:p>
            <a:endParaRPr lang="en-GB"/>
          </a:p>
        </p:txBody>
      </p:sp>
      <p:sp>
        <p:nvSpPr>
          <p:cNvPr id="181257" name="Line 9"/>
          <p:cNvSpPr>
            <a:spLocks noChangeShapeType="1"/>
          </p:cNvSpPr>
          <p:nvPr/>
        </p:nvSpPr>
        <p:spPr bwMode="auto">
          <a:xfrm>
            <a:off x="4643438" y="3068638"/>
            <a:ext cx="215900" cy="1584325"/>
          </a:xfrm>
          <a:prstGeom prst="line">
            <a:avLst/>
          </a:prstGeom>
          <a:noFill/>
          <a:ln w="9525">
            <a:solidFill>
              <a:schemeClr val="tx1"/>
            </a:solidFill>
            <a:round/>
            <a:headEnd/>
            <a:tailEnd/>
          </a:ln>
        </p:spPr>
        <p:txBody>
          <a:bodyPr/>
          <a:lstStyle/>
          <a:p>
            <a:endParaRPr lang="en-GB"/>
          </a:p>
        </p:txBody>
      </p:sp>
      <p:sp>
        <p:nvSpPr>
          <p:cNvPr id="34826" name="Line 10"/>
          <p:cNvSpPr>
            <a:spLocks noChangeShapeType="1"/>
          </p:cNvSpPr>
          <p:nvPr/>
        </p:nvSpPr>
        <p:spPr bwMode="auto">
          <a:xfrm>
            <a:off x="4643438" y="3068638"/>
            <a:ext cx="0" cy="1584325"/>
          </a:xfrm>
          <a:prstGeom prst="line">
            <a:avLst/>
          </a:prstGeom>
          <a:noFill/>
          <a:ln w="9525">
            <a:solidFill>
              <a:schemeClr val="tx1"/>
            </a:solidFill>
            <a:prstDash val="dash"/>
            <a:round/>
            <a:headEnd/>
            <a:tailEnd/>
          </a:ln>
        </p:spPr>
        <p:txBody>
          <a:bodyPr/>
          <a:lstStyle/>
          <a:p>
            <a:endParaRPr lang="en-GB"/>
          </a:p>
        </p:txBody>
      </p:sp>
      <p:sp>
        <p:nvSpPr>
          <p:cNvPr id="34827" name="Text Box 11"/>
          <p:cNvSpPr txBox="1">
            <a:spLocks noChangeArrowheads="1"/>
          </p:cNvSpPr>
          <p:nvPr/>
        </p:nvSpPr>
        <p:spPr bwMode="auto">
          <a:xfrm>
            <a:off x="7164288" y="4221088"/>
            <a:ext cx="1298575" cy="396875"/>
          </a:xfrm>
          <a:prstGeom prst="rect">
            <a:avLst/>
          </a:prstGeom>
          <a:noFill/>
          <a:ln w="9525">
            <a:noFill/>
            <a:miter lim="800000"/>
            <a:headEnd/>
            <a:tailEnd/>
          </a:ln>
        </p:spPr>
        <p:txBody>
          <a:bodyPr wrap="none">
            <a:spAutoFit/>
          </a:bodyPr>
          <a:lstStyle/>
          <a:p>
            <a:r>
              <a:rPr lang="en-US" altLang="zh-CN" sz="2000" dirty="0">
                <a:ea typeface="宋体" pitchFamily="2" charset="-122"/>
              </a:rPr>
              <a:t>frequency</a:t>
            </a:r>
            <a:endParaRPr lang="en-GB" sz="2000" dirty="0"/>
          </a:p>
        </p:txBody>
      </p:sp>
      <p:sp>
        <p:nvSpPr>
          <p:cNvPr id="181260" name="Line 12"/>
          <p:cNvSpPr>
            <a:spLocks noChangeShapeType="1"/>
          </p:cNvSpPr>
          <p:nvPr/>
        </p:nvSpPr>
        <p:spPr bwMode="auto">
          <a:xfrm flipH="1">
            <a:off x="5580063" y="3068638"/>
            <a:ext cx="215900" cy="1584325"/>
          </a:xfrm>
          <a:prstGeom prst="line">
            <a:avLst/>
          </a:prstGeom>
          <a:noFill/>
          <a:ln w="9525">
            <a:solidFill>
              <a:schemeClr val="tx1"/>
            </a:solidFill>
            <a:round/>
            <a:headEnd/>
            <a:tailEnd/>
          </a:ln>
        </p:spPr>
        <p:txBody>
          <a:bodyPr/>
          <a:lstStyle/>
          <a:p>
            <a:endParaRPr lang="en-GB"/>
          </a:p>
        </p:txBody>
      </p:sp>
      <p:sp>
        <p:nvSpPr>
          <p:cNvPr id="34829" name="Line 13"/>
          <p:cNvSpPr>
            <a:spLocks noChangeShapeType="1"/>
          </p:cNvSpPr>
          <p:nvPr/>
        </p:nvSpPr>
        <p:spPr bwMode="auto">
          <a:xfrm>
            <a:off x="5795963" y="3068638"/>
            <a:ext cx="0" cy="1584325"/>
          </a:xfrm>
          <a:prstGeom prst="line">
            <a:avLst/>
          </a:prstGeom>
          <a:noFill/>
          <a:ln w="9525">
            <a:solidFill>
              <a:schemeClr val="tx1"/>
            </a:solidFill>
            <a:prstDash val="dash"/>
            <a:round/>
            <a:headEnd/>
            <a:tailEnd/>
          </a:ln>
        </p:spPr>
        <p:txBody>
          <a:bodyPr/>
          <a:lstStyle/>
          <a:p>
            <a:endParaRPr lang="en-GB"/>
          </a:p>
        </p:txBody>
      </p:sp>
      <p:sp>
        <p:nvSpPr>
          <p:cNvPr id="34830" name="Line 14"/>
          <p:cNvSpPr>
            <a:spLocks noChangeShapeType="1"/>
          </p:cNvSpPr>
          <p:nvPr/>
        </p:nvSpPr>
        <p:spPr bwMode="auto">
          <a:xfrm>
            <a:off x="5795963" y="3068638"/>
            <a:ext cx="1800225" cy="0"/>
          </a:xfrm>
          <a:prstGeom prst="line">
            <a:avLst/>
          </a:prstGeom>
          <a:noFill/>
          <a:ln w="9525">
            <a:solidFill>
              <a:schemeClr val="tx1"/>
            </a:solidFill>
            <a:round/>
            <a:headEnd/>
            <a:tailEnd/>
          </a:ln>
        </p:spPr>
        <p:txBody>
          <a:bodyPr/>
          <a:lstStyle/>
          <a:p>
            <a:endParaRPr lang="en-GB"/>
          </a:p>
        </p:txBody>
      </p:sp>
      <p:sp>
        <p:nvSpPr>
          <p:cNvPr id="15" name="Text Box 11"/>
          <p:cNvSpPr txBox="1">
            <a:spLocks noChangeArrowheads="1"/>
          </p:cNvSpPr>
          <p:nvPr/>
        </p:nvSpPr>
        <p:spPr bwMode="auto">
          <a:xfrm>
            <a:off x="7020272" y="4653136"/>
            <a:ext cx="1510350" cy="400110"/>
          </a:xfrm>
          <a:prstGeom prst="rect">
            <a:avLst/>
          </a:prstGeom>
          <a:noFill/>
          <a:ln w="9525">
            <a:noFill/>
            <a:miter lim="800000"/>
            <a:headEnd/>
            <a:tailEnd/>
          </a:ln>
        </p:spPr>
        <p:txBody>
          <a:bodyPr wrap="none">
            <a:spAutoFit/>
          </a:bodyPr>
          <a:lstStyle/>
          <a:p>
            <a:r>
              <a:rPr lang="en-US" altLang="zh-CN" sz="2000" dirty="0">
                <a:ea typeface="宋体" pitchFamily="2" charset="-122"/>
              </a:rPr>
              <a:t>(log scaled)</a:t>
            </a:r>
            <a:endParaRPr lang="en-GB" sz="2000" dirty="0"/>
          </a:p>
        </p:txBody>
      </p:sp>
      <p:sp>
        <p:nvSpPr>
          <p:cNvPr id="16" name="Rectangle 15"/>
          <p:cNvSpPr/>
          <p:nvPr/>
        </p:nvSpPr>
        <p:spPr>
          <a:xfrm>
            <a:off x="4499992" y="4653136"/>
            <a:ext cx="338554" cy="369332"/>
          </a:xfrm>
          <a:prstGeom prst="rect">
            <a:avLst/>
          </a:prstGeom>
        </p:spPr>
        <p:txBody>
          <a:bodyPr wrap="none">
            <a:spAutoFit/>
          </a:bodyPr>
          <a:lstStyle/>
          <a:p>
            <a:r>
              <a:rPr lang="en-GB" altLang="zh-CN" b="1" i="1" dirty="0">
                <a:latin typeface="Times New Roman" pitchFamily="18" charset="0"/>
                <a:ea typeface="宋体" pitchFamily="2" charset="-122"/>
              </a:rPr>
              <a:t>f</a:t>
            </a:r>
            <a:r>
              <a:rPr lang="en-GB" altLang="zh-CN" b="1" i="1" baseline="-25000" dirty="0">
                <a:latin typeface="Times New Roman" pitchFamily="18" charset="0"/>
                <a:ea typeface="宋体" pitchFamily="2" charset="-122"/>
              </a:rPr>
              <a:t>1</a:t>
            </a:r>
            <a:endParaRPr lang="en-GB" b="1" dirty="0"/>
          </a:p>
        </p:txBody>
      </p:sp>
      <p:sp>
        <p:nvSpPr>
          <p:cNvPr id="17" name="Rectangle 16"/>
          <p:cNvSpPr/>
          <p:nvPr/>
        </p:nvSpPr>
        <p:spPr>
          <a:xfrm>
            <a:off x="5652120" y="4653136"/>
            <a:ext cx="338554" cy="369332"/>
          </a:xfrm>
          <a:prstGeom prst="rect">
            <a:avLst/>
          </a:prstGeom>
        </p:spPr>
        <p:txBody>
          <a:bodyPr wrap="none">
            <a:spAutoFit/>
          </a:bodyPr>
          <a:lstStyle/>
          <a:p>
            <a:r>
              <a:rPr lang="en-GB" altLang="zh-CN" b="1" i="1" dirty="0">
                <a:latin typeface="Times New Roman" pitchFamily="18" charset="0"/>
                <a:ea typeface="宋体" pitchFamily="2" charset="-122"/>
              </a:rPr>
              <a:t>f</a:t>
            </a:r>
            <a:r>
              <a:rPr lang="en-GB" altLang="zh-CN" b="1" i="1" baseline="-25000" dirty="0">
                <a:latin typeface="Times New Roman" pitchFamily="18" charset="0"/>
                <a:ea typeface="宋体" pitchFamily="2" charset="-122"/>
              </a:rPr>
              <a:t>2</a:t>
            </a:r>
            <a:endParaRPr lang="en-GB"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12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12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7" grpId="0" animBg="1"/>
      <p:bldP spid="181260"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p:txBody>
          <a:bodyPr/>
          <a:lstStyle/>
          <a:p>
            <a:pPr eaLnBrk="1" hangingPunct="1"/>
            <a:r>
              <a:rPr lang="en-GB" altLang="zh-CN" dirty="0">
                <a:ea typeface="宋体" pitchFamily="2" charset="-122"/>
              </a:rPr>
              <a:t>Filters (continued)</a:t>
            </a:r>
          </a:p>
        </p:txBody>
      </p:sp>
      <p:sp>
        <p:nvSpPr>
          <p:cNvPr id="20483" name="Rectangle 3"/>
          <p:cNvSpPr>
            <a:spLocks noGrp="1" noChangeArrowheads="1"/>
          </p:cNvSpPr>
          <p:nvPr>
            <p:ph type="subTitle" idx="1"/>
          </p:nvPr>
        </p:nvSpPr>
        <p:spPr>
          <a:xfrm>
            <a:off x="5364163" y="2781300"/>
            <a:ext cx="2214562" cy="639763"/>
          </a:xfrm>
        </p:spPr>
        <p:txBody>
          <a:bodyPr/>
          <a:lstStyle/>
          <a:p>
            <a:pPr eaLnBrk="1" hangingPunct="1"/>
            <a:r>
              <a:rPr lang="en-GB" dirty="0"/>
              <a:t>Section 0</a:t>
            </a:r>
            <a:r>
              <a:rPr lang="en-GB" altLang="zh-CN" dirty="0">
                <a:ea typeface="宋体" pitchFamily="2" charset="-122"/>
              </a:rPr>
              <a:t>8</a:t>
            </a:r>
            <a:endParaRPr lang="en-GB" dirty="0"/>
          </a:p>
        </p:txBody>
      </p:sp>
      <p:sp>
        <p:nvSpPr>
          <p:cNvPr id="5" name="Rectangle 3"/>
          <p:cNvSpPr txBox="1">
            <a:spLocks noChangeArrowheads="1"/>
          </p:cNvSpPr>
          <p:nvPr/>
        </p:nvSpPr>
        <p:spPr>
          <a:xfrm>
            <a:off x="395536" y="3501008"/>
            <a:ext cx="3960440" cy="3168352"/>
          </a:xfrm>
          <a:prstGeom prst="rect">
            <a:avLst/>
          </a:prstGeom>
        </p:spPr>
        <p:txBody>
          <a:bodyPr/>
          <a:lstStyle/>
          <a:p>
            <a:pPr marL="342900" marR="0" lvl="0" indent="-342900" algn="l" defTabSz="914400" rtl="0" eaLnBrk="1" fontAlgn="base" latinLnBrk="0" hangingPunct="1">
              <a:lnSpc>
                <a:spcPct val="80000"/>
              </a:lnSpc>
              <a:spcBef>
                <a:spcPct val="20000"/>
              </a:spcBef>
              <a:spcAft>
                <a:spcPct val="0"/>
              </a:spcAft>
              <a:buClr>
                <a:schemeClr val="accent1"/>
              </a:buClr>
              <a:buSzPct val="70000"/>
              <a:buFont typeface="Wingdings" pitchFamily="2" charset="2"/>
              <a:buChar char="n"/>
              <a:tabLst/>
              <a:defRPr/>
            </a:pPr>
            <a:r>
              <a:rPr kumimoji="0" lang="en-GB" sz="2000" b="0" i="0" u="none" strike="noStrike" kern="0" cap="none" spc="0" normalizeH="0" baseline="0" noProof="0" dirty="0" err="1">
                <a:ln>
                  <a:noFill/>
                </a:ln>
                <a:solidFill>
                  <a:schemeClr val="tx1"/>
                </a:solidFill>
                <a:effectLst/>
                <a:uLnTx/>
                <a:uFillTx/>
                <a:latin typeface="+mn-lt"/>
                <a:ea typeface="+mn-ea"/>
                <a:cs typeface="+mn-cs"/>
              </a:rPr>
              <a:t>Fi</a:t>
            </a:r>
            <a:r>
              <a:rPr lang="en-GB" sz="2000" kern="0" dirty="0" err="1">
                <a:latin typeface="+mn-lt"/>
              </a:rPr>
              <a:t>lter</a:t>
            </a:r>
            <a:r>
              <a:rPr lang="en-GB" sz="2000" kern="0" dirty="0">
                <a:latin typeface="+mn-lt"/>
              </a:rPr>
              <a:t> specifications</a:t>
            </a:r>
          </a:p>
          <a:p>
            <a:pPr marL="342900" marR="0" lvl="0" indent="-342900" algn="l" defTabSz="914400" rtl="0" eaLnBrk="1" fontAlgn="base" latinLnBrk="0" hangingPunct="1">
              <a:lnSpc>
                <a:spcPct val="80000"/>
              </a:lnSpc>
              <a:spcBef>
                <a:spcPct val="20000"/>
              </a:spcBef>
              <a:spcAft>
                <a:spcPct val="0"/>
              </a:spcAft>
              <a:buClr>
                <a:schemeClr val="accent1"/>
              </a:buClr>
              <a:buSzPct val="70000"/>
              <a:buFont typeface="Wingdings" pitchFamily="2" charset="2"/>
              <a:buChar char="n"/>
              <a:tabLst/>
              <a:defRPr/>
            </a:pPr>
            <a:r>
              <a:rPr kumimoji="0" lang="en-GB" sz="2000" b="0" i="0" u="none" strike="noStrike" kern="0" cap="none" spc="0" normalizeH="0" baseline="0" noProof="0" dirty="0">
                <a:ln>
                  <a:noFill/>
                </a:ln>
                <a:solidFill>
                  <a:schemeClr val="tx1"/>
                </a:solidFill>
                <a:effectLst/>
                <a:uLnTx/>
                <a:uFillTx/>
                <a:latin typeface="+mn-lt"/>
                <a:ea typeface="+mn-ea"/>
                <a:cs typeface="+mn-cs"/>
              </a:rPr>
              <a:t>Reactive</a:t>
            </a:r>
            <a:r>
              <a:rPr kumimoji="0" lang="en-GB" sz="2000" b="0" i="0" u="none" strike="noStrike" kern="0" cap="none" spc="0" normalizeH="0" noProof="0" dirty="0">
                <a:ln>
                  <a:noFill/>
                </a:ln>
                <a:solidFill>
                  <a:schemeClr val="tx1"/>
                </a:solidFill>
                <a:effectLst/>
                <a:uLnTx/>
                <a:uFillTx/>
                <a:latin typeface="+mn-lt"/>
                <a:ea typeface="+mn-ea"/>
                <a:cs typeface="+mn-cs"/>
              </a:rPr>
              <a:t> components</a:t>
            </a:r>
          </a:p>
          <a:p>
            <a:pPr marL="800100" lvl="1" indent="-342900">
              <a:lnSpc>
                <a:spcPct val="80000"/>
              </a:lnSpc>
              <a:spcBef>
                <a:spcPct val="20000"/>
              </a:spcBef>
              <a:buClr>
                <a:schemeClr val="accent1"/>
              </a:buClr>
              <a:buSzPct val="70000"/>
              <a:buFont typeface="Wingdings" pitchFamily="2" charset="2"/>
              <a:buChar char="n"/>
              <a:defRPr/>
            </a:pPr>
            <a:r>
              <a:rPr kumimoji="0" lang="en-GB" b="0" i="0" u="none" strike="noStrike" kern="0" cap="none" spc="0" normalizeH="0" noProof="0" dirty="0">
                <a:ln>
                  <a:noFill/>
                </a:ln>
                <a:solidFill>
                  <a:schemeClr val="tx1"/>
                </a:solidFill>
                <a:effectLst/>
                <a:uLnTx/>
                <a:uFillTx/>
                <a:latin typeface="+mn-lt"/>
                <a:ea typeface="+mn-ea"/>
                <a:cs typeface="+mn-cs"/>
              </a:rPr>
              <a:t>Capacitors </a:t>
            </a:r>
          </a:p>
          <a:p>
            <a:pPr marL="800100" lvl="1" indent="-342900">
              <a:lnSpc>
                <a:spcPct val="80000"/>
              </a:lnSpc>
              <a:spcBef>
                <a:spcPct val="20000"/>
              </a:spcBef>
              <a:buClr>
                <a:schemeClr val="accent1"/>
              </a:buClr>
              <a:buSzPct val="70000"/>
              <a:buFont typeface="Wingdings" pitchFamily="2" charset="2"/>
              <a:buChar char="n"/>
              <a:defRPr/>
            </a:pPr>
            <a:r>
              <a:rPr kumimoji="0" lang="en-GB" b="0" i="0" u="none" strike="noStrike" kern="0" cap="none" spc="0" normalizeH="0" noProof="0" dirty="0">
                <a:ln>
                  <a:noFill/>
                </a:ln>
                <a:solidFill>
                  <a:schemeClr val="tx1"/>
                </a:solidFill>
                <a:effectLst/>
                <a:uLnTx/>
                <a:uFillTx/>
                <a:latin typeface="+mn-lt"/>
                <a:ea typeface="+mn-ea"/>
                <a:cs typeface="+mn-cs"/>
              </a:rPr>
              <a:t>Inductors</a:t>
            </a:r>
          </a:p>
          <a:p>
            <a:pPr marL="342900" marR="0" lvl="0" indent="-342900" algn="l" defTabSz="914400" rtl="0" eaLnBrk="1" fontAlgn="base" latinLnBrk="0" hangingPunct="1">
              <a:lnSpc>
                <a:spcPct val="80000"/>
              </a:lnSpc>
              <a:spcBef>
                <a:spcPct val="20000"/>
              </a:spcBef>
              <a:spcAft>
                <a:spcPct val="0"/>
              </a:spcAft>
              <a:buClr>
                <a:schemeClr val="accent1"/>
              </a:buClr>
              <a:buSzPct val="70000"/>
              <a:buFont typeface="Wingdings" pitchFamily="2" charset="2"/>
              <a:buChar char="n"/>
              <a:tabLst/>
              <a:defRPr/>
            </a:pPr>
            <a:r>
              <a:rPr lang="en-GB" sz="2000" kern="0" dirty="0">
                <a:latin typeface="+mn-lt"/>
              </a:rPr>
              <a:t>Frequency domain amplitude response </a:t>
            </a:r>
          </a:p>
          <a:p>
            <a:pPr marL="800100" lvl="1" indent="-342900">
              <a:lnSpc>
                <a:spcPct val="80000"/>
              </a:lnSpc>
              <a:spcBef>
                <a:spcPct val="20000"/>
              </a:spcBef>
              <a:buClr>
                <a:schemeClr val="accent1"/>
              </a:buClr>
              <a:buSzPct val="70000"/>
              <a:buFont typeface="Wingdings" pitchFamily="2" charset="2"/>
              <a:buChar char="n"/>
              <a:defRPr/>
            </a:pPr>
            <a:r>
              <a:rPr lang="en-GB" kern="0" dirty="0">
                <a:latin typeface="+mn-lt"/>
              </a:rPr>
              <a:t>T</a:t>
            </a:r>
            <a:r>
              <a:rPr kumimoji="0" lang="en-GB" b="0" i="0" u="none" strike="noStrike" kern="0" cap="none" spc="0" normalizeH="0" noProof="0" dirty="0" err="1">
                <a:ln>
                  <a:noFill/>
                </a:ln>
                <a:solidFill>
                  <a:schemeClr val="tx1"/>
                </a:solidFill>
                <a:effectLst/>
                <a:uLnTx/>
                <a:uFillTx/>
                <a:latin typeface="+mn-lt"/>
                <a:ea typeface="+mn-ea"/>
                <a:cs typeface="+mn-cs"/>
              </a:rPr>
              <a:t>ransfer</a:t>
            </a:r>
            <a:r>
              <a:rPr kumimoji="0" lang="en-GB" b="0" i="0" u="none" strike="noStrike" kern="0" cap="none" spc="0" normalizeH="0" noProof="0" dirty="0">
                <a:ln>
                  <a:noFill/>
                </a:ln>
                <a:solidFill>
                  <a:schemeClr val="tx1"/>
                </a:solidFill>
                <a:effectLst/>
                <a:uLnTx/>
                <a:uFillTx/>
                <a:latin typeface="+mn-lt"/>
                <a:ea typeface="+mn-ea"/>
                <a:cs typeface="+mn-cs"/>
              </a:rPr>
              <a:t> function</a:t>
            </a:r>
          </a:p>
          <a:p>
            <a:pPr marL="342900" marR="0" lvl="0" indent="-342900" algn="l" defTabSz="914400" rtl="0" eaLnBrk="1" fontAlgn="base" latinLnBrk="0" hangingPunct="1">
              <a:lnSpc>
                <a:spcPct val="80000"/>
              </a:lnSpc>
              <a:spcBef>
                <a:spcPct val="20000"/>
              </a:spcBef>
              <a:spcAft>
                <a:spcPct val="0"/>
              </a:spcAft>
              <a:buClr>
                <a:schemeClr val="accent1"/>
              </a:buClr>
              <a:buSzPct val="70000"/>
              <a:buFont typeface="Wingdings" pitchFamily="2" charset="2"/>
              <a:buChar char="n"/>
              <a:tabLst/>
              <a:defRPr/>
            </a:pPr>
            <a:r>
              <a:rPr kumimoji="0" lang="en-GB" sz="2000" b="0" i="0" u="none" strike="noStrike" kern="0" cap="none" spc="0" normalizeH="0" baseline="0" noProof="0" dirty="0">
                <a:ln>
                  <a:noFill/>
                </a:ln>
                <a:solidFill>
                  <a:schemeClr val="tx1"/>
                </a:solidFill>
                <a:effectLst/>
                <a:uLnTx/>
                <a:uFillTx/>
                <a:latin typeface="+mn-lt"/>
                <a:ea typeface="+mn-ea"/>
                <a:cs typeface="+mn-cs"/>
              </a:rPr>
              <a:t>Cascading filters</a:t>
            </a:r>
            <a:endParaRPr lang="en-GB" sz="2000" kern="0" dirty="0">
              <a:latin typeface="+mn-lt"/>
            </a:endParaRPr>
          </a:p>
          <a:p>
            <a:pPr marL="800100" lvl="1" indent="-342900">
              <a:lnSpc>
                <a:spcPct val="80000"/>
              </a:lnSpc>
              <a:spcBef>
                <a:spcPct val="20000"/>
              </a:spcBef>
              <a:buClr>
                <a:schemeClr val="accent1"/>
              </a:buClr>
              <a:buSzPct val="70000"/>
              <a:buFont typeface="Wingdings" pitchFamily="2" charset="2"/>
              <a:buChar char="n"/>
              <a:defRPr/>
            </a:pPr>
            <a:r>
              <a:rPr kumimoji="0" lang="en-GB" b="0" i="0" u="none" strike="noStrike" kern="0" cap="none" spc="0" normalizeH="0" baseline="0" noProof="0" dirty="0">
                <a:ln>
                  <a:noFill/>
                </a:ln>
                <a:solidFill>
                  <a:schemeClr val="tx1"/>
                </a:solidFill>
                <a:effectLst/>
                <a:uLnTx/>
                <a:uFillTx/>
                <a:latin typeface="+mn-lt"/>
                <a:ea typeface="+mn-ea"/>
                <a:cs typeface="+mn-cs"/>
              </a:rPr>
              <a:t>Band-pass</a:t>
            </a:r>
          </a:p>
          <a:p>
            <a:pPr marL="800100" lvl="1" indent="-342900">
              <a:lnSpc>
                <a:spcPct val="80000"/>
              </a:lnSpc>
              <a:spcBef>
                <a:spcPct val="20000"/>
              </a:spcBef>
              <a:buClr>
                <a:schemeClr val="accent1"/>
              </a:buClr>
              <a:buSzPct val="70000"/>
              <a:buFont typeface="Wingdings" pitchFamily="2" charset="2"/>
              <a:buChar char="n"/>
              <a:defRPr/>
            </a:pPr>
            <a:r>
              <a:rPr lang="en-GB" kern="0" dirty="0">
                <a:latin typeface="+mn-lt"/>
              </a:rPr>
              <a:t>Improved transition</a:t>
            </a:r>
            <a:endParaRPr kumimoji="0" lang="en-GB" b="0" i="0" u="none" strike="noStrike" kern="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4355975" y="3879046"/>
            <a:ext cx="4680521" cy="2862322"/>
          </a:xfrm>
          <a:prstGeom prst="rect">
            <a:avLst/>
          </a:prstGeom>
          <a:noFill/>
        </p:spPr>
        <p:txBody>
          <a:bodyPr wrap="square" rtlCol="0">
            <a:spAutoFit/>
          </a:bodyPr>
          <a:lstStyle/>
          <a:p>
            <a:r>
              <a:rPr lang="en-GB" b="1" u="sng" dirty="0">
                <a:latin typeface="+mn-lt"/>
              </a:rPr>
              <a:t>Assigned Reading and Exercises</a:t>
            </a:r>
            <a:endParaRPr lang="en-GB" u="sng" dirty="0">
              <a:latin typeface="+mn-lt"/>
            </a:endParaRPr>
          </a:p>
          <a:p>
            <a:r>
              <a:rPr lang="en-GB" b="1" dirty="0">
                <a:latin typeface="+mn-lt"/>
              </a:rPr>
              <a:t>Reading:</a:t>
            </a:r>
            <a:endParaRPr lang="en-GB" dirty="0">
              <a:latin typeface="+mn-lt"/>
            </a:endParaRPr>
          </a:p>
          <a:p>
            <a:r>
              <a:rPr lang="en-GB" dirty="0">
                <a:latin typeface="+mn-lt"/>
              </a:rPr>
              <a:t>Chapter 15:</a:t>
            </a:r>
            <a:r>
              <a:rPr lang="en-GB" b="1" dirty="0">
                <a:latin typeface="+mn-lt"/>
              </a:rPr>
              <a:t> </a:t>
            </a:r>
            <a:r>
              <a:rPr lang="en-GB" dirty="0">
                <a:latin typeface="+mn-lt"/>
              </a:rPr>
              <a:t>Sections 15.1, 15.2, 15.4.1, 15.4.2</a:t>
            </a:r>
          </a:p>
          <a:p>
            <a:r>
              <a:rPr lang="en-GB" dirty="0">
                <a:latin typeface="+mn-lt"/>
              </a:rPr>
              <a:t>Chapter 17: Sections 17.1, 17.2, 17.7</a:t>
            </a:r>
          </a:p>
          <a:p>
            <a:r>
              <a:rPr lang="en-GB" dirty="0">
                <a:latin typeface="+mn-lt"/>
              </a:rPr>
              <a:t>Make sure you can follow examples 15.1 – 15.4 and 17.1</a:t>
            </a:r>
          </a:p>
          <a:p>
            <a:r>
              <a:rPr lang="en-GB" b="1" dirty="0">
                <a:latin typeface="+mn-lt"/>
              </a:rPr>
              <a:t>Exercises:</a:t>
            </a:r>
            <a:r>
              <a:rPr lang="en-GB" dirty="0">
                <a:latin typeface="+mn-lt"/>
              </a:rPr>
              <a:t> 15.2, 15.4, 15.14, 15.15, 15.17, 17.6</a:t>
            </a:r>
          </a:p>
          <a:p>
            <a:endParaRPr lang="en-GB"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49" name="Freeform 17"/>
          <p:cNvSpPr>
            <a:spLocks/>
          </p:cNvSpPr>
          <p:nvPr/>
        </p:nvSpPr>
        <p:spPr bwMode="auto">
          <a:xfrm>
            <a:off x="2497138" y="2420938"/>
            <a:ext cx="5616575" cy="1800225"/>
          </a:xfrm>
          <a:custGeom>
            <a:avLst/>
            <a:gdLst>
              <a:gd name="T0" fmla="*/ 0 w 3538"/>
              <a:gd name="T1" fmla="*/ 0 h 1134"/>
              <a:gd name="T2" fmla="*/ 1361 w 3538"/>
              <a:gd name="T3" fmla="*/ 0 h 1134"/>
              <a:gd name="T4" fmla="*/ 2359 w 3538"/>
              <a:gd name="T5" fmla="*/ 907 h 1134"/>
              <a:gd name="T6" fmla="*/ 3538 w 3538"/>
              <a:gd name="T7" fmla="*/ 907 h 1134"/>
              <a:gd name="T8" fmla="*/ 3538 w 3538"/>
              <a:gd name="T9" fmla="*/ 1134 h 1134"/>
              <a:gd name="T10" fmla="*/ 1354 w 3538"/>
              <a:gd name="T11" fmla="*/ 1126 h 1134"/>
              <a:gd name="T12" fmla="*/ 1361 w 3538"/>
              <a:gd name="T13" fmla="*/ 136 h 1134"/>
              <a:gd name="T14" fmla="*/ 0 w 3538"/>
              <a:gd name="T15" fmla="*/ 136 h 1134"/>
              <a:gd name="T16" fmla="*/ 0 w 3538"/>
              <a:gd name="T17" fmla="*/ 0 h 11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38"/>
              <a:gd name="T28" fmla="*/ 0 h 1134"/>
              <a:gd name="T29" fmla="*/ 3538 w 3538"/>
              <a:gd name="T30" fmla="*/ 1134 h 11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38" h="1134">
                <a:moveTo>
                  <a:pt x="0" y="0"/>
                </a:moveTo>
                <a:lnTo>
                  <a:pt x="1361" y="0"/>
                </a:lnTo>
                <a:lnTo>
                  <a:pt x="2359" y="907"/>
                </a:lnTo>
                <a:lnTo>
                  <a:pt x="3538" y="907"/>
                </a:lnTo>
                <a:lnTo>
                  <a:pt x="3538" y="1134"/>
                </a:lnTo>
                <a:lnTo>
                  <a:pt x="1354" y="1126"/>
                </a:lnTo>
                <a:lnTo>
                  <a:pt x="1361" y="136"/>
                </a:lnTo>
                <a:lnTo>
                  <a:pt x="0" y="136"/>
                </a:lnTo>
                <a:lnTo>
                  <a:pt x="0" y="0"/>
                </a:lnTo>
                <a:close/>
              </a:path>
            </a:pathLst>
          </a:custGeom>
          <a:solidFill>
            <a:schemeClr val="folHlink"/>
          </a:solidFill>
          <a:ln w="9525">
            <a:solidFill>
              <a:schemeClr val="folHlink"/>
            </a:solidFill>
            <a:round/>
            <a:headEnd/>
            <a:tailEnd/>
          </a:ln>
        </p:spPr>
        <p:txBody>
          <a:bodyPr/>
          <a:lstStyle/>
          <a:p>
            <a:endParaRPr lang="en-GB"/>
          </a:p>
        </p:txBody>
      </p:sp>
      <p:sp>
        <p:nvSpPr>
          <p:cNvPr id="21507" name="Rectangle 2"/>
          <p:cNvSpPr>
            <a:spLocks noGrp="1" noChangeArrowheads="1"/>
          </p:cNvSpPr>
          <p:nvPr>
            <p:ph type="title"/>
          </p:nvPr>
        </p:nvSpPr>
        <p:spPr/>
        <p:txBody>
          <a:bodyPr/>
          <a:lstStyle/>
          <a:p>
            <a:pPr eaLnBrk="1" hangingPunct="1"/>
            <a:r>
              <a:rPr lang="en-GB" sz="3600" dirty="0"/>
              <a:t>Filter Specifications</a:t>
            </a:r>
          </a:p>
        </p:txBody>
      </p:sp>
      <p:sp>
        <p:nvSpPr>
          <p:cNvPr id="21508" name="Rectangle 3"/>
          <p:cNvSpPr>
            <a:spLocks noGrp="1" noChangeArrowheads="1"/>
          </p:cNvSpPr>
          <p:nvPr>
            <p:ph type="body" idx="1"/>
          </p:nvPr>
        </p:nvSpPr>
        <p:spPr>
          <a:xfrm>
            <a:off x="395536" y="4710113"/>
            <a:ext cx="8205539" cy="1909762"/>
          </a:xfrm>
        </p:spPr>
        <p:txBody>
          <a:bodyPr/>
          <a:lstStyle/>
          <a:p>
            <a:pPr eaLnBrk="1" hangingPunct="1">
              <a:lnSpc>
                <a:spcPct val="80000"/>
              </a:lnSpc>
            </a:pPr>
            <a:r>
              <a:rPr lang="en-GB" sz="1600" dirty="0"/>
              <a:t>Pass band fluctuations: Filter amplitude (and phase) is variable in the pass-band</a:t>
            </a:r>
          </a:p>
          <a:p>
            <a:pPr eaLnBrk="1" hangingPunct="1">
              <a:lnSpc>
                <a:spcPct val="80000"/>
              </a:lnSpc>
            </a:pPr>
            <a:r>
              <a:rPr lang="en-GB" sz="1600" dirty="0"/>
              <a:t>Stop band rejection ratio: The amount ‘out-of-band’ signals are suppressed</a:t>
            </a:r>
          </a:p>
          <a:p>
            <a:pPr eaLnBrk="1" hangingPunct="1">
              <a:lnSpc>
                <a:spcPct val="80000"/>
              </a:lnSpc>
            </a:pPr>
            <a:r>
              <a:rPr lang="en-GB" sz="1600" dirty="0"/>
              <a:t>Transitional slope: The rate (in the frequency domain) of the filter ‘roll off’</a:t>
            </a:r>
          </a:p>
          <a:p>
            <a:pPr eaLnBrk="1" hangingPunct="1">
              <a:lnSpc>
                <a:spcPct val="80000"/>
              </a:lnSpc>
            </a:pPr>
            <a:r>
              <a:rPr lang="en-GB" sz="1600" dirty="0"/>
              <a:t>Filters also have a phase response, which we are not concerned with in this unit</a:t>
            </a:r>
          </a:p>
          <a:p>
            <a:pPr eaLnBrk="1" hangingPunct="1">
              <a:lnSpc>
                <a:spcPct val="80000"/>
              </a:lnSpc>
            </a:pPr>
            <a:r>
              <a:rPr lang="en-GB" sz="1600" dirty="0"/>
              <a:t>High rejection ratio and high-rate transition slope filters are more complicated</a:t>
            </a:r>
          </a:p>
          <a:p>
            <a:pPr eaLnBrk="1" hangingPunct="1">
              <a:lnSpc>
                <a:spcPct val="80000"/>
              </a:lnSpc>
            </a:pPr>
            <a:r>
              <a:rPr lang="en-GB" sz="1600" dirty="0"/>
              <a:t>The process of designing a filter satisfying above requirements is called synthesis</a:t>
            </a:r>
          </a:p>
          <a:p>
            <a:pPr eaLnBrk="1" hangingPunct="1">
              <a:lnSpc>
                <a:spcPct val="80000"/>
              </a:lnSpc>
            </a:pPr>
            <a:r>
              <a:rPr lang="en-GB" sz="1600" dirty="0"/>
              <a:t>There are several methods available for the synthesis of a filter</a:t>
            </a:r>
          </a:p>
        </p:txBody>
      </p:sp>
      <p:sp>
        <p:nvSpPr>
          <p:cNvPr id="21509" name="Line 4"/>
          <p:cNvSpPr>
            <a:spLocks noChangeShapeType="1"/>
          </p:cNvSpPr>
          <p:nvPr/>
        </p:nvSpPr>
        <p:spPr bwMode="auto">
          <a:xfrm>
            <a:off x="2497138" y="4221163"/>
            <a:ext cx="5976937" cy="0"/>
          </a:xfrm>
          <a:prstGeom prst="line">
            <a:avLst/>
          </a:prstGeom>
          <a:noFill/>
          <a:ln w="9525">
            <a:solidFill>
              <a:schemeClr val="tx1"/>
            </a:solidFill>
            <a:round/>
            <a:headEnd/>
            <a:tailEnd type="triangle" w="med" len="med"/>
          </a:ln>
        </p:spPr>
        <p:txBody>
          <a:bodyPr/>
          <a:lstStyle/>
          <a:p>
            <a:endParaRPr lang="en-GB"/>
          </a:p>
        </p:txBody>
      </p:sp>
      <p:sp>
        <p:nvSpPr>
          <p:cNvPr id="21510" name="Line 5"/>
          <p:cNvSpPr>
            <a:spLocks noChangeShapeType="1"/>
          </p:cNvSpPr>
          <p:nvPr/>
        </p:nvSpPr>
        <p:spPr bwMode="auto">
          <a:xfrm flipV="1">
            <a:off x="2484438" y="1773238"/>
            <a:ext cx="0" cy="2447925"/>
          </a:xfrm>
          <a:prstGeom prst="line">
            <a:avLst/>
          </a:prstGeom>
          <a:noFill/>
          <a:ln w="9525">
            <a:solidFill>
              <a:schemeClr val="tx1"/>
            </a:solidFill>
            <a:round/>
            <a:headEnd/>
            <a:tailEnd type="triangle" w="med" len="med"/>
          </a:ln>
        </p:spPr>
        <p:txBody>
          <a:bodyPr/>
          <a:lstStyle/>
          <a:p>
            <a:endParaRPr lang="en-GB"/>
          </a:p>
        </p:txBody>
      </p:sp>
      <p:sp>
        <p:nvSpPr>
          <p:cNvPr id="21511" name="Line 6"/>
          <p:cNvSpPr>
            <a:spLocks noChangeShapeType="1"/>
          </p:cNvSpPr>
          <p:nvPr/>
        </p:nvSpPr>
        <p:spPr bwMode="auto">
          <a:xfrm>
            <a:off x="2497138" y="2536825"/>
            <a:ext cx="5400675" cy="0"/>
          </a:xfrm>
          <a:prstGeom prst="line">
            <a:avLst/>
          </a:prstGeom>
          <a:noFill/>
          <a:ln w="9525">
            <a:solidFill>
              <a:schemeClr val="tx1"/>
            </a:solidFill>
            <a:prstDash val="dash"/>
            <a:round/>
            <a:headEnd/>
            <a:tailEnd/>
          </a:ln>
        </p:spPr>
        <p:txBody>
          <a:bodyPr/>
          <a:lstStyle/>
          <a:p>
            <a:endParaRPr lang="en-GB"/>
          </a:p>
        </p:txBody>
      </p:sp>
      <p:sp>
        <p:nvSpPr>
          <p:cNvPr id="21512" name="Line 10"/>
          <p:cNvSpPr>
            <a:spLocks noChangeShapeType="1"/>
          </p:cNvSpPr>
          <p:nvPr/>
        </p:nvSpPr>
        <p:spPr bwMode="auto">
          <a:xfrm>
            <a:off x="4657725" y="2348533"/>
            <a:ext cx="0" cy="2160587"/>
          </a:xfrm>
          <a:prstGeom prst="line">
            <a:avLst/>
          </a:prstGeom>
          <a:noFill/>
          <a:ln w="9525">
            <a:solidFill>
              <a:schemeClr val="tx1"/>
            </a:solidFill>
            <a:prstDash val="dash"/>
            <a:round/>
            <a:headEnd/>
            <a:tailEnd/>
          </a:ln>
        </p:spPr>
        <p:txBody>
          <a:bodyPr/>
          <a:lstStyle/>
          <a:p>
            <a:endParaRPr lang="en-GB"/>
          </a:p>
        </p:txBody>
      </p:sp>
      <p:sp>
        <p:nvSpPr>
          <p:cNvPr id="21513" name="Line 11"/>
          <p:cNvSpPr>
            <a:spLocks noChangeShapeType="1"/>
          </p:cNvSpPr>
          <p:nvPr/>
        </p:nvSpPr>
        <p:spPr bwMode="auto">
          <a:xfrm>
            <a:off x="2235200" y="2420938"/>
            <a:ext cx="2663825" cy="0"/>
          </a:xfrm>
          <a:prstGeom prst="line">
            <a:avLst/>
          </a:prstGeom>
          <a:noFill/>
          <a:ln w="12700">
            <a:solidFill>
              <a:schemeClr val="tx1"/>
            </a:solidFill>
            <a:prstDash val="sysDot"/>
            <a:round/>
            <a:headEnd/>
            <a:tailEnd/>
          </a:ln>
        </p:spPr>
        <p:txBody>
          <a:bodyPr/>
          <a:lstStyle/>
          <a:p>
            <a:endParaRPr lang="en-GB"/>
          </a:p>
        </p:txBody>
      </p:sp>
      <p:sp>
        <p:nvSpPr>
          <p:cNvPr id="21514" name="Line 12"/>
          <p:cNvSpPr>
            <a:spLocks noChangeShapeType="1"/>
          </p:cNvSpPr>
          <p:nvPr/>
        </p:nvSpPr>
        <p:spPr bwMode="auto">
          <a:xfrm>
            <a:off x="2235200" y="2636838"/>
            <a:ext cx="2663825" cy="0"/>
          </a:xfrm>
          <a:prstGeom prst="line">
            <a:avLst/>
          </a:prstGeom>
          <a:noFill/>
          <a:ln w="12700">
            <a:solidFill>
              <a:schemeClr val="tx1"/>
            </a:solidFill>
            <a:prstDash val="sysDot"/>
            <a:round/>
            <a:headEnd/>
            <a:tailEnd/>
          </a:ln>
        </p:spPr>
        <p:txBody>
          <a:bodyPr/>
          <a:lstStyle/>
          <a:p>
            <a:endParaRPr lang="en-GB"/>
          </a:p>
        </p:txBody>
      </p:sp>
      <p:sp>
        <p:nvSpPr>
          <p:cNvPr id="21515" name="Text Box 13"/>
          <p:cNvSpPr txBox="1">
            <a:spLocks noChangeArrowheads="1"/>
          </p:cNvSpPr>
          <p:nvPr/>
        </p:nvSpPr>
        <p:spPr bwMode="auto">
          <a:xfrm>
            <a:off x="2574925" y="1576388"/>
            <a:ext cx="4368504" cy="369332"/>
          </a:xfrm>
          <a:prstGeom prst="rect">
            <a:avLst/>
          </a:prstGeom>
          <a:noFill/>
          <a:ln w="9525">
            <a:noFill/>
            <a:miter lim="800000"/>
            <a:headEnd/>
            <a:tailEnd/>
          </a:ln>
        </p:spPr>
        <p:txBody>
          <a:bodyPr wrap="none">
            <a:spAutoFit/>
          </a:bodyPr>
          <a:lstStyle/>
          <a:p>
            <a:r>
              <a:rPr lang="en-GB" i="1" dirty="0"/>
              <a:t>|H</a:t>
            </a:r>
            <a:r>
              <a:rPr lang="en-GB" dirty="0"/>
              <a:t>(dB)| - (magnitude of transfer function)</a:t>
            </a:r>
          </a:p>
        </p:txBody>
      </p:sp>
      <p:sp>
        <p:nvSpPr>
          <p:cNvPr id="21516" name="Line 14"/>
          <p:cNvSpPr>
            <a:spLocks noChangeShapeType="1"/>
          </p:cNvSpPr>
          <p:nvPr/>
        </p:nvSpPr>
        <p:spPr bwMode="auto">
          <a:xfrm flipV="1">
            <a:off x="6242050" y="3860800"/>
            <a:ext cx="1873250" cy="0"/>
          </a:xfrm>
          <a:prstGeom prst="line">
            <a:avLst/>
          </a:prstGeom>
          <a:noFill/>
          <a:ln w="9525">
            <a:solidFill>
              <a:schemeClr val="tx1"/>
            </a:solidFill>
            <a:prstDash val="dash"/>
            <a:round/>
            <a:headEnd/>
            <a:tailEnd/>
          </a:ln>
        </p:spPr>
        <p:txBody>
          <a:bodyPr/>
          <a:lstStyle/>
          <a:p>
            <a:endParaRPr lang="en-GB"/>
          </a:p>
        </p:txBody>
      </p:sp>
      <p:sp>
        <p:nvSpPr>
          <p:cNvPr id="21517" name="Line 16"/>
          <p:cNvSpPr>
            <a:spLocks noChangeShapeType="1"/>
          </p:cNvSpPr>
          <p:nvPr/>
        </p:nvSpPr>
        <p:spPr bwMode="auto">
          <a:xfrm>
            <a:off x="6242050" y="2494012"/>
            <a:ext cx="0" cy="1943100"/>
          </a:xfrm>
          <a:prstGeom prst="line">
            <a:avLst/>
          </a:prstGeom>
          <a:noFill/>
          <a:ln w="9525">
            <a:solidFill>
              <a:schemeClr val="tx1"/>
            </a:solidFill>
            <a:prstDash val="dash"/>
            <a:round/>
            <a:headEnd/>
            <a:tailEnd/>
          </a:ln>
        </p:spPr>
        <p:txBody>
          <a:bodyPr/>
          <a:lstStyle/>
          <a:p>
            <a:endParaRPr lang="en-GB"/>
          </a:p>
        </p:txBody>
      </p:sp>
      <p:grpSp>
        <p:nvGrpSpPr>
          <p:cNvPr id="2" name="Group 18"/>
          <p:cNvGrpSpPr>
            <a:grpSpLocks/>
          </p:cNvGrpSpPr>
          <p:nvPr/>
        </p:nvGrpSpPr>
        <p:grpSpPr bwMode="auto">
          <a:xfrm>
            <a:off x="2497138" y="2397125"/>
            <a:ext cx="5257800" cy="1631950"/>
            <a:chOff x="1655" y="1510"/>
            <a:chExt cx="3312" cy="1028"/>
          </a:xfrm>
        </p:grpSpPr>
        <p:sp>
          <p:nvSpPr>
            <p:cNvPr id="21527" name="Freeform 9"/>
            <p:cNvSpPr>
              <a:spLocks/>
            </p:cNvSpPr>
            <p:nvPr/>
          </p:nvSpPr>
          <p:spPr bwMode="auto">
            <a:xfrm>
              <a:off x="1655" y="1510"/>
              <a:ext cx="2223" cy="831"/>
            </a:xfrm>
            <a:custGeom>
              <a:avLst/>
              <a:gdLst>
                <a:gd name="T0" fmla="*/ 0 w 2223"/>
                <a:gd name="T1" fmla="*/ 60 h 831"/>
                <a:gd name="T2" fmla="*/ 272 w 2223"/>
                <a:gd name="T3" fmla="*/ 15 h 831"/>
                <a:gd name="T4" fmla="*/ 726 w 2223"/>
                <a:gd name="T5" fmla="*/ 151 h 831"/>
                <a:gd name="T6" fmla="*/ 1089 w 2223"/>
                <a:gd name="T7" fmla="*/ 15 h 831"/>
                <a:gd name="T8" fmla="*/ 1316 w 2223"/>
                <a:gd name="T9" fmla="*/ 60 h 831"/>
                <a:gd name="T10" fmla="*/ 1497 w 2223"/>
                <a:gd name="T11" fmla="*/ 196 h 831"/>
                <a:gd name="T12" fmla="*/ 2223 w 2223"/>
                <a:gd name="T13" fmla="*/ 831 h 831"/>
                <a:gd name="T14" fmla="*/ 0 60000 65536"/>
                <a:gd name="T15" fmla="*/ 0 60000 65536"/>
                <a:gd name="T16" fmla="*/ 0 60000 65536"/>
                <a:gd name="T17" fmla="*/ 0 60000 65536"/>
                <a:gd name="T18" fmla="*/ 0 60000 65536"/>
                <a:gd name="T19" fmla="*/ 0 60000 65536"/>
                <a:gd name="T20" fmla="*/ 0 60000 65536"/>
                <a:gd name="T21" fmla="*/ 0 w 2223"/>
                <a:gd name="T22" fmla="*/ 0 h 831"/>
                <a:gd name="T23" fmla="*/ 2223 w 2223"/>
                <a:gd name="T24" fmla="*/ 831 h 8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3" h="831">
                  <a:moveTo>
                    <a:pt x="0" y="60"/>
                  </a:moveTo>
                  <a:cubicBezTo>
                    <a:pt x="75" y="30"/>
                    <a:pt x="151" y="0"/>
                    <a:pt x="272" y="15"/>
                  </a:cubicBezTo>
                  <a:cubicBezTo>
                    <a:pt x="393" y="30"/>
                    <a:pt x="590" y="151"/>
                    <a:pt x="726" y="151"/>
                  </a:cubicBezTo>
                  <a:cubicBezTo>
                    <a:pt x="862" y="151"/>
                    <a:pt x="991" y="30"/>
                    <a:pt x="1089" y="15"/>
                  </a:cubicBezTo>
                  <a:cubicBezTo>
                    <a:pt x="1187" y="0"/>
                    <a:pt x="1248" y="30"/>
                    <a:pt x="1316" y="60"/>
                  </a:cubicBezTo>
                  <a:cubicBezTo>
                    <a:pt x="1384" y="90"/>
                    <a:pt x="1346" y="68"/>
                    <a:pt x="1497" y="196"/>
                  </a:cubicBezTo>
                  <a:cubicBezTo>
                    <a:pt x="1648" y="324"/>
                    <a:pt x="1935" y="577"/>
                    <a:pt x="2223" y="831"/>
                  </a:cubicBezTo>
                </a:path>
              </a:pathLst>
            </a:custGeom>
            <a:noFill/>
            <a:ln w="28575" cmpd="sng">
              <a:solidFill>
                <a:schemeClr val="tx1"/>
              </a:solidFill>
              <a:round/>
              <a:headEnd/>
              <a:tailEnd/>
            </a:ln>
          </p:spPr>
          <p:txBody>
            <a:bodyPr/>
            <a:lstStyle/>
            <a:p>
              <a:endParaRPr lang="en-GB"/>
            </a:p>
          </p:txBody>
        </p:sp>
        <p:sp>
          <p:nvSpPr>
            <p:cNvPr id="21528" name="Freeform 15"/>
            <p:cNvSpPr>
              <a:spLocks/>
            </p:cNvSpPr>
            <p:nvPr/>
          </p:nvSpPr>
          <p:spPr bwMode="auto">
            <a:xfrm>
              <a:off x="3878" y="2341"/>
              <a:ext cx="1089" cy="197"/>
            </a:xfrm>
            <a:custGeom>
              <a:avLst/>
              <a:gdLst>
                <a:gd name="T0" fmla="*/ 0 w 1089"/>
                <a:gd name="T1" fmla="*/ 0 h 197"/>
                <a:gd name="T2" fmla="*/ 227 w 1089"/>
                <a:gd name="T3" fmla="*/ 137 h 197"/>
                <a:gd name="T4" fmla="*/ 544 w 1089"/>
                <a:gd name="T5" fmla="*/ 91 h 197"/>
                <a:gd name="T6" fmla="*/ 862 w 1089"/>
                <a:gd name="T7" fmla="*/ 182 h 197"/>
                <a:gd name="T8" fmla="*/ 1089 w 1089"/>
                <a:gd name="T9" fmla="*/ 182 h 197"/>
                <a:gd name="T10" fmla="*/ 0 60000 65536"/>
                <a:gd name="T11" fmla="*/ 0 60000 65536"/>
                <a:gd name="T12" fmla="*/ 0 60000 65536"/>
                <a:gd name="T13" fmla="*/ 0 60000 65536"/>
                <a:gd name="T14" fmla="*/ 0 60000 65536"/>
                <a:gd name="T15" fmla="*/ 0 w 1089"/>
                <a:gd name="T16" fmla="*/ 0 h 197"/>
                <a:gd name="T17" fmla="*/ 1089 w 1089"/>
                <a:gd name="T18" fmla="*/ 197 h 197"/>
              </a:gdLst>
              <a:ahLst/>
              <a:cxnLst>
                <a:cxn ang="T10">
                  <a:pos x="T0" y="T1"/>
                </a:cxn>
                <a:cxn ang="T11">
                  <a:pos x="T2" y="T3"/>
                </a:cxn>
                <a:cxn ang="T12">
                  <a:pos x="T4" y="T5"/>
                </a:cxn>
                <a:cxn ang="T13">
                  <a:pos x="T6" y="T7"/>
                </a:cxn>
                <a:cxn ang="T14">
                  <a:pos x="T8" y="T9"/>
                </a:cxn>
              </a:cxnLst>
              <a:rect l="T15" t="T16" r="T17" b="T18"/>
              <a:pathLst>
                <a:path w="1089" h="197">
                  <a:moveTo>
                    <a:pt x="0" y="0"/>
                  </a:moveTo>
                  <a:cubicBezTo>
                    <a:pt x="68" y="61"/>
                    <a:pt x="136" y="122"/>
                    <a:pt x="227" y="137"/>
                  </a:cubicBezTo>
                  <a:cubicBezTo>
                    <a:pt x="318" y="152"/>
                    <a:pt x="438" y="84"/>
                    <a:pt x="544" y="91"/>
                  </a:cubicBezTo>
                  <a:cubicBezTo>
                    <a:pt x="650" y="98"/>
                    <a:pt x="771" y="167"/>
                    <a:pt x="862" y="182"/>
                  </a:cubicBezTo>
                  <a:cubicBezTo>
                    <a:pt x="953" y="197"/>
                    <a:pt x="1021" y="189"/>
                    <a:pt x="1089" y="182"/>
                  </a:cubicBezTo>
                </a:path>
              </a:pathLst>
            </a:custGeom>
            <a:noFill/>
            <a:ln w="28575" cmpd="sng">
              <a:solidFill>
                <a:schemeClr val="tx1"/>
              </a:solidFill>
              <a:round/>
              <a:headEnd/>
              <a:tailEnd/>
            </a:ln>
          </p:spPr>
          <p:txBody>
            <a:bodyPr/>
            <a:lstStyle/>
            <a:p>
              <a:endParaRPr lang="en-GB"/>
            </a:p>
          </p:txBody>
        </p:sp>
      </p:grpSp>
      <p:sp>
        <p:nvSpPr>
          <p:cNvPr id="21519" name="Text Box 20"/>
          <p:cNvSpPr txBox="1">
            <a:spLocks noChangeArrowheads="1"/>
          </p:cNvSpPr>
          <p:nvPr/>
        </p:nvSpPr>
        <p:spPr bwMode="auto">
          <a:xfrm>
            <a:off x="2843056" y="4244975"/>
            <a:ext cx="1152880" cy="338554"/>
          </a:xfrm>
          <a:prstGeom prst="rect">
            <a:avLst/>
          </a:prstGeom>
          <a:noFill/>
          <a:ln w="9525">
            <a:noFill/>
            <a:miter lim="800000"/>
            <a:headEnd/>
            <a:tailEnd/>
          </a:ln>
        </p:spPr>
        <p:txBody>
          <a:bodyPr wrap="none">
            <a:spAutoFit/>
          </a:bodyPr>
          <a:lstStyle/>
          <a:p>
            <a:r>
              <a:rPr lang="en-GB" sz="1600" dirty="0"/>
              <a:t>Pass band</a:t>
            </a:r>
          </a:p>
        </p:txBody>
      </p:sp>
      <p:sp>
        <p:nvSpPr>
          <p:cNvPr id="21520" name="Text Box 21"/>
          <p:cNvSpPr txBox="1">
            <a:spLocks noChangeArrowheads="1"/>
          </p:cNvSpPr>
          <p:nvPr/>
        </p:nvSpPr>
        <p:spPr bwMode="auto">
          <a:xfrm>
            <a:off x="6630689" y="4292600"/>
            <a:ext cx="1119217" cy="338554"/>
          </a:xfrm>
          <a:prstGeom prst="rect">
            <a:avLst/>
          </a:prstGeom>
          <a:noFill/>
          <a:ln w="9525">
            <a:noFill/>
            <a:miter lim="800000"/>
            <a:headEnd/>
            <a:tailEnd/>
          </a:ln>
        </p:spPr>
        <p:txBody>
          <a:bodyPr wrap="none">
            <a:spAutoFit/>
          </a:bodyPr>
          <a:lstStyle/>
          <a:p>
            <a:r>
              <a:rPr lang="en-GB" sz="1600" dirty="0"/>
              <a:t>Stop band</a:t>
            </a:r>
          </a:p>
        </p:txBody>
      </p:sp>
      <p:sp>
        <p:nvSpPr>
          <p:cNvPr id="21521" name="Line 22"/>
          <p:cNvSpPr>
            <a:spLocks noChangeShapeType="1"/>
          </p:cNvSpPr>
          <p:nvPr/>
        </p:nvSpPr>
        <p:spPr bwMode="auto">
          <a:xfrm>
            <a:off x="6818313" y="2547938"/>
            <a:ext cx="0" cy="1312862"/>
          </a:xfrm>
          <a:prstGeom prst="line">
            <a:avLst/>
          </a:prstGeom>
          <a:noFill/>
          <a:ln w="9525">
            <a:solidFill>
              <a:schemeClr val="tx1"/>
            </a:solidFill>
            <a:round/>
            <a:headEnd type="triangle" w="med" len="med"/>
            <a:tailEnd type="triangle" w="med" len="med"/>
          </a:ln>
        </p:spPr>
        <p:txBody>
          <a:bodyPr/>
          <a:lstStyle/>
          <a:p>
            <a:endParaRPr lang="en-GB"/>
          </a:p>
        </p:txBody>
      </p:sp>
      <p:sp>
        <p:nvSpPr>
          <p:cNvPr id="21522" name="Text Box 23"/>
          <p:cNvSpPr txBox="1">
            <a:spLocks noChangeArrowheads="1"/>
          </p:cNvSpPr>
          <p:nvPr/>
        </p:nvSpPr>
        <p:spPr bwMode="auto">
          <a:xfrm>
            <a:off x="395536" y="2349500"/>
            <a:ext cx="2045753" cy="307777"/>
          </a:xfrm>
          <a:prstGeom prst="rect">
            <a:avLst/>
          </a:prstGeom>
          <a:noFill/>
          <a:ln w="9525">
            <a:noFill/>
            <a:miter lim="800000"/>
            <a:headEnd/>
            <a:tailEnd/>
          </a:ln>
        </p:spPr>
        <p:txBody>
          <a:bodyPr wrap="none">
            <a:spAutoFit/>
          </a:bodyPr>
          <a:lstStyle/>
          <a:p>
            <a:r>
              <a:rPr lang="en-GB" sz="1400" dirty="0"/>
              <a:t>Pass-band fluctuations</a:t>
            </a:r>
          </a:p>
        </p:txBody>
      </p:sp>
      <p:sp>
        <p:nvSpPr>
          <p:cNvPr id="21523" name="Text Box 24"/>
          <p:cNvSpPr txBox="1">
            <a:spLocks noChangeArrowheads="1"/>
          </p:cNvSpPr>
          <p:nvPr/>
        </p:nvSpPr>
        <p:spPr bwMode="auto">
          <a:xfrm>
            <a:off x="6818313" y="2852738"/>
            <a:ext cx="1511300" cy="581025"/>
          </a:xfrm>
          <a:prstGeom prst="rect">
            <a:avLst/>
          </a:prstGeom>
          <a:noFill/>
          <a:ln w="9525">
            <a:noFill/>
            <a:miter lim="800000"/>
            <a:headEnd/>
            <a:tailEnd/>
          </a:ln>
        </p:spPr>
        <p:txBody>
          <a:bodyPr>
            <a:spAutoFit/>
          </a:bodyPr>
          <a:lstStyle/>
          <a:p>
            <a:r>
              <a:rPr lang="en-GB" sz="1600"/>
              <a:t>Stop band rejection ratio</a:t>
            </a:r>
          </a:p>
        </p:txBody>
      </p:sp>
      <p:sp>
        <p:nvSpPr>
          <p:cNvPr id="21524" name="Line 25"/>
          <p:cNvSpPr>
            <a:spLocks noChangeShapeType="1"/>
          </p:cNvSpPr>
          <p:nvPr/>
        </p:nvSpPr>
        <p:spPr bwMode="auto">
          <a:xfrm>
            <a:off x="4665663" y="2416175"/>
            <a:ext cx="1585912" cy="1436688"/>
          </a:xfrm>
          <a:prstGeom prst="line">
            <a:avLst/>
          </a:prstGeom>
          <a:noFill/>
          <a:ln w="9525">
            <a:solidFill>
              <a:schemeClr val="tx1"/>
            </a:solidFill>
            <a:prstDash val="dash"/>
            <a:round/>
            <a:headEnd/>
            <a:tailEnd/>
          </a:ln>
        </p:spPr>
        <p:txBody>
          <a:bodyPr/>
          <a:lstStyle/>
          <a:p>
            <a:endParaRPr lang="en-GB"/>
          </a:p>
        </p:txBody>
      </p:sp>
      <p:sp>
        <p:nvSpPr>
          <p:cNvPr id="21525" name="Text Box 26"/>
          <p:cNvSpPr txBox="1">
            <a:spLocks noChangeArrowheads="1"/>
          </p:cNvSpPr>
          <p:nvPr/>
        </p:nvSpPr>
        <p:spPr bwMode="auto">
          <a:xfrm>
            <a:off x="4716016" y="4293096"/>
            <a:ext cx="1589281" cy="338554"/>
          </a:xfrm>
          <a:prstGeom prst="rect">
            <a:avLst/>
          </a:prstGeom>
          <a:noFill/>
          <a:ln w="9525">
            <a:noFill/>
            <a:miter lim="800000"/>
            <a:headEnd/>
            <a:tailEnd/>
          </a:ln>
        </p:spPr>
        <p:txBody>
          <a:bodyPr wrap="none">
            <a:spAutoFit/>
          </a:bodyPr>
          <a:lstStyle/>
          <a:p>
            <a:r>
              <a:rPr lang="en-GB" sz="1600" dirty="0"/>
              <a:t>Transition band</a:t>
            </a:r>
          </a:p>
        </p:txBody>
      </p:sp>
      <p:sp>
        <p:nvSpPr>
          <p:cNvPr id="120860" name="Freeform 28"/>
          <p:cNvSpPr>
            <a:spLocks/>
          </p:cNvSpPr>
          <p:nvPr/>
        </p:nvSpPr>
        <p:spPr bwMode="auto">
          <a:xfrm>
            <a:off x="2484438" y="2528888"/>
            <a:ext cx="2192337" cy="1716087"/>
          </a:xfrm>
          <a:custGeom>
            <a:avLst/>
            <a:gdLst>
              <a:gd name="T0" fmla="*/ 0 w 1381"/>
              <a:gd name="T1" fmla="*/ 0 h 1081"/>
              <a:gd name="T2" fmla="*/ 1375 w 1381"/>
              <a:gd name="T3" fmla="*/ 0 h 1081"/>
              <a:gd name="T4" fmla="*/ 1381 w 1381"/>
              <a:gd name="T5" fmla="*/ 1081 h 1081"/>
              <a:gd name="T6" fmla="*/ 0 60000 65536"/>
              <a:gd name="T7" fmla="*/ 0 60000 65536"/>
              <a:gd name="T8" fmla="*/ 0 60000 65536"/>
              <a:gd name="T9" fmla="*/ 0 w 1381"/>
              <a:gd name="T10" fmla="*/ 0 h 1081"/>
              <a:gd name="T11" fmla="*/ 1381 w 1381"/>
              <a:gd name="T12" fmla="*/ 1081 h 1081"/>
            </a:gdLst>
            <a:ahLst/>
            <a:cxnLst>
              <a:cxn ang="T6">
                <a:pos x="T0" y="T1"/>
              </a:cxn>
              <a:cxn ang="T7">
                <a:pos x="T2" y="T3"/>
              </a:cxn>
              <a:cxn ang="T8">
                <a:pos x="T4" y="T5"/>
              </a:cxn>
            </a:cxnLst>
            <a:rect l="T9" t="T10" r="T11" b="T12"/>
            <a:pathLst>
              <a:path w="1381" h="1081">
                <a:moveTo>
                  <a:pt x="0" y="0"/>
                </a:moveTo>
                <a:lnTo>
                  <a:pt x="1375" y="0"/>
                </a:lnTo>
                <a:lnTo>
                  <a:pt x="1381" y="1081"/>
                </a:lnTo>
              </a:path>
            </a:pathLst>
          </a:custGeom>
          <a:noFill/>
          <a:ln w="28575" cmpd="sng">
            <a:solidFill>
              <a:srgbClr val="FF0000"/>
            </a:solidFill>
            <a:round/>
            <a:headEnd/>
            <a:tailEnd/>
          </a:ln>
        </p:spPr>
        <p:txBody>
          <a:bodyPr/>
          <a:lstStyle/>
          <a:p>
            <a:endParaRPr lang="en-GB"/>
          </a:p>
        </p:txBody>
      </p:sp>
      <p:sp>
        <p:nvSpPr>
          <p:cNvPr id="25" name="TextBox 24"/>
          <p:cNvSpPr txBox="1"/>
          <p:nvPr/>
        </p:nvSpPr>
        <p:spPr>
          <a:xfrm>
            <a:off x="3059832" y="3212976"/>
            <a:ext cx="813043" cy="646331"/>
          </a:xfrm>
          <a:prstGeom prst="rect">
            <a:avLst/>
          </a:prstGeom>
          <a:noFill/>
        </p:spPr>
        <p:txBody>
          <a:bodyPr wrap="none" rtlCol="0">
            <a:spAutoFit/>
          </a:bodyPr>
          <a:lstStyle/>
          <a:p>
            <a:r>
              <a:rPr lang="en-GB" dirty="0">
                <a:solidFill>
                  <a:srgbClr val="FF0000"/>
                </a:solidFill>
              </a:rPr>
              <a:t>Ideal</a:t>
            </a:r>
          </a:p>
          <a:p>
            <a:r>
              <a:rPr lang="en-GB" dirty="0">
                <a:solidFill>
                  <a:srgbClr val="FF0000"/>
                </a:solidFill>
              </a:rPr>
              <a:t>shape</a:t>
            </a:r>
          </a:p>
        </p:txBody>
      </p:sp>
      <p:cxnSp>
        <p:nvCxnSpPr>
          <p:cNvPr id="27" name="Straight Arrow Connector 26"/>
          <p:cNvCxnSpPr/>
          <p:nvPr/>
        </p:nvCxnSpPr>
        <p:spPr>
          <a:xfrm flipV="1">
            <a:off x="3707904" y="2852936"/>
            <a:ext cx="864096" cy="576064"/>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Text Box 21"/>
          <p:cNvSpPr txBox="1">
            <a:spLocks noChangeArrowheads="1"/>
          </p:cNvSpPr>
          <p:nvPr/>
        </p:nvSpPr>
        <p:spPr bwMode="auto">
          <a:xfrm>
            <a:off x="8024783" y="4221088"/>
            <a:ext cx="1152880" cy="338554"/>
          </a:xfrm>
          <a:prstGeom prst="rect">
            <a:avLst/>
          </a:prstGeom>
          <a:noFill/>
          <a:ln w="9525">
            <a:noFill/>
            <a:miter lim="800000"/>
            <a:headEnd/>
            <a:tailEnd/>
          </a:ln>
        </p:spPr>
        <p:txBody>
          <a:bodyPr wrap="none">
            <a:spAutoFit/>
          </a:bodyPr>
          <a:lstStyle/>
          <a:p>
            <a:r>
              <a:rPr lang="en-GB" sz="1600" dirty="0"/>
              <a:t>Frequency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8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8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49" grpId="0" animBg="1"/>
      <p:bldP spid="12086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GB" sz="3600" dirty="0"/>
              <a:t>Electrical/electronic sub-system</a:t>
            </a:r>
          </a:p>
        </p:txBody>
      </p:sp>
      <p:sp>
        <p:nvSpPr>
          <p:cNvPr id="27651" name="Rectangle 3"/>
          <p:cNvSpPr>
            <a:spLocks noGrp="1" noChangeArrowheads="1"/>
          </p:cNvSpPr>
          <p:nvPr>
            <p:ph idx="1"/>
          </p:nvPr>
        </p:nvSpPr>
        <p:spPr>
          <a:xfrm>
            <a:off x="395536" y="1628800"/>
            <a:ext cx="8229600" cy="4103687"/>
          </a:xfrm>
        </p:spPr>
        <p:txBody>
          <a:bodyPr/>
          <a:lstStyle/>
          <a:p>
            <a:pPr eaLnBrk="1" hangingPunct="1"/>
            <a:r>
              <a:rPr lang="en-GB" dirty="0"/>
              <a:t>EE systems use electricity: </a:t>
            </a:r>
          </a:p>
          <a:p>
            <a:pPr lvl="1" eaLnBrk="1" hangingPunct="1"/>
            <a:r>
              <a:rPr lang="en-GB" dirty="0"/>
              <a:t>Formally:</a:t>
            </a:r>
          </a:p>
          <a:p>
            <a:pPr lvl="2" eaLnBrk="1" hangingPunct="1"/>
            <a:r>
              <a:rPr lang="en-GB" dirty="0"/>
              <a:t>The ‘discipline’ is ‘electrical’</a:t>
            </a:r>
          </a:p>
          <a:p>
            <a:pPr lvl="2" eaLnBrk="1" hangingPunct="1"/>
            <a:r>
              <a:rPr lang="en-GB" dirty="0"/>
              <a:t>The ‘primitives’ are Voltage and Current </a:t>
            </a:r>
          </a:p>
          <a:p>
            <a:pPr lvl="2" eaLnBrk="1" hangingPunct="1"/>
            <a:r>
              <a:rPr lang="en-GB" dirty="0"/>
              <a:t>The same core design equations relate to electrical, hydraulic, pneumatic, gravitational, and magneto-static and other ‘disciplines’ which employ </a:t>
            </a:r>
            <a:r>
              <a:rPr lang="en-GB" i="1" dirty="0"/>
              <a:t>force</a:t>
            </a:r>
            <a:r>
              <a:rPr lang="en-GB" dirty="0"/>
              <a:t> and </a:t>
            </a:r>
            <a:r>
              <a:rPr lang="en-GB" i="1" dirty="0"/>
              <a:t>flow</a:t>
            </a:r>
            <a:r>
              <a:rPr lang="en-GB" dirty="0"/>
              <a:t> type parameters</a:t>
            </a:r>
          </a:p>
          <a:p>
            <a:pPr lvl="1" eaLnBrk="1" hangingPunct="1"/>
            <a:r>
              <a:rPr lang="en-GB" dirty="0"/>
              <a:t>Example:</a:t>
            </a:r>
          </a:p>
        </p:txBody>
      </p:sp>
      <p:sp>
        <p:nvSpPr>
          <p:cNvPr id="4" name="Rectangle 3"/>
          <p:cNvSpPr/>
          <p:nvPr/>
        </p:nvSpPr>
        <p:spPr>
          <a:xfrm>
            <a:off x="1187624" y="5951021"/>
            <a:ext cx="1584176" cy="646331"/>
          </a:xfrm>
          <a:prstGeom prst="rect">
            <a:avLst/>
          </a:prstGeom>
          <a:solidFill>
            <a:schemeClr val="tx2">
              <a:alpha val="48000"/>
            </a:schemeClr>
          </a:solidFill>
          <a:ln>
            <a:solidFill>
              <a:schemeClr val="accent1"/>
            </a:solidFill>
          </a:ln>
          <a:scene3d>
            <a:camera prst="orthographicFront"/>
            <a:lightRig rig="threePt" dir="t"/>
          </a:scene3d>
          <a:sp3d>
            <a:bevelT/>
          </a:sp3d>
        </p:spPr>
        <p:txBody>
          <a:bodyPr wrap="square">
            <a:spAutoFit/>
          </a:bodyPr>
          <a:lstStyle/>
          <a:p>
            <a:pPr algn="ctr"/>
            <a:r>
              <a:rPr lang="en-GB" dirty="0"/>
              <a:t>rotating shaft</a:t>
            </a:r>
          </a:p>
          <a:p>
            <a:pPr algn="ctr"/>
            <a:endParaRPr lang="en-GB" dirty="0"/>
          </a:p>
        </p:txBody>
      </p:sp>
      <p:sp>
        <p:nvSpPr>
          <p:cNvPr id="6" name="Rectangle 5"/>
          <p:cNvSpPr/>
          <p:nvPr/>
        </p:nvSpPr>
        <p:spPr>
          <a:xfrm>
            <a:off x="2987824" y="5949280"/>
            <a:ext cx="1584176" cy="646331"/>
          </a:xfrm>
          <a:prstGeom prst="rect">
            <a:avLst/>
          </a:prstGeom>
          <a:solidFill>
            <a:schemeClr val="tx2">
              <a:alpha val="48000"/>
            </a:schemeClr>
          </a:solidFill>
          <a:ln>
            <a:solidFill>
              <a:schemeClr val="accent1"/>
            </a:solidFill>
          </a:ln>
          <a:scene3d>
            <a:camera prst="orthographicFront"/>
            <a:lightRig rig="threePt" dir="t"/>
          </a:scene3d>
          <a:sp3d>
            <a:bevelT/>
          </a:sp3d>
        </p:spPr>
        <p:txBody>
          <a:bodyPr wrap="square">
            <a:spAutoFit/>
          </a:bodyPr>
          <a:lstStyle/>
          <a:p>
            <a:pPr algn="ctr"/>
            <a:r>
              <a:rPr lang="en-GB" dirty="0"/>
              <a:t>angle</a:t>
            </a:r>
          </a:p>
          <a:p>
            <a:pPr algn="ctr"/>
            <a:r>
              <a:rPr lang="en-GB" dirty="0"/>
              <a:t>sensor</a:t>
            </a:r>
          </a:p>
        </p:txBody>
      </p:sp>
      <p:sp>
        <p:nvSpPr>
          <p:cNvPr id="8" name="Rectangle 7"/>
          <p:cNvSpPr/>
          <p:nvPr/>
        </p:nvSpPr>
        <p:spPr>
          <a:xfrm>
            <a:off x="4788024" y="5949280"/>
            <a:ext cx="1584176" cy="646331"/>
          </a:xfrm>
          <a:prstGeom prst="rect">
            <a:avLst/>
          </a:prstGeom>
          <a:solidFill>
            <a:schemeClr val="tx2">
              <a:alpha val="48000"/>
            </a:schemeClr>
          </a:solidFill>
          <a:ln>
            <a:solidFill>
              <a:schemeClr val="accent1"/>
            </a:solidFill>
          </a:ln>
          <a:scene3d>
            <a:camera prst="orthographicFront"/>
            <a:lightRig rig="threePt" dir="t"/>
          </a:scene3d>
          <a:sp3d>
            <a:bevelT/>
          </a:sp3d>
        </p:spPr>
        <p:txBody>
          <a:bodyPr wrap="square">
            <a:spAutoFit/>
          </a:bodyPr>
          <a:lstStyle/>
          <a:p>
            <a:pPr algn="ctr"/>
            <a:r>
              <a:rPr lang="en-GB" dirty="0"/>
              <a:t>EE system</a:t>
            </a:r>
          </a:p>
          <a:p>
            <a:pPr algn="ctr"/>
            <a:endParaRPr lang="en-GB" dirty="0"/>
          </a:p>
        </p:txBody>
      </p:sp>
      <p:sp>
        <p:nvSpPr>
          <p:cNvPr id="9" name="Rectangle 8"/>
          <p:cNvSpPr/>
          <p:nvPr/>
        </p:nvSpPr>
        <p:spPr>
          <a:xfrm>
            <a:off x="6588224" y="5949280"/>
            <a:ext cx="1584176" cy="646331"/>
          </a:xfrm>
          <a:prstGeom prst="rect">
            <a:avLst/>
          </a:prstGeom>
          <a:solidFill>
            <a:schemeClr val="tx2">
              <a:alpha val="48000"/>
            </a:schemeClr>
          </a:solidFill>
          <a:ln>
            <a:solidFill>
              <a:schemeClr val="accent1"/>
            </a:solidFill>
          </a:ln>
          <a:scene3d>
            <a:camera prst="orthographicFront"/>
            <a:lightRig rig="threePt" dir="t"/>
          </a:scene3d>
          <a:sp3d>
            <a:bevelT/>
          </a:sp3d>
        </p:spPr>
        <p:txBody>
          <a:bodyPr wrap="square">
            <a:spAutoFit/>
          </a:bodyPr>
          <a:lstStyle/>
          <a:p>
            <a:pPr algn="ctr"/>
            <a:r>
              <a:rPr lang="en-GB" dirty="0"/>
              <a:t>actuator</a:t>
            </a:r>
          </a:p>
          <a:p>
            <a:pPr algn="ctr"/>
            <a:endParaRPr lang="en-GB" dirty="0"/>
          </a:p>
        </p:txBody>
      </p:sp>
      <p:sp>
        <p:nvSpPr>
          <p:cNvPr id="10" name="Right Arrow 9"/>
          <p:cNvSpPr/>
          <p:nvPr/>
        </p:nvSpPr>
        <p:spPr>
          <a:xfrm>
            <a:off x="2771800" y="6021288"/>
            <a:ext cx="21602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ight Arrow 10"/>
          <p:cNvSpPr/>
          <p:nvPr/>
        </p:nvSpPr>
        <p:spPr>
          <a:xfrm>
            <a:off x="4572000" y="6021288"/>
            <a:ext cx="21602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ight Arrow 11"/>
          <p:cNvSpPr/>
          <p:nvPr/>
        </p:nvSpPr>
        <p:spPr>
          <a:xfrm>
            <a:off x="6372200" y="6021288"/>
            <a:ext cx="21602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Elbow Connector 13"/>
          <p:cNvCxnSpPr>
            <a:stCxn id="9" idx="3"/>
            <a:endCxn id="4" idx="0"/>
          </p:cNvCxnSpPr>
          <p:nvPr/>
        </p:nvCxnSpPr>
        <p:spPr>
          <a:xfrm flipH="1" flipV="1">
            <a:off x="1979712" y="5951021"/>
            <a:ext cx="6192688" cy="321425"/>
          </a:xfrm>
          <a:prstGeom prst="bentConnector4">
            <a:avLst>
              <a:gd name="adj1" fmla="val -3691"/>
              <a:gd name="adj2" fmla="val 171662"/>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72000" y="5373216"/>
            <a:ext cx="1505540" cy="369332"/>
          </a:xfrm>
          <a:prstGeom prst="rect">
            <a:avLst/>
          </a:prstGeom>
          <a:noFill/>
        </p:spPr>
        <p:txBody>
          <a:bodyPr wrap="none" rtlCol="0">
            <a:spAutoFit/>
          </a:bodyPr>
          <a:lstStyle/>
          <a:p>
            <a:r>
              <a:rPr lang="en-GB" dirty="0"/>
              <a:t>Control Loop</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pPr eaLnBrk="1" hangingPunct="1"/>
            <a:r>
              <a:rPr lang="en-GB" sz="3600" dirty="0"/>
              <a:t>Frequency-dependent Impedance is required in to realise a filter</a:t>
            </a:r>
          </a:p>
        </p:txBody>
      </p:sp>
      <p:sp>
        <p:nvSpPr>
          <p:cNvPr id="22531" name="Rectangle 5"/>
          <p:cNvSpPr>
            <a:spLocks noGrp="1" noChangeArrowheads="1"/>
          </p:cNvSpPr>
          <p:nvPr>
            <p:ph type="body" idx="1"/>
          </p:nvPr>
        </p:nvSpPr>
        <p:spPr>
          <a:xfrm>
            <a:off x="179388" y="1700213"/>
            <a:ext cx="8453437" cy="4681537"/>
          </a:xfrm>
        </p:spPr>
        <p:txBody>
          <a:bodyPr/>
          <a:lstStyle/>
          <a:p>
            <a:pPr eaLnBrk="1" hangingPunct="1"/>
            <a:r>
              <a:rPr lang="en-GB" sz="2400" dirty="0"/>
              <a:t>Resistors respond equally to all frequencies: Ohm’s law</a:t>
            </a:r>
          </a:p>
          <a:p>
            <a:pPr eaLnBrk="1" hangingPunct="1"/>
            <a:endParaRPr lang="en-GB" sz="2400" dirty="0"/>
          </a:p>
          <a:p>
            <a:pPr eaLnBrk="1" hangingPunct="1"/>
            <a:endParaRPr lang="en-GB" sz="1800" dirty="0"/>
          </a:p>
          <a:p>
            <a:pPr eaLnBrk="1" hangingPunct="1"/>
            <a:r>
              <a:rPr lang="en-GB" sz="2400" dirty="0"/>
              <a:t>The impedance of a resistor is constant for all frequencies, so we </a:t>
            </a:r>
            <a:r>
              <a:rPr lang="en-GB" altLang="zh-CN" sz="2400" dirty="0">
                <a:ea typeface="宋体" pitchFamily="2" charset="-122"/>
              </a:rPr>
              <a:t>can also</a:t>
            </a:r>
            <a:r>
              <a:rPr lang="en-GB" sz="2400" dirty="0"/>
              <a:t> write</a:t>
            </a:r>
          </a:p>
          <a:p>
            <a:pPr eaLnBrk="1" hangingPunct="1"/>
            <a:endParaRPr lang="en-GB" sz="1100" dirty="0"/>
          </a:p>
          <a:p>
            <a:pPr eaLnBrk="1" hangingPunct="1"/>
            <a:r>
              <a:rPr lang="en-GB" sz="2400" dirty="0"/>
              <a:t>‘Impedance’ is the general complex form of resistance. In the case of a resistor the impedance is purely real</a:t>
            </a:r>
          </a:p>
          <a:p>
            <a:pPr eaLnBrk="1" hangingPunct="1"/>
            <a:r>
              <a:rPr lang="en-GB" sz="2400" dirty="0"/>
              <a:t>We will see that the impedance of a capacitor is purely imaginary and negative and that the impedance of an inductor is purely imaginary and positive</a:t>
            </a:r>
          </a:p>
          <a:p>
            <a:pPr eaLnBrk="1" hangingPunct="1"/>
            <a:r>
              <a:rPr lang="en-GB" sz="2400" dirty="0"/>
              <a:t>We will also see that the magnitude of the imaginary impedance of these components depends on frequency</a:t>
            </a:r>
          </a:p>
          <a:p>
            <a:pPr eaLnBrk="1" hangingPunct="1"/>
            <a:endParaRPr lang="en-GB" dirty="0"/>
          </a:p>
        </p:txBody>
      </p:sp>
      <p:sp>
        <p:nvSpPr>
          <p:cNvPr id="22532" name="Text Box 6"/>
          <p:cNvSpPr txBox="1">
            <a:spLocks noChangeArrowheads="1"/>
          </p:cNvSpPr>
          <p:nvPr/>
        </p:nvSpPr>
        <p:spPr bwMode="auto">
          <a:xfrm>
            <a:off x="6443663" y="2133600"/>
            <a:ext cx="2243137" cy="579438"/>
          </a:xfrm>
          <a:prstGeom prst="rect">
            <a:avLst/>
          </a:prstGeom>
          <a:noFill/>
          <a:ln w="9525">
            <a:noFill/>
            <a:miter lim="800000"/>
            <a:headEnd/>
            <a:tailEnd/>
          </a:ln>
        </p:spPr>
        <p:txBody>
          <a:bodyPr wrap="none">
            <a:spAutoFit/>
          </a:bodyPr>
          <a:lstStyle/>
          <a:p>
            <a:r>
              <a:rPr lang="en-GB" sz="3200" i="1">
                <a:latin typeface="Times New Roman" pitchFamily="18" charset="0"/>
              </a:rPr>
              <a:t>v(t)=R </a:t>
            </a:r>
            <a:r>
              <a:rPr lang="en-US" sz="3200" i="1">
                <a:latin typeface="Times New Roman" pitchFamily="18" charset="0"/>
                <a:cs typeface="Times New Roman" pitchFamily="18" charset="0"/>
              </a:rPr>
              <a:t>×</a:t>
            </a:r>
            <a:r>
              <a:rPr lang="en-GB" sz="3200" i="1">
                <a:latin typeface="Times New Roman" pitchFamily="18" charset="0"/>
              </a:rPr>
              <a:t> i(t)</a:t>
            </a:r>
          </a:p>
        </p:txBody>
      </p:sp>
      <p:sp>
        <p:nvSpPr>
          <p:cNvPr id="22533" name="Text Box 7"/>
          <p:cNvSpPr txBox="1">
            <a:spLocks noChangeArrowheads="1"/>
          </p:cNvSpPr>
          <p:nvPr/>
        </p:nvSpPr>
        <p:spPr bwMode="auto">
          <a:xfrm>
            <a:off x="6300788" y="3357563"/>
            <a:ext cx="2332037" cy="579437"/>
          </a:xfrm>
          <a:prstGeom prst="rect">
            <a:avLst/>
          </a:prstGeom>
          <a:noFill/>
          <a:ln w="9525">
            <a:noFill/>
            <a:miter lim="800000"/>
            <a:headEnd/>
            <a:tailEnd/>
          </a:ln>
        </p:spPr>
        <p:txBody>
          <a:bodyPr wrap="none">
            <a:spAutoFit/>
          </a:bodyPr>
          <a:lstStyle/>
          <a:p>
            <a:r>
              <a:rPr lang="en-GB" altLang="zh-CN" sz="3200" i="1">
                <a:latin typeface="Times New Roman" pitchFamily="18" charset="0"/>
                <a:ea typeface="宋体" pitchFamily="2" charset="-122"/>
              </a:rPr>
              <a:t>V</a:t>
            </a:r>
            <a:r>
              <a:rPr lang="en-GB" sz="3200" i="1">
                <a:latin typeface="Times New Roman" pitchFamily="18" charset="0"/>
              </a:rPr>
              <a:t>(f)=R </a:t>
            </a:r>
            <a:r>
              <a:rPr lang="en-US" sz="3200" i="1">
                <a:latin typeface="Times New Roman" pitchFamily="18" charset="0"/>
                <a:cs typeface="Times New Roman" pitchFamily="18" charset="0"/>
              </a:rPr>
              <a:t>×</a:t>
            </a:r>
            <a:r>
              <a:rPr lang="en-GB" sz="3200" i="1">
                <a:latin typeface="Times New Roman" pitchFamily="18" charset="0"/>
              </a:rPr>
              <a:t> </a:t>
            </a:r>
            <a:r>
              <a:rPr lang="en-GB" altLang="zh-CN" sz="3200" i="1">
                <a:latin typeface="Times New Roman" pitchFamily="18" charset="0"/>
                <a:ea typeface="宋体" pitchFamily="2" charset="-122"/>
              </a:rPr>
              <a:t>I</a:t>
            </a:r>
            <a:r>
              <a:rPr lang="en-GB" sz="3200" i="1">
                <a:latin typeface="Times New Roman" pitchFamily="18" charset="0"/>
              </a:rPr>
              <a:t>(f)</a:t>
            </a:r>
          </a:p>
        </p:txBody>
      </p:sp>
      <p:sp>
        <p:nvSpPr>
          <p:cNvPr id="22534" name="Text Box 9"/>
          <p:cNvSpPr txBox="1">
            <a:spLocks noChangeArrowheads="1"/>
          </p:cNvSpPr>
          <p:nvPr/>
        </p:nvSpPr>
        <p:spPr bwMode="auto">
          <a:xfrm>
            <a:off x="900113" y="2133600"/>
            <a:ext cx="5327650" cy="646113"/>
          </a:xfrm>
          <a:prstGeom prst="rect">
            <a:avLst/>
          </a:prstGeom>
          <a:noFill/>
          <a:ln w="9525">
            <a:noFill/>
            <a:miter lim="800000"/>
            <a:headEnd/>
            <a:tailEnd/>
          </a:ln>
        </p:spPr>
        <p:txBody>
          <a:bodyPr>
            <a:spAutoFit/>
          </a:bodyPr>
          <a:lstStyle/>
          <a:p>
            <a:r>
              <a:rPr lang="en-GB" dirty="0">
                <a:solidFill>
                  <a:srgbClr val="FF0000"/>
                </a:solidFill>
              </a:rPr>
              <a:t>The waveforms of voltage and current associated with a resistor differ only in amplitude</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a:t>Capacitors and Inductors</a:t>
            </a:r>
          </a:p>
        </p:txBody>
      </p:sp>
      <p:sp>
        <p:nvSpPr>
          <p:cNvPr id="23555" name="Text Box 3"/>
          <p:cNvSpPr txBox="1">
            <a:spLocks noChangeArrowheads="1"/>
          </p:cNvSpPr>
          <p:nvPr/>
        </p:nvSpPr>
        <p:spPr bwMode="auto">
          <a:xfrm>
            <a:off x="827088" y="1989138"/>
            <a:ext cx="3621087" cy="641350"/>
          </a:xfrm>
          <a:prstGeom prst="rect">
            <a:avLst/>
          </a:prstGeom>
          <a:noFill/>
          <a:ln w="9525">
            <a:noFill/>
            <a:miter lim="800000"/>
            <a:headEnd/>
            <a:tailEnd/>
          </a:ln>
        </p:spPr>
        <p:txBody>
          <a:bodyPr>
            <a:spAutoFit/>
          </a:bodyPr>
          <a:lstStyle/>
          <a:p>
            <a:r>
              <a:rPr lang="en-GB">
                <a:latin typeface="Tahoma" pitchFamily="34" charset="0"/>
              </a:rPr>
              <a:t> A capacitor stores energy in the form of an electrical field</a:t>
            </a:r>
          </a:p>
        </p:txBody>
      </p:sp>
      <p:sp>
        <p:nvSpPr>
          <p:cNvPr id="23556" name="Text Box 4"/>
          <p:cNvSpPr txBox="1">
            <a:spLocks noChangeArrowheads="1"/>
          </p:cNvSpPr>
          <p:nvPr/>
        </p:nvSpPr>
        <p:spPr bwMode="auto">
          <a:xfrm>
            <a:off x="4787900" y="1989138"/>
            <a:ext cx="3621088" cy="641350"/>
          </a:xfrm>
          <a:prstGeom prst="rect">
            <a:avLst/>
          </a:prstGeom>
          <a:noFill/>
          <a:ln w="9525">
            <a:noFill/>
            <a:miter lim="800000"/>
            <a:headEnd/>
            <a:tailEnd/>
          </a:ln>
        </p:spPr>
        <p:txBody>
          <a:bodyPr>
            <a:spAutoFit/>
          </a:bodyPr>
          <a:lstStyle/>
          <a:p>
            <a:r>
              <a:rPr lang="en-GB">
                <a:latin typeface="Tahoma" pitchFamily="34" charset="0"/>
              </a:rPr>
              <a:t>An inductor stores energy in the form of a magnetic field</a:t>
            </a:r>
          </a:p>
        </p:txBody>
      </p:sp>
      <p:grpSp>
        <p:nvGrpSpPr>
          <p:cNvPr id="2" name="Group 5"/>
          <p:cNvGrpSpPr>
            <a:grpSpLocks/>
          </p:cNvGrpSpPr>
          <p:nvPr/>
        </p:nvGrpSpPr>
        <p:grpSpPr bwMode="auto">
          <a:xfrm>
            <a:off x="1979613" y="4725988"/>
            <a:ext cx="1439862" cy="431800"/>
            <a:chOff x="975" y="1434"/>
            <a:chExt cx="907" cy="272"/>
          </a:xfrm>
        </p:grpSpPr>
        <p:sp>
          <p:nvSpPr>
            <p:cNvPr id="23591" name="Line 6"/>
            <p:cNvSpPr>
              <a:spLocks noChangeShapeType="1"/>
            </p:cNvSpPr>
            <p:nvPr/>
          </p:nvSpPr>
          <p:spPr bwMode="auto">
            <a:xfrm>
              <a:off x="1383" y="1434"/>
              <a:ext cx="0" cy="272"/>
            </a:xfrm>
            <a:prstGeom prst="line">
              <a:avLst/>
            </a:prstGeom>
            <a:noFill/>
            <a:ln w="38100">
              <a:solidFill>
                <a:schemeClr val="tx1"/>
              </a:solidFill>
              <a:round/>
              <a:headEnd/>
              <a:tailEnd/>
            </a:ln>
          </p:spPr>
          <p:txBody>
            <a:bodyPr/>
            <a:lstStyle/>
            <a:p>
              <a:endParaRPr lang="en-GB"/>
            </a:p>
          </p:txBody>
        </p:sp>
        <p:sp>
          <p:nvSpPr>
            <p:cNvPr id="23592" name="Line 7"/>
            <p:cNvSpPr>
              <a:spLocks noChangeShapeType="1"/>
            </p:cNvSpPr>
            <p:nvPr/>
          </p:nvSpPr>
          <p:spPr bwMode="auto">
            <a:xfrm>
              <a:off x="1474" y="1434"/>
              <a:ext cx="0" cy="272"/>
            </a:xfrm>
            <a:prstGeom prst="line">
              <a:avLst/>
            </a:prstGeom>
            <a:noFill/>
            <a:ln w="38100">
              <a:solidFill>
                <a:schemeClr val="tx1"/>
              </a:solidFill>
              <a:round/>
              <a:headEnd/>
              <a:tailEnd/>
            </a:ln>
          </p:spPr>
          <p:txBody>
            <a:bodyPr/>
            <a:lstStyle/>
            <a:p>
              <a:endParaRPr lang="en-GB"/>
            </a:p>
          </p:txBody>
        </p:sp>
        <p:sp>
          <p:nvSpPr>
            <p:cNvPr id="23593" name="Line 8"/>
            <p:cNvSpPr>
              <a:spLocks noChangeShapeType="1"/>
            </p:cNvSpPr>
            <p:nvPr/>
          </p:nvSpPr>
          <p:spPr bwMode="auto">
            <a:xfrm>
              <a:off x="975" y="1570"/>
              <a:ext cx="408" cy="0"/>
            </a:xfrm>
            <a:prstGeom prst="line">
              <a:avLst/>
            </a:prstGeom>
            <a:noFill/>
            <a:ln w="9525">
              <a:solidFill>
                <a:schemeClr val="tx1"/>
              </a:solidFill>
              <a:round/>
              <a:headEnd/>
              <a:tailEnd/>
            </a:ln>
          </p:spPr>
          <p:txBody>
            <a:bodyPr/>
            <a:lstStyle/>
            <a:p>
              <a:endParaRPr lang="en-GB"/>
            </a:p>
          </p:txBody>
        </p:sp>
        <p:sp>
          <p:nvSpPr>
            <p:cNvPr id="23594" name="Line 9"/>
            <p:cNvSpPr>
              <a:spLocks noChangeShapeType="1"/>
            </p:cNvSpPr>
            <p:nvPr/>
          </p:nvSpPr>
          <p:spPr bwMode="auto">
            <a:xfrm>
              <a:off x="1474" y="1570"/>
              <a:ext cx="408" cy="0"/>
            </a:xfrm>
            <a:prstGeom prst="line">
              <a:avLst/>
            </a:prstGeom>
            <a:noFill/>
            <a:ln w="9525">
              <a:solidFill>
                <a:schemeClr val="tx1"/>
              </a:solidFill>
              <a:round/>
              <a:headEnd/>
              <a:tailEnd/>
            </a:ln>
          </p:spPr>
          <p:txBody>
            <a:bodyPr/>
            <a:lstStyle/>
            <a:p>
              <a:endParaRPr lang="en-GB"/>
            </a:p>
          </p:txBody>
        </p:sp>
      </p:grpSp>
      <p:grpSp>
        <p:nvGrpSpPr>
          <p:cNvPr id="3" name="Group 10"/>
          <p:cNvGrpSpPr>
            <a:grpSpLocks/>
          </p:cNvGrpSpPr>
          <p:nvPr/>
        </p:nvGrpSpPr>
        <p:grpSpPr bwMode="auto">
          <a:xfrm>
            <a:off x="5435600" y="4797425"/>
            <a:ext cx="2160588" cy="215900"/>
            <a:chOff x="3061" y="1434"/>
            <a:chExt cx="1361" cy="136"/>
          </a:xfrm>
        </p:grpSpPr>
        <p:sp>
          <p:nvSpPr>
            <p:cNvPr id="23586" name="Line 11"/>
            <p:cNvSpPr>
              <a:spLocks noChangeShapeType="1"/>
            </p:cNvSpPr>
            <p:nvPr/>
          </p:nvSpPr>
          <p:spPr bwMode="auto">
            <a:xfrm>
              <a:off x="3061" y="1570"/>
              <a:ext cx="408" cy="0"/>
            </a:xfrm>
            <a:prstGeom prst="line">
              <a:avLst/>
            </a:prstGeom>
            <a:noFill/>
            <a:ln w="9525">
              <a:solidFill>
                <a:schemeClr val="tx1"/>
              </a:solidFill>
              <a:round/>
              <a:headEnd/>
              <a:tailEnd/>
            </a:ln>
          </p:spPr>
          <p:txBody>
            <a:bodyPr/>
            <a:lstStyle/>
            <a:p>
              <a:endParaRPr lang="en-GB"/>
            </a:p>
          </p:txBody>
        </p:sp>
        <p:sp>
          <p:nvSpPr>
            <p:cNvPr id="23587" name="Line 12"/>
            <p:cNvSpPr>
              <a:spLocks noChangeShapeType="1"/>
            </p:cNvSpPr>
            <p:nvPr/>
          </p:nvSpPr>
          <p:spPr bwMode="auto">
            <a:xfrm>
              <a:off x="4014" y="1570"/>
              <a:ext cx="408" cy="0"/>
            </a:xfrm>
            <a:prstGeom prst="line">
              <a:avLst/>
            </a:prstGeom>
            <a:noFill/>
            <a:ln w="9525">
              <a:solidFill>
                <a:schemeClr val="tx1"/>
              </a:solidFill>
              <a:round/>
              <a:headEnd/>
              <a:tailEnd/>
            </a:ln>
          </p:spPr>
          <p:txBody>
            <a:bodyPr/>
            <a:lstStyle/>
            <a:p>
              <a:endParaRPr lang="en-GB"/>
            </a:p>
          </p:txBody>
        </p:sp>
        <p:sp>
          <p:nvSpPr>
            <p:cNvPr id="23588" name="Freeform 13"/>
            <p:cNvSpPr>
              <a:spLocks/>
            </p:cNvSpPr>
            <p:nvPr/>
          </p:nvSpPr>
          <p:spPr bwMode="auto">
            <a:xfrm>
              <a:off x="3470" y="1434"/>
              <a:ext cx="181" cy="136"/>
            </a:xfrm>
            <a:custGeom>
              <a:avLst/>
              <a:gdLst>
                <a:gd name="T0" fmla="*/ 0 w 181"/>
                <a:gd name="T1" fmla="*/ 136 h 136"/>
                <a:gd name="T2" fmla="*/ 90 w 181"/>
                <a:gd name="T3" fmla="*/ 0 h 136"/>
                <a:gd name="T4" fmla="*/ 181 w 181"/>
                <a:gd name="T5" fmla="*/ 136 h 136"/>
                <a:gd name="T6" fmla="*/ 0 60000 65536"/>
                <a:gd name="T7" fmla="*/ 0 60000 65536"/>
                <a:gd name="T8" fmla="*/ 0 60000 65536"/>
                <a:gd name="T9" fmla="*/ 0 w 181"/>
                <a:gd name="T10" fmla="*/ 0 h 136"/>
                <a:gd name="T11" fmla="*/ 181 w 181"/>
                <a:gd name="T12" fmla="*/ 136 h 136"/>
              </a:gdLst>
              <a:ahLst/>
              <a:cxnLst>
                <a:cxn ang="T6">
                  <a:pos x="T0" y="T1"/>
                </a:cxn>
                <a:cxn ang="T7">
                  <a:pos x="T2" y="T3"/>
                </a:cxn>
                <a:cxn ang="T8">
                  <a:pos x="T4" y="T5"/>
                </a:cxn>
              </a:cxnLst>
              <a:rect l="T9" t="T10" r="T11" b="T12"/>
              <a:pathLst>
                <a:path w="181" h="136">
                  <a:moveTo>
                    <a:pt x="0" y="136"/>
                  </a:moveTo>
                  <a:cubicBezTo>
                    <a:pt x="30" y="68"/>
                    <a:pt x="60" y="0"/>
                    <a:pt x="90" y="0"/>
                  </a:cubicBezTo>
                  <a:cubicBezTo>
                    <a:pt x="120" y="0"/>
                    <a:pt x="150" y="68"/>
                    <a:pt x="181" y="136"/>
                  </a:cubicBezTo>
                </a:path>
              </a:pathLst>
            </a:custGeom>
            <a:noFill/>
            <a:ln w="9525">
              <a:solidFill>
                <a:schemeClr val="tx1"/>
              </a:solidFill>
              <a:round/>
              <a:headEnd/>
              <a:tailEnd/>
            </a:ln>
          </p:spPr>
          <p:txBody>
            <a:bodyPr/>
            <a:lstStyle/>
            <a:p>
              <a:endParaRPr lang="en-GB"/>
            </a:p>
          </p:txBody>
        </p:sp>
        <p:sp>
          <p:nvSpPr>
            <p:cNvPr id="23589" name="Freeform 14"/>
            <p:cNvSpPr>
              <a:spLocks/>
            </p:cNvSpPr>
            <p:nvPr/>
          </p:nvSpPr>
          <p:spPr bwMode="auto">
            <a:xfrm>
              <a:off x="3652" y="1434"/>
              <a:ext cx="181" cy="136"/>
            </a:xfrm>
            <a:custGeom>
              <a:avLst/>
              <a:gdLst>
                <a:gd name="T0" fmla="*/ 0 w 181"/>
                <a:gd name="T1" fmla="*/ 136 h 136"/>
                <a:gd name="T2" fmla="*/ 90 w 181"/>
                <a:gd name="T3" fmla="*/ 0 h 136"/>
                <a:gd name="T4" fmla="*/ 181 w 181"/>
                <a:gd name="T5" fmla="*/ 136 h 136"/>
                <a:gd name="T6" fmla="*/ 0 60000 65536"/>
                <a:gd name="T7" fmla="*/ 0 60000 65536"/>
                <a:gd name="T8" fmla="*/ 0 60000 65536"/>
                <a:gd name="T9" fmla="*/ 0 w 181"/>
                <a:gd name="T10" fmla="*/ 0 h 136"/>
                <a:gd name="T11" fmla="*/ 181 w 181"/>
                <a:gd name="T12" fmla="*/ 136 h 136"/>
              </a:gdLst>
              <a:ahLst/>
              <a:cxnLst>
                <a:cxn ang="T6">
                  <a:pos x="T0" y="T1"/>
                </a:cxn>
                <a:cxn ang="T7">
                  <a:pos x="T2" y="T3"/>
                </a:cxn>
                <a:cxn ang="T8">
                  <a:pos x="T4" y="T5"/>
                </a:cxn>
              </a:cxnLst>
              <a:rect l="T9" t="T10" r="T11" b="T12"/>
              <a:pathLst>
                <a:path w="181" h="136">
                  <a:moveTo>
                    <a:pt x="0" y="136"/>
                  </a:moveTo>
                  <a:cubicBezTo>
                    <a:pt x="30" y="68"/>
                    <a:pt x="60" y="0"/>
                    <a:pt x="90" y="0"/>
                  </a:cubicBezTo>
                  <a:cubicBezTo>
                    <a:pt x="120" y="0"/>
                    <a:pt x="150" y="68"/>
                    <a:pt x="181" y="136"/>
                  </a:cubicBezTo>
                </a:path>
              </a:pathLst>
            </a:custGeom>
            <a:noFill/>
            <a:ln w="9525">
              <a:solidFill>
                <a:schemeClr val="tx1"/>
              </a:solidFill>
              <a:round/>
              <a:headEnd/>
              <a:tailEnd/>
            </a:ln>
          </p:spPr>
          <p:txBody>
            <a:bodyPr/>
            <a:lstStyle/>
            <a:p>
              <a:endParaRPr lang="en-GB"/>
            </a:p>
          </p:txBody>
        </p:sp>
        <p:sp>
          <p:nvSpPr>
            <p:cNvPr id="23590" name="Freeform 15"/>
            <p:cNvSpPr>
              <a:spLocks/>
            </p:cNvSpPr>
            <p:nvPr/>
          </p:nvSpPr>
          <p:spPr bwMode="auto">
            <a:xfrm>
              <a:off x="3834" y="1434"/>
              <a:ext cx="181" cy="136"/>
            </a:xfrm>
            <a:custGeom>
              <a:avLst/>
              <a:gdLst>
                <a:gd name="T0" fmla="*/ 0 w 181"/>
                <a:gd name="T1" fmla="*/ 136 h 136"/>
                <a:gd name="T2" fmla="*/ 90 w 181"/>
                <a:gd name="T3" fmla="*/ 0 h 136"/>
                <a:gd name="T4" fmla="*/ 181 w 181"/>
                <a:gd name="T5" fmla="*/ 136 h 136"/>
                <a:gd name="T6" fmla="*/ 0 60000 65536"/>
                <a:gd name="T7" fmla="*/ 0 60000 65536"/>
                <a:gd name="T8" fmla="*/ 0 60000 65536"/>
                <a:gd name="T9" fmla="*/ 0 w 181"/>
                <a:gd name="T10" fmla="*/ 0 h 136"/>
                <a:gd name="T11" fmla="*/ 181 w 181"/>
                <a:gd name="T12" fmla="*/ 136 h 136"/>
              </a:gdLst>
              <a:ahLst/>
              <a:cxnLst>
                <a:cxn ang="T6">
                  <a:pos x="T0" y="T1"/>
                </a:cxn>
                <a:cxn ang="T7">
                  <a:pos x="T2" y="T3"/>
                </a:cxn>
                <a:cxn ang="T8">
                  <a:pos x="T4" y="T5"/>
                </a:cxn>
              </a:cxnLst>
              <a:rect l="T9" t="T10" r="T11" b="T12"/>
              <a:pathLst>
                <a:path w="181" h="136">
                  <a:moveTo>
                    <a:pt x="0" y="136"/>
                  </a:moveTo>
                  <a:cubicBezTo>
                    <a:pt x="30" y="68"/>
                    <a:pt x="60" y="0"/>
                    <a:pt x="90" y="0"/>
                  </a:cubicBezTo>
                  <a:cubicBezTo>
                    <a:pt x="120" y="0"/>
                    <a:pt x="150" y="68"/>
                    <a:pt x="181" y="136"/>
                  </a:cubicBezTo>
                </a:path>
              </a:pathLst>
            </a:custGeom>
            <a:noFill/>
            <a:ln w="9525">
              <a:solidFill>
                <a:schemeClr val="tx1"/>
              </a:solidFill>
              <a:round/>
              <a:headEnd/>
              <a:tailEnd/>
            </a:ln>
          </p:spPr>
          <p:txBody>
            <a:bodyPr/>
            <a:lstStyle/>
            <a:p>
              <a:endParaRPr lang="en-GB"/>
            </a:p>
          </p:txBody>
        </p:sp>
      </p:grpSp>
      <p:sp>
        <p:nvSpPr>
          <p:cNvPr id="23559" name="AutoShape 16"/>
          <p:cNvSpPr>
            <a:spLocks noChangeArrowheads="1"/>
          </p:cNvSpPr>
          <p:nvPr/>
        </p:nvSpPr>
        <p:spPr bwMode="auto">
          <a:xfrm>
            <a:off x="1835150" y="3357563"/>
            <a:ext cx="1657350" cy="431800"/>
          </a:xfrm>
          <a:prstGeom prst="parallelogram">
            <a:avLst>
              <a:gd name="adj" fmla="val 95956"/>
            </a:avLst>
          </a:prstGeom>
          <a:solidFill>
            <a:schemeClr val="accent1"/>
          </a:solidFill>
          <a:ln w="9525">
            <a:solidFill>
              <a:schemeClr val="tx1"/>
            </a:solidFill>
            <a:miter lim="800000"/>
            <a:headEnd/>
            <a:tailEnd/>
          </a:ln>
        </p:spPr>
        <p:txBody>
          <a:bodyPr wrap="none" anchor="ctr"/>
          <a:lstStyle/>
          <a:p>
            <a:endParaRPr lang="en-US"/>
          </a:p>
        </p:txBody>
      </p:sp>
      <p:sp>
        <p:nvSpPr>
          <p:cNvPr id="23560" name="AutoShape 17"/>
          <p:cNvSpPr>
            <a:spLocks noChangeArrowheads="1"/>
          </p:cNvSpPr>
          <p:nvPr/>
        </p:nvSpPr>
        <p:spPr bwMode="auto">
          <a:xfrm>
            <a:off x="1835150" y="3068638"/>
            <a:ext cx="1657350" cy="431800"/>
          </a:xfrm>
          <a:prstGeom prst="parallelogram">
            <a:avLst>
              <a:gd name="adj" fmla="val 95956"/>
            </a:avLst>
          </a:prstGeom>
          <a:solidFill>
            <a:schemeClr val="accent1"/>
          </a:solidFill>
          <a:ln w="9525">
            <a:solidFill>
              <a:schemeClr val="tx1"/>
            </a:solidFill>
            <a:miter lim="800000"/>
            <a:headEnd/>
            <a:tailEnd/>
          </a:ln>
        </p:spPr>
        <p:txBody>
          <a:bodyPr wrap="none" anchor="ctr"/>
          <a:lstStyle/>
          <a:p>
            <a:endParaRPr lang="en-US"/>
          </a:p>
        </p:txBody>
      </p:sp>
      <p:sp>
        <p:nvSpPr>
          <p:cNvPr id="23561" name="Line 18"/>
          <p:cNvSpPr>
            <a:spLocks noChangeShapeType="1"/>
          </p:cNvSpPr>
          <p:nvPr/>
        </p:nvSpPr>
        <p:spPr bwMode="auto">
          <a:xfrm>
            <a:off x="2051050" y="3500438"/>
            <a:ext cx="0" cy="217487"/>
          </a:xfrm>
          <a:prstGeom prst="line">
            <a:avLst/>
          </a:prstGeom>
          <a:noFill/>
          <a:ln w="9525">
            <a:solidFill>
              <a:schemeClr val="tx1"/>
            </a:solidFill>
            <a:round/>
            <a:headEnd/>
            <a:tailEnd type="triangle" w="med" len="med"/>
          </a:ln>
        </p:spPr>
        <p:txBody>
          <a:bodyPr/>
          <a:lstStyle/>
          <a:p>
            <a:endParaRPr lang="en-GB"/>
          </a:p>
        </p:txBody>
      </p:sp>
      <p:sp>
        <p:nvSpPr>
          <p:cNvPr id="23562" name="Line 19"/>
          <p:cNvSpPr>
            <a:spLocks noChangeShapeType="1"/>
          </p:cNvSpPr>
          <p:nvPr/>
        </p:nvSpPr>
        <p:spPr bwMode="auto">
          <a:xfrm>
            <a:off x="2195513" y="3500438"/>
            <a:ext cx="0" cy="217487"/>
          </a:xfrm>
          <a:prstGeom prst="line">
            <a:avLst/>
          </a:prstGeom>
          <a:noFill/>
          <a:ln w="9525">
            <a:solidFill>
              <a:schemeClr val="tx1"/>
            </a:solidFill>
            <a:round/>
            <a:headEnd/>
            <a:tailEnd type="triangle" w="med" len="med"/>
          </a:ln>
        </p:spPr>
        <p:txBody>
          <a:bodyPr/>
          <a:lstStyle/>
          <a:p>
            <a:endParaRPr lang="en-GB"/>
          </a:p>
        </p:txBody>
      </p:sp>
      <p:sp>
        <p:nvSpPr>
          <p:cNvPr id="23563" name="Line 20"/>
          <p:cNvSpPr>
            <a:spLocks noChangeShapeType="1"/>
          </p:cNvSpPr>
          <p:nvPr/>
        </p:nvSpPr>
        <p:spPr bwMode="auto">
          <a:xfrm>
            <a:off x="2339975" y="3500438"/>
            <a:ext cx="0" cy="217487"/>
          </a:xfrm>
          <a:prstGeom prst="line">
            <a:avLst/>
          </a:prstGeom>
          <a:noFill/>
          <a:ln w="9525">
            <a:solidFill>
              <a:schemeClr val="tx1"/>
            </a:solidFill>
            <a:round/>
            <a:headEnd/>
            <a:tailEnd type="triangle" w="med" len="med"/>
          </a:ln>
        </p:spPr>
        <p:txBody>
          <a:bodyPr/>
          <a:lstStyle/>
          <a:p>
            <a:endParaRPr lang="en-GB"/>
          </a:p>
        </p:txBody>
      </p:sp>
      <p:sp>
        <p:nvSpPr>
          <p:cNvPr id="23564" name="Line 21"/>
          <p:cNvSpPr>
            <a:spLocks noChangeShapeType="1"/>
          </p:cNvSpPr>
          <p:nvPr/>
        </p:nvSpPr>
        <p:spPr bwMode="auto">
          <a:xfrm>
            <a:off x="2484438" y="3500438"/>
            <a:ext cx="0" cy="217487"/>
          </a:xfrm>
          <a:prstGeom prst="line">
            <a:avLst/>
          </a:prstGeom>
          <a:noFill/>
          <a:ln w="9525">
            <a:solidFill>
              <a:schemeClr val="tx1"/>
            </a:solidFill>
            <a:round/>
            <a:headEnd/>
            <a:tailEnd type="triangle" w="med" len="med"/>
          </a:ln>
        </p:spPr>
        <p:txBody>
          <a:bodyPr/>
          <a:lstStyle/>
          <a:p>
            <a:endParaRPr lang="en-GB"/>
          </a:p>
        </p:txBody>
      </p:sp>
      <p:sp>
        <p:nvSpPr>
          <p:cNvPr id="23565" name="Line 22"/>
          <p:cNvSpPr>
            <a:spLocks noChangeShapeType="1"/>
          </p:cNvSpPr>
          <p:nvPr/>
        </p:nvSpPr>
        <p:spPr bwMode="auto">
          <a:xfrm>
            <a:off x="2628900" y="3500438"/>
            <a:ext cx="0" cy="217487"/>
          </a:xfrm>
          <a:prstGeom prst="line">
            <a:avLst/>
          </a:prstGeom>
          <a:noFill/>
          <a:ln w="9525">
            <a:solidFill>
              <a:schemeClr val="tx1"/>
            </a:solidFill>
            <a:round/>
            <a:headEnd/>
            <a:tailEnd type="triangle" w="med" len="med"/>
          </a:ln>
        </p:spPr>
        <p:txBody>
          <a:bodyPr/>
          <a:lstStyle/>
          <a:p>
            <a:endParaRPr lang="en-GB"/>
          </a:p>
        </p:txBody>
      </p:sp>
      <p:sp>
        <p:nvSpPr>
          <p:cNvPr id="23566" name="Line 23"/>
          <p:cNvSpPr>
            <a:spLocks noChangeShapeType="1"/>
          </p:cNvSpPr>
          <p:nvPr/>
        </p:nvSpPr>
        <p:spPr bwMode="auto">
          <a:xfrm>
            <a:off x="2773363" y="3500438"/>
            <a:ext cx="0" cy="217487"/>
          </a:xfrm>
          <a:prstGeom prst="line">
            <a:avLst/>
          </a:prstGeom>
          <a:noFill/>
          <a:ln w="9525">
            <a:solidFill>
              <a:schemeClr val="tx1"/>
            </a:solidFill>
            <a:round/>
            <a:headEnd/>
            <a:tailEnd type="triangle" w="med" len="med"/>
          </a:ln>
        </p:spPr>
        <p:txBody>
          <a:bodyPr/>
          <a:lstStyle/>
          <a:p>
            <a:endParaRPr lang="en-GB"/>
          </a:p>
        </p:txBody>
      </p:sp>
      <p:sp>
        <p:nvSpPr>
          <p:cNvPr id="23567" name="Line 24"/>
          <p:cNvSpPr>
            <a:spLocks noChangeShapeType="1"/>
          </p:cNvSpPr>
          <p:nvPr/>
        </p:nvSpPr>
        <p:spPr bwMode="auto">
          <a:xfrm>
            <a:off x="2917825" y="3500438"/>
            <a:ext cx="0" cy="217487"/>
          </a:xfrm>
          <a:prstGeom prst="line">
            <a:avLst/>
          </a:prstGeom>
          <a:noFill/>
          <a:ln w="9525">
            <a:solidFill>
              <a:schemeClr val="tx1"/>
            </a:solidFill>
            <a:round/>
            <a:headEnd/>
            <a:tailEnd type="triangle" w="med" len="med"/>
          </a:ln>
        </p:spPr>
        <p:txBody>
          <a:bodyPr/>
          <a:lstStyle/>
          <a:p>
            <a:endParaRPr lang="en-GB"/>
          </a:p>
        </p:txBody>
      </p:sp>
      <p:sp>
        <p:nvSpPr>
          <p:cNvPr id="23568" name="Line 25"/>
          <p:cNvSpPr>
            <a:spLocks noChangeShapeType="1"/>
          </p:cNvSpPr>
          <p:nvPr/>
        </p:nvSpPr>
        <p:spPr bwMode="auto">
          <a:xfrm>
            <a:off x="3062288" y="3500438"/>
            <a:ext cx="0" cy="217487"/>
          </a:xfrm>
          <a:prstGeom prst="line">
            <a:avLst/>
          </a:prstGeom>
          <a:noFill/>
          <a:ln w="9525">
            <a:solidFill>
              <a:schemeClr val="tx1"/>
            </a:solidFill>
            <a:round/>
            <a:headEnd/>
            <a:tailEnd type="triangle" w="med" len="med"/>
          </a:ln>
        </p:spPr>
        <p:txBody>
          <a:bodyPr/>
          <a:lstStyle/>
          <a:p>
            <a:endParaRPr lang="en-GB"/>
          </a:p>
        </p:txBody>
      </p:sp>
      <p:sp>
        <p:nvSpPr>
          <p:cNvPr id="23569" name="Line 26"/>
          <p:cNvSpPr>
            <a:spLocks noChangeShapeType="1"/>
          </p:cNvSpPr>
          <p:nvPr/>
        </p:nvSpPr>
        <p:spPr bwMode="auto">
          <a:xfrm>
            <a:off x="3206750" y="3357563"/>
            <a:ext cx="0" cy="217487"/>
          </a:xfrm>
          <a:prstGeom prst="line">
            <a:avLst/>
          </a:prstGeom>
          <a:noFill/>
          <a:ln w="9525">
            <a:solidFill>
              <a:schemeClr val="tx1"/>
            </a:solidFill>
            <a:round/>
            <a:headEnd/>
            <a:tailEnd type="triangle" w="med" len="med"/>
          </a:ln>
        </p:spPr>
        <p:txBody>
          <a:bodyPr/>
          <a:lstStyle/>
          <a:p>
            <a:endParaRPr lang="en-GB"/>
          </a:p>
        </p:txBody>
      </p:sp>
      <p:sp>
        <p:nvSpPr>
          <p:cNvPr id="23570" name="Line 27"/>
          <p:cNvSpPr>
            <a:spLocks noChangeShapeType="1"/>
          </p:cNvSpPr>
          <p:nvPr/>
        </p:nvSpPr>
        <p:spPr bwMode="auto">
          <a:xfrm>
            <a:off x="3351213" y="3214688"/>
            <a:ext cx="0" cy="217487"/>
          </a:xfrm>
          <a:prstGeom prst="line">
            <a:avLst/>
          </a:prstGeom>
          <a:noFill/>
          <a:ln w="9525">
            <a:solidFill>
              <a:schemeClr val="tx1"/>
            </a:solidFill>
            <a:round/>
            <a:headEnd/>
            <a:tailEnd type="triangle" w="med" len="med"/>
          </a:ln>
        </p:spPr>
        <p:txBody>
          <a:bodyPr/>
          <a:lstStyle/>
          <a:p>
            <a:endParaRPr lang="en-GB"/>
          </a:p>
        </p:txBody>
      </p:sp>
      <p:sp>
        <p:nvSpPr>
          <p:cNvPr id="23571" name="Freeform 28"/>
          <p:cNvSpPr>
            <a:spLocks/>
          </p:cNvSpPr>
          <p:nvPr/>
        </p:nvSpPr>
        <p:spPr bwMode="auto">
          <a:xfrm>
            <a:off x="1476375" y="2744788"/>
            <a:ext cx="1150938" cy="468312"/>
          </a:xfrm>
          <a:custGeom>
            <a:avLst/>
            <a:gdLst>
              <a:gd name="T0" fmla="*/ 0 w 725"/>
              <a:gd name="T1" fmla="*/ 159 h 295"/>
              <a:gd name="T2" fmla="*/ 408 w 725"/>
              <a:gd name="T3" fmla="*/ 23 h 295"/>
              <a:gd name="T4" fmla="*/ 725 w 725"/>
              <a:gd name="T5" fmla="*/ 295 h 295"/>
              <a:gd name="T6" fmla="*/ 0 60000 65536"/>
              <a:gd name="T7" fmla="*/ 0 60000 65536"/>
              <a:gd name="T8" fmla="*/ 0 60000 65536"/>
              <a:gd name="T9" fmla="*/ 0 w 725"/>
              <a:gd name="T10" fmla="*/ 0 h 295"/>
              <a:gd name="T11" fmla="*/ 725 w 725"/>
              <a:gd name="T12" fmla="*/ 295 h 295"/>
            </a:gdLst>
            <a:ahLst/>
            <a:cxnLst>
              <a:cxn ang="T6">
                <a:pos x="T0" y="T1"/>
              </a:cxn>
              <a:cxn ang="T7">
                <a:pos x="T2" y="T3"/>
              </a:cxn>
              <a:cxn ang="T8">
                <a:pos x="T4" y="T5"/>
              </a:cxn>
            </a:cxnLst>
            <a:rect l="T9" t="T10" r="T11" b="T12"/>
            <a:pathLst>
              <a:path w="725" h="295">
                <a:moveTo>
                  <a:pt x="0" y="159"/>
                </a:moveTo>
                <a:cubicBezTo>
                  <a:pt x="143" y="79"/>
                  <a:pt x="287" y="0"/>
                  <a:pt x="408" y="23"/>
                </a:cubicBezTo>
                <a:cubicBezTo>
                  <a:pt x="529" y="46"/>
                  <a:pt x="627" y="170"/>
                  <a:pt x="725" y="295"/>
                </a:cubicBezTo>
              </a:path>
            </a:pathLst>
          </a:custGeom>
          <a:noFill/>
          <a:ln w="9525">
            <a:solidFill>
              <a:schemeClr val="tx1"/>
            </a:solidFill>
            <a:round/>
            <a:headEnd/>
            <a:tailEnd/>
          </a:ln>
        </p:spPr>
        <p:txBody>
          <a:bodyPr/>
          <a:lstStyle/>
          <a:p>
            <a:endParaRPr lang="en-GB"/>
          </a:p>
        </p:txBody>
      </p:sp>
      <p:sp>
        <p:nvSpPr>
          <p:cNvPr id="23572" name="Freeform 29"/>
          <p:cNvSpPr>
            <a:spLocks/>
          </p:cNvSpPr>
          <p:nvPr/>
        </p:nvSpPr>
        <p:spPr bwMode="auto">
          <a:xfrm>
            <a:off x="1403350" y="3789363"/>
            <a:ext cx="1223963" cy="298450"/>
          </a:xfrm>
          <a:custGeom>
            <a:avLst/>
            <a:gdLst>
              <a:gd name="T0" fmla="*/ 771 w 771"/>
              <a:gd name="T1" fmla="*/ 0 h 188"/>
              <a:gd name="T2" fmla="*/ 408 w 771"/>
              <a:gd name="T3" fmla="*/ 181 h 188"/>
              <a:gd name="T4" fmla="*/ 0 w 771"/>
              <a:gd name="T5" fmla="*/ 45 h 188"/>
              <a:gd name="T6" fmla="*/ 0 60000 65536"/>
              <a:gd name="T7" fmla="*/ 0 60000 65536"/>
              <a:gd name="T8" fmla="*/ 0 60000 65536"/>
              <a:gd name="T9" fmla="*/ 0 w 771"/>
              <a:gd name="T10" fmla="*/ 0 h 188"/>
              <a:gd name="T11" fmla="*/ 771 w 771"/>
              <a:gd name="T12" fmla="*/ 188 h 188"/>
            </a:gdLst>
            <a:ahLst/>
            <a:cxnLst>
              <a:cxn ang="T6">
                <a:pos x="T0" y="T1"/>
              </a:cxn>
              <a:cxn ang="T7">
                <a:pos x="T2" y="T3"/>
              </a:cxn>
              <a:cxn ang="T8">
                <a:pos x="T4" y="T5"/>
              </a:cxn>
            </a:cxnLst>
            <a:rect l="T9" t="T10" r="T11" b="T12"/>
            <a:pathLst>
              <a:path w="771" h="188">
                <a:moveTo>
                  <a:pt x="771" y="0"/>
                </a:moveTo>
                <a:cubicBezTo>
                  <a:pt x="653" y="87"/>
                  <a:pt x="536" y="174"/>
                  <a:pt x="408" y="181"/>
                </a:cubicBezTo>
                <a:cubicBezTo>
                  <a:pt x="280" y="188"/>
                  <a:pt x="140" y="116"/>
                  <a:pt x="0" y="45"/>
                </a:cubicBezTo>
              </a:path>
            </a:pathLst>
          </a:custGeom>
          <a:noFill/>
          <a:ln w="9525">
            <a:solidFill>
              <a:schemeClr val="tx1"/>
            </a:solidFill>
            <a:round/>
            <a:headEnd/>
            <a:tailEnd/>
          </a:ln>
        </p:spPr>
        <p:txBody>
          <a:bodyPr/>
          <a:lstStyle/>
          <a:p>
            <a:endParaRPr lang="en-GB"/>
          </a:p>
        </p:txBody>
      </p:sp>
      <p:sp>
        <p:nvSpPr>
          <p:cNvPr id="23573" name="AutoShape 30"/>
          <p:cNvSpPr>
            <a:spLocks noChangeArrowheads="1"/>
          </p:cNvSpPr>
          <p:nvPr/>
        </p:nvSpPr>
        <p:spPr bwMode="auto">
          <a:xfrm>
            <a:off x="2484438" y="4076700"/>
            <a:ext cx="358775" cy="360363"/>
          </a:xfrm>
          <a:prstGeom prst="downArrow">
            <a:avLst>
              <a:gd name="adj1" fmla="val 50000"/>
              <a:gd name="adj2" fmla="val 25111"/>
            </a:avLst>
          </a:prstGeom>
          <a:solidFill>
            <a:schemeClr val="accent1"/>
          </a:solidFill>
          <a:ln w="9525">
            <a:solidFill>
              <a:schemeClr val="tx1"/>
            </a:solidFill>
            <a:miter lim="800000"/>
            <a:headEnd/>
            <a:tailEnd/>
          </a:ln>
        </p:spPr>
        <p:txBody>
          <a:bodyPr vert="eaVert" wrap="none" anchor="ctr"/>
          <a:lstStyle/>
          <a:p>
            <a:endParaRPr lang="en-US"/>
          </a:p>
        </p:txBody>
      </p:sp>
      <p:sp>
        <p:nvSpPr>
          <p:cNvPr id="23574" name="Freeform 31"/>
          <p:cNvSpPr>
            <a:spLocks/>
          </p:cNvSpPr>
          <p:nvPr/>
        </p:nvSpPr>
        <p:spPr bwMode="auto">
          <a:xfrm>
            <a:off x="5580063" y="3141663"/>
            <a:ext cx="1439862" cy="611187"/>
          </a:xfrm>
          <a:custGeom>
            <a:avLst/>
            <a:gdLst>
              <a:gd name="T0" fmla="*/ 0 w 907"/>
              <a:gd name="T1" fmla="*/ 106 h 385"/>
              <a:gd name="T2" fmla="*/ 182 w 907"/>
              <a:gd name="T3" fmla="*/ 106 h 385"/>
              <a:gd name="T4" fmla="*/ 272 w 907"/>
              <a:gd name="T5" fmla="*/ 15 h 385"/>
              <a:gd name="T6" fmla="*/ 363 w 907"/>
              <a:gd name="T7" fmla="*/ 196 h 385"/>
              <a:gd name="T8" fmla="*/ 272 w 907"/>
              <a:gd name="T9" fmla="*/ 378 h 385"/>
              <a:gd name="T10" fmla="*/ 227 w 907"/>
              <a:gd name="T11" fmla="*/ 196 h 385"/>
              <a:gd name="T12" fmla="*/ 363 w 907"/>
              <a:gd name="T13" fmla="*/ 15 h 385"/>
              <a:gd name="T14" fmla="*/ 454 w 907"/>
              <a:gd name="T15" fmla="*/ 196 h 385"/>
              <a:gd name="T16" fmla="*/ 363 w 907"/>
              <a:gd name="T17" fmla="*/ 378 h 385"/>
              <a:gd name="T18" fmla="*/ 318 w 907"/>
              <a:gd name="T19" fmla="*/ 196 h 385"/>
              <a:gd name="T20" fmla="*/ 454 w 907"/>
              <a:gd name="T21" fmla="*/ 15 h 385"/>
              <a:gd name="T22" fmla="*/ 545 w 907"/>
              <a:gd name="T23" fmla="*/ 151 h 385"/>
              <a:gd name="T24" fmla="*/ 499 w 907"/>
              <a:gd name="T25" fmla="*/ 378 h 385"/>
              <a:gd name="T26" fmla="*/ 408 w 907"/>
              <a:gd name="T27" fmla="*/ 196 h 385"/>
              <a:gd name="T28" fmla="*/ 545 w 907"/>
              <a:gd name="T29" fmla="*/ 15 h 385"/>
              <a:gd name="T30" fmla="*/ 635 w 907"/>
              <a:gd name="T31" fmla="*/ 151 h 385"/>
              <a:gd name="T32" fmla="*/ 681 w 907"/>
              <a:gd name="T33" fmla="*/ 196 h 385"/>
              <a:gd name="T34" fmla="*/ 907 w 907"/>
              <a:gd name="T35" fmla="*/ 196 h 38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07"/>
              <a:gd name="T55" fmla="*/ 0 h 385"/>
              <a:gd name="T56" fmla="*/ 907 w 907"/>
              <a:gd name="T57" fmla="*/ 385 h 38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07" h="385">
                <a:moveTo>
                  <a:pt x="0" y="106"/>
                </a:moveTo>
                <a:cubicBezTo>
                  <a:pt x="68" y="113"/>
                  <a:pt x="137" y="121"/>
                  <a:pt x="182" y="106"/>
                </a:cubicBezTo>
                <a:cubicBezTo>
                  <a:pt x="227" y="91"/>
                  <a:pt x="242" y="0"/>
                  <a:pt x="272" y="15"/>
                </a:cubicBezTo>
                <a:cubicBezTo>
                  <a:pt x="302" y="30"/>
                  <a:pt x="363" y="136"/>
                  <a:pt x="363" y="196"/>
                </a:cubicBezTo>
                <a:cubicBezTo>
                  <a:pt x="363" y="256"/>
                  <a:pt x="295" y="378"/>
                  <a:pt x="272" y="378"/>
                </a:cubicBezTo>
                <a:cubicBezTo>
                  <a:pt x="249" y="378"/>
                  <a:pt x="212" y="256"/>
                  <a:pt x="227" y="196"/>
                </a:cubicBezTo>
                <a:cubicBezTo>
                  <a:pt x="242" y="136"/>
                  <a:pt x="325" y="15"/>
                  <a:pt x="363" y="15"/>
                </a:cubicBezTo>
                <a:cubicBezTo>
                  <a:pt x="401" y="15"/>
                  <a:pt x="454" y="136"/>
                  <a:pt x="454" y="196"/>
                </a:cubicBezTo>
                <a:cubicBezTo>
                  <a:pt x="454" y="256"/>
                  <a:pt x="386" y="378"/>
                  <a:pt x="363" y="378"/>
                </a:cubicBezTo>
                <a:cubicBezTo>
                  <a:pt x="340" y="378"/>
                  <a:pt x="303" y="256"/>
                  <a:pt x="318" y="196"/>
                </a:cubicBezTo>
                <a:cubicBezTo>
                  <a:pt x="333" y="136"/>
                  <a:pt x="416" y="22"/>
                  <a:pt x="454" y="15"/>
                </a:cubicBezTo>
                <a:cubicBezTo>
                  <a:pt x="492" y="8"/>
                  <a:pt x="538" y="90"/>
                  <a:pt x="545" y="151"/>
                </a:cubicBezTo>
                <a:cubicBezTo>
                  <a:pt x="552" y="212"/>
                  <a:pt x="522" y="371"/>
                  <a:pt x="499" y="378"/>
                </a:cubicBezTo>
                <a:cubicBezTo>
                  <a:pt x="476" y="385"/>
                  <a:pt x="400" y="256"/>
                  <a:pt x="408" y="196"/>
                </a:cubicBezTo>
                <a:cubicBezTo>
                  <a:pt x="416" y="136"/>
                  <a:pt x="507" y="22"/>
                  <a:pt x="545" y="15"/>
                </a:cubicBezTo>
                <a:cubicBezTo>
                  <a:pt x="583" y="8"/>
                  <a:pt x="612" y="121"/>
                  <a:pt x="635" y="151"/>
                </a:cubicBezTo>
                <a:cubicBezTo>
                  <a:pt x="658" y="181"/>
                  <a:pt x="636" y="189"/>
                  <a:pt x="681" y="196"/>
                </a:cubicBezTo>
                <a:cubicBezTo>
                  <a:pt x="726" y="203"/>
                  <a:pt x="816" y="199"/>
                  <a:pt x="907" y="196"/>
                </a:cubicBezTo>
              </a:path>
            </a:pathLst>
          </a:custGeom>
          <a:noFill/>
          <a:ln w="38100" cmpd="sng">
            <a:solidFill>
              <a:schemeClr val="accent1"/>
            </a:solidFill>
            <a:round/>
            <a:headEnd/>
            <a:tailEnd/>
          </a:ln>
        </p:spPr>
        <p:txBody>
          <a:bodyPr/>
          <a:lstStyle/>
          <a:p>
            <a:endParaRPr lang="en-GB"/>
          </a:p>
        </p:txBody>
      </p:sp>
      <p:sp>
        <p:nvSpPr>
          <p:cNvPr id="23575" name="AutoShape 32"/>
          <p:cNvSpPr>
            <a:spLocks noChangeArrowheads="1"/>
          </p:cNvSpPr>
          <p:nvPr/>
        </p:nvSpPr>
        <p:spPr bwMode="auto">
          <a:xfrm>
            <a:off x="6156325" y="4076700"/>
            <a:ext cx="358775" cy="360363"/>
          </a:xfrm>
          <a:prstGeom prst="downArrow">
            <a:avLst>
              <a:gd name="adj1" fmla="val 50000"/>
              <a:gd name="adj2" fmla="val 25111"/>
            </a:avLst>
          </a:prstGeom>
          <a:solidFill>
            <a:schemeClr val="accent1"/>
          </a:solidFill>
          <a:ln w="9525">
            <a:solidFill>
              <a:schemeClr val="tx1"/>
            </a:solidFill>
            <a:miter lim="800000"/>
            <a:headEnd/>
            <a:tailEnd/>
          </a:ln>
        </p:spPr>
        <p:txBody>
          <a:bodyPr vert="eaVert" wrap="none" anchor="ctr"/>
          <a:lstStyle/>
          <a:p>
            <a:endParaRPr lang="en-US"/>
          </a:p>
        </p:txBody>
      </p:sp>
      <p:sp>
        <p:nvSpPr>
          <p:cNvPr id="23576" name="Freeform 34"/>
          <p:cNvSpPr>
            <a:spLocks/>
          </p:cNvSpPr>
          <p:nvPr/>
        </p:nvSpPr>
        <p:spPr bwMode="auto">
          <a:xfrm>
            <a:off x="5364163" y="3068638"/>
            <a:ext cx="1584325" cy="295275"/>
          </a:xfrm>
          <a:custGeom>
            <a:avLst/>
            <a:gdLst>
              <a:gd name="T0" fmla="*/ 0 w 998"/>
              <a:gd name="T1" fmla="*/ 0 h 186"/>
              <a:gd name="T2" fmla="*/ 499 w 998"/>
              <a:gd name="T3" fmla="*/ 182 h 186"/>
              <a:gd name="T4" fmla="*/ 998 w 998"/>
              <a:gd name="T5" fmla="*/ 23 h 186"/>
              <a:gd name="T6" fmla="*/ 0 60000 65536"/>
              <a:gd name="T7" fmla="*/ 0 60000 65536"/>
              <a:gd name="T8" fmla="*/ 0 60000 65536"/>
              <a:gd name="T9" fmla="*/ 0 w 998"/>
              <a:gd name="T10" fmla="*/ 0 h 186"/>
              <a:gd name="T11" fmla="*/ 998 w 998"/>
              <a:gd name="T12" fmla="*/ 186 h 186"/>
            </a:gdLst>
            <a:ahLst/>
            <a:cxnLst>
              <a:cxn ang="T6">
                <a:pos x="T0" y="T1"/>
              </a:cxn>
              <a:cxn ang="T7">
                <a:pos x="T2" y="T3"/>
              </a:cxn>
              <a:cxn ang="T8">
                <a:pos x="T4" y="T5"/>
              </a:cxn>
            </a:cxnLst>
            <a:rect l="T9" t="T10" r="T11" b="T12"/>
            <a:pathLst>
              <a:path w="998" h="186">
                <a:moveTo>
                  <a:pt x="0" y="0"/>
                </a:moveTo>
                <a:cubicBezTo>
                  <a:pt x="166" y="89"/>
                  <a:pt x="333" y="178"/>
                  <a:pt x="499" y="182"/>
                </a:cubicBezTo>
                <a:cubicBezTo>
                  <a:pt x="665" y="186"/>
                  <a:pt x="831" y="104"/>
                  <a:pt x="998" y="23"/>
                </a:cubicBezTo>
              </a:path>
            </a:pathLst>
          </a:custGeom>
          <a:noFill/>
          <a:ln w="9525">
            <a:solidFill>
              <a:schemeClr val="tx1"/>
            </a:solidFill>
            <a:round/>
            <a:headEnd type="none" w="med" len="med"/>
            <a:tailEnd type="triangle" w="med" len="med"/>
          </a:ln>
        </p:spPr>
        <p:txBody>
          <a:bodyPr/>
          <a:lstStyle/>
          <a:p>
            <a:endParaRPr lang="en-GB"/>
          </a:p>
        </p:txBody>
      </p:sp>
      <p:sp>
        <p:nvSpPr>
          <p:cNvPr id="23577" name="Freeform 35"/>
          <p:cNvSpPr>
            <a:spLocks/>
          </p:cNvSpPr>
          <p:nvPr/>
        </p:nvSpPr>
        <p:spPr bwMode="auto">
          <a:xfrm>
            <a:off x="5435600" y="3213100"/>
            <a:ext cx="1584325" cy="215900"/>
          </a:xfrm>
          <a:custGeom>
            <a:avLst/>
            <a:gdLst>
              <a:gd name="T0" fmla="*/ 0 w 998"/>
              <a:gd name="T1" fmla="*/ 0 h 186"/>
              <a:gd name="T2" fmla="*/ 499 w 998"/>
              <a:gd name="T3" fmla="*/ 182 h 186"/>
              <a:gd name="T4" fmla="*/ 998 w 998"/>
              <a:gd name="T5" fmla="*/ 23 h 186"/>
              <a:gd name="T6" fmla="*/ 0 60000 65536"/>
              <a:gd name="T7" fmla="*/ 0 60000 65536"/>
              <a:gd name="T8" fmla="*/ 0 60000 65536"/>
              <a:gd name="T9" fmla="*/ 0 w 998"/>
              <a:gd name="T10" fmla="*/ 0 h 186"/>
              <a:gd name="T11" fmla="*/ 998 w 998"/>
              <a:gd name="T12" fmla="*/ 186 h 186"/>
            </a:gdLst>
            <a:ahLst/>
            <a:cxnLst>
              <a:cxn ang="T6">
                <a:pos x="T0" y="T1"/>
              </a:cxn>
              <a:cxn ang="T7">
                <a:pos x="T2" y="T3"/>
              </a:cxn>
              <a:cxn ang="T8">
                <a:pos x="T4" y="T5"/>
              </a:cxn>
            </a:cxnLst>
            <a:rect l="T9" t="T10" r="T11" b="T12"/>
            <a:pathLst>
              <a:path w="998" h="186">
                <a:moveTo>
                  <a:pt x="0" y="0"/>
                </a:moveTo>
                <a:cubicBezTo>
                  <a:pt x="166" y="89"/>
                  <a:pt x="333" y="178"/>
                  <a:pt x="499" y="182"/>
                </a:cubicBezTo>
                <a:cubicBezTo>
                  <a:pt x="665" y="186"/>
                  <a:pt x="831" y="104"/>
                  <a:pt x="998" y="23"/>
                </a:cubicBezTo>
              </a:path>
            </a:pathLst>
          </a:custGeom>
          <a:noFill/>
          <a:ln w="9525">
            <a:solidFill>
              <a:schemeClr val="tx1"/>
            </a:solidFill>
            <a:round/>
            <a:headEnd type="none" w="med" len="med"/>
            <a:tailEnd type="triangle" w="med" len="med"/>
          </a:ln>
        </p:spPr>
        <p:txBody>
          <a:bodyPr/>
          <a:lstStyle/>
          <a:p>
            <a:endParaRPr lang="en-GB"/>
          </a:p>
        </p:txBody>
      </p:sp>
      <p:sp>
        <p:nvSpPr>
          <p:cNvPr id="23578" name="Freeform 36"/>
          <p:cNvSpPr>
            <a:spLocks/>
          </p:cNvSpPr>
          <p:nvPr/>
        </p:nvSpPr>
        <p:spPr bwMode="auto">
          <a:xfrm flipV="1">
            <a:off x="5435600" y="3502025"/>
            <a:ext cx="1584325" cy="215900"/>
          </a:xfrm>
          <a:custGeom>
            <a:avLst/>
            <a:gdLst>
              <a:gd name="T0" fmla="*/ 0 w 998"/>
              <a:gd name="T1" fmla="*/ 0 h 186"/>
              <a:gd name="T2" fmla="*/ 499 w 998"/>
              <a:gd name="T3" fmla="*/ 182 h 186"/>
              <a:gd name="T4" fmla="*/ 998 w 998"/>
              <a:gd name="T5" fmla="*/ 23 h 186"/>
              <a:gd name="T6" fmla="*/ 0 60000 65536"/>
              <a:gd name="T7" fmla="*/ 0 60000 65536"/>
              <a:gd name="T8" fmla="*/ 0 60000 65536"/>
              <a:gd name="T9" fmla="*/ 0 w 998"/>
              <a:gd name="T10" fmla="*/ 0 h 186"/>
              <a:gd name="T11" fmla="*/ 998 w 998"/>
              <a:gd name="T12" fmla="*/ 186 h 186"/>
            </a:gdLst>
            <a:ahLst/>
            <a:cxnLst>
              <a:cxn ang="T6">
                <a:pos x="T0" y="T1"/>
              </a:cxn>
              <a:cxn ang="T7">
                <a:pos x="T2" y="T3"/>
              </a:cxn>
              <a:cxn ang="T8">
                <a:pos x="T4" y="T5"/>
              </a:cxn>
            </a:cxnLst>
            <a:rect l="T9" t="T10" r="T11" b="T12"/>
            <a:pathLst>
              <a:path w="998" h="186">
                <a:moveTo>
                  <a:pt x="0" y="0"/>
                </a:moveTo>
                <a:cubicBezTo>
                  <a:pt x="166" y="89"/>
                  <a:pt x="333" y="178"/>
                  <a:pt x="499" y="182"/>
                </a:cubicBezTo>
                <a:cubicBezTo>
                  <a:pt x="665" y="186"/>
                  <a:pt x="831" y="104"/>
                  <a:pt x="998" y="23"/>
                </a:cubicBezTo>
              </a:path>
            </a:pathLst>
          </a:custGeom>
          <a:noFill/>
          <a:ln w="9525">
            <a:solidFill>
              <a:schemeClr val="tx1"/>
            </a:solidFill>
            <a:round/>
            <a:headEnd type="none" w="med" len="med"/>
            <a:tailEnd type="triangle" w="med" len="med"/>
          </a:ln>
        </p:spPr>
        <p:txBody>
          <a:bodyPr/>
          <a:lstStyle/>
          <a:p>
            <a:endParaRPr lang="en-GB"/>
          </a:p>
        </p:txBody>
      </p:sp>
      <p:sp>
        <p:nvSpPr>
          <p:cNvPr id="23579" name="Freeform 37"/>
          <p:cNvSpPr>
            <a:spLocks/>
          </p:cNvSpPr>
          <p:nvPr/>
        </p:nvSpPr>
        <p:spPr bwMode="auto">
          <a:xfrm flipV="1">
            <a:off x="5435600" y="3565525"/>
            <a:ext cx="1584325" cy="295275"/>
          </a:xfrm>
          <a:custGeom>
            <a:avLst/>
            <a:gdLst>
              <a:gd name="T0" fmla="*/ 0 w 998"/>
              <a:gd name="T1" fmla="*/ 0 h 186"/>
              <a:gd name="T2" fmla="*/ 499 w 998"/>
              <a:gd name="T3" fmla="*/ 182 h 186"/>
              <a:gd name="T4" fmla="*/ 998 w 998"/>
              <a:gd name="T5" fmla="*/ 23 h 186"/>
              <a:gd name="T6" fmla="*/ 0 60000 65536"/>
              <a:gd name="T7" fmla="*/ 0 60000 65536"/>
              <a:gd name="T8" fmla="*/ 0 60000 65536"/>
              <a:gd name="T9" fmla="*/ 0 w 998"/>
              <a:gd name="T10" fmla="*/ 0 h 186"/>
              <a:gd name="T11" fmla="*/ 998 w 998"/>
              <a:gd name="T12" fmla="*/ 186 h 186"/>
            </a:gdLst>
            <a:ahLst/>
            <a:cxnLst>
              <a:cxn ang="T6">
                <a:pos x="T0" y="T1"/>
              </a:cxn>
              <a:cxn ang="T7">
                <a:pos x="T2" y="T3"/>
              </a:cxn>
              <a:cxn ang="T8">
                <a:pos x="T4" y="T5"/>
              </a:cxn>
            </a:cxnLst>
            <a:rect l="T9" t="T10" r="T11" b="T12"/>
            <a:pathLst>
              <a:path w="998" h="186">
                <a:moveTo>
                  <a:pt x="0" y="0"/>
                </a:moveTo>
                <a:cubicBezTo>
                  <a:pt x="166" y="89"/>
                  <a:pt x="333" y="178"/>
                  <a:pt x="499" y="182"/>
                </a:cubicBezTo>
                <a:cubicBezTo>
                  <a:pt x="665" y="186"/>
                  <a:pt x="831" y="104"/>
                  <a:pt x="998" y="23"/>
                </a:cubicBezTo>
              </a:path>
            </a:pathLst>
          </a:custGeom>
          <a:noFill/>
          <a:ln w="9525">
            <a:solidFill>
              <a:schemeClr val="tx1"/>
            </a:solidFill>
            <a:round/>
            <a:headEnd type="none" w="med" len="med"/>
            <a:tailEnd type="triangle" w="med" len="med"/>
          </a:ln>
        </p:spPr>
        <p:txBody>
          <a:bodyPr/>
          <a:lstStyle/>
          <a:p>
            <a:endParaRPr lang="en-GB"/>
          </a:p>
        </p:txBody>
      </p:sp>
      <p:sp>
        <p:nvSpPr>
          <p:cNvPr id="23580" name="Line 38"/>
          <p:cNvSpPr>
            <a:spLocks noChangeShapeType="1"/>
          </p:cNvSpPr>
          <p:nvPr/>
        </p:nvSpPr>
        <p:spPr bwMode="auto">
          <a:xfrm>
            <a:off x="5472113" y="3465513"/>
            <a:ext cx="1547812" cy="0"/>
          </a:xfrm>
          <a:prstGeom prst="line">
            <a:avLst/>
          </a:prstGeom>
          <a:noFill/>
          <a:ln w="9525">
            <a:solidFill>
              <a:schemeClr val="tx1"/>
            </a:solidFill>
            <a:round/>
            <a:headEnd/>
            <a:tailEnd type="triangle" w="med" len="med"/>
          </a:ln>
        </p:spPr>
        <p:txBody>
          <a:bodyPr/>
          <a:lstStyle/>
          <a:p>
            <a:endParaRPr lang="en-GB"/>
          </a:p>
        </p:txBody>
      </p:sp>
      <p:sp>
        <p:nvSpPr>
          <p:cNvPr id="23581" name="Text Box 39"/>
          <p:cNvSpPr txBox="1">
            <a:spLocks noChangeArrowheads="1"/>
          </p:cNvSpPr>
          <p:nvPr/>
        </p:nvSpPr>
        <p:spPr bwMode="auto">
          <a:xfrm>
            <a:off x="250825" y="6381750"/>
            <a:ext cx="8605838" cy="338138"/>
          </a:xfrm>
          <a:prstGeom prst="rect">
            <a:avLst/>
          </a:prstGeom>
          <a:noFill/>
          <a:ln w="9525">
            <a:noFill/>
            <a:miter lim="800000"/>
            <a:headEnd/>
            <a:tailEnd/>
          </a:ln>
        </p:spPr>
        <p:txBody>
          <a:bodyPr>
            <a:spAutoFit/>
          </a:bodyPr>
          <a:lstStyle/>
          <a:p>
            <a:r>
              <a:rPr lang="en-GB" sz="1600">
                <a:solidFill>
                  <a:srgbClr val="FF0000"/>
                </a:solidFill>
              </a:rPr>
              <a:t>To DC (non-varying) current: a capacitor is an open circuit and an inductor is a short circuit</a:t>
            </a:r>
          </a:p>
        </p:txBody>
      </p:sp>
      <p:sp>
        <p:nvSpPr>
          <p:cNvPr id="23582" name="Text Box 43"/>
          <p:cNvSpPr txBox="1">
            <a:spLocks noChangeArrowheads="1"/>
          </p:cNvSpPr>
          <p:nvPr/>
        </p:nvSpPr>
        <p:spPr bwMode="auto">
          <a:xfrm>
            <a:off x="1116013" y="5157788"/>
            <a:ext cx="3219450" cy="366712"/>
          </a:xfrm>
          <a:prstGeom prst="rect">
            <a:avLst/>
          </a:prstGeom>
          <a:noFill/>
          <a:ln w="9525">
            <a:noFill/>
            <a:miter lim="800000"/>
            <a:headEnd/>
            <a:tailEnd/>
          </a:ln>
        </p:spPr>
        <p:txBody>
          <a:bodyPr wrap="none">
            <a:spAutoFit/>
          </a:bodyPr>
          <a:lstStyle/>
          <a:p>
            <a:r>
              <a:rPr lang="en-US" altLang="zh-CN" b="1">
                <a:solidFill>
                  <a:srgbClr val="FF0000"/>
                </a:solidFill>
                <a:ea typeface="宋体" pitchFamily="2" charset="-122"/>
              </a:rPr>
              <a:t>C: capacitance (Unit: Farad)</a:t>
            </a:r>
            <a:endParaRPr lang="en-GB" altLang="zh-CN" b="1">
              <a:solidFill>
                <a:srgbClr val="FF0000"/>
              </a:solidFill>
              <a:ea typeface="宋体" pitchFamily="2" charset="-122"/>
            </a:endParaRPr>
          </a:p>
        </p:txBody>
      </p:sp>
      <p:sp>
        <p:nvSpPr>
          <p:cNvPr id="23583" name="Text Box 44"/>
          <p:cNvSpPr txBox="1">
            <a:spLocks noChangeArrowheads="1"/>
          </p:cNvSpPr>
          <p:nvPr/>
        </p:nvSpPr>
        <p:spPr bwMode="auto">
          <a:xfrm>
            <a:off x="5003800" y="5157788"/>
            <a:ext cx="3117850" cy="366712"/>
          </a:xfrm>
          <a:prstGeom prst="rect">
            <a:avLst/>
          </a:prstGeom>
          <a:noFill/>
          <a:ln w="9525">
            <a:noFill/>
            <a:miter lim="800000"/>
            <a:headEnd/>
            <a:tailEnd/>
          </a:ln>
        </p:spPr>
        <p:txBody>
          <a:bodyPr wrap="none">
            <a:spAutoFit/>
          </a:bodyPr>
          <a:lstStyle/>
          <a:p>
            <a:r>
              <a:rPr lang="en-US" altLang="zh-CN" b="1">
                <a:solidFill>
                  <a:srgbClr val="FF0000"/>
                </a:solidFill>
                <a:ea typeface="宋体" pitchFamily="2" charset="-122"/>
              </a:rPr>
              <a:t>L: inductance (Unit: Henry)</a:t>
            </a:r>
            <a:endParaRPr lang="en-GB" b="1">
              <a:solidFill>
                <a:srgbClr val="FF0000"/>
              </a:solidFill>
            </a:endParaRPr>
          </a:p>
        </p:txBody>
      </p:sp>
      <p:sp>
        <p:nvSpPr>
          <p:cNvPr id="23584" name="Text Box 3"/>
          <p:cNvSpPr txBox="1">
            <a:spLocks noChangeArrowheads="1"/>
          </p:cNvSpPr>
          <p:nvPr/>
        </p:nvSpPr>
        <p:spPr bwMode="auto">
          <a:xfrm>
            <a:off x="1692275" y="1557338"/>
            <a:ext cx="4824413" cy="368300"/>
          </a:xfrm>
          <a:prstGeom prst="rect">
            <a:avLst/>
          </a:prstGeom>
          <a:noFill/>
          <a:ln w="9525">
            <a:noFill/>
            <a:miter lim="800000"/>
            <a:headEnd/>
            <a:tailEnd/>
          </a:ln>
        </p:spPr>
        <p:txBody>
          <a:bodyPr>
            <a:spAutoFit/>
          </a:bodyPr>
          <a:lstStyle/>
          <a:p>
            <a:r>
              <a:rPr lang="en-GB">
                <a:latin typeface="Tahoma" pitchFamily="34" charset="0"/>
              </a:rPr>
              <a:t> A resistor dissipates energy in the form heat</a:t>
            </a:r>
          </a:p>
        </p:txBody>
      </p:sp>
      <p:sp>
        <p:nvSpPr>
          <p:cNvPr id="23585" name="Text Box 3"/>
          <p:cNvSpPr txBox="1">
            <a:spLocks noChangeArrowheads="1"/>
          </p:cNvSpPr>
          <p:nvPr/>
        </p:nvSpPr>
        <p:spPr bwMode="auto">
          <a:xfrm>
            <a:off x="250825" y="5589588"/>
            <a:ext cx="8713788" cy="646112"/>
          </a:xfrm>
          <a:prstGeom prst="rect">
            <a:avLst/>
          </a:prstGeom>
          <a:noFill/>
          <a:ln w="9525">
            <a:noFill/>
            <a:miter lim="800000"/>
            <a:headEnd/>
            <a:tailEnd/>
          </a:ln>
        </p:spPr>
        <p:txBody>
          <a:bodyPr>
            <a:spAutoFit/>
          </a:bodyPr>
          <a:lstStyle/>
          <a:p>
            <a:r>
              <a:rPr lang="en-GB" dirty="0">
                <a:latin typeface="Tahoma" pitchFamily="34" charset="0"/>
              </a:rPr>
              <a:t>This ‘storage’ capability separates the phases of current and voltage waveforms associated with Capacitors and Inductors by 90º (next slides)</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p:txBody>
          <a:bodyPr/>
          <a:lstStyle/>
          <a:p>
            <a:pPr eaLnBrk="1" hangingPunct="1"/>
            <a:r>
              <a:rPr lang="en-GB" dirty="0"/>
              <a:t>The Capacitor</a:t>
            </a:r>
          </a:p>
        </p:txBody>
      </p:sp>
      <p:sp>
        <p:nvSpPr>
          <p:cNvPr id="1030" name="Rectangle 3"/>
          <p:cNvSpPr>
            <a:spLocks noGrp="1" noChangeArrowheads="1"/>
          </p:cNvSpPr>
          <p:nvPr>
            <p:ph type="body" sz="half" idx="1"/>
          </p:nvPr>
        </p:nvSpPr>
        <p:spPr>
          <a:xfrm>
            <a:off x="72008" y="1837953"/>
            <a:ext cx="5940152" cy="942975"/>
          </a:xfrm>
        </p:spPr>
        <p:txBody>
          <a:bodyPr/>
          <a:lstStyle/>
          <a:p>
            <a:pPr marL="342900" indent="-342900" eaLnBrk="1" hangingPunct="1">
              <a:lnSpc>
                <a:spcPct val="90000"/>
              </a:lnSpc>
              <a:spcBef>
                <a:spcPct val="0"/>
              </a:spcBef>
              <a:buClrTx/>
              <a:buSzTx/>
              <a:buFontTx/>
              <a:buNone/>
            </a:pPr>
            <a:r>
              <a:rPr lang="en-GB" sz="2000" dirty="0"/>
              <a:t>Charge, </a:t>
            </a:r>
            <a:r>
              <a:rPr lang="en-GB" sz="2000" i="1" dirty="0"/>
              <a:t>q</a:t>
            </a:r>
            <a:r>
              <a:rPr lang="en-GB" sz="2000" dirty="0"/>
              <a:t>,  accumulates on the plates of a capacitor as current (the flow of charge) is passed to it</a:t>
            </a:r>
          </a:p>
          <a:p>
            <a:pPr marL="342900" indent="-342900" eaLnBrk="1" hangingPunct="1">
              <a:lnSpc>
                <a:spcPct val="90000"/>
              </a:lnSpc>
              <a:spcBef>
                <a:spcPct val="0"/>
              </a:spcBef>
              <a:buClrTx/>
              <a:buSzTx/>
              <a:buFontTx/>
              <a:buNone/>
            </a:pPr>
            <a:endParaRPr lang="en-GB" sz="1100" dirty="0"/>
          </a:p>
          <a:p>
            <a:pPr marL="342900" indent="-342900" eaLnBrk="1" hangingPunct="1">
              <a:lnSpc>
                <a:spcPct val="90000"/>
              </a:lnSpc>
              <a:spcBef>
                <a:spcPct val="0"/>
              </a:spcBef>
              <a:buClrTx/>
              <a:buSzTx/>
              <a:buFontTx/>
              <a:buNone/>
            </a:pPr>
            <a:r>
              <a:rPr lang="en-GB" sz="2000" dirty="0"/>
              <a:t>This results in a voltage, </a:t>
            </a:r>
            <a:r>
              <a:rPr lang="en-GB" sz="2000" i="1" dirty="0"/>
              <a:t>v</a:t>
            </a:r>
            <a:r>
              <a:rPr lang="en-GB" sz="2000" dirty="0"/>
              <a:t>,  which is proportional to the accumulated charge</a:t>
            </a:r>
          </a:p>
          <a:p>
            <a:pPr marL="342900" indent="-342900" eaLnBrk="1" hangingPunct="1">
              <a:lnSpc>
                <a:spcPct val="90000"/>
              </a:lnSpc>
              <a:spcBef>
                <a:spcPct val="0"/>
              </a:spcBef>
              <a:buClrTx/>
              <a:buSzTx/>
              <a:buFontTx/>
              <a:buNone/>
            </a:pPr>
            <a:endParaRPr lang="en-GB" sz="1050" dirty="0"/>
          </a:p>
          <a:p>
            <a:pPr marL="342900" indent="-342900" eaLnBrk="1" hangingPunct="1">
              <a:lnSpc>
                <a:spcPct val="90000"/>
              </a:lnSpc>
              <a:spcBef>
                <a:spcPct val="0"/>
              </a:spcBef>
              <a:buClrTx/>
              <a:buSzTx/>
              <a:buFontTx/>
              <a:buNone/>
            </a:pPr>
            <a:r>
              <a:rPr lang="en-GB" sz="2000" dirty="0"/>
              <a:t>The constant of proportionality is the inverse of C, the capacitance of the capacitor</a:t>
            </a:r>
          </a:p>
          <a:p>
            <a:pPr marL="342900" indent="-342900" eaLnBrk="1" hangingPunct="1">
              <a:lnSpc>
                <a:spcPct val="90000"/>
              </a:lnSpc>
              <a:spcBef>
                <a:spcPct val="0"/>
              </a:spcBef>
              <a:buClrTx/>
              <a:buSzTx/>
              <a:buFontTx/>
              <a:buNone/>
            </a:pPr>
            <a:endParaRPr lang="en-GB" sz="2000" dirty="0"/>
          </a:p>
        </p:txBody>
      </p:sp>
      <p:grpSp>
        <p:nvGrpSpPr>
          <p:cNvPr id="2" name="Group 6"/>
          <p:cNvGrpSpPr>
            <a:grpSpLocks/>
          </p:cNvGrpSpPr>
          <p:nvPr/>
        </p:nvGrpSpPr>
        <p:grpSpPr bwMode="auto">
          <a:xfrm>
            <a:off x="1835696" y="4428401"/>
            <a:ext cx="1439863" cy="431800"/>
            <a:chOff x="975" y="1434"/>
            <a:chExt cx="907" cy="272"/>
          </a:xfrm>
        </p:grpSpPr>
        <p:sp>
          <p:nvSpPr>
            <p:cNvPr id="1036" name="Line 7"/>
            <p:cNvSpPr>
              <a:spLocks noChangeShapeType="1"/>
            </p:cNvSpPr>
            <p:nvPr/>
          </p:nvSpPr>
          <p:spPr bwMode="auto">
            <a:xfrm>
              <a:off x="1383" y="1434"/>
              <a:ext cx="0" cy="272"/>
            </a:xfrm>
            <a:prstGeom prst="line">
              <a:avLst/>
            </a:prstGeom>
            <a:noFill/>
            <a:ln w="38100">
              <a:solidFill>
                <a:schemeClr val="tx1"/>
              </a:solidFill>
              <a:round/>
              <a:headEnd/>
              <a:tailEnd/>
            </a:ln>
          </p:spPr>
          <p:txBody>
            <a:bodyPr/>
            <a:lstStyle/>
            <a:p>
              <a:endParaRPr lang="en-GB"/>
            </a:p>
          </p:txBody>
        </p:sp>
        <p:sp>
          <p:nvSpPr>
            <p:cNvPr id="1037" name="Line 8"/>
            <p:cNvSpPr>
              <a:spLocks noChangeShapeType="1"/>
            </p:cNvSpPr>
            <p:nvPr/>
          </p:nvSpPr>
          <p:spPr bwMode="auto">
            <a:xfrm>
              <a:off x="1474" y="1434"/>
              <a:ext cx="0" cy="272"/>
            </a:xfrm>
            <a:prstGeom prst="line">
              <a:avLst/>
            </a:prstGeom>
            <a:noFill/>
            <a:ln w="38100">
              <a:solidFill>
                <a:schemeClr val="tx1"/>
              </a:solidFill>
              <a:round/>
              <a:headEnd/>
              <a:tailEnd/>
            </a:ln>
          </p:spPr>
          <p:txBody>
            <a:bodyPr/>
            <a:lstStyle/>
            <a:p>
              <a:endParaRPr lang="en-GB"/>
            </a:p>
          </p:txBody>
        </p:sp>
        <p:sp>
          <p:nvSpPr>
            <p:cNvPr id="1038" name="Line 9"/>
            <p:cNvSpPr>
              <a:spLocks noChangeShapeType="1"/>
            </p:cNvSpPr>
            <p:nvPr/>
          </p:nvSpPr>
          <p:spPr bwMode="auto">
            <a:xfrm>
              <a:off x="975" y="1570"/>
              <a:ext cx="408" cy="0"/>
            </a:xfrm>
            <a:prstGeom prst="line">
              <a:avLst/>
            </a:prstGeom>
            <a:noFill/>
            <a:ln w="9525">
              <a:solidFill>
                <a:schemeClr val="tx1"/>
              </a:solidFill>
              <a:round/>
              <a:headEnd/>
              <a:tailEnd/>
            </a:ln>
          </p:spPr>
          <p:txBody>
            <a:bodyPr/>
            <a:lstStyle/>
            <a:p>
              <a:endParaRPr lang="en-GB"/>
            </a:p>
          </p:txBody>
        </p:sp>
        <p:sp>
          <p:nvSpPr>
            <p:cNvPr id="1039" name="Line 10"/>
            <p:cNvSpPr>
              <a:spLocks noChangeShapeType="1"/>
            </p:cNvSpPr>
            <p:nvPr/>
          </p:nvSpPr>
          <p:spPr bwMode="auto">
            <a:xfrm>
              <a:off x="1474" y="1570"/>
              <a:ext cx="408" cy="0"/>
            </a:xfrm>
            <a:prstGeom prst="line">
              <a:avLst/>
            </a:prstGeom>
            <a:noFill/>
            <a:ln w="9525">
              <a:solidFill>
                <a:schemeClr val="tx1"/>
              </a:solidFill>
              <a:round/>
              <a:headEnd/>
              <a:tailEnd/>
            </a:ln>
          </p:spPr>
          <p:txBody>
            <a:bodyPr/>
            <a:lstStyle/>
            <a:p>
              <a:endParaRPr lang="en-GB"/>
            </a:p>
          </p:txBody>
        </p:sp>
      </p:grpSp>
      <p:sp>
        <p:nvSpPr>
          <p:cNvPr id="1032" name="Line 11"/>
          <p:cNvSpPr>
            <a:spLocks noChangeShapeType="1"/>
          </p:cNvSpPr>
          <p:nvPr/>
        </p:nvSpPr>
        <p:spPr bwMode="auto">
          <a:xfrm>
            <a:off x="1330871" y="4644301"/>
            <a:ext cx="504825" cy="0"/>
          </a:xfrm>
          <a:prstGeom prst="line">
            <a:avLst/>
          </a:prstGeom>
          <a:noFill/>
          <a:ln w="9525">
            <a:solidFill>
              <a:schemeClr val="tx1"/>
            </a:solidFill>
            <a:round/>
            <a:headEnd/>
            <a:tailEnd type="triangle" w="lg" len="med"/>
          </a:ln>
        </p:spPr>
        <p:txBody>
          <a:bodyPr/>
          <a:lstStyle/>
          <a:p>
            <a:endParaRPr lang="en-GB"/>
          </a:p>
        </p:txBody>
      </p:sp>
      <p:sp>
        <p:nvSpPr>
          <p:cNvPr id="1033" name="Text Box 12"/>
          <p:cNvSpPr txBox="1">
            <a:spLocks noChangeArrowheads="1"/>
          </p:cNvSpPr>
          <p:nvPr/>
        </p:nvSpPr>
        <p:spPr bwMode="auto">
          <a:xfrm>
            <a:off x="1475656" y="4068361"/>
            <a:ext cx="679450" cy="579437"/>
          </a:xfrm>
          <a:prstGeom prst="rect">
            <a:avLst/>
          </a:prstGeom>
          <a:noFill/>
          <a:ln w="9525">
            <a:noFill/>
            <a:miter lim="800000"/>
            <a:headEnd/>
            <a:tailEnd/>
          </a:ln>
        </p:spPr>
        <p:txBody>
          <a:bodyPr wrap="none">
            <a:spAutoFit/>
          </a:bodyPr>
          <a:lstStyle/>
          <a:p>
            <a:r>
              <a:rPr lang="en-GB" sz="3200" i="1" dirty="0" err="1">
                <a:latin typeface="Times New Roman" pitchFamily="18" charset="0"/>
              </a:rPr>
              <a:t>i</a:t>
            </a:r>
            <a:r>
              <a:rPr lang="en-GB" sz="3200" i="1" dirty="0">
                <a:latin typeface="Times New Roman" pitchFamily="18" charset="0"/>
              </a:rPr>
              <a:t>(t)</a:t>
            </a:r>
          </a:p>
        </p:txBody>
      </p:sp>
      <p:sp>
        <p:nvSpPr>
          <p:cNvPr id="83981" name="Text Box 13"/>
          <p:cNvSpPr txBox="1">
            <a:spLocks noChangeArrowheads="1"/>
          </p:cNvSpPr>
          <p:nvPr/>
        </p:nvSpPr>
        <p:spPr bwMode="auto">
          <a:xfrm>
            <a:off x="179512" y="5757063"/>
            <a:ext cx="4392488" cy="1200329"/>
          </a:xfrm>
          <a:prstGeom prst="rect">
            <a:avLst/>
          </a:prstGeom>
          <a:noFill/>
          <a:ln w="9525">
            <a:noFill/>
            <a:miter lim="800000"/>
            <a:headEnd/>
            <a:tailEnd/>
          </a:ln>
        </p:spPr>
        <p:txBody>
          <a:bodyPr wrap="square">
            <a:spAutoFit/>
          </a:bodyPr>
          <a:lstStyle/>
          <a:p>
            <a:r>
              <a:rPr lang="en-GB" dirty="0"/>
              <a:t>Unlike resistors, the voltage across a capacitor at any moment is dependent on the </a:t>
            </a:r>
            <a:r>
              <a:rPr lang="en-GB" b="1" dirty="0"/>
              <a:t>history</a:t>
            </a:r>
            <a:r>
              <a:rPr lang="en-GB" dirty="0"/>
              <a:t> of current flowing through it</a:t>
            </a:r>
          </a:p>
          <a:p>
            <a:endParaRPr lang="en-GB" dirty="0"/>
          </a:p>
        </p:txBody>
      </p:sp>
      <p:graphicFrame>
        <p:nvGraphicFramePr>
          <p:cNvPr id="83982" name="Object 14"/>
          <p:cNvGraphicFramePr>
            <a:graphicFrameLocks noGrp="1" noChangeAspect="1"/>
          </p:cNvGraphicFramePr>
          <p:nvPr>
            <p:ph sz="quarter" idx="3"/>
          </p:nvPr>
        </p:nvGraphicFramePr>
        <p:xfrm>
          <a:off x="5953125" y="1412875"/>
          <a:ext cx="2419350" cy="1296988"/>
        </p:xfrm>
        <a:graphic>
          <a:graphicData uri="http://schemas.openxmlformats.org/presentationml/2006/ole">
            <mc:AlternateContent xmlns:mc="http://schemas.openxmlformats.org/markup-compatibility/2006">
              <mc:Choice xmlns:v="urn:schemas-microsoft-com:vml" Requires="v">
                <p:oleObj spid="_x0000_s49373" name="Equation" r:id="rId4" imgW="876240" imgH="469800" progId="Equation.3">
                  <p:embed/>
                </p:oleObj>
              </mc:Choice>
              <mc:Fallback>
                <p:oleObj name="Equation" r:id="rId4" imgW="876240" imgH="469800" progId="Equation.3">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3125" y="1412875"/>
                        <a:ext cx="2419350" cy="1296988"/>
                      </a:xfrm>
                      <a:prstGeom prst="rect">
                        <a:avLst/>
                      </a:prstGeom>
                      <a:solidFill>
                        <a:schemeClr val="bg1"/>
                      </a:solidFill>
                    </p:spPr>
                  </p:pic>
                </p:oleObj>
              </mc:Fallback>
            </mc:AlternateContent>
          </a:graphicData>
        </a:graphic>
      </p:graphicFrame>
      <p:graphicFrame>
        <p:nvGraphicFramePr>
          <p:cNvPr id="1028" name="Object 18"/>
          <p:cNvGraphicFramePr>
            <a:graphicFrameLocks noChangeAspect="1"/>
          </p:cNvGraphicFramePr>
          <p:nvPr/>
        </p:nvGraphicFramePr>
        <p:xfrm>
          <a:off x="6084168" y="2924944"/>
          <a:ext cx="2176463" cy="912812"/>
        </p:xfrm>
        <a:graphic>
          <a:graphicData uri="http://schemas.openxmlformats.org/presentationml/2006/ole">
            <mc:AlternateContent xmlns:mc="http://schemas.openxmlformats.org/markup-compatibility/2006">
              <mc:Choice xmlns:v="urn:schemas-microsoft-com:vml" Requires="v">
                <p:oleObj spid="_x0000_s49374" name="Equation" r:id="rId6" imgW="787320" imgH="330120" progId="Equation.3">
                  <p:embed/>
                </p:oleObj>
              </mc:Choice>
              <mc:Fallback>
                <p:oleObj name="Equation" r:id="rId6" imgW="787320" imgH="330120" progId="Equation.3">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84168" y="2924944"/>
                        <a:ext cx="2176463" cy="912812"/>
                      </a:xfrm>
                      <a:prstGeom prst="rect">
                        <a:avLst/>
                      </a:prstGeom>
                      <a:solidFill>
                        <a:schemeClr val="bg1"/>
                      </a:solidFill>
                    </p:spPr>
                  </p:pic>
                </p:oleObj>
              </mc:Fallback>
            </mc:AlternateContent>
          </a:graphicData>
        </a:graphic>
      </p:graphicFrame>
      <p:sp>
        <p:nvSpPr>
          <p:cNvPr id="16" name="Line 11"/>
          <p:cNvSpPr>
            <a:spLocks noChangeShapeType="1"/>
          </p:cNvSpPr>
          <p:nvPr/>
        </p:nvSpPr>
        <p:spPr bwMode="auto">
          <a:xfrm flipH="1">
            <a:off x="2339752" y="4932457"/>
            <a:ext cx="432048" cy="0"/>
          </a:xfrm>
          <a:prstGeom prst="line">
            <a:avLst/>
          </a:prstGeom>
          <a:noFill/>
          <a:ln w="9525">
            <a:solidFill>
              <a:schemeClr val="tx1"/>
            </a:solidFill>
            <a:round/>
            <a:headEnd/>
            <a:tailEnd type="triangle" w="med" len="med"/>
          </a:ln>
        </p:spPr>
        <p:txBody>
          <a:bodyPr/>
          <a:lstStyle/>
          <a:p>
            <a:endParaRPr lang="en-GB"/>
          </a:p>
        </p:txBody>
      </p:sp>
      <p:sp>
        <p:nvSpPr>
          <p:cNvPr id="17" name="Text Box 12"/>
          <p:cNvSpPr txBox="1">
            <a:spLocks noChangeArrowheads="1"/>
          </p:cNvSpPr>
          <p:nvPr/>
        </p:nvSpPr>
        <p:spPr bwMode="auto">
          <a:xfrm>
            <a:off x="2267744" y="4932457"/>
            <a:ext cx="753732" cy="584775"/>
          </a:xfrm>
          <a:prstGeom prst="rect">
            <a:avLst/>
          </a:prstGeom>
          <a:noFill/>
          <a:ln w="9525">
            <a:noFill/>
            <a:miter lim="800000"/>
            <a:headEnd/>
            <a:tailEnd/>
          </a:ln>
        </p:spPr>
        <p:txBody>
          <a:bodyPr wrap="none">
            <a:spAutoFit/>
          </a:bodyPr>
          <a:lstStyle/>
          <a:p>
            <a:r>
              <a:rPr lang="en-GB" sz="3200" i="1" dirty="0">
                <a:latin typeface="Times New Roman" pitchFamily="18" charset="0"/>
              </a:rPr>
              <a:t>v(t)</a:t>
            </a:r>
          </a:p>
        </p:txBody>
      </p:sp>
      <p:sp>
        <p:nvSpPr>
          <p:cNvPr id="18" name="Line 11"/>
          <p:cNvSpPr>
            <a:spLocks noChangeShapeType="1"/>
          </p:cNvSpPr>
          <p:nvPr/>
        </p:nvSpPr>
        <p:spPr bwMode="auto">
          <a:xfrm flipH="1" flipV="1">
            <a:off x="2699792" y="4716433"/>
            <a:ext cx="1296144" cy="288032"/>
          </a:xfrm>
          <a:prstGeom prst="line">
            <a:avLst/>
          </a:prstGeom>
          <a:noFill/>
          <a:ln w="9525">
            <a:solidFill>
              <a:schemeClr val="tx1"/>
            </a:solidFill>
            <a:round/>
            <a:headEnd/>
            <a:tailEnd type="triangle" w="med" len="med"/>
          </a:ln>
        </p:spPr>
        <p:txBody>
          <a:bodyPr/>
          <a:lstStyle/>
          <a:p>
            <a:endParaRPr lang="en-GB"/>
          </a:p>
        </p:txBody>
      </p:sp>
      <p:sp>
        <p:nvSpPr>
          <p:cNvPr id="19" name="Text Box 13"/>
          <p:cNvSpPr txBox="1">
            <a:spLocks noChangeArrowheads="1"/>
          </p:cNvSpPr>
          <p:nvPr/>
        </p:nvSpPr>
        <p:spPr bwMode="auto">
          <a:xfrm>
            <a:off x="3995936" y="4365104"/>
            <a:ext cx="1872208" cy="1477328"/>
          </a:xfrm>
          <a:prstGeom prst="rect">
            <a:avLst/>
          </a:prstGeom>
          <a:noFill/>
          <a:ln w="9525">
            <a:noFill/>
            <a:miter lim="800000"/>
            <a:headEnd/>
            <a:tailEnd/>
          </a:ln>
        </p:spPr>
        <p:txBody>
          <a:bodyPr wrap="square">
            <a:spAutoFit/>
          </a:bodyPr>
          <a:lstStyle/>
          <a:p>
            <a:r>
              <a:rPr lang="en-GB" dirty="0"/>
              <a:t>Capacitor of</a:t>
            </a:r>
          </a:p>
          <a:p>
            <a:r>
              <a:rPr lang="en-GB" dirty="0"/>
              <a:t>capacitance = </a:t>
            </a:r>
            <a:r>
              <a:rPr lang="en-GB" i="1" dirty="0"/>
              <a:t>C</a:t>
            </a:r>
          </a:p>
          <a:p>
            <a:r>
              <a:rPr lang="en-GB" dirty="0"/>
              <a:t>holding a</a:t>
            </a:r>
          </a:p>
          <a:p>
            <a:r>
              <a:rPr lang="en-GB" dirty="0"/>
              <a:t>charge = </a:t>
            </a:r>
            <a:r>
              <a:rPr lang="en-GB" i="1" dirty="0"/>
              <a:t>q</a:t>
            </a:r>
          </a:p>
          <a:p>
            <a:endParaRPr lang="en-GB" dirty="0"/>
          </a:p>
        </p:txBody>
      </p:sp>
      <p:graphicFrame>
        <p:nvGraphicFramePr>
          <p:cNvPr id="3" name="Object 14"/>
          <p:cNvGraphicFramePr>
            <a:graphicFrameLocks noChangeAspect="1"/>
          </p:cNvGraphicFramePr>
          <p:nvPr/>
        </p:nvGraphicFramePr>
        <p:xfrm>
          <a:off x="5940152" y="5013176"/>
          <a:ext cx="2803525" cy="1296987"/>
        </p:xfrm>
        <a:graphic>
          <a:graphicData uri="http://schemas.openxmlformats.org/presentationml/2006/ole">
            <mc:AlternateContent xmlns:mc="http://schemas.openxmlformats.org/markup-compatibility/2006">
              <mc:Choice xmlns:v="urn:schemas-microsoft-com:vml" Requires="v">
                <p:oleObj spid="_x0000_s49375" name="Equation" r:id="rId8" imgW="1015920" imgH="469800" progId="Equation.3">
                  <p:embed/>
                </p:oleObj>
              </mc:Choice>
              <mc:Fallback>
                <p:oleObj name="Equation" r:id="rId8" imgW="1015920" imgH="4698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40152" y="5013176"/>
                        <a:ext cx="2803525" cy="1296987"/>
                      </a:xfrm>
                      <a:prstGeom prst="rect">
                        <a:avLst/>
                      </a:prstGeom>
                      <a:solidFill>
                        <a:schemeClr val="bg1"/>
                      </a:solidFill>
                      <a:ln w="9525">
                        <a:solidFill>
                          <a:schemeClr val="tx1"/>
                        </a:solidFill>
                        <a:miter lim="800000"/>
                        <a:headEnd/>
                        <a:tailEnd/>
                      </a:ln>
                    </p:spPr>
                  </p:pic>
                </p:oleObj>
              </mc:Fallback>
            </mc:AlternateContent>
          </a:graphicData>
        </a:graphic>
      </p:graphicFrame>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pPr eaLnBrk="1" hangingPunct="1"/>
            <a:r>
              <a:rPr lang="en-GB" dirty="0"/>
              <a:t>The Capacitor</a:t>
            </a:r>
          </a:p>
        </p:txBody>
      </p:sp>
      <p:sp>
        <p:nvSpPr>
          <p:cNvPr id="86023" name="Text Box 7"/>
          <p:cNvSpPr txBox="1">
            <a:spLocks noChangeArrowheads="1"/>
          </p:cNvSpPr>
          <p:nvPr/>
        </p:nvSpPr>
        <p:spPr bwMode="auto">
          <a:xfrm>
            <a:off x="395536" y="1700808"/>
            <a:ext cx="7343775" cy="1015663"/>
          </a:xfrm>
          <a:prstGeom prst="rect">
            <a:avLst/>
          </a:prstGeom>
          <a:noFill/>
          <a:ln w="9525">
            <a:noFill/>
            <a:miter lim="800000"/>
            <a:headEnd/>
            <a:tailEnd/>
          </a:ln>
        </p:spPr>
        <p:txBody>
          <a:bodyPr>
            <a:spAutoFit/>
          </a:bodyPr>
          <a:lstStyle/>
          <a:p>
            <a:r>
              <a:rPr lang="en-GB" sz="2000" dirty="0">
                <a:latin typeface="Tahoma" pitchFamily="34" charset="0"/>
              </a:rPr>
              <a:t>Given that the voltage across a capacitor is proportional to the time integration of current, it can also be said that current is proportional to the time derivative of the voltage</a:t>
            </a:r>
          </a:p>
        </p:txBody>
      </p:sp>
      <p:graphicFrame>
        <p:nvGraphicFramePr>
          <p:cNvPr id="86024" name="Object 8"/>
          <p:cNvGraphicFramePr>
            <a:graphicFrameLocks noChangeAspect="1"/>
          </p:cNvGraphicFramePr>
          <p:nvPr/>
        </p:nvGraphicFramePr>
        <p:xfrm>
          <a:off x="6156176" y="2436812"/>
          <a:ext cx="2304867" cy="1064196"/>
        </p:xfrm>
        <a:graphic>
          <a:graphicData uri="http://schemas.openxmlformats.org/presentationml/2006/ole">
            <mc:AlternateContent xmlns:mc="http://schemas.openxmlformats.org/markup-compatibility/2006">
              <mc:Choice xmlns:v="urn:schemas-microsoft-com:vml" Requires="v">
                <p:oleObj spid="_x0000_s50397" name="Equation" r:id="rId4" imgW="850680" imgH="393480" progId="Equation.3">
                  <p:embed/>
                </p:oleObj>
              </mc:Choice>
              <mc:Fallback>
                <p:oleObj name="Equation" r:id="rId4" imgW="850680" imgH="39348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6176" y="2436812"/>
                        <a:ext cx="2304867" cy="1064196"/>
                      </a:xfrm>
                      <a:prstGeom prst="rect">
                        <a:avLst/>
                      </a:prstGeom>
                      <a:solidFill>
                        <a:schemeClr val="bg1"/>
                      </a:solidFill>
                    </p:spPr>
                  </p:pic>
                </p:oleObj>
              </mc:Fallback>
            </mc:AlternateContent>
          </a:graphicData>
        </a:graphic>
      </p:graphicFrame>
      <p:sp>
        <p:nvSpPr>
          <p:cNvPr id="86025" name="Text Box 9"/>
          <p:cNvSpPr txBox="1">
            <a:spLocks noChangeArrowheads="1"/>
          </p:cNvSpPr>
          <p:nvPr/>
        </p:nvSpPr>
        <p:spPr bwMode="auto">
          <a:xfrm>
            <a:off x="323528" y="3501008"/>
            <a:ext cx="7848600" cy="707886"/>
          </a:xfrm>
          <a:prstGeom prst="rect">
            <a:avLst/>
          </a:prstGeom>
          <a:noFill/>
          <a:ln w="9525">
            <a:noFill/>
            <a:miter lim="800000"/>
            <a:headEnd/>
            <a:tailEnd/>
          </a:ln>
        </p:spPr>
        <p:txBody>
          <a:bodyPr>
            <a:spAutoFit/>
          </a:bodyPr>
          <a:lstStyle/>
          <a:p>
            <a:r>
              <a:rPr lang="en-GB" sz="2000" dirty="0">
                <a:latin typeface="Tahoma" pitchFamily="34" charset="0"/>
              </a:rPr>
              <a:t>If a DC (non-varying) voltage is applied, there is no current. Therefore, capacitors have infinite impedance at DC (0Hz).</a:t>
            </a:r>
          </a:p>
        </p:txBody>
      </p:sp>
      <p:sp>
        <p:nvSpPr>
          <p:cNvPr id="9" name="Text Box 9"/>
          <p:cNvSpPr txBox="1">
            <a:spLocks noChangeArrowheads="1"/>
          </p:cNvSpPr>
          <p:nvPr/>
        </p:nvSpPr>
        <p:spPr bwMode="auto">
          <a:xfrm>
            <a:off x="323528" y="4581128"/>
            <a:ext cx="8568952" cy="1323439"/>
          </a:xfrm>
          <a:prstGeom prst="rect">
            <a:avLst/>
          </a:prstGeom>
          <a:noFill/>
          <a:ln w="9525">
            <a:noFill/>
            <a:miter lim="800000"/>
            <a:headEnd/>
            <a:tailEnd/>
          </a:ln>
        </p:spPr>
        <p:txBody>
          <a:bodyPr wrap="square">
            <a:spAutoFit/>
          </a:bodyPr>
          <a:lstStyle/>
          <a:p>
            <a:r>
              <a:rPr lang="en-GB" sz="2000" dirty="0">
                <a:latin typeface="Tahoma" pitchFamily="34" charset="0"/>
              </a:rPr>
              <a:t>Before the next slide: recall a little maths regarding</a:t>
            </a:r>
          </a:p>
          <a:p>
            <a:r>
              <a:rPr lang="en-GB" sz="2000" dirty="0">
                <a:latin typeface="Tahoma" pitchFamily="34" charset="0"/>
              </a:rPr>
              <a:t>sine and cosine functions:</a:t>
            </a:r>
          </a:p>
          <a:p>
            <a:endParaRPr lang="en-GB" sz="2000" dirty="0">
              <a:latin typeface="Tahoma" pitchFamily="34" charset="0"/>
            </a:endParaRPr>
          </a:p>
          <a:p>
            <a:endParaRPr lang="en-GB" sz="2000" dirty="0">
              <a:latin typeface="Tahoma" pitchFamily="34" charset="0"/>
            </a:endParaRPr>
          </a:p>
        </p:txBody>
      </p:sp>
      <p:graphicFrame>
        <p:nvGraphicFramePr>
          <p:cNvPr id="3" name="Object 8"/>
          <p:cNvGraphicFramePr>
            <a:graphicFrameLocks noChangeAspect="1"/>
          </p:cNvGraphicFramePr>
          <p:nvPr>
            <p:extLst>
              <p:ext uri="{D42A27DB-BD31-4B8C-83A1-F6EECF244321}">
                <p14:modId xmlns:p14="http://schemas.microsoft.com/office/powerpoint/2010/main" val="909157677"/>
              </p:ext>
            </p:extLst>
          </p:nvPr>
        </p:nvGraphicFramePr>
        <p:xfrm>
          <a:off x="123825" y="5445125"/>
          <a:ext cx="2894013" cy="877888"/>
        </p:xfrm>
        <a:graphic>
          <a:graphicData uri="http://schemas.openxmlformats.org/presentationml/2006/ole">
            <mc:AlternateContent xmlns:mc="http://schemas.openxmlformats.org/markup-compatibility/2006">
              <mc:Choice xmlns:v="urn:schemas-microsoft-com:vml" Requires="v">
                <p:oleObj spid="_x0000_s50398" name="Equation" r:id="rId6" imgW="1295280" imgH="393480" progId="Equation.3">
                  <p:embed/>
                </p:oleObj>
              </mc:Choice>
              <mc:Fallback>
                <p:oleObj name="Equation" r:id="rId6" imgW="1295280" imgH="393480" progId="Equation.3">
                  <p:embed/>
                  <p:pic>
                    <p:nvPicPr>
                      <p:cNvPr id="0" name="Picture 3"/>
                      <p:cNvPicPr>
                        <a:picLocks noChangeAspect="1" noChangeArrowheads="1"/>
                      </p:cNvPicPr>
                      <p:nvPr/>
                    </p:nvPicPr>
                    <p:blipFill>
                      <a:blip r:embed="rId7"/>
                      <a:srcRect/>
                      <a:stretch>
                        <a:fillRect/>
                      </a:stretch>
                    </p:blipFill>
                    <p:spPr bwMode="auto">
                      <a:xfrm>
                        <a:off x="123825" y="5445125"/>
                        <a:ext cx="2894013" cy="877888"/>
                      </a:xfrm>
                      <a:prstGeom prst="rect">
                        <a:avLst/>
                      </a:prstGeom>
                      <a:solidFill>
                        <a:schemeClr val="bg1"/>
                      </a:solidFill>
                    </p:spPr>
                  </p:pic>
                </p:oleObj>
              </mc:Fallback>
            </mc:AlternateContent>
          </a:graphicData>
        </a:graphic>
      </p:graphicFrame>
      <p:graphicFrame>
        <p:nvGraphicFramePr>
          <p:cNvPr id="5" name="Object 8"/>
          <p:cNvGraphicFramePr>
            <a:graphicFrameLocks noChangeAspect="1"/>
          </p:cNvGraphicFramePr>
          <p:nvPr/>
        </p:nvGraphicFramePr>
        <p:xfrm>
          <a:off x="3635896" y="5372919"/>
          <a:ext cx="5199260" cy="864393"/>
        </p:xfrm>
        <a:graphic>
          <a:graphicData uri="http://schemas.openxmlformats.org/presentationml/2006/ole">
            <mc:AlternateContent xmlns:mc="http://schemas.openxmlformats.org/markup-compatibility/2006">
              <mc:Choice xmlns:v="urn:schemas-microsoft-com:vml" Requires="v">
                <p:oleObj spid="_x0000_s50399" name="Equation" r:id="rId8" imgW="2361960" imgH="393480" progId="Equation.3">
                  <p:embed/>
                </p:oleObj>
              </mc:Choice>
              <mc:Fallback>
                <p:oleObj name="Equation" r:id="rId8" imgW="2361960" imgH="39348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35896" y="5372919"/>
                        <a:ext cx="5199260" cy="864393"/>
                      </a:xfrm>
                      <a:prstGeom prst="rect">
                        <a:avLst/>
                      </a:prstGeom>
                      <a:solidFill>
                        <a:schemeClr val="bg1"/>
                      </a:solidFill>
                    </p:spPr>
                  </p:pic>
                </p:oleObj>
              </mc:Fallback>
            </mc:AlternateContent>
          </a:graphicData>
        </a:graphic>
      </p:graphicFrame>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931863" y="-100013"/>
            <a:ext cx="7158037" cy="1412876"/>
          </a:xfrm>
        </p:spPr>
        <p:txBody>
          <a:bodyPr/>
          <a:lstStyle/>
          <a:p>
            <a:pPr eaLnBrk="1" hangingPunct="1"/>
            <a:r>
              <a:rPr lang="en-GB" sz="3200" dirty="0"/>
              <a:t>Capacitor current in response to sine voltage waveform</a:t>
            </a:r>
          </a:p>
        </p:txBody>
      </p:sp>
      <p:sp>
        <p:nvSpPr>
          <p:cNvPr id="3077" name="Rectangle 3"/>
          <p:cNvSpPr>
            <a:spLocks noGrp="1" noChangeArrowheads="1"/>
          </p:cNvSpPr>
          <p:nvPr>
            <p:ph type="body" sz="half" idx="1"/>
          </p:nvPr>
        </p:nvSpPr>
        <p:spPr>
          <a:xfrm>
            <a:off x="250825" y="1844675"/>
            <a:ext cx="4194175" cy="2663825"/>
          </a:xfrm>
        </p:spPr>
        <p:txBody>
          <a:bodyPr/>
          <a:lstStyle/>
          <a:p>
            <a:pPr marL="342900" indent="-342900" eaLnBrk="1" hangingPunct="1"/>
            <a:r>
              <a:rPr lang="en-GB" sz="2000" dirty="0"/>
              <a:t>A sine wave voltage is applied across a capacitor C:</a:t>
            </a:r>
          </a:p>
          <a:p>
            <a:pPr marL="342900" indent="-342900" eaLnBrk="1" hangingPunct="1"/>
            <a:endParaRPr lang="en-GB" sz="2000" dirty="0"/>
          </a:p>
          <a:p>
            <a:pPr marL="342900" indent="-342900" eaLnBrk="1" hangingPunct="1"/>
            <a:r>
              <a:rPr lang="en-GB" sz="2000" dirty="0"/>
              <a:t>The resulting current is:</a:t>
            </a:r>
          </a:p>
        </p:txBody>
      </p:sp>
      <p:graphicFrame>
        <p:nvGraphicFramePr>
          <p:cNvPr id="3074" name="Object 4"/>
          <p:cNvGraphicFramePr>
            <a:graphicFrameLocks noGrp="1" noChangeAspect="1"/>
          </p:cNvGraphicFramePr>
          <p:nvPr>
            <p:ph sz="quarter" idx="2"/>
          </p:nvPr>
        </p:nvGraphicFramePr>
        <p:xfrm>
          <a:off x="4211960" y="1772816"/>
          <a:ext cx="2519363" cy="604837"/>
        </p:xfrm>
        <a:graphic>
          <a:graphicData uri="http://schemas.openxmlformats.org/presentationml/2006/ole">
            <mc:AlternateContent xmlns:mc="http://schemas.openxmlformats.org/markup-compatibility/2006">
              <mc:Choice xmlns:v="urn:schemas-microsoft-com:vml" Requires="v">
                <p:oleObj spid="_x0000_s51421" name="Equation" r:id="rId4" imgW="1002960" imgH="241200" progId="Equation.3">
                  <p:embed/>
                </p:oleObj>
              </mc:Choice>
              <mc:Fallback>
                <p:oleObj name="Equation" r:id="rId4" imgW="1002960" imgH="241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1960" y="1772816"/>
                        <a:ext cx="2519363" cy="604837"/>
                      </a:xfrm>
                      <a:prstGeom prst="rect">
                        <a:avLst/>
                      </a:prstGeom>
                      <a:solidFill>
                        <a:schemeClr val="bg1"/>
                      </a:solidFill>
                    </p:spPr>
                  </p:pic>
                </p:oleObj>
              </mc:Fallback>
            </mc:AlternateContent>
          </a:graphicData>
        </a:graphic>
      </p:graphicFrame>
      <p:graphicFrame>
        <p:nvGraphicFramePr>
          <p:cNvPr id="3075" name="Object 5"/>
          <p:cNvGraphicFramePr>
            <a:graphicFrameLocks noGrp="1" noChangeAspect="1"/>
          </p:cNvGraphicFramePr>
          <p:nvPr>
            <p:ph sz="quarter" idx="3"/>
          </p:nvPr>
        </p:nvGraphicFramePr>
        <p:xfrm>
          <a:off x="3779912" y="2492896"/>
          <a:ext cx="3960440" cy="2220594"/>
        </p:xfrm>
        <a:graphic>
          <a:graphicData uri="http://schemas.openxmlformats.org/presentationml/2006/ole">
            <mc:AlternateContent xmlns:mc="http://schemas.openxmlformats.org/markup-compatibility/2006">
              <mc:Choice xmlns:v="urn:schemas-microsoft-com:vml" Requires="v">
                <p:oleObj spid="_x0000_s51422" name="Equation" r:id="rId6" imgW="1917360" imgH="1054080" progId="Equation.3">
                  <p:embed/>
                </p:oleObj>
              </mc:Choice>
              <mc:Fallback>
                <p:oleObj name="Equation" r:id="rId6" imgW="1917360" imgH="105408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9912" y="2492896"/>
                        <a:ext cx="3960440" cy="2220594"/>
                      </a:xfrm>
                      <a:prstGeom prst="rect">
                        <a:avLst/>
                      </a:prstGeom>
                      <a:solidFill>
                        <a:schemeClr val="bg1"/>
                      </a:solidFill>
                    </p:spPr>
                  </p:pic>
                </p:oleObj>
              </mc:Fallback>
            </mc:AlternateContent>
          </a:graphicData>
        </a:graphic>
      </p:graphicFrame>
      <p:sp>
        <p:nvSpPr>
          <p:cNvPr id="91142" name="Text Box 6"/>
          <p:cNvSpPr txBox="1">
            <a:spLocks noChangeArrowheads="1"/>
          </p:cNvSpPr>
          <p:nvPr/>
        </p:nvSpPr>
        <p:spPr bwMode="auto">
          <a:xfrm>
            <a:off x="395536" y="4894128"/>
            <a:ext cx="5184576" cy="1938992"/>
          </a:xfrm>
          <a:prstGeom prst="rect">
            <a:avLst/>
          </a:prstGeom>
          <a:noFill/>
          <a:ln w="9525">
            <a:noFill/>
            <a:miter lim="800000"/>
            <a:headEnd/>
            <a:tailEnd/>
          </a:ln>
        </p:spPr>
        <p:txBody>
          <a:bodyPr wrap="square">
            <a:spAutoFit/>
          </a:bodyPr>
          <a:lstStyle/>
          <a:p>
            <a:pPr marL="192088" indent="-192088"/>
            <a:r>
              <a:rPr lang="en-GB" sz="2000" dirty="0">
                <a:latin typeface="Tahoma" pitchFamily="34" charset="0"/>
              </a:rPr>
              <a:t>The current is also a sine wave, but </a:t>
            </a:r>
          </a:p>
          <a:p>
            <a:pPr marL="192088" indent="-192088">
              <a:buFontTx/>
              <a:buChar char="•"/>
            </a:pPr>
            <a:r>
              <a:rPr lang="en-GB" sz="2000" dirty="0">
                <a:latin typeface="Tahoma" pitchFamily="34" charset="0"/>
              </a:rPr>
              <a:t>It is phase shifted: leading the voltage by a phase shift of 90º</a:t>
            </a:r>
          </a:p>
          <a:p>
            <a:pPr marL="192088" indent="-192088">
              <a:buFontTx/>
              <a:buChar char="•"/>
            </a:pPr>
            <a:r>
              <a:rPr lang="en-GB" sz="2000" dirty="0">
                <a:latin typeface="Tahoma" pitchFamily="34" charset="0"/>
              </a:rPr>
              <a:t>Its amplitude is proportional to the angular frequency, </a:t>
            </a:r>
            <a:r>
              <a:rPr lang="el-GR" sz="2000" i="1" dirty="0">
                <a:latin typeface="Tahoma" pitchFamily="34" charset="0"/>
              </a:rPr>
              <a:t>ω</a:t>
            </a:r>
            <a:r>
              <a:rPr lang="en-GB" sz="2000" i="1" dirty="0">
                <a:latin typeface="Tahoma" pitchFamily="34" charset="0"/>
              </a:rPr>
              <a:t>, </a:t>
            </a:r>
            <a:r>
              <a:rPr lang="en-GB" sz="2000" dirty="0">
                <a:latin typeface="Tahoma" pitchFamily="34" charset="0"/>
              </a:rPr>
              <a:t>and the capacitance, </a:t>
            </a:r>
            <a:r>
              <a:rPr lang="en-GB" sz="2000" i="1" dirty="0">
                <a:latin typeface="Tahoma" pitchFamily="34" charset="0"/>
              </a:rPr>
              <a:t>C</a:t>
            </a:r>
          </a:p>
        </p:txBody>
      </p:sp>
      <p:graphicFrame>
        <p:nvGraphicFramePr>
          <p:cNvPr id="3080" name="Object 4"/>
          <p:cNvGraphicFramePr>
            <a:graphicFrameLocks noChangeAspect="1"/>
          </p:cNvGraphicFramePr>
          <p:nvPr/>
        </p:nvGraphicFramePr>
        <p:xfrm>
          <a:off x="7452320" y="1556792"/>
          <a:ext cx="1339850" cy="509588"/>
        </p:xfrm>
        <a:graphic>
          <a:graphicData uri="http://schemas.openxmlformats.org/presentationml/2006/ole">
            <mc:AlternateContent xmlns:mc="http://schemas.openxmlformats.org/markup-compatibility/2006">
              <mc:Choice xmlns:v="urn:schemas-microsoft-com:vml" Requires="v">
                <p:oleObj spid="_x0000_s51423" name="Equation" r:id="rId8" imgW="533160" imgH="203040" progId="Equation.3">
                  <p:embed/>
                </p:oleObj>
              </mc:Choice>
              <mc:Fallback>
                <p:oleObj name="Equation" r:id="rId8" imgW="533160" imgH="20304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52320" y="1556792"/>
                        <a:ext cx="1339850" cy="509588"/>
                      </a:xfrm>
                      <a:prstGeom prst="rect">
                        <a:avLst/>
                      </a:prstGeom>
                      <a:solidFill>
                        <a:schemeClr val="bg1"/>
                      </a:solidFill>
                    </p:spPr>
                  </p:pic>
                </p:oleObj>
              </mc:Fallback>
            </mc:AlternateContent>
          </a:graphicData>
        </a:graphic>
      </p:graphicFrame>
      <p:sp>
        <p:nvSpPr>
          <p:cNvPr id="9" name="Line 35"/>
          <p:cNvSpPr>
            <a:spLocks noChangeShapeType="1"/>
          </p:cNvSpPr>
          <p:nvPr/>
        </p:nvSpPr>
        <p:spPr bwMode="auto">
          <a:xfrm>
            <a:off x="8423424" y="5804321"/>
            <a:ext cx="468312" cy="0"/>
          </a:xfrm>
          <a:prstGeom prst="line">
            <a:avLst/>
          </a:prstGeom>
          <a:noFill/>
          <a:ln w="28575">
            <a:solidFill>
              <a:schemeClr val="tx1"/>
            </a:solidFill>
            <a:round/>
            <a:headEnd/>
            <a:tailEnd/>
          </a:ln>
        </p:spPr>
        <p:txBody>
          <a:bodyPr/>
          <a:lstStyle/>
          <a:p>
            <a:endParaRPr lang="en-GB"/>
          </a:p>
        </p:txBody>
      </p:sp>
      <p:sp>
        <p:nvSpPr>
          <p:cNvPr id="10" name="Line 36"/>
          <p:cNvSpPr>
            <a:spLocks noChangeShapeType="1"/>
          </p:cNvSpPr>
          <p:nvPr/>
        </p:nvSpPr>
        <p:spPr bwMode="auto">
          <a:xfrm>
            <a:off x="8423424" y="5948784"/>
            <a:ext cx="468312" cy="0"/>
          </a:xfrm>
          <a:prstGeom prst="line">
            <a:avLst/>
          </a:prstGeom>
          <a:noFill/>
          <a:ln w="28575">
            <a:solidFill>
              <a:schemeClr val="tx1"/>
            </a:solidFill>
            <a:round/>
            <a:headEnd/>
            <a:tailEnd/>
          </a:ln>
        </p:spPr>
        <p:txBody>
          <a:bodyPr/>
          <a:lstStyle/>
          <a:p>
            <a:endParaRPr lang="en-GB"/>
          </a:p>
        </p:txBody>
      </p:sp>
      <p:sp>
        <p:nvSpPr>
          <p:cNvPr id="11" name="Freeform 37"/>
          <p:cNvSpPr>
            <a:spLocks/>
          </p:cNvSpPr>
          <p:nvPr/>
        </p:nvSpPr>
        <p:spPr bwMode="auto">
          <a:xfrm>
            <a:off x="7596336" y="5085184"/>
            <a:ext cx="1042988" cy="684212"/>
          </a:xfrm>
          <a:custGeom>
            <a:avLst/>
            <a:gdLst>
              <a:gd name="T0" fmla="*/ 0 w 657"/>
              <a:gd name="T1" fmla="*/ 249 h 431"/>
              <a:gd name="T2" fmla="*/ 0 w 657"/>
              <a:gd name="T3" fmla="*/ 0 h 431"/>
              <a:gd name="T4" fmla="*/ 657 w 657"/>
              <a:gd name="T5" fmla="*/ 0 h 431"/>
              <a:gd name="T6" fmla="*/ 657 w 657"/>
              <a:gd name="T7" fmla="*/ 431 h 431"/>
              <a:gd name="T8" fmla="*/ 0 60000 65536"/>
              <a:gd name="T9" fmla="*/ 0 60000 65536"/>
              <a:gd name="T10" fmla="*/ 0 60000 65536"/>
              <a:gd name="T11" fmla="*/ 0 60000 65536"/>
              <a:gd name="T12" fmla="*/ 0 w 657"/>
              <a:gd name="T13" fmla="*/ 0 h 431"/>
              <a:gd name="T14" fmla="*/ 657 w 657"/>
              <a:gd name="T15" fmla="*/ 431 h 431"/>
            </a:gdLst>
            <a:ahLst/>
            <a:cxnLst>
              <a:cxn ang="T8">
                <a:pos x="T0" y="T1"/>
              </a:cxn>
              <a:cxn ang="T9">
                <a:pos x="T2" y="T3"/>
              </a:cxn>
              <a:cxn ang="T10">
                <a:pos x="T4" y="T5"/>
              </a:cxn>
              <a:cxn ang="T11">
                <a:pos x="T6" y="T7"/>
              </a:cxn>
            </a:cxnLst>
            <a:rect l="T12" t="T13" r="T14" b="T15"/>
            <a:pathLst>
              <a:path w="657" h="431">
                <a:moveTo>
                  <a:pt x="0" y="249"/>
                </a:moveTo>
                <a:lnTo>
                  <a:pt x="0" y="0"/>
                </a:lnTo>
                <a:lnTo>
                  <a:pt x="657" y="0"/>
                </a:lnTo>
                <a:lnTo>
                  <a:pt x="657" y="431"/>
                </a:lnTo>
              </a:path>
            </a:pathLst>
          </a:custGeom>
          <a:noFill/>
          <a:ln w="9525">
            <a:solidFill>
              <a:schemeClr val="tx1"/>
            </a:solidFill>
            <a:round/>
            <a:headEnd/>
            <a:tailEnd/>
          </a:ln>
        </p:spPr>
        <p:txBody>
          <a:bodyPr/>
          <a:lstStyle/>
          <a:p>
            <a:endParaRPr lang="en-GB"/>
          </a:p>
        </p:txBody>
      </p:sp>
      <p:sp>
        <p:nvSpPr>
          <p:cNvPr id="12" name="Freeform 38"/>
          <p:cNvSpPr>
            <a:spLocks/>
          </p:cNvSpPr>
          <p:nvPr/>
        </p:nvSpPr>
        <p:spPr bwMode="auto">
          <a:xfrm flipV="1">
            <a:off x="7596336" y="5985296"/>
            <a:ext cx="1042988" cy="684213"/>
          </a:xfrm>
          <a:custGeom>
            <a:avLst/>
            <a:gdLst>
              <a:gd name="T0" fmla="*/ 0 w 657"/>
              <a:gd name="T1" fmla="*/ 249 h 431"/>
              <a:gd name="T2" fmla="*/ 0 w 657"/>
              <a:gd name="T3" fmla="*/ 0 h 431"/>
              <a:gd name="T4" fmla="*/ 657 w 657"/>
              <a:gd name="T5" fmla="*/ 0 h 431"/>
              <a:gd name="T6" fmla="*/ 657 w 657"/>
              <a:gd name="T7" fmla="*/ 431 h 431"/>
              <a:gd name="T8" fmla="*/ 0 60000 65536"/>
              <a:gd name="T9" fmla="*/ 0 60000 65536"/>
              <a:gd name="T10" fmla="*/ 0 60000 65536"/>
              <a:gd name="T11" fmla="*/ 0 60000 65536"/>
              <a:gd name="T12" fmla="*/ 0 w 657"/>
              <a:gd name="T13" fmla="*/ 0 h 431"/>
              <a:gd name="T14" fmla="*/ 657 w 657"/>
              <a:gd name="T15" fmla="*/ 431 h 431"/>
            </a:gdLst>
            <a:ahLst/>
            <a:cxnLst>
              <a:cxn ang="T8">
                <a:pos x="T0" y="T1"/>
              </a:cxn>
              <a:cxn ang="T9">
                <a:pos x="T2" y="T3"/>
              </a:cxn>
              <a:cxn ang="T10">
                <a:pos x="T4" y="T5"/>
              </a:cxn>
              <a:cxn ang="T11">
                <a:pos x="T6" y="T7"/>
              </a:cxn>
            </a:cxnLst>
            <a:rect l="T12" t="T13" r="T14" b="T15"/>
            <a:pathLst>
              <a:path w="657" h="431">
                <a:moveTo>
                  <a:pt x="0" y="249"/>
                </a:moveTo>
                <a:lnTo>
                  <a:pt x="0" y="0"/>
                </a:lnTo>
                <a:lnTo>
                  <a:pt x="657" y="0"/>
                </a:lnTo>
                <a:lnTo>
                  <a:pt x="657" y="431"/>
                </a:lnTo>
              </a:path>
            </a:pathLst>
          </a:custGeom>
          <a:noFill/>
          <a:ln w="9525">
            <a:solidFill>
              <a:schemeClr val="tx1"/>
            </a:solidFill>
            <a:round/>
            <a:headEnd/>
            <a:tailEnd/>
          </a:ln>
        </p:spPr>
        <p:txBody>
          <a:bodyPr/>
          <a:lstStyle/>
          <a:p>
            <a:endParaRPr lang="en-GB"/>
          </a:p>
        </p:txBody>
      </p:sp>
      <p:sp>
        <p:nvSpPr>
          <p:cNvPr id="13" name="Oval 39"/>
          <p:cNvSpPr>
            <a:spLocks noChangeArrowheads="1"/>
          </p:cNvSpPr>
          <p:nvPr/>
        </p:nvSpPr>
        <p:spPr bwMode="auto">
          <a:xfrm>
            <a:off x="7164288" y="5480471"/>
            <a:ext cx="914400" cy="914400"/>
          </a:xfrm>
          <a:prstGeom prst="ellipse">
            <a:avLst/>
          </a:prstGeom>
          <a:solidFill>
            <a:schemeClr val="bg1"/>
          </a:solidFill>
          <a:ln w="9525">
            <a:solidFill>
              <a:schemeClr val="tx1"/>
            </a:solidFill>
            <a:round/>
            <a:headEnd/>
            <a:tailEnd/>
          </a:ln>
        </p:spPr>
        <p:txBody>
          <a:bodyPr wrap="none" anchor="ctr"/>
          <a:lstStyle/>
          <a:p>
            <a:pPr algn="ctr"/>
            <a:r>
              <a:rPr lang="en-GB" sz="5400" dirty="0">
                <a:latin typeface="Tahoma" pitchFamily="34" charset="0"/>
              </a:rPr>
              <a:t>~</a:t>
            </a:r>
          </a:p>
        </p:txBody>
      </p:sp>
      <p:sp>
        <p:nvSpPr>
          <p:cNvPr id="15" name="Line 11"/>
          <p:cNvSpPr>
            <a:spLocks noChangeShapeType="1"/>
          </p:cNvSpPr>
          <p:nvPr/>
        </p:nvSpPr>
        <p:spPr bwMode="auto">
          <a:xfrm flipH="1" flipV="1">
            <a:off x="7020272" y="5445224"/>
            <a:ext cx="0" cy="864096"/>
          </a:xfrm>
          <a:prstGeom prst="line">
            <a:avLst/>
          </a:prstGeom>
          <a:noFill/>
          <a:ln w="9525">
            <a:solidFill>
              <a:schemeClr val="tx1"/>
            </a:solidFill>
            <a:round/>
            <a:headEnd/>
            <a:tailEnd type="triangle" w="med" len="med"/>
          </a:ln>
        </p:spPr>
        <p:txBody>
          <a:bodyPr/>
          <a:lstStyle/>
          <a:p>
            <a:endParaRPr lang="en-GB"/>
          </a:p>
        </p:txBody>
      </p:sp>
      <p:sp>
        <p:nvSpPr>
          <p:cNvPr id="16" name="Text Box 12"/>
          <p:cNvSpPr txBox="1">
            <a:spLocks noChangeArrowheads="1"/>
          </p:cNvSpPr>
          <p:nvPr/>
        </p:nvSpPr>
        <p:spPr bwMode="auto">
          <a:xfrm>
            <a:off x="6300192" y="5661248"/>
            <a:ext cx="753732" cy="584775"/>
          </a:xfrm>
          <a:prstGeom prst="rect">
            <a:avLst/>
          </a:prstGeom>
          <a:noFill/>
          <a:ln w="9525">
            <a:noFill/>
            <a:miter lim="800000"/>
            <a:headEnd/>
            <a:tailEnd/>
          </a:ln>
        </p:spPr>
        <p:txBody>
          <a:bodyPr wrap="none">
            <a:spAutoFit/>
          </a:bodyPr>
          <a:lstStyle/>
          <a:p>
            <a:r>
              <a:rPr lang="en-GB" sz="3200" i="1" dirty="0">
                <a:latin typeface="Times New Roman" pitchFamily="18" charset="0"/>
              </a:rPr>
              <a:t>v(t)</a:t>
            </a:r>
          </a:p>
        </p:txBody>
      </p:sp>
      <p:sp>
        <p:nvSpPr>
          <p:cNvPr id="17" name="Text Box 12"/>
          <p:cNvSpPr txBox="1">
            <a:spLocks noChangeArrowheads="1"/>
          </p:cNvSpPr>
          <p:nvPr/>
        </p:nvSpPr>
        <p:spPr bwMode="auto">
          <a:xfrm>
            <a:off x="7740352" y="4437112"/>
            <a:ext cx="684803" cy="584775"/>
          </a:xfrm>
          <a:prstGeom prst="rect">
            <a:avLst/>
          </a:prstGeom>
          <a:noFill/>
          <a:ln w="9525">
            <a:noFill/>
            <a:miter lim="800000"/>
            <a:headEnd/>
            <a:tailEnd/>
          </a:ln>
        </p:spPr>
        <p:txBody>
          <a:bodyPr wrap="none">
            <a:spAutoFit/>
          </a:bodyPr>
          <a:lstStyle/>
          <a:p>
            <a:r>
              <a:rPr lang="en-GB" sz="3200" i="1" dirty="0" err="1">
                <a:latin typeface="Times New Roman" pitchFamily="18" charset="0"/>
              </a:rPr>
              <a:t>i</a:t>
            </a:r>
            <a:r>
              <a:rPr lang="en-GB" sz="3200" i="1" dirty="0">
                <a:latin typeface="Times New Roman" pitchFamily="18" charset="0"/>
              </a:rPr>
              <a:t>(t)</a:t>
            </a:r>
          </a:p>
        </p:txBody>
      </p:sp>
      <p:sp>
        <p:nvSpPr>
          <p:cNvPr id="18" name="Line 11"/>
          <p:cNvSpPr>
            <a:spLocks noChangeShapeType="1"/>
          </p:cNvSpPr>
          <p:nvPr/>
        </p:nvSpPr>
        <p:spPr bwMode="auto">
          <a:xfrm>
            <a:off x="7812360" y="5085184"/>
            <a:ext cx="504825" cy="0"/>
          </a:xfrm>
          <a:prstGeom prst="line">
            <a:avLst/>
          </a:prstGeom>
          <a:noFill/>
          <a:ln w="9525">
            <a:solidFill>
              <a:schemeClr val="tx1"/>
            </a:solidFill>
            <a:round/>
            <a:headEnd/>
            <a:tailEnd type="triangle" w="lg" len="med"/>
          </a:ln>
        </p:spPr>
        <p:txBody>
          <a:bodyPr/>
          <a:lstStyle/>
          <a:p>
            <a:endParaRPr lang="en-GB"/>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GB" dirty="0"/>
              <a:t>Charge and discharge</a:t>
            </a:r>
          </a:p>
        </p:txBody>
      </p:sp>
      <p:sp>
        <p:nvSpPr>
          <p:cNvPr id="93187" name="Text Box 3"/>
          <p:cNvSpPr txBox="1">
            <a:spLocks noChangeArrowheads="1"/>
          </p:cNvSpPr>
          <p:nvPr/>
        </p:nvSpPr>
        <p:spPr bwMode="auto">
          <a:xfrm>
            <a:off x="1403350" y="4581525"/>
            <a:ext cx="866775" cy="366713"/>
          </a:xfrm>
          <a:prstGeom prst="rect">
            <a:avLst/>
          </a:prstGeom>
          <a:noFill/>
          <a:ln w="9525">
            <a:noFill/>
            <a:miter lim="800000"/>
            <a:headEnd/>
            <a:tailEnd/>
          </a:ln>
        </p:spPr>
        <p:txBody>
          <a:bodyPr wrap="none">
            <a:spAutoFit/>
          </a:bodyPr>
          <a:lstStyle/>
          <a:p>
            <a:r>
              <a:rPr lang="en-GB">
                <a:latin typeface="Tahoma" pitchFamily="34" charset="0"/>
              </a:rPr>
              <a:t>charge</a:t>
            </a:r>
          </a:p>
        </p:txBody>
      </p:sp>
      <p:sp>
        <p:nvSpPr>
          <p:cNvPr id="93188" name="Text Box 4"/>
          <p:cNvSpPr txBox="1">
            <a:spLocks noChangeArrowheads="1"/>
          </p:cNvSpPr>
          <p:nvPr/>
        </p:nvSpPr>
        <p:spPr bwMode="auto">
          <a:xfrm>
            <a:off x="2376488" y="4581525"/>
            <a:ext cx="1147762" cy="366713"/>
          </a:xfrm>
          <a:prstGeom prst="rect">
            <a:avLst/>
          </a:prstGeom>
          <a:noFill/>
          <a:ln w="9525">
            <a:noFill/>
            <a:miter lim="800000"/>
            <a:headEnd/>
            <a:tailEnd/>
          </a:ln>
        </p:spPr>
        <p:txBody>
          <a:bodyPr wrap="none">
            <a:spAutoFit/>
          </a:bodyPr>
          <a:lstStyle/>
          <a:p>
            <a:r>
              <a:rPr lang="en-GB">
                <a:latin typeface="Tahoma" pitchFamily="34" charset="0"/>
              </a:rPr>
              <a:t>discharge</a:t>
            </a:r>
          </a:p>
        </p:txBody>
      </p:sp>
      <p:sp>
        <p:nvSpPr>
          <p:cNvPr id="4102" name="Line 6"/>
          <p:cNvSpPr>
            <a:spLocks noChangeShapeType="1"/>
          </p:cNvSpPr>
          <p:nvPr/>
        </p:nvSpPr>
        <p:spPr bwMode="auto">
          <a:xfrm>
            <a:off x="900113" y="2998788"/>
            <a:ext cx="5076825" cy="0"/>
          </a:xfrm>
          <a:prstGeom prst="line">
            <a:avLst/>
          </a:prstGeom>
          <a:noFill/>
          <a:ln w="9525">
            <a:solidFill>
              <a:schemeClr val="tx1"/>
            </a:solidFill>
            <a:round/>
            <a:headEnd/>
            <a:tailEnd type="triangle" w="med" len="med"/>
          </a:ln>
        </p:spPr>
        <p:txBody>
          <a:bodyPr/>
          <a:lstStyle/>
          <a:p>
            <a:endParaRPr lang="en-GB"/>
          </a:p>
        </p:txBody>
      </p:sp>
      <p:sp>
        <p:nvSpPr>
          <p:cNvPr id="4103" name="Line 7"/>
          <p:cNvSpPr>
            <a:spLocks noChangeShapeType="1"/>
          </p:cNvSpPr>
          <p:nvPr/>
        </p:nvSpPr>
        <p:spPr bwMode="auto">
          <a:xfrm flipV="1">
            <a:off x="1844675" y="1773238"/>
            <a:ext cx="0" cy="2376487"/>
          </a:xfrm>
          <a:prstGeom prst="line">
            <a:avLst/>
          </a:prstGeom>
          <a:noFill/>
          <a:ln w="9525">
            <a:solidFill>
              <a:schemeClr val="tx1"/>
            </a:solidFill>
            <a:round/>
            <a:headEnd/>
            <a:tailEnd type="triangle" w="med" len="med"/>
          </a:ln>
        </p:spPr>
        <p:txBody>
          <a:bodyPr/>
          <a:lstStyle/>
          <a:p>
            <a:endParaRPr lang="en-GB"/>
          </a:p>
        </p:txBody>
      </p:sp>
      <p:sp>
        <p:nvSpPr>
          <p:cNvPr id="4104" name="Line 8"/>
          <p:cNvSpPr>
            <a:spLocks noChangeShapeType="1"/>
          </p:cNvSpPr>
          <p:nvPr/>
        </p:nvSpPr>
        <p:spPr bwMode="auto">
          <a:xfrm>
            <a:off x="2670175" y="1846263"/>
            <a:ext cx="0" cy="2303462"/>
          </a:xfrm>
          <a:prstGeom prst="line">
            <a:avLst/>
          </a:prstGeom>
          <a:noFill/>
          <a:ln w="9525">
            <a:solidFill>
              <a:schemeClr val="tx1"/>
            </a:solidFill>
            <a:prstDash val="dash"/>
            <a:round/>
            <a:headEnd/>
            <a:tailEnd/>
          </a:ln>
        </p:spPr>
        <p:txBody>
          <a:bodyPr/>
          <a:lstStyle/>
          <a:p>
            <a:endParaRPr lang="en-GB"/>
          </a:p>
        </p:txBody>
      </p:sp>
      <p:sp>
        <p:nvSpPr>
          <p:cNvPr id="4105" name="Line 9"/>
          <p:cNvSpPr>
            <a:spLocks noChangeShapeType="1"/>
          </p:cNvSpPr>
          <p:nvPr/>
        </p:nvSpPr>
        <p:spPr bwMode="auto">
          <a:xfrm>
            <a:off x="3497263" y="1846263"/>
            <a:ext cx="0" cy="2303462"/>
          </a:xfrm>
          <a:prstGeom prst="line">
            <a:avLst/>
          </a:prstGeom>
          <a:noFill/>
          <a:ln w="9525">
            <a:solidFill>
              <a:schemeClr val="tx1"/>
            </a:solidFill>
            <a:prstDash val="dash"/>
            <a:round/>
            <a:headEnd/>
            <a:tailEnd/>
          </a:ln>
        </p:spPr>
        <p:txBody>
          <a:bodyPr/>
          <a:lstStyle/>
          <a:p>
            <a:endParaRPr lang="en-GB"/>
          </a:p>
        </p:txBody>
      </p:sp>
      <p:grpSp>
        <p:nvGrpSpPr>
          <p:cNvPr id="2" name="Group 13"/>
          <p:cNvGrpSpPr>
            <a:grpSpLocks/>
          </p:cNvGrpSpPr>
          <p:nvPr/>
        </p:nvGrpSpPr>
        <p:grpSpPr bwMode="auto">
          <a:xfrm>
            <a:off x="1844675" y="1990725"/>
            <a:ext cx="3305175" cy="2016125"/>
            <a:chOff x="1927" y="2478"/>
            <a:chExt cx="1270" cy="1270"/>
          </a:xfrm>
        </p:grpSpPr>
        <p:sp>
          <p:nvSpPr>
            <p:cNvPr id="4143" name="Freeform 14"/>
            <p:cNvSpPr>
              <a:spLocks/>
            </p:cNvSpPr>
            <p:nvPr/>
          </p:nvSpPr>
          <p:spPr bwMode="auto">
            <a:xfrm>
              <a:off x="1927" y="2478"/>
              <a:ext cx="635" cy="635"/>
            </a:xfrm>
            <a:custGeom>
              <a:avLst/>
              <a:gdLst>
                <a:gd name="T0" fmla="*/ 0 w 635"/>
                <a:gd name="T1" fmla="*/ 635 h 635"/>
                <a:gd name="T2" fmla="*/ 317 w 635"/>
                <a:gd name="T3" fmla="*/ 0 h 635"/>
                <a:gd name="T4" fmla="*/ 635 w 635"/>
                <a:gd name="T5" fmla="*/ 635 h 635"/>
                <a:gd name="T6" fmla="*/ 0 60000 65536"/>
                <a:gd name="T7" fmla="*/ 0 60000 65536"/>
                <a:gd name="T8" fmla="*/ 0 60000 65536"/>
                <a:gd name="T9" fmla="*/ 0 w 635"/>
                <a:gd name="T10" fmla="*/ 0 h 635"/>
                <a:gd name="T11" fmla="*/ 635 w 635"/>
                <a:gd name="T12" fmla="*/ 635 h 635"/>
              </a:gdLst>
              <a:ahLst/>
              <a:cxnLst>
                <a:cxn ang="T6">
                  <a:pos x="T0" y="T1"/>
                </a:cxn>
                <a:cxn ang="T7">
                  <a:pos x="T2" y="T3"/>
                </a:cxn>
                <a:cxn ang="T8">
                  <a:pos x="T4" y="T5"/>
                </a:cxn>
              </a:cxnLst>
              <a:rect l="T9" t="T10" r="T11" b="T12"/>
              <a:pathLst>
                <a:path w="635" h="635">
                  <a:moveTo>
                    <a:pt x="0" y="635"/>
                  </a:moveTo>
                  <a:cubicBezTo>
                    <a:pt x="105" y="317"/>
                    <a:pt x="211" y="0"/>
                    <a:pt x="317" y="0"/>
                  </a:cubicBezTo>
                  <a:cubicBezTo>
                    <a:pt x="423" y="0"/>
                    <a:pt x="529" y="317"/>
                    <a:pt x="635" y="635"/>
                  </a:cubicBezTo>
                </a:path>
              </a:pathLst>
            </a:custGeom>
            <a:noFill/>
            <a:ln w="28575" cmpd="sng">
              <a:solidFill>
                <a:srgbClr val="FF0000"/>
              </a:solidFill>
              <a:round/>
              <a:headEnd/>
              <a:tailEnd/>
            </a:ln>
          </p:spPr>
          <p:txBody>
            <a:bodyPr/>
            <a:lstStyle/>
            <a:p>
              <a:endParaRPr lang="en-GB"/>
            </a:p>
          </p:txBody>
        </p:sp>
        <p:sp>
          <p:nvSpPr>
            <p:cNvPr id="4144" name="Freeform 15"/>
            <p:cNvSpPr>
              <a:spLocks/>
            </p:cNvSpPr>
            <p:nvPr/>
          </p:nvSpPr>
          <p:spPr bwMode="auto">
            <a:xfrm flipV="1">
              <a:off x="2562" y="3113"/>
              <a:ext cx="635" cy="635"/>
            </a:xfrm>
            <a:custGeom>
              <a:avLst/>
              <a:gdLst>
                <a:gd name="T0" fmla="*/ 0 w 635"/>
                <a:gd name="T1" fmla="*/ 635 h 635"/>
                <a:gd name="T2" fmla="*/ 317 w 635"/>
                <a:gd name="T3" fmla="*/ 0 h 635"/>
                <a:gd name="T4" fmla="*/ 635 w 635"/>
                <a:gd name="T5" fmla="*/ 635 h 635"/>
                <a:gd name="T6" fmla="*/ 0 60000 65536"/>
                <a:gd name="T7" fmla="*/ 0 60000 65536"/>
                <a:gd name="T8" fmla="*/ 0 60000 65536"/>
                <a:gd name="T9" fmla="*/ 0 w 635"/>
                <a:gd name="T10" fmla="*/ 0 h 635"/>
                <a:gd name="T11" fmla="*/ 635 w 635"/>
                <a:gd name="T12" fmla="*/ 635 h 635"/>
              </a:gdLst>
              <a:ahLst/>
              <a:cxnLst>
                <a:cxn ang="T6">
                  <a:pos x="T0" y="T1"/>
                </a:cxn>
                <a:cxn ang="T7">
                  <a:pos x="T2" y="T3"/>
                </a:cxn>
                <a:cxn ang="T8">
                  <a:pos x="T4" y="T5"/>
                </a:cxn>
              </a:cxnLst>
              <a:rect l="T9" t="T10" r="T11" b="T12"/>
              <a:pathLst>
                <a:path w="635" h="635">
                  <a:moveTo>
                    <a:pt x="0" y="635"/>
                  </a:moveTo>
                  <a:cubicBezTo>
                    <a:pt x="105" y="317"/>
                    <a:pt x="211" y="0"/>
                    <a:pt x="317" y="0"/>
                  </a:cubicBezTo>
                  <a:cubicBezTo>
                    <a:pt x="423" y="0"/>
                    <a:pt x="529" y="317"/>
                    <a:pt x="635" y="635"/>
                  </a:cubicBezTo>
                </a:path>
              </a:pathLst>
            </a:custGeom>
            <a:noFill/>
            <a:ln w="28575" cmpd="sng">
              <a:solidFill>
                <a:srgbClr val="FF0000"/>
              </a:solidFill>
              <a:round/>
              <a:headEnd/>
              <a:tailEnd/>
            </a:ln>
          </p:spPr>
          <p:txBody>
            <a:bodyPr/>
            <a:lstStyle/>
            <a:p>
              <a:endParaRPr lang="en-GB"/>
            </a:p>
          </p:txBody>
        </p:sp>
      </p:grpSp>
      <p:sp>
        <p:nvSpPr>
          <p:cNvPr id="4107" name="Line 16"/>
          <p:cNvSpPr>
            <a:spLocks noChangeShapeType="1"/>
          </p:cNvSpPr>
          <p:nvPr/>
        </p:nvSpPr>
        <p:spPr bwMode="auto">
          <a:xfrm>
            <a:off x="4324350" y="1846263"/>
            <a:ext cx="0" cy="2303462"/>
          </a:xfrm>
          <a:prstGeom prst="line">
            <a:avLst/>
          </a:prstGeom>
          <a:noFill/>
          <a:ln w="9525">
            <a:solidFill>
              <a:schemeClr val="tx1"/>
            </a:solidFill>
            <a:prstDash val="dash"/>
            <a:round/>
            <a:headEnd/>
            <a:tailEnd/>
          </a:ln>
        </p:spPr>
        <p:txBody>
          <a:bodyPr/>
          <a:lstStyle/>
          <a:p>
            <a:endParaRPr lang="en-GB"/>
          </a:p>
        </p:txBody>
      </p:sp>
      <p:sp>
        <p:nvSpPr>
          <p:cNvPr id="4108" name="Line 17"/>
          <p:cNvSpPr>
            <a:spLocks noChangeShapeType="1"/>
          </p:cNvSpPr>
          <p:nvPr/>
        </p:nvSpPr>
        <p:spPr bwMode="auto">
          <a:xfrm>
            <a:off x="5149850" y="1846263"/>
            <a:ext cx="0" cy="2303462"/>
          </a:xfrm>
          <a:prstGeom prst="line">
            <a:avLst/>
          </a:prstGeom>
          <a:noFill/>
          <a:ln w="9525">
            <a:solidFill>
              <a:schemeClr val="tx1"/>
            </a:solidFill>
            <a:prstDash val="dash"/>
            <a:round/>
            <a:headEnd/>
            <a:tailEnd/>
          </a:ln>
        </p:spPr>
        <p:txBody>
          <a:bodyPr/>
          <a:lstStyle/>
          <a:p>
            <a:endParaRPr lang="en-GB"/>
          </a:p>
        </p:txBody>
      </p:sp>
      <p:grpSp>
        <p:nvGrpSpPr>
          <p:cNvPr id="3" name="Group 50"/>
          <p:cNvGrpSpPr>
            <a:grpSpLocks/>
          </p:cNvGrpSpPr>
          <p:nvPr/>
        </p:nvGrpSpPr>
        <p:grpSpPr bwMode="auto">
          <a:xfrm>
            <a:off x="1017588" y="1990725"/>
            <a:ext cx="4959350" cy="2016125"/>
            <a:chOff x="641" y="1254"/>
            <a:chExt cx="3124" cy="1270"/>
          </a:xfrm>
        </p:grpSpPr>
        <p:grpSp>
          <p:nvGrpSpPr>
            <p:cNvPr id="4" name="Group 10"/>
            <p:cNvGrpSpPr>
              <a:grpSpLocks/>
            </p:cNvGrpSpPr>
            <p:nvPr/>
          </p:nvGrpSpPr>
          <p:grpSpPr bwMode="auto">
            <a:xfrm>
              <a:off x="641" y="1254"/>
              <a:ext cx="2081" cy="1270"/>
              <a:chOff x="1927" y="2478"/>
              <a:chExt cx="1270" cy="1270"/>
            </a:xfrm>
          </p:grpSpPr>
          <p:sp>
            <p:nvSpPr>
              <p:cNvPr id="4141" name="Freeform 11"/>
              <p:cNvSpPr>
                <a:spLocks/>
              </p:cNvSpPr>
              <p:nvPr/>
            </p:nvSpPr>
            <p:spPr bwMode="auto">
              <a:xfrm>
                <a:off x="1927" y="2478"/>
                <a:ext cx="635" cy="635"/>
              </a:xfrm>
              <a:custGeom>
                <a:avLst/>
                <a:gdLst>
                  <a:gd name="T0" fmla="*/ 0 w 635"/>
                  <a:gd name="T1" fmla="*/ 635 h 635"/>
                  <a:gd name="T2" fmla="*/ 317 w 635"/>
                  <a:gd name="T3" fmla="*/ 0 h 635"/>
                  <a:gd name="T4" fmla="*/ 635 w 635"/>
                  <a:gd name="T5" fmla="*/ 635 h 635"/>
                  <a:gd name="T6" fmla="*/ 0 60000 65536"/>
                  <a:gd name="T7" fmla="*/ 0 60000 65536"/>
                  <a:gd name="T8" fmla="*/ 0 60000 65536"/>
                  <a:gd name="T9" fmla="*/ 0 w 635"/>
                  <a:gd name="T10" fmla="*/ 0 h 635"/>
                  <a:gd name="T11" fmla="*/ 635 w 635"/>
                  <a:gd name="T12" fmla="*/ 635 h 635"/>
                </a:gdLst>
                <a:ahLst/>
                <a:cxnLst>
                  <a:cxn ang="T6">
                    <a:pos x="T0" y="T1"/>
                  </a:cxn>
                  <a:cxn ang="T7">
                    <a:pos x="T2" y="T3"/>
                  </a:cxn>
                  <a:cxn ang="T8">
                    <a:pos x="T4" y="T5"/>
                  </a:cxn>
                </a:cxnLst>
                <a:rect l="T9" t="T10" r="T11" b="T12"/>
                <a:pathLst>
                  <a:path w="635" h="635">
                    <a:moveTo>
                      <a:pt x="0" y="635"/>
                    </a:moveTo>
                    <a:cubicBezTo>
                      <a:pt x="105" y="317"/>
                      <a:pt x="211" y="0"/>
                      <a:pt x="317" y="0"/>
                    </a:cubicBezTo>
                    <a:cubicBezTo>
                      <a:pt x="423" y="0"/>
                      <a:pt x="529" y="317"/>
                      <a:pt x="635" y="635"/>
                    </a:cubicBezTo>
                  </a:path>
                </a:pathLst>
              </a:custGeom>
              <a:noFill/>
              <a:ln w="38100" cmpd="sng">
                <a:solidFill>
                  <a:schemeClr val="tx1"/>
                </a:solidFill>
                <a:round/>
                <a:headEnd/>
                <a:tailEnd/>
              </a:ln>
            </p:spPr>
            <p:txBody>
              <a:bodyPr/>
              <a:lstStyle/>
              <a:p>
                <a:endParaRPr lang="en-GB"/>
              </a:p>
            </p:txBody>
          </p:sp>
          <p:sp>
            <p:nvSpPr>
              <p:cNvPr id="4142" name="Freeform 12"/>
              <p:cNvSpPr>
                <a:spLocks/>
              </p:cNvSpPr>
              <p:nvPr/>
            </p:nvSpPr>
            <p:spPr bwMode="auto">
              <a:xfrm flipV="1">
                <a:off x="2562" y="3113"/>
                <a:ext cx="635" cy="635"/>
              </a:xfrm>
              <a:custGeom>
                <a:avLst/>
                <a:gdLst>
                  <a:gd name="T0" fmla="*/ 0 w 635"/>
                  <a:gd name="T1" fmla="*/ 635 h 635"/>
                  <a:gd name="T2" fmla="*/ 317 w 635"/>
                  <a:gd name="T3" fmla="*/ 0 h 635"/>
                  <a:gd name="T4" fmla="*/ 635 w 635"/>
                  <a:gd name="T5" fmla="*/ 635 h 635"/>
                  <a:gd name="T6" fmla="*/ 0 60000 65536"/>
                  <a:gd name="T7" fmla="*/ 0 60000 65536"/>
                  <a:gd name="T8" fmla="*/ 0 60000 65536"/>
                  <a:gd name="T9" fmla="*/ 0 w 635"/>
                  <a:gd name="T10" fmla="*/ 0 h 635"/>
                  <a:gd name="T11" fmla="*/ 635 w 635"/>
                  <a:gd name="T12" fmla="*/ 635 h 635"/>
                </a:gdLst>
                <a:ahLst/>
                <a:cxnLst>
                  <a:cxn ang="T6">
                    <a:pos x="T0" y="T1"/>
                  </a:cxn>
                  <a:cxn ang="T7">
                    <a:pos x="T2" y="T3"/>
                  </a:cxn>
                  <a:cxn ang="T8">
                    <a:pos x="T4" y="T5"/>
                  </a:cxn>
                </a:cxnLst>
                <a:rect l="T9" t="T10" r="T11" b="T12"/>
                <a:pathLst>
                  <a:path w="635" h="635">
                    <a:moveTo>
                      <a:pt x="0" y="635"/>
                    </a:moveTo>
                    <a:cubicBezTo>
                      <a:pt x="105" y="317"/>
                      <a:pt x="211" y="0"/>
                      <a:pt x="317" y="0"/>
                    </a:cubicBezTo>
                    <a:cubicBezTo>
                      <a:pt x="423" y="0"/>
                      <a:pt x="529" y="317"/>
                      <a:pt x="635" y="635"/>
                    </a:cubicBezTo>
                  </a:path>
                </a:pathLst>
              </a:custGeom>
              <a:noFill/>
              <a:ln w="38100" cmpd="sng">
                <a:solidFill>
                  <a:schemeClr val="tx1"/>
                </a:solidFill>
                <a:round/>
                <a:headEnd/>
                <a:tailEnd/>
              </a:ln>
            </p:spPr>
            <p:txBody>
              <a:bodyPr/>
              <a:lstStyle/>
              <a:p>
                <a:endParaRPr lang="en-GB"/>
              </a:p>
            </p:txBody>
          </p:sp>
        </p:grpSp>
        <p:sp>
          <p:nvSpPr>
            <p:cNvPr id="4140" name="Freeform 18"/>
            <p:cNvSpPr>
              <a:spLocks/>
            </p:cNvSpPr>
            <p:nvPr/>
          </p:nvSpPr>
          <p:spPr bwMode="auto">
            <a:xfrm>
              <a:off x="2724" y="1254"/>
              <a:ext cx="1041" cy="635"/>
            </a:xfrm>
            <a:custGeom>
              <a:avLst/>
              <a:gdLst>
                <a:gd name="T0" fmla="*/ 0 w 635"/>
                <a:gd name="T1" fmla="*/ 635 h 635"/>
                <a:gd name="T2" fmla="*/ 317 w 635"/>
                <a:gd name="T3" fmla="*/ 0 h 635"/>
                <a:gd name="T4" fmla="*/ 635 w 635"/>
                <a:gd name="T5" fmla="*/ 635 h 635"/>
                <a:gd name="T6" fmla="*/ 0 60000 65536"/>
                <a:gd name="T7" fmla="*/ 0 60000 65536"/>
                <a:gd name="T8" fmla="*/ 0 60000 65536"/>
                <a:gd name="T9" fmla="*/ 0 w 635"/>
                <a:gd name="T10" fmla="*/ 0 h 635"/>
                <a:gd name="T11" fmla="*/ 635 w 635"/>
                <a:gd name="T12" fmla="*/ 635 h 635"/>
              </a:gdLst>
              <a:ahLst/>
              <a:cxnLst>
                <a:cxn ang="T6">
                  <a:pos x="T0" y="T1"/>
                </a:cxn>
                <a:cxn ang="T7">
                  <a:pos x="T2" y="T3"/>
                </a:cxn>
                <a:cxn ang="T8">
                  <a:pos x="T4" y="T5"/>
                </a:cxn>
              </a:cxnLst>
              <a:rect l="T9" t="T10" r="T11" b="T12"/>
              <a:pathLst>
                <a:path w="635" h="635">
                  <a:moveTo>
                    <a:pt x="0" y="635"/>
                  </a:moveTo>
                  <a:cubicBezTo>
                    <a:pt x="105" y="317"/>
                    <a:pt x="211" y="0"/>
                    <a:pt x="317" y="0"/>
                  </a:cubicBezTo>
                  <a:cubicBezTo>
                    <a:pt x="423" y="0"/>
                    <a:pt x="529" y="317"/>
                    <a:pt x="635" y="635"/>
                  </a:cubicBezTo>
                </a:path>
              </a:pathLst>
            </a:custGeom>
            <a:noFill/>
            <a:ln w="28575" cmpd="sng">
              <a:solidFill>
                <a:schemeClr val="tx1"/>
              </a:solidFill>
              <a:round/>
              <a:headEnd/>
              <a:tailEnd/>
            </a:ln>
          </p:spPr>
          <p:txBody>
            <a:bodyPr/>
            <a:lstStyle/>
            <a:p>
              <a:endParaRPr lang="en-GB"/>
            </a:p>
          </p:txBody>
        </p:sp>
      </p:grpSp>
      <p:sp>
        <p:nvSpPr>
          <p:cNvPr id="93203" name="Text Box 19"/>
          <p:cNvSpPr txBox="1">
            <a:spLocks noChangeArrowheads="1"/>
          </p:cNvSpPr>
          <p:nvPr/>
        </p:nvSpPr>
        <p:spPr bwMode="auto">
          <a:xfrm>
            <a:off x="1314450" y="1816100"/>
            <a:ext cx="246063" cy="366713"/>
          </a:xfrm>
          <a:prstGeom prst="rect">
            <a:avLst/>
          </a:prstGeom>
          <a:noFill/>
          <a:ln w="9525">
            <a:noFill/>
            <a:miter lim="800000"/>
            <a:headEnd/>
            <a:tailEnd/>
          </a:ln>
        </p:spPr>
        <p:txBody>
          <a:bodyPr wrap="none">
            <a:spAutoFit/>
          </a:bodyPr>
          <a:lstStyle/>
          <a:p>
            <a:r>
              <a:rPr lang="en-GB" i="1">
                <a:latin typeface="Times New Roman" pitchFamily="18" charset="0"/>
              </a:rPr>
              <a:t>i</a:t>
            </a:r>
          </a:p>
        </p:txBody>
      </p:sp>
      <p:sp>
        <p:nvSpPr>
          <p:cNvPr id="93204" name="Text Box 20"/>
          <p:cNvSpPr txBox="1">
            <a:spLocks noChangeArrowheads="1"/>
          </p:cNvSpPr>
          <p:nvPr/>
        </p:nvSpPr>
        <p:spPr bwMode="auto">
          <a:xfrm>
            <a:off x="2906713" y="1844824"/>
            <a:ext cx="287258" cy="369332"/>
          </a:xfrm>
          <a:prstGeom prst="rect">
            <a:avLst/>
          </a:prstGeom>
          <a:noFill/>
          <a:ln w="9525">
            <a:noFill/>
            <a:miter lim="800000"/>
            <a:headEnd/>
            <a:tailEnd/>
          </a:ln>
        </p:spPr>
        <p:txBody>
          <a:bodyPr wrap="none">
            <a:spAutoFit/>
          </a:bodyPr>
          <a:lstStyle/>
          <a:p>
            <a:r>
              <a:rPr lang="en-GB" i="1" dirty="0">
                <a:solidFill>
                  <a:srgbClr val="FF0000"/>
                </a:solidFill>
                <a:latin typeface="Times New Roman" pitchFamily="18" charset="0"/>
              </a:rPr>
              <a:t>v</a:t>
            </a:r>
          </a:p>
        </p:txBody>
      </p:sp>
      <p:sp>
        <p:nvSpPr>
          <p:cNvPr id="93213" name="Line 29"/>
          <p:cNvSpPr>
            <a:spLocks noChangeShapeType="1"/>
          </p:cNvSpPr>
          <p:nvPr/>
        </p:nvSpPr>
        <p:spPr bwMode="auto">
          <a:xfrm flipV="1">
            <a:off x="2020888" y="3898900"/>
            <a:ext cx="60325" cy="541338"/>
          </a:xfrm>
          <a:prstGeom prst="line">
            <a:avLst/>
          </a:prstGeom>
          <a:noFill/>
          <a:ln w="9525">
            <a:solidFill>
              <a:schemeClr val="tx1"/>
            </a:solidFill>
            <a:round/>
            <a:headEnd/>
            <a:tailEnd type="triangle" w="med" len="med"/>
          </a:ln>
        </p:spPr>
        <p:txBody>
          <a:bodyPr/>
          <a:lstStyle/>
          <a:p>
            <a:endParaRPr lang="en-GB"/>
          </a:p>
        </p:txBody>
      </p:sp>
      <p:sp>
        <p:nvSpPr>
          <p:cNvPr id="93214" name="Line 30"/>
          <p:cNvSpPr>
            <a:spLocks noChangeShapeType="1"/>
          </p:cNvSpPr>
          <p:nvPr/>
        </p:nvSpPr>
        <p:spPr bwMode="auto">
          <a:xfrm flipV="1">
            <a:off x="3086100" y="3971925"/>
            <a:ext cx="0" cy="431800"/>
          </a:xfrm>
          <a:prstGeom prst="line">
            <a:avLst/>
          </a:prstGeom>
          <a:noFill/>
          <a:ln w="9525">
            <a:solidFill>
              <a:schemeClr val="tx1"/>
            </a:solidFill>
            <a:round/>
            <a:headEnd/>
            <a:tailEnd type="triangle" w="med" len="med"/>
          </a:ln>
        </p:spPr>
        <p:txBody>
          <a:bodyPr/>
          <a:lstStyle/>
          <a:p>
            <a:endParaRPr lang="en-GB"/>
          </a:p>
        </p:txBody>
      </p:sp>
      <p:sp>
        <p:nvSpPr>
          <p:cNvPr id="93215" name="Text Box 31"/>
          <p:cNvSpPr txBox="1">
            <a:spLocks noChangeArrowheads="1"/>
          </p:cNvSpPr>
          <p:nvPr/>
        </p:nvSpPr>
        <p:spPr bwMode="auto">
          <a:xfrm>
            <a:off x="3527425" y="4545013"/>
            <a:ext cx="1287463" cy="915987"/>
          </a:xfrm>
          <a:prstGeom prst="rect">
            <a:avLst/>
          </a:prstGeom>
          <a:noFill/>
          <a:ln w="9525">
            <a:noFill/>
            <a:miter lim="800000"/>
            <a:headEnd/>
            <a:tailEnd/>
          </a:ln>
        </p:spPr>
        <p:txBody>
          <a:bodyPr wrap="none">
            <a:spAutoFit/>
          </a:bodyPr>
          <a:lstStyle/>
          <a:p>
            <a:r>
              <a:rPr lang="en-GB">
                <a:latin typeface="Tahoma" pitchFamily="34" charset="0"/>
              </a:rPr>
              <a:t>charge </a:t>
            </a:r>
          </a:p>
          <a:p>
            <a:r>
              <a:rPr lang="en-GB">
                <a:latin typeface="Tahoma" pitchFamily="34" charset="0"/>
              </a:rPr>
              <a:t>in opposite</a:t>
            </a:r>
          </a:p>
          <a:p>
            <a:r>
              <a:rPr lang="en-GB">
                <a:latin typeface="Tahoma" pitchFamily="34" charset="0"/>
              </a:rPr>
              <a:t>direction</a:t>
            </a:r>
          </a:p>
        </p:txBody>
      </p:sp>
      <p:sp>
        <p:nvSpPr>
          <p:cNvPr id="93216" name="Text Box 32"/>
          <p:cNvSpPr txBox="1">
            <a:spLocks noChangeArrowheads="1"/>
          </p:cNvSpPr>
          <p:nvPr/>
        </p:nvSpPr>
        <p:spPr bwMode="auto">
          <a:xfrm>
            <a:off x="4787900" y="4581525"/>
            <a:ext cx="1663982" cy="923330"/>
          </a:xfrm>
          <a:prstGeom prst="rect">
            <a:avLst/>
          </a:prstGeom>
          <a:noFill/>
          <a:ln w="9525">
            <a:noFill/>
            <a:miter lim="800000"/>
            <a:headEnd/>
            <a:tailEnd/>
          </a:ln>
        </p:spPr>
        <p:txBody>
          <a:bodyPr wrap="none">
            <a:spAutoFit/>
          </a:bodyPr>
          <a:lstStyle/>
          <a:p>
            <a:r>
              <a:rPr lang="en-GB" dirty="0">
                <a:latin typeface="Tahoma" pitchFamily="34" charset="0"/>
              </a:rPr>
              <a:t>discharge </a:t>
            </a:r>
          </a:p>
          <a:p>
            <a:r>
              <a:rPr lang="en-GB" dirty="0">
                <a:latin typeface="Tahoma" pitchFamily="34" charset="0"/>
              </a:rPr>
              <a:t>from opposite </a:t>
            </a:r>
          </a:p>
          <a:p>
            <a:r>
              <a:rPr lang="en-GB" dirty="0">
                <a:latin typeface="Tahoma" pitchFamily="34" charset="0"/>
              </a:rPr>
              <a:t>direction</a:t>
            </a:r>
          </a:p>
        </p:txBody>
      </p:sp>
      <p:sp>
        <p:nvSpPr>
          <p:cNvPr id="93217" name="Line 33"/>
          <p:cNvSpPr>
            <a:spLocks noChangeShapeType="1"/>
          </p:cNvSpPr>
          <p:nvPr/>
        </p:nvSpPr>
        <p:spPr bwMode="auto">
          <a:xfrm flipV="1">
            <a:off x="3924300" y="3968750"/>
            <a:ext cx="0" cy="539750"/>
          </a:xfrm>
          <a:prstGeom prst="line">
            <a:avLst/>
          </a:prstGeom>
          <a:noFill/>
          <a:ln w="9525">
            <a:solidFill>
              <a:schemeClr val="tx1"/>
            </a:solidFill>
            <a:round/>
            <a:headEnd/>
            <a:tailEnd type="triangle" w="med" len="med"/>
          </a:ln>
        </p:spPr>
        <p:txBody>
          <a:bodyPr/>
          <a:lstStyle/>
          <a:p>
            <a:endParaRPr lang="en-GB"/>
          </a:p>
        </p:txBody>
      </p:sp>
      <p:sp>
        <p:nvSpPr>
          <p:cNvPr id="93218" name="Line 34"/>
          <p:cNvSpPr>
            <a:spLocks noChangeShapeType="1"/>
          </p:cNvSpPr>
          <p:nvPr/>
        </p:nvSpPr>
        <p:spPr bwMode="auto">
          <a:xfrm flipH="1" flipV="1">
            <a:off x="4751388" y="3968750"/>
            <a:ext cx="144462" cy="539750"/>
          </a:xfrm>
          <a:prstGeom prst="line">
            <a:avLst/>
          </a:prstGeom>
          <a:noFill/>
          <a:ln w="9525">
            <a:solidFill>
              <a:schemeClr val="tx1"/>
            </a:solidFill>
            <a:round/>
            <a:headEnd/>
            <a:tailEnd type="triangle" w="med" len="med"/>
          </a:ln>
        </p:spPr>
        <p:txBody>
          <a:bodyPr/>
          <a:lstStyle/>
          <a:p>
            <a:endParaRPr lang="en-GB"/>
          </a:p>
        </p:txBody>
      </p:sp>
      <p:sp>
        <p:nvSpPr>
          <p:cNvPr id="4126" name="Text Box 41"/>
          <p:cNvSpPr txBox="1">
            <a:spLocks noChangeArrowheads="1"/>
          </p:cNvSpPr>
          <p:nvPr/>
        </p:nvSpPr>
        <p:spPr bwMode="auto">
          <a:xfrm>
            <a:off x="5775325" y="3013075"/>
            <a:ext cx="417513" cy="366713"/>
          </a:xfrm>
          <a:prstGeom prst="rect">
            <a:avLst/>
          </a:prstGeom>
          <a:noFill/>
          <a:ln w="9525">
            <a:noFill/>
            <a:miter lim="800000"/>
            <a:headEnd/>
            <a:tailEnd/>
          </a:ln>
        </p:spPr>
        <p:txBody>
          <a:bodyPr wrap="none">
            <a:spAutoFit/>
          </a:bodyPr>
          <a:lstStyle/>
          <a:p>
            <a:r>
              <a:rPr lang="en-GB" dirty="0">
                <a:latin typeface="Symbol" pitchFamily="18" charset="2"/>
              </a:rPr>
              <a:t>w</a:t>
            </a:r>
            <a:r>
              <a:rPr lang="en-GB" i="1" dirty="0">
                <a:latin typeface="Tahoma" pitchFamily="34" charset="0"/>
              </a:rPr>
              <a:t>t</a:t>
            </a:r>
          </a:p>
        </p:txBody>
      </p:sp>
      <p:sp>
        <p:nvSpPr>
          <p:cNvPr id="4129" name="Text Box 44"/>
          <p:cNvSpPr txBox="1">
            <a:spLocks noChangeArrowheads="1"/>
          </p:cNvSpPr>
          <p:nvPr/>
        </p:nvSpPr>
        <p:spPr bwMode="auto">
          <a:xfrm>
            <a:off x="2411413" y="1557338"/>
            <a:ext cx="500062" cy="366712"/>
          </a:xfrm>
          <a:prstGeom prst="rect">
            <a:avLst/>
          </a:prstGeom>
          <a:noFill/>
          <a:ln w="9525">
            <a:noFill/>
            <a:miter lim="800000"/>
            <a:headEnd/>
            <a:tailEnd/>
          </a:ln>
        </p:spPr>
        <p:txBody>
          <a:bodyPr wrap="none">
            <a:spAutoFit/>
          </a:bodyPr>
          <a:lstStyle/>
          <a:p>
            <a:r>
              <a:rPr lang="en-GB">
                <a:latin typeface="Symbol" pitchFamily="18" charset="2"/>
              </a:rPr>
              <a:t>p</a:t>
            </a:r>
            <a:r>
              <a:rPr lang="en-GB"/>
              <a:t>/2</a:t>
            </a:r>
          </a:p>
        </p:txBody>
      </p:sp>
      <p:sp>
        <p:nvSpPr>
          <p:cNvPr id="4130" name="Text Box 45"/>
          <p:cNvSpPr txBox="1">
            <a:spLocks noChangeArrowheads="1"/>
          </p:cNvSpPr>
          <p:nvPr/>
        </p:nvSpPr>
        <p:spPr bwMode="auto">
          <a:xfrm>
            <a:off x="3348038" y="1557338"/>
            <a:ext cx="309562" cy="366712"/>
          </a:xfrm>
          <a:prstGeom prst="rect">
            <a:avLst/>
          </a:prstGeom>
          <a:noFill/>
          <a:ln w="9525">
            <a:noFill/>
            <a:miter lim="800000"/>
            <a:headEnd/>
            <a:tailEnd/>
          </a:ln>
        </p:spPr>
        <p:txBody>
          <a:bodyPr wrap="none">
            <a:spAutoFit/>
          </a:bodyPr>
          <a:lstStyle/>
          <a:p>
            <a:r>
              <a:rPr lang="en-GB">
                <a:latin typeface="Symbol" pitchFamily="18" charset="2"/>
              </a:rPr>
              <a:t>p</a:t>
            </a:r>
            <a:endParaRPr lang="en-GB"/>
          </a:p>
        </p:txBody>
      </p:sp>
      <p:sp>
        <p:nvSpPr>
          <p:cNvPr id="4131" name="Text Box 46"/>
          <p:cNvSpPr txBox="1">
            <a:spLocks noChangeArrowheads="1"/>
          </p:cNvSpPr>
          <p:nvPr/>
        </p:nvSpPr>
        <p:spPr bwMode="auto">
          <a:xfrm>
            <a:off x="3995738" y="1557338"/>
            <a:ext cx="614362" cy="366712"/>
          </a:xfrm>
          <a:prstGeom prst="rect">
            <a:avLst/>
          </a:prstGeom>
          <a:noFill/>
          <a:ln w="9525">
            <a:noFill/>
            <a:miter lim="800000"/>
            <a:headEnd/>
            <a:tailEnd/>
          </a:ln>
        </p:spPr>
        <p:txBody>
          <a:bodyPr wrap="none">
            <a:spAutoFit/>
          </a:bodyPr>
          <a:lstStyle/>
          <a:p>
            <a:r>
              <a:rPr lang="en-GB">
                <a:latin typeface="Symbol" pitchFamily="18" charset="2"/>
              </a:rPr>
              <a:t>3p</a:t>
            </a:r>
            <a:r>
              <a:rPr lang="en-GB"/>
              <a:t>/2</a:t>
            </a:r>
          </a:p>
        </p:txBody>
      </p:sp>
      <p:sp>
        <p:nvSpPr>
          <p:cNvPr id="4132" name="Text Box 47"/>
          <p:cNvSpPr txBox="1">
            <a:spLocks noChangeArrowheads="1"/>
          </p:cNvSpPr>
          <p:nvPr/>
        </p:nvSpPr>
        <p:spPr bwMode="auto">
          <a:xfrm>
            <a:off x="5003800" y="1557338"/>
            <a:ext cx="423863" cy="366712"/>
          </a:xfrm>
          <a:prstGeom prst="rect">
            <a:avLst/>
          </a:prstGeom>
          <a:noFill/>
          <a:ln w="9525">
            <a:noFill/>
            <a:miter lim="800000"/>
            <a:headEnd/>
            <a:tailEnd/>
          </a:ln>
        </p:spPr>
        <p:txBody>
          <a:bodyPr wrap="none">
            <a:spAutoFit/>
          </a:bodyPr>
          <a:lstStyle/>
          <a:p>
            <a:r>
              <a:rPr lang="en-GB">
                <a:latin typeface="Symbol" pitchFamily="18" charset="2"/>
              </a:rPr>
              <a:t>2p</a:t>
            </a:r>
            <a:endParaRPr lang="en-GB"/>
          </a:p>
        </p:txBody>
      </p:sp>
      <p:sp>
        <p:nvSpPr>
          <p:cNvPr id="49" name="Line 35"/>
          <p:cNvSpPr>
            <a:spLocks noChangeShapeType="1"/>
          </p:cNvSpPr>
          <p:nvPr/>
        </p:nvSpPr>
        <p:spPr bwMode="auto">
          <a:xfrm>
            <a:off x="8279408" y="3499916"/>
            <a:ext cx="468312" cy="0"/>
          </a:xfrm>
          <a:prstGeom prst="line">
            <a:avLst/>
          </a:prstGeom>
          <a:noFill/>
          <a:ln w="28575">
            <a:solidFill>
              <a:schemeClr val="tx1"/>
            </a:solidFill>
            <a:round/>
            <a:headEnd/>
            <a:tailEnd/>
          </a:ln>
        </p:spPr>
        <p:txBody>
          <a:bodyPr/>
          <a:lstStyle/>
          <a:p>
            <a:endParaRPr lang="en-GB"/>
          </a:p>
        </p:txBody>
      </p:sp>
      <p:sp>
        <p:nvSpPr>
          <p:cNvPr id="50" name="Line 36"/>
          <p:cNvSpPr>
            <a:spLocks noChangeShapeType="1"/>
          </p:cNvSpPr>
          <p:nvPr/>
        </p:nvSpPr>
        <p:spPr bwMode="auto">
          <a:xfrm>
            <a:off x="8279408" y="3644379"/>
            <a:ext cx="468312" cy="0"/>
          </a:xfrm>
          <a:prstGeom prst="line">
            <a:avLst/>
          </a:prstGeom>
          <a:noFill/>
          <a:ln w="28575">
            <a:solidFill>
              <a:schemeClr val="tx1"/>
            </a:solidFill>
            <a:round/>
            <a:headEnd/>
            <a:tailEnd/>
          </a:ln>
        </p:spPr>
        <p:txBody>
          <a:bodyPr/>
          <a:lstStyle/>
          <a:p>
            <a:endParaRPr lang="en-GB"/>
          </a:p>
        </p:txBody>
      </p:sp>
      <p:sp>
        <p:nvSpPr>
          <p:cNvPr id="51" name="Freeform 37"/>
          <p:cNvSpPr>
            <a:spLocks/>
          </p:cNvSpPr>
          <p:nvPr/>
        </p:nvSpPr>
        <p:spPr bwMode="auto">
          <a:xfrm>
            <a:off x="7452320" y="2780779"/>
            <a:ext cx="1042988" cy="684212"/>
          </a:xfrm>
          <a:custGeom>
            <a:avLst/>
            <a:gdLst>
              <a:gd name="T0" fmla="*/ 0 w 657"/>
              <a:gd name="T1" fmla="*/ 249 h 431"/>
              <a:gd name="T2" fmla="*/ 0 w 657"/>
              <a:gd name="T3" fmla="*/ 0 h 431"/>
              <a:gd name="T4" fmla="*/ 657 w 657"/>
              <a:gd name="T5" fmla="*/ 0 h 431"/>
              <a:gd name="T6" fmla="*/ 657 w 657"/>
              <a:gd name="T7" fmla="*/ 431 h 431"/>
              <a:gd name="T8" fmla="*/ 0 60000 65536"/>
              <a:gd name="T9" fmla="*/ 0 60000 65536"/>
              <a:gd name="T10" fmla="*/ 0 60000 65536"/>
              <a:gd name="T11" fmla="*/ 0 60000 65536"/>
              <a:gd name="T12" fmla="*/ 0 w 657"/>
              <a:gd name="T13" fmla="*/ 0 h 431"/>
              <a:gd name="T14" fmla="*/ 657 w 657"/>
              <a:gd name="T15" fmla="*/ 431 h 431"/>
            </a:gdLst>
            <a:ahLst/>
            <a:cxnLst>
              <a:cxn ang="T8">
                <a:pos x="T0" y="T1"/>
              </a:cxn>
              <a:cxn ang="T9">
                <a:pos x="T2" y="T3"/>
              </a:cxn>
              <a:cxn ang="T10">
                <a:pos x="T4" y="T5"/>
              </a:cxn>
              <a:cxn ang="T11">
                <a:pos x="T6" y="T7"/>
              </a:cxn>
            </a:cxnLst>
            <a:rect l="T12" t="T13" r="T14" b="T15"/>
            <a:pathLst>
              <a:path w="657" h="431">
                <a:moveTo>
                  <a:pt x="0" y="249"/>
                </a:moveTo>
                <a:lnTo>
                  <a:pt x="0" y="0"/>
                </a:lnTo>
                <a:lnTo>
                  <a:pt x="657" y="0"/>
                </a:lnTo>
                <a:lnTo>
                  <a:pt x="657" y="431"/>
                </a:lnTo>
              </a:path>
            </a:pathLst>
          </a:custGeom>
          <a:noFill/>
          <a:ln w="9525">
            <a:solidFill>
              <a:schemeClr val="tx1"/>
            </a:solidFill>
            <a:round/>
            <a:headEnd/>
            <a:tailEnd/>
          </a:ln>
        </p:spPr>
        <p:txBody>
          <a:bodyPr/>
          <a:lstStyle/>
          <a:p>
            <a:endParaRPr lang="en-GB"/>
          </a:p>
        </p:txBody>
      </p:sp>
      <p:sp>
        <p:nvSpPr>
          <p:cNvPr id="52" name="Freeform 38"/>
          <p:cNvSpPr>
            <a:spLocks/>
          </p:cNvSpPr>
          <p:nvPr/>
        </p:nvSpPr>
        <p:spPr bwMode="auto">
          <a:xfrm flipV="1">
            <a:off x="7452320" y="3680891"/>
            <a:ext cx="1042988" cy="684213"/>
          </a:xfrm>
          <a:custGeom>
            <a:avLst/>
            <a:gdLst>
              <a:gd name="T0" fmla="*/ 0 w 657"/>
              <a:gd name="T1" fmla="*/ 249 h 431"/>
              <a:gd name="T2" fmla="*/ 0 w 657"/>
              <a:gd name="T3" fmla="*/ 0 h 431"/>
              <a:gd name="T4" fmla="*/ 657 w 657"/>
              <a:gd name="T5" fmla="*/ 0 h 431"/>
              <a:gd name="T6" fmla="*/ 657 w 657"/>
              <a:gd name="T7" fmla="*/ 431 h 431"/>
              <a:gd name="T8" fmla="*/ 0 60000 65536"/>
              <a:gd name="T9" fmla="*/ 0 60000 65536"/>
              <a:gd name="T10" fmla="*/ 0 60000 65536"/>
              <a:gd name="T11" fmla="*/ 0 60000 65536"/>
              <a:gd name="T12" fmla="*/ 0 w 657"/>
              <a:gd name="T13" fmla="*/ 0 h 431"/>
              <a:gd name="T14" fmla="*/ 657 w 657"/>
              <a:gd name="T15" fmla="*/ 431 h 431"/>
            </a:gdLst>
            <a:ahLst/>
            <a:cxnLst>
              <a:cxn ang="T8">
                <a:pos x="T0" y="T1"/>
              </a:cxn>
              <a:cxn ang="T9">
                <a:pos x="T2" y="T3"/>
              </a:cxn>
              <a:cxn ang="T10">
                <a:pos x="T4" y="T5"/>
              </a:cxn>
              <a:cxn ang="T11">
                <a:pos x="T6" y="T7"/>
              </a:cxn>
            </a:cxnLst>
            <a:rect l="T12" t="T13" r="T14" b="T15"/>
            <a:pathLst>
              <a:path w="657" h="431">
                <a:moveTo>
                  <a:pt x="0" y="249"/>
                </a:moveTo>
                <a:lnTo>
                  <a:pt x="0" y="0"/>
                </a:lnTo>
                <a:lnTo>
                  <a:pt x="657" y="0"/>
                </a:lnTo>
                <a:lnTo>
                  <a:pt x="657" y="431"/>
                </a:lnTo>
              </a:path>
            </a:pathLst>
          </a:custGeom>
          <a:noFill/>
          <a:ln w="9525">
            <a:solidFill>
              <a:schemeClr val="tx1"/>
            </a:solidFill>
            <a:round/>
            <a:headEnd/>
            <a:tailEnd/>
          </a:ln>
        </p:spPr>
        <p:txBody>
          <a:bodyPr/>
          <a:lstStyle/>
          <a:p>
            <a:endParaRPr lang="en-GB"/>
          </a:p>
        </p:txBody>
      </p:sp>
      <p:sp>
        <p:nvSpPr>
          <p:cNvPr id="53" name="Oval 39"/>
          <p:cNvSpPr>
            <a:spLocks noChangeArrowheads="1"/>
          </p:cNvSpPr>
          <p:nvPr/>
        </p:nvSpPr>
        <p:spPr bwMode="auto">
          <a:xfrm>
            <a:off x="7020272" y="3176066"/>
            <a:ext cx="914400" cy="914400"/>
          </a:xfrm>
          <a:prstGeom prst="ellipse">
            <a:avLst/>
          </a:prstGeom>
          <a:solidFill>
            <a:schemeClr val="bg1"/>
          </a:solidFill>
          <a:ln w="9525">
            <a:solidFill>
              <a:schemeClr val="tx1"/>
            </a:solidFill>
            <a:round/>
            <a:headEnd/>
            <a:tailEnd/>
          </a:ln>
        </p:spPr>
        <p:txBody>
          <a:bodyPr wrap="none" anchor="ctr"/>
          <a:lstStyle/>
          <a:p>
            <a:pPr algn="ctr"/>
            <a:r>
              <a:rPr lang="en-GB" sz="5400" dirty="0">
                <a:latin typeface="Tahoma" pitchFamily="34" charset="0"/>
              </a:rPr>
              <a:t>~</a:t>
            </a:r>
          </a:p>
        </p:txBody>
      </p:sp>
      <p:sp>
        <p:nvSpPr>
          <p:cNvPr id="54" name="Line 11"/>
          <p:cNvSpPr>
            <a:spLocks noChangeShapeType="1"/>
          </p:cNvSpPr>
          <p:nvPr/>
        </p:nvSpPr>
        <p:spPr bwMode="auto">
          <a:xfrm flipH="1" flipV="1">
            <a:off x="6876256" y="3140819"/>
            <a:ext cx="0" cy="864096"/>
          </a:xfrm>
          <a:prstGeom prst="line">
            <a:avLst/>
          </a:prstGeom>
          <a:noFill/>
          <a:ln w="9525">
            <a:solidFill>
              <a:schemeClr val="tx1"/>
            </a:solidFill>
            <a:round/>
            <a:headEnd/>
            <a:tailEnd type="triangle" w="med" len="med"/>
          </a:ln>
        </p:spPr>
        <p:txBody>
          <a:bodyPr/>
          <a:lstStyle/>
          <a:p>
            <a:endParaRPr lang="en-GB"/>
          </a:p>
        </p:txBody>
      </p:sp>
      <p:sp>
        <p:nvSpPr>
          <p:cNvPr id="55" name="Text Box 12"/>
          <p:cNvSpPr txBox="1">
            <a:spLocks noChangeArrowheads="1"/>
          </p:cNvSpPr>
          <p:nvPr/>
        </p:nvSpPr>
        <p:spPr bwMode="auto">
          <a:xfrm>
            <a:off x="6156176" y="3356843"/>
            <a:ext cx="753732" cy="584775"/>
          </a:xfrm>
          <a:prstGeom prst="rect">
            <a:avLst/>
          </a:prstGeom>
          <a:noFill/>
          <a:ln w="9525">
            <a:noFill/>
            <a:miter lim="800000"/>
            <a:headEnd/>
            <a:tailEnd/>
          </a:ln>
        </p:spPr>
        <p:txBody>
          <a:bodyPr wrap="none">
            <a:spAutoFit/>
          </a:bodyPr>
          <a:lstStyle/>
          <a:p>
            <a:r>
              <a:rPr lang="en-GB" sz="3200" i="1" dirty="0">
                <a:latin typeface="Times New Roman" pitchFamily="18" charset="0"/>
              </a:rPr>
              <a:t>v(t)</a:t>
            </a:r>
          </a:p>
        </p:txBody>
      </p:sp>
      <p:sp>
        <p:nvSpPr>
          <p:cNvPr id="56" name="Text Box 12"/>
          <p:cNvSpPr txBox="1">
            <a:spLocks noChangeArrowheads="1"/>
          </p:cNvSpPr>
          <p:nvPr/>
        </p:nvSpPr>
        <p:spPr bwMode="auto">
          <a:xfrm>
            <a:off x="7596336" y="2132707"/>
            <a:ext cx="684803" cy="584775"/>
          </a:xfrm>
          <a:prstGeom prst="rect">
            <a:avLst/>
          </a:prstGeom>
          <a:noFill/>
          <a:ln w="9525">
            <a:noFill/>
            <a:miter lim="800000"/>
            <a:headEnd/>
            <a:tailEnd/>
          </a:ln>
        </p:spPr>
        <p:txBody>
          <a:bodyPr wrap="none">
            <a:spAutoFit/>
          </a:bodyPr>
          <a:lstStyle/>
          <a:p>
            <a:r>
              <a:rPr lang="en-GB" sz="3200" i="1" dirty="0" err="1">
                <a:latin typeface="Times New Roman" pitchFamily="18" charset="0"/>
              </a:rPr>
              <a:t>i</a:t>
            </a:r>
            <a:r>
              <a:rPr lang="en-GB" sz="3200" i="1" dirty="0">
                <a:latin typeface="Times New Roman" pitchFamily="18" charset="0"/>
              </a:rPr>
              <a:t>(t)</a:t>
            </a:r>
          </a:p>
        </p:txBody>
      </p:sp>
      <p:sp>
        <p:nvSpPr>
          <p:cNvPr id="57" name="Line 11"/>
          <p:cNvSpPr>
            <a:spLocks noChangeShapeType="1"/>
          </p:cNvSpPr>
          <p:nvPr/>
        </p:nvSpPr>
        <p:spPr bwMode="auto">
          <a:xfrm>
            <a:off x="7668344" y="2780779"/>
            <a:ext cx="504825" cy="0"/>
          </a:xfrm>
          <a:prstGeom prst="line">
            <a:avLst/>
          </a:prstGeom>
          <a:noFill/>
          <a:ln w="9525">
            <a:solidFill>
              <a:schemeClr val="tx1"/>
            </a:solidFill>
            <a:round/>
            <a:headEnd/>
            <a:tailEnd type="triangle" w="lg" len="med"/>
          </a:ln>
        </p:spPr>
        <p:txBody>
          <a:bodyPr/>
          <a:lstStyle/>
          <a:p>
            <a:endParaRPr lang="en-GB"/>
          </a:p>
        </p:txBody>
      </p:sp>
      <p:graphicFrame>
        <p:nvGraphicFramePr>
          <p:cNvPr id="4145" name="Object 5"/>
          <p:cNvGraphicFramePr>
            <a:graphicFrameLocks noChangeAspect="1"/>
          </p:cNvGraphicFramePr>
          <p:nvPr/>
        </p:nvGraphicFramePr>
        <p:xfrm>
          <a:off x="323528" y="5661248"/>
          <a:ext cx="3016250" cy="830262"/>
        </p:xfrm>
        <a:graphic>
          <a:graphicData uri="http://schemas.openxmlformats.org/presentationml/2006/ole">
            <mc:AlternateContent xmlns:mc="http://schemas.openxmlformats.org/markup-compatibility/2006">
              <mc:Choice xmlns:v="urn:schemas-microsoft-com:vml" Requires="v">
                <p:oleObj spid="_x0000_s52299" name="Equation" r:id="rId4" imgW="1460160" imgH="393480" progId="Equation.3">
                  <p:embed/>
                </p:oleObj>
              </mc:Choice>
              <mc:Fallback>
                <p:oleObj name="Equation" r:id="rId4" imgW="1460160" imgH="39348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5661248"/>
                        <a:ext cx="3016250" cy="830262"/>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20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32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318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32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32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318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32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32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32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32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p:bldP spid="93188" grpId="0"/>
      <p:bldP spid="93203" grpId="0"/>
      <p:bldP spid="93204" grpId="0"/>
      <p:bldP spid="93213" grpId="0" animBg="1"/>
      <p:bldP spid="93214" grpId="0" animBg="1"/>
      <p:bldP spid="93215" grpId="0"/>
      <p:bldP spid="93216" grpId="0"/>
      <p:bldP spid="93217" grpId="0" animBg="1"/>
      <p:bldP spid="93218"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Rectangle 2"/>
          <p:cNvSpPr>
            <a:spLocks noGrp="1" noChangeArrowheads="1"/>
          </p:cNvSpPr>
          <p:nvPr>
            <p:ph type="title"/>
          </p:nvPr>
        </p:nvSpPr>
        <p:spPr/>
        <p:txBody>
          <a:bodyPr/>
          <a:lstStyle/>
          <a:p>
            <a:pPr eaLnBrk="1" hangingPunct="1"/>
            <a:r>
              <a:rPr lang="en-GB" sz="3200"/>
              <a:t>Phasor diagram and complex notation</a:t>
            </a:r>
          </a:p>
        </p:txBody>
      </p:sp>
      <p:sp>
        <p:nvSpPr>
          <p:cNvPr id="5128" name="Line 3"/>
          <p:cNvSpPr>
            <a:spLocks noChangeShapeType="1"/>
          </p:cNvSpPr>
          <p:nvPr/>
        </p:nvSpPr>
        <p:spPr bwMode="auto">
          <a:xfrm flipV="1">
            <a:off x="3995738" y="1911350"/>
            <a:ext cx="0" cy="1079500"/>
          </a:xfrm>
          <a:prstGeom prst="line">
            <a:avLst/>
          </a:prstGeom>
          <a:noFill/>
          <a:ln w="38100">
            <a:solidFill>
              <a:schemeClr val="tx1"/>
            </a:solidFill>
            <a:round/>
            <a:headEnd/>
            <a:tailEnd type="triangle" w="med" len="med"/>
          </a:ln>
        </p:spPr>
        <p:txBody>
          <a:bodyPr/>
          <a:lstStyle/>
          <a:p>
            <a:endParaRPr lang="en-GB"/>
          </a:p>
        </p:txBody>
      </p:sp>
      <p:sp>
        <p:nvSpPr>
          <p:cNvPr id="5129" name="Line 4"/>
          <p:cNvSpPr>
            <a:spLocks noChangeShapeType="1"/>
          </p:cNvSpPr>
          <p:nvPr/>
        </p:nvSpPr>
        <p:spPr bwMode="auto">
          <a:xfrm>
            <a:off x="3995738" y="2990850"/>
            <a:ext cx="1079500" cy="0"/>
          </a:xfrm>
          <a:prstGeom prst="line">
            <a:avLst/>
          </a:prstGeom>
          <a:noFill/>
          <a:ln w="38100">
            <a:solidFill>
              <a:schemeClr val="tx1"/>
            </a:solidFill>
            <a:round/>
            <a:headEnd/>
            <a:tailEnd type="triangle" w="med" len="med"/>
          </a:ln>
        </p:spPr>
        <p:txBody>
          <a:bodyPr/>
          <a:lstStyle/>
          <a:p>
            <a:endParaRPr lang="en-GB"/>
          </a:p>
        </p:txBody>
      </p:sp>
      <p:sp>
        <p:nvSpPr>
          <p:cNvPr id="5130" name="Text Box 5"/>
          <p:cNvSpPr txBox="1">
            <a:spLocks noChangeArrowheads="1"/>
          </p:cNvSpPr>
          <p:nvPr/>
        </p:nvSpPr>
        <p:spPr bwMode="auto">
          <a:xfrm>
            <a:off x="4464050" y="2990850"/>
            <a:ext cx="407484" cy="369332"/>
          </a:xfrm>
          <a:prstGeom prst="rect">
            <a:avLst/>
          </a:prstGeom>
          <a:noFill/>
          <a:ln w="9525">
            <a:noFill/>
            <a:miter lim="800000"/>
            <a:headEnd/>
            <a:tailEnd/>
          </a:ln>
        </p:spPr>
        <p:txBody>
          <a:bodyPr wrap="none">
            <a:spAutoFit/>
          </a:bodyPr>
          <a:lstStyle/>
          <a:p>
            <a:r>
              <a:rPr lang="en-GB" i="1" dirty="0" err="1">
                <a:latin typeface="Tahoma" pitchFamily="34" charset="0"/>
              </a:rPr>
              <a:t>V</a:t>
            </a:r>
            <a:r>
              <a:rPr lang="en-GB" i="1" baseline="-25000" dirty="0" err="1">
                <a:latin typeface="Tahoma" pitchFamily="34" charset="0"/>
              </a:rPr>
              <a:t>p</a:t>
            </a:r>
            <a:endParaRPr lang="en-GB" i="1" baseline="-25000" dirty="0">
              <a:latin typeface="Tahoma" pitchFamily="34" charset="0"/>
            </a:endParaRPr>
          </a:p>
        </p:txBody>
      </p:sp>
      <p:sp>
        <p:nvSpPr>
          <p:cNvPr id="5131" name="Text Box 6"/>
          <p:cNvSpPr txBox="1">
            <a:spLocks noChangeArrowheads="1"/>
          </p:cNvSpPr>
          <p:nvPr/>
        </p:nvSpPr>
        <p:spPr bwMode="auto">
          <a:xfrm>
            <a:off x="2843808" y="2204864"/>
            <a:ext cx="1042721" cy="369332"/>
          </a:xfrm>
          <a:prstGeom prst="rect">
            <a:avLst/>
          </a:prstGeom>
          <a:noFill/>
          <a:ln w="9525">
            <a:noFill/>
            <a:miter lim="800000"/>
            <a:headEnd/>
            <a:tailEnd/>
          </a:ln>
        </p:spPr>
        <p:txBody>
          <a:bodyPr wrap="none">
            <a:spAutoFit/>
          </a:bodyPr>
          <a:lstStyle/>
          <a:p>
            <a:r>
              <a:rPr lang="en-GB" i="1" dirty="0" err="1">
                <a:latin typeface="Tahoma" pitchFamily="34" charset="0"/>
              </a:rPr>
              <a:t>I</a:t>
            </a:r>
            <a:r>
              <a:rPr lang="en-GB" i="1" baseline="-25000" dirty="0" err="1">
                <a:latin typeface="Tahoma" pitchFamily="34" charset="0"/>
              </a:rPr>
              <a:t>p</a:t>
            </a:r>
            <a:r>
              <a:rPr lang="en-GB" dirty="0">
                <a:latin typeface="Tahoma" pitchFamily="34" charset="0"/>
              </a:rPr>
              <a:t>=</a:t>
            </a:r>
            <a:r>
              <a:rPr lang="en-GB" i="1" dirty="0" err="1">
                <a:latin typeface="Tahoma" pitchFamily="34" charset="0"/>
              </a:rPr>
              <a:t>CV</a:t>
            </a:r>
            <a:r>
              <a:rPr lang="en-GB" i="1" baseline="-25000" dirty="0" err="1">
                <a:latin typeface="Tahoma" pitchFamily="34" charset="0"/>
              </a:rPr>
              <a:t>p</a:t>
            </a:r>
            <a:r>
              <a:rPr lang="en-GB" i="1" dirty="0" err="1">
                <a:latin typeface="Symbol" pitchFamily="18" charset="2"/>
              </a:rPr>
              <a:t>w</a:t>
            </a:r>
            <a:endParaRPr lang="en-GB" i="1" dirty="0">
              <a:latin typeface="Symbol" pitchFamily="18" charset="2"/>
            </a:endParaRPr>
          </a:p>
        </p:txBody>
      </p:sp>
      <p:sp>
        <p:nvSpPr>
          <p:cNvPr id="95239" name="Text Box 7"/>
          <p:cNvSpPr txBox="1">
            <a:spLocks noChangeArrowheads="1"/>
          </p:cNvSpPr>
          <p:nvPr/>
        </p:nvSpPr>
        <p:spPr bwMode="auto">
          <a:xfrm>
            <a:off x="576263" y="3249613"/>
            <a:ext cx="8013700" cy="641350"/>
          </a:xfrm>
          <a:prstGeom prst="rect">
            <a:avLst/>
          </a:prstGeom>
          <a:noFill/>
          <a:ln w="9525">
            <a:noFill/>
            <a:miter lim="800000"/>
            <a:headEnd/>
            <a:tailEnd/>
          </a:ln>
        </p:spPr>
        <p:txBody>
          <a:bodyPr>
            <a:spAutoFit/>
          </a:bodyPr>
          <a:lstStyle/>
          <a:p>
            <a:r>
              <a:rPr lang="en-GB" altLang="zh-CN" dirty="0">
                <a:latin typeface="Tahoma" pitchFamily="34" charset="0"/>
                <a:ea typeface="宋体" pitchFamily="2" charset="-122"/>
              </a:rPr>
              <a:t>We can place voltage and current </a:t>
            </a:r>
            <a:r>
              <a:rPr lang="en-GB" altLang="zh-CN" dirty="0" err="1">
                <a:latin typeface="Tahoma" pitchFamily="34" charset="0"/>
                <a:ea typeface="宋体" pitchFamily="2" charset="-122"/>
              </a:rPr>
              <a:t>phasors</a:t>
            </a:r>
            <a:r>
              <a:rPr lang="en-GB" altLang="zh-CN" dirty="0">
                <a:latin typeface="Tahoma" pitchFamily="34" charset="0"/>
                <a:ea typeface="宋体" pitchFamily="2" charset="-122"/>
              </a:rPr>
              <a:t> in </a:t>
            </a:r>
            <a:r>
              <a:rPr lang="en-GB" dirty="0">
                <a:latin typeface="Tahoma" pitchFamily="34" charset="0"/>
              </a:rPr>
              <a:t>the complex plane, </a:t>
            </a:r>
            <a:r>
              <a:rPr lang="en-GB" altLang="zh-CN" dirty="0">
                <a:latin typeface="Tahoma" pitchFamily="34" charset="0"/>
                <a:ea typeface="宋体" pitchFamily="2" charset="-122"/>
              </a:rPr>
              <a:t>e.g., </a:t>
            </a:r>
            <a:r>
              <a:rPr lang="en-GB" i="1" dirty="0" err="1">
                <a:latin typeface="Tahoma" pitchFamily="34" charset="0"/>
              </a:rPr>
              <a:t>V</a:t>
            </a:r>
            <a:r>
              <a:rPr lang="en-GB" i="1" baseline="-25000" dirty="0" err="1">
                <a:latin typeface="Tahoma" pitchFamily="34" charset="0"/>
              </a:rPr>
              <a:t>p</a:t>
            </a:r>
            <a:r>
              <a:rPr lang="en-GB" dirty="0">
                <a:latin typeface="Tahoma" pitchFamily="34" charset="0"/>
              </a:rPr>
              <a:t> on the real axis and </a:t>
            </a:r>
            <a:r>
              <a:rPr lang="en-GB" i="1" dirty="0" err="1">
                <a:latin typeface="Tahoma" pitchFamily="34" charset="0"/>
              </a:rPr>
              <a:t>I</a:t>
            </a:r>
            <a:r>
              <a:rPr lang="en-GB" i="1" baseline="-25000" dirty="0" err="1">
                <a:latin typeface="Tahoma" pitchFamily="34" charset="0"/>
              </a:rPr>
              <a:t>p</a:t>
            </a:r>
            <a:r>
              <a:rPr lang="en-GB" dirty="0">
                <a:latin typeface="Tahoma" pitchFamily="34" charset="0"/>
              </a:rPr>
              <a:t> on the imaginary axis. So </a:t>
            </a:r>
            <a:r>
              <a:rPr lang="en-GB" altLang="zh-CN" dirty="0">
                <a:latin typeface="Tahoma" pitchFamily="34" charset="0"/>
                <a:ea typeface="宋体" pitchFamily="2" charset="-122"/>
              </a:rPr>
              <a:t>for capacitors </a:t>
            </a:r>
            <a:r>
              <a:rPr lang="en-GB" dirty="0">
                <a:latin typeface="Tahoma" pitchFamily="34" charset="0"/>
              </a:rPr>
              <a:t>we may write </a:t>
            </a:r>
          </a:p>
        </p:txBody>
      </p:sp>
      <p:sp>
        <p:nvSpPr>
          <p:cNvPr id="5133" name="Freeform 8"/>
          <p:cNvSpPr>
            <a:spLocks/>
          </p:cNvSpPr>
          <p:nvPr/>
        </p:nvSpPr>
        <p:spPr bwMode="auto">
          <a:xfrm>
            <a:off x="3995738" y="2774950"/>
            <a:ext cx="215900" cy="215900"/>
          </a:xfrm>
          <a:custGeom>
            <a:avLst/>
            <a:gdLst>
              <a:gd name="T0" fmla="*/ 0 w 136"/>
              <a:gd name="T1" fmla="*/ 0 h 136"/>
              <a:gd name="T2" fmla="*/ 136 w 136"/>
              <a:gd name="T3" fmla="*/ 0 h 136"/>
              <a:gd name="T4" fmla="*/ 136 w 136"/>
              <a:gd name="T5" fmla="*/ 136 h 136"/>
              <a:gd name="T6" fmla="*/ 0 60000 65536"/>
              <a:gd name="T7" fmla="*/ 0 60000 65536"/>
              <a:gd name="T8" fmla="*/ 0 60000 65536"/>
              <a:gd name="T9" fmla="*/ 0 w 136"/>
              <a:gd name="T10" fmla="*/ 0 h 136"/>
              <a:gd name="T11" fmla="*/ 136 w 136"/>
              <a:gd name="T12" fmla="*/ 136 h 136"/>
            </a:gdLst>
            <a:ahLst/>
            <a:cxnLst>
              <a:cxn ang="T6">
                <a:pos x="T0" y="T1"/>
              </a:cxn>
              <a:cxn ang="T7">
                <a:pos x="T2" y="T3"/>
              </a:cxn>
              <a:cxn ang="T8">
                <a:pos x="T4" y="T5"/>
              </a:cxn>
            </a:cxnLst>
            <a:rect l="T9" t="T10" r="T11" b="T12"/>
            <a:pathLst>
              <a:path w="136" h="136">
                <a:moveTo>
                  <a:pt x="0" y="0"/>
                </a:moveTo>
                <a:lnTo>
                  <a:pt x="136" y="0"/>
                </a:lnTo>
                <a:lnTo>
                  <a:pt x="136" y="136"/>
                </a:lnTo>
              </a:path>
            </a:pathLst>
          </a:custGeom>
          <a:noFill/>
          <a:ln w="9525">
            <a:solidFill>
              <a:schemeClr val="tx1"/>
            </a:solidFill>
            <a:round/>
            <a:headEnd/>
            <a:tailEnd/>
          </a:ln>
        </p:spPr>
        <p:txBody>
          <a:bodyPr/>
          <a:lstStyle/>
          <a:p>
            <a:endParaRPr lang="en-GB"/>
          </a:p>
        </p:txBody>
      </p:sp>
      <p:sp>
        <p:nvSpPr>
          <p:cNvPr id="5134" name="Text Box 9"/>
          <p:cNvSpPr txBox="1">
            <a:spLocks noChangeArrowheads="1"/>
          </p:cNvSpPr>
          <p:nvPr/>
        </p:nvSpPr>
        <p:spPr bwMode="auto">
          <a:xfrm>
            <a:off x="4192588" y="2430463"/>
            <a:ext cx="547687" cy="366712"/>
          </a:xfrm>
          <a:prstGeom prst="rect">
            <a:avLst/>
          </a:prstGeom>
          <a:noFill/>
          <a:ln w="9525">
            <a:noFill/>
            <a:miter lim="800000"/>
            <a:headEnd/>
            <a:tailEnd/>
          </a:ln>
        </p:spPr>
        <p:txBody>
          <a:bodyPr wrap="none">
            <a:spAutoFit/>
          </a:bodyPr>
          <a:lstStyle/>
          <a:p>
            <a:r>
              <a:rPr lang="en-GB">
                <a:latin typeface="Tahoma" pitchFamily="34" charset="0"/>
              </a:rPr>
              <a:t>90</a:t>
            </a:r>
            <a:r>
              <a:rPr lang="en-US">
                <a:latin typeface="Tahoma" pitchFamily="34" charset="0"/>
              </a:rPr>
              <a:t>º</a:t>
            </a:r>
          </a:p>
        </p:txBody>
      </p:sp>
      <p:graphicFrame>
        <p:nvGraphicFramePr>
          <p:cNvPr id="95242" name="Object 10"/>
          <p:cNvGraphicFramePr>
            <a:graphicFrameLocks noGrp="1" noChangeAspect="1"/>
          </p:cNvGraphicFramePr>
          <p:nvPr>
            <p:ph idx="1"/>
          </p:nvPr>
        </p:nvGraphicFramePr>
        <p:xfrm>
          <a:off x="1800225" y="5157788"/>
          <a:ext cx="1508125" cy="536575"/>
        </p:xfrm>
        <a:graphic>
          <a:graphicData uri="http://schemas.openxmlformats.org/presentationml/2006/ole">
            <mc:AlternateContent xmlns:mc="http://schemas.openxmlformats.org/markup-compatibility/2006">
              <mc:Choice xmlns:v="urn:schemas-microsoft-com:vml" Requires="v">
                <p:oleObj spid="_x0000_s53615" name="Equation" r:id="rId4" imgW="749160" imgH="266400" progId="Equation.3">
                  <p:embed/>
                </p:oleObj>
              </mc:Choice>
              <mc:Fallback>
                <p:oleObj name="Equation" r:id="rId4" imgW="749160" imgH="2664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0225" y="5157788"/>
                        <a:ext cx="1508125" cy="536575"/>
                      </a:xfrm>
                      <a:prstGeom prst="rect">
                        <a:avLst/>
                      </a:prstGeom>
                      <a:solidFill>
                        <a:schemeClr val="bg1"/>
                      </a:solidFill>
                    </p:spPr>
                  </p:pic>
                </p:oleObj>
              </mc:Fallback>
            </mc:AlternateContent>
          </a:graphicData>
        </a:graphic>
      </p:graphicFrame>
      <p:graphicFrame>
        <p:nvGraphicFramePr>
          <p:cNvPr id="95243" name="Object 11"/>
          <p:cNvGraphicFramePr>
            <a:graphicFrameLocks noChangeAspect="1"/>
          </p:cNvGraphicFramePr>
          <p:nvPr/>
        </p:nvGraphicFramePr>
        <p:xfrm>
          <a:off x="3635896" y="5157192"/>
          <a:ext cx="2246313" cy="604838"/>
        </p:xfrm>
        <a:graphic>
          <a:graphicData uri="http://schemas.openxmlformats.org/presentationml/2006/ole">
            <mc:AlternateContent xmlns:mc="http://schemas.openxmlformats.org/markup-compatibility/2006">
              <mc:Choice xmlns:v="urn:schemas-microsoft-com:vml" Requires="v">
                <p:oleObj spid="_x0000_s53616" name="Equation" r:id="rId6" imgW="990360" imgH="266400" progId="Equation.3">
                  <p:embed/>
                </p:oleObj>
              </mc:Choice>
              <mc:Fallback>
                <p:oleObj name="Equation" r:id="rId6" imgW="990360" imgH="26640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5896" y="5157192"/>
                        <a:ext cx="2246313" cy="604838"/>
                      </a:xfrm>
                      <a:prstGeom prst="rect">
                        <a:avLst/>
                      </a:prstGeom>
                      <a:solidFill>
                        <a:schemeClr val="bg1"/>
                      </a:solidFill>
                    </p:spPr>
                  </p:pic>
                </p:oleObj>
              </mc:Fallback>
            </mc:AlternateContent>
          </a:graphicData>
        </a:graphic>
      </p:graphicFrame>
      <p:sp>
        <p:nvSpPr>
          <p:cNvPr id="95244" name="Text Box 12"/>
          <p:cNvSpPr txBox="1">
            <a:spLocks noChangeArrowheads="1"/>
          </p:cNvSpPr>
          <p:nvPr/>
        </p:nvSpPr>
        <p:spPr bwMode="auto">
          <a:xfrm>
            <a:off x="1115616" y="5229200"/>
            <a:ext cx="500063" cy="366712"/>
          </a:xfrm>
          <a:prstGeom prst="rect">
            <a:avLst/>
          </a:prstGeom>
          <a:noFill/>
          <a:ln w="9525">
            <a:noFill/>
            <a:miter lim="800000"/>
            <a:headEnd/>
            <a:tailEnd/>
          </a:ln>
        </p:spPr>
        <p:txBody>
          <a:bodyPr wrap="none">
            <a:spAutoFit/>
          </a:bodyPr>
          <a:lstStyle/>
          <a:p>
            <a:r>
              <a:rPr lang="en-GB" dirty="0">
                <a:latin typeface="Tahoma" pitchFamily="34" charset="0"/>
              </a:rPr>
              <a:t>Or </a:t>
            </a:r>
          </a:p>
        </p:txBody>
      </p:sp>
      <p:graphicFrame>
        <p:nvGraphicFramePr>
          <p:cNvPr id="95245" name="Object 13"/>
          <p:cNvGraphicFramePr>
            <a:graphicFrameLocks noChangeAspect="1"/>
          </p:cNvGraphicFramePr>
          <p:nvPr/>
        </p:nvGraphicFramePr>
        <p:xfrm>
          <a:off x="2120900" y="4013200"/>
          <a:ext cx="1754188" cy="682625"/>
        </p:xfrm>
        <a:graphic>
          <a:graphicData uri="http://schemas.openxmlformats.org/presentationml/2006/ole">
            <mc:AlternateContent xmlns:mc="http://schemas.openxmlformats.org/markup-compatibility/2006">
              <mc:Choice xmlns:v="urn:schemas-microsoft-com:vml" Requires="v">
                <p:oleObj spid="_x0000_s53617" name="Equation" r:id="rId8" imgW="685800" imgH="266400" progId="Equation.3">
                  <p:embed/>
                </p:oleObj>
              </mc:Choice>
              <mc:Fallback>
                <p:oleObj name="Equation" r:id="rId8" imgW="685800" imgH="26640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20900" y="4013200"/>
                        <a:ext cx="1754188" cy="682625"/>
                      </a:xfrm>
                      <a:prstGeom prst="rect">
                        <a:avLst/>
                      </a:prstGeom>
                      <a:solidFill>
                        <a:schemeClr val="bg1"/>
                      </a:solidFill>
                    </p:spPr>
                  </p:pic>
                </p:oleObj>
              </mc:Fallback>
            </mc:AlternateContent>
          </a:graphicData>
        </a:graphic>
      </p:graphicFrame>
      <p:graphicFrame>
        <p:nvGraphicFramePr>
          <p:cNvPr id="95246" name="Object 14"/>
          <p:cNvGraphicFramePr>
            <a:graphicFrameLocks noChangeAspect="1"/>
          </p:cNvGraphicFramePr>
          <p:nvPr/>
        </p:nvGraphicFramePr>
        <p:xfrm>
          <a:off x="4227513" y="3933825"/>
          <a:ext cx="2130425" cy="893763"/>
        </p:xfrm>
        <a:graphic>
          <a:graphicData uri="http://schemas.openxmlformats.org/presentationml/2006/ole">
            <mc:AlternateContent xmlns:mc="http://schemas.openxmlformats.org/markup-compatibility/2006">
              <mc:Choice xmlns:v="urn:schemas-microsoft-com:vml" Requires="v">
                <p:oleObj spid="_x0000_s53618" name="Equation" r:id="rId10" imgW="939600" imgH="393480" progId="Equation.3">
                  <p:embed/>
                </p:oleObj>
              </mc:Choice>
              <mc:Fallback>
                <p:oleObj name="Equation" r:id="rId10" imgW="939600" imgH="393480"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27513" y="3933825"/>
                        <a:ext cx="2130425" cy="893763"/>
                      </a:xfrm>
                      <a:prstGeom prst="rect">
                        <a:avLst/>
                      </a:prstGeom>
                      <a:solidFill>
                        <a:schemeClr val="bg1"/>
                      </a:solidFill>
                    </p:spPr>
                  </p:pic>
                </p:oleObj>
              </mc:Fallback>
            </mc:AlternateContent>
          </a:graphicData>
        </a:graphic>
      </p:graphicFrame>
      <p:sp>
        <p:nvSpPr>
          <p:cNvPr id="95247" name="Line 15"/>
          <p:cNvSpPr>
            <a:spLocks noChangeShapeType="1"/>
          </p:cNvSpPr>
          <p:nvPr/>
        </p:nvSpPr>
        <p:spPr bwMode="auto">
          <a:xfrm>
            <a:off x="3995738" y="2990850"/>
            <a:ext cx="1512887" cy="6350"/>
          </a:xfrm>
          <a:prstGeom prst="line">
            <a:avLst/>
          </a:prstGeom>
          <a:noFill/>
          <a:ln w="9525">
            <a:solidFill>
              <a:schemeClr val="tx1"/>
            </a:solidFill>
            <a:round/>
            <a:headEnd/>
            <a:tailEnd type="triangle" w="med" len="med"/>
          </a:ln>
        </p:spPr>
        <p:txBody>
          <a:bodyPr/>
          <a:lstStyle/>
          <a:p>
            <a:endParaRPr lang="en-GB"/>
          </a:p>
        </p:txBody>
      </p:sp>
      <p:sp>
        <p:nvSpPr>
          <p:cNvPr id="95248" name="Text Box 16"/>
          <p:cNvSpPr txBox="1">
            <a:spLocks noChangeArrowheads="1"/>
          </p:cNvSpPr>
          <p:nvPr/>
        </p:nvSpPr>
        <p:spPr bwMode="auto">
          <a:xfrm>
            <a:off x="5651500" y="2781300"/>
            <a:ext cx="565150" cy="366713"/>
          </a:xfrm>
          <a:prstGeom prst="rect">
            <a:avLst/>
          </a:prstGeom>
          <a:noFill/>
          <a:ln w="9525">
            <a:noFill/>
            <a:miter lim="800000"/>
            <a:headEnd/>
            <a:tailEnd/>
          </a:ln>
        </p:spPr>
        <p:txBody>
          <a:bodyPr wrap="none">
            <a:spAutoFit/>
          </a:bodyPr>
          <a:lstStyle/>
          <a:p>
            <a:r>
              <a:rPr lang="en-GB"/>
              <a:t>real</a:t>
            </a:r>
          </a:p>
        </p:txBody>
      </p:sp>
      <p:sp>
        <p:nvSpPr>
          <p:cNvPr id="95249" name="Line 17"/>
          <p:cNvSpPr>
            <a:spLocks noChangeShapeType="1"/>
          </p:cNvSpPr>
          <p:nvPr/>
        </p:nvSpPr>
        <p:spPr bwMode="auto">
          <a:xfrm flipV="1">
            <a:off x="3995738" y="1557338"/>
            <a:ext cx="0" cy="1433512"/>
          </a:xfrm>
          <a:prstGeom prst="line">
            <a:avLst/>
          </a:prstGeom>
          <a:noFill/>
          <a:ln w="9525">
            <a:solidFill>
              <a:schemeClr val="tx1"/>
            </a:solidFill>
            <a:round/>
            <a:headEnd/>
            <a:tailEnd type="triangle" w="med" len="med"/>
          </a:ln>
        </p:spPr>
        <p:txBody>
          <a:bodyPr/>
          <a:lstStyle/>
          <a:p>
            <a:endParaRPr lang="en-GB"/>
          </a:p>
        </p:txBody>
      </p:sp>
      <p:sp>
        <p:nvSpPr>
          <p:cNvPr id="95250" name="Text Box 18"/>
          <p:cNvSpPr txBox="1">
            <a:spLocks noChangeArrowheads="1"/>
          </p:cNvSpPr>
          <p:nvPr/>
        </p:nvSpPr>
        <p:spPr bwMode="auto">
          <a:xfrm>
            <a:off x="4048125" y="1431925"/>
            <a:ext cx="1174750" cy="366713"/>
          </a:xfrm>
          <a:prstGeom prst="rect">
            <a:avLst/>
          </a:prstGeom>
          <a:noFill/>
          <a:ln w="9525">
            <a:noFill/>
            <a:miter lim="800000"/>
            <a:headEnd/>
            <a:tailEnd/>
          </a:ln>
        </p:spPr>
        <p:txBody>
          <a:bodyPr wrap="none">
            <a:spAutoFit/>
          </a:bodyPr>
          <a:lstStyle/>
          <a:p>
            <a:r>
              <a:rPr lang="en-GB"/>
              <a:t>imaginary</a:t>
            </a:r>
          </a:p>
        </p:txBody>
      </p:sp>
      <p:graphicFrame>
        <p:nvGraphicFramePr>
          <p:cNvPr id="95252" name="Object 20"/>
          <p:cNvGraphicFramePr>
            <a:graphicFrameLocks noChangeAspect="1"/>
          </p:cNvGraphicFramePr>
          <p:nvPr>
            <p:extLst>
              <p:ext uri="{D42A27DB-BD31-4B8C-83A1-F6EECF244321}">
                <p14:modId xmlns:p14="http://schemas.microsoft.com/office/powerpoint/2010/main" val="2647473384"/>
              </p:ext>
            </p:extLst>
          </p:nvPr>
        </p:nvGraphicFramePr>
        <p:xfrm>
          <a:off x="5508625" y="5694363"/>
          <a:ext cx="3373437" cy="1095375"/>
        </p:xfrm>
        <a:graphic>
          <a:graphicData uri="http://schemas.openxmlformats.org/presentationml/2006/ole">
            <mc:AlternateContent xmlns:mc="http://schemas.openxmlformats.org/markup-compatibility/2006">
              <mc:Choice xmlns:v="urn:schemas-microsoft-com:vml" Requires="v">
                <p:oleObj spid="_x0000_s53619" name="Equation" r:id="rId12" imgW="1485720" imgH="482400" progId="Equation.3">
                  <p:embed/>
                </p:oleObj>
              </mc:Choice>
              <mc:Fallback>
                <p:oleObj name="Equation" r:id="rId12" imgW="1485720" imgH="482400" progId="Equation.3">
                  <p:embed/>
                  <p:pic>
                    <p:nvPicPr>
                      <p:cNvPr id="0" name="Object 20"/>
                      <p:cNvPicPr>
                        <a:picLocks noChangeAspect="1" noChangeArrowheads="1"/>
                      </p:cNvPicPr>
                      <p:nvPr/>
                    </p:nvPicPr>
                    <p:blipFill>
                      <a:blip r:embed="rId13"/>
                      <a:srcRect/>
                      <a:stretch>
                        <a:fillRect/>
                      </a:stretch>
                    </p:blipFill>
                    <p:spPr bwMode="auto">
                      <a:xfrm>
                        <a:off x="5508625" y="5694363"/>
                        <a:ext cx="3373437" cy="1095375"/>
                      </a:xfrm>
                      <a:prstGeom prst="rect">
                        <a:avLst/>
                      </a:prstGeom>
                      <a:solidFill>
                        <a:schemeClr val="bg1"/>
                      </a:solidFill>
                    </p:spPr>
                  </p:pic>
                </p:oleObj>
              </mc:Fallback>
            </mc:AlternateContent>
          </a:graphicData>
        </a:graphic>
      </p:graphicFrame>
      <p:sp>
        <p:nvSpPr>
          <p:cNvPr id="20" name="Text Box 7"/>
          <p:cNvSpPr txBox="1">
            <a:spLocks noChangeArrowheads="1"/>
          </p:cNvSpPr>
          <p:nvPr/>
        </p:nvSpPr>
        <p:spPr bwMode="auto">
          <a:xfrm>
            <a:off x="5471592" y="1628800"/>
            <a:ext cx="3672408" cy="1077218"/>
          </a:xfrm>
          <a:prstGeom prst="rect">
            <a:avLst/>
          </a:prstGeom>
          <a:noFill/>
          <a:ln w="9525">
            <a:noFill/>
            <a:miter lim="800000"/>
            <a:headEnd/>
            <a:tailEnd/>
          </a:ln>
        </p:spPr>
        <p:txBody>
          <a:bodyPr wrap="square">
            <a:spAutoFit/>
          </a:bodyPr>
          <a:lstStyle/>
          <a:p>
            <a:r>
              <a:rPr lang="en-GB" altLang="zh-CN" sz="1600" dirty="0">
                <a:latin typeface="Tahoma" pitchFamily="34" charset="0"/>
                <a:ea typeface="宋体" pitchFamily="2" charset="-122"/>
              </a:rPr>
              <a:t>These </a:t>
            </a:r>
            <a:r>
              <a:rPr lang="en-GB" altLang="zh-CN" sz="1600" dirty="0" err="1">
                <a:latin typeface="Tahoma" pitchFamily="34" charset="0"/>
                <a:ea typeface="宋体" pitchFamily="2" charset="-122"/>
              </a:rPr>
              <a:t>phasors</a:t>
            </a:r>
            <a:r>
              <a:rPr lang="en-GB" altLang="zh-CN" sz="1600" dirty="0">
                <a:latin typeface="Tahoma" pitchFamily="34" charset="0"/>
                <a:ea typeface="宋体" pitchFamily="2" charset="-122"/>
              </a:rPr>
              <a:t> represent the voltage and current associated with a capacitor They are always 90º apart and their rotation may be ignored</a:t>
            </a:r>
            <a:endParaRPr lang="en-GB" sz="1600" dirty="0">
              <a:latin typeface="Tahoma" pitchFamily="34" charset="0"/>
            </a:endParaRPr>
          </a:p>
        </p:txBody>
      </p:sp>
      <p:cxnSp>
        <p:nvCxnSpPr>
          <p:cNvPr id="22" name="Straight Arrow Connector 21"/>
          <p:cNvCxnSpPr>
            <a:stCxn id="20" idx="1"/>
          </p:cNvCxnSpPr>
          <p:nvPr/>
        </p:nvCxnSpPr>
        <p:spPr>
          <a:xfrm flipH="1">
            <a:off x="4427984" y="2167409"/>
            <a:ext cx="1043608" cy="1094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1"/>
          </p:cNvCxnSpPr>
          <p:nvPr/>
        </p:nvCxnSpPr>
        <p:spPr>
          <a:xfrm flipH="1">
            <a:off x="4932040" y="2167409"/>
            <a:ext cx="539552" cy="5415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2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52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52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52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524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52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524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524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52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5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9" grpId="0"/>
      <p:bldP spid="95244" grpId="0"/>
      <p:bldP spid="95247" grpId="0" animBg="1"/>
      <p:bldP spid="95248" grpId="0"/>
      <p:bldP spid="95249" grpId="0" animBg="1"/>
      <p:bldP spid="95250" grpId="0"/>
      <p:bldP spid="20"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GB" dirty="0"/>
              <a:t>Capacitive Reactance</a:t>
            </a:r>
          </a:p>
        </p:txBody>
      </p:sp>
      <p:sp>
        <p:nvSpPr>
          <p:cNvPr id="6148" name="Text Box 3"/>
          <p:cNvSpPr txBox="1">
            <a:spLocks noChangeArrowheads="1"/>
          </p:cNvSpPr>
          <p:nvPr/>
        </p:nvSpPr>
        <p:spPr bwMode="auto">
          <a:xfrm>
            <a:off x="755576" y="1700808"/>
            <a:ext cx="7761288" cy="1323439"/>
          </a:xfrm>
          <a:prstGeom prst="rect">
            <a:avLst/>
          </a:prstGeom>
          <a:noFill/>
          <a:ln w="9525">
            <a:noFill/>
            <a:miter lim="800000"/>
            <a:headEnd/>
            <a:tailEnd/>
          </a:ln>
        </p:spPr>
        <p:txBody>
          <a:bodyPr>
            <a:spAutoFit/>
          </a:bodyPr>
          <a:lstStyle/>
          <a:p>
            <a:r>
              <a:rPr lang="en-GB" sz="2000" dirty="0"/>
              <a:t>According to Ohm’s Law, the ratio of voltage to current is impedance (the general complex form of resistance). In the case of a capacitor, the impedance is purely imaginary (called ‘reactance’) and negative</a:t>
            </a:r>
          </a:p>
        </p:txBody>
      </p:sp>
      <p:graphicFrame>
        <p:nvGraphicFramePr>
          <p:cNvPr id="6146" name="Object 4"/>
          <p:cNvGraphicFramePr>
            <a:graphicFrameLocks noChangeAspect="1"/>
          </p:cNvGraphicFramePr>
          <p:nvPr/>
        </p:nvGraphicFramePr>
        <p:xfrm>
          <a:off x="814388" y="2968625"/>
          <a:ext cx="6451600" cy="1066800"/>
        </p:xfrm>
        <a:graphic>
          <a:graphicData uri="http://schemas.openxmlformats.org/presentationml/2006/ole">
            <mc:AlternateContent xmlns:mc="http://schemas.openxmlformats.org/markup-compatibility/2006">
              <mc:Choice xmlns:v="urn:schemas-microsoft-com:vml" Requires="v">
                <p:oleObj spid="_x0000_s54347" name="Equation" r:id="rId4" imgW="2844720" imgH="469800" progId="Equation.3">
                  <p:embed/>
                </p:oleObj>
              </mc:Choice>
              <mc:Fallback>
                <p:oleObj name="Equation" r:id="rId4" imgW="2844720" imgH="469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4388" y="2968625"/>
                        <a:ext cx="6451600" cy="10668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6149" name="Text Box 13"/>
          <p:cNvSpPr txBox="1">
            <a:spLocks noChangeArrowheads="1"/>
          </p:cNvSpPr>
          <p:nvPr/>
        </p:nvSpPr>
        <p:spPr bwMode="auto">
          <a:xfrm>
            <a:off x="467544" y="4005064"/>
            <a:ext cx="7704137" cy="1015663"/>
          </a:xfrm>
          <a:prstGeom prst="rect">
            <a:avLst/>
          </a:prstGeom>
          <a:noFill/>
          <a:ln w="9525">
            <a:noFill/>
            <a:miter lim="800000"/>
            <a:headEnd/>
            <a:tailEnd/>
          </a:ln>
        </p:spPr>
        <p:txBody>
          <a:bodyPr>
            <a:spAutoFit/>
          </a:bodyPr>
          <a:lstStyle/>
          <a:p>
            <a:r>
              <a:rPr lang="en-GB" sz="2000" i="1" dirty="0">
                <a:latin typeface="Times New Roman" pitchFamily="18" charset="0"/>
              </a:rPr>
              <a:t>X</a:t>
            </a:r>
            <a:r>
              <a:rPr lang="en-GB" sz="2000" i="1" baseline="-25000" dirty="0">
                <a:latin typeface="Times New Roman" pitchFamily="18" charset="0"/>
              </a:rPr>
              <a:t>C</a:t>
            </a:r>
            <a:r>
              <a:rPr lang="en-GB" sz="2000" i="1" dirty="0">
                <a:latin typeface="Times New Roman" pitchFamily="18" charset="0"/>
              </a:rPr>
              <a:t> </a:t>
            </a:r>
            <a:r>
              <a:rPr lang="en-GB" sz="2000" dirty="0"/>
              <a:t>is called the </a:t>
            </a:r>
            <a:r>
              <a:rPr lang="en-GB" sz="2000" dirty="0">
                <a:solidFill>
                  <a:srgbClr val="FF0000"/>
                </a:solidFill>
              </a:rPr>
              <a:t>capacitive reactance</a:t>
            </a:r>
            <a:r>
              <a:rPr lang="en-GB" sz="2000" dirty="0"/>
              <a:t>, which has the units of </a:t>
            </a:r>
            <a:r>
              <a:rPr lang="el-GR" sz="2000" dirty="0"/>
              <a:t>Ω</a:t>
            </a:r>
            <a:r>
              <a:rPr lang="en-GB" sz="2000" dirty="0"/>
              <a:t>, is purely imaginary, negative and decreases</a:t>
            </a:r>
          </a:p>
          <a:p>
            <a:r>
              <a:rPr lang="en-GB" sz="2000" dirty="0"/>
              <a:t>with frequency</a:t>
            </a:r>
          </a:p>
        </p:txBody>
      </p:sp>
      <p:grpSp>
        <p:nvGrpSpPr>
          <p:cNvPr id="2" name="Group 14"/>
          <p:cNvGrpSpPr/>
          <p:nvPr/>
        </p:nvGrpSpPr>
        <p:grpSpPr>
          <a:xfrm>
            <a:off x="4932041" y="4437112"/>
            <a:ext cx="3816424" cy="2376264"/>
            <a:chOff x="2339975" y="3862388"/>
            <a:chExt cx="4559300" cy="2763837"/>
          </a:xfrm>
        </p:grpSpPr>
        <p:sp>
          <p:nvSpPr>
            <p:cNvPr id="7" name="Line 5"/>
            <p:cNvSpPr>
              <a:spLocks noChangeShapeType="1"/>
            </p:cNvSpPr>
            <p:nvPr/>
          </p:nvSpPr>
          <p:spPr bwMode="auto">
            <a:xfrm>
              <a:off x="3916363" y="4797425"/>
              <a:ext cx="2016125" cy="0"/>
            </a:xfrm>
            <a:prstGeom prst="line">
              <a:avLst/>
            </a:prstGeom>
            <a:noFill/>
            <a:ln w="38100">
              <a:solidFill>
                <a:schemeClr val="tx1"/>
              </a:solidFill>
              <a:round/>
              <a:headEnd/>
              <a:tailEnd type="triangle" w="med" len="med"/>
            </a:ln>
          </p:spPr>
          <p:txBody>
            <a:bodyPr/>
            <a:lstStyle/>
            <a:p>
              <a:endParaRPr lang="en-GB"/>
            </a:p>
          </p:txBody>
        </p:sp>
        <p:sp>
          <p:nvSpPr>
            <p:cNvPr id="8" name="Line 6"/>
            <p:cNvSpPr>
              <a:spLocks noChangeShapeType="1"/>
            </p:cNvSpPr>
            <p:nvPr/>
          </p:nvSpPr>
          <p:spPr bwMode="auto">
            <a:xfrm>
              <a:off x="3916363" y="4803775"/>
              <a:ext cx="0" cy="1441450"/>
            </a:xfrm>
            <a:prstGeom prst="line">
              <a:avLst/>
            </a:prstGeom>
            <a:noFill/>
            <a:ln w="38100">
              <a:solidFill>
                <a:schemeClr val="tx1"/>
              </a:solidFill>
              <a:round/>
              <a:headEnd/>
              <a:tailEnd type="triangle" w="med" len="med"/>
            </a:ln>
          </p:spPr>
          <p:txBody>
            <a:bodyPr/>
            <a:lstStyle/>
            <a:p>
              <a:endParaRPr lang="en-GB"/>
            </a:p>
          </p:txBody>
        </p:sp>
        <p:sp>
          <p:nvSpPr>
            <p:cNvPr id="9" name="Text Box 7"/>
            <p:cNvSpPr txBox="1">
              <a:spLocks noChangeArrowheads="1"/>
            </p:cNvSpPr>
            <p:nvPr/>
          </p:nvSpPr>
          <p:spPr bwMode="auto">
            <a:xfrm>
              <a:off x="5435600" y="4438650"/>
              <a:ext cx="323850" cy="366713"/>
            </a:xfrm>
            <a:prstGeom prst="rect">
              <a:avLst/>
            </a:prstGeom>
            <a:noFill/>
            <a:ln w="9525">
              <a:noFill/>
              <a:miter lim="800000"/>
              <a:headEnd/>
              <a:tailEnd/>
            </a:ln>
          </p:spPr>
          <p:txBody>
            <a:bodyPr wrap="none">
              <a:spAutoFit/>
            </a:bodyPr>
            <a:lstStyle/>
            <a:p>
              <a:r>
                <a:rPr lang="en-GB" i="1">
                  <a:latin typeface="Times New Roman" pitchFamily="18" charset="0"/>
                </a:rPr>
                <a:t>R</a:t>
              </a:r>
            </a:p>
          </p:txBody>
        </p:sp>
        <p:sp>
          <p:nvSpPr>
            <p:cNvPr id="10" name="Text Box 8"/>
            <p:cNvSpPr txBox="1">
              <a:spLocks noChangeArrowheads="1"/>
            </p:cNvSpPr>
            <p:nvPr/>
          </p:nvSpPr>
          <p:spPr bwMode="auto">
            <a:xfrm>
              <a:off x="4059238" y="6042025"/>
              <a:ext cx="392112" cy="366713"/>
            </a:xfrm>
            <a:prstGeom prst="rect">
              <a:avLst/>
            </a:prstGeom>
            <a:noFill/>
            <a:ln w="9525">
              <a:noFill/>
              <a:miter lim="800000"/>
              <a:headEnd/>
              <a:tailEnd/>
            </a:ln>
          </p:spPr>
          <p:txBody>
            <a:bodyPr wrap="none">
              <a:spAutoFit/>
            </a:bodyPr>
            <a:lstStyle/>
            <a:p>
              <a:r>
                <a:rPr lang="en-GB" i="1">
                  <a:latin typeface="Times New Roman" pitchFamily="18" charset="0"/>
                </a:rPr>
                <a:t>X</a:t>
              </a:r>
              <a:r>
                <a:rPr lang="en-GB" i="1" baseline="-25000">
                  <a:latin typeface="Times New Roman" pitchFamily="18" charset="0"/>
                </a:rPr>
                <a:t>c</a:t>
              </a:r>
              <a:endParaRPr lang="en-GB" i="1">
                <a:latin typeface="Times New Roman" pitchFamily="18" charset="0"/>
              </a:endParaRPr>
            </a:p>
          </p:txBody>
        </p:sp>
        <p:sp>
          <p:nvSpPr>
            <p:cNvPr id="11" name="Line 10"/>
            <p:cNvSpPr>
              <a:spLocks noChangeShapeType="1"/>
            </p:cNvSpPr>
            <p:nvPr/>
          </p:nvSpPr>
          <p:spPr bwMode="auto">
            <a:xfrm>
              <a:off x="2339975" y="4797425"/>
              <a:ext cx="4071938" cy="0"/>
            </a:xfrm>
            <a:prstGeom prst="line">
              <a:avLst/>
            </a:prstGeom>
            <a:noFill/>
            <a:ln w="9525">
              <a:solidFill>
                <a:schemeClr val="tx1"/>
              </a:solidFill>
              <a:round/>
              <a:headEnd/>
              <a:tailEnd type="triangle" w="med" len="med"/>
            </a:ln>
          </p:spPr>
          <p:txBody>
            <a:bodyPr/>
            <a:lstStyle/>
            <a:p>
              <a:endParaRPr lang="en-GB"/>
            </a:p>
          </p:txBody>
        </p:sp>
        <p:sp>
          <p:nvSpPr>
            <p:cNvPr id="12" name="Line 11"/>
            <p:cNvSpPr>
              <a:spLocks noChangeShapeType="1"/>
            </p:cNvSpPr>
            <p:nvPr/>
          </p:nvSpPr>
          <p:spPr bwMode="auto">
            <a:xfrm flipV="1">
              <a:off x="3897313" y="3933825"/>
              <a:ext cx="26987" cy="2692400"/>
            </a:xfrm>
            <a:prstGeom prst="line">
              <a:avLst/>
            </a:prstGeom>
            <a:noFill/>
            <a:ln w="9525">
              <a:solidFill>
                <a:schemeClr val="tx1"/>
              </a:solidFill>
              <a:round/>
              <a:headEnd/>
              <a:tailEnd type="triangle" w="med" len="med"/>
            </a:ln>
          </p:spPr>
          <p:txBody>
            <a:bodyPr/>
            <a:lstStyle/>
            <a:p>
              <a:endParaRPr lang="en-GB"/>
            </a:p>
          </p:txBody>
        </p:sp>
        <p:sp>
          <p:nvSpPr>
            <p:cNvPr id="13" name="Text Box 15"/>
            <p:cNvSpPr txBox="1">
              <a:spLocks noChangeArrowheads="1"/>
            </p:cNvSpPr>
            <p:nvPr/>
          </p:nvSpPr>
          <p:spPr bwMode="auto">
            <a:xfrm>
              <a:off x="6423025" y="4529138"/>
              <a:ext cx="476250" cy="366712"/>
            </a:xfrm>
            <a:prstGeom prst="rect">
              <a:avLst/>
            </a:prstGeom>
            <a:noFill/>
            <a:ln w="9525">
              <a:noFill/>
              <a:miter lim="800000"/>
              <a:headEnd/>
              <a:tailEnd/>
            </a:ln>
          </p:spPr>
          <p:txBody>
            <a:bodyPr wrap="none">
              <a:spAutoFit/>
            </a:bodyPr>
            <a:lstStyle/>
            <a:p>
              <a:r>
                <a:rPr lang="en-GB" i="1"/>
                <a:t>Re</a:t>
              </a:r>
            </a:p>
          </p:txBody>
        </p:sp>
        <p:sp>
          <p:nvSpPr>
            <p:cNvPr id="14" name="Text Box 16"/>
            <p:cNvSpPr txBox="1">
              <a:spLocks noChangeArrowheads="1"/>
            </p:cNvSpPr>
            <p:nvPr/>
          </p:nvSpPr>
          <p:spPr bwMode="auto">
            <a:xfrm>
              <a:off x="4067175" y="3862388"/>
              <a:ext cx="438150" cy="366712"/>
            </a:xfrm>
            <a:prstGeom prst="rect">
              <a:avLst/>
            </a:prstGeom>
            <a:noFill/>
            <a:ln w="9525">
              <a:noFill/>
              <a:miter lim="800000"/>
              <a:headEnd/>
              <a:tailEnd/>
            </a:ln>
          </p:spPr>
          <p:txBody>
            <a:bodyPr wrap="none">
              <a:spAutoFit/>
            </a:bodyPr>
            <a:lstStyle/>
            <a:p>
              <a:r>
                <a:rPr lang="en-GB" i="1"/>
                <a:t>Im</a:t>
              </a:r>
            </a:p>
          </p:txBody>
        </p:sp>
      </p:gr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2"/>
          <p:cNvSpPr>
            <a:spLocks noGrp="1" noChangeArrowheads="1"/>
          </p:cNvSpPr>
          <p:nvPr>
            <p:ph type="title"/>
          </p:nvPr>
        </p:nvSpPr>
        <p:spPr/>
        <p:txBody>
          <a:bodyPr/>
          <a:lstStyle/>
          <a:p>
            <a:pPr eaLnBrk="1" hangingPunct="1"/>
            <a:r>
              <a:rPr lang="en-GB" dirty="0"/>
              <a:t>The Inductor</a:t>
            </a:r>
          </a:p>
        </p:txBody>
      </p:sp>
      <p:graphicFrame>
        <p:nvGraphicFramePr>
          <p:cNvPr id="8194" name="Object 3"/>
          <p:cNvGraphicFramePr>
            <a:graphicFrameLocks noGrp="1" noChangeAspect="1"/>
          </p:cNvGraphicFramePr>
          <p:nvPr>
            <p:ph sz="half" idx="1"/>
          </p:nvPr>
        </p:nvGraphicFramePr>
        <p:xfrm>
          <a:off x="3565029" y="3009379"/>
          <a:ext cx="1711325" cy="808038"/>
        </p:xfrm>
        <a:graphic>
          <a:graphicData uri="http://schemas.openxmlformats.org/presentationml/2006/ole">
            <mc:AlternateContent xmlns:mc="http://schemas.openxmlformats.org/markup-compatibility/2006">
              <mc:Choice xmlns:v="urn:schemas-microsoft-com:vml" Requires="v">
                <p:oleObj spid="_x0000_s55590" name="Equation" r:id="rId4" imgW="850680" imgH="393480" progId="Equation.3">
                  <p:embed/>
                </p:oleObj>
              </mc:Choice>
              <mc:Fallback>
                <p:oleObj name="Equation" r:id="rId4" imgW="850680" imgH="39348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5029" y="3009379"/>
                        <a:ext cx="1711325" cy="80803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8195" name="Object 4"/>
          <p:cNvGraphicFramePr>
            <a:graphicFrameLocks noGrp="1" noChangeAspect="1"/>
          </p:cNvGraphicFramePr>
          <p:nvPr>
            <p:ph sz="half" idx="2"/>
          </p:nvPr>
        </p:nvGraphicFramePr>
        <p:xfrm>
          <a:off x="6249615" y="2976563"/>
          <a:ext cx="1711325" cy="819150"/>
        </p:xfrm>
        <a:graphic>
          <a:graphicData uri="http://schemas.openxmlformats.org/presentationml/2006/ole">
            <mc:AlternateContent xmlns:mc="http://schemas.openxmlformats.org/markup-compatibility/2006">
              <mc:Choice xmlns:v="urn:schemas-microsoft-com:vml" Requires="v">
                <p:oleObj spid="_x0000_s55591" name="Equation" r:id="rId6" imgW="838080" imgH="393480" progId="Equation.3">
                  <p:embed/>
                </p:oleObj>
              </mc:Choice>
              <mc:Fallback>
                <p:oleObj name="Equation" r:id="rId6" imgW="838080" imgH="39348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9615" y="2976563"/>
                        <a:ext cx="1711325" cy="8191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8199" name="Text Box 5"/>
          <p:cNvSpPr txBox="1">
            <a:spLocks noChangeArrowheads="1"/>
          </p:cNvSpPr>
          <p:nvPr/>
        </p:nvSpPr>
        <p:spPr bwMode="auto">
          <a:xfrm>
            <a:off x="6681415" y="2630239"/>
            <a:ext cx="1038225" cy="366713"/>
          </a:xfrm>
          <a:prstGeom prst="rect">
            <a:avLst/>
          </a:prstGeom>
          <a:noFill/>
          <a:ln w="9525">
            <a:noFill/>
            <a:miter lim="800000"/>
            <a:headEnd/>
            <a:tailEnd/>
          </a:ln>
        </p:spPr>
        <p:txBody>
          <a:bodyPr wrap="none">
            <a:spAutoFit/>
          </a:bodyPr>
          <a:lstStyle/>
          <a:p>
            <a:r>
              <a:rPr lang="en-GB" dirty="0">
                <a:solidFill>
                  <a:srgbClr val="FF0000"/>
                </a:solidFill>
                <a:latin typeface="Tahoma" pitchFamily="34" charset="0"/>
              </a:rPr>
              <a:t>Inductor</a:t>
            </a:r>
          </a:p>
        </p:txBody>
      </p:sp>
      <p:sp>
        <p:nvSpPr>
          <p:cNvPr id="8200" name="Text Box 6"/>
          <p:cNvSpPr txBox="1">
            <a:spLocks noChangeArrowheads="1"/>
          </p:cNvSpPr>
          <p:nvPr/>
        </p:nvSpPr>
        <p:spPr bwMode="auto">
          <a:xfrm>
            <a:off x="3707904" y="2663055"/>
            <a:ext cx="1138902" cy="369332"/>
          </a:xfrm>
          <a:prstGeom prst="rect">
            <a:avLst/>
          </a:prstGeom>
          <a:noFill/>
          <a:ln w="9525">
            <a:noFill/>
            <a:miter lim="800000"/>
            <a:headEnd/>
            <a:tailEnd/>
          </a:ln>
        </p:spPr>
        <p:txBody>
          <a:bodyPr wrap="none">
            <a:spAutoFit/>
          </a:bodyPr>
          <a:lstStyle/>
          <a:p>
            <a:r>
              <a:rPr lang="en-GB" dirty="0">
                <a:solidFill>
                  <a:srgbClr val="FF0000"/>
                </a:solidFill>
                <a:latin typeface="Tahoma" pitchFamily="34" charset="0"/>
              </a:rPr>
              <a:t>Capacitor</a:t>
            </a:r>
          </a:p>
        </p:txBody>
      </p:sp>
      <p:sp>
        <p:nvSpPr>
          <p:cNvPr id="8204" name="Text Box 10"/>
          <p:cNvSpPr txBox="1">
            <a:spLocks noChangeArrowheads="1"/>
          </p:cNvSpPr>
          <p:nvPr/>
        </p:nvSpPr>
        <p:spPr bwMode="auto">
          <a:xfrm>
            <a:off x="1043608" y="1484313"/>
            <a:ext cx="7920880" cy="1015663"/>
          </a:xfrm>
          <a:prstGeom prst="rect">
            <a:avLst/>
          </a:prstGeom>
          <a:noFill/>
          <a:ln w="9525">
            <a:noFill/>
            <a:miter lim="800000"/>
            <a:headEnd/>
            <a:tailEnd/>
          </a:ln>
        </p:spPr>
        <p:txBody>
          <a:bodyPr wrap="square">
            <a:spAutoFit/>
          </a:bodyPr>
          <a:lstStyle/>
          <a:p>
            <a:r>
              <a:rPr lang="en-GB" sz="2000" dirty="0"/>
              <a:t>Noting that an induced magnetic field is proportional to current flow:</a:t>
            </a:r>
          </a:p>
          <a:p>
            <a:r>
              <a:rPr lang="en-GB" sz="2000" dirty="0"/>
              <a:t>The application of a sine current waveform to an inductor results in a similar, yet opposite, equation for inductive reactance</a:t>
            </a:r>
          </a:p>
        </p:txBody>
      </p:sp>
      <p:graphicFrame>
        <p:nvGraphicFramePr>
          <p:cNvPr id="8206" name="Object 4"/>
          <p:cNvGraphicFramePr>
            <a:graphicFrameLocks noChangeAspect="1"/>
          </p:cNvGraphicFramePr>
          <p:nvPr/>
        </p:nvGraphicFramePr>
        <p:xfrm>
          <a:off x="6125790" y="3999359"/>
          <a:ext cx="2406650" cy="444500"/>
        </p:xfrm>
        <a:graphic>
          <a:graphicData uri="http://schemas.openxmlformats.org/presentationml/2006/ole">
            <mc:AlternateContent xmlns:mc="http://schemas.openxmlformats.org/markup-compatibility/2006">
              <mc:Choice xmlns:v="urn:schemas-microsoft-com:vml" Requires="v">
                <p:oleObj spid="_x0000_s55592" name="Equation" r:id="rId8" imgW="1168200" imgH="215640" progId="Equation.3">
                  <p:embed/>
                </p:oleObj>
              </mc:Choice>
              <mc:Fallback>
                <p:oleObj name="Equation" r:id="rId8" imgW="1168200" imgH="21564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25790" y="3999359"/>
                        <a:ext cx="2406650" cy="4445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8207" name="Object 13"/>
          <p:cNvGraphicFramePr>
            <a:graphicFrameLocks noChangeAspect="1"/>
          </p:cNvGraphicFramePr>
          <p:nvPr>
            <p:extLst>
              <p:ext uri="{D42A27DB-BD31-4B8C-83A1-F6EECF244321}">
                <p14:modId xmlns:p14="http://schemas.microsoft.com/office/powerpoint/2010/main" val="3104586957"/>
              </p:ext>
            </p:extLst>
          </p:nvPr>
        </p:nvGraphicFramePr>
        <p:xfrm>
          <a:off x="2805113" y="3821113"/>
          <a:ext cx="3176587" cy="903287"/>
        </p:xfrm>
        <a:graphic>
          <a:graphicData uri="http://schemas.openxmlformats.org/presentationml/2006/ole">
            <mc:AlternateContent xmlns:mc="http://schemas.openxmlformats.org/markup-compatibility/2006">
              <mc:Choice xmlns:v="urn:schemas-microsoft-com:vml" Requires="v">
                <p:oleObj spid="_x0000_s55593" name="Equation" r:id="rId10" imgW="1473120" imgH="419040" progId="Equation.3">
                  <p:embed/>
                </p:oleObj>
              </mc:Choice>
              <mc:Fallback>
                <p:oleObj name="Equation" r:id="rId10" imgW="1473120" imgH="419040" progId="Equation.3">
                  <p:embed/>
                  <p:pic>
                    <p:nvPicPr>
                      <p:cNvPr id="0" name="Object 13"/>
                      <p:cNvPicPr>
                        <a:picLocks noChangeAspect="1" noChangeArrowheads="1"/>
                      </p:cNvPicPr>
                      <p:nvPr/>
                    </p:nvPicPr>
                    <p:blipFill>
                      <a:blip r:embed="rId11"/>
                      <a:srcRect/>
                      <a:stretch>
                        <a:fillRect/>
                      </a:stretch>
                    </p:blipFill>
                    <p:spPr bwMode="auto">
                      <a:xfrm>
                        <a:off x="2805113" y="3821113"/>
                        <a:ext cx="3176587" cy="903287"/>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pSp>
        <p:nvGrpSpPr>
          <p:cNvPr id="2" name="Group 15"/>
          <p:cNvGrpSpPr/>
          <p:nvPr/>
        </p:nvGrpSpPr>
        <p:grpSpPr>
          <a:xfrm>
            <a:off x="107504" y="3429000"/>
            <a:ext cx="3744416" cy="3053580"/>
            <a:chOff x="2771775" y="3141663"/>
            <a:chExt cx="3500438" cy="2836862"/>
          </a:xfrm>
        </p:grpSpPr>
        <p:sp>
          <p:nvSpPr>
            <p:cNvPr id="17" name="Line 6"/>
            <p:cNvSpPr>
              <a:spLocks noChangeShapeType="1"/>
            </p:cNvSpPr>
            <p:nvPr/>
          </p:nvSpPr>
          <p:spPr bwMode="auto">
            <a:xfrm flipV="1">
              <a:off x="4062413" y="4754563"/>
              <a:ext cx="1157287" cy="4762"/>
            </a:xfrm>
            <a:prstGeom prst="line">
              <a:avLst/>
            </a:prstGeom>
            <a:noFill/>
            <a:ln w="38100">
              <a:solidFill>
                <a:schemeClr val="tx1"/>
              </a:solidFill>
              <a:round/>
              <a:headEnd/>
              <a:tailEnd type="triangle" w="med" len="med"/>
            </a:ln>
          </p:spPr>
          <p:txBody>
            <a:bodyPr/>
            <a:lstStyle/>
            <a:p>
              <a:endParaRPr lang="en-GB"/>
            </a:p>
          </p:txBody>
        </p:sp>
        <p:sp>
          <p:nvSpPr>
            <p:cNvPr id="18" name="Line 7"/>
            <p:cNvSpPr>
              <a:spLocks noChangeShapeType="1"/>
            </p:cNvSpPr>
            <p:nvPr/>
          </p:nvSpPr>
          <p:spPr bwMode="auto">
            <a:xfrm flipV="1">
              <a:off x="4064000" y="3817938"/>
              <a:ext cx="3175" cy="941387"/>
            </a:xfrm>
            <a:prstGeom prst="line">
              <a:avLst/>
            </a:prstGeom>
            <a:noFill/>
            <a:ln w="38100">
              <a:solidFill>
                <a:schemeClr val="tx1"/>
              </a:solidFill>
              <a:round/>
              <a:headEnd/>
              <a:tailEnd type="triangle" w="med" len="med"/>
            </a:ln>
          </p:spPr>
          <p:txBody>
            <a:bodyPr/>
            <a:lstStyle/>
            <a:p>
              <a:endParaRPr lang="en-GB"/>
            </a:p>
          </p:txBody>
        </p:sp>
        <p:sp>
          <p:nvSpPr>
            <p:cNvPr id="19" name="Text Box 8"/>
            <p:cNvSpPr txBox="1">
              <a:spLocks noChangeArrowheads="1"/>
            </p:cNvSpPr>
            <p:nvPr/>
          </p:nvSpPr>
          <p:spPr bwMode="auto">
            <a:xfrm>
              <a:off x="5076825" y="4298950"/>
              <a:ext cx="323850" cy="366713"/>
            </a:xfrm>
            <a:prstGeom prst="rect">
              <a:avLst/>
            </a:prstGeom>
            <a:noFill/>
            <a:ln w="38100">
              <a:noFill/>
              <a:miter lim="800000"/>
              <a:headEnd/>
              <a:tailEnd/>
            </a:ln>
          </p:spPr>
          <p:txBody>
            <a:bodyPr wrap="none">
              <a:spAutoFit/>
            </a:bodyPr>
            <a:lstStyle/>
            <a:p>
              <a:r>
                <a:rPr lang="en-GB" i="1">
                  <a:latin typeface="Times New Roman" pitchFamily="18" charset="0"/>
                </a:rPr>
                <a:t>R</a:t>
              </a:r>
            </a:p>
          </p:txBody>
        </p:sp>
        <p:sp>
          <p:nvSpPr>
            <p:cNvPr id="20" name="Text Box 9"/>
            <p:cNvSpPr txBox="1">
              <a:spLocks noChangeArrowheads="1"/>
            </p:cNvSpPr>
            <p:nvPr/>
          </p:nvSpPr>
          <p:spPr bwMode="auto">
            <a:xfrm>
              <a:off x="4211638" y="3722688"/>
              <a:ext cx="407987" cy="366712"/>
            </a:xfrm>
            <a:prstGeom prst="rect">
              <a:avLst/>
            </a:prstGeom>
            <a:noFill/>
            <a:ln w="38100">
              <a:noFill/>
              <a:miter lim="800000"/>
              <a:headEnd/>
              <a:tailEnd/>
            </a:ln>
          </p:spPr>
          <p:txBody>
            <a:bodyPr wrap="none">
              <a:spAutoFit/>
            </a:bodyPr>
            <a:lstStyle/>
            <a:p>
              <a:r>
                <a:rPr lang="en-GB" i="1">
                  <a:latin typeface="Times New Roman" pitchFamily="18" charset="0"/>
                </a:rPr>
                <a:t>X</a:t>
              </a:r>
              <a:r>
                <a:rPr lang="en-GB" i="1" baseline="-25000">
                  <a:latin typeface="Times New Roman" pitchFamily="18" charset="0"/>
                </a:rPr>
                <a:t>L</a:t>
              </a:r>
              <a:endParaRPr lang="en-GB" i="1">
                <a:latin typeface="Times New Roman" pitchFamily="18" charset="0"/>
              </a:endParaRPr>
            </a:p>
          </p:txBody>
        </p:sp>
        <p:sp>
          <p:nvSpPr>
            <p:cNvPr id="21" name="Line 11"/>
            <p:cNvSpPr>
              <a:spLocks noChangeShapeType="1"/>
            </p:cNvSpPr>
            <p:nvPr/>
          </p:nvSpPr>
          <p:spPr bwMode="auto">
            <a:xfrm>
              <a:off x="2771775" y="4754563"/>
              <a:ext cx="3024188" cy="0"/>
            </a:xfrm>
            <a:prstGeom prst="line">
              <a:avLst/>
            </a:prstGeom>
            <a:noFill/>
            <a:ln w="9525">
              <a:solidFill>
                <a:schemeClr val="tx1"/>
              </a:solidFill>
              <a:round/>
              <a:headEnd/>
              <a:tailEnd type="triangle" w="med" len="med"/>
            </a:ln>
          </p:spPr>
          <p:txBody>
            <a:bodyPr/>
            <a:lstStyle/>
            <a:p>
              <a:endParaRPr lang="en-GB"/>
            </a:p>
          </p:txBody>
        </p:sp>
        <p:sp>
          <p:nvSpPr>
            <p:cNvPr id="22" name="Line 12"/>
            <p:cNvSpPr>
              <a:spLocks noChangeShapeType="1"/>
            </p:cNvSpPr>
            <p:nvPr/>
          </p:nvSpPr>
          <p:spPr bwMode="auto">
            <a:xfrm flipH="1" flipV="1">
              <a:off x="4062413" y="3400425"/>
              <a:ext cx="4762" cy="2578100"/>
            </a:xfrm>
            <a:prstGeom prst="line">
              <a:avLst/>
            </a:prstGeom>
            <a:noFill/>
            <a:ln w="9525">
              <a:solidFill>
                <a:schemeClr val="tx1"/>
              </a:solidFill>
              <a:round/>
              <a:headEnd/>
              <a:tailEnd type="triangle" w="med" len="med"/>
            </a:ln>
          </p:spPr>
          <p:txBody>
            <a:bodyPr/>
            <a:lstStyle/>
            <a:p>
              <a:endParaRPr lang="en-GB"/>
            </a:p>
          </p:txBody>
        </p:sp>
        <p:sp>
          <p:nvSpPr>
            <p:cNvPr id="23" name="Line 15"/>
            <p:cNvSpPr>
              <a:spLocks noChangeShapeType="1"/>
            </p:cNvSpPr>
            <p:nvPr/>
          </p:nvSpPr>
          <p:spPr bwMode="auto">
            <a:xfrm>
              <a:off x="4064000" y="4748213"/>
              <a:ext cx="3175" cy="941387"/>
            </a:xfrm>
            <a:prstGeom prst="line">
              <a:avLst/>
            </a:prstGeom>
            <a:noFill/>
            <a:ln w="38100">
              <a:solidFill>
                <a:schemeClr val="tx1"/>
              </a:solidFill>
              <a:round/>
              <a:headEnd/>
              <a:tailEnd type="triangle" w="med" len="med"/>
            </a:ln>
          </p:spPr>
          <p:txBody>
            <a:bodyPr/>
            <a:lstStyle/>
            <a:p>
              <a:endParaRPr lang="en-GB"/>
            </a:p>
          </p:txBody>
        </p:sp>
        <p:sp>
          <p:nvSpPr>
            <p:cNvPr id="24" name="Text Box 16"/>
            <p:cNvSpPr txBox="1">
              <a:spLocks noChangeArrowheads="1"/>
            </p:cNvSpPr>
            <p:nvPr/>
          </p:nvSpPr>
          <p:spPr bwMode="auto">
            <a:xfrm>
              <a:off x="4140200" y="5445125"/>
              <a:ext cx="556800" cy="463298"/>
            </a:xfrm>
            <a:prstGeom prst="rect">
              <a:avLst/>
            </a:prstGeom>
            <a:noFill/>
            <a:ln w="38100">
              <a:noFill/>
              <a:miter lim="800000"/>
              <a:headEnd/>
              <a:tailEnd/>
            </a:ln>
          </p:spPr>
          <p:txBody>
            <a:bodyPr wrap="square">
              <a:spAutoFit/>
            </a:bodyPr>
            <a:lstStyle/>
            <a:p>
              <a:r>
                <a:rPr lang="en-GB" i="1" dirty="0">
                  <a:latin typeface="Times New Roman" pitchFamily="18" charset="0"/>
                </a:rPr>
                <a:t>X</a:t>
              </a:r>
              <a:r>
                <a:rPr lang="en-GB" i="1" baseline="-25000" dirty="0">
                  <a:latin typeface="Times New Roman" pitchFamily="18" charset="0"/>
                </a:rPr>
                <a:t>C</a:t>
              </a:r>
              <a:endParaRPr lang="en-GB" i="1" dirty="0">
                <a:latin typeface="Times New Roman" pitchFamily="18" charset="0"/>
              </a:endParaRPr>
            </a:p>
          </p:txBody>
        </p:sp>
        <p:sp>
          <p:nvSpPr>
            <p:cNvPr id="25" name="Text Box 17"/>
            <p:cNvSpPr txBox="1">
              <a:spLocks noChangeArrowheads="1"/>
            </p:cNvSpPr>
            <p:nvPr/>
          </p:nvSpPr>
          <p:spPr bwMode="auto">
            <a:xfrm>
              <a:off x="5795963" y="4384675"/>
              <a:ext cx="476250" cy="366713"/>
            </a:xfrm>
            <a:prstGeom prst="rect">
              <a:avLst/>
            </a:prstGeom>
            <a:noFill/>
            <a:ln w="9525">
              <a:noFill/>
              <a:miter lim="800000"/>
              <a:headEnd/>
              <a:tailEnd/>
            </a:ln>
          </p:spPr>
          <p:txBody>
            <a:bodyPr wrap="none">
              <a:spAutoFit/>
            </a:bodyPr>
            <a:lstStyle/>
            <a:p>
              <a:r>
                <a:rPr lang="en-GB" i="1"/>
                <a:t>Re</a:t>
              </a:r>
            </a:p>
          </p:txBody>
        </p:sp>
        <p:sp>
          <p:nvSpPr>
            <p:cNvPr id="26" name="Text Box 18"/>
            <p:cNvSpPr txBox="1">
              <a:spLocks noChangeArrowheads="1"/>
            </p:cNvSpPr>
            <p:nvPr/>
          </p:nvSpPr>
          <p:spPr bwMode="auto">
            <a:xfrm>
              <a:off x="4067175" y="3141663"/>
              <a:ext cx="438150" cy="366712"/>
            </a:xfrm>
            <a:prstGeom prst="rect">
              <a:avLst/>
            </a:prstGeom>
            <a:noFill/>
            <a:ln w="9525">
              <a:noFill/>
              <a:miter lim="800000"/>
              <a:headEnd/>
              <a:tailEnd/>
            </a:ln>
          </p:spPr>
          <p:txBody>
            <a:bodyPr wrap="none">
              <a:spAutoFit/>
            </a:bodyPr>
            <a:lstStyle/>
            <a:p>
              <a:r>
                <a:rPr lang="en-GB" i="1"/>
                <a:t>Im</a:t>
              </a:r>
            </a:p>
          </p:txBody>
        </p:sp>
      </p:grpSp>
      <p:sp>
        <p:nvSpPr>
          <p:cNvPr id="27" name="Text Box 13"/>
          <p:cNvSpPr txBox="1">
            <a:spLocks noChangeArrowheads="1"/>
          </p:cNvSpPr>
          <p:nvPr/>
        </p:nvSpPr>
        <p:spPr bwMode="auto">
          <a:xfrm>
            <a:off x="3765316" y="5161678"/>
            <a:ext cx="5076056" cy="1015663"/>
          </a:xfrm>
          <a:prstGeom prst="rect">
            <a:avLst/>
          </a:prstGeom>
          <a:noFill/>
          <a:ln w="9525">
            <a:noFill/>
            <a:miter lim="800000"/>
            <a:headEnd/>
            <a:tailEnd/>
          </a:ln>
        </p:spPr>
        <p:txBody>
          <a:bodyPr wrap="square">
            <a:spAutoFit/>
          </a:bodyPr>
          <a:lstStyle/>
          <a:p>
            <a:r>
              <a:rPr lang="en-GB" sz="2000" i="1" dirty="0">
                <a:latin typeface="Times New Roman" pitchFamily="18" charset="0"/>
              </a:rPr>
              <a:t>X</a:t>
            </a:r>
            <a:r>
              <a:rPr lang="en-GB" sz="2000" i="1" baseline="-25000" dirty="0">
                <a:latin typeface="Times New Roman" pitchFamily="18" charset="0"/>
              </a:rPr>
              <a:t>L</a:t>
            </a:r>
            <a:r>
              <a:rPr lang="en-GB" sz="2000" i="1" dirty="0">
                <a:latin typeface="Times New Roman" pitchFamily="18" charset="0"/>
              </a:rPr>
              <a:t> </a:t>
            </a:r>
            <a:r>
              <a:rPr lang="en-GB" sz="2000" dirty="0"/>
              <a:t>is called the </a:t>
            </a:r>
            <a:r>
              <a:rPr lang="en-GB" sz="2000" dirty="0">
                <a:solidFill>
                  <a:srgbClr val="FF0000"/>
                </a:solidFill>
              </a:rPr>
              <a:t>inductive reactance</a:t>
            </a:r>
            <a:r>
              <a:rPr lang="en-GB" sz="2000" dirty="0"/>
              <a:t>, which has the units of </a:t>
            </a:r>
            <a:r>
              <a:rPr lang="el-GR" sz="2000" dirty="0"/>
              <a:t>Ω</a:t>
            </a:r>
            <a:r>
              <a:rPr lang="en-GB" sz="2000" dirty="0"/>
              <a:t>, is purely imaginary, positive and increases with frequency</a:t>
            </a:r>
          </a:p>
        </p:txBody>
      </p:sp>
      <p:sp>
        <p:nvSpPr>
          <p:cNvPr id="28" name="Text Box 10"/>
          <p:cNvSpPr txBox="1">
            <a:spLocks noChangeArrowheads="1"/>
          </p:cNvSpPr>
          <p:nvPr/>
        </p:nvSpPr>
        <p:spPr bwMode="auto">
          <a:xfrm>
            <a:off x="0" y="2492896"/>
            <a:ext cx="3059832" cy="830997"/>
          </a:xfrm>
          <a:prstGeom prst="rect">
            <a:avLst/>
          </a:prstGeom>
          <a:noFill/>
          <a:ln w="9525">
            <a:noFill/>
            <a:miter lim="800000"/>
            <a:headEnd/>
            <a:tailEnd/>
          </a:ln>
        </p:spPr>
        <p:txBody>
          <a:bodyPr wrap="square">
            <a:spAutoFit/>
          </a:bodyPr>
          <a:lstStyle/>
          <a:p>
            <a:r>
              <a:rPr lang="en-GB" sz="1600" dirty="0"/>
              <a:t>Inductor-created reactance is known as the ‘Dual’ of capacitor-created reactance</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931863" y="96838"/>
            <a:ext cx="7312545" cy="1412875"/>
          </a:xfrm>
        </p:spPr>
        <p:txBody>
          <a:bodyPr/>
          <a:lstStyle/>
          <a:p>
            <a:pPr eaLnBrk="1" hangingPunct="1"/>
            <a:r>
              <a:rPr lang="en-GB" sz="2400" dirty="0"/>
              <a:t>The Frequency Response of an RC circuit:</a:t>
            </a:r>
            <a:r>
              <a:rPr lang="en-GB" sz="3200" dirty="0"/>
              <a:t> </a:t>
            </a:r>
            <a:br>
              <a:rPr lang="en-GB" sz="3200" dirty="0"/>
            </a:br>
            <a:r>
              <a:rPr lang="en-GB" sz="3200" dirty="0"/>
              <a:t>Transfer function</a:t>
            </a:r>
          </a:p>
        </p:txBody>
      </p:sp>
      <p:sp>
        <p:nvSpPr>
          <p:cNvPr id="11268" name="Text Box 6"/>
          <p:cNvSpPr txBox="1">
            <a:spLocks noChangeArrowheads="1"/>
          </p:cNvSpPr>
          <p:nvPr/>
        </p:nvSpPr>
        <p:spPr bwMode="auto">
          <a:xfrm>
            <a:off x="827584" y="3933056"/>
            <a:ext cx="7903317" cy="369332"/>
          </a:xfrm>
          <a:prstGeom prst="rect">
            <a:avLst/>
          </a:prstGeom>
          <a:noFill/>
          <a:ln w="9525">
            <a:noFill/>
            <a:miter lim="800000"/>
            <a:headEnd/>
            <a:tailEnd/>
          </a:ln>
        </p:spPr>
        <p:txBody>
          <a:bodyPr wrap="none">
            <a:spAutoFit/>
          </a:bodyPr>
          <a:lstStyle/>
          <a:p>
            <a:r>
              <a:rPr lang="en-GB" i="1" dirty="0">
                <a:latin typeface="Times New Roman" pitchFamily="18" charset="0"/>
              </a:rPr>
              <a:t>V</a:t>
            </a:r>
            <a:r>
              <a:rPr lang="en-GB" i="1" baseline="-25000" dirty="0">
                <a:latin typeface="Times New Roman" pitchFamily="18" charset="0"/>
              </a:rPr>
              <a:t>o</a:t>
            </a:r>
            <a:r>
              <a:rPr lang="en-GB" i="1" dirty="0">
                <a:latin typeface="Times New Roman" pitchFamily="18" charset="0"/>
              </a:rPr>
              <a:t> </a:t>
            </a:r>
            <a:r>
              <a:rPr lang="en-GB" dirty="0"/>
              <a:t>or </a:t>
            </a:r>
            <a:r>
              <a:rPr lang="en-GB" i="1" dirty="0">
                <a:latin typeface="Times New Roman" pitchFamily="18" charset="0"/>
              </a:rPr>
              <a:t>V</a:t>
            </a:r>
            <a:r>
              <a:rPr lang="en-GB" i="1" baseline="-25000" dirty="0">
                <a:latin typeface="Times New Roman" pitchFamily="18" charset="0"/>
              </a:rPr>
              <a:t>C</a:t>
            </a:r>
            <a:r>
              <a:rPr lang="en-GB" dirty="0"/>
              <a:t> as a fraction of the source voltage, </a:t>
            </a:r>
            <a:r>
              <a:rPr lang="en-GB" i="1" dirty="0"/>
              <a:t>V</a:t>
            </a:r>
            <a:r>
              <a:rPr lang="en-GB" i="1" baseline="-25000" dirty="0"/>
              <a:t>i</a:t>
            </a:r>
            <a:r>
              <a:rPr lang="en-GB" dirty="0"/>
              <a:t> ,is (recall the voltage divider):</a:t>
            </a:r>
          </a:p>
        </p:txBody>
      </p:sp>
      <p:graphicFrame>
        <p:nvGraphicFramePr>
          <p:cNvPr id="11266" name="Object 7"/>
          <p:cNvGraphicFramePr>
            <a:graphicFrameLocks noChangeAspect="1"/>
          </p:cNvGraphicFramePr>
          <p:nvPr/>
        </p:nvGraphicFramePr>
        <p:xfrm>
          <a:off x="2337909" y="4437112"/>
          <a:ext cx="5186419" cy="1224136"/>
        </p:xfrm>
        <a:graphic>
          <a:graphicData uri="http://schemas.openxmlformats.org/presentationml/2006/ole">
            <mc:AlternateContent xmlns:mc="http://schemas.openxmlformats.org/markup-compatibility/2006">
              <mc:Choice xmlns:v="urn:schemas-microsoft-com:vml" Requires="v">
                <p:oleObj spid="_x0000_s57492" name="Equation" r:id="rId3" imgW="2692080" imgH="622080" progId="Equation.3">
                  <p:embed/>
                </p:oleObj>
              </mc:Choice>
              <mc:Fallback>
                <p:oleObj name="Equation" r:id="rId3" imgW="2692080" imgH="62208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7909" y="4437112"/>
                        <a:ext cx="5186419" cy="1224136"/>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11269" name="Text Box 8"/>
          <p:cNvSpPr txBox="1">
            <a:spLocks noChangeArrowheads="1"/>
          </p:cNvSpPr>
          <p:nvPr/>
        </p:nvSpPr>
        <p:spPr bwMode="auto">
          <a:xfrm>
            <a:off x="808038" y="5603875"/>
            <a:ext cx="7940675" cy="707886"/>
          </a:xfrm>
          <a:prstGeom prst="rect">
            <a:avLst/>
          </a:prstGeom>
          <a:noFill/>
          <a:ln w="9525">
            <a:noFill/>
            <a:miter lim="800000"/>
            <a:headEnd/>
            <a:tailEnd/>
          </a:ln>
        </p:spPr>
        <p:txBody>
          <a:bodyPr>
            <a:spAutoFit/>
          </a:bodyPr>
          <a:lstStyle/>
          <a:p>
            <a:r>
              <a:rPr lang="en-GB" sz="2000" i="1" dirty="0">
                <a:latin typeface="Times New Roman" pitchFamily="18" charset="0"/>
              </a:rPr>
              <a:t>H</a:t>
            </a:r>
            <a:r>
              <a:rPr lang="en-GB" sz="2000" i="1" dirty="0"/>
              <a:t>(</a:t>
            </a:r>
            <a:r>
              <a:rPr lang="en-GB" sz="2000" i="1" dirty="0">
                <a:latin typeface="Symbol" pitchFamily="18" charset="2"/>
              </a:rPr>
              <a:t>w</a:t>
            </a:r>
            <a:r>
              <a:rPr lang="en-GB" sz="2000" i="1" dirty="0"/>
              <a:t>)</a:t>
            </a:r>
            <a:r>
              <a:rPr lang="en-GB" sz="2000" dirty="0"/>
              <a:t> is the </a:t>
            </a:r>
            <a:r>
              <a:rPr lang="en-GB" sz="2000" b="1" dirty="0">
                <a:solidFill>
                  <a:srgbClr val="FF0000"/>
                </a:solidFill>
              </a:rPr>
              <a:t>frequency domain transfer function</a:t>
            </a:r>
            <a:r>
              <a:rPr lang="en-GB" sz="2000" dirty="0"/>
              <a:t> of this network with </a:t>
            </a:r>
            <a:r>
              <a:rPr lang="en-GB" sz="2000" i="1" dirty="0">
                <a:latin typeface="Times New Roman" pitchFamily="18" charset="0"/>
              </a:rPr>
              <a:t>V</a:t>
            </a:r>
            <a:r>
              <a:rPr lang="en-GB" sz="2000" i="1" baseline="-25000" dirty="0">
                <a:latin typeface="Times New Roman" pitchFamily="18" charset="0"/>
              </a:rPr>
              <a:t>i</a:t>
            </a:r>
            <a:r>
              <a:rPr lang="en-GB" sz="2000" i="1" dirty="0">
                <a:latin typeface="Times New Roman" pitchFamily="18" charset="0"/>
              </a:rPr>
              <a:t> </a:t>
            </a:r>
            <a:r>
              <a:rPr lang="en-GB" sz="2000" dirty="0"/>
              <a:t>as the input and </a:t>
            </a:r>
            <a:r>
              <a:rPr lang="en-GB" sz="2000" i="1" dirty="0">
                <a:latin typeface="Times New Roman" pitchFamily="18" charset="0"/>
              </a:rPr>
              <a:t>V</a:t>
            </a:r>
            <a:r>
              <a:rPr lang="en-GB" sz="2000" i="1" baseline="-25000" dirty="0">
                <a:latin typeface="Times New Roman" pitchFamily="18" charset="0"/>
              </a:rPr>
              <a:t>o</a:t>
            </a:r>
            <a:r>
              <a:rPr lang="en-GB" sz="2000" i="1" dirty="0">
                <a:latin typeface="Times New Roman" pitchFamily="18" charset="0"/>
              </a:rPr>
              <a:t> </a:t>
            </a:r>
            <a:r>
              <a:rPr lang="en-GB" sz="2000" dirty="0"/>
              <a:t>as the output.</a:t>
            </a:r>
          </a:p>
        </p:txBody>
      </p:sp>
      <p:sp>
        <p:nvSpPr>
          <p:cNvPr id="11270" name="Rectangle 10"/>
          <p:cNvSpPr>
            <a:spLocks noChangeArrowheads="1"/>
          </p:cNvSpPr>
          <p:nvPr/>
        </p:nvSpPr>
        <p:spPr bwMode="auto">
          <a:xfrm>
            <a:off x="3492500" y="1838325"/>
            <a:ext cx="914400" cy="288925"/>
          </a:xfrm>
          <a:prstGeom prst="rect">
            <a:avLst/>
          </a:prstGeom>
          <a:noFill/>
          <a:ln w="9525">
            <a:solidFill>
              <a:schemeClr val="tx1"/>
            </a:solidFill>
            <a:miter lim="800000"/>
            <a:headEnd/>
            <a:tailEnd/>
          </a:ln>
        </p:spPr>
        <p:txBody>
          <a:bodyPr wrap="none" anchor="ctr"/>
          <a:lstStyle/>
          <a:p>
            <a:endParaRPr lang="en-US"/>
          </a:p>
        </p:txBody>
      </p:sp>
      <p:sp>
        <p:nvSpPr>
          <p:cNvPr id="11271" name="Line 14"/>
          <p:cNvSpPr>
            <a:spLocks noChangeShapeType="1"/>
          </p:cNvSpPr>
          <p:nvPr/>
        </p:nvSpPr>
        <p:spPr bwMode="auto">
          <a:xfrm>
            <a:off x="2555875" y="1982788"/>
            <a:ext cx="936625" cy="0"/>
          </a:xfrm>
          <a:prstGeom prst="line">
            <a:avLst/>
          </a:prstGeom>
          <a:noFill/>
          <a:ln w="9525">
            <a:solidFill>
              <a:schemeClr val="tx1"/>
            </a:solidFill>
            <a:round/>
            <a:headEnd type="oval" w="med" len="med"/>
            <a:tailEnd/>
          </a:ln>
        </p:spPr>
        <p:txBody>
          <a:bodyPr/>
          <a:lstStyle/>
          <a:p>
            <a:endParaRPr lang="en-GB"/>
          </a:p>
        </p:txBody>
      </p:sp>
      <p:sp>
        <p:nvSpPr>
          <p:cNvPr id="11272" name="Line 15"/>
          <p:cNvSpPr>
            <a:spLocks noChangeShapeType="1"/>
          </p:cNvSpPr>
          <p:nvPr/>
        </p:nvSpPr>
        <p:spPr bwMode="auto">
          <a:xfrm>
            <a:off x="5292725" y="1982788"/>
            <a:ext cx="1223963" cy="0"/>
          </a:xfrm>
          <a:prstGeom prst="line">
            <a:avLst/>
          </a:prstGeom>
          <a:noFill/>
          <a:ln w="9525">
            <a:solidFill>
              <a:schemeClr val="tx1"/>
            </a:solidFill>
            <a:round/>
            <a:headEnd/>
            <a:tailEnd type="oval" w="med" len="med"/>
          </a:ln>
        </p:spPr>
        <p:txBody>
          <a:bodyPr/>
          <a:lstStyle/>
          <a:p>
            <a:endParaRPr lang="en-GB"/>
          </a:p>
        </p:txBody>
      </p:sp>
      <p:sp>
        <p:nvSpPr>
          <p:cNvPr id="11273" name="Freeform 16"/>
          <p:cNvSpPr>
            <a:spLocks/>
          </p:cNvSpPr>
          <p:nvPr/>
        </p:nvSpPr>
        <p:spPr bwMode="auto">
          <a:xfrm flipH="1">
            <a:off x="2555875" y="3068638"/>
            <a:ext cx="2735263" cy="649287"/>
          </a:xfrm>
          <a:custGeom>
            <a:avLst/>
            <a:gdLst>
              <a:gd name="T0" fmla="*/ 0 w 1723"/>
              <a:gd name="T1" fmla="*/ 0 h 908"/>
              <a:gd name="T2" fmla="*/ 0 w 1723"/>
              <a:gd name="T3" fmla="*/ 908 h 908"/>
              <a:gd name="T4" fmla="*/ 1723 w 1723"/>
              <a:gd name="T5" fmla="*/ 908 h 908"/>
              <a:gd name="T6" fmla="*/ 0 60000 65536"/>
              <a:gd name="T7" fmla="*/ 0 60000 65536"/>
              <a:gd name="T8" fmla="*/ 0 60000 65536"/>
              <a:gd name="T9" fmla="*/ 0 w 1723"/>
              <a:gd name="T10" fmla="*/ 0 h 908"/>
              <a:gd name="T11" fmla="*/ 1723 w 1723"/>
              <a:gd name="T12" fmla="*/ 908 h 908"/>
            </a:gdLst>
            <a:ahLst/>
            <a:cxnLst>
              <a:cxn ang="T6">
                <a:pos x="T0" y="T1"/>
              </a:cxn>
              <a:cxn ang="T7">
                <a:pos x="T2" y="T3"/>
              </a:cxn>
              <a:cxn ang="T8">
                <a:pos x="T4" y="T5"/>
              </a:cxn>
            </a:cxnLst>
            <a:rect l="T9" t="T10" r="T11" b="T12"/>
            <a:pathLst>
              <a:path w="1723" h="908">
                <a:moveTo>
                  <a:pt x="0" y="0"/>
                </a:moveTo>
                <a:lnTo>
                  <a:pt x="0" y="908"/>
                </a:lnTo>
                <a:lnTo>
                  <a:pt x="1723" y="908"/>
                </a:lnTo>
              </a:path>
            </a:pathLst>
          </a:custGeom>
          <a:noFill/>
          <a:ln w="9525">
            <a:solidFill>
              <a:schemeClr val="tx1"/>
            </a:solidFill>
            <a:round/>
            <a:headEnd type="none" w="med" len="med"/>
            <a:tailEnd type="oval" w="med" len="med"/>
          </a:ln>
        </p:spPr>
        <p:txBody>
          <a:bodyPr/>
          <a:lstStyle/>
          <a:p>
            <a:endParaRPr lang="en-GB"/>
          </a:p>
        </p:txBody>
      </p:sp>
      <p:sp>
        <p:nvSpPr>
          <p:cNvPr id="11274" name="Line 17"/>
          <p:cNvSpPr>
            <a:spLocks noChangeShapeType="1"/>
          </p:cNvSpPr>
          <p:nvPr/>
        </p:nvSpPr>
        <p:spPr bwMode="auto">
          <a:xfrm>
            <a:off x="2555776" y="1982788"/>
            <a:ext cx="576263" cy="0"/>
          </a:xfrm>
          <a:prstGeom prst="line">
            <a:avLst/>
          </a:prstGeom>
          <a:noFill/>
          <a:ln w="12700">
            <a:solidFill>
              <a:schemeClr val="tx1"/>
            </a:solidFill>
            <a:round/>
            <a:headEnd/>
            <a:tailEnd type="triangle" w="lg" len="med"/>
          </a:ln>
        </p:spPr>
        <p:txBody>
          <a:bodyPr/>
          <a:lstStyle/>
          <a:p>
            <a:endParaRPr lang="en-GB"/>
          </a:p>
        </p:txBody>
      </p:sp>
      <p:sp>
        <p:nvSpPr>
          <p:cNvPr id="11275" name="Text Box 18"/>
          <p:cNvSpPr txBox="1">
            <a:spLocks noChangeArrowheads="1"/>
          </p:cNvSpPr>
          <p:nvPr/>
        </p:nvSpPr>
        <p:spPr bwMode="auto">
          <a:xfrm>
            <a:off x="3708400" y="2132013"/>
            <a:ext cx="369888" cy="457200"/>
          </a:xfrm>
          <a:prstGeom prst="rect">
            <a:avLst/>
          </a:prstGeom>
          <a:noFill/>
          <a:ln w="9525">
            <a:noFill/>
            <a:miter lim="800000"/>
            <a:headEnd/>
            <a:tailEnd/>
          </a:ln>
        </p:spPr>
        <p:txBody>
          <a:bodyPr wrap="none">
            <a:spAutoFit/>
          </a:bodyPr>
          <a:lstStyle/>
          <a:p>
            <a:r>
              <a:rPr lang="en-GB" sz="2400" i="1">
                <a:latin typeface="Times New Roman" pitchFamily="18" charset="0"/>
              </a:rPr>
              <a:t>R</a:t>
            </a:r>
          </a:p>
        </p:txBody>
      </p:sp>
      <p:sp>
        <p:nvSpPr>
          <p:cNvPr id="11276" name="Text Box 19"/>
          <p:cNvSpPr txBox="1">
            <a:spLocks noChangeArrowheads="1"/>
          </p:cNvSpPr>
          <p:nvPr/>
        </p:nvSpPr>
        <p:spPr bwMode="auto">
          <a:xfrm>
            <a:off x="4643438" y="2636838"/>
            <a:ext cx="504825" cy="457200"/>
          </a:xfrm>
          <a:prstGeom prst="rect">
            <a:avLst/>
          </a:prstGeom>
          <a:noFill/>
          <a:ln w="9525">
            <a:noFill/>
            <a:miter lim="800000"/>
            <a:headEnd/>
            <a:tailEnd/>
          </a:ln>
        </p:spPr>
        <p:txBody>
          <a:bodyPr wrap="none">
            <a:spAutoFit/>
          </a:bodyPr>
          <a:lstStyle/>
          <a:p>
            <a:r>
              <a:rPr lang="en-GB" sz="2400" i="1">
                <a:latin typeface="Times New Roman" pitchFamily="18" charset="0"/>
              </a:rPr>
              <a:t>X</a:t>
            </a:r>
            <a:r>
              <a:rPr lang="en-GB" sz="2400" i="1" baseline="-25000">
                <a:latin typeface="Times New Roman" pitchFamily="18" charset="0"/>
              </a:rPr>
              <a:t>C</a:t>
            </a:r>
          </a:p>
        </p:txBody>
      </p:sp>
      <p:sp>
        <p:nvSpPr>
          <p:cNvPr id="11277" name="Freeform 20"/>
          <p:cNvSpPr>
            <a:spLocks/>
          </p:cNvSpPr>
          <p:nvPr/>
        </p:nvSpPr>
        <p:spPr bwMode="auto">
          <a:xfrm>
            <a:off x="4429125" y="1982788"/>
            <a:ext cx="863600" cy="935037"/>
          </a:xfrm>
          <a:custGeom>
            <a:avLst/>
            <a:gdLst>
              <a:gd name="T0" fmla="*/ 0 w 544"/>
              <a:gd name="T1" fmla="*/ 0 h 589"/>
              <a:gd name="T2" fmla="*/ 544 w 544"/>
              <a:gd name="T3" fmla="*/ 0 h 589"/>
              <a:gd name="T4" fmla="*/ 544 w 544"/>
              <a:gd name="T5" fmla="*/ 589 h 589"/>
              <a:gd name="T6" fmla="*/ 0 60000 65536"/>
              <a:gd name="T7" fmla="*/ 0 60000 65536"/>
              <a:gd name="T8" fmla="*/ 0 60000 65536"/>
              <a:gd name="T9" fmla="*/ 0 w 544"/>
              <a:gd name="T10" fmla="*/ 0 h 589"/>
              <a:gd name="T11" fmla="*/ 544 w 544"/>
              <a:gd name="T12" fmla="*/ 589 h 589"/>
            </a:gdLst>
            <a:ahLst/>
            <a:cxnLst>
              <a:cxn ang="T6">
                <a:pos x="T0" y="T1"/>
              </a:cxn>
              <a:cxn ang="T7">
                <a:pos x="T2" y="T3"/>
              </a:cxn>
              <a:cxn ang="T8">
                <a:pos x="T4" y="T5"/>
              </a:cxn>
            </a:cxnLst>
            <a:rect l="T9" t="T10" r="T11" b="T12"/>
            <a:pathLst>
              <a:path w="544" h="589">
                <a:moveTo>
                  <a:pt x="0" y="0"/>
                </a:moveTo>
                <a:lnTo>
                  <a:pt x="544" y="0"/>
                </a:lnTo>
                <a:lnTo>
                  <a:pt x="544" y="589"/>
                </a:lnTo>
              </a:path>
            </a:pathLst>
          </a:custGeom>
          <a:noFill/>
          <a:ln w="9525">
            <a:solidFill>
              <a:schemeClr val="tx1"/>
            </a:solidFill>
            <a:round/>
            <a:headEnd/>
            <a:tailEnd/>
          </a:ln>
        </p:spPr>
        <p:txBody>
          <a:bodyPr/>
          <a:lstStyle/>
          <a:p>
            <a:endParaRPr lang="en-GB"/>
          </a:p>
        </p:txBody>
      </p:sp>
      <p:sp>
        <p:nvSpPr>
          <p:cNvPr id="11278" name="Text Box 21"/>
          <p:cNvSpPr txBox="1">
            <a:spLocks noChangeArrowheads="1"/>
          </p:cNvSpPr>
          <p:nvPr/>
        </p:nvSpPr>
        <p:spPr bwMode="auto">
          <a:xfrm>
            <a:off x="2411413" y="2714625"/>
            <a:ext cx="427037" cy="457200"/>
          </a:xfrm>
          <a:prstGeom prst="rect">
            <a:avLst/>
          </a:prstGeom>
          <a:noFill/>
          <a:ln w="9525">
            <a:noFill/>
            <a:miter lim="800000"/>
            <a:headEnd/>
            <a:tailEnd/>
          </a:ln>
        </p:spPr>
        <p:txBody>
          <a:bodyPr wrap="none">
            <a:spAutoFit/>
          </a:bodyPr>
          <a:lstStyle/>
          <a:p>
            <a:r>
              <a:rPr lang="en-GB" sz="2400" i="1">
                <a:latin typeface="Times New Roman" pitchFamily="18" charset="0"/>
              </a:rPr>
              <a:t>V</a:t>
            </a:r>
            <a:r>
              <a:rPr lang="en-GB" sz="2400" i="1" baseline="-25000">
                <a:latin typeface="Times New Roman" pitchFamily="18" charset="0"/>
              </a:rPr>
              <a:t>i</a:t>
            </a:r>
            <a:endParaRPr lang="en-GB" sz="2400" i="1">
              <a:latin typeface="Times New Roman" pitchFamily="18" charset="0"/>
            </a:endParaRPr>
          </a:p>
        </p:txBody>
      </p:sp>
      <p:sp>
        <p:nvSpPr>
          <p:cNvPr id="11279" name="Line 22"/>
          <p:cNvSpPr>
            <a:spLocks noChangeShapeType="1"/>
          </p:cNvSpPr>
          <p:nvPr/>
        </p:nvSpPr>
        <p:spPr bwMode="auto">
          <a:xfrm>
            <a:off x="5292725" y="3716338"/>
            <a:ext cx="1296988" cy="0"/>
          </a:xfrm>
          <a:prstGeom prst="line">
            <a:avLst/>
          </a:prstGeom>
          <a:noFill/>
          <a:ln w="9525">
            <a:solidFill>
              <a:schemeClr val="tx1"/>
            </a:solidFill>
            <a:round/>
            <a:headEnd/>
            <a:tailEnd type="oval" w="med" len="med"/>
          </a:ln>
        </p:spPr>
        <p:txBody>
          <a:bodyPr/>
          <a:lstStyle/>
          <a:p>
            <a:endParaRPr lang="en-GB"/>
          </a:p>
        </p:txBody>
      </p:sp>
      <p:sp>
        <p:nvSpPr>
          <p:cNvPr id="11280" name="Text Box 23"/>
          <p:cNvSpPr txBox="1">
            <a:spLocks noChangeArrowheads="1"/>
          </p:cNvSpPr>
          <p:nvPr/>
        </p:nvSpPr>
        <p:spPr bwMode="auto">
          <a:xfrm>
            <a:off x="6227763" y="2570163"/>
            <a:ext cx="972895" cy="461665"/>
          </a:xfrm>
          <a:prstGeom prst="rect">
            <a:avLst/>
          </a:prstGeom>
          <a:noFill/>
          <a:ln w="9525">
            <a:noFill/>
            <a:miter lim="800000"/>
            <a:headEnd/>
            <a:tailEnd/>
          </a:ln>
        </p:spPr>
        <p:txBody>
          <a:bodyPr wrap="none">
            <a:spAutoFit/>
          </a:bodyPr>
          <a:lstStyle/>
          <a:p>
            <a:r>
              <a:rPr lang="en-GB" sz="2400" i="1" dirty="0">
                <a:latin typeface="Times New Roman" pitchFamily="18" charset="0"/>
              </a:rPr>
              <a:t>V</a:t>
            </a:r>
            <a:r>
              <a:rPr lang="en-GB" sz="2400" i="1" baseline="-25000" dirty="0">
                <a:latin typeface="Times New Roman" pitchFamily="18" charset="0"/>
              </a:rPr>
              <a:t>C</a:t>
            </a:r>
            <a:r>
              <a:rPr lang="en-GB" sz="2400" i="1" dirty="0">
                <a:latin typeface="Times New Roman" pitchFamily="18" charset="0"/>
              </a:rPr>
              <a:t>=V</a:t>
            </a:r>
            <a:r>
              <a:rPr lang="en-GB" sz="2400" i="1" baseline="-25000" dirty="0">
                <a:latin typeface="Times New Roman" pitchFamily="18" charset="0"/>
              </a:rPr>
              <a:t>o</a:t>
            </a:r>
            <a:endParaRPr lang="en-GB" sz="2400" i="1" dirty="0">
              <a:latin typeface="Times New Roman" pitchFamily="18" charset="0"/>
            </a:endParaRPr>
          </a:p>
        </p:txBody>
      </p:sp>
      <p:sp>
        <p:nvSpPr>
          <p:cNvPr id="11281" name="Text Box 24"/>
          <p:cNvSpPr txBox="1">
            <a:spLocks noChangeArrowheads="1"/>
          </p:cNvSpPr>
          <p:nvPr/>
        </p:nvSpPr>
        <p:spPr bwMode="auto">
          <a:xfrm>
            <a:off x="2897188" y="2003425"/>
            <a:ext cx="285750" cy="457200"/>
          </a:xfrm>
          <a:prstGeom prst="rect">
            <a:avLst/>
          </a:prstGeom>
          <a:noFill/>
          <a:ln w="9525">
            <a:noFill/>
            <a:miter lim="800000"/>
            <a:headEnd/>
            <a:tailEnd/>
          </a:ln>
        </p:spPr>
        <p:txBody>
          <a:bodyPr wrap="none">
            <a:spAutoFit/>
          </a:bodyPr>
          <a:lstStyle/>
          <a:p>
            <a:r>
              <a:rPr lang="en-GB" sz="2400" i="1">
                <a:latin typeface="Times New Roman" pitchFamily="18" charset="0"/>
              </a:rPr>
              <a:t>I</a:t>
            </a:r>
          </a:p>
        </p:txBody>
      </p:sp>
      <p:sp>
        <p:nvSpPr>
          <p:cNvPr id="11283" name="Rectangle 26"/>
          <p:cNvSpPr>
            <a:spLocks noChangeArrowheads="1"/>
          </p:cNvSpPr>
          <p:nvPr/>
        </p:nvSpPr>
        <p:spPr bwMode="auto">
          <a:xfrm>
            <a:off x="5219700" y="2565400"/>
            <a:ext cx="215900" cy="6477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0" name="Text Box 23"/>
          <p:cNvSpPr txBox="1">
            <a:spLocks noChangeArrowheads="1"/>
          </p:cNvSpPr>
          <p:nvPr/>
        </p:nvSpPr>
        <p:spPr bwMode="auto">
          <a:xfrm>
            <a:off x="6444208" y="2204864"/>
            <a:ext cx="331787" cy="396875"/>
          </a:xfrm>
          <a:prstGeom prst="rect">
            <a:avLst/>
          </a:prstGeom>
          <a:noFill/>
          <a:ln w="9525">
            <a:noFill/>
            <a:miter lim="800000"/>
            <a:headEnd/>
            <a:tailEnd/>
          </a:ln>
        </p:spPr>
        <p:txBody>
          <a:bodyPr wrap="none">
            <a:spAutoFit/>
          </a:bodyPr>
          <a:lstStyle/>
          <a:p>
            <a:r>
              <a:rPr lang="en-GB" sz="2000" dirty="0"/>
              <a:t>+</a:t>
            </a:r>
          </a:p>
        </p:txBody>
      </p:sp>
      <p:sp>
        <p:nvSpPr>
          <p:cNvPr id="21" name="Text Box 24"/>
          <p:cNvSpPr txBox="1">
            <a:spLocks noChangeArrowheads="1"/>
          </p:cNvSpPr>
          <p:nvPr/>
        </p:nvSpPr>
        <p:spPr bwMode="auto">
          <a:xfrm>
            <a:off x="6491833" y="3074814"/>
            <a:ext cx="268287" cy="396875"/>
          </a:xfrm>
          <a:prstGeom prst="rect">
            <a:avLst/>
          </a:prstGeom>
          <a:noFill/>
          <a:ln w="9525">
            <a:noFill/>
            <a:miter lim="800000"/>
            <a:headEnd/>
            <a:tailEnd/>
          </a:ln>
        </p:spPr>
        <p:txBody>
          <a:bodyPr wrap="none">
            <a:spAutoFit/>
          </a:bodyPr>
          <a:lstStyle/>
          <a:p>
            <a:r>
              <a:rPr lang="en-GB" sz="2000" dirty="0"/>
              <a:t>-</a:t>
            </a:r>
          </a:p>
        </p:txBody>
      </p:sp>
      <p:sp>
        <p:nvSpPr>
          <p:cNvPr id="22" name="Text Box 23"/>
          <p:cNvSpPr txBox="1">
            <a:spLocks noChangeArrowheads="1"/>
          </p:cNvSpPr>
          <p:nvPr/>
        </p:nvSpPr>
        <p:spPr bwMode="auto">
          <a:xfrm>
            <a:off x="2411760" y="2276872"/>
            <a:ext cx="331787" cy="396875"/>
          </a:xfrm>
          <a:prstGeom prst="rect">
            <a:avLst/>
          </a:prstGeom>
          <a:noFill/>
          <a:ln w="9525">
            <a:noFill/>
            <a:miter lim="800000"/>
            <a:headEnd/>
            <a:tailEnd/>
          </a:ln>
        </p:spPr>
        <p:txBody>
          <a:bodyPr wrap="none">
            <a:spAutoFit/>
          </a:bodyPr>
          <a:lstStyle/>
          <a:p>
            <a:r>
              <a:rPr lang="en-GB" sz="2000" dirty="0"/>
              <a:t>+</a:t>
            </a:r>
          </a:p>
        </p:txBody>
      </p:sp>
      <p:sp>
        <p:nvSpPr>
          <p:cNvPr id="23" name="Text Box 24"/>
          <p:cNvSpPr txBox="1">
            <a:spLocks noChangeArrowheads="1"/>
          </p:cNvSpPr>
          <p:nvPr/>
        </p:nvSpPr>
        <p:spPr bwMode="auto">
          <a:xfrm>
            <a:off x="2459385" y="3146822"/>
            <a:ext cx="268287" cy="396875"/>
          </a:xfrm>
          <a:prstGeom prst="rect">
            <a:avLst/>
          </a:prstGeom>
          <a:noFill/>
          <a:ln w="9525">
            <a:noFill/>
            <a:miter lim="800000"/>
            <a:headEnd/>
            <a:tailEnd/>
          </a:ln>
        </p:spPr>
        <p:txBody>
          <a:bodyPr wrap="none">
            <a:spAutoFit/>
          </a:bodyPr>
          <a:lstStyle/>
          <a:p>
            <a:r>
              <a:rPr lang="en-GB" sz="2000" dirty="0"/>
              <a:t>-</a:t>
            </a:r>
          </a:p>
        </p:txBody>
      </p:sp>
      <p:graphicFrame>
        <p:nvGraphicFramePr>
          <p:cNvPr id="2" name="Object 4"/>
          <p:cNvGraphicFramePr>
            <a:graphicFrameLocks noChangeAspect="1"/>
          </p:cNvGraphicFramePr>
          <p:nvPr/>
        </p:nvGraphicFramePr>
        <p:xfrm>
          <a:off x="285750" y="4551363"/>
          <a:ext cx="1346200" cy="723900"/>
        </p:xfrm>
        <a:graphic>
          <a:graphicData uri="http://schemas.openxmlformats.org/presentationml/2006/ole">
            <mc:AlternateContent xmlns:mc="http://schemas.openxmlformats.org/markup-compatibility/2006">
              <mc:Choice xmlns:v="urn:schemas-microsoft-com:vml" Requires="v">
                <p:oleObj spid="_x0000_s57493" name="Equation" r:id="rId5" imgW="850680" imgH="457200" progId="Equation.3">
                  <p:embed/>
                </p:oleObj>
              </mc:Choice>
              <mc:Fallback>
                <p:oleObj name="Equation" r:id="rId5" imgW="850680" imgH="457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750" y="4551363"/>
                        <a:ext cx="1346200" cy="7239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7"/>
          <p:cNvSpPr>
            <a:spLocks noGrp="1"/>
          </p:cNvSpPr>
          <p:nvPr>
            <p:ph type="title"/>
          </p:nvPr>
        </p:nvSpPr>
        <p:spPr/>
        <p:txBody>
          <a:bodyPr/>
          <a:lstStyle/>
          <a:p>
            <a:pPr eaLnBrk="1" hangingPunct="1"/>
            <a:r>
              <a:rPr lang="en-US"/>
              <a:t>Sensors</a:t>
            </a:r>
            <a:endParaRPr lang="en-GB"/>
          </a:p>
        </p:txBody>
      </p:sp>
      <p:sp>
        <p:nvSpPr>
          <p:cNvPr id="29699" name="Rectangle 16"/>
          <p:cNvSpPr>
            <a:spLocks noGrp="1" noChangeArrowheads="1"/>
          </p:cNvSpPr>
          <p:nvPr>
            <p:ph idx="1"/>
          </p:nvPr>
        </p:nvSpPr>
        <p:spPr>
          <a:xfrm>
            <a:off x="457200" y="4221163"/>
            <a:ext cx="8229600" cy="1909762"/>
          </a:xfrm>
        </p:spPr>
        <p:txBody>
          <a:bodyPr/>
          <a:lstStyle/>
          <a:p>
            <a:pPr eaLnBrk="1" hangingPunct="1">
              <a:lnSpc>
                <a:spcPct val="90000"/>
              </a:lnSpc>
            </a:pPr>
            <a:r>
              <a:rPr lang="en-GB" sz="2800" dirty="0"/>
              <a:t>Sensors monitor a physical quantity</a:t>
            </a:r>
          </a:p>
          <a:p>
            <a:pPr eaLnBrk="1" hangingPunct="1">
              <a:lnSpc>
                <a:spcPct val="90000"/>
              </a:lnSpc>
            </a:pPr>
            <a:r>
              <a:rPr lang="en-GB" sz="2800" dirty="0"/>
              <a:t>Sensors output an electrical signal as a known function of the physical quantity being monitored</a:t>
            </a:r>
          </a:p>
          <a:p>
            <a:pPr eaLnBrk="1" hangingPunct="1">
              <a:lnSpc>
                <a:spcPct val="90000"/>
              </a:lnSpc>
            </a:pPr>
            <a:endParaRPr lang="en-GB" sz="2800" dirty="0"/>
          </a:p>
          <a:p>
            <a:pPr eaLnBrk="1" hangingPunct="1">
              <a:lnSpc>
                <a:spcPct val="90000"/>
              </a:lnSpc>
              <a:buFont typeface="Wingdings" pitchFamily="2" charset="2"/>
              <a:buNone/>
            </a:pPr>
            <a:endParaRPr lang="en-GB" sz="2800" dirty="0"/>
          </a:p>
        </p:txBody>
      </p:sp>
      <p:grpSp>
        <p:nvGrpSpPr>
          <p:cNvPr id="29700" name="Group 18"/>
          <p:cNvGrpSpPr>
            <a:grpSpLocks/>
          </p:cNvGrpSpPr>
          <p:nvPr/>
        </p:nvGrpSpPr>
        <p:grpSpPr bwMode="auto">
          <a:xfrm>
            <a:off x="2482850" y="1479550"/>
            <a:ext cx="4895850" cy="2457450"/>
            <a:chOff x="1564" y="436"/>
            <a:chExt cx="3084" cy="1548"/>
          </a:xfrm>
        </p:grpSpPr>
        <p:sp>
          <p:nvSpPr>
            <p:cNvPr id="29701" name="Line 4"/>
            <p:cNvSpPr>
              <a:spLocks noChangeShapeType="1"/>
            </p:cNvSpPr>
            <p:nvPr/>
          </p:nvSpPr>
          <p:spPr bwMode="auto">
            <a:xfrm>
              <a:off x="2154" y="1570"/>
              <a:ext cx="2494" cy="0"/>
            </a:xfrm>
            <a:prstGeom prst="line">
              <a:avLst/>
            </a:prstGeom>
            <a:noFill/>
            <a:ln w="9525">
              <a:solidFill>
                <a:schemeClr val="tx1"/>
              </a:solidFill>
              <a:round/>
              <a:headEnd/>
              <a:tailEnd type="triangle" w="med" len="med"/>
            </a:ln>
          </p:spPr>
          <p:txBody>
            <a:bodyPr/>
            <a:lstStyle/>
            <a:p>
              <a:endParaRPr lang="en-GB"/>
            </a:p>
          </p:txBody>
        </p:sp>
        <p:sp>
          <p:nvSpPr>
            <p:cNvPr id="29702" name="Line 5"/>
            <p:cNvSpPr>
              <a:spLocks noChangeShapeType="1"/>
            </p:cNvSpPr>
            <p:nvPr/>
          </p:nvSpPr>
          <p:spPr bwMode="auto">
            <a:xfrm flipV="1">
              <a:off x="2154" y="436"/>
              <a:ext cx="0" cy="1134"/>
            </a:xfrm>
            <a:prstGeom prst="line">
              <a:avLst/>
            </a:prstGeom>
            <a:noFill/>
            <a:ln w="9525">
              <a:solidFill>
                <a:schemeClr val="tx1"/>
              </a:solidFill>
              <a:round/>
              <a:headEnd/>
              <a:tailEnd type="triangle" w="med" len="med"/>
            </a:ln>
          </p:spPr>
          <p:txBody>
            <a:bodyPr/>
            <a:lstStyle/>
            <a:p>
              <a:endParaRPr lang="en-GB"/>
            </a:p>
          </p:txBody>
        </p:sp>
        <p:sp>
          <p:nvSpPr>
            <p:cNvPr id="29703" name="Text Box 6"/>
            <p:cNvSpPr txBox="1">
              <a:spLocks noChangeArrowheads="1"/>
            </p:cNvSpPr>
            <p:nvPr/>
          </p:nvSpPr>
          <p:spPr bwMode="auto">
            <a:xfrm>
              <a:off x="2653" y="1751"/>
              <a:ext cx="1150" cy="233"/>
            </a:xfrm>
            <a:prstGeom prst="rect">
              <a:avLst/>
            </a:prstGeom>
            <a:noFill/>
            <a:ln w="9525">
              <a:noFill/>
              <a:miter lim="800000"/>
              <a:headEnd/>
              <a:tailEnd/>
            </a:ln>
          </p:spPr>
          <p:txBody>
            <a:bodyPr wrap="none">
              <a:spAutoFit/>
            </a:bodyPr>
            <a:lstStyle/>
            <a:p>
              <a:r>
                <a:rPr lang="en-GB" dirty="0"/>
                <a:t>Angle (degrees)</a:t>
              </a:r>
            </a:p>
          </p:txBody>
        </p:sp>
        <p:sp>
          <p:nvSpPr>
            <p:cNvPr id="29704" name="Line 7"/>
            <p:cNvSpPr>
              <a:spLocks noChangeShapeType="1"/>
            </p:cNvSpPr>
            <p:nvPr/>
          </p:nvSpPr>
          <p:spPr bwMode="auto">
            <a:xfrm flipV="1">
              <a:off x="2154" y="753"/>
              <a:ext cx="1633" cy="817"/>
            </a:xfrm>
            <a:prstGeom prst="line">
              <a:avLst/>
            </a:prstGeom>
            <a:noFill/>
            <a:ln w="38100">
              <a:solidFill>
                <a:srgbClr val="FF0000"/>
              </a:solidFill>
              <a:round/>
              <a:headEnd/>
              <a:tailEnd/>
            </a:ln>
          </p:spPr>
          <p:txBody>
            <a:bodyPr/>
            <a:lstStyle/>
            <a:p>
              <a:endParaRPr lang="en-GB"/>
            </a:p>
          </p:txBody>
        </p:sp>
        <p:sp>
          <p:nvSpPr>
            <p:cNvPr id="29705" name="Line 8"/>
            <p:cNvSpPr>
              <a:spLocks noChangeShapeType="1"/>
            </p:cNvSpPr>
            <p:nvPr/>
          </p:nvSpPr>
          <p:spPr bwMode="auto">
            <a:xfrm>
              <a:off x="3787" y="753"/>
              <a:ext cx="0" cy="817"/>
            </a:xfrm>
            <a:prstGeom prst="line">
              <a:avLst/>
            </a:prstGeom>
            <a:noFill/>
            <a:ln w="9525">
              <a:solidFill>
                <a:schemeClr val="tx1"/>
              </a:solidFill>
              <a:prstDash val="dash"/>
              <a:round/>
              <a:headEnd/>
              <a:tailEnd/>
            </a:ln>
          </p:spPr>
          <p:txBody>
            <a:bodyPr/>
            <a:lstStyle/>
            <a:p>
              <a:endParaRPr lang="en-GB"/>
            </a:p>
          </p:txBody>
        </p:sp>
        <p:sp>
          <p:nvSpPr>
            <p:cNvPr id="29706" name="Text Box 9"/>
            <p:cNvSpPr txBox="1">
              <a:spLocks noChangeArrowheads="1"/>
            </p:cNvSpPr>
            <p:nvPr/>
          </p:nvSpPr>
          <p:spPr bwMode="auto">
            <a:xfrm>
              <a:off x="2063" y="1582"/>
              <a:ext cx="196" cy="231"/>
            </a:xfrm>
            <a:prstGeom prst="rect">
              <a:avLst/>
            </a:prstGeom>
            <a:noFill/>
            <a:ln w="9525">
              <a:noFill/>
              <a:miter lim="800000"/>
              <a:headEnd/>
              <a:tailEnd/>
            </a:ln>
          </p:spPr>
          <p:txBody>
            <a:bodyPr wrap="none">
              <a:spAutoFit/>
            </a:bodyPr>
            <a:lstStyle/>
            <a:p>
              <a:r>
                <a:rPr lang="en-GB"/>
                <a:t>0</a:t>
              </a:r>
            </a:p>
          </p:txBody>
        </p:sp>
        <p:sp>
          <p:nvSpPr>
            <p:cNvPr id="29707" name="Text Box 10"/>
            <p:cNvSpPr txBox="1">
              <a:spLocks noChangeArrowheads="1"/>
            </p:cNvSpPr>
            <p:nvPr/>
          </p:nvSpPr>
          <p:spPr bwMode="auto">
            <a:xfrm>
              <a:off x="3605" y="1570"/>
              <a:ext cx="359" cy="233"/>
            </a:xfrm>
            <a:prstGeom prst="rect">
              <a:avLst/>
            </a:prstGeom>
            <a:noFill/>
            <a:ln w="9525">
              <a:noFill/>
              <a:miter lim="800000"/>
              <a:headEnd/>
              <a:tailEnd/>
            </a:ln>
          </p:spPr>
          <p:txBody>
            <a:bodyPr wrap="none">
              <a:spAutoFit/>
            </a:bodyPr>
            <a:lstStyle/>
            <a:p>
              <a:r>
                <a:rPr lang="en-GB" dirty="0"/>
                <a:t>360</a:t>
              </a:r>
            </a:p>
          </p:txBody>
        </p:sp>
        <p:sp>
          <p:nvSpPr>
            <p:cNvPr id="29708" name="Text Box 11"/>
            <p:cNvSpPr txBox="1">
              <a:spLocks noChangeArrowheads="1"/>
            </p:cNvSpPr>
            <p:nvPr/>
          </p:nvSpPr>
          <p:spPr bwMode="auto">
            <a:xfrm flipV="1">
              <a:off x="1564" y="844"/>
              <a:ext cx="289" cy="522"/>
            </a:xfrm>
            <a:prstGeom prst="rect">
              <a:avLst/>
            </a:prstGeom>
            <a:noFill/>
            <a:ln w="9525">
              <a:noFill/>
              <a:miter lim="800000"/>
              <a:headEnd/>
              <a:tailEnd/>
            </a:ln>
          </p:spPr>
          <p:txBody>
            <a:bodyPr vert="eaVert" wrap="none">
              <a:spAutoFit/>
            </a:bodyPr>
            <a:lstStyle/>
            <a:p>
              <a:r>
                <a:rPr lang="en-GB"/>
                <a:t>voltage</a:t>
              </a:r>
            </a:p>
          </p:txBody>
        </p:sp>
        <p:sp>
          <p:nvSpPr>
            <p:cNvPr id="29709" name="Text Box 12"/>
            <p:cNvSpPr txBox="1">
              <a:spLocks noChangeArrowheads="1"/>
            </p:cNvSpPr>
            <p:nvPr/>
          </p:nvSpPr>
          <p:spPr bwMode="auto">
            <a:xfrm>
              <a:off x="1881" y="1479"/>
              <a:ext cx="196" cy="231"/>
            </a:xfrm>
            <a:prstGeom prst="rect">
              <a:avLst/>
            </a:prstGeom>
            <a:noFill/>
            <a:ln w="9525">
              <a:noFill/>
              <a:miter lim="800000"/>
              <a:headEnd/>
              <a:tailEnd/>
            </a:ln>
          </p:spPr>
          <p:txBody>
            <a:bodyPr wrap="none">
              <a:spAutoFit/>
            </a:bodyPr>
            <a:lstStyle/>
            <a:p>
              <a:r>
                <a:rPr lang="en-GB"/>
                <a:t>0</a:t>
              </a:r>
            </a:p>
          </p:txBody>
        </p:sp>
        <p:sp>
          <p:nvSpPr>
            <p:cNvPr id="29710" name="Text Box 13"/>
            <p:cNvSpPr txBox="1">
              <a:spLocks noChangeArrowheads="1"/>
            </p:cNvSpPr>
            <p:nvPr/>
          </p:nvSpPr>
          <p:spPr bwMode="auto">
            <a:xfrm>
              <a:off x="1791" y="662"/>
              <a:ext cx="332" cy="231"/>
            </a:xfrm>
            <a:prstGeom prst="rect">
              <a:avLst/>
            </a:prstGeom>
            <a:noFill/>
            <a:ln w="9525">
              <a:noFill/>
              <a:miter lim="800000"/>
              <a:headEnd/>
              <a:tailEnd/>
            </a:ln>
          </p:spPr>
          <p:txBody>
            <a:bodyPr wrap="none">
              <a:spAutoFit/>
            </a:bodyPr>
            <a:lstStyle/>
            <a:p>
              <a:r>
                <a:rPr lang="en-GB"/>
                <a:t>1 V</a:t>
              </a:r>
            </a:p>
          </p:txBody>
        </p:sp>
        <p:sp>
          <p:nvSpPr>
            <p:cNvPr id="29711" name="Line 14"/>
            <p:cNvSpPr>
              <a:spLocks noChangeShapeType="1"/>
            </p:cNvSpPr>
            <p:nvPr/>
          </p:nvSpPr>
          <p:spPr bwMode="auto">
            <a:xfrm flipH="1">
              <a:off x="2154" y="753"/>
              <a:ext cx="1633" cy="0"/>
            </a:xfrm>
            <a:prstGeom prst="line">
              <a:avLst/>
            </a:prstGeom>
            <a:noFill/>
            <a:ln w="9525">
              <a:solidFill>
                <a:schemeClr val="tx1"/>
              </a:solidFill>
              <a:round/>
              <a:headEnd/>
              <a:tailEnd/>
            </a:ln>
          </p:spPr>
          <p:txBody>
            <a:bodyPr/>
            <a:lstStyle/>
            <a:p>
              <a:endParaRPr lang="en-GB"/>
            </a:p>
          </p:txBody>
        </p:sp>
      </p:gr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7" name="Rectangle 2"/>
          <p:cNvSpPr>
            <a:spLocks noGrp="1" noChangeArrowheads="1"/>
          </p:cNvSpPr>
          <p:nvPr>
            <p:ph type="title"/>
          </p:nvPr>
        </p:nvSpPr>
        <p:spPr>
          <a:xfrm>
            <a:off x="899592" y="620713"/>
            <a:ext cx="7158037" cy="744537"/>
          </a:xfrm>
        </p:spPr>
        <p:txBody>
          <a:bodyPr/>
          <a:lstStyle/>
          <a:p>
            <a:pPr eaLnBrk="1" hangingPunct="1"/>
            <a:r>
              <a:rPr lang="en-GB" sz="2400" dirty="0"/>
              <a:t>Amplitude part of the frequency domain transfer function, |</a:t>
            </a:r>
            <a:r>
              <a:rPr lang="en-GB" sz="2400" i="1" dirty="0"/>
              <a:t>H</a:t>
            </a:r>
            <a:r>
              <a:rPr lang="en-GB" sz="2400" dirty="0"/>
              <a:t>(</a:t>
            </a:r>
            <a:r>
              <a:rPr lang="el-GR" sz="2400" i="1" dirty="0"/>
              <a:t>ω</a:t>
            </a:r>
            <a:r>
              <a:rPr lang="en-GB" sz="2400" dirty="0"/>
              <a:t>)|</a:t>
            </a:r>
          </a:p>
        </p:txBody>
      </p:sp>
      <p:graphicFrame>
        <p:nvGraphicFramePr>
          <p:cNvPr id="12290" name="Object 3"/>
          <p:cNvGraphicFramePr>
            <a:graphicFrameLocks noGrp="1" noChangeAspect="1"/>
          </p:cNvGraphicFramePr>
          <p:nvPr>
            <p:ph idx="1"/>
          </p:nvPr>
        </p:nvGraphicFramePr>
        <p:xfrm>
          <a:off x="179512" y="3717032"/>
          <a:ext cx="6459890" cy="1296144"/>
        </p:xfrm>
        <a:graphic>
          <a:graphicData uri="http://schemas.openxmlformats.org/presentationml/2006/ole">
            <mc:AlternateContent xmlns:mc="http://schemas.openxmlformats.org/markup-compatibility/2006">
              <mc:Choice xmlns:v="urn:schemas-microsoft-com:vml" Requires="v">
                <p:oleObj spid="_x0000_s58888" name="Equation" r:id="rId4" imgW="3797280" imgH="761760" progId="Equation.3">
                  <p:embed/>
                </p:oleObj>
              </mc:Choice>
              <mc:Fallback>
                <p:oleObj name="Equation" r:id="rId4" imgW="3797280" imgH="76176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3717032"/>
                        <a:ext cx="6459890" cy="129614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12291" name="Object 4"/>
          <p:cNvGraphicFramePr>
            <a:graphicFrameLocks noChangeAspect="1"/>
          </p:cNvGraphicFramePr>
          <p:nvPr/>
        </p:nvGraphicFramePr>
        <p:xfrm>
          <a:off x="1908175" y="5084763"/>
          <a:ext cx="1295400" cy="854075"/>
        </p:xfrm>
        <a:graphic>
          <a:graphicData uri="http://schemas.openxmlformats.org/presentationml/2006/ole">
            <mc:AlternateContent xmlns:mc="http://schemas.openxmlformats.org/markup-compatibility/2006">
              <mc:Choice xmlns:v="urn:schemas-microsoft-com:vml" Requires="v">
                <p:oleObj spid="_x0000_s58889" name="Equation" r:id="rId6" imgW="596880" imgH="393480" progId="Equation.3">
                  <p:embed/>
                </p:oleObj>
              </mc:Choice>
              <mc:Fallback>
                <p:oleObj name="Equation" r:id="rId6" imgW="596880" imgH="39348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8175" y="5084763"/>
                        <a:ext cx="1295400" cy="8540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12292" name="Object 5"/>
          <p:cNvGraphicFramePr>
            <a:graphicFrameLocks noChangeAspect="1"/>
          </p:cNvGraphicFramePr>
          <p:nvPr/>
        </p:nvGraphicFramePr>
        <p:xfrm>
          <a:off x="6660232" y="3284984"/>
          <a:ext cx="2016596" cy="1278844"/>
        </p:xfrm>
        <a:graphic>
          <a:graphicData uri="http://schemas.openxmlformats.org/presentationml/2006/ole">
            <mc:AlternateContent xmlns:mc="http://schemas.openxmlformats.org/markup-compatibility/2006">
              <mc:Choice xmlns:v="urn:schemas-microsoft-com:vml" Requires="v">
                <p:oleObj spid="_x0000_s58890" name="Equation" r:id="rId8" imgW="1485720" imgH="939600" progId="Equation.3">
                  <p:embed/>
                </p:oleObj>
              </mc:Choice>
              <mc:Fallback>
                <p:oleObj name="Equation" r:id="rId8" imgW="1485720" imgH="9396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60232" y="3284984"/>
                        <a:ext cx="2016596" cy="1278844"/>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12293" name="Object 6"/>
          <p:cNvGraphicFramePr>
            <a:graphicFrameLocks noChangeAspect="1"/>
          </p:cNvGraphicFramePr>
          <p:nvPr/>
        </p:nvGraphicFramePr>
        <p:xfrm>
          <a:off x="5652120" y="1772816"/>
          <a:ext cx="2705100" cy="511175"/>
        </p:xfrm>
        <a:graphic>
          <a:graphicData uri="http://schemas.openxmlformats.org/presentationml/2006/ole">
            <mc:AlternateContent xmlns:mc="http://schemas.openxmlformats.org/markup-compatibility/2006">
              <mc:Choice xmlns:v="urn:schemas-microsoft-com:vml" Requires="v">
                <p:oleObj spid="_x0000_s58891" name="Equation" r:id="rId10" imgW="1346040" imgH="253800" progId="Equation.3">
                  <p:embed/>
                </p:oleObj>
              </mc:Choice>
              <mc:Fallback>
                <p:oleObj name="Equation" r:id="rId10" imgW="1346040" imgH="25380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52120" y="1772816"/>
                        <a:ext cx="2705100" cy="5111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12294" name="Object 7"/>
          <p:cNvGraphicFramePr>
            <a:graphicFrameLocks noChangeAspect="1"/>
          </p:cNvGraphicFramePr>
          <p:nvPr/>
        </p:nvGraphicFramePr>
        <p:xfrm>
          <a:off x="755650" y="2636515"/>
          <a:ext cx="842963" cy="511175"/>
        </p:xfrm>
        <a:graphic>
          <a:graphicData uri="http://schemas.openxmlformats.org/presentationml/2006/ole">
            <mc:AlternateContent xmlns:mc="http://schemas.openxmlformats.org/markup-compatibility/2006">
              <mc:Choice xmlns:v="urn:schemas-microsoft-com:vml" Requires="v">
                <p:oleObj spid="_x0000_s58892" name="Equation" r:id="rId12" imgW="419040" imgH="253800" progId="Equation.3">
                  <p:embed/>
                </p:oleObj>
              </mc:Choice>
              <mc:Fallback>
                <p:oleObj name="Equation" r:id="rId12" imgW="419040" imgH="253800" progId="Equation.3">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5650" y="2636515"/>
                        <a:ext cx="842963" cy="5111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12298" name="Text Box 8"/>
          <p:cNvSpPr txBox="1">
            <a:spLocks noChangeArrowheads="1"/>
          </p:cNvSpPr>
          <p:nvPr/>
        </p:nvSpPr>
        <p:spPr bwMode="auto">
          <a:xfrm>
            <a:off x="1671638" y="2707953"/>
            <a:ext cx="2846387" cy="366712"/>
          </a:xfrm>
          <a:prstGeom prst="rect">
            <a:avLst/>
          </a:prstGeom>
          <a:noFill/>
          <a:ln w="9525">
            <a:noFill/>
            <a:miter lim="800000"/>
            <a:headEnd/>
            <a:tailEnd/>
          </a:ln>
        </p:spPr>
        <p:txBody>
          <a:bodyPr wrap="none">
            <a:spAutoFit/>
          </a:bodyPr>
          <a:lstStyle/>
          <a:p>
            <a:r>
              <a:rPr lang="en-GB" dirty="0">
                <a:latin typeface="Tahoma" pitchFamily="34" charset="0"/>
              </a:rPr>
              <a:t>is the </a:t>
            </a:r>
            <a:r>
              <a:rPr lang="en-GB" dirty="0">
                <a:solidFill>
                  <a:srgbClr val="FF0000"/>
                </a:solidFill>
                <a:latin typeface="Tahoma" pitchFamily="34" charset="0"/>
              </a:rPr>
              <a:t>amplitude response</a:t>
            </a:r>
            <a:endParaRPr lang="en-GB" dirty="0">
              <a:latin typeface="Tahoma" pitchFamily="34" charset="0"/>
            </a:endParaRPr>
          </a:p>
        </p:txBody>
      </p:sp>
      <p:graphicFrame>
        <p:nvGraphicFramePr>
          <p:cNvPr id="12295" name="Object 9"/>
          <p:cNvGraphicFramePr>
            <a:graphicFrameLocks noChangeAspect="1"/>
          </p:cNvGraphicFramePr>
          <p:nvPr/>
        </p:nvGraphicFramePr>
        <p:xfrm>
          <a:off x="6411023" y="2924944"/>
          <a:ext cx="596255" cy="350588"/>
        </p:xfrm>
        <a:graphic>
          <a:graphicData uri="http://schemas.openxmlformats.org/presentationml/2006/ole">
            <mc:AlternateContent xmlns:mc="http://schemas.openxmlformats.org/markup-compatibility/2006">
              <mc:Choice xmlns:v="urn:schemas-microsoft-com:vml" Requires="v">
                <p:oleObj spid="_x0000_s58893" name="Equation" r:id="rId14" imgW="368280" imgH="215640" progId="Equation.3">
                  <p:embed/>
                </p:oleObj>
              </mc:Choice>
              <mc:Fallback>
                <p:oleObj name="Equation" r:id="rId14" imgW="368280" imgH="215640" progId="Equation.3">
                  <p:embed/>
                  <p:pic>
                    <p:nvPicPr>
                      <p:cNvPr id="0"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11023" y="2924944"/>
                        <a:ext cx="596255" cy="35058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12299" name="Text Box 10"/>
          <p:cNvSpPr txBox="1">
            <a:spLocks noChangeArrowheads="1"/>
          </p:cNvSpPr>
          <p:nvPr/>
        </p:nvSpPr>
        <p:spPr bwMode="auto">
          <a:xfrm>
            <a:off x="7059095" y="2924944"/>
            <a:ext cx="1905393" cy="307777"/>
          </a:xfrm>
          <a:prstGeom prst="rect">
            <a:avLst/>
          </a:prstGeom>
          <a:noFill/>
          <a:ln w="9525">
            <a:noFill/>
            <a:miter lim="800000"/>
            <a:headEnd/>
            <a:tailEnd/>
          </a:ln>
        </p:spPr>
        <p:txBody>
          <a:bodyPr wrap="none">
            <a:spAutoFit/>
          </a:bodyPr>
          <a:lstStyle/>
          <a:p>
            <a:r>
              <a:rPr lang="en-GB" sz="1400" dirty="0">
                <a:latin typeface="Tahoma" pitchFamily="34" charset="0"/>
              </a:rPr>
              <a:t>is the </a:t>
            </a:r>
            <a:r>
              <a:rPr lang="en-GB" sz="1400" dirty="0">
                <a:solidFill>
                  <a:srgbClr val="FF0000"/>
                </a:solidFill>
                <a:latin typeface="Tahoma" pitchFamily="34" charset="0"/>
              </a:rPr>
              <a:t>phase response</a:t>
            </a:r>
            <a:endParaRPr lang="en-GB" sz="1400" dirty="0">
              <a:latin typeface="Tahoma" pitchFamily="34" charset="0"/>
            </a:endParaRPr>
          </a:p>
        </p:txBody>
      </p:sp>
      <p:sp>
        <p:nvSpPr>
          <p:cNvPr id="12301" name="Text Box 13"/>
          <p:cNvSpPr txBox="1">
            <a:spLocks noChangeArrowheads="1"/>
          </p:cNvSpPr>
          <p:nvPr/>
        </p:nvSpPr>
        <p:spPr bwMode="auto">
          <a:xfrm>
            <a:off x="449263" y="5321300"/>
            <a:ext cx="1283365" cy="369332"/>
          </a:xfrm>
          <a:prstGeom prst="rect">
            <a:avLst/>
          </a:prstGeom>
          <a:noFill/>
          <a:ln w="9525">
            <a:noFill/>
            <a:miter lim="800000"/>
            <a:headEnd/>
            <a:tailEnd/>
          </a:ln>
        </p:spPr>
        <p:txBody>
          <a:bodyPr wrap="none">
            <a:spAutoFit/>
          </a:bodyPr>
          <a:lstStyle/>
          <a:p>
            <a:r>
              <a:rPr lang="en-US" altLang="zh-CN" dirty="0">
                <a:ea typeface="宋体" pitchFamily="2" charset="-122"/>
              </a:rPr>
              <a:t>We define:</a:t>
            </a:r>
            <a:endParaRPr lang="en-GB" dirty="0"/>
          </a:p>
        </p:txBody>
      </p:sp>
      <p:sp>
        <p:nvSpPr>
          <p:cNvPr id="12302" name="Text Box 15"/>
          <p:cNvSpPr txBox="1">
            <a:spLocks noChangeArrowheads="1"/>
          </p:cNvSpPr>
          <p:nvPr/>
        </p:nvSpPr>
        <p:spPr bwMode="auto">
          <a:xfrm>
            <a:off x="4355976" y="5085184"/>
            <a:ext cx="4263347" cy="646331"/>
          </a:xfrm>
          <a:prstGeom prst="rect">
            <a:avLst/>
          </a:prstGeom>
          <a:noFill/>
          <a:ln w="9525">
            <a:noFill/>
            <a:miter lim="800000"/>
            <a:headEnd/>
            <a:tailEnd/>
          </a:ln>
        </p:spPr>
        <p:txBody>
          <a:bodyPr wrap="none">
            <a:spAutoFit/>
          </a:bodyPr>
          <a:lstStyle/>
          <a:p>
            <a:r>
              <a:rPr lang="el-GR" altLang="zh-CN" i="1" dirty="0">
                <a:ea typeface="宋体" pitchFamily="2" charset="-122"/>
              </a:rPr>
              <a:t>ω</a:t>
            </a:r>
            <a:r>
              <a:rPr lang="en-GB" altLang="zh-CN" i="1" baseline="-25000" dirty="0">
                <a:ea typeface="宋体" pitchFamily="2" charset="-122"/>
              </a:rPr>
              <a:t>c</a:t>
            </a:r>
            <a:r>
              <a:rPr lang="en-GB" altLang="zh-CN" baseline="-25000" dirty="0">
                <a:ea typeface="宋体" pitchFamily="2" charset="-122"/>
              </a:rPr>
              <a:t> </a:t>
            </a:r>
            <a:r>
              <a:rPr lang="en-GB" altLang="zh-CN" dirty="0">
                <a:ea typeface="宋体" pitchFamily="2" charset="-122"/>
              </a:rPr>
              <a:t>is called the corner (cut-off or critical)</a:t>
            </a:r>
          </a:p>
          <a:p>
            <a:r>
              <a:rPr lang="en-GB" altLang="zh-CN" dirty="0">
                <a:ea typeface="宋体" pitchFamily="2" charset="-122"/>
              </a:rPr>
              <a:t>angular frequency</a:t>
            </a:r>
            <a:endParaRPr lang="en-GB" baseline="-25000" dirty="0"/>
          </a:p>
        </p:txBody>
      </p:sp>
      <p:sp>
        <p:nvSpPr>
          <p:cNvPr id="12303" name="Text Box 16"/>
          <p:cNvSpPr txBox="1">
            <a:spLocks noChangeArrowheads="1"/>
          </p:cNvSpPr>
          <p:nvPr/>
        </p:nvSpPr>
        <p:spPr bwMode="auto">
          <a:xfrm>
            <a:off x="1908175" y="5949950"/>
            <a:ext cx="1326004" cy="369332"/>
          </a:xfrm>
          <a:prstGeom prst="rect">
            <a:avLst/>
          </a:prstGeom>
          <a:noFill/>
          <a:ln w="9525">
            <a:noFill/>
            <a:miter lim="800000"/>
            <a:headEnd/>
            <a:tailEnd/>
          </a:ln>
        </p:spPr>
        <p:txBody>
          <a:bodyPr wrap="none">
            <a:spAutoFit/>
          </a:bodyPr>
          <a:lstStyle/>
          <a:p>
            <a:r>
              <a:rPr lang="en-US" altLang="zh-CN" dirty="0" err="1">
                <a:ea typeface="宋体" pitchFamily="2" charset="-122"/>
              </a:rPr>
              <a:t>rad</a:t>
            </a:r>
            <a:r>
              <a:rPr lang="en-US" altLang="zh-CN" dirty="0">
                <a:ea typeface="宋体" pitchFamily="2" charset="-122"/>
              </a:rPr>
              <a:t>/second</a:t>
            </a:r>
            <a:endParaRPr lang="en-GB" dirty="0"/>
          </a:p>
        </p:txBody>
      </p:sp>
      <p:sp>
        <p:nvSpPr>
          <p:cNvPr id="16" name="Text Box 15"/>
          <p:cNvSpPr txBox="1">
            <a:spLocks noChangeArrowheads="1"/>
          </p:cNvSpPr>
          <p:nvPr/>
        </p:nvSpPr>
        <p:spPr bwMode="auto">
          <a:xfrm>
            <a:off x="1187624" y="1556792"/>
            <a:ext cx="4878323" cy="1084912"/>
          </a:xfrm>
          <a:prstGeom prst="rect">
            <a:avLst/>
          </a:prstGeom>
          <a:noFill/>
          <a:ln w="9525">
            <a:noFill/>
            <a:miter lim="800000"/>
            <a:headEnd/>
            <a:tailEnd/>
          </a:ln>
        </p:spPr>
        <p:txBody>
          <a:bodyPr wrap="none">
            <a:spAutoFit/>
          </a:bodyPr>
          <a:lstStyle/>
          <a:p>
            <a:r>
              <a:rPr lang="en-US" altLang="zh-CN" dirty="0">
                <a:ea typeface="宋体" pitchFamily="2" charset="-122"/>
              </a:rPr>
              <a:t>The complex </a:t>
            </a:r>
            <a:r>
              <a:rPr lang="en-US" altLang="zh-CN" i="1" dirty="0">
                <a:ea typeface="宋体" pitchFamily="2" charset="-122"/>
              </a:rPr>
              <a:t>H</a:t>
            </a:r>
            <a:r>
              <a:rPr lang="en-US" altLang="zh-CN" dirty="0">
                <a:ea typeface="宋体" pitchFamily="2" charset="-122"/>
              </a:rPr>
              <a:t>(</a:t>
            </a:r>
            <a:r>
              <a:rPr lang="el-GR" i="1" dirty="0"/>
              <a:t>ω</a:t>
            </a:r>
            <a:r>
              <a:rPr lang="en-US" altLang="zh-CN" dirty="0">
                <a:ea typeface="宋体" pitchFamily="2" charset="-122"/>
              </a:rPr>
              <a:t>) may be split into</a:t>
            </a:r>
          </a:p>
          <a:p>
            <a:r>
              <a:rPr lang="en-US" altLang="zh-CN" dirty="0">
                <a:ea typeface="宋体" pitchFamily="2" charset="-122"/>
              </a:rPr>
              <a:t>amplitude and phase responses</a:t>
            </a:r>
          </a:p>
          <a:p>
            <a:endParaRPr lang="en-US" sz="1050" dirty="0">
              <a:ea typeface="宋体" pitchFamily="2" charset="-122"/>
            </a:endParaRPr>
          </a:p>
          <a:p>
            <a:r>
              <a:rPr lang="en-US" dirty="0">
                <a:ea typeface="宋体" pitchFamily="2" charset="-122"/>
              </a:rPr>
              <a:t>of primary interest is the Amplitude Response</a:t>
            </a:r>
            <a:endParaRPr lang="en-GB" dirty="0"/>
          </a:p>
        </p:txBody>
      </p:sp>
      <p:graphicFrame>
        <p:nvGraphicFramePr>
          <p:cNvPr id="3" name="Object 7"/>
          <p:cNvGraphicFramePr>
            <a:graphicFrameLocks noChangeAspect="1"/>
          </p:cNvGraphicFramePr>
          <p:nvPr/>
        </p:nvGraphicFramePr>
        <p:xfrm>
          <a:off x="3923928" y="5877272"/>
          <a:ext cx="1871663" cy="690563"/>
        </p:xfrm>
        <a:graphic>
          <a:graphicData uri="http://schemas.openxmlformats.org/presentationml/2006/ole">
            <mc:AlternateContent xmlns:mc="http://schemas.openxmlformats.org/markup-compatibility/2006">
              <mc:Choice xmlns:v="urn:schemas-microsoft-com:vml" Requires="v">
                <p:oleObj spid="_x0000_s58894" name="Equation" r:id="rId16" imgW="1066680" imgH="393480" progId="Equation.3">
                  <p:embed/>
                </p:oleObj>
              </mc:Choice>
              <mc:Fallback>
                <p:oleObj name="Equation" r:id="rId16" imgW="1066680" imgH="393480" progId="Equation.3">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23928" y="5877272"/>
                        <a:ext cx="1871663" cy="69056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19" name="Text Box 15"/>
          <p:cNvSpPr txBox="1">
            <a:spLocks noChangeArrowheads="1"/>
          </p:cNvSpPr>
          <p:nvPr/>
        </p:nvSpPr>
        <p:spPr bwMode="auto">
          <a:xfrm>
            <a:off x="6084168" y="5877272"/>
            <a:ext cx="2706831" cy="646331"/>
          </a:xfrm>
          <a:prstGeom prst="rect">
            <a:avLst/>
          </a:prstGeom>
          <a:noFill/>
          <a:ln w="9525">
            <a:noFill/>
            <a:miter lim="800000"/>
            <a:headEnd/>
            <a:tailEnd/>
          </a:ln>
        </p:spPr>
        <p:txBody>
          <a:bodyPr wrap="none">
            <a:spAutoFit/>
          </a:bodyPr>
          <a:lstStyle/>
          <a:p>
            <a:r>
              <a:rPr lang="en-GB" altLang="zh-CN" i="1" dirty="0">
                <a:ea typeface="宋体" pitchFamily="2" charset="-122"/>
              </a:rPr>
              <a:t>f</a:t>
            </a:r>
            <a:r>
              <a:rPr lang="en-GB" altLang="zh-CN" i="1" baseline="-25000" dirty="0">
                <a:ea typeface="宋体" pitchFamily="2" charset="-122"/>
              </a:rPr>
              <a:t>c</a:t>
            </a:r>
            <a:r>
              <a:rPr lang="en-GB" altLang="zh-CN" i="1" dirty="0">
                <a:ea typeface="宋体" pitchFamily="2" charset="-122"/>
              </a:rPr>
              <a:t> </a:t>
            </a:r>
            <a:r>
              <a:rPr lang="en-GB" altLang="zh-CN" dirty="0">
                <a:ea typeface="宋体" pitchFamily="2" charset="-122"/>
              </a:rPr>
              <a:t>is the corner (or cut-off</a:t>
            </a:r>
          </a:p>
          <a:p>
            <a:r>
              <a:rPr lang="en-GB" altLang="zh-CN" dirty="0">
                <a:ea typeface="宋体" pitchFamily="2" charset="-122"/>
              </a:rPr>
              <a:t>or critical) frequency</a:t>
            </a:r>
            <a:endParaRPr lang="en-GB" baseline="-25000" dirty="0"/>
          </a:p>
        </p:txBody>
      </p:sp>
      <p:sp>
        <p:nvSpPr>
          <p:cNvPr id="17" name="Text Box 15"/>
          <p:cNvSpPr txBox="1">
            <a:spLocks noChangeArrowheads="1"/>
          </p:cNvSpPr>
          <p:nvPr/>
        </p:nvSpPr>
        <p:spPr bwMode="auto">
          <a:xfrm>
            <a:off x="6732240" y="2420888"/>
            <a:ext cx="1895071" cy="523220"/>
          </a:xfrm>
          <a:prstGeom prst="rect">
            <a:avLst/>
          </a:prstGeom>
          <a:noFill/>
          <a:ln w="9525">
            <a:noFill/>
            <a:miter lim="800000"/>
            <a:headEnd/>
            <a:tailEnd/>
          </a:ln>
        </p:spPr>
        <p:txBody>
          <a:bodyPr wrap="none">
            <a:spAutoFit/>
          </a:bodyPr>
          <a:lstStyle/>
          <a:p>
            <a:r>
              <a:rPr lang="en-GB" altLang="zh-CN" sz="1400" dirty="0">
                <a:ea typeface="宋体" pitchFamily="2" charset="-122"/>
              </a:rPr>
              <a:t>For completeness</a:t>
            </a:r>
          </a:p>
          <a:p>
            <a:r>
              <a:rPr lang="en-GB" altLang="zh-CN" sz="1400" dirty="0">
                <a:ea typeface="宋体" pitchFamily="2" charset="-122"/>
              </a:rPr>
              <a:t>(but of little use to us)</a:t>
            </a:r>
            <a:endParaRPr lang="en-GB" sz="1400"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3"/>
          <p:cNvPicPr>
            <a:picLocks noChangeAspect="1" noChangeArrowheads="1"/>
          </p:cNvPicPr>
          <p:nvPr/>
        </p:nvPicPr>
        <p:blipFill>
          <a:blip r:embed="rId4" cstate="print"/>
          <a:srcRect/>
          <a:stretch>
            <a:fillRect/>
          </a:stretch>
        </p:blipFill>
        <p:spPr bwMode="auto">
          <a:xfrm>
            <a:off x="4932040" y="1700808"/>
            <a:ext cx="3979862" cy="2824162"/>
          </a:xfrm>
          <a:prstGeom prst="rect">
            <a:avLst/>
          </a:prstGeom>
          <a:noFill/>
          <a:ln w="9525">
            <a:noFill/>
            <a:miter lim="800000"/>
            <a:headEnd/>
            <a:tailEnd/>
          </a:ln>
        </p:spPr>
      </p:pic>
      <p:sp>
        <p:nvSpPr>
          <p:cNvPr id="13318" name="Text Box 5"/>
          <p:cNvSpPr txBox="1">
            <a:spLocks noChangeArrowheads="1"/>
          </p:cNvSpPr>
          <p:nvPr/>
        </p:nvSpPr>
        <p:spPr bwMode="auto">
          <a:xfrm>
            <a:off x="251520" y="3218200"/>
            <a:ext cx="3959225" cy="1938992"/>
          </a:xfrm>
          <a:prstGeom prst="rect">
            <a:avLst/>
          </a:prstGeom>
          <a:noFill/>
          <a:ln w="9525">
            <a:noFill/>
            <a:miter lim="800000"/>
            <a:headEnd/>
            <a:tailEnd/>
          </a:ln>
        </p:spPr>
        <p:txBody>
          <a:bodyPr>
            <a:spAutoFit/>
          </a:bodyPr>
          <a:lstStyle/>
          <a:p>
            <a:r>
              <a:rPr lang="en-GB" sz="2000" dirty="0"/>
              <a:t>When </a:t>
            </a:r>
            <a:r>
              <a:rPr lang="en-GB" sz="2000" dirty="0">
                <a:latin typeface="Symbol" pitchFamily="18" charset="2"/>
              </a:rPr>
              <a:t>w</a:t>
            </a:r>
            <a:r>
              <a:rPr lang="en-GB" sz="2000" dirty="0"/>
              <a:t>=</a:t>
            </a:r>
            <a:r>
              <a:rPr lang="en-GB" sz="2000" dirty="0" err="1">
                <a:latin typeface="Symbol" pitchFamily="18" charset="2"/>
              </a:rPr>
              <a:t>w</a:t>
            </a:r>
            <a:r>
              <a:rPr lang="en-GB" sz="2000" baseline="-25000" dirty="0" err="1"/>
              <a:t>c</a:t>
            </a:r>
            <a:r>
              <a:rPr lang="en-GB" sz="2000" dirty="0"/>
              <a:t> (or </a:t>
            </a:r>
            <a:r>
              <a:rPr lang="en-GB" sz="2000" i="1" dirty="0">
                <a:latin typeface="Times New Roman" pitchFamily="18" charset="0"/>
              </a:rPr>
              <a:t>f=</a:t>
            </a:r>
            <a:r>
              <a:rPr lang="en-GB" sz="2000" i="1" dirty="0" err="1">
                <a:latin typeface="Times New Roman" pitchFamily="18" charset="0"/>
              </a:rPr>
              <a:t>f</a:t>
            </a:r>
            <a:r>
              <a:rPr lang="en-GB" sz="2000" i="1" baseline="-25000" dirty="0" err="1">
                <a:latin typeface="Times New Roman" pitchFamily="18" charset="0"/>
              </a:rPr>
              <a:t>c</a:t>
            </a:r>
            <a:r>
              <a:rPr lang="en-GB" sz="2000" dirty="0"/>
              <a:t>) we have</a:t>
            </a:r>
          </a:p>
          <a:p>
            <a:endParaRPr lang="en-GB" sz="2000" dirty="0"/>
          </a:p>
          <a:p>
            <a:r>
              <a:rPr lang="en-GB" sz="2000" dirty="0"/>
              <a:t>|</a:t>
            </a:r>
            <a:r>
              <a:rPr lang="en-GB" sz="2000" i="1" dirty="0"/>
              <a:t>H</a:t>
            </a:r>
            <a:r>
              <a:rPr lang="en-GB" sz="2000" dirty="0"/>
              <a:t>(</a:t>
            </a:r>
            <a:r>
              <a:rPr lang="en-GB" sz="2000" i="1" dirty="0" err="1">
                <a:latin typeface="Symbol" pitchFamily="18" charset="2"/>
              </a:rPr>
              <a:t>w</a:t>
            </a:r>
            <a:r>
              <a:rPr lang="en-GB" sz="2000" i="1" baseline="-25000" dirty="0" err="1"/>
              <a:t>c</a:t>
            </a:r>
            <a:r>
              <a:rPr lang="en-GB" sz="2000" dirty="0"/>
              <a:t>)| = </a:t>
            </a:r>
            <a:r>
              <a:rPr lang="en-GB" altLang="zh-CN" sz="2000" dirty="0">
                <a:ea typeface="宋体" pitchFamily="2" charset="-122"/>
              </a:rPr>
              <a:t>1/√2 </a:t>
            </a:r>
            <a:r>
              <a:rPr lang="en-GB" sz="2000" dirty="0"/>
              <a:t>= 0.707</a:t>
            </a:r>
          </a:p>
          <a:p>
            <a:endParaRPr lang="en-GB" sz="2000" dirty="0"/>
          </a:p>
          <a:p>
            <a:r>
              <a:rPr lang="en-GB" sz="2000" dirty="0"/>
              <a:t>Which equates to the 3dB bandwidth (half power point)</a:t>
            </a:r>
          </a:p>
        </p:txBody>
      </p:sp>
      <p:sp>
        <p:nvSpPr>
          <p:cNvPr id="13319" name="Text Box 6"/>
          <p:cNvSpPr txBox="1">
            <a:spLocks noChangeArrowheads="1"/>
          </p:cNvSpPr>
          <p:nvPr/>
        </p:nvSpPr>
        <p:spPr bwMode="auto">
          <a:xfrm>
            <a:off x="3635896" y="3645024"/>
            <a:ext cx="1152128" cy="923330"/>
          </a:xfrm>
          <a:prstGeom prst="rect">
            <a:avLst/>
          </a:prstGeom>
          <a:noFill/>
          <a:ln w="9525">
            <a:noFill/>
            <a:miter lim="800000"/>
            <a:headEnd/>
            <a:tailEnd/>
          </a:ln>
        </p:spPr>
        <p:txBody>
          <a:bodyPr wrap="square">
            <a:spAutoFit/>
          </a:bodyPr>
          <a:lstStyle/>
          <a:p>
            <a:r>
              <a:rPr lang="en-GB" altLang="zh-CN" i="1" dirty="0">
                <a:latin typeface="Times New Roman" pitchFamily="18" charset="0"/>
                <a:ea typeface="宋体" pitchFamily="2" charset="-122"/>
              </a:rPr>
              <a:t>|</a:t>
            </a:r>
            <a:r>
              <a:rPr lang="en-GB" i="1" dirty="0" err="1">
                <a:latin typeface="Times New Roman" pitchFamily="18" charset="0"/>
              </a:rPr>
              <a:t>H</a:t>
            </a:r>
            <a:r>
              <a:rPr lang="en-GB" altLang="zh-CN" i="1" dirty="0" err="1">
                <a:latin typeface="Times New Roman" pitchFamily="18" charset="0"/>
                <a:ea typeface="宋体" pitchFamily="2" charset="-122"/>
              </a:rPr>
              <a:t>|</a:t>
            </a:r>
            <a:r>
              <a:rPr lang="en-GB" altLang="zh-CN" i="1" baseline="-25000" dirty="0" err="1">
                <a:latin typeface="Times New Roman" pitchFamily="18" charset="0"/>
                <a:ea typeface="宋体" pitchFamily="2" charset="-122"/>
              </a:rPr>
              <a:t>Max</a:t>
            </a:r>
            <a:r>
              <a:rPr lang="en-GB" dirty="0"/>
              <a:t>=1</a:t>
            </a:r>
          </a:p>
          <a:p>
            <a:r>
              <a:rPr lang="en-GB" altLang="zh-CN" i="1" dirty="0">
                <a:latin typeface="Times New Roman" pitchFamily="18" charset="0"/>
                <a:ea typeface="宋体" pitchFamily="2" charset="-122"/>
              </a:rPr>
              <a:t>|</a:t>
            </a:r>
            <a:r>
              <a:rPr lang="en-GB" i="1" dirty="0" err="1">
                <a:latin typeface="Times New Roman" pitchFamily="18" charset="0"/>
              </a:rPr>
              <a:t>H</a:t>
            </a:r>
            <a:r>
              <a:rPr lang="en-GB" altLang="zh-CN" i="1" dirty="0" err="1">
                <a:latin typeface="Times New Roman" pitchFamily="18" charset="0"/>
                <a:ea typeface="宋体" pitchFamily="2" charset="-122"/>
              </a:rPr>
              <a:t>|</a:t>
            </a:r>
            <a:r>
              <a:rPr lang="en-GB" altLang="zh-CN" i="1" baseline="-25000" dirty="0" err="1">
                <a:latin typeface="Times New Roman" pitchFamily="18" charset="0"/>
                <a:ea typeface="宋体" pitchFamily="2" charset="-122"/>
              </a:rPr>
              <a:t>Min</a:t>
            </a:r>
            <a:r>
              <a:rPr lang="en-GB" dirty="0"/>
              <a:t>=0</a:t>
            </a:r>
          </a:p>
          <a:p>
            <a:endParaRPr lang="en-US" altLang="zh-CN" dirty="0">
              <a:ea typeface="宋体" pitchFamily="2" charset="-122"/>
            </a:endParaRPr>
          </a:p>
        </p:txBody>
      </p:sp>
      <p:sp>
        <p:nvSpPr>
          <p:cNvPr id="8" name="Text Box 5"/>
          <p:cNvSpPr txBox="1">
            <a:spLocks noChangeArrowheads="1"/>
          </p:cNvSpPr>
          <p:nvPr/>
        </p:nvSpPr>
        <p:spPr bwMode="auto">
          <a:xfrm>
            <a:off x="7956376" y="4149080"/>
            <a:ext cx="864095" cy="338554"/>
          </a:xfrm>
          <a:prstGeom prst="rect">
            <a:avLst/>
          </a:prstGeom>
          <a:noFill/>
          <a:ln w="9525">
            <a:noFill/>
            <a:miter lim="800000"/>
            <a:headEnd/>
            <a:tailEnd/>
          </a:ln>
        </p:spPr>
        <p:txBody>
          <a:bodyPr wrap="square">
            <a:spAutoFit/>
          </a:bodyPr>
          <a:lstStyle/>
          <a:p>
            <a:r>
              <a:rPr lang="en-GB" sz="1600" dirty="0"/>
              <a:t>Linear</a:t>
            </a:r>
          </a:p>
        </p:txBody>
      </p:sp>
      <p:sp>
        <p:nvSpPr>
          <p:cNvPr id="9" name="Text Box 5"/>
          <p:cNvSpPr txBox="1">
            <a:spLocks noChangeArrowheads="1"/>
          </p:cNvSpPr>
          <p:nvPr/>
        </p:nvSpPr>
        <p:spPr bwMode="auto">
          <a:xfrm rot="16200000">
            <a:off x="4381238" y="1963578"/>
            <a:ext cx="864095" cy="338554"/>
          </a:xfrm>
          <a:prstGeom prst="rect">
            <a:avLst/>
          </a:prstGeom>
          <a:noFill/>
          <a:ln w="9525">
            <a:noFill/>
            <a:miter lim="800000"/>
            <a:headEnd/>
            <a:tailEnd/>
          </a:ln>
        </p:spPr>
        <p:txBody>
          <a:bodyPr wrap="square">
            <a:spAutoFit/>
          </a:bodyPr>
          <a:lstStyle/>
          <a:p>
            <a:r>
              <a:rPr lang="en-GB" sz="1600" dirty="0"/>
              <a:t>Linear</a:t>
            </a:r>
          </a:p>
        </p:txBody>
      </p:sp>
      <p:sp>
        <p:nvSpPr>
          <p:cNvPr id="10" name="Text Box 5"/>
          <p:cNvSpPr txBox="1">
            <a:spLocks noChangeArrowheads="1"/>
          </p:cNvSpPr>
          <p:nvPr/>
        </p:nvSpPr>
        <p:spPr bwMode="auto">
          <a:xfrm>
            <a:off x="5364088" y="4509120"/>
            <a:ext cx="3563888" cy="830997"/>
          </a:xfrm>
          <a:prstGeom prst="rect">
            <a:avLst/>
          </a:prstGeom>
          <a:noFill/>
          <a:ln w="9525">
            <a:noFill/>
            <a:miter lim="800000"/>
            <a:headEnd/>
            <a:tailEnd/>
          </a:ln>
        </p:spPr>
        <p:txBody>
          <a:bodyPr wrap="square">
            <a:spAutoFit/>
          </a:bodyPr>
          <a:lstStyle/>
          <a:p>
            <a:r>
              <a:rPr lang="en-GB" sz="1600" dirty="0"/>
              <a:t>Note how a curved response shape is observed with linear-scaled amplitude and frequency</a:t>
            </a:r>
          </a:p>
        </p:txBody>
      </p:sp>
      <p:sp>
        <p:nvSpPr>
          <p:cNvPr id="11" name="Rectangle 2"/>
          <p:cNvSpPr txBox="1">
            <a:spLocks noChangeArrowheads="1"/>
          </p:cNvSpPr>
          <p:nvPr/>
        </p:nvSpPr>
        <p:spPr>
          <a:xfrm>
            <a:off x="971600" y="548680"/>
            <a:ext cx="7158037" cy="744537"/>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solidFill>
                  <a:schemeClr val="tx2"/>
                </a:solidFill>
                <a:effectLst/>
                <a:uLnTx/>
                <a:uFillTx/>
                <a:latin typeface="+mj-lt"/>
                <a:ea typeface="+mj-ea"/>
                <a:cs typeface="+mj-cs"/>
              </a:rPr>
              <a:t>Amplitude part of the frequency domain transfer function, |</a:t>
            </a:r>
            <a:r>
              <a:rPr kumimoji="0" lang="en-GB" sz="2400" b="0" i="1" u="none" strike="noStrike" kern="0" cap="none" spc="0" normalizeH="0" baseline="0" noProof="0" dirty="0">
                <a:ln>
                  <a:noFill/>
                </a:ln>
                <a:solidFill>
                  <a:schemeClr val="tx2"/>
                </a:solidFill>
                <a:effectLst/>
                <a:uLnTx/>
                <a:uFillTx/>
                <a:latin typeface="+mj-lt"/>
                <a:ea typeface="+mj-ea"/>
                <a:cs typeface="+mj-cs"/>
              </a:rPr>
              <a:t>H</a:t>
            </a:r>
            <a:r>
              <a:rPr kumimoji="0" lang="en-GB" sz="2400" b="0" i="0" u="none" strike="noStrike" kern="0" cap="none" spc="0" normalizeH="0" baseline="0" noProof="0" dirty="0">
                <a:ln>
                  <a:noFill/>
                </a:ln>
                <a:solidFill>
                  <a:schemeClr val="tx2"/>
                </a:solidFill>
                <a:effectLst/>
                <a:uLnTx/>
                <a:uFillTx/>
                <a:latin typeface="+mj-lt"/>
                <a:ea typeface="+mj-ea"/>
                <a:cs typeface="+mj-cs"/>
              </a:rPr>
              <a:t>(</a:t>
            </a:r>
            <a:r>
              <a:rPr kumimoji="0" lang="el-GR" sz="2400" b="0" i="1" u="none" strike="noStrike" kern="0" cap="none" spc="0" normalizeH="0" baseline="0" noProof="0" dirty="0">
                <a:ln>
                  <a:noFill/>
                </a:ln>
                <a:solidFill>
                  <a:schemeClr val="tx2"/>
                </a:solidFill>
                <a:effectLst/>
                <a:uLnTx/>
                <a:uFillTx/>
                <a:latin typeface="+mj-lt"/>
                <a:ea typeface="+mj-ea"/>
                <a:cs typeface="+mj-cs"/>
              </a:rPr>
              <a:t>ω</a:t>
            </a:r>
            <a:r>
              <a:rPr kumimoji="0" lang="en-GB" sz="2400" b="0" i="0" u="none" strike="noStrike" kern="0" cap="none" spc="0" normalizeH="0" baseline="0" noProof="0" dirty="0">
                <a:ln>
                  <a:noFill/>
                </a:ln>
                <a:solidFill>
                  <a:schemeClr val="tx2"/>
                </a:solidFill>
                <a:effectLst/>
                <a:uLnTx/>
                <a:uFillTx/>
                <a:latin typeface="+mj-lt"/>
                <a:ea typeface="+mj-ea"/>
                <a:cs typeface="+mj-cs"/>
              </a:rPr>
              <a:t>)|</a:t>
            </a:r>
          </a:p>
        </p:txBody>
      </p:sp>
      <p:graphicFrame>
        <p:nvGraphicFramePr>
          <p:cNvPr id="2" name="Object 7"/>
          <p:cNvGraphicFramePr>
            <a:graphicFrameLocks noChangeAspect="1"/>
          </p:cNvGraphicFramePr>
          <p:nvPr/>
        </p:nvGraphicFramePr>
        <p:xfrm>
          <a:off x="5220072" y="1556792"/>
          <a:ext cx="842963" cy="511175"/>
        </p:xfrm>
        <a:graphic>
          <a:graphicData uri="http://schemas.openxmlformats.org/presentationml/2006/ole">
            <mc:AlternateContent xmlns:mc="http://schemas.openxmlformats.org/markup-compatibility/2006">
              <mc:Choice xmlns:v="urn:schemas-microsoft-com:vml" Requires="v">
                <p:oleObj spid="_x0000_s59540" name="Equation" r:id="rId5" imgW="419040" imgH="253800" progId="Equation.3">
                  <p:embed/>
                </p:oleObj>
              </mc:Choice>
              <mc:Fallback>
                <p:oleObj name="Equation" r:id="rId5" imgW="419040" imgH="2538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0072" y="1556792"/>
                        <a:ext cx="842963" cy="5111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3" name="Object 3"/>
          <p:cNvGraphicFramePr>
            <a:graphicFrameLocks noChangeAspect="1"/>
          </p:cNvGraphicFramePr>
          <p:nvPr/>
        </p:nvGraphicFramePr>
        <p:xfrm>
          <a:off x="683567" y="1674340"/>
          <a:ext cx="2583047" cy="1466628"/>
        </p:xfrm>
        <a:graphic>
          <a:graphicData uri="http://schemas.openxmlformats.org/presentationml/2006/ole">
            <mc:AlternateContent xmlns:mc="http://schemas.openxmlformats.org/markup-compatibility/2006">
              <mc:Choice xmlns:v="urn:schemas-microsoft-com:vml" Requires="v">
                <p:oleObj spid="_x0000_s59541" name="Equation" r:id="rId7" imgW="1295280" imgH="736560" progId="Equation.3">
                  <p:embed/>
                </p:oleObj>
              </mc:Choice>
              <mc:Fallback>
                <p:oleObj name="Equation" r:id="rId7" imgW="1295280" imgH="73656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567" y="1674340"/>
                        <a:ext cx="2583047" cy="146662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14" name="Rectangle 3"/>
          <p:cNvSpPr txBox="1">
            <a:spLocks noChangeArrowheads="1"/>
          </p:cNvSpPr>
          <p:nvPr/>
        </p:nvSpPr>
        <p:spPr>
          <a:xfrm>
            <a:off x="323528" y="5445225"/>
            <a:ext cx="8540750" cy="1412776"/>
          </a:xfrm>
          <a:prstGeom prst="rect">
            <a:avLst/>
          </a:prstGeom>
        </p:spPr>
        <p:txBody>
          <a:bodyPr/>
          <a:lstStyle/>
          <a:p>
            <a:pPr marL="342900" marR="0" lvl="0" indent="-342900" algn="l" defTabSz="914400" rtl="0" eaLnBrk="1" fontAlgn="base" latinLnBrk="0" hangingPunct="1">
              <a:lnSpc>
                <a:spcPct val="80000"/>
              </a:lnSpc>
              <a:spcBef>
                <a:spcPct val="20000"/>
              </a:spcBef>
              <a:spcAft>
                <a:spcPct val="0"/>
              </a:spcAft>
              <a:buClr>
                <a:schemeClr val="accent1"/>
              </a:buClr>
              <a:buSzPct val="70000"/>
              <a:buFont typeface="Wingdings" pitchFamily="2" charset="2"/>
              <a:buChar char="n"/>
              <a:tabLst/>
              <a:defRPr/>
            </a:pPr>
            <a:r>
              <a:rPr kumimoji="0" lang="en-GB" sz="2000" b="0" i="0" u="none" strike="noStrike" kern="0" cap="none" spc="0" normalizeH="0" baseline="0" noProof="0" dirty="0">
                <a:ln>
                  <a:noFill/>
                </a:ln>
                <a:solidFill>
                  <a:schemeClr val="tx1"/>
                </a:solidFill>
                <a:effectLst/>
                <a:uLnTx/>
                <a:uFillTx/>
                <a:latin typeface="+mn-lt"/>
                <a:ea typeface="+mn-ea"/>
                <a:cs typeface="+mn-cs"/>
              </a:rPr>
              <a:t>The amplitude response reduces as frequency increases,</a:t>
            </a:r>
            <a:r>
              <a:rPr kumimoji="0" lang="en-GB" sz="2000" b="0" i="0" u="none" strike="noStrike" kern="0" cap="none" spc="0" normalizeH="0" noProof="0" dirty="0">
                <a:ln>
                  <a:noFill/>
                </a:ln>
                <a:solidFill>
                  <a:schemeClr val="tx1"/>
                </a:solidFill>
                <a:effectLst/>
                <a:uLnTx/>
                <a:uFillTx/>
                <a:latin typeface="+mn-lt"/>
                <a:ea typeface="+mn-ea"/>
                <a:cs typeface="+mn-cs"/>
              </a:rPr>
              <a:t> and so this is a low-pass filter</a:t>
            </a:r>
          </a:p>
          <a:p>
            <a:pPr marL="342900" marR="0" lvl="0" indent="-342900" algn="l" defTabSz="914400" rtl="0" eaLnBrk="1" fontAlgn="base" latinLnBrk="0" hangingPunct="1">
              <a:lnSpc>
                <a:spcPct val="80000"/>
              </a:lnSpc>
              <a:spcBef>
                <a:spcPct val="20000"/>
              </a:spcBef>
              <a:spcAft>
                <a:spcPct val="0"/>
              </a:spcAft>
              <a:buClr>
                <a:schemeClr val="accent1"/>
              </a:buClr>
              <a:buSzPct val="70000"/>
              <a:buFont typeface="Wingdings" pitchFamily="2" charset="2"/>
              <a:buChar char="n"/>
              <a:tabLst/>
              <a:defRPr/>
            </a:pPr>
            <a:r>
              <a:rPr kumimoji="0" lang="en-GB" sz="2400" b="0" i="1" u="none" strike="noStrike" kern="0" cap="none" spc="0" normalizeH="0" baseline="0" noProof="0" dirty="0" err="1">
                <a:ln>
                  <a:noFill/>
                </a:ln>
                <a:solidFill>
                  <a:schemeClr val="tx1"/>
                </a:solidFill>
                <a:effectLst/>
                <a:uLnTx/>
                <a:uFillTx/>
                <a:latin typeface="Symbol" pitchFamily="18" charset="2"/>
                <a:ea typeface="+mn-ea"/>
                <a:cs typeface="+mn-cs"/>
              </a:rPr>
              <a:t>w</a:t>
            </a:r>
            <a:r>
              <a:rPr kumimoji="0" lang="en-GB" sz="2400" b="0" i="1" u="none" strike="noStrike" kern="0" cap="none" spc="0" normalizeH="0" baseline="-25000" noProof="0" dirty="0" err="1">
                <a:ln>
                  <a:noFill/>
                </a:ln>
                <a:solidFill>
                  <a:schemeClr val="tx1"/>
                </a:solidFill>
                <a:effectLst/>
                <a:uLnTx/>
                <a:uFillTx/>
                <a:latin typeface="+mn-lt"/>
                <a:ea typeface="+mn-ea"/>
                <a:cs typeface="+mn-cs"/>
              </a:rPr>
              <a:t>c</a:t>
            </a:r>
            <a:r>
              <a:rPr kumimoji="0" lang="en-GB" sz="2000" b="0" i="0" u="none" strike="noStrike" kern="0" cap="none" spc="0" normalizeH="0" baseline="0" noProof="0" dirty="0">
                <a:ln>
                  <a:noFill/>
                </a:ln>
                <a:solidFill>
                  <a:schemeClr val="tx1"/>
                </a:solidFill>
                <a:effectLst/>
                <a:uLnTx/>
                <a:uFillTx/>
                <a:latin typeface="+mn-lt"/>
                <a:ea typeface="+mn-ea"/>
                <a:cs typeface="+mn-cs"/>
              </a:rPr>
              <a:t> </a:t>
            </a:r>
            <a:r>
              <a:rPr kumimoji="0" lang="en-GB" b="0" i="0" u="none" strike="noStrike" kern="0" cap="none" spc="0" normalizeH="0" baseline="0" noProof="0" dirty="0">
                <a:ln>
                  <a:noFill/>
                </a:ln>
                <a:solidFill>
                  <a:schemeClr val="tx1"/>
                </a:solidFill>
                <a:effectLst/>
                <a:uLnTx/>
                <a:uFillTx/>
                <a:latin typeface="+mn-lt"/>
                <a:ea typeface="+mn-ea"/>
                <a:cs typeface="+mn-cs"/>
              </a:rPr>
              <a:t>(=1/RC) </a:t>
            </a:r>
            <a:r>
              <a:rPr kumimoji="0" lang="en-GB" sz="2000" b="0" i="0" u="none" strike="noStrike" kern="0" cap="none" spc="0" normalizeH="0" baseline="0" noProof="0" dirty="0">
                <a:ln>
                  <a:noFill/>
                </a:ln>
                <a:solidFill>
                  <a:schemeClr val="tx1"/>
                </a:solidFill>
                <a:effectLst/>
                <a:uLnTx/>
                <a:uFillTx/>
                <a:latin typeface="+mn-lt"/>
                <a:ea typeface="+mn-ea"/>
                <a:cs typeface="+mn-cs"/>
              </a:rPr>
              <a:t>is an important parameter of</a:t>
            </a:r>
            <a:r>
              <a:rPr kumimoji="0" lang="en-GB" altLang="zh-CN" sz="2000" b="0" i="0" u="none" strike="noStrike" kern="0" cap="none" spc="0" normalizeH="0" baseline="0" noProof="0" dirty="0">
                <a:ln>
                  <a:noFill/>
                </a:ln>
                <a:solidFill>
                  <a:schemeClr val="tx1"/>
                </a:solidFill>
                <a:effectLst/>
                <a:uLnTx/>
                <a:uFillTx/>
                <a:latin typeface="+mn-lt"/>
                <a:ea typeface="宋体" pitchFamily="2" charset="-122"/>
                <a:cs typeface="+mn-cs"/>
              </a:rPr>
              <a:t> this</a:t>
            </a:r>
            <a:r>
              <a:rPr kumimoji="0" lang="en-GB" sz="2000" b="0" i="0" u="none" strike="noStrike" kern="0" cap="none" spc="0" normalizeH="0" baseline="0" noProof="0" dirty="0">
                <a:ln>
                  <a:noFill/>
                </a:ln>
                <a:solidFill>
                  <a:schemeClr val="tx1"/>
                </a:solidFill>
                <a:effectLst/>
                <a:uLnTx/>
                <a:uFillTx/>
                <a:latin typeface="+mn-lt"/>
                <a:ea typeface="+mn-ea"/>
                <a:cs typeface="+mn-cs"/>
              </a:rPr>
              <a:t> circuit</a:t>
            </a:r>
          </a:p>
          <a:p>
            <a:pPr marL="342900" marR="0" lvl="0" indent="-342900" algn="l" defTabSz="914400" rtl="0" eaLnBrk="1" fontAlgn="base" latinLnBrk="0" hangingPunct="1">
              <a:lnSpc>
                <a:spcPct val="80000"/>
              </a:lnSpc>
              <a:spcBef>
                <a:spcPct val="20000"/>
              </a:spcBef>
              <a:spcAft>
                <a:spcPct val="0"/>
              </a:spcAft>
              <a:buClr>
                <a:schemeClr val="accent1"/>
              </a:buClr>
              <a:buSzPct val="70000"/>
              <a:buFont typeface="Wingdings" pitchFamily="2" charset="2"/>
              <a:buChar char="n"/>
              <a:tabLst/>
              <a:defRPr/>
            </a:pPr>
            <a:r>
              <a:rPr kumimoji="0" lang="en-GB" sz="2000" b="0" i="1" u="none" strike="noStrike" kern="0" cap="none" spc="0" normalizeH="0" baseline="0" noProof="0" dirty="0">
                <a:ln>
                  <a:noFill/>
                </a:ln>
                <a:solidFill>
                  <a:schemeClr val="tx1"/>
                </a:solidFill>
                <a:effectLst/>
                <a:uLnTx/>
                <a:uFillTx/>
                <a:latin typeface="Times New Roman" pitchFamily="18" charset="0"/>
                <a:ea typeface="+mn-ea"/>
                <a:cs typeface="+mn-cs"/>
              </a:rPr>
              <a:t>RC</a:t>
            </a:r>
            <a:r>
              <a:rPr kumimoji="0" lang="en-GB" sz="2000" b="0" i="0" u="none" strike="noStrike" kern="0" cap="none" spc="0" normalizeH="0" baseline="0" noProof="0" dirty="0">
                <a:ln>
                  <a:noFill/>
                </a:ln>
                <a:solidFill>
                  <a:schemeClr val="tx1"/>
                </a:solidFill>
                <a:effectLst/>
                <a:uLnTx/>
                <a:uFillTx/>
                <a:latin typeface="+mn-lt"/>
                <a:ea typeface="+mn-ea"/>
                <a:cs typeface="+mn-cs"/>
              </a:rPr>
              <a:t> has the dimension of </a:t>
            </a:r>
            <a:r>
              <a:rPr kumimoji="0" lang="en-GB" sz="2000" b="0" i="0" u="none" strike="noStrike" kern="0" cap="none" spc="0" normalizeH="0" baseline="0" noProof="0" dirty="0">
                <a:ln>
                  <a:noFill/>
                </a:ln>
                <a:solidFill>
                  <a:srgbClr val="FF0000"/>
                </a:solidFill>
                <a:effectLst/>
                <a:uLnTx/>
                <a:uFillTx/>
                <a:latin typeface="+mn-lt"/>
                <a:ea typeface="+mn-ea"/>
                <a:cs typeface="+mn-cs"/>
              </a:rPr>
              <a:t>time</a:t>
            </a:r>
            <a:r>
              <a:rPr kumimoji="0" lang="en-GB" altLang="zh-CN" sz="2000" b="0" i="0" u="none" strike="noStrike" kern="0" cap="none" spc="0" normalizeH="0" baseline="0" noProof="0" dirty="0">
                <a:ln>
                  <a:noFill/>
                </a:ln>
                <a:solidFill>
                  <a:srgbClr val="FF0000"/>
                </a:solidFill>
                <a:effectLst/>
                <a:uLnTx/>
                <a:uFillTx/>
                <a:latin typeface="+mn-lt"/>
                <a:ea typeface="宋体" pitchFamily="2" charset="-122"/>
                <a:cs typeface="+mn-cs"/>
              </a:rPr>
              <a:t>,</a:t>
            </a:r>
            <a:r>
              <a:rPr kumimoji="0" lang="en-GB" sz="2000" b="0" i="0" u="none" strike="noStrike" kern="0" cap="none" spc="0" normalizeH="0" baseline="0" noProof="0" dirty="0">
                <a:ln>
                  <a:noFill/>
                </a:ln>
                <a:solidFill>
                  <a:schemeClr val="tx1"/>
                </a:solidFill>
                <a:effectLst/>
                <a:uLnTx/>
                <a:uFillTx/>
                <a:latin typeface="+mn-lt"/>
                <a:ea typeface="+mn-ea"/>
                <a:cs typeface="+mn-cs"/>
              </a:rPr>
              <a:t> and is called</a:t>
            </a:r>
            <a:r>
              <a:rPr kumimoji="0" lang="en-GB" sz="2000" b="0" i="0" u="none" strike="noStrike" kern="0" cap="none" spc="0" normalizeH="0" baseline="0" noProof="0" dirty="0">
                <a:ln>
                  <a:noFill/>
                </a:ln>
                <a:effectLst/>
                <a:uLnTx/>
                <a:uFillTx/>
                <a:latin typeface="+mn-lt"/>
                <a:ea typeface="+mn-ea"/>
                <a:cs typeface="+mn-cs"/>
              </a:rPr>
              <a:t> the </a:t>
            </a:r>
            <a:r>
              <a:rPr kumimoji="0" lang="en-GB" sz="2000" b="0" i="1" u="none" strike="noStrike" kern="0" cap="none" spc="0" normalizeH="0" baseline="0" noProof="0" dirty="0">
                <a:ln>
                  <a:noFill/>
                </a:ln>
                <a:solidFill>
                  <a:srgbClr val="FF0000"/>
                </a:solidFill>
                <a:effectLst/>
                <a:uLnTx/>
                <a:uFillTx/>
                <a:latin typeface="Times New Roman" pitchFamily="18" charset="0"/>
                <a:ea typeface="+mn-ea"/>
                <a:cs typeface="+mn-cs"/>
              </a:rPr>
              <a:t>RC</a:t>
            </a:r>
            <a:r>
              <a:rPr kumimoji="0" lang="en-GB" sz="2000" b="0" i="0" u="none" strike="noStrike" kern="0" cap="none" spc="0" normalizeH="0" baseline="0" noProof="0" dirty="0">
                <a:ln>
                  <a:noFill/>
                </a:ln>
                <a:solidFill>
                  <a:srgbClr val="FF0000"/>
                </a:solidFill>
                <a:effectLst/>
                <a:uLnTx/>
                <a:uFillTx/>
                <a:latin typeface="+mn-lt"/>
                <a:ea typeface="+mn-ea"/>
                <a:cs typeface="+mn-cs"/>
              </a:rPr>
              <a:t> time constant</a:t>
            </a:r>
            <a:endParaRPr kumimoji="0" lang="en-GB" sz="20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971550" y="620713"/>
            <a:ext cx="7704138" cy="765175"/>
          </a:xfrm>
        </p:spPr>
        <p:txBody>
          <a:bodyPr/>
          <a:lstStyle/>
          <a:p>
            <a:pPr eaLnBrk="1" hangingPunct="1"/>
            <a:r>
              <a:rPr lang="en-GB" sz="2800" dirty="0"/>
              <a:t>Plot of amplitude response</a:t>
            </a:r>
            <a:br>
              <a:rPr lang="en-GB" sz="2800" dirty="0"/>
            </a:br>
            <a:r>
              <a:rPr lang="en-GB" sz="2000" dirty="0"/>
              <a:t>(the magnitude part of the frequency domain transfer function)</a:t>
            </a:r>
            <a:endParaRPr lang="en-GB" sz="2800" dirty="0"/>
          </a:p>
        </p:txBody>
      </p:sp>
      <p:sp>
        <p:nvSpPr>
          <p:cNvPr id="14340" name="Rectangle 3"/>
          <p:cNvSpPr>
            <a:spLocks noGrp="1" noChangeArrowheads="1"/>
          </p:cNvSpPr>
          <p:nvPr>
            <p:ph type="body" idx="1"/>
          </p:nvPr>
        </p:nvSpPr>
        <p:spPr>
          <a:xfrm>
            <a:off x="1187624" y="1844824"/>
            <a:ext cx="1728192" cy="576064"/>
          </a:xfrm>
        </p:spPr>
        <p:txBody>
          <a:bodyPr/>
          <a:lstStyle/>
          <a:p>
            <a:pPr marL="342900" indent="-342900" eaLnBrk="1" hangingPunct="1"/>
            <a:r>
              <a:rPr lang="en-GB" sz="2400" dirty="0"/>
              <a:t>In dB:</a:t>
            </a:r>
          </a:p>
        </p:txBody>
      </p:sp>
      <p:graphicFrame>
        <p:nvGraphicFramePr>
          <p:cNvPr id="2" name="Object 2"/>
          <p:cNvGraphicFramePr>
            <a:graphicFrameLocks noChangeAspect="1"/>
          </p:cNvGraphicFramePr>
          <p:nvPr/>
        </p:nvGraphicFramePr>
        <p:xfrm>
          <a:off x="2916238" y="1700213"/>
          <a:ext cx="4895850" cy="1560512"/>
        </p:xfrm>
        <a:graphic>
          <a:graphicData uri="http://schemas.openxmlformats.org/presentationml/2006/ole">
            <mc:AlternateContent xmlns:mc="http://schemas.openxmlformats.org/markup-compatibility/2006">
              <mc:Choice xmlns:v="urn:schemas-microsoft-com:vml" Requires="v">
                <p:oleObj spid="_x0000_s60564" name="Equation" r:id="rId4" imgW="2311200" imgH="736560" progId="Equation.3">
                  <p:embed/>
                </p:oleObj>
              </mc:Choice>
              <mc:Fallback>
                <p:oleObj name="Equation" r:id="rId4" imgW="2311200" imgH="73656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6238" y="1700213"/>
                        <a:ext cx="4895850" cy="1560512"/>
                      </a:xfrm>
                      <a:prstGeom prst="rect">
                        <a:avLst/>
                      </a:prstGeom>
                      <a:solidFill>
                        <a:schemeClr val="bg1"/>
                      </a:solidFill>
                    </p:spPr>
                  </p:pic>
                </p:oleObj>
              </mc:Fallback>
            </mc:AlternateContent>
          </a:graphicData>
        </a:graphic>
      </p:graphicFrame>
      <p:sp>
        <p:nvSpPr>
          <p:cNvPr id="6" name="Text Box 5"/>
          <p:cNvSpPr txBox="1">
            <a:spLocks noChangeArrowheads="1"/>
          </p:cNvSpPr>
          <p:nvPr/>
        </p:nvSpPr>
        <p:spPr bwMode="auto">
          <a:xfrm>
            <a:off x="468313" y="3141663"/>
            <a:ext cx="6696075" cy="366712"/>
          </a:xfrm>
          <a:prstGeom prst="rect">
            <a:avLst/>
          </a:prstGeom>
          <a:noFill/>
          <a:ln w="9525">
            <a:noFill/>
            <a:miter lim="800000"/>
            <a:headEnd/>
            <a:tailEnd/>
          </a:ln>
        </p:spPr>
        <p:txBody>
          <a:bodyPr>
            <a:spAutoFit/>
          </a:bodyPr>
          <a:lstStyle/>
          <a:p>
            <a:r>
              <a:rPr lang="en-GB" dirty="0">
                <a:latin typeface="Tahoma" pitchFamily="34" charset="0"/>
              </a:rPr>
              <a:t>At low frequencies, </a:t>
            </a:r>
            <a:r>
              <a:rPr lang="en-GB" i="1" dirty="0">
                <a:latin typeface="Symbol" pitchFamily="18" charset="2"/>
              </a:rPr>
              <a:t>w</a:t>
            </a:r>
            <a:r>
              <a:rPr lang="en-GB" dirty="0">
                <a:latin typeface="Tahoma" pitchFamily="34" charset="0"/>
              </a:rPr>
              <a:t>&lt;&lt;</a:t>
            </a:r>
            <a:r>
              <a:rPr lang="en-GB" i="1" dirty="0" err="1">
                <a:latin typeface="Symbol" pitchFamily="18" charset="2"/>
              </a:rPr>
              <a:t>w</a:t>
            </a:r>
            <a:r>
              <a:rPr lang="en-GB" i="1" baseline="-25000" dirty="0" err="1">
                <a:latin typeface="Tahoma" pitchFamily="34" charset="0"/>
              </a:rPr>
              <a:t>c</a:t>
            </a:r>
            <a:r>
              <a:rPr lang="en-GB" i="1" baseline="-25000" dirty="0">
                <a:latin typeface="Tahoma" pitchFamily="34" charset="0"/>
              </a:rPr>
              <a:t> </a:t>
            </a:r>
            <a:r>
              <a:rPr lang="en-GB" dirty="0">
                <a:latin typeface="Tahoma" pitchFamily="34" charset="0"/>
              </a:rPr>
              <a:t>:  |H(</a:t>
            </a:r>
            <a:r>
              <a:rPr lang="en-GB" dirty="0">
                <a:latin typeface="Symbol" pitchFamily="18" charset="2"/>
              </a:rPr>
              <a:t>w</a:t>
            </a:r>
            <a:r>
              <a:rPr lang="en-GB" dirty="0">
                <a:latin typeface="Tahoma" pitchFamily="34" charset="0"/>
              </a:rPr>
              <a:t>)| ~ 1, or in decibels, 0dB</a:t>
            </a:r>
          </a:p>
        </p:txBody>
      </p:sp>
      <p:sp>
        <p:nvSpPr>
          <p:cNvPr id="7" name="Text Box 6"/>
          <p:cNvSpPr txBox="1">
            <a:spLocks noChangeArrowheads="1"/>
          </p:cNvSpPr>
          <p:nvPr/>
        </p:nvSpPr>
        <p:spPr bwMode="auto">
          <a:xfrm>
            <a:off x="468313" y="3716338"/>
            <a:ext cx="8124147" cy="369332"/>
          </a:xfrm>
          <a:prstGeom prst="rect">
            <a:avLst/>
          </a:prstGeom>
          <a:noFill/>
          <a:ln w="9525">
            <a:noFill/>
            <a:miter lim="800000"/>
            <a:headEnd/>
            <a:tailEnd/>
          </a:ln>
        </p:spPr>
        <p:txBody>
          <a:bodyPr wrap="none">
            <a:spAutoFit/>
          </a:bodyPr>
          <a:lstStyle/>
          <a:p>
            <a:r>
              <a:rPr lang="en-GB" dirty="0"/>
              <a:t>When </a:t>
            </a:r>
            <a:r>
              <a:rPr lang="en-GB" i="1" dirty="0">
                <a:latin typeface="Symbol" pitchFamily="18" charset="2"/>
              </a:rPr>
              <a:t>w</a:t>
            </a:r>
            <a:r>
              <a:rPr lang="en-GB" dirty="0">
                <a:latin typeface="Tahoma" pitchFamily="34" charset="0"/>
              </a:rPr>
              <a:t>=</a:t>
            </a:r>
            <a:r>
              <a:rPr lang="en-GB" i="1" dirty="0" err="1">
                <a:latin typeface="Symbol" pitchFamily="18" charset="2"/>
              </a:rPr>
              <a:t>w</a:t>
            </a:r>
            <a:r>
              <a:rPr lang="en-GB" i="1" baseline="-25000" dirty="0" err="1">
                <a:latin typeface="Tahoma" pitchFamily="34" charset="0"/>
              </a:rPr>
              <a:t>c</a:t>
            </a:r>
            <a:r>
              <a:rPr lang="en-GB" i="1" baseline="-25000" dirty="0">
                <a:latin typeface="Tahoma" pitchFamily="34" charset="0"/>
              </a:rPr>
              <a:t> </a:t>
            </a:r>
            <a:r>
              <a:rPr lang="en-GB" dirty="0">
                <a:latin typeface="Tahoma" pitchFamily="34" charset="0"/>
              </a:rPr>
              <a:t>: |H(</a:t>
            </a:r>
            <a:r>
              <a:rPr lang="en-GB" dirty="0">
                <a:latin typeface="Symbol" pitchFamily="18" charset="2"/>
              </a:rPr>
              <a:t>w</a:t>
            </a:r>
            <a:r>
              <a:rPr lang="en-GB" dirty="0">
                <a:latin typeface="Tahoma" pitchFamily="34" charset="0"/>
              </a:rPr>
              <a:t>)| = 1/√2  or -3 dB (very nearly). </a:t>
            </a:r>
            <a:r>
              <a:rPr lang="en-GB" i="1" dirty="0" err="1">
                <a:latin typeface="Symbol" pitchFamily="18" charset="2"/>
              </a:rPr>
              <a:t>w</a:t>
            </a:r>
            <a:r>
              <a:rPr lang="en-GB" i="1" baseline="-25000" dirty="0" err="1">
                <a:latin typeface="Tahoma" pitchFamily="34" charset="0"/>
              </a:rPr>
              <a:t>c</a:t>
            </a:r>
            <a:r>
              <a:rPr lang="en-GB" dirty="0">
                <a:latin typeface="Tahoma" pitchFamily="34" charset="0"/>
              </a:rPr>
              <a:t> is </a:t>
            </a:r>
            <a:r>
              <a:rPr lang="en-GB" dirty="0"/>
              <a:t>the</a:t>
            </a:r>
            <a:r>
              <a:rPr lang="en-GB" dirty="0">
                <a:latin typeface="Tahoma" pitchFamily="34" charset="0"/>
              </a:rPr>
              <a:t> </a:t>
            </a:r>
            <a:r>
              <a:rPr lang="en-GB" dirty="0">
                <a:solidFill>
                  <a:srgbClr val="FF0000"/>
                </a:solidFill>
                <a:latin typeface="Tahoma" pitchFamily="34" charset="0"/>
              </a:rPr>
              <a:t>3</a:t>
            </a:r>
            <a:r>
              <a:rPr lang="en-GB" altLang="zh-CN" dirty="0">
                <a:solidFill>
                  <a:srgbClr val="FF0000"/>
                </a:solidFill>
                <a:latin typeface="Tahoma" pitchFamily="34" charset="0"/>
                <a:ea typeface="宋体" pitchFamily="2" charset="-122"/>
              </a:rPr>
              <a:t>-</a:t>
            </a:r>
            <a:r>
              <a:rPr lang="en-GB" dirty="0">
                <a:solidFill>
                  <a:srgbClr val="FF0000"/>
                </a:solidFill>
                <a:latin typeface="Tahoma" pitchFamily="34" charset="0"/>
              </a:rPr>
              <a:t>dB bandwidth</a:t>
            </a:r>
          </a:p>
        </p:txBody>
      </p:sp>
      <p:sp>
        <p:nvSpPr>
          <p:cNvPr id="8" name="Text Box 7"/>
          <p:cNvSpPr txBox="1">
            <a:spLocks noChangeArrowheads="1"/>
          </p:cNvSpPr>
          <p:nvPr/>
        </p:nvSpPr>
        <p:spPr bwMode="auto">
          <a:xfrm>
            <a:off x="468313" y="4292600"/>
            <a:ext cx="2586037" cy="366713"/>
          </a:xfrm>
          <a:prstGeom prst="rect">
            <a:avLst/>
          </a:prstGeom>
          <a:noFill/>
          <a:ln w="9525">
            <a:noFill/>
            <a:miter lim="800000"/>
            <a:headEnd/>
            <a:tailEnd/>
          </a:ln>
        </p:spPr>
        <p:txBody>
          <a:bodyPr wrap="none">
            <a:spAutoFit/>
          </a:bodyPr>
          <a:lstStyle/>
          <a:p>
            <a:r>
              <a:rPr lang="en-GB" dirty="0"/>
              <a:t>At frequencies</a:t>
            </a:r>
            <a:r>
              <a:rPr lang="en-GB" dirty="0">
                <a:latin typeface="Tahoma" pitchFamily="34" charset="0"/>
              </a:rPr>
              <a:t> </a:t>
            </a:r>
            <a:r>
              <a:rPr lang="en-GB" i="1" dirty="0">
                <a:latin typeface="Symbol" pitchFamily="18" charset="2"/>
              </a:rPr>
              <a:t>w</a:t>
            </a:r>
            <a:r>
              <a:rPr lang="en-GB" dirty="0">
                <a:latin typeface="Tahoma" pitchFamily="34" charset="0"/>
              </a:rPr>
              <a:t>&gt;&gt;</a:t>
            </a:r>
            <a:r>
              <a:rPr lang="en-GB" i="1" dirty="0" err="1">
                <a:latin typeface="Symbol" pitchFamily="18" charset="2"/>
              </a:rPr>
              <a:t>w</a:t>
            </a:r>
            <a:r>
              <a:rPr lang="en-GB" i="1" baseline="-25000" dirty="0" err="1">
                <a:latin typeface="Tahoma" pitchFamily="34" charset="0"/>
              </a:rPr>
              <a:t>c</a:t>
            </a:r>
            <a:r>
              <a:rPr lang="en-GB" i="1" baseline="-25000" dirty="0">
                <a:latin typeface="Tahoma" pitchFamily="34" charset="0"/>
              </a:rPr>
              <a:t> </a:t>
            </a:r>
            <a:r>
              <a:rPr lang="en-GB" dirty="0">
                <a:latin typeface="Tahoma" pitchFamily="34" charset="0"/>
              </a:rPr>
              <a:t>:</a:t>
            </a:r>
          </a:p>
        </p:txBody>
      </p:sp>
      <p:graphicFrame>
        <p:nvGraphicFramePr>
          <p:cNvPr id="9" name="Object 8"/>
          <p:cNvGraphicFramePr>
            <a:graphicFrameLocks noChangeAspect="1"/>
          </p:cNvGraphicFramePr>
          <p:nvPr/>
        </p:nvGraphicFramePr>
        <p:xfrm>
          <a:off x="2987824" y="4149080"/>
          <a:ext cx="3421716" cy="792013"/>
        </p:xfrm>
        <a:graphic>
          <a:graphicData uri="http://schemas.openxmlformats.org/presentationml/2006/ole">
            <mc:AlternateContent xmlns:mc="http://schemas.openxmlformats.org/markup-compatibility/2006">
              <mc:Choice xmlns:v="urn:schemas-microsoft-com:vml" Requires="v">
                <p:oleObj spid="_x0000_s60565" name="Equation" r:id="rId6" imgW="1866600" imgH="431640" progId="Equation.3">
                  <p:embed/>
                </p:oleObj>
              </mc:Choice>
              <mc:Fallback>
                <p:oleObj name="Equation" r:id="rId6" imgW="1866600" imgH="43164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7824" y="4149080"/>
                        <a:ext cx="3421716" cy="792013"/>
                      </a:xfrm>
                      <a:prstGeom prst="rect">
                        <a:avLst/>
                      </a:prstGeom>
                      <a:solidFill>
                        <a:schemeClr val="bg1"/>
                      </a:solidFill>
                    </p:spPr>
                  </p:pic>
                </p:oleObj>
              </mc:Fallback>
            </mc:AlternateContent>
          </a:graphicData>
        </a:graphic>
      </p:graphicFrame>
      <p:sp>
        <p:nvSpPr>
          <p:cNvPr id="10" name="Text Box 9"/>
          <p:cNvSpPr txBox="1">
            <a:spLocks noChangeArrowheads="1"/>
          </p:cNvSpPr>
          <p:nvPr/>
        </p:nvSpPr>
        <p:spPr bwMode="auto">
          <a:xfrm>
            <a:off x="468313" y="4868863"/>
            <a:ext cx="8280400" cy="846386"/>
          </a:xfrm>
          <a:prstGeom prst="rect">
            <a:avLst/>
          </a:prstGeom>
          <a:noFill/>
          <a:ln w="9525">
            <a:noFill/>
            <a:miter lim="800000"/>
            <a:headEnd/>
            <a:tailEnd/>
          </a:ln>
        </p:spPr>
        <p:txBody>
          <a:bodyPr>
            <a:spAutoFit/>
          </a:bodyPr>
          <a:lstStyle/>
          <a:p>
            <a:r>
              <a:rPr lang="en-GB" sz="2000" dirty="0"/>
              <a:t>The high-frequency amplitude reduces </a:t>
            </a:r>
            <a:r>
              <a:rPr lang="en-GB" altLang="zh-CN" sz="2000" dirty="0">
                <a:ea typeface="宋体" pitchFamily="2" charset="-122"/>
              </a:rPr>
              <a:t>at a rate of: </a:t>
            </a:r>
          </a:p>
          <a:p>
            <a:endParaRPr lang="en-GB" sz="900" dirty="0"/>
          </a:p>
          <a:p>
            <a:r>
              <a:rPr lang="en-GB" sz="2000" dirty="0"/>
              <a:t>20dB</a:t>
            </a:r>
            <a:r>
              <a:rPr lang="en-GB" altLang="zh-CN" sz="2000" dirty="0">
                <a:ea typeface="宋体" pitchFamily="2" charset="-122"/>
              </a:rPr>
              <a:t> for</a:t>
            </a:r>
            <a:r>
              <a:rPr lang="en-GB" sz="2000" dirty="0"/>
              <a:t> </a:t>
            </a:r>
            <a:r>
              <a:rPr lang="en-GB" altLang="zh-CN" sz="2000" dirty="0">
                <a:ea typeface="宋体" pitchFamily="2" charset="-122"/>
              </a:rPr>
              <a:t>a</a:t>
            </a:r>
            <a:r>
              <a:rPr lang="en-GB" sz="2000" dirty="0"/>
              <a:t> frequency increase</a:t>
            </a:r>
            <a:r>
              <a:rPr lang="en-GB" altLang="zh-CN" sz="2000" dirty="0">
                <a:ea typeface="宋体" pitchFamily="2" charset="-122"/>
              </a:rPr>
              <a:t> of</a:t>
            </a:r>
            <a:r>
              <a:rPr lang="en-GB" sz="2000" dirty="0"/>
              <a:t> 10 times (20 dB per decade)</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71550" y="188913"/>
            <a:ext cx="7200900" cy="1143000"/>
          </a:xfrm>
        </p:spPr>
        <p:txBody>
          <a:bodyPr/>
          <a:lstStyle/>
          <a:p>
            <a:pPr eaLnBrk="1" hangingPunct="1"/>
            <a:r>
              <a:rPr lang="en-GB" sz="2400" dirty="0">
                <a:solidFill>
                  <a:schemeClr val="tx1"/>
                </a:solidFill>
              </a:rPr>
              <a:t>Log-scaled Plot of amplitude response</a:t>
            </a:r>
            <a:r>
              <a:rPr lang="en-GB" sz="2400" dirty="0">
                <a:solidFill>
                  <a:schemeClr val="tx1"/>
                </a:solidFill>
                <a:ea typeface="宋体" pitchFamily="2" charset="-122"/>
              </a:rPr>
              <a:t>:</a:t>
            </a:r>
            <a:br>
              <a:rPr lang="en-GB" sz="2400" dirty="0">
                <a:solidFill>
                  <a:schemeClr val="tx1"/>
                </a:solidFill>
                <a:ea typeface="宋体" pitchFamily="2" charset="-122"/>
              </a:rPr>
            </a:br>
            <a:r>
              <a:rPr lang="en-GB" sz="2400" dirty="0">
                <a:solidFill>
                  <a:schemeClr val="tx1"/>
                </a:solidFill>
                <a:ea typeface="宋体" pitchFamily="2" charset="-122"/>
              </a:rPr>
              <a:t>		</a:t>
            </a:r>
            <a:r>
              <a:rPr lang="en-GB" altLang="zh-CN" sz="2400" dirty="0">
                <a:solidFill>
                  <a:schemeClr val="tx1"/>
                </a:solidFill>
                <a:ea typeface="宋体" pitchFamily="2" charset="-122"/>
              </a:rPr>
              <a:t>dB Vs.</a:t>
            </a:r>
            <a:r>
              <a:rPr lang="zh-CN" altLang="en-GB" sz="2400" dirty="0">
                <a:solidFill>
                  <a:schemeClr val="tx1"/>
                </a:solidFill>
                <a:ea typeface="宋体" pitchFamily="2" charset="-122"/>
              </a:rPr>
              <a:t> </a:t>
            </a:r>
            <a:r>
              <a:rPr lang="en-GB" altLang="zh-CN" sz="2400" dirty="0">
                <a:solidFill>
                  <a:schemeClr val="tx1"/>
                </a:solidFill>
                <a:ea typeface="宋体" pitchFamily="2" charset="-122"/>
              </a:rPr>
              <a:t>Log(</a:t>
            </a:r>
            <a:r>
              <a:rPr lang="en-GB" altLang="zh-CN" sz="2400" dirty="0">
                <a:solidFill>
                  <a:schemeClr val="tx1"/>
                </a:solidFill>
                <a:latin typeface="Symbol" pitchFamily="18" charset="2"/>
                <a:ea typeface="宋体" pitchFamily="2" charset="-122"/>
              </a:rPr>
              <a:t>w</a:t>
            </a:r>
            <a:r>
              <a:rPr lang="en-GB" altLang="zh-CN" sz="2400" dirty="0">
                <a:solidFill>
                  <a:schemeClr val="tx1"/>
                </a:solidFill>
                <a:ea typeface="宋体" pitchFamily="2" charset="-122"/>
              </a:rPr>
              <a:t>)</a:t>
            </a:r>
          </a:p>
        </p:txBody>
      </p:sp>
      <p:sp>
        <p:nvSpPr>
          <p:cNvPr id="25603" name="Line 3"/>
          <p:cNvSpPr>
            <a:spLocks noChangeShapeType="1"/>
          </p:cNvSpPr>
          <p:nvPr/>
        </p:nvSpPr>
        <p:spPr bwMode="auto">
          <a:xfrm>
            <a:off x="1476375" y="2781300"/>
            <a:ext cx="6983413" cy="0"/>
          </a:xfrm>
          <a:prstGeom prst="line">
            <a:avLst/>
          </a:prstGeom>
          <a:noFill/>
          <a:ln w="28575">
            <a:solidFill>
              <a:schemeClr val="tx1"/>
            </a:solidFill>
            <a:round/>
            <a:headEnd/>
            <a:tailEnd type="triangle" w="med" len="med"/>
          </a:ln>
        </p:spPr>
        <p:txBody>
          <a:bodyPr/>
          <a:lstStyle/>
          <a:p>
            <a:endParaRPr lang="en-GB"/>
          </a:p>
        </p:txBody>
      </p:sp>
      <p:sp>
        <p:nvSpPr>
          <p:cNvPr id="25604" name="Line 4"/>
          <p:cNvSpPr>
            <a:spLocks noChangeShapeType="1"/>
          </p:cNvSpPr>
          <p:nvPr/>
        </p:nvSpPr>
        <p:spPr bwMode="auto">
          <a:xfrm flipV="1">
            <a:off x="1476375" y="1700213"/>
            <a:ext cx="0" cy="4321175"/>
          </a:xfrm>
          <a:prstGeom prst="line">
            <a:avLst/>
          </a:prstGeom>
          <a:noFill/>
          <a:ln w="28575">
            <a:solidFill>
              <a:schemeClr val="tx1"/>
            </a:solidFill>
            <a:round/>
            <a:headEnd/>
            <a:tailEnd type="triangle" w="med" len="med"/>
          </a:ln>
        </p:spPr>
        <p:txBody>
          <a:bodyPr/>
          <a:lstStyle/>
          <a:p>
            <a:endParaRPr lang="en-GB"/>
          </a:p>
        </p:txBody>
      </p:sp>
      <p:sp>
        <p:nvSpPr>
          <p:cNvPr id="25605" name="Text Box 5"/>
          <p:cNvSpPr txBox="1">
            <a:spLocks noChangeArrowheads="1"/>
          </p:cNvSpPr>
          <p:nvPr/>
        </p:nvSpPr>
        <p:spPr bwMode="auto">
          <a:xfrm>
            <a:off x="1403350" y="1703388"/>
            <a:ext cx="693738" cy="396875"/>
          </a:xfrm>
          <a:prstGeom prst="rect">
            <a:avLst/>
          </a:prstGeom>
          <a:noFill/>
          <a:ln w="9525">
            <a:noFill/>
            <a:miter lim="800000"/>
            <a:headEnd/>
            <a:tailEnd/>
          </a:ln>
        </p:spPr>
        <p:txBody>
          <a:bodyPr wrap="none">
            <a:spAutoFit/>
          </a:bodyPr>
          <a:lstStyle/>
          <a:p>
            <a:r>
              <a:rPr lang="en-GB" sz="2000" i="1">
                <a:latin typeface="Times New Roman" pitchFamily="18" charset="0"/>
              </a:rPr>
              <a:t>V</a:t>
            </a:r>
            <a:r>
              <a:rPr lang="en-GB" sz="2000" i="1" baseline="-25000">
                <a:latin typeface="Times New Roman" pitchFamily="18" charset="0"/>
              </a:rPr>
              <a:t>o</a:t>
            </a:r>
            <a:r>
              <a:rPr lang="en-GB" sz="2000" i="1">
                <a:latin typeface="Times New Roman" pitchFamily="18" charset="0"/>
              </a:rPr>
              <a:t>/V</a:t>
            </a:r>
            <a:r>
              <a:rPr lang="en-GB" sz="2000" i="1" baseline="-25000">
                <a:latin typeface="Times New Roman" pitchFamily="18" charset="0"/>
              </a:rPr>
              <a:t>i</a:t>
            </a:r>
          </a:p>
        </p:txBody>
      </p:sp>
      <p:sp>
        <p:nvSpPr>
          <p:cNvPr id="25606" name="Text Box 6"/>
          <p:cNvSpPr txBox="1">
            <a:spLocks noChangeArrowheads="1"/>
          </p:cNvSpPr>
          <p:nvPr/>
        </p:nvSpPr>
        <p:spPr bwMode="auto">
          <a:xfrm>
            <a:off x="7019925" y="2781300"/>
            <a:ext cx="1677988" cy="396875"/>
          </a:xfrm>
          <a:prstGeom prst="rect">
            <a:avLst/>
          </a:prstGeom>
          <a:noFill/>
          <a:ln w="9525">
            <a:noFill/>
            <a:miter lim="800000"/>
            <a:headEnd/>
            <a:tailEnd/>
          </a:ln>
        </p:spPr>
        <p:txBody>
          <a:bodyPr wrap="none">
            <a:spAutoFit/>
          </a:bodyPr>
          <a:lstStyle/>
          <a:p>
            <a:r>
              <a:rPr lang="en-GB" sz="2000" i="1">
                <a:latin typeface="Symbol" pitchFamily="18" charset="2"/>
              </a:rPr>
              <a:t>w </a:t>
            </a:r>
            <a:r>
              <a:rPr lang="en-GB" sz="2000">
                <a:latin typeface="Symbol" pitchFamily="18" charset="2"/>
              </a:rPr>
              <a:t>(</a:t>
            </a:r>
            <a:r>
              <a:rPr lang="en-GB" sz="2000"/>
              <a:t>Log scale)</a:t>
            </a:r>
          </a:p>
        </p:txBody>
      </p:sp>
      <p:sp>
        <p:nvSpPr>
          <p:cNvPr id="67591" name="Line 7"/>
          <p:cNvSpPr>
            <a:spLocks noChangeShapeType="1"/>
          </p:cNvSpPr>
          <p:nvPr/>
        </p:nvSpPr>
        <p:spPr bwMode="auto">
          <a:xfrm>
            <a:off x="4859338" y="2781300"/>
            <a:ext cx="2952750" cy="2879725"/>
          </a:xfrm>
          <a:prstGeom prst="line">
            <a:avLst/>
          </a:prstGeom>
          <a:noFill/>
          <a:ln w="57150">
            <a:solidFill>
              <a:srgbClr val="FF0000"/>
            </a:solidFill>
            <a:round/>
            <a:headEnd/>
            <a:tailEnd/>
          </a:ln>
        </p:spPr>
        <p:txBody>
          <a:bodyPr/>
          <a:lstStyle/>
          <a:p>
            <a:endParaRPr lang="en-GB"/>
          </a:p>
        </p:txBody>
      </p:sp>
      <p:sp>
        <p:nvSpPr>
          <p:cNvPr id="67592" name="Line 8"/>
          <p:cNvSpPr>
            <a:spLocks noChangeShapeType="1"/>
          </p:cNvSpPr>
          <p:nvPr/>
        </p:nvSpPr>
        <p:spPr bwMode="auto">
          <a:xfrm>
            <a:off x="1476375" y="2781300"/>
            <a:ext cx="3382963" cy="0"/>
          </a:xfrm>
          <a:prstGeom prst="line">
            <a:avLst/>
          </a:prstGeom>
          <a:noFill/>
          <a:ln w="57150">
            <a:solidFill>
              <a:srgbClr val="FF0000"/>
            </a:solidFill>
            <a:round/>
            <a:headEnd/>
            <a:tailEnd/>
          </a:ln>
        </p:spPr>
        <p:txBody>
          <a:bodyPr/>
          <a:lstStyle/>
          <a:p>
            <a:endParaRPr lang="en-GB"/>
          </a:p>
        </p:txBody>
      </p:sp>
      <p:sp>
        <p:nvSpPr>
          <p:cNvPr id="25609" name="Text Box 9"/>
          <p:cNvSpPr txBox="1">
            <a:spLocks noChangeArrowheads="1"/>
          </p:cNvSpPr>
          <p:nvPr/>
        </p:nvSpPr>
        <p:spPr bwMode="auto">
          <a:xfrm>
            <a:off x="4787900" y="2276475"/>
            <a:ext cx="495300" cy="457200"/>
          </a:xfrm>
          <a:prstGeom prst="rect">
            <a:avLst/>
          </a:prstGeom>
          <a:noFill/>
          <a:ln w="9525">
            <a:noFill/>
            <a:miter lim="800000"/>
            <a:headEnd/>
            <a:tailEnd/>
          </a:ln>
        </p:spPr>
        <p:txBody>
          <a:bodyPr wrap="none">
            <a:spAutoFit/>
          </a:bodyPr>
          <a:lstStyle/>
          <a:p>
            <a:r>
              <a:rPr lang="en-GB" sz="2400" i="1">
                <a:solidFill>
                  <a:srgbClr val="FF0000"/>
                </a:solidFill>
                <a:latin typeface="Symbol" pitchFamily="18" charset="2"/>
              </a:rPr>
              <a:t>w</a:t>
            </a:r>
            <a:r>
              <a:rPr lang="en-GB" sz="2400" i="1" baseline="-25000">
                <a:solidFill>
                  <a:srgbClr val="FF0000"/>
                </a:solidFill>
              </a:rPr>
              <a:t>c</a:t>
            </a:r>
            <a:endParaRPr lang="en-GB" sz="2400" i="1">
              <a:solidFill>
                <a:srgbClr val="FF0000"/>
              </a:solidFill>
            </a:endParaRPr>
          </a:p>
        </p:txBody>
      </p:sp>
      <p:sp>
        <p:nvSpPr>
          <p:cNvPr id="67594" name="Freeform 10"/>
          <p:cNvSpPr>
            <a:spLocks/>
          </p:cNvSpPr>
          <p:nvPr/>
        </p:nvSpPr>
        <p:spPr bwMode="auto">
          <a:xfrm flipV="1">
            <a:off x="2627313" y="2781300"/>
            <a:ext cx="3960812" cy="1727200"/>
          </a:xfrm>
          <a:custGeom>
            <a:avLst/>
            <a:gdLst>
              <a:gd name="T0" fmla="*/ 0 w 2540"/>
              <a:gd name="T1" fmla="*/ 1134 h 1141"/>
              <a:gd name="T2" fmla="*/ 861 w 2540"/>
              <a:gd name="T3" fmla="*/ 1134 h 1141"/>
              <a:gd name="T4" fmla="*/ 1224 w 2540"/>
              <a:gd name="T5" fmla="*/ 1089 h 1141"/>
              <a:gd name="T6" fmla="*/ 1496 w 2540"/>
              <a:gd name="T7" fmla="*/ 953 h 1141"/>
              <a:gd name="T8" fmla="*/ 1769 w 2540"/>
              <a:gd name="T9" fmla="*/ 726 h 1141"/>
              <a:gd name="T10" fmla="*/ 2540 w 2540"/>
              <a:gd name="T11" fmla="*/ 0 h 1141"/>
              <a:gd name="T12" fmla="*/ 0 60000 65536"/>
              <a:gd name="T13" fmla="*/ 0 60000 65536"/>
              <a:gd name="T14" fmla="*/ 0 60000 65536"/>
              <a:gd name="T15" fmla="*/ 0 60000 65536"/>
              <a:gd name="T16" fmla="*/ 0 60000 65536"/>
              <a:gd name="T17" fmla="*/ 0 60000 65536"/>
              <a:gd name="T18" fmla="*/ 0 w 2540"/>
              <a:gd name="T19" fmla="*/ 0 h 1141"/>
              <a:gd name="T20" fmla="*/ 2540 w 2540"/>
              <a:gd name="T21" fmla="*/ 1141 h 1141"/>
            </a:gdLst>
            <a:ahLst/>
            <a:cxnLst>
              <a:cxn ang="T12">
                <a:pos x="T0" y="T1"/>
              </a:cxn>
              <a:cxn ang="T13">
                <a:pos x="T2" y="T3"/>
              </a:cxn>
              <a:cxn ang="T14">
                <a:pos x="T4" y="T5"/>
              </a:cxn>
              <a:cxn ang="T15">
                <a:pos x="T6" y="T7"/>
              </a:cxn>
              <a:cxn ang="T16">
                <a:pos x="T8" y="T9"/>
              </a:cxn>
              <a:cxn ang="T17">
                <a:pos x="T10" y="T11"/>
              </a:cxn>
            </a:cxnLst>
            <a:rect l="T18" t="T19" r="T20" b="T21"/>
            <a:pathLst>
              <a:path w="2540" h="1141">
                <a:moveTo>
                  <a:pt x="0" y="1134"/>
                </a:moveTo>
                <a:cubicBezTo>
                  <a:pt x="328" y="1137"/>
                  <a:pt x="657" y="1141"/>
                  <a:pt x="861" y="1134"/>
                </a:cubicBezTo>
                <a:cubicBezTo>
                  <a:pt x="1065" y="1127"/>
                  <a:pt x="1118" y="1119"/>
                  <a:pt x="1224" y="1089"/>
                </a:cubicBezTo>
                <a:cubicBezTo>
                  <a:pt x="1330" y="1059"/>
                  <a:pt x="1405" y="1013"/>
                  <a:pt x="1496" y="953"/>
                </a:cubicBezTo>
                <a:cubicBezTo>
                  <a:pt x="1587" y="893"/>
                  <a:pt x="1595" y="885"/>
                  <a:pt x="1769" y="726"/>
                </a:cubicBezTo>
                <a:cubicBezTo>
                  <a:pt x="1943" y="567"/>
                  <a:pt x="2241" y="283"/>
                  <a:pt x="2540" y="0"/>
                </a:cubicBezTo>
              </a:path>
            </a:pathLst>
          </a:custGeom>
          <a:noFill/>
          <a:ln w="57150" cap="flat" cmpd="sng">
            <a:solidFill>
              <a:srgbClr val="FF0000"/>
            </a:solidFill>
            <a:prstDash val="dash"/>
            <a:round/>
            <a:headEnd/>
            <a:tailEnd/>
          </a:ln>
        </p:spPr>
        <p:txBody>
          <a:bodyPr/>
          <a:lstStyle/>
          <a:p>
            <a:endParaRPr lang="en-GB"/>
          </a:p>
        </p:txBody>
      </p:sp>
      <p:sp>
        <p:nvSpPr>
          <p:cNvPr id="25611" name="Line 11"/>
          <p:cNvSpPr>
            <a:spLocks noChangeShapeType="1"/>
          </p:cNvSpPr>
          <p:nvPr/>
        </p:nvSpPr>
        <p:spPr bwMode="auto">
          <a:xfrm flipV="1">
            <a:off x="4859338" y="1628775"/>
            <a:ext cx="0" cy="4176713"/>
          </a:xfrm>
          <a:prstGeom prst="line">
            <a:avLst/>
          </a:prstGeom>
          <a:noFill/>
          <a:ln w="28575">
            <a:solidFill>
              <a:srgbClr val="FF0000"/>
            </a:solidFill>
            <a:prstDash val="dash"/>
            <a:round/>
            <a:headEnd/>
            <a:tailEnd/>
          </a:ln>
        </p:spPr>
        <p:txBody>
          <a:bodyPr/>
          <a:lstStyle/>
          <a:p>
            <a:endParaRPr lang="en-GB"/>
          </a:p>
        </p:txBody>
      </p:sp>
      <p:sp>
        <p:nvSpPr>
          <p:cNvPr id="25612" name="Text Box 12"/>
          <p:cNvSpPr txBox="1">
            <a:spLocks noChangeArrowheads="1"/>
          </p:cNvSpPr>
          <p:nvPr/>
        </p:nvSpPr>
        <p:spPr bwMode="auto">
          <a:xfrm>
            <a:off x="107950" y="1990725"/>
            <a:ext cx="1347788" cy="641350"/>
          </a:xfrm>
          <a:prstGeom prst="rect">
            <a:avLst/>
          </a:prstGeom>
          <a:noFill/>
          <a:ln w="9525">
            <a:noFill/>
            <a:miter lim="800000"/>
            <a:headEnd/>
            <a:tailEnd/>
          </a:ln>
        </p:spPr>
        <p:txBody>
          <a:bodyPr wrap="none">
            <a:spAutoFit/>
          </a:bodyPr>
          <a:lstStyle/>
          <a:p>
            <a:r>
              <a:rPr lang="en-GB" i="1">
                <a:solidFill>
                  <a:srgbClr val="FF0000"/>
                </a:solidFill>
                <a:latin typeface="Times New Roman" pitchFamily="18" charset="0"/>
              </a:rPr>
              <a:t>20</a:t>
            </a:r>
            <a:r>
              <a:rPr lang="en-GB">
                <a:solidFill>
                  <a:srgbClr val="FF0000"/>
                </a:solidFill>
                <a:latin typeface="Times New Roman" pitchFamily="18" charset="0"/>
              </a:rPr>
              <a:t>Log</a:t>
            </a:r>
            <a:r>
              <a:rPr lang="en-US">
                <a:solidFill>
                  <a:srgbClr val="FF0000"/>
                </a:solidFill>
                <a:latin typeface="Times New Roman" pitchFamily="18" charset="0"/>
              </a:rPr>
              <a:t>|</a:t>
            </a:r>
            <a:r>
              <a:rPr lang="en-GB" i="1">
                <a:solidFill>
                  <a:srgbClr val="FF0000"/>
                </a:solidFill>
                <a:latin typeface="Times New Roman" pitchFamily="18" charset="0"/>
              </a:rPr>
              <a:t>H</a:t>
            </a:r>
            <a:r>
              <a:rPr lang="en-GB">
                <a:solidFill>
                  <a:srgbClr val="FF0000"/>
                </a:solidFill>
                <a:latin typeface="Times New Roman" pitchFamily="18" charset="0"/>
              </a:rPr>
              <a:t>(</a:t>
            </a:r>
            <a:r>
              <a:rPr lang="en-GB" i="1">
                <a:solidFill>
                  <a:srgbClr val="FF0000"/>
                </a:solidFill>
                <a:latin typeface="Symbol" pitchFamily="18" charset="2"/>
              </a:rPr>
              <a:t>w</a:t>
            </a:r>
            <a:r>
              <a:rPr lang="en-GB">
                <a:solidFill>
                  <a:srgbClr val="FF0000"/>
                </a:solidFill>
                <a:latin typeface="Times New Roman" pitchFamily="18" charset="0"/>
              </a:rPr>
              <a:t>)</a:t>
            </a:r>
            <a:r>
              <a:rPr lang="en-US">
                <a:solidFill>
                  <a:srgbClr val="FF0000"/>
                </a:solidFill>
                <a:latin typeface="Times New Roman" pitchFamily="18" charset="0"/>
              </a:rPr>
              <a:t>|</a:t>
            </a:r>
            <a:endParaRPr lang="en-GB">
              <a:solidFill>
                <a:srgbClr val="FF0000"/>
              </a:solidFill>
              <a:latin typeface="Times New Roman" pitchFamily="18" charset="0"/>
            </a:endParaRPr>
          </a:p>
          <a:p>
            <a:r>
              <a:rPr lang="en-GB">
                <a:solidFill>
                  <a:srgbClr val="FF0000"/>
                </a:solidFill>
                <a:latin typeface="Times New Roman" pitchFamily="18" charset="0"/>
              </a:rPr>
              <a:t>(dB)</a:t>
            </a:r>
          </a:p>
        </p:txBody>
      </p:sp>
      <p:sp>
        <p:nvSpPr>
          <p:cNvPr id="25613" name="Text Box 13"/>
          <p:cNvSpPr txBox="1">
            <a:spLocks noChangeArrowheads="1"/>
          </p:cNvSpPr>
          <p:nvPr/>
        </p:nvSpPr>
        <p:spPr bwMode="auto">
          <a:xfrm>
            <a:off x="1116013" y="2565400"/>
            <a:ext cx="309562" cy="366713"/>
          </a:xfrm>
          <a:prstGeom prst="rect">
            <a:avLst/>
          </a:prstGeom>
          <a:noFill/>
          <a:ln w="9525">
            <a:noFill/>
            <a:miter lim="800000"/>
            <a:headEnd/>
            <a:tailEnd/>
          </a:ln>
        </p:spPr>
        <p:txBody>
          <a:bodyPr wrap="none">
            <a:spAutoFit/>
          </a:bodyPr>
          <a:lstStyle/>
          <a:p>
            <a:r>
              <a:rPr lang="en-GB">
                <a:solidFill>
                  <a:srgbClr val="FF0000"/>
                </a:solidFill>
                <a:latin typeface="Tahoma" pitchFamily="34" charset="0"/>
              </a:rPr>
              <a:t>0</a:t>
            </a:r>
          </a:p>
        </p:txBody>
      </p:sp>
      <p:sp>
        <p:nvSpPr>
          <p:cNvPr id="25614" name="Line 14"/>
          <p:cNvSpPr>
            <a:spLocks noChangeShapeType="1"/>
          </p:cNvSpPr>
          <p:nvPr/>
        </p:nvSpPr>
        <p:spPr bwMode="auto">
          <a:xfrm>
            <a:off x="1476375" y="4221163"/>
            <a:ext cx="6624638" cy="0"/>
          </a:xfrm>
          <a:prstGeom prst="line">
            <a:avLst/>
          </a:prstGeom>
          <a:noFill/>
          <a:ln w="19050">
            <a:solidFill>
              <a:schemeClr val="tx1"/>
            </a:solidFill>
            <a:prstDash val="dash"/>
            <a:round/>
            <a:headEnd/>
            <a:tailEnd/>
          </a:ln>
        </p:spPr>
        <p:txBody>
          <a:bodyPr/>
          <a:lstStyle/>
          <a:p>
            <a:endParaRPr lang="en-GB"/>
          </a:p>
        </p:txBody>
      </p:sp>
      <p:sp>
        <p:nvSpPr>
          <p:cNvPr id="25615" name="Text Box 15"/>
          <p:cNvSpPr txBox="1">
            <a:spLocks noChangeArrowheads="1"/>
          </p:cNvSpPr>
          <p:nvPr/>
        </p:nvSpPr>
        <p:spPr bwMode="auto">
          <a:xfrm>
            <a:off x="827088" y="4005263"/>
            <a:ext cx="588962" cy="366712"/>
          </a:xfrm>
          <a:prstGeom prst="rect">
            <a:avLst/>
          </a:prstGeom>
          <a:noFill/>
          <a:ln w="9525">
            <a:noFill/>
            <a:miter lim="800000"/>
            <a:headEnd/>
            <a:tailEnd/>
          </a:ln>
        </p:spPr>
        <p:txBody>
          <a:bodyPr wrap="none">
            <a:spAutoFit/>
          </a:bodyPr>
          <a:lstStyle/>
          <a:p>
            <a:r>
              <a:rPr lang="en-GB">
                <a:solidFill>
                  <a:srgbClr val="FF0000"/>
                </a:solidFill>
                <a:latin typeface="Tahoma" pitchFamily="34" charset="0"/>
              </a:rPr>
              <a:t>- 20</a:t>
            </a:r>
          </a:p>
        </p:txBody>
      </p:sp>
      <p:sp>
        <p:nvSpPr>
          <p:cNvPr id="25616" name="Line 16"/>
          <p:cNvSpPr>
            <a:spLocks noChangeShapeType="1"/>
          </p:cNvSpPr>
          <p:nvPr/>
        </p:nvSpPr>
        <p:spPr bwMode="auto">
          <a:xfrm>
            <a:off x="1476375" y="2997200"/>
            <a:ext cx="6624638" cy="0"/>
          </a:xfrm>
          <a:prstGeom prst="line">
            <a:avLst/>
          </a:prstGeom>
          <a:noFill/>
          <a:ln w="9525">
            <a:solidFill>
              <a:schemeClr val="tx1"/>
            </a:solidFill>
            <a:prstDash val="dash"/>
            <a:round/>
            <a:headEnd/>
            <a:tailEnd/>
          </a:ln>
        </p:spPr>
        <p:txBody>
          <a:bodyPr/>
          <a:lstStyle/>
          <a:p>
            <a:endParaRPr lang="en-GB"/>
          </a:p>
        </p:txBody>
      </p:sp>
      <p:sp>
        <p:nvSpPr>
          <p:cNvPr id="25617" name="Line 17"/>
          <p:cNvSpPr>
            <a:spLocks noChangeShapeType="1"/>
          </p:cNvSpPr>
          <p:nvPr/>
        </p:nvSpPr>
        <p:spPr bwMode="auto">
          <a:xfrm>
            <a:off x="1476375" y="3500438"/>
            <a:ext cx="6624638" cy="0"/>
          </a:xfrm>
          <a:prstGeom prst="line">
            <a:avLst/>
          </a:prstGeom>
          <a:noFill/>
          <a:ln w="9525">
            <a:solidFill>
              <a:schemeClr val="tx1"/>
            </a:solidFill>
            <a:prstDash val="dash"/>
            <a:round/>
            <a:headEnd/>
            <a:tailEnd/>
          </a:ln>
        </p:spPr>
        <p:txBody>
          <a:bodyPr/>
          <a:lstStyle/>
          <a:p>
            <a:endParaRPr lang="en-GB"/>
          </a:p>
        </p:txBody>
      </p:sp>
      <p:sp>
        <p:nvSpPr>
          <p:cNvPr id="25618" name="Text Box 18"/>
          <p:cNvSpPr txBox="1">
            <a:spLocks noChangeArrowheads="1"/>
          </p:cNvSpPr>
          <p:nvPr/>
        </p:nvSpPr>
        <p:spPr bwMode="auto">
          <a:xfrm>
            <a:off x="827088" y="3357563"/>
            <a:ext cx="588962" cy="366712"/>
          </a:xfrm>
          <a:prstGeom prst="rect">
            <a:avLst/>
          </a:prstGeom>
          <a:noFill/>
          <a:ln w="9525">
            <a:noFill/>
            <a:miter lim="800000"/>
            <a:headEnd/>
            <a:tailEnd/>
          </a:ln>
        </p:spPr>
        <p:txBody>
          <a:bodyPr wrap="none">
            <a:spAutoFit/>
          </a:bodyPr>
          <a:lstStyle/>
          <a:p>
            <a:r>
              <a:rPr lang="en-GB">
                <a:solidFill>
                  <a:srgbClr val="FF0000"/>
                </a:solidFill>
                <a:latin typeface="Tahoma" pitchFamily="34" charset="0"/>
              </a:rPr>
              <a:t>- 10</a:t>
            </a:r>
          </a:p>
        </p:txBody>
      </p:sp>
      <p:sp>
        <p:nvSpPr>
          <p:cNvPr id="25619" name="Line 19"/>
          <p:cNvSpPr>
            <a:spLocks noChangeShapeType="1"/>
          </p:cNvSpPr>
          <p:nvPr/>
        </p:nvSpPr>
        <p:spPr bwMode="auto">
          <a:xfrm flipV="1">
            <a:off x="6300788" y="1628775"/>
            <a:ext cx="0" cy="4176713"/>
          </a:xfrm>
          <a:prstGeom prst="line">
            <a:avLst/>
          </a:prstGeom>
          <a:noFill/>
          <a:ln w="19050">
            <a:solidFill>
              <a:srgbClr val="FF0000"/>
            </a:solidFill>
            <a:prstDash val="dash"/>
            <a:round/>
            <a:headEnd/>
            <a:tailEnd/>
          </a:ln>
        </p:spPr>
        <p:txBody>
          <a:bodyPr/>
          <a:lstStyle/>
          <a:p>
            <a:endParaRPr lang="en-GB"/>
          </a:p>
        </p:txBody>
      </p:sp>
      <p:sp>
        <p:nvSpPr>
          <p:cNvPr id="25620" name="Text Box 20"/>
          <p:cNvSpPr txBox="1">
            <a:spLocks noChangeArrowheads="1"/>
          </p:cNvSpPr>
          <p:nvPr/>
        </p:nvSpPr>
        <p:spPr bwMode="auto">
          <a:xfrm>
            <a:off x="5795963" y="2276475"/>
            <a:ext cx="800100" cy="457200"/>
          </a:xfrm>
          <a:prstGeom prst="rect">
            <a:avLst/>
          </a:prstGeom>
          <a:noFill/>
          <a:ln w="9525">
            <a:noFill/>
            <a:miter lim="800000"/>
            <a:headEnd/>
            <a:tailEnd/>
          </a:ln>
        </p:spPr>
        <p:txBody>
          <a:bodyPr wrap="none">
            <a:spAutoFit/>
          </a:bodyPr>
          <a:lstStyle/>
          <a:p>
            <a:r>
              <a:rPr lang="en-GB" sz="2400" i="1">
                <a:solidFill>
                  <a:srgbClr val="FF0000"/>
                </a:solidFill>
                <a:latin typeface="Symbol" pitchFamily="18" charset="2"/>
              </a:rPr>
              <a:t>10w</a:t>
            </a:r>
            <a:r>
              <a:rPr lang="en-GB" sz="2400" i="1" baseline="-25000">
                <a:solidFill>
                  <a:srgbClr val="FF0000"/>
                </a:solidFill>
              </a:rPr>
              <a:t>c</a:t>
            </a:r>
            <a:endParaRPr lang="en-GB" sz="2400" i="1">
              <a:solidFill>
                <a:srgbClr val="FF0000"/>
              </a:solidFill>
            </a:endParaRPr>
          </a:p>
        </p:txBody>
      </p:sp>
      <p:sp>
        <p:nvSpPr>
          <p:cNvPr id="25621" name="Line 21"/>
          <p:cNvSpPr>
            <a:spLocks noChangeShapeType="1"/>
          </p:cNvSpPr>
          <p:nvPr/>
        </p:nvSpPr>
        <p:spPr bwMode="auto">
          <a:xfrm flipV="1">
            <a:off x="3419475" y="1628775"/>
            <a:ext cx="0" cy="4176713"/>
          </a:xfrm>
          <a:prstGeom prst="line">
            <a:avLst/>
          </a:prstGeom>
          <a:noFill/>
          <a:ln w="19050">
            <a:solidFill>
              <a:srgbClr val="FF0000"/>
            </a:solidFill>
            <a:prstDash val="dash"/>
            <a:round/>
            <a:headEnd/>
            <a:tailEnd/>
          </a:ln>
        </p:spPr>
        <p:txBody>
          <a:bodyPr/>
          <a:lstStyle/>
          <a:p>
            <a:endParaRPr lang="en-GB"/>
          </a:p>
        </p:txBody>
      </p:sp>
      <p:sp>
        <p:nvSpPr>
          <p:cNvPr id="25622" name="Text Box 22"/>
          <p:cNvSpPr txBox="1">
            <a:spLocks noChangeArrowheads="1"/>
          </p:cNvSpPr>
          <p:nvPr/>
        </p:nvSpPr>
        <p:spPr bwMode="auto">
          <a:xfrm>
            <a:off x="3059113" y="2276475"/>
            <a:ext cx="876300" cy="457200"/>
          </a:xfrm>
          <a:prstGeom prst="rect">
            <a:avLst/>
          </a:prstGeom>
          <a:noFill/>
          <a:ln w="9525">
            <a:noFill/>
            <a:miter lim="800000"/>
            <a:headEnd/>
            <a:tailEnd/>
          </a:ln>
        </p:spPr>
        <p:txBody>
          <a:bodyPr wrap="none">
            <a:spAutoFit/>
          </a:bodyPr>
          <a:lstStyle/>
          <a:p>
            <a:r>
              <a:rPr lang="en-GB" sz="2400" i="1">
                <a:solidFill>
                  <a:srgbClr val="FF0000"/>
                </a:solidFill>
                <a:latin typeface="Symbol" pitchFamily="18" charset="2"/>
              </a:rPr>
              <a:t>0.1w</a:t>
            </a:r>
            <a:r>
              <a:rPr lang="en-GB" sz="2400" i="1" baseline="-25000">
                <a:solidFill>
                  <a:srgbClr val="FF0000"/>
                </a:solidFill>
              </a:rPr>
              <a:t>c</a:t>
            </a:r>
            <a:endParaRPr lang="en-GB" sz="2400" i="1">
              <a:solidFill>
                <a:srgbClr val="FF0000"/>
              </a:solidFill>
            </a:endParaRPr>
          </a:p>
        </p:txBody>
      </p:sp>
      <p:sp>
        <p:nvSpPr>
          <p:cNvPr id="67607" name="Text Box 23"/>
          <p:cNvSpPr txBox="1">
            <a:spLocks noChangeArrowheads="1"/>
          </p:cNvSpPr>
          <p:nvPr/>
        </p:nvSpPr>
        <p:spPr bwMode="auto">
          <a:xfrm>
            <a:off x="6372200" y="3573016"/>
            <a:ext cx="1433512" cy="369332"/>
          </a:xfrm>
          <a:prstGeom prst="rect">
            <a:avLst/>
          </a:prstGeom>
          <a:noFill/>
          <a:ln w="9525">
            <a:noFill/>
            <a:miter lim="800000"/>
            <a:headEnd/>
            <a:tailEnd/>
          </a:ln>
        </p:spPr>
        <p:txBody>
          <a:bodyPr>
            <a:spAutoFit/>
          </a:bodyPr>
          <a:lstStyle/>
          <a:p>
            <a:r>
              <a:rPr lang="en-GB" dirty="0">
                <a:latin typeface="Tahoma" pitchFamily="34" charset="0"/>
              </a:rPr>
              <a:t>-20 dB/Dec</a:t>
            </a:r>
          </a:p>
        </p:txBody>
      </p:sp>
      <p:sp>
        <p:nvSpPr>
          <p:cNvPr id="67608" name="Line 24"/>
          <p:cNvSpPr>
            <a:spLocks noChangeShapeType="1"/>
          </p:cNvSpPr>
          <p:nvPr/>
        </p:nvSpPr>
        <p:spPr bwMode="auto">
          <a:xfrm flipH="1">
            <a:off x="6084888" y="3861048"/>
            <a:ext cx="719360" cy="144215"/>
          </a:xfrm>
          <a:prstGeom prst="line">
            <a:avLst/>
          </a:prstGeom>
          <a:noFill/>
          <a:ln w="9525">
            <a:solidFill>
              <a:schemeClr val="tx1"/>
            </a:solidFill>
            <a:round/>
            <a:headEnd/>
            <a:tailEnd type="triangle" w="med" len="med"/>
          </a:ln>
        </p:spPr>
        <p:txBody>
          <a:bodyPr/>
          <a:lstStyle/>
          <a:p>
            <a:endParaRPr lang="en-GB"/>
          </a:p>
        </p:txBody>
      </p:sp>
      <p:sp>
        <p:nvSpPr>
          <p:cNvPr id="25625" name="Line 25"/>
          <p:cNvSpPr>
            <a:spLocks noChangeShapeType="1"/>
          </p:cNvSpPr>
          <p:nvPr/>
        </p:nvSpPr>
        <p:spPr bwMode="auto">
          <a:xfrm>
            <a:off x="1476375" y="5516563"/>
            <a:ext cx="6624638" cy="0"/>
          </a:xfrm>
          <a:prstGeom prst="line">
            <a:avLst/>
          </a:prstGeom>
          <a:noFill/>
          <a:ln w="28575">
            <a:solidFill>
              <a:schemeClr val="tx1"/>
            </a:solidFill>
            <a:prstDash val="dash"/>
            <a:round/>
            <a:headEnd/>
            <a:tailEnd/>
          </a:ln>
        </p:spPr>
        <p:txBody>
          <a:bodyPr/>
          <a:lstStyle/>
          <a:p>
            <a:endParaRPr lang="en-GB"/>
          </a:p>
        </p:txBody>
      </p:sp>
      <p:sp>
        <p:nvSpPr>
          <p:cNvPr id="25626" name="Text Box 26"/>
          <p:cNvSpPr txBox="1">
            <a:spLocks noChangeArrowheads="1"/>
          </p:cNvSpPr>
          <p:nvPr/>
        </p:nvSpPr>
        <p:spPr bwMode="auto">
          <a:xfrm>
            <a:off x="827088" y="5300663"/>
            <a:ext cx="588962" cy="366712"/>
          </a:xfrm>
          <a:prstGeom prst="rect">
            <a:avLst/>
          </a:prstGeom>
          <a:noFill/>
          <a:ln w="9525">
            <a:noFill/>
            <a:miter lim="800000"/>
            <a:headEnd/>
            <a:tailEnd/>
          </a:ln>
        </p:spPr>
        <p:txBody>
          <a:bodyPr wrap="none">
            <a:spAutoFit/>
          </a:bodyPr>
          <a:lstStyle/>
          <a:p>
            <a:r>
              <a:rPr lang="en-GB">
                <a:solidFill>
                  <a:srgbClr val="FF0000"/>
                </a:solidFill>
                <a:latin typeface="Tahoma" pitchFamily="34" charset="0"/>
              </a:rPr>
              <a:t>- 40</a:t>
            </a:r>
          </a:p>
        </p:txBody>
      </p:sp>
      <p:sp>
        <p:nvSpPr>
          <p:cNvPr id="25627" name="Text Box 27"/>
          <p:cNvSpPr txBox="1">
            <a:spLocks noChangeArrowheads="1"/>
          </p:cNvSpPr>
          <p:nvPr/>
        </p:nvSpPr>
        <p:spPr bwMode="auto">
          <a:xfrm>
            <a:off x="1476375" y="2420938"/>
            <a:ext cx="309563" cy="366712"/>
          </a:xfrm>
          <a:prstGeom prst="rect">
            <a:avLst/>
          </a:prstGeom>
          <a:noFill/>
          <a:ln w="9525">
            <a:noFill/>
            <a:miter lim="800000"/>
            <a:headEnd/>
            <a:tailEnd/>
          </a:ln>
        </p:spPr>
        <p:txBody>
          <a:bodyPr wrap="none">
            <a:spAutoFit/>
          </a:bodyPr>
          <a:lstStyle/>
          <a:p>
            <a:r>
              <a:rPr lang="en-GB">
                <a:latin typeface="Tahoma" pitchFamily="34" charset="0"/>
              </a:rPr>
              <a:t>1</a:t>
            </a:r>
          </a:p>
        </p:txBody>
      </p:sp>
      <p:sp>
        <p:nvSpPr>
          <p:cNvPr id="25628" name="Text Box 28"/>
          <p:cNvSpPr txBox="1">
            <a:spLocks noChangeArrowheads="1"/>
          </p:cNvSpPr>
          <p:nvPr/>
        </p:nvSpPr>
        <p:spPr bwMode="auto">
          <a:xfrm>
            <a:off x="1403350" y="3932238"/>
            <a:ext cx="647700" cy="366712"/>
          </a:xfrm>
          <a:prstGeom prst="rect">
            <a:avLst/>
          </a:prstGeom>
          <a:noFill/>
          <a:ln w="9525">
            <a:noFill/>
            <a:miter lim="800000"/>
            <a:headEnd/>
            <a:tailEnd/>
          </a:ln>
        </p:spPr>
        <p:txBody>
          <a:bodyPr wrap="none">
            <a:spAutoFit/>
          </a:bodyPr>
          <a:lstStyle/>
          <a:p>
            <a:r>
              <a:rPr lang="en-GB">
                <a:latin typeface="Tahoma" pitchFamily="34" charset="0"/>
              </a:rPr>
              <a:t>1/10</a:t>
            </a:r>
          </a:p>
        </p:txBody>
      </p:sp>
      <p:sp>
        <p:nvSpPr>
          <p:cNvPr id="25629" name="Text Box 29"/>
          <p:cNvSpPr txBox="1">
            <a:spLocks noChangeArrowheads="1"/>
          </p:cNvSpPr>
          <p:nvPr/>
        </p:nvSpPr>
        <p:spPr bwMode="auto">
          <a:xfrm>
            <a:off x="1403350" y="5229225"/>
            <a:ext cx="773113" cy="366713"/>
          </a:xfrm>
          <a:prstGeom prst="rect">
            <a:avLst/>
          </a:prstGeom>
          <a:noFill/>
          <a:ln w="9525">
            <a:noFill/>
            <a:miter lim="800000"/>
            <a:headEnd/>
            <a:tailEnd/>
          </a:ln>
        </p:spPr>
        <p:txBody>
          <a:bodyPr wrap="none">
            <a:spAutoFit/>
          </a:bodyPr>
          <a:lstStyle/>
          <a:p>
            <a:r>
              <a:rPr lang="en-GB">
                <a:latin typeface="Tahoma" pitchFamily="34" charset="0"/>
              </a:rPr>
              <a:t>1/100</a:t>
            </a:r>
          </a:p>
        </p:txBody>
      </p:sp>
      <p:sp>
        <p:nvSpPr>
          <p:cNvPr id="25630" name="Line 30"/>
          <p:cNvSpPr>
            <a:spLocks noChangeShapeType="1"/>
          </p:cNvSpPr>
          <p:nvPr/>
        </p:nvSpPr>
        <p:spPr bwMode="auto">
          <a:xfrm flipV="1">
            <a:off x="7667625" y="1628775"/>
            <a:ext cx="0" cy="4176713"/>
          </a:xfrm>
          <a:prstGeom prst="line">
            <a:avLst/>
          </a:prstGeom>
          <a:noFill/>
          <a:ln w="19050">
            <a:solidFill>
              <a:srgbClr val="FF0000"/>
            </a:solidFill>
            <a:prstDash val="dash"/>
            <a:round/>
            <a:headEnd/>
            <a:tailEnd/>
          </a:ln>
        </p:spPr>
        <p:txBody>
          <a:bodyPr/>
          <a:lstStyle/>
          <a:p>
            <a:endParaRPr lang="en-GB"/>
          </a:p>
        </p:txBody>
      </p:sp>
      <p:sp>
        <p:nvSpPr>
          <p:cNvPr id="25631" name="Text Box 31"/>
          <p:cNvSpPr txBox="1">
            <a:spLocks noChangeArrowheads="1"/>
          </p:cNvSpPr>
          <p:nvPr/>
        </p:nvSpPr>
        <p:spPr bwMode="auto">
          <a:xfrm>
            <a:off x="7164388" y="2276475"/>
            <a:ext cx="952500" cy="457200"/>
          </a:xfrm>
          <a:prstGeom prst="rect">
            <a:avLst/>
          </a:prstGeom>
          <a:noFill/>
          <a:ln w="9525">
            <a:noFill/>
            <a:miter lim="800000"/>
            <a:headEnd/>
            <a:tailEnd/>
          </a:ln>
        </p:spPr>
        <p:txBody>
          <a:bodyPr wrap="none">
            <a:spAutoFit/>
          </a:bodyPr>
          <a:lstStyle/>
          <a:p>
            <a:r>
              <a:rPr lang="en-GB" sz="2400" i="1">
                <a:solidFill>
                  <a:srgbClr val="FF0000"/>
                </a:solidFill>
                <a:latin typeface="Symbol" pitchFamily="18" charset="2"/>
              </a:rPr>
              <a:t>100w</a:t>
            </a:r>
            <a:r>
              <a:rPr lang="en-GB" sz="2400" i="1" baseline="-25000">
                <a:solidFill>
                  <a:srgbClr val="FF0000"/>
                </a:solidFill>
              </a:rPr>
              <a:t>c</a:t>
            </a:r>
            <a:endParaRPr lang="en-GB" sz="2400" i="1">
              <a:solidFill>
                <a:srgbClr val="FF0000"/>
              </a:solidFill>
            </a:endParaRPr>
          </a:p>
        </p:txBody>
      </p:sp>
      <p:sp>
        <p:nvSpPr>
          <p:cNvPr id="25632" name="Text Box 32"/>
          <p:cNvSpPr txBox="1">
            <a:spLocks noChangeArrowheads="1"/>
          </p:cNvSpPr>
          <p:nvPr/>
        </p:nvSpPr>
        <p:spPr bwMode="auto">
          <a:xfrm>
            <a:off x="3491880" y="3501008"/>
            <a:ext cx="1249060" cy="646331"/>
          </a:xfrm>
          <a:prstGeom prst="rect">
            <a:avLst/>
          </a:prstGeom>
          <a:noFill/>
          <a:ln w="9525">
            <a:noFill/>
            <a:miter lim="800000"/>
            <a:headEnd/>
            <a:tailEnd/>
          </a:ln>
        </p:spPr>
        <p:txBody>
          <a:bodyPr wrap="none">
            <a:spAutoFit/>
          </a:bodyPr>
          <a:lstStyle/>
          <a:p>
            <a:r>
              <a:rPr lang="en-GB" b="1" dirty="0">
                <a:solidFill>
                  <a:srgbClr val="FF0000"/>
                </a:solidFill>
              </a:rPr>
              <a:t>Low-pass</a:t>
            </a:r>
          </a:p>
          <a:p>
            <a:r>
              <a:rPr lang="en-GB" b="1" dirty="0">
                <a:solidFill>
                  <a:srgbClr val="FF0000"/>
                </a:solidFill>
              </a:rPr>
              <a:t>Filter</a:t>
            </a:r>
          </a:p>
        </p:txBody>
      </p:sp>
      <p:sp>
        <p:nvSpPr>
          <p:cNvPr id="25633" name="Line 33"/>
          <p:cNvSpPr>
            <a:spLocks noChangeShapeType="1"/>
          </p:cNvSpPr>
          <p:nvPr/>
        </p:nvSpPr>
        <p:spPr bwMode="auto">
          <a:xfrm>
            <a:off x="1476375" y="4868863"/>
            <a:ext cx="6624638" cy="0"/>
          </a:xfrm>
          <a:prstGeom prst="line">
            <a:avLst/>
          </a:prstGeom>
          <a:noFill/>
          <a:ln w="9525">
            <a:solidFill>
              <a:schemeClr val="tx1"/>
            </a:solidFill>
            <a:prstDash val="dash"/>
            <a:round/>
            <a:headEnd/>
            <a:tailEnd/>
          </a:ln>
        </p:spPr>
        <p:txBody>
          <a:bodyPr/>
          <a:lstStyle/>
          <a:p>
            <a:endParaRPr lang="en-GB"/>
          </a:p>
        </p:txBody>
      </p:sp>
      <p:sp>
        <p:nvSpPr>
          <p:cNvPr id="25634" name="Text Box 34"/>
          <p:cNvSpPr txBox="1">
            <a:spLocks noChangeArrowheads="1"/>
          </p:cNvSpPr>
          <p:nvPr/>
        </p:nvSpPr>
        <p:spPr bwMode="auto">
          <a:xfrm>
            <a:off x="827088" y="4652963"/>
            <a:ext cx="588962" cy="366712"/>
          </a:xfrm>
          <a:prstGeom prst="rect">
            <a:avLst/>
          </a:prstGeom>
          <a:noFill/>
          <a:ln w="9525">
            <a:noFill/>
            <a:miter lim="800000"/>
            <a:headEnd/>
            <a:tailEnd/>
          </a:ln>
        </p:spPr>
        <p:txBody>
          <a:bodyPr wrap="none">
            <a:spAutoFit/>
          </a:bodyPr>
          <a:lstStyle/>
          <a:p>
            <a:r>
              <a:rPr lang="en-GB">
                <a:solidFill>
                  <a:srgbClr val="FF0000"/>
                </a:solidFill>
                <a:latin typeface="Tahoma" pitchFamily="34" charset="0"/>
              </a:rPr>
              <a:t>- 30</a:t>
            </a:r>
          </a:p>
        </p:txBody>
      </p:sp>
      <p:sp>
        <p:nvSpPr>
          <p:cNvPr id="25635" name="Text Box 35"/>
          <p:cNvSpPr txBox="1">
            <a:spLocks noChangeArrowheads="1"/>
          </p:cNvSpPr>
          <p:nvPr/>
        </p:nvSpPr>
        <p:spPr bwMode="auto">
          <a:xfrm>
            <a:off x="939800" y="2852738"/>
            <a:ext cx="463550" cy="366712"/>
          </a:xfrm>
          <a:prstGeom prst="rect">
            <a:avLst/>
          </a:prstGeom>
          <a:noFill/>
          <a:ln w="9525">
            <a:noFill/>
            <a:miter lim="800000"/>
            <a:headEnd/>
            <a:tailEnd/>
          </a:ln>
        </p:spPr>
        <p:txBody>
          <a:bodyPr wrap="none">
            <a:spAutoFit/>
          </a:bodyPr>
          <a:lstStyle/>
          <a:p>
            <a:r>
              <a:rPr lang="en-GB">
                <a:solidFill>
                  <a:srgbClr val="FF0000"/>
                </a:solidFill>
                <a:latin typeface="Tahoma" pitchFamily="34" charset="0"/>
              </a:rPr>
              <a:t>- 3</a:t>
            </a:r>
          </a:p>
        </p:txBody>
      </p:sp>
      <p:sp>
        <p:nvSpPr>
          <p:cNvPr id="25636" name="Line 36"/>
          <p:cNvSpPr>
            <a:spLocks noChangeShapeType="1"/>
          </p:cNvSpPr>
          <p:nvPr/>
        </p:nvSpPr>
        <p:spPr bwMode="auto">
          <a:xfrm flipV="1">
            <a:off x="2124075" y="1628775"/>
            <a:ext cx="0" cy="4176713"/>
          </a:xfrm>
          <a:prstGeom prst="line">
            <a:avLst/>
          </a:prstGeom>
          <a:noFill/>
          <a:ln w="19050">
            <a:solidFill>
              <a:srgbClr val="FF0000"/>
            </a:solidFill>
            <a:prstDash val="dash"/>
            <a:round/>
            <a:headEnd/>
            <a:tailEnd/>
          </a:ln>
        </p:spPr>
        <p:txBody>
          <a:bodyPr/>
          <a:lstStyle/>
          <a:p>
            <a:endParaRPr lang="en-GB"/>
          </a:p>
        </p:txBody>
      </p:sp>
      <p:sp>
        <p:nvSpPr>
          <p:cNvPr id="25637" name="Text Box 37"/>
          <p:cNvSpPr txBox="1">
            <a:spLocks noChangeArrowheads="1"/>
          </p:cNvSpPr>
          <p:nvPr/>
        </p:nvSpPr>
        <p:spPr bwMode="auto">
          <a:xfrm>
            <a:off x="1763713" y="2276475"/>
            <a:ext cx="1028700" cy="457200"/>
          </a:xfrm>
          <a:prstGeom prst="rect">
            <a:avLst/>
          </a:prstGeom>
          <a:noFill/>
          <a:ln w="9525">
            <a:noFill/>
            <a:miter lim="800000"/>
            <a:headEnd/>
            <a:tailEnd/>
          </a:ln>
        </p:spPr>
        <p:txBody>
          <a:bodyPr wrap="none">
            <a:spAutoFit/>
          </a:bodyPr>
          <a:lstStyle/>
          <a:p>
            <a:r>
              <a:rPr lang="en-GB" sz="2400" i="1">
                <a:solidFill>
                  <a:srgbClr val="FF0000"/>
                </a:solidFill>
                <a:latin typeface="Symbol" pitchFamily="18" charset="2"/>
              </a:rPr>
              <a:t>0.</a:t>
            </a:r>
            <a:r>
              <a:rPr lang="en-GB" altLang="zh-CN" sz="2400" i="1">
                <a:solidFill>
                  <a:srgbClr val="FF0000"/>
                </a:solidFill>
                <a:latin typeface="Symbol" pitchFamily="18" charset="2"/>
                <a:ea typeface="宋体" pitchFamily="2" charset="-122"/>
              </a:rPr>
              <a:t>0</a:t>
            </a:r>
            <a:r>
              <a:rPr lang="en-GB" sz="2400" i="1">
                <a:solidFill>
                  <a:srgbClr val="FF0000"/>
                </a:solidFill>
                <a:latin typeface="Symbol" pitchFamily="18" charset="2"/>
              </a:rPr>
              <a:t>1w</a:t>
            </a:r>
            <a:r>
              <a:rPr lang="en-GB" sz="2400" i="1" baseline="-25000">
                <a:solidFill>
                  <a:srgbClr val="FF0000"/>
                </a:solidFill>
              </a:rPr>
              <a:t>c</a:t>
            </a:r>
            <a:endParaRPr lang="en-GB" sz="2400" i="1">
              <a:solidFill>
                <a:srgbClr val="FF0000"/>
              </a:solidFill>
            </a:endParaRPr>
          </a:p>
        </p:txBody>
      </p:sp>
      <p:sp>
        <p:nvSpPr>
          <p:cNvPr id="38" name="Text Box 9"/>
          <p:cNvSpPr txBox="1">
            <a:spLocks noChangeArrowheads="1"/>
          </p:cNvSpPr>
          <p:nvPr/>
        </p:nvSpPr>
        <p:spPr bwMode="auto">
          <a:xfrm>
            <a:off x="863600" y="6027003"/>
            <a:ext cx="8280400" cy="830997"/>
          </a:xfrm>
          <a:prstGeom prst="rect">
            <a:avLst/>
          </a:prstGeom>
          <a:noFill/>
          <a:ln w="9525">
            <a:noFill/>
            <a:miter lim="800000"/>
            <a:headEnd/>
            <a:tailEnd/>
          </a:ln>
        </p:spPr>
        <p:txBody>
          <a:bodyPr>
            <a:spAutoFit/>
          </a:bodyPr>
          <a:lstStyle/>
          <a:p>
            <a:r>
              <a:rPr lang="en-GB" sz="1600" dirty="0"/>
              <a:t>Commonly, the engineer doesn’t worry about the actual response (hatched line) and approximates the shape of the filter by the convenient straight lines on the log-scaled plot, noting that the actual response is 3dB less at </a:t>
            </a:r>
            <a:r>
              <a:rPr lang="el-GR" sz="1600" i="1" dirty="0"/>
              <a:t>ω</a:t>
            </a:r>
            <a:r>
              <a:rPr lang="en-GB" sz="1600" i="1" baseline="-25000" dirty="0"/>
              <a: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60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60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75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1" grpId="0" animBg="1"/>
      <p:bldP spid="67592" grpId="0" animBg="1"/>
      <p:bldP spid="67594" grpId="0" animBg="1"/>
      <p:bldP spid="67607" grpId="0"/>
      <p:bldP spid="67608"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971550" y="269875"/>
            <a:ext cx="7632700" cy="1143000"/>
          </a:xfrm>
        </p:spPr>
        <p:txBody>
          <a:bodyPr/>
          <a:lstStyle/>
          <a:p>
            <a:pPr eaLnBrk="1" hangingPunct="1"/>
            <a:br>
              <a:rPr lang="en-GB" sz="2800" dirty="0"/>
            </a:br>
            <a:br>
              <a:rPr lang="en-GB" sz="2800" dirty="0"/>
            </a:br>
            <a:r>
              <a:rPr lang="en-GB" sz="2800" dirty="0"/>
              <a:t>CR filter magnitude response</a:t>
            </a:r>
          </a:p>
        </p:txBody>
      </p:sp>
      <p:grpSp>
        <p:nvGrpSpPr>
          <p:cNvPr id="2" name="Group 3"/>
          <p:cNvGrpSpPr>
            <a:grpSpLocks/>
          </p:cNvGrpSpPr>
          <p:nvPr/>
        </p:nvGrpSpPr>
        <p:grpSpPr bwMode="auto">
          <a:xfrm>
            <a:off x="3727450" y="1771650"/>
            <a:ext cx="144463" cy="504825"/>
            <a:chOff x="2608" y="935"/>
            <a:chExt cx="91" cy="318"/>
          </a:xfrm>
        </p:grpSpPr>
        <p:sp>
          <p:nvSpPr>
            <p:cNvPr id="16403" name="Line 4"/>
            <p:cNvSpPr>
              <a:spLocks noChangeShapeType="1"/>
            </p:cNvSpPr>
            <p:nvPr/>
          </p:nvSpPr>
          <p:spPr bwMode="auto">
            <a:xfrm>
              <a:off x="2608" y="935"/>
              <a:ext cx="0" cy="318"/>
            </a:xfrm>
            <a:prstGeom prst="line">
              <a:avLst/>
            </a:prstGeom>
            <a:noFill/>
            <a:ln w="38100">
              <a:solidFill>
                <a:schemeClr val="tx1"/>
              </a:solidFill>
              <a:round/>
              <a:headEnd/>
              <a:tailEnd/>
            </a:ln>
          </p:spPr>
          <p:txBody>
            <a:bodyPr/>
            <a:lstStyle/>
            <a:p>
              <a:endParaRPr lang="en-GB"/>
            </a:p>
          </p:txBody>
        </p:sp>
        <p:sp>
          <p:nvSpPr>
            <p:cNvPr id="16404" name="Line 5"/>
            <p:cNvSpPr>
              <a:spLocks noChangeShapeType="1"/>
            </p:cNvSpPr>
            <p:nvPr/>
          </p:nvSpPr>
          <p:spPr bwMode="auto">
            <a:xfrm>
              <a:off x="2699" y="935"/>
              <a:ext cx="0" cy="318"/>
            </a:xfrm>
            <a:prstGeom prst="line">
              <a:avLst/>
            </a:prstGeom>
            <a:noFill/>
            <a:ln w="38100">
              <a:solidFill>
                <a:schemeClr val="tx1"/>
              </a:solidFill>
              <a:round/>
              <a:headEnd/>
              <a:tailEnd/>
            </a:ln>
          </p:spPr>
          <p:txBody>
            <a:bodyPr/>
            <a:lstStyle/>
            <a:p>
              <a:endParaRPr lang="en-GB"/>
            </a:p>
          </p:txBody>
        </p:sp>
      </p:grpSp>
      <p:sp>
        <p:nvSpPr>
          <p:cNvPr id="16389" name="Line 6"/>
          <p:cNvSpPr>
            <a:spLocks noChangeShapeType="1"/>
          </p:cNvSpPr>
          <p:nvPr/>
        </p:nvSpPr>
        <p:spPr bwMode="auto">
          <a:xfrm flipV="1">
            <a:off x="2286000" y="1987550"/>
            <a:ext cx="1441450" cy="1588"/>
          </a:xfrm>
          <a:prstGeom prst="line">
            <a:avLst/>
          </a:prstGeom>
          <a:noFill/>
          <a:ln w="9525">
            <a:solidFill>
              <a:schemeClr val="tx1"/>
            </a:solidFill>
            <a:round/>
            <a:headEnd/>
            <a:tailEnd/>
          </a:ln>
        </p:spPr>
        <p:txBody>
          <a:bodyPr/>
          <a:lstStyle/>
          <a:p>
            <a:endParaRPr lang="en-GB"/>
          </a:p>
        </p:txBody>
      </p:sp>
      <p:sp>
        <p:nvSpPr>
          <p:cNvPr id="16390" name="Line 7"/>
          <p:cNvSpPr>
            <a:spLocks noChangeShapeType="1"/>
          </p:cNvSpPr>
          <p:nvPr/>
        </p:nvSpPr>
        <p:spPr bwMode="auto">
          <a:xfrm>
            <a:off x="5095875" y="1987550"/>
            <a:ext cx="1223963" cy="0"/>
          </a:xfrm>
          <a:prstGeom prst="line">
            <a:avLst/>
          </a:prstGeom>
          <a:noFill/>
          <a:ln w="9525">
            <a:solidFill>
              <a:schemeClr val="tx1"/>
            </a:solidFill>
            <a:round/>
            <a:headEnd/>
            <a:tailEnd/>
          </a:ln>
        </p:spPr>
        <p:txBody>
          <a:bodyPr/>
          <a:lstStyle/>
          <a:p>
            <a:endParaRPr lang="en-GB"/>
          </a:p>
        </p:txBody>
      </p:sp>
      <p:sp>
        <p:nvSpPr>
          <p:cNvPr id="16391" name="Freeform 8"/>
          <p:cNvSpPr>
            <a:spLocks/>
          </p:cNvSpPr>
          <p:nvPr/>
        </p:nvSpPr>
        <p:spPr bwMode="auto">
          <a:xfrm flipH="1">
            <a:off x="2359025" y="3067050"/>
            <a:ext cx="2735263" cy="649288"/>
          </a:xfrm>
          <a:custGeom>
            <a:avLst/>
            <a:gdLst>
              <a:gd name="T0" fmla="*/ 0 w 1723"/>
              <a:gd name="T1" fmla="*/ 0 h 908"/>
              <a:gd name="T2" fmla="*/ 0 w 1723"/>
              <a:gd name="T3" fmla="*/ 908 h 908"/>
              <a:gd name="T4" fmla="*/ 1723 w 1723"/>
              <a:gd name="T5" fmla="*/ 908 h 908"/>
              <a:gd name="T6" fmla="*/ 0 60000 65536"/>
              <a:gd name="T7" fmla="*/ 0 60000 65536"/>
              <a:gd name="T8" fmla="*/ 0 60000 65536"/>
              <a:gd name="T9" fmla="*/ 0 w 1723"/>
              <a:gd name="T10" fmla="*/ 0 h 908"/>
              <a:gd name="T11" fmla="*/ 1723 w 1723"/>
              <a:gd name="T12" fmla="*/ 908 h 908"/>
            </a:gdLst>
            <a:ahLst/>
            <a:cxnLst>
              <a:cxn ang="T6">
                <a:pos x="T0" y="T1"/>
              </a:cxn>
              <a:cxn ang="T7">
                <a:pos x="T2" y="T3"/>
              </a:cxn>
              <a:cxn ang="T8">
                <a:pos x="T4" y="T5"/>
              </a:cxn>
            </a:cxnLst>
            <a:rect l="T9" t="T10" r="T11" b="T12"/>
            <a:pathLst>
              <a:path w="1723" h="908">
                <a:moveTo>
                  <a:pt x="0" y="0"/>
                </a:moveTo>
                <a:lnTo>
                  <a:pt x="0" y="908"/>
                </a:lnTo>
                <a:lnTo>
                  <a:pt x="1723" y="908"/>
                </a:lnTo>
              </a:path>
            </a:pathLst>
          </a:custGeom>
          <a:noFill/>
          <a:ln w="9525">
            <a:solidFill>
              <a:schemeClr val="tx1"/>
            </a:solidFill>
            <a:round/>
            <a:headEnd/>
            <a:tailEnd/>
          </a:ln>
        </p:spPr>
        <p:txBody>
          <a:bodyPr/>
          <a:lstStyle/>
          <a:p>
            <a:endParaRPr lang="en-GB"/>
          </a:p>
        </p:txBody>
      </p:sp>
      <p:sp>
        <p:nvSpPr>
          <p:cNvPr id="16393" name="Text Box 10"/>
          <p:cNvSpPr txBox="1">
            <a:spLocks noChangeArrowheads="1"/>
          </p:cNvSpPr>
          <p:nvPr/>
        </p:nvSpPr>
        <p:spPr bwMode="auto">
          <a:xfrm>
            <a:off x="4591050" y="2492896"/>
            <a:ext cx="325438" cy="366713"/>
          </a:xfrm>
          <a:prstGeom prst="rect">
            <a:avLst/>
          </a:prstGeom>
          <a:noFill/>
          <a:ln w="9525">
            <a:noFill/>
            <a:miter lim="800000"/>
            <a:headEnd/>
            <a:tailEnd/>
          </a:ln>
        </p:spPr>
        <p:txBody>
          <a:bodyPr wrap="none">
            <a:spAutoFit/>
          </a:bodyPr>
          <a:lstStyle/>
          <a:p>
            <a:r>
              <a:rPr lang="en-GB" i="1" dirty="0">
                <a:latin typeface="Tahoma" pitchFamily="34" charset="0"/>
              </a:rPr>
              <a:t>R</a:t>
            </a:r>
          </a:p>
        </p:txBody>
      </p:sp>
      <p:sp>
        <p:nvSpPr>
          <p:cNvPr id="16394" name="Text Box 11"/>
          <p:cNvSpPr txBox="1">
            <a:spLocks noChangeArrowheads="1"/>
          </p:cNvSpPr>
          <p:nvPr/>
        </p:nvSpPr>
        <p:spPr bwMode="auto">
          <a:xfrm>
            <a:off x="3635896" y="2348880"/>
            <a:ext cx="320675" cy="366712"/>
          </a:xfrm>
          <a:prstGeom prst="rect">
            <a:avLst/>
          </a:prstGeom>
          <a:noFill/>
          <a:ln w="9525">
            <a:noFill/>
            <a:miter lim="800000"/>
            <a:headEnd/>
            <a:tailEnd/>
          </a:ln>
        </p:spPr>
        <p:txBody>
          <a:bodyPr wrap="none">
            <a:spAutoFit/>
          </a:bodyPr>
          <a:lstStyle/>
          <a:p>
            <a:r>
              <a:rPr lang="en-GB" i="1" dirty="0">
                <a:latin typeface="Tahoma" pitchFamily="34" charset="0"/>
              </a:rPr>
              <a:t>C</a:t>
            </a:r>
          </a:p>
        </p:txBody>
      </p:sp>
      <p:sp>
        <p:nvSpPr>
          <p:cNvPr id="16395" name="Freeform 12"/>
          <p:cNvSpPr>
            <a:spLocks/>
          </p:cNvSpPr>
          <p:nvPr/>
        </p:nvSpPr>
        <p:spPr bwMode="auto">
          <a:xfrm>
            <a:off x="3870325" y="1987550"/>
            <a:ext cx="1223963" cy="935038"/>
          </a:xfrm>
          <a:custGeom>
            <a:avLst/>
            <a:gdLst>
              <a:gd name="T0" fmla="*/ 0 w 544"/>
              <a:gd name="T1" fmla="*/ 0 h 589"/>
              <a:gd name="T2" fmla="*/ 544 w 544"/>
              <a:gd name="T3" fmla="*/ 0 h 589"/>
              <a:gd name="T4" fmla="*/ 544 w 544"/>
              <a:gd name="T5" fmla="*/ 589 h 589"/>
              <a:gd name="T6" fmla="*/ 0 60000 65536"/>
              <a:gd name="T7" fmla="*/ 0 60000 65536"/>
              <a:gd name="T8" fmla="*/ 0 60000 65536"/>
              <a:gd name="T9" fmla="*/ 0 w 544"/>
              <a:gd name="T10" fmla="*/ 0 h 589"/>
              <a:gd name="T11" fmla="*/ 544 w 544"/>
              <a:gd name="T12" fmla="*/ 589 h 589"/>
            </a:gdLst>
            <a:ahLst/>
            <a:cxnLst>
              <a:cxn ang="T6">
                <a:pos x="T0" y="T1"/>
              </a:cxn>
              <a:cxn ang="T7">
                <a:pos x="T2" y="T3"/>
              </a:cxn>
              <a:cxn ang="T8">
                <a:pos x="T4" y="T5"/>
              </a:cxn>
            </a:cxnLst>
            <a:rect l="T9" t="T10" r="T11" b="T12"/>
            <a:pathLst>
              <a:path w="544" h="589">
                <a:moveTo>
                  <a:pt x="0" y="0"/>
                </a:moveTo>
                <a:lnTo>
                  <a:pt x="544" y="0"/>
                </a:lnTo>
                <a:lnTo>
                  <a:pt x="544" y="589"/>
                </a:lnTo>
              </a:path>
            </a:pathLst>
          </a:custGeom>
          <a:noFill/>
          <a:ln w="9525">
            <a:solidFill>
              <a:schemeClr val="tx1"/>
            </a:solidFill>
            <a:round/>
            <a:headEnd/>
            <a:tailEnd/>
          </a:ln>
        </p:spPr>
        <p:txBody>
          <a:bodyPr/>
          <a:lstStyle/>
          <a:p>
            <a:endParaRPr lang="en-GB"/>
          </a:p>
        </p:txBody>
      </p:sp>
      <p:sp>
        <p:nvSpPr>
          <p:cNvPr id="16396" name="Text Box 13"/>
          <p:cNvSpPr txBox="1">
            <a:spLocks noChangeArrowheads="1"/>
          </p:cNvSpPr>
          <p:nvPr/>
        </p:nvSpPr>
        <p:spPr bwMode="auto">
          <a:xfrm>
            <a:off x="2051050" y="2630488"/>
            <a:ext cx="355600" cy="366712"/>
          </a:xfrm>
          <a:prstGeom prst="rect">
            <a:avLst/>
          </a:prstGeom>
          <a:noFill/>
          <a:ln w="9525">
            <a:noFill/>
            <a:miter lim="800000"/>
            <a:headEnd/>
            <a:tailEnd/>
          </a:ln>
        </p:spPr>
        <p:txBody>
          <a:bodyPr wrap="none">
            <a:spAutoFit/>
          </a:bodyPr>
          <a:lstStyle/>
          <a:p>
            <a:r>
              <a:rPr lang="en-GB" i="1" dirty="0">
                <a:latin typeface="Tahoma" pitchFamily="34" charset="0"/>
              </a:rPr>
              <a:t>V</a:t>
            </a:r>
            <a:r>
              <a:rPr lang="en-GB" i="1" baseline="-25000" dirty="0">
                <a:latin typeface="Tahoma" pitchFamily="34" charset="0"/>
              </a:rPr>
              <a:t>i</a:t>
            </a:r>
            <a:endParaRPr lang="en-GB" i="1" dirty="0">
              <a:latin typeface="Tahoma" pitchFamily="34" charset="0"/>
            </a:endParaRPr>
          </a:p>
        </p:txBody>
      </p:sp>
      <p:sp>
        <p:nvSpPr>
          <p:cNvPr id="16397" name="Line 14"/>
          <p:cNvSpPr>
            <a:spLocks noChangeShapeType="1"/>
          </p:cNvSpPr>
          <p:nvPr/>
        </p:nvSpPr>
        <p:spPr bwMode="auto">
          <a:xfrm>
            <a:off x="5076825" y="3716338"/>
            <a:ext cx="1296988" cy="0"/>
          </a:xfrm>
          <a:prstGeom prst="line">
            <a:avLst/>
          </a:prstGeom>
          <a:noFill/>
          <a:ln w="9525">
            <a:solidFill>
              <a:schemeClr val="tx1"/>
            </a:solidFill>
            <a:round/>
            <a:headEnd/>
            <a:tailEnd/>
          </a:ln>
        </p:spPr>
        <p:txBody>
          <a:bodyPr/>
          <a:lstStyle/>
          <a:p>
            <a:endParaRPr lang="en-GB"/>
          </a:p>
        </p:txBody>
      </p:sp>
      <p:sp>
        <p:nvSpPr>
          <p:cNvPr id="16398" name="Text Box 15"/>
          <p:cNvSpPr txBox="1">
            <a:spLocks noChangeArrowheads="1"/>
          </p:cNvSpPr>
          <p:nvPr/>
        </p:nvSpPr>
        <p:spPr bwMode="auto">
          <a:xfrm>
            <a:off x="6227763" y="2636838"/>
            <a:ext cx="403225" cy="366712"/>
          </a:xfrm>
          <a:prstGeom prst="rect">
            <a:avLst/>
          </a:prstGeom>
          <a:noFill/>
          <a:ln w="9525">
            <a:noFill/>
            <a:miter lim="800000"/>
            <a:headEnd/>
            <a:tailEnd/>
          </a:ln>
        </p:spPr>
        <p:txBody>
          <a:bodyPr wrap="none">
            <a:spAutoFit/>
          </a:bodyPr>
          <a:lstStyle/>
          <a:p>
            <a:r>
              <a:rPr lang="en-GB" i="1">
                <a:latin typeface="Tahoma" pitchFamily="34" charset="0"/>
              </a:rPr>
              <a:t>V</a:t>
            </a:r>
            <a:r>
              <a:rPr lang="en-GB" i="1" baseline="-25000">
                <a:latin typeface="Tahoma" pitchFamily="34" charset="0"/>
              </a:rPr>
              <a:t>o</a:t>
            </a:r>
            <a:endParaRPr lang="en-GB" i="1">
              <a:latin typeface="Tahoma" pitchFamily="34" charset="0"/>
            </a:endParaRPr>
          </a:p>
        </p:txBody>
      </p:sp>
      <p:graphicFrame>
        <p:nvGraphicFramePr>
          <p:cNvPr id="16386" name="Object 17"/>
          <p:cNvGraphicFramePr>
            <a:graphicFrameLocks noGrp="1" noChangeAspect="1"/>
          </p:cNvGraphicFramePr>
          <p:nvPr>
            <p:ph idx="1"/>
          </p:nvPr>
        </p:nvGraphicFramePr>
        <p:xfrm>
          <a:off x="5508104" y="4293096"/>
          <a:ext cx="2182813" cy="1036638"/>
        </p:xfrm>
        <a:graphic>
          <a:graphicData uri="http://schemas.openxmlformats.org/presentationml/2006/ole">
            <mc:AlternateContent xmlns:mc="http://schemas.openxmlformats.org/markup-compatibility/2006">
              <mc:Choice xmlns:v="urn:schemas-microsoft-com:vml" Requires="v">
                <p:oleObj spid="_x0000_s61516" name="Equation" r:id="rId4" imgW="1015920" imgH="482400" progId="Equation.3">
                  <p:embed/>
                </p:oleObj>
              </mc:Choice>
              <mc:Fallback>
                <p:oleObj name="Equation" r:id="rId4" imgW="1015920" imgH="482400"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104" y="4293096"/>
                        <a:ext cx="2182813" cy="1036638"/>
                      </a:xfrm>
                      <a:prstGeom prst="rect">
                        <a:avLst/>
                      </a:prstGeom>
                      <a:solidFill>
                        <a:schemeClr val="bg1"/>
                      </a:solidFill>
                    </p:spPr>
                  </p:pic>
                </p:oleObj>
              </mc:Fallback>
            </mc:AlternateContent>
          </a:graphicData>
        </a:graphic>
      </p:graphicFrame>
      <p:sp>
        <p:nvSpPr>
          <p:cNvPr id="16400" name="Text Box 18"/>
          <p:cNvSpPr txBox="1">
            <a:spLocks noChangeArrowheads="1"/>
          </p:cNvSpPr>
          <p:nvPr/>
        </p:nvSpPr>
        <p:spPr bwMode="auto">
          <a:xfrm>
            <a:off x="323528" y="4005064"/>
            <a:ext cx="4752975" cy="1754326"/>
          </a:xfrm>
          <a:prstGeom prst="rect">
            <a:avLst/>
          </a:prstGeom>
          <a:noFill/>
          <a:ln w="9525">
            <a:noFill/>
            <a:miter lim="800000"/>
            <a:headEnd/>
            <a:tailEnd/>
          </a:ln>
        </p:spPr>
        <p:txBody>
          <a:bodyPr>
            <a:spAutoFit/>
          </a:bodyPr>
          <a:lstStyle/>
          <a:p>
            <a:r>
              <a:rPr lang="en-GB" dirty="0"/>
              <a:t>Establish the Amplitude part of the frequency domain transfer function, |</a:t>
            </a:r>
            <a:r>
              <a:rPr lang="en-GB" i="1" dirty="0"/>
              <a:t>H</a:t>
            </a:r>
            <a:r>
              <a:rPr lang="en-GB" dirty="0"/>
              <a:t>(</a:t>
            </a:r>
            <a:r>
              <a:rPr lang="en-GB" i="1" dirty="0"/>
              <a:t>ω</a:t>
            </a:r>
            <a:r>
              <a:rPr lang="en-GB" dirty="0"/>
              <a:t>)|, of this network</a:t>
            </a:r>
          </a:p>
          <a:p>
            <a:r>
              <a:rPr lang="en-GB" dirty="0"/>
              <a:t>Establish the cut-off frequency </a:t>
            </a:r>
            <a:r>
              <a:rPr lang="en-GB" i="1" dirty="0" err="1">
                <a:latin typeface="Symbol" pitchFamily="18" charset="2"/>
              </a:rPr>
              <a:t>w</a:t>
            </a:r>
            <a:r>
              <a:rPr lang="en-GB" baseline="-25000" dirty="0" err="1"/>
              <a:t>c</a:t>
            </a:r>
            <a:r>
              <a:rPr lang="en-GB" dirty="0"/>
              <a:t> (or </a:t>
            </a:r>
            <a:r>
              <a:rPr lang="en-GB" i="1" dirty="0" err="1">
                <a:latin typeface="Times New Roman" pitchFamily="18" charset="0"/>
              </a:rPr>
              <a:t>f</a:t>
            </a:r>
            <a:r>
              <a:rPr lang="en-GB" baseline="-25000" dirty="0" err="1"/>
              <a:t>c</a:t>
            </a:r>
            <a:r>
              <a:rPr lang="en-GB" dirty="0"/>
              <a:t>)</a:t>
            </a:r>
          </a:p>
          <a:p>
            <a:r>
              <a:rPr lang="en-GB" dirty="0"/>
              <a:t>Plot the </a:t>
            </a:r>
            <a:r>
              <a:rPr lang="en-GB" dirty="0" err="1"/>
              <a:t>straigt</a:t>
            </a:r>
            <a:r>
              <a:rPr lang="en-GB" dirty="0"/>
              <a:t> line approximation of the log-scaled amplitude response</a:t>
            </a:r>
          </a:p>
        </p:txBody>
      </p:sp>
      <p:sp>
        <p:nvSpPr>
          <p:cNvPr id="16401" name="Rectangle 19"/>
          <p:cNvSpPr>
            <a:spLocks noChangeArrowheads="1"/>
          </p:cNvSpPr>
          <p:nvPr/>
        </p:nvSpPr>
        <p:spPr bwMode="auto">
          <a:xfrm rot="5400000">
            <a:off x="4638676" y="2589212"/>
            <a:ext cx="914400" cy="288925"/>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1" name="Text Box 23"/>
          <p:cNvSpPr txBox="1">
            <a:spLocks noChangeArrowheads="1"/>
          </p:cNvSpPr>
          <p:nvPr/>
        </p:nvSpPr>
        <p:spPr bwMode="auto">
          <a:xfrm>
            <a:off x="6228184" y="2204864"/>
            <a:ext cx="331787" cy="396875"/>
          </a:xfrm>
          <a:prstGeom prst="rect">
            <a:avLst/>
          </a:prstGeom>
          <a:noFill/>
          <a:ln w="9525">
            <a:noFill/>
            <a:miter lim="800000"/>
            <a:headEnd/>
            <a:tailEnd/>
          </a:ln>
        </p:spPr>
        <p:txBody>
          <a:bodyPr wrap="none">
            <a:spAutoFit/>
          </a:bodyPr>
          <a:lstStyle/>
          <a:p>
            <a:r>
              <a:rPr lang="en-GB" sz="2000" dirty="0"/>
              <a:t>+</a:t>
            </a:r>
          </a:p>
        </p:txBody>
      </p:sp>
      <p:sp>
        <p:nvSpPr>
          <p:cNvPr id="22" name="Text Box 24"/>
          <p:cNvSpPr txBox="1">
            <a:spLocks noChangeArrowheads="1"/>
          </p:cNvSpPr>
          <p:nvPr/>
        </p:nvSpPr>
        <p:spPr bwMode="auto">
          <a:xfrm>
            <a:off x="6275809" y="3074814"/>
            <a:ext cx="268287" cy="396875"/>
          </a:xfrm>
          <a:prstGeom prst="rect">
            <a:avLst/>
          </a:prstGeom>
          <a:noFill/>
          <a:ln w="9525">
            <a:noFill/>
            <a:miter lim="800000"/>
            <a:headEnd/>
            <a:tailEnd/>
          </a:ln>
        </p:spPr>
        <p:txBody>
          <a:bodyPr wrap="none">
            <a:spAutoFit/>
          </a:bodyPr>
          <a:lstStyle/>
          <a:p>
            <a:r>
              <a:rPr lang="en-GB" sz="2000" dirty="0"/>
              <a:t>-</a:t>
            </a:r>
          </a:p>
        </p:txBody>
      </p:sp>
      <p:sp>
        <p:nvSpPr>
          <p:cNvPr id="23" name="Text Box 23"/>
          <p:cNvSpPr txBox="1">
            <a:spLocks noChangeArrowheads="1"/>
          </p:cNvSpPr>
          <p:nvPr/>
        </p:nvSpPr>
        <p:spPr bwMode="auto">
          <a:xfrm>
            <a:off x="2051720" y="2276872"/>
            <a:ext cx="331787" cy="396875"/>
          </a:xfrm>
          <a:prstGeom prst="rect">
            <a:avLst/>
          </a:prstGeom>
          <a:noFill/>
          <a:ln w="9525">
            <a:noFill/>
            <a:miter lim="800000"/>
            <a:headEnd/>
            <a:tailEnd/>
          </a:ln>
        </p:spPr>
        <p:txBody>
          <a:bodyPr wrap="none">
            <a:spAutoFit/>
          </a:bodyPr>
          <a:lstStyle/>
          <a:p>
            <a:r>
              <a:rPr lang="en-GB" sz="2000" dirty="0"/>
              <a:t>+</a:t>
            </a:r>
          </a:p>
        </p:txBody>
      </p:sp>
      <p:sp>
        <p:nvSpPr>
          <p:cNvPr id="24" name="Text Box 24"/>
          <p:cNvSpPr txBox="1">
            <a:spLocks noChangeArrowheads="1"/>
          </p:cNvSpPr>
          <p:nvPr/>
        </p:nvSpPr>
        <p:spPr bwMode="auto">
          <a:xfrm>
            <a:off x="2099345" y="3146822"/>
            <a:ext cx="268287" cy="396875"/>
          </a:xfrm>
          <a:prstGeom prst="rect">
            <a:avLst/>
          </a:prstGeom>
          <a:noFill/>
          <a:ln w="9525">
            <a:noFill/>
            <a:miter lim="800000"/>
            <a:headEnd/>
            <a:tailEnd/>
          </a:ln>
        </p:spPr>
        <p:txBody>
          <a:bodyPr wrap="none">
            <a:spAutoFit/>
          </a:bodyPr>
          <a:lstStyle/>
          <a:p>
            <a:r>
              <a:rPr lang="en-GB" sz="2000" dirty="0"/>
              <a:t>-</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Line 3"/>
          <p:cNvSpPr>
            <a:spLocks noChangeShapeType="1"/>
          </p:cNvSpPr>
          <p:nvPr/>
        </p:nvSpPr>
        <p:spPr bwMode="auto">
          <a:xfrm>
            <a:off x="5364163" y="1987550"/>
            <a:ext cx="1223962" cy="0"/>
          </a:xfrm>
          <a:prstGeom prst="line">
            <a:avLst/>
          </a:prstGeom>
          <a:noFill/>
          <a:ln w="9525">
            <a:solidFill>
              <a:schemeClr val="tx1"/>
            </a:solidFill>
            <a:round/>
            <a:headEnd/>
            <a:tailEnd/>
          </a:ln>
        </p:spPr>
        <p:txBody>
          <a:bodyPr/>
          <a:lstStyle/>
          <a:p>
            <a:endParaRPr lang="en-GB"/>
          </a:p>
        </p:txBody>
      </p:sp>
      <p:sp>
        <p:nvSpPr>
          <p:cNvPr id="17413" name="Freeform 4"/>
          <p:cNvSpPr>
            <a:spLocks/>
          </p:cNvSpPr>
          <p:nvPr/>
        </p:nvSpPr>
        <p:spPr bwMode="auto">
          <a:xfrm flipH="1">
            <a:off x="2124075" y="3067050"/>
            <a:ext cx="3238500" cy="722313"/>
          </a:xfrm>
          <a:custGeom>
            <a:avLst/>
            <a:gdLst>
              <a:gd name="T0" fmla="*/ 0 w 1723"/>
              <a:gd name="T1" fmla="*/ 0 h 908"/>
              <a:gd name="T2" fmla="*/ 0 w 1723"/>
              <a:gd name="T3" fmla="*/ 908 h 908"/>
              <a:gd name="T4" fmla="*/ 1723 w 1723"/>
              <a:gd name="T5" fmla="*/ 908 h 908"/>
              <a:gd name="T6" fmla="*/ 0 60000 65536"/>
              <a:gd name="T7" fmla="*/ 0 60000 65536"/>
              <a:gd name="T8" fmla="*/ 0 60000 65536"/>
              <a:gd name="T9" fmla="*/ 0 w 1723"/>
              <a:gd name="T10" fmla="*/ 0 h 908"/>
              <a:gd name="T11" fmla="*/ 1723 w 1723"/>
              <a:gd name="T12" fmla="*/ 908 h 908"/>
            </a:gdLst>
            <a:ahLst/>
            <a:cxnLst>
              <a:cxn ang="T6">
                <a:pos x="T0" y="T1"/>
              </a:cxn>
              <a:cxn ang="T7">
                <a:pos x="T2" y="T3"/>
              </a:cxn>
              <a:cxn ang="T8">
                <a:pos x="T4" y="T5"/>
              </a:cxn>
            </a:cxnLst>
            <a:rect l="T9" t="T10" r="T11" b="T12"/>
            <a:pathLst>
              <a:path w="1723" h="908">
                <a:moveTo>
                  <a:pt x="0" y="0"/>
                </a:moveTo>
                <a:lnTo>
                  <a:pt x="0" y="908"/>
                </a:lnTo>
                <a:lnTo>
                  <a:pt x="1723" y="908"/>
                </a:lnTo>
              </a:path>
            </a:pathLst>
          </a:custGeom>
          <a:noFill/>
          <a:ln w="9525">
            <a:solidFill>
              <a:schemeClr val="tx1"/>
            </a:solidFill>
            <a:round/>
            <a:headEnd type="none" w="med" len="med"/>
            <a:tailEnd type="none" w="med" len="med"/>
          </a:ln>
        </p:spPr>
        <p:txBody>
          <a:bodyPr/>
          <a:lstStyle/>
          <a:p>
            <a:endParaRPr lang="en-GB"/>
          </a:p>
        </p:txBody>
      </p:sp>
      <p:sp>
        <p:nvSpPr>
          <p:cNvPr id="17414" name="Text Box 5"/>
          <p:cNvSpPr txBox="1">
            <a:spLocks noChangeArrowheads="1"/>
          </p:cNvSpPr>
          <p:nvPr/>
        </p:nvSpPr>
        <p:spPr bwMode="auto">
          <a:xfrm>
            <a:off x="4788024" y="2636912"/>
            <a:ext cx="325437" cy="366713"/>
          </a:xfrm>
          <a:prstGeom prst="rect">
            <a:avLst/>
          </a:prstGeom>
          <a:noFill/>
          <a:ln w="9525">
            <a:noFill/>
            <a:miter lim="800000"/>
            <a:headEnd/>
            <a:tailEnd/>
          </a:ln>
        </p:spPr>
        <p:txBody>
          <a:bodyPr wrap="none">
            <a:spAutoFit/>
          </a:bodyPr>
          <a:lstStyle/>
          <a:p>
            <a:r>
              <a:rPr lang="en-GB" i="1" dirty="0">
                <a:latin typeface="Tahoma" pitchFamily="34" charset="0"/>
              </a:rPr>
              <a:t>R</a:t>
            </a:r>
          </a:p>
        </p:txBody>
      </p:sp>
      <p:sp>
        <p:nvSpPr>
          <p:cNvPr id="17415" name="Text Box 6"/>
          <p:cNvSpPr txBox="1">
            <a:spLocks noChangeArrowheads="1"/>
          </p:cNvSpPr>
          <p:nvPr/>
        </p:nvSpPr>
        <p:spPr bwMode="auto">
          <a:xfrm>
            <a:off x="2987675" y="2133600"/>
            <a:ext cx="298450" cy="366713"/>
          </a:xfrm>
          <a:prstGeom prst="rect">
            <a:avLst/>
          </a:prstGeom>
          <a:noFill/>
          <a:ln w="9525">
            <a:noFill/>
            <a:miter lim="800000"/>
            <a:headEnd/>
            <a:tailEnd/>
          </a:ln>
        </p:spPr>
        <p:txBody>
          <a:bodyPr wrap="none">
            <a:spAutoFit/>
          </a:bodyPr>
          <a:lstStyle/>
          <a:p>
            <a:r>
              <a:rPr lang="en-GB" i="1" dirty="0">
                <a:latin typeface="Tahoma" pitchFamily="34" charset="0"/>
              </a:rPr>
              <a:t>L</a:t>
            </a:r>
          </a:p>
        </p:txBody>
      </p:sp>
      <p:sp>
        <p:nvSpPr>
          <p:cNvPr id="17416" name="Freeform 7"/>
          <p:cNvSpPr>
            <a:spLocks/>
          </p:cNvSpPr>
          <p:nvPr/>
        </p:nvSpPr>
        <p:spPr bwMode="auto">
          <a:xfrm>
            <a:off x="4138613" y="1989138"/>
            <a:ext cx="1223962" cy="935037"/>
          </a:xfrm>
          <a:custGeom>
            <a:avLst/>
            <a:gdLst>
              <a:gd name="T0" fmla="*/ 0 w 544"/>
              <a:gd name="T1" fmla="*/ 0 h 589"/>
              <a:gd name="T2" fmla="*/ 544 w 544"/>
              <a:gd name="T3" fmla="*/ 0 h 589"/>
              <a:gd name="T4" fmla="*/ 544 w 544"/>
              <a:gd name="T5" fmla="*/ 589 h 589"/>
              <a:gd name="T6" fmla="*/ 0 60000 65536"/>
              <a:gd name="T7" fmla="*/ 0 60000 65536"/>
              <a:gd name="T8" fmla="*/ 0 60000 65536"/>
              <a:gd name="T9" fmla="*/ 0 w 544"/>
              <a:gd name="T10" fmla="*/ 0 h 589"/>
              <a:gd name="T11" fmla="*/ 544 w 544"/>
              <a:gd name="T12" fmla="*/ 589 h 589"/>
            </a:gdLst>
            <a:ahLst/>
            <a:cxnLst>
              <a:cxn ang="T6">
                <a:pos x="T0" y="T1"/>
              </a:cxn>
              <a:cxn ang="T7">
                <a:pos x="T2" y="T3"/>
              </a:cxn>
              <a:cxn ang="T8">
                <a:pos x="T4" y="T5"/>
              </a:cxn>
            </a:cxnLst>
            <a:rect l="T9" t="T10" r="T11" b="T12"/>
            <a:pathLst>
              <a:path w="544" h="589">
                <a:moveTo>
                  <a:pt x="0" y="0"/>
                </a:moveTo>
                <a:lnTo>
                  <a:pt x="544" y="0"/>
                </a:lnTo>
                <a:lnTo>
                  <a:pt x="544" y="589"/>
                </a:lnTo>
              </a:path>
            </a:pathLst>
          </a:custGeom>
          <a:noFill/>
          <a:ln w="9525">
            <a:solidFill>
              <a:schemeClr val="tx1"/>
            </a:solidFill>
            <a:round/>
            <a:headEnd/>
            <a:tailEnd/>
          </a:ln>
        </p:spPr>
        <p:txBody>
          <a:bodyPr/>
          <a:lstStyle/>
          <a:p>
            <a:endParaRPr lang="en-GB"/>
          </a:p>
        </p:txBody>
      </p:sp>
      <p:sp>
        <p:nvSpPr>
          <p:cNvPr id="17418" name="Line 9"/>
          <p:cNvSpPr>
            <a:spLocks noChangeShapeType="1"/>
          </p:cNvSpPr>
          <p:nvPr/>
        </p:nvSpPr>
        <p:spPr bwMode="auto">
          <a:xfrm>
            <a:off x="5364163" y="3789363"/>
            <a:ext cx="1296987" cy="0"/>
          </a:xfrm>
          <a:prstGeom prst="line">
            <a:avLst/>
          </a:prstGeom>
          <a:noFill/>
          <a:ln w="9525">
            <a:solidFill>
              <a:schemeClr val="tx1"/>
            </a:solidFill>
            <a:round/>
            <a:headEnd/>
            <a:tailEnd/>
          </a:ln>
        </p:spPr>
        <p:txBody>
          <a:bodyPr/>
          <a:lstStyle/>
          <a:p>
            <a:endParaRPr lang="en-GB"/>
          </a:p>
        </p:txBody>
      </p:sp>
      <p:sp>
        <p:nvSpPr>
          <p:cNvPr id="17421" name="Rectangle 13"/>
          <p:cNvSpPr>
            <a:spLocks noChangeArrowheads="1"/>
          </p:cNvSpPr>
          <p:nvPr/>
        </p:nvSpPr>
        <p:spPr bwMode="auto">
          <a:xfrm rot="5400000">
            <a:off x="4906963" y="2662237"/>
            <a:ext cx="914400" cy="288925"/>
          </a:xfrm>
          <a:prstGeom prst="rect">
            <a:avLst/>
          </a:prstGeom>
          <a:solidFill>
            <a:schemeClr val="bg1"/>
          </a:solidFill>
          <a:ln w="9525">
            <a:solidFill>
              <a:schemeClr val="tx1"/>
            </a:solidFill>
            <a:miter lim="800000"/>
            <a:headEnd/>
            <a:tailEnd/>
          </a:ln>
        </p:spPr>
        <p:txBody>
          <a:bodyPr wrap="none" anchor="ctr"/>
          <a:lstStyle/>
          <a:p>
            <a:endParaRPr lang="en-US"/>
          </a:p>
        </p:txBody>
      </p:sp>
      <p:grpSp>
        <p:nvGrpSpPr>
          <p:cNvPr id="2" name="Group 14"/>
          <p:cNvGrpSpPr>
            <a:grpSpLocks/>
          </p:cNvGrpSpPr>
          <p:nvPr/>
        </p:nvGrpSpPr>
        <p:grpSpPr bwMode="auto">
          <a:xfrm>
            <a:off x="2051050" y="1773238"/>
            <a:ext cx="2160588" cy="215900"/>
            <a:chOff x="3061" y="1434"/>
            <a:chExt cx="1361" cy="136"/>
          </a:xfrm>
        </p:grpSpPr>
        <p:sp>
          <p:nvSpPr>
            <p:cNvPr id="17427" name="Line 15"/>
            <p:cNvSpPr>
              <a:spLocks noChangeShapeType="1"/>
            </p:cNvSpPr>
            <p:nvPr/>
          </p:nvSpPr>
          <p:spPr bwMode="auto">
            <a:xfrm>
              <a:off x="3061" y="1570"/>
              <a:ext cx="408" cy="0"/>
            </a:xfrm>
            <a:prstGeom prst="line">
              <a:avLst/>
            </a:prstGeom>
            <a:noFill/>
            <a:ln w="9525">
              <a:solidFill>
                <a:schemeClr val="tx1"/>
              </a:solidFill>
              <a:round/>
              <a:headEnd type="none" w="med" len="med"/>
              <a:tailEnd/>
            </a:ln>
          </p:spPr>
          <p:txBody>
            <a:bodyPr/>
            <a:lstStyle/>
            <a:p>
              <a:endParaRPr lang="en-GB"/>
            </a:p>
          </p:txBody>
        </p:sp>
        <p:sp>
          <p:nvSpPr>
            <p:cNvPr id="17428" name="Line 16"/>
            <p:cNvSpPr>
              <a:spLocks noChangeShapeType="1"/>
            </p:cNvSpPr>
            <p:nvPr/>
          </p:nvSpPr>
          <p:spPr bwMode="auto">
            <a:xfrm>
              <a:off x="4014" y="1570"/>
              <a:ext cx="408" cy="0"/>
            </a:xfrm>
            <a:prstGeom prst="line">
              <a:avLst/>
            </a:prstGeom>
            <a:noFill/>
            <a:ln w="9525">
              <a:solidFill>
                <a:schemeClr val="tx1"/>
              </a:solidFill>
              <a:round/>
              <a:headEnd type="none"/>
              <a:tailEnd/>
            </a:ln>
          </p:spPr>
          <p:txBody>
            <a:bodyPr/>
            <a:lstStyle/>
            <a:p>
              <a:endParaRPr lang="en-GB"/>
            </a:p>
          </p:txBody>
        </p:sp>
        <p:sp>
          <p:nvSpPr>
            <p:cNvPr id="17429" name="Freeform 17"/>
            <p:cNvSpPr>
              <a:spLocks/>
            </p:cNvSpPr>
            <p:nvPr/>
          </p:nvSpPr>
          <p:spPr bwMode="auto">
            <a:xfrm>
              <a:off x="3470" y="1434"/>
              <a:ext cx="181" cy="136"/>
            </a:xfrm>
            <a:custGeom>
              <a:avLst/>
              <a:gdLst>
                <a:gd name="T0" fmla="*/ 0 w 181"/>
                <a:gd name="T1" fmla="*/ 136 h 136"/>
                <a:gd name="T2" fmla="*/ 90 w 181"/>
                <a:gd name="T3" fmla="*/ 0 h 136"/>
                <a:gd name="T4" fmla="*/ 181 w 181"/>
                <a:gd name="T5" fmla="*/ 136 h 136"/>
                <a:gd name="T6" fmla="*/ 0 60000 65536"/>
                <a:gd name="T7" fmla="*/ 0 60000 65536"/>
                <a:gd name="T8" fmla="*/ 0 60000 65536"/>
                <a:gd name="T9" fmla="*/ 0 w 181"/>
                <a:gd name="T10" fmla="*/ 0 h 136"/>
                <a:gd name="T11" fmla="*/ 181 w 181"/>
                <a:gd name="T12" fmla="*/ 136 h 136"/>
              </a:gdLst>
              <a:ahLst/>
              <a:cxnLst>
                <a:cxn ang="T6">
                  <a:pos x="T0" y="T1"/>
                </a:cxn>
                <a:cxn ang="T7">
                  <a:pos x="T2" y="T3"/>
                </a:cxn>
                <a:cxn ang="T8">
                  <a:pos x="T4" y="T5"/>
                </a:cxn>
              </a:cxnLst>
              <a:rect l="T9" t="T10" r="T11" b="T12"/>
              <a:pathLst>
                <a:path w="181" h="136">
                  <a:moveTo>
                    <a:pt x="0" y="136"/>
                  </a:moveTo>
                  <a:cubicBezTo>
                    <a:pt x="30" y="68"/>
                    <a:pt x="60" y="0"/>
                    <a:pt x="90" y="0"/>
                  </a:cubicBezTo>
                  <a:cubicBezTo>
                    <a:pt x="120" y="0"/>
                    <a:pt x="150" y="68"/>
                    <a:pt x="181" y="136"/>
                  </a:cubicBezTo>
                </a:path>
              </a:pathLst>
            </a:custGeom>
            <a:noFill/>
            <a:ln w="9525">
              <a:solidFill>
                <a:schemeClr val="tx1"/>
              </a:solidFill>
              <a:round/>
              <a:headEnd type="none"/>
              <a:tailEnd/>
            </a:ln>
          </p:spPr>
          <p:txBody>
            <a:bodyPr/>
            <a:lstStyle/>
            <a:p>
              <a:endParaRPr lang="en-GB"/>
            </a:p>
          </p:txBody>
        </p:sp>
        <p:sp>
          <p:nvSpPr>
            <p:cNvPr id="17430" name="Freeform 18"/>
            <p:cNvSpPr>
              <a:spLocks/>
            </p:cNvSpPr>
            <p:nvPr/>
          </p:nvSpPr>
          <p:spPr bwMode="auto">
            <a:xfrm>
              <a:off x="3652" y="1434"/>
              <a:ext cx="181" cy="136"/>
            </a:xfrm>
            <a:custGeom>
              <a:avLst/>
              <a:gdLst>
                <a:gd name="T0" fmla="*/ 0 w 181"/>
                <a:gd name="T1" fmla="*/ 136 h 136"/>
                <a:gd name="T2" fmla="*/ 90 w 181"/>
                <a:gd name="T3" fmla="*/ 0 h 136"/>
                <a:gd name="T4" fmla="*/ 181 w 181"/>
                <a:gd name="T5" fmla="*/ 136 h 136"/>
                <a:gd name="T6" fmla="*/ 0 60000 65536"/>
                <a:gd name="T7" fmla="*/ 0 60000 65536"/>
                <a:gd name="T8" fmla="*/ 0 60000 65536"/>
                <a:gd name="T9" fmla="*/ 0 w 181"/>
                <a:gd name="T10" fmla="*/ 0 h 136"/>
                <a:gd name="T11" fmla="*/ 181 w 181"/>
                <a:gd name="T12" fmla="*/ 136 h 136"/>
              </a:gdLst>
              <a:ahLst/>
              <a:cxnLst>
                <a:cxn ang="T6">
                  <a:pos x="T0" y="T1"/>
                </a:cxn>
                <a:cxn ang="T7">
                  <a:pos x="T2" y="T3"/>
                </a:cxn>
                <a:cxn ang="T8">
                  <a:pos x="T4" y="T5"/>
                </a:cxn>
              </a:cxnLst>
              <a:rect l="T9" t="T10" r="T11" b="T12"/>
              <a:pathLst>
                <a:path w="181" h="136">
                  <a:moveTo>
                    <a:pt x="0" y="136"/>
                  </a:moveTo>
                  <a:cubicBezTo>
                    <a:pt x="30" y="68"/>
                    <a:pt x="60" y="0"/>
                    <a:pt x="90" y="0"/>
                  </a:cubicBezTo>
                  <a:cubicBezTo>
                    <a:pt x="120" y="0"/>
                    <a:pt x="150" y="68"/>
                    <a:pt x="181" y="136"/>
                  </a:cubicBezTo>
                </a:path>
              </a:pathLst>
            </a:custGeom>
            <a:noFill/>
            <a:ln w="9525">
              <a:solidFill>
                <a:schemeClr val="tx1"/>
              </a:solidFill>
              <a:round/>
              <a:headEnd type="none"/>
              <a:tailEnd/>
            </a:ln>
          </p:spPr>
          <p:txBody>
            <a:bodyPr/>
            <a:lstStyle/>
            <a:p>
              <a:endParaRPr lang="en-GB"/>
            </a:p>
          </p:txBody>
        </p:sp>
        <p:sp>
          <p:nvSpPr>
            <p:cNvPr id="17431" name="Freeform 19"/>
            <p:cNvSpPr>
              <a:spLocks/>
            </p:cNvSpPr>
            <p:nvPr/>
          </p:nvSpPr>
          <p:spPr bwMode="auto">
            <a:xfrm>
              <a:off x="3834" y="1434"/>
              <a:ext cx="181" cy="136"/>
            </a:xfrm>
            <a:custGeom>
              <a:avLst/>
              <a:gdLst>
                <a:gd name="T0" fmla="*/ 0 w 181"/>
                <a:gd name="T1" fmla="*/ 136 h 136"/>
                <a:gd name="T2" fmla="*/ 90 w 181"/>
                <a:gd name="T3" fmla="*/ 0 h 136"/>
                <a:gd name="T4" fmla="*/ 181 w 181"/>
                <a:gd name="T5" fmla="*/ 136 h 136"/>
                <a:gd name="T6" fmla="*/ 0 60000 65536"/>
                <a:gd name="T7" fmla="*/ 0 60000 65536"/>
                <a:gd name="T8" fmla="*/ 0 60000 65536"/>
                <a:gd name="T9" fmla="*/ 0 w 181"/>
                <a:gd name="T10" fmla="*/ 0 h 136"/>
                <a:gd name="T11" fmla="*/ 181 w 181"/>
                <a:gd name="T12" fmla="*/ 136 h 136"/>
              </a:gdLst>
              <a:ahLst/>
              <a:cxnLst>
                <a:cxn ang="T6">
                  <a:pos x="T0" y="T1"/>
                </a:cxn>
                <a:cxn ang="T7">
                  <a:pos x="T2" y="T3"/>
                </a:cxn>
                <a:cxn ang="T8">
                  <a:pos x="T4" y="T5"/>
                </a:cxn>
              </a:cxnLst>
              <a:rect l="T9" t="T10" r="T11" b="T12"/>
              <a:pathLst>
                <a:path w="181" h="136">
                  <a:moveTo>
                    <a:pt x="0" y="136"/>
                  </a:moveTo>
                  <a:cubicBezTo>
                    <a:pt x="30" y="68"/>
                    <a:pt x="60" y="0"/>
                    <a:pt x="90" y="0"/>
                  </a:cubicBezTo>
                  <a:cubicBezTo>
                    <a:pt x="120" y="0"/>
                    <a:pt x="150" y="68"/>
                    <a:pt x="181" y="136"/>
                  </a:cubicBezTo>
                </a:path>
              </a:pathLst>
            </a:custGeom>
            <a:noFill/>
            <a:ln w="9525">
              <a:solidFill>
                <a:schemeClr val="tx1"/>
              </a:solidFill>
              <a:round/>
              <a:headEnd type="none"/>
              <a:tailEnd/>
            </a:ln>
          </p:spPr>
          <p:txBody>
            <a:bodyPr/>
            <a:lstStyle/>
            <a:p>
              <a:endParaRPr lang="en-GB"/>
            </a:p>
          </p:txBody>
        </p:sp>
      </p:grpSp>
      <p:sp>
        <p:nvSpPr>
          <p:cNvPr id="17425" name="Text Box 22"/>
          <p:cNvSpPr txBox="1">
            <a:spLocks noChangeArrowheads="1"/>
          </p:cNvSpPr>
          <p:nvPr/>
        </p:nvSpPr>
        <p:spPr bwMode="auto">
          <a:xfrm>
            <a:off x="7380312" y="2780928"/>
            <a:ext cx="896399" cy="369332"/>
          </a:xfrm>
          <a:prstGeom prst="rect">
            <a:avLst/>
          </a:prstGeom>
          <a:noFill/>
          <a:ln w="9525">
            <a:noFill/>
            <a:miter lim="800000"/>
            <a:headEnd/>
            <a:tailEnd/>
          </a:ln>
        </p:spPr>
        <p:txBody>
          <a:bodyPr wrap="none">
            <a:spAutoFit/>
          </a:bodyPr>
          <a:lstStyle/>
          <a:p>
            <a:r>
              <a:rPr lang="en-GB" i="1" dirty="0"/>
              <a:t>X</a:t>
            </a:r>
            <a:r>
              <a:rPr lang="en-GB" i="1" baseline="-25000" dirty="0"/>
              <a:t>L</a:t>
            </a:r>
            <a:r>
              <a:rPr lang="en-GB" i="1" dirty="0"/>
              <a:t>=</a:t>
            </a:r>
            <a:r>
              <a:rPr lang="en-GB" i="1" dirty="0" err="1"/>
              <a:t>j</a:t>
            </a:r>
            <a:r>
              <a:rPr lang="en-GB" i="1" dirty="0" err="1">
                <a:latin typeface="Symbol" pitchFamily="18" charset="2"/>
              </a:rPr>
              <a:t>w</a:t>
            </a:r>
            <a:r>
              <a:rPr lang="en-GB" i="1" dirty="0" err="1"/>
              <a:t>L</a:t>
            </a:r>
            <a:endParaRPr lang="en-GB" i="1" dirty="0"/>
          </a:p>
        </p:txBody>
      </p:sp>
      <p:sp>
        <p:nvSpPr>
          <p:cNvPr id="29" name="Text Box 13"/>
          <p:cNvSpPr txBox="1">
            <a:spLocks noChangeArrowheads="1"/>
          </p:cNvSpPr>
          <p:nvPr/>
        </p:nvSpPr>
        <p:spPr bwMode="auto">
          <a:xfrm>
            <a:off x="2051050" y="2630488"/>
            <a:ext cx="355600" cy="366712"/>
          </a:xfrm>
          <a:prstGeom prst="rect">
            <a:avLst/>
          </a:prstGeom>
          <a:noFill/>
          <a:ln w="9525">
            <a:noFill/>
            <a:miter lim="800000"/>
            <a:headEnd/>
            <a:tailEnd/>
          </a:ln>
        </p:spPr>
        <p:txBody>
          <a:bodyPr wrap="none">
            <a:spAutoFit/>
          </a:bodyPr>
          <a:lstStyle/>
          <a:p>
            <a:r>
              <a:rPr lang="en-GB" i="1" dirty="0">
                <a:latin typeface="Tahoma" pitchFamily="34" charset="0"/>
              </a:rPr>
              <a:t>V</a:t>
            </a:r>
            <a:r>
              <a:rPr lang="en-GB" i="1" baseline="-25000" dirty="0">
                <a:latin typeface="Tahoma" pitchFamily="34" charset="0"/>
              </a:rPr>
              <a:t>i</a:t>
            </a:r>
            <a:endParaRPr lang="en-GB" i="1" dirty="0">
              <a:latin typeface="Tahoma" pitchFamily="34" charset="0"/>
            </a:endParaRPr>
          </a:p>
        </p:txBody>
      </p:sp>
      <p:sp>
        <p:nvSpPr>
          <p:cNvPr id="30" name="Text Box 15"/>
          <p:cNvSpPr txBox="1">
            <a:spLocks noChangeArrowheads="1"/>
          </p:cNvSpPr>
          <p:nvPr/>
        </p:nvSpPr>
        <p:spPr bwMode="auto">
          <a:xfrm>
            <a:off x="6227763" y="2636838"/>
            <a:ext cx="403225" cy="366712"/>
          </a:xfrm>
          <a:prstGeom prst="rect">
            <a:avLst/>
          </a:prstGeom>
          <a:noFill/>
          <a:ln w="9525">
            <a:noFill/>
            <a:miter lim="800000"/>
            <a:headEnd/>
            <a:tailEnd/>
          </a:ln>
        </p:spPr>
        <p:txBody>
          <a:bodyPr wrap="none">
            <a:spAutoFit/>
          </a:bodyPr>
          <a:lstStyle/>
          <a:p>
            <a:r>
              <a:rPr lang="en-GB" i="1">
                <a:latin typeface="Tahoma" pitchFamily="34" charset="0"/>
              </a:rPr>
              <a:t>V</a:t>
            </a:r>
            <a:r>
              <a:rPr lang="en-GB" i="1" baseline="-25000">
                <a:latin typeface="Tahoma" pitchFamily="34" charset="0"/>
              </a:rPr>
              <a:t>o</a:t>
            </a:r>
            <a:endParaRPr lang="en-GB" i="1">
              <a:latin typeface="Tahoma" pitchFamily="34" charset="0"/>
            </a:endParaRPr>
          </a:p>
        </p:txBody>
      </p:sp>
      <p:sp>
        <p:nvSpPr>
          <p:cNvPr id="31" name="Text Box 24"/>
          <p:cNvSpPr txBox="1">
            <a:spLocks noChangeArrowheads="1"/>
          </p:cNvSpPr>
          <p:nvPr/>
        </p:nvSpPr>
        <p:spPr bwMode="auto">
          <a:xfrm>
            <a:off x="6275809" y="3074814"/>
            <a:ext cx="268287" cy="396875"/>
          </a:xfrm>
          <a:prstGeom prst="rect">
            <a:avLst/>
          </a:prstGeom>
          <a:noFill/>
          <a:ln w="9525">
            <a:noFill/>
            <a:miter lim="800000"/>
            <a:headEnd/>
            <a:tailEnd/>
          </a:ln>
        </p:spPr>
        <p:txBody>
          <a:bodyPr wrap="none">
            <a:spAutoFit/>
          </a:bodyPr>
          <a:lstStyle/>
          <a:p>
            <a:r>
              <a:rPr lang="en-GB" sz="2000" dirty="0"/>
              <a:t>-</a:t>
            </a:r>
          </a:p>
        </p:txBody>
      </p:sp>
      <p:sp>
        <p:nvSpPr>
          <p:cNvPr id="32" name="Text Box 23"/>
          <p:cNvSpPr txBox="1">
            <a:spLocks noChangeArrowheads="1"/>
          </p:cNvSpPr>
          <p:nvPr/>
        </p:nvSpPr>
        <p:spPr bwMode="auto">
          <a:xfrm>
            <a:off x="2051720" y="2276872"/>
            <a:ext cx="331787" cy="396875"/>
          </a:xfrm>
          <a:prstGeom prst="rect">
            <a:avLst/>
          </a:prstGeom>
          <a:noFill/>
          <a:ln w="9525">
            <a:noFill/>
            <a:miter lim="800000"/>
            <a:headEnd/>
            <a:tailEnd/>
          </a:ln>
        </p:spPr>
        <p:txBody>
          <a:bodyPr wrap="none">
            <a:spAutoFit/>
          </a:bodyPr>
          <a:lstStyle/>
          <a:p>
            <a:r>
              <a:rPr lang="en-GB" sz="2000" dirty="0"/>
              <a:t>+</a:t>
            </a:r>
          </a:p>
        </p:txBody>
      </p:sp>
      <p:sp>
        <p:nvSpPr>
          <p:cNvPr id="33" name="Text Box 24"/>
          <p:cNvSpPr txBox="1">
            <a:spLocks noChangeArrowheads="1"/>
          </p:cNvSpPr>
          <p:nvPr/>
        </p:nvSpPr>
        <p:spPr bwMode="auto">
          <a:xfrm>
            <a:off x="2099345" y="3146822"/>
            <a:ext cx="268287" cy="396875"/>
          </a:xfrm>
          <a:prstGeom prst="rect">
            <a:avLst/>
          </a:prstGeom>
          <a:noFill/>
          <a:ln w="9525">
            <a:noFill/>
            <a:miter lim="800000"/>
            <a:headEnd/>
            <a:tailEnd/>
          </a:ln>
        </p:spPr>
        <p:txBody>
          <a:bodyPr wrap="none">
            <a:spAutoFit/>
          </a:bodyPr>
          <a:lstStyle/>
          <a:p>
            <a:r>
              <a:rPr lang="en-GB" sz="2000" dirty="0"/>
              <a:t>-</a:t>
            </a:r>
          </a:p>
        </p:txBody>
      </p:sp>
      <p:sp>
        <p:nvSpPr>
          <p:cNvPr id="44" name="Text Box 23"/>
          <p:cNvSpPr txBox="1">
            <a:spLocks noChangeArrowheads="1"/>
          </p:cNvSpPr>
          <p:nvPr/>
        </p:nvSpPr>
        <p:spPr bwMode="auto">
          <a:xfrm>
            <a:off x="6228184" y="2204864"/>
            <a:ext cx="331787" cy="396875"/>
          </a:xfrm>
          <a:prstGeom prst="rect">
            <a:avLst/>
          </a:prstGeom>
          <a:noFill/>
          <a:ln w="9525">
            <a:noFill/>
            <a:miter lim="800000"/>
            <a:headEnd/>
            <a:tailEnd/>
          </a:ln>
        </p:spPr>
        <p:txBody>
          <a:bodyPr wrap="none">
            <a:spAutoFit/>
          </a:bodyPr>
          <a:lstStyle/>
          <a:p>
            <a:r>
              <a:rPr lang="en-GB" sz="2000" dirty="0"/>
              <a:t>+</a:t>
            </a:r>
          </a:p>
        </p:txBody>
      </p:sp>
      <p:graphicFrame>
        <p:nvGraphicFramePr>
          <p:cNvPr id="48" name="Object 17"/>
          <p:cNvGraphicFramePr>
            <a:graphicFrameLocks noGrp="1" noChangeAspect="1"/>
          </p:cNvGraphicFramePr>
          <p:nvPr>
            <p:ph idx="1"/>
          </p:nvPr>
        </p:nvGraphicFramePr>
        <p:xfrm>
          <a:off x="5508104" y="4293096"/>
          <a:ext cx="2182813" cy="1036638"/>
        </p:xfrm>
        <a:graphic>
          <a:graphicData uri="http://schemas.openxmlformats.org/presentationml/2006/ole">
            <mc:AlternateContent xmlns:mc="http://schemas.openxmlformats.org/markup-compatibility/2006">
              <mc:Choice xmlns:v="urn:schemas-microsoft-com:vml" Requires="v">
                <p:oleObj spid="_x0000_s62540" name="Equation" r:id="rId4" imgW="1015920" imgH="482400" progId="Equation.3">
                  <p:embed/>
                </p:oleObj>
              </mc:Choice>
              <mc:Fallback>
                <p:oleObj name="Equation" r:id="rId4" imgW="1015920" imgH="482400"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104" y="4293096"/>
                        <a:ext cx="2182813" cy="1036638"/>
                      </a:xfrm>
                      <a:prstGeom prst="rect">
                        <a:avLst/>
                      </a:prstGeom>
                      <a:solidFill>
                        <a:schemeClr val="bg1"/>
                      </a:solidFill>
                    </p:spPr>
                  </p:pic>
                </p:oleObj>
              </mc:Fallback>
            </mc:AlternateContent>
          </a:graphicData>
        </a:graphic>
      </p:graphicFrame>
      <p:sp>
        <p:nvSpPr>
          <p:cNvPr id="49" name="Text Box 18"/>
          <p:cNvSpPr txBox="1">
            <a:spLocks noChangeArrowheads="1"/>
          </p:cNvSpPr>
          <p:nvPr/>
        </p:nvSpPr>
        <p:spPr bwMode="auto">
          <a:xfrm>
            <a:off x="323528" y="4005064"/>
            <a:ext cx="4752975" cy="1754326"/>
          </a:xfrm>
          <a:prstGeom prst="rect">
            <a:avLst/>
          </a:prstGeom>
          <a:noFill/>
          <a:ln w="9525">
            <a:noFill/>
            <a:miter lim="800000"/>
            <a:headEnd/>
            <a:tailEnd/>
          </a:ln>
        </p:spPr>
        <p:txBody>
          <a:bodyPr>
            <a:spAutoFit/>
          </a:bodyPr>
          <a:lstStyle/>
          <a:p>
            <a:r>
              <a:rPr lang="en-GB" dirty="0"/>
              <a:t>Establish the Amplitude part of the frequency domain transfer function, |</a:t>
            </a:r>
            <a:r>
              <a:rPr lang="en-GB" i="1" dirty="0"/>
              <a:t>H</a:t>
            </a:r>
            <a:r>
              <a:rPr lang="en-GB" dirty="0"/>
              <a:t>(</a:t>
            </a:r>
            <a:r>
              <a:rPr lang="en-GB" i="1" dirty="0"/>
              <a:t>ω</a:t>
            </a:r>
            <a:r>
              <a:rPr lang="en-GB" dirty="0"/>
              <a:t>)|, of this network</a:t>
            </a:r>
          </a:p>
          <a:p>
            <a:r>
              <a:rPr lang="en-GB" dirty="0"/>
              <a:t>Establish the cut-off frequency </a:t>
            </a:r>
            <a:r>
              <a:rPr lang="en-GB" i="1" dirty="0" err="1">
                <a:latin typeface="Symbol" pitchFamily="18" charset="2"/>
              </a:rPr>
              <a:t>w</a:t>
            </a:r>
            <a:r>
              <a:rPr lang="en-GB" baseline="-25000" dirty="0" err="1"/>
              <a:t>c</a:t>
            </a:r>
            <a:r>
              <a:rPr lang="en-GB" dirty="0"/>
              <a:t> (or </a:t>
            </a:r>
            <a:r>
              <a:rPr lang="en-GB" i="1" dirty="0" err="1">
                <a:latin typeface="Times New Roman" pitchFamily="18" charset="0"/>
              </a:rPr>
              <a:t>f</a:t>
            </a:r>
            <a:r>
              <a:rPr lang="en-GB" baseline="-25000" dirty="0" err="1"/>
              <a:t>c</a:t>
            </a:r>
            <a:r>
              <a:rPr lang="en-GB" dirty="0"/>
              <a:t>)</a:t>
            </a:r>
          </a:p>
          <a:p>
            <a:r>
              <a:rPr lang="en-GB" dirty="0"/>
              <a:t>Plot the </a:t>
            </a:r>
            <a:r>
              <a:rPr lang="en-GB" dirty="0" err="1"/>
              <a:t>straigt</a:t>
            </a:r>
            <a:r>
              <a:rPr lang="en-GB" dirty="0"/>
              <a:t> line approximation of the log-scaled amplitude response</a:t>
            </a:r>
          </a:p>
        </p:txBody>
      </p:sp>
      <p:sp>
        <p:nvSpPr>
          <p:cNvPr id="51" name="Rectangle 2"/>
          <p:cNvSpPr txBox="1">
            <a:spLocks noChangeArrowheads="1"/>
          </p:cNvSpPr>
          <p:nvPr/>
        </p:nvSpPr>
        <p:spPr bwMode="auto">
          <a:xfrm>
            <a:off x="971550" y="269875"/>
            <a:ext cx="76327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br>
              <a:rPr kumimoji="0" lang="en-GB" sz="2800" b="0" i="0" u="none" strike="noStrike" kern="0" cap="none" spc="0" normalizeH="0" baseline="0" noProof="0" dirty="0">
                <a:ln>
                  <a:noFill/>
                </a:ln>
                <a:solidFill>
                  <a:schemeClr val="tx2"/>
                </a:solidFill>
                <a:effectLst/>
                <a:uLnTx/>
                <a:uFillTx/>
                <a:latin typeface="+mj-lt"/>
                <a:ea typeface="+mj-ea"/>
                <a:cs typeface="+mj-cs"/>
              </a:rPr>
            </a:br>
            <a:br>
              <a:rPr kumimoji="0" lang="en-GB" sz="2800" b="0" i="0" u="none" strike="noStrike" kern="0" cap="none" spc="0" normalizeH="0" baseline="0" noProof="0" dirty="0">
                <a:ln>
                  <a:noFill/>
                </a:ln>
                <a:solidFill>
                  <a:schemeClr val="tx2"/>
                </a:solidFill>
                <a:effectLst/>
                <a:uLnTx/>
                <a:uFillTx/>
                <a:latin typeface="+mj-lt"/>
                <a:ea typeface="+mj-ea"/>
                <a:cs typeface="+mj-cs"/>
              </a:rPr>
            </a:br>
            <a:r>
              <a:rPr kumimoji="0" lang="en-GB" sz="2800" b="0" i="0" u="none" strike="noStrike" kern="0" cap="none" spc="0" normalizeH="0" baseline="0" noProof="0" dirty="0">
                <a:ln>
                  <a:noFill/>
                </a:ln>
                <a:solidFill>
                  <a:schemeClr val="tx2"/>
                </a:solidFill>
                <a:effectLst/>
                <a:uLnTx/>
                <a:uFillTx/>
                <a:latin typeface="+mj-lt"/>
                <a:ea typeface="+mj-ea"/>
                <a:cs typeface="+mj-cs"/>
              </a:rPr>
              <a:t>LR filter magnitude response</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GB" dirty="0"/>
              <a:t>Cascading Filters</a:t>
            </a:r>
          </a:p>
        </p:txBody>
      </p:sp>
      <p:sp>
        <p:nvSpPr>
          <p:cNvPr id="118787" name="Rectangle 3"/>
          <p:cNvSpPr>
            <a:spLocks noGrp="1" noChangeArrowheads="1"/>
          </p:cNvSpPr>
          <p:nvPr>
            <p:ph type="body" idx="1"/>
          </p:nvPr>
        </p:nvSpPr>
        <p:spPr>
          <a:xfrm>
            <a:off x="827584" y="4149080"/>
            <a:ext cx="7661275" cy="2160587"/>
          </a:xfrm>
        </p:spPr>
        <p:txBody>
          <a:bodyPr/>
          <a:lstStyle/>
          <a:p>
            <a:pPr eaLnBrk="1" hangingPunct="1">
              <a:lnSpc>
                <a:spcPct val="80000"/>
              </a:lnSpc>
            </a:pPr>
            <a:r>
              <a:rPr lang="en-GB" sz="1800" dirty="0"/>
              <a:t>Band-pass and band-stop filter characteristics can be created by cascading filters</a:t>
            </a:r>
          </a:p>
          <a:p>
            <a:pPr eaLnBrk="1" hangingPunct="1">
              <a:lnSpc>
                <a:spcPct val="80000"/>
              </a:lnSpc>
            </a:pPr>
            <a:r>
              <a:rPr lang="en-GB" sz="1800" dirty="0"/>
              <a:t>The example shows a band-pass filter made by cascading a low-pass and a high-pass filter</a:t>
            </a:r>
          </a:p>
          <a:p>
            <a:pPr eaLnBrk="1" hangingPunct="1">
              <a:lnSpc>
                <a:spcPct val="80000"/>
              </a:lnSpc>
            </a:pPr>
            <a:r>
              <a:rPr lang="en-GB" sz="1800" dirty="0"/>
              <a:t>Caution: loading effect. The output impedance of the first and the input impedance of the second filter will change their respective frequency responses</a:t>
            </a:r>
          </a:p>
          <a:p>
            <a:pPr eaLnBrk="1" hangingPunct="1">
              <a:lnSpc>
                <a:spcPct val="80000"/>
              </a:lnSpc>
            </a:pPr>
            <a:r>
              <a:rPr lang="en-GB" sz="1800" dirty="0"/>
              <a:t>A buffer amplifier can be used to eliminate the loading effect:</a:t>
            </a:r>
          </a:p>
          <a:p>
            <a:pPr lvl="1" eaLnBrk="1" hangingPunct="1">
              <a:lnSpc>
                <a:spcPct val="80000"/>
              </a:lnSpc>
            </a:pPr>
            <a:r>
              <a:rPr lang="en-GB" sz="1600" dirty="0"/>
              <a:t>Input impedance very high so filter1 has near-infinite load resistance</a:t>
            </a:r>
          </a:p>
          <a:p>
            <a:pPr lvl="1" eaLnBrk="1" hangingPunct="1">
              <a:lnSpc>
                <a:spcPct val="80000"/>
              </a:lnSpc>
            </a:pPr>
            <a:r>
              <a:rPr lang="en-GB" sz="1600" dirty="0"/>
              <a:t>Output impedance very low, so filter2 is driven by near-ideal voltage source</a:t>
            </a:r>
          </a:p>
          <a:p>
            <a:pPr eaLnBrk="1" hangingPunct="1">
              <a:lnSpc>
                <a:spcPct val="80000"/>
              </a:lnSpc>
            </a:pPr>
            <a:endParaRPr lang="en-GB" sz="1800" dirty="0"/>
          </a:p>
        </p:txBody>
      </p:sp>
      <p:sp>
        <p:nvSpPr>
          <p:cNvPr id="26628" name="Rectangle 4"/>
          <p:cNvSpPr>
            <a:spLocks noChangeArrowheads="1"/>
          </p:cNvSpPr>
          <p:nvPr/>
        </p:nvSpPr>
        <p:spPr bwMode="auto">
          <a:xfrm>
            <a:off x="1979613" y="1628775"/>
            <a:ext cx="1512887" cy="914400"/>
          </a:xfrm>
          <a:prstGeom prst="rect">
            <a:avLst/>
          </a:prstGeom>
          <a:solidFill>
            <a:schemeClr val="bg1"/>
          </a:solidFill>
          <a:ln w="9525">
            <a:solidFill>
              <a:schemeClr val="tx1"/>
            </a:solidFill>
            <a:miter lim="800000"/>
            <a:headEnd/>
            <a:tailEnd/>
          </a:ln>
        </p:spPr>
        <p:txBody>
          <a:bodyPr wrap="none" anchor="ctr"/>
          <a:lstStyle/>
          <a:p>
            <a:pPr algn="ctr"/>
            <a:r>
              <a:rPr lang="en-GB" dirty="0"/>
              <a:t>filter1</a:t>
            </a:r>
          </a:p>
        </p:txBody>
      </p:sp>
      <p:sp>
        <p:nvSpPr>
          <p:cNvPr id="26629" name="Rectangle 5"/>
          <p:cNvSpPr>
            <a:spLocks noChangeArrowheads="1"/>
          </p:cNvSpPr>
          <p:nvPr/>
        </p:nvSpPr>
        <p:spPr bwMode="auto">
          <a:xfrm>
            <a:off x="5148263" y="1628775"/>
            <a:ext cx="1512887" cy="914400"/>
          </a:xfrm>
          <a:prstGeom prst="rect">
            <a:avLst/>
          </a:prstGeom>
          <a:solidFill>
            <a:schemeClr val="bg1"/>
          </a:solidFill>
          <a:ln w="9525">
            <a:solidFill>
              <a:schemeClr val="tx1"/>
            </a:solidFill>
            <a:miter lim="800000"/>
            <a:headEnd/>
            <a:tailEnd/>
          </a:ln>
        </p:spPr>
        <p:txBody>
          <a:bodyPr wrap="none" anchor="ctr"/>
          <a:lstStyle/>
          <a:p>
            <a:pPr algn="ctr"/>
            <a:r>
              <a:rPr lang="en-GB"/>
              <a:t>filter2</a:t>
            </a:r>
          </a:p>
        </p:txBody>
      </p:sp>
      <p:sp>
        <p:nvSpPr>
          <p:cNvPr id="26630" name="Line 6"/>
          <p:cNvSpPr>
            <a:spLocks noChangeShapeType="1"/>
          </p:cNvSpPr>
          <p:nvPr/>
        </p:nvSpPr>
        <p:spPr bwMode="auto">
          <a:xfrm>
            <a:off x="1116013" y="2133600"/>
            <a:ext cx="863600" cy="0"/>
          </a:xfrm>
          <a:prstGeom prst="line">
            <a:avLst/>
          </a:prstGeom>
          <a:noFill/>
          <a:ln w="9525">
            <a:solidFill>
              <a:schemeClr val="tx1"/>
            </a:solidFill>
            <a:round/>
            <a:headEnd/>
            <a:tailEnd type="triangle" w="med" len="med"/>
          </a:ln>
        </p:spPr>
        <p:txBody>
          <a:bodyPr/>
          <a:lstStyle/>
          <a:p>
            <a:endParaRPr lang="en-GB"/>
          </a:p>
        </p:txBody>
      </p:sp>
      <p:sp>
        <p:nvSpPr>
          <p:cNvPr id="26631" name="Line 7"/>
          <p:cNvSpPr>
            <a:spLocks noChangeShapeType="1"/>
          </p:cNvSpPr>
          <p:nvPr/>
        </p:nvSpPr>
        <p:spPr bwMode="auto">
          <a:xfrm>
            <a:off x="3492500" y="2133600"/>
            <a:ext cx="1655763" cy="0"/>
          </a:xfrm>
          <a:prstGeom prst="line">
            <a:avLst/>
          </a:prstGeom>
          <a:noFill/>
          <a:ln w="9525">
            <a:solidFill>
              <a:schemeClr val="tx1"/>
            </a:solidFill>
            <a:round/>
            <a:headEnd/>
            <a:tailEnd type="triangle" w="med" len="med"/>
          </a:ln>
        </p:spPr>
        <p:txBody>
          <a:bodyPr/>
          <a:lstStyle/>
          <a:p>
            <a:endParaRPr lang="en-GB"/>
          </a:p>
        </p:txBody>
      </p:sp>
      <p:sp>
        <p:nvSpPr>
          <p:cNvPr id="26632" name="Line 8"/>
          <p:cNvSpPr>
            <a:spLocks noChangeShapeType="1"/>
          </p:cNvSpPr>
          <p:nvPr/>
        </p:nvSpPr>
        <p:spPr bwMode="auto">
          <a:xfrm>
            <a:off x="6659563" y="2133600"/>
            <a:ext cx="863600" cy="0"/>
          </a:xfrm>
          <a:prstGeom prst="line">
            <a:avLst/>
          </a:prstGeom>
          <a:noFill/>
          <a:ln w="9525">
            <a:solidFill>
              <a:schemeClr val="tx1"/>
            </a:solidFill>
            <a:round/>
            <a:headEnd/>
            <a:tailEnd type="triangle" w="med" len="med"/>
          </a:ln>
        </p:spPr>
        <p:txBody>
          <a:bodyPr/>
          <a:lstStyle/>
          <a:p>
            <a:endParaRPr lang="en-GB"/>
          </a:p>
        </p:txBody>
      </p:sp>
      <p:sp>
        <p:nvSpPr>
          <p:cNvPr id="26633" name="Line 9"/>
          <p:cNvSpPr>
            <a:spLocks noChangeShapeType="1"/>
          </p:cNvSpPr>
          <p:nvPr/>
        </p:nvSpPr>
        <p:spPr bwMode="auto">
          <a:xfrm>
            <a:off x="3779838" y="4076700"/>
            <a:ext cx="2305050" cy="0"/>
          </a:xfrm>
          <a:prstGeom prst="line">
            <a:avLst/>
          </a:prstGeom>
          <a:noFill/>
          <a:ln w="9525">
            <a:solidFill>
              <a:schemeClr val="tx1"/>
            </a:solidFill>
            <a:round/>
            <a:headEnd/>
            <a:tailEnd type="triangle" w="med" len="med"/>
          </a:ln>
        </p:spPr>
        <p:txBody>
          <a:bodyPr/>
          <a:lstStyle/>
          <a:p>
            <a:endParaRPr lang="en-GB"/>
          </a:p>
        </p:txBody>
      </p:sp>
      <p:sp>
        <p:nvSpPr>
          <p:cNvPr id="26634" name="Line 10"/>
          <p:cNvSpPr>
            <a:spLocks noChangeShapeType="1"/>
          </p:cNvSpPr>
          <p:nvPr/>
        </p:nvSpPr>
        <p:spPr bwMode="auto">
          <a:xfrm flipV="1">
            <a:off x="3779838" y="2997200"/>
            <a:ext cx="0" cy="1079500"/>
          </a:xfrm>
          <a:prstGeom prst="line">
            <a:avLst/>
          </a:prstGeom>
          <a:noFill/>
          <a:ln w="9525">
            <a:solidFill>
              <a:schemeClr val="tx1"/>
            </a:solidFill>
            <a:round/>
            <a:headEnd/>
            <a:tailEnd type="triangle" w="med" len="med"/>
          </a:ln>
        </p:spPr>
        <p:txBody>
          <a:bodyPr/>
          <a:lstStyle/>
          <a:p>
            <a:endParaRPr lang="en-GB"/>
          </a:p>
        </p:txBody>
      </p:sp>
      <p:sp>
        <p:nvSpPr>
          <p:cNvPr id="26635" name="Line 11"/>
          <p:cNvSpPr>
            <a:spLocks noChangeShapeType="1"/>
          </p:cNvSpPr>
          <p:nvPr/>
        </p:nvSpPr>
        <p:spPr bwMode="auto">
          <a:xfrm>
            <a:off x="3779838" y="3286125"/>
            <a:ext cx="1152525" cy="0"/>
          </a:xfrm>
          <a:prstGeom prst="line">
            <a:avLst/>
          </a:prstGeom>
          <a:noFill/>
          <a:ln w="12700">
            <a:solidFill>
              <a:schemeClr val="tx1"/>
            </a:solidFill>
            <a:prstDash val="dash"/>
            <a:round/>
            <a:headEnd/>
            <a:tailEnd/>
          </a:ln>
        </p:spPr>
        <p:txBody>
          <a:bodyPr/>
          <a:lstStyle/>
          <a:p>
            <a:endParaRPr lang="en-GB"/>
          </a:p>
        </p:txBody>
      </p:sp>
      <p:sp>
        <p:nvSpPr>
          <p:cNvPr id="26636" name="Line 12"/>
          <p:cNvSpPr>
            <a:spLocks noChangeShapeType="1"/>
          </p:cNvSpPr>
          <p:nvPr/>
        </p:nvSpPr>
        <p:spPr bwMode="auto">
          <a:xfrm>
            <a:off x="4932363" y="3286125"/>
            <a:ext cx="863600" cy="574675"/>
          </a:xfrm>
          <a:prstGeom prst="line">
            <a:avLst/>
          </a:prstGeom>
          <a:noFill/>
          <a:ln w="12700">
            <a:solidFill>
              <a:schemeClr val="tx1"/>
            </a:solidFill>
            <a:prstDash val="dash"/>
            <a:round/>
            <a:headEnd/>
            <a:tailEnd/>
          </a:ln>
        </p:spPr>
        <p:txBody>
          <a:bodyPr/>
          <a:lstStyle/>
          <a:p>
            <a:endParaRPr lang="en-GB"/>
          </a:p>
        </p:txBody>
      </p:sp>
      <p:sp>
        <p:nvSpPr>
          <p:cNvPr id="118797" name="Line 13"/>
          <p:cNvSpPr>
            <a:spLocks noChangeShapeType="1"/>
          </p:cNvSpPr>
          <p:nvPr/>
        </p:nvSpPr>
        <p:spPr bwMode="auto">
          <a:xfrm flipH="1">
            <a:off x="3851275" y="3286125"/>
            <a:ext cx="863600" cy="574675"/>
          </a:xfrm>
          <a:prstGeom prst="line">
            <a:avLst/>
          </a:prstGeom>
          <a:noFill/>
          <a:ln w="12700">
            <a:solidFill>
              <a:srgbClr val="FF0000"/>
            </a:solidFill>
            <a:prstDash val="dash"/>
            <a:round/>
            <a:headEnd/>
            <a:tailEnd/>
          </a:ln>
        </p:spPr>
        <p:txBody>
          <a:bodyPr/>
          <a:lstStyle/>
          <a:p>
            <a:endParaRPr lang="en-GB"/>
          </a:p>
        </p:txBody>
      </p:sp>
      <p:sp>
        <p:nvSpPr>
          <p:cNvPr id="118798" name="Line 14"/>
          <p:cNvSpPr>
            <a:spLocks noChangeShapeType="1"/>
          </p:cNvSpPr>
          <p:nvPr/>
        </p:nvSpPr>
        <p:spPr bwMode="auto">
          <a:xfrm>
            <a:off x="4716463" y="3286125"/>
            <a:ext cx="1150937" cy="0"/>
          </a:xfrm>
          <a:prstGeom prst="line">
            <a:avLst/>
          </a:prstGeom>
          <a:noFill/>
          <a:ln w="12700">
            <a:solidFill>
              <a:srgbClr val="FF0000"/>
            </a:solidFill>
            <a:prstDash val="dash"/>
            <a:round/>
            <a:headEnd/>
            <a:tailEnd/>
          </a:ln>
        </p:spPr>
        <p:txBody>
          <a:bodyPr/>
          <a:lstStyle/>
          <a:p>
            <a:endParaRPr lang="en-GB"/>
          </a:p>
        </p:txBody>
      </p:sp>
      <p:sp>
        <p:nvSpPr>
          <p:cNvPr id="118799" name="Freeform 15"/>
          <p:cNvSpPr>
            <a:spLocks/>
          </p:cNvSpPr>
          <p:nvPr/>
        </p:nvSpPr>
        <p:spPr bwMode="auto">
          <a:xfrm>
            <a:off x="3851275" y="3286125"/>
            <a:ext cx="1944688" cy="574675"/>
          </a:xfrm>
          <a:custGeom>
            <a:avLst/>
            <a:gdLst>
              <a:gd name="T0" fmla="*/ 0 w 1225"/>
              <a:gd name="T1" fmla="*/ 362 h 362"/>
              <a:gd name="T2" fmla="*/ 545 w 1225"/>
              <a:gd name="T3" fmla="*/ 0 h 362"/>
              <a:gd name="T4" fmla="*/ 681 w 1225"/>
              <a:gd name="T5" fmla="*/ 0 h 362"/>
              <a:gd name="T6" fmla="*/ 1225 w 1225"/>
              <a:gd name="T7" fmla="*/ 362 h 362"/>
              <a:gd name="T8" fmla="*/ 0 60000 65536"/>
              <a:gd name="T9" fmla="*/ 0 60000 65536"/>
              <a:gd name="T10" fmla="*/ 0 60000 65536"/>
              <a:gd name="T11" fmla="*/ 0 60000 65536"/>
              <a:gd name="T12" fmla="*/ 0 w 1225"/>
              <a:gd name="T13" fmla="*/ 0 h 362"/>
              <a:gd name="T14" fmla="*/ 1225 w 1225"/>
              <a:gd name="T15" fmla="*/ 362 h 362"/>
            </a:gdLst>
            <a:ahLst/>
            <a:cxnLst>
              <a:cxn ang="T8">
                <a:pos x="T0" y="T1"/>
              </a:cxn>
              <a:cxn ang="T9">
                <a:pos x="T2" y="T3"/>
              </a:cxn>
              <a:cxn ang="T10">
                <a:pos x="T4" y="T5"/>
              </a:cxn>
              <a:cxn ang="T11">
                <a:pos x="T6" y="T7"/>
              </a:cxn>
            </a:cxnLst>
            <a:rect l="T12" t="T13" r="T14" b="T15"/>
            <a:pathLst>
              <a:path w="1225" h="362">
                <a:moveTo>
                  <a:pt x="0" y="362"/>
                </a:moveTo>
                <a:lnTo>
                  <a:pt x="545" y="0"/>
                </a:lnTo>
                <a:lnTo>
                  <a:pt x="681" y="0"/>
                </a:lnTo>
                <a:lnTo>
                  <a:pt x="1225" y="362"/>
                </a:lnTo>
              </a:path>
            </a:pathLst>
          </a:custGeom>
          <a:noFill/>
          <a:ln w="28575" cmpd="sng">
            <a:solidFill>
              <a:schemeClr val="tx1"/>
            </a:solidFill>
            <a:round/>
            <a:headEnd/>
            <a:tailEnd/>
          </a:ln>
        </p:spPr>
        <p:txBody>
          <a:bodyPr/>
          <a:lstStyle/>
          <a:p>
            <a:endParaRPr lang="en-GB"/>
          </a:p>
        </p:txBody>
      </p:sp>
      <p:sp>
        <p:nvSpPr>
          <p:cNvPr id="118801" name="AutoShape 17"/>
          <p:cNvSpPr>
            <a:spLocks noChangeArrowheads="1"/>
          </p:cNvSpPr>
          <p:nvPr/>
        </p:nvSpPr>
        <p:spPr bwMode="auto">
          <a:xfrm rot="5400000">
            <a:off x="3960813" y="1738312"/>
            <a:ext cx="719138" cy="792163"/>
          </a:xfrm>
          <a:prstGeom prst="triangle">
            <a:avLst>
              <a:gd name="adj" fmla="val 50000"/>
            </a:avLst>
          </a:prstGeom>
          <a:solidFill>
            <a:schemeClr val="bg1"/>
          </a:solidFill>
          <a:ln w="9525">
            <a:solidFill>
              <a:schemeClr val="tx1"/>
            </a:solidFill>
            <a:miter lim="800000"/>
            <a:headEnd/>
            <a:tailEnd/>
          </a:ln>
        </p:spPr>
        <p:txBody>
          <a:bodyPr rot="10800000" vert="eaVert" wrap="none" anchor="ctr"/>
          <a:lstStyle/>
          <a:p>
            <a:pPr algn="ctr"/>
            <a:r>
              <a:rPr lang="en-GB" dirty="0"/>
              <a:t>    Buffer</a:t>
            </a:r>
          </a:p>
        </p:txBody>
      </p:sp>
      <p:sp>
        <p:nvSpPr>
          <p:cNvPr id="26641" name="Text Box 19"/>
          <p:cNvSpPr txBox="1">
            <a:spLocks noChangeArrowheads="1"/>
          </p:cNvSpPr>
          <p:nvPr/>
        </p:nvSpPr>
        <p:spPr bwMode="auto">
          <a:xfrm>
            <a:off x="6084888" y="3933825"/>
            <a:ext cx="720725" cy="274638"/>
          </a:xfrm>
          <a:prstGeom prst="rect">
            <a:avLst/>
          </a:prstGeom>
          <a:noFill/>
          <a:ln w="9525">
            <a:noFill/>
            <a:miter lim="800000"/>
            <a:headEnd/>
            <a:tailEnd/>
          </a:ln>
        </p:spPr>
        <p:txBody>
          <a:bodyPr>
            <a:spAutoFit/>
          </a:bodyPr>
          <a:lstStyle/>
          <a:p>
            <a:r>
              <a:rPr lang="en-GB" sz="1200"/>
              <a:t>Log(f)</a:t>
            </a:r>
          </a:p>
        </p:txBody>
      </p:sp>
      <p:sp>
        <p:nvSpPr>
          <p:cNvPr id="26642" name="Text Box 20"/>
          <p:cNvSpPr txBox="1">
            <a:spLocks noChangeArrowheads="1"/>
          </p:cNvSpPr>
          <p:nvPr/>
        </p:nvSpPr>
        <p:spPr bwMode="auto">
          <a:xfrm>
            <a:off x="3419475" y="2924175"/>
            <a:ext cx="433388" cy="274638"/>
          </a:xfrm>
          <a:prstGeom prst="rect">
            <a:avLst/>
          </a:prstGeom>
          <a:noFill/>
          <a:ln w="9525">
            <a:noFill/>
            <a:miter lim="800000"/>
            <a:headEnd/>
            <a:tailEnd/>
          </a:ln>
        </p:spPr>
        <p:txBody>
          <a:bodyPr>
            <a:spAutoFit/>
          </a:bodyPr>
          <a:lstStyle/>
          <a:p>
            <a:r>
              <a:rPr lang="en-GB" sz="1200"/>
              <a:t>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7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879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879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8787">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878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878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8787">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8787">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878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88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7" grpId="0" animBg="1"/>
      <p:bldP spid="118798" grpId="0" animBg="1"/>
      <p:bldP spid="118799" grpId="0" animBg="1"/>
      <p:bldP spid="118801"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GB" dirty="0"/>
              <a:t>Cascading Filters</a:t>
            </a:r>
          </a:p>
        </p:txBody>
      </p:sp>
      <p:sp>
        <p:nvSpPr>
          <p:cNvPr id="27651" name="Line 9"/>
          <p:cNvSpPr>
            <a:spLocks noChangeShapeType="1"/>
          </p:cNvSpPr>
          <p:nvPr/>
        </p:nvSpPr>
        <p:spPr bwMode="auto">
          <a:xfrm>
            <a:off x="2987675" y="2852738"/>
            <a:ext cx="2305050" cy="0"/>
          </a:xfrm>
          <a:prstGeom prst="line">
            <a:avLst/>
          </a:prstGeom>
          <a:noFill/>
          <a:ln w="9525">
            <a:solidFill>
              <a:schemeClr val="tx1"/>
            </a:solidFill>
            <a:round/>
            <a:headEnd/>
            <a:tailEnd type="triangle" w="med" len="med"/>
          </a:ln>
        </p:spPr>
        <p:txBody>
          <a:bodyPr/>
          <a:lstStyle/>
          <a:p>
            <a:endParaRPr lang="en-GB"/>
          </a:p>
        </p:txBody>
      </p:sp>
      <p:sp>
        <p:nvSpPr>
          <p:cNvPr id="27652" name="Line 10"/>
          <p:cNvSpPr>
            <a:spLocks noChangeShapeType="1"/>
          </p:cNvSpPr>
          <p:nvPr/>
        </p:nvSpPr>
        <p:spPr bwMode="auto">
          <a:xfrm flipV="1">
            <a:off x="2987675" y="1773238"/>
            <a:ext cx="0" cy="1079500"/>
          </a:xfrm>
          <a:prstGeom prst="line">
            <a:avLst/>
          </a:prstGeom>
          <a:noFill/>
          <a:ln w="9525">
            <a:solidFill>
              <a:schemeClr val="tx1"/>
            </a:solidFill>
            <a:round/>
            <a:headEnd/>
            <a:tailEnd type="triangle" w="med" len="med"/>
          </a:ln>
        </p:spPr>
        <p:txBody>
          <a:bodyPr/>
          <a:lstStyle/>
          <a:p>
            <a:endParaRPr lang="en-GB"/>
          </a:p>
        </p:txBody>
      </p:sp>
      <p:sp>
        <p:nvSpPr>
          <p:cNvPr id="27653" name="Line 11"/>
          <p:cNvSpPr>
            <a:spLocks noChangeShapeType="1"/>
          </p:cNvSpPr>
          <p:nvPr/>
        </p:nvSpPr>
        <p:spPr bwMode="auto">
          <a:xfrm>
            <a:off x="2987675" y="2062163"/>
            <a:ext cx="1152525" cy="0"/>
          </a:xfrm>
          <a:prstGeom prst="line">
            <a:avLst/>
          </a:prstGeom>
          <a:noFill/>
          <a:ln w="12700">
            <a:solidFill>
              <a:schemeClr val="tx1"/>
            </a:solidFill>
            <a:prstDash val="dash"/>
            <a:round/>
            <a:headEnd/>
            <a:tailEnd/>
          </a:ln>
        </p:spPr>
        <p:txBody>
          <a:bodyPr/>
          <a:lstStyle/>
          <a:p>
            <a:endParaRPr lang="en-GB"/>
          </a:p>
        </p:txBody>
      </p:sp>
      <p:sp>
        <p:nvSpPr>
          <p:cNvPr id="27654" name="Line 12"/>
          <p:cNvSpPr>
            <a:spLocks noChangeShapeType="1"/>
          </p:cNvSpPr>
          <p:nvPr/>
        </p:nvSpPr>
        <p:spPr bwMode="auto">
          <a:xfrm>
            <a:off x="4140200" y="2062163"/>
            <a:ext cx="863600" cy="574675"/>
          </a:xfrm>
          <a:prstGeom prst="line">
            <a:avLst/>
          </a:prstGeom>
          <a:noFill/>
          <a:ln w="12700">
            <a:solidFill>
              <a:schemeClr val="tx1"/>
            </a:solidFill>
            <a:prstDash val="dash"/>
            <a:round/>
            <a:headEnd/>
            <a:tailEnd/>
          </a:ln>
        </p:spPr>
        <p:txBody>
          <a:bodyPr/>
          <a:lstStyle/>
          <a:p>
            <a:endParaRPr lang="en-GB"/>
          </a:p>
        </p:txBody>
      </p:sp>
      <p:sp>
        <p:nvSpPr>
          <p:cNvPr id="119821" name="Line 13"/>
          <p:cNvSpPr>
            <a:spLocks noChangeShapeType="1"/>
          </p:cNvSpPr>
          <p:nvPr/>
        </p:nvSpPr>
        <p:spPr bwMode="auto">
          <a:xfrm>
            <a:off x="4140200" y="1989138"/>
            <a:ext cx="863600" cy="574675"/>
          </a:xfrm>
          <a:prstGeom prst="line">
            <a:avLst/>
          </a:prstGeom>
          <a:noFill/>
          <a:ln w="12700">
            <a:solidFill>
              <a:srgbClr val="FF0000"/>
            </a:solidFill>
            <a:prstDash val="dash"/>
            <a:round/>
            <a:headEnd/>
            <a:tailEnd/>
          </a:ln>
        </p:spPr>
        <p:txBody>
          <a:bodyPr/>
          <a:lstStyle/>
          <a:p>
            <a:endParaRPr lang="en-GB"/>
          </a:p>
        </p:txBody>
      </p:sp>
      <p:sp>
        <p:nvSpPr>
          <p:cNvPr id="119822" name="Line 14"/>
          <p:cNvSpPr>
            <a:spLocks noChangeShapeType="1"/>
          </p:cNvSpPr>
          <p:nvPr/>
        </p:nvSpPr>
        <p:spPr bwMode="auto">
          <a:xfrm>
            <a:off x="2987675" y="1989138"/>
            <a:ext cx="1150938" cy="0"/>
          </a:xfrm>
          <a:prstGeom prst="line">
            <a:avLst/>
          </a:prstGeom>
          <a:noFill/>
          <a:ln w="12700">
            <a:solidFill>
              <a:srgbClr val="FF0000"/>
            </a:solidFill>
            <a:prstDash val="dash"/>
            <a:round/>
            <a:headEnd/>
            <a:tailEnd/>
          </a:ln>
        </p:spPr>
        <p:txBody>
          <a:bodyPr/>
          <a:lstStyle/>
          <a:p>
            <a:endParaRPr lang="en-GB"/>
          </a:p>
        </p:txBody>
      </p:sp>
      <p:sp>
        <p:nvSpPr>
          <p:cNvPr id="27657" name="Text Box 17"/>
          <p:cNvSpPr txBox="1">
            <a:spLocks noChangeArrowheads="1"/>
          </p:cNvSpPr>
          <p:nvPr/>
        </p:nvSpPr>
        <p:spPr bwMode="auto">
          <a:xfrm>
            <a:off x="5292725" y="2709863"/>
            <a:ext cx="720725" cy="274637"/>
          </a:xfrm>
          <a:prstGeom prst="rect">
            <a:avLst/>
          </a:prstGeom>
          <a:noFill/>
          <a:ln w="9525">
            <a:noFill/>
            <a:miter lim="800000"/>
            <a:headEnd/>
            <a:tailEnd/>
          </a:ln>
        </p:spPr>
        <p:txBody>
          <a:bodyPr>
            <a:spAutoFit/>
          </a:bodyPr>
          <a:lstStyle/>
          <a:p>
            <a:r>
              <a:rPr lang="en-GB" sz="1200"/>
              <a:t>Log(f)</a:t>
            </a:r>
          </a:p>
        </p:txBody>
      </p:sp>
      <p:sp>
        <p:nvSpPr>
          <p:cNvPr id="27658" name="Text Box 18"/>
          <p:cNvSpPr txBox="1">
            <a:spLocks noChangeArrowheads="1"/>
          </p:cNvSpPr>
          <p:nvPr/>
        </p:nvSpPr>
        <p:spPr bwMode="auto">
          <a:xfrm>
            <a:off x="2627313" y="1700213"/>
            <a:ext cx="433387" cy="274637"/>
          </a:xfrm>
          <a:prstGeom prst="rect">
            <a:avLst/>
          </a:prstGeom>
          <a:noFill/>
          <a:ln w="9525">
            <a:noFill/>
            <a:miter lim="800000"/>
            <a:headEnd/>
            <a:tailEnd/>
          </a:ln>
        </p:spPr>
        <p:txBody>
          <a:bodyPr>
            <a:spAutoFit/>
          </a:bodyPr>
          <a:lstStyle/>
          <a:p>
            <a:r>
              <a:rPr lang="en-GB" sz="1200"/>
              <a:t>H</a:t>
            </a:r>
          </a:p>
        </p:txBody>
      </p:sp>
      <p:sp>
        <p:nvSpPr>
          <p:cNvPr id="119829" name="Line 21"/>
          <p:cNvSpPr>
            <a:spLocks noChangeShapeType="1"/>
          </p:cNvSpPr>
          <p:nvPr/>
        </p:nvSpPr>
        <p:spPr bwMode="auto">
          <a:xfrm>
            <a:off x="2987675" y="2132013"/>
            <a:ext cx="1152525" cy="0"/>
          </a:xfrm>
          <a:prstGeom prst="line">
            <a:avLst/>
          </a:prstGeom>
          <a:noFill/>
          <a:ln w="28575">
            <a:solidFill>
              <a:schemeClr val="tx1"/>
            </a:solidFill>
            <a:round/>
            <a:headEnd/>
            <a:tailEnd/>
          </a:ln>
        </p:spPr>
        <p:txBody>
          <a:bodyPr/>
          <a:lstStyle/>
          <a:p>
            <a:endParaRPr lang="en-GB"/>
          </a:p>
        </p:txBody>
      </p:sp>
      <p:sp>
        <p:nvSpPr>
          <p:cNvPr id="119830" name="Line 22"/>
          <p:cNvSpPr>
            <a:spLocks noChangeShapeType="1"/>
          </p:cNvSpPr>
          <p:nvPr/>
        </p:nvSpPr>
        <p:spPr bwMode="auto">
          <a:xfrm>
            <a:off x="4140200" y="2132013"/>
            <a:ext cx="503238" cy="649287"/>
          </a:xfrm>
          <a:prstGeom prst="line">
            <a:avLst/>
          </a:prstGeom>
          <a:noFill/>
          <a:ln w="28575">
            <a:solidFill>
              <a:schemeClr val="tx1"/>
            </a:solidFill>
            <a:round/>
            <a:headEnd/>
            <a:tailEnd/>
          </a:ln>
        </p:spPr>
        <p:txBody>
          <a:bodyPr/>
          <a:lstStyle/>
          <a:p>
            <a:endParaRPr lang="en-GB"/>
          </a:p>
        </p:txBody>
      </p:sp>
      <p:sp>
        <p:nvSpPr>
          <p:cNvPr id="27661" name="Text Box 23"/>
          <p:cNvSpPr txBox="1">
            <a:spLocks noChangeArrowheads="1"/>
          </p:cNvSpPr>
          <p:nvPr/>
        </p:nvSpPr>
        <p:spPr bwMode="auto">
          <a:xfrm>
            <a:off x="879475" y="3232150"/>
            <a:ext cx="7364413" cy="646331"/>
          </a:xfrm>
          <a:prstGeom prst="rect">
            <a:avLst/>
          </a:prstGeom>
          <a:noFill/>
          <a:ln w="9525">
            <a:noFill/>
            <a:miter lim="800000"/>
            <a:headEnd/>
            <a:tailEnd/>
          </a:ln>
        </p:spPr>
        <p:txBody>
          <a:bodyPr>
            <a:spAutoFit/>
          </a:bodyPr>
          <a:lstStyle/>
          <a:p>
            <a:r>
              <a:rPr lang="en-GB" dirty="0"/>
              <a:t>A further example of cascading filters: </a:t>
            </a:r>
          </a:p>
          <a:p>
            <a:r>
              <a:rPr lang="en-GB" dirty="0"/>
              <a:t>a steeper transition from pass band to stop band</a:t>
            </a:r>
          </a:p>
        </p:txBody>
      </p:sp>
      <p:sp>
        <p:nvSpPr>
          <p:cNvPr id="14" name="Rectangle 3"/>
          <p:cNvSpPr txBox="1">
            <a:spLocks noChangeArrowheads="1"/>
          </p:cNvSpPr>
          <p:nvPr/>
        </p:nvSpPr>
        <p:spPr bwMode="auto">
          <a:xfrm>
            <a:off x="395536" y="4149080"/>
            <a:ext cx="7661275"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47675" marR="0" lvl="0" indent="-447675" algn="l" defTabSz="914400" rtl="0" eaLnBrk="1" fontAlgn="base" latinLnBrk="0" hangingPunct="1">
              <a:lnSpc>
                <a:spcPct val="80000"/>
              </a:lnSpc>
              <a:spcBef>
                <a:spcPct val="20000"/>
              </a:spcBef>
              <a:spcAft>
                <a:spcPct val="0"/>
              </a:spcAft>
              <a:buClr>
                <a:schemeClr val="accent1"/>
              </a:buClr>
              <a:buSzPct val="70000"/>
              <a:buFont typeface="Wingdings" pitchFamily="2" charset="2"/>
              <a:buChar char="n"/>
              <a:tabLst/>
              <a:defRPr/>
            </a:pPr>
            <a:r>
              <a:rPr kumimoji="0" lang="en-GB" sz="1800" b="0" i="0" u="none" strike="noStrike" kern="0" cap="none" spc="0" normalizeH="0" baseline="0" noProof="0" dirty="0">
                <a:ln>
                  <a:noFill/>
                </a:ln>
                <a:solidFill>
                  <a:schemeClr val="tx1"/>
                </a:solidFill>
                <a:effectLst/>
                <a:uLnTx/>
                <a:uFillTx/>
                <a:latin typeface="+mn-lt"/>
                <a:ea typeface="+mn-ea"/>
                <a:cs typeface="+mn-cs"/>
              </a:rPr>
              <a:t>The decibel</a:t>
            </a:r>
            <a:r>
              <a:rPr kumimoji="0" lang="en-GB" sz="1800" b="0" i="0" u="none" strike="noStrike" kern="0" cap="none" spc="0" normalizeH="0" noProof="0" dirty="0">
                <a:ln>
                  <a:noFill/>
                </a:ln>
                <a:solidFill>
                  <a:schemeClr val="tx1"/>
                </a:solidFill>
                <a:effectLst/>
                <a:uLnTx/>
                <a:uFillTx/>
                <a:latin typeface="+mn-lt"/>
                <a:ea typeface="+mn-ea"/>
                <a:cs typeface="+mn-cs"/>
              </a:rPr>
              <a:t> magnitude axis on which the amplitude responses of filters are presented offers a key convenience when establishing the overall response of a cascade of (buffered) filters</a:t>
            </a:r>
          </a:p>
          <a:p>
            <a:pPr marL="904875" lvl="1" indent="-447675">
              <a:lnSpc>
                <a:spcPct val="80000"/>
              </a:lnSpc>
              <a:spcBef>
                <a:spcPct val="20000"/>
              </a:spcBef>
              <a:buClr>
                <a:schemeClr val="accent1"/>
              </a:buClr>
              <a:buSzPct val="70000"/>
              <a:buFont typeface="Wingdings" pitchFamily="2" charset="2"/>
              <a:buChar char="n"/>
              <a:defRPr/>
            </a:pPr>
            <a:r>
              <a:rPr lang="en-GB" kern="0" noProof="0" dirty="0">
                <a:latin typeface="+mn-lt"/>
              </a:rPr>
              <a:t>The engineer may graphically add the individual amplitude plots to find the overall filter</a:t>
            </a:r>
            <a:r>
              <a:rPr lang="en-GB" kern="0" dirty="0">
                <a:latin typeface="+mn-lt"/>
              </a:rPr>
              <a:t> shape</a:t>
            </a:r>
          </a:p>
          <a:p>
            <a:pPr marL="904875" lvl="1" indent="-447675">
              <a:lnSpc>
                <a:spcPct val="80000"/>
              </a:lnSpc>
              <a:spcBef>
                <a:spcPct val="20000"/>
              </a:spcBef>
              <a:buClr>
                <a:schemeClr val="accent1"/>
              </a:buClr>
              <a:buSzPct val="70000"/>
              <a:buFont typeface="Wingdings" pitchFamily="2" charset="2"/>
              <a:buChar char="n"/>
              <a:defRPr/>
            </a:pPr>
            <a:r>
              <a:rPr kumimoji="0" lang="en-GB" b="0" i="0" u="none" strike="noStrike" kern="0" cap="none" spc="0" normalizeH="0" baseline="0" noProof="0" dirty="0">
                <a:ln>
                  <a:noFill/>
                </a:ln>
                <a:solidFill>
                  <a:schemeClr val="tx1"/>
                </a:solidFill>
                <a:effectLst/>
                <a:uLnTx/>
                <a:uFillTx/>
                <a:latin typeface="+mn-lt"/>
              </a:rPr>
              <a:t>In the</a:t>
            </a:r>
            <a:r>
              <a:rPr kumimoji="0" lang="en-GB" b="0" i="0" u="none" strike="noStrike" kern="0" cap="none" spc="0" normalizeH="0" noProof="0" dirty="0">
                <a:ln>
                  <a:noFill/>
                </a:ln>
                <a:solidFill>
                  <a:schemeClr val="tx1"/>
                </a:solidFill>
                <a:effectLst/>
                <a:uLnTx/>
                <a:uFillTx/>
                <a:latin typeface="+mn-lt"/>
              </a:rPr>
              <a:t> linear voltage domain, the frequency-dependent gains must be multiplied, but this is translated to an addition in the decibel domain and so graphical addition is possible</a:t>
            </a:r>
          </a:p>
          <a:p>
            <a:pPr marL="904875" lvl="1" indent="-447675">
              <a:lnSpc>
                <a:spcPct val="80000"/>
              </a:lnSpc>
              <a:spcBef>
                <a:spcPct val="20000"/>
              </a:spcBef>
              <a:buClr>
                <a:schemeClr val="accent1"/>
              </a:buClr>
              <a:buSzPct val="70000"/>
              <a:buFont typeface="Wingdings" pitchFamily="2" charset="2"/>
              <a:buChar char="n"/>
              <a:defRPr/>
            </a:pPr>
            <a:r>
              <a:rPr lang="en-GB" kern="0" baseline="0" dirty="0">
                <a:latin typeface="+mn-lt"/>
              </a:rPr>
              <a:t>The</a:t>
            </a:r>
            <a:r>
              <a:rPr lang="en-GB" kern="0" dirty="0">
                <a:latin typeface="+mn-lt"/>
              </a:rPr>
              <a:t> log-scaled frequency axis maintains the </a:t>
            </a:r>
            <a:r>
              <a:rPr lang="en-GB" kern="0">
                <a:latin typeface="+mn-lt"/>
              </a:rPr>
              <a:t>convenient straight </a:t>
            </a:r>
            <a:r>
              <a:rPr lang="en-GB" kern="0" dirty="0">
                <a:latin typeface="+mn-lt"/>
              </a:rPr>
              <a:t>lines</a:t>
            </a:r>
            <a:endParaRPr kumimoji="0" lang="en-GB" b="0" i="0" u="none" strike="noStrike" kern="0" cap="none" spc="0" normalizeH="0" baseline="0" noProof="0" dirty="0">
              <a:ln>
                <a:noFill/>
              </a:ln>
              <a:solidFill>
                <a:schemeClr val="tx1"/>
              </a:solidFill>
              <a:effectLst/>
              <a:uLnTx/>
              <a:uFillTx/>
              <a:latin typeface="+mn-lt"/>
            </a:endParaRPr>
          </a:p>
          <a:p>
            <a:pPr marL="447675" marR="0" lvl="0" indent="-447675" algn="l" defTabSz="914400" rtl="0" eaLnBrk="1" fontAlgn="base" latinLnBrk="0" hangingPunct="1">
              <a:lnSpc>
                <a:spcPct val="80000"/>
              </a:lnSpc>
              <a:spcBef>
                <a:spcPct val="20000"/>
              </a:spcBef>
              <a:spcAft>
                <a:spcPct val="0"/>
              </a:spcAft>
              <a:buClr>
                <a:schemeClr val="accent1"/>
              </a:buClr>
              <a:buSzPct val="70000"/>
              <a:buFont typeface="Wingdings" pitchFamily="2" charset="2"/>
              <a:buChar char="n"/>
              <a:tabLst/>
              <a:defRPr/>
            </a:pPr>
            <a:endParaRPr kumimoji="0" lang="en-GB" sz="18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98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98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98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21" grpId="0" animBg="1"/>
      <p:bldP spid="119822" grpId="0" animBg="1"/>
      <p:bldP spid="119829" grpId="0" animBg="1"/>
      <p:bldP spid="119830" grpId="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p:txBody>
          <a:bodyPr/>
          <a:lstStyle/>
          <a:p>
            <a:pPr eaLnBrk="1" hangingPunct="1"/>
            <a:r>
              <a:rPr lang="en-GB" altLang="zh-CN" dirty="0">
                <a:ea typeface="宋体" pitchFamily="2" charset="-122"/>
              </a:rPr>
              <a:t>The Operational Amplifier</a:t>
            </a:r>
          </a:p>
        </p:txBody>
      </p:sp>
      <p:sp>
        <p:nvSpPr>
          <p:cNvPr id="20483" name="Rectangle 3"/>
          <p:cNvSpPr>
            <a:spLocks noGrp="1" noChangeArrowheads="1"/>
          </p:cNvSpPr>
          <p:nvPr>
            <p:ph type="subTitle" idx="1"/>
          </p:nvPr>
        </p:nvSpPr>
        <p:spPr>
          <a:xfrm>
            <a:off x="5364163" y="2781300"/>
            <a:ext cx="2214562" cy="639763"/>
          </a:xfrm>
        </p:spPr>
        <p:txBody>
          <a:bodyPr/>
          <a:lstStyle/>
          <a:p>
            <a:pPr eaLnBrk="1" hangingPunct="1"/>
            <a:r>
              <a:rPr lang="en-GB" dirty="0"/>
              <a:t>Section 0</a:t>
            </a:r>
            <a:r>
              <a:rPr lang="en-GB" dirty="0">
                <a:ea typeface="宋体" pitchFamily="2" charset="-122"/>
              </a:rPr>
              <a:t>9</a:t>
            </a:r>
            <a:endParaRPr lang="en-GB" dirty="0"/>
          </a:p>
        </p:txBody>
      </p:sp>
      <p:sp>
        <p:nvSpPr>
          <p:cNvPr id="5" name="Rectangle 3"/>
          <p:cNvSpPr txBox="1">
            <a:spLocks noChangeArrowheads="1"/>
          </p:cNvSpPr>
          <p:nvPr/>
        </p:nvSpPr>
        <p:spPr>
          <a:xfrm>
            <a:off x="323528" y="3717032"/>
            <a:ext cx="3960440" cy="2664296"/>
          </a:xfrm>
          <a:prstGeom prst="rect">
            <a:avLst/>
          </a:prstGeom>
        </p:spPr>
        <p:txBody>
          <a:bodyPr/>
          <a:lstStyle/>
          <a:p>
            <a:pPr marL="342900" marR="0" lvl="0" indent="-342900" algn="l" defTabSz="914400" rtl="0" eaLnBrk="1" fontAlgn="base" latinLnBrk="0" hangingPunct="1">
              <a:lnSpc>
                <a:spcPct val="80000"/>
              </a:lnSpc>
              <a:spcBef>
                <a:spcPct val="20000"/>
              </a:spcBef>
              <a:spcAft>
                <a:spcPct val="0"/>
              </a:spcAft>
              <a:buClr>
                <a:schemeClr val="accent1"/>
              </a:buClr>
              <a:buSzPct val="70000"/>
              <a:buFont typeface="Wingdings" pitchFamily="2" charset="2"/>
              <a:buChar char="n"/>
              <a:tabLst/>
              <a:defRPr/>
            </a:pPr>
            <a:r>
              <a:rPr kumimoji="0" lang="en-GB" sz="2000" b="0" i="0" u="none" strike="noStrike" kern="0" cap="none" spc="0" normalizeH="0" baseline="0" noProof="0" dirty="0">
                <a:ln>
                  <a:noFill/>
                </a:ln>
                <a:solidFill>
                  <a:schemeClr val="tx1"/>
                </a:solidFill>
                <a:effectLst/>
                <a:uLnTx/>
                <a:uFillTx/>
                <a:latin typeface="+mn-lt"/>
                <a:ea typeface="+mn-ea"/>
                <a:cs typeface="+mn-cs"/>
              </a:rPr>
              <a:t>Op-amp</a:t>
            </a:r>
            <a:r>
              <a:rPr kumimoji="0" lang="en-GB" sz="2000" b="0" i="0" u="none" strike="noStrike" kern="0" cap="none" spc="0" normalizeH="0" noProof="0" dirty="0">
                <a:ln>
                  <a:noFill/>
                </a:ln>
                <a:solidFill>
                  <a:schemeClr val="tx1"/>
                </a:solidFill>
                <a:effectLst/>
                <a:uLnTx/>
                <a:uFillTx/>
                <a:latin typeface="+mn-lt"/>
                <a:ea typeface="+mn-ea"/>
                <a:cs typeface="+mn-cs"/>
              </a:rPr>
              <a:t> model</a:t>
            </a:r>
          </a:p>
          <a:p>
            <a:pPr marL="342900" marR="0" lvl="0" indent="-342900" algn="l" defTabSz="914400" rtl="0" eaLnBrk="1" fontAlgn="base" latinLnBrk="0" hangingPunct="1">
              <a:lnSpc>
                <a:spcPct val="80000"/>
              </a:lnSpc>
              <a:spcBef>
                <a:spcPct val="20000"/>
              </a:spcBef>
              <a:spcAft>
                <a:spcPct val="0"/>
              </a:spcAft>
              <a:buClr>
                <a:schemeClr val="accent1"/>
              </a:buClr>
              <a:buSzPct val="70000"/>
              <a:buFont typeface="Wingdings" pitchFamily="2" charset="2"/>
              <a:buChar char="n"/>
              <a:tabLst/>
              <a:defRPr/>
            </a:pPr>
            <a:r>
              <a:rPr lang="en-GB" sz="2000" kern="0" baseline="0" dirty="0">
                <a:latin typeface="+mn-lt"/>
              </a:rPr>
              <a:t>Four</a:t>
            </a:r>
            <a:r>
              <a:rPr lang="en-GB" sz="2000" kern="0" dirty="0">
                <a:latin typeface="+mn-lt"/>
              </a:rPr>
              <a:t> op-amp circuits</a:t>
            </a:r>
          </a:p>
          <a:p>
            <a:pPr marL="800100" lvl="1" indent="-342900">
              <a:lnSpc>
                <a:spcPct val="80000"/>
              </a:lnSpc>
              <a:spcBef>
                <a:spcPct val="20000"/>
              </a:spcBef>
              <a:buClr>
                <a:schemeClr val="accent1"/>
              </a:buClr>
              <a:buSzPct val="70000"/>
              <a:buFont typeface="Wingdings" pitchFamily="2" charset="2"/>
              <a:buChar char="n"/>
              <a:defRPr/>
            </a:pPr>
            <a:r>
              <a:rPr kumimoji="0" lang="en-GB" b="0" i="0" u="none" strike="noStrike" kern="0" cap="none" spc="0" normalizeH="0" baseline="0" noProof="0" dirty="0">
                <a:ln>
                  <a:noFill/>
                </a:ln>
                <a:solidFill>
                  <a:schemeClr val="tx1"/>
                </a:solidFill>
                <a:effectLst/>
                <a:uLnTx/>
                <a:uFillTx/>
                <a:latin typeface="+mn-lt"/>
                <a:ea typeface="+mn-ea"/>
                <a:cs typeface="+mn-cs"/>
              </a:rPr>
              <a:t>Buffer</a:t>
            </a:r>
          </a:p>
          <a:p>
            <a:pPr marL="800100" lvl="1" indent="-342900">
              <a:lnSpc>
                <a:spcPct val="80000"/>
              </a:lnSpc>
              <a:spcBef>
                <a:spcPct val="20000"/>
              </a:spcBef>
              <a:buClr>
                <a:schemeClr val="accent1"/>
              </a:buClr>
              <a:buSzPct val="70000"/>
              <a:buFont typeface="Wingdings" pitchFamily="2" charset="2"/>
              <a:buChar char="n"/>
              <a:defRPr/>
            </a:pPr>
            <a:r>
              <a:rPr lang="en-GB" kern="0" noProof="0" dirty="0">
                <a:latin typeface="+mn-lt"/>
              </a:rPr>
              <a:t>Non-inverting amplifier</a:t>
            </a:r>
          </a:p>
          <a:p>
            <a:pPr marL="800100" lvl="1" indent="-342900">
              <a:lnSpc>
                <a:spcPct val="80000"/>
              </a:lnSpc>
              <a:spcBef>
                <a:spcPct val="20000"/>
              </a:spcBef>
              <a:buClr>
                <a:schemeClr val="accent1"/>
              </a:buClr>
              <a:buSzPct val="70000"/>
              <a:buFont typeface="Wingdings" pitchFamily="2" charset="2"/>
              <a:buChar char="n"/>
              <a:defRPr/>
            </a:pPr>
            <a:r>
              <a:rPr kumimoji="0" lang="en-GB" b="0" i="0" u="none" strike="noStrike" kern="0" cap="none" spc="0" normalizeH="0" baseline="0" dirty="0">
                <a:ln>
                  <a:noFill/>
                </a:ln>
                <a:solidFill>
                  <a:schemeClr val="tx1"/>
                </a:solidFill>
                <a:effectLst/>
                <a:uLnTx/>
                <a:uFillTx/>
                <a:latin typeface="+mn-lt"/>
                <a:ea typeface="+mn-ea"/>
                <a:cs typeface="+mn-cs"/>
              </a:rPr>
              <a:t>Inverting amplifier</a:t>
            </a:r>
          </a:p>
          <a:p>
            <a:pPr marL="800100" lvl="1" indent="-342900">
              <a:lnSpc>
                <a:spcPct val="80000"/>
              </a:lnSpc>
              <a:spcBef>
                <a:spcPct val="20000"/>
              </a:spcBef>
              <a:buClr>
                <a:schemeClr val="accent1"/>
              </a:buClr>
              <a:buSzPct val="70000"/>
              <a:buFont typeface="Wingdings" pitchFamily="2" charset="2"/>
              <a:buChar char="n"/>
              <a:defRPr/>
            </a:pPr>
            <a:r>
              <a:rPr lang="en-GB" kern="0" noProof="0" dirty="0">
                <a:latin typeface="+mn-lt"/>
              </a:rPr>
              <a:t>Differential amplifier</a:t>
            </a:r>
          </a:p>
          <a:p>
            <a:pPr marL="342900" indent="-342900">
              <a:lnSpc>
                <a:spcPct val="80000"/>
              </a:lnSpc>
              <a:spcBef>
                <a:spcPct val="20000"/>
              </a:spcBef>
              <a:buClr>
                <a:schemeClr val="accent1"/>
              </a:buClr>
              <a:buSzPct val="70000"/>
              <a:buFont typeface="Wingdings" pitchFamily="2" charset="2"/>
              <a:buChar char="n"/>
              <a:defRPr/>
            </a:pPr>
            <a:r>
              <a:rPr lang="en-GB" sz="2000" kern="0" noProof="0" dirty="0">
                <a:latin typeface="+mn-lt"/>
              </a:rPr>
              <a:t>System</a:t>
            </a:r>
            <a:r>
              <a:rPr lang="en-GB" sz="2000" kern="0" dirty="0">
                <a:latin typeface="+mn-lt"/>
              </a:rPr>
              <a:t> example leading to the design of a differential amplifier</a:t>
            </a:r>
          </a:p>
          <a:p>
            <a:pPr marL="342900" indent="-342900">
              <a:lnSpc>
                <a:spcPct val="80000"/>
              </a:lnSpc>
              <a:spcBef>
                <a:spcPct val="20000"/>
              </a:spcBef>
              <a:buClr>
                <a:schemeClr val="accent1"/>
              </a:buClr>
              <a:buSzPct val="70000"/>
              <a:buFont typeface="Wingdings" pitchFamily="2" charset="2"/>
              <a:buChar char="n"/>
              <a:defRPr/>
            </a:pPr>
            <a:r>
              <a:rPr lang="en-GB" sz="2000" kern="0" dirty="0">
                <a:latin typeface="+mn-lt"/>
              </a:rPr>
              <a:t>Summary of points covered in these lectures</a:t>
            </a:r>
            <a:endParaRPr kumimoji="0" lang="en-GB" sz="2000" b="0" i="0" u="none" strike="noStrike" kern="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4355975" y="3879046"/>
            <a:ext cx="4680521" cy="3416320"/>
          </a:xfrm>
          <a:prstGeom prst="rect">
            <a:avLst/>
          </a:prstGeom>
          <a:noFill/>
        </p:spPr>
        <p:txBody>
          <a:bodyPr wrap="square" rtlCol="0">
            <a:spAutoFit/>
          </a:bodyPr>
          <a:lstStyle/>
          <a:p>
            <a:r>
              <a:rPr lang="en-GB" b="1" u="sng" dirty="0">
                <a:latin typeface="+mn-lt"/>
              </a:rPr>
              <a:t>Assigned Reading and Exercises</a:t>
            </a:r>
            <a:endParaRPr lang="en-GB" u="sng" dirty="0">
              <a:latin typeface="+mn-lt"/>
            </a:endParaRPr>
          </a:p>
          <a:p>
            <a:r>
              <a:rPr lang="en-GB" b="1" dirty="0">
                <a:latin typeface="+mn-lt"/>
              </a:rPr>
              <a:t>Reading:</a:t>
            </a:r>
            <a:endParaRPr lang="en-GB" dirty="0">
              <a:latin typeface="+mn-lt"/>
            </a:endParaRPr>
          </a:p>
          <a:p>
            <a:r>
              <a:rPr lang="en-GB" dirty="0">
                <a:latin typeface="+mn-lt"/>
              </a:rPr>
              <a:t>Chapter 8:</a:t>
            </a:r>
            <a:r>
              <a:rPr lang="en-GB" b="1" dirty="0">
                <a:latin typeface="+mn-lt"/>
              </a:rPr>
              <a:t> </a:t>
            </a:r>
            <a:r>
              <a:rPr lang="en-GB" dirty="0">
                <a:latin typeface="+mn-lt"/>
              </a:rPr>
              <a:t>Sections 8.1-8.3, 8.4.1-8.4.3</a:t>
            </a:r>
          </a:p>
          <a:p>
            <a:r>
              <a:rPr lang="en-GB" dirty="0">
                <a:latin typeface="+mn-lt"/>
              </a:rPr>
              <a:t>Make sure you can follow examples 8.1 and 8.2</a:t>
            </a:r>
          </a:p>
          <a:p>
            <a:r>
              <a:rPr lang="en-GB" dirty="0">
                <a:latin typeface="+mn-lt"/>
              </a:rPr>
              <a:t>Appendix C: scan read, you don’t need to understand all of these circuits, but you need to appreciate that there are many uses for the op-amp in analogue systems</a:t>
            </a:r>
          </a:p>
          <a:p>
            <a:r>
              <a:rPr lang="en-GB" b="1" dirty="0">
                <a:latin typeface="+mn-lt"/>
              </a:rPr>
              <a:t>Exercises:</a:t>
            </a:r>
            <a:r>
              <a:rPr lang="en-GB" dirty="0">
                <a:latin typeface="+mn-lt"/>
              </a:rPr>
              <a:t> 8.4 - 8.6, 8.9, 8.10, 8.12, 8.14</a:t>
            </a:r>
          </a:p>
          <a:p>
            <a:r>
              <a:rPr lang="en-GB" sz="1200" dirty="0">
                <a:latin typeface="+mn-lt"/>
              </a:rPr>
              <a:t>	( you don’t need to do the derivation in Ex 8.14)</a:t>
            </a:r>
          </a:p>
          <a:p>
            <a:endParaRPr lang="en-GB"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GB" sz="3600" dirty="0"/>
              <a:t>Repeated from Section 6:</a:t>
            </a:r>
            <a:br>
              <a:rPr lang="en-GB" sz="3600" dirty="0"/>
            </a:br>
            <a:r>
              <a:rPr lang="en-GB" sz="3600" dirty="0"/>
              <a:t>We explore this ‘special’ amplifier</a:t>
            </a:r>
          </a:p>
        </p:txBody>
      </p:sp>
      <p:sp>
        <p:nvSpPr>
          <p:cNvPr id="30" name="AutoShape 5"/>
          <p:cNvSpPr>
            <a:spLocks noChangeArrowheads="1"/>
          </p:cNvSpPr>
          <p:nvPr/>
        </p:nvSpPr>
        <p:spPr bwMode="auto">
          <a:xfrm rot="5400000">
            <a:off x="2359025" y="3429000"/>
            <a:ext cx="1008063" cy="1008063"/>
          </a:xfrm>
          <a:prstGeom prst="triangle">
            <a:avLst>
              <a:gd name="adj" fmla="val 50000"/>
            </a:avLst>
          </a:prstGeom>
          <a:noFill/>
          <a:ln w="9525">
            <a:solidFill>
              <a:schemeClr val="tx1"/>
            </a:solidFill>
            <a:miter lim="800000"/>
            <a:headEnd/>
            <a:tailEnd/>
          </a:ln>
        </p:spPr>
        <p:txBody>
          <a:bodyPr rot="10800000" vert="eaVert" wrap="none" anchor="ctr"/>
          <a:lstStyle/>
          <a:p>
            <a:pPr algn="ctr"/>
            <a:endParaRPr lang="en-US"/>
          </a:p>
        </p:txBody>
      </p:sp>
      <p:sp>
        <p:nvSpPr>
          <p:cNvPr id="31" name="Line 6"/>
          <p:cNvSpPr>
            <a:spLocks noChangeShapeType="1"/>
          </p:cNvSpPr>
          <p:nvPr/>
        </p:nvSpPr>
        <p:spPr bwMode="auto">
          <a:xfrm>
            <a:off x="1422400" y="3717925"/>
            <a:ext cx="936625" cy="0"/>
          </a:xfrm>
          <a:prstGeom prst="line">
            <a:avLst/>
          </a:prstGeom>
          <a:noFill/>
          <a:ln w="9525">
            <a:solidFill>
              <a:schemeClr val="tx1"/>
            </a:solidFill>
            <a:round/>
            <a:headEnd type="oval" w="med" len="med"/>
            <a:tailEnd/>
          </a:ln>
        </p:spPr>
        <p:txBody>
          <a:bodyPr/>
          <a:lstStyle/>
          <a:p>
            <a:endParaRPr lang="en-GB"/>
          </a:p>
        </p:txBody>
      </p:sp>
      <p:sp>
        <p:nvSpPr>
          <p:cNvPr id="32" name="Line 7"/>
          <p:cNvSpPr>
            <a:spLocks noChangeShapeType="1"/>
          </p:cNvSpPr>
          <p:nvPr/>
        </p:nvSpPr>
        <p:spPr bwMode="auto">
          <a:xfrm>
            <a:off x="2935288" y="3717925"/>
            <a:ext cx="936625" cy="0"/>
          </a:xfrm>
          <a:prstGeom prst="line">
            <a:avLst/>
          </a:prstGeom>
          <a:noFill/>
          <a:ln w="9525">
            <a:solidFill>
              <a:schemeClr val="tx1"/>
            </a:solidFill>
            <a:round/>
            <a:headEnd/>
            <a:tailEnd type="oval" w="med" len="med"/>
          </a:ln>
        </p:spPr>
        <p:txBody>
          <a:bodyPr/>
          <a:lstStyle/>
          <a:p>
            <a:endParaRPr lang="en-GB"/>
          </a:p>
        </p:txBody>
      </p:sp>
      <p:sp>
        <p:nvSpPr>
          <p:cNvPr id="33" name="Line 8"/>
          <p:cNvSpPr>
            <a:spLocks noChangeShapeType="1"/>
          </p:cNvSpPr>
          <p:nvPr/>
        </p:nvSpPr>
        <p:spPr bwMode="auto">
          <a:xfrm>
            <a:off x="1422400" y="4149725"/>
            <a:ext cx="936625" cy="0"/>
          </a:xfrm>
          <a:prstGeom prst="line">
            <a:avLst/>
          </a:prstGeom>
          <a:noFill/>
          <a:ln w="9525">
            <a:solidFill>
              <a:schemeClr val="tx1"/>
            </a:solidFill>
            <a:round/>
            <a:headEnd type="oval" w="med" len="med"/>
            <a:tailEnd/>
          </a:ln>
        </p:spPr>
        <p:txBody>
          <a:bodyPr/>
          <a:lstStyle/>
          <a:p>
            <a:endParaRPr lang="en-GB"/>
          </a:p>
        </p:txBody>
      </p:sp>
      <p:sp>
        <p:nvSpPr>
          <p:cNvPr id="34" name="Line 9"/>
          <p:cNvSpPr>
            <a:spLocks noChangeShapeType="1"/>
          </p:cNvSpPr>
          <p:nvPr/>
        </p:nvSpPr>
        <p:spPr bwMode="auto">
          <a:xfrm>
            <a:off x="2935288" y="4149725"/>
            <a:ext cx="936625" cy="0"/>
          </a:xfrm>
          <a:prstGeom prst="line">
            <a:avLst/>
          </a:prstGeom>
          <a:noFill/>
          <a:ln w="9525">
            <a:solidFill>
              <a:schemeClr val="tx1"/>
            </a:solidFill>
            <a:round/>
            <a:headEnd/>
            <a:tailEnd type="oval" w="med" len="med"/>
          </a:ln>
        </p:spPr>
        <p:txBody>
          <a:bodyPr/>
          <a:lstStyle/>
          <a:p>
            <a:endParaRPr lang="en-GB"/>
          </a:p>
        </p:txBody>
      </p:sp>
      <p:sp>
        <p:nvSpPr>
          <p:cNvPr id="35" name="Text Box 10"/>
          <p:cNvSpPr txBox="1">
            <a:spLocks noChangeArrowheads="1"/>
          </p:cNvSpPr>
          <p:nvPr/>
        </p:nvSpPr>
        <p:spPr bwMode="auto">
          <a:xfrm>
            <a:off x="539750" y="3717925"/>
            <a:ext cx="663575" cy="368300"/>
          </a:xfrm>
          <a:prstGeom prst="rect">
            <a:avLst/>
          </a:prstGeom>
          <a:noFill/>
          <a:ln w="9525">
            <a:noFill/>
            <a:miter lim="800000"/>
            <a:headEnd/>
            <a:tailEnd/>
          </a:ln>
        </p:spPr>
        <p:txBody>
          <a:bodyPr wrap="none">
            <a:spAutoFit/>
          </a:bodyPr>
          <a:lstStyle/>
          <a:p>
            <a:r>
              <a:rPr lang="en-GB" i="1">
                <a:latin typeface="Times New Roman" pitchFamily="18" charset="0"/>
              </a:rPr>
              <a:t>v</a:t>
            </a:r>
            <a:r>
              <a:rPr lang="en-GB" i="1" baseline="-25000">
                <a:latin typeface="Times New Roman" pitchFamily="18" charset="0"/>
              </a:rPr>
              <a:t>d,i</a:t>
            </a:r>
            <a:r>
              <a:rPr lang="en-GB" i="1">
                <a:latin typeface="Times New Roman" pitchFamily="18" charset="0"/>
              </a:rPr>
              <a:t>(t)</a:t>
            </a:r>
          </a:p>
        </p:txBody>
      </p:sp>
      <p:sp>
        <p:nvSpPr>
          <p:cNvPr id="36" name="Text Box 11"/>
          <p:cNvSpPr txBox="1">
            <a:spLocks noChangeArrowheads="1"/>
          </p:cNvSpPr>
          <p:nvPr/>
        </p:nvSpPr>
        <p:spPr bwMode="auto">
          <a:xfrm>
            <a:off x="4014788" y="3717925"/>
            <a:ext cx="736600" cy="369888"/>
          </a:xfrm>
          <a:prstGeom prst="rect">
            <a:avLst/>
          </a:prstGeom>
          <a:noFill/>
          <a:ln w="9525">
            <a:noFill/>
            <a:miter lim="800000"/>
            <a:headEnd/>
            <a:tailEnd/>
          </a:ln>
        </p:spPr>
        <p:txBody>
          <a:bodyPr wrap="none">
            <a:spAutoFit/>
          </a:bodyPr>
          <a:lstStyle/>
          <a:p>
            <a:r>
              <a:rPr lang="en-GB" i="1">
                <a:latin typeface="Times New Roman" pitchFamily="18" charset="0"/>
              </a:rPr>
              <a:t>V</a:t>
            </a:r>
            <a:r>
              <a:rPr lang="en-GB" i="1" baseline="-25000">
                <a:latin typeface="Times New Roman" pitchFamily="18" charset="0"/>
              </a:rPr>
              <a:t>d,o</a:t>
            </a:r>
            <a:r>
              <a:rPr lang="en-GB" i="1">
                <a:latin typeface="Times New Roman" pitchFamily="18" charset="0"/>
              </a:rPr>
              <a:t>(t)</a:t>
            </a:r>
          </a:p>
        </p:txBody>
      </p:sp>
      <p:sp>
        <p:nvSpPr>
          <p:cNvPr id="37" name="Line 13"/>
          <p:cNvSpPr>
            <a:spLocks noChangeShapeType="1"/>
          </p:cNvSpPr>
          <p:nvPr/>
        </p:nvSpPr>
        <p:spPr bwMode="auto">
          <a:xfrm>
            <a:off x="1403350" y="2132013"/>
            <a:ext cx="936625" cy="0"/>
          </a:xfrm>
          <a:prstGeom prst="line">
            <a:avLst/>
          </a:prstGeom>
          <a:noFill/>
          <a:ln w="9525">
            <a:solidFill>
              <a:schemeClr val="tx1"/>
            </a:solidFill>
            <a:round/>
            <a:headEnd type="oval" w="med" len="med"/>
            <a:tailEnd/>
          </a:ln>
        </p:spPr>
        <p:txBody>
          <a:bodyPr/>
          <a:lstStyle/>
          <a:p>
            <a:endParaRPr lang="en-GB"/>
          </a:p>
        </p:txBody>
      </p:sp>
      <p:sp>
        <p:nvSpPr>
          <p:cNvPr id="38" name="Line 14"/>
          <p:cNvSpPr>
            <a:spLocks noChangeShapeType="1"/>
          </p:cNvSpPr>
          <p:nvPr/>
        </p:nvSpPr>
        <p:spPr bwMode="auto">
          <a:xfrm>
            <a:off x="2916238" y="2132013"/>
            <a:ext cx="936625" cy="0"/>
          </a:xfrm>
          <a:prstGeom prst="line">
            <a:avLst/>
          </a:prstGeom>
          <a:noFill/>
          <a:ln w="9525">
            <a:solidFill>
              <a:schemeClr val="tx1"/>
            </a:solidFill>
            <a:round/>
            <a:headEnd/>
            <a:tailEnd type="oval" w="med" len="med"/>
          </a:ln>
        </p:spPr>
        <p:txBody>
          <a:bodyPr/>
          <a:lstStyle/>
          <a:p>
            <a:endParaRPr lang="en-GB"/>
          </a:p>
        </p:txBody>
      </p:sp>
      <p:sp>
        <p:nvSpPr>
          <p:cNvPr id="39" name="Line 15"/>
          <p:cNvSpPr>
            <a:spLocks noChangeShapeType="1"/>
          </p:cNvSpPr>
          <p:nvPr/>
        </p:nvSpPr>
        <p:spPr bwMode="auto">
          <a:xfrm>
            <a:off x="1403350" y="2852738"/>
            <a:ext cx="1512888" cy="0"/>
          </a:xfrm>
          <a:prstGeom prst="line">
            <a:avLst/>
          </a:prstGeom>
          <a:noFill/>
          <a:ln w="9525">
            <a:solidFill>
              <a:schemeClr val="tx1"/>
            </a:solidFill>
            <a:round/>
            <a:headEnd type="oval" w="med" len="med"/>
            <a:tailEnd/>
          </a:ln>
        </p:spPr>
        <p:txBody>
          <a:bodyPr/>
          <a:lstStyle/>
          <a:p>
            <a:endParaRPr lang="en-GB"/>
          </a:p>
        </p:txBody>
      </p:sp>
      <p:sp>
        <p:nvSpPr>
          <p:cNvPr id="40" name="Line 16"/>
          <p:cNvSpPr>
            <a:spLocks noChangeShapeType="1"/>
          </p:cNvSpPr>
          <p:nvPr/>
        </p:nvSpPr>
        <p:spPr bwMode="auto">
          <a:xfrm>
            <a:off x="2916238" y="2852738"/>
            <a:ext cx="936625" cy="0"/>
          </a:xfrm>
          <a:prstGeom prst="line">
            <a:avLst/>
          </a:prstGeom>
          <a:noFill/>
          <a:ln w="9525">
            <a:solidFill>
              <a:schemeClr val="tx1"/>
            </a:solidFill>
            <a:round/>
            <a:headEnd/>
            <a:tailEnd type="oval" w="med" len="med"/>
          </a:ln>
        </p:spPr>
        <p:txBody>
          <a:bodyPr/>
          <a:lstStyle/>
          <a:p>
            <a:endParaRPr lang="en-GB"/>
          </a:p>
        </p:txBody>
      </p:sp>
      <p:sp>
        <p:nvSpPr>
          <p:cNvPr id="41" name="Text Box 17"/>
          <p:cNvSpPr txBox="1">
            <a:spLocks noChangeArrowheads="1"/>
          </p:cNvSpPr>
          <p:nvPr/>
        </p:nvSpPr>
        <p:spPr bwMode="auto">
          <a:xfrm>
            <a:off x="684213" y="2276475"/>
            <a:ext cx="544512" cy="366713"/>
          </a:xfrm>
          <a:prstGeom prst="rect">
            <a:avLst/>
          </a:prstGeom>
          <a:noFill/>
          <a:ln w="9525">
            <a:noFill/>
            <a:miter lim="800000"/>
            <a:headEnd/>
            <a:tailEnd/>
          </a:ln>
        </p:spPr>
        <p:txBody>
          <a:bodyPr wrap="none">
            <a:spAutoFit/>
          </a:bodyPr>
          <a:lstStyle/>
          <a:p>
            <a:r>
              <a:rPr lang="en-GB" i="1">
                <a:latin typeface="Times New Roman" pitchFamily="18" charset="0"/>
              </a:rPr>
              <a:t>v</a:t>
            </a:r>
            <a:r>
              <a:rPr lang="en-GB" i="1" baseline="-25000">
                <a:latin typeface="Times New Roman" pitchFamily="18" charset="0"/>
              </a:rPr>
              <a:t>i</a:t>
            </a:r>
            <a:r>
              <a:rPr lang="en-GB" i="1">
                <a:latin typeface="Times New Roman" pitchFamily="18" charset="0"/>
              </a:rPr>
              <a:t>(t)</a:t>
            </a:r>
          </a:p>
        </p:txBody>
      </p:sp>
      <p:sp>
        <p:nvSpPr>
          <p:cNvPr id="42" name="Text Box 18"/>
          <p:cNvSpPr txBox="1">
            <a:spLocks noChangeArrowheads="1"/>
          </p:cNvSpPr>
          <p:nvPr/>
        </p:nvSpPr>
        <p:spPr bwMode="auto">
          <a:xfrm>
            <a:off x="3995738" y="2276475"/>
            <a:ext cx="577850" cy="366713"/>
          </a:xfrm>
          <a:prstGeom prst="rect">
            <a:avLst/>
          </a:prstGeom>
          <a:noFill/>
          <a:ln w="9525">
            <a:noFill/>
            <a:miter lim="800000"/>
            <a:headEnd/>
            <a:tailEnd/>
          </a:ln>
        </p:spPr>
        <p:txBody>
          <a:bodyPr wrap="none">
            <a:spAutoFit/>
          </a:bodyPr>
          <a:lstStyle/>
          <a:p>
            <a:r>
              <a:rPr lang="en-GB" i="1">
                <a:latin typeface="Times New Roman" pitchFamily="18" charset="0"/>
              </a:rPr>
              <a:t>v</a:t>
            </a:r>
            <a:r>
              <a:rPr lang="en-GB" i="1" baseline="-25000">
                <a:latin typeface="Times New Roman" pitchFamily="18" charset="0"/>
              </a:rPr>
              <a:t>o</a:t>
            </a:r>
            <a:r>
              <a:rPr lang="en-GB" i="1">
                <a:latin typeface="Times New Roman" pitchFamily="18" charset="0"/>
              </a:rPr>
              <a:t>(t)</a:t>
            </a:r>
          </a:p>
        </p:txBody>
      </p:sp>
      <p:sp>
        <p:nvSpPr>
          <p:cNvPr id="43" name="Line 19"/>
          <p:cNvSpPr>
            <a:spLocks noChangeShapeType="1"/>
          </p:cNvSpPr>
          <p:nvPr/>
        </p:nvSpPr>
        <p:spPr bwMode="auto">
          <a:xfrm>
            <a:off x="2752725" y="2420938"/>
            <a:ext cx="0" cy="431800"/>
          </a:xfrm>
          <a:prstGeom prst="line">
            <a:avLst/>
          </a:prstGeom>
          <a:noFill/>
          <a:ln w="9525">
            <a:solidFill>
              <a:schemeClr val="tx1"/>
            </a:solidFill>
            <a:round/>
            <a:headEnd/>
            <a:tailEnd type="oval" w="med" len="med"/>
          </a:ln>
        </p:spPr>
        <p:txBody>
          <a:bodyPr/>
          <a:lstStyle/>
          <a:p>
            <a:endParaRPr lang="en-GB"/>
          </a:p>
        </p:txBody>
      </p:sp>
      <p:sp>
        <p:nvSpPr>
          <p:cNvPr id="44" name="Text Box 20"/>
          <p:cNvSpPr txBox="1">
            <a:spLocks noChangeArrowheads="1"/>
          </p:cNvSpPr>
          <p:nvPr/>
        </p:nvSpPr>
        <p:spPr bwMode="auto">
          <a:xfrm>
            <a:off x="4859338" y="1773238"/>
            <a:ext cx="3241675" cy="1476375"/>
          </a:xfrm>
          <a:prstGeom prst="rect">
            <a:avLst/>
          </a:prstGeom>
          <a:noFill/>
          <a:ln w="9525">
            <a:noFill/>
            <a:miter lim="800000"/>
            <a:headEnd/>
            <a:tailEnd/>
          </a:ln>
        </p:spPr>
        <p:txBody>
          <a:bodyPr>
            <a:spAutoFit/>
          </a:bodyPr>
          <a:lstStyle/>
          <a:p>
            <a:r>
              <a:rPr lang="en-GB"/>
              <a:t>An voltage amplifier</a:t>
            </a:r>
            <a:r>
              <a:rPr lang="en-GB" altLang="zh-CN">
                <a:ea typeface="宋体" pitchFamily="2" charset="-122"/>
              </a:rPr>
              <a:t> may have either a </a:t>
            </a:r>
            <a:r>
              <a:rPr lang="en-GB" altLang="zh-CN">
                <a:solidFill>
                  <a:srgbClr val="FF0000"/>
                </a:solidFill>
                <a:ea typeface="宋体" pitchFamily="2" charset="-122"/>
              </a:rPr>
              <a:t>differential or single-ended input</a:t>
            </a:r>
            <a:r>
              <a:rPr lang="en-GB" altLang="zh-CN">
                <a:ea typeface="宋体" pitchFamily="2" charset="-122"/>
              </a:rPr>
              <a:t> and either a </a:t>
            </a:r>
            <a:r>
              <a:rPr lang="en-GB" altLang="zh-CN">
                <a:solidFill>
                  <a:srgbClr val="FF0000"/>
                </a:solidFill>
                <a:ea typeface="宋体" pitchFamily="2" charset="-122"/>
              </a:rPr>
              <a:t>differential or single-ended output</a:t>
            </a:r>
            <a:r>
              <a:rPr lang="en-GB"/>
              <a:t> </a:t>
            </a:r>
          </a:p>
        </p:txBody>
      </p:sp>
      <p:sp>
        <p:nvSpPr>
          <p:cNvPr id="45" name="Text Box 21"/>
          <p:cNvSpPr txBox="1">
            <a:spLocks noChangeArrowheads="1"/>
          </p:cNvSpPr>
          <p:nvPr/>
        </p:nvSpPr>
        <p:spPr bwMode="auto">
          <a:xfrm>
            <a:off x="4859338" y="3357563"/>
            <a:ext cx="3348037" cy="1200150"/>
          </a:xfrm>
          <a:prstGeom prst="rect">
            <a:avLst/>
          </a:prstGeom>
          <a:noFill/>
          <a:ln w="9525">
            <a:noFill/>
            <a:miter lim="800000"/>
            <a:headEnd/>
            <a:tailEnd/>
          </a:ln>
        </p:spPr>
        <p:txBody>
          <a:bodyPr>
            <a:spAutoFit/>
          </a:bodyPr>
          <a:lstStyle/>
          <a:p>
            <a:r>
              <a:rPr lang="en-GB"/>
              <a:t>Single-ended signals (voltages varying in the time domain) must be referenced to the common system ground</a:t>
            </a:r>
          </a:p>
        </p:txBody>
      </p:sp>
      <p:grpSp>
        <p:nvGrpSpPr>
          <p:cNvPr id="2" name="Group 27"/>
          <p:cNvGrpSpPr>
            <a:grpSpLocks/>
          </p:cNvGrpSpPr>
          <p:nvPr/>
        </p:nvGrpSpPr>
        <p:grpSpPr bwMode="auto">
          <a:xfrm>
            <a:off x="2609850" y="2852738"/>
            <a:ext cx="287338" cy="431800"/>
            <a:chOff x="1610" y="3158"/>
            <a:chExt cx="181" cy="272"/>
          </a:xfrm>
        </p:grpSpPr>
        <p:sp>
          <p:nvSpPr>
            <p:cNvPr id="47" name="Line 22"/>
            <p:cNvSpPr>
              <a:spLocks noChangeShapeType="1"/>
            </p:cNvSpPr>
            <p:nvPr/>
          </p:nvSpPr>
          <p:spPr bwMode="auto">
            <a:xfrm>
              <a:off x="1701" y="3158"/>
              <a:ext cx="0" cy="181"/>
            </a:xfrm>
            <a:prstGeom prst="line">
              <a:avLst/>
            </a:prstGeom>
            <a:noFill/>
            <a:ln w="9525">
              <a:solidFill>
                <a:schemeClr val="tx1"/>
              </a:solidFill>
              <a:round/>
              <a:headEnd/>
              <a:tailEnd/>
            </a:ln>
          </p:spPr>
          <p:txBody>
            <a:bodyPr/>
            <a:lstStyle/>
            <a:p>
              <a:endParaRPr lang="en-GB"/>
            </a:p>
          </p:txBody>
        </p:sp>
        <p:grpSp>
          <p:nvGrpSpPr>
            <p:cNvPr id="3" name="Group 26"/>
            <p:cNvGrpSpPr>
              <a:grpSpLocks/>
            </p:cNvGrpSpPr>
            <p:nvPr/>
          </p:nvGrpSpPr>
          <p:grpSpPr bwMode="auto">
            <a:xfrm>
              <a:off x="1610" y="3339"/>
              <a:ext cx="181" cy="91"/>
              <a:chOff x="1610" y="3339"/>
              <a:chExt cx="317" cy="91"/>
            </a:xfrm>
          </p:grpSpPr>
          <p:sp>
            <p:nvSpPr>
              <p:cNvPr id="49" name="Line 23"/>
              <p:cNvSpPr>
                <a:spLocks noChangeShapeType="1"/>
              </p:cNvSpPr>
              <p:nvPr/>
            </p:nvSpPr>
            <p:spPr bwMode="auto">
              <a:xfrm>
                <a:off x="1610" y="3339"/>
                <a:ext cx="317" cy="0"/>
              </a:xfrm>
              <a:prstGeom prst="line">
                <a:avLst/>
              </a:prstGeom>
              <a:noFill/>
              <a:ln w="9525">
                <a:solidFill>
                  <a:schemeClr val="tx1"/>
                </a:solidFill>
                <a:round/>
                <a:headEnd/>
                <a:tailEnd/>
              </a:ln>
            </p:spPr>
            <p:txBody>
              <a:bodyPr/>
              <a:lstStyle/>
              <a:p>
                <a:endParaRPr lang="en-GB"/>
              </a:p>
            </p:txBody>
          </p:sp>
          <p:sp>
            <p:nvSpPr>
              <p:cNvPr id="50" name="Line 24"/>
              <p:cNvSpPr>
                <a:spLocks noChangeShapeType="1"/>
              </p:cNvSpPr>
              <p:nvPr/>
            </p:nvSpPr>
            <p:spPr bwMode="auto">
              <a:xfrm>
                <a:off x="1678" y="3385"/>
                <a:ext cx="181" cy="0"/>
              </a:xfrm>
              <a:prstGeom prst="line">
                <a:avLst/>
              </a:prstGeom>
              <a:noFill/>
              <a:ln w="9525">
                <a:solidFill>
                  <a:schemeClr val="tx1"/>
                </a:solidFill>
                <a:round/>
                <a:headEnd/>
                <a:tailEnd/>
              </a:ln>
            </p:spPr>
            <p:txBody>
              <a:bodyPr/>
              <a:lstStyle/>
              <a:p>
                <a:endParaRPr lang="en-GB"/>
              </a:p>
            </p:txBody>
          </p:sp>
          <p:sp>
            <p:nvSpPr>
              <p:cNvPr id="51" name="Line 25"/>
              <p:cNvSpPr>
                <a:spLocks noChangeShapeType="1"/>
              </p:cNvSpPr>
              <p:nvPr/>
            </p:nvSpPr>
            <p:spPr bwMode="auto">
              <a:xfrm>
                <a:off x="1724" y="3430"/>
                <a:ext cx="90" cy="0"/>
              </a:xfrm>
              <a:prstGeom prst="line">
                <a:avLst/>
              </a:prstGeom>
              <a:noFill/>
              <a:ln w="9525">
                <a:solidFill>
                  <a:schemeClr val="tx1"/>
                </a:solidFill>
                <a:round/>
                <a:headEnd/>
                <a:tailEnd/>
              </a:ln>
            </p:spPr>
            <p:txBody>
              <a:bodyPr/>
              <a:lstStyle/>
              <a:p>
                <a:endParaRPr lang="en-GB"/>
              </a:p>
            </p:txBody>
          </p:sp>
        </p:grpSp>
      </p:grpSp>
      <p:sp>
        <p:nvSpPr>
          <p:cNvPr id="52" name="Line 19"/>
          <p:cNvSpPr>
            <a:spLocks noChangeShapeType="1"/>
          </p:cNvSpPr>
          <p:nvPr/>
        </p:nvSpPr>
        <p:spPr bwMode="auto">
          <a:xfrm flipV="1">
            <a:off x="1258888" y="3717925"/>
            <a:ext cx="0" cy="431800"/>
          </a:xfrm>
          <a:prstGeom prst="line">
            <a:avLst/>
          </a:prstGeom>
          <a:noFill/>
          <a:ln w="9525">
            <a:solidFill>
              <a:schemeClr val="tx1"/>
            </a:solidFill>
            <a:round/>
            <a:headEnd/>
            <a:tailEnd type="triangle" w="med" len="med"/>
          </a:ln>
        </p:spPr>
        <p:txBody>
          <a:bodyPr/>
          <a:lstStyle/>
          <a:p>
            <a:endParaRPr lang="en-GB"/>
          </a:p>
        </p:txBody>
      </p:sp>
      <p:sp>
        <p:nvSpPr>
          <p:cNvPr id="53" name="Line 19"/>
          <p:cNvSpPr>
            <a:spLocks noChangeShapeType="1"/>
          </p:cNvSpPr>
          <p:nvPr/>
        </p:nvSpPr>
        <p:spPr bwMode="auto">
          <a:xfrm flipV="1">
            <a:off x="3995738" y="3717925"/>
            <a:ext cx="0" cy="431800"/>
          </a:xfrm>
          <a:prstGeom prst="line">
            <a:avLst/>
          </a:prstGeom>
          <a:noFill/>
          <a:ln w="9525">
            <a:solidFill>
              <a:schemeClr val="tx1"/>
            </a:solidFill>
            <a:round/>
            <a:headEnd/>
            <a:tailEnd type="triangle" w="med" len="med"/>
          </a:ln>
        </p:spPr>
        <p:txBody>
          <a:bodyPr/>
          <a:lstStyle/>
          <a:p>
            <a:endParaRPr lang="en-GB"/>
          </a:p>
        </p:txBody>
      </p:sp>
      <p:sp>
        <p:nvSpPr>
          <p:cNvPr id="54" name="AutoShape 12"/>
          <p:cNvSpPr>
            <a:spLocks noChangeArrowheads="1"/>
          </p:cNvSpPr>
          <p:nvPr/>
        </p:nvSpPr>
        <p:spPr bwMode="auto">
          <a:xfrm rot="5400000">
            <a:off x="2339975" y="1628775"/>
            <a:ext cx="1008063" cy="1008063"/>
          </a:xfrm>
          <a:prstGeom prst="triangle">
            <a:avLst>
              <a:gd name="adj" fmla="val 50000"/>
            </a:avLst>
          </a:prstGeom>
          <a:solidFill>
            <a:schemeClr val="bg1"/>
          </a:solidFill>
          <a:ln w="9525">
            <a:solidFill>
              <a:schemeClr val="tx1"/>
            </a:solidFill>
            <a:miter lim="800000"/>
            <a:headEnd/>
            <a:tailEnd/>
          </a:ln>
        </p:spPr>
        <p:txBody>
          <a:bodyPr wrap="none" anchor="ctr"/>
          <a:lstStyle/>
          <a:p>
            <a:endParaRPr lang="en-US"/>
          </a:p>
        </p:txBody>
      </p:sp>
      <p:sp>
        <p:nvSpPr>
          <p:cNvPr id="55" name="Line 19"/>
          <p:cNvSpPr>
            <a:spLocks noChangeShapeType="1"/>
          </p:cNvSpPr>
          <p:nvPr/>
        </p:nvSpPr>
        <p:spPr bwMode="auto">
          <a:xfrm flipV="1">
            <a:off x="1239838" y="2132013"/>
            <a:ext cx="0" cy="720725"/>
          </a:xfrm>
          <a:prstGeom prst="line">
            <a:avLst/>
          </a:prstGeom>
          <a:noFill/>
          <a:ln w="9525">
            <a:solidFill>
              <a:schemeClr val="tx1"/>
            </a:solidFill>
            <a:round/>
            <a:headEnd/>
            <a:tailEnd type="triangle" w="med" len="med"/>
          </a:ln>
        </p:spPr>
        <p:txBody>
          <a:bodyPr/>
          <a:lstStyle/>
          <a:p>
            <a:endParaRPr lang="en-GB"/>
          </a:p>
        </p:txBody>
      </p:sp>
      <p:sp>
        <p:nvSpPr>
          <p:cNvPr id="56" name="Line 19"/>
          <p:cNvSpPr>
            <a:spLocks noChangeShapeType="1"/>
          </p:cNvSpPr>
          <p:nvPr/>
        </p:nvSpPr>
        <p:spPr bwMode="auto">
          <a:xfrm flipV="1">
            <a:off x="3976688" y="2132013"/>
            <a:ext cx="0" cy="720725"/>
          </a:xfrm>
          <a:prstGeom prst="line">
            <a:avLst/>
          </a:prstGeom>
          <a:noFill/>
          <a:ln w="9525">
            <a:solidFill>
              <a:schemeClr val="tx1"/>
            </a:solidFill>
            <a:round/>
            <a:headEnd/>
            <a:tailEnd type="triangle" w="med" len="med"/>
          </a:ln>
        </p:spPr>
        <p:txBody>
          <a:bodyPr/>
          <a:lstStyle/>
          <a:p>
            <a:endParaRPr lang="en-GB"/>
          </a:p>
        </p:txBody>
      </p:sp>
      <p:sp>
        <p:nvSpPr>
          <p:cNvPr id="57" name="Line 14"/>
          <p:cNvSpPr>
            <a:spLocks noChangeShapeType="1"/>
          </p:cNvSpPr>
          <p:nvPr/>
        </p:nvSpPr>
        <p:spPr bwMode="auto">
          <a:xfrm>
            <a:off x="2933700" y="5157788"/>
            <a:ext cx="936625" cy="0"/>
          </a:xfrm>
          <a:prstGeom prst="line">
            <a:avLst/>
          </a:prstGeom>
          <a:noFill/>
          <a:ln w="9525">
            <a:solidFill>
              <a:schemeClr val="tx1"/>
            </a:solidFill>
            <a:round/>
            <a:headEnd/>
            <a:tailEnd type="oval" w="med" len="med"/>
          </a:ln>
        </p:spPr>
        <p:txBody>
          <a:bodyPr/>
          <a:lstStyle/>
          <a:p>
            <a:endParaRPr lang="en-GB"/>
          </a:p>
        </p:txBody>
      </p:sp>
      <p:sp>
        <p:nvSpPr>
          <p:cNvPr id="58" name="Line 15"/>
          <p:cNvSpPr>
            <a:spLocks noChangeShapeType="1"/>
          </p:cNvSpPr>
          <p:nvPr/>
        </p:nvSpPr>
        <p:spPr bwMode="auto">
          <a:xfrm>
            <a:off x="1420813" y="5876925"/>
            <a:ext cx="1512887" cy="0"/>
          </a:xfrm>
          <a:prstGeom prst="line">
            <a:avLst/>
          </a:prstGeom>
          <a:noFill/>
          <a:ln w="9525">
            <a:solidFill>
              <a:schemeClr val="tx1"/>
            </a:solidFill>
            <a:round/>
            <a:headEnd type="oval" w="med" len="med"/>
            <a:tailEnd/>
          </a:ln>
        </p:spPr>
        <p:txBody>
          <a:bodyPr/>
          <a:lstStyle/>
          <a:p>
            <a:endParaRPr lang="en-GB"/>
          </a:p>
        </p:txBody>
      </p:sp>
      <p:sp>
        <p:nvSpPr>
          <p:cNvPr id="59" name="Line 16"/>
          <p:cNvSpPr>
            <a:spLocks noChangeShapeType="1"/>
          </p:cNvSpPr>
          <p:nvPr/>
        </p:nvSpPr>
        <p:spPr bwMode="auto">
          <a:xfrm>
            <a:off x="2933700" y="5876925"/>
            <a:ext cx="936625" cy="0"/>
          </a:xfrm>
          <a:prstGeom prst="line">
            <a:avLst/>
          </a:prstGeom>
          <a:noFill/>
          <a:ln w="9525">
            <a:solidFill>
              <a:schemeClr val="tx1"/>
            </a:solidFill>
            <a:round/>
            <a:headEnd/>
            <a:tailEnd type="oval" w="med" len="med"/>
          </a:ln>
        </p:spPr>
        <p:txBody>
          <a:bodyPr/>
          <a:lstStyle/>
          <a:p>
            <a:endParaRPr lang="en-GB"/>
          </a:p>
        </p:txBody>
      </p:sp>
      <p:sp>
        <p:nvSpPr>
          <p:cNvPr id="60" name="Text Box 18"/>
          <p:cNvSpPr txBox="1">
            <a:spLocks noChangeArrowheads="1"/>
          </p:cNvSpPr>
          <p:nvPr/>
        </p:nvSpPr>
        <p:spPr bwMode="auto">
          <a:xfrm>
            <a:off x="4065588" y="5300663"/>
            <a:ext cx="577850" cy="366712"/>
          </a:xfrm>
          <a:prstGeom prst="rect">
            <a:avLst/>
          </a:prstGeom>
          <a:noFill/>
          <a:ln w="9525">
            <a:noFill/>
            <a:miter lim="800000"/>
            <a:headEnd/>
            <a:tailEnd/>
          </a:ln>
        </p:spPr>
        <p:txBody>
          <a:bodyPr wrap="none">
            <a:spAutoFit/>
          </a:bodyPr>
          <a:lstStyle/>
          <a:p>
            <a:r>
              <a:rPr lang="en-GB" i="1">
                <a:latin typeface="Times New Roman" pitchFamily="18" charset="0"/>
              </a:rPr>
              <a:t>v</a:t>
            </a:r>
            <a:r>
              <a:rPr lang="en-GB" i="1" baseline="-25000">
                <a:latin typeface="Times New Roman" pitchFamily="18" charset="0"/>
              </a:rPr>
              <a:t>o</a:t>
            </a:r>
            <a:r>
              <a:rPr lang="en-GB" i="1">
                <a:latin typeface="Times New Roman" pitchFamily="18" charset="0"/>
              </a:rPr>
              <a:t>(t)</a:t>
            </a:r>
          </a:p>
        </p:txBody>
      </p:sp>
      <p:sp>
        <p:nvSpPr>
          <p:cNvPr id="61" name="Line 19"/>
          <p:cNvSpPr>
            <a:spLocks noChangeShapeType="1"/>
          </p:cNvSpPr>
          <p:nvPr/>
        </p:nvSpPr>
        <p:spPr bwMode="auto">
          <a:xfrm>
            <a:off x="2770188" y="5445125"/>
            <a:ext cx="0" cy="431800"/>
          </a:xfrm>
          <a:prstGeom prst="line">
            <a:avLst/>
          </a:prstGeom>
          <a:noFill/>
          <a:ln w="9525">
            <a:solidFill>
              <a:schemeClr val="tx1"/>
            </a:solidFill>
            <a:round/>
            <a:headEnd/>
            <a:tailEnd type="oval" w="med" len="med"/>
          </a:ln>
        </p:spPr>
        <p:txBody>
          <a:bodyPr/>
          <a:lstStyle/>
          <a:p>
            <a:endParaRPr lang="en-GB"/>
          </a:p>
        </p:txBody>
      </p:sp>
      <p:grpSp>
        <p:nvGrpSpPr>
          <p:cNvPr id="4" name="Group 27"/>
          <p:cNvGrpSpPr>
            <a:grpSpLocks/>
          </p:cNvGrpSpPr>
          <p:nvPr/>
        </p:nvGrpSpPr>
        <p:grpSpPr bwMode="auto">
          <a:xfrm>
            <a:off x="2627313" y="5876925"/>
            <a:ext cx="287337" cy="431800"/>
            <a:chOff x="1610" y="3158"/>
            <a:chExt cx="181" cy="272"/>
          </a:xfrm>
        </p:grpSpPr>
        <p:sp>
          <p:nvSpPr>
            <p:cNvPr id="63" name="Line 22"/>
            <p:cNvSpPr>
              <a:spLocks noChangeShapeType="1"/>
            </p:cNvSpPr>
            <p:nvPr/>
          </p:nvSpPr>
          <p:spPr bwMode="auto">
            <a:xfrm>
              <a:off x="1701" y="3158"/>
              <a:ext cx="0" cy="181"/>
            </a:xfrm>
            <a:prstGeom prst="line">
              <a:avLst/>
            </a:prstGeom>
            <a:noFill/>
            <a:ln w="9525">
              <a:solidFill>
                <a:schemeClr val="tx1"/>
              </a:solidFill>
              <a:round/>
              <a:headEnd/>
              <a:tailEnd/>
            </a:ln>
          </p:spPr>
          <p:txBody>
            <a:bodyPr/>
            <a:lstStyle/>
            <a:p>
              <a:endParaRPr lang="en-GB"/>
            </a:p>
          </p:txBody>
        </p:sp>
        <p:grpSp>
          <p:nvGrpSpPr>
            <p:cNvPr id="5" name="Group 26"/>
            <p:cNvGrpSpPr>
              <a:grpSpLocks/>
            </p:cNvGrpSpPr>
            <p:nvPr/>
          </p:nvGrpSpPr>
          <p:grpSpPr bwMode="auto">
            <a:xfrm>
              <a:off x="1610" y="3339"/>
              <a:ext cx="181" cy="91"/>
              <a:chOff x="1610" y="3339"/>
              <a:chExt cx="317" cy="91"/>
            </a:xfrm>
          </p:grpSpPr>
          <p:sp>
            <p:nvSpPr>
              <p:cNvPr id="65" name="Line 23"/>
              <p:cNvSpPr>
                <a:spLocks noChangeShapeType="1"/>
              </p:cNvSpPr>
              <p:nvPr/>
            </p:nvSpPr>
            <p:spPr bwMode="auto">
              <a:xfrm>
                <a:off x="1610" y="3339"/>
                <a:ext cx="317" cy="0"/>
              </a:xfrm>
              <a:prstGeom prst="line">
                <a:avLst/>
              </a:prstGeom>
              <a:noFill/>
              <a:ln w="9525">
                <a:solidFill>
                  <a:schemeClr val="tx1"/>
                </a:solidFill>
                <a:round/>
                <a:headEnd/>
                <a:tailEnd/>
              </a:ln>
            </p:spPr>
            <p:txBody>
              <a:bodyPr/>
              <a:lstStyle/>
              <a:p>
                <a:endParaRPr lang="en-GB"/>
              </a:p>
            </p:txBody>
          </p:sp>
          <p:sp>
            <p:nvSpPr>
              <p:cNvPr id="66" name="Line 24"/>
              <p:cNvSpPr>
                <a:spLocks noChangeShapeType="1"/>
              </p:cNvSpPr>
              <p:nvPr/>
            </p:nvSpPr>
            <p:spPr bwMode="auto">
              <a:xfrm>
                <a:off x="1678" y="3385"/>
                <a:ext cx="181" cy="0"/>
              </a:xfrm>
              <a:prstGeom prst="line">
                <a:avLst/>
              </a:prstGeom>
              <a:noFill/>
              <a:ln w="9525">
                <a:solidFill>
                  <a:schemeClr val="tx1"/>
                </a:solidFill>
                <a:round/>
                <a:headEnd/>
                <a:tailEnd/>
              </a:ln>
            </p:spPr>
            <p:txBody>
              <a:bodyPr/>
              <a:lstStyle/>
              <a:p>
                <a:endParaRPr lang="en-GB"/>
              </a:p>
            </p:txBody>
          </p:sp>
          <p:sp>
            <p:nvSpPr>
              <p:cNvPr id="67" name="Line 25"/>
              <p:cNvSpPr>
                <a:spLocks noChangeShapeType="1"/>
              </p:cNvSpPr>
              <p:nvPr/>
            </p:nvSpPr>
            <p:spPr bwMode="auto">
              <a:xfrm>
                <a:off x="1724" y="3430"/>
                <a:ext cx="90" cy="0"/>
              </a:xfrm>
              <a:prstGeom prst="line">
                <a:avLst/>
              </a:prstGeom>
              <a:noFill/>
              <a:ln w="9525">
                <a:solidFill>
                  <a:schemeClr val="tx1"/>
                </a:solidFill>
                <a:round/>
                <a:headEnd/>
                <a:tailEnd/>
              </a:ln>
            </p:spPr>
            <p:txBody>
              <a:bodyPr/>
              <a:lstStyle/>
              <a:p>
                <a:endParaRPr lang="en-GB"/>
              </a:p>
            </p:txBody>
          </p:sp>
        </p:grpSp>
      </p:grpSp>
      <p:sp>
        <p:nvSpPr>
          <p:cNvPr id="68" name="AutoShape 12"/>
          <p:cNvSpPr>
            <a:spLocks noChangeArrowheads="1"/>
          </p:cNvSpPr>
          <p:nvPr/>
        </p:nvSpPr>
        <p:spPr bwMode="auto">
          <a:xfrm rot="5400000">
            <a:off x="2357438" y="4652963"/>
            <a:ext cx="1008062" cy="1008062"/>
          </a:xfrm>
          <a:prstGeom prst="triangle">
            <a:avLst>
              <a:gd name="adj" fmla="val 50000"/>
            </a:avLst>
          </a:prstGeom>
          <a:solidFill>
            <a:schemeClr val="bg1"/>
          </a:solidFill>
          <a:ln w="9525">
            <a:solidFill>
              <a:schemeClr val="tx1"/>
            </a:solidFill>
            <a:miter lim="800000"/>
            <a:headEnd/>
            <a:tailEnd/>
          </a:ln>
        </p:spPr>
        <p:txBody>
          <a:bodyPr wrap="none" anchor="ctr"/>
          <a:lstStyle/>
          <a:p>
            <a:endParaRPr lang="en-US"/>
          </a:p>
        </p:txBody>
      </p:sp>
      <p:sp>
        <p:nvSpPr>
          <p:cNvPr id="69" name="Line 19"/>
          <p:cNvSpPr>
            <a:spLocks noChangeShapeType="1"/>
          </p:cNvSpPr>
          <p:nvPr/>
        </p:nvSpPr>
        <p:spPr bwMode="auto">
          <a:xfrm flipV="1">
            <a:off x="3994150" y="5157788"/>
            <a:ext cx="0" cy="719137"/>
          </a:xfrm>
          <a:prstGeom prst="line">
            <a:avLst/>
          </a:prstGeom>
          <a:noFill/>
          <a:ln w="9525">
            <a:solidFill>
              <a:schemeClr val="tx1"/>
            </a:solidFill>
            <a:round/>
            <a:headEnd/>
            <a:tailEnd type="triangle" w="med" len="med"/>
          </a:ln>
        </p:spPr>
        <p:txBody>
          <a:bodyPr/>
          <a:lstStyle/>
          <a:p>
            <a:endParaRPr lang="en-GB"/>
          </a:p>
        </p:txBody>
      </p:sp>
      <p:sp>
        <p:nvSpPr>
          <p:cNvPr id="70" name="Line 6"/>
          <p:cNvSpPr>
            <a:spLocks noChangeShapeType="1"/>
          </p:cNvSpPr>
          <p:nvPr/>
        </p:nvSpPr>
        <p:spPr bwMode="auto">
          <a:xfrm>
            <a:off x="1422400" y="4941888"/>
            <a:ext cx="936625" cy="0"/>
          </a:xfrm>
          <a:prstGeom prst="line">
            <a:avLst/>
          </a:prstGeom>
          <a:noFill/>
          <a:ln w="9525">
            <a:solidFill>
              <a:schemeClr val="tx1"/>
            </a:solidFill>
            <a:round/>
            <a:headEnd type="oval" w="med" len="med"/>
            <a:tailEnd/>
          </a:ln>
        </p:spPr>
        <p:txBody>
          <a:bodyPr/>
          <a:lstStyle/>
          <a:p>
            <a:endParaRPr lang="en-GB"/>
          </a:p>
        </p:txBody>
      </p:sp>
      <p:sp>
        <p:nvSpPr>
          <p:cNvPr id="71" name="Line 8"/>
          <p:cNvSpPr>
            <a:spLocks noChangeShapeType="1"/>
          </p:cNvSpPr>
          <p:nvPr/>
        </p:nvSpPr>
        <p:spPr bwMode="auto">
          <a:xfrm>
            <a:off x="1422400" y="5373688"/>
            <a:ext cx="936625" cy="0"/>
          </a:xfrm>
          <a:prstGeom prst="line">
            <a:avLst/>
          </a:prstGeom>
          <a:noFill/>
          <a:ln w="9525">
            <a:solidFill>
              <a:schemeClr val="tx1"/>
            </a:solidFill>
            <a:round/>
            <a:headEnd type="oval" w="med" len="med"/>
            <a:tailEnd/>
          </a:ln>
        </p:spPr>
        <p:txBody>
          <a:bodyPr/>
          <a:lstStyle/>
          <a:p>
            <a:endParaRPr lang="en-GB"/>
          </a:p>
        </p:txBody>
      </p:sp>
      <p:sp>
        <p:nvSpPr>
          <p:cNvPr id="72" name="Text Box 10"/>
          <p:cNvSpPr txBox="1">
            <a:spLocks noChangeArrowheads="1"/>
          </p:cNvSpPr>
          <p:nvPr/>
        </p:nvSpPr>
        <p:spPr bwMode="auto">
          <a:xfrm>
            <a:off x="520700" y="4941888"/>
            <a:ext cx="663575" cy="368300"/>
          </a:xfrm>
          <a:prstGeom prst="rect">
            <a:avLst/>
          </a:prstGeom>
          <a:noFill/>
          <a:ln w="9525">
            <a:noFill/>
            <a:miter lim="800000"/>
            <a:headEnd/>
            <a:tailEnd/>
          </a:ln>
        </p:spPr>
        <p:txBody>
          <a:bodyPr wrap="none">
            <a:spAutoFit/>
          </a:bodyPr>
          <a:lstStyle/>
          <a:p>
            <a:r>
              <a:rPr lang="en-GB" i="1">
                <a:latin typeface="Times New Roman" pitchFamily="18" charset="0"/>
              </a:rPr>
              <a:t>v</a:t>
            </a:r>
            <a:r>
              <a:rPr lang="en-GB" i="1" baseline="-25000">
                <a:latin typeface="Times New Roman" pitchFamily="18" charset="0"/>
              </a:rPr>
              <a:t>d,i</a:t>
            </a:r>
            <a:r>
              <a:rPr lang="en-GB" i="1">
                <a:latin typeface="Times New Roman" pitchFamily="18" charset="0"/>
              </a:rPr>
              <a:t>(t)</a:t>
            </a:r>
          </a:p>
        </p:txBody>
      </p:sp>
      <p:sp>
        <p:nvSpPr>
          <p:cNvPr id="73" name="Line 19"/>
          <p:cNvSpPr>
            <a:spLocks noChangeShapeType="1"/>
          </p:cNvSpPr>
          <p:nvPr/>
        </p:nvSpPr>
        <p:spPr bwMode="auto">
          <a:xfrm flipV="1">
            <a:off x="1258888" y="4941888"/>
            <a:ext cx="0" cy="431800"/>
          </a:xfrm>
          <a:prstGeom prst="line">
            <a:avLst/>
          </a:prstGeom>
          <a:noFill/>
          <a:ln w="9525">
            <a:solidFill>
              <a:schemeClr val="tx1"/>
            </a:solidFill>
            <a:round/>
            <a:headEnd/>
            <a:tailEnd type="triangle" w="med" len="med"/>
          </a:ln>
        </p:spPr>
        <p:txBody>
          <a:bodyPr/>
          <a:lstStyle/>
          <a:p>
            <a:endParaRPr lang="en-GB"/>
          </a:p>
        </p:txBody>
      </p:sp>
      <p:grpSp>
        <p:nvGrpSpPr>
          <p:cNvPr id="6" name="Group 27"/>
          <p:cNvGrpSpPr>
            <a:grpSpLocks/>
          </p:cNvGrpSpPr>
          <p:nvPr/>
        </p:nvGrpSpPr>
        <p:grpSpPr bwMode="auto">
          <a:xfrm>
            <a:off x="7524750" y="4076700"/>
            <a:ext cx="287338" cy="431800"/>
            <a:chOff x="1610" y="3158"/>
            <a:chExt cx="181" cy="272"/>
          </a:xfrm>
        </p:grpSpPr>
        <p:sp>
          <p:nvSpPr>
            <p:cNvPr id="75" name="Line 22"/>
            <p:cNvSpPr>
              <a:spLocks noChangeShapeType="1"/>
            </p:cNvSpPr>
            <p:nvPr/>
          </p:nvSpPr>
          <p:spPr bwMode="auto">
            <a:xfrm>
              <a:off x="1701" y="3158"/>
              <a:ext cx="0" cy="181"/>
            </a:xfrm>
            <a:prstGeom prst="line">
              <a:avLst/>
            </a:prstGeom>
            <a:noFill/>
            <a:ln w="31750">
              <a:solidFill>
                <a:schemeClr val="tx1"/>
              </a:solidFill>
              <a:round/>
              <a:headEnd/>
              <a:tailEnd/>
            </a:ln>
          </p:spPr>
          <p:txBody>
            <a:bodyPr/>
            <a:lstStyle/>
            <a:p>
              <a:endParaRPr lang="en-GB"/>
            </a:p>
          </p:txBody>
        </p:sp>
        <p:grpSp>
          <p:nvGrpSpPr>
            <p:cNvPr id="7" name="Group 26"/>
            <p:cNvGrpSpPr>
              <a:grpSpLocks/>
            </p:cNvGrpSpPr>
            <p:nvPr/>
          </p:nvGrpSpPr>
          <p:grpSpPr bwMode="auto">
            <a:xfrm>
              <a:off x="1610" y="3339"/>
              <a:ext cx="181" cy="91"/>
              <a:chOff x="1610" y="3339"/>
              <a:chExt cx="317" cy="91"/>
            </a:xfrm>
          </p:grpSpPr>
          <p:sp>
            <p:nvSpPr>
              <p:cNvPr id="77" name="Line 23"/>
              <p:cNvSpPr>
                <a:spLocks noChangeShapeType="1"/>
              </p:cNvSpPr>
              <p:nvPr/>
            </p:nvSpPr>
            <p:spPr bwMode="auto">
              <a:xfrm>
                <a:off x="1610" y="3339"/>
                <a:ext cx="317" cy="0"/>
              </a:xfrm>
              <a:prstGeom prst="line">
                <a:avLst/>
              </a:prstGeom>
              <a:noFill/>
              <a:ln w="31750">
                <a:solidFill>
                  <a:schemeClr val="tx1"/>
                </a:solidFill>
                <a:round/>
                <a:headEnd/>
                <a:tailEnd/>
              </a:ln>
            </p:spPr>
            <p:txBody>
              <a:bodyPr/>
              <a:lstStyle/>
              <a:p>
                <a:endParaRPr lang="en-GB"/>
              </a:p>
            </p:txBody>
          </p:sp>
          <p:sp>
            <p:nvSpPr>
              <p:cNvPr id="78" name="Line 24"/>
              <p:cNvSpPr>
                <a:spLocks noChangeShapeType="1"/>
              </p:cNvSpPr>
              <p:nvPr/>
            </p:nvSpPr>
            <p:spPr bwMode="auto">
              <a:xfrm>
                <a:off x="1678" y="3385"/>
                <a:ext cx="181" cy="0"/>
              </a:xfrm>
              <a:prstGeom prst="line">
                <a:avLst/>
              </a:prstGeom>
              <a:noFill/>
              <a:ln w="31750">
                <a:solidFill>
                  <a:schemeClr val="tx1"/>
                </a:solidFill>
                <a:round/>
                <a:headEnd/>
                <a:tailEnd/>
              </a:ln>
            </p:spPr>
            <p:txBody>
              <a:bodyPr/>
              <a:lstStyle/>
              <a:p>
                <a:endParaRPr lang="en-GB"/>
              </a:p>
            </p:txBody>
          </p:sp>
          <p:sp>
            <p:nvSpPr>
              <p:cNvPr id="79" name="Line 25"/>
              <p:cNvSpPr>
                <a:spLocks noChangeShapeType="1"/>
              </p:cNvSpPr>
              <p:nvPr/>
            </p:nvSpPr>
            <p:spPr bwMode="auto">
              <a:xfrm>
                <a:off x="1724" y="3430"/>
                <a:ext cx="90" cy="0"/>
              </a:xfrm>
              <a:prstGeom prst="line">
                <a:avLst/>
              </a:prstGeom>
              <a:noFill/>
              <a:ln w="31750">
                <a:solidFill>
                  <a:schemeClr val="tx1"/>
                </a:solidFill>
                <a:round/>
                <a:headEnd/>
                <a:tailEnd/>
              </a:ln>
            </p:spPr>
            <p:txBody>
              <a:bodyPr/>
              <a:lstStyle/>
              <a:p>
                <a:endParaRPr lang="en-GB"/>
              </a:p>
            </p:txBody>
          </p:sp>
        </p:grpSp>
      </p:grpSp>
      <p:sp>
        <p:nvSpPr>
          <p:cNvPr id="80" name="Text Box 21"/>
          <p:cNvSpPr txBox="1">
            <a:spLocks noChangeArrowheads="1"/>
          </p:cNvSpPr>
          <p:nvPr/>
        </p:nvSpPr>
        <p:spPr bwMode="auto">
          <a:xfrm>
            <a:off x="5219700" y="4941888"/>
            <a:ext cx="3348038" cy="1476375"/>
          </a:xfrm>
          <a:prstGeom prst="rect">
            <a:avLst/>
          </a:prstGeom>
          <a:noFill/>
          <a:ln w="9525">
            <a:noFill/>
            <a:miter lim="800000"/>
            <a:headEnd/>
            <a:tailEnd/>
          </a:ln>
        </p:spPr>
        <p:txBody>
          <a:bodyPr>
            <a:spAutoFit/>
          </a:bodyPr>
          <a:lstStyle/>
          <a:p>
            <a:r>
              <a:rPr lang="en-GB"/>
              <a:t>A special type is the </a:t>
            </a:r>
            <a:r>
              <a:rPr lang="en-GB">
                <a:solidFill>
                  <a:srgbClr val="FF0000"/>
                </a:solidFill>
              </a:rPr>
              <a:t>Operational Amplifier </a:t>
            </a:r>
            <a:r>
              <a:rPr lang="en-GB"/>
              <a:t>(op-amp)</a:t>
            </a:r>
          </a:p>
          <a:p>
            <a:r>
              <a:rPr lang="en-GB"/>
              <a:t>Which has a differential input, single-ended output and a huge amount of gain</a:t>
            </a:r>
          </a:p>
        </p:txBody>
      </p:sp>
      <p:sp>
        <p:nvSpPr>
          <p:cNvPr id="81" name="Text Box 21"/>
          <p:cNvSpPr txBox="1">
            <a:spLocks noChangeArrowheads="1"/>
          </p:cNvSpPr>
          <p:nvPr/>
        </p:nvSpPr>
        <p:spPr bwMode="auto">
          <a:xfrm>
            <a:off x="1619250" y="6488113"/>
            <a:ext cx="7524750" cy="369887"/>
          </a:xfrm>
          <a:prstGeom prst="rect">
            <a:avLst/>
          </a:prstGeom>
          <a:noFill/>
          <a:ln w="9525">
            <a:noFill/>
            <a:miter lim="800000"/>
            <a:headEnd/>
            <a:tailEnd/>
          </a:ln>
        </p:spPr>
        <p:txBody>
          <a:bodyPr>
            <a:spAutoFit/>
          </a:bodyPr>
          <a:lstStyle/>
          <a:p>
            <a:r>
              <a:rPr lang="en-GB"/>
              <a:t>The gain of an op-amp is so large, the engineer assumes it to be infinite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GB" dirty="0"/>
              <a:t>Types of electrical sensors</a:t>
            </a:r>
          </a:p>
        </p:txBody>
      </p:sp>
      <p:sp>
        <p:nvSpPr>
          <p:cNvPr id="31747" name="Rectangle 3"/>
          <p:cNvSpPr>
            <a:spLocks noGrp="1" noChangeArrowheads="1"/>
          </p:cNvSpPr>
          <p:nvPr>
            <p:ph idx="1"/>
          </p:nvPr>
        </p:nvSpPr>
        <p:spPr>
          <a:xfrm>
            <a:off x="395288" y="1773238"/>
            <a:ext cx="8280400" cy="4114800"/>
          </a:xfrm>
        </p:spPr>
        <p:txBody>
          <a:bodyPr/>
          <a:lstStyle/>
          <a:p>
            <a:pPr eaLnBrk="1" hangingPunct="1">
              <a:lnSpc>
                <a:spcPct val="80000"/>
              </a:lnSpc>
            </a:pPr>
            <a:r>
              <a:rPr lang="en-GB" sz="2400" dirty="0"/>
              <a:t>Sensors that change their electrical parameter according to the physical quantity:</a:t>
            </a:r>
          </a:p>
          <a:p>
            <a:pPr lvl="1" eaLnBrk="1" hangingPunct="1">
              <a:lnSpc>
                <a:spcPct val="80000"/>
              </a:lnSpc>
            </a:pPr>
            <a:r>
              <a:rPr lang="en-GB" sz="2000" dirty="0"/>
              <a:t>Resistive sensor: resistance changes</a:t>
            </a:r>
          </a:p>
          <a:p>
            <a:pPr lvl="1" eaLnBrk="1" hangingPunct="1">
              <a:lnSpc>
                <a:spcPct val="80000"/>
              </a:lnSpc>
            </a:pPr>
            <a:r>
              <a:rPr lang="en-GB" sz="2000" dirty="0"/>
              <a:t>Inductive sensor: inductance changes</a:t>
            </a:r>
          </a:p>
          <a:p>
            <a:pPr lvl="1" eaLnBrk="1" hangingPunct="1">
              <a:lnSpc>
                <a:spcPct val="80000"/>
              </a:lnSpc>
            </a:pPr>
            <a:r>
              <a:rPr lang="en-GB" sz="2000" dirty="0"/>
              <a:t>Capacitive sensor: capacitance changes</a:t>
            </a:r>
          </a:p>
          <a:p>
            <a:pPr eaLnBrk="1" hangingPunct="1">
              <a:lnSpc>
                <a:spcPct val="80000"/>
              </a:lnSpc>
            </a:pPr>
            <a:r>
              <a:rPr lang="en-GB" sz="2400" dirty="0"/>
              <a:t>Sensors that generate electrical energy from other forms of energy:</a:t>
            </a:r>
          </a:p>
          <a:p>
            <a:pPr lvl="1" eaLnBrk="1" hangingPunct="1">
              <a:lnSpc>
                <a:spcPct val="80000"/>
              </a:lnSpc>
            </a:pPr>
            <a:r>
              <a:rPr lang="en-GB" sz="2000" dirty="0"/>
              <a:t>Photoelectric: light to electrical energy</a:t>
            </a:r>
          </a:p>
          <a:p>
            <a:pPr lvl="1" eaLnBrk="1" hangingPunct="1">
              <a:lnSpc>
                <a:spcPct val="80000"/>
              </a:lnSpc>
            </a:pPr>
            <a:r>
              <a:rPr lang="en-GB" sz="2000" dirty="0"/>
              <a:t>Piezoelectric: strain to electrical energy</a:t>
            </a:r>
          </a:p>
          <a:p>
            <a:pPr lvl="1" eaLnBrk="1" hangingPunct="1">
              <a:lnSpc>
                <a:spcPct val="80000"/>
              </a:lnSpc>
            </a:pPr>
            <a:r>
              <a:rPr lang="en-GB" sz="2000" dirty="0"/>
              <a:t>Inductance: magnetic field energy to electrical energy</a:t>
            </a:r>
          </a:p>
          <a:p>
            <a:pPr lvl="1" eaLnBrk="1" hangingPunct="1">
              <a:lnSpc>
                <a:spcPct val="80000"/>
              </a:lnSpc>
            </a:pPr>
            <a:r>
              <a:rPr lang="en-GB" sz="2000" dirty="0"/>
              <a:t>Capacitance: electric field energy to electrical energy</a:t>
            </a:r>
          </a:p>
          <a:p>
            <a:pPr eaLnBrk="1" hangingPunct="1">
              <a:lnSpc>
                <a:spcPct val="80000"/>
              </a:lnSpc>
            </a:pPr>
            <a:r>
              <a:rPr lang="en-GB" sz="2400" dirty="0"/>
              <a:t>The electrical output of a sensor carries information</a:t>
            </a:r>
          </a:p>
          <a:p>
            <a:pPr lvl="1" eaLnBrk="1" hangingPunct="1">
              <a:lnSpc>
                <a:spcPct val="80000"/>
              </a:lnSpc>
            </a:pPr>
            <a:r>
              <a:rPr lang="en-GB" sz="2000" dirty="0"/>
              <a:t>The information content is called a ‘signal’</a:t>
            </a:r>
          </a:p>
          <a:p>
            <a:pPr lvl="1" eaLnBrk="1" hangingPunct="1">
              <a:lnSpc>
                <a:spcPct val="80000"/>
              </a:lnSpc>
            </a:pPr>
            <a:r>
              <a:rPr lang="en-GB" sz="2000" dirty="0"/>
              <a:t>The signal is processed by the electronic system</a:t>
            </a:r>
          </a:p>
          <a:p>
            <a:pPr lvl="1" eaLnBrk="1" hangingPunct="1">
              <a:lnSpc>
                <a:spcPct val="80000"/>
              </a:lnSpc>
            </a:pPr>
            <a:r>
              <a:rPr lang="en-GB" sz="2000" dirty="0"/>
              <a:t>The output could be an instrumentation or an actuation</a:t>
            </a:r>
          </a:p>
          <a:p>
            <a:pPr eaLnBrk="1" hangingPunct="1">
              <a:lnSpc>
                <a:spcPct val="80000"/>
              </a:lnSpc>
            </a:pPr>
            <a:endParaRPr lang="en-GB" sz="2400"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GB" sz="3600" dirty="0"/>
              <a:t>Operational Amplifier (op-amp):</a:t>
            </a:r>
            <a:br>
              <a:rPr lang="en-GB" sz="3600" dirty="0"/>
            </a:br>
            <a:r>
              <a:rPr lang="en-GB" sz="2400" dirty="0"/>
              <a:t>A universal tool for analogue signal processing</a:t>
            </a:r>
            <a:endParaRPr lang="en-GB" sz="3600" dirty="0"/>
          </a:p>
        </p:txBody>
      </p:sp>
      <p:sp>
        <p:nvSpPr>
          <p:cNvPr id="21508" name="Rectangle 3"/>
          <p:cNvSpPr>
            <a:spLocks noGrp="1" noChangeArrowheads="1"/>
          </p:cNvSpPr>
          <p:nvPr>
            <p:ph type="body" idx="1"/>
          </p:nvPr>
        </p:nvSpPr>
        <p:spPr>
          <a:xfrm>
            <a:off x="3779912" y="1735262"/>
            <a:ext cx="5400600" cy="1909762"/>
          </a:xfrm>
        </p:spPr>
        <p:txBody>
          <a:bodyPr/>
          <a:lstStyle/>
          <a:p>
            <a:pPr eaLnBrk="1" hangingPunct="1">
              <a:lnSpc>
                <a:spcPct val="80000"/>
              </a:lnSpc>
            </a:pPr>
            <a:r>
              <a:rPr lang="en-GB" sz="2400" dirty="0"/>
              <a:t>A differential-input amplifier with</a:t>
            </a:r>
          </a:p>
          <a:p>
            <a:pPr eaLnBrk="1" hangingPunct="1">
              <a:lnSpc>
                <a:spcPct val="80000"/>
              </a:lnSpc>
              <a:buNone/>
            </a:pPr>
            <a:r>
              <a:rPr lang="en-GB" sz="2400" dirty="0"/>
              <a:t>	the following characteristics</a:t>
            </a:r>
          </a:p>
          <a:p>
            <a:pPr lvl="1" eaLnBrk="1" hangingPunct="1">
              <a:lnSpc>
                <a:spcPct val="80000"/>
              </a:lnSpc>
            </a:pPr>
            <a:r>
              <a:rPr lang="en-GB" sz="2000" dirty="0"/>
              <a:t>Voltage gain, </a:t>
            </a:r>
            <a:r>
              <a:rPr lang="en-GB" sz="2000" i="1" dirty="0"/>
              <a:t>A</a:t>
            </a:r>
            <a:r>
              <a:rPr lang="en-GB" sz="2000" i="1" baseline="-25000" dirty="0"/>
              <a:t>v</a:t>
            </a:r>
            <a:r>
              <a:rPr lang="en-GB" sz="2000" dirty="0"/>
              <a:t>, is infinitely large</a:t>
            </a:r>
          </a:p>
          <a:p>
            <a:pPr lvl="1" eaLnBrk="1" hangingPunct="1">
              <a:lnSpc>
                <a:spcPct val="80000"/>
              </a:lnSpc>
            </a:pPr>
            <a:r>
              <a:rPr lang="en-GB" sz="2000" dirty="0"/>
              <a:t>Input resistance is infinitely large</a:t>
            </a:r>
          </a:p>
          <a:p>
            <a:pPr lvl="1" eaLnBrk="1" hangingPunct="1">
              <a:lnSpc>
                <a:spcPct val="80000"/>
              </a:lnSpc>
            </a:pPr>
            <a:r>
              <a:rPr lang="en-GB" sz="2000" dirty="0"/>
              <a:t>Output resistance is exactly zero</a:t>
            </a:r>
          </a:p>
          <a:p>
            <a:pPr lvl="1" eaLnBrk="1" hangingPunct="1">
              <a:lnSpc>
                <a:spcPct val="80000"/>
              </a:lnSpc>
            </a:pPr>
            <a:r>
              <a:rPr lang="en-GB" sz="2000" dirty="0"/>
              <a:t>Output voltage is </a:t>
            </a:r>
            <a:r>
              <a:rPr lang="en-GB" sz="2000" i="1" dirty="0"/>
              <a:t>A</a:t>
            </a:r>
            <a:r>
              <a:rPr lang="en-GB" sz="2000" i="1" baseline="-25000" dirty="0"/>
              <a:t>v</a:t>
            </a:r>
            <a:r>
              <a:rPr lang="en-GB" sz="2000" dirty="0"/>
              <a:t> times the</a:t>
            </a:r>
          </a:p>
          <a:p>
            <a:pPr lvl="1" eaLnBrk="1" hangingPunct="1">
              <a:lnSpc>
                <a:spcPct val="80000"/>
              </a:lnSpc>
              <a:buNone/>
            </a:pPr>
            <a:r>
              <a:rPr lang="en-GB" sz="2000" dirty="0"/>
              <a:t>	difference of the input signals, </a:t>
            </a:r>
            <a:r>
              <a:rPr lang="en-GB" sz="2000" dirty="0">
                <a:latin typeface="Times New Roman" pitchFamily="18" charset="0"/>
              </a:rPr>
              <a:t>(</a:t>
            </a:r>
            <a:r>
              <a:rPr lang="en-GB" sz="2000" i="1" dirty="0">
                <a:latin typeface="Times New Roman" pitchFamily="18" charset="0"/>
              </a:rPr>
              <a:t>V</a:t>
            </a:r>
            <a:r>
              <a:rPr lang="en-GB" sz="3200" i="1" baseline="-25000" dirty="0">
                <a:latin typeface="Times New Roman" pitchFamily="18" charset="0"/>
              </a:rPr>
              <a:t>+</a:t>
            </a:r>
            <a:r>
              <a:rPr lang="en-GB" sz="2000" i="1" dirty="0">
                <a:latin typeface="Times New Roman" pitchFamily="18" charset="0"/>
              </a:rPr>
              <a:t>-V</a:t>
            </a:r>
            <a:r>
              <a:rPr lang="en-GB" sz="3200" i="1" baseline="-25000" dirty="0">
                <a:latin typeface="Times New Roman" pitchFamily="18" charset="0"/>
              </a:rPr>
              <a:t>-</a:t>
            </a:r>
            <a:r>
              <a:rPr lang="en-GB" sz="2000" dirty="0">
                <a:latin typeface="Times New Roman" pitchFamily="18" charset="0"/>
              </a:rPr>
              <a:t>)</a:t>
            </a:r>
            <a:endParaRPr lang="en-GB" sz="2000" dirty="0"/>
          </a:p>
          <a:p>
            <a:pPr lvl="1" eaLnBrk="1" hangingPunct="1">
              <a:lnSpc>
                <a:spcPct val="80000"/>
              </a:lnSpc>
            </a:pPr>
            <a:endParaRPr lang="en-GB" sz="1600" dirty="0"/>
          </a:p>
          <a:p>
            <a:pPr lvl="1" eaLnBrk="1" hangingPunct="1">
              <a:lnSpc>
                <a:spcPct val="80000"/>
              </a:lnSpc>
            </a:pPr>
            <a:endParaRPr lang="en-GB" sz="1600" dirty="0"/>
          </a:p>
        </p:txBody>
      </p:sp>
      <p:sp>
        <p:nvSpPr>
          <p:cNvPr id="21515" name="Text Box 13"/>
          <p:cNvSpPr txBox="1">
            <a:spLocks noChangeArrowheads="1"/>
          </p:cNvSpPr>
          <p:nvPr/>
        </p:nvSpPr>
        <p:spPr bwMode="auto">
          <a:xfrm>
            <a:off x="539552" y="4077072"/>
            <a:ext cx="7981672" cy="923330"/>
          </a:xfrm>
          <a:prstGeom prst="rect">
            <a:avLst/>
          </a:prstGeom>
          <a:noFill/>
          <a:ln w="9525">
            <a:noFill/>
            <a:miter lim="800000"/>
            <a:headEnd/>
            <a:tailEnd/>
          </a:ln>
        </p:spPr>
        <p:txBody>
          <a:bodyPr wrap="none">
            <a:spAutoFit/>
          </a:bodyPr>
          <a:lstStyle/>
          <a:p>
            <a:r>
              <a:rPr lang="en-GB" dirty="0"/>
              <a:t>This set of characteristics is, of course, impractical; However, as an</a:t>
            </a:r>
          </a:p>
          <a:p>
            <a:r>
              <a:rPr lang="en-GB" dirty="0"/>
              <a:t>engineering (99.9%) approximation, they describe the operation well enough</a:t>
            </a:r>
          </a:p>
          <a:p>
            <a:r>
              <a:rPr lang="en-GB" dirty="0"/>
              <a:t>and can be assumed to be true</a:t>
            </a:r>
          </a:p>
        </p:txBody>
      </p:sp>
      <p:grpSp>
        <p:nvGrpSpPr>
          <p:cNvPr id="2" name="Group 26"/>
          <p:cNvGrpSpPr/>
          <p:nvPr/>
        </p:nvGrpSpPr>
        <p:grpSpPr>
          <a:xfrm>
            <a:off x="179512" y="1773238"/>
            <a:ext cx="3669417" cy="2087810"/>
            <a:chOff x="467544" y="1556792"/>
            <a:chExt cx="3669417" cy="2087810"/>
          </a:xfrm>
        </p:grpSpPr>
        <p:sp>
          <p:nvSpPr>
            <p:cNvPr id="5" name="Line 14"/>
            <p:cNvSpPr>
              <a:spLocks noChangeShapeType="1"/>
            </p:cNvSpPr>
            <p:nvPr/>
          </p:nvSpPr>
          <p:spPr bwMode="auto">
            <a:xfrm>
              <a:off x="2627982" y="2493665"/>
              <a:ext cx="936625" cy="0"/>
            </a:xfrm>
            <a:prstGeom prst="line">
              <a:avLst/>
            </a:prstGeom>
            <a:noFill/>
            <a:ln w="9525">
              <a:solidFill>
                <a:schemeClr val="tx1"/>
              </a:solidFill>
              <a:round/>
              <a:headEnd/>
              <a:tailEnd type="oval" w="med" len="med"/>
            </a:ln>
          </p:spPr>
          <p:txBody>
            <a:bodyPr/>
            <a:lstStyle/>
            <a:p>
              <a:endParaRPr lang="en-GB"/>
            </a:p>
          </p:txBody>
        </p:sp>
        <p:sp>
          <p:nvSpPr>
            <p:cNvPr id="6" name="Line 15"/>
            <p:cNvSpPr>
              <a:spLocks noChangeShapeType="1"/>
            </p:cNvSpPr>
            <p:nvPr/>
          </p:nvSpPr>
          <p:spPr bwMode="auto">
            <a:xfrm flipV="1">
              <a:off x="683569" y="3212802"/>
              <a:ext cx="1944414" cy="174"/>
            </a:xfrm>
            <a:prstGeom prst="line">
              <a:avLst/>
            </a:prstGeom>
            <a:noFill/>
            <a:ln w="9525">
              <a:solidFill>
                <a:schemeClr val="tx1"/>
              </a:solidFill>
              <a:round/>
              <a:headEnd type="oval" w="med" len="med"/>
              <a:tailEnd/>
            </a:ln>
          </p:spPr>
          <p:txBody>
            <a:bodyPr/>
            <a:lstStyle/>
            <a:p>
              <a:endParaRPr lang="en-GB"/>
            </a:p>
          </p:txBody>
        </p:sp>
        <p:sp>
          <p:nvSpPr>
            <p:cNvPr id="7" name="Line 16"/>
            <p:cNvSpPr>
              <a:spLocks noChangeShapeType="1"/>
            </p:cNvSpPr>
            <p:nvPr/>
          </p:nvSpPr>
          <p:spPr bwMode="auto">
            <a:xfrm>
              <a:off x="2627982" y="3212802"/>
              <a:ext cx="936625" cy="0"/>
            </a:xfrm>
            <a:prstGeom prst="line">
              <a:avLst/>
            </a:prstGeom>
            <a:noFill/>
            <a:ln w="9525">
              <a:solidFill>
                <a:schemeClr val="tx1"/>
              </a:solidFill>
              <a:round/>
              <a:headEnd/>
              <a:tailEnd type="oval" w="med" len="med"/>
            </a:ln>
          </p:spPr>
          <p:txBody>
            <a:bodyPr/>
            <a:lstStyle/>
            <a:p>
              <a:endParaRPr lang="en-GB"/>
            </a:p>
          </p:txBody>
        </p:sp>
        <p:sp>
          <p:nvSpPr>
            <p:cNvPr id="8" name="Text Box 18"/>
            <p:cNvSpPr txBox="1">
              <a:spLocks noChangeArrowheads="1"/>
            </p:cNvSpPr>
            <p:nvPr/>
          </p:nvSpPr>
          <p:spPr bwMode="auto">
            <a:xfrm>
              <a:off x="3759870" y="2636540"/>
              <a:ext cx="377091" cy="369332"/>
            </a:xfrm>
            <a:prstGeom prst="rect">
              <a:avLst/>
            </a:prstGeom>
            <a:noFill/>
            <a:ln w="9525">
              <a:noFill/>
              <a:miter lim="800000"/>
              <a:headEnd/>
              <a:tailEnd/>
            </a:ln>
          </p:spPr>
          <p:txBody>
            <a:bodyPr wrap="none">
              <a:spAutoFit/>
            </a:bodyPr>
            <a:lstStyle/>
            <a:p>
              <a:r>
                <a:rPr lang="en-GB" i="1" dirty="0">
                  <a:latin typeface="Times New Roman" pitchFamily="18" charset="0"/>
                </a:rPr>
                <a:t>V</a:t>
              </a:r>
              <a:r>
                <a:rPr lang="en-GB" i="1" baseline="-25000" dirty="0">
                  <a:latin typeface="Times New Roman" pitchFamily="18" charset="0"/>
                </a:rPr>
                <a:t>o</a:t>
              </a:r>
            </a:p>
          </p:txBody>
        </p:sp>
        <p:sp>
          <p:nvSpPr>
            <p:cNvPr id="9" name="Line 19"/>
            <p:cNvSpPr>
              <a:spLocks noChangeShapeType="1"/>
            </p:cNvSpPr>
            <p:nvPr/>
          </p:nvSpPr>
          <p:spPr bwMode="auto">
            <a:xfrm>
              <a:off x="2464470" y="2781002"/>
              <a:ext cx="0" cy="431800"/>
            </a:xfrm>
            <a:prstGeom prst="line">
              <a:avLst/>
            </a:prstGeom>
            <a:noFill/>
            <a:ln w="9525">
              <a:solidFill>
                <a:schemeClr val="tx1"/>
              </a:solidFill>
              <a:round/>
              <a:headEnd/>
              <a:tailEnd type="oval" w="med" len="med"/>
            </a:ln>
          </p:spPr>
          <p:txBody>
            <a:bodyPr/>
            <a:lstStyle/>
            <a:p>
              <a:endParaRPr lang="en-GB"/>
            </a:p>
          </p:txBody>
        </p:sp>
        <p:grpSp>
          <p:nvGrpSpPr>
            <p:cNvPr id="3" name="Group 27"/>
            <p:cNvGrpSpPr>
              <a:grpSpLocks/>
            </p:cNvGrpSpPr>
            <p:nvPr/>
          </p:nvGrpSpPr>
          <p:grpSpPr bwMode="auto">
            <a:xfrm>
              <a:off x="2321595" y="3212802"/>
              <a:ext cx="287337" cy="431800"/>
              <a:chOff x="1610" y="3158"/>
              <a:chExt cx="181" cy="272"/>
            </a:xfrm>
          </p:grpSpPr>
          <p:sp>
            <p:nvSpPr>
              <p:cNvPr id="11" name="Line 22"/>
              <p:cNvSpPr>
                <a:spLocks noChangeShapeType="1"/>
              </p:cNvSpPr>
              <p:nvPr/>
            </p:nvSpPr>
            <p:spPr bwMode="auto">
              <a:xfrm>
                <a:off x="1701" y="3158"/>
                <a:ext cx="0" cy="181"/>
              </a:xfrm>
              <a:prstGeom prst="line">
                <a:avLst/>
              </a:prstGeom>
              <a:noFill/>
              <a:ln w="9525">
                <a:solidFill>
                  <a:schemeClr val="tx1"/>
                </a:solidFill>
                <a:round/>
                <a:headEnd/>
                <a:tailEnd/>
              </a:ln>
            </p:spPr>
            <p:txBody>
              <a:bodyPr/>
              <a:lstStyle/>
              <a:p>
                <a:endParaRPr lang="en-GB"/>
              </a:p>
            </p:txBody>
          </p:sp>
          <p:grpSp>
            <p:nvGrpSpPr>
              <p:cNvPr id="4" name="Group 26"/>
              <p:cNvGrpSpPr>
                <a:grpSpLocks/>
              </p:cNvGrpSpPr>
              <p:nvPr/>
            </p:nvGrpSpPr>
            <p:grpSpPr bwMode="auto">
              <a:xfrm>
                <a:off x="1610" y="3339"/>
                <a:ext cx="181" cy="91"/>
                <a:chOff x="1610" y="3339"/>
                <a:chExt cx="317" cy="91"/>
              </a:xfrm>
            </p:grpSpPr>
            <p:sp>
              <p:nvSpPr>
                <p:cNvPr id="13" name="Line 23"/>
                <p:cNvSpPr>
                  <a:spLocks noChangeShapeType="1"/>
                </p:cNvSpPr>
                <p:nvPr/>
              </p:nvSpPr>
              <p:spPr bwMode="auto">
                <a:xfrm>
                  <a:off x="1610" y="3339"/>
                  <a:ext cx="317" cy="0"/>
                </a:xfrm>
                <a:prstGeom prst="line">
                  <a:avLst/>
                </a:prstGeom>
                <a:noFill/>
                <a:ln w="9525">
                  <a:solidFill>
                    <a:schemeClr val="tx1"/>
                  </a:solidFill>
                  <a:round/>
                  <a:headEnd/>
                  <a:tailEnd/>
                </a:ln>
              </p:spPr>
              <p:txBody>
                <a:bodyPr/>
                <a:lstStyle/>
                <a:p>
                  <a:endParaRPr lang="en-GB"/>
                </a:p>
              </p:txBody>
            </p:sp>
            <p:sp>
              <p:nvSpPr>
                <p:cNvPr id="14" name="Line 24"/>
                <p:cNvSpPr>
                  <a:spLocks noChangeShapeType="1"/>
                </p:cNvSpPr>
                <p:nvPr/>
              </p:nvSpPr>
              <p:spPr bwMode="auto">
                <a:xfrm>
                  <a:off x="1678" y="3385"/>
                  <a:ext cx="181" cy="0"/>
                </a:xfrm>
                <a:prstGeom prst="line">
                  <a:avLst/>
                </a:prstGeom>
                <a:noFill/>
                <a:ln w="9525">
                  <a:solidFill>
                    <a:schemeClr val="tx1"/>
                  </a:solidFill>
                  <a:round/>
                  <a:headEnd/>
                  <a:tailEnd/>
                </a:ln>
              </p:spPr>
              <p:txBody>
                <a:bodyPr/>
                <a:lstStyle/>
                <a:p>
                  <a:endParaRPr lang="en-GB"/>
                </a:p>
              </p:txBody>
            </p:sp>
            <p:sp>
              <p:nvSpPr>
                <p:cNvPr id="15" name="Line 25"/>
                <p:cNvSpPr>
                  <a:spLocks noChangeShapeType="1"/>
                </p:cNvSpPr>
                <p:nvPr/>
              </p:nvSpPr>
              <p:spPr bwMode="auto">
                <a:xfrm>
                  <a:off x="1724" y="3430"/>
                  <a:ext cx="90" cy="0"/>
                </a:xfrm>
                <a:prstGeom prst="line">
                  <a:avLst/>
                </a:prstGeom>
                <a:noFill/>
                <a:ln w="9525">
                  <a:solidFill>
                    <a:schemeClr val="tx1"/>
                  </a:solidFill>
                  <a:round/>
                  <a:headEnd/>
                  <a:tailEnd/>
                </a:ln>
              </p:spPr>
              <p:txBody>
                <a:bodyPr/>
                <a:lstStyle/>
                <a:p>
                  <a:endParaRPr lang="en-GB"/>
                </a:p>
              </p:txBody>
            </p:sp>
          </p:grpSp>
        </p:grpSp>
        <p:sp>
          <p:nvSpPr>
            <p:cNvPr id="16" name="AutoShape 12"/>
            <p:cNvSpPr>
              <a:spLocks noChangeArrowheads="1"/>
            </p:cNvSpPr>
            <p:nvPr/>
          </p:nvSpPr>
          <p:spPr bwMode="auto">
            <a:xfrm rot="5400000">
              <a:off x="2051720" y="1988840"/>
              <a:ext cx="1008062" cy="1008062"/>
            </a:xfrm>
            <a:prstGeom prst="triangle">
              <a:avLst>
                <a:gd name="adj" fmla="val 50000"/>
              </a:avLst>
            </a:prstGeom>
            <a:solidFill>
              <a:schemeClr val="bg1"/>
            </a:solidFill>
            <a:ln w="9525">
              <a:solidFill>
                <a:schemeClr val="tx1"/>
              </a:solidFill>
              <a:miter lim="800000"/>
              <a:headEnd/>
              <a:tailEnd/>
            </a:ln>
          </p:spPr>
          <p:txBody>
            <a:bodyPr wrap="none" anchor="ctr"/>
            <a:lstStyle/>
            <a:p>
              <a:endParaRPr lang="en-US"/>
            </a:p>
          </p:txBody>
        </p:sp>
        <p:sp>
          <p:nvSpPr>
            <p:cNvPr id="17" name="Line 19"/>
            <p:cNvSpPr>
              <a:spLocks noChangeShapeType="1"/>
            </p:cNvSpPr>
            <p:nvPr/>
          </p:nvSpPr>
          <p:spPr bwMode="auto">
            <a:xfrm flipV="1">
              <a:off x="3688432" y="2493665"/>
              <a:ext cx="0" cy="719137"/>
            </a:xfrm>
            <a:prstGeom prst="line">
              <a:avLst/>
            </a:prstGeom>
            <a:noFill/>
            <a:ln w="9525">
              <a:solidFill>
                <a:schemeClr val="tx1"/>
              </a:solidFill>
              <a:round/>
              <a:headEnd/>
              <a:tailEnd type="triangle" w="med" len="med"/>
            </a:ln>
          </p:spPr>
          <p:txBody>
            <a:bodyPr/>
            <a:lstStyle/>
            <a:p>
              <a:endParaRPr lang="en-GB"/>
            </a:p>
          </p:txBody>
        </p:sp>
        <p:sp>
          <p:nvSpPr>
            <p:cNvPr id="18" name="Line 6"/>
            <p:cNvSpPr>
              <a:spLocks noChangeShapeType="1"/>
            </p:cNvSpPr>
            <p:nvPr/>
          </p:nvSpPr>
          <p:spPr bwMode="auto">
            <a:xfrm>
              <a:off x="1116682" y="2277765"/>
              <a:ext cx="936625" cy="0"/>
            </a:xfrm>
            <a:prstGeom prst="line">
              <a:avLst/>
            </a:prstGeom>
            <a:noFill/>
            <a:ln w="9525">
              <a:solidFill>
                <a:schemeClr val="tx1"/>
              </a:solidFill>
              <a:round/>
              <a:headEnd type="oval" w="med" len="med"/>
              <a:tailEnd/>
            </a:ln>
          </p:spPr>
          <p:txBody>
            <a:bodyPr/>
            <a:lstStyle/>
            <a:p>
              <a:endParaRPr lang="en-GB"/>
            </a:p>
          </p:txBody>
        </p:sp>
        <p:sp>
          <p:nvSpPr>
            <p:cNvPr id="19" name="Line 8"/>
            <p:cNvSpPr>
              <a:spLocks noChangeShapeType="1"/>
            </p:cNvSpPr>
            <p:nvPr/>
          </p:nvSpPr>
          <p:spPr bwMode="auto">
            <a:xfrm>
              <a:off x="1116682" y="2709565"/>
              <a:ext cx="936625" cy="0"/>
            </a:xfrm>
            <a:prstGeom prst="line">
              <a:avLst/>
            </a:prstGeom>
            <a:noFill/>
            <a:ln w="9525">
              <a:solidFill>
                <a:schemeClr val="tx1"/>
              </a:solidFill>
              <a:round/>
              <a:headEnd type="oval" w="med" len="med"/>
              <a:tailEnd/>
            </a:ln>
          </p:spPr>
          <p:txBody>
            <a:bodyPr/>
            <a:lstStyle/>
            <a:p>
              <a:endParaRPr lang="en-GB"/>
            </a:p>
          </p:txBody>
        </p:sp>
        <p:sp>
          <p:nvSpPr>
            <p:cNvPr id="20" name="Text Box 10"/>
            <p:cNvSpPr txBox="1">
              <a:spLocks noChangeArrowheads="1"/>
            </p:cNvSpPr>
            <p:nvPr/>
          </p:nvSpPr>
          <p:spPr bwMode="auto">
            <a:xfrm>
              <a:off x="971600" y="2780928"/>
              <a:ext cx="429926" cy="369332"/>
            </a:xfrm>
            <a:prstGeom prst="rect">
              <a:avLst/>
            </a:prstGeom>
            <a:noFill/>
            <a:ln w="9525">
              <a:noFill/>
              <a:miter lim="800000"/>
              <a:headEnd/>
              <a:tailEnd/>
            </a:ln>
          </p:spPr>
          <p:txBody>
            <a:bodyPr wrap="none">
              <a:spAutoFit/>
            </a:bodyPr>
            <a:lstStyle/>
            <a:p>
              <a:r>
                <a:rPr lang="en-GB" i="1" dirty="0">
                  <a:latin typeface="Times New Roman" pitchFamily="18" charset="0"/>
                </a:rPr>
                <a:t>V</a:t>
              </a:r>
              <a:r>
                <a:rPr lang="en-GB" i="1" baseline="-25000" dirty="0">
                  <a:latin typeface="Times New Roman" pitchFamily="18" charset="0"/>
                </a:rPr>
                <a:t>+</a:t>
              </a:r>
            </a:p>
          </p:txBody>
        </p:sp>
        <p:sp>
          <p:nvSpPr>
            <p:cNvPr id="21" name="Line 19"/>
            <p:cNvSpPr>
              <a:spLocks noChangeShapeType="1"/>
            </p:cNvSpPr>
            <p:nvPr/>
          </p:nvSpPr>
          <p:spPr bwMode="auto">
            <a:xfrm flipV="1">
              <a:off x="971600" y="2708920"/>
              <a:ext cx="0" cy="431800"/>
            </a:xfrm>
            <a:prstGeom prst="line">
              <a:avLst/>
            </a:prstGeom>
            <a:noFill/>
            <a:ln w="9525">
              <a:solidFill>
                <a:schemeClr val="tx1"/>
              </a:solidFill>
              <a:round/>
              <a:headEnd/>
              <a:tailEnd type="triangle" w="med" len="med"/>
            </a:ln>
          </p:spPr>
          <p:txBody>
            <a:bodyPr/>
            <a:lstStyle/>
            <a:p>
              <a:endParaRPr lang="en-GB"/>
            </a:p>
          </p:txBody>
        </p:sp>
        <p:sp>
          <p:nvSpPr>
            <p:cNvPr id="22" name="Line 19"/>
            <p:cNvSpPr>
              <a:spLocks noChangeShapeType="1"/>
            </p:cNvSpPr>
            <p:nvPr/>
          </p:nvSpPr>
          <p:spPr bwMode="auto">
            <a:xfrm flipV="1">
              <a:off x="827584" y="2276872"/>
              <a:ext cx="0" cy="863848"/>
            </a:xfrm>
            <a:prstGeom prst="line">
              <a:avLst/>
            </a:prstGeom>
            <a:noFill/>
            <a:ln w="9525">
              <a:solidFill>
                <a:schemeClr val="tx1"/>
              </a:solidFill>
              <a:round/>
              <a:headEnd/>
              <a:tailEnd type="triangle" w="med" len="med"/>
            </a:ln>
          </p:spPr>
          <p:txBody>
            <a:bodyPr/>
            <a:lstStyle/>
            <a:p>
              <a:endParaRPr lang="en-GB"/>
            </a:p>
          </p:txBody>
        </p:sp>
        <p:sp>
          <p:nvSpPr>
            <p:cNvPr id="23" name="Text Box 10"/>
            <p:cNvSpPr txBox="1">
              <a:spLocks noChangeArrowheads="1"/>
            </p:cNvSpPr>
            <p:nvPr/>
          </p:nvSpPr>
          <p:spPr bwMode="auto">
            <a:xfrm>
              <a:off x="467544" y="2564904"/>
              <a:ext cx="364267" cy="369332"/>
            </a:xfrm>
            <a:prstGeom prst="rect">
              <a:avLst/>
            </a:prstGeom>
            <a:noFill/>
            <a:ln w="9525">
              <a:noFill/>
              <a:miter lim="800000"/>
              <a:headEnd/>
              <a:tailEnd/>
            </a:ln>
          </p:spPr>
          <p:txBody>
            <a:bodyPr wrap="none">
              <a:spAutoFit/>
            </a:bodyPr>
            <a:lstStyle/>
            <a:p>
              <a:r>
                <a:rPr lang="en-GB" i="1" dirty="0">
                  <a:latin typeface="Times New Roman" pitchFamily="18" charset="0"/>
                </a:rPr>
                <a:t>V</a:t>
              </a:r>
              <a:r>
                <a:rPr lang="en-GB" i="1" baseline="-25000" dirty="0">
                  <a:latin typeface="Times New Roman" pitchFamily="18" charset="0"/>
                </a:rPr>
                <a:t>-</a:t>
              </a:r>
            </a:p>
          </p:txBody>
        </p:sp>
        <p:sp>
          <p:nvSpPr>
            <p:cNvPr id="24" name="Text Box 16"/>
            <p:cNvSpPr txBox="1">
              <a:spLocks noChangeArrowheads="1"/>
            </p:cNvSpPr>
            <p:nvPr/>
          </p:nvSpPr>
          <p:spPr bwMode="auto">
            <a:xfrm>
              <a:off x="2007965" y="2492896"/>
              <a:ext cx="331787" cy="396875"/>
            </a:xfrm>
            <a:prstGeom prst="rect">
              <a:avLst/>
            </a:prstGeom>
            <a:noFill/>
            <a:ln w="9525">
              <a:noFill/>
              <a:miter lim="800000"/>
              <a:headEnd/>
              <a:tailEnd/>
            </a:ln>
          </p:spPr>
          <p:txBody>
            <a:bodyPr wrap="none">
              <a:spAutoFit/>
            </a:bodyPr>
            <a:lstStyle/>
            <a:p>
              <a:r>
                <a:rPr lang="en-GB" sz="2000" dirty="0"/>
                <a:t>+</a:t>
              </a:r>
            </a:p>
          </p:txBody>
        </p:sp>
        <p:sp>
          <p:nvSpPr>
            <p:cNvPr id="25" name="Text Box 17"/>
            <p:cNvSpPr txBox="1">
              <a:spLocks noChangeArrowheads="1"/>
            </p:cNvSpPr>
            <p:nvPr/>
          </p:nvSpPr>
          <p:spPr bwMode="auto">
            <a:xfrm>
              <a:off x="2027337" y="2060848"/>
              <a:ext cx="268287" cy="396875"/>
            </a:xfrm>
            <a:prstGeom prst="rect">
              <a:avLst/>
            </a:prstGeom>
            <a:noFill/>
            <a:ln w="9525">
              <a:noFill/>
              <a:miter lim="800000"/>
              <a:headEnd/>
              <a:tailEnd/>
            </a:ln>
          </p:spPr>
          <p:txBody>
            <a:bodyPr wrap="none">
              <a:spAutoFit/>
            </a:bodyPr>
            <a:lstStyle/>
            <a:p>
              <a:r>
                <a:rPr lang="en-GB" sz="2000" dirty="0"/>
                <a:t>-</a:t>
              </a:r>
            </a:p>
          </p:txBody>
        </p:sp>
        <p:sp>
          <p:nvSpPr>
            <p:cNvPr id="26" name="Text Box 18"/>
            <p:cNvSpPr txBox="1">
              <a:spLocks noChangeArrowheads="1"/>
            </p:cNvSpPr>
            <p:nvPr/>
          </p:nvSpPr>
          <p:spPr bwMode="auto">
            <a:xfrm>
              <a:off x="1907704" y="1556792"/>
              <a:ext cx="1653786" cy="379591"/>
            </a:xfrm>
            <a:prstGeom prst="rect">
              <a:avLst/>
            </a:prstGeom>
            <a:noFill/>
            <a:ln w="9525">
              <a:noFill/>
              <a:miter lim="800000"/>
              <a:headEnd/>
              <a:tailEnd/>
            </a:ln>
          </p:spPr>
          <p:txBody>
            <a:bodyPr wrap="none">
              <a:spAutoFit/>
            </a:bodyPr>
            <a:lstStyle/>
            <a:p>
              <a:r>
                <a:rPr lang="en-GB" i="1" dirty="0">
                  <a:latin typeface="Times New Roman" pitchFamily="18" charset="0"/>
                </a:rPr>
                <a:t>V</a:t>
              </a:r>
              <a:r>
                <a:rPr lang="en-GB" i="1" baseline="-25000" dirty="0">
                  <a:latin typeface="Times New Roman" pitchFamily="18" charset="0"/>
                </a:rPr>
                <a:t>o</a:t>
              </a:r>
              <a:r>
                <a:rPr lang="en-GB" i="1" dirty="0">
                  <a:latin typeface="Times New Roman" pitchFamily="18" charset="0"/>
                </a:rPr>
                <a:t>= A</a:t>
              </a:r>
              <a:r>
                <a:rPr lang="en-GB" i="1" baseline="-25000" dirty="0">
                  <a:latin typeface="Times New Roman" pitchFamily="18" charset="0"/>
                </a:rPr>
                <a:t>v</a:t>
              </a:r>
              <a:r>
                <a:rPr lang="en-GB" i="1" dirty="0">
                  <a:latin typeface="Times New Roman" pitchFamily="18" charset="0"/>
                </a:rPr>
                <a:t> .</a:t>
              </a:r>
              <a:r>
                <a:rPr lang="en-GB" dirty="0">
                  <a:latin typeface="Times New Roman" pitchFamily="18" charset="0"/>
                </a:rPr>
                <a:t>(</a:t>
              </a:r>
              <a:r>
                <a:rPr lang="en-GB" i="1" dirty="0">
                  <a:latin typeface="Times New Roman" pitchFamily="18" charset="0"/>
                </a:rPr>
                <a:t>V</a:t>
              </a:r>
              <a:r>
                <a:rPr lang="en-GB" sz="2800" i="1" baseline="-25000" dirty="0">
                  <a:latin typeface="Times New Roman" pitchFamily="18" charset="0"/>
                </a:rPr>
                <a:t>+</a:t>
              </a:r>
              <a:r>
                <a:rPr lang="en-GB" i="1" dirty="0">
                  <a:latin typeface="Times New Roman" pitchFamily="18" charset="0"/>
                </a:rPr>
                <a:t>-V</a:t>
              </a:r>
              <a:r>
                <a:rPr lang="en-GB" sz="2800" i="1" baseline="-25000" dirty="0">
                  <a:latin typeface="Times New Roman" pitchFamily="18" charset="0"/>
                </a:rPr>
                <a:t>-</a:t>
              </a:r>
              <a:r>
                <a:rPr lang="en-GB" dirty="0">
                  <a:latin typeface="Times New Roman" pitchFamily="18" charset="0"/>
                </a:rPr>
                <a:t>)</a:t>
              </a:r>
              <a:endParaRPr lang="en-GB" i="1" baseline="-25000" dirty="0">
                <a:latin typeface="Times New Roman" pitchFamily="18" charset="0"/>
              </a:endParaRPr>
            </a:p>
          </p:txBody>
        </p:sp>
      </p:grpSp>
      <p:sp>
        <p:nvSpPr>
          <p:cNvPr id="491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49153" name="Object 1"/>
          <p:cNvGraphicFramePr>
            <a:graphicFrameLocks noChangeAspect="1"/>
          </p:cNvGraphicFramePr>
          <p:nvPr/>
        </p:nvGraphicFramePr>
        <p:xfrm>
          <a:off x="5076056" y="5013176"/>
          <a:ext cx="3835641" cy="1844824"/>
        </p:xfrm>
        <a:graphic>
          <a:graphicData uri="http://schemas.openxmlformats.org/presentationml/2006/ole">
            <mc:AlternateContent xmlns:mc="http://schemas.openxmlformats.org/markup-compatibility/2006">
              <mc:Choice xmlns:v="urn:schemas-microsoft-com:vml" Requires="v">
                <p:oleObj spid="_x0000_s63563" name="Visio" r:id="rId3" imgW="2751491" imgH="1329416" progId="Visio.Drawing.11">
                  <p:embed/>
                </p:oleObj>
              </mc:Choice>
              <mc:Fallback>
                <p:oleObj name="Visio" r:id="rId3" imgW="2751491" imgH="1329416"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5013176"/>
                        <a:ext cx="3835641" cy="18448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 Box 13"/>
          <p:cNvSpPr txBox="1">
            <a:spLocks noChangeArrowheads="1"/>
          </p:cNvSpPr>
          <p:nvPr/>
        </p:nvSpPr>
        <p:spPr bwMode="auto">
          <a:xfrm>
            <a:off x="323528" y="5103674"/>
            <a:ext cx="4464496" cy="1477328"/>
          </a:xfrm>
          <a:prstGeom prst="rect">
            <a:avLst/>
          </a:prstGeom>
          <a:noFill/>
          <a:ln w="9525">
            <a:noFill/>
            <a:miter lim="800000"/>
            <a:headEnd/>
            <a:tailEnd/>
          </a:ln>
        </p:spPr>
        <p:txBody>
          <a:bodyPr wrap="square">
            <a:spAutoFit/>
          </a:bodyPr>
          <a:lstStyle/>
          <a:p>
            <a:r>
              <a:rPr lang="en-GB" dirty="0"/>
              <a:t>These characteristics lead to the circuit model shown on the right. The two inputs have no load resistance (open-circuit) and the output is an ideal dependent voltage source (zero resistance)</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GB" sz="3600" dirty="0"/>
              <a:t>Operational Amplifier (op-amp):</a:t>
            </a:r>
            <a:br>
              <a:rPr lang="en-GB" sz="3600" dirty="0"/>
            </a:br>
            <a:r>
              <a:rPr lang="en-GB" sz="2400" dirty="0"/>
              <a:t>Open-loop and closed-loop operation</a:t>
            </a:r>
            <a:endParaRPr lang="en-GB" sz="3600" dirty="0"/>
          </a:p>
        </p:txBody>
      </p:sp>
      <p:sp>
        <p:nvSpPr>
          <p:cNvPr id="21508" name="Rectangle 3"/>
          <p:cNvSpPr>
            <a:spLocks noGrp="1" noChangeArrowheads="1"/>
          </p:cNvSpPr>
          <p:nvPr>
            <p:ph type="body" idx="1"/>
          </p:nvPr>
        </p:nvSpPr>
        <p:spPr>
          <a:xfrm>
            <a:off x="3779912" y="1735262"/>
            <a:ext cx="5400600" cy="1909762"/>
          </a:xfrm>
        </p:spPr>
        <p:txBody>
          <a:bodyPr/>
          <a:lstStyle/>
          <a:p>
            <a:pPr eaLnBrk="1" hangingPunct="1">
              <a:lnSpc>
                <a:spcPct val="80000"/>
              </a:lnSpc>
            </a:pPr>
            <a:r>
              <a:rPr lang="en-GB" sz="2400" dirty="0"/>
              <a:t>In this ‘open-loop’ mode it can only perform one function:</a:t>
            </a:r>
          </a:p>
          <a:p>
            <a:pPr lvl="1" eaLnBrk="1" hangingPunct="1">
              <a:lnSpc>
                <a:spcPct val="80000"/>
              </a:lnSpc>
            </a:pPr>
            <a:r>
              <a:rPr lang="en-GB" sz="1600" dirty="0"/>
              <a:t>Decision Making</a:t>
            </a:r>
          </a:p>
          <a:p>
            <a:pPr lvl="1" eaLnBrk="1" hangingPunct="1">
              <a:lnSpc>
                <a:spcPct val="80000"/>
              </a:lnSpc>
            </a:pPr>
            <a:r>
              <a:rPr lang="en-GB" sz="1600" dirty="0"/>
              <a:t>If </a:t>
            </a:r>
            <a:r>
              <a:rPr lang="en-GB" sz="1600" i="1" dirty="0"/>
              <a:t>V</a:t>
            </a:r>
            <a:r>
              <a:rPr lang="en-GB" sz="2000" i="1" baseline="-25000" dirty="0"/>
              <a:t>+</a:t>
            </a:r>
            <a:r>
              <a:rPr lang="en-GB" sz="1600" dirty="0"/>
              <a:t> &gt; </a:t>
            </a:r>
            <a:r>
              <a:rPr lang="en-GB" sz="1600" i="1" dirty="0"/>
              <a:t>V</a:t>
            </a:r>
            <a:r>
              <a:rPr lang="en-GB" sz="2000" i="1" baseline="-25000" dirty="0"/>
              <a:t>- </a:t>
            </a:r>
            <a:r>
              <a:rPr lang="en-GB" sz="1600" dirty="0"/>
              <a:t>, then </a:t>
            </a:r>
            <a:r>
              <a:rPr lang="en-GB" sz="1600" i="1" dirty="0"/>
              <a:t>V</a:t>
            </a:r>
            <a:r>
              <a:rPr lang="en-GB" sz="1600" i="1" baseline="-25000" dirty="0"/>
              <a:t>o</a:t>
            </a:r>
            <a:r>
              <a:rPr lang="en-GB" sz="1600" dirty="0"/>
              <a:t>=Max Positive Voltage</a:t>
            </a:r>
          </a:p>
          <a:p>
            <a:pPr lvl="1" eaLnBrk="1" hangingPunct="1">
              <a:lnSpc>
                <a:spcPct val="80000"/>
              </a:lnSpc>
            </a:pPr>
            <a:r>
              <a:rPr lang="en-GB" sz="1600" dirty="0"/>
              <a:t>If </a:t>
            </a:r>
            <a:r>
              <a:rPr lang="en-GB" sz="1600" i="1" dirty="0"/>
              <a:t>V</a:t>
            </a:r>
            <a:r>
              <a:rPr lang="en-GB" sz="2000" i="1" baseline="-25000" dirty="0"/>
              <a:t>-</a:t>
            </a:r>
            <a:r>
              <a:rPr lang="en-GB" sz="1600" dirty="0"/>
              <a:t> &gt; </a:t>
            </a:r>
            <a:r>
              <a:rPr lang="en-GB" sz="1600" i="1" dirty="0"/>
              <a:t>V</a:t>
            </a:r>
            <a:r>
              <a:rPr lang="en-GB" sz="2000" i="1" baseline="-25000" dirty="0"/>
              <a:t>+ </a:t>
            </a:r>
            <a:r>
              <a:rPr lang="en-GB" sz="1600" dirty="0"/>
              <a:t>, then </a:t>
            </a:r>
            <a:r>
              <a:rPr lang="en-GB" sz="1600" i="1" dirty="0"/>
              <a:t>V</a:t>
            </a:r>
            <a:r>
              <a:rPr lang="en-GB" sz="1600" i="1" baseline="-25000" dirty="0"/>
              <a:t>o</a:t>
            </a:r>
            <a:r>
              <a:rPr lang="en-GB" sz="1600" dirty="0"/>
              <a:t>=Max Negative Voltage</a:t>
            </a:r>
          </a:p>
          <a:p>
            <a:pPr eaLnBrk="1" hangingPunct="1">
              <a:lnSpc>
                <a:spcPct val="80000"/>
              </a:lnSpc>
            </a:pPr>
            <a:r>
              <a:rPr lang="en-GB" sz="2000" dirty="0"/>
              <a:t>It is used in this mode in decision making circuits (e.g., Analogue-to-digital conversion)</a:t>
            </a:r>
          </a:p>
          <a:p>
            <a:pPr lvl="1" eaLnBrk="1" hangingPunct="1">
              <a:lnSpc>
                <a:spcPct val="80000"/>
              </a:lnSpc>
            </a:pPr>
            <a:r>
              <a:rPr lang="en-GB" sz="1600" dirty="0"/>
              <a:t>You will see this in the Digital part of this unit</a:t>
            </a:r>
          </a:p>
          <a:p>
            <a:pPr lvl="1" eaLnBrk="1" hangingPunct="1">
              <a:lnSpc>
                <a:spcPct val="80000"/>
              </a:lnSpc>
            </a:pPr>
            <a:endParaRPr lang="en-GB" sz="1600" dirty="0"/>
          </a:p>
          <a:p>
            <a:pPr lvl="1" eaLnBrk="1" hangingPunct="1">
              <a:lnSpc>
                <a:spcPct val="80000"/>
              </a:lnSpc>
            </a:pPr>
            <a:endParaRPr lang="en-GB" sz="1600" dirty="0"/>
          </a:p>
        </p:txBody>
      </p:sp>
      <p:grpSp>
        <p:nvGrpSpPr>
          <p:cNvPr id="2" name="Group 26"/>
          <p:cNvGrpSpPr/>
          <p:nvPr/>
        </p:nvGrpSpPr>
        <p:grpSpPr>
          <a:xfrm>
            <a:off x="179512" y="1773238"/>
            <a:ext cx="3669417" cy="2087810"/>
            <a:chOff x="467544" y="1556792"/>
            <a:chExt cx="3669417" cy="2087810"/>
          </a:xfrm>
        </p:grpSpPr>
        <p:sp>
          <p:nvSpPr>
            <p:cNvPr id="5" name="Line 14"/>
            <p:cNvSpPr>
              <a:spLocks noChangeShapeType="1"/>
            </p:cNvSpPr>
            <p:nvPr/>
          </p:nvSpPr>
          <p:spPr bwMode="auto">
            <a:xfrm>
              <a:off x="2627982" y="2493665"/>
              <a:ext cx="936625" cy="0"/>
            </a:xfrm>
            <a:prstGeom prst="line">
              <a:avLst/>
            </a:prstGeom>
            <a:noFill/>
            <a:ln w="9525">
              <a:solidFill>
                <a:schemeClr val="tx1"/>
              </a:solidFill>
              <a:round/>
              <a:headEnd/>
              <a:tailEnd type="oval" w="med" len="med"/>
            </a:ln>
          </p:spPr>
          <p:txBody>
            <a:bodyPr/>
            <a:lstStyle/>
            <a:p>
              <a:endParaRPr lang="en-GB"/>
            </a:p>
          </p:txBody>
        </p:sp>
        <p:sp>
          <p:nvSpPr>
            <p:cNvPr id="6" name="Line 15"/>
            <p:cNvSpPr>
              <a:spLocks noChangeShapeType="1"/>
            </p:cNvSpPr>
            <p:nvPr/>
          </p:nvSpPr>
          <p:spPr bwMode="auto">
            <a:xfrm flipV="1">
              <a:off x="683569" y="3212802"/>
              <a:ext cx="1944414" cy="174"/>
            </a:xfrm>
            <a:prstGeom prst="line">
              <a:avLst/>
            </a:prstGeom>
            <a:noFill/>
            <a:ln w="9525">
              <a:solidFill>
                <a:schemeClr val="tx1"/>
              </a:solidFill>
              <a:round/>
              <a:headEnd type="oval" w="med" len="med"/>
              <a:tailEnd/>
            </a:ln>
          </p:spPr>
          <p:txBody>
            <a:bodyPr/>
            <a:lstStyle/>
            <a:p>
              <a:endParaRPr lang="en-GB"/>
            </a:p>
          </p:txBody>
        </p:sp>
        <p:sp>
          <p:nvSpPr>
            <p:cNvPr id="7" name="Line 16"/>
            <p:cNvSpPr>
              <a:spLocks noChangeShapeType="1"/>
            </p:cNvSpPr>
            <p:nvPr/>
          </p:nvSpPr>
          <p:spPr bwMode="auto">
            <a:xfrm>
              <a:off x="2627982" y="3212802"/>
              <a:ext cx="936625" cy="0"/>
            </a:xfrm>
            <a:prstGeom prst="line">
              <a:avLst/>
            </a:prstGeom>
            <a:noFill/>
            <a:ln w="9525">
              <a:solidFill>
                <a:schemeClr val="tx1"/>
              </a:solidFill>
              <a:round/>
              <a:headEnd/>
              <a:tailEnd type="oval" w="med" len="med"/>
            </a:ln>
          </p:spPr>
          <p:txBody>
            <a:bodyPr/>
            <a:lstStyle/>
            <a:p>
              <a:endParaRPr lang="en-GB"/>
            </a:p>
          </p:txBody>
        </p:sp>
        <p:sp>
          <p:nvSpPr>
            <p:cNvPr id="8" name="Text Box 18"/>
            <p:cNvSpPr txBox="1">
              <a:spLocks noChangeArrowheads="1"/>
            </p:cNvSpPr>
            <p:nvPr/>
          </p:nvSpPr>
          <p:spPr bwMode="auto">
            <a:xfrm>
              <a:off x="3759870" y="2636540"/>
              <a:ext cx="377091" cy="369332"/>
            </a:xfrm>
            <a:prstGeom prst="rect">
              <a:avLst/>
            </a:prstGeom>
            <a:noFill/>
            <a:ln w="9525">
              <a:noFill/>
              <a:miter lim="800000"/>
              <a:headEnd/>
              <a:tailEnd/>
            </a:ln>
          </p:spPr>
          <p:txBody>
            <a:bodyPr wrap="none">
              <a:spAutoFit/>
            </a:bodyPr>
            <a:lstStyle/>
            <a:p>
              <a:r>
                <a:rPr lang="en-GB" i="1" dirty="0">
                  <a:latin typeface="Times New Roman" pitchFamily="18" charset="0"/>
                </a:rPr>
                <a:t>V</a:t>
              </a:r>
              <a:r>
                <a:rPr lang="en-GB" i="1" baseline="-25000" dirty="0">
                  <a:latin typeface="Times New Roman" pitchFamily="18" charset="0"/>
                </a:rPr>
                <a:t>o</a:t>
              </a:r>
            </a:p>
          </p:txBody>
        </p:sp>
        <p:sp>
          <p:nvSpPr>
            <p:cNvPr id="9" name="Line 19"/>
            <p:cNvSpPr>
              <a:spLocks noChangeShapeType="1"/>
            </p:cNvSpPr>
            <p:nvPr/>
          </p:nvSpPr>
          <p:spPr bwMode="auto">
            <a:xfrm>
              <a:off x="2464470" y="2781002"/>
              <a:ext cx="0" cy="431800"/>
            </a:xfrm>
            <a:prstGeom prst="line">
              <a:avLst/>
            </a:prstGeom>
            <a:noFill/>
            <a:ln w="9525">
              <a:solidFill>
                <a:schemeClr val="tx1"/>
              </a:solidFill>
              <a:round/>
              <a:headEnd/>
              <a:tailEnd type="oval" w="med" len="med"/>
            </a:ln>
          </p:spPr>
          <p:txBody>
            <a:bodyPr/>
            <a:lstStyle/>
            <a:p>
              <a:endParaRPr lang="en-GB"/>
            </a:p>
          </p:txBody>
        </p:sp>
        <p:grpSp>
          <p:nvGrpSpPr>
            <p:cNvPr id="3" name="Group 27"/>
            <p:cNvGrpSpPr>
              <a:grpSpLocks/>
            </p:cNvGrpSpPr>
            <p:nvPr/>
          </p:nvGrpSpPr>
          <p:grpSpPr bwMode="auto">
            <a:xfrm>
              <a:off x="2321595" y="3212802"/>
              <a:ext cx="287337" cy="431800"/>
              <a:chOff x="1610" y="3158"/>
              <a:chExt cx="181" cy="272"/>
            </a:xfrm>
          </p:grpSpPr>
          <p:sp>
            <p:nvSpPr>
              <p:cNvPr id="11" name="Line 22"/>
              <p:cNvSpPr>
                <a:spLocks noChangeShapeType="1"/>
              </p:cNvSpPr>
              <p:nvPr/>
            </p:nvSpPr>
            <p:spPr bwMode="auto">
              <a:xfrm>
                <a:off x="1701" y="3158"/>
                <a:ext cx="0" cy="181"/>
              </a:xfrm>
              <a:prstGeom prst="line">
                <a:avLst/>
              </a:prstGeom>
              <a:noFill/>
              <a:ln w="9525">
                <a:solidFill>
                  <a:schemeClr val="tx1"/>
                </a:solidFill>
                <a:round/>
                <a:headEnd/>
                <a:tailEnd/>
              </a:ln>
            </p:spPr>
            <p:txBody>
              <a:bodyPr/>
              <a:lstStyle/>
              <a:p>
                <a:endParaRPr lang="en-GB"/>
              </a:p>
            </p:txBody>
          </p:sp>
          <p:grpSp>
            <p:nvGrpSpPr>
              <p:cNvPr id="4" name="Group 26"/>
              <p:cNvGrpSpPr>
                <a:grpSpLocks/>
              </p:cNvGrpSpPr>
              <p:nvPr/>
            </p:nvGrpSpPr>
            <p:grpSpPr bwMode="auto">
              <a:xfrm>
                <a:off x="1610" y="3339"/>
                <a:ext cx="181" cy="91"/>
                <a:chOff x="1610" y="3339"/>
                <a:chExt cx="317" cy="91"/>
              </a:xfrm>
            </p:grpSpPr>
            <p:sp>
              <p:nvSpPr>
                <p:cNvPr id="13" name="Line 23"/>
                <p:cNvSpPr>
                  <a:spLocks noChangeShapeType="1"/>
                </p:cNvSpPr>
                <p:nvPr/>
              </p:nvSpPr>
              <p:spPr bwMode="auto">
                <a:xfrm>
                  <a:off x="1610" y="3339"/>
                  <a:ext cx="317" cy="0"/>
                </a:xfrm>
                <a:prstGeom prst="line">
                  <a:avLst/>
                </a:prstGeom>
                <a:noFill/>
                <a:ln w="9525">
                  <a:solidFill>
                    <a:schemeClr val="tx1"/>
                  </a:solidFill>
                  <a:round/>
                  <a:headEnd/>
                  <a:tailEnd/>
                </a:ln>
              </p:spPr>
              <p:txBody>
                <a:bodyPr/>
                <a:lstStyle/>
                <a:p>
                  <a:endParaRPr lang="en-GB"/>
                </a:p>
              </p:txBody>
            </p:sp>
            <p:sp>
              <p:nvSpPr>
                <p:cNvPr id="14" name="Line 24"/>
                <p:cNvSpPr>
                  <a:spLocks noChangeShapeType="1"/>
                </p:cNvSpPr>
                <p:nvPr/>
              </p:nvSpPr>
              <p:spPr bwMode="auto">
                <a:xfrm>
                  <a:off x="1678" y="3385"/>
                  <a:ext cx="181" cy="0"/>
                </a:xfrm>
                <a:prstGeom prst="line">
                  <a:avLst/>
                </a:prstGeom>
                <a:noFill/>
                <a:ln w="9525">
                  <a:solidFill>
                    <a:schemeClr val="tx1"/>
                  </a:solidFill>
                  <a:round/>
                  <a:headEnd/>
                  <a:tailEnd/>
                </a:ln>
              </p:spPr>
              <p:txBody>
                <a:bodyPr/>
                <a:lstStyle/>
                <a:p>
                  <a:endParaRPr lang="en-GB"/>
                </a:p>
              </p:txBody>
            </p:sp>
            <p:sp>
              <p:nvSpPr>
                <p:cNvPr id="15" name="Line 25"/>
                <p:cNvSpPr>
                  <a:spLocks noChangeShapeType="1"/>
                </p:cNvSpPr>
                <p:nvPr/>
              </p:nvSpPr>
              <p:spPr bwMode="auto">
                <a:xfrm>
                  <a:off x="1724" y="3430"/>
                  <a:ext cx="90" cy="0"/>
                </a:xfrm>
                <a:prstGeom prst="line">
                  <a:avLst/>
                </a:prstGeom>
                <a:noFill/>
                <a:ln w="9525">
                  <a:solidFill>
                    <a:schemeClr val="tx1"/>
                  </a:solidFill>
                  <a:round/>
                  <a:headEnd/>
                  <a:tailEnd/>
                </a:ln>
              </p:spPr>
              <p:txBody>
                <a:bodyPr/>
                <a:lstStyle/>
                <a:p>
                  <a:endParaRPr lang="en-GB"/>
                </a:p>
              </p:txBody>
            </p:sp>
          </p:grpSp>
        </p:grpSp>
        <p:sp>
          <p:nvSpPr>
            <p:cNvPr id="16" name="AutoShape 12"/>
            <p:cNvSpPr>
              <a:spLocks noChangeArrowheads="1"/>
            </p:cNvSpPr>
            <p:nvPr/>
          </p:nvSpPr>
          <p:spPr bwMode="auto">
            <a:xfrm rot="5400000">
              <a:off x="2051720" y="1988840"/>
              <a:ext cx="1008062" cy="1008062"/>
            </a:xfrm>
            <a:prstGeom prst="triangle">
              <a:avLst>
                <a:gd name="adj" fmla="val 50000"/>
              </a:avLst>
            </a:prstGeom>
            <a:solidFill>
              <a:schemeClr val="bg1"/>
            </a:solidFill>
            <a:ln w="9525">
              <a:solidFill>
                <a:schemeClr val="tx1"/>
              </a:solidFill>
              <a:miter lim="800000"/>
              <a:headEnd/>
              <a:tailEnd/>
            </a:ln>
          </p:spPr>
          <p:txBody>
            <a:bodyPr wrap="none" anchor="ctr"/>
            <a:lstStyle/>
            <a:p>
              <a:endParaRPr lang="en-US"/>
            </a:p>
          </p:txBody>
        </p:sp>
        <p:sp>
          <p:nvSpPr>
            <p:cNvPr id="17" name="Line 19"/>
            <p:cNvSpPr>
              <a:spLocks noChangeShapeType="1"/>
            </p:cNvSpPr>
            <p:nvPr/>
          </p:nvSpPr>
          <p:spPr bwMode="auto">
            <a:xfrm flipV="1">
              <a:off x="3688432" y="2493665"/>
              <a:ext cx="0" cy="719137"/>
            </a:xfrm>
            <a:prstGeom prst="line">
              <a:avLst/>
            </a:prstGeom>
            <a:noFill/>
            <a:ln w="9525">
              <a:solidFill>
                <a:schemeClr val="tx1"/>
              </a:solidFill>
              <a:round/>
              <a:headEnd/>
              <a:tailEnd type="triangle" w="med" len="med"/>
            </a:ln>
          </p:spPr>
          <p:txBody>
            <a:bodyPr/>
            <a:lstStyle/>
            <a:p>
              <a:endParaRPr lang="en-GB"/>
            </a:p>
          </p:txBody>
        </p:sp>
        <p:sp>
          <p:nvSpPr>
            <p:cNvPr id="18" name="Line 6"/>
            <p:cNvSpPr>
              <a:spLocks noChangeShapeType="1"/>
            </p:cNvSpPr>
            <p:nvPr/>
          </p:nvSpPr>
          <p:spPr bwMode="auto">
            <a:xfrm>
              <a:off x="1116682" y="2277765"/>
              <a:ext cx="936625" cy="0"/>
            </a:xfrm>
            <a:prstGeom prst="line">
              <a:avLst/>
            </a:prstGeom>
            <a:noFill/>
            <a:ln w="9525">
              <a:solidFill>
                <a:schemeClr val="tx1"/>
              </a:solidFill>
              <a:round/>
              <a:headEnd type="oval" w="med" len="med"/>
              <a:tailEnd/>
            </a:ln>
          </p:spPr>
          <p:txBody>
            <a:bodyPr/>
            <a:lstStyle/>
            <a:p>
              <a:endParaRPr lang="en-GB"/>
            </a:p>
          </p:txBody>
        </p:sp>
        <p:sp>
          <p:nvSpPr>
            <p:cNvPr id="19" name="Line 8"/>
            <p:cNvSpPr>
              <a:spLocks noChangeShapeType="1"/>
            </p:cNvSpPr>
            <p:nvPr/>
          </p:nvSpPr>
          <p:spPr bwMode="auto">
            <a:xfrm>
              <a:off x="1116682" y="2709565"/>
              <a:ext cx="936625" cy="0"/>
            </a:xfrm>
            <a:prstGeom prst="line">
              <a:avLst/>
            </a:prstGeom>
            <a:noFill/>
            <a:ln w="9525">
              <a:solidFill>
                <a:schemeClr val="tx1"/>
              </a:solidFill>
              <a:round/>
              <a:headEnd type="oval" w="med" len="med"/>
              <a:tailEnd/>
            </a:ln>
          </p:spPr>
          <p:txBody>
            <a:bodyPr/>
            <a:lstStyle/>
            <a:p>
              <a:endParaRPr lang="en-GB"/>
            </a:p>
          </p:txBody>
        </p:sp>
        <p:sp>
          <p:nvSpPr>
            <p:cNvPr id="20" name="Text Box 10"/>
            <p:cNvSpPr txBox="1">
              <a:spLocks noChangeArrowheads="1"/>
            </p:cNvSpPr>
            <p:nvPr/>
          </p:nvSpPr>
          <p:spPr bwMode="auto">
            <a:xfrm>
              <a:off x="971600" y="2780928"/>
              <a:ext cx="429926" cy="369332"/>
            </a:xfrm>
            <a:prstGeom prst="rect">
              <a:avLst/>
            </a:prstGeom>
            <a:noFill/>
            <a:ln w="9525">
              <a:noFill/>
              <a:miter lim="800000"/>
              <a:headEnd/>
              <a:tailEnd/>
            </a:ln>
          </p:spPr>
          <p:txBody>
            <a:bodyPr wrap="none">
              <a:spAutoFit/>
            </a:bodyPr>
            <a:lstStyle/>
            <a:p>
              <a:r>
                <a:rPr lang="en-GB" i="1" dirty="0">
                  <a:latin typeface="Times New Roman" pitchFamily="18" charset="0"/>
                </a:rPr>
                <a:t>V</a:t>
              </a:r>
              <a:r>
                <a:rPr lang="en-GB" i="1" baseline="-25000" dirty="0">
                  <a:latin typeface="Times New Roman" pitchFamily="18" charset="0"/>
                </a:rPr>
                <a:t>+</a:t>
              </a:r>
            </a:p>
          </p:txBody>
        </p:sp>
        <p:sp>
          <p:nvSpPr>
            <p:cNvPr id="21" name="Line 19"/>
            <p:cNvSpPr>
              <a:spLocks noChangeShapeType="1"/>
            </p:cNvSpPr>
            <p:nvPr/>
          </p:nvSpPr>
          <p:spPr bwMode="auto">
            <a:xfrm flipV="1">
              <a:off x="971600" y="2708920"/>
              <a:ext cx="0" cy="431800"/>
            </a:xfrm>
            <a:prstGeom prst="line">
              <a:avLst/>
            </a:prstGeom>
            <a:noFill/>
            <a:ln w="9525">
              <a:solidFill>
                <a:schemeClr val="tx1"/>
              </a:solidFill>
              <a:round/>
              <a:headEnd/>
              <a:tailEnd type="triangle" w="med" len="med"/>
            </a:ln>
          </p:spPr>
          <p:txBody>
            <a:bodyPr/>
            <a:lstStyle/>
            <a:p>
              <a:endParaRPr lang="en-GB"/>
            </a:p>
          </p:txBody>
        </p:sp>
        <p:sp>
          <p:nvSpPr>
            <p:cNvPr id="22" name="Line 19"/>
            <p:cNvSpPr>
              <a:spLocks noChangeShapeType="1"/>
            </p:cNvSpPr>
            <p:nvPr/>
          </p:nvSpPr>
          <p:spPr bwMode="auto">
            <a:xfrm flipV="1">
              <a:off x="827584" y="2276872"/>
              <a:ext cx="0" cy="863848"/>
            </a:xfrm>
            <a:prstGeom prst="line">
              <a:avLst/>
            </a:prstGeom>
            <a:noFill/>
            <a:ln w="9525">
              <a:solidFill>
                <a:schemeClr val="tx1"/>
              </a:solidFill>
              <a:round/>
              <a:headEnd/>
              <a:tailEnd type="triangle" w="med" len="med"/>
            </a:ln>
          </p:spPr>
          <p:txBody>
            <a:bodyPr/>
            <a:lstStyle/>
            <a:p>
              <a:endParaRPr lang="en-GB"/>
            </a:p>
          </p:txBody>
        </p:sp>
        <p:sp>
          <p:nvSpPr>
            <p:cNvPr id="23" name="Text Box 10"/>
            <p:cNvSpPr txBox="1">
              <a:spLocks noChangeArrowheads="1"/>
            </p:cNvSpPr>
            <p:nvPr/>
          </p:nvSpPr>
          <p:spPr bwMode="auto">
            <a:xfrm>
              <a:off x="467544" y="2564904"/>
              <a:ext cx="364267" cy="369332"/>
            </a:xfrm>
            <a:prstGeom prst="rect">
              <a:avLst/>
            </a:prstGeom>
            <a:noFill/>
            <a:ln w="9525">
              <a:noFill/>
              <a:miter lim="800000"/>
              <a:headEnd/>
              <a:tailEnd/>
            </a:ln>
          </p:spPr>
          <p:txBody>
            <a:bodyPr wrap="none">
              <a:spAutoFit/>
            </a:bodyPr>
            <a:lstStyle/>
            <a:p>
              <a:r>
                <a:rPr lang="en-GB" i="1" dirty="0">
                  <a:latin typeface="Times New Roman" pitchFamily="18" charset="0"/>
                </a:rPr>
                <a:t>V</a:t>
              </a:r>
              <a:r>
                <a:rPr lang="en-GB" i="1" baseline="-25000" dirty="0">
                  <a:latin typeface="Times New Roman" pitchFamily="18" charset="0"/>
                </a:rPr>
                <a:t>-</a:t>
              </a:r>
            </a:p>
          </p:txBody>
        </p:sp>
        <p:sp>
          <p:nvSpPr>
            <p:cNvPr id="24" name="Text Box 16"/>
            <p:cNvSpPr txBox="1">
              <a:spLocks noChangeArrowheads="1"/>
            </p:cNvSpPr>
            <p:nvPr/>
          </p:nvSpPr>
          <p:spPr bwMode="auto">
            <a:xfrm>
              <a:off x="2007965" y="2492896"/>
              <a:ext cx="331787" cy="396875"/>
            </a:xfrm>
            <a:prstGeom prst="rect">
              <a:avLst/>
            </a:prstGeom>
            <a:noFill/>
            <a:ln w="9525">
              <a:noFill/>
              <a:miter lim="800000"/>
              <a:headEnd/>
              <a:tailEnd/>
            </a:ln>
          </p:spPr>
          <p:txBody>
            <a:bodyPr wrap="none">
              <a:spAutoFit/>
            </a:bodyPr>
            <a:lstStyle/>
            <a:p>
              <a:r>
                <a:rPr lang="en-GB" sz="2000" dirty="0"/>
                <a:t>+</a:t>
              </a:r>
            </a:p>
          </p:txBody>
        </p:sp>
        <p:sp>
          <p:nvSpPr>
            <p:cNvPr id="25" name="Text Box 17"/>
            <p:cNvSpPr txBox="1">
              <a:spLocks noChangeArrowheads="1"/>
            </p:cNvSpPr>
            <p:nvPr/>
          </p:nvSpPr>
          <p:spPr bwMode="auto">
            <a:xfrm>
              <a:off x="2027337" y="2060848"/>
              <a:ext cx="268287" cy="396875"/>
            </a:xfrm>
            <a:prstGeom prst="rect">
              <a:avLst/>
            </a:prstGeom>
            <a:noFill/>
            <a:ln w="9525">
              <a:noFill/>
              <a:miter lim="800000"/>
              <a:headEnd/>
              <a:tailEnd/>
            </a:ln>
          </p:spPr>
          <p:txBody>
            <a:bodyPr wrap="none">
              <a:spAutoFit/>
            </a:bodyPr>
            <a:lstStyle/>
            <a:p>
              <a:r>
                <a:rPr lang="en-GB" sz="2000" dirty="0"/>
                <a:t>-</a:t>
              </a:r>
            </a:p>
          </p:txBody>
        </p:sp>
        <p:sp>
          <p:nvSpPr>
            <p:cNvPr id="26" name="Text Box 18"/>
            <p:cNvSpPr txBox="1">
              <a:spLocks noChangeArrowheads="1"/>
            </p:cNvSpPr>
            <p:nvPr/>
          </p:nvSpPr>
          <p:spPr bwMode="auto">
            <a:xfrm>
              <a:off x="1907704" y="1556792"/>
              <a:ext cx="1653786" cy="379591"/>
            </a:xfrm>
            <a:prstGeom prst="rect">
              <a:avLst/>
            </a:prstGeom>
            <a:noFill/>
            <a:ln w="9525">
              <a:noFill/>
              <a:miter lim="800000"/>
              <a:headEnd/>
              <a:tailEnd/>
            </a:ln>
          </p:spPr>
          <p:txBody>
            <a:bodyPr wrap="none">
              <a:spAutoFit/>
            </a:bodyPr>
            <a:lstStyle/>
            <a:p>
              <a:r>
                <a:rPr lang="en-GB" i="1" dirty="0">
                  <a:latin typeface="Times New Roman" pitchFamily="18" charset="0"/>
                </a:rPr>
                <a:t>V</a:t>
              </a:r>
              <a:r>
                <a:rPr lang="en-GB" i="1" baseline="-25000" dirty="0">
                  <a:latin typeface="Times New Roman" pitchFamily="18" charset="0"/>
                </a:rPr>
                <a:t>o</a:t>
              </a:r>
              <a:r>
                <a:rPr lang="en-GB" i="1" dirty="0">
                  <a:latin typeface="Times New Roman" pitchFamily="18" charset="0"/>
                </a:rPr>
                <a:t>= A</a:t>
              </a:r>
              <a:r>
                <a:rPr lang="en-GB" i="1" baseline="-25000" dirty="0">
                  <a:latin typeface="Times New Roman" pitchFamily="18" charset="0"/>
                </a:rPr>
                <a:t>v</a:t>
              </a:r>
              <a:r>
                <a:rPr lang="en-GB" i="1" dirty="0">
                  <a:latin typeface="Times New Roman" pitchFamily="18" charset="0"/>
                </a:rPr>
                <a:t> .</a:t>
              </a:r>
              <a:r>
                <a:rPr lang="en-GB" dirty="0">
                  <a:latin typeface="Times New Roman" pitchFamily="18" charset="0"/>
                </a:rPr>
                <a:t>(</a:t>
              </a:r>
              <a:r>
                <a:rPr lang="en-GB" i="1" dirty="0">
                  <a:latin typeface="Times New Roman" pitchFamily="18" charset="0"/>
                </a:rPr>
                <a:t>V</a:t>
              </a:r>
              <a:r>
                <a:rPr lang="en-GB" sz="2800" i="1" baseline="-25000" dirty="0">
                  <a:latin typeface="Times New Roman" pitchFamily="18" charset="0"/>
                </a:rPr>
                <a:t>+</a:t>
              </a:r>
              <a:r>
                <a:rPr lang="en-GB" i="1" dirty="0">
                  <a:latin typeface="Times New Roman" pitchFamily="18" charset="0"/>
                </a:rPr>
                <a:t>-V</a:t>
              </a:r>
              <a:r>
                <a:rPr lang="en-GB" sz="2800" i="1" baseline="-25000" dirty="0">
                  <a:latin typeface="Times New Roman" pitchFamily="18" charset="0"/>
                </a:rPr>
                <a:t>-</a:t>
              </a:r>
              <a:r>
                <a:rPr lang="en-GB" dirty="0">
                  <a:latin typeface="Times New Roman" pitchFamily="18" charset="0"/>
                </a:rPr>
                <a:t>)</a:t>
              </a:r>
              <a:endParaRPr lang="en-GB" i="1" baseline="-25000" dirty="0">
                <a:latin typeface="Times New Roman" pitchFamily="18" charset="0"/>
              </a:endParaRPr>
            </a:p>
          </p:txBody>
        </p:sp>
      </p:grpSp>
      <p:sp>
        <p:nvSpPr>
          <p:cNvPr id="491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3"/>
          <p:cNvSpPr txBox="1">
            <a:spLocks noChangeArrowheads="1"/>
          </p:cNvSpPr>
          <p:nvPr/>
        </p:nvSpPr>
        <p:spPr bwMode="auto">
          <a:xfrm>
            <a:off x="179512" y="4149080"/>
            <a:ext cx="7632848" cy="12241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47675" marR="0" lvl="0" indent="-447675" algn="l" defTabSz="914400" rtl="0" eaLnBrk="1" fontAlgn="base" latinLnBrk="0" hangingPunct="1">
              <a:lnSpc>
                <a:spcPct val="80000"/>
              </a:lnSpc>
              <a:spcBef>
                <a:spcPct val="20000"/>
              </a:spcBef>
              <a:spcAft>
                <a:spcPct val="0"/>
              </a:spcAft>
              <a:buClr>
                <a:schemeClr val="accent1"/>
              </a:buClr>
              <a:buSzPct val="70000"/>
              <a:buFont typeface="Wingdings" pitchFamily="2" charset="2"/>
              <a:buChar char="n"/>
              <a:tabLst/>
              <a:defRPr/>
            </a:pPr>
            <a:r>
              <a:rPr lang="en-GB" sz="2400" kern="0" dirty="0">
                <a:latin typeface="+mn-lt"/>
              </a:rPr>
              <a:t>In analogue circuits we use it in closed-loop mode; i.e.,</a:t>
            </a:r>
          </a:p>
          <a:p>
            <a:pPr marL="904875" lvl="1" indent="-447675">
              <a:lnSpc>
                <a:spcPct val="80000"/>
              </a:lnSpc>
              <a:spcBef>
                <a:spcPct val="20000"/>
              </a:spcBef>
              <a:buClr>
                <a:schemeClr val="accent1"/>
              </a:buClr>
              <a:buSzPct val="70000"/>
              <a:buFont typeface="Wingdings" pitchFamily="2" charset="2"/>
              <a:buChar char="n"/>
            </a:pPr>
            <a:r>
              <a:rPr kumimoji="0" lang="en-GB" sz="1600" b="0" i="0" u="none" strike="noStrike" kern="0" cap="none" spc="0" normalizeH="0" baseline="0" noProof="0" dirty="0">
                <a:ln>
                  <a:noFill/>
                </a:ln>
                <a:solidFill>
                  <a:schemeClr val="tx1"/>
                </a:solidFill>
                <a:effectLst/>
                <a:uLnTx/>
                <a:uFillTx/>
                <a:latin typeface="+mn-lt"/>
              </a:rPr>
              <a:t>With </a:t>
            </a:r>
            <a:r>
              <a:rPr kumimoji="0" lang="en-GB" sz="1600" b="0" i="0" u="none" strike="noStrike" kern="0" cap="none" spc="0" normalizeH="0" noProof="0" dirty="0">
                <a:ln>
                  <a:noFill/>
                </a:ln>
                <a:solidFill>
                  <a:schemeClr val="tx1"/>
                </a:solidFill>
                <a:effectLst/>
                <a:uLnTx/>
                <a:uFillTx/>
                <a:latin typeface="+mn-lt"/>
              </a:rPr>
              <a:t>feedback – a connection from output to input</a:t>
            </a:r>
          </a:p>
          <a:p>
            <a:pPr marL="904875" lvl="1" indent="-447675">
              <a:lnSpc>
                <a:spcPct val="80000"/>
              </a:lnSpc>
              <a:spcBef>
                <a:spcPct val="20000"/>
              </a:spcBef>
              <a:buClr>
                <a:schemeClr val="accent1"/>
              </a:buClr>
              <a:buSzPct val="70000"/>
              <a:buFont typeface="Wingdings" pitchFamily="2" charset="2"/>
              <a:buChar char="n"/>
            </a:pPr>
            <a:r>
              <a:rPr lang="en-GB" sz="1600" kern="0" baseline="0" dirty="0">
                <a:latin typeface="+mn-lt"/>
              </a:rPr>
              <a:t>This feedback connection is always from output to the</a:t>
            </a:r>
            <a:r>
              <a:rPr lang="en-GB" sz="1600" kern="0" dirty="0">
                <a:latin typeface="+mn-lt"/>
              </a:rPr>
              <a:t> inverting input</a:t>
            </a:r>
          </a:p>
          <a:p>
            <a:pPr marL="904875" lvl="1" indent="-447675">
              <a:lnSpc>
                <a:spcPct val="80000"/>
              </a:lnSpc>
              <a:spcBef>
                <a:spcPct val="20000"/>
              </a:spcBef>
              <a:buClr>
                <a:schemeClr val="accent1"/>
              </a:buClr>
              <a:buSzPct val="70000"/>
              <a:buFont typeface="Wingdings" pitchFamily="2" charset="2"/>
              <a:buChar char="n"/>
            </a:pPr>
            <a:r>
              <a:rPr kumimoji="0" lang="en-GB" sz="1600" b="0" i="0" u="none" strike="noStrike" kern="0" cap="none" spc="0" normalizeH="0" baseline="0" noProof="0" dirty="0">
                <a:ln>
                  <a:noFill/>
                </a:ln>
                <a:solidFill>
                  <a:schemeClr val="tx1"/>
                </a:solidFill>
                <a:effectLst/>
                <a:uLnTx/>
                <a:uFillTx/>
                <a:latin typeface="+mn-lt"/>
              </a:rPr>
              <a:t>The inverting input is identified by the ‘-’ on the symbol </a:t>
            </a:r>
            <a:r>
              <a:rPr kumimoji="0" lang="en-GB" sz="1600" b="0" i="0" u="none" strike="noStrike" kern="0" cap="none" spc="0" normalizeH="0" noProof="0" dirty="0">
                <a:ln>
                  <a:noFill/>
                </a:ln>
                <a:solidFill>
                  <a:schemeClr val="tx1"/>
                </a:solidFill>
                <a:effectLst/>
                <a:uLnTx/>
                <a:uFillTx/>
                <a:latin typeface="+mn-lt"/>
              </a:rPr>
              <a:t>and the non-inverting input is identified by the ‘+’</a:t>
            </a:r>
            <a:endParaRPr kumimoji="0" lang="en-GB" sz="1600" b="0" i="0" u="none" strike="noStrike" kern="0" cap="none" spc="0" normalizeH="0" baseline="0" noProof="0" dirty="0">
              <a:ln>
                <a:noFill/>
              </a:ln>
              <a:solidFill>
                <a:schemeClr val="tx1"/>
              </a:solidFill>
              <a:effectLst/>
              <a:uLnTx/>
              <a:uFillTx/>
              <a:latin typeface="+mn-lt"/>
            </a:endParaRPr>
          </a:p>
        </p:txBody>
      </p:sp>
      <p:sp>
        <p:nvSpPr>
          <p:cNvPr id="501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50179" name="Object 3"/>
          <p:cNvGraphicFramePr>
            <a:graphicFrameLocks noChangeAspect="1"/>
          </p:cNvGraphicFramePr>
          <p:nvPr/>
        </p:nvGraphicFramePr>
        <p:xfrm>
          <a:off x="-41445" y="5589240"/>
          <a:ext cx="1587795" cy="1268760"/>
        </p:xfrm>
        <a:graphic>
          <a:graphicData uri="http://schemas.openxmlformats.org/presentationml/2006/ole">
            <mc:AlternateContent xmlns:mc="http://schemas.openxmlformats.org/markup-compatibility/2006">
              <mc:Choice xmlns:v="urn:schemas-microsoft-com:vml" Requires="v">
                <p:oleObj spid="_x0000_s64806" name="Visio" r:id="rId3" imgW="2889992" imgH="2315180" progId="Visio.Drawing.11">
                  <p:embed/>
                </p:oleObj>
              </mc:Choice>
              <mc:Fallback>
                <p:oleObj name="Visio" r:id="rId3" imgW="2889992" imgH="231518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45" y="5589240"/>
                        <a:ext cx="1587795" cy="12687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50181" name="Object 5"/>
          <p:cNvGraphicFramePr>
            <a:graphicFrameLocks noChangeAspect="1"/>
          </p:cNvGraphicFramePr>
          <p:nvPr/>
        </p:nvGraphicFramePr>
        <p:xfrm>
          <a:off x="1547663" y="5842134"/>
          <a:ext cx="3096345" cy="1619314"/>
        </p:xfrm>
        <a:graphic>
          <a:graphicData uri="http://schemas.openxmlformats.org/presentationml/2006/ole">
            <mc:AlternateContent xmlns:mc="http://schemas.openxmlformats.org/markup-compatibility/2006">
              <mc:Choice xmlns:v="urn:schemas-microsoft-com:vml" Requires="v">
                <p:oleObj spid="_x0000_s64807" name="Visio" r:id="rId5" imgW="4331249" imgH="2297298" progId="Visio.Drawing.11">
                  <p:embed/>
                </p:oleObj>
              </mc:Choice>
              <mc:Fallback>
                <p:oleObj name="Visio" r:id="rId5" imgW="4331249" imgH="2297298" progId="Visio.Drawing.11">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663" y="5842134"/>
                        <a:ext cx="3096345" cy="16193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50183" name="Object 7"/>
          <p:cNvGraphicFramePr>
            <a:graphicFrameLocks noChangeAspect="1"/>
          </p:cNvGraphicFramePr>
          <p:nvPr/>
        </p:nvGraphicFramePr>
        <p:xfrm>
          <a:off x="4355975" y="5517232"/>
          <a:ext cx="2183361" cy="1340768"/>
        </p:xfrm>
        <a:graphic>
          <a:graphicData uri="http://schemas.openxmlformats.org/presentationml/2006/ole">
            <mc:AlternateContent xmlns:mc="http://schemas.openxmlformats.org/markup-compatibility/2006">
              <mc:Choice xmlns:v="urn:schemas-microsoft-com:vml" Requires="v">
                <p:oleObj spid="_x0000_s64808" name="Visio" r:id="rId7" imgW="3395228" imgH="2084995" progId="Visio.Drawing.11">
                  <p:embed/>
                </p:oleObj>
              </mc:Choice>
              <mc:Fallback>
                <p:oleObj name="Visio" r:id="rId7" imgW="3395228" imgH="2084995" progId="Visio.Drawing.11">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5975" y="5517232"/>
                        <a:ext cx="2183361" cy="13407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3646948003"/>
              </p:ext>
            </p:extLst>
          </p:nvPr>
        </p:nvGraphicFramePr>
        <p:xfrm>
          <a:off x="5148065" y="4293096"/>
          <a:ext cx="5184575" cy="3464446"/>
        </p:xfrm>
        <a:graphic>
          <a:graphicData uri="http://schemas.openxmlformats.org/presentationml/2006/ole">
            <mc:AlternateContent xmlns:mc="http://schemas.openxmlformats.org/markup-compatibility/2006">
              <mc:Choice xmlns:v="urn:schemas-microsoft-com:vml" Requires="v">
                <p:oleObj spid="_x0000_s64809" name="Visio" r:id="rId9" imgW="6124454" imgH="4092660" progId="Visio.Drawing.11">
                  <p:embed/>
                </p:oleObj>
              </mc:Choice>
              <mc:Fallback>
                <p:oleObj name="Visio" r:id="rId9" imgW="6124454" imgH="4092660" progId="Visio.Drawing.11">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48065" y="4293096"/>
                        <a:ext cx="5184575" cy="34644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931863" y="96838"/>
            <a:ext cx="7600577" cy="1412875"/>
          </a:xfrm>
        </p:spPr>
        <p:txBody>
          <a:bodyPr/>
          <a:lstStyle/>
          <a:p>
            <a:pPr eaLnBrk="1" hangingPunct="1"/>
            <a:r>
              <a:rPr lang="en-GB" sz="2800" dirty="0"/>
              <a:t>We shall examine the following useful circuits as sub-systems in an electronic system</a:t>
            </a:r>
          </a:p>
        </p:txBody>
      </p:sp>
      <p:sp>
        <p:nvSpPr>
          <p:cNvPr id="21508" name="Rectangle 3"/>
          <p:cNvSpPr>
            <a:spLocks noGrp="1" noChangeArrowheads="1"/>
          </p:cNvSpPr>
          <p:nvPr>
            <p:ph type="body" idx="1"/>
          </p:nvPr>
        </p:nvSpPr>
        <p:spPr>
          <a:xfrm>
            <a:off x="611560" y="4005064"/>
            <a:ext cx="8424936" cy="1909762"/>
          </a:xfrm>
        </p:spPr>
        <p:txBody>
          <a:bodyPr/>
          <a:lstStyle/>
          <a:p>
            <a:pPr eaLnBrk="1" hangingPunct="1">
              <a:lnSpc>
                <a:spcPct val="80000"/>
              </a:lnSpc>
            </a:pPr>
            <a:r>
              <a:rPr lang="en-GB" sz="2400" dirty="0"/>
              <a:t>Circuit (a): Voltage buffer </a:t>
            </a:r>
            <a:r>
              <a:rPr lang="en-GB" sz="2000" dirty="0"/>
              <a:t>(sometimes called voltage follower)</a:t>
            </a:r>
          </a:p>
          <a:p>
            <a:pPr eaLnBrk="1" hangingPunct="1">
              <a:lnSpc>
                <a:spcPct val="80000"/>
              </a:lnSpc>
            </a:pPr>
            <a:r>
              <a:rPr lang="en-GB" sz="2400" dirty="0"/>
              <a:t>Circuit (b): Non-inverting voltage amplifier</a:t>
            </a:r>
          </a:p>
          <a:p>
            <a:pPr eaLnBrk="1" hangingPunct="1">
              <a:lnSpc>
                <a:spcPct val="80000"/>
              </a:lnSpc>
            </a:pPr>
            <a:r>
              <a:rPr lang="en-GB" sz="2400" dirty="0"/>
              <a:t>Circuit (c): Inverting voltage amplifier</a:t>
            </a:r>
          </a:p>
          <a:p>
            <a:pPr eaLnBrk="1" hangingPunct="1">
              <a:lnSpc>
                <a:spcPct val="80000"/>
              </a:lnSpc>
            </a:pPr>
            <a:r>
              <a:rPr lang="en-GB" sz="2400" dirty="0"/>
              <a:t>Circuit (d): Differential voltage amplifier</a:t>
            </a:r>
            <a:endParaRPr lang="en-GB" sz="400" dirty="0"/>
          </a:p>
          <a:p>
            <a:pPr lvl="1" eaLnBrk="1" hangingPunct="1">
              <a:lnSpc>
                <a:spcPct val="80000"/>
              </a:lnSpc>
            </a:pPr>
            <a:endParaRPr lang="en-GB" sz="1600" dirty="0"/>
          </a:p>
          <a:p>
            <a:pPr lvl="1" eaLnBrk="1" hangingPunct="1">
              <a:lnSpc>
                <a:spcPct val="80000"/>
              </a:lnSpc>
            </a:pPr>
            <a:endParaRPr lang="en-GB" sz="1600" dirty="0"/>
          </a:p>
        </p:txBody>
      </p:sp>
      <p:sp>
        <p:nvSpPr>
          <p:cNvPr id="491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501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50179" name="Object 3"/>
          <p:cNvGraphicFramePr>
            <a:graphicFrameLocks noChangeAspect="1"/>
          </p:cNvGraphicFramePr>
          <p:nvPr/>
        </p:nvGraphicFramePr>
        <p:xfrm>
          <a:off x="2267744" y="1692746"/>
          <a:ext cx="2309189" cy="1845204"/>
        </p:xfrm>
        <a:graphic>
          <a:graphicData uri="http://schemas.openxmlformats.org/presentationml/2006/ole">
            <mc:AlternateContent xmlns:mc="http://schemas.openxmlformats.org/markup-compatibility/2006">
              <mc:Choice xmlns:v="urn:schemas-microsoft-com:vml" Requires="v">
                <p:oleObj spid="_x0000_s65903" name="Visio" r:id="rId3" imgW="2889992" imgH="2315180" progId="Visio.Drawing.11">
                  <p:embed/>
                </p:oleObj>
              </mc:Choice>
              <mc:Fallback>
                <p:oleObj name="Visio" r:id="rId3" imgW="2889992" imgH="231518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1692746"/>
                        <a:ext cx="2309189" cy="18452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50181" name="Object 5"/>
          <p:cNvGraphicFramePr>
            <a:graphicFrameLocks noChangeAspect="1"/>
          </p:cNvGraphicFramePr>
          <p:nvPr/>
        </p:nvGraphicFramePr>
        <p:xfrm>
          <a:off x="-540568" y="1980778"/>
          <a:ext cx="4104456" cy="2146532"/>
        </p:xfrm>
        <a:graphic>
          <a:graphicData uri="http://schemas.openxmlformats.org/presentationml/2006/ole">
            <mc:AlternateContent xmlns:mc="http://schemas.openxmlformats.org/markup-compatibility/2006">
              <mc:Choice xmlns:v="urn:schemas-microsoft-com:vml" Requires="v">
                <p:oleObj spid="_x0000_s65904" name="Visio" r:id="rId5" imgW="4331249" imgH="2297298" progId="Visio.Drawing.11">
                  <p:embed/>
                </p:oleObj>
              </mc:Choice>
              <mc:Fallback>
                <p:oleObj name="Visio" r:id="rId5" imgW="4331249" imgH="2297298" progId="Visio.Drawing.11">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0568" y="1980778"/>
                        <a:ext cx="4104456" cy="21465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50183" name="Object 7"/>
          <p:cNvGraphicFramePr>
            <a:graphicFrameLocks noChangeAspect="1"/>
          </p:cNvGraphicFramePr>
          <p:nvPr/>
        </p:nvGraphicFramePr>
        <p:xfrm>
          <a:off x="4427984" y="1764754"/>
          <a:ext cx="2483768" cy="1525243"/>
        </p:xfrm>
        <a:graphic>
          <a:graphicData uri="http://schemas.openxmlformats.org/presentationml/2006/ole">
            <mc:AlternateContent xmlns:mc="http://schemas.openxmlformats.org/markup-compatibility/2006">
              <mc:Choice xmlns:v="urn:schemas-microsoft-com:vml" Requires="v">
                <p:oleObj spid="_x0000_s65905" name="Visio" r:id="rId7" imgW="3395228" imgH="2084995" progId="Visio.Drawing.11">
                  <p:embed/>
                </p:oleObj>
              </mc:Choice>
              <mc:Fallback>
                <p:oleObj name="Visio" r:id="rId7" imgW="3395228" imgH="2084995" progId="Visio.Drawing.11">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7984" y="1764754"/>
                        <a:ext cx="2483768" cy="15252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4031060032"/>
              </p:ext>
            </p:extLst>
          </p:nvPr>
        </p:nvGraphicFramePr>
        <p:xfrm>
          <a:off x="5004048" y="828650"/>
          <a:ext cx="5184575" cy="3464446"/>
        </p:xfrm>
        <a:graphic>
          <a:graphicData uri="http://schemas.openxmlformats.org/presentationml/2006/ole">
            <mc:AlternateContent xmlns:mc="http://schemas.openxmlformats.org/markup-compatibility/2006">
              <mc:Choice xmlns:v="urn:schemas-microsoft-com:vml" Requires="v">
                <p:oleObj spid="_x0000_s65906" name="Visio" r:id="rId9" imgW="6124454" imgH="4092660" progId="Visio.Drawing.11">
                  <p:embed/>
                </p:oleObj>
              </mc:Choice>
              <mc:Fallback>
                <p:oleObj name="Visio" r:id="rId9" imgW="6124454" imgH="4092660" progId="Visio.Drawing.11">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04048" y="828650"/>
                        <a:ext cx="5184575" cy="34644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Text Box 13"/>
          <p:cNvSpPr txBox="1">
            <a:spLocks noChangeArrowheads="1"/>
          </p:cNvSpPr>
          <p:nvPr/>
        </p:nvSpPr>
        <p:spPr bwMode="auto">
          <a:xfrm>
            <a:off x="864096" y="3492946"/>
            <a:ext cx="8172400" cy="369332"/>
          </a:xfrm>
          <a:prstGeom prst="rect">
            <a:avLst/>
          </a:prstGeom>
          <a:noFill/>
          <a:ln w="9525">
            <a:noFill/>
            <a:miter lim="800000"/>
            <a:headEnd/>
            <a:tailEnd/>
          </a:ln>
        </p:spPr>
        <p:txBody>
          <a:bodyPr wrap="square">
            <a:spAutoFit/>
          </a:bodyPr>
          <a:lstStyle/>
          <a:p>
            <a:r>
              <a:rPr lang="en-GB" dirty="0"/>
              <a:t>(a)		(b)			(c)		(d)</a:t>
            </a:r>
          </a:p>
        </p:txBody>
      </p:sp>
      <p:graphicFrame>
        <p:nvGraphicFramePr>
          <p:cNvPr id="68614" name="Object 3"/>
          <p:cNvGraphicFramePr>
            <a:graphicFrameLocks noChangeAspect="1"/>
          </p:cNvGraphicFramePr>
          <p:nvPr/>
        </p:nvGraphicFramePr>
        <p:xfrm>
          <a:off x="-756592" y="4221088"/>
          <a:ext cx="3208481" cy="2566342"/>
        </p:xfrm>
        <a:graphic>
          <a:graphicData uri="http://schemas.openxmlformats.org/presentationml/2006/ole">
            <mc:AlternateContent xmlns:mc="http://schemas.openxmlformats.org/markup-compatibility/2006">
              <mc:Choice xmlns:v="urn:schemas-microsoft-com:vml" Requires="v">
                <p:oleObj spid="_x0000_s65907" name="Visio" r:id="rId11" imgW="2889992" imgH="2315180" progId="Visio.Drawing.11">
                  <p:embed/>
                </p:oleObj>
              </mc:Choice>
              <mc:Fallback>
                <p:oleObj name="Visio" r:id="rId11" imgW="2889992" imgH="2315180" progId="Visio.Drawing.11">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6592" y="4221088"/>
                        <a:ext cx="3208481" cy="25663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3"/>
          <p:cNvSpPr txBox="1">
            <a:spLocks noChangeArrowheads="1"/>
          </p:cNvSpPr>
          <p:nvPr/>
        </p:nvSpPr>
        <p:spPr bwMode="auto">
          <a:xfrm>
            <a:off x="-391919" y="5949280"/>
            <a:ext cx="5400600" cy="531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889000" marR="0" lvl="1" indent="-439738" algn="l" defTabSz="914400" rtl="0" eaLnBrk="1" fontAlgn="base" latinLnBrk="0" hangingPunct="1">
              <a:lnSpc>
                <a:spcPct val="80000"/>
              </a:lnSpc>
              <a:spcBef>
                <a:spcPct val="20000"/>
              </a:spcBef>
              <a:spcAft>
                <a:spcPct val="0"/>
              </a:spcAft>
              <a:buClr>
                <a:schemeClr val="hlink"/>
              </a:buClr>
              <a:buSzPct val="65000"/>
              <a:buFont typeface="Wingdings" pitchFamily="2" charset="2"/>
              <a:buNone/>
              <a:tabLst/>
              <a:defRPr/>
            </a:pPr>
            <a:r>
              <a:rPr kumimoji="0" lang="en-GB" sz="2000" b="0" i="0" u="none" strike="noStrike" kern="0" cap="none" spc="0" normalizeH="0" baseline="0" noProof="0" dirty="0">
                <a:ln>
                  <a:noFill/>
                </a:ln>
                <a:solidFill>
                  <a:schemeClr val="tx1"/>
                </a:solidFill>
                <a:effectLst/>
                <a:uLnTx/>
                <a:uFillTx/>
                <a:latin typeface="+mn-lt"/>
              </a:rPr>
              <a:t>Note that 		(a resistor)</a:t>
            </a:r>
            <a:endParaRPr kumimoji="0" lang="en-GB" sz="650" b="0" i="0" u="none" strike="noStrike" kern="0" cap="none" spc="0" normalizeH="0" baseline="0" noProof="0" dirty="0">
              <a:ln>
                <a:noFill/>
              </a:ln>
              <a:solidFill>
                <a:schemeClr val="tx1"/>
              </a:solidFill>
              <a:effectLst/>
              <a:uLnTx/>
              <a:uFillTx/>
              <a:latin typeface="+mn-lt"/>
            </a:endParaRPr>
          </a:p>
        </p:txBody>
      </p:sp>
      <p:sp>
        <p:nvSpPr>
          <p:cNvPr id="15" name="Text Box 13"/>
          <p:cNvSpPr txBox="1">
            <a:spLocks noChangeArrowheads="1"/>
          </p:cNvSpPr>
          <p:nvPr/>
        </p:nvSpPr>
        <p:spPr bwMode="auto">
          <a:xfrm>
            <a:off x="4644008" y="5445224"/>
            <a:ext cx="4464496" cy="1477328"/>
          </a:xfrm>
          <a:prstGeom prst="rect">
            <a:avLst/>
          </a:prstGeom>
          <a:noFill/>
          <a:ln w="9525">
            <a:noFill/>
            <a:miter lim="800000"/>
            <a:headEnd/>
            <a:tailEnd/>
          </a:ln>
        </p:spPr>
        <p:txBody>
          <a:bodyPr wrap="square">
            <a:spAutoFit/>
          </a:bodyPr>
          <a:lstStyle/>
          <a:p>
            <a:r>
              <a:rPr lang="en-GB" dirty="0"/>
              <a:t>There are many analogue operations which may be performed using this core device; including summers, and if reactive components are included, filters and oscillators</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971600" y="0"/>
            <a:ext cx="7600577" cy="1412875"/>
          </a:xfrm>
        </p:spPr>
        <p:txBody>
          <a:bodyPr/>
          <a:lstStyle/>
          <a:p>
            <a:pPr eaLnBrk="1" hangingPunct="1"/>
            <a:r>
              <a:rPr lang="en-GB" sz="2800" dirty="0"/>
              <a:t>Voltage Buffer</a:t>
            </a:r>
            <a:br>
              <a:rPr lang="en-GB" sz="2800" dirty="0"/>
            </a:br>
            <a:r>
              <a:rPr lang="en-GB" sz="2800" dirty="0"/>
              <a:t>(or voltage follower, or unity gain buffer)</a:t>
            </a:r>
          </a:p>
        </p:txBody>
      </p:sp>
      <p:sp>
        <p:nvSpPr>
          <p:cNvPr id="21508" name="Rectangle 3"/>
          <p:cNvSpPr>
            <a:spLocks noGrp="1" noChangeArrowheads="1"/>
          </p:cNvSpPr>
          <p:nvPr>
            <p:ph type="body" idx="1"/>
          </p:nvPr>
        </p:nvSpPr>
        <p:spPr>
          <a:xfrm>
            <a:off x="611560" y="4005064"/>
            <a:ext cx="8424936" cy="1909762"/>
          </a:xfrm>
        </p:spPr>
        <p:txBody>
          <a:bodyPr/>
          <a:lstStyle/>
          <a:p>
            <a:pPr eaLnBrk="1" hangingPunct="1">
              <a:lnSpc>
                <a:spcPct val="80000"/>
              </a:lnSpc>
            </a:pPr>
            <a:endParaRPr lang="en-GB" sz="1000" dirty="0"/>
          </a:p>
          <a:p>
            <a:pPr eaLnBrk="1" hangingPunct="1">
              <a:lnSpc>
                <a:spcPct val="80000"/>
              </a:lnSpc>
            </a:pPr>
            <a:endParaRPr lang="en-GB" sz="400" dirty="0"/>
          </a:p>
          <a:p>
            <a:pPr lvl="1" eaLnBrk="1" hangingPunct="1">
              <a:lnSpc>
                <a:spcPct val="80000"/>
              </a:lnSpc>
            </a:pPr>
            <a:endParaRPr lang="en-GB" sz="1600" dirty="0"/>
          </a:p>
          <a:p>
            <a:pPr lvl="1" eaLnBrk="1" hangingPunct="1">
              <a:lnSpc>
                <a:spcPct val="80000"/>
              </a:lnSpc>
            </a:pPr>
            <a:endParaRPr lang="en-GB" sz="1600" dirty="0"/>
          </a:p>
        </p:txBody>
      </p:sp>
      <p:sp>
        <p:nvSpPr>
          <p:cNvPr id="491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501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5018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5018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Text Box 13"/>
          <p:cNvSpPr txBox="1">
            <a:spLocks noChangeArrowheads="1"/>
          </p:cNvSpPr>
          <p:nvPr/>
        </p:nvSpPr>
        <p:spPr bwMode="auto">
          <a:xfrm>
            <a:off x="3887416" y="1700808"/>
            <a:ext cx="5256584" cy="2031325"/>
          </a:xfrm>
          <a:prstGeom prst="rect">
            <a:avLst/>
          </a:prstGeom>
          <a:noFill/>
          <a:ln w="9525">
            <a:noFill/>
            <a:miter lim="800000"/>
            <a:headEnd/>
            <a:tailEnd/>
          </a:ln>
        </p:spPr>
        <p:txBody>
          <a:bodyPr wrap="square">
            <a:spAutoFit/>
          </a:bodyPr>
          <a:lstStyle/>
          <a:p>
            <a:r>
              <a:rPr lang="en-GB" dirty="0"/>
              <a:t>There are three ways to consider how the operational amplifier works when placed in a circuit:</a:t>
            </a:r>
          </a:p>
          <a:p>
            <a:pPr marL="342900" indent="-342900">
              <a:buAutoNum type="arabicParenBoth"/>
            </a:pPr>
            <a:r>
              <a:rPr lang="en-GB" dirty="0"/>
              <a:t>The formal way, using control theory and stability analysis – </a:t>
            </a:r>
            <a:r>
              <a:rPr lang="en-GB" dirty="0">
                <a:solidFill>
                  <a:srgbClr val="FF0000"/>
                </a:solidFill>
              </a:rPr>
              <a:t>not for us</a:t>
            </a:r>
          </a:p>
          <a:p>
            <a:pPr marL="342900" indent="-342900">
              <a:buAutoNum type="arabicParenBoth"/>
            </a:pPr>
            <a:r>
              <a:rPr lang="en-GB" dirty="0"/>
              <a:t>The ‘it just does’ way – </a:t>
            </a:r>
            <a:r>
              <a:rPr lang="en-GB" dirty="0">
                <a:solidFill>
                  <a:srgbClr val="FF0000"/>
                </a:solidFill>
              </a:rPr>
              <a:t>useful for us</a:t>
            </a:r>
          </a:p>
          <a:p>
            <a:pPr marL="342900" indent="-342900">
              <a:buAutoNum type="arabicParenBoth"/>
            </a:pPr>
            <a:r>
              <a:rPr lang="en-GB" dirty="0"/>
              <a:t>The ‘follow the feedback’ way – </a:t>
            </a:r>
            <a:r>
              <a:rPr lang="en-GB" dirty="0">
                <a:solidFill>
                  <a:srgbClr val="FF0000"/>
                </a:solidFill>
              </a:rPr>
              <a:t>useful for us</a:t>
            </a:r>
          </a:p>
        </p:txBody>
      </p:sp>
      <p:sp>
        <p:nvSpPr>
          <p:cNvPr id="6759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67590" name="Object 6"/>
          <p:cNvGraphicFramePr>
            <a:graphicFrameLocks noChangeAspect="1"/>
          </p:cNvGraphicFramePr>
          <p:nvPr/>
        </p:nvGraphicFramePr>
        <p:xfrm>
          <a:off x="-1260648" y="1877598"/>
          <a:ext cx="6408712" cy="3351602"/>
        </p:xfrm>
        <a:graphic>
          <a:graphicData uri="http://schemas.openxmlformats.org/presentationml/2006/ole">
            <mc:AlternateContent xmlns:mc="http://schemas.openxmlformats.org/markup-compatibility/2006">
              <mc:Choice xmlns:v="urn:schemas-microsoft-com:vml" Requires="v">
                <p:oleObj spid="_x0000_s66636" name="Visio" r:id="rId3" imgW="4331249" imgH="2297298" progId="Visio.Drawing.11">
                  <p:embed/>
                </p:oleObj>
              </mc:Choice>
              <mc:Fallback>
                <p:oleObj name="Visio" r:id="rId3" imgW="4331249" imgH="2297298"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0648" y="1877598"/>
                        <a:ext cx="6408712" cy="33516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 name="Text Box 13"/>
          <p:cNvSpPr txBox="1">
            <a:spLocks noChangeArrowheads="1"/>
          </p:cNvSpPr>
          <p:nvPr/>
        </p:nvSpPr>
        <p:spPr bwMode="auto">
          <a:xfrm>
            <a:off x="251520" y="4005065"/>
            <a:ext cx="8568952" cy="3847207"/>
          </a:xfrm>
          <a:prstGeom prst="rect">
            <a:avLst/>
          </a:prstGeom>
          <a:noFill/>
          <a:ln w="9525">
            <a:noFill/>
            <a:miter lim="800000"/>
            <a:headEnd/>
            <a:tailEnd/>
          </a:ln>
        </p:spPr>
        <p:txBody>
          <a:bodyPr wrap="square">
            <a:spAutoFit/>
          </a:bodyPr>
          <a:lstStyle/>
          <a:p>
            <a:r>
              <a:rPr lang="en-GB" dirty="0"/>
              <a:t>Way (1): ignore, it is not useful to us</a:t>
            </a:r>
          </a:p>
          <a:p>
            <a:r>
              <a:rPr lang="en-GB" dirty="0"/>
              <a:t>Way (2):</a:t>
            </a:r>
          </a:p>
          <a:p>
            <a:r>
              <a:rPr lang="en-GB" dirty="0"/>
              <a:t>Assume the amplifier is part of a system with balanced power supply of +/- </a:t>
            </a:r>
            <a:r>
              <a:rPr lang="en-GB" i="1" dirty="0" err="1"/>
              <a:t>V</a:t>
            </a:r>
            <a:r>
              <a:rPr lang="en-GB" i="1" baseline="-25000" dirty="0" err="1"/>
              <a:t>supply</a:t>
            </a:r>
            <a:endParaRPr lang="en-GB" i="1" baseline="-25000" dirty="0"/>
          </a:p>
          <a:p>
            <a:r>
              <a:rPr lang="en-GB" i="1" dirty="0"/>
              <a:t>Assume </a:t>
            </a:r>
            <a:r>
              <a:rPr lang="en-GB" i="1" dirty="0" err="1"/>
              <a:t>V</a:t>
            </a:r>
            <a:r>
              <a:rPr lang="en-GB" i="1" baseline="-25000" dirty="0" err="1"/>
              <a:t>supply</a:t>
            </a:r>
            <a:r>
              <a:rPr lang="en-GB" dirty="0"/>
              <a:t> is something reasonable, e.g., 10V or 15V</a:t>
            </a:r>
          </a:p>
          <a:p>
            <a:r>
              <a:rPr lang="en-GB" i="1" dirty="0"/>
              <a:t>V</a:t>
            </a:r>
            <a:r>
              <a:rPr lang="en-GB" i="1" baseline="-25000" dirty="0"/>
              <a:t>I</a:t>
            </a:r>
            <a:r>
              <a:rPr lang="en-GB" i="1" dirty="0"/>
              <a:t> and V</a:t>
            </a:r>
            <a:r>
              <a:rPr lang="en-GB" i="1" baseline="-25000" dirty="0"/>
              <a:t>o</a:t>
            </a:r>
            <a:r>
              <a:rPr lang="en-GB" dirty="0"/>
              <a:t> has to be in the range +/- </a:t>
            </a:r>
            <a:r>
              <a:rPr lang="en-GB" i="1" dirty="0" err="1"/>
              <a:t>V</a:t>
            </a:r>
            <a:r>
              <a:rPr lang="en-GB" i="1" baseline="-25000" dirty="0" err="1"/>
              <a:t>supply</a:t>
            </a:r>
            <a:r>
              <a:rPr lang="en-GB" i="1" baseline="-25000" dirty="0"/>
              <a:t> </a:t>
            </a:r>
            <a:r>
              <a:rPr lang="en-GB" dirty="0"/>
              <a:t>if the circuit is working properly</a:t>
            </a:r>
          </a:p>
          <a:p>
            <a:r>
              <a:rPr lang="en-GB" dirty="0"/>
              <a:t>The gain of the amplifier is infinite, so if </a:t>
            </a:r>
            <a:r>
              <a:rPr lang="en-GB" i="1" dirty="0"/>
              <a:t>V</a:t>
            </a:r>
            <a:r>
              <a:rPr lang="en-GB" i="1" baseline="-25000" dirty="0"/>
              <a:t>o  </a:t>
            </a:r>
            <a:r>
              <a:rPr lang="en-GB" dirty="0"/>
              <a:t>is within +/- </a:t>
            </a:r>
            <a:r>
              <a:rPr lang="en-GB" i="1" dirty="0" err="1"/>
              <a:t>V</a:t>
            </a:r>
            <a:r>
              <a:rPr lang="en-GB" i="1" baseline="-25000" dirty="0" err="1"/>
              <a:t>supply</a:t>
            </a:r>
            <a:r>
              <a:rPr lang="en-GB" i="1" baseline="-25000" dirty="0"/>
              <a:t> </a:t>
            </a:r>
            <a:r>
              <a:rPr lang="en-GB" dirty="0"/>
              <a:t>, the voltage difference at its input must be exactly zero</a:t>
            </a:r>
          </a:p>
          <a:p>
            <a:r>
              <a:rPr lang="en-GB" dirty="0"/>
              <a:t>As the output is connected to one amplifier input and the circuit input is connected to the other, 			</a:t>
            </a:r>
            <a:r>
              <a:rPr lang="en-GB" sz="2800" i="1" dirty="0"/>
              <a:t>V</a:t>
            </a:r>
            <a:r>
              <a:rPr lang="en-GB" sz="2800" i="1" baseline="-25000" dirty="0"/>
              <a:t>o</a:t>
            </a:r>
            <a:r>
              <a:rPr lang="en-GB" sz="2800" dirty="0"/>
              <a:t> = </a:t>
            </a:r>
            <a:r>
              <a:rPr lang="en-GB" sz="2800" i="1" dirty="0"/>
              <a:t>V</a:t>
            </a:r>
            <a:r>
              <a:rPr lang="en-GB" sz="2800" i="1" baseline="-25000" dirty="0"/>
              <a:t>I</a:t>
            </a:r>
          </a:p>
          <a:p>
            <a:endParaRPr lang="en-GB" i="1" dirty="0"/>
          </a:p>
          <a:p>
            <a:endParaRPr lang="en-GB" dirty="0"/>
          </a:p>
          <a:p>
            <a:endParaRPr lang="en-GB" dirty="0"/>
          </a:p>
          <a:p>
            <a:endParaRPr lang="en-GB"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971600" y="0"/>
            <a:ext cx="7600577" cy="1412875"/>
          </a:xfrm>
        </p:spPr>
        <p:txBody>
          <a:bodyPr/>
          <a:lstStyle/>
          <a:p>
            <a:pPr eaLnBrk="1" hangingPunct="1"/>
            <a:r>
              <a:rPr lang="en-GB" sz="2800" dirty="0"/>
              <a:t>Voltage Buffer</a:t>
            </a:r>
            <a:br>
              <a:rPr lang="en-GB" sz="2800" dirty="0"/>
            </a:br>
            <a:r>
              <a:rPr lang="en-GB" sz="2800" dirty="0"/>
              <a:t>(or voltage follower, or unity gain buffer)</a:t>
            </a:r>
          </a:p>
        </p:txBody>
      </p:sp>
      <p:sp>
        <p:nvSpPr>
          <p:cNvPr id="21508" name="Rectangle 3"/>
          <p:cNvSpPr>
            <a:spLocks noGrp="1" noChangeArrowheads="1"/>
          </p:cNvSpPr>
          <p:nvPr>
            <p:ph type="body" idx="1"/>
          </p:nvPr>
        </p:nvSpPr>
        <p:spPr>
          <a:xfrm>
            <a:off x="611560" y="4005064"/>
            <a:ext cx="8424936" cy="1909762"/>
          </a:xfrm>
        </p:spPr>
        <p:txBody>
          <a:bodyPr/>
          <a:lstStyle/>
          <a:p>
            <a:pPr eaLnBrk="1" hangingPunct="1">
              <a:lnSpc>
                <a:spcPct val="80000"/>
              </a:lnSpc>
            </a:pPr>
            <a:endParaRPr lang="en-GB" sz="1000" dirty="0"/>
          </a:p>
          <a:p>
            <a:pPr eaLnBrk="1" hangingPunct="1">
              <a:lnSpc>
                <a:spcPct val="80000"/>
              </a:lnSpc>
            </a:pPr>
            <a:endParaRPr lang="en-GB" sz="400" dirty="0"/>
          </a:p>
          <a:p>
            <a:pPr lvl="1" eaLnBrk="1" hangingPunct="1">
              <a:lnSpc>
                <a:spcPct val="80000"/>
              </a:lnSpc>
            </a:pPr>
            <a:endParaRPr lang="en-GB" sz="1600" dirty="0"/>
          </a:p>
          <a:p>
            <a:pPr lvl="1" eaLnBrk="1" hangingPunct="1">
              <a:lnSpc>
                <a:spcPct val="80000"/>
              </a:lnSpc>
            </a:pPr>
            <a:endParaRPr lang="en-GB" sz="1600" dirty="0"/>
          </a:p>
        </p:txBody>
      </p:sp>
      <p:sp>
        <p:nvSpPr>
          <p:cNvPr id="491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501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5018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5018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759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67590" name="Object 6"/>
          <p:cNvGraphicFramePr>
            <a:graphicFrameLocks noChangeAspect="1"/>
          </p:cNvGraphicFramePr>
          <p:nvPr/>
        </p:nvGraphicFramePr>
        <p:xfrm>
          <a:off x="-1260648" y="1877598"/>
          <a:ext cx="6408712" cy="3351602"/>
        </p:xfrm>
        <a:graphic>
          <a:graphicData uri="http://schemas.openxmlformats.org/presentationml/2006/ole">
            <mc:AlternateContent xmlns:mc="http://schemas.openxmlformats.org/markup-compatibility/2006">
              <mc:Choice xmlns:v="urn:schemas-microsoft-com:vml" Requires="v">
                <p:oleObj spid="_x0000_s67659" name="Visio" r:id="rId3" imgW="4331249" imgH="2297298" progId="Visio.Drawing.11">
                  <p:embed/>
                </p:oleObj>
              </mc:Choice>
              <mc:Fallback>
                <p:oleObj name="Visio" r:id="rId3" imgW="4331249" imgH="2297298"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0648" y="1877598"/>
                        <a:ext cx="6408712" cy="33516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 name="Text Box 13"/>
          <p:cNvSpPr txBox="1">
            <a:spLocks noChangeArrowheads="1"/>
          </p:cNvSpPr>
          <p:nvPr/>
        </p:nvSpPr>
        <p:spPr bwMode="auto">
          <a:xfrm>
            <a:off x="251520" y="4149080"/>
            <a:ext cx="8712968" cy="2308324"/>
          </a:xfrm>
          <a:prstGeom prst="rect">
            <a:avLst/>
          </a:prstGeom>
          <a:noFill/>
          <a:ln w="9525">
            <a:noFill/>
            <a:miter lim="800000"/>
            <a:headEnd/>
            <a:tailEnd/>
          </a:ln>
        </p:spPr>
        <p:txBody>
          <a:bodyPr wrap="square">
            <a:spAutoFit/>
          </a:bodyPr>
          <a:lstStyle/>
          <a:p>
            <a:r>
              <a:rPr lang="en-GB" dirty="0"/>
              <a:t>Way (3):</a:t>
            </a:r>
          </a:p>
          <a:p>
            <a:r>
              <a:rPr lang="en-GB" dirty="0"/>
              <a:t>Set </a:t>
            </a:r>
            <a:r>
              <a:rPr lang="en-GB" i="1" dirty="0"/>
              <a:t>V</a:t>
            </a:r>
            <a:r>
              <a:rPr lang="en-GB" i="1" baseline="-25000" dirty="0"/>
              <a:t>I</a:t>
            </a:r>
            <a:r>
              <a:rPr lang="en-GB" i="1" dirty="0"/>
              <a:t> </a:t>
            </a:r>
            <a:r>
              <a:rPr lang="en-GB" dirty="0"/>
              <a:t> to be within the system power supply range of +/- </a:t>
            </a:r>
            <a:r>
              <a:rPr lang="en-GB" i="1" dirty="0" err="1"/>
              <a:t>V</a:t>
            </a:r>
            <a:r>
              <a:rPr lang="en-GB" i="1" baseline="-25000" dirty="0" err="1"/>
              <a:t>supply</a:t>
            </a:r>
            <a:r>
              <a:rPr lang="en-GB" i="1" baseline="-25000" dirty="0"/>
              <a:t> </a:t>
            </a:r>
            <a:r>
              <a:rPr lang="en-GB" dirty="0"/>
              <a:t>, e.g., +/-10V, +/-15V</a:t>
            </a:r>
          </a:p>
          <a:p>
            <a:r>
              <a:rPr lang="en-GB" dirty="0"/>
              <a:t>Now turn the power supply on to start the subsystem working</a:t>
            </a:r>
          </a:p>
          <a:p>
            <a:r>
              <a:rPr lang="en-GB" dirty="0"/>
              <a:t>If </a:t>
            </a:r>
            <a:r>
              <a:rPr lang="en-GB" i="1" dirty="0"/>
              <a:t>V</a:t>
            </a:r>
            <a:r>
              <a:rPr lang="en-GB" i="1" baseline="-25000" dirty="0"/>
              <a:t>o</a:t>
            </a:r>
            <a:r>
              <a:rPr lang="en-GB" dirty="0"/>
              <a:t> (connected to </a:t>
            </a:r>
            <a:r>
              <a:rPr lang="en-GB" i="1" dirty="0"/>
              <a:t>V</a:t>
            </a:r>
            <a:r>
              <a:rPr lang="en-GB" i="1" baseline="-25000" dirty="0"/>
              <a:t>- </a:t>
            </a:r>
            <a:r>
              <a:rPr lang="en-GB" i="1" dirty="0"/>
              <a:t>) </a:t>
            </a:r>
            <a:r>
              <a:rPr lang="en-GB" dirty="0"/>
              <a:t>is even slightly more positive than </a:t>
            </a:r>
            <a:r>
              <a:rPr lang="en-GB" i="1" dirty="0"/>
              <a:t>V</a:t>
            </a:r>
            <a:r>
              <a:rPr lang="en-GB" i="1" baseline="-25000" dirty="0"/>
              <a:t>I</a:t>
            </a:r>
            <a:r>
              <a:rPr lang="en-GB" dirty="0"/>
              <a:t>, the super-high gain means that the operational equation, </a:t>
            </a:r>
          </a:p>
          <a:p>
            <a:endParaRPr lang="en-GB" dirty="0"/>
          </a:p>
          <a:p>
            <a:r>
              <a:rPr lang="en-GB" dirty="0"/>
              <a:t>forces </a:t>
            </a:r>
            <a:r>
              <a:rPr lang="en-GB" i="1" dirty="0"/>
              <a:t>V</a:t>
            </a:r>
            <a:r>
              <a:rPr lang="en-GB" i="1" baseline="-25000" dirty="0"/>
              <a:t>o</a:t>
            </a:r>
            <a:r>
              <a:rPr lang="en-GB" dirty="0"/>
              <a:t> (very abruptly due to the feedback) to match </a:t>
            </a:r>
            <a:r>
              <a:rPr lang="en-GB" i="1" dirty="0"/>
              <a:t>V</a:t>
            </a:r>
            <a:r>
              <a:rPr lang="en-GB" i="1" baseline="-25000" dirty="0"/>
              <a:t>I</a:t>
            </a:r>
            <a:r>
              <a:rPr lang="en-GB" i="1" dirty="0"/>
              <a:t> </a:t>
            </a:r>
          </a:p>
          <a:p>
            <a:r>
              <a:rPr lang="en-GB" dirty="0"/>
              <a:t>The same argument applies to the case of </a:t>
            </a:r>
            <a:r>
              <a:rPr lang="en-GB" i="1" dirty="0"/>
              <a:t>V</a:t>
            </a:r>
            <a:r>
              <a:rPr lang="en-GB" i="1" baseline="-25000" dirty="0"/>
              <a:t>o</a:t>
            </a:r>
            <a:r>
              <a:rPr lang="en-GB" dirty="0"/>
              <a:t> being slightly more negative than </a:t>
            </a:r>
            <a:r>
              <a:rPr lang="en-GB" i="1" dirty="0"/>
              <a:t>V</a:t>
            </a:r>
            <a:r>
              <a:rPr lang="en-GB" i="1" baseline="-25000" dirty="0"/>
              <a:t>I</a:t>
            </a:r>
            <a:endParaRPr lang="en-GB" dirty="0"/>
          </a:p>
        </p:txBody>
      </p:sp>
      <p:sp>
        <p:nvSpPr>
          <p:cNvPr id="12" name="Text Box 18"/>
          <p:cNvSpPr txBox="1">
            <a:spLocks noChangeArrowheads="1"/>
          </p:cNvSpPr>
          <p:nvPr/>
        </p:nvSpPr>
        <p:spPr bwMode="auto">
          <a:xfrm>
            <a:off x="4355976" y="5301208"/>
            <a:ext cx="2952328" cy="523220"/>
          </a:xfrm>
          <a:prstGeom prst="rect">
            <a:avLst/>
          </a:prstGeom>
          <a:noFill/>
          <a:ln w="9525">
            <a:noFill/>
            <a:miter lim="800000"/>
            <a:headEnd/>
            <a:tailEnd/>
          </a:ln>
        </p:spPr>
        <p:txBody>
          <a:bodyPr wrap="square">
            <a:spAutoFit/>
          </a:bodyPr>
          <a:lstStyle/>
          <a:p>
            <a:r>
              <a:rPr lang="en-GB" sz="2800" i="1" dirty="0">
                <a:latin typeface="Times New Roman" pitchFamily="18" charset="0"/>
              </a:rPr>
              <a:t>V</a:t>
            </a:r>
            <a:r>
              <a:rPr lang="en-GB" sz="2800" i="1" baseline="-25000" dirty="0">
                <a:latin typeface="Times New Roman" pitchFamily="18" charset="0"/>
              </a:rPr>
              <a:t>o</a:t>
            </a:r>
            <a:r>
              <a:rPr lang="en-GB" sz="2800" i="1" dirty="0">
                <a:latin typeface="Times New Roman" pitchFamily="18" charset="0"/>
              </a:rPr>
              <a:t>= A</a:t>
            </a:r>
            <a:r>
              <a:rPr lang="en-GB" sz="2800" i="1" baseline="-25000" dirty="0">
                <a:latin typeface="Times New Roman" pitchFamily="18" charset="0"/>
              </a:rPr>
              <a:t>v</a:t>
            </a:r>
            <a:r>
              <a:rPr lang="en-GB" sz="2800" i="1" dirty="0">
                <a:latin typeface="Times New Roman" pitchFamily="18" charset="0"/>
              </a:rPr>
              <a:t> .</a:t>
            </a:r>
            <a:r>
              <a:rPr lang="en-GB" sz="2800" dirty="0">
                <a:latin typeface="Times New Roman" pitchFamily="18" charset="0"/>
              </a:rPr>
              <a:t>(</a:t>
            </a:r>
            <a:r>
              <a:rPr lang="en-GB" sz="2800" i="1" dirty="0">
                <a:latin typeface="Times New Roman" pitchFamily="18" charset="0"/>
              </a:rPr>
              <a:t>V</a:t>
            </a:r>
            <a:r>
              <a:rPr lang="en-GB" sz="4000" i="1" baseline="-25000" dirty="0">
                <a:latin typeface="Times New Roman" pitchFamily="18" charset="0"/>
              </a:rPr>
              <a:t>+</a:t>
            </a:r>
            <a:r>
              <a:rPr lang="en-GB" sz="2800" i="1" dirty="0">
                <a:latin typeface="Times New Roman" pitchFamily="18" charset="0"/>
              </a:rPr>
              <a:t>-V</a:t>
            </a:r>
            <a:r>
              <a:rPr lang="en-GB" sz="4000" i="1" baseline="-25000" dirty="0">
                <a:latin typeface="Times New Roman" pitchFamily="18" charset="0"/>
              </a:rPr>
              <a:t>-</a:t>
            </a:r>
            <a:r>
              <a:rPr lang="en-GB" sz="2800" dirty="0">
                <a:latin typeface="Times New Roman" pitchFamily="18" charset="0"/>
              </a:rPr>
              <a:t>)</a:t>
            </a:r>
            <a:endParaRPr lang="en-GB" sz="2800" i="1" baseline="-25000" dirty="0">
              <a:latin typeface="Times New Roman" pitchFamily="18" charset="0"/>
            </a:endParaRPr>
          </a:p>
        </p:txBody>
      </p:sp>
      <p:sp>
        <p:nvSpPr>
          <p:cNvPr id="13" name="Text Box 13"/>
          <p:cNvSpPr txBox="1">
            <a:spLocks noChangeArrowheads="1"/>
          </p:cNvSpPr>
          <p:nvPr/>
        </p:nvSpPr>
        <p:spPr bwMode="auto">
          <a:xfrm>
            <a:off x="4788024" y="2780928"/>
            <a:ext cx="3744924" cy="1200329"/>
          </a:xfrm>
          <a:prstGeom prst="rect">
            <a:avLst/>
          </a:prstGeom>
          <a:noFill/>
          <a:ln w="9525">
            <a:noFill/>
            <a:miter lim="800000"/>
            <a:headEnd/>
            <a:tailEnd/>
          </a:ln>
        </p:spPr>
        <p:txBody>
          <a:bodyPr wrap="square">
            <a:spAutoFit/>
          </a:bodyPr>
          <a:lstStyle/>
          <a:p>
            <a:r>
              <a:rPr lang="en-GB" dirty="0"/>
              <a:t>The voltage transfer function, </a:t>
            </a:r>
            <a:r>
              <a:rPr lang="en-GB" i="1" dirty="0" err="1"/>
              <a:t>G</a:t>
            </a:r>
            <a:r>
              <a:rPr lang="en-GB" i="1" baseline="-25000" dirty="0" err="1"/>
              <a:t>v</a:t>
            </a:r>
            <a:r>
              <a:rPr lang="en-GB" dirty="0"/>
              <a:t>, of this circuit is 1</a:t>
            </a:r>
          </a:p>
          <a:p>
            <a:r>
              <a:rPr lang="en-GB" dirty="0"/>
              <a:t>	which is clearly linear 	 </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931863" y="96838"/>
            <a:ext cx="7600577" cy="1412875"/>
          </a:xfrm>
        </p:spPr>
        <p:txBody>
          <a:bodyPr/>
          <a:lstStyle/>
          <a:p>
            <a:pPr eaLnBrk="1" hangingPunct="1"/>
            <a:r>
              <a:rPr lang="en-GB" sz="2800" dirty="0"/>
              <a:t>Voltage Buffer (or voltage follower, or unity gain buffer)</a:t>
            </a:r>
          </a:p>
        </p:txBody>
      </p:sp>
      <p:sp>
        <p:nvSpPr>
          <p:cNvPr id="21508" name="Rectangle 3"/>
          <p:cNvSpPr>
            <a:spLocks noGrp="1" noChangeArrowheads="1"/>
          </p:cNvSpPr>
          <p:nvPr>
            <p:ph type="body" idx="1"/>
          </p:nvPr>
        </p:nvSpPr>
        <p:spPr>
          <a:xfrm>
            <a:off x="611560" y="4005064"/>
            <a:ext cx="8424936" cy="1909762"/>
          </a:xfrm>
        </p:spPr>
        <p:txBody>
          <a:bodyPr/>
          <a:lstStyle/>
          <a:p>
            <a:pPr eaLnBrk="1" hangingPunct="1">
              <a:lnSpc>
                <a:spcPct val="80000"/>
              </a:lnSpc>
            </a:pPr>
            <a:endParaRPr lang="en-GB" sz="1000" dirty="0"/>
          </a:p>
          <a:p>
            <a:pPr eaLnBrk="1" hangingPunct="1">
              <a:lnSpc>
                <a:spcPct val="80000"/>
              </a:lnSpc>
            </a:pPr>
            <a:endParaRPr lang="en-GB" sz="400" dirty="0"/>
          </a:p>
          <a:p>
            <a:pPr lvl="1" eaLnBrk="1" hangingPunct="1">
              <a:lnSpc>
                <a:spcPct val="80000"/>
              </a:lnSpc>
            </a:pPr>
            <a:endParaRPr lang="en-GB" sz="1600" dirty="0"/>
          </a:p>
          <a:p>
            <a:pPr lvl="1" eaLnBrk="1" hangingPunct="1">
              <a:lnSpc>
                <a:spcPct val="80000"/>
              </a:lnSpc>
            </a:pPr>
            <a:endParaRPr lang="en-GB" sz="1600" dirty="0"/>
          </a:p>
        </p:txBody>
      </p:sp>
      <p:sp>
        <p:nvSpPr>
          <p:cNvPr id="491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501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5018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5018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759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67590" name="Object 6"/>
          <p:cNvGraphicFramePr>
            <a:graphicFrameLocks noChangeAspect="1"/>
          </p:cNvGraphicFramePr>
          <p:nvPr/>
        </p:nvGraphicFramePr>
        <p:xfrm>
          <a:off x="1187624" y="1517558"/>
          <a:ext cx="6408712" cy="3351602"/>
        </p:xfrm>
        <a:graphic>
          <a:graphicData uri="http://schemas.openxmlformats.org/presentationml/2006/ole">
            <mc:AlternateContent xmlns:mc="http://schemas.openxmlformats.org/markup-compatibility/2006">
              <mc:Choice xmlns:v="urn:schemas-microsoft-com:vml" Requires="v">
                <p:oleObj spid="_x0000_s68683" name="Visio" r:id="rId3" imgW="4331249" imgH="2297298" progId="Visio.Drawing.11">
                  <p:embed/>
                </p:oleObj>
              </mc:Choice>
              <mc:Fallback>
                <p:oleObj name="Visio" r:id="rId3" imgW="4331249" imgH="2297298"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1517558"/>
                        <a:ext cx="6408712" cy="33516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13"/>
          <p:cNvSpPr txBox="1">
            <a:spLocks noChangeArrowheads="1"/>
          </p:cNvSpPr>
          <p:nvPr/>
        </p:nvSpPr>
        <p:spPr bwMode="auto">
          <a:xfrm>
            <a:off x="251520" y="4272677"/>
            <a:ext cx="8640960" cy="2308324"/>
          </a:xfrm>
          <a:prstGeom prst="rect">
            <a:avLst/>
          </a:prstGeom>
          <a:noFill/>
          <a:ln w="9525">
            <a:noFill/>
            <a:miter lim="800000"/>
            <a:headEnd/>
            <a:tailEnd/>
          </a:ln>
        </p:spPr>
        <p:txBody>
          <a:bodyPr wrap="square">
            <a:spAutoFit/>
          </a:bodyPr>
          <a:lstStyle/>
          <a:p>
            <a:r>
              <a:rPr lang="en-GB" dirty="0"/>
              <a:t>Way(2) and Way(3) of understanding this circuit together give an intuitive understanding of how this infinite gain differential amplifier creates a voltage follower</a:t>
            </a:r>
            <a:endParaRPr lang="en-GB" dirty="0">
              <a:solidFill>
                <a:srgbClr val="FF0000"/>
              </a:solidFill>
            </a:endParaRPr>
          </a:p>
          <a:p>
            <a:r>
              <a:rPr lang="en-GB" dirty="0"/>
              <a:t>It is also a ‘Buffer’ because it offers an infinite input resistance and a zero output resistance</a:t>
            </a:r>
          </a:p>
          <a:p>
            <a:r>
              <a:rPr lang="en-GB" dirty="0"/>
              <a:t>This allows for the voltage output of a high resistance source to be observed without loading, and for a low resistance load to be driven</a:t>
            </a:r>
          </a:p>
          <a:p>
            <a:r>
              <a:rPr lang="en-GB" dirty="0"/>
              <a:t>	Recall the voltage dividers at the input and output of the voltage amplifier</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971600" y="0"/>
            <a:ext cx="7600577" cy="1412875"/>
          </a:xfrm>
        </p:spPr>
        <p:txBody>
          <a:bodyPr/>
          <a:lstStyle/>
          <a:p>
            <a:pPr eaLnBrk="1" hangingPunct="1"/>
            <a:r>
              <a:rPr lang="en-GB" sz="2800" dirty="0"/>
              <a:t>Non-inverting voltage amplifier</a:t>
            </a:r>
          </a:p>
        </p:txBody>
      </p:sp>
      <p:sp>
        <p:nvSpPr>
          <p:cNvPr id="21508" name="Rectangle 3"/>
          <p:cNvSpPr>
            <a:spLocks noGrp="1" noChangeArrowheads="1"/>
          </p:cNvSpPr>
          <p:nvPr>
            <p:ph type="body" idx="1"/>
          </p:nvPr>
        </p:nvSpPr>
        <p:spPr>
          <a:xfrm>
            <a:off x="611560" y="4005064"/>
            <a:ext cx="8424936" cy="1909762"/>
          </a:xfrm>
        </p:spPr>
        <p:txBody>
          <a:bodyPr/>
          <a:lstStyle/>
          <a:p>
            <a:pPr eaLnBrk="1" hangingPunct="1">
              <a:lnSpc>
                <a:spcPct val="80000"/>
              </a:lnSpc>
            </a:pPr>
            <a:endParaRPr lang="en-GB" sz="1000" dirty="0"/>
          </a:p>
          <a:p>
            <a:pPr eaLnBrk="1" hangingPunct="1">
              <a:lnSpc>
                <a:spcPct val="80000"/>
              </a:lnSpc>
            </a:pPr>
            <a:endParaRPr lang="en-GB" sz="400" dirty="0"/>
          </a:p>
          <a:p>
            <a:pPr lvl="1" eaLnBrk="1" hangingPunct="1">
              <a:lnSpc>
                <a:spcPct val="80000"/>
              </a:lnSpc>
            </a:pPr>
            <a:endParaRPr lang="en-GB" sz="1600" dirty="0"/>
          </a:p>
          <a:p>
            <a:pPr lvl="1" eaLnBrk="1" hangingPunct="1">
              <a:lnSpc>
                <a:spcPct val="80000"/>
              </a:lnSpc>
            </a:pPr>
            <a:endParaRPr lang="en-GB" sz="1600" dirty="0"/>
          </a:p>
        </p:txBody>
      </p:sp>
      <p:sp>
        <p:nvSpPr>
          <p:cNvPr id="491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501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5018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5018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Text Box 13"/>
          <p:cNvSpPr txBox="1">
            <a:spLocks noChangeArrowheads="1"/>
          </p:cNvSpPr>
          <p:nvPr/>
        </p:nvSpPr>
        <p:spPr bwMode="auto">
          <a:xfrm>
            <a:off x="3707904" y="1628800"/>
            <a:ext cx="5256584" cy="2195473"/>
          </a:xfrm>
          <a:prstGeom prst="rect">
            <a:avLst/>
          </a:prstGeom>
          <a:noFill/>
          <a:ln w="9525">
            <a:noFill/>
            <a:miter lim="800000"/>
            <a:headEnd/>
            <a:tailEnd/>
          </a:ln>
        </p:spPr>
        <p:txBody>
          <a:bodyPr wrap="square">
            <a:spAutoFit/>
          </a:bodyPr>
          <a:lstStyle/>
          <a:p>
            <a:r>
              <a:rPr lang="en-GB" dirty="0"/>
              <a:t>Given the infinite gain (or merely just very </a:t>
            </a:r>
            <a:r>
              <a:rPr lang="en-GB" dirty="0" err="1"/>
              <a:t>very</a:t>
            </a:r>
            <a:r>
              <a:rPr lang="en-GB" dirty="0"/>
              <a:t> large gain in a practical implementation)  even a small amount of feedback will force </a:t>
            </a:r>
            <a:r>
              <a:rPr lang="en-GB" i="1" dirty="0">
                <a:latin typeface="Times New Roman" pitchFamily="18" charset="0"/>
              </a:rPr>
              <a:t>V</a:t>
            </a:r>
            <a:r>
              <a:rPr lang="en-GB" sz="2800" i="1" baseline="-25000" dirty="0">
                <a:latin typeface="Times New Roman" pitchFamily="18" charset="0"/>
              </a:rPr>
              <a:t>+</a:t>
            </a:r>
            <a:r>
              <a:rPr lang="en-GB" i="1" dirty="0">
                <a:latin typeface="Times New Roman" pitchFamily="18" charset="0"/>
              </a:rPr>
              <a:t>=V</a:t>
            </a:r>
            <a:r>
              <a:rPr lang="en-GB" sz="2800" i="1" baseline="-25000" dirty="0">
                <a:latin typeface="Times New Roman" pitchFamily="18" charset="0"/>
              </a:rPr>
              <a:t>-</a:t>
            </a:r>
            <a:endParaRPr lang="en-GB" dirty="0"/>
          </a:p>
          <a:p>
            <a:r>
              <a:rPr lang="en-GB" dirty="0"/>
              <a:t>We can always assume that </a:t>
            </a:r>
            <a:r>
              <a:rPr lang="en-GB" i="1" dirty="0">
                <a:latin typeface="Times New Roman" pitchFamily="18" charset="0"/>
              </a:rPr>
              <a:t>V</a:t>
            </a:r>
            <a:r>
              <a:rPr lang="en-GB" sz="2800" i="1" baseline="-25000" dirty="0">
                <a:latin typeface="Times New Roman" pitchFamily="18" charset="0"/>
              </a:rPr>
              <a:t>+</a:t>
            </a:r>
            <a:r>
              <a:rPr lang="en-GB" i="1" dirty="0">
                <a:latin typeface="Times New Roman" pitchFamily="18" charset="0"/>
              </a:rPr>
              <a:t>=V</a:t>
            </a:r>
            <a:r>
              <a:rPr lang="en-GB" sz="2800" i="1" baseline="-25000" dirty="0">
                <a:latin typeface="Times New Roman" pitchFamily="18" charset="0"/>
              </a:rPr>
              <a:t>- </a:t>
            </a:r>
            <a:r>
              <a:rPr lang="en-GB" dirty="0">
                <a:latin typeface="+mn-lt"/>
              </a:rPr>
              <a:t>if feedback is present</a:t>
            </a:r>
          </a:p>
          <a:p>
            <a:r>
              <a:rPr lang="en-GB" dirty="0"/>
              <a:t>Creating the feedback voltage from the output voltage via a voltage divider circuit means that </a:t>
            </a:r>
          </a:p>
        </p:txBody>
      </p:sp>
      <p:sp>
        <p:nvSpPr>
          <p:cNvPr id="6759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2" name="Text Box 13"/>
          <p:cNvSpPr txBox="1">
            <a:spLocks noChangeArrowheads="1"/>
          </p:cNvSpPr>
          <p:nvPr/>
        </p:nvSpPr>
        <p:spPr bwMode="auto">
          <a:xfrm>
            <a:off x="611560" y="6488668"/>
            <a:ext cx="4536504" cy="369332"/>
          </a:xfrm>
          <a:prstGeom prst="rect">
            <a:avLst/>
          </a:prstGeom>
          <a:noFill/>
          <a:ln w="9525">
            <a:noFill/>
            <a:miter lim="800000"/>
            <a:headEnd/>
            <a:tailEnd/>
          </a:ln>
        </p:spPr>
        <p:txBody>
          <a:bodyPr wrap="square">
            <a:spAutoFit/>
          </a:bodyPr>
          <a:lstStyle/>
          <a:p>
            <a:r>
              <a:rPr lang="en-GB" dirty="0"/>
              <a:t>Which is frequency-independent and linear</a:t>
            </a:r>
            <a:endParaRPr lang="en-GB" baseline="-25000" dirty="0"/>
          </a:p>
        </p:txBody>
      </p:sp>
      <p:sp>
        <p:nvSpPr>
          <p:cNvPr id="727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72707" name="Object 3"/>
          <p:cNvGraphicFramePr>
            <a:graphicFrameLocks noChangeAspect="1"/>
          </p:cNvGraphicFramePr>
          <p:nvPr/>
        </p:nvGraphicFramePr>
        <p:xfrm>
          <a:off x="323528" y="2060848"/>
          <a:ext cx="3672086" cy="2932083"/>
        </p:xfrm>
        <a:graphic>
          <a:graphicData uri="http://schemas.openxmlformats.org/presentationml/2006/ole">
            <mc:AlternateContent xmlns:mc="http://schemas.openxmlformats.org/markup-compatibility/2006">
              <mc:Choice xmlns:v="urn:schemas-microsoft-com:vml" Requires="v">
                <p:oleObj spid="_x0000_s69930" name="Visio" r:id="rId3" imgW="2889992" imgH="2315180" progId="Visio.Drawing.11">
                  <p:embed/>
                </p:oleObj>
              </mc:Choice>
              <mc:Fallback>
                <p:oleObj name="Visio" r:id="rId3" imgW="2889992" imgH="231518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2060848"/>
                        <a:ext cx="3672086" cy="29320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982" name="Object 5"/>
          <p:cNvGraphicFramePr>
            <a:graphicFrameLocks noChangeAspect="1"/>
          </p:cNvGraphicFramePr>
          <p:nvPr/>
        </p:nvGraphicFramePr>
        <p:xfrm>
          <a:off x="4325938" y="3819525"/>
          <a:ext cx="3478212" cy="947738"/>
        </p:xfrm>
        <a:graphic>
          <a:graphicData uri="http://schemas.openxmlformats.org/presentationml/2006/ole">
            <mc:AlternateContent xmlns:mc="http://schemas.openxmlformats.org/markup-compatibility/2006">
              <mc:Choice xmlns:v="urn:schemas-microsoft-com:vml" Requires="v">
                <p:oleObj spid="_x0000_s69931" name="Equation" r:id="rId5" imgW="1587500" imgH="431800" progId="Equation.3">
                  <p:embed/>
                </p:oleObj>
              </mc:Choice>
              <mc:Fallback>
                <p:oleObj name="Equation" r:id="rId5" imgW="1587500" imgH="4318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5938" y="3819525"/>
                        <a:ext cx="3478212" cy="947738"/>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6" name="Text Box 13"/>
          <p:cNvSpPr txBox="1">
            <a:spLocks noChangeArrowheads="1"/>
          </p:cNvSpPr>
          <p:nvPr/>
        </p:nvSpPr>
        <p:spPr bwMode="auto">
          <a:xfrm>
            <a:off x="251520" y="5085184"/>
            <a:ext cx="8424936" cy="369332"/>
          </a:xfrm>
          <a:prstGeom prst="rect">
            <a:avLst/>
          </a:prstGeom>
          <a:noFill/>
          <a:ln w="9525">
            <a:noFill/>
            <a:miter lim="800000"/>
            <a:headEnd/>
            <a:tailEnd/>
          </a:ln>
        </p:spPr>
        <p:txBody>
          <a:bodyPr wrap="square">
            <a:spAutoFit/>
          </a:bodyPr>
          <a:lstStyle/>
          <a:p>
            <a:r>
              <a:rPr lang="en-GB" dirty="0"/>
              <a:t>The voltage transfer function, </a:t>
            </a:r>
            <a:r>
              <a:rPr lang="en-GB" i="1" dirty="0" err="1"/>
              <a:t>G</a:t>
            </a:r>
            <a:r>
              <a:rPr lang="en-GB" i="1" baseline="-25000" dirty="0" err="1"/>
              <a:t>v</a:t>
            </a:r>
            <a:r>
              <a:rPr lang="en-GB" dirty="0"/>
              <a:t>,  of the circuit is given by	    so	 </a:t>
            </a:r>
          </a:p>
        </p:txBody>
      </p:sp>
      <p:graphicFrame>
        <p:nvGraphicFramePr>
          <p:cNvPr id="2" name="Object 6"/>
          <p:cNvGraphicFramePr>
            <a:graphicFrameLocks noChangeAspect="1"/>
          </p:cNvGraphicFramePr>
          <p:nvPr/>
        </p:nvGraphicFramePr>
        <p:xfrm>
          <a:off x="6300192" y="4869160"/>
          <a:ext cx="501650" cy="936104"/>
        </p:xfrm>
        <a:graphic>
          <a:graphicData uri="http://schemas.openxmlformats.org/presentationml/2006/ole">
            <mc:AlternateContent xmlns:mc="http://schemas.openxmlformats.org/markup-compatibility/2006">
              <mc:Choice xmlns:v="urn:schemas-microsoft-com:vml" Requires="v">
                <p:oleObj spid="_x0000_s69932" name="Equation" r:id="rId7" imgW="228501" imgH="431613" progId="Equation.3">
                  <p:embed/>
                </p:oleObj>
              </mc:Choice>
              <mc:Fallback>
                <p:oleObj name="Equation" r:id="rId7" imgW="228501" imgH="431613"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00192" y="4869160"/>
                        <a:ext cx="501650" cy="936104"/>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 name="Object 7"/>
          <p:cNvGraphicFramePr>
            <a:graphicFrameLocks noChangeAspect="1"/>
          </p:cNvGraphicFramePr>
          <p:nvPr/>
        </p:nvGraphicFramePr>
        <p:xfrm>
          <a:off x="539552" y="5445224"/>
          <a:ext cx="3705225" cy="1008063"/>
        </p:xfrm>
        <a:graphic>
          <a:graphicData uri="http://schemas.openxmlformats.org/presentationml/2006/ole">
            <mc:AlternateContent xmlns:mc="http://schemas.openxmlformats.org/markup-compatibility/2006">
              <mc:Choice xmlns:v="urn:schemas-microsoft-com:vml" Requires="v">
                <p:oleObj spid="_x0000_s69933" name="Equation" r:id="rId9" imgW="1688367" imgH="431613" progId="Equation.3">
                  <p:embed/>
                </p:oleObj>
              </mc:Choice>
              <mc:Fallback>
                <p:oleObj name="Equation" r:id="rId9" imgW="1688367" imgH="431613"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9552" y="5445224"/>
                        <a:ext cx="3705225" cy="1008063"/>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9" name="Text Box 13"/>
          <p:cNvSpPr txBox="1">
            <a:spLocks noChangeArrowheads="1"/>
          </p:cNvSpPr>
          <p:nvPr/>
        </p:nvSpPr>
        <p:spPr bwMode="auto">
          <a:xfrm>
            <a:off x="5004048" y="5949280"/>
            <a:ext cx="3888432" cy="646331"/>
          </a:xfrm>
          <a:prstGeom prst="rect">
            <a:avLst/>
          </a:prstGeom>
          <a:noFill/>
          <a:ln w="9525">
            <a:noFill/>
            <a:miter lim="800000"/>
            <a:headEnd/>
            <a:tailEnd/>
          </a:ln>
        </p:spPr>
        <p:txBody>
          <a:bodyPr wrap="square">
            <a:spAutoFit/>
          </a:bodyPr>
          <a:lstStyle/>
          <a:p>
            <a:r>
              <a:rPr lang="en-GB" dirty="0"/>
              <a:t>Setting </a:t>
            </a:r>
            <a:r>
              <a:rPr lang="en-GB" i="1" dirty="0"/>
              <a:t>R</a:t>
            </a:r>
            <a:r>
              <a:rPr lang="en-GB" i="1" baseline="-25000" dirty="0"/>
              <a:t>2</a:t>
            </a:r>
            <a:r>
              <a:rPr lang="en-GB" dirty="0"/>
              <a:t>=0 and </a:t>
            </a:r>
            <a:r>
              <a:rPr lang="en-GB" i="1" dirty="0"/>
              <a:t>R</a:t>
            </a:r>
            <a:r>
              <a:rPr lang="en-GB" i="1" baseline="-25000" dirty="0"/>
              <a:t>1</a:t>
            </a:r>
            <a:r>
              <a:rPr lang="en-GB" dirty="0"/>
              <a:t>=∞ creates the voltage buffer circuit and </a:t>
            </a:r>
            <a:r>
              <a:rPr lang="en-GB" i="1" dirty="0" err="1"/>
              <a:t>G</a:t>
            </a:r>
            <a:r>
              <a:rPr lang="en-GB" i="1" baseline="-25000" dirty="0" err="1"/>
              <a:t>v</a:t>
            </a:r>
            <a:r>
              <a:rPr lang="en-GB" dirty="0"/>
              <a:t>=1</a:t>
            </a:r>
          </a:p>
        </p:txBody>
      </p:sp>
      <p:sp>
        <p:nvSpPr>
          <p:cNvPr id="4" name="TextBox 3"/>
          <p:cNvSpPr txBox="1"/>
          <p:nvPr/>
        </p:nvSpPr>
        <p:spPr>
          <a:xfrm>
            <a:off x="1420208" y="1988594"/>
            <a:ext cx="473206" cy="369332"/>
          </a:xfrm>
          <a:prstGeom prst="rect">
            <a:avLst/>
          </a:prstGeom>
          <a:noFill/>
        </p:spPr>
        <p:txBody>
          <a:bodyPr wrap="none" rtlCol="0">
            <a:spAutoFit/>
          </a:bodyPr>
          <a:lstStyle/>
          <a:p>
            <a:r>
              <a:rPr lang="en-GB" dirty="0"/>
              <a:t>V+</a:t>
            </a:r>
          </a:p>
        </p:txBody>
      </p:sp>
      <p:sp>
        <p:nvSpPr>
          <p:cNvPr id="20" name="TextBox 19"/>
          <p:cNvSpPr txBox="1"/>
          <p:nvPr/>
        </p:nvSpPr>
        <p:spPr>
          <a:xfrm>
            <a:off x="1450908" y="2421135"/>
            <a:ext cx="402739" cy="369332"/>
          </a:xfrm>
          <a:prstGeom prst="rect">
            <a:avLst/>
          </a:prstGeom>
          <a:noFill/>
        </p:spPr>
        <p:txBody>
          <a:bodyPr wrap="none" rtlCol="0">
            <a:spAutoFit/>
          </a:bodyPr>
          <a:lstStyle/>
          <a:p>
            <a:r>
              <a:rPr lang="en-GB" dirty="0"/>
              <a:t>V-</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971600" y="0"/>
            <a:ext cx="7600577" cy="1412875"/>
          </a:xfrm>
        </p:spPr>
        <p:txBody>
          <a:bodyPr/>
          <a:lstStyle/>
          <a:p>
            <a:pPr eaLnBrk="1" hangingPunct="1"/>
            <a:r>
              <a:rPr lang="en-GB" sz="2800" dirty="0"/>
              <a:t>Inverting voltage amplifier</a:t>
            </a:r>
          </a:p>
        </p:txBody>
      </p:sp>
      <p:sp>
        <p:nvSpPr>
          <p:cNvPr id="491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501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5018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5018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759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2" name="Text Box 13"/>
          <p:cNvSpPr txBox="1">
            <a:spLocks noChangeArrowheads="1"/>
          </p:cNvSpPr>
          <p:nvPr/>
        </p:nvSpPr>
        <p:spPr bwMode="auto">
          <a:xfrm>
            <a:off x="5651104" y="6211669"/>
            <a:ext cx="3492896" cy="646331"/>
          </a:xfrm>
          <a:prstGeom prst="rect">
            <a:avLst/>
          </a:prstGeom>
          <a:noFill/>
          <a:ln w="9525">
            <a:noFill/>
            <a:miter lim="800000"/>
            <a:headEnd/>
            <a:tailEnd/>
          </a:ln>
        </p:spPr>
        <p:txBody>
          <a:bodyPr wrap="square">
            <a:spAutoFit/>
          </a:bodyPr>
          <a:lstStyle/>
          <a:p>
            <a:r>
              <a:rPr lang="en-GB" dirty="0"/>
              <a:t>Which is frequency-independent and linear</a:t>
            </a:r>
            <a:endParaRPr lang="en-GB" baseline="-25000" dirty="0"/>
          </a:p>
        </p:txBody>
      </p:sp>
      <p:sp>
        <p:nvSpPr>
          <p:cNvPr id="727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7373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73734" name="Object 6"/>
          <p:cNvGraphicFramePr>
            <a:graphicFrameLocks noChangeAspect="1"/>
          </p:cNvGraphicFramePr>
          <p:nvPr/>
        </p:nvGraphicFramePr>
        <p:xfrm>
          <a:off x="-36512" y="1700808"/>
          <a:ext cx="4690429" cy="2880320"/>
        </p:xfrm>
        <a:graphic>
          <a:graphicData uri="http://schemas.openxmlformats.org/presentationml/2006/ole">
            <mc:AlternateContent xmlns:mc="http://schemas.openxmlformats.org/markup-compatibility/2006">
              <mc:Choice xmlns:v="urn:schemas-microsoft-com:vml" Requires="v">
                <p:oleObj spid="_x0000_s70877" name="Visio" r:id="rId3" imgW="3395228" imgH="2084995" progId="Visio.Drawing.11">
                  <p:embed/>
                </p:oleObj>
              </mc:Choice>
              <mc:Fallback>
                <p:oleObj name="Visio" r:id="rId3" imgW="3395228" imgH="2084995"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12" y="1700808"/>
                        <a:ext cx="4690429" cy="2880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19"/>
          <p:cNvSpPr/>
          <p:nvPr/>
        </p:nvSpPr>
        <p:spPr>
          <a:xfrm>
            <a:off x="4211960" y="1628800"/>
            <a:ext cx="4752528" cy="3713837"/>
          </a:xfrm>
          <a:prstGeom prst="rect">
            <a:avLst/>
          </a:prstGeom>
        </p:spPr>
        <p:txBody>
          <a:bodyPr wrap="square">
            <a:spAutoFit/>
          </a:bodyPr>
          <a:lstStyle/>
          <a:p>
            <a:r>
              <a:rPr lang="en-GB" dirty="0"/>
              <a:t>Once again, we can assume that </a:t>
            </a:r>
            <a:r>
              <a:rPr lang="en-GB" i="1" dirty="0">
                <a:latin typeface="Times New Roman" pitchFamily="18" charset="0"/>
              </a:rPr>
              <a:t>V</a:t>
            </a:r>
            <a:r>
              <a:rPr lang="en-GB" sz="2800" i="1" baseline="-25000" dirty="0">
                <a:latin typeface="Times New Roman" pitchFamily="18" charset="0"/>
              </a:rPr>
              <a:t>+</a:t>
            </a:r>
            <a:r>
              <a:rPr lang="en-GB" i="1" dirty="0">
                <a:latin typeface="Times New Roman" pitchFamily="18" charset="0"/>
              </a:rPr>
              <a:t>=V</a:t>
            </a:r>
            <a:r>
              <a:rPr lang="en-GB" sz="2800" i="1" baseline="-25000" dirty="0">
                <a:latin typeface="Times New Roman" pitchFamily="18" charset="0"/>
              </a:rPr>
              <a:t>- </a:t>
            </a:r>
            <a:r>
              <a:rPr lang="en-GB" dirty="0"/>
              <a:t>if feedback is present</a:t>
            </a:r>
          </a:p>
          <a:p>
            <a:r>
              <a:rPr lang="en-GB" dirty="0"/>
              <a:t>In this case </a:t>
            </a:r>
            <a:r>
              <a:rPr lang="en-GB" i="1" dirty="0">
                <a:latin typeface="Times New Roman" pitchFamily="18" charset="0"/>
              </a:rPr>
              <a:t>V</a:t>
            </a:r>
            <a:r>
              <a:rPr lang="en-GB" sz="2800" i="1" baseline="-25000" dirty="0">
                <a:latin typeface="Times New Roman" pitchFamily="18" charset="0"/>
              </a:rPr>
              <a:t>+</a:t>
            </a:r>
            <a:r>
              <a:rPr lang="en-GB" i="1" dirty="0">
                <a:latin typeface="Times New Roman" pitchFamily="18" charset="0"/>
              </a:rPr>
              <a:t>=V</a:t>
            </a:r>
            <a:r>
              <a:rPr lang="en-GB" sz="2800" i="1" baseline="-25000" dirty="0">
                <a:latin typeface="Times New Roman" pitchFamily="18" charset="0"/>
              </a:rPr>
              <a:t>- </a:t>
            </a:r>
            <a:r>
              <a:rPr lang="en-GB" i="1" dirty="0">
                <a:latin typeface="Times New Roman" pitchFamily="18" charset="0"/>
              </a:rPr>
              <a:t>= </a:t>
            </a:r>
            <a:r>
              <a:rPr lang="en-GB" dirty="0">
                <a:latin typeface="Times New Roman" pitchFamily="18" charset="0"/>
              </a:rPr>
              <a:t>0 </a:t>
            </a:r>
            <a:endParaRPr lang="en-GB" dirty="0">
              <a:latin typeface="+mn-lt"/>
            </a:endParaRPr>
          </a:p>
          <a:p>
            <a:r>
              <a:rPr lang="en-GB" dirty="0">
                <a:latin typeface="+mn-lt"/>
              </a:rPr>
              <a:t> </a:t>
            </a:r>
            <a:r>
              <a:rPr lang="en-GB" i="1" dirty="0">
                <a:latin typeface="Times New Roman" pitchFamily="18" charset="0"/>
              </a:rPr>
              <a:t>V</a:t>
            </a:r>
            <a:r>
              <a:rPr lang="en-GB" i="1" baseline="-25000" dirty="0">
                <a:latin typeface="Times New Roman" pitchFamily="18" charset="0"/>
              </a:rPr>
              <a:t>-  </a:t>
            </a:r>
            <a:r>
              <a:rPr lang="en-GB" dirty="0">
                <a:latin typeface="+mn-lt"/>
              </a:rPr>
              <a:t>is held at 0V but is not physically connected to it, this is called a </a:t>
            </a:r>
            <a:r>
              <a:rPr lang="en-GB" dirty="0">
                <a:solidFill>
                  <a:srgbClr val="FF0000"/>
                </a:solidFill>
                <a:latin typeface="+mn-lt"/>
              </a:rPr>
              <a:t>Virtual Earth</a:t>
            </a:r>
          </a:p>
          <a:p>
            <a:endParaRPr lang="en-GB" dirty="0"/>
          </a:p>
          <a:p>
            <a:endParaRPr lang="en-GB" sz="1600" dirty="0"/>
          </a:p>
          <a:p>
            <a:endParaRPr lang="en-GB" dirty="0"/>
          </a:p>
          <a:p>
            <a:r>
              <a:rPr lang="en-GB" dirty="0"/>
              <a:t>Given that both inputs to the op-amp are of infinite resistance (or merely just very </a:t>
            </a:r>
            <a:r>
              <a:rPr lang="en-GB" dirty="0" err="1"/>
              <a:t>very</a:t>
            </a:r>
            <a:r>
              <a:rPr lang="en-GB" dirty="0"/>
              <a:t> large resistance in a practical implementation), we can say that the current through R1 is the same as that through R2</a:t>
            </a:r>
          </a:p>
        </p:txBody>
      </p:sp>
      <p:graphicFrame>
        <p:nvGraphicFramePr>
          <p:cNvPr id="4" name="Object 8"/>
          <p:cNvGraphicFramePr>
            <a:graphicFrameLocks noChangeAspect="1"/>
          </p:cNvGraphicFramePr>
          <p:nvPr/>
        </p:nvGraphicFramePr>
        <p:xfrm>
          <a:off x="539552" y="5157192"/>
          <a:ext cx="1419225" cy="947738"/>
        </p:xfrm>
        <a:graphic>
          <a:graphicData uri="http://schemas.openxmlformats.org/presentationml/2006/ole">
            <mc:AlternateContent xmlns:mc="http://schemas.openxmlformats.org/markup-compatibility/2006">
              <mc:Choice xmlns:v="urn:schemas-microsoft-com:vml" Requires="v">
                <p:oleObj spid="_x0000_s70878" name="Equation" r:id="rId5" imgW="647700" imgH="431800" progId="Equation.3">
                  <p:embed/>
                </p:oleObj>
              </mc:Choice>
              <mc:Fallback>
                <p:oleObj name="Equation" r:id="rId5" imgW="647700" imgH="4318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552" y="5157192"/>
                        <a:ext cx="1419225" cy="947738"/>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2" name="Text Box 13"/>
          <p:cNvSpPr txBox="1">
            <a:spLocks noChangeArrowheads="1"/>
          </p:cNvSpPr>
          <p:nvPr/>
        </p:nvSpPr>
        <p:spPr bwMode="auto">
          <a:xfrm>
            <a:off x="179512" y="4653136"/>
            <a:ext cx="3096344" cy="369332"/>
          </a:xfrm>
          <a:prstGeom prst="rect">
            <a:avLst/>
          </a:prstGeom>
          <a:noFill/>
          <a:ln w="9525">
            <a:noFill/>
            <a:miter lim="800000"/>
            <a:headEnd/>
            <a:tailEnd/>
          </a:ln>
        </p:spPr>
        <p:txBody>
          <a:bodyPr wrap="square">
            <a:spAutoFit/>
          </a:bodyPr>
          <a:lstStyle/>
          <a:p>
            <a:r>
              <a:rPr lang="en-GB" dirty="0"/>
              <a:t>We may use KCL to write:</a:t>
            </a:r>
          </a:p>
        </p:txBody>
      </p:sp>
      <p:sp>
        <p:nvSpPr>
          <p:cNvPr id="23" name="Text Box 13"/>
          <p:cNvSpPr txBox="1">
            <a:spLocks noChangeArrowheads="1"/>
          </p:cNvSpPr>
          <p:nvPr/>
        </p:nvSpPr>
        <p:spPr bwMode="auto">
          <a:xfrm>
            <a:off x="2195736" y="5589240"/>
            <a:ext cx="4680520" cy="369332"/>
          </a:xfrm>
          <a:prstGeom prst="rect">
            <a:avLst/>
          </a:prstGeom>
          <a:noFill/>
          <a:ln w="9525">
            <a:noFill/>
            <a:miter lim="800000"/>
            <a:headEnd/>
            <a:tailEnd/>
          </a:ln>
        </p:spPr>
        <p:txBody>
          <a:bodyPr wrap="square">
            <a:spAutoFit/>
          </a:bodyPr>
          <a:lstStyle/>
          <a:p>
            <a:r>
              <a:rPr lang="en-GB" dirty="0"/>
              <a:t>And so the voltage transfer function, </a:t>
            </a:r>
            <a:r>
              <a:rPr lang="en-GB" i="1" dirty="0" err="1"/>
              <a:t>G</a:t>
            </a:r>
            <a:r>
              <a:rPr lang="en-GB" i="1" baseline="-25000" dirty="0" err="1"/>
              <a:t>v</a:t>
            </a:r>
            <a:r>
              <a:rPr lang="en-GB" dirty="0"/>
              <a:t>, is </a:t>
            </a:r>
          </a:p>
        </p:txBody>
      </p:sp>
      <p:graphicFrame>
        <p:nvGraphicFramePr>
          <p:cNvPr id="5" name="Object 9"/>
          <p:cNvGraphicFramePr>
            <a:graphicFrameLocks noChangeAspect="1"/>
          </p:cNvGraphicFramePr>
          <p:nvPr/>
        </p:nvGraphicFramePr>
        <p:xfrm>
          <a:off x="6690618" y="5301208"/>
          <a:ext cx="2201862" cy="1008062"/>
        </p:xfrm>
        <a:graphic>
          <a:graphicData uri="http://schemas.openxmlformats.org/presentationml/2006/ole">
            <mc:AlternateContent xmlns:mc="http://schemas.openxmlformats.org/markup-compatibility/2006">
              <mc:Choice xmlns:v="urn:schemas-microsoft-com:vml" Requires="v">
                <p:oleObj spid="_x0000_s70879" name="Equation" r:id="rId7" imgW="1002865" imgH="431613" progId="Equation.3">
                  <p:embed/>
                </p:oleObj>
              </mc:Choice>
              <mc:Fallback>
                <p:oleObj name="Equation" r:id="rId7" imgW="1002865" imgH="431613"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90618" y="5301208"/>
                        <a:ext cx="2201862" cy="1008062"/>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971600" y="0"/>
            <a:ext cx="7600577" cy="1412875"/>
          </a:xfrm>
        </p:spPr>
        <p:txBody>
          <a:bodyPr/>
          <a:lstStyle/>
          <a:p>
            <a:pPr eaLnBrk="1" hangingPunct="1"/>
            <a:r>
              <a:rPr lang="en-GB" sz="2800" dirty="0"/>
              <a:t>Inverting or non-inverting amplifier:</a:t>
            </a:r>
            <a:br>
              <a:rPr lang="en-GB" sz="2800" dirty="0"/>
            </a:br>
            <a:r>
              <a:rPr lang="en-GB" sz="2800" dirty="0"/>
              <a:t>Choice and gain configuration</a:t>
            </a:r>
          </a:p>
        </p:txBody>
      </p:sp>
      <p:sp>
        <p:nvSpPr>
          <p:cNvPr id="491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501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5018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5018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759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727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7373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19"/>
          <p:cNvSpPr/>
          <p:nvPr/>
        </p:nvSpPr>
        <p:spPr>
          <a:xfrm>
            <a:off x="3419872" y="1772816"/>
            <a:ext cx="5472608" cy="1477328"/>
          </a:xfrm>
          <a:prstGeom prst="rect">
            <a:avLst/>
          </a:prstGeom>
        </p:spPr>
        <p:txBody>
          <a:bodyPr wrap="square">
            <a:spAutoFit/>
          </a:bodyPr>
          <a:lstStyle/>
          <a:p>
            <a:r>
              <a:rPr lang="en-GB" dirty="0"/>
              <a:t>The non-inverting amplifier offers:</a:t>
            </a:r>
          </a:p>
          <a:p>
            <a:r>
              <a:rPr lang="en-GB" dirty="0"/>
              <a:t>	infinite circuit input resistance</a:t>
            </a:r>
          </a:p>
          <a:p>
            <a:r>
              <a:rPr lang="en-GB" dirty="0"/>
              <a:t>	linear voltage gain controlled by resistor 	values</a:t>
            </a:r>
          </a:p>
          <a:p>
            <a:r>
              <a:rPr lang="en-GB" dirty="0"/>
              <a:t>	zero circuit output resistance</a:t>
            </a:r>
          </a:p>
        </p:txBody>
      </p:sp>
      <p:graphicFrame>
        <p:nvGraphicFramePr>
          <p:cNvPr id="74757" name="Object 3"/>
          <p:cNvGraphicFramePr>
            <a:graphicFrameLocks noChangeAspect="1"/>
          </p:cNvGraphicFramePr>
          <p:nvPr/>
        </p:nvGraphicFramePr>
        <p:xfrm>
          <a:off x="396578" y="1844328"/>
          <a:ext cx="2611358" cy="2088728"/>
        </p:xfrm>
        <a:graphic>
          <a:graphicData uri="http://schemas.openxmlformats.org/presentationml/2006/ole">
            <mc:AlternateContent xmlns:mc="http://schemas.openxmlformats.org/markup-compatibility/2006">
              <mc:Choice xmlns:v="urn:schemas-microsoft-com:vml" Requires="v">
                <p:oleObj spid="_x0000_s71828" name="Visio" r:id="rId3" imgW="2889992" imgH="2315180" progId="Visio.Drawing.11">
                  <p:embed/>
                </p:oleObj>
              </mc:Choice>
              <mc:Fallback>
                <p:oleObj name="Visio" r:id="rId3" imgW="2889992" imgH="231518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578" y="1844328"/>
                        <a:ext cx="2611358" cy="20887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59" name="Object 7"/>
          <p:cNvGraphicFramePr>
            <a:graphicFrameLocks noChangeAspect="1"/>
          </p:cNvGraphicFramePr>
          <p:nvPr/>
        </p:nvGraphicFramePr>
        <p:xfrm>
          <a:off x="251520" y="4077072"/>
          <a:ext cx="3169476" cy="1944216"/>
        </p:xfrm>
        <a:graphic>
          <a:graphicData uri="http://schemas.openxmlformats.org/presentationml/2006/ole">
            <mc:AlternateContent xmlns:mc="http://schemas.openxmlformats.org/markup-compatibility/2006">
              <mc:Choice xmlns:v="urn:schemas-microsoft-com:vml" Requires="v">
                <p:oleObj spid="_x0000_s71829" name="Visio" r:id="rId5" imgW="3395228" imgH="2084995" progId="Visio.Drawing.11">
                  <p:embed/>
                </p:oleObj>
              </mc:Choice>
              <mc:Fallback>
                <p:oleObj name="Visio" r:id="rId5" imgW="3395228" imgH="2084995" progId="Visio.Drawing.11">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520" y="4077072"/>
                        <a:ext cx="3169476" cy="1944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20"/>
          <p:cNvSpPr/>
          <p:nvPr/>
        </p:nvSpPr>
        <p:spPr>
          <a:xfrm>
            <a:off x="3275856" y="3717032"/>
            <a:ext cx="5472608" cy="3139321"/>
          </a:xfrm>
          <a:prstGeom prst="rect">
            <a:avLst/>
          </a:prstGeom>
        </p:spPr>
        <p:txBody>
          <a:bodyPr wrap="square">
            <a:spAutoFit/>
          </a:bodyPr>
          <a:lstStyle/>
          <a:p>
            <a:r>
              <a:rPr lang="en-GB" dirty="0"/>
              <a:t>The inverting amplifier offers:</a:t>
            </a:r>
          </a:p>
          <a:p>
            <a:r>
              <a:rPr lang="en-GB" dirty="0"/>
              <a:t>	controllable circuit input resistance</a:t>
            </a:r>
          </a:p>
          <a:p>
            <a:r>
              <a:rPr lang="en-GB" dirty="0"/>
              <a:t>	liner voltage gain controlled by resistor 	values (of a slightly more convenient form)</a:t>
            </a:r>
          </a:p>
          <a:p>
            <a:r>
              <a:rPr lang="en-GB" dirty="0"/>
              <a:t>	zero circuit output resistance</a:t>
            </a:r>
          </a:p>
          <a:p>
            <a:r>
              <a:rPr lang="en-GB" dirty="0"/>
              <a:t>	signal inversion in the voltage scale</a:t>
            </a:r>
          </a:p>
          <a:p>
            <a:r>
              <a:rPr lang="en-GB" dirty="0"/>
              <a:t>	</a:t>
            </a:r>
            <a:r>
              <a:rPr lang="en-GB" sz="1400" dirty="0"/>
              <a:t>(for a sine wave this is the same as a 180º phase shift)</a:t>
            </a:r>
            <a:endParaRPr lang="en-GB" dirty="0"/>
          </a:p>
          <a:p>
            <a:r>
              <a:rPr lang="en-GB" dirty="0"/>
              <a:t>This latter point is useful as many of the filters and summing circuits based on op-amps are inverting, so an inverting amplifier is also required to restore the sense of the signal</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971600" y="0"/>
            <a:ext cx="7600577" cy="1412875"/>
          </a:xfrm>
        </p:spPr>
        <p:txBody>
          <a:bodyPr/>
          <a:lstStyle/>
          <a:p>
            <a:pPr eaLnBrk="1" hangingPunct="1"/>
            <a:r>
              <a:rPr lang="en-GB" sz="2800" dirty="0"/>
              <a:t>Differential voltage amplifier</a:t>
            </a:r>
          </a:p>
        </p:txBody>
      </p:sp>
      <p:sp>
        <p:nvSpPr>
          <p:cNvPr id="491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501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5018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5018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759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3" name="Text Box 13"/>
          <p:cNvSpPr txBox="1">
            <a:spLocks noChangeArrowheads="1"/>
          </p:cNvSpPr>
          <p:nvPr/>
        </p:nvSpPr>
        <p:spPr bwMode="auto">
          <a:xfrm>
            <a:off x="4860032" y="1916832"/>
            <a:ext cx="4032448" cy="1477328"/>
          </a:xfrm>
          <a:prstGeom prst="rect">
            <a:avLst/>
          </a:prstGeom>
          <a:noFill/>
          <a:ln w="9525">
            <a:noFill/>
            <a:miter lim="800000"/>
            <a:headEnd/>
            <a:tailEnd/>
          </a:ln>
        </p:spPr>
        <p:txBody>
          <a:bodyPr wrap="square">
            <a:spAutoFit/>
          </a:bodyPr>
          <a:lstStyle/>
          <a:p>
            <a:r>
              <a:rPr lang="en-GB" dirty="0"/>
              <a:t>It is shown in Chapter 8, Section 8.4.3 (part of the assigned reading for this lecture) that the differential to single-ended voltage transfer function of this circuit is given by</a:t>
            </a:r>
          </a:p>
        </p:txBody>
      </p:sp>
      <p:graphicFrame>
        <p:nvGraphicFramePr>
          <p:cNvPr id="83982" name="Object 14"/>
          <p:cNvGraphicFramePr>
            <a:graphicFrameLocks noChangeAspect="1"/>
          </p:cNvGraphicFramePr>
          <p:nvPr/>
        </p:nvGraphicFramePr>
        <p:xfrm>
          <a:off x="5796136" y="3645024"/>
          <a:ext cx="2312988" cy="1008063"/>
        </p:xfrm>
        <a:graphic>
          <a:graphicData uri="http://schemas.openxmlformats.org/presentationml/2006/ole">
            <mc:AlternateContent xmlns:mc="http://schemas.openxmlformats.org/markup-compatibility/2006">
              <mc:Choice xmlns:v="urn:schemas-microsoft-com:vml" Requires="v">
                <p:oleObj spid="_x0000_s72780" name="Equation" r:id="rId3" imgW="1054100" imgH="431800" progId="Equation.3">
                  <p:embed/>
                </p:oleObj>
              </mc:Choice>
              <mc:Fallback>
                <p:oleObj name="Equation" r:id="rId3" imgW="1054100" imgH="431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3645024"/>
                        <a:ext cx="2312988" cy="1008063"/>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5" name="Text Box 13"/>
          <p:cNvSpPr txBox="1">
            <a:spLocks noChangeArrowheads="1"/>
          </p:cNvSpPr>
          <p:nvPr/>
        </p:nvSpPr>
        <p:spPr bwMode="auto">
          <a:xfrm>
            <a:off x="467544" y="4869160"/>
            <a:ext cx="4032448" cy="923330"/>
          </a:xfrm>
          <a:prstGeom prst="rect">
            <a:avLst/>
          </a:prstGeom>
          <a:noFill/>
          <a:ln w="9525">
            <a:noFill/>
            <a:miter lim="800000"/>
            <a:headEnd/>
            <a:tailEnd/>
          </a:ln>
        </p:spPr>
        <p:txBody>
          <a:bodyPr wrap="square">
            <a:spAutoFit/>
          </a:bodyPr>
          <a:lstStyle/>
          <a:p>
            <a:r>
              <a:rPr lang="en-GB" dirty="0"/>
              <a:t>Note that there are two equal-valued resistors, </a:t>
            </a:r>
            <a:r>
              <a:rPr lang="en-GB" i="1" dirty="0"/>
              <a:t>R</a:t>
            </a:r>
            <a:r>
              <a:rPr lang="en-GB" i="1" baseline="-25000" dirty="0"/>
              <a:t>1</a:t>
            </a:r>
            <a:r>
              <a:rPr lang="en-GB" dirty="0"/>
              <a:t> and two equal-valued resistors </a:t>
            </a:r>
            <a:r>
              <a:rPr lang="en-GB" i="1" dirty="0"/>
              <a:t>R</a:t>
            </a:r>
            <a:r>
              <a:rPr lang="en-GB" i="1" baseline="-25000" dirty="0"/>
              <a:t>2</a:t>
            </a:r>
            <a:endParaRPr lang="en-GB" i="1" dirty="0"/>
          </a:p>
        </p:txBody>
      </p:sp>
      <p:pic>
        <p:nvPicPr>
          <p:cNvPr id="75791" name="Picture 15"/>
          <p:cNvPicPr>
            <a:picLocks noChangeAspect="1" noChangeArrowheads="1"/>
          </p:cNvPicPr>
          <p:nvPr/>
        </p:nvPicPr>
        <p:blipFill>
          <a:blip r:embed="rId5" cstate="print"/>
          <a:srcRect/>
          <a:stretch>
            <a:fillRect/>
          </a:stretch>
        </p:blipFill>
        <p:spPr bwMode="auto">
          <a:xfrm>
            <a:off x="296356" y="1844824"/>
            <a:ext cx="4175484" cy="2883396"/>
          </a:xfrm>
          <a:prstGeom prst="rect">
            <a:avLst/>
          </a:prstGeom>
          <a:noFill/>
          <a:ln w="9525">
            <a:noFill/>
            <a:miter lim="800000"/>
            <a:headEnd/>
            <a:tailEnd/>
          </a:ln>
        </p:spPr>
      </p:pic>
      <p:sp>
        <p:nvSpPr>
          <p:cNvPr id="27" name="Text Box 13"/>
          <p:cNvSpPr txBox="1">
            <a:spLocks noChangeArrowheads="1"/>
          </p:cNvSpPr>
          <p:nvPr/>
        </p:nvSpPr>
        <p:spPr bwMode="auto">
          <a:xfrm>
            <a:off x="4788024" y="4797152"/>
            <a:ext cx="4032448" cy="1938992"/>
          </a:xfrm>
          <a:prstGeom prst="rect">
            <a:avLst/>
          </a:prstGeom>
          <a:noFill/>
          <a:ln w="9525">
            <a:noFill/>
            <a:miter lim="800000"/>
            <a:headEnd/>
            <a:tailEnd/>
          </a:ln>
        </p:spPr>
        <p:txBody>
          <a:bodyPr wrap="square">
            <a:spAutoFit/>
          </a:bodyPr>
          <a:lstStyle/>
          <a:p>
            <a:r>
              <a:rPr lang="en-GB" dirty="0"/>
              <a:t>Whilst the operational amplifier itself is a differential to single-ended voltage amplifier, its gain is unusable and uncontrollable</a:t>
            </a:r>
          </a:p>
          <a:p>
            <a:endParaRPr lang="en-GB" sz="1200" dirty="0"/>
          </a:p>
          <a:p>
            <a:r>
              <a:rPr lang="en-GB" dirty="0"/>
              <a:t>This differential amplifier has a linear gain defined solely by resistor values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GB" sz="3200" dirty="0"/>
              <a:t>Interfacing sensors to electronic systems – the key content of this unit</a:t>
            </a:r>
          </a:p>
        </p:txBody>
      </p:sp>
      <p:sp>
        <p:nvSpPr>
          <p:cNvPr id="34819" name="Rectangle 3"/>
          <p:cNvSpPr>
            <a:spLocks noGrp="1" noChangeArrowheads="1"/>
          </p:cNvSpPr>
          <p:nvPr>
            <p:ph idx="1"/>
          </p:nvPr>
        </p:nvSpPr>
        <p:spPr/>
        <p:txBody>
          <a:bodyPr/>
          <a:lstStyle/>
          <a:p>
            <a:pPr eaLnBrk="1" hangingPunct="1">
              <a:lnSpc>
                <a:spcPct val="90000"/>
              </a:lnSpc>
            </a:pPr>
            <a:r>
              <a:rPr lang="en-GB" sz="2800" dirty="0"/>
              <a:t>Due to the very different ways sensors work, there is no standard sensor interface</a:t>
            </a:r>
          </a:p>
          <a:p>
            <a:pPr eaLnBrk="1" hangingPunct="1">
              <a:lnSpc>
                <a:spcPct val="90000"/>
              </a:lnSpc>
            </a:pPr>
            <a:r>
              <a:rPr lang="en-GB" sz="2800" dirty="0"/>
              <a:t>We will cover a few typical ways of sensor interface in this unit.</a:t>
            </a:r>
          </a:p>
          <a:p>
            <a:pPr lvl="1" eaLnBrk="1" hangingPunct="1">
              <a:lnSpc>
                <a:spcPct val="90000"/>
              </a:lnSpc>
            </a:pPr>
            <a:r>
              <a:rPr lang="en-GB" sz="2400" dirty="0"/>
              <a:t>But first, some basics of the electrical system</a:t>
            </a:r>
          </a:p>
          <a:p>
            <a:pPr eaLnBrk="1" hangingPunct="1">
              <a:lnSpc>
                <a:spcPct val="90000"/>
              </a:lnSpc>
              <a:buFont typeface="Wingdings" pitchFamily="2" charset="2"/>
              <a:buNone/>
            </a:pPr>
            <a:endParaRPr lang="en-GB" sz="2800" dirty="0"/>
          </a:p>
        </p:txBody>
      </p:sp>
      <p:pic>
        <p:nvPicPr>
          <p:cNvPr id="4" name="Picture 19" descr="C01NF06"/>
          <p:cNvPicPr>
            <a:picLocks noChangeAspect="1" noChangeArrowheads="1"/>
          </p:cNvPicPr>
          <p:nvPr/>
        </p:nvPicPr>
        <p:blipFill>
          <a:blip r:embed="rId2" cstate="print"/>
          <a:srcRect t="8954"/>
          <a:stretch>
            <a:fillRect/>
          </a:stretch>
        </p:blipFill>
        <p:spPr bwMode="auto">
          <a:xfrm>
            <a:off x="1186706" y="4221088"/>
            <a:ext cx="6697662" cy="2195512"/>
          </a:xfrm>
          <a:prstGeom prst="rect">
            <a:avLst/>
          </a:prstGeom>
          <a:noFill/>
          <a:ln w="9525">
            <a:noFill/>
            <a:miter lim="800000"/>
            <a:headEnd/>
            <a:tailEnd/>
          </a:ln>
        </p:spPr>
      </p:pic>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pPr eaLnBrk="1" hangingPunct="1"/>
            <a:r>
              <a:rPr lang="en-GB" sz="3600" dirty="0"/>
              <a:t>A system example</a:t>
            </a:r>
          </a:p>
        </p:txBody>
      </p:sp>
      <p:sp>
        <p:nvSpPr>
          <p:cNvPr id="22531" name="Rectangle 5"/>
          <p:cNvSpPr>
            <a:spLocks noGrp="1" noChangeArrowheads="1"/>
          </p:cNvSpPr>
          <p:nvPr>
            <p:ph type="body" idx="1"/>
          </p:nvPr>
        </p:nvSpPr>
        <p:spPr>
          <a:xfrm>
            <a:off x="179388" y="1700213"/>
            <a:ext cx="8453437" cy="2808907"/>
          </a:xfrm>
        </p:spPr>
        <p:txBody>
          <a:bodyPr/>
          <a:lstStyle/>
          <a:p>
            <a:pPr eaLnBrk="1" hangingPunct="1"/>
            <a:r>
              <a:rPr lang="en-GB" sz="2400" dirty="0"/>
              <a:t>Assume a sensor which gives a small differential voltage output from a high impedance output which suffers from both noise and higher frequency interference </a:t>
            </a:r>
          </a:p>
          <a:p>
            <a:pPr lvl="1" eaLnBrk="1" hangingPunct="1"/>
            <a:r>
              <a:rPr lang="en-GB" sz="2000" dirty="0"/>
              <a:t>The need is to amplify and extract the desired signal and pass it to a digital processing entity for manipulation</a:t>
            </a:r>
          </a:p>
          <a:p>
            <a:pPr lvl="1" eaLnBrk="1" hangingPunct="1"/>
            <a:r>
              <a:rPr lang="en-GB" sz="2000" dirty="0"/>
              <a:t>A low pass filter is available as a sub-system but it can’t deliver any current without being detuned (this is the same as stating that it should not be loaded)</a:t>
            </a:r>
          </a:p>
        </p:txBody>
      </p:sp>
      <p:pic>
        <p:nvPicPr>
          <p:cNvPr id="69634" name="Picture 2"/>
          <p:cNvPicPr>
            <a:picLocks noChangeAspect="1" noChangeArrowheads="1"/>
          </p:cNvPicPr>
          <p:nvPr/>
        </p:nvPicPr>
        <p:blipFill>
          <a:blip r:embed="rId3" cstate="print"/>
          <a:srcRect/>
          <a:stretch>
            <a:fillRect/>
          </a:stretch>
        </p:blipFill>
        <p:spPr bwMode="auto">
          <a:xfrm>
            <a:off x="176836" y="4509120"/>
            <a:ext cx="8729064" cy="1152128"/>
          </a:xfrm>
          <a:prstGeom prst="rect">
            <a:avLst/>
          </a:prstGeom>
          <a:noFill/>
          <a:ln w="9525">
            <a:noFill/>
            <a:miter lim="800000"/>
            <a:headEnd/>
            <a:tailEnd/>
          </a:ln>
        </p:spPr>
      </p:pic>
      <p:graphicFrame>
        <p:nvGraphicFramePr>
          <p:cNvPr id="83982" name="Object 3"/>
          <p:cNvGraphicFramePr>
            <a:graphicFrameLocks noChangeAspect="1"/>
          </p:cNvGraphicFramePr>
          <p:nvPr/>
        </p:nvGraphicFramePr>
        <p:xfrm>
          <a:off x="5076056" y="5733256"/>
          <a:ext cx="3427412" cy="919163"/>
        </p:xfrm>
        <a:graphic>
          <a:graphicData uri="http://schemas.openxmlformats.org/presentationml/2006/ole">
            <mc:AlternateContent xmlns:mc="http://schemas.openxmlformats.org/markup-compatibility/2006">
              <mc:Choice xmlns:v="urn:schemas-microsoft-com:vml" Requires="v">
                <p:oleObj spid="_x0000_s73803" name="Equation" r:id="rId4" imgW="1562100" imgH="393700" progId="Equation.3">
                  <p:embed/>
                </p:oleObj>
              </mc:Choice>
              <mc:Fallback>
                <p:oleObj name="Equation" r:id="rId4" imgW="1562100" imgH="3937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056" y="5733256"/>
                        <a:ext cx="3427412" cy="919163"/>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9" name="Rectangle 5"/>
          <p:cNvSpPr txBox="1">
            <a:spLocks noChangeArrowheads="1"/>
          </p:cNvSpPr>
          <p:nvPr/>
        </p:nvSpPr>
        <p:spPr bwMode="auto">
          <a:xfrm>
            <a:off x="-468560" y="5157192"/>
            <a:ext cx="5328592" cy="15395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889000" marR="0" lvl="1" indent="-439738" algn="l" defTabSz="914400" rtl="0" eaLnBrk="1" fontAlgn="base" latinLnBrk="0" hangingPunct="1">
              <a:lnSpc>
                <a:spcPct val="100000"/>
              </a:lnSpc>
              <a:spcBef>
                <a:spcPct val="20000"/>
              </a:spcBef>
              <a:spcAft>
                <a:spcPct val="0"/>
              </a:spcAft>
              <a:buClr>
                <a:schemeClr val="hlink"/>
              </a:buClr>
              <a:buSzPct val="65000"/>
              <a:buFont typeface="Wingdings" pitchFamily="2" charset="2"/>
              <a:buChar char="¡"/>
              <a:tabLst/>
              <a:defRPr/>
            </a:pPr>
            <a:endParaRPr kumimoji="0" lang="en-GB" sz="2000" b="0" i="0" u="none" strike="noStrike" kern="0" cap="none" spc="0" normalizeH="0" baseline="0" noProof="0" dirty="0">
              <a:ln>
                <a:noFill/>
              </a:ln>
              <a:solidFill>
                <a:schemeClr val="tx1"/>
              </a:solidFill>
              <a:effectLst/>
              <a:uLnTx/>
              <a:uFillTx/>
              <a:latin typeface="+mn-lt"/>
            </a:endParaRPr>
          </a:p>
          <a:p>
            <a:pPr marL="889000" marR="0" lvl="1" indent="-439738" algn="l" defTabSz="914400" rtl="0" eaLnBrk="1" fontAlgn="base" latinLnBrk="0" hangingPunct="1">
              <a:lnSpc>
                <a:spcPct val="100000"/>
              </a:lnSpc>
              <a:spcBef>
                <a:spcPct val="20000"/>
              </a:spcBef>
              <a:spcAft>
                <a:spcPct val="0"/>
              </a:spcAft>
              <a:buClr>
                <a:schemeClr val="hlink"/>
              </a:buClr>
              <a:buSzPct val="65000"/>
              <a:buFont typeface="Wingdings" pitchFamily="2" charset="2"/>
              <a:buChar char="¡"/>
              <a:tabLst/>
              <a:defRPr/>
            </a:pPr>
            <a:r>
              <a:rPr kumimoji="0" lang="en-GB" sz="2000" b="0" i="0" u="none" strike="noStrike" kern="0" cap="none" spc="0" normalizeH="0" baseline="0" noProof="0" dirty="0">
                <a:ln>
                  <a:noFill/>
                </a:ln>
                <a:solidFill>
                  <a:schemeClr val="tx1"/>
                </a:solidFill>
                <a:effectLst/>
                <a:uLnTx/>
                <a:uFillTx/>
                <a:latin typeface="+mn-lt"/>
              </a:rPr>
              <a:t>If the </a:t>
            </a:r>
            <a:r>
              <a:rPr kumimoji="0" lang="en-GB" sz="2000" b="0" i="0" u="none" strike="noStrike" kern="0" cap="none" spc="0" normalizeH="0" baseline="0" noProof="0" dirty="0" err="1">
                <a:ln>
                  <a:noFill/>
                </a:ln>
                <a:solidFill>
                  <a:schemeClr val="tx1"/>
                </a:solidFill>
                <a:effectLst/>
                <a:uLnTx/>
                <a:uFillTx/>
                <a:latin typeface="+mn-lt"/>
              </a:rPr>
              <a:t>Vp</a:t>
            </a:r>
            <a:r>
              <a:rPr kumimoji="0" lang="en-GB" sz="2000" b="0" i="0" u="none" strike="noStrike" kern="0" cap="none" spc="0" normalizeH="0" baseline="0" noProof="0" dirty="0">
                <a:ln>
                  <a:noFill/>
                </a:ln>
                <a:solidFill>
                  <a:schemeClr val="tx1"/>
                </a:solidFill>
                <a:effectLst/>
                <a:uLnTx/>
                <a:uFillTx/>
                <a:latin typeface="+mn-lt"/>
              </a:rPr>
              <a:t>-p of the sensor is 10mV, the </a:t>
            </a:r>
            <a:r>
              <a:rPr kumimoji="0" lang="en-GB" sz="2000" b="0" i="0" u="none" strike="noStrike" kern="0" cap="none" spc="0" normalizeH="0" baseline="0" noProof="0" dirty="0" err="1">
                <a:ln>
                  <a:noFill/>
                </a:ln>
                <a:solidFill>
                  <a:schemeClr val="tx1"/>
                </a:solidFill>
                <a:effectLst/>
                <a:uLnTx/>
                <a:uFillTx/>
                <a:latin typeface="+mn-lt"/>
              </a:rPr>
              <a:t>Vp</a:t>
            </a:r>
            <a:r>
              <a:rPr kumimoji="0" lang="en-GB" sz="2000" b="0" i="0" u="none" strike="noStrike" kern="0" cap="none" spc="0" normalizeH="0" baseline="0" noProof="0" dirty="0">
                <a:ln>
                  <a:noFill/>
                </a:ln>
                <a:solidFill>
                  <a:schemeClr val="tx1"/>
                </a:solidFill>
                <a:effectLst/>
                <a:uLnTx/>
                <a:uFillTx/>
                <a:latin typeface="+mn-lt"/>
              </a:rPr>
              <a:t>-p of the digital interface is 1V, and the filter has 3dB loss</a:t>
            </a:r>
            <a:r>
              <a:rPr kumimoji="0" lang="en-GB" sz="1600" b="0" i="0" u="none" strike="noStrike" kern="0" cap="none" spc="0" normalizeH="0" baseline="0" noProof="0" dirty="0">
                <a:ln>
                  <a:noFill/>
                </a:ln>
                <a:solidFill>
                  <a:schemeClr val="tx1"/>
                </a:solidFill>
                <a:effectLst/>
                <a:uLnTx/>
                <a:uFillTx/>
                <a:latin typeface="+mn-lt"/>
              </a:rPr>
              <a:t>, </a:t>
            </a:r>
            <a:r>
              <a:rPr kumimoji="0" lang="en-GB" sz="2000" b="0" i="0" u="none" strike="noStrike" kern="0" cap="none" spc="0" normalizeH="0" baseline="0" noProof="0" dirty="0">
                <a:ln>
                  <a:noFill/>
                </a:ln>
                <a:solidFill>
                  <a:schemeClr val="tx1"/>
                </a:solidFill>
                <a:effectLst/>
                <a:uLnTx/>
                <a:uFillTx/>
                <a:latin typeface="+mn-lt"/>
              </a:rPr>
              <a:t>the gain of the amplifier must be</a:t>
            </a:r>
            <a:r>
              <a:rPr kumimoji="0" lang="en-GB" sz="2000" b="0" i="0" u="none" strike="noStrike" kern="0" cap="none" spc="0" normalizeH="0" noProof="0" dirty="0">
                <a:ln>
                  <a:noFill/>
                </a:ln>
                <a:solidFill>
                  <a:schemeClr val="tx1"/>
                </a:solidFill>
                <a:effectLst/>
                <a:uLnTx/>
                <a:uFillTx/>
                <a:latin typeface="+mn-lt"/>
              </a:rPr>
              <a:t> </a:t>
            </a:r>
            <a:r>
              <a:rPr kumimoji="0" lang="en-GB" sz="2000" b="0" i="1" u="none" strike="noStrike" kern="0" cap="none" spc="0" normalizeH="0" noProof="0" dirty="0">
                <a:ln>
                  <a:noFill/>
                </a:ln>
                <a:solidFill>
                  <a:schemeClr val="tx1"/>
                </a:solidFill>
                <a:effectLst/>
                <a:uLnTx/>
                <a:uFillTx/>
                <a:latin typeface="+mn-lt"/>
              </a:rPr>
              <a:t>G</a:t>
            </a:r>
            <a:endParaRPr kumimoji="0" lang="en-GB" sz="2000" b="0" i="1" u="none" strike="noStrike" kern="0" cap="none" spc="0" normalizeH="0" baseline="0" noProof="0" dirty="0">
              <a:ln>
                <a:noFill/>
              </a:ln>
              <a:solidFill>
                <a:schemeClr val="tx1"/>
              </a:solidFill>
              <a:effectLst/>
              <a:uLnTx/>
              <a:uFillTx/>
              <a:latin typeface="+mn-lt"/>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pPr eaLnBrk="1" hangingPunct="1"/>
            <a:r>
              <a:rPr lang="en-GB" sz="3600" dirty="0"/>
              <a:t>A system</a:t>
            </a:r>
            <a:br>
              <a:rPr lang="en-GB" sz="3600" dirty="0"/>
            </a:br>
            <a:r>
              <a:rPr lang="en-GB" sz="3600" dirty="0"/>
              <a:t>example</a:t>
            </a:r>
          </a:p>
        </p:txBody>
      </p:sp>
      <p:pic>
        <p:nvPicPr>
          <p:cNvPr id="69634" name="Picture 2"/>
          <p:cNvPicPr>
            <a:picLocks noChangeAspect="1" noChangeArrowheads="1"/>
          </p:cNvPicPr>
          <p:nvPr/>
        </p:nvPicPr>
        <p:blipFill>
          <a:blip r:embed="rId2" cstate="print"/>
          <a:srcRect/>
          <a:stretch>
            <a:fillRect/>
          </a:stretch>
        </p:blipFill>
        <p:spPr bwMode="auto">
          <a:xfrm>
            <a:off x="179512" y="2638653"/>
            <a:ext cx="8729064" cy="1152128"/>
          </a:xfrm>
          <a:prstGeom prst="rect">
            <a:avLst/>
          </a:prstGeom>
          <a:noFill/>
          <a:ln w="9525">
            <a:noFill/>
            <a:miter lim="800000"/>
            <a:headEnd/>
            <a:tailEnd/>
          </a:ln>
        </p:spPr>
      </p:pic>
      <p:sp>
        <p:nvSpPr>
          <p:cNvPr id="7" name="Text Box 13"/>
          <p:cNvSpPr txBox="1">
            <a:spLocks noChangeArrowheads="1"/>
          </p:cNvSpPr>
          <p:nvPr/>
        </p:nvSpPr>
        <p:spPr bwMode="auto">
          <a:xfrm>
            <a:off x="3923928" y="1772816"/>
            <a:ext cx="1475656" cy="369332"/>
          </a:xfrm>
          <a:prstGeom prst="rect">
            <a:avLst/>
          </a:prstGeom>
          <a:noFill/>
          <a:ln w="9525">
            <a:noFill/>
            <a:miter lim="800000"/>
            <a:headEnd/>
            <a:tailEnd/>
          </a:ln>
        </p:spPr>
        <p:txBody>
          <a:bodyPr wrap="square">
            <a:spAutoFit/>
          </a:bodyPr>
          <a:lstStyle/>
          <a:p>
            <a:r>
              <a:rPr lang="en-GB" dirty="0" err="1"/>
              <a:t>Vp</a:t>
            </a:r>
            <a:r>
              <a:rPr lang="en-GB" dirty="0"/>
              <a:t>-p = √2V</a:t>
            </a:r>
            <a:endParaRPr lang="en-GB" i="1" dirty="0"/>
          </a:p>
        </p:txBody>
      </p:sp>
      <p:sp>
        <p:nvSpPr>
          <p:cNvPr id="8" name="Text Box 13"/>
          <p:cNvSpPr txBox="1">
            <a:spLocks noChangeArrowheads="1"/>
          </p:cNvSpPr>
          <p:nvPr/>
        </p:nvSpPr>
        <p:spPr bwMode="auto">
          <a:xfrm>
            <a:off x="1259632" y="4942909"/>
            <a:ext cx="2304256" cy="923330"/>
          </a:xfrm>
          <a:prstGeom prst="rect">
            <a:avLst/>
          </a:prstGeom>
          <a:noFill/>
          <a:ln w="9525">
            <a:noFill/>
            <a:miter lim="800000"/>
            <a:headEnd/>
            <a:tailEnd/>
          </a:ln>
        </p:spPr>
        <p:txBody>
          <a:bodyPr wrap="square">
            <a:spAutoFit/>
          </a:bodyPr>
          <a:lstStyle/>
          <a:p>
            <a:r>
              <a:rPr lang="en-GB" dirty="0"/>
              <a:t>Buffer required to stop current draw from sensor</a:t>
            </a:r>
            <a:endParaRPr lang="en-GB" i="1" dirty="0"/>
          </a:p>
        </p:txBody>
      </p:sp>
      <p:sp>
        <p:nvSpPr>
          <p:cNvPr id="10" name="Text Box 13"/>
          <p:cNvSpPr txBox="1">
            <a:spLocks noChangeArrowheads="1"/>
          </p:cNvSpPr>
          <p:nvPr/>
        </p:nvSpPr>
        <p:spPr bwMode="auto">
          <a:xfrm>
            <a:off x="2843808" y="5807005"/>
            <a:ext cx="2016224" cy="923330"/>
          </a:xfrm>
          <a:prstGeom prst="rect">
            <a:avLst/>
          </a:prstGeom>
          <a:noFill/>
          <a:ln w="9525">
            <a:noFill/>
            <a:miter lim="800000"/>
            <a:headEnd/>
            <a:tailEnd/>
          </a:ln>
        </p:spPr>
        <p:txBody>
          <a:bodyPr wrap="square">
            <a:spAutoFit/>
          </a:bodyPr>
          <a:lstStyle/>
          <a:p>
            <a:r>
              <a:rPr lang="en-GB" dirty="0"/>
              <a:t>Differential amplifier</a:t>
            </a:r>
          </a:p>
          <a:p>
            <a:r>
              <a:rPr lang="en-GB" dirty="0"/>
              <a:t>with gain </a:t>
            </a:r>
          </a:p>
        </p:txBody>
      </p:sp>
      <p:sp>
        <p:nvSpPr>
          <p:cNvPr id="11" name="Text Box 13"/>
          <p:cNvSpPr txBox="1">
            <a:spLocks noChangeArrowheads="1"/>
          </p:cNvSpPr>
          <p:nvPr/>
        </p:nvSpPr>
        <p:spPr bwMode="auto">
          <a:xfrm>
            <a:off x="4283968" y="4366845"/>
            <a:ext cx="2016224" cy="923330"/>
          </a:xfrm>
          <a:prstGeom prst="rect">
            <a:avLst/>
          </a:prstGeom>
          <a:noFill/>
          <a:ln w="9525">
            <a:noFill/>
            <a:miter lim="800000"/>
            <a:headEnd/>
            <a:tailEnd/>
          </a:ln>
        </p:spPr>
        <p:txBody>
          <a:bodyPr wrap="square">
            <a:spAutoFit/>
          </a:bodyPr>
          <a:lstStyle/>
          <a:p>
            <a:r>
              <a:rPr lang="en-GB" dirty="0"/>
              <a:t>Filter removes interference and ‘some’ noise</a:t>
            </a:r>
          </a:p>
        </p:txBody>
      </p:sp>
      <p:sp>
        <p:nvSpPr>
          <p:cNvPr id="12" name="Text Box 13"/>
          <p:cNvSpPr txBox="1">
            <a:spLocks noChangeArrowheads="1"/>
          </p:cNvSpPr>
          <p:nvPr/>
        </p:nvSpPr>
        <p:spPr bwMode="auto">
          <a:xfrm>
            <a:off x="6084168" y="4942909"/>
            <a:ext cx="2304256" cy="923330"/>
          </a:xfrm>
          <a:prstGeom prst="rect">
            <a:avLst/>
          </a:prstGeom>
          <a:noFill/>
          <a:ln w="9525">
            <a:noFill/>
            <a:miter lim="800000"/>
            <a:headEnd/>
            <a:tailEnd/>
          </a:ln>
        </p:spPr>
        <p:txBody>
          <a:bodyPr wrap="square">
            <a:spAutoFit/>
          </a:bodyPr>
          <a:lstStyle/>
          <a:p>
            <a:r>
              <a:rPr lang="en-GB" dirty="0"/>
              <a:t>Buffer required to stop current draw from filter</a:t>
            </a:r>
            <a:endParaRPr lang="en-GB" i="1" dirty="0"/>
          </a:p>
        </p:txBody>
      </p:sp>
      <p:cxnSp>
        <p:nvCxnSpPr>
          <p:cNvPr id="14" name="Straight Arrow Connector 13"/>
          <p:cNvCxnSpPr>
            <a:stCxn id="7" idx="2"/>
          </p:cNvCxnSpPr>
          <p:nvPr/>
        </p:nvCxnSpPr>
        <p:spPr>
          <a:xfrm flipH="1">
            <a:off x="4572000" y="2142148"/>
            <a:ext cx="89756" cy="926812"/>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0"/>
          </p:cNvCxnSpPr>
          <p:nvPr/>
        </p:nvCxnSpPr>
        <p:spPr>
          <a:xfrm flipH="1" flipV="1">
            <a:off x="2069468" y="3646765"/>
            <a:ext cx="342292" cy="1296144"/>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0"/>
          </p:cNvCxnSpPr>
          <p:nvPr/>
        </p:nvCxnSpPr>
        <p:spPr>
          <a:xfrm flipV="1">
            <a:off x="3851920" y="3646765"/>
            <a:ext cx="0" cy="216024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0"/>
          </p:cNvCxnSpPr>
          <p:nvPr/>
        </p:nvCxnSpPr>
        <p:spPr>
          <a:xfrm flipV="1">
            <a:off x="5292080" y="3646765"/>
            <a:ext cx="17748" cy="72008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2" idx="0"/>
          </p:cNvCxnSpPr>
          <p:nvPr/>
        </p:nvCxnSpPr>
        <p:spPr>
          <a:xfrm flipH="1" flipV="1">
            <a:off x="6894004" y="3574757"/>
            <a:ext cx="342292" cy="1368152"/>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7" name="Text Box 13"/>
          <p:cNvSpPr txBox="1">
            <a:spLocks noChangeArrowheads="1"/>
          </p:cNvSpPr>
          <p:nvPr/>
        </p:nvSpPr>
        <p:spPr bwMode="auto">
          <a:xfrm>
            <a:off x="1499279" y="1949931"/>
            <a:ext cx="1475656" cy="369332"/>
          </a:xfrm>
          <a:prstGeom prst="rect">
            <a:avLst/>
          </a:prstGeom>
          <a:noFill/>
          <a:ln w="9525">
            <a:noFill/>
            <a:miter lim="800000"/>
            <a:headEnd/>
            <a:tailEnd/>
          </a:ln>
        </p:spPr>
        <p:txBody>
          <a:bodyPr wrap="square">
            <a:spAutoFit/>
          </a:bodyPr>
          <a:lstStyle/>
          <a:p>
            <a:r>
              <a:rPr lang="en-GB" dirty="0"/>
              <a:t>10mV p-p</a:t>
            </a:r>
          </a:p>
        </p:txBody>
      </p:sp>
      <p:cxnSp>
        <p:nvCxnSpPr>
          <p:cNvPr id="31" name="Straight Arrow Connector 30"/>
          <p:cNvCxnSpPr/>
          <p:nvPr/>
        </p:nvCxnSpPr>
        <p:spPr>
          <a:xfrm flipH="1">
            <a:off x="1547664" y="2420888"/>
            <a:ext cx="521804" cy="432048"/>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4" name="Text Box 13"/>
          <p:cNvSpPr txBox="1">
            <a:spLocks noChangeArrowheads="1"/>
          </p:cNvSpPr>
          <p:nvPr/>
        </p:nvSpPr>
        <p:spPr bwMode="auto">
          <a:xfrm>
            <a:off x="5796136" y="1772816"/>
            <a:ext cx="1475656" cy="369332"/>
          </a:xfrm>
          <a:prstGeom prst="rect">
            <a:avLst/>
          </a:prstGeom>
          <a:noFill/>
          <a:ln w="9525">
            <a:noFill/>
            <a:miter lim="800000"/>
            <a:headEnd/>
            <a:tailEnd/>
          </a:ln>
        </p:spPr>
        <p:txBody>
          <a:bodyPr wrap="square">
            <a:spAutoFit/>
          </a:bodyPr>
          <a:lstStyle/>
          <a:p>
            <a:r>
              <a:rPr lang="en-GB" dirty="0" err="1"/>
              <a:t>Vp</a:t>
            </a:r>
            <a:r>
              <a:rPr lang="en-GB" dirty="0"/>
              <a:t>-p = 1V</a:t>
            </a:r>
            <a:endParaRPr lang="en-GB" i="1" dirty="0"/>
          </a:p>
        </p:txBody>
      </p:sp>
      <p:cxnSp>
        <p:nvCxnSpPr>
          <p:cNvPr id="35" name="Straight Arrow Connector 34"/>
          <p:cNvCxnSpPr>
            <a:stCxn id="34" idx="2"/>
          </p:cNvCxnSpPr>
          <p:nvPr/>
        </p:nvCxnSpPr>
        <p:spPr>
          <a:xfrm flipH="1">
            <a:off x="6228184" y="2142148"/>
            <a:ext cx="305780" cy="854804"/>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2267744" y="2420888"/>
            <a:ext cx="576064" cy="36004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6732240" y="2132856"/>
            <a:ext cx="720080" cy="86409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0" name="Text Box 13"/>
          <p:cNvSpPr txBox="1">
            <a:spLocks noChangeArrowheads="1"/>
          </p:cNvSpPr>
          <p:nvPr/>
        </p:nvSpPr>
        <p:spPr bwMode="auto">
          <a:xfrm>
            <a:off x="2987824" y="284455"/>
            <a:ext cx="5220072" cy="1200329"/>
          </a:xfrm>
          <a:prstGeom prst="rect">
            <a:avLst/>
          </a:prstGeom>
          <a:noFill/>
          <a:ln w="9525">
            <a:noFill/>
            <a:miter lim="800000"/>
            <a:headEnd/>
            <a:tailEnd/>
          </a:ln>
        </p:spPr>
        <p:txBody>
          <a:bodyPr wrap="square">
            <a:spAutoFit/>
          </a:bodyPr>
          <a:lstStyle/>
          <a:p>
            <a:r>
              <a:rPr lang="en-GB" sz="2400" dirty="0"/>
              <a:t>1V p-p required at A/D interface, filter has 3dB loss in </a:t>
            </a:r>
            <a:r>
              <a:rPr lang="en-GB" sz="2400" dirty="0" err="1"/>
              <a:t>passband</a:t>
            </a:r>
            <a:r>
              <a:rPr lang="en-GB" sz="2400" dirty="0"/>
              <a:t> and sensor gives 10mV p-p output</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pPr eaLnBrk="1" hangingPunct="1"/>
            <a:r>
              <a:rPr lang="en-GB" sz="3600" dirty="0"/>
              <a:t>A system example:</a:t>
            </a:r>
            <a:br>
              <a:rPr lang="en-GB" sz="3600" dirty="0"/>
            </a:br>
            <a:r>
              <a:rPr lang="en-GB" sz="3600" dirty="0"/>
              <a:t>the differential amplifier</a:t>
            </a:r>
          </a:p>
        </p:txBody>
      </p:sp>
      <p:graphicFrame>
        <p:nvGraphicFramePr>
          <p:cNvPr id="83982" name="Object 2"/>
          <p:cNvGraphicFramePr>
            <a:graphicFrameLocks noChangeAspect="1"/>
          </p:cNvGraphicFramePr>
          <p:nvPr/>
        </p:nvGraphicFramePr>
        <p:xfrm>
          <a:off x="971600" y="1988840"/>
          <a:ext cx="2312987" cy="1008063"/>
        </p:xfrm>
        <a:graphic>
          <a:graphicData uri="http://schemas.openxmlformats.org/presentationml/2006/ole">
            <mc:AlternateContent xmlns:mc="http://schemas.openxmlformats.org/markup-compatibility/2006">
              <mc:Choice xmlns:v="urn:schemas-microsoft-com:vml" Requires="v">
                <p:oleObj spid="_x0000_s74900" name="Equation" r:id="rId3" imgW="1054100" imgH="431800" progId="Equation.3">
                  <p:embed/>
                </p:oleObj>
              </mc:Choice>
              <mc:Fallback>
                <p:oleObj name="Equation" r:id="rId3" imgW="1054100" imgH="431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1988840"/>
                        <a:ext cx="2312987" cy="1008063"/>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pic>
        <p:nvPicPr>
          <p:cNvPr id="22" name="Picture 15"/>
          <p:cNvPicPr>
            <a:picLocks noChangeAspect="1" noChangeArrowheads="1"/>
          </p:cNvPicPr>
          <p:nvPr/>
        </p:nvPicPr>
        <p:blipFill>
          <a:blip r:embed="rId5" cstate="print"/>
          <a:srcRect/>
          <a:stretch>
            <a:fillRect/>
          </a:stretch>
        </p:blipFill>
        <p:spPr bwMode="auto">
          <a:xfrm>
            <a:off x="395536" y="3356992"/>
            <a:ext cx="4175484" cy="2883396"/>
          </a:xfrm>
          <a:prstGeom prst="rect">
            <a:avLst/>
          </a:prstGeom>
          <a:noFill/>
          <a:ln w="9525">
            <a:noFill/>
            <a:miter lim="800000"/>
            <a:headEnd/>
            <a:tailEnd/>
          </a:ln>
        </p:spPr>
      </p:pic>
      <p:graphicFrame>
        <p:nvGraphicFramePr>
          <p:cNvPr id="2" name="Object 3"/>
          <p:cNvGraphicFramePr>
            <a:graphicFrameLocks noChangeAspect="1"/>
          </p:cNvGraphicFramePr>
          <p:nvPr/>
        </p:nvGraphicFramePr>
        <p:xfrm>
          <a:off x="4499992" y="1988840"/>
          <a:ext cx="2314575" cy="1009650"/>
        </p:xfrm>
        <a:graphic>
          <a:graphicData uri="http://schemas.openxmlformats.org/presentationml/2006/ole">
            <mc:AlternateContent xmlns:mc="http://schemas.openxmlformats.org/markup-compatibility/2006">
              <mc:Choice xmlns:v="urn:schemas-microsoft-com:vml" Requires="v">
                <p:oleObj spid="_x0000_s74901" name="Equation" r:id="rId6" imgW="1054100" imgH="431800" progId="Equation.3">
                  <p:embed/>
                </p:oleObj>
              </mc:Choice>
              <mc:Fallback>
                <p:oleObj name="Equation" r:id="rId6" imgW="1054100" imgH="4318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9992" y="1988840"/>
                        <a:ext cx="2314575" cy="100965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4" name="Text Box 13"/>
          <p:cNvSpPr txBox="1">
            <a:spLocks noChangeArrowheads="1"/>
          </p:cNvSpPr>
          <p:nvPr/>
        </p:nvSpPr>
        <p:spPr bwMode="auto">
          <a:xfrm>
            <a:off x="5364088" y="3356992"/>
            <a:ext cx="3024336" cy="2862322"/>
          </a:xfrm>
          <a:prstGeom prst="rect">
            <a:avLst/>
          </a:prstGeom>
          <a:noFill/>
          <a:ln w="9525">
            <a:noFill/>
            <a:miter lim="800000"/>
            <a:headEnd/>
            <a:tailEnd/>
          </a:ln>
        </p:spPr>
        <p:txBody>
          <a:bodyPr wrap="square">
            <a:spAutoFit/>
          </a:bodyPr>
          <a:lstStyle/>
          <a:p>
            <a:r>
              <a:rPr lang="en-GB" dirty="0"/>
              <a:t>Choose R2=100</a:t>
            </a:r>
            <a:r>
              <a:rPr lang="el-GR" dirty="0"/>
              <a:t>Ω</a:t>
            </a:r>
            <a:endParaRPr lang="en-GB" dirty="0"/>
          </a:p>
          <a:p>
            <a:r>
              <a:rPr lang="en-GB" dirty="0"/>
              <a:t>(this stage is preceded by a buffer so this resistance is acceptable)</a:t>
            </a:r>
          </a:p>
          <a:p>
            <a:endParaRPr lang="en-GB" dirty="0"/>
          </a:p>
          <a:p>
            <a:r>
              <a:rPr lang="en-GB" dirty="0"/>
              <a:t>Therefore, R1=10√2 k</a:t>
            </a:r>
            <a:r>
              <a:rPr lang="el-GR" dirty="0"/>
              <a:t>Ω</a:t>
            </a:r>
            <a:endParaRPr lang="en-GB" dirty="0"/>
          </a:p>
          <a:p>
            <a:endParaRPr lang="en-GB" dirty="0"/>
          </a:p>
          <a:p>
            <a:r>
              <a:rPr lang="en-GB" dirty="0"/>
              <a:t>This is about as much gain as the designer would demand from a single stage</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931863" y="96838"/>
            <a:ext cx="7672387" cy="14128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3600" b="0" i="0" u="none" strike="noStrike" kern="0" cap="none" spc="0" normalizeH="0" baseline="0" noProof="0" dirty="0">
                <a:ln>
                  <a:noFill/>
                </a:ln>
                <a:solidFill>
                  <a:srgbClr val="000000"/>
                </a:solidFill>
                <a:effectLst/>
                <a:uLnTx/>
                <a:uFillTx/>
                <a:latin typeface="+mj-lt"/>
                <a:ea typeface="+mj-ea"/>
                <a:cs typeface="+mj-cs"/>
              </a:rPr>
              <a:t>Important signal processing functions </a:t>
            </a:r>
            <a:r>
              <a:rPr kumimoji="0" lang="en-GB" sz="3600" b="0" i="0" u="none" strike="noStrike" kern="0" cap="none" spc="0" normalizeH="0" baseline="0" noProof="0" dirty="0">
                <a:ln>
                  <a:noFill/>
                </a:ln>
                <a:solidFill>
                  <a:schemeClr val="tx2"/>
                </a:solidFill>
                <a:effectLst/>
                <a:uLnTx/>
                <a:uFillTx/>
                <a:latin typeface="+mj-lt"/>
                <a:ea typeface="+mj-ea"/>
                <a:cs typeface="+mj-cs"/>
              </a:rPr>
              <a:t>in electronic systems</a:t>
            </a:r>
          </a:p>
        </p:txBody>
      </p:sp>
      <p:sp>
        <p:nvSpPr>
          <p:cNvPr id="9" name="Rectangle 3"/>
          <p:cNvSpPr>
            <a:spLocks noGrp="1" noChangeArrowheads="1"/>
          </p:cNvSpPr>
          <p:nvPr>
            <p:ph idx="1"/>
          </p:nvPr>
        </p:nvSpPr>
        <p:spPr>
          <a:xfrm>
            <a:off x="251520" y="2564904"/>
            <a:ext cx="8497888" cy="3600400"/>
          </a:xfrm>
        </p:spPr>
        <p:txBody>
          <a:bodyPr/>
          <a:lstStyle/>
          <a:p>
            <a:pPr eaLnBrk="1" hangingPunct="1">
              <a:lnSpc>
                <a:spcPct val="90000"/>
              </a:lnSpc>
            </a:pPr>
            <a:r>
              <a:rPr lang="en-GB" sz="2400" dirty="0"/>
              <a:t>A</a:t>
            </a:r>
            <a:r>
              <a:rPr lang="en-GB" sz="2400" dirty="0">
                <a:solidFill>
                  <a:srgbClr val="000000"/>
                </a:solidFill>
              </a:rPr>
              <a:t>mplification: Completed in the Analogue lectures</a:t>
            </a:r>
            <a:endParaRPr lang="en-GB" sz="2000" dirty="0">
              <a:solidFill>
                <a:srgbClr val="000000"/>
              </a:solidFill>
            </a:endParaRPr>
          </a:p>
          <a:p>
            <a:pPr eaLnBrk="1" hangingPunct="1">
              <a:lnSpc>
                <a:spcPct val="90000"/>
              </a:lnSpc>
            </a:pPr>
            <a:r>
              <a:rPr lang="en-GB" sz="2400" dirty="0">
                <a:solidFill>
                  <a:srgbClr val="000000"/>
                </a:solidFill>
              </a:rPr>
              <a:t>Filtering: Completed in the Analogue lectures</a:t>
            </a:r>
            <a:endParaRPr lang="en-GB" sz="2000" dirty="0">
              <a:solidFill>
                <a:srgbClr val="000000"/>
              </a:solidFill>
            </a:endParaRPr>
          </a:p>
          <a:p>
            <a:pPr eaLnBrk="1" hangingPunct="1">
              <a:lnSpc>
                <a:spcPct val="90000"/>
              </a:lnSpc>
            </a:pPr>
            <a:r>
              <a:rPr lang="en-US" sz="2400" dirty="0">
                <a:solidFill>
                  <a:srgbClr val="000000"/>
                </a:solidFill>
              </a:rPr>
              <a:t>Interpretation: Ongoing in the Digital lectures</a:t>
            </a:r>
            <a:endParaRPr lang="en-GB" sz="2000" dirty="0">
              <a:solidFill>
                <a:srgbClr val="000000"/>
              </a:solidFill>
            </a:endParaRPr>
          </a:p>
          <a:p>
            <a:pPr eaLnBrk="1" hangingPunct="1">
              <a:lnSpc>
                <a:spcPct val="90000"/>
              </a:lnSpc>
            </a:pPr>
            <a:r>
              <a:rPr lang="en-GB" sz="2400" dirty="0">
                <a:solidFill>
                  <a:srgbClr val="000000"/>
                </a:solidFill>
              </a:rPr>
              <a:t>Display:</a:t>
            </a:r>
            <a:r>
              <a:rPr lang="en-US" sz="2400" dirty="0">
                <a:solidFill>
                  <a:srgbClr val="000000"/>
                </a:solidFill>
              </a:rPr>
              <a:t> Ongoing in the Digital lectures</a:t>
            </a:r>
            <a:endParaRPr lang="en-GB" sz="2000" dirty="0">
              <a:solidFill>
                <a:srgbClr val="000000"/>
              </a:solidFill>
            </a:endParaRPr>
          </a:p>
          <a:p>
            <a:pPr eaLnBrk="1" hangingPunct="1">
              <a:lnSpc>
                <a:spcPct val="90000"/>
              </a:lnSpc>
            </a:pPr>
            <a:r>
              <a:rPr lang="en-GB" sz="2400" dirty="0">
                <a:solidFill>
                  <a:srgbClr val="000000"/>
                </a:solidFill>
              </a:rPr>
              <a:t>Storage:</a:t>
            </a:r>
            <a:r>
              <a:rPr lang="en-US" sz="2400" dirty="0">
                <a:solidFill>
                  <a:srgbClr val="000000"/>
                </a:solidFill>
              </a:rPr>
              <a:t> Ongoing in the Digital lectures</a:t>
            </a:r>
            <a:endParaRPr lang="en-GB" sz="2000" dirty="0">
              <a:solidFill>
                <a:srgbClr val="000000"/>
              </a:solidFill>
            </a:endParaRPr>
          </a:p>
          <a:p>
            <a:pPr eaLnBrk="1" hangingPunct="1">
              <a:lnSpc>
                <a:spcPct val="90000"/>
              </a:lnSpc>
            </a:pPr>
            <a:r>
              <a:rPr lang="en-GB" sz="2400" dirty="0">
                <a:solidFill>
                  <a:srgbClr val="000000"/>
                </a:solidFill>
              </a:rPr>
              <a:t>Actuation: Covered in part in the Analogue lectures by consideration of low output resistances and amplification of voltage and current for energy delivery. The control and process output aspects is ongoing in the Digital lectures</a:t>
            </a:r>
            <a:endParaRPr lang="en-GB" sz="2000" dirty="0">
              <a:solidFill>
                <a:srgbClr val="000000"/>
              </a:solidFill>
            </a:endParaRPr>
          </a:p>
        </p:txBody>
      </p:sp>
      <p:sp>
        <p:nvSpPr>
          <p:cNvPr id="11" name="Text Box 13"/>
          <p:cNvSpPr txBox="1">
            <a:spLocks noChangeArrowheads="1"/>
          </p:cNvSpPr>
          <p:nvPr/>
        </p:nvSpPr>
        <p:spPr bwMode="auto">
          <a:xfrm>
            <a:off x="683568" y="1772816"/>
            <a:ext cx="7560840" cy="461665"/>
          </a:xfrm>
          <a:prstGeom prst="rect">
            <a:avLst/>
          </a:prstGeom>
          <a:noFill/>
          <a:ln w="9525">
            <a:noFill/>
            <a:miter lim="800000"/>
            <a:headEnd/>
            <a:tailEnd/>
          </a:ln>
        </p:spPr>
        <p:txBody>
          <a:bodyPr wrap="square">
            <a:spAutoFit/>
          </a:bodyPr>
          <a:lstStyle/>
          <a:p>
            <a:r>
              <a:rPr lang="en-GB" sz="2400" dirty="0"/>
              <a:t>Review of topics covered in the Analogue lectures</a:t>
            </a:r>
            <a:endParaRPr lang="en-GB" sz="2400" i="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GB"/>
              <a:t>Signals from sensors</a:t>
            </a:r>
          </a:p>
        </p:txBody>
      </p:sp>
      <p:sp>
        <p:nvSpPr>
          <p:cNvPr id="35843" name="Rectangle 3"/>
          <p:cNvSpPr>
            <a:spLocks noGrp="1" noChangeArrowheads="1"/>
          </p:cNvSpPr>
          <p:nvPr>
            <p:ph idx="1"/>
          </p:nvPr>
        </p:nvSpPr>
        <p:spPr>
          <a:xfrm>
            <a:off x="395288" y="3500438"/>
            <a:ext cx="8435975" cy="2917825"/>
          </a:xfrm>
        </p:spPr>
        <p:txBody>
          <a:bodyPr/>
          <a:lstStyle/>
          <a:p>
            <a:pPr eaLnBrk="1" hangingPunct="1">
              <a:lnSpc>
                <a:spcPct val="80000"/>
              </a:lnSpc>
              <a:buFont typeface="Wingdings" pitchFamily="2" charset="2"/>
              <a:buNone/>
            </a:pPr>
            <a:r>
              <a:rPr lang="en-GB" sz="2400" dirty="0"/>
              <a:t>Sensors share several common features:</a:t>
            </a:r>
          </a:p>
          <a:p>
            <a:pPr eaLnBrk="1" hangingPunct="1">
              <a:lnSpc>
                <a:spcPct val="80000"/>
              </a:lnSpc>
            </a:pPr>
            <a:r>
              <a:rPr lang="en-GB" sz="2400" dirty="0"/>
              <a:t>They produce small amounts of signal</a:t>
            </a:r>
          </a:p>
          <a:p>
            <a:pPr lvl="1" eaLnBrk="1" hangingPunct="1">
              <a:lnSpc>
                <a:spcPct val="80000"/>
              </a:lnSpc>
            </a:pPr>
            <a:r>
              <a:rPr lang="en-GB" sz="2000" dirty="0"/>
              <a:t>Insufficient power drive actuators </a:t>
            </a:r>
          </a:p>
          <a:p>
            <a:pPr eaLnBrk="1" hangingPunct="1">
              <a:lnSpc>
                <a:spcPct val="80000"/>
              </a:lnSpc>
            </a:pPr>
            <a:r>
              <a:rPr lang="en-GB" sz="2400" dirty="0"/>
              <a:t>The signals they produce are never a perfect reflection of the associated quantities</a:t>
            </a:r>
          </a:p>
          <a:p>
            <a:pPr lvl="1" eaLnBrk="1" hangingPunct="1">
              <a:lnSpc>
                <a:spcPct val="80000"/>
              </a:lnSpc>
            </a:pPr>
            <a:r>
              <a:rPr lang="en-GB" sz="2000" dirty="0"/>
              <a:t>Noise, interference and distortion</a:t>
            </a:r>
          </a:p>
          <a:p>
            <a:pPr eaLnBrk="1" hangingPunct="1">
              <a:lnSpc>
                <a:spcPct val="80000"/>
              </a:lnSpc>
              <a:buNone/>
            </a:pPr>
            <a:r>
              <a:rPr lang="en-US" sz="2400" dirty="0"/>
              <a:t>Such signals must </a:t>
            </a:r>
            <a:r>
              <a:rPr lang="en-US" sz="2400" dirty="0">
                <a:solidFill>
                  <a:srgbClr val="000000"/>
                </a:solidFill>
              </a:rPr>
              <a:t>be processed to retrieve </a:t>
            </a:r>
            <a:r>
              <a:rPr lang="en-US" sz="2400" dirty="0"/>
              <a:t>the desired information and to cause the correct action or instrumentation</a:t>
            </a:r>
            <a:endParaRPr lang="en-GB" sz="2400" dirty="0"/>
          </a:p>
          <a:p>
            <a:pPr eaLnBrk="1" hangingPunct="1">
              <a:lnSpc>
                <a:spcPct val="80000"/>
              </a:lnSpc>
            </a:pPr>
            <a:endParaRPr lang="en-GB" sz="2000" dirty="0"/>
          </a:p>
        </p:txBody>
      </p:sp>
      <p:grpSp>
        <p:nvGrpSpPr>
          <p:cNvPr id="35844" name="Group 4"/>
          <p:cNvGrpSpPr>
            <a:grpSpLocks/>
          </p:cNvGrpSpPr>
          <p:nvPr/>
        </p:nvGrpSpPr>
        <p:grpSpPr bwMode="auto">
          <a:xfrm>
            <a:off x="2555875" y="1474788"/>
            <a:ext cx="4032250" cy="2032000"/>
            <a:chOff x="1327" y="436"/>
            <a:chExt cx="3321" cy="1611"/>
          </a:xfrm>
        </p:grpSpPr>
        <p:sp>
          <p:nvSpPr>
            <p:cNvPr id="35845" name="Line 5"/>
            <p:cNvSpPr>
              <a:spLocks noChangeShapeType="1"/>
            </p:cNvSpPr>
            <p:nvPr/>
          </p:nvSpPr>
          <p:spPr bwMode="auto">
            <a:xfrm>
              <a:off x="2154" y="1570"/>
              <a:ext cx="2494" cy="0"/>
            </a:xfrm>
            <a:prstGeom prst="line">
              <a:avLst/>
            </a:prstGeom>
            <a:noFill/>
            <a:ln w="9525">
              <a:solidFill>
                <a:schemeClr val="tx1"/>
              </a:solidFill>
              <a:round/>
              <a:headEnd/>
              <a:tailEnd type="triangle" w="med" len="med"/>
            </a:ln>
          </p:spPr>
          <p:txBody>
            <a:bodyPr/>
            <a:lstStyle/>
            <a:p>
              <a:endParaRPr lang="en-GB"/>
            </a:p>
          </p:txBody>
        </p:sp>
        <p:sp>
          <p:nvSpPr>
            <p:cNvPr id="35846" name="Line 6"/>
            <p:cNvSpPr>
              <a:spLocks noChangeShapeType="1"/>
            </p:cNvSpPr>
            <p:nvPr/>
          </p:nvSpPr>
          <p:spPr bwMode="auto">
            <a:xfrm flipV="1">
              <a:off x="2154" y="436"/>
              <a:ext cx="0" cy="1134"/>
            </a:xfrm>
            <a:prstGeom prst="line">
              <a:avLst/>
            </a:prstGeom>
            <a:noFill/>
            <a:ln w="9525">
              <a:solidFill>
                <a:schemeClr val="tx1"/>
              </a:solidFill>
              <a:round/>
              <a:headEnd/>
              <a:tailEnd type="triangle" w="med" len="med"/>
            </a:ln>
          </p:spPr>
          <p:txBody>
            <a:bodyPr/>
            <a:lstStyle/>
            <a:p>
              <a:endParaRPr lang="en-GB"/>
            </a:p>
          </p:txBody>
        </p:sp>
        <p:sp>
          <p:nvSpPr>
            <p:cNvPr id="35847" name="Text Box 7"/>
            <p:cNvSpPr txBox="1">
              <a:spLocks noChangeArrowheads="1"/>
            </p:cNvSpPr>
            <p:nvPr/>
          </p:nvSpPr>
          <p:spPr bwMode="auto">
            <a:xfrm>
              <a:off x="2276" y="1757"/>
              <a:ext cx="1396" cy="290"/>
            </a:xfrm>
            <a:prstGeom prst="rect">
              <a:avLst/>
            </a:prstGeom>
            <a:noFill/>
            <a:ln w="9525">
              <a:noFill/>
              <a:miter lim="800000"/>
              <a:headEnd/>
              <a:tailEnd/>
            </a:ln>
          </p:spPr>
          <p:txBody>
            <a:bodyPr wrap="none">
              <a:spAutoFit/>
            </a:bodyPr>
            <a:lstStyle/>
            <a:p>
              <a:r>
                <a:rPr lang="en-GB"/>
                <a:t>Angle (degree)</a:t>
              </a:r>
            </a:p>
          </p:txBody>
        </p:sp>
        <p:sp>
          <p:nvSpPr>
            <p:cNvPr id="35848" name="Line 8"/>
            <p:cNvSpPr>
              <a:spLocks noChangeShapeType="1"/>
            </p:cNvSpPr>
            <p:nvPr/>
          </p:nvSpPr>
          <p:spPr bwMode="auto">
            <a:xfrm flipV="1">
              <a:off x="2154" y="753"/>
              <a:ext cx="1633" cy="817"/>
            </a:xfrm>
            <a:prstGeom prst="line">
              <a:avLst/>
            </a:prstGeom>
            <a:noFill/>
            <a:ln w="38100">
              <a:solidFill>
                <a:srgbClr val="FF0000"/>
              </a:solidFill>
              <a:round/>
              <a:headEnd/>
              <a:tailEnd/>
            </a:ln>
          </p:spPr>
          <p:txBody>
            <a:bodyPr/>
            <a:lstStyle/>
            <a:p>
              <a:endParaRPr lang="en-GB"/>
            </a:p>
          </p:txBody>
        </p:sp>
        <p:sp>
          <p:nvSpPr>
            <p:cNvPr id="35849" name="Line 9"/>
            <p:cNvSpPr>
              <a:spLocks noChangeShapeType="1"/>
            </p:cNvSpPr>
            <p:nvPr/>
          </p:nvSpPr>
          <p:spPr bwMode="auto">
            <a:xfrm>
              <a:off x="3787" y="753"/>
              <a:ext cx="0" cy="817"/>
            </a:xfrm>
            <a:prstGeom prst="line">
              <a:avLst/>
            </a:prstGeom>
            <a:noFill/>
            <a:ln w="9525">
              <a:solidFill>
                <a:schemeClr val="tx1"/>
              </a:solidFill>
              <a:prstDash val="dash"/>
              <a:round/>
              <a:headEnd/>
              <a:tailEnd/>
            </a:ln>
          </p:spPr>
          <p:txBody>
            <a:bodyPr/>
            <a:lstStyle/>
            <a:p>
              <a:endParaRPr lang="en-GB"/>
            </a:p>
          </p:txBody>
        </p:sp>
        <p:sp>
          <p:nvSpPr>
            <p:cNvPr id="35850" name="Text Box 10"/>
            <p:cNvSpPr txBox="1">
              <a:spLocks noChangeArrowheads="1"/>
            </p:cNvSpPr>
            <p:nvPr/>
          </p:nvSpPr>
          <p:spPr bwMode="auto">
            <a:xfrm>
              <a:off x="2063" y="1582"/>
              <a:ext cx="257" cy="290"/>
            </a:xfrm>
            <a:prstGeom prst="rect">
              <a:avLst/>
            </a:prstGeom>
            <a:noFill/>
            <a:ln w="9525">
              <a:noFill/>
              <a:miter lim="800000"/>
              <a:headEnd/>
              <a:tailEnd/>
            </a:ln>
          </p:spPr>
          <p:txBody>
            <a:bodyPr wrap="none">
              <a:spAutoFit/>
            </a:bodyPr>
            <a:lstStyle/>
            <a:p>
              <a:r>
                <a:rPr lang="en-GB"/>
                <a:t>0</a:t>
              </a:r>
            </a:p>
          </p:txBody>
        </p:sp>
        <p:sp>
          <p:nvSpPr>
            <p:cNvPr id="35851" name="Text Box 11"/>
            <p:cNvSpPr txBox="1">
              <a:spLocks noChangeArrowheads="1"/>
            </p:cNvSpPr>
            <p:nvPr/>
          </p:nvSpPr>
          <p:spPr bwMode="auto">
            <a:xfrm>
              <a:off x="3605" y="1570"/>
              <a:ext cx="465" cy="291"/>
            </a:xfrm>
            <a:prstGeom prst="rect">
              <a:avLst/>
            </a:prstGeom>
            <a:noFill/>
            <a:ln w="9525">
              <a:noFill/>
              <a:miter lim="800000"/>
              <a:headEnd/>
              <a:tailEnd/>
            </a:ln>
          </p:spPr>
          <p:txBody>
            <a:bodyPr wrap="none">
              <a:spAutoFit/>
            </a:bodyPr>
            <a:lstStyle/>
            <a:p>
              <a:r>
                <a:rPr lang="en-GB"/>
                <a:t>270</a:t>
              </a:r>
            </a:p>
          </p:txBody>
        </p:sp>
        <p:sp>
          <p:nvSpPr>
            <p:cNvPr id="35852" name="Text Box 12"/>
            <p:cNvSpPr txBox="1">
              <a:spLocks noChangeArrowheads="1"/>
            </p:cNvSpPr>
            <p:nvPr/>
          </p:nvSpPr>
          <p:spPr bwMode="auto">
            <a:xfrm flipV="1">
              <a:off x="1565" y="893"/>
              <a:ext cx="378" cy="658"/>
            </a:xfrm>
            <a:prstGeom prst="rect">
              <a:avLst/>
            </a:prstGeom>
            <a:noFill/>
            <a:ln w="9525">
              <a:noFill/>
              <a:miter lim="800000"/>
              <a:headEnd/>
              <a:tailEnd/>
            </a:ln>
          </p:spPr>
          <p:txBody>
            <a:bodyPr vert="eaVert" wrap="none">
              <a:spAutoFit/>
            </a:bodyPr>
            <a:lstStyle/>
            <a:p>
              <a:r>
                <a:rPr lang="en-GB"/>
                <a:t>voltage</a:t>
              </a:r>
            </a:p>
          </p:txBody>
        </p:sp>
        <p:sp>
          <p:nvSpPr>
            <p:cNvPr id="35853" name="Text Box 13"/>
            <p:cNvSpPr txBox="1">
              <a:spLocks noChangeArrowheads="1"/>
            </p:cNvSpPr>
            <p:nvPr/>
          </p:nvSpPr>
          <p:spPr bwMode="auto">
            <a:xfrm>
              <a:off x="1880" y="1478"/>
              <a:ext cx="257" cy="291"/>
            </a:xfrm>
            <a:prstGeom prst="rect">
              <a:avLst/>
            </a:prstGeom>
            <a:noFill/>
            <a:ln w="9525">
              <a:noFill/>
              <a:miter lim="800000"/>
              <a:headEnd/>
              <a:tailEnd/>
            </a:ln>
          </p:spPr>
          <p:txBody>
            <a:bodyPr wrap="none">
              <a:spAutoFit/>
            </a:bodyPr>
            <a:lstStyle/>
            <a:p>
              <a:r>
                <a:rPr lang="en-GB"/>
                <a:t>0</a:t>
              </a:r>
            </a:p>
          </p:txBody>
        </p:sp>
        <p:sp>
          <p:nvSpPr>
            <p:cNvPr id="35854" name="Text Box 14"/>
            <p:cNvSpPr txBox="1">
              <a:spLocks noChangeArrowheads="1"/>
            </p:cNvSpPr>
            <p:nvPr/>
          </p:nvSpPr>
          <p:spPr bwMode="auto">
            <a:xfrm>
              <a:off x="1327" y="607"/>
              <a:ext cx="807" cy="293"/>
            </a:xfrm>
            <a:prstGeom prst="rect">
              <a:avLst/>
            </a:prstGeom>
            <a:noFill/>
            <a:ln w="9525">
              <a:noFill/>
              <a:miter lim="800000"/>
              <a:headEnd/>
              <a:tailEnd/>
            </a:ln>
          </p:spPr>
          <p:txBody>
            <a:bodyPr wrap="none">
              <a:spAutoFit/>
            </a:bodyPr>
            <a:lstStyle/>
            <a:p>
              <a:r>
                <a:rPr lang="en-GB"/>
                <a:t>0.001 V</a:t>
              </a:r>
            </a:p>
          </p:txBody>
        </p:sp>
        <p:sp>
          <p:nvSpPr>
            <p:cNvPr id="35855" name="Line 15"/>
            <p:cNvSpPr>
              <a:spLocks noChangeShapeType="1"/>
            </p:cNvSpPr>
            <p:nvPr/>
          </p:nvSpPr>
          <p:spPr bwMode="auto">
            <a:xfrm flipH="1">
              <a:off x="2154" y="753"/>
              <a:ext cx="1633" cy="0"/>
            </a:xfrm>
            <a:prstGeom prst="line">
              <a:avLst/>
            </a:prstGeom>
            <a:noFill/>
            <a:ln w="9525">
              <a:solidFill>
                <a:schemeClr val="tx1"/>
              </a:solidFill>
              <a:round/>
              <a:headEnd/>
              <a:tailEnd/>
            </a:ln>
          </p:spPr>
          <p:txBody>
            <a:bodyPr/>
            <a:lstStyle/>
            <a:p>
              <a:endParaRPr lang="en-GB"/>
            </a:p>
          </p:txBody>
        </p:sp>
        <p:sp>
          <p:nvSpPr>
            <p:cNvPr id="35856" name="Freeform 16"/>
            <p:cNvSpPr>
              <a:spLocks/>
            </p:cNvSpPr>
            <p:nvPr/>
          </p:nvSpPr>
          <p:spPr bwMode="auto">
            <a:xfrm>
              <a:off x="2154" y="754"/>
              <a:ext cx="1633" cy="816"/>
            </a:xfrm>
            <a:custGeom>
              <a:avLst/>
              <a:gdLst>
                <a:gd name="T0" fmla="*/ 0 w 1633"/>
                <a:gd name="T1" fmla="*/ 816 h 816"/>
                <a:gd name="T2" fmla="*/ 545 w 1633"/>
                <a:gd name="T3" fmla="*/ 635 h 816"/>
                <a:gd name="T4" fmla="*/ 1044 w 1633"/>
                <a:gd name="T5" fmla="*/ 181 h 816"/>
                <a:gd name="T6" fmla="*/ 1633 w 1633"/>
                <a:gd name="T7" fmla="*/ 0 h 816"/>
                <a:gd name="T8" fmla="*/ 0 60000 65536"/>
                <a:gd name="T9" fmla="*/ 0 60000 65536"/>
                <a:gd name="T10" fmla="*/ 0 60000 65536"/>
                <a:gd name="T11" fmla="*/ 0 60000 65536"/>
                <a:gd name="T12" fmla="*/ 0 w 1633"/>
                <a:gd name="T13" fmla="*/ 0 h 816"/>
                <a:gd name="T14" fmla="*/ 1633 w 1633"/>
                <a:gd name="T15" fmla="*/ 816 h 816"/>
              </a:gdLst>
              <a:ahLst/>
              <a:cxnLst>
                <a:cxn ang="T8">
                  <a:pos x="T0" y="T1"/>
                </a:cxn>
                <a:cxn ang="T9">
                  <a:pos x="T2" y="T3"/>
                </a:cxn>
                <a:cxn ang="T10">
                  <a:pos x="T4" y="T5"/>
                </a:cxn>
                <a:cxn ang="T11">
                  <a:pos x="T6" y="T7"/>
                </a:cxn>
              </a:cxnLst>
              <a:rect l="T12" t="T13" r="T14" b="T15"/>
              <a:pathLst>
                <a:path w="1633" h="816">
                  <a:moveTo>
                    <a:pt x="0" y="816"/>
                  </a:moveTo>
                  <a:cubicBezTo>
                    <a:pt x="185" y="778"/>
                    <a:pt x="371" y="741"/>
                    <a:pt x="545" y="635"/>
                  </a:cubicBezTo>
                  <a:cubicBezTo>
                    <a:pt x="719" y="529"/>
                    <a:pt x="863" y="287"/>
                    <a:pt x="1044" y="181"/>
                  </a:cubicBezTo>
                  <a:cubicBezTo>
                    <a:pt x="1225" y="75"/>
                    <a:pt x="1429" y="37"/>
                    <a:pt x="1633" y="0"/>
                  </a:cubicBezTo>
                </a:path>
              </a:pathLst>
            </a:custGeom>
            <a:noFill/>
            <a:ln w="9525" cap="flat">
              <a:solidFill>
                <a:schemeClr val="tx1"/>
              </a:solidFill>
              <a:prstDash val="dash"/>
              <a:round/>
              <a:headEnd/>
              <a:tailEnd/>
            </a:ln>
          </p:spPr>
          <p:txBody>
            <a:bodyPr/>
            <a:lstStyle/>
            <a:p>
              <a:endParaRPr lang="en-GB"/>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31863" y="96838"/>
            <a:ext cx="7672387" cy="1412875"/>
          </a:xfrm>
        </p:spPr>
        <p:txBody>
          <a:bodyPr/>
          <a:lstStyle/>
          <a:p>
            <a:r>
              <a:rPr lang="en-GB" sz="3600" dirty="0">
                <a:solidFill>
                  <a:srgbClr val="000000"/>
                </a:solidFill>
              </a:rPr>
              <a:t>Important signal processing functions </a:t>
            </a:r>
            <a:r>
              <a:rPr lang="en-GB" sz="3600" dirty="0"/>
              <a:t>in electronic systems</a:t>
            </a:r>
          </a:p>
        </p:txBody>
      </p:sp>
      <p:sp>
        <p:nvSpPr>
          <p:cNvPr id="36867" name="Rectangle 3"/>
          <p:cNvSpPr>
            <a:spLocks noGrp="1" noChangeArrowheads="1"/>
          </p:cNvSpPr>
          <p:nvPr>
            <p:ph idx="1"/>
          </p:nvPr>
        </p:nvSpPr>
        <p:spPr>
          <a:xfrm>
            <a:off x="251520" y="1988840"/>
            <a:ext cx="8497888" cy="2808312"/>
          </a:xfrm>
        </p:spPr>
        <p:txBody>
          <a:bodyPr/>
          <a:lstStyle/>
          <a:p>
            <a:pPr eaLnBrk="1" hangingPunct="1">
              <a:lnSpc>
                <a:spcPct val="90000"/>
              </a:lnSpc>
            </a:pPr>
            <a:r>
              <a:rPr lang="en-GB" sz="2400" dirty="0"/>
              <a:t>A</a:t>
            </a:r>
            <a:r>
              <a:rPr lang="en-GB" sz="2400" dirty="0">
                <a:solidFill>
                  <a:srgbClr val="000000"/>
                </a:solidFill>
              </a:rPr>
              <a:t>mplification: </a:t>
            </a:r>
            <a:r>
              <a:rPr lang="en-GB" sz="2000" dirty="0">
                <a:solidFill>
                  <a:srgbClr val="000000"/>
                </a:solidFill>
              </a:rPr>
              <a:t>increasing current, voltage and/or power of a signal</a:t>
            </a:r>
          </a:p>
          <a:p>
            <a:pPr eaLnBrk="1" hangingPunct="1">
              <a:lnSpc>
                <a:spcPct val="90000"/>
              </a:lnSpc>
            </a:pPr>
            <a:r>
              <a:rPr lang="en-GB" sz="2400" dirty="0">
                <a:solidFill>
                  <a:srgbClr val="000000"/>
                </a:solidFill>
              </a:rPr>
              <a:t>Filtering: </a:t>
            </a:r>
            <a:r>
              <a:rPr lang="en-GB" sz="2000" dirty="0">
                <a:solidFill>
                  <a:srgbClr val="000000"/>
                </a:solidFill>
              </a:rPr>
              <a:t>Removal of unwanted noise and interference</a:t>
            </a:r>
          </a:p>
          <a:p>
            <a:pPr eaLnBrk="1" hangingPunct="1">
              <a:lnSpc>
                <a:spcPct val="90000"/>
              </a:lnSpc>
            </a:pPr>
            <a:r>
              <a:rPr lang="en-US" sz="2400" dirty="0">
                <a:solidFill>
                  <a:srgbClr val="000000"/>
                </a:solidFill>
              </a:rPr>
              <a:t>Interpretation: </a:t>
            </a:r>
            <a:r>
              <a:rPr lang="en-GB" sz="2000" dirty="0">
                <a:solidFill>
                  <a:srgbClr val="000000"/>
                </a:solidFill>
              </a:rPr>
              <a:t>Extracting the useful information from the signal</a:t>
            </a:r>
          </a:p>
          <a:p>
            <a:pPr eaLnBrk="1" hangingPunct="1">
              <a:lnSpc>
                <a:spcPct val="90000"/>
              </a:lnSpc>
            </a:pPr>
            <a:r>
              <a:rPr lang="en-GB" sz="2400" dirty="0">
                <a:solidFill>
                  <a:srgbClr val="000000"/>
                </a:solidFill>
              </a:rPr>
              <a:t>Display: </a:t>
            </a:r>
            <a:r>
              <a:rPr lang="en-GB" sz="2000" dirty="0">
                <a:solidFill>
                  <a:srgbClr val="000000"/>
                </a:solidFill>
              </a:rPr>
              <a:t>Representing the information to humans (instrumentation)</a:t>
            </a:r>
          </a:p>
          <a:p>
            <a:pPr eaLnBrk="1" hangingPunct="1">
              <a:lnSpc>
                <a:spcPct val="90000"/>
              </a:lnSpc>
            </a:pPr>
            <a:r>
              <a:rPr lang="en-GB" sz="2400" dirty="0">
                <a:solidFill>
                  <a:srgbClr val="000000"/>
                </a:solidFill>
              </a:rPr>
              <a:t>Storage: </a:t>
            </a:r>
            <a:r>
              <a:rPr lang="en-GB" sz="2000" dirty="0">
                <a:solidFill>
                  <a:srgbClr val="000000"/>
                </a:solidFill>
              </a:rPr>
              <a:t>Keeping the information for reference</a:t>
            </a:r>
          </a:p>
          <a:p>
            <a:pPr eaLnBrk="1" hangingPunct="1">
              <a:lnSpc>
                <a:spcPct val="90000"/>
              </a:lnSpc>
            </a:pPr>
            <a:r>
              <a:rPr lang="en-GB" sz="2400" dirty="0">
                <a:solidFill>
                  <a:srgbClr val="000000"/>
                </a:solidFill>
              </a:rPr>
              <a:t>Actuation: </a:t>
            </a:r>
            <a:r>
              <a:rPr lang="en-GB" sz="2000" dirty="0">
                <a:solidFill>
                  <a:srgbClr val="000000"/>
                </a:solidFill>
              </a:rPr>
              <a:t>initiating action according to the information</a:t>
            </a:r>
          </a:p>
          <a:p>
            <a:pPr eaLnBrk="1" hangingPunct="1">
              <a:lnSpc>
                <a:spcPct val="90000"/>
              </a:lnSpc>
              <a:buNone/>
            </a:pPr>
            <a:r>
              <a:rPr lang="en-US" sz="2400" dirty="0">
                <a:solidFill>
                  <a:srgbClr val="000000"/>
                </a:solidFill>
              </a:rPr>
              <a:t>This unit covers the basics about these important functions</a:t>
            </a:r>
            <a:endParaRPr lang="en-GB" sz="2400" dirty="0">
              <a:solidFill>
                <a:srgbClr val="000000"/>
              </a:solidFill>
            </a:endParaRPr>
          </a:p>
        </p:txBody>
      </p:sp>
      <p:pic>
        <p:nvPicPr>
          <p:cNvPr id="5" name="Picture 3" descr="C01NF07"/>
          <p:cNvPicPr>
            <a:picLocks noChangeAspect="1" noChangeArrowheads="1"/>
          </p:cNvPicPr>
          <p:nvPr/>
        </p:nvPicPr>
        <p:blipFill>
          <a:blip r:embed="rId2" cstate="print"/>
          <a:srcRect/>
          <a:stretch>
            <a:fillRect/>
          </a:stretch>
        </p:blipFill>
        <p:spPr bwMode="auto">
          <a:xfrm>
            <a:off x="655141" y="4762500"/>
            <a:ext cx="7661275" cy="20955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a:t>Teaching &amp; Learning</a:t>
            </a:r>
            <a:endParaRPr lang="en-GB" dirty="0"/>
          </a:p>
        </p:txBody>
      </p:sp>
      <p:sp>
        <p:nvSpPr>
          <p:cNvPr id="7171" name="Content Placeholder 2"/>
          <p:cNvSpPr>
            <a:spLocks noGrp="1"/>
          </p:cNvSpPr>
          <p:nvPr>
            <p:ph idx="1"/>
          </p:nvPr>
        </p:nvSpPr>
        <p:spPr>
          <a:xfrm>
            <a:off x="971600" y="1412776"/>
            <a:ext cx="7661275" cy="4114800"/>
          </a:xfrm>
        </p:spPr>
        <p:txBody>
          <a:bodyPr/>
          <a:lstStyle/>
          <a:p>
            <a:pPr eaLnBrk="1" hangingPunct="1"/>
            <a:r>
              <a:rPr lang="en-GB" dirty="0"/>
              <a:t>Teaching Block 1: Weeks 1-12</a:t>
            </a:r>
          </a:p>
          <a:p>
            <a:pPr eaLnBrk="1" hangingPunct="1"/>
            <a:r>
              <a:rPr lang="en-US" dirty="0"/>
              <a:t>Two parts: </a:t>
            </a:r>
            <a:r>
              <a:rPr lang="en-US" i="1" dirty="0"/>
              <a:t>analogue</a:t>
            </a:r>
            <a:r>
              <a:rPr lang="en-US" dirty="0"/>
              <a:t> and </a:t>
            </a:r>
            <a:r>
              <a:rPr lang="en-US" i="1" dirty="0"/>
              <a:t>digital</a:t>
            </a:r>
          </a:p>
          <a:p>
            <a:pPr lvl="1" eaLnBrk="1" hangingPunct="1"/>
            <a:r>
              <a:rPr lang="en-US" dirty="0"/>
              <a:t>Analogue (Warr): wks. 1-5 (</a:t>
            </a:r>
            <a:r>
              <a:rPr lang="en-US" dirty="0" err="1"/>
              <a:t>inc.</a:t>
            </a:r>
            <a:r>
              <a:rPr lang="en-US" dirty="0"/>
              <a:t> </a:t>
            </a:r>
            <a:r>
              <a:rPr lang="en-US" dirty="0" err="1"/>
              <a:t>Exa.c</a:t>
            </a:r>
            <a:r>
              <a:rPr lang="en-US" dirty="0"/>
              <a:t>)</a:t>
            </a:r>
          </a:p>
          <a:p>
            <a:pPr lvl="1" eaLnBrk="1" hangingPunct="1"/>
            <a:r>
              <a:rPr lang="en-US" dirty="0"/>
              <a:t>Digital (Dahnoun): wks. 7-12</a:t>
            </a:r>
          </a:p>
          <a:p>
            <a:pPr lvl="1" eaLnBrk="1" hangingPunct="1"/>
            <a:r>
              <a:rPr lang="en-US" dirty="0"/>
              <a:t>No lectures in wk. 8 </a:t>
            </a:r>
          </a:p>
          <a:p>
            <a:pPr lvl="1" eaLnBrk="1" hangingPunct="1"/>
            <a:r>
              <a:rPr lang="en-GB" sz="2800" dirty="0"/>
              <a:t>Learning reliant on self-study:</a:t>
            </a:r>
          </a:p>
          <a:p>
            <a:pPr lvl="1" eaLnBrk="1" hangingPunct="1"/>
            <a:r>
              <a:rPr lang="en-GB" sz="2400" dirty="0"/>
              <a:t>Reading relevant sections of textbook</a:t>
            </a:r>
          </a:p>
          <a:p>
            <a:pPr lvl="1" eaLnBrk="1" hangingPunct="1"/>
            <a:r>
              <a:rPr lang="en-GB" sz="2400" dirty="0"/>
              <a:t>Studying example questions</a:t>
            </a:r>
          </a:p>
          <a:p>
            <a:pPr lvl="1" eaLnBrk="1" hangingPunct="1"/>
            <a:endParaRPr lang="en-GB" dirty="0"/>
          </a:p>
          <a:p>
            <a:pPr lvl="1" eaLnBrk="1" hangingPunct="1"/>
            <a:endParaRPr lang="en-US" dirty="0"/>
          </a:p>
          <a:p>
            <a:pPr eaLnBrk="1" hangingPunct="1">
              <a:buFont typeface="Wingdings" pitchFamily="2" charset="2"/>
              <a:buNone/>
            </a:pP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GB" dirty="0"/>
              <a:t>Energy and Electrical Power</a:t>
            </a:r>
          </a:p>
        </p:txBody>
      </p:sp>
      <p:sp>
        <p:nvSpPr>
          <p:cNvPr id="40963" name="Rectangle 3"/>
          <p:cNvSpPr>
            <a:spLocks noGrp="1" noChangeArrowheads="1"/>
          </p:cNvSpPr>
          <p:nvPr>
            <p:ph idx="1"/>
          </p:nvPr>
        </p:nvSpPr>
        <p:spPr>
          <a:xfrm>
            <a:off x="395288" y="1773238"/>
            <a:ext cx="8353425" cy="4114800"/>
          </a:xfrm>
        </p:spPr>
        <p:txBody>
          <a:bodyPr/>
          <a:lstStyle/>
          <a:p>
            <a:pPr eaLnBrk="1" hangingPunct="1"/>
            <a:r>
              <a:rPr lang="en-GB" sz="2400" dirty="0"/>
              <a:t>Electrical Systems generate, manage and deliver energy</a:t>
            </a:r>
          </a:p>
          <a:p>
            <a:pPr lvl="1" eaLnBrk="1" hangingPunct="1"/>
            <a:r>
              <a:rPr lang="en-GB" sz="2000" dirty="0"/>
              <a:t>They power electronic systems, mechanical systems, hydraulic systems, etc.</a:t>
            </a:r>
          </a:p>
          <a:p>
            <a:pPr eaLnBrk="1" hangingPunct="1"/>
            <a:endParaRPr lang="en-GB" dirty="0"/>
          </a:p>
        </p:txBody>
      </p:sp>
      <p:pic>
        <p:nvPicPr>
          <p:cNvPr id="4" name="Picture 4" descr="C01NF06"/>
          <p:cNvPicPr>
            <a:picLocks noChangeAspect="1" noChangeArrowheads="1"/>
          </p:cNvPicPr>
          <p:nvPr/>
        </p:nvPicPr>
        <p:blipFill>
          <a:blip r:embed="rId2" cstate="print"/>
          <a:srcRect t="10086"/>
          <a:stretch>
            <a:fillRect/>
          </a:stretch>
        </p:blipFill>
        <p:spPr bwMode="auto">
          <a:xfrm>
            <a:off x="971550" y="4149873"/>
            <a:ext cx="7115175" cy="2303463"/>
          </a:xfrm>
          <a:prstGeom prst="rect">
            <a:avLst/>
          </a:prstGeom>
          <a:noFill/>
          <a:ln w="9525">
            <a:noFill/>
            <a:miter lim="800000"/>
            <a:headEnd/>
            <a:tailEnd/>
          </a:ln>
        </p:spPr>
      </p:pic>
      <p:sp>
        <p:nvSpPr>
          <p:cNvPr id="5" name="Down Arrow 4"/>
          <p:cNvSpPr/>
          <p:nvPr/>
        </p:nvSpPr>
        <p:spPr>
          <a:xfrm>
            <a:off x="3851275" y="3933973"/>
            <a:ext cx="1081088" cy="690563"/>
          </a:xfrm>
          <a:prstGeom prst="down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6" name="Rectangle 5"/>
          <p:cNvSpPr/>
          <p:nvPr/>
        </p:nvSpPr>
        <p:spPr>
          <a:xfrm>
            <a:off x="3276600" y="2997348"/>
            <a:ext cx="2232025"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400" dirty="0">
                <a:solidFill>
                  <a:srgbClr val="FF0000"/>
                </a:solidFill>
              </a:rPr>
              <a:t>Power supply</a:t>
            </a:r>
            <a:endParaRPr lang="en-GB" sz="2400"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931863" y="96838"/>
            <a:ext cx="7527925" cy="1412875"/>
          </a:xfrm>
        </p:spPr>
        <p:txBody>
          <a:bodyPr/>
          <a:lstStyle/>
          <a:p>
            <a:pPr eaLnBrk="1" hangingPunct="1"/>
            <a:r>
              <a:rPr lang="en-GB" dirty="0"/>
              <a:t>Key points of this section</a:t>
            </a:r>
          </a:p>
        </p:txBody>
      </p:sp>
      <p:sp>
        <p:nvSpPr>
          <p:cNvPr id="43011" name="Rectangle 3"/>
          <p:cNvSpPr>
            <a:spLocks noGrp="1" noChangeArrowheads="1"/>
          </p:cNvSpPr>
          <p:nvPr>
            <p:ph idx="1"/>
          </p:nvPr>
        </p:nvSpPr>
        <p:spPr>
          <a:xfrm>
            <a:off x="539552" y="1850603"/>
            <a:ext cx="8229600" cy="4530725"/>
          </a:xfrm>
        </p:spPr>
        <p:txBody>
          <a:bodyPr/>
          <a:lstStyle/>
          <a:p>
            <a:pPr lvl="1" eaLnBrk="1" hangingPunct="1">
              <a:lnSpc>
                <a:spcPct val="80000"/>
              </a:lnSpc>
            </a:pPr>
            <a:r>
              <a:rPr lang="en-GB" sz="2400" dirty="0"/>
              <a:t>Electronic and electrical systems are ubiquitous elements of all modern engineering systems</a:t>
            </a:r>
          </a:p>
          <a:p>
            <a:pPr lvl="1" eaLnBrk="1" hangingPunct="1">
              <a:lnSpc>
                <a:spcPct val="80000"/>
              </a:lnSpc>
            </a:pPr>
            <a:r>
              <a:rPr lang="en-GB" sz="2400" dirty="0"/>
              <a:t>Sensing, processing, decision making, and actuation maybe (and usually, are) performed by electronic systems</a:t>
            </a:r>
          </a:p>
          <a:p>
            <a:pPr lvl="1" eaLnBrk="1" hangingPunct="1">
              <a:lnSpc>
                <a:spcPct val="80000"/>
              </a:lnSpc>
            </a:pPr>
            <a:r>
              <a:rPr lang="en-GB" sz="2400" dirty="0"/>
              <a:t>Nearly all tests and diagnostics involve electronic systems</a:t>
            </a:r>
          </a:p>
          <a:p>
            <a:pPr lvl="1" eaLnBrk="1" hangingPunct="1">
              <a:lnSpc>
                <a:spcPct val="80000"/>
              </a:lnSpc>
            </a:pPr>
            <a:r>
              <a:rPr lang="en-GB" sz="2400" dirty="0"/>
              <a:t>Knowledge of particular applications are built into electronic systems by information storage</a:t>
            </a:r>
          </a:p>
          <a:p>
            <a:pPr lvl="1" eaLnBrk="1" hangingPunct="1">
              <a:lnSpc>
                <a:spcPct val="80000"/>
              </a:lnSpc>
            </a:pPr>
            <a:r>
              <a:rPr lang="en-GB" sz="2400" dirty="0"/>
              <a:t>A ‘signal’ is the key thing that flows through an electronic system</a:t>
            </a:r>
          </a:p>
          <a:p>
            <a:pPr lvl="1" eaLnBrk="1" hangingPunct="1">
              <a:lnSpc>
                <a:spcPct val="80000"/>
              </a:lnSpc>
            </a:pPr>
            <a:r>
              <a:rPr lang="en-GB" sz="2400" dirty="0"/>
              <a:t>This unit equips you with the basic knowledge to interact with EE engineers, to specify, and to use EE systems.</a:t>
            </a:r>
          </a:p>
          <a:p>
            <a:pPr eaLnBrk="1" hangingPunct="1">
              <a:lnSpc>
                <a:spcPct val="80000"/>
              </a:lnSpc>
              <a:buFont typeface="Wingdings" pitchFamily="2" charset="2"/>
              <a:buNone/>
            </a:pPr>
            <a:endParaRPr lang="en-GB"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GB" dirty="0"/>
              <a:t>Reading and Exercises</a:t>
            </a:r>
          </a:p>
        </p:txBody>
      </p:sp>
      <p:sp>
        <p:nvSpPr>
          <p:cNvPr id="30723" name="Rectangle 3"/>
          <p:cNvSpPr>
            <a:spLocks noGrp="1" noChangeArrowheads="1"/>
          </p:cNvSpPr>
          <p:nvPr>
            <p:ph idx="1"/>
          </p:nvPr>
        </p:nvSpPr>
        <p:spPr>
          <a:xfrm>
            <a:off x="323602" y="1834480"/>
            <a:ext cx="8424862" cy="4114800"/>
          </a:xfrm>
        </p:spPr>
        <p:txBody>
          <a:bodyPr/>
          <a:lstStyle/>
          <a:p>
            <a:pPr eaLnBrk="1" hangingPunct="1"/>
            <a:r>
              <a:rPr lang="en-GB" sz="2800" dirty="0"/>
              <a:t>Chapter 3</a:t>
            </a:r>
          </a:p>
          <a:p>
            <a:pPr lvl="1" eaLnBrk="1" hangingPunct="1"/>
            <a:r>
              <a:rPr lang="en-GB" sz="2400" dirty="0"/>
              <a:t>3.1 Types of sensors: read in detail</a:t>
            </a:r>
          </a:p>
          <a:p>
            <a:pPr lvl="1" eaLnBrk="1" hangingPunct="1"/>
            <a:r>
              <a:rPr lang="en-GB" sz="2400" dirty="0"/>
              <a:t>3.2 Describing sensor performance: read in detail</a:t>
            </a:r>
          </a:p>
          <a:p>
            <a:pPr lvl="1" eaLnBrk="1" hangingPunct="1"/>
            <a:r>
              <a:rPr lang="en-GB" sz="2400" dirty="0"/>
              <a:t>3.3 to 3.8: Examples of sensors – scan read</a:t>
            </a:r>
          </a:p>
          <a:p>
            <a:pPr lvl="1" eaLnBrk="1" hangingPunct="1"/>
            <a:r>
              <a:rPr lang="en-GB" sz="2400" dirty="0"/>
              <a:t>Exercises 3.1 – 3.5: answer the questions in your mind, go back over the relevant sections if necessary. There is no need to write the answers if you are confident that you understand the concepts.</a:t>
            </a:r>
          </a:p>
          <a:p>
            <a:pPr lvl="1" eaLnBrk="1" hangingPunct="1"/>
            <a:endParaRPr lang="en-GB"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ctrTitle"/>
          </p:nvPr>
        </p:nvSpPr>
        <p:spPr/>
        <p:txBody>
          <a:bodyPr/>
          <a:lstStyle/>
          <a:p>
            <a:pPr eaLnBrk="1" hangingPunct="1"/>
            <a:r>
              <a:rPr lang="en-GB"/>
              <a:t>Applications of Electronics</a:t>
            </a:r>
          </a:p>
        </p:txBody>
      </p:sp>
      <p:sp>
        <p:nvSpPr>
          <p:cNvPr id="7" name="Rectangle 3"/>
          <p:cNvSpPr>
            <a:spLocks noGrp="1" noChangeArrowheads="1"/>
          </p:cNvSpPr>
          <p:nvPr>
            <p:ph type="subTitle" idx="1"/>
          </p:nvPr>
        </p:nvSpPr>
        <p:spPr>
          <a:xfrm>
            <a:off x="611560" y="2708920"/>
            <a:ext cx="7727032" cy="1905000"/>
          </a:xfrm>
        </p:spPr>
        <p:txBody>
          <a:bodyPr/>
          <a:lstStyle/>
          <a:p>
            <a:pPr eaLnBrk="1" hangingPunct="1"/>
            <a:r>
              <a:rPr lang="en-GB" dirty="0"/>
              <a:t>					 Section </a:t>
            </a:r>
            <a:r>
              <a:rPr lang="en-GB" altLang="zh-CN" dirty="0">
                <a:ea typeface="宋体" pitchFamily="2" charset="-122"/>
              </a:rPr>
              <a:t>0</a:t>
            </a:r>
            <a:r>
              <a:rPr lang="en-GB" altLang="zh-CN" dirty="0"/>
              <a:t>2</a:t>
            </a:r>
            <a:endParaRPr lang="en-GB" dirty="0"/>
          </a:p>
          <a:p>
            <a:pPr eaLnBrk="1" hangingPunct="1"/>
            <a:r>
              <a:rPr lang="en-GB" dirty="0"/>
              <a:t>In this section :</a:t>
            </a:r>
          </a:p>
          <a:p>
            <a:pPr eaLnBrk="1" hangingPunct="1"/>
            <a:endParaRPr lang="en-GB" dirty="0"/>
          </a:p>
        </p:txBody>
      </p:sp>
      <p:sp>
        <p:nvSpPr>
          <p:cNvPr id="8" name="Rectangle 3"/>
          <p:cNvSpPr txBox="1">
            <a:spLocks noChangeArrowheads="1"/>
          </p:cNvSpPr>
          <p:nvPr/>
        </p:nvSpPr>
        <p:spPr bwMode="auto">
          <a:xfrm>
            <a:off x="1115616" y="3861048"/>
            <a:ext cx="7416823" cy="13708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spcBef>
                <a:spcPct val="20000"/>
              </a:spcBef>
              <a:buClr>
                <a:schemeClr val="accent1"/>
              </a:buClr>
              <a:buSzPct val="70000"/>
              <a:defRPr/>
            </a:pPr>
            <a:r>
              <a:rPr lang="en-GB" sz="2400" kern="0" dirty="0">
                <a:latin typeface="+mn-lt"/>
              </a:rPr>
              <a:t>Voltage, current, resistance</a:t>
            </a:r>
          </a:p>
          <a:p>
            <a:pPr lvl="0">
              <a:spcBef>
                <a:spcPct val="20000"/>
              </a:spcBef>
              <a:buClr>
                <a:schemeClr val="accent1"/>
              </a:buClr>
              <a:buSzPct val="70000"/>
              <a:defRPr/>
            </a:pPr>
            <a:r>
              <a:rPr lang="en-GB" sz="2400" kern="0" dirty="0">
                <a:latin typeface="+mn-lt"/>
              </a:rPr>
              <a:t>Lumped circuits </a:t>
            </a:r>
          </a:p>
          <a:p>
            <a:pPr lvl="0">
              <a:spcBef>
                <a:spcPct val="20000"/>
              </a:spcBef>
              <a:buClr>
                <a:schemeClr val="accent1"/>
              </a:buClr>
              <a:buSzPct val="70000"/>
              <a:defRPr/>
            </a:pPr>
            <a:r>
              <a:rPr lang="en-GB" sz="2400" kern="0" dirty="0">
                <a:latin typeface="+mn-lt"/>
              </a:rPr>
              <a:t>Ohm’s and </a:t>
            </a:r>
            <a:r>
              <a:rPr lang="en-GB" sz="2400" kern="0" dirty="0" err="1">
                <a:latin typeface="+mn-lt"/>
              </a:rPr>
              <a:t>Krichhoff’s</a:t>
            </a:r>
            <a:r>
              <a:rPr lang="en-GB" sz="2400" kern="0" dirty="0">
                <a:latin typeface="+mn-lt"/>
              </a:rPr>
              <a:t> laws for lumped circuits</a:t>
            </a:r>
          </a:p>
          <a:p>
            <a:pPr lvl="0">
              <a:spcBef>
                <a:spcPct val="20000"/>
              </a:spcBef>
              <a:buClr>
                <a:schemeClr val="accent1"/>
              </a:buClr>
              <a:buSzPct val="70000"/>
              <a:defRPr/>
            </a:pPr>
            <a:r>
              <a:rPr lang="en-GB" sz="2400" kern="0" dirty="0">
                <a:latin typeface="+mn-lt"/>
              </a:rPr>
              <a:t>	</a:t>
            </a:r>
            <a:r>
              <a:rPr lang="en-GB" sz="2000" kern="0" dirty="0">
                <a:latin typeface="+mn-lt"/>
              </a:rPr>
              <a:t>Series circuit and potential divider</a:t>
            </a:r>
          </a:p>
          <a:p>
            <a:pPr lvl="0">
              <a:spcBef>
                <a:spcPct val="20000"/>
              </a:spcBef>
              <a:buClr>
                <a:schemeClr val="accent1"/>
              </a:buClr>
              <a:buSzPct val="70000"/>
              <a:defRPr/>
            </a:pPr>
            <a:r>
              <a:rPr lang="en-GB" sz="2000" kern="0" dirty="0">
                <a:latin typeface="+mn-lt"/>
              </a:rPr>
              <a:t>	Parallel circuit and current divider</a:t>
            </a:r>
          </a:p>
          <a:p>
            <a:pPr>
              <a:spcBef>
                <a:spcPct val="20000"/>
              </a:spcBef>
              <a:buClr>
                <a:schemeClr val="accent1"/>
              </a:buClr>
              <a:buSzPct val="70000"/>
              <a:defRPr/>
            </a:pPr>
            <a:r>
              <a:rPr lang="en-GB" sz="2400" kern="0" dirty="0"/>
              <a:t>Physical quantities and units</a:t>
            </a:r>
          </a:p>
          <a:p>
            <a:pPr>
              <a:spcBef>
                <a:spcPct val="20000"/>
              </a:spcBef>
              <a:buClr>
                <a:schemeClr val="accent1"/>
              </a:buClr>
              <a:buSzPct val="70000"/>
              <a:defRPr/>
            </a:pPr>
            <a:r>
              <a:rPr lang="en-GB" sz="2400" kern="0" dirty="0"/>
              <a:t>Electrical signals</a:t>
            </a:r>
          </a:p>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defRPr/>
            </a:pPr>
            <a:endParaRPr kumimoji="0" lang="en-GB" sz="32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a:t>Easy bits and assigned work</a:t>
            </a:r>
          </a:p>
        </p:txBody>
      </p:sp>
      <p:sp>
        <p:nvSpPr>
          <p:cNvPr id="12291" name="Rectangle 3"/>
          <p:cNvSpPr>
            <a:spLocks noGrp="1" noChangeArrowheads="1"/>
          </p:cNvSpPr>
          <p:nvPr>
            <p:ph idx="1"/>
          </p:nvPr>
        </p:nvSpPr>
        <p:spPr>
          <a:xfrm>
            <a:off x="467544" y="1844824"/>
            <a:ext cx="8229600" cy="4530725"/>
          </a:xfrm>
        </p:spPr>
        <p:txBody>
          <a:bodyPr/>
          <a:lstStyle/>
          <a:p>
            <a:pPr eaLnBrk="1" hangingPunct="1">
              <a:lnSpc>
                <a:spcPct val="90000"/>
              </a:lnSpc>
            </a:pPr>
            <a:r>
              <a:rPr lang="en-US" sz="2400" dirty="0">
                <a:solidFill>
                  <a:srgbClr val="000000"/>
                </a:solidFill>
              </a:rPr>
              <a:t>This lecture outlines the basics of </a:t>
            </a:r>
            <a:r>
              <a:rPr lang="en-US" sz="2400" b="1" dirty="0">
                <a:solidFill>
                  <a:srgbClr val="000000"/>
                </a:solidFill>
              </a:rPr>
              <a:t>Electrical Circuits</a:t>
            </a:r>
          </a:p>
          <a:p>
            <a:pPr lvl="1" eaLnBrk="1" hangingPunct="1">
              <a:lnSpc>
                <a:spcPct val="90000"/>
              </a:lnSpc>
            </a:pPr>
            <a:r>
              <a:rPr lang="en-US" sz="2000" dirty="0">
                <a:solidFill>
                  <a:srgbClr val="000000"/>
                </a:solidFill>
              </a:rPr>
              <a:t>For most students much of this will be familiar</a:t>
            </a:r>
          </a:p>
          <a:p>
            <a:pPr eaLnBrk="1" hangingPunct="1">
              <a:lnSpc>
                <a:spcPct val="90000"/>
              </a:lnSpc>
            </a:pPr>
            <a:r>
              <a:rPr lang="en-US" sz="2400" dirty="0">
                <a:solidFill>
                  <a:srgbClr val="000000"/>
                </a:solidFill>
              </a:rPr>
              <a:t>The following lectures will assume a basic understanding of these topics</a:t>
            </a:r>
          </a:p>
          <a:p>
            <a:pPr eaLnBrk="1" hangingPunct="1">
              <a:lnSpc>
                <a:spcPct val="90000"/>
              </a:lnSpc>
            </a:pPr>
            <a:r>
              <a:rPr lang="en-US" sz="2400" dirty="0">
                <a:solidFill>
                  <a:srgbClr val="000000"/>
                </a:solidFill>
              </a:rPr>
              <a:t>Reading and Exercises: </a:t>
            </a:r>
          </a:p>
          <a:p>
            <a:pPr lvl="1" eaLnBrk="1" hangingPunct="1"/>
            <a:r>
              <a:rPr lang="en-GB" sz="2400" b="1" dirty="0">
                <a:solidFill>
                  <a:srgbClr val="000000"/>
                </a:solidFill>
              </a:rPr>
              <a:t>Chapter 2: </a:t>
            </a:r>
            <a:r>
              <a:rPr lang="en-GB" sz="2400" dirty="0">
                <a:solidFill>
                  <a:srgbClr val="000000"/>
                </a:solidFill>
              </a:rPr>
              <a:t>Scan read the Chapter and make sure you understand Examples 2.6 and 2.8</a:t>
            </a:r>
            <a:endParaRPr lang="en-GB" sz="2400" b="1" dirty="0">
              <a:solidFill>
                <a:srgbClr val="000000"/>
              </a:solidFill>
            </a:endParaRPr>
          </a:p>
          <a:p>
            <a:pPr lvl="1" eaLnBrk="1" hangingPunct="1"/>
            <a:r>
              <a:rPr lang="en-GB" sz="2400" b="1" dirty="0">
                <a:solidFill>
                  <a:srgbClr val="000000"/>
                </a:solidFill>
              </a:rPr>
              <a:t>Exercises</a:t>
            </a:r>
            <a:r>
              <a:rPr lang="en-GB" sz="2400" dirty="0">
                <a:solidFill>
                  <a:srgbClr val="000000"/>
                </a:solidFill>
              </a:rPr>
              <a:t>: Carry out Exercise 2.12 - 2.17</a:t>
            </a:r>
          </a:p>
          <a:p>
            <a:pPr eaLnBrk="1" hangingPunct="1"/>
            <a:r>
              <a:rPr lang="en-GB" sz="1800" dirty="0">
                <a:solidFill>
                  <a:srgbClr val="000000"/>
                </a:solidFill>
              </a:rPr>
              <a:t>Guide for exercises: First identify groups of resistors that are in series or parallel, work out their equivalent resistance. Replace this group with the equivalent resistance. Then see how these equivalent resistances are connected and work out the final equivalent resistance (answers are </a:t>
            </a:r>
            <a:r>
              <a:rPr lang="en-GB" sz="1800">
                <a:solidFill>
                  <a:srgbClr val="000000"/>
                </a:solidFill>
              </a:rPr>
              <a:t>in Appendix E)</a:t>
            </a:r>
            <a:endParaRPr lang="en-GB" sz="1800" dirty="0">
              <a:solidFill>
                <a:srgbClr val="000000"/>
              </a:solidFill>
            </a:endParaRPr>
          </a:p>
          <a:p>
            <a:pPr eaLnBrk="1" hangingPunct="1"/>
            <a:endParaRPr lang="en-US" dirty="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dirty="0"/>
              <a:t>Electrical Circuits</a:t>
            </a:r>
          </a:p>
        </p:txBody>
      </p:sp>
      <p:sp>
        <p:nvSpPr>
          <p:cNvPr id="13315" name="Rectangle 3"/>
          <p:cNvSpPr>
            <a:spLocks noGrp="1" noChangeArrowheads="1"/>
          </p:cNvSpPr>
          <p:nvPr>
            <p:ph idx="1"/>
          </p:nvPr>
        </p:nvSpPr>
        <p:spPr>
          <a:xfrm>
            <a:off x="323528" y="1772816"/>
            <a:ext cx="8229600" cy="4530725"/>
          </a:xfrm>
        </p:spPr>
        <p:txBody>
          <a:bodyPr/>
          <a:lstStyle/>
          <a:p>
            <a:pPr eaLnBrk="1" hangingPunct="1"/>
            <a:r>
              <a:rPr lang="en-GB" sz="2400" b="1" dirty="0">
                <a:solidFill>
                  <a:srgbClr val="FF0000"/>
                </a:solidFill>
              </a:rPr>
              <a:t>Electric charge - </a:t>
            </a:r>
            <a:r>
              <a:rPr lang="en-GB" sz="2000" dirty="0"/>
              <a:t>an amount of electrical energy</a:t>
            </a:r>
          </a:p>
          <a:p>
            <a:pPr lvl="1" eaLnBrk="1" hangingPunct="1"/>
            <a:r>
              <a:rPr lang="en-GB" altLang="zh-CN" sz="2000" dirty="0">
                <a:ea typeface="宋体" pitchFamily="2" charset="-122"/>
              </a:rPr>
              <a:t>The charge held by one electron is -1.6x10</a:t>
            </a:r>
            <a:r>
              <a:rPr lang="en-GB" altLang="zh-CN" sz="2000" baseline="30000" dirty="0">
                <a:ea typeface="宋体" pitchFamily="2" charset="-122"/>
              </a:rPr>
              <a:t>-19</a:t>
            </a:r>
            <a:r>
              <a:rPr lang="en-GB" altLang="zh-CN" sz="2000" dirty="0">
                <a:ea typeface="宋体" pitchFamily="2" charset="-122"/>
              </a:rPr>
              <a:t> Coulomb</a:t>
            </a:r>
            <a:endParaRPr lang="en-GB" sz="2000" dirty="0"/>
          </a:p>
          <a:p>
            <a:pPr lvl="1" eaLnBrk="1" hangingPunct="1"/>
            <a:r>
              <a:rPr lang="en-GB" sz="2000" dirty="0"/>
              <a:t>Charge is either positive or negative</a:t>
            </a:r>
          </a:p>
          <a:p>
            <a:pPr eaLnBrk="1" hangingPunct="1"/>
            <a:r>
              <a:rPr lang="en-GB" sz="2400" b="1" dirty="0">
                <a:solidFill>
                  <a:srgbClr val="FF0000"/>
                </a:solidFill>
              </a:rPr>
              <a:t>Electric current</a:t>
            </a:r>
          </a:p>
          <a:p>
            <a:pPr lvl="1" eaLnBrk="1" hangingPunct="1"/>
            <a:r>
              <a:rPr lang="en-GB" sz="2000" dirty="0"/>
              <a:t>A flow of electric charge,  commonly a flow of electrons</a:t>
            </a:r>
          </a:p>
          <a:p>
            <a:pPr lvl="1" eaLnBrk="1" hangingPunct="1"/>
            <a:r>
              <a:rPr lang="en-GB" sz="2000" dirty="0"/>
              <a:t>Conventional current flows from positive to negative voltage</a:t>
            </a:r>
          </a:p>
          <a:p>
            <a:pPr lvl="1" eaLnBrk="1" hangingPunct="1"/>
            <a:r>
              <a:rPr lang="en-GB" sz="2000" dirty="0"/>
              <a:t>The negatively charged electron physically moves in the opposite direction to the conventional flow of charge</a:t>
            </a:r>
          </a:p>
          <a:p>
            <a:pPr eaLnBrk="1" hangingPunct="1"/>
            <a:r>
              <a:rPr lang="en-GB" sz="2400" b="1" dirty="0">
                <a:solidFill>
                  <a:srgbClr val="FF0000"/>
                </a:solidFill>
              </a:rPr>
              <a:t>Current flow in a circuit</a:t>
            </a:r>
          </a:p>
          <a:p>
            <a:pPr lvl="1" eaLnBrk="1" hangingPunct="1"/>
            <a:r>
              <a:rPr lang="en-GB" sz="2000" dirty="0"/>
              <a:t>A sustained current needs a complete circuit</a:t>
            </a:r>
            <a:r>
              <a:rPr lang="en-GB" altLang="zh-CN" sz="2000" dirty="0">
                <a:ea typeface="宋体" pitchFamily="2" charset="-122"/>
              </a:rPr>
              <a:t> (closed loop)</a:t>
            </a:r>
            <a:endParaRPr lang="en-GB" sz="2000" dirty="0"/>
          </a:p>
          <a:p>
            <a:pPr lvl="1" eaLnBrk="1" hangingPunct="1"/>
            <a:r>
              <a:rPr lang="en-GB" sz="2000" dirty="0"/>
              <a:t>And requires a stimulus to cause the charge to flow</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3492500" y="4365625"/>
            <a:ext cx="990600" cy="838200"/>
            <a:chOff x="4752" y="2592"/>
            <a:chExt cx="624" cy="528"/>
          </a:xfrm>
        </p:grpSpPr>
        <p:sp>
          <p:nvSpPr>
            <p:cNvPr id="14360" name="Rectangle 4"/>
            <p:cNvSpPr>
              <a:spLocks noChangeArrowheads="1"/>
            </p:cNvSpPr>
            <p:nvPr/>
          </p:nvSpPr>
          <p:spPr bwMode="auto">
            <a:xfrm>
              <a:off x="4752" y="2880"/>
              <a:ext cx="624" cy="240"/>
            </a:xfrm>
            <a:prstGeom prst="rect">
              <a:avLst/>
            </a:prstGeom>
            <a:solidFill>
              <a:srgbClr val="0070C0"/>
            </a:solidFill>
            <a:ln w="9525">
              <a:solidFill>
                <a:schemeClr val="tx1"/>
              </a:solidFill>
              <a:miter lim="800000"/>
              <a:headEnd/>
              <a:tailEnd/>
            </a:ln>
          </p:spPr>
          <p:txBody>
            <a:bodyPr wrap="none" anchor="ctr"/>
            <a:lstStyle/>
            <a:p>
              <a:endParaRPr lang="en-US"/>
            </a:p>
          </p:txBody>
        </p:sp>
        <p:sp>
          <p:nvSpPr>
            <p:cNvPr id="14361" name="Rectangle 5"/>
            <p:cNvSpPr>
              <a:spLocks noChangeArrowheads="1"/>
            </p:cNvSpPr>
            <p:nvPr/>
          </p:nvSpPr>
          <p:spPr bwMode="auto">
            <a:xfrm>
              <a:off x="4752" y="2592"/>
              <a:ext cx="624" cy="528"/>
            </a:xfrm>
            <a:prstGeom prst="rect">
              <a:avLst/>
            </a:prstGeom>
            <a:noFill/>
            <a:ln w="28575">
              <a:solidFill>
                <a:schemeClr val="tx1"/>
              </a:solidFill>
              <a:miter lim="800000"/>
              <a:headEnd/>
              <a:tailEnd/>
            </a:ln>
          </p:spPr>
          <p:txBody>
            <a:bodyPr wrap="none" anchor="ctr"/>
            <a:lstStyle/>
            <a:p>
              <a:endParaRPr lang="en-US"/>
            </a:p>
          </p:txBody>
        </p:sp>
      </p:grpSp>
      <p:grpSp>
        <p:nvGrpSpPr>
          <p:cNvPr id="3" name="Group 6"/>
          <p:cNvGrpSpPr>
            <a:grpSpLocks/>
          </p:cNvGrpSpPr>
          <p:nvPr/>
        </p:nvGrpSpPr>
        <p:grpSpPr bwMode="auto">
          <a:xfrm>
            <a:off x="2425700" y="2460625"/>
            <a:ext cx="990600" cy="838200"/>
            <a:chOff x="4752" y="2592"/>
            <a:chExt cx="624" cy="528"/>
          </a:xfrm>
        </p:grpSpPr>
        <p:sp>
          <p:nvSpPr>
            <p:cNvPr id="14358" name="Rectangle 7"/>
            <p:cNvSpPr>
              <a:spLocks noChangeArrowheads="1"/>
            </p:cNvSpPr>
            <p:nvPr/>
          </p:nvSpPr>
          <p:spPr bwMode="auto">
            <a:xfrm>
              <a:off x="4752" y="2880"/>
              <a:ext cx="624" cy="240"/>
            </a:xfrm>
            <a:prstGeom prst="rect">
              <a:avLst/>
            </a:prstGeom>
            <a:solidFill>
              <a:srgbClr val="0070C0"/>
            </a:solidFill>
            <a:ln w="9525">
              <a:solidFill>
                <a:schemeClr val="tx1"/>
              </a:solidFill>
              <a:miter lim="800000"/>
              <a:headEnd/>
              <a:tailEnd/>
            </a:ln>
          </p:spPr>
          <p:txBody>
            <a:bodyPr wrap="none" anchor="ctr"/>
            <a:lstStyle/>
            <a:p>
              <a:endParaRPr lang="en-US"/>
            </a:p>
          </p:txBody>
        </p:sp>
        <p:sp>
          <p:nvSpPr>
            <p:cNvPr id="14359" name="Rectangle 8"/>
            <p:cNvSpPr>
              <a:spLocks noChangeArrowheads="1"/>
            </p:cNvSpPr>
            <p:nvPr/>
          </p:nvSpPr>
          <p:spPr bwMode="auto">
            <a:xfrm>
              <a:off x="4752" y="2592"/>
              <a:ext cx="624" cy="528"/>
            </a:xfrm>
            <a:prstGeom prst="rect">
              <a:avLst/>
            </a:prstGeom>
            <a:noFill/>
            <a:ln w="28575">
              <a:solidFill>
                <a:schemeClr val="tx1"/>
              </a:solidFill>
              <a:miter lim="800000"/>
              <a:headEnd/>
              <a:tailEnd/>
            </a:ln>
          </p:spPr>
          <p:txBody>
            <a:bodyPr wrap="none" anchor="ctr"/>
            <a:lstStyle/>
            <a:p>
              <a:endParaRPr lang="en-US"/>
            </a:p>
          </p:txBody>
        </p:sp>
      </p:grpSp>
      <p:sp>
        <p:nvSpPr>
          <p:cNvPr id="14340" name="Freeform 9"/>
          <p:cNvSpPr>
            <a:spLocks/>
          </p:cNvSpPr>
          <p:nvPr/>
        </p:nvSpPr>
        <p:spPr bwMode="auto">
          <a:xfrm>
            <a:off x="3419872" y="3140968"/>
            <a:ext cx="762000" cy="1447800"/>
          </a:xfrm>
          <a:custGeom>
            <a:avLst/>
            <a:gdLst>
              <a:gd name="T0" fmla="*/ 0 w 480"/>
              <a:gd name="T1" fmla="*/ 0 h 912"/>
              <a:gd name="T2" fmla="*/ 846772682 w 480"/>
              <a:gd name="T3" fmla="*/ 0 h 912"/>
              <a:gd name="T4" fmla="*/ 1209675089 w 480"/>
              <a:gd name="T5" fmla="*/ 0 h 912"/>
              <a:gd name="T6" fmla="*/ 1209675089 w 480"/>
              <a:gd name="T7" fmla="*/ 2147483647 h 912"/>
              <a:gd name="T8" fmla="*/ 0 60000 65536"/>
              <a:gd name="T9" fmla="*/ 0 60000 65536"/>
              <a:gd name="T10" fmla="*/ 0 60000 65536"/>
              <a:gd name="T11" fmla="*/ 0 60000 65536"/>
              <a:gd name="T12" fmla="*/ 0 w 480"/>
              <a:gd name="T13" fmla="*/ 0 h 912"/>
              <a:gd name="T14" fmla="*/ 480 w 480"/>
              <a:gd name="T15" fmla="*/ 912 h 912"/>
            </a:gdLst>
            <a:ahLst/>
            <a:cxnLst>
              <a:cxn ang="T8">
                <a:pos x="T0" y="T1"/>
              </a:cxn>
              <a:cxn ang="T9">
                <a:pos x="T2" y="T3"/>
              </a:cxn>
              <a:cxn ang="T10">
                <a:pos x="T4" y="T5"/>
              </a:cxn>
              <a:cxn ang="T11">
                <a:pos x="T6" y="T7"/>
              </a:cxn>
            </a:cxnLst>
            <a:rect l="T12" t="T13" r="T14" b="T15"/>
            <a:pathLst>
              <a:path w="480" h="912">
                <a:moveTo>
                  <a:pt x="0" y="0"/>
                </a:moveTo>
                <a:lnTo>
                  <a:pt x="336" y="0"/>
                </a:lnTo>
                <a:lnTo>
                  <a:pt x="480" y="0"/>
                </a:lnTo>
                <a:lnTo>
                  <a:pt x="480" y="912"/>
                </a:lnTo>
              </a:path>
            </a:pathLst>
          </a:custGeom>
          <a:noFill/>
          <a:ln w="57150" cmpd="sng">
            <a:solidFill>
              <a:srgbClr val="FF0000"/>
            </a:solidFill>
            <a:round/>
            <a:headEnd/>
            <a:tailEnd/>
          </a:ln>
        </p:spPr>
        <p:txBody>
          <a:bodyPr/>
          <a:lstStyle/>
          <a:p>
            <a:endParaRPr lang="en-GB"/>
          </a:p>
        </p:txBody>
      </p:sp>
      <p:sp>
        <p:nvSpPr>
          <p:cNvPr id="14341" name="Freeform 10"/>
          <p:cNvSpPr>
            <a:spLocks/>
          </p:cNvSpPr>
          <p:nvPr/>
        </p:nvSpPr>
        <p:spPr bwMode="auto">
          <a:xfrm>
            <a:off x="2273300" y="2155825"/>
            <a:ext cx="1219200" cy="2971800"/>
          </a:xfrm>
          <a:custGeom>
            <a:avLst/>
            <a:gdLst>
              <a:gd name="T0" fmla="*/ 1935480178 w 768"/>
              <a:gd name="T1" fmla="*/ 2147483647 h 1872"/>
              <a:gd name="T2" fmla="*/ 0 w 768"/>
              <a:gd name="T3" fmla="*/ 2147483647 h 1872"/>
              <a:gd name="T4" fmla="*/ 0 w 768"/>
              <a:gd name="T5" fmla="*/ 0 h 1872"/>
              <a:gd name="T6" fmla="*/ 846772628 w 768"/>
              <a:gd name="T7" fmla="*/ 0 h 1872"/>
              <a:gd name="T8" fmla="*/ 846772628 w 768"/>
              <a:gd name="T9" fmla="*/ 967740144 h 1872"/>
              <a:gd name="T10" fmla="*/ 0 60000 65536"/>
              <a:gd name="T11" fmla="*/ 0 60000 65536"/>
              <a:gd name="T12" fmla="*/ 0 60000 65536"/>
              <a:gd name="T13" fmla="*/ 0 60000 65536"/>
              <a:gd name="T14" fmla="*/ 0 60000 65536"/>
              <a:gd name="T15" fmla="*/ 0 w 768"/>
              <a:gd name="T16" fmla="*/ 0 h 1872"/>
              <a:gd name="T17" fmla="*/ 768 w 768"/>
              <a:gd name="T18" fmla="*/ 1872 h 1872"/>
            </a:gdLst>
            <a:ahLst/>
            <a:cxnLst>
              <a:cxn ang="T10">
                <a:pos x="T0" y="T1"/>
              </a:cxn>
              <a:cxn ang="T11">
                <a:pos x="T2" y="T3"/>
              </a:cxn>
              <a:cxn ang="T12">
                <a:pos x="T4" y="T5"/>
              </a:cxn>
              <a:cxn ang="T13">
                <a:pos x="T6" y="T7"/>
              </a:cxn>
              <a:cxn ang="T14">
                <a:pos x="T8" y="T9"/>
              </a:cxn>
            </a:cxnLst>
            <a:rect l="T15" t="T16" r="T17" b="T18"/>
            <a:pathLst>
              <a:path w="768" h="1872">
                <a:moveTo>
                  <a:pt x="768" y="1872"/>
                </a:moveTo>
                <a:lnTo>
                  <a:pt x="0" y="1872"/>
                </a:lnTo>
                <a:lnTo>
                  <a:pt x="0" y="0"/>
                </a:lnTo>
                <a:lnTo>
                  <a:pt x="336" y="0"/>
                </a:lnTo>
                <a:lnTo>
                  <a:pt x="336" y="384"/>
                </a:lnTo>
              </a:path>
            </a:pathLst>
          </a:custGeom>
          <a:noFill/>
          <a:ln w="38100" cmpd="sng">
            <a:solidFill>
              <a:schemeClr val="tx1"/>
            </a:solidFill>
            <a:round/>
            <a:headEnd/>
            <a:tailEnd/>
          </a:ln>
        </p:spPr>
        <p:txBody>
          <a:bodyPr/>
          <a:lstStyle/>
          <a:p>
            <a:endParaRPr lang="en-GB"/>
          </a:p>
        </p:txBody>
      </p:sp>
      <p:sp>
        <p:nvSpPr>
          <p:cNvPr id="14342" name="Line 11"/>
          <p:cNvSpPr>
            <a:spLocks noChangeShapeType="1"/>
          </p:cNvSpPr>
          <p:nvPr/>
        </p:nvSpPr>
        <p:spPr bwMode="auto">
          <a:xfrm flipV="1">
            <a:off x="2425700" y="3470275"/>
            <a:ext cx="0" cy="685800"/>
          </a:xfrm>
          <a:prstGeom prst="line">
            <a:avLst/>
          </a:prstGeom>
          <a:noFill/>
          <a:ln w="12700">
            <a:solidFill>
              <a:schemeClr val="tx1"/>
            </a:solidFill>
            <a:round/>
            <a:headEnd/>
            <a:tailEnd type="triangle" w="med" len="med"/>
          </a:ln>
        </p:spPr>
        <p:txBody>
          <a:bodyPr/>
          <a:lstStyle/>
          <a:p>
            <a:endParaRPr lang="en-GB"/>
          </a:p>
        </p:txBody>
      </p:sp>
      <p:sp>
        <p:nvSpPr>
          <p:cNvPr id="14343" name="Oval 12"/>
          <p:cNvSpPr>
            <a:spLocks noChangeArrowheads="1"/>
          </p:cNvSpPr>
          <p:nvPr/>
        </p:nvSpPr>
        <p:spPr bwMode="auto">
          <a:xfrm>
            <a:off x="2044700" y="4289425"/>
            <a:ext cx="457200" cy="457200"/>
          </a:xfrm>
          <a:prstGeom prst="ellipse">
            <a:avLst/>
          </a:prstGeom>
          <a:solidFill>
            <a:srgbClr val="0070C0"/>
          </a:solidFill>
          <a:ln w="9525">
            <a:solidFill>
              <a:schemeClr val="tx1"/>
            </a:solidFill>
            <a:round/>
            <a:headEnd/>
            <a:tailEnd/>
          </a:ln>
        </p:spPr>
        <p:txBody>
          <a:bodyPr wrap="none" anchor="ctr"/>
          <a:lstStyle/>
          <a:p>
            <a:endParaRPr lang="en-US"/>
          </a:p>
        </p:txBody>
      </p:sp>
      <p:sp>
        <p:nvSpPr>
          <p:cNvPr id="14344" name="Text Box 13"/>
          <p:cNvSpPr txBox="1">
            <a:spLocks noChangeArrowheads="1"/>
          </p:cNvSpPr>
          <p:nvPr/>
        </p:nvSpPr>
        <p:spPr bwMode="auto">
          <a:xfrm>
            <a:off x="2555776" y="4221088"/>
            <a:ext cx="761747" cy="369332"/>
          </a:xfrm>
          <a:prstGeom prst="rect">
            <a:avLst/>
          </a:prstGeom>
          <a:noFill/>
          <a:ln w="9525">
            <a:noFill/>
            <a:miter lim="800000"/>
            <a:headEnd/>
            <a:tailEnd/>
          </a:ln>
        </p:spPr>
        <p:txBody>
          <a:bodyPr wrap="none">
            <a:spAutoFit/>
          </a:bodyPr>
          <a:lstStyle/>
          <a:p>
            <a:r>
              <a:rPr lang="en-GB" dirty="0">
                <a:latin typeface="Tahoma" pitchFamily="34" charset="0"/>
              </a:rPr>
              <a:t>Pump</a:t>
            </a:r>
          </a:p>
        </p:txBody>
      </p:sp>
      <p:sp>
        <p:nvSpPr>
          <p:cNvPr id="14345" name="Line 14"/>
          <p:cNvSpPr>
            <a:spLocks noChangeShapeType="1"/>
          </p:cNvSpPr>
          <p:nvPr/>
        </p:nvSpPr>
        <p:spPr bwMode="auto">
          <a:xfrm>
            <a:off x="4067944" y="3717032"/>
            <a:ext cx="0" cy="533400"/>
          </a:xfrm>
          <a:prstGeom prst="line">
            <a:avLst/>
          </a:prstGeom>
          <a:noFill/>
          <a:ln w="12700">
            <a:solidFill>
              <a:schemeClr val="tx1"/>
            </a:solidFill>
            <a:round/>
            <a:headEnd/>
            <a:tailEnd type="triangle" w="med" len="med"/>
          </a:ln>
        </p:spPr>
        <p:txBody>
          <a:bodyPr/>
          <a:lstStyle/>
          <a:p>
            <a:endParaRPr lang="en-GB"/>
          </a:p>
        </p:txBody>
      </p:sp>
      <p:sp>
        <p:nvSpPr>
          <p:cNvPr id="14346" name="Line 15"/>
          <p:cNvSpPr>
            <a:spLocks noChangeShapeType="1"/>
          </p:cNvSpPr>
          <p:nvPr/>
        </p:nvSpPr>
        <p:spPr bwMode="auto">
          <a:xfrm>
            <a:off x="3568700" y="2917825"/>
            <a:ext cx="1371600" cy="0"/>
          </a:xfrm>
          <a:prstGeom prst="line">
            <a:avLst/>
          </a:prstGeom>
          <a:noFill/>
          <a:ln w="9525">
            <a:solidFill>
              <a:schemeClr val="tx1"/>
            </a:solidFill>
            <a:round/>
            <a:headEnd/>
            <a:tailEnd/>
          </a:ln>
        </p:spPr>
        <p:txBody>
          <a:bodyPr/>
          <a:lstStyle/>
          <a:p>
            <a:endParaRPr lang="en-GB"/>
          </a:p>
        </p:txBody>
      </p:sp>
      <p:sp>
        <p:nvSpPr>
          <p:cNvPr id="14347" name="Line 16"/>
          <p:cNvSpPr>
            <a:spLocks noChangeShapeType="1"/>
          </p:cNvSpPr>
          <p:nvPr/>
        </p:nvSpPr>
        <p:spPr bwMode="auto">
          <a:xfrm>
            <a:off x="4406900" y="4822825"/>
            <a:ext cx="533400" cy="0"/>
          </a:xfrm>
          <a:prstGeom prst="line">
            <a:avLst/>
          </a:prstGeom>
          <a:noFill/>
          <a:ln w="9525">
            <a:solidFill>
              <a:schemeClr val="tx1"/>
            </a:solidFill>
            <a:round/>
            <a:headEnd/>
            <a:tailEnd/>
          </a:ln>
        </p:spPr>
        <p:txBody>
          <a:bodyPr/>
          <a:lstStyle/>
          <a:p>
            <a:endParaRPr lang="en-GB"/>
          </a:p>
        </p:txBody>
      </p:sp>
      <p:sp>
        <p:nvSpPr>
          <p:cNvPr id="14348" name="Line 17"/>
          <p:cNvSpPr>
            <a:spLocks noChangeShapeType="1"/>
          </p:cNvSpPr>
          <p:nvPr/>
        </p:nvSpPr>
        <p:spPr bwMode="auto">
          <a:xfrm flipH="1">
            <a:off x="4711700" y="4437112"/>
            <a:ext cx="4316" cy="385713"/>
          </a:xfrm>
          <a:prstGeom prst="line">
            <a:avLst/>
          </a:prstGeom>
          <a:noFill/>
          <a:ln w="9525">
            <a:solidFill>
              <a:schemeClr val="tx1"/>
            </a:solidFill>
            <a:round/>
            <a:headEnd/>
            <a:tailEnd type="triangle" w="med" len="med"/>
          </a:ln>
        </p:spPr>
        <p:txBody>
          <a:bodyPr/>
          <a:lstStyle/>
          <a:p>
            <a:endParaRPr lang="en-GB"/>
          </a:p>
        </p:txBody>
      </p:sp>
      <p:sp>
        <p:nvSpPr>
          <p:cNvPr id="14349" name="Text Box 18"/>
          <p:cNvSpPr txBox="1">
            <a:spLocks noChangeArrowheads="1"/>
          </p:cNvSpPr>
          <p:nvPr/>
        </p:nvSpPr>
        <p:spPr bwMode="auto">
          <a:xfrm>
            <a:off x="4427984" y="3573016"/>
            <a:ext cx="1642665" cy="923330"/>
          </a:xfrm>
          <a:prstGeom prst="rect">
            <a:avLst/>
          </a:prstGeom>
          <a:noFill/>
          <a:ln w="9525">
            <a:noFill/>
            <a:miter lim="800000"/>
            <a:headEnd/>
            <a:tailEnd/>
          </a:ln>
        </p:spPr>
        <p:txBody>
          <a:bodyPr wrap="square">
            <a:spAutoFit/>
          </a:bodyPr>
          <a:lstStyle/>
          <a:p>
            <a:r>
              <a:rPr lang="en-GB" dirty="0">
                <a:latin typeface="Tahoma" pitchFamily="34" charset="0"/>
              </a:rPr>
              <a:t>Potential energy difference</a:t>
            </a:r>
          </a:p>
        </p:txBody>
      </p:sp>
      <p:sp>
        <p:nvSpPr>
          <p:cNvPr id="14350" name="AutoShape 19"/>
          <p:cNvSpPr>
            <a:spLocks noChangeArrowheads="1"/>
          </p:cNvSpPr>
          <p:nvPr/>
        </p:nvSpPr>
        <p:spPr bwMode="auto">
          <a:xfrm>
            <a:off x="2730500" y="2765425"/>
            <a:ext cx="152400" cy="228600"/>
          </a:xfrm>
          <a:prstGeom prst="triangle">
            <a:avLst>
              <a:gd name="adj" fmla="val 50000"/>
            </a:avLst>
          </a:prstGeom>
          <a:solidFill>
            <a:srgbClr val="0070C0"/>
          </a:solidFill>
          <a:ln w="9525">
            <a:noFill/>
            <a:miter lim="800000"/>
            <a:headEnd/>
            <a:tailEnd/>
          </a:ln>
        </p:spPr>
        <p:txBody>
          <a:bodyPr wrap="none" anchor="ctr"/>
          <a:lstStyle/>
          <a:p>
            <a:endParaRPr lang="en-US"/>
          </a:p>
        </p:txBody>
      </p:sp>
      <p:sp>
        <p:nvSpPr>
          <p:cNvPr id="14352" name="Text Box 23"/>
          <p:cNvSpPr txBox="1">
            <a:spLocks noChangeArrowheads="1"/>
          </p:cNvSpPr>
          <p:nvPr/>
        </p:nvSpPr>
        <p:spPr bwMode="auto">
          <a:xfrm>
            <a:off x="323528" y="2996952"/>
            <a:ext cx="1295499" cy="923330"/>
          </a:xfrm>
          <a:prstGeom prst="rect">
            <a:avLst/>
          </a:prstGeom>
          <a:noFill/>
          <a:ln w="9525">
            <a:noFill/>
            <a:miter lim="800000"/>
            <a:headEnd/>
            <a:tailEnd/>
          </a:ln>
        </p:spPr>
        <p:txBody>
          <a:bodyPr wrap="square">
            <a:spAutoFit/>
          </a:bodyPr>
          <a:lstStyle/>
          <a:p>
            <a:r>
              <a:rPr lang="en-GB" dirty="0">
                <a:latin typeface="Tahoma" pitchFamily="34" charset="0"/>
              </a:rPr>
              <a:t>Energy into system</a:t>
            </a:r>
          </a:p>
        </p:txBody>
      </p:sp>
      <p:sp>
        <p:nvSpPr>
          <p:cNvPr id="14353" name="AutoShape 24"/>
          <p:cNvSpPr>
            <a:spLocks noChangeArrowheads="1"/>
          </p:cNvSpPr>
          <p:nvPr/>
        </p:nvSpPr>
        <p:spPr bwMode="auto">
          <a:xfrm rot="13664252">
            <a:off x="1129805" y="3829529"/>
            <a:ext cx="1113516" cy="333375"/>
          </a:xfrm>
          <a:prstGeom prst="leftArrow">
            <a:avLst>
              <a:gd name="adj1" fmla="val 50000"/>
              <a:gd name="adj2" fmla="val 51429"/>
            </a:avLst>
          </a:prstGeom>
          <a:solidFill>
            <a:srgbClr val="CC0000"/>
          </a:solidFill>
          <a:ln w="9525">
            <a:solidFill>
              <a:schemeClr val="tx1"/>
            </a:solidFill>
            <a:miter lim="800000"/>
            <a:headEnd/>
            <a:tailEnd/>
          </a:ln>
        </p:spPr>
        <p:txBody>
          <a:bodyPr wrap="none" anchor="ctr"/>
          <a:lstStyle/>
          <a:p>
            <a:endParaRPr lang="en-US"/>
          </a:p>
        </p:txBody>
      </p:sp>
      <p:sp>
        <p:nvSpPr>
          <p:cNvPr id="14354" name="AutoShape 25"/>
          <p:cNvSpPr>
            <a:spLocks noChangeArrowheads="1"/>
          </p:cNvSpPr>
          <p:nvPr/>
        </p:nvSpPr>
        <p:spPr bwMode="auto">
          <a:xfrm>
            <a:off x="4102100" y="4594225"/>
            <a:ext cx="152400" cy="304800"/>
          </a:xfrm>
          <a:prstGeom prst="triangle">
            <a:avLst>
              <a:gd name="adj" fmla="val 50000"/>
            </a:avLst>
          </a:prstGeom>
          <a:solidFill>
            <a:srgbClr val="0070C0"/>
          </a:solidFill>
          <a:ln w="9525">
            <a:noFill/>
            <a:miter lim="800000"/>
            <a:headEnd/>
            <a:tailEnd/>
          </a:ln>
        </p:spPr>
        <p:txBody>
          <a:bodyPr wrap="none" anchor="ctr"/>
          <a:lstStyle/>
          <a:p>
            <a:endParaRPr lang="en-US"/>
          </a:p>
        </p:txBody>
      </p:sp>
      <p:sp>
        <p:nvSpPr>
          <p:cNvPr id="14357" name="Line 29"/>
          <p:cNvSpPr>
            <a:spLocks noChangeShapeType="1"/>
          </p:cNvSpPr>
          <p:nvPr/>
        </p:nvSpPr>
        <p:spPr bwMode="auto">
          <a:xfrm flipH="1" flipV="1">
            <a:off x="4708524" y="2959100"/>
            <a:ext cx="7491" cy="613916"/>
          </a:xfrm>
          <a:prstGeom prst="line">
            <a:avLst/>
          </a:prstGeom>
          <a:noFill/>
          <a:ln w="9525">
            <a:solidFill>
              <a:schemeClr val="tx1"/>
            </a:solidFill>
            <a:round/>
            <a:headEnd/>
            <a:tailEnd type="triangle" w="med" len="med"/>
          </a:ln>
        </p:spPr>
        <p:txBody>
          <a:bodyPr/>
          <a:lstStyle/>
          <a:p>
            <a:endParaRPr lang="en-GB"/>
          </a:p>
        </p:txBody>
      </p:sp>
      <p:sp>
        <p:nvSpPr>
          <p:cNvPr id="26" name="Rectangle 2"/>
          <p:cNvSpPr txBox="1">
            <a:spLocks noChangeArrowheads="1"/>
          </p:cNvSpPr>
          <p:nvPr/>
        </p:nvSpPr>
        <p:spPr>
          <a:xfrm>
            <a:off x="931863" y="96838"/>
            <a:ext cx="7158037" cy="141287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GB" sz="4000" kern="0" dirty="0">
                <a:solidFill>
                  <a:schemeClr val="tx2"/>
                </a:solidFill>
                <a:latin typeface="+mj-lt"/>
                <a:ea typeface="+mj-ea"/>
                <a:cs typeface="+mj-cs"/>
              </a:rPr>
              <a:t>Gravitational potential and water flow</a:t>
            </a:r>
            <a:endParaRPr kumimoji="0" lang="en-GB" sz="4000" b="0" i="0" u="none" strike="noStrike" kern="0" cap="none" spc="0" normalizeH="0" baseline="0" noProof="0" dirty="0">
              <a:ln>
                <a:noFill/>
              </a:ln>
              <a:solidFill>
                <a:schemeClr val="tx2"/>
              </a:solidFill>
              <a:effectLst/>
              <a:uLnTx/>
              <a:uFillTx/>
              <a:latin typeface="+mj-lt"/>
              <a:ea typeface="+mj-ea"/>
              <a:cs typeface="+mj-cs"/>
            </a:endParaRPr>
          </a:p>
        </p:txBody>
      </p:sp>
      <p:sp>
        <p:nvSpPr>
          <p:cNvPr id="28" name="Text Box 18"/>
          <p:cNvSpPr txBox="1">
            <a:spLocks noChangeArrowheads="1"/>
          </p:cNvSpPr>
          <p:nvPr/>
        </p:nvSpPr>
        <p:spPr bwMode="auto">
          <a:xfrm>
            <a:off x="5724128" y="2780928"/>
            <a:ext cx="3240360" cy="3139321"/>
          </a:xfrm>
          <a:prstGeom prst="rect">
            <a:avLst/>
          </a:prstGeom>
          <a:noFill/>
          <a:ln w="9525">
            <a:noFill/>
            <a:miter lim="800000"/>
            <a:headEnd/>
            <a:tailEnd/>
          </a:ln>
        </p:spPr>
        <p:txBody>
          <a:bodyPr wrap="square">
            <a:spAutoFit/>
          </a:bodyPr>
          <a:lstStyle/>
          <a:p>
            <a:r>
              <a:rPr lang="en-GB" dirty="0">
                <a:latin typeface="Tahoma" pitchFamily="34" charset="0"/>
              </a:rPr>
              <a:t>The water in the top tank has a higher gravitational potential energy than that in the bottom tank. This creates a difference in the stored energy in the two masses of water. This energy is given up in the turbine as water flows from the higher potential state to the lower potential state</a:t>
            </a:r>
          </a:p>
        </p:txBody>
      </p:sp>
      <p:sp>
        <p:nvSpPr>
          <p:cNvPr id="29" name="Oval 12"/>
          <p:cNvSpPr>
            <a:spLocks noChangeArrowheads="1"/>
          </p:cNvSpPr>
          <p:nvPr/>
        </p:nvSpPr>
        <p:spPr bwMode="auto">
          <a:xfrm>
            <a:off x="3995936" y="3212976"/>
            <a:ext cx="360040" cy="360040"/>
          </a:xfrm>
          <a:prstGeom prst="ellipse">
            <a:avLst/>
          </a:prstGeom>
          <a:solidFill>
            <a:srgbClr val="FFFF00"/>
          </a:solidFill>
          <a:ln w="9525">
            <a:solidFill>
              <a:schemeClr val="tx1"/>
            </a:solidFill>
            <a:round/>
            <a:headEnd/>
            <a:tailEnd/>
          </a:ln>
        </p:spPr>
        <p:txBody>
          <a:bodyPr wrap="none" anchor="ctr"/>
          <a:lstStyle/>
          <a:p>
            <a:endParaRPr lang="en-US"/>
          </a:p>
        </p:txBody>
      </p:sp>
      <p:sp>
        <p:nvSpPr>
          <p:cNvPr id="30" name="Text Box 13"/>
          <p:cNvSpPr txBox="1">
            <a:spLocks noChangeArrowheads="1"/>
          </p:cNvSpPr>
          <p:nvPr/>
        </p:nvSpPr>
        <p:spPr bwMode="auto">
          <a:xfrm>
            <a:off x="4355976" y="2276872"/>
            <a:ext cx="940707" cy="369332"/>
          </a:xfrm>
          <a:prstGeom prst="rect">
            <a:avLst/>
          </a:prstGeom>
          <a:noFill/>
          <a:ln w="9525">
            <a:noFill/>
            <a:miter lim="800000"/>
            <a:headEnd/>
            <a:tailEnd/>
          </a:ln>
        </p:spPr>
        <p:txBody>
          <a:bodyPr wrap="none">
            <a:spAutoFit/>
          </a:bodyPr>
          <a:lstStyle/>
          <a:p>
            <a:r>
              <a:rPr lang="en-GB" dirty="0">
                <a:latin typeface="Tahoma" pitchFamily="34" charset="0"/>
              </a:rPr>
              <a:t>Turbine</a:t>
            </a:r>
          </a:p>
        </p:txBody>
      </p:sp>
      <p:sp>
        <p:nvSpPr>
          <p:cNvPr id="31" name="Line 11"/>
          <p:cNvSpPr>
            <a:spLocks noChangeShapeType="1"/>
          </p:cNvSpPr>
          <p:nvPr/>
        </p:nvSpPr>
        <p:spPr bwMode="auto">
          <a:xfrm flipH="1">
            <a:off x="4283968" y="2564904"/>
            <a:ext cx="360040" cy="648072"/>
          </a:xfrm>
          <a:prstGeom prst="line">
            <a:avLst/>
          </a:prstGeom>
          <a:noFill/>
          <a:ln w="12700">
            <a:solidFill>
              <a:schemeClr val="tx1"/>
            </a:solidFill>
            <a:round/>
            <a:headEnd/>
            <a:tailEnd type="triangle" w="med" len="med"/>
          </a:ln>
        </p:spPr>
        <p:txBody>
          <a:bodyPr/>
          <a:lstStyle/>
          <a:p>
            <a:endParaRPr lang="en-GB"/>
          </a:p>
        </p:txBody>
      </p:sp>
      <p:sp>
        <p:nvSpPr>
          <p:cNvPr id="32" name="AutoShape 24"/>
          <p:cNvSpPr>
            <a:spLocks noChangeArrowheads="1"/>
          </p:cNvSpPr>
          <p:nvPr/>
        </p:nvSpPr>
        <p:spPr bwMode="auto">
          <a:xfrm rot="9024013">
            <a:off x="4357703" y="2616722"/>
            <a:ext cx="2338861" cy="333375"/>
          </a:xfrm>
          <a:prstGeom prst="leftArrow">
            <a:avLst>
              <a:gd name="adj1" fmla="val 50000"/>
              <a:gd name="adj2" fmla="val 51429"/>
            </a:avLst>
          </a:prstGeom>
          <a:solidFill>
            <a:srgbClr val="CC0000"/>
          </a:solidFill>
          <a:ln w="9525">
            <a:solidFill>
              <a:schemeClr val="tx1"/>
            </a:solidFill>
            <a:miter lim="800000"/>
            <a:headEnd/>
            <a:tailEnd/>
          </a:ln>
        </p:spPr>
        <p:txBody>
          <a:bodyPr wrap="none" anchor="ctr"/>
          <a:lstStyle/>
          <a:p>
            <a:endParaRPr lang="en-US"/>
          </a:p>
        </p:txBody>
      </p:sp>
      <p:sp>
        <p:nvSpPr>
          <p:cNvPr id="33" name="Text Box 23"/>
          <p:cNvSpPr txBox="1">
            <a:spLocks noChangeArrowheads="1"/>
          </p:cNvSpPr>
          <p:nvPr/>
        </p:nvSpPr>
        <p:spPr bwMode="auto">
          <a:xfrm>
            <a:off x="6588224" y="1628800"/>
            <a:ext cx="1295499" cy="646331"/>
          </a:xfrm>
          <a:prstGeom prst="rect">
            <a:avLst/>
          </a:prstGeom>
          <a:noFill/>
          <a:ln w="9525">
            <a:noFill/>
            <a:miter lim="800000"/>
            <a:headEnd/>
            <a:tailEnd/>
          </a:ln>
        </p:spPr>
        <p:txBody>
          <a:bodyPr wrap="square">
            <a:spAutoFit/>
          </a:bodyPr>
          <a:lstStyle/>
          <a:p>
            <a:r>
              <a:rPr lang="en-GB" dirty="0">
                <a:latin typeface="Tahoma" pitchFamily="34" charset="0"/>
              </a:rPr>
              <a:t>Energy out of system</a:t>
            </a:r>
          </a:p>
        </p:txBody>
      </p:sp>
      <p:sp>
        <p:nvSpPr>
          <p:cNvPr id="34" name="Text Box 18"/>
          <p:cNvSpPr txBox="1">
            <a:spLocks noChangeArrowheads="1"/>
          </p:cNvSpPr>
          <p:nvPr/>
        </p:nvSpPr>
        <p:spPr bwMode="auto">
          <a:xfrm>
            <a:off x="107504" y="5229200"/>
            <a:ext cx="3240360" cy="1477328"/>
          </a:xfrm>
          <a:prstGeom prst="rect">
            <a:avLst/>
          </a:prstGeom>
          <a:noFill/>
          <a:ln w="9525">
            <a:noFill/>
            <a:miter lim="800000"/>
            <a:headEnd/>
            <a:tailEnd/>
          </a:ln>
        </p:spPr>
        <p:txBody>
          <a:bodyPr wrap="square">
            <a:spAutoFit/>
          </a:bodyPr>
          <a:lstStyle/>
          <a:p>
            <a:r>
              <a:rPr lang="en-GB" dirty="0">
                <a:latin typeface="Tahoma" pitchFamily="34" charset="0"/>
              </a:rPr>
              <a:t>The motive force of the pump </a:t>
            </a:r>
            <a:r>
              <a:rPr lang="en-GB" dirty="0" err="1">
                <a:latin typeface="Tahoma" pitchFamily="34" charset="0"/>
              </a:rPr>
              <a:t>transduces</a:t>
            </a:r>
            <a:r>
              <a:rPr lang="en-GB" dirty="0">
                <a:latin typeface="Tahoma" pitchFamily="34" charset="0"/>
              </a:rPr>
              <a:t> energy into the system which is held the by the mass at the higher gravitational energy state</a:t>
            </a:r>
          </a:p>
        </p:txBody>
      </p:sp>
      <p:sp>
        <p:nvSpPr>
          <p:cNvPr id="36" name="Text Box 18"/>
          <p:cNvSpPr txBox="1">
            <a:spLocks noChangeArrowheads="1"/>
          </p:cNvSpPr>
          <p:nvPr/>
        </p:nvSpPr>
        <p:spPr bwMode="auto">
          <a:xfrm>
            <a:off x="3203848" y="6093296"/>
            <a:ext cx="5472608" cy="646331"/>
          </a:xfrm>
          <a:prstGeom prst="rect">
            <a:avLst/>
          </a:prstGeom>
          <a:noFill/>
          <a:ln w="9525">
            <a:noFill/>
            <a:miter lim="800000"/>
            <a:headEnd/>
            <a:tailEnd/>
          </a:ln>
        </p:spPr>
        <p:txBody>
          <a:bodyPr wrap="square">
            <a:spAutoFit/>
          </a:bodyPr>
          <a:lstStyle/>
          <a:p>
            <a:r>
              <a:rPr lang="en-GB" dirty="0">
                <a:latin typeface="Tahoma" pitchFamily="34" charset="0"/>
              </a:rPr>
              <a:t>The water flows and transfers this energy to the turbine which </a:t>
            </a:r>
            <a:r>
              <a:rPr lang="en-GB" dirty="0" err="1">
                <a:latin typeface="Tahoma" pitchFamily="34" charset="0"/>
              </a:rPr>
              <a:t>transduces</a:t>
            </a:r>
            <a:r>
              <a:rPr lang="en-GB" dirty="0">
                <a:latin typeface="Tahoma" pitchFamily="34" charset="0"/>
              </a:rPr>
              <a:t> energy out of the system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4" name="Picture 4" descr="C02NF01"/>
          <p:cNvPicPr>
            <a:picLocks noChangeAspect="1" noChangeArrowheads="1"/>
          </p:cNvPicPr>
          <p:nvPr/>
        </p:nvPicPr>
        <p:blipFill>
          <a:blip r:embed="rId3" cstate="print"/>
          <a:srcRect t="9448"/>
          <a:stretch>
            <a:fillRect/>
          </a:stretch>
        </p:blipFill>
        <p:spPr bwMode="auto">
          <a:xfrm>
            <a:off x="4067944" y="4005064"/>
            <a:ext cx="4897438" cy="2613025"/>
          </a:xfrm>
          <a:prstGeom prst="rect">
            <a:avLst/>
          </a:prstGeom>
          <a:noFill/>
          <a:ln w="9525">
            <a:noFill/>
            <a:miter lim="800000"/>
            <a:headEnd/>
            <a:tailEnd/>
          </a:ln>
        </p:spPr>
      </p:pic>
      <p:sp>
        <p:nvSpPr>
          <p:cNvPr id="15363" name="Rectangle 3"/>
          <p:cNvSpPr>
            <a:spLocks noGrp="1" noChangeArrowheads="1"/>
          </p:cNvSpPr>
          <p:nvPr>
            <p:ph idx="1"/>
          </p:nvPr>
        </p:nvSpPr>
        <p:spPr>
          <a:xfrm>
            <a:off x="-540568" y="1772816"/>
            <a:ext cx="8568952" cy="4114800"/>
          </a:xfrm>
        </p:spPr>
        <p:txBody>
          <a:bodyPr/>
          <a:lstStyle/>
          <a:p>
            <a:pPr lvl="2" eaLnBrk="1" hangingPunct="1"/>
            <a:r>
              <a:rPr lang="en-GB" dirty="0"/>
              <a:t>The equivalent of the pump is an electromotive force – </a:t>
            </a:r>
            <a:r>
              <a:rPr lang="en-GB" dirty="0" err="1"/>
              <a:t>e.m.f</a:t>
            </a:r>
            <a:r>
              <a:rPr lang="en-GB" dirty="0"/>
              <a:t>. (</a:t>
            </a:r>
            <a:r>
              <a:rPr lang="en-GB" i="1" dirty="0"/>
              <a:t>E</a:t>
            </a:r>
            <a:r>
              <a:rPr lang="en-GB" dirty="0"/>
              <a:t>)</a:t>
            </a:r>
          </a:p>
          <a:p>
            <a:pPr lvl="2" eaLnBrk="1" hangingPunct="1"/>
            <a:r>
              <a:rPr lang="en-GB" dirty="0"/>
              <a:t>The equivalent of the gravitational field is the electric field in which the potential difference is measured in Volts (</a:t>
            </a:r>
            <a:r>
              <a:rPr lang="en-GB" i="1" dirty="0"/>
              <a:t>V</a:t>
            </a:r>
            <a:r>
              <a:rPr lang="en-GB" dirty="0"/>
              <a:t>)</a:t>
            </a:r>
          </a:p>
          <a:p>
            <a:pPr lvl="2" eaLnBrk="1" hangingPunct="1"/>
            <a:r>
              <a:rPr lang="en-GB" dirty="0"/>
              <a:t>The equivalent of the water is charge, the flow of charge is called current (</a:t>
            </a:r>
            <a:r>
              <a:rPr lang="en-GB" i="1" dirty="0"/>
              <a:t>I</a:t>
            </a:r>
            <a:r>
              <a:rPr lang="en-GB" dirty="0"/>
              <a:t>)</a:t>
            </a:r>
          </a:p>
          <a:p>
            <a:pPr eaLnBrk="1" hangingPunct="1"/>
            <a:endParaRPr lang="en-GB" sz="2800" dirty="0"/>
          </a:p>
          <a:p>
            <a:pPr eaLnBrk="1" hangingPunct="1"/>
            <a:endParaRPr lang="en-GB" sz="2800" dirty="0"/>
          </a:p>
          <a:p>
            <a:pPr eaLnBrk="1" hangingPunct="1"/>
            <a:endParaRPr lang="en-GB" sz="2800" dirty="0"/>
          </a:p>
          <a:p>
            <a:pPr eaLnBrk="1" hangingPunct="1">
              <a:buNone/>
            </a:pPr>
            <a:endParaRPr lang="en-GB" sz="2800" dirty="0"/>
          </a:p>
        </p:txBody>
      </p:sp>
      <p:sp>
        <p:nvSpPr>
          <p:cNvPr id="6" name="Title 5"/>
          <p:cNvSpPr>
            <a:spLocks noGrp="1"/>
          </p:cNvSpPr>
          <p:nvPr>
            <p:ph type="title"/>
          </p:nvPr>
        </p:nvSpPr>
        <p:spPr>
          <a:xfrm>
            <a:off x="931863" y="96838"/>
            <a:ext cx="7456561" cy="1412875"/>
          </a:xfrm>
        </p:spPr>
        <p:txBody>
          <a:bodyPr/>
          <a:lstStyle/>
          <a:p>
            <a:r>
              <a:rPr lang="en-GB" dirty="0"/>
              <a:t>The electrical discipline version</a:t>
            </a:r>
          </a:p>
        </p:txBody>
      </p:sp>
      <p:sp>
        <p:nvSpPr>
          <p:cNvPr id="9" name="Rectangle 3"/>
          <p:cNvSpPr txBox="1">
            <a:spLocks noChangeArrowheads="1"/>
          </p:cNvSpPr>
          <p:nvPr/>
        </p:nvSpPr>
        <p:spPr bwMode="auto">
          <a:xfrm>
            <a:off x="-540568" y="4797152"/>
            <a:ext cx="4716016" cy="23008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1293813" marR="0" lvl="2" indent="-403225" algn="l" defTabSz="914400" rtl="0" eaLnBrk="1" fontAlgn="base" latinLnBrk="0" hangingPunct="1">
              <a:lnSpc>
                <a:spcPct val="100000"/>
              </a:lnSpc>
              <a:spcBef>
                <a:spcPct val="20000"/>
              </a:spcBef>
              <a:spcAft>
                <a:spcPct val="0"/>
              </a:spcAft>
              <a:buClr>
                <a:schemeClr val="accent1"/>
              </a:buClr>
              <a:buSzPct val="70000"/>
              <a:buFont typeface="Wingdings" pitchFamily="2" charset="2"/>
              <a:buChar char="n"/>
              <a:tabLst/>
              <a:defRPr/>
            </a:pPr>
            <a:r>
              <a:rPr kumimoji="0" lang="en-GB" sz="2400" b="0" i="0" u="none" strike="noStrike" kern="0" cap="none" spc="0" normalizeH="0" baseline="0" noProof="0" dirty="0">
                <a:ln>
                  <a:noFill/>
                </a:ln>
                <a:solidFill>
                  <a:schemeClr val="tx1"/>
                </a:solidFill>
                <a:effectLst/>
                <a:uLnTx/>
                <a:uFillTx/>
                <a:latin typeface="+mn-lt"/>
              </a:rPr>
              <a:t>The equivalent of the turbine is the resistor</a:t>
            </a:r>
            <a:r>
              <a:rPr kumimoji="0" lang="en-GB" sz="2400" b="0" i="0" u="none" strike="noStrike" kern="0" cap="none" spc="0" normalizeH="0" noProof="0" dirty="0">
                <a:ln>
                  <a:noFill/>
                </a:ln>
                <a:solidFill>
                  <a:schemeClr val="tx1"/>
                </a:solidFill>
                <a:effectLst/>
                <a:uLnTx/>
                <a:uFillTx/>
                <a:latin typeface="+mn-lt"/>
              </a:rPr>
              <a:t> (</a:t>
            </a:r>
            <a:r>
              <a:rPr kumimoji="0" lang="en-GB" sz="2400" b="0" i="1" u="none" strike="noStrike" kern="0" cap="none" spc="0" normalizeH="0" noProof="0" dirty="0">
                <a:ln>
                  <a:noFill/>
                </a:ln>
                <a:solidFill>
                  <a:schemeClr val="tx1"/>
                </a:solidFill>
                <a:effectLst/>
                <a:uLnTx/>
                <a:uFillTx/>
                <a:latin typeface="+mn-lt"/>
              </a:rPr>
              <a:t>R</a:t>
            </a:r>
            <a:r>
              <a:rPr kumimoji="0" lang="en-GB" sz="2400" b="0" i="0" u="none" strike="noStrike" kern="0" cap="none" spc="0" normalizeH="0" noProof="0" dirty="0">
                <a:ln>
                  <a:noFill/>
                </a:ln>
                <a:solidFill>
                  <a:schemeClr val="tx1"/>
                </a:solidFill>
                <a:effectLst/>
                <a:uLnTx/>
                <a:uFillTx/>
                <a:latin typeface="+mn-lt"/>
              </a:rPr>
              <a:t>)</a:t>
            </a:r>
            <a:r>
              <a:rPr kumimoji="0" lang="en-GB" sz="2400" b="0" i="0" u="none" strike="noStrike" kern="0" cap="none" spc="0" normalizeH="0" baseline="0" noProof="0" dirty="0">
                <a:ln>
                  <a:noFill/>
                </a:ln>
                <a:solidFill>
                  <a:schemeClr val="tx1"/>
                </a:solidFill>
                <a:effectLst/>
                <a:uLnTx/>
                <a:uFillTx/>
                <a:latin typeface="+mn-lt"/>
              </a:rPr>
              <a:t> which converts electrical energy into heat energy</a:t>
            </a:r>
            <a:endParaRPr kumimoji="0" lang="en-GB" sz="2800" b="0" i="0" u="none" strike="noStrike" kern="0" cap="none" spc="0" normalizeH="0" baseline="0" noProof="0" dirty="0">
              <a:ln>
                <a:noFill/>
              </a:ln>
              <a:solidFill>
                <a:schemeClr val="tx1"/>
              </a:solidFill>
              <a:effectLst/>
              <a:uLnTx/>
              <a:uFillTx/>
              <a:latin typeface="+mn-lt"/>
              <a:ea typeface="+mn-ea"/>
              <a:cs typeface="+mn-cs"/>
            </a:endParaRPr>
          </a:p>
          <a:p>
            <a:pPr marL="447675" marR="0" lvl="0" indent="-447675" algn="l" defTabSz="914400" rtl="0" eaLnBrk="1" fontAlgn="base" latinLnBrk="0" hangingPunct="1">
              <a:lnSpc>
                <a:spcPct val="100000"/>
              </a:lnSpc>
              <a:spcBef>
                <a:spcPct val="20000"/>
              </a:spcBef>
              <a:spcAft>
                <a:spcPct val="0"/>
              </a:spcAft>
              <a:buClr>
                <a:schemeClr val="accent1"/>
              </a:buClr>
              <a:buSzPct val="70000"/>
              <a:buFont typeface="Wingdings" pitchFamily="2" charset="2"/>
              <a:buChar char="n"/>
              <a:tabLst/>
              <a:defRPr/>
            </a:pPr>
            <a:endParaRPr kumimoji="0" lang="en-GB" sz="2800" b="0" i="0" u="none" strike="noStrike" kern="0" cap="none" spc="0" normalizeH="0" baseline="0" noProof="0" dirty="0">
              <a:ln>
                <a:noFill/>
              </a:ln>
              <a:solidFill>
                <a:schemeClr val="tx1"/>
              </a:solidFill>
              <a:effectLst/>
              <a:uLnTx/>
              <a:uFillTx/>
              <a:latin typeface="+mn-lt"/>
              <a:ea typeface="+mn-ea"/>
              <a:cs typeface="+mn-cs"/>
            </a:endParaRPr>
          </a:p>
          <a:p>
            <a:pPr marL="447675" marR="0" lvl="0" indent="-447675" algn="l" defTabSz="914400" rtl="0" eaLnBrk="1" fontAlgn="base" latinLnBrk="0" hangingPunct="1">
              <a:lnSpc>
                <a:spcPct val="100000"/>
              </a:lnSpc>
              <a:spcBef>
                <a:spcPct val="20000"/>
              </a:spcBef>
              <a:spcAft>
                <a:spcPct val="0"/>
              </a:spcAft>
              <a:buClr>
                <a:schemeClr val="accent1"/>
              </a:buClr>
              <a:buSzPct val="70000"/>
              <a:buFont typeface="Wingdings" pitchFamily="2" charset="2"/>
              <a:buChar char="n"/>
              <a:tabLst/>
              <a:defRPr/>
            </a:pPr>
            <a:endParaRPr kumimoji="0" lang="en-GB" sz="2800" b="0" i="0" u="none" strike="noStrike" kern="0" cap="none" spc="0" normalizeH="0" baseline="0" noProof="0" dirty="0">
              <a:ln>
                <a:noFill/>
              </a:ln>
              <a:solidFill>
                <a:schemeClr val="tx1"/>
              </a:solidFill>
              <a:effectLst/>
              <a:uLnTx/>
              <a:uFillTx/>
              <a:latin typeface="+mn-lt"/>
              <a:ea typeface="+mn-ea"/>
              <a:cs typeface="+mn-cs"/>
            </a:endParaRPr>
          </a:p>
          <a:p>
            <a:pPr marL="447675" marR="0" lvl="0" indent="-447675"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defRPr/>
            </a:pPr>
            <a:endParaRPr kumimoji="0" lang="en-GB" sz="2800" b="0" i="0" u="none" strike="noStrike" kern="0" cap="none" spc="0" normalizeH="0" baseline="0" noProof="0" dirty="0">
              <a:ln>
                <a:noFill/>
              </a:ln>
              <a:solidFill>
                <a:schemeClr val="tx1"/>
              </a:solidFill>
              <a:effectLst/>
              <a:uLnTx/>
              <a:uFillTx/>
              <a:latin typeface="+mn-lt"/>
              <a:ea typeface="+mn-ea"/>
              <a:cs typeface="+mn-cs"/>
            </a:endParaRPr>
          </a:p>
        </p:txBody>
      </p:sp>
      <p:sp>
        <p:nvSpPr>
          <p:cNvPr id="10" name="TextBox 9"/>
          <p:cNvSpPr txBox="1"/>
          <p:nvPr/>
        </p:nvSpPr>
        <p:spPr>
          <a:xfrm>
            <a:off x="7164288" y="5301208"/>
            <a:ext cx="351378" cy="369332"/>
          </a:xfrm>
          <a:prstGeom prst="rect">
            <a:avLst/>
          </a:prstGeom>
          <a:noFill/>
        </p:spPr>
        <p:txBody>
          <a:bodyPr wrap="none" rtlCol="0">
            <a:spAutoFit/>
          </a:bodyPr>
          <a:lstStyle/>
          <a:p>
            <a:r>
              <a:rPr lang="en-GB" i="1" dirty="0"/>
              <a:t>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7"/>
          <p:cNvSpPr>
            <a:spLocks noGrp="1"/>
          </p:cNvSpPr>
          <p:nvPr>
            <p:ph type="title"/>
          </p:nvPr>
        </p:nvSpPr>
        <p:spPr/>
        <p:txBody>
          <a:bodyPr/>
          <a:lstStyle/>
          <a:p>
            <a:pPr eaLnBrk="1" hangingPunct="1"/>
            <a:r>
              <a:rPr lang="en-GB" sz="3200" dirty="0">
                <a:solidFill>
                  <a:schemeClr val="tx1"/>
                </a:solidFill>
              </a:rPr>
              <a:t>Voltage reference points</a:t>
            </a:r>
          </a:p>
        </p:txBody>
      </p:sp>
      <p:sp>
        <p:nvSpPr>
          <p:cNvPr id="18435" name="Rectangle 3"/>
          <p:cNvSpPr>
            <a:spLocks noGrp="1" noChangeArrowheads="1"/>
          </p:cNvSpPr>
          <p:nvPr>
            <p:ph idx="1"/>
          </p:nvPr>
        </p:nvSpPr>
        <p:spPr>
          <a:xfrm>
            <a:off x="468313" y="1628775"/>
            <a:ext cx="8352159" cy="4114800"/>
          </a:xfrm>
        </p:spPr>
        <p:txBody>
          <a:bodyPr/>
          <a:lstStyle/>
          <a:p>
            <a:pPr eaLnBrk="1" hangingPunct="1">
              <a:lnSpc>
                <a:spcPct val="80000"/>
              </a:lnSpc>
            </a:pPr>
            <a:r>
              <a:rPr lang="en-GB" sz="2400" dirty="0"/>
              <a:t>All potentials within a circuit must be measured with respect to some other point</a:t>
            </a:r>
          </a:p>
          <a:p>
            <a:pPr eaLnBrk="1" hangingPunct="1">
              <a:lnSpc>
                <a:spcPct val="80000"/>
              </a:lnSpc>
            </a:pPr>
            <a:r>
              <a:rPr lang="en-GB" sz="2400" dirty="0"/>
              <a:t>We often measure the potential difference (voltage) across an element</a:t>
            </a:r>
          </a:p>
          <a:p>
            <a:pPr eaLnBrk="1" hangingPunct="1">
              <a:lnSpc>
                <a:spcPct val="80000"/>
              </a:lnSpc>
            </a:pPr>
            <a:r>
              <a:rPr lang="en-GB" sz="2400" dirty="0"/>
              <a:t>We also often measure voltages with respect to a </a:t>
            </a:r>
            <a:r>
              <a:rPr lang="en-GB" sz="2400" dirty="0">
                <a:solidFill>
                  <a:srgbClr val="000000"/>
                </a:solidFill>
              </a:rPr>
              <a:t>common zero-volt reference called the </a:t>
            </a:r>
            <a:r>
              <a:rPr lang="en-GB" sz="2400" b="1" dirty="0">
                <a:solidFill>
                  <a:srgbClr val="000000"/>
                </a:solidFill>
              </a:rPr>
              <a:t>ground</a:t>
            </a:r>
            <a:r>
              <a:rPr lang="en-GB" sz="2400" dirty="0">
                <a:solidFill>
                  <a:srgbClr val="000000"/>
                </a:solidFill>
              </a:rPr>
              <a:t> or </a:t>
            </a:r>
            <a:r>
              <a:rPr lang="en-GB" sz="2400" b="1" dirty="0">
                <a:solidFill>
                  <a:srgbClr val="000000"/>
                </a:solidFill>
              </a:rPr>
              <a:t>earth</a:t>
            </a:r>
          </a:p>
        </p:txBody>
      </p:sp>
      <p:pic>
        <p:nvPicPr>
          <p:cNvPr id="18436" name="Picture 4" descr="C02NF03"/>
          <p:cNvPicPr>
            <a:picLocks noChangeAspect="1" noChangeArrowheads="1"/>
          </p:cNvPicPr>
          <p:nvPr/>
        </p:nvPicPr>
        <p:blipFill>
          <a:blip r:embed="rId3" cstate="print"/>
          <a:srcRect/>
          <a:stretch>
            <a:fillRect/>
          </a:stretch>
        </p:blipFill>
        <p:spPr bwMode="auto">
          <a:xfrm>
            <a:off x="1655763" y="3573463"/>
            <a:ext cx="6070600" cy="2806700"/>
          </a:xfrm>
          <a:prstGeom prst="rect">
            <a:avLst/>
          </a:prstGeom>
          <a:noFill/>
          <a:ln w="9525">
            <a:noFill/>
            <a:miter lim="800000"/>
            <a:headEnd/>
            <a:tailEnd/>
          </a:ln>
        </p:spPr>
      </p:pic>
      <p:sp>
        <p:nvSpPr>
          <p:cNvPr id="18437" name="Text Box 5"/>
          <p:cNvSpPr txBox="1">
            <a:spLocks noChangeArrowheads="1"/>
          </p:cNvSpPr>
          <p:nvPr/>
        </p:nvSpPr>
        <p:spPr bwMode="auto">
          <a:xfrm>
            <a:off x="1116013" y="3789363"/>
            <a:ext cx="463550" cy="366712"/>
          </a:xfrm>
          <a:prstGeom prst="rect">
            <a:avLst/>
          </a:prstGeom>
          <a:noFill/>
          <a:ln w="9525">
            <a:noFill/>
            <a:miter lim="800000"/>
            <a:headEnd/>
            <a:tailEnd/>
          </a:ln>
        </p:spPr>
        <p:txBody>
          <a:bodyPr wrap="none">
            <a:spAutoFit/>
          </a:bodyPr>
          <a:lstStyle/>
          <a:p>
            <a:r>
              <a:rPr lang="en-US" altLang="zh-CN">
                <a:ea typeface="宋体" pitchFamily="2" charset="-122"/>
              </a:rPr>
              <a:t>1V</a:t>
            </a:r>
            <a:endParaRPr lang="en-GB"/>
          </a:p>
        </p:txBody>
      </p:sp>
      <p:sp>
        <p:nvSpPr>
          <p:cNvPr id="18438" name="Line 6"/>
          <p:cNvSpPr>
            <a:spLocks noChangeShapeType="1"/>
          </p:cNvSpPr>
          <p:nvPr/>
        </p:nvSpPr>
        <p:spPr bwMode="auto">
          <a:xfrm flipV="1">
            <a:off x="1547813" y="3716338"/>
            <a:ext cx="431800" cy="217487"/>
          </a:xfrm>
          <a:prstGeom prst="line">
            <a:avLst/>
          </a:prstGeom>
          <a:noFill/>
          <a:ln w="38100">
            <a:solidFill>
              <a:srgbClr val="FFFF00"/>
            </a:solidFill>
            <a:round/>
            <a:headEnd/>
            <a:tailEnd type="triangle" w="med" len="med"/>
          </a:ln>
        </p:spPr>
        <p:txBody>
          <a:bodyPr/>
          <a:lstStyle/>
          <a:p>
            <a:endParaRPr lang="en-GB"/>
          </a:p>
        </p:txBody>
      </p:sp>
      <p:sp>
        <p:nvSpPr>
          <p:cNvPr id="18439" name="Line 7"/>
          <p:cNvSpPr>
            <a:spLocks noChangeShapeType="1"/>
          </p:cNvSpPr>
          <p:nvPr/>
        </p:nvSpPr>
        <p:spPr bwMode="auto">
          <a:xfrm flipV="1">
            <a:off x="1692275" y="3716338"/>
            <a:ext cx="287338" cy="144462"/>
          </a:xfrm>
          <a:prstGeom prst="line">
            <a:avLst/>
          </a:prstGeom>
          <a:noFill/>
          <a:ln w="28575">
            <a:solidFill>
              <a:srgbClr val="000000"/>
            </a:solidFill>
            <a:round/>
            <a:headEnd/>
            <a:tailEnd type="triangle" w="med" len="med"/>
          </a:ln>
        </p:spPr>
        <p:txBody>
          <a:bodyPr/>
          <a:lstStyle/>
          <a:p>
            <a:endParaRPr lang="en-GB"/>
          </a:p>
        </p:txBody>
      </p:sp>
      <p:sp>
        <p:nvSpPr>
          <p:cNvPr id="18440" name="Text Box 10"/>
          <p:cNvSpPr txBox="1">
            <a:spLocks noChangeArrowheads="1"/>
          </p:cNvSpPr>
          <p:nvPr/>
        </p:nvSpPr>
        <p:spPr bwMode="auto">
          <a:xfrm>
            <a:off x="4284663" y="4581525"/>
            <a:ext cx="463550" cy="366713"/>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1V</a:t>
            </a:r>
            <a:endParaRPr lang="en-GB">
              <a:solidFill>
                <a:srgbClr val="000000"/>
              </a:solidFill>
            </a:endParaRPr>
          </a:p>
        </p:txBody>
      </p:sp>
      <p:sp>
        <p:nvSpPr>
          <p:cNvPr id="18441" name="Line 11"/>
          <p:cNvSpPr>
            <a:spLocks noChangeShapeType="1"/>
          </p:cNvSpPr>
          <p:nvPr/>
        </p:nvSpPr>
        <p:spPr bwMode="auto">
          <a:xfrm flipV="1">
            <a:off x="4572000" y="3789363"/>
            <a:ext cx="287338" cy="647700"/>
          </a:xfrm>
          <a:prstGeom prst="line">
            <a:avLst/>
          </a:prstGeom>
          <a:noFill/>
          <a:ln w="9525">
            <a:solidFill>
              <a:srgbClr val="000000"/>
            </a:solidFill>
            <a:round/>
            <a:headEnd/>
            <a:tailEnd type="triangle" w="med" len="med"/>
          </a:ln>
        </p:spPr>
        <p:txBody>
          <a:bodyPr/>
          <a:lstStyle/>
          <a:p>
            <a:endParaRPr lang="en-GB"/>
          </a:p>
        </p:txBody>
      </p:sp>
      <p:sp>
        <p:nvSpPr>
          <p:cNvPr id="18442" name="Line 12"/>
          <p:cNvSpPr>
            <a:spLocks noChangeShapeType="1"/>
          </p:cNvSpPr>
          <p:nvPr/>
        </p:nvSpPr>
        <p:spPr bwMode="auto">
          <a:xfrm>
            <a:off x="4572000" y="4941888"/>
            <a:ext cx="360363" cy="647700"/>
          </a:xfrm>
          <a:prstGeom prst="line">
            <a:avLst/>
          </a:prstGeom>
          <a:noFill/>
          <a:ln w="9525">
            <a:solidFill>
              <a:srgbClr val="000000"/>
            </a:solidFill>
            <a:round/>
            <a:headEnd/>
            <a:tailEnd type="triangle" w="med" len="med"/>
          </a:ln>
        </p:spPr>
        <p:txBody>
          <a:bodyPr/>
          <a:lstStyle/>
          <a:p>
            <a:endParaRPr lang="en-GB"/>
          </a:p>
        </p:txBody>
      </p:sp>
      <p:sp>
        <p:nvSpPr>
          <p:cNvPr id="18443" name="Text Box 13"/>
          <p:cNvSpPr txBox="1">
            <a:spLocks noChangeArrowheads="1"/>
          </p:cNvSpPr>
          <p:nvPr/>
        </p:nvSpPr>
        <p:spPr bwMode="auto">
          <a:xfrm>
            <a:off x="6084888" y="3860800"/>
            <a:ext cx="654050" cy="366713"/>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0.5V</a:t>
            </a:r>
            <a:endParaRPr lang="en-GB">
              <a:solidFill>
                <a:srgbClr val="000000"/>
              </a:solidFill>
            </a:endParaRPr>
          </a:p>
        </p:txBody>
      </p:sp>
      <p:sp>
        <p:nvSpPr>
          <p:cNvPr id="18444" name="Line 14"/>
          <p:cNvSpPr>
            <a:spLocks noChangeShapeType="1"/>
          </p:cNvSpPr>
          <p:nvPr/>
        </p:nvSpPr>
        <p:spPr bwMode="auto">
          <a:xfrm flipH="1" flipV="1">
            <a:off x="5292725" y="3716338"/>
            <a:ext cx="647700" cy="288925"/>
          </a:xfrm>
          <a:prstGeom prst="line">
            <a:avLst/>
          </a:prstGeom>
          <a:noFill/>
          <a:ln w="9525">
            <a:solidFill>
              <a:srgbClr val="000000"/>
            </a:solidFill>
            <a:round/>
            <a:headEnd/>
            <a:tailEnd type="triangle" w="med" len="med"/>
          </a:ln>
        </p:spPr>
        <p:txBody>
          <a:bodyPr/>
          <a:lstStyle/>
          <a:p>
            <a:endParaRPr lang="en-GB"/>
          </a:p>
        </p:txBody>
      </p:sp>
      <p:sp>
        <p:nvSpPr>
          <p:cNvPr id="18445" name="Line 15"/>
          <p:cNvSpPr>
            <a:spLocks noChangeShapeType="1"/>
          </p:cNvSpPr>
          <p:nvPr/>
        </p:nvSpPr>
        <p:spPr bwMode="auto">
          <a:xfrm flipH="1">
            <a:off x="5292725" y="4221163"/>
            <a:ext cx="647700" cy="360362"/>
          </a:xfrm>
          <a:prstGeom prst="line">
            <a:avLst/>
          </a:prstGeom>
          <a:noFill/>
          <a:ln w="9525">
            <a:solidFill>
              <a:srgbClr val="000000"/>
            </a:solidFill>
            <a:round/>
            <a:headEnd/>
            <a:tailEnd type="triangle" w="med" len="med"/>
          </a:ln>
        </p:spPr>
        <p:txBody>
          <a:bodyPr/>
          <a:lstStyle/>
          <a:p>
            <a:endParaRPr lang="en-GB"/>
          </a:p>
        </p:txBody>
      </p:sp>
      <p:sp>
        <p:nvSpPr>
          <p:cNvPr id="18446" name="Text Box 16"/>
          <p:cNvSpPr txBox="1">
            <a:spLocks noChangeArrowheads="1"/>
          </p:cNvSpPr>
          <p:nvPr/>
        </p:nvSpPr>
        <p:spPr bwMode="auto">
          <a:xfrm>
            <a:off x="2555875" y="4005263"/>
            <a:ext cx="433388" cy="36671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R</a:t>
            </a:r>
            <a:r>
              <a:rPr lang="en-US" altLang="zh-CN" baseline="-25000">
                <a:solidFill>
                  <a:srgbClr val="000000"/>
                </a:solidFill>
                <a:ea typeface="宋体" pitchFamily="2" charset="-122"/>
              </a:rPr>
              <a:t>1</a:t>
            </a:r>
            <a:endParaRPr lang="en-GB">
              <a:solidFill>
                <a:srgbClr val="000000"/>
              </a:solidFill>
            </a:endParaRPr>
          </a:p>
        </p:txBody>
      </p:sp>
      <p:sp>
        <p:nvSpPr>
          <p:cNvPr id="18447" name="Text Box 17"/>
          <p:cNvSpPr txBox="1">
            <a:spLocks noChangeArrowheads="1"/>
          </p:cNvSpPr>
          <p:nvPr/>
        </p:nvSpPr>
        <p:spPr bwMode="auto">
          <a:xfrm>
            <a:off x="2484438" y="4941888"/>
            <a:ext cx="433387" cy="36671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R</a:t>
            </a:r>
            <a:r>
              <a:rPr lang="en-US" altLang="zh-CN" baseline="-25000">
                <a:solidFill>
                  <a:srgbClr val="000000"/>
                </a:solidFill>
                <a:ea typeface="宋体" pitchFamily="2" charset="-122"/>
              </a:rPr>
              <a:t>2</a:t>
            </a:r>
            <a:endParaRPr lang="en-GB">
              <a:solidFill>
                <a:srgbClr val="000000"/>
              </a:solidFill>
            </a:endParaRPr>
          </a:p>
        </p:txBody>
      </p:sp>
      <p:sp>
        <p:nvSpPr>
          <p:cNvPr id="18448" name="Text Box 18"/>
          <p:cNvSpPr txBox="1">
            <a:spLocks noChangeArrowheads="1"/>
          </p:cNvSpPr>
          <p:nvPr/>
        </p:nvSpPr>
        <p:spPr bwMode="auto">
          <a:xfrm>
            <a:off x="3563938" y="4941888"/>
            <a:ext cx="433387" cy="36671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R</a:t>
            </a:r>
            <a:r>
              <a:rPr lang="en-US" altLang="zh-CN" baseline="-25000">
                <a:solidFill>
                  <a:srgbClr val="000000"/>
                </a:solidFill>
                <a:ea typeface="宋体" pitchFamily="2" charset="-122"/>
              </a:rPr>
              <a:t>3</a:t>
            </a:r>
            <a:endParaRPr lang="en-GB">
              <a:solidFill>
                <a:srgbClr val="000000"/>
              </a:solidFill>
            </a:endParaRPr>
          </a:p>
        </p:txBody>
      </p:sp>
      <p:sp>
        <p:nvSpPr>
          <p:cNvPr id="18449" name="Text Box 19"/>
          <p:cNvSpPr txBox="1">
            <a:spLocks noChangeArrowheads="1"/>
          </p:cNvSpPr>
          <p:nvPr/>
        </p:nvSpPr>
        <p:spPr bwMode="auto">
          <a:xfrm>
            <a:off x="6372225" y="4292600"/>
            <a:ext cx="654050" cy="366713"/>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0.5V</a:t>
            </a:r>
            <a:endParaRPr lang="en-GB">
              <a:solidFill>
                <a:srgbClr val="000000"/>
              </a:solidFill>
            </a:endParaRPr>
          </a:p>
        </p:txBody>
      </p:sp>
      <p:sp>
        <p:nvSpPr>
          <p:cNvPr id="18450" name="Line 20"/>
          <p:cNvSpPr>
            <a:spLocks noChangeShapeType="1"/>
          </p:cNvSpPr>
          <p:nvPr/>
        </p:nvSpPr>
        <p:spPr bwMode="auto">
          <a:xfrm flipH="1">
            <a:off x="5940425" y="4508500"/>
            <a:ext cx="360363" cy="144463"/>
          </a:xfrm>
          <a:prstGeom prst="line">
            <a:avLst/>
          </a:prstGeom>
          <a:noFill/>
          <a:ln w="9525">
            <a:solidFill>
              <a:srgbClr val="000000"/>
            </a:solidFill>
            <a:round/>
            <a:headEnd/>
            <a:tailEnd type="triangle" w="med" len="med"/>
          </a:ln>
        </p:spPr>
        <p:txBody>
          <a:bodyPr/>
          <a:lstStyle/>
          <a:p>
            <a:endParaRPr lang="en-GB"/>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5"/>
          <p:cNvSpPr>
            <a:spLocks noGrp="1"/>
          </p:cNvSpPr>
          <p:nvPr>
            <p:ph type="title"/>
          </p:nvPr>
        </p:nvSpPr>
        <p:spPr>
          <a:xfrm>
            <a:off x="931863" y="476250"/>
            <a:ext cx="7672387" cy="817563"/>
          </a:xfrm>
        </p:spPr>
        <p:txBody>
          <a:bodyPr/>
          <a:lstStyle/>
          <a:p>
            <a:pPr eaLnBrk="1" hangingPunct="1"/>
            <a:r>
              <a:rPr lang="en-GB" sz="3200" dirty="0">
                <a:solidFill>
                  <a:schemeClr val="tx1"/>
                </a:solidFill>
              </a:rPr>
              <a:t>Representing voltages in circuit diagrams</a:t>
            </a:r>
          </a:p>
        </p:txBody>
      </p:sp>
      <p:sp>
        <p:nvSpPr>
          <p:cNvPr id="19459" name="Rectangle 3"/>
          <p:cNvSpPr>
            <a:spLocks noGrp="1" noChangeArrowheads="1"/>
          </p:cNvSpPr>
          <p:nvPr>
            <p:ph idx="1"/>
          </p:nvPr>
        </p:nvSpPr>
        <p:spPr>
          <a:xfrm>
            <a:off x="323528" y="1700808"/>
            <a:ext cx="8351838" cy="4114800"/>
          </a:xfrm>
        </p:spPr>
        <p:txBody>
          <a:bodyPr/>
          <a:lstStyle/>
          <a:p>
            <a:pPr eaLnBrk="1" hangingPunct="1">
              <a:lnSpc>
                <a:spcPct val="80000"/>
              </a:lnSpc>
            </a:pPr>
            <a:r>
              <a:rPr lang="en-GB" sz="2400" dirty="0"/>
              <a:t>Conventions vary around the world</a:t>
            </a:r>
          </a:p>
          <a:p>
            <a:pPr eaLnBrk="1" hangingPunct="1">
              <a:lnSpc>
                <a:spcPct val="80000"/>
              </a:lnSpc>
            </a:pPr>
            <a:r>
              <a:rPr lang="en-GB" sz="2400" dirty="0"/>
              <a:t>We normally use an arrow, which is taken to represent the voltage on the point with respect to the flat end</a:t>
            </a:r>
          </a:p>
          <a:p>
            <a:pPr eaLnBrk="1" hangingPunct="1">
              <a:lnSpc>
                <a:spcPct val="80000"/>
              </a:lnSpc>
            </a:pPr>
            <a:r>
              <a:rPr lang="en-GB" sz="2400" dirty="0"/>
              <a:t>We also use labels to represent voltages with respect to earth</a:t>
            </a:r>
          </a:p>
        </p:txBody>
      </p:sp>
      <p:pic>
        <p:nvPicPr>
          <p:cNvPr id="19460" name="Picture 4" descr="C02NF04"/>
          <p:cNvPicPr>
            <a:picLocks noChangeAspect="1" noChangeArrowheads="1"/>
          </p:cNvPicPr>
          <p:nvPr/>
        </p:nvPicPr>
        <p:blipFill>
          <a:blip r:embed="rId3" cstate="print"/>
          <a:srcRect/>
          <a:stretch>
            <a:fillRect/>
          </a:stretch>
        </p:blipFill>
        <p:spPr bwMode="auto">
          <a:xfrm>
            <a:off x="1547813" y="3789363"/>
            <a:ext cx="5976937" cy="2593975"/>
          </a:xfrm>
          <a:prstGeom prst="rect">
            <a:avLst/>
          </a:prstGeom>
          <a:noFill/>
          <a:ln w="9525">
            <a:noFill/>
            <a:miter lim="800000"/>
            <a:headEnd/>
            <a:tailEnd/>
          </a:ln>
        </p:spPr>
      </p:pic>
      <p:sp>
        <p:nvSpPr>
          <p:cNvPr id="19461" name="Line 5"/>
          <p:cNvSpPr>
            <a:spLocks noChangeShapeType="1"/>
          </p:cNvSpPr>
          <p:nvPr/>
        </p:nvSpPr>
        <p:spPr bwMode="auto">
          <a:xfrm>
            <a:off x="3276600" y="3068638"/>
            <a:ext cx="1439863" cy="936625"/>
          </a:xfrm>
          <a:prstGeom prst="line">
            <a:avLst/>
          </a:prstGeom>
          <a:noFill/>
          <a:ln w="25400">
            <a:solidFill>
              <a:srgbClr val="FF0000"/>
            </a:solidFill>
            <a:round/>
            <a:headEnd/>
            <a:tailEnd type="triangle" w="med" len="med"/>
          </a:ln>
        </p:spPr>
        <p:txBody>
          <a:bodyPr/>
          <a:lstStyle/>
          <a:p>
            <a:endParaRPr lang="en-GB"/>
          </a:p>
        </p:txBody>
      </p:sp>
      <p:sp>
        <p:nvSpPr>
          <p:cNvPr id="6" name="Oval 5"/>
          <p:cNvSpPr/>
          <p:nvPr/>
        </p:nvSpPr>
        <p:spPr>
          <a:xfrm>
            <a:off x="4716016" y="3882752"/>
            <a:ext cx="504056" cy="41034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zh-CN" dirty="0">
                <a:ea typeface="宋体" pitchFamily="2" charset="-122"/>
              </a:rPr>
              <a:t>Lab</a:t>
            </a:r>
            <a:r>
              <a:rPr lang="zh-CN" altLang="en-US" dirty="0">
                <a:ea typeface="宋体" pitchFamily="2" charset="-122"/>
              </a:rPr>
              <a:t> </a:t>
            </a:r>
            <a:r>
              <a:rPr lang="en-US" altLang="zh-CN" dirty="0">
                <a:ea typeface="宋体" pitchFamily="2" charset="-122"/>
              </a:rPr>
              <a:t>Timetable – Analogue </a:t>
            </a:r>
            <a:endParaRPr lang="en-GB"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12255838"/>
              </p:ext>
            </p:extLst>
          </p:nvPr>
        </p:nvGraphicFramePr>
        <p:xfrm>
          <a:off x="718804" y="1642907"/>
          <a:ext cx="7957652" cy="4911828"/>
        </p:xfrm>
        <a:graphic>
          <a:graphicData uri="http://schemas.openxmlformats.org/drawingml/2006/table">
            <a:tbl>
              <a:tblPr/>
              <a:tblGrid>
                <a:gridCol w="2413334">
                  <a:extLst>
                    <a:ext uri="{9D8B030D-6E8A-4147-A177-3AD203B41FA5}">
                      <a16:colId xmlns:a16="http://schemas.microsoft.com/office/drawing/2014/main" val="20000"/>
                    </a:ext>
                  </a:extLst>
                </a:gridCol>
                <a:gridCol w="3384078">
                  <a:extLst>
                    <a:ext uri="{9D8B030D-6E8A-4147-A177-3AD203B41FA5}">
                      <a16:colId xmlns:a16="http://schemas.microsoft.com/office/drawing/2014/main" val="20001"/>
                    </a:ext>
                  </a:extLst>
                </a:gridCol>
                <a:gridCol w="2160240">
                  <a:extLst>
                    <a:ext uri="{9D8B030D-6E8A-4147-A177-3AD203B41FA5}">
                      <a16:colId xmlns:a16="http://schemas.microsoft.com/office/drawing/2014/main" val="20002"/>
                    </a:ext>
                  </a:extLst>
                </a:gridCol>
              </a:tblGrid>
              <a:tr h="409319">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FFFFFF"/>
                          </a:solidFill>
                          <a:effectLst/>
                          <a:latin typeface="Arial" charset="0"/>
                        </a:rPr>
                        <a:t>Analogue 1</a:t>
                      </a:r>
                      <a:endParaRPr kumimoji="0" lang="en-GB" sz="1800" b="1" i="0" u="none" strike="noStrike" cap="none" normalizeH="0" baseline="0" dirty="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FFFFFF"/>
                          </a:solidFill>
                          <a:effectLst/>
                          <a:latin typeface="Arial" charset="0"/>
                        </a:rPr>
                        <a:t>Notes</a:t>
                      </a:r>
                      <a:endParaRPr kumimoji="0" lang="en-GB" sz="1800" b="1" i="0" u="none" strike="noStrike" cap="none" normalizeH="0" baseline="0" dirty="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0931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FF3300"/>
                          </a:solidFill>
                          <a:effectLst/>
                          <a:latin typeface="Arial" charset="0"/>
                        </a:rPr>
                        <a:t>Aero Groups 1-10</a:t>
                      </a:r>
                      <a:endParaRPr kumimoji="0" lang="en-GB" sz="1800" b="0" i="0" u="none" strike="noStrike" cap="none" normalizeH="0" baseline="0" dirty="0">
                        <a:ln>
                          <a:noFill/>
                        </a:ln>
                        <a:solidFill>
                          <a:srgbClr val="FF33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292929"/>
                          </a:solidFill>
                          <a:effectLst/>
                          <a:latin typeface="Arial" charset="0"/>
                        </a:rPr>
                        <a:t>Week 4, Monday 2-5pm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a:ln>
                          <a:noFill/>
                        </a:ln>
                        <a:solidFill>
                          <a:srgbClr val="292929"/>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1"/>
                  </a:ext>
                </a:extLst>
              </a:tr>
              <a:tr h="40931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FF3300"/>
                          </a:solidFill>
                          <a:effectLst/>
                          <a:latin typeface="Arial" charset="0"/>
                        </a:rPr>
                        <a:t>Aero Groups 11-20</a:t>
                      </a:r>
                      <a:endParaRPr kumimoji="0" lang="en-GB" sz="1800" b="0" i="0" u="none" strike="noStrike" cap="none" normalizeH="0" baseline="0" dirty="0">
                        <a:ln>
                          <a:noFill/>
                        </a:ln>
                        <a:solidFill>
                          <a:srgbClr val="FF33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cap="none" normalizeH="0" baseline="0" dirty="0">
                          <a:ln>
                            <a:noFill/>
                          </a:ln>
                          <a:solidFill>
                            <a:srgbClr val="292929"/>
                          </a:solidFill>
                          <a:effectLst/>
                          <a:latin typeface="Arial" charset="0"/>
                        </a:rPr>
                        <a:t>Week 5, Monday 2-5pm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a:ln>
                          <a:noFill/>
                        </a:ln>
                        <a:solidFill>
                          <a:srgbClr val="292929"/>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2"/>
                  </a:ext>
                </a:extLst>
              </a:tr>
              <a:tr h="409319">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cap="none" normalizeH="0" baseline="0" dirty="0">
                          <a:ln>
                            <a:noFill/>
                          </a:ln>
                          <a:solidFill>
                            <a:srgbClr val="FF3300"/>
                          </a:solidFill>
                          <a:effectLst/>
                          <a:latin typeface="Arial" charset="0"/>
                        </a:rPr>
                        <a:t>Aero Groups 21-30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cap="none" normalizeH="0" baseline="0" dirty="0">
                          <a:ln>
                            <a:noFill/>
                          </a:ln>
                          <a:solidFill>
                            <a:srgbClr val="292929"/>
                          </a:solidFill>
                          <a:effectLst/>
                          <a:latin typeface="Arial" charset="0"/>
                        </a:rPr>
                        <a:t>Week 6, Monday 2-5pm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a:ln>
                          <a:noFill/>
                        </a:ln>
                        <a:solidFill>
                          <a:srgbClr val="292929"/>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8"/>
                  </a:ext>
                </a:extLst>
              </a:tr>
              <a:tr h="40931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a:ln>
                            <a:noFill/>
                          </a:ln>
                          <a:solidFill>
                            <a:srgbClr val="FF3300"/>
                          </a:solidFill>
                          <a:effectLst/>
                          <a:latin typeface="Arial" charset="0"/>
                        </a:rPr>
                        <a:t>Mech</a:t>
                      </a:r>
                      <a:r>
                        <a:rPr kumimoji="0" lang="en-US" sz="1800" b="0" i="0" u="none" strike="noStrike" cap="none" normalizeH="0" baseline="0" dirty="0">
                          <a:ln>
                            <a:noFill/>
                          </a:ln>
                          <a:solidFill>
                            <a:srgbClr val="FF3300"/>
                          </a:solidFill>
                          <a:effectLst/>
                          <a:latin typeface="Arial" charset="0"/>
                        </a:rPr>
                        <a:t> Groups 6-10</a:t>
                      </a:r>
                      <a:endParaRPr kumimoji="0" lang="en-GB" sz="1800" b="0" i="0" u="none" strike="noStrike" cap="none" normalizeH="0" baseline="0" dirty="0">
                        <a:ln>
                          <a:noFill/>
                        </a:ln>
                        <a:solidFill>
                          <a:srgbClr val="FF33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292929"/>
                          </a:solidFill>
                          <a:effectLst/>
                          <a:latin typeface="Arial" charset="0"/>
                        </a:rPr>
                        <a:t>Week 3, Friday 10am-1pm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a:ln>
                          <a:noFill/>
                        </a:ln>
                        <a:solidFill>
                          <a:srgbClr val="292929"/>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3"/>
                  </a:ext>
                </a:extLst>
              </a:tr>
              <a:tr h="40931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a:ln>
                            <a:noFill/>
                          </a:ln>
                          <a:solidFill>
                            <a:srgbClr val="FF3300"/>
                          </a:solidFill>
                          <a:effectLst/>
                          <a:latin typeface="Arial" charset="0"/>
                        </a:rPr>
                        <a:t>Mech</a:t>
                      </a:r>
                      <a:r>
                        <a:rPr kumimoji="0" lang="en-US" sz="1800" b="0" i="0" u="none" strike="noStrike" cap="none" normalizeH="0" baseline="0" dirty="0">
                          <a:ln>
                            <a:noFill/>
                          </a:ln>
                          <a:solidFill>
                            <a:srgbClr val="FF3300"/>
                          </a:solidFill>
                          <a:effectLst/>
                          <a:latin typeface="Arial" charset="0"/>
                        </a:rPr>
                        <a:t> Groups 11-15</a:t>
                      </a:r>
                      <a:endParaRPr kumimoji="0" lang="en-GB" sz="1800" b="0" i="0" u="none" strike="noStrike" cap="none" normalizeH="0" baseline="0" dirty="0">
                        <a:ln>
                          <a:noFill/>
                        </a:ln>
                        <a:solidFill>
                          <a:srgbClr val="FF33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cap="none" normalizeH="0" baseline="0" dirty="0">
                          <a:ln>
                            <a:noFill/>
                          </a:ln>
                          <a:solidFill>
                            <a:srgbClr val="292929"/>
                          </a:solidFill>
                          <a:effectLst/>
                          <a:latin typeface="Arial" charset="0"/>
                        </a:rPr>
                        <a:t>Week 4, Friday 10am-1pm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a:ln>
                          <a:noFill/>
                        </a:ln>
                        <a:solidFill>
                          <a:srgbClr val="292929"/>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4"/>
                  </a:ext>
                </a:extLst>
              </a:tr>
              <a:tr h="409319">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cap="none" normalizeH="0" baseline="0" dirty="0" err="1">
                          <a:ln>
                            <a:noFill/>
                          </a:ln>
                          <a:solidFill>
                            <a:srgbClr val="FF3300"/>
                          </a:solidFill>
                          <a:effectLst/>
                          <a:latin typeface="Arial" charset="0"/>
                        </a:rPr>
                        <a:t>Mech</a:t>
                      </a:r>
                      <a:r>
                        <a:rPr kumimoji="0" lang="en-US" sz="1800" b="0" i="0" u="none" strike="noStrike" cap="none" normalizeH="0" baseline="0" dirty="0">
                          <a:ln>
                            <a:noFill/>
                          </a:ln>
                          <a:solidFill>
                            <a:srgbClr val="FF3300"/>
                          </a:solidFill>
                          <a:effectLst/>
                          <a:latin typeface="Arial" charset="0"/>
                        </a:rPr>
                        <a:t> Groups 16-20</a:t>
                      </a:r>
                      <a:endParaRPr kumimoji="0" lang="en-GB" sz="1800" b="0" i="0" u="none" strike="noStrike" cap="none" normalizeH="0" baseline="0" dirty="0">
                        <a:ln>
                          <a:noFill/>
                        </a:ln>
                        <a:solidFill>
                          <a:srgbClr val="FF33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cap="none" normalizeH="0" baseline="0" dirty="0">
                          <a:ln>
                            <a:noFill/>
                          </a:ln>
                          <a:solidFill>
                            <a:srgbClr val="292929"/>
                          </a:solidFill>
                          <a:effectLst/>
                          <a:latin typeface="Arial" charset="0"/>
                        </a:rPr>
                        <a:t>Week 5, Friday 10am-1pm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a:ln>
                          <a:noFill/>
                        </a:ln>
                        <a:solidFill>
                          <a:srgbClr val="292929"/>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9"/>
                  </a:ext>
                </a:extLst>
              </a:tr>
              <a:tr h="409319">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cap="none" normalizeH="0" baseline="0" dirty="0" err="1">
                          <a:ln>
                            <a:noFill/>
                          </a:ln>
                          <a:solidFill>
                            <a:srgbClr val="FF3300"/>
                          </a:solidFill>
                          <a:effectLst/>
                          <a:latin typeface="Arial" charset="0"/>
                        </a:rPr>
                        <a:t>Mech</a:t>
                      </a:r>
                      <a:r>
                        <a:rPr kumimoji="0" lang="en-US" sz="1800" b="0" i="0" u="none" strike="noStrike" cap="none" normalizeH="0" baseline="0" dirty="0">
                          <a:ln>
                            <a:noFill/>
                          </a:ln>
                          <a:solidFill>
                            <a:srgbClr val="FF3300"/>
                          </a:solidFill>
                          <a:effectLst/>
                          <a:latin typeface="Arial" charset="0"/>
                        </a:rPr>
                        <a:t> Groups 1-5</a:t>
                      </a:r>
                      <a:endParaRPr kumimoji="0" lang="en-GB" sz="1800" b="0" i="0" u="none" strike="noStrike" cap="none" normalizeH="0" baseline="0" dirty="0">
                        <a:ln>
                          <a:noFill/>
                        </a:ln>
                        <a:solidFill>
                          <a:srgbClr val="FF33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cap="none" normalizeH="0" baseline="0" dirty="0">
                          <a:ln>
                            <a:noFill/>
                          </a:ln>
                          <a:solidFill>
                            <a:srgbClr val="292929"/>
                          </a:solidFill>
                          <a:effectLst/>
                          <a:latin typeface="Arial" charset="0"/>
                        </a:rPr>
                        <a:t>Week 6, Friday 10am-1pm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a:ln>
                          <a:noFill/>
                        </a:ln>
                        <a:solidFill>
                          <a:srgbClr val="292929"/>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10"/>
                  </a:ext>
                </a:extLst>
              </a:tr>
              <a:tr h="40931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FF3300"/>
                          </a:solidFill>
                          <a:effectLst/>
                          <a:latin typeface="Arial" charset="0"/>
                        </a:rPr>
                        <a:t>Eng. Maths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292929"/>
                          </a:solidFill>
                          <a:effectLst/>
                          <a:latin typeface="Arial" charset="0"/>
                        </a:rPr>
                        <a:t>Week 4, Friday 2-5pm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FF0000"/>
                          </a:solidFill>
                          <a:effectLst/>
                          <a:latin typeface="Arial" charset="0"/>
                        </a:rPr>
                        <a:t>To </a:t>
                      </a:r>
                      <a:r>
                        <a:rPr kumimoji="0" lang="en-GB" sz="1800" b="0" i="0" u="none" strike="noStrike" cap="none" normalizeH="0" baseline="0" dirty="0">
                          <a:ln>
                            <a:noFill/>
                          </a:ln>
                          <a:solidFill>
                            <a:srgbClr val="FF0000"/>
                          </a:solidFill>
                          <a:effectLst/>
                          <a:latin typeface="Arial" charset="0"/>
                        </a:rPr>
                        <a:t>be informed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5"/>
                  </a:ext>
                </a:extLst>
              </a:tr>
              <a:tr h="40931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FF3300"/>
                          </a:solidFill>
                          <a:effectLst/>
                          <a:latin typeface="Arial" charset="0"/>
                        </a:rPr>
                        <a:t>Eng. Maths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cap="none" normalizeH="0" baseline="0" dirty="0">
                          <a:ln>
                            <a:noFill/>
                          </a:ln>
                          <a:solidFill>
                            <a:srgbClr val="292929"/>
                          </a:solidFill>
                          <a:effectLst/>
                          <a:latin typeface="Arial" charset="0"/>
                        </a:rPr>
                        <a:t>Week 4, Friday 2-5pm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FF0000"/>
                          </a:solidFill>
                          <a:effectLst/>
                          <a:latin typeface="Arial" charset="0"/>
                        </a:rPr>
                        <a:t>           by timetable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11"/>
                  </a:ext>
                </a:extLst>
              </a:tr>
              <a:tr h="40931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FF3300"/>
                          </a:solidFill>
                          <a:effectLst/>
                          <a:latin typeface="Arial" charset="0"/>
                        </a:rPr>
                        <a:t>Civil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292929"/>
                          </a:solidFill>
                          <a:effectLst/>
                          <a:latin typeface="Arial" charset="0"/>
                        </a:rPr>
                        <a:t>Week 5, Tuesday 2-5pm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a:ln>
                          <a:noFill/>
                        </a:ln>
                        <a:solidFill>
                          <a:srgbClr val="292929"/>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6"/>
                  </a:ext>
                </a:extLst>
              </a:tr>
              <a:tr h="40931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FF3300"/>
                          </a:solidFill>
                          <a:effectLst/>
                          <a:latin typeface="Arial" charset="0"/>
                        </a:rPr>
                        <a:t>Eng. Design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292929"/>
                          </a:solidFill>
                          <a:effectLst/>
                          <a:latin typeface="Arial" charset="0"/>
                        </a:rPr>
                        <a:t>Week 4, Friday 2-5pm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a:ln>
                          <a:noFill/>
                        </a:ln>
                        <a:solidFill>
                          <a:srgbClr val="292929"/>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7"/>
                  </a:ext>
                </a:extLst>
              </a:tr>
            </a:tbl>
          </a:graphicData>
        </a:graphic>
      </p:graphicFrame>
      <p:sp>
        <p:nvSpPr>
          <p:cNvPr id="20521" name="TextBox 5"/>
          <p:cNvSpPr txBox="1">
            <a:spLocks noChangeArrowheads="1"/>
          </p:cNvSpPr>
          <p:nvPr/>
        </p:nvSpPr>
        <p:spPr bwMode="auto">
          <a:xfrm>
            <a:off x="1403648" y="257943"/>
            <a:ext cx="1954213" cy="646113"/>
          </a:xfrm>
          <a:prstGeom prst="rect">
            <a:avLst/>
          </a:prstGeom>
          <a:noFill/>
          <a:ln w="9525">
            <a:noFill/>
            <a:miter lim="800000"/>
            <a:headEnd/>
            <a:tailEnd/>
          </a:ln>
        </p:spPr>
        <p:txBody>
          <a:bodyPr wrap="none">
            <a:spAutoFit/>
          </a:bodyPr>
          <a:lstStyle/>
          <a:p>
            <a:r>
              <a:rPr lang="en-US" dirty="0"/>
              <a:t>AM:  10:00-13:00</a:t>
            </a:r>
          </a:p>
          <a:p>
            <a:r>
              <a:rPr lang="en-US" dirty="0"/>
              <a:t>PM:  14:00-17:00</a:t>
            </a:r>
            <a:endParaRPr lang="en-GB" dirty="0"/>
          </a:p>
        </p:txBody>
      </p:sp>
      <p:sp>
        <p:nvSpPr>
          <p:cNvPr id="20522" name="TextBox 6"/>
          <p:cNvSpPr txBox="1">
            <a:spLocks noChangeArrowheads="1"/>
          </p:cNvSpPr>
          <p:nvPr/>
        </p:nvSpPr>
        <p:spPr bwMode="auto">
          <a:xfrm>
            <a:off x="845882" y="6503263"/>
            <a:ext cx="6983413" cy="369332"/>
          </a:xfrm>
          <a:prstGeom prst="rect">
            <a:avLst/>
          </a:prstGeom>
          <a:noFill/>
          <a:ln w="9525">
            <a:noFill/>
            <a:miter lim="800000"/>
            <a:headEnd/>
            <a:tailEnd/>
          </a:ln>
        </p:spPr>
        <p:txBody>
          <a:bodyPr>
            <a:spAutoFit/>
          </a:bodyPr>
          <a:lstStyle/>
          <a:p>
            <a:r>
              <a:rPr lang="en-US" dirty="0"/>
              <a:t>The allocation of students to groups is released by departments.</a:t>
            </a:r>
            <a:endParaRPr lang="en-GB" dirty="0"/>
          </a:p>
        </p:txBody>
      </p:sp>
      <p:sp>
        <p:nvSpPr>
          <p:cNvPr id="6" name="TextBox 5"/>
          <p:cNvSpPr txBox="1">
            <a:spLocks noChangeArrowheads="1"/>
          </p:cNvSpPr>
          <p:nvPr/>
        </p:nvSpPr>
        <p:spPr bwMode="auto">
          <a:xfrm>
            <a:off x="3765652" y="396333"/>
            <a:ext cx="3916457" cy="369332"/>
          </a:xfrm>
          <a:prstGeom prst="rect">
            <a:avLst/>
          </a:prstGeom>
          <a:noFill/>
          <a:ln w="9525">
            <a:noFill/>
            <a:miter lim="800000"/>
            <a:headEnd/>
            <a:tailEnd/>
          </a:ln>
        </p:spPr>
        <p:txBody>
          <a:bodyPr wrap="none">
            <a:spAutoFit/>
          </a:bodyPr>
          <a:lstStyle/>
          <a:p>
            <a:r>
              <a:rPr lang="en-US" dirty="0"/>
              <a:t>Location: EE teaching Lab – QB0.09</a:t>
            </a:r>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00113" y="476250"/>
            <a:ext cx="7158037" cy="889000"/>
          </a:xfrm>
        </p:spPr>
        <p:txBody>
          <a:bodyPr/>
          <a:lstStyle/>
          <a:p>
            <a:pPr eaLnBrk="1" hangingPunct="1"/>
            <a:r>
              <a:rPr lang="en-GB" sz="3200"/>
              <a:t>Direct Current and Alternating Current</a:t>
            </a:r>
          </a:p>
        </p:txBody>
      </p:sp>
      <p:sp>
        <p:nvSpPr>
          <p:cNvPr id="20483" name="Rectangle 3"/>
          <p:cNvSpPr>
            <a:spLocks noGrp="1" noChangeArrowheads="1"/>
          </p:cNvSpPr>
          <p:nvPr>
            <p:ph idx="1"/>
          </p:nvPr>
        </p:nvSpPr>
        <p:spPr>
          <a:xfrm>
            <a:off x="395288" y="1628775"/>
            <a:ext cx="8229600" cy="4530725"/>
          </a:xfrm>
        </p:spPr>
        <p:txBody>
          <a:bodyPr/>
          <a:lstStyle/>
          <a:p>
            <a:pPr eaLnBrk="1" hangingPunct="1"/>
            <a:r>
              <a:rPr lang="en-GB" sz="2800" dirty="0">
                <a:solidFill>
                  <a:srgbClr val="000000"/>
                </a:solidFill>
              </a:rPr>
              <a:t>Currents in electrical circuits may be constant or may vary with time</a:t>
            </a:r>
          </a:p>
          <a:p>
            <a:pPr eaLnBrk="1" hangingPunct="1"/>
            <a:r>
              <a:rPr lang="en-GB" sz="2800" dirty="0">
                <a:solidFill>
                  <a:srgbClr val="000000"/>
                </a:solidFill>
              </a:rPr>
              <a:t>When currents vary with time they may be </a:t>
            </a:r>
            <a:r>
              <a:rPr lang="en-GB" sz="2800" b="1" dirty="0">
                <a:solidFill>
                  <a:srgbClr val="000000"/>
                </a:solidFill>
              </a:rPr>
              <a:t>unidirectional</a:t>
            </a:r>
            <a:r>
              <a:rPr lang="en-GB" sz="2800" dirty="0">
                <a:solidFill>
                  <a:srgbClr val="000000"/>
                </a:solidFill>
              </a:rPr>
              <a:t> or </a:t>
            </a:r>
            <a:r>
              <a:rPr lang="en-GB" sz="2800" b="1" dirty="0">
                <a:solidFill>
                  <a:srgbClr val="000000"/>
                </a:solidFill>
              </a:rPr>
              <a:t>alternating</a:t>
            </a:r>
            <a:endParaRPr lang="en-GB" sz="2800" dirty="0">
              <a:solidFill>
                <a:srgbClr val="000000"/>
              </a:solidFill>
            </a:endParaRPr>
          </a:p>
          <a:p>
            <a:pPr eaLnBrk="1" hangingPunct="1"/>
            <a:r>
              <a:rPr lang="en-GB" sz="2800" dirty="0">
                <a:solidFill>
                  <a:srgbClr val="000000"/>
                </a:solidFill>
              </a:rPr>
              <a:t>When the current flowing in a conductor always flows in the same direction this is </a:t>
            </a:r>
            <a:r>
              <a:rPr lang="en-GB" sz="2800" b="1" dirty="0">
                <a:solidFill>
                  <a:srgbClr val="000000"/>
                </a:solidFill>
              </a:rPr>
              <a:t>direct current</a:t>
            </a:r>
            <a:r>
              <a:rPr lang="en-GB" sz="2800" dirty="0">
                <a:solidFill>
                  <a:srgbClr val="000000"/>
                </a:solidFill>
              </a:rPr>
              <a:t> (</a:t>
            </a:r>
            <a:r>
              <a:rPr lang="en-GB" sz="2800" b="1" dirty="0">
                <a:solidFill>
                  <a:srgbClr val="000000"/>
                </a:solidFill>
              </a:rPr>
              <a:t>DC</a:t>
            </a:r>
            <a:r>
              <a:rPr lang="en-GB" sz="2800" dirty="0">
                <a:solidFill>
                  <a:srgbClr val="000000"/>
                </a:solidFill>
              </a:rPr>
              <a:t>)</a:t>
            </a:r>
          </a:p>
          <a:p>
            <a:pPr eaLnBrk="1" hangingPunct="1"/>
            <a:r>
              <a:rPr lang="en-GB" sz="2800" dirty="0">
                <a:solidFill>
                  <a:srgbClr val="000000"/>
                </a:solidFill>
              </a:rPr>
              <a:t>When the direction of the current periodically changes this is </a:t>
            </a:r>
            <a:r>
              <a:rPr lang="en-GB" sz="2800" b="1" dirty="0">
                <a:solidFill>
                  <a:srgbClr val="000000"/>
                </a:solidFill>
              </a:rPr>
              <a:t>alternating current</a:t>
            </a:r>
            <a:r>
              <a:rPr lang="en-GB" sz="2800" dirty="0">
                <a:solidFill>
                  <a:srgbClr val="000000"/>
                </a:solidFill>
              </a:rPr>
              <a:t> (</a:t>
            </a:r>
            <a:r>
              <a:rPr lang="en-GB" sz="2800" b="1" dirty="0">
                <a:solidFill>
                  <a:srgbClr val="000000"/>
                </a:solidFill>
              </a:rPr>
              <a:t>AC</a:t>
            </a:r>
            <a:r>
              <a:rPr lang="en-GB" sz="2800" dirty="0">
                <a:solidFill>
                  <a:srgbClr val="000000"/>
                </a:solidFill>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GB" sz="3600"/>
              <a:t>Resistors, Capacitors and Inductors</a:t>
            </a:r>
          </a:p>
        </p:txBody>
      </p:sp>
      <p:sp>
        <p:nvSpPr>
          <p:cNvPr id="21507" name="Rectangle 3"/>
          <p:cNvSpPr>
            <a:spLocks noGrp="1" noChangeArrowheads="1"/>
          </p:cNvSpPr>
          <p:nvPr>
            <p:ph idx="1"/>
          </p:nvPr>
        </p:nvSpPr>
        <p:spPr>
          <a:xfrm>
            <a:off x="323850" y="1700213"/>
            <a:ext cx="8280400" cy="4114800"/>
          </a:xfrm>
        </p:spPr>
        <p:txBody>
          <a:bodyPr/>
          <a:lstStyle/>
          <a:p>
            <a:pPr eaLnBrk="1" hangingPunct="1">
              <a:lnSpc>
                <a:spcPct val="90000"/>
              </a:lnSpc>
            </a:pPr>
            <a:r>
              <a:rPr lang="en-GB" sz="2800" b="1" dirty="0">
                <a:solidFill>
                  <a:srgbClr val="FF0000"/>
                </a:solidFill>
              </a:rPr>
              <a:t>Resistors</a:t>
            </a:r>
            <a:r>
              <a:rPr lang="en-GB" sz="2800" dirty="0">
                <a:solidFill>
                  <a:srgbClr val="FF0000"/>
                </a:solidFill>
              </a:rPr>
              <a:t> </a:t>
            </a:r>
            <a:r>
              <a:rPr lang="en-GB" sz="2800" dirty="0"/>
              <a:t>provide resistance</a:t>
            </a:r>
          </a:p>
          <a:p>
            <a:pPr lvl="1" eaLnBrk="1" hangingPunct="1">
              <a:lnSpc>
                <a:spcPct val="90000"/>
              </a:lnSpc>
            </a:pPr>
            <a:r>
              <a:rPr lang="en-GB" sz="2400" dirty="0"/>
              <a:t>they oppose the flow of charge</a:t>
            </a:r>
          </a:p>
          <a:p>
            <a:pPr lvl="1" eaLnBrk="1" hangingPunct="1">
              <a:lnSpc>
                <a:spcPct val="90000"/>
              </a:lnSpc>
            </a:pPr>
            <a:r>
              <a:rPr lang="en-GB" sz="2400" dirty="0"/>
              <a:t>measured in Ohms (</a:t>
            </a:r>
            <a:r>
              <a:rPr lang="en-GB" sz="2400" dirty="0">
                <a:sym typeface="Symbol" pitchFamily="18" charset="2"/>
              </a:rPr>
              <a:t>)</a:t>
            </a:r>
          </a:p>
          <a:p>
            <a:pPr eaLnBrk="1" hangingPunct="1">
              <a:lnSpc>
                <a:spcPct val="90000"/>
              </a:lnSpc>
            </a:pPr>
            <a:r>
              <a:rPr lang="en-GB" sz="2800" b="1" dirty="0">
                <a:solidFill>
                  <a:srgbClr val="FF0000"/>
                </a:solidFill>
                <a:sym typeface="Symbol" pitchFamily="18" charset="2"/>
              </a:rPr>
              <a:t>Capacitors</a:t>
            </a:r>
            <a:r>
              <a:rPr lang="en-GB" sz="2800" dirty="0">
                <a:solidFill>
                  <a:srgbClr val="FFFF00"/>
                </a:solidFill>
                <a:sym typeface="Symbol" pitchFamily="18" charset="2"/>
              </a:rPr>
              <a:t> </a:t>
            </a:r>
            <a:r>
              <a:rPr lang="en-GB" sz="2800" dirty="0">
                <a:sym typeface="Symbol" pitchFamily="18" charset="2"/>
              </a:rPr>
              <a:t>provide capacitance</a:t>
            </a:r>
          </a:p>
          <a:p>
            <a:pPr lvl="1" eaLnBrk="1" hangingPunct="1">
              <a:lnSpc>
                <a:spcPct val="90000"/>
              </a:lnSpc>
            </a:pPr>
            <a:r>
              <a:rPr lang="en-GB" sz="2400" dirty="0">
                <a:sym typeface="Symbol" pitchFamily="18" charset="2"/>
              </a:rPr>
              <a:t>they store energy in an electric field</a:t>
            </a:r>
          </a:p>
          <a:p>
            <a:pPr lvl="1" eaLnBrk="1" hangingPunct="1">
              <a:lnSpc>
                <a:spcPct val="90000"/>
              </a:lnSpc>
            </a:pPr>
            <a:r>
              <a:rPr lang="en-GB" sz="2400" dirty="0">
                <a:sym typeface="Symbol" pitchFamily="18" charset="2"/>
              </a:rPr>
              <a:t>measured in Farads (F)</a:t>
            </a:r>
          </a:p>
          <a:p>
            <a:pPr eaLnBrk="1" hangingPunct="1">
              <a:lnSpc>
                <a:spcPct val="90000"/>
              </a:lnSpc>
            </a:pPr>
            <a:r>
              <a:rPr lang="en-GB" sz="2800" b="1" dirty="0">
                <a:solidFill>
                  <a:srgbClr val="FF0000"/>
                </a:solidFill>
                <a:sym typeface="Symbol" pitchFamily="18" charset="2"/>
              </a:rPr>
              <a:t>Inductors</a:t>
            </a:r>
            <a:r>
              <a:rPr lang="en-GB" sz="2800" dirty="0">
                <a:sym typeface="Symbol" pitchFamily="18" charset="2"/>
              </a:rPr>
              <a:t> provide inductance</a:t>
            </a:r>
          </a:p>
          <a:p>
            <a:pPr lvl="1" eaLnBrk="1" hangingPunct="1">
              <a:lnSpc>
                <a:spcPct val="90000"/>
              </a:lnSpc>
            </a:pPr>
            <a:r>
              <a:rPr lang="en-GB" sz="2400" dirty="0">
                <a:sym typeface="Symbol" pitchFamily="18" charset="2"/>
              </a:rPr>
              <a:t>they store energy in a magnetic field</a:t>
            </a:r>
          </a:p>
          <a:p>
            <a:pPr lvl="1" eaLnBrk="1" hangingPunct="1">
              <a:lnSpc>
                <a:spcPct val="90000"/>
              </a:lnSpc>
            </a:pPr>
            <a:r>
              <a:rPr lang="en-GB" sz="2400" dirty="0">
                <a:sym typeface="Symbol" pitchFamily="18" charset="2"/>
              </a:rPr>
              <a:t>measured in Henry (H)</a:t>
            </a:r>
          </a:p>
          <a:p>
            <a:pPr eaLnBrk="1" hangingPunct="1">
              <a:lnSpc>
                <a:spcPct val="90000"/>
              </a:lnSpc>
            </a:pPr>
            <a:r>
              <a:rPr lang="en-GB" sz="2800" dirty="0">
                <a:sym typeface="Symbol" pitchFamily="18" charset="2"/>
              </a:rPr>
              <a:t>We will look at each component in later lectures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GB" dirty="0"/>
              <a:t>Circuit Symbols</a:t>
            </a:r>
          </a:p>
        </p:txBody>
      </p:sp>
      <p:pic>
        <p:nvPicPr>
          <p:cNvPr id="22531" name="Picture 3" descr="C02Se14"/>
          <p:cNvPicPr>
            <a:picLocks noChangeAspect="1" noChangeArrowheads="1"/>
          </p:cNvPicPr>
          <p:nvPr/>
        </p:nvPicPr>
        <p:blipFill>
          <a:blip r:embed="rId3" cstate="print"/>
          <a:srcRect b="48634"/>
          <a:stretch>
            <a:fillRect/>
          </a:stretch>
        </p:blipFill>
        <p:spPr bwMode="auto">
          <a:xfrm>
            <a:off x="3707904" y="1484784"/>
            <a:ext cx="5283817" cy="2736304"/>
          </a:xfrm>
          <a:prstGeom prst="rect">
            <a:avLst/>
          </a:prstGeom>
          <a:noFill/>
          <a:ln w="9525">
            <a:noFill/>
            <a:miter lim="800000"/>
            <a:headEnd/>
            <a:tailEnd/>
          </a:ln>
        </p:spPr>
      </p:pic>
      <p:pic>
        <p:nvPicPr>
          <p:cNvPr id="4" name="Picture 3" descr="C02Se14"/>
          <p:cNvPicPr>
            <a:picLocks noChangeAspect="1" noChangeArrowheads="1"/>
          </p:cNvPicPr>
          <p:nvPr/>
        </p:nvPicPr>
        <p:blipFill>
          <a:blip r:embed="rId3" cstate="print"/>
          <a:srcRect t="52107"/>
          <a:stretch>
            <a:fillRect/>
          </a:stretch>
        </p:blipFill>
        <p:spPr bwMode="auto">
          <a:xfrm>
            <a:off x="3735137" y="4221088"/>
            <a:ext cx="5220168" cy="2520280"/>
          </a:xfrm>
          <a:prstGeom prst="rect">
            <a:avLst/>
          </a:prstGeom>
          <a:noFill/>
          <a:ln w="9525">
            <a:noFill/>
            <a:miter lim="800000"/>
            <a:headEnd/>
            <a:tailEnd/>
          </a:ln>
        </p:spPr>
      </p:pic>
      <p:sp>
        <p:nvSpPr>
          <p:cNvPr id="5" name="Rectangle 3"/>
          <p:cNvSpPr>
            <a:spLocks noGrp="1" noChangeArrowheads="1"/>
          </p:cNvSpPr>
          <p:nvPr>
            <p:ph idx="1"/>
          </p:nvPr>
        </p:nvSpPr>
        <p:spPr>
          <a:xfrm>
            <a:off x="395536" y="1916832"/>
            <a:ext cx="3240608" cy="4530725"/>
          </a:xfrm>
        </p:spPr>
        <p:txBody>
          <a:bodyPr/>
          <a:lstStyle/>
          <a:p>
            <a:pPr eaLnBrk="1" hangingPunct="1"/>
            <a:r>
              <a:rPr lang="en-GB" sz="2000" dirty="0">
                <a:solidFill>
                  <a:srgbClr val="000000"/>
                </a:solidFill>
              </a:rPr>
              <a:t>These symbols are taken from the text for this unit.</a:t>
            </a:r>
          </a:p>
          <a:p>
            <a:pPr lvl="1" eaLnBrk="1" hangingPunct="1"/>
            <a:r>
              <a:rPr lang="en-GB" sz="1800" dirty="0">
                <a:solidFill>
                  <a:srgbClr val="000000"/>
                </a:solidFill>
              </a:rPr>
              <a:t>The lecturer doesn't like the inductor being blue</a:t>
            </a:r>
          </a:p>
          <a:p>
            <a:pPr lvl="1" eaLnBrk="1" hangingPunct="1"/>
            <a:r>
              <a:rPr lang="en-GB" sz="1800" dirty="0">
                <a:solidFill>
                  <a:srgbClr val="000000"/>
                </a:solidFill>
              </a:rPr>
              <a:t>The single-cell battery is incorrect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1" name="Picture 8" descr="C02NF05"/>
          <p:cNvPicPr>
            <a:picLocks noChangeAspect="1" noChangeArrowheads="1"/>
          </p:cNvPicPr>
          <p:nvPr/>
        </p:nvPicPr>
        <p:blipFill>
          <a:blip r:embed="rId4" cstate="print"/>
          <a:srcRect/>
          <a:stretch>
            <a:fillRect/>
          </a:stretch>
        </p:blipFill>
        <p:spPr bwMode="auto">
          <a:xfrm>
            <a:off x="7433915" y="1611007"/>
            <a:ext cx="1584474" cy="1373054"/>
          </a:xfrm>
          <a:prstGeom prst="rect">
            <a:avLst/>
          </a:prstGeom>
          <a:noFill/>
          <a:ln w="9525">
            <a:noFill/>
            <a:miter lim="800000"/>
            <a:headEnd/>
            <a:tailEnd/>
          </a:ln>
        </p:spPr>
      </p:pic>
      <p:sp>
        <p:nvSpPr>
          <p:cNvPr id="24578" name="Rectangle 5"/>
          <p:cNvSpPr>
            <a:spLocks noGrp="1" noChangeArrowheads="1"/>
          </p:cNvSpPr>
          <p:nvPr>
            <p:ph type="title"/>
          </p:nvPr>
        </p:nvSpPr>
        <p:spPr>
          <a:xfrm>
            <a:off x="931863" y="96838"/>
            <a:ext cx="7600577" cy="1412875"/>
          </a:xfrm>
        </p:spPr>
        <p:txBody>
          <a:bodyPr/>
          <a:lstStyle/>
          <a:p>
            <a:pPr eaLnBrk="1" hangingPunct="1"/>
            <a:r>
              <a:rPr lang="en-GB" sz="3200" dirty="0"/>
              <a:t>Ohm’s Law</a:t>
            </a:r>
            <a:r>
              <a:rPr lang="en-GB" altLang="zh-CN" sz="3200" dirty="0">
                <a:ea typeface="宋体" pitchFamily="2" charset="-122"/>
              </a:rPr>
              <a:t>: characteristics of resistors</a:t>
            </a:r>
            <a:endParaRPr lang="en-GB" sz="3200" dirty="0"/>
          </a:p>
        </p:txBody>
      </p:sp>
      <p:sp>
        <p:nvSpPr>
          <p:cNvPr id="24579" name="Rectangle 6"/>
          <p:cNvSpPr>
            <a:spLocks noGrp="1" noChangeArrowheads="1"/>
          </p:cNvSpPr>
          <p:nvPr>
            <p:ph idx="1"/>
          </p:nvPr>
        </p:nvSpPr>
        <p:spPr>
          <a:xfrm>
            <a:off x="-396552" y="1628800"/>
            <a:ext cx="8229600" cy="1509713"/>
          </a:xfrm>
        </p:spPr>
        <p:txBody>
          <a:bodyPr/>
          <a:lstStyle/>
          <a:p>
            <a:pPr lvl="1" eaLnBrk="1" hangingPunct="1"/>
            <a:r>
              <a:rPr lang="en-GB" sz="2400" dirty="0"/>
              <a:t>The current flowing in a conductor is directly proportional to the applied voltage, </a:t>
            </a:r>
            <a:r>
              <a:rPr lang="en-GB" sz="2400" i="1" dirty="0"/>
              <a:t>V,</a:t>
            </a:r>
            <a:r>
              <a:rPr lang="en-GB" sz="2400" dirty="0"/>
              <a:t> and inversely proportional to its resistance, </a:t>
            </a:r>
            <a:r>
              <a:rPr lang="en-GB" sz="2400" i="1" dirty="0"/>
              <a:t>R</a:t>
            </a:r>
          </a:p>
          <a:p>
            <a:pPr eaLnBrk="1" hangingPunct="1"/>
            <a:endParaRPr lang="en-GB" sz="2800" dirty="0"/>
          </a:p>
        </p:txBody>
      </p:sp>
      <p:sp>
        <p:nvSpPr>
          <p:cNvPr id="24580" name="Rectangle 7"/>
          <p:cNvSpPr>
            <a:spLocks noChangeArrowheads="1"/>
          </p:cNvSpPr>
          <p:nvPr/>
        </p:nvSpPr>
        <p:spPr bwMode="auto">
          <a:xfrm>
            <a:off x="251520" y="3573016"/>
            <a:ext cx="1944216" cy="1800200"/>
          </a:xfrm>
          <a:prstGeom prst="rect">
            <a:avLst/>
          </a:prstGeom>
          <a:noFill/>
          <a:ln w="9525">
            <a:noFill/>
            <a:miter lim="800000"/>
            <a:headEnd/>
            <a:tailEnd/>
          </a:ln>
        </p:spPr>
        <p:txBody>
          <a:bodyPr/>
          <a:lstStyle/>
          <a:p>
            <a:pPr marL="342900" indent="-342900">
              <a:spcBef>
                <a:spcPct val="20000"/>
              </a:spcBef>
              <a:buClr>
                <a:schemeClr val="hlink"/>
              </a:buClr>
              <a:buSzPct val="90000"/>
              <a:buFont typeface="Wingdings" pitchFamily="2" charset="2"/>
              <a:buNone/>
            </a:pPr>
            <a:r>
              <a:rPr lang="en-GB" sz="3200" i="1" dirty="0"/>
              <a:t>V = IR</a:t>
            </a:r>
          </a:p>
          <a:p>
            <a:pPr marL="342900" indent="-342900">
              <a:spcBef>
                <a:spcPct val="20000"/>
              </a:spcBef>
              <a:buClr>
                <a:schemeClr val="hlink"/>
              </a:buClr>
              <a:buSzPct val="90000"/>
              <a:buFont typeface="Wingdings" pitchFamily="2" charset="2"/>
              <a:buNone/>
            </a:pPr>
            <a:r>
              <a:rPr lang="en-GB" sz="3200" i="1" dirty="0"/>
              <a:t>I = V/R</a:t>
            </a:r>
          </a:p>
          <a:p>
            <a:pPr marL="342900" indent="-342900">
              <a:spcBef>
                <a:spcPct val="20000"/>
              </a:spcBef>
              <a:buClr>
                <a:schemeClr val="hlink"/>
              </a:buClr>
              <a:buSzPct val="90000"/>
              <a:buFont typeface="Wingdings" pitchFamily="2" charset="2"/>
              <a:buNone/>
            </a:pPr>
            <a:r>
              <a:rPr lang="en-GB" sz="3200" i="1" dirty="0"/>
              <a:t>R = V/I</a:t>
            </a:r>
          </a:p>
          <a:p>
            <a:pPr marL="342900" indent="-342900">
              <a:spcBef>
                <a:spcPct val="20000"/>
              </a:spcBef>
              <a:buClr>
                <a:schemeClr val="hlink"/>
              </a:buClr>
              <a:buSzPct val="90000"/>
            </a:pPr>
            <a:endParaRPr lang="en-GB" sz="3200" dirty="0">
              <a:latin typeface="Times New Roman" pitchFamily="18" charset="0"/>
            </a:endParaRPr>
          </a:p>
        </p:txBody>
      </p:sp>
      <p:graphicFrame>
        <p:nvGraphicFramePr>
          <p:cNvPr id="6" name="Object 14"/>
          <p:cNvGraphicFramePr>
            <a:graphicFrameLocks noChangeAspect="1"/>
          </p:cNvGraphicFramePr>
          <p:nvPr/>
        </p:nvGraphicFramePr>
        <p:xfrm>
          <a:off x="3491880" y="5229200"/>
          <a:ext cx="2736850" cy="831850"/>
        </p:xfrm>
        <a:graphic>
          <a:graphicData uri="http://schemas.openxmlformats.org/presentationml/2006/ole">
            <mc:AlternateContent xmlns:mc="http://schemas.openxmlformats.org/markup-compatibility/2006">
              <mc:Choice xmlns:v="urn:schemas-microsoft-com:vml" Requires="v">
                <p:oleObj spid="_x0000_s1391" name="Equation" r:id="rId5" imgW="1295280" imgH="393480" progId="Equation.3">
                  <p:embed/>
                </p:oleObj>
              </mc:Choice>
              <mc:Fallback>
                <p:oleObj name="Equation" r:id="rId5" imgW="1295280" imgH="39348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1880" y="5229200"/>
                        <a:ext cx="2736850"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5" descr="C02NF06"/>
          <p:cNvPicPr>
            <a:picLocks noChangeAspect="1" noChangeArrowheads="1"/>
          </p:cNvPicPr>
          <p:nvPr/>
        </p:nvPicPr>
        <p:blipFill>
          <a:blip r:embed="rId7" cstate="print"/>
          <a:srcRect/>
          <a:stretch>
            <a:fillRect/>
          </a:stretch>
        </p:blipFill>
        <p:spPr bwMode="auto">
          <a:xfrm>
            <a:off x="1691680" y="2996952"/>
            <a:ext cx="6408738" cy="868363"/>
          </a:xfrm>
          <a:prstGeom prst="rect">
            <a:avLst/>
          </a:prstGeom>
          <a:noFill/>
          <a:ln w="9525">
            <a:noFill/>
            <a:miter lim="800000"/>
            <a:headEnd/>
            <a:tailEnd/>
          </a:ln>
        </p:spPr>
      </p:pic>
      <p:sp>
        <p:nvSpPr>
          <p:cNvPr id="8" name="Line 16"/>
          <p:cNvSpPr>
            <a:spLocks noChangeShapeType="1"/>
          </p:cNvSpPr>
          <p:nvPr/>
        </p:nvSpPr>
        <p:spPr bwMode="auto">
          <a:xfrm>
            <a:off x="1836143" y="3571627"/>
            <a:ext cx="431800" cy="0"/>
          </a:xfrm>
          <a:prstGeom prst="line">
            <a:avLst/>
          </a:prstGeom>
          <a:noFill/>
          <a:ln w="28575">
            <a:solidFill>
              <a:srgbClr val="000000"/>
            </a:solidFill>
            <a:round/>
            <a:headEnd/>
            <a:tailEnd type="triangle" w="med" len="med"/>
          </a:ln>
        </p:spPr>
        <p:txBody>
          <a:bodyPr/>
          <a:lstStyle/>
          <a:p>
            <a:endParaRPr lang="en-GB"/>
          </a:p>
        </p:txBody>
      </p:sp>
      <p:sp>
        <p:nvSpPr>
          <p:cNvPr id="9" name="Text Box 17"/>
          <p:cNvSpPr txBox="1">
            <a:spLocks noChangeArrowheads="1"/>
          </p:cNvSpPr>
          <p:nvPr/>
        </p:nvSpPr>
        <p:spPr bwMode="auto">
          <a:xfrm>
            <a:off x="1836143" y="3066802"/>
            <a:ext cx="312737" cy="466725"/>
          </a:xfrm>
          <a:prstGeom prst="rect">
            <a:avLst/>
          </a:prstGeom>
          <a:noFill/>
          <a:ln w="9525">
            <a:noFill/>
            <a:miter lim="800000"/>
            <a:headEnd/>
            <a:tailEnd/>
          </a:ln>
        </p:spPr>
        <p:txBody>
          <a:bodyPr wrap="none">
            <a:spAutoFit/>
          </a:bodyPr>
          <a:lstStyle/>
          <a:p>
            <a:r>
              <a:rPr lang="en-GB" sz="2400" b="1" i="1">
                <a:solidFill>
                  <a:srgbClr val="000000"/>
                </a:solidFill>
                <a:latin typeface="Times New Roman" pitchFamily="18" charset="0"/>
              </a:rPr>
              <a:t>I</a:t>
            </a:r>
          </a:p>
        </p:txBody>
      </p:sp>
      <p:graphicFrame>
        <p:nvGraphicFramePr>
          <p:cNvPr id="10" name="Object 18"/>
          <p:cNvGraphicFramePr>
            <a:graphicFrameLocks noChangeAspect="1"/>
          </p:cNvGraphicFramePr>
          <p:nvPr/>
        </p:nvGraphicFramePr>
        <p:xfrm>
          <a:off x="2628305" y="4159002"/>
          <a:ext cx="912813" cy="396875"/>
        </p:xfrm>
        <a:graphic>
          <a:graphicData uri="http://schemas.openxmlformats.org/presentationml/2006/ole">
            <mc:AlternateContent xmlns:mc="http://schemas.openxmlformats.org/markup-compatibility/2006">
              <mc:Choice xmlns:v="urn:schemas-microsoft-com:vml" Requires="v">
                <p:oleObj spid="_x0000_s1392" name="Equation" r:id="rId8" imgW="495000" imgH="215640" progId="Equation.3">
                  <p:embed/>
                </p:oleObj>
              </mc:Choice>
              <mc:Fallback>
                <p:oleObj name="Equation" r:id="rId8" imgW="495000" imgH="215640" progId="Equation.3">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28305" y="4159002"/>
                        <a:ext cx="912813" cy="396875"/>
                      </a:xfrm>
                      <a:prstGeom prst="rect">
                        <a:avLst/>
                      </a:prstGeom>
                      <a:solidFill>
                        <a:schemeClr val="bg1"/>
                      </a:solidFill>
                    </p:spPr>
                  </p:pic>
                </p:oleObj>
              </mc:Fallback>
            </mc:AlternateContent>
          </a:graphicData>
        </a:graphic>
      </p:graphicFrame>
      <p:sp>
        <p:nvSpPr>
          <p:cNvPr id="11" name="Line 20"/>
          <p:cNvSpPr>
            <a:spLocks noChangeShapeType="1"/>
          </p:cNvSpPr>
          <p:nvPr/>
        </p:nvSpPr>
        <p:spPr bwMode="auto">
          <a:xfrm flipH="1">
            <a:off x="2556868" y="4005015"/>
            <a:ext cx="1079500" cy="0"/>
          </a:xfrm>
          <a:prstGeom prst="line">
            <a:avLst/>
          </a:prstGeom>
          <a:noFill/>
          <a:ln w="9525">
            <a:solidFill>
              <a:srgbClr val="000000"/>
            </a:solidFill>
            <a:round/>
            <a:headEnd/>
            <a:tailEnd type="triangle" w="med" len="med"/>
          </a:ln>
        </p:spPr>
        <p:txBody>
          <a:bodyPr/>
          <a:lstStyle/>
          <a:p>
            <a:endParaRPr lang="en-GB"/>
          </a:p>
        </p:txBody>
      </p:sp>
      <p:graphicFrame>
        <p:nvGraphicFramePr>
          <p:cNvPr id="12" name="Object 21"/>
          <p:cNvGraphicFramePr>
            <a:graphicFrameLocks noChangeAspect="1"/>
          </p:cNvGraphicFramePr>
          <p:nvPr/>
        </p:nvGraphicFramePr>
        <p:xfrm>
          <a:off x="4393605" y="4159002"/>
          <a:ext cx="984250" cy="396875"/>
        </p:xfrm>
        <a:graphic>
          <a:graphicData uri="http://schemas.openxmlformats.org/presentationml/2006/ole">
            <mc:AlternateContent xmlns:mc="http://schemas.openxmlformats.org/markup-compatibility/2006">
              <mc:Choice xmlns:v="urn:schemas-microsoft-com:vml" Requires="v">
                <p:oleObj spid="_x0000_s1393" name="Equation" r:id="rId10" imgW="533160" imgH="215640" progId="Equation.3">
                  <p:embed/>
                </p:oleObj>
              </mc:Choice>
              <mc:Fallback>
                <p:oleObj name="Equation" r:id="rId10" imgW="533160" imgH="215640" progId="Equation.3">
                  <p:embed/>
                  <p:pic>
                    <p:nvPicPr>
                      <p:cNvPr id="0"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93605" y="4159002"/>
                        <a:ext cx="984250" cy="3968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13" name="Line 22"/>
          <p:cNvSpPr>
            <a:spLocks noChangeShapeType="1"/>
          </p:cNvSpPr>
          <p:nvPr/>
        </p:nvSpPr>
        <p:spPr bwMode="auto">
          <a:xfrm flipH="1">
            <a:off x="4357093" y="4005015"/>
            <a:ext cx="1079500" cy="0"/>
          </a:xfrm>
          <a:prstGeom prst="line">
            <a:avLst/>
          </a:prstGeom>
          <a:noFill/>
          <a:ln w="9525">
            <a:solidFill>
              <a:srgbClr val="000000"/>
            </a:solidFill>
            <a:round/>
            <a:headEnd/>
            <a:tailEnd type="triangle" w="med" len="med"/>
          </a:ln>
        </p:spPr>
        <p:txBody>
          <a:bodyPr/>
          <a:lstStyle/>
          <a:p>
            <a:endParaRPr lang="en-GB"/>
          </a:p>
        </p:txBody>
      </p:sp>
      <p:sp>
        <p:nvSpPr>
          <p:cNvPr id="14" name="Line 23"/>
          <p:cNvSpPr>
            <a:spLocks noChangeShapeType="1"/>
          </p:cNvSpPr>
          <p:nvPr/>
        </p:nvSpPr>
        <p:spPr bwMode="auto">
          <a:xfrm flipH="1">
            <a:off x="6157318" y="4005015"/>
            <a:ext cx="1079500" cy="0"/>
          </a:xfrm>
          <a:prstGeom prst="line">
            <a:avLst/>
          </a:prstGeom>
          <a:noFill/>
          <a:ln w="9525">
            <a:solidFill>
              <a:srgbClr val="000000"/>
            </a:solidFill>
            <a:round/>
            <a:headEnd/>
            <a:tailEnd type="triangle" w="med" len="med"/>
          </a:ln>
        </p:spPr>
        <p:txBody>
          <a:bodyPr/>
          <a:lstStyle/>
          <a:p>
            <a:endParaRPr lang="en-GB"/>
          </a:p>
        </p:txBody>
      </p:sp>
      <p:graphicFrame>
        <p:nvGraphicFramePr>
          <p:cNvPr id="15" name="Object 24"/>
          <p:cNvGraphicFramePr>
            <a:graphicFrameLocks noChangeAspect="1"/>
          </p:cNvGraphicFramePr>
          <p:nvPr/>
        </p:nvGraphicFramePr>
        <p:xfrm>
          <a:off x="6239868" y="4147890"/>
          <a:ext cx="960437" cy="420687"/>
        </p:xfrm>
        <a:graphic>
          <a:graphicData uri="http://schemas.openxmlformats.org/presentationml/2006/ole">
            <mc:AlternateContent xmlns:mc="http://schemas.openxmlformats.org/markup-compatibility/2006">
              <mc:Choice xmlns:v="urn:schemas-microsoft-com:vml" Requires="v">
                <p:oleObj spid="_x0000_s1394" name="Equation" r:id="rId12" imgW="520560" imgH="228600" progId="Equation.3">
                  <p:embed/>
                </p:oleObj>
              </mc:Choice>
              <mc:Fallback>
                <p:oleObj name="Equation" r:id="rId12" imgW="520560" imgH="228600" progId="Equation.3">
                  <p:embed/>
                  <p:pic>
                    <p:nvPicPr>
                      <p:cNvPr id="0" name="Object 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39868" y="4147890"/>
                        <a:ext cx="960437" cy="420687"/>
                      </a:xfrm>
                      <a:prstGeom prst="rect">
                        <a:avLst/>
                      </a:prstGeom>
                      <a:solidFill>
                        <a:schemeClr val="bg1"/>
                      </a:solidFill>
                    </p:spPr>
                  </p:pic>
                </p:oleObj>
              </mc:Fallback>
            </mc:AlternateContent>
          </a:graphicData>
        </a:graphic>
      </p:graphicFrame>
      <p:sp>
        <p:nvSpPr>
          <p:cNvPr id="16" name="Line 25"/>
          <p:cNvSpPr>
            <a:spLocks noChangeShapeType="1"/>
          </p:cNvSpPr>
          <p:nvPr/>
        </p:nvSpPr>
        <p:spPr bwMode="auto">
          <a:xfrm flipH="1">
            <a:off x="2556868" y="4652715"/>
            <a:ext cx="4751387" cy="0"/>
          </a:xfrm>
          <a:prstGeom prst="line">
            <a:avLst/>
          </a:prstGeom>
          <a:noFill/>
          <a:ln w="9525">
            <a:solidFill>
              <a:srgbClr val="000000"/>
            </a:solidFill>
            <a:round/>
            <a:headEnd/>
            <a:tailEnd type="triangle" w="med" len="med"/>
          </a:ln>
        </p:spPr>
        <p:txBody>
          <a:bodyPr/>
          <a:lstStyle/>
          <a:p>
            <a:endParaRPr lang="en-GB"/>
          </a:p>
        </p:txBody>
      </p:sp>
      <p:graphicFrame>
        <p:nvGraphicFramePr>
          <p:cNvPr id="17" name="Object 26"/>
          <p:cNvGraphicFramePr>
            <a:graphicFrameLocks noChangeAspect="1"/>
          </p:cNvGraphicFramePr>
          <p:nvPr/>
        </p:nvGraphicFramePr>
        <p:xfrm>
          <a:off x="2772768" y="4724152"/>
          <a:ext cx="4319587" cy="492125"/>
        </p:xfrm>
        <a:graphic>
          <a:graphicData uri="http://schemas.openxmlformats.org/presentationml/2006/ole">
            <mc:AlternateContent xmlns:mc="http://schemas.openxmlformats.org/markup-compatibility/2006">
              <mc:Choice xmlns:v="urn:schemas-microsoft-com:vml" Requires="v">
                <p:oleObj spid="_x0000_s1395" name="Equation" r:id="rId14" imgW="2006280" imgH="228600" progId="Equation.3">
                  <p:embed/>
                </p:oleObj>
              </mc:Choice>
              <mc:Fallback>
                <p:oleObj name="Equation" r:id="rId14" imgW="2006280" imgH="228600" progId="Equation.3">
                  <p:embed/>
                  <p:pic>
                    <p:nvPicPr>
                      <p:cNvPr id="0" name="Object 2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72768" y="4724152"/>
                        <a:ext cx="4319587" cy="492125"/>
                      </a:xfrm>
                      <a:prstGeom prst="rect">
                        <a:avLst/>
                      </a:prstGeom>
                      <a:solidFill>
                        <a:schemeClr val="bg1"/>
                      </a:solidFill>
                    </p:spPr>
                  </p:pic>
                </p:oleObj>
              </mc:Fallback>
            </mc:AlternateContent>
          </a:graphicData>
        </a:graphic>
      </p:graphicFrame>
      <p:sp>
        <p:nvSpPr>
          <p:cNvPr id="18" name="Rectangle 17"/>
          <p:cNvSpPr/>
          <p:nvPr/>
        </p:nvSpPr>
        <p:spPr>
          <a:xfrm>
            <a:off x="2808312" y="6165304"/>
            <a:ext cx="4572000" cy="646331"/>
          </a:xfrm>
          <a:prstGeom prst="rect">
            <a:avLst/>
          </a:prstGeom>
        </p:spPr>
        <p:txBody>
          <a:bodyPr>
            <a:spAutoFit/>
          </a:bodyPr>
          <a:lstStyle/>
          <a:p>
            <a:r>
              <a:rPr lang="en-GB" b="1" dirty="0" err="1"/>
              <a:t>Georg</a:t>
            </a:r>
            <a:r>
              <a:rPr lang="en-GB" b="1" dirty="0"/>
              <a:t> Simon Ohm</a:t>
            </a:r>
            <a:r>
              <a:rPr lang="en-GB" dirty="0"/>
              <a:t> (1789–1854) was a German physicist and mathematician</a:t>
            </a:r>
          </a:p>
        </p:txBody>
      </p:sp>
      <p:pic>
        <p:nvPicPr>
          <p:cNvPr id="24588" name="Picture 12" descr="File:Georg Simon Ohm3.jpg">
            <a:hlinkClick r:id="rId16"/>
          </p:cNvPr>
          <p:cNvPicPr>
            <a:picLocks noChangeAspect="1" noChangeArrowheads="1"/>
          </p:cNvPicPr>
          <p:nvPr/>
        </p:nvPicPr>
        <p:blipFill>
          <a:blip r:embed="rId17" cstate="print"/>
          <a:srcRect/>
          <a:stretch>
            <a:fillRect/>
          </a:stretch>
        </p:blipFill>
        <p:spPr bwMode="auto">
          <a:xfrm>
            <a:off x="7380312" y="4653136"/>
            <a:ext cx="1691680" cy="2148485"/>
          </a:xfrm>
          <a:prstGeom prst="rect">
            <a:avLst/>
          </a:prstGeom>
          <a:noFill/>
        </p:spPr>
      </p:pic>
      <p:sp>
        <p:nvSpPr>
          <p:cNvPr id="20" name="Rectangle 9"/>
          <p:cNvSpPr>
            <a:spLocks noChangeArrowheads="1"/>
          </p:cNvSpPr>
          <p:nvPr/>
        </p:nvSpPr>
        <p:spPr bwMode="auto">
          <a:xfrm>
            <a:off x="107504" y="5733256"/>
            <a:ext cx="2374900" cy="647700"/>
          </a:xfrm>
          <a:prstGeom prst="rect">
            <a:avLst/>
          </a:prstGeom>
          <a:noFill/>
          <a:ln w="9525">
            <a:noFill/>
            <a:miter lim="800000"/>
            <a:headEnd/>
            <a:tailEnd/>
          </a:ln>
        </p:spPr>
        <p:txBody>
          <a:bodyPr>
            <a:spAutoFit/>
          </a:bodyPr>
          <a:lstStyle/>
          <a:p>
            <a:r>
              <a:rPr lang="en-GB" dirty="0">
                <a:solidFill>
                  <a:srgbClr val="FF0000"/>
                </a:solidFill>
              </a:rPr>
              <a:t>Shamelessly copied from </a:t>
            </a:r>
            <a:r>
              <a:rPr lang="en-GB" dirty="0" err="1">
                <a:solidFill>
                  <a:srgbClr val="FF0000"/>
                </a:solidFill>
              </a:rPr>
              <a:t>Wikipedia</a:t>
            </a:r>
            <a:endParaRPr lang="en-GB" dirty="0">
              <a:solidFill>
                <a:srgbClr val="FF0000"/>
              </a:solidFill>
            </a:endParaRPr>
          </a:p>
        </p:txBody>
      </p:sp>
      <p:cxnSp>
        <p:nvCxnSpPr>
          <p:cNvPr id="21" name="Straight Arrow Connector 20"/>
          <p:cNvCxnSpPr>
            <a:endCxn id="18" idx="1"/>
          </p:cNvCxnSpPr>
          <p:nvPr/>
        </p:nvCxnSpPr>
        <p:spPr>
          <a:xfrm>
            <a:off x="1835696" y="6165304"/>
            <a:ext cx="972616" cy="323166"/>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GB"/>
              <a:t>Resistive Potential Dividers</a:t>
            </a:r>
          </a:p>
        </p:txBody>
      </p:sp>
      <p:sp>
        <p:nvSpPr>
          <p:cNvPr id="2052" name="Rectangle 3"/>
          <p:cNvSpPr>
            <a:spLocks noGrp="1" noChangeArrowheads="1"/>
          </p:cNvSpPr>
          <p:nvPr>
            <p:ph idx="1"/>
          </p:nvPr>
        </p:nvSpPr>
        <p:spPr>
          <a:xfrm>
            <a:off x="457200" y="1600200"/>
            <a:ext cx="8229600" cy="944563"/>
          </a:xfrm>
        </p:spPr>
        <p:txBody>
          <a:bodyPr/>
          <a:lstStyle/>
          <a:p>
            <a:pPr eaLnBrk="1" hangingPunct="1">
              <a:lnSpc>
                <a:spcPct val="90000"/>
              </a:lnSpc>
            </a:pPr>
            <a:r>
              <a:rPr lang="en-GB" sz="2800" dirty="0"/>
              <a:t>The voltage (V</a:t>
            </a:r>
            <a:r>
              <a:rPr lang="en-GB" sz="2800" baseline="-25000" dirty="0"/>
              <a:t>1</a:t>
            </a:r>
            <a:r>
              <a:rPr lang="en-GB" sz="2800" dirty="0"/>
              <a:t>-V</a:t>
            </a:r>
            <a:r>
              <a:rPr lang="en-GB" sz="2800" baseline="-25000" dirty="0"/>
              <a:t>2</a:t>
            </a:r>
            <a:r>
              <a:rPr lang="en-GB" sz="2800" dirty="0"/>
              <a:t>) (</a:t>
            </a:r>
            <a:r>
              <a:rPr lang="en-GB" sz="1400" dirty="0"/>
              <a:t>potential difference</a:t>
            </a:r>
            <a:r>
              <a:rPr lang="en-GB" sz="2800" dirty="0"/>
              <a:t>) is divided between the two resistors.</a:t>
            </a:r>
          </a:p>
        </p:txBody>
      </p:sp>
      <p:pic>
        <p:nvPicPr>
          <p:cNvPr id="2053" name="Picture 4" descr="C02NF10"/>
          <p:cNvPicPr>
            <a:picLocks noChangeAspect="1" noChangeArrowheads="1"/>
          </p:cNvPicPr>
          <p:nvPr/>
        </p:nvPicPr>
        <p:blipFill>
          <a:blip r:embed="rId4" cstate="print"/>
          <a:srcRect/>
          <a:stretch>
            <a:fillRect/>
          </a:stretch>
        </p:blipFill>
        <p:spPr bwMode="auto">
          <a:xfrm>
            <a:off x="0" y="2348880"/>
            <a:ext cx="2209800" cy="3132138"/>
          </a:xfrm>
          <a:prstGeom prst="rect">
            <a:avLst/>
          </a:prstGeom>
          <a:noFill/>
          <a:ln w="9525">
            <a:noFill/>
            <a:miter lim="800000"/>
            <a:headEnd/>
            <a:tailEnd/>
          </a:ln>
        </p:spPr>
      </p:pic>
      <p:grpSp>
        <p:nvGrpSpPr>
          <p:cNvPr id="2" name="Group 5"/>
          <p:cNvGrpSpPr>
            <a:grpSpLocks/>
          </p:cNvGrpSpPr>
          <p:nvPr/>
        </p:nvGrpSpPr>
        <p:grpSpPr bwMode="auto">
          <a:xfrm>
            <a:off x="1619672" y="2492896"/>
            <a:ext cx="3708400" cy="1081088"/>
            <a:chOff x="2835" y="2364"/>
            <a:chExt cx="2336" cy="681"/>
          </a:xfrm>
        </p:grpSpPr>
        <p:sp>
          <p:nvSpPr>
            <p:cNvPr id="2056" name="Rectangle 6"/>
            <p:cNvSpPr>
              <a:spLocks noChangeArrowheads="1"/>
            </p:cNvSpPr>
            <p:nvPr/>
          </p:nvSpPr>
          <p:spPr bwMode="auto">
            <a:xfrm>
              <a:off x="2835" y="2364"/>
              <a:ext cx="2336" cy="681"/>
            </a:xfrm>
            <a:prstGeom prst="rect">
              <a:avLst/>
            </a:prstGeom>
            <a:solidFill>
              <a:srgbClr val="CCECFF"/>
            </a:solidFill>
            <a:ln w="9525">
              <a:noFill/>
              <a:miter lim="800000"/>
              <a:headEnd/>
              <a:tailEnd/>
            </a:ln>
          </p:spPr>
          <p:txBody>
            <a:bodyPr/>
            <a:lstStyle/>
            <a:p>
              <a:endParaRPr lang="en-US"/>
            </a:p>
          </p:txBody>
        </p:sp>
        <p:graphicFrame>
          <p:nvGraphicFramePr>
            <p:cNvPr id="2050" name="Object 7"/>
            <p:cNvGraphicFramePr>
              <a:graphicFrameLocks noChangeAspect="1"/>
            </p:cNvGraphicFramePr>
            <p:nvPr/>
          </p:nvGraphicFramePr>
          <p:xfrm>
            <a:off x="2903" y="2455"/>
            <a:ext cx="2176" cy="503"/>
          </p:xfrm>
          <a:graphic>
            <a:graphicData uri="http://schemas.openxmlformats.org/presentationml/2006/ole">
              <mc:AlternateContent xmlns:mc="http://schemas.openxmlformats.org/markup-compatibility/2006">
                <mc:Choice xmlns:v="urn:schemas-microsoft-com:vml" Requires="v">
                  <p:oleObj spid="_x0000_s2269" name="Equation" r:id="rId5" imgW="3288960" imgH="799920" progId="Equation.3">
                    <p:embed/>
                  </p:oleObj>
                </mc:Choice>
                <mc:Fallback>
                  <p:oleObj name="Equation" r:id="rId5" imgW="3288960" imgH="79992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3" y="2455"/>
                          <a:ext cx="2176" cy="5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055" name="Text Box 11"/>
          <p:cNvSpPr txBox="1">
            <a:spLocks noChangeArrowheads="1"/>
          </p:cNvSpPr>
          <p:nvPr/>
        </p:nvSpPr>
        <p:spPr bwMode="auto">
          <a:xfrm>
            <a:off x="179512" y="5445224"/>
            <a:ext cx="3239988" cy="1200329"/>
          </a:xfrm>
          <a:prstGeom prst="rect">
            <a:avLst/>
          </a:prstGeom>
          <a:noFill/>
          <a:ln w="9525">
            <a:noFill/>
            <a:miter lim="800000"/>
            <a:headEnd/>
            <a:tailEnd/>
          </a:ln>
        </p:spPr>
        <p:txBody>
          <a:bodyPr wrap="square">
            <a:spAutoFit/>
          </a:bodyPr>
          <a:lstStyle/>
          <a:p>
            <a:r>
              <a:rPr lang="en-GB" sz="2400" dirty="0">
                <a:solidFill>
                  <a:srgbClr val="FF0000"/>
                </a:solidFill>
              </a:rPr>
              <a:t>Note: V, V</a:t>
            </a:r>
            <a:r>
              <a:rPr lang="en-GB" sz="2400" baseline="-25000" dirty="0">
                <a:solidFill>
                  <a:srgbClr val="FF0000"/>
                </a:solidFill>
              </a:rPr>
              <a:t>1</a:t>
            </a:r>
            <a:r>
              <a:rPr lang="en-GB" sz="2400" dirty="0">
                <a:solidFill>
                  <a:srgbClr val="FF0000"/>
                </a:solidFill>
              </a:rPr>
              <a:t> and V</a:t>
            </a:r>
            <a:r>
              <a:rPr lang="en-GB" sz="2400" baseline="-25000" dirty="0">
                <a:solidFill>
                  <a:srgbClr val="FF0000"/>
                </a:solidFill>
              </a:rPr>
              <a:t>2</a:t>
            </a:r>
            <a:r>
              <a:rPr lang="en-GB" sz="2400" dirty="0">
                <a:solidFill>
                  <a:srgbClr val="FF0000"/>
                </a:solidFill>
              </a:rPr>
              <a:t> here are all referred to ground (or 0V)</a:t>
            </a:r>
          </a:p>
        </p:txBody>
      </p:sp>
      <p:pic>
        <p:nvPicPr>
          <p:cNvPr id="9" name="Picture 4" descr="C02Exa07"/>
          <p:cNvPicPr>
            <a:picLocks noChangeAspect="1" noChangeArrowheads="1"/>
          </p:cNvPicPr>
          <p:nvPr/>
        </p:nvPicPr>
        <p:blipFill>
          <a:blip r:embed="rId7" cstate="print"/>
          <a:srcRect/>
          <a:stretch>
            <a:fillRect/>
          </a:stretch>
        </p:blipFill>
        <p:spPr bwMode="auto">
          <a:xfrm>
            <a:off x="3563888" y="3703637"/>
            <a:ext cx="2525713" cy="3154363"/>
          </a:xfrm>
          <a:prstGeom prst="rect">
            <a:avLst/>
          </a:prstGeom>
          <a:noFill/>
          <a:ln w="9525">
            <a:noFill/>
            <a:miter lim="800000"/>
            <a:headEnd/>
            <a:tailEnd/>
          </a:ln>
        </p:spPr>
      </p:pic>
      <p:graphicFrame>
        <p:nvGraphicFramePr>
          <p:cNvPr id="2057" name="Object 7"/>
          <p:cNvGraphicFramePr>
            <a:graphicFrameLocks noChangeAspect="1"/>
          </p:cNvGraphicFramePr>
          <p:nvPr/>
        </p:nvGraphicFramePr>
        <p:xfrm>
          <a:off x="5292080" y="3782615"/>
          <a:ext cx="3454400" cy="798513"/>
        </p:xfrm>
        <a:graphic>
          <a:graphicData uri="http://schemas.openxmlformats.org/presentationml/2006/ole">
            <mc:AlternateContent xmlns:mc="http://schemas.openxmlformats.org/markup-compatibility/2006">
              <mc:Choice xmlns:v="urn:schemas-microsoft-com:vml" Requires="v">
                <p:oleObj spid="_x0000_s2270" name="Equation" r:id="rId8" imgW="3288960" imgH="799920" progId="Equation.3">
                  <p:embed/>
                </p:oleObj>
              </mc:Choice>
              <mc:Fallback>
                <p:oleObj name="Equation" r:id="rId8" imgW="3288960" imgH="799920" progId="Equation.3">
                  <p:embed/>
                  <p:pic>
                    <p:nvPicPr>
                      <p:cNvPr id="0"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92080" y="3782615"/>
                        <a:ext cx="3454400" cy="798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8" name="Object 8"/>
          <p:cNvGraphicFramePr>
            <a:graphicFrameLocks noChangeAspect="1"/>
          </p:cNvGraphicFramePr>
          <p:nvPr/>
        </p:nvGraphicFramePr>
        <p:xfrm>
          <a:off x="6250508" y="4600847"/>
          <a:ext cx="1993900" cy="2068513"/>
        </p:xfrm>
        <a:graphic>
          <a:graphicData uri="http://schemas.openxmlformats.org/presentationml/2006/ole">
            <mc:AlternateContent xmlns:mc="http://schemas.openxmlformats.org/markup-compatibility/2006">
              <mc:Choice xmlns:v="urn:schemas-microsoft-com:vml" Requires="v">
                <p:oleObj spid="_x0000_s2271" name="Equation" r:id="rId10" imgW="1993680" imgH="2070000" progId="Equation.3">
                  <p:embed/>
                </p:oleObj>
              </mc:Choice>
              <mc:Fallback>
                <p:oleObj name="Equation" r:id="rId10" imgW="1993680" imgH="20700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50508" y="4600847"/>
                        <a:ext cx="1993900" cy="2068513"/>
                      </a:xfrm>
                      <a:prstGeom prst="rect">
                        <a:avLst/>
                      </a:prstGeom>
                      <a:noFill/>
                      <a:extLst>
                        <a:ext uri="{909E8E84-426E-40DD-AFC4-6F175D3DCCD1}">
                          <a14:hiddenFill xmlns:a14="http://schemas.microsoft.com/office/drawing/2010/main">
                            <a:solidFill>
                              <a:srgbClr val="CCECFF"/>
                            </a:solidFill>
                          </a14:hiddenFill>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6" name="Picture 5" descr="C02Exa03"/>
          <p:cNvPicPr>
            <a:picLocks noChangeAspect="1" noChangeArrowheads="1"/>
          </p:cNvPicPr>
          <p:nvPr/>
        </p:nvPicPr>
        <p:blipFill>
          <a:blip r:embed="rId3" cstate="print"/>
          <a:srcRect/>
          <a:stretch>
            <a:fillRect/>
          </a:stretch>
        </p:blipFill>
        <p:spPr bwMode="auto">
          <a:xfrm>
            <a:off x="467544" y="2367583"/>
            <a:ext cx="4337050" cy="2141537"/>
          </a:xfrm>
          <a:prstGeom prst="rect">
            <a:avLst/>
          </a:prstGeom>
          <a:noFill/>
          <a:ln w="9525">
            <a:noFill/>
            <a:miter lim="800000"/>
            <a:headEnd/>
            <a:tailEnd/>
          </a:ln>
        </p:spPr>
      </p:pic>
      <p:sp>
        <p:nvSpPr>
          <p:cNvPr id="25602" name="Rectangle 9"/>
          <p:cNvSpPr>
            <a:spLocks noChangeArrowheads="1"/>
          </p:cNvSpPr>
          <p:nvPr/>
        </p:nvSpPr>
        <p:spPr bwMode="auto">
          <a:xfrm>
            <a:off x="4860479" y="2204864"/>
            <a:ext cx="3240088" cy="2520950"/>
          </a:xfrm>
          <a:prstGeom prst="rect">
            <a:avLst/>
          </a:prstGeom>
          <a:solidFill>
            <a:srgbClr val="CCECFF"/>
          </a:solidFill>
          <a:ln w="9525">
            <a:noFill/>
            <a:miter lim="800000"/>
            <a:headEnd/>
            <a:tailEnd/>
          </a:ln>
        </p:spPr>
        <p:txBody>
          <a:bodyPr/>
          <a:lstStyle/>
          <a:p>
            <a:endParaRPr lang="en-US"/>
          </a:p>
        </p:txBody>
      </p:sp>
      <p:sp>
        <p:nvSpPr>
          <p:cNvPr id="25603" name="Rectangle 2"/>
          <p:cNvSpPr>
            <a:spLocks noGrp="1" noChangeArrowheads="1"/>
          </p:cNvSpPr>
          <p:nvPr>
            <p:ph type="title"/>
          </p:nvPr>
        </p:nvSpPr>
        <p:spPr/>
        <p:txBody>
          <a:bodyPr/>
          <a:lstStyle/>
          <a:p>
            <a:pPr eaLnBrk="1" hangingPunct="1"/>
            <a:r>
              <a:rPr lang="en-GB" dirty="0" err="1"/>
              <a:t>Kirchhoff’s</a:t>
            </a:r>
            <a:r>
              <a:rPr lang="en-GB" dirty="0"/>
              <a:t> Voltage Law (KVL)</a:t>
            </a:r>
          </a:p>
        </p:txBody>
      </p:sp>
      <p:sp>
        <p:nvSpPr>
          <p:cNvPr id="25604" name="Rectangle 3"/>
          <p:cNvSpPr>
            <a:spLocks noGrp="1" noChangeArrowheads="1"/>
          </p:cNvSpPr>
          <p:nvPr>
            <p:ph idx="1"/>
          </p:nvPr>
        </p:nvSpPr>
        <p:spPr>
          <a:xfrm>
            <a:off x="457200" y="1600200"/>
            <a:ext cx="8229600" cy="1698625"/>
          </a:xfrm>
        </p:spPr>
        <p:txBody>
          <a:bodyPr/>
          <a:lstStyle/>
          <a:p>
            <a:pPr eaLnBrk="1" hangingPunct="1"/>
            <a:r>
              <a:rPr lang="en-GB" sz="2800" i="1" dirty="0"/>
              <a:t>The algebraic sum of the voltages around any loop in a circuit is zero</a:t>
            </a:r>
          </a:p>
        </p:txBody>
      </p:sp>
      <p:sp>
        <p:nvSpPr>
          <p:cNvPr id="35844" name="Rectangle 4"/>
          <p:cNvSpPr>
            <a:spLocks noChangeArrowheads="1"/>
          </p:cNvSpPr>
          <p:nvPr/>
        </p:nvSpPr>
        <p:spPr bwMode="auto">
          <a:xfrm>
            <a:off x="4752529" y="2420764"/>
            <a:ext cx="3629025" cy="1620837"/>
          </a:xfrm>
          <a:prstGeom prst="rect">
            <a:avLst/>
          </a:prstGeom>
          <a:noFill/>
          <a:ln w="9525">
            <a:noFill/>
            <a:miter lim="800000"/>
            <a:headEnd/>
            <a:tailEnd/>
          </a:ln>
          <a:effectLst/>
        </p:spPr>
        <p:txBody>
          <a:bodyPr/>
          <a:lstStyle/>
          <a:p>
            <a:pPr marL="342900" indent="-342900">
              <a:spcBef>
                <a:spcPct val="20000"/>
              </a:spcBef>
              <a:buClr>
                <a:schemeClr val="hlink"/>
              </a:buClr>
              <a:buSzPct val="90000"/>
              <a:buFont typeface="Wingdings" pitchFamily="2" charset="2"/>
              <a:buNone/>
            </a:pPr>
            <a:r>
              <a:rPr lang="en-GB" sz="3200" dirty="0">
                <a:solidFill>
                  <a:srgbClr val="000000"/>
                </a:solidFill>
                <a:effectLst>
                  <a:outerShdw blurRad="38100" dist="38100" dir="2700000" algn="tl">
                    <a:srgbClr val="C0C0C0"/>
                  </a:outerShdw>
                </a:effectLst>
              </a:rPr>
              <a:t>  </a:t>
            </a:r>
            <a:r>
              <a:rPr lang="en-GB" sz="3200" i="1" dirty="0">
                <a:solidFill>
                  <a:srgbClr val="000000"/>
                </a:solidFill>
                <a:effectLst>
                  <a:outerShdw blurRad="38100" dist="38100" dir="2700000" algn="tl">
                    <a:srgbClr val="C0C0C0"/>
                  </a:outerShdw>
                </a:effectLst>
              </a:rPr>
              <a:t>E – V</a:t>
            </a:r>
            <a:r>
              <a:rPr lang="en-GB" sz="3200" i="1" baseline="-25000" dirty="0">
                <a:solidFill>
                  <a:srgbClr val="000000"/>
                </a:solidFill>
                <a:effectLst>
                  <a:outerShdw blurRad="38100" dist="38100" dir="2700000" algn="tl">
                    <a:srgbClr val="C0C0C0"/>
                  </a:outerShdw>
                </a:effectLst>
              </a:rPr>
              <a:t>1</a:t>
            </a:r>
            <a:r>
              <a:rPr lang="en-GB" sz="3200" i="1" dirty="0">
                <a:solidFill>
                  <a:srgbClr val="000000"/>
                </a:solidFill>
                <a:effectLst>
                  <a:outerShdw blurRad="38100" dist="38100" dir="2700000" algn="tl">
                    <a:srgbClr val="C0C0C0"/>
                  </a:outerShdw>
                </a:effectLst>
              </a:rPr>
              <a:t> – V</a:t>
            </a:r>
            <a:r>
              <a:rPr lang="en-GB" sz="3200" i="1" baseline="-25000" dirty="0">
                <a:solidFill>
                  <a:srgbClr val="000000"/>
                </a:solidFill>
                <a:effectLst>
                  <a:outerShdw blurRad="38100" dist="38100" dir="2700000" algn="tl">
                    <a:srgbClr val="C0C0C0"/>
                  </a:outerShdw>
                </a:effectLst>
              </a:rPr>
              <a:t>2 </a:t>
            </a:r>
            <a:r>
              <a:rPr lang="en-GB" sz="3200" i="1" dirty="0">
                <a:solidFill>
                  <a:srgbClr val="000000"/>
                </a:solidFill>
                <a:effectLst>
                  <a:outerShdw blurRad="38100" dist="38100" dir="2700000" algn="tl">
                    <a:srgbClr val="C0C0C0"/>
                  </a:outerShdw>
                </a:effectLst>
              </a:rPr>
              <a:t>= </a:t>
            </a:r>
            <a:r>
              <a:rPr lang="en-GB" sz="3200" dirty="0">
                <a:solidFill>
                  <a:srgbClr val="000000"/>
                </a:solidFill>
                <a:effectLst>
                  <a:outerShdw blurRad="38100" dist="38100" dir="2700000" algn="tl">
                    <a:srgbClr val="C0C0C0"/>
                  </a:outerShdw>
                </a:effectLst>
              </a:rPr>
              <a:t>0</a:t>
            </a:r>
            <a:endParaRPr lang="en-GB" sz="3200" baseline="-25000" dirty="0">
              <a:solidFill>
                <a:srgbClr val="000000"/>
              </a:solidFill>
              <a:effectLst>
                <a:outerShdw blurRad="38100" dist="38100" dir="2700000" algn="tl">
                  <a:srgbClr val="C0C0C0"/>
                </a:outerShdw>
              </a:effectLst>
            </a:endParaRPr>
          </a:p>
          <a:p>
            <a:pPr marL="342900" indent="-342900">
              <a:spcBef>
                <a:spcPct val="20000"/>
              </a:spcBef>
              <a:buClr>
                <a:schemeClr val="hlink"/>
              </a:buClr>
              <a:buSzPct val="90000"/>
              <a:buFont typeface="Wingdings" pitchFamily="2" charset="2"/>
              <a:buNone/>
            </a:pPr>
            <a:r>
              <a:rPr lang="en-GB" sz="3200" i="1" dirty="0">
                <a:solidFill>
                  <a:srgbClr val="000000"/>
                </a:solidFill>
                <a:effectLst>
                  <a:outerShdw blurRad="38100" dist="38100" dir="2700000" algn="tl">
                    <a:srgbClr val="C0C0C0"/>
                  </a:outerShdw>
                </a:effectLst>
              </a:rPr>
              <a:t>  V</a:t>
            </a:r>
            <a:r>
              <a:rPr lang="en-GB" sz="3200" i="1" baseline="-25000" dirty="0">
                <a:solidFill>
                  <a:srgbClr val="000000"/>
                </a:solidFill>
                <a:effectLst>
                  <a:outerShdw blurRad="38100" dist="38100" dir="2700000" algn="tl">
                    <a:srgbClr val="C0C0C0"/>
                  </a:outerShdw>
                </a:effectLst>
              </a:rPr>
              <a:t>1</a:t>
            </a:r>
            <a:r>
              <a:rPr lang="en-GB" sz="3200" i="1" dirty="0">
                <a:solidFill>
                  <a:srgbClr val="000000"/>
                </a:solidFill>
                <a:effectLst>
                  <a:outerShdw blurRad="38100" dist="38100" dir="2700000" algn="tl">
                    <a:srgbClr val="C0C0C0"/>
                  </a:outerShdw>
                </a:effectLst>
              </a:rPr>
              <a:t> = </a:t>
            </a:r>
            <a:r>
              <a:rPr lang="en-GB" sz="3200" dirty="0">
                <a:solidFill>
                  <a:srgbClr val="000000"/>
                </a:solidFill>
                <a:effectLst>
                  <a:outerShdw blurRad="38100" dist="38100" dir="2700000" algn="tl">
                    <a:srgbClr val="C0C0C0"/>
                  </a:outerShdw>
                </a:effectLst>
              </a:rPr>
              <a:t>E – </a:t>
            </a:r>
            <a:r>
              <a:rPr lang="en-GB" sz="3200" i="1" dirty="0">
                <a:solidFill>
                  <a:srgbClr val="000000"/>
                </a:solidFill>
                <a:effectLst>
                  <a:outerShdw blurRad="38100" dist="38100" dir="2700000" algn="tl">
                    <a:srgbClr val="C0C0C0"/>
                  </a:outerShdw>
                </a:effectLst>
              </a:rPr>
              <a:t>V</a:t>
            </a:r>
            <a:r>
              <a:rPr lang="en-GB" sz="3200" i="1" baseline="-25000" dirty="0">
                <a:solidFill>
                  <a:srgbClr val="000000"/>
                </a:solidFill>
                <a:effectLst>
                  <a:outerShdw blurRad="38100" dist="38100" dir="2700000" algn="tl">
                    <a:srgbClr val="C0C0C0"/>
                  </a:outerShdw>
                </a:effectLst>
              </a:rPr>
              <a:t>2</a:t>
            </a:r>
            <a:endParaRPr lang="en-GB" sz="3200" dirty="0">
              <a:solidFill>
                <a:srgbClr val="000000"/>
              </a:solidFill>
              <a:effectLst>
                <a:outerShdw blurRad="38100" dist="38100" dir="2700000" algn="tl">
                  <a:srgbClr val="C0C0C0"/>
                </a:outerShdw>
              </a:effectLst>
            </a:endParaRPr>
          </a:p>
          <a:p>
            <a:pPr marL="342900" indent="-342900">
              <a:spcBef>
                <a:spcPct val="20000"/>
              </a:spcBef>
              <a:buClr>
                <a:schemeClr val="hlink"/>
              </a:buClr>
              <a:buSzPct val="90000"/>
              <a:buFont typeface="Wingdings" pitchFamily="2" charset="2"/>
              <a:buNone/>
            </a:pPr>
            <a:r>
              <a:rPr lang="en-GB" sz="3200" i="1" dirty="0">
                <a:solidFill>
                  <a:srgbClr val="000000"/>
                </a:solidFill>
                <a:effectLst>
                  <a:outerShdw blurRad="38100" dist="38100" dir="2700000" algn="tl">
                    <a:srgbClr val="C0C0C0"/>
                  </a:outerShdw>
                </a:effectLst>
              </a:rPr>
              <a:t>       = </a:t>
            </a:r>
            <a:r>
              <a:rPr lang="en-GB" sz="3200" dirty="0">
                <a:solidFill>
                  <a:srgbClr val="000000"/>
                </a:solidFill>
                <a:effectLst>
                  <a:outerShdw blurRad="38100" dist="38100" dir="2700000" algn="tl">
                    <a:srgbClr val="C0C0C0"/>
                  </a:outerShdw>
                </a:effectLst>
              </a:rPr>
              <a:t>12 – 7</a:t>
            </a:r>
          </a:p>
          <a:p>
            <a:pPr marL="342900" indent="-342900">
              <a:spcBef>
                <a:spcPct val="20000"/>
              </a:spcBef>
              <a:buClr>
                <a:schemeClr val="hlink"/>
              </a:buClr>
              <a:buSzPct val="90000"/>
              <a:buFont typeface="Wingdings" pitchFamily="2" charset="2"/>
              <a:buNone/>
            </a:pPr>
            <a:r>
              <a:rPr lang="en-GB" sz="3200" dirty="0">
                <a:solidFill>
                  <a:srgbClr val="000000"/>
                </a:solidFill>
                <a:effectLst>
                  <a:outerShdw blurRad="38100" dist="38100" dir="2700000" algn="tl">
                    <a:srgbClr val="C0C0C0"/>
                  </a:outerShdw>
                </a:effectLst>
              </a:rPr>
              <a:t>       =  5 V</a:t>
            </a:r>
          </a:p>
        </p:txBody>
      </p:sp>
      <p:sp>
        <p:nvSpPr>
          <p:cNvPr id="25607" name="Text Box 10"/>
          <p:cNvSpPr txBox="1">
            <a:spLocks noChangeArrowheads="1"/>
          </p:cNvSpPr>
          <p:nvPr/>
        </p:nvSpPr>
        <p:spPr bwMode="auto">
          <a:xfrm>
            <a:off x="107505" y="4686969"/>
            <a:ext cx="6984776" cy="1200329"/>
          </a:xfrm>
          <a:prstGeom prst="rect">
            <a:avLst/>
          </a:prstGeom>
          <a:noFill/>
          <a:ln w="9525">
            <a:noFill/>
            <a:miter lim="800000"/>
            <a:headEnd/>
            <a:tailEnd/>
          </a:ln>
        </p:spPr>
        <p:txBody>
          <a:bodyPr wrap="square">
            <a:spAutoFit/>
          </a:bodyPr>
          <a:lstStyle/>
          <a:p>
            <a:r>
              <a:rPr lang="en-GB" sz="2400" dirty="0">
                <a:solidFill>
                  <a:srgbClr val="FF0000"/>
                </a:solidFill>
              </a:rPr>
              <a:t>KVL states that a charge moving around a closed loop back to its starting point has neither gained nor lost energy</a:t>
            </a:r>
          </a:p>
        </p:txBody>
      </p:sp>
      <p:sp>
        <p:nvSpPr>
          <p:cNvPr id="8" name="Rectangle 7"/>
          <p:cNvSpPr/>
          <p:nvPr/>
        </p:nvSpPr>
        <p:spPr>
          <a:xfrm>
            <a:off x="4716016" y="5934670"/>
            <a:ext cx="2808312" cy="923330"/>
          </a:xfrm>
          <a:prstGeom prst="rect">
            <a:avLst/>
          </a:prstGeom>
        </p:spPr>
        <p:txBody>
          <a:bodyPr wrap="square">
            <a:spAutoFit/>
          </a:bodyPr>
          <a:lstStyle/>
          <a:p>
            <a:r>
              <a:rPr lang="en-GB" b="1" dirty="0"/>
              <a:t>Gustav Robert </a:t>
            </a:r>
            <a:r>
              <a:rPr lang="en-GB" b="1" dirty="0" err="1"/>
              <a:t>Kirchhoff</a:t>
            </a:r>
            <a:r>
              <a:rPr lang="en-GB" dirty="0"/>
              <a:t> (1824–1887) was a German Physicist </a:t>
            </a:r>
          </a:p>
        </p:txBody>
      </p:sp>
      <p:sp>
        <p:nvSpPr>
          <p:cNvPr id="9" name="Rectangle 9"/>
          <p:cNvSpPr>
            <a:spLocks noChangeArrowheads="1"/>
          </p:cNvSpPr>
          <p:nvPr/>
        </p:nvSpPr>
        <p:spPr bwMode="auto">
          <a:xfrm>
            <a:off x="2197100" y="5934670"/>
            <a:ext cx="2374900" cy="923330"/>
          </a:xfrm>
          <a:prstGeom prst="rect">
            <a:avLst/>
          </a:prstGeom>
          <a:noFill/>
          <a:ln w="9525">
            <a:noFill/>
            <a:miter lim="800000"/>
            <a:headEnd/>
            <a:tailEnd/>
          </a:ln>
        </p:spPr>
        <p:txBody>
          <a:bodyPr>
            <a:spAutoFit/>
          </a:bodyPr>
          <a:lstStyle/>
          <a:p>
            <a:r>
              <a:rPr lang="en-GB" dirty="0">
                <a:solidFill>
                  <a:srgbClr val="FF0000"/>
                </a:solidFill>
              </a:rPr>
              <a:t>Shamelessly copied from </a:t>
            </a:r>
            <a:r>
              <a:rPr lang="en-GB" dirty="0" err="1">
                <a:solidFill>
                  <a:srgbClr val="FF0000"/>
                </a:solidFill>
              </a:rPr>
              <a:t>Wikipedia</a:t>
            </a:r>
            <a:endParaRPr lang="en-GB" dirty="0">
              <a:solidFill>
                <a:srgbClr val="FF0000"/>
              </a:solidFill>
            </a:endParaRPr>
          </a:p>
          <a:p>
            <a:r>
              <a:rPr lang="en-GB" dirty="0">
                <a:solidFill>
                  <a:srgbClr val="FF0000"/>
                </a:solidFill>
              </a:rPr>
              <a:t>again</a:t>
            </a:r>
          </a:p>
        </p:txBody>
      </p:sp>
      <p:cxnSp>
        <p:nvCxnSpPr>
          <p:cNvPr id="10" name="Straight Arrow Connector 9"/>
          <p:cNvCxnSpPr>
            <a:endCxn id="8" idx="1"/>
          </p:cNvCxnSpPr>
          <p:nvPr/>
        </p:nvCxnSpPr>
        <p:spPr>
          <a:xfrm flipV="1">
            <a:off x="3923928" y="6396335"/>
            <a:ext cx="792088" cy="114399"/>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pic>
        <p:nvPicPr>
          <p:cNvPr id="62466" name="Picture 2" descr="File:Gustav Robert Kirchhoff.jpg">
            <a:hlinkClick r:id="rId4"/>
          </p:cNvPr>
          <p:cNvPicPr>
            <a:picLocks noChangeAspect="1" noChangeArrowheads="1"/>
          </p:cNvPicPr>
          <p:nvPr/>
        </p:nvPicPr>
        <p:blipFill>
          <a:blip r:embed="rId5" cstate="print"/>
          <a:srcRect/>
          <a:stretch>
            <a:fillRect/>
          </a:stretch>
        </p:blipFill>
        <p:spPr bwMode="auto">
          <a:xfrm>
            <a:off x="7596336" y="4725144"/>
            <a:ext cx="1475656" cy="2084713"/>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7" name="Picture 4" descr="C02NF07"/>
          <p:cNvPicPr>
            <a:picLocks noChangeAspect="1" noChangeArrowheads="1"/>
          </p:cNvPicPr>
          <p:nvPr/>
        </p:nvPicPr>
        <p:blipFill>
          <a:blip r:embed="rId3" cstate="print"/>
          <a:srcRect/>
          <a:stretch>
            <a:fillRect/>
          </a:stretch>
        </p:blipFill>
        <p:spPr bwMode="auto">
          <a:xfrm>
            <a:off x="539750" y="1700808"/>
            <a:ext cx="3671888" cy="2627313"/>
          </a:xfrm>
          <a:prstGeom prst="rect">
            <a:avLst/>
          </a:prstGeom>
          <a:noFill/>
          <a:ln w="9525">
            <a:noFill/>
            <a:miter lim="800000"/>
            <a:headEnd/>
            <a:tailEnd/>
          </a:ln>
        </p:spPr>
      </p:pic>
      <p:sp>
        <p:nvSpPr>
          <p:cNvPr id="5126" name="Rectangle 2"/>
          <p:cNvSpPr>
            <a:spLocks noGrp="1" noChangeArrowheads="1"/>
          </p:cNvSpPr>
          <p:nvPr>
            <p:ph type="title"/>
          </p:nvPr>
        </p:nvSpPr>
        <p:spPr/>
        <p:txBody>
          <a:bodyPr/>
          <a:lstStyle/>
          <a:p>
            <a:pPr eaLnBrk="1" hangingPunct="1"/>
            <a:r>
              <a:rPr lang="en-GB"/>
              <a:t>Resistors in parallel</a:t>
            </a:r>
          </a:p>
        </p:txBody>
      </p:sp>
      <p:graphicFrame>
        <p:nvGraphicFramePr>
          <p:cNvPr id="5122" name="Object 20"/>
          <p:cNvGraphicFramePr>
            <a:graphicFrameLocks noGrp="1" noChangeAspect="1"/>
          </p:cNvGraphicFramePr>
          <p:nvPr>
            <p:ph idx="1"/>
          </p:nvPr>
        </p:nvGraphicFramePr>
        <p:xfrm>
          <a:off x="4859338" y="1557338"/>
          <a:ext cx="1366837" cy="1392237"/>
        </p:xfrm>
        <a:graphic>
          <a:graphicData uri="http://schemas.openxmlformats.org/presentationml/2006/ole">
            <mc:AlternateContent xmlns:mc="http://schemas.openxmlformats.org/markup-compatibility/2006">
              <mc:Choice xmlns:v="urn:schemas-microsoft-com:vml" Requires="v">
                <p:oleObj spid="_x0000_s3366" name="Equation" r:id="rId4" imgW="672840" imgH="685800" progId="Equation.3">
                  <p:embed/>
                </p:oleObj>
              </mc:Choice>
              <mc:Fallback>
                <p:oleObj name="Equation" r:id="rId4" imgW="672840" imgH="685800" progId="Equation.3">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9338" y="1557338"/>
                        <a:ext cx="1366837" cy="1392237"/>
                      </a:xfrm>
                      <a:prstGeom prst="rect">
                        <a:avLst/>
                      </a:prstGeom>
                      <a:solidFill>
                        <a:schemeClr val="bg1"/>
                      </a:solidFill>
                    </p:spPr>
                  </p:pic>
                </p:oleObj>
              </mc:Fallback>
            </mc:AlternateContent>
          </a:graphicData>
        </a:graphic>
      </p:graphicFrame>
      <p:sp>
        <p:nvSpPr>
          <p:cNvPr id="5128" name="Rectangle 6"/>
          <p:cNvSpPr>
            <a:spLocks noChangeArrowheads="1"/>
          </p:cNvSpPr>
          <p:nvPr/>
        </p:nvSpPr>
        <p:spPr bwMode="auto">
          <a:xfrm>
            <a:off x="4427538" y="4221163"/>
            <a:ext cx="4248150" cy="2160587"/>
          </a:xfrm>
          <a:prstGeom prst="rect">
            <a:avLst/>
          </a:prstGeom>
          <a:solidFill>
            <a:srgbClr val="CCECFF"/>
          </a:solidFill>
          <a:ln w="9525">
            <a:noFill/>
            <a:miter lim="800000"/>
            <a:headEnd/>
            <a:tailEnd/>
          </a:ln>
        </p:spPr>
        <p:txBody>
          <a:bodyPr/>
          <a:lstStyle/>
          <a:p>
            <a:endParaRPr lang="en-US"/>
          </a:p>
        </p:txBody>
      </p:sp>
      <p:graphicFrame>
        <p:nvGraphicFramePr>
          <p:cNvPr id="5123" name="Object 7"/>
          <p:cNvGraphicFramePr>
            <a:graphicFrameLocks noChangeAspect="1"/>
          </p:cNvGraphicFramePr>
          <p:nvPr/>
        </p:nvGraphicFramePr>
        <p:xfrm>
          <a:off x="5078413" y="4365625"/>
          <a:ext cx="3167062" cy="939800"/>
        </p:xfrm>
        <a:graphic>
          <a:graphicData uri="http://schemas.openxmlformats.org/presentationml/2006/ole">
            <mc:AlternateContent xmlns:mc="http://schemas.openxmlformats.org/markup-compatibility/2006">
              <mc:Choice xmlns:v="urn:schemas-microsoft-com:vml" Requires="v">
                <p:oleObj spid="_x0000_s3367" name="Equation" r:id="rId6" imgW="1409400" imgH="431640" progId="Equation.3">
                  <p:embed/>
                </p:oleObj>
              </mc:Choice>
              <mc:Fallback>
                <p:oleObj name="Equation" r:id="rId6" imgW="1409400" imgH="43164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8413" y="4365625"/>
                        <a:ext cx="3167062"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9" name="Line 9"/>
          <p:cNvSpPr>
            <a:spLocks noChangeShapeType="1"/>
          </p:cNvSpPr>
          <p:nvPr/>
        </p:nvSpPr>
        <p:spPr bwMode="auto">
          <a:xfrm flipH="1">
            <a:off x="1403350" y="4377606"/>
            <a:ext cx="2016125" cy="0"/>
          </a:xfrm>
          <a:prstGeom prst="line">
            <a:avLst/>
          </a:prstGeom>
          <a:noFill/>
          <a:ln w="9525">
            <a:solidFill>
              <a:srgbClr val="000000"/>
            </a:solidFill>
            <a:round/>
            <a:headEnd/>
            <a:tailEnd type="triangle" w="med" len="med"/>
          </a:ln>
        </p:spPr>
        <p:txBody>
          <a:bodyPr/>
          <a:lstStyle/>
          <a:p>
            <a:endParaRPr lang="en-GB"/>
          </a:p>
        </p:txBody>
      </p:sp>
      <p:sp>
        <p:nvSpPr>
          <p:cNvPr id="5130" name="Text Box 11"/>
          <p:cNvSpPr txBox="1">
            <a:spLocks noChangeArrowheads="1"/>
          </p:cNvSpPr>
          <p:nvPr/>
        </p:nvSpPr>
        <p:spPr bwMode="auto">
          <a:xfrm>
            <a:off x="1403350" y="1772816"/>
            <a:ext cx="365125" cy="396875"/>
          </a:xfrm>
          <a:prstGeom prst="rect">
            <a:avLst/>
          </a:prstGeom>
          <a:noFill/>
          <a:ln w="9525">
            <a:noFill/>
            <a:miter lim="800000"/>
            <a:headEnd/>
            <a:tailEnd/>
          </a:ln>
        </p:spPr>
        <p:txBody>
          <a:bodyPr wrap="none">
            <a:spAutoFit/>
          </a:bodyPr>
          <a:lstStyle/>
          <a:p>
            <a:r>
              <a:rPr lang="en-GB" sz="2000" b="1" i="1">
                <a:solidFill>
                  <a:srgbClr val="000000"/>
                </a:solidFill>
                <a:latin typeface="Times New Roman" pitchFamily="18" charset="0"/>
              </a:rPr>
              <a:t>I</a:t>
            </a:r>
            <a:r>
              <a:rPr lang="en-GB" sz="2000" b="1" i="1" baseline="-25000">
                <a:solidFill>
                  <a:srgbClr val="000000"/>
                </a:solidFill>
                <a:latin typeface="Times New Roman" pitchFamily="18" charset="0"/>
              </a:rPr>
              <a:t>1</a:t>
            </a:r>
          </a:p>
        </p:txBody>
      </p:sp>
      <p:sp>
        <p:nvSpPr>
          <p:cNvPr id="5131" name="Line 12"/>
          <p:cNvSpPr>
            <a:spLocks noChangeShapeType="1"/>
          </p:cNvSpPr>
          <p:nvPr/>
        </p:nvSpPr>
        <p:spPr bwMode="auto">
          <a:xfrm>
            <a:off x="785813" y="3141241"/>
            <a:ext cx="215900" cy="0"/>
          </a:xfrm>
          <a:prstGeom prst="line">
            <a:avLst/>
          </a:prstGeom>
          <a:noFill/>
          <a:ln w="28575">
            <a:solidFill>
              <a:srgbClr val="000000"/>
            </a:solidFill>
            <a:round/>
            <a:headEnd/>
            <a:tailEnd type="triangle" w="med" len="med"/>
          </a:ln>
        </p:spPr>
        <p:txBody>
          <a:bodyPr/>
          <a:lstStyle/>
          <a:p>
            <a:endParaRPr lang="en-GB"/>
          </a:p>
        </p:txBody>
      </p:sp>
      <p:sp>
        <p:nvSpPr>
          <p:cNvPr id="5132" name="Text Box 14"/>
          <p:cNvSpPr txBox="1">
            <a:spLocks noChangeArrowheads="1"/>
          </p:cNvSpPr>
          <p:nvPr/>
        </p:nvSpPr>
        <p:spPr bwMode="auto">
          <a:xfrm>
            <a:off x="1403350" y="2709441"/>
            <a:ext cx="365125" cy="396875"/>
          </a:xfrm>
          <a:prstGeom prst="rect">
            <a:avLst/>
          </a:prstGeom>
          <a:noFill/>
          <a:ln w="9525">
            <a:noFill/>
            <a:miter lim="800000"/>
            <a:headEnd/>
            <a:tailEnd/>
          </a:ln>
        </p:spPr>
        <p:txBody>
          <a:bodyPr wrap="none">
            <a:spAutoFit/>
          </a:bodyPr>
          <a:lstStyle/>
          <a:p>
            <a:r>
              <a:rPr lang="en-GB" sz="2000" b="1" i="1">
                <a:solidFill>
                  <a:srgbClr val="000000"/>
                </a:solidFill>
                <a:latin typeface="Times New Roman" pitchFamily="18" charset="0"/>
              </a:rPr>
              <a:t>I</a:t>
            </a:r>
            <a:r>
              <a:rPr lang="en-GB" sz="2000" b="1" i="1" baseline="-25000">
                <a:solidFill>
                  <a:srgbClr val="000000"/>
                </a:solidFill>
                <a:latin typeface="Times New Roman" pitchFamily="18" charset="0"/>
              </a:rPr>
              <a:t>2</a:t>
            </a:r>
          </a:p>
        </p:txBody>
      </p:sp>
      <p:sp>
        <p:nvSpPr>
          <p:cNvPr id="5133" name="Text Box 15"/>
          <p:cNvSpPr txBox="1">
            <a:spLocks noChangeArrowheads="1"/>
          </p:cNvSpPr>
          <p:nvPr/>
        </p:nvSpPr>
        <p:spPr bwMode="auto">
          <a:xfrm>
            <a:off x="1331913" y="3573041"/>
            <a:ext cx="365125" cy="396875"/>
          </a:xfrm>
          <a:prstGeom prst="rect">
            <a:avLst/>
          </a:prstGeom>
          <a:noFill/>
          <a:ln w="9525">
            <a:noFill/>
            <a:miter lim="800000"/>
            <a:headEnd/>
            <a:tailEnd/>
          </a:ln>
        </p:spPr>
        <p:txBody>
          <a:bodyPr wrap="none">
            <a:spAutoFit/>
          </a:bodyPr>
          <a:lstStyle/>
          <a:p>
            <a:r>
              <a:rPr lang="en-GB" sz="2000" b="1" i="1">
                <a:solidFill>
                  <a:srgbClr val="000000"/>
                </a:solidFill>
                <a:latin typeface="Times New Roman" pitchFamily="18" charset="0"/>
              </a:rPr>
              <a:t>I</a:t>
            </a:r>
            <a:r>
              <a:rPr lang="en-GB" sz="2000" b="1" i="1" baseline="-25000">
                <a:solidFill>
                  <a:srgbClr val="000000"/>
                </a:solidFill>
                <a:latin typeface="Times New Roman" pitchFamily="18" charset="0"/>
              </a:rPr>
              <a:t>3</a:t>
            </a:r>
          </a:p>
        </p:txBody>
      </p:sp>
      <p:sp>
        <p:nvSpPr>
          <p:cNvPr id="5134" name="Text Box 16"/>
          <p:cNvSpPr txBox="1">
            <a:spLocks noChangeArrowheads="1"/>
          </p:cNvSpPr>
          <p:nvPr/>
        </p:nvSpPr>
        <p:spPr bwMode="auto">
          <a:xfrm>
            <a:off x="2268538" y="4422056"/>
            <a:ext cx="420687" cy="519112"/>
          </a:xfrm>
          <a:prstGeom prst="rect">
            <a:avLst/>
          </a:prstGeom>
          <a:noFill/>
          <a:ln w="9525">
            <a:noFill/>
            <a:miter lim="800000"/>
            <a:headEnd/>
            <a:tailEnd/>
          </a:ln>
        </p:spPr>
        <p:txBody>
          <a:bodyPr wrap="none">
            <a:spAutoFit/>
          </a:bodyPr>
          <a:lstStyle/>
          <a:p>
            <a:r>
              <a:rPr lang="en-GB" sz="2800" b="1" i="1" dirty="0">
                <a:solidFill>
                  <a:srgbClr val="000000"/>
                </a:solidFill>
                <a:latin typeface="Times New Roman" pitchFamily="18" charset="0"/>
              </a:rPr>
              <a:t>V</a:t>
            </a:r>
            <a:endParaRPr lang="en-GB" sz="2800" b="1" i="1" baseline="-25000" dirty="0">
              <a:solidFill>
                <a:srgbClr val="000000"/>
              </a:solidFill>
              <a:latin typeface="Times New Roman" pitchFamily="18" charset="0"/>
            </a:endParaRPr>
          </a:p>
        </p:txBody>
      </p:sp>
      <p:sp>
        <p:nvSpPr>
          <p:cNvPr id="5135" name="Line 17"/>
          <p:cNvSpPr>
            <a:spLocks noChangeShapeType="1"/>
          </p:cNvSpPr>
          <p:nvPr/>
        </p:nvSpPr>
        <p:spPr bwMode="auto">
          <a:xfrm>
            <a:off x="1403350" y="2133178"/>
            <a:ext cx="215900" cy="0"/>
          </a:xfrm>
          <a:prstGeom prst="line">
            <a:avLst/>
          </a:prstGeom>
          <a:noFill/>
          <a:ln w="28575">
            <a:solidFill>
              <a:srgbClr val="000000"/>
            </a:solidFill>
            <a:round/>
            <a:headEnd/>
            <a:tailEnd type="triangle" w="med" len="med"/>
          </a:ln>
        </p:spPr>
        <p:txBody>
          <a:bodyPr/>
          <a:lstStyle/>
          <a:p>
            <a:endParaRPr lang="en-GB"/>
          </a:p>
        </p:txBody>
      </p:sp>
      <p:sp>
        <p:nvSpPr>
          <p:cNvPr id="5136" name="Line 18"/>
          <p:cNvSpPr>
            <a:spLocks noChangeShapeType="1"/>
          </p:cNvSpPr>
          <p:nvPr/>
        </p:nvSpPr>
        <p:spPr bwMode="auto">
          <a:xfrm>
            <a:off x="1403350" y="3141241"/>
            <a:ext cx="215900" cy="0"/>
          </a:xfrm>
          <a:prstGeom prst="line">
            <a:avLst/>
          </a:prstGeom>
          <a:noFill/>
          <a:ln w="28575">
            <a:solidFill>
              <a:srgbClr val="000000"/>
            </a:solidFill>
            <a:round/>
            <a:headEnd/>
            <a:tailEnd type="triangle" w="med" len="med"/>
          </a:ln>
        </p:spPr>
        <p:txBody>
          <a:bodyPr/>
          <a:lstStyle/>
          <a:p>
            <a:endParaRPr lang="en-GB"/>
          </a:p>
        </p:txBody>
      </p:sp>
      <p:sp>
        <p:nvSpPr>
          <p:cNvPr id="5137" name="Line 19"/>
          <p:cNvSpPr>
            <a:spLocks noChangeShapeType="1"/>
          </p:cNvSpPr>
          <p:nvPr/>
        </p:nvSpPr>
        <p:spPr bwMode="auto">
          <a:xfrm>
            <a:off x="1404937" y="4149080"/>
            <a:ext cx="215900" cy="0"/>
          </a:xfrm>
          <a:prstGeom prst="line">
            <a:avLst/>
          </a:prstGeom>
          <a:noFill/>
          <a:ln w="28575">
            <a:solidFill>
              <a:srgbClr val="000000"/>
            </a:solidFill>
            <a:round/>
            <a:headEnd/>
            <a:tailEnd type="triangle" w="med" len="med"/>
          </a:ln>
        </p:spPr>
        <p:txBody>
          <a:bodyPr/>
          <a:lstStyle/>
          <a:p>
            <a:endParaRPr lang="en-GB"/>
          </a:p>
        </p:txBody>
      </p:sp>
      <p:graphicFrame>
        <p:nvGraphicFramePr>
          <p:cNvPr id="5124" name="Object 22"/>
          <p:cNvGraphicFramePr>
            <a:graphicFrameLocks noChangeAspect="1"/>
          </p:cNvGraphicFramePr>
          <p:nvPr/>
        </p:nvGraphicFramePr>
        <p:xfrm>
          <a:off x="4427538" y="3068638"/>
          <a:ext cx="4203700" cy="876300"/>
        </p:xfrm>
        <a:graphic>
          <a:graphicData uri="http://schemas.openxmlformats.org/presentationml/2006/ole">
            <mc:AlternateContent xmlns:mc="http://schemas.openxmlformats.org/markup-compatibility/2006">
              <mc:Choice xmlns:v="urn:schemas-microsoft-com:vml" Requires="v">
                <p:oleObj spid="_x0000_s3368" name="Equation" r:id="rId8" imgW="2070000" imgH="431640" progId="Equation.3">
                  <p:embed/>
                </p:oleObj>
              </mc:Choice>
              <mc:Fallback>
                <p:oleObj name="Equation" r:id="rId8" imgW="2070000" imgH="431640" progId="Equation.3">
                  <p:embed/>
                  <p:pic>
                    <p:nvPicPr>
                      <p:cNvPr id="0"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27538" y="3068638"/>
                        <a:ext cx="4203700" cy="8763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5138" name="Text Box 23"/>
          <p:cNvSpPr txBox="1">
            <a:spLocks noChangeArrowheads="1"/>
          </p:cNvSpPr>
          <p:nvPr/>
        </p:nvSpPr>
        <p:spPr bwMode="auto">
          <a:xfrm>
            <a:off x="688975" y="2737396"/>
            <a:ext cx="282575" cy="396875"/>
          </a:xfrm>
          <a:prstGeom prst="rect">
            <a:avLst/>
          </a:prstGeom>
          <a:noFill/>
          <a:ln w="9525">
            <a:noFill/>
            <a:miter lim="800000"/>
            <a:headEnd/>
            <a:tailEnd/>
          </a:ln>
        </p:spPr>
        <p:txBody>
          <a:bodyPr wrap="none">
            <a:spAutoFit/>
          </a:bodyPr>
          <a:lstStyle/>
          <a:p>
            <a:r>
              <a:rPr lang="en-GB" sz="2000" b="1" i="1" dirty="0">
                <a:solidFill>
                  <a:srgbClr val="000000"/>
                </a:solidFill>
                <a:latin typeface="Times New Roman" pitchFamily="18" charset="0"/>
              </a:rPr>
              <a:t>I</a:t>
            </a:r>
            <a:endParaRPr lang="en-GB" sz="2000" b="1" i="1" baseline="-25000" dirty="0">
              <a:solidFill>
                <a:srgbClr val="000000"/>
              </a:solidFill>
              <a:latin typeface="Times New Roman" pitchFamily="18" charset="0"/>
            </a:endParaRPr>
          </a:p>
        </p:txBody>
      </p:sp>
      <p:graphicFrame>
        <p:nvGraphicFramePr>
          <p:cNvPr id="5125" name="Object 24"/>
          <p:cNvGraphicFramePr>
            <a:graphicFrameLocks noChangeAspect="1"/>
          </p:cNvGraphicFramePr>
          <p:nvPr/>
        </p:nvGraphicFramePr>
        <p:xfrm>
          <a:off x="5508625" y="5516563"/>
          <a:ext cx="2341563" cy="496887"/>
        </p:xfrm>
        <a:graphic>
          <a:graphicData uri="http://schemas.openxmlformats.org/presentationml/2006/ole">
            <mc:AlternateContent xmlns:mc="http://schemas.openxmlformats.org/markup-compatibility/2006">
              <mc:Choice xmlns:v="urn:schemas-microsoft-com:vml" Requires="v">
                <p:oleObj spid="_x0000_s3369" name="Equation" r:id="rId10" imgW="1041120" imgH="228600" progId="Equation.3">
                  <p:embed/>
                </p:oleObj>
              </mc:Choice>
              <mc:Fallback>
                <p:oleObj name="Equation" r:id="rId10" imgW="1041120" imgH="228600" progId="Equation.3">
                  <p:embed/>
                  <p:pic>
                    <p:nvPicPr>
                      <p:cNvPr id="0" name="Object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08625" y="5516563"/>
                        <a:ext cx="2341563" cy="496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9" name="Text Box 25"/>
          <p:cNvSpPr txBox="1">
            <a:spLocks noChangeArrowheads="1"/>
          </p:cNvSpPr>
          <p:nvPr/>
        </p:nvSpPr>
        <p:spPr bwMode="auto">
          <a:xfrm>
            <a:off x="251520" y="5013176"/>
            <a:ext cx="4033838" cy="711200"/>
          </a:xfrm>
          <a:prstGeom prst="rect">
            <a:avLst/>
          </a:prstGeom>
          <a:noFill/>
          <a:ln w="9525">
            <a:solidFill>
              <a:srgbClr val="000000"/>
            </a:solidFill>
            <a:miter lim="800000"/>
            <a:headEnd/>
            <a:tailEnd/>
          </a:ln>
        </p:spPr>
        <p:txBody>
          <a:bodyPr>
            <a:spAutoFit/>
          </a:bodyPr>
          <a:lstStyle/>
          <a:p>
            <a:r>
              <a:rPr lang="en-GB" sz="2000" b="1" dirty="0"/>
              <a:t>The inverse of resistance is called </a:t>
            </a:r>
            <a:r>
              <a:rPr lang="en-GB" sz="2000" b="1" dirty="0">
                <a:solidFill>
                  <a:srgbClr val="FF0000"/>
                </a:solidFill>
              </a:rPr>
              <a:t>conductance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GB"/>
              <a:t>Resistive Current Dividers</a:t>
            </a:r>
          </a:p>
        </p:txBody>
      </p:sp>
      <p:sp>
        <p:nvSpPr>
          <p:cNvPr id="6149" name="Rectangle 6"/>
          <p:cNvSpPr>
            <a:spLocks noChangeArrowheads="1"/>
          </p:cNvSpPr>
          <p:nvPr/>
        </p:nvSpPr>
        <p:spPr bwMode="auto">
          <a:xfrm>
            <a:off x="4284663" y="2565400"/>
            <a:ext cx="4464050" cy="2808288"/>
          </a:xfrm>
          <a:prstGeom prst="rect">
            <a:avLst/>
          </a:prstGeom>
          <a:solidFill>
            <a:srgbClr val="CCECFF"/>
          </a:solidFill>
          <a:ln w="9525">
            <a:noFill/>
            <a:miter lim="800000"/>
            <a:headEnd/>
            <a:tailEnd/>
          </a:ln>
        </p:spPr>
        <p:txBody>
          <a:bodyPr/>
          <a:lstStyle/>
          <a:p>
            <a:endParaRPr lang="en-US"/>
          </a:p>
        </p:txBody>
      </p:sp>
      <p:graphicFrame>
        <p:nvGraphicFramePr>
          <p:cNvPr id="6146" name="Object 7"/>
          <p:cNvGraphicFramePr>
            <a:graphicFrameLocks noChangeAspect="1"/>
          </p:cNvGraphicFramePr>
          <p:nvPr/>
        </p:nvGraphicFramePr>
        <p:xfrm>
          <a:off x="5014913" y="2636838"/>
          <a:ext cx="3003550" cy="2498725"/>
        </p:xfrm>
        <a:graphic>
          <a:graphicData uri="http://schemas.openxmlformats.org/presentationml/2006/ole">
            <mc:AlternateContent xmlns:mc="http://schemas.openxmlformats.org/markup-compatibility/2006">
              <mc:Choice xmlns:v="urn:schemas-microsoft-com:vml" Requires="v">
                <p:oleObj spid="_x0000_s4194" name="Equation" r:id="rId4" imgW="927000" imgH="1104840" progId="Equation.3">
                  <p:embed/>
                </p:oleObj>
              </mc:Choice>
              <mc:Fallback>
                <p:oleObj name="Equation" r:id="rId4" imgW="927000" imgH="110484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4913" y="2636838"/>
                        <a:ext cx="3003550" cy="2498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0" name="Rectangle 8"/>
          <p:cNvSpPr>
            <a:spLocks noChangeArrowheads="1"/>
          </p:cNvSpPr>
          <p:nvPr/>
        </p:nvSpPr>
        <p:spPr bwMode="auto">
          <a:xfrm>
            <a:off x="1906588" y="3092723"/>
            <a:ext cx="288925" cy="914400"/>
          </a:xfrm>
          <a:prstGeom prst="rect">
            <a:avLst/>
          </a:prstGeom>
          <a:noFill/>
          <a:ln w="28575">
            <a:solidFill>
              <a:srgbClr val="000000"/>
            </a:solidFill>
            <a:miter lim="800000"/>
            <a:headEnd/>
            <a:tailEnd/>
          </a:ln>
        </p:spPr>
        <p:txBody>
          <a:bodyPr wrap="none" anchor="ctr"/>
          <a:lstStyle/>
          <a:p>
            <a:endParaRPr lang="en-US"/>
          </a:p>
        </p:txBody>
      </p:sp>
      <p:sp>
        <p:nvSpPr>
          <p:cNvPr id="6151" name="Rectangle 9"/>
          <p:cNvSpPr>
            <a:spLocks noChangeArrowheads="1"/>
          </p:cNvSpPr>
          <p:nvPr/>
        </p:nvSpPr>
        <p:spPr bwMode="auto">
          <a:xfrm>
            <a:off x="2627313" y="3092723"/>
            <a:ext cx="288925" cy="914400"/>
          </a:xfrm>
          <a:prstGeom prst="rect">
            <a:avLst/>
          </a:prstGeom>
          <a:noFill/>
          <a:ln w="28575">
            <a:solidFill>
              <a:srgbClr val="000000"/>
            </a:solidFill>
            <a:miter lim="800000"/>
            <a:headEnd/>
            <a:tailEnd/>
          </a:ln>
        </p:spPr>
        <p:txBody>
          <a:bodyPr wrap="none" anchor="ctr"/>
          <a:lstStyle/>
          <a:p>
            <a:endParaRPr lang="en-US"/>
          </a:p>
        </p:txBody>
      </p:sp>
      <p:grpSp>
        <p:nvGrpSpPr>
          <p:cNvPr id="2" name="Group 12"/>
          <p:cNvGrpSpPr>
            <a:grpSpLocks/>
          </p:cNvGrpSpPr>
          <p:nvPr/>
        </p:nvGrpSpPr>
        <p:grpSpPr bwMode="auto">
          <a:xfrm>
            <a:off x="1187450" y="2660923"/>
            <a:ext cx="1584325" cy="431800"/>
            <a:chOff x="703" y="1933"/>
            <a:chExt cx="998" cy="272"/>
          </a:xfrm>
        </p:grpSpPr>
        <p:sp>
          <p:nvSpPr>
            <p:cNvPr id="6164" name="Freeform 10"/>
            <p:cNvSpPr>
              <a:spLocks/>
            </p:cNvSpPr>
            <p:nvPr/>
          </p:nvSpPr>
          <p:spPr bwMode="auto">
            <a:xfrm>
              <a:off x="703" y="1933"/>
              <a:ext cx="544" cy="272"/>
            </a:xfrm>
            <a:custGeom>
              <a:avLst/>
              <a:gdLst>
                <a:gd name="T0" fmla="*/ 0 w 544"/>
                <a:gd name="T1" fmla="*/ 0 h 272"/>
                <a:gd name="T2" fmla="*/ 544 w 544"/>
                <a:gd name="T3" fmla="*/ 0 h 272"/>
                <a:gd name="T4" fmla="*/ 544 w 544"/>
                <a:gd name="T5" fmla="*/ 272 h 272"/>
                <a:gd name="T6" fmla="*/ 0 60000 65536"/>
                <a:gd name="T7" fmla="*/ 0 60000 65536"/>
                <a:gd name="T8" fmla="*/ 0 60000 65536"/>
                <a:gd name="T9" fmla="*/ 0 w 544"/>
                <a:gd name="T10" fmla="*/ 0 h 272"/>
                <a:gd name="T11" fmla="*/ 544 w 544"/>
                <a:gd name="T12" fmla="*/ 272 h 272"/>
              </a:gdLst>
              <a:ahLst/>
              <a:cxnLst>
                <a:cxn ang="T6">
                  <a:pos x="T0" y="T1"/>
                </a:cxn>
                <a:cxn ang="T7">
                  <a:pos x="T2" y="T3"/>
                </a:cxn>
                <a:cxn ang="T8">
                  <a:pos x="T4" y="T5"/>
                </a:cxn>
              </a:cxnLst>
              <a:rect l="T9" t="T10" r="T11" b="T12"/>
              <a:pathLst>
                <a:path w="544" h="272">
                  <a:moveTo>
                    <a:pt x="0" y="0"/>
                  </a:moveTo>
                  <a:lnTo>
                    <a:pt x="544" y="0"/>
                  </a:lnTo>
                  <a:lnTo>
                    <a:pt x="544" y="272"/>
                  </a:lnTo>
                </a:path>
              </a:pathLst>
            </a:custGeom>
            <a:noFill/>
            <a:ln w="28575" cmpd="sng">
              <a:solidFill>
                <a:srgbClr val="00B0F0"/>
              </a:solidFill>
              <a:round/>
              <a:headEnd/>
              <a:tailEnd/>
            </a:ln>
          </p:spPr>
          <p:txBody>
            <a:bodyPr/>
            <a:lstStyle/>
            <a:p>
              <a:endParaRPr lang="en-GB"/>
            </a:p>
          </p:txBody>
        </p:sp>
        <p:sp>
          <p:nvSpPr>
            <p:cNvPr id="6165" name="Freeform 11"/>
            <p:cNvSpPr>
              <a:spLocks/>
            </p:cNvSpPr>
            <p:nvPr/>
          </p:nvSpPr>
          <p:spPr bwMode="auto">
            <a:xfrm>
              <a:off x="1157" y="1933"/>
              <a:ext cx="544" cy="272"/>
            </a:xfrm>
            <a:custGeom>
              <a:avLst/>
              <a:gdLst>
                <a:gd name="T0" fmla="*/ 0 w 544"/>
                <a:gd name="T1" fmla="*/ 0 h 272"/>
                <a:gd name="T2" fmla="*/ 544 w 544"/>
                <a:gd name="T3" fmla="*/ 0 h 272"/>
                <a:gd name="T4" fmla="*/ 544 w 544"/>
                <a:gd name="T5" fmla="*/ 272 h 272"/>
                <a:gd name="T6" fmla="*/ 0 60000 65536"/>
                <a:gd name="T7" fmla="*/ 0 60000 65536"/>
                <a:gd name="T8" fmla="*/ 0 60000 65536"/>
                <a:gd name="T9" fmla="*/ 0 w 544"/>
                <a:gd name="T10" fmla="*/ 0 h 272"/>
                <a:gd name="T11" fmla="*/ 544 w 544"/>
                <a:gd name="T12" fmla="*/ 272 h 272"/>
              </a:gdLst>
              <a:ahLst/>
              <a:cxnLst>
                <a:cxn ang="T6">
                  <a:pos x="T0" y="T1"/>
                </a:cxn>
                <a:cxn ang="T7">
                  <a:pos x="T2" y="T3"/>
                </a:cxn>
                <a:cxn ang="T8">
                  <a:pos x="T4" y="T5"/>
                </a:cxn>
              </a:cxnLst>
              <a:rect l="T9" t="T10" r="T11" b="T12"/>
              <a:pathLst>
                <a:path w="544" h="272">
                  <a:moveTo>
                    <a:pt x="0" y="0"/>
                  </a:moveTo>
                  <a:lnTo>
                    <a:pt x="544" y="0"/>
                  </a:lnTo>
                  <a:lnTo>
                    <a:pt x="544" y="272"/>
                  </a:lnTo>
                </a:path>
              </a:pathLst>
            </a:custGeom>
            <a:noFill/>
            <a:ln w="28575" cmpd="sng">
              <a:solidFill>
                <a:srgbClr val="00B0F0"/>
              </a:solidFill>
              <a:round/>
              <a:headEnd/>
              <a:tailEnd/>
            </a:ln>
          </p:spPr>
          <p:txBody>
            <a:bodyPr/>
            <a:lstStyle/>
            <a:p>
              <a:endParaRPr lang="en-GB"/>
            </a:p>
          </p:txBody>
        </p:sp>
      </p:grpSp>
      <p:grpSp>
        <p:nvGrpSpPr>
          <p:cNvPr id="3" name="Group 13"/>
          <p:cNvGrpSpPr>
            <a:grpSpLocks/>
          </p:cNvGrpSpPr>
          <p:nvPr/>
        </p:nvGrpSpPr>
        <p:grpSpPr bwMode="auto">
          <a:xfrm flipV="1">
            <a:off x="1187450" y="4029348"/>
            <a:ext cx="1584325" cy="431800"/>
            <a:chOff x="703" y="1933"/>
            <a:chExt cx="998" cy="272"/>
          </a:xfrm>
        </p:grpSpPr>
        <p:sp>
          <p:nvSpPr>
            <p:cNvPr id="6162" name="Freeform 14"/>
            <p:cNvSpPr>
              <a:spLocks/>
            </p:cNvSpPr>
            <p:nvPr/>
          </p:nvSpPr>
          <p:spPr bwMode="auto">
            <a:xfrm>
              <a:off x="703" y="1933"/>
              <a:ext cx="544" cy="272"/>
            </a:xfrm>
            <a:custGeom>
              <a:avLst/>
              <a:gdLst>
                <a:gd name="T0" fmla="*/ 0 w 544"/>
                <a:gd name="T1" fmla="*/ 0 h 272"/>
                <a:gd name="T2" fmla="*/ 544 w 544"/>
                <a:gd name="T3" fmla="*/ 0 h 272"/>
                <a:gd name="T4" fmla="*/ 544 w 544"/>
                <a:gd name="T5" fmla="*/ 272 h 272"/>
                <a:gd name="T6" fmla="*/ 0 60000 65536"/>
                <a:gd name="T7" fmla="*/ 0 60000 65536"/>
                <a:gd name="T8" fmla="*/ 0 60000 65536"/>
                <a:gd name="T9" fmla="*/ 0 w 544"/>
                <a:gd name="T10" fmla="*/ 0 h 272"/>
                <a:gd name="T11" fmla="*/ 544 w 544"/>
                <a:gd name="T12" fmla="*/ 272 h 272"/>
              </a:gdLst>
              <a:ahLst/>
              <a:cxnLst>
                <a:cxn ang="T6">
                  <a:pos x="T0" y="T1"/>
                </a:cxn>
                <a:cxn ang="T7">
                  <a:pos x="T2" y="T3"/>
                </a:cxn>
                <a:cxn ang="T8">
                  <a:pos x="T4" y="T5"/>
                </a:cxn>
              </a:cxnLst>
              <a:rect l="T9" t="T10" r="T11" b="T12"/>
              <a:pathLst>
                <a:path w="544" h="272">
                  <a:moveTo>
                    <a:pt x="0" y="0"/>
                  </a:moveTo>
                  <a:lnTo>
                    <a:pt x="544" y="0"/>
                  </a:lnTo>
                  <a:lnTo>
                    <a:pt x="544" y="272"/>
                  </a:lnTo>
                </a:path>
              </a:pathLst>
            </a:custGeom>
            <a:noFill/>
            <a:ln w="28575" cmpd="sng">
              <a:solidFill>
                <a:srgbClr val="00B0F0"/>
              </a:solidFill>
              <a:round/>
              <a:headEnd/>
              <a:tailEnd/>
            </a:ln>
          </p:spPr>
          <p:txBody>
            <a:bodyPr/>
            <a:lstStyle/>
            <a:p>
              <a:endParaRPr lang="en-GB"/>
            </a:p>
          </p:txBody>
        </p:sp>
        <p:sp>
          <p:nvSpPr>
            <p:cNvPr id="6163" name="Freeform 15"/>
            <p:cNvSpPr>
              <a:spLocks/>
            </p:cNvSpPr>
            <p:nvPr/>
          </p:nvSpPr>
          <p:spPr bwMode="auto">
            <a:xfrm>
              <a:off x="1157" y="1933"/>
              <a:ext cx="544" cy="272"/>
            </a:xfrm>
            <a:custGeom>
              <a:avLst/>
              <a:gdLst>
                <a:gd name="T0" fmla="*/ 0 w 544"/>
                <a:gd name="T1" fmla="*/ 0 h 272"/>
                <a:gd name="T2" fmla="*/ 544 w 544"/>
                <a:gd name="T3" fmla="*/ 0 h 272"/>
                <a:gd name="T4" fmla="*/ 544 w 544"/>
                <a:gd name="T5" fmla="*/ 272 h 272"/>
                <a:gd name="T6" fmla="*/ 0 60000 65536"/>
                <a:gd name="T7" fmla="*/ 0 60000 65536"/>
                <a:gd name="T8" fmla="*/ 0 60000 65536"/>
                <a:gd name="T9" fmla="*/ 0 w 544"/>
                <a:gd name="T10" fmla="*/ 0 h 272"/>
                <a:gd name="T11" fmla="*/ 544 w 544"/>
                <a:gd name="T12" fmla="*/ 272 h 272"/>
              </a:gdLst>
              <a:ahLst/>
              <a:cxnLst>
                <a:cxn ang="T6">
                  <a:pos x="T0" y="T1"/>
                </a:cxn>
                <a:cxn ang="T7">
                  <a:pos x="T2" y="T3"/>
                </a:cxn>
                <a:cxn ang="T8">
                  <a:pos x="T4" y="T5"/>
                </a:cxn>
              </a:cxnLst>
              <a:rect l="T9" t="T10" r="T11" b="T12"/>
              <a:pathLst>
                <a:path w="544" h="272">
                  <a:moveTo>
                    <a:pt x="0" y="0"/>
                  </a:moveTo>
                  <a:lnTo>
                    <a:pt x="544" y="0"/>
                  </a:lnTo>
                  <a:lnTo>
                    <a:pt x="544" y="272"/>
                  </a:lnTo>
                </a:path>
              </a:pathLst>
            </a:custGeom>
            <a:noFill/>
            <a:ln w="28575" cmpd="sng">
              <a:solidFill>
                <a:srgbClr val="00B0F0"/>
              </a:solidFill>
              <a:round/>
              <a:headEnd/>
              <a:tailEnd/>
            </a:ln>
          </p:spPr>
          <p:txBody>
            <a:bodyPr/>
            <a:lstStyle/>
            <a:p>
              <a:endParaRPr lang="en-GB"/>
            </a:p>
          </p:txBody>
        </p:sp>
      </p:grpSp>
      <p:sp>
        <p:nvSpPr>
          <p:cNvPr id="6154" name="Line 17"/>
          <p:cNvSpPr>
            <a:spLocks noChangeShapeType="1"/>
          </p:cNvSpPr>
          <p:nvPr/>
        </p:nvSpPr>
        <p:spPr bwMode="auto">
          <a:xfrm>
            <a:off x="1475656" y="2660923"/>
            <a:ext cx="253874" cy="0"/>
          </a:xfrm>
          <a:prstGeom prst="line">
            <a:avLst/>
          </a:prstGeom>
          <a:noFill/>
          <a:ln w="9525">
            <a:solidFill>
              <a:srgbClr val="000000"/>
            </a:solidFill>
            <a:round/>
            <a:headEnd/>
            <a:tailEnd type="triangle" w="med" len="med"/>
          </a:ln>
        </p:spPr>
        <p:txBody>
          <a:bodyPr/>
          <a:lstStyle/>
          <a:p>
            <a:endParaRPr lang="en-GB"/>
          </a:p>
        </p:txBody>
      </p:sp>
      <p:sp>
        <p:nvSpPr>
          <p:cNvPr id="6155" name="Text Box 19"/>
          <p:cNvSpPr txBox="1">
            <a:spLocks noChangeArrowheads="1"/>
          </p:cNvSpPr>
          <p:nvPr/>
        </p:nvSpPr>
        <p:spPr bwMode="auto">
          <a:xfrm>
            <a:off x="1485106" y="2274555"/>
            <a:ext cx="268287" cy="396875"/>
          </a:xfrm>
          <a:prstGeom prst="rect">
            <a:avLst/>
          </a:prstGeom>
          <a:noFill/>
          <a:ln w="9525">
            <a:noFill/>
            <a:miter lim="800000"/>
            <a:headEnd/>
            <a:tailEnd/>
          </a:ln>
        </p:spPr>
        <p:txBody>
          <a:bodyPr wrap="none">
            <a:spAutoFit/>
          </a:bodyPr>
          <a:lstStyle/>
          <a:p>
            <a:r>
              <a:rPr lang="en-GB" sz="2000" i="1">
                <a:solidFill>
                  <a:srgbClr val="000000"/>
                </a:solidFill>
                <a:latin typeface="Times New Roman" pitchFamily="18" charset="0"/>
              </a:rPr>
              <a:t>I</a:t>
            </a:r>
            <a:endParaRPr lang="en-GB" sz="2000" i="1" baseline="-25000">
              <a:solidFill>
                <a:srgbClr val="000000"/>
              </a:solidFill>
              <a:latin typeface="Times New Roman" pitchFamily="18" charset="0"/>
            </a:endParaRPr>
          </a:p>
        </p:txBody>
      </p:sp>
      <p:sp>
        <p:nvSpPr>
          <p:cNvPr id="6156" name="Text Box 20"/>
          <p:cNvSpPr txBox="1">
            <a:spLocks noChangeArrowheads="1"/>
          </p:cNvSpPr>
          <p:nvPr/>
        </p:nvSpPr>
        <p:spPr bwMode="auto">
          <a:xfrm>
            <a:off x="2051720" y="2636912"/>
            <a:ext cx="350838" cy="396875"/>
          </a:xfrm>
          <a:prstGeom prst="rect">
            <a:avLst/>
          </a:prstGeom>
          <a:noFill/>
          <a:ln w="9525">
            <a:noFill/>
            <a:miter lim="800000"/>
            <a:headEnd/>
            <a:tailEnd/>
          </a:ln>
        </p:spPr>
        <p:txBody>
          <a:bodyPr wrap="none">
            <a:spAutoFit/>
          </a:bodyPr>
          <a:lstStyle/>
          <a:p>
            <a:r>
              <a:rPr lang="en-GB" sz="2000" i="1" dirty="0">
                <a:solidFill>
                  <a:srgbClr val="000000"/>
                </a:solidFill>
                <a:latin typeface="Times New Roman" pitchFamily="18" charset="0"/>
              </a:rPr>
              <a:t>I</a:t>
            </a:r>
            <a:r>
              <a:rPr lang="en-GB" sz="2000" i="1" baseline="-25000" dirty="0">
                <a:solidFill>
                  <a:srgbClr val="000000"/>
                </a:solidFill>
                <a:latin typeface="Times New Roman" pitchFamily="18" charset="0"/>
              </a:rPr>
              <a:t>1</a:t>
            </a:r>
          </a:p>
        </p:txBody>
      </p:sp>
      <p:sp>
        <p:nvSpPr>
          <p:cNvPr id="6157" name="Text Box 21"/>
          <p:cNvSpPr txBox="1">
            <a:spLocks noChangeArrowheads="1"/>
          </p:cNvSpPr>
          <p:nvPr/>
        </p:nvSpPr>
        <p:spPr bwMode="auto">
          <a:xfrm>
            <a:off x="2754794" y="2655589"/>
            <a:ext cx="350838" cy="396875"/>
          </a:xfrm>
          <a:prstGeom prst="rect">
            <a:avLst/>
          </a:prstGeom>
          <a:noFill/>
          <a:ln w="9525">
            <a:noFill/>
            <a:miter lim="800000"/>
            <a:headEnd/>
            <a:tailEnd/>
          </a:ln>
        </p:spPr>
        <p:txBody>
          <a:bodyPr wrap="none">
            <a:spAutoFit/>
          </a:bodyPr>
          <a:lstStyle/>
          <a:p>
            <a:r>
              <a:rPr lang="en-GB" sz="2000" i="1" dirty="0">
                <a:solidFill>
                  <a:srgbClr val="000000"/>
                </a:solidFill>
                <a:latin typeface="Times New Roman" pitchFamily="18" charset="0"/>
              </a:rPr>
              <a:t>I</a:t>
            </a:r>
            <a:r>
              <a:rPr lang="en-GB" sz="2000" i="1" baseline="-25000" dirty="0">
                <a:solidFill>
                  <a:srgbClr val="000000"/>
                </a:solidFill>
                <a:latin typeface="Times New Roman" pitchFamily="18" charset="0"/>
              </a:rPr>
              <a:t>2</a:t>
            </a:r>
          </a:p>
        </p:txBody>
      </p:sp>
      <p:sp>
        <p:nvSpPr>
          <p:cNvPr id="6158" name="Line 22"/>
          <p:cNvSpPr>
            <a:spLocks noChangeShapeType="1"/>
          </p:cNvSpPr>
          <p:nvPr/>
        </p:nvSpPr>
        <p:spPr bwMode="auto">
          <a:xfrm flipH="1">
            <a:off x="2046252" y="2727798"/>
            <a:ext cx="4797" cy="215105"/>
          </a:xfrm>
          <a:prstGeom prst="line">
            <a:avLst/>
          </a:prstGeom>
          <a:noFill/>
          <a:ln w="9525">
            <a:solidFill>
              <a:srgbClr val="000000"/>
            </a:solidFill>
            <a:round/>
            <a:headEnd/>
            <a:tailEnd type="triangle" w="med" len="med"/>
          </a:ln>
        </p:spPr>
        <p:txBody>
          <a:bodyPr/>
          <a:lstStyle/>
          <a:p>
            <a:endParaRPr lang="en-GB"/>
          </a:p>
        </p:txBody>
      </p:sp>
      <p:sp>
        <p:nvSpPr>
          <p:cNvPr id="6160" name="Line 26"/>
          <p:cNvSpPr>
            <a:spLocks noChangeShapeType="1"/>
          </p:cNvSpPr>
          <p:nvPr/>
        </p:nvSpPr>
        <p:spPr bwMode="auto">
          <a:xfrm>
            <a:off x="1199242" y="2733154"/>
            <a:ext cx="3601" cy="1631950"/>
          </a:xfrm>
          <a:prstGeom prst="line">
            <a:avLst/>
          </a:prstGeom>
          <a:noFill/>
          <a:ln w="9525">
            <a:solidFill>
              <a:srgbClr val="000000"/>
            </a:solidFill>
            <a:round/>
            <a:headEnd type="triangle" w="med" len="med"/>
            <a:tailEnd/>
          </a:ln>
        </p:spPr>
        <p:txBody>
          <a:bodyPr/>
          <a:lstStyle/>
          <a:p>
            <a:endParaRPr lang="en-GB"/>
          </a:p>
        </p:txBody>
      </p:sp>
      <p:sp>
        <p:nvSpPr>
          <p:cNvPr id="6161" name="Text Box 27"/>
          <p:cNvSpPr txBox="1">
            <a:spLocks noChangeArrowheads="1"/>
          </p:cNvSpPr>
          <p:nvPr/>
        </p:nvSpPr>
        <p:spPr bwMode="auto">
          <a:xfrm>
            <a:off x="755650" y="3381648"/>
            <a:ext cx="339725" cy="396875"/>
          </a:xfrm>
          <a:prstGeom prst="rect">
            <a:avLst/>
          </a:prstGeom>
          <a:noFill/>
          <a:ln w="9525">
            <a:noFill/>
            <a:miter lim="800000"/>
            <a:headEnd/>
            <a:tailEnd/>
          </a:ln>
        </p:spPr>
        <p:txBody>
          <a:bodyPr wrap="none">
            <a:spAutoFit/>
          </a:bodyPr>
          <a:lstStyle/>
          <a:p>
            <a:r>
              <a:rPr lang="en-GB" sz="2000" i="1">
                <a:solidFill>
                  <a:srgbClr val="000000"/>
                </a:solidFill>
                <a:latin typeface="Times New Roman" pitchFamily="18" charset="0"/>
              </a:rPr>
              <a:t>V</a:t>
            </a:r>
            <a:endParaRPr lang="en-GB" sz="2000" i="1" baseline="-25000">
              <a:solidFill>
                <a:srgbClr val="000000"/>
              </a:solidFill>
              <a:latin typeface="Times New Roman" pitchFamily="18" charset="0"/>
            </a:endParaRPr>
          </a:p>
        </p:txBody>
      </p:sp>
      <p:sp>
        <p:nvSpPr>
          <p:cNvPr id="21" name="Text Box 27"/>
          <p:cNvSpPr txBox="1">
            <a:spLocks noChangeArrowheads="1"/>
          </p:cNvSpPr>
          <p:nvPr/>
        </p:nvSpPr>
        <p:spPr bwMode="auto">
          <a:xfrm>
            <a:off x="1843089" y="3326085"/>
            <a:ext cx="426720" cy="400110"/>
          </a:xfrm>
          <a:prstGeom prst="rect">
            <a:avLst/>
          </a:prstGeom>
          <a:noFill/>
          <a:ln w="9525">
            <a:noFill/>
            <a:miter lim="800000"/>
            <a:headEnd/>
            <a:tailEnd/>
          </a:ln>
        </p:spPr>
        <p:txBody>
          <a:bodyPr wrap="none">
            <a:spAutoFit/>
          </a:bodyPr>
          <a:lstStyle/>
          <a:p>
            <a:r>
              <a:rPr lang="en-GB" sz="2000" i="1" dirty="0">
                <a:solidFill>
                  <a:srgbClr val="000000"/>
                </a:solidFill>
                <a:latin typeface="Times New Roman" pitchFamily="18" charset="0"/>
              </a:rPr>
              <a:t>R</a:t>
            </a:r>
            <a:r>
              <a:rPr lang="en-GB" sz="2000" i="1" baseline="-25000" dirty="0">
                <a:solidFill>
                  <a:srgbClr val="000000"/>
                </a:solidFill>
                <a:latin typeface="Times New Roman" pitchFamily="18" charset="0"/>
              </a:rPr>
              <a:t>1</a:t>
            </a:r>
          </a:p>
        </p:txBody>
      </p:sp>
      <p:sp>
        <p:nvSpPr>
          <p:cNvPr id="22" name="Text Box 27"/>
          <p:cNvSpPr txBox="1">
            <a:spLocks noChangeArrowheads="1"/>
          </p:cNvSpPr>
          <p:nvPr/>
        </p:nvSpPr>
        <p:spPr bwMode="auto">
          <a:xfrm>
            <a:off x="2558415" y="3316501"/>
            <a:ext cx="426720" cy="400110"/>
          </a:xfrm>
          <a:prstGeom prst="rect">
            <a:avLst/>
          </a:prstGeom>
          <a:noFill/>
          <a:ln w="9525">
            <a:noFill/>
            <a:miter lim="800000"/>
            <a:headEnd/>
            <a:tailEnd/>
          </a:ln>
        </p:spPr>
        <p:txBody>
          <a:bodyPr wrap="none">
            <a:spAutoFit/>
          </a:bodyPr>
          <a:lstStyle/>
          <a:p>
            <a:r>
              <a:rPr lang="en-GB" sz="2000" i="1" dirty="0">
                <a:solidFill>
                  <a:srgbClr val="000000"/>
                </a:solidFill>
                <a:latin typeface="Times New Roman" pitchFamily="18" charset="0"/>
              </a:rPr>
              <a:t>R</a:t>
            </a:r>
            <a:r>
              <a:rPr lang="en-GB" sz="2000" i="1" baseline="-25000" dirty="0">
                <a:solidFill>
                  <a:srgbClr val="000000"/>
                </a:solidFill>
                <a:latin typeface="Times New Roman" pitchFamily="18" charset="0"/>
              </a:rPr>
              <a:t>2</a:t>
            </a:r>
          </a:p>
        </p:txBody>
      </p:sp>
      <p:graphicFrame>
        <p:nvGraphicFramePr>
          <p:cNvPr id="23" name="Object 7"/>
          <p:cNvGraphicFramePr>
            <a:graphicFrameLocks noChangeAspect="1"/>
          </p:cNvGraphicFramePr>
          <p:nvPr>
            <p:extLst>
              <p:ext uri="{D42A27DB-BD31-4B8C-83A1-F6EECF244321}">
                <p14:modId xmlns:p14="http://schemas.microsoft.com/office/powerpoint/2010/main" val="4190678576"/>
              </p:ext>
            </p:extLst>
          </p:nvPr>
        </p:nvGraphicFramePr>
        <p:xfrm>
          <a:off x="1187624" y="4585990"/>
          <a:ext cx="1768475" cy="2011362"/>
        </p:xfrm>
        <a:graphic>
          <a:graphicData uri="http://schemas.openxmlformats.org/presentationml/2006/ole">
            <mc:AlternateContent xmlns:mc="http://schemas.openxmlformats.org/markup-compatibility/2006">
              <mc:Choice xmlns:v="urn:schemas-microsoft-com:vml" Requires="v">
                <p:oleObj spid="_x0000_s4195" name="Equation" r:id="rId6" imgW="545760" imgH="888840" progId="Equation.3">
                  <p:embed/>
                </p:oleObj>
              </mc:Choice>
              <mc:Fallback>
                <p:oleObj name="Equation" r:id="rId6" imgW="545760" imgH="888840" progId="Equation.3">
                  <p:embed/>
                  <p:pic>
                    <p:nvPicPr>
                      <p:cNvPr id="0" name=""/>
                      <p:cNvPicPr>
                        <a:picLocks noChangeAspect="1" noChangeArrowheads="1"/>
                      </p:cNvPicPr>
                      <p:nvPr/>
                    </p:nvPicPr>
                    <p:blipFill>
                      <a:blip r:embed="rId7"/>
                      <a:srcRect/>
                      <a:stretch>
                        <a:fillRect/>
                      </a:stretch>
                    </p:blipFill>
                    <p:spPr bwMode="auto">
                      <a:xfrm>
                        <a:off x="1187624" y="4585990"/>
                        <a:ext cx="1768475" cy="2011362"/>
                      </a:xfrm>
                      <a:prstGeom prst="rect">
                        <a:avLst/>
                      </a:prstGeom>
                      <a:noFill/>
                      <a:extLst/>
                    </p:spPr>
                  </p:pic>
                </p:oleObj>
              </mc:Fallback>
            </mc:AlternateContent>
          </a:graphicData>
        </a:graphic>
      </p:graphicFrame>
      <p:sp>
        <p:nvSpPr>
          <p:cNvPr id="24" name="Line 22"/>
          <p:cNvSpPr>
            <a:spLocks noChangeShapeType="1"/>
          </p:cNvSpPr>
          <p:nvPr/>
        </p:nvSpPr>
        <p:spPr bwMode="auto">
          <a:xfrm flipH="1">
            <a:off x="2764580" y="2742637"/>
            <a:ext cx="4797" cy="215105"/>
          </a:xfrm>
          <a:prstGeom prst="line">
            <a:avLst/>
          </a:prstGeom>
          <a:noFill/>
          <a:ln w="9525">
            <a:solidFill>
              <a:srgbClr val="000000"/>
            </a:solidFill>
            <a:round/>
            <a:headEnd/>
            <a:tailEnd type="triangle" w="med" len="med"/>
          </a:ln>
        </p:spPr>
        <p:txBody>
          <a:bodyPr/>
          <a:lstStyle/>
          <a:p>
            <a:endParaRPr lang="en-GB"/>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9"/>
          <p:cNvSpPr>
            <a:spLocks noChangeArrowheads="1"/>
          </p:cNvSpPr>
          <p:nvPr/>
        </p:nvSpPr>
        <p:spPr bwMode="auto">
          <a:xfrm>
            <a:off x="5003800" y="3357563"/>
            <a:ext cx="3240088" cy="2520950"/>
          </a:xfrm>
          <a:prstGeom prst="rect">
            <a:avLst/>
          </a:prstGeom>
          <a:solidFill>
            <a:srgbClr val="CCECFF"/>
          </a:solidFill>
          <a:ln w="9525">
            <a:noFill/>
            <a:miter lim="800000"/>
            <a:headEnd/>
            <a:tailEnd/>
          </a:ln>
        </p:spPr>
        <p:txBody>
          <a:bodyPr/>
          <a:lstStyle/>
          <a:p>
            <a:endParaRPr lang="en-US"/>
          </a:p>
        </p:txBody>
      </p:sp>
      <p:sp>
        <p:nvSpPr>
          <p:cNvPr id="26627" name="Rectangle 2"/>
          <p:cNvSpPr>
            <a:spLocks noGrp="1" noChangeArrowheads="1"/>
          </p:cNvSpPr>
          <p:nvPr>
            <p:ph type="title"/>
          </p:nvPr>
        </p:nvSpPr>
        <p:spPr/>
        <p:txBody>
          <a:bodyPr/>
          <a:lstStyle/>
          <a:p>
            <a:pPr eaLnBrk="1" hangingPunct="1"/>
            <a:r>
              <a:rPr lang="en-GB"/>
              <a:t>Kirchhoff’s Current Law (KCL)</a:t>
            </a:r>
          </a:p>
        </p:txBody>
      </p:sp>
      <p:sp>
        <p:nvSpPr>
          <p:cNvPr id="26628" name="Rectangle 3"/>
          <p:cNvSpPr>
            <a:spLocks noGrp="1" noChangeArrowheads="1"/>
          </p:cNvSpPr>
          <p:nvPr>
            <p:ph idx="1"/>
          </p:nvPr>
        </p:nvSpPr>
        <p:spPr>
          <a:xfrm>
            <a:off x="457200" y="1600200"/>
            <a:ext cx="8229600" cy="1698625"/>
          </a:xfrm>
        </p:spPr>
        <p:txBody>
          <a:bodyPr/>
          <a:lstStyle/>
          <a:p>
            <a:pPr eaLnBrk="1" hangingPunct="1"/>
            <a:r>
              <a:rPr lang="en-GB" sz="2800" i="1" dirty="0"/>
              <a:t>The algebraic sum of the currents flowing into any junction in a circuit is zero</a:t>
            </a:r>
          </a:p>
          <a:p>
            <a:pPr eaLnBrk="1" hangingPunct="1"/>
            <a:r>
              <a:rPr lang="en-GB" sz="2800" dirty="0"/>
              <a:t>For the red node below</a:t>
            </a:r>
          </a:p>
        </p:txBody>
      </p:sp>
      <p:pic>
        <p:nvPicPr>
          <p:cNvPr id="26629" name="Picture 4" descr="C02Exa02"/>
          <p:cNvPicPr>
            <a:picLocks noChangeAspect="1" noChangeArrowheads="1"/>
          </p:cNvPicPr>
          <p:nvPr/>
        </p:nvPicPr>
        <p:blipFill>
          <a:blip r:embed="rId3" cstate="print"/>
          <a:srcRect/>
          <a:stretch>
            <a:fillRect/>
          </a:stretch>
        </p:blipFill>
        <p:spPr bwMode="auto">
          <a:xfrm>
            <a:off x="684213" y="3429000"/>
            <a:ext cx="4254500" cy="2165350"/>
          </a:xfrm>
          <a:prstGeom prst="rect">
            <a:avLst/>
          </a:prstGeom>
          <a:noFill/>
          <a:ln w="9525">
            <a:noFill/>
            <a:miter lim="800000"/>
            <a:headEnd/>
            <a:tailEnd/>
          </a:ln>
        </p:spPr>
      </p:pic>
      <p:sp>
        <p:nvSpPr>
          <p:cNvPr id="33797" name="Rectangle 5"/>
          <p:cNvSpPr>
            <a:spLocks noChangeArrowheads="1"/>
          </p:cNvSpPr>
          <p:nvPr/>
        </p:nvSpPr>
        <p:spPr bwMode="auto">
          <a:xfrm>
            <a:off x="5148263" y="3573463"/>
            <a:ext cx="3629025" cy="2016125"/>
          </a:xfrm>
          <a:prstGeom prst="rect">
            <a:avLst/>
          </a:prstGeom>
          <a:noFill/>
          <a:ln w="9525">
            <a:noFill/>
            <a:miter lim="800000"/>
            <a:headEnd/>
            <a:tailEnd/>
          </a:ln>
          <a:effectLst/>
        </p:spPr>
        <p:txBody>
          <a:bodyPr/>
          <a:lstStyle/>
          <a:p>
            <a:pPr marL="342900" indent="-342900">
              <a:spcBef>
                <a:spcPct val="20000"/>
              </a:spcBef>
              <a:buClr>
                <a:schemeClr val="hlink"/>
              </a:buClr>
              <a:buSzPct val="90000"/>
              <a:buFont typeface="Wingdings" pitchFamily="2" charset="2"/>
              <a:buNone/>
              <a:defRPr/>
            </a:pPr>
            <a:r>
              <a:rPr lang="en-GB" sz="3200">
                <a:solidFill>
                  <a:srgbClr val="000000"/>
                </a:solidFill>
                <a:effectLst>
                  <a:outerShdw blurRad="38100" dist="38100" dir="2700000" algn="tl">
                    <a:srgbClr val="FFFFFF"/>
                  </a:outerShdw>
                </a:effectLst>
                <a:latin typeface="Times New Roman" pitchFamily="18" charset="0"/>
              </a:rPr>
              <a:t>  </a:t>
            </a:r>
            <a:r>
              <a:rPr lang="en-GB" sz="3200" i="1">
                <a:solidFill>
                  <a:srgbClr val="000000"/>
                </a:solidFill>
                <a:effectLst>
                  <a:outerShdw blurRad="38100" dist="38100" dir="2700000" algn="tl">
                    <a:srgbClr val="FFFFFF"/>
                  </a:outerShdw>
                </a:effectLst>
              </a:rPr>
              <a:t>I</a:t>
            </a:r>
            <a:r>
              <a:rPr lang="en-GB" sz="3200" i="1" baseline="-25000">
                <a:solidFill>
                  <a:srgbClr val="000000"/>
                </a:solidFill>
                <a:effectLst>
                  <a:outerShdw blurRad="38100" dist="38100" dir="2700000" algn="tl">
                    <a:srgbClr val="FFFFFF"/>
                  </a:outerShdw>
                </a:effectLst>
              </a:rPr>
              <a:t>1</a:t>
            </a:r>
            <a:r>
              <a:rPr lang="en-GB" sz="3200">
                <a:solidFill>
                  <a:srgbClr val="000000"/>
                </a:solidFill>
                <a:effectLst>
                  <a:outerShdw blurRad="38100" dist="38100" dir="2700000" algn="tl">
                    <a:srgbClr val="FFFFFF"/>
                  </a:outerShdw>
                </a:effectLst>
              </a:rPr>
              <a:t> – </a:t>
            </a:r>
            <a:r>
              <a:rPr lang="en-GB" sz="3200" i="1">
                <a:solidFill>
                  <a:srgbClr val="000000"/>
                </a:solidFill>
                <a:effectLst>
                  <a:outerShdw blurRad="38100" dist="38100" dir="2700000" algn="tl">
                    <a:srgbClr val="FFFFFF"/>
                  </a:outerShdw>
                </a:effectLst>
              </a:rPr>
              <a:t>I</a:t>
            </a:r>
            <a:r>
              <a:rPr lang="en-GB" sz="3200" i="1" baseline="-25000">
                <a:solidFill>
                  <a:srgbClr val="000000"/>
                </a:solidFill>
                <a:effectLst>
                  <a:outerShdw blurRad="38100" dist="38100" dir="2700000" algn="tl">
                    <a:srgbClr val="FFFFFF"/>
                  </a:outerShdw>
                </a:effectLst>
              </a:rPr>
              <a:t>2</a:t>
            </a:r>
            <a:r>
              <a:rPr lang="en-GB" sz="3200">
                <a:solidFill>
                  <a:srgbClr val="000000"/>
                </a:solidFill>
                <a:effectLst>
                  <a:outerShdw blurRad="38100" dist="38100" dir="2700000" algn="tl">
                    <a:srgbClr val="FFFFFF"/>
                  </a:outerShdw>
                </a:effectLst>
              </a:rPr>
              <a:t> – </a:t>
            </a:r>
            <a:r>
              <a:rPr lang="en-GB" sz="3200" i="1">
                <a:solidFill>
                  <a:srgbClr val="000000"/>
                </a:solidFill>
                <a:effectLst>
                  <a:outerShdw blurRad="38100" dist="38100" dir="2700000" algn="tl">
                    <a:srgbClr val="FFFFFF"/>
                  </a:outerShdw>
                </a:effectLst>
              </a:rPr>
              <a:t>I</a:t>
            </a:r>
            <a:r>
              <a:rPr lang="en-GB" sz="3200" i="1" baseline="-25000">
                <a:solidFill>
                  <a:srgbClr val="000000"/>
                </a:solidFill>
                <a:effectLst>
                  <a:outerShdw blurRad="38100" dist="38100" dir="2700000" algn="tl">
                    <a:srgbClr val="FFFFFF"/>
                  </a:outerShdw>
                </a:effectLst>
              </a:rPr>
              <a:t>3</a:t>
            </a:r>
            <a:r>
              <a:rPr lang="en-GB" sz="3200">
                <a:solidFill>
                  <a:srgbClr val="000000"/>
                </a:solidFill>
                <a:effectLst>
                  <a:outerShdw blurRad="38100" dist="38100" dir="2700000" algn="tl">
                    <a:srgbClr val="FFFFFF"/>
                  </a:outerShdw>
                </a:effectLst>
              </a:rPr>
              <a:t> = 0</a:t>
            </a:r>
          </a:p>
          <a:p>
            <a:pPr marL="342900" indent="-342900">
              <a:spcBef>
                <a:spcPct val="20000"/>
              </a:spcBef>
              <a:buClr>
                <a:schemeClr val="hlink"/>
              </a:buClr>
              <a:buSzPct val="90000"/>
              <a:buFont typeface="Wingdings" pitchFamily="2" charset="2"/>
              <a:buNone/>
              <a:defRPr/>
            </a:pPr>
            <a:r>
              <a:rPr lang="en-GB" sz="3200">
                <a:solidFill>
                  <a:srgbClr val="000000"/>
                </a:solidFill>
                <a:effectLst>
                  <a:outerShdw blurRad="38100" dist="38100" dir="2700000" algn="tl">
                    <a:srgbClr val="FFFFFF"/>
                  </a:outerShdw>
                </a:effectLst>
                <a:latin typeface="Times New Roman" pitchFamily="18" charset="0"/>
              </a:rPr>
              <a:t>  </a:t>
            </a:r>
            <a:r>
              <a:rPr lang="en-GB" sz="3200" i="1">
                <a:solidFill>
                  <a:srgbClr val="000000"/>
                </a:solidFill>
                <a:effectLst>
                  <a:outerShdw blurRad="38100" dist="38100" dir="2700000" algn="tl">
                    <a:srgbClr val="FFFFFF"/>
                  </a:outerShdw>
                </a:effectLst>
              </a:rPr>
              <a:t>I</a:t>
            </a:r>
            <a:r>
              <a:rPr lang="en-GB" sz="3200" i="1" baseline="-25000">
                <a:solidFill>
                  <a:srgbClr val="000000"/>
                </a:solidFill>
                <a:effectLst>
                  <a:outerShdw blurRad="38100" dist="38100" dir="2700000" algn="tl">
                    <a:srgbClr val="FFFFFF"/>
                  </a:outerShdw>
                </a:effectLst>
              </a:rPr>
              <a:t>2</a:t>
            </a:r>
            <a:r>
              <a:rPr lang="en-GB" sz="3200" i="1">
                <a:solidFill>
                  <a:srgbClr val="000000"/>
                </a:solidFill>
                <a:effectLst>
                  <a:outerShdw blurRad="38100" dist="38100" dir="2700000" algn="tl">
                    <a:srgbClr val="FFFFFF"/>
                  </a:outerShdw>
                </a:effectLst>
              </a:rPr>
              <a:t> = I</a:t>
            </a:r>
            <a:r>
              <a:rPr lang="en-GB" sz="3200" i="1" baseline="-25000">
                <a:solidFill>
                  <a:srgbClr val="000000"/>
                </a:solidFill>
                <a:effectLst>
                  <a:outerShdw blurRad="38100" dist="38100" dir="2700000" algn="tl">
                    <a:srgbClr val="FFFFFF"/>
                  </a:outerShdw>
                </a:effectLst>
              </a:rPr>
              <a:t>1</a:t>
            </a:r>
            <a:r>
              <a:rPr lang="en-GB" sz="3200" i="1">
                <a:solidFill>
                  <a:srgbClr val="000000"/>
                </a:solidFill>
                <a:effectLst>
                  <a:outerShdw blurRad="38100" dist="38100" dir="2700000" algn="tl">
                    <a:srgbClr val="FFFFFF"/>
                  </a:outerShdw>
                </a:effectLst>
              </a:rPr>
              <a:t> – I</a:t>
            </a:r>
            <a:r>
              <a:rPr lang="en-GB" sz="3200" i="1" baseline="-25000">
                <a:solidFill>
                  <a:srgbClr val="000000"/>
                </a:solidFill>
                <a:effectLst>
                  <a:outerShdw blurRad="38100" dist="38100" dir="2700000" algn="tl">
                    <a:srgbClr val="FFFFFF"/>
                  </a:outerShdw>
                </a:effectLst>
              </a:rPr>
              <a:t>3</a:t>
            </a:r>
          </a:p>
          <a:p>
            <a:pPr marL="342900" indent="-342900">
              <a:spcBef>
                <a:spcPct val="20000"/>
              </a:spcBef>
              <a:buClr>
                <a:schemeClr val="hlink"/>
              </a:buClr>
              <a:buSzPct val="90000"/>
              <a:buFont typeface="Wingdings" pitchFamily="2" charset="2"/>
              <a:buNone/>
              <a:defRPr/>
            </a:pPr>
            <a:r>
              <a:rPr lang="en-GB" sz="3200" i="1">
                <a:solidFill>
                  <a:srgbClr val="000000"/>
                </a:solidFill>
                <a:effectLst>
                  <a:outerShdw blurRad="38100" dist="38100" dir="2700000" algn="tl">
                    <a:srgbClr val="FFFFFF"/>
                  </a:outerShdw>
                </a:effectLst>
              </a:rPr>
              <a:t>     = </a:t>
            </a:r>
            <a:r>
              <a:rPr lang="en-GB" sz="3200">
                <a:solidFill>
                  <a:srgbClr val="000000"/>
                </a:solidFill>
                <a:effectLst>
                  <a:outerShdw blurRad="38100" dist="38100" dir="2700000" algn="tl">
                    <a:srgbClr val="FFFFFF"/>
                  </a:outerShdw>
                </a:effectLst>
              </a:rPr>
              <a:t>10 – 3</a:t>
            </a:r>
          </a:p>
          <a:p>
            <a:pPr marL="342900" indent="-342900">
              <a:spcBef>
                <a:spcPct val="20000"/>
              </a:spcBef>
              <a:buClr>
                <a:schemeClr val="hlink"/>
              </a:buClr>
              <a:buSzPct val="90000"/>
              <a:buFont typeface="Wingdings" pitchFamily="2" charset="2"/>
              <a:buNone/>
              <a:defRPr/>
            </a:pPr>
            <a:r>
              <a:rPr lang="en-GB" sz="3200" i="1">
                <a:solidFill>
                  <a:srgbClr val="000000"/>
                </a:solidFill>
                <a:effectLst>
                  <a:outerShdw blurRad="38100" dist="38100" dir="2700000" algn="tl">
                    <a:srgbClr val="FFFFFF"/>
                  </a:outerShdw>
                </a:effectLst>
              </a:rPr>
              <a:t>    </a:t>
            </a:r>
            <a:r>
              <a:rPr lang="en-GB" altLang="zh-CN" sz="3200" i="1">
                <a:solidFill>
                  <a:srgbClr val="000000"/>
                </a:solidFill>
                <a:effectLst>
                  <a:outerShdw blurRad="38100" dist="38100" dir="2700000" algn="tl">
                    <a:srgbClr val="FFFFFF"/>
                  </a:outerShdw>
                </a:effectLst>
                <a:ea typeface="宋体" pitchFamily="2" charset="-122"/>
              </a:rPr>
              <a:t> </a:t>
            </a:r>
            <a:r>
              <a:rPr lang="en-GB" sz="3200" i="1">
                <a:solidFill>
                  <a:srgbClr val="000000"/>
                </a:solidFill>
                <a:effectLst>
                  <a:outerShdw blurRad="38100" dist="38100" dir="2700000" algn="tl">
                    <a:srgbClr val="FFFFFF"/>
                  </a:outerShdw>
                </a:effectLst>
              </a:rPr>
              <a:t>= </a:t>
            </a:r>
            <a:r>
              <a:rPr lang="en-GB" sz="3200">
                <a:solidFill>
                  <a:srgbClr val="000000"/>
                </a:solidFill>
                <a:effectLst>
                  <a:outerShdw blurRad="38100" dist="38100" dir="2700000" algn="tl">
                    <a:srgbClr val="FFFFFF"/>
                  </a:outerShdw>
                </a:effectLst>
              </a:rPr>
              <a:t>7 A</a:t>
            </a:r>
          </a:p>
        </p:txBody>
      </p:sp>
      <p:sp>
        <p:nvSpPr>
          <p:cNvPr id="26631" name="Text Box 10"/>
          <p:cNvSpPr txBox="1">
            <a:spLocks noChangeArrowheads="1"/>
          </p:cNvSpPr>
          <p:nvPr/>
        </p:nvSpPr>
        <p:spPr bwMode="auto">
          <a:xfrm>
            <a:off x="539750" y="5805488"/>
            <a:ext cx="8228013" cy="830262"/>
          </a:xfrm>
          <a:prstGeom prst="rect">
            <a:avLst/>
          </a:prstGeom>
          <a:noFill/>
          <a:ln w="9525">
            <a:noFill/>
            <a:miter lim="800000"/>
            <a:headEnd/>
            <a:tailEnd/>
          </a:ln>
        </p:spPr>
        <p:txBody>
          <a:bodyPr>
            <a:spAutoFit/>
          </a:bodyPr>
          <a:lstStyle/>
          <a:p>
            <a:r>
              <a:rPr lang="en-GB" sz="2400" dirty="0">
                <a:solidFill>
                  <a:srgbClr val="FF0000"/>
                </a:solidFill>
              </a:rPr>
              <a:t>KCL states that charge will neither be created nor annihilated at any junction in a circuit</a:t>
            </a:r>
          </a:p>
        </p:txBody>
      </p:sp>
      <p:sp>
        <p:nvSpPr>
          <p:cNvPr id="8" name="Oval 7"/>
          <p:cNvSpPr/>
          <p:nvPr/>
        </p:nvSpPr>
        <p:spPr>
          <a:xfrm>
            <a:off x="2771800" y="3933056"/>
            <a:ext cx="288032" cy="26632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GB"/>
              <a:t>Power Dissipation in Resistors</a:t>
            </a:r>
          </a:p>
        </p:txBody>
      </p:sp>
      <p:sp>
        <p:nvSpPr>
          <p:cNvPr id="27651" name="Rectangle 3"/>
          <p:cNvSpPr>
            <a:spLocks noGrp="1" noChangeArrowheads="1"/>
          </p:cNvSpPr>
          <p:nvPr>
            <p:ph idx="1"/>
          </p:nvPr>
        </p:nvSpPr>
        <p:spPr>
          <a:xfrm>
            <a:off x="590872" y="2241326"/>
            <a:ext cx="8229600" cy="1849438"/>
          </a:xfrm>
        </p:spPr>
        <p:txBody>
          <a:bodyPr/>
          <a:lstStyle/>
          <a:p>
            <a:pPr eaLnBrk="1" hangingPunct="1">
              <a:lnSpc>
                <a:spcPct val="80000"/>
              </a:lnSpc>
            </a:pPr>
            <a:r>
              <a:rPr lang="en-GB" sz="2400" dirty="0"/>
              <a:t>Resistors convert electrical energy to heat</a:t>
            </a:r>
          </a:p>
          <a:p>
            <a:pPr eaLnBrk="1" hangingPunct="1">
              <a:lnSpc>
                <a:spcPct val="80000"/>
              </a:lnSpc>
            </a:pPr>
            <a:r>
              <a:rPr lang="en-GB" sz="2400" dirty="0"/>
              <a:t>The instantaneous power dissipation, </a:t>
            </a:r>
            <a:r>
              <a:rPr lang="en-GB" sz="2400" i="1" dirty="0"/>
              <a:t>P</a:t>
            </a:r>
            <a:r>
              <a:rPr lang="en-GB" sz="2400" dirty="0"/>
              <a:t>, of a resistor is given by the product of the voltage across it and the current passing through it. </a:t>
            </a:r>
          </a:p>
          <a:p>
            <a:pPr eaLnBrk="1" hangingPunct="1">
              <a:lnSpc>
                <a:spcPct val="80000"/>
              </a:lnSpc>
            </a:pPr>
            <a:endParaRPr lang="en-GB" sz="2400" dirty="0"/>
          </a:p>
          <a:p>
            <a:pPr eaLnBrk="1" hangingPunct="1">
              <a:lnSpc>
                <a:spcPct val="80000"/>
              </a:lnSpc>
            </a:pPr>
            <a:endParaRPr lang="en-GB" sz="2400" dirty="0"/>
          </a:p>
          <a:p>
            <a:pPr eaLnBrk="1" hangingPunct="1">
              <a:lnSpc>
                <a:spcPct val="80000"/>
              </a:lnSpc>
            </a:pPr>
            <a:endParaRPr lang="en-GB" sz="2400" dirty="0"/>
          </a:p>
          <a:p>
            <a:pPr eaLnBrk="1" hangingPunct="1">
              <a:lnSpc>
                <a:spcPct val="80000"/>
              </a:lnSpc>
            </a:pPr>
            <a:r>
              <a:rPr lang="en-GB" sz="2400" dirty="0"/>
              <a:t>Combining this result with Ohm’s law gives:</a:t>
            </a:r>
          </a:p>
        </p:txBody>
      </p:sp>
      <p:sp>
        <p:nvSpPr>
          <p:cNvPr id="37896" name="Rectangle 8"/>
          <p:cNvSpPr>
            <a:spLocks noChangeArrowheads="1"/>
          </p:cNvSpPr>
          <p:nvPr/>
        </p:nvSpPr>
        <p:spPr bwMode="auto">
          <a:xfrm>
            <a:off x="3686894" y="3969543"/>
            <a:ext cx="2773363" cy="1763713"/>
          </a:xfrm>
          <a:prstGeom prst="rect">
            <a:avLst/>
          </a:prstGeom>
          <a:noFill/>
          <a:ln w="9525">
            <a:noFill/>
            <a:miter lim="800000"/>
            <a:headEnd/>
            <a:tailEnd/>
          </a:ln>
          <a:effectLst/>
        </p:spPr>
        <p:txBody>
          <a:bodyPr/>
          <a:lstStyle/>
          <a:p>
            <a:pPr marL="342900" indent="-342900">
              <a:lnSpc>
                <a:spcPct val="120000"/>
              </a:lnSpc>
              <a:spcBef>
                <a:spcPct val="20000"/>
              </a:spcBef>
              <a:buClr>
                <a:schemeClr val="hlink"/>
              </a:buClr>
              <a:buSzPct val="90000"/>
              <a:buFont typeface="Wingdings" pitchFamily="2" charset="2"/>
              <a:buNone/>
            </a:pPr>
            <a:r>
              <a:rPr lang="en-GB" sz="2400" i="1" dirty="0">
                <a:solidFill>
                  <a:srgbClr val="000000"/>
                </a:solidFill>
                <a:effectLst>
                  <a:outerShdw blurRad="38100" dist="38100" dir="2700000" algn="tl">
                    <a:srgbClr val="C0C0C0"/>
                  </a:outerShdw>
                </a:effectLst>
              </a:rPr>
              <a:t>P = VI</a:t>
            </a:r>
          </a:p>
          <a:p>
            <a:pPr marL="342900" indent="-342900">
              <a:lnSpc>
                <a:spcPct val="120000"/>
              </a:lnSpc>
              <a:spcBef>
                <a:spcPct val="20000"/>
              </a:spcBef>
              <a:buClr>
                <a:schemeClr val="hlink"/>
              </a:buClr>
              <a:buSzPct val="90000"/>
              <a:buFont typeface="Wingdings" pitchFamily="2" charset="2"/>
              <a:buNone/>
            </a:pPr>
            <a:endParaRPr lang="en-GB" sz="2400" i="1" dirty="0">
              <a:solidFill>
                <a:srgbClr val="000000"/>
              </a:solidFill>
              <a:effectLst>
                <a:outerShdw blurRad="38100" dist="38100" dir="2700000" algn="tl">
                  <a:srgbClr val="C0C0C0"/>
                </a:outerShdw>
              </a:effectLst>
            </a:endParaRPr>
          </a:p>
          <a:p>
            <a:pPr marL="342900" indent="-342900">
              <a:lnSpc>
                <a:spcPct val="160000"/>
              </a:lnSpc>
              <a:spcBef>
                <a:spcPct val="20000"/>
              </a:spcBef>
              <a:buClr>
                <a:schemeClr val="hlink"/>
              </a:buClr>
              <a:buSzPct val="90000"/>
              <a:buFont typeface="Wingdings" pitchFamily="2" charset="2"/>
              <a:buNone/>
            </a:pPr>
            <a:r>
              <a:rPr lang="en-GB" sz="2400" i="1" dirty="0">
                <a:solidFill>
                  <a:srgbClr val="000000"/>
                </a:solidFill>
                <a:effectLst>
                  <a:outerShdw blurRad="38100" dist="38100" dir="2700000" algn="tl">
                    <a:srgbClr val="C0C0C0"/>
                  </a:outerShdw>
                </a:effectLst>
              </a:rPr>
              <a:t>P = I</a:t>
            </a:r>
            <a:r>
              <a:rPr lang="en-GB" sz="2400" i="1" baseline="30000" dirty="0">
                <a:solidFill>
                  <a:srgbClr val="000000"/>
                </a:solidFill>
                <a:effectLst>
                  <a:outerShdw blurRad="38100" dist="38100" dir="2700000" algn="tl">
                    <a:srgbClr val="C0C0C0"/>
                  </a:outerShdw>
                </a:effectLst>
              </a:rPr>
              <a:t>2</a:t>
            </a:r>
            <a:r>
              <a:rPr lang="en-GB" sz="2400" i="1" dirty="0">
                <a:solidFill>
                  <a:srgbClr val="000000"/>
                </a:solidFill>
                <a:effectLst>
                  <a:outerShdw blurRad="38100" dist="38100" dir="2700000" algn="tl">
                    <a:srgbClr val="C0C0C0"/>
                  </a:outerShdw>
                </a:effectLst>
              </a:rPr>
              <a:t>R</a:t>
            </a:r>
          </a:p>
          <a:p>
            <a:pPr marL="342900" indent="-342900">
              <a:lnSpc>
                <a:spcPct val="160000"/>
              </a:lnSpc>
              <a:spcBef>
                <a:spcPct val="20000"/>
              </a:spcBef>
              <a:buClr>
                <a:schemeClr val="hlink"/>
              </a:buClr>
              <a:buSzPct val="90000"/>
              <a:buFont typeface="Wingdings" pitchFamily="2" charset="2"/>
              <a:buNone/>
            </a:pPr>
            <a:r>
              <a:rPr lang="en-GB" sz="2400" i="1" dirty="0">
                <a:solidFill>
                  <a:srgbClr val="000000"/>
                </a:solidFill>
                <a:effectLst>
                  <a:outerShdw blurRad="38100" dist="38100" dir="2700000" algn="tl">
                    <a:srgbClr val="C0C0C0"/>
                  </a:outerShdw>
                </a:effectLst>
              </a:rPr>
              <a:t>P = V</a:t>
            </a:r>
            <a:r>
              <a:rPr lang="en-GB" sz="2400" i="1" baseline="30000" dirty="0">
                <a:solidFill>
                  <a:srgbClr val="000000"/>
                </a:solidFill>
                <a:effectLst>
                  <a:outerShdw blurRad="38100" dist="38100" dir="2700000" algn="tl">
                    <a:srgbClr val="C0C0C0"/>
                  </a:outerShdw>
                </a:effectLst>
              </a:rPr>
              <a:t>2</a:t>
            </a:r>
            <a:r>
              <a:rPr lang="en-GB" sz="2400" i="1" dirty="0">
                <a:solidFill>
                  <a:srgbClr val="000000"/>
                </a:solidFill>
                <a:effectLst>
                  <a:outerShdw blurRad="38100" dist="38100" dir="2700000" algn="tl">
                    <a:srgbClr val="C0C0C0"/>
                  </a:outerShdw>
                </a:effectLst>
              </a:rPr>
              <a:t>/R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dirty="0"/>
              <a:t>Text Book</a:t>
            </a:r>
          </a:p>
        </p:txBody>
      </p:sp>
      <p:sp>
        <p:nvSpPr>
          <p:cNvPr id="7" name="Content Placeholder 2"/>
          <p:cNvSpPr txBox="1">
            <a:spLocks/>
          </p:cNvSpPr>
          <p:nvPr/>
        </p:nvSpPr>
        <p:spPr bwMode="auto">
          <a:xfrm>
            <a:off x="971600" y="1484784"/>
            <a:ext cx="7661275"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47675" lvl="0" indent="-447675">
              <a:spcBef>
                <a:spcPct val="20000"/>
              </a:spcBef>
              <a:buClr>
                <a:schemeClr val="accent1"/>
              </a:buClr>
              <a:buSzPct val="70000"/>
              <a:buFont typeface="Wingdings" pitchFamily="2" charset="2"/>
              <a:buChar char="n"/>
            </a:pPr>
            <a:r>
              <a:rPr kumimoji="0" lang="en-GB" sz="2800" b="0" i="0" u="none" strike="noStrike" kern="0" cap="none" spc="0" normalizeH="0" baseline="0" noProof="0" dirty="0">
                <a:ln>
                  <a:noFill/>
                </a:ln>
                <a:solidFill>
                  <a:schemeClr val="tx1"/>
                </a:solidFill>
                <a:effectLst/>
                <a:uLnTx/>
                <a:uFillTx/>
                <a:latin typeface="+mn-lt"/>
              </a:rPr>
              <a:t>Electrical and Electronic Systems, Neil Storey, Pearson Prentice Hall, </a:t>
            </a:r>
          </a:p>
          <a:p>
            <a:pPr marL="3648075" lvl="7" indent="-447675">
              <a:spcBef>
                <a:spcPct val="20000"/>
              </a:spcBef>
              <a:buClr>
                <a:schemeClr val="accent1"/>
              </a:buClr>
              <a:buSzPct val="70000"/>
              <a:buFont typeface="Wingdings" pitchFamily="2" charset="2"/>
              <a:buChar char="n"/>
            </a:pPr>
            <a:r>
              <a:rPr kumimoji="0" lang="en-GB" sz="2800" b="0" i="0" u="none" strike="noStrike" kern="0" cap="none" spc="0" normalizeH="0" baseline="0" noProof="0" dirty="0">
                <a:ln>
                  <a:noFill/>
                </a:ln>
                <a:solidFill>
                  <a:schemeClr val="tx1"/>
                </a:solidFill>
                <a:effectLst/>
                <a:uLnTx/>
                <a:uFillTx/>
                <a:latin typeface="+mn-lt"/>
              </a:rPr>
              <a:t>ISBN 0-13-093046-6.</a:t>
            </a:r>
          </a:p>
          <a:p>
            <a:pPr marL="889000" lvl="1" indent="-439738">
              <a:spcBef>
                <a:spcPct val="20000"/>
              </a:spcBef>
              <a:buClr>
                <a:schemeClr val="hlink"/>
              </a:buClr>
              <a:buSzPct val="65000"/>
              <a:buFont typeface="Wingdings" pitchFamily="2" charset="2"/>
              <a:buChar char="¡"/>
            </a:pPr>
            <a:r>
              <a:rPr kumimoji="0" lang="en-GB" sz="2800" b="0" i="0" u="none" strike="noStrike" kern="0" cap="none" spc="0" normalizeH="0" baseline="0" noProof="0" dirty="0">
                <a:ln>
                  <a:noFill/>
                </a:ln>
                <a:solidFill>
                  <a:schemeClr val="tx1"/>
                </a:solidFill>
                <a:effectLst/>
                <a:uLnTx/>
                <a:uFillTx/>
                <a:latin typeface="+mn-lt"/>
              </a:rPr>
              <a:t>University Library holds this book as an e-book</a:t>
            </a:r>
          </a:p>
          <a:p>
            <a:pPr marL="1803400" lvl="3" indent="-439738">
              <a:spcBef>
                <a:spcPct val="20000"/>
              </a:spcBef>
              <a:buClr>
                <a:schemeClr val="hlink"/>
              </a:buClr>
              <a:buSzPct val="65000"/>
              <a:buFont typeface="Wingdings" pitchFamily="2" charset="2"/>
              <a:buChar char="¡"/>
            </a:pPr>
            <a:r>
              <a:rPr kumimoji="0" lang="en-GB" sz="2800" b="0" i="0" u="none" strike="noStrike" kern="0" cap="none" spc="0" normalizeH="0" baseline="0" noProof="0" dirty="0">
                <a:ln>
                  <a:noFill/>
                </a:ln>
                <a:solidFill>
                  <a:schemeClr val="tx1"/>
                </a:solidFill>
                <a:effectLst/>
                <a:uLnTx/>
                <a:uFillTx/>
                <a:latin typeface="+mn-lt"/>
              </a:rPr>
              <a:t>Should be ample</a:t>
            </a:r>
            <a:r>
              <a:rPr kumimoji="0" lang="en-GB" sz="2800" b="0" i="0" u="none" strike="noStrike" kern="0" cap="none" spc="0" normalizeH="0" noProof="0" dirty="0">
                <a:ln>
                  <a:noFill/>
                </a:ln>
                <a:solidFill>
                  <a:schemeClr val="tx1"/>
                </a:solidFill>
                <a:effectLst/>
                <a:uLnTx/>
                <a:uFillTx/>
                <a:latin typeface="+mn-lt"/>
              </a:rPr>
              <a:t> licences</a:t>
            </a:r>
          </a:p>
          <a:p>
            <a:pPr marL="2260600" lvl="4" indent="-439738">
              <a:spcBef>
                <a:spcPct val="20000"/>
              </a:spcBef>
              <a:buClr>
                <a:schemeClr val="hlink"/>
              </a:buClr>
              <a:buSzPct val="65000"/>
              <a:buFont typeface="Wingdings" pitchFamily="2" charset="2"/>
              <a:buChar char="¡"/>
            </a:pPr>
            <a:r>
              <a:rPr lang="en-GB" sz="2800" kern="0" baseline="0" dirty="0">
                <a:latin typeface="+mn-lt"/>
              </a:rPr>
              <a:t>Let</a:t>
            </a:r>
            <a:r>
              <a:rPr lang="en-GB" sz="2800" kern="0" dirty="0">
                <a:latin typeface="+mn-lt"/>
              </a:rPr>
              <a:t> me know if you can’t get one</a:t>
            </a:r>
          </a:p>
          <a:p>
            <a:pPr marL="1803400" lvl="3" indent="-439738">
              <a:spcBef>
                <a:spcPct val="20000"/>
              </a:spcBef>
              <a:buClr>
                <a:schemeClr val="hlink"/>
              </a:buClr>
              <a:buSzPct val="65000"/>
              <a:buFont typeface="Wingdings" pitchFamily="2" charset="2"/>
              <a:buChar char="¡"/>
            </a:pPr>
            <a:r>
              <a:rPr lang="en-GB" sz="2800" kern="0" dirty="0">
                <a:latin typeface="+mn-lt"/>
              </a:rPr>
              <a:t>Reading and Exercises for each Lecture</a:t>
            </a:r>
          </a:p>
          <a:p>
            <a:pPr marL="889000" lvl="1" indent="-439738">
              <a:spcBef>
                <a:spcPct val="20000"/>
              </a:spcBef>
              <a:buClr>
                <a:schemeClr val="hlink"/>
              </a:buClr>
              <a:buSzPct val="65000"/>
              <a:buFont typeface="Wingdings" pitchFamily="2" charset="2"/>
              <a:buChar char="¡"/>
            </a:pPr>
            <a:endParaRPr kumimoji="0" lang="en-GB" sz="2800" b="0" i="0" u="none" strike="noStrike" kern="0" cap="none" spc="0" normalizeH="0" baseline="0" noProof="0" dirty="0">
              <a:ln>
                <a:noFill/>
              </a:ln>
              <a:solidFill>
                <a:schemeClr val="tx1"/>
              </a:solidFill>
              <a:effectLst/>
              <a:uLnTx/>
              <a:uFillTx/>
              <a:latin typeface="+mn-lt"/>
            </a:endParaRPr>
          </a:p>
          <a:p>
            <a:pPr marL="889000" marR="0" lvl="1" indent="-439738" algn="l" defTabSz="914400" rtl="0" eaLnBrk="1" fontAlgn="base" latinLnBrk="0" hangingPunct="1">
              <a:lnSpc>
                <a:spcPct val="100000"/>
              </a:lnSpc>
              <a:spcBef>
                <a:spcPct val="20000"/>
              </a:spcBef>
              <a:spcAft>
                <a:spcPct val="0"/>
              </a:spcAft>
              <a:buClr>
                <a:schemeClr val="hlink"/>
              </a:buClr>
              <a:buSzPct val="65000"/>
              <a:buFont typeface="Wingdings" pitchFamily="2" charset="2"/>
              <a:buChar char="¡"/>
              <a:tabLst/>
              <a:defRPr/>
            </a:pPr>
            <a:endParaRPr kumimoji="0" lang="en-GB" sz="2800" b="0" i="0" u="none" strike="noStrike" kern="0" cap="none" spc="0" normalizeH="0" baseline="0" noProof="0" dirty="0">
              <a:ln>
                <a:noFill/>
              </a:ln>
              <a:solidFill>
                <a:schemeClr val="tx1"/>
              </a:solidFill>
              <a:effectLst/>
              <a:uLnTx/>
              <a:uFillTx/>
              <a:latin typeface="+mn-lt"/>
            </a:endParaRPr>
          </a:p>
          <a:p>
            <a:pPr marL="889000" marR="0" lvl="1" indent="-439738" algn="l" defTabSz="914400" rtl="0" eaLnBrk="1" fontAlgn="base" latinLnBrk="0" hangingPunct="1">
              <a:lnSpc>
                <a:spcPct val="100000"/>
              </a:lnSpc>
              <a:spcBef>
                <a:spcPct val="20000"/>
              </a:spcBef>
              <a:spcAft>
                <a:spcPct val="0"/>
              </a:spcAft>
              <a:buClr>
                <a:schemeClr val="hlink"/>
              </a:buClr>
              <a:buSzPct val="65000"/>
              <a:buFont typeface="Wingdings" pitchFamily="2" charset="2"/>
              <a:buChar char="¡"/>
              <a:tabLst/>
              <a:defRPr/>
            </a:pPr>
            <a:endParaRPr kumimoji="0" lang="en-US" sz="2800" b="0" i="0" u="none" strike="noStrike" kern="0" cap="none" spc="0" normalizeH="0" baseline="0" noProof="0" dirty="0">
              <a:ln>
                <a:noFill/>
              </a:ln>
              <a:solidFill>
                <a:schemeClr val="tx1"/>
              </a:solidFill>
              <a:effectLst/>
              <a:uLnTx/>
              <a:uFillTx/>
              <a:latin typeface="+mn-lt"/>
            </a:endParaRPr>
          </a:p>
          <a:p>
            <a:pPr marL="447675" marR="0" lvl="0" indent="-447675"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defRPr/>
            </a:pPr>
            <a:endParaRPr kumimoji="0" lang="en-GB" sz="3200" b="0" i="0" u="none" strike="noStrike" kern="0" cap="none" spc="0" normalizeH="0" baseline="0" noProof="0" dirty="0">
              <a:ln>
                <a:noFill/>
              </a:ln>
              <a:solidFill>
                <a:schemeClr val="tx1"/>
              </a:solidFill>
              <a:effectLst/>
              <a:uLnTx/>
              <a:uFillTx/>
              <a:latin typeface="+mn-lt"/>
              <a:ea typeface="+mn-ea"/>
              <a:cs typeface="+mn-cs"/>
            </a:endParaRPr>
          </a:p>
        </p:txBody>
      </p:sp>
      <p:pic>
        <p:nvPicPr>
          <p:cNvPr id="11268" name="Picture 4"/>
          <p:cNvPicPr>
            <a:picLocks noChangeAspect="1" noChangeArrowheads="1"/>
          </p:cNvPicPr>
          <p:nvPr/>
        </p:nvPicPr>
        <p:blipFill>
          <a:blip r:embed="rId3" cstate="print"/>
          <a:srcRect/>
          <a:stretch>
            <a:fillRect/>
          </a:stretch>
        </p:blipFill>
        <p:spPr bwMode="auto">
          <a:xfrm>
            <a:off x="80747" y="3933056"/>
            <a:ext cx="2186997" cy="2849116"/>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a:t>Key Points so far</a:t>
            </a:r>
          </a:p>
        </p:txBody>
      </p:sp>
      <p:sp>
        <p:nvSpPr>
          <p:cNvPr id="28675" name="Rectangle 3"/>
          <p:cNvSpPr>
            <a:spLocks noGrp="1" noChangeArrowheads="1"/>
          </p:cNvSpPr>
          <p:nvPr>
            <p:ph idx="1"/>
          </p:nvPr>
        </p:nvSpPr>
        <p:spPr>
          <a:xfrm>
            <a:off x="323850" y="1700213"/>
            <a:ext cx="8208963" cy="4114800"/>
          </a:xfrm>
        </p:spPr>
        <p:txBody>
          <a:bodyPr/>
          <a:lstStyle/>
          <a:p>
            <a:pPr eaLnBrk="1" hangingPunct="1"/>
            <a:r>
              <a:rPr lang="en-US" dirty="0"/>
              <a:t>The driving force that makes electric current flow is the </a:t>
            </a:r>
            <a:r>
              <a:rPr lang="en-US" dirty="0" err="1"/>
              <a:t>e.m.f</a:t>
            </a:r>
            <a:r>
              <a:rPr lang="en-US" dirty="0"/>
              <a:t>., or potential difference, or voltage.</a:t>
            </a:r>
          </a:p>
          <a:p>
            <a:pPr lvl="1" eaLnBrk="1" hangingPunct="1"/>
            <a:r>
              <a:rPr lang="en-US" dirty="0"/>
              <a:t>P.D., </a:t>
            </a:r>
            <a:r>
              <a:rPr lang="en-US" dirty="0" err="1"/>
              <a:t>e.m.f</a:t>
            </a:r>
            <a:r>
              <a:rPr lang="en-US" dirty="0"/>
              <a:t>., </a:t>
            </a:r>
            <a:r>
              <a:rPr lang="en-US" i="1" dirty="0"/>
              <a:t>E</a:t>
            </a:r>
            <a:r>
              <a:rPr lang="en-US" dirty="0"/>
              <a:t>, can all be called Volts (V) in a lumped element circuit</a:t>
            </a:r>
          </a:p>
          <a:p>
            <a:pPr eaLnBrk="1" hangingPunct="1"/>
            <a:r>
              <a:rPr lang="en-GB" dirty="0"/>
              <a:t>Ohm’s Law and </a:t>
            </a:r>
            <a:r>
              <a:rPr lang="en-GB" dirty="0" err="1"/>
              <a:t>Kirchhoff’s</a:t>
            </a:r>
            <a:r>
              <a:rPr lang="en-GB" dirty="0"/>
              <a:t> Laws are fundamental to lumped element circuit calculations</a:t>
            </a:r>
            <a:endParaRPr lang="en-US" dirty="0"/>
          </a:p>
          <a:p>
            <a:pPr eaLnBrk="1" hangingPunct="1">
              <a:buFont typeface="Wingdings" pitchFamily="2" charset="2"/>
              <a:buNone/>
            </a:pPr>
            <a:endParaRPr lang="en-US" sz="2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GB"/>
              <a:t>SI Units</a:t>
            </a:r>
          </a:p>
        </p:txBody>
      </p:sp>
      <p:sp>
        <p:nvSpPr>
          <p:cNvPr id="33795" name="Rectangle 3"/>
          <p:cNvSpPr>
            <a:spLocks noChangeArrowheads="1"/>
          </p:cNvSpPr>
          <p:nvPr/>
        </p:nvSpPr>
        <p:spPr bwMode="auto">
          <a:xfrm>
            <a:off x="0" y="1473200"/>
            <a:ext cx="9144000" cy="0"/>
          </a:xfrm>
          <a:prstGeom prst="rect">
            <a:avLst/>
          </a:prstGeom>
          <a:solidFill>
            <a:srgbClr val="CCECFF"/>
          </a:solidFill>
          <a:ln w="9525">
            <a:noFill/>
            <a:miter lim="800000"/>
            <a:headEnd/>
            <a:tailEnd/>
          </a:ln>
        </p:spPr>
        <p:txBody>
          <a:bodyPr wrap="none" anchor="ctr">
            <a:spAutoFit/>
          </a:bodyPr>
          <a:lstStyle/>
          <a:p>
            <a:endParaRPr lang="en-US"/>
          </a:p>
        </p:txBody>
      </p:sp>
      <p:graphicFrame>
        <p:nvGraphicFramePr>
          <p:cNvPr id="13378" name="Group 66"/>
          <p:cNvGraphicFramePr>
            <a:graphicFrameLocks noGrp="1"/>
          </p:cNvGraphicFramePr>
          <p:nvPr/>
        </p:nvGraphicFramePr>
        <p:xfrm>
          <a:off x="323528" y="1916832"/>
          <a:ext cx="8329613" cy="4754880"/>
        </p:xfrm>
        <a:graphic>
          <a:graphicData uri="http://schemas.openxmlformats.org/drawingml/2006/table">
            <a:tbl>
              <a:tblPr/>
              <a:tblGrid>
                <a:gridCol w="2376488">
                  <a:extLst>
                    <a:ext uri="{9D8B030D-6E8A-4147-A177-3AD203B41FA5}">
                      <a16:colId xmlns:a16="http://schemas.microsoft.com/office/drawing/2014/main" val="20000"/>
                    </a:ext>
                  </a:extLst>
                </a:gridCol>
                <a:gridCol w="2268537">
                  <a:extLst>
                    <a:ext uri="{9D8B030D-6E8A-4147-A177-3AD203B41FA5}">
                      <a16:colId xmlns:a16="http://schemas.microsoft.com/office/drawing/2014/main" val="20001"/>
                    </a:ext>
                  </a:extLst>
                </a:gridCol>
                <a:gridCol w="1692275">
                  <a:extLst>
                    <a:ext uri="{9D8B030D-6E8A-4147-A177-3AD203B41FA5}">
                      <a16:colId xmlns:a16="http://schemas.microsoft.com/office/drawing/2014/main" val="20002"/>
                    </a:ext>
                  </a:extLst>
                </a:gridCol>
                <a:gridCol w="1992313">
                  <a:extLst>
                    <a:ext uri="{9D8B030D-6E8A-4147-A177-3AD203B41FA5}">
                      <a16:colId xmlns:a16="http://schemas.microsoft.com/office/drawing/2014/main" val="20003"/>
                    </a:ext>
                  </a:extLst>
                </a:gridCol>
              </a:tblGrid>
              <a:tr h="266700">
                <a:tc>
                  <a:txBody>
                    <a:bodyPr/>
                    <a:lstStyle/>
                    <a:p>
                      <a:pPr marL="0" marR="0" lvl="0" indent="0" algn="ctr" defTabSz="914400" rtl="0" eaLnBrk="0" fontAlgn="base" latinLnBrk="0" hangingPunct="0">
                        <a:lnSpc>
                          <a:spcPct val="90000"/>
                        </a:lnSpc>
                        <a:spcBef>
                          <a:spcPct val="0"/>
                        </a:spcBef>
                        <a:spcAft>
                          <a:spcPct val="0"/>
                        </a:spcAft>
                        <a:buClrTx/>
                        <a:buSzPct val="90000"/>
                        <a:buFontTx/>
                        <a:buNone/>
                        <a:tabLst/>
                      </a:pPr>
                      <a:r>
                        <a:rPr kumimoji="0" lang="en-GB" sz="2000" b="1" i="0" u="none" strike="noStrike" cap="none" normalizeH="0" baseline="0" dirty="0">
                          <a:ln>
                            <a:noFill/>
                          </a:ln>
                          <a:solidFill>
                            <a:srgbClr val="000000"/>
                          </a:solidFill>
                          <a:effectLst>
                            <a:outerShdw blurRad="38100" dist="38100" dir="2700000" algn="tl">
                              <a:srgbClr val="FFFFFF"/>
                            </a:outerShdw>
                          </a:effectLst>
                          <a:latin typeface="Arial" charset="0"/>
                          <a:ea typeface="Times New Roman" pitchFamily="18" charset="0"/>
                          <a:cs typeface="Arial" charset="0"/>
                        </a:rPr>
                        <a:t>Quantity</a:t>
                      </a:r>
                      <a:endParaRPr kumimoji="0" lang="en-GB" sz="2000" b="0" i="0" u="none" strike="noStrike" cap="none" normalizeH="0" baseline="0" dirty="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Pct val="90000"/>
                        <a:buFontTx/>
                        <a:buNone/>
                        <a:tabLst/>
                      </a:pPr>
                      <a:r>
                        <a:rPr kumimoji="0" lang="en-GB" sz="2000" b="1" i="0" u="none" strike="noStrike" cap="none" normalizeH="0" baseline="0" dirty="0">
                          <a:ln>
                            <a:noFill/>
                          </a:ln>
                          <a:solidFill>
                            <a:srgbClr val="000000"/>
                          </a:solidFill>
                          <a:effectLst>
                            <a:outerShdw blurRad="38100" dist="38100" dir="2700000" algn="tl">
                              <a:srgbClr val="FFFFFF"/>
                            </a:outerShdw>
                          </a:effectLst>
                          <a:latin typeface="Arial" charset="0"/>
                          <a:ea typeface="Times New Roman" pitchFamily="18" charset="0"/>
                          <a:cs typeface="Arial" charset="0"/>
                        </a:rPr>
                        <a:t>Quantity symbol</a:t>
                      </a:r>
                      <a:endParaRPr kumimoji="0" lang="en-GB" sz="2000" b="0" i="0" u="none" strike="noStrike" cap="none" normalizeH="0" baseline="0" dirty="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Pct val="90000"/>
                        <a:buFontTx/>
                        <a:buNone/>
                        <a:tabLst/>
                      </a:pPr>
                      <a:r>
                        <a:rPr kumimoji="0" lang="en-GB" sz="2000" b="1"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Unit</a:t>
                      </a:r>
                      <a:endParaRPr kumimoji="0" lang="en-GB" sz="20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Pct val="90000"/>
                        <a:buFontTx/>
                        <a:buNone/>
                        <a:tabLst/>
                      </a:pPr>
                      <a:r>
                        <a:rPr kumimoji="0" lang="en-GB" sz="2000" b="1"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Unit symbol</a:t>
                      </a:r>
                      <a:endParaRPr kumimoji="0" lang="en-GB" sz="20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260350">
                <a:tc>
                  <a:txBody>
                    <a:bodyPr/>
                    <a:lstStyle/>
                    <a:p>
                      <a:pPr marL="0" marR="0" lvl="0" indent="0" algn="l" defTabSz="914400" rtl="0" eaLnBrk="0" fontAlgn="base" latinLnBrk="0" hangingPunct="0">
                        <a:lnSpc>
                          <a:spcPct val="90000"/>
                        </a:lnSpc>
                        <a:spcBef>
                          <a:spcPct val="0"/>
                        </a:spcBef>
                        <a:spcAft>
                          <a:spcPct val="0"/>
                        </a:spcAft>
                        <a:buClrTx/>
                        <a:buSzPct val="90000"/>
                        <a:buFontTx/>
                        <a:buNone/>
                        <a:tabLst>
                          <a:tab pos="-68263" algn="l"/>
                        </a:tabLst>
                      </a:pPr>
                      <a:r>
                        <a:rPr kumimoji="0" lang="en-GB" sz="20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Capacitance</a:t>
                      </a:r>
                      <a:endParaRPr kumimoji="0" lang="en-GB" sz="20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Pct val="90000"/>
                        <a:buFontTx/>
                        <a:buNone/>
                        <a:tabLst/>
                      </a:pPr>
                      <a:r>
                        <a:rPr kumimoji="0" lang="en-GB" sz="2000" b="0" i="1" u="none" strike="noStrike" cap="none" normalizeH="0" baseline="0" dirty="0">
                          <a:ln>
                            <a:noFill/>
                          </a:ln>
                          <a:solidFill>
                            <a:srgbClr val="000000"/>
                          </a:solidFill>
                          <a:effectLst>
                            <a:outerShdw blurRad="38100" dist="38100" dir="2700000" algn="tl">
                              <a:srgbClr val="FFFFFF"/>
                            </a:outerShdw>
                          </a:effectLst>
                          <a:latin typeface="Times New Roman" pitchFamily="18" charset="0"/>
                          <a:cs typeface="Times New Roman" pitchFamily="18" charset="0"/>
                        </a:rPr>
                        <a:t>C</a:t>
                      </a:r>
                      <a:endParaRPr kumimoji="0" lang="en-GB" sz="2000" b="0" i="0" u="none" strike="noStrike" cap="none" normalizeH="0" baseline="0" dirty="0">
                        <a:ln>
                          <a:noFill/>
                        </a:ln>
                        <a:solidFill>
                          <a:srgbClr val="000000"/>
                        </a:solidFill>
                        <a:effectLst>
                          <a:outerShdw blurRad="38100" dist="38100" dir="2700000" algn="tl">
                            <a:srgbClr val="FFFFFF"/>
                          </a:outerShdw>
                        </a:effectLst>
                        <a:latin typeface="Times" pitchFamily="18" charset="0"/>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Pct val="90000"/>
                        <a:buFontTx/>
                        <a:buNone/>
                        <a:tabLst/>
                      </a:pPr>
                      <a:r>
                        <a:rPr kumimoji="0" lang="en-GB" sz="20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Farad</a:t>
                      </a:r>
                      <a:endParaRPr kumimoji="0" lang="en-GB" sz="20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Pct val="90000"/>
                        <a:buFontTx/>
                        <a:buNone/>
                        <a:tabLst/>
                      </a:pPr>
                      <a:r>
                        <a:rPr kumimoji="0" lang="en-GB" sz="20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F</a:t>
                      </a:r>
                      <a:endParaRPr kumimoji="0" lang="en-GB" sz="20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CCECFF"/>
                    </a:solidFill>
                  </a:tcPr>
                </a:tc>
                <a:extLst>
                  <a:ext uri="{0D108BD9-81ED-4DB2-BD59-A6C34878D82A}">
                    <a16:rowId xmlns:a16="http://schemas.microsoft.com/office/drawing/2014/main" val="10001"/>
                  </a:ext>
                </a:extLst>
              </a:tr>
              <a:tr h="260350">
                <a:tc>
                  <a:txBody>
                    <a:bodyPr/>
                    <a:lstStyle/>
                    <a:p>
                      <a:pPr marL="0" marR="0" lvl="0" indent="0" algn="l" defTabSz="914400" rtl="0" eaLnBrk="0" fontAlgn="base" latinLnBrk="0" hangingPunct="0">
                        <a:lnSpc>
                          <a:spcPct val="90000"/>
                        </a:lnSpc>
                        <a:spcBef>
                          <a:spcPct val="0"/>
                        </a:spcBef>
                        <a:spcAft>
                          <a:spcPct val="0"/>
                        </a:spcAft>
                        <a:buClrTx/>
                        <a:buSzPct val="90000"/>
                        <a:buFontTx/>
                        <a:buNone/>
                        <a:tabLst/>
                      </a:pPr>
                      <a:r>
                        <a:rPr kumimoji="0" lang="en-GB" sz="20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Charge</a:t>
                      </a:r>
                      <a:endParaRPr kumimoji="0" lang="en-GB" sz="20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Pct val="90000"/>
                        <a:buFontTx/>
                        <a:buNone/>
                        <a:tabLst/>
                      </a:pPr>
                      <a:r>
                        <a:rPr kumimoji="0" lang="en-GB" sz="2000" b="0" i="1" u="none" strike="noStrike" cap="none" normalizeH="0" baseline="0">
                          <a:ln>
                            <a:noFill/>
                          </a:ln>
                          <a:solidFill>
                            <a:srgbClr val="000000"/>
                          </a:solidFill>
                          <a:effectLst>
                            <a:outerShdw blurRad="38100" dist="38100" dir="2700000" algn="tl">
                              <a:srgbClr val="FFFFFF"/>
                            </a:outerShdw>
                          </a:effectLst>
                          <a:latin typeface="Times New Roman" pitchFamily="18" charset="0"/>
                          <a:cs typeface="Times New Roman" pitchFamily="18" charset="0"/>
                        </a:rPr>
                        <a:t>Q</a:t>
                      </a:r>
                      <a:endParaRPr kumimoji="0" lang="en-GB" sz="2000" b="0" i="0" u="none" strike="noStrike" cap="none" normalizeH="0" baseline="0">
                        <a:ln>
                          <a:noFill/>
                        </a:ln>
                        <a:solidFill>
                          <a:srgbClr val="000000"/>
                        </a:solidFill>
                        <a:effectLst>
                          <a:outerShdw blurRad="38100" dist="38100" dir="2700000" algn="tl">
                            <a:srgbClr val="FFFFFF"/>
                          </a:outerShdw>
                        </a:effectLst>
                        <a:latin typeface="Times" pitchFamily="18" charset="0"/>
                      </a:endParaRP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Pct val="90000"/>
                        <a:buFontTx/>
                        <a:buNone/>
                        <a:tabLst/>
                      </a:pPr>
                      <a:r>
                        <a:rPr kumimoji="0" lang="en-GB" sz="20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Coulomb</a:t>
                      </a:r>
                      <a:endParaRPr kumimoji="0" lang="en-GB" sz="20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Pct val="90000"/>
                        <a:buFontTx/>
                        <a:buNone/>
                        <a:tabLst/>
                      </a:pPr>
                      <a:r>
                        <a:rPr kumimoji="0" lang="en-GB" sz="20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C</a:t>
                      </a:r>
                      <a:endParaRPr kumimoji="0" lang="en-GB" sz="20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CCECFF"/>
                    </a:solidFill>
                  </a:tcPr>
                </a:tc>
                <a:extLst>
                  <a:ext uri="{0D108BD9-81ED-4DB2-BD59-A6C34878D82A}">
                    <a16:rowId xmlns:a16="http://schemas.microsoft.com/office/drawing/2014/main" val="10002"/>
                  </a:ext>
                </a:extLst>
              </a:tr>
              <a:tr h="260350">
                <a:tc>
                  <a:txBody>
                    <a:bodyPr/>
                    <a:lstStyle/>
                    <a:p>
                      <a:pPr marL="0" marR="0" lvl="0" indent="0" algn="l" defTabSz="914400" rtl="0" eaLnBrk="0" fontAlgn="base" latinLnBrk="0" hangingPunct="0">
                        <a:lnSpc>
                          <a:spcPct val="90000"/>
                        </a:lnSpc>
                        <a:spcBef>
                          <a:spcPct val="0"/>
                        </a:spcBef>
                        <a:spcAft>
                          <a:spcPct val="0"/>
                        </a:spcAft>
                        <a:buClrTx/>
                        <a:buSzPct val="90000"/>
                        <a:buFontTx/>
                        <a:buNone/>
                        <a:tabLst/>
                      </a:pPr>
                      <a:r>
                        <a:rPr kumimoji="0" lang="en-GB" sz="20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Current</a:t>
                      </a:r>
                      <a:endParaRPr kumimoji="0" lang="en-GB" sz="20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Pct val="90000"/>
                        <a:buFontTx/>
                        <a:buNone/>
                        <a:tabLst/>
                      </a:pPr>
                      <a:r>
                        <a:rPr kumimoji="0" lang="en-GB" sz="2000" b="0" i="1" u="none" strike="noStrike" cap="none" normalizeH="0" baseline="0">
                          <a:ln>
                            <a:noFill/>
                          </a:ln>
                          <a:solidFill>
                            <a:srgbClr val="000000"/>
                          </a:solidFill>
                          <a:effectLst>
                            <a:outerShdw blurRad="38100" dist="38100" dir="2700000" algn="tl">
                              <a:srgbClr val="FFFFFF"/>
                            </a:outerShdw>
                          </a:effectLst>
                          <a:latin typeface="Times New Roman" pitchFamily="18" charset="0"/>
                          <a:cs typeface="Times New Roman" pitchFamily="18" charset="0"/>
                        </a:rPr>
                        <a:t>I</a:t>
                      </a:r>
                      <a:endParaRPr kumimoji="0" lang="en-GB" sz="2000" b="0" i="0" u="none" strike="noStrike" cap="none" normalizeH="0" baseline="0">
                        <a:ln>
                          <a:noFill/>
                        </a:ln>
                        <a:solidFill>
                          <a:srgbClr val="000000"/>
                        </a:solidFill>
                        <a:effectLst>
                          <a:outerShdw blurRad="38100" dist="38100" dir="2700000" algn="tl">
                            <a:srgbClr val="FFFFFF"/>
                          </a:outerShdw>
                        </a:effectLst>
                        <a:latin typeface="Times" pitchFamily="18" charset="0"/>
                      </a:endParaRP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Pct val="90000"/>
                        <a:buFontTx/>
                        <a:buNone/>
                        <a:tabLst/>
                      </a:pPr>
                      <a:r>
                        <a:rPr kumimoji="0" lang="en-GB" sz="20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Ampere</a:t>
                      </a:r>
                      <a:endParaRPr kumimoji="0" lang="en-GB" sz="20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Pct val="90000"/>
                        <a:buFontTx/>
                        <a:buNone/>
                        <a:tabLst/>
                      </a:pPr>
                      <a:r>
                        <a:rPr kumimoji="0" lang="en-GB" sz="20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A</a:t>
                      </a:r>
                      <a:endParaRPr kumimoji="0" lang="en-GB" sz="20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CCECFF"/>
                    </a:solidFill>
                  </a:tcPr>
                </a:tc>
                <a:extLst>
                  <a:ext uri="{0D108BD9-81ED-4DB2-BD59-A6C34878D82A}">
                    <a16:rowId xmlns:a16="http://schemas.microsoft.com/office/drawing/2014/main" val="10003"/>
                  </a:ext>
                </a:extLst>
              </a:tr>
              <a:tr h="260350">
                <a:tc>
                  <a:txBody>
                    <a:bodyPr/>
                    <a:lstStyle/>
                    <a:p>
                      <a:pPr marL="0" marR="0" lvl="0" indent="0" algn="l" defTabSz="914400" rtl="0" eaLnBrk="0" fontAlgn="base" latinLnBrk="0" hangingPunct="0">
                        <a:lnSpc>
                          <a:spcPct val="90000"/>
                        </a:lnSpc>
                        <a:spcBef>
                          <a:spcPct val="0"/>
                        </a:spcBef>
                        <a:spcAft>
                          <a:spcPct val="0"/>
                        </a:spcAft>
                        <a:buClrTx/>
                        <a:buSzPct val="90000"/>
                        <a:buFontTx/>
                        <a:buNone/>
                        <a:tabLst/>
                      </a:pPr>
                      <a:r>
                        <a:rPr kumimoji="0" lang="en-GB" sz="20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Electromotive force</a:t>
                      </a:r>
                      <a:endParaRPr kumimoji="0" lang="en-GB" sz="20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Pct val="90000"/>
                        <a:buFontTx/>
                        <a:buNone/>
                        <a:tabLst/>
                      </a:pPr>
                      <a:r>
                        <a:rPr kumimoji="0" lang="en-GB" sz="2000" b="0" i="1" u="none" strike="noStrike" cap="none" normalizeH="0" baseline="0">
                          <a:ln>
                            <a:noFill/>
                          </a:ln>
                          <a:solidFill>
                            <a:srgbClr val="000000"/>
                          </a:solidFill>
                          <a:effectLst>
                            <a:outerShdw blurRad="38100" dist="38100" dir="2700000" algn="tl">
                              <a:srgbClr val="FFFFFF"/>
                            </a:outerShdw>
                          </a:effectLst>
                          <a:latin typeface="Times New Roman" pitchFamily="18" charset="0"/>
                          <a:cs typeface="Times New Roman" pitchFamily="18" charset="0"/>
                        </a:rPr>
                        <a:t>E</a:t>
                      </a:r>
                      <a:endParaRPr kumimoji="0" lang="en-GB" sz="2000" b="0" i="0" u="none" strike="noStrike" cap="none" normalizeH="0" baseline="0">
                        <a:ln>
                          <a:noFill/>
                        </a:ln>
                        <a:solidFill>
                          <a:srgbClr val="000000"/>
                        </a:solidFill>
                        <a:effectLst>
                          <a:outerShdw blurRad="38100" dist="38100" dir="2700000" algn="tl">
                            <a:srgbClr val="FFFFFF"/>
                          </a:outerShdw>
                        </a:effectLst>
                        <a:latin typeface="Times" pitchFamily="18" charset="0"/>
                      </a:endParaRP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Pct val="90000"/>
                        <a:buFontTx/>
                        <a:buNone/>
                        <a:tabLst/>
                      </a:pPr>
                      <a:r>
                        <a:rPr kumimoji="0" lang="en-GB" sz="20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Volt</a:t>
                      </a:r>
                      <a:endParaRPr kumimoji="0" lang="en-GB" sz="20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Pct val="90000"/>
                        <a:buFontTx/>
                        <a:buNone/>
                        <a:tabLst/>
                      </a:pPr>
                      <a:r>
                        <a:rPr kumimoji="0" lang="en-GB" sz="20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V</a:t>
                      </a:r>
                      <a:endParaRPr kumimoji="0" lang="en-GB" sz="20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CCECFF"/>
                    </a:solidFill>
                  </a:tcPr>
                </a:tc>
                <a:extLst>
                  <a:ext uri="{0D108BD9-81ED-4DB2-BD59-A6C34878D82A}">
                    <a16:rowId xmlns:a16="http://schemas.microsoft.com/office/drawing/2014/main" val="10004"/>
                  </a:ext>
                </a:extLst>
              </a:tr>
              <a:tr h="260350">
                <a:tc>
                  <a:txBody>
                    <a:bodyPr/>
                    <a:lstStyle/>
                    <a:p>
                      <a:pPr marL="0" marR="0" lvl="0" indent="0" algn="l" defTabSz="914400" rtl="0" eaLnBrk="0" fontAlgn="base" latinLnBrk="0" hangingPunct="0">
                        <a:lnSpc>
                          <a:spcPct val="90000"/>
                        </a:lnSpc>
                        <a:spcBef>
                          <a:spcPct val="0"/>
                        </a:spcBef>
                        <a:spcAft>
                          <a:spcPct val="0"/>
                        </a:spcAft>
                        <a:buClrTx/>
                        <a:buSzPct val="90000"/>
                        <a:buFontTx/>
                        <a:buNone/>
                        <a:tabLst/>
                      </a:pPr>
                      <a:r>
                        <a:rPr kumimoji="0" lang="en-GB" sz="20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Frequency</a:t>
                      </a:r>
                      <a:endParaRPr kumimoji="0" lang="en-GB" sz="20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Pct val="90000"/>
                        <a:buFontTx/>
                        <a:buNone/>
                        <a:tabLst/>
                      </a:pPr>
                      <a:r>
                        <a:rPr kumimoji="0" lang="en-GB" sz="2000" b="0" i="1" u="none" strike="noStrike" cap="none" normalizeH="0" baseline="0">
                          <a:ln>
                            <a:noFill/>
                          </a:ln>
                          <a:solidFill>
                            <a:srgbClr val="000000"/>
                          </a:solidFill>
                          <a:effectLst>
                            <a:outerShdw blurRad="38100" dist="38100" dir="2700000" algn="tl">
                              <a:srgbClr val="FFFFFF"/>
                            </a:outerShdw>
                          </a:effectLst>
                          <a:latin typeface="Times New Roman" pitchFamily="18" charset="0"/>
                          <a:cs typeface="Times New Roman" pitchFamily="18" charset="0"/>
                        </a:rPr>
                        <a:t>f</a:t>
                      </a:r>
                      <a:endParaRPr kumimoji="0" lang="en-GB" sz="2000" b="0" i="0" u="none" strike="noStrike" cap="none" normalizeH="0" baseline="0">
                        <a:ln>
                          <a:noFill/>
                        </a:ln>
                        <a:solidFill>
                          <a:srgbClr val="000000"/>
                        </a:solidFill>
                        <a:effectLst>
                          <a:outerShdw blurRad="38100" dist="38100" dir="2700000" algn="tl">
                            <a:srgbClr val="FFFFFF"/>
                          </a:outerShdw>
                        </a:effectLst>
                        <a:latin typeface="Times" pitchFamily="18" charset="0"/>
                      </a:endParaRP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Pct val="90000"/>
                        <a:buFontTx/>
                        <a:buNone/>
                        <a:tabLst/>
                      </a:pPr>
                      <a:r>
                        <a:rPr kumimoji="0" lang="en-GB" sz="20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Hertz</a:t>
                      </a:r>
                      <a:endParaRPr kumimoji="0" lang="en-GB" sz="20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Pct val="90000"/>
                        <a:buFontTx/>
                        <a:buNone/>
                        <a:tabLst/>
                      </a:pPr>
                      <a:r>
                        <a:rPr kumimoji="0" lang="en-GB" sz="20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Hz</a:t>
                      </a:r>
                      <a:endParaRPr kumimoji="0" lang="en-GB" sz="20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CCECFF"/>
                    </a:solidFill>
                  </a:tcPr>
                </a:tc>
                <a:extLst>
                  <a:ext uri="{0D108BD9-81ED-4DB2-BD59-A6C34878D82A}">
                    <a16:rowId xmlns:a16="http://schemas.microsoft.com/office/drawing/2014/main" val="10005"/>
                  </a:ext>
                </a:extLst>
              </a:tr>
              <a:tr h="260350">
                <a:tc>
                  <a:txBody>
                    <a:bodyPr/>
                    <a:lstStyle/>
                    <a:p>
                      <a:pPr marL="0" marR="0" lvl="0" indent="0" algn="l" defTabSz="914400" rtl="0" eaLnBrk="0" fontAlgn="base" latinLnBrk="0" hangingPunct="0">
                        <a:lnSpc>
                          <a:spcPct val="90000"/>
                        </a:lnSpc>
                        <a:spcBef>
                          <a:spcPct val="0"/>
                        </a:spcBef>
                        <a:spcAft>
                          <a:spcPct val="0"/>
                        </a:spcAft>
                        <a:buClrTx/>
                        <a:buSzPct val="90000"/>
                        <a:buFontTx/>
                        <a:buNone/>
                        <a:tabLst/>
                      </a:pPr>
                      <a:r>
                        <a:rPr kumimoji="0" lang="en-GB" sz="20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Inductance (self)</a:t>
                      </a:r>
                      <a:endParaRPr kumimoji="0" lang="en-GB" sz="20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Pct val="90000"/>
                        <a:buFontTx/>
                        <a:buNone/>
                        <a:tabLst/>
                      </a:pPr>
                      <a:r>
                        <a:rPr kumimoji="0" lang="en-GB" sz="2000" b="0" i="1" u="none" strike="noStrike" cap="none" normalizeH="0" baseline="0">
                          <a:ln>
                            <a:noFill/>
                          </a:ln>
                          <a:solidFill>
                            <a:srgbClr val="000000"/>
                          </a:solidFill>
                          <a:effectLst>
                            <a:outerShdw blurRad="38100" dist="38100" dir="2700000" algn="tl">
                              <a:srgbClr val="FFFFFF"/>
                            </a:outerShdw>
                          </a:effectLst>
                          <a:latin typeface="Times New Roman" pitchFamily="18" charset="0"/>
                          <a:cs typeface="Times New Roman" pitchFamily="18" charset="0"/>
                        </a:rPr>
                        <a:t>L</a:t>
                      </a:r>
                      <a:endParaRPr kumimoji="0" lang="en-GB" sz="2000" b="0" i="0" u="none" strike="noStrike" cap="none" normalizeH="0" baseline="0">
                        <a:ln>
                          <a:noFill/>
                        </a:ln>
                        <a:solidFill>
                          <a:srgbClr val="000000"/>
                        </a:solidFill>
                        <a:effectLst>
                          <a:outerShdw blurRad="38100" dist="38100" dir="2700000" algn="tl">
                            <a:srgbClr val="FFFFFF"/>
                          </a:outerShdw>
                        </a:effectLst>
                        <a:latin typeface="Times" pitchFamily="18" charset="0"/>
                      </a:endParaRP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Pct val="90000"/>
                        <a:buFontTx/>
                        <a:buNone/>
                        <a:tabLst/>
                      </a:pPr>
                      <a:r>
                        <a:rPr kumimoji="0" lang="en-GB" sz="20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Henry</a:t>
                      </a:r>
                      <a:endParaRPr kumimoji="0" lang="en-GB" sz="20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Pct val="90000"/>
                        <a:buFontTx/>
                        <a:buNone/>
                        <a:tabLst/>
                      </a:pPr>
                      <a:r>
                        <a:rPr kumimoji="0" lang="en-GB" sz="20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H</a:t>
                      </a:r>
                      <a:endParaRPr kumimoji="0" lang="en-GB" sz="20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CCECFF"/>
                    </a:solidFill>
                  </a:tcPr>
                </a:tc>
                <a:extLst>
                  <a:ext uri="{0D108BD9-81ED-4DB2-BD59-A6C34878D82A}">
                    <a16:rowId xmlns:a16="http://schemas.microsoft.com/office/drawing/2014/main" val="10006"/>
                  </a:ext>
                </a:extLst>
              </a:tr>
              <a:tr h="260350">
                <a:tc>
                  <a:txBody>
                    <a:bodyPr/>
                    <a:lstStyle/>
                    <a:p>
                      <a:pPr marL="0" marR="0" lvl="0" indent="0" algn="l" defTabSz="914400" rtl="0" eaLnBrk="0" fontAlgn="base" latinLnBrk="0" hangingPunct="0">
                        <a:lnSpc>
                          <a:spcPct val="90000"/>
                        </a:lnSpc>
                        <a:spcBef>
                          <a:spcPct val="0"/>
                        </a:spcBef>
                        <a:spcAft>
                          <a:spcPct val="0"/>
                        </a:spcAft>
                        <a:buClrTx/>
                        <a:buSzPct val="90000"/>
                        <a:buFontTx/>
                        <a:buNone/>
                        <a:tabLst/>
                      </a:pPr>
                      <a:r>
                        <a:rPr kumimoji="0" lang="en-GB" sz="20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Period</a:t>
                      </a:r>
                      <a:endParaRPr kumimoji="0" lang="en-GB" sz="20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Pct val="90000"/>
                        <a:buFontTx/>
                        <a:buNone/>
                        <a:tabLst/>
                      </a:pPr>
                      <a:r>
                        <a:rPr kumimoji="0" lang="en-GB" sz="2000" b="0" i="1" u="none" strike="noStrike" cap="none" normalizeH="0" baseline="0">
                          <a:ln>
                            <a:noFill/>
                          </a:ln>
                          <a:solidFill>
                            <a:srgbClr val="000000"/>
                          </a:solidFill>
                          <a:effectLst>
                            <a:outerShdw blurRad="38100" dist="38100" dir="2700000" algn="tl">
                              <a:srgbClr val="FFFFFF"/>
                            </a:outerShdw>
                          </a:effectLst>
                          <a:latin typeface="Times New Roman" pitchFamily="18" charset="0"/>
                          <a:cs typeface="Times New Roman" pitchFamily="18" charset="0"/>
                        </a:rPr>
                        <a:t>T</a:t>
                      </a:r>
                      <a:endParaRPr kumimoji="0" lang="en-GB" sz="2000" b="0" i="0" u="none" strike="noStrike" cap="none" normalizeH="0" baseline="0">
                        <a:ln>
                          <a:noFill/>
                        </a:ln>
                        <a:solidFill>
                          <a:srgbClr val="000000"/>
                        </a:solidFill>
                        <a:effectLst>
                          <a:outerShdw blurRad="38100" dist="38100" dir="2700000" algn="tl">
                            <a:srgbClr val="FFFFFF"/>
                          </a:outerShdw>
                        </a:effectLst>
                        <a:latin typeface="Times" pitchFamily="18" charset="0"/>
                      </a:endParaRP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Pct val="90000"/>
                        <a:buFontTx/>
                        <a:buNone/>
                        <a:tabLst/>
                      </a:pPr>
                      <a:r>
                        <a:rPr kumimoji="0" lang="en-GB" sz="20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Second</a:t>
                      </a:r>
                      <a:endParaRPr kumimoji="0" lang="en-GB" sz="20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Pct val="90000"/>
                        <a:buFontTx/>
                        <a:buNone/>
                        <a:tabLst/>
                      </a:pPr>
                      <a:r>
                        <a:rPr kumimoji="0" lang="en-GB" sz="20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s</a:t>
                      </a:r>
                      <a:endParaRPr kumimoji="0" lang="en-GB" sz="20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CCECFF"/>
                    </a:solidFill>
                  </a:tcPr>
                </a:tc>
                <a:extLst>
                  <a:ext uri="{0D108BD9-81ED-4DB2-BD59-A6C34878D82A}">
                    <a16:rowId xmlns:a16="http://schemas.microsoft.com/office/drawing/2014/main" val="10007"/>
                  </a:ext>
                </a:extLst>
              </a:tr>
              <a:tr h="260350">
                <a:tc>
                  <a:txBody>
                    <a:bodyPr/>
                    <a:lstStyle/>
                    <a:p>
                      <a:pPr marL="0" marR="0" lvl="0" indent="0" algn="l" defTabSz="914400" rtl="0" eaLnBrk="0" fontAlgn="base" latinLnBrk="0" hangingPunct="0">
                        <a:lnSpc>
                          <a:spcPct val="90000"/>
                        </a:lnSpc>
                        <a:spcBef>
                          <a:spcPct val="0"/>
                        </a:spcBef>
                        <a:spcAft>
                          <a:spcPct val="0"/>
                        </a:spcAft>
                        <a:buClrTx/>
                        <a:buSzPct val="90000"/>
                        <a:buFontTx/>
                        <a:buNone/>
                        <a:tabLst/>
                      </a:pPr>
                      <a:r>
                        <a:rPr kumimoji="0" lang="en-GB" sz="2000" b="0" i="0" u="none" strike="noStrike" cap="none" normalizeH="0" baseline="0" dirty="0">
                          <a:ln>
                            <a:noFill/>
                          </a:ln>
                          <a:solidFill>
                            <a:srgbClr val="000000"/>
                          </a:solidFill>
                          <a:effectLst>
                            <a:outerShdw blurRad="38100" dist="38100" dir="2700000" algn="tl">
                              <a:srgbClr val="FFFFFF"/>
                            </a:outerShdw>
                          </a:effectLst>
                          <a:latin typeface="Arial" charset="0"/>
                          <a:ea typeface="Times New Roman" pitchFamily="18" charset="0"/>
                          <a:cs typeface="Arial" charset="0"/>
                        </a:rPr>
                        <a:t>Potential difference</a:t>
                      </a:r>
                      <a:endParaRPr kumimoji="0" lang="en-GB" sz="2000" b="0" i="0" u="none" strike="noStrike" cap="none" normalizeH="0" baseline="0" dirty="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Pct val="90000"/>
                        <a:buFontTx/>
                        <a:buNone/>
                        <a:tabLst/>
                      </a:pPr>
                      <a:r>
                        <a:rPr kumimoji="0" lang="en-GB" sz="2000" b="0" i="1" u="none" strike="noStrike" cap="none" normalizeH="0" baseline="0">
                          <a:ln>
                            <a:noFill/>
                          </a:ln>
                          <a:solidFill>
                            <a:srgbClr val="000000"/>
                          </a:solidFill>
                          <a:effectLst>
                            <a:outerShdw blurRad="38100" dist="38100" dir="2700000" algn="tl">
                              <a:srgbClr val="FFFFFF"/>
                            </a:outerShdw>
                          </a:effectLst>
                          <a:latin typeface="Times New Roman" pitchFamily="18" charset="0"/>
                          <a:cs typeface="Times New Roman" pitchFamily="18" charset="0"/>
                        </a:rPr>
                        <a:t>V</a:t>
                      </a:r>
                      <a:endParaRPr kumimoji="0" lang="en-GB" sz="2000" b="0" i="0" u="none" strike="noStrike" cap="none" normalizeH="0" baseline="0">
                        <a:ln>
                          <a:noFill/>
                        </a:ln>
                        <a:solidFill>
                          <a:srgbClr val="000000"/>
                        </a:solidFill>
                        <a:effectLst>
                          <a:outerShdw blurRad="38100" dist="38100" dir="2700000" algn="tl">
                            <a:srgbClr val="FFFFFF"/>
                          </a:outerShdw>
                        </a:effectLst>
                        <a:latin typeface="Times" pitchFamily="18" charset="0"/>
                      </a:endParaRP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Pct val="90000"/>
                        <a:buFontTx/>
                        <a:buNone/>
                        <a:tabLst/>
                      </a:pPr>
                      <a:r>
                        <a:rPr kumimoji="0" lang="en-GB" sz="20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Volt</a:t>
                      </a:r>
                      <a:endParaRPr kumimoji="0" lang="en-GB" sz="20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Pct val="90000"/>
                        <a:buFontTx/>
                        <a:buNone/>
                        <a:tabLst/>
                      </a:pPr>
                      <a:r>
                        <a:rPr kumimoji="0" lang="en-GB" sz="20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V</a:t>
                      </a:r>
                      <a:endParaRPr kumimoji="0" lang="en-GB" sz="20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CCECFF"/>
                    </a:solidFill>
                  </a:tcPr>
                </a:tc>
                <a:extLst>
                  <a:ext uri="{0D108BD9-81ED-4DB2-BD59-A6C34878D82A}">
                    <a16:rowId xmlns:a16="http://schemas.microsoft.com/office/drawing/2014/main" val="10008"/>
                  </a:ext>
                </a:extLst>
              </a:tr>
              <a:tr h="260350">
                <a:tc>
                  <a:txBody>
                    <a:bodyPr/>
                    <a:lstStyle/>
                    <a:p>
                      <a:pPr marL="0" marR="0" lvl="0" indent="0" algn="l" defTabSz="914400" rtl="0" eaLnBrk="0" fontAlgn="base" latinLnBrk="0" hangingPunct="0">
                        <a:lnSpc>
                          <a:spcPct val="90000"/>
                        </a:lnSpc>
                        <a:spcBef>
                          <a:spcPct val="0"/>
                        </a:spcBef>
                        <a:spcAft>
                          <a:spcPct val="0"/>
                        </a:spcAft>
                        <a:buClrTx/>
                        <a:buSzPct val="90000"/>
                        <a:buFontTx/>
                        <a:buNone/>
                        <a:tabLst/>
                      </a:pPr>
                      <a:r>
                        <a:rPr kumimoji="0" lang="en-GB" sz="2000" b="0" i="0" u="none" strike="noStrike" cap="none" normalizeH="0" baseline="0" dirty="0">
                          <a:ln>
                            <a:noFill/>
                          </a:ln>
                          <a:solidFill>
                            <a:srgbClr val="000000"/>
                          </a:solidFill>
                          <a:effectLst>
                            <a:outerShdw blurRad="38100" dist="38100" dir="2700000" algn="tl">
                              <a:srgbClr val="FFFFFF"/>
                            </a:outerShdw>
                          </a:effectLst>
                          <a:latin typeface="Arial" charset="0"/>
                          <a:ea typeface="Times New Roman" pitchFamily="18" charset="0"/>
                          <a:cs typeface="Arial" charset="0"/>
                        </a:rPr>
                        <a:t>Power</a:t>
                      </a:r>
                      <a:endParaRPr kumimoji="0" lang="en-GB" sz="2000" b="0" i="0" u="none" strike="noStrike" cap="none" normalizeH="0" baseline="0" dirty="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Pct val="90000"/>
                        <a:buFontTx/>
                        <a:buNone/>
                        <a:tabLst/>
                      </a:pPr>
                      <a:r>
                        <a:rPr kumimoji="0" lang="en-GB" sz="2000" b="0" i="1" u="none" strike="noStrike" cap="none" normalizeH="0" baseline="0">
                          <a:ln>
                            <a:noFill/>
                          </a:ln>
                          <a:solidFill>
                            <a:srgbClr val="000000"/>
                          </a:solidFill>
                          <a:effectLst>
                            <a:outerShdw blurRad="38100" dist="38100" dir="2700000" algn="tl">
                              <a:srgbClr val="FFFFFF"/>
                            </a:outerShdw>
                          </a:effectLst>
                          <a:latin typeface="Times New Roman" pitchFamily="18" charset="0"/>
                          <a:cs typeface="Times New Roman" pitchFamily="18" charset="0"/>
                        </a:rPr>
                        <a:t>P</a:t>
                      </a:r>
                      <a:endParaRPr kumimoji="0" lang="en-GB" sz="2000" b="0" i="0" u="none" strike="noStrike" cap="none" normalizeH="0" baseline="0">
                        <a:ln>
                          <a:noFill/>
                        </a:ln>
                        <a:solidFill>
                          <a:srgbClr val="000000"/>
                        </a:solidFill>
                        <a:effectLst>
                          <a:outerShdw blurRad="38100" dist="38100" dir="2700000" algn="tl">
                            <a:srgbClr val="FFFFFF"/>
                          </a:outerShdw>
                        </a:effectLst>
                        <a:latin typeface="Times" pitchFamily="18" charset="0"/>
                      </a:endParaRP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Pct val="90000"/>
                        <a:buFontTx/>
                        <a:buNone/>
                        <a:tabLst/>
                      </a:pPr>
                      <a:r>
                        <a:rPr kumimoji="0" lang="en-GB" sz="20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Watt</a:t>
                      </a:r>
                      <a:endParaRPr kumimoji="0" lang="en-GB" sz="20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Pct val="90000"/>
                        <a:buFontTx/>
                        <a:buNone/>
                        <a:tabLst/>
                      </a:pPr>
                      <a:r>
                        <a:rPr kumimoji="0" lang="en-GB" sz="20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W</a:t>
                      </a:r>
                      <a:endParaRPr kumimoji="0" lang="en-GB" sz="20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CCECFF"/>
                    </a:solidFill>
                  </a:tcPr>
                </a:tc>
                <a:extLst>
                  <a:ext uri="{0D108BD9-81ED-4DB2-BD59-A6C34878D82A}">
                    <a16:rowId xmlns:a16="http://schemas.microsoft.com/office/drawing/2014/main" val="10009"/>
                  </a:ext>
                </a:extLst>
              </a:tr>
              <a:tr h="260350">
                <a:tc>
                  <a:txBody>
                    <a:bodyPr/>
                    <a:lstStyle/>
                    <a:p>
                      <a:pPr marL="0" marR="0" lvl="0" indent="0" algn="l" defTabSz="914400" rtl="0" eaLnBrk="0" fontAlgn="base" latinLnBrk="0" hangingPunct="0">
                        <a:lnSpc>
                          <a:spcPct val="90000"/>
                        </a:lnSpc>
                        <a:spcBef>
                          <a:spcPct val="0"/>
                        </a:spcBef>
                        <a:spcAft>
                          <a:spcPct val="0"/>
                        </a:spcAft>
                        <a:buClrTx/>
                        <a:buSzPct val="90000"/>
                        <a:buFontTx/>
                        <a:buNone/>
                        <a:tabLst/>
                      </a:pPr>
                      <a:r>
                        <a:rPr kumimoji="0" lang="en-GB" sz="2000" b="0" i="0" u="none" strike="noStrike" cap="none" normalizeH="0" baseline="0" dirty="0">
                          <a:ln>
                            <a:noFill/>
                          </a:ln>
                          <a:solidFill>
                            <a:srgbClr val="000000"/>
                          </a:solidFill>
                          <a:effectLst>
                            <a:outerShdw blurRad="38100" dist="38100" dir="2700000" algn="tl">
                              <a:srgbClr val="FFFFFF"/>
                            </a:outerShdw>
                          </a:effectLst>
                          <a:latin typeface="Arial" charset="0"/>
                          <a:ea typeface="Times New Roman" pitchFamily="18" charset="0"/>
                          <a:cs typeface="Arial" charset="0"/>
                        </a:rPr>
                        <a:t>Resistance</a:t>
                      </a:r>
                      <a:endParaRPr kumimoji="0" lang="en-GB" sz="2000" b="0" i="0" u="none" strike="noStrike" cap="none" normalizeH="0" baseline="0" dirty="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Pct val="90000"/>
                        <a:buFontTx/>
                        <a:buNone/>
                        <a:tabLst/>
                      </a:pPr>
                      <a:r>
                        <a:rPr kumimoji="0" lang="en-GB" sz="2000" b="0" i="1" u="none" strike="noStrike" cap="none" normalizeH="0" baseline="0">
                          <a:ln>
                            <a:noFill/>
                          </a:ln>
                          <a:solidFill>
                            <a:srgbClr val="000000"/>
                          </a:solidFill>
                          <a:effectLst>
                            <a:outerShdw blurRad="38100" dist="38100" dir="2700000" algn="tl">
                              <a:srgbClr val="FFFFFF"/>
                            </a:outerShdw>
                          </a:effectLst>
                          <a:latin typeface="Times New Roman" pitchFamily="18" charset="0"/>
                          <a:cs typeface="Times New Roman" pitchFamily="18" charset="0"/>
                        </a:rPr>
                        <a:t>R</a:t>
                      </a:r>
                      <a:endParaRPr kumimoji="0" lang="en-GB" sz="2000" b="0" i="0" u="none" strike="noStrike" cap="none" normalizeH="0" baseline="0">
                        <a:ln>
                          <a:noFill/>
                        </a:ln>
                        <a:solidFill>
                          <a:srgbClr val="000000"/>
                        </a:solidFill>
                        <a:effectLst>
                          <a:outerShdw blurRad="38100" dist="38100" dir="2700000" algn="tl">
                            <a:srgbClr val="FFFFFF"/>
                          </a:outerShdw>
                        </a:effectLst>
                        <a:latin typeface="Times" pitchFamily="18" charset="0"/>
                      </a:endParaRP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Pct val="90000"/>
                        <a:buFontTx/>
                        <a:buNone/>
                        <a:tabLst/>
                      </a:pPr>
                      <a:r>
                        <a:rPr kumimoji="0" lang="en-GB" sz="20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Ohm</a:t>
                      </a:r>
                      <a:endParaRPr kumimoji="0" lang="en-GB" sz="20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Pct val="90000"/>
                        <a:buFontTx/>
                        <a:buNone/>
                        <a:tabLst/>
                      </a:pPr>
                      <a:r>
                        <a:rPr kumimoji="0" lang="en-GB" sz="20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Ω</a:t>
                      </a:r>
                      <a:endParaRPr kumimoji="0" lang="en-GB" sz="20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CCECFF"/>
                    </a:solidFill>
                  </a:tcPr>
                </a:tc>
                <a:extLst>
                  <a:ext uri="{0D108BD9-81ED-4DB2-BD59-A6C34878D82A}">
                    <a16:rowId xmlns:a16="http://schemas.microsoft.com/office/drawing/2014/main" val="10010"/>
                  </a:ext>
                </a:extLst>
              </a:tr>
              <a:tr h="260350">
                <a:tc>
                  <a:txBody>
                    <a:bodyPr/>
                    <a:lstStyle/>
                    <a:p>
                      <a:pPr marL="0" marR="0" lvl="0" indent="0" algn="l" defTabSz="914400" rtl="0" eaLnBrk="0" fontAlgn="base" latinLnBrk="0" hangingPunct="0">
                        <a:lnSpc>
                          <a:spcPct val="90000"/>
                        </a:lnSpc>
                        <a:spcBef>
                          <a:spcPct val="0"/>
                        </a:spcBef>
                        <a:spcAft>
                          <a:spcPct val="0"/>
                        </a:spcAft>
                        <a:buClrTx/>
                        <a:buSzPct val="90000"/>
                        <a:buFontTx/>
                        <a:buNone/>
                        <a:tabLst/>
                      </a:pPr>
                      <a:r>
                        <a:rPr kumimoji="0" lang="en-GB" sz="2000" b="0" i="0" u="none" strike="noStrike" cap="none" normalizeH="0" baseline="0" dirty="0">
                          <a:ln>
                            <a:noFill/>
                          </a:ln>
                          <a:solidFill>
                            <a:srgbClr val="000000"/>
                          </a:solidFill>
                          <a:effectLst>
                            <a:outerShdw blurRad="38100" dist="38100" dir="2700000" algn="tl">
                              <a:srgbClr val="FFFFFF"/>
                            </a:outerShdw>
                          </a:effectLst>
                          <a:latin typeface="Arial" charset="0"/>
                          <a:ea typeface="Times New Roman" pitchFamily="18" charset="0"/>
                          <a:cs typeface="Arial" charset="0"/>
                        </a:rPr>
                        <a:t>Temperature</a:t>
                      </a:r>
                      <a:endParaRPr kumimoji="0" lang="en-GB" sz="2000" b="0" i="0" u="none" strike="noStrike" cap="none" normalizeH="0" baseline="0" dirty="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Pct val="90000"/>
                        <a:buFontTx/>
                        <a:buNone/>
                        <a:tabLst/>
                      </a:pPr>
                      <a:r>
                        <a:rPr kumimoji="0" lang="en-GB" sz="2000" b="0" i="1" u="none" strike="noStrike" cap="none" normalizeH="0" baseline="0">
                          <a:ln>
                            <a:noFill/>
                          </a:ln>
                          <a:solidFill>
                            <a:srgbClr val="000000"/>
                          </a:solidFill>
                          <a:effectLst>
                            <a:outerShdw blurRad="38100" dist="38100" dir="2700000" algn="tl">
                              <a:srgbClr val="FFFFFF"/>
                            </a:outerShdw>
                          </a:effectLst>
                          <a:latin typeface="Times New Roman" pitchFamily="18" charset="0"/>
                          <a:cs typeface="Times New Roman" pitchFamily="18" charset="0"/>
                        </a:rPr>
                        <a:t>T</a:t>
                      </a:r>
                      <a:endParaRPr kumimoji="0" lang="en-GB" sz="2000" b="0" i="0" u="none" strike="noStrike" cap="none" normalizeH="0" baseline="0">
                        <a:ln>
                          <a:noFill/>
                        </a:ln>
                        <a:solidFill>
                          <a:srgbClr val="000000"/>
                        </a:solidFill>
                        <a:effectLst>
                          <a:outerShdw blurRad="38100" dist="38100" dir="2700000" algn="tl">
                            <a:srgbClr val="FFFFFF"/>
                          </a:outerShdw>
                        </a:effectLst>
                        <a:latin typeface="Times" pitchFamily="18" charset="0"/>
                      </a:endParaRP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Pct val="90000"/>
                        <a:buFontTx/>
                        <a:buNone/>
                        <a:tabLst/>
                      </a:pPr>
                      <a:r>
                        <a:rPr kumimoji="0" lang="en-GB" sz="20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Kelvin</a:t>
                      </a:r>
                      <a:endParaRPr kumimoji="0" lang="en-GB" sz="20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Pct val="90000"/>
                        <a:buFontTx/>
                        <a:buNone/>
                        <a:tabLst/>
                      </a:pPr>
                      <a:r>
                        <a:rPr kumimoji="0" lang="en-GB" sz="20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K</a:t>
                      </a:r>
                      <a:endParaRPr kumimoji="0" lang="en-GB" sz="20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CCECFF"/>
                    </a:solidFill>
                  </a:tcPr>
                </a:tc>
                <a:extLst>
                  <a:ext uri="{0D108BD9-81ED-4DB2-BD59-A6C34878D82A}">
                    <a16:rowId xmlns:a16="http://schemas.microsoft.com/office/drawing/2014/main" val="10011"/>
                  </a:ext>
                </a:extLst>
              </a:tr>
              <a:tr h="180975">
                <a:tc>
                  <a:txBody>
                    <a:bodyPr/>
                    <a:lstStyle/>
                    <a:p>
                      <a:pPr marL="0" marR="0" lvl="0" indent="0" algn="l" defTabSz="914400" rtl="0" eaLnBrk="0" fontAlgn="base" latinLnBrk="0" hangingPunct="0">
                        <a:lnSpc>
                          <a:spcPct val="90000"/>
                        </a:lnSpc>
                        <a:spcBef>
                          <a:spcPct val="0"/>
                        </a:spcBef>
                        <a:spcAft>
                          <a:spcPct val="0"/>
                        </a:spcAft>
                        <a:buClrTx/>
                        <a:buSzPct val="90000"/>
                        <a:buFontTx/>
                        <a:buNone/>
                        <a:tabLst/>
                      </a:pPr>
                      <a:r>
                        <a:rPr kumimoji="0" lang="en-GB" sz="2000" b="0" i="0" u="none" strike="noStrike" cap="none" normalizeH="0" baseline="0" dirty="0">
                          <a:ln>
                            <a:noFill/>
                          </a:ln>
                          <a:solidFill>
                            <a:srgbClr val="000000"/>
                          </a:solidFill>
                          <a:effectLst>
                            <a:outerShdw blurRad="38100" dist="38100" dir="2700000" algn="tl">
                              <a:srgbClr val="FFFFFF"/>
                            </a:outerShdw>
                          </a:effectLst>
                          <a:latin typeface="Arial" charset="0"/>
                          <a:ea typeface="Times New Roman" pitchFamily="18" charset="0"/>
                          <a:cs typeface="Arial" charset="0"/>
                        </a:rPr>
                        <a:t>Time</a:t>
                      </a:r>
                      <a:endParaRPr kumimoji="0" lang="en-GB" sz="2000" b="0" i="0" u="none" strike="noStrike" cap="none" normalizeH="0" baseline="0" dirty="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Pct val="90000"/>
                        <a:buFontTx/>
                        <a:buNone/>
                        <a:tabLst/>
                      </a:pPr>
                      <a:r>
                        <a:rPr kumimoji="0" lang="en-GB" sz="2000" b="0" i="1" u="none" strike="noStrike" cap="none" normalizeH="0" baseline="0">
                          <a:ln>
                            <a:noFill/>
                          </a:ln>
                          <a:solidFill>
                            <a:srgbClr val="000000"/>
                          </a:solidFill>
                          <a:effectLst>
                            <a:outerShdw blurRad="38100" dist="38100" dir="2700000" algn="tl">
                              <a:srgbClr val="FFFFFF"/>
                            </a:outerShdw>
                          </a:effectLst>
                          <a:latin typeface="Times New Roman" pitchFamily="18" charset="0"/>
                          <a:cs typeface="Times New Roman" pitchFamily="18" charset="0"/>
                        </a:rPr>
                        <a:t>t</a:t>
                      </a:r>
                      <a:endParaRPr kumimoji="0" lang="en-GB" sz="2000" b="0" i="0" u="none" strike="noStrike" cap="none" normalizeH="0" baseline="0">
                        <a:ln>
                          <a:noFill/>
                        </a:ln>
                        <a:solidFill>
                          <a:srgbClr val="000000"/>
                        </a:solidFill>
                        <a:effectLst>
                          <a:outerShdw blurRad="38100" dist="38100" dir="2700000" algn="tl">
                            <a:srgbClr val="FFFFFF"/>
                          </a:outerShdw>
                        </a:effectLst>
                        <a:latin typeface="Times" pitchFamily="18" charset="0"/>
                      </a:endParaRP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Pct val="90000"/>
                        <a:buFontTx/>
                        <a:buNone/>
                        <a:tabLst/>
                      </a:pPr>
                      <a:r>
                        <a:rPr kumimoji="0" lang="en-GB" sz="20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Second</a:t>
                      </a:r>
                      <a:endParaRPr kumimoji="0" lang="en-GB" sz="20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Pct val="90000"/>
                        <a:buFontTx/>
                        <a:buNone/>
                        <a:tabLst/>
                      </a:pPr>
                      <a:r>
                        <a:rPr kumimoji="0" lang="en-GB" sz="2000" b="0" i="0" u="none" strike="noStrike" cap="none" normalizeH="0" baseline="0" dirty="0">
                          <a:ln>
                            <a:noFill/>
                          </a:ln>
                          <a:solidFill>
                            <a:srgbClr val="000000"/>
                          </a:solidFill>
                          <a:effectLst>
                            <a:outerShdw blurRad="38100" dist="38100" dir="2700000" algn="tl">
                              <a:srgbClr val="FFFFFF"/>
                            </a:outerShdw>
                          </a:effectLst>
                          <a:latin typeface="Arial" charset="0"/>
                          <a:ea typeface="Times New Roman" pitchFamily="18" charset="0"/>
                          <a:cs typeface="Arial" charset="0"/>
                        </a:rPr>
                        <a:t>s</a:t>
                      </a:r>
                      <a:endParaRPr kumimoji="0" lang="en-GB" sz="2000" b="0" i="0" u="none" strike="noStrike" cap="none" normalizeH="0" baseline="0" dirty="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GB"/>
              <a:t>Common Prefixes</a:t>
            </a:r>
          </a:p>
        </p:txBody>
      </p:sp>
      <p:sp>
        <p:nvSpPr>
          <p:cNvPr id="34819" name="Rectangle 3"/>
          <p:cNvSpPr>
            <a:spLocks noChangeArrowheads="1"/>
          </p:cNvSpPr>
          <p:nvPr/>
        </p:nvSpPr>
        <p:spPr bwMode="auto">
          <a:xfrm>
            <a:off x="0" y="2160588"/>
            <a:ext cx="9144000" cy="0"/>
          </a:xfrm>
          <a:prstGeom prst="rect">
            <a:avLst/>
          </a:prstGeom>
          <a:solidFill>
            <a:srgbClr val="CCECFF"/>
          </a:solidFill>
          <a:ln w="9525">
            <a:noFill/>
            <a:miter lim="800000"/>
            <a:headEnd/>
            <a:tailEnd/>
          </a:ln>
        </p:spPr>
        <p:txBody>
          <a:bodyPr wrap="none" anchor="ctr">
            <a:spAutoFit/>
          </a:bodyPr>
          <a:lstStyle/>
          <a:p>
            <a:endParaRPr lang="en-US"/>
          </a:p>
        </p:txBody>
      </p:sp>
      <p:graphicFrame>
        <p:nvGraphicFramePr>
          <p:cNvPr id="15400" name="Group 40"/>
          <p:cNvGraphicFramePr>
            <a:graphicFrameLocks noGrp="1"/>
          </p:cNvGraphicFramePr>
          <p:nvPr/>
        </p:nvGraphicFramePr>
        <p:xfrm>
          <a:off x="1043608" y="2132856"/>
          <a:ext cx="6985000" cy="3845560"/>
        </p:xfrm>
        <a:graphic>
          <a:graphicData uri="http://schemas.openxmlformats.org/drawingml/2006/table">
            <a:tbl>
              <a:tblPr/>
              <a:tblGrid>
                <a:gridCol w="1187450">
                  <a:extLst>
                    <a:ext uri="{9D8B030D-6E8A-4147-A177-3AD203B41FA5}">
                      <a16:colId xmlns:a16="http://schemas.microsoft.com/office/drawing/2014/main" val="20000"/>
                    </a:ext>
                  </a:extLst>
                </a:gridCol>
                <a:gridCol w="1871662">
                  <a:extLst>
                    <a:ext uri="{9D8B030D-6E8A-4147-A177-3AD203B41FA5}">
                      <a16:colId xmlns:a16="http://schemas.microsoft.com/office/drawing/2014/main" val="20001"/>
                    </a:ext>
                  </a:extLst>
                </a:gridCol>
                <a:gridCol w="3925888">
                  <a:extLst>
                    <a:ext uri="{9D8B030D-6E8A-4147-A177-3AD203B41FA5}">
                      <a16:colId xmlns:a16="http://schemas.microsoft.com/office/drawing/2014/main" val="20002"/>
                    </a:ext>
                  </a:extLst>
                </a:gridCol>
              </a:tblGrid>
              <a:tr h="431800">
                <a:tc>
                  <a:txBody>
                    <a:bodyPr/>
                    <a:lstStyle/>
                    <a:p>
                      <a:pPr marL="0" marR="0" lvl="0" indent="0" algn="ctr" defTabSz="914400" rtl="0" eaLnBrk="0" fontAlgn="base" latinLnBrk="0" hangingPunct="0">
                        <a:lnSpc>
                          <a:spcPct val="100000"/>
                        </a:lnSpc>
                        <a:spcBef>
                          <a:spcPct val="0"/>
                        </a:spcBef>
                        <a:spcAft>
                          <a:spcPct val="0"/>
                        </a:spcAft>
                        <a:buClrTx/>
                        <a:buSzPct val="90000"/>
                        <a:buFontTx/>
                        <a:buNone/>
                        <a:tabLst/>
                      </a:pPr>
                      <a:r>
                        <a:rPr kumimoji="0" lang="en-GB" sz="2200" b="1" i="0" u="none" strike="noStrike" cap="none" normalizeH="0" baseline="0" dirty="0">
                          <a:ln>
                            <a:noFill/>
                          </a:ln>
                          <a:solidFill>
                            <a:srgbClr val="000000"/>
                          </a:solidFill>
                          <a:effectLst>
                            <a:outerShdw blurRad="38100" dist="38100" dir="2700000" algn="tl">
                              <a:srgbClr val="FFFFFF"/>
                            </a:outerShdw>
                          </a:effectLst>
                          <a:latin typeface="Arial" charset="0"/>
                          <a:ea typeface="Times New Roman" pitchFamily="18" charset="0"/>
                          <a:cs typeface="Arial" charset="0"/>
                        </a:rPr>
                        <a:t>Prefix</a:t>
                      </a:r>
                      <a:endParaRPr kumimoji="0" lang="en-GB" sz="2200" b="0" i="0" u="none" strike="noStrike" cap="none" normalizeH="0" baseline="0" dirty="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Pct val="90000"/>
                        <a:buFontTx/>
                        <a:buNone/>
                        <a:tabLst/>
                      </a:pPr>
                      <a:r>
                        <a:rPr kumimoji="0" lang="en-GB" sz="2200" b="1"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Name</a:t>
                      </a:r>
                      <a:endParaRPr kumimoji="0" lang="en-GB" sz="22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Pct val="90000"/>
                        <a:buFontTx/>
                        <a:buNone/>
                        <a:tabLst/>
                      </a:pPr>
                      <a:r>
                        <a:rPr kumimoji="0" lang="en-GB" sz="2200" b="1"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Meaning (multiply by)</a:t>
                      </a:r>
                      <a:endParaRPr kumimoji="0" lang="en-GB" sz="22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260350">
                <a:tc>
                  <a:txBody>
                    <a:bodyPr/>
                    <a:lstStyle/>
                    <a:p>
                      <a:pPr marL="0" marR="0" lvl="0" indent="0" algn="ctr" defTabSz="914400" rtl="0" eaLnBrk="0" fontAlgn="base" latinLnBrk="0" hangingPunct="0">
                        <a:lnSpc>
                          <a:spcPct val="100000"/>
                        </a:lnSpc>
                        <a:spcBef>
                          <a:spcPct val="0"/>
                        </a:spcBef>
                        <a:spcAft>
                          <a:spcPct val="0"/>
                        </a:spcAft>
                        <a:buClrTx/>
                        <a:buSzPct val="90000"/>
                        <a:buFontTx/>
                        <a:buNone/>
                        <a:tabLst>
                          <a:tab pos="-68263" algn="l"/>
                        </a:tabLst>
                      </a:pPr>
                      <a:r>
                        <a:rPr kumimoji="0" lang="en-GB" sz="22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T</a:t>
                      </a:r>
                      <a:endParaRPr kumimoji="0" lang="en-GB" sz="22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Pct val="90000"/>
                        <a:buFontTx/>
                        <a:buNone/>
                        <a:tabLst/>
                      </a:pPr>
                      <a:r>
                        <a:rPr kumimoji="0" lang="en-GB" sz="22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tera</a:t>
                      </a:r>
                      <a:endParaRPr kumimoji="0" lang="en-GB" sz="22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Pct val="90000"/>
                        <a:buFontTx/>
                        <a:buNone/>
                        <a:tabLst/>
                      </a:pPr>
                      <a:r>
                        <a:rPr kumimoji="0" lang="en-GB" sz="22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10</a:t>
                      </a:r>
                      <a:r>
                        <a:rPr kumimoji="0" lang="en-GB" sz="2200" b="0" i="0" u="none" strike="noStrike" cap="none" normalizeH="0" baseline="30000">
                          <a:ln>
                            <a:noFill/>
                          </a:ln>
                          <a:solidFill>
                            <a:srgbClr val="000000"/>
                          </a:solidFill>
                          <a:effectLst>
                            <a:outerShdw blurRad="38100" dist="38100" dir="2700000" algn="tl">
                              <a:srgbClr val="FFFFFF"/>
                            </a:outerShdw>
                          </a:effectLst>
                          <a:latin typeface="Arial" charset="0"/>
                          <a:ea typeface="Times New Roman" pitchFamily="18" charset="0"/>
                          <a:cs typeface="Arial" charset="0"/>
                        </a:rPr>
                        <a:t>12</a:t>
                      </a:r>
                      <a:endParaRPr kumimoji="0" lang="en-GB" sz="22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CCECFF"/>
                    </a:solidFill>
                  </a:tcPr>
                </a:tc>
                <a:extLst>
                  <a:ext uri="{0D108BD9-81ED-4DB2-BD59-A6C34878D82A}">
                    <a16:rowId xmlns:a16="http://schemas.microsoft.com/office/drawing/2014/main" val="10001"/>
                  </a:ext>
                </a:extLst>
              </a:tr>
              <a:tr h="260350">
                <a:tc>
                  <a:txBody>
                    <a:bodyPr/>
                    <a:lstStyle/>
                    <a:p>
                      <a:pPr marL="0" marR="0" lvl="0" indent="0" algn="ctr" defTabSz="914400" rtl="0" eaLnBrk="0" fontAlgn="base" latinLnBrk="0" hangingPunct="0">
                        <a:lnSpc>
                          <a:spcPct val="100000"/>
                        </a:lnSpc>
                        <a:spcBef>
                          <a:spcPct val="0"/>
                        </a:spcBef>
                        <a:spcAft>
                          <a:spcPct val="0"/>
                        </a:spcAft>
                        <a:buClrTx/>
                        <a:buSzPct val="90000"/>
                        <a:buFontTx/>
                        <a:buNone/>
                        <a:tabLst/>
                      </a:pPr>
                      <a:r>
                        <a:rPr kumimoji="0" lang="en-GB" sz="22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G</a:t>
                      </a:r>
                      <a:endParaRPr kumimoji="0" lang="en-GB" sz="22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Pct val="90000"/>
                        <a:buFontTx/>
                        <a:buNone/>
                        <a:tabLst/>
                      </a:pPr>
                      <a:r>
                        <a:rPr kumimoji="0" lang="en-GB" sz="22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giga</a:t>
                      </a:r>
                      <a:endParaRPr kumimoji="0" lang="en-GB" sz="22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Pct val="90000"/>
                        <a:buFontTx/>
                        <a:buNone/>
                        <a:tabLst/>
                      </a:pPr>
                      <a:r>
                        <a:rPr kumimoji="0" lang="en-GB" sz="22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10</a:t>
                      </a:r>
                      <a:r>
                        <a:rPr kumimoji="0" lang="en-GB" sz="2200" b="0" i="0" u="none" strike="noStrike" cap="none" normalizeH="0" baseline="30000">
                          <a:ln>
                            <a:noFill/>
                          </a:ln>
                          <a:solidFill>
                            <a:srgbClr val="000000"/>
                          </a:solidFill>
                          <a:effectLst>
                            <a:outerShdw blurRad="38100" dist="38100" dir="2700000" algn="tl">
                              <a:srgbClr val="FFFFFF"/>
                            </a:outerShdw>
                          </a:effectLst>
                          <a:latin typeface="Arial" charset="0"/>
                          <a:ea typeface="Times New Roman" pitchFamily="18" charset="0"/>
                          <a:cs typeface="Arial" charset="0"/>
                        </a:rPr>
                        <a:t>9</a:t>
                      </a:r>
                      <a:endParaRPr kumimoji="0" lang="en-GB" sz="22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CCECFF"/>
                    </a:solidFill>
                  </a:tcPr>
                </a:tc>
                <a:extLst>
                  <a:ext uri="{0D108BD9-81ED-4DB2-BD59-A6C34878D82A}">
                    <a16:rowId xmlns:a16="http://schemas.microsoft.com/office/drawing/2014/main" val="10002"/>
                  </a:ext>
                </a:extLst>
              </a:tr>
              <a:tr h="260350">
                <a:tc>
                  <a:txBody>
                    <a:bodyPr/>
                    <a:lstStyle/>
                    <a:p>
                      <a:pPr marL="0" marR="0" lvl="0" indent="0" algn="ctr" defTabSz="914400" rtl="0" eaLnBrk="0" fontAlgn="base" latinLnBrk="0" hangingPunct="0">
                        <a:lnSpc>
                          <a:spcPct val="100000"/>
                        </a:lnSpc>
                        <a:spcBef>
                          <a:spcPct val="0"/>
                        </a:spcBef>
                        <a:spcAft>
                          <a:spcPct val="0"/>
                        </a:spcAft>
                        <a:buClrTx/>
                        <a:buSzPct val="90000"/>
                        <a:buFontTx/>
                        <a:buNone/>
                        <a:tabLst/>
                      </a:pPr>
                      <a:r>
                        <a:rPr kumimoji="0" lang="en-GB" sz="22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M</a:t>
                      </a:r>
                      <a:endParaRPr kumimoji="0" lang="en-GB" sz="22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Pct val="90000"/>
                        <a:buFontTx/>
                        <a:buNone/>
                        <a:tabLst/>
                      </a:pPr>
                      <a:r>
                        <a:rPr kumimoji="0" lang="en-GB" sz="22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mega</a:t>
                      </a:r>
                      <a:endParaRPr kumimoji="0" lang="en-GB" sz="22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Pct val="90000"/>
                        <a:buFontTx/>
                        <a:buNone/>
                        <a:tabLst/>
                      </a:pPr>
                      <a:r>
                        <a:rPr kumimoji="0" lang="en-GB" sz="22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10</a:t>
                      </a:r>
                      <a:r>
                        <a:rPr kumimoji="0" lang="en-GB" sz="2200" b="0" i="0" u="none" strike="noStrike" cap="none" normalizeH="0" baseline="30000">
                          <a:ln>
                            <a:noFill/>
                          </a:ln>
                          <a:solidFill>
                            <a:srgbClr val="000000"/>
                          </a:solidFill>
                          <a:effectLst>
                            <a:outerShdw blurRad="38100" dist="38100" dir="2700000" algn="tl">
                              <a:srgbClr val="FFFFFF"/>
                            </a:outerShdw>
                          </a:effectLst>
                          <a:latin typeface="Arial" charset="0"/>
                          <a:ea typeface="Times New Roman" pitchFamily="18" charset="0"/>
                          <a:cs typeface="Arial" charset="0"/>
                        </a:rPr>
                        <a:t>6</a:t>
                      </a:r>
                      <a:endParaRPr kumimoji="0" lang="en-GB" sz="22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CCECFF"/>
                    </a:solidFill>
                  </a:tcPr>
                </a:tc>
                <a:extLst>
                  <a:ext uri="{0D108BD9-81ED-4DB2-BD59-A6C34878D82A}">
                    <a16:rowId xmlns:a16="http://schemas.microsoft.com/office/drawing/2014/main" val="10003"/>
                  </a:ext>
                </a:extLst>
              </a:tr>
              <a:tr h="260350">
                <a:tc>
                  <a:txBody>
                    <a:bodyPr/>
                    <a:lstStyle/>
                    <a:p>
                      <a:pPr marL="0" marR="0" lvl="0" indent="0" algn="ctr" defTabSz="914400" rtl="0" eaLnBrk="0" fontAlgn="base" latinLnBrk="0" hangingPunct="0">
                        <a:lnSpc>
                          <a:spcPct val="100000"/>
                        </a:lnSpc>
                        <a:spcBef>
                          <a:spcPct val="0"/>
                        </a:spcBef>
                        <a:spcAft>
                          <a:spcPct val="0"/>
                        </a:spcAft>
                        <a:buClrTx/>
                        <a:buSzPct val="90000"/>
                        <a:buFontTx/>
                        <a:buNone/>
                        <a:tabLst/>
                      </a:pPr>
                      <a:r>
                        <a:rPr kumimoji="0" lang="en-GB" sz="22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k</a:t>
                      </a:r>
                      <a:endParaRPr kumimoji="0" lang="en-GB" sz="22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Pct val="90000"/>
                        <a:buFontTx/>
                        <a:buNone/>
                        <a:tabLst/>
                      </a:pPr>
                      <a:r>
                        <a:rPr kumimoji="0" lang="en-GB" sz="22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kilo</a:t>
                      </a:r>
                      <a:endParaRPr kumimoji="0" lang="en-GB" sz="22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Pct val="90000"/>
                        <a:buFontTx/>
                        <a:buNone/>
                        <a:tabLst/>
                      </a:pPr>
                      <a:r>
                        <a:rPr kumimoji="0" lang="en-GB" sz="22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10</a:t>
                      </a:r>
                      <a:r>
                        <a:rPr kumimoji="0" lang="en-GB" sz="2200" b="0" i="0" u="none" strike="noStrike" cap="none" normalizeH="0" baseline="30000">
                          <a:ln>
                            <a:noFill/>
                          </a:ln>
                          <a:solidFill>
                            <a:srgbClr val="000000"/>
                          </a:solidFill>
                          <a:effectLst>
                            <a:outerShdw blurRad="38100" dist="38100" dir="2700000" algn="tl">
                              <a:srgbClr val="FFFFFF"/>
                            </a:outerShdw>
                          </a:effectLst>
                          <a:latin typeface="Arial" charset="0"/>
                          <a:ea typeface="Times New Roman" pitchFamily="18" charset="0"/>
                          <a:cs typeface="Arial" charset="0"/>
                        </a:rPr>
                        <a:t>3</a:t>
                      </a:r>
                      <a:endParaRPr kumimoji="0" lang="en-GB" sz="22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CCECFF"/>
                    </a:solidFill>
                  </a:tcPr>
                </a:tc>
                <a:extLst>
                  <a:ext uri="{0D108BD9-81ED-4DB2-BD59-A6C34878D82A}">
                    <a16:rowId xmlns:a16="http://schemas.microsoft.com/office/drawing/2014/main" val="10004"/>
                  </a:ext>
                </a:extLst>
              </a:tr>
              <a:tr h="260350">
                <a:tc>
                  <a:txBody>
                    <a:bodyPr/>
                    <a:lstStyle/>
                    <a:p>
                      <a:pPr marL="0" marR="0" lvl="0" indent="0" algn="ctr" defTabSz="914400" rtl="0" eaLnBrk="0" fontAlgn="base" latinLnBrk="0" hangingPunct="0">
                        <a:lnSpc>
                          <a:spcPct val="100000"/>
                        </a:lnSpc>
                        <a:spcBef>
                          <a:spcPct val="0"/>
                        </a:spcBef>
                        <a:spcAft>
                          <a:spcPct val="0"/>
                        </a:spcAft>
                        <a:buClrTx/>
                        <a:buSzPct val="90000"/>
                        <a:buFontTx/>
                        <a:buNone/>
                        <a:tabLst/>
                      </a:pPr>
                      <a:r>
                        <a:rPr kumimoji="0" lang="en-GB" sz="22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m</a:t>
                      </a:r>
                      <a:endParaRPr kumimoji="0" lang="en-GB" sz="22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Pct val="90000"/>
                        <a:buFontTx/>
                        <a:buNone/>
                        <a:tabLst/>
                      </a:pPr>
                      <a:r>
                        <a:rPr kumimoji="0" lang="en-GB" sz="22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milli</a:t>
                      </a:r>
                      <a:endParaRPr kumimoji="0" lang="en-GB" sz="22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Pct val="90000"/>
                        <a:buFontTx/>
                        <a:buNone/>
                        <a:tabLst/>
                      </a:pPr>
                      <a:r>
                        <a:rPr kumimoji="0" lang="en-GB" sz="22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10</a:t>
                      </a:r>
                      <a:r>
                        <a:rPr kumimoji="0" lang="en-GB" sz="2200" b="0" i="0" u="none" strike="noStrike" cap="none" normalizeH="0" baseline="30000">
                          <a:ln>
                            <a:noFill/>
                          </a:ln>
                          <a:solidFill>
                            <a:srgbClr val="000000"/>
                          </a:solidFill>
                          <a:effectLst>
                            <a:outerShdw blurRad="38100" dist="38100" dir="2700000" algn="tl">
                              <a:srgbClr val="FFFFFF"/>
                            </a:outerShdw>
                          </a:effectLst>
                          <a:latin typeface="Arial" charset="0"/>
                          <a:ea typeface="Times New Roman" pitchFamily="18" charset="0"/>
                          <a:cs typeface="Arial" charset="0"/>
                        </a:rPr>
                        <a:t>-3</a:t>
                      </a:r>
                      <a:endParaRPr kumimoji="0" lang="en-GB" sz="22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CCECFF"/>
                    </a:solidFill>
                  </a:tcPr>
                </a:tc>
                <a:extLst>
                  <a:ext uri="{0D108BD9-81ED-4DB2-BD59-A6C34878D82A}">
                    <a16:rowId xmlns:a16="http://schemas.microsoft.com/office/drawing/2014/main" val="10005"/>
                  </a:ext>
                </a:extLst>
              </a:tr>
              <a:tr h="260350">
                <a:tc>
                  <a:txBody>
                    <a:bodyPr/>
                    <a:lstStyle/>
                    <a:p>
                      <a:pPr marL="0" marR="0" lvl="0" indent="0" algn="ctr" defTabSz="914400" rtl="0" eaLnBrk="0" fontAlgn="base" latinLnBrk="0" hangingPunct="0">
                        <a:lnSpc>
                          <a:spcPct val="100000"/>
                        </a:lnSpc>
                        <a:spcBef>
                          <a:spcPct val="0"/>
                        </a:spcBef>
                        <a:spcAft>
                          <a:spcPct val="0"/>
                        </a:spcAft>
                        <a:buClrTx/>
                        <a:buSzPct val="90000"/>
                        <a:buFontTx/>
                        <a:buNone/>
                        <a:tabLst/>
                      </a:pPr>
                      <a:r>
                        <a:rPr kumimoji="0" lang="en-GB" sz="2200" b="0" i="0" u="none" strike="noStrike" cap="none" normalizeH="0" baseline="0">
                          <a:ln>
                            <a:noFill/>
                          </a:ln>
                          <a:solidFill>
                            <a:srgbClr val="000000"/>
                          </a:solidFill>
                          <a:effectLst>
                            <a:outerShdw blurRad="38100" dist="38100" dir="2700000" algn="tl">
                              <a:srgbClr val="FFFFFF"/>
                            </a:outerShdw>
                          </a:effectLst>
                          <a:latin typeface="Arial" charset="0"/>
                          <a:cs typeface="Times New Roman" pitchFamily="18" charset="0"/>
                          <a:sym typeface="Symbol" pitchFamily="18" charset="2"/>
                        </a:rPr>
                        <a:t></a:t>
                      </a: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Pct val="90000"/>
                        <a:buFontTx/>
                        <a:buNone/>
                        <a:tabLst/>
                      </a:pPr>
                      <a:r>
                        <a:rPr kumimoji="0" lang="en-GB" sz="2200" b="0" i="0" u="none" strike="noStrike" cap="none" normalizeH="0" baseline="0" dirty="0">
                          <a:ln>
                            <a:noFill/>
                          </a:ln>
                          <a:solidFill>
                            <a:srgbClr val="000000"/>
                          </a:solidFill>
                          <a:effectLst>
                            <a:outerShdw blurRad="38100" dist="38100" dir="2700000" algn="tl">
                              <a:srgbClr val="FFFFFF"/>
                            </a:outerShdw>
                          </a:effectLst>
                          <a:latin typeface="Arial" charset="0"/>
                          <a:ea typeface="Times New Roman" pitchFamily="18" charset="0"/>
                          <a:cs typeface="Arial" charset="0"/>
                        </a:rPr>
                        <a:t>micro</a:t>
                      </a:r>
                      <a:endParaRPr kumimoji="0" lang="en-GB" sz="2200" b="0" i="0" u="none" strike="noStrike" cap="none" normalizeH="0" baseline="0" dirty="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Pct val="90000"/>
                        <a:buFontTx/>
                        <a:buNone/>
                        <a:tabLst/>
                      </a:pPr>
                      <a:r>
                        <a:rPr kumimoji="0" lang="en-GB" sz="22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10</a:t>
                      </a:r>
                      <a:r>
                        <a:rPr kumimoji="0" lang="en-GB" sz="2200" b="0" i="0" u="none" strike="noStrike" cap="none" normalizeH="0" baseline="30000">
                          <a:ln>
                            <a:noFill/>
                          </a:ln>
                          <a:solidFill>
                            <a:srgbClr val="000000"/>
                          </a:solidFill>
                          <a:effectLst>
                            <a:outerShdw blurRad="38100" dist="38100" dir="2700000" algn="tl">
                              <a:srgbClr val="FFFFFF"/>
                            </a:outerShdw>
                          </a:effectLst>
                          <a:latin typeface="Arial" charset="0"/>
                          <a:ea typeface="Times New Roman" pitchFamily="18" charset="0"/>
                          <a:cs typeface="Arial" charset="0"/>
                        </a:rPr>
                        <a:t>-6</a:t>
                      </a:r>
                      <a:endParaRPr kumimoji="0" lang="en-GB" sz="22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CCECFF"/>
                    </a:solidFill>
                  </a:tcPr>
                </a:tc>
                <a:extLst>
                  <a:ext uri="{0D108BD9-81ED-4DB2-BD59-A6C34878D82A}">
                    <a16:rowId xmlns:a16="http://schemas.microsoft.com/office/drawing/2014/main" val="10006"/>
                  </a:ext>
                </a:extLst>
              </a:tr>
              <a:tr h="260350">
                <a:tc>
                  <a:txBody>
                    <a:bodyPr/>
                    <a:lstStyle/>
                    <a:p>
                      <a:pPr marL="0" marR="0" lvl="0" indent="0" algn="ctr" defTabSz="914400" rtl="0" eaLnBrk="0" fontAlgn="base" latinLnBrk="0" hangingPunct="0">
                        <a:lnSpc>
                          <a:spcPct val="100000"/>
                        </a:lnSpc>
                        <a:spcBef>
                          <a:spcPct val="0"/>
                        </a:spcBef>
                        <a:spcAft>
                          <a:spcPct val="0"/>
                        </a:spcAft>
                        <a:buClrTx/>
                        <a:buSzPct val="90000"/>
                        <a:buFontTx/>
                        <a:buNone/>
                        <a:tabLst/>
                      </a:pPr>
                      <a:r>
                        <a:rPr kumimoji="0" lang="en-GB" sz="22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n</a:t>
                      </a:r>
                      <a:endParaRPr kumimoji="0" lang="en-GB" sz="22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Pct val="90000"/>
                        <a:buFontTx/>
                        <a:buNone/>
                        <a:tabLst/>
                      </a:pPr>
                      <a:r>
                        <a:rPr kumimoji="0" lang="en-GB" sz="22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nano</a:t>
                      </a:r>
                      <a:endParaRPr kumimoji="0" lang="en-GB" sz="22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Pct val="90000"/>
                        <a:buFontTx/>
                        <a:buNone/>
                        <a:tabLst/>
                      </a:pPr>
                      <a:r>
                        <a:rPr kumimoji="0" lang="en-GB" sz="22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10</a:t>
                      </a:r>
                      <a:r>
                        <a:rPr kumimoji="0" lang="en-GB" sz="2200" b="0" i="0" u="none" strike="noStrike" cap="none" normalizeH="0" baseline="30000">
                          <a:ln>
                            <a:noFill/>
                          </a:ln>
                          <a:solidFill>
                            <a:srgbClr val="000000"/>
                          </a:solidFill>
                          <a:effectLst>
                            <a:outerShdw blurRad="38100" dist="38100" dir="2700000" algn="tl">
                              <a:srgbClr val="FFFFFF"/>
                            </a:outerShdw>
                          </a:effectLst>
                          <a:latin typeface="Arial" charset="0"/>
                          <a:ea typeface="Times New Roman" pitchFamily="18" charset="0"/>
                          <a:cs typeface="Arial" charset="0"/>
                        </a:rPr>
                        <a:t>-9</a:t>
                      </a:r>
                      <a:endParaRPr kumimoji="0" lang="en-GB" sz="22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CCECFF"/>
                    </a:solidFill>
                  </a:tcPr>
                </a:tc>
                <a:extLst>
                  <a:ext uri="{0D108BD9-81ED-4DB2-BD59-A6C34878D82A}">
                    <a16:rowId xmlns:a16="http://schemas.microsoft.com/office/drawing/2014/main" val="10007"/>
                  </a:ext>
                </a:extLst>
              </a:tr>
              <a:tr h="409575">
                <a:tc>
                  <a:txBody>
                    <a:bodyPr/>
                    <a:lstStyle/>
                    <a:p>
                      <a:pPr marL="0" marR="0" lvl="0" indent="0" algn="ctr" defTabSz="914400" rtl="0" eaLnBrk="0" fontAlgn="base" latinLnBrk="0" hangingPunct="0">
                        <a:lnSpc>
                          <a:spcPct val="100000"/>
                        </a:lnSpc>
                        <a:spcBef>
                          <a:spcPct val="0"/>
                        </a:spcBef>
                        <a:spcAft>
                          <a:spcPct val="0"/>
                        </a:spcAft>
                        <a:buClrTx/>
                        <a:buSzPct val="90000"/>
                        <a:buFontTx/>
                        <a:buNone/>
                        <a:tabLst/>
                      </a:pPr>
                      <a:r>
                        <a:rPr kumimoji="0" lang="en-GB" sz="22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p</a:t>
                      </a:r>
                      <a:endParaRPr kumimoji="0" lang="en-GB" sz="22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Pct val="90000"/>
                        <a:buFontTx/>
                        <a:buNone/>
                        <a:tabLst/>
                      </a:pPr>
                      <a:r>
                        <a:rPr kumimoji="0" lang="en-GB" sz="2200" b="0" i="0" u="none" strike="noStrike" cap="none" normalizeH="0" baseline="0">
                          <a:ln>
                            <a:noFill/>
                          </a:ln>
                          <a:solidFill>
                            <a:srgbClr val="000000"/>
                          </a:solidFill>
                          <a:effectLst>
                            <a:outerShdw blurRad="38100" dist="38100" dir="2700000" algn="tl">
                              <a:srgbClr val="FFFFFF"/>
                            </a:outerShdw>
                          </a:effectLst>
                          <a:latin typeface="Arial" charset="0"/>
                          <a:ea typeface="Times New Roman" pitchFamily="18" charset="0"/>
                          <a:cs typeface="Arial" charset="0"/>
                        </a:rPr>
                        <a:t>pico</a:t>
                      </a:r>
                      <a:endParaRPr kumimoji="0" lang="en-GB" sz="2200" b="0" i="0" u="none" strike="noStrike" cap="none" normalizeH="0" baseline="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Pct val="90000"/>
                        <a:buFontTx/>
                        <a:buNone/>
                        <a:tabLst/>
                      </a:pPr>
                      <a:r>
                        <a:rPr kumimoji="0" lang="en-GB" sz="2200" b="0" i="0" u="none" strike="noStrike" cap="none" normalizeH="0" baseline="0" dirty="0">
                          <a:ln>
                            <a:noFill/>
                          </a:ln>
                          <a:solidFill>
                            <a:srgbClr val="000000"/>
                          </a:solidFill>
                          <a:effectLst>
                            <a:outerShdw blurRad="38100" dist="38100" dir="2700000" algn="tl">
                              <a:srgbClr val="FFFFFF"/>
                            </a:outerShdw>
                          </a:effectLst>
                          <a:latin typeface="Arial" charset="0"/>
                          <a:ea typeface="Times New Roman" pitchFamily="18" charset="0"/>
                          <a:cs typeface="Arial" charset="0"/>
                        </a:rPr>
                        <a:t>10</a:t>
                      </a:r>
                      <a:r>
                        <a:rPr kumimoji="0" lang="en-GB" sz="2200" b="0" i="0" u="none" strike="noStrike" cap="none" normalizeH="0" baseline="30000" dirty="0">
                          <a:ln>
                            <a:noFill/>
                          </a:ln>
                          <a:solidFill>
                            <a:srgbClr val="000000"/>
                          </a:solidFill>
                          <a:effectLst>
                            <a:outerShdw blurRad="38100" dist="38100" dir="2700000" algn="tl">
                              <a:srgbClr val="FFFFFF"/>
                            </a:outerShdw>
                          </a:effectLst>
                          <a:latin typeface="Arial" charset="0"/>
                          <a:ea typeface="Times New Roman" pitchFamily="18" charset="0"/>
                          <a:cs typeface="Arial" charset="0"/>
                        </a:rPr>
                        <a:t>-12</a:t>
                      </a:r>
                      <a:endParaRPr kumimoji="0" lang="en-GB" sz="2200" b="0" i="0" u="none" strike="noStrike" cap="none" normalizeH="0" baseline="0" dirty="0">
                        <a:ln>
                          <a:noFill/>
                        </a:ln>
                        <a:solidFill>
                          <a:srgbClr val="000000"/>
                        </a:solidFill>
                        <a:effectLst>
                          <a:outerShdw blurRad="38100" dist="38100" dir="2700000" algn="tl">
                            <a:srgbClr val="FFFFFF"/>
                          </a:outerShdw>
                        </a:effectLst>
                        <a:latin typeface="Times" pitchFamily="18" charset="0"/>
                        <a:ea typeface="Times New Roman" pitchFamily="18" charset="0"/>
                        <a:cs typeface="Arial" charset="0"/>
                      </a:endParaRP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8"/>
                  </a:ext>
                </a:extLst>
              </a:tr>
            </a:tbl>
          </a:graphicData>
        </a:graphic>
      </p:graphicFrame>
      <p:sp>
        <p:nvSpPr>
          <p:cNvPr id="34851" name="Text Box 41"/>
          <p:cNvSpPr txBox="1">
            <a:spLocks noChangeArrowheads="1"/>
          </p:cNvSpPr>
          <p:nvPr/>
        </p:nvSpPr>
        <p:spPr bwMode="auto">
          <a:xfrm>
            <a:off x="1115616" y="6309320"/>
            <a:ext cx="6167073" cy="400110"/>
          </a:xfrm>
          <a:prstGeom prst="rect">
            <a:avLst/>
          </a:prstGeom>
          <a:noFill/>
          <a:ln w="9525">
            <a:noFill/>
            <a:miter lim="800000"/>
            <a:headEnd/>
            <a:tailEnd/>
          </a:ln>
        </p:spPr>
        <p:txBody>
          <a:bodyPr wrap="none">
            <a:spAutoFit/>
          </a:bodyPr>
          <a:lstStyle/>
          <a:p>
            <a:r>
              <a:rPr lang="en-GB" sz="2000" dirty="0"/>
              <a:t>So: 1M</a:t>
            </a:r>
            <a:r>
              <a:rPr lang="en-GB" sz="2000" dirty="0">
                <a:latin typeface="Symbol" pitchFamily="18" charset="2"/>
              </a:rPr>
              <a:t>W</a:t>
            </a:r>
            <a:r>
              <a:rPr lang="en-GB" sz="2000" dirty="0"/>
              <a:t>=10</a:t>
            </a:r>
            <a:r>
              <a:rPr lang="en-GB" sz="2000" baseline="30000" dirty="0"/>
              <a:t>6</a:t>
            </a:r>
            <a:r>
              <a:rPr lang="en-GB" sz="2000" dirty="0"/>
              <a:t> </a:t>
            </a:r>
            <a:r>
              <a:rPr lang="en-GB" sz="2000" dirty="0">
                <a:latin typeface="Symbol" pitchFamily="18" charset="2"/>
              </a:rPr>
              <a:t>W, </a:t>
            </a:r>
            <a:r>
              <a:rPr lang="en-GB" sz="2000" dirty="0"/>
              <a:t>10nF</a:t>
            </a:r>
            <a:r>
              <a:rPr lang="en-GB" sz="2000" dirty="0">
                <a:latin typeface="Symbol" pitchFamily="18" charset="2"/>
              </a:rPr>
              <a:t>=10</a:t>
            </a:r>
            <a:r>
              <a:rPr lang="en-GB" sz="2000" baseline="30000" dirty="0">
                <a:latin typeface="Symbol" pitchFamily="18" charset="2"/>
              </a:rPr>
              <a:t>-8</a:t>
            </a:r>
            <a:r>
              <a:rPr lang="en-GB" sz="2000" dirty="0">
                <a:latin typeface="Symbol" pitchFamily="18" charset="2"/>
              </a:rPr>
              <a:t> </a:t>
            </a:r>
            <a:r>
              <a:rPr lang="en-GB" sz="2000" dirty="0"/>
              <a:t>Farad, 1mH=10</a:t>
            </a:r>
            <a:r>
              <a:rPr lang="en-GB" sz="2000" baseline="30000" dirty="0"/>
              <a:t>-3</a:t>
            </a:r>
            <a:r>
              <a:rPr lang="en-GB" sz="2000" dirty="0"/>
              <a:t> Henry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itle 5"/>
          <p:cNvSpPr>
            <a:spLocks noGrp="1"/>
          </p:cNvSpPr>
          <p:nvPr>
            <p:ph type="ctrTitle"/>
          </p:nvPr>
        </p:nvSpPr>
        <p:spPr>
          <a:xfrm>
            <a:off x="838200" y="1443038"/>
            <a:ext cx="7406208" cy="1600200"/>
          </a:xfrm>
        </p:spPr>
        <p:txBody>
          <a:bodyPr/>
          <a:lstStyle/>
          <a:p>
            <a:pPr eaLnBrk="1" hangingPunct="1"/>
            <a:r>
              <a:rPr lang="en-US" dirty="0"/>
              <a:t>Signals – types and description</a:t>
            </a:r>
            <a:endParaRPr lang="en-GB" dirty="0"/>
          </a:p>
        </p:txBody>
      </p:sp>
      <p:sp>
        <p:nvSpPr>
          <p:cNvPr id="4" name="Subtitle 3"/>
          <p:cNvSpPr>
            <a:spLocks noGrp="1"/>
          </p:cNvSpPr>
          <p:nvPr>
            <p:ph type="subTitle" idx="1"/>
          </p:nvPr>
        </p:nvSpPr>
        <p:spPr/>
        <p:txBody>
          <a:bodyPr/>
          <a:lstStyle/>
          <a:p>
            <a:endParaRPr lang="en-GB"/>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31863" y="260350"/>
            <a:ext cx="7672387" cy="1104900"/>
          </a:xfrm>
        </p:spPr>
        <p:txBody>
          <a:bodyPr/>
          <a:lstStyle/>
          <a:p>
            <a:pPr eaLnBrk="1" hangingPunct="1"/>
            <a:r>
              <a:rPr lang="en-US" sz="3200" dirty="0"/>
              <a:t>Physical Quantities &amp; Signals</a:t>
            </a:r>
          </a:p>
        </p:txBody>
      </p:sp>
      <p:sp>
        <p:nvSpPr>
          <p:cNvPr id="36867" name="Rectangle 3"/>
          <p:cNvSpPr>
            <a:spLocks noGrp="1" noChangeArrowheads="1"/>
          </p:cNvSpPr>
          <p:nvPr>
            <p:ph type="body" idx="1"/>
          </p:nvPr>
        </p:nvSpPr>
        <p:spPr>
          <a:xfrm>
            <a:off x="395288" y="1773238"/>
            <a:ext cx="8280400" cy="4114800"/>
          </a:xfrm>
        </p:spPr>
        <p:txBody>
          <a:bodyPr/>
          <a:lstStyle/>
          <a:p>
            <a:pPr eaLnBrk="1" hangingPunct="1">
              <a:lnSpc>
                <a:spcPct val="80000"/>
              </a:lnSpc>
            </a:pPr>
            <a:r>
              <a:rPr lang="en-US" sz="2400" dirty="0"/>
              <a:t>The world about us is </a:t>
            </a:r>
            <a:r>
              <a:rPr lang="en-US" sz="2400" dirty="0" err="1"/>
              <a:t>characterised</a:t>
            </a:r>
            <a:r>
              <a:rPr lang="en-US" sz="2400" dirty="0"/>
              <a:t> by a number of </a:t>
            </a:r>
            <a:r>
              <a:rPr lang="en-US" sz="2400" b="1" dirty="0">
                <a:solidFill>
                  <a:srgbClr val="FF3300"/>
                </a:solidFill>
              </a:rPr>
              <a:t>physical properties</a:t>
            </a:r>
            <a:r>
              <a:rPr lang="en-US" sz="2400" dirty="0"/>
              <a:t> or </a:t>
            </a:r>
            <a:r>
              <a:rPr lang="en-US" sz="2400" b="1" dirty="0">
                <a:solidFill>
                  <a:srgbClr val="FF0000"/>
                </a:solidFill>
              </a:rPr>
              <a:t>quantities</a:t>
            </a:r>
          </a:p>
          <a:p>
            <a:pPr lvl="1" eaLnBrk="1" hangingPunct="1">
              <a:lnSpc>
                <a:spcPct val="80000"/>
              </a:lnSpc>
            </a:pPr>
            <a:r>
              <a:rPr lang="en-US" sz="2000" dirty="0"/>
              <a:t>e.g. temperature, pressure, humidity, etc.</a:t>
            </a:r>
          </a:p>
          <a:p>
            <a:pPr eaLnBrk="1" hangingPunct="1">
              <a:lnSpc>
                <a:spcPct val="80000"/>
              </a:lnSpc>
            </a:pPr>
            <a:r>
              <a:rPr lang="en-US" sz="2400" dirty="0"/>
              <a:t>Physical quantities may have </a:t>
            </a:r>
            <a:r>
              <a:rPr lang="en-US" sz="2400" b="1" dirty="0">
                <a:solidFill>
                  <a:srgbClr val="FF0000"/>
                </a:solidFill>
              </a:rPr>
              <a:t>continuous</a:t>
            </a:r>
            <a:r>
              <a:rPr lang="en-US" sz="2400" dirty="0"/>
              <a:t> or </a:t>
            </a:r>
            <a:r>
              <a:rPr lang="en-US" sz="2400" b="1" dirty="0">
                <a:solidFill>
                  <a:srgbClr val="FF0000"/>
                </a:solidFill>
              </a:rPr>
              <a:t>discrete</a:t>
            </a:r>
            <a:r>
              <a:rPr lang="en-US" sz="2400" dirty="0">
                <a:solidFill>
                  <a:srgbClr val="FF0000"/>
                </a:solidFill>
              </a:rPr>
              <a:t> </a:t>
            </a:r>
            <a:r>
              <a:rPr lang="en-US" sz="2400" dirty="0"/>
              <a:t>values in the time domain</a:t>
            </a:r>
          </a:p>
          <a:p>
            <a:pPr eaLnBrk="1" hangingPunct="1">
              <a:lnSpc>
                <a:spcPct val="80000"/>
              </a:lnSpc>
            </a:pPr>
            <a:r>
              <a:rPr lang="en-US" sz="2400" b="1" dirty="0">
                <a:solidFill>
                  <a:srgbClr val="FF3300"/>
                </a:solidFill>
              </a:rPr>
              <a:t>Continuous quantities</a:t>
            </a:r>
            <a:r>
              <a:rPr lang="en-US" sz="2400" dirty="0"/>
              <a:t> change smoothly with time and can take an infinite number of values</a:t>
            </a:r>
          </a:p>
          <a:p>
            <a:pPr eaLnBrk="1" hangingPunct="1">
              <a:lnSpc>
                <a:spcPct val="80000"/>
              </a:lnSpc>
            </a:pPr>
            <a:r>
              <a:rPr lang="en-US" sz="2400" b="1" dirty="0">
                <a:solidFill>
                  <a:srgbClr val="FF3300"/>
                </a:solidFill>
              </a:rPr>
              <a:t>Discrete quantities</a:t>
            </a:r>
            <a:r>
              <a:rPr lang="en-US" sz="2400" dirty="0"/>
              <a:t> change abruptly (modelled as instantaneous) from one value to another</a:t>
            </a:r>
          </a:p>
          <a:p>
            <a:pPr lvl="1" eaLnBrk="1" hangingPunct="1">
              <a:lnSpc>
                <a:spcPct val="80000"/>
              </a:lnSpc>
            </a:pPr>
            <a:r>
              <a:rPr lang="en-US" sz="2000" dirty="0"/>
              <a:t>most real-world quantities are continuous at the human scale</a:t>
            </a:r>
          </a:p>
          <a:p>
            <a:pPr lvl="1" eaLnBrk="1" hangingPunct="1">
              <a:lnSpc>
                <a:spcPct val="80000"/>
              </a:lnSpc>
            </a:pPr>
            <a:r>
              <a:rPr lang="en-US" sz="2000" dirty="0"/>
              <a:t>many man-made quantities are discrete</a:t>
            </a:r>
          </a:p>
          <a:p>
            <a:pPr eaLnBrk="1" hangingPunct="1">
              <a:lnSpc>
                <a:spcPct val="80000"/>
              </a:lnSpc>
            </a:pPr>
            <a:r>
              <a:rPr lang="en-US" sz="2400" b="1" dirty="0">
                <a:solidFill>
                  <a:srgbClr val="FF3300"/>
                </a:solidFill>
              </a:rPr>
              <a:t>Signals may be described as functions in the time domain or in the frequency domain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5"/>
          <p:cNvSpPr>
            <a:spLocks noGrp="1" noChangeArrowheads="1"/>
          </p:cNvSpPr>
          <p:nvPr>
            <p:ph type="title"/>
          </p:nvPr>
        </p:nvSpPr>
        <p:spPr/>
        <p:txBody>
          <a:bodyPr/>
          <a:lstStyle/>
          <a:p>
            <a:pPr eaLnBrk="1" hangingPunct="1"/>
            <a:r>
              <a:rPr lang="en-GB"/>
              <a:t>Time-domain description</a:t>
            </a:r>
          </a:p>
        </p:txBody>
      </p:sp>
      <p:sp>
        <p:nvSpPr>
          <p:cNvPr id="7173" name="Rectangle 6"/>
          <p:cNvSpPr>
            <a:spLocks noGrp="1" noChangeArrowheads="1"/>
          </p:cNvSpPr>
          <p:nvPr>
            <p:ph type="body" sz="half" idx="1"/>
          </p:nvPr>
        </p:nvSpPr>
        <p:spPr>
          <a:xfrm>
            <a:off x="179512" y="1700808"/>
            <a:ext cx="4367212" cy="864096"/>
          </a:xfrm>
        </p:spPr>
        <p:txBody>
          <a:bodyPr/>
          <a:lstStyle/>
          <a:p>
            <a:pPr eaLnBrk="1" hangingPunct="1"/>
            <a:r>
              <a:rPr lang="en-GB" sz="2400" dirty="0"/>
              <a:t>It is easy to comprehend a function of time</a:t>
            </a:r>
          </a:p>
        </p:txBody>
      </p:sp>
      <p:graphicFrame>
        <p:nvGraphicFramePr>
          <p:cNvPr id="7170" name="Object 2"/>
          <p:cNvGraphicFramePr>
            <a:graphicFrameLocks noGrp="1" noChangeAspect="1"/>
          </p:cNvGraphicFramePr>
          <p:nvPr>
            <p:ph sz="half" idx="2"/>
          </p:nvPr>
        </p:nvGraphicFramePr>
        <p:xfrm>
          <a:off x="4182343" y="2030536"/>
          <a:ext cx="1901825" cy="1614488"/>
        </p:xfrm>
        <a:graphic>
          <a:graphicData uri="http://schemas.openxmlformats.org/presentationml/2006/ole">
            <mc:AlternateContent xmlns:mc="http://schemas.openxmlformats.org/markup-compatibility/2006">
              <mc:Choice xmlns:v="urn:schemas-microsoft-com:vml" Requires="v">
                <p:oleObj spid="_x0000_s5268" name="Equation" r:id="rId3" imgW="495000" imgH="431640" progId="Equation.3">
                  <p:embed/>
                </p:oleObj>
              </mc:Choice>
              <mc:Fallback>
                <p:oleObj name="Equation" r:id="rId3" imgW="495000" imgH="431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2343" y="2030536"/>
                        <a:ext cx="1901825" cy="161448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171" name="Object 3"/>
          <p:cNvGraphicFramePr>
            <a:graphicFrameLocks noChangeAspect="1"/>
          </p:cNvGraphicFramePr>
          <p:nvPr/>
        </p:nvGraphicFramePr>
        <p:xfrm>
          <a:off x="7164288" y="1844824"/>
          <a:ext cx="1514475" cy="1327150"/>
        </p:xfrm>
        <a:graphic>
          <a:graphicData uri="http://schemas.openxmlformats.org/presentationml/2006/ole">
            <mc:AlternateContent xmlns:mc="http://schemas.openxmlformats.org/markup-compatibility/2006">
              <mc:Choice xmlns:v="urn:schemas-microsoft-com:vml" Requires="v">
                <p:oleObj spid="_x0000_s5269" name="Equation" r:id="rId5" imgW="393480" imgH="457200" progId="Equation.3">
                  <p:embed/>
                </p:oleObj>
              </mc:Choice>
              <mc:Fallback>
                <p:oleObj name="Equation" r:id="rId5" imgW="393480" imgH="457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4288" y="1844824"/>
                        <a:ext cx="1514475" cy="13271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9" name="Rectangle 6"/>
          <p:cNvSpPr txBox="1">
            <a:spLocks noChangeArrowheads="1"/>
          </p:cNvSpPr>
          <p:nvPr/>
        </p:nvSpPr>
        <p:spPr bwMode="auto">
          <a:xfrm>
            <a:off x="6012160" y="1484784"/>
            <a:ext cx="3024336" cy="8640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47675" lvl="0" indent="-447675">
              <a:spcBef>
                <a:spcPct val="20000"/>
              </a:spcBef>
              <a:buClr>
                <a:schemeClr val="accent1"/>
              </a:buClr>
              <a:buSzPct val="70000"/>
              <a:buFont typeface="Wingdings" pitchFamily="2" charset="2"/>
              <a:buChar char="n"/>
            </a:pPr>
            <a:r>
              <a:rPr lang="en-GB" sz="2400" dirty="0"/>
              <a:t>Constant signals</a:t>
            </a:r>
            <a:endParaRPr kumimoji="0" lang="en-GB" sz="2400" b="0" i="0" u="none" strike="noStrike" kern="0" cap="none" spc="0" normalizeH="0" baseline="0" noProof="0" dirty="0">
              <a:ln>
                <a:noFill/>
              </a:ln>
              <a:solidFill>
                <a:schemeClr val="tx1"/>
              </a:solidFill>
              <a:effectLst/>
              <a:uLnTx/>
              <a:uFillTx/>
              <a:latin typeface="+mn-lt"/>
              <a:ea typeface="+mn-ea"/>
              <a:cs typeface="+mn-cs"/>
            </a:endParaRPr>
          </a:p>
        </p:txBody>
      </p:sp>
      <p:pic>
        <p:nvPicPr>
          <p:cNvPr id="10" name="Picture 4" descr="C01NF04"/>
          <p:cNvPicPr>
            <a:picLocks noChangeAspect="1" noChangeArrowheads="1"/>
          </p:cNvPicPr>
          <p:nvPr/>
        </p:nvPicPr>
        <p:blipFill>
          <a:blip r:embed="rId7" cstate="print"/>
          <a:srcRect b="65352"/>
          <a:stretch>
            <a:fillRect/>
          </a:stretch>
        </p:blipFill>
        <p:spPr bwMode="auto">
          <a:xfrm>
            <a:off x="4211960" y="3933056"/>
            <a:ext cx="4688569" cy="2708920"/>
          </a:xfrm>
          <a:prstGeom prst="rect">
            <a:avLst/>
          </a:prstGeom>
          <a:noFill/>
          <a:ln w="9525">
            <a:noFill/>
            <a:miter lim="800000"/>
            <a:headEnd/>
            <a:tailEnd/>
          </a:ln>
        </p:spPr>
      </p:pic>
      <p:sp>
        <p:nvSpPr>
          <p:cNvPr id="11" name="Rectangle 3"/>
          <p:cNvSpPr txBox="1">
            <a:spLocks noChangeArrowheads="1"/>
          </p:cNvSpPr>
          <p:nvPr/>
        </p:nvSpPr>
        <p:spPr bwMode="auto">
          <a:xfrm>
            <a:off x="251520" y="2492896"/>
            <a:ext cx="3816424" cy="3429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47675" indent="-447675">
              <a:spcBef>
                <a:spcPct val="20000"/>
              </a:spcBef>
              <a:buClr>
                <a:schemeClr val="accent1"/>
              </a:buClr>
              <a:buSzPct val="70000"/>
              <a:buFont typeface="Wingdings" pitchFamily="2" charset="2"/>
              <a:buChar char="n"/>
            </a:pPr>
            <a:r>
              <a:rPr lang="en-GB" sz="2400" kern="0" dirty="0">
                <a:latin typeface="+mn-lt"/>
              </a:rPr>
              <a:t>E</a:t>
            </a:r>
            <a:r>
              <a:rPr kumimoji="0" lang="en-GB" sz="2400" b="0" i="0" u="none" strike="noStrike" kern="0" cap="none" spc="0" normalizeH="0" baseline="0" noProof="0" dirty="0" err="1">
                <a:ln>
                  <a:noFill/>
                </a:ln>
                <a:solidFill>
                  <a:schemeClr val="tx1"/>
                </a:solidFill>
                <a:effectLst/>
                <a:uLnTx/>
                <a:uFillTx/>
                <a:latin typeface="+mn-lt"/>
                <a:ea typeface="+mn-ea"/>
                <a:cs typeface="+mn-cs"/>
              </a:rPr>
              <a:t>lectrical</a:t>
            </a:r>
            <a:r>
              <a:rPr kumimoji="0" lang="en-GB" sz="2400" b="0" i="0" u="none" strike="noStrike" kern="0" cap="none" spc="0" normalizeH="0" baseline="0" noProof="0" dirty="0">
                <a:ln>
                  <a:noFill/>
                </a:ln>
                <a:solidFill>
                  <a:schemeClr val="tx1"/>
                </a:solidFill>
                <a:effectLst/>
                <a:uLnTx/>
                <a:uFillTx/>
                <a:latin typeface="+mn-lt"/>
                <a:ea typeface="+mn-ea"/>
                <a:cs typeface="+mn-cs"/>
              </a:rPr>
              <a:t> signals can represent time varying quantities (continuous or discrete)</a:t>
            </a:r>
          </a:p>
          <a:p>
            <a:pPr marL="447675" indent="-447675">
              <a:spcBef>
                <a:spcPct val="20000"/>
              </a:spcBef>
              <a:buClr>
                <a:schemeClr val="accent1"/>
              </a:buClr>
              <a:buSzPct val="70000"/>
              <a:buFont typeface="Wingdings" pitchFamily="2" charset="2"/>
              <a:buChar char="n"/>
            </a:pPr>
            <a:r>
              <a:rPr lang="en-GB" sz="2400" dirty="0"/>
              <a:t>We call this a </a:t>
            </a:r>
            <a:r>
              <a:rPr lang="en-GB" sz="2400" dirty="0">
                <a:solidFill>
                  <a:srgbClr val="FF0000"/>
                </a:solidFill>
              </a:rPr>
              <a:t>waveform</a:t>
            </a:r>
            <a:r>
              <a:rPr kumimoji="0" lang="en-GB" sz="2400" b="0" i="0" u="none" strike="noStrike" kern="0" cap="none" spc="0" normalizeH="0" baseline="0" noProof="0" dirty="0">
                <a:ln>
                  <a:noFill/>
                </a:ln>
                <a:solidFill>
                  <a:schemeClr val="tx1"/>
                </a:solidFill>
                <a:effectLst/>
                <a:uLnTx/>
                <a:uFillTx/>
                <a:latin typeface="+mn-lt"/>
                <a:ea typeface="+mn-ea"/>
                <a:cs typeface="+mn-cs"/>
              </a:rPr>
              <a:t> </a:t>
            </a:r>
          </a:p>
          <a:p>
            <a:pPr marL="447675" marR="0" lvl="0" indent="-447675" algn="l" defTabSz="914400" rtl="0" eaLnBrk="1" fontAlgn="base" latinLnBrk="0" hangingPunct="1">
              <a:lnSpc>
                <a:spcPct val="100000"/>
              </a:lnSpc>
              <a:spcBef>
                <a:spcPct val="20000"/>
              </a:spcBef>
              <a:spcAft>
                <a:spcPct val="0"/>
              </a:spcAft>
              <a:buClr>
                <a:schemeClr val="accent1"/>
              </a:buClr>
              <a:buSzPct val="70000"/>
              <a:buFont typeface="Wingdings" pitchFamily="2" charset="2"/>
              <a:buChar char="n"/>
              <a:tabLst/>
              <a:defRPr/>
            </a:pPr>
            <a:r>
              <a:rPr kumimoji="0" lang="en-GB" sz="2400" b="0" i="0" u="none" strike="noStrike" kern="0" cap="none" spc="0" normalizeH="0" baseline="0" noProof="0" dirty="0">
                <a:ln>
                  <a:noFill/>
                </a:ln>
                <a:solidFill>
                  <a:schemeClr val="tx1"/>
                </a:solidFill>
                <a:effectLst/>
                <a:uLnTx/>
                <a:uFillTx/>
                <a:latin typeface="+mn-lt"/>
                <a:ea typeface="+mn-ea"/>
                <a:cs typeface="+mn-cs"/>
              </a:rPr>
              <a:t>Continuous signals are often described as </a:t>
            </a:r>
            <a:r>
              <a:rPr kumimoji="0" lang="en-GB" sz="2400" i="0" u="none" strike="noStrike" kern="0" cap="none" spc="0" normalizeH="0" baseline="0" noProof="0" dirty="0">
                <a:ln>
                  <a:noFill/>
                </a:ln>
                <a:solidFill>
                  <a:srgbClr val="FF3300"/>
                </a:solidFill>
                <a:effectLst/>
                <a:uLnTx/>
                <a:uFillTx/>
                <a:latin typeface="+mn-lt"/>
                <a:ea typeface="+mn-ea"/>
                <a:cs typeface="+mn-cs"/>
              </a:rPr>
              <a:t>analogue</a:t>
            </a:r>
          </a:p>
        </p:txBody>
      </p:sp>
      <p:sp>
        <p:nvSpPr>
          <p:cNvPr id="12" name="Rectangle 11"/>
          <p:cNvSpPr/>
          <p:nvPr/>
        </p:nvSpPr>
        <p:spPr>
          <a:xfrm>
            <a:off x="2051720" y="5657671"/>
            <a:ext cx="3816424" cy="1200329"/>
          </a:xfrm>
          <a:prstGeom prst="rect">
            <a:avLst/>
          </a:prstGeom>
        </p:spPr>
        <p:txBody>
          <a:bodyPr wrap="square">
            <a:spAutoFit/>
          </a:bodyPr>
          <a:lstStyle/>
          <a:p>
            <a:pPr marL="447675" indent="-447675">
              <a:spcBef>
                <a:spcPct val="20000"/>
              </a:spcBef>
              <a:buClr>
                <a:schemeClr val="accent1"/>
              </a:buClr>
              <a:buSzPct val="70000"/>
              <a:buFont typeface="Wingdings" pitchFamily="2" charset="2"/>
              <a:buChar char="n"/>
            </a:pPr>
            <a:r>
              <a:rPr lang="en-GB" sz="2400" dirty="0"/>
              <a:t>Discrete signals are often described as </a:t>
            </a:r>
            <a:r>
              <a:rPr lang="en-GB" sz="2400" dirty="0">
                <a:solidFill>
                  <a:srgbClr val="FF3300"/>
                </a:solidFill>
              </a:rPr>
              <a:t>digital </a:t>
            </a:r>
            <a:r>
              <a:rPr lang="en-GB" sz="2400" dirty="0"/>
              <a:t>(more later)</a:t>
            </a:r>
          </a:p>
        </p:txBody>
      </p:sp>
      <p:sp>
        <p:nvSpPr>
          <p:cNvPr id="13" name="Rectangle 12"/>
          <p:cNvSpPr/>
          <p:nvPr/>
        </p:nvSpPr>
        <p:spPr>
          <a:xfrm>
            <a:off x="5724128" y="6021288"/>
            <a:ext cx="432048" cy="360040"/>
          </a:xfrm>
          <a:prstGeom prst="rect">
            <a:avLst/>
          </a:pr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0" name="Picture 7" descr="C05NF01"/>
          <p:cNvPicPr>
            <a:picLocks noChangeAspect="1" noChangeArrowheads="1"/>
          </p:cNvPicPr>
          <p:nvPr/>
        </p:nvPicPr>
        <p:blipFill>
          <a:blip r:embed="rId2" cstate="print"/>
          <a:srcRect/>
          <a:stretch>
            <a:fillRect/>
          </a:stretch>
        </p:blipFill>
        <p:spPr bwMode="auto">
          <a:xfrm>
            <a:off x="1043608" y="4054946"/>
            <a:ext cx="6659562" cy="2038350"/>
          </a:xfrm>
          <a:prstGeom prst="rect">
            <a:avLst/>
          </a:prstGeom>
          <a:noFill/>
          <a:ln w="9525">
            <a:noFill/>
            <a:miter lim="800000"/>
            <a:headEnd/>
            <a:tailEnd/>
          </a:ln>
        </p:spPr>
      </p:pic>
      <p:sp>
        <p:nvSpPr>
          <p:cNvPr id="39938" name="Rectangle 2"/>
          <p:cNvSpPr>
            <a:spLocks noGrp="1" noChangeArrowheads="1"/>
          </p:cNvSpPr>
          <p:nvPr>
            <p:ph type="title"/>
          </p:nvPr>
        </p:nvSpPr>
        <p:spPr/>
        <p:txBody>
          <a:bodyPr/>
          <a:lstStyle/>
          <a:p>
            <a:pPr eaLnBrk="1" hangingPunct="1"/>
            <a:r>
              <a:rPr lang="en-US"/>
              <a:t>Analogue Signals</a:t>
            </a:r>
          </a:p>
        </p:txBody>
      </p:sp>
      <p:sp>
        <p:nvSpPr>
          <p:cNvPr id="39939" name="Rectangle 3"/>
          <p:cNvSpPr>
            <a:spLocks noGrp="1" noChangeArrowheads="1"/>
          </p:cNvSpPr>
          <p:nvPr>
            <p:ph type="body" idx="1"/>
          </p:nvPr>
        </p:nvSpPr>
        <p:spPr>
          <a:xfrm>
            <a:off x="611561" y="1628800"/>
            <a:ext cx="7999040" cy="4114800"/>
          </a:xfrm>
        </p:spPr>
        <p:txBody>
          <a:bodyPr/>
          <a:lstStyle/>
          <a:p>
            <a:pPr eaLnBrk="1" hangingPunct="1">
              <a:lnSpc>
                <a:spcPct val="90000"/>
              </a:lnSpc>
            </a:pPr>
            <a:r>
              <a:rPr lang="en-US" sz="2400" dirty="0"/>
              <a:t>Analogue electrical signals (waveforms) are continuous and can take an infinite number of values</a:t>
            </a:r>
          </a:p>
          <a:p>
            <a:pPr eaLnBrk="1" hangingPunct="1">
              <a:lnSpc>
                <a:spcPct val="90000"/>
              </a:lnSpc>
            </a:pPr>
            <a:r>
              <a:rPr lang="en-US" sz="2400" dirty="0"/>
              <a:t>They have been used since the 19</a:t>
            </a:r>
            <a:r>
              <a:rPr lang="en-US" sz="2400" baseline="30000" dirty="0"/>
              <a:t>th</a:t>
            </a:r>
            <a:r>
              <a:rPr lang="en-US" sz="2400" dirty="0"/>
              <a:t> century</a:t>
            </a:r>
          </a:p>
          <a:p>
            <a:pPr lvl="1" eaLnBrk="1" hangingPunct="1">
              <a:lnSpc>
                <a:spcPct val="90000"/>
              </a:lnSpc>
            </a:pPr>
            <a:r>
              <a:rPr lang="en-US" sz="2000" dirty="0"/>
              <a:t>e.g. in telephone and wireless communication</a:t>
            </a:r>
          </a:p>
          <a:p>
            <a:pPr eaLnBrk="1" hangingPunct="1">
              <a:lnSpc>
                <a:spcPct val="90000"/>
              </a:lnSpc>
            </a:pPr>
            <a:r>
              <a:rPr lang="en-US" sz="2400" dirty="0"/>
              <a:t>In most electrical systems, a voltage represents the amplitude of some physical quantity and varies in the time domain as the quantity changes</a:t>
            </a:r>
          </a:p>
        </p:txBody>
      </p:sp>
      <p:sp>
        <p:nvSpPr>
          <p:cNvPr id="39941" name="TextBox 4"/>
          <p:cNvSpPr txBox="1">
            <a:spLocks noChangeArrowheads="1"/>
          </p:cNvSpPr>
          <p:nvPr/>
        </p:nvSpPr>
        <p:spPr bwMode="auto">
          <a:xfrm>
            <a:off x="3995936" y="4572868"/>
            <a:ext cx="877888" cy="368300"/>
          </a:xfrm>
          <a:prstGeom prst="rect">
            <a:avLst/>
          </a:prstGeom>
          <a:noFill/>
          <a:ln w="9525">
            <a:noFill/>
            <a:miter lim="800000"/>
            <a:headEnd/>
            <a:tailEnd/>
          </a:ln>
        </p:spPr>
        <p:txBody>
          <a:bodyPr wrap="none">
            <a:spAutoFit/>
          </a:bodyPr>
          <a:lstStyle/>
          <a:p>
            <a:r>
              <a:rPr lang="en-US" dirty="0"/>
              <a:t>sensor</a:t>
            </a:r>
            <a:endParaRPr lang="en-GB" dirty="0"/>
          </a:p>
        </p:txBody>
      </p:sp>
      <p:sp>
        <p:nvSpPr>
          <p:cNvPr id="6" name="Rectangle 3"/>
          <p:cNvSpPr txBox="1">
            <a:spLocks noChangeArrowheads="1"/>
          </p:cNvSpPr>
          <p:nvPr/>
        </p:nvSpPr>
        <p:spPr bwMode="auto">
          <a:xfrm>
            <a:off x="683568" y="6151612"/>
            <a:ext cx="7920880" cy="7063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47675" marR="0" lvl="0" indent="-447675" algn="l" defTabSz="914400" rtl="0" eaLnBrk="1" fontAlgn="base" latinLnBrk="0" hangingPunct="1">
              <a:lnSpc>
                <a:spcPct val="90000"/>
              </a:lnSpc>
              <a:spcBef>
                <a:spcPct val="20000"/>
              </a:spcBef>
              <a:spcAft>
                <a:spcPct val="0"/>
              </a:spcAft>
              <a:buClr>
                <a:schemeClr val="accent1"/>
              </a:buClr>
              <a:buSzPct val="70000"/>
              <a:buFont typeface="Wingdings" pitchFamily="2" charset="2"/>
              <a:buChar char="n"/>
              <a:tabLst/>
              <a:defRPr/>
            </a:pPr>
            <a:r>
              <a:rPr kumimoji="0" lang="en-US" sz="2400" b="0" i="0" u="none" strike="noStrike" kern="0" cap="none" spc="0" normalizeH="0" baseline="0" noProof="0" dirty="0">
                <a:ln>
                  <a:noFill/>
                </a:ln>
                <a:solidFill>
                  <a:schemeClr val="tx1"/>
                </a:solidFill>
                <a:effectLst/>
                <a:uLnTx/>
                <a:uFillTx/>
                <a:latin typeface="+mn-lt"/>
                <a:ea typeface="+mn-ea"/>
                <a:cs typeface="+mn-cs"/>
              </a:rPr>
              <a:t>Alternatively,</a:t>
            </a:r>
            <a:r>
              <a:rPr kumimoji="0" lang="en-US" sz="2400" b="0" i="0" u="none" strike="noStrike" kern="0" cap="none" spc="0" normalizeH="0" noProof="0" dirty="0">
                <a:ln>
                  <a:noFill/>
                </a:ln>
                <a:solidFill>
                  <a:schemeClr val="tx1"/>
                </a:solidFill>
                <a:effectLst/>
                <a:uLnTx/>
                <a:uFillTx/>
                <a:latin typeface="+mn-lt"/>
                <a:ea typeface="+mn-ea"/>
                <a:cs typeface="+mn-cs"/>
              </a:rPr>
              <a:t> current is sometimes used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descr="C05NF03"/>
          <p:cNvPicPr>
            <a:picLocks noChangeAspect="1" noChangeArrowheads="1"/>
          </p:cNvPicPr>
          <p:nvPr/>
        </p:nvPicPr>
        <p:blipFill>
          <a:blip r:embed="rId3" cstate="print"/>
          <a:srcRect/>
          <a:stretch>
            <a:fillRect/>
          </a:stretch>
        </p:blipFill>
        <p:spPr bwMode="auto">
          <a:xfrm>
            <a:off x="3146061" y="5733256"/>
            <a:ext cx="5926873" cy="1080121"/>
          </a:xfrm>
          <a:prstGeom prst="rect">
            <a:avLst/>
          </a:prstGeom>
          <a:noFill/>
          <a:ln w="9525">
            <a:noFill/>
            <a:miter lim="800000"/>
            <a:headEnd/>
            <a:tailEnd/>
          </a:ln>
        </p:spPr>
      </p:pic>
      <p:grpSp>
        <p:nvGrpSpPr>
          <p:cNvPr id="2" name="Group 7"/>
          <p:cNvGrpSpPr/>
          <p:nvPr/>
        </p:nvGrpSpPr>
        <p:grpSpPr>
          <a:xfrm>
            <a:off x="4716463" y="3717032"/>
            <a:ext cx="4124325" cy="1881187"/>
            <a:chOff x="4716463" y="3717032"/>
            <a:chExt cx="4124325" cy="1881187"/>
          </a:xfrm>
        </p:grpSpPr>
        <p:pic>
          <p:nvPicPr>
            <p:cNvPr id="40965" name="Picture 5" descr="C01NF04"/>
            <p:cNvPicPr>
              <a:picLocks noChangeAspect="1" noChangeArrowheads="1"/>
            </p:cNvPicPr>
            <p:nvPr/>
          </p:nvPicPr>
          <p:blipFill>
            <a:blip r:embed="rId4" cstate="print"/>
            <a:srcRect t="72614"/>
            <a:stretch>
              <a:fillRect/>
            </a:stretch>
          </p:blipFill>
          <p:spPr bwMode="auto">
            <a:xfrm>
              <a:off x="4716463" y="3717032"/>
              <a:ext cx="4124325" cy="1881187"/>
            </a:xfrm>
            <a:prstGeom prst="rect">
              <a:avLst/>
            </a:prstGeom>
            <a:noFill/>
            <a:ln w="9525">
              <a:noFill/>
              <a:miter lim="800000"/>
              <a:headEnd/>
              <a:tailEnd/>
            </a:ln>
          </p:spPr>
        </p:pic>
        <p:sp>
          <p:nvSpPr>
            <p:cNvPr id="7" name="Rectangle 6"/>
            <p:cNvSpPr/>
            <p:nvPr/>
          </p:nvSpPr>
          <p:spPr>
            <a:xfrm>
              <a:off x="6156176" y="5157117"/>
              <a:ext cx="432048" cy="360040"/>
            </a:xfrm>
            <a:prstGeom prst="rect">
              <a:avLst/>
            </a:pr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 name="Group 8"/>
          <p:cNvGrpSpPr/>
          <p:nvPr/>
        </p:nvGrpSpPr>
        <p:grpSpPr>
          <a:xfrm>
            <a:off x="4716463" y="1475482"/>
            <a:ext cx="4048125" cy="2385566"/>
            <a:chOff x="4716463" y="1475482"/>
            <a:chExt cx="4048125" cy="2385566"/>
          </a:xfrm>
        </p:grpSpPr>
        <p:pic>
          <p:nvPicPr>
            <p:cNvPr id="40963" name="Picture 3" descr="C01NF04"/>
            <p:cNvPicPr>
              <a:picLocks noGrp="1" noChangeAspect="1" noChangeArrowheads="1"/>
            </p:cNvPicPr>
            <p:nvPr>
              <p:ph idx="4294967295"/>
            </p:nvPr>
          </p:nvPicPr>
          <p:blipFill>
            <a:blip r:embed="rId4" cstate="print"/>
            <a:srcRect t="32677" b="36307"/>
            <a:stretch>
              <a:fillRect/>
            </a:stretch>
          </p:blipFill>
          <p:spPr>
            <a:xfrm>
              <a:off x="4716463" y="1475482"/>
              <a:ext cx="4048125" cy="2241550"/>
            </a:xfrm>
            <a:noFill/>
          </p:spPr>
        </p:pic>
        <p:sp>
          <p:nvSpPr>
            <p:cNvPr id="6" name="Rectangle 5"/>
            <p:cNvSpPr/>
            <p:nvPr/>
          </p:nvSpPr>
          <p:spPr>
            <a:xfrm>
              <a:off x="5652120" y="3501008"/>
              <a:ext cx="432048" cy="360040"/>
            </a:xfrm>
            <a:prstGeom prst="rect">
              <a:avLst/>
            </a:pr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0962" name="Rectangle 6"/>
          <p:cNvSpPr>
            <a:spLocks noGrp="1" noChangeArrowheads="1"/>
          </p:cNvSpPr>
          <p:nvPr>
            <p:ph type="title"/>
          </p:nvPr>
        </p:nvSpPr>
        <p:spPr/>
        <p:txBody>
          <a:bodyPr/>
          <a:lstStyle/>
          <a:p>
            <a:pPr eaLnBrk="1" hangingPunct="1"/>
            <a:r>
              <a:rPr lang="en-GB"/>
              <a:t>Digital Signals</a:t>
            </a:r>
          </a:p>
        </p:txBody>
      </p:sp>
      <p:sp>
        <p:nvSpPr>
          <p:cNvPr id="40964" name="Rectangle 4"/>
          <p:cNvSpPr>
            <a:spLocks noChangeArrowheads="1"/>
          </p:cNvSpPr>
          <p:nvPr/>
        </p:nvSpPr>
        <p:spPr bwMode="auto">
          <a:xfrm>
            <a:off x="0" y="1844675"/>
            <a:ext cx="5436096" cy="4248150"/>
          </a:xfrm>
          <a:prstGeom prst="rect">
            <a:avLst/>
          </a:prstGeom>
          <a:noFill/>
          <a:ln w="9525">
            <a:noFill/>
            <a:miter lim="800000"/>
            <a:headEnd/>
            <a:tailEnd/>
          </a:ln>
        </p:spPr>
        <p:txBody>
          <a:bodyPr/>
          <a:lstStyle/>
          <a:p>
            <a:pPr marL="447675" indent="-447675">
              <a:spcBef>
                <a:spcPct val="20000"/>
              </a:spcBef>
              <a:buClr>
                <a:schemeClr val="accent1"/>
              </a:buClr>
              <a:buSzPct val="70000"/>
              <a:buFont typeface="Wingdings" pitchFamily="2" charset="2"/>
              <a:buChar char="n"/>
            </a:pPr>
            <a:r>
              <a:rPr lang="en-GB" sz="2800" dirty="0"/>
              <a:t>Many digital signals take only two values and are referred to as </a:t>
            </a:r>
            <a:r>
              <a:rPr lang="en-GB" sz="2800" b="1" dirty="0">
                <a:solidFill>
                  <a:srgbClr val="FF3300"/>
                </a:solidFill>
              </a:rPr>
              <a:t>binary signals</a:t>
            </a:r>
          </a:p>
          <a:p>
            <a:pPr marL="447675" indent="-447675">
              <a:spcBef>
                <a:spcPct val="20000"/>
              </a:spcBef>
              <a:buClr>
                <a:schemeClr val="accent1"/>
              </a:buClr>
              <a:buSzPct val="70000"/>
              <a:buFont typeface="Wingdings" pitchFamily="2" charset="2"/>
              <a:buChar char="n"/>
            </a:pPr>
            <a:r>
              <a:rPr lang="en-GB" sz="2800" dirty="0"/>
              <a:t>These digital signals are the subject of the other half of the Applications of Electronics unit</a:t>
            </a:r>
          </a:p>
        </p:txBody>
      </p:sp>
      <p:sp>
        <p:nvSpPr>
          <p:cNvPr id="10" name="Rectangle 3"/>
          <p:cNvSpPr txBox="1">
            <a:spLocks noChangeArrowheads="1"/>
          </p:cNvSpPr>
          <p:nvPr/>
        </p:nvSpPr>
        <p:spPr bwMode="auto">
          <a:xfrm>
            <a:off x="-396552" y="5157192"/>
            <a:ext cx="6408711" cy="21678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904875" lvl="1" indent="-447675">
              <a:spcBef>
                <a:spcPct val="20000"/>
              </a:spcBef>
              <a:buClr>
                <a:schemeClr val="accent1"/>
              </a:buClr>
              <a:buSzPct val="70000"/>
              <a:buFont typeface="Wingdings" pitchFamily="2" charset="2"/>
              <a:buChar char="n"/>
            </a:pPr>
            <a:r>
              <a:rPr kumimoji="0" lang="en-GB" sz="2400" b="0" i="0" u="none" strike="noStrike" kern="0" cap="none" spc="0" normalizeH="0" baseline="0" noProof="0" dirty="0">
                <a:ln>
                  <a:noFill/>
                </a:ln>
                <a:solidFill>
                  <a:schemeClr val="tx1"/>
                </a:solidFill>
                <a:effectLst/>
                <a:uLnTx/>
                <a:uFillTx/>
                <a:latin typeface="+mn-lt"/>
                <a:ea typeface="+mn-ea"/>
                <a:cs typeface="+mn-cs"/>
              </a:rPr>
              <a:t>Digital signals have also been used since the 19</a:t>
            </a:r>
            <a:r>
              <a:rPr kumimoji="0" lang="en-GB" sz="2400" b="0" i="0" u="none" strike="noStrike" kern="0" cap="none" spc="0" normalizeH="0" baseline="30000" noProof="0" dirty="0">
                <a:ln>
                  <a:noFill/>
                </a:ln>
                <a:solidFill>
                  <a:schemeClr val="tx1"/>
                </a:solidFill>
                <a:effectLst/>
                <a:uLnTx/>
                <a:uFillTx/>
                <a:latin typeface="+mn-lt"/>
                <a:ea typeface="+mn-ea"/>
                <a:cs typeface="+mn-cs"/>
              </a:rPr>
              <a:t>th</a:t>
            </a:r>
            <a:r>
              <a:rPr kumimoji="0" lang="en-GB" sz="2400" b="0" i="0" u="none" strike="noStrike" kern="0" cap="none" spc="0" normalizeH="0" baseline="0" noProof="0" dirty="0">
                <a:ln>
                  <a:noFill/>
                </a:ln>
                <a:solidFill>
                  <a:schemeClr val="tx1"/>
                </a:solidFill>
                <a:effectLst/>
                <a:uLnTx/>
                <a:uFillTx/>
                <a:latin typeface="+mn-lt"/>
                <a:ea typeface="+mn-ea"/>
                <a:cs typeface="+mn-cs"/>
              </a:rPr>
              <a:t> century</a:t>
            </a:r>
          </a:p>
          <a:p>
            <a:pPr marL="889000" marR="0" lvl="1" indent="-439738" algn="l" defTabSz="914400" rtl="0" eaLnBrk="1" fontAlgn="base" latinLnBrk="0" hangingPunct="1">
              <a:lnSpc>
                <a:spcPct val="100000"/>
              </a:lnSpc>
              <a:spcBef>
                <a:spcPct val="20000"/>
              </a:spcBef>
              <a:spcAft>
                <a:spcPct val="0"/>
              </a:spcAft>
              <a:buClr>
                <a:schemeClr val="hlink"/>
              </a:buClr>
              <a:buSzPct val="65000"/>
              <a:buFont typeface="Wingdings" pitchFamily="2" charset="2"/>
              <a:buChar char="¡"/>
              <a:tabLst/>
              <a:defRPr/>
            </a:pPr>
            <a:r>
              <a:rPr kumimoji="0" lang="en-GB" sz="2000" b="0" i="0" u="none" strike="noStrike" kern="0" cap="none" spc="0" normalizeH="0" baseline="0" noProof="0" dirty="0">
                <a:ln>
                  <a:noFill/>
                </a:ln>
                <a:solidFill>
                  <a:schemeClr val="tx1"/>
                </a:solidFill>
                <a:effectLst/>
                <a:uLnTx/>
                <a:uFillTx/>
                <a:latin typeface="+mn-lt"/>
              </a:rPr>
              <a:t>e.g. in telegraphy</a:t>
            </a:r>
          </a:p>
          <a:p>
            <a:pPr marL="889000" marR="0" lvl="1" indent="-439738" algn="l" defTabSz="914400" rtl="0" eaLnBrk="1" fontAlgn="base" latinLnBrk="0" hangingPunct="1">
              <a:lnSpc>
                <a:spcPct val="100000"/>
              </a:lnSpc>
              <a:spcBef>
                <a:spcPct val="20000"/>
              </a:spcBef>
              <a:spcAft>
                <a:spcPct val="0"/>
              </a:spcAft>
              <a:buClr>
                <a:schemeClr val="hlink"/>
              </a:buClr>
              <a:buSzPct val="65000"/>
              <a:tabLst/>
              <a:defRPr/>
            </a:pPr>
            <a:r>
              <a:rPr lang="en-GB" sz="2000" kern="0" dirty="0">
                <a:latin typeface="+mn-lt"/>
              </a:rPr>
              <a:t>	</a:t>
            </a:r>
            <a:r>
              <a:rPr kumimoji="0" lang="en-GB" sz="2000" b="0" i="0" u="none" strike="noStrike" kern="0" cap="none" spc="0" normalizeH="0" baseline="0" noProof="0" dirty="0">
                <a:ln>
                  <a:noFill/>
                </a:ln>
                <a:solidFill>
                  <a:schemeClr val="tx1"/>
                </a:solidFill>
                <a:effectLst/>
                <a:uLnTx/>
                <a:uFillTx/>
                <a:latin typeface="+mn-lt"/>
              </a:rPr>
              <a:t>using Morse code</a:t>
            </a:r>
          </a:p>
          <a:p>
            <a:pPr marL="889000" marR="0" lvl="1" indent="-439738"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defRPr/>
            </a:pPr>
            <a:endParaRPr kumimoji="0" lang="en-GB" sz="2800" b="0" i="0" u="none" strike="noStrike" kern="0" cap="none" spc="0" normalizeH="0" baseline="0" noProof="0" dirty="0">
              <a:ln>
                <a:noFill/>
              </a:ln>
              <a:solidFill>
                <a:schemeClr val="tx1"/>
              </a:solidFill>
              <a:effectLst/>
              <a:uLnTx/>
              <a:uFillTx/>
              <a:latin typeface="+mn-l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p:txBody>
          <a:bodyPr/>
          <a:lstStyle/>
          <a:p>
            <a:pPr eaLnBrk="1" hangingPunct="1"/>
            <a:r>
              <a:rPr lang="en-GB" dirty="0"/>
              <a:t>Analogue Signals</a:t>
            </a:r>
            <a:br>
              <a:rPr lang="en-GB" dirty="0"/>
            </a:br>
            <a:endParaRPr lang="en-GB" dirty="0"/>
          </a:p>
        </p:txBody>
      </p:sp>
      <p:sp>
        <p:nvSpPr>
          <p:cNvPr id="14339" name="Rectangle 3"/>
          <p:cNvSpPr>
            <a:spLocks noGrp="1" noChangeArrowheads="1"/>
          </p:cNvSpPr>
          <p:nvPr>
            <p:ph type="subTitle" idx="1"/>
          </p:nvPr>
        </p:nvSpPr>
        <p:spPr>
          <a:xfrm>
            <a:off x="1187450" y="2205038"/>
            <a:ext cx="7200900" cy="719137"/>
          </a:xfrm>
        </p:spPr>
        <p:txBody>
          <a:bodyPr/>
          <a:lstStyle/>
          <a:p>
            <a:pPr eaLnBrk="1" hangingPunct="1"/>
            <a:r>
              <a:rPr lang="en-US" dirty="0"/>
              <a:t> - description and characteristics</a:t>
            </a:r>
            <a:endParaRPr lang="en-GB" dirty="0"/>
          </a:p>
        </p:txBody>
      </p:sp>
      <p:sp>
        <p:nvSpPr>
          <p:cNvPr id="5" name="Rectangle 3"/>
          <p:cNvSpPr txBox="1">
            <a:spLocks noChangeArrowheads="1"/>
          </p:cNvSpPr>
          <p:nvPr/>
        </p:nvSpPr>
        <p:spPr bwMode="auto">
          <a:xfrm>
            <a:off x="0" y="3645024"/>
            <a:ext cx="5184576" cy="2600325"/>
          </a:xfrm>
          <a:prstGeom prst="rect">
            <a:avLst/>
          </a:prstGeom>
          <a:noFill/>
          <a:ln w="9525">
            <a:noFill/>
            <a:miter lim="800000"/>
            <a:headEnd/>
            <a:tailEnd/>
          </a:ln>
        </p:spPr>
        <p:txBody>
          <a:bodyPr/>
          <a:lstStyle/>
          <a:p>
            <a:pPr>
              <a:spcBef>
                <a:spcPct val="20000"/>
              </a:spcBef>
              <a:buClr>
                <a:schemeClr val="accent1"/>
              </a:buClr>
              <a:buSzPct val="70000"/>
              <a:buFont typeface="Wingdings" pitchFamily="2" charset="2"/>
              <a:buNone/>
              <a:defRPr/>
            </a:pPr>
            <a:r>
              <a:rPr lang="en-US" altLang="zh-CN" sz="3200" kern="0" dirty="0">
                <a:latin typeface="+mn-lt"/>
                <a:ea typeface="宋体" pitchFamily="2" charset="-122"/>
              </a:rPr>
              <a:t>Metrics for Analogue</a:t>
            </a:r>
          </a:p>
          <a:p>
            <a:pPr>
              <a:spcBef>
                <a:spcPct val="20000"/>
              </a:spcBef>
              <a:buClr>
                <a:schemeClr val="accent1"/>
              </a:buClr>
              <a:buSzPct val="70000"/>
              <a:buFont typeface="Wingdings" pitchFamily="2" charset="2"/>
              <a:buNone/>
              <a:defRPr/>
            </a:pPr>
            <a:r>
              <a:rPr lang="en-US" altLang="zh-CN" sz="3200" kern="0" dirty="0">
                <a:latin typeface="+mn-lt"/>
                <a:ea typeface="宋体" pitchFamily="2" charset="-122"/>
              </a:rPr>
              <a:t>Signals</a:t>
            </a:r>
          </a:p>
          <a:p>
            <a:pPr>
              <a:spcBef>
                <a:spcPct val="20000"/>
              </a:spcBef>
              <a:buClr>
                <a:schemeClr val="accent1"/>
              </a:buClr>
              <a:buSzPct val="70000"/>
              <a:buFont typeface="Wingdings" pitchFamily="2" charset="2"/>
              <a:buNone/>
              <a:defRPr/>
            </a:pPr>
            <a:r>
              <a:rPr lang="en-US" altLang="zh-CN" sz="3200" kern="0" dirty="0">
                <a:latin typeface="+mn-lt"/>
                <a:ea typeface="宋体" pitchFamily="2" charset="-122"/>
              </a:rPr>
              <a:t>Periodic and </a:t>
            </a:r>
          </a:p>
          <a:p>
            <a:pPr>
              <a:spcBef>
                <a:spcPct val="20000"/>
              </a:spcBef>
              <a:buClr>
                <a:schemeClr val="accent1"/>
              </a:buClr>
              <a:buSzPct val="70000"/>
              <a:buFont typeface="Wingdings" pitchFamily="2" charset="2"/>
              <a:buNone/>
              <a:defRPr/>
            </a:pPr>
            <a:r>
              <a:rPr lang="en-US" altLang="zh-CN" sz="3200" kern="0" dirty="0">
                <a:latin typeface="+mn-lt"/>
                <a:ea typeface="宋体" pitchFamily="2" charset="-122"/>
              </a:rPr>
              <a:t>non-periodic</a:t>
            </a:r>
          </a:p>
          <a:p>
            <a:pPr>
              <a:spcBef>
                <a:spcPct val="20000"/>
              </a:spcBef>
              <a:buClr>
                <a:schemeClr val="accent1"/>
              </a:buClr>
              <a:buSzPct val="70000"/>
              <a:buFont typeface="Wingdings" pitchFamily="2" charset="2"/>
              <a:buNone/>
              <a:defRPr/>
            </a:pPr>
            <a:r>
              <a:rPr lang="en-US" altLang="zh-CN" sz="3200" kern="0" dirty="0">
                <a:latin typeface="+mn-lt"/>
                <a:ea typeface="宋体" pitchFamily="2" charset="-122"/>
              </a:rPr>
              <a:t>waveforms</a:t>
            </a:r>
          </a:p>
        </p:txBody>
      </p:sp>
      <p:sp>
        <p:nvSpPr>
          <p:cNvPr id="6" name="Rectangle 3"/>
          <p:cNvSpPr txBox="1">
            <a:spLocks noChangeArrowheads="1"/>
          </p:cNvSpPr>
          <p:nvPr/>
        </p:nvSpPr>
        <p:spPr bwMode="auto">
          <a:xfrm>
            <a:off x="5796136" y="2924944"/>
            <a:ext cx="2592288" cy="819472"/>
          </a:xfrm>
          <a:prstGeom prst="rect">
            <a:avLst/>
          </a:prstGeom>
          <a:noFill/>
          <a:ln w="9525">
            <a:noFill/>
            <a:miter lim="800000"/>
            <a:headEnd/>
            <a:tailEnd/>
          </a:ln>
        </p:spPr>
        <p:txBody>
          <a:bodyPr/>
          <a:lstStyle/>
          <a:p>
            <a:pPr>
              <a:spcBef>
                <a:spcPct val="20000"/>
              </a:spcBef>
              <a:buClr>
                <a:schemeClr val="accent1"/>
              </a:buClr>
              <a:buSzPct val="70000"/>
              <a:buFont typeface="Wingdings" pitchFamily="2" charset="2"/>
              <a:buNone/>
              <a:defRPr/>
            </a:pPr>
            <a:r>
              <a:rPr lang="en-GB" sz="3200" dirty="0"/>
              <a:t>Section </a:t>
            </a:r>
            <a:r>
              <a:rPr lang="en-US" altLang="zh-CN" sz="3200" kern="0" dirty="0">
                <a:latin typeface="+mn-lt"/>
                <a:ea typeface="宋体" pitchFamily="2" charset="-122"/>
              </a:rPr>
              <a:t>03</a:t>
            </a:r>
          </a:p>
        </p:txBody>
      </p:sp>
      <p:sp>
        <p:nvSpPr>
          <p:cNvPr id="7" name="Rectangle 3"/>
          <p:cNvSpPr txBox="1">
            <a:spLocks noChangeArrowheads="1"/>
          </p:cNvSpPr>
          <p:nvPr/>
        </p:nvSpPr>
        <p:spPr bwMode="auto">
          <a:xfrm>
            <a:off x="3707904" y="4257675"/>
            <a:ext cx="5436096" cy="2600325"/>
          </a:xfrm>
          <a:prstGeom prst="rect">
            <a:avLst/>
          </a:prstGeom>
          <a:noFill/>
          <a:ln w="9525">
            <a:noFill/>
            <a:miter lim="800000"/>
            <a:headEnd/>
            <a:tailEnd/>
          </a:ln>
        </p:spPr>
        <p:txBody>
          <a:bodyPr/>
          <a:lstStyle/>
          <a:p>
            <a:pPr>
              <a:spcBef>
                <a:spcPct val="20000"/>
              </a:spcBef>
              <a:buClr>
                <a:schemeClr val="accent1"/>
              </a:buClr>
              <a:buSzPct val="70000"/>
              <a:buFont typeface="Wingdings" pitchFamily="2" charset="2"/>
              <a:buNone/>
              <a:defRPr/>
            </a:pPr>
            <a:r>
              <a:rPr lang="en-US" altLang="zh-CN" sz="2800" u="sng" kern="0" dirty="0">
                <a:latin typeface="+mn-lt"/>
                <a:ea typeface="宋体" pitchFamily="2" charset="-122"/>
              </a:rPr>
              <a:t>Learning Activities for </a:t>
            </a:r>
          </a:p>
          <a:p>
            <a:pPr>
              <a:spcBef>
                <a:spcPct val="20000"/>
              </a:spcBef>
              <a:buClr>
                <a:schemeClr val="accent1"/>
              </a:buClr>
              <a:buSzPct val="70000"/>
              <a:buFont typeface="Wingdings" pitchFamily="2" charset="2"/>
              <a:buNone/>
              <a:defRPr/>
            </a:pPr>
            <a:r>
              <a:rPr lang="en-US" altLang="zh-CN" sz="2800" u="sng" kern="0" dirty="0">
                <a:latin typeface="+mn-lt"/>
                <a:ea typeface="宋体" pitchFamily="2" charset="-122"/>
              </a:rPr>
              <a:t>this section:</a:t>
            </a:r>
          </a:p>
          <a:p>
            <a:pPr>
              <a:spcBef>
                <a:spcPct val="20000"/>
              </a:spcBef>
              <a:buClr>
                <a:schemeClr val="accent1"/>
              </a:buClr>
              <a:buSzPct val="70000"/>
              <a:buFont typeface="Wingdings" pitchFamily="2" charset="2"/>
              <a:buNone/>
              <a:defRPr/>
            </a:pPr>
            <a:r>
              <a:rPr lang="en-US" altLang="zh-CN" sz="2800" kern="0" dirty="0">
                <a:latin typeface="+mn-lt"/>
                <a:ea typeface="宋体" pitchFamily="2" charset="-122"/>
              </a:rPr>
              <a:t>Assigned Reading</a:t>
            </a:r>
          </a:p>
          <a:p>
            <a:pPr>
              <a:spcBef>
                <a:spcPct val="20000"/>
              </a:spcBef>
              <a:buClr>
                <a:schemeClr val="accent1"/>
              </a:buClr>
              <a:buSzPct val="70000"/>
              <a:buFont typeface="Wingdings" pitchFamily="2" charset="2"/>
              <a:buNone/>
              <a:defRPr/>
            </a:pPr>
            <a:r>
              <a:rPr lang="en-US" altLang="zh-CN" sz="2800" kern="0" dirty="0">
                <a:latin typeface="+mn-lt"/>
                <a:ea typeface="宋体" pitchFamily="2" charset="-122"/>
              </a:rPr>
              <a:t>	Chapter 5, sections </a:t>
            </a:r>
            <a:r>
              <a:rPr lang="en-US" altLang="zh-CN" sz="2400" kern="0" dirty="0">
                <a:latin typeface="+mn-lt"/>
                <a:ea typeface="宋体" pitchFamily="2" charset="-122"/>
              </a:rPr>
              <a:t>5.1, 5.2</a:t>
            </a:r>
          </a:p>
          <a:p>
            <a:pPr>
              <a:spcBef>
                <a:spcPct val="20000"/>
              </a:spcBef>
              <a:buClr>
                <a:schemeClr val="accent1"/>
              </a:buClr>
              <a:buSzPct val="70000"/>
              <a:buFont typeface="Wingdings" pitchFamily="2" charset="2"/>
              <a:buNone/>
              <a:defRPr/>
            </a:pPr>
            <a:r>
              <a:rPr lang="en-US" altLang="zh-CN" sz="2800" kern="0" dirty="0">
                <a:latin typeface="+mn-lt"/>
                <a:ea typeface="宋体" pitchFamily="2" charset="-122"/>
              </a:rPr>
              <a:t>Exercises: 5.1-5.3, 5.12</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dirty="0"/>
              <a:t>Signals in Electrical/Electronic systems</a:t>
            </a:r>
          </a:p>
        </p:txBody>
      </p:sp>
      <p:sp>
        <p:nvSpPr>
          <p:cNvPr id="15363" name="Rectangle 3"/>
          <p:cNvSpPr>
            <a:spLocks noGrp="1" noChangeArrowheads="1"/>
          </p:cNvSpPr>
          <p:nvPr>
            <p:ph type="body" idx="1"/>
          </p:nvPr>
        </p:nvSpPr>
        <p:spPr>
          <a:xfrm>
            <a:off x="684213" y="1981200"/>
            <a:ext cx="7926387" cy="4114800"/>
          </a:xfrm>
        </p:spPr>
        <p:txBody>
          <a:bodyPr/>
          <a:lstStyle/>
          <a:p>
            <a:pPr eaLnBrk="1" hangingPunct="1"/>
            <a:r>
              <a:rPr lang="en-GB" dirty="0"/>
              <a:t>A signal is an electrical ‘primitive’  (voltage or current) that represents a physical quantity – </a:t>
            </a:r>
            <a:r>
              <a:rPr lang="en-GB" i="1" dirty="0"/>
              <a:t>Q</a:t>
            </a:r>
          </a:p>
          <a:p>
            <a:pPr lvl="1" eaLnBrk="1" hangingPunct="1"/>
            <a:r>
              <a:rPr lang="en-GB" dirty="0"/>
              <a:t>e.g., for a voltage representing a quantity</a:t>
            </a:r>
          </a:p>
          <a:p>
            <a:pPr eaLnBrk="1" hangingPunct="1">
              <a:buFont typeface="Wingdings" pitchFamily="2" charset="2"/>
              <a:buNone/>
            </a:pPr>
            <a:r>
              <a:rPr lang="en-US" altLang="zh-CN" dirty="0">
                <a:ea typeface="宋体" pitchFamily="2" charset="-122"/>
              </a:rPr>
              <a:t>					</a:t>
            </a:r>
            <a:r>
              <a:rPr lang="en-GB" altLang="zh-CN" i="1" dirty="0">
                <a:latin typeface="Times New Roman" pitchFamily="18" charset="0"/>
                <a:ea typeface="宋体" pitchFamily="2" charset="-122"/>
              </a:rPr>
              <a:t>v</a:t>
            </a:r>
            <a:r>
              <a:rPr lang="en-GB" altLang="zh-CN" dirty="0">
                <a:latin typeface="Times New Roman" pitchFamily="18" charset="0"/>
                <a:ea typeface="宋体" pitchFamily="2" charset="-122"/>
              </a:rPr>
              <a:t>=</a:t>
            </a:r>
            <a:r>
              <a:rPr lang="en-GB" altLang="zh-CN" i="1" dirty="0">
                <a:latin typeface="Times New Roman" pitchFamily="18" charset="0"/>
                <a:ea typeface="宋体" pitchFamily="2" charset="-122"/>
              </a:rPr>
              <a:t>f</a:t>
            </a:r>
            <a:r>
              <a:rPr lang="en-GB" altLang="zh-CN" dirty="0">
                <a:latin typeface="Times New Roman" pitchFamily="18" charset="0"/>
                <a:ea typeface="宋体" pitchFamily="2" charset="-122"/>
              </a:rPr>
              <a:t>(</a:t>
            </a:r>
            <a:r>
              <a:rPr lang="en-GB" altLang="zh-CN" i="1" dirty="0">
                <a:latin typeface="Times New Roman" pitchFamily="18" charset="0"/>
                <a:ea typeface="宋体" pitchFamily="2" charset="-122"/>
              </a:rPr>
              <a:t>Q</a:t>
            </a:r>
            <a:r>
              <a:rPr lang="en-GB" altLang="zh-CN" dirty="0">
                <a:latin typeface="Times New Roman" pitchFamily="18" charset="0"/>
                <a:ea typeface="宋体" pitchFamily="2" charset="-122"/>
              </a:rPr>
              <a:t>)</a:t>
            </a:r>
            <a:r>
              <a:rPr lang="en-GB" dirty="0">
                <a:latin typeface="Times New Roman" pitchFamily="18" charset="0"/>
              </a:rPr>
              <a:t>						where </a:t>
            </a:r>
            <a:r>
              <a:rPr lang="en-GB" i="1" dirty="0">
                <a:latin typeface="Times New Roman" pitchFamily="18" charset="0"/>
              </a:rPr>
              <a:t>f </a:t>
            </a:r>
            <a:r>
              <a:rPr lang="en-GB" dirty="0">
                <a:latin typeface="Times New Roman" pitchFamily="18" charset="0"/>
              </a:rPr>
              <a:t>is a known function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a:t>Online Learning Support</a:t>
            </a:r>
            <a:endParaRPr lang="en-GB" dirty="0"/>
          </a:p>
        </p:txBody>
      </p:sp>
      <p:sp>
        <p:nvSpPr>
          <p:cNvPr id="4" name="Rectangle 3"/>
          <p:cNvSpPr txBox="1">
            <a:spLocks noChangeArrowheads="1"/>
          </p:cNvSpPr>
          <p:nvPr/>
        </p:nvSpPr>
        <p:spPr>
          <a:xfrm>
            <a:off x="467544" y="1412776"/>
            <a:ext cx="8229600" cy="4248472"/>
          </a:xfrm>
          <a:prstGeom prst="rect">
            <a:avLst/>
          </a:prstGeom>
        </p:spPr>
        <p:txBody>
          <a:bodyPr/>
          <a:lstStyle/>
          <a:p>
            <a:pPr marL="447675" lvl="0" indent="-447675">
              <a:lnSpc>
                <a:spcPct val="80000"/>
              </a:lnSpc>
              <a:spcBef>
                <a:spcPct val="20000"/>
              </a:spcBef>
              <a:buClr>
                <a:schemeClr val="accent1"/>
              </a:buClr>
              <a:buSzPct val="70000"/>
              <a:buFont typeface="Wingdings" pitchFamily="2" charset="2"/>
              <a:buChar char="n"/>
            </a:pPr>
            <a:endParaRPr kumimoji="0" lang="en-GB" sz="2400" b="0" i="0" u="none" strike="noStrike" kern="0" cap="none" spc="0" normalizeH="0" baseline="0" noProof="0" dirty="0">
              <a:ln>
                <a:noFill/>
              </a:ln>
              <a:solidFill>
                <a:schemeClr val="tx1"/>
              </a:solidFill>
              <a:effectLst/>
              <a:uLnTx/>
              <a:uFillTx/>
              <a:latin typeface="+mn-lt"/>
              <a:ea typeface="+mn-ea"/>
              <a:cs typeface="+mn-cs"/>
            </a:endParaRPr>
          </a:p>
          <a:p>
            <a:pPr marL="447675" lvl="0" indent="-447675">
              <a:lnSpc>
                <a:spcPct val="80000"/>
              </a:lnSpc>
              <a:spcBef>
                <a:spcPct val="20000"/>
              </a:spcBef>
              <a:buClr>
                <a:schemeClr val="accent1"/>
              </a:buClr>
              <a:buSzPct val="70000"/>
              <a:buFont typeface="Wingdings" pitchFamily="2" charset="2"/>
              <a:buChar char="n"/>
            </a:pPr>
            <a:r>
              <a:rPr lang="en-GB" sz="2400" kern="0" dirty="0">
                <a:latin typeface="+mn-lt"/>
              </a:rPr>
              <a:t>‘Blackboard’ Online resources access</a:t>
            </a:r>
          </a:p>
          <a:p>
            <a:pPr marL="447675" lvl="0" indent="-447675">
              <a:lnSpc>
                <a:spcPct val="80000"/>
              </a:lnSpc>
              <a:spcBef>
                <a:spcPct val="20000"/>
              </a:spcBef>
              <a:buClr>
                <a:schemeClr val="accent1"/>
              </a:buClr>
              <a:buSzPct val="70000"/>
              <a:buFont typeface="Wingdings" pitchFamily="2" charset="2"/>
              <a:buChar char="n"/>
            </a:pPr>
            <a:r>
              <a:rPr kumimoji="0" lang="en-GB" sz="2400" b="0" i="0" u="none" strike="noStrike" kern="0" cap="none" spc="0" normalizeH="0" baseline="0" noProof="0" dirty="0">
                <a:ln>
                  <a:noFill/>
                </a:ln>
                <a:solidFill>
                  <a:schemeClr val="tx1"/>
                </a:solidFill>
                <a:effectLst/>
                <a:uLnTx/>
                <a:uFillTx/>
                <a:latin typeface="+mn-lt"/>
                <a:ea typeface="+mn-ea"/>
                <a:cs typeface="+mn-cs"/>
              </a:rPr>
              <a:t>https://www.ole.bris.ac.uk/webapps/portal/frameset.jsp</a:t>
            </a:r>
          </a:p>
          <a:p>
            <a:pPr marL="904875" lvl="1" indent="-447675">
              <a:lnSpc>
                <a:spcPct val="80000"/>
              </a:lnSpc>
              <a:spcBef>
                <a:spcPct val="20000"/>
              </a:spcBef>
              <a:buClr>
                <a:schemeClr val="accent1"/>
              </a:buClr>
              <a:buSzPct val="70000"/>
              <a:buFont typeface="Wingdings" pitchFamily="2" charset="2"/>
              <a:buChar char="n"/>
            </a:pPr>
            <a:r>
              <a:rPr lang="en-US" sz="2400" dirty="0"/>
              <a:t>Look for the unit code EENG16200</a:t>
            </a:r>
          </a:p>
          <a:p>
            <a:pPr marL="904875" lvl="1" indent="-447675">
              <a:lnSpc>
                <a:spcPct val="80000"/>
              </a:lnSpc>
              <a:spcBef>
                <a:spcPct val="20000"/>
              </a:spcBef>
              <a:buClr>
                <a:schemeClr val="accent1"/>
              </a:buClr>
              <a:buSzPct val="70000"/>
              <a:buFont typeface="Wingdings" pitchFamily="2" charset="2"/>
              <a:buChar char="n"/>
            </a:pPr>
            <a:endParaRPr lang="en-US" sz="2400" dirty="0"/>
          </a:p>
          <a:p>
            <a:pPr marL="447675" indent="-447675">
              <a:lnSpc>
                <a:spcPct val="80000"/>
              </a:lnSpc>
              <a:spcBef>
                <a:spcPct val="20000"/>
              </a:spcBef>
              <a:buClr>
                <a:schemeClr val="accent1"/>
              </a:buClr>
              <a:buSzPct val="70000"/>
              <a:buFont typeface="Wingdings" pitchFamily="2" charset="2"/>
              <a:buChar char="n"/>
            </a:pPr>
            <a:r>
              <a:rPr lang="en-US" sz="2400" dirty="0"/>
              <a:t>For the Analogue part:</a:t>
            </a:r>
          </a:p>
          <a:p>
            <a:pPr marL="904875" lvl="1" indent="-447675">
              <a:lnSpc>
                <a:spcPct val="80000"/>
              </a:lnSpc>
              <a:spcBef>
                <a:spcPct val="20000"/>
              </a:spcBef>
              <a:buClr>
                <a:schemeClr val="accent1"/>
              </a:buClr>
              <a:buSzPct val="70000"/>
              <a:buFont typeface="Wingdings" pitchFamily="2" charset="2"/>
              <a:buChar char="n"/>
            </a:pPr>
            <a:r>
              <a:rPr lang="en-US" sz="2400" dirty="0"/>
              <a:t>Laboratory exercise notes</a:t>
            </a:r>
          </a:p>
          <a:p>
            <a:pPr marL="904875" lvl="1" indent="-447675">
              <a:lnSpc>
                <a:spcPct val="80000"/>
              </a:lnSpc>
              <a:spcBef>
                <a:spcPct val="20000"/>
              </a:spcBef>
              <a:buClr>
                <a:schemeClr val="accent1"/>
              </a:buClr>
              <a:buSzPct val="70000"/>
              <a:buFont typeface="Wingdings" pitchFamily="2" charset="2"/>
              <a:buChar char="n"/>
            </a:pPr>
            <a:r>
              <a:rPr lang="en-US" sz="2400" dirty="0" err="1">
                <a:solidFill>
                  <a:srgbClr val="000000"/>
                </a:solidFill>
                <a:ea typeface="宋体" pitchFamily="2" charset="-122"/>
              </a:rPr>
              <a:t>Pencasts</a:t>
            </a:r>
            <a:r>
              <a:rPr lang="en-US" sz="2400" dirty="0">
                <a:solidFill>
                  <a:srgbClr val="000000"/>
                </a:solidFill>
                <a:ea typeface="宋体" pitchFamily="2" charset="-122"/>
              </a:rPr>
              <a:t>  - </a:t>
            </a:r>
            <a:r>
              <a:rPr lang="en-US" sz="2400" dirty="0" err="1">
                <a:solidFill>
                  <a:srgbClr val="000000"/>
                </a:solidFill>
                <a:ea typeface="宋体" pitchFamily="2" charset="-122"/>
              </a:rPr>
              <a:t>Realtime</a:t>
            </a:r>
            <a:r>
              <a:rPr lang="en-US" sz="2400" dirty="0">
                <a:solidFill>
                  <a:srgbClr val="000000"/>
                </a:solidFill>
                <a:ea typeface="宋体" pitchFamily="2" charset="-122"/>
              </a:rPr>
              <a:t> problems, solutions and discussion (synchronized audio and ink)</a:t>
            </a:r>
          </a:p>
          <a:p>
            <a:pPr marL="904875" lvl="1" indent="-447675">
              <a:lnSpc>
                <a:spcPct val="80000"/>
              </a:lnSpc>
              <a:spcBef>
                <a:spcPct val="20000"/>
              </a:spcBef>
              <a:buClr>
                <a:schemeClr val="accent1"/>
              </a:buClr>
              <a:buSzPct val="70000"/>
              <a:buFont typeface="Wingdings" pitchFamily="2" charset="2"/>
              <a:buChar char="n"/>
            </a:pPr>
            <a:r>
              <a:rPr lang="en-US" sz="2400" dirty="0"/>
              <a:t>Slides and handouts are on the Blackboard site</a:t>
            </a:r>
          </a:p>
          <a:p>
            <a:pPr marL="904875" lvl="1" indent="-447675">
              <a:lnSpc>
                <a:spcPct val="80000"/>
              </a:lnSpc>
              <a:spcBef>
                <a:spcPct val="20000"/>
              </a:spcBef>
              <a:buClr>
                <a:schemeClr val="accent1"/>
              </a:buClr>
              <a:buSzPct val="70000"/>
              <a:buFont typeface="Wingdings" pitchFamily="2" charset="2"/>
              <a:buChar char="n"/>
            </a:pPr>
            <a:endParaRPr lang="en-US" sz="2400" dirty="0"/>
          </a:p>
          <a:p>
            <a:pPr marL="447675" indent="-447675">
              <a:lnSpc>
                <a:spcPct val="80000"/>
              </a:lnSpc>
              <a:spcBef>
                <a:spcPct val="20000"/>
              </a:spcBef>
              <a:buClr>
                <a:schemeClr val="accent1"/>
              </a:buClr>
              <a:buSzPct val="70000"/>
              <a:buFont typeface="Wingdings" pitchFamily="2" charset="2"/>
              <a:buChar char="n"/>
            </a:pPr>
            <a:endParaRPr kumimoji="0" lang="en-GB" sz="2400" b="0" i="0" u="none" strike="noStrike" kern="0" cap="none" spc="0" normalizeH="0" baseline="0" noProof="0" dirty="0">
              <a:ln>
                <a:noFill/>
              </a:ln>
              <a:solidFill>
                <a:schemeClr val="tx1"/>
              </a:solidFill>
              <a:effectLst/>
              <a:uLnTx/>
              <a:uFillTx/>
              <a:latin typeface="+mn-lt"/>
              <a:ea typeface="+mn-ea"/>
              <a:cs typeface="+mn-cs"/>
            </a:endParaRPr>
          </a:p>
          <a:p>
            <a:pPr marL="447675" marR="0" lvl="0" indent="-447675" algn="l" defTabSz="914400" rtl="0" eaLnBrk="1" fontAlgn="base" latinLnBrk="0" hangingPunct="1">
              <a:lnSpc>
                <a:spcPct val="80000"/>
              </a:lnSpc>
              <a:spcBef>
                <a:spcPct val="20000"/>
              </a:spcBef>
              <a:spcAft>
                <a:spcPct val="0"/>
              </a:spcAft>
              <a:buClr>
                <a:schemeClr val="accent1"/>
              </a:buClr>
              <a:buSzPct val="70000"/>
              <a:buFont typeface="Wingdings" pitchFamily="2" charset="2"/>
              <a:buChar char="n"/>
              <a:tabLst/>
              <a:defRPr/>
            </a:pPr>
            <a:endParaRPr kumimoji="0" lang="en-GB" sz="2400" b="0" i="0" u="none" strike="noStrike" kern="0" cap="none" spc="0" normalizeH="0" baseline="0" noProof="0" dirty="0">
              <a:ln>
                <a:noFill/>
              </a:ln>
              <a:solidFill>
                <a:schemeClr val="tx1"/>
              </a:solidFill>
              <a:effectLst/>
              <a:uLnTx/>
              <a:uFillTx/>
              <a:latin typeface="+mn-lt"/>
              <a:ea typeface="+mn-ea"/>
              <a:cs typeface="+mn-cs"/>
            </a:endParaRPr>
          </a:p>
          <a:p>
            <a:pPr marL="889000" marR="0" lvl="1" indent="-439738" algn="l" defTabSz="914400" rtl="0" eaLnBrk="1" fontAlgn="base" latinLnBrk="0" hangingPunct="1">
              <a:lnSpc>
                <a:spcPct val="80000"/>
              </a:lnSpc>
              <a:spcBef>
                <a:spcPct val="20000"/>
              </a:spcBef>
              <a:spcAft>
                <a:spcPct val="0"/>
              </a:spcAft>
              <a:buClr>
                <a:schemeClr val="hlink"/>
              </a:buClr>
              <a:buSzPct val="65000"/>
              <a:buFont typeface="Wingdings" pitchFamily="2" charset="2"/>
              <a:buChar char="¡"/>
              <a:tabLst/>
              <a:defRPr/>
            </a:pPr>
            <a:endParaRPr kumimoji="0" lang="en-GB" sz="2000" b="0" i="0" u="none" strike="noStrike" kern="0" cap="none" spc="0" normalizeH="0" baseline="0" noProof="0" dirty="0">
              <a:ln>
                <a:noFill/>
              </a:ln>
              <a:solidFill>
                <a:srgbClr val="FFFF00"/>
              </a:solidFill>
              <a:effectLst/>
              <a:uLnTx/>
              <a:uFillTx/>
              <a:latin typeface="+mn-lt"/>
            </a:endParaRPr>
          </a:p>
          <a:p>
            <a:pPr marL="447675" marR="0" lvl="0" indent="-447675" algn="l" defTabSz="914400" rtl="0" eaLnBrk="1" fontAlgn="base" latinLnBrk="0" hangingPunct="1">
              <a:lnSpc>
                <a:spcPct val="80000"/>
              </a:lnSpc>
              <a:spcBef>
                <a:spcPct val="20000"/>
              </a:spcBef>
              <a:spcAft>
                <a:spcPct val="0"/>
              </a:spcAft>
              <a:buClr>
                <a:schemeClr val="accent1"/>
              </a:buClr>
              <a:buSzPct val="70000"/>
              <a:buFont typeface="Wingdings" pitchFamily="2" charset="2"/>
              <a:buChar char="n"/>
              <a:tabLst/>
              <a:defRPr/>
            </a:pPr>
            <a:endParaRPr kumimoji="0" lang="en-GB" sz="2400" b="0" i="0" u="none" strike="noStrike" kern="0" cap="none" spc="0" normalizeH="0" baseline="0" noProof="0" dirty="0">
              <a:ln>
                <a:noFill/>
              </a:ln>
              <a:solidFill>
                <a:schemeClr val="tx1"/>
              </a:solidFill>
              <a:effectLst/>
              <a:uLnTx/>
              <a:uFillTx/>
              <a:latin typeface="+mn-lt"/>
              <a:ea typeface="+mn-ea"/>
              <a:cs typeface="+mn-cs"/>
            </a:endParaRPr>
          </a:p>
          <a:p>
            <a:pPr marL="447675" marR="0" lvl="0" indent="-447675" algn="l" defTabSz="914400" rtl="0" eaLnBrk="1" fontAlgn="base" latinLnBrk="0" hangingPunct="1">
              <a:lnSpc>
                <a:spcPct val="80000"/>
              </a:lnSpc>
              <a:spcBef>
                <a:spcPct val="20000"/>
              </a:spcBef>
              <a:spcAft>
                <a:spcPct val="0"/>
              </a:spcAft>
              <a:buClr>
                <a:schemeClr val="accent1"/>
              </a:buClr>
              <a:buSzPct val="70000"/>
              <a:buFont typeface="Wingdings" pitchFamily="2" charset="2"/>
              <a:buChar char="n"/>
              <a:tabLst/>
              <a:defRPr/>
            </a:pPr>
            <a:endParaRPr kumimoji="0" lang="en-GB" sz="2400" b="0" i="0" u="none" strike="noStrike" kern="0" cap="none" spc="0" normalizeH="0" baseline="0" noProof="0" dirty="0">
              <a:ln>
                <a:noFill/>
              </a:ln>
              <a:solidFill>
                <a:schemeClr val="tx1"/>
              </a:solidFill>
              <a:effectLst/>
              <a:uLnTx/>
              <a:uFillTx/>
              <a:latin typeface="+mn-lt"/>
              <a:ea typeface="+mn-ea"/>
              <a:cs typeface="+mn-cs"/>
            </a:endParaRPr>
          </a:p>
        </p:txBody>
      </p:sp>
      <p:pic>
        <p:nvPicPr>
          <p:cNvPr id="1026" name="Picture 2"/>
          <p:cNvPicPr>
            <a:picLocks noChangeAspect="1" noChangeArrowheads="1"/>
          </p:cNvPicPr>
          <p:nvPr/>
        </p:nvPicPr>
        <p:blipFill>
          <a:blip r:embed="rId3" cstate="print"/>
          <a:srcRect/>
          <a:stretch>
            <a:fillRect/>
          </a:stretch>
        </p:blipFill>
        <p:spPr bwMode="auto">
          <a:xfrm>
            <a:off x="899592" y="5052596"/>
            <a:ext cx="7072461" cy="1805404"/>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2800"/>
              <a:t>Physical Quantities &amp; Electrical Signals</a:t>
            </a:r>
          </a:p>
        </p:txBody>
      </p:sp>
      <p:sp>
        <p:nvSpPr>
          <p:cNvPr id="6" name="Oval 5"/>
          <p:cNvSpPr/>
          <p:nvPr/>
        </p:nvSpPr>
        <p:spPr>
          <a:xfrm>
            <a:off x="3635375" y="1700213"/>
            <a:ext cx="1368425" cy="987425"/>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sensor</a:t>
            </a:r>
            <a:endParaRPr lang="en-GB">
              <a:solidFill>
                <a:schemeClr val="tx1"/>
              </a:solidFill>
            </a:endParaRPr>
          </a:p>
        </p:txBody>
      </p:sp>
      <p:cxnSp>
        <p:nvCxnSpPr>
          <p:cNvPr id="8" name="Straight Arrow Connector 7"/>
          <p:cNvCxnSpPr>
            <a:endCxn id="6" idx="2"/>
          </p:cNvCxnSpPr>
          <p:nvPr/>
        </p:nvCxnSpPr>
        <p:spPr>
          <a:xfrm flipV="1">
            <a:off x="1979613" y="2193925"/>
            <a:ext cx="1655762" cy="11113"/>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5003800" y="2132013"/>
            <a:ext cx="1655763" cy="11112"/>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6390" name="TextBox 12"/>
          <p:cNvSpPr txBox="1">
            <a:spLocks noChangeArrowheads="1"/>
          </p:cNvSpPr>
          <p:nvPr/>
        </p:nvSpPr>
        <p:spPr bwMode="auto">
          <a:xfrm>
            <a:off x="755650" y="1844675"/>
            <a:ext cx="1079500" cy="646113"/>
          </a:xfrm>
          <a:prstGeom prst="rect">
            <a:avLst/>
          </a:prstGeom>
          <a:noFill/>
          <a:ln w="9525">
            <a:noFill/>
            <a:miter lim="800000"/>
            <a:headEnd/>
            <a:tailEnd/>
          </a:ln>
        </p:spPr>
        <p:txBody>
          <a:bodyPr>
            <a:spAutoFit/>
          </a:bodyPr>
          <a:lstStyle/>
          <a:p>
            <a:r>
              <a:rPr lang="en-GB"/>
              <a:t>Physical quantity</a:t>
            </a:r>
          </a:p>
        </p:txBody>
      </p:sp>
      <p:sp>
        <p:nvSpPr>
          <p:cNvPr id="16391" name="TextBox 13"/>
          <p:cNvSpPr txBox="1">
            <a:spLocks noChangeArrowheads="1"/>
          </p:cNvSpPr>
          <p:nvPr/>
        </p:nvSpPr>
        <p:spPr bwMode="auto">
          <a:xfrm>
            <a:off x="6804025" y="1844675"/>
            <a:ext cx="1081088" cy="369888"/>
          </a:xfrm>
          <a:prstGeom prst="rect">
            <a:avLst/>
          </a:prstGeom>
          <a:noFill/>
          <a:ln w="9525">
            <a:noFill/>
            <a:miter lim="800000"/>
            <a:headEnd/>
            <a:tailEnd/>
          </a:ln>
        </p:spPr>
        <p:txBody>
          <a:bodyPr>
            <a:spAutoFit/>
          </a:bodyPr>
          <a:lstStyle/>
          <a:p>
            <a:r>
              <a:rPr lang="en-GB"/>
              <a:t>Signal</a:t>
            </a:r>
          </a:p>
        </p:txBody>
      </p:sp>
      <p:sp>
        <p:nvSpPr>
          <p:cNvPr id="16" name="Freeform 15"/>
          <p:cNvSpPr/>
          <p:nvPr/>
        </p:nvSpPr>
        <p:spPr>
          <a:xfrm>
            <a:off x="755650" y="2636838"/>
            <a:ext cx="1357313" cy="1008062"/>
          </a:xfrm>
          <a:custGeom>
            <a:avLst/>
            <a:gdLst>
              <a:gd name="connsiteX0" fmla="*/ 34119 w 1357952"/>
              <a:gd name="connsiteY0" fmla="*/ 746078 h 1348854"/>
              <a:gd name="connsiteX1" fmla="*/ 34119 w 1357952"/>
              <a:gd name="connsiteY1" fmla="*/ 677839 h 1348854"/>
              <a:gd name="connsiteX2" fmla="*/ 238835 w 1357952"/>
              <a:gd name="connsiteY2" fmla="*/ 145577 h 1348854"/>
              <a:gd name="connsiteX3" fmla="*/ 402608 w 1357952"/>
              <a:gd name="connsiteY3" fmla="*/ 1346580 h 1348854"/>
              <a:gd name="connsiteX4" fmla="*/ 511790 w 1357952"/>
              <a:gd name="connsiteY4" fmla="*/ 159224 h 1348854"/>
              <a:gd name="connsiteX5" fmla="*/ 661916 w 1357952"/>
              <a:gd name="connsiteY5" fmla="*/ 391236 h 1348854"/>
              <a:gd name="connsiteX6" fmla="*/ 852984 w 1357952"/>
              <a:gd name="connsiteY6" fmla="*/ 145577 h 1348854"/>
              <a:gd name="connsiteX7" fmla="*/ 975814 w 1357952"/>
              <a:gd name="connsiteY7" fmla="*/ 882556 h 1348854"/>
              <a:gd name="connsiteX8" fmla="*/ 1207826 w 1357952"/>
              <a:gd name="connsiteY8" fmla="*/ 432180 h 1348854"/>
              <a:gd name="connsiteX9" fmla="*/ 1357952 w 1357952"/>
              <a:gd name="connsiteY9" fmla="*/ 691487 h 1348854"/>
              <a:gd name="connsiteX10" fmla="*/ 1357952 w 1357952"/>
              <a:gd name="connsiteY10" fmla="*/ 691487 h 1348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7952" h="1348854">
                <a:moveTo>
                  <a:pt x="34119" y="746078"/>
                </a:moveTo>
                <a:cubicBezTo>
                  <a:pt x="17059" y="762000"/>
                  <a:pt x="0" y="777922"/>
                  <a:pt x="34119" y="677839"/>
                </a:cubicBezTo>
                <a:cubicBezTo>
                  <a:pt x="68238" y="577756"/>
                  <a:pt x="177420" y="34120"/>
                  <a:pt x="238835" y="145577"/>
                </a:cubicBezTo>
                <a:cubicBezTo>
                  <a:pt x="300250" y="257034"/>
                  <a:pt x="357116" y="1344306"/>
                  <a:pt x="402608" y="1346580"/>
                </a:cubicBezTo>
                <a:cubicBezTo>
                  <a:pt x="448100" y="1348854"/>
                  <a:pt x="468572" y="318448"/>
                  <a:pt x="511790" y="159224"/>
                </a:cubicBezTo>
                <a:cubicBezTo>
                  <a:pt x="555008" y="0"/>
                  <a:pt x="605051" y="393510"/>
                  <a:pt x="661916" y="391236"/>
                </a:cubicBezTo>
                <a:cubicBezTo>
                  <a:pt x="718781" y="388962"/>
                  <a:pt x="800668" y="63690"/>
                  <a:pt x="852984" y="145577"/>
                </a:cubicBezTo>
                <a:cubicBezTo>
                  <a:pt x="905300" y="227464"/>
                  <a:pt x="916674" y="834789"/>
                  <a:pt x="975814" y="882556"/>
                </a:cubicBezTo>
                <a:cubicBezTo>
                  <a:pt x="1034954" y="930323"/>
                  <a:pt x="1144136" y="464025"/>
                  <a:pt x="1207826" y="432180"/>
                </a:cubicBezTo>
                <a:cubicBezTo>
                  <a:pt x="1271516" y="400335"/>
                  <a:pt x="1357952" y="691487"/>
                  <a:pt x="1357952" y="691487"/>
                </a:cubicBezTo>
                <a:lnTo>
                  <a:pt x="1357952" y="691487"/>
                </a:lnTo>
              </a:path>
            </a:pathLst>
          </a:custGeom>
          <a:ln w="5715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18" name="Freeform 17"/>
          <p:cNvSpPr/>
          <p:nvPr/>
        </p:nvSpPr>
        <p:spPr>
          <a:xfrm>
            <a:off x="6526213" y="2563813"/>
            <a:ext cx="1358900" cy="1009650"/>
          </a:xfrm>
          <a:custGeom>
            <a:avLst/>
            <a:gdLst>
              <a:gd name="connsiteX0" fmla="*/ 34119 w 1357952"/>
              <a:gd name="connsiteY0" fmla="*/ 746078 h 1348854"/>
              <a:gd name="connsiteX1" fmla="*/ 34119 w 1357952"/>
              <a:gd name="connsiteY1" fmla="*/ 677839 h 1348854"/>
              <a:gd name="connsiteX2" fmla="*/ 238835 w 1357952"/>
              <a:gd name="connsiteY2" fmla="*/ 145577 h 1348854"/>
              <a:gd name="connsiteX3" fmla="*/ 402608 w 1357952"/>
              <a:gd name="connsiteY3" fmla="*/ 1346580 h 1348854"/>
              <a:gd name="connsiteX4" fmla="*/ 511790 w 1357952"/>
              <a:gd name="connsiteY4" fmla="*/ 159224 h 1348854"/>
              <a:gd name="connsiteX5" fmla="*/ 661916 w 1357952"/>
              <a:gd name="connsiteY5" fmla="*/ 391236 h 1348854"/>
              <a:gd name="connsiteX6" fmla="*/ 852984 w 1357952"/>
              <a:gd name="connsiteY6" fmla="*/ 145577 h 1348854"/>
              <a:gd name="connsiteX7" fmla="*/ 975814 w 1357952"/>
              <a:gd name="connsiteY7" fmla="*/ 882556 h 1348854"/>
              <a:gd name="connsiteX8" fmla="*/ 1207826 w 1357952"/>
              <a:gd name="connsiteY8" fmla="*/ 432180 h 1348854"/>
              <a:gd name="connsiteX9" fmla="*/ 1357952 w 1357952"/>
              <a:gd name="connsiteY9" fmla="*/ 691487 h 1348854"/>
              <a:gd name="connsiteX10" fmla="*/ 1357952 w 1357952"/>
              <a:gd name="connsiteY10" fmla="*/ 691487 h 1348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7952" h="1348854">
                <a:moveTo>
                  <a:pt x="34119" y="746078"/>
                </a:moveTo>
                <a:cubicBezTo>
                  <a:pt x="17059" y="762000"/>
                  <a:pt x="0" y="777922"/>
                  <a:pt x="34119" y="677839"/>
                </a:cubicBezTo>
                <a:cubicBezTo>
                  <a:pt x="68238" y="577756"/>
                  <a:pt x="177420" y="34120"/>
                  <a:pt x="238835" y="145577"/>
                </a:cubicBezTo>
                <a:cubicBezTo>
                  <a:pt x="300250" y="257034"/>
                  <a:pt x="357116" y="1344306"/>
                  <a:pt x="402608" y="1346580"/>
                </a:cubicBezTo>
                <a:cubicBezTo>
                  <a:pt x="448100" y="1348854"/>
                  <a:pt x="468572" y="318448"/>
                  <a:pt x="511790" y="159224"/>
                </a:cubicBezTo>
                <a:cubicBezTo>
                  <a:pt x="555008" y="0"/>
                  <a:pt x="605051" y="393510"/>
                  <a:pt x="661916" y="391236"/>
                </a:cubicBezTo>
                <a:cubicBezTo>
                  <a:pt x="718781" y="388962"/>
                  <a:pt x="800668" y="63690"/>
                  <a:pt x="852984" y="145577"/>
                </a:cubicBezTo>
                <a:cubicBezTo>
                  <a:pt x="905300" y="227464"/>
                  <a:pt x="916674" y="834789"/>
                  <a:pt x="975814" y="882556"/>
                </a:cubicBezTo>
                <a:cubicBezTo>
                  <a:pt x="1034954" y="930323"/>
                  <a:pt x="1144136" y="464025"/>
                  <a:pt x="1207826" y="432180"/>
                </a:cubicBezTo>
                <a:cubicBezTo>
                  <a:pt x="1271516" y="400335"/>
                  <a:pt x="1357952" y="691487"/>
                  <a:pt x="1357952" y="691487"/>
                </a:cubicBezTo>
                <a:lnTo>
                  <a:pt x="1357952" y="691487"/>
                </a:lnTo>
              </a:path>
            </a:pathLst>
          </a:custGeom>
          <a:ln w="571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19" name="Freeform 18"/>
          <p:cNvSpPr/>
          <p:nvPr/>
        </p:nvSpPr>
        <p:spPr>
          <a:xfrm>
            <a:off x="655638" y="3806825"/>
            <a:ext cx="1473200" cy="860425"/>
          </a:xfrm>
          <a:custGeom>
            <a:avLst/>
            <a:gdLst>
              <a:gd name="connsiteX0" fmla="*/ 0 w 1473958"/>
              <a:gd name="connsiteY0" fmla="*/ 859808 h 859808"/>
              <a:gd name="connsiteX1" fmla="*/ 313898 w 1473958"/>
              <a:gd name="connsiteY1" fmla="*/ 846161 h 859808"/>
              <a:gd name="connsiteX2" fmla="*/ 313898 w 1473958"/>
              <a:gd name="connsiteY2" fmla="*/ 354841 h 859808"/>
              <a:gd name="connsiteX3" fmla="*/ 559558 w 1473958"/>
              <a:gd name="connsiteY3" fmla="*/ 354841 h 859808"/>
              <a:gd name="connsiteX4" fmla="*/ 559558 w 1473958"/>
              <a:gd name="connsiteY4" fmla="*/ 0 h 859808"/>
              <a:gd name="connsiteX5" fmla="*/ 818865 w 1473958"/>
              <a:gd name="connsiteY5" fmla="*/ 0 h 859808"/>
              <a:gd name="connsiteX6" fmla="*/ 818865 w 1473958"/>
              <a:gd name="connsiteY6" fmla="*/ 614149 h 859808"/>
              <a:gd name="connsiteX7" fmla="*/ 1064525 w 1473958"/>
              <a:gd name="connsiteY7" fmla="*/ 614149 h 859808"/>
              <a:gd name="connsiteX8" fmla="*/ 1064525 w 1473958"/>
              <a:gd name="connsiteY8" fmla="*/ 832513 h 859808"/>
              <a:gd name="connsiteX9" fmla="*/ 1473958 w 1473958"/>
              <a:gd name="connsiteY9" fmla="*/ 818865 h 859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3958" h="859808">
                <a:moveTo>
                  <a:pt x="0" y="859808"/>
                </a:moveTo>
                <a:lnTo>
                  <a:pt x="313898" y="846161"/>
                </a:lnTo>
                <a:lnTo>
                  <a:pt x="313898" y="354841"/>
                </a:lnTo>
                <a:lnTo>
                  <a:pt x="559558" y="354841"/>
                </a:lnTo>
                <a:lnTo>
                  <a:pt x="559558" y="0"/>
                </a:lnTo>
                <a:lnTo>
                  <a:pt x="818865" y="0"/>
                </a:lnTo>
                <a:lnTo>
                  <a:pt x="818865" y="614149"/>
                </a:lnTo>
                <a:lnTo>
                  <a:pt x="1064525" y="614149"/>
                </a:lnTo>
                <a:lnTo>
                  <a:pt x="1064525" y="832513"/>
                </a:lnTo>
                <a:lnTo>
                  <a:pt x="1473958" y="818865"/>
                </a:lnTo>
              </a:path>
            </a:pathLst>
          </a:custGeom>
          <a:ln w="5715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20" name="Freeform 19"/>
          <p:cNvSpPr/>
          <p:nvPr/>
        </p:nvSpPr>
        <p:spPr>
          <a:xfrm>
            <a:off x="6588125" y="3789363"/>
            <a:ext cx="1474788" cy="858837"/>
          </a:xfrm>
          <a:custGeom>
            <a:avLst/>
            <a:gdLst>
              <a:gd name="connsiteX0" fmla="*/ 0 w 1473958"/>
              <a:gd name="connsiteY0" fmla="*/ 859808 h 859808"/>
              <a:gd name="connsiteX1" fmla="*/ 313898 w 1473958"/>
              <a:gd name="connsiteY1" fmla="*/ 846161 h 859808"/>
              <a:gd name="connsiteX2" fmla="*/ 313898 w 1473958"/>
              <a:gd name="connsiteY2" fmla="*/ 354841 h 859808"/>
              <a:gd name="connsiteX3" fmla="*/ 559558 w 1473958"/>
              <a:gd name="connsiteY3" fmla="*/ 354841 h 859808"/>
              <a:gd name="connsiteX4" fmla="*/ 559558 w 1473958"/>
              <a:gd name="connsiteY4" fmla="*/ 0 h 859808"/>
              <a:gd name="connsiteX5" fmla="*/ 818865 w 1473958"/>
              <a:gd name="connsiteY5" fmla="*/ 0 h 859808"/>
              <a:gd name="connsiteX6" fmla="*/ 818865 w 1473958"/>
              <a:gd name="connsiteY6" fmla="*/ 614149 h 859808"/>
              <a:gd name="connsiteX7" fmla="*/ 1064525 w 1473958"/>
              <a:gd name="connsiteY7" fmla="*/ 614149 h 859808"/>
              <a:gd name="connsiteX8" fmla="*/ 1064525 w 1473958"/>
              <a:gd name="connsiteY8" fmla="*/ 832513 h 859808"/>
              <a:gd name="connsiteX9" fmla="*/ 1473958 w 1473958"/>
              <a:gd name="connsiteY9" fmla="*/ 818865 h 859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3958" h="859808">
                <a:moveTo>
                  <a:pt x="0" y="859808"/>
                </a:moveTo>
                <a:lnTo>
                  <a:pt x="313898" y="846161"/>
                </a:lnTo>
                <a:lnTo>
                  <a:pt x="313898" y="354841"/>
                </a:lnTo>
                <a:lnTo>
                  <a:pt x="559558" y="354841"/>
                </a:lnTo>
                <a:lnTo>
                  <a:pt x="559558" y="0"/>
                </a:lnTo>
                <a:lnTo>
                  <a:pt x="818865" y="0"/>
                </a:lnTo>
                <a:lnTo>
                  <a:pt x="818865" y="614149"/>
                </a:lnTo>
                <a:lnTo>
                  <a:pt x="1064525" y="614149"/>
                </a:lnTo>
                <a:lnTo>
                  <a:pt x="1064525" y="832513"/>
                </a:lnTo>
                <a:lnTo>
                  <a:pt x="1473958" y="818865"/>
                </a:lnTo>
              </a:path>
            </a:pathLst>
          </a:custGeom>
          <a:ln w="571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16396" name="TextBox 20"/>
          <p:cNvSpPr txBox="1">
            <a:spLocks noChangeArrowheads="1"/>
          </p:cNvSpPr>
          <p:nvPr/>
        </p:nvSpPr>
        <p:spPr bwMode="auto">
          <a:xfrm>
            <a:off x="4140200" y="2852738"/>
            <a:ext cx="503238" cy="522287"/>
          </a:xfrm>
          <a:prstGeom prst="rect">
            <a:avLst/>
          </a:prstGeom>
          <a:noFill/>
          <a:ln w="9525">
            <a:noFill/>
            <a:miter lim="800000"/>
            <a:headEnd/>
            <a:tailEnd/>
          </a:ln>
        </p:spPr>
        <p:txBody>
          <a:bodyPr>
            <a:spAutoFit/>
          </a:bodyPr>
          <a:lstStyle/>
          <a:p>
            <a:r>
              <a:rPr lang="en-GB" sz="2800" i="1">
                <a:latin typeface="Times New Roman" pitchFamily="18" charset="0"/>
                <a:cs typeface="Times New Roman" pitchFamily="18" charset="0"/>
              </a:rPr>
              <a:t>f</a:t>
            </a:r>
          </a:p>
        </p:txBody>
      </p:sp>
      <p:sp>
        <p:nvSpPr>
          <p:cNvPr id="14" name="Rectangle 3"/>
          <p:cNvSpPr txBox="1">
            <a:spLocks noChangeArrowheads="1"/>
          </p:cNvSpPr>
          <p:nvPr/>
        </p:nvSpPr>
        <p:spPr bwMode="auto">
          <a:xfrm>
            <a:off x="468313" y="4724400"/>
            <a:ext cx="8064500" cy="1944688"/>
          </a:xfrm>
          <a:prstGeom prst="rect">
            <a:avLst/>
          </a:prstGeom>
          <a:noFill/>
          <a:ln w="9525">
            <a:noFill/>
            <a:miter lim="800000"/>
            <a:headEnd/>
            <a:tailEnd/>
          </a:ln>
        </p:spPr>
        <p:txBody>
          <a:bodyPr/>
          <a:lstStyle/>
          <a:p>
            <a:pPr marL="447675" indent="-447675">
              <a:spcBef>
                <a:spcPct val="20000"/>
              </a:spcBef>
              <a:buClr>
                <a:schemeClr val="accent1"/>
              </a:buClr>
              <a:buSzPct val="70000"/>
              <a:buFont typeface="Wingdings" pitchFamily="2" charset="2"/>
              <a:buChar char="n"/>
              <a:defRPr/>
            </a:pPr>
            <a:r>
              <a:rPr lang="en-GB" sz="3200" kern="0" dirty="0">
                <a:latin typeface="+mn-lt"/>
              </a:rPr>
              <a:t>There are two ways to describe a signal</a:t>
            </a:r>
          </a:p>
          <a:p>
            <a:pPr marL="1362075" lvl="2" indent="-447675">
              <a:spcBef>
                <a:spcPct val="20000"/>
              </a:spcBef>
              <a:buClr>
                <a:schemeClr val="accent1"/>
              </a:buClr>
              <a:buSzPct val="70000"/>
              <a:buFont typeface="Wingdings" pitchFamily="2" charset="2"/>
              <a:buChar char="n"/>
              <a:defRPr/>
            </a:pPr>
            <a:r>
              <a:rPr lang="en-GB" sz="3200" kern="0" dirty="0">
                <a:latin typeface="+mn-lt"/>
              </a:rPr>
              <a:t>Time Domain description</a:t>
            </a:r>
          </a:p>
          <a:p>
            <a:pPr marL="1362075" lvl="2" indent="-447675">
              <a:spcBef>
                <a:spcPct val="20000"/>
              </a:spcBef>
              <a:buClr>
                <a:schemeClr val="accent1"/>
              </a:buClr>
              <a:buSzPct val="70000"/>
              <a:buFont typeface="Wingdings" pitchFamily="2" charset="2"/>
              <a:buChar char="n"/>
              <a:defRPr/>
            </a:pPr>
            <a:r>
              <a:rPr lang="en-GB" sz="3200" kern="0" dirty="0">
                <a:latin typeface="+mn-lt"/>
              </a:rPr>
              <a:t>Frequency Domain description</a:t>
            </a:r>
          </a:p>
          <a:p>
            <a:pPr marL="447675" indent="-447675">
              <a:spcBef>
                <a:spcPct val="20000"/>
              </a:spcBef>
              <a:buClr>
                <a:schemeClr val="accent1"/>
              </a:buClr>
              <a:buSzPct val="70000"/>
              <a:buFont typeface="Wingdings" pitchFamily="2" charset="2"/>
              <a:buNone/>
              <a:defRPr/>
            </a:pPr>
            <a:endParaRPr lang="en-GB" sz="3200" kern="0" dirty="0">
              <a:latin typeface="+mn-lt"/>
            </a:endParaRPr>
          </a:p>
        </p:txBody>
      </p:sp>
      <p:sp>
        <p:nvSpPr>
          <p:cNvPr id="15" name="Line 14"/>
          <p:cNvSpPr>
            <a:spLocks noChangeShapeType="1"/>
          </p:cNvSpPr>
          <p:nvPr/>
        </p:nvSpPr>
        <p:spPr bwMode="auto">
          <a:xfrm>
            <a:off x="539552" y="3140968"/>
            <a:ext cx="1800200" cy="0"/>
          </a:xfrm>
          <a:prstGeom prst="line">
            <a:avLst/>
          </a:prstGeom>
          <a:noFill/>
          <a:ln w="9525">
            <a:solidFill>
              <a:schemeClr val="tx1"/>
            </a:solidFill>
            <a:round/>
            <a:headEnd/>
            <a:tailEnd type="triangle" w="med" len="med"/>
          </a:ln>
        </p:spPr>
        <p:txBody>
          <a:bodyPr/>
          <a:lstStyle/>
          <a:p>
            <a:endParaRPr lang="en-GB"/>
          </a:p>
        </p:txBody>
      </p:sp>
      <p:sp>
        <p:nvSpPr>
          <p:cNvPr id="17" name="Text Box 16"/>
          <p:cNvSpPr txBox="1">
            <a:spLocks noChangeArrowheads="1"/>
          </p:cNvSpPr>
          <p:nvPr/>
        </p:nvSpPr>
        <p:spPr bwMode="auto">
          <a:xfrm>
            <a:off x="2267744" y="2852935"/>
            <a:ext cx="269875" cy="461963"/>
          </a:xfrm>
          <a:prstGeom prst="rect">
            <a:avLst/>
          </a:prstGeom>
          <a:noFill/>
          <a:ln w="9525">
            <a:noFill/>
            <a:miter lim="800000"/>
            <a:headEnd/>
            <a:tailEnd/>
          </a:ln>
        </p:spPr>
        <p:txBody>
          <a:bodyPr wrap="square">
            <a:spAutoFit/>
          </a:bodyPr>
          <a:lstStyle/>
          <a:p>
            <a:r>
              <a:rPr lang="en-GB" sz="2400" i="1" dirty="0">
                <a:latin typeface="Times New Roman" pitchFamily="18" charset="0"/>
              </a:rPr>
              <a:t>t</a:t>
            </a:r>
          </a:p>
        </p:txBody>
      </p:sp>
      <p:sp>
        <p:nvSpPr>
          <p:cNvPr id="21" name="Line 14"/>
          <p:cNvSpPr>
            <a:spLocks noChangeShapeType="1"/>
          </p:cNvSpPr>
          <p:nvPr/>
        </p:nvSpPr>
        <p:spPr bwMode="auto">
          <a:xfrm>
            <a:off x="467544" y="4695230"/>
            <a:ext cx="1800200" cy="0"/>
          </a:xfrm>
          <a:prstGeom prst="line">
            <a:avLst/>
          </a:prstGeom>
          <a:noFill/>
          <a:ln w="9525">
            <a:solidFill>
              <a:schemeClr val="tx1"/>
            </a:solidFill>
            <a:round/>
            <a:headEnd/>
            <a:tailEnd type="triangle" w="med" len="med"/>
          </a:ln>
        </p:spPr>
        <p:txBody>
          <a:bodyPr/>
          <a:lstStyle/>
          <a:p>
            <a:endParaRPr lang="en-GB"/>
          </a:p>
        </p:txBody>
      </p:sp>
      <p:sp>
        <p:nvSpPr>
          <p:cNvPr id="22" name="Text Box 16"/>
          <p:cNvSpPr txBox="1">
            <a:spLocks noChangeArrowheads="1"/>
          </p:cNvSpPr>
          <p:nvPr/>
        </p:nvSpPr>
        <p:spPr bwMode="auto">
          <a:xfrm>
            <a:off x="2195736" y="4407197"/>
            <a:ext cx="269875" cy="461963"/>
          </a:xfrm>
          <a:prstGeom prst="rect">
            <a:avLst/>
          </a:prstGeom>
          <a:noFill/>
          <a:ln w="9525">
            <a:noFill/>
            <a:miter lim="800000"/>
            <a:headEnd/>
            <a:tailEnd/>
          </a:ln>
        </p:spPr>
        <p:txBody>
          <a:bodyPr wrap="square">
            <a:spAutoFit/>
          </a:bodyPr>
          <a:lstStyle/>
          <a:p>
            <a:r>
              <a:rPr lang="en-GB" sz="2400" i="1" dirty="0">
                <a:latin typeface="Times New Roman" pitchFamily="18" charset="0"/>
              </a:rPr>
              <a:t>t</a:t>
            </a:r>
          </a:p>
        </p:txBody>
      </p:sp>
      <p:sp>
        <p:nvSpPr>
          <p:cNvPr id="23" name="Line 14"/>
          <p:cNvSpPr>
            <a:spLocks noChangeShapeType="1"/>
          </p:cNvSpPr>
          <p:nvPr/>
        </p:nvSpPr>
        <p:spPr bwMode="auto">
          <a:xfrm>
            <a:off x="6300192" y="3068960"/>
            <a:ext cx="1800200" cy="0"/>
          </a:xfrm>
          <a:prstGeom prst="line">
            <a:avLst/>
          </a:prstGeom>
          <a:noFill/>
          <a:ln w="9525">
            <a:solidFill>
              <a:schemeClr val="tx1"/>
            </a:solidFill>
            <a:round/>
            <a:headEnd/>
            <a:tailEnd type="triangle" w="med" len="med"/>
          </a:ln>
        </p:spPr>
        <p:txBody>
          <a:bodyPr/>
          <a:lstStyle/>
          <a:p>
            <a:endParaRPr lang="en-GB"/>
          </a:p>
        </p:txBody>
      </p:sp>
      <p:sp>
        <p:nvSpPr>
          <p:cNvPr id="24" name="Text Box 16"/>
          <p:cNvSpPr txBox="1">
            <a:spLocks noChangeArrowheads="1"/>
          </p:cNvSpPr>
          <p:nvPr/>
        </p:nvSpPr>
        <p:spPr bwMode="auto">
          <a:xfrm>
            <a:off x="8028384" y="2780927"/>
            <a:ext cx="269875" cy="461963"/>
          </a:xfrm>
          <a:prstGeom prst="rect">
            <a:avLst/>
          </a:prstGeom>
          <a:noFill/>
          <a:ln w="9525">
            <a:noFill/>
            <a:miter lim="800000"/>
            <a:headEnd/>
            <a:tailEnd/>
          </a:ln>
        </p:spPr>
        <p:txBody>
          <a:bodyPr wrap="square">
            <a:spAutoFit/>
          </a:bodyPr>
          <a:lstStyle/>
          <a:p>
            <a:r>
              <a:rPr lang="en-GB" sz="2400" i="1" dirty="0">
                <a:latin typeface="Times New Roman" pitchFamily="18" charset="0"/>
              </a:rPr>
              <a:t>t</a:t>
            </a:r>
          </a:p>
        </p:txBody>
      </p:sp>
      <p:sp>
        <p:nvSpPr>
          <p:cNvPr id="25" name="Line 14"/>
          <p:cNvSpPr>
            <a:spLocks noChangeShapeType="1"/>
          </p:cNvSpPr>
          <p:nvPr/>
        </p:nvSpPr>
        <p:spPr bwMode="auto">
          <a:xfrm>
            <a:off x="6300192" y="4725144"/>
            <a:ext cx="1800200" cy="0"/>
          </a:xfrm>
          <a:prstGeom prst="line">
            <a:avLst/>
          </a:prstGeom>
          <a:noFill/>
          <a:ln w="9525">
            <a:solidFill>
              <a:schemeClr val="tx1"/>
            </a:solidFill>
            <a:round/>
            <a:headEnd/>
            <a:tailEnd type="triangle" w="med" len="med"/>
          </a:ln>
        </p:spPr>
        <p:txBody>
          <a:bodyPr/>
          <a:lstStyle/>
          <a:p>
            <a:endParaRPr lang="en-GB"/>
          </a:p>
        </p:txBody>
      </p:sp>
      <p:sp>
        <p:nvSpPr>
          <p:cNvPr id="26" name="Text Box 16"/>
          <p:cNvSpPr txBox="1">
            <a:spLocks noChangeArrowheads="1"/>
          </p:cNvSpPr>
          <p:nvPr/>
        </p:nvSpPr>
        <p:spPr bwMode="auto">
          <a:xfrm>
            <a:off x="8028384" y="4437111"/>
            <a:ext cx="269875" cy="461963"/>
          </a:xfrm>
          <a:prstGeom prst="rect">
            <a:avLst/>
          </a:prstGeom>
          <a:noFill/>
          <a:ln w="9525">
            <a:noFill/>
            <a:miter lim="800000"/>
            <a:headEnd/>
            <a:tailEnd/>
          </a:ln>
        </p:spPr>
        <p:txBody>
          <a:bodyPr wrap="square">
            <a:spAutoFit/>
          </a:bodyPr>
          <a:lstStyle/>
          <a:p>
            <a:r>
              <a:rPr lang="en-GB" sz="2400" i="1" dirty="0">
                <a:latin typeface="Times New Roman" pitchFamily="18" charset="0"/>
              </a:rPr>
              <a:t>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p:cNvSpPr>
            <a:spLocks noGrp="1" noChangeArrowheads="1"/>
          </p:cNvSpPr>
          <p:nvPr>
            <p:ph type="title"/>
          </p:nvPr>
        </p:nvSpPr>
        <p:spPr/>
        <p:txBody>
          <a:bodyPr/>
          <a:lstStyle/>
          <a:p>
            <a:pPr eaLnBrk="1" hangingPunct="1"/>
            <a:r>
              <a:rPr lang="en-GB"/>
              <a:t>Time-domain description</a:t>
            </a:r>
          </a:p>
        </p:txBody>
      </p:sp>
      <p:sp>
        <p:nvSpPr>
          <p:cNvPr id="1028" name="Rectangle 6"/>
          <p:cNvSpPr>
            <a:spLocks noGrp="1" noChangeArrowheads="1"/>
          </p:cNvSpPr>
          <p:nvPr>
            <p:ph type="body" sz="half" idx="1"/>
          </p:nvPr>
        </p:nvSpPr>
        <p:spPr>
          <a:xfrm>
            <a:off x="539750" y="1989138"/>
            <a:ext cx="5184775" cy="4114800"/>
          </a:xfrm>
        </p:spPr>
        <p:txBody>
          <a:bodyPr/>
          <a:lstStyle/>
          <a:p>
            <a:pPr eaLnBrk="1" hangingPunct="1"/>
            <a:r>
              <a:rPr lang="en-GB" sz="2800" dirty="0"/>
              <a:t>It is intuitive and natural to describe the signal as a function of time</a:t>
            </a:r>
          </a:p>
          <a:p>
            <a:pPr eaLnBrk="1" hangingPunct="1"/>
            <a:r>
              <a:rPr lang="en-GB" sz="2800" dirty="0"/>
              <a:t>Commonly, the signal is depicted as the ‘tangential motion’ of the waveform as it progresses linearly through time representing the variation of the physical quantity in time </a:t>
            </a:r>
          </a:p>
          <a:p>
            <a:pPr eaLnBrk="1" hangingPunct="1">
              <a:buFont typeface="Wingdings" pitchFamily="2" charset="2"/>
              <a:buNone/>
            </a:pPr>
            <a:endParaRPr lang="en-GB" sz="2800" dirty="0"/>
          </a:p>
        </p:txBody>
      </p:sp>
      <p:graphicFrame>
        <p:nvGraphicFramePr>
          <p:cNvPr id="1026" name="Object 7"/>
          <p:cNvGraphicFramePr>
            <a:graphicFrameLocks noGrp="1" noChangeAspect="1"/>
          </p:cNvGraphicFramePr>
          <p:nvPr>
            <p:ph sz="half" idx="2"/>
          </p:nvPr>
        </p:nvGraphicFramePr>
        <p:xfrm>
          <a:off x="5724525" y="1916113"/>
          <a:ext cx="1901825" cy="1614487"/>
        </p:xfrm>
        <a:graphic>
          <a:graphicData uri="http://schemas.openxmlformats.org/presentationml/2006/ole">
            <mc:AlternateContent xmlns:mc="http://schemas.openxmlformats.org/markup-compatibility/2006">
              <mc:Choice xmlns:v="urn:schemas-microsoft-com:vml" Requires="v">
                <p:oleObj spid="_x0000_s6219" name="Equation" r:id="rId3" imgW="495000" imgH="431640" progId="Equation.3">
                  <p:embed/>
                </p:oleObj>
              </mc:Choice>
              <mc:Fallback>
                <p:oleObj name="Equation" r:id="rId3" imgW="495000" imgH="43164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525" y="1916113"/>
                        <a:ext cx="1901825" cy="1614487"/>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p:nvPr>
        </p:nvSpPr>
        <p:spPr/>
        <p:txBody>
          <a:bodyPr/>
          <a:lstStyle/>
          <a:p>
            <a:pPr eaLnBrk="1" hangingPunct="1"/>
            <a:r>
              <a:rPr lang="en-GB"/>
              <a:t>Constant or ‘DC’ signal</a:t>
            </a:r>
          </a:p>
        </p:txBody>
      </p:sp>
      <p:graphicFrame>
        <p:nvGraphicFramePr>
          <p:cNvPr id="2050" name="Object 2"/>
          <p:cNvGraphicFramePr>
            <a:graphicFrameLocks noChangeAspect="1"/>
          </p:cNvGraphicFramePr>
          <p:nvPr/>
        </p:nvGraphicFramePr>
        <p:xfrm>
          <a:off x="1258888" y="2924175"/>
          <a:ext cx="1514475" cy="1687513"/>
        </p:xfrm>
        <a:graphic>
          <a:graphicData uri="http://schemas.openxmlformats.org/presentationml/2006/ole">
            <mc:AlternateContent xmlns:mc="http://schemas.openxmlformats.org/markup-compatibility/2006">
              <mc:Choice xmlns:v="urn:schemas-microsoft-com:vml" Requires="v">
                <p:oleObj spid="_x0000_s7243" name="Equation" r:id="rId3" imgW="393480" imgH="457200" progId="Equation.3">
                  <p:embed/>
                </p:oleObj>
              </mc:Choice>
              <mc:Fallback>
                <p:oleObj name="Equation" r:id="rId3" imgW="393480" imgH="457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924175"/>
                        <a:ext cx="1514475" cy="168751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cxnSp>
        <p:nvCxnSpPr>
          <p:cNvPr id="12" name="Straight Connector 11"/>
          <p:cNvCxnSpPr/>
          <p:nvPr/>
        </p:nvCxnSpPr>
        <p:spPr>
          <a:xfrm>
            <a:off x="4211638" y="3573463"/>
            <a:ext cx="352901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2" name="Group 16"/>
          <p:cNvGrpSpPr>
            <a:grpSpLocks/>
          </p:cNvGrpSpPr>
          <p:nvPr/>
        </p:nvGrpSpPr>
        <p:grpSpPr bwMode="auto">
          <a:xfrm>
            <a:off x="4211638" y="2060575"/>
            <a:ext cx="3744912" cy="3897313"/>
            <a:chOff x="4211166" y="2060848"/>
            <a:chExt cx="3745210" cy="3897724"/>
          </a:xfrm>
        </p:grpSpPr>
        <p:cxnSp>
          <p:nvCxnSpPr>
            <p:cNvPr id="7" name="Straight Arrow Connector 6"/>
            <p:cNvCxnSpPr/>
            <p:nvPr/>
          </p:nvCxnSpPr>
          <p:spPr>
            <a:xfrm>
              <a:off x="4212753" y="5517200"/>
              <a:ext cx="3743623"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2555229" y="3861263"/>
              <a:ext cx="3313461"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58" name="TextBox 9"/>
            <p:cNvSpPr txBox="1">
              <a:spLocks noChangeArrowheads="1"/>
            </p:cNvSpPr>
            <p:nvPr/>
          </p:nvSpPr>
          <p:spPr bwMode="auto">
            <a:xfrm>
              <a:off x="5868144" y="5589240"/>
              <a:ext cx="881395" cy="369332"/>
            </a:xfrm>
            <a:prstGeom prst="rect">
              <a:avLst/>
            </a:prstGeom>
            <a:noFill/>
            <a:ln w="9525">
              <a:noFill/>
              <a:miter lim="800000"/>
              <a:headEnd/>
              <a:tailEnd/>
            </a:ln>
          </p:spPr>
          <p:txBody>
            <a:bodyPr wrap="none">
              <a:spAutoFit/>
            </a:bodyPr>
            <a:lstStyle/>
            <a:p>
              <a:r>
                <a:rPr lang="en-GB"/>
                <a:t>Time, t</a:t>
              </a:r>
            </a:p>
          </p:txBody>
        </p:sp>
        <p:sp>
          <p:nvSpPr>
            <p:cNvPr id="2059" name="TextBox 12"/>
            <p:cNvSpPr txBox="1">
              <a:spLocks noChangeArrowheads="1"/>
            </p:cNvSpPr>
            <p:nvPr/>
          </p:nvSpPr>
          <p:spPr bwMode="auto">
            <a:xfrm>
              <a:off x="4283968" y="2060848"/>
              <a:ext cx="954172" cy="369332"/>
            </a:xfrm>
            <a:prstGeom prst="rect">
              <a:avLst/>
            </a:prstGeom>
            <a:noFill/>
            <a:ln w="9525">
              <a:noFill/>
              <a:miter lim="800000"/>
              <a:headEnd/>
              <a:tailEnd/>
            </a:ln>
          </p:spPr>
          <p:txBody>
            <a:bodyPr wrap="none">
              <a:spAutoFit/>
            </a:bodyPr>
            <a:lstStyle/>
            <a:p>
              <a:r>
                <a:rPr lang="en-GB"/>
                <a:t>Voltage</a:t>
              </a:r>
            </a:p>
          </p:txBody>
        </p:sp>
      </p:grpSp>
      <p:sp>
        <p:nvSpPr>
          <p:cNvPr id="14" name="TextBox 13"/>
          <p:cNvSpPr txBox="1">
            <a:spLocks noChangeArrowheads="1"/>
          </p:cNvSpPr>
          <p:nvPr/>
        </p:nvSpPr>
        <p:spPr bwMode="auto">
          <a:xfrm>
            <a:off x="3759200" y="3357563"/>
            <a:ext cx="525463" cy="522287"/>
          </a:xfrm>
          <a:prstGeom prst="rect">
            <a:avLst/>
          </a:prstGeom>
          <a:noFill/>
          <a:ln w="9525">
            <a:noFill/>
            <a:miter lim="800000"/>
            <a:headEnd/>
            <a:tailEnd/>
          </a:ln>
        </p:spPr>
        <p:txBody>
          <a:bodyPr wrap="none">
            <a:spAutoFit/>
          </a:bodyPr>
          <a:lstStyle/>
          <a:p>
            <a:r>
              <a:rPr lang="en-GB" sz="2800" i="1" dirty="0">
                <a:latin typeface="Times New Roman" pitchFamily="18" charset="0"/>
                <a:cs typeface="Times New Roman" pitchFamily="18" charset="0"/>
              </a:rPr>
              <a:t>V</a:t>
            </a:r>
            <a:r>
              <a:rPr lang="en-GB" sz="2800" baseline="-25000" dirty="0">
                <a:latin typeface="Times New Roman" pitchFamily="18" charset="0"/>
                <a:cs typeface="Times New Roman" pitchFamily="18" charset="0"/>
              </a:rPr>
              <a:t>0</a:t>
            </a:r>
          </a:p>
        </p:txBody>
      </p:sp>
      <p:sp>
        <p:nvSpPr>
          <p:cNvPr id="11" name="Rectangle 3"/>
          <p:cNvSpPr txBox="1">
            <a:spLocks noChangeArrowheads="1"/>
          </p:cNvSpPr>
          <p:nvPr/>
        </p:nvSpPr>
        <p:spPr bwMode="auto">
          <a:xfrm>
            <a:off x="-757238" y="5732463"/>
            <a:ext cx="8064501" cy="1296987"/>
          </a:xfrm>
          <a:prstGeom prst="rect">
            <a:avLst/>
          </a:prstGeom>
          <a:noFill/>
          <a:ln w="9525">
            <a:noFill/>
            <a:miter lim="800000"/>
            <a:headEnd/>
            <a:tailEnd/>
          </a:ln>
        </p:spPr>
        <p:txBody>
          <a:bodyPr/>
          <a:lstStyle/>
          <a:p>
            <a:pPr marL="1362075" lvl="2" indent="-447675">
              <a:spcBef>
                <a:spcPct val="20000"/>
              </a:spcBef>
              <a:buClr>
                <a:schemeClr val="accent1"/>
              </a:buClr>
              <a:buSzPct val="70000"/>
              <a:buFont typeface="Wingdings" pitchFamily="2" charset="2"/>
              <a:buChar char="n"/>
              <a:defRPr/>
            </a:pPr>
            <a:r>
              <a:rPr lang="en-GB" sz="3200" kern="0" dirty="0">
                <a:latin typeface="+mn-lt"/>
              </a:rPr>
              <a:t>There is no change to the signal amplitude as time progresses</a:t>
            </a:r>
          </a:p>
          <a:p>
            <a:pPr marL="447675" indent="-447675">
              <a:spcBef>
                <a:spcPct val="20000"/>
              </a:spcBef>
              <a:buClr>
                <a:schemeClr val="accent1"/>
              </a:buClr>
              <a:buSzPct val="70000"/>
              <a:buFont typeface="Wingdings" pitchFamily="2" charset="2"/>
              <a:buNone/>
              <a:defRPr/>
            </a:pPr>
            <a:endParaRPr lang="en-GB" sz="3200" kern="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3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title"/>
          </p:nvPr>
        </p:nvSpPr>
        <p:spPr/>
        <p:txBody>
          <a:bodyPr/>
          <a:lstStyle/>
          <a:p>
            <a:pPr eaLnBrk="1" hangingPunct="1"/>
            <a:r>
              <a:rPr lang="en-GB"/>
              <a:t>Analogue signal</a:t>
            </a:r>
          </a:p>
        </p:txBody>
      </p:sp>
      <p:sp>
        <p:nvSpPr>
          <p:cNvPr id="17411" name="Rectangle 3"/>
          <p:cNvSpPr>
            <a:spLocks noGrp="1" noChangeArrowheads="1"/>
          </p:cNvSpPr>
          <p:nvPr>
            <p:ph type="body" idx="1"/>
          </p:nvPr>
        </p:nvSpPr>
        <p:spPr>
          <a:xfrm>
            <a:off x="468313" y="1700213"/>
            <a:ext cx="8064500" cy="4114800"/>
          </a:xfrm>
        </p:spPr>
        <p:txBody>
          <a:bodyPr/>
          <a:lstStyle/>
          <a:p>
            <a:pPr eaLnBrk="1" hangingPunct="1"/>
            <a:r>
              <a:rPr lang="en-GB" sz="2400"/>
              <a:t>Continuous signals are often described as </a:t>
            </a:r>
            <a:r>
              <a:rPr lang="en-GB" sz="2400" b="1">
                <a:solidFill>
                  <a:srgbClr val="FF3300"/>
                </a:solidFill>
              </a:rPr>
              <a:t>analogue </a:t>
            </a:r>
            <a:r>
              <a:rPr lang="en-GB" sz="2400"/>
              <a:t>because their variation is </a:t>
            </a:r>
            <a:r>
              <a:rPr lang="en-GB" sz="2400" i="1"/>
              <a:t>analogous</a:t>
            </a:r>
            <a:r>
              <a:rPr lang="en-GB" sz="2400"/>
              <a:t> to the physical quantity it represents.</a:t>
            </a:r>
          </a:p>
          <a:p>
            <a:pPr eaLnBrk="1" hangingPunct="1"/>
            <a:r>
              <a:rPr lang="en-US" sz="2400"/>
              <a:t>Analogue signals are free from discontinuities and can take an infinite number of values.</a:t>
            </a:r>
          </a:p>
          <a:p>
            <a:pPr eaLnBrk="1" hangingPunct="1"/>
            <a:endParaRPr lang="en-GB" sz="2400" b="1">
              <a:solidFill>
                <a:srgbClr val="FF3300"/>
              </a:solidFill>
            </a:endParaRPr>
          </a:p>
        </p:txBody>
      </p:sp>
      <p:pic>
        <p:nvPicPr>
          <p:cNvPr id="17412" name="Picture 4" descr="C01NF04"/>
          <p:cNvPicPr>
            <a:picLocks noChangeAspect="1" noChangeArrowheads="1"/>
          </p:cNvPicPr>
          <p:nvPr/>
        </p:nvPicPr>
        <p:blipFill>
          <a:blip r:embed="rId3" cstate="print"/>
          <a:srcRect b="65352"/>
          <a:stretch>
            <a:fillRect/>
          </a:stretch>
        </p:blipFill>
        <p:spPr bwMode="auto">
          <a:xfrm>
            <a:off x="1692275" y="3776663"/>
            <a:ext cx="5256213" cy="3036887"/>
          </a:xfrm>
          <a:prstGeom prst="rect">
            <a:avLst/>
          </a:prstGeom>
          <a:noFill/>
          <a:ln w="9525">
            <a:noFill/>
            <a:miter lim="800000"/>
            <a:headEnd/>
            <a:tailEnd/>
          </a:ln>
        </p:spPr>
      </p:pic>
      <p:sp>
        <p:nvSpPr>
          <p:cNvPr id="7" name="Rectangle 6"/>
          <p:cNvSpPr/>
          <p:nvPr/>
        </p:nvSpPr>
        <p:spPr>
          <a:xfrm>
            <a:off x="2700338" y="3921125"/>
            <a:ext cx="4032250" cy="18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3000"/>
                                        <p:tgtEl>
                                          <p:spTgt spid="7"/>
                                        </p:tgtEl>
                                      </p:cBhvr>
                                    </p:animEffect>
                                    <p:set>
                                      <p:cBhvr>
                                        <p:cTn id="7" dur="1" fill="hold">
                                          <p:stCondLst>
                                            <p:cond delay="2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itle 1"/>
          <p:cNvSpPr>
            <a:spLocks noGrp="1"/>
          </p:cNvSpPr>
          <p:nvPr>
            <p:ph type="title"/>
          </p:nvPr>
        </p:nvSpPr>
        <p:spPr>
          <a:xfrm>
            <a:off x="931863" y="96838"/>
            <a:ext cx="7672387" cy="1412875"/>
          </a:xfrm>
        </p:spPr>
        <p:txBody>
          <a:bodyPr/>
          <a:lstStyle/>
          <a:p>
            <a:pPr eaLnBrk="1" hangingPunct="1"/>
            <a:r>
              <a:rPr lang="en-GB" sz="3200"/>
              <a:t>Amplitude Characteristics of Analogue Signals:</a:t>
            </a:r>
            <a:br>
              <a:rPr lang="en-GB" sz="3200"/>
            </a:br>
            <a:r>
              <a:rPr lang="en-GB" sz="2800">
                <a:solidFill>
                  <a:srgbClr val="FF0000"/>
                </a:solidFill>
              </a:rPr>
              <a:t>Mean (average) </a:t>
            </a:r>
            <a:r>
              <a:rPr lang="en-GB" sz="2800"/>
              <a:t>value of a signal</a:t>
            </a:r>
            <a:endParaRPr lang="en-GB" sz="3600"/>
          </a:p>
        </p:txBody>
      </p:sp>
      <p:sp>
        <p:nvSpPr>
          <p:cNvPr id="3078" name="Content Placeholder 2"/>
          <p:cNvSpPr>
            <a:spLocks noGrp="1"/>
          </p:cNvSpPr>
          <p:nvPr>
            <p:ph idx="1"/>
          </p:nvPr>
        </p:nvSpPr>
        <p:spPr>
          <a:xfrm>
            <a:off x="539750" y="4797425"/>
            <a:ext cx="7993063" cy="1370013"/>
          </a:xfrm>
        </p:spPr>
        <p:txBody>
          <a:bodyPr/>
          <a:lstStyle/>
          <a:p>
            <a:pPr eaLnBrk="1" hangingPunct="1"/>
            <a:r>
              <a:rPr lang="en-GB" sz="2400"/>
              <a:t>The Mean value (     ) is the value about which the signal perturbs (varies)</a:t>
            </a:r>
          </a:p>
          <a:p>
            <a:pPr eaLnBrk="1" hangingPunct="1"/>
            <a:r>
              <a:rPr lang="en-GB" sz="2400"/>
              <a:t>The mean value is also called the ‘DC’ component of a signal.</a:t>
            </a:r>
          </a:p>
        </p:txBody>
      </p:sp>
      <p:graphicFrame>
        <p:nvGraphicFramePr>
          <p:cNvPr id="3074" name="Object 2"/>
          <p:cNvGraphicFramePr>
            <a:graphicFrameLocks noChangeAspect="1"/>
          </p:cNvGraphicFramePr>
          <p:nvPr/>
        </p:nvGraphicFramePr>
        <p:xfrm>
          <a:off x="1908175" y="3644900"/>
          <a:ext cx="2590800" cy="1146175"/>
        </p:xfrm>
        <a:graphic>
          <a:graphicData uri="http://schemas.openxmlformats.org/presentationml/2006/ole">
            <mc:AlternateContent xmlns:mc="http://schemas.openxmlformats.org/markup-compatibility/2006">
              <mc:Choice xmlns:v="urn:schemas-microsoft-com:vml" Requires="v">
                <p:oleObj spid="_x0000_s8413" name="Equation" r:id="rId3" imgW="1117440" imgH="495000" progId="Equation.3">
                  <p:embed/>
                </p:oleObj>
              </mc:Choice>
              <mc:Fallback>
                <p:oleObj name="Equation" r:id="rId3" imgW="1117440" imgH="495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3644900"/>
                        <a:ext cx="2590800" cy="1146175"/>
                      </a:xfrm>
                      <a:prstGeom prst="rect">
                        <a:avLst/>
                      </a:prstGeom>
                      <a:solidFill>
                        <a:schemeClr val="bg1"/>
                      </a:solidFill>
                    </p:spPr>
                  </p:pic>
                </p:oleObj>
              </mc:Fallback>
            </mc:AlternateContent>
          </a:graphicData>
        </a:graphic>
      </p:graphicFrame>
      <p:grpSp>
        <p:nvGrpSpPr>
          <p:cNvPr id="2" name="Group 19"/>
          <p:cNvGrpSpPr>
            <a:grpSpLocks/>
          </p:cNvGrpSpPr>
          <p:nvPr/>
        </p:nvGrpSpPr>
        <p:grpSpPr bwMode="auto">
          <a:xfrm>
            <a:off x="4787900" y="1700213"/>
            <a:ext cx="3600450" cy="2654300"/>
            <a:chOff x="4787900" y="1700807"/>
            <a:chExt cx="3600450" cy="2653705"/>
          </a:xfrm>
        </p:grpSpPr>
        <p:grpSp>
          <p:nvGrpSpPr>
            <p:cNvPr id="3" name="Group 12"/>
            <p:cNvGrpSpPr>
              <a:grpSpLocks/>
            </p:cNvGrpSpPr>
            <p:nvPr/>
          </p:nvGrpSpPr>
          <p:grpSpPr bwMode="auto">
            <a:xfrm>
              <a:off x="4787900" y="1700807"/>
              <a:ext cx="3600450" cy="2653705"/>
              <a:chOff x="4788024" y="1700386"/>
              <a:chExt cx="3600400" cy="2653689"/>
            </a:xfrm>
          </p:grpSpPr>
          <p:pic>
            <p:nvPicPr>
              <p:cNvPr id="3089" name="Picture 7" descr="C05NF01"/>
              <p:cNvPicPr>
                <a:picLocks noChangeAspect="1" noChangeArrowheads="1"/>
              </p:cNvPicPr>
              <p:nvPr/>
            </p:nvPicPr>
            <p:blipFill>
              <a:blip r:embed="rId5" cstate="print"/>
              <a:srcRect l="57307"/>
              <a:stretch>
                <a:fillRect/>
              </a:stretch>
            </p:blipFill>
            <p:spPr bwMode="auto">
              <a:xfrm>
                <a:off x="4788024" y="1772816"/>
                <a:ext cx="3600400" cy="2581259"/>
              </a:xfrm>
              <a:prstGeom prst="rect">
                <a:avLst/>
              </a:prstGeom>
              <a:noFill/>
              <a:ln w="9525">
                <a:noFill/>
                <a:miter lim="800000"/>
                <a:headEnd/>
                <a:tailEnd/>
              </a:ln>
            </p:spPr>
          </p:pic>
          <p:sp>
            <p:nvSpPr>
              <p:cNvPr id="3090" name="TextBox 11"/>
              <p:cNvSpPr txBox="1">
                <a:spLocks noChangeArrowheads="1"/>
              </p:cNvSpPr>
              <p:nvPr/>
            </p:nvSpPr>
            <p:spPr bwMode="auto">
              <a:xfrm>
                <a:off x="4860155" y="1700386"/>
                <a:ext cx="648185" cy="461662"/>
              </a:xfrm>
              <a:prstGeom prst="rect">
                <a:avLst/>
              </a:prstGeom>
              <a:solidFill>
                <a:schemeClr val="bg1"/>
              </a:solidFill>
              <a:ln w="9525">
                <a:solidFill>
                  <a:schemeClr val="bg1"/>
                </a:solidFill>
                <a:miter lim="800000"/>
                <a:headEnd/>
                <a:tailEnd/>
              </a:ln>
            </p:spPr>
            <p:txBody>
              <a:bodyPr>
                <a:spAutoFit/>
              </a:bodyPr>
              <a:lstStyle/>
              <a:p>
                <a:r>
                  <a:rPr lang="en-GB" sz="2400" i="1">
                    <a:latin typeface="Times New Roman" pitchFamily="18" charset="0"/>
                    <a:cs typeface="Times New Roman" pitchFamily="18" charset="0"/>
                  </a:rPr>
                  <a:t>v(t)</a:t>
                </a:r>
              </a:p>
            </p:txBody>
          </p:sp>
        </p:grpSp>
        <p:cxnSp>
          <p:nvCxnSpPr>
            <p:cNvPr id="7" name="Straight Connector 6"/>
            <p:cNvCxnSpPr/>
            <p:nvPr/>
          </p:nvCxnSpPr>
          <p:spPr>
            <a:xfrm>
              <a:off x="5003800" y="3140346"/>
              <a:ext cx="3240088" cy="0"/>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3" name="Content Placeholder 2"/>
          <p:cNvSpPr txBox="1">
            <a:spLocks/>
          </p:cNvSpPr>
          <p:nvPr/>
        </p:nvSpPr>
        <p:spPr bwMode="auto">
          <a:xfrm>
            <a:off x="323850" y="1700213"/>
            <a:ext cx="4392613" cy="1370012"/>
          </a:xfrm>
          <a:prstGeom prst="rect">
            <a:avLst/>
          </a:prstGeom>
          <a:noFill/>
          <a:ln w="9525">
            <a:noFill/>
            <a:miter lim="800000"/>
            <a:headEnd/>
            <a:tailEnd/>
          </a:ln>
        </p:spPr>
        <p:txBody>
          <a:bodyPr/>
          <a:lstStyle/>
          <a:p>
            <a:pPr marL="447675" indent="-447675">
              <a:spcBef>
                <a:spcPct val="20000"/>
              </a:spcBef>
              <a:buClr>
                <a:schemeClr val="accent1"/>
              </a:buClr>
              <a:buSzPct val="70000"/>
              <a:buFont typeface="Wingdings" pitchFamily="2" charset="2"/>
              <a:buChar char="n"/>
              <a:defRPr/>
            </a:pPr>
            <a:r>
              <a:rPr lang="en-GB" sz="2400" kern="0" dirty="0">
                <a:latin typeface="+mn-lt"/>
              </a:rPr>
              <a:t>This analogue waveform is non-periodic i.e., it does not repeat in time</a:t>
            </a:r>
          </a:p>
          <a:p>
            <a:pPr marL="447675" indent="-447675">
              <a:spcBef>
                <a:spcPct val="20000"/>
              </a:spcBef>
              <a:buClr>
                <a:schemeClr val="accent1"/>
              </a:buClr>
              <a:buSzPct val="70000"/>
              <a:buFont typeface="Wingdings" pitchFamily="2" charset="2"/>
              <a:buChar char="n"/>
              <a:defRPr/>
            </a:pPr>
            <a:r>
              <a:rPr lang="en-GB" sz="2400" kern="0" dirty="0">
                <a:latin typeface="+mn-lt"/>
              </a:rPr>
              <a:t>The mean is estimated by integrating over a ‘long’ time</a:t>
            </a:r>
          </a:p>
        </p:txBody>
      </p:sp>
      <p:graphicFrame>
        <p:nvGraphicFramePr>
          <p:cNvPr id="3075" name="Object 14"/>
          <p:cNvGraphicFramePr>
            <a:graphicFrameLocks noChangeAspect="1"/>
          </p:cNvGraphicFramePr>
          <p:nvPr/>
        </p:nvGraphicFramePr>
        <p:xfrm>
          <a:off x="2555875" y="6092825"/>
          <a:ext cx="882650" cy="528638"/>
        </p:xfrm>
        <a:graphic>
          <a:graphicData uri="http://schemas.openxmlformats.org/presentationml/2006/ole">
            <mc:AlternateContent xmlns:mc="http://schemas.openxmlformats.org/markup-compatibility/2006">
              <mc:Choice xmlns:v="urn:schemas-microsoft-com:vml" Requires="v">
                <p:oleObj spid="_x0000_s8414" name="Equation" r:id="rId6" imgW="380880" imgH="228600" progId="Equation.3">
                  <p:embed/>
                </p:oleObj>
              </mc:Choice>
              <mc:Fallback>
                <p:oleObj name="Equation" r:id="rId6" imgW="380880" imgH="228600"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5875" y="6092825"/>
                        <a:ext cx="882650" cy="528638"/>
                      </a:xfrm>
                      <a:prstGeom prst="rect">
                        <a:avLst/>
                      </a:prstGeom>
                      <a:solidFill>
                        <a:schemeClr val="bg1"/>
                      </a:solidFill>
                    </p:spPr>
                  </p:pic>
                </p:oleObj>
              </mc:Fallback>
            </mc:AlternateContent>
          </a:graphicData>
        </a:graphic>
      </p:graphicFrame>
      <p:sp>
        <p:nvSpPr>
          <p:cNvPr id="16" name="Content Placeholder 2"/>
          <p:cNvSpPr txBox="1">
            <a:spLocks/>
          </p:cNvSpPr>
          <p:nvPr/>
        </p:nvSpPr>
        <p:spPr bwMode="auto">
          <a:xfrm>
            <a:off x="3779838" y="6108700"/>
            <a:ext cx="4392612" cy="749300"/>
          </a:xfrm>
          <a:prstGeom prst="rect">
            <a:avLst/>
          </a:prstGeom>
          <a:noFill/>
          <a:ln w="9525">
            <a:noFill/>
            <a:miter lim="800000"/>
            <a:headEnd/>
            <a:tailEnd/>
          </a:ln>
        </p:spPr>
        <p:txBody>
          <a:bodyPr/>
          <a:lstStyle/>
          <a:p>
            <a:pPr marL="447675" indent="-447675">
              <a:spcBef>
                <a:spcPct val="20000"/>
              </a:spcBef>
              <a:buClr>
                <a:schemeClr val="accent1"/>
              </a:buClr>
              <a:buSzPct val="70000"/>
              <a:buFont typeface="Wingdings" pitchFamily="2" charset="2"/>
              <a:buChar char="n"/>
              <a:defRPr/>
            </a:pPr>
            <a:r>
              <a:rPr lang="en-GB" sz="2000" kern="0" dirty="0">
                <a:latin typeface="+mn-lt"/>
              </a:rPr>
              <a:t>Upper case ‘</a:t>
            </a:r>
            <a:r>
              <a:rPr lang="en-GB" sz="2000" i="1" kern="0" dirty="0">
                <a:latin typeface="+mn-lt"/>
              </a:rPr>
              <a:t>V</a:t>
            </a:r>
            <a:r>
              <a:rPr lang="en-GB" sz="2000" kern="0" dirty="0">
                <a:latin typeface="+mn-lt"/>
              </a:rPr>
              <a:t>’ implies a value which does not change in time</a:t>
            </a:r>
          </a:p>
        </p:txBody>
      </p:sp>
      <p:graphicFrame>
        <p:nvGraphicFramePr>
          <p:cNvPr id="3076" name="Object 15"/>
          <p:cNvGraphicFramePr>
            <a:graphicFrameLocks noChangeAspect="1"/>
          </p:cNvGraphicFramePr>
          <p:nvPr/>
        </p:nvGraphicFramePr>
        <p:xfrm>
          <a:off x="3492500" y="4718050"/>
          <a:ext cx="358775" cy="511175"/>
        </p:xfrm>
        <a:graphic>
          <a:graphicData uri="http://schemas.openxmlformats.org/presentationml/2006/ole">
            <mc:AlternateContent xmlns:mc="http://schemas.openxmlformats.org/markup-compatibility/2006">
              <mc:Choice xmlns:v="urn:schemas-microsoft-com:vml" Requires="v">
                <p:oleObj spid="_x0000_s8415" name="Equation" r:id="rId8" imgW="152280" imgH="215640" progId="Equation.3">
                  <p:embed/>
                </p:oleObj>
              </mc:Choice>
              <mc:Fallback>
                <p:oleObj name="Equation" r:id="rId8" imgW="152280" imgH="215640" progId="Equation.3">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92500" y="4718050"/>
                        <a:ext cx="358775" cy="511175"/>
                      </a:xfrm>
                      <a:prstGeom prst="rect">
                        <a:avLst/>
                      </a:prstGeom>
                      <a:solidFill>
                        <a:schemeClr val="bg1"/>
                      </a:solidFill>
                    </p:spPr>
                  </p:pic>
                </p:oleObj>
              </mc:Fallback>
            </mc:AlternateContent>
          </a:graphicData>
        </a:graphic>
      </p:graphicFrame>
      <p:cxnSp>
        <p:nvCxnSpPr>
          <p:cNvPr id="21" name="Straight Connector 20"/>
          <p:cNvCxnSpPr/>
          <p:nvPr/>
        </p:nvCxnSpPr>
        <p:spPr>
          <a:xfrm>
            <a:off x="5148263" y="3141663"/>
            <a:ext cx="2736850" cy="0"/>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flipH="1" flipV="1">
            <a:off x="4608513" y="3681413"/>
            <a:ext cx="1079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flipH="1" flipV="1">
            <a:off x="7345363" y="3681413"/>
            <a:ext cx="10795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a:spLocks noChangeArrowheads="1"/>
          </p:cNvSpPr>
          <p:nvPr/>
        </p:nvSpPr>
        <p:spPr bwMode="auto">
          <a:xfrm>
            <a:off x="5076825" y="4221163"/>
            <a:ext cx="333375" cy="369887"/>
          </a:xfrm>
          <a:prstGeom prst="rect">
            <a:avLst/>
          </a:prstGeom>
          <a:noFill/>
          <a:ln w="9525">
            <a:noFill/>
            <a:miter lim="800000"/>
            <a:headEnd/>
            <a:tailEnd/>
          </a:ln>
        </p:spPr>
        <p:txBody>
          <a:bodyPr wrap="none">
            <a:spAutoFit/>
          </a:bodyPr>
          <a:lstStyle/>
          <a:p>
            <a:r>
              <a:rPr lang="en-GB" i="1"/>
              <a:t>t</a:t>
            </a:r>
            <a:r>
              <a:rPr lang="en-GB" i="1" baseline="-25000"/>
              <a:t>1</a:t>
            </a:r>
          </a:p>
        </p:txBody>
      </p:sp>
      <p:sp>
        <p:nvSpPr>
          <p:cNvPr id="25" name="TextBox 24"/>
          <p:cNvSpPr txBox="1">
            <a:spLocks noChangeArrowheads="1"/>
          </p:cNvSpPr>
          <p:nvPr/>
        </p:nvSpPr>
        <p:spPr bwMode="auto">
          <a:xfrm>
            <a:off x="7740650" y="4221163"/>
            <a:ext cx="333375" cy="369887"/>
          </a:xfrm>
          <a:prstGeom prst="rect">
            <a:avLst/>
          </a:prstGeom>
          <a:noFill/>
          <a:ln w="9525">
            <a:noFill/>
            <a:miter lim="800000"/>
            <a:headEnd/>
            <a:tailEnd/>
          </a:ln>
        </p:spPr>
        <p:txBody>
          <a:bodyPr wrap="none">
            <a:spAutoFit/>
          </a:bodyPr>
          <a:lstStyle/>
          <a:p>
            <a:r>
              <a:rPr lang="en-GB" i="1"/>
              <a:t>t</a:t>
            </a:r>
            <a:r>
              <a:rPr lang="en-GB" i="1" baseline="-25000"/>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4"/>
          <p:cNvGrpSpPr>
            <a:grpSpLocks/>
          </p:cNvGrpSpPr>
          <p:nvPr/>
        </p:nvGrpSpPr>
        <p:grpSpPr bwMode="auto">
          <a:xfrm>
            <a:off x="5003800" y="2359025"/>
            <a:ext cx="3600450" cy="2725738"/>
            <a:chOff x="5004048" y="3717032"/>
            <a:chExt cx="3600450" cy="2725712"/>
          </a:xfrm>
        </p:grpSpPr>
        <p:grpSp>
          <p:nvGrpSpPr>
            <p:cNvPr id="3" name="Group 3"/>
            <p:cNvGrpSpPr>
              <a:grpSpLocks/>
            </p:cNvGrpSpPr>
            <p:nvPr/>
          </p:nvGrpSpPr>
          <p:grpSpPr bwMode="auto">
            <a:xfrm>
              <a:off x="5004048" y="3717032"/>
              <a:ext cx="3600450" cy="2725712"/>
              <a:chOff x="4788024" y="1628379"/>
              <a:chExt cx="3600400" cy="2725696"/>
            </a:xfrm>
          </p:grpSpPr>
          <p:pic>
            <p:nvPicPr>
              <p:cNvPr id="4124" name="Picture 7" descr="C05NF01"/>
              <p:cNvPicPr>
                <a:picLocks noChangeAspect="1" noChangeArrowheads="1"/>
              </p:cNvPicPr>
              <p:nvPr/>
            </p:nvPicPr>
            <p:blipFill>
              <a:blip r:embed="rId4" cstate="print"/>
              <a:srcRect l="57307"/>
              <a:stretch>
                <a:fillRect/>
              </a:stretch>
            </p:blipFill>
            <p:spPr bwMode="auto">
              <a:xfrm>
                <a:off x="4788024" y="1772816"/>
                <a:ext cx="3600400" cy="2581259"/>
              </a:xfrm>
              <a:prstGeom prst="rect">
                <a:avLst/>
              </a:prstGeom>
              <a:noFill/>
              <a:ln w="9525">
                <a:noFill/>
                <a:miter lim="800000"/>
                <a:headEnd/>
                <a:tailEnd/>
              </a:ln>
            </p:spPr>
          </p:pic>
          <p:sp>
            <p:nvSpPr>
              <p:cNvPr id="4125" name="TextBox 5"/>
              <p:cNvSpPr txBox="1">
                <a:spLocks noChangeArrowheads="1"/>
              </p:cNvSpPr>
              <p:nvPr/>
            </p:nvSpPr>
            <p:spPr bwMode="auto">
              <a:xfrm>
                <a:off x="4932162" y="1628379"/>
                <a:ext cx="683191" cy="523217"/>
              </a:xfrm>
              <a:prstGeom prst="rect">
                <a:avLst/>
              </a:prstGeom>
              <a:solidFill>
                <a:schemeClr val="bg1"/>
              </a:solidFill>
              <a:ln w="9525">
                <a:solidFill>
                  <a:schemeClr val="bg1"/>
                </a:solidFill>
                <a:miter lim="800000"/>
                <a:headEnd/>
                <a:tailEnd/>
              </a:ln>
            </p:spPr>
            <p:txBody>
              <a:bodyPr wrap="none">
                <a:spAutoFit/>
              </a:bodyPr>
              <a:lstStyle/>
              <a:p>
                <a:r>
                  <a:rPr lang="en-GB" sz="2800" i="1">
                    <a:latin typeface="Times New Roman" pitchFamily="18" charset="0"/>
                    <a:cs typeface="Times New Roman" pitchFamily="18" charset="0"/>
                  </a:rPr>
                  <a:t>v(t)</a:t>
                </a:r>
                <a:endParaRPr lang="en-GB" i="1">
                  <a:latin typeface="Times New Roman" pitchFamily="18" charset="0"/>
                  <a:cs typeface="Times New Roman" pitchFamily="18" charset="0"/>
                </a:endParaRPr>
              </a:p>
            </p:txBody>
          </p:sp>
        </p:grpSp>
        <p:grpSp>
          <p:nvGrpSpPr>
            <p:cNvPr id="4" name="Group 51"/>
            <p:cNvGrpSpPr>
              <a:grpSpLocks/>
            </p:cNvGrpSpPr>
            <p:nvPr/>
          </p:nvGrpSpPr>
          <p:grpSpPr bwMode="auto">
            <a:xfrm>
              <a:off x="5220072" y="4210496"/>
              <a:ext cx="3055690" cy="2026816"/>
              <a:chOff x="5220072" y="4210496"/>
              <a:chExt cx="3055690" cy="2026816"/>
            </a:xfrm>
          </p:grpSpPr>
          <p:sp>
            <p:nvSpPr>
              <p:cNvPr id="36" name="Rectangle 35"/>
              <p:cNvSpPr/>
              <p:nvPr/>
            </p:nvSpPr>
            <p:spPr>
              <a:xfrm>
                <a:off x="5323136" y="4437750"/>
                <a:ext cx="2952750" cy="1655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cxnSp>
            <p:nvCxnSpPr>
              <p:cNvPr id="37" name="Straight Connector 36"/>
              <p:cNvCxnSpPr/>
              <p:nvPr/>
            </p:nvCxnSpPr>
            <p:spPr>
              <a:xfrm>
                <a:off x="5219948" y="5229905"/>
                <a:ext cx="2881313" cy="0"/>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796211" y="6022060"/>
                <a:ext cx="215900" cy="2158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0" name="Rectangle 39"/>
              <p:cNvSpPr/>
              <p:nvPr/>
            </p:nvSpPr>
            <p:spPr>
              <a:xfrm>
                <a:off x="7309098" y="4293289"/>
                <a:ext cx="215900" cy="2158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123" name="TextBox 21"/>
              <p:cNvSpPr txBox="1">
                <a:spLocks noChangeArrowheads="1"/>
              </p:cNvSpPr>
              <p:nvPr/>
            </p:nvSpPr>
            <p:spPr bwMode="auto">
              <a:xfrm>
                <a:off x="5364088" y="4210496"/>
                <a:ext cx="576064" cy="400110"/>
              </a:xfrm>
              <a:prstGeom prst="rect">
                <a:avLst/>
              </a:prstGeom>
              <a:noFill/>
              <a:ln w="9525">
                <a:noFill/>
                <a:miter lim="800000"/>
                <a:headEnd/>
                <a:tailEnd/>
              </a:ln>
            </p:spPr>
            <p:txBody>
              <a:bodyPr>
                <a:spAutoFit/>
              </a:bodyPr>
              <a:lstStyle/>
              <a:p>
                <a:r>
                  <a:rPr lang="en-GB" sz="2000" i="1">
                    <a:latin typeface="Times New Roman" pitchFamily="18" charset="0"/>
                    <a:cs typeface="Times New Roman" pitchFamily="18" charset="0"/>
                  </a:rPr>
                  <a:t>V</a:t>
                </a:r>
                <a:r>
                  <a:rPr lang="en-GB" i="1" baseline="-25000">
                    <a:latin typeface="Times New Roman" pitchFamily="18" charset="0"/>
                    <a:cs typeface="Times New Roman" pitchFamily="18" charset="0"/>
                  </a:rPr>
                  <a:t>DC</a:t>
                </a:r>
              </a:p>
            </p:txBody>
          </p:sp>
        </p:grpSp>
      </p:grpSp>
      <p:sp>
        <p:nvSpPr>
          <p:cNvPr id="57" name="Rectangle 56"/>
          <p:cNvSpPr/>
          <p:nvPr/>
        </p:nvSpPr>
        <p:spPr>
          <a:xfrm>
            <a:off x="5148263" y="2492375"/>
            <a:ext cx="576262" cy="360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nvGrpSpPr>
          <p:cNvPr id="5" name="Group 28"/>
          <p:cNvGrpSpPr>
            <a:grpSpLocks/>
          </p:cNvGrpSpPr>
          <p:nvPr/>
        </p:nvGrpSpPr>
        <p:grpSpPr bwMode="auto">
          <a:xfrm>
            <a:off x="1042988" y="1639888"/>
            <a:ext cx="3600450" cy="2652712"/>
            <a:chOff x="4787900" y="1700807"/>
            <a:chExt cx="3600450" cy="2653705"/>
          </a:xfrm>
        </p:grpSpPr>
        <p:grpSp>
          <p:nvGrpSpPr>
            <p:cNvPr id="6" name="Group 12"/>
            <p:cNvGrpSpPr>
              <a:grpSpLocks/>
            </p:cNvGrpSpPr>
            <p:nvPr/>
          </p:nvGrpSpPr>
          <p:grpSpPr bwMode="auto">
            <a:xfrm>
              <a:off x="4787900" y="1700807"/>
              <a:ext cx="3600450" cy="2653705"/>
              <a:chOff x="4788024" y="1700386"/>
              <a:chExt cx="3600400" cy="2653689"/>
            </a:xfrm>
          </p:grpSpPr>
          <p:pic>
            <p:nvPicPr>
              <p:cNvPr id="4115" name="Picture 7" descr="C05NF01"/>
              <p:cNvPicPr>
                <a:picLocks noChangeAspect="1" noChangeArrowheads="1"/>
              </p:cNvPicPr>
              <p:nvPr/>
            </p:nvPicPr>
            <p:blipFill>
              <a:blip r:embed="rId4" cstate="print"/>
              <a:srcRect l="57307"/>
              <a:stretch>
                <a:fillRect/>
              </a:stretch>
            </p:blipFill>
            <p:spPr bwMode="auto">
              <a:xfrm>
                <a:off x="4788024" y="1772816"/>
                <a:ext cx="3600400" cy="2581259"/>
              </a:xfrm>
              <a:prstGeom prst="rect">
                <a:avLst/>
              </a:prstGeom>
              <a:noFill/>
              <a:ln w="9525">
                <a:noFill/>
                <a:miter lim="800000"/>
                <a:headEnd/>
                <a:tailEnd/>
              </a:ln>
            </p:spPr>
          </p:pic>
          <p:sp>
            <p:nvSpPr>
              <p:cNvPr id="4116" name="TextBox 11"/>
              <p:cNvSpPr txBox="1">
                <a:spLocks noChangeArrowheads="1"/>
              </p:cNvSpPr>
              <p:nvPr/>
            </p:nvSpPr>
            <p:spPr bwMode="auto">
              <a:xfrm>
                <a:off x="4860155" y="1700386"/>
                <a:ext cx="648185" cy="461662"/>
              </a:xfrm>
              <a:prstGeom prst="rect">
                <a:avLst/>
              </a:prstGeom>
              <a:solidFill>
                <a:schemeClr val="bg1"/>
              </a:solidFill>
              <a:ln w="9525">
                <a:solidFill>
                  <a:schemeClr val="bg1"/>
                </a:solidFill>
                <a:miter lim="800000"/>
                <a:headEnd/>
                <a:tailEnd/>
              </a:ln>
            </p:spPr>
            <p:txBody>
              <a:bodyPr>
                <a:spAutoFit/>
              </a:bodyPr>
              <a:lstStyle/>
              <a:p>
                <a:r>
                  <a:rPr lang="en-GB" sz="2400" i="1">
                    <a:latin typeface="Times New Roman" pitchFamily="18" charset="0"/>
                    <a:cs typeface="Times New Roman" pitchFamily="18" charset="0"/>
                  </a:rPr>
                  <a:t>v(t)</a:t>
                </a:r>
              </a:p>
            </p:txBody>
          </p:sp>
        </p:grpSp>
        <p:cxnSp>
          <p:nvCxnSpPr>
            <p:cNvPr id="31" name="Straight Connector 30"/>
            <p:cNvCxnSpPr/>
            <p:nvPr/>
          </p:nvCxnSpPr>
          <p:spPr>
            <a:xfrm>
              <a:off x="5003800" y="3141208"/>
              <a:ext cx="3240087" cy="0"/>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4102" name="Title 1"/>
          <p:cNvSpPr>
            <a:spLocks noGrp="1"/>
          </p:cNvSpPr>
          <p:nvPr>
            <p:ph type="title"/>
          </p:nvPr>
        </p:nvSpPr>
        <p:spPr/>
        <p:txBody>
          <a:bodyPr/>
          <a:lstStyle/>
          <a:p>
            <a:pPr eaLnBrk="1" hangingPunct="1"/>
            <a:r>
              <a:rPr lang="en-GB" sz="3200"/>
              <a:t>Direct and Alternating:</a:t>
            </a:r>
            <a:br>
              <a:rPr lang="en-GB" sz="3200"/>
            </a:br>
            <a:r>
              <a:rPr lang="en-GB" sz="3200"/>
              <a:t>The ‘DC’ and ‘AC’ parts of a signal</a:t>
            </a:r>
          </a:p>
        </p:txBody>
      </p:sp>
      <p:graphicFrame>
        <p:nvGraphicFramePr>
          <p:cNvPr id="4098" name="Object 2"/>
          <p:cNvGraphicFramePr>
            <a:graphicFrameLocks noChangeAspect="1"/>
          </p:cNvGraphicFramePr>
          <p:nvPr/>
        </p:nvGraphicFramePr>
        <p:xfrm>
          <a:off x="2195513" y="1628775"/>
          <a:ext cx="2266950" cy="528638"/>
        </p:xfrm>
        <a:graphic>
          <a:graphicData uri="http://schemas.openxmlformats.org/presentationml/2006/ole">
            <mc:AlternateContent xmlns:mc="http://schemas.openxmlformats.org/markup-compatibility/2006">
              <mc:Choice xmlns:v="urn:schemas-microsoft-com:vml" Requires="v">
                <p:oleObj spid="_x0000_s9291" name="Equation" r:id="rId5" imgW="977760" imgH="228600" progId="Equation.3">
                  <p:embed/>
                </p:oleObj>
              </mc:Choice>
              <mc:Fallback>
                <p:oleObj name="Equation" r:id="rId5" imgW="977760" imgH="2286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1628775"/>
                        <a:ext cx="2266950" cy="528638"/>
                      </a:xfrm>
                      <a:prstGeom prst="rect">
                        <a:avLst/>
                      </a:prstGeom>
                      <a:solidFill>
                        <a:schemeClr val="bg1"/>
                      </a:solidFill>
                    </p:spPr>
                  </p:pic>
                </p:oleObj>
              </mc:Fallback>
            </mc:AlternateContent>
          </a:graphicData>
        </a:graphic>
      </p:graphicFrame>
      <p:sp>
        <p:nvSpPr>
          <p:cNvPr id="15" name="Content Placeholder 2"/>
          <p:cNvSpPr txBox="1">
            <a:spLocks/>
          </p:cNvSpPr>
          <p:nvPr/>
        </p:nvSpPr>
        <p:spPr bwMode="auto">
          <a:xfrm>
            <a:off x="4643438" y="1700213"/>
            <a:ext cx="4392612" cy="749300"/>
          </a:xfrm>
          <a:prstGeom prst="rect">
            <a:avLst/>
          </a:prstGeom>
          <a:noFill/>
          <a:ln w="9525">
            <a:noFill/>
            <a:miter lim="800000"/>
            <a:headEnd/>
            <a:tailEnd/>
          </a:ln>
        </p:spPr>
        <p:txBody>
          <a:bodyPr/>
          <a:lstStyle/>
          <a:p>
            <a:pPr marL="447675" indent="-447675">
              <a:spcBef>
                <a:spcPct val="20000"/>
              </a:spcBef>
              <a:buClr>
                <a:schemeClr val="accent1"/>
              </a:buClr>
              <a:buSzPct val="70000"/>
              <a:buFont typeface="Wingdings" pitchFamily="2" charset="2"/>
              <a:buChar char="n"/>
              <a:defRPr/>
            </a:pPr>
            <a:r>
              <a:rPr lang="en-GB" sz="2000" kern="0" dirty="0">
                <a:latin typeface="+mn-lt"/>
              </a:rPr>
              <a:t>Lower case ‘</a:t>
            </a:r>
            <a:r>
              <a:rPr lang="en-GB" sz="2000" i="1" kern="0" dirty="0">
                <a:latin typeface="Times New Roman" pitchFamily="18" charset="0"/>
                <a:cs typeface="Times New Roman" pitchFamily="18" charset="0"/>
              </a:rPr>
              <a:t>v</a:t>
            </a:r>
            <a:r>
              <a:rPr lang="en-GB" sz="2000" kern="0" dirty="0">
                <a:latin typeface="+mn-lt"/>
              </a:rPr>
              <a:t>’ implies a value which does change in time</a:t>
            </a:r>
          </a:p>
        </p:txBody>
      </p:sp>
      <p:grpSp>
        <p:nvGrpSpPr>
          <p:cNvPr id="7" name="Group 22"/>
          <p:cNvGrpSpPr>
            <a:grpSpLocks/>
          </p:cNvGrpSpPr>
          <p:nvPr/>
        </p:nvGrpSpPr>
        <p:grpSpPr bwMode="auto">
          <a:xfrm>
            <a:off x="250825" y="4149725"/>
            <a:ext cx="3600450" cy="2400300"/>
            <a:chOff x="235942" y="2708920"/>
            <a:chExt cx="3600450" cy="2401069"/>
          </a:xfrm>
        </p:grpSpPr>
        <p:grpSp>
          <p:nvGrpSpPr>
            <p:cNvPr id="8" name="Group 18"/>
            <p:cNvGrpSpPr>
              <a:grpSpLocks/>
            </p:cNvGrpSpPr>
            <p:nvPr/>
          </p:nvGrpSpPr>
          <p:grpSpPr bwMode="auto">
            <a:xfrm>
              <a:off x="235942" y="2733502"/>
              <a:ext cx="3600450" cy="2376487"/>
              <a:chOff x="251520" y="1772816"/>
              <a:chExt cx="3600400" cy="2376264"/>
            </a:xfrm>
          </p:grpSpPr>
          <p:pic>
            <p:nvPicPr>
              <p:cNvPr id="4111" name="Picture 7" descr="C05NF01"/>
              <p:cNvPicPr>
                <a:picLocks noChangeAspect="1" noChangeArrowheads="1"/>
              </p:cNvPicPr>
              <p:nvPr/>
            </p:nvPicPr>
            <p:blipFill>
              <a:blip r:embed="rId4" cstate="print"/>
              <a:srcRect l="57307" b="7942"/>
              <a:stretch>
                <a:fillRect/>
              </a:stretch>
            </p:blipFill>
            <p:spPr bwMode="auto">
              <a:xfrm>
                <a:off x="251520" y="1772816"/>
                <a:ext cx="3600400" cy="2376264"/>
              </a:xfrm>
              <a:prstGeom prst="rect">
                <a:avLst/>
              </a:prstGeom>
              <a:noFill/>
              <a:ln w="9525">
                <a:noFill/>
                <a:miter lim="800000"/>
                <a:headEnd/>
                <a:tailEnd/>
              </a:ln>
            </p:spPr>
          </p:pic>
          <p:cxnSp>
            <p:nvCxnSpPr>
              <p:cNvPr id="28" name="Straight Arrow Connector 27"/>
              <p:cNvCxnSpPr/>
              <p:nvPr/>
            </p:nvCxnSpPr>
            <p:spPr>
              <a:xfrm>
                <a:off x="538854" y="3212243"/>
                <a:ext cx="3168606" cy="1588"/>
              </a:xfrm>
              <a:prstGeom prst="straightConnector1">
                <a:avLst/>
              </a:prstGeom>
              <a:ln w="28575">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sp>
          <p:nvSpPr>
            <p:cNvPr id="25" name="Rectangle 24"/>
            <p:cNvSpPr/>
            <p:nvPr/>
          </p:nvSpPr>
          <p:spPr>
            <a:xfrm>
              <a:off x="323255" y="2780381"/>
              <a:ext cx="431800" cy="3604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110" name="TextBox 20"/>
            <p:cNvSpPr txBox="1">
              <a:spLocks noChangeArrowheads="1"/>
            </p:cNvSpPr>
            <p:nvPr/>
          </p:nvSpPr>
          <p:spPr bwMode="auto">
            <a:xfrm>
              <a:off x="395536" y="2708920"/>
              <a:ext cx="581025" cy="461963"/>
            </a:xfrm>
            <a:prstGeom prst="rect">
              <a:avLst/>
            </a:prstGeom>
            <a:noFill/>
            <a:ln w="9525">
              <a:noFill/>
              <a:miter lim="800000"/>
              <a:headEnd/>
              <a:tailEnd/>
            </a:ln>
          </p:spPr>
          <p:txBody>
            <a:bodyPr wrap="none">
              <a:spAutoFit/>
            </a:bodyPr>
            <a:lstStyle/>
            <a:p>
              <a:r>
                <a:rPr lang="en-GB" sz="2400" i="1">
                  <a:latin typeface="Times New Roman" pitchFamily="18" charset="0"/>
                  <a:cs typeface="Times New Roman" pitchFamily="18" charset="0"/>
                </a:rPr>
                <a:t>v</a:t>
              </a:r>
              <a:r>
                <a:rPr lang="en-GB" sz="2400" i="1" baseline="-25000">
                  <a:latin typeface="Times New Roman" pitchFamily="18" charset="0"/>
                  <a:cs typeface="Times New Roman" pitchFamily="18" charset="0"/>
                </a:rPr>
                <a:t>AC</a:t>
              </a:r>
            </a:p>
          </p:txBody>
        </p:sp>
      </p:grpSp>
      <p:sp>
        <p:nvSpPr>
          <p:cNvPr id="51" name="Rectangle 50"/>
          <p:cNvSpPr/>
          <p:nvPr/>
        </p:nvSpPr>
        <p:spPr>
          <a:xfrm>
            <a:off x="3276600" y="6453188"/>
            <a:ext cx="574675" cy="215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106" name="TextBox 53"/>
          <p:cNvSpPr txBox="1">
            <a:spLocks noChangeArrowheads="1"/>
          </p:cNvSpPr>
          <p:nvPr/>
        </p:nvSpPr>
        <p:spPr bwMode="auto">
          <a:xfrm>
            <a:off x="3708400" y="5373688"/>
            <a:ext cx="287338" cy="368300"/>
          </a:xfrm>
          <a:prstGeom prst="rect">
            <a:avLst/>
          </a:prstGeom>
          <a:noFill/>
          <a:ln w="9525">
            <a:noFill/>
            <a:miter lim="800000"/>
            <a:headEnd/>
            <a:tailEnd/>
          </a:ln>
        </p:spPr>
        <p:txBody>
          <a:bodyPr>
            <a:spAutoFit/>
          </a:bodyPr>
          <a:lstStyle/>
          <a:p>
            <a:r>
              <a:rPr lang="en-GB" i="1"/>
              <a:t>t</a:t>
            </a:r>
          </a:p>
        </p:txBody>
      </p:sp>
      <p:sp>
        <p:nvSpPr>
          <p:cNvPr id="4107" name="Content Placeholder 2"/>
          <p:cNvSpPr>
            <a:spLocks noGrp="1"/>
          </p:cNvSpPr>
          <p:nvPr>
            <p:ph idx="1"/>
          </p:nvPr>
        </p:nvSpPr>
        <p:spPr>
          <a:xfrm>
            <a:off x="4030663" y="5013325"/>
            <a:ext cx="5113337" cy="1011238"/>
          </a:xfrm>
        </p:spPr>
        <p:txBody>
          <a:bodyPr/>
          <a:lstStyle/>
          <a:p>
            <a:pPr eaLnBrk="1" hangingPunct="1"/>
            <a:r>
              <a:rPr lang="en-GB" sz="1800"/>
              <a:t>The </a:t>
            </a:r>
            <a:r>
              <a:rPr lang="en-GB" sz="1800" i="1">
                <a:latin typeface="Times New Roman" pitchFamily="18" charset="0"/>
                <a:cs typeface="Times New Roman" pitchFamily="18" charset="0"/>
              </a:rPr>
              <a:t>v</a:t>
            </a:r>
            <a:r>
              <a:rPr lang="en-GB" sz="1800" i="1" baseline="-25000">
                <a:latin typeface="Times New Roman" pitchFamily="18" charset="0"/>
                <a:cs typeface="Times New Roman" pitchFamily="18" charset="0"/>
              </a:rPr>
              <a:t>AC</a:t>
            </a:r>
            <a:r>
              <a:rPr lang="en-GB" sz="1800"/>
              <a:t> part has the same waveform as </a:t>
            </a:r>
            <a:r>
              <a:rPr lang="en-GB" sz="1800" i="1">
                <a:latin typeface="Times New Roman" pitchFamily="18" charset="0"/>
                <a:cs typeface="Times New Roman" pitchFamily="18" charset="0"/>
              </a:rPr>
              <a:t>v(t)</a:t>
            </a:r>
            <a:r>
              <a:rPr lang="en-GB" sz="1800"/>
              <a:t>, but has zero average value.</a:t>
            </a:r>
          </a:p>
          <a:p>
            <a:pPr eaLnBrk="1" hangingPunct="1"/>
            <a:r>
              <a:rPr lang="en-GB" sz="1800"/>
              <a:t>The varying part of a signal carries the information, the DC is often removed at some part of the analogue signal processing</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pPr eaLnBrk="1" hangingPunct="1"/>
            <a:r>
              <a:rPr lang="en-GB" dirty="0"/>
              <a:t>Periodic signal example:</a:t>
            </a:r>
            <a:br>
              <a:rPr lang="en-GB" dirty="0"/>
            </a:br>
            <a:r>
              <a:rPr lang="en-GB" dirty="0"/>
              <a:t>                    A Sine waveform</a:t>
            </a:r>
          </a:p>
        </p:txBody>
      </p:sp>
      <p:graphicFrame>
        <p:nvGraphicFramePr>
          <p:cNvPr id="5122" name="Object 4"/>
          <p:cNvGraphicFramePr>
            <a:graphicFrameLocks noGrp="1" noChangeAspect="1"/>
          </p:cNvGraphicFramePr>
          <p:nvPr>
            <p:ph sz="half" idx="2"/>
          </p:nvPr>
        </p:nvGraphicFramePr>
        <p:xfrm>
          <a:off x="871538" y="1993900"/>
          <a:ext cx="3440112" cy="646113"/>
        </p:xfrm>
        <a:graphic>
          <a:graphicData uri="http://schemas.openxmlformats.org/presentationml/2006/ole">
            <mc:AlternateContent xmlns:mc="http://schemas.openxmlformats.org/markup-compatibility/2006">
              <mc:Choice xmlns:v="urn:schemas-microsoft-com:vml" Requires="v">
                <p:oleObj spid="_x0000_s10461" name="Equation" r:id="rId4" imgW="1218960" imgH="228600" progId="Equation.3">
                  <p:embed/>
                </p:oleObj>
              </mc:Choice>
              <mc:Fallback>
                <p:oleObj name="Equation" r:id="rId4" imgW="1218960" imgH="22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1538" y="1993900"/>
                        <a:ext cx="3440112" cy="64611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5123" name="Object 6"/>
          <p:cNvGraphicFramePr>
            <a:graphicFrameLocks noChangeAspect="1"/>
          </p:cNvGraphicFramePr>
          <p:nvPr/>
        </p:nvGraphicFramePr>
        <p:xfrm>
          <a:off x="5984875" y="1849438"/>
          <a:ext cx="2447925" cy="957262"/>
        </p:xfrm>
        <a:graphic>
          <a:graphicData uri="http://schemas.openxmlformats.org/presentationml/2006/ole">
            <mc:AlternateContent xmlns:mc="http://schemas.openxmlformats.org/markup-compatibility/2006">
              <mc:Choice xmlns:v="urn:schemas-microsoft-com:vml" Requires="v">
                <p:oleObj spid="_x0000_s10462" name="Equation" r:id="rId6" imgW="1002960" imgH="393480" progId="Equation.3">
                  <p:embed/>
                </p:oleObj>
              </mc:Choice>
              <mc:Fallback>
                <p:oleObj name="Equation" r:id="rId6" imgW="1002960" imgH="39348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84875" y="1849438"/>
                        <a:ext cx="2447925" cy="957262"/>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5126" name="Text Box 7"/>
          <p:cNvSpPr txBox="1">
            <a:spLocks noChangeArrowheads="1"/>
          </p:cNvSpPr>
          <p:nvPr/>
        </p:nvSpPr>
        <p:spPr bwMode="auto">
          <a:xfrm>
            <a:off x="4903788" y="2138363"/>
            <a:ext cx="1001712" cy="396875"/>
          </a:xfrm>
          <a:prstGeom prst="rect">
            <a:avLst/>
          </a:prstGeom>
          <a:noFill/>
          <a:ln w="9525">
            <a:noFill/>
            <a:miter lim="800000"/>
            <a:headEnd/>
            <a:tailEnd/>
          </a:ln>
        </p:spPr>
        <p:txBody>
          <a:bodyPr wrap="none">
            <a:spAutoFit/>
          </a:bodyPr>
          <a:lstStyle/>
          <a:p>
            <a:r>
              <a:rPr lang="en-GB" sz="2000"/>
              <a:t>Where </a:t>
            </a:r>
          </a:p>
        </p:txBody>
      </p:sp>
      <p:sp>
        <p:nvSpPr>
          <p:cNvPr id="5127" name="Text Box 8"/>
          <p:cNvSpPr txBox="1">
            <a:spLocks noChangeArrowheads="1"/>
          </p:cNvSpPr>
          <p:nvPr/>
        </p:nvSpPr>
        <p:spPr bwMode="auto">
          <a:xfrm>
            <a:off x="295275" y="4370388"/>
            <a:ext cx="4392613" cy="1938337"/>
          </a:xfrm>
          <a:prstGeom prst="rect">
            <a:avLst/>
          </a:prstGeom>
          <a:noFill/>
          <a:ln w="9525">
            <a:noFill/>
            <a:miter lim="800000"/>
            <a:headEnd/>
            <a:tailEnd/>
          </a:ln>
        </p:spPr>
        <p:txBody>
          <a:bodyPr>
            <a:spAutoFit/>
          </a:bodyPr>
          <a:lstStyle/>
          <a:p>
            <a:r>
              <a:rPr lang="en-GB" sz="2400"/>
              <a:t>The mean (</a:t>
            </a:r>
            <a:r>
              <a:rPr lang="en-GB" sz="2400" i="1"/>
              <a:t>V</a:t>
            </a:r>
            <a:r>
              <a:rPr lang="en-GB" sz="2400" i="1" baseline="-25000"/>
              <a:t>DC</a:t>
            </a:r>
            <a:r>
              <a:rPr lang="en-GB" sz="2400"/>
              <a:t>) of this waveform is found accurately by integrating over a whole number of periods – this number can be 1</a:t>
            </a:r>
          </a:p>
        </p:txBody>
      </p:sp>
      <p:grpSp>
        <p:nvGrpSpPr>
          <p:cNvPr id="2" name="Group 22"/>
          <p:cNvGrpSpPr>
            <a:grpSpLocks/>
          </p:cNvGrpSpPr>
          <p:nvPr/>
        </p:nvGrpSpPr>
        <p:grpSpPr bwMode="auto">
          <a:xfrm>
            <a:off x="727075" y="2570163"/>
            <a:ext cx="3540125" cy="1489075"/>
            <a:chOff x="755650" y="2060575"/>
            <a:chExt cx="3540125" cy="1489075"/>
          </a:xfrm>
        </p:grpSpPr>
        <p:sp>
          <p:nvSpPr>
            <p:cNvPr id="5130" name="Text Box 17"/>
            <p:cNvSpPr txBox="1">
              <a:spLocks noChangeArrowheads="1"/>
            </p:cNvSpPr>
            <p:nvPr/>
          </p:nvSpPr>
          <p:spPr bwMode="auto">
            <a:xfrm>
              <a:off x="1979613" y="2060575"/>
              <a:ext cx="285750" cy="366713"/>
            </a:xfrm>
            <a:prstGeom prst="rect">
              <a:avLst/>
            </a:prstGeom>
            <a:noFill/>
            <a:ln w="9525">
              <a:noFill/>
              <a:miter lim="800000"/>
              <a:headEnd/>
              <a:tailEnd/>
            </a:ln>
          </p:spPr>
          <p:txBody>
            <a:bodyPr wrap="none">
              <a:spAutoFit/>
            </a:bodyPr>
            <a:lstStyle/>
            <a:p>
              <a:r>
                <a:rPr lang="en-GB" i="1">
                  <a:latin typeface="Times New Roman" pitchFamily="18" charset="0"/>
                </a:rPr>
                <a:t>v</a:t>
              </a:r>
            </a:p>
          </p:txBody>
        </p:sp>
        <p:grpSp>
          <p:nvGrpSpPr>
            <p:cNvPr id="3" name="Group 9"/>
            <p:cNvGrpSpPr>
              <a:grpSpLocks/>
            </p:cNvGrpSpPr>
            <p:nvPr/>
          </p:nvGrpSpPr>
          <p:grpSpPr bwMode="auto">
            <a:xfrm>
              <a:off x="898525" y="2686050"/>
              <a:ext cx="2736850" cy="576263"/>
              <a:chOff x="930" y="1298"/>
              <a:chExt cx="3628" cy="998"/>
            </a:xfrm>
          </p:grpSpPr>
          <p:sp>
            <p:nvSpPr>
              <p:cNvPr id="5139" name="Freeform 10"/>
              <p:cNvSpPr>
                <a:spLocks/>
              </p:cNvSpPr>
              <p:nvPr/>
            </p:nvSpPr>
            <p:spPr bwMode="auto">
              <a:xfrm>
                <a:off x="930" y="1298"/>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mpd="sng">
                <a:solidFill>
                  <a:srgbClr val="CC0000"/>
                </a:solidFill>
                <a:round/>
                <a:headEnd/>
                <a:tailEnd/>
              </a:ln>
            </p:spPr>
            <p:txBody>
              <a:bodyPr/>
              <a:lstStyle/>
              <a:p>
                <a:endParaRPr lang="en-GB"/>
              </a:p>
            </p:txBody>
          </p:sp>
          <p:sp>
            <p:nvSpPr>
              <p:cNvPr id="5140" name="Freeform 11"/>
              <p:cNvSpPr>
                <a:spLocks/>
              </p:cNvSpPr>
              <p:nvPr/>
            </p:nvSpPr>
            <p:spPr bwMode="auto">
              <a:xfrm flipV="1">
                <a:off x="1837" y="1797"/>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mpd="sng">
                <a:solidFill>
                  <a:srgbClr val="CC0000"/>
                </a:solidFill>
                <a:round/>
                <a:headEnd/>
                <a:tailEnd/>
              </a:ln>
            </p:spPr>
            <p:txBody>
              <a:bodyPr/>
              <a:lstStyle/>
              <a:p>
                <a:endParaRPr lang="en-GB"/>
              </a:p>
            </p:txBody>
          </p:sp>
          <p:sp>
            <p:nvSpPr>
              <p:cNvPr id="5141" name="Freeform 12"/>
              <p:cNvSpPr>
                <a:spLocks/>
              </p:cNvSpPr>
              <p:nvPr/>
            </p:nvSpPr>
            <p:spPr bwMode="auto">
              <a:xfrm>
                <a:off x="2744" y="1298"/>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mpd="sng">
                <a:solidFill>
                  <a:srgbClr val="CC0000"/>
                </a:solidFill>
                <a:round/>
                <a:headEnd/>
                <a:tailEnd/>
              </a:ln>
            </p:spPr>
            <p:txBody>
              <a:bodyPr/>
              <a:lstStyle/>
              <a:p>
                <a:endParaRPr lang="en-GB"/>
              </a:p>
            </p:txBody>
          </p:sp>
          <p:sp>
            <p:nvSpPr>
              <p:cNvPr id="5142" name="Freeform 13"/>
              <p:cNvSpPr>
                <a:spLocks/>
              </p:cNvSpPr>
              <p:nvPr/>
            </p:nvSpPr>
            <p:spPr bwMode="auto">
              <a:xfrm flipV="1">
                <a:off x="3651" y="1797"/>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mpd="sng">
                <a:solidFill>
                  <a:srgbClr val="CC0000"/>
                </a:solidFill>
                <a:round/>
                <a:headEnd/>
                <a:tailEnd/>
              </a:ln>
            </p:spPr>
            <p:txBody>
              <a:bodyPr/>
              <a:lstStyle/>
              <a:p>
                <a:endParaRPr lang="en-GB"/>
              </a:p>
            </p:txBody>
          </p:sp>
        </p:grpSp>
        <p:sp>
          <p:nvSpPr>
            <p:cNvPr id="5132" name="Line 14"/>
            <p:cNvSpPr>
              <a:spLocks noChangeShapeType="1"/>
            </p:cNvSpPr>
            <p:nvPr/>
          </p:nvSpPr>
          <p:spPr bwMode="auto">
            <a:xfrm>
              <a:off x="755650" y="2974975"/>
              <a:ext cx="3311525" cy="0"/>
            </a:xfrm>
            <a:prstGeom prst="line">
              <a:avLst/>
            </a:prstGeom>
            <a:noFill/>
            <a:ln w="9525">
              <a:solidFill>
                <a:schemeClr val="tx1"/>
              </a:solidFill>
              <a:round/>
              <a:headEnd/>
              <a:tailEnd type="triangle" w="med" len="med"/>
            </a:ln>
          </p:spPr>
          <p:txBody>
            <a:bodyPr/>
            <a:lstStyle/>
            <a:p>
              <a:endParaRPr lang="en-GB"/>
            </a:p>
          </p:txBody>
        </p:sp>
        <p:sp>
          <p:nvSpPr>
            <p:cNvPr id="5133" name="Line 15"/>
            <p:cNvSpPr>
              <a:spLocks noChangeShapeType="1"/>
            </p:cNvSpPr>
            <p:nvPr/>
          </p:nvSpPr>
          <p:spPr bwMode="auto">
            <a:xfrm flipV="1">
              <a:off x="2268538" y="2254250"/>
              <a:ext cx="0" cy="1295400"/>
            </a:xfrm>
            <a:prstGeom prst="line">
              <a:avLst/>
            </a:prstGeom>
            <a:noFill/>
            <a:ln w="9525">
              <a:solidFill>
                <a:schemeClr val="tx1"/>
              </a:solidFill>
              <a:round/>
              <a:headEnd/>
              <a:tailEnd type="triangle" w="med" len="med"/>
            </a:ln>
          </p:spPr>
          <p:txBody>
            <a:bodyPr/>
            <a:lstStyle/>
            <a:p>
              <a:endParaRPr lang="en-GB"/>
            </a:p>
          </p:txBody>
        </p:sp>
        <p:sp>
          <p:nvSpPr>
            <p:cNvPr id="5134" name="Text Box 16"/>
            <p:cNvSpPr txBox="1">
              <a:spLocks noChangeArrowheads="1"/>
            </p:cNvSpPr>
            <p:nvPr/>
          </p:nvSpPr>
          <p:spPr bwMode="auto">
            <a:xfrm>
              <a:off x="4048125" y="2562225"/>
              <a:ext cx="247650" cy="366713"/>
            </a:xfrm>
            <a:prstGeom prst="rect">
              <a:avLst/>
            </a:prstGeom>
            <a:noFill/>
            <a:ln w="9525">
              <a:noFill/>
              <a:miter lim="800000"/>
              <a:headEnd/>
              <a:tailEnd/>
            </a:ln>
          </p:spPr>
          <p:txBody>
            <a:bodyPr wrap="none">
              <a:spAutoFit/>
            </a:bodyPr>
            <a:lstStyle/>
            <a:p>
              <a:r>
                <a:rPr lang="en-GB" i="1">
                  <a:latin typeface="Times New Roman" pitchFamily="18" charset="0"/>
                </a:rPr>
                <a:t>t</a:t>
              </a:r>
            </a:p>
          </p:txBody>
        </p:sp>
        <p:sp>
          <p:nvSpPr>
            <p:cNvPr id="5135" name="Line 18"/>
            <p:cNvSpPr>
              <a:spLocks noChangeShapeType="1"/>
            </p:cNvSpPr>
            <p:nvPr/>
          </p:nvSpPr>
          <p:spPr bwMode="auto">
            <a:xfrm flipV="1">
              <a:off x="2266950" y="2398713"/>
              <a:ext cx="0" cy="936625"/>
            </a:xfrm>
            <a:prstGeom prst="line">
              <a:avLst/>
            </a:prstGeom>
            <a:noFill/>
            <a:ln w="9525">
              <a:solidFill>
                <a:schemeClr val="tx1"/>
              </a:solidFill>
              <a:prstDash val="dash"/>
              <a:round/>
              <a:headEnd/>
              <a:tailEnd/>
            </a:ln>
          </p:spPr>
          <p:txBody>
            <a:bodyPr/>
            <a:lstStyle/>
            <a:p>
              <a:endParaRPr lang="en-GB"/>
            </a:p>
          </p:txBody>
        </p:sp>
        <p:sp>
          <p:nvSpPr>
            <p:cNvPr id="5136" name="Line 19"/>
            <p:cNvSpPr>
              <a:spLocks noChangeShapeType="1"/>
            </p:cNvSpPr>
            <p:nvPr/>
          </p:nvSpPr>
          <p:spPr bwMode="auto">
            <a:xfrm flipV="1">
              <a:off x="3635375" y="2398713"/>
              <a:ext cx="0" cy="936625"/>
            </a:xfrm>
            <a:prstGeom prst="line">
              <a:avLst/>
            </a:prstGeom>
            <a:noFill/>
            <a:ln w="9525">
              <a:solidFill>
                <a:schemeClr val="tx1"/>
              </a:solidFill>
              <a:prstDash val="dash"/>
              <a:round/>
              <a:headEnd/>
              <a:tailEnd/>
            </a:ln>
          </p:spPr>
          <p:txBody>
            <a:bodyPr/>
            <a:lstStyle/>
            <a:p>
              <a:endParaRPr lang="en-GB"/>
            </a:p>
          </p:txBody>
        </p:sp>
        <p:sp>
          <p:nvSpPr>
            <p:cNvPr id="5137" name="Line 20"/>
            <p:cNvSpPr>
              <a:spLocks noChangeShapeType="1"/>
            </p:cNvSpPr>
            <p:nvPr/>
          </p:nvSpPr>
          <p:spPr bwMode="auto">
            <a:xfrm>
              <a:off x="2266950" y="2470150"/>
              <a:ext cx="1368425" cy="0"/>
            </a:xfrm>
            <a:prstGeom prst="line">
              <a:avLst/>
            </a:prstGeom>
            <a:noFill/>
            <a:ln w="9525">
              <a:solidFill>
                <a:schemeClr val="tx1"/>
              </a:solidFill>
              <a:round/>
              <a:headEnd type="triangle" w="med" len="med"/>
              <a:tailEnd type="triangle" w="med" len="med"/>
            </a:ln>
          </p:spPr>
          <p:txBody>
            <a:bodyPr/>
            <a:lstStyle/>
            <a:p>
              <a:endParaRPr lang="en-GB"/>
            </a:p>
          </p:txBody>
        </p:sp>
        <p:sp>
          <p:nvSpPr>
            <p:cNvPr id="5138" name="Text Box 21"/>
            <p:cNvSpPr txBox="1">
              <a:spLocks noChangeArrowheads="1"/>
            </p:cNvSpPr>
            <p:nvPr/>
          </p:nvSpPr>
          <p:spPr bwMode="auto">
            <a:xfrm>
              <a:off x="2824163" y="2060575"/>
              <a:ext cx="311150" cy="366713"/>
            </a:xfrm>
            <a:prstGeom prst="rect">
              <a:avLst/>
            </a:prstGeom>
            <a:noFill/>
            <a:ln w="9525">
              <a:noFill/>
              <a:miter lim="800000"/>
              <a:headEnd/>
              <a:tailEnd/>
            </a:ln>
          </p:spPr>
          <p:txBody>
            <a:bodyPr wrap="none">
              <a:spAutoFit/>
            </a:bodyPr>
            <a:lstStyle/>
            <a:p>
              <a:r>
                <a:rPr lang="en-GB" i="1">
                  <a:latin typeface="Times New Roman" pitchFamily="18" charset="0"/>
                </a:rPr>
                <a:t>T</a:t>
              </a:r>
            </a:p>
          </p:txBody>
        </p:sp>
      </p:grpSp>
      <p:graphicFrame>
        <p:nvGraphicFramePr>
          <p:cNvPr id="27" name="Object 5"/>
          <p:cNvGraphicFramePr>
            <a:graphicFrameLocks noChangeAspect="1"/>
          </p:cNvGraphicFramePr>
          <p:nvPr/>
        </p:nvGraphicFramePr>
        <p:xfrm>
          <a:off x="4832350" y="4873625"/>
          <a:ext cx="3916363" cy="1116013"/>
        </p:xfrm>
        <a:graphic>
          <a:graphicData uri="http://schemas.openxmlformats.org/presentationml/2006/ole">
            <mc:AlternateContent xmlns:mc="http://schemas.openxmlformats.org/markup-compatibility/2006">
              <mc:Choice xmlns:v="urn:schemas-microsoft-com:vml" Requires="v">
                <p:oleObj spid="_x0000_s10463" name="Equation" r:id="rId8" imgW="1688760" imgH="482400" progId="Equation.3">
                  <p:embed/>
                </p:oleObj>
              </mc:Choice>
              <mc:Fallback>
                <p:oleObj name="Equation" r:id="rId8" imgW="1688760" imgH="4824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32350" y="4873625"/>
                        <a:ext cx="3916363" cy="1116013"/>
                      </a:xfrm>
                      <a:prstGeom prst="rect">
                        <a:avLst/>
                      </a:prstGeom>
                      <a:solidFill>
                        <a:schemeClr val="bg1"/>
                      </a:solidFill>
                    </p:spPr>
                  </p:pic>
                </p:oleObj>
              </mc:Fallback>
            </mc:AlternateContent>
          </a:graphicData>
        </a:graphic>
      </p:graphicFrame>
      <p:sp>
        <p:nvSpPr>
          <p:cNvPr id="22" name="Content Placeholder 2"/>
          <p:cNvSpPr txBox="1">
            <a:spLocks/>
          </p:cNvSpPr>
          <p:nvPr/>
        </p:nvSpPr>
        <p:spPr bwMode="auto">
          <a:xfrm>
            <a:off x="4471988" y="3073400"/>
            <a:ext cx="3960812" cy="1370013"/>
          </a:xfrm>
          <a:prstGeom prst="rect">
            <a:avLst/>
          </a:prstGeom>
          <a:noFill/>
          <a:ln w="9525">
            <a:noFill/>
            <a:miter lim="800000"/>
            <a:headEnd/>
            <a:tailEnd/>
          </a:ln>
        </p:spPr>
        <p:txBody>
          <a:bodyPr/>
          <a:lstStyle/>
          <a:p>
            <a:pPr marL="447675" indent="-447675">
              <a:spcBef>
                <a:spcPct val="20000"/>
              </a:spcBef>
              <a:buClr>
                <a:schemeClr val="accent1"/>
              </a:buClr>
              <a:buSzPct val="70000"/>
              <a:buFont typeface="Wingdings" pitchFamily="2" charset="2"/>
              <a:buChar char="n"/>
              <a:defRPr/>
            </a:pPr>
            <a:r>
              <a:rPr lang="en-GB" sz="2400" kern="0" dirty="0">
                <a:latin typeface="+mn-lt"/>
              </a:rPr>
              <a:t>This analogue waveform is periodic i.e., it does repeat in time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931863" y="96838"/>
            <a:ext cx="7672387" cy="1412875"/>
          </a:xfrm>
        </p:spPr>
        <p:txBody>
          <a:bodyPr/>
          <a:lstStyle/>
          <a:p>
            <a:pPr eaLnBrk="1" hangingPunct="1"/>
            <a:r>
              <a:rPr lang="en-GB" sz="3600" dirty="0"/>
              <a:t>Periodic signal example:</a:t>
            </a:r>
            <a:br>
              <a:rPr lang="en-GB" sz="3600" dirty="0"/>
            </a:br>
            <a:r>
              <a:rPr lang="en-GB" sz="3600" dirty="0"/>
              <a:t>Sine waveform with DC component</a:t>
            </a:r>
          </a:p>
        </p:txBody>
      </p:sp>
      <p:graphicFrame>
        <p:nvGraphicFramePr>
          <p:cNvPr id="6146" name="Object 2"/>
          <p:cNvGraphicFramePr>
            <a:graphicFrameLocks noGrp="1" noChangeAspect="1"/>
          </p:cNvGraphicFramePr>
          <p:nvPr>
            <p:ph sz="half" idx="2"/>
          </p:nvPr>
        </p:nvGraphicFramePr>
        <p:xfrm>
          <a:off x="2627313" y="1628775"/>
          <a:ext cx="3440112" cy="495300"/>
        </p:xfrm>
        <a:graphic>
          <a:graphicData uri="http://schemas.openxmlformats.org/presentationml/2006/ole">
            <mc:AlternateContent xmlns:mc="http://schemas.openxmlformats.org/markup-compatibility/2006">
              <mc:Choice xmlns:v="urn:schemas-microsoft-com:vml" Requires="v">
                <p:oleObj spid="_x0000_s11339" name="Equation" r:id="rId4" imgW="1587240" imgH="228600" progId="Equation.3">
                  <p:embed/>
                </p:oleObj>
              </mc:Choice>
              <mc:Fallback>
                <p:oleObj name="Equation" r:id="rId4" imgW="1587240" imgH="228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313" y="1628775"/>
                        <a:ext cx="3440112" cy="4953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6148" name="Text Box 8"/>
          <p:cNvSpPr txBox="1">
            <a:spLocks noChangeArrowheads="1"/>
          </p:cNvSpPr>
          <p:nvPr/>
        </p:nvSpPr>
        <p:spPr bwMode="auto">
          <a:xfrm>
            <a:off x="525463" y="5476875"/>
            <a:ext cx="8280400" cy="831850"/>
          </a:xfrm>
          <a:prstGeom prst="rect">
            <a:avLst/>
          </a:prstGeom>
          <a:noFill/>
          <a:ln w="9525">
            <a:noFill/>
            <a:miter lim="800000"/>
            <a:headEnd/>
            <a:tailEnd/>
          </a:ln>
        </p:spPr>
        <p:txBody>
          <a:bodyPr>
            <a:spAutoFit/>
          </a:bodyPr>
          <a:lstStyle/>
          <a:p>
            <a:r>
              <a:rPr lang="en-GB" sz="2400"/>
              <a:t>This is often found when a system or circuit does not support negative signal value</a:t>
            </a:r>
          </a:p>
        </p:txBody>
      </p:sp>
      <p:sp>
        <p:nvSpPr>
          <p:cNvPr id="6149" name="Text Box 17"/>
          <p:cNvSpPr txBox="1">
            <a:spLocks noChangeArrowheads="1"/>
          </p:cNvSpPr>
          <p:nvPr/>
        </p:nvSpPr>
        <p:spPr bwMode="auto">
          <a:xfrm>
            <a:off x="3895725" y="2679700"/>
            <a:ext cx="320675" cy="461963"/>
          </a:xfrm>
          <a:prstGeom prst="rect">
            <a:avLst/>
          </a:prstGeom>
          <a:noFill/>
          <a:ln w="9525">
            <a:noFill/>
            <a:miter lim="800000"/>
            <a:headEnd/>
            <a:tailEnd/>
          </a:ln>
        </p:spPr>
        <p:txBody>
          <a:bodyPr wrap="none">
            <a:spAutoFit/>
          </a:bodyPr>
          <a:lstStyle/>
          <a:p>
            <a:r>
              <a:rPr lang="en-GB" sz="2400" i="1">
                <a:latin typeface="Times New Roman" pitchFamily="18" charset="0"/>
              </a:rPr>
              <a:t>v</a:t>
            </a:r>
          </a:p>
        </p:txBody>
      </p:sp>
      <p:grpSp>
        <p:nvGrpSpPr>
          <p:cNvPr id="2" name="Group 9"/>
          <p:cNvGrpSpPr>
            <a:grpSpLocks/>
          </p:cNvGrpSpPr>
          <p:nvPr/>
        </p:nvGrpSpPr>
        <p:grpSpPr bwMode="auto">
          <a:xfrm>
            <a:off x="1042988" y="3811588"/>
            <a:ext cx="6697662" cy="1042987"/>
            <a:chOff x="930" y="1298"/>
            <a:chExt cx="3628" cy="998"/>
          </a:xfrm>
        </p:grpSpPr>
        <p:sp>
          <p:nvSpPr>
            <p:cNvPr id="6157" name="Freeform 10"/>
            <p:cNvSpPr>
              <a:spLocks/>
            </p:cNvSpPr>
            <p:nvPr/>
          </p:nvSpPr>
          <p:spPr bwMode="auto">
            <a:xfrm>
              <a:off x="930" y="1298"/>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mpd="sng">
              <a:solidFill>
                <a:srgbClr val="CC0000"/>
              </a:solidFill>
              <a:round/>
              <a:headEnd/>
              <a:tailEnd/>
            </a:ln>
          </p:spPr>
          <p:txBody>
            <a:bodyPr/>
            <a:lstStyle/>
            <a:p>
              <a:endParaRPr lang="en-GB"/>
            </a:p>
          </p:txBody>
        </p:sp>
        <p:sp>
          <p:nvSpPr>
            <p:cNvPr id="6158" name="Freeform 11"/>
            <p:cNvSpPr>
              <a:spLocks/>
            </p:cNvSpPr>
            <p:nvPr/>
          </p:nvSpPr>
          <p:spPr bwMode="auto">
            <a:xfrm flipV="1">
              <a:off x="1837" y="1797"/>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mpd="sng">
              <a:solidFill>
                <a:srgbClr val="CC0000"/>
              </a:solidFill>
              <a:round/>
              <a:headEnd/>
              <a:tailEnd/>
            </a:ln>
          </p:spPr>
          <p:txBody>
            <a:bodyPr/>
            <a:lstStyle/>
            <a:p>
              <a:endParaRPr lang="en-GB"/>
            </a:p>
          </p:txBody>
        </p:sp>
        <p:sp>
          <p:nvSpPr>
            <p:cNvPr id="6159" name="Freeform 12"/>
            <p:cNvSpPr>
              <a:spLocks/>
            </p:cNvSpPr>
            <p:nvPr/>
          </p:nvSpPr>
          <p:spPr bwMode="auto">
            <a:xfrm>
              <a:off x="2744" y="1298"/>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mpd="sng">
              <a:solidFill>
                <a:srgbClr val="CC0000"/>
              </a:solidFill>
              <a:round/>
              <a:headEnd/>
              <a:tailEnd/>
            </a:ln>
          </p:spPr>
          <p:txBody>
            <a:bodyPr/>
            <a:lstStyle/>
            <a:p>
              <a:endParaRPr lang="en-GB"/>
            </a:p>
          </p:txBody>
        </p:sp>
        <p:sp>
          <p:nvSpPr>
            <p:cNvPr id="6160" name="Freeform 13"/>
            <p:cNvSpPr>
              <a:spLocks/>
            </p:cNvSpPr>
            <p:nvPr/>
          </p:nvSpPr>
          <p:spPr bwMode="auto">
            <a:xfrm flipV="1">
              <a:off x="3651" y="1797"/>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mpd="sng">
              <a:solidFill>
                <a:srgbClr val="CC0000"/>
              </a:solidFill>
              <a:round/>
              <a:headEnd/>
              <a:tailEnd/>
            </a:ln>
          </p:spPr>
          <p:txBody>
            <a:bodyPr/>
            <a:lstStyle/>
            <a:p>
              <a:endParaRPr lang="en-GB"/>
            </a:p>
          </p:txBody>
        </p:sp>
      </p:grpSp>
      <p:sp>
        <p:nvSpPr>
          <p:cNvPr id="6151" name="Line 14"/>
          <p:cNvSpPr>
            <a:spLocks noChangeShapeType="1"/>
          </p:cNvSpPr>
          <p:nvPr/>
        </p:nvSpPr>
        <p:spPr bwMode="auto">
          <a:xfrm>
            <a:off x="2020888" y="4333875"/>
            <a:ext cx="5070475" cy="0"/>
          </a:xfrm>
          <a:prstGeom prst="line">
            <a:avLst/>
          </a:prstGeom>
          <a:noFill/>
          <a:ln w="9525">
            <a:solidFill>
              <a:schemeClr val="tx1"/>
            </a:solidFill>
            <a:round/>
            <a:headEnd/>
            <a:tailEnd type="triangle" w="med" len="med"/>
          </a:ln>
        </p:spPr>
        <p:txBody>
          <a:bodyPr/>
          <a:lstStyle/>
          <a:p>
            <a:endParaRPr lang="en-GB"/>
          </a:p>
        </p:txBody>
      </p:sp>
      <p:sp>
        <p:nvSpPr>
          <p:cNvPr id="6152" name="Line 15"/>
          <p:cNvSpPr>
            <a:spLocks noChangeShapeType="1"/>
          </p:cNvSpPr>
          <p:nvPr/>
        </p:nvSpPr>
        <p:spPr bwMode="auto">
          <a:xfrm flipV="1">
            <a:off x="4337050" y="3030538"/>
            <a:ext cx="0" cy="2343150"/>
          </a:xfrm>
          <a:prstGeom prst="line">
            <a:avLst/>
          </a:prstGeom>
          <a:noFill/>
          <a:ln w="9525">
            <a:solidFill>
              <a:schemeClr val="tx1"/>
            </a:solidFill>
            <a:round/>
            <a:headEnd/>
            <a:tailEnd type="triangle" w="med" len="med"/>
          </a:ln>
        </p:spPr>
        <p:txBody>
          <a:bodyPr/>
          <a:lstStyle/>
          <a:p>
            <a:endParaRPr lang="en-GB"/>
          </a:p>
        </p:txBody>
      </p:sp>
      <p:sp>
        <p:nvSpPr>
          <p:cNvPr id="6153" name="Text Box 16"/>
          <p:cNvSpPr txBox="1">
            <a:spLocks noChangeArrowheads="1"/>
          </p:cNvSpPr>
          <p:nvPr/>
        </p:nvSpPr>
        <p:spPr bwMode="auto">
          <a:xfrm>
            <a:off x="6880225" y="4276725"/>
            <a:ext cx="269875" cy="461963"/>
          </a:xfrm>
          <a:prstGeom prst="rect">
            <a:avLst/>
          </a:prstGeom>
          <a:noFill/>
          <a:ln w="9525">
            <a:noFill/>
            <a:miter lim="800000"/>
            <a:headEnd/>
            <a:tailEnd/>
          </a:ln>
        </p:spPr>
        <p:txBody>
          <a:bodyPr wrap="none">
            <a:spAutoFit/>
          </a:bodyPr>
          <a:lstStyle/>
          <a:p>
            <a:r>
              <a:rPr lang="en-GB" sz="2400" i="1">
                <a:latin typeface="Times New Roman" pitchFamily="18" charset="0"/>
              </a:rPr>
              <a:t>t</a:t>
            </a:r>
          </a:p>
        </p:txBody>
      </p:sp>
      <p:sp>
        <p:nvSpPr>
          <p:cNvPr id="6154" name="Line 18"/>
          <p:cNvSpPr>
            <a:spLocks noChangeShapeType="1"/>
          </p:cNvSpPr>
          <p:nvPr/>
        </p:nvSpPr>
        <p:spPr bwMode="auto">
          <a:xfrm flipV="1">
            <a:off x="4335463" y="3290888"/>
            <a:ext cx="0" cy="1695450"/>
          </a:xfrm>
          <a:prstGeom prst="line">
            <a:avLst/>
          </a:prstGeom>
          <a:noFill/>
          <a:ln w="9525">
            <a:solidFill>
              <a:schemeClr val="tx1"/>
            </a:solidFill>
            <a:prstDash val="dash"/>
            <a:round/>
            <a:headEnd/>
            <a:tailEnd/>
          </a:ln>
        </p:spPr>
        <p:txBody>
          <a:bodyPr/>
          <a:lstStyle/>
          <a:p>
            <a:endParaRPr lang="en-GB"/>
          </a:p>
        </p:txBody>
      </p:sp>
      <p:cxnSp>
        <p:nvCxnSpPr>
          <p:cNvPr id="24" name="Straight Connector 23"/>
          <p:cNvCxnSpPr/>
          <p:nvPr/>
        </p:nvCxnSpPr>
        <p:spPr>
          <a:xfrm flipV="1">
            <a:off x="1871663" y="3376613"/>
            <a:ext cx="5345112" cy="1428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p:cNvSpPr txBox="1">
            <a:spLocks noChangeArrowheads="1"/>
          </p:cNvSpPr>
          <p:nvPr/>
        </p:nvSpPr>
        <p:spPr bwMode="auto">
          <a:xfrm>
            <a:off x="1331913" y="3141663"/>
            <a:ext cx="674687" cy="461962"/>
          </a:xfrm>
          <a:prstGeom prst="rect">
            <a:avLst/>
          </a:prstGeom>
          <a:noFill/>
          <a:ln w="9525">
            <a:noFill/>
            <a:miter lim="800000"/>
            <a:headEnd/>
            <a:tailEnd/>
          </a:ln>
        </p:spPr>
        <p:txBody>
          <a:bodyPr wrap="none">
            <a:spAutoFit/>
          </a:bodyPr>
          <a:lstStyle/>
          <a:p>
            <a:r>
              <a:rPr lang="en-GB" sz="2400" i="1">
                <a:latin typeface="Times New Roman" pitchFamily="18" charset="0"/>
                <a:cs typeface="Times New Roman" pitchFamily="18" charset="0"/>
              </a:rPr>
              <a:t>V</a:t>
            </a:r>
            <a:r>
              <a:rPr lang="en-GB" sz="2400" i="1" baseline="-25000">
                <a:latin typeface="Times New Roman" pitchFamily="18" charset="0"/>
                <a:cs typeface="Times New Roman" pitchFamily="18" charset="0"/>
              </a:rPr>
              <a:t>DC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0.00156 1.41536E-6 L 0.00156 -0.13599 " pathEditMode="relative" rAng="0" ptsTypes="AA">
                                      <p:cBhvr>
                                        <p:cTn id="6" dur="2000" fill="hold"/>
                                        <p:tgtEl>
                                          <p:spTgt spid="2"/>
                                        </p:tgtEl>
                                        <p:attrNameLst>
                                          <p:attrName>ppt_x</p:attrName>
                                          <p:attrName>ppt_y</p:attrName>
                                        </p:attrNameLst>
                                      </p:cBhvr>
                                      <p:rCtr x="0" y="-68"/>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4"/>
          <p:cNvSpPr>
            <a:spLocks noGrp="1"/>
          </p:cNvSpPr>
          <p:nvPr>
            <p:ph type="title"/>
          </p:nvPr>
        </p:nvSpPr>
        <p:spPr>
          <a:xfrm>
            <a:off x="931863" y="96838"/>
            <a:ext cx="7600950" cy="1412875"/>
          </a:xfrm>
        </p:spPr>
        <p:txBody>
          <a:bodyPr/>
          <a:lstStyle/>
          <a:p>
            <a:pPr eaLnBrk="1" hangingPunct="1"/>
            <a:r>
              <a:rPr lang="en-GB" sz="2800"/>
              <a:t>Positive-signal-only example:</a:t>
            </a:r>
            <a:br>
              <a:rPr lang="en-GB" sz="2800"/>
            </a:br>
            <a:r>
              <a:rPr lang="en-GB" sz="2800"/>
              <a:t>a sine waveform passing a diode circuit</a:t>
            </a:r>
          </a:p>
        </p:txBody>
      </p:sp>
      <p:grpSp>
        <p:nvGrpSpPr>
          <p:cNvPr id="2" name="Group 33"/>
          <p:cNvGrpSpPr>
            <a:grpSpLocks/>
          </p:cNvGrpSpPr>
          <p:nvPr/>
        </p:nvGrpSpPr>
        <p:grpSpPr bwMode="auto">
          <a:xfrm>
            <a:off x="2700338" y="2133600"/>
            <a:ext cx="3600450" cy="1582738"/>
            <a:chOff x="1979712" y="2348880"/>
            <a:chExt cx="4464496" cy="2088232"/>
          </a:xfrm>
        </p:grpSpPr>
        <p:cxnSp>
          <p:nvCxnSpPr>
            <p:cNvPr id="12" name="Straight Connector 11"/>
            <p:cNvCxnSpPr/>
            <p:nvPr/>
          </p:nvCxnSpPr>
          <p:spPr>
            <a:xfrm>
              <a:off x="1979712" y="2853659"/>
              <a:ext cx="4391662" cy="0"/>
            </a:xfrm>
            <a:prstGeom prst="line">
              <a:avLst/>
            </a:prstGeom>
            <a:ln>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4500924" y="3645385"/>
              <a:ext cx="1583453" cy="0"/>
            </a:xfrm>
            <a:prstGeom prst="line">
              <a:avLst/>
            </a:prstGeom>
            <a:ln>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3" name="Group 8"/>
            <p:cNvGrpSpPr>
              <a:grpSpLocks/>
            </p:cNvGrpSpPr>
            <p:nvPr/>
          </p:nvGrpSpPr>
          <p:grpSpPr bwMode="auto">
            <a:xfrm>
              <a:off x="3203848" y="2348880"/>
              <a:ext cx="576064" cy="936104"/>
              <a:chOff x="3563888" y="2780928"/>
              <a:chExt cx="936104" cy="1132712"/>
            </a:xfrm>
          </p:grpSpPr>
          <p:sp>
            <p:nvSpPr>
              <p:cNvPr id="6" name="Isosceles Triangle 5"/>
              <p:cNvSpPr/>
              <p:nvPr/>
            </p:nvSpPr>
            <p:spPr>
              <a:xfrm rot="5400000">
                <a:off x="3490763" y="2925430"/>
                <a:ext cx="1061924" cy="914848"/>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cxnSp>
            <p:nvCxnSpPr>
              <p:cNvPr id="8" name="Straight Connector 7"/>
              <p:cNvCxnSpPr/>
              <p:nvPr/>
            </p:nvCxnSpPr>
            <p:spPr>
              <a:xfrm rot="5400000">
                <a:off x="3949035" y="3333432"/>
                <a:ext cx="11050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 name="Straight Connector 20"/>
            <p:cNvCxnSpPr/>
            <p:nvPr/>
          </p:nvCxnSpPr>
          <p:spPr>
            <a:xfrm>
              <a:off x="2052545" y="4437112"/>
              <a:ext cx="4391663" cy="0"/>
            </a:xfrm>
            <a:prstGeom prst="line">
              <a:avLst/>
            </a:prstGeom>
            <a:ln>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148953" y="3285129"/>
              <a:ext cx="287397" cy="9132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grpSp>
      <p:sp>
        <p:nvSpPr>
          <p:cNvPr id="18436" name="Line 15"/>
          <p:cNvSpPr>
            <a:spLocks noChangeShapeType="1"/>
          </p:cNvSpPr>
          <p:nvPr/>
        </p:nvSpPr>
        <p:spPr bwMode="auto">
          <a:xfrm flipV="1">
            <a:off x="1763713" y="4005263"/>
            <a:ext cx="0" cy="2343150"/>
          </a:xfrm>
          <a:prstGeom prst="line">
            <a:avLst/>
          </a:prstGeom>
          <a:noFill/>
          <a:ln w="9525">
            <a:solidFill>
              <a:schemeClr val="tx1"/>
            </a:solidFill>
            <a:round/>
            <a:headEnd/>
            <a:tailEnd type="triangle" w="med" len="med"/>
          </a:ln>
        </p:spPr>
        <p:txBody>
          <a:bodyPr/>
          <a:lstStyle/>
          <a:p>
            <a:endParaRPr lang="en-GB"/>
          </a:p>
        </p:txBody>
      </p:sp>
      <p:sp>
        <p:nvSpPr>
          <p:cNvPr id="18437" name="Text Box 17"/>
          <p:cNvSpPr txBox="1">
            <a:spLocks noChangeArrowheads="1"/>
          </p:cNvSpPr>
          <p:nvPr/>
        </p:nvSpPr>
        <p:spPr bwMode="auto">
          <a:xfrm>
            <a:off x="1476375" y="3716338"/>
            <a:ext cx="203200" cy="350837"/>
          </a:xfrm>
          <a:prstGeom prst="rect">
            <a:avLst/>
          </a:prstGeom>
          <a:noFill/>
          <a:ln w="9525">
            <a:noFill/>
            <a:miter lim="800000"/>
            <a:headEnd/>
            <a:tailEnd/>
          </a:ln>
        </p:spPr>
        <p:txBody>
          <a:bodyPr wrap="none">
            <a:spAutoFit/>
          </a:bodyPr>
          <a:lstStyle/>
          <a:p>
            <a:r>
              <a:rPr lang="en-GB" sz="2400" i="1">
                <a:latin typeface="Times New Roman" pitchFamily="18" charset="0"/>
              </a:rPr>
              <a:t>v</a:t>
            </a:r>
          </a:p>
        </p:txBody>
      </p:sp>
      <p:grpSp>
        <p:nvGrpSpPr>
          <p:cNvPr id="4" name="Group 9"/>
          <p:cNvGrpSpPr>
            <a:grpSpLocks/>
          </p:cNvGrpSpPr>
          <p:nvPr/>
        </p:nvGrpSpPr>
        <p:grpSpPr bwMode="auto">
          <a:xfrm>
            <a:off x="476250" y="5151438"/>
            <a:ext cx="2582863" cy="792162"/>
            <a:chOff x="930" y="1298"/>
            <a:chExt cx="3628" cy="998"/>
          </a:xfrm>
        </p:grpSpPr>
        <p:sp>
          <p:nvSpPr>
            <p:cNvPr id="18461" name="Freeform 10"/>
            <p:cNvSpPr>
              <a:spLocks/>
            </p:cNvSpPr>
            <p:nvPr/>
          </p:nvSpPr>
          <p:spPr bwMode="auto">
            <a:xfrm>
              <a:off x="930" y="1298"/>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mpd="sng">
              <a:solidFill>
                <a:srgbClr val="CC0000"/>
              </a:solidFill>
              <a:round/>
              <a:headEnd/>
              <a:tailEnd/>
            </a:ln>
          </p:spPr>
          <p:txBody>
            <a:bodyPr/>
            <a:lstStyle/>
            <a:p>
              <a:endParaRPr lang="en-GB"/>
            </a:p>
          </p:txBody>
        </p:sp>
        <p:sp>
          <p:nvSpPr>
            <p:cNvPr id="18462" name="Freeform 11"/>
            <p:cNvSpPr>
              <a:spLocks/>
            </p:cNvSpPr>
            <p:nvPr/>
          </p:nvSpPr>
          <p:spPr bwMode="auto">
            <a:xfrm flipV="1">
              <a:off x="1837" y="1797"/>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mpd="sng">
              <a:solidFill>
                <a:srgbClr val="CC0000"/>
              </a:solidFill>
              <a:round/>
              <a:headEnd/>
              <a:tailEnd/>
            </a:ln>
          </p:spPr>
          <p:txBody>
            <a:bodyPr/>
            <a:lstStyle/>
            <a:p>
              <a:endParaRPr lang="en-GB"/>
            </a:p>
          </p:txBody>
        </p:sp>
        <p:sp>
          <p:nvSpPr>
            <p:cNvPr id="18463" name="Freeform 12"/>
            <p:cNvSpPr>
              <a:spLocks/>
            </p:cNvSpPr>
            <p:nvPr/>
          </p:nvSpPr>
          <p:spPr bwMode="auto">
            <a:xfrm>
              <a:off x="2744" y="1298"/>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mpd="sng">
              <a:solidFill>
                <a:srgbClr val="CC0000"/>
              </a:solidFill>
              <a:round/>
              <a:headEnd/>
              <a:tailEnd/>
            </a:ln>
          </p:spPr>
          <p:txBody>
            <a:bodyPr/>
            <a:lstStyle/>
            <a:p>
              <a:endParaRPr lang="en-GB"/>
            </a:p>
          </p:txBody>
        </p:sp>
        <p:sp>
          <p:nvSpPr>
            <p:cNvPr id="18464" name="Freeform 13"/>
            <p:cNvSpPr>
              <a:spLocks/>
            </p:cNvSpPr>
            <p:nvPr/>
          </p:nvSpPr>
          <p:spPr bwMode="auto">
            <a:xfrm flipV="1">
              <a:off x="3651" y="1797"/>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mpd="sng">
              <a:solidFill>
                <a:srgbClr val="CC0000"/>
              </a:solidFill>
              <a:round/>
              <a:headEnd/>
              <a:tailEnd/>
            </a:ln>
          </p:spPr>
          <p:txBody>
            <a:bodyPr/>
            <a:lstStyle/>
            <a:p>
              <a:endParaRPr lang="en-GB"/>
            </a:p>
          </p:txBody>
        </p:sp>
      </p:grpSp>
      <p:sp>
        <p:nvSpPr>
          <p:cNvPr id="18439" name="Line 14"/>
          <p:cNvSpPr>
            <a:spLocks noChangeShapeType="1"/>
          </p:cNvSpPr>
          <p:nvPr/>
        </p:nvSpPr>
        <p:spPr bwMode="auto">
          <a:xfrm>
            <a:off x="338138" y="5548313"/>
            <a:ext cx="3217862" cy="0"/>
          </a:xfrm>
          <a:prstGeom prst="line">
            <a:avLst/>
          </a:prstGeom>
          <a:noFill/>
          <a:ln w="9525">
            <a:solidFill>
              <a:schemeClr val="tx1"/>
            </a:solidFill>
            <a:round/>
            <a:headEnd/>
            <a:tailEnd type="triangle" w="med" len="med"/>
          </a:ln>
        </p:spPr>
        <p:txBody>
          <a:bodyPr/>
          <a:lstStyle/>
          <a:p>
            <a:endParaRPr lang="en-GB"/>
          </a:p>
        </p:txBody>
      </p:sp>
      <p:sp>
        <p:nvSpPr>
          <p:cNvPr id="18440" name="Text Box 16"/>
          <p:cNvSpPr txBox="1">
            <a:spLocks noChangeArrowheads="1"/>
          </p:cNvSpPr>
          <p:nvPr/>
        </p:nvSpPr>
        <p:spPr bwMode="auto">
          <a:xfrm>
            <a:off x="3422650" y="5505450"/>
            <a:ext cx="169863" cy="350838"/>
          </a:xfrm>
          <a:prstGeom prst="rect">
            <a:avLst/>
          </a:prstGeom>
          <a:noFill/>
          <a:ln w="9525">
            <a:noFill/>
            <a:miter lim="800000"/>
            <a:headEnd/>
            <a:tailEnd/>
          </a:ln>
        </p:spPr>
        <p:txBody>
          <a:bodyPr wrap="none">
            <a:spAutoFit/>
          </a:bodyPr>
          <a:lstStyle/>
          <a:p>
            <a:r>
              <a:rPr lang="en-GB" sz="2400" i="1">
                <a:latin typeface="Times New Roman" pitchFamily="18" charset="0"/>
              </a:rPr>
              <a:t>t</a:t>
            </a:r>
          </a:p>
        </p:txBody>
      </p:sp>
      <p:cxnSp>
        <p:nvCxnSpPr>
          <p:cNvPr id="45" name="Straight Connector 44"/>
          <p:cNvCxnSpPr/>
          <p:nvPr/>
        </p:nvCxnSpPr>
        <p:spPr>
          <a:xfrm>
            <a:off x="468313" y="4797425"/>
            <a:ext cx="295116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6" name="TextBox 45"/>
          <p:cNvSpPr txBox="1">
            <a:spLocks noChangeArrowheads="1"/>
          </p:cNvSpPr>
          <p:nvPr/>
        </p:nvSpPr>
        <p:spPr bwMode="auto">
          <a:xfrm>
            <a:off x="3419475" y="4508500"/>
            <a:ext cx="674688" cy="461963"/>
          </a:xfrm>
          <a:prstGeom prst="rect">
            <a:avLst/>
          </a:prstGeom>
          <a:noFill/>
          <a:ln w="9525">
            <a:noFill/>
            <a:miter lim="800000"/>
            <a:headEnd/>
            <a:tailEnd/>
          </a:ln>
        </p:spPr>
        <p:txBody>
          <a:bodyPr wrap="none">
            <a:spAutoFit/>
          </a:bodyPr>
          <a:lstStyle/>
          <a:p>
            <a:r>
              <a:rPr lang="en-GB" sz="2400" i="1">
                <a:latin typeface="Times New Roman" pitchFamily="18" charset="0"/>
                <a:cs typeface="Times New Roman" pitchFamily="18" charset="0"/>
              </a:rPr>
              <a:t>V</a:t>
            </a:r>
            <a:r>
              <a:rPr lang="en-GB" sz="2400" i="1" baseline="-25000">
                <a:latin typeface="Times New Roman" pitchFamily="18" charset="0"/>
                <a:cs typeface="Times New Roman" pitchFamily="18" charset="0"/>
              </a:rPr>
              <a:t>DC</a:t>
            </a:r>
          </a:p>
        </p:txBody>
      </p:sp>
      <p:sp>
        <p:nvSpPr>
          <p:cNvPr id="18443" name="Text Box 17"/>
          <p:cNvSpPr txBox="1">
            <a:spLocks noChangeArrowheads="1"/>
          </p:cNvSpPr>
          <p:nvPr/>
        </p:nvSpPr>
        <p:spPr bwMode="auto">
          <a:xfrm>
            <a:off x="6948488" y="3789363"/>
            <a:ext cx="203200" cy="350837"/>
          </a:xfrm>
          <a:prstGeom prst="rect">
            <a:avLst/>
          </a:prstGeom>
          <a:noFill/>
          <a:ln w="9525">
            <a:noFill/>
            <a:miter lim="800000"/>
            <a:headEnd/>
            <a:tailEnd/>
          </a:ln>
        </p:spPr>
        <p:txBody>
          <a:bodyPr wrap="none">
            <a:spAutoFit/>
          </a:bodyPr>
          <a:lstStyle/>
          <a:p>
            <a:r>
              <a:rPr lang="en-GB" sz="2400" i="1">
                <a:latin typeface="Times New Roman" pitchFamily="18" charset="0"/>
              </a:rPr>
              <a:t>v</a:t>
            </a:r>
          </a:p>
        </p:txBody>
      </p:sp>
      <p:grpSp>
        <p:nvGrpSpPr>
          <p:cNvPr id="5" name="Group 9"/>
          <p:cNvGrpSpPr>
            <a:grpSpLocks/>
          </p:cNvGrpSpPr>
          <p:nvPr/>
        </p:nvGrpSpPr>
        <p:grpSpPr bwMode="auto">
          <a:xfrm>
            <a:off x="5876925" y="5229225"/>
            <a:ext cx="2584450" cy="792163"/>
            <a:chOff x="930" y="1298"/>
            <a:chExt cx="3628" cy="998"/>
          </a:xfrm>
        </p:grpSpPr>
        <p:sp>
          <p:nvSpPr>
            <p:cNvPr id="18457" name="Freeform 10"/>
            <p:cNvSpPr>
              <a:spLocks/>
            </p:cNvSpPr>
            <p:nvPr/>
          </p:nvSpPr>
          <p:spPr bwMode="auto">
            <a:xfrm>
              <a:off x="930" y="1298"/>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mpd="sng">
              <a:solidFill>
                <a:srgbClr val="CC0000"/>
              </a:solidFill>
              <a:round/>
              <a:headEnd/>
              <a:tailEnd/>
            </a:ln>
          </p:spPr>
          <p:txBody>
            <a:bodyPr/>
            <a:lstStyle/>
            <a:p>
              <a:endParaRPr lang="en-GB"/>
            </a:p>
          </p:txBody>
        </p:sp>
        <p:sp>
          <p:nvSpPr>
            <p:cNvPr id="18458" name="Freeform 11"/>
            <p:cNvSpPr>
              <a:spLocks/>
            </p:cNvSpPr>
            <p:nvPr/>
          </p:nvSpPr>
          <p:spPr bwMode="auto">
            <a:xfrm flipV="1">
              <a:off x="1837" y="1797"/>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mpd="sng">
              <a:solidFill>
                <a:srgbClr val="CC0000"/>
              </a:solidFill>
              <a:round/>
              <a:headEnd/>
              <a:tailEnd/>
            </a:ln>
          </p:spPr>
          <p:txBody>
            <a:bodyPr/>
            <a:lstStyle/>
            <a:p>
              <a:endParaRPr lang="en-GB"/>
            </a:p>
          </p:txBody>
        </p:sp>
        <p:sp>
          <p:nvSpPr>
            <p:cNvPr id="18459" name="Freeform 12"/>
            <p:cNvSpPr>
              <a:spLocks/>
            </p:cNvSpPr>
            <p:nvPr/>
          </p:nvSpPr>
          <p:spPr bwMode="auto">
            <a:xfrm>
              <a:off x="2744" y="1298"/>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mpd="sng">
              <a:solidFill>
                <a:srgbClr val="CC0000"/>
              </a:solidFill>
              <a:round/>
              <a:headEnd/>
              <a:tailEnd/>
            </a:ln>
          </p:spPr>
          <p:txBody>
            <a:bodyPr/>
            <a:lstStyle/>
            <a:p>
              <a:endParaRPr lang="en-GB"/>
            </a:p>
          </p:txBody>
        </p:sp>
        <p:sp>
          <p:nvSpPr>
            <p:cNvPr id="18460" name="Freeform 13"/>
            <p:cNvSpPr>
              <a:spLocks/>
            </p:cNvSpPr>
            <p:nvPr/>
          </p:nvSpPr>
          <p:spPr bwMode="auto">
            <a:xfrm flipV="1">
              <a:off x="3651" y="1797"/>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mpd="sng">
              <a:solidFill>
                <a:srgbClr val="CC0000"/>
              </a:solidFill>
              <a:round/>
              <a:headEnd/>
              <a:tailEnd/>
            </a:ln>
          </p:spPr>
          <p:txBody>
            <a:bodyPr/>
            <a:lstStyle/>
            <a:p>
              <a:endParaRPr lang="en-GB"/>
            </a:p>
          </p:txBody>
        </p:sp>
      </p:grpSp>
      <p:sp>
        <p:nvSpPr>
          <p:cNvPr id="18445" name="Line 14"/>
          <p:cNvSpPr>
            <a:spLocks noChangeShapeType="1"/>
          </p:cNvSpPr>
          <p:nvPr/>
        </p:nvSpPr>
        <p:spPr bwMode="auto">
          <a:xfrm>
            <a:off x="5738813" y="5626100"/>
            <a:ext cx="3217862" cy="0"/>
          </a:xfrm>
          <a:prstGeom prst="line">
            <a:avLst/>
          </a:prstGeom>
          <a:noFill/>
          <a:ln w="9525">
            <a:solidFill>
              <a:schemeClr val="tx1"/>
            </a:solidFill>
            <a:round/>
            <a:headEnd/>
            <a:tailEnd type="triangle" w="med" len="med"/>
          </a:ln>
        </p:spPr>
        <p:txBody>
          <a:bodyPr/>
          <a:lstStyle/>
          <a:p>
            <a:endParaRPr lang="en-GB"/>
          </a:p>
        </p:txBody>
      </p:sp>
      <p:sp>
        <p:nvSpPr>
          <p:cNvPr id="18446" name="Text Box 16"/>
          <p:cNvSpPr txBox="1">
            <a:spLocks noChangeArrowheads="1"/>
          </p:cNvSpPr>
          <p:nvPr/>
        </p:nvSpPr>
        <p:spPr bwMode="auto">
          <a:xfrm>
            <a:off x="8823325" y="5581650"/>
            <a:ext cx="169863" cy="350838"/>
          </a:xfrm>
          <a:prstGeom prst="rect">
            <a:avLst/>
          </a:prstGeom>
          <a:noFill/>
          <a:ln w="9525">
            <a:noFill/>
            <a:miter lim="800000"/>
            <a:headEnd/>
            <a:tailEnd/>
          </a:ln>
        </p:spPr>
        <p:txBody>
          <a:bodyPr wrap="none">
            <a:spAutoFit/>
          </a:bodyPr>
          <a:lstStyle/>
          <a:p>
            <a:r>
              <a:rPr lang="en-GB" sz="2400" i="1">
                <a:latin typeface="Times New Roman" pitchFamily="18" charset="0"/>
              </a:rPr>
              <a:t>t</a:t>
            </a:r>
          </a:p>
        </p:txBody>
      </p:sp>
      <p:cxnSp>
        <p:nvCxnSpPr>
          <p:cNvPr id="61" name="Straight Connector 60"/>
          <p:cNvCxnSpPr/>
          <p:nvPr/>
        </p:nvCxnSpPr>
        <p:spPr>
          <a:xfrm>
            <a:off x="5868988" y="4873625"/>
            <a:ext cx="295116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867400" y="5661025"/>
            <a:ext cx="2665413" cy="7207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8449" name="Line 15"/>
          <p:cNvSpPr>
            <a:spLocks noChangeShapeType="1"/>
          </p:cNvSpPr>
          <p:nvPr/>
        </p:nvSpPr>
        <p:spPr bwMode="auto">
          <a:xfrm flipV="1">
            <a:off x="7164388" y="4081463"/>
            <a:ext cx="0" cy="2344737"/>
          </a:xfrm>
          <a:prstGeom prst="line">
            <a:avLst/>
          </a:prstGeom>
          <a:noFill/>
          <a:ln w="9525">
            <a:solidFill>
              <a:schemeClr val="tx1"/>
            </a:solidFill>
            <a:round/>
            <a:headEnd/>
            <a:tailEnd type="triangle" w="med" len="med"/>
          </a:ln>
        </p:spPr>
        <p:txBody>
          <a:bodyPr/>
          <a:lstStyle/>
          <a:p>
            <a:endParaRPr lang="en-GB"/>
          </a:p>
        </p:txBody>
      </p:sp>
      <p:sp>
        <p:nvSpPr>
          <p:cNvPr id="18450" name="TextBox 62"/>
          <p:cNvSpPr txBox="1">
            <a:spLocks noChangeArrowheads="1"/>
          </p:cNvSpPr>
          <p:nvPr/>
        </p:nvSpPr>
        <p:spPr bwMode="auto">
          <a:xfrm>
            <a:off x="1979613" y="2338388"/>
            <a:ext cx="684212" cy="369887"/>
          </a:xfrm>
          <a:prstGeom prst="rect">
            <a:avLst/>
          </a:prstGeom>
          <a:noFill/>
          <a:ln w="9525">
            <a:noFill/>
            <a:miter lim="800000"/>
            <a:headEnd/>
            <a:tailEnd/>
          </a:ln>
        </p:spPr>
        <p:txBody>
          <a:bodyPr wrap="none">
            <a:spAutoFit/>
          </a:bodyPr>
          <a:lstStyle/>
          <a:p>
            <a:r>
              <a:rPr lang="en-GB"/>
              <a:t>input</a:t>
            </a:r>
          </a:p>
        </p:txBody>
      </p:sp>
      <p:sp>
        <p:nvSpPr>
          <p:cNvPr id="18451" name="TextBox 63"/>
          <p:cNvSpPr txBox="1">
            <a:spLocks noChangeArrowheads="1"/>
          </p:cNvSpPr>
          <p:nvPr/>
        </p:nvSpPr>
        <p:spPr bwMode="auto">
          <a:xfrm>
            <a:off x="6300788" y="2338388"/>
            <a:ext cx="825500" cy="369887"/>
          </a:xfrm>
          <a:prstGeom prst="rect">
            <a:avLst/>
          </a:prstGeom>
          <a:noFill/>
          <a:ln w="9525">
            <a:noFill/>
            <a:miter lim="800000"/>
            <a:headEnd/>
            <a:tailEnd/>
          </a:ln>
        </p:spPr>
        <p:txBody>
          <a:bodyPr wrap="none">
            <a:spAutoFit/>
          </a:bodyPr>
          <a:lstStyle/>
          <a:p>
            <a:r>
              <a:rPr lang="en-GB"/>
              <a:t>output</a:t>
            </a:r>
          </a:p>
        </p:txBody>
      </p:sp>
      <p:sp>
        <p:nvSpPr>
          <p:cNvPr id="18452" name="TextBox 63"/>
          <p:cNvSpPr txBox="1">
            <a:spLocks noChangeArrowheads="1"/>
          </p:cNvSpPr>
          <p:nvPr/>
        </p:nvSpPr>
        <p:spPr bwMode="auto">
          <a:xfrm>
            <a:off x="3708400" y="3644900"/>
            <a:ext cx="1584325" cy="369888"/>
          </a:xfrm>
          <a:prstGeom prst="rect">
            <a:avLst/>
          </a:prstGeom>
          <a:noFill/>
          <a:ln w="9525">
            <a:noFill/>
            <a:miter lim="800000"/>
            <a:headEnd/>
            <a:tailEnd/>
          </a:ln>
        </p:spPr>
        <p:txBody>
          <a:bodyPr>
            <a:spAutoFit/>
          </a:bodyPr>
          <a:lstStyle/>
          <a:p>
            <a:r>
              <a:rPr lang="en-GB"/>
              <a:t>0V (ground)</a:t>
            </a:r>
          </a:p>
        </p:txBody>
      </p:sp>
      <p:sp>
        <p:nvSpPr>
          <p:cNvPr id="18453" name="TextBox 63"/>
          <p:cNvSpPr txBox="1">
            <a:spLocks noChangeArrowheads="1"/>
          </p:cNvSpPr>
          <p:nvPr/>
        </p:nvSpPr>
        <p:spPr bwMode="auto">
          <a:xfrm>
            <a:off x="34925" y="5516563"/>
            <a:ext cx="1584325" cy="307975"/>
          </a:xfrm>
          <a:prstGeom prst="rect">
            <a:avLst/>
          </a:prstGeom>
          <a:noFill/>
          <a:ln w="9525">
            <a:noFill/>
            <a:miter lim="800000"/>
            <a:headEnd/>
            <a:tailEnd/>
          </a:ln>
        </p:spPr>
        <p:txBody>
          <a:bodyPr>
            <a:spAutoFit/>
          </a:bodyPr>
          <a:lstStyle/>
          <a:p>
            <a:r>
              <a:rPr lang="en-GB" sz="1400"/>
              <a:t>0V (ground)</a:t>
            </a:r>
          </a:p>
        </p:txBody>
      </p:sp>
      <p:sp>
        <p:nvSpPr>
          <p:cNvPr id="18454" name="TextBox 63"/>
          <p:cNvSpPr txBox="1">
            <a:spLocks noChangeArrowheads="1"/>
          </p:cNvSpPr>
          <p:nvPr/>
        </p:nvSpPr>
        <p:spPr bwMode="auto">
          <a:xfrm>
            <a:off x="5435600" y="5589588"/>
            <a:ext cx="1584325" cy="307975"/>
          </a:xfrm>
          <a:prstGeom prst="rect">
            <a:avLst/>
          </a:prstGeom>
          <a:noFill/>
          <a:ln w="9525">
            <a:noFill/>
            <a:miter lim="800000"/>
            <a:headEnd/>
            <a:tailEnd/>
          </a:ln>
        </p:spPr>
        <p:txBody>
          <a:bodyPr>
            <a:spAutoFit/>
          </a:bodyPr>
          <a:lstStyle/>
          <a:p>
            <a:r>
              <a:rPr lang="en-GB" sz="1400"/>
              <a:t>0V (ground)</a:t>
            </a:r>
          </a:p>
        </p:txBody>
      </p:sp>
      <p:sp>
        <p:nvSpPr>
          <p:cNvPr id="18455" name="TextBox 62"/>
          <p:cNvSpPr txBox="1">
            <a:spLocks noChangeArrowheads="1"/>
          </p:cNvSpPr>
          <p:nvPr/>
        </p:nvSpPr>
        <p:spPr bwMode="auto">
          <a:xfrm>
            <a:off x="1403350" y="3573463"/>
            <a:ext cx="684213" cy="369887"/>
          </a:xfrm>
          <a:prstGeom prst="rect">
            <a:avLst/>
          </a:prstGeom>
          <a:noFill/>
          <a:ln w="9525">
            <a:noFill/>
            <a:miter lim="800000"/>
            <a:headEnd/>
            <a:tailEnd/>
          </a:ln>
        </p:spPr>
        <p:txBody>
          <a:bodyPr wrap="none">
            <a:spAutoFit/>
          </a:bodyPr>
          <a:lstStyle/>
          <a:p>
            <a:r>
              <a:rPr lang="en-GB"/>
              <a:t>input</a:t>
            </a:r>
          </a:p>
        </p:txBody>
      </p:sp>
      <p:sp>
        <p:nvSpPr>
          <p:cNvPr id="18456" name="TextBox 63"/>
          <p:cNvSpPr txBox="1">
            <a:spLocks noChangeArrowheads="1"/>
          </p:cNvSpPr>
          <p:nvPr/>
        </p:nvSpPr>
        <p:spPr bwMode="auto">
          <a:xfrm>
            <a:off x="6732588" y="3644900"/>
            <a:ext cx="825500" cy="369888"/>
          </a:xfrm>
          <a:prstGeom prst="rect">
            <a:avLst/>
          </a:prstGeom>
          <a:noFill/>
          <a:ln w="9525">
            <a:noFill/>
            <a:miter lim="800000"/>
            <a:headEnd/>
            <a:tailEnd/>
          </a:ln>
        </p:spPr>
        <p:txBody>
          <a:bodyPr wrap="none">
            <a:spAutoFit/>
          </a:bodyPr>
          <a:lstStyle/>
          <a:p>
            <a:r>
              <a:rPr lang="en-GB"/>
              <a:t>output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64" presetClass="path" presetSubtype="0" accel="50000" decel="50000" fill="hold" nodeType="clickEffect">
                                  <p:stCondLst>
                                    <p:cond delay="0"/>
                                  </p:stCondLst>
                                  <p:childTnLst>
                                    <p:animMotion origin="layout" path="M 8.33333E-7 1.89639E-6 L -0.00035 -0.10916 " pathEditMode="relative" rAng="0" ptsTypes="AA">
                                      <p:cBhvr>
                                        <p:cTn id="12" dur="2000" fill="hold"/>
                                        <p:tgtEl>
                                          <p:spTgt spid="4"/>
                                        </p:tgtEl>
                                        <p:attrNameLst>
                                          <p:attrName>ppt_x</p:attrName>
                                          <p:attrName>ppt_y</p:attrName>
                                        </p:attrNameLst>
                                      </p:cBhvr>
                                      <p:rCtr x="0" y="-55"/>
                                    </p:animMotion>
                                  </p:childTnLst>
                                </p:cTn>
                              </p:par>
                            </p:childTnLst>
                          </p:cTn>
                        </p:par>
                      </p:childTnLst>
                    </p:cTn>
                  </p:par>
                  <p:par>
                    <p:cTn id="13" fill="hold">
                      <p:stCondLst>
                        <p:cond delay="indefinite"/>
                      </p:stCondLst>
                      <p:childTnLst>
                        <p:par>
                          <p:cTn id="14" fill="hold">
                            <p:stCondLst>
                              <p:cond delay="0"/>
                            </p:stCondLst>
                            <p:childTnLst>
                              <p:par>
                                <p:cTn id="15" presetID="64" presetClass="path" presetSubtype="0" accel="50000" decel="50000" fill="hold" nodeType="clickEffect">
                                  <p:stCondLst>
                                    <p:cond delay="0"/>
                                  </p:stCondLst>
                                  <p:childTnLst>
                                    <p:animMotion origin="layout" path="M 2.22222E-6 -2.03515E-7 L -0.00052 -0.11008 " pathEditMode="relative" rAng="0" ptsTypes="AA">
                                      <p:cBhvr>
                                        <p:cTn id="16" dur="2000" fill="hold"/>
                                        <p:tgtEl>
                                          <p:spTgt spid="5"/>
                                        </p:tgtEl>
                                        <p:attrNameLst>
                                          <p:attrName>ppt_x</p:attrName>
                                          <p:attrName>ppt_y</p:attrName>
                                        </p:attrNameLst>
                                      </p:cBhvr>
                                      <p:rCtr x="0" y="-55"/>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p:cNvGrpSpPr>
            <a:grpSpLocks/>
          </p:cNvGrpSpPr>
          <p:nvPr/>
        </p:nvGrpSpPr>
        <p:grpSpPr bwMode="auto">
          <a:xfrm>
            <a:off x="0" y="4076700"/>
            <a:ext cx="3600450" cy="2581275"/>
            <a:chOff x="4788024" y="1772816"/>
            <a:chExt cx="3600400" cy="2581259"/>
          </a:xfrm>
        </p:grpSpPr>
        <p:pic>
          <p:nvPicPr>
            <p:cNvPr id="7181" name="Picture 7" descr="C05NF01"/>
            <p:cNvPicPr>
              <a:picLocks noChangeAspect="1" noChangeArrowheads="1"/>
            </p:cNvPicPr>
            <p:nvPr/>
          </p:nvPicPr>
          <p:blipFill>
            <a:blip r:embed="rId3" cstate="print"/>
            <a:srcRect l="57307"/>
            <a:stretch>
              <a:fillRect/>
            </a:stretch>
          </p:blipFill>
          <p:spPr bwMode="auto">
            <a:xfrm>
              <a:off x="4788024" y="1772816"/>
              <a:ext cx="3600400" cy="2581259"/>
            </a:xfrm>
            <a:prstGeom prst="rect">
              <a:avLst/>
            </a:prstGeom>
            <a:noFill/>
            <a:ln w="9525">
              <a:noFill/>
              <a:miter lim="800000"/>
              <a:headEnd/>
              <a:tailEnd/>
            </a:ln>
          </p:spPr>
        </p:pic>
        <p:sp>
          <p:nvSpPr>
            <p:cNvPr id="7182" name="TextBox 11"/>
            <p:cNvSpPr txBox="1">
              <a:spLocks noChangeArrowheads="1"/>
            </p:cNvSpPr>
            <p:nvPr/>
          </p:nvSpPr>
          <p:spPr bwMode="auto">
            <a:xfrm>
              <a:off x="4932040" y="1844824"/>
              <a:ext cx="518091" cy="369332"/>
            </a:xfrm>
            <a:prstGeom prst="rect">
              <a:avLst/>
            </a:prstGeom>
            <a:solidFill>
              <a:schemeClr val="bg1"/>
            </a:solidFill>
            <a:ln w="9525">
              <a:solidFill>
                <a:schemeClr val="bg1"/>
              </a:solidFill>
              <a:miter lim="800000"/>
              <a:headEnd/>
              <a:tailEnd/>
            </a:ln>
          </p:spPr>
          <p:txBody>
            <a:bodyPr wrap="none">
              <a:spAutoFit/>
            </a:bodyPr>
            <a:lstStyle/>
            <a:p>
              <a:r>
                <a:rPr lang="en-GB" i="1">
                  <a:latin typeface="Times New Roman" pitchFamily="18" charset="0"/>
                  <a:cs typeface="Times New Roman" pitchFamily="18" charset="0"/>
                </a:rPr>
                <a:t>v(t)</a:t>
              </a:r>
            </a:p>
          </p:txBody>
        </p:sp>
      </p:grpSp>
      <p:sp>
        <p:nvSpPr>
          <p:cNvPr id="7173" name="Title 1"/>
          <p:cNvSpPr>
            <a:spLocks noGrp="1"/>
          </p:cNvSpPr>
          <p:nvPr>
            <p:ph type="title"/>
          </p:nvPr>
        </p:nvSpPr>
        <p:spPr/>
        <p:txBody>
          <a:bodyPr/>
          <a:lstStyle/>
          <a:p>
            <a:pPr eaLnBrk="1" hangingPunct="1"/>
            <a:r>
              <a:rPr lang="en-GB" dirty="0">
                <a:solidFill>
                  <a:srgbClr val="FF0000"/>
                </a:solidFill>
              </a:rPr>
              <a:t>Range </a:t>
            </a:r>
            <a:r>
              <a:rPr lang="en-GB" dirty="0"/>
              <a:t>of a signal</a:t>
            </a:r>
          </a:p>
        </p:txBody>
      </p:sp>
      <p:sp>
        <p:nvSpPr>
          <p:cNvPr id="7174" name="Content Placeholder 2"/>
          <p:cNvSpPr>
            <a:spLocks noGrp="1"/>
          </p:cNvSpPr>
          <p:nvPr>
            <p:ph idx="1"/>
          </p:nvPr>
        </p:nvSpPr>
        <p:spPr>
          <a:xfrm>
            <a:off x="144018" y="1760537"/>
            <a:ext cx="4248150" cy="1371600"/>
          </a:xfrm>
        </p:spPr>
        <p:txBody>
          <a:bodyPr/>
          <a:lstStyle/>
          <a:p>
            <a:pPr eaLnBrk="1" hangingPunct="1"/>
            <a:r>
              <a:rPr lang="en-GB" sz="2400" dirty="0"/>
              <a:t>The range (also known as peak-to-peak value) gives the range of values a waveform can take</a:t>
            </a:r>
          </a:p>
          <a:p>
            <a:pPr eaLnBrk="1" hangingPunct="1"/>
            <a:r>
              <a:rPr lang="en-GB" sz="2000" dirty="0"/>
              <a:t>Dynamic range is the difference between the largest and smallest usable signal</a:t>
            </a:r>
          </a:p>
        </p:txBody>
      </p:sp>
      <p:graphicFrame>
        <p:nvGraphicFramePr>
          <p:cNvPr id="113666" name="Object 2"/>
          <p:cNvGraphicFramePr>
            <a:graphicFrameLocks noChangeAspect="1"/>
          </p:cNvGraphicFramePr>
          <p:nvPr/>
        </p:nvGraphicFramePr>
        <p:xfrm>
          <a:off x="4140200" y="5175250"/>
          <a:ext cx="2473325" cy="558800"/>
        </p:xfrm>
        <a:graphic>
          <a:graphicData uri="http://schemas.openxmlformats.org/presentationml/2006/ole">
            <mc:AlternateContent xmlns:mc="http://schemas.openxmlformats.org/markup-compatibility/2006">
              <mc:Choice xmlns:v="urn:schemas-microsoft-com:vml" Requires="v">
                <p:oleObj spid="_x0000_s12436" name="Equation" r:id="rId4" imgW="1066680" imgH="241200" progId="Equation.3">
                  <p:embed/>
                </p:oleObj>
              </mc:Choice>
              <mc:Fallback>
                <p:oleObj name="Equation" r:id="rId4" imgW="1066680" imgH="2412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0200" y="5175250"/>
                        <a:ext cx="2473325" cy="558800"/>
                      </a:xfrm>
                      <a:prstGeom prst="rect">
                        <a:avLst/>
                      </a:prstGeom>
                      <a:solidFill>
                        <a:schemeClr val="bg1"/>
                      </a:solidFill>
                    </p:spPr>
                  </p:pic>
                </p:oleObj>
              </mc:Fallback>
            </mc:AlternateContent>
          </a:graphicData>
        </a:graphic>
      </p:graphicFrame>
      <p:cxnSp>
        <p:nvCxnSpPr>
          <p:cNvPr id="7" name="Straight Connector 6"/>
          <p:cNvCxnSpPr/>
          <p:nvPr/>
        </p:nvCxnSpPr>
        <p:spPr>
          <a:xfrm>
            <a:off x="287338" y="6453188"/>
            <a:ext cx="3529012" cy="0"/>
          </a:xfrm>
          <a:prstGeom prst="line">
            <a:avLst/>
          </a:prstGeom>
          <a:ln w="19050">
            <a:solidFill>
              <a:srgbClr val="0000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87338" y="4579938"/>
            <a:ext cx="3529012" cy="0"/>
          </a:xfrm>
          <a:prstGeom prst="line">
            <a:avLst/>
          </a:prstGeom>
          <a:ln w="19050">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a:spLocks noChangeArrowheads="1"/>
          </p:cNvSpPr>
          <p:nvPr/>
        </p:nvSpPr>
        <p:spPr bwMode="auto">
          <a:xfrm>
            <a:off x="3313113" y="4076700"/>
            <a:ext cx="712787" cy="461963"/>
          </a:xfrm>
          <a:prstGeom prst="rect">
            <a:avLst/>
          </a:prstGeom>
          <a:noFill/>
          <a:ln w="9525">
            <a:noFill/>
            <a:miter lim="800000"/>
            <a:headEnd/>
            <a:tailEnd/>
          </a:ln>
        </p:spPr>
        <p:txBody>
          <a:bodyPr wrap="none">
            <a:spAutoFit/>
          </a:bodyPr>
          <a:lstStyle/>
          <a:p>
            <a:r>
              <a:rPr lang="en-GB" sz="2400" i="1">
                <a:latin typeface="Times New Roman" pitchFamily="18" charset="0"/>
                <a:cs typeface="Times New Roman" pitchFamily="18" charset="0"/>
              </a:rPr>
              <a:t>V</a:t>
            </a:r>
            <a:r>
              <a:rPr lang="en-GB" sz="2400" i="1" baseline="-25000">
                <a:latin typeface="Times New Roman" pitchFamily="18" charset="0"/>
                <a:cs typeface="Times New Roman" pitchFamily="18" charset="0"/>
              </a:rPr>
              <a:t>max</a:t>
            </a:r>
          </a:p>
        </p:txBody>
      </p:sp>
      <p:sp>
        <p:nvSpPr>
          <p:cNvPr id="17" name="TextBox 16"/>
          <p:cNvSpPr txBox="1">
            <a:spLocks noChangeArrowheads="1"/>
          </p:cNvSpPr>
          <p:nvPr/>
        </p:nvSpPr>
        <p:spPr bwMode="auto">
          <a:xfrm>
            <a:off x="3387725" y="5949950"/>
            <a:ext cx="679450" cy="460375"/>
          </a:xfrm>
          <a:prstGeom prst="rect">
            <a:avLst/>
          </a:prstGeom>
          <a:noFill/>
          <a:ln w="9525">
            <a:noFill/>
            <a:miter lim="800000"/>
            <a:headEnd/>
            <a:tailEnd/>
          </a:ln>
        </p:spPr>
        <p:txBody>
          <a:bodyPr wrap="none">
            <a:spAutoFit/>
          </a:bodyPr>
          <a:lstStyle/>
          <a:p>
            <a:r>
              <a:rPr lang="en-GB" sz="2400" i="1">
                <a:latin typeface="Times New Roman" pitchFamily="18" charset="0"/>
                <a:cs typeface="Times New Roman" pitchFamily="18" charset="0"/>
              </a:rPr>
              <a:t>V</a:t>
            </a:r>
            <a:r>
              <a:rPr lang="en-GB" sz="2400" i="1" baseline="-25000">
                <a:latin typeface="Times New Roman" pitchFamily="18" charset="0"/>
                <a:cs typeface="Times New Roman" pitchFamily="18" charset="0"/>
              </a:rPr>
              <a:t>min</a:t>
            </a:r>
          </a:p>
        </p:txBody>
      </p:sp>
      <p:cxnSp>
        <p:nvCxnSpPr>
          <p:cNvPr id="19" name="Straight Arrow Connector 18"/>
          <p:cNvCxnSpPr/>
          <p:nvPr/>
        </p:nvCxnSpPr>
        <p:spPr>
          <a:xfrm rot="5400000" flipH="1" flipV="1">
            <a:off x="3097213" y="5514975"/>
            <a:ext cx="1871662" cy="1588"/>
          </a:xfrm>
          <a:prstGeom prst="straightConnector1">
            <a:avLst/>
          </a:prstGeom>
          <a:ln>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3" name="Object 13"/>
          <p:cNvGraphicFramePr>
            <a:graphicFrameLocks noChangeAspect="1"/>
          </p:cNvGraphicFramePr>
          <p:nvPr/>
        </p:nvGraphicFramePr>
        <p:xfrm>
          <a:off x="6126163" y="5965825"/>
          <a:ext cx="2767012" cy="558800"/>
        </p:xfrm>
        <a:graphic>
          <a:graphicData uri="http://schemas.openxmlformats.org/presentationml/2006/ole">
            <mc:AlternateContent xmlns:mc="http://schemas.openxmlformats.org/markup-compatibility/2006">
              <mc:Choice xmlns:v="urn:schemas-microsoft-com:vml" Requires="v">
                <p:oleObj spid="_x0000_s12437" name="Equation" r:id="rId6" imgW="1193760" imgH="241200" progId="Equation.3">
                  <p:embed/>
                </p:oleObj>
              </mc:Choice>
              <mc:Fallback>
                <p:oleObj name="Equation" r:id="rId6" imgW="1193760" imgH="24120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26163" y="5965825"/>
                        <a:ext cx="2767012" cy="558800"/>
                      </a:xfrm>
                      <a:prstGeom prst="rect">
                        <a:avLst/>
                      </a:prstGeom>
                      <a:solidFill>
                        <a:schemeClr val="bg1"/>
                      </a:solidFill>
                    </p:spPr>
                  </p:pic>
                </p:oleObj>
              </mc:Fallback>
            </mc:AlternateContent>
          </a:graphicData>
        </a:graphic>
      </p:graphicFrame>
      <p:sp>
        <p:nvSpPr>
          <p:cNvPr id="20" name="Content Placeholder 2"/>
          <p:cNvSpPr txBox="1">
            <a:spLocks/>
          </p:cNvSpPr>
          <p:nvPr/>
        </p:nvSpPr>
        <p:spPr bwMode="auto">
          <a:xfrm>
            <a:off x="4500563" y="1773238"/>
            <a:ext cx="4248150" cy="3240087"/>
          </a:xfrm>
          <a:prstGeom prst="rect">
            <a:avLst/>
          </a:prstGeom>
          <a:noFill/>
          <a:ln w="9525">
            <a:noFill/>
            <a:miter lim="800000"/>
            <a:headEnd/>
            <a:tailEnd/>
          </a:ln>
        </p:spPr>
        <p:txBody>
          <a:bodyPr/>
          <a:lstStyle/>
          <a:p>
            <a:pPr marL="447675" indent="-447675">
              <a:spcBef>
                <a:spcPct val="20000"/>
              </a:spcBef>
              <a:buClr>
                <a:schemeClr val="accent1"/>
              </a:buClr>
              <a:buSzPct val="70000"/>
              <a:buFont typeface="Wingdings" pitchFamily="2" charset="2"/>
              <a:buChar char="n"/>
              <a:defRPr/>
            </a:pPr>
            <a:r>
              <a:rPr lang="en-GB" sz="2400" kern="0" dirty="0">
                <a:latin typeface="+mn-lt"/>
              </a:rPr>
              <a:t>A ‘long’ observation time is needed for this non-periodic signal to be sure of the range</a:t>
            </a:r>
          </a:p>
          <a:p>
            <a:pPr marL="904875" lvl="1" indent="-447675">
              <a:spcBef>
                <a:spcPct val="20000"/>
              </a:spcBef>
              <a:buClr>
                <a:schemeClr val="accent1"/>
              </a:buClr>
              <a:buSzPct val="70000"/>
              <a:buFont typeface="Wingdings" pitchFamily="2" charset="2"/>
              <a:buChar char="n"/>
              <a:defRPr/>
            </a:pPr>
            <a:endParaRPr lang="en-GB" sz="1600" kern="0" dirty="0">
              <a:latin typeface="+mn-lt"/>
            </a:endParaRPr>
          </a:p>
          <a:p>
            <a:pPr marL="904875" lvl="1" indent="-447675">
              <a:spcBef>
                <a:spcPct val="20000"/>
              </a:spcBef>
              <a:buClr>
                <a:schemeClr val="accent1"/>
              </a:buClr>
              <a:buSzPct val="70000"/>
              <a:buFont typeface="Wingdings" pitchFamily="2" charset="2"/>
              <a:buChar char="n"/>
              <a:defRPr/>
            </a:pPr>
            <a:r>
              <a:rPr lang="en-GB" sz="2000" kern="0" dirty="0">
                <a:latin typeface="+mn-lt"/>
              </a:rPr>
              <a:t>The longer the observation time, the more statistical relevance to the metric of range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366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dirty="0"/>
              <a:t>Laboratory Activities</a:t>
            </a:r>
          </a:p>
        </p:txBody>
      </p:sp>
      <p:sp>
        <p:nvSpPr>
          <p:cNvPr id="13315" name="Rectangle 3"/>
          <p:cNvSpPr>
            <a:spLocks noGrp="1" noChangeArrowheads="1"/>
          </p:cNvSpPr>
          <p:nvPr>
            <p:ph idx="1"/>
          </p:nvPr>
        </p:nvSpPr>
        <p:spPr>
          <a:xfrm>
            <a:off x="395536" y="1988840"/>
            <a:ext cx="8229600" cy="4530725"/>
          </a:xfrm>
        </p:spPr>
        <p:txBody>
          <a:bodyPr/>
          <a:lstStyle/>
          <a:p>
            <a:pPr eaLnBrk="1" hangingPunct="1">
              <a:lnSpc>
                <a:spcPct val="80000"/>
              </a:lnSpc>
            </a:pPr>
            <a:r>
              <a:rPr lang="en-GB" sz="2400" dirty="0"/>
              <a:t>2 Analogue Lab sessions provide basic training in dealing with electronic systems and instruments.</a:t>
            </a:r>
          </a:p>
          <a:p>
            <a:pPr lvl="1" eaLnBrk="1" hangingPunct="1">
              <a:lnSpc>
                <a:spcPct val="80000"/>
              </a:lnSpc>
            </a:pPr>
            <a:r>
              <a:rPr lang="en-GB" sz="2000" dirty="0"/>
              <a:t>Lab 1: Oscilloscope Skills</a:t>
            </a:r>
          </a:p>
          <a:p>
            <a:pPr lvl="1" eaLnBrk="1" hangingPunct="1">
              <a:lnSpc>
                <a:spcPct val="80000"/>
              </a:lnSpc>
            </a:pPr>
            <a:r>
              <a:rPr lang="en-GB" sz="2000" dirty="0"/>
              <a:t>Lab 2: Characterisation of an Electronic Sensor System</a:t>
            </a:r>
          </a:p>
          <a:p>
            <a:pPr eaLnBrk="1" hangingPunct="1">
              <a:lnSpc>
                <a:spcPct val="80000"/>
              </a:lnSpc>
            </a:pPr>
            <a:r>
              <a:rPr lang="en-GB" sz="2400" dirty="0"/>
              <a:t>Postgraduate lab demonstrators support your learning</a:t>
            </a:r>
          </a:p>
          <a:p>
            <a:pPr eaLnBrk="1" hangingPunct="1">
              <a:lnSpc>
                <a:spcPct val="80000"/>
              </a:lnSpc>
            </a:pPr>
            <a:r>
              <a:rPr lang="en-GB" sz="2400" dirty="0"/>
              <a:t>Laboratory work carries 30% weighting, the remainder of the assessment is a multiple choice exam.</a:t>
            </a:r>
          </a:p>
          <a:p>
            <a:pPr eaLnBrk="1" hangingPunct="1">
              <a:lnSpc>
                <a:spcPct val="80000"/>
              </a:lnSpc>
            </a:pPr>
            <a:endParaRPr lang="en-GB" sz="2400" dirty="0"/>
          </a:p>
          <a:p>
            <a:pPr lvl="1" eaLnBrk="1" hangingPunct="1">
              <a:lnSpc>
                <a:spcPct val="80000"/>
              </a:lnSpc>
            </a:pPr>
            <a:endParaRPr lang="en-GB" sz="2000" dirty="0">
              <a:solidFill>
                <a:srgbClr val="FFFF00"/>
              </a:solidFill>
            </a:endParaRPr>
          </a:p>
          <a:p>
            <a:pPr eaLnBrk="1" hangingPunct="1">
              <a:lnSpc>
                <a:spcPct val="80000"/>
              </a:lnSpc>
            </a:pPr>
            <a:endParaRPr lang="en-GB" sz="2400" dirty="0"/>
          </a:p>
          <a:p>
            <a:pPr eaLnBrk="1" hangingPunct="1">
              <a:lnSpc>
                <a:spcPct val="80000"/>
              </a:lnSpc>
            </a:pPr>
            <a:endParaRPr lang="en-GB" sz="2400" dirty="0"/>
          </a:p>
        </p:txBody>
      </p:sp>
      <p:sp>
        <p:nvSpPr>
          <p:cNvPr id="4" name="Rectangle 3"/>
          <p:cNvSpPr txBox="1">
            <a:spLocks noChangeArrowheads="1"/>
          </p:cNvSpPr>
          <p:nvPr/>
        </p:nvSpPr>
        <p:spPr>
          <a:xfrm>
            <a:off x="1835696" y="5301208"/>
            <a:ext cx="5241776" cy="603448"/>
          </a:xfrm>
          <a:prstGeom prst="rect">
            <a:avLst/>
          </a:prstGeom>
        </p:spPr>
        <p:txBody>
          <a:bodyPr/>
          <a:lstStyle/>
          <a:p>
            <a:pPr marL="447675" indent="-447675">
              <a:lnSpc>
                <a:spcPct val="80000"/>
              </a:lnSpc>
              <a:spcBef>
                <a:spcPct val="20000"/>
              </a:spcBef>
              <a:buClr>
                <a:schemeClr val="accent1"/>
              </a:buClr>
              <a:buSzPct val="70000"/>
              <a:buFont typeface="Wingdings" pitchFamily="2" charset="2"/>
              <a:buChar char="n"/>
            </a:pPr>
            <a:r>
              <a:rPr lang="en-US" sz="2400" dirty="0"/>
              <a:t>And now we start at the beginning</a:t>
            </a:r>
          </a:p>
          <a:p>
            <a:pPr marL="447675" indent="-447675">
              <a:lnSpc>
                <a:spcPct val="80000"/>
              </a:lnSpc>
              <a:spcBef>
                <a:spcPct val="20000"/>
              </a:spcBef>
              <a:buClr>
                <a:schemeClr val="accent1"/>
              </a:buClr>
              <a:buSzPct val="70000"/>
            </a:pPr>
            <a:endParaRPr kumimoji="0" lang="en-GB" sz="2400" b="0" i="0" u="none" strike="noStrike" kern="0" cap="none" spc="0" normalizeH="0" baseline="0" noProof="0" dirty="0">
              <a:ln>
                <a:noFill/>
              </a:ln>
              <a:solidFill>
                <a:schemeClr val="tx1"/>
              </a:solidFill>
              <a:effectLst/>
              <a:uLnTx/>
              <a:uFillTx/>
              <a:latin typeface="+mn-lt"/>
              <a:ea typeface="+mn-ea"/>
              <a:cs typeface="+mn-cs"/>
            </a:endParaRPr>
          </a:p>
          <a:p>
            <a:pPr marL="447675" marR="0" lvl="0" indent="-447675" algn="l" defTabSz="914400" rtl="0" eaLnBrk="1" fontAlgn="base" latinLnBrk="0" hangingPunct="1">
              <a:lnSpc>
                <a:spcPct val="80000"/>
              </a:lnSpc>
              <a:spcBef>
                <a:spcPct val="20000"/>
              </a:spcBef>
              <a:spcAft>
                <a:spcPct val="0"/>
              </a:spcAft>
              <a:buClr>
                <a:schemeClr val="accent1"/>
              </a:buClr>
              <a:buSzPct val="70000"/>
              <a:buFont typeface="Wingdings" pitchFamily="2" charset="2"/>
              <a:buChar char="n"/>
              <a:tabLst/>
              <a:defRPr/>
            </a:pPr>
            <a:endParaRPr kumimoji="0" lang="en-GB" sz="2400" b="0" i="0" u="none" strike="noStrike" kern="0" cap="none" spc="0" normalizeH="0" baseline="0" noProof="0" dirty="0">
              <a:ln>
                <a:noFill/>
              </a:ln>
              <a:solidFill>
                <a:schemeClr val="tx1"/>
              </a:solidFill>
              <a:effectLst/>
              <a:uLnTx/>
              <a:uFillTx/>
              <a:latin typeface="+mn-lt"/>
              <a:ea typeface="+mn-ea"/>
              <a:cs typeface="+mn-cs"/>
            </a:endParaRPr>
          </a:p>
          <a:p>
            <a:pPr marL="889000" marR="0" lvl="1" indent="-439738" algn="l" defTabSz="914400" rtl="0" eaLnBrk="1" fontAlgn="base" latinLnBrk="0" hangingPunct="1">
              <a:lnSpc>
                <a:spcPct val="80000"/>
              </a:lnSpc>
              <a:spcBef>
                <a:spcPct val="20000"/>
              </a:spcBef>
              <a:spcAft>
                <a:spcPct val="0"/>
              </a:spcAft>
              <a:buClr>
                <a:schemeClr val="hlink"/>
              </a:buClr>
              <a:buSzPct val="65000"/>
              <a:buFont typeface="Wingdings" pitchFamily="2" charset="2"/>
              <a:buChar char="¡"/>
              <a:tabLst/>
              <a:defRPr/>
            </a:pPr>
            <a:endParaRPr kumimoji="0" lang="en-GB" sz="2000" b="0" i="0" u="none" strike="noStrike" kern="0" cap="none" spc="0" normalizeH="0" baseline="0" noProof="0" dirty="0">
              <a:ln>
                <a:noFill/>
              </a:ln>
              <a:solidFill>
                <a:srgbClr val="FFFF00"/>
              </a:solidFill>
              <a:effectLst/>
              <a:uLnTx/>
              <a:uFillTx/>
              <a:latin typeface="+mn-lt"/>
            </a:endParaRPr>
          </a:p>
          <a:p>
            <a:pPr marL="447675" marR="0" lvl="0" indent="-447675" algn="l" defTabSz="914400" rtl="0" eaLnBrk="1" fontAlgn="base" latinLnBrk="0" hangingPunct="1">
              <a:lnSpc>
                <a:spcPct val="80000"/>
              </a:lnSpc>
              <a:spcBef>
                <a:spcPct val="20000"/>
              </a:spcBef>
              <a:spcAft>
                <a:spcPct val="0"/>
              </a:spcAft>
              <a:buClr>
                <a:schemeClr val="accent1"/>
              </a:buClr>
              <a:buSzPct val="70000"/>
              <a:buFont typeface="Wingdings" pitchFamily="2" charset="2"/>
              <a:buChar char="n"/>
              <a:tabLst/>
              <a:defRPr/>
            </a:pPr>
            <a:endParaRPr kumimoji="0" lang="en-GB" sz="2400" b="0" i="0" u="none" strike="noStrike" kern="0" cap="none" spc="0" normalizeH="0" baseline="0" noProof="0" dirty="0">
              <a:ln>
                <a:noFill/>
              </a:ln>
              <a:solidFill>
                <a:schemeClr val="tx1"/>
              </a:solidFill>
              <a:effectLst/>
              <a:uLnTx/>
              <a:uFillTx/>
              <a:latin typeface="+mn-lt"/>
              <a:ea typeface="+mn-ea"/>
              <a:cs typeface="+mn-cs"/>
            </a:endParaRPr>
          </a:p>
          <a:p>
            <a:pPr marL="447675" marR="0" lvl="0" indent="-447675" algn="l" defTabSz="914400" rtl="0" eaLnBrk="1" fontAlgn="base" latinLnBrk="0" hangingPunct="1">
              <a:lnSpc>
                <a:spcPct val="80000"/>
              </a:lnSpc>
              <a:spcBef>
                <a:spcPct val="20000"/>
              </a:spcBef>
              <a:spcAft>
                <a:spcPct val="0"/>
              </a:spcAft>
              <a:buClr>
                <a:schemeClr val="accent1"/>
              </a:buClr>
              <a:buSzPct val="70000"/>
              <a:buFont typeface="Wingdings" pitchFamily="2" charset="2"/>
              <a:buChar char="n"/>
              <a:tabLst/>
              <a:defRPr/>
            </a:pPr>
            <a:endParaRPr kumimoji="0" lang="en-GB"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Title 1"/>
          <p:cNvSpPr>
            <a:spLocks noGrp="1"/>
          </p:cNvSpPr>
          <p:nvPr>
            <p:ph type="title"/>
          </p:nvPr>
        </p:nvSpPr>
        <p:spPr/>
        <p:txBody>
          <a:bodyPr/>
          <a:lstStyle/>
          <a:p>
            <a:pPr eaLnBrk="1" hangingPunct="1"/>
            <a:r>
              <a:rPr lang="en-GB" sz="3200"/>
              <a:t>Energy Conversion and Power:</a:t>
            </a:r>
          </a:p>
        </p:txBody>
      </p:sp>
      <p:sp>
        <p:nvSpPr>
          <p:cNvPr id="9222" name="Content Placeholder 2"/>
          <p:cNvSpPr>
            <a:spLocks noGrp="1"/>
          </p:cNvSpPr>
          <p:nvPr>
            <p:ph idx="1"/>
          </p:nvPr>
        </p:nvSpPr>
        <p:spPr>
          <a:xfrm>
            <a:off x="250825" y="1700213"/>
            <a:ext cx="8569325" cy="1079500"/>
          </a:xfrm>
        </p:spPr>
        <p:txBody>
          <a:bodyPr/>
          <a:lstStyle/>
          <a:p>
            <a:pPr eaLnBrk="1" hangingPunct="1"/>
            <a:r>
              <a:rPr lang="en-GB" sz="2800" dirty="0"/>
              <a:t>When a voltage or current is applied to a resistor, </a:t>
            </a:r>
            <a:r>
              <a:rPr lang="en-GB" sz="2800" i="1" dirty="0"/>
              <a:t>R</a:t>
            </a:r>
            <a:r>
              <a:rPr lang="en-GB" sz="2800" dirty="0"/>
              <a:t>, the rate of energy conversion (power), </a:t>
            </a:r>
            <a:r>
              <a:rPr lang="en-GB" sz="2800" i="1" dirty="0"/>
              <a:t>P</a:t>
            </a:r>
            <a:r>
              <a:rPr lang="en-GB" sz="2800" dirty="0"/>
              <a:t>,  is</a:t>
            </a:r>
          </a:p>
          <a:p>
            <a:pPr eaLnBrk="1" hangingPunct="1"/>
            <a:endParaRPr lang="en-GB" dirty="0"/>
          </a:p>
        </p:txBody>
      </p:sp>
      <p:graphicFrame>
        <p:nvGraphicFramePr>
          <p:cNvPr id="122882" name="Object 22"/>
          <p:cNvGraphicFramePr>
            <a:graphicFrameLocks noChangeAspect="1"/>
          </p:cNvGraphicFramePr>
          <p:nvPr/>
        </p:nvGraphicFramePr>
        <p:xfrm>
          <a:off x="2627313" y="2781300"/>
          <a:ext cx="3911600" cy="576263"/>
        </p:xfrm>
        <a:graphic>
          <a:graphicData uri="http://schemas.openxmlformats.org/presentationml/2006/ole">
            <mc:AlternateContent xmlns:mc="http://schemas.openxmlformats.org/markup-compatibility/2006">
              <mc:Choice xmlns:v="urn:schemas-microsoft-com:vml" Requires="v">
                <p:oleObj spid="_x0000_s14557" name="Equation" r:id="rId3" imgW="1371600" imgH="203040" progId="Equation.3">
                  <p:embed/>
                </p:oleObj>
              </mc:Choice>
              <mc:Fallback>
                <p:oleObj name="Equation" r:id="rId3" imgW="1371600" imgH="203040" progId="Equation.3">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2781300"/>
                        <a:ext cx="3911600" cy="576263"/>
                      </a:xfrm>
                      <a:prstGeom prst="rect">
                        <a:avLst/>
                      </a:prstGeom>
                      <a:solidFill>
                        <a:schemeClr val="bg1"/>
                      </a:solidFill>
                    </p:spPr>
                  </p:pic>
                </p:oleObj>
              </mc:Fallback>
            </mc:AlternateContent>
          </a:graphicData>
        </a:graphic>
      </p:graphicFrame>
      <p:grpSp>
        <p:nvGrpSpPr>
          <p:cNvPr id="2" name="Group 11"/>
          <p:cNvGrpSpPr>
            <a:grpSpLocks/>
          </p:cNvGrpSpPr>
          <p:nvPr/>
        </p:nvGrpSpPr>
        <p:grpSpPr bwMode="auto">
          <a:xfrm>
            <a:off x="303213" y="2852738"/>
            <a:ext cx="1962150" cy="1885950"/>
            <a:chOff x="4048125" y="4572693"/>
            <a:chExt cx="1583432" cy="1664595"/>
          </a:xfrm>
        </p:grpSpPr>
        <p:sp>
          <p:nvSpPr>
            <p:cNvPr id="9227" name="Freeform 8"/>
            <p:cNvSpPr>
              <a:spLocks/>
            </p:cNvSpPr>
            <p:nvPr/>
          </p:nvSpPr>
          <p:spPr bwMode="auto">
            <a:xfrm>
              <a:off x="4270375" y="4652963"/>
              <a:ext cx="806450" cy="1584325"/>
            </a:xfrm>
            <a:custGeom>
              <a:avLst/>
              <a:gdLst>
                <a:gd name="T0" fmla="*/ 22682201 w 508"/>
                <a:gd name="T1" fmla="*/ 0 h 998"/>
                <a:gd name="T2" fmla="*/ 1280239464 w 508"/>
                <a:gd name="T3" fmla="*/ 0 h 998"/>
                <a:gd name="T4" fmla="*/ 1280239464 w 508"/>
                <a:gd name="T5" fmla="*/ 2147483647 h 998"/>
                <a:gd name="T6" fmla="*/ 0 w 508"/>
                <a:gd name="T7" fmla="*/ 2147483647 h 998"/>
                <a:gd name="T8" fmla="*/ 0 60000 65536"/>
                <a:gd name="T9" fmla="*/ 0 60000 65536"/>
                <a:gd name="T10" fmla="*/ 0 60000 65536"/>
                <a:gd name="T11" fmla="*/ 0 60000 65536"/>
                <a:gd name="T12" fmla="*/ 0 w 508"/>
                <a:gd name="T13" fmla="*/ 0 h 998"/>
                <a:gd name="T14" fmla="*/ 508 w 508"/>
                <a:gd name="T15" fmla="*/ 998 h 998"/>
              </a:gdLst>
              <a:ahLst/>
              <a:cxnLst>
                <a:cxn ang="T8">
                  <a:pos x="T0" y="T1"/>
                </a:cxn>
                <a:cxn ang="T9">
                  <a:pos x="T2" y="T3"/>
                </a:cxn>
                <a:cxn ang="T10">
                  <a:pos x="T4" y="T5"/>
                </a:cxn>
                <a:cxn ang="T11">
                  <a:pos x="T6" y="T7"/>
                </a:cxn>
              </a:cxnLst>
              <a:rect l="T12" t="T13" r="T14" b="T15"/>
              <a:pathLst>
                <a:path w="508" h="998">
                  <a:moveTo>
                    <a:pt x="9" y="0"/>
                  </a:moveTo>
                  <a:lnTo>
                    <a:pt x="508" y="0"/>
                  </a:lnTo>
                  <a:lnTo>
                    <a:pt x="508" y="998"/>
                  </a:lnTo>
                  <a:lnTo>
                    <a:pt x="0" y="993"/>
                  </a:lnTo>
                </a:path>
              </a:pathLst>
            </a:custGeom>
            <a:noFill/>
            <a:ln w="9525">
              <a:solidFill>
                <a:schemeClr val="tx1"/>
              </a:solidFill>
              <a:round/>
              <a:headEnd type="oval" w="med" len="med"/>
              <a:tailEnd type="oval" w="med" len="med"/>
            </a:ln>
          </p:spPr>
          <p:txBody>
            <a:bodyPr/>
            <a:lstStyle/>
            <a:p>
              <a:endParaRPr lang="en-GB"/>
            </a:p>
          </p:txBody>
        </p:sp>
        <p:sp>
          <p:nvSpPr>
            <p:cNvPr id="9228" name="Rectangle 9"/>
            <p:cNvSpPr>
              <a:spLocks noChangeArrowheads="1"/>
            </p:cNvSpPr>
            <p:nvPr/>
          </p:nvSpPr>
          <p:spPr bwMode="auto">
            <a:xfrm>
              <a:off x="4932363" y="5013325"/>
              <a:ext cx="288925" cy="9144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9229" name="Text Box 10"/>
            <p:cNvSpPr txBox="1">
              <a:spLocks noChangeArrowheads="1"/>
            </p:cNvSpPr>
            <p:nvPr/>
          </p:nvSpPr>
          <p:spPr bwMode="auto">
            <a:xfrm>
              <a:off x="5226745" y="5246688"/>
              <a:ext cx="404812" cy="457200"/>
            </a:xfrm>
            <a:prstGeom prst="rect">
              <a:avLst/>
            </a:prstGeom>
            <a:noFill/>
            <a:ln w="9525">
              <a:noFill/>
              <a:miter lim="800000"/>
              <a:headEnd/>
              <a:tailEnd/>
            </a:ln>
          </p:spPr>
          <p:txBody>
            <a:bodyPr wrap="none">
              <a:spAutoFit/>
            </a:bodyPr>
            <a:lstStyle/>
            <a:p>
              <a:r>
                <a:rPr lang="en-GB" sz="2400"/>
                <a:t>R</a:t>
              </a:r>
            </a:p>
          </p:txBody>
        </p:sp>
        <p:sp>
          <p:nvSpPr>
            <p:cNvPr id="9230" name="Text Box 11"/>
            <p:cNvSpPr txBox="1">
              <a:spLocks noChangeArrowheads="1"/>
            </p:cNvSpPr>
            <p:nvPr/>
          </p:nvSpPr>
          <p:spPr bwMode="auto">
            <a:xfrm>
              <a:off x="4048125" y="5176838"/>
              <a:ext cx="319088" cy="457200"/>
            </a:xfrm>
            <a:prstGeom prst="rect">
              <a:avLst/>
            </a:prstGeom>
            <a:noFill/>
            <a:ln w="9525">
              <a:noFill/>
              <a:miter lim="800000"/>
              <a:headEnd/>
              <a:tailEnd/>
            </a:ln>
          </p:spPr>
          <p:txBody>
            <a:bodyPr wrap="none">
              <a:spAutoFit/>
            </a:bodyPr>
            <a:lstStyle/>
            <a:p>
              <a:r>
                <a:rPr lang="en-GB" sz="2400" i="1">
                  <a:latin typeface="Times New Roman" pitchFamily="18" charset="0"/>
                </a:rPr>
                <a:t>v</a:t>
              </a:r>
            </a:p>
          </p:txBody>
        </p:sp>
        <p:sp>
          <p:nvSpPr>
            <p:cNvPr id="9231" name="Line 12"/>
            <p:cNvSpPr>
              <a:spLocks noChangeShapeType="1"/>
            </p:cNvSpPr>
            <p:nvPr/>
          </p:nvSpPr>
          <p:spPr bwMode="auto">
            <a:xfrm flipV="1">
              <a:off x="4356100" y="4941888"/>
              <a:ext cx="0" cy="1008062"/>
            </a:xfrm>
            <a:prstGeom prst="line">
              <a:avLst/>
            </a:prstGeom>
            <a:noFill/>
            <a:ln w="9525">
              <a:solidFill>
                <a:schemeClr val="tx1"/>
              </a:solidFill>
              <a:round/>
              <a:headEnd/>
              <a:tailEnd type="triangle" w="med" len="med"/>
            </a:ln>
          </p:spPr>
          <p:txBody>
            <a:bodyPr/>
            <a:lstStyle/>
            <a:p>
              <a:endParaRPr lang="en-GB"/>
            </a:p>
          </p:txBody>
        </p:sp>
        <p:sp>
          <p:nvSpPr>
            <p:cNvPr id="9232" name="Line 13"/>
            <p:cNvSpPr>
              <a:spLocks noChangeShapeType="1"/>
            </p:cNvSpPr>
            <p:nvPr/>
          </p:nvSpPr>
          <p:spPr bwMode="auto">
            <a:xfrm>
              <a:off x="4572000" y="4652963"/>
              <a:ext cx="360363" cy="0"/>
            </a:xfrm>
            <a:prstGeom prst="line">
              <a:avLst/>
            </a:prstGeom>
            <a:noFill/>
            <a:ln w="28575">
              <a:solidFill>
                <a:srgbClr val="FF3300"/>
              </a:solidFill>
              <a:round/>
              <a:headEnd/>
              <a:tailEnd type="triangle" w="med" len="med"/>
            </a:ln>
          </p:spPr>
          <p:txBody>
            <a:bodyPr/>
            <a:lstStyle/>
            <a:p>
              <a:endParaRPr lang="en-GB"/>
            </a:p>
          </p:txBody>
        </p:sp>
        <p:sp>
          <p:nvSpPr>
            <p:cNvPr id="9233" name="Text Box 14"/>
            <p:cNvSpPr txBox="1">
              <a:spLocks noChangeArrowheads="1"/>
            </p:cNvSpPr>
            <p:nvPr/>
          </p:nvSpPr>
          <p:spPr bwMode="auto">
            <a:xfrm>
              <a:off x="4645025" y="4572693"/>
              <a:ext cx="268288" cy="457200"/>
            </a:xfrm>
            <a:prstGeom prst="rect">
              <a:avLst/>
            </a:prstGeom>
            <a:noFill/>
            <a:ln w="9525">
              <a:noFill/>
              <a:miter lim="800000"/>
              <a:headEnd/>
              <a:tailEnd/>
            </a:ln>
          </p:spPr>
          <p:txBody>
            <a:bodyPr wrap="none">
              <a:spAutoFit/>
            </a:bodyPr>
            <a:lstStyle/>
            <a:p>
              <a:r>
                <a:rPr lang="en-GB" sz="2400" i="1">
                  <a:latin typeface="Times New Roman" pitchFamily="18" charset="0"/>
                </a:rPr>
                <a:t>i</a:t>
              </a:r>
            </a:p>
          </p:txBody>
        </p:sp>
      </p:grpSp>
      <p:sp>
        <p:nvSpPr>
          <p:cNvPr id="13" name="Content Placeholder 2"/>
          <p:cNvSpPr txBox="1">
            <a:spLocks/>
          </p:cNvSpPr>
          <p:nvPr/>
        </p:nvSpPr>
        <p:spPr bwMode="auto">
          <a:xfrm>
            <a:off x="2195513" y="3429000"/>
            <a:ext cx="8135937" cy="1079500"/>
          </a:xfrm>
          <a:prstGeom prst="rect">
            <a:avLst/>
          </a:prstGeom>
          <a:noFill/>
          <a:ln w="9525">
            <a:noFill/>
            <a:miter lim="800000"/>
            <a:headEnd/>
            <a:tailEnd/>
          </a:ln>
        </p:spPr>
        <p:txBody>
          <a:bodyPr/>
          <a:lstStyle/>
          <a:p>
            <a:pPr marL="447675" indent="-447675">
              <a:spcBef>
                <a:spcPct val="20000"/>
              </a:spcBef>
              <a:buClr>
                <a:schemeClr val="accent1"/>
              </a:buClr>
              <a:buSzPct val="70000"/>
              <a:buFont typeface="Wingdings" pitchFamily="2" charset="2"/>
              <a:buChar char="n"/>
              <a:defRPr/>
            </a:pPr>
            <a:r>
              <a:rPr lang="en-GB" sz="3200" kern="0" dirty="0">
                <a:latin typeface="+mn-lt"/>
              </a:rPr>
              <a:t>If the </a:t>
            </a:r>
            <a:r>
              <a:rPr lang="en-GB" sz="3200" i="1" kern="0" dirty="0">
                <a:latin typeface="+mn-lt"/>
              </a:rPr>
              <a:t>V</a:t>
            </a:r>
            <a:r>
              <a:rPr lang="en-GB" sz="3200" kern="0" dirty="0">
                <a:latin typeface="+mn-lt"/>
              </a:rPr>
              <a:t> or </a:t>
            </a:r>
            <a:r>
              <a:rPr lang="en-GB" sz="3200" i="1" kern="0" dirty="0">
                <a:latin typeface="+mn-lt"/>
              </a:rPr>
              <a:t>I</a:t>
            </a:r>
            <a:r>
              <a:rPr lang="en-GB" sz="3200" kern="0" dirty="0">
                <a:latin typeface="+mn-lt"/>
              </a:rPr>
              <a:t> is varying:</a:t>
            </a:r>
          </a:p>
          <a:p>
            <a:pPr marL="447675" indent="-447675">
              <a:spcBef>
                <a:spcPct val="20000"/>
              </a:spcBef>
              <a:buClr>
                <a:schemeClr val="accent1"/>
              </a:buClr>
              <a:buSzPct val="70000"/>
              <a:buFont typeface="Wingdings" pitchFamily="2" charset="2"/>
              <a:buChar char="n"/>
              <a:defRPr/>
            </a:pPr>
            <a:endParaRPr lang="en-GB" sz="3200" kern="0" dirty="0">
              <a:latin typeface="+mn-lt"/>
            </a:endParaRPr>
          </a:p>
        </p:txBody>
      </p:sp>
      <p:sp>
        <p:nvSpPr>
          <p:cNvPr id="14" name="Rectangle 3"/>
          <p:cNvSpPr txBox="1">
            <a:spLocks noChangeArrowheads="1"/>
          </p:cNvSpPr>
          <p:nvPr/>
        </p:nvSpPr>
        <p:spPr bwMode="auto">
          <a:xfrm>
            <a:off x="2051050" y="4005263"/>
            <a:ext cx="4259263" cy="2160587"/>
          </a:xfrm>
          <a:prstGeom prst="rect">
            <a:avLst/>
          </a:prstGeom>
          <a:noFill/>
          <a:ln w="9525">
            <a:noFill/>
            <a:miter lim="800000"/>
            <a:headEnd/>
            <a:tailEnd/>
          </a:ln>
        </p:spPr>
        <p:txBody>
          <a:bodyPr/>
          <a:lstStyle/>
          <a:p>
            <a:pPr marL="447675" indent="-447675">
              <a:spcBef>
                <a:spcPct val="20000"/>
              </a:spcBef>
              <a:buClr>
                <a:schemeClr val="accent1"/>
              </a:buClr>
              <a:buSzPct val="70000"/>
              <a:buFont typeface="Wingdings" pitchFamily="2" charset="2"/>
              <a:buChar char="n"/>
              <a:defRPr/>
            </a:pPr>
            <a:r>
              <a:rPr lang="en-GB" sz="2400" kern="0" dirty="0">
                <a:latin typeface="+mn-lt"/>
              </a:rPr>
              <a:t>At any point in time, </a:t>
            </a:r>
            <a:r>
              <a:rPr lang="en-GB" sz="2800" b="1" i="1" kern="0" dirty="0">
                <a:latin typeface="Times New Roman" pitchFamily="18" charset="0"/>
              </a:rPr>
              <a:t>t</a:t>
            </a:r>
            <a:r>
              <a:rPr lang="en-GB" sz="2400" kern="0" dirty="0">
                <a:latin typeface="+mn-lt"/>
              </a:rPr>
              <a:t>, the instantaneous power is:</a:t>
            </a:r>
          </a:p>
        </p:txBody>
      </p:sp>
      <p:graphicFrame>
        <p:nvGraphicFramePr>
          <p:cNvPr id="9219" name="Object 4"/>
          <p:cNvGraphicFramePr>
            <a:graphicFrameLocks noChangeAspect="1"/>
          </p:cNvGraphicFramePr>
          <p:nvPr/>
        </p:nvGraphicFramePr>
        <p:xfrm>
          <a:off x="5940425" y="4379913"/>
          <a:ext cx="2689225" cy="561975"/>
        </p:xfrm>
        <a:graphic>
          <a:graphicData uri="http://schemas.openxmlformats.org/presentationml/2006/ole">
            <mc:AlternateContent xmlns:mc="http://schemas.openxmlformats.org/markup-compatibility/2006">
              <mc:Choice xmlns:v="urn:schemas-microsoft-com:vml" Requires="v">
                <p:oleObj spid="_x0000_s14558" name="Equation" r:id="rId5" imgW="990360" imgH="203040" progId="Equation.3">
                  <p:embed/>
                </p:oleObj>
              </mc:Choice>
              <mc:Fallback>
                <p:oleObj name="Equation" r:id="rId5" imgW="990360" imgH="2030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0425" y="4379913"/>
                        <a:ext cx="2689225" cy="5619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9220" name="Object 5"/>
          <p:cNvGraphicFramePr>
            <a:graphicFrameLocks noChangeAspect="1"/>
          </p:cNvGraphicFramePr>
          <p:nvPr/>
        </p:nvGraphicFramePr>
        <p:xfrm>
          <a:off x="2608263" y="5300663"/>
          <a:ext cx="6138862" cy="1296987"/>
        </p:xfrm>
        <a:graphic>
          <a:graphicData uri="http://schemas.openxmlformats.org/presentationml/2006/ole">
            <mc:AlternateContent xmlns:mc="http://schemas.openxmlformats.org/markup-compatibility/2006">
              <mc:Choice xmlns:v="urn:schemas-microsoft-com:vml" Requires="v">
                <p:oleObj spid="_x0000_s14559" name="Equation" r:id="rId7" imgW="2286000" imgH="482400" progId="Equation.3">
                  <p:embed/>
                </p:oleObj>
              </mc:Choice>
              <mc:Fallback>
                <p:oleObj name="Equation" r:id="rId7" imgW="2286000" imgH="4824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08263" y="5300663"/>
                        <a:ext cx="6138862" cy="1296987"/>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17" name="Rectangle 3"/>
          <p:cNvSpPr txBox="1">
            <a:spLocks noChangeArrowheads="1"/>
          </p:cNvSpPr>
          <p:nvPr/>
        </p:nvSpPr>
        <p:spPr bwMode="auto">
          <a:xfrm>
            <a:off x="0" y="5084763"/>
            <a:ext cx="4257675" cy="2160587"/>
          </a:xfrm>
          <a:prstGeom prst="rect">
            <a:avLst/>
          </a:prstGeom>
          <a:noFill/>
          <a:ln w="9525">
            <a:noFill/>
            <a:miter lim="800000"/>
            <a:headEnd/>
            <a:tailEnd/>
          </a:ln>
        </p:spPr>
        <p:txBody>
          <a:bodyPr/>
          <a:lstStyle/>
          <a:p>
            <a:pPr marL="447675" indent="-447675">
              <a:spcBef>
                <a:spcPct val="20000"/>
              </a:spcBef>
              <a:buClr>
                <a:schemeClr val="accent1"/>
              </a:buClr>
              <a:buSzPct val="70000"/>
              <a:buFont typeface="Wingdings" pitchFamily="2" charset="2"/>
              <a:buChar char="n"/>
              <a:defRPr/>
            </a:pPr>
            <a:r>
              <a:rPr lang="en-GB" sz="2400" kern="0" dirty="0">
                <a:latin typeface="+mn-lt"/>
              </a:rPr>
              <a:t>Average power over a given time is: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p:txBody>
          <a:bodyPr/>
          <a:lstStyle/>
          <a:p>
            <a:r>
              <a:rPr lang="en-US" sz="3200"/>
              <a:t>Magnitude Metrics for Signals</a:t>
            </a:r>
            <a:endParaRPr lang="en-GB" sz="3200"/>
          </a:p>
        </p:txBody>
      </p:sp>
      <p:sp>
        <p:nvSpPr>
          <p:cNvPr id="19459" name="Content Placeholder 5"/>
          <p:cNvSpPr>
            <a:spLocks noGrp="1"/>
          </p:cNvSpPr>
          <p:nvPr>
            <p:ph idx="1"/>
          </p:nvPr>
        </p:nvSpPr>
        <p:spPr>
          <a:xfrm>
            <a:off x="179388" y="1700213"/>
            <a:ext cx="8640762" cy="4114800"/>
          </a:xfrm>
        </p:spPr>
        <p:txBody>
          <a:bodyPr/>
          <a:lstStyle/>
          <a:p>
            <a:r>
              <a:rPr lang="en-US" dirty="0"/>
              <a:t>Mean (Average, DC) value</a:t>
            </a:r>
          </a:p>
          <a:p>
            <a:r>
              <a:rPr lang="en-US" dirty="0"/>
              <a:t>Peak-to-peak amplitude (range, AC value)</a:t>
            </a:r>
          </a:p>
          <a:p>
            <a:r>
              <a:rPr lang="en-US" dirty="0"/>
              <a:t>power-related amplitude metric: </a:t>
            </a:r>
            <a:r>
              <a:rPr lang="en-US" dirty="0" err="1"/>
              <a:t>r.m.s</a:t>
            </a:r>
            <a:r>
              <a:rPr lang="en-US" dirty="0"/>
              <a:t>.</a:t>
            </a:r>
          </a:p>
          <a:p>
            <a:pPr lvl="1">
              <a:buNone/>
            </a:pPr>
            <a:r>
              <a:rPr lang="en-US" dirty="0"/>
              <a:t>						</a:t>
            </a:r>
            <a:r>
              <a:rPr lang="en-US" sz="2400" dirty="0"/>
              <a:t>(root of mean squared)</a:t>
            </a:r>
          </a:p>
          <a:p>
            <a:pPr lvl="1"/>
            <a:r>
              <a:rPr lang="en-US" dirty="0"/>
              <a:t>This is the equivalent amplitude of a DC-only signal for which a resistor will dissipate energy heat at the same rate (power)</a:t>
            </a:r>
          </a:p>
          <a:p>
            <a:pPr lvl="1"/>
            <a:r>
              <a:rPr lang="en-US" dirty="0"/>
              <a:t>For the special case of a sine waveform:</a:t>
            </a:r>
          </a:p>
          <a:p>
            <a:pPr lvl="2"/>
            <a:r>
              <a:rPr lang="en-US" dirty="0" err="1"/>
              <a:t>V</a:t>
            </a:r>
            <a:r>
              <a:rPr lang="en-US" baseline="-25000" dirty="0" err="1"/>
              <a:t>r.m.s</a:t>
            </a:r>
            <a:r>
              <a:rPr lang="en-US" baseline="-25000" dirty="0"/>
              <a:t>. </a:t>
            </a:r>
            <a:r>
              <a:rPr lang="en-US" dirty="0"/>
              <a:t>=V</a:t>
            </a:r>
            <a:r>
              <a:rPr lang="en-US" baseline="-25000" dirty="0"/>
              <a:t>0-pk</a:t>
            </a:r>
            <a:r>
              <a:rPr lang="en-US" dirty="0"/>
              <a:t>/√2     </a:t>
            </a:r>
            <a:r>
              <a:rPr lang="en-US" dirty="0" err="1"/>
              <a:t>I</a:t>
            </a:r>
            <a:r>
              <a:rPr lang="en-US" baseline="-25000" dirty="0" err="1"/>
              <a:t>r.m.s</a:t>
            </a:r>
            <a:r>
              <a:rPr lang="en-US" baseline="-25000" dirty="0"/>
              <a:t>. </a:t>
            </a:r>
            <a:r>
              <a:rPr lang="en-US" dirty="0"/>
              <a:t>=I</a:t>
            </a:r>
            <a:r>
              <a:rPr lang="en-US" baseline="-25000" dirty="0"/>
              <a:t>0-pk</a:t>
            </a:r>
            <a:r>
              <a:rPr lang="en-US" dirty="0"/>
              <a:t>/√2</a:t>
            </a:r>
            <a:endParaRPr lang="en-GB" dirty="0"/>
          </a:p>
          <a:p>
            <a:pPr lvl="1"/>
            <a:endParaRPr lang="en-GB"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itle 1"/>
          <p:cNvSpPr>
            <a:spLocks noGrp="1"/>
          </p:cNvSpPr>
          <p:nvPr>
            <p:ph type="title"/>
          </p:nvPr>
        </p:nvSpPr>
        <p:spPr/>
        <p:txBody>
          <a:bodyPr/>
          <a:lstStyle/>
          <a:p>
            <a:pPr eaLnBrk="1" hangingPunct="1"/>
            <a:r>
              <a:rPr lang="en-GB"/>
              <a:t>Rate of signal waveform  variation with time</a:t>
            </a:r>
          </a:p>
        </p:txBody>
      </p:sp>
      <p:sp>
        <p:nvSpPr>
          <p:cNvPr id="3" name="Content Placeholder 2"/>
          <p:cNvSpPr>
            <a:spLocks noGrp="1"/>
          </p:cNvSpPr>
          <p:nvPr>
            <p:ph idx="1"/>
          </p:nvPr>
        </p:nvSpPr>
        <p:spPr>
          <a:xfrm>
            <a:off x="468313" y="3644900"/>
            <a:ext cx="8142287" cy="2451100"/>
          </a:xfrm>
        </p:spPr>
        <p:txBody>
          <a:bodyPr/>
          <a:lstStyle/>
          <a:p>
            <a:pPr eaLnBrk="1" hangingPunct="1">
              <a:defRPr/>
            </a:pPr>
            <a:r>
              <a:rPr lang="en-GB" sz="2400" dirty="0"/>
              <a:t>For sine waves this is characterised by its </a:t>
            </a:r>
            <a:r>
              <a:rPr lang="en-GB" sz="2400" dirty="0">
                <a:solidFill>
                  <a:srgbClr val="FF0000"/>
                </a:solidFill>
              </a:rPr>
              <a:t>frequency</a:t>
            </a:r>
            <a:r>
              <a:rPr lang="en-GB" sz="2400" dirty="0"/>
              <a:t> </a:t>
            </a:r>
            <a:r>
              <a:rPr lang="en-GB" sz="2400" i="1" dirty="0">
                <a:latin typeface="Times New Roman" pitchFamily="18" charset="0"/>
                <a:cs typeface="Times New Roman" pitchFamily="18" charset="0"/>
              </a:rPr>
              <a:t>f, </a:t>
            </a:r>
            <a:r>
              <a:rPr lang="en-GB" sz="2400" dirty="0">
                <a:latin typeface="+mj-lt"/>
                <a:cs typeface="Times New Roman" pitchFamily="18" charset="0"/>
              </a:rPr>
              <a:t>or </a:t>
            </a:r>
            <a:r>
              <a:rPr lang="en-GB" sz="2400" dirty="0">
                <a:cs typeface="Times New Roman" pitchFamily="18" charset="0"/>
              </a:rPr>
              <a:t>period </a:t>
            </a:r>
            <a:r>
              <a:rPr lang="en-GB" sz="2400" i="1" dirty="0">
                <a:latin typeface="Times New Roman" pitchFamily="18" charset="0"/>
                <a:cs typeface="Times New Roman" pitchFamily="18" charset="0"/>
              </a:rPr>
              <a:t>T</a:t>
            </a:r>
            <a:r>
              <a:rPr lang="en-GB" sz="2400" i="1" dirty="0">
                <a:cs typeface="Times New Roman" pitchFamily="18" charset="0"/>
              </a:rPr>
              <a:t> ,</a:t>
            </a:r>
            <a:r>
              <a:rPr lang="en-GB" sz="2400" dirty="0">
                <a:cs typeface="Times New Roman" pitchFamily="18" charset="0"/>
              </a:rPr>
              <a:t>and its amplitude, </a:t>
            </a:r>
            <a:r>
              <a:rPr lang="en-GB" sz="2400" i="1" dirty="0">
                <a:cs typeface="Times New Roman" pitchFamily="18" charset="0"/>
              </a:rPr>
              <a:t>V</a:t>
            </a:r>
            <a:r>
              <a:rPr lang="en-GB" sz="2400" i="1" baseline="-25000" dirty="0">
                <a:cs typeface="Times New Roman" pitchFamily="18" charset="0"/>
              </a:rPr>
              <a:t>0</a:t>
            </a:r>
          </a:p>
          <a:p>
            <a:pPr eaLnBrk="1" hangingPunct="1">
              <a:defRPr/>
            </a:pPr>
            <a:r>
              <a:rPr lang="en-GB" sz="2400" dirty="0"/>
              <a:t>Recall: this is a </a:t>
            </a:r>
            <a:r>
              <a:rPr lang="en-GB" sz="2400" dirty="0">
                <a:solidFill>
                  <a:srgbClr val="FF0000"/>
                </a:solidFill>
              </a:rPr>
              <a:t>periodic signal </a:t>
            </a:r>
            <a:r>
              <a:rPr lang="en-GB" sz="2400" dirty="0"/>
              <a:t>because it repeats itself at regular time intervals, </a:t>
            </a:r>
            <a:r>
              <a:rPr lang="en-GB" sz="2400" i="1" dirty="0">
                <a:latin typeface="Times New Roman" pitchFamily="18" charset="0"/>
                <a:cs typeface="Times New Roman" pitchFamily="18" charset="0"/>
              </a:rPr>
              <a:t>T</a:t>
            </a:r>
          </a:p>
          <a:p>
            <a:pPr eaLnBrk="1" hangingPunct="1">
              <a:defRPr/>
            </a:pPr>
            <a:r>
              <a:rPr lang="en-GB" sz="2400" dirty="0">
                <a:cs typeface="Times New Roman" pitchFamily="18" charset="0"/>
              </a:rPr>
              <a:t>The frequency </a:t>
            </a:r>
            <a:r>
              <a:rPr lang="en-GB" sz="2400" i="1" dirty="0">
                <a:latin typeface="Times New Roman" pitchFamily="18" charset="0"/>
                <a:cs typeface="Times New Roman" pitchFamily="18" charset="0"/>
              </a:rPr>
              <a:t>f=1/T </a:t>
            </a:r>
            <a:r>
              <a:rPr lang="en-GB" sz="2400" dirty="0">
                <a:latin typeface="+mj-lt"/>
                <a:cs typeface="Times New Roman" pitchFamily="18" charset="0"/>
              </a:rPr>
              <a:t>is the number of waveform period repetitions in 1 second</a:t>
            </a:r>
          </a:p>
        </p:txBody>
      </p:sp>
      <p:graphicFrame>
        <p:nvGraphicFramePr>
          <p:cNvPr id="10242" name="Object 2"/>
          <p:cNvGraphicFramePr>
            <a:graphicFrameLocks noChangeAspect="1"/>
          </p:cNvGraphicFramePr>
          <p:nvPr/>
        </p:nvGraphicFramePr>
        <p:xfrm>
          <a:off x="4498975" y="1916113"/>
          <a:ext cx="3440113" cy="646112"/>
        </p:xfrm>
        <a:graphic>
          <a:graphicData uri="http://schemas.openxmlformats.org/presentationml/2006/ole">
            <mc:AlternateContent xmlns:mc="http://schemas.openxmlformats.org/markup-compatibility/2006">
              <mc:Choice xmlns:v="urn:schemas-microsoft-com:vml" Requires="v">
                <p:oleObj spid="_x0000_s15508" name="Equation" r:id="rId3" imgW="1218960" imgH="228600" progId="Equation.3">
                  <p:embed/>
                </p:oleObj>
              </mc:Choice>
              <mc:Fallback>
                <p:oleObj name="Equation" r:id="rId3" imgW="121896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8975" y="1916113"/>
                        <a:ext cx="3440113" cy="646112"/>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10243" name="Object 3"/>
          <p:cNvGraphicFramePr>
            <a:graphicFrameLocks noChangeAspect="1"/>
          </p:cNvGraphicFramePr>
          <p:nvPr/>
        </p:nvGraphicFramePr>
        <p:xfrm>
          <a:off x="4716463" y="2781300"/>
          <a:ext cx="2447925" cy="957263"/>
        </p:xfrm>
        <a:graphic>
          <a:graphicData uri="http://schemas.openxmlformats.org/presentationml/2006/ole">
            <mc:AlternateContent xmlns:mc="http://schemas.openxmlformats.org/markup-compatibility/2006">
              <mc:Choice xmlns:v="urn:schemas-microsoft-com:vml" Requires="v">
                <p:oleObj spid="_x0000_s15509" name="Equation" r:id="rId5" imgW="1002960" imgH="393480" progId="Equation.3">
                  <p:embed/>
                </p:oleObj>
              </mc:Choice>
              <mc:Fallback>
                <p:oleObj name="Equation" r:id="rId5" imgW="1002960" imgH="3934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463" y="2781300"/>
                        <a:ext cx="2447925" cy="95726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10246" name="Text Box 7"/>
          <p:cNvSpPr txBox="1">
            <a:spLocks noChangeArrowheads="1"/>
          </p:cNvSpPr>
          <p:nvPr/>
        </p:nvSpPr>
        <p:spPr bwMode="auto">
          <a:xfrm>
            <a:off x="5364163" y="2636838"/>
            <a:ext cx="1001712" cy="396875"/>
          </a:xfrm>
          <a:prstGeom prst="rect">
            <a:avLst/>
          </a:prstGeom>
          <a:noFill/>
          <a:ln w="9525">
            <a:noFill/>
            <a:miter lim="800000"/>
            <a:headEnd/>
            <a:tailEnd/>
          </a:ln>
        </p:spPr>
        <p:txBody>
          <a:bodyPr wrap="none">
            <a:spAutoFit/>
          </a:bodyPr>
          <a:lstStyle/>
          <a:p>
            <a:r>
              <a:rPr lang="en-GB" sz="2000"/>
              <a:t>Where </a:t>
            </a:r>
          </a:p>
        </p:txBody>
      </p:sp>
      <p:sp>
        <p:nvSpPr>
          <p:cNvPr id="10247" name="Text Box 17"/>
          <p:cNvSpPr txBox="1">
            <a:spLocks noChangeArrowheads="1"/>
          </p:cNvSpPr>
          <p:nvPr/>
        </p:nvSpPr>
        <p:spPr bwMode="auto">
          <a:xfrm>
            <a:off x="1979613" y="2060575"/>
            <a:ext cx="285750" cy="366713"/>
          </a:xfrm>
          <a:prstGeom prst="rect">
            <a:avLst/>
          </a:prstGeom>
          <a:noFill/>
          <a:ln w="9525">
            <a:noFill/>
            <a:miter lim="800000"/>
            <a:headEnd/>
            <a:tailEnd/>
          </a:ln>
        </p:spPr>
        <p:txBody>
          <a:bodyPr wrap="none">
            <a:spAutoFit/>
          </a:bodyPr>
          <a:lstStyle/>
          <a:p>
            <a:r>
              <a:rPr lang="en-GB" i="1">
                <a:latin typeface="Times New Roman" pitchFamily="18" charset="0"/>
              </a:rPr>
              <a:t>v</a:t>
            </a:r>
          </a:p>
        </p:txBody>
      </p:sp>
      <p:grpSp>
        <p:nvGrpSpPr>
          <p:cNvPr id="2" name="Group 9"/>
          <p:cNvGrpSpPr>
            <a:grpSpLocks/>
          </p:cNvGrpSpPr>
          <p:nvPr/>
        </p:nvGrpSpPr>
        <p:grpSpPr bwMode="auto">
          <a:xfrm>
            <a:off x="898525" y="2686050"/>
            <a:ext cx="2736850" cy="576263"/>
            <a:chOff x="930" y="1298"/>
            <a:chExt cx="3628" cy="998"/>
          </a:xfrm>
        </p:grpSpPr>
        <p:sp>
          <p:nvSpPr>
            <p:cNvPr id="10256" name="Freeform 10"/>
            <p:cNvSpPr>
              <a:spLocks/>
            </p:cNvSpPr>
            <p:nvPr/>
          </p:nvSpPr>
          <p:spPr bwMode="auto">
            <a:xfrm>
              <a:off x="930" y="1298"/>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mpd="sng">
              <a:solidFill>
                <a:srgbClr val="CC0000"/>
              </a:solidFill>
              <a:round/>
              <a:headEnd/>
              <a:tailEnd/>
            </a:ln>
          </p:spPr>
          <p:txBody>
            <a:bodyPr/>
            <a:lstStyle/>
            <a:p>
              <a:endParaRPr lang="en-GB"/>
            </a:p>
          </p:txBody>
        </p:sp>
        <p:sp>
          <p:nvSpPr>
            <p:cNvPr id="10257" name="Freeform 11"/>
            <p:cNvSpPr>
              <a:spLocks/>
            </p:cNvSpPr>
            <p:nvPr/>
          </p:nvSpPr>
          <p:spPr bwMode="auto">
            <a:xfrm flipV="1">
              <a:off x="1837" y="1797"/>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mpd="sng">
              <a:solidFill>
                <a:srgbClr val="CC0000"/>
              </a:solidFill>
              <a:round/>
              <a:headEnd/>
              <a:tailEnd/>
            </a:ln>
          </p:spPr>
          <p:txBody>
            <a:bodyPr/>
            <a:lstStyle/>
            <a:p>
              <a:endParaRPr lang="en-GB"/>
            </a:p>
          </p:txBody>
        </p:sp>
        <p:sp>
          <p:nvSpPr>
            <p:cNvPr id="10258" name="Freeform 12"/>
            <p:cNvSpPr>
              <a:spLocks/>
            </p:cNvSpPr>
            <p:nvPr/>
          </p:nvSpPr>
          <p:spPr bwMode="auto">
            <a:xfrm>
              <a:off x="2744" y="1298"/>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mpd="sng">
              <a:solidFill>
                <a:srgbClr val="CC0000"/>
              </a:solidFill>
              <a:round/>
              <a:headEnd/>
              <a:tailEnd/>
            </a:ln>
          </p:spPr>
          <p:txBody>
            <a:bodyPr/>
            <a:lstStyle/>
            <a:p>
              <a:endParaRPr lang="en-GB"/>
            </a:p>
          </p:txBody>
        </p:sp>
        <p:sp>
          <p:nvSpPr>
            <p:cNvPr id="10259" name="Freeform 13"/>
            <p:cNvSpPr>
              <a:spLocks/>
            </p:cNvSpPr>
            <p:nvPr/>
          </p:nvSpPr>
          <p:spPr bwMode="auto">
            <a:xfrm flipV="1">
              <a:off x="3651" y="1797"/>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mpd="sng">
              <a:solidFill>
                <a:srgbClr val="CC0000"/>
              </a:solidFill>
              <a:round/>
              <a:headEnd/>
              <a:tailEnd/>
            </a:ln>
          </p:spPr>
          <p:txBody>
            <a:bodyPr/>
            <a:lstStyle/>
            <a:p>
              <a:endParaRPr lang="en-GB"/>
            </a:p>
          </p:txBody>
        </p:sp>
      </p:grpSp>
      <p:sp>
        <p:nvSpPr>
          <p:cNvPr id="10249" name="Line 14"/>
          <p:cNvSpPr>
            <a:spLocks noChangeShapeType="1"/>
          </p:cNvSpPr>
          <p:nvPr/>
        </p:nvSpPr>
        <p:spPr bwMode="auto">
          <a:xfrm>
            <a:off x="755650" y="2974975"/>
            <a:ext cx="3311525" cy="0"/>
          </a:xfrm>
          <a:prstGeom prst="line">
            <a:avLst/>
          </a:prstGeom>
          <a:noFill/>
          <a:ln w="9525">
            <a:solidFill>
              <a:schemeClr val="tx1"/>
            </a:solidFill>
            <a:round/>
            <a:headEnd/>
            <a:tailEnd type="triangle" w="med" len="med"/>
          </a:ln>
        </p:spPr>
        <p:txBody>
          <a:bodyPr/>
          <a:lstStyle/>
          <a:p>
            <a:endParaRPr lang="en-GB"/>
          </a:p>
        </p:txBody>
      </p:sp>
      <p:sp>
        <p:nvSpPr>
          <p:cNvPr id="10250" name="Line 15"/>
          <p:cNvSpPr>
            <a:spLocks noChangeShapeType="1"/>
          </p:cNvSpPr>
          <p:nvPr/>
        </p:nvSpPr>
        <p:spPr bwMode="auto">
          <a:xfrm flipV="1">
            <a:off x="2268538" y="2254250"/>
            <a:ext cx="0" cy="1295400"/>
          </a:xfrm>
          <a:prstGeom prst="line">
            <a:avLst/>
          </a:prstGeom>
          <a:noFill/>
          <a:ln w="9525">
            <a:solidFill>
              <a:schemeClr val="tx1"/>
            </a:solidFill>
            <a:round/>
            <a:headEnd/>
            <a:tailEnd type="triangle" w="med" len="med"/>
          </a:ln>
        </p:spPr>
        <p:txBody>
          <a:bodyPr/>
          <a:lstStyle/>
          <a:p>
            <a:endParaRPr lang="en-GB"/>
          </a:p>
        </p:txBody>
      </p:sp>
      <p:sp>
        <p:nvSpPr>
          <p:cNvPr id="10251" name="Text Box 16"/>
          <p:cNvSpPr txBox="1">
            <a:spLocks noChangeArrowheads="1"/>
          </p:cNvSpPr>
          <p:nvPr/>
        </p:nvSpPr>
        <p:spPr bwMode="auto">
          <a:xfrm>
            <a:off x="4048125" y="2562225"/>
            <a:ext cx="247650" cy="366713"/>
          </a:xfrm>
          <a:prstGeom prst="rect">
            <a:avLst/>
          </a:prstGeom>
          <a:noFill/>
          <a:ln w="9525">
            <a:noFill/>
            <a:miter lim="800000"/>
            <a:headEnd/>
            <a:tailEnd/>
          </a:ln>
        </p:spPr>
        <p:txBody>
          <a:bodyPr wrap="none">
            <a:spAutoFit/>
          </a:bodyPr>
          <a:lstStyle/>
          <a:p>
            <a:r>
              <a:rPr lang="en-GB" i="1">
                <a:latin typeface="Times New Roman" pitchFamily="18" charset="0"/>
              </a:rPr>
              <a:t>t</a:t>
            </a:r>
          </a:p>
        </p:txBody>
      </p:sp>
      <p:sp>
        <p:nvSpPr>
          <p:cNvPr id="10252" name="Line 18"/>
          <p:cNvSpPr>
            <a:spLocks noChangeShapeType="1"/>
          </p:cNvSpPr>
          <p:nvPr/>
        </p:nvSpPr>
        <p:spPr bwMode="auto">
          <a:xfrm flipV="1">
            <a:off x="2266950" y="2398713"/>
            <a:ext cx="0" cy="936625"/>
          </a:xfrm>
          <a:prstGeom prst="line">
            <a:avLst/>
          </a:prstGeom>
          <a:noFill/>
          <a:ln w="9525">
            <a:solidFill>
              <a:schemeClr val="tx1"/>
            </a:solidFill>
            <a:prstDash val="dash"/>
            <a:round/>
            <a:headEnd/>
            <a:tailEnd/>
          </a:ln>
        </p:spPr>
        <p:txBody>
          <a:bodyPr/>
          <a:lstStyle/>
          <a:p>
            <a:endParaRPr lang="en-GB"/>
          </a:p>
        </p:txBody>
      </p:sp>
      <p:sp>
        <p:nvSpPr>
          <p:cNvPr id="10253" name="Line 19"/>
          <p:cNvSpPr>
            <a:spLocks noChangeShapeType="1"/>
          </p:cNvSpPr>
          <p:nvPr/>
        </p:nvSpPr>
        <p:spPr bwMode="auto">
          <a:xfrm flipV="1">
            <a:off x="3635375" y="2398713"/>
            <a:ext cx="0" cy="936625"/>
          </a:xfrm>
          <a:prstGeom prst="line">
            <a:avLst/>
          </a:prstGeom>
          <a:noFill/>
          <a:ln w="9525">
            <a:solidFill>
              <a:schemeClr val="tx1"/>
            </a:solidFill>
            <a:prstDash val="dash"/>
            <a:round/>
            <a:headEnd/>
            <a:tailEnd/>
          </a:ln>
        </p:spPr>
        <p:txBody>
          <a:bodyPr/>
          <a:lstStyle/>
          <a:p>
            <a:endParaRPr lang="en-GB"/>
          </a:p>
        </p:txBody>
      </p:sp>
      <p:sp>
        <p:nvSpPr>
          <p:cNvPr id="10254" name="Line 20"/>
          <p:cNvSpPr>
            <a:spLocks noChangeShapeType="1"/>
          </p:cNvSpPr>
          <p:nvPr/>
        </p:nvSpPr>
        <p:spPr bwMode="auto">
          <a:xfrm>
            <a:off x="2266950" y="2470150"/>
            <a:ext cx="1368425" cy="0"/>
          </a:xfrm>
          <a:prstGeom prst="line">
            <a:avLst/>
          </a:prstGeom>
          <a:noFill/>
          <a:ln w="9525">
            <a:solidFill>
              <a:schemeClr val="tx1"/>
            </a:solidFill>
            <a:round/>
            <a:headEnd type="triangle" w="med" len="med"/>
            <a:tailEnd type="triangle" w="med" len="med"/>
          </a:ln>
        </p:spPr>
        <p:txBody>
          <a:bodyPr/>
          <a:lstStyle/>
          <a:p>
            <a:endParaRPr lang="en-GB"/>
          </a:p>
        </p:txBody>
      </p:sp>
      <p:sp>
        <p:nvSpPr>
          <p:cNvPr id="10255" name="Text Box 21"/>
          <p:cNvSpPr txBox="1">
            <a:spLocks noChangeArrowheads="1"/>
          </p:cNvSpPr>
          <p:nvPr/>
        </p:nvSpPr>
        <p:spPr bwMode="auto">
          <a:xfrm>
            <a:off x="2824163" y="2060575"/>
            <a:ext cx="311150" cy="366713"/>
          </a:xfrm>
          <a:prstGeom prst="rect">
            <a:avLst/>
          </a:prstGeom>
          <a:noFill/>
          <a:ln w="9525">
            <a:noFill/>
            <a:miter lim="800000"/>
            <a:headEnd/>
            <a:tailEnd/>
          </a:ln>
        </p:spPr>
        <p:txBody>
          <a:bodyPr wrap="none">
            <a:spAutoFit/>
          </a:bodyPr>
          <a:lstStyle/>
          <a:p>
            <a:r>
              <a:rPr lang="en-GB" i="1">
                <a:latin typeface="Times New Roman" pitchFamily="18" charset="0"/>
              </a:rPr>
              <a:t>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tle 1"/>
          <p:cNvSpPr>
            <a:spLocks noGrp="1"/>
          </p:cNvSpPr>
          <p:nvPr>
            <p:ph type="title"/>
          </p:nvPr>
        </p:nvSpPr>
        <p:spPr/>
        <p:txBody>
          <a:bodyPr/>
          <a:lstStyle/>
          <a:p>
            <a:pPr eaLnBrk="1" hangingPunct="1"/>
            <a:r>
              <a:rPr lang="en-GB" sz="3200"/>
              <a:t>Rate of Variation:</a:t>
            </a:r>
            <a:br>
              <a:rPr lang="en-GB" sz="3200"/>
            </a:br>
            <a:r>
              <a:rPr lang="en-GB" sz="3200"/>
              <a:t>Other periodic signals</a:t>
            </a:r>
          </a:p>
        </p:txBody>
      </p:sp>
      <p:sp>
        <p:nvSpPr>
          <p:cNvPr id="11268" name="Content Placeholder 2"/>
          <p:cNvSpPr>
            <a:spLocks noGrp="1"/>
          </p:cNvSpPr>
          <p:nvPr>
            <p:ph idx="1"/>
          </p:nvPr>
        </p:nvSpPr>
        <p:spPr>
          <a:xfrm>
            <a:off x="468313" y="3644900"/>
            <a:ext cx="8135937" cy="2306638"/>
          </a:xfrm>
        </p:spPr>
        <p:txBody>
          <a:bodyPr/>
          <a:lstStyle/>
          <a:p>
            <a:pPr eaLnBrk="1" hangingPunct="1"/>
            <a:r>
              <a:rPr lang="en-GB" sz="2000" dirty="0"/>
              <a:t>All periodic signals are characterised by a period </a:t>
            </a:r>
            <a:r>
              <a:rPr lang="en-GB" sz="2000" i="1" dirty="0">
                <a:latin typeface="Times New Roman" pitchFamily="18" charset="0"/>
                <a:cs typeface="Times New Roman" pitchFamily="18" charset="0"/>
              </a:rPr>
              <a:t>T</a:t>
            </a:r>
            <a:endParaRPr lang="en-GB" sz="2000" dirty="0"/>
          </a:p>
          <a:p>
            <a:pPr eaLnBrk="1" hangingPunct="1"/>
            <a:r>
              <a:rPr lang="en-GB" sz="2000" dirty="0"/>
              <a:t>The periodic signal frequency is still defined as </a:t>
            </a:r>
            <a:r>
              <a:rPr lang="en-GB" sz="2000" i="1" dirty="0">
                <a:latin typeface="Times New Roman" pitchFamily="18" charset="0"/>
                <a:cs typeface="Times New Roman" pitchFamily="18" charset="0"/>
              </a:rPr>
              <a:t>f=1/T</a:t>
            </a:r>
          </a:p>
          <a:p>
            <a:pPr eaLnBrk="1" hangingPunct="1"/>
            <a:r>
              <a:rPr lang="en-GB" sz="2000" dirty="0"/>
              <a:t>However, unlike the sine wave, </a:t>
            </a:r>
            <a:r>
              <a:rPr lang="en-GB" sz="2000" i="1" dirty="0">
                <a:latin typeface="Times New Roman" pitchFamily="18" charset="0"/>
                <a:cs typeface="Times New Roman" pitchFamily="18" charset="0"/>
              </a:rPr>
              <a:t>T </a:t>
            </a:r>
            <a:r>
              <a:rPr lang="en-GB" sz="2000" dirty="0">
                <a:cs typeface="Times New Roman" pitchFamily="18" charset="0"/>
              </a:rPr>
              <a:t>and amplitude</a:t>
            </a:r>
            <a:r>
              <a:rPr lang="en-GB" sz="2000" dirty="0"/>
              <a:t> do not completely tell us how fast these waveforms change with time.</a:t>
            </a:r>
          </a:p>
          <a:p>
            <a:pPr eaLnBrk="1" hangingPunct="1"/>
            <a:r>
              <a:rPr lang="en-GB" sz="2000" dirty="0"/>
              <a:t>The </a:t>
            </a:r>
            <a:r>
              <a:rPr lang="en-GB" sz="2000" dirty="0">
                <a:solidFill>
                  <a:srgbClr val="FF0000"/>
                </a:solidFill>
              </a:rPr>
              <a:t>slew rate </a:t>
            </a:r>
            <a:r>
              <a:rPr lang="en-GB" sz="2000" dirty="0"/>
              <a:t>of these two signals is quite different</a:t>
            </a:r>
          </a:p>
        </p:txBody>
      </p:sp>
      <p:grpSp>
        <p:nvGrpSpPr>
          <p:cNvPr id="2" name="Group 43"/>
          <p:cNvGrpSpPr>
            <a:grpSpLocks/>
          </p:cNvGrpSpPr>
          <p:nvPr/>
        </p:nvGrpSpPr>
        <p:grpSpPr bwMode="auto">
          <a:xfrm>
            <a:off x="1979613" y="2133600"/>
            <a:ext cx="6551612" cy="576263"/>
            <a:chOff x="930" y="1162"/>
            <a:chExt cx="4127" cy="363"/>
          </a:xfrm>
        </p:grpSpPr>
        <p:sp>
          <p:nvSpPr>
            <p:cNvPr id="11282" name="Freeform 4"/>
            <p:cNvSpPr>
              <a:spLocks/>
            </p:cNvSpPr>
            <p:nvPr/>
          </p:nvSpPr>
          <p:spPr bwMode="auto">
            <a:xfrm>
              <a:off x="930" y="1162"/>
              <a:ext cx="771" cy="363"/>
            </a:xfrm>
            <a:custGeom>
              <a:avLst/>
              <a:gdLst>
                <a:gd name="T0" fmla="*/ 0 w 771"/>
                <a:gd name="T1" fmla="*/ 363 h 363"/>
                <a:gd name="T2" fmla="*/ 317 w 771"/>
                <a:gd name="T3" fmla="*/ 363 h 363"/>
                <a:gd name="T4" fmla="*/ 317 w 771"/>
                <a:gd name="T5" fmla="*/ 0 h 363"/>
                <a:gd name="T6" fmla="*/ 771 w 771"/>
                <a:gd name="T7" fmla="*/ 0 h 363"/>
                <a:gd name="T8" fmla="*/ 771 w 771"/>
                <a:gd name="T9" fmla="*/ 363 h 363"/>
                <a:gd name="T10" fmla="*/ 0 60000 65536"/>
                <a:gd name="T11" fmla="*/ 0 60000 65536"/>
                <a:gd name="T12" fmla="*/ 0 60000 65536"/>
                <a:gd name="T13" fmla="*/ 0 60000 65536"/>
                <a:gd name="T14" fmla="*/ 0 60000 65536"/>
                <a:gd name="T15" fmla="*/ 0 w 771"/>
                <a:gd name="T16" fmla="*/ 0 h 363"/>
                <a:gd name="T17" fmla="*/ 771 w 771"/>
                <a:gd name="T18" fmla="*/ 363 h 363"/>
              </a:gdLst>
              <a:ahLst/>
              <a:cxnLst>
                <a:cxn ang="T10">
                  <a:pos x="T0" y="T1"/>
                </a:cxn>
                <a:cxn ang="T11">
                  <a:pos x="T2" y="T3"/>
                </a:cxn>
                <a:cxn ang="T12">
                  <a:pos x="T4" y="T5"/>
                </a:cxn>
                <a:cxn ang="T13">
                  <a:pos x="T6" y="T7"/>
                </a:cxn>
                <a:cxn ang="T14">
                  <a:pos x="T8" y="T9"/>
                </a:cxn>
              </a:cxnLst>
              <a:rect l="T15" t="T16" r="T17" b="T18"/>
              <a:pathLst>
                <a:path w="771" h="363">
                  <a:moveTo>
                    <a:pt x="0" y="363"/>
                  </a:moveTo>
                  <a:lnTo>
                    <a:pt x="317" y="363"/>
                  </a:lnTo>
                  <a:lnTo>
                    <a:pt x="317" y="0"/>
                  </a:lnTo>
                  <a:lnTo>
                    <a:pt x="771" y="0"/>
                  </a:lnTo>
                  <a:lnTo>
                    <a:pt x="771" y="363"/>
                  </a:lnTo>
                </a:path>
              </a:pathLst>
            </a:custGeom>
            <a:noFill/>
            <a:ln w="38100" cmpd="sng">
              <a:solidFill>
                <a:schemeClr val="tx1"/>
              </a:solidFill>
              <a:round/>
              <a:headEnd/>
              <a:tailEnd/>
            </a:ln>
          </p:spPr>
          <p:txBody>
            <a:bodyPr/>
            <a:lstStyle/>
            <a:p>
              <a:endParaRPr lang="en-GB"/>
            </a:p>
          </p:txBody>
        </p:sp>
        <p:sp>
          <p:nvSpPr>
            <p:cNvPr id="11283" name="Freeform 5"/>
            <p:cNvSpPr>
              <a:spLocks/>
            </p:cNvSpPr>
            <p:nvPr/>
          </p:nvSpPr>
          <p:spPr bwMode="auto">
            <a:xfrm>
              <a:off x="1701" y="1162"/>
              <a:ext cx="771" cy="363"/>
            </a:xfrm>
            <a:custGeom>
              <a:avLst/>
              <a:gdLst>
                <a:gd name="T0" fmla="*/ 0 w 771"/>
                <a:gd name="T1" fmla="*/ 363 h 363"/>
                <a:gd name="T2" fmla="*/ 317 w 771"/>
                <a:gd name="T3" fmla="*/ 363 h 363"/>
                <a:gd name="T4" fmla="*/ 317 w 771"/>
                <a:gd name="T5" fmla="*/ 0 h 363"/>
                <a:gd name="T6" fmla="*/ 771 w 771"/>
                <a:gd name="T7" fmla="*/ 0 h 363"/>
                <a:gd name="T8" fmla="*/ 771 w 771"/>
                <a:gd name="T9" fmla="*/ 363 h 363"/>
                <a:gd name="T10" fmla="*/ 0 60000 65536"/>
                <a:gd name="T11" fmla="*/ 0 60000 65536"/>
                <a:gd name="T12" fmla="*/ 0 60000 65536"/>
                <a:gd name="T13" fmla="*/ 0 60000 65536"/>
                <a:gd name="T14" fmla="*/ 0 60000 65536"/>
                <a:gd name="T15" fmla="*/ 0 w 771"/>
                <a:gd name="T16" fmla="*/ 0 h 363"/>
                <a:gd name="T17" fmla="*/ 771 w 771"/>
                <a:gd name="T18" fmla="*/ 363 h 363"/>
              </a:gdLst>
              <a:ahLst/>
              <a:cxnLst>
                <a:cxn ang="T10">
                  <a:pos x="T0" y="T1"/>
                </a:cxn>
                <a:cxn ang="T11">
                  <a:pos x="T2" y="T3"/>
                </a:cxn>
                <a:cxn ang="T12">
                  <a:pos x="T4" y="T5"/>
                </a:cxn>
                <a:cxn ang="T13">
                  <a:pos x="T6" y="T7"/>
                </a:cxn>
                <a:cxn ang="T14">
                  <a:pos x="T8" y="T9"/>
                </a:cxn>
              </a:cxnLst>
              <a:rect l="T15" t="T16" r="T17" b="T18"/>
              <a:pathLst>
                <a:path w="771" h="363">
                  <a:moveTo>
                    <a:pt x="0" y="363"/>
                  </a:moveTo>
                  <a:lnTo>
                    <a:pt x="317" y="363"/>
                  </a:lnTo>
                  <a:lnTo>
                    <a:pt x="317" y="0"/>
                  </a:lnTo>
                  <a:lnTo>
                    <a:pt x="771" y="0"/>
                  </a:lnTo>
                  <a:lnTo>
                    <a:pt x="771" y="363"/>
                  </a:lnTo>
                </a:path>
              </a:pathLst>
            </a:custGeom>
            <a:noFill/>
            <a:ln w="38100" cmpd="sng">
              <a:solidFill>
                <a:schemeClr val="tx1"/>
              </a:solidFill>
              <a:round/>
              <a:headEnd/>
              <a:tailEnd/>
            </a:ln>
          </p:spPr>
          <p:txBody>
            <a:bodyPr/>
            <a:lstStyle/>
            <a:p>
              <a:endParaRPr lang="en-GB"/>
            </a:p>
          </p:txBody>
        </p:sp>
        <p:sp>
          <p:nvSpPr>
            <p:cNvPr id="11284" name="Freeform 6"/>
            <p:cNvSpPr>
              <a:spLocks/>
            </p:cNvSpPr>
            <p:nvPr/>
          </p:nvSpPr>
          <p:spPr bwMode="auto">
            <a:xfrm>
              <a:off x="2472" y="1162"/>
              <a:ext cx="771" cy="363"/>
            </a:xfrm>
            <a:custGeom>
              <a:avLst/>
              <a:gdLst>
                <a:gd name="T0" fmla="*/ 0 w 771"/>
                <a:gd name="T1" fmla="*/ 363 h 363"/>
                <a:gd name="T2" fmla="*/ 317 w 771"/>
                <a:gd name="T3" fmla="*/ 363 h 363"/>
                <a:gd name="T4" fmla="*/ 317 w 771"/>
                <a:gd name="T5" fmla="*/ 0 h 363"/>
                <a:gd name="T6" fmla="*/ 771 w 771"/>
                <a:gd name="T7" fmla="*/ 0 h 363"/>
                <a:gd name="T8" fmla="*/ 771 w 771"/>
                <a:gd name="T9" fmla="*/ 363 h 363"/>
                <a:gd name="T10" fmla="*/ 0 60000 65536"/>
                <a:gd name="T11" fmla="*/ 0 60000 65536"/>
                <a:gd name="T12" fmla="*/ 0 60000 65536"/>
                <a:gd name="T13" fmla="*/ 0 60000 65536"/>
                <a:gd name="T14" fmla="*/ 0 60000 65536"/>
                <a:gd name="T15" fmla="*/ 0 w 771"/>
                <a:gd name="T16" fmla="*/ 0 h 363"/>
                <a:gd name="T17" fmla="*/ 771 w 771"/>
                <a:gd name="T18" fmla="*/ 363 h 363"/>
              </a:gdLst>
              <a:ahLst/>
              <a:cxnLst>
                <a:cxn ang="T10">
                  <a:pos x="T0" y="T1"/>
                </a:cxn>
                <a:cxn ang="T11">
                  <a:pos x="T2" y="T3"/>
                </a:cxn>
                <a:cxn ang="T12">
                  <a:pos x="T4" y="T5"/>
                </a:cxn>
                <a:cxn ang="T13">
                  <a:pos x="T6" y="T7"/>
                </a:cxn>
                <a:cxn ang="T14">
                  <a:pos x="T8" y="T9"/>
                </a:cxn>
              </a:cxnLst>
              <a:rect l="T15" t="T16" r="T17" b="T18"/>
              <a:pathLst>
                <a:path w="771" h="363">
                  <a:moveTo>
                    <a:pt x="0" y="363"/>
                  </a:moveTo>
                  <a:lnTo>
                    <a:pt x="317" y="363"/>
                  </a:lnTo>
                  <a:lnTo>
                    <a:pt x="317" y="0"/>
                  </a:lnTo>
                  <a:lnTo>
                    <a:pt x="771" y="0"/>
                  </a:lnTo>
                  <a:lnTo>
                    <a:pt x="771" y="363"/>
                  </a:lnTo>
                </a:path>
              </a:pathLst>
            </a:custGeom>
            <a:noFill/>
            <a:ln w="38100" cmpd="sng">
              <a:solidFill>
                <a:schemeClr val="tx1"/>
              </a:solidFill>
              <a:round/>
              <a:headEnd/>
              <a:tailEnd/>
            </a:ln>
          </p:spPr>
          <p:txBody>
            <a:bodyPr/>
            <a:lstStyle/>
            <a:p>
              <a:endParaRPr lang="en-GB"/>
            </a:p>
          </p:txBody>
        </p:sp>
        <p:sp>
          <p:nvSpPr>
            <p:cNvPr id="11285" name="Freeform 7"/>
            <p:cNvSpPr>
              <a:spLocks/>
            </p:cNvSpPr>
            <p:nvPr/>
          </p:nvSpPr>
          <p:spPr bwMode="auto">
            <a:xfrm>
              <a:off x="3243" y="1162"/>
              <a:ext cx="771" cy="363"/>
            </a:xfrm>
            <a:custGeom>
              <a:avLst/>
              <a:gdLst>
                <a:gd name="T0" fmla="*/ 0 w 771"/>
                <a:gd name="T1" fmla="*/ 363 h 363"/>
                <a:gd name="T2" fmla="*/ 317 w 771"/>
                <a:gd name="T3" fmla="*/ 363 h 363"/>
                <a:gd name="T4" fmla="*/ 317 w 771"/>
                <a:gd name="T5" fmla="*/ 0 h 363"/>
                <a:gd name="T6" fmla="*/ 771 w 771"/>
                <a:gd name="T7" fmla="*/ 0 h 363"/>
                <a:gd name="T8" fmla="*/ 771 w 771"/>
                <a:gd name="T9" fmla="*/ 363 h 363"/>
                <a:gd name="T10" fmla="*/ 0 60000 65536"/>
                <a:gd name="T11" fmla="*/ 0 60000 65536"/>
                <a:gd name="T12" fmla="*/ 0 60000 65536"/>
                <a:gd name="T13" fmla="*/ 0 60000 65536"/>
                <a:gd name="T14" fmla="*/ 0 60000 65536"/>
                <a:gd name="T15" fmla="*/ 0 w 771"/>
                <a:gd name="T16" fmla="*/ 0 h 363"/>
                <a:gd name="T17" fmla="*/ 771 w 771"/>
                <a:gd name="T18" fmla="*/ 363 h 363"/>
              </a:gdLst>
              <a:ahLst/>
              <a:cxnLst>
                <a:cxn ang="T10">
                  <a:pos x="T0" y="T1"/>
                </a:cxn>
                <a:cxn ang="T11">
                  <a:pos x="T2" y="T3"/>
                </a:cxn>
                <a:cxn ang="T12">
                  <a:pos x="T4" y="T5"/>
                </a:cxn>
                <a:cxn ang="T13">
                  <a:pos x="T6" y="T7"/>
                </a:cxn>
                <a:cxn ang="T14">
                  <a:pos x="T8" y="T9"/>
                </a:cxn>
              </a:cxnLst>
              <a:rect l="T15" t="T16" r="T17" b="T18"/>
              <a:pathLst>
                <a:path w="771" h="363">
                  <a:moveTo>
                    <a:pt x="0" y="363"/>
                  </a:moveTo>
                  <a:lnTo>
                    <a:pt x="317" y="363"/>
                  </a:lnTo>
                  <a:lnTo>
                    <a:pt x="317" y="0"/>
                  </a:lnTo>
                  <a:lnTo>
                    <a:pt x="771" y="0"/>
                  </a:lnTo>
                  <a:lnTo>
                    <a:pt x="771" y="363"/>
                  </a:lnTo>
                </a:path>
              </a:pathLst>
            </a:custGeom>
            <a:noFill/>
            <a:ln w="38100" cmpd="sng">
              <a:solidFill>
                <a:schemeClr val="tx1"/>
              </a:solidFill>
              <a:round/>
              <a:headEnd/>
              <a:tailEnd/>
            </a:ln>
          </p:spPr>
          <p:txBody>
            <a:bodyPr/>
            <a:lstStyle/>
            <a:p>
              <a:endParaRPr lang="en-GB"/>
            </a:p>
          </p:txBody>
        </p:sp>
        <p:sp>
          <p:nvSpPr>
            <p:cNvPr id="11286" name="Freeform 8"/>
            <p:cNvSpPr>
              <a:spLocks/>
            </p:cNvSpPr>
            <p:nvPr/>
          </p:nvSpPr>
          <p:spPr bwMode="auto">
            <a:xfrm>
              <a:off x="4014" y="1162"/>
              <a:ext cx="771" cy="363"/>
            </a:xfrm>
            <a:custGeom>
              <a:avLst/>
              <a:gdLst>
                <a:gd name="T0" fmla="*/ 0 w 771"/>
                <a:gd name="T1" fmla="*/ 363 h 363"/>
                <a:gd name="T2" fmla="*/ 317 w 771"/>
                <a:gd name="T3" fmla="*/ 363 h 363"/>
                <a:gd name="T4" fmla="*/ 317 w 771"/>
                <a:gd name="T5" fmla="*/ 0 h 363"/>
                <a:gd name="T6" fmla="*/ 771 w 771"/>
                <a:gd name="T7" fmla="*/ 0 h 363"/>
                <a:gd name="T8" fmla="*/ 771 w 771"/>
                <a:gd name="T9" fmla="*/ 363 h 363"/>
                <a:gd name="T10" fmla="*/ 0 60000 65536"/>
                <a:gd name="T11" fmla="*/ 0 60000 65536"/>
                <a:gd name="T12" fmla="*/ 0 60000 65536"/>
                <a:gd name="T13" fmla="*/ 0 60000 65536"/>
                <a:gd name="T14" fmla="*/ 0 60000 65536"/>
                <a:gd name="T15" fmla="*/ 0 w 771"/>
                <a:gd name="T16" fmla="*/ 0 h 363"/>
                <a:gd name="T17" fmla="*/ 771 w 771"/>
                <a:gd name="T18" fmla="*/ 363 h 363"/>
              </a:gdLst>
              <a:ahLst/>
              <a:cxnLst>
                <a:cxn ang="T10">
                  <a:pos x="T0" y="T1"/>
                </a:cxn>
                <a:cxn ang="T11">
                  <a:pos x="T2" y="T3"/>
                </a:cxn>
                <a:cxn ang="T12">
                  <a:pos x="T4" y="T5"/>
                </a:cxn>
                <a:cxn ang="T13">
                  <a:pos x="T6" y="T7"/>
                </a:cxn>
                <a:cxn ang="T14">
                  <a:pos x="T8" y="T9"/>
                </a:cxn>
              </a:cxnLst>
              <a:rect l="T15" t="T16" r="T17" b="T18"/>
              <a:pathLst>
                <a:path w="771" h="363">
                  <a:moveTo>
                    <a:pt x="0" y="363"/>
                  </a:moveTo>
                  <a:lnTo>
                    <a:pt x="317" y="363"/>
                  </a:lnTo>
                  <a:lnTo>
                    <a:pt x="317" y="0"/>
                  </a:lnTo>
                  <a:lnTo>
                    <a:pt x="771" y="0"/>
                  </a:lnTo>
                  <a:lnTo>
                    <a:pt x="771" y="363"/>
                  </a:lnTo>
                </a:path>
              </a:pathLst>
            </a:custGeom>
            <a:noFill/>
            <a:ln w="38100" cmpd="sng">
              <a:solidFill>
                <a:schemeClr val="tx1"/>
              </a:solidFill>
              <a:round/>
              <a:headEnd/>
              <a:tailEnd/>
            </a:ln>
          </p:spPr>
          <p:txBody>
            <a:bodyPr/>
            <a:lstStyle/>
            <a:p>
              <a:endParaRPr lang="en-GB"/>
            </a:p>
          </p:txBody>
        </p:sp>
        <p:sp>
          <p:nvSpPr>
            <p:cNvPr id="11287" name="Line 9"/>
            <p:cNvSpPr>
              <a:spLocks noChangeShapeType="1"/>
            </p:cNvSpPr>
            <p:nvPr/>
          </p:nvSpPr>
          <p:spPr bwMode="auto">
            <a:xfrm>
              <a:off x="4785" y="1525"/>
              <a:ext cx="272" cy="0"/>
            </a:xfrm>
            <a:prstGeom prst="line">
              <a:avLst/>
            </a:prstGeom>
            <a:noFill/>
            <a:ln w="38100">
              <a:solidFill>
                <a:schemeClr val="tx1"/>
              </a:solidFill>
              <a:round/>
              <a:headEnd/>
              <a:tailEnd/>
            </a:ln>
          </p:spPr>
          <p:txBody>
            <a:bodyPr/>
            <a:lstStyle/>
            <a:p>
              <a:endParaRPr lang="en-GB"/>
            </a:p>
          </p:txBody>
        </p:sp>
      </p:grpSp>
      <p:sp>
        <p:nvSpPr>
          <p:cNvPr id="11270" name="TextBox 10"/>
          <p:cNvSpPr txBox="1">
            <a:spLocks noChangeArrowheads="1"/>
          </p:cNvSpPr>
          <p:nvPr/>
        </p:nvSpPr>
        <p:spPr bwMode="auto">
          <a:xfrm>
            <a:off x="468313" y="2133600"/>
            <a:ext cx="1530350" cy="368300"/>
          </a:xfrm>
          <a:prstGeom prst="rect">
            <a:avLst/>
          </a:prstGeom>
          <a:noFill/>
          <a:ln w="9525">
            <a:noFill/>
            <a:miter lim="800000"/>
            <a:headEnd/>
            <a:tailEnd/>
          </a:ln>
        </p:spPr>
        <p:txBody>
          <a:bodyPr wrap="none">
            <a:spAutoFit/>
          </a:bodyPr>
          <a:lstStyle/>
          <a:p>
            <a:r>
              <a:rPr lang="en-GB"/>
              <a:t>Square wave</a:t>
            </a:r>
          </a:p>
        </p:txBody>
      </p:sp>
      <p:sp>
        <p:nvSpPr>
          <p:cNvPr id="11271" name="TextBox 28"/>
          <p:cNvSpPr txBox="1">
            <a:spLocks noChangeArrowheads="1"/>
          </p:cNvSpPr>
          <p:nvPr/>
        </p:nvSpPr>
        <p:spPr bwMode="auto">
          <a:xfrm>
            <a:off x="468313" y="3068638"/>
            <a:ext cx="1816100" cy="369887"/>
          </a:xfrm>
          <a:prstGeom prst="rect">
            <a:avLst/>
          </a:prstGeom>
          <a:noFill/>
          <a:ln w="9525">
            <a:noFill/>
            <a:miter lim="800000"/>
            <a:headEnd/>
            <a:tailEnd/>
          </a:ln>
        </p:spPr>
        <p:txBody>
          <a:bodyPr wrap="none">
            <a:spAutoFit/>
          </a:bodyPr>
          <a:lstStyle/>
          <a:p>
            <a:r>
              <a:rPr lang="en-GB"/>
              <a:t>Triangular wave</a:t>
            </a:r>
          </a:p>
        </p:txBody>
      </p:sp>
      <p:grpSp>
        <p:nvGrpSpPr>
          <p:cNvPr id="3" name="Group 43"/>
          <p:cNvGrpSpPr>
            <a:grpSpLocks/>
          </p:cNvGrpSpPr>
          <p:nvPr/>
        </p:nvGrpSpPr>
        <p:grpSpPr bwMode="auto">
          <a:xfrm>
            <a:off x="2484438" y="2986088"/>
            <a:ext cx="6130925" cy="588962"/>
            <a:chOff x="2483768" y="2985842"/>
            <a:chExt cx="6131076" cy="589871"/>
          </a:xfrm>
        </p:grpSpPr>
        <p:sp>
          <p:nvSpPr>
            <p:cNvPr id="39" name="Freeform 38"/>
            <p:cNvSpPr/>
            <p:nvPr/>
          </p:nvSpPr>
          <p:spPr>
            <a:xfrm>
              <a:off x="3712523" y="3001742"/>
              <a:ext cx="1214467" cy="573971"/>
            </a:xfrm>
            <a:custGeom>
              <a:avLst/>
              <a:gdLst>
                <a:gd name="connsiteX0" fmla="*/ 0 w 1214651"/>
                <a:gd name="connsiteY0" fmla="*/ 559559 h 573206"/>
                <a:gd name="connsiteX1" fmla="*/ 709684 w 1214651"/>
                <a:gd name="connsiteY1" fmla="*/ 0 h 573206"/>
                <a:gd name="connsiteX2" fmla="*/ 1214651 w 1214651"/>
                <a:gd name="connsiteY2" fmla="*/ 573206 h 573206"/>
              </a:gdLst>
              <a:ahLst/>
              <a:cxnLst>
                <a:cxn ang="0">
                  <a:pos x="connsiteX0" y="connsiteY0"/>
                </a:cxn>
                <a:cxn ang="0">
                  <a:pos x="connsiteX1" y="connsiteY1"/>
                </a:cxn>
                <a:cxn ang="0">
                  <a:pos x="connsiteX2" y="connsiteY2"/>
                </a:cxn>
              </a:cxnLst>
              <a:rect l="l" t="t" r="r" b="b"/>
              <a:pathLst>
                <a:path w="1214651" h="573206">
                  <a:moveTo>
                    <a:pt x="0" y="559559"/>
                  </a:moveTo>
                  <a:lnTo>
                    <a:pt x="709684" y="0"/>
                  </a:lnTo>
                  <a:lnTo>
                    <a:pt x="1214651" y="573206"/>
                  </a:lnTo>
                </a:path>
              </a:pathLst>
            </a:custGeom>
            <a:ln w="38100">
              <a:solidFill>
                <a:srgbClr val="0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40" name="Freeform 39"/>
            <p:cNvSpPr/>
            <p:nvPr/>
          </p:nvSpPr>
          <p:spPr>
            <a:xfrm>
              <a:off x="4941279" y="2996971"/>
              <a:ext cx="1214467" cy="573973"/>
            </a:xfrm>
            <a:custGeom>
              <a:avLst/>
              <a:gdLst>
                <a:gd name="connsiteX0" fmla="*/ 0 w 1214651"/>
                <a:gd name="connsiteY0" fmla="*/ 559559 h 573206"/>
                <a:gd name="connsiteX1" fmla="*/ 709684 w 1214651"/>
                <a:gd name="connsiteY1" fmla="*/ 0 h 573206"/>
                <a:gd name="connsiteX2" fmla="*/ 1214651 w 1214651"/>
                <a:gd name="connsiteY2" fmla="*/ 573206 h 573206"/>
              </a:gdLst>
              <a:ahLst/>
              <a:cxnLst>
                <a:cxn ang="0">
                  <a:pos x="connsiteX0" y="connsiteY0"/>
                </a:cxn>
                <a:cxn ang="0">
                  <a:pos x="connsiteX1" y="connsiteY1"/>
                </a:cxn>
                <a:cxn ang="0">
                  <a:pos x="connsiteX2" y="connsiteY2"/>
                </a:cxn>
              </a:cxnLst>
              <a:rect l="l" t="t" r="r" b="b"/>
              <a:pathLst>
                <a:path w="1214651" h="573206">
                  <a:moveTo>
                    <a:pt x="0" y="559559"/>
                  </a:moveTo>
                  <a:lnTo>
                    <a:pt x="709684" y="0"/>
                  </a:lnTo>
                  <a:lnTo>
                    <a:pt x="1214651" y="573206"/>
                  </a:lnTo>
                </a:path>
              </a:pathLst>
            </a:custGeom>
            <a:ln w="38100">
              <a:solidFill>
                <a:srgbClr val="0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41" name="Freeform 40"/>
            <p:cNvSpPr/>
            <p:nvPr/>
          </p:nvSpPr>
          <p:spPr>
            <a:xfrm>
              <a:off x="6171621" y="2990611"/>
              <a:ext cx="1214468" cy="573973"/>
            </a:xfrm>
            <a:custGeom>
              <a:avLst/>
              <a:gdLst>
                <a:gd name="connsiteX0" fmla="*/ 0 w 1214651"/>
                <a:gd name="connsiteY0" fmla="*/ 559559 h 573206"/>
                <a:gd name="connsiteX1" fmla="*/ 709684 w 1214651"/>
                <a:gd name="connsiteY1" fmla="*/ 0 h 573206"/>
                <a:gd name="connsiteX2" fmla="*/ 1214651 w 1214651"/>
                <a:gd name="connsiteY2" fmla="*/ 573206 h 573206"/>
              </a:gdLst>
              <a:ahLst/>
              <a:cxnLst>
                <a:cxn ang="0">
                  <a:pos x="connsiteX0" y="connsiteY0"/>
                </a:cxn>
                <a:cxn ang="0">
                  <a:pos x="connsiteX1" y="connsiteY1"/>
                </a:cxn>
                <a:cxn ang="0">
                  <a:pos x="connsiteX2" y="connsiteY2"/>
                </a:cxn>
              </a:cxnLst>
              <a:rect l="l" t="t" r="r" b="b"/>
              <a:pathLst>
                <a:path w="1214651" h="573206">
                  <a:moveTo>
                    <a:pt x="0" y="559559"/>
                  </a:moveTo>
                  <a:lnTo>
                    <a:pt x="709684" y="0"/>
                  </a:lnTo>
                  <a:lnTo>
                    <a:pt x="1214651" y="573206"/>
                  </a:lnTo>
                </a:path>
              </a:pathLst>
            </a:custGeom>
            <a:ln w="38100">
              <a:solidFill>
                <a:srgbClr val="0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42" name="Freeform 41"/>
            <p:cNvSpPr/>
            <p:nvPr/>
          </p:nvSpPr>
          <p:spPr>
            <a:xfrm>
              <a:off x="7400376" y="2985842"/>
              <a:ext cx="1214468" cy="573971"/>
            </a:xfrm>
            <a:custGeom>
              <a:avLst/>
              <a:gdLst>
                <a:gd name="connsiteX0" fmla="*/ 0 w 1214651"/>
                <a:gd name="connsiteY0" fmla="*/ 559559 h 573206"/>
                <a:gd name="connsiteX1" fmla="*/ 709684 w 1214651"/>
                <a:gd name="connsiteY1" fmla="*/ 0 h 573206"/>
                <a:gd name="connsiteX2" fmla="*/ 1214651 w 1214651"/>
                <a:gd name="connsiteY2" fmla="*/ 573206 h 573206"/>
              </a:gdLst>
              <a:ahLst/>
              <a:cxnLst>
                <a:cxn ang="0">
                  <a:pos x="connsiteX0" y="connsiteY0"/>
                </a:cxn>
                <a:cxn ang="0">
                  <a:pos x="connsiteX1" y="connsiteY1"/>
                </a:cxn>
                <a:cxn ang="0">
                  <a:pos x="connsiteX2" y="connsiteY2"/>
                </a:cxn>
              </a:cxnLst>
              <a:rect l="l" t="t" r="r" b="b"/>
              <a:pathLst>
                <a:path w="1214651" h="573206">
                  <a:moveTo>
                    <a:pt x="0" y="559559"/>
                  </a:moveTo>
                  <a:lnTo>
                    <a:pt x="709684" y="0"/>
                  </a:lnTo>
                  <a:lnTo>
                    <a:pt x="1214651" y="573206"/>
                  </a:lnTo>
                </a:path>
              </a:pathLst>
            </a:custGeom>
            <a:ln w="38100">
              <a:solidFill>
                <a:srgbClr val="0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43" name="Freeform 42"/>
            <p:cNvSpPr/>
            <p:nvPr/>
          </p:nvSpPr>
          <p:spPr>
            <a:xfrm>
              <a:off x="2483768" y="2996971"/>
              <a:ext cx="1214467" cy="573973"/>
            </a:xfrm>
            <a:custGeom>
              <a:avLst/>
              <a:gdLst>
                <a:gd name="connsiteX0" fmla="*/ 0 w 1214651"/>
                <a:gd name="connsiteY0" fmla="*/ 559559 h 573206"/>
                <a:gd name="connsiteX1" fmla="*/ 709684 w 1214651"/>
                <a:gd name="connsiteY1" fmla="*/ 0 h 573206"/>
                <a:gd name="connsiteX2" fmla="*/ 1214651 w 1214651"/>
                <a:gd name="connsiteY2" fmla="*/ 573206 h 573206"/>
              </a:gdLst>
              <a:ahLst/>
              <a:cxnLst>
                <a:cxn ang="0">
                  <a:pos x="connsiteX0" y="connsiteY0"/>
                </a:cxn>
                <a:cxn ang="0">
                  <a:pos x="connsiteX1" y="connsiteY1"/>
                </a:cxn>
                <a:cxn ang="0">
                  <a:pos x="connsiteX2" y="connsiteY2"/>
                </a:cxn>
              </a:cxnLst>
              <a:rect l="l" t="t" r="r" b="b"/>
              <a:pathLst>
                <a:path w="1214651" h="573206">
                  <a:moveTo>
                    <a:pt x="0" y="559559"/>
                  </a:moveTo>
                  <a:lnTo>
                    <a:pt x="709684" y="0"/>
                  </a:lnTo>
                  <a:lnTo>
                    <a:pt x="1214651" y="573206"/>
                  </a:lnTo>
                </a:path>
              </a:pathLst>
            </a:custGeom>
            <a:ln w="38100">
              <a:solidFill>
                <a:srgbClr val="0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grpSp>
      <p:cxnSp>
        <p:nvCxnSpPr>
          <p:cNvPr id="46" name="Straight Arrow Connector 45"/>
          <p:cNvCxnSpPr/>
          <p:nvPr/>
        </p:nvCxnSpPr>
        <p:spPr>
          <a:xfrm>
            <a:off x="3708400" y="1989138"/>
            <a:ext cx="1223963" cy="1587"/>
          </a:xfrm>
          <a:prstGeom prst="straightConnector1">
            <a:avLst/>
          </a:prstGeom>
          <a:ln>
            <a:solidFill>
              <a:srgbClr val="00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274" name="TextBox 46"/>
          <p:cNvSpPr txBox="1">
            <a:spLocks noChangeArrowheads="1"/>
          </p:cNvSpPr>
          <p:nvPr/>
        </p:nvSpPr>
        <p:spPr bwMode="auto">
          <a:xfrm>
            <a:off x="4140200" y="1619250"/>
            <a:ext cx="312738" cy="369888"/>
          </a:xfrm>
          <a:prstGeom prst="rect">
            <a:avLst/>
          </a:prstGeom>
          <a:noFill/>
          <a:ln w="9525">
            <a:noFill/>
            <a:miter lim="800000"/>
            <a:headEnd/>
            <a:tailEnd/>
          </a:ln>
        </p:spPr>
        <p:txBody>
          <a:bodyPr wrap="none">
            <a:spAutoFit/>
          </a:bodyPr>
          <a:lstStyle/>
          <a:p>
            <a:r>
              <a:rPr lang="en-GB" i="1">
                <a:latin typeface="Times New Roman" pitchFamily="18" charset="0"/>
                <a:cs typeface="Times New Roman" pitchFamily="18" charset="0"/>
              </a:rPr>
              <a:t>T</a:t>
            </a:r>
          </a:p>
        </p:txBody>
      </p:sp>
      <p:cxnSp>
        <p:nvCxnSpPr>
          <p:cNvPr id="49" name="Straight Connector 48"/>
          <p:cNvCxnSpPr/>
          <p:nvPr/>
        </p:nvCxnSpPr>
        <p:spPr>
          <a:xfrm rot="5400000">
            <a:off x="2700337" y="2781301"/>
            <a:ext cx="2016125" cy="0"/>
          </a:xfrm>
          <a:prstGeom prst="line">
            <a:avLst/>
          </a:prstGeom>
          <a:ln>
            <a:solidFill>
              <a:srgbClr val="000000"/>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3924300" y="2781301"/>
            <a:ext cx="2016125" cy="0"/>
          </a:xfrm>
          <a:prstGeom prst="line">
            <a:avLst/>
          </a:prstGeom>
          <a:ln>
            <a:solidFill>
              <a:srgbClr val="000000"/>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17762" name="Object 22"/>
          <p:cNvGraphicFramePr>
            <a:graphicFrameLocks noChangeAspect="1"/>
          </p:cNvGraphicFramePr>
          <p:nvPr/>
        </p:nvGraphicFramePr>
        <p:xfrm>
          <a:off x="2555875" y="5445125"/>
          <a:ext cx="3444875" cy="1058863"/>
        </p:xfrm>
        <a:graphic>
          <a:graphicData uri="http://schemas.openxmlformats.org/presentationml/2006/ole">
            <mc:AlternateContent xmlns:mc="http://schemas.openxmlformats.org/markup-compatibility/2006">
              <mc:Choice xmlns:v="urn:schemas-microsoft-com:vml" Requires="v">
                <p:oleObj spid="_x0000_s16459" name="Equation" r:id="rId3" imgW="1485720" imgH="457200" progId="Equation.3">
                  <p:embed/>
                </p:oleObj>
              </mc:Choice>
              <mc:Fallback>
                <p:oleObj name="Equation" r:id="rId3" imgW="1485720" imgH="457200" progId="Equation.3">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5445125"/>
                        <a:ext cx="3444875" cy="1058863"/>
                      </a:xfrm>
                      <a:prstGeom prst="rect">
                        <a:avLst/>
                      </a:prstGeom>
                      <a:solidFill>
                        <a:schemeClr val="bg1"/>
                      </a:solidFill>
                    </p:spPr>
                  </p:pic>
                </p:oleObj>
              </mc:Fallback>
            </mc:AlternateContent>
          </a:graphicData>
        </a:graphic>
      </p:graphicFrame>
      <p:cxnSp>
        <p:nvCxnSpPr>
          <p:cNvPr id="25" name="Straight Connector 24"/>
          <p:cNvCxnSpPr/>
          <p:nvPr/>
        </p:nvCxnSpPr>
        <p:spPr>
          <a:xfrm rot="16200000" flipH="1">
            <a:off x="6624638" y="2816225"/>
            <a:ext cx="935038" cy="865187"/>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6" name="TextBox 25"/>
          <p:cNvSpPr txBox="1">
            <a:spLocks noChangeArrowheads="1"/>
          </p:cNvSpPr>
          <p:nvPr/>
        </p:nvSpPr>
        <p:spPr bwMode="auto">
          <a:xfrm>
            <a:off x="7164388" y="3716338"/>
            <a:ext cx="1146175" cy="369887"/>
          </a:xfrm>
          <a:prstGeom prst="rect">
            <a:avLst/>
          </a:prstGeom>
          <a:noFill/>
          <a:ln w="9525">
            <a:noFill/>
            <a:miter lim="800000"/>
            <a:headEnd/>
            <a:tailEnd/>
          </a:ln>
        </p:spPr>
        <p:txBody>
          <a:bodyPr wrap="none">
            <a:spAutoFit/>
          </a:bodyPr>
          <a:lstStyle/>
          <a:p>
            <a:r>
              <a:rPr lang="en-GB">
                <a:solidFill>
                  <a:srgbClr val="FF0000"/>
                </a:solidFill>
              </a:rPr>
              <a:t>Slew rate</a:t>
            </a:r>
          </a:p>
        </p:txBody>
      </p:sp>
      <p:cxnSp>
        <p:nvCxnSpPr>
          <p:cNvPr id="27" name="Straight Connector 26"/>
          <p:cNvCxnSpPr/>
          <p:nvPr/>
        </p:nvCxnSpPr>
        <p:spPr>
          <a:xfrm rot="5400000" flipH="1" flipV="1">
            <a:off x="6696075" y="2312988"/>
            <a:ext cx="1368425"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7380288" y="1557338"/>
            <a:ext cx="1574800" cy="368300"/>
          </a:xfrm>
          <a:prstGeom prst="rect">
            <a:avLst/>
          </a:prstGeom>
          <a:noFill/>
          <a:ln w="9525">
            <a:noFill/>
            <a:miter lim="800000"/>
            <a:headEnd/>
            <a:tailEnd/>
          </a:ln>
        </p:spPr>
        <p:txBody>
          <a:bodyPr wrap="none">
            <a:spAutoFit/>
          </a:bodyPr>
          <a:lstStyle/>
          <a:p>
            <a:r>
              <a:rPr lang="en-GB">
                <a:solidFill>
                  <a:srgbClr val="FF0000"/>
                </a:solidFill>
              </a:rPr>
              <a:t>Slew rate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7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sz="3600"/>
              <a:t>Rate of variation:</a:t>
            </a:r>
            <a:br>
              <a:rPr lang="en-GB" sz="3600"/>
            </a:br>
            <a:r>
              <a:rPr lang="en-GB" sz="3600"/>
              <a:t>Non-periodic signals</a:t>
            </a:r>
          </a:p>
        </p:txBody>
      </p:sp>
      <p:sp>
        <p:nvSpPr>
          <p:cNvPr id="20483" name="Content Placeholder 2"/>
          <p:cNvSpPr>
            <a:spLocks noGrp="1"/>
          </p:cNvSpPr>
          <p:nvPr>
            <p:ph idx="1"/>
          </p:nvPr>
        </p:nvSpPr>
        <p:spPr>
          <a:xfrm>
            <a:off x="107950" y="4149725"/>
            <a:ext cx="8280400" cy="1514475"/>
          </a:xfrm>
        </p:spPr>
        <p:txBody>
          <a:bodyPr/>
          <a:lstStyle/>
          <a:p>
            <a:pPr lvl="1" eaLnBrk="1" hangingPunct="1"/>
            <a:r>
              <a:rPr lang="en-GB" sz="2000"/>
              <a:t>The signal must be observed for a ‘long’ time in order to establish its maximum rate of change</a:t>
            </a:r>
          </a:p>
          <a:p>
            <a:pPr lvl="1" eaLnBrk="1" hangingPunct="1"/>
            <a:r>
              <a:rPr lang="en-GB" sz="2000"/>
              <a:t>The slew rate can not be found mathematically as it can in the case of periodic waveforms</a:t>
            </a:r>
          </a:p>
          <a:p>
            <a:pPr eaLnBrk="1" hangingPunct="1"/>
            <a:r>
              <a:rPr lang="en-GB" sz="2400"/>
              <a:t>Non-periodic analogue waveforms are best described statistically as their instantaneous value has a probability distribution: more of this later</a:t>
            </a:r>
          </a:p>
          <a:p>
            <a:pPr eaLnBrk="1" hangingPunct="1"/>
            <a:endParaRPr lang="en-GB" sz="2400"/>
          </a:p>
        </p:txBody>
      </p:sp>
      <p:grpSp>
        <p:nvGrpSpPr>
          <p:cNvPr id="2" name="Group 12"/>
          <p:cNvGrpSpPr>
            <a:grpSpLocks/>
          </p:cNvGrpSpPr>
          <p:nvPr/>
        </p:nvGrpSpPr>
        <p:grpSpPr bwMode="auto">
          <a:xfrm>
            <a:off x="1042988" y="1568450"/>
            <a:ext cx="3600450" cy="2581275"/>
            <a:chOff x="4788024" y="1772816"/>
            <a:chExt cx="3600400" cy="2581259"/>
          </a:xfrm>
        </p:grpSpPr>
        <p:pic>
          <p:nvPicPr>
            <p:cNvPr id="20486" name="Picture 7" descr="C05NF01"/>
            <p:cNvPicPr>
              <a:picLocks noChangeAspect="1" noChangeArrowheads="1"/>
            </p:cNvPicPr>
            <p:nvPr/>
          </p:nvPicPr>
          <p:blipFill>
            <a:blip r:embed="rId2" cstate="print"/>
            <a:srcRect l="57307"/>
            <a:stretch>
              <a:fillRect/>
            </a:stretch>
          </p:blipFill>
          <p:spPr bwMode="auto">
            <a:xfrm>
              <a:off x="4788024" y="1772816"/>
              <a:ext cx="3600400" cy="2581259"/>
            </a:xfrm>
            <a:prstGeom prst="rect">
              <a:avLst/>
            </a:prstGeom>
            <a:noFill/>
            <a:ln w="9525">
              <a:noFill/>
              <a:miter lim="800000"/>
              <a:headEnd/>
              <a:tailEnd/>
            </a:ln>
          </p:spPr>
        </p:pic>
        <p:sp>
          <p:nvSpPr>
            <p:cNvPr id="20487" name="TextBox 5"/>
            <p:cNvSpPr txBox="1">
              <a:spLocks noChangeArrowheads="1"/>
            </p:cNvSpPr>
            <p:nvPr/>
          </p:nvSpPr>
          <p:spPr bwMode="auto">
            <a:xfrm>
              <a:off x="4932040" y="1844824"/>
              <a:ext cx="518091" cy="369332"/>
            </a:xfrm>
            <a:prstGeom prst="rect">
              <a:avLst/>
            </a:prstGeom>
            <a:solidFill>
              <a:schemeClr val="bg1"/>
            </a:solidFill>
            <a:ln w="9525">
              <a:solidFill>
                <a:schemeClr val="bg1"/>
              </a:solidFill>
              <a:miter lim="800000"/>
              <a:headEnd/>
              <a:tailEnd/>
            </a:ln>
          </p:spPr>
          <p:txBody>
            <a:bodyPr wrap="none">
              <a:spAutoFit/>
            </a:bodyPr>
            <a:lstStyle/>
            <a:p>
              <a:r>
                <a:rPr lang="en-GB" i="1">
                  <a:latin typeface="Times New Roman" pitchFamily="18" charset="0"/>
                  <a:cs typeface="Times New Roman" pitchFamily="18" charset="0"/>
                </a:rPr>
                <a:t>v(t)</a:t>
              </a:r>
            </a:p>
          </p:txBody>
        </p:sp>
      </p:grpSp>
      <p:sp>
        <p:nvSpPr>
          <p:cNvPr id="7" name="Content Placeholder 2"/>
          <p:cNvSpPr txBox="1">
            <a:spLocks/>
          </p:cNvSpPr>
          <p:nvPr/>
        </p:nvSpPr>
        <p:spPr bwMode="auto">
          <a:xfrm>
            <a:off x="4284663" y="1557338"/>
            <a:ext cx="4608512" cy="1514475"/>
          </a:xfrm>
          <a:prstGeom prst="rect">
            <a:avLst/>
          </a:prstGeom>
          <a:noFill/>
          <a:ln w="9525">
            <a:noFill/>
            <a:miter lim="800000"/>
            <a:headEnd/>
            <a:tailEnd/>
          </a:ln>
        </p:spPr>
        <p:txBody>
          <a:bodyPr/>
          <a:lstStyle/>
          <a:p>
            <a:pPr marL="447675" indent="-447675">
              <a:spcBef>
                <a:spcPct val="20000"/>
              </a:spcBef>
              <a:buClr>
                <a:schemeClr val="accent1"/>
              </a:buClr>
              <a:buSzPct val="70000"/>
              <a:buFont typeface="Wingdings" pitchFamily="2" charset="2"/>
              <a:buChar char="n"/>
              <a:defRPr/>
            </a:pPr>
            <a:r>
              <a:rPr lang="en-GB" sz="2400" kern="0" dirty="0">
                <a:latin typeface="+mn-lt"/>
              </a:rPr>
              <a:t>In this case the concept of period or frequency does not  apply as there is no repetition in time</a:t>
            </a:r>
          </a:p>
          <a:p>
            <a:pPr marL="447675" indent="-447675">
              <a:spcBef>
                <a:spcPct val="20000"/>
              </a:spcBef>
              <a:buClr>
                <a:schemeClr val="accent1"/>
              </a:buClr>
              <a:buSzPct val="70000"/>
              <a:buFont typeface="Wingdings" pitchFamily="2" charset="2"/>
              <a:buChar char="n"/>
              <a:defRPr/>
            </a:pPr>
            <a:r>
              <a:rPr lang="en-GB" sz="2400" dirty="0"/>
              <a:t>Slew rate (SR) can still be defined because it is the maximum rate of change</a:t>
            </a:r>
          </a:p>
          <a:p>
            <a:pPr marL="447675" indent="-447675">
              <a:spcBef>
                <a:spcPct val="20000"/>
              </a:spcBef>
              <a:buClr>
                <a:schemeClr val="accent1"/>
              </a:buClr>
              <a:buSzPct val="70000"/>
              <a:buFont typeface="Wingdings" pitchFamily="2" charset="2"/>
              <a:buChar char="n"/>
              <a:defRPr/>
            </a:pPr>
            <a:endParaRPr lang="en-GB" sz="2400" kern="0" dirty="0">
              <a:latin typeface="+mn-lt"/>
            </a:endParaRPr>
          </a:p>
          <a:p>
            <a:pPr marL="447675" indent="-447675">
              <a:spcBef>
                <a:spcPct val="20000"/>
              </a:spcBef>
              <a:buClr>
                <a:schemeClr val="accent1"/>
              </a:buClr>
              <a:buSzPct val="70000"/>
              <a:defRPr/>
            </a:pPr>
            <a:endParaRPr lang="en-GB" sz="2400" kern="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itle 1"/>
          <p:cNvSpPr>
            <a:spLocks noGrp="1"/>
          </p:cNvSpPr>
          <p:nvPr>
            <p:ph type="ctrTitle"/>
          </p:nvPr>
        </p:nvSpPr>
        <p:spPr>
          <a:xfrm>
            <a:off x="611560" y="1412776"/>
            <a:ext cx="7694240" cy="1600200"/>
          </a:xfrm>
        </p:spPr>
        <p:txBody>
          <a:bodyPr/>
          <a:lstStyle/>
          <a:p>
            <a:pPr eaLnBrk="1" hangingPunct="1"/>
            <a:r>
              <a:rPr lang="en-GB" dirty="0"/>
              <a:t>Signals and Systems</a:t>
            </a:r>
            <a:br>
              <a:rPr lang="en-GB" dirty="0"/>
            </a:br>
            <a:endParaRPr lang="en-GB" dirty="0"/>
          </a:p>
        </p:txBody>
      </p:sp>
      <p:sp>
        <p:nvSpPr>
          <p:cNvPr id="5" name="Rectangle 3"/>
          <p:cNvSpPr txBox="1">
            <a:spLocks noChangeArrowheads="1"/>
          </p:cNvSpPr>
          <p:nvPr/>
        </p:nvSpPr>
        <p:spPr bwMode="auto">
          <a:xfrm>
            <a:off x="179512" y="3573016"/>
            <a:ext cx="5112568" cy="2600325"/>
          </a:xfrm>
          <a:prstGeom prst="rect">
            <a:avLst/>
          </a:prstGeom>
          <a:noFill/>
          <a:ln w="9525">
            <a:noFill/>
            <a:miter lim="800000"/>
            <a:headEnd/>
            <a:tailEnd/>
          </a:ln>
        </p:spPr>
        <p:txBody>
          <a:bodyPr/>
          <a:lstStyle/>
          <a:p>
            <a:pPr>
              <a:spcBef>
                <a:spcPct val="20000"/>
              </a:spcBef>
              <a:buClr>
                <a:schemeClr val="accent1"/>
              </a:buClr>
              <a:buSzPct val="70000"/>
              <a:buFont typeface="Wingdings" pitchFamily="2" charset="2"/>
              <a:buNone/>
              <a:defRPr/>
            </a:pPr>
            <a:r>
              <a:rPr lang="en-US" altLang="zh-CN" sz="3200" kern="0" dirty="0">
                <a:latin typeface="+mn-lt"/>
                <a:ea typeface="宋体" pitchFamily="2" charset="-122"/>
              </a:rPr>
              <a:t>Time and frequency domain description of signals</a:t>
            </a:r>
          </a:p>
          <a:p>
            <a:pPr>
              <a:spcBef>
                <a:spcPct val="20000"/>
              </a:spcBef>
              <a:buClr>
                <a:schemeClr val="accent1"/>
              </a:buClr>
              <a:buSzPct val="70000"/>
              <a:buFont typeface="Wingdings" pitchFamily="2" charset="2"/>
              <a:buNone/>
              <a:defRPr/>
            </a:pPr>
            <a:r>
              <a:rPr lang="en-US" altLang="zh-CN" sz="3200" kern="0" dirty="0">
                <a:latin typeface="+mn-lt"/>
                <a:ea typeface="宋体" pitchFamily="2" charset="-122"/>
              </a:rPr>
              <a:t>Linear system characteristics</a:t>
            </a:r>
          </a:p>
        </p:txBody>
      </p:sp>
      <p:sp>
        <p:nvSpPr>
          <p:cNvPr id="4" name="Rectangle 3"/>
          <p:cNvSpPr txBox="1">
            <a:spLocks noChangeArrowheads="1"/>
          </p:cNvSpPr>
          <p:nvPr/>
        </p:nvSpPr>
        <p:spPr bwMode="auto">
          <a:xfrm>
            <a:off x="5724128" y="2996952"/>
            <a:ext cx="2592288" cy="747464"/>
          </a:xfrm>
          <a:prstGeom prst="rect">
            <a:avLst/>
          </a:prstGeom>
          <a:noFill/>
          <a:ln w="9525">
            <a:noFill/>
            <a:miter lim="800000"/>
            <a:headEnd/>
            <a:tailEnd/>
          </a:ln>
        </p:spPr>
        <p:txBody>
          <a:bodyPr/>
          <a:lstStyle/>
          <a:p>
            <a:pPr>
              <a:spcBef>
                <a:spcPct val="20000"/>
              </a:spcBef>
              <a:buClr>
                <a:schemeClr val="accent1"/>
              </a:buClr>
              <a:buSzPct val="70000"/>
              <a:buFont typeface="Wingdings" pitchFamily="2" charset="2"/>
              <a:buNone/>
              <a:defRPr/>
            </a:pPr>
            <a:r>
              <a:rPr lang="en-GB" sz="3200" dirty="0"/>
              <a:t>Section </a:t>
            </a:r>
            <a:r>
              <a:rPr lang="en-US" altLang="zh-CN" sz="3200" kern="0" dirty="0">
                <a:latin typeface="+mn-lt"/>
                <a:ea typeface="宋体" pitchFamily="2" charset="-122"/>
              </a:rPr>
              <a:t>04</a:t>
            </a:r>
          </a:p>
        </p:txBody>
      </p:sp>
      <p:sp>
        <p:nvSpPr>
          <p:cNvPr id="6" name="Rectangle 3"/>
          <p:cNvSpPr txBox="1">
            <a:spLocks noChangeArrowheads="1"/>
          </p:cNvSpPr>
          <p:nvPr/>
        </p:nvSpPr>
        <p:spPr bwMode="auto">
          <a:xfrm>
            <a:off x="4318968" y="4581128"/>
            <a:ext cx="4825032" cy="1844825"/>
          </a:xfrm>
          <a:prstGeom prst="rect">
            <a:avLst/>
          </a:prstGeom>
          <a:noFill/>
          <a:ln w="9525">
            <a:noFill/>
            <a:miter lim="800000"/>
            <a:headEnd/>
            <a:tailEnd/>
          </a:ln>
        </p:spPr>
        <p:txBody>
          <a:bodyPr/>
          <a:lstStyle/>
          <a:p>
            <a:pPr>
              <a:spcBef>
                <a:spcPct val="20000"/>
              </a:spcBef>
              <a:buClr>
                <a:schemeClr val="accent1"/>
              </a:buClr>
              <a:buSzPct val="70000"/>
              <a:buFont typeface="Wingdings" pitchFamily="2" charset="2"/>
              <a:buNone/>
              <a:defRPr/>
            </a:pPr>
            <a:endParaRPr lang="en-US" altLang="zh-CN" sz="2400" kern="0" dirty="0">
              <a:latin typeface="+mn-lt"/>
              <a:ea typeface="宋体" pitchFamily="2" charset="-122"/>
            </a:endParaRPr>
          </a:p>
          <a:p>
            <a:pPr>
              <a:spcBef>
                <a:spcPct val="20000"/>
              </a:spcBef>
              <a:buClr>
                <a:schemeClr val="accent1"/>
              </a:buClr>
              <a:buSzPct val="70000"/>
              <a:buFont typeface="Wingdings" pitchFamily="2" charset="2"/>
              <a:buNone/>
              <a:defRPr/>
            </a:pPr>
            <a:r>
              <a:rPr lang="en-US" altLang="zh-CN" sz="2400" u="sng" kern="0" dirty="0">
                <a:latin typeface="+mn-lt"/>
                <a:ea typeface="宋体" pitchFamily="2" charset="-122"/>
              </a:rPr>
              <a:t>Learning Activities for this section</a:t>
            </a:r>
          </a:p>
          <a:p>
            <a:pPr>
              <a:spcBef>
                <a:spcPct val="20000"/>
              </a:spcBef>
              <a:buClr>
                <a:schemeClr val="accent1"/>
              </a:buClr>
              <a:buSzPct val="70000"/>
              <a:buFont typeface="Wingdings" pitchFamily="2" charset="2"/>
              <a:buNone/>
              <a:defRPr/>
            </a:pPr>
            <a:r>
              <a:rPr lang="en-US" altLang="zh-CN" sz="2400" kern="0" dirty="0">
                <a:latin typeface="+mn-lt"/>
                <a:ea typeface="宋体" pitchFamily="2" charset="-122"/>
              </a:rPr>
              <a:t>Assigned Reading</a:t>
            </a:r>
          </a:p>
          <a:p>
            <a:pPr>
              <a:spcBef>
                <a:spcPct val="20000"/>
              </a:spcBef>
              <a:buClr>
                <a:schemeClr val="accent1"/>
              </a:buClr>
              <a:buSzPct val="70000"/>
              <a:buFont typeface="Wingdings" pitchFamily="2" charset="2"/>
              <a:buNone/>
              <a:defRPr/>
            </a:pPr>
            <a:r>
              <a:rPr lang="en-US" altLang="zh-CN" sz="2400" kern="0" dirty="0">
                <a:latin typeface="+mn-lt"/>
                <a:ea typeface="宋体" pitchFamily="2" charset="-122"/>
              </a:rPr>
              <a:t>	Chapter 5, sections </a:t>
            </a:r>
            <a:r>
              <a:rPr lang="en-US" altLang="zh-CN" sz="2000" kern="0" dirty="0">
                <a:latin typeface="+mn-lt"/>
                <a:ea typeface="宋体" pitchFamily="2" charset="-122"/>
              </a:rPr>
              <a:t> 5.4, 5.5</a:t>
            </a:r>
          </a:p>
          <a:p>
            <a:pPr>
              <a:spcBef>
                <a:spcPct val="20000"/>
              </a:spcBef>
              <a:buClr>
                <a:schemeClr val="accent1"/>
              </a:buClr>
              <a:buSzPct val="70000"/>
              <a:buFont typeface="Wingdings" pitchFamily="2" charset="2"/>
              <a:buNone/>
              <a:defRPr/>
            </a:pPr>
            <a:r>
              <a:rPr lang="en-US" altLang="zh-CN" sz="2400" kern="0" dirty="0">
                <a:latin typeface="+mn-lt"/>
                <a:ea typeface="宋体" pitchFamily="2" charset="-122"/>
              </a:rPr>
              <a:t>Exercises: 5.14 -5.18</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Oval 3"/>
          <p:cNvSpPr>
            <a:spLocks noChangeAspect="1" noChangeArrowheads="1"/>
          </p:cNvSpPr>
          <p:nvPr/>
        </p:nvSpPr>
        <p:spPr bwMode="auto">
          <a:xfrm>
            <a:off x="4283967" y="2236788"/>
            <a:ext cx="2844800" cy="2844800"/>
          </a:xfrm>
          <a:prstGeom prst="ellipse">
            <a:avLst/>
          </a:prstGeom>
          <a:noFill/>
          <a:ln w="38100">
            <a:solidFill>
              <a:schemeClr val="tx1"/>
            </a:solidFill>
            <a:prstDash val="dash"/>
            <a:round/>
            <a:headEnd/>
            <a:tailEnd/>
          </a:ln>
        </p:spPr>
        <p:txBody>
          <a:bodyPr wrap="none" anchor="ctr"/>
          <a:lstStyle/>
          <a:p>
            <a:endParaRPr lang="en-GB"/>
          </a:p>
        </p:txBody>
      </p:sp>
      <p:sp>
        <p:nvSpPr>
          <p:cNvPr id="22532" name="Line 4"/>
          <p:cNvSpPr>
            <a:spLocks noChangeShapeType="1"/>
          </p:cNvSpPr>
          <p:nvPr/>
        </p:nvSpPr>
        <p:spPr bwMode="auto">
          <a:xfrm>
            <a:off x="3599755" y="3644900"/>
            <a:ext cx="4321175" cy="0"/>
          </a:xfrm>
          <a:prstGeom prst="line">
            <a:avLst/>
          </a:prstGeom>
          <a:noFill/>
          <a:ln w="9525">
            <a:solidFill>
              <a:schemeClr val="tx1"/>
            </a:solidFill>
            <a:round/>
            <a:headEnd/>
            <a:tailEnd type="triangle" w="med" len="med"/>
          </a:ln>
        </p:spPr>
        <p:txBody>
          <a:bodyPr/>
          <a:lstStyle/>
          <a:p>
            <a:endParaRPr lang="en-GB"/>
          </a:p>
        </p:txBody>
      </p:sp>
      <p:sp>
        <p:nvSpPr>
          <p:cNvPr id="22533" name="Line 5"/>
          <p:cNvSpPr>
            <a:spLocks noChangeShapeType="1"/>
          </p:cNvSpPr>
          <p:nvPr/>
        </p:nvSpPr>
        <p:spPr bwMode="auto">
          <a:xfrm flipV="1">
            <a:off x="5724128" y="1700213"/>
            <a:ext cx="0" cy="3816350"/>
          </a:xfrm>
          <a:prstGeom prst="line">
            <a:avLst/>
          </a:prstGeom>
          <a:noFill/>
          <a:ln w="9525">
            <a:solidFill>
              <a:schemeClr val="tx1"/>
            </a:solidFill>
            <a:round/>
            <a:headEnd/>
            <a:tailEnd type="triangle" w="med" len="med"/>
          </a:ln>
        </p:spPr>
        <p:txBody>
          <a:bodyPr/>
          <a:lstStyle/>
          <a:p>
            <a:endParaRPr lang="en-GB"/>
          </a:p>
        </p:txBody>
      </p:sp>
      <p:grpSp>
        <p:nvGrpSpPr>
          <p:cNvPr id="2" name="Group 6"/>
          <p:cNvGrpSpPr>
            <a:grpSpLocks/>
          </p:cNvGrpSpPr>
          <p:nvPr/>
        </p:nvGrpSpPr>
        <p:grpSpPr bwMode="auto">
          <a:xfrm rot="19106735">
            <a:off x="5496817" y="3084513"/>
            <a:ext cx="1511300" cy="144462"/>
            <a:chOff x="2835" y="2251"/>
            <a:chExt cx="952" cy="91"/>
          </a:xfrm>
        </p:grpSpPr>
        <p:sp>
          <p:nvSpPr>
            <p:cNvPr id="22554" name="Oval 7"/>
            <p:cNvSpPr>
              <a:spLocks noChangeAspect="1" noChangeArrowheads="1"/>
            </p:cNvSpPr>
            <p:nvPr/>
          </p:nvSpPr>
          <p:spPr bwMode="auto">
            <a:xfrm>
              <a:off x="3696" y="2251"/>
              <a:ext cx="91" cy="91"/>
            </a:xfrm>
            <a:prstGeom prst="ellipse">
              <a:avLst/>
            </a:prstGeom>
            <a:solidFill>
              <a:srgbClr val="FF0000"/>
            </a:solidFill>
            <a:ln w="9525">
              <a:solidFill>
                <a:srgbClr val="FF0000"/>
              </a:solidFill>
              <a:round/>
              <a:headEnd/>
              <a:tailEnd/>
            </a:ln>
          </p:spPr>
          <p:txBody>
            <a:bodyPr wrap="none" anchor="ctr"/>
            <a:lstStyle/>
            <a:p>
              <a:endParaRPr lang="en-GB"/>
            </a:p>
          </p:txBody>
        </p:sp>
        <p:sp>
          <p:nvSpPr>
            <p:cNvPr id="22555" name="Line 8"/>
            <p:cNvSpPr>
              <a:spLocks noChangeShapeType="1"/>
            </p:cNvSpPr>
            <p:nvPr/>
          </p:nvSpPr>
          <p:spPr bwMode="auto">
            <a:xfrm>
              <a:off x="2835" y="2296"/>
              <a:ext cx="907" cy="0"/>
            </a:xfrm>
            <a:prstGeom prst="line">
              <a:avLst/>
            </a:prstGeom>
            <a:noFill/>
            <a:ln w="38100">
              <a:solidFill>
                <a:srgbClr val="FF0000"/>
              </a:solidFill>
              <a:round/>
              <a:headEnd/>
              <a:tailEnd type="triangle" w="med" len="med"/>
            </a:ln>
          </p:spPr>
          <p:txBody>
            <a:bodyPr/>
            <a:lstStyle/>
            <a:p>
              <a:endParaRPr lang="en-GB"/>
            </a:p>
          </p:txBody>
        </p:sp>
      </p:grpSp>
      <p:sp>
        <p:nvSpPr>
          <p:cNvPr id="97289" name="Arc 9"/>
          <p:cNvSpPr>
            <a:spLocks noChangeAspect="1"/>
          </p:cNvSpPr>
          <p:nvPr/>
        </p:nvSpPr>
        <p:spPr bwMode="auto">
          <a:xfrm>
            <a:off x="5688905" y="2105025"/>
            <a:ext cx="1608137" cy="1539875"/>
          </a:xfrm>
          <a:custGeom>
            <a:avLst/>
            <a:gdLst>
              <a:gd name="T0" fmla="*/ 2147483647 w 20972"/>
              <a:gd name="T1" fmla="*/ 0 h 20080"/>
              <a:gd name="T2" fmla="*/ 2147483647 w 20972"/>
              <a:gd name="T3" fmla="*/ 2147483647 h 20080"/>
              <a:gd name="T4" fmla="*/ 0 w 20972"/>
              <a:gd name="T5" fmla="*/ 2147483647 h 20080"/>
              <a:gd name="T6" fmla="*/ 0 60000 65536"/>
              <a:gd name="T7" fmla="*/ 0 60000 65536"/>
              <a:gd name="T8" fmla="*/ 0 60000 65536"/>
              <a:gd name="T9" fmla="*/ 0 w 20972"/>
              <a:gd name="T10" fmla="*/ 0 h 20080"/>
              <a:gd name="T11" fmla="*/ 20972 w 20972"/>
              <a:gd name="T12" fmla="*/ 20080 h 20080"/>
            </a:gdLst>
            <a:ahLst/>
            <a:cxnLst>
              <a:cxn ang="T6">
                <a:pos x="T0" y="T1"/>
              </a:cxn>
              <a:cxn ang="T7">
                <a:pos x="T2" y="T3"/>
              </a:cxn>
              <a:cxn ang="T8">
                <a:pos x="T4" y="T5"/>
              </a:cxn>
            </a:cxnLst>
            <a:rect l="T9" t="T10" r="T11" b="T12"/>
            <a:pathLst>
              <a:path w="20972" h="20080" fill="none" extrusionOk="0">
                <a:moveTo>
                  <a:pt x="7959" y="0"/>
                </a:moveTo>
                <a:cubicBezTo>
                  <a:pt x="14452" y="2574"/>
                  <a:pt x="19300" y="8128"/>
                  <a:pt x="20972" y="14909"/>
                </a:cubicBezTo>
              </a:path>
              <a:path w="20972" h="20080" stroke="0" extrusionOk="0">
                <a:moveTo>
                  <a:pt x="7959" y="0"/>
                </a:moveTo>
                <a:cubicBezTo>
                  <a:pt x="14452" y="2574"/>
                  <a:pt x="19300" y="8128"/>
                  <a:pt x="20972" y="14909"/>
                </a:cubicBezTo>
                <a:lnTo>
                  <a:pt x="0" y="20080"/>
                </a:lnTo>
                <a:close/>
              </a:path>
            </a:pathLst>
          </a:custGeom>
          <a:noFill/>
          <a:ln w="9525">
            <a:solidFill>
              <a:schemeClr val="accent1"/>
            </a:solidFill>
            <a:round/>
            <a:headEnd type="triangle" w="med" len="med"/>
            <a:tailEnd/>
          </a:ln>
        </p:spPr>
        <p:txBody>
          <a:bodyPr wrap="none" anchor="ctr"/>
          <a:lstStyle/>
          <a:p>
            <a:endParaRPr lang="en-GB"/>
          </a:p>
        </p:txBody>
      </p:sp>
      <p:sp>
        <p:nvSpPr>
          <p:cNvPr id="97290" name="Line 10"/>
          <p:cNvSpPr>
            <a:spLocks noChangeShapeType="1"/>
          </p:cNvSpPr>
          <p:nvPr/>
        </p:nvSpPr>
        <p:spPr bwMode="auto">
          <a:xfrm>
            <a:off x="6766817" y="2697163"/>
            <a:ext cx="14288" cy="944562"/>
          </a:xfrm>
          <a:prstGeom prst="line">
            <a:avLst/>
          </a:prstGeom>
          <a:noFill/>
          <a:ln w="9525">
            <a:solidFill>
              <a:schemeClr val="tx1"/>
            </a:solidFill>
            <a:prstDash val="dash"/>
            <a:round/>
            <a:headEnd/>
            <a:tailEnd/>
          </a:ln>
        </p:spPr>
        <p:txBody>
          <a:bodyPr/>
          <a:lstStyle/>
          <a:p>
            <a:endParaRPr lang="en-GB"/>
          </a:p>
        </p:txBody>
      </p:sp>
      <p:sp>
        <p:nvSpPr>
          <p:cNvPr id="97291" name="Line 11"/>
          <p:cNvSpPr>
            <a:spLocks noChangeShapeType="1"/>
          </p:cNvSpPr>
          <p:nvPr/>
        </p:nvSpPr>
        <p:spPr bwMode="auto">
          <a:xfrm flipH="1">
            <a:off x="5653980" y="2713038"/>
            <a:ext cx="1112837" cy="0"/>
          </a:xfrm>
          <a:prstGeom prst="line">
            <a:avLst/>
          </a:prstGeom>
          <a:noFill/>
          <a:ln w="9525">
            <a:solidFill>
              <a:schemeClr val="tx1"/>
            </a:solidFill>
            <a:prstDash val="dash"/>
            <a:round/>
            <a:headEnd/>
            <a:tailEnd/>
          </a:ln>
        </p:spPr>
        <p:txBody>
          <a:bodyPr/>
          <a:lstStyle/>
          <a:p>
            <a:endParaRPr lang="en-GB"/>
          </a:p>
        </p:txBody>
      </p:sp>
      <p:sp>
        <p:nvSpPr>
          <p:cNvPr id="97292" name="Text Box 12"/>
          <p:cNvSpPr txBox="1">
            <a:spLocks noChangeArrowheads="1"/>
          </p:cNvSpPr>
          <p:nvPr/>
        </p:nvSpPr>
        <p:spPr bwMode="auto">
          <a:xfrm>
            <a:off x="6098480" y="3152775"/>
            <a:ext cx="417512" cy="366713"/>
          </a:xfrm>
          <a:prstGeom prst="rect">
            <a:avLst/>
          </a:prstGeom>
          <a:noFill/>
          <a:ln w="9525">
            <a:noFill/>
            <a:miter lim="800000"/>
            <a:headEnd/>
            <a:tailEnd/>
          </a:ln>
        </p:spPr>
        <p:txBody>
          <a:bodyPr wrap="none">
            <a:spAutoFit/>
          </a:bodyPr>
          <a:lstStyle/>
          <a:p>
            <a:r>
              <a:rPr lang="en-GB">
                <a:latin typeface="Symbol" pitchFamily="18" charset="2"/>
              </a:rPr>
              <a:t>w</a:t>
            </a:r>
            <a:r>
              <a:rPr lang="en-GB">
                <a:latin typeface="Tahoma" pitchFamily="34" charset="0"/>
              </a:rPr>
              <a:t>t</a:t>
            </a:r>
          </a:p>
        </p:txBody>
      </p:sp>
      <p:sp>
        <p:nvSpPr>
          <p:cNvPr id="97293" name="Arc 13"/>
          <p:cNvSpPr>
            <a:spLocks noChangeAspect="1"/>
          </p:cNvSpPr>
          <p:nvPr/>
        </p:nvSpPr>
        <p:spPr bwMode="auto">
          <a:xfrm>
            <a:off x="5628580" y="3365500"/>
            <a:ext cx="522287" cy="287338"/>
          </a:xfrm>
          <a:custGeom>
            <a:avLst/>
            <a:gdLst>
              <a:gd name="T0" fmla="*/ 261765991 w 21600"/>
              <a:gd name="T1" fmla="*/ 0 h 11918"/>
              <a:gd name="T2" fmla="*/ 305153323 w 21600"/>
              <a:gd name="T3" fmla="*/ 167021535 h 11918"/>
              <a:gd name="T4" fmla="*/ 0 w 21600"/>
              <a:gd name="T5" fmla="*/ 155880308 h 11918"/>
              <a:gd name="T6" fmla="*/ 0 60000 65536"/>
              <a:gd name="T7" fmla="*/ 0 60000 65536"/>
              <a:gd name="T8" fmla="*/ 0 60000 65536"/>
              <a:gd name="T9" fmla="*/ 0 w 21600"/>
              <a:gd name="T10" fmla="*/ 0 h 11918"/>
              <a:gd name="T11" fmla="*/ 21600 w 21600"/>
              <a:gd name="T12" fmla="*/ 11918 h 11918"/>
            </a:gdLst>
            <a:ahLst/>
            <a:cxnLst>
              <a:cxn ang="T6">
                <a:pos x="T0" y="T1"/>
              </a:cxn>
              <a:cxn ang="T7">
                <a:pos x="T2" y="T3"/>
              </a:cxn>
              <a:cxn ang="T8">
                <a:pos x="T4" y="T5"/>
              </a:cxn>
            </a:cxnLst>
            <a:rect l="T9" t="T10" r="T11" b="T12"/>
            <a:pathLst>
              <a:path w="21600" h="11918" fill="none" extrusionOk="0">
                <a:moveTo>
                  <a:pt x="18515" y="0"/>
                </a:moveTo>
                <a:cubicBezTo>
                  <a:pt x="20533" y="3359"/>
                  <a:pt x="21600" y="7204"/>
                  <a:pt x="21600" y="11123"/>
                </a:cubicBezTo>
                <a:cubicBezTo>
                  <a:pt x="21600" y="11388"/>
                  <a:pt x="21595" y="11653"/>
                  <a:pt x="21585" y="11918"/>
                </a:cubicBezTo>
              </a:path>
              <a:path w="21600" h="11918" stroke="0" extrusionOk="0">
                <a:moveTo>
                  <a:pt x="18515" y="0"/>
                </a:moveTo>
                <a:cubicBezTo>
                  <a:pt x="20533" y="3359"/>
                  <a:pt x="21600" y="7204"/>
                  <a:pt x="21600" y="11123"/>
                </a:cubicBezTo>
                <a:cubicBezTo>
                  <a:pt x="21600" y="11388"/>
                  <a:pt x="21595" y="11653"/>
                  <a:pt x="21585" y="11918"/>
                </a:cubicBezTo>
                <a:lnTo>
                  <a:pt x="0" y="11123"/>
                </a:lnTo>
                <a:close/>
              </a:path>
            </a:pathLst>
          </a:custGeom>
          <a:noFill/>
          <a:ln w="9525">
            <a:solidFill>
              <a:schemeClr val="tx1"/>
            </a:solidFill>
            <a:round/>
            <a:headEnd type="triangle" w="med" len="med"/>
            <a:tailEnd/>
          </a:ln>
        </p:spPr>
        <p:txBody>
          <a:bodyPr wrap="none" anchor="ctr"/>
          <a:lstStyle/>
          <a:p>
            <a:endParaRPr lang="en-GB"/>
          </a:p>
        </p:txBody>
      </p:sp>
      <p:sp>
        <p:nvSpPr>
          <p:cNvPr id="97294" name="Text Box 14"/>
          <p:cNvSpPr txBox="1">
            <a:spLocks noChangeArrowheads="1"/>
          </p:cNvSpPr>
          <p:nvPr/>
        </p:nvSpPr>
        <p:spPr bwMode="auto">
          <a:xfrm>
            <a:off x="5744467" y="3783013"/>
            <a:ext cx="1214438" cy="366712"/>
          </a:xfrm>
          <a:prstGeom prst="rect">
            <a:avLst/>
          </a:prstGeom>
          <a:noFill/>
          <a:ln w="9525">
            <a:noFill/>
            <a:miter lim="800000"/>
            <a:headEnd/>
            <a:tailEnd/>
          </a:ln>
        </p:spPr>
        <p:txBody>
          <a:bodyPr wrap="none">
            <a:spAutoFit/>
          </a:bodyPr>
          <a:lstStyle/>
          <a:p>
            <a:r>
              <a:rPr lang="en-GB" i="1">
                <a:latin typeface="Tahoma" pitchFamily="34" charset="0"/>
              </a:rPr>
              <a:t>V</a:t>
            </a:r>
            <a:r>
              <a:rPr lang="en-GB" i="1" baseline="-25000">
                <a:latin typeface="Tahoma" pitchFamily="34" charset="0"/>
              </a:rPr>
              <a:t>p</a:t>
            </a:r>
            <a:r>
              <a:rPr lang="en-GB" i="1">
                <a:latin typeface="Tahoma" pitchFamily="34" charset="0"/>
              </a:rPr>
              <a:t>cos </a:t>
            </a:r>
            <a:r>
              <a:rPr lang="en-GB">
                <a:latin typeface="Tahoma" pitchFamily="34" charset="0"/>
              </a:rPr>
              <a:t>(</a:t>
            </a:r>
            <a:r>
              <a:rPr lang="en-GB" i="1">
                <a:latin typeface="Symbol" pitchFamily="18" charset="2"/>
              </a:rPr>
              <a:t>w</a:t>
            </a:r>
            <a:r>
              <a:rPr lang="en-GB" i="1">
                <a:latin typeface="Tahoma" pitchFamily="34" charset="0"/>
              </a:rPr>
              <a:t>t</a:t>
            </a:r>
            <a:r>
              <a:rPr lang="en-GB">
                <a:latin typeface="Tahoma" pitchFamily="34" charset="0"/>
              </a:rPr>
              <a:t>)</a:t>
            </a:r>
          </a:p>
        </p:txBody>
      </p:sp>
      <p:sp>
        <p:nvSpPr>
          <p:cNvPr id="97295" name="Text Box 15"/>
          <p:cNvSpPr txBox="1">
            <a:spLocks noChangeArrowheads="1"/>
          </p:cNvSpPr>
          <p:nvPr/>
        </p:nvSpPr>
        <p:spPr bwMode="auto">
          <a:xfrm>
            <a:off x="4388742" y="2978150"/>
            <a:ext cx="1165225" cy="366713"/>
          </a:xfrm>
          <a:prstGeom prst="rect">
            <a:avLst/>
          </a:prstGeom>
          <a:noFill/>
          <a:ln w="9525">
            <a:noFill/>
            <a:miter lim="800000"/>
            <a:headEnd/>
            <a:tailEnd/>
          </a:ln>
        </p:spPr>
        <p:txBody>
          <a:bodyPr wrap="none">
            <a:spAutoFit/>
          </a:bodyPr>
          <a:lstStyle/>
          <a:p>
            <a:r>
              <a:rPr lang="en-GB" i="1">
                <a:latin typeface="Tahoma" pitchFamily="34" charset="0"/>
              </a:rPr>
              <a:t>V</a:t>
            </a:r>
            <a:r>
              <a:rPr lang="en-GB" i="1" baseline="-25000">
                <a:latin typeface="Tahoma" pitchFamily="34" charset="0"/>
              </a:rPr>
              <a:t>p</a:t>
            </a:r>
            <a:r>
              <a:rPr lang="en-GB" i="1">
                <a:latin typeface="Tahoma" pitchFamily="34" charset="0"/>
              </a:rPr>
              <a:t>sin </a:t>
            </a:r>
            <a:r>
              <a:rPr lang="en-GB">
                <a:latin typeface="Tahoma" pitchFamily="34" charset="0"/>
              </a:rPr>
              <a:t>(</a:t>
            </a:r>
            <a:r>
              <a:rPr lang="en-GB" i="1">
                <a:latin typeface="Symbol" pitchFamily="18" charset="2"/>
              </a:rPr>
              <a:t>w</a:t>
            </a:r>
            <a:r>
              <a:rPr lang="en-GB" i="1">
                <a:latin typeface="Tahoma" pitchFamily="34" charset="0"/>
              </a:rPr>
              <a:t>t</a:t>
            </a:r>
            <a:r>
              <a:rPr lang="en-GB">
                <a:latin typeface="Tahoma" pitchFamily="34" charset="0"/>
              </a:rPr>
              <a:t>)</a:t>
            </a:r>
          </a:p>
        </p:txBody>
      </p:sp>
      <p:sp>
        <p:nvSpPr>
          <p:cNvPr id="97296" name="AutoShape 16"/>
          <p:cNvSpPr>
            <a:spLocks/>
          </p:cNvSpPr>
          <p:nvPr/>
        </p:nvSpPr>
        <p:spPr bwMode="auto">
          <a:xfrm>
            <a:off x="5469830" y="2743200"/>
            <a:ext cx="152400" cy="882650"/>
          </a:xfrm>
          <a:prstGeom prst="leftBrace">
            <a:avLst>
              <a:gd name="adj1" fmla="val 48264"/>
              <a:gd name="adj2" fmla="val 50000"/>
            </a:avLst>
          </a:prstGeom>
          <a:noFill/>
          <a:ln w="9525">
            <a:solidFill>
              <a:schemeClr val="tx1"/>
            </a:solidFill>
            <a:round/>
            <a:headEnd/>
            <a:tailEnd/>
          </a:ln>
        </p:spPr>
        <p:txBody>
          <a:bodyPr wrap="none" anchor="ctr"/>
          <a:lstStyle/>
          <a:p>
            <a:endParaRPr lang="en-GB"/>
          </a:p>
        </p:txBody>
      </p:sp>
      <p:sp>
        <p:nvSpPr>
          <p:cNvPr id="97297" name="AutoShape 17"/>
          <p:cNvSpPr>
            <a:spLocks/>
          </p:cNvSpPr>
          <p:nvPr/>
        </p:nvSpPr>
        <p:spPr bwMode="auto">
          <a:xfrm rot="16200000">
            <a:off x="6158011" y="3201194"/>
            <a:ext cx="152400" cy="1096962"/>
          </a:xfrm>
          <a:prstGeom prst="leftBrace">
            <a:avLst>
              <a:gd name="adj1" fmla="val 59983"/>
              <a:gd name="adj2" fmla="val 50000"/>
            </a:avLst>
          </a:prstGeom>
          <a:noFill/>
          <a:ln w="9525">
            <a:solidFill>
              <a:schemeClr val="tx1"/>
            </a:solidFill>
            <a:round/>
            <a:headEnd/>
            <a:tailEnd/>
          </a:ln>
        </p:spPr>
        <p:txBody>
          <a:bodyPr wrap="none" anchor="ctr"/>
          <a:lstStyle/>
          <a:p>
            <a:endParaRPr lang="en-GB"/>
          </a:p>
        </p:txBody>
      </p:sp>
      <p:sp>
        <p:nvSpPr>
          <p:cNvPr id="22544" name="Text Box 19"/>
          <p:cNvSpPr txBox="1">
            <a:spLocks noChangeArrowheads="1"/>
          </p:cNvSpPr>
          <p:nvPr/>
        </p:nvSpPr>
        <p:spPr bwMode="auto">
          <a:xfrm>
            <a:off x="7208142" y="3262313"/>
            <a:ext cx="552450" cy="366712"/>
          </a:xfrm>
          <a:prstGeom prst="rect">
            <a:avLst/>
          </a:prstGeom>
          <a:noFill/>
          <a:ln w="9525">
            <a:noFill/>
            <a:miter lim="800000"/>
            <a:headEnd/>
            <a:tailEnd/>
          </a:ln>
        </p:spPr>
        <p:txBody>
          <a:bodyPr wrap="none">
            <a:spAutoFit/>
          </a:bodyPr>
          <a:lstStyle/>
          <a:p>
            <a:r>
              <a:rPr lang="en-GB" i="1" dirty="0">
                <a:latin typeface="Tahoma" pitchFamily="34" charset="0"/>
              </a:rPr>
              <a:t>t=0</a:t>
            </a:r>
          </a:p>
        </p:txBody>
      </p:sp>
      <p:sp>
        <p:nvSpPr>
          <p:cNvPr id="97306" name="Text Box 26"/>
          <p:cNvSpPr txBox="1">
            <a:spLocks noChangeArrowheads="1"/>
          </p:cNvSpPr>
          <p:nvPr/>
        </p:nvSpPr>
        <p:spPr bwMode="auto">
          <a:xfrm>
            <a:off x="7884368" y="4005064"/>
            <a:ext cx="1044575" cy="366713"/>
          </a:xfrm>
          <a:prstGeom prst="rect">
            <a:avLst/>
          </a:prstGeom>
          <a:noFill/>
          <a:ln w="9525">
            <a:noFill/>
            <a:miter lim="800000"/>
            <a:headEnd/>
            <a:tailEnd/>
          </a:ln>
        </p:spPr>
        <p:txBody>
          <a:bodyPr>
            <a:spAutoFit/>
          </a:bodyPr>
          <a:lstStyle/>
          <a:p>
            <a:r>
              <a:rPr lang="en-GB" i="1" dirty="0" err="1">
                <a:latin typeface="Symbol" pitchFamily="18" charset="2"/>
              </a:rPr>
              <a:t>w</a:t>
            </a:r>
            <a:r>
              <a:rPr lang="en-GB" i="1" dirty="0" err="1">
                <a:latin typeface="Tahoma" pitchFamily="34" charset="0"/>
              </a:rPr>
              <a:t>T</a:t>
            </a:r>
            <a:r>
              <a:rPr lang="en-GB" i="1" dirty="0">
                <a:latin typeface="Tahoma" pitchFamily="34" charset="0"/>
              </a:rPr>
              <a:t>=2</a:t>
            </a:r>
            <a:r>
              <a:rPr lang="en-GB" i="1" dirty="0">
                <a:latin typeface="Symbol" pitchFamily="18" charset="2"/>
              </a:rPr>
              <a:t>p</a:t>
            </a:r>
          </a:p>
        </p:txBody>
      </p:sp>
      <p:sp>
        <p:nvSpPr>
          <p:cNvPr id="22546" name="Text Box 27"/>
          <p:cNvSpPr txBox="1">
            <a:spLocks noChangeArrowheads="1"/>
          </p:cNvSpPr>
          <p:nvPr/>
        </p:nvSpPr>
        <p:spPr bwMode="auto">
          <a:xfrm>
            <a:off x="7200205" y="3716338"/>
            <a:ext cx="404812" cy="366712"/>
          </a:xfrm>
          <a:prstGeom prst="rect">
            <a:avLst/>
          </a:prstGeom>
          <a:noFill/>
          <a:ln w="9525">
            <a:noFill/>
            <a:miter lim="800000"/>
            <a:headEnd/>
            <a:tailEnd/>
          </a:ln>
        </p:spPr>
        <p:txBody>
          <a:bodyPr wrap="none">
            <a:spAutoFit/>
          </a:bodyPr>
          <a:lstStyle/>
          <a:p>
            <a:r>
              <a:rPr lang="en-GB">
                <a:latin typeface="Tahoma" pitchFamily="34" charset="0"/>
              </a:rPr>
              <a:t>V</a:t>
            </a:r>
            <a:r>
              <a:rPr lang="en-GB" baseline="-25000">
                <a:latin typeface="Tahoma" pitchFamily="34" charset="0"/>
              </a:rPr>
              <a:t>p</a:t>
            </a:r>
            <a:endParaRPr lang="en-GB">
              <a:latin typeface="Tahoma" pitchFamily="34" charset="0"/>
            </a:endParaRPr>
          </a:p>
        </p:txBody>
      </p:sp>
      <p:sp>
        <p:nvSpPr>
          <p:cNvPr id="97313" name="Text Box 33"/>
          <p:cNvSpPr txBox="1">
            <a:spLocks noChangeArrowheads="1"/>
          </p:cNvSpPr>
          <p:nvPr/>
        </p:nvSpPr>
        <p:spPr bwMode="auto">
          <a:xfrm>
            <a:off x="7055742" y="2514600"/>
            <a:ext cx="1020763" cy="366713"/>
          </a:xfrm>
          <a:prstGeom prst="rect">
            <a:avLst/>
          </a:prstGeom>
          <a:noFill/>
          <a:ln w="9525">
            <a:noFill/>
            <a:miter lim="800000"/>
            <a:headEnd/>
            <a:tailEnd/>
          </a:ln>
        </p:spPr>
        <p:txBody>
          <a:bodyPr wrap="none">
            <a:spAutoFit/>
          </a:bodyPr>
          <a:lstStyle/>
          <a:p>
            <a:r>
              <a:rPr lang="en-GB" i="1">
                <a:solidFill>
                  <a:schemeClr val="accent1"/>
                </a:solidFill>
                <a:latin typeface="Symbol" pitchFamily="18" charset="2"/>
              </a:rPr>
              <a:t>w </a:t>
            </a:r>
            <a:r>
              <a:rPr lang="en-GB" i="1">
                <a:solidFill>
                  <a:schemeClr val="accent1"/>
                </a:solidFill>
                <a:latin typeface="Times New Roman" pitchFamily="18" charset="0"/>
              </a:rPr>
              <a:t>(rad/s)</a:t>
            </a:r>
          </a:p>
        </p:txBody>
      </p:sp>
      <p:grpSp>
        <p:nvGrpSpPr>
          <p:cNvPr id="3" name="Group 35"/>
          <p:cNvGrpSpPr>
            <a:grpSpLocks/>
          </p:cNvGrpSpPr>
          <p:nvPr/>
        </p:nvGrpSpPr>
        <p:grpSpPr bwMode="auto">
          <a:xfrm>
            <a:off x="5688905" y="3571875"/>
            <a:ext cx="1517650" cy="144463"/>
            <a:chOff x="2835" y="2250"/>
            <a:chExt cx="956" cy="91"/>
          </a:xfrm>
        </p:grpSpPr>
        <p:sp>
          <p:nvSpPr>
            <p:cNvPr id="22552" name="Oval 18"/>
            <p:cNvSpPr>
              <a:spLocks noChangeAspect="1" noChangeArrowheads="1"/>
            </p:cNvSpPr>
            <p:nvPr/>
          </p:nvSpPr>
          <p:spPr bwMode="auto">
            <a:xfrm rot="-162062">
              <a:off x="3700" y="2250"/>
              <a:ext cx="91" cy="91"/>
            </a:xfrm>
            <a:prstGeom prst="ellipse">
              <a:avLst/>
            </a:prstGeom>
            <a:solidFill>
              <a:srgbClr val="FF0000"/>
            </a:solidFill>
            <a:ln w="9525">
              <a:solidFill>
                <a:srgbClr val="000000"/>
              </a:solidFill>
              <a:round/>
              <a:headEnd/>
              <a:tailEnd/>
            </a:ln>
          </p:spPr>
          <p:txBody>
            <a:bodyPr wrap="none" anchor="ctr"/>
            <a:lstStyle/>
            <a:p>
              <a:endParaRPr lang="en-GB"/>
            </a:p>
          </p:txBody>
        </p:sp>
        <p:sp>
          <p:nvSpPr>
            <p:cNvPr id="22553" name="Line 34"/>
            <p:cNvSpPr>
              <a:spLocks noChangeShapeType="1"/>
            </p:cNvSpPr>
            <p:nvPr/>
          </p:nvSpPr>
          <p:spPr bwMode="auto">
            <a:xfrm>
              <a:off x="2835" y="2296"/>
              <a:ext cx="861" cy="0"/>
            </a:xfrm>
            <a:prstGeom prst="line">
              <a:avLst/>
            </a:prstGeom>
            <a:noFill/>
            <a:ln w="38100">
              <a:solidFill>
                <a:srgbClr val="FF0000"/>
              </a:solidFill>
              <a:round/>
              <a:headEnd/>
              <a:tailEnd type="triangle" w="med" len="med"/>
            </a:ln>
          </p:spPr>
          <p:txBody>
            <a:bodyPr/>
            <a:lstStyle/>
            <a:p>
              <a:endParaRPr lang="en-GB"/>
            </a:p>
          </p:txBody>
        </p:sp>
      </p:grpSp>
      <p:sp>
        <p:nvSpPr>
          <p:cNvPr id="97316" name="Text Box 36"/>
          <p:cNvSpPr txBox="1">
            <a:spLocks noChangeArrowheads="1"/>
          </p:cNvSpPr>
          <p:nvPr/>
        </p:nvSpPr>
        <p:spPr bwMode="auto">
          <a:xfrm>
            <a:off x="7128767" y="4292600"/>
            <a:ext cx="1414170" cy="646331"/>
          </a:xfrm>
          <a:prstGeom prst="rect">
            <a:avLst/>
          </a:prstGeom>
          <a:noFill/>
          <a:ln w="9525">
            <a:noFill/>
            <a:miter lim="800000"/>
            <a:headEnd/>
            <a:tailEnd/>
          </a:ln>
        </p:spPr>
        <p:txBody>
          <a:bodyPr wrap="none">
            <a:spAutoFit/>
          </a:bodyPr>
          <a:lstStyle/>
          <a:p>
            <a:r>
              <a:rPr lang="en-GB" i="1" dirty="0">
                <a:latin typeface="Tahoma" pitchFamily="34" charset="0"/>
              </a:rPr>
              <a:t>t=</a:t>
            </a:r>
            <a:r>
              <a:rPr lang="en-GB" i="1" dirty="0" err="1">
                <a:latin typeface="Tahoma" pitchFamily="34" charset="0"/>
              </a:rPr>
              <a:t>nT</a:t>
            </a:r>
            <a:endParaRPr lang="en-GB" i="1" dirty="0">
              <a:latin typeface="Tahoma" pitchFamily="34" charset="0"/>
            </a:endParaRPr>
          </a:p>
          <a:p>
            <a:r>
              <a:rPr lang="en-GB" i="1" dirty="0">
                <a:latin typeface="Tahoma" pitchFamily="34" charset="0"/>
              </a:rPr>
              <a:t>N=0,1,2,3…</a:t>
            </a:r>
          </a:p>
        </p:txBody>
      </p:sp>
      <p:sp>
        <p:nvSpPr>
          <p:cNvPr id="97317" name="Line 37"/>
          <p:cNvSpPr>
            <a:spLocks noChangeShapeType="1"/>
          </p:cNvSpPr>
          <p:nvPr/>
        </p:nvSpPr>
        <p:spPr bwMode="auto">
          <a:xfrm flipH="1" flipV="1">
            <a:off x="7200205" y="3789363"/>
            <a:ext cx="73025" cy="503237"/>
          </a:xfrm>
          <a:prstGeom prst="line">
            <a:avLst/>
          </a:prstGeom>
          <a:noFill/>
          <a:ln w="9525">
            <a:solidFill>
              <a:schemeClr val="tx1"/>
            </a:solidFill>
            <a:round/>
            <a:headEnd/>
            <a:tailEnd type="triangle" w="med" len="med"/>
          </a:ln>
        </p:spPr>
        <p:txBody>
          <a:bodyPr/>
          <a:lstStyle/>
          <a:p>
            <a:endParaRPr lang="en-GB"/>
          </a:p>
        </p:txBody>
      </p:sp>
      <p:sp>
        <p:nvSpPr>
          <p:cNvPr id="22551" name="Text Box 38"/>
          <p:cNvSpPr txBox="1">
            <a:spLocks noChangeArrowheads="1"/>
          </p:cNvSpPr>
          <p:nvPr/>
        </p:nvSpPr>
        <p:spPr bwMode="auto">
          <a:xfrm>
            <a:off x="366713" y="5445125"/>
            <a:ext cx="8453437" cy="1631216"/>
          </a:xfrm>
          <a:prstGeom prst="rect">
            <a:avLst/>
          </a:prstGeom>
          <a:noFill/>
          <a:ln w="9525">
            <a:noFill/>
            <a:miter lim="800000"/>
            <a:headEnd/>
            <a:tailEnd/>
          </a:ln>
        </p:spPr>
        <p:txBody>
          <a:bodyPr>
            <a:spAutoFit/>
          </a:bodyPr>
          <a:lstStyle/>
          <a:p>
            <a:r>
              <a:rPr lang="en-GB" dirty="0"/>
              <a:t>The endless circular movement of a point at a constant angular velocity, </a:t>
            </a:r>
            <a:r>
              <a:rPr lang="en-GB" dirty="0">
                <a:latin typeface="Symbol" pitchFamily="18" charset="2"/>
              </a:rPr>
              <a:t>w</a:t>
            </a:r>
          </a:p>
          <a:p>
            <a:endParaRPr lang="en-GB" dirty="0"/>
          </a:p>
          <a:p>
            <a:r>
              <a:rPr lang="en-GB" dirty="0"/>
              <a:t>Sine waves can be expressed in the Cartesian plane by rotating vectors called 					</a:t>
            </a:r>
            <a:r>
              <a:rPr lang="en-GB" sz="2800" b="1" dirty="0" err="1">
                <a:solidFill>
                  <a:srgbClr val="FF0000"/>
                </a:solidFill>
              </a:rPr>
              <a:t>phasors</a:t>
            </a:r>
            <a:endParaRPr lang="en-GB" b="1" dirty="0">
              <a:solidFill>
                <a:srgbClr val="FF0000"/>
              </a:solidFill>
            </a:endParaRPr>
          </a:p>
          <a:p>
            <a:endParaRPr lang="en-GB" dirty="0"/>
          </a:p>
        </p:txBody>
      </p:sp>
      <p:sp>
        <p:nvSpPr>
          <p:cNvPr id="29" name="Title 1"/>
          <p:cNvSpPr txBox="1">
            <a:spLocks/>
          </p:cNvSpPr>
          <p:nvPr/>
        </p:nvSpPr>
        <p:spPr bwMode="auto">
          <a:xfrm>
            <a:off x="1115616" y="0"/>
            <a:ext cx="7158037" cy="14128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4000" b="0" i="0" u="none" strike="noStrike" kern="0" cap="none" spc="0" normalizeH="0" baseline="0" noProof="0" dirty="0">
                <a:ln>
                  <a:noFill/>
                </a:ln>
                <a:solidFill>
                  <a:schemeClr val="tx2"/>
                </a:solidFill>
                <a:effectLst/>
                <a:uLnTx/>
                <a:uFillTx/>
                <a:latin typeface="+mj-lt"/>
                <a:ea typeface="+mj-ea"/>
                <a:cs typeface="+mj-cs"/>
              </a:rPr>
              <a:t>Sine wave:</a:t>
            </a:r>
          </a:p>
          <a:p>
            <a:pPr marL="0" marR="0" lvl="0" indent="0" algn="l" defTabSz="914400" rtl="0" eaLnBrk="1" fontAlgn="base" latinLnBrk="0" hangingPunct="1">
              <a:lnSpc>
                <a:spcPct val="100000"/>
              </a:lnSpc>
              <a:spcBef>
                <a:spcPct val="0"/>
              </a:spcBef>
              <a:spcAft>
                <a:spcPct val="0"/>
              </a:spcAft>
              <a:buClrTx/>
              <a:buSzTx/>
              <a:buFontTx/>
              <a:buNone/>
              <a:tabLst/>
              <a:defRPr/>
            </a:pPr>
            <a:r>
              <a:rPr lang="en-GB" sz="4000" kern="0" dirty="0">
                <a:solidFill>
                  <a:schemeClr val="tx2"/>
                </a:solidFill>
                <a:latin typeface="+mj-lt"/>
                <a:ea typeface="+mj-ea"/>
                <a:cs typeface="+mj-cs"/>
              </a:rPr>
              <a:t>The fundamental simple shape</a:t>
            </a:r>
            <a:endParaRPr kumimoji="0" lang="en-GB" sz="4000" b="0" i="0" u="none" strike="noStrike" kern="0" cap="none" spc="0" normalizeH="0" baseline="0" noProof="0" dirty="0">
              <a:ln>
                <a:noFill/>
              </a:ln>
              <a:solidFill>
                <a:schemeClr val="tx2"/>
              </a:solidFill>
              <a:effectLst/>
              <a:uLnTx/>
              <a:uFillTx/>
              <a:latin typeface="+mj-lt"/>
              <a:ea typeface="+mj-ea"/>
              <a:cs typeface="+mj-cs"/>
            </a:endParaRPr>
          </a:p>
        </p:txBody>
      </p:sp>
      <p:grpSp>
        <p:nvGrpSpPr>
          <p:cNvPr id="4" name="Group 31"/>
          <p:cNvGrpSpPr>
            <a:grpSpLocks/>
          </p:cNvGrpSpPr>
          <p:nvPr/>
        </p:nvGrpSpPr>
        <p:grpSpPr bwMode="auto">
          <a:xfrm>
            <a:off x="395536" y="2204864"/>
            <a:ext cx="2448272" cy="2880320"/>
            <a:chOff x="930" y="1298"/>
            <a:chExt cx="3628" cy="998"/>
          </a:xfrm>
        </p:grpSpPr>
        <p:sp>
          <p:nvSpPr>
            <p:cNvPr id="31" name="Freeform 27"/>
            <p:cNvSpPr>
              <a:spLocks/>
            </p:cNvSpPr>
            <p:nvPr/>
          </p:nvSpPr>
          <p:spPr bwMode="auto">
            <a:xfrm>
              <a:off x="930" y="1298"/>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mpd="sng">
              <a:solidFill>
                <a:schemeClr val="tx1"/>
              </a:solidFill>
              <a:round/>
              <a:headEnd/>
              <a:tailEnd/>
            </a:ln>
          </p:spPr>
          <p:txBody>
            <a:bodyPr/>
            <a:lstStyle/>
            <a:p>
              <a:endParaRPr lang="en-GB"/>
            </a:p>
          </p:txBody>
        </p:sp>
        <p:sp>
          <p:nvSpPr>
            <p:cNvPr id="32" name="Freeform 28"/>
            <p:cNvSpPr>
              <a:spLocks/>
            </p:cNvSpPr>
            <p:nvPr/>
          </p:nvSpPr>
          <p:spPr bwMode="auto">
            <a:xfrm flipV="1">
              <a:off x="1837" y="1797"/>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mpd="sng">
              <a:solidFill>
                <a:schemeClr val="tx1"/>
              </a:solidFill>
              <a:round/>
              <a:headEnd/>
              <a:tailEnd/>
            </a:ln>
          </p:spPr>
          <p:txBody>
            <a:bodyPr/>
            <a:lstStyle/>
            <a:p>
              <a:endParaRPr lang="en-GB"/>
            </a:p>
          </p:txBody>
        </p:sp>
        <p:sp>
          <p:nvSpPr>
            <p:cNvPr id="33" name="Freeform 29"/>
            <p:cNvSpPr>
              <a:spLocks/>
            </p:cNvSpPr>
            <p:nvPr/>
          </p:nvSpPr>
          <p:spPr bwMode="auto">
            <a:xfrm>
              <a:off x="2744" y="1298"/>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mpd="sng">
              <a:solidFill>
                <a:schemeClr val="tx1"/>
              </a:solidFill>
              <a:round/>
              <a:headEnd/>
              <a:tailEnd/>
            </a:ln>
          </p:spPr>
          <p:txBody>
            <a:bodyPr/>
            <a:lstStyle/>
            <a:p>
              <a:endParaRPr lang="en-GB"/>
            </a:p>
          </p:txBody>
        </p:sp>
        <p:sp>
          <p:nvSpPr>
            <p:cNvPr id="34" name="Freeform 30"/>
            <p:cNvSpPr>
              <a:spLocks/>
            </p:cNvSpPr>
            <p:nvPr/>
          </p:nvSpPr>
          <p:spPr bwMode="auto">
            <a:xfrm flipV="1">
              <a:off x="3651" y="1797"/>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mpd="sng">
              <a:solidFill>
                <a:schemeClr val="tx1"/>
              </a:solidFill>
              <a:round/>
              <a:headEnd/>
              <a:tailEnd/>
            </a:ln>
          </p:spPr>
          <p:txBody>
            <a:bodyPr/>
            <a:lstStyle/>
            <a:p>
              <a:endParaRPr lang="en-GB"/>
            </a:p>
          </p:txBody>
        </p:sp>
      </p:grpSp>
      <p:sp>
        <p:nvSpPr>
          <p:cNvPr id="35" name="Line 4"/>
          <p:cNvSpPr>
            <a:spLocks noChangeShapeType="1"/>
          </p:cNvSpPr>
          <p:nvPr/>
        </p:nvSpPr>
        <p:spPr bwMode="auto">
          <a:xfrm>
            <a:off x="106809" y="3645024"/>
            <a:ext cx="3385071" cy="0"/>
          </a:xfrm>
          <a:prstGeom prst="line">
            <a:avLst/>
          </a:prstGeom>
          <a:noFill/>
          <a:ln w="9525">
            <a:solidFill>
              <a:schemeClr val="tx1"/>
            </a:solidFill>
            <a:round/>
            <a:headEnd/>
            <a:tailEnd type="triangle" w="med" len="med"/>
          </a:ln>
        </p:spPr>
        <p:txBody>
          <a:bodyPr/>
          <a:lstStyle/>
          <a:p>
            <a:endParaRPr lang="en-GB"/>
          </a:p>
        </p:txBody>
      </p:sp>
      <p:sp>
        <p:nvSpPr>
          <p:cNvPr id="36" name="Text Box 19"/>
          <p:cNvSpPr txBox="1">
            <a:spLocks noChangeArrowheads="1"/>
          </p:cNvSpPr>
          <p:nvPr/>
        </p:nvSpPr>
        <p:spPr bwMode="auto">
          <a:xfrm>
            <a:off x="3131840" y="3573016"/>
            <a:ext cx="261610" cy="369332"/>
          </a:xfrm>
          <a:prstGeom prst="rect">
            <a:avLst/>
          </a:prstGeom>
          <a:noFill/>
          <a:ln w="9525">
            <a:noFill/>
            <a:miter lim="800000"/>
            <a:headEnd/>
            <a:tailEnd/>
          </a:ln>
        </p:spPr>
        <p:txBody>
          <a:bodyPr wrap="none">
            <a:spAutoFit/>
          </a:bodyPr>
          <a:lstStyle/>
          <a:p>
            <a:r>
              <a:rPr lang="en-GB" i="1" dirty="0">
                <a:latin typeface="Tahoma" pitchFamily="34" charset="0"/>
              </a:rPr>
              <a:t>t</a:t>
            </a:r>
          </a:p>
        </p:txBody>
      </p:sp>
      <p:pic>
        <p:nvPicPr>
          <p:cNvPr id="37" name="Picture 2" descr="C:\Documents and Settings\eepaw\Local Settings\Temporary Internet Files\Content.IE5\4T23OOP5\MC900238189[1].wmf"/>
          <p:cNvPicPr>
            <a:picLocks noChangeAspect="1" noChangeArrowheads="1"/>
          </p:cNvPicPr>
          <p:nvPr/>
        </p:nvPicPr>
        <p:blipFill>
          <a:blip r:embed="rId3" cstate="print"/>
          <a:srcRect/>
          <a:stretch>
            <a:fillRect/>
          </a:stretch>
        </p:blipFill>
        <p:spPr bwMode="auto">
          <a:xfrm>
            <a:off x="2411760" y="2852936"/>
            <a:ext cx="1140483" cy="721433"/>
          </a:xfrm>
          <a:prstGeom prst="rect">
            <a:avLst/>
          </a:prstGeom>
          <a:noFill/>
        </p:spPr>
      </p:pic>
      <p:cxnSp>
        <p:nvCxnSpPr>
          <p:cNvPr id="39" name="Straight Arrow Connector 38"/>
          <p:cNvCxnSpPr/>
          <p:nvPr/>
        </p:nvCxnSpPr>
        <p:spPr>
          <a:xfrm>
            <a:off x="3563888" y="3212976"/>
            <a:ext cx="504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28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73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729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729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729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729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729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29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729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729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730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731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73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9" grpId="0" animBg="1"/>
      <p:bldP spid="97290" grpId="0" animBg="1"/>
      <p:bldP spid="97291" grpId="0" animBg="1"/>
      <p:bldP spid="97292" grpId="0"/>
      <p:bldP spid="97293" grpId="0" animBg="1"/>
      <p:bldP spid="97294" grpId="0"/>
      <p:bldP spid="97295" grpId="0"/>
      <p:bldP spid="97296" grpId="0" animBg="1"/>
      <p:bldP spid="97297" grpId="0" animBg="1"/>
      <p:bldP spid="97306" grpId="0"/>
      <p:bldP spid="97313" grpId="0"/>
      <p:bldP spid="97316" grpId="0"/>
      <p:bldP spid="9731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a:t>Phase and phase shift</a:t>
            </a:r>
          </a:p>
        </p:txBody>
      </p:sp>
      <p:sp>
        <p:nvSpPr>
          <p:cNvPr id="23555" name="Oval 3"/>
          <p:cNvSpPr>
            <a:spLocks noChangeAspect="1" noChangeArrowheads="1"/>
          </p:cNvSpPr>
          <p:nvPr/>
        </p:nvSpPr>
        <p:spPr bwMode="auto">
          <a:xfrm>
            <a:off x="3059832" y="2200995"/>
            <a:ext cx="2880593" cy="2880593"/>
          </a:xfrm>
          <a:prstGeom prst="ellipse">
            <a:avLst/>
          </a:prstGeom>
          <a:noFill/>
          <a:ln w="38100">
            <a:solidFill>
              <a:schemeClr val="tx1"/>
            </a:solidFill>
            <a:prstDash val="dash"/>
            <a:round/>
            <a:headEnd/>
            <a:tailEnd/>
          </a:ln>
        </p:spPr>
        <p:txBody>
          <a:bodyPr wrap="none" anchor="ctr"/>
          <a:lstStyle/>
          <a:p>
            <a:endParaRPr lang="en-GB"/>
          </a:p>
        </p:txBody>
      </p:sp>
      <p:sp>
        <p:nvSpPr>
          <p:cNvPr id="23556" name="Line 4"/>
          <p:cNvSpPr>
            <a:spLocks noChangeShapeType="1"/>
          </p:cNvSpPr>
          <p:nvPr/>
        </p:nvSpPr>
        <p:spPr bwMode="auto">
          <a:xfrm>
            <a:off x="2411413" y="3644900"/>
            <a:ext cx="4321175" cy="0"/>
          </a:xfrm>
          <a:prstGeom prst="line">
            <a:avLst/>
          </a:prstGeom>
          <a:noFill/>
          <a:ln w="9525">
            <a:solidFill>
              <a:schemeClr val="tx1"/>
            </a:solidFill>
            <a:round/>
            <a:headEnd/>
            <a:tailEnd type="triangle" w="med" len="med"/>
          </a:ln>
        </p:spPr>
        <p:txBody>
          <a:bodyPr/>
          <a:lstStyle/>
          <a:p>
            <a:endParaRPr lang="en-GB"/>
          </a:p>
        </p:txBody>
      </p:sp>
      <p:sp>
        <p:nvSpPr>
          <p:cNvPr id="23557" name="Line 5"/>
          <p:cNvSpPr>
            <a:spLocks noChangeShapeType="1"/>
          </p:cNvSpPr>
          <p:nvPr/>
        </p:nvSpPr>
        <p:spPr bwMode="auto">
          <a:xfrm flipV="1">
            <a:off x="4500563" y="1700213"/>
            <a:ext cx="0" cy="3816350"/>
          </a:xfrm>
          <a:prstGeom prst="line">
            <a:avLst/>
          </a:prstGeom>
          <a:noFill/>
          <a:ln w="9525">
            <a:solidFill>
              <a:schemeClr val="tx1"/>
            </a:solidFill>
            <a:round/>
            <a:headEnd/>
            <a:tailEnd type="triangle" w="med" len="med"/>
          </a:ln>
        </p:spPr>
        <p:txBody>
          <a:bodyPr/>
          <a:lstStyle/>
          <a:p>
            <a:endParaRPr lang="en-GB"/>
          </a:p>
        </p:txBody>
      </p:sp>
      <p:sp>
        <p:nvSpPr>
          <p:cNvPr id="97289" name="Arc 9"/>
          <p:cNvSpPr>
            <a:spLocks noChangeAspect="1"/>
          </p:cNvSpPr>
          <p:nvPr/>
        </p:nvSpPr>
        <p:spPr bwMode="auto">
          <a:xfrm>
            <a:off x="4500563" y="2105025"/>
            <a:ext cx="1608137" cy="1539875"/>
          </a:xfrm>
          <a:custGeom>
            <a:avLst/>
            <a:gdLst>
              <a:gd name="T0" fmla="*/ 2147483647 w 20972"/>
              <a:gd name="T1" fmla="*/ 0 h 20080"/>
              <a:gd name="T2" fmla="*/ 2147483647 w 20972"/>
              <a:gd name="T3" fmla="*/ 2147483647 h 20080"/>
              <a:gd name="T4" fmla="*/ 0 w 20972"/>
              <a:gd name="T5" fmla="*/ 2147483647 h 20080"/>
              <a:gd name="T6" fmla="*/ 0 60000 65536"/>
              <a:gd name="T7" fmla="*/ 0 60000 65536"/>
              <a:gd name="T8" fmla="*/ 0 60000 65536"/>
              <a:gd name="T9" fmla="*/ 0 w 20972"/>
              <a:gd name="T10" fmla="*/ 0 h 20080"/>
              <a:gd name="T11" fmla="*/ 20972 w 20972"/>
              <a:gd name="T12" fmla="*/ 20080 h 20080"/>
            </a:gdLst>
            <a:ahLst/>
            <a:cxnLst>
              <a:cxn ang="T6">
                <a:pos x="T0" y="T1"/>
              </a:cxn>
              <a:cxn ang="T7">
                <a:pos x="T2" y="T3"/>
              </a:cxn>
              <a:cxn ang="T8">
                <a:pos x="T4" y="T5"/>
              </a:cxn>
            </a:cxnLst>
            <a:rect l="T9" t="T10" r="T11" b="T12"/>
            <a:pathLst>
              <a:path w="20972" h="20080" fill="none" extrusionOk="0">
                <a:moveTo>
                  <a:pt x="7959" y="0"/>
                </a:moveTo>
                <a:cubicBezTo>
                  <a:pt x="14452" y="2574"/>
                  <a:pt x="19300" y="8128"/>
                  <a:pt x="20972" y="14909"/>
                </a:cubicBezTo>
              </a:path>
              <a:path w="20972" h="20080" stroke="0" extrusionOk="0">
                <a:moveTo>
                  <a:pt x="7959" y="0"/>
                </a:moveTo>
                <a:cubicBezTo>
                  <a:pt x="14452" y="2574"/>
                  <a:pt x="19300" y="8128"/>
                  <a:pt x="20972" y="14909"/>
                </a:cubicBezTo>
                <a:lnTo>
                  <a:pt x="0" y="20080"/>
                </a:lnTo>
                <a:close/>
              </a:path>
            </a:pathLst>
          </a:custGeom>
          <a:noFill/>
          <a:ln w="9525">
            <a:solidFill>
              <a:schemeClr val="accent1"/>
            </a:solidFill>
            <a:round/>
            <a:headEnd type="triangle" w="med" len="med"/>
            <a:tailEnd/>
          </a:ln>
        </p:spPr>
        <p:txBody>
          <a:bodyPr wrap="none" anchor="ctr"/>
          <a:lstStyle/>
          <a:p>
            <a:endParaRPr lang="en-GB"/>
          </a:p>
        </p:txBody>
      </p:sp>
      <p:sp>
        <p:nvSpPr>
          <p:cNvPr id="97292" name="Text Box 12"/>
          <p:cNvSpPr txBox="1">
            <a:spLocks noChangeArrowheads="1"/>
          </p:cNvSpPr>
          <p:nvPr/>
        </p:nvSpPr>
        <p:spPr bwMode="auto">
          <a:xfrm>
            <a:off x="4910138" y="3152775"/>
            <a:ext cx="417512" cy="366713"/>
          </a:xfrm>
          <a:prstGeom prst="rect">
            <a:avLst/>
          </a:prstGeom>
          <a:noFill/>
          <a:ln w="9525">
            <a:noFill/>
            <a:miter lim="800000"/>
            <a:headEnd/>
            <a:tailEnd/>
          </a:ln>
        </p:spPr>
        <p:txBody>
          <a:bodyPr wrap="none">
            <a:spAutoFit/>
          </a:bodyPr>
          <a:lstStyle/>
          <a:p>
            <a:r>
              <a:rPr lang="en-GB">
                <a:latin typeface="Symbol" pitchFamily="18" charset="2"/>
              </a:rPr>
              <a:t>w</a:t>
            </a:r>
            <a:r>
              <a:rPr lang="en-GB">
                <a:latin typeface="Tahoma" pitchFamily="34" charset="0"/>
              </a:rPr>
              <a:t>t</a:t>
            </a:r>
          </a:p>
        </p:txBody>
      </p:sp>
      <p:sp>
        <p:nvSpPr>
          <p:cNvPr id="97293" name="Arc 13"/>
          <p:cNvSpPr>
            <a:spLocks noChangeAspect="1"/>
          </p:cNvSpPr>
          <p:nvPr/>
        </p:nvSpPr>
        <p:spPr bwMode="auto">
          <a:xfrm>
            <a:off x="4440238" y="3365500"/>
            <a:ext cx="522287" cy="287338"/>
          </a:xfrm>
          <a:custGeom>
            <a:avLst/>
            <a:gdLst>
              <a:gd name="T0" fmla="*/ 261765991 w 21600"/>
              <a:gd name="T1" fmla="*/ 0 h 11918"/>
              <a:gd name="T2" fmla="*/ 305153323 w 21600"/>
              <a:gd name="T3" fmla="*/ 167021535 h 11918"/>
              <a:gd name="T4" fmla="*/ 0 w 21600"/>
              <a:gd name="T5" fmla="*/ 155880308 h 11918"/>
              <a:gd name="T6" fmla="*/ 0 60000 65536"/>
              <a:gd name="T7" fmla="*/ 0 60000 65536"/>
              <a:gd name="T8" fmla="*/ 0 60000 65536"/>
              <a:gd name="T9" fmla="*/ 0 w 21600"/>
              <a:gd name="T10" fmla="*/ 0 h 11918"/>
              <a:gd name="T11" fmla="*/ 21600 w 21600"/>
              <a:gd name="T12" fmla="*/ 11918 h 11918"/>
            </a:gdLst>
            <a:ahLst/>
            <a:cxnLst>
              <a:cxn ang="T6">
                <a:pos x="T0" y="T1"/>
              </a:cxn>
              <a:cxn ang="T7">
                <a:pos x="T2" y="T3"/>
              </a:cxn>
              <a:cxn ang="T8">
                <a:pos x="T4" y="T5"/>
              </a:cxn>
            </a:cxnLst>
            <a:rect l="T9" t="T10" r="T11" b="T12"/>
            <a:pathLst>
              <a:path w="21600" h="11918" fill="none" extrusionOk="0">
                <a:moveTo>
                  <a:pt x="18515" y="0"/>
                </a:moveTo>
                <a:cubicBezTo>
                  <a:pt x="20533" y="3359"/>
                  <a:pt x="21600" y="7204"/>
                  <a:pt x="21600" y="11123"/>
                </a:cubicBezTo>
                <a:cubicBezTo>
                  <a:pt x="21600" y="11388"/>
                  <a:pt x="21595" y="11653"/>
                  <a:pt x="21585" y="11918"/>
                </a:cubicBezTo>
              </a:path>
              <a:path w="21600" h="11918" stroke="0" extrusionOk="0">
                <a:moveTo>
                  <a:pt x="18515" y="0"/>
                </a:moveTo>
                <a:cubicBezTo>
                  <a:pt x="20533" y="3359"/>
                  <a:pt x="21600" y="7204"/>
                  <a:pt x="21600" y="11123"/>
                </a:cubicBezTo>
                <a:cubicBezTo>
                  <a:pt x="21600" y="11388"/>
                  <a:pt x="21595" y="11653"/>
                  <a:pt x="21585" y="11918"/>
                </a:cubicBezTo>
                <a:lnTo>
                  <a:pt x="0" y="11123"/>
                </a:lnTo>
                <a:close/>
              </a:path>
            </a:pathLst>
          </a:custGeom>
          <a:noFill/>
          <a:ln w="9525">
            <a:solidFill>
              <a:schemeClr val="tx1"/>
            </a:solidFill>
            <a:round/>
            <a:headEnd type="triangle" w="med" len="med"/>
            <a:tailEnd/>
          </a:ln>
        </p:spPr>
        <p:txBody>
          <a:bodyPr wrap="none" anchor="ctr"/>
          <a:lstStyle/>
          <a:p>
            <a:endParaRPr lang="en-GB"/>
          </a:p>
        </p:txBody>
      </p:sp>
      <p:sp>
        <p:nvSpPr>
          <p:cNvPr id="23568" name="Text Box 19"/>
          <p:cNvSpPr txBox="1">
            <a:spLocks noChangeArrowheads="1"/>
          </p:cNvSpPr>
          <p:nvPr/>
        </p:nvSpPr>
        <p:spPr bwMode="auto">
          <a:xfrm>
            <a:off x="6019800" y="3262313"/>
            <a:ext cx="552450" cy="366712"/>
          </a:xfrm>
          <a:prstGeom prst="rect">
            <a:avLst/>
          </a:prstGeom>
          <a:noFill/>
          <a:ln w="9525">
            <a:noFill/>
            <a:miter lim="800000"/>
            <a:headEnd/>
            <a:tailEnd/>
          </a:ln>
        </p:spPr>
        <p:txBody>
          <a:bodyPr wrap="none">
            <a:spAutoFit/>
          </a:bodyPr>
          <a:lstStyle/>
          <a:p>
            <a:r>
              <a:rPr lang="en-GB" i="1" dirty="0">
                <a:latin typeface="Tahoma" pitchFamily="34" charset="0"/>
              </a:rPr>
              <a:t>t=0</a:t>
            </a:r>
          </a:p>
        </p:txBody>
      </p:sp>
      <p:sp>
        <p:nvSpPr>
          <p:cNvPr id="97300" name="Text Box 20"/>
          <p:cNvSpPr txBox="1">
            <a:spLocks noChangeArrowheads="1"/>
          </p:cNvSpPr>
          <p:nvPr/>
        </p:nvSpPr>
        <p:spPr bwMode="auto">
          <a:xfrm>
            <a:off x="4775200" y="2851150"/>
            <a:ext cx="415925" cy="366713"/>
          </a:xfrm>
          <a:prstGeom prst="rect">
            <a:avLst/>
          </a:prstGeom>
          <a:noFill/>
          <a:ln w="9525">
            <a:noFill/>
            <a:miter lim="800000"/>
            <a:headEnd/>
            <a:tailEnd/>
          </a:ln>
        </p:spPr>
        <p:txBody>
          <a:bodyPr>
            <a:spAutoFit/>
          </a:bodyPr>
          <a:lstStyle/>
          <a:p>
            <a:r>
              <a:rPr lang="en-GB" i="1">
                <a:latin typeface="Symbol" pitchFamily="18" charset="2"/>
              </a:rPr>
              <a:t>f</a:t>
            </a:r>
          </a:p>
        </p:txBody>
      </p:sp>
      <p:grpSp>
        <p:nvGrpSpPr>
          <p:cNvPr id="2" name="Group 21"/>
          <p:cNvGrpSpPr>
            <a:grpSpLocks/>
          </p:cNvGrpSpPr>
          <p:nvPr/>
        </p:nvGrpSpPr>
        <p:grpSpPr bwMode="auto">
          <a:xfrm>
            <a:off x="4487863" y="3224213"/>
            <a:ext cx="1490662" cy="246062"/>
            <a:chOff x="2827" y="2031"/>
            <a:chExt cx="939" cy="155"/>
          </a:xfrm>
        </p:grpSpPr>
        <p:sp>
          <p:nvSpPr>
            <p:cNvPr id="23583" name="Oval 22"/>
            <p:cNvSpPr>
              <a:spLocks noChangeAspect="1" noChangeArrowheads="1"/>
            </p:cNvSpPr>
            <p:nvPr/>
          </p:nvSpPr>
          <p:spPr bwMode="auto">
            <a:xfrm rot="-839615">
              <a:off x="3675" y="2031"/>
              <a:ext cx="91" cy="91"/>
            </a:xfrm>
            <a:prstGeom prst="ellipse">
              <a:avLst/>
            </a:prstGeom>
            <a:solidFill>
              <a:srgbClr val="FF0000"/>
            </a:solidFill>
            <a:ln w="9525">
              <a:solidFill>
                <a:srgbClr val="000000"/>
              </a:solidFill>
              <a:round/>
              <a:headEnd/>
              <a:tailEnd/>
            </a:ln>
          </p:spPr>
          <p:txBody>
            <a:bodyPr wrap="none" anchor="ctr"/>
            <a:lstStyle/>
            <a:p>
              <a:endParaRPr lang="en-GB"/>
            </a:p>
          </p:txBody>
        </p:sp>
        <p:sp>
          <p:nvSpPr>
            <p:cNvPr id="23584" name="Line 23"/>
            <p:cNvSpPr>
              <a:spLocks noChangeShapeType="1"/>
            </p:cNvSpPr>
            <p:nvPr/>
          </p:nvSpPr>
          <p:spPr bwMode="auto">
            <a:xfrm rot="-839615">
              <a:off x="2827" y="2186"/>
              <a:ext cx="907" cy="0"/>
            </a:xfrm>
            <a:prstGeom prst="line">
              <a:avLst/>
            </a:prstGeom>
            <a:noFill/>
            <a:ln w="38100">
              <a:solidFill>
                <a:schemeClr val="tx1"/>
              </a:solidFill>
              <a:round/>
              <a:headEnd/>
              <a:tailEnd type="triangle" w="med" len="med"/>
            </a:ln>
          </p:spPr>
          <p:txBody>
            <a:bodyPr/>
            <a:lstStyle/>
            <a:p>
              <a:endParaRPr lang="en-GB"/>
            </a:p>
          </p:txBody>
        </p:sp>
      </p:grpSp>
      <p:sp>
        <p:nvSpPr>
          <p:cNvPr id="97304" name="Text Box 24"/>
          <p:cNvSpPr txBox="1">
            <a:spLocks noChangeArrowheads="1"/>
          </p:cNvSpPr>
          <p:nvPr/>
        </p:nvSpPr>
        <p:spPr bwMode="auto">
          <a:xfrm>
            <a:off x="5257800" y="3319463"/>
            <a:ext cx="415925" cy="366712"/>
          </a:xfrm>
          <a:prstGeom prst="rect">
            <a:avLst/>
          </a:prstGeom>
          <a:noFill/>
          <a:ln w="9525">
            <a:noFill/>
            <a:miter lim="800000"/>
            <a:headEnd/>
            <a:tailEnd/>
          </a:ln>
        </p:spPr>
        <p:txBody>
          <a:bodyPr>
            <a:spAutoFit/>
          </a:bodyPr>
          <a:lstStyle/>
          <a:p>
            <a:r>
              <a:rPr lang="en-GB" i="1">
                <a:latin typeface="Symbol" pitchFamily="18" charset="2"/>
              </a:rPr>
              <a:t>f</a:t>
            </a:r>
          </a:p>
        </p:txBody>
      </p:sp>
      <p:sp>
        <p:nvSpPr>
          <p:cNvPr id="23572" name="Text Box 27"/>
          <p:cNvSpPr txBox="1">
            <a:spLocks noChangeArrowheads="1"/>
          </p:cNvSpPr>
          <p:nvPr/>
        </p:nvSpPr>
        <p:spPr bwMode="auto">
          <a:xfrm>
            <a:off x="6011863" y="3716338"/>
            <a:ext cx="404812" cy="366712"/>
          </a:xfrm>
          <a:prstGeom prst="rect">
            <a:avLst/>
          </a:prstGeom>
          <a:noFill/>
          <a:ln w="9525">
            <a:noFill/>
            <a:miter lim="800000"/>
            <a:headEnd/>
            <a:tailEnd/>
          </a:ln>
        </p:spPr>
        <p:txBody>
          <a:bodyPr wrap="none">
            <a:spAutoFit/>
          </a:bodyPr>
          <a:lstStyle/>
          <a:p>
            <a:r>
              <a:rPr lang="en-GB">
                <a:latin typeface="Tahoma" pitchFamily="34" charset="0"/>
              </a:rPr>
              <a:t>V</a:t>
            </a:r>
            <a:r>
              <a:rPr lang="en-GB" baseline="-25000">
                <a:latin typeface="Tahoma" pitchFamily="34" charset="0"/>
              </a:rPr>
              <a:t>p</a:t>
            </a:r>
            <a:endParaRPr lang="en-GB">
              <a:latin typeface="Tahoma" pitchFamily="34" charset="0"/>
            </a:endParaRPr>
          </a:p>
        </p:txBody>
      </p:sp>
      <p:sp>
        <p:nvSpPr>
          <p:cNvPr id="97308" name="Text Box 28"/>
          <p:cNvSpPr txBox="1">
            <a:spLocks noChangeArrowheads="1"/>
          </p:cNvSpPr>
          <p:nvPr/>
        </p:nvSpPr>
        <p:spPr bwMode="auto">
          <a:xfrm>
            <a:off x="6588224" y="2852936"/>
            <a:ext cx="749300" cy="366713"/>
          </a:xfrm>
          <a:prstGeom prst="rect">
            <a:avLst/>
          </a:prstGeom>
          <a:noFill/>
          <a:ln w="9525">
            <a:noFill/>
            <a:miter lim="800000"/>
            <a:headEnd/>
            <a:tailEnd/>
          </a:ln>
        </p:spPr>
        <p:txBody>
          <a:bodyPr wrap="none">
            <a:spAutoFit/>
          </a:bodyPr>
          <a:lstStyle/>
          <a:p>
            <a:r>
              <a:rPr lang="en-GB" i="1" dirty="0">
                <a:latin typeface="Symbol" pitchFamily="18" charset="2"/>
              </a:rPr>
              <a:t>t=f/w</a:t>
            </a:r>
          </a:p>
        </p:txBody>
      </p:sp>
      <p:sp>
        <p:nvSpPr>
          <p:cNvPr id="97312" name="Arc 32"/>
          <p:cNvSpPr>
            <a:spLocks noChangeAspect="1"/>
          </p:cNvSpPr>
          <p:nvPr/>
        </p:nvSpPr>
        <p:spPr bwMode="auto">
          <a:xfrm rot="1849880">
            <a:off x="4596839" y="2161922"/>
            <a:ext cx="1857603" cy="2563712"/>
          </a:xfrm>
          <a:custGeom>
            <a:avLst/>
            <a:gdLst>
              <a:gd name="T0" fmla="*/ 2147483647 w 14444"/>
              <a:gd name="T1" fmla="*/ 0 h 20080"/>
              <a:gd name="T2" fmla="*/ 2147483647 w 14444"/>
              <a:gd name="T3" fmla="*/ 1812973887 h 20080"/>
              <a:gd name="T4" fmla="*/ 0 w 14444"/>
              <a:gd name="T5" fmla="*/ 2147483647 h 20080"/>
              <a:gd name="T6" fmla="*/ 0 60000 65536"/>
              <a:gd name="T7" fmla="*/ 0 60000 65536"/>
              <a:gd name="T8" fmla="*/ 0 60000 65536"/>
              <a:gd name="T9" fmla="*/ 0 w 14444"/>
              <a:gd name="T10" fmla="*/ 0 h 20080"/>
              <a:gd name="T11" fmla="*/ 14444 w 14444"/>
              <a:gd name="T12" fmla="*/ 20080 h 20080"/>
            </a:gdLst>
            <a:ahLst/>
            <a:cxnLst>
              <a:cxn ang="T6">
                <a:pos x="T0" y="T1"/>
              </a:cxn>
              <a:cxn ang="T7">
                <a:pos x="T2" y="T3"/>
              </a:cxn>
              <a:cxn ang="T8">
                <a:pos x="T4" y="T5"/>
              </a:cxn>
            </a:cxnLst>
            <a:rect l="T9" t="T10" r="T11" b="T12"/>
            <a:pathLst>
              <a:path w="14444" h="20080" fill="none" extrusionOk="0">
                <a:moveTo>
                  <a:pt x="7959" y="0"/>
                </a:moveTo>
                <a:cubicBezTo>
                  <a:pt x="10342" y="944"/>
                  <a:pt x="12538" y="2305"/>
                  <a:pt x="14444" y="4019"/>
                </a:cubicBezTo>
              </a:path>
              <a:path w="14444" h="20080" stroke="0" extrusionOk="0">
                <a:moveTo>
                  <a:pt x="7959" y="0"/>
                </a:moveTo>
                <a:cubicBezTo>
                  <a:pt x="10342" y="944"/>
                  <a:pt x="12538" y="2305"/>
                  <a:pt x="14444" y="4019"/>
                </a:cubicBezTo>
                <a:lnTo>
                  <a:pt x="0" y="20080"/>
                </a:lnTo>
                <a:close/>
              </a:path>
            </a:pathLst>
          </a:custGeom>
          <a:noFill/>
          <a:ln w="9525">
            <a:solidFill>
              <a:schemeClr val="tx1"/>
            </a:solidFill>
            <a:round/>
            <a:headEnd type="triangle" w="med" len="med"/>
            <a:tailEnd type="triangle" w="med" len="med"/>
          </a:ln>
        </p:spPr>
        <p:txBody>
          <a:bodyPr wrap="none" anchor="ctr"/>
          <a:lstStyle/>
          <a:p>
            <a:endParaRPr lang="en-GB"/>
          </a:p>
        </p:txBody>
      </p:sp>
      <p:sp>
        <p:nvSpPr>
          <p:cNvPr id="97313" name="Text Box 33"/>
          <p:cNvSpPr txBox="1">
            <a:spLocks noChangeArrowheads="1"/>
          </p:cNvSpPr>
          <p:nvPr/>
        </p:nvSpPr>
        <p:spPr bwMode="auto">
          <a:xfrm>
            <a:off x="5292080" y="1916832"/>
            <a:ext cx="1020763" cy="366713"/>
          </a:xfrm>
          <a:prstGeom prst="rect">
            <a:avLst/>
          </a:prstGeom>
          <a:noFill/>
          <a:ln w="9525">
            <a:noFill/>
            <a:miter lim="800000"/>
            <a:headEnd/>
            <a:tailEnd/>
          </a:ln>
        </p:spPr>
        <p:txBody>
          <a:bodyPr wrap="none">
            <a:spAutoFit/>
          </a:bodyPr>
          <a:lstStyle/>
          <a:p>
            <a:r>
              <a:rPr lang="en-GB" i="1" dirty="0">
                <a:solidFill>
                  <a:schemeClr val="accent1"/>
                </a:solidFill>
                <a:latin typeface="Symbol" pitchFamily="18" charset="2"/>
              </a:rPr>
              <a:t>w </a:t>
            </a:r>
            <a:r>
              <a:rPr lang="en-GB" i="1" dirty="0">
                <a:solidFill>
                  <a:schemeClr val="accent1"/>
                </a:solidFill>
                <a:latin typeface="Times New Roman" pitchFamily="18" charset="0"/>
              </a:rPr>
              <a:t>(</a:t>
            </a:r>
            <a:r>
              <a:rPr lang="en-GB" i="1" dirty="0" err="1">
                <a:solidFill>
                  <a:schemeClr val="accent1"/>
                </a:solidFill>
                <a:latin typeface="Times New Roman" pitchFamily="18" charset="0"/>
              </a:rPr>
              <a:t>rad</a:t>
            </a:r>
            <a:r>
              <a:rPr lang="en-GB" i="1" dirty="0">
                <a:solidFill>
                  <a:schemeClr val="accent1"/>
                </a:solidFill>
                <a:latin typeface="Times New Roman" pitchFamily="18" charset="0"/>
              </a:rPr>
              <a:t>/s)</a:t>
            </a:r>
          </a:p>
        </p:txBody>
      </p:sp>
      <p:sp>
        <p:nvSpPr>
          <p:cNvPr id="23578" name="Text Box 38"/>
          <p:cNvSpPr txBox="1">
            <a:spLocks noChangeArrowheads="1"/>
          </p:cNvSpPr>
          <p:nvPr/>
        </p:nvSpPr>
        <p:spPr bwMode="auto">
          <a:xfrm>
            <a:off x="755650" y="5373688"/>
            <a:ext cx="7777163" cy="1200329"/>
          </a:xfrm>
          <a:prstGeom prst="rect">
            <a:avLst/>
          </a:prstGeom>
          <a:noFill/>
          <a:ln w="9525">
            <a:noFill/>
            <a:miter lim="800000"/>
            <a:headEnd/>
            <a:tailEnd/>
          </a:ln>
        </p:spPr>
        <p:txBody>
          <a:bodyPr>
            <a:spAutoFit/>
          </a:bodyPr>
          <a:lstStyle/>
          <a:p>
            <a:r>
              <a:rPr lang="en-GB" dirty="0"/>
              <a:t>The absolute phase of one sine wave is dependent on time.</a:t>
            </a:r>
          </a:p>
          <a:p>
            <a:endParaRPr lang="en-GB" dirty="0"/>
          </a:p>
          <a:p>
            <a:r>
              <a:rPr lang="en-GB" dirty="0"/>
              <a:t>The phase difference (known as ‘phase shift’) between two sine waves </a:t>
            </a:r>
            <a:r>
              <a:rPr lang="en-GB" u="sng" dirty="0"/>
              <a:t>of the same frequency</a:t>
            </a:r>
            <a:r>
              <a:rPr lang="en-GB" dirty="0"/>
              <a:t> is a key parameter in many electronic systems.</a:t>
            </a:r>
          </a:p>
        </p:txBody>
      </p:sp>
      <p:sp>
        <p:nvSpPr>
          <p:cNvPr id="35" name="Arc 13"/>
          <p:cNvSpPr>
            <a:spLocks noChangeAspect="1"/>
          </p:cNvSpPr>
          <p:nvPr/>
        </p:nvSpPr>
        <p:spPr bwMode="auto">
          <a:xfrm rot="20502587">
            <a:off x="4315863" y="3354997"/>
            <a:ext cx="522287" cy="287338"/>
          </a:xfrm>
          <a:custGeom>
            <a:avLst/>
            <a:gdLst>
              <a:gd name="T0" fmla="*/ 261765991 w 21600"/>
              <a:gd name="T1" fmla="*/ 0 h 11918"/>
              <a:gd name="T2" fmla="*/ 305153323 w 21600"/>
              <a:gd name="T3" fmla="*/ 167021535 h 11918"/>
              <a:gd name="T4" fmla="*/ 0 w 21600"/>
              <a:gd name="T5" fmla="*/ 155880308 h 11918"/>
              <a:gd name="T6" fmla="*/ 0 60000 65536"/>
              <a:gd name="T7" fmla="*/ 0 60000 65536"/>
              <a:gd name="T8" fmla="*/ 0 60000 65536"/>
              <a:gd name="T9" fmla="*/ 0 w 21600"/>
              <a:gd name="T10" fmla="*/ 0 h 11918"/>
              <a:gd name="T11" fmla="*/ 21600 w 21600"/>
              <a:gd name="T12" fmla="*/ 11918 h 11918"/>
            </a:gdLst>
            <a:ahLst/>
            <a:cxnLst>
              <a:cxn ang="T6">
                <a:pos x="T0" y="T1"/>
              </a:cxn>
              <a:cxn ang="T7">
                <a:pos x="T2" y="T3"/>
              </a:cxn>
              <a:cxn ang="T8">
                <a:pos x="T4" y="T5"/>
              </a:cxn>
            </a:cxnLst>
            <a:rect l="T9" t="T10" r="T11" b="T12"/>
            <a:pathLst>
              <a:path w="21600" h="11918" fill="none" extrusionOk="0">
                <a:moveTo>
                  <a:pt x="18515" y="0"/>
                </a:moveTo>
                <a:cubicBezTo>
                  <a:pt x="20533" y="3359"/>
                  <a:pt x="21600" y="7204"/>
                  <a:pt x="21600" y="11123"/>
                </a:cubicBezTo>
                <a:cubicBezTo>
                  <a:pt x="21600" y="11388"/>
                  <a:pt x="21595" y="11653"/>
                  <a:pt x="21585" y="11918"/>
                </a:cubicBezTo>
              </a:path>
              <a:path w="21600" h="11918" stroke="0" extrusionOk="0">
                <a:moveTo>
                  <a:pt x="18515" y="0"/>
                </a:moveTo>
                <a:cubicBezTo>
                  <a:pt x="20533" y="3359"/>
                  <a:pt x="21600" y="7204"/>
                  <a:pt x="21600" y="11123"/>
                </a:cubicBezTo>
                <a:cubicBezTo>
                  <a:pt x="21600" y="11388"/>
                  <a:pt x="21595" y="11653"/>
                  <a:pt x="21585" y="11918"/>
                </a:cubicBezTo>
                <a:lnTo>
                  <a:pt x="0" y="11123"/>
                </a:lnTo>
                <a:close/>
              </a:path>
            </a:pathLst>
          </a:custGeom>
          <a:noFill/>
          <a:ln w="9525">
            <a:solidFill>
              <a:schemeClr val="tx1"/>
            </a:solidFill>
            <a:round/>
            <a:headEnd type="triangle" w="med" len="med"/>
            <a:tailEnd/>
          </a:ln>
        </p:spPr>
        <p:txBody>
          <a:bodyPr wrap="none" anchor="ctr"/>
          <a:lstStyle/>
          <a:p>
            <a:endParaRPr lang="en-GB"/>
          </a:p>
        </p:txBody>
      </p:sp>
      <p:sp>
        <p:nvSpPr>
          <p:cNvPr id="36" name="Oval 3"/>
          <p:cNvSpPr>
            <a:spLocks noChangeAspect="1" noChangeArrowheads="1"/>
          </p:cNvSpPr>
          <p:nvPr/>
        </p:nvSpPr>
        <p:spPr bwMode="auto">
          <a:xfrm>
            <a:off x="3275856" y="2420888"/>
            <a:ext cx="2448272" cy="2448272"/>
          </a:xfrm>
          <a:prstGeom prst="ellipse">
            <a:avLst/>
          </a:prstGeom>
          <a:noFill/>
          <a:ln w="38100">
            <a:solidFill>
              <a:schemeClr val="tx1"/>
            </a:solidFill>
            <a:prstDash val="dash"/>
            <a:round/>
            <a:headEnd/>
            <a:tailEnd/>
          </a:ln>
        </p:spPr>
        <p:txBody>
          <a:bodyPr wrap="none" anchor="ctr"/>
          <a:lstStyle/>
          <a:p>
            <a:endParaRPr lang="en-GB"/>
          </a:p>
        </p:txBody>
      </p:sp>
      <p:grpSp>
        <p:nvGrpSpPr>
          <p:cNvPr id="3" name="Group 29"/>
          <p:cNvGrpSpPr>
            <a:grpSpLocks/>
          </p:cNvGrpSpPr>
          <p:nvPr/>
        </p:nvGrpSpPr>
        <p:grpSpPr bwMode="auto">
          <a:xfrm>
            <a:off x="4846638" y="2303463"/>
            <a:ext cx="422275" cy="1439862"/>
            <a:chOff x="3053" y="1451"/>
            <a:chExt cx="266" cy="907"/>
          </a:xfrm>
        </p:grpSpPr>
        <p:sp>
          <p:nvSpPr>
            <p:cNvPr id="23582" name="Oval 31"/>
            <p:cNvSpPr>
              <a:spLocks noChangeAspect="1" noChangeArrowheads="1"/>
            </p:cNvSpPr>
            <p:nvPr/>
          </p:nvSpPr>
          <p:spPr bwMode="auto">
            <a:xfrm rot="-3656104">
              <a:off x="3228" y="1464"/>
              <a:ext cx="91" cy="91"/>
            </a:xfrm>
            <a:prstGeom prst="ellipse">
              <a:avLst/>
            </a:prstGeom>
            <a:solidFill>
              <a:srgbClr val="FF0000"/>
            </a:solidFill>
            <a:ln w="9525">
              <a:solidFill>
                <a:srgbClr val="000000"/>
              </a:solidFill>
              <a:round/>
              <a:headEnd/>
              <a:tailEnd/>
            </a:ln>
          </p:spPr>
          <p:txBody>
            <a:bodyPr wrap="none" anchor="ctr"/>
            <a:lstStyle/>
            <a:p>
              <a:endParaRPr lang="en-GB"/>
            </a:p>
          </p:txBody>
        </p:sp>
        <p:sp>
          <p:nvSpPr>
            <p:cNvPr id="23581" name="Line 30"/>
            <p:cNvSpPr>
              <a:spLocks noChangeShapeType="1"/>
            </p:cNvSpPr>
            <p:nvPr/>
          </p:nvSpPr>
          <p:spPr bwMode="auto">
            <a:xfrm rot="-3656104">
              <a:off x="2599" y="1905"/>
              <a:ext cx="907" cy="0"/>
            </a:xfrm>
            <a:prstGeom prst="line">
              <a:avLst/>
            </a:prstGeom>
            <a:noFill/>
            <a:ln w="38100">
              <a:solidFill>
                <a:schemeClr val="tx1"/>
              </a:solidFill>
              <a:round/>
              <a:headEnd/>
              <a:tailEnd type="triangle" w="med" len="med"/>
            </a:ln>
          </p:spPr>
          <p:txBody>
            <a:bodyPr/>
            <a:lstStyle/>
            <a:p>
              <a:endParaRPr lang="en-GB"/>
            </a:p>
          </p:txBody>
        </p:sp>
      </p:grpSp>
      <p:grpSp>
        <p:nvGrpSpPr>
          <p:cNvPr id="4" name="Group 37"/>
          <p:cNvGrpSpPr/>
          <p:nvPr/>
        </p:nvGrpSpPr>
        <p:grpSpPr>
          <a:xfrm>
            <a:off x="4349677" y="2783970"/>
            <a:ext cx="1435494" cy="932368"/>
            <a:chOff x="4349677" y="2783970"/>
            <a:chExt cx="1435494" cy="932368"/>
          </a:xfrm>
        </p:grpSpPr>
        <p:grpSp>
          <p:nvGrpSpPr>
            <p:cNvPr id="5" name="Group 35"/>
            <p:cNvGrpSpPr>
              <a:grpSpLocks/>
            </p:cNvGrpSpPr>
            <p:nvPr/>
          </p:nvGrpSpPr>
          <p:grpSpPr bwMode="auto">
            <a:xfrm>
              <a:off x="4500561" y="3571875"/>
              <a:ext cx="1284610" cy="144463"/>
              <a:chOff x="2835" y="2250"/>
              <a:chExt cx="898" cy="91"/>
            </a:xfrm>
          </p:grpSpPr>
          <p:sp>
            <p:nvSpPr>
              <p:cNvPr id="23579" name="Oval 18"/>
              <p:cNvSpPr>
                <a:spLocks noChangeAspect="1" noChangeArrowheads="1"/>
              </p:cNvSpPr>
              <p:nvPr/>
            </p:nvSpPr>
            <p:spPr bwMode="auto">
              <a:xfrm rot="21437938">
                <a:off x="3642" y="2250"/>
                <a:ext cx="91" cy="91"/>
              </a:xfrm>
              <a:prstGeom prst="ellipse">
                <a:avLst/>
              </a:prstGeom>
              <a:solidFill>
                <a:srgbClr val="FF0000"/>
              </a:solidFill>
              <a:ln w="9525">
                <a:solidFill>
                  <a:srgbClr val="000000"/>
                </a:solidFill>
                <a:round/>
                <a:headEnd/>
                <a:tailEnd/>
              </a:ln>
            </p:spPr>
            <p:txBody>
              <a:bodyPr wrap="none" anchor="ctr"/>
              <a:lstStyle/>
              <a:p>
                <a:endParaRPr lang="en-GB"/>
              </a:p>
            </p:txBody>
          </p:sp>
          <p:sp>
            <p:nvSpPr>
              <p:cNvPr id="23580" name="Line 34"/>
              <p:cNvSpPr>
                <a:spLocks noChangeShapeType="1"/>
              </p:cNvSpPr>
              <p:nvPr/>
            </p:nvSpPr>
            <p:spPr bwMode="auto">
              <a:xfrm>
                <a:off x="2835" y="2296"/>
                <a:ext cx="861" cy="0"/>
              </a:xfrm>
              <a:prstGeom prst="line">
                <a:avLst/>
              </a:prstGeom>
              <a:noFill/>
              <a:ln w="38100">
                <a:solidFill>
                  <a:srgbClr val="FF0000"/>
                </a:solidFill>
                <a:round/>
                <a:headEnd/>
                <a:tailEnd type="triangle" w="med" len="med"/>
              </a:ln>
            </p:spPr>
            <p:txBody>
              <a:bodyPr/>
              <a:lstStyle/>
              <a:p>
                <a:endParaRPr lang="en-GB"/>
              </a:p>
            </p:txBody>
          </p:sp>
        </p:grpSp>
        <p:sp>
          <p:nvSpPr>
            <p:cNvPr id="37" name="Oval 18"/>
            <p:cNvSpPr>
              <a:spLocks noChangeAspect="1" noChangeArrowheads="1"/>
            </p:cNvSpPr>
            <p:nvPr/>
          </p:nvSpPr>
          <p:spPr bwMode="auto">
            <a:xfrm rot="21437938">
              <a:off x="5367419" y="2783970"/>
              <a:ext cx="132577" cy="144463"/>
            </a:xfrm>
            <a:prstGeom prst="ellipse">
              <a:avLst/>
            </a:prstGeom>
            <a:solidFill>
              <a:srgbClr val="FF0000"/>
            </a:solidFill>
            <a:ln w="9525">
              <a:solidFill>
                <a:srgbClr val="000000"/>
              </a:solidFill>
              <a:round/>
              <a:headEnd/>
              <a:tailEnd/>
            </a:ln>
          </p:spPr>
          <p:txBody>
            <a:bodyPr wrap="none" anchor="ctr"/>
            <a:lstStyle/>
            <a:p>
              <a:endParaRPr lang="en-GB"/>
            </a:p>
          </p:txBody>
        </p:sp>
        <p:sp>
          <p:nvSpPr>
            <p:cNvPr id="23586" name="Line 8"/>
            <p:cNvSpPr>
              <a:spLocks noChangeShapeType="1"/>
            </p:cNvSpPr>
            <p:nvPr/>
          </p:nvSpPr>
          <p:spPr bwMode="auto">
            <a:xfrm rot="19085850">
              <a:off x="4349677" y="3245035"/>
              <a:ext cx="1236051" cy="20637"/>
            </a:xfrm>
            <a:prstGeom prst="line">
              <a:avLst/>
            </a:prstGeom>
            <a:noFill/>
            <a:ln w="38100">
              <a:solidFill>
                <a:srgbClr val="FF0000"/>
              </a:solidFill>
              <a:round/>
              <a:headEnd/>
              <a:tailEnd type="triangle" w="med" len="med"/>
            </a:ln>
          </p:spPr>
          <p:txBody>
            <a:bodyP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3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729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72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730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730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730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3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9" grpId="0" animBg="1"/>
      <p:bldP spid="97292" grpId="0"/>
      <p:bldP spid="97293" grpId="0" animBg="1"/>
      <p:bldP spid="97300" grpId="0"/>
      <p:bldP spid="97308" grpId="0"/>
      <p:bldP spid="97312" grpId="0" animBg="1"/>
      <p:bldP spid="97313" grpId="0"/>
      <p:bldP spid="3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931863" y="333375"/>
            <a:ext cx="7158037" cy="1033463"/>
          </a:xfrm>
        </p:spPr>
        <p:txBody>
          <a:bodyPr/>
          <a:lstStyle/>
          <a:p>
            <a:pPr eaLnBrk="1" hangingPunct="1"/>
            <a:r>
              <a:rPr lang="en-GB" sz="3200" dirty="0"/>
              <a:t>The relation between two sine waves</a:t>
            </a:r>
          </a:p>
        </p:txBody>
      </p:sp>
      <p:graphicFrame>
        <p:nvGraphicFramePr>
          <p:cNvPr id="3074" name="Object 2"/>
          <p:cNvGraphicFramePr>
            <a:graphicFrameLocks noGrp="1" noChangeAspect="1"/>
          </p:cNvGraphicFramePr>
          <p:nvPr>
            <p:ph sz="half" idx="2"/>
          </p:nvPr>
        </p:nvGraphicFramePr>
        <p:xfrm>
          <a:off x="4054475" y="4149080"/>
          <a:ext cx="1466850" cy="827088"/>
        </p:xfrm>
        <a:graphic>
          <a:graphicData uri="http://schemas.openxmlformats.org/presentationml/2006/ole">
            <mc:AlternateContent xmlns:mc="http://schemas.openxmlformats.org/markup-compatibility/2006">
              <mc:Choice xmlns:v="urn:schemas-microsoft-com:vml" Requires="v">
                <p:oleObj spid="_x0000_s18507" name="Equation" r:id="rId3" imgW="698400" imgH="393480" progId="Equation.3">
                  <p:embed/>
                </p:oleObj>
              </mc:Choice>
              <mc:Fallback>
                <p:oleObj name="Equation" r:id="rId3" imgW="698400" imgH="3934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4475" y="4149080"/>
                        <a:ext cx="1466850" cy="827088"/>
                      </a:xfrm>
                      <a:prstGeom prst="rect">
                        <a:avLst/>
                      </a:prstGeom>
                      <a:solidFill>
                        <a:schemeClr val="bg1"/>
                      </a:solidFill>
                    </p:spPr>
                  </p:pic>
                </p:oleObj>
              </mc:Fallback>
            </mc:AlternateContent>
          </a:graphicData>
        </a:graphic>
      </p:graphicFrame>
      <p:sp>
        <p:nvSpPr>
          <p:cNvPr id="3076" name="Line 4"/>
          <p:cNvSpPr>
            <a:spLocks noChangeShapeType="1"/>
          </p:cNvSpPr>
          <p:nvPr/>
        </p:nvSpPr>
        <p:spPr bwMode="auto">
          <a:xfrm>
            <a:off x="1476375" y="2852738"/>
            <a:ext cx="6624638" cy="0"/>
          </a:xfrm>
          <a:prstGeom prst="line">
            <a:avLst/>
          </a:prstGeom>
          <a:noFill/>
          <a:ln w="19050">
            <a:solidFill>
              <a:schemeClr val="tx1"/>
            </a:solidFill>
            <a:round/>
            <a:headEnd/>
            <a:tailEnd type="triangle" w="med" len="med"/>
          </a:ln>
        </p:spPr>
        <p:txBody>
          <a:bodyPr/>
          <a:lstStyle/>
          <a:p>
            <a:endParaRPr lang="en-GB"/>
          </a:p>
        </p:txBody>
      </p:sp>
      <p:sp>
        <p:nvSpPr>
          <p:cNvPr id="3077" name="Line 5"/>
          <p:cNvSpPr>
            <a:spLocks noChangeShapeType="1"/>
          </p:cNvSpPr>
          <p:nvPr/>
        </p:nvSpPr>
        <p:spPr bwMode="auto">
          <a:xfrm flipV="1">
            <a:off x="1476375" y="1484313"/>
            <a:ext cx="0" cy="2665412"/>
          </a:xfrm>
          <a:prstGeom prst="line">
            <a:avLst/>
          </a:prstGeom>
          <a:noFill/>
          <a:ln w="9525">
            <a:solidFill>
              <a:schemeClr val="tx1"/>
            </a:solidFill>
            <a:round/>
            <a:headEnd/>
            <a:tailEnd type="triangle" w="med" len="med"/>
          </a:ln>
        </p:spPr>
        <p:txBody>
          <a:bodyPr/>
          <a:lstStyle/>
          <a:p>
            <a:endParaRPr lang="en-GB"/>
          </a:p>
        </p:txBody>
      </p:sp>
      <p:grpSp>
        <p:nvGrpSpPr>
          <p:cNvPr id="2" name="Group 31"/>
          <p:cNvGrpSpPr>
            <a:grpSpLocks/>
          </p:cNvGrpSpPr>
          <p:nvPr/>
        </p:nvGrpSpPr>
        <p:grpSpPr bwMode="auto">
          <a:xfrm>
            <a:off x="1476375" y="2060575"/>
            <a:ext cx="5759450" cy="1584325"/>
            <a:chOff x="930" y="1298"/>
            <a:chExt cx="3628" cy="998"/>
          </a:xfrm>
        </p:grpSpPr>
        <p:sp>
          <p:nvSpPr>
            <p:cNvPr id="3102" name="Freeform 27"/>
            <p:cNvSpPr>
              <a:spLocks/>
            </p:cNvSpPr>
            <p:nvPr/>
          </p:nvSpPr>
          <p:spPr bwMode="auto">
            <a:xfrm>
              <a:off x="930" y="1298"/>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mpd="sng">
              <a:solidFill>
                <a:schemeClr val="tx1"/>
              </a:solidFill>
              <a:round/>
              <a:headEnd/>
              <a:tailEnd/>
            </a:ln>
          </p:spPr>
          <p:txBody>
            <a:bodyPr/>
            <a:lstStyle/>
            <a:p>
              <a:endParaRPr lang="en-GB"/>
            </a:p>
          </p:txBody>
        </p:sp>
        <p:sp>
          <p:nvSpPr>
            <p:cNvPr id="3103" name="Freeform 28"/>
            <p:cNvSpPr>
              <a:spLocks/>
            </p:cNvSpPr>
            <p:nvPr/>
          </p:nvSpPr>
          <p:spPr bwMode="auto">
            <a:xfrm flipV="1">
              <a:off x="1837" y="1797"/>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mpd="sng">
              <a:solidFill>
                <a:schemeClr val="tx1"/>
              </a:solidFill>
              <a:round/>
              <a:headEnd/>
              <a:tailEnd/>
            </a:ln>
          </p:spPr>
          <p:txBody>
            <a:bodyPr/>
            <a:lstStyle/>
            <a:p>
              <a:endParaRPr lang="en-GB"/>
            </a:p>
          </p:txBody>
        </p:sp>
        <p:sp>
          <p:nvSpPr>
            <p:cNvPr id="3104" name="Freeform 29"/>
            <p:cNvSpPr>
              <a:spLocks/>
            </p:cNvSpPr>
            <p:nvPr/>
          </p:nvSpPr>
          <p:spPr bwMode="auto">
            <a:xfrm>
              <a:off x="2744" y="1298"/>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mpd="sng">
              <a:solidFill>
                <a:schemeClr val="tx1"/>
              </a:solidFill>
              <a:round/>
              <a:headEnd/>
              <a:tailEnd/>
            </a:ln>
          </p:spPr>
          <p:txBody>
            <a:bodyPr/>
            <a:lstStyle/>
            <a:p>
              <a:endParaRPr lang="en-GB"/>
            </a:p>
          </p:txBody>
        </p:sp>
        <p:sp>
          <p:nvSpPr>
            <p:cNvPr id="3105" name="Freeform 30"/>
            <p:cNvSpPr>
              <a:spLocks/>
            </p:cNvSpPr>
            <p:nvPr/>
          </p:nvSpPr>
          <p:spPr bwMode="auto">
            <a:xfrm flipV="1">
              <a:off x="3651" y="1797"/>
              <a:ext cx="907" cy="499"/>
            </a:xfrm>
            <a:custGeom>
              <a:avLst/>
              <a:gdLst>
                <a:gd name="T0" fmla="*/ 0 w 907"/>
                <a:gd name="T1" fmla="*/ 499 h 499"/>
                <a:gd name="T2" fmla="*/ 453 w 907"/>
                <a:gd name="T3" fmla="*/ 0 h 499"/>
                <a:gd name="T4" fmla="*/ 907 w 907"/>
                <a:gd name="T5" fmla="*/ 499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mpd="sng">
              <a:solidFill>
                <a:schemeClr val="tx1"/>
              </a:solidFill>
              <a:round/>
              <a:headEnd/>
              <a:tailEnd/>
            </a:ln>
          </p:spPr>
          <p:txBody>
            <a:bodyPr/>
            <a:lstStyle/>
            <a:p>
              <a:endParaRPr lang="en-GB"/>
            </a:p>
          </p:txBody>
        </p:sp>
      </p:grpSp>
      <p:sp>
        <p:nvSpPr>
          <p:cNvPr id="3079" name="Freeform 33"/>
          <p:cNvSpPr>
            <a:spLocks/>
          </p:cNvSpPr>
          <p:nvPr/>
        </p:nvSpPr>
        <p:spPr bwMode="auto">
          <a:xfrm>
            <a:off x="1836738" y="2205038"/>
            <a:ext cx="1439862" cy="647700"/>
          </a:xfrm>
          <a:custGeom>
            <a:avLst/>
            <a:gdLst>
              <a:gd name="T0" fmla="*/ 0 w 907"/>
              <a:gd name="T1" fmla="*/ 840712123 h 499"/>
              <a:gd name="T2" fmla="*/ 1141629681 w 907"/>
              <a:gd name="T3" fmla="*/ 0 h 499"/>
              <a:gd name="T4" fmla="*/ 2147483647 w 907"/>
              <a:gd name="T5" fmla="*/ 840712123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mpd="sng">
            <a:solidFill>
              <a:srgbClr val="FF3300"/>
            </a:solidFill>
            <a:round/>
            <a:headEnd/>
            <a:tailEnd/>
          </a:ln>
        </p:spPr>
        <p:txBody>
          <a:bodyPr/>
          <a:lstStyle/>
          <a:p>
            <a:endParaRPr lang="en-GB"/>
          </a:p>
        </p:txBody>
      </p:sp>
      <p:sp>
        <p:nvSpPr>
          <p:cNvPr id="3080" name="Freeform 34"/>
          <p:cNvSpPr>
            <a:spLocks/>
          </p:cNvSpPr>
          <p:nvPr/>
        </p:nvSpPr>
        <p:spPr bwMode="auto">
          <a:xfrm flipV="1">
            <a:off x="3276600" y="2852738"/>
            <a:ext cx="1439863" cy="647700"/>
          </a:xfrm>
          <a:custGeom>
            <a:avLst/>
            <a:gdLst>
              <a:gd name="T0" fmla="*/ 0 w 907"/>
              <a:gd name="T1" fmla="*/ 840712123 h 499"/>
              <a:gd name="T2" fmla="*/ 1141632061 w 907"/>
              <a:gd name="T3" fmla="*/ 0 h 499"/>
              <a:gd name="T4" fmla="*/ 2147483647 w 907"/>
              <a:gd name="T5" fmla="*/ 840712123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mpd="sng">
            <a:solidFill>
              <a:srgbClr val="FF3300"/>
            </a:solidFill>
            <a:round/>
            <a:headEnd/>
            <a:tailEnd/>
          </a:ln>
        </p:spPr>
        <p:txBody>
          <a:bodyPr/>
          <a:lstStyle/>
          <a:p>
            <a:endParaRPr lang="en-GB"/>
          </a:p>
        </p:txBody>
      </p:sp>
      <p:sp>
        <p:nvSpPr>
          <p:cNvPr id="3081" name="Freeform 35"/>
          <p:cNvSpPr>
            <a:spLocks/>
          </p:cNvSpPr>
          <p:nvPr/>
        </p:nvSpPr>
        <p:spPr bwMode="auto">
          <a:xfrm>
            <a:off x="4716463" y="2205038"/>
            <a:ext cx="1439862" cy="647700"/>
          </a:xfrm>
          <a:custGeom>
            <a:avLst/>
            <a:gdLst>
              <a:gd name="T0" fmla="*/ 0 w 907"/>
              <a:gd name="T1" fmla="*/ 840712123 h 499"/>
              <a:gd name="T2" fmla="*/ 1141629681 w 907"/>
              <a:gd name="T3" fmla="*/ 0 h 499"/>
              <a:gd name="T4" fmla="*/ 2147483647 w 907"/>
              <a:gd name="T5" fmla="*/ 840712123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mpd="sng">
            <a:solidFill>
              <a:srgbClr val="FF3300"/>
            </a:solidFill>
            <a:round/>
            <a:headEnd/>
            <a:tailEnd/>
          </a:ln>
        </p:spPr>
        <p:txBody>
          <a:bodyPr/>
          <a:lstStyle/>
          <a:p>
            <a:endParaRPr lang="en-GB"/>
          </a:p>
        </p:txBody>
      </p:sp>
      <p:sp>
        <p:nvSpPr>
          <p:cNvPr id="3082" name="Freeform 36"/>
          <p:cNvSpPr>
            <a:spLocks/>
          </p:cNvSpPr>
          <p:nvPr/>
        </p:nvSpPr>
        <p:spPr bwMode="auto">
          <a:xfrm flipV="1">
            <a:off x="6156325" y="2852738"/>
            <a:ext cx="1439863" cy="647700"/>
          </a:xfrm>
          <a:custGeom>
            <a:avLst/>
            <a:gdLst>
              <a:gd name="T0" fmla="*/ 0 w 907"/>
              <a:gd name="T1" fmla="*/ 840712123 h 499"/>
              <a:gd name="T2" fmla="*/ 1141632061 w 907"/>
              <a:gd name="T3" fmla="*/ 0 h 499"/>
              <a:gd name="T4" fmla="*/ 2147483647 w 907"/>
              <a:gd name="T5" fmla="*/ 840712123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499"/>
                </a:moveTo>
                <a:cubicBezTo>
                  <a:pt x="151" y="249"/>
                  <a:pt x="302" y="0"/>
                  <a:pt x="453" y="0"/>
                </a:cubicBezTo>
                <a:cubicBezTo>
                  <a:pt x="604" y="0"/>
                  <a:pt x="755" y="249"/>
                  <a:pt x="907" y="499"/>
                </a:cubicBezTo>
              </a:path>
            </a:pathLst>
          </a:custGeom>
          <a:noFill/>
          <a:ln w="38100" cmpd="sng">
            <a:solidFill>
              <a:srgbClr val="FF3300"/>
            </a:solidFill>
            <a:round/>
            <a:headEnd/>
            <a:tailEnd/>
          </a:ln>
        </p:spPr>
        <p:txBody>
          <a:bodyPr/>
          <a:lstStyle/>
          <a:p>
            <a:endParaRPr lang="en-GB"/>
          </a:p>
        </p:txBody>
      </p:sp>
      <p:sp>
        <p:nvSpPr>
          <p:cNvPr id="3083" name="Text Box 37"/>
          <p:cNvSpPr txBox="1">
            <a:spLocks noChangeArrowheads="1"/>
          </p:cNvSpPr>
          <p:nvPr/>
        </p:nvSpPr>
        <p:spPr bwMode="auto">
          <a:xfrm>
            <a:off x="8080375" y="2366963"/>
            <a:ext cx="268288" cy="457200"/>
          </a:xfrm>
          <a:prstGeom prst="rect">
            <a:avLst/>
          </a:prstGeom>
          <a:noFill/>
          <a:ln w="9525">
            <a:noFill/>
            <a:miter lim="800000"/>
            <a:headEnd/>
            <a:tailEnd/>
          </a:ln>
        </p:spPr>
        <p:txBody>
          <a:bodyPr wrap="none">
            <a:spAutoFit/>
          </a:bodyPr>
          <a:lstStyle/>
          <a:p>
            <a:r>
              <a:rPr lang="en-GB" sz="2400" i="1"/>
              <a:t>t</a:t>
            </a:r>
          </a:p>
        </p:txBody>
      </p:sp>
      <p:sp>
        <p:nvSpPr>
          <p:cNvPr id="3084" name="Text Box 39"/>
          <p:cNvSpPr txBox="1">
            <a:spLocks noChangeArrowheads="1"/>
          </p:cNvSpPr>
          <p:nvPr/>
        </p:nvSpPr>
        <p:spPr bwMode="auto">
          <a:xfrm flipV="1">
            <a:off x="684213" y="2708275"/>
            <a:ext cx="549275" cy="1076325"/>
          </a:xfrm>
          <a:prstGeom prst="rect">
            <a:avLst/>
          </a:prstGeom>
          <a:noFill/>
          <a:ln w="9525">
            <a:noFill/>
            <a:miter lim="800000"/>
            <a:headEnd/>
            <a:tailEnd/>
          </a:ln>
        </p:spPr>
        <p:txBody>
          <a:bodyPr vert="eaVert" wrap="none">
            <a:spAutoFit/>
          </a:bodyPr>
          <a:lstStyle/>
          <a:p>
            <a:r>
              <a:rPr lang="en-GB" sz="2400"/>
              <a:t>voltage</a:t>
            </a:r>
          </a:p>
        </p:txBody>
      </p:sp>
      <p:sp>
        <p:nvSpPr>
          <p:cNvPr id="3085" name="Text Box 40"/>
          <p:cNvSpPr txBox="1">
            <a:spLocks noChangeArrowheads="1"/>
          </p:cNvSpPr>
          <p:nvPr/>
        </p:nvSpPr>
        <p:spPr bwMode="auto">
          <a:xfrm>
            <a:off x="1239838" y="2655888"/>
            <a:ext cx="311150" cy="366712"/>
          </a:xfrm>
          <a:prstGeom prst="rect">
            <a:avLst/>
          </a:prstGeom>
          <a:noFill/>
          <a:ln w="9525">
            <a:noFill/>
            <a:miter lim="800000"/>
            <a:headEnd/>
            <a:tailEnd/>
          </a:ln>
        </p:spPr>
        <p:txBody>
          <a:bodyPr wrap="none">
            <a:spAutoFit/>
          </a:bodyPr>
          <a:lstStyle/>
          <a:p>
            <a:r>
              <a:rPr lang="en-GB"/>
              <a:t>0</a:t>
            </a:r>
          </a:p>
        </p:txBody>
      </p:sp>
      <p:sp>
        <p:nvSpPr>
          <p:cNvPr id="3086" name="Line 41"/>
          <p:cNvSpPr>
            <a:spLocks noChangeShapeType="1"/>
          </p:cNvSpPr>
          <p:nvPr/>
        </p:nvSpPr>
        <p:spPr bwMode="auto">
          <a:xfrm>
            <a:off x="4356100" y="1628775"/>
            <a:ext cx="0" cy="2232025"/>
          </a:xfrm>
          <a:prstGeom prst="line">
            <a:avLst/>
          </a:prstGeom>
          <a:noFill/>
          <a:ln w="9525">
            <a:solidFill>
              <a:schemeClr val="tx1"/>
            </a:solidFill>
            <a:prstDash val="dash"/>
            <a:round/>
            <a:headEnd/>
            <a:tailEnd/>
          </a:ln>
        </p:spPr>
        <p:txBody>
          <a:bodyPr/>
          <a:lstStyle/>
          <a:p>
            <a:endParaRPr lang="en-GB"/>
          </a:p>
        </p:txBody>
      </p:sp>
      <p:sp>
        <p:nvSpPr>
          <p:cNvPr id="3087" name="Line 42"/>
          <p:cNvSpPr>
            <a:spLocks noChangeShapeType="1"/>
          </p:cNvSpPr>
          <p:nvPr/>
        </p:nvSpPr>
        <p:spPr bwMode="auto">
          <a:xfrm>
            <a:off x="1476375" y="1916113"/>
            <a:ext cx="2879725" cy="0"/>
          </a:xfrm>
          <a:prstGeom prst="line">
            <a:avLst/>
          </a:prstGeom>
          <a:noFill/>
          <a:ln w="9525">
            <a:solidFill>
              <a:schemeClr val="tx1"/>
            </a:solidFill>
            <a:round/>
            <a:headEnd type="triangle" w="med" len="med"/>
            <a:tailEnd type="triangle" w="med" len="med"/>
          </a:ln>
        </p:spPr>
        <p:txBody>
          <a:bodyPr/>
          <a:lstStyle/>
          <a:p>
            <a:endParaRPr lang="en-GB"/>
          </a:p>
        </p:txBody>
      </p:sp>
      <p:sp>
        <p:nvSpPr>
          <p:cNvPr id="3088" name="Text Box 43"/>
          <p:cNvSpPr txBox="1">
            <a:spLocks noChangeArrowheads="1"/>
          </p:cNvSpPr>
          <p:nvPr/>
        </p:nvSpPr>
        <p:spPr bwMode="auto">
          <a:xfrm>
            <a:off x="2751138" y="1479550"/>
            <a:ext cx="339725" cy="396875"/>
          </a:xfrm>
          <a:prstGeom prst="rect">
            <a:avLst/>
          </a:prstGeom>
          <a:noFill/>
          <a:ln w="9525">
            <a:noFill/>
            <a:miter lim="800000"/>
            <a:headEnd/>
            <a:tailEnd/>
          </a:ln>
        </p:spPr>
        <p:txBody>
          <a:bodyPr wrap="none">
            <a:spAutoFit/>
          </a:bodyPr>
          <a:lstStyle/>
          <a:p>
            <a:r>
              <a:rPr lang="en-GB" sz="2000" i="1"/>
              <a:t>T</a:t>
            </a:r>
          </a:p>
        </p:txBody>
      </p:sp>
      <p:sp>
        <p:nvSpPr>
          <p:cNvPr id="3089" name="Freeform 46"/>
          <p:cNvSpPr>
            <a:spLocks/>
          </p:cNvSpPr>
          <p:nvPr/>
        </p:nvSpPr>
        <p:spPr bwMode="auto">
          <a:xfrm>
            <a:off x="1476375" y="2852738"/>
            <a:ext cx="358775" cy="431800"/>
          </a:xfrm>
          <a:custGeom>
            <a:avLst/>
            <a:gdLst>
              <a:gd name="T0" fmla="*/ 569555357 w 226"/>
              <a:gd name="T1" fmla="*/ 0 h 272"/>
              <a:gd name="T2" fmla="*/ 226814100 w 226"/>
              <a:gd name="T3" fmla="*/ 458668430 h 272"/>
              <a:gd name="T4" fmla="*/ 0 w 226"/>
              <a:gd name="T5" fmla="*/ 685482391 h 272"/>
              <a:gd name="T6" fmla="*/ 0 60000 65536"/>
              <a:gd name="T7" fmla="*/ 0 60000 65536"/>
              <a:gd name="T8" fmla="*/ 0 60000 65536"/>
              <a:gd name="T9" fmla="*/ 0 w 226"/>
              <a:gd name="T10" fmla="*/ 0 h 272"/>
              <a:gd name="T11" fmla="*/ 226 w 226"/>
              <a:gd name="T12" fmla="*/ 272 h 272"/>
            </a:gdLst>
            <a:ahLst/>
            <a:cxnLst>
              <a:cxn ang="T6">
                <a:pos x="T0" y="T1"/>
              </a:cxn>
              <a:cxn ang="T7">
                <a:pos x="T2" y="T3"/>
              </a:cxn>
              <a:cxn ang="T8">
                <a:pos x="T4" y="T5"/>
              </a:cxn>
            </a:cxnLst>
            <a:rect l="T9" t="T10" r="T11" b="T12"/>
            <a:pathLst>
              <a:path w="226" h="272">
                <a:moveTo>
                  <a:pt x="226" y="0"/>
                </a:moveTo>
                <a:cubicBezTo>
                  <a:pt x="177" y="68"/>
                  <a:pt x="128" y="137"/>
                  <a:pt x="90" y="182"/>
                </a:cubicBezTo>
                <a:cubicBezTo>
                  <a:pt x="52" y="227"/>
                  <a:pt x="26" y="249"/>
                  <a:pt x="0" y="272"/>
                </a:cubicBezTo>
              </a:path>
            </a:pathLst>
          </a:custGeom>
          <a:noFill/>
          <a:ln w="38100" cmpd="sng">
            <a:solidFill>
              <a:srgbClr val="FF3300"/>
            </a:solidFill>
            <a:round/>
            <a:headEnd/>
            <a:tailEnd/>
          </a:ln>
        </p:spPr>
        <p:txBody>
          <a:bodyPr/>
          <a:lstStyle/>
          <a:p>
            <a:endParaRPr lang="en-GB"/>
          </a:p>
        </p:txBody>
      </p:sp>
      <p:sp>
        <p:nvSpPr>
          <p:cNvPr id="3090" name="Line 47"/>
          <p:cNvSpPr>
            <a:spLocks noChangeShapeType="1"/>
          </p:cNvSpPr>
          <p:nvPr/>
        </p:nvSpPr>
        <p:spPr bwMode="auto">
          <a:xfrm>
            <a:off x="4716463" y="1628775"/>
            <a:ext cx="0" cy="2232025"/>
          </a:xfrm>
          <a:prstGeom prst="line">
            <a:avLst/>
          </a:prstGeom>
          <a:noFill/>
          <a:ln w="9525">
            <a:solidFill>
              <a:schemeClr val="tx1"/>
            </a:solidFill>
            <a:prstDash val="dash"/>
            <a:round/>
            <a:headEnd/>
            <a:tailEnd/>
          </a:ln>
        </p:spPr>
        <p:txBody>
          <a:bodyPr/>
          <a:lstStyle/>
          <a:p>
            <a:endParaRPr lang="en-GB"/>
          </a:p>
        </p:txBody>
      </p:sp>
      <p:sp>
        <p:nvSpPr>
          <p:cNvPr id="3091" name="Line 48"/>
          <p:cNvSpPr>
            <a:spLocks noChangeShapeType="1"/>
          </p:cNvSpPr>
          <p:nvPr/>
        </p:nvSpPr>
        <p:spPr bwMode="auto">
          <a:xfrm>
            <a:off x="4356100" y="1773238"/>
            <a:ext cx="360363" cy="0"/>
          </a:xfrm>
          <a:prstGeom prst="line">
            <a:avLst/>
          </a:prstGeom>
          <a:noFill/>
          <a:ln w="9525">
            <a:solidFill>
              <a:schemeClr val="tx1"/>
            </a:solidFill>
            <a:round/>
            <a:headEnd type="triangle" w="med" len="med"/>
            <a:tailEnd type="triangle" w="med" len="med"/>
          </a:ln>
        </p:spPr>
        <p:txBody>
          <a:bodyPr/>
          <a:lstStyle/>
          <a:p>
            <a:endParaRPr lang="en-GB"/>
          </a:p>
        </p:txBody>
      </p:sp>
      <p:sp>
        <p:nvSpPr>
          <p:cNvPr id="3092" name="Text Box 49"/>
          <p:cNvSpPr txBox="1">
            <a:spLocks noChangeArrowheads="1"/>
          </p:cNvSpPr>
          <p:nvPr/>
        </p:nvSpPr>
        <p:spPr bwMode="auto">
          <a:xfrm>
            <a:off x="4356100" y="1143000"/>
            <a:ext cx="339725" cy="519113"/>
          </a:xfrm>
          <a:prstGeom prst="rect">
            <a:avLst/>
          </a:prstGeom>
          <a:noFill/>
          <a:ln w="9525">
            <a:noFill/>
            <a:miter lim="800000"/>
            <a:headEnd/>
            <a:tailEnd/>
          </a:ln>
        </p:spPr>
        <p:txBody>
          <a:bodyPr wrap="none">
            <a:spAutoFit/>
          </a:bodyPr>
          <a:lstStyle/>
          <a:p>
            <a:r>
              <a:rPr lang="en-GB" sz="2800" i="1">
                <a:latin typeface="Symbol" pitchFamily="18" charset="2"/>
              </a:rPr>
              <a:t>t</a:t>
            </a:r>
          </a:p>
        </p:txBody>
      </p:sp>
      <p:sp>
        <p:nvSpPr>
          <p:cNvPr id="3093" name="Text Box 52"/>
          <p:cNvSpPr txBox="1">
            <a:spLocks noChangeArrowheads="1"/>
          </p:cNvSpPr>
          <p:nvPr/>
        </p:nvSpPr>
        <p:spPr bwMode="auto">
          <a:xfrm>
            <a:off x="2103438" y="3305175"/>
            <a:ext cx="928687" cy="369888"/>
          </a:xfrm>
          <a:prstGeom prst="rect">
            <a:avLst/>
          </a:prstGeom>
          <a:noFill/>
          <a:ln w="9525">
            <a:noFill/>
            <a:miter lim="800000"/>
            <a:headEnd/>
            <a:tailEnd/>
          </a:ln>
        </p:spPr>
        <p:txBody>
          <a:bodyPr wrap="none">
            <a:spAutoFit/>
          </a:bodyPr>
          <a:lstStyle/>
          <a:p>
            <a:r>
              <a:rPr lang="en-GB"/>
              <a:t>leading</a:t>
            </a:r>
          </a:p>
        </p:txBody>
      </p:sp>
      <p:sp>
        <p:nvSpPr>
          <p:cNvPr id="3094" name="Text Box 53"/>
          <p:cNvSpPr txBox="1">
            <a:spLocks noChangeArrowheads="1"/>
          </p:cNvSpPr>
          <p:nvPr/>
        </p:nvSpPr>
        <p:spPr bwMode="auto">
          <a:xfrm>
            <a:off x="6227763" y="1844675"/>
            <a:ext cx="928687" cy="369888"/>
          </a:xfrm>
          <a:prstGeom prst="rect">
            <a:avLst/>
          </a:prstGeom>
          <a:noFill/>
          <a:ln w="9525">
            <a:noFill/>
            <a:miter lim="800000"/>
            <a:headEnd/>
            <a:tailEnd/>
          </a:ln>
        </p:spPr>
        <p:txBody>
          <a:bodyPr wrap="none">
            <a:spAutoFit/>
          </a:bodyPr>
          <a:lstStyle/>
          <a:p>
            <a:r>
              <a:rPr lang="en-GB" dirty="0">
                <a:solidFill>
                  <a:srgbClr val="FF3300"/>
                </a:solidFill>
              </a:rPr>
              <a:t>lagging</a:t>
            </a:r>
          </a:p>
        </p:txBody>
      </p:sp>
      <p:sp>
        <p:nvSpPr>
          <p:cNvPr id="3095" name="Line 54"/>
          <p:cNvSpPr>
            <a:spLocks noChangeShapeType="1"/>
          </p:cNvSpPr>
          <p:nvPr/>
        </p:nvSpPr>
        <p:spPr bwMode="auto">
          <a:xfrm flipV="1">
            <a:off x="2700338" y="3068638"/>
            <a:ext cx="287337" cy="288925"/>
          </a:xfrm>
          <a:prstGeom prst="line">
            <a:avLst/>
          </a:prstGeom>
          <a:noFill/>
          <a:ln w="9525">
            <a:solidFill>
              <a:schemeClr val="tx1"/>
            </a:solidFill>
            <a:round/>
            <a:headEnd/>
            <a:tailEnd type="triangle" w="med" len="med"/>
          </a:ln>
        </p:spPr>
        <p:txBody>
          <a:bodyPr/>
          <a:lstStyle/>
          <a:p>
            <a:endParaRPr lang="en-GB"/>
          </a:p>
        </p:txBody>
      </p:sp>
      <p:sp>
        <p:nvSpPr>
          <p:cNvPr id="3096" name="Line 55"/>
          <p:cNvSpPr>
            <a:spLocks noChangeShapeType="1"/>
          </p:cNvSpPr>
          <p:nvPr/>
        </p:nvSpPr>
        <p:spPr bwMode="auto">
          <a:xfrm flipH="1">
            <a:off x="6011863" y="2133600"/>
            <a:ext cx="431800" cy="431800"/>
          </a:xfrm>
          <a:prstGeom prst="line">
            <a:avLst/>
          </a:prstGeom>
          <a:noFill/>
          <a:ln w="9525">
            <a:solidFill>
              <a:srgbClr val="FF3300"/>
            </a:solidFill>
            <a:round/>
            <a:headEnd/>
            <a:tailEnd type="triangle" w="med" len="med"/>
          </a:ln>
        </p:spPr>
        <p:txBody>
          <a:bodyPr/>
          <a:lstStyle/>
          <a:p>
            <a:endParaRPr lang="en-GB"/>
          </a:p>
        </p:txBody>
      </p:sp>
      <p:sp>
        <p:nvSpPr>
          <p:cNvPr id="3097" name="Line 57"/>
          <p:cNvSpPr>
            <a:spLocks noChangeShapeType="1"/>
          </p:cNvSpPr>
          <p:nvPr/>
        </p:nvSpPr>
        <p:spPr bwMode="auto">
          <a:xfrm>
            <a:off x="1476375" y="2205038"/>
            <a:ext cx="4679950" cy="0"/>
          </a:xfrm>
          <a:prstGeom prst="line">
            <a:avLst/>
          </a:prstGeom>
          <a:noFill/>
          <a:ln w="9525">
            <a:solidFill>
              <a:srgbClr val="FF3300"/>
            </a:solidFill>
            <a:prstDash val="dash"/>
            <a:round/>
            <a:headEnd/>
            <a:tailEnd/>
          </a:ln>
        </p:spPr>
        <p:txBody>
          <a:bodyPr/>
          <a:lstStyle/>
          <a:p>
            <a:endParaRPr lang="en-GB"/>
          </a:p>
        </p:txBody>
      </p:sp>
      <p:sp>
        <p:nvSpPr>
          <p:cNvPr id="3098" name="Line 58"/>
          <p:cNvSpPr>
            <a:spLocks noChangeShapeType="1"/>
          </p:cNvSpPr>
          <p:nvPr/>
        </p:nvSpPr>
        <p:spPr bwMode="auto">
          <a:xfrm>
            <a:off x="1476375" y="2060575"/>
            <a:ext cx="4608513" cy="0"/>
          </a:xfrm>
          <a:prstGeom prst="line">
            <a:avLst/>
          </a:prstGeom>
          <a:noFill/>
          <a:ln w="9525">
            <a:solidFill>
              <a:schemeClr val="tx1"/>
            </a:solidFill>
            <a:prstDash val="dash"/>
            <a:round/>
            <a:headEnd/>
            <a:tailEnd/>
          </a:ln>
        </p:spPr>
        <p:txBody>
          <a:bodyPr/>
          <a:lstStyle/>
          <a:p>
            <a:endParaRPr lang="en-GB"/>
          </a:p>
        </p:txBody>
      </p:sp>
      <p:sp>
        <p:nvSpPr>
          <p:cNvPr id="3099" name="Text Box 59"/>
          <p:cNvSpPr txBox="1">
            <a:spLocks noChangeArrowheads="1"/>
          </p:cNvSpPr>
          <p:nvPr/>
        </p:nvSpPr>
        <p:spPr bwMode="auto">
          <a:xfrm>
            <a:off x="900113" y="1628775"/>
            <a:ext cx="423862" cy="369888"/>
          </a:xfrm>
          <a:prstGeom prst="rect">
            <a:avLst/>
          </a:prstGeom>
          <a:noFill/>
          <a:ln w="9525">
            <a:noFill/>
            <a:miter lim="800000"/>
            <a:headEnd/>
            <a:tailEnd/>
          </a:ln>
        </p:spPr>
        <p:txBody>
          <a:bodyPr wrap="none">
            <a:spAutoFit/>
          </a:bodyPr>
          <a:lstStyle/>
          <a:p>
            <a:r>
              <a:rPr lang="en-GB"/>
              <a:t>V</a:t>
            </a:r>
            <a:r>
              <a:rPr lang="en-GB" baseline="-25000"/>
              <a:t>2</a:t>
            </a:r>
          </a:p>
        </p:txBody>
      </p:sp>
      <p:sp>
        <p:nvSpPr>
          <p:cNvPr id="3100" name="Text Box 60"/>
          <p:cNvSpPr txBox="1">
            <a:spLocks noChangeArrowheads="1"/>
          </p:cNvSpPr>
          <p:nvPr/>
        </p:nvSpPr>
        <p:spPr bwMode="auto">
          <a:xfrm>
            <a:off x="900113" y="1989138"/>
            <a:ext cx="422275" cy="368300"/>
          </a:xfrm>
          <a:prstGeom prst="rect">
            <a:avLst/>
          </a:prstGeom>
          <a:noFill/>
          <a:ln w="9525">
            <a:noFill/>
            <a:miter lim="800000"/>
            <a:headEnd/>
            <a:tailEnd/>
          </a:ln>
        </p:spPr>
        <p:txBody>
          <a:bodyPr wrap="none">
            <a:spAutoFit/>
          </a:bodyPr>
          <a:lstStyle/>
          <a:p>
            <a:r>
              <a:rPr lang="en-GB">
                <a:solidFill>
                  <a:srgbClr val="FF3300"/>
                </a:solidFill>
              </a:rPr>
              <a:t>V</a:t>
            </a:r>
            <a:r>
              <a:rPr lang="en-GB" baseline="-25000">
                <a:solidFill>
                  <a:srgbClr val="FF3300"/>
                </a:solidFill>
              </a:rPr>
              <a:t>1</a:t>
            </a:r>
          </a:p>
        </p:txBody>
      </p:sp>
      <p:sp>
        <p:nvSpPr>
          <p:cNvPr id="3101" name="Text Placeholder 34"/>
          <p:cNvSpPr>
            <a:spLocks noGrp="1"/>
          </p:cNvSpPr>
          <p:nvPr>
            <p:ph type="body" sz="half" idx="1"/>
          </p:nvPr>
        </p:nvSpPr>
        <p:spPr>
          <a:xfrm>
            <a:off x="1116013" y="4292600"/>
            <a:ext cx="6646862" cy="1155700"/>
          </a:xfrm>
        </p:spPr>
        <p:txBody>
          <a:bodyPr/>
          <a:lstStyle/>
          <a:p>
            <a:pPr eaLnBrk="1" hangingPunct="1"/>
            <a:r>
              <a:rPr lang="en-GB" dirty="0"/>
              <a:t>Phase shift</a:t>
            </a:r>
          </a:p>
          <a:p>
            <a:pPr eaLnBrk="1" hangingPunct="1"/>
            <a:endParaRPr lang="en-GB" dirty="0"/>
          </a:p>
        </p:txBody>
      </p:sp>
      <p:sp>
        <p:nvSpPr>
          <p:cNvPr id="34" name="TextBox 33"/>
          <p:cNvSpPr txBox="1"/>
          <p:nvPr/>
        </p:nvSpPr>
        <p:spPr>
          <a:xfrm>
            <a:off x="5868144" y="4292947"/>
            <a:ext cx="2448272" cy="646331"/>
          </a:xfrm>
          <a:prstGeom prst="rect">
            <a:avLst/>
          </a:prstGeom>
          <a:noFill/>
        </p:spPr>
        <p:txBody>
          <a:bodyPr wrap="square" rtlCol="0">
            <a:spAutoFit/>
          </a:bodyPr>
          <a:lstStyle/>
          <a:p>
            <a:r>
              <a:rPr lang="en-GB" dirty="0"/>
              <a:t>The units are radians</a:t>
            </a:r>
          </a:p>
          <a:p>
            <a:r>
              <a:rPr lang="en-GB" dirty="0"/>
              <a:t>(2</a:t>
            </a:r>
            <a:r>
              <a:rPr lang="el-GR" dirty="0"/>
              <a:t>π</a:t>
            </a:r>
            <a:r>
              <a:rPr lang="en-GB" dirty="0"/>
              <a:t> radians = 360º)</a:t>
            </a:r>
          </a:p>
        </p:txBody>
      </p:sp>
      <p:sp>
        <p:nvSpPr>
          <p:cNvPr id="35" name="Text Placeholder 34"/>
          <p:cNvSpPr txBox="1">
            <a:spLocks/>
          </p:cNvSpPr>
          <p:nvPr/>
        </p:nvSpPr>
        <p:spPr bwMode="auto">
          <a:xfrm>
            <a:off x="-684584" y="5013176"/>
            <a:ext cx="9073008" cy="1155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1293813" lvl="2" indent="-403225">
              <a:spcBef>
                <a:spcPct val="20000"/>
              </a:spcBef>
              <a:buClr>
                <a:schemeClr val="accent1"/>
              </a:buClr>
              <a:buSzPct val="70000"/>
              <a:buFont typeface="Wingdings" pitchFamily="2" charset="2"/>
              <a:buChar char="n"/>
            </a:pPr>
            <a:r>
              <a:rPr kumimoji="0" lang="en-GB" sz="2400" b="0" i="0" u="none" strike="noStrike" kern="0" cap="none" spc="0" normalizeH="0" baseline="0" noProof="0" dirty="0">
                <a:ln>
                  <a:noFill/>
                </a:ln>
                <a:solidFill>
                  <a:schemeClr val="tx1"/>
                </a:solidFill>
                <a:effectLst/>
                <a:uLnTx/>
                <a:uFillTx/>
                <a:latin typeface="+mn-lt"/>
              </a:rPr>
              <a:t>Convention dictates that the </a:t>
            </a:r>
            <a:r>
              <a:rPr kumimoji="0" lang="en-GB" sz="2400" b="0" i="0" u="none" strike="noStrike" kern="0" cap="none" spc="0" normalizeH="0" baseline="0" noProof="0" dirty="0" err="1">
                <a:ln>
                  <a:noFill/>
                </a:ln>
                <a:solidFill>
                  <a:schemeClr val="tx1"/>
                </a:solidFill>
                <a:effectLst/>
                <a:uLnTx/>
                <a:uFillTx/>
                <a:latin typeface="+mn-lt"/>
              </a:rPr>
              <a:t>phasors</a:t>
            </a:r>
            <a:r>
              <a:rPr kumimoji="0" lang="en-GB" sz="2400" b="0" i="0" u="none" strike="noStrike" kern="0" cap="none" spc="0" normalizeH="0" baseline="0" noProof="0" dirty="0">
                <a:ln>
                  <a:noFill/>
                </a:ln>
                <a:solidFill>
                  <a:schemeClr val="tx1"/>
                </a:solidFill>
                <a:effectLst/>
                <a:uLnTx/>
                <a:uFillTx/>
                <a:latin typeface="+mn-lt"/>
              </a:rPr>
              <a:t> which represent sine waves rotate anti-clockwise in time; so the black </a:t>
            </a:r>
            <a:r>
              <a:rPr kumimoji="0" lang="en-GB" sz="2400" b="0" i="0" u="none" strike="noStrike" kern="0" cap="none" spc="0" normalizeH="0" baseline="0" noProof="0" dirty="0" err="1">
                <a:ln>
                  <a:noFill/>
                </a:ln>
                <a:solidFill>
                  <a:schemeClr val="tx1"/>
                </a:solidFill>
                <a:effectLst/>
                <a:uLnTx/>
                <a:uFillTx/>
                <a:latin typeface="+mn-lt"/>
              </a:rPr>
              <a:t>phasor</a:t>
            </a:r>
            <a:r>
              <a:rPr kumimoji="0" lang="en-GB" sz="2400" b="0" i="0" u="none" strike="noStrike" kern="0" cap="none" spc="0" normalizeH="0" baseline="0" noProof="0" dirty="0">
                <a:ln>
                  <a:noFill/>
                </a:ln>
                <a:solidFill>
                  <a:schemeClr val="tx1"/>
                </a:solidFill>
                <a:effectLst/>
                <a:uLnTx/>
                <a:uFillTx/>
                <a:latin typeface="+mn-lt"/>
              </a:rPr>
              <a:t> is </a:t>
            </a:r>
            <a:r>
              <a:rPr kumimoji="0" lang="en-GB" sz="2400" b="0" i="0" u="none" strike="noStrike" kern="0" cap="none" spc="0" normalizeH="0" baseline="0" noProof="0" dirty="0">
                <a:ln>
                  <a:noFill/>
                </a:ln>
                <a:solidFill>
                  <a:srgbClr val="FF0000"/>
                </a:solidFill>
                <a:effectLst/>
                <a:uLnTx/>
                <a:uFillTx/>
                <a:latin typeface="+mn-lt"/>
              </a:rPr>
              <a:t>leading</a:t>
            </a:r>
            <a:r>
              <a:rPr kumimoji="0" lang="en-GB" sz="2400" b="0" i="0" u="none" strike="noStrike" kern="0" cap="none" spc="0" normalizeH="0" baseline="0" noProof="0" dirty="0">
                <a:ln>
                  <a:noFill/>
                </a:ln>
                <a:solidFill>
                  <a:schemeClr val="tx1"/>
                </a:solidFill>
                <a:effectLst/>
                <a:uLnTx/>
                <a:uFillTx/>
                <a:latin typeface="+mn-lt"/>
              </a:rPr>
              <a:t> the </a:t>
            </a:r>
            <a:r>
              <a:rPr kumimoji="0" lang="en-GB" sz="2400" b="0" i="0" u="none" strike="noStrike" kern="0" cap="none" spc="0" normalizeH="0" baseline="0" noProof="0" dirty="0">
                <a:ln>
                  <a:noFill/>
                </a:ln>
                <a:solidFill>
                  <a:srgbClr val="FF0000"/>
                </a:solidFill>
                <a:effectLst/>
                <a:uLnTx/>
                <a:uFillTx/>
                <a:latin typeface="+mn-lt"/>
              </a:rPr>
              <a:t>lagging</a:t>
            </a:r>
            <a:r>
              <a:rPr kumimoji="0" lang="en-GB" sz="2400" b="0" i="0" u="none" strike="noStrike" kern="0" cap="none" spc="0" normalizeH="0" baseline="0" noProof="0" dirty="0">
                <a:ln>
                  <a:noFill/>
                </a:ln>
                <a:solidFill>
                  <a:schemeClr val="tx1"/>
                </a:solidFill>
                <a:effectLst/>
                <a:uLnTx/>
                <a:uFillTx/>
                <a:latin typeface="+mn-lt"/>
              </a:rPr>
              <a:t> red </a:t>
            </a:r>
            <a:r>
              <a:rPr kumimoji="0" lang="en-GB" sz="2400" b="0" i="0" u="none" strike="noStrike" kern="0" cap="none" spc="0" normalizeH="0" baseline="0" noProof="0" dirty="0" err="1">
                <a:ln>
                  <a:noFill/>
                </a:ln>
                <a:solidFill>
                  <a:schemeClr val="tx1"/>
                </a:solidFill>
                <a:effectLst/>
                <a:uLnTx/>
                <a:uFillTx/>
                <a:latin typeface="+mn-lt"/>
              </a:rPr>
              <a:t>phasor</a:t>
            </a:r>
            <a:r>
              <a:rPr kumimoji="0" lang="en-GB" sz="2400" b="0" i="0" u="none" strike="noStrike" kern="0" cap="none" spc="0" normalizeH="0" baseline="0" noProof="0" dirty="0">
                <a:ln>
                  <a:noFill/>
                </a:ln>
                <a:solidFill>
                  <a:schemeClr val="tx1"/>
                </a:solidFill>
                <a:effectLst/>
                <a:uLnTx/>
                <a:uFillTx/>
                <a:latin typeface="+mn-lt"/>
              </a:rPr>
              <a:t> by </a:t>
            </a:r>
            <a:r>
              <a:rPr lang="en-GB" sz="2400" b="1" i="1" dirty="0">
                <a:latin typeface="Symbol" pitchFamily="18" charset="2"/>
              </a:rPr>
              <a:t>t</a:t>
            </a:r>
            <a:r>
              <a:rPr lang="en-GB" sz="2400" i="1" dirty="0">
                <a:latin typeface="Symbol" pitchFamily="18" charset="2"/>
              </a:rPr>
              <a:t>  </a:t>
            </a:r>
            <a:r>
              <a:rPr lang="en-GB" sz="2400" i="1" dirty="0">
                <a:latin typeface="+mn-lt"/>
              </a:rPr>
              <a:t>seconds and equivalently </a:t>
            </a:r>
            <a:r>
              <a:rPr lang="en-GB" sz="2400" b="1" i="1" dirty="0">
                <a:latin typeface="Symbol" pitchFamily="18" charset="2"/>
              </a:rPr>
              <a:t>f</a:t>
            </a:r>
            <a:r>
              <a:rPr lang="en-GB" sz="2400" i="1" dirty="0">
                <a:latin typeface="Symbol" pitchFamily="18" charset="2"/>
              </a:rPr>
              <a:t> </a:t>
            </a:r>
            <a:r>
              <a:rPr lang="en-GB" sz="2400" i="1" dirty="0">
                <a:latin typeface="+mn-lt"/>
              </a:rPr>
              <a:t> radians.</a:t>
            </a:r>
            <a:endParaRPr lang="en-GB" sz="2400" i="1" dirty="0">
              <a:latin typeface="Symbol" pitchFamily="18" charset="2"/>
            </a:endParaRPr>
          </a:p>
          <a:p>
            <a:pPr marL="1293813" lvl="2" indent="-403225">
              <a:spcBef>
                <a:spcPct val="20000"/>
              </a:spcBef>
              <a:buClr>
                <a:schemeClr val="accent1"/>
              </a:buClr>
              <a:buSzPct val="70000"/>
            </a:pPr>
            <a:endParaRPr lang="en-GB" sz="2400" i="1" dirty="0">
              <a:latin typeface="Symbol" pitchFamily="18" charset="2"/>
            </a:endParaRPr>
          </a:p>
          <a:p>
            <a:pPr marL="1293813" marR="0" lvl="2" indent="-403225" algn="l" defTabSz="914400" rtl="0" eaLnBrk="1" fontAlgn="base" latinLnBrk="0" hangingPunct="1">
              <a:lnSpc>
                <a:spcPct val="100000"/>
              </a:lnSpc>
              <a:spcBef>
                <a:spcPct val="20000"/>
              </a:spcBef>
              <a:spcAft>
                <a:spcPct val="0"/>
              </a:spcAft>
              <a:buClr>
                <a:schemeClr val="accent1"/>
              </a:buClr>
              <a:buSzPct val="70000"/>
              <a:buFont typeface="Wingdings" pitchFamily="2" charset="2"/>
              <a:buChar char="n"/>
              <a:tabLst/>
              <a:defRPr/>
            </a:pPr>
            <a:endParaRPr kumimoji="0" lang="en-GB" sz="2400" b="0" i="0" u="none" strike="noStrike" kern="0" cap="none" spc="0" normalizeH="0" baseline="0" noProof="0" dirty="0">
              <a:ln>
                <a:noFill/>
              </a:ln>
              <a:solidFill>
                <a:schemeClr val="tx1"/>
              </a:solidFill>
              <a:effectLst/>
              <a:uLnTx/>
              <a:uFillTx/>
              <a:latin typeface="+mn-lt"/>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GB" dirty="0" err="1"/>
              <a:t>Phasor</a:t>
            </a:r>
            <a:r>
              <a:rPr lang="en-GB" dirty="0"/>
              <a:t> diagrams</a:t>
            </a:r>
          </a:p>
        </p:txBody>
      </p:sp>
      <p:sp>
        <p:nvSpPr>
          <p:cNvPr id="24579" name="Content Placeholder 9"/>
          <p:cNvSpPr>
            <a:spLocks noGrp="1"/>
          </p:cNvSpPr>
          <p:nvPr>
            <p:ph idx="1"/>
          </p:nvPr>
        </p:nvSpPr>
        <p:spPr>
          <a:xfrm>
            <a:off x="179512" y="3138140"/>
            <a:ext cx="8712968" cy="2451100"/>
          </a:xfrm>
        </p:spPr>
        <p:txBody>
          <a:bodyPr/>
          <a:lstStyle/>
          <a:p>
            <a:pPr eaLnBrk="1" hangingPunct="1"/>
            <a:r>
              <a:rPr lang="en-GB" sz="2000" dirty="0" err="1">
                <a:solidFill>
                  <a:srgbClr val="FF0000"/>
                </a:solidFill>
              </a:rPr>
              <a:t>Phasors</a:t>
            </a:r>
            <a:r>
              <a:rPr lang="en-GB" sz="2000" dirty="0">
                <a:solidFill>
                  <a:srgbClr val="FF0000"/>
                </a:solidFill>
              </a:rPr>
              <a:t> </a:t>
            </a:r>
            <a:r>
              <a:rPr lang="en-GB" sz="2000" dirty="0"/>
              <a:t>are used to represent sine waves but, more importantly, the relationship between two sine waves</a:t>
            </a:r>
          </a:p>
          <a:p>
            <a:pPr eaLnBrk="1" hangingPunct="1"/>
            <a:r>
              <a:rPr lang="en-GB" sz="2000" dirty="0"/>
              <a:t>A </a:t>
            </a:r>
            <a:r>
              <a:rPr lang="en-GB" sz="2000" dirty="0" err="1"/>
              <a:t>phasor</a:t>
            </a:r>
            <a:r>
              <a:rPr lang="en-GB" sz="2000" dirty="0"/>
              <a:t> is a rotating vector</a:t>
            </a:r>
          </a:p>
          <a:p>
            <a:pPr eaLnBrk="1" hangingPunct="1"/>
            <a:r>
              <a:rPr lang="en-GB" sz="2000" dirty="0"/>
              <a:t>The angle between the </a:t>
            </a:r>
            <a:r>
              <a:rPr lang="en-GB" sz="2000" dirty="0" err="1"/>
              <a:t>phasors</a:t>
            </a:r>
            <a:r>
              <a:rPr lang="en-GB" sz="2000" dirty="0"/>
              <a:t> indicates the phase shift between the sine waves they represent</a:t>
            </a:r>
          </a:p>
          <a:p>
            <a:pPr eaLnBrk="1" hangingPunct="1"/>
            <a:r>
              <a:rPr lang="en-GB" sz="2000" dirty="0"/>
              <a:t>The length of a </a:t>
            </a:r>
            <a:r>
              <a:rPr lang="en-GB" sz="2000" dirty="0" err="1"/>
              <a:t>phasor</a:t>
            </a:r>
            <a:r>
              <a:rPr lang="en-GB" sz="2000" dirty="0"/>
              <a:t> indicates the magnitude of the sine wave it represents</a:t>
            </a:r>
          </a:p>
          <a:p>
            <a:pPr eaLnBrk="1" hangingPunct="1"/>
            <a:r>
              <a:rPr lang="en-GB" sz="2000" dirty="0"/>
              <a:t>Voltage, current, and other quantities may be merged on the same </a:t>
            </a:r>
            <a:r>
              <a:rPr lang="en-GB" sz="2000" dirty="0" err="1"/>
              <a:t>phasor</a:t>
            </a:r>
            <a:r>
              <a:rPr lang="en-GB" sz="2000" dirty="0"/>
              <a:t> diagram</a:t>
            </a:r>
          </a:p>
          <a:p>
            <a:pPr eaLnBrk="1" hangingPunct="1"/>
            <a:r>
              <a:rPr lang="en-GB" sz="2000" dirty="0"/>
              <a:t>As </a:t>
            </a:r>
            <a:r>
              <a:rPr lang="en-GB" sz="2000" dirty="0" err="1"/>
              <a:t>phasors</a:t>
            </a:r>
            <a:r>
              <a:rPr lang="en-GB" sz="2000" dirty="0"/>
              <a:t> are rotating at the same angular velocity, the fact that they are rotating may be ignored</a:t>
            </a:r>
          </a:p>
          <a:p>
            <a:pPr eaLnBrk="1" hangingPunct="1"/>
            <a:endParaRPr lang="en-GB" sz="2000" dirty="0"/>
          </a:p>
        </p:txBody>
      </p:sp>
      <p:cxnSp>
        <p:nvCxnSpPr>
          <p:cNvPr id="4" name="Straight Arrow Connector 3"/>
          <p:cNvCxnSpPr/>
          <p:nvPr/>
        </p:nvCxnSpPr>
        <p:spPr>
          <a:xfrm>
            <a:off x="547390" y="3049774"/>
            <a:ext cx="1800225" cy="1587"/>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547390" y="1754374"/>
            <a:ext cx="2089150" cy="129540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582" name="TextBox 7"/>
          <p:cNvSpPr txBox="1">
            <a:spLocks noChangeArrowheads="1"/>
          </p:cNvSpPr>
          <p:nvPr/>
        </p:nvSpPr>
        <p:spPr bwMode="auto">
          <a:xfrm>
            <a:off x="2430059" y="2905311"/>
            <a:ext cx="423863" cy="369888"/>
          </a:xfrm>
          <a:prstGeom prst="rect">
            <a:avLst/>
          </a:prstGeom>
          <a:noFill/>
          <a:ln w="9525">
            <a:noFill/>
            <a:miter lim="800000"/>
            <a:headEnd/>
            <a:tailEnd/>
          </a:ln>
        </p:spPr>
        <p:txBody>
          <a:bodyPr wrap="none">
            <a:spAutoFit/>
          </a:bodyPr>
          <a:lstStyle/>
          <a:p>
            <a:r>
              <a:rPr lang="en-GB">
                <a:solidFill>
                  <a:srgbClr val="FF0000"/>
                </a:solidFill>
              </a:rPr>
              <a:t>V</a:t>
            </a:r>
            <a:r>
              <a:rPr lang="en-GB" baseline="-25000">
                <a:solidFill>
                  <a:srgbClr val="FF0000"/>
                </a:solidFill>
              </a:rPr>
              <a:t>1</a:t>
            </a:r>
          </a:p>
        </p:txBody>
      </p:sp>
      <p:sp>
        <p:nvSpPr>
          <p:cNvPr id="24583" name="TextBox 8"/>
          <p:cNvSpPr txBox="1">
            <a:spLocks noChangeArrowheads="1"/>
          </p:cNvSpPr>
          <p:nvPr/>
        </p:nvSpPr>
        <p:spPr bwMode="auto">
          <a:xfrm>
            <a:off x="2717397" y="1538474"/>
            <a:ext cx="423862" cy="368300"/>
          </a:xfrm>
          <a:prstGeom prst="rect">
            <a:avLst/>
          </a:prstGeom>
          <a:noFill/>
          <a:ln w="9525">
            <a:noFill/>
            <a:miter lim="800000"/>
            <a:headEnd/>
            <a:tailEnd/>
          </a:ln>
        </p:spPr>
        <p:txBody>
          <a:bodyPr wrap="none">
            <a:spAutoFit/>
          </a:bodyPr>
          <a:lstStyle/>
          <a:p>
            <a:r>
              <a:rPr lang="en-GB"/>
              <a:t>V</a:t>
            </a:r>
            <a:r>
              <a:rPr lang="en-GB" baseline="-25000"/>
              <a:t>2</a:t>
            </a:r>
          </a:p>
        </p:txBody>
      </p:sp>
      <p:sp>
        <p:nvSpPr>
          <p:cNvPr id="24584" name="Arc 32"/>
          <p:cNvSpPr>
            <a:spLocks noChangeAspect="1"/>
          </p:cNvSpPr>
          <p:nvPr/>
        </p:nvSpPr>
        <p:spPr bwMode="auto">
          <a:xfrm rot="2408152">
            <a:off x="401334" y="2289361"/>
            <a:ext cx="1108075" cy="1539875"/>
          </a:xfrm>
          <a:custGeom>
            <a:avLst/>
            <a:gdLst>
              <a:gd name="T0" fmla="*/ 2147483647 w 14444"/>
              <a:gd name="T1" fmla="*/ 0 h 20080"/>
              <a:gd name="T2" fmla="*/ 2147483647 w 14444"/>
              <a:gd name="T3" fmla="*/ 1812973887 h 20080"/>
              <a:gd name="T4" fmla="*/ 0 w 14444"/>
              <a:gd name="T5" fmla="*/ 2147483647 h 20080"/>
              <a:gd name="T6" fmla="*/ 0 60000 65536"/>
              <a:gd name="T7" fmla="*/ 0 60000 65536"/>
              <a:gd name="T8" fmla="*/ 0 60000 65536"/>
              <a:gd name="T9" fmla="*/ 0 w 14444"/>
              <a:gd name="T10" fmla="*/ 0 h 20080"/>
              <a:gd name="T11" fmla="*/ 14444 w 14444"/>
              <a:gd name="T12" fmla="*/ 20080 h 20080"/>
            </a:gdLst>
            <a:ahLst/>
            <a:cxnLst>
              <a:cxn ang="T6">
                <a:pos x="T0" y="T1"/>
              </a:cxn>
              <a:cxn ang="T7">
                <a:pos x="T2" y="T3"/>
              </a:cxn>
              <a:cxn ang="T8">
                <a:pos x="T4" y="T5"/>
              </a:cxn>
            </a:cxnLst>
            <a:rect l="T9" t="T10" r="T11" b="T12"/>
            <a:pathLst>
              <a:path w="14444" h="20080" fill="none" extrusionOk="0">
                <a:moveTo>
                  <a:pt x="7959" y="0"/>
                </a:moveTo>
                <a:cubicBezTo>
                  <a:pt x="10342" y="944"/>
                  <a:pt x="12538" y="2305"/>
                  <a:pt x="14444" y="4019"/>
                </a:cubicBezTo>
              </a:path>
              <a:path w="14444" h="20080" stroke="0" extrusionOk="0">
                <a:moveTo>
                  <a:pt x="7959" y="0"/>
                </a:moveTo>
                <a:cubicBezTo>
                  <a:pt x="10342" y="944"/>
                  <a:pt x="12538" y="2305"/>
                  <a:pt x="14444" y="4019"/>
                </a:cubicBezTo>
                <a:lnTo>
                  <a:pt x="0" y="20080"/>
                </a:lnTo>
                <a:close/>
              </a:path>
            </a:pathLst>
          </a:custGeom>
          <a:noFill/>
          <a:ln w="9525">
            <a:solidFill>
              <a:schemeClr val="tx1"/>
            </a:solidFill>
            <a:round/>
            <a:headEnd type="triangle" w="med" len="med"/>
            <a:tailEnd type="triangle" w="med" len="med"/>
          </a:ln>
        </p:spPr>
        <p:txBody>
          <a:bodyPr wrap="none" anchor="ctr"/>
          <a:lstStyle/>
          <a:p>
            <a:endParaRPr lang="en-GB"/>
          </a:p>
        </p:txBody>
      </p:sp>
      <p:sp>
        <p:nvSpPr>
          <p:cNvPr id="24585" name="TextBox 11"/>
          <p:cNvSpPr txBox="1">
            <a:spLocks noChangeArrowheads="1"/>
          </p:cNvSpPr>
          <p:nvPr/>
        </p:nvSpPr>
        <p:spPr bwMode="auto">
          <a:xfrm>
            <a:off x="1699915" y="2473511"/>
            <a:ext cx="304800" cy="369888"/>
          </a:xfrm>
          <a:prstGeom prst="rect">
            <a:avLst/>
          </a:prstGeom>
          <a:noFill/>
          <a:ln w="9525">
            <a:noFill/>
            <a:miter lim="800000"/>
            <a:headEnd/>
            <a:tailEnd/>
          </a:ln>
        </p:spPr>
        <p:txBody>
          <a:bodyPr wrap="none">
            <a:spAutoFit/>
          </a:bodyPr>
          <a:lstStyle/>
          <a:p>
            <a:r>
              <a:rPr lang="en-GB" i="1" dirty="0">
                <a:latin typeface="Symbol" pitchFamily="18" charset="2"/>
              </a:rPr>
              <a:t>f</a:t>
            </a:r>
          </a:p>
        </p:txBody>
      </p:sp>
      <p:sp>
        <p:nvSpPr>
          <p:cNvPr id="11" name="Content Placeholder 9"/>
          <p:cNvSpPr txBox="1">
            <a:spLocks/>
          </p:cNvSpPr>
          <p:nvPr/>
        </p:nvSpPr>
        <p:spPr bwMode="auto">
          <a:xfrm>
            <a:off x="2627784" y="1481956"/>
            <a:ext cx="6336704" cy="2451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904875" lvl="1" indent="-447675">
              <a:spcBef>
                <a:spcPct val="20000"/>
              </a:spcBef>
              <a:buClr>
                <a:schemeClr val="accent1"/>
              </a:buClr>
              <a:buSzPct val="70000"/>
              <a:buFont typeface="Wingdings" pitchFamily="2" charset="2"/>
              <a:buChar char="n"/>
            </a:pPr>
            <a:r>
              <a:rPr lang="en-GB" sz="2000" kern="0" dirty="0">
                <a:latin typeface="+mn-lt"/>
              </a:rPr>
              <a:t>In this </a:t>
            </a:r>
            <a:r>
              <a:rPr lang="en-GB" sz="2000" kern="0" dirty="0" err="1">
                <a:latin typeface="+mn-lt"/>
              </a:rPr>
              <a:t>phasor</a:t>
            </a:r>
            <a:r>
              <a:rPr lang="en-GB" sz="2000" kern="0" dirty="0">
                <a:latin typeface="+mn-lt"/>
              </a:rPr>
              <a:t> diagram which represents two sine waves:</a:t>
            </a:r>
          </a:p>
          <a:p>
            <a:pPr marL="1362075" lvl="2" indent="-447675">
              <a:spcBef>
                <a:spcPct val="20000"/>
              </a:spcBef>
              <a:buClr>
                <a:schemeClr val="accent1"/>
              </a:buClr>
              <a:buSzPct val="70000"/>
              <a:buFont typeface="Wingdings" pitchFamily="2" charset="2"/>
              <a:buChar char="n"/>
            </a:pPr>
            <a:r>
              <a:rPr lang="en-GB" sz="2000" kern="0" dirty="0">
                <a:latin typeface="+mn-lt"/>
              </a:rPr>
              <a:t>The magnitudes of the sine waves are </a:t>
            </a:r>
            <a:r>
              <a:rPr lang="en-GB" sz="2000" kern="0" dirty="0">
                <a:solidFill>
                  <a:srgbClr val="FF0000"/>
                </a:solidFill>
                <a:latin typeface="+mn-lt"/>
              </a:rPr>
              <a:t>V</a:t>
            </a:r>
            <a:r>
              <a:rPr lang="en-GB" sz="2000" kern="0" baseline="-25000" dirty="0">
                <a:solidFill>
                  <a:srgbClr val="FF0000"/>
                </a:solidFill>
                <a:latin typeface="+mn-lt"/>
              </a:rPr>
              <a:t>1</a:t>
            </a:r>
            <a:r>
              <a:rPr lang="en-GB" sz="2000" kern="0" dirty="0">
                <a:latin typeface="+mn-lt"/>
              </a:rPr>
              <a:t> and V</a:t>
            </a:r>
            <a:r>
              <a:rPr lang="en-GB" sz="2000" kern="0" baseline="-25000" dirty="0">
                <a:latin typeface="+mn-lt"/>
              </a:rPr>
              <a:t>2</a:t>
            </a:r>
            <a:r>
              <a:rPr lang="en-GB" sz="2000" kern="0" dirty="0">
                <a:latin typeface="+mn-lt"/>
              </a:rPr>
              <a:t> </a:t>
            </a:r>
          </a:p>
          <a:p>
            <a:pPr marL="1362075" lvl="2" indent="-447675">
              <a:spcBef>
                <a:spcPct val="20000"/>
              </a:spcBef>
              <a:buClr>
                <a:schemeClr val="accent1"/>
              </a:buClr>
              <a:buSzPct val="70000"/>
              <a:buFont typeface="Wingdings" pitchFamily="2" charset="2"/>
              <a:buChar char="n"/>
            </a:pPr>
            <a:r>
              <a:rPr lang="en-GB" sz="2000" kern="0" dirty="0">
                <a:latin typeface="+mn-lt"/>
              </a:rPr>
              <a:t>The phase difference between them is </a:t>
            </a:r>
          </a:p>
          <a:p>
            <a:pPr marL="904875" lvl="1" indent="-447675">
              <a:spcBef>
                <a:spcPct val="20000"/>
              </a:spcBef>
              <a:buClr>
                <a:schemeClr val="accent1"/>
              </a:buClr>
              <a:buSzPct val="70000"/>
              <a:buFont typeface="Wingdings" pitchFamily="2" charset="2"/>
              <a:buChar char="n"/>
            </a:pPr>
            <a:endParaRPr lang="en-GB" sz="2000" kern="0" dirty="0">
              <a:latin typeface="+mn-lt"/>
            </a:endParaRPr>
          </a:p>
          <a:p>
            <a:pPr marL="904875" lvl="1" indent="-447675">
              <a:spcBef>
                <a:spcPct val="20000"/>
              </a:spcBef>
              <a:buClr>
                <a:schemeClr val="accent1"/>
              </a:buClr>
              <a:buSzPct val="70000"/>
              <a:buFont typeface="Wingdings" pitchFamily="2" charset="2"/>
              <a:buChar char="n"/>
            </a:pPr>
            <a:endParaRPr lang="en-GB" sz="2000" kern="0" baseline="-25000" dirty="0">
              <a:latin typeface="+mn-lt"/>
            </a:endParaRPr>
          </a:p>
          <a:p>
            <a:pPr marL="904875" lvl="1" indent="-447675">
              <a:spcBef>
                <a:spcPct val="20000"/>
              </a:spcBef>
              <a:buClr>
                <a:schemeClr val="accent1"/>
              </a:buClr>
              <a:buSzPct val="70000"/>
            </a:pPr>
            <a:endParaRPr kumimoji="0" lang="en-GB" sz="2000" i="0" u="none" strike="noStrike" kern="0" cap="none" spc="0" normalizeH="0" baseline="0" noProof="0" dirty="0">
              <a:ln>
                <a:noFill/>
              </a:ln>
              <a:effectLst/>
              <a:uLnTx/>
              <a:uFillTx/>
              <a:latin typeface="+mn-lt"/>
              <a:ea typeface="+mn-ea"/>
              <a:cs typeface="+mn-cs"/>
            </a:endParaRPr>
          </a:p>
        </p:txBody>
      </p:sp>
      <p:sp>
        <p:nvSpPr>
          <p:cNvPr id="12" name="TextBox 11"/>
          <p:cNvSpPr txBox="1">
            <a:spLocks noChangeArrowheads="1"/>
          </p:cNvSpPr>
          <p:nvPr/>
        </p:nvSpPr>
        <p:spPr bwMode="auto">
          <a:xfrm>
            <a:off x="8316416" y="2780928"/>
            <a:ext cx="304800" cy="369888"/>
          </a:xfrm>
          <a:prstGeom prst="rect">
            <a:avLst/>
          </a:prstGeom>
          <a:noFill/>
          <a:ln w="9525">
            <a:noFill/>
            <a:miter lim="800000"/>
            <a:headEnd/>
            <a:tailEnd/>
          </a:ln>
        </p:spPr>
        <p:txBody>
          <a:bodyPr wrap="none">
            <a:spAutoFit/>
          </a:bodyPr>
          <a:lstStyle/>
          <a:p>
            <a:r>
              <a:rPr lang="en-GB" b="1" i="1" dirty="0">
                <a:latin typeface="Symbol" pitchFamily="18" charset="2"/>
              </a:rPr>
              <a:t>f</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title"/>
          </p:nvPr>
        </p:nvSpPr>
        <p:spPr>
          <a:xfrm>
            <a:off x="900113" y="404813"/>
            <a:ext cx="7456487" cy="960437"/>
          </a:xfrm>
        </p:spPr>
        <p:txBody>
          <a:bodyPr/>
          <a:lstStyle/>
          <a:p>
            <a:pPr eaLnBrk="1" hangingPunct="1"/>
            <a:r>
              <a:rPr lang="en-GB" sz="3600" dirty="0"/>
              <a:t>Early 20</a:t>
            </a:r>
            <a:r>
              <a:rPr lang="en-GB" sz="3600" baseline="30000" dirty="0"/>
              <a:t>th</a:t>
            </a:r>
            <a:r>
              <a:rPr lang="en-GB" sz="3600" dirty="0"/>
              <a:t> Century System</a:t>
            </a:r>
          </a:p>
        </p:txBody>
      </p:sp>
      <p:pic>
        <p:nvPicPr>
          <p:cNvPr id="20483" name="Picture 6" descr="lancaster-bomber-4-715249"/>
          <p:cNvPicPr>
            <a:picLocks noGrp="1" noChangeAspect="1" noChangeArrowheads="1"/>
          </p:cNvPicPr>
          <p:nvPr>
            <p:ph idx="1"/>
          </p:nvPr>
        </p:nvPicPr>
        <p:blipFill>
          <a:blip r:embed="rId2" cstate="print"/>
          <a:srcRect/>
          <a:stretch>
            <a:fillRect/>
          </a:stretch>
        </p:blipFill>
        <p:spPr>
          <a:xfrm>
            <a:off x="1736725" y="2014538"/>
            <a:ext cx="6086475" cy="4048125"/>
          </a:xfrm>
          <a:noFill/>
        </p:spPr>
      </p:pic>
      <p:sp>
        <p:nvSpPr>
          <p:cNvPr id="20484" name="Text Box 9"/>
          <p:cNvSpPr txBox="1">
            <a:spLocks noChangeArrowheads="1"/>
          </p:cNvSpPr>
          <p:nvPr/>
        </p:nvSpPr>
        <p:spPr bwMode="auto">
          <a:xfrm>
            <a:off x="3059113" y="6125234"/>
            <a:ext cx="3945311" cy="400110"/>
          </a:xfrm>
          <a:prstGeom prst="rect">
            <a:avLst/>
          </a:prstGeom>
          <a:noFill/>
          <a:ln w="9525">
            <a:noFill/>
            <a:miter lim="800000"/>
            <a:headEnd/>
            <a:tailEnd/>
          </a:ln>
        </p:spPr>
        <p:txBody>
          <a:bodyPr wrap="none">
            <a:spAutoFit/>
          </a:bodyPr>
          <a:lstStyle/>
          <a:p>
            <a:r>
              <a:rPr lang="en-GB" sz="2000" b="1" dirty="0"/>
              <a:t>Cockpit of a Lancaster bomber</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31863" y="96838"/>
            <a:ext cx="7743825" cy="1412875"/>
          </a:xfrm>
        </p:spPr>
        <p:txBody>
          <a:bodyPr/>
          <a:lstStyle/>
          <a:p>
            <a:pPr eaLnBrk="1" hangingPunct="1"/>
            <a:r>
              <a:rPr lang="en-GB" sz="2800" dirty="0"/>
              <a:t>Linear System response to a sine wave input</a:t>
            </a:r>
          </a:p>
        </p:txBody>
      </p:sp>
      <p:sp>
        <p:nvSpPr>
          <p:cNvPr id="28675" name="Rectangle 3"/>
          <p:cNvSpPr>
            <a:spLocks noGrp="1" noChangeArrowheads="1"/>
          </p:cNvSpPr>
          <p:nvPr>
            <p:ph idx="1"/>
          </p:nvPr>
        </p:nvSpPr>
        <p:spPr>
          <a:xfrm>
            <a:off x="179388" y="3789363"/>
            <a:ext cx="8964612" cy="2087562"/>
          </a:xfrm>
        </p:spPr>
        <p:txBody>
          <a:bodyPr/>
          <a:lstStyle/>
          <a:p>
            <a:pPr eaLnBrk="1" hangingPunct="1">
              <a:lnSpc>
                <a:spcPct val="80000"/>
              </a:lnSpc>
            </a:pPr>
            <a:r>
              <a:rPr lang="en-GB" sz="2000" dirty="0"/>
              <a:t>If a sine wave is the input to a linear system, then the output waveform (and the waveform at any point inside the system) is also a sine wave of</a:t>
            </a:r>
            <a:r>
              <a:rPr lang="en-GB" sz="2000" dirty="0">
                <a:solidFill>
                  <a:srgbClr val="FF3300"/>
                </a:solidFill>
              </a:rPr>
              <a:t>	</a:t>
            </a:r>
          </a:p>
          <a:p>
            <a:pPr eaLnBrk="1" hangingPunct="1">
              <a:lnSpc>
                <a:spcPct val="80000"/>
              </a:lnSpc>
              <a:buNone/>
            </a:pPr>
            <a:r>
              <a:rPr lang="en-GB" sz="2000" dirty="0">
                <a:solidFill>
                  <a:srgbClr val="FF3300"/>
                </a:solidFill>
              </a:rPr>
              <a:t>				</a:t>
            </a:r>
            <a:r>
              <a:rPr lang="en-GB" sz="2200" b="1" dirty="0">
                <a:solidFill>
                  <a:srgbClr val="FF3300"/>
                </a:solidFill>
              </a:rPr>
              <a:t>the same frequency</a:t>
            </a:r>
          </a:p>
          <a:p>
            <a:pPr eaLnBrk="1" hangingPunct="1">
              <a:lnSpc>
                <a:spcPct val="80000"/>
              </a:lnSpc>
            </a:pPr>
            <a:endParaRPr lang="en-GB" sz="2000" dirty="0">
              <a:solidFill>
                <a:srgbClr val="FF3300"/>
              </a:solidFill>
            </a:endParaRPr>
          </a:p>
          <a:p>
            <a:pPr eaLnBrk="1" hangingPunct="1">
              <a:lnSpc>
                <a:spcPct val="80000"/>
              </a:lnSpc>
            </a:pPr>
            <a:r>
              <a:rPr lang="en-GB" sz="2000" dirty="0"/>
              <a:t>However, relative to the input waveform, the output waveform will generally </a:t>
            </a:r>
          </a:p>
          <a:p>
            <a:pPr eaLnBrk="1" hangingPunct="1">
              <a:lnSpc>
                <a:spcPct val="80000"/>
              </a:lnSpc>
              <a:buNone/>
            </a:pPr>
            <a:r>
              <a:rPr lang="en-GB" sz="2200" b="1" dirty="0">
                <a:solidFill>
                  <a:srgbClr val="FF3300"/>
                </a:solidFill>
              </a:rPr>
              <a:t>			have different amplitude and phase</a:t>
            </a:r>
          </a:p>
          <a:p>
            <a:pPr eaLnBrk="1" hangingPunct="1">
              <a:lnSpc>
                <a:spcPct val="80000"/>
              </a:lnSpc>
            </a:pPr>
            <a:r>
              <a:rPr lang="en-GB" sz="2000" dirty="0"/>
              <a:t>The amplitude and phase response of a linear system may be </a:t>
            </a:r>
            <a:r>
              <a:rPr lang="en-GB" sz="2000" b="1" dirty="0">
                <a:solidFill>
                  <a:srgbClr val="FF0000"/>
                </a:solidFill>
              </a:rPr>
              <a:t>different</a:t>
            </a:r>
            <a:r>
              <a:rPr lang="en-GB" sz="2000" b="1" dirty="0"/>
              <a:t> </a:t>
            </a:r>
            <a:r>
              <a:rPr lang="en-GB" sz="2000" dirty="0"/>
              <a:t>for </a:t>
            </a:r>
            <a:r>
              <a:rPr lang="en-GB" sz="2000" b="1" dirty="0">
                <a:solidFill>
                  <a:srgbClr val="FF0000"/>
                </a:solidFill>
              </a:rPr>
              <a:t>different frequencies</a:t>
            </a:r>
            <a:r>
              <a:rPr lang="en-GB" sz="2000" b="1" dirty="0"/>
              <a:t> </a:t>
            </a:r>
            <a:r>
              <a:rPr lang="en-GB" sz="2000" dirty="0"/>
              <a:t>of sine wave input waveforms</a:t>
            </a:r>
          </a:p>
          <a:p>
            <a:pPr eaLnBrk="1" hangingPunct="1">
              <a:lnSpc>
                <a:spcPct val="80000"/>
              </a:lnSpc>
            </a:pPr>
            <a:endParaRPr lang="en-GB" sz="2200" dirty="0"/>
          </a:p>
        </p:txBody>
      </p:sp>
      <p:sp>
        <p:nvSpPr>
          <p:cNvPr id="25604" name="Rectangle 4"/>
          <p:cNvSpPr>
            <a:spLocks noChangeArrowheads="1"/>
          </p:cNvSpPr>
          <p:nvPr/>
        </p:nvSpPr>
        <p:spPr bwMode="auto">
          <a:xfrm>
            <a:off x="3492500" y="1844675"/>
            <a:ext cx="2735263" cy="1655763"/>
          </a:xfrm>
          <a:prstGeom prst="rect">
            <a:avLst/>
          </a:prstGeom>
          <a:solidFill>
            <a:srgbClr val="000000"/>
          </a:solidFill>
          <a:ln w="38100">
            <a:solidFill>
              <a:schemeClr val="tx1"/>
            </a:solidFill>
            <a:miter lim="800000"/>
            <a:headEnd/>
            <a:tailEnd/>
          </a:ln>
        </p:spPr>
        <p:txBody>
          <a:bodyPr wrap="none" anchor="ctr"/>
          <a:lstStyle/>
          <a:p>
            <a:pPr algn="ctr"/>
            <a:r>
              <a:rPr lang="en-GB" sz="3600" b="1" dirty="0">
                <a:solidFill>
                  <a:srgbClr val="FF3300"/>
                </a:solidFill>
              </a:rPr>
              <a:t>Linear </a:t>
            </a:r>
          </a:p>
          <a:p>
            <a:pPr algn="ctr"/>
            <a:r>
              <a:rPr lang="en-GB" sz="3600" b="1" dirty="0">
                <a:solidFill>
                  <a:srgbClr val="FF3300"/>
                </a:solidFill>
              </a:rPr>
              <a:t>System</a:t>
            </a:r>
          </a:p>
        </p:txBody>
      </p:sp>
      <p:sp>
        <p:nvSpPr>
          <p:cNvPr id="25605" name="Line 6"/>
          <p:cNvSpPr>
            <a:spLocks noChangeShapeType="1"/>
          </p:cNvSpPr>
          <p:nvPr/>
        </p:nvSpPr>
        <p:spPr bwMode="auto">
          <a:xfrm>
            <a:off x="2484438" y="2708275"/>
            <a:ext cx="1008062" cy="0"/>
          </a:xfrm>
          <a:prstGeom prst="line">
            <a:avLst/>
          </a:prstGeom>
          <a:noFill/>
          <a:ln w="38100">
            <a:solidFill>
              <a:schemeClr val="tx1"/>
            </a:solidFill>
            <a:round/>
            <a:headEnd/>
            <a:tailEnd type="triangle" w="med" len="med"/>
          </a:ln>
        </p:spPr>
        <p:txBody>
          <a:bodyPr/>
          <a:lstStyle/>
          <a:p>
            <a:endParaRPr lang="en-GB"/>
          </a:p>
        </p:txBody>
      </p:sp>
      <p:sp>
        <p:nvSpPr>
          <p:cNvPr id="25606" name="Line 7"/>
          <p:cNvSpPr>
            <a:spLocks noChangeShapeType="1"/>
          </p:cNvSpPr>
          <p:nvPr/>
        </p:nvSpPr>
        <p:spPr bwMode="auto">
          <a:xfrm>
            <a:off x="6227763" y="2708275"/>
            <a:ext cx="1008062" cy="0"/>
          </a:xfrm>
          <a:prstGeom prst="line">
            <a:avLst/>
          </a:prstGeom>
          <a:noFill/>
          <a:ln w="38100">
            <a:solidFill>
              <a:schemeClr val="tx1"/>
            </a:solidFill>
            <a:round/>
            <a:headEnd/>
            <a:tailEnd type="triangle" w="med" len="med"/>
          </a:ln>
        </p:spPr>
        <p:txBody>
          <a:bodyPr/>
          <a:lstStyle/>
          <a:p>
            <a:endParaRPr lang="en-GB"/>
          </a:p>
        </p:txBody>
      </p:sp>
      <p:sp>
        <p:nvSpPr>
          <p:cNvPr id="25607" name="Text Box 8"/>
          <p:cNvSpPr txBox="1">
            <a:spLocks noChangeArrowheads="1"/>
          </p:cNvSpPr>
          <p:nvPr/>
        </p:nvSpPr>
        <p:spPr bwMode="auto">
          <a:xfrm>
            <a:off x="1115616" y="1700808"/>
            <a:ext cx="1200150" cy="366713"/>
          </a:xfrm>
          <a:prstGeom prst="rect">
            <a:avLst/>
          </a:prstGeom>
          <a:noFill/>
          <a:ln w="9525">
            <a:noFill/>
            <a:miter lim="800000"/>
            <a:headEnd/>
            <a:tailEnd/>
          </a:ln>
        </p:spPr>
        <p:txBody>
          <a:bodyPr wrap="none">
            <a:spAutoFit/>
          </a:bodyPr>
          <a:lstStyle/>
          <a:p>
            <a:r>
              <a:rPr lang="en-GB" dirty="0"/>
              <a:t>Sine input</a:t>
            </a:r>
          </a:p>
        </p:txBody>
      </p:sp>
      <p:sp>
        <p:nvSpPr>
          <p:cNvPr id="28681" name="Text Box 9"/>
          <p:cNvSpPr txBox="1">
            <a:spLocks noChangeArrowheads="1"/>
          </p:cNvSpPr>
          <p:nvPr/>
        </p:nvSpPr>
        <p:spPr bwMode="auto">
          <a:xfrm>
            <a:off x="7308304" y="1772816"/>
            <a:ext cx="1339850" cy="366712"/>
          </a:xfrm>
          <a:prstGeom prst="rect">
            <a:avLst/>
          </a:prstGeom>
          <a:noFill/>
          <a:ln w="9525">
            <a:noFill/>
            <a:miter lim="800000"/>
            <a:headEnd/>
            <a:tailEnd/>
          </a:ln>
        </p:spPr>
        <p:txBody>
          <a:bodyPr wrap="none">
            <a:spAutoFit/>
          </a:bodyPr>
          <a:lstStyle/>
          <a:p>
            <a:r>
              <a:rPr lang="en-GB" dirty="0"/>
              <a:t>Sine output</a:t>
            </a:r>
          </a:p>
        </p:txBody>
      </p:sp>
      <p:grpSp>
        <p:nvGrpSpPr>
          <p:cNvPr id="2" name="Group 12"/>
          <p:cNvGrpSpPr>
            <a:grpSpLocks/>
          </p:cNvGrpSpPr>
          <p:nvPr/>
        </p:nvGrpSpPr>
        <p:grpSpPr bwMode="auto">
          <a:xfrm>
            <a:off x="1331640" y="2060848"/>
            <a:ext cx="863600" cy="1296144"/>
            <a:chOff x="1066" y="1804"/>
            <a:chExt cx="544" cy="628"/>
          </a:xfrm>
        </p:grpSpPr>
        <p:sp>
          <p:nvSpPr>
            <p:cNvPr id="25613" name="Freeform 10"/>
            <p:cNvSpPr>
              <a:spLocks/>
            </p:cNvSpPr>
            <p:nvPr/>
          </p:nvSpPr>
          <p:spPr bwMode="auto">
            <a:xfrm>
              <a:off x="1066" y="1804"/>
              <a:ext cx="408" cy="628"/>
            </a:xfrm>
            <a:custGeom>
              <a:avLst/>
              <a:gdLst>
                <a:gd name="T0" fmla="*/ 0 w 408"/>
                <a:gd name="T1" fmla="*/ 371 h 575"/>
                <a:gd name="T2" fmla="*/ 136 w 408"/>
                <a:gd name="T3" fmla="*/ 46 h 575"/>
                <a:gd name="T4" fmla="*/ 272 w 408"/>
                <a:gd name="T5" fmla="*/ 640 h 575"/>
                <a:gd name="T6" fmla="*/ 408 w 408"/>
                <a:gd name="T7" fmla="*/ 316 h 575"/>
                <a:gd name="T8" fmla="*/ 0 60000 65536"/>
                <a:gd name="T9" fmla="*/ 0 60000 65536"/>
                <a:gd name="T10" fmla="*/ 0 60000 65536"/>
                <a:gd name="T11" fmla="*/ 0 60000 65536"/>
                <a:gd name="T12" fmla="*/ 0 w 408"/>
                <a:gd name="T13" fmla="*/ 0 h 575"/>
                <a:gd name="T14" fmla="*/ 408 w 408"/>
                <a:gd name="T15" fmla="*/ 575 h 575"/>
              </a:gdLst>
              <a:ahLst/>
              <a:cxnLst>
                <a:cxn ang="T8">
                  <a:pos x="T0" y="T1"/>
                </a:cxn>
                <a:cxn ang="T9">
                  <a:pos x="T2" y="T3"/>
                </a:cxn>
                <a:cxn ang="T10">
                  <a:pos x="T4" y="T5"/>
                </a:cxn>
                <a:cxn ang="T11">
                  <a:pos x="T6" y="T7"/>
                </a:cxn>
              </a:cxnLst>
              <a:rect l="T12" t="T13" r="T14" b="T15"/>
              <a:pathLst>
                <a:path w="408" h="575">
                  <a:moveTo>
                    <a:pt x="0" y="311"/>
                  </a:moveTo>
                  <a:cubicBezTo>
                    <a:pt x="45" y="155"/>
                    <a:pt x="91" y="0"/>
                    <a:pt x="136" y="38"/>
                  </a:cubicBezTo>
                  <a:cubicBezTo>
                    <a:pt x="181" y="76"/>
                    <a:pt x="227" y="499"/>
                    <a:pt x="272" y="537"/>
                  </a:cubicBezTo>
                  <a:cubicBezTo>
                    <a:pt x="317" y="575"/>
                    <a:pt x="362" y="420"/>
                    <a:pt x="408" y="265"/>
                  </a:cubicBezTo>
                </a:path>
              </a:pathLst>
            </a:custGeom>
            <a:noFill/>
            <a:ln w="31750">
              <a:solidFill>
                <a:schemeClr val="tx1"/>
              </a:solidFill>
              <a:round/>
              <a:headEnd/>
              <a:tailEnd/>
            </a:ln>
          </p:spPr>
          <p:txBody>
            <a:bodyPr/>
            <a:lstStyle/>
            <a:p>
              <a:endParaRPr lang="en-GB"/>
            </a:p>
          </p:txBody>
        </p:sp>
        <p:sp>
          <p:nvSpPr>
            <p:cNvPr id="25614" name="Line 11"/>
            <p:cNvSpPr>
              <a:spLocks noChangeShapeType="1"/>
            </p:cNvSpPr>
            <p:nvPr/>
          </p:nvSpPr>
          <p:spPr bwMode="auto">
            <a:xfrm>
              <a:off x="1066" y="2115"/>
              <a:ext cx="544" cy="0"/>
            </a:xfrm>
            <a:prstGeom prst="line">
              <a:avLst/>
            </a:prstGeom>
            <a:noFill/>
            <a:ln w="31750">
              <a:solidFill>
                <a:schemeClr val="tx1"/>
              </a:solidFill>
              <a:round/>
              <a:headEnd/>
              <a:tailEnd type="triangle" w="med" len="med"/>
            </a:ln>
          </p:spPr>
          <p:txBody>
            <a:bodyPr/>
            <a:lstStyle/>
            <a:p>
              <a:endParaRPr lang="en-GB"/>
            </a:p>
          </p:txBody>
        </p:sp>
      </p:grpSp>
      <p:grpSp>
        <p:nvGrpSpPr>
          <p:cNvPr id="3" name="Group 13"/>
          <p:cNvGrpSpPr>
            <a:grpSpLocks/>
          </p:cNvGrpSpPr>
          <p:nvPr/>
        </p:nvGrpSpPr>
        <p:grpSpPr bwMode="auto">
          <a:xfrm>
            <a:off x="7668344" y="2420888"/>
            <a:ext cx="863600" cy="576142"/>
            <a:chOff x="1066" y="1940"/>
            <a:chExt cx="544" cy="363"/>
          </a:xfrm>
        </p:grpSpPr>
        <p:sp>
          <p:nvSpPr>
            <p:cNvPr id="25611" name="Freeform 14"/>
            <p:cNvSpPr>
              <a:spLocks/>
            </p:cNvSpPr>
            <p:nvPr/>
          </p:nvSpPr>
          <p:spPr bwMode="auto">
            <a:xfrm rot="10800000">
              <a:off x="1066" y="1940"/>
              <a:ext cx="408" cy="363"/>
            </a:xfrm>
            <a:custGeom>
              <a:avLst/>
              <a:gdLst>
                <a:gd name="T0" fmla="*/ 0 w 408"/>
                <a:gd name="T1" fmla="*/ 371 h 575"/>
                <a:gd name="T2" fmla="*/ 136 w 408"/>
                <a:gd name="T3" fmla="*/ 46 h 575"/>
                <a:gd name="T4" fmla="*/ 272 w 408"/>
                <a:gd name="T5" fmla="*/ 640 h 575"/>
                <a:gd name="T6" fmla="*/ 408 w 408"/>
                <a:gd name="T7" fmla="*/ 316 h 575"/>
                <a:gd name="T8" fmla="*/ 0 60000 65536"/>
                <a:gd name="T9" fmla="*/ 0 60000 65536"/>
                <a:gd name="T10" fmla="*/ 0 60000 65536"/>
                <a:gd name="T11" fmla="*/ 0 60000 65536"/>
                <a:gd name="T12" fmla="*/ 0 w 408"/>
                <a:gd name="T13" fmla="*/ 0 h 575"/>
                <a:gd name="T14" fmla="*/ 408 w 408"/>
                <a:gd name="T15" fmla="*/ 575 h 575"/>
              </a:gdLst>
              <a:ahLst/>
              <a:cxnLst>
                <a:cxn ang="T8">
                  <a:pos x="T0" y="T1"/>
                </a:cxn>
                <a:cxn ang="T9">
                  <a:pos x="T2" y="T3"/>
                </a:cxn>
                <a:cxn ang="T10">
                  <a:pos x="T4" y="T5"/>
                </a:cxn>
                <a:cxn ang="T11">
                  <a:pos x="T6" y="T7"/>
                </a:cxn>
              </a:cxnLst>
              <a:rect l="T12" t="T13" r="T14" b="T15"/>
              <a:pathLst>
                <a:path w="408" h="575">
                  <a:moveTo>
                    <a:pt x="0" y="311"/>
                  </a:moveTo>
                  <a:cubicBezTo>
                    <a:pt x="45" y="155"/>
                    <a:pt x="91" y="0"/>
                    <a:pt x="136" y="38"/>
                  </a:cubicBezTo>
                  <a:cubicBezTo>
                    <a:pt x="181" y="76"/>
                    <a:pt x="227" y="499"/>
                    <a:pt x="272" y="537"/>
                  </a:cubicBezTo>
                  <a:cubicBezTo>
                    <a:pt x="317" y="575"/>
                    <a:pt x="362" y="420"/>
                    <a:pt x="408" y="265"/>
                  </a:cubicBezTo>
                </a:path>
              </a:pathLst>
            </a:custGeom>
            <a:noFill/>
            <a:ln w="28575">
              <a:solidFill>
                <a:schemeClr val="tx1"/>
              </a:solidFill>
              <a:round/>
              <a:headEnd/>
              <a:tailEnd/>
            </a:ln>
          </p:spPr>
          <p:txBody>
            <a:bodyPr/>
            <a:lstStyle/>
            <a:p>
              <a:endParaRPr lang="en-GB"/>
            </a:p>
          </p:txBody>
        </p:sp>
        <p:sp>
          <p:nvSpPr>
            <p:cNvPr id="25612" name="Line 15"/>
            <p:cNvSpPr>
              <a:spLocks noChangeShapeType="1"/>
            </p:cNvSpPr>
            <p:nvPr/>
          </p:nvSpPr>
          <p:spPr bwMode="auto">
            <a:xfrm>
              <a:off x="1066" y="2115"/>
              <a:ext cx="544" cy="0"/>
            </a:xfrm>
            <a:prstGeom prst="line">
              <a:avLst/>
            </a:prstGeom>
            <a:noFill/>
            <a:ln w="28575">
              <a:solidFill>
                <a:schemeClr val="tx1"/>
              </a:solidFill>
              <a:round/>
              <a:headEnd/>
              <a:tailEnd type="triangle" w="med" len="med"/>
            </a:ln>
          </p:spPr>
          <p:txBody>
            <a:bodyPr/>
            <a:lstStyle/>
            <a:p>
              <a:endParaRPr lang="en-GB"/>
            </a:p>
          </p:txBody>
        </p:sp>
      </p:grpSp>
      <p:sp>
        <p:nvSpPr>
          <p:cNvPr id="15" name="Text Box 9"/>
          <p:cNvSpPr txBox="1">
            <a:spLocks noChangeArrowheads="1"/>
          </p:cNvSpPr>
          <p:nvPr/>
        </p:nvSpPr>
        <p:spPr bwMode="auto">
          <a:xfrm>
            <a:off x="7236296" y="2924944"/>
            <a:ext cx="1728192" cy="923330"/>
          </a:xfrm>
          <a:prstGeom prst="rect">
            <a:avLst/>
          </a:prstGeom>
          <a:noFill/>
          <a:ln w="9525">
            <a:noFill/>
            <a:miter lim="800000"/>
            <a:headEnd/>
            <a:tailEnd/>
          </a:ln>
        </p:spPr>
        <p:txBody>
          <a:bodyPr wrap="square">
            <a:spAutoFit/>
          </a:bodyPr>
          <a:lstStyle/>
          <a:p>
            <a:r>
              <a:rPr lang="en-GB" dirty="0"/>
              <a:t>Different phase and magnitude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931863" y="549275"/>
            <a:ext cx="7158037" cy="817563"/>
          </a:xfrm>
        </p:spPr>
        <p:txBody>
          <a:bodyPr/>
          <a:lstStyle/>
          <a:p>
            <a:pPr eaLnBrk="1" hangingPunct="1"/>
            <a:r>
              <a:rPr lang="en-GB" sz="2800" dirty="0"/>
              <a:t>Frequency Domain Description of Signals</a:t>
            </a:r>
          </a:p>
        </p:txBody>
      </p:sp>
      <p:sp>
        <p:nvSpPr>
          <p:cNvPr id="23555" name="Rectangle 3"/>
          <p:cNvSpPr>
            <a:spLocks noGrp="1" noChangeArrowheads="1"/>
          </p:cNvSpPr>
          <p:nvPr>
            <p:ph type="body" sz="half" idx="1"/>
          </p:nvPr>
        </p:nvSpPr>
        <p:spPr>
          <a:xfrm>
            <a:off x="395536" y="1916832"/>
            <a:ext cx="8435975" cy="1873250"/>
          </a:xfrm>
        </p:spPr>
        <p:txBody>
          <a:bodyPr/>
          <a:lstStyle/>
          <a:p>
            <a:pPr eaLnBrk="1" hangingPunct="1">
              <a:lnSpc>
                <a:spcPct val="90000"/>
              </a:lnSpc>
            </a:pPr>
            <a:r>
              <a:rPr lang="en-GB" sz="2400" dirty="0"/>
              <a:t>Any waveform may be built by adding sine waves of different frequencies, amplitudes and phases</a:t>
            </a:r>
          </a:p>
          <a:p>
            <a:pPr eaLnBrk="1" hangingPunct="1">
              <a:lnSpc>
                <a:spcPct val="90000"/>
              </a:lnSpc>
            </a:pPr>
            <a:r>
              <a:rPr lang="en-GB" sz="2400" dirty="0"/>
              <a:t>A general signal will have a continuous spread of different frequencies across a range</a:t>
            </a:r>
          </a:p>
          <a:p>
            <a:pPr eaLnBrk="1" hangingPunct="1">
              <a:lnSpc>
                <a:spcPct val="90000"/>
              </a:lnSpc>
            </a:pPr>
            <a:endParaRPr lang="en-GB" sz="2000" dirty="0"/>
          </a:p>
        </p:txBody>
      </p:sp>
      <p:sp>
        <p:nvSpPr>
          <p:cNvPr id="7" name="Rectangle 3"/>
          <p:cNvSpPr txBox="1">
            <a:spLocks noChangeArrowheads="1"/>
          </p:cNvSpPr>
          <p:nvPr/>
        </p:nvSpPr>
        <p:spPr bwMode="auto">
          <a:xfrm>
            <a:off x="395610" y="3861048"/>
            <a:ext cx="8424862" cy="1622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47675" marR="0" lvl="0" indent="-447675" algn="l" defTabSz="914400" rtl="0" eaLnBrk="1" fontAlgn="base" latinLnBrk="0" hangingPunct="1">
              <a:lnSpc>
                <a:spcPct val="90000"/>
              </a:lnSpc>
              <a:spcBef>
                <a:spcPct val="20000"/>
              </a:spcBef>
              <a:spcAft>
                <a:spcPct val="0"/>
              </a:spcAft>
              <a:buClr>
                <a:schemeClr val="accent1"/>
              </a:buClr>
              <a:buSzPct val="70000"/>
              <a:buFont typeface="Wingdings" pitchFamily="2" charset="2"/>
              <a:buChar char="n"/>
              <a:tabLst/>
              <a:defRPr/>
            </a:pPr>
            <a:r>
              <a:rPr kumimoji="0" lang="en-GB" sz="2400" b="0" i="0" u="none" strike="noStrike" kern="0" cap="none" spc="0" normalizeH="0" baseline="0" noProof="0" dirty="0">
                <a:ln>
                  <a:noFill/>
                </a:ln>
                <a:solidFill>
                  <a:schemeClr val="tx1"/>
                </a:solidFill>
                <a:effectLst/>
                <a:uLnTx/>
                <a:uFillTx/>
                <a:latin typeface="+mn-lt"/>
                <a:ea typeface="+mn-ea"/>
                <a:cs typeface="+mn-cs"/>
              </a:rPr>
              <a:t>A periodic waveform can be built</a:t>
            </a:r>
            <a:r>
              <a:rPr kumimoji="0" lang="en-GB" sz="2400" b="0" i="0" u="none" strike="noStrike" kern="0" cap="none" spc="0" normalizeH="0" noProof="0" dirty="0">
                <a:ln>
                  <a:noFill/>
                </a:ln>
                <a:solidFill>
                  <a:schemeClr val="tx1"/>
                </a:solidFill>
                <a:effectLst/>
                <a:uLnTx/>
                <a:uFillTx/>
                <a:latin typeface="+mn-lt"/>
                <a:ea typeface="+mn-ea"/>
                <a:cs typeface="+mn-cs"/>
              </a:rPr>
              <a:t> </a:t>
            </a:r>
            <a:r>
              <a:rPr lang="en-GB" sz="2400" kern="0" dirty="0">
                <a:latin typeface="+mn-lt"/>
              </a:rPr>
              <a:t>using </a:t>
            </a:r>
            <a:r>
              <a:rPr kumimoji="0" lang="en-GB" sz="2400" b="0" i="0" u="none" strike="noStrike" kern="0" cap="none" spc="0" normalizeH="0" baseline="0" noProof="0" dirty="0">
                <a:ln>
                  <a:noFill/>
                </a:ln>
                <a:solidFill>
                  <a:schemeClr val="tx1"/>
                </a:solidFill>
                <a:effectLst/>
                <a:uLnTx/>
                <a:uFillTx/>
                <a:latin typeface="+mn-lt"/>
                <a:ea typeface="+mn-ea"/>
                <a:cs typeface="+mn-cs"/>
              </a:rPr>
              <a:t>sine waves that are </a:t>
            </a:r>
            <a:r>
              <a:rPr kumimoji="0" lang="en-GB" sz="2400" b="0" i="0" u="none" strike="noStrike" kern="0" cap="none" spc="0" normalizeH="0" baseline="0" noProof="0" dirty="0">
                <a:ln>
                  <a:noFill/>
                </a:ln>
                <a:solidFill>
                  <a:srgbClr val="FF0000"/>
                </a:solidFill>
                <a:effectLst/>
                <a:uLnTx/>
                <a:uFillTx/>
                <a:latin typeface="+mn-lt"/>
                <a:ea typeface="+mn-ea"/>
                <a:cs typeface="+mn-cs"/>
              </a:rPr>
              <a:t>equally spaced</a:t>
            </a:r>
            <a:r>
              <a:rPr kumimoji="0" lang="en-GB" sz="2400" b="0" i="0" u="none" strike="noStrike" kern="0" cap="none" spc="0" normalizeH="0" baseline="0" noProof="0" dirty="0">
                <a:ln>
                  <a:noFill/>
                </a:ln>
                <a:solidFill>
                  <a:schemeClr val="tx1"/>
                </a:solidFill>
                <a:effectLst/>
                <a:uLnTx/>
                <a:uFillTx/>
                <a:latin typeface="+mn-lt"/>
                <a:ea typeface="+mn-ea"/>
                <a:cs typeface="+mn-cs"/>
              </a:rPr>
              <a:t> in frequency</a:t>
            </a:r>
          </a:p>
          <a:p>
            <a:pPr marL="889000" marR="0" lvl="1" indent="-439738" algn="l" defTabSz="914400" rtl="0" eaLnBrk="1" fontAlgn="base" latinLnBrk="0" hangingPunct="1">
              <a:lnSpc>
                <a:spcPct val="90000"/>
              </a:lnSpc>
              <a:spcBef>
                <a:spcPct val="20000"/>
              </a:spcBef>
              <a:spcAft>
                <a:spcPct val="0"/>
              </a:spcAft>
              <a:buClr>
                <a:schemeClr val="hlink"/>
              </a:buClr>
              <a:buSzPct val="65000"/>
              <a:buFont typeface="Wingdings" pitchFamily="2" charset="2"/>
              <a:buChar char="¡"/>
              <a:tabLst/>
              <a:defRPr/>
            </a:pPr>
            <a:r>
              <a:rPr kumimoji="0" lang="en-GB" sz="2000" b="0" i="0" u="none" strike="noStrike" kern="0" cap="none" spc="0" normalizeH="0" baseline="0" noProof="0" dirty="0">
                <a:ln>
                  <a:noFill/>
                </a:ln>
                <a:solidFill>
                  <a:schemeClr val="tx1"/>
                </a:solidFill>
                <a:effectLst/>
                <a:uLnTx/>
                <a:uFillTx/>
                <a:latin typeface="+mn-lt"/>
              </a:rPr>
              <a:t>The lowest frequency of the sine wave components has the same period as the periodic signal</a:t>
            </a:r>
          </a:p>
          <a:p>
            <a:pPr marL="889000" marR="0" lvl="1" indent="-439738" algn="l" defTabSz="914400" rtl="0" eaLnBrk="1" fontAlgn="base" latinLnBrk="0" hangingPunct="1">
              <a:lnSpc>
                <a:spcPct val="90000"/>
              </a:lnSpc>
              <a:spcBef>
                <a:spcPct val="20000"/>
              </a:spcBef>
              <a:spcAft>
                <a:spcPct val="0"/>
              </a:spcAft>
              <a:buClr>
                <a:schemeClr val="hlink"/>
              </a:buClr>
              <a:buSzPct val="65000"/>
              <a:buFont typeface="Wingdings" pitchFamily="2" charset="2"/>
              <a:buChar char="¡"/>
              <a:tabLst/>
              <a:defRPr/>
            </a:pPr>
            <a:r>
              <a:rPr kumimoji="0" lang="en-GB" sz="2000" b="0" i="0" u="none" strike="noStrike" kern="0" cap="none" spc="0" normalizeH="0" baseline="0" noProof="0" dirty="0">
                <a:ln>
                  <a:noFill/>
                </a:ln>
                <a:solidFill>
                  <a:schemeClr val="tx1"/>
                </a:solidFill>
                <a:effectLst/>
                <a:uLnTx/>
                <a:uFillTx/>
                <a:latin typeface="+mn-lt"/>
              </a:rPr>
              <a:t>All other sine waves have frequencies that are integer</a:t>
            </a:r>
            <a:r>
              <a:rPr kumimoji="0" lang="en-GB" sz="2000" b="0" i="0" u="none" strike="noStrike" kern="0" cap="none" spc="0" normalizeH="0" noProof="0" dirty="0">
                <a:ln>
                  <a:noFill/>
                </a:ln>
                <a:solidFill>
                  <a:schemeClr val="tx1"/>
                </a:solidFill>
                <a:effectLst/>
                <a:uLnTx/>
                <a:uFillTx/>
                <a:latin typeface="+mn-lt"/>
              </a:rPr>
              <a:t> </a:t>
            </a:r>
            <a:r>
              <a:rPr kumimoji="0" lang="en-GB" sz="2000" b="0" i="0" u="none" strike="noStrike" kern="0" cap="none" spc="0" normalizeH="0" baseline="0" noProof="0" dirty="0">
                <a:ln>
                  <a:noFill/>
                </a:ln>
                <a:solidFill>
                  <a:schemeClr val="tx1"/>
                </a:solidFill>
                <a:effectLst/>
                <a:uLnTx/>
                <a:uFillTx/>
                <a:latin typeface="+mn-lt"/>
              </a:rPr>
              <a:t>multiples</a:t>
            </a:r>
            <a:r>
              <a:rPr kumimoji="0" lang="en-GB" sz="2000" b="0" i="0" u="none" strike="noStrike" kern="0" cap="none" spc="0" normalizeH="0" noProof="0" dirty="0">
                <a:ln>
                  <a:noFill/>
                </a:ln>
                <a:solidFill>
                  <a:schemeClr val="tx1"/>
                </a:solidFill>
                <a:effectLst/>
                <a:uLnTx/>
                <a:uFillTx/>
                <a:latin typeface="+mn-lt"/>
              </a:rPr>
              <a:t> </a:t>
            </a:r>
            <a:r>
              <a:rPr kumimoji="0" lang="en-GB" sz="2000" b="0" i="0" u="none" strike="noStrike" kern="0" cap="none" spc="0" normalizeH="0" baseline="0" noProof="0" dirty="0">
                <a:ln>
                  <a:noFill/>
                </a:ln>
                <a:solidFill>
                  <a:schemeClr val="tx1"/>
                </a:solidFill>
                <a:effectLst/>
                <a:uLnTx/>
                <a:uFillTx/>
                <a:latin typeface="+mn-lt"/>
              </a:rPr>
              <a:t>of the lowest frequency sine wave component </a:t>
            </a:r>
          </a:p>
          <a:p>
            <a:pPr marL="889000" marR="0" lvl="1" indent="-439738" algn="l" defTabSz="914400" rtl="0" eaLnBrk="1" fontAlgn="base" latinLnBrk="0" hangingPunct="1">
              <a:lnSpc>
                <a:spcPct val="90000"/>
              </a:lnSpc>
              <a:spcBef>
                <a:spcPct val="20000"/>
              </a:spcBef>
              <a:spcAft>
                <a:spcPct val="0"/>
              </a:spcAft>
              <a:buClr>
                <a:schemeClr val="hlink"/>
              </a:buClr>
              <a:buSzPct val="65000"/>
              <a:buFont typeface="Wingdings" pitchFamily="2" charset="2"/>
              <a:buChar char="¡"/>
              <a:tabLst/>
              <a:defRPr/>
            </a:pPr>
            <a:endParaRPr kumimoji="0" lang="en-GB" sz="2000" b="0" i="0" u="none" strike="noStrike" kern="0" cap="none" spc="0" normalizeH="0" baseline="0" noProof="0" dirty="0">
              <a:ln>
                <a:noFill/>
              </a:ln>
              <a:solidFill>
                <a:schemeClr val="tx1"/>
              </a:solidFill>
              <a:effectLst/>
              <a:uLnTx/>
              <a:uFillTx/>
              <a:latin typeface="+mn-lt"/>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a:xfrm>
            <a:off x="914400" y="188913"/>
            <a:ext cx="8229600" cy="1143000"/>
          </a:xfrm>
        </p:spPr>
        <p:txBody>
          <a:bodyPr/>
          <a:lstStyle/>
          <a:p>
            <a:pPr eaLnBrk="1" hangingPunct="1"/>
            <a:r>
              <a:rPr lang="en-GB" dirty="0"/>
              <a:t>Periodic Signal Example:</a:t>
            </a:r>
            <a:br>
              <a:rPr lang="en-GB" dirty="0"/>
            </a:br>
            <a:r>
              <a:rPr lang="en-GB" dirty="0"/>
              <a:t>A square-shaped Waveform</a:t>
            </a:r>
          </a:p>
        </p:txBody>
      </p:sp>
      <p:sp>
        <p:nvSpPr>
          <p:cNvPr id="26633" name="Line 11"/>
          <p:cNvSpPr>
            <a:spLocks noChangeShapeType="1"/>
          </p:cNvSpPr>
          <p:nvPr/>
        </p:nvSpPr>
        <p:spPr bwMode="auto">
          <a:xfrm>
            <a:off x="1403350" y="3746500"/>
            <a:ext cx="6697663" cy="0"/>
          </a:xfrm>
          <a:prstGeom prst="line">
            <a:avLst/>
          </a:prstGeom>
          <a:noFill/>
          <a:ln w="9525">
            <a:solidFill>
              <a:schemeClr val="tx1"/>
            </a:solidFill>
            <a:round/>
            <a:headEnd/>
            <a:tailEnd type="triangle" w="med" len="med"/>
          </a:ln>
        </p:spPr>
        <p:txBody>
          <a:bodyPr/>
          <a:lstStyle/>
          <a:p>
            <a:endParaRPr lang="en-GB"/>
          </a:p>
        </p:txBody>
      </p:sp>
      <p:sp>
        <p:nvSpPr>
          <p:cNvPr id="26634" name="Line 12"/>
          <p:cNvSpPr>
            <a:spLocks noChangeShapeType="1"/>
          </p:cNvSpPr>
          <p:nvPr/>
        </p:nvSpPr>
        <p:spPr bwMode="auto">
          <a:xfrm flipV="1">
            <a:off x="1403350" y="2593975"/>
            <a:ext cx="0" cy="1152525"/>
          </a:xfrm>
          <a:prstGeom prst="line">
            <a:avLst/>
          </a:prstGeom>
          <a:noFill/>
          <a:ln w="9525">
            <a:solidFill>
              <a:schemeClr val="tx1"/>
            </a:solidFill>
            <a:round/>
            <a:headEnd/>
            <a:tailEnd type="triangle" w="med" len="med"/>
          </a:ln>
        </p:spPr>
        <p:txBody>
          <a:bodyPr/>
          <a:lstStyle/>
          <a:p>
            <a:endParaRPr lang="en-GB"/>
          </a:p>
        </p:txBody>
      </p:sp>
      <p:sp>
        <p:nvSpPr>
          <p:cNvPr id="26635" name="Line 13"/>
          <p:cNvSpPr>
            <a:spLocks noChangeShapeType="1"/>
          </p:cNvSpPr>
          <p:nvPr/>
        </p:nvSpPr>
        <p:spPr bwMode="auto">
          <a:xfrm flipV="1">
            <a:off x="2195512" y="2348880"/>
            <a:ext cx="223" cy="1397620"/>
          </a:xfrm>
          <a:prstGeom prst="line">
            <a:avLst/>
          </a:prstGeom>
          <a:noFill/>
          <a:ln w="38100">
            <a:solidFill>
              <a:srgbClr val="FF3300"/>
            </a:solidFill>
            <a:round/>
            <a:headEnd/>
            <a:tailEnd type="triangle" w="med" len="med"/>
          </a:ln>
        </p:spPr>
        <p:txBody>
          <a:bodyPr/>
          <a:lstStyle/>
          <a:p>
            <a:endParaRPr lang="en-GB"/>
          </a:p>
        </p:txBody>
      </p:sp>
      <p:sp>
        <p:nvSpPr>
          <p:cNvPr id="26637" name="Line 15"/>
          <p:cNvSpPr>
            <a:spLocks noChangeShapeType="1"/>
          </p:cNvSpPr>
          <p:nvPr/>
        </p:nvSpPr>
        <p:spPr bwMode="auto">
          <a:xfrm flipV="1">
            <a:off x="3779838" y="2924944"/>
            <a:ext cx="74" cy="821556"/>
          </a:xfrm>
          <a:prstGeom prst="line">
            <a:avLst/>
          </a:prstGeom>
          <a:noFill/>
          <a:ln w="38100">
            <a:solidFill>
              <a:srgbClr val="FF3300"/>
            </a:solidFill>
            <a:round/>
            <a:headEnd/>
            <a:tailEnd type="triangle" w="med" len="med"/>
          </a:ln>
        </p:spPr>
        <p:txBody>
          <a:bodyPr/>
          <a:lstStyle/>
          <a:p>
            <a:endParaRPr lang="en-GB"/>
          </a:p>
        </p:txBody>
      </p:sp>
      <p:sp>
        <p:nvSpPr>
          <p:cNvPr id="26639" name="Line 17"/>
          <p:cNvSpPr>
            <a:spLocks noChangeShapeType="1"/>
          </p:cNvSpPr>
          <p:nvPr/>
        </p:nvSpPr>
        <p:spPr bwMode="auto">
          <a:xfrm flipH="1" flipV="1">
            <a:off x="5364088" y="3284984"/>
            <a:ext cx="75" cy="461516"/>
          </a:xfrm>
          <a:prstGeom prst="line">
            <a:avLst/>
          </a:prstGeom>
          <a:noFill/>
          <a:ln w="38100">
            <a:solidFill>
              <a:srgbClr val="FF3300"/>
            </a:solidFill>
            <a:round/>
            <a:headEnd/>
            <a:tailEnd type="triangle" w="med" len="med"/>
          </a:ln>
        </p:spPr>
        <p:txBody>
          <a:bodyPr/>
          <a:lstStyle/>
          <a:p>
            <a:endParaRPr lang="en-GB"/>
          </a:p>
        </p:txBody>
      </p:sp>
      <p:sp>
        <p:nvSpPr>
          <p:cNvPr id="26641" name="Line 19"/>
          <p:cNvSpPr>
            <a:spLocks noChangeShapeType="1"/>
          </p:cNvSpPr>
          <p:nvPr/>
        </p:nvSpPr>
        <p:spPr bwMode="auto">
          <a:xfrm flipH="1" flipV="1">
            <a:off x="6804248" y="3501008"/>
            <a:ext cx="224" cy="245492"/>
          </a:xfrm>
          <a:prstGeom prst="line">
            <a:avLst/>
          </a:prstGeom>
          <a:noFill/>
          <a:ln w="38100">
            <a:solidFill>
              <a:srgbClr val="FF3300"/>
            </a:solidFill>
            <a:round/>
            <a:headEnd/>
            <a:tailEnd type="triangle" w="med" len="med"/>
          </a:ln>
        </p:spPr>
        <p:txBody>
          <a:bodyPr/>
          <a:lstStyle/>
          <a:p>
            <a:endParaRPr lang="en-GB"/>
          </a:p>
        </p:txBody>
      </p:sp>
      <p:sp>
        <p:nvSpPr>
          <p:cNvPr id="26642" name="Text Box 20"/>
          <p:cNvSpPr txBox="1">
            <a:spLocks noChangeArrowheads="1"/>
          </p:cNvSpPr>
          <p:nvPr/>
        </p:nvSpPr>
        <p:spPr bwMode="auto">
          <a:xfrm>
            <a:off x="2032000" y="3767138"/>
            <a:ext cx="369888" cy="457200"/>
          </a:xfrm>
          <a:prstGeom prst="rect">
            <a:avLst/>
          </a:prstGeom>
          <a:noFill/>
          <a:ln w="9525">
            <a:noFill/>
            <a:miter lim="800000"/>
            <a:headEnd/>
            <a:tailEnd/>
          </a:ln>
        </p:spPr>
        <p:txBody>
          <a:bodyPr wrap="none">
            <a:spAutoFit/>
          </a:bodyPr>
          <a:lstStyle/>
          <a:p>
            <a:r>
              <a:rPr lang="en-GB" sz="2400" i="1">
                <a:latin typeface="Times New Roman" pitchFamily="18" charset="0"/>
              </a:rPr>
              <a:t>f</a:t>
            </a:r>
            <a:r>
              <a:rPr lang="en-GB" sz="2400" i="1" baseline="-25000">
                <a:latin typeface="Times New Roman" pitchFamily="18" charset="0"/>
              </a:rPr>
              <a:t>0</a:t>
            </a:r>
            <a:endParaRPr lang="en-GB" sz="2400" i="1">
              <a:latin typeface="Times New Roman" pitchFamily="18" charset="0"/>
            </a:endParaRPr>
          </a:p>
        </p:txBody>
      </p:sp>
      <p:sp>
        <p:nvSpPr>
          <p:cNvPr id="26643" name="Text Box 21"/>
          <p:cNvSpPr txBox="1">
            <a:spLocks noChangeArrowheads="1"/>
          </p:cNvSpPr>
          <p:nvPr/>
        </p:nvSpPr>
        <p:spPr bwMode="auto">
          <a:xfrm>
            <a:off x="2771775" y="3746500"/>
            <a:ext cx="522288" cy="457200"/>
          </a:xfrm>
          <a:prstGeom prst="rect">
            <a:avLst/>
          </a:prstGeom>
          <a:noFill/>
          <a:ln w="9525">
            <a:noFill/>
            <a:miter lim="800000"/>
            <a:headEnd/>
            <a:tailEnd/>
          </a:ln>
        </p:spPr>
        <p:txBody>
          <a:bodyPr wrap="none">
            <a:spAutoFit/>
          </a:bodyPr>
          <a:lstStyle/>
          <a:p>
            <a:r>
              <a:rPr lang="en-GB" sz="2400" i="1">
                <a:latin typeface="Times New Roman" pitchFamily="18" charset="0"/>
              </a:rPr>
              <a:t>2f</a:t>
            </a:r>
            <a:r>
              <a:rPr lang="en-GB" sz="2400" i="1" baseline="-25000">
                <a:latin typeface="Times New Roman" pitchFamily="18" charset="0"/>
              </a:rPr>
              <a:t>0</a:t>
            </a:r>
            <a:endParaRPr lang="en-GB" sz="2400" i="1">
              <a:latin typeface="Times New Roman" pitchFamily="18" charset="0"/>
            </a:endParaRPr>
          </a:p>
        </p:txBody>
      </p:sp>
      <p:sp>
        <p:nvSpPr>
          <p:cNvPr id="26644" name="Text Box 22"/>
          <p:cNvSpPr txBox="1">
            <a:spLocks noChangeArrowheads="1"/>
          </p:cNvSpPr>
          <p:nvPr/>
        </p:nvSpPr>
        <p:spPr bwMode="auto">
          <a:xfrm>
            <a:off x="3492500" y="3746500"/>
            <a:ext cx="522288" cy="457200"/>
          </a:xfrm>
          <a:prstGeom prst="rect">
            <a:avLst/>
          </a:prstGeom>
          <a:noFill/>
          <a:ln w="9525">
            <a:noFill/>
            <a:miter lim="800000"/>
            <a:headEnd/>
            <a:tailEnd/>
          </a:ln>
        </p:spPr>
        <p:txBody>
          <a:bodyPr wrap="none">
            <a:spAutoFit/>
          </a:bodyPr>
          <a:lstStyle/>
          <a:p>
            <a:r>
              <a:rPr lang="en-GB" sz="2400" i="1">
                <a:latin typeface="Times New Roman" pitchFamily="18" charset="0"/>
              </a:rPr>
              <a:t>3f</a:t>
            </a:r>
            <a:r>
              <a:rPr lang="en-GB" sz="2400" i="1" baseline="-25000">
                <a:latin typeface="Times New Roman" pitchFamily="18" charset="0"/>
              </a:rPr>
              <a:t>0</a:t>
            </a:r>
            <a:endParaRPr lang="en-GB" sz="2400" i="1">
              <a:latin typeface="Times New Roman" pitchFamily="18" charset="0"/>
            </a:endParaRPr>
          </a:p>
        </p:txBody>
      </p:sp>
      <p:sp>
        <p:nvSpPr>
          <p:cNvPr id="26645" name="Text Box 23"/>
          <p:cNvSpPr txBox="1">
            <a:spLocks noChangeArrowheads="1"/>
          </p:cNvSpPr>
          <p:nvPr/>
        </p:nvSpPr>
        <p:spPr bwMode="auto">
          <a:xfrm>
            <a:off x="4335463" y="3746500"/>
            <a:ext cx="522287" cy="457200"/>
          </a:xfrm>
          <a:prstGeom prst="rect">
            <a:avLst/>
          </a:prstGeom>
          <a:noFill/>
          <a:ln w="9525">
            <a:noFill/>
            <a:miter lim="800000"/>
            <a:headEnd/>
            <a:tailEnd/>
          </a:ln>
        </p:spPr>
        <p:txBody>
          <a:bodyPr wrap="none">
            <a:spAutoFit/>
          </a:bodyPr>
          <a:lstStyle/>
          <a:p>
            <a:r>
              <a:rPr lang="en-GB" sz="2400" i="1">
                <a:latin typeface="Times New Roman" pitchFamily="18" charset="0"/>
              </a:rPr>
              <a:t>4f</a:t>
            </a:r>
            <a:r>
              <a:rPr lang="en-GB" sz="2400" i="1" baseline="-25000">
                <a:latin typeface="Times New Roman" pitchFamily="18" charset="0"/>
              </a:rPr>
              <a:t>0</a:t>
            </a:r>
            <a:endParaRPr lang="en-GB" sz="2400" i="1">
              <a:latin typeface="Times New Roman" pitchFamily="18" charset="0"/>
            </a:endParaRPr>
          </a:p>
        </p:txBody>
      </p:sp>
      <p:sp>
        <p:nvSpPr>
          <p:cNvPr id="26646" name="Text Box 24"/>
          <p:cNvSpPr txBox="1">
            <a:spLocks noChangeArrowheads="1"/>
          </p:cNvSpPr>
          <p:nvPr/>
        </p:nvSpPr>
        <p:spPr bwMode="auto">
          <a:xfrm>
            <a:off x="5056188" y="3746500"/>
            <a:ext cx="522287" cy="457200"/>
          </a:xfrm>
          <a:prstGeom prst="rect">
            <a:avLst/>
          </a:prstGeom>
          <a:noFill/>
          <a:ln w="9525">
            <a:noFill/>
            <a:miter lim="800000"/>
            <a:headEnd/>
            <a:tailEnd/>
          </a:ln>
        </p:spPr>
        <p:txBody>
          <a:bodyPr wrap="none">
            <a:spAutoFit/>
          </a:bodyPr>
          <a:lstStyle/>
          <a:p>
            <a:r>
              <a:rPr lang="en-GB" sz="2400" i="1">
                <a:latin typeface="Times New Roman" pitchFamily="18" charset="0"/>
              </a:rPr>
              <a:t>5f</a:t>
            </a:r>
            <a:r>
              <a:rPr lang="en-GB" sz="2400" i="1" baseline="-25000">
                <a:latin typeface="Times New Roman" pitchFamily="18" charset="0"/>
              </a:rPr>
              <a:t>0</a:t>
            </a:r>
            <a:endParaRPr lang="en-GB" sz="2400" i="1">
              <a:latin typeface="Times New Roman" pitchFamily="18" charset="0"/>
            </a:endParaRPr>
          </a:p>
        </p:txBody>
      </p:sp>
      <p:sp>
        <p:nvSpPr>
          <p:cNvPr id="26647" name="Text Box 25"/>
          <p:cNvSpPr txBox="1">
            <a:spLocks noChangeArrowheads="1"/>
          </p:cNvSpPr>
          <p:nvPr/>
        </p:nvSpPr>
        <p:spPr bwMode="auto">
          <a:xfrm>
            <a:off x="5776913" y="3746500"/>
            <a:ext cx="522287" cy="457200"/>
          </a:xfrm>
          <a:prstGeom prst="rect">
            <a:avLst/>
          </a:prstGeom>
          <a:noFill/>
          <a:ln w="9525">
            <a:noFill/>
            <a:miter lim="800000"/>
            <a:headEnd/>
            <a:tailEnd/>
          </a:ln>
        </p:spPr>
        <p:txBody>
          <a:bodyPr wrap="none">
            <a:spAutoFit/>
          </a:bodyPr>
          <a:lstStyle/>
          <a:p>
            <a:r>
              <a:rPr lang="en-GB" sz="2400" i="1">
                <a:latin typeface="Times New Roman" pitchFamily="18" charset="0"/>
              </a:rPr>
              <a:t>6f</a:t>
            </a:r>
            <a:r>
              <a:rPr lang="en-GB" sz="2400" i="1" baseline="-25000">
                <a:latin typeface="Times New Roman" pitchFamily="18" charset="0"/>
              </a:rPr>
              <a:t>0</a:t>
            </a:r>
            <a:endParaRPr lang="en-GB" sz="2400" i="1">
              <a:latin typeface="Times New Roman" pitchFamily="18" charset="0"/>
            </a:endParaRPr>
          </a:p>
        </p:txBody>
      </p:sp>
      <p:sp>
        <p:nvSpPr>
          <p:cNvPr id="26648" name="Text Box 26"/>
          <p:cNvSpPr txBox="1">
            <a:spLocks noChangeArrowheads="1"/>
          </p:cNvSpPr>
          <p:nvPr/>
        </p:nvSpPr>
        <p:spPr bwMode="auto">
          <a:xfrm>
            <a:off x="6497638" y="3746500"/>
            <a:ext cx="522287" cy="457200"/>
          </a:xfrm>
          <a:prstGeom prst="rect">
            <a:avLst/>
          </a:prstGeom>
          <a:noFill/>
          <a:ln w="9525">
            <a:noFill/>
            <a:miter lim="800000"/>
            <a:headEnd/>
            <a:tailEnd/>
          </a:ln>
        </p:spPr>
        <p:txBody>
          <a:bodyPr wrap="none">
            <a:spAutoFit/>
          </a:bodyPr>
          <a:lstStyle/>
          <a:p>
            <a:r>
              <a:rPr lang="en-GB" sz="2400" i="1" dirty="0">
                <a:latin typeface="Times New Roman" pitchFamily="18" charset="0"/>
              </a:rPr>
              <a:t>7f</a:t>
            </a:r>
            <a:r>
              <a:rPr lang="en-GB" sz="2400" i="1" baseline="-25000" dirty="0">
                <a:latin typeface="Times New Roman" pitchFamily="18" charset="0"/>
              </a:rPr>
              <a:t>0</a:t>
            </a:r>
            <a:endParaRPr lang="en-GB" sz="2400" i="1" dirty="0">
              <a:latin typeface="Times New Roman" pitchFamily="18" charset="0"/>
            </a:endParaRPr>
          </a:p>
        </p:txBody>
      </p:sp>
      <p:sp>
        <p:nvSpPr>
          <p:cNvPr id="26649" name="Line 27"/>
          <p:cNvSpPr>
            <a:spLocks noChangeShapeType="1"/>
          </p:cNvSpPr>
          <p:nvPr/>
        </p:nvSpPr>
        <p:spPr bwMode="auto">
          <a:xfrm>
            <a:off x="7308304" y="4005064"/>
            <a:ext cx="360362" cy="0"/>
          </a:xfrm>
          <a:prstGeom prst="line">
            <a:avLst/>
          </a:prstGeom>
          <a:noFill/>
          <a:ln w="38100">
            <a:solidFill>
              <a:schemeClr val="tx1"/>
            </a:solidFill>
            <a:prstDash val="sysDot"/>
            <a:round/>
            <a:headEnd/>
            <a:tailEnd/>
          </a:ln>
        </p:spPr>
        <p:txBody>
          <a:bodyPr/>
          <a:lstStyle/>
          <a:p>
            <a:endParaRPr lang="en-GB"/>
          </a:p>
        </p:txBody>
      </p:sp>
      <p:sp>
        <p:nvSpPr>
          <p:cNvPr id="26650" name="Text Box 29"/>
          <p:cNvSpPr txBox="1">
            <a:spLocks noChangeArrowheads="1"/>
          </p:cNvSpPr>
          <p:nvPr/>
        </p:nvSpPr>
        <p:spPr bwMode="auto">
          <a:xfrm>
            <a:off x="4140200" y="4191000"/>
            <a:ext cx="1625600" cy="457200"/>
          </a:xfrm>
          <a:prstGeom prst="rect">
            <a:avLst/>
          </a:prstGeom>
          <a:noFill/>
          <a:ln w="9525">
            <a:noFill/>
            <a:miter lim="800000"/>
            <a:headEnd/>
            <a:tailEnd/>
          </a:ln>
        </p:spPr>
        <p:txBody>
          <a:bodyPr wrap="none">
            <a:spAutoFit/>
          </a:bodyPr>
          <a:lstStyle/>
          <a:p>
            <a:r>
              <a:rPr lang="en-GB" sz="2400"/>
              <a:t>Frequency</a:t>
            </a:r>
          </a:p>
        </p:txBody>
      </p:sp>
      <p:sp>
        <p:nvSpPr>
          <p:cNvPr id="26651" name="Text Box 30"/>
          <p:cNvSpPr txBox="1">
            <a:spLocks noChangeArrowheads="1"/>
          </p:cNvSpPr>
          <p:nvPr/>
        </p:nvSpPr>
        <p:spPr bwMode="auto">
          <a:xfrm flipV="1">
            <a:off x="679490" y="2319338"/>
            <a:ext cx="553998" cy="1462901"/>
          </a:xfrm>
          <a:prstGeom prst="rect">
            <a:avLst/>
          </a:prstGeom>
          <a:noFill/>
          <a:ln w="9525">
            <a:noFill/>
            <a:miter lim="800000"/>
            <a:headEnd/>
            <a:tailEnd/>
          </a:ln>
        </p:spPr>
        <p:txBody>
          <a:bodyPr vert="eaVert" wrap="none">
            <a:spAutoFit/>
          </a:bodyPr>
          <a:lstStyle/>
          <a:p>
            <a:r>
              <a:rPr lang="en-GB" sz="2400" dirty="0"/>
              <a:t>Amplitude</a:t>
            </a:r>
            <a:endParaRPr lang="en-GB" sz="2400" i="1" baseline="-25000" dirty="0">
              <a:latin typeface="Times New Roman" pitchFamily="18" charset="0"/>
            </a:endParaRPr>
          </a:p>
        </p:txBody>
      </p:sp>
      <p:sp>
        <p:nvSpPr>
          <p:cNvPr id="26652" name="AutoShape 31"/>
          <p:cNvSpPr>
            <a:spLocks noChangeArrowheads="1"/>
          </p:cNvSpPr>
          <p:nvPr/>
        </p:nvSpPr>
        <p:spPr bwMode="auto">
          <a:xfrm>
            <a:off x="4572000" y="2463800"/>
            <a:ext cx="485775" cy="431800"/>
          </a:xfrm>
          <a:prstGeom prst="downArrow">
            <a:avLst>
              <a:gd name="adj1" fmla="val 50000"/>
              <a:gd name="adj2" fmla="val 25000"/>
            </a:avLst>
          </a:prstGeom>
          <a:solidFill>
            <a:srgbClr val="FF3300"/>
          </a:solidFill>
          <a:ln w="9525">
            <a:solidFill>
              <a:schemeClr val="tx1"/>
            </a:solidFill>
            <a:miter lim="800000"/>
            <a:headEnd/>
            <a:tailEnd/>
          </a:ln>
        </p:spPr>
        <p:txBody>
          <a:bodyPr vert="eaVert" wrap="none" anchor="ctr"/>
          <a:lstStyle/>
          <a:p>
            <a:endParaRPr lang="en-GB"/>
          </a:p>
        </p:txBody>
      </p:sp>
      <p:sp>
        <p:nvSpPr>
          <p:cNvPr id="26653" name="Text Box 32"/>
          <p:cNvSpPr txBox="1">
            <a:spLocks noChangeArrowheads="1"/>
          </p:cNvSpPr>
          <p:nvPr/>
        </p:nvSpPr>
        <p:spPr bwMode="auto">
          <a:xfrm>
            <a:off x="611188" y="4549775"/>
            <a:ext cx="7993062" cy="2169825"/>
          </a:xfrm>
          <a:prstGeom prst="rect">
            <a:avLst/>
          </a:prstGeom>
          <a:noFill/>
          <a:ln w="9525">
            <a:noFill/>
            <a:miter lim="800000"/>
            <a:headEnd/>
            <a:tailEnd/>
          </a:ln>
        </p:spPr>
        <p:txBody>
          <a:bodyPr>
            <a:spAutoFit/>
          </a:bodyPr>
          <a:lstStyle/>
          <a:p>
            <a:pPr>
              <a:spcAft>
                <a:spcPts val="600"/>
              </a:spcAft>
            </a:pPr>
            <a:r>
              <a:rPr lang="en-GB" sz="2000" dirty="0"/>
              <a:t>The frequencies which can be used to make up a periodic waveform are called </a:t>
            </a:r>
            <a:r>
              <a:rPr lang="en-GB" sz="2000" dirty="0">
                <a:solidFill>
                  <a:srgbClr val="FF3300"/>
                </a:solidFill>
              </a:rPr>
              <a:t>Harmonic Components</a:t>
            </a:r>
          </a:p>
          <a:p>
            <a:pPr>
              <a:spcAft>
                <a:spcPts val="600"/>
              </a:spcAft>
            </a:pPr>
            <a:r>
              <a:rPr lang="en-GB" sz="2000" dirty="0"/>
              <a:t>Here, only the  </a:t>
            </a:r>
            <a:r>
              <a:rPr lang="en-GB" sz="2000" u="sng" dirty="0"/>
              <a:t>amplitude</a:t>
            </a:r>
            <a:r>
              <a:rPr lang="en-GB" sz="2000" dirty="0"/>
              <a:t> of each harmonic is shown.</a:t>
            </a:r>
          </a:p>
          <a:p>
            <a:pPr>
              <a:spcAft>
                <a:spcPts val="600"/>
              </a:spcAft>
            </a:pPr>
            <a:r>
              <a:rPr lang="en-GB" sz="2000" dirty="0"/>
              <a:t>The  </a:t>
            </a:r>
            <a:r>
              <a:rPr lang="en-GB" sz="2000" u="sng" dirty="0"/>
              <a:t>Phase </a:t>
            </a:r>
            <a:r>
              <a:rPr lang="en-GB" sz="2000" dirty="0"/>
              <a:t>of each harmonic component is also important in composing the original waveform.</a:t>
            </a:r>
          </a:p>
          <a:p>
            <a:pPr>
              <a:spcAft>
                <a:spcPts val="600"/>
              </a:spcAft>
            </a:pPr>
            <a:r>
              <a:rPr lang="en-GB" sz="2000" dirty="0"/>
              <a:t>For the square wave the harmonic components are of odd-order only</a:t>
            </a:r>
          </a:p>
        </p:txBody>
      </p:sp>
      <p:sp>
        <p:nvSpPr>
          <p:cNvPr id="30" name="Line 11"/>
          <p:cNvSpPr>
            <a:spLocks noChangeShapeType="1"/>
          </p:cNvSpPr>
          <p:nvPr/>
        </p:nvSpPr>
        <p:spPr bwMode="auto">
          <a:xfrm>
            <a:off x="1619672" y="2060848"/>
            <a:ext cx="6697663" cy="0"/>
          </a:xfrm>
          <a:prstGeom prst="line">
            <a:avLst/>
          </a:prstGeom>
          <a:noFill/>
          <a:ln w="9525">
            <a:solidFill>
              <a:schemeClr val="tx1"/>
            </a:solidFill>
            <a:round/>
            <a:headEnd/>
            <a:tailEnd type="triangle" w="med" len="med"/>
          </a:ln>
        </p:spPr>
        <p:txBody>
          <a:bodyPr/>
          <a:lstStyle/>
          <a:p>
            <a:endParaRPr lang="en-GB"/>
          </a:p>
        </p:txBody>
      </p:sp>
      <p:sp>
        <p:nvSpPr>
          <p:cNvPr id="31" name="Text Box 26"/>
          <p:cNvSpPr txBox="1">
            <a:spLocks noChangeArrowheads="1"/>
          </p:cNvSpPr>
          <p:nvPr/>
        </p:nvSpPr>
        <p:spPr bwMode="auto">
          <a:xfrm>
            <a:off x="8118798" y="3501008"/>
            <a:ext cx="269626" cy="461665"/>
          </a:xfrm>
          <a:prstGeom prst="rect">
            <a:avLst/>
          </a:prstGeom>
          <a:noFill/>
          <a:ln w="9525">
            <a:noFill/>
            <a:miter lim="800000"/>
            <a:headEnd/>
            <a:tailEnd/>
          </a:ln>
        </p:spPr>
        <p:txBody>
          <a:bodyPr wrap="none">
            <a:spAutoFit/>
          </a:bodyPr>
          <a:lstStyle/>
          <a:p>
            <a:r>
              <a:rPr lang="en-GB" sz="2400" i="1" dirty="0">
                <a:latin typeface="Times New Roman" pitchFamily="18" charset="0"/>
              </a:rPr>
              <a:t>f</a:t>
            </a:r>
          </a:p>
        </p:txBody>
      </p:sp>
      <p:sp>
        <p:nvSpPr>
          <p:cNvPr id="32" name="Text Box 26"/>
          <p:cNvSpPr txBox="1">
            <a:spLocks noChangeArrowheads="1"/>
          </p:cNvSpPr>
          <p:nvPr/>
        </p:nvSpPr>
        <p:spPr bwMode="auto">
          <a:xfrm>
            <a:off x="8316416" y="1844824"/>
            <a:ext cx="269626" cy="461665"/>
          </a:xfrm>
          <a:prstGeom prst="rect">
            <a:avLst/>
          </a:prstGeom>
          <a:noFill/>
          <a:ln w="9525">
            <a:noFill/>
            <a:miter lim="800000"/>
            <a:headEnd/>
            <a:tailEnd/>
          </a:ln>
        </p:spPr>
        <p:txBody>
          <a:bodyPr wrap="none">
            <a:spAutoFit/>
          </a:bodyPr>
          <a:lstStyle/>
          <a:p>
            <a:r>
              <a:rPr lang="en-GB" sz="2400" i="1" dirty="0">
                <a:latin typeface="Times New Roman" pitchFamily="18" charset="0"/>
              </a:rPr>
              <a:t>t</a:t>
            </a:r>
          </a:p>
        </p:txBody>
      </p:sp>
      <p:sp>
        <p:nvSpPr>
          <p:cNvPr id="33" name="Line 27"/>
          <p:cNvSpPr>
            <a:spLocks noChangeShapeType="1"/>
          </p:cNvSpPr>
          <p:nvPr/>
        </p:nvSpPr>
        <p:spPr bwMode="auto">
          <a:xfrm>
            <a:off x="7308304" y="3573016"/>
            <a:ext cx="360362" cy="0"/>
          </a:xfrm>
          <a:prstGeom prst="line">
            <a:avLst/>
          </a:prstGeom>
          <a:noFill/>
          <a:ln w="38100">
            <a:solidFill>
              <a:schemeClr val="tx1"/>
            </a:solidFill>
            <a:prstDash val="sysDot"/>
            <a:round/>
            <a:headEnd/>
            <a:tailEnd/>
          </a:ln>
        </p:spPr>
        <p:txBody>
          <a:bodyPr/>
          <a:lstStyle/>
          <a:p>
            <a:endParaRPr lang="en-GB"/>
          </a:p>
        </p:txBody>
      </p:sp>
      <p:grpSp>
        <p:nvGrpSpPr>
          <p:cNvPr id="6" name="Group 5"/>
          <p:cNvGrpSpPr/>
          <p:nvPr/>
        </p:nvGrpSpPr>
        <p:grpSpPr>
          <a:xfrm>
            <a:off x="2051720" y="1844824"/>
            <a:ext cx="864096" cy="432048"/>
            <a:chOff x="2032000" y="1628800"/>
            <a:chExt cx="864096" cy="432048"/>
          </a:xfrm>
        </p:grpSpPr>
        <p:cxnSp>
          <p:nvCxnSpPr>
            <p:cNvPr id="3" name="Straight Connector 2"/>
            <p:cNvCxnSpPr/>
            <p:nvPr/>
          </p:nvCxnSpPr>
          <p:spPr>
            <a:xfrm flipV="1">
              <a:off x="2032000" y="1628800"/>
              <a:ext cx="0" cy="432048"/>
            </a:xfrm>
            <a:prstGeom prst="line">
              <a:avLst/>
            </a:prstGeom>
            <a:ln w="349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V="1">
              <a:off x="2248024" y="1412776"/>
              <a:ext cx="0" cy="432048"/>
            </a:xfrm>
            <a:prstGeom prst="line">
              <a:avLst/>
            </a:prstGeom>
            <a:ln w="349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2464048" y="1628800"/>
              <a:ext cx="0" cy="432048"/>
            </a:xfrm>
            <a:prstGeom prst="line">
              <a:avLst/>
            </a:prstGeom>
            <a:ln w="349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6200000" flipV="1">
              <a:off x="2680072" y="1844824"/>
              <a:ext cx="0" cy="432048"/>
            </a:xfrm>
            <a:prstGeom prst="line">
              <a:avLst/>
            </a:prstGeom>
            <a:ln w="3492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2915816" y="1844824"/>
            <a:ext cx="864096" cy="432048"/>
            <a:chOff x="2032000" y="1628800"/>
            <a:chExt cx="864096" cy="432048"/>
          </a:xfrm>
        </p:grpSpPr>
        <p:cxnSp>
          <p:nvCxnSpPr>
            <p:cNvPr id="45" name="Straight Connector 44"/>
            <p:cNvCxnSpPr/>
            <p:nvPr/>
          </p:nvCxnSpPr>
          <p:spPr>
            <a:xfrm flipV="1">
              <a:off x="2032000" y="1628800"/>
              <a:ext cx="0" cy="432048"/>
            </a:xfrm>
            <a:prstGeom prst="line">
              <a:avLst/>
            </a:prstGeom>
            <a:ln w="349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V="1">
              <a:off x="2248024" y="1412776"/>
              <a:ext cx="0" cy="432048"/>
            </a:xfrm>
            <a:prstGeom prst="line">
              <a:avLst/>
            </a:prstGeom>
            <a:ln w="349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2464048" y="1628800"/>
              <a:ext cx="0" cy="432048"/>
            </a:xfrm>
            <a:prstGeom prst="line">
              <a:avLst/>
            </a:prstGeom>
            <a:ln w="349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V="1">
              <a:off x="2680072" y="1844824"/>
              <a:ext cx="0" cy="432048"/>
            </a:xfrm>
            <a:prstGeom prst="line">
              <a:avLst/>
            </a:prstGeom>
            <a:ln w="3492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779912" y="1844824"/>
            <a:ext cx="864096" cy="432048"/>
            <a:chOff x="2032000" y="1628800"/>
            <a:chExt cx="864096" cy="432048"/>
          </a:xfrm>
        </p:grpSpPr>
        <p:cxnSp>
          <p:nvCxnSpPr>
            <p:cNvPr id="50" name="Straight Connector 49"/>
            <p:cNvCxnSpPr/>
            <p:nvPr/>
          </p:nvCxnSpPr>
          <p:spPr>
            <a:xfrm flipV="1">
              <a:off x="2032000" y="1628800"/>
              <a:ext cx="0" cy="432048"/>
            </a:xfrm>
            <a:prstGeom prst="line">
              <a:avLst/>
            </a:prstGeom>
            <a:ln w="349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V="1">
              <a:off x="2248024" y="1412776"/>
              <a:ext cx="0" cy="432048"/>
            </a:xfrm>
            <a:prstGeom prst="line">
              <a:avLst/>
            </a:prstGeom>
            <a:ln w="349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2464048" y="1628800"/>
              <a:ext cx="0" cy="432048"/>
            </a:xfrm>
            <a:prstGeom prst="line">
              <a:avLst/>
            </a:prstGeom>
            <a:ln w="349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6200000" flipV="1">
              <a:off x="2680072" y="1844824"/>
              <a:ext cx="0" cy="432048"/>
            </a:xfrm>
            <a:prstGeom prst="line">
              <a:avLst/>
            </a:prstGeom>
            <a:ln w="3492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4644008" y="1844824"/>
            <a:ext cx="864096" cy="432048"/>
            <a:chOff x="2032000" y="1628800"/>
            <a:chExt cx="864096" cy="432048"/>
          </a:xfrm>
        </p:grpSpPr>
        <p:cxnSp>
          <p:nvCxnSpPr>
            <p:cNvPr id="55" name="Straight Connector 54"/>
            <p:cNvCxnSpPr/>
            <p:nvPr/>
          </p:nvCxnSpPr>
          <p:spPr>
            <a:xfrm flipV="1">
              <a:off x="2032000" y="1628800"/>
              <a:ext cx="0" cy="432048"/>
            </a:xfrm>
            <a:prstGeom prst="line">
              <a:avLst/>
            </a:prstGeom>
            <a:ln w="349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6200000" flipV="1">
              <a:off x="2248024" y="1412776"/>
              <a:ext cx="0" cy="432048"/>
            </a:xfrm>
            <a:prstGeom prst="line">
              <a:avLst/>
            </a:prstGeom>
            <a:ln w="349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2464048" y="1628800"/>
              <a:ext cx="0" cy="432048"/>
            </a:xfrm>
            <a:prstGeom prst="line">
              <a:avLst/>
            </a:prstGeom>
            <a:ln w="349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16200000" flipV="1">
              <a:off x="2680072" y="1844824"/>
              <a:ext cx="0" cy="432048"/>
            </a:xfrm>
            <a:prstGeom prst="line">
              <a:avLst/>
            </a:prstGeom>
            <a:ln w="3492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5499720" y="1844824"/>
            <a:ext cx="864096" cy="432048"/>
            <a:chOff x="2032000" y="1628800"/>
            <a:chExt cx="864096" cy="432048"/>
          </a:xfrm>
        </p:grpSpPr>
        <p:cxnSp>
          <p:nvCxnSpPr>
            <p:cNvPr id="60" name="Straight Connector 59"/>
            <p:cNvCxnSpPr/>
            <p:nvPr/>
          </p:nvCxnSpPr>
          <p:spPr>
            <a:xfrm flipV="1">
              <a:off x="2032000" y="1628800"/>
              <a:ext cx="0" cy="432048"/>
            </a:xfrm>
            <a:prstGeom prst="line">
              <a:avLst/>
            </a:prstGeom>
            <a:ln w="349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V="1">
              <a:off x="2248024" y="1412776"/>
              <a:ext cx="0" cy="432048"/>
            </a:xfrm>
            <a:prstGeom prst="line">
              <a:avLst/>
            </a:prstGeom>
            <a:ln w="349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2464048" y="1628800"/>
              <a:ext cx="0" cy="432048"/>
            </a:xfrm>
            <a:prstGeom prst="line">
              <a:avLst/>
            </a:prstGeom>
            <a:ln w="349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16200000" flipV="1">
              <a:off x="2680072" y="1844824"/>
              <a:ext cx="0" cy="432048"/>
            </a:xfrm>
            <a:prstGeom prst="line">
              <a:avLst/>
            </a:prstGeom>
            <a:ln w="3492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6372200" y="1844824"/>
            <a:ext cx="864096" cy="432048"/>
            <a:chOff x="2032000" y="1628800"/>
            <a:chExt cx="864096" cy="432048"/>
          </a:xfrm>
        </p:grpSpPr>
        <p:cxnSp>
          <p:nvCxnSpPr>
            <p:cNvPr id="65" name="Straight Connector 64"/>
            <p:cNvCxnSpPr/>
            <p:nvPr/>
          </p:nvCxnSpPr>
          <p:spPr>
            <a:xfrm flipV="1">
              <a:off x="2032000" y="1628800"/>
              <a:ext cx="0" cy="432048"/>
            </a:xfrm>
            <a:prstGeom prst="line">
              <a:avLst/>
            </a:prstGeom>
            <a:ln w="349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V="1">
              <a:off x="2248024" y="1412776"/>
              <a:ext cx="0" cy="432048"/>
            </a:xfrm>
            <a:prstGeom prst="line">
              <a:avLst/>
            </a:prstGeom>
            <a:ln w="349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2464048" y="1628800"/>
              <a:ext cx="0" cy="432048"/>
            </a:xfrm>
            <a:prstGeom prst="line">
              <a:avLst/>
            </a:prstGeom>
            <a:ln w="349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V="1">
              <a:off x="2680072" y="1844824"/>
              <a:ext cx="0" cy="432048"/>
            </a:xfrm>
            <a:prstGeom prst="line">
              <a:avLst/>
            </a:prstGeom>
            <a:ln w="34925">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p:cNvCxnSpPr/>
          <p:nvPr/>
        </p:nvCxnSpPr>
        <p:spPr>
          <a:xfrm>
            <a:off x="1619672" y="1916832"/>
            <a:ext cx="288032" cy="0"/>
          </a:xfrm>
          <a:prstGeom prst="line">
            <a:avLst/>
          </a:prstGeom>
          <a:ln w="3492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619672" y="2204864"/>
            <a:ext cx="288032" cy="0"/>
          </a:xfrm>
          <a:prstGeom prst="line">
            <a:avLst/>
          </a:prstGeom>
          <a:ln w="3492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7380634" y="1916832"/>
            <a:ext cx="288032" cy="0"/>
          </a:xfrm>
          <a:prstGeom prst="line">
            <a:avLst/>
          </a:prstGeom>
          <a:ln w="3492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7380634" y="2204864"/>
            <a:ext cx="288032" cy="0"/>
          </a:xfrm>
          <a:prstGeom prst="line">
            <a:avLst/>
          </a:prstGeom>
          <a:ln w="34925">
            <a:solidFill>
              <a:schemeClr val="tx2"/>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GB" sz="3600" dirty="0"/>
              <a:t>Frequency Components of a Square Waveform</a:t>
            </a:r>
          </a:p>
        </p:txBody>
      </p:sp>
      <p:sp>
        <p:nvSpPr>
          <p:cNvPr id="6148" name="Text Box 4"/>
          <p:cNvSpPr txBox="1">
            <a:spLocks noChangeArrowheads="1"/>
          </p:cNvSpPr>
          <p:nvPr/>
        </p:nvSpPr>
        <p:spPr bwMode="auto">
          <a:xfrm>
            <a:off x="971600" y="1628800"/>
            <a:ext cx="7705403" cy="646112"/>
          </a:xfrm>
          <a:prstGeom prst="rect">
            <a:avLst/>
          </a:prstGeom>
          <a:noFill/>
          <a:ln w="9525">
            <a:noFill/>
            <a:miter lim="800000"/>
            <a:headEnd/>
            <a:tailEnd/>
          </a:ln>
        </p:spPr>
        <p:txBody>
          <a:bodyPr wrap="square">
            <a:spAutoFit/>
          </a:bodyPr>
          <a:lstStyle/>
          <a:p>
            <a:r>
              <a:rPr lang="en-GB" dirty="0"/>
              <a:t>In the figure below the 5 lowest frequency harmonics </a:t>
            </a:r>
          </a:p>
          <a:p>
            <a:r>
              <a:rPr lang="en-GB" dirty="0"/>
              <a:t>For a square wave they all have the same phase at </a:t>
            </a:r>
            <a:r>
              <a:rPr lang="en-GB" i="1" dirty="0"/>
              <a:t>t</a:t>
            </a:r>
            <a:r>
              <a:rPr lang="en-GB" dirty="0"/>
              <a:t>=</a:t>
            </a:r>
            <a:r>
              <a:rPr lang="en-GB" i="1" dirty="0" err="1"/>
              <a:t>nT</a:t>
            </a:r>
            <a:r>
              <a:rPr lang="en-GB" dirty="0"/>
              <a:t>, </a:t>
            </a:r>
            <a:r>
              <a:rPr lang="en-GB" i="1" dirty="0"/>
              <a:t>n</a:t>
            </a:r>
            <a:r>
              <a:rPr lang="en-GB" dirty="0"/>
              <a:t>=0,1,2,3,..</a:t>
            </a:r>
          </a:p>
        </p:txBody>
      </p:sp>
      <p:grpSp>
        <p:nvGrpSpPr>
          <p:cNvPr id="2" name="Group 5"/>
          <p:cNvGrpSpPr>
            <a:grpSpLocks/>
          </p:cNvGrpSpPr>
          <p:nvPr/>
        </p:nvGrpSpPr>
        <p:grpSpPr bwMode="auto">
          <a:xfrm>
            <a:off x="611560" y="2132857"/>
            <a:ext cx="7776863" cy="4892331"/>
            <a:chOff x="1336378" y="2285292"/>
            <a:chExt cx="6473825" cy="4252682"/>
          </a:xfrm>
        </p:grpSpPr>
        <p:graphicFrame>
          <p:nvGraphicFramePr>
            <p:cNvPr id="6146" name="Object 2"/>
            <p:cNvGraphicFramePr>
              <a:graphicFrameLocks noChangeAspect="1"/>
            </p:cNvGraphicFramePr>
            <p:nvPr/>
          </p:nvGraphicFramePr>
          <p:xfrm>
            <a:off x="1336378" y="2285292"/>
            <a:ext cx="6473825" cy="4252682"/>
          </p:xfrm>
          <a:graphic>
            <a:graphicData uri="http://schemas.openxmlformats.org/presentationml/2006/ole">
              <mc:AlternateContent xmlns:mc="http://schemas.openxmlformats.org/markup-compatibility/2006">
                <mc:Choice xmlns:v="urn:schemas-microsoft-com:vml" Requires="v">
                  <p:oleObj spid="_x0000_s19531" name="Chart" r:id="rId4" imgW="11792102" imgH="7762890" progId="Excel.Sheet.8">
                    <p:embed/>
                  </p:oleObj>
                </mc:Choice>
                <mc:Fallback>
                  <p:oleObj name="Chart" r:id="rId4" imgW="11792102" imgH="7762890" progId="Excel.Shee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6378" y="2285292"/>
                          <a:ext cx="6473825" cy="4252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0" name="TextBox 4"/>
            <p:cNvSpPr txBox="1">
              <a:spLocks noChangeArrowheads="1"/>
            </p:cNvSpPr>
            <p:nvPr/>
          </p:nvSpPr>
          <p:spPr bwMode="auto">
            <a:xfrm>
              <a:off x="4513348" y="6107145"/>
              <a:ext cx="576064" cy="321044"/>
            </a:xfrm>
            <a:prstGeom prst="rect">
              <a:avLst/>
            </a:prstGeom>
            <a:solidFill>
              <a:schemeClr val="bg1"/>
            </a:solidFill>
            <a:ln w="9525">
              <a:noFill/>
              <a:miter lim="800000"/>
              <a:headEnd/>
              <a:tailEnd/>
            </a:ln>
          </p:spPr>
          <p:txBody>
            <a:bodyPr wrap="square">
              <a:spAutoFit/>
            </a:bodyPr>
            <a:lstStyle/>
            <a:p>
              <a:r>
                <a:rPr lang="en-GB" b="1" i="1" dirty="0">
                  <a:latin typeface="+mn-lt"/>
                </a:rPr>
                <a:t>time</a:t>
              </a:r>
            </a:p>
          </p:txBody>
        </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GB" sz="3600"/>
              <a:t>Demonstration of how harmonics can compose a waveform</a:t>
            </a:r>
          </a:p>
        </p:txBody>
      </p:sp>
      <p:graphicFrame>
        <p:nvGraphicFramePr>
          <p:cNvPr id="7170" name="Object 2"/>
          <p:cNvGraphicFramePr>
            <a:graphicFrameLocks noGrp="1" noChangeAspect="1"/>
          </p:cNvGraphicFramePr>
          <p:nvPr>
            <p:ph sz="half" idx="2"/>
            <p:extLst>
              <p:ext uri="{D42A27DB-BD31-4B8C-83A1-F6EECF244321}">
                <p14:modId xmlns:p14="http://schemas.microsoft.com/office/powerpoint/2010/main" val="863442695"/>
              </p:ext>
            </p:extLst>
          </p:nvPr>
        </p:nvGraphicFramePr>
        <p:xfrm>
          <a:off x="179388" y="2944813"/>
          <a:ext cx="3721100" cy="2406650"/>
        </p:xfrm>
        <a:graphic>
          <a:graphicData uri="http://schemas.openxmlformats.org/presentationml/2006/ole">
            <mc:AlternateContent xmlns:mc="http://schemas.openxmlformats.org/markup-compatibility/2006">
              <mc:Choice xmlns:v="urn:schemas-microsoft-com:vml" Requires="v">
                <p:oleObj spid="_x0000_s20574" name="Worksheet" r:id="rId3" imgW="11782543" imgH="7619966" progId="Excel.Sheet.8">
                  <p:embed/>
                </p:oleObj>
              </mc:Choice>
              <mc:Fallback>
                <p:oleObj name="Worksheet" r:id="rId3" imgW="11782543" imgH="7619966" progId="Excel.Sheet.8">
                  <p:embed/>
                  <p:pic>
                    <p:nvPicPr>
                      <p:cNvPr id="0" name="Object 2"/>
                      <p:cNvPicPr>
                        <a:picLocks noChangeAspect="1" noChangeArrowheads="1"/>
                      </p:cNvPicPr>
                      <p:nvPr/>
                    </p:nvPicPr>
                    <p:blipFill>
                      <a:blip r:embed="rId4"/>
                      <a:srcRect/>
                      <a:stretch>
                        <a:fillRect/>
                      </a:stretch>
                    </p:blipFill>
                    <p:spPr bwMode="auto">
                      <a:xfrm>
                        <a:off x="179388" y="2944813"/>
                        <a:ext cx="3721100" cy="2406650"/>
                      </a:xfrm>
                      <a:prstGeom prst="rect">
                        <a:avLst/>
                      </a:prstGeom>
                      <a:noFill/>
                      <a:ln>
                        <a:noFill/>
                      </a:ln>
                      <a:effectLst/>
                      <a:extLst/>
                    </p:spPr>
                  </p:pic>
                </p:oleObj>
              </mc:Fallback>
            </mc:AlternateContent>
          </a:graphicData>
        </a:graphic>
      </p:graphicFrame>
      <p:sp>
        <p:nvSpPr>
          <p:cNvPr id="7172" name="Text Box 4"/>
          <p:cNvSpPr txBox="1">
            <a:spLocks noChangeArrowheads="1"/>
          </p:cNvSpPr>
          <p:nvPr/>
        </p:nvSpPr>
        <p:spPr bwMode="auto">
          <a:xfrm>
            <a:off x="611560" y="2204864"/>
            <a:ext cx="3010761" cy="646331"/>
          </a:xfrm>
          <a:prstGeom prst="rect">
            <a:avLst/>
          </a:prstGeom>
          <a:noFill/>
          <a:ln w="9525">
            <a:noFill/>
            <a:miter lim="800000"/>
            <a:headEnd/>
            <a:tailEnd/>
          </a:ln>
        </p:spPr>
        <p:txBody>
          <a:bodyPr wrap="none">
            <a:spAutoFit/>
          </a:bodyPr>
          <a:lstStyle/>
          <a:p>
            <a:r>
              <a:rPr lang="en-GB" dirty="0"/>
              <a:t>‘Fundamental’</a:t>
            </a:r>
          </a:p>
          <a:p>
            <a:r>
              <a:rPr lang="en-GB" dirty="0"/>
              <a:t>component - (1</a:t>
            </a:r>
            <a:r>
              <a:rPr lang="en-GB" baseline="30000" dirty="0"/>
              <a:t>st</a:t>
            </a:r>
            <a:r>
              <a:rPr lang="en-GB" dirty="0"/>
              <a:t>  harmonic)</a:t>
            </a:r>
          </a:p>
        </p:txBody>
      </p:sp>
      <p:sp>
        <p:nvSpPr>
          <p:cNvPr id="6" name="TextBox 4"/>
          <p:cNvSpPr txBox="1">
            <a:spLocks noChangeArrowheads="1"/>
          </p:cNvSpPr>
          <p:nvPr/>
        </p:nvSpPr>
        <p:spPr bwMode="auto">
          <a:xfrm>
            <a:off x="1869320" y="5157192"/>
            <a:ext cx="692013" cy="369332"/>
          </a:xfrm>
          <a:prstGeom prst="rect">
            <a:avLst/>
          </a:prstGeom>
          <a:solidFill>
            <a:schemeClr val="bg1"/>
          </a:solidFill>
          <a:ln w="9525">
            <a:noFill/>
            <a:miter lim="800000"/>
            <a:headEnd/>
            <a:tailEnd/>
          </a:ln>
        </p:spPr>
        <p:txBody>
          <a:bodyPr wrap="square">
            <a:spAutoFit/>
          </a:bodyPr>
          <a:lstStyle/>
          <a:p>
            <a:r>
              <a:rPr lang="en-GB" b="1" i="1" dirty="0">
                <a:latin typeface="+mn-lt"/>
              </a:rPr>
              <a:t>time</a:t>
            </a:r>
          </a:p>
        </p:txBody>
      </p:sp>
      <p:graphicFrame>
        <p:nvGraphicFramePr>
          <p:cNvPr id="7" name="Object 2"/>
          <p:cNvGraphicFramePr>
            <a:graphicFrameLocks noChangeAspect="1"/>
          </p:cNvGraphicFramePr>
          <p:nvPr>
            <p:extLst>
              <p:ext uri="{D42A27DB-BD31-4B8C-83A1-F6EECF244321}">
                <p14:modId xmlns:p14="http://schemas.microsoft.com/office/powerpoint/2010/main" val="2978973895"/>
              </p:ext>
            </p:extLst>
          </p:nvPr>
        </p:nvGraphicFramePr>
        <p:xfrm>
          <a:off x="4860032" y="2954784"/>
          <a:ext cx="3743424" cy="2464232"/>
        </p:xfrm>
        <a:graphic>
          <a:graphicData uri="http://schemas.openxmlformats.org/presentationml/2006/ole">
            <mc:AlternateContent xmlns:mc="http://schemas.openxmlformats.org/markup-compatibility/2006">
              <mc:Choice xmlns:v="urn:schemas-microsoft-com:vml" Requires="v">
                <p:oleObj spid="_x0000_s20575" name="Chart" r:id="rId5" imgW="11791974" imgH="7762970" progId="Excel.Sheet.8">
                  <p:embed/>
                </p:oleObj>
              </mc:Choice>
              <mc:Fallback>
                <p:oleObj name="Chart" r:id="rId5" imgW="11791974" imgH="7762970"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0032" y="2954784"/>
                        <a:ext cx="3743424" cy="2464232"/>
                      </a:xfrm>
                      <a:prstGeom prst="rect">
                        <a:avLst/>
                      </a:prstGeom>
                      <a:noFill/>
                      <a:ln>
                        <a:noFill/>
                      </a:ln>
                      <a:effectLst/>
                      <a:extLst/>
                    </p:spPr>
                  </p:pic>
                </p:oleObj>
              </mc:Fallback>
            </mc:AlternateContent>
          </a:graphicData>
        </a:graphic>
      </p:graphicFrame>
      <p:sp>
        <p:nvSpPr>
          <p:cNvPr id="8" name="Text Box 3"/>
          <p:cNvSpPr txBox="1">
            <a:spLocks noChangeArrowheads="1"/>
          </p:cNvSpPr>
          <p:nvPr/>
        </p:nvSpPr>
        <p:spPr bwMode="auto">
          <a:xfrm>
            <a:off x="5562193" y="2204863"/>
            <a:ext cx="2339102" cy="646331"/>
          </a:xfrm>
          <a:prstGeom prst="rect">
            <a:avLst/>
          </a:prstGeom>
          <a:noFill/>
          <a:ln w="9525">
            <a:noFill/>
            <a:miter lim="800000"/>
            <a:headEnd/>
            <a:tailEnd/>
          </a:ln>
        </p:spPr>
        <p:txBody>
          <a:bodyPr wrap="none">
            <a:spAutoFit/>
          </a:bodyPr>
          <a:lstStyle/>
          <a:p>
            <a:r>
              <a:rPr lang="en-GB" dirty="0"/>
              <a:t>1</a:t>
            </a:r>
            <a:r>
              <a:rPr lang="en-GB" baseline="30000" dirty="0"/>
              <a:t>st</a:t>
            </a:r>
            <a:r>
              <a:rPr lang="en-GB" dirty="0"/>
              <a:t> and 3</a:t>
            </a:r>
            <a:r>
              <a:rPr lang="en-GB" baseline="30000" dirty="0"/>
              <a:t>rd</a:t>
            </a:r>
            <a:r>
              <a:rPr lang="en-GB" dirty="0"/>
              <a:t> order</a:t>
            </a:r>
          </a:p>
          <a:p>
            <a:r>
              <a:rPr lang="en-GB" dirty="0"/>
              <a:t>harmonic component</a:t>
            </a:r>
          </a:p>
        </p:txBody>
      </p:sp>
      <p:sp>
        <p:nvSpPr>
          <p:cNvPr id="9" name="TextBox 4"/>
          <p:cNvSpPr txBox="1">
            <a:spLocks noChangeArrowheads="1"/>
          </p:cNvSpPr>
          <p:nvPr/>
        </p:nvSpPr>
        <p:spPr bwMode="auto">
          <a:xfrm>
            <a:off x="6588224" y="5172670"/>
            <a:ext cx="692013" cy="369332"/>
          </a:xfrm>
          <a:prstGeom prst="rect">
            <a:avLst/>
          </a:prstGeom>
          <a:solidFill>
            <a:schemeClr val="bg1"/>
          </a:solidFill>
          <a:ln w="9525">
            <a:noFill/>
            <a:miter lim="800000"/>
            <a:headEnd/>
            <a:tailEnd/>
          </a:ln>
        </p:spPr>
        <p:txBody>
          <a:bodyPr wrap="square">
            <a:spAutoFit/>
          </a:bodyPr>
          <a:lstStyle/>
          <a:p>
            <a:r>
              <a:rPr lang="en-GB" b="1" i="1" dirty="0">
                <a:latin typeface="+mn-lt"/>
              </a:rPr>
              <a:t>time</a:t>
            </a:r>
          </a:p>
        </p:txBody>
      </p:sp>
      <p:sp>
        <p:nvSpPr>
          <p:cNvPr id="10" name="Text Box 3"/>
          <p:cNvSpPr txBox="1">
            <a:spLocks noChangeArrowheads="1"/>
          </p:cNvSpPr>
          <p:nvPr/>
        </p:nvSpPr>
        <p:spPr bwMode="auto">
          <a:xfrm>
            <a:off x="2657598" y="6021288"/>
            <a:ext cx="5945858" cy="369332"/>
          </a:xfrm>
          <a:prstGeom prst="rect">
            <a:avLst/>
          </a:prstGeom>
          <a:noFill/>
          <a:ln w="9525">
            <a:noFill/>
            <a:miter lim="800000"/>
            <a:headEnd/>
            <a:tailEnd/>
          </a:ln>
        </p:spPr>
        <p:txBody>
          <a:bodyPr wrap="none">
            <a:spAutoFit/>
          </a:bodyPr>
          <a:lstStyle/>
          <a:p>
            <a:r>
              <a:rPr lang="en-GB" dirty="0"/>
              <a:t>(There is no 2</a:t>
            </a:r>
            <a:r>
              <a:rPr lang="en-GB" baseline="30000" dirty="0"/>
              <a:t>nd</a:t>
            </a:r>
            <a:r>
              <a:rPr lang="en-GB" dirty="0"/>
              <a:t> harmonic component in a square wave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GB" sz="3600"/>
              <a:t>Demonstration of how harmonics can compose a waveform</a:t>
            </a:r>
          </a:p>
        </p:txBody>
      </p:sp>
      <p:graphicFrame>
        <p:nvGraphicFramePr>
          <p:cNvPr id="9218" name="Object 2"/>
          <p:cNvGraphicFramePr>
            <a:graphicFrameLocks noGrp="1" noChangeAspect="1"/>
          </p:cNvGraphicFramePr>
          <p:nvPr>
            <p:ph sz="half" idx="2"/>
            <p:extLst>
              <p:ext uri="{D42A27DB-BD31-4B8C-83A1-F6EECF244321}">
                <p14:modId xmlns:p14="http://schemas.microsoft.com/office/powerpoint/2010/main" val="214899476"/>
              </p:ext>
            </p:extLst>
          </p:nvPr>
        </p:nvGraphicFramePr>
        <p:xfrm>
          <a:off x="91518" y="2698909"/>
          <a:ext cx="4048434" cy="2665015"/>
        </p:xfrm>
        <a:graphic>
          <a:graphicData uri="http://schemas.openxmlformats.org/presentationml/2006/ole">
            <mc:AlternateContent xmlns:mc="http://schemas.openxmlformats.org/markup-compatibility/2006">
              <mc:Choice xmlns:v="urn:schemas-microsoft-com:vml" Requires="v">
                <p:oleObj spid="_x0000_s22622" name="Chart" r:id="rId3" imgW="11791974" imgH="7762970" progId="Excel.Sheet.8">
                  <p:embed/>
                </p:oleObj>
              </mc:Choice>
              <mc:Fallback>
                <p:oleObj name="Chart" r:id="rId3" imgW="11791974" imgH="7762970" progId="Excel.Shee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18" y="2698909"/>
                        <a:ext cx="4048434" cy="2665015"/>
                      </a:xfrm>
                      <a:prstGeom prst="rect">
                        <a:avLst/>
                      </a:prstGeom>
                      <a:noFill/>
                      <a:ln>
                        <a:noFill/>
                      </a:ln>
                      <a:effectLst/>
                      <a:extLst/>
                    </p:spPr>
                  </p:pic>
                </p:oleObj>
              </mc:Fallback>
            </mc:AlternateContent>
          </a:graphicData>
        </a:graphic>
      </p:graphicFrame>
      <p:sp>
        <p:nvSpPr>
          <p:cNvPr id="6" name="TextBox 4"/>
          <p:cNvSpPr txBox="1">
            <a:spLocks noChangeArrowheads="1"/>
          </p:cNvSpPr>
          <p:nvPr/>
        </p:nvSpPr>
        <p:spPr bwMode="auto">
          <a:xfrm>
            <a:off x="1934307" y="5075892"/>
            <a:ext cx="692013" cy="369332"/>
          </a:xfrm>
          <a:prstGeom prst="rect">
            <a:avLst/>
          </a:prstGeom>
          <a:solidFill>
            <a:schemeClr val="bg1"/>
          </a:solidFill>
          <a:ln w="9525">
            <a:noFill/>
            <a:miter lim="800000"/>
            <a:headEnd/>
            <a:tailEnd/>
          </a:ln>
        </p:spPr>
        <p:txBody>
          <a:bodyPr wrap="square">
            <a:spAutoFit/>
          </a:bodyPr>
          <a:lstStyle/>
          <a:p>
            <a:r>
              <a:rPr lang="en-GB" b="1" i="1" dirty="0">
                <a:latin typeface="+mn-lt"/>
              </a:rPr>
              <a:t>time</a:t>
            </a:r>
          </a:p>
        </p:txBody>
      </p:sp>
      <p:sp>
        <p:nvSpPr>
          <p:cNvPr id="7" name="Text Box 3"/>
          <p:cNvSpPr txBox="1">
            <a:spLocks noChangeArrowheads="1"/>
          </p:cNvSpPr>
          <p:nvPr/>
        </p:nvSpPr>
        <p:spPr bwMode="auto">
          <a:xfrm>
            <a:off x="1043608" y="2097878"/>
            <a:ext cx="2339102" cy="646331"/>
          </a:xfrm>
          <a:prstGeom prst="rect">
            <a:avLst/>
          </a:prstGeom>
          <a:noFill/>
          <a:ln w="9525">
            <a:noFill/>
            <a:miter lim="800000"/>
            <a:headEnd/>
            <a:tailEnd/>
          </a:ln>
        </p:spPr>
        <p:txBody>
          <a:bodyPr wrap="none">
            <a:spAutoFit/>
          </a:bodyPr>
          <a:lstStyle/>
          <a:p>
            <a:r>
              <a:rPr lang="en-GB" dirty="0"/>
              <a:t>1</a:t>
            </a:r>
            <a:r>
              <a:rPr lang="en-GB" baseline="30000" dirty="0"/>
              <a:t>st</a:t>
            </a:r>
            <a:r>
              <a:rPr lang="en-GB" dirty="0"/>
              <a:t> , 3</a:t>
            </a:r>
            <a:r>
              <a:rPr lang="en-GB" baseline="30000" dirty="0"/>
              <a:t>rd</a:t>
            </a:r>
            <a:r>
              <a:rPr lang="en-GB" dirty="0"/>
              <a:t> and 5</a:t>
            </a:r>
            <a:r>
              <a:rPr lang="en-GB" baseline="30000" dirty="0"/>
              <a:t>th</a:t>
            </a:r>
            <a:r>
              <a:rPr lang="en-GB" dirty="0"/>
              <a:t> order</a:t>
            </a:r>
          </a:p>
          <a:p>
            <a:r>
              <a:rPr lang="en-GB" dirty="0"/>
              <a:t>harmonic component</a:t>
            </a:r>
          </a:p>
        </p:txBody>
      </p:sp>
      <p:graphicFrame>
        <p:nvGraphicFramePr>
          <p:cNvPr id="8" name="Object 2"/>
          <p:cNvGraphicFramePr>
            <a:graphicFrameLocks noChangeAspect="1"/>
          </p:cNvGraphicFramePr>
          <p:nvPr>
            <p:extLst>
              <p:ext uri="{D42A27DB-BD31-4B8C-83A1-F6EECF244321}">
                <p14:modId xmlns:p14="http://schemas.microsoft.com/office/powerpoint/2010/main" val="2049971482"/>
              </p:ext>
            </p:extLst>
          </p:nvPr>
        </p:nvGraphicFramePr>
        <p:xfrm>
          <a:off x="4450506" y="2735284"/>
          <a:ext cx="3937918" cy="2592264"/>
        </p:xfrm>
        <a:graphic>
          <a:graphicData uri="http://schemas.openxmlformats.org/presentationml/2006/ole">
            <mc:AlternateContent xmlns:mc="http://schemas.openxmlformats.org/markup-compatibility/2006">
              <mc:Choice xmlns:v="urn:schemas-microsoft-com:vml" Requires="v">
                <p:oleObj spid="_x0000_s22623" name="Chart" r:id="rId5" imgW="11791974" imgH="7762970" progId="Excel.Sheet.8">
                  <p:embed/>
                </p:oleObj>
              </mc:Choice>
              <mc:Fallback>
                <p:oleObj name="Chart" r:id="rId5" imgW="11791974" imgH="7762970"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0506" y="2735284"/>
                        <a:ext cx="3937918" cy="2592264"/>
                      </a:xfrm>
                      <a:prstGeom prst="rect">
                        <a:avLst/>
                      </a:prstGeom>
                      <a:noFill/>
                      <a:ln>
                        <a:noFill/>
                      </a:ln>
                      <a:effectLst/>
                      <a:extLst/>
                    </p:spPr>
                  </p:pic>
                </p:oleObj>
              </mc:Fallback>
            </mc:AlternateContent>
          </a:graphicData>
        </a:graphic>
      </p:graphicFrame>
      <p:sp>
        <p:nvSpPr>
          <p:cNvPr id="10" name="TextBox 4"/>
          <p:cNvSpPr txBox="1">
            <a:spLocks noChangeArrowheads="1"/>
          </p:cNvSpPr>
          <p:nvPr/>
        </p:nvSpPr>
        <p:spPr bwMode="auto">
          <a:xfrm>
            <a:off x="6221287" y="5075892"/>
            <a:ext cx="692013" cy="369332"/>
          </a:xfrm>
          <a:prstGeom prst="rect">
            <a:avLst/>
          </a:prstGeom>
          <a:solidFill>
            <a:schemeClr val="bg1"/>
          </a:solidFill>
          <a:ln w="9525">
            <a:noFill/>
            <a:miter lim="800000"/>
            <a:headEnd/>
            <a:tailEnd/>
          </a:ln>
        </p:spPr>
        <p:txBody>
          <a:bodyPr wrap="square">
            <a:spAutoFit/>
          </a:bodyPr>
          <a:lstStyle/>
          <a:p>
            <a:r>
              <a:rPr lang="en-GB" b="1" i="1" dirty="0">
                <a:latin typeface="+mn-lt"/>
              </a:rPr>
              <a:t>time</a:t>
            </a:r>
          </a:p>
        </p:txBody>
      </p:sp>
      <p:sp>
        <p:nvSpPr>
          <p:cNvPr id="11" name="Text Box 3"/>
          <p:cNvSpPr txBox="1">
            <a:spLocks noChangeArrowheads="1"/>
          </p:cNvSpPr>
          <p:nvPr/>
        </p:nvSpPr>
        <p:spPr bwMode="auto">
          <a:xfrm>
            <a:off x="5063965" y="2128990"/>
            <a:ext cx="2710999" cy="646331"/>
          </a:xfrm>
          <a:prstGeom prst="rect">
            <a:avLst/>
          </a:prstGeom>
          <a:noFill/>
          <a:ln w="9525">
            <a:noFill/>
            <a:miter lim="800000"/>
            <a:headEnd/>
            <a:tailEnd/>
          </a:ln>
        </p:spPr>
        <p:txBody>
          <a:bodyPr wrap="none">
            <a:spAutoFit/>
          </a:bodyPr>
          <a:lstStyle/>
          <a:p>
            <a:r>
              <a:rPr lang="en-GB" dirty="0"/>
              <a:t>1</a:t>
            </a:r>
            <a:r>
              <a:rPr lang="en-GB" baseline="30000" dirty="0"/>
              <a:t>st</a:t>
            </a:r>
            <a:r>
              <a:rPr lang="en-GB" dirty="0"/>
              <a:t> , 3</a:t>
            </a:r>
            <a:r>
              <a:rPr lang="en-GB" baseline="30000" dirty="0"/>
              <a:t>rd</a:t>
            </a:r>
            <a:r>
              <a:rPr lang="en-GB" dirty="0"/>
              <a:t> , 5</a:t>
            </a:r>
            <a:r>
              <a:rPr lang="en-GB" baseline="30000" dirty="0"/>
              <a:t>th</a:t>
            </a:r>
            <a:r>
              <a:rPr lang="en-GB" dirty="0"/>
              <a:t> and 7</a:t>
            </a:r>
            <a:r>
              <a:rPr lang="en-GB" baseline="30000" dirty="0"/>
              <a:t>th</a:t>
            </a:r>
            <a:r>
              <a:rPr lang="en-GB" dirty="0"/>
              <a:t> order</a:t>
            </a:r>
          </a:p>
          <a:p>
            <a:r>
              <a:rPr lang="en-GB" dirty="0"/>
              <a:t>harmonic component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GB" sz="3600"/>
              <a:t>Demonstration of how harmonics can compose a waveform</a:t>
            </a:r>
          </a:p>
        </p:txBody>
      </p:sp>
      <p:graphicFrame>
        <p:nvGraphicFramePr>
          <p:cNvPr id="11266" name="Object 2"/>
          <p:cNvGraphicFramePr>
            <a:graphicFrameLocks noGrp="1" noChangeAspect="1"/>
          </p:cNvGraphicFramePr>
          <p:nvPr>
            <p:ph sz="half" idx="2"/>
            <p:extLst>
              <p:ext uri="{D42A27DB-BD31-4B8C-83A1-F6EECF244321}">
                <p14:modId xmlns:p14="http://schemas.microsoft.com/office/powerpoint/2010/main" val="2068901445"/>
              </p:ext>
            </p:extLst>
          </p:nvPr>
        </p:nvGraphicFramePr>
        <p:xfrm>
          <a:off x="107504" y="2893100"/>
          <a:ext cx="3924577" cy="2583482"/>
        </p:xfrm>
        <a:graphic>
          <a:graphicData uri="http://schemas.openxmlformats.org/presentationml/2006/ole">
            <mc:AlternateContent xmlns:mc="http://schemas.openxmlformats.org/markup-compatibility/2006">
              <mc:Choice xmlns:v="urn:schemas-microsoft-com:vml" Requires="v">
                <p:oleObj spid="_x0000_s24670" name="Chart" r:id="rId3" imgW="11791974" imgH="7762970" progId="Excel.Sheet.8">
                  <p:embed/>
                </p:oleObj>
              </mc:Choice>
              <mc:Fallback>
                <p:oleObj name="Chart" r:id="rId3" imgW="11791974" imgH="7762970" progId="Excel.Shee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2893100"/>
                        <a:ext cx="3924577" cy="2583482"/>
                      </a:xfrm>
                      <a:prstGeom prst="rect">
                        <a:avLst/>
                      </a:prstGeom>
                      <a:noFill/>
                      <a:ln>
                        <a:noFill/>
                      </a:ln>
                      <a:effectLst/>
                      <a:extLst/>
                    </p:spPr>
                  </p:pic>
                </p:oleObj>
              </mc:Fallback>
            </mc:AlternateContent>
          </a:graphicData>
        </a:graphic>
      </p:graphicFrame>
      <p:sp>
        <p:nvSpPr>
          <p:cNvPr id="6" name="TextBox 4"/>
          <p:cNvSpPr txBox="1">
            <a:spLocks noChangeArrowheads="1"/>
          </p:cNvSpPr>
          <p:nvPr/>
        </p:nvSpPr>
        <p:spPr bwMode="auto">
          <a:xfrm>
            <a:off x="1877493" y="5291916"/>
            <a:ext cx="692013" cy="369332"/>
          </a:xfrm>
          <a:prstGeom prst="rect">
            <a:avLst/>
          </a:prstGeom>
          <a:solidFill>
            <a:schemeClr val="bg1"/>
          </a:solidFill>
          <a:ln w="9525">
            <a:noFill/>
            <a:miter lim="800000"/>
            <a:headEnd/>
            <a:tailEnd/>
          </a:ln>
        </p:spPr>
        <p:txBody>
          <a:bodyPr wrap="square">
            <a:spAutoFit/>
          </a:bodyPr>
          <a:lstStyle/>
          <a:p>
            <a:r>
              <a:rPr lang="en-GB" b="1" i="1" dirty="0">
                <a:latin typeface="+mn-lt"/>
              </a:rPr>
              <a:t>time</a:t>
            </a:r>
          </a:p>
        </p:txBody>
      </p:sp>
      <p:sp>
        <p:nvSpPr>
          <p:cNvPr id="7" name="Text Box 3"/>
          <p:cNvSpPr txBox="1">
            <a:spLocks noChangeArrowheads="1"/>
          </p:cNvSpPr>
          <p:nvPr/>
        </p:nvSpPr>
        <p:spPr bwMode="auto">
          <a:xfrm>
            <a:off x="752583" y="2246769"/>
            <a:ext cx="2941831" cy="646331"/>
          </a:xfrm>
          <a:prstGeom prst="rect">
            <a:avLst/>
          </a:prstGeom>
          <a:noFill/>
          <a:ln w="9525">
            <a:noFill/>
            <a:miter lim="800000"/>
            <a:headEnd/>
            <a:tailEnd/>
          </a:ln>
        </p:spPr>
        <p:txBody>
          <a:bodyPr wrap="none">
            <a:spAutoFit/>
          </a:bodyPr>
          <a:lstStyle/>
          <a:p>
            <a:r>
              <a:rPr lang="en-GB" dirty="0"/>
              <a:t>1</a:t>
            </a:r>
            <a:r>
              <a:rPr lang="en-GB" baseline="30000" dirty="0"/>
              <a:t>st</a:t>
            </a:r>
            <a:r>
              <a:rPr lang="en-GB" dirty="0"/>
              <a:t> , 3</a:t>
            </a:r>
            <a:r>
              <a:rPr lang="en-GB" baseline="30000" dirty="0"/>
              <a:t>rd</a:t>
            </a:r>
            <a:r>
              <a:rPr lang="en-GB" dirty="0"/>
              <a:t> , 5</a:t>
            </a:r>
            <a:r>
              <a:rPr lang="en-GB" baseline="30000" dirty="0"/>
              <a:t>th</a:t>
            </a:r>
            <a:r>
              <a:rPr lang="en-GB" dirty="0"/>
              <a:t> , 7</a:t>
            </a:r>
            <a:r>
              <a:rPr lang="en-GB" baseline="30000" dirty="0"/>
              <a:t>th</a:t>
            </a:r>
            <a:r>
              <a:rPr lang="en-GB" dirty="0"/>
              <a:t> and 9</a:t>
            </a:r>
            <a:r>
              <a:rPr lang="en-GB" baseline="30000" dirty="0"/>
              <a:t>th</a:t>
            </a:r>
            <a:endParaRPr lang="en-GB" dirty="0"/>
          </a:p>
          <a:p>
            <a:r>
              <a:rPr lang="en-GB" dirty="0"/>
              <a:t>order harmonic component</a:t>
            </a:r>
          </a:p>
        </p:txBody>
      </p:sp>
      <p:graphicFrame>
        <p:nvGraphicFramePr>
          <p:cNvPr id="8" name="Object 2"/>
          <p:cNvGraphicFramePr>
            <a:graphicFrameLocks noChangeAspect="1"/>
          </p:cNvGraphicFramePr>
          <p:nvPr>
            <p:extLst>
              <p:ext uri="{D42A27DB-BD31-4B8C-83A1-F6EECF244321}">
                <p14:modId xmlns:p14="http://schemas.microsoft.com/office/powerpoint/2010/main" val="2679612939"/>
              </p:ext>
            </p:extLst>
          </p:nvPr>
        </p:nvGraphicFramePr>
        <p:xfrm>
          <a:off x="3923928" y="2693286"/>
          <a:ext cx="5069696" cy="3337294"/>
        </p:xfrm>
        <a:graphic>
          <a:graphicData uri="http://schemas.openxmlformats.org/presentationml/2006/ole">
            <mc:AlternateContent xmlns:mc="http://schemas.openxmlformats.org/markup-compatibility/2006">
              <mc:Choice xmlns:v="urn:schemas-microsoft-com:vml" Requires="v">
                <p:oleObj spid="_x0000_s24671" name="Chart" r:id="rId5" imgW="11791974" imgH="7762970" progId="Excel.Sheet.8">
                  <p:embed/>
                </p:oleObj>
              </mc:Choice>
              <mc:Fallback>
                <p:oleObj name="Chart" r:id="rId5" imgW="11791974" imgH="7762970"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3928" y="2693286"/>
                        <a:ext cx="5069696" cy="3337294"/>
                      </a:xfrm>
                      <a:prstGeom prst="rect">
                        <a:avLst/>
                      </a:prstGeom>
                      <a:noFill/>
                      <a:ln>
                        <a:noFill/>
                      </a:ln>
                      <a:effectLst/>
                      <a:extLst/>
                    </p:spPr>
                  </p:pic>
                </p:oleObj>
              </mc:Fallback>
            </mc:AlternateContent>
          </a:graphicData>
        </a:graphic>
      </p:graphicFrame>
      <p:sp>
        <p:nvSpPr>
          <p:cNvPr id="9" name="TextBox 4"/>
          <p:cNvSpPr txBox="1">
            <a:spLocks noChangeArrowheads="1"/>
          </p:cNvSpPr>
          <p:nvPr/>
        </p:nvSpPr>
        <p:spPr bwMode="auto">
          <a:xfrm>
            <a:off x="6300192" y="5723964"/>
            <a:ext cx="692013" cy="369332"/>
          </a:xfrm>
          <a:prstGeom prst="rect">
            <a:avLst/>
          </a:prstGeom>
          <a:solidFill>
            <a:schemeClr val="bg1"/>
          </a:solidFill>
          <a:ln w="9525">
            <a:noFill/>
            <a:miter lim="800000"/>
            <a:headEnd/>
            <a:tailEnd/>
          </a:ln>
        </p:spPr>
        <p:txBody>
          <a:bodyPr wrap="square">
            <a:spAutoFit/>
          </a:bodyPr>
          <a:lstStyle/>
          <a:p>
            <a:r>
              <a:rPr lang="en-GB" b="1" i="1" dirty="0">
                <a:latin typeface="+mn-lt"/>
              </a:rPr>
              <a:t>time</a:t>
            </a:r>
          </a:p>
        </p:txBody>
      </p:sp>
      <p:sp>
        <p:nvSpPr>
          <p:cNvPr id="10" name="Freeform 8"/>
          <p:cNvSpPr>
            <a:spLocks/>
          </p:cNvSpPr>
          <p:nvPr/>
        </p:nvSpPr>
        <p:spPr bwMode="auto">
          <a:xfrm>
            <a:off x="4427984" y="3501008"/>
            <a:ext cx="4032448" cy="1512168"/>
          </a:xfrm>
          <a:custGeom>
            <a:avLst/>
            <a:gdLst>
              <a:gd name="T0" fmla="*/ 0 w 3291"/>
              <a:gd name="T1" fmla="*/ 1485660597 h 1240"/>
              <a:gd name="T2" fmla="*/ 0 w 3291"/>
              <a:gd name="T3" fmla="*/ 0 h 1240"/>
              <a:gd name="T4" fmla="*/ 2147483647 w 3291"/>
              <a:gd name="T5" fmla="*/ 12158131 h 1240"/>
              <a:gd name="T6" fmla="*/ 2147483647 w 3291"/>
              <a:gd name="T7" fmla="*/ 2147483647 h 1240"/>
              <a:gd name="T8" fmla="*/ 2147483647 w 3291"/>
              <a:gd name="T9" fmla="*/ 2147483647 h 1240"/>
              <a:gd name="T10" fmla="*/ 2147483647 w 3291"/>
              <a:gd name="T11" fmla="*/ 1514840415 h 1240"/>
              <a:gd name="T12" fmla="*/ 0 60000 65536"/>
              <a:gd name="T13" fmla="*/ 0 60000 65536"/>
              <a:gd name="T14" fmla="*/ 0 60000 65536"/>
              <a:gd name="T15" fmla="*/ 0 60000 65536"/>
              <a:gd name="T16" fmla="*/ 0 60000 65536"/>
              <a:gd name="T17" fmla="*/ 0 60000 65536"/>
              <a:gd name="T18" fmla="*/ 0 w 3291"/>
              <a:gd name="T19" fmla="*/ 0 h 1240"/>
              <a:gd name="T20" fmla="*/ 3291 w 3291"/>
              <a:gd name="T21" fmla="*/ 1240 h 1240"/>
            </a:gdLst>
            <a:ahLst/>
            <a:cxnLst>
              <a:cxn ang="T12">
                <a:pos x="T0" y="T1"/>
              </a:cxn>
              <a:cxn ang="T13">
                <a:pos x="T2" y="T3"/>
              </a:cxn>
              <a:cxn ang="T14">
                <a:pos x="T4" y="T5"/>
              </a:cxn>
              <a:cxn ang="T15">
                <a:pos x="T6" y="T7"/>
              </a:cxn>
              <a:cxn ang="T16">
                <a:pos x="T8" y="T9"/>
              </a:cxn>
              <a:cxn ang="T17">
                <a:pos x="T10" y="T11"/>
              </a:cxn>
            </a:cxnLst>
            <a:rect l="T18" t="T19" r="T20" b="T21"/>
            <a:pathLst>
              <a:path w="3291" h="1240">
                <a:moveTo>
                  <a:pt x="0" y="611"/>
                </a:moveTo>
                <a:lnTo>
                  <a:pt x="0" y="0"/>
                </a:lnTo>
                <a:lnTo>
                  <a:pt x="1651" y="5"/>
                </a:lnTo>
                <a:lnTo>
                  <a:pt x="1651" y="1240"/>
                </a:lnTo>
                <a:lnTo>
                  <a:pt x="3291" y="1240"/>
                </a:lnTo>
                <a:lnTo>
                  <a:pt x="3291" y="623"/>
                </a:lnTo>
              </a:path>
            </a:pathLst>
          </a:custGeom>
          <a:noFill/>
          <a:ln w="38100" cmpd="sng">
            <a:solidFill>
              <a:srgbClr val="FFFF00"/>
            </a:solidFill>
            <a:prstDash val="dash"/>
            <a:round/>
            <a:headEnd/>
            <a:tailEnd/>
          </a:ln>
        </p:spPr>
        <p:txBody>
          <a:bodyPr/>
          <a:lstStyle/>
          <a:p>
            <a:endParaRPr lang="en-GB"/>
          </a:p>
        </p:txBody>
      </p:sp>
      <p:sp>
        <p:nvSpPr>
          <p:cNvPr id="11" name="Text Box 3"/>
          <p:cNvSpPr txBox="1">
            <a:spLocks noChangeArrowheads="1"/>
          </p:cNvSpPr>
          <p:nvPr/>
        </p:nvSpPr>
        <p:spPr bwMode="auto">
          <a:xfrm>
            <a:off x="4634269" y="2246769"/>
            <a:ext cx="4023858" cy="369332"/>
          </a:xfrm>
          <a:prstGeom prst="rect">
            <a:avLst/>
          </a:prstGeom>
          <a:noFill/>
          <a:ln w="9525">
            <a:noFill/>
            <a:miter lim="800000"/>
            <a:headEnd/>
            <a:tailEnd/>
          </a:ln>
        </p:spPr>
        <p:txBody>
          <a:bodyPr wrap="none">
            <a:spAutoFit/>
          </a:bodyPr>
          <a:lstStyle/>
          <a:p>
            <a:r>
              <a:rPr lang="en-GB" dirty="0"/>
              <a:t>1</a:t>
            </a:r>
            <a:r>
              <a:rPr lang="en-GB" baseline="30000" dirty="0"/>
              <a:t>st</a:t>
            </a:r>
            <a:r>
              <a:rPr lang="en-GB" dirty="0"/>
              <a:t> to 19</a:t>
            </a:r>
            <a:r>
              <a:rPr lang="en-GB" baseline="30000" dirty="0"/>
              <a:t>th</a:t>
            </a:r>
            <a:r>
              <a:rPr lang="en-GB" dirty="0"/>
              <a:t> order harmonic component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31863" y="333375"/>
            <a:ext cx="7158037" cy="1104900"/>
          </a:xfrm>
        </p:spPr>
        <p:txBody>
          <a:bodyPr/>
          <a:lstStyle/>
          <a:p>
            <a:pPr eaLnBrk="1" hangingPunct="1"/>
            <a:r>
              <a:rPr lang="en-GB" dirty="0"/>
              <a:t>Frequency Range of a Signal </a:t>
            </a:r>
          </a:p>
        </p:txBody>
      </p:sp>
      <p:sp>
        <p:nvSpPr>
          <p:cNvPr id="28675" name="Rectangle 3"/>
          <p:cNvSpPr>
            <a:spLocks noGrp="1" noChangeArrowheads="1"/>
          </p:cNvSpPr>
          <p:nvPr>
            <p:ph type="body" sz="half" idx="1"/>
          </p:nvPr>
        </p:nvSpPr>
        <p:spPr>
          <a:xfrm>
            <a:off x="0" y="2636912"/>
            <a:ext cx="3203848" cy="3096815"/>
          </a:xfrm>
        </p:spPr>
        <p:txBody>
          <a:bodyPr/>
          <a:lstStyle/>
          <a:p>
            <a:pPr eaLnBrk="1" hangingPunct="1"/>
            <a:r>
              <a:rPr lang="en-GB" sz="2000" dirty="0"/>
              <a:t>The human voice has  magnitude of  content in the range of </a:t>
            </a:r>
          </a:p>
          <a:p>
            <a:pPr lvl="1" eaLnBrk="1" hangingPunct="1">
              <a:buNone/>
            </a:pPr>
            <a:r>
              <a:rPr lang="en-GB" sz="1600" dirty="0"/>
              <a:t>		</a:t>
            </a:r>
            <a:r>
              <a:rPr lang="en-GB" sz="2000" dirty="0"/>
              <a:t>50 Hz – 7 kHz</a:t>
            </a:r>
          </a:p>
          <a:p>
            <a:pPr lvl="1" eaLnBrk="1" hangingPunct="1">
              <a:buNone/>
            </a:pPr>
            <a:endParaRPr lang="en-GB" sz="1800" dirty="0"/>
          </a:p>
          <a:p>
            <a:pPr eaLnBrk="1" hangingPunct="1"/>
            <a:r>
              <a:rPr lang="en-GB" sz="2000" dirty="0"/>
              <a:t>The frequency domain view of a signal is called the 		</a:t>
            </a:r>
          </a:p>
          <a:p>
            <a:pPr eaLnBrk="1" hangingPunct="1">
              <a:buNone/>
            </a:pPr>
            <a:r>
              <a:rPr lang="en-GB" sz="2000" dirty="0">
                <a:solidFill>
                  <a:srgbClr val="FF0000"/>
                </a:solidFill>
              </a:rPr>
              <a:t>	</a:t>
            </a:r>
            <a:r>
              <a:rPr lang="en-GB" sz="2400" dirty="0">
                <a:solidFill>
                  <a:srgbClr val="FF0000"/>
                </a:solidFill>
              </a:rPr>
              <a:t>Frequency Spectrum</a:t>
            </a:r>
          </a:p>
        </p:txBody>
      </p:sp>
      <p:pic>
        <p:nvPicPr>
          <p:cNvPr id="28676" name="Picture 6" descr="C01NF03"/>
          <p:cNvPicPr>
            <a:picLocks noGrp="1" noChangeAspect="1" noChangeArrowheads="1"/>
          </p:cNvPicPr>
          <p:nvPr>
            <p:ph sz="half" idx="2"/>
          </p:nvPr>
        </p:nvPicPr>
        <p:blipFill>
          <a:blip r:embed="rId3" cstate="print"/>
          <a:srcRect l="6380" t="60866" r="4268" b="4945"/>
          <a:stretch>
            <a:fillRect/>
          </a:stretch>
        </p:blipFill>
        <p:spPr>
          <a:xfrm>
            <a:off x="3168320" y="1570038"/>
            <a:ext cx="6009126" cy="2291010"/>
          </a:xfrm>
          <a:noFill/>
        </p:spPr>
      </p:pic>
      <p:pic>
        <p:nvPicPr>
          <p:cNvPr id="28677" name="Picture 4" descr="C05NF09"/>
          <p:cNvPicPr>
            <a:picLocks noChangeAspect="1" noChangeArrowheads="1"/>
          </p:cNvPicPr>
          <p:nvPr/>
        </p:nvPicPr>
        <p:blipFill>
          <a:blip r:embed="rId4" cstate="print"/>
          <a:srcRect/>
          <a:stretch>
            <a:fillRect/>
          </a:stretch>
        </p:blipFill>
        <p:spPr bwMode="auto">
          <a:xfrm>
            <a:off x="3708400" y="4076700"/>
            <a:ext cx="5280025" cy="2109788"/>
          </a:xfrm>
          <a:prstGeom prst="rect">
            <a:avLst/>
          </a:prstGeom>
          <a:noFill/>
          <a:ln w="9525">
            <a:noFill/>
            <a:miter lim="800000"/>
            <a:headEnd/>
            <a:tailEnd/>
          </a:ln>
        </p:spPr>
      </p:pic>
      <p:sp>
        <p:nvSpPr>
          <p:cNvPr id="28678" name="Text Box 5"/>
          <p:cNvSpPr txBox="1">
            <a:spLocks noChangeArrowheads="1"/>
          </p:cNvSpPr>
          <p:nvPr/>
        </p:nvSpPr>
        <p:spPr bwMode="auto">
          <a:xfrm>
            <a:off x="3708400" y="6237288"/>
            <a:ext cx="5286375" cy="396875"/>
          </a:xfrm>
          <a:prstGeom prst="rect">
            <a:avLst/>
          </a:prstGeom>
          <a:noFill/>
          <a:ln w="9525">
            <a:noFill/>
            <a:miter lim="800000"/>
            <a:headEnd/>
            <a:tailEnd/>
          </a:ln>
        </p:spPr>
        <p:txBody>
          <a:bodyPr wrap="none">
            <a:spAutoFit/>
          </a:bodyPr>
          <a:lstStyle/>
          <a:p>
            <a:pPr eaLnBrk="0" hangingPunct="0"/>
            <a:r>
              <a:rPr lang="en-GB" sz="2000"/>
              <a:t>A </a:t>
            </a:r>
            <a:r>
              <a:rPr lang="en-GB" sz="2000">
                <a:solidFill>
                  <a:srgbClr val="FF3300"/>
                </a:solidFill>
              </a:rPr>
              <a:t>frequency spectrum</a:t>
            </a:r>
            <a:r>
              <a:rPr lang="en-GB" sz="2000"/>
              <a:t> for a speech waveform</a:t>
            </a:r>
          </a:p>
        </p:txBody>
      </p:sp>
      <p:sp>
        <p:nvSpPr>
          <p:cNvPr id="28679" name="Line 8"/>
          <p:cNvSpPr>
            <a:spLocks noChangeShapeType="1"/>
          </p:cNvSpPr>
          <p:nvPr/>
        </p:nvSpPr>
        <p:spPr bwMode="auto">
          <a:xfrm flipH="1" flipV="1">
            <a:off x="5075361" y="2996952"/>
            <a:ext cx="576759" cy="1656184"/>
          </a:xfrm>
          <a:prstGeom prst="line">
            <a:avLst/>
          </a:prstGeom>
          <a:noFill/>
          <a:ln w="38100">
            <a:solidFill>
              <a:srgbClr val="FF3300"/>
            </a:solidFill>
            <a:round/>
            <a:headEnd/>
            <a:tailEnd type="triangle" w="med" len="med"/>
          </a:ln>
        </p:spPr>
        <p:txBody>
          <a:bodyPr/>
          <a:lstStyle/>
          <a:p>
            <a:endParaRPr lang="en-GB"/>
          </a:p>
        </p:txBody>
      </p:sp>
      <p:sp>
        <p:nvSpPr>
          <p:cNvPr id="2" name="TextBox 1"/>
          <p:cNvSpPr txBox="1"/>
          <p:nvPr/>
        </p:nvSpPr>
        <p:spPr>
          <a:xfrm>
            <a:off x="3711832" y="4679836"/>
            <a:ext cx="312906" cy="369332"/>
          </a:xfrm>
          <a:prstGeom prst="rect">
            <a:avLst/>
          </a:prstGeom>
          <a:noFill/>
        </p:spPr>
        <p:txBody>
          <a:bodyPr wrap="none" rtlCol="0">
            <a:spAutoFit/>
          </a:bodyPr>
          <a:lstStyle/>
          <a:p>
            <a:r>
              <a:rPr lang="en-GB" dirty="0"/>
              <a:t>1</a:t>
            </a:r>
          </a:p>
        </p:txBody>
      </p:sp>
      <p:sp>
        <p:nvSpPr>
          <p:cNvPr id="9" name="TextBox 8"/>
          <p:cNvSpPr txBox="1"/>
          <p:nvPr/>
        </p:nvSpPr>
        <p:spPr>
          <a:xfrm>
            <a:off x="3419872" y="5589240"/>
            <a:ext cx="761747" cy="369332"/>
          </a:xfrm>
          <a:prstGeom prst="rect">
            <a:avLst/>
          </a:prstGeom>
          <a:noFill/>
        </p:spPr>
        <p:txBody>
          <a:bodyPr wrap="none" rtlCol="0">
            <a:spAutoFit/>
          </a:bodyPr>
          <a:lstStyle/>
          <a:p>
            <a:r>
              <a:rPr lang="en-GB" dirty="0"/>
              <a:t>0.707</a:t>
            </a:r>
          </a:p>
        </p:txBody>
      </p:sp>
      <p:cxnSp>
        <p:nvCxnSpPr>
          <p:cNvPr id="4" name="Straight Connector 3"/>
          <p:cNvCxnSpPr/>
          <p:nvPr/>
        </p:nvCxnSpPr>
        <p:spPr>
          <a:xfrm>
            <a:off x="4024738" y="4864502"/>
            <a:ext cx="112332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GB" dirty="0"/>
              <a:t>Bandwidth of a Signals and Systems – needed for Lab1</a:t>
            </a:r>
          </a:p>
        </p:txBody>
      </p:sp>
      <p:sp>
        <p:nvSpPr>
          <p:cNvPr id="29699" name="Rectangle 3"/>
          <p:cNvSpPr>
            <a:spLocks noGrp="1" noChangeArrowheads="1"/>
          </p:cNvSpPr>
          <p:nvPr>
            <p:ph idx="1"/>
          </p:nvPr>
        </p:nvSpPr>
        <p:spPr>
          <a:xfrm>
            <a:off x="611560" y="1556792"/>
            <a:ext cx="8137525" cy="4114800"/>
          </a:xfrm>
        </p:spPr>
        <p:txBody>
          <a:bodyPr/>
          <a:lstStyle/>
          <a:p>
            <a:pPr eaLnBrk="1" hangingPunct="1"/>
            <a:r>
              <a:rPr lang="en-GB" sz="2800" dirty="0"/>
              <a:t>The difference between the half-power frequencies of a signal is termed its </a:t>
            </a:r>
            <a:r>
              <a:rPr lang="en-GB" sz="2800" b="1" dirty="0">
                <a:solidFill>
                  <a:srgbClr val="FF3300"/>
                </a:solidFill>
              </a:rPr>
              <a:t>bandwidth</a:t>
            </a:r>
            <a:endParaRPr lang="en-GB" sz="2800" dirty="0">
              <a:solidFill>
                <a:srgbClr val="FF3300"/>
              </a:solidFill>
            </a:endParaRPr>
          </a:p>
          <a:p>
            <a:pPr eaLnBrk="1" hangingPunct="1"/>
            <a:r>
              <a:rPr lang="en-GB" sz="2800" dirty="0"/>
              <a:t>For example:</a:t>
            </a:r>
          </a:p>
          <a:p>
            <a:pPr lvl="1" eaLnBrk="1" hangingPunct="1"/>
            <a:r>
              <a:rPr lang="en-GB" sz="2400" dirty="0"/>
              <a:t>a typical human voice has a frequency range from 50 Hz to 7 kHz. The power of the signal content at these two frequencies has reduced to half that of the mid-range</a:t>
            </a:r>
          </a:p>
          <a:p>
            <a:pPr lvl="2" eaLnBrk="1" hangingPunct="1"/>
            <a:r>
              <a:rPr lang="en-GB" sz="2000" dirty="0"/>
              <a:t>Therefore:  Bandwidth = 7 kHz – 50 Hz = 6.95 kHz </a:t>
            </a:r>
            <a:r>
              <a:rPr lang="en-GB" sz="2000" dirty="0">
                <a:sym typeface="Symbol" pitchFamily="18" charset="2"/>
              </a:rPr>
              <a:t> 7 kHz</a:t>
            </a:r>
          </a:p>
          <a:p>
            <a:pPr eaLnBrk="1" hangingPunct="1"/>
            <a:r>
              <a:rPr lang="en-GB" dirty="0">
                <a:sym typeface="Symbol" pitchFamily="18" charset="2"/>
              </a:rPr>
              <a:t>Half Power = -3dB or when V=Vmax/√2</a:t>
            </a:r>
          </a:p>
        </p:txBody>
      </p:sp>
      <p:sp>
        <p:nvSpPr>
          <p:cNvPr id="4" name="Rectangle 3"/>
          <p:cNvSpPr txBox="1">
            <a:spLocks noChangeArrowheads="1"/>
          </p:cNvSpPr>
          <p:nvPr/>
        </p:nvSpPr>
        <p:spPr bwMode="auto">
          <a:xfrm>
            <a:off x="251520" y="5422912"/>
            <a:ext cx="9145016" cy="13184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47675" marR="0" lvl="0" indent="-447675" algn="l" defTabSz="914400" rtl="0" eaLnBrk="1" fontAlgn="base" latinLnBrk="0" hangingPunct="1">
              <a:lnSpc>
                <a:spcPct val="100000"/>
              </a:lnSpc>
              <a:spcBef>
                <a:spcPct val="20000"/>
              </a:spcBef>
              <a:spcAft>
                <a:spcPct val="0"/>
              </a:spcAft>
              <a:buClr>
                <a:schemeClr val="accent1"/>
              </a:buClr>
              <a:buSzPct val="70000"/>
              <a:buFont typeface="Wingdings" pitchFamily="2" charset="2"/>
              <a:buChar char="n"/>
              <a:tabLst/>
              <a:defRPr/>
            </a:pPr>
            <a:r>
              <a:rPr kumimoji="0" lang="en-GB" sz="2000" b="0" i="0" u="none" strike="noStrike" kern="0" cap="none" spc="0" normalizeH="0" baseline="0" noProof="0" dirty="0">
                <a:ln>
                  <a:noFill/>
                </a:ln>
                <a:solidFill>
                  <a:schemeClr val="tx1"/>
                </a:solidFill>
                <a:effectLst/>
                <a:uLnTx/>
                <a:uFillTx/>
                <a:latin typeface="+mn-lt"/>
                <a:ea typeface="+mn-ea"/>
                <a:cs typeface="+mn-cs"/>
              </a:rPr>
              <a:t>The bandwidth of a system is the frequency difference between the half-power points</a:t>
            </a:r>
          </a:p>
          <a:p>
            <a:pPr marL="447675" indent="-447675">
              <a:spcBef>
                <a:spcPct val="20000"/>
              </a:spcBef>
              <a:buClr>
                <a:schemeClr val="accent1"/>
              </a:buClr>
              <a:buSzPct val="70000"/>
              <a:buFont typeface="Wingdings" pitchFamily="2" charset="2"/>
              <a:buChar char="n"/>
              <a:defRPr/>
            </a:pPr>
            <a:r>
              <a:rPr kumimoji="0" lang="en-GB" sz="2000" b="0" i="0" u="none" strike="noStrike" kern="0" cap="none" spc="0" normalizeH="0" baseline="0" noProof="0" dirty="0">
                <a:ln>
                  <a:noFill/>
                </a:ln>
                <a:solidFill>
                  <a:schemeClr val="tx1"/>
                </a:solidFill>
                <a:effectLst/>
                <a:uLnTx/>
                <a:uFillTx/>
                <a:latin typeface="+mn-lt"/>
                <a:ea typeface="+mn-ea"/>
                <a:cs typeface="+mn-cs"/>
              </a:rPr>
              <a:t>A system </a:t>
            </a:r>
            <a:r>
              <a:rPr lang="en-GB" sz="2000" kern="0" noProof="0" dirty="0">
                <a:latin typeface="+mn-lt"/>
              </a:rPr>
              <a:t>may reduce the bandwidth of a signal passing through it</a:t>
            </a:r>
          </a:p>
          <a:p>
            <a:pPr marL="447675" indent="-447675">
              <a:spcBef>
                <a:spcPct val="20000"/>
              </a:spcBef>
              <a:buClr>
                <a:schemeClr val="accent1"/>
              </a:buClr>
              <a:buSzPct val="70000"/>
              <a:buFont typeface="Wingdings" pitchFamily="2" charset="2"/>
              <a:buChar char="n"/>
              <a:defRPr/>
            </a:pPr>
            <a:r>
              <a:rPr kumimoji="0" lang="en-GB" sz="2000" b="0" i="0" u="none" strike="noStrike" kern="0" cap="none" spc="0" normalizeH="0" baseline="0" dirty="0">
                <a:ln>
                  <a:noFill/>
                </a:ln>
                <a:solidFill>
                  <a:schemeClr val="tx1"/>
                </a:solidFill>
                <a:effectLst/>
                <a:uLnTx/>
                <a:uFillTx/>
                <a:latin typeface="+mn-lt"/>
                <a:ea typeface="+mn-ea"/>
                <a:cs typeface="+mn-cs"/>
              </a:rPr>
              <a:t>A system may have a frequency</a:t>
            </a:r>
            <a:r>
              <a:rPr kumimoji="0" lang="en-GB" sz="2000" b="0" i="0" u="none" strike="noStrike" kern="0" cap="none" spc="0" normalizeH="0" dirty="0">
                <a:ln>
                  <a:noFill/>
                </a:ln>
                <a:solidFill>
                  <a:schemeClr val="tx1"/>
                </a:solidFill>
                <a:effectLst/>
                <a:uLnTx/>
                <a:uFillTx/>
                <a:latin typeface="+mn-lt"/>
                <a:ea typeface="+mn-ea"/>
                <a:cs typeface="+mn-cs"/>
              </a:rPr>
              <a:t> range extending down to 0 Hz</a:t>
            </a:r>
            <a:endParaRPr kumimoji="0" lang="en-GB" sz="20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le 1"/>
          <p:cNvSpPr>
            <a:spLocks noGrp="1"/>
          </p:cNvSpPr>
          <p:nvPr>
            <p:ph type="title"/>
          </p:nvPr>
        </p:nvSpPr>
        <p:spPr/>
        <p:txBody>
          <a:bodyPr/>
          <a:lstStyle/>
          <a:p>
            <a:pPr eaLnBrk="1" hangingPunct="1"/>
            <a:r>
              <a:rPr lang="en-GB" dirty="0"/>
              <a:t>Characteristics of </a:t>
            </a:r>
            <a:br>
              <a:rPr lang="en-GB" dirty="0"/>
            </a:br>
            <a:r>
              <a:rPr lang="en-GB" dirty="0"/>
              <a:t>Linear Systems</a:t>
            </a:r>
          </a:p>
        </p:txBody>
      </p:sp>
      <p:sp>
        <p:nvSpPr>
          <p:cNvPr id="12293" name="Content Placeholder 2"/>
          <p:cNvSpPr>
            <a:spLocks noGrp="1"/>
          </p:cNvSpPr>
          <p:nvPr>
            <p:ph idx="1"/>
          </p:nvPr>
        </p:nvSpPr>
        <p:spPr>
          <a:xfrm>
            <a:off x="323850" y="1916113"/>
            <a:ext cx="8351838" cy="1300162"/>
          </a:xfrm>
        </p:spPr>
        <p:txBody>
          <a:bodyPr/>
          <a:lstStyle/>
          <a:p>
            <a:pPr eaLnBrk="1" hangingPunct="1"/>
            <a:r>
              <a:rPr lang="en-GB" dirty="0"/>
              <a:t>In a linear system </a:t>
            </a:r>
          </a:p>
          <a:p>
            <a:pPr lvl="1" eaLnBrk="1" hangingPunct="1"/>
            <a:r>
              <a:rPr lang="en-GB" sz="2000" dirty="0"/>
              <a:t>There is a linear relation between output and input waveform magnitudes at each frequency point</a:t>
            </a:r>
          </a:p>
          <a:p>
            <a:pPr lvl="1" eaLnBrk="1" hangingPunct="1"/>
            <a:endParaRPr lang="en-GB" dirty="0"/>
          </a:p>
          <a:p>
            <a:pPr lvl="1" eaLnBrk="1" hangingPunct="1"/>
            <a:r>
              <a:rPr lang="en-GB" sz="2000" dirty="0"/>
              <a:t>There is a linear relation between output and input waveform phases at each frequency point</a:t>
            </a:r>
          </a:p>
          <a:p>
            <a:pPr lvl="1" eaLnBrk="1" hangingPunct="1"/>
            <a:endParaRPr lang="en-GB" sz="2000" dirty="0"/>
          </a:p>
          <a:p>
            <a:pPr lvl="1" eaLnBrk="1" hangingPunct="1"/>
            <a:r>
              <a:rPr lang="en-GB" sz="2000" i="1" dirty="0">
                <a:latin typeface="Times New Roman" pitchFamily="18" charset="0"/>
                <a:cs typeface="Times New Roman" pitchFamily="18" charset="0"/>
              </a:rPr>
              <a:t>R </a:t>
            </a:r>
            <a:r>
              <a:rPr lang="en-GB" sz="2000" dirty="0"/>
              <a:t>and </a:t>
            </a:r>
            <a:r>
              <a:rPr lang="en-GB" sz="2000" i="1" dirty="0" err="1">
                <a:latin typeface="Symbol" pitchFamily="18" charset="2"/>
              </a:rPr>
              <a:t>Df</a:t>
            </a:r>
            <a:r>
              <a:rPr lang="en-GB" sz="2000" i="1" dirty="0">
                <a:latin typeface="Symbol" pitchFamily="18" charset="2"/>
              </a:rPr>
              <a:t>  </a:t>
            </a:r>
            <a:r>
              <a:rPr lang="en-GB" sz="2000" dirty="0"/>
              <a:t>may be different for different frequencies and so are functions of frequency               and   </a:t>
            </a:r>
          </a:p>
          <a:p>
            <a:pPr lvl="1" eaLnBrk="1" hangingPunct="1"/>
            <a:endParaRPr lang="en-GB" sz="1050" dirty="0"/>
          </a:p>
          <a:p>
            <a:pPr lvl="1" eaLnBrk="1" hangingPunct="1"/>
            <a:r>
              <a:rPr lang="en-GB" sz="2000" dirty="0"/>
              <a:t>Consequently, a system may alter the time domain ‘shape’ of a waveform by changing the amplitude and phase of each of the frequency components in it</a:t>
            </a:r>
          </a:p>
          <a:p>
            <a:pPr lvl="1" eaLnBrk="1" hangingPunct="1"/>
            <a:endParaRPr lang="en-GB" sz="2000" dirty="0"/>
          </a:p>
          <a:p>
            <a:pPr lvl="1" eaLnBrk="1" hangingPunct="1"/>
            <a:endParaRPr lang="en-GB" sz="2000" dirty="0"/>
          </a:p>
          <a:p>
            <a:pPr lvl="1" eaLnBrk="1" hangingPunct="1">
              <a:buNone/>
            </a:pPr>
            <a:endParaRPr lang="en-GB" dirty="0"/>
          </a:p>
          <a:p>
            <a:pPr lvl="1" eaLnBrk="1" hangingPunct="1">
              <a:buNone/>
            </a:pPr>
            <a:endParaRPr lang="en-GB" dirty="0"/>
          </a:p>
        </p:txBody>
      </p:sp>
      <p:graphicFrame>
        <p:nvGraphicFramePr>
          <p:cNvPr id="12290" name="Object 3"/>
          <p:cNvGraphicFramePr>
            <a:graphicFrameLocks noChangeAspect="1"/>
          </p:cNvGraphicFramePr>
          <p:nvPr/>
        </p:nvGraphicFramePr>
        <p:xfrm>
          <a:off x="5364088" y="3068960"/>
          <a:ext cx="2882900" cy="473075"/>
        </p:xfrm>
        <a:graphic>
          <a:graphicData uri="http://schemas.openxmlformats.org/presentationml/2006/ole">
            <mc:AlternateContent xmlns:mc="http://schemas.openxmlformats.org/markup-compatibility/2006">
              <mc:Choice xmlns:v="urn:schemas-microsoft-com:vml" Requires="v">
                <p:oleObj spid="_x0000_s26918" name="Equation" r:id="rId3" imgW="1384200" imgH="228600" progId="Equation.3">
                  <p:embed/>
                </p:oleObj>
              </mc:Choice>
              <mc:Fallback>
                <p:oleObj name="Equation" r:id="rId3" imgW="13842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3068960"/>
                        <a:ext cx="2882900" cy="473075"/>
                      </a:xfrm>
                      <a:prstGeom prst="rect">
                        <a:avLst/>
                      </a:prstGeom>
                      <a:solidFill>
                        <a:schemeClr val="bg1"/>
                      </a:solidFill>
                    </p:spPr>
                  </p:pic>
                </p:oleObj>
              </mc:Fallback>
            </mc:AlternateContent>
          </a:graphicData>
        </a:graphic>
      </p:graphicFrame>
      <p:graphicFrame>
        <p:nvGraphicFramePr>
          <p:cNvPr id="12291" name="Object 3"/>
          <p:cNvGraphicFramePr>
            <a:graphicFrameLocks noChangeAspect="1"/>
          </p:cNvGraphicFramePr>
          <p:nvPr/>
        </p:nvGraphicFramePr>
        <p:xfrm>
          <a:off x="5220072" y="4077072"/>
          <a:ext cx="3068638" cy="473075"/>
        </p:xfrm>
        <a:graphic>
          <a:graphicData uri="http://schemas.openxmlformats.org/presentationml/2006/ole">
            <mc:AlternateContent xmlns:mc="http://schemas.openxmlformats.org/markup-compatibility/2006">
              <mc:Choice xmlns:v="urn:schemas-microsoft-com:vml" Requires="v">
                <p:oleObj spid="_x0000_s26919" name="Equation" r:id="rId5" imgW="1473120" imgH="228600" progId="Equation.3">
                  <p:embed/>
                </p:oleObj>
              </mc:Choice>
              <mc:Fallback>
                <p:oleObj name="Equation" r:id="rId5" imgW="147312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0072" y="4077072"/>
                        <a:ext cx="3068638" cy="473075"/>
                      </a:xfrm>
                      <a:prstGeom prst="rect">
                        <a:avLst/>
                      </a:prstGeom>
                      <a:solidFill>
                        <a:schemeClr val="bg1"/>
                      </a:solidFill>
                    </p:spPr>
                  </p:pic>
                </p:oleObj>
              </mc:Fallback>
            </mc:AlternateContent>
          </a:graphicData>
        </a:graphic>
      </p:graphicFrame>
      <p:graphicFrame>
        <p:nvGraphicFramePr>
          <p:cNvPr id="5" name="Object 10"/>
          <p:cNvGraphicFramePr>
            <a:graphicFrameLocks noChangeAspect="1"/>
          </p:cNvGraphicFramePr>
          <p:nvPr/>
        </p:nvGraphicFramePr>
        <p:xfrm>
          <a:off x="5400080" y="5013176"/>
          <a:ext cx="900112" cy="446087"/>
        </p:xfrm>
        <a:graphic>
          <a:graphicData uri="http://schemas.openxmlformats.org/presentationml/2006/ole">
            <mc:AlternateContent xmlns:mc="http://schemas.openxmlformats.org/markup-compatibility/2006">
              <mc:Choice xmlns:v="urn:schemas-microsoft-com:vml" Requires="v">
                <p:oleObj spid="_x0000_s26920" name="Equation" r:id="rId7" imgW="431640" imgH="215640" progId="Equation.3">
                  <p:embed/>
                </p:oleObj>
              </mc:Choice>
              <mc:Fallback>
                <p:oleObj name="Equation" r:id="rId7" imgW="431640" imgH="2156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00080" y="5013176"/>
                        <a:ext cx="900112" cy="446087"/>
                      </a:xfrm>
                      <a:prstGeom prst="rect">
                        <a:avLst/>
                      </a:prstGeom>
                      <a:solidFill>
                        <a:schemeClr val="bg1"/>
                      </a:solidFill>
                    </p:spPr>
                  </p:pic>
                </p:oleObj>
              </mc:Fallback>
            </mc:AlternateContent>
          </a:graphicData>
        </a:graphic>
      </p:graphicFrame>
      <p:graphicFrame>
        <p:nvGraphicFramePr>
          <p:cNvPr id="6" name="Object 3"/>
          <p:cNvGraphicFramePr>
            <a:graphicFrameLocks noChangeAspect="1"/>
          </p:cNvGraphicFramePr>
          <p:nvPr/>
        </p:nvGraphicFramePr>
        <p:xfrm>
          <a:off x="3923928" y="5013176"/>
          <a:ext cx="714375" cy="446087"/>
        </p:xfrm>
        <a:graphic>
          <a:graphicData uri="http://schemas.openxmlformats.org/presentationml/2006/ole">
            <mc:AlternateContent xmlns:mc="http://schemas.openxmlformats.org/markup-compatibility/2006">
              <mc:Choice xmlns:v="urn:schemas-microsoft-com:vml" Requires="v">
                <p:oleObj spid="_x0000_s26921" name="Equation" r:id="rId9" imgW="342720" imgH="215640" progId="Equation.3">
                  <p:embed/>
                </p:oleObj>
              </mc:Choice>
              <mc:Fallback>
                <p:oleObj name="Equation" r:id="rId9" imgW="342720" imgH="21564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23928" y="5013176"/>
                        <a:ext cx="714375" cy="446087"/>
                      </a:xfrm>
                      <a:prstGeom prst="rect">
                        <a:avLst/>
                      </a:prstGeom>
                      <a:solidFill>
                        <a:schemeClr val="bg1"/>
                      </a:solidFill>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3" descr="airbus380 cockpit"/>
          <p:cNvPicPr>
            <a:picLocks noGrp="1" noChangeAspect="1" noChangeArrowheads="1"/>
          </p:cNvPicPr>
          <p:nvPr>
            <p:ph sz="half" idx="1"/>
          </p:nvPr>
        </p:nvPicPr>
        <p:blipFill>
          <a:blip r:embed="rId3" cstate="print"/>
          <a:srcRect/>
          <a:stretch>
            <a:fillRect/>
          </a:stretch>
        </p:blipFill>
        <p:spPr>
          <a:xfrm>
            <a:off x="2700338" y="1557338"/>
            <a:ext cx="6119812" cy="4149725"/>
          </a:xfrm>
          <a:noFill/>
        </p:spPr>
      </p:pic>
      <p:sp>
        <p:nvSpPr>
          <p:cNvPr id="21507" name="Text Box 5"/>
          <p:cNvSpPr txBox="1">
            <a:spLocks noChangeArrowheads="1"/>
          </p:cNvSpPr>
          <p:nvPr/>
        </p:nvSpPr>
        <p:spPr bwMode="auto">
          <a:xfrm>
            <a:off x="4211638" y="5876925"/>
            <a:ext cx="2483500" cy="400110"/>
          </a:xfrm>
          <a:prstGeom prst="rect">
            <a:avLst/>
          </a:prstGeom>
          <a:noFill/>
          <a:ln w="9525">
            <a:noFill/>
            <a:miter lim="800000"/>
            <a:headEnd/>
            <a:tailEnd/>
          </a:ln>
        </p:spPr>
        <p:txBody>
          <a:bodyPr wrap="none">
            <a:spAutoFit/>
          </a:bodyPr>
          <a:lstStyle/>
          <a:p>
            <a:r>
              <a:rPr lang="en-GB" sz="2000" b="1" dirty="0">
                <a:solidFill>
                  <a:srgbClr val="000000"/>
                </a:solidFill>
              </a:rPr>
              <a:t>Cockpit of an A380</a:t>
            </a:r>
          </a:p>
        </p:txBody>
      </p:sp>
      <p:sp>
        <p:nvSpPr>
          <p:cNvPr id="21508" name="Text Box 6"/>
          <p:cNvSpPr txBox="1">
            <a:spLocks noChangeArrowheads="1"/>
          </p:cNvSpPr>
          <p:nvPr/>
        </p:nvSpPr>
        <p:spPr bwMode="auto">
          <a:xfrm>
            <a:off x="395288" y="2324100"/>
            <a:ext cx="1985962" cy="457200"/>
          </a:xfrm>
          <a:prstGeom prst="rect">
            <a:avLst/>
          </a:prstGeom>
          <a:noFill/>
          <a:ln w="9525">
            <a:noFill/>
            <a:miter lim="800000"/>
            <a:headEnd/>
            <a:tailEnd/>
          </a:ln>
        </p:spPr>
        <p:txBody>
          <a:bodyPr wrap="none">
            <a:spAutoFit/>
          </a:bodyPr>
          <a:lstStyle/>
          <a:p>
            <a:r>
              <a:rPr lang="en-GB" sz="2400" b="1">
                <a:latin typeface="Tahoma" pitchFamily="34" charset="0"/>
              </a:rPr>
              <a:t>Mechanical </a:t>
            </a:r>
          </a:p>
        </p:txBody>
      </p:sp>
      <p:sp>
        <p:nvSpPr>
          <p:cNvPr id="21509" name="Line 7"/>
          <p:cNvSpPr>
            <a:spLocks noChangeShapeType="1"/>
          </p:cNvSpPr>
          <p:nvPr/>
        </p:nvSpPr>
        <p:spPr bwMode="auto">
          <a:xfrm>
            <a:off x="1387475" y="2830513"/>
            <a:ext cx="0" cy="360362"/>
          </a:xfrm>
          <a:prstGeom prst="line">
            <a:avLst/>
          </a:prstGeom>
          <a:noFill/>
          <a:ln w="9525">
            <a:solidFill>
              <a:schemeClr val="tx1"/>
            </a:solidFill>
            <a:round/>
            <a:headEnd/>
            <a:tailEnd type="triangle" w="med" len="med"/>
          </a:ln>
        </p:spPr>
        <p:txBody>
          <a:bodyPr/>
          <a:lstStyle/>
          <a:p>
            <a:endParaRPr lang="en-GB"/>
          </a:p>
        </p:txBody>
      </p:sp>
      <p:sp>
        <p:nvSpPr>
          <p:cNvPr id="21510" name="Text Box 8"/>
          <p:cNvSpPr txBox="1">
            <a:spLocks noChangeArrowheads="1"/>
          </p:cNvSpPr>
          <p:nvPr/>
        </p:nvSpPr>
        <p:spPr bwMode="auto">
          <a:xfrm>
            <a:off x="542925" y="3116263"/>
            <a:ext cx="1728788" cy="457200"/>
          </a:xfrm>
          <a:prstGeom prst="rect">
            <a:avLst/>
          </a:prstGeom>
          <a:noFill/>
          <a:ln w="9525">
            <a:noFill/>
            <a:miter lim="800000"/>
            <a:headEnd/>
            <a:tailEnd/>
          </a:ln>
        </p:spPr>
        <p:txBody>
          <a:bodyPr wrap="none">
            <a:spAutoFit/>
          </a:bodyPr>
          <a:lstStyle/>
          <a:p>
            <a:r>
              <a:rPr lang="en-GB" sz="2400" b="1">
                <a:latin typeface="Tahoma" pitchFamily="34" charset="0"/>
              </a:rPr>
              <a:t>Hydraulic </a:t>
            </a:r>
          </a:p>
        </p:txBody>
      </p:sp>
      <p:sp>
        <p:nvSpPr>
          <p:cNvPr id="21511" name="Line 9"/>
          <p:cNvSpPr>
            <a:spLocks noChangeShapeType="1"/>
          </p:cNvSpPr>
          <p:nvPr/>
        </p:nvSpPr>
        <p:spPr bwMode="auto">
          <a:xfrm>
            <a:off x="1387475" y="3549650"/>
            <a:ext cx="0" cy="360363"/>
          </a:xfrm>
          <a:prstGeom prst="line">
            <a:avLst/>
          </a:prstGeom>
          <a:noFill/>
          <a:ln w="9525">
            <a:solidFill>
              <a:schemeClr val="tx1"/>
            </a:solidFill>
            <a:round/>
            <a:headEnd/>
            <a:tailEnd type="triangle" w="med" len="med"/>
          </a:ln>
        </p:spPr>
        <p:txBody>
          <a:bodyPr/>
          <a:lstStyle/>
          <a:p>
            <a:endParaRPr lang="en-GB"/>
          </a:p>
        </p:txBody>
      </p:sp>
      <p:sp>
        <p:nvSpPr>
          <p:cNvPr id="21512" name="Text Box 10"/>
          <p:cNvSpPr txBox="1">
            <a:spLocks noChangeArrowheads="1"/>
          </p:cNvSpPr>
          <p:nvPr/>
        </p:nvSpPr>
        <p:spPr bwMode="auto">
          <a:xfrm>
            <a:off x="417513" y="3908425"/>
            <a:ext cx="1941512" cy="457200"/>
          </a:xfrm>
          <a:prstGeom prst="rect">
            <a:avLst/>
          </a:prstGeom>
          <a:noFill/>
          <a:ln w="9525">
            <a:noFill/>
            <a:miter lim="800000"/>
            <a:headEnd/>
            <a:tailEnd/>
          </a:ln>
        </p:spPr>
        <p:txBody>
          <a:bodyPr wrap="none">
            <a:spAutoFit/>
          </a:bodyPr>
          <a:lstStyle/>
          <a:p>
            <a:r>
              <a:rPr lang="en-GB" sz="2400" b="1">
                <a:latin typeface="Tahoma" pitchFamily="34" charset="0"/>
              </a:rPr>
              <a:t>Fly by wire </a:t>
            </a:r>
          </a:p>
        </p:txBody>
      </p:sp>
      <p:sp>
        <p:nvSpPr>
          <p:cNvPr id="9" name="Rectangle 7"/>
          <p:cNvSpPr>
            <a:spLocks noGrp="1" noChangeArrowheads="1"/>
          </p:cNvSpPr>
          <p:nvPr>
            <p:ph type="title"/>
          </p:nvPr>
        </p:nvSpPr>
        <p:spPr>
          <a:xfrm>
            <a:off x="900113" y="404813"/>
            <a:ext cx="7456487" cy="960437"/>
          </a:xfrm>
        </p:spPr>
        <p:txBody>
          <a:bodyPr/>
          <a:lstStyle/>
          <a:p>
            <a:pPr eaLnBrk="1" hangingPunct="1"/>
            <a:r>
              <a:rPr lang="en-GB" sz="3600" dirty="0"/>
              <a:t>Early 21</a:t>
            </a:r>
            <a:r>
              <a:rPr lang="en-GB" sz="3600" baseline="30000" dirty="0"/>
              <a:t>st</a:t>
            </a:r>
            <a:r>
              <a:rPr lang="en-GB" sz="3600" dirty="0"/>
              <a:t> Century System</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99592" y="269776"/>
            <a:ext cx="8229600" cy="1143000"/>
          </a:xfrm>
        </p:spPr>
        <p:txBody>
          <a:bodyPr/>
          <a:lstStyle/>
          <a:p>
            <a:pPr eaLnBrk="1" hangingPunct="1"/>
            <a:r>
              <a:rPr lang="en-GB" dirty="0"/>
              <a:t>Low-Pass Filter:</a:t>
            </a:r>
            <a:br>
              <a:rPr lang="en-GB" dirty="0"/>
            </a:br>
            <a:r>
              <a:rPr lang="en-GB" sz="1900" dirty="0"/>
              <a:t>Attenuates and phase-shifts higher frequency signal components</a:t>
            </a:r>
          </a:p>
        </p:txBody>
      </p:sp>
      <p:sp>
        <p:nvSpPr>
          <p:cNvPr id="32777" name="Line 9"/>
          <p:cNvSpPr>
            <a:spLocks noChangeShapeType="1"/>
          </p:cNvSpPr>
          <p:nvPr/>
        </p:nvSpPr>
        <p:spPr bwMode="auto">
          <a:xfrm>
            <a:off x="1403350" y="3557588"/>
            <a:ext cx="6697663" cy="0"/>
          </a:xfrm>
          <a:prstGeom prst="line">
            <a:avLst/>
          </a:prstGeom>
          <a:noFill/>
          <a:ln w="9525">
            <a:solidFill>
              <a:schemeClr val="tx1"/>
            </a:solidFill>
            <a:round/>
            <a:headEnd/>
            <a:tailEnd type="triangle" w="med" len="med"/>
          </a:ln>
        </p:spPr>
        <p:txBody>
          <a:bodyPr/>
          <a:lstStyle/>
          <a:p>
            <a:endParaRPr lang="en-GB"/>
          </a:p>
        </p:txBody>
      </p:sp>
      <p:sp>
        <p:nvSpPr>
          <p:cNvPr id="32778" name="Line 10"/>
          <p:cNvSpPr>
            <a:spLocks noChangeShapeType="1"/>
          </p:cNvSpPr>
          <p:nvPr/>
        </p:nvSpPr>
        <p:spPr bwMode="auto">
          <a:xfrm flipV="1">
            <a:off x="1403350" y="2405063"/>
            <a:ext cx="0" cy="1152525"/>
          </a:xfrm>
          <a:prstGeom prst="line">
            <a:avLst/>
          </a:prstGeom>
          <a:noFill/>
          <a:ln w="9525">
            <a:solidFill>
              <a:schemeClr val="tx1"/>
            </a:solidFill>
            <a:round/>
            <a:headEnd/>
            <a:tailEnd type="triangle" w="med" len="med"/>
          </a:ln>
        </p:spPr>
        <p:txBody>
          <a:bodyPr/>
          <a:lstStyle/>
          <a:p>
            <a:endParaRPr lang="en-GB"/>
          </a:p>
        </p:txBody>
      </p:sp>
      <p:sp>
        <p:nvSpPr>
          <p:cNvPr id="32779" name="Line 11"/>
          <p:cNvSpPr>
            <a:spLocks noChangeShapeType="1"/>
          </p:cNvSpPr>
          <p:nvPr/>
        </p:nvSpPr>
        <p:spPr bwMode="auto">
          <a:xfrm flipV="1">
            <a:off x="2195512" y="2276872"/>
            <a:ext cx="223" cy="1280716"/>
          </a:xfrm>
          <a:prstGeom prst="line">
            <a:avLst/>
          </a:prstGeom>
          <a:noFill/>
          <a:ln w="38100">
            <a:solidFill>
              <a:schemeClr val="tx1"/>
            </a:solidFill>
            <a:round/>
            <a:headEnd/>
            <a:tailEnd type="triangle" w="med" len="med"/>
          </a:ln>
        </p:spPr>
        <p:txBody>
          <a:bodyPr/>
          <a:lstStyle/>
          <a:p>
            <a:endParaRPr lang="en-GB"/>
          </a:p>
        </p:txBody>
      </p:sp>
      <p:sp>
        <p:nvSpPr>
          <p:cNvPr id="32781" name="Line 13"/>
          <p:cNvSpPr>
            <a:spLocks noChangeShapeType="1"/>
          </p:cNvSpPr>
          <p:nvPr/>
        </p:nvSpPr>
        <p:spPr bwMode="auto">
          <a:xfrm flipV="1">
            <a:off x="3779838" y="2636912"/>
            <a:ext cx="74" cy="920676"/>
          </a:xfrm>
          <a:prstGeom prst="line">
            <a:avLst/>
          </a:prstGeom>
          <a:noFill/>
          <a:ln w="38100">
            <a:solidFill>
              <a:schemeClr val="tx1"/>
            </a:solidFill>
            <a:round/>
            <a:headEnd/>
            <a:tailEnd type="triangle" w="med" len="med"/>
          </a:ln>
        </p:spPr>
        <p:txBody>
          <a:bodyPr/>
          <a:lstStyle/>
          <a:p>
            <a:endParaRPr lang="en-GB"/>
          </a:p>
        </p:txBody>
      </p:sp>
      <p:sp>
        <p:nvSpPr>
          <p:cNvPr id="32783" name="Line 15"/>
          <p:cNvSpPr>
            <a:spLocks noChangeShapeType="1"/>
          </p:cNvSpPr>
          <p:nvPr/>
        </p:nvSpPr>
        <p:spPr bwMode="auto">
          <a:xfrm flipH="1" flipV="1">
            <a:off x="5364087" y="3140968"/>
            <a:ext cx="75" cy="416620"/>
          </a:xfrm>
          <a:prstGeom prst="line">
            <a:avLst/>
          </a:prstGeom>
          <a:noFill/>
          <a:ln w="38100">
            <a:solidFill>
              <a:schemeClr val="tx1"/>
            </a:solidFill>
            <a:round/>
            <a:headEnd/>
            <a:tailEnd type="triangle" w="med" len="med"/>
          </a:ln>
        </p:spPr>
        <p:txBody>
          <a:bodyPr/>
          <a:lstStyle/>
          <a:p>
            <a:endParaRPr lang="en-GB"/>
          </a:p>
        </p:txBody>
      </p:sp>
      <p:sp>
        <p:nvSpPr>
          <p:cNvPr id="32785" name="Line 17"/>
          <p:cNvSpPr>
            <a:spLocks noChangeShapeType="1"/>
          </p:cNvSpPr>
          <p:nvPr/>
        </p:nvSpPr>
        <p:spPr bwMode="auto">
          <a:xfrm flipH="1" flipV="1">
            <a:off x="6948264" y="3284984"/>
            <a:ext cx="224" cy="272604"/>
          </a:xfrm>
          <a:prstGeom prst="line">
            <a:avLst/>
          </a:prstGeom>
          <a:noFill/>
          <a:ln w="38100">
            <a:solidFill>
              <a:schemeClr val="tx1"/>
            </a:solidFill>
            <a:round/>
            <a:headEnd/>
            <a:tailEnd type="triangle" w="med" len="med"/>
          </a:ln>
        </p:spPr>
        <p:txBody>
          <a:bodyPr/>
          <a:lstStyle/>
          <a:p>
            <a:endParaRPr lang="en-GB"/>
          </a:p>
        </p:txBody>
      </p:sp>
      <p:sp>
        <p:nvSpPr>
          <p:cNvPr id="32786" name="Text Box 18"/>
          <p:cNvSpPr txBox="1">
            <a:spLocks noChangeArrowheads="1"/>
          </p:cNvSpPr>
          <p:nvPr/>
        </p:nvSpPr>
        <p:spPr bwMode="auto">
          <a:xfrm>
            <a:off x="2032000" y="3578225"/>
            <a:ext cx="369888" cy="457200"/>
          </a:xfrm>
          <a:prstGeom prst="rect">
            <a:avLst/>
          </a:prstGeom>
          <a:noFill/>
          <a:ln w="9525">
            <a:noFill/>
            <a:miter lim="800000"/>
            <a:headEnd/>
            <a:tailEnd/>
          </a:ln>
        </p:spPr>
        <p:txBody>
          <a:bodyPr wrap="none">
            <a:spAutoFit/>
          </a:bodyPr>
          <a:lstStyle/>
          <a:p>
            <a:r>
              <a:rPr lang="en-GB" sz="2400" i="1">
                <a:latin typeface="Times New Roman" pitchFamily="18" charset="0"/>
              </a:rPr>
              <a:t>f</a:t>
            </a:r>
            <a:r>
              <a:rPr lang="en-GB" sz="2400" i="1" baseline="-25000">
                <a:latin typeface="Times New Roman" pitchFamily="18" charset="0"/>
              </a:rPr>
              <a:t>0</a:t>
            </a:r>
            <a:endParaRPr lang="en-GB" sz="2400" i="1">
              <a:latin typeface="Times New Roman" pitchFamily="18" charset="0"/>
            </a:endParaRPr>
          </a:p>
        </p:txBody>
      </p:sp>
      <p:sp>
        <p:nvSpPr>
          <p:cNvPr id="32787" name="Text Box 19"/>
          <p:cNvSpPr txBox="1">
            <a:spLocks noChangeArrowheads="1"/>
          </p:cNvSpPr>
          <p:nvPr/>
        </p:nvSpPr>
        <p:spPr bwMode="auto">
          <a:xfrm>
            <a:off x="2771775" y="3557588"/>
            <a:ext cx="522288" cy="457200"/>
          </a:xfrm>
          <a:prstGeom prst="rect">
            <a:avLst/>
          </a:prstGeom>
          <a:noFill/>
          <a:ln w="9525">
            <a:noFill/>
            <a:miter lim="800000"/>
            <a:headEnd/>
            <a:tailEnd/>
          </a:ln>
        </p:spPr>
        <p:txBody>
          <a:bodyPr wrap="none">
            <a:spAutoFit/>
          </a:bodyPr>
          <a:lstStyle/>
          <a:p>
            <a:r>
              <a:rPr lang="en-GB" sz="2400" i="1">
                <a:latin typeface="Times New Roman" pitchFamily="18" charset="0"/>
              </a:rPr>
              <a:t>2f</a:t>
            </a:r>
            <a:r>
              <a:rPr lang="en-GB" sz="2400" i="1" baseline="-25000">
                <a:latin typeface="Times New Roman" pitchFamily="18" charset="0"/>
              </a:rPr>
              <a:t>0</a:t>
            </a:r>
            <a:endParaRPr lang="en-GB" sz="2400" i="1">
              <a:latin typeface="Times New Roman" pitchFamily="18" charset="0"/>
            </a:endParaRPr>
          </a:p>
        </p:txBody>
      </p:sp>
      <p:sp>
        <p:nvSpPr>
          <p:cNvPr id="32788" name="Text Box 20"/>
          <p:cNvSpPr txBox="1">
            <a:spLocks noChangeArrowheads="1"/>
          </p:cNvSpPr>
          <p:nvPr/>
        </p:nvSpPr>
        <p:spPr bwMode="auto">
          <a:xfrm>
            <a:off x="3492500" y="3557588"/>
            <a:ext cx="522288" cy="457200"/>
          </a:xfrm>
          <a:prstGeom prst="rect">
            <a:avLst/>
          </a:prstGeom>
          <a:noFill/>
          <a:ln w="9525">
            <a:noFill/>
            <a:miter lim="800000"/>
            <a:headEnd/>
            <a:tailEnd/>
          </a:ln>
        </p:spPr>
        <p:txBody>
          <a:bodyPr wrap="none">
            <a:spAutoFit/>
          </a:bodyPr>
          <a:lstStyle/>
          <a:p>
            <a:r>
              <a:rPr lang="en-GB" sz="2400" i="1">
                <a:latin typeface="Times New Roman" pitchFamily="18" charset="0"/>
              </a:rPr>
              <a:t>3f</a:t>
            </a:r>
            <a:r>
              <a:rPr lang="en-GB" sz="2400" i="1" baseline="-25000">
                <a:latin typeface="Times New Roman" pitchFamily="18" charset="0"/>
              </a:rPr>
              <a:t>0</a:t>
            </a:r>
            <a:endParaRPr lang="en-GB" sz="2400" i="1">
              <a:latin typeface="Times New Roman" pitchFamily="18" charset="0"/>
            </a:endParaRPr>
          </a:p>
        </p:txBody>
      </p:sp>
      <p:sp>
        <p:nvSpPr>
          <p:cNvPr id="32789" name="Text Box 21"/>
          <p:cNvSpPr txBox="1">
            <a:spLocks noChangeArrowheads="1"/>
          </p:cNvSpPr>
          <p:nvPr/>
        </p:nvSpPr>
        <p:spPr bwMode="auto">
          <a:xfrm>
            <a:off x="4335463" y="3557588"/>
            <a:ext cx="522287" cy="457200"/>
          </a:xfrm>
          <a:prstGeom prst="rect">
            <a:avLst/>
          </a:prstGeom>
          <a:noFill/>
          <a:ln w="9525">
            <a:noFill/>
            <a:miter lim="800000"/>
            <a:headEnd/>
            <a:tailEnd/>
          </a:ln>
        </p:spPr>
        <p:txBody>
          <a:bodyPr wrap="none">
            <a:spAutoFit/>
          </a:bodyPr>
          <a:lstStyle/>
          <a:p>
            <a:r>
              <a:rPr lang="en-GB" sz="2400" i="1">
                <a:latin typeface="Times New Roman" pitchFamily="18" charset="0"/>
              </a:rPr>
              <a:t>4f</a:t>
            </a:r>
            <a:r>
              <a:rPr lang="en-GB" sz="2400" i="1" baseline="-25000">
                <a:latin typeface="Times New Roman" pitchFamily="18" charset="0"/>
              </a:rPr>
              <a:t>0</a:t>
            </a:r>
            <a:endParaRPr lang="en-GB" sz="2400" i="1">
              <a:latin typeface="Times New Roman" pitchFamily="18" charset="0"/>
            </a:endParaRPr>
          </a:p>
        </p:txBody>
      </p:sp>
      <p:sp>
        <p:nvSpPr>
          <p:cNvPr id="32790" name="Text Box 22"/>
          <p:cNvSpPr txBox="1">
            <a:spLocks noChangeArrowheads="1"/>
          </p:cNvSpPr>
          <p:nvPr/>
        </p:nvSpPr>
        <p:spPr bwMode="auto">
          <a:xfrm>
            <a:off x="5056188" y="3557588"/>
            <a:ext cx="522287" cy="457200"/>
          </a:xfrm>
          <a:prstGeom prst="rect">
            <a:avLst/>
          </a:prstGeom>
          <a:noFill/>
          <a:ln w="9525">
            <a:noFill/>
            <a:miter lim="800000"/>
            <a:headEnd/>
            <a:tailEnd/>
          </a:ln>
        </p:spPr>
        <p:txBody>
          <a:bodyPr wrap="none">
            <a:spAutoFit/>
          </a:bodyPr>
          <a:lstStyle/>
          <a:p>
            <a:r>
              <a:rPr lang="en-GB" sz="2400" i="1">
                <a:latin typeface="Times New Roman" pitchFamily="18" charset="0"/>
              </a:rPr>
              <a:t>5f</a:t>
            </a:r>
            <a:r>
              <a:rPr lang="en-GB" sz="2400" i="1" baseline="-25000">
                <a:latin typeface="Times New Roman" pitchFamily="18" charset="0"/>
              </a:rPr>
              <a:t>0</a:t>
            </a:r>
            <a:endParaRPr lang="en-GB" sz="2400" i="1">
              <a:latin typeface="Times New Roman" pitchFamily="18" charset="0"/>
            </a:endParaRPr>
          </a:p>
        </p:txBody>
      </p:sp>
      <p:sp>
        <p:nvSpPr>
          <p:cNvPr id="32791" name="Text Box 23"/>
          <p:cNvSpPr txBox="1">
            <a:spLocks noChangeArrowheads="1"/>
          </p:cNvSpPr>
          <p:nvPr/>
        </p:nvSpPr>
        <p:spPr bwMode="auto">
          <a:xfrm>
            <a:off x="5776913" y="3557588"/>
            <a:ext cx="522287" cy="457200"/>
          </a:xfrm>
          <a:prstGeom prst="rect">
            <a:avLst/>
          </a:prstGeom>
          <a:noFill/>
          <a:ln w="9525">
            <a:noFill/>
            <a:miter lim="800000"/>
            <a:headEnd/>
            <a:tailEnd/>
          </a:ln>
        </p:spPr>
        <p:txBody>
          <a:bodyPr wrap="none">
            <a:spAutoFit/>
          </a:bodyPr>
          <a:lstStyle/>
          <a:p>
            <a:r>
              <a:rPr lang="en-GB" sz="2400" i="1">
                <a:latin typeface="Times New Roman" pitchFamily="18" charset="0"/>
              </a:rPr>
              <a:t>6f</a:t>
            </a:r>
            <a:r>
              <a:rPr lang="en-GB" sz="2400" i="1" baseline="-25000">
                <a:latin typeface="Times New Roman" pitchFamily="18" charset="0"/>
              </a:rPr>
              <a:t>0</a:t>
            </a:r>
            <a:endParaRPr lang="en-GB" sz="2400" i="1">
              <a:latin typeface="Times New Roman" pitchFamily="18" charset="0"/>
            </a:endParaRPr>
          </a:p>
        </p:txBody>
      </p:sp>
      <p:sp>
        <p:nvSpPr>
          <p:cNvPr id="32792" name="Text Box 24"/>
          <p:cNvSpPr txBox="1">
            <a:spLocks noChangeArrowheads="1"/>
          </p:cNvSpPr>
          <p:nvPr/>
        </p:nvSpPr>
        <p:spPr bwMode="auto">
          <a:xfrm>
            <a:off x="6497638" y="3557588"/>
            <a:ext cx="522287" cy="457200"/>
          </a:xfrm>
          <a:prstGeom prst="rect">
            <a:avLst/>
          </a:prstGeom>
          <a:noFill/>
          <a:ln w="9525">
            <a:noFill/>
            <a:miter lim="800000"/>
            <a:headEnd/>
            <a:tailEnd/>
          </a:ln>
        </p:spPr>
        <p:txBody>
          <a:bodyPr wrap="none">
            <a:spAutoFit/>
          </a:bodyPr>
          <a:lstStyle/>
          <a:p>
            <a:r>
              <a:rPr lang="en-GB" sz="2400" i="1">
                <a:latin typeface="Times New Roman" pitchFamily="18" charset="0"/>
              </a:rPr>
              <a:t>7f</a:t>
            </a:r>
            <a:r>
              <a:rPr lang="en-GB" sz="2400" i="1" baseline="-25000">
                <a:latin typeface="Times New Roman" pitchFamily="18" charset="0"/>
              </a:rPr>
              <a:t>0</a:t>
            </a:r>
            <a:endParaRPr lang="en-GB" sz="2400" i="1">
              <a:latin typeface="Times New Roman" pitchFamily="18" charset="0"/>
            </a:endParaRPr>
          </a:p>
        </p:txBody>
      </p:sp>
      <p:sp>
        <p:nvSpPr>
          <p:cNvPr id="32793" name="Line 25"/>
          <p:cNvSpPr>
            <a:spLocks noChangeShapeType="1"/>
          </p:cNvSpPr>
          <p:nvPr/>
        </p:nvSpPr>
        <p:spPr bwMode="auto">
          <a:xfrm>
            <a:off x="7164388" y="3844925"/>
            <a:ext cx="360362" cy="0"/>
          </a:xfrm>
          <a:prstGeom prst="line">
            <a:avLst/>
          </a:prstGeom>
          <a:noFill/>
          <a:ln w="38100">
            <a:solidFill>
              <a:schemeClr val="tx1"/>
            </a:solidFill>
            <a:prstDash val="sysDot"/>
            <a:round/>
            <a:headEnd/>
            <a:tailEnd/>
          </a:ln>
        </p:spPr>
        <p:txBody>
          <a:bodyPr/>
          <a:lstStyle/>
          <a:p>
            <a:endParaRPr lang="en-GB"/>
          </a:p>
        </p:txBody>
      </p:sp>
      <p:sp>
        <p:nvSpPr>
          <p:cNvPr id="32795" name="Text Box 27"/>
          <p:cNvSpPr txBox="1">
            <a:spLocks noChangeArrowheads="1"/>
          </p:cNvSpPr>
          <p:nvPr/>
        </p:nvSpPr>
        <p:spPr bwMode="auto">
          <a:xfrm flipV="1">
            <a:off x="683568" y="2492896"/>
            <a:ext cx="461665" cy="1118255"/>
          </a:xfrm>
          <a:prstGeom prst="rect">
            <a:avLst/>
          </a:prstGeom>
          <a:noFill/>
          <a:ln w="9525">
            <a:noFill/>
            <a:miter lim="800000"/>
            <a:headEnd/>
            <a:tailEnd/>
          </a:ln>
        </p:spPr>
        <p:txBody>
          <a:bodyPr vert="eaVert" wrap="none">
            <a:spAutoFit/>
          </a:bodyPr>
          <a:lstStyle/>
          <a:p>
            <a:r>
              <a:rPr lang="en-GB" dirty="0"/>
              <a:t>Amplitude</a:t>
            </a:r>
            <a:endParaRPr lang="en-GB" sz="2400" i="1" baseline="-25000" dirty="0">
              <a:latin typeface="Times New Roman" pitchFamily="18" charset="0"/>
            </a:endParaRPr>
          </a:p>
        </p:txBody>
      </p:sp>
      <p:sp>
        <p:nvSpPr>
          <p:cNvPr id="32796" name="AutoShape 28"/>
          <p:cNvSpPr>
            <a:spLocks noChangeArrowheads="1"/>
          </p:cNvSpPr>
          <p:nvPr/>
        </p:nvSpPr>
        <p:spPr bwMode="auto">
          <a:xfrm>
            <a:off x="4662289" y="2274888"/>
            <a:ext cx="485775" cy="4318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en-GB"/>
          </a:p>
        </p:txBody>
      </p:sp>
      <p:sp>
        <p:nvSpPr>
          <p:cNvPr id="48157" name="Line 29"/>
          <p:cNvSpPr>
            <a:spLocks noChangeShapeType="1"/>
          </p:cNvSpPr>
          <p:nvPr/>
        </p:nvSpPr>
        <p:spPr bwMode="auto">
          <a:xfrm>
            <a:off x="1403350" y="5083175"/>
            <a:ext cx="6697663" cy="0"/>
          </a:xfrm>
          <a:prstGeom prst="line">
            <a:avLst/>
          </a:prstGeom>
          <a:noFill/>
          <a:ln w="9525">
            <a:solidFill>
              <a:schemeClr val="tx1"/>
            </a:solidFill>
            <a:round/>
            <a:headEnd/>
            <a:tailEnd type="triangle" w="med" len="med"/>
          </a:ln>
        </p:spPr>
        <p:txBody>
          <a:bodyPr/>
          <a:lstStyle/>
          <a:p>
            <a:endParaRPr lang="en-GB"/>
          </a:p>
        </p:txBody>
      </p:sp>
      <p:sp>
        <p:nvSpPr>
          <p:cNvPr id="48158" name="Line 30"/>
          <p:cNvSpPr>
            <a:spLocks noChangeShapeType="1"/>
          </p:cNvSpPr>
          <p:nvPr/>
        </p:nvSpPr>
        <p:spPr bwMode="auto">
          <a:xfrm flipV="1">
            <a:off x="1403350" y="3930650"/>
            <a:ext cx="0" cy="1152525"/>
          </a:xfrm>
          <a:prstGeom prst="line">
            <a:avLst/>
          </a:prstGeom>
          <a:noFill/>
          <a:ln w="9525">
            <a:solidFill>
              <a:schemeClr val="tx1"/>
            </a:solidFill>
            <a:round/>
            <a:headEnd/>
            <a:tailEnd type="triangle" w="med" len="med"/>
          </a:ln>
        </p:spPr>
        <p:txBody>
          <a:bodyPr/>
          <a:lstStyle/>
          <a:p>
            <a:endParaRPr lang="en-GB"/>
          </a:p>
        </p:txBody>
      </p:sp>
      <p:sp>
        <p:nvSpPr>
          <p:cNvPr id="48159" name="Freeform 31"/>
          <p:cNvSpPr>
            <a:spLocks/>
          </p:cNvSpPr>
          <p:nvPr/>
        </p:nvSpPr>
        <p:spPr bwMode="auto">
          <a:xfrm>
            <a:off x="1403350" y="2562225"/>
            <a:ext cx="5545138" cy="954088"/>
          </a:xfrm>
          <a:custGeom>
            <a:avLst/>
            <a:gdLst>
              <a:gd name="T0" fmla="*/ 0 w 3493"/>
              <a:gd name="T1" fmla="*/ 0 h 601"/>
              <a:gd name="T2" fmla="*/ 2147483647 w 3493"/>
              <a:gd name="T3" fmla="*/ 383063894 h 601"/>
              <a:gd name="T4" fmla="*/ 2147483647 w 3493"/>
              <a:gd name="T5" fmla="*/ 1330643054 h 601"/>
              <a:gd name="T6" fmla="*/ 2147483647 w 3493"/>
              <a:gd name="T7" fmla="*/ 1486892760 h 601"/>
              <a:gd name="T8" fmla="*/ 0 60000 65536"/>
              <a:gd name="T9" fmla="*/ 0 60000 65536"/>
              <a:gd name="T10" fmla="*/ 0 60000 65536"/>
              <a:gd name="T11" fmla="*/ 0 60000 65536"/>
              <a:gd name="T12" fmla="*/ 0 w 3493"/>
              <a:gd name="T13" fmla="*/ 0 h 601"/>
              <a:gd name="T14" fmla="*/ 3493 w 3493"/>
              <a:gd name="T15" fmla="*/ 601 h 601"/>
            </a:gdLst>
            <a:ahLst/>
            <a:cxnLst>
              <a:cxn ang="T8">
                <a:pos x="T0" y="T1"/>
              </a:cxn>
              <a:cxn ang="T9">
                <a:pos x="T2" y="T3"/>
              </a:cxn>
              <a:cxn ang="T10">
                <a:pos x="T4" y="T5"/>
              </a:cxn>
              <a:cxn ang="T11">
                <a:pos x="T6" y="T7"/>
              </a:cxn>
            </a:cxnLst>
            <a:rect l="T12" t="T13" r="T14" b="T15"/>
            <a:pathLst>
              <a:path w="3493" h="601">
                <a:moveTo>
                  <a:pt x="0" y="0"/>
                </a:moveTo>
                <a:cubicBezTo>
                  <a:pt x="239" y="25"/>
                  <a:pt x="979" y="64"/>
                  <a:pt x="1437" y="152"/>
                </a:cubicBezTo>
                <a:cubicBezTo>
                  <a:pt x="1895" y="240"/>
                  <a:pt x="2404" y="455"/>
                  <a:pt x="2747" y="528"/>
                </a:cubicBezTo>
                <a:cubicBezTo>
                  <a:pt x="3090" y="601"/>
                  <a:pt x="3338" y="577"/>
                  <a:pt x="3493" y="590"/>
                </a:cubicBezTo>
              </a:path>
            </a:pathLst>
          </a:custGeom>
          <a:noFill/>
          <a:ln w="28575" cap="flat" cmpd="sng">
            <a:solidFill>
              <a:srgbClr val="CC0000"/>
            </a:solidFill>
            <a:prstDash val="dash"/>
            <a:round/>
            <a:headEnd/>
            <a:tailEnd/>
          </a:ln>
        </p:spPr>
        <p:txBody>
          <a:bodyPr/>
          <a:lstStyle/>
          <a:p>
            <a:endParaRPr lang="en-GB"/>
          </a:p>
        </p:txBody>
      </p:sp>
      <p:sp>
        <p:nvSpPr>
          <p:cNvPr id="48160" name="Text Box 32"/>
          <p:cNvSpPr txBox="1">
            <a:spLocks noChangeArrowheads="1"/>
          </p:cNvSpPr>
          <p:nvPr/>
        </p:nvSpPr>
        <p:spPr bwMode="auto">
          <a:xfrm>
            <a:off x="5703888" y="2420888"/>
            <a:ext cx="3440112" cy="707886"/>
          </a:xfrm>
          <a:prstGeom prst="rect">
            <a:avLst/>
          </a:prstGeom>
          <a:noFill/>
          <a:ln w="9525">
            <a:noFill/>
            <a:miter lim="800000"/>
            <a:headEnd/>
            <a:tailEnd/>
          </a:ln>
        </p:spPr>
        <p:txBody>
          <a:bodyPr>
            <a:spAutoFit/>
          </a:bodyPr>
          <a:lstStyle/>
          <a:p>
            <a:r>
              <a:rPr lang="en-GB" sz="2000" dirty="0">
                <a:solidFill>
                  <a:srgbClr val="CC0000"/>
                </a:solidFill>
              </a:rPr>
              <a:t>Amplitude response, </a:t>
            </a:r>
            <a:r>
              <a:rPr lang="en-GB" sz="2000" i="1" dirty="0">
                <a:solidFill>
                  <a:srgbClr val="CC0000"/>
                </a:solidFill>
              </a:rPr>
              <a:t>R(f),</a:t>
            </a:r>
            <a:r>
              <a:rPr lang="en-GB" sz="2000" dirty="0">
                <a:solidFill>
                  <a:srgbClr val="CC0000"/>
                </a:solidFill>
              </a:rPr>
              <a:t> of  a low-pass filter</a:t>
            </a:r>
          </a:p>
        </p:txBody>
      </p:sp>
      <p:sp>
        <p:nvSpPr>
          <p:cNvPr id="48161" name="Line 33"/>
          <p:cNvSpPr>
            <a:spLocks noChangeShapeType="1"/>
          </p:cNvSpPr>
          <p:nvPr/>
        </p:nvSpPr>
        <p:spPr bwMode="auto">
          <a:xfrm flipH="1">
            <a:off x="5076825" y="2851150"/>
            <a:ext cx="574675" cy="358775"/>
          </a:xfrm>
          <a:prstGeom prst="line">
            <a:avLst/>
          </a:prstGeom>
          <a:noFill/>
          <a:ln w="9525">
            <a:solidFill>
              <a:schemeClr val="tx1"/>
            </a:solidFill>
            <a:round/>
            <a:headEnd/>
            <a:tailEnd type="triangle" w="med" len="med"/>
          </a:ln>
        </p:spPr>
        <p:txBody>
          <a:bodyPr/>
          <a:lstStyle/>
          <a:p>
            <a:endParaRPr lang="en-GB"/>
          </a:p>
        </p:txBody>
      </p:sp>
      <p:sp>
        <p:nvSpPr>
          <p:cNvPr id="48162" name="Line 34"/>
          <p:cNvSpPr>
            <a:spLocks noChangeShapeType="1"/>
          </p:cNvSpPr>
          <p:nvPr/>
        </p:nvSpPr>
        <p:spPr bwMode="auto">
          <a:xfrm flipV="1">
            <a:off x="2195512" y="4005063"/>
            <a:ext cx="223" cy="1078111"/>
          </a:xfrm>
          <a:prstGeom prst="line">
            <a:avLst/>
          </a:prstGeom>
          <a:noFill/>
          <a:ln w="38100">
            <a:solidFill>
              <a:srgbClr val="FF3300"/>
            </a:solidFill>
            <a:round/>
            <a:headEnd/>
            <a:tailEnd type="triangle" w="med" len="med"/>
          </a:ln>
        </p:spPr>
        <p:txBody>
          <a:bodyPr/>
          <a:lstStyle/>
          <a:p>
            <a:endParaRPr lang="en-GB"/>
          </a:p>
        </p:txBody>
      </p:sp>
      <p:sp>
        <p:nvSpPr>
          <p:cNvPr id="48164" name="Line 36"/>
          <p:cNvSpPr>
            <a:spLocks noChangeShapeType="1"/>
          </p:cNvSpPr>
          <p:nvPr/>
        </p:nvSpPr>
        <p:spPr bwMode="auto">
          <a:xfrm flipV="1">
            <a:off x="3779838" y="4365104"/>
            <a:ext cx="74" cy="718071"/>
          </a:xfrm>
          <a:prstGeom prst="line">
            <a:avLst/>
          </a:prstGeom>
          <a:noFill/>
          <a:ln w="38100">
            <a:solidFill>
              <a:srgbClr val="FF3300"/>
            </a:solidFill>
            <a:round/>
            <a:headEnd/>
            <a:tailEnd type="triangle" w="med" len="med"/>
          </a:ln>
        </p:spPr>
        <p:txBody>
          <a:bodyPr/>
          <a:lstStyle/>
          <a:p>
            <a:endParaRPr lang="en-GB"/>
          </a:p>
        </p:txBody>
      </p:sp>
      <p:sp>
        <p:nvSpPr>
          <p:cNvPr id="48166" name="Line 38"/>
          <p:cNvSpPr>
            <a:spLocks noChangeShapeType="1"/>
          </p:cNvSpPr>
          <p:nvPr/>
        </p:nvSpPr>
        <p:spPr bwMode="auto">
          <a:xfrm flipV="1">
            <a:off x="5364163" y="4867275"/>
            <a:ext cx="0" cy="215900"/>
          </a:xfrm>
          <a:prstGeom prst="line">
            <a:avLst/>
          </a:prstGeom>
          <a:noFill/>
          <a:ln w="38100">
            <a:solidFill>
              <a:srgbClr val="FF3300"/>
            </a:solidFill>
            <a:round/>
            <a:headEnd/>
            <a:tailEnd type="triangle" w="med" len="med"/>
          </a:ln>
        </p:spPr>
        <p:txBody>
          <a:bodyPr/>
          <a:lstStyle/>
          <a:p>
            <a:endParaRPr lang="en-GB"/>
          </a:p>
        </p:txBody>
      </p:sp>
      <p:sp>
        <p:nvSpPr>
          <p:cNvPr id="48168" name="Line 40"/>
          <p:cNvSpPr>
            <a:spLocks noChangeShapeType="1"/>
          </p:cNvSpPr>
          <p:nvPr/>
        </p:nvSpPr>
        <p:spPr bwMode="auto">
          <a:xfrm flipH="1" flipV="1">
            <a:off x="6948264" y="4941168"/>
            <a:ext cx="224" cy="144016"/>
          </a:xfrm>
          <a:prstGeom prst="line">
            <a:avLst/>
          </a:prstGeom>
          <a:noFill/>
          <a:ln w="38100">
            <a:solidFill>
              <a:srgbClr val="FF3300"/>
            </a:solidFill>
            <a:round/>
            <a:headEnd/>
            <a:tailEnd type="triangle" w="med" len="med"/>
          </a:ln>
        </p:spPr>
        <p:txBody>
          <a:bodyPr/>
          <a:lstStyle/>
          <a:p>
            <a:endParaRPr lang="en-GB"/>
          </a:p>
        </p:txBody>
      </p:sp>
      <p:sp>
        <p:nvSpPr>
          <p:cNvPr id="48169" name="Text Box 41"/>
          <p:cNvSpPr txBox="1">
            <a:spLocks noChangeArrowheads="1"/>
          </p:cNvSpPr>
          <p:nvPr/>
        </p:nvSpPr>
        <p:spPr bwMode="auto">
          <a:xfrm>
            <a:off x="2052638" y="5103813"/>
            <a:ext cx="369887" cy="457200"/>
          </a:xfrm>
          <a:prstGeom prst="rect">
            <a:avLst/>
          </a:prstGeom>
          <a:noFill/>
          <a:ln w="9525">
            <a:noFill/>
            <a:miter lim="800000"/>
            <a:headEnd/>
            <a:tailEnd/>
          </a:ln>
        </p:spPr>
        <p:txBody>
          <a:bodyPr wrap="none">
            <a:spAutoFit/>
          </a:bodyPr>
          <a:lstStyle/>
          <a:p>
            <a:r>
              <a:rPr lang="en-GB" sz="2400" i="1">
                <a:latin typeface="Times New Roman" pitchFamily="18" charset="0"/>
              </a:rPr>
              <a:t>f</a:t>
            </a:r>
            <a:r>
              <a:rPr lang="en-GB" sz="2400" i="1" baseline="-25000">
                <a:latin typeface="Times New Roman" pitchFamily="18" charset="0"/>
              </a:rPr>
              <a:t>0</a:t>
            </a:r>
            <a:endParaRPr lang="en-GB" sz="2400" i="1">
              <a:latin typeface="Times New Roman" pitchFamily="18" charset="0"/>
            </a:endParaRPr>
          </a:p>
        </p:txBody>
      </p:sp>
      <p:sp>
        <p:nvSpPr>
          <p:cNvPr id="48170" name="Text Box 42"/>
          <p:cNvSpPr txBox="1">
            <a:spLocks noChangeArrowheads="1"/>
          </p:cNvSpPr>
          <p:nvPr/>
        </p:nvSpPr>
        <p:spPr bwMode="auto">
          <a:xfrm>
            <a:off x="2792413" y="5083175"/>
            <a:ext cx="522287" cy="457200"/>
          </a:xfrm>
          <a:prstGeom prst="rect">
            <a:avLst/>
          </a:prstGeom>
          <a:noFill/>
          <a:ln w="9525">
            <a:noFill/>
            <a:miter lim="800000"/>
            <a:headEnd/>
            <a:tailEnd/>
          </a:ln>
        </p:spPr>
        <p:txBody>
          <a:bodyPr wrap="none">
            <a:spAutoFit/>
          </a:bodyPr>
          <a:lstStyle/>
          <a:p>
            <a:r>
              <a:rPr lang="en-GB" sz="2400" i="1">
                <a:latin typeface="Times New Roman" pitchFamily="18" charset="0"/>
              </a:rPr>
              <a:t>2f</a:t>
            </a:r>
            <a:r>
              <a:rPr lang="en-GB" sz="2400" i="1" baseline="-25000">
                <a:latin typeface="Times New Roman" pitchFamily="18" charset="0"/>
              </a:rPr>
              <a:t>0</a:t>
            </a:r>
            <a:endParaRPr lang="en-GB" sz="2400" i="1">
              <a:latin typeface="Times New Roman" pitchFamily="18" charset="0"/>
            </a:endParaRPr>
          </a:p>
        </p:txBody>
      </p:sp>
      <p:sp>
        <p:nvSpPr>
          <p:cNvPr id="48171" name="Text Box 43"/>
          <p:cNvSpPr txBox="1">
            <a:spLocks noChangeArrowheads="1"/>
          </p:cNvSpPr>
          <p:nvPr/>
        </p:nvSpPr>
        <p:spPr bwMode="auto">
          <a:xfrm>
            <a:off x="3513138" y="5083175"/>
            <a:ext cx="522287" cy="457200"/>
          </a:xfrm>
          <a:prstGeom prst="rect">
            <a:avLst/>
          </a:prstGeom>
          <a:noFill/>
          <a:ln w="9525">
            <a:noFill/>
            <a:miter lim="800000"/>
            <a:headEnd/>
            <a:tailEnd/>
          </a:ln>
        </p:spPr>
        <p:txBody>
          <a:bodyPr wrap="none">
            <a:spAutoFit/>
          </a:bodyPr>
          <a:lstStyle/>
          <a:p>
            <a:r>
              <a:rPr lang="en-GB" sz="2400" i="1">
                <a:latin typeface="Times New Roman" pitchFamily="18" charset="0"/>
              </a:rPr>
              <a:t>3f</a:t>
            </a:r>
            <a:r>
              <a:rPr lang="en-GB" sz="2400" i="1" baseline="-25000">
                <a:latin typeface="Times New Roman" pitchFamily="18" charset="0"/>
              </a:rPr>
              <a:t>0</a:t>
            </a:r>
            <a:endParaRPr lang="en-GB" sz="2400" i="1">
              <a:latin typeface="Times New Roman" pitchFamily="18" charset="0"/>
            </a:endParaRPr>
          </a:p>
        </p:txBody>
      </p:sp>
      <p:sp>
        <p:nvSpPr>
          <p:cNvPr id="48172" name="Text Box 44"/>
          <p:cNvSpPr txBox="1">
            <a:spLocks noChangeArrowheads="1"/>
          </p:cNvSpPr>
          <p:nvPr/>
        </p:nvSpPr>
        <p:spPr bwMode="auto">
          <a:xfrm>
            <a:off x="4356100" y="5083175"/>
            <a:ext cx="522288" cy="457200"/>
          </a:xfrm>
          <a:prstGeom prst="rect">
            <a:avLst/>
          </a:prstGeom>
          <a:noFill/>
          <a:ln w="9525">
            <a:noFill/>
            <a:miter lim="800000"/>
            <a:headEnd/>
            <a:tailEnd/>
          </a:ln>
        </p:spPr>
        <p:txBody>
          <a:bodyPr wrap="none">
            <a:spAutoFit/>
          </a:bodyPr>
          <a:lstStyle/>
          <a:p>
            <a:r>
              <a:rPr lang="en-GB" sz="2400" i="1">
                <a:latin typeface="Times New Roman" pitchFamily="18" charset="0"/>
              </a:rPr>
              <a:t>4f</a:t>
            </a:r>
            <a:r>
              <a:rPr lang="en-GB" sz="2400" i="1" baseline="-25000">
                <a:latin typeface="Times New Roman" pitchFamily="18" charset="0"/>
              </a:rPr>
              <a:t>0</a:t>
            </a:r>
            <a:endParaRPr lang="en-GB" sz="2400" i="1">
              <a:latin typeface="Times New Roman" pitchFamily="18" charset="0"/>
            </a:endParaRPr>
          </a:p>
        </p:txBody>
      </p:sp>
      <p:sp>
        <p:nvSpPr>
          <p:cNvPr id="48173" name="Text Box 45"/>
          <p:cNvSpPr txBox="1">
            <a:spLocks noChangeArrowheads="1"/>
          </p:cNvSpPr>
          <p:nvPr/>
        </p:nvSpPr>
        <p:spPr bwMode="auto">
          <a:xfrm>
            <a:off x="5076825" y="5083175"/>
            <a:ext cx="522288" cy="457200"/>
          </a:xfrm>
          <a:prstGeom prst="rect">
            <a:avLst/>
          </a:prstGeom>
          <a:noFill/>
          <a:ln w="9525">
            <a:noFill/>
            <a:miter lim="800000"/>
            <a:headEnd/>
            <a:tailEnd/>
          </a:ln>
        </p:spPr>
        <p:txBody>
          <a:bodyPr wrap="none">
            <a:spAutoFit/>
          </a:bodyPr>
          <a:lstStyle/>
          <a:p>
            <a:r>
              <a:rPr lang="en-GB" sz="2400" i="1">
                <a:latin typeface="Times New Roman" pitchFamily="18" charset="0"/>
              </a:rPr>
              <a:t>5f</a:t>
            </a:r>
            <a:r>
              <a:rPr lang="en-GB" sz="2400" i="1" baseline="-25000">
                <a:latin typeface="Times New Roman" pitchFamily="18" charset="0"/>
              </a:rPr>
              <a:t>0</a:t>
            </a:r>
            <a:endParaRPr lang="en-GB" sz="2400" i="1">
              <a:latin typeface="Times New Roman" pitchFamily="18" charset="0"/>
            </a:endParaRPr>
          </a:p>
        </p:txBody>
      </p:sp>
      <p:sp>
        <p:nvSpPr>
          <p:cNvPr id="48174" name="Text Box 46"/>
          <p:cNvSpPr txBox="1">
            <a:spLocks noChangeArrowheads="1"/>
          </p:cNvSpPr>
          <p:nvPr/>
        </p:nvSpPr>
        <p:spPr bwMode="auto">
          <a:xfrm>
            <a:off x="5797550" y="5083175"/>
            <a:ext cx="522288" cy="457200"/>
          </a:xfrm>
          <a:prstGeom prst="rect">
            <a:avLst/>
          </a:prstGeom>
          <a:noFill/>
          <a:ln w="9525">
            <a:noFill/>
            <a:miter lim="800000"/>
            <a:headEnd/>
            <a:tailEnd/>
          </a:ln>
        </p:spPr>
        <p:txBody>
          <a:bodyPr wrap="none">
            <a:spAutoFit/>
          </a:bodyPr>
          <a:lstStyle/>
          <a:p>
            <a:r>
              <a:rPr lang="en-GB" sz="2400" i="1">
                <a:latin typeface="Times New Roman" pitchFamily="18" charset="0"/>
              </a:rPr>
              <a:t>6f</a:t>
            </a:r>
            <a:r>
              <a:rPr lang="en-GB" sz="2400" i="1" baseline="-25000">
                <a:latin typeface="Times New Roman" pitchFamily="18" charset="0"/>
              </a:rPr>
              <a:t>0</a:t>
            </a:r>
            <a:endParaRPr lang="en-GB" sz="2400" i="1">
              <a:latin typeface="Times New Roman" pitchFamily="18" charset="0"/>
            </a:endParaRPr>
          </a:p>
        </p:txBody>
      </p:sp>
      <p:sp>
        <p:nvSpPr>
          <p:cNvPr id="48175" name="Text Box 47"/>
          <p:cNvSpPr txBox="1">
            <a:spLocks noChangeArrowheads="1"/>
          </p:cNvSpPr>
          <p:nvPr/>
        </p:nvSpPr>
        <p:spPr bwMode="auto">
          <a:xfrm>
            <a:off x="6518275" y="5083175"/>
            <a:ext cx="522288" cy="457200"/>
          </a:xfrm>
          <a:prstGeom prst="rect">
            <a:avLst/>
          </a:prstGeom>
          <a:noFill/>
          <a:ln w="9525">
            <a:noFill/>
            <a:miter lim="800000"/>
            <a:headEnd/>
            <a:tailEnd/>
          </a:ln>
        </p:spPr>
        <p:txBody>
          <a:bodyPr wrap="none">
            <a:spAutoFit/>
          </a:bodyPr>
          <a:lstStyle/>
          <a:p>
            <a:r>
              <a:rPr lang="en-GB" sz="2400" i="1">
                <a:latin typeface="Times New Roman" pitchFamily="18" charset="0"/>
              </a:rPr>
              <a:t>7f</a:t>
            </a:r>
            <a:r>
              <a:rPr lang="en-GB" sz="2400" i="1" baseline="-25000">
                <a:latin typeface="Times New Roman" pitchFamily="18" charset="0"/>
              </a:rPr>
              <a:t>0</a:t>
            </a:r>
            <a:endParaRPr lang="en-GB" sz="2400" i="1">
              <a:latin typeface="Times New Roman" pitchFamily="18" charset="0"/>
            </a:endParaRPr>
          </a:p>
        </p:txBody>
      </p:sp>
      <p:sp>
        <p:nvSpPr>
          <p:cNvPr id="48176" name="Line 48"/>
          <p:cNvSpPr>
            <a:spLocks noChangeShapeType="1"/>
          </p:cNvSpPr>
          <p:nvPr/>
        </p:nvSpPr>
        <p:spPr bwMode="auto">
          <a:xfrm>
            <a:off x="7185025" y="5370513"/>
            <a:ext cx="360363" cy="0"/>
          </a:xfrm>
          <a:prstGeom prst="line">
            <a:avLst/>
          </a:prstGeom>
          <a:noFill/>
          <a:ln w="38100">
            <a:solidFill>
              <a:schemeClr val="tx1"/>
            </a:solidFill>
            <a:prstDash val="sysDot"/>
            <a:round/>
            <a:headEnd/>
            <a:tailEnd/>
          </a:ln>
        </p:spPr>
        <p:txBody>
          <a:bodyPr/>
          <a:lstStyle/>
          <a:p>
            <a:endParaRPr lang="en-GB"/>
          </a:p>
        </p:txBody>
      </p:sp>
      <p:grpSp>
        <p:nvGrpSpPr>
          <p:cNvPr id="2" name="Group 50"/>
          <p:cNvGrpSpPr>
            <a:grpSpLocks/>
          </p:cNvGrpSpPr>
          <p:nvPr/>
        </p:nvGrpSpPr>
        <p:grpSpPr bwMode="auto">
          <a:xfrm>
            <a:off x="1477963" y="6019800"/>
            <a:ext cx="1727200" cy="649288"/>
            <a:chOff x="930" y="1706"/>
            <a:chExt cx="1088" cy="409"/>
          </a:xfrm>
        </p:grpSpPr>
        <p:sp>
          <p:nvSpPr>
            <p:cNvPr id="32839" name="Freeform 51"/>
            <p:cNvSpPr>
              <a:spLocks/>
            </p:cNvSpPr>
            <p:nvPr/>
          </p:nvSpPr>
          <p:spPr bwMode="auto">
            <a:xfrm>
              <a:off x="1247" y="1706"/>
              <a:ext cx="182" cy="409"/>
            </a:xfrm>
            <a:custGeom>
              <a:avLst/>
              <a:gdLst>
                <a:gd name="T0" fmla="*/ 0 w 454"/>
                <a:gd name="T1" fmla="*/ 409 h 409"/>
                <a:gd name="T2" fmla="*/ 29 w 454"/>
                <a:gd name="T3" fmla="*/ 136 h 409"/>
                <a:gd name="T4" fmla="*/ 73 w 454"/>
                <a:gd name="T5" fmla="*/ 0 h 409"/>
                <a:gd name="T6" fmla="*/ 0 60000 65536"/>
                <a:gd name="T7" fmla="*/ 0 60000 65536"/>
                <a:gd name="T8" fmla="*/ 0 60000 65536"/>
                <a:gd name="T9" fmla="*/ 0 w 454"/>
                <a:gd name="T10" fmla="*/ 0 h 409"/>
                <a:gd name="T11" fmla="*/ 454 w 454"/>
                <a:gd name="T12" fmla="*/ 409 h 409"/>
              </a:gdLst>
              <a:ahLst/>
              <a:cxnLst>
                <a:cxn ang="T6">
                  <a:pos x="T0" y="T1"/>
                </a:cxn>
                <a:cxn ang="T7">
                  <a:pos x="T2" y="T3"/>
                </a:cxn>
                <a:cxn ang="T8">
                  <a:pos x="T4" y="T5"/>
                </a:cxn>
              </a:cxnLst>
              <a:rect l="T9" t="T10" r="T11" b="T12"/>
              <a:pathLst>
                <a:path w="454" h="409">
                  <a:moveTo>
                    <a:pt x="0" y="409"/>
                  </a:moveTo>
                  <a:cubicBezTo>
                    <a:pt x="53" y="306"/>
                    <a:pt x="106" y="204"/>
                    <a:pt x="182" y="136"/>
                  </a:cubicBezTo>
                  <a:cubicBezTo>
                    <a:pt x="258" y="68"/>
                    <a:pt x="356" y="34"/>
                    <a:pt x="454" y="0"/>
                  </a:cubicBezTo>
                </a:path>
              </a:pathLst>
            </a:custGeom>
            <a:noFill/>
            <a:ln w="28575" cmpd="sng">
              <a:solidFill>
                <a:srgbClr val="FF3300"/>
              </a:solidFill>
              <a:round/>
              <a:headEnd/>
              <a:tailEnd/>
            </a:ln>
          </p:spPr>
          <p:txBody>
            <a:bodyPr/>
            <a:lstStyle/>
            <a:p>
              <a:endParaRPr lang="en-GB"/>
            </a:p>
          </p:txBody>
        </p:sp>
        <p:sp>
          <p:nvSpPr>
            <p:cNvPr id="32840" name="Freeform 52"/>
            <p:cNvSpPr>
              <a:spLocks/>
            </p:cNvSpPr>
            <p:nvPr/>
          </p:nvSpPr>
          <p:spPr bwMode="auto">
            <a:xfrm flipV="1">
              <a:off x="1700" y="1706"/>
              <a:ext cx="182" cy="409"/>
            </a:xfrm>
            <a:custGeom>
              <a:avLst/>
              <a:gdLst>
                <a:gd name="T0" fmla="*/ 0 w 454"/>
                <a:gd name="T1" fmla="*/ 409 h 409"/>
                <a:gd name="T2" fmla="*/ 29 w 454"/>
                <a:gd name="T3" fmla="*/ 136 h 409"/>
                <a:gd name="T4" fmla="*/ 73 w 454"/>
                <a:gd name="T5" fmla="*/ 0 h 409"/>
                <a:gd name="T6" fmla="*/ 0 60000 65536"/>
                <a:gd name="T7" fmla="*/ 0 60000 65536"/>
                <a:gd name="T8" fmla="*/ 0 60000 65536"/>
                <a:gd name="T9" fmla="*/ 0 w 454"/>
                <a:gd name="T10" fmla="*/ 0 h 409"/>
                <a:gd name="T11" fmla="*/ 454 w 454"/>
                <a:gd name="T12" fmla="*/ 409 h 409"/>
              </a:gdLst>
              <a:ahLst/>
              <a:cxnLst>
                <a:cxn ang="T6">
                  <a:pos x="T0" y="T1"/>
                </a:cxn>
                <a:cxn ang="T7">
                  <a:pos x="T2" y="T3"/>
                </a:cxn>
                <a:cxn ang="T8">
                  <a:pos x="T4" y="T5"/>
                </a:cxn>
              </a:cxnLst>
              <a:rect l="T9" t="T10" r="T11" b="T12"/>
              <a:pathLst>
                <a:path w="454" h="409">
                  <a:moveTo>
                    <a:pt x="0" y="409"/>
                  </a:moveTo>
                  <a:cubicBezTo>
                    <a:pt x="53" y="306"/>
                    <a:pt x="106" y="204"/>
                    <a:pt x="182" y="136"/>
                  </a:cubicBezTo>
                  <a:cubicBezTo>
                    <a:pt x="258" y="68"/>
                    <a:pt x="356" y="34"/>
                    <a:pt x="454" y="0"/>
                  </a:cubicBezTo>
                </a:path>
              </a:pathLst>
            </a:custGeom>
            <a:noFill/>
            <a:ln w="28575" cmpd="sng">
              <a:solidFill>
                <a:srgbClr val="FF3300"/>
              </a:solidFill>
              <a:round/>
              <a:headEnd/>
              <a:tailEnd/>
            </a:ln>
          </p:spPr>
          <p:txBody>
            <a:bodyPr/>
            <a:lstStyle/>
            <a:p>
              <a:endParaRPr lang="en-GB"/>
            </a:p>
          </p:txBody>
        </p:sp>
        <p:sp>
          <p:nvSpPr>
            <p:cNvPr id="32841" name="Line 53"/>
            <p:cNvSpPr>
              <a:spLocks noChangeShapeType="1"/>
            </p:cNvSpPr>
            <p:nvPr/>
          </p:nvSpPr>
          <p:spPr bwMode="auto">
            <a:xfrm>
              <a:off x="930" y="2115"/>
              <a:ext cx="317" cy="0"/>
            </a:xfrm>
            <a:prstGeom prst="line">
              <a:avLst/>
            </a:prstGeom>
            <a:noFill/>
            <a:ln w="38100">
              <a:solidFill>
                <a:srgbClr val="FF3300"/>
              </a:solidFill>
              <a:round/>
              <a:headEnd/>
              <a:tailEnd/>
            </a:ln>
          </p:spPr>
          <p:txBody>
            <a:bodyPr/>
            <a:lstStyle/>
            <a:p>
              <a:endParaRPr lang="en-GB"/>
            </a:p>
          </p:txBody>
        </p:sp>
        <p:sp>
          <p:nvSpPr>
            <p:cNvPr id="32842" name="Line 54"/>
            <p:cNvSpPr>
              <a:spLocks noChangeShapeType="1"/>
            </p:cNvSpPr>
            <p:nvPr/>
          </p:nvSpPr>
          <p:spPr bwMode="auto">
            <a:xfrm>
              <a:off x="1429" y="1706"/>
              <a:ext cx="272" cy="0"/>
            </a:xfrm>
            <a:prstGeom prst="line">
              <a:avLst/>
            </a:prstGeom>
            <a:noFill/>
            <a:ln w="38100">
              <a:solidFill>
                <a:srgbClr val="FF3300"/>
              </a:solidFill>
              <a:round/>
              <a:headEnd/>
              <a:tailEnd/>
            </a:ln>
          </p:spPr>
          <p:txBody>
            <a:bodyPr/>
            <a:lstStyle/>
            <a:p>
              <a:endParaRPr lang="en-GB"/>
            </a:p>
          </p:txBody>
        </p:sp>
        <p:sp>
          <p:nvSpPr>
            <p:cNvPr id="32843" name="Line 55"/>
            <p:cNvSpPr>
              <a:spLocks noChangeShapeType="1"/>
            </p:cNvSpPr>
            <p:nvPr/>
          </p:nvSpPr>
          <p:spPr bwMode="auto">
            <a:xfrm>
              <a:off x="1882" y="2115"/>
              <a:ext cx="136" cy="0"/>
            </a:xfrm>
            <a:prstGeom prst="line">
              <a:avLst/>
            </a:prstGeom>
            <a:noFill/>
            <a:ln w="38100">
              <a:solidFill>
                <a:srgbClr val="FF3300"/>
              </a:solidFill>
              <a:round/>
              <a:headEnd/>
              <a:tailEnd/>
            </a:ln>
          </p:spPr>
          <p:txBody>
            <a:bodyPr/>
            <a:lstStyle/>
            <a:p>
              <a:endParaRPr lang="en-GB"/>
            </a:p>
          </p:txBody>
        </p:sp>
      </p:grpSp>
      <p:grpSp>
        <p:nvGrpSpPr>
          <p:cNvPr id="3" name="Group 56"/>
          <p:cNvGrpSpPr>
            <a:grpSpLocks/>
          </p:cNvGrpSpPr>
          <p:nvPr/>
        </p:nvGrpSpPr>
        <p:grpSpPr bwMode="auto">
          <a:xfrm>
            <a:off x="3205163" y="6019800"/>
            <a:ext cx="1223962" cy="649288"/>
            <a:chOff x="2018" y="1706"/>
            <a:chExt cx="771" cy="409"/>
          </a:xfrm>
        </p:grpSpPr>
        <p:sp>
          <p:nvSpPr>
            <p:cNvPr id="32835" name="Freeform 57"/>
            <p:cNvSpPr>
              <a:spLocks/>
            </p:cNvSpPr>
            <p:nvPr/>
          </p:nvSpPr>
          <p:spPr bwMode="auto">
            <a:xfrm>
              <a:off x="2018" y="1706"/>
              <a:ext cx="182" cy="409"/>
            </a:xfrm>
            <a:custGeom>
              <a:avLst/>
              <a:gdLst>
                <a:gd name="T0" fmla="*/ 0 w 454"/>
                <a:gd name="T1" fmla="*/ 409 h 409"/>
                <a:gd name="T2" fmla="*/ 29 w 454"/>
                <a:gd name="T3" fmla="*/ 136 h 409"/>
                <a:gd name="T4" fmla="*/ 73 w 454"/>
                <a:gd name="T5" fmla="*/ 0 h 409"/>
                <a:gd name="T6" fmla="*/ 0 60000 65536"/>
                <a:gd name="T7" fmla="*/ 0 60000 65536"/>
                <a:gd name="T8" fmla="*/ 0 60000 65536"/>
                <a:gd name="T9" fmla="*/ 0 w 454"/>
                <a:gd name="T10" fmla="*/ 0 h 409"/>
                <a:gd name="T11" fmla="*/ 454 w 454"/>
                <a:gd name="T12" fmla="*/ 409 h 409"/>
              </a:gdLst>
              <a:ahLst/>
              <a:cxnLst>
                <a:cxn ang="T6">
                  <a:pos x="T0" y="T1"/>
                </a:cxn>
                <a:cxn ang="T7">
                  <a:pos x="T2" y="T3"/>
                </a:cxn>
                <a:cxn ang="T8">
                  <a:pos x="T4" y="T5"/>
                </a:cxn>
              </a:cxnLst>
              <a:rect l="T9" t="T10" r="T11" b="T12"/>
              <a:pathLst>
                <a:path w="454" h="409">
                  <a:moveTo>
                    <a:pt x="0" y="409"/>
                  </a:moveTo>
                  <a:cubicBezTo>
                    <a:pt x="53" y="306"/>
                    <a:pt x="106" y="204"/>
                    <a:pt x="182" y="136"/>
                  </a:cubicBezTo>
                  <a:cubicBezTo>
                    <a:pt x="258" y="68"/>
                    <a:pt x="356" y="34"/>
                    <a:pt x="454" y="0"/>
                  </a:cubicBezTo>
                </a:path>
              </a:pathLst>
            </a:custGeom>
            <a:noFill/>
            <a:ln w="28575" cmpd="sng">
              <a:solidFill>
                <a:srgbClr val="FF3300"/>
              </a:solidFill>
              <a:round/>
              <a:headEnd/>
              <a:tailEnd/>
            </a:ln>
          </p:spPr>
          <p:txBody>
            <a:bodyPr/>
            <a:lstStyle/>
            <a:p>
              <a:endParaRPr lang="en-GB"/>
            </a:p>
          </p:txBody>
        </p:sp>
        <p:sp>
          <p:nvSpPr>
            <p:cNvPr id="32836" name="Freeform 58"/>
            <p:cNvSpPr>
              <a:spLocks/>
            </p:cNvSpPr>
            <p:nvPr/>
          </p:nvSpPr>
          <p:spPr bwMode="auto">
            <a:xfrm flipV="1">
              <a:off x="2471" y="1706"/>
              <a:ext cx="182" cy="409"/>
            </a:xfrm>
            <a:custGeom>
              <a:avLst/>
              <a:gdLst>
                <a:gd name="T0" fmla="*/ 0 w 454"/>
                <a:gd name="T1" fmla="*/ 409 h 409"/>
                <a:gd name="T2" fmla="*/ 29 w 454"/>
                <a:gd name="T3" fmla="*/ 136 h 409"/>
                <a:gd name="T4" fmla="*/ 73 w 454"/>
                <a:gd name="T5" fmla="*/ 0 h 409"/>
                <a:gd name="T6" fmla="*/ 0 60000 65536"/>
                <a:gd name="T7" fmla="*/ 0 60000 65536"/>
                <a:gd name="T8" fmla="*/ 0 60000 65536"/>
                <a:gd name="T9" fmla="*/ 0 w 454"/>
                <a:gd name="T10" fmla="*/ 0 h 409"/>
                <a:gd name="T11" fmla="*/ 454 w 454"/>
                <a:gd name="T12" fmla="*/ 409 h 409"/>
              </a:gdLst>
              <a:ahLst/>
              <a:cxnLst>
                <a:cxn ang="T6">
                  <a:pos x="T0" y="T1"/>
                </a:cxn>
                <a:cxn ang="T7">
                  <a:pos x="T2" y="T3"/>
                </a:cxn>
                <a:cxn ang="T8">
                  <a:pos x="T4" y="T5"/>
                </a:cxn>
              </a:cxnLst>
              <a:rect l="T9" t="T10" r="T11" b="T12"/>
              <a:pathLst>
                <a:path w="454" h="409">
                  <a:moveTo>
                    <a:pt x="0" y="409"/>
                  </a:moveTo>
                  <a:cubicBezTo>
                    <a:pt x="53" y="306"/>
                    <a:pt x="106" y="204"/>
                    <a:pt x="182" y="136"/>
                  </a:cubicBezTo>
                  <a:cubicBezTo>
                    <a:pt x="258" y="68"/>
                    <a:pt x="356" y="34"/>
                    <a:pt x="454" y="0"/>
                  </a:cubicBezTo>
                </a:path>
              </a:pathLst>
            </a:custGeom>
            <a:noFill/>
            <a:ln w="28575" cmpd="sng">
              <a:solidFill>
                <a:srgbClr val="FF3300"/>
              </a:solidFill>
              <a:round/>
              <a:headEnd/>
              <a:tailEnd/>
            </a:ln>
          </p:spPr>
          <p:txBody>
            <a:bodyPr/>
            <a:lstStyle/>
            <a:p>
              <a:endParaRPr lang="en-GB"/>
            </a:p>
          </p:txBody>
        </p:sp>
        <p:sp>
          <p:nvSpPr>
            <p:cNvPr id="32837" name="Line 59"/>
            <p:cNvSpPr>
              <a:spLocks noChangeShapeType="1"/>
            </p:cNvSpPr>
            <p:nvPr/>
          </p:nvSpPr>
          <p:spPr bwMode="auto">
            <a:xfrm>
              <a:off x="2200" y="1706"/>
              <a:ext cx="272" cy="0"/>
            </a:xfrm>
            <a:prstGeom prst="line">
              <a:avLst/>
            </a:prstGeom>
            <a:noFill/>
            <a:ln w="38100">
              <a:solidFill>
                <a:srgbClr val="FF3300"/>
              </a:solidFill>
              <a:round/>
              <a:headEnd/>
              <a:tailEnd/>
            </a:ln>
          </p:spPr>
          <p:txBody>
            <a:bodyPr/>
            <a:lstStyle/>
            <a:p>
              <a:endParaRPr lang="en-GB"/>
            </a:p>
          </p:txBody>
        </p:sp>
        <p:sp>
          <p:nvSpPr>
            <p:cNvPr id="32838" name="Line 60"/>
            <p:cNvSpPr>
              <a:spLocks noChangeShapeType="1"/>
            </p:cNvSpPr>
            <p:nvPr/>
          </p:nvSpPr>
          <p:spPr bwMode="auto">
            <a:xfrm>
              <a:off x="2653" y="2115"/>
              <a:ext cx="136" cy="0"/>
            </a:xfrm>
            <a:prstGeom prst="line">
              <a:avLst/>
            </a:prstGeom>
            <a:noFill/>
            <a:ln w="38100">
              <a:solidFill>
                <a:srgbClr val="FF3300"/>
              </a:solidFill>
              <a:round/>
              <a:headEnd/>
              <a:tailEnd/>
            </a:ln>
          </p:spPr>
          <p:txBody>
            <a:bodyPr/>
            <a:lstStyle/>
            <a:p>
              <a:endParaRPr lang="en-GB"/>
            </a:p>
          </p:txBody>
        </p:sp>
      </p:grpSp>
      <p:grpSp>
        <p:nvGrpSpPr>
          <p:cNvPr id="4" name="Group 61"/>
          <p:cNvGrpSpPr>
            <a:grpSpLocks/>
          </p:cNvGrpSpPr>
          <p:nvPr/>
        </p:nvGrpSpPr>
        <p:grpSpPr bwMode="auto">
          <a:xfrm>
            <a:off x="4429125" y="6019800"/>
            <a:ext cx="1223963" cy="649288"/>
            <a:chOff x="2018" y="1706"/>
            <a:chExt cx="771" cy="409"/>
          </a:xfrm>
        </p:grpSpPr>
        <p:sp>
          <p:nvSpPr>
            <p:cNvPr id="32831" name="Freeform 62"/>
            <p:cNvSpPr>
              <a:spLocks/>
            </p:cNvSpPr>
            <p:nvPr/>
          </p:nvSpPr>
          <p:spPr bwMode="auto">
            <a:xfrm>
              <a:off x="2018" y="1706"/>
              <a:ext cx="182" cy="409"/>
            </a:xfrm>
            <a:custGeom>
              <a:avLst/>
              <a:gdLst>
                <a:gd name="T0" fmla="*/ 0 w 454"/>
                <a:gd name="T1" fmla="*/ 409 h 409"/>
                <a:gd name="T2" fmla="*/ 29 w 454"/>
                <a:gd name="T3" fmla="*/ 136 h 409"/>
                <a:gd name="T4" fmla="*/ 73 w 454"/>
                <a:gd name="T5" fmla="*/ 0 h 409"/>
                <a:gd name="T6" fmla="*/ 0 60000 65536"/>
                <a:gd name="T7" fmla="*/ 0 60000 65536"/>
                <a:gd name="T8" fmla="*/ 0 60000 65536"/>
                <a:gd name="T9" fmla="*/ 0 w 454"/>
                <a:gd name="T10" fmla="*/ 0 h 409"/>
                <a:gd name="T11" fmla="*/ 454 w 454"/>
                <a:gd name="T12" fmla="*/ 409 h 409"/>
              </a:gdLst>
              <a:ahLst/>
              <a:cxnLst>
                <a:cxn ang="T6">
                  <a:pos x="T0" y="T1"/>
                </a:cxn>
                <a:cxn ang="T7">
                  <a:pos x="T2" y="T3"/>
                </a:cxn>
                <a:cxn ang="T8">
                  <a:pos x="T4" y="T5"/>
                </a:cxn>
              </a:cxnLst>
              <a:rect l="T9" t="T10" r="T11" b="T12"/>
              <a:pathLst>
                <a:path w="454" h="409">
                  <a:moveTo>
                    <a:pt x="0" y="409"/>
                  </a:moveTo>
                  <a:cubicBezTo>
                    <a:pt x="53" y="306"/>
                    <a:pt x="106" y="204"/>
                    <a:pt x="182" y="136"/>
                  </a:cubicBezTo>
                  <a:cubicBezTo>
                    <a:pt x="258" y="68"/>
                    <a:pt x="356" y="34"/>
                    <a:pt x="454" y="0"/>
                  </a:cubicBezTo>
                </a:path>
              </a:pathLst>
            </a:custGeom>
            <a:noFill/>
            <a:ln w="28575" cmpd="sng">
              <a:solidFill>
                <a:srgbClr val="FF3300"/>
              </a:solidFill>
              <a:round/>
              <a:headEnd/>
              <a:tailEnd/>
            </a:ln>
          </p:spPr>
          <p:txBody>
            <a:bodyPr/>
            <a:lstStyle/>
            <a:p>
              <a:endParaRPr lang="en-GB"/>
            </a:p>
          </p:txBody>
        </p:sp>
        <p:sp>
          <p:nvSpPr>
            <p:cNvPr id="32832" name="Freeform 63"/>
            <p:cNvSpPr>
              <a:spLocks/>
            </p:cNvSpPr>
            <p:nvPr/>
          </p:nvSpPr>
          <p:spPr bwMode="auto">
            <a:xfrm flipV="1">
              <a:off x="2471" y="1706"/>
              <a:ext cx="182" cy="409"/>
            </a:xfrm>
            <a:custGeom>
              <a:avLst/>
              <a:gdLst>
                <a:gd name="T0" fmla="*/ 0 w 454"/>
                <a:gd name="T1" fmla="*/ 409 h 409"/>
                <a:gd name="T2" fmla="*/ 29 w 454"/>
                <a:gd name="T3" fmla="*/ 136 h 409"/>
                <a:gd name="T4" fmla="*/ 73 w 454"/>
                <a:gd name="T5" fmla="*/ 0 h 409"/>
                <a:gd name="T6" fmla="*/ 0 60000 65536"/>
                <a:gd name="T7" fmla="*/ 0 60000 65536"/>
                <a:gd name="T8" fmla="*/ 0 60000 65536"/>
                <a:gd name="T9" fmla="*/ 0 w 454"/>
                <a:gd name="T10" fmla="*/ 0 h 409"/>
                <a:gd name="T11" fmla="*/ 454 w 454"/>
                <a:gd name="T12" fmla="*/ 409 h 409"/>
              </a:gdLst>
              <a:ahLst/>
              <a:cxnLst>
                <a:cxn ang="T6">
                  <a:pos x="T0" y="T1"/>
                </a:cxn>
                <a:cxn ang="T7">
                  <a:pos x="T2" y="T3"/>
                </a:cxn>
                <a:cxn ang="T8">
                  <a:pos x="T4" y="T5"/>
                </a:cxn>
              </a:cxnLst>
              <a:rect l="T9" t="T10" r="T11" b="T12"/>
              <a:pathLst>
                <a:path w="454" h="409">
                  <a:moveTo>
                    <a:pt x="0" y="409"/>
                  </a:moveTo>
                  <a:cubicBezTo>
                    <a:pt x="53" y="306"/>
                    <a:pt x="106" y="204"/>
                    <a:pt x="182" y="136"/>
                  </a:cubicBezTo>
                  <a:cubicBezTo>
                    <a:pt x="258" y="68"/>
                    <a:pt x="356" y="34"/>
                    <a:pt x="454" y="0"/>
                  </a:cubicBezTo>
                </a:path>
              </a:pathLst>
            </a:custGeom>
            <a:noFill/>
            <a:ln w="28575" cmpd="sng">
              <a:solidFill>
                <a:srgbClr val="FF3300"/>
              </a:solidFill>
              <a:round/>
              <a:headEnd/>
              <a:tailEnd/>
            </a:ln>
          </p:spPr>
          <p:txBody>
            <a:bodyPr/>
            <a:lstStyle/>
            <a:p>
              <a:endParaRPr lang="en-GB"/>
            </a:p>
          </p:txBody>
        </p:sp>
        <p:sp>
          <p:nvSpPr>
            <p:cNvPr id="32833" name="Line 64"/>
            <p:cNvSpPr>
              <a:spLocks noChangeShapeType="1"/>
            </p:cNvSpPr>
            <p:nvPr/>
          </p:nvSpPr>
          <p:spPr bwMode="auto">
            <a:xfrm>
              <a:off x="2200" y="1706"/>
              <a:ext cx="272" cy="0"/>
            </a:xfrm>
            <a:prstGeom prst="line">
              <a:avLst/>
            </a:prstGeom>
            <a:noFill/>
            <a:ln w="38100">
              <a:solidFill>
                <a:srgbClr val="FF3300"/>
              </a:solidFill>
              <a:round/>
              <a:headEnd/>
              <a:tailEnd/>
            </a:ln>
          </p:spPr>
          <p:txBody>
            <a:bodyPr/>
            <a:lstStyle/>
            <a:p>
              <a:endParaRPr lang="en-GB"/>
            </a:p>
          </p:txBody>
        </p:sp>
        <p:sp>
          <p:nvSpPr>
            <p:cNvPr id="32834" name="Line 65"/>
            <p:cNvSpPr>
              <a:spLocks noChangeShapeType="1"/>
            </p:cNvSpPr>
            <p:nvPr/>
          </p:nvSpPr>
          <p:spPr bwMode="auto">
            <a:xfrm>
              <a:off x="2653" y="2115"/>
              <a:ext cx="136" cy="0"/>
            </a:xfrm>
            <a:prstGeom prst="line">
              <a:avLst/>
            </a:prstGeom>
            <a:noFill/>
            <a:ln w="38100">
              <a:solidFill>
                <a:srgbClr val="FF3300"/>
              </a:solidFill>
              <a:round/>
              <a:headEnd/>
              <a:tailEnd/>
            </a:ln>
          </p:spPr>
          <p:txBody>
            <a:bodyPr/>
            <a:lstStyle/>
            <a:p>
              <a:endParaRPr lang="en-GB"/>
            </a:p>
          </p:txBody>
        </p:sp>
      </p:grpSp>
      <p:grpSp>
        <p:nvGrpSpPr>
          <p:cNvPr id="5" name="Group 66"/>
          <p:cNvGrpSpPr>
            <a:grpSpLocks/>
          </p:cNvGrpSpPr>
          <p:nvPr/>
        </p:nvGrpSpPr>
        <p:grpSpPr bwMode="auto">
          <a:xfrm>
            <a:off x="5653088" y="6019800"/>
            <a:ext cx="1223962" cy="649288"/>
            <a:chOff x="2018" y="1706"/>
            <a:chExt cx="771" cy="409"/>
          </a:xfrm>
        </p:grpSpPr>
        <p:sp>
          <p:nvSpPr>
            <p:cNvPr id="32827" name="Freeform 67"/>
            <p:cNvSpPr>
              <a:spLocks/>
            </p:cNvSpPr>
            <p:nvPr/>
          </p:nvSpPr>
          <p:spPr bwMode="auto">
            <a:xfrm>
              <a:off x="2018" y="1706"/>
              <a:ext cx="182" cy="409"/>
            </a:xfrm>
            <a:custGeom>
              <a:avLst/>
              <a:gdLst>
                <a:gd name="T0" fmla="*/ 0 w 454"/>
                <a:gd name="T1" fmla="*/ 409 h 409"/>
                <a:gd name="T2" fmla="*/ 29 w 454"/>
                <a:gd name="T3" fmla="*/ 136 h 409"/>
                <a:gd name="T4" fmla="*/ 73 w 454"/>
                <a:gd name="T5" fmla="*/ 0 h 409"/>
                <a:gd name="T6" fmla="*/ 0 60000 65536"/>
                <a:gd name="T7" fmla="*/ 0 60000 65536"/>
                <a:gd name="T8" fmla="*/ 0 60000 65536"/>
                <a:gd name="T9" fmla="*/ 0 w 454"/>
                <a:gd name="T10" fmla="*/ 0 h 409"/>
                <a:gd name="T11" fmla="*/ 454 w 454"/>
                <a:gd name="T12" fmla="*/ 409 h 409"/>
              </a:gdLst>
              <a:ahLst/>
              <a:cxnLst>
                <a:cxn ang="T6">
                  <a:pos x="T0" y="T1"/>
                </a:cxn>
                <a:cxn ang="T7">
                  <a:pos x="T2" y="T3"/>
                </a:cxn>
                <a:cxn ang="T8">
                  <a:pos x="T4" y="T5"/>
                </a:cxn>
              </a:cxnLst>
              <a:rect l="T9" t="T10" r="T11" b="T12"/>
              <a:pathLst>
                <a:path w="454" h="409">
                  <a:moveTo>
                    <a:pt x="0" y="409"/>
                  </a:moveTo>
                  <a:cubicBezTo>
                    <a:pt x="53" y="306"/>
                    <a:pt x="106" y="204"/>
                    <a:pt x="182" y="136"/>
                  </a:cubicBezTo>
                  <a:cubicBezTo>
                    <a:pt x="258" y="68"/>
                    <a:pt x="356" y="34"/>
                    <a:pt x="454" y="0"/>
                  </a:cubicBezTo>
                </a:path>
              </a:pathLst>
            </a:custGeom>
            <a:noFill/>
            <a:ln w="28575" cmpd="sng">
              <a:solidFill>
                <a:srgbClr val="FF3300"/>
              </a:solidFill>
              <a:round/>
              <a:headEnd/>
              <a:tailEnd/>
            </a:ln>
          </p:spPr>
          <p:txBody>
            <a:bodyPr/>
            <a:lstStyle/>
            <a:p>
              <a:endParaRPr lang="en-GB"/>
            </a:p>
          </p:txBody>
        </p:sp>
        <p:sp>
          <p:nvSpPr>
            <p:cNvPr id="32828" name="Freeform 68"/>
            <p:cNvSpPr>
              <a:spLocks/>
            </p:cNvSpPr>
            <p:nvPr/>
          </p:nvSpPr>
          <p:spPr bwMode="auto">
            <a:xfrm flipV="1">
              <a:off x="2471" y="1706"/>
              <a:ext cx="182" cy="409"/>
            </a:xfrm>
            <a:custGeom>
              <a:avLst/>
              <a:gdLst>
                <a:gd name="T0" fmla="*/ 0 w 454"/>
                <a:gd name="T1" fmla="*/ 409 h 409"/>
                <a:gd name="T2" fmla="*/ 29 w 454"/>
                <a:gd name="T3" fmla="*/ 136 h 409"/>
                <a:gd name="T4" fmla="*/ 73 w 454"/>
                <a:gd name="T5" fmla="*/ 0 h 409"/>
                <a:gd name="T6" fmla="*/ 0 60000 65536"/>
                <a:gd name="T7" fmla="*/ 0 60000 65536"/>
                <a:gd name="T8" fmla="*/ 0 60000 65536"/>
                <a:gd name="T9" fmla="*/ 0 w 454"/>
                <a:gd name="T10" fmla="*/ 0 h 409"/>
                <a:gd name="T11" fmla="*/ 454 w 454"/>
                <a:gd name="T12" fmla="*/ 409 h 409"/>
              </a:gdLst>
              <a:ahLst/>
              <a:cxnLst>
                <a:cxn ang="T6">
                  <a:pos x="T0" y="T1"/>
                </a:cxn>
                <a:cxn ang="T7">
                  <a:pos x="T2" y="T3"/>
                </a:cxn>
                <a:cxn ang="T8">
                  <a:pos x="T4" y="T5"/>
                </a:cxn>
              </a:cxnLst>
              <a:rect l="T9" t="T10" r="T11" b="T12"/>
              <a:pathLst>
                <a:path w="454" h="409">
                  <a:moveTo>
                    <a:pt x="0" y="409"/>
                  </a:moveTo>
                  <a:cubicBezTo>
                    <a:pt x="53" y="306"/>
                    <a:pt x="106" y="204"/>
                    <a:pt x="182" y="136"/>
                  </a:cubicBezTo>
                  <a:cubicBezTo>
                    <a:pt x="258" y="68"/>
                    <a:pt x="356" y="34"/>
                    <a:pt x="454" y="0"/>
                  </a:cubicBezTo>
                </a:path>
              </a:pathLst>
            </a:custGeom>
            <a:noFill/>
            <a:ln w="28575" cmpd="sng">
              <a:solidFill>
                <a:srgbClr val="FF3300"/>
              </a:solidFill>
              <a:round/>
              <a:headEnd/>
              <a:tailEnd/>
            </a:ln>
          </p:spPr>
          <p:txBody>
            <a:bodyPr/>
            <a:lstStyle/>
            <a:p>
              <a:endParaRPr lang="en-GB"/>
            </a:p>
          </p:txBody>
        </p:sp>
        <p:sp>
          <p:nvSpPr>
            <p:cNvPr id="32829" name="Line 69"/>
            <p:cNvSpPr>
              <a:spLocks noChangeShapeType="1"/>
            </p:cNvSpPr>
            <p:nvPr/>
          </p:nvSpPr>
          <p:spPr bwMode="auto">
            <a:xfrm>
              <a:off x="2200" y="1706"/>
              <a:ext cx="272" cy="0"/>
            </a:xfrm>
            <a:prstGeom prst="line">
              <a:avLst/>
            </a:prstGeom>
            <a:noFill/>
            <a:ln w="38100">
              <a:solidFill>
                <a:srgbClr val="FF3300"/>
              </a:solidFill>
              <a:round/>
              <a:headEnd/>
              <a:tailEnd/>
            </a:ln>
          </p:spPr>
          <p:txBody>
            <a:bodyPr/>
            <a:lstStyle/>
            <a:p>
              <a:endParaRPr lang="en-GB"/>
            </a:p>
          </p:txBody>
        </p:sp>
        <p:sp>
          <p:nvSpPr>
            <p:cNvPr id="32830" name="Line 70"/>
            <p:cNvSpPr>
              <a:spLocks noChangeShapeType="1"/>
            </p:cNvSpPr>
            <p:nvPr/>
          </p:nvSpPr>
          <p:spPr bwMode="auto">
            <a:xfrm>
              <a:off x="2653" y="2115"/>
              <a:ext cx="136" cy="0"/>
            </a:xfrm>
            <a:prstGeom prst="line">
              <a:avLst/>
            </a:prstGeom>
            <a:noFill/>
            <a:ln w="38100">
              <a:solidFill>
                <a:srgbClr val="FF3300"/>
              </a:solidFill>
              <a:round/>
              <a:headEnd/>
              <a:tailEnd/>
            </a:ln>
          </p:spPr>
          <p:txBody>
            <a:bodyPr/>
            <a:lstStyle/>
            <a:p>
              <a:endParaRPr lang="en-GB"/>
            </a:p>
          </p:txBody>
        </p:sp>
      </p:grpSp>
      <p:grpSp>
        <p:nvGrpSpPr>
          <p:cNvPr id="6" name="Group 71"/>
          <p:cNvGrpSpPr>
            <a:grpSpLocks/>
          </p:cNvGrpSpPr>
          <p:nvPr/>
        </p:nvGrpSpPr>
        <p:grpSpPr bwMode="auto">
          <a:xfrm>
            <a:off x="6877050" y="6019800"/>
            <a:ext cx="1223963" cy="649288"/>
            <a:chOff x="2018" y="1706"/>
            <a:chExt cx="771" cy="409"/>
          </a:xfrm>
        </p:grpSpPr>
        <p:sp>
          <p:nvSpPr>
            <p:cNvPr id="32823" name="Freeform 72"/>
            <p:cNvSpPr>
              <a:spLocks/>
            </p:cNvSpPr>
            <p:nvPr/>
          </p:nvSpPr>
          <p:spPr bwMode="auto">
            <a:xfrm>
              <a:off x="2018" y="1706"/>
              <a:ext cx="182" cy="409"/>
            </a:xfrm>
            <a:custGeom>
              <a:avLst/>
              <a:gdLst>
                <a:gd name="T0" fmla="*/ 0 w 454"/>
                <a:gd name="T1" fmla="*/ 409 h 409"/>
                <a:gd name="T2" fmla="*/ 29 w 454"/>
                <a:gd name="T3" fmla="*/ 136 h 409"/>
                <a:gd name="T4" fmla="*/ 73 w 454"/>
                <a:gd name="T5" fmla="*/ 0 h 409"/>
                <a:gd name="T6" fmla="*/ 0 60000 65536"/>
                <a:gd name="T7" fmla="*/ 0 60000 65536"/>
                <a:gd name="T8" fmla="*/ 0 60000 65536"/>
                <a:gd name="T9" fmla="*/ 0 w 454"/>
                <a:gd name="T10" fmla="*/ 0 h 409"/>
                <a:gd name="T11" fmla="*/ 454 w 454"/>
                <a:gd name="T12" fmla="*/ 409 h 409"/>
              </a:gdLst>
              <a:ahLst/>
              <a:cxnLst>
                <a:cxn ang="T6">
                  <a:pos x="T0" y="T1"/>
                </a:cxn>
                <a:cxn ang="T7">
                  <a:pos x="T2" y="T3"/>
                </a:cxn>
                <a:cxn ang="T8">
                  <a:pos x="T4" y="T5"/>
                </a:cxn>
              </a:cxnLst>
              <a:rect l="T9" t="T10" r="T11" b="T12"/>
              <a:pathLst>
                <a:path w="454" h="409">
                  <a:moveTo>
                    <a:pt x="0" y="409"/>
                  </a:moveTo>
                  <a:cubicBezTo>
                    <a:pt x="53" y="306"/>
                    <a:pt x="106" y="204"/>
                    <a:pt x="182" y="136"/>
                  </a:cubicBezTo>
                  <a:cubicBezTo>
                    <a:pt x="258" y="68"/>
                    <a:pt x="356" y="34"/>
                    <a:pt x="454" y="0"/>
                  </a:cubicBezTo>
                </a:path>
              </a:pathLst>
            </a:custGeom>
            <a:noFill/>
            <a:ln w="28575" cmpd="sng">
              <a:solidFill>
                <a:srgbClr val="FF3300"/>
              </a:solidFill>
              <a:round/>
              <a:headEnd/>
              <a:tailEnd/>
            </a:ln>
          </p:spPr>
          <p:txBody>
            <a:bodyPr/>
            <a:lstStyle/>
            <a:p>
              <a:endParaRPr lang="en-GB"/>
            </a:p>
          </p:txBody>
        </p:sp>
        <p:sp>
          <p:nvSpPr>
            <p:cNvPr id="32824" name="Freeform 73"/>
            <p:cNvSpPr>
              <a:spLocks/>
            </p:cNvSpPr>
            <p:nvPr/>
          </p:nvSpPr>
          <p:spPr bwMode="auto">
            <a:xfrm flipV="1">
              <a:off x="2471" y="1706"/>
              <a:ext cx="182" cy="409"/>
            </a:xfrm>
            <a:custGeom>
              <a:avLst/>
              <a:gdLst>
                <a:gd name="T0" fmla="*/ 0 w 454"/>
                <a:gd name="T1" fmla="*/ 409 h 409"/>
                <a:gd name="T2" fmla="*/ 29 w 454"/>
                <a:gd name="T3" fmla="*/ 136 h 409"/>
                <a:gd name="T4" fmla="*/ 73 w 454"/>
                <a:gd name="T5" fmla="*/ 0 h 409"/>
                <a:gd name="T6" fmla="*/ 0 60000 65536"/>
                <a:gd name="T7" fmla="*/ 0 60000 65536"/>
                <a:gd name="T8" fmla="*/ 0 60000 65536"/>
                <a:gd name="T9" fmla="*/ 0 w 454"/>
                <a:gd name="T10" fmla="*/ 0 h 409"/>
                <a:gd name="T11" fmla="*/ 454 w 454"/>
                <a:gd name="T12" fmla="*/ 409 h 409"/>
              </a:gdLst>
              <a:ahLst/>
              <a:cxnLst>
                <a:cxn ang="T6">
                  <a:pos x="T0" y="T1"/>
                </a:cxn>
                <a:cxn ang="T7">
                  <a:pos x="T2" y="T3"/>
                </a:cxn>
                <a:cxn ang="T8">
                  <a:pos x="T4" y="T5"/>
                </a:cxn>
              </a:cxnLst>
              <a:rect l="T9" t="T10" r="T11" b="T12"/>
              <a:pathLst>
                <a:path w="454" h="409">
                  <a:moveTo>
                    <a:pt x="0" y="409"/>
                  </a:moveTo>
                  <a:cubicBezTo>
                    <a:pt x="53" y="306"/>
                    <a:pt x="106" y="204"/>
                    <a:pt x="182" y="136"/>
                  </a:cubicBezTo>
                  <a:cubicBezTo>
                    <a:pt x="258" y="68"/>
                    <a:pt x="356" y="34"/>
                    <a:pt x="454" y="0"/>
                  </a:cubicBezTo>
                </a:path>
              </a:pathLst>
            </a:custGeom>
            <a:noFill/>
            <a:ln w="28575" cmpd="sng">
              <a:solidFill>
                <a:srgbClr val="FF3300"/>
              </a:solidFill>
              <a:round/>
              <a:headEnd/>
              <a:tailEnd/>
            </a:ln>
          </p:spPr>
          <p:txBody>
            <a:bodyPr/>
            <a:lstStyle/>
            <a:p>
              <a:endParaRPr lang="en-GB"/>
            </a:p>
          </p:txBody>
        </p:sp>
        <p:sp>
          <p:nvSpPr>
            <p:cNvPr id="32825" name="Line 74"/>
            <p:cNvSpPr>
              <a:spLocks noChangeShapeType="1"/>
            </p:cNvSpPr>
            <p:nvPr/>
          </p:nvSpPr>
          <p:spPr bwMode="auto">
            <a:xfrm>
              <a:off x="2200" y="1706"/>
              <a:ext cx="272" cy="0"/>
            </a:xfrm>
            <a:prstGeom prst="line">
              <a:avLst/>
            </a:prstGeom>
            <a:noFill/>
            <a:ln w="38100">
              <a:solidFill>
                <a:srgbClr val="FF3300"/>
              </a:solidFill>
              <a:round/>
              <a:headEnd/>
              <a:tailEnd/>
            </a:ln>
          </p:spPr>
          <p:txBody>
            <a:bodyPr/>
            <a:lstStyle/>
            <a:p>
              <a:endParaRPr lang="en-GB"/>
            </a:p>
          </p:txBody>
        </p:sp>
        <p:sp>
          <p:nvSpPr>
            <p:cNvPr id="32826" name="Line 75"/>
            <p:cNvSpPr>
              <a:spLocks noChangeShapeType="1"/>
            </p:cNvSpPr>
            <p:nvPr/>
          </p:nvSpPr>
          <p:spPr bwMode="auto">
            <a:xfrm>
              <a:off x="2653" y="2115"/>
              <a:ext cx="136" cy="0"/>
            </a:xfrm>
            <a:prstGeom prst="line">
              <a:avLst/>
            </a:prstGeom>
            <a:noFill/>
            <a:ln w="38100">
              <a:solidFill>
                <a:srgbClr val="FF3300"/>
              </a:solidFill>
              <a:round/>
              <a:headEnd/>
              <a:tailEnd/>
            </a:ln>
          </p:spPr>
          <p:txBody>
            <a:bodyPr/>
            <a:lstStyle/>
            <a:p>
              <a:endParaRPr lang="en-GB"/>
            </a:p>
          </p:txBody>
        </p:sp>
      </p:grpSp>
      <p:sp>
        <p:nvSpPr>
          <p:cNvPr id="48204" name="AutoShape 76"/>
          <p:cNvSpPr>
            <a:spLocks noChangeArrowheads="1"/>
          </p:cNvSpPr>
          <p:nvPr/>
        </p:nvSpPr>
        <p:spPr bwMode="auto">
          <a:xfrm>
            <a:off x="4662289" y="5445224"/>
            <a:ext cx="485775" cy="4318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en-GB"/>
          </a:p>
        </p:txBody>
      </p:sp>
      <p:sp>
        <p:nvSpPr>
          <p:cNvPr id="76" name="Line 11"/>
          <p:cNvSpPr>
            <a:spLocks noChangeShapeType="1"/>
          </p:cNvSpPr>
          <p:nvPr/>
        </p:nvSpPr>
        <p:spPr bwMode="auto">
          <a:xfrm flipV="1">
            <a:off x="1403648" y="2175246"/>
            <a:ext cx="6913687" cy="29617"/>
          </a:xfrm>
          <a:prstGeom prst="line">
            <a:avLst/>
          </a:prstGeom>
          <a:noFill/>
          <a:ln w="9525">
            <a:solidFill>
              <a:schemeClr val="tx1"/>
            </a:solidFill>
            <a:round/>
            <a:headEnd/>
            <a:tailEnd type="triangle" w="med" len="med"/>
          </a:ln>
        </p:spPr>
        <p:txBody>
          <a:bodyPr/>
          <a:lstStyle/>
          <a:p>
            <a:endParaRPr lang="en-GB"/>
          </a:p>
        </p:txBody>
      </p:sp>
      <p:sp>
        <p:nvSpPr>
          <p:cNvPr id="77" name="Text Box 26"/>
          <p:cNvSpPr txBox="1">
            <a:spLocks noChangeArrowheads="1"/>
          </p:cNvSpPr>
          <p:nvPr/>
        </p:nvSpPr>
        <p:spPr bwMode="auto">
          <a:xfrm>
            <a:off x="8316416" y="1959223"/>
            <a:ext cx="269626" cy="461665"/>
          </a:xfrm>
          <a:prstGeom prst="rect">
            <a:avLst/>
          </a:prstGeom>
          <a:noFill/>
          <a:ln w="9525">
            <a:noFill/>
            <a:miter lim="800000"/>
            <a:headEnd/>
            <a:tailEnd/>
          </a:ln>
        </p:spPr>
        <p:txBody>
          <a:bodyPr wrap="square">
            <a:spAutoFit/>
          </a:bodyPr>
          <a:lstStyle/>
          <a:p>
            <a:r>
              <a:rPr lang="en-GB" sz="2400" i="1" dirty="0">
                <a:latin typeface="Times New Roman" pitchFamily="18" charset="0"/>
              </a:rPr>
              <a:t>t</a:t>
            </a:r>
          </a:p>
        </p:txBody>
      </p:sp>
      <p:sp>
        <p:nvSpPr>
          <p:cNvPr id="78" name="Text Box 26"/>
          <p:cNvSpPr txBox="1">
            <a:spLocks noChangeArrowheads="1"/>
          </p:cNvSpPr>
          <p:nvPr/>
        </p:nvSpPr>
        <p:spPr bwMode="auto">
          <a:xfrm>
            <a:off x="8190806" y="3284984"/>
            <a:ext cx="269626" cy="461665"/>
          </a:xfrm>
          <a:prstGeom prst="rect">
            <a:avLst/>
          </a:prstGeom>
          <a:noFill/>
          <a:ln w="9525">
            <a:noFill/>
            <a:miter lim="800000"/>
            <a:headEnd/>
            <a:tailEnd/>
          </a:ln>
        </p:spPr>
        <p:txBody>
          <a:bodyPr wrap="none">
            <a:spAutoFit/>
          </a:bodyPr>
          <a:lstStyle/>
          <a:p>
            <a:r>
              <a:rPr lang="en-GB" sz="2400" i="1" dirty="0">
                <a:latin typeface="Times New Roman" pitchFamily="18" charset="0"/>
              </a:rPr>
              <a:t>f</a:t>
            </a:r>
          </a:p>
        </p:txBody>
      </p:sp>
      <p:sp>
        <p:nvSpPr>
          <p:cNvPr id="79" name="Text Box 26"/>
          <p:cNvSpPr txBox="1">
            <a:spLocks noChangeArrowheads="1"/>
          </p:cNvSpPr>
          <p:nvPr/>
        </p:nvSpPr>
        <p:spPr bwMode="auto">
          <a:xfrm>
            <a:off x="8190806" y="4767535"/>
            <a:ext cx="269626" cy="461665"/>
          </a:xfrm>
          <a:prstGeom prst="rect">
            <a:avLst/>
          </a:prstGeom>
          <a:noFill/>
          <a:ln w="9525">
            <a:noFill/>
            <a:miter lim="800000"/>
            <a:headEnd/>
            <a:tailEnd/>
          </a:ln>
        </p:spPr>
        <p:txBody>
          <a:bodyPr wrap="none">
            <a:spAutoFit/>
          </a:bodyPr>
          <a:lstStyle/>
          <a:p>
            <a:r>
              <a:rPr lang="en-GB" sz="2400" i="1" dirty="0">
                <a:latin typeface="Times New Roman" pitchFamily="18" charset="0"/>
              </a:rPr>
              <a:t>f</a:t>
            </a:r>
          </a:p>
        </p:txBody>
      </p:sp>
      <p:sp>
        <p:nvSpPr>
          <p:cNvPr id="80" name="Line 11"/>
          <p:cNvSpPr>
            <a:spLocks noChangeShapeType="1"/>
          </p:cNvSpPr>
          <p:nvPr/>
        </p:nvSpPr>
        <p:spPr bwMode="auto">
          <a:xfrm flipV="1">
            <a:off x="1403648" y="6711750"/>
            <a:ext cx="6913687" cy="29617"/>
          </a:xfrm>
          <a:prstGeom prst="line">
            <a:avLst/>
          </a:prstGeom>
          <a:noFill/>
          <a:ln w="9525">
            <a:solidFill>
              <a:schemeClr val="tx1"/>
            </a:solidFill>
            <a:round/>
            <a:headEnd/>
            <a:tailEnd type="triangle" w="med" len="med"/>
          </a:ln>
        </p:spPr>
        <p:txBody>
          <a:bodyPr/>
          <a:lstStyle/>
          <a:p>
            <a:endParaRPr lang="en-GB"/>
          </a:p>
        </p:txBody>
      </p:sp>
      <p:sp>
        <p:nvSpPr>
          <p:cNvPr id="81" name="Text Box 26"/>
          <p:cNvSpPr txBox="1">
            <a:spLocks noChangeArrowheads="1"/>
          </p:cNvSpPr>
          <p:nvPr/>
        </p:nvSpPr>
        <p:spPr bwMode="auto">
          <a:xfrm>
            <a:off x="8316416" y="6495727"/>
            <a:ext cx="269626" cy="461665"/>
          </a:xfrm>
          <a:prstGeom prst="rect">
            <a:avLst/>
          </a:prstGeom>
          <a:noFill/>
          <a:ln w="9525">
            <a:noFill/>
            <a:miter lim="800000"/>
            <a:headEnd/>
            <a:tailEnd/>
          </a:ln>
        </p:spPr>
        <p:txBody>
          <a:bodyPr wrap="square">
            <a:spAutoFit/>
          </a:bodyPr>
          <a:lstStyle/>
          <a:p>
            <a:r>
              <a:rPr lang="en-GB" sz="2400" i="1" dirty="0">
                <a:latin typeface="Times New Roman" pitchFamily="18" charset="0"/>
              </a:rPr>
              <a:t>t</a:t>
            </a:r>
          </a:p>
        </p:txBody>
      </p:sp>
      <p:grpSp>
        <p:nvGrpSpPr>
          <p:cNvPr id="75" name="Group 74"/>
          <p:cNvGrpSpPr/>
          <p:nvPr/>
        </p:nvGrpSpPr>
        <p:grpSpPr>
          <a:xfrm>
            <a:off x="2177823" y="1634896"/>
            <a:ext cx="864096" cy="432048"/>
            <a:chOff x="2032000" y="1628800"/>
            <a:chExt cx="864096" cy="432048"/>
          </a:xfrm>
        </p:grpSpPr>
        <p:cxnSp>
          <p:nvCxnSpPr>
            <p:cNvPr id="82" name="Straight Connector 81"/>
            <p:cNvCxnSpPr/>
            <p:nvPr/>
          </p:nvCxnSpPr>
          <p:spPr>
            <a:xfrm flipV="1">
              <a:off x="2032000" y="1628800"/>
              <a:ext cx="0" cy="432048"/>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flipV="1">
              <a:off x="2248024" y="1412776"/>
              <a:ext cx="0" cy="432048"/>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2464048" y="1628800"/>
              <a:ext cx="0" cy="432048"/>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V="1">
              <a:off x="2680072" y="1844824"/>
              <a:ext cx="0" cy="432048"/>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86" name="Group 85"/>
          <p:cNvGrpSpPr/>
          <p:nvPr/>
        </p:nvGrpSpPr>
        <p:grpSpPr>
          <a:xfrm>
            <a:off x="3041919" y="1634896"/>
            <a:ext cx="864096" cy="432048"/>
            <a:chOff x="2032000" y="1628800"/>
            <a:chExt cx="864096" cy="432048"/>
          </a:xfrm>
        </p:grpSpPr>
        <p:cxnSp>
          <p:nvCxnSpPr>
            <p:cNvPr id="87" name="Straight Connector 86"/>
            <p:cNvCxnSpPr/>
            <p:nvPr/>
          </p:nvCxnSpPr>
          <p:spPr>
            <a:xfrm flipV="1">
              <a:off x="2032000" y="1628800"/>
              <a:ext cx="0" cy="432048"/>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16200000" flipV="1">
              <a:off x="2248024" y="1412776"/>
              <a:ext cx="0" cy="432048"/>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2464048" y="1628800"/>
              <a:ext cx="0" cy="432048"/>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V="1">
              <a:off x="2680072" y="1844824"/>
              <a:ext cx="0" cy="432048"/>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91" name="Group 90"/>
          <p:cNvGrpSpPr/>
          <p:nvPr/>
        </p:nvGrpSpPr>
        <p:grpSpPr>
          <a:xfrm>
            <a:off x="3906015" y="1634896"/>
            <a:ext cx="864096" cy="432048"/>
            <a:chOff x="2032000" y="1628800"/>
            <a:chExt cx="864096" cy="432048"/>
          </a:xfrm>
        </p:grpSpPr>
        <p:cxnSp>
          <p:nvCxnSpPr>
            <p:cNvPr id="92" name="Straight Connector 91"/>
            <p:cNvCxnSpPr/>
            <p:nvPr/>
          </p:nvCxnSpPr>
          <p:spPr>
            <a:xfrm flipV="1">
              <a:off x="2032000" y="1628800"/>
              <a:ext cx="0" cy="432048"/>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16200000" flipV="1">
              <a:off x="2248024" y="1412776"/>
              <a:ext cx="0" cy="432048"/>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2464048" y="1628800"/>
              <a:ext cx="0" cy="432048"/>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16200000" flipV="1">
              <a:off x="2680072" y="1844824"/>
              <a:ext cx="0" cy="432048"/>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96" name="Group 95"/>
          <p:cNvGrpSpPr/>
          <p:nvPr/>
        </p:nvGrpSpPr>
        <p:grpSpPr>
          <a:xfrm>
            <a:off x="4770111" y="1634896"/>
            <a:ext cx="864096" cy="432048"/>
            <a:chOff x="2032000" y="1628800"/>
            <a:chExt cx="864096" cy="432048"/>
          </a:xfrm>
        </p:grpSpPr>
        <p:cxnSp>
          <p:nvCxnSpPr>
            <p:cNvPr id="97" name="Straight Connector 96"/>
            <p:cNvCxnSpPr/>
            <p:nvPr/>
          </p:nvCxnSpPr>
          <p:spPr>
            <a:xfrm flipV="1">
              <a:off x="2032000" y="1628800"/>
              <a:ext cx="0" cy="432048"/>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rot="16200000" flipV="1">
              <a:off x="2248024" y="1412776"/>
              <a:ext cx="0" cy="432048"/>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2464048" y="1628800"/>
              <a:ext cx="0" cy="432048"/>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16200000" flipV="1">
              <a:off x="2680072" y="1844824"/>
              <a:ext cx="0" cy="432048"/>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5625823" y="1634896"/>
            <a:ext cx="864096" cy="432048"/>
            <a:chOff x="2032000" y="1628800"/>
            <a:chExt cx="864096" cy="432048"/>
          </a:xfrm>
        </p:grpSpPr>
        <p:cxnSp>
          <p:nvCxnSpPr>
            <p:cNvPr id="102" name="Straight Connector 101"/>
            <p:cNvCxnSpPr/>
            <p:nvPr/>
          </p:nvCxnSpPr>
          <p:spPr>
            <a:xfrm flipV="1">
              <a:off x="2032000" y="1628800"/>
              <a:ext cx="0" cy="432048"/>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rot="16200000" flipV="1">
              <a:off x="2248024" y="1412776"/>
              <a:ext cx="0" cy="432048"/>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2464048" y="1628800"/>
              <a:ext cx="0" cy="432048"/>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6200000" flipV="1">
              <a:off x="2680072" y="1844824"/>
              <a:ext cx="0" cy="432048"/>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06" name="Group 105"/>
          <p:cNvGrpSpPr/>
          <p:nvPr/>
        </p:nvGrpSpPr>
        <p:grpSpPr>
          <a:xfrm>
            <a:off x="6498303" y="1634896"/>
            <a:ext cx="864096" cy="432048"/>
            <a:chOff x="2032000" y="1628800"/>
            <a:chExt cx="864096" cy="432048"/>
          </a:xfrm>
        </p:grpSpPr>
        <p:cxnSp>
          <p:nvCxnSpPr>
            <p:cNvPr id="107" name="Straight Connector 106"/>
            <p:cNvCxnSpPr/>
            <p:nvPr/>
          </p:nvCxnSpPr>
          <p:spPr>
            <a:xfrm flipV="1">
              <a:off x="2032000" y="1628800"/>
              <a:ext cx="0" cy="432048"/>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V="1">
              <a:off x="2248024" y="1412776"/>
              <a:ext cx="0" cy="432048"/>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V="1">
              <a:off x="2464048" y="1628800"/>
              <a:ext cx="0" cy="432048"/>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rot="16200000" flipV="1">
              <a:off x="2680072" y="1844824"/>
              <a:ext cx="0" cy="432048"/>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111" name="Straight Connector 110"/>
          <p:cNvCxnSpPr/>
          <p:nvPr/>
        </p:nvCxnSpPr>
        <p:spPr>
          <a:xfrm>
            <a:off x="1745775" y="1706904"/>
            <a:ext cx="288032" cy="0"/>
          </a:xfrm>
          <a:prstGeom prst="line">
            <a:avLst/>
          </a:prstGeom>
          <a:ln w="3492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1745775" y="1994936"/>
            <a:ext cx="288032" cy="0"/>
          </a:xfrm>
          <a:prstGeom prst="line">
            <a:avLst/>
          </a:prstGeom>
          <a:ln w="3492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7506737" y="1706904"/>
            <a:ext cx="288032" cy="0"/>
          </a:xfrm>
          <a:prstGeom prst="line">
            <a:avLst/>
          </a:prstGeom>
          <a:ln w="3492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7506737" y="1994936"/>
            <a:ext cx="288032" cy="0"/>
          </a:xfrm>
          <a:prstGeom prst="line">
            <a:avLst/>
          </a:prstGeom>
          <a:ln w="34925">
            <a:solidFill>
              <a:schemeClr val="tx2"/>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1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81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15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1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16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816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16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16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17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17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17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1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17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17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17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8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57" grpId="0" animBg="1"/>
      <p:bldP spid="48158" grpId="0" animBg="1"/>
      <p:bldP spid="48159" grpId="0" animBg="1"/>
      <p:bldP spid="48160" grpId="0"/>
      <p:bldP spid="48161" grpId="0" animBg="1"/>
      <p:bldP spid="48162" grpId="0" animBg="1"/>
      <p:bldP spid="48164" grpId="0" animBg="1"/>
      <p:bldP spid="48166" grpId="0" animBg="1"/>
      <p:bldP spid="48168" grpId="0" animBg="1"/>
      <p:bldP spid="48169" grpId="0"/>
      <p:bldP spid="48170" grpId="0"/>
      <p:bldP spid="48171" grpId="0"/>
      <p:bldP spid="48172" grpId="0"/>
      <p:bldP spid="48173" grpId="0"/>
      <p:bldP spid="48174" grpId="0"/>
      <p:bldP spid="48175" grpId="0"/>
      <p:bldP spid="48176" grpId="0" animBg="1"/>
      <p:bldP spid="48204"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GB" dirty="0"/>
              <a:t>Low-Pass Filter:</a:t>
            </a:r>
            <a:br>
              <a:rPr lang="en-GB" dirty="0"/>
            </a:br>
            <a:r>
              <a:rPr lang="en-GB" dirty="0"/>
              <a:t>A linear system</a:t>
            </a:r>
          </a:p>
        </p:txBody>
      </p:sp>
      <p:sp>
        <p:nvSpPr>
          <p:cNvPr id="3" name="Rectangle 2"/>
          <p:cNvSpPr/>
          <p:nvPr/>
        </p:nvSpPr>
        <p:spPr>
          <a:xfrm>
            <a:off x="3563938" y="2132285"/>
            <a:ext cx="1800225" cy="987425"/>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dirty="0">
                <a:solidFill>
                  <a:schemeClr val="tx1"/>
                </a:solidFill>
              </a:rPr>
              <a:t>Low pass filter</a:t>
            </a:r>
          </a:p>
          <a:p>
            <a:pPr algn="ctr" fontAlgn="auto">
              <a:spcBef>
                <a:spcPts val="0"/>
              </a:spcBef>
              <a:spcAft>
                <a:spcPts val="0"/>
              </a:spcAft>
              <a:defRPr/>
            </a:pPr>
            <a:r>
              <a:rPr lang="en-GB" dirty="0">
                <a:solidFill>
                  <a:schemeClr val="tx1"/>
                </a:solidFill>
              </a:rPr>
              <a:t>(linear system)</a:t>
            </a:r>
          </a:p>
        </p:txBody>
      </p:sp>
      <p:cxnSp>
        <p:nvCxnSpPr>
          <p:cNvPr id="5" name="Straight Arrow Connector 4"/>
          <p:cNvCxnSpPr>
            <a:endCxn id="3" idx="1"/>
          </p:cNvCxnSpPr>
          <p:nvPr/>
        </p:nvCxnSpPr>
        <p:spPr>
          <a:xfrm flipV="1">
            <a:off x="2124075" y="2625998"/>
            <a:ext cx="1439863" cy="11112"/>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5364163" y="2637110"/>
            <a:ext cx="1368425" cy="11113"/>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15"/>
          <p:cNvGrpSpPr>
            <a:grpSpLocks/>
          </p:cNvGrpSpPr>
          <p:nvPr/>
        </p:nvGrpSpPr>
        <p:grpSpPr bwMode="auto">
          <a:xfrm>
            <a:off x="900113" y="2132285"/>
            <a:ext cx="1727200" cy="285750"/>
            <a:chOff x="1476375" y="1554163"/>
            <a:chExt cx="6551613" cy="576262"/>
          </a:xfrm>
        </p:grpSpPr>
        <p:sp>
          <p:nvSpPr>
            <p:cNvPr id="33841" name="Freeform 3"/>
            <p:cNvSpPr>
              <a:spLocks/>
            </p:cNvSpPr>
            <p:nvPr/>
          </p:nvSpPr>
          <p:spPr bwMode="auto">
            <a:xfrm>
              <a:off x="1476375" y="1554163"/>
              <a:ext cx="1223963" cy="576262"/>
            </a:xfrm>
            <a:custGeom>
              <a:avLst/>
              <a:gdLst>
                <a:gd name="T0" fmla="*/ 0 w 771"/>
                <a:gd name="T1" fmla="*/ 914815220 h 363"/>
                <a:gd name="T2" fmla="*/ 798890597 w 771"/>
                <a:gd name="T3" fmla="*/ 914815220 h 363"/>
                <a:gd name="T4" fmla="*/ 798890597 w 771"/>
                <a:gd name="T5" fmla="*/ 0 h 363"/>
                <a:gd name="T6" fmla="*/ 1943042235 w 771"/>
                <a:gd name="T7" fmla="*/ 0 h 363"/>
                <a:gd name="T8" fmla="*/ 1943042235 w 771"/>
                <a:gd name="T9" fmla="*/ 914815220 h 363"/>
                <a:gd name="T10" fmla="*/ 0 60000 65536"/>
                <a:gd name="T11" fmla="*/ 0 60000 65536"/>
                <a:gd name="T12" fmla="*/ 0 60000 65536"/>
                <a:gd name="T13" fmla="*/ 0 60000 65536"/>
                <a:gd name="T14" fmla="*/ 0 60000 65536"/>
                <a:gd name="T15" fmla="*/ 0 w 771"/>
                <a:gd name="T16" fmla="*/ 0 h 363"/>
                <a:gd name="T17" fmla="*/ 771 w 771"/>
                <a:gd name="T18" fmla="*/ 363 h 363"/>
              </a:gdLst>
              <a:ahLst/>
              <a:cxnLst>
                <a:cxn ang="T10">
                  <a:pos x="T0" y="T1"/>
                </a:cxn>
                <a:cxn ang="T11">
                  <a:pos x="T2" y="T3"/>
                </a:cxn>
                <a:cxn ang="T12">
                  <a:pos x="T4" y="T5"/>
                </a:cxn>
                <a:cxn ang="T13">
                  <a:pos x="T6" y="T7"/>
                </a:cxn>
                <a:cxn ang="T14">
                  <a:pos x="T8" y="T9"/>
                </a:cxn>
              </a:cxnLst>
              <a:rect l="T15" t="T16" r="T17" b="T18"/>
              <a:pathLst>
                <a:path w="771" h="363">
                  <a:moveTo>
                    <a:pt x="0" y="363"/>
                  </a:moveTo>
                  <a:lnTo>
                    <a:pt x="317" y="363"/>
                  </a:lnTo>
                  <a:lnTo>
                    <a:pt x="317" y="0"/>
                  </a:lnTo>
                  <a:lnTo>
                    <a:pt x="771" y="0"/>
                  </a:lnTo>
                  <a:lnTo>
                    <a:pt x="771" y="363"/>
                  </a:lnTo>
                </a:path>
              </a:pathLst>
            </a:custGeom>
            <a:noFill/>
            <a:ln w="38100" cmpd="sng">
              <a:solidFill>
                <a:schemeClr val="tx1"/>
              </a:solidFill>
              <a:round/>
              <a:headEnd/>
              <a:tailEnd/>
            </a:ln>
          </p:spPr>
          <p:txBody>
            <a:bodyPr/>
            <a:lstStyle/>
            <a:p>
              <a:endParaRPr lang="en-GB"/>
            </a:p>
          </p:txBody>
        </p:sp>
        <p:sp>
          <p:nvSpPr>
            <p:cNvPr id="33842" name="Freeform 4"/>
            <p:cNvSpPr>
              <a:spLocks/>
            </p:cNvSpPr>
            <p:nvPr/>
          </p:nvSpPr>
          <p:spPr bwMode="auto">
            <a:xfrm>
              <a:off x="2700338" y="1554163"/>
              <a:ext cx="1223962" cy="576262"/>
            </a:xfrm>
            <a:custGeom>
              <a:avLst/>
              <a:gdLst>
                <a:gd name="T0" fmla="*/ 0 w 771"/>
                <a:gd name="T1" fmla="*/ 914815220 h 363"/>
                <a:gd name="T2" fmla="*/ 798888357 w 771"/>
                <a:gd name="T3" fmla="*/ 914815220 h 363"/>
                <a:gd name="T4" fmla="*/ 798888357 w 771"/>
                <a:gd name="T5" fmla="*/ 0 h 363"/>
                <a:gd name="T6" fmla="*/ 1943039060 w 771"/>
                <a:gd name="T7" fmla="*/ 0 h 363"/>
                <a:gd name="T8" fmla="*/ 1943039060 w 771"/>
                <a:gd name="T9" fmla="*/ 914815220 h 363"/>
                <a:gd name="T10" fmla="*/ 0 60000 65536"/>
                <a:gd name="T11" fmla="*/ 0 60000 65536"/>
                <a:gd name="T12" fmla="*/ 0 60000 65536"/>
                <a:gd name="T13" fmla="*/ 0 60000 65536"/>
                <a:gd name="T14" fmla="*/ 0 60000 65536"/>
                <a:gd name="T15" fmla="*/ 0 w 771"/>
                <a:gd name="T16" fmla="*/ 0 h 363"/>
                <a:gd name="T17" fmla="*/ 771 w 771"/>
                <a:gd name="T18" fmla="*/ 363 h 363"/>
              </a:gdLst>
              <a:ahLst/>
              <a:cxnLst>
                <a:cxn ang="T10">
                  <a:pos x="T0" y="T1"/>
                </a:cxn>
                <a:cxn ang="T11">
                  <a:pos x="T2" y="T3"/>
                </a:cxn>
                <a:cxn ang="T12">
                  <a:pos x="T4" y="T5"/>
                </a:cxn>
                <a:cxn ang="T13">
                  <a:pos x="T6" y="T7"/>
                </a:cxn>
                <a:cxn ang="T14">
                  <a:pos x="T8" y="T9"/>
                </a:cxn>
              </a:cxnLst>
              <a:rect l="T15" t="T16" r="T17" b="T18"/>
              <a:pathLst>
                <a:path w="771" h="363">
                  <a:moveTo>
                    <a:pt x="0" y="363"/>
                  </a:moveTo>
                  <a:lnTo>
                    <a:pt x="317" y="363"/>
                  </a:lnTo>
                  <a:lnTo>
                    <a:pt x="317" y="0"/>
                  </a:lnTo>
                  <a:lnTo>
                    <a:pt x="771" y="0"/>
                  </a:lnTo>
                  <a:lnTo>
                    <a:pt x="771" y="363"/>
                  </a:lnTo>
                </a:path>
              </a:pathLst>
            </a:custGeom>
            <a:noFill/>
            <a:ln w="38100" cmpd="sng">
              <a:solidFill>
                <a:schemeClr val="tx1"/>
              </a:solidFill>
              <a:round/>
              <a:headEnd/>
              <a:tailEnd/>
            </a:ln>
          </p:spPr>
          <p:txBody>
            <a:bodyPr/>
            <a:lstStyle/>
            <a:p>
              <a:endParaRPr lang="en-GB"/>
            </a:p>
          </p:txBody>
        </p:sp>
        <p:sp>
          <p:nvSpPr>
            <p:cNvPr id="33843" name="Freeform 5"/>
            <p:cNvSpPr>
              <a:spLocks/>
            </p:cNvSpPr>
            <p:nvPr/>
          </p:nvSpPr>
          <p:spPr bwMode="auto">
            <a:xfrm>
              <a:off x="3924300" y="1554163"/>
              <a:ext cx="1223963" cy="576262"/>
            </a:xfrm>
            <a:custGeom>
              <a:avLst/>
              <a:gdLst>
                <a:gd name="T0" fmla="*/ 0 w 771"/>
                <a:gd name="T1" fmla="*/ 914815220 h 363"/>
                <a:gd name="T2" fmla="*/ 798890597 w 771"/>
                <a:gd name="T3" fmla="*/ 914815220 h 363"/>
                <a:gd name="T4" fmla="*/ 798890597 w 771"/>
                <a:gd name="T5" fmla="*/ 0 h 363"/>
                <a:gd name="T6" fmla="*/ 1943042235 w 771"/>
                <a:gd name="T7" fmla="*/ 0 h 363"/>
                <a:gd name="T8" fmla="*/ 1943042235 w 771"/>
                <a:gd name="T9" fmla="*/ 914815220 h 363"/>
                <a:gd name="T10" fmla="*/ 0 60000 65536"/>
                <a:gd name="T11" fmla="*/ 0 60000 65536"/>
                <a:gd name="T12" fmla="*/ 0 60000 65536"/>
                <a:gd name="T13" fmla="*/ 0 60000 65536"/>
                <a:gd name="T14" fmla="*/ 0 60000 65536"/>
                <a:gd name="T15" fmla="*/ 0 w 771"/>
                <a:gd name="T16" fmla="*/ 0 h 363"/>
                <a:gd name="T17" fmla="*/ 771 w 771"/>
                <a:gd name="T18" fmla="*/ 363 h 363"/>
              </a:gdLst>
              <a:ahLst/>
              <a:cxnLst>
                <a:cxn ang="T10">
                  <a:pos x="T0" y="T1"/>
                </a:cxn>
                <a:cxn ang="T11">
                  <a:pos x="T2" y="T3"/>
                </a:cxn>
                <a:cxn ang="T12">
                  <a:pos x="T4" y="T5"/>
                </a:cxn>
                <a:cxn ang="T13">
                  <a:pos x="T6" y="T7"/>
                </a:cxn>
                <a:cxn ang="T14">
                  <a:pos x="T8" y="T9"/>
                </a:cxn>
              </a:cxnLst>
              <a:rect l="T15" t="T16" r="T17" b="T18"/>
              <a:pathLst>
                <a:path w="771" h="363">
                  <a:moveTo>
                    <a:pt x="0" y="363"/>
                  </a:moveTo>
                  <a:lnTo>
                    <a:pt x="317" y="363"/>
                  </a:lnTo>
                  <a:lnTo>
                    <a:pt x="317" y="0"/>
                  </a:lnTo>
                  <a:lnTo>
                    <a:pt x="771" y="0"/>
                  </a:lnTo>
                  <a:lnTo>
                    <a:pt x="771" y="363"/>
                  </a:lnTo>
                </a:path>
              </a:pathLst>
            </a:custGeom>
            <a:noFill/>
            <a:ln w="38100" cmpd="sng">
              <a:solidFill>
                <a:schemeClr val="tx1"/>
              </a:solidFill>
              <a:round/>
              <a:headEnd/>
              <a:tailEnd/>
            </a:ln>
          </p:spPr>
          <p:txBody>
            <a:bodyPr/>
            <a:lstStyle/>
            <a:p>
              <a:endParaRPr lang="en-GB"/>
            </a:p>
          </p:txBody>
        </p:sp>
        <p:sp>
          <p:nvSpPr>
            <p:cNvPr id="33844" name="Freeform 6"/>
            <p:cNvSpPr>
              <a:spLocks/>
            </p:cNvSpPr>
            <p:nvPr/>
          </p:nvSpPr>
          <p:spPr bwMode="auto">
            <a:xfrm>
              <a:off x="5148263" y="1554163"/>
              <a:ext cx="1223962" cy="576262"/>
            </a:xfrm>
            <a:custGeom>
              <a:avLst/>
              <a:gdLst>
                <a:gd name="T0" fmla="*/ 0 w 771"/>
                <a:gd name="T1" fmla="*/ 914815220 h 363"/>
                <a:gd name="T2" fmla="*/ 798888357 w 771"/>
                <a:gd name="T3" fmla="*/ 914815220 h 363"/>
                <a:gd name="T4" fmla="*/ 798888357 w 771"/>
                <a:gd name="T5" fmla="*/ 0 h 363"/>
                <a:gd name="T6" fmla="*/ 1943039060 w 771"/>
                <a:gd name="T7" fmla="*/ 0 h 363"/>
                <a:gd name="T8" fmla="*/ 1943039060 w 771"/>
                <a:gd name="T9" fmla="*/ 914815220 h 363"/>
                <a:gd name="T10" fmla="*/ 0 60000 65536"/>
                <a:gd name="T11" fmla="*/ 0 60000 65536"/>
                <a:gd name="T12" fmla="*/ 0 60000 65536"/>
                <a:gd name="T13" fmla="*/ 0 60000 65536"/>
                <a:gd name="T14" fmla="*/ 0 60000 65536"/>
                <a:gd name="T15" fmla="*/ 0 w 771"/>
                <a:gd name="T16" fmla="*/ 0 h 363"/>
                <a:gd name="T17" fmla="*/ 771 w 771"/>
                <a:gd name="T18" fmla="*/ 363 h 363"/>
              </a:gdLst>
              <a:ahLst/>
              <a:cxnLst>
                <a:cxn ang="T10">
                  <a:pos x="T0" y="T1"/>
                </a:cxn>
                <a:cxn ang="T11">
                  <a:pos x="T2" y="T3"/>
                </a:cxn>
                <a:cxn ang="T12">
                  <a:pos x="T4" y="T5"/>
                </a:cxn>
                <a:cxn ang="T13">
                  <a:pos x="T6" y="T7"/>
                </a:cxn>
                <a:cxn ang="T14">
                  <a:pos x="T8" y="T9"/>
                </a:cxn>
              </a:cxnLst>
              <a:rect l="T15" t="T16" r="T17" b="T18"/>
              <a:pathLst>
                <a:path w="771" h="363">
                  <a:moveTo>
                    <a:pt x="0" y="363"/>
                  </a:moveTo>
                  <a:lnTo>
                    <a:pt x="317" y="363"/>
                  </a:lnTo>
                  <a:lnTo>
                    <a:pt x="317" y="0"/>
                  </a:lnTo>
                  <a:lnTo>
                    <a:pt x="771" y="0"/>
                  </a:lnTo>
                  <a:lnTo>
                    <a:pt x="771" y="363"/>
                  </a:lnTo>
                </a:path>
              </a:pathLst>
            </a:custGeom>
            <a:noFill/>
            <a:ln w="38100" cmpd="sng">
              <a:solidFill>
                <a:schemeClr val="tx1"/>
              </a:solidFill>
              <a:round/>
              <a:headEnd/>
              <a:tailEnd/>
            </a:ln>
          </p:spPr>
          <p:txBody>
            <a:bodyPr/>
            <a:lstStyle/>
            <a:p>
              <a:endParaRPr lang="en-GB"/>
            </a:p>
          </p:txBody>
        </p:sp>
        <p:sp>
          <p:nvSpPr>
            <p:cNvPr id="33845" name="Freeform 7"/>
            <p:cNvSpPr>
              <a:spLocks/>
            </p:cNvSpPr>
            <p:nvPr/>
          </p:nvSpPr>
          <p:spPr bwMode="auto">
            <a:xfrm>
              <a:off x="6372225" y="1554163"/>
              <a:ext cx="1223963" cy="576262"/>
            </a:xfrm>
            <a:custGeom>
              <a:avLst/>
              <a:gdLst>
                <a:gd name="T0" fmla="*/ 0 w 771"/>
                <a:gd name="T1" fmla="*/ 914815220 h 363"/>
                <a:gd name="T2" fmla="*/ 798890597 w 771"/>
                <a:gd name="T3" fmla="*/ 914815220 h 363"/>
                <a:gd name="T4" fmla="*/ 798890597 w 771"/>
                <a:gd name="T5" fmla="*/ 0 h 363"/>
                <a:gd name="T6" fmla="*/ 1943042235 w 771"/>
                <a:gd name="T7" fmla="*/ 0 h 363"/>
                <a:gd name="T8" fmla="*/ 1943042235 w 771"/>
                <a:gd name="T9" fmla="*/ 914815220 h 363"/>
                <a:gd name="T10" fmla="*/ 0 60000 65536"/>
                <a:gd name="T11" fmla="*/ 0 60000 65536"/>
                <a:gd name="T12" fmla="*/ 0 60000 65536"/>
                <a:gd name="T13" fmla="*/ 0 60000 65536"/>
                <a:gd name="T14" fmla="*/ 0 60000 65536"/>
                <a:gd name="T15" fmla="*/ 0 w 771"/>
                <a:gd name="T16" fmla="*/ 0 h 363"/>
                <a:gd name="T17" fmla="*/ 771 w 771"/>
                <a:gd name="T18" fmla="*/ 363 h 363"/>
              </a:gdLst>
              <a:ahLst/>
              <a:cxnLst>
                <a:cxn ang="T10">
                  <a:pos x="T0" y="T1"/>
                </a:cxn>
                <a:cxn ang="T11">
                  <a:pos x="T2" y="T3"/>
                </a:cxn>
                <a:cxn ang="T12">
                  <a:pos x="T4" y="T5"/>
                </a:cxn>
                <a:cxn ang="T13">
                  <a:pos x="T6" y="T7"/>
                </a:cxn>
                <a:cxn ang="T14">
                  <a:pos x="T8" y="T9"/>
                </a:cxn>
              </a:cxnLst>
              <a:rect l="T15" t="T16" r="T17" b="T18"/>
              <a:pathLst>
                <a:path w="771" h="363">
                  <a:moveTo>
                    <a:pt x="0" y="363"/>
                  </a:moveTo>
                  <a:lnTo>
                    <a:pt x="317" y="363"/>
                  </a:lnTo>
                  <a:lnTo>
                    <a:pt x="317" y="0"/>
                  </a:lnTo>
                  <a:lnTo>
                    <a:pt x="771" y="0"/>
                  </a:lnTo>
                  <a:lnTo>
                    <a:pt x="771" y="363"/>
                  </a:lnTo>
                </a:path>
              </a:pathLst>
            </a:custGeom>
            <a:noFill/>
            <a:ln w="38100" cmpd="sng">
              <a:solidFill>
                <a:schemeClr val="tx1"/>
              </a:solidFill>
              <a:round/>
              <a:headEnd/>
              <a:tailEnd/>
            </a:ln>
          </p:spPr>
          <p:txBody>
            <a:bodyPr/>
            <a:lstStyle/>
            <a:p>
              <a:endParaRPr lang="en-GB"/>
            </a:p>
          </p:txBody>
        </p:sp>
        <p:sp>
          <p:nvSpPr>
            <p:cNvPr id="33846" name="Line 8"/>
            <p:cNvSpPr>
              <a:spLocks noChangeShapeType="1"/>
            </p:cNvSpPr>
            <p:nvPr/>
          </p:nvSpPr>
          <p:spPr bwMode="auto">
            <a:xfrm>
              <a:off x="7596188" y="2130425"/>
              <a:ext cx="431800" cy="0"/>
            </a:xfrm>
            <a:prstGeom prst="line">
              <a:avLst/>
            </a:prstGeom>
            <a:noFill/>
            <a:ln w="38100">
              <a:solidFill>
                <a:schemeClr val="tx1"/>
              </a:solidFill>
              <a:round/>
              <a:headEnd/>
              <a:tailEnd/>
            </a:ln>
          </p:spPr>
          <p:txBody>
            <a:bodyPr/>
            <a:lstStyle/>
            <a:p>
              <a:endParaRPr lang="en-GB"/>
            </a:p>
          </p:txBody>
        </p:sp>
      </p:grpSp>
      <p:grpSp>
        <p:nvGrpSpPr>
          <p:cNvPr id="4" name="Group 44"/>
          <p:cNvGrpSpPr>
            <a:grpSpLocks/>
          </p:cNvGrpSpPr>
          <p:nvPr/>
        </p:nvGrpSpPr>
        <p:grpSpPr bwMode="auto">
          <a:xfrm>
            <a:off x="6227763" y="2060848"/>
            <a:ext cx="1657350" cy="476250"/>
            <a:chOff x="4139952" y="4539178"/>
            <a:chExt cx="1656184" cy="476553"/>
          </a:xfrm>
        </p:grpSpPr>
        <p:grpSp>
          <p:nvGrpSpPr>
            <p:cNvPr id="6" name="Group 50"/>
            <p:cNvGrpSpPr>
              <a:grpSpLocks/>
            </p:cNvGrpSpPr>
            <p:nvPr/>
          </p:nvGrpSpPr>
          <p:grpSpPr bwMode="auto">
            <a:xfrm>
              <a:off x="4139952" y="4539178"/>
              <a:ext cx="431910" cy="476553"/>
              <a:chOff x="930" y="1706"/>
              <a:chExt cx="1088" cy="409"/>
            </a:xfrm>
          </p:grpSpPr>
          <p:sp>
            <p:nvSpPr>
              <p:cNvPr id="33836" name="Freeform 51"/>
              <p:cNvSpPr>
                <a:spLocks/>
              </p:cNvSpPr>
              <p:nvPr/>
            </p:nvSpPr>
            <p:spPr bwMode="auto">
              <a:xfrm>
                <a:off x="1247" y="1706"/>
                <a:ext cx="182" cy="409"/>
              </a:xfrm>
              <a:custGeom>
                <a:avLst/>
                <a:gdLst>
                  <a:gd name="T0" fmla="*/ 0 w 454"/>
                  <a:gd name="T1" fmla="*/ 409 h 409"/>
                  <a:gd name="T2" fmla="*/ 29 w 454"/>
                  <a:gd name="T3" fmla="*/ 136 h 409"/>
                  <a:gd name="T4" fmla="*/ 73 w 454"/>
                  <a:gd name="T5" fmla="*/ 0 h 409"/>
                  <a:gd name="T6" fmla="*/ 0 60000 65536"/>
                  <a:gd name="T7" fmla="*/ 0 60000 65536"/>
                  <a:gd name="T8" fmla="*/ 0 60000 65536"/>
                  <a:gd name="T9" fmla="*/ 0 w 454"/>
                  <a:gd name="T10" fmla="*/ 0 h 409"/>
                  <a:gd name="T11" fmla="*/ 454 w 454"/>
                  <a:gd name="T12" fmla="*/ 409 h 409"/>
                </a:gdLst>
                <a:ahLst/>
                <a:cxnLst>
                  <a:cxn ang="T6">
                    <a:pos x="T0" y="T1"/>
                  </a:cxn>
                  <a:cxn ang="T7">
                    <a:pos x="T2" y="T3"/>
                  </a:cxn>
                  <a:cxn ang="T8">
                    <a:pos x="T4" y="T5"/>
                  </a:cxn>
                </a:cxnLst>
                <a:rect l="T9" t="T10" r="T11" b="T12"/>
                <a:pathLst>
                  <a:path w="454" h="409">
                    <a:moveTo>
                      <a:pt x="0" y="409"/>
                    </a:moveTo>
                    <a:cubicBezTo>
                      <a:pt x="53" y="306"/>
                      <a:pt x="106" y="204"/>
                      <a:pt x="182" y="136"/>
                    </a:cubicBezTo>
                    <a:cubicBezTo>
                      <a:pt x="258" y="68"/>
                      <a:pt x="356" y="34"/>
                      <a:pt x="454" y="0"/>
                    </a:cubicBezTo>
                  </a:path>
                </a:pathLst>
              </a:custGeom>
              <a:noFill/>
              <a:ln w="28575" cmpd="sng">
                <a:solidFill>
                  <a:srgbClr val="FF3300"/>
                </a:solidFill>
                <a:round/>
                <a:headEnd/>
                <a:tailEnd/>
              </a:ln>
            </p:spPr>
            <p:txBody>
              <a:bodyPr/>
              <a:lstStyle/>
              <a:p>
                <a:endParaRPr lang="en-GB"/>
              </a:p>
            </p:txBody>
          </p:sp>
          <p:sp>
            <p:nvSpPr>
              <p:cNvPr id="33837" name="Freeform 52"/>
              <p:cNvSpPr>
                <a:spLocks/>
              </p:cNvSpPr>
              <p:nvPr/>
            </p:nvSpPr>
            <p:spPr bwMode="auto">
              <a:xfrm flipV="1">
                <a:off x="1700" y="1706"/>
                <a:ext cx="182" cy="409"/>
              </a:xfrm>
              <a:custGeom>
                <a:avLst/>
                <a:gdLst>
                  <a:gd name="T0" fmla="*/ 0 w 454"/>
                  <a:gd name="T1" fmla="*/ 409 h 409"/>
                  <a:gd name="T2" fmla="*/ 29 w 454"/>
                  <a:gd name="T3" fmla="*/ 136 h 409"/>
                  <a:gd name="T4" fmla="*/ 73 w 454"/>
                  <a:gd name="T5" fmla="*/ 0 h 409"/>
                  <a:gd name="T6" fmla="*/ 0 60000 65536"/>
                  <a:gd name="T7" fmla="*/ 0 60000 65536"/>
                  <a:gd name="T8" fmla="*/ 0 60000 65536"/>
                  <a:gd name="T9" fmla="*/ 0 w 454"/>
                  <a:gd name="T10" fmla="*/ 0 h 409"/>
                  <a:gd name="T11" fmla="*/ 454 w 454"/>
                  <a:gd name="T12" fmla="*/ 409 h 409"/>
                </a:gdLst>
                <a:ahLst/>
                <a:cxnLst>
                  <a:cxn ang="T6">
                    <a:pos x="T0" y="T1"/>
                  </a:cxn>
                  <a:cxn ang="T7">
                    <a:pos x="T2" y="T3"/>
                  </a:cxn>
                  <a:cxn ang="T8">
                    <a:pos x="T4" y="T5"/>
                  </a:cxn>
                </a:cxnLst>
                <a:rect l="T9" t="T10" r="T11" b="T12"/>
                <a:pathLst>
                  <a:path w="454" h="409">
                    <a:moveTo>
                      <a:pt x="0" y="409"/>
                    </a:moveTo>
                    <a:cubicBezTo>
                      <a:pt x="53" y="306"/>
                      <a:pt x="106" y="204"/>
                      <a:pt x="182" y="136"/>
                    </a:cubicBezTo>
                    <a:cubicBezTo>
                      <a:pt x="258" y="68"/>
                      <a:pt x="356" y="34"/>
                      <a:pt x="454" y="0"/>
                    </a:cubicBezTo>
                  </a:path>
                </a:pathLst>
              </a:custGeom>
              <a:noFill/>
              <a:ln w="28575" cmpd="sng">
                <a:solidFill>
                  <a:srgbClr val="FF3300"/>
                </a:solidFill>
                <a:round/>
                <a:headEnd/>
                <a:tailEnd/>
              </a:ln>
            </p:spPr>
            <p:txBody>
              <a:bodyPr/>
              <a:lstStyle/>
              <a:p>
                <a:endParaRPr lang="en-GB"/>
              </a:p>
            </p:txBody>
          </p:sp>
          <p:sp>
            <p:nvSpPr>
              <p:cNvPr id="33838" name="Line 53"/>
              <p:cNvSpPr>
                <a:spLocks noChangeShapeType="1"/>
              </p:cNvSpPr>
              <p:nvPr/>
            </p:nvSpPr>
            <p:spPr bwMode="auto">
              <a:xfrm>
                <a:off x="930" y="2115"/>
                <a:ext cx="317" cy="0"/>
              </a:xfrm>
              <a:prstGeom prst="line">
                <a:avLst/>
              </a:prstGeom>
              <a:noFill/>
              <a:ln w="38100">
                <a:solidFill>
                  <a:srgbClr val="FF3300"/>
                </a:solidFill>
                <a:round/>
                <a:headEnd/>
                <a:tailEnd/>
              </a:ln>
            </p:spPr>
            <p:txBody>
              <a:bodyPr/>
              <a:lstStyle/>
              <a:p>
                <a:endParaRPr lang="en-GB"/>
              </a:p>
            </p:txBody>
          </p:sp>
          <p:sp>
            <p:nvSpPr>
              <p:cNvPr id="33839" name="Line 54"/>
              <p:cNvSpPr>
                <a:spLocks noChangeShapeType="1"/>
              </p:cNvSpPr>
              <p:nvPr/>
            </p:nvSpPr>
            <p:spPr bwMode="auto">
              <a:xfrm>
                <a:off x="1429" y="1706"/>
                <a:ext cx="272" cy="0"/>
              </a:xfrm>
              <a:prstGeom prst="line">
                <a:avLst/>
              </a:prstGeom>
              <a:noFill/>
              <a:ln w="38100">
                <a:solidFill>
                  <a:srgbClr val="FF3300"/>
                </a:solidFill>
                <a:round/>
                <a:headEnd/>
                <a:tailEnd/>
              </a:ln>
            </p:spPr>
            <p:txBody>
              <a:bodyPr/>
              <a:lstStyle/>
              <a:p>
                <a:endParaRPr lang="en-GB"/>
              </a:p>
            </p:txBody>
          </p:sp>
          <p:sp>
            <p:nvSpPr>
              <p:cNvPr id="33840" name="Line 55"/>
              <p:cNvSpPr>
                <a:spLocks noChangeShapeType="1"/>
              </p:cNvSpPr>
              <p:nvPr/>
            </p:nvSpPr>
            <p:spPr bwMode="auto">
              <a:xfrm>
                <a:off x="1882" y="2115"/>
                <a:ext cx="136" cy="0"/>
              </a:xfrm>
              <a:prstGeom prst="line">
                <a:avLst/>
              </a:prstGeom>
              <a:noFill/>
              <a:ln w="38100">
                <a:solidFill>
                  <a:srgbClr val="FF3300"/>
                </a:solidFill>
                <a:round/>
                <a:headEnd/>
                <a:tailEnd/>
              </a:ln>
            </p:spPr>
            <p:txBody>
              <a:bodyPr/>
              <a:lstStyle/>
              <a:p>
                <a:endParaRPr lang="en-GB"/>
              </a:p>
            </p:txBody>
          </p:sp>
        </p:grpSp>
        <p:grpSp>
          <p:nvGrpSpPr>
            <p:cNvPr id="7" name="Group 56"/>
            <p:cNvGrpSpPr>
              <a:grpSpLocks/>
            </p:cNvGrpSpPr>
            <p:nvPr/>
          </p:nvGrpSpPr>
          <p:grpSpPr bwMode="auto">
            <a:xfrm>
              <a:off x="4571862" y="4539178"/>
              <a:ext cx="306068" cy="476553"/>
              <a:chOff x="2018" y="1706"/>
              <a:chExt cx="771" cy="409"/>
            </a:xfrm>
          </p:grpSpPr>
          <p:sp>
            <p:nvSpPr>
              <p:cNvPr id="33832" name="Freeform 57"/>
              <p:cNvSpPr>
                <a:spLocks/>
              </p:cNvSpPr>
              <p:nvPr/>
            </p:nvSpPr>
            <p:spPr bwMode="auto">
              <a:xfrm>
                <a:off x="2018" y="1706"/>
                <a:ext cx="182" cy="409"/>
              </a:xfrm>
              <a:custGeom>
                <a:avLst/>
                <a:gdLst>
                  <a:gd name="T0" fmla="*/ 0 w 454"/>
                  <a:gd name="T1" fmla="*/ 409 h 409"/>
                  <a:gd name="T2" fmla="*/ 29 w 454"/>
                  <a:gd name="T3" fmla="*/ 136 h 409"/>
                  <a:gd name="T4" fmla="*/ 73 w 454"/>
                  <a:gd name="T5" fmla="*/ 0 h 409"/>
                  <a:gd name="T6" fmla="*/ 0 60000 65536"/>
                  <a:gd name="T7" fmla="*/ 0 60000 65536"/>
                  <a:gd name="T8" fmla="*/ 0 60000 65536"/>
                  <a:gd name="T9" fmla="*/ 0 w 454"/>
                  <a:gd name="T10" fmla="*/ 0 h 409"/>
                  <a:gd name="T11" fmla="*/ 454 w 454"/>
                  <a:gd name="T12" fmla="*/ 409 h 409"/>
                </a:gdLst>
                <a:ahLst/>
                <a:cxnLst>
                  <a:cxn ang="T6">
                    <a:pos x="T0" y="T1"/>
                  </a:cxn>
                  <a:cxn ang="T7">
                    <a:pos x="T2" y="T3"/>
                  </a:cxn>
                  <a:cxn ang="T8">
                    <a:pos x="T4" y="T5"/>
                  </a:cxn>
                </a:cxnLst>
                <a:rect l="T9" t="T10" r="T11" b="T12"/>
                <a:pathLst>
                  <a:path w="454" h="409">
                    <a:moveTo>
                      <a:pt x="0" y="409"/>
                    </a:moveTo>
                    <a:cubicBezTo>
                      <a:pt x="53" y="306"/>
                      <a:pt x="106" y="204"/>
                      <a:pt x="182" y="136"/>
                    </a:cubicBezTo>
                    <a:cubicBezTo>
                      <a:pt x="258" y="68"/>
                      <a:pt x="356" y="34"/>
                      <a:pt x="454" y="0"/>
                    </a:cubicBezTo>
                  </a:path>
                </a:pathLst>
              </a:custGeom>
              <a:noFill/>
              <a:ln w="28575" cmpd="sng">
                <a:solidFill>
                  <a:srgbClr val="FF3300"/>
                </a:solidFill>
                <a:round/>
                <a:headEnd/>
                <a:tailEnd/>
              </a:ln>
            </p:spPr>
            <p:txBody>
              <a:bodyPr/>
              <a:lstStyle/>
              <a:p>
                <a:endParaRPr lang="en-GB"/>
              </a:p>
            </p:txBody>
          </p:sp>
          <p:sp>
            <p:nvSpPr>
              <p:cNvPr id="33833" name="Freeform 58"/>
              <p:cNvSpPr>
                <a:spLocks/>
              </p:cNvSpPr>
              <p:nvPr/>
            </p:nvSpPr>
            <p:spPr bwMode="auto">
              <a:xfrm flipV="1">
                <a:off x="2471" y="1706"/>
                <a:ext cx="182" cy="409"/>
              </a:xfrm>
              <a:custGeom>
                <a:avLst/>
                <a:gdLst>
                  <a:gd name="T0" fmla="*/ 0 w 454"/>
                  <a:gd name="T1" fmla="*/ 409 h 409"/>
                  <a:gd name="T2" fmla="*/ 29 w 454"/>
                  <a:gd name="T3" fmla="*/ 136 h 409"/>
                  <a:gd name="T4" fmla="*/ 73 w 454"/>
                  <a:gd name="T5" fmla="*/ 0 h 409"/>
                  <a:gd name="T6" fmla="*/ 0 60000 65536"/>
                  <a:gd name="T7" fmla="*/ 0 60000 65536"/>
                  <a:gd name="T8" fmla="*/ 0 60000 65536"/>
                  <a:gd name="T9" fmla="*/ 0 w 454"/>
                  <a:gd name="T10" fmla="*/ 0 h 409"/>
                  <a:gd name="T11" fmla="*/ 454 w 454"/>
                  <a:gd name="T12" fmla="*/ 409 h 409"/>
                </a:gdLst>
                <a:ahLst/>
                <a:cxnLst>
                  <a:cxn ang="T6">
                    <a:pos x="T0" y="T1"/>
                  </a:cxn>
                  <a:cxn ang="T7">
                    <a:pos x="T2" y="T3"/>
                  </a:cxn>
                  <a:cxn ang="T8">
                    <a:pos x="T4" y="T5"/>
                  </a:cxn>
                </a:cxnLst>
                <a:rect l="T9" t="T10" r="T11" b="T12"/>
                <a:pathLst>
                  <a:path w="454" h="409">
                    <a:moveTo>
                      <a:pt x="0" y="409"/>
                    </a:moveTo>
                    <a:cubicBezTo>
                      <a:pt x="53" y="306"/>
                      <a:pt x="106" y="204"/>
                      <a:pt x="182" y="136"/>
                    </a:cubicBezTo>
                    <a:cubicBezTo>
                      <a:pt x="258" y="68"/>
                      <a:pt x="356" y="34"/>
                      <a:pt x="454" y="0"/>
                    </a:cubicBezTo>
                  </a:path>
                </a:pathLst>
              </a:custGeom>
              <a:noFill/>
              <a:ln w="28575" cmpd="sng">
                <a:solidFill>
                  <a:srgbClr val="FF3300"/>
                </a:solidFill>
                <a:round/>
                <a:headEnd/>
                <a:tailEnd/>
              </a:ln>
            </p:spPr>
            <p:txBody>
              <a:bodyPr/>
              <a:lstStyle/>
              <a:p>
                <a:endParaRPr lang="en-GB"/>
              </a:p>
            </p:txBody>
          </p:sp>
          <p:sp>
            <p:nvSpPr>
              <p:cNvPr id="33834" name="Line 59"/>
              <p:cNvSpPr>
                <a:spLocks noChangeShapeType="1"/>
              </p:cNvSpPr>
              <p:nvPr/>
            </p:nvSpPr>
            <p:spPr bwMode="auto">
              <a:xfrm>
                <a:off x="2200" y="1706"/>
                <a:ext cx="272" cy="0"/>
              </a:xfrm>
              <a:prstGeom prst="line">
                <a:avLst/>
              </a:prstGeom>
              <a:noFill/>
              <a:ln w="38100">
                <a:solidFill>
                  <a:srgbClr val="FF3300"/>
                </a:solidFill>
                <a:round/>
                <a:headEnd/>
                <a:tailEnd/>
              </a:ln>
            </p:spPr>
            <p:txBody>
              <a:bodyPr/>
              <a:lstStyle/>
              <a:p>
                <a:endParaRPr lang="en-GB"/>
              </a:p>
            </p:txBody>
          </p:sp>
          <p:sp>
            <p:nvSpPr>
              <p:cNvPr id="33835" name="Line 60"/>
              <p:cNvSpPr>
                <a:spLocks noChangeShapeType="1"/>
              </p:cNvSpPr>
              <p:nvPr/>
            </p:nvSpPr>
            <p:spPr bwMode="auto">
              <a:xfrm>
                <a:off x="2653" y="2115"/>
                <a:ext cx="136" cy="0"/>
              </a:xfrm>
              <a:prstGeom prst="line">
                <a:avLst/>
              </a:prstGeom>
              <a:noFill/>
              <a:ln w="38100">
                <a:solidFill>
                  <a:srgbClr val="FF3300"/>
                </a:solidFill>
                <a:round/>
                <a:headEnd/>
                <a:tailEnd/>
              </a:ln>
            </p:spPr>
            <p:txBody>
              <a:bodyPr/>
              <a:lstStyle/>
              <a:p>
                <a:endParaRPr lang="en-GB"/>
              </a:p>
            </p:txBody>
          </p:sp>
        </p:grpSp>
        <p:grpSp>
          <p:nvGrpSpPr>
            <p:cNvPr id="9" name="Group 61"/>
            <p:cNvGrpSpPr>
              <a:grpSpLocks/>
            </p:cNvGrpSpPr>
            <p:nvPr/>
          </p:nvGrpSpPr>
          <p:grpSpPr bwMode="auto">
            <a:xfrm>
              <a:off x="4877930" y="4539178"/>
              <a:ext cx="306069" cy="476553"/>
              <a:chOff x="2018" y="1706"/>
              <a:chExt cx="771" cy="409"/>
            </a:xfrm>
          </p:grpSpPr>
          <p:sp>
            <p:nvSpPr>
              <p:cNvPr id="33828" name="Freeform 62"/>
              <p:cNvSpPr>
                <a:spLocks/>
              </p:cNvSpPr>
              <p:nvPr/>
            </p:nvSpPr>
            <p:spPr bwMode="auto">
              <a:xfrm>
                <a:off x="2018" y="1706"/>
                <a:ext cx="182" cy="409"/>
              </a:xfrm>
              <a:custGeom>
                <a:avLst/>
                <a:gdLst>
                  <a:gd name="T0" fmla="*/ 0 w 454"/>
                  <a:gd name="T1" fmla="*/ 409 h 409"/>
                  <a:gd name="T2" fmla="*/ 29 w 454"/>
                  <a:gd name="T3" fmla="*/ 136 h 409"/>
                  <a:gd name="T4" fmla="*/ 73 w 454"/>
                  <a:gd name="T5" fmla="*/ 0 h 409"/>
                  <a:gd name="T6" fmla="*/ 0 60000 65536"/>
                  <a:gd name="T7" fmla="*/ 0 60000 65536"/>
                  <a:gd name="T8" fmla="*/ 0 60000 65536"/>
                  <a:gd name="T9" fmla="*/ 0 w 454"/>
                  <a:gd name="T10" fmla="*/ 0 h 409"/>
                  <a:gd name="T11" fmla="*/ 454 w 454"/>
                  <a:gd name="T12" fmla="*/ 409 h 409"/>
                </a:gdLst>
                <a:ahLst/>
                <a:cxnLst>
                  <a:cxn ang="T6">
                    <a:pos x="T0" y="T1"/>
                  </a:cxn>
                  <a:cxn ang="T7">
                    <a:pos x="T2" y="T3"/>
                  </a:cxn>
                  <a:cxn ang="T8">
                    <a:pos x="T4" y="T5"/>
                  </a:cxn>
                </a:cxnLst>
                <a:rect l="T9" t="T10" r="T11" b="T12"/>
                <a:pathLst>
                  <a:path w="454" h="409">
                    <a:moveTo>
                      <a:pt x="0" y="409"/>
                    </a:moveTo>
                    <a:cubicBezTo>
                      <a:pt x="53" y="306"/>
                      <a:pt x="106" y="204"/>
                      <a:pt x="182" y="136"/>
                    </a:cubicBezTo>
                    <a:cubicBezTo>
                      <a:pt x="258" y="68"/>
                      <a:pt x="356" y="34"/>
                      <a:pt x="454" y="0"/>
                    </a:cubicBezTo>
                  </a:path>
                </a:pathLst>
              </a:custGeom>
              <a:noFill/>
              <a:ln w="28575" cmpd="sng">
                <a:solidFill>
                  <a:srgbClr val="FF3300"/>
                </a:solidFill>
                <a:round/>
                <a:headEnd/>
                <a:tailEnd/>
              </a:ln>
            </p:spPr>
            <p:txBody>
              <a:bodyPr/>
              <a:lstStyle/>
              <a:p>
                <a:endParaRPr lang="en-GB"/>
              </a:p>
            </p:txBody>
          </p:sp>
          <p:sp>
            <p:nvSpPr>
              <p:cNvPr id="33829" name="Freeform 63"/>
              <p:cNvSpPr>
                <a:spLocks/>
              </p:cNvSpPr>
              <p:nvPr/>
            </p:nvSpPr>
            <p:spPr bwMode="auto">
              <a:xfrm flipV="1">
                <a:off x="2471" y="1706"/>
                <a:ext cx="182" cy="409"/>
              </a:xfrm>
              <a:custGeom>
                <a:avLst/>
                <a:gdLst>
                  <a:gd name="T0" fmla="*/ 0 w 454"/>
                  <a:gd name="T1" fmla="*/ 409 h 409"/>
                  <a:gd name="T2" fmla="*/ 29 w 454"/>
                  <a:gd name="T3" fmla="*/ 136 h 409"/>
                  <a:gd name="T4" fmla="*/ 73 w 454"/>
                  <a:gd name="T5" fmla="*/ 0 h 409"/>
                  <a:gd name="T6" fmla="*/ 0 60000 65536"/>
                  <a:gd name="T7" fmla="*/ 0 60000 65536"/>
                  <a:gd name="T8" fmla="*/ 0 60000 65536"/>
                  <a:gd name="T9" fmla="*/ 0 w 454"/>
                  <a:gd name="T10" fmla="*/ 0 h 409"/>
                  <a:gd name="T11" fmla="*/ 454 w 454"/>
                  <a:gd name="T12" fmla="*/ 409 h 409"/>
                </a:gdLst>
                <a:ahLst/>
                <a:cxnLst>
                  <a:cxn ang="T6">
                    <a:pos x="T0" y="T1"/>
                  </a:cxn>
                  <a:cxn ang="T7">
                    <a:pos x="T2" y="T3"/>
                  </a:cxn>
                  <a:cxn ang="T8">
                    <a:pos x="T4" y="T5"/>
                  </a:cxn>
                </a:cxnLst>
                <a:rect l="T9" t="T10" r="T11" b="T12"/>
                <a:pathLst>
                  <a:path w="454" h="409">
                    <a:moveTo>
                      <a:pt x="0" y="409"/>
                    </a:moveTo>
                    <a:cubicBezTo>
                      <a:pt x="53" y="306"/>
                      <a:pt x="106" y="204"/>
                      <a:pt x="182" y="136"/>
                    </a:cubicBezTo>
                    <a:cubicBezTo>
                      <a:pt x="258" y="68"/>
                      <a:pt x="356" y="34"/>
                      <a:pt x="454" y="0"/>
                    </a:cubicBezTo>
                  </a:path>
                </a:pathLst>
              </a:custGeom>
              <a:noFill/>
              <a:ln w="28575" cmpd="sng">
                <a:solidFill>
                  <a:srgbClr val="FF3300"/>
                </a:solidFill>
                <a:round/>
                <a:headEnd/>
                <a:tailEnd/>
              </a:ln>
            </p:spPr>
            <p:txBody>
              <a:bodyPr/>
              <a:lstStyle/>
              <a:p>
                <a:endParaRPr lang="en-GB"/>
              </a:p>
            </p:txBody>
          </p:sp>
          <p:sp>
            <p:nvSpPr>
              <p:cNvPr id="33830" name="Line 64"/>
              <p:cNvSpPr>
                <a:spLocks noChangeShapeType="1"/>
              </p:cNvSpPr>
              <p:nvPr/>
            </p:nvSpPr>
            <p:spPr bwMode="auto">
              <a:xfrm>
                <a:off x="2200" y="1706"/>
                <a:ext cx="272" cy="0"/>
              </a:xfrm>
              <a:prstGeom prst="line">
                <a:avLst/>
              </a:prstGeom>
              <a:noFill/>
              <a:ln w="38100">
                <a:solidFill>
                  <a:srgbClr val="FF3300"/>
                </a:solidFill>
                <a:round/>
                <a:headEnd/>
                <a:tailEnd/>
              </a:ln>
            </p:spPr>
            <p:txBody>
              <a:bodyPr/>
              <a:lstStyle/>
              <a:p>
                <a:endParaRPr lang="en-GB"/>
              </a:p>
            </p:txBody>
          </p:sp>
          <p:sp>
            <p:nvSpPr>
              <p:cNvPr id="33831" name="Line 65"/>
              <p:cNvSpPr>
                <a:spLocks noChangeShapeType="1"/>
              </p:cNvSpPr>
              <p:nvPr/>
            </p:nvSpPr>
            <p:spPr bwMode="auto">
              <a:xfrm>
                <a:off x="2653" y="2115"/>
                <a:ext cx="136" cy="0"/>
              </a:xfrm>
              <a:prstGeom prst="line">
                <a:avLst/>
              </a:prstGeom>
              <a:noFill/>
              <a:ln w="38100">
                <a:solidFill>
                  <a:srgbClr val="FF3300"/>
                </a:solidFill>
                <a:round/>
                <a:headEnd/>
                <a:tailEnd/>
              </a:ln>
            </p:spPr>
            <p:txBody>
              <a:bodyPr/>
              <a:lstStyle/>
              <a:p>
                <a:endParaRPr lang="en-GB"/>
              </a:p>
            </p:txBody>
          </p:sp>
        </p:grpSp>
        <p:grpSp>
          <p:nvGrpSpPr>
            <p:cNvPr id="10" name="Group 66"/>
            <p:cNvGrpSpPr>
              <a:grpSpLocks/>
            </p:cNvGrpSpPr>
            <p:nvPr/>
          </p:nvGrpSpPr>
          <p:grpSpPr bwMode="auto">
            <a:xfrm>
              <a:off x="5183999" y="4539178"/>
              <a:ext cx="306068" cy="476553"/>
              <a:chOff x="2018" y="1706"/>
              <a:chExt cx="771" cy="409"/>
            </a:xfrm>
          </p:grpSpPr>
          <p:sp>
            <p:nvSpPr>
              <p:cNvPr id="33824" name="Freeform 67"/>
              <p:cNvSpPr>
                <a:spLocks/>
              </p:cNvSpPr>
              <p:nvPr/>
            </p:nvSpPr>
            <p:spPr bwMode="auto">
              <a:xfrm>
                <a:off x="2018" y="1706"/>
                <a:ext cx="182" cy="409"/>
              </a:xfrm>
              <a:custGeom>
                <a:avLst/>
                <a:gdLst>
                  <a:gd name="T0" fmla="*/ 0 w 454"/>
                  <a:gd name="T1" fmla="*/ 409 h 409"/>
                  <a:gd name="T2" fmla="*/ 29 w 454"/>
                  <a:gd name="T3" fmla="*/ 136 h 409"/>
                  <a:gd name="T4" fmla="*/ 73 w 454"/>
                  <a:gd name="T5" fmla="*/ 0 h 409"/>
                  <a:gd name="T6" fmla="*/ 0 60000 65536"/>
                  <a:gd name="T7" fmla="*/ 0 60000 65536"/>
                  <a:gd name="T8" fmla="*/ 0 60000 65536"/>
                  <a:gd name="T9" fmla="*/ 0 w 454"/>
                  <a:gd name="T10" fmla="*/ 0 h 409"/>
                  <a:gd name="T11" fmla="*/ 454 w 454"/>
                  <a:gd name="T12" fmla="*/ 409 h 409"/>
                </a:gdLst>
                <a:ahLst/>
                <a:cxnLst>
                  <a:cxn ang="T6">
                    <a:pos x="T0" y="T1"/>
                  </a:cxn>
                  <a:cxn ang="T7">
                    <a:pos x="T2" y="T3"/>
                  </a:cxn>
                  <a:cxn ang="T8">
                    <a:pos x="T4" y="T5"/>
                  </a:cxn>
                </a:cxnLst>
                <a:rect l="T9" t="T10" r="T11" b="T12"/>
                <a:pathLst>
                  <a:path w="454" h="409">
                    <a:moveTo>
                      <a:pt x="0" y="409"/>
                    </a:moveTo>
                    <a:cubicBezTo>
                      <a:pt x="53" y="306"/>
                      <a:pt x="106" y="204"/>
                      <a:pt x="182" y="136"/>
                    </a:cubicBezTo>
                    <a:cubicBezTo>
                      <a:pt x="258" y="68"/>
                      <a:pt x="356" y="34"/>
                      <a:pt x="454" y="0"/>
                    </a:cubicBezTo>
                  </a:path>
                </a:pathLst>
              </a:custGeom>
              <a:noFill/>
              <a:ln w="28575" cmpd="sng">
                <a:solidFill>
                  <a:srgbClr val="FF3300"/>
                </a:solidFill>
                <a:round/>
                <a:headEnd/>
                <a:tailEnd/>
              </a:ln>
            </p:spPr>
            <p:txBody>
              <a:bodyPr/>
              <a:lstStyle/>
              <a:p>
                <a:endParaRPr lang="en-GB"/>
              </a:p>
            </p:txBody>
          </p:sp>
          <p:sp>
            <p:nvSpPr>
              <p:cNvPr id="33825" name="Freeform 68"/>
              <p:cNvSpPr>
                <a:spLocks/>
              </p:cNvSpPr>
              <p:nvPr/>
            </p:nvSpPr>
            <p:spPr bwMode="auto">
              <a:xfrm flipV="1">
                <a:off x="2471" y="1706"/>
                <a:ext cx="182" cy="409"/>
              </a:xfrm>
              <a:custGeom>
                <a:avLst/>
                <a:gdLst>
                  <a:gd name="T0" fmla="*/ 0 w 454"/>
                  <a:gd name="T1" fmla="*/ 409 h 409"/>
                  <a:gd name="T2" fmla="*/ 29 w 454"/>
                  <a:gd name="T3" fmla="*/ 136 h 409"/>
                  <a:gd name="T4" fmla="*/ 73 w 454"/>
                  <a:gd name="T5" fmla="*/ 0 h 409"/>
                  <a:gd name="T6" fmla="*/ 0 60000 65536"/>
                  <a:gd name="T7" fmla="*/ 0 60000 65536"/>
                  <a:gd name="T8" fmla="*/ 0 60000 65536"/>
                  <a:gd name="T9" fmla="*/ 0 w 454"/>
                  <a:gd name="T10" fmla="*/ 0 h 409"/>
                  <a:gd name="T11" fmla="*/ 454 w 454"/>
                  <a:gd name="T12" fmla="*/ 409 h 409"/>
                </a:gdLst>
                <a:ahLst/>
                <a:cxnLst>
                  <a:cxn ang="T6">
                    <a:pos x="T0" y="T1"/>
                  </a:cxn>
                  <a:cxn ang="T7">
                    <a:pos x="T2" y="T3"/>
                  </a:cxn>
                  <a:cxn ang="T8">
                    <a:pos x="T4" y="T5"/>
                  </a:cxn>
                </a:cxnLst>
                <a:rect l="T9" t="T10" r="T11" b="T12"/>
                <a:pathLst>
                  <a:path w="454" h="409">
                    <a:moveTo>
                      <a:pt x="0" y="409"/>
                    </a:moveTo>
                    <a:cubicBezTo>
                      <a:pt x="53" y="306"/>
                      <a:pt x="106" y="204"/>
                      <a:pt x="182" y="136"/>
                    </a:cubicBezTo>
                    <a:cubicBezTo>
                      <a:pt x="258" y="68"/>
                      <a:pt x="356" y="34"/>
                      <a:pt x="454" y="0"/>
                    </a:cubicBezTo>
                  </a:path>
                </a:pathLst>
              </a:custGeom>
              <a:noFill/>
              <a:ln w="28575" cmpd="sng">
                <a:solidFill>
                  <a:srgbClr val="FF3300"/>
                </a:solidFill>
                <a:round/>
                <a:headEnd/>
                <a:tailEnd/>
              </a:ln>
            </p:spPr>
            <p:txBody>
              <a:bodyPr/>
              <a:lstStyle/>
              <a:p>
                <a:endParaRPr lang="en-GB"/>
              </a:p>
            </p:txBody>
          </p:sp>
          <p:sp>
            <p:nvSpPr>
              <p:cNvPr id="33826" name="Line 69"/>
              <p:cNvSpPr>
                <a:spLocks noChangeShapeType="1"/>
              </p:cNvSpPr>
              <p:nvPr/>
            </p:nvSpPr>
            <p:spPr bwMode="auto">
              <a:xfrm>
                <a:off x="2200" y="1706"/>
                <a:ext cx="272" cy="0"/>
              </a:xfrm>
              <a:prstGeom prst="line">
                <a:avLst/>
              </a:prstGeom>
              <a:noFill/>
              <a:ln w="38100">
                <a:solidFill>
                  <a:srgbClr val="FF3300"/>
                </a:solidFill>
                <a:round/>
                <a:headEnd/>
                <a:tailEnd/>
              </a:ln>
            </p:spPr>
            <p:txBody>
              <a:bodyPr/>
              <a:lstStyle/>
              <a:p>
                <a:endParaRPr lang="en-GB"/>
              </a:p>
            </p:txBody>
          </p:sp>
          <p:sp>
            <p:nvSpPr>
              <p:cNvPr id="33827" name="Line 70"/>
              <p:cNvSpPr>
                <a:spLocks noChangeShapeType="1"/>
              </p:cNvSpPr>
              <p:nvPr/>
            </p:nvSpPr>
            <p:spPr bwMode="auto">
              <a:xfrm>
                <a:off x="2653" y="2115"/>
                <a:ext cx="136" cy="0"/>
              </a:xfrm>
              <a:prstGeom prst="line">
                <a:avLst/>
              </a:prstGeom>
              <a:noFill/>
              <a:ln w="38100">
                <a:solidFill>
                  <a:srgbClr val="FF3300"/>
                </a:solidFill>
                <a:round/>
                <a:headEnd/>
                <a:tailEnd/>
              </a:ln>
            </p:spPr>
            <p:txBody>
              <a:bodyPr/>
              <a:lstStyle/>
              <a:p>
                <a:endParaRPr lang="en-GB"/>
              </a:p>
            </p:txBody>
          </p:sp>
        </p:grpSp>
        <p:grpSp>
          <p:nvGrpSpPr>
            <p:cNvPr id="11" name="Group 71"/>
            <p:cNvGrpSpPr>
              <a:grpSpLocks/>
            </p:cNvGrpSpPr>
            <p:nvPr/>
          </p:nvGrpSpPr>
          <p:grpSpPr bwMode="auto">
            <a:xfrm>
              <a:off x="5490067" y="4539178"/>
              <a:ext cx="306069" cy="476553"/>
              <a:chOff x="2018" y="1706"/>
              <a:chExt cx="771" cy="409"/>
            </a:xfrm>
          </p:grpSpPr>
          <p:sp>
            <p:nvSpPr>
              <p:cNvPr id="33820" name="Freeform 72"/>
              <p:cNvSpPr>
                <a:spLocks/>
              </p:cNvSpPr>
              <p:nvPr/>
            </p:nvSpPr>
            <p:spPr bwMode="auto">
              <a:xfrm>
                <a:off x="2018" y="1706"/>
                <a:ext cx="182" cy="409"/>
              </a:xfrm>
              <a:custGeom>
                <a:avLst/>
                <a:gdLst>
                  <a:gd name="T0" fmla="*/ 0 w 454"/>
                  <a:gd name="T1" fmla="*/ 409 h 409"/>
                  <a:gd name="T2" fmla="*/ 29 w 454"/>
                  <a:gd name="T3" fmla="*/ 136 h 409"/>
                  <a:gd name="T4" fmla="*/ 73 w 454"/>
                  <a:gd name="T5" fmla="*/ 0 h 409"/>
                  <a:gd name="T6" fmla="*/ 0 60000 65536"/>
                  <a:gd name="T7" fmla="*/ 0 60000 65536"/>
                  <a:gd name="T8" fmla="*/ 0 60000 65536"/>
                  <a:gd name="T9" fmla="*/ 0 w 454"/>
                  <a:gd name="T10" fmla="*/ 0 h 409"/>
                  <a:gd name="T11" fmla="*/ 454 w 454"/>
                  <a:gd name="T12" fmla="*/ 409 h 409"/>
                </a:gdLst>
                <a:ahLst/>
                <a:cxnLst>
                  <a:cxn ang="T6">
                    <a:pos x="T0" y="T1"/>
                  </a:cxn>
                  <a:cxn ang="T7">
                    <a:pos x="T2" y="T3"/>
                  </a:cxn>
                  <a:cxn ang="T8">
                    <a:pos x="T4" y="T5"/>
                  </a:cxn>
                </a:cxnLst>
                <a:rect l="T9" t="T10" r="T11" b="T12"/>
                <a:pathLst>
                  <a:path w="454" h="409">
                    <a:moveTo>
                      <a:pt x="0" y="409"/>
                    </a:moveTo>
                    <a:cubicBezTo>
                      <a:pt x="53" y="306"/>
                      <a:pt x="106" y="204"/>
                      <a:pt x="182" y="136"/>
                    </a:cubicBezTo>
                    <a:cubicBezTo>
                      <a:pt x="258" y="68"/>
                      <a:pt x="356" y="34"/>
                      <a:pt x="454" y="0"/>
                    </a:cubicBezTo>
                  </a:path>
                </a:pathLst>
              </a:custGeom>
              <a:noFill/>
              <a:ln w="28575" cmpd="sng">
                <a:solidFill>
                  <a:srgbClr val="FF3300"/>
                </a:solidFill>
                <a:round/>
                <a:headEnd/>
                <a:tailEnd/>
              </a:ln>
            </p:spPr>
            <p:txBody>
              <a:bodyPr/>
              <a:lstStyle/>
              <a:p>
                <a:endParaRPr lang="en-GB"/>
              </a:p>
            </p:txBody>
          </p:sp>
          <p:sp>
            <p:nvSpPr>
              <p:cNvPr id="33821" name="Freeform 73"/>
              <p:cNvSpPr>
                <a:spLocks/>
              </p:cNvSpPr>
              <p:nvPr/>
            </p:nvSpPr>
            <p:spPr bwMode="auto">
              <a:xfrm flipV="1">
                <a:off x="2471" y="1706"/>
                <a:ext cx="182" cy="409"/>
              </a:xfrm>
              <a:custGeom>
                <a:avLst/>
                <a:gdLst>
                  <a:gd name="T0" fmla="*/ 0 w 454"/>
                  <a:gd name="T1" fmla="*/ 409 h 409"/>
                  <a:gd name="T2" fmla="*/ 29 w 454"/>
                  <a:gd name="T3" fmla="*/ 136 h 409"/>
                  <a:gd name="T4" fmla="*/ 73 w 454"/>
                  <a:gd name="T5" fmla="*/ 0 h 409"/>
                  <a:gd name="T6" fmla="*/ 0 60000 65536"/>
                  <a:gd name="T7" fmla="*/ 0 60000 65536"/>
                  <a:gd name="T8" fmla="*/ 0 60000 65536"/>
                  <a:gd name="T9" fmla="*/ 0 w 454"/>
                  <a:gd name="T10" fmla="*/ 0 h 409"/>
                  <a:gd name="T11" fmla="*/ 454 w 454"/>
                  <a:gd name="T12" fmla="*/ 409 h 409"/>
                </a:gdLst>
                <a:ahLst/>
                <a:cxnLst>
                  <a:cxn ang="T6">
                    <a:pos x="T0" y="T1"/>
                  </a:cxn>
                  <a:cxn ang="T7">
                    <a:pos x="T2" y="T3"/>
                  </a:cxn>
                  <a:cxn ang="T8">
                    <a:pos x="T4" y="T5"/>
                  </a:cxn>
                </a:cxnLst>
                <a:rect l="T9" t="T10" r="T11" b="T12"/>
                <a:pathLst>
                  <a:path w="454" h="409">
                    <a:moveTo>
                      <a:pt x="0" y="409"/>
                    </a:moveTo>
                    <a:cubicBezTo>
                      <a:pt x="53" y="306"/>
                      <a:pt x="106" y="204"/>
                      <a:pt x="182" y="136"/>
                    </a:cubicBezTo>
                    <a:cubicBezTo>
                      <a:pt x="258" y="68"/>
                      <a:pt x="356" y="34"/>
                      <a:pt x="454" y="0"/>
                    </a:cubicBezTo>
                  </a:path>
                </a:pathLst>
              </a:custGeom>
              <a:noFill/>
              <a:ln w="28575" cmpd="sng">
                <a:solidFill>
                  <a:srgbClr val="FF3300"/>
                </a:solidFill>
                <a:round/>
                <a:headEnd/>
                <a:tailEnd/>
              </a:ln>
            </p:spPr>
            <p:txBody>
              <a:bodyPr/>
              <a:lstStyle/>
              <a:p>
                <a:endParaRPr lang="en-GB"/>
              </a:p>
            </p:txBody>
          </p:sp>
          <p:sp>
            <p:nvSpPr>
              <p:cNvPr id="33822" name="Line 74"/>
              <p:cNvSpPr>
                <a:spLocks noChangeShapeType="1"/>
              </p:cNvSpPr>
              <p:nvPr/>
            </p:nvSpPr>
            <p:spPr bwMode="auto">
              <a:xfrm>
                <a:off x="2200" y="1706"/>
                <a:ext cx="272" cy="0"/>
              </a:xfrm>
              <a:prstGeom prst="line">
                <a:avLst/>
              </a:prstGeom>
              <a:noFill/>
              <a:ln w="38100">
                <a:solidFill>
                  <a:srgbClr val="FF3300"/>
                </a:solidFill>
                <a:round/>
                <a:headEnd/>
                <a:tailEnd/>
              </a:ln>
            </p:spPr>
            <p:txBody>
              <a:bodyPr/>
              <a:lstStyle/>
              <a:p>
                <a:endParaRPr lang="en-GB"/>
              </a:p>
            </p:txBody>
          </p:sp>
          <p:sp>
            <p:nvSpPr>
              <p:cNvPr id="33823" name="Line 75"/>
              <p:cNvSpPr>
                <a:spLocks noChangeShapeType="1"/>
              </p:cNvSpPr>
              <p:nvPr/>
            </p:nvSpPr>
            <p:spPr bwMode="auto">
              <a:xfrm>
                <a:off x="2653" y="2115"/>
                <a:ext cx="136" cy="0"/>
              </a:xfrm>
              <a:prstGeom prst="line">
                <a:avLst/>
              </a:prstGeom>
              <a:noFill/>
              <a:ln w="38100">
                <a:solidFill>
                  <a:srgbClr val="FF3300"/>
                </a:solidFill>
                <a:round/>
                <a:headEnd/>
                <a:tailEnd/>
              </a:ln>
            </p:spPr>
            <p:txBody>
              <a:bodyPr/>
              <a:lstStyle/>
              <a:p>
                <a:endParaRPr lang="en-GB"/>
              </a:p>
            </p:txBody>
          </p:sp>
        </p:grpSp>
      </p:grpSp>
      <p:cxnSp>
        <p:nvCxnSpPr>
          <p:cNvPr id="47" name="Straight Arrow Connector 46"/>
          <p:cNvCxnSpPr/>
          <p:nvPr/>
        </p:nvCxnSpPr>
        <p:spPr>
          <a:xfrm>
            <a:off x="1290117" y="4106045"/>
            <a:ext cx="1655763"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16200000" flipV="1">
            <a:off x="786086" y="3602013"/>
            <a:ext cx="1016000" cy="79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Freeform 49"/>
          <p:cNvSpPr/>
          <p:nvPr/>
        </p:nvSpPr>
        <p:spPr>
          <a:xfrm>
            <a:off x="1283767" y="3466282"/>
            <a:ext cx="1597025" cy="436563"/>
          </a:xfrm>
          <a:custGeom>
            <a:avLst/>
            <a:gdLst>
              <a:gd name="connsiteX0" fmla="*/ 0 w 1596789"/>
              <a:gd name="connsiteY0" fmla="*/ 0 h 436728"/>
              <a:gd name="connsiteX1" fmla="*/ 736980 w 1596789"/>
              <a:gd name="connsiteY1" fmla="*/ 27295 h 436728"/>
              <a:gd name="connsiteX2" fmla="*/ 1119117 w 1596789"/>
              <a:gd name="connsiteY2" fmla="*/ 163773 h 436728"/>
              <a:gd name="connsiteX3" fmla="*/ 1596789 w 1596789"/>
              <a:gd name="connsiteY3" fmla="*/ 436728 h 436728"/>
            </a:gdLst>
            <a:ahLst/>
            <a:cxnLst>
              <a:cxn ang="0">
                <a:pos x="connsiteX0" y="connsiteY0"/>
              </a:cxn>
              <a:cxn ang="0">
                <a:pos x="connsiteX1" y="connsiteY1"/>
              </a:cxn>
              <a:cxn ang="0">
                <a:pos x="connsiteX2" y="connsiteY2"/>
              </a:cxn>
              <a:cxn ang="0">
                <a:pos x="connsiteX3" y="connsiteY3"/>
              </a:cxn>
            </a:cxnLst>
            <a:rect l="l" t="t" r="r" b="b"/>
            <a:pathLst>
              <a:path w="1596789" h="436728">
                <a:moveTo>
                  <a:pt x="0" y="0"/>
                </a:moveTo>
                <a:cubicBezTo>
                  <a:pt x="275230" y="0"/>
                  <a:pt x="550461" y="0"/>
                  <a:pt x="736980" y="27295"/>
                </a:cubicBezTo>
                <a:cubicBezTo>
                  <a:pt x="923499" y="54590"/>
                  <a:pt x="975816" y="95534"/>
                  <a:pt x="1119117" y="163773"/>
                </a:cubicBezTo>
                <a:cubicBezTo>
                  <a:pt x="1262418" y="232012"/>
                  <a:pt x="1596789" y="436728"/>
                  <a:pt x="1596789" y="436728"/>
                </a:cubicBezTo>
              </a:path>
            </a:pathLst>
          </a:custGeom>
          <a:ln w="28575">
            <a:solidFill>
              <a:srgbClr val="00B0F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GB"/>
          </a:p>
        </p:txBody>
      </p:sp>
      <p:sp>
        <p:nvSpPr>
          <p:cNvPr id="33804" name="TextBox 52"/>
          <p:cNvSpPr txBox="1">
            <a:spLocks noChangeArrowheads="1"/>
          </p:cNvSpPr>
          <p:nvPr/>
        </p:nvSpPr>
        <p:spPr bwMode="auto">
          <a:xfrm rot="16200000">
            <a:off x="785293" y="3039244"/>
            <a:ext cx="461962" cy="233363"/>
          </a:xfrm>
          <a:prstGeom prst="rect">
            <a:avLst/>
          </a:prstGeom>
          <a:noFill/>
          <a:ln w="9525">
            <a:noFill/>
            <a:miter lim="800000"/>
            <a:headEnd/>
            <a:tailEnd/>
          </a:ln>
        </p:spPr>
        <p:txBody>
          <a:bodyPr vert="eaVert" wrap="none">
            <a:spAutoFit/>
          </a:bodyPr>
          <a:lstStyle/>
          <a:p>
            <a:r>
              <a:rPr lang="en-GB" i="1">
                <a:latin typeface="Times New Roman" pitchFamily="18" charset="0"/>
                <a:cs typeface="Times New Roman" pitchFamily="18" charset="0"/>
              </a:rPr>
              <a:t>R</a:t>
            </a:r>
          </a:p>
        </p:txBody>
      </p:sp>
      <p:sp>
        <p:nvSpPr>
          <p:cNvPr id="33805" name="TextBox 57"/>
          <p:cNvSpPr txBox="1">
            <a:spLocks noChangeArrowheads="1"/>
          </p:cNvSpPr>
          <p:nvPr/>
        </p:nvSpPr>
        <p:spPr bwMode="auto">
          <a:xfrm>
            <a:off x="3131840" y="3573016"/>
            <a:ext cx="2592288" cy="646331"/>
          </a:xfrm>
          <a:prstGeom prst="rect">
            <a:avLst/>
          </a:prstGeom>
          <a:noFill/>
          <a:ln w="9525">
            <a:noFill/>
            <a:miter lim="800000"/>
            <a:headEnd/>
            <a:tailEnd/>
          </a:ln>
        </p:spPr>
        <p:txBody>
          <a:bodyPr wrap="square">
            <a:spAutoFit/>
          </a:bodyPr>
          <a:lstStyle/>
          <a:p>
            <a:r>
              <a:rPr lang="en-GB" i="1" dirty="0">
                <a:latin typeface="Times New Roman" pitchFamily="18" charset="0"/>
                <a:cs typeface="Times New Roman" pitchFamily="18" charset="0"/>
              </a:rPr>
              <a:t>R</a:t>
            </a:r>
            <a:r>
              <a:rPr lang="en-GB" dirty="0">
                <a:latin typeface="Times New Roman" pitchFamily="18" charset="0"/>
                <a:cs typeface="Times New Roman" pitchFamily="18" charset="0"/>
              </a:rPr>
              <a:t>(</a:t>
            </a:r>
            <a:r>
              <a:rPr lang="en-GB" i="1" dirty="0">
                <a:latin typeface="Times New Roman" pitchFamily="18" charset="0"/>
                <a:cs typeface="Times New Roman" pitchFamily="18" charset="0"/>
              </a:rPr>
              <a:t>f</a:t>
            </a:r>
            <a:r>
              <a:rPr lang="en-GB" dirty="0">
                <a:latin typeface="Times New Roman" pitchFamily="18" charset="0"/>
                <a:cs typeface="Times New Roman" pitchFamily="18" charset="0"/>
              </a:rPr>
              <a:t>) </a:t>
            </a:r>
            <a:r>
              <a:rPr lang="en-GB" dirty="0"/>
              <a:t>is called the</a:t>
            </a:r>
          </a:p>
          <a:p>
            <a:r>
              <a:rPr lang="en-GB" dirty="0">
                <a:solidFill>
                  <a:srgbClr val="FF0000"/>
                </a:solidFill>
              </a:rPr>
              <a:t>amplitude response</a:t>
            </a:r>
            <a:endParaRPr lang="en-GB" dirty="0"/>
          </a:p>
        </p:txBody>
      </p:sp>
      <p:cxnSp>
        <p:nvCxnSpPr>
          <p:cNvPr id="59" name="Straight Arrow Connector 58"/>
          <p:cNvCxnSpPr/>
          <p:nvPr/>
        </p:nvCxnSpPr>
        <p:spPr>
          <a:xfrm>
            <a:off x="1330474" y="5354935"/>
            <a:ext cx="165735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16200000" flipV="1">
            <a:off x="826443" y="5498604"/>
            <a:ext cx="1017587" cy="95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809" name="TextBox 62"/>
          <p:cNvSpPr txBox="1">
            <a:spLocks noChangeArrowheads="1"/>
          </p:cNvSpPr>
          <p:nvPr/>
        </p:nvSpPr>
        <p:spPr bwMode="auto">
          <a:xfrm rot="16200000">
            <a:off x="827385" y="4993862"/>
            <a:ext cx="461665" cy="212559"/>
          </a:xfrm>
          <a:prstGeom prst="rect">
            <a:avLst/>
          </a:prstGeom>
          <a:noFill/>
          <a:ln w="9525">
            <a:noFill/>
            <a:miter lim="800000"/>
            <a:headEnd/>
            <a:tailEnd/>
          </a:ln>
        </p:spPr>
        <p:txBody>
          <a:bodyPr vert="eaVert" wrap="none">
            <a:spAutoFit/>
          </a:bodyPr>
          <a:lstStyle/>
          <a:p>
            <a:r>
              <a:rPr lang="en-GB" i="1" dirty="0">
                <a:latin typeface="Symbol" pitchFamily="18" charset="2"/>
              </a:rPr>
              <a:t>f</a:t>
            </a:r>
          </a:p>
        </p:txBody>
      </p:sp>
      <p:grpSp>
        <p:nvGrpSpPr>
          <p:cNvPr id="12" name="Group 65"/>
          <p:cNvGrpSpPr>
            <a:grpSpLocks/>
          </p:cNvGrpSpPr>
          <p:nvPr/>
        </p:nvGrpSpPr>
        <p:grpSpPr bwMode="auto">
          <a:xfrm>
            <a:off x="1327299" y="5337470"/>
            <a:ext cx="1587500" cy="490536"/>
            <a:chOff x="5431809" y="3987419"/>
            <a:chExt cx="1587945" cy="490699"/>
          </a:xfrm>
        </p:grpSpPr>
        <p:sp>
          <p:nvSpPr>
            <p:cNvPr id="64" name="Freeform 63"/>
            <p:cNvSpPr/>
            <p:nvPr/>
          </p:nvSpPr>
          <p:spPr>
            <a:xfrm>
              <a:off x="5431809" y="3987419"/>
              <a:ext cx="790797" cy="257260"/>
            </a:xfrm>
            <a:custGeom>
              <a:avLst/>
              <a:gdLst>
                <a:gd name="connsiteX0" fmla="*/ 0 w 791570"/>
                <a:gd name="connsiteY0" fmla="*/ 25021 h 257033"/>
                <a:gd name="connsiteX1" fmla="*/ 518615 w 791570"/>
                <a:gd name="connsiteY1" fmla="*/ 38669 h 257033"/>
                <a:gd name="connsiteX2" fmla="*/ 791570 w 791570"/>
                <a:gd name="connsiteY2" fmla="*/ 257033 h 257033"/>
              </a:gdLst>
              <a:ahLst/>
              <a:cxnLst>
                <a:cxn ang="0">
                  <a:pos x="connsiteX0" y="connsiteY0"/>
                </a:cxn>
                <a:cxn ang="0">
                  <a:pos x="connsiteX1" y="connsiteY1"/>
                </a:cxn>
                <a:cxn ang="0">
                  <a:pos x="connsiteX2" y="connsiteY2"/>
                </a:cxn>
              </a:cxnLst>
              <a:rect l="l" t="t" r="r" b="b"/>
              <a:pathLst>
                <a:path w="791570" h="257033">
                  <a:moveTo>
                    <a:pt x="0" y="25021"/>
                  </a:moveTo>
                  <a:cubicBezTo>
                    <a:pt x="193343" y="12510"/>
                    <a:pt x="386687" y="0"/>
                    <a:pt x="518615" y="38669"/>
                  </a:cubicBezTo>
                  <a:cubicBezTo>
                    <a:pt x="650543" y="77338"/>
                    <a:pt x="721056" y="167185"/>
                    <a:pt x="791570" y="257033"/>
                  </a:cubicBezTo>
                </a:path>
              </a:pathLst>
            </a:custGeom>
            <a:ln w="28575">
              <a:solidFill>
                <a:srgbClr val="00B0F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GB"/>
            </a:p>
          </p:txBody>
        </p:sp>
        <p:sp>
          <p:nvSpPr>
            <p:cNvPr id="65" name="Freeform 64"/>
            <p:cNvSpPr/>
            <p:nvPr/>
          </p:nvSpPr>
          <p:spPr>
            <a:xfrm flipH="1" flipV="1">
              <a:off x="6228957" y="4220858"/>
              <a:ext cx="790797" cy="257260"/>
            </a:xfrm>
            <a:custGeom>
              <a:avLst/>
              <a:gdLst>
                <a:gd name="connsiteX0" fmla="*/ 0 w 791570"/>
                <a:gd name="connsiteY0" fmla="*/ 25021 h 257033"/>
                <a:gd name="connsiteX1" fmla="*/ 518615 w 791570"/>
                <a:gd name="connsiteY1" fmla="*/ 38669 h 257033"/>
                <a:gd name="connsiteX2" fmla="*/ 791570 w 791570"/>
                <a:gd name="connsiteY2" fmla="*/ 257033 h 257033"/>
              </a:gdLst>
              <a:ahLst/>
              <a:cxnLst>
                <a:cxn ang="0">
                  <a:pos x="connsiteX0" y="connsiteY0"/>
                </a:cxn>
                <a:cxn ang="0">
                  <a:pos x="connsiteX1" y="connsiteY1"/>
                </a:cxn>
                <a:cxn ang="0">
                  <a:pos x="connsiteX2" y="connsiteY2"/>
                </a:cxn>
              </a:cxnLst>
              <a:rect l="l" t="t" r="r" b="b"/>
              <a:pathLst>
                <a:path w="791570" h="257033">
                  <a:moveTo>
                    <a:pt x="0" y="25021"/>
                  </a:moveTo>
                  <a:cubicBezTo>
                    <a:pt x="193343" y="12510"/>
                    <a:pt x="386687" y="0"/>
                    <a:pt x="518615" y="38669"/>
                  </a:cubicBezTo>
                  <a:cubicBezTo>
                    <a:pt x="650543" y="77338"/>
                    <a:pt x="721056" y="167185"/>
                    <a:pt x="791570" y="257033"/>
                  </a:cubicBezTo>
                </a:path>
              </a:pathLst>
            </a:custGeom>
            <a:ln w="28575">
              <a:solidFill>
                <a:srgbClr val="00B0F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GB"/>
            </a:p>
          </p:txBody>
        </p:sp>
      </p:grpSp>
      <p:sp>
        <p:nvSpPr>
          <p:cNvPr id="33811" name="TextBox 66"/>
          <p:cNvSpPr txBox="1">
            <a:spLocks noChangeArrowheads="1"/>
          </p:cNvSpPr>
          <p:nvPr/>
        </p:nvSpPr>
        <p:spPr bwMode="auto">
          <a:xfrm>
            <a:off x="3131840" y="4941168"/>
            <a:ext cx="3457575" cy="646112"/>
          </a:xfrm>
          <a:prstGeom prst="rect">
            <a:avLst/>
          </a:prstGeom>
          <a:noFill/>
          <a:ln w="9525">
            <a:noFill/>
            <a:miter lim="800000"/>
            <a:headEnd/>
            <a:tailEnd/>
          </a:ln>
        </p:spPr>
        <p:txBody>
          <a:bodyPr>
            <a:spAutoFit/>
          </a:bodyPr>
          <a:lstStyle/>
          <a:p>
            <a:r>
              <a:rPr lang="en-GB" i="1" dirty="0" err="1">
                <a:latin typeface="Symbol" pitchFamily="18" charset="2"/>
              </a:rPr>
              <a:t>Df</a:t>
            </a:r>
            <a:r>
              <a:rPr lang="en-GB" i="1" dirty="0">
                <a:latin typeface="Symbol" pitchFamily="18" charset="2"/>
              </a:rPr>
              <a:t>(</a:t>
            </a:r>
            <a:r>
              <a:rPr lang="en-GB" i="1" dirty="0">
                <a:latin typeface="Times New Roman" pitchFamily="18" charset="0"/>
                <a:cs typeface="Times New Roman" pitchFamily="18" charset="0"/>
              </a:rPr>
              <a:t>f</a:t>
            </a:r>
            <a:r>
              <a:rPr lang="en-GB" i="1" dirty="0">
                <a:latin typeface="Symbol" pitchFamily="18" charset="2"/>
              </a:rPr>
              <a:t>)</a:t>
            </a:r>
            <a:r>
              <a:rPr lang="en-GB" i="1" dirty="0"/>
              <a:t> </a:t>
            </a:r>
            <a:r>
              <a:rPr lang="en-GB" dirty="0"/>
              <a:t>is called the </a:t>
            </a:r>
          </a:p>
          <a:p>
            <a:r>
              <a:rPr lang="en-GB" dirty="0">
                <a:solidFill>
                  <a:srgbClr val="FF0000"/>
                </a:solidFill>
              </a:rPr>
              <a:t>phase response</a:t>
            </a:r>
          </a:p>
        </p:txBody>
      </p:sp>
      <p:sp>
        <p:nvSpPr>
          <p:cNvPr id="33812" name="TextBox 67"/>
          <p:cNvSpPr txBox="1">
            <a:spLocks noChangeArrowheads="1"/>
          </p:cNvSpPr>
          <p:nvPr/>
        </p:nvSpPr>
        <p:spPr bwMode="auto">
          <a:xfrm>
            <a:off x="5737321" y="3650248"/>
            <a:ext cx="2867127" cy="1938992"/>
          </a:xfrm>
          <a:prstGeom prst="rect">
            <a:avLst/>
          </a:prstGeom>
          <a:noFill/>
          <a:ln w="9525">
            <a:noFill/>
            <a:miter lim="800000"/>
            <a:headEnd/>
            <a:tailEnd/>
          </a:ln>
        </p:spPr>
        <p:txBody>
          <a:bodyPr wrap="square">
            <a:spAutoFit/>
          </a:bodyPr>
          <a:lstStyle/>
          <a:p>
            <a:pPr algn="ctr"/>
            <a:r>
              <a:rPr lang="en-GB" sz="2000" dirty="0"/>
              <a:t>Together they are called </a:t>
            </a:r>
          </a:p>
          <a:p>
            <a:pPr algn="ctr"/>
            <a:r>
              <a:rPr lang="en-GB" sz="2000" dirty="0">
                <a:solidFill>
                  <a:srgbClr val="FF0000"/>
                </a:solidFill>
              </a:rPr>
              <a:t>The Frequency Response, </a:t>
            </a:r>
          </a:p>
          <a:p>
            <a:pPr algn="ctr"/>
            <a:r>
              <a:rPr lang="en-GB" sz="2000" dirty="0"/>
              <a:t>which characterises a linear system</a:t>
            </a:r>
          </a:p>
        </p:txBody>
      </p:sp>
      <p:sp>
        <p:nvSpPr>
          <p:cNvPr id="55" name="Text Box 26"/>
          <p:cNvSpPr txBox="1">
            <a:spLocks noChangeArrowheads="1"/>
          </p:cNvSpPr>
          <p:nvPr/>
        </p:nvSpPr>
        <p:spPr bwMode="auto">
          <a:xfrm>
            <a:off x="2771800" y="4047455"/>
            <a:ext cx="269626" cy="461665"/>
          </a:xfrm>
          <a:prstGeom prst="rect">
            <a:avLst/>
          </a:prstGeom>
          <a:noFill/>
          <a:ln w="9525">
            <a:noFill/>
            <a:miter lim="800000"/>
            <a:headEnd/>
            <a:tailEnd/>
          </a:ln>
        </p:spPr>
        <p:txBody>
          <a:bodyPr wrap="none">
            <a:spAutoFit/>
          </a:bodyPr>
          <a:lstStyle/>
          <a:p>
            <a:r>
              <a:rPr lang="en-GB" sz="2400" i="1" dirty="0">
                <a:latin typeface="Times New Roman" pitchFamily="18" charset="0"/>
              </a:rPr>
              <a:t>f</a:t>
            </a:r>
          </a:p>
        </p:txBody>
      </p:sp>
      <p:sp>
        <p:nvSpPr>
          <p:cNvPr id="56" name="Text Box 26"/>
          <p:cNvSpPr txBox="1">
            <a:spLocks noChangeArrowheads="1"/>
          </p:cNvSpPr>
          <p:nvPr/>
        </p:nvSpPr>
        <p:spPr bwMode="auto">
          <a:xfrm>
            <a:off x="2771800" y="4941168"/>
            <a:ext cx="269626" cy="461665"/>
          </a:xfrm>
          <a:prstGeom prst="rect">
            <a:avLst/>
          </a:prstGeom>
          <a:noFill/>
          <a:ln w="9525">
            <a:noFill/>
            <a:miter lim="800000"/>
            <a:headEnd/>
            <a:tailEnd/>
          </a:ln>
        </p:spPr>
        <p:txBody>
          <a:bodyPr wrap="none">
            <a:spAutoFit/>
          </a:bodyPr>
          <a:lstStyle/>
          <a:p>
            <a:r>
              <a:rPr lang="en-GB" sz="2400" i="1" dirty="0">
                <a:latin typeface="Times New Roman" pitchFamily="18" charset="0"/>
              </a:rPr>
              <a:t>f</a:t>
            </a:r>
          </a:p>
        </p:txBody>
      </p:sp>
      <p:sp>
        <p:nvSpPr>
          <p:cNvPr id="57" name="Right Brace 56"/>
          <p:cNvSpPr/>
          <p:nvPr/>
        </p:nvSpPr>
        <p:spPr>
          <a:xfrm>
            <a:off x="4860032" y="3429000"/>
            <a:ext cx="1224136" cy="2448272"/>
          </a:xfrm>
          <a:prstGeom prst="rightBrace">
            <a:avLst>
              <a:gd name="adj1" fmla="val 8333"/>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931863" y="404813"/>
            <a:ext cx="7158037" cy="960437"/>
          </a:xfrm>
        </p:spPr>
        <p:txBody>
          <a:bodyPr/>
          <a:lstStyle/>
          <a:p>
            <a:pPr eaLnBrk="1" hangingPunct="1"/>
            <a:r>
              <a:rPr lang="en-GB" sz="3600"/>
              <a:t>Frequency response of a system</a:t>
            </a:r>
            <a:endParaRPr lang="en-US" sz="3600"/>
          </a:p>
        </p:txBody>
      </p:sp>
      <p:sp>
        <p:nvSpPr>
          <p:cNvPr id="35843" name="Rectangle 3"/>
          <p:cNvSpPr>
            <a:spLocks noGrp="1" noChangeArrowheads="1"/>
          </p:cNvSpPr>
          <p:nvPr>
            <p:ph idx="1"/>
          </p:nvPr>
        </p:nvSpPr>
        <p:spPr>
          <a:xfrm>
            <a:off x="457200" y="1706563"/>
            <a:ext cx="8229600" cy="4530725"/>
          </a:xfrm>
        </p:spPr>
        <p:txBody>
          <a:bodyPr/>
          <a:lstStyle/>
          <a:p>
            <a:pPr eaLnBrk="1" hangingPunct="1">
              <a:lnSpc>
                <a:spcPct val="90000"/>
              </a:lnSpc>
            </a:pPr>
            <a:r>
              <a:rPr lang="en-US" sz="2800"/>
              <a:t>All systems impose restrictions on the signals that can pass through them</a:t>
            </a:r>
          </a:p>
          <a:p>
            <a:pPr lvl="1" eaLnBrk="1" hangingPunct="1">
              <a:lnSpc>
                <a:spcPct val="90000"/>
              </a:lnSpc>
            </a:pPr>
            <a:r>
              <a:rPr lang="en-US" sz="2400"/>
              <a:t>usable frequency range is determined by the </a:t>
            </a:r>
            <a:r>
              <a:rPr lang="en-US" sz="2400" b="1">
                <a:solidFill>
                  <a:srgbClr val="FF3300"/>
                </a:solidFill>
              </a:rPr>
              <a:t>frequency response</a:t>
            </a:r>
            <a:r>
              <a:rPr lang="en-US" sz="2400"/>
              <a:t> of the system</a:t>
            </a:r>
            <a:endParaRPr lang="en-US" sz="2400" b="1">
              <a:solidFill>
                <a:srgbClr val="0000FF"/>
              </a:solidFill>
            </a:endParaRPr>
          </a:p>
        </p:txBody>
      </p:sp>
      <p:pic>
        <p:nvPicPr>
          <p:cNvPr id="35844" name="Picture 7" descr="C05NF10"/>
          <p:cNvPicPr>
            <a:picLocks noChangeAspect="1" noChangeArrowheads="1"/>
          </p:cNvPicPr>
          <p:nvPr/>
        </p:nvPicPr>
        <p:blipFill>
          <a:blip r:embed="rId2" cstate="print"/>
          <a:srcRect/>
          <a:stretch>
            <a:fillRect/>
          </a:stretch>
        </p:blipFill>
        <p:spPr bwMode="auto">
          <a:xfrm>
            <a:off x="1258888" y="3357563"/>
            <a:ext cx="6840537" cy="2479675"/>
          </a:xfrm>
          <a:prstGeom prst="rect">
            <a:avLst/>
          </a:prstGeom>
          <a:noFill/>
          <a:ln w="9525">
            <a:noFill/>
            <a:miter lim="800000"/>
            <a:headEnd/>
            <a:tailEnd/>
          </a:ln>
        </p:spPr>
      </p:pic>
      <p:sp>
        <p:nvSpPr>
          <p:cNvPr id="62472" name="Freeform 8"/>
          <p:cNvSpPr>
            <a:spLocks/>
          </p:cNvSpPr>
          <p:nvPr/>
        </p:nvSpPr>
        <p:spPr bwMode="auto">
          <a:xfrm>
            <a:off x="2901950" y="4076700"/>
            <a:ext cx="2359025" cy="1303338"/>
          </a:xfrm>
          <a:custGeom>
            <a:avLst/>
            <a:gdLst>
              <a:gd name="T0" fmla="*/ 0 w 1486"/>
              <a:gd name="T1" fmla="*/ 2048888795 h 821"/>
              <a:gd name="T2" fmla="*/ 168851257 w 1486"/>
              <a:gd name="T3" fmla="*/ 7561266 h 821"/>
              <a:gd name="T4" fmla="*/ 2147483647 w 1486"/>
              <a:gd name="T5" fmla="*/ 0 h 821"/>
              <a:gd name="T6" fmla="*/ 2147483647 w 1486"/>
              <a:gd name="T7" fmla="*/ 2069050047 h 821"/>
              <a:gd name="T8" fmla="*/ 0 60000 65536"/>
              <a:gd name="T9" fmla="*/ 0 60000 65536"/>
              <a:gd name="T10" fmla="*/ 0 60000 65536"/>
              <a:gd name="T11" fmla="*/ 0 60000 65536"/>
              <a:gd name="T12" fmla="*/ 0 w 1486"/>
              <a:gd name="T13" fmla="*/ 0 h 821"/>
              <a:gd name="T14" fmla="*/ 1486 w 1486"/>
              <a:gd name="T15" fmla="*/ 821 h 821"/>
            </a:gdLst>
            <a:ahLst/>
            <a:cxnLst>
              <a:cxn ang="T8">
                <a:pos x="T0" y="T1"/>
              </a:cxn>
              <a:cxn ang="T9">
                <a:pos x="T2" y="T3"/>
              </a:cxn>
              <a:cxn ang="T10">
                <a:pos x="T4" y="T5"/>
              </a:cxn>
              <a:cxn ang="T11">
                <a:pos x="T6" y="T7"/>
              </a:cxn>
            </a:cxnLst>
            <a:rect l="T12" t="T13" r="T14" b="T15"/>
            <a:pathLst>
              <a:path w="1486" h="821">
                <a:moveTo>
                  <a:pt x="0" y="813"/>
                </a:moveTo>
                <a:lnTo>
                  <a:pt x="67" y="3"/>
                </a:lnTo>
                <a:lnTo>
                  <a:pt x="1415" y="0"/>
                </a:lnTo>
                <a:lnTo>
                  <a:pt x="1486" y="821"/>
                </a:lnTo>
              </a:path>
            </a:pathLst>
          </a:custGeom>
          <a:noFill/>
          <a:ln w="38100" cmpd="sng">
            <a:solidFill>
              <a:srgbClr val="CC0000"/>
            </a:solidFill>
            <a:round/>
            <a:headEnd/>
            <a:tailEnd/>
          </a:ln>
        </p:spPr>
        <p:txBody>
          <a:bodyPr/>
          <a:lstStyle/>
          <a:p>
            <a:endParaRPr lang="en-GB"/>
          </a:p>
        </p:txBody>
      </p:sp>
      <p:sp>
        <p:nvSpPr>
          <p:cNvPr id="6" name="TextBox 5"/>
          <p:cNvSpPr txBox="1">
            <a:spLocks noChangeArrowheads="1"/>
          </p:cNvSpPr>
          <p:nvPr/>
        </p:nvSpPr>
        <p:spPr bwMode="auto">
          <a:xfrm>
            <a:off x="3707904" y="3356992"/>
            <a:ext cx="4416425" cy="368300"/>
          </a:xfrm>
          <a:prstGeom prst="rect">
            <a:avLst/>
          </a:prstGeom>
          <a:noFill/>
          <a:ln w="9525">
            <a:noFill/>
            <a:miter lim="800000"/>
            <a:headEnd/>
            <a:tailEnd/>
          </a:ln>
        </p:spPr>
        <p:txBody>
          <a:bodyPr wrap="none">
            <a:spAutoFit/>
          </a:bodyPr>
          <a:lstStyle/>
          <a:p>
            <a:r>
              <a:rPr lang="en-GB" dirty="0"/>
              <a:t>Frequency response of telephone system</a:t>
            </a:r>
          </a:p>
        </p:txBody>
      </p:sp>
      <p:cxnSp>
        <p:nvCxnSpPr>
          <p:cNvPr id="8" name="Straight Arrow Connector 7"/>
          <p:cNvCxnSpPr/>
          <p:nvPr/>
        </p:nvCxnSpPr>
        <p:spPr>
          <a:xfrm flipH="1">
            <a:off x="3779839" y="3645026"/>
            <a:ext cx="864171" cy="4316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916238" y="6021388"/>
            <a:ext cx="2303462" cy="158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5849" name="TextBox 10"/>
          <p:cNvSpPr txBox="1">
            <a:spLocks noChangeArrowheads="1"/>
          </p:cNvSpPr>
          <p:nvPr/>
        </p:nvSpPr>
        <p:spPr bwMode="auto">
          <a:xfrm>
            <a:off x="3492500" y="6092825"/>
            <a:ext cx="1260475" cy="369888"/>
          </a:xfrm>
          <a:prstGeom prst="rect">
            <a:avLst/>
          </a:prstGeom>
          <a:noFill/>
          <a:ln w="9525">
            <a:noFill/>
            <a:miter lim="800000"/>
            <a:headEnd/>
            <a:tailEnd/>
          </a:ln>
        </p:spPr>
        <p:txBody>
          <a:bodyPr wrap="none">
            <a:spAutoFit/>
          </a:bodyPr>
          <a:lstStyle/>
          <a:p>
            <a:r>
              <a:rPr lang="en-GB"/>
              <a:t>Bandwidth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7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2" grpId="0" animBg="1"/>
      <p:bldP spid="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eaLnBrk="1" hangingPunct="1"/>
            <a:r>
              <a:rPr lang="en-US" altLang="zh-CN">
                <a:ea typeface="宋体" charset="-122"/>
              </a:rPr>
              <a:t>Electrical sources</a:t>
            </a:r>
            <a:endParaRPr lang="en-GB" altLang="zh-CN">
              <a:ea typeface="宋体" charset="-122"/>
            </a:endParaRPr>
          </a:p>
        </p:txBody>
      </p:sp>
      <p:sp>
        <p:nvSpPr>
          <p:cNvPr id="9219" name="Rectangle 3"/>
          <p:cNvSpPr>
            <a:spLocks noGrp="1" noChangeArrowheads="1"/>
          </p:cNvSpPr>
          <p:nvPr>
            <p:ph type="subTitle" idx="1"/>
          </p:nvPr>
        </p:nvSpPr>
        <p:spPr>
          <a:xfrm>
            <a:off x="5364163" y="2924175"/>
            <a:ext cx="2160587" cy="649288"/>
          </a:xfrm>
        </p:spPr>
        <p:txBody>
          <a:bodyPr/>
          <a:lstStyle/>
          <a:p>
            <a:pPr eaLnBrk="1" hangingPunct="1"/>
            <a:r>
              <a:rPr lang="en-GB" dirty="0"/>
              <a:t>Section </a:t>
            </a:r>
            <a:r>
              <a:rPr lang="en-US" altLang="zh-CN" dirty="0">
                <a:ea typeface="宋体" charset="-122"/>
              </a:rPr>
              <a:t>05</a:t>
            </a:r>
            <a:endParaRPr lang="en-GB" dirty="0"/>
          </a:p>
        </p:txBody>
      </p:sp>
      <p:sp>
        <p:nvSpPr>
          <p:cNvPr id="4" name="Rectangle 3"/>
          <p:cNvSpPr txBox="1">
            <a:spLocks noChangeArrowheads="1"/>
          </p:cNvSpPr>
          <p:nvPr/>
        </p:nvSpPr>
        <p:spPr bwMode="auto">
          <a:xfrm>
            <a:off x="107504" y="3572247"/>
            <a:ext cx="7661275" cy="3169121"/>
          </a:xfrm>
          <a:prstGeom prst="rect">
            <a:avLst/>
          </a:prstGeom>
          <a:noFill/>
          <a:ln w="9525">
            <a:noFill/>
            <a:miter lim="800000"/>
            <a:headEnd/>
            <a:tailEnd/>
          </a:ln>
        </p:spPr>
        <p:txBody>
          <a:bodyPr/>
          <a:lstStyle/>
          <a:p>
            <a:pPr>
              <a:lnSpc>
                <a:spcPct val="80000"/>
              </a:lnSpc>
              <a:spcBef>
                <a:spcPct val="20000"/>
              </a:spcBef>
              <a:buClr>
                <a:schemeClr val="accent1"/>
              </a:buClr>
              <a:buSzPct val="70000"/>
              <a:buFont typeface="Wingdings" pitchFamily="2" charset="2"/>
              <a:buNone/>
              <a:defRPr/>
            </a:pPr>
            <a:r>
              <a:rPr lang="en-US" altLang="zh-CN" sz="2000" kern="0" dirty="0">
                <a:latin typeface="+mn-lt"/>
                <a:ea typeface="宋体" charset="-122"/>
              </a:rPr>
              <a:t>Electrical sources</a:t>
            </a:r>
          </a:p>
          <a:p>
            <a:pPr marL="889000" lvl="1" indent="-439738">
              <a:lnSpc>
                <a:spcPct val="80000"/>
              </a:lnSpc>
              <a:spcBef>
                <a:spcPct val="20000"/>
              </a:spcBef>
              <a:buClr>
                <a:schemeClr val="hlink"/>
              </a:buClr>
              <a:buSzPct val="65000"/>
              <a:buFont typeface="Wingdings" pitchFamily="2" charset="2"/>
              <a:buChar char="¡"/>
              <a:defRPr/>
            </a:pPr>
            <a:r>
              <a:rPr lang="en-US" altLang="zh-CN" kern="0" dirty="0">
                <a:latin typeface="+mn-lt"/>
                <a:ea typeface="宋体" charset="-122"/>
              </a:rPr>
              <a:t>Power Sources</a:t>
            </a:r>
          </a:p>
          <a:p>
            <a:pPr marL="889000" lvl="1" indent="-439738">
              <a:lnSpc>
                <a:spcPct val="80000"/>
              </a:lnSpc>
              <a:spcBef>
                <a:spcPct val="20000"/>
              </a:spcBef>
              <a:buClr>
                <a:schemeClr val="hlink"/>
              </a:buClr>
              <a:buSzPct val="65000"/>
              <a:buFont typeface="Wingdings" pitchFamily="2" charset="2"/>
              <a:buChar char="¡"/>
              <a:defRPr/>
            </a:pPr>
            <a:r>
              <a:rPr lang="en-US" altLang="zh-CN" kern="0" dirty="0">
                <a:latin typeface="+mn-lt"/>
                <a:ea typeface="宋体" charset="-122"/>
              </a:rPr>
              <a:t>Signal Sources</a:t>
            </a:r>
          </a:p>
          <a:p>
            <a:pPr>
              <a:lnSpc>
                <a:spcPct val="80000"/>
              </a:lnSpc>
              <a:spcBef>
                <a:spcPct val="20000"/>
              </a:spcBef>
              <a:buClr>
                <a:schemeClr val="accent1"/>
              </a:buClr>
              <a:buSzPct val="70000"/>
              <a:buFont typeface="Wingdings" pitchFamily="2" charset="2"/>
              <a:buNone/>
              <a:defRPr/>
            </a:pPr>
            <a:r>
              <a:rPr lang="en-US" altLang="zh-CN" sz="2000" kern="0" dirty="0">
                <a:latin typeface="+mn-lt"/>
                <a:ea typeface="宋体" charset="-122"/>
              </a:rPr>
              <a:t>Characteristics of electrical sources</a:t>
            </a:r>
          </a:p>
          <a:p>
            <a:pPr marL="889000" lvl="1" indent="-439738">
              <a:lnSpc>
                <a:spcPct val="80000"/>
              </a:lnSpc>
              <a:spcBef>
                <a:spcPct val="20000"/>
              </a:spcBef>
              <a:buClr>
                <a:schemeClr val="hlink"/>
              </a:buClr>
              <a:buSzPct val="65000"/>
              <a:buFont typeface="Wingdings" pitchFamily="2" charset="2"/>
              <a:buChar char="¡"/>
              <a:defRPr/>
            </a:pPr>
            <a:r>
              <a:rPr lang="en-US" altLang="zh-CN" kern="0" dirty="0">
                <a:latin typeface="+mn-lt"/>
                <a:ea typeface="宋体" charset="-122"/>
              </a:rPr>
              <a:t>The application of a load to a source</a:t>
            </a:r>
          </a:p>
          <a:p>
            <a:pPr>
              <a:lnSpc>
                <a:spcPct val="80000"/>
              </a:lnSpc>
              <a:spcBef>
                <a:spcPct val="20000"/>
              </a:spcBef>
              <a:buClr>
                <a:schemeClr val="accent1"/>
              </a:buClr>
              <a:buSzPct val="70000"/>
              <a:buFont typeface="Wingdings" pitchFamily="2" charset="2"/>
              <a:buNone/>
              <a:defRPr/>
            </a:pPr>
            <a:r>
              <a:rPr lang="en-US" altLang="zh-CN" sz="2000" kern="0" dirty="0">
                <a:latin typeface="+mn-lt"/>
                <a:ea typeface="宋体" charset="-122"/>
              </a:rPr>
              <a:t>Models of sources</a:t>
            </a:r>
          </a:p>
          <a:p>
            <a:pPr marL="889000" lvl="1" indent="-439738">
              <a:lnSpc>
                <a:spcPct val="80000"/>
              </a:lnSpc>
              <a:spcBef>
                <a:spcPct val="20000"/>
              </a:spcBef>
              <a:buClr>
                <a:schemeClr val="hlink"/>
              </a:buClr>
              <a:buSzPct val="65000"/>
              <a:buFont typeface="Wingdings" pitchFamily="2" charset="2"/>
              <a:buChar char="¡"/>
              <a:defRPr/>
            </a:pPr>
            <a:r>
              <a:rPr lang="en-US" altLang="zh-CN" kern="0" dirty="0" err="1">
                <a:latin typeface="+mn-lt"/>
                <a:ea typeface="宋体" charset="-122"/>
              </a:rPr>
              <a:t>Th</a:t>
            </a:r>
            <a:r>
              <a:rPr lang="en-US" altLang="zh-CN" kern="0" dirty="0">
                <a:ea typeface="宋体" charset="-122"/>
              </a:rPr>
              <a:t>é</a:t>
            </a:r>
            <a:r>
              <a:rPr lang="en-US" altLang="zh-CN" kern="0" dirty="0">
                <a:latin typeface="+mn-lt"/>
                <a:ea typeface="宋体" charset="-122"/>
              </a:rPr>
              <a:t>venin model of a source: </a:t>
            </a:r>
            <a:r>
              <a:rPr lang="en-US" altLang="zh-CN" sz="1600" kern="0" dirty="0">
                <a:latin typeface="+mn-lt"/>
                <a:ea typeface="宋体" charset="-122"/>
              </a:rPr>
              <a:t>Ideal Voltage with series Resistance</a:t>
            </a:r>
            <a:endParaRPr lang="en-US" altLang="zh-CN" kern="0" dirty="0">
              <a:latin typeface="+mn-lt"/>
              <a:ea typeface="宋体" charset="-122"/>
            </a:endParaRPr>
          </a:p>
          <a:p>
            <a:pPr marL="889000" lvl="1" indent="-439738">
              <a:lnSpc>
                <a:spcPct val="80000"/>
              </a:lnSpc>
              <a:spcBef>
                <a:spcPct val="20000"/>
              </a:spcBef>
              <a:buClr>
                <a:schemeClr val="hlink"/>
              </a:buClr>
              <a:buSzPct val="65000"/>
              <a:buFont typeface="Wingdings" pitchFamily="2" charset="2"/>
              <a:buChar char="¡"/>
              <a:defRPr/>
            </a:pPr>
            <a:r>
              <a:rPr lang="en-US" altLang="zh-CN" kern="0" dirty="0">
                <a:latin typeface="+mn-lt"/>
                <a:ea typeface="宋体" charset="-122"/>
              </a:rPr>
              <a:t>Norton model  of a source: </a:t>
            </a:r>
            <a:r>
              <a:rPr lang="en-US" altLang="zh-CN" sz="1600" kern="0" dirty="0">
                <a:latin typeface="+mn-lt"/>
                <a:ea typeface="宋体" charset="-122"/>
              </a:rPr>
              <a:t>Ideal Current with parallel Resistance</a:t>
            </a:r>
            <a:endParaRPr lang="en-US" altLang="zh-CN" kern="0" dirty="0">
              <a:latin typeface="+mn-lt"/>
              <a:ea typeface="宋体" charset="-122"/>
            </a:endParaRPr>
          </a:p>
          <a:p>
            <a:pPr>
              <a:lnSpc>
                <a:spcPct val="80000"/>
              </a:lnSpc>
              <a:spcBef>
                <a:spcPct val="20000"/>
              </a:spcBef>
              <a:buClr>
                <a:schemeClr val="accent1"/>
              </a:buClr>
              <a:buSzPct val="70000"/>
              <a:buFont typeface="Wingdings" pitchFamily="2" charset="2"/>
              <a:buNone/>
              <a:defRPr/>
            </a:pPr>
            <a:r>
              <a:rPr lang="en-US" altLang="zh-CN" sz="2000" kern="0" dirty="0">
                <a:latin typeface="+mn-lt"/>
                <a:ea typeface="宋体" charset="-122"/>
              </a:rPr>
              <a:t>Conversion between the two source models</a:t>
            </a:r>
          </a:p>
          <a:p>
            <a:pPr>
              <a:lnSpc>
                <a:spcPct val="80000"/>
              </a:lnSpc>
              <a:spcBef>
                <a:spcPct val="20000"/>
              </a:spcBef>
              <a:buClr>
                <a:schemeClr val="accent1"/>
              </a:buClr>
              <a:buSzPct val="70000"/>
              <a:buFont typeface="Wingdings" pitchFamily="2" charset="2"/>
              <a:buNone/>
              <a:defRPr/>
            </a:pPr>
            <a:r>
              <a:rPr lang="en-US" altLang="zh-CN" sz="2000" kern="0" dirty="0">
                <a:latin typeface="+mn-lt"/>
                <a:ea typeface="宋体" charset="-122"/>
              </a:rPr>
              <a:t>Energy delivered to a load: </a:t>
            </a:r>
          </a:p>
          <a:p>
            <a:pPr marL="889000" lvl="1" indent="-439738">
              <a:lnSpc>
                <a:spcPct val="80000"/>
              </a:lnSpc>
              <a:spcBef>
                <a:spcPct val="20000"/>
              </a:spcBef>
              <a:buClr>
                <a:schemeClr val="hlink"/>
              </a:buClr>
              <a:buSzPct val="65000"/>
              <a:buFont typeface="Wingdings" pitchFamily="2" charset="2"/>
              <a:buChar char="¡"/>
              <a:defRPr/>
            </a:pPr>
            <a:r>
              <a:rPr lang="en-US" altLang="zh-CN" kern="0" dirty="0">
                <a:latin typeface="+mn-lt"/>
                <a:ea typeface="宋体" charset="-122"/>
              </a:rPr>
              <a:t>Power matching</a:t>
            </a:r>
          </a:p>
          <a:p>
            <a:pPr>
              <a:lnSpc>
                <a:spcPct val="80000"/>
              </a:lnSpc>
              <a:spcBef>
                <a:spcPct val="20000"/>
              </a:spcBef>
              <a:buClr>
                <a:schemeClr val="accent1"/>
              </a:buClr>
              <a:buSzPct val="70000"/>
              <a:buFont typeface="Wingdings" pitchFamily="2" charset="2"/>
              <a:buNone/>
              <a:defRPr/>
            </a:pPr>
            <a:endParaRPr lang="en-US" altLang="zh-CN" sz="2000" kern="0" dirty="0">
              <a:latin typeface="+mn-lt"/>
              <a:ea typeface="宋体" charset="-122"/>
            </a:endParaRPr>
          </a:p>
          <a:p>
            <a:pPr>
              <a:lnSpc>
                <a:spcPct val="80000"/>
              </a:lnSpc>
              <a:spcBef>
                <a:spcPct val="20000"/>
              </a:spcBef>
              <a:buClr>
                <a:schemeClr val="accent1"/>
              </a:buClr>
              <a:buSzPct val="70000"/>
              <a:buFont typeface="Wingdings" pitchFamily="2" charset="2"/>
              <a:buNone/>
              <a:defRPr/>
            </a:pPr>
            <a:endParaRPr lang="en-GB" altLang="zh-CN" sz="2000" kern="0" dirty="0">
              <a:latin typeface="+mn-lt"/>
              <a:ea typeface="宋体" charset="-122"/>
            </a:endParaRPr>
          </a:p>
        </p:txBody>
      </p:sp>
      <p:sp>
        <p:nvSpPr>
          <p:cNvPr id="5" name="Rectangle 4"/>
          <p:cNvSpPr/>
          <p:nvPr/>
        </p:nvSpPr>
        <p:spPr>
          <a:xfrm>
            <a:off x="5364088" y="3933056"/>
            <a:ext cx="3608680" cy="646331"/>
          </a:xfrm>
          <a:prstGeom prst="rect">
            <a:avLst/>
          </a:prstGeom>
          <a:ln>
            <a:solidFill>
              <a:schemeClr val="tx1"/>
            </a:solidFill>
          </a:ln>
        </p:spPr>
        <p:txBody>
          <a:bodyPr wrap="none">
            <a:spAutoFit/>
          </a:bodyPr>
          <a:lstStyle/>
          <a:p>
            <a:r>
              <a:rPr lang="en-GB" dirty="0"/>
              <a:t>See the final slide for the learning</a:t>
            </a:r>
          </a:p>
          <a:p>
            <a:r>
              <a:rPr lang="en-GB" dirty="0"/>
              <a:t>activities for this section</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a:ea typeface="宋体" charset="-122"/>
              </a:rPr>
              <a:t>Sources: power and signal</a:t>
            </a:r>
            <a:endParaRPr lang="en-GB" altLang="zh-CN">
              <a:ea typeface="宋体" charset="-122"/>
            </a:endParaRPr>
          </a:p>
        </p:txBody>
      </p:sp>
      <p:sp>
        <p:nvSpPr>
          <p:cNvPr id="10243" name="Rectangle 3"/>
          <p:cNvSpPr>
            <a:spLocks noGrp="1" noChangeArrowheads="1"/>
          </p:cNvSpPr>
          <p:nvPr>
            <p:ph type="body" idx="1"/>
          </p:nvPr>
        </p:nvSpPr>
        <p:spPr>
          <a:xfrm>
            <a:off x="250825" y="1690688"/>
            <a:ext cx="8504238" cy="4114800"/>
          </a:xfrm>
        </p:spPr>
        <p:txBody>
          <a:bodyPr/>
          <a:lstStyle/>
          <a:p>
            <a:pPr eaLnBrk="1" hangingPunct="1">
              <a:lnSpc>
                <a:spcPct val="90000"/>
              </a:lnSpc>
            </a:pPr>
            <a:r>
              <a:rPr lang="en-US" altLang="zh-CN" sz="2800">
                <a:ea typeface="宋体" charset="-122"/>
              </a:rPr>
              <a:t>Two types of sources in an electronic system:</a:t>
            </a:r>
          </a:p>
          <a:p>
            <a:pPr lvl="2" eaLnBrk="1" hangingPunct="1">
              <a:lnSpc>
                <a:spcPct val="90000"/>
              </a:lnSpc>
            </a:pPr>
            <a:r>
              <a:rPr lang="en-US" altLang="zh-CN" sz="2000">
                <a:ea typeface="宋体" charset="-122"/>
              </a:rPr>
              <a:t>A power source provides energy</a:t>
            </a:r>
          </a:p>
          <a:p>
            <a:pPr lvl="2" eaLnBrk="1" hangingPunct="1">
              <a:lnSpc>
                <a:spcPct val="90000"/>
              </a:lnSpc>
            </a:pPr>
            <a:r>
              <a:rPr lang="en-US" altLang="zh-CN" sz="2000">
                <a:ea typeface="宋体" charset="-122"/>
              </a:rPr>
              <a:t>A signal source provides information</a:t>
            </a:r>
          </a:p>
          <a:p>
            <a:pPr eaLnBrk="1" hangingPunct="1">
              <a:lnSpc>
                <a:spcPct val="90000"/>
              </a:lnSpc>
            </a:pPr>
            <a:r>
              <a:rPr lang="en-US" altLang="zh-CN" sz="2800">
                <a:ea typeface="宋体" charset="-122"/>
              </a:rPr>
              <a:t>The system ‘loads’ these sources</a:t>
            </a:r>
          </a:p>
          <a:p>
            <a:pPr lvl="2" eaLnBrk="1" hangingPunct="1">
              <a:lnSpc>
                <a:spcPct val="90000"/>
              </a:lnSpc>
            </a:pPr>
            <a:r>
              <a:rPr lang="en-US" altLang="zh-CN" sz="2000">
                <a:ea typeface="宋体" charset="-122"/>
              </a:rPr>
              <a:t>As a power load or a signal load</a:t>
            </a:r>
          </a:p>
          <a:p>
            <a:pPr lvl="2" eaLnBrk="1" hangingPunct="1">
              <a:lnSpc>
                <a:spcPct val="90000"/>
              </a:lnSpc>
            </a:pPr>
            <a:r>
              <a:rPr lang="en-US" altLang="zh-CN" sz="2000">
                <a:ea typeface="宋体" charset="-122"/>
              </a:rPr>
              <a:t>Signal sources may provide energy to the system</a:t>
            </a:r>
          </a:p>
          <a:p>
            <a:pPr lvl="3" eaLnBrk="1" hangingPunct="1">
              <a:lnSpc>
                <a:spcPct val="90000"/>
              </a:lnSpc>
            </a:pPr>
            <a:r>
              <a:rPr lang="en-US" altLang="zh-CN" sz="1600">
                <a:ea typeface="宋体" charset="-122"/>
              </a:rPr>
              <a:t>The power (rate of change of energy) is generally very small if the source is a sensor</a:t>
            </a:r>
          </a:p>
          <a:p>
            <a:pPr lvl="3" eaLnBrk="1" hangingPunct="1">
              <a:lnSpc>
                <a:spcPct val="90000"/>
              </a:lnSpc>
            </a:pPr>
            <a:r>
              <a:rPr lang="en-US" altLang="zh-CN" sz="1600">
                <a:ea typeface="宋体" charset="-122"/>
              </a:rPr>
              <a:t>Infinite or zero resistance loads take no energy from a source</a:t>
            </a:r>
          </a:p>
          <a:p>
            <a:pPr lvl="4" eaLnBrk="1" hangingPunct="1">
              <a:lnSpc>
                <a:spcPct val="90000"/>
              </a:lnSpc>
            </a:pPr>
            <a:r>
              <a:rPr lang="en-US" altLang="zh-CN" sz="1600">
                <a:ea typeface="宋体" charset="-122"/>
              </a:rPr>
              <a:t>Both voltage and current are required to transfer energy (P=IV)</a:t>
            </a:r>
          </a:p>
          <a:p>
            <a:pPr lvl="1" eaLnBrk="1" hangingPunct="1">
              <a:lnSpc>
                <a:spcPct val="90000"/>
              </a:lnSpc>
            </a:pPr>
            <a:endParaRPr lang="en-GB" sz="2400"/>
          </a:p>
        </p:txBody>
      </p:sp>
      <p:sp>
        <p:nvSpPr>
          <p:cNvPr id="10244" name="Rectangle 6"/>
          <p:cNvSpPr>
            <a:spLocks noChangeArrowheads="1"/>
          </p:cNvSpPr>
          <p:nvPr/>
        </p:nvSpPr>
        <p:spPr bwMode="auto">
          <a:xfrm>
            <a:off x="3348038" y="5707063"/>
            <a:ext cx="2016125" cy="914400"/>
          </a:xfrm>
          <a:prstGeom prst="rect">
            <a:avLst/>
          </a:prstGeom>
          <a:noFill/>
          <a:ln w="9525">
            <a:solidFill>
              <a:schemeClr val="tx1"/>
            </a:solidFill>
            <a:miter lim="800000"/>
            <a:headEnd/>
            <a:tailEnd/>
          </a:ln>
        </p:spPr>
        <p:txBody>
          <a:bodyPr wrap="none" anchor="ctr"/>
          <a:lstStyle/>
          <a:p>
            <a:endParaRPr lang="en-US"/>
          </a:p>
        </p:txBody>
      </p:sp>
      <p:sp>
        <p:nvSpPr>
          <p:cNvPr id="10245" name="Oval 7"/>
          <p:cNvSpPr>
            <a:spLocks noChangeArrowheads="1"/>
          </p:cNvSpPr>
          <p:nvPr/>
        </p:nvSpPr>
        <p:spPr bwMode="auto">
          <a:xfrm>
            <a:off x="1403350" y="5707063"/>
            <a:ext cx="914400" cy="914400"/>
          </a:xfrm>
          <a:prstGeom prst="ellipse">
            <a:avLst/>
          </a:prstGeom>
          <a:noFill/>
          <a:ln w="9525">
            <a:solidFill>
              <a:schemeClr val="tx1"/>
            </a:solidFill>
            <a:round/>
            <a:headEnd/>
            <a:tailEnd/>
          </a:ln>
        </p:spPr>
        <p:txBody>
          <a:bodyPr wrap="none" anchor="ctr"/>
          <a:lstStyle/>
          <a:p>
            <a:pPr algn="ctr"/>
            <a:r>
              <a:rPr lang="en-GB"/>
              <a:t>Signal </a:t>
            </a:r>
          </a:p>
          <a:p>
            <a:pPr algn="ctr"/>
            <a:r>
              <a:rPr lang="en-GB"/>
              <a:t>Source</a:t>
            </a:r>
          </a:p>
        </p:txBody>
      </p:sp>
      <p:sp>
        <p:nvSpPr>
          <p:cNvPr id="10246" name="Line 9"/>
          <p:cNvSpPr>
            <a:spLocks noChangeShapeType="1"/>
          </p:cNvSpPr>
          <p:nvPr/>
        </p:nvSpPr>
        <p:spPr bwMode="auto">
          <a:xfrm>
            <a:off x="2339975" y="6138863"/>
            <a:ext cx="1008063" cy="0"/>
          </a:xfrm>
          <a:prstGeom prst="line">
            <a:avLst/>
          </a:prstGeom>
          <a:noFill/>
          <a:ln w="9525">
            <a:solidFill>
              <a:schemeClr val="tx1"/>
            </a:solidFill>
            <a:round/>
            <a:headEnd/>
            <a:tailEnd type="triangle" w="med" len="med"/>
          </a:ln>
        </p:spPr>
        <p:txBody>
          <a:bodyPr/>
          <a:lstStyle/>
          <a:p>
            <a:endParaRPr lang="en-GB"/>
          </a:p>
        </p:txBody>
      </p:sp>
      <p:sp>
        <p:nvSpPr>
          <p:cNvPr id="10247" name="Oval 10"/>
          <p:cNvSpPr>
            <a:spLocks noChangeArrowheads="1"/>
          </p:cNvSpPr>
          <p:nvPr/>
        </p:nvSpPr>
        <p:spPr bwMode="auto">
          <a:xfrm>
            <a:off x="107950" y="4652963"/>
            <a:ext cx="914400" cy="914400"/>
          </a:xfrm>
          <a:prstGeom prst="ellipse">
            <a:avLst/>
          </a:prstGeom>
          <a:noFill/>
          <a:ln w="9525">
            <a:solidFill>
              <a:schemeClr val="tx1"/>
            </a:solidFill>
            <a:round/>
            <a:headEnd/>
            <a:tailEnd/>
          </a:ln>
        </p:spPr>
        <p:txBody>
          <a:bodyPr wrap="none" anchor="ctr"/>
          <a:lstStyle/>
          <a:p>
            <a:pPr algn="ctr"/>
            <a:r>
              <a:rPr lang="en-GB"/>
              <a:t>Power </a:t>
            </a:r>
          </a:p>
          <a:p>
            <a:pPr algn="ctr"/>
            <a:r>
              <a:rPr lang="en-GB"/>
              <a:t>Source</a:t>
            </a:r>
          </a:p>
        </p:txBody>
      </p:sp>
      <p:sp>
        <p:nvSpPr>
          <p:cNvPr id="10248" name="Line 11"/>
          <p:cNvSpPr>
            <a:spLocks noChangeShapeType="1"/>
          </p:cNvSpPr>
          <p:nvPr/>
        </p:nvSpPr>
        <p:spPr bwMode="auto">
          <a:xfrm flipH="1">
            <a:off x="4211638" y="5084763"/>
            <a:ext cx="0" cy="576262"/>
          </a:xfrm>
          <a:prstGeom prst="line">
            <a:avLst/>
          </a:prstGeom>
          <a:noFill/>
          <a:ln w="38100">
            <a:solidFill>
              <a:schemeClr val="tx1"/>
            </a:solidFill>
            <a:round/>
            <a:headEnd/>
            <a:tailEnd type="triangle" w="med" len="med"/>
          </a:ln>
        </p:spPr>
        <p:txBody>
          <a:bodyPr/>
          <a:lstStyle/>
          <a:p>
            <a:endParaRPr lang="en-GB"/>
          </a:p>
        </p:txBody>
      </p:sp>
      <p:sp>
        <p:nvSpPr>
          <p:cNvPr id="10249" name="Line 12"/>
          <p:cNvSpPr>
            <a:spLocks noChangeShapeType="1"/>
          </p:cNvSpPr>
          <p:nvPr/>
        </p:nvSpPr>
        <p:spPr bwMode="auto">
          <a:xfrm>
            <a:off x="5364163" y="6138863"/>
            <a:ext cx="936625" cy="0"/>
          </a:xfrm>
          <a:prstGeom prst="line">
            <a:avLst/>
          </a:prstGeom>
          <a:noFill/>
          <a:ln w="9525">
            <a:solidFill>
              <a:schemeClr val="tx1"/>
            </a:solidFill>
            <a:round/>
            <a:headEnd/>
            <a:tailEnd type="triangle" w="med" len="med"/>
          </a:ln>
        </p:spPr>
        <p:txBody>
          <a:bodyPr/>
          <a:lstStyle/>
          <a:p>
            <a:endParaRPr lang="en-GB"/>
          </a:p>
        </p:txBody>
      </p:sp>
      <p:sp>
        <p:nvSpPr>
          <p:cNvPr id="10250" name="Oval 16"/>
          <p:cNvSpPr>
            <a:spLocks noChangeArrowheads="1"/>
          </p:cNvSpPr>
          <p:nvPr/>
        </p:nvSpPr>
        <p:spPr bwMode="auto">
          <a:xfrm>
            <a:off x="6300788" y="5635625"/>
            <a:ext cx="914400" cy="914400"/>
          </a:xfrm>
          <a:prstGeom prst="ellipse">
            <a:avLst/>
          </a:prstGeom>
          <a:noFill/>
          <a:ln w="9525">
            <a:solidFill>
              <a:schemeClr val="tx1"/>
            </a:solidFill>
            <a:round/>
            <a:headEnd/>
            <a:tailEnd/>
          </a:ln>
        </p:spPr>
        <p:txBody>
          <a:bodyPr wrap="none" anchor="ctr"/>
          <a:lstStyle/>
          <a:p>
            <a:pPr algn="ctr"/>
            <a:r>
              <a:rPr lang="en-GB"/>
              <a:t>Signal </a:t>
            </a:r>
          </a:p>
          <a:p>
            <a:pPr algn="ctr"/>
            <a:r>
              <a:rPr lang="en-GB"/>
              <a:t>Load</a:t>
            </a:r>
          </a:p>
        </p:txBody>
      </p:sp>
      <p:sp>
        <p:nvSpPr>
          <p:cNvPr id="10251" name="Text Box 17"/>
          <p:cNvSpPr txBox="1">
            <a:spLocks noChangeArrowheads="1"/>
          </p:cNvSpPr>
          <p:nvPr/>
        </p:nvSpPr>
        <p:spPr bwMode="auto">
          <a:xfrm>
            <a:off x="3419475" y="5994400"/>
            <a:ext cx="1974850" cy="366713"/>
          </a:xfrm>
          <a:prstGeom prst="rect">
            <a:avLst/>
          </a:prstGeom>
          <a:noFill/>
          <a:ln w="9525">
            <a:noFill/>
            <a:miter lim="800000"/>
            <a:headEnd/>
            <a:tailEnd/>
          </a:ln>
        </p:spPr>
        <p:txBody>
          <a:bodyPr wrap="none">
            <a:spAutoFit/>
          </a:bodyPr>
          <a:lstStyle/>
          <a:p>
            <a:r>
              <a:rPr lang="en-GB"/>
              <a:t>Electronic system</a:t>
            </a:r>
          </a:p>
        </p:txBody>
      </p:sp>
      <p:sp>
        <p:nvSpPr>
          <p:cNvPr id="10252" name="Rectangle 18"/>
          <p:cNvSpPr>
            <a:spLocks noChangeArrowheads="1"/>
          </p:cNvSpPr>
          <p:nvPr/>
        </p:nvSpPr>
        <p:spPr bwMode="auto">
          <a:xfrm>
            <a:off x="1042988" y="5418138"/>
            <a:ext cx="6697662" cy="1295400"/>
          </a:xfrm>
          <a:prstGeom prst="rect">
            <a:avLst/>
          </a:prstGeom>
          <a:noFill/>
          <a:ln w="9525">
            <a:solidFill>
              <a:schemeClr val="tx1"/>
            </a:solidFill>
            <a:prstDash val="dash"/>
            <a:miter lim="800000"/>
            <a:headEnd/>
            <a:tailEnd/>
          </a:ln>
        </p:spPr>
        <p:txBody>
          <a:bodyPr wrap="none" anchor="ctr"/>
          <a:lstStyle/>
          <a:p>
            <a:endParaRPr lang="en-US"/>
          </a:p>
        </p:txBody>
      </p:sp>
      <p:sp>
        <p:nvSpPr>
          <p:cNvPr id="10253" name="Line 11"/>
          <p:cNvSpPr>
            <a:spLocks noChangeShapeType="1"/>
          </p:cNvSpPr>
          <p:nvPr/>
        </p:nvSpPr>
        <p:spPr bwMode="auto">
          <a:xfrm flipV="1">
            <a:off x="1042988" y="5084763"/>
            <a:ext cx="3168650" cy="0"/>
          </a:xfrm>
          <a:prstGeom prst="line">
            <a:avLst/>
          </a:prstGeom>
          <a:noFill/>
          <a:ln w="38100">
            <a:solidFill>
              <a:schemeClr val="tx1"/>
            </a:solidFill>
            <a:round/>
            <a:headEnd/>
            <a:tailEnd/>
          </a:ln>
        </p:spPr>
        <p:txBody>
          <a:bodyPr/>
          <a:lstStyle/>
          <a:p>
            <a:endParaRPr lang="en-GB"/>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931863" y="-171450"/>
            <a:ext cx="7158037" cy="1412875"/>
          </a:xfrm>
        </p:spPr>
        <p:txBody>
          <a:bodyPr/>
          <a:lstStyle/>
          <a:p>
            <a:pPr eaLnBrk="1" hangingPunct="1"/>
            <a:r>
              <a:rPr lang="en-GB" sz="3600"/>
              <a:t>Types of sources</a:t>
            </a:r>
          </a:p>
        </p:txBody>
      </p:sp>
      <p:graphicFrame>
        <p:nvGraphicFramePr>
          <p:cNvPr id="25603" name="Group 3"/>
          <p:cNvGraphicFramePr>
            <a:graphicFrameLocks noGrp="1"/>
          </p:cNvGraphicFramePr>
          <p:nvPr>
            <p:ph idx="1"/>
          </p:nvPr>
        </p:nvGraphicFramePr>
        <p:xfrm>
          <a:off x="323850" y="1700213"/>
          <a:ext cx="8153400" cy="4993260"/>
        </p:xfrm>
        <a:graphic>
          <a:graphicData uri="http://schemas.openxmlformats.org/drawingml/2006/table">
            <a:tbl>
              <a:tblPr/>
              <a:tblGrid>
                <a:gridCol w="1371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gridCol w="2362200">
                  <a:extLst>
                    <a:ext uri="{9D8B030D-6E8A-4147-A177-3AD203B41FA5}">
                      <a16:colId xmlns:a16="http://schemas.microsoft.com/office/drawing/2014/main" val="20003"/>
                    </a:ext>
                  </a:extLst>
                </a:gridCol>
              </a:tblGrid>
              <a:tr h="944563">
                <a:tc grid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GB" sz="1800" b="0" i="0" u="none" strike="noStrike" cap="none" normalizeH="0" baseline="0" dirty="0">
                          <a:ln>
                            <a:noFill/>
                          </a:ln>
                          <a:solidFill>
                            <a:schemeClr val="tx1"/>
                          </a:solidFill>
                          <a:effectLst/>
                          <a:latin typeface="Arial" charset="0"/>
                        </a:rPr>
                        <a:t>Types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GB"/>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GB" sz="1800" b="1" i="0" u="none" strike="noStrike" cap="none" normalizeH="0" baseline="0" dirty="0">
                          <a:ln>
                            <a:noFill/>
                          </a:ln>
                          <a:solidFill>
                            <a:schemeClr val="tx1"/>
                          </a:solidFill>
                          <a:effectLst/>
                          <a:latin typeface="Arial" charset="0"/>
                        </a:rPr>
                        <a:t>Voltage source: </a:t>
                      </a:r>
                    </a:p>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GB" sz="1800" b="0" i="0" u="none" strike="noStrike" cap="none" normalizeH="0" baseline="0" dirty="0">
                          <a:ln>
                            <a:noFill/>
                          </a:ln>
                          <a:solidFill>
                            <a:schemeClr val="tx1"/>
                          </a:solidFill>
                          <a:effectLst/>
                          <a:latin typeface="Arial" charset="0"/>
                        </a:rPr>
                        <a:t>supplies a ‘constant’ voltage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GB" sz="1800" b="1" i="0" u="none" strike="noStrike" cap="none" normalizeH="0" baseline="0" dirty="0">
                          <a:ln>
                            <a:noFill/>
                          </a:ln>
                          <a:solidFill>
                            <a:schemeClr val="tx1"/>
                          </a:solidFill>
                          <a:effectLst/>
                          <a:latin typeface="Arial" charset="0"/>
                        </a:rPr>
                        <a:t>Current source:</a:t>
                      </a:r>
                    </a:p>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GB" sz="1800" b="0" i="0" u="none" strike="noStrike" cap="none" normalizeH="0" baseline="0" dirty="0">
                          <a:ln>
                            <a:noFill/>
                          </a:ln>
                          <a:solidFill>
                            <a:schemeClr val="tx1"/>
                          </a:solidFill>
                          <a:effectLst/>
                          <a:latin typeface="Arial" charset="0"/>
                        </a:rPr>
                        <a:t>Supplies a ‘constant’ current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44563">
                <a:tc rowSpan="4">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GB" sz="1800" b="0" i="0" u="none" strike="noStrike" cap="none" normalizeH="0" baseline="0">
                          <a:ln>
                            <a:noFill/>
                          </a:ln>
                          <a:solidFill>
                            <a:schemeClr val="tx1"/>
                          </a:solidFill>
                          <a:effectLst/>
                          <a:latin typeface="Arial" charset="0"/>
                        </a:rPr>
                        <a:t>properties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GB" sz="1800" b="0" i="0" u="none" strike="noStrike" cap="none" normalizeH="0" baseline="0">
                          <a:ln>
                            <a:noFill/>
                          </a:ln>
                          <a:solidFill>
                            <a:schemeClr val="tx1"/>
                          </a:solidFill>
                          <a:effectLst/>
                          <a:latin typeface="Arial" charset="0"/>
                        </a:rPr>
                        <a:t>Independent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GB" sz="1800" b="0" i="0" u="none" strike="noStrike" cap="none" normalizeH="0" baseline="0" dirty="0">
                          <a:ln>
                            <a:noFill/>
                          </a:ln>
                          <a:solidFill>
                            <a:schemeClr val="tx1"/>
                          </a:solidFill>
                          <a:effectLst/>
                          <a:latin typeface="Arial" charset="0"/>
                        </a:rPr>
                        <a:t>Voltage or current value doesn’t depend on any other voltage or current in the circuit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GB"/>
                    </a:p>
                  </a:txBody>
                  <a:tcPr/>
                </a:tc>
                <a:extLst>
                  <a:ext uri="{0D108BD9-81ED-4DB2-BD59-A6C34878D82A}">
                    <a16:rowId xmlns:a16="http://schemas.microsoft.com/office/drawing/2014/main" val="10001"/>
                  </a:ext>
                </a:extLst>
              </a:tr>
              <a:tr h="946150">
                <a:tc vMerge="1">
                  <a:txBody>
                    <a:bodyPr/>
                    <a:lstStyle/>
                    <a:p>
                      <a:endParaRPr lang="en-GB"/>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GB" sz="1800" b="0" i="0" u="none" strike="noStrike" cap="none" normalizeH="0" baseline="0">
                          <a:ln>
                            <a:noFill/>
                          </a:ln>
                          <a:solidFill>
                            <a:schemeClr val="tx1"/>
                          </a:solidFill>
                          <a:effectLst/>
                          <a:latin typeface="Arial" charset="0"/>
                        </a:rPr>
                        <a:t>dependent</a:t>
                      </a:r>
                    </a:p>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GB"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GB" sz="1800" b="0" i="0" u="none" strike="noStrike" cap="none" normalizeH="0" baseline="0" dirty="0">
                          <a:ln>
                            <a:noFill/>
                          </a:ln>
                          <a:solidFill>
                            <a:schemeClr val="tx1"/>
                          </a:solidFill>
                          <a:effectLst/>
                          <a:latin typeface="Arial" charset="0"/>
                        </a:rPr>
                        <a:t>Voltage or current value depends on an other voltage or current in the circuit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GB"/>
                    </a:p>
                  </a:txBody>
                  <a:tcPr/>
                </a:tc>
                <a:extLst>
                  <a:ext uri="{0D108BD9-81ED-4DB2-BD59-A6C34878D82A}">
                    <a16:rowId xmlns:a16="http://schemas.microsoft.com/office/drawing/2014/main" val="10002"/>
                  </a:ext>
                </a:extLst>
              </a:tr>
              <a:tr h="944563">
                <a:tc vMerge="1">
                  <a:txBody>
                    <a:bodyPr/>
                    <a:lstStyle/>
                    <a:p>
                      <a:endParaRPr lang="en-GB"/>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GB" sz="1800" b="0" i="0" u="none" strike="noStrike" cap="none" normalizeH="0" baseline="0">
                          <a:ln>
                            <a:noFill/>
                          </a:ln>
                          <a:solidFill>
                            <a:schemeClr val="tx1"/>
                          </a:solidFill>
                          <a:effectLst/>
                          <a:latin typeface="Arial" charset="0"/>
                        </a:rPr>
                        <a:t>Ideal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GB" sz="1800" b="0" i="0" u="none" strike="noStrike" cap="none" normalizeH="0" baseline="0" dirty="0">
                          <a:ln>
                            <a:noFill/>
                          </a:ln>
                          <a:solidFill>
                            <a:schemeClr val="tx1"/>
                          </a:solidFill>
                          <a:effectLst/>
                          <a:latin typeface="Arial" charset="0"/>
                        </a:rPr>
                        <a:t>Voltage source has zero resistance, current source has infinite resistance i.e., the application of a load does not change the 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GB"/>
                    </a:p>
                  </a:txBody>
                  <a:tcPr/>
                </a:tc>
                <a:extLst>
                  <a:ext uri="{0D108BD9-81ED-4DB2-BD59-A6C34878D82A}">
                    <a16:rowId xmlns:a16="http://schemas.microsoft.com/office/drawing/2014/main" val="10003"/>
                  </a:ext>
                </a:extLst>
              </a:tr>
              <a:tr h="944563">
                <a:tc vMerge="1">
                  <a:txBody>
                    <a:bodyPr/>
                    <a:lstStyle/>
                    <a:p>
                      <a:endParaRPr lang="en-GB"/>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GB" sz="1800" b="0" i="0" u="none" strike="noStrike" cap="none" normalizeH="0" baseline="0">
                          <a:ln>
                            <a:noFill/>
                          </a:ln>
                          <a:solidFill>
                            <a:schemeClr val="tx1"/>
                          </a:solidFill>
                          <a:effectLst/>
                          <a:latin typeface="Arial" charset="0"/>
                        </a:rPr>
                        <a:t>Non-ideal</a:t>
                      </a:r>
                    </a:p>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GB"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GB" sz="1800" b="0" i="0" u="none" strike="noStrike" cap="none" normalizeH="0" baseline="0" dirty="0">
                          <a:ln>
                            <a:noFill/>
                          </a:ln>
                          <a:solidFill>
                            <a:schemeClr val="tx1"/>
                          </a:solidFill>
                          <a:effectLst/>
                          <a:latin typeface="Arial" charset="0"/>
                        </a:rPr>
                        <a:t>The source has a resistance (series for V-source and parallel for I-source). This means that the voltage or current seen by the load is dependent on the load resistance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GB"/>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2"/>
          <p:cNvSpPr>
            <a:spLocks noGrp="1" noChangeArrowheads="1"/>
          </p:cNvSpPr>
          <p:nvPr>
            <p:ph type="title"/>
          </p:nvPr>
        </p:nvSpPr>
        <p:spPr>
          <a:xfrm>
            <a:off x="931863" y="-100013"/>
            <a:ext cx="7158037" cy="1412876"/>
          </a:xfrm>
        </p:spPr>
        <p:txBody>
          <a:bodyPr/>
          <a:lstStyle/>
          <a:p>
            <a:pPr eaLnBrk="1" hangingPunct="1"/>
            <a:r>
              <a:rPr lang="en-GB" sz="3600" dirty="0"/>
              <a:t>Ideal voltage and current sources</a:t>
            </a:r>
          </a:p>
        </p:txBody>
      </p:sp>
      <p:sp>
        <p:nvSpPr>
          <p:cNvPr id="1031" name="Text Box 14"/>
          <p:cNvSpPr txBox="1">
            <a:spLocks noChangeArrowheads="1"/>
          </p:cNvSpPr>
          <p:nvPr/>
        </p:nvSpPr>
        <p:spPr bwMode="auto">
          <a:xfrm>
            <a:off x="323850" y="1844675"/>
            <a:ext cx="3276600" cy="1939925"/>
          </a:xfrm>
          <a:prstGeom prst="rect">
            <a:avLst/>
          </a:prstGeom>
          <a:noFill/>
          <a:ln w="9525">
            <a:noFill/>
            <a:miter lim="800000"/>
            <a:headEnd/>
            <a:tailEnd/>
          </a:ln>
        </p:spPr>
        <p:txBody>
          <a:bodyPr>
            <a:spAutoFit/>
          </a:bodyPr>
          <a:lstStyle/>
          <a:p>
            <a:r>
              <a:rPr lang="en-GB" sz="2000" dirty="0">
                <a:solidFill>
                  <a:srgbClr val="FF0000"/>
                </a:solidFill>
                <a:latin typeface="Tahoma" pitchFamily="34" charset="0"/>
              </a:rPr>
              <a:t>Ideal voltage source:</a:t>
            </a:r>
          </a:p>
          <a:p>
            <a:r>
              <a:rPr lang="en-GB" sz="2000" dirty="0">
                <a:latin typeface="Tahoma" pitchFamily="34" charset="0"/>
              </a:rPr>
              <a:t>Output voltage is constant </a:t>
            </a:r>
            <a:r>
              <a:rPr lang="en-GB" altLang="zh-CN" sz="2000" dirty="0">
                <a:latin typeface="Tahoma" pitchFamily="34" charset="0"/>
                <a:ea typeface="宋体" charset="-122"/>
              </a:rPr>
              <a:t>regardless how</a:t>
            </a:r>
            <a:r>
              <a:rPr lang="en-GB" sz="2000" dirty="0">
                <a:latin typeface="Tahoma" pitchFamily="34" charset="0"/>
              </a:rPr>
              <a:t> much current it delivers (to the logical extreme, this includes 0 </a:t>
            </a:r>
            <a:r>
              <a:rPr lang="el-GR" sz="2000" dirty="0">
                <a:latin typeface="Tahoma" pitchFamily="34" charset="0"/>
              </a:rPr>
              <a:t>Ω</a:t>
            </a:r>
            <a:r>
              <a:rPr lang="en-GB" sz="2000" dirty="0">
                <a:latin typeface="Tahoma" pitchFamily="34" charset="0"/>
              </a:rPr>
              <a:t>.</a:t>
            </a:r>
          </a:p>
        </p:txBody>
      </p:sp>
      <p:sp>
        <p:nvSpPr>
          <p:cNvPr id="1032" name="Text Box 19"/>
          <p:cNvSpPr txBox="1">
            <a:spLocks noChangeArrowheads="1"/>
          </p:cNvSpPr>
          <p:nvPr/>
        </p:nvSpPr>
        <p:spPr bwMode="auto">
          <a:xfrm>
            <a:off x="250825" y="4149725"/>
            <a:ext cx="3276600" cy="2368550"/>
          </a:xfrm>
          <a:prstGeom prst="rect">
            <a:avLst/>
          </a:prstGeom>
          <a:noFill/>
          <a:ln w="9525">
            <a:noFill/>
            <a:miter lim="800000"/>
            <a:headEnd/>
            <a:tailEnd/>
          </a:ln>
        </p:spPr>
        <p:txBody>
          <a:bodyPr>
            <a:spAutoFit/>
          </a:bodyPr>
          <a:lstStyle/>
          <a:p>
            <a:r>
              <a:rPr lang="en-GB" sz="2000" dirty="0">
                <a:solidFill>
                  <a:srgbClr val="FF0000"/>
                </a:solidFill>
                <a:latin typeface="Tahoma" pitchFamily="34" charset="0"/>
              </a:rPr>
              <a:t>Ideal current source:</a:t>
            </a:r>
          </a:p>
          <a:p>
            <a:r>
              <a:rPr lang="en-GB" sz="2000" dirty="0">
                <a:latin typeface="Tahoma" pitchFamily="34" charset="0"/>
              </a:rPr>
              <a:t>Output current is constant </a:t>
            </a:r>
            <a:r>
              <a:rPr lang="en-GB" altLang="zh-CN" sz="2000" dirty="0">
                <a:latin typeface="Tahoma" pitchFamily="34" charset="0"/>
                <a:ea typeface="宋体" charset="-122"/>
              </a:rPr>
              <a:t>regardless of the voltage it delivers </a:t>
            </a:r>
            <a:r>
              <a:rPr lang="en-GB" sz="2000" dirty="0">
                <a:latin typeface="Tahoma" pitchFamily="34" charset="0"/>
              </a:rPr>
              <a:t>(to the logical extreme, this includes </a:t>
            </a:r>
          </a:p>
          <a:p>
            <a:r>
              <a:rPr lang="en-GB" sz="2000" dirty="0">
                <a:latin typeface="Tahoma" pitchFamily="34" charset="0"/>
                <a:cs typeface="Arial" charset="0"/>
              </a:rPr>
              <a:t>		</a:t>
            </a:r>
            <a:r>
              <a:rPr lang="en-GB" sz="2800" dirty="0">
                <a:cs typeface="Arial" charset="0"/>
              </a:rPr>
              <a:t>∞</a:t>
            </a:r>
            <a:r>
              <a:rPr lang="en-GB" sz="2000" dirty="0">
                <a:latin typeface="Tahoma" pitchFamily="34" charset="0"/>
              </a:rPr>
              <a:t> </a:t>
            </a:r>
            <a:r>
              <a:rPr lang="el-GR" sz="2000" dirty="0">
                <a:latin typeface="Tahoma" pitchFamily="34" charset="0"/>
              </a:rPr>
              <a:t>Ω</a:t>
            </a:r>
            <a:endParaRPr lang="en-GB" sz="2000" dirty="0">
              <a:latin typeface="Tahoma" pitchFamily="34" charset="0"/>
            </a:endParaRPr>
          </a:p>
          <a:p>
            <a:endParaRPr lang="en-GB" sz="2000" dirty="0">
              <a:latin typeface="Tahoma" pitchFamily="34" charset="0"/>
            </a:endParaRPr>
          </a:p>
        </p:txBody>
      </p:sp>
      <p:sp>
        <p:nvSpPr>
          <p:cNvPr id="1033" name="Text Box 19"/>
          <p:cNvSpPr txBox="1">
            <a:spLocks noChangeArrowheads="1"/>
          </p:cNvSpPr>
          <p:nvPr/>
        </p:nvSpPr>
        <p:spPr bwMode="auto">
          <a:xfrm>
            <a:off x="5580063" y="1916113"/>
            <a:ext cx="3276600" cy="3786187"/>
          </a:xfrm>
          <a:prstGeom prst="rect">
            <a:avLst/>
          </a:prstGeom>
          <a:noFill/>
          <a:ln w="9525">
            <a:noFill/>
            <a:miter lim="800000"/>
            <a:headEnd/>
            <a:tailEnd/>
          </a:ln>
        </p:spPr>
        <p:txBody>
          <a:bodyPr>
            <a:spAutoFit/>
          </a:bodyPr>
          <a:lstStyle/>
          <a:p>
            <a:r>
              <a:rPr lang="en-GB" sz="2000">
                <a:solidFill>
                  <a:srgbClr val="FF0000"/>
                </a:solidFill>
                <a:latin typeface="Tahoma" pitchFamily="34" charset="0"/>
              </a:rPr>
              <a:t>Power:</a:t>
            </a:r>
          </a:p>
          <a:p>
            <a:r>
              <a:rPr lang="en-GB" sz="2000">
                <a:latin typeface="Tahoma" pitchFamily="34" charset="0"/>
              </a:rPr>
              <a:t>P(Watts)=Volts x Amps</a:t>
            </a:r>
          </a:p>
          <a:p>
            <a:endParaRPr lang="en-GB" sz="2000">
              <a:latin typeface="Tahoma" pitchFamily="34" charset="0"/>
            </a:endParaRPr>
          </a:p>
          <a:p>
            <a:r>
              <a:rPr lang="en-GB" sz="2000">
                <a:latin typeface="Tahoma" pitchFamily="34" charset="0"/>
              </a:rPr>
              <a:t>With ideal sources voltage or current can be infinite whilst the other primitive is finite. Thus Power may be infinite. Clearly, these are unrealisable in practice and so a more practical model is required</a:t>
            </a:r>
          </a:p>
          <a:p>
            <a:endParaRPr lang="en-GB" sz="2000">
              <a:latin typeface="Tahoma" pitchFamily="34" charset="0"/>
            </a:endParaRPr>
          </a:p>
        </p:txBody>
      </p:sp>
      <p:graphicFrame>
        <p:nvGraphicFramePr>
          <p:cNvPr id="1026" name="Object 24"/>
          <p:cNvGraphicFramePr>
            <a:graphicFrameLocks noChangeAspect="1"/>
          </p:cNvGraphicFramePr>
          <p:nvPr/>
        </p:nvGraphicFramePr>
        <p:xfrm>
          <a:off x="7308850" y="5516563"/>
          <a:ext cx="722313" cy="1212850"/>
        </p:xfrm>
        <a:graphic>
          <a:graphicData uri="http://schemas.openxmlformats.org/presentationml/2006/ole">
            <mc:AlternateContent xmlns:mc="http://schemas.openxmlformats.org/markup-compatibility/2006">
              <mc:Choice xmlns:v="urn:schemas-microsoft-com:vml" Requires="v">
                <p:oleObj spid="_x0000_s27942" name="Visio" r:id="rId4" imgW="319593" imgH="535473" progId="Visio.Drawing.11">
                  <p:embed/>
                </p:oleObj>
              </mc:Choice>
              <mc:Fallback>
                <p:oleObj name="Visio" r:id="rId4" imgW="319593" imgH="535473" progId="Visio.Drawing.11">
                  <p:embed/>
                  <p:pic>
                    <p:nvPicPr>
                      <p:cNvPr id="0"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8850" y="5516563"/>
                        <a:ext cx="722313"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26"/>
          <p:cNvGraphicFramePr>
            <a:graphicFrameLocks noChangeAspect="1"/>
          </p:cNvGraphicFramePr>
          <p:nvPr/>
        </p:nvGraphicFramePr>
        <p:xfrm>
          <a:off x="5299075" y="5516563"/>
          <a:ext cx="736600" cy="1235075"/>
        </p:xfrm>
        <a:graphic>
          <a:graphicData uri="http://schemas.openxmlformats.org/presentationml/2006/ole">
            <mc:AlternateContent xmlns:mc="http://schemas.openxmlformats.org/markup-compatibility/2006">
              <mc:Choice xmlns:v="urn:schemas-microsoft-com:vml" Requires="v">
                <p:oleObj spid="_x0000_s27943" name="Visio" r:id="rId6" imgW="319593" imgH="535473" progId="Visio.Drawing.11">
                  <p:embed/>
                </p:oleObj>
              </mc:Choice>
              <mc:Fallback>
                <p:oleObj name="Visio" r:id="rId6" imgW="319593" imgH="535473" progId="Visio.Drawing.11">
                  <p:embed/>
                  <p:pic>
                    <p:nvPicPr>
                      <p:cNvPr id="0" name="Object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9075" y="5516563"/>
                        <a:ext cx="73660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8" name="Object 28"/>
          <p:cNvGraphicFramePr>
            <a:graphicFrameLocks noChangeAspect="1"/>
          </p:cNvGraphicFramePr>
          <p:nvPr/>
        </p:nvGraphicFramePr>
        <p:xfrm>
          <a:off x="3714750" y="3657600"/>
          <a:ext cx="1223963" cy="1643063"/>
        </p:xfrm>
        <a:graphic>
          <a:graphicData uri="http://schemas.openxmlformats.org/presentationml/2006/ole">
            <mc:AlternateContent xmlns:mc="http://schemas.openxmlformats.org/markup-compatibility/2006">
              <mc:Choice xmlns:v="urn:schemas-microsoft-com:vml" Requires="v">
                <p:oleObj spid="_x0000_s27944" name="Visio" r:id="rId8" imgW="397947" imgH="535473" progId="Visio.Drawing.11">
                  <p:embed/>
                </p:oleObj>
              </mc:Choice>
              <mc:Fallback>
                <p:oleObj name="Visio" r:id="rId8" imgW="397947" imgH="535473" progId="Visio.Drawing.11">
                  <p:embed/>
                  <p:pic>
                    <p:nvPicPr>
                      <p:cNvPr id="0"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14750" y="3657600"/>
                        <a:ext cx="1223963" cy="164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9" name="Object 29"/>
          <p:cNvGraphicFramePr>
            <a:graphicFrameLocks noChangeAspect="1"/>
          </p:cNvGraphicFramePr>
          <p:nvPr/>
        </p:nvGraphicFramePr>
        <p:xfrm>
          <a:off x="3743325" y="1497013"/>
          <a:ext cx="1166813" cy="1512887"/>
        </p:xfrm>
        <a:graphic>
          <a:graphicData uri="http://schemas.openxmlformats.org/presentationml/2006/ole">
            <mc:AlternateContent xmlns:mc="http://schemas.openxmlformats.org/markup-compatibility/2006">
              <mc:Choice xmlns:v="urn:schemas-microsoft-com:vml" Requires="v">
                <p:oleObj spid="_x0000_s27945" name="Visio" r:id="rId10" imgW="412252" imgH="535473" progId="Visio.Drawing.11">
                  <p:embed/>
                </p:oleObj>
              </mc:Choice>
              <mc:Fallback>
                <p:oleObj name="Visio" r:id="rId10" imgW="412252" imgH="535473" progId="Visio.Drawing.11">
                  <p:embed/>
                  <p:pic>
                    <p:nvPicPr>
                      <p:cNvPr id="0" name="Object 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3325" y="1497013"/>
                        <a:ext cx="1166813" cy="151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 name="Rectangle 45"/>
          <p:cNvSpPr>
            <a:spLocks noChangeArrowheads="1"/>
          </p:cNvSpPr>
          <p:nvPr/>
        </p:nvSpPr>
        <p:spPr bwMode="auto">
          <a:xfrm>
            <a:off x="5867400" y="5516563"/>
            <a:ext cx="1944688" cy="369887"/>
          </a:xfrm>
          <a:prstGeom prst="rect">
            <a:avLst/>
          </a:prstGeom>
          <a:noFill/>
          <a:ln w="9525">
            <a:noFill/>
            <a:miter lim="800000"/>
            <a:headEnd/>
            <a:tailEnd/>
          </a:ln>
        </p:spPr>
        <p:txBody>
          <a:bodyPr>
            <a:spAutoFit/>
          </a:bodyPr>
          <a:lstStyle/>
          <a:p>
            <a:r>
              <a:rPr lang="en-GB" altLang="zh-CN">
                <a:latin typeface="Tahoma" pitchFamily="34" charset="0"/>
                <a:ea typeface="宋体" charset="-122"/>
              </a:rPr>
              <a:t>Other symbols</a:t>
            </a:r>
          </a:p>
        </p:txBody>
      </p:sp>
      <p:sp>
        <p:nvSpPr>
          <p:cNvPr id="1035" name="Rectangle 46"/>
          <p:cNvSpPr>
            <a:spLocks noChangeArrowheads="1"/>
          </p:cNvSpPr>
          <p:nvPr/>
        </p:nvSpPr>
        <p:spPr bwMode="auto">
          <a:xfrm>
            <a:off x="7953375" y="5805488"/>
            <a:ext cx="939800" cy="646112"/>
          </a:xfrm>
          <a:prstGeom prst="rect">
            <a:avLst/>
          </a:prstGeom>
          <a:noFill/>
          <a:ln w="9525">
            <a:noFill/>
            <a:miter lim="800000"/>
            <a:headEnd/>
            <a:tailEnd/>
          </a:ln>
        </p:spPr>
        <p:txBody>
          <a:bodyPr wrap="none">
            <a:spAutoFit/>
          </a:bodyPr>
          <a:lstStyle/>
          <a:p>
            <a:r>
              <a:rPr lang="en-GB" altLang="zh-CN">
                <a:latin typeface="Tahoma" pitchFamily="34" charset="0"/>
                <a:ea typeface="宋体" charset="-122"/>
              </a:rPr>
              <a:t>Voltage</a:t>
            </a:r>
          </a:p>
          <a:p>
            <a:r>
              <a:rPr lang="en-GB">
                <a:latin typeface="Tahoma" pitchFamily="34" charset="0"/>
                <a:ea typeface="宋体" charset="-122"/>
              </a:rPr>
              <a:t>Source</a:t>
            </a:r>
            <a:endParaRPr lang="en-GB"/>
          </a:p>
        </p:txBody>
      </p:sp>
      <p:sp>
        <p:nvSpPr>
          <p:cNvPr id="1036" name="Rectangle 47"/>
          <p:cNvSpPr>
            <a:spLocks noChangeArrowheads="1"/>
          </p:cNvSpPr>
          <p:nvPr/>
        </p:nvSpPr>
        <p:spPr bwMode="auto">
          <a:xfrm>
            <a:off x="4427538" y="5805488"/>
            <a:ext cx="1016000" cy="646112"/>
          </a:xfrm>
          <a:prstGeom prst="rect">
            <a:avLst/>
          </a:prstGeom>
          <a:noFill/>
          <a:ln w="9525">
            <a:noFill/>
            <a:miter lim="800000"/>
            <a:headEnd/>
            <a:tailEnd/>
          </a:ln>
        </p:spPr>
        <p:txBody>
          <a:bodyPr wrap="none">
            <a:spAutoFit/>
          </a:bodyPr>
          <a:lstStyle/>
          <a:p>
            <a:r>
              <a:rPr lang="en-GB" altLang="zh-CN">
                <a:latin typeface="Tahoma" pitchFamily="34" charset="0"/>
                <a:ea typeface="宋体" charset="-122"/>
              </a:rPr>
              <a:t>Current </a:t>
            </a:r>
          </a:p>
          <a:p>
            <a:r>
              <a:rPr lang="en-GB" altLang="zh-CN">
                <a:latin typeface="Tahoma" pitchFamily="34" charset="0"/>
                <a:ea typeface="宋体" charset="-122"/>
              </a:rPr>
              <a:t>Source</a:t>
            </a:r>
          </a:p>
        </p:txBody>
      </p:sp>
      <p:sp>
        <p:nvSpPr>
          <p:cNvPr id="1037" name="Rectangle 48"/>
          <p:cNvSpPr>
            <a:spLocks noChangeArrowheads="1"/>
          </p:cNvSpPr>
          <p:nvPr/>
        </p:nvSpPr>
        <p:spPr bwMode="auto">
          <a:xfrm>
            <a:off x="3492500" y="2636838"/>
            <a:ext cx="647700" cy="369887"/>
          </a:xfrm>
          <a:prstGeom prst="rect">
            <a:avLst/>
          </a:prstGeom>
          <a:noFill/>
          <a:ln w="9525">
            <a:noFill/>
            <a:miter lim="800000"/>
            <a:headEnd/>
            <a:tailEnd/>
          </a:ln>
        </p:spPr>
        <p:txBody>
          <a:bodyPr wrap="none">
            <a:spAutoFit/>
          </a:bodyPr>
          <a:lstStyle/>
          <a:p>
            <a:r>
              <a:rPr lang="en-GB" altLang="zh-CN">
                <a:latin typeface="Tahoma" pitchFamily="34" charset="0"/>
                <a:ea typeface="宋体" charset="-122"/>
              </a:rPr>
              <a:t>10 V</a:t>
            </a:r>
            <a:endParaRPr lang="en-GB"/>
          </a:p>
        </p:txBody>
      </p:sp>
      <p:sp>
        <p:nvSpPr>
          <p:cNvPr id="1038" name="Rectangle 49"/>
          <p:cNvSpPr>
            <a:spLocks noChangeArrowheads="1"/>
          </p:cNvSpPr>
          <p:nvPr/>
        </p:nvSpPr>
        <p:spPr bwMode="auto">
          <a:xfrm>
            <a:off x="4572000" y="4868863"/>
            <a:ext cx="520700" cy="369887"/>
          </a:xfrm>
          <a:prstGeom prst="rect">
            <a:avLst/>
          </a:prstGeom>
          <a:noFill/>
          <a:ln w="9525">
            <a:noFill/>
            <a:miter lim="800000"/>
            <a:headEnd/>
            <a:tailEnd/>
          </a:ln>
        </p:spPr>
        <p:txBody>
          <a:bodyPr wrap="none">
            <a:spAutoFit/>
          </a:bodyPr>
          <a:lstStyle/>
          <a:p>
            <a:r>
              <a:rPr lang="en-GB" altLang="zh-CN">
                <a:latin typeface="Tahoma" pitchFamily="34" charset="0"/>
                <a:ea typeface="宋体" charset="-122"/>
              </a:rPr>
              <a:t>2 A</a:t>
            </a:r>
            <a:endParaRPr lang="en-GB"/>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900113" y="188913"/>
            <a:ext cx="8540750" cy="1143000"/>
          </a:xfrm>
        </p:spPr>
        <p:txBody>
          <a:bodyPr/>
          <a:lstStyle/>
          <a:p>
            <a:pPr eaLnBrk="1" hangingPunct="1"/>
            <a:r>
              <a:rPr lang="en-GB" sz="3200"/>
              <a:t>V-I characteristics of a </a:t>
            </a:r>
            <a:r>
              <a:rPr lang="en-GB" altLang="zh-CN" sz="3200">
                <a:ea typeface="宋体" charset="-122"/>
              </a:rPr>
              <a:t>practical source</a:t>
            </a:r>
            <a:endParaRPr lang="en-GB" sz="3200"/>
          </a:p>
        </p:txBody>
      </p:sp>
      <p:sp>
        <p:nvSpPr>
          <p:cNvPr id="12291" name="Rectangle 15"/>
          <p:cNvSpPr>
            <a:spLocks noChangeArrowheads="1"/>
          </p:cNvSpPr>
          <p:nvPr/>
        </p:nvSpPr>
        <p:spPr bwMode="auto">
          <a:xfrm>
            <a:off x="6211888" y="2635250"/>
            <a:ext cx="287337" cy="698500"/>
          </a:xfrm>
          <a:prstGeom prst="rect">
            <a:avLst/>
          </a:prstGeom>
          <a:solidFill>
            <a:schemeClr val="bg1"/>
          </a:solidFill>
          <a:ln w="9525">
            <a:solidFill>
              <a:schemeClr val="tx1"/>
            </a:solidFill>
            <a:miter lim="800000"/>
            <a:headEnd/>
            <a:tailEnd/>
          </a:ln>
        </p:spPr>
        <p:txBody>
          <a:bodyPr wrap="none" anchor="ctr"/>
          <a:lstStyle/>
          <a:p>
            <a:endParaRPr lang="en-US"/>
          </a:p>
        </p:txBody>
      </p:sp>
      <p:cxnSp>
        <p:nvCxnSpPr>
          <p:cNvPr id="12292" name="AutoShape 16"/>
          <p:cNvCxnSpPr>
            <a:cxnSpLocks noChangeShapeType="1"/>
            <a:stCxn id="12291" idx="0"/>
          </p:cNvCxnSpPr>
          <p:nvPr/>
        </p:nvCxnSpPr>
        <p:spPr bwMode="auto">
          <a:xfrm rot="5400000" flipH="1">
            <a:off x="4833937" y="1112838"/>
            <a:ext cx="720725" cy="2324100"/>
          </a:xfrm>
          <a:prstGeom prst="bentConnector2">
            <a:avLst/>
          </a:prstGeom>
          <a:noFill/>
          <a:ln w="9525">
            <a:solidFill>
              <a:schemeClr val="tx1"/>
            </a:solidFill>
            <a:miter lim="800000"/>
            <a:headEnd/>
            <a:tailEnd/>
          </a:ln>
        </p:spPr>
      </p:cxnSp>
      <p:cxnSp>
        <p:nvCxnSpPr>
          <p:cNvPr id="12293" name="AutoShape 17"/>
          <p:cNvCxnSpPr>
            <a:cxnSpLocks noChangeShapeType="1"/>
            <a:stCxn id="12291" idx="2"/>
          </p:cNvCxnSpPr>
          <p:nvPr/>
        </p:nvCxnSpPr>
        <p:spPr bwMode="auto">
          <a:xfrm rot="5400000">
            <a:off x="5635625" y="2614613"/>
            <a:ext cx="1588" cy="1439862"/>
          </a:xfrm>
          <a:prstGeom prst="bentConnector3">
            <a:avLst>
              <a:gd name="adj1" fmla="val 61000014"/>
            </a:avLst>
          </a:prstGeom>
          <a:noFill/>
          <a:ln w="9525">
            <a:solidFill>
              <a:schemeClr val="tx1"/>
            </a:solidFill>
            <a:miter lim="800000"/>
            <a:headEnd/>
            <a:tailEnd/>
          </a:ln>
        </p:spPr>
      </p:cxnSp>
      <p:sp>
        <p:nvSpPr>
          <p:cNvPr id="12294" name="Text Box 18"/>
          <p:cNvSpPr txBox="1">
            <a:spLocks noChangeArrowheads="1"/>
          </p:cNvSpPr>
          <p:nvPr/>
        </p:nvSpPr>
        <p:spPr bwMode="auto">
          <a:xfrm>
            <a:off x="6696075" y="2867025"/>
            <a:ext cx="396875" cy="366713"/>
          </a:xfrm>
          <a:prstGeom prst="rect">
            <a:avLst/>
          </a:prstGeom>
          <a:noFill/>
          <a:ln w="9525">
            <a:noFill/>
            <a:miter lim="800000"/>
            <a:headEnd/>
            <a:tailEnd/>
          </a:ln>
        </p:spPr>
        <p:txBody>
          <a:bodyPr wrap="none">
            <a:spAutoFit/>
          </a:bodyPr>
          <a:lstStyle/>
          <a:p>
            <a:r>
              <a:rPr lang="en-GB" i="1">
                <a:latin typeface="Tahoma" pitchFamily="34" charset="0"/>
              </a:rPr>
              <a:t>V</a:t>
            </a:r>
            <a:r>
              <a:rPr lang="en-GB" i="1" baseline="-25000">
                <a:latin typeface="Tahoma" pitchFamily="34" charset="0"/>
              </a:rPr>
              <a:t>L</a:t>
            </a:r>
          </a:p>
        </p:txBody>
      </p:sp>
      <p:sp>
        <p:nvSpPr>
          <p:cNvPr id="12295" name="Line 23"/>
          <p:cNvSpPr>
            <a:spLocks noChangeShapeType="1"/>
          </p:cNvSpPr>
          <p:nvPr/>
        </p:nvSpPr>
        <p:spPr bwMode="auto">
          <a:xfrm>
            <a:off x="5708650" y="1916113"/>
            <a:ext cx="431800" cy="0"/>
          </a:xfrm>
          <a:prstGeom prst="line">
            <a:avLst/>
          </a:prstGeom>
          <a:noFill/>
          <a:ln w="38100">
            <a:solidFill>
              <a:schemeClr val="tx1"/>
            </a:solidFill>
            <a:round/>
            <a:headEnd/>
            <a:tailEnd type="triangle" w="med" len="med"/>
          </a:ln>
        </p:spPr>
        <p:txBody>
          <a:bodyPr/>
          <a:lstStyle/>
          <a:p>
            <a:endParaRPr lang="en-GB"/>
          </a:p>
        </p:txBody>
      </p:sp>
      <p:sp>
        <p:nvSpPr>
          <p:cNvPr id="12296" name="Text Box 24"/>
          <p:cNvSpPr txBox="1">
            <a:spLocks noChangeArrowheads="1"/>
          </p:cNvSpPr>
          <p:nvPr/>
        </p:nvSpPr>
        <p:spPr bwMode="auto">
          <a:xfrm>
            <a:off x="5995988" y="1555750"/>
            <a:ext cx="346075" cy="366713"/>
          </a:xfrm>
          <a:prstGeom prst="rect">
            <a:avLst/>
          </a:prstGeom>
          <a:noFill/>
          <a:ln w="9525">
            <a:noFill/>
            <a:miter lim="800000"/>
            <a:headEnd/>
            <a:tailEnd/>
          </a:ln>
        </p:spPr>
        <p:txBody>
          <a:bodyPr wrap="none">
            <a:spAutoFit/>
          </a:bodyPr>
          <a:lstStyle/>
          <a:p>
            <a:r>
              <a:rPr lang="en-GB" i="1">
                <a:latin typeface="Tahoma" pitchFamily="34" charset="0"/>
              </a:rPr>
              <a:t>I</a:t>
            </a:r>
            <a:r>
              <a:rPr lang="en-GB" i="1" baseline="-25000">
                <a:latin typeface="Tahoma" pitchFamily="34" charset="0"/>
              </a:rPr>
              <a:t>L</a:t>
            </a:r>
          </a:p>
        </p:txBody>
      </p:sp>
      <p:sp>
        <p:nvSpPr>
          <p:cNvPr id="12297" name="Text Box 25"/>
          <p:cNvSpPr txBox="1">
            <a:spLocks noChangeArrowheads="1"/>
          </p:cNvSpPr>
          <p:nvPr/>
        </p:nvSpPr>
        <p:spPr bwMode="auto">
          <a:xfrm>
            <a:off x="5708650" y="2851150"/>
            <a:ext cx="401638" cy="366713"/>
          </a:xfrm>
          <a:prstGeom prst="rect">
            <a:avLst/>
          </a:prstGeom>
          <a:noFill/>
          <a:ln w="9525">
            <a:noFill/>
            <a:miter lim="800000"/>
            <a:headEnd/>
            <a:tailEnd/>
          </a:ln>
        </p:spPr>
        <p:txBody>
          <a:bodyPr wrap="none">
            <a:spAutoFit/>
          </a:bodyPr>
          <a:lstStyle/>
          <a:p>
            <a:r>
              <a:rPr lang="en-GB" i="1">
                <a:latin typeface="Tahoma" pitchFamily="34" charset="0"/>
              </a:rPr>
              <a:t>R</a:t>
            </a:r>
            <a:r>
              <a:rPr lang="en-GB" i="1" baseline="-25000">
                <a:latin typeface="Tahoma" pitchFamily="34" charset="0"/>
              </a:rPr>
              <a:t>L</a:t>
            </a:r>
          </a:p>
        </p:txBody>
      </p:sp>
      <p:sp>
        <p:nvSpPr>
          <p:cNvPr id="12298" name="Text Box 26"/>
          <p:cNvSpPr txBox="1">
            <a:spLocks noChangeArrowheads="1"/>
          </p:cNvSpPr>
          <p:nvPr/>
        </p:nvSpPr>
        <p:spPr bwMode="auto">
          <a:xfrm>
            <a:off x="6480175" y="2219325"/>
            <a:ext cx="350838" cy="366713"/>
          </a:xfrm>
          <a:prstGeom prst="rect">
            <a:avLst/>
          </a:prstGeom>
          <a:noFill/>
          <a:ln w="9525">
            <a:noFill/>
            <a:miter lim="800000"/>
            <a:headEnd/>
            <a:tailEnd/>
          </a:ln>
        </p:spPr>
        <p:txBody>
          <a:bodyPr wrap="none">
            <a:spAutoFit/>
          </a:bodyPr>
          <a:lstStyle/>
          <a:p>
            <a:r>
              <a:rPr lang="en-GB">
                <a:latin typeface="Tahoma" pitchFamily="34" charset="0"/>
              </a:rPr>
              <a:t>+</a:t>
            </a:r>
          </a:p>
        </p:txBody>
      </p:sp>
      <p:sp>
        <p:nvSpPr>
          <p:cNvPr id="12299" name="Text Box 27"/>
          <p:cNvSpPr txBox="1">
            <a:spLocks noChangeArrowheads="1"/>
          </p:cNvSpPr>
          <p:nvPr/>
        </p:nvSpPr>
        <p:spPr bwMode="auto">
          <a:xfrm>
            <a:off x="6499225" y="3500438"/>
            <a:ext cx="266700" cy="366712"/>
          </a:xfrm>
          <a:prstGeom prst="rect">
            <a:avLst/>
          </a:prstGeom>
          <a:noFill/>
          <a:ln w="9525">
            <a:noFill/>
            <a:miter lim="800000"/>
            <a:headEnd/>
            <a:tailEnd/>
          </a:ln>
        </p:spPr>
        <p:txBody>
          <a:bodyPr wrap="none">
            <a:spAutoFit/>
          </a:bodyPr>
          <a:lstStyle/>
          <a:p>
            <a:r>
              <a:rPr lang="en-GB">
                <a:latin typeface="Tahoma" pitchFamily="34" charset="0"/>
              </a:rPr>
              <a:t>-</a:t>
            </a:r>
          </a:p>
        </p:txBody>
      </p:sp>
      <p:sp>
        <p:nvSpPr>
          <p:cNvPr id="12300" name="Rectangle 28"/>
          <p:cNvSpPr>
            <a:spLocks noChangeArrowheads="1"/>
          </p:cNvSpPr>
          <p:nvPr/>
        </p:nvSpPr>
        <p:spPr bwMode="auto">
          <a:xfrm>
            <a:off x="1890713" y="1843088"/>
            <a:ext cx="3673475" cy="2520950"/>
          </a:xfrm>
          <a:prstGeom prst="rect">
            <a:avLst/>
          </a:prstGeom>
          <a:solidFill>
            <a:srgbClr val="000000"/>
          </a:solidFill>
          <a:ln w="9525">
            <a:solidFill>
              <a:schemeClr val="tx1"/>
            </a:solidFill>
            <a:miter lim="800000"/>
            <a:headEnd/>
            <a:tailEnd/>
          </a:ln>
        </p:spPr>
        <p:txBody>
          <a:bodyPr wrap="none" anchor="ctr"/>
          <a:lstStyle/>
          <a:p>
            <a:pPr algn="ctr"/>
            <a:endParaRPr lang="en-US">
              <a:solidFill>
                <a:srgbClr val="000000"/>
              </a:solidFill>
            </a:endParaRPr>
          </a:p>
        </p:txBody>
      </p:sp>
      <p:sp>
        <p:nvSpPr>
          <p:cNvPr id="12301" name="Text Box 29"/>
          <p:cNvSpPr txBox="1">
            <a:spLocks noChangeArrowheads="1"/>
          </p:cNvSpPr>
          <p:nvPr/>
        </p:nvSpPr>
        <p:spPr bwMode="auto">
          <a:xfrm>
            <a:off x="3095625" y="2492375"/>
            <a:ext cx="1387475" cy="519113"/>
          </a:xfrm>
          <a:prstGeom prst="rect">
            <a:avLst/>
          </a:prstGeom>
          <a:noFill/>
          <a:ln w="9525">
            <a:noFill/>
            <a:miter lim="800000"/>
            <a:headEnd/>
            <a:tailEnd/>
          </a:ln>
        </p:spPr>
        <p:txBody>
          <a:bodyPr>
            <a:spAutoFit/>
          </a:bodyPr>
          <a:lstStyle/>
          <a:p>
            <a:r>
              <a:rPr lang="en-US" altLang="zh-CN" sz="2800">
                <a:solidFill>
                  <a:schemeClr val="bg1"/>
                </a:solidFill>
                <a:ea typeface="宋体" charset="-122"/>
              </a:rPr>
              <a:t>source</a:t>
            </a:r>
            <a:endParaRPr lang="en-GB" sz="2800">
              <a:solidFill>
                <a:schemeClr val="bg1"/>
              </a:solidFill>
            </a:endParaRPr>
          </a:p>
        </p:txBody>
      </p:sp>
      <p:sp>
        <p:nvSpPr>
          <p:cNvPr id="12302" name="Rectangle 30"/>
          <p:cNvSpPr>
            <a:spLocks noGrp="1" noChangeArrowheads="1"/>
          </p:cNvSpPr>
          <p:nvPr>
            <p:ph type="body" idx="1"/>
          </p:nvPr>
        </p:nvSpPr>
        <p:spPr>
          <a:xfrm>
            <a:off x="949325" y="4508500"/>
            <a:ext cx="7661275" cy="1587500"/>
          </a:xfrm>
        </p:spPr>
        <p:txBody>
          <a:bodyPr/>
          <a:lstStyle/>
          <a:p>
            <a:pPr eaLnBrk="1" hangingPunct="1">
              <a:lnSpc>
                <a:spcPct val="80000"/>
              </a:lnSpc>
            </a:pPr>
            <a:r>
              <a:rPr lang="en-US" altLang="zh-CN" sz="2000" dirty="0">
                <a:ea typeface="宋体" charset="-122"/>
              </a:rPr>
              <a:t>Practical sources have an internal resistance</a:t>
            </a:r>
          </a:p>
          <a:p>
            <a:pPr lvl="1" eaLnBrk="1" hangingPunct="1">
              <a:lnSpc>
                <a:spcPct val="80000"/>
              </a:lnSpc>
            </a:pPr>
            <a:r>
              <a:rPr lang="en-US" altLang="zh-CN" sz="1600" dirty="0">
                <a:ea typeface="宋体" charset="-122"/>
              </a:rPr>
              <a:t>The output of a current source will have less dependency on voltage across its load resistance as its internal resistance </a:t>
            </a:r>
            <a:r>
              <a:rPr lang="en-US" altLang="zh-CN" sz="1600" b="1" dirty="0">
                <a:ea typeface="宋体" charset="-122"/>
              </a:rPr>
              <a:t>increases</a:t>
            </a:r>
          </a:p>
          <a:p>
            <a:pPr lvl="1" eaLnBrk="1" hangingPunct="1">
              <a:lnSpc>
                <a:spcPct val="80000"/>
              </a:lnSpc>
            </a:pPr>
            <a:r>
              <a:rPr lang="en-US" altLang="zh-CN" sz="1600" dirty="0">
                <a:ea typeface="宋体" charset="-122"/>
              </a:rPr>
              <a:t>The output of a voltage source will have less dependency on current delivered to its load resistance as its internal resistance </a:t>
            </a:r>
            <a:r>
              <a:rPr lang="en-US" altLang="zh-CN" sz="1600" b="1" dirty="0">
                <a:ea typeface="宋体" charset="-122"/>
              </a:rPr>
              <a:t>decreases</a:t>
            </a:r>
          </a:p>
          <a:p>
            <a:pPr eaLnBrk="1" hangingPunct="1">
              <a:lnSpc>
                <a:spcPct val="80000"/>
              </a:lnSpc>
            </a:pPr>
            <a:r>
              <a:rPr lang="en-US" altLang="zh-CN" sz="2200" dirty="0">
                <a:ea typeface="宋体" charset="-122"/>
              </a:rPr>
              <a:t>Sweep the value of a load resistance applied to a source and  measure the current to find the source resistance</a:t>
            </a:r>
            <a:endParaRPr lang="en-GB" sz="2200" dirty="0"/>
          </a:p>
        </p:txBody>
      </p:sp>
      <p:sp>
        <p:nvSpPr>
          <p:cNvPr id="12303" name="Line 31"/>
          <p:cNvSpPr>
            <a:spLocks noChangeShapeType="1"/>
          </p:cNvSpPr>
          <p:nvPr/>
        </p:nvSpPr>
        <p:spPr bwMode="auto">
          <a:xfrm flipV="1">
            <a:off x="5940425" y="2708275"/>
            <a:ext cx="719138" cy="649288"/>
          </a:xfrm>
          <a:prstGeom prst="line">
            <a:avLst/>
          </a:prstGeom>
          <a:noFill/>
          <a:ln w="9525">
            <a:solidFill>
              <a:schemeClr val="tx1"/>
            </a:solidFill>
            <a:round/>
            <a:headEnd/>
            <a:tailEnd type="triangle" w="med" len="med"/>
          </a:ln>
        </p:spPr>
        <p:txBody>
          <a:bodyPr/>
          <a:lstStyle/>
          <a:p>
            <a:endParaRPr lang="en-GB"/>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827088" y="53975"/>
            <a:ext cx="7796212" cy="1143000"/>
          </a:xfrm>
        </p:spPr>
        <p:txBody>
          <a:bodyPr/>
          <a:lstStyle/>
          <a:p>
            <a:pPr eaLnBrk="1" hangingPunct="1"/>
            <a:r>
              <a:rPr lang="en-GB" sz="2400" dirty="0"/>
              <a:t>Non-ideal (Practical) Voltage Source</a:t>
            </a:r>
          </a:p>
        </p:txBody>
      </p:sp>
      <p:sp>
        <p:nvSpPr>
          <p:cNvPr id="2052" name="Line 3"/>
          <p:cNvSpPr>
            <a:spLocks noChangeShapeType="1"/>
          </p:cNvSpPr>
          <p:nvPr/>
        </p:nvSpPr>
        <p:spPr bwMode="auto">
          <a:xfrm>
            <a:off x="914400" y="6081713"/>
            <a:ext cx="5543550" cy="0"/>
          </a:xfrm>
          <a:prstGeom prst="line">
            <a:avLst/>
          </a:prstGeom>
          <a:noFill/>
          <a:ln w="9525">
            <a:solidFill>
              <a:schemeClr val="tx1"/>
            </a:solidFill>
            <a:round/>
            <a:headEnd/>
            <a:tailEnd type="triangle" w="med" len="med"/>
          </a:ln>
        </p:spPr>
        <p:txBody>
          <a:bodyPr/>
          <a:lstStyle/>
          <a:p>
            <a:endParaRPr lang="en-GB"/>
          </a:p>
        </p:txBody>
      </p:sp>
      <p:sp>
        <p:nvSpPr>
          <p:cNvPr id="2053" name="Line 4"/>
          <p:cNvSpPr>
            <a:spLocks noChangeShapeType="1"/>
          </p:cNvSpPr>
          <p:nvPr/>
        </p:nvSpPr>
        <p:spPr bwMode="auto">
          <a:xfrm flipV="1">
            <a:off x="914400" y="2768600"/>
            <a:ext cx="0" cy="3313113"/>
          </a:xfrm>
          <a:prstGeom prst="line">
            <a:avLst/>
          </a:prstGeom>
          <a:noFill/>
          <a:ln w="9525">
            <a:solidFill>
              <a:schemeClr val="tx1"/>
            </a:solidFill>
            <a:round/>
            <a:headEnd/>
            <a:tailEnd type="triangle" w="med" len="med"/>
          </a:ln>
        </p:spPr>
        <p:txBody>
          <a:bodyPr/>
          <a:lstStyle/>
          <a:p>
            <a:endParaRPr lang="en-GB"/>
          </a:p>
        </p:txBody>
      </p:sp>
      <p:sp>
        <p:nvSpPr>
          <p:cNvPr id="2054" name="Line 5"/>
          <p:cNvSpPr>
            <a:spLocks noChangeShapeType="1"/>
          </p:cNvSpPr>
          <p:nvPr/>
        </p:nvSpPr>
        <p:spPr bwMode="auto">
          <a:xfrm>
            <a:off x="914400" y="3416300"/>
            <a:ext cx="4751388" cy="936625"/>
          </a:xfrm>
          <a:prstGeom prst="line">
            <a:avLst/>
          </a:prstGeom>
          <a:noFill/>
          <a:ln w="28575">
            <a:solidFill>
              <a:schemeClr val="tx1"/>
            </a:solidFill>
            <a:round/>
            <a:headEnd/>
            <a:tailEnd/>
          </a:ln>
        </p:spPr>
        <p:txBody>
          <a:bodyPr/>
          <a:lstStyle/>
          <a:p>
            <a:endParaRPr lang="en-GB"/>
          </a:p>
        </p:txBody>
      </p:sp>
      <p:sp>
        <p:nvSpPr>
          <p:cNvPr id="2055" name="Line 6"/>
          <p:cNvSpPr>
            <a:spLocks noChangeShapeType="1"/>
          </p:cNvSpPr>
          <p:nvPr/>
        </p:nvSpPr>
        <p:spPr bwMode="auto">
          <a:xfrm>
            <a:off x="914400" y="3416300"/>
            <a:ext cx="4895850" cy="0"/>
          </a:xfrm>
          <a:prstGeom prst="line">
            <a:avLst/>
          </a:prstGeom>
          <a:noFill/>
          <a:ln w="9525">
            <a:solidFill>
              <a:schemeClr val="tx1"/>
            </a:solidFill>
            <a:prstDash val="dashDot"/>
            <a:round/>
            <a:headEnd/>
            <a:tailEnd/>
          </a:ln>
        </p:spPr>
        <p:txBody>
          <a:bodyPr/>
          <a:lstStyle/>
          <a:p>
            <a:endParaRPr lang="en-GB"/>
          </a:p>
        </p:txBody>
      </p:sp>
      <p:sp>
        <p:nvSpPr>
          <p:cNvPr id="2056" name="Text Box 7"/>
          <p:cNvSpPr txBox="1">
            <a:spLocks noChangeArrowheads="1"/>
          </p:cNvSpPr>
          <p:nvPr/>
        </p:nvSpPr>
        <p:spPr bwMode="auto">
          <a:xfrm>
            <a:off x="6510338" y="5592763"/>
            <a:ext cx="184150" cy="366712"/>
          </a:xfrm>
          <a:prstGeom prst="rect">
            <a:avLst/>
          </a:prstGeom>
          <a:noFill/>
          <a:ln w="9525">
            <a:noFill/>
            <a:miter lim="800000"/>
            <a:headEnd/>
            <a:tailEnd/>
          </a:ln>
        </p:spPr>
        <p:txBody>
          <a:bodyPr wrap="none">
            <a:spAutoFit/>
          </a:bodyPr>
          <a:lstStyle/>
          <a:p>
            <a:endParaRPr lang="en-US">
              <a:latin typeface="Tahoma" pitchFamily="34" charset="0"/>
            </a:endParaRPr>
          </a:p>
        </p:txBody>
      </p:sp>
      <p:sp>
        <p:nvSpPr>
          <p:cNvPr id="2057" name="Text Box 8"/>
          <p:cNvSpPr txBox="1">
            <a:spLocks noChangeArrowheads="1"/>
          </p:cNvSpPr>
          <p:nvPr/>
        </p:nvSpPr>
        <p:spPr bwMode="auto">
          <a:xfrm>
            <a:off x="6510338" y="5735638"/>
            <a:ext cx="346075" cy="366712"/>
          </a:xfrm>
          <a:prstGeom prst="rect">
            <a:avLst/>
          </a:prstGeom>
          <a:noFill/>
          <a:ln w="9525">
            <a:noFill/>
            <a:miter lim="800000"/>
            <a:headEnd/>
            <a:tailEnd/>
          </a:ln>
        </p:spPr>
        <p:txBody>
          <a:bodyPr wrap="none">
            <a:spAutoFit/>
          </a:bodyPr>
          <a:lstStyle/>
          <a:p>
            <a:r>
              <a:rPr lang="en-GB" i="1">
                <a:latin typeface="Tahoma" pitchFamily="34" charset="0"/>
              </a:rPr>
              <a:t>I</a:t>
            </a:r>
            <a:r>
              <a:rPr lang="en-GB" altLang="zh-CN" i="1" baseline="-25000">
                <a:latin typeface="Tahoma" pitchFamily="34" charset="0"/>
                <a:ea typeface="宋体" charset="-122"/>
              </a:rPr>
              <a:t>L</a:t>
            </a:r>
            <a:endParaRPr lang="en-GB" i="1">
              <a:latin typeface="Tahoma" pitchFamily="34" charset="0"/>
            </a:endParaRPr>
          </a:p>
        </p:txBody>
      </p:sp>
      <p:sp>
        <p:nvSpPr>
          <p:cNvPr id="2058" name="Text Box 9"/>
          <p:cNvSpPr txBox="1">
            <a:spLocks noChangeArrowheads="1"/>
          </p:cNvSpPr>
          <p:nvPr/>
        </p:nvSpPr>
        <p:spPr bwMode="auto">
          <a:xfrm>
            <a:off x="323850" y="2613025"/>
            <a:ext cx="431800" cy="366713"/>
          </a:xfrm>
          <a:prstGeom prst="rect">
            <a:avLst/>
          </a:prstGeom>
          <a:noFill/>
          <a:ln w="9525">
            <a:noFill/>
            <a:miter lim="800000"/>
            <a:headEnd/>
            <a:tailEnd/>
          </a:ln>
        </p:spPr>
        <p:txBody>
          <a:bodyPr>
            <a:spAutoFit/>
          </a:bodyPr>
          <a:lstStyle/>
          <a:p>
            <a:r>
              <a:rPr lang="en-GB" i="1">
                <a:latin typeface="Tahoma" pitchFamily="34" charset="0"/>
              </a:rPr>
              <a:t>V</a:t>
            </a:r>
            <a:r>
              <a:rPr lang="en-GB" altLang="zh-CN" i="1" baseline="-25000">
                <a:latin typeface="Tahoma" pitchFamily="34" charset="0"/>
                <a:ea typeface="宋体" charset="-122"/>
              </a:rPr>
              <a:t>L</a:t>
            </a:r>
            <a:endParaRPr lang="en-GB" i="1">
              <a:latin typeface="Tahoma" pitchFamily="34" charset="0"/>
            </a:endParaRPr>
          </a:p>
        </p:txBody>
      </p:sp>
      <p:sp>
        <p:nvSpPr>
          <p:cNvPr id="2059" name="Text Box 10"/>
          <p:cNvSpPr txBox="1">
            <a:spLocks noChangeArrowheads="1"/>
          </p:cNvSpPr>
          <p:nvPr/>
        </p:nvSpPr>
        <p:spPr bwMode="auto">
          <a:xfrm>
            <a:off x="4953000" y="3330575"/>
            <a:ext cx="657225" cy="366713"/>
          </a:xfrm>
          <a:prstGeom prst="rect">
            <a:avLst/>
          </a:prstGeom>
          <a:noFill/>
          <a:ln w="9525">
            <a:noFill/>
            <a:miter lim="800000"/>
            <a:headEnd/>
            <a:tailEnd/>
          </a:ln>
        </p:spPr>
        <p:txBody>
          <a:bodyPr wrap="none">
            <a:spAutoFit/>
          </a:bodyPr>
          <a:lstStyle/>
          <a:p>
            <a:r>
              <a:rPr lang="en-GB">
                <a:latin typeface="Tahoma" pitchFamily="34" charset="0"/>
              </a:rPr>
              <a:t>ideal</a:t>
            </a:r>
          </a:p>
        </p:txBody>
      </p:sp>
      <p:sp>
        <p:nvSpPr>
          <p:cNvPr id="2060" name="Text Box 11"/>
          <p:cNvSpPr txBox="1">
            <a:spLocks noChangeArrowheads="1"/>
          </p:cNvSpPr>
          <p:nvPr/>
        </p:nvSpPr>
        <p:spPr bwMode="auto">
          <a:xfrm>
            <a:off x="5029200" y="4306888"/>
            <a:ext cx="1025525" cy="366712"/>
          </a:xfrm>
          <a:prstGeom prst="rect">
            <a:avLst/>
          </a:prstGeom>
          <a:noFill/>
          <a:ln w="9525">
            <a:noFill/>
            <a:miter lim="800000"/>
            <a:headEnd/>
            <a:tailEnd/>
          </a:ln>
        </p:spPr>
        <p:txBody>
          <a:bodyPr wrap="none">
            <a:spAutoFit/>
          </a:bodyPr>
          <a:lstStyle/>
          <a:p>
            <a:r>
              <a:rPr lang="en-GB">
                <a:latin typeface="Tahoma" pitchFamily="34" charset="0"/>
              </a:rPr>
              <a:t>practical</a:t>
            </a:r>
          </a:p>
        </p:txBody>
      </p:sp>
      <p:sp>
        <p:nvSpPr>
          <p:cNvPr id="33804" name="Text Box 12"/>
          <p:cNvSpPr txBox="1">
            <a:spLocks noChangeArrowheads="1"/>
          </p:cNvSpPr>
          <p:nvPr/>
        </p:nvSpPr>
        <p:spPr bwMode="auto">
          <a:xfrm>
            <a:off x="1331913" y="4941888"/>
            <a:ext cx="1517650" cy="400110"/>
          </a:xfrm>
          <a:prstGeom prst="rect">
            <a:avLst/>
          </a:prstGeom>
          <a:noFill/>
          <a:ln w="9525">
            <a:noFill/>
            <a:miter lim="800000"/>
            <a:headEnd/>
            <a:tailEnd/>
          </a:ln>
        </p:spPr>
        <p:txBody>
          <a:bodyPr>
            <a:spAutoFit/>
          </a:bodyPr>
          <a:lstStyle/>
          <a:p>
            <a:r>
              <a:rPr lang="en-GB" sz="2000" i="1" dirty="0" err="1">
                <a:latin typeface="Times New Roman" pitchFamily="18" charset="0"/>
              </a:rPr>
              <a:t>R</a:t>
            </a:r>
            <a:r>
              <a:rPr lang="en-GB" sz="2000" i="1" baseline="-25000" dirty="0" err="1">
                <a:latin typeface="Times New Roman" pitchFamily="18" charset="0"/>
              </a:rPr>
              <a:t>s</a:t>
            </a:r>
            <a:r>
              <a:rPr lang="en-GB" sz="2000" i="1" dirty="0">
                <a:latin typeface="Times New Roman" pitchFamily="18" charset="0"/>
              </a:rPr>
              <a:t>=|</a:t>
            </a:r>
            <a:r>
              <a:rPr lang="en-GB" sz="2000" i="1" dirty="0" err="1">
                <a:latin typeface="Times New Roman" pitchFamily="18" charset="0"/>
              </a:rPr>
              <a:t>dV</a:t>
            </a:r>
            <a:r>
              <a:rPr lang="en-GB" sz="2000" i="1" baseline="-25000" dirty="0" err="1">
                <a:latin typeface="Times New Roman" pitchFamily="18" charset="0"/>
              </a:rPr>
              <a:t>L</a:t>
            </a:r>
            <a:r>
              <a:rPr lang="en-GB" sz="2000" i="1" dirty="0" err="1">
                <a:latin typeface="Times New Roman" pitchFamily="18" charset="0"/>
              </a:rPr>
              <a:t>/dI</a:t>
            </a:r>
            <a:r>
              <a:rPr lang="en-GB" sz="2000" i="1" baseline="-25000" dirty="0" err="1">
                <a:latin typeface="Times New Roman" pitchFamily="18" charset="0"/>
              </a:rPr>
              <a:t>L</a:t>
            </a:r>
            <a:r>
              <a:rPr lang="en-GB" sz="2000" i="1" dirty="0">
                <a:latin typeface="Times New Roman" pitchFamily="18" charset="0"/>
              </a:rPr>
              <a:t>|</a:t>
            </a:r>
            <a:endParaRPr lang="en-GB" sz="2000" i="1" baseline="-25000" dirty="0">
              <a:latin typeface="Times New Roman" pitchFamily="18" charset="0"/>
            </a:endParaRPr>
          </a:p>
        </p:txBody>
      </p:sp>
      <p:sp>
        <p:nvSpPr>
          <p:cNvPr id="2062" name="Text Box 13"/>
          <p:cNvSpPr txBox="1">
            <a:spLocks noChangeArrowheads="1"/>
          </p:cNvSpPr>
          <p:nvPr/>
        </p:nvSpPr>
        <p:spPr bwMode="auto">
          <a:xfrm>
            <a:off x="2555875" y="6165850"/>
            <a:ext cx="1989138" cy="366713"/>
          </a:xfrm>
          <a:prstGeom prst="rect">
            <a:avLst/>
          </a:prstGeom>
          <a:noFill/>
          <a:ln w="9525">
            <a:noFill/>
            <a:miter lim="800000"/>
            <a:headEnd/>
            <a:tailEnd/>
          </a:ln>
        </p:spPr>
        <p:txBody>
          <a:bodyPr wrap="none">
            <a:spAutoFit/>
          </a:bodyPr>
          <a:lstStyle/>
          <a:p>
            <a:r>
              <a:rPr lang="en-GB">
                <a:latin typeface="Tahoma" pitchFamily="34" charset="0"/>
              </a:rPr>
              <a:t>V-I characteristics</a:t>
            </a:r>
          </a:p>
        </p:txBody>
      </p:sp>
      <p:grpSp>
        <p:nvGrpSpPr>
          <p:cNvPr id="2" name="Group 14"/>
          <p:cNvGrpSpPr>
            <a:grpSpLocks/>
          </p:cNvGrpSpPr>
          <p:nvPr/>
        </p:nvGrpSpPr>
        <p:grpSpPr bwMode="auto">
          <a:xfrm>
            <a:off x="5549900" y="1557338"/>
            <a:ext cx="2955925" cy="1582737"/>
            <a:chOff x="2335" y="845"/>
            <a:chExt cx="1862" cy="997"/>
          </a:xfrm>
        </p:grpSpPr>
        <p:sp>
          <p:nvSpPr>
            <p:cNvPr id="2073" name="Line 24"/>
            <p:cNvSpPr>
              <a:spLocks noChangeShapeType="1"/>
            </p:cNvSpPr>
            <p:nvPr/>
          </p:nvSpPr>
          <p:spPr bwMode="auto">
            <a:xfrm>
              <a:off x="3034" y="1842"/>
              <a:ext cx="1134" cy="0"/>
            </a:xfrm>
            <a:prstGeom prst="line">
              <a:avLst/>
            </a:prstGeom>
            <a:noFill/>
            <a:ln w="9525">
              <a:solidFill>
                <a:schemeClr val="tx1"/>
              </a:solidFill>
              <a:round/>
              <a:headEnd/>
              <a:tailEnd/>
            </a:ln>
          </p:spPr>
          <p:txBody>
            <a:bodyPr/>
            <a:lstStyle/>
            <a:p>
              <a:endParaRPr lang="en-GB"/>
            </a:p>
          </p:txBody>
        </p:sp>
        <p:grpSp>
          <p:nvGrpSpPr>
            <p:cNvPr id="3" name="Group 15"/>
            <p:cNvGrpSpPr>
              <a:grpSpLocks/>
            </p:cNvGrpSpPr>
            <p:nvPr/>
          </p:nvGrpSpPr>
          <p:grpSpPr bwMode="auto">
            <a:xfrm>
              <a:off x="2744" y="935"/>
              <a:ext cx="576" cy="907"/>
              <a:chOff x="2744" y="935"/>
              <a:chExt cx="576" cy="907"/>
            </a:xfrm>
          </p:grpSpPr>
          <p:sp>
            <p:nvSpPr>
              <p:cNvPr id="2080" name="Line 17"/>
              <p:cNvSpPr>
                <a:spLocks noChangeShapeType="1"/>
              </p:cNvSpPr>
              <p:nvPr/>
            </p:nvSpPr>
            <p:spPr bwMode="auto">
              <a:xfrm flipH="1" flipV="1">
                <a:off x="3032" y="935"/>
                <a:ext cx="0" cy="182"/>
              </a:xfrm>
              <a:prstGeom prst="line">
                <a:avLst/>
              </a:prstGeom>
              <a:noFill/>
              <a:ln w="9525">
                <a:solidFill>
                  <a:schemeClr val="tx1"/>
                </a:solidFill>
                <a:round/>
                <a:headEnd/>
                <a:tailEnd/>
              </a:ln>
            </p:spPr>
            <p:txBody>
              <a:bodyPr/>
              <a:lstStyle/>
              <a:p>
                <a:endParaRPr lang="en-GB"/>
              </a:p>
            </p:txBody>
          </p:sp>
          <p:sp>
            <p:nvSpPr>
              <p:cNvPr id="2081" name="Line 18"/>
              <p:cNvSpPr>
                <a:spLocks noChangeShapeType="1"/>
              </p:cNvSpPr>
              <p:nvPr/>
            </p:nvSpPr>
            <p:spPr bwMode="auto">
              <a:xfrm flipH="1" flipV="1">
                <a:off x="3032" y="1661"/>
                <a:ext cx="0" cy="181"/>
              </a:xfrm>
              <a:prstGeom prst="line">
                <a:avLst/>
              </a:prstGeom>
              <a:noFill/>
              <a:ln w="9525">
                <a:solidFill>
                  <a:schemeClr val="tx1"/>
                </a:solidFill>
                <a:round/>
                <a:headEnd/>
                <a:tailEnd/>
              </a:ln>
            </p:spPr>
            <p:txBody>
              <a:bodyPr/>
              <a:lstStyle/>
              <a:p>
                <a:endParaRPr lang="en-GB"/>
              </a:p>
            </p:txBody>
          </p:sp>
          <p:sp>
            <p:nvSpPr>
              <p:cNvPr id="2082" name="Oval 16"/>
              <p:cNvSpPr>
                <a:spLocks noChangeArrowheads="1"/>
              </p:cNvSpPr>
              <p:nvPr/>
            </p:nvSpPr>
            <p:spPr bwMode="auto">
              <a:xfrm>
                <a:off x="2744" y="1117"/>
                <a:ext cx="576" cy="576"/>
              </a:xfrm>
              <a:prstGeom prst="ellipse">
                <a:avLst/>
              </a:prstGeom>
              <a:solidFill>
                <a:schemeClr val="accent1"/>
              </a:solidFill>
              <a:ln w="9525">
                <a:solidFill>
                  <a:schemeClr val="tx1"/>
                </a:solidFill>
                <a:round/>
                <a:headEnd/>
                <a:tailEnd/>
              </a:ln>
            </p:spPr>
            <p:txBody>
              <a:bodyPr wrap="none" anchor="ctr"/>
              <a:lstStyle/>
              <a:p>
                <a:pPr algn="ctr"/>
                <a:r>
                  <a:rPr lang="en-GB">
                    <a:latin typeface="Tahoma" pitchFamily="34" charset="0"/>
                  </a:rPr>
                  <a:t>+</a:t>
                </a:r>
              </a:p>
              <a:p>
                <a:pPr algn="ctr"/>
                <a:endParaRPr lang="en-GB">
                  <a:latin typeface="Tahoma" pitchFamily="34" charset="0"/>
                </a:endParaRPr>
              </a:p>
              <a:p>
                <a:pPr algn="ctr"/>
                <a:r>
                  <a:rPr lang="en-GB">
                    <a:latin typeface="Tahoma" pitchFamily="34" charset="0"/>
                  </a:rPr>
                  <a:t>-</a:t>
                </a:r>
              </a:p>
            </p:txBody>
          </p:sp>
        </p:grpSp>
        <p:sp>
          <p:nvSpPr>
            <p:cNvPr id="2075" name="Text Box 19"/>
            <p:cNvSpPr txBox="1">
              <a:spLocks noChangeArrowheads="1"/>
            </p:cNvSpPr>
            <p:nvPr/>
          </p:nvSpPr>
          <p:spPr bwMode="auto">
            <a:xfrm>
              <a:off x="2335" y="1298"/>
              <a:ext cx="245" cy="231"/>
            </a:xfrm>
            <a:prstGeom prst="rect">
              <a:avLst/>
            </a:prstGeom>
            <a:noFill/>
            <a:ln w="9525">
              <a:noFill/>
              <a:miter lim="800000"/>
              <a:headEnd/>
              <a:tailEnd/>
            </a:ln>
          </p:spPr>
          <p:txBody>
            <a:bodyPr wrap="none">
              <a:spAutoFit/>
            </a:bodyPr>
            <a:lstStyle/>
            <a:p>
              <a:r>
                <a:rPr lang="en-GB" i="1">
                  <a:latin typeface="Tahoma" pitchFamily="34" charset="0"/>
                </a:rPr>
                <a:t>V</a:t>
              </a:r>
              <a:r>
                <a:rPr lang="en-GB" i="1" baseline="-25000">
                  <a:latin typeface="Tahoma" pitchFamily="34" charset="0"/>
                </a:rPr>
                <a:t>s</a:t>
              </a:r>
            </a:p>
          </p:txBody>
        </p:sp>
        <p:grpSp>
          <p:nvGrpSpPr>
            <p:cNvPr id="4" name="Group 20"/>
            <p:cNvGrpSpPr>
              <a:grpSpLocks/>
            </p:cNvGrpSpPr>
            <p:nvPr/>
          </p:nvGrpSpPr>
          <p:grpSpPr bwMode="auto">
            <a:xfrm>
              <a:off x="3034" y="845"/>
              <a:ext cx="1163" cy="136"/>
              <a:chOff x="3079" y="845"/>
              <a:chExt cx="1163" cy="136"/>
            </a:xfrm>
          </p:grpSpPr>
          <p:sp>
            <p:nvSpPr>
              <p:cNvPr id="2077" name="Line 22"/>
              <p:cNvSpPr>
                <a:spLocks noChangeShapeType="1"/>
              </p:cNvSpPr>
              <p:nvPr/>
            </p:nvSpPr>
            <p:spPr bwMode="auto">
              <a:xfrm>
                <a:off x="3079" y="935"/>
                <a:ext cx="409" cy="0"/>
              </a:xfrm>
              <a:prstGeom prst="line">
                <a:avLst/>
              </a:prstGeom>
              <a:noFill/>
              <a:ln w="9525">
                <a:solidFill>
                  <a:schemeClr val="tx1"/>
                </a:solidFill>
                <a:round/>
                <a:headEnd/>
                <a:tailEnd/>
              </a:ln>
            </p:spPr>
            <p:txBody>
              <a:bodyPr/>
              <a:lstStyle/>
              <a:p>
                <a:endParaRPr lang="en-GB"/>
              </a:p>
            </p:txBody>
          </p:sp>
          <p:sp>
            <p:nvSpPr>
              <p:cNvPr id="2078" name="Line 23"/>
              <p:cNvSpPr>
                <a:spLocks noChangeShapeType="1"/>
              </p:cNvSpPr>
              <p:nvPr/>
            </p:nvSpPr>
            <p:spPr bwMode="auto">
              <a:xfrm>
                <a:off x="3833" y="935"/>
                <a:ext cx="409" cy="0"/>
              </a:xfrm>
              <a:prstGeom prst="line">
                <a:avLst/>
              </a:prstGeom>
              <a:noFill/>
              <a:ln w="9525">
                <a:solidFill>
                  <a:schemeClr val="tx1"/>
                </a:solidFill>
                <a:round/>
                <a:headEnd/>
                <a:tailEnd type="triangle" w="med" len="med"/>
              </a:ln>
            </p:spPr>
            <p:txBody>
              <a:bodyPr/>
              <a:lstStyle/>
              <a:p>
                <a:endParaRPr lang="en-GB"/>
              </a:p>
            </p:txBody>
          </p:sp>
          <p:sp>
            <p:nvSpPr>
              <p:cNvPr id="2079" name="Rectangle 21"/>
              <p:cNvSpPr>
                <a:spLocks noChangeArrowheads="1"/>
              </p:cNvSpPr>
              <p:nvPr/>
            </p:nvSpPr>
            <p:spPr bwMode="auto">
              <a:xfrm>
                <a:off x="3470" y="845"/>
                <a:ext cx="363" cy="136"/>
              </a:xfrm>
              <a:prstGeom prst="rect">
                <a:avLst/>
              </a:prstGeom>
              <a:solidFill>
                <a:schemeClr val="accent1"/>
              </a:solidFill>
              <a:ln w="9525">
                <a:solidFill>
                  <a:schemeClr val="tx1"/>
                </a:solidFill>
                <a:miter lim="800000"/>
                <a:headEnd/>
                <a:tailEnd/>
              </a:ln>
            </p:spPr>
            <p:txBody>
              <a:bodyPr wrap="none" anchor="ctr"/>
              <a:lstStyle/>
              <a:p>
                <a:endParaRPr lang="en-US"/>
              </a:p>
            </p:txBody>
          </p:sp>
        </p:grpSp>
      </p:grpSp>
      <p:sp>
        <p:nvSpPr>
          <p:cNvPr id="2064" name="Rectangle 25"/>
          <p:cNvSpPr>
            <a:spLocks noChangeArrowheads="1"/>
          </p:cNvSpPr>
          <p:nvPr/>
        </p:nvSpPr>
        <p:spPr bwMode="auto">
          <a:xfrm>
            <a:off x="5622925" y="1484313"/>
            <a:ext cx="2563813" cy="1800225"/>
          </a:xfrm>
          <a:prstGeom prst="rect">
            <a:avLst/>
          </a:prstGeom>
          <a:noFill/>
          <a:ln w="9525">
            <a:solidFill>
              <a:schemeClr val="tx1"/>
            </a:solidFill>
            <a:prstDash val="dash"/>
            <a:miter lim="800000"/>
            <a:headEnd/>
            <a:tailEnd/>
          </a:ln>
        </p:spPr>
        <p:txBody>
          <a:bodyPr wrap="none" anchor="ctr"/>
          <a:lstStyle/>
          <a:p>
            <a:endParaRPr lang="en-US"/>
          </a:p>
        </p:txBody>
      </p:sp>
      <p:sp>
        <p:nvSpPr>
          <p:cNvPr id="2065" name="Text Box 26"/>
          <p:cNvSpPr txBox="1">
            <a:spLocks noChangeArrowheads="1"/>
          </p:cNvSpPr>
          <p:nvPr/>
        </p:nvSpPr>
        <p:spPr bwMode="auto">
          <a:xfrm>
            <a:off x="7331075" y="1787525"/>
            <a:ext cx="393700" cy="366713"/>
          </a:xfrm>
          <a:prstGeom prst="rect">
            <a:avLst/>
          </a:prstGeom>
          <a:noFill/>
          <a:ln w="9525">
            <a:noFill/>
            <a:miter lim="800000"/>
            <a:headEnd/>
            <a:tailEnd/>
          </a:ln>
        </p:spPr>
        <p:txBody>
          <a:bodyPr wrap="none">
            <a:spAutoFit/>
          </a:bodyPr>
          <a:lstStyle/>
          <a:p>
            <a:r>
              <a:rPr lang="en-GB" i="1">
                <a:latin typeface="Tahoma" pitchFamily="34" charset="0"/>
              </a:rPr>
              <a:t>R</a:t>
            </a:r>
            <a:r>
              <a:rPr lang="en-GB" i="1" baseline="-25000">
                <a:latin typeface="Tahoma" pitchFamily="34" charset="0"/>
              </a:rPr>
              <a:t>s</a:t>
            </a:r>
          </a:p>
        </p:txBody>
      </p:sp>
      <p:graphicFrame>
        <p:nvGraphicFramePr>
          <p:cNvPr id="33819" name="Object 27"/>
          <p:cNvGraphicFramePr>
            <a:graphicFrameLocks noChangeAspect="1"/>
          </p:cNvGraphicFramePr>
          <p:nvPr/>
        </p:nvGraphicFramePr>
        <p:xfrm>
          <a:off x="3122613" y="4292600"/>
          <a:ext cx="1689100" cy="720725"/>
        </p:xfrm>
        <a:graphic>
          <a:graphicData uri="http://schemas.openxmlformats.org/presentationml/2006/ole">
            <mc:AlternateContent xmlns:mc="http://schemas.openxmlformats.org/markup-compatibility/2006">
              <mc:Choice xmlns:v="urn:schemas-microsoft-com:vml" Requires="v">
                <p:oleObj spid="_x0000_s28747" name="Equation" r:id="rId4" imgW="1015920" imgH="431640" progId="Equation.3">
                  <p:embed/>
                </p:oleObj>
              </mc:Choice>
              <mc:Fallback>
                <p:oleObj name="Equation" r:id="rId4" imgW="1015920" imgH="431640" progId="Equation.3">
                  <p:embed/>
                  <p:pic>
                    <p:nvPicPr>
                      <p:cNvPr id="0" name="Object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2613" y="4292600"/>
                        <a:ext cx="1689100" cy="720725"/>
                      </a:xfrm>
                      <a:prstGeom prst="rect">
                        <a:avLst/>
                      </a:prstGeom>
                      <a:solidFill>
                        <a:schemeClr val="bg1"/>
                      </a:solidFill>
                    </p:spPr>
                  </p:pic>
                </p:oleObj>
              </mc:Fallback>
            </mc:AlternateContent>
          </a:graphicData>
        </a:graphic>
      </p:graphicFrame>
      <p:sp>
        <p:nvSpPr>
          <p:cNvPr id="2066" name="Text Box 28"/>
          <p:cNvSpPr txBox="1">
            <a:spLocks noChangeArrowheads="1"/>
          </p:cNvSpPr>
          <p:nvPr/>
        </p:nvSpPr>
        <p:spPr bwMode="auto">
          <a:xfrm>
            <a:off x="8483600" y="1643063"/>
            <a:ext cx="350838" cy="366712"/>
          </a:xfrm>
          <a:prstGeom prst="rect">
            <a:avLst/>
          </a:prstGeom>
          <a:noFill/>
          <a:ln w="9525">
            <a:noFill/>
            <a:miter lim="800000"/>
            <a:headEnd/>
            <a:tailEnd/>
          </a:ln>
        </p:spPr>
        <p:txBody>
          <a:bodyPr wrap="none">
            <a:spAutoFit/>
          </a:bodyPr>
          <a:lstStyle/>
          <a:p>
            <a:r>
              <a:rPr lang="en-GB">
                <a:latin typeface="Tahoma" pitchFamily="34" charset="0"/>
              </a:rPr>
              <a:t>+</a:t>
            </a:r>
          </a:p>
        </p:txBody>
      </p:sp>
      <p:sp>
        <p:nvSpPr>
          <p:cNvPr id="2067" name="Text Box 29"/>
          <p:cNvSpPr txBox="1">
            <a:spLocks noChangeArrowheads="1"/>
          </p:cNvSpPr>
          <p:nvPr/>
        </p:nvSpPr>
        <p:spPr bwMode="auto">
          <a:xfrm>
            <a:off x="8555038" y="2867025"/>
            <a:ext cx="266700" cy="366713"/>
          </a:xfrm>
          <a:prstGeom prst="rect">
            <a:avLst/>
          </a:prstGeom>
          <a:noFill/>
          <a:ln w="9525">
            <a:noFill/>
            <a:miter lim="800000"/>
            <a:headEnd/>
            <a:tailEnd/>
          </a:ln>
        </p:spPr>
        <p:txBody>
          <a:bodyPr wrap="none">
            <a:spAutoFit/>
          </a:bodyPr>
          <a:lstStyle/>
          <a:p>
            <a:r>
              <a:rPr lang="en-GB">
                <a:latin typeface="Tahoma" pitchFamily="34" charset="0"/>
              </a:rPr>
              <a:t>-</a:t>
            </a:r>
          </a:p>
        </p:txBody>
      </p:sp>
      <p:sp>
        <p:nvSpPr>
          <p:cNvPr id="2068" name="Text Box 30"/>
          <p:cNvSpPr txBox="1">
            <a:spLocks noChangeArrowheads="1"/>
          </p:cNvSpPr>
          <p:nvPr/>
        </p:nvSpPr>
        <p:spPr bwMode="auto">
          <a:xfrm>
            <a:off x="8618538" y="1412875"/>
            <a:ext cx="346075" cy="366713"/>
          </a:xfrm>
          <a:prstGeom prst="rect">
            <a:avLst/>
          </a:prstGeom>
          <a:noFill/>
          <a:ln w="9525">
            <a:noFill/>
            <a:miter lim="800000"/>
            <a:headEnd/>
            <a:tailEnd/>
          </a:ln>
        </p:spPr>
        <p:txBody>
          <a:bodyPr wrap="none">
            <a:spAutoFit/>
          </a:bodyPr>
          <a:lstStyle/>
          <a:p>
            <a:r>
              <a:rPr lang="en-GB" i="1">
                <a:latin typeface="Tahoma" pitchFamily="34" charset="0"/>
              </a:rPr>
              <a:t>I</a:t>
            </a:r>
            <a:r>
              <a:rPr lang="en-GB" i="1" baseline="-25000">
                <a:latin typeface="Tahoma" pitchFamily="34" charset="0"/>
              </a:rPr>
              <a:t>L</a:t>
            </a:r>
            <a:endParaRPr lang="zh-CN" altLang="en-GB" i="1" baseline="-25000">
              <a:latin typeface="Tahoma" pitchFamily="34" charset="0"/>
              <a:ea typeface="宋体" charset="-122"/>
            </a:endParaRPr>
          </a:p>
        </p:txBody>
      </p:sp>
      <p:sp>
        <p:nvSpPr>
          <p:cNvPr id="2069" name="Text Box 31"/>
          <p:cNvSpPr txBox="1">
            <a:spLocks noChangeArrowheads="1"/>
          </p:cNvSpPr>
          <p:nvPr/>
        </p:nvSpPr>
        <p:spPr bwMode="auto">
          <a:xfrm>
            <a:off x="441325" y="3195638"/>
            <a:ext cx="473075" cy="366712"/>
          </a:xfrm>
          <a:prstGeom prst="rect">
            <a:avLst/>
          </a:prstGeom>
          <a:noFill/>
          <a:ln w="9525">
            <a:noFill/>
            <a:miter lim="800000"/>
            <a:headEnd/>
            <a:tailEnd/>
          </a:ln>
        </p:spPr>
        <p:txBody>
          <a:bodyPr>
            <a:spAutoFit/>
          </a:bodyPr>
          <a:lstStyle/>
          <a:p>
            <a:r>
              <a:rPr lang="en-GB" i="1">
                <a:latin typeface="Tahoma" pitchFamily="34" charset="0"/>
              </a:rPr>
              <a:t>V</a:t>
            </a:r>
            <a:r>
              <a:rPr lang="en-GB" i="1" baseline="-25000">
                <a:latin typeface="Tahoma" pitchFamily="34" charset="0"/>
              </a:rPr>
              <a:t>s</a:t>
            </a:r>
          </a:p>
        </p:txBody>
      </p:sp>
      <p:sp>
        <p:nvSpPr>
          <p:cNvPr id="33824" name="Text Box 32"/>
          <p:cNvSpPr txBox="1">
            <a:spLocks noChangeArrowheads="1"/>
          </p:cNvSpPr>
          <p:nvPr/>
        </p:nvSpPr>
        <p:spPr bwMode="auto">
          <a:xfrm>
            <a:off x="1042988" y="1557338"/>
            <a:ext cx="4392612" cy="2030412"/>
          </a:xfrm>
          <a:prstGeom prst="rect">
            <a:avLst/>
          </a:prstGeom>
          <a:noFill/>
          <a:ln w="9525">
            <a:noFill/>
            <a:miter lim="800000"/>
            <a:headEnd/>
            <a:tailEnd/>
          </a:ln>
        </p:spPr>
        <p:txBody>
          <a:bodyPr>
            <a:spAutoFit/>
          </a:bodyPr>
          <a:lstStyle/>
          <a:p>
            <a:r>
              <a:rPr lang="en-GB" i="1" dirty="0">
                <a:latin typeface="Tahoma" pitchFamily="34" charset="0"/>
              </a:rPr>
              <a:t>V</a:t>
            </a:r>
            <a:r>
              <a:rPr lang="en-GB" i="1" baseline="-25000" dirty="0">
                <a:latin typeface="Tahoma" pitchFamily="34" charset="0"/>
              </a:rPr>
              <a:t>s</a:t>
            </a:r>
            <a:r>
              <a:rPr lang="en-GB" dirty="0">
                <a:latin typeface="Tahoma" pitchFamily="34" charset="0"/>
              </a:rPr>
              <a:t> is the desired ideal voltage. As the current is increased, the output voltage, </a:t>
            </a:r>
            <a:r>
              <a:rPr lang="en-GB" i="1" dirty="0">
                <a:latin typeface="Tahoma" pitchFamily="34" charset="0"/>
              </a:rPr>
              <a:t>V</a:t>
            </a:r>
            <a:r>
              <a:rPr lang="en-GB" i="1" baseline="-25000" dirty="0">
                <a:latin typeface="Tahoma" pitchFamily="34" charset="0"/>
              </a:rPr>
              <a:t>L</a:t>
            </a:r>
            <a:r>
              <a:rPr lang="en-GB" dirty="0">
                <a:latin typeface="Tahoma" pitchFamily="34" charset="0"/>
              </a:rPr>
              <a:t>, decreases due to the voltage drop across the internal resistance, </a:t>
            </a:r>
            <a:r>
              <a:rPr lang="en-GB" i="1" dirty="0" err="1">
                <a:latin typeface="Tahoma" pitchFamily="34" charset="0"/>
              </a:rPr>
              <a:t>R</a:t>
            </a:r>
            <a:r>
              <a:rPr lang="en-GB" i="1" baseline="-25000" dirty="0" err="1">
                <a:latin typeface="Tahoma" pitchFamily="34" charset="0"/>
              </a:rPr>
              <a:t>s</a:t>
            </a:r>
            <a:endParaRPr lang="en-GB" dirty="0">
              <a:latin typeface="Tahoma" pitchFamily="34" charset="0"/>
            </a:endParaRPr>
          </a:p>
          <a:p>
            <a:endParaRPr lang="en-GB" dirty="0">
              <a:latin typeface="Tahoma" pitchFamily="34" charset="0"/>
            </a:endParaRPr>
          </a:p>
          <a:p>
            <a:r>
              <a:rPr lang="en-GB" dirty="0">
                <a:latin typeface="Tahoma" pitchFamily="34" charset="0"/>
              </a:rPr>
              <a:t>If </a:t>
            </a:r>
            <a:r>
              <a:rPr lang="en-GB" i="1" dirty="0" err="1">
                <a:latin typeface="Tahoma" pitchFamily="34" charset="0"/>
              </a:rPr>
              <a:t>R</a:t>
            </a:r>
            <a:r>
              <a:rPr lang="en-GB" i="1" baseline="-25000" dirty="0" err="1">
                <a:latin typeface="Tahoma" pitchFamily="34" charset="0"/>
              </a:rPr>
              <a:t>s</a:t>
            </a:r>
            <a:r>
              <a:rPr lang="en-GB" baseline="-25000" dirty="0">
                <a:latin typeface="Tahoma" pitchFamily="34" charset="0"/>
              </a:rPr>
              <a:t> </a:t>
            </a:r>
            <a:r>
              <a:rPr lang="en-GB" dirty="0">
                <a:latin typeface="Tahoma" pitchFamily="34" charset="0"/>
              </a:rPr>
              <a:t>= 0, the voltage source is ideal</a:t>
            </a:r>
          </a:p>
          <a:p>
            <a:endParaRPr lang="en-GB" dirty="0">
              <a:latin typeface="Tahoma" pitchFamily="34" charset="0"/>
            </a:endParaRPr>
          </a:p>
        </p:txBody>
      </p:sp>
      <p:sp>
        <p:nvSpPr>
          <p:cNvPr id="2071" name="Text Box 35"/>
          <p:cNvSpPr txBox="1">
            <a:spLocks noChangeArrowheads="1"/>
          </p:cNvSpPr>
          <p:nvPr/>
        </p:nvSpPr>
        <p:spPr bwMode="auto">
          <a:xfrm>
            <a:off x="8474075" y="2205038"/>
            <a:ext cx="431800" cy="366712"/>
          </a:xfrm>
          <a:prstGeom prst="rect">
            <a:avLst/>
          </a:prstGeom>
          <a:noFill/>
          <a:ln w="9525">
            <a:noFill/>
            <a:miter lim="800000"/>
            <a:headEnd/>
            <a:tailEnd/>
          </a:ln>
        </p:spPr>
        <p:txBody>
          <a:bodyPr>
            <a:spAutoFit/>
          </a:bodyPr>
          <a:lstStyle/>
          <a:p>
            <a:r>
              <a:rPr lang="en-GB" i="1">
                <a:latin typeface="Tahoma" pitchFamily="34" charset="0"/>
              </a:rPr>
              <a:t>V</a:t>
            </a:r>
            <a:r>
              <a:rPr lang="en-GB" i="1" baseline="-25000">
                <a:latin typeface="Tahoma" pitchFamily="34" charset="0"/>
              </a:rPr>
              <a:t>L</a:t>
            </a:r>
            <a:endParaRPr lang="zh-CN" altLang="en-GB" i="1" baseline="-25000">
              <a:latin typeface="Tahoma" pitchFamily="34" charset="0"/>
              <a:ea typeface="宋体" charset="-122"/>
            </a:endParaRPr>
          </a:p>
        </p:txBody>
      </p:sp>
      <p:sp>
        <p:nvSpPr>
          <p:cNvPr id="33825" name="Rectangle 33"/>
          <p:cNvSpPr>
            <a:spLocks noChangeArrowheads="1"/>
          </p:cNvSpPr>
          <p:nvPr/>
        </p:nvSpPr>
        <p:spPr bwMode="auto">
          <a:xfrm>
            <a:off x="5580063" y="1484313"/>
            <a:ext cx="2663825" cy="1800225"/>
          </a:xfrm>
          <a:prstGeom prst="rect">
            <a:avLst/>
          </a:prstGeom>
          <a:solidFill>
            <a:srgbClr val="000000"/>
          </a:solidFill>
          <a:ln w="9525">
            <a:solidFill>
              <a:schemeClr val="bg1"/>
            </a:solidFill>
            <a:miter lim="800000"/>
            <a:headEnd/>
            <a:tailEnd/>
          </a:ln>
        </p:spPr>
        <p:txBody>
          <a:bodyPr wrap="none" anchor="ctr"/>
          <a:lstStyle/>
          <a:p>
            <a:pPr algn="ctr"/>
            <a:r>
              <a:rPr lang="en-US" altLang="zh-CN">
                <a:solidFill>
                  <a:schemeClr val="bg1"/>
                </a:solidFill>
                <a:ea typeface="宋体" charset="-122"/>
              </a:rPr>
              <a:t>Practical Voltage</a:t>
            </a:r>
          </a:p>
          <a:p>
            <a:pPr algn="ctr"/>
            <a:r>
              <a:rPr lang="en-US" altLang="zh-CN">
                <a:solidFill>
                  <a:schemeClr val="bg1"/>
                </a:solidFill>
                <a:ea typeface="宋体" charset="-122"/>
              </a:rPr>
              <a:t>Source</a:t>
            </a:r>
            <a:endParaRPr lang="en-GB">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8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82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382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8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4" grpId="0"/>
      <p:bldP spid="3382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5" descr="File:Léon Charles Thévenin.jpg">
            <a:hlinkClick r:id="rId2"/>
          </p:cNvPr>
          <p:cNvPicPr>
            <a:picLocks noChangeAspect="1" noChangeArrowheads="1"/>
          </p:cNvPicPr>
          <p:nvPr/>
        </p:nvPicPr>
        <p:blipFill>
          <a:blip r:embed="rId3" cstate="print"/>
          <a:srcRect/>
          <a:stretch>
            <a:fillRect/>
          </a:stretch>
        </p:blipFill>
        <p:spPr bwMode="auto">
          <a:xfrm>
            <a:off x="7067550" y="4210050"/>
            <a:ext cx="2076450" cy="2647950"/>
          </a:xfrm>
          <a:prstGeom prst="rect">
            <a:avLst/>
          </a:prstGeom>
          <a:noFill/>
          <a:ln w="9525">
            <a:noFill/>
            <a:miter lim="800000"/>
            <a:headEnd/>
            <a:tailEnd/>
          </a:ln>
        </p:spPr>
      </p:pic>
      <p:sp>
        <p:nvSpPr>
          <p:cNvPr id="13315" name="Rectangle 2"/>
          <p:cNvSpPr>
            <a:spLocks noGrp="1" noChangeArrowheads="1"/>
          </p:cNvSpPr>
          <p:nvPr>
            <p:ph type="title"/>
          </p:nvPr>
        </p:nvSpPr>
        <p:spPr/>
        <p:txBody>
          <a:bodyPr/>
          <a:lstStyle/>
          <a:p>
            <a:pPr eaLnBrk="1" hangingPunct="1"/>
            <a:r>
              <a:rPr lang="en-GB"/>
              <a:t>Th</a:t>
            </a:r>
            <a:r>
              <a:rPr lang="en-US" altLang="zh-CN">
                <a:ea typeface="宋体" charset="-122"/>
              </a:rPr>
              <a:t>é</a:t>
            </a:r>
            <a:r>
              <a:rPr lang="en-GB"/>
              <a:t>venin’s Theorem</a:t>
            </a:r>
          </a:p>
        </p:txBody>
      </p:sp>
      <p:sp>
        <p:nvSpPr>
          <p:cNvPr id="13316" name="Rectangle 3"/>
          <p:cNvSpPr>
            <a:spLocks noGrp="1" noChangeArrowheads="1"/>
          </p:cNvSpPr>
          <p:nvPr>
            <p:ph type="body" idx="1"/>
          </p:nvPr>
        </p:nvSpPr>
        <p:spPr>
          <a:xfrm>
            <a:off x="250825" y="1773238"/>
            <a:ext cx="8359775" cy="2808287"/>
          </a:xfrm>
        </p:spPr>
        <p:txBody>
          <a:bodyPr/>
          <a:lstStyle/>
          <a:p>
            <a:pPr marL="342900" indent="-342900" eaLnBrk="1" hangingPunct="1">
              <a:lnSpc>
                <a:spcPct val="80000"/>
              </a:lnSpc>
              <a:spcBef>
                <a:spcPts val="600"/>
              </a:spcBef>
              <a:spcAft>
                <a:spcPts val="600"/>
              </a:spcAft>
            </a:pPr>
            <a:r>
              <a:rPr lang="en-GB" sz="2400" dirty="0"/>
              <a:t>An entire </a:t>
            </a:r>
            <a:r>
              <a:rPr lang="en-GB" altLang="zh-CN" sz="2400" dirty="0">
                <a:ea typeface="宋体" charset="-122"/>
              </a:rPr>
              <a:t>electrical system</a:t>
            </a:r>
            <a:r>
              <a:rPr lang="en-GB" sz="2400" dirty="0"/>
              <a:t> connected to two terminals, A and B, can be replaced by a single voltage source </a:t>
            </a:r>
            <a:r>
              <a:rPr lang="en-GB" sz="2400" i="1" dirty="0" err="1"/>
              <a:t>V</a:t>
            </a:r>
            <a:r>
              <a:rPr lang="en-GB" sz="2400" i="1" baseline="-25000" dirty="0" err="1"/>
              <a:t>th</a:t>
            </a:r>
            <a:r>
              <a:rPr lang="en-GB" sz="2400" dirty="0"/>
              <a:t> in series with a resistance </a:t>
            </a:r>
            <a:r>
              <a:rPr lang="en-GB" sz="2400" i="1" dirty="0" err="1"/>
              <a:t>R</a:t>
            </a:r>
            <a:r>
              <a:rPr lang="en-GB" sz="2400" i="1" baseline="-25000" dirty="0" err="1"/>
              <a:t>th</a:t>
            </a:r>
            <a:endParaRPr lang="en-GB" altLang="zh-CN" sz="2400" i="1" baseline="-25000" dirty="0">
              <a:ea typeface="宋体" charset="-122"/>
            </a:endParaRPr>
          </a:p>
          <a:p>
            <a:pPr marL="342900" indent="-342900" eaLnBrk="1" hangingPunct="1">
              <a:lnSpc>
                <a:spcPct val="80000"/>
              </a:lnSpc>
              <a:spcBef>
                <a:spcPts val="600"/>
              </a:spcBef>
              <a:spcAft>
                <a:spcPts val="600"/>
              </a:spcAft>
            </a:pPr>
            <a:r>
              <a:rPr lang="en-US" altLang="zh-CN" sz="2400" dirty="0">
                <a:ea typeface="宋体" charset="-122"/>
              </a:rPr>
              <a:t>Such a model of a source of electrical energy is called a ‘</a:t>
            </a:r>
            <a:r>
              <a:rPr lang="en-US" altLang="zh-CN" sz="2400" dirty="0" err="1">
                <a:ea typeface="宋体" charset="-122"/>
              </a:rPr>
              <a:t>Thévenin</a:t>
            </a:r>
            <a:r>
              <a:rPr lang="en-US" altLang="zh-CN" sz="2400" dirty="0">
                <a:ea typeface="宋体" charset="-122"/>
              </a:rPr>
              <a:t> equivalent source’</a:t>
            </a:r>
            <a:endParaRPr lang="en-GB" sz="2400" dirty="0"/>
          </a:p>
          <a:p>
            <a:pPr marL="342900" indent="-342900" eaLnBrk="1" hangingPunct="1">
              <a:lnSpc>
                <a:spcPct val="80000"/>
              </a:lnSpc>
              <a:spcBef>
                <a:spcPts val="600"/>
              </a:spcBef>
              <a:spcAft>
                <a:spcPts val="600"/>
              </a:spcAft>
            </a:pPr>
            <a:r>
              <a:rPr lang="en-GB" sz="2400" i="1" dirty="0" err="1"/>
              <a:t>V</a:t>
            </a:r>
            <a:r>
              <a:rPr lang="en-GB" sz="2400" i="1" baseline="-25000" dirty="0" err="1"/>
              <a:t>th</a:t>
            </a:r>
            <a:r>
              <a:rPr lang="en-GB" sz="2400" dirty="0"/>
              <a:t> is the ‘open circuit’ voltage between the two terminals (i.e., when no load is connected between A and B)</a:t>
            </a:r>
          </a:p>
        </p:txBody>
      </p:sp>
      <p:sp>
        <p:nvSpPr>
          <p:cNvPr id="13317" name="Rectangle 3"/>
          <p:cNvSpPr>
            <a:spLocks noChangeArrowheads="1"/>
          </p:cNvSpPr>
          <p:nvPr/>
        </p:nvSpPr>
        <p:spPr bwMode="auto">
          <a:xfrm>
            <a:off x="3708400" y="5300663"/>
            <a:ext cx="3743325" cy="1477962"/>
          </a:xfrm>
          <a:prstGeom prst="rect">
            <a:avLst/>
          </a:prstGeom>
          <a:noFill/>
          <a:ln w="9525">
            <a:noFill/>
            <a:miter lim="800000"/>
            <a:headEnd/>
            <a:tailEnd/>
          </a:ln>
        </p:spPr>
        <p:txBody>
          <a:bodyPr>
            <a:spAutoFit/>
          </a:bodyPr>
          <a:lstStyle/>
          <a:p>
            <a:r>
              <a:rPr lang="en-GB" b="1"/>
              <a:t>Léon Charles Thévenin</a:t>
            </a:r>
            <a:r>
              <a:rPr lang="en-GB"/>
              <a:t> (1857-1926) was a French telegraph engineer who extended Ohm’s Law to the analysis of complex electrical circuits</a:t>
            </a:r>
          </a:p>
        </p:txBody>
      </p:sp>
      <p:sp>
        <p:nvSpPr>
          <p:cNvPr id="9" name="Rectangle 3"/>
          <p:cNvSpPr txBox="1">
            <a:spLocks noChangeArrowheads="1"/>
          </p:cNvSpPr>
          <p:nvPr/>
        </p:nvSpPr>
        <p:spPr bwMode="auto">
          <a:xfrm>
            <a:off x="250825" y="4292600"/>
            <a:ext cx="5616575" cy="1296988"/>
          </a:xfrm>
          <a:prstGeom prst="rect">
            <a:avLst/>
          </a:prstGeom>
          <a:noFill/>
          <a:ln w="9525">
            <a:noFill/>
            <a:miter lim="800000"/>
            <a:headEnd/>
            <a:tailEnd/>
          </a:ln>
        </p:spPr>
        <p:txBody>
          <a:bodyPr/>
          <a:lstStyle/>
          <a:p>
            <a:pPr marL="342900" indent="-342900">
              <a:lnSpc>
                <a:spcPct val="80000"/>
              </a:lnSpc>
              <a:spcBef>
                <a:spcPts val="600"/>
              </a:spcBef>
              <a:spcAft>
                <a:spcPts val="600"/>
              </a:spcAft>
              <a:buClr>
                <a:schemeClr val="accent1"/>
              </a:buClr>
              <a:buSzPct val="70000"/>
              <a:buFont typeface="Wingdings" pitchFamily="2" charset="2"/>
              <a:buChar char="n"/>
              <a:defRPr/>
            </a:pPr>
            <a:r>
              <a:rPr lang="en-GB" sz="2400" i="1" kern="0" dirty="0" err="1">
                <a:latin typeface="+mn-lt"/>
              </a:rPr>
              <a:t>R</a:t>
            </a:r>
            <a:r>
              <a:rPr lang="en-GB" sz="2400" i="1" kern="0" baseline="-25000" dirty="0" err="1">
                <a:latin typeface="+mn-lt"/>
              </a:rPr>
              <a:t>th</a:t>
            </a:r>
            <a:r>
              <a:rPr lang="en-GB" sz="2400" kern="0" dirty="0">
                <a:latin typeface="+mn-lt"/>
              </a:rPr>
              <a:t> is</a:t>
            </a:r>
            <a:r>
              <a:rPr lang="en-GB" altLang="zh-CN" sz="2400" kern="0" dirty="0">
                <a:latin typeface="+mn-lt"/>
                <a:ea typeface="宋体" charset="-122"/>
              </a:rPr>
              <a:t> given by the rate of output voltage decrease with current increase</a:t>
            </a:r>
            <a:endParaRPr lang="en-GB" sz="2400" kern="0" dirty="0">
              <a:latin typeface="+mn-lt"/>
            </a:endParaRPr>
          </a:p>
        </p:txBody>
      </p:sp>
      <p:sp>
        <p:nvSpPr>
          <p:cNvPr id="13319" name="Rectangle 9"/>
          <p:cNvSpPr>
            <a:spLocks noChangeArrowheads="1"/>
          </p:cNvSpPr>
          <p:nvPr/>
        </p:nvSpPr>
        <p:spPr bwMode="auto">
          <a:xfrm>
            <a:off x="468313" y="5732463"/>
            <a:ext cx="2374900" cy="647700"/>
          </a:xfrm>
          <a:prstGeom prst="rect">
            <a:avLst/>
          </a:prstGeom>
          <a:noFill/>
          <a:ln w="9525">
            <a:noFill/>
            <a:miter lim="800000"/>
            <a:headEnd/>
            <a:tailEnd/>
          </a:ln>
        </p:spPr>
        <p:txBody>
          <a:bodyPr>
            <a:spAutoFit/>
          </a:bodyPr>
          <a:lstStyle/>
          <a:p>
            <a:r>
              <a:rPr lang="en-GB" dirty="0">
                <a:solidFill>
                  <a:srgbClr val="FF0000"/>
                </a:solidFill>
              </a:rPr>
              <a:t>Shamelessly copied from </a:t>
            </a:r>
            <a:r>
              <a:rPr lang="en-GB" dirty="0" err="1">
                <a:solidFill>
                  <a:srgbClr val="FF0000"/>
                </a:solidFill>
              </a:rPr>
              <a:t>Wikipedia</a:t>
            </a:r>
            <a:endParaRPr lang="en-GB" dirty="0">
              <a:solidFill>
                <a:srgbClr val="FF0000"/>
              </a:solidFill>
            </a:endParaRPr>
          </a:p>
        </p:txBody>
      </p:sp>
      <p:cxnSp>
        <p:nvCxnSpPr>
          <p:cNvPr id="12" name="Straight Arrow Connector 11"/>
          <p:cNvCxnSpPr/>
          <p:nvPr/>
        </p:nvCxnSpPr>
        <p:spPr>
          <a:xfrm flipV="1">
            <a:off x="2339975" y="6093296"/>
            <a:ext cx="1223913" cy="143992"/>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sz="half" idx="1"/>
          </p:nvPr>
        </p:nvSpPr>
        <p:spPr>
          <a:xfrm>
            <a:off x="179388" y="4437063"/>
            <a:ext cx="4835525" cy="1693862"/>
          </a:xfrm>
        </p:spPr>
        <p:txBody>
          <a:bodyPr/>
          <a:lstStyle/>
          <a:p>
            <a:pPr eaLnBrk="1" hangingPunct="1">
              <a:lnSpc>
                <a:spcPct val="90000"/>
              </a:lnSpc>
            </a:pPr>
            <a:r>
              <a:rPr lang="en-GB" sz="2800" dirty="0"/>
              <a:t>What does it do?</a:t>
            </a:r>
          </a:p>
          <a:p>
            <a:pPr lvl="1" eaLnBrk="1" hangingPunct="1">
              <a:lnSpc>
                <a:spcPct val="90000"/>
              </a:lnSpc>
            </a:pPr>
            <a:r>
              <a:rPr lang="en-GB" sz="2400" dirty="0"/>
              <a:t>What goes in?</a:t>
            </a:r>
          </a:p>
          <a:p>
            <a:pPr lvl="1" eaLnBrk="1" hangingPunct="1">
              <a:lnSpc>
                <a:spcPct val="90000"/>
              </a:lnSpc>
            </a:pPr>
            <a:r>
              <a:rPr lang="en-GB" sz="2400" dirty="0"/>
              <a:t>What comes out?</a:t>
            </a:r>
          </a:p>
          <a:p>
            <a:pPr lvl="1" eaLnBrk="1" hangingPunct="1">
              <a:lnSpc>
                <a:spcPct val="90000"/>
              </a:lnSpc>
            </a:pPr>
            <a:r>
              <a:rPr lang="en-GB" sz="2400" dirty="0"/>
              <a:t>How well does it do the job?</a:t>
            </a:r>
          </a:p>
        </p:txBody>
      </p:sp>
      <p:sp>
        <p:nvSpPr>
          <p:cNvPr id="22532" name="Rectangle 4"/>
          <p:cNvSpPr>
            <a:spLocks noChangeArrowheads="1"/>
          </p:cNvSpPr>
          <p:nvPr/>
        </p:nvSpPr>
        <p:spPr bwMode="auto">
          <a:xfrm>
            <a:off x="2916238" y="1916113"/>
            <a:ext cx="3671887" cy="2016125"/>
          </a:xfrm>
          <a:prstGeom prst="rect">
            <a:avLst/>
          </a:prstGeom>
          <a:solidFill>
            <a:srgbClr val="000000"/>
          </a:solidFill>
          <a:ln w="9525">
            <a:solidFill>
              <a:schemeClr val="tx1"/>
            </a:solidFill>
            <a:miter lim="800000"/>
            <a:headEnd/>
            <a:tailEnd/>
          </a:ln>
        </p:spPr>
        <p:txBody>
          <a:bodyPr wrap="none" anchor="ctr"/>
          <a:lstStyle/>
          <a:p>
            <a:pPr algn="ctr"/>
            <a:r>
              <a:rPr lang="en-GB" sz="2400" dirty="0">
                <a:solidFill>
                  <a:schemeClr val="bg1"/>
                </a:solidFill>
              </a:rPr>
              <a:t>Black</a:t>
            </a:r>
            <a:r>
              <a:rPr lang="en-GB" sz="2400" dirty="0"/>
              <a:t> </a:t>
            </a:r>
            <a:r>
              <a:rPr lang="en-GB" sz="2400" dirty="0">
                <a:solidFill>
                  <a:schemeClr val="bg1"/>
                </a:solidFill>
              </a:rPr>
              <a:t>box</a:t>
            </a:r>
          </a:p>
        </p:txBody>
      </p:sp>
      <p:sp>
        <p:nvSpPr>
          <p:cNvPr id="22533" name="AutoShape 6"/>
          <p:cNvSpPr>
            <a:spLocks noChangeArrowheads="1"/>
          </p:cNvSpPr>
          <p:nvPr/>
        </p:nvSpPr>
        <p:spPr bwMode="auto">
          <a:xfrm>
            <a:off x="1939925" y="2681288"/>
            <a:ext cx="976313" cy="485775"/>
          </a:xfrm>
          <a:prstGeom prst="rightArrow">
            <a:avLst>
              <a:gd name="adj1" fmla="val 50000"/>
              <a:gd name="adj2" fmla="val 50245"/>
            </a:avLst>
          </a:prstGeom>
          <a:solidFill>
            <a:schemeClr val="accent1"/>
          </a:solidFill>
          <a:ln w="9525">
            <a:solidFill>
              <a:schemeClr val="tx1"/>
            </a:solidFill>
            <a:miter lim="800000"/>
            <a:headEnd/>
            <a:tailEnd/>
          </a:ln>
        </p:spPr>
        <p:txBody>
          <a:bodyPr wrap="none" anchor="ctr"/>
          <a:lstStyle/>
          <a:p>
            <a:endParaRPr lang="en-US"/>
          </a:p>
        </p:txBody>
      </p:sp>
      <p:sp>
        <p:nvSpPr>
          <p:cNvPr id="22534" name="AutoShape 7"/>
          <p:cNvSpPr>
            <a:spLocks noChangeArrowheads="1"/>
          </p:cNvSpPr>
          <p:nvPr/>
        </p:nvSpPr>
        <p:spPr bwMode="auto">
          <a:xfrm>
            <a:off x="6588125" y="2681288"/>
            <a:ext cx="976313" cy="485775"/>
          </a:xfrm>
          <a:prstGeom prst="rightArrow">
            <a:avLst>
              <a:gd name="adj1" fmla="val 50000"/>
              <a:gd name="adj2" fmla="val 50245"/>
            </a:avLst>
          </a:prstGeom>
          <a:solidFill>
            <a:schemeClr val="accent1"/>
          </a:solidFill>
          <a:ln w="9525">
            <a:solidFill>
              <a:schemeClr val="tx1"/>
            </a:solidFill>
            <a:miter lim="800000"/>
            <a:headEnd/>
            <a:tailEnd/>
          </a:ln>
        </p:spPr>
        <p:txBody>
          <a:bodyPr wrap="none" anchor="ctr"/>
          <a:lstStyle/>
          <a:p>
            <a:endParaRPr lang="en-US"/>
          </a:p>
        </p:txBody>
      </p:sp>
      <p:sp>
        <p:nvSpPr>
          <p:cNvPr id="22535" name="Text Box 8"/>
          <p:cNvSpPr txBox="1">
            <a:spLocks noChangeArrowheads="1"/>
          </p:cNvSpPr>
          <p:nvPr/>
        </p:nvSpPr>
        <p:spPr bwMode="auto">
          <a:xfrm>
            <a:off x="1311275" y="3305175"/>
            <a:ext cx="755650" cy="366713"/>
          </a:xfrm>
          <a:prstGeom prst="rect">
            <a:avLst/>
          </a:prstGeom>
          <a:noFill/>
          <a:ln w="9525">
            <a:noFill/>
            <a:miter lim="800000"/>
            <a:headEnd/>
            <a:tailEnd/>
          </a:ln>
        </p:spPr>
        <p:txBody>
          <a:bodyPr wrap="none">
            <a:spAutoFit/>
          </a:bodyPr>
          <a:lstStyle/>
          <a:p>
            <a:r>
              <a:rPr lang="en-GB"/>
              <a:t>Input </a:t>
            </a:r>
          </a:p>
        </p:txBody>
      </p:sp>
      <p:sp>
        <p:nvSpPr>
          <p:cNvPr id="22536" name="Text Box 9"/>
          <p:cNvSpPr txBox="1">
            <a:spLocks noChangeArrowheads="1"/>
          </p:cNvSpPr>
          <p:nvPr/>
        </p:nvSpPr>
        <p:spPr bwMode="auto">
          <a:xfrm>
            <a:off x="7092950" y="3213100"/>
            <a:ext cx="933450" cy="366713"/>
          </a:xfrm>
          <a:prstGeom prst="rect">
            <a:avLst/>
          </a:prstGeom>
          <a:noFill/>
          <a:ln w="9525">
            <a:noFill/>
            <a:miter lim="800000"/>
            <a:headEnd/>
            <a:tailEnd/>
          </a:ln>
        </p:spPr>
        <p:txBody>
          <a:bodyPr wrap="none">
            <a:spAutoFit/>
          </a:bodyPr>
          <a:lstStyle/>
          <a:p>
            <a:r>
              <a:rPr lang="en-GB"/>
              <a:t>Output </a:t>
            </a:r>
          </a:p>
        </p:txBody>
      </p:sp>
      <p:sp>
        <p:nvSpPr>
          <p:cNvPr id="15374" name="Text Box 14"/>
          <p:cNvSpPr txBox="1">
            <a:spLocks noChangeArrowheads="1"/>
          </p:cNvSpPr>
          <p:nvPr/>
        </p:nvSpPr>
        <p:spPr bwMode="auto">
          <a:xfrm>
            <a:off x="6516688" y="4941888"/>
            <a:ext cx="1354137" cy="457200"/>
          </a:xfrm>
          <a:prstGeom prst="rect">
            <a:avLst/>
          </a:prstGeom>
          <a:noFill/>
          <a:ln w="9525">
            <a:noFill/>
            <a:miter lim="800000"/>
            <a:headEnd/>
            <a:tailEnd/>
          </a:ln>
        </p:spPr>
        <p:txBody>
          <a:bodyPr wrap="none">
            <a:spAutoFit/>
          </a:bodyPr>
          <a:lstStyle/>
          <a:p>
            <a:r>
              <a:rPr lang="en-GB" sz="2400"/>
              <a:t>Function</a:t>
            </a:r>
          </a:p>
        </p:txBody>
      </p:sp>
      <p:sp>
        <p:nvSpPr>
          <p:cNvPr id="15375" name="AutoShape 15"/>
          <p:cNvSpPr>
            <a:spLocks noChangeArrowheads="1"/>
          </p:cNvSpPr>
          <p:nvPr/>
        </p:nvSpPr>
        <p:spPr bwMode="auto">
          <a:xfrm>
            <a:off x="5108575" y="4941888"/>
            <a:ext cx="976313" cy="485775"/>
          </a:xfrm>
          <a:prstGeom prst="rightArrow">
            <a:avLst>
              <a:gd name="adj1" fmla="val 50000"/>
              <a:gd name="adj2" fmla="val 50245"/>
            </a:avLst>
          </a:prstGeom>
          <a:solidFill>
            <a:schemeClr val="accent1"/>
          </a:solidFill>
          <a:ln w="9525">
            <a:solidFill>
              <a:schemeClr val="tx1"/>
            </a:solidFill>
            <a:miter lim="800000"/>
            <a:headEnd/>
            <a:tailEnd/>
          </a:ln>
        </p:spPr>
        <p:txBody>
          <a:bodyPr wrap="none" anchor="ctr"/>
          <a:lstStyle/>
          <a:p>
            <a:endParaRPr lang="en-US"/>
          </a:p>
        </p:txBody>
      </p:sp>
      <p:sp>
        <p:nvSpPr>
          <p:cNvPr id="15376" name="Text Box 16"/>
          <p:cNvSpPr txBox="1">
            <a:spLocks noChangeArrowheads="1"/>
          </p:cNvSpPr>
          <p:nvPr/>
        </p:nvSpPr>
        <p:spPr bwMode="auto">
          <a:xfrm>
            <a:off x="6386513" y="5635625"/>
            <a:ext cx="1930400" cy="457200"/>
          </a:xfrm>
          <a:prstGeom prst="rect">
            <a:avLst/>
          </a:prstGeom>
          <a:noFill/>
          <a:ln w="9525">
            <a:noFill/>
            <a:miter lim="800000"/>
            <a:headEnd/>
            <a:tailEnd/>
          </a:ln>
        </p:spPr>
        <p:txBody>
          <a:bodyPr wrap="none">
            <a:spAutoFit/>
          </a:bodyPr>
          <a:lstStyle/>
          <a:p>
            <a:r>
              <a:rPr lang="en-GB" sz="2400"/>
              <a:t>Performance</a:t>
            </a:r>
          </a:p>
        </p:txBody>
      </p:sp>
      <p:sp>
        <p:nvSpPr>
          <p:cNvPr id="15378" name="AutoShape 18"/>
          <p:cNvSpPr>
            <a:spLocks noChangeArrowheads="1"/>
          </p:cNvSpPr>
          <p:nvPr/>
        </p:nvSpPr>
        <p:spPr bwMode="auto">
          <a:xfrm>
            <a:off x="5076825" y="5661025"/>
            <a:ext cx="976313" cy="485775"/>
          </a:xfrm>
          <a:prstGeom prst="rightArrow">
            <a:avLst>
              <a:gd name="adj1" fmla="val 50000"/>
              <a:gd name="adj2" fmla="val 50245"/>
            </a:avLst>
          </a:prstGeom>
          <a:solidFill>
            <a:schemeClr val="accent1"/>
          </a:solidFill>
          <a:ln w="9525">
            <a:solidFill>
              <a:schemeClr val="tx1"/>
            </a:solidFill>
            <a:miter lim="800000"/>
            <a:headEnd/>
            <a:tailEnd/>
          </a:ln>
        </p:spPr>
        <p:txBody>
          <a:bodyPr wrap="none" anchor="ctr"/>
          <a:lstStyle/>
          <a:p>
            <a:endParaRPr lang="en-US"/>
          </a:p>
        </p:txBody>
      </p:sp>
      <p:sp>
        <p:nvSpPr>
          <p:cNvPr id="15" name="Title 14"/>
          <p:cNvSpPr>
            <a:spLocks noGrp="1"/>
          </p:cNvSpPr>
          <p:nvPr>
            <p:ph type="title"/>
          </p:nvPr>
        </p:nvSpPr>
        <p:spPr/>
        <p:txBody>
          <a:bodyPr/>
          <a:lstStyle/>
          <a:p>
            <a:r>
              <a:rPr lang="en-GB" dirty="0"/>
              <a:t>Hierarchy in System Design</a:t>
            </a:r>
          </a:p>
        </p:txBody>
      </p:sp>
      <p:sp>
        <p:nvSpPr>
          <p:cNvPr id="16" name="Rectangle 15"/>
          <p:cNvSpPr/>
          <p:nvPr/>
        </p:nvSpPr>
        <p:spPr>
          <a:xfrm>
            <a:off x="3563888" y="4005064"/>
            <a:ext cx="2736304" cy="400110"/>
          </a:xfrm>
          <a:prstGeom prst="rect">
            <a:avLst/>
          </a:prstGeom>
        </p:spPr>
        <p:txBody>
          <a:bodyPr wrap="square">
            <a:spAutoFit/>
          </a:bodyPr>
          <a:lstStyle/>
          <a:p>
            <a:r>
              <a:rPr lang="en-GB" sz="2000" b="1" dirty="0"/>
              <a:t>Top Level System</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sz="3200"/>
              <a:t>Th</a:t>
            </a:r>
            <a:r>
              <a:rPr lang="en-US" altLang="zh-CN" sz="3200">
                <a:ea typeface="宋体" charset="-122"/>
              </a:rPr>
              <a:t>é</a:t>
            </a:r>
            <a:r>
              <a:rPr lang="en-GB" sz="3200"/>
              <a:t>venin Equivalent circuit of a </a:t>
            </a:r>
            <a:r>
              <a:rPr lang="en-GB" altLang="zh-CN" sz="3200">
                <a:ea typeface="宋体" charset="-122"/>
              </a:rPr>
              <a:t>source</a:t>
            </a:r>
            <a:endParaRPr lang="en-GB" sz="3200"/>
          </a:p>
        </p:txBody>
      </p:sp>
      <p:sp>
        <p:nvSpPr>
          <p:cNvPr id="14339" name="Oval 7"/>
          <p:cNvSpPr>
            <a:spLocks noChangeArrowheads="1"/>
          </p:cNvSpPr>
          <p:nvPr/>
        </p:nvSpPr>
        <p:spPr bwMode="auto">
          <a:xfrm>
            <a:off x="6443663" y="2736850"/>
            <a:ext cx="495300" cy="566738"/>
          </a:xfrm>
          <a:prstGeom prst="ellipse">
            <a:avLst/>
          </a:prstGeom>
          <a:solidFill>
            <a:schemeClr val="accent1"/>
          </a:solidFill>
          <a:ln w="9525">
            <a:solidFill>
              <a:schemeClr val="tx1"/>
            </a:solidFill>
            <a:round/>
            <a:headEnd/>
            <a:tailEnd/>
          </a:ln>
        </p:spPr>
        <p:txBody>
          <a:bodyPr wrap="none" anchor="ctr"/>
          <a:lstStyle/>
          <a:p>
            <a:pPr algn="ctr"/>
            <a:r>
              <a:rPr lang="en-GB">
                <a:latin typeface="Tahoma" pitchFamily="34" charset="0"/>
              </a:rPr>
              <a:t>+</a:t>
            </a:r>
          </a:p>
          <a:p>
            <a:pPr algn="ctr"/>
            <a:r>
              <a:rPr lang="en-GB">
                <a:latin typeface="Tahoma" pitchFamily="34" charset="0"/>
              </a:rPr>
              <a:t>-</a:t>
            </a:r>
          </a:p>
        </p:txBody>
      </p:sp>
      <p:sp>
        <p:nvSpPr>
          <p:cNvPr id="14340" name="Rectangle 8"/>
          <p:cNvSpPr>
            <a:spLocks noChangeArrowheads="1"/>
          </p:cNvSpPr>
          <p:nvPr/>
        </p:nvSpPr>
        <p:spPr bwMode="auto">
          <a:xfrm>
            <a:off x="6581775" y="1728788"/>
            <a:ext cx="220663" cy="611187"/>
          </a:xfrm>
          <a:prstGeom prst="rect">
            <a:avLst/>
          </a:prstGeom>
          <a:solidFill>
            <a:schemeClr val="accent1"/>
          </a:solidFill>
          <a:ln w="9525">
            <a:solidFill>
              <a:schemeClr val="tx1"/>
            </a:solidFill>
            <a:miter lim="800000"/>
            <a:headEnd/>
            <a:tailEnd/>
          </a:ln>
        </p:spPr>
        <p:txBody>
          <a:bodyPr wrap="none" anchor="ctr"/>
          <a:lstStyle/>
          <a:p>
            <a:endParaRPr lang="en-US"/>
          </a:p>
        </p:txBody>
      </p:sp>
      <p:cxnSp>
        <p:nvCxnSpPr>
          <p:cNvPr id="14341" name="AutoShape 9"/>
          <p:cNvCxnSpPr>
            <a:cxnSpLocks noChangeShapeType="1"/>
            <a:stCxn id="14340" idx="2"/>
            <a:endCxn id="14339" idx="0"/>
          </p:cNvCxnSpPr>
          <p:nvPr/>
        </p:nvCxnSpPr>
        <p:spPr bwMode="auto">
          <a:xfrm flipH="1">
            <a:off x="6691313" y="2339975"/>
            <a:ext cx="1587" cy="396875"/>
          </a:xfrm>
          <a:prstGeom prst="straightConnector1">
            <a:avLst/>
          </a:prstGeom>
          <a:noFill/>
          <a:ln w="9525">
            <a:solidFill>
              <a:schemeClr val="tx1"/>
            </a:solidFill>
            <a:round/>
            <a:headEnd/>
            <a:tailEnd/>
          </a:ln>
        </p:spPr>
      </p:cxnSp>
      <p:sp>
        <p:nvSpPr>
          <p:cNvPr id="14342" name="Text Box 10"/>
          <p:cNvSpPr txBox="1">
            <a:spLocks noChangeArrowheads="1"/>
          </p:cNvSpPr>
          <p:nvPr/>
        </p:nvSpPr>
        <p:spPr bwMode="auto">
          <a:xfrm>
            <a:off x="6011863" y="2852738"/>
            <a:ext cx="457200" cy="366712"/>
          </a:xfrm>
          <a:prstGeom prst="rect">
            <a:avLst/>
          </a:prstGeom>
          <a:noFill/>
          <a:ln w="9525">
            <a:noFill/>
            <a:miter lim="800000"/>
            <a:headEnd/>
            <a:tailEnd/>
          </a:ln>
        </p:spPr>
        <p:txBody>
          <a:bodyPr wrap="none">
            <a:spAutoFit/>
          </a:bodyPr>
          <a:lstStyle/>
          <a:p>
            <a:r>
              <a:rPr lang="en-GB" i="1">
                <a:latin typeface="Tahoma" pitchFamily="34" charset="0"/>
              </a:rPr>
              <a:t>V</a:t>
            </a:r>
            <a:r>
              <a:rPr lang="en-GB" i="1" baseline="-25000">
                <a:latin typeface="Tahoma" pitchFamily="34" charset="0"/>
              </a:rPr>
              <a:t>th</a:t>
            </a:r>
          </a:p>
        </p:txBody>
      </p:sp>
      <p:sp>
        <p:nvSpPr>
          <p:cNvPr id="14343" name="Text Box 11"/>
          <p:cNvSpPr txBox="1">
            <a:spLocks noChangeArrowheads="1"/>
          </p:cNvSpPr>
          <p:nvPr/>
        </p:nvSpPr>
        <p:spPr bwMode="auto">
          <a:xfrm>
            <a:off x="6011863" y="1790700"/>
            <a:ext cx="581025" cy="366713"/>
          </a:xfrm>
          <a:prstGeom prst="rect">
            <a:avLst/>
          </a:prstGeom>
          <a:noFill/>
          <a:ln w="9525">
            <a:noFill/>
            <a:miter lim="800000"/>
            <a:headEnd/>
            <a:tailEnd/>
          </a:ln>
        </p:spPr>
        <p:txBody>
          <a:bodyPr>
            <a:spAutoFit/>
          </a:bodyPr>
          <a:lstStyle/>
          <a:p>
            <a:r>
              <a:rPr lang="en-GB" i="1">
                <a:latin typeface="Tahoma" pitchFamily="34" charset="0"/>
              </a:rPr>
              <a:t>R</a:t>
            </a:r>
            <a:r>
              <a:rPr lang="en-GB" i="1" baseline="-25000">
                <a:latin typeface="Tahoma" pitchFamily="34" charset="0"/>
              </a:rPr>
              <a:t>th</a:t>
            </a:r>
          </a:p>
        </p:txBody>
      </p:sp>
      <p:sp>
        <p:nvSpPr>
          <p:cNvPr id="14344" name="Rectangle 13"/>
          <p:cNvSpPr>
            <a:spLocks noChangeArrowheads="1"/>
          </p:cNvSpPr>
          <p:nvPr/>
        </p:nvSpPr>
        <p:spPr bwMode="auto">
          <a:xfrm>
            <a:off x="7583488" y="2168525"/>
            <a:ext cx="219075" cy="611188"/>
          </a:xfrm>
          <a:prstGeom prst="rect">
            <a:avLst/>
          </a:prstGeom>
          <a:solidFill>
            <a:schemeClr val="accent1"/>
          </a:solidFill>
          <a:ln w="9525">
            <a:solidFill>
              <a:schemeClr val="tx1"/>
            </a:solidFill>
            <a:miter lim="800000"/>
            <a:headEnd/>
            <a:tailEnd/>
          </a:ln>
        </p:spPr>
        <p:txBody>
          <a:bodyPr wrap="none" anchor="ctr"/>
          <a:lstStyle/>
          <a:p>
            <a:endParaRPr lang="en-US"/>
          </a:p>
        </p:txBody>
      </p:sp>
      <p:cxnSp>
        <p:nvCxnSpPr>
          <p:cNvPr id="14345" name="AutoShape 14"/>
          <p:cNvCxnSpPr>
            <a:cxnSpLocks noChangeShapeType="1"/>
            <a:stCxn id="14340" idx="0"/>
            <a:endCxn id="14344" idx="0"/>
          </p:cNvCxnSpPr>
          <p:nvPr/>
        </p:nvCxnSpPr>
        <p:spPr bwMode="auto">
          <a:xfrm rot="5400000" flipV="1">
            <a:off x="6973094" y="1448594"/>
            <a:ext cx="439737" cy="1000125"/>
          </a:xfrm>
          <a:prstGeom prst="bentConnector3">
            <a:avLst>
              <a:gd name="adj1" fmla="val -45426"/>
            </a:avLst>
          </a:prstGeom>
          <a:noFill/>
          <a:ln w="9525">
            <a:solidFill>
              <a:schemeClr val="tx1"/>
            </a:solidFill>
            <a:miter lim="800000"/>
            <a:headEnd/>
            <a:tailEnd/>
          </a:ln>
        </p:spPr>
      </p:cxnSp>
      <p:cxnSp>
        <p:nvCxnSpPr>
          <p:cNvPr id="14346" name="AutoShape 15"/>
          <p:cNvCxnSpPr>
            <a:cxnSpLocks noChangeShapeType="1"/>
            <a:stCxn id="14339" idx="4"/>
            <a:endCxn id="14344" idx="2"/>
          </p:cNvCxnSpPr>
          <p:nvPr/>
        </p:nvCxnSpPr>
        <p:spPr bwMode="auto">
          <a:xfrm rot="5400000" flipH="1" flipV="1">
            <a:off x="6930231" y="2540795"/>
            <a:ext cx="523875" cy="1001712"/>
          </a:xfrm>
          <a:prstGeom prst="bentConnector3">
            <a:avLst>
              <a:gd name="adj1" fmla="val -38194"/>
            </a:avLst>
          </a:prstGeom>
          <a:noFill/>
          <a:ln w="9525">
            <a:solidFill>
              <a:schemeClr val="tx1"/>
            </a:solidFill>
            <a:miter lim="800000"/>
            <a:headEnd/>
            <a:tailEnd/>
          </a:ln>
        </p:spPr>
      </p:cxnSp>
      <p:sp>
        <p:nvSpPr>
          <p:cNvPr id="14347" name="Line 16"/>
          <p:cNvSpPr>
            <a:spLocks noChangeShapeType="1"/>
          </p:cNvSpPr>
          <p:nvPr/>
        </p:nvSpPr>
        <p:spPr bwMode="auto">
          <a:xfrm>
            <a:off x="7236296" y="1412875"/>
            <a:ext cx="0" cy="2520950"/>
          </a:xfrm>
          <a:prstGeom prst="line">
            <a:avLst/>
          </a:prstGeom>
          <a:noFill/>
          <a:ln w="9525">
            <a:solidFill>
              <a:schemeClr val="tx1"/>
            </a:solidFill>
            <a:prstDash val="dash"/>
            <a:round/>
            <a:headEnd/>
            <a:tailEnd/>
          </a:ln>
        </p:spPr>
        <p:txBody>
          <a:bodyPr/>
          <a:lstStyle/>
          <a:p>
            <a:endParaRPr lang="en-GB"/>
          </a:p>
        </p:txBody>
      </p:sp>
      <p:sp>
        <p:nvSpPr>
          <p:cNvPr id="14348" name="Text Box 17"/>
          <p:cNvSpPr txBox="1">
            <a:spLocks noChangeArrowheads="1"/>
          </p:cNvSpPr>
          <p:nvPr/>
        </p:nvSpPr>
        <p:spPr bwMode="auto">
          <a:xfrm>
            <a:off x="7804150" y="2357438"/>
            <a:ext cx="439738" cy="366712"/>
          </a:xfrm>
          <a:prstGeom prst="rect">
            <a:avLst/>
          </a:prstGeom>
          <a:noFill/>
          <a:ln w="9525">
            <a:noFill/>
            <a:miter lim="800000"/>
            <a:headEnd/>
            <a:tailEnd/>
          </a:ln>
        </p:spPr>
        <p:txBody>
          <a:bodyPr>
            <a:spAutoFit/>
          </a:bodyPr>
          <a:lstStyle/>
          <a:p>
            <a:r>
              <a:rPr lang="en-GB" i="1">
                <a:latin typeface="Tahoma" pitchFamily="34" charset="0"/>
              </a:rPr>
              <a:t>R</a:t>
            </a:r>
            <a:r>
              <a:rPr lang="en-GB" i="1" baseline="-25000">
                <a:latin typeface="Tahoma" pitchFamily="34" charset="0"/>
              </a:rPr>
              <a:t>L</a:t>
            </a:r>
          </a:p>
        </p:txBody>
      </p:sp>
      <p:sp>
        <p:nvSpPr>
          <p:cNvPr id="14349" name="Text Box 19"/>
          <p:cNvSpPr txBox="1">
            <a:spLocks noChangeArrowheads="1"/>
          </p:cNvSpPr>
          <p:nvPr/>
        </p:nvSpPr>
        <p:spPr bwMode="auto">
          <a:xfrm>
            <a:off x="684213" y="2349500"/>
            <a:ext cx="3816350" cy="925513"/>
          </a:xfrm>
          <a:prstGeom prst="rect">
            <a:avLst/>
          </a:prstGeom>
          <a:noFill/>
          <a:ln w="9525">
            <a:solidFill>
              <a:schemeClr val="tx1"/>
            </a:solidFill>
            <a:miter lim="800000"/>
            <a:headEnd/>
            <a:tailEnd/>
          </a:ln>
        </p:spPr>
        <p:txBody>
          <a:bodyPr>
            <a:spAutoFit/>
          </a:bodyPr>
          <a:lstStyle/>
          <a:p>
            <a:r>
              <a:rPr lang="en-GB" altLang="zh-CN" i="1" dirty="0" err="1">
                <a:latin typeface="Tahoma" pitchFamily="34" charset="0"/>
                <a:ea typeface="宋体" charset="-122"/>
              </a:rPr>
              <a:t>V</a:t>
            </a:r>
            <a:r>
              <a:rPr lang="en-GB" altLang="zh-CN" i="1" baseline="-25000" dirty="0" err="1">
                <a:latin typeface="Tahoma" pitchFamily="34" charset="0"/>
                <a:ea typeface="宋体" charset="-122"/>
              </a:rPr>
              <a:t>th</a:t>
            </a:r>
            <a:r>
              <a:rPr lang="en-GB" altLang="zh-CN" dirty="0">
                <a:latin typeface="Tahoma" pitchFamily="34" charset="0"/>
                <a:ea typeface="宋体" charset="-122"/>
              </a:rPr>
              <a:t>: </a:t>
            </a:r>
            <a:r>
              <a:rPr lang="en-GB" dirty="0">
                <a:latin typeface="Tahoma" pitchFamily="34" charset="0"/>
              </a:rPr>
              <a:t>Voltage value between points A and B when </a:t>
            </a:r>
            <a:r>
              <a:rPr lang="en-GB" i="1" dirty="0">
                <a:latin typeface="Tahoma" pitchFamily="34" charset="0"/>
              </a:rPr>
              <a:t>I</a:t>
            </a:r>
            <a:r>
              <a:rPr lang="en-GB" i="1" baseline="-25000" dirty="0">
                <a:latin typeface="Tahoma" pitchFamily="34" charset="0"/>
              </a:rPr>
              <a:t>L</a:t>
            </a:r>
            <a:r>
              <a:rPr lang="en-GB" dirty="0">
                <a:latin typeface="Tahoma" pitchFamily="34" charset="0"/>
              </a:rPr>
              <a:t>=</a:t>
            </a:r>
            <a:r>
              <a:rPr lang="en-GB" i="1" dirty="0">
                <a:latin typeface="Tahoma" pitchFamily="34" charset="0"/>
              </a:rPr>
              <a:t>0 (i.e., load is ‘open circuit’, R</a:t>
            </a:r>
            <a:r>
              <a:rPr lang="en-GB" i="1" baseline="-25000" dirty="0">
                <a:latin typeface="Tahoma" pitchFamily="34" charset="0"/>
              </a:rPr>
              <a:t>L</a:t>
            </a:r>
            <a:r>
              <a:rPr lang="en-GB" i="1" dirty="0">
                <a:latin typeface="Tahoma" pitchFamily="34" charset="0"/>
              </a:rPr>
              <a:t>=infinite)</a:t>
            </a:r>
          </a:p>
        </p:txBody>
      </p:sp>
      <p:sp>
        <p:nvSpPr>
          <p:cNvPr id="14350" name="Text Box 20"/>
          <p:cNvSpPr txBox="1">
            <a:spLocks noChangeArrowheads="1"/>
          </p:cNvSpPr>
          <p:nvPr/>
        </p:nvSpPr>
        <p:spPr bwMode="auto">
          <a:xfrm>
            <a:off x="755650" y="4508500"/>
            <a:ext cx="3836988" cy="650875"/>
          </a:xfrm>
          <a:prstGeom prst="rect">
            <a:avLst/>
          </a:prstGeom>
          <a:noFill/>
          <a:ln w="9525">
            <a:solidFill>
              <a:schemeClr val="tx1"/>
            </a:solidFill>
            <a:miter lim="800000"/>
            <a:headEnd/>
            <a:tailEnd/>
          </a:ln>
        </p:spPr>
        <p:txBody>
          <a:bodyPr>
            <a:spAutoFit/>
          </a:bodyPr>
          <a:lstStyle/>
          <a:p>
            <a:r>
              <a:rPr lang="en-GB" i="1">
                <a:latin typeface="Tahoma" pitchFamily="34" charset="0"/>
              </a:rPr>
              <a:t>R</a:t>
            </a:r>
            <a:r>
              <a:rPr lang="en-GB" i="1" baseline="-25000">
                <a:latin typeface="Tahoma" pitchFamily="34" charset="0"/>
              </a:rPr>
              <a:t>th</a:t>
            </a:r>
            <a:r>
              <a:rPr lang="en-GB">
                <a:latin typeface="Tahoma" pitchFamily="34" charset="0"/>
              </a:rPr>
              <a:t> is the resistance value seen between points A and B.</a:t>
            </a:r>
          </a:p>
        </p:txBody>
      </p:sp>
      <p:sp>
        <p:nvSpPr>
          <p:cNvPr id="14351" name="Text Box 36"/>
          <p:cNvSpPr txBox="1">
            <a:spLocks noChangeArrowheads="1"/>
          </p:cNvSpPr>
          <p:nvPr/>
        </p:nvSpPr>
        <p:spPr bwMode="auto">
          <a:xfrm>
            <a:off x="5940425" y="5661025"/>
            <a:ext cx="1898277" cy="461665"/>
          </a:xfrm>
          <a:prstGeom prst="rect">
            <a:avLst/>
          </a:prstGeom>
          <a:noFill/>
          <a:ln w="9525">
            <a:noFill/>
            <a:miter lim="800000"/>
            <a:headEnd/>
            <a:tailEnd/>
          </a:ln>
        </p:spPr>
        <p:txBody>
          <a:bodyPr wrap="none">
            <a:spAutoFit/>
          </a:bodyPr>
          <a:lstStyle/>
          <a:p>
            <a:r>
              <a:rPr lang="en-US" altLang="zh-CN" sz="2400" i="1" dirty="0" err="1">
                <a:latin typeface="Times New Roman" pitchFamily="18" charset="0"/>
                <a:ea typeface="宋体" charset="-122"/>
              </a:rPr>
              <a:t>R</a:t>
            </a:r>
            <a:r>
              <a:rPr lang="en-US" altLang="zh-CN" sz="2400" i="1" baseline="-25000" dirty="0" err="1">
                <a:latin typeface="Times New Roman" pitchFamily="18" charset="0"/>
                <a:ea typeface="宋体" charset="-122"/>
              </a:rPr>
              <a:t>th</a:t>
            </a:r>
            <a:r>
              <a:rPr lang="en-US" altLang="zh-CN" sz="2400" i="1" dirty="0">
                <a:latin typeface="Times New Roman" pitchFamily="18" charset="0"/>
                <a:ea typeface="宋体" charset="-122"/>
              </a:rPr>
              <a:t>= |</a:t>
            </a:r>
            <a:r>
              <a:rPr lang="en-US" altLang="zh-CN" sz="2400" i="1" dirty="0" err="1">
                <a:latin typeface="Times New Roman" pitchFamily="18" charset="0"/>
                <a:ea typeface="宋体" charset="-122"/>
              </a:rPr>
              <a:t>dV</a:t>
            </a:r>
            <a:r>
              <a:rPr lang="en-US" altLang="zh-CN" sz="2400" i="1" baseline="-25000" dirty="0" err="1">
                <a:latin typeface="Times New Roman" pitchFamily="18" charset="0"/>
                <a:ea typeface="宋体" charset="-122"/>
              </a:rPr>
              <a:t>L</a:t>
            </a:r>
            <a:r>
              <a:rPr lang="en-US" altLang="zh-CN" sz="2400" i="1" dirty="0">
                <a:latin typeface="Times New Roman" pitchFamily="18" charset="0"/>
                <a:ea typeface="宋体" charset="-122"/>
              </a:rPr>
              <a:t>/</a:t>
            </a:r>
            <a:r>
              <a:rPr lang="en-US" altLang="zh-CN" sz="2400" i="1" dirty="0" err="1">
                <a:latin typeface="Times New Roman" pitchFamily="18" charset="0"/>
                <a:ea typeface="宋体" charset="-122"/>
              </a:rPr>
              <a:t>dI</a:t>
            </a:r>
            <a:r>
              <a:rPr lang="en-US" altLang="zh-CN" sz="2400" i="1" baseline="-25000" dirty="0" err="1">
                <a:latin typeface="Times New Roman" pitchFamily="18" charset="0"/>
                <a:ea typeface="宋体" charset="-122"/>
              </a:rPr>
              <a:t>L</a:t>
            </a:r>
            <a:r>
              <a:rPr lang="en-US" altLang="zh-CN" sz="2400" i="1" dirty="0">
                <a:latin typeface="Times New Roman" pitchFamily="18" charset="0"/>
                <a:ea typeface="宋体" charset="-122"/>
              </a:rPr>
              <a:t>|</a:t>
            </a:r>
            <a:endParaRPr lang="en-GB" sz="2400" i="1" dirty="0">
              <a:latin typeface="Times New Roman" pitchFamily="18" charset="0"/>
            </a:endParaRPr>
          </a:p>
        </p:txBody>
      </p:sp>
      <p:sp>
        <p:nvSpPr>
          <p:cNvPr id="14352" name="Text Box 37"/>
          <p:cNvSpPr txBox="1">
            <a:spLocks noChangeArrowheads="1"/>
          </p:cNvSpPr>
          <p:nvPr/>
        </p:nvSpPr>
        <p:spPr bwMode="auto">
          <a:xfrm>
            <a:off x="7288213" y="1504950"/>
            <a:ext cx="336550" cy="366713"/>
          </a:xfrm>
          <a:prstGeom prst="rect">
            <a:avLst/>
          </a:prstGeom>
          <a:noFill/>
          <a:ln w="9525">
            <a:noFill/>
            <a:miter lim="800000"/>
            <a:headEnd/>
            <a:tailEnd/>
          </a:ln>
        </p:spPr>
        <p:txBody>
          <a:bodyPr wrap="none">
            <a:spAutoFit/>
          </a:bodyPr>
          <a:lstStyle/>
          <a:p>
            <a:r>
              <a:rPr lang="en-US" altLang="zh-CN">
                <a:ea typeface="宋体" charset="-122"/>
              </a:rPr>
              <a:t>A</a:t>
            </a:r>
            <a:endParaRPr lang="en-GB"/>
          </a:p>
        </p:txBody>
      </p:sp>
      <p:sp>
        <p:nvSpPr>
          <p:cNvPr id="14353" name="Text Box 38"/>
          <p:cNvSpPr txBox="1">
            <a:spLocks noChangeArrowheads="1"/>
          </p:cNvSpPr>
          <p:nvPr/>
        </p:nvSpPr>
        <p:spPr bwMode="auto">
          <a:xfrm>
            <a:off x="7288213" y="3521075"/>
            <a:ext cx="336550" cy="366713"/>
          </a:xfrm>
          <a:prstGeom prst="rect">
            <a:avLst/>
          </a:prstGeom>
          <a:noFill/>
          <a:ln w="9525">
            <a:noFill/>
            <a:miter lim="800000"/>
            <a:headEnd/>
            <a:tailEnd/>
          </a:ln>
        </p:spPr>
        <p:txBody>
          <a:bodyPr wrap="none">
            <a:spAutoFit/>
          </a:bodyPr>
          <a:lstStyle/>
          <a:p>
            <a:r>
              <a:rPr lang="en-US" altLang="zh-CN">
                <a:ea typeface="宋体" charset="-122"/>
              </a:rPr>
              <a:t>B</a:t>
            </a:r>
            <a:endParaRPr lang="en-GB"/>
          </a:p>
        </p:txBody>
      </p:sp>
      <p:sp>
        <p:nvSpPr>
          <p:cNvPr id="14354" name="Rectangle 18"/>
          <p:cNvSpPr>
            <a:spLocks noChangeArrowheads="1"/>
          </p:cNvSpPr>
          <p:nvPr/>
        </p:nvSpPr>
        <p:spPr bwMode="auto">
          <a:xfrm>
            <a:off x="827088" y="3357563"/>
            <a:ext cx="4162425" cy="584200"/>
          </a:xfrm>
          <a:prstGeom prst="rect">
            <a:avLst/>
          </a:prstGeom>
          <a:noFill/>
          <a:ln w="9525">
            <a:noFill/>
            <a:miter lim="800000"/>
            <a:headEnd/>
            <a:tailEnd/>
          </a:ln>
        </p:spPr>
        <p:txBody>
          <a:bodyPr wrap="none">
            <a:spAutoFit/>
          </a:bodyPr>
          <a:lstStyle/>
          <a:p>
            <a:r>
              <a:rPr lang="en-GB" sz="1600">
                <a:latin typeface="Tahoma" pitchFamily="34" charset="0"/>
              </a:rPr>
              <a:t>Recall that when no current flows through a</a:t>
            </a:r>
          </a:p>
          <a:p>
            <a:r>
              <a:rPr lang="en-GB" sz="1600">
                <a:latin typeface="Tahoma" pitchFamily="34" charset="0"/>
              </a:rPr>
              <a:t>resistor, there is no voltage drop across it</a:t>
            </a:r>
            <a:endParaRPr lang="en-GB" sz="1600"/>
          </a:p>
        </p:txBody>
      </p:sp>
      <p:sp>
        <p:nvSpPr>
          <p:cNvPr id="14355" name="Rectangle 19"/>
          <p:cNvSpPr>
            <a:spLocks noChangeArrowheads="1"/>
          </p:cNvSpPr>
          <p:nvPr/>
        </p:nvSpPr>
        <p:spPr bwMode="auto">
          <a:xfrm>
            <a:off x="971550" y="5300663"/>
            <a:ext cx="3659188" cy="585787"/>
          </a:xfrm>
          <a:prstGeom prst="rect">
            <a:avLst/>
          </a:prstGeom>
          <a:noFill/>
          <a:ln w="9525">
            <a:noFill/>
            <a:miter lim="800000"/>
            <a:headEnd/>
            <a:tailEnd/>
          </a:ln>
        </p:spPr>
        <p:txBody>
          <a:bodyPr wrap="none">
            <a:spAutoFit/>
          </a:bodyPr>
          <a:lstStyle/>
          <a:p>
            <a:r>
              <a:rPr lang="en-GB" sz="1600" dirty="0">
                <a:latin typeface="Tahoma" pitchFamily="34" charset="0"/>
              </a:rPr>
              <a:t>Recall that an ideal voltage source has</a:t>
            </a:r>
          </a:p>
          <a:p>
            <a:r>
              <a:rPr lang="en-GB" sz="1600" dirty="0">
                <a:latin typeface="Tahoma" pitchFamily="34" charset="0"/>
              </a:rPr>
              <a:t>zero internal resistance</a:t>
            </a:r>
            <a:endParaRPr lang="en-GB" sz="1600" dirty="0"/>
          </a:p>
        </p:txBody>
      </p:sp>
      <p:sp>
        <p:nvSpPr>
          <p:cNvPr id="14356" name="Rectangle 20"/>
          <p:cNvSpPr>
            <a:spLocks noChangeArrowheads="1"/>
          </p:cNvSpPr>
          <p:nvPr/>
        </p:nvSpPr>
        <p:spPr bwMode="auto">
          <a:xfrm>
            <a:off x="5508625" y="2205038"/>
            <a:ext cx="633413" cy="338137"/>
          </a:xfrm>
          <a:prstGeom prst="rect">
            <a:avLst/>
          </a:prstGeom>
          <a:noFill/>
          <a:ln w="9525">
            <a:noFill/>
            <a:miter lim="800000"/>
            <a:headEnd/>
            <a:tailEnd/>
          </a:ln>
        </p:spPr>
        <p:txBody>
          <a:bodyPr wrap="none">
            <a:spAutoFit/>
          </a:bodyPr>
          <a:lstStyle/>
          <a:p>
            <a:r>
              <a:rPr lang="en-GB" sz="1600" dirty="0">
                <a:latin typeface="Tahoma" pitchFamily="34" charset="0"/>
              </a:rPr>
              <a:t>Ideal</a:t>
            </a:r>
            <a:endParaRPr lang="en-GB" sz="1600" dirty="0"/>
          </a:p>
        </p:txBody>
      </p:sp>
      <p:sp>
        <p:nvSpPr>
          <p:cNvPr id="14357" name="Rectangle 22"/>
          <p:cNvSpPr>
            <a:spLocks noChangeArrowheads="1"/>
          </p:cNvSpPr>
          <p:nvPr/>
        </p:nvSpPr>
        <p:spPr bwMode="auto">
          <a:xfrm>
            <a:off x="5508625" y="3357563"/>
            <a:ext cx="633413" cy="338137"/>
          </a:xfrm>
          <a:prstGeom prst="rect">
            <a:avLst/>
          </a:prstGeom>
          <a:noFill/>
          <a:ln w="9525">
            <a:noFill/>
            <a:miter lim="800000"/>
            <a:headEnd/>
            <a:tailEnd/>
          </a:ln>
        </p:spPr>
        <p:txBody>
          <a:bodyPr wrap="none">
            <a:spAutoFit/>
          </a:bodyPr>
          <a:lstStyle/>
          <a:p>
            <a:r>
              <a:rPr lang="en-GB" sz="1600">
                <a:latin typeface="Tahoma" pitchFamily="34" charset="0"/>
              </a:rPr>
              <a:t>Ideal</a:t>
            </a:r>
            <a:endParaRPr lang="en-GB" sz="1600"/>
          </a:p>
        </p:txBody>
      </p:sp>
      <p:sp>
        <p:nvSpPr>
          <p:cNvPr id="14358" name="Rectangle 23"/>
          <p:cNvSpPr>
            <a:spLocks noChangeArrowheads="1"/>
          </p:cNvSpPr>
          <p:nvPr/>
        </p:nvSpPr>
        <p:spPr bwMode="auto">
          <a:xfrm>
            <a:off x="5867400" y="4292600"/>
            <a:ext cx="2043113" cy="831850"/>
          </a:xfrm>
          <a:prstGeom prst="rect">
            <a:avLst/>
          </a:prstGeom>
          <a:noFill/>
          <a:ln w="9525">
            <a:noFill/>
            <a:miter lim="800000"/>
            <a:headEnd/>
            <a:tailEnd/>
          </a:ln>
        </p:spPr>
        <p:txBody>
          <a:bodyPr wrap="none">
            <a:spAutoFit/>
          </a:bodyPr>
          <a:lstStyle/>
          <a:p>
            <a:r>
              <a:rPr lang="en-GB" sz="1600">
                <a:latin typeface="Tahoma" pitchFamily="34" charset="0"/>
              </a:rPr>
              <a:t>Model of a practical</a:t>
            </a:r>
          </a:p>
          <a:p>
            <a:r>
              <a:rPr lang="en-GB" sz="1600">
                <a:latin typeface="Tahoma" pitchFamily="34" charset="0"/>
              </a:rPr>
              <a:t>voltage source using</a:t>
            </a:r>
          </a:p>
          <a:p>
            <a:r>
              <a:rPr lang="en-GB" sz="1600">
                <a:latin typeface="Tahoma" pitchFamily="34" charset="0"/>
              </a:rPr>
              <a:t>ideal components</a:t>
            </a:r>
            <a:endParaRPr lang="en-GB" sz="1600"/>
          </a:p>
        </p:txBody>
      </p:sp>
      <p:cxnSp>
        <p:nvCxnSpPr>
          <p:cNvPr id="26" name="Straight Arrow Connector 25"/>
          <p:cNvCxnSpPr/>
          <p:nvPr/>
        </p:nvCxnSpPr>
        <p:spPr>
          <a:xfrm flipV="1">
            <a:off x="6804025" y="3644900"/>
            <a:ext cx="0" cy="6477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4357" idx="3"/>
          </p:cNvCxnSpPr>
          <p:nvPr/>
        </p:nvCxnSpPr>
        <p:spPr>
          <a:xfrm flipV="1">
            <a:off x="6142038" y="3284538"/>
            <a:ext cx="301625" cy="241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6156325" y="2133600"/>
            <a:ext cx="301625" cy="241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0"/>
          <p:cNvSpPr>
            <a:spLocks noChangeArrowheads="1"/>
          </p:cNvSpPr>
          <p:nvPr/>
        </p:nvSpPr>
        <p:spPr bwMode="auto">
          <a:xfrm>
            <a:off x="7956376" y="2996952"/>
            <a:ext cx="620683" cy="338554"/>
          </a:xfrm>
          <a:prstGeom prst="rect">
            <a:avLst/>
          </a:prstGeom>
          <a:noFill/>
          <a:ln w="9525">
            <a:noFill/>
            <a:miter lim="800000"/>
            <a:headEnd/>
            <a:tailEnd/>
          </a:ln>
        </p:spPr>
        <p:txBody>
          <a:bodyPr wrap="none">
            <a:spAutoFit/>
          </a:bodyPr>
          <a:lstStyle/>
          <a:p>
            <a:r>
              <a:rPr lang="en-GB" sz="1600" dirty="0">
                <a:latin typeface="Tahoma" pitchFamily="34" charset="0"/>
              </a:rPr>
              <a:t>Load</a:t>
            </a:r>
            <a:endParaRPr lang="en-GB" sz="1600" dirty="0"/>
          </a:p>
        </p:txBody>
      </p:sp>
      <p:cxnSp>
        <p:nvCxnSpPr>
          <p:cNvPr id="28" name="Straight Arrow Connector 27"/>
          <p:cNvCxnSpPr/>
          <p:nvPr/>
        </p:nvCxnSpPr>
        <p:spPr>
          <a:xfrm flipH="1" flipV="1">
            <a:off x="7812360" y="2852936"/>
            <a:ext cx="144016" cy="3133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7164288" y="1484784"/>
            <a:ext cx="144016" cy="1223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p:cNvSpPr/>
          <p:nvPr/>
        </p:nvSpPr>
        <p:spPr>
          <a:xfrm>
            <a:off x="7164288" y="3429000"/>
            <a:ext cx="144016" cy="1223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899592" y="260648"/>
            <a:ext cx="7158037" cy="960438"/>
          </a:xfrm>
        </p:spPr>
        <p:txBody>
          <a:bodyPr/>
          <a:lstStyle/>
          <a:p>
            <a:pPr eaLnBrk="1" hangingPunct="1"/>
            <a:r>
              <a:rPr lang="en-GB" sz="2400" dirty="0"/>
              <a:t>Non-ideal (Practical) Current Source</a:t>
            </a:r>
          </a:p>
        </p:txBody>
      </p:sp>
      <p:sp>
        <p:nvSpPr>
          <p:cNvPr id="3076" name="Line 3"/>
          <p:cNvSpPr>
            <a:spLocks noChangeShapeType="1"/>
          </p:cNvSpPr>
          <p:nvPr/>
        </p:nvSpPr>
        <p:spPr bwMode="auto">
          <a:xfrm>
            <a:off x="609600" y="6227763"/>
            <a:ext cx="5543550" cy="0"/>
          </a:xfrm>
          <a:prstGeom prst="line">
            <a:avLst/>
          </a:prstGeom>
          <a:noFill/>
          <a:ln w="9525">
            <a:solidFill>
              <a:schemeClr val="tx1"/>
            </a:solidFill>
            <a:round/>
            <a:headEnd/>
            <a:tailEnd type="triangle" w="med" len="med"/>
          </a:ln>
        </p:spPr>
        <p:txBody>
          <a:bodyPr/>
          <a:lstStyle/>
          <a:p>
            <a:endParaRPr lang="en-GB"/>
          </a:p>
        </p:txBody>
      </p:sp>
      <p:sp>
        <p:nvSpPr>
          <p:cNvPr id="3077" name="Line 4"/>
          <p:cNvSpPr>
            <a:spLocks noChangeShapeType="1"/>
          </p:cNvSpPr>
          <p:nvPr/>
        </p:nvSpPr>
        <p:spPr bwMode="auto">
          <a:xfrm flipV="1">
            <a:off x="609600" y="2914650"/>
            <a:ext cx="0" cy="3313113"/>
          </a:xfrm>
          <a:prstGeom prst="line">
            <a:avLst/>
          </a:prstGeom>
          <a:noFill/>
          <a:ln w="9525">
            <a:solidFill>
              <a:schemeClr val="tx1"/>
            </a:solidFill>
            <a:round/>
            <a:headEnd/>
            <a:tailEnd type="triangle" w="med" len="med"/>
          </a:ln>
        </p:spPr>
        <p:txBody>
          <a:bodyPr/>
          <a:lstStyle/>
          <a:p>
            <a:endParaRPr lang="en-GB"/>
          </a:p>
        </p:txBody>
      </p:sp>
      <p:sp>
        <p:nvSpPr>
          <p:cNvPr id="3078" name="Line 5"/>
          <p:cNvSpPr>
            <a:spLocks noChangeShapeType="1"/>
          </p:cNvSpPr>
          <p:nvPr/>
        </p:nvSpPr>
        <p:spPr bwMode="auto">
          <a:xfrm>
            <a:off x="609600" y="3562350"/>
            <a:ext cx="4751388" cy="936625"/>
          </a:xfrm>
          <a:prstGeom prst="line">
            <a:avLst/>
          </a:prstGeom>
          <a:noFill/>
          <a:ln w="28575">
            <a:solidFill>
              <a:schemeClr val="tx1"/>
            </a:solidFill>
            <a:round/>
            <a:headEnd/>
            <a:tailEnd/>
          </a:ln>
        </p:spPr>
        <p:txBody>
          <a:bodyPr/>
          <a:lstStyle/>
          <a:p>
            <a:endParaRPr lang="en-GB"/>
          </a:p>
        </p:txBody>
      </p:sp>
      <p:sp>
        <p:nvSpPr>
          <p:cNvPr id="3079" name="Line 6"/>
          <p:cNvSpPr>
            <a:spLocks noChangeShapeType="1"/>
          </p:cNvSpPr>
          <p:nvPr/>
        </p:nvSpPr>
        <p:spPr bwMode="auto">
          <a:xfrm>
            <a:off x="609600" y="3562350"/>
            <a:ext cx="4683125" cy="11113"/>
          </a:xfrm>
          <a:prstGeom prst="line">
            <a:avLst/>
          </a:prstGeom>
          <a:noFill/>
          <a:ln w="9525">
            <a:solidFill>
              <a:schemeClr val="tx1"/>
            </a:solidFill>
            <a:prstDash val="dashDot"/>
            <a:round/>
            <a:headEnd/>
            <a:tailEnd/>
          </a:ln>
        </p:spPr>
        <p:txBody>
          <a:bodyPr/>
          <a:lstStyle/>
          <a:p>
            <a:endParaRPr lang="en-GB"/>
          </a:p>
        </p:txBody>
      </p:sp>
      <p:sp>
        <p:nvSpPr>
          <p:cNvPr id="3080" name="Text Box 7"/>
          <p:cNvSpPr txBox="1">
            <a:spLocks noChangeArrowheads="1"/>
          </p:cNvSpPr>
          <p:nvPr/>
        </p:nvSpPr>
        <p:spPr bwMode="auto">
          <a:xfrm>
            <a:off x="6205538" y="5738813"/>
            <a:ext cx="184150" cy="366712"/>
          </a:xfrm>
          <a:prstGeom prst="rect">
            <a:avLst/>
          </a:prstGeom>
          <a:noFill/>
          <a:ln w="9525">
            <a:noFill/>
            <a:miter lim="800000"/>
            <a:headEnd/>
            <a:tailEnd/>
          </a:ln>
        </p:spPr>
        <p:txBody>
          <a:bodyPr wrap="none">
            <a:spAutoFit/>
          </a:bodyPr>
          <a:lstStyle/>
          <a:p>
            <a:endParaRPr lang="en-US">
              <a:latin typeface="Tahoma" pitchFamily="34" charset="0"/>
            </a:endParaRPr>
          </a:p>
        </p:txBody>
      </p:sp>
      <p:sp>
        <p:nvSpPr>
          <p:cNvPr id="3081" name="Text Box 8"/>
          <p:cNvSpPr txBox="1">
            <a:spLocks noChangeArrowheads="1"/>
          </p:cNvSpPr>
          <p:nvPr/>
        </p:nvSpPr>
        <p:spPr bwMode="auto">
          <a:xfrm>
            <a:off x="6205538" y="5881688"/>
            <a:ext cx="396875" cy="366712"/>
          </a:xfrm>
          <a:prstGeom prst="rect">
            <a:avLst/>
          </a:prstGeom>
          <a:noFill/>
          <a:ln w="9525">
            <a:noFill/>
            <a:miter lim="800000"/>
            <a:headEnd/>
            <a:tailEnd/>
          </a:ln>
        </p:spPr>
        <p:txBody>
          <a:bodyPr wrap="none">
            <a:spAutoFit/>
          </a:bodyPr>
          <a:lstStyle/>
          <a:p>
            <a:r>
              <a:rPr lang="en-GB" i="1">
                <a:latin typeface="Tahoma" pitchFamily="34" charset="0"/>
              </a:rPr>
              <a:t>V</a:t>
            </a:r>
            <a:r>
              <a:rPr lang="en-GB" i="1" baseline="-25000">
                <a:latin typeface="Tahoma" pitchFamily="34" charset="0"/>
              </a:rPr>
              <a:t>L</a:t>
            </a:r>
            <a:endParaRPr lang="en-GB" i="1">
              <a:latin typeface="Tahoma" pitchFamily="34" charset="0"/>
            </a:endParaRPr>
          </a:p>
        </p:txBody>
      </p:sp>
      <p:sp>
        <p:nvSpPr>
          <p:cNvPr id="3082" name="Text Box 9"/>
          <p:cNvSpPr txBox="1">
            <a:spLocks noChangeArrowheads="1"/>
          </p:cNvSpPr>
          <p:nvPr/>
        </p:nvSpPr>
        <p:spPr bwMode="auto">
          <a:xfrm>
            <a:off x="0" y="2852936"/>
            <a:ext cx="361950" cy="366712"/>
          </a:xfrm>
          <a:prstGeom prst="rect">
            <a:avLst/>
          </a:prstGeom>
          <a:noFill/>
          <a:ln w="9525">
            <a:noFill/>
            <a:miter lim="800000"/>
            <a:headEnd/>
            <a:tailEnd/>
          </a:ln>
        </p:spPr>
        <p:txBody>
          <a:bodyPr>
            <a:spAutoFit/>
          </a:bodyPr>
          <a:lstStyle/>
          <a:p>
            <a:r>
              <a:rPr lang="en-GB" i="1" dirty="0">
                <a:latin typeface="Tahoma" pitchFamily="34" charset="0"/>
              </a:rPr>
              <a:t>I</a:t>
            </a:r>
            <a:r>
              <a:rPr lang="en-GB" i="1" baseline="-25000" dirty="0">
                <a:latin typeface="Tahoma" pitchFamily="34" charset="0"/>
              </a:rPr>
              <a:t>L</a:t>
            </a:r>
            <a:endParaRPr lang="en-GB" i="1" dirty="0">
              <a:latin typeface="Tahoma" pitchFamily="34" charset="0"/>
            </a:endParaRPr>
          </a:p>
        </p:txBody>
      </p:sp>
      <p:sp>
        <p:nvSpPr>
          <p:cNvPr id="3083" name="Text Box 10"/>
          <p:cNvSpPr txBox="1">
            <a:spLocks noChangeArrowheads="1"/>
          </p:cNvSpPr>
          <p:nvPr/>
        </p:nvSpPr>
        <p:spPr bwMode="auto">
          <a:xfrm>
            <a:off x="4644008" y="3501008"/>
            <a:ext cx="657225" cy="366713"/>
          </a:xfrm>
          <a:prstGeom prst="rect">
            <a:avLst/>
          </a:prstGeom>
          <a:noFill/>
          <a:ln w="9525">
            <a:noFill/>
            <a:miter lim="800000"/>
            <a:headEnd/>
            <a:tailEnd/>
          </a:ln>
        </p:spPr>
        <p:txBody>
          <a:bodyPr wrap="none">
            <a:spAutoFit/>
          </a:bodyPr>
          <a:lstStyle/>
          <a:p>
            <a:r>
              <a:rPr lang="en-GB" dirty="0">
                <a:latin typeface="Tahoma" pitchFamily="34" charset="0"/>
              </a:rPr>
              <a:t>ideal</a:t>
            </a:r>
          </a:p>
        </p:txBody>
      </p:sp>
      <p:sp>
        <p:nvSpPr>
          <p:cNvPr id="3084" name="Text Box 11"/>
          <p:cNvSpPr txBox="1">
            <a:spLocks noChangeArrowheads="1"/>
          </p:cNvSpPr>
          <p:nvPr/>
        </p:nvSpPr>
        <p:spPr bwMode="auto">
          <a:xfrm>
            <a:off x="4267200" y="4419600"/>
            <a:ext cx="1025525" cy="366713"/>
          </a:xfrm>
          <a:prstGeom prst="rect">
            <a:avLst/>
          </a:prstGeom>
          <a:noFill/>
          <a:ln w="9525">
            <a:noFill/>
            <a:miter lim="800000"/>
            <a:headEnd/>
            <a:tailEnd/>
          </a:ln>
        </p:spPr>
        <p:txBody>
          <a:bodyPr wrap="none">
            <a:spAutoFit/>
          </a:bodyPr>
          <a:lstStyle/>
          <a:p>
            <a:r>
              <a:rPr lang="en-GB">
                <a:latin typeface="Tahoma" pitchFamily="34" charset="0"/>
              </a:rPr>
              <a:t>practical</a:t>
            </a:r>
          </a:p>
        </p:txBody>
      </p:sp>
      <p:sp>
        <p:nvSpPr>
          <p:cNvPr id="3085" name="Text Box 12"/>
          <p:cNvSpPr txBox="1">
            <a:spLocks noChangeArrowheads="1"/>
          </p:cNvSpPr>
          <p:nvPr/>
        </p:nvSpPr>
        <p:spPr bwMode="auto">
          <a:xfrm>
            <a:off x="1309688" y="4087813"/>
            <a:ext cx="1377300" cy="369332"/>
          </a:xfrm>
          <a:prstGeom prst="rect">
            <a:avLst/>
          </a:prstGeom>
          <a:noFill/>
          <a:ln w="9525">
            <a:noFill/>
            <a:miter lim="800000"/>
            <a:headEnd/>
            <a:tailEnd/>
          </a:ln>
        </p:spPr>
        <p:txBody>
          <a:bodyPr wrap="none">
            <a:spAutoFit/>
          </a:bodyPr>
          <a:lstStyle/>
          <a:p>
            <a:r>
              <a:rPr lang="en-GB" i="1" dirty="0">
                <a:latin typeface="Times New Roman" pitchFamily="18" charset="0"/>
              </a:rPr>
              <a:t>G</a:t>
            </a:r>
            <a:r>
              <a:rPr lang="en-GB" i="1" baseline="-25000" dirty="0">
                <a:latin typeface="Times New Roman" pitchFamily="18" charset="0"/>
              </a:rPr>
              <a:t>s</a:t>
            </a:r>
            <a:r>
              <a:rPr lang="en-GB" i="1" dirty="0">
                <a:latin typeface="Times New Roman" pitchFamily="18" charset="0"/>
              </a:rPr>
              <a:t>=|</a:t>
            </a:r>
            <a:r>
              <a:rPr lang="en-GB" i="1" dirty="0" err="1">
                <a:latin typeface="Times New Roman" pitchFamily="18" charset="0"/>
              </a:rPr>
              <a:t>dI</a:t>
            </a:r>
            <a:r>
              <a:rPr lang="en-GB" i="1" baseline="-25000" dirty="0" err="1">
                <a:latin typeface="Times New Roman" pitchFamily="18" charset="0"/>
              </a:rPr>
              <a:t>L</a:t>
            </a:r>
            <a:r>
              <a:rPr lang="en-GB" i="1" dirty="0" err="1">
                <a:latin typeface="Times New Roman" pitchFamily="18" charset="0"/>
              </a:rPr>
              <a:t>/dV</a:t>
            </a:r>
            <a:r>
              <a:rPr lang="en-GB" i="1" baseline="-25000" dirty="0" err="1">
                <a:latin typeface="Times New Roman" pitchFamily="18" charset="0"/>
              </a:rPr>
              <a:t>L</a:t>
            </a:r>
            <a:r>
              <a:rPr lang="en-GB" i="1" dirty="0">
                <a:latin typeface="Times New Roman" pitchFamily="18" charset="0"/>
              </a:rPr>
              <a:t>|</a:t>
            </a:r>
          </a:p>
        </p:txBody>
      </p:sp>
      <p:grpSp>
        <p:nvGrpSpPr>
          <p:cNvPr id="2" name="Group 13"/>
          <p:cNvGrpSpPr>
            <a:grpSpLocks/>
          </p:cNvGrpSpPr>
          <p:nvPr/>
        </p:nvGrpSpPr>
        <p:grpSpPr bwMode="auto">
          <a:xfrm>
            <a:off x="6588224" y="1844675"/>
            <a:ext cx="0" cy="1871663"/>
            <a:chOff x="3152" y="2387"/>
            <a:chExt cx="0" cy="1179"/>
          </a:xfrm>
        </p:grpSpPr>
        <p:sp>
          <p:nvSpPr>
            <p:cNvPr id="3106" name="Line 16"/>
            <p:cNvSpPr>
              <a:spLocks noChangeShapeType="1"/>
            </p:cNvSpPr>
            <p:nvPr/>
          </p:nvSpPr>
          <p:spPr bwMode="auto">
            <a:xfrm flipV="1">
              <a:off x="3152" y="3249"/>
              <a:ext cx="0" cy="317"/>
            </a:xfrm>
            <a:prstGeom prst="line">
              <a:avLst/>
            </a:prstGeom>
            <a:noFill/>
            <a:ln w="9525">
              <a:solidFill>
                <a:schemeClr val="tx1"/>
              </a:solidFill>
              <a:round/>
              <a:headEnd/>
              <a:tailEnd/>
            </a:ln>
          </p:spPr>
          <p:txBody>
            <a:bodyPr/>
            <a:lstStyle/>
            <a:p>
              <a:endParaRPr lang="en-GB"/>
            </a:p>
          </p:txBody>
        </p:sp>
        <p:sp>
          <p:nvSpPr>
            <p:cNvPr id="3105" name="Line 15"/>
            <p:cNvSpPr>
              <a:spLocks noChangeShapeType="1"/>
            </p:cNvSpPr>
            <p:nvPr/>
          </p:nvSpPr>
          <p:spPr bwMode="auto">
            <a:xfrm flipV="1">
              <a:off x="3152" y="2387"/>
              <a:ext cx="0" cy="317"/>
            </a:xfrm>
            <a:prstGeom prst="line">
              <a:avLst/>
            </a:prstGeom>
            <a:noFill/>
            <a:ln w="9525">
              <a:solidFill>
                <a:schemeClr val="tx1"/>
              </a:solidFill>
              <a:round/>
              <a:headEnd/>
              <a:tailEnd/>
            </a:ln>
          </p:spPr>
          <p:txBody>
            <a:bodyPr/>
            <a:lstStyle/>
            <a:p>
              <a:endParaRPr lang="en-GB"/>
            </a:p>
          </p:txBody>
        </p:sp>
      </p:grpSp>
      <p:sp>
        <p:nvSpPr>
          <p:cNvPr id="3087" name="Text Box 17"/>
          <p:cNvSpPr txBox="1">
            <a:spLocks noChangeArrowheads="1"/>
          </p:cNvSpPr>
          <p:nvPr/>
        </p:nvSpPr>
        <p:spPr bwMode="auto">
          <a:xfrm>
            <a:off x="5673725" y="2276475"/>
            <a:ext cx="338138" cy="366713"/>
          </a:xfrm>
          <a:prstGeom prst="rect">
            <a:avLst/>
          </a:prstGeom>
          <a:noFill/>
          <a:ln w="9525">
            <a:noFill/>
            <a:miter lim="800000"/>
            <a:headEnd/>
            <a:tailEnd/>
          </a:ln>
        </p:spPr>
        <p:txBody>
          <a:bodyPr wrap="none">
            <a:spAutoFit/>
          </a:bodyPr>
          <a:lstStyle/>
          <a:p>
            <a:r>
              <a:rPr lang="en-GB" i="1">
                <a:latin typeface="Tahoma" pitchFamily="34" charset="0"/>
              </a:rPr>
              <a:t>I</a:t>
            </a:r>
            <a:r>
              <a:rPr lang="en-GB" i="1" baseline="-25000">
                <a:latin typeface="Tahoma" pitchFamily="34" charset="0"/>
              </a:rPr>
              <a:t>s</a:t>
            </a:r>
          </a:p>
        </p:txBody>
      </p:sp>
      <p:sp>
        <p:nvSpPr>
          <p:cNvPr id="3089" name="Line 19"/>
          <p:cNvSpPr>
            <a:spLocks noChangeShapeType="1"/>
          </p:cNvSpPr>
          <p:nvPr/>
        </p:nvSpPr>
        <p:spPr bwMode="auto">
          <a:xfrm>
            <a:off x="6610350" y="1844675"/>
            <a:ext cx="2305050" cy="0"/>
          </a:xfrm>
          <a:prstGeom prst="line">
            <a:avLst/>
          </a:prstGeom>
          <a:noFill/>
          <a:ln w="9525">
            <a:solidFill>
              <a:schemeClr val="tx1"/>
            </a:solidFill>
            <a:round/>
            <a:headEnd/>
            <a:tailEnd type="triangle" w="med" len="med"/>
          </a:ln>
        </p:spPr>
        <p:txBody>
          <a:bodyPr/>
          <a:lstStyle/>
          <a:p>
            <a:endParaRPr lang="en-GB"/>
          </a:p>
        </p:txBody>
      </p:sp>
      <p:sp>
        <p:nvSpPr>
          <p:cNvPr id="3090" name="Line 20"/>
          <p:cNvSpPr>
            <a:spLocks noChangeShapeType="1"/>
          </p:cNvSpPr>
          <p:nvPr/>
        </p:nvSpPr>
        <p:spPr bwMode="auto">
          <a:xfrm>
            <a:off x="6610350" y="3716338"/>
            <a:ext cx="2305050" cy="0"/>
          </a:xfrm>
          <a:prstGeom prst="line">
            <a:avLst/>
          </a:prstGeom>
          <a:noFill/>
          <a:ln w="9525">
            <a:solidFill>
              <a:schemeClr val="tx1"/>
            </a:solidFill>
            <a:round/>
            <a:headEnd/>
            <a:tailEnd/>
          </a:ln>
        </p:spPr>
        <p:txBody>
          <a:bodyPr/>
          <a:lstStyle/>
          <a:p>
            <a:endParaRPr lang="en-GB"/>
          </a:p>
        </p:txBody>
      </p:sp>
      <p:grpSp>
        <p:nvGrpSpPr>
          <p:cNvPr id="3" name="Group 21"/>
          <p:cNvGrpSpPr>
            <a:grpSpLocks/>
          </p:cNvGrpSpPr>
          <p:nvPr/>
        </p:nvGrpSpPr>
        <p:grpSpPr bwMode="auto">
          <a:xfrm>
            <a:off x="7691438" y="1844675"/>
            <a:ext cx="215900" cy="1871663"/>
            <a:chOff x="3833" y="2387"/>
            <a:chExt cx="136" cy="1179"/>
          </a:xfrm>
        </p:grpSpPr>
        <p:sp>
          <p:nvSpPr>
            <p:cNvPr id="3101" name="Rectangle 22"/>
            <p:cNvSpPr>
              <a:spLocks noChangeArrowheads="1"/>
            </p:cNvSpPr>
            <p:nvPr/>
          </p:nvSpPr>
          <p:spPr bwMode="auto">
            <a:xfrm>
              <a:off x="3833" y="2795"/>
              <a:ext cx="136" cy="363"/>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102" name="Line 23"/>
            <p:cNvSpPr>
              <a:spLocks noChangeShapeType="1"/>
            </p:cNvSpPr>
            <p:nvPr/>
          </p:nvSpPr>
          <p:spPr bwMode="auto">
            <a:xfrm>
              <a:off x="3901" y="2387"/>
              <a:ext cx="0" cy="408"/>
            </a:xfrm>
            <a:prstGeom prst="line">
              <a:avLst/>
            </a:prstGeom>
            <a:noFill/>
            <a:ln w="9525">
              <a:solidFill>
                <a:schemeClr val="tx1"/>
              </a:solidFill>
              <a:round/>
              <a:headEnd/>
              <a:tailEnd type="triangle" w="med" len="med"/>
            </a:ln>
          </p:spPr>
          <p:txBody>
            <a:bodyPr/>
            <a:lstStyle/>
            <a:p>
              <a:endParaRPr lang="en-GB"/>
            </a:p>
          </p:txBody>
        </p:sp>
        <p:sp>
          <p:nvSpPr>
            <p:cNvPr id="3103" name="Line 24"/>
            <p:cNvSpPr>
              <a:spLocks noChangeShapeType="1"/>
            </p:cNvSpPr>
            <p:nvPr/>
          </p:nvSpPr>
          <p:spPr bwMode="auto">
            <a:xfrm>
              <a:off x="3901" y="3158"/>
              <a:ext cx="0" cy="408"/>
            </a:xfrm>
            <a:prstGeom prst="line">
              <a:avLst/>
            </a:prstGeom>
            <a:noFill/>
            <a:ln w="9525">
              <a:solidFill>
                <a:schemeClr val="tx1"/>
              </a:solidFill>
              <a:round/>
              <a:headEnd/>
              <a:tailEnd/>
            </a:ln>
          </p:spPr>
          <p:txBody>
            <a:bodyPr/>
            <a:lstStyle/>
            <a:p>
              <a:endParaRPr lang="en-GB"/>
            </a:p>
          </p:txBody>
        </p:sp>
      </p:grpSp>
      <p:sp>
        <p:nvSpPr>
          <p:cNvPr id="3092" name="Rectangle 25"/>
          <p:cNvSpPr>
            <a:spLocks noChangeArrowheads="1"/>
          </p:cNvSpPr>
          <p:nvPr/>
        </p:nvSpPr>
        <p:spPr bwMode="auto">
          <a:xfrm>
            <a:off x="5530850" y="1700213"/>
            <a:ext cx="2592388" cy="2160587"/>
          </a:xfrm>
          <a:prstGeom prst="rect">
            <a:avLst/>
          </a:prstGeom>
          <a:noFill/>
          <a:ln w="9525">
            <a:solidFill>
              <a:schemeClr val="tx1"/>
            </a:solidFill>
            <a:prstDash val="dash"/>
            <a:miter lim="800000"/>
            <a:headEnd/>
            <a:tailEnd/>
          </a:ln>
        </p:spPr>
        <p:txBody>
          <a:bodyPr wrap="none" anchor="ctr"/>
          <a:lstStyle/>
          <a:p>
            <a:endParaRPr lang="en-US"/>
          </a:p>
        </p:txBody>
      </p:sp>
      <p:sp>
        <p:nvSpPr>
          <p:cNvPr id="3093" name="Text Box 26"/>
          <p:cNvSpPr txBox="1">
            <a:spLocks noChangeArrowheads="1"/>
          </p:cNvSpPr>
          <p:nvPr/>
        </p:nvSpPr>
        <p:spPr bwMode="auto">
          <a:xfrm>
            <a:off x="7258050" y="2276475"/>
            <a:ext cx="393700" cy="366713"/>
          </a:xfrm>
          <a:prstGeom prst="rect">
            <a:avLst/>
          </a:prstGeom>
          <a:noFill/>
          <a:ln w="9525">
            <a:noFill/>
            <a:miter lim="800000"/>
            <a:headEnd/>
            <a:tailEnd/>
          </a:ln>
        </p:spPr>
        <p:txBody>
          <a:bodyPr wrap="none">
            <a:spAutoFit/>
          </a:bodyPr>
          <a:lstStyle/>
          <a:p>
            <a:r>
              <a:rPr lang="en-GB" i="1">
                <a:latin typeface="Tahoma" pitchFamily="34" charset="0"/>
              </a:rPr>
              <a:t>R</a:t>
            </a:r>
            <a:r>
              <a:rPr lang="en-GB" i="1" baseline="-25000">
                <a:latin typeface="Tahoma" pitchFamily="34" charset="0"/>
              </a:rPr>
              <a:t>s</a:t>
            </a:r>
          </a:p>
        </p:txBody>
      </p:sp>
      <p:graphicFrame>
        <p:nvGraphicFramePr>
          <p:cNvPr id="3074" name="Object 27"/>
          <p:cNvGraphicFramePr>
            <a:graphicFrameLocks noChangeAspect="1"/>
          </p:cNvGraphicFramePr>
          <p:nvPr/>
        </p:nvGraphicFramePr>
        <p:xfrm>
          <a:off x="2327275" y="4648200"/>
          <a:ext cx="1520825" cy="1016000"/>
        </p:xfrm>
        <a:graphic>
          <a:graphicData uri="http://schemas.openxmlformats.org/presentationml/2006/ole">
            <mc:AlternateContent xmlns:mc="http://schemas.openxmlformats.org/markup-compatibility/2006">
              <mc:Choice xmlns:v="urn:schemas-microsoft-com:vml" Requires="v">
                <p:oleObj spid="_x0000_s29771" name="Equation" r:id="rId4" imgW="914400" imgH="609480" progId="Equation.3">
                  <p:embed/>
                </p:oleObj>
              </mc:Choice>
              <mc:Fallback>
                <p:oleObj name="Equation" r:id="rId4" imgW="914400" imgH="609480" progId="Equation.3">
                  <p:embed/>
                  <p:pic>
                    <p:nvPicPr>
                      <p:cNvPr id="0" name="Object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7275" y="4648200"/>
                        <a:ext cx="1520825" cy="1016000"/>
                      </a:xfrm>
                      <a:prstGeom prst="rect">
                        <a:avLst/>
                      </a:prstGeom>
                      <a:solidFill>
                        <a:schemeClr val="bg1"/>
                      </a:solidFill>
                      <a:ln w="9525">
                        <a:solidFill>
                          <a:schemeClr val="bg1"/>
                        </a:solidFill>
                        <a:miter lim="800000"/>
                        <a:headEnd/>
                        <a:tailEnd/>
                      </a:ln>
                    </p:spPr>
                  </p:pic>
                </p:oleObj>
              </mc:Fallback>
            </mc:AlternateContent>
          </a:graphicData>
        </a:graphic>
      </p:graphicFrame>
      <p:sp>
        <p:nvSpPr>
          <p:cNvPr id="3094" name="Text Box 28"/>
          <p:cNvSpPr txBox="1">
            <a:spLocks noChangeArrowheads="1"/>
          </p:cNvSpPr>
          <p:nvPr/>
        </p:nvSpPr>
        <p:spPr bwMode="auto">
          <a:xfrm>
            <a:off x="8174038" y="1858963"/>
            <a:ext cx="350837" cy="366712"/>
          </a:xfrm>
          <a:prstGeom prst="rect">
            <a:avLst/>
          </a:prstGeom>
          <a:noFill/>
          <a:ln w="9525">
            <a:noFill/>
            <a:miter lim="800000"/>
            <a:headEnd/>
            <a:tailEnd/>
          </a:ln>
        </p:spPr>
        <p:txBody>
          <a:bodyPr wrap="none">
            <a:spAutoFit/>
          </a:bodyPr>
          <a:lstStyle/>
          <a:p>
            <a:r>
              <a:rPr lang="en-GB">
                <a:latin typeface="Tahoma" pitchFamily="34" charset="0"/>
              </a:rPr>
              <a:t>+</a:t>
            </a:r>
          </a:p>
        </p:txBody>
      </p:sp>
      <p:sp>
        <p:nvSpPr>
          <p:cNvPr id="3095" name="Text Box 29"/>
          <p:cNvSpPr txBox="1">
            <a:spLocks noChangeArrowheads="1"/>
          </p:cNvSpPr>
          <p:nvPr/>
        </p:nvSpPr>
        <p:spPr bwMode="auto">
          <a:xfrm>
            <a:off x="8266113" y="3284538"/>
            <a:ext cx="266700" cy="366712"/>
          </a:xfrm>
          <a:prstGeom prst="rect">
            <a:avLst/>
          </a:prstGeom>
          <a:noFill/>
          <a:ln w="9525">
            <a:noFill/>
            <a:miter lim="800000"/>
            <a:headEnd/>
            <a:tailEnd/>
          </a:ln>
        </p:spPr>
        <p:txBody>
          <a:bodyPr wrap="none">
            <a:spAutoFit/>
          </a:bodyPr>
          <a:lstStyle/>
          <a:p>
            <a:r>
              <a:rPr lang="en-GB">
                <a:latin typeface="Tahoma" pitchFamily="34" charset="0"/>
              </a:rPr>
              <a:t>-</a:t>
            </a:r>
          </a:p>
        </p:txBody>
      </p:sp>
      <p:sp>
        <p:nvSpPr>
          <p:cNvPr id="3096" name="Text Box 30"/>
          <p:cNvSpPr txBox="1">
            <a:spLocks noChangeArrowheads="1"/>
          </p:cNvSpPr>
          <p:nvPr/>
        </p:nvSpPr>
        <p:spPr bwMode="auto">
          <a:xfrm>
            <a:off x="8174038" y="2651125"/>
            <a:ext cx="430212" cy="366713"/>
          </a:xfrm>
          <a:prstGeom prst="rect">
            <a:avLst/>
          </a:prstGeom>
          <a:noFill/>
          <a:ln w="9525">
            <a:noFill/>
            <a:miter lim="800000"/>
            <a:headEnd/>
            <a:tailEnd/>
          </a:ln>
        </p:spPr>
        <p:txBody>
          <a:bodyPr>
            <a:spAutoFit/>
          </a:bodyPr>
          <a:lstStyle/>
          <a:p>
            <a:r>
              <a:rPr lang="en-GB" i="1">
                <a:latin typeface="Tahoma" pitchFamily="34" charset="0"/>
              </a:rPr>
              <a:t>V</a:t>
            </a:r>
            <a:r>
              <a:rPr lang="en-GB" i="1" baseline="-25000">
                <a:latin typeface="Tahoma" pitchFamily="34" charset="0"/>
              </a:rPr>
              <a:t>L</a:t>
            </a:r>
          </a:p>
        </p:txBody>
      </p:sp>
      <p:sp>
        <p:nvSpPr>
          <p:cNvPr id="3097" name="Text Box 31"/>
          <p:cNvSpPr txBox="1">
            <a:spLocks noChangeArrowheads="1"/>
          </p:cNvSpPr>
          <p:nvPr/>
        </p:nvSpPr>
        <p:spPr bwMode="auto">
          <a:xfrm>
            <a:off x="2286000" y="6324600"/>
            <a:ext cx="1989138" cy="366713"/>
          </a:xfrm>
          <a:prstGeom prst="rect">
            <a:avLst/>
          </a:prstGeom>
          <a:noFill/>
          <a:ln w="9525">
            <a:noFill/>
            <a:miter lim="800000"/>
            <a:headEnd/>
            <a:tailEnd/>
          </a:ln>
        </p:spPr>
        <p:txBody>
          <a:bodyPr wrap="none">
            <a:spAutoFit/>
          </a:bodyPr>
          <a:lstStyle/>
          <a:p>
            <a:r>
              <a:rPr lang="en-GB">
                <a:latin typeface="Tahoma" pitchFamily="34" charset="0"/>
              </a:rPr>
              <a:t>I-V characteristics</a:t>
            </a:r>
          </a:p>
        </p:txBody>
      </p:sp>
      <p:sp>
        <p:nvSpPr>
          <p:cNvPr id="3098" name="Text Box 32"/>
          <p:cNvSpPr txBox="1">
            <a:spLocks noChangeArrowheads="1"/>
          </p:cNvSpPr>
          <p:nvPr/>
        </p:nvSpPr>
        <p:spPr bwMode="auto">
          <a:xfrm>
            <a:off x="8458200" y="1422400"/>
            <a:ext cx="346075" cy="366713"/>
          </a:xfrm>
          <a:prstGeom prst="rect">
            <a:avLst/>
          </a:prstGeom>
          <a:noFill/>
          <a:ln w="9525">
            <a:noFill/>
            <a:miter lim="800000"/>
            <a:headEnd/>
            <a:tailEnd/>
          </a:ln>
        </p:spPr>
        <p:txBody>
          <a:bodyPr wrap="none">
            <a:spAutoFit/>
          </a:bodyPr>
          <a:lstStyle/>
          <a:p>
            <a:r>
              <a:rPr lang="en-GB" i="1">
                <a:latin typeface="Tahoma" pitchFamily="34" charset="0"/>
              </a:rPr>
              <a:t>I</a:t>
            </a:r>
            <a:r>
              <a:rPr lang="en-GB" i="1" baseline="-25000">
                <a:latin typeface="Tahoma" pitchFamily="34" charset="0"/>
              </a:rPr>
              <a:t>L</a:t>
            </a:r>
            <a:endParaRPr lang="en-GB" i="1">
              <a:latin typeface="Tahoma" pitchFamily="34" charset="0"/>
            </a:endParaRPr>
          </a:p>
        </p:txBody>
      </p:sp>
      <p:sp>
        <p:nvSpPr>
          <p:cNvPr id="35" name="Text Box 32"/>
          <p:cNvSpPr txBox="1">
            <a:spLocks noChangeArrowheads="1"/>
          </p:cNvSpPr>
          <p:nvPr/>
        </p:nvSpPr>
        <p:spPr bwMode="auto">
          <a:xfrm>
            <a:off x="1115616" y="1484784"/>
            <a:ext cx="4392612" cy="2031325"/>
          </a:xfrm>
          <a:prstGeom prst="rect">
            <a:avLst/>
          </a:prstGeom>
          <a:noFill/>
          <a:ln w="9525">
            <a:noFill/>
            <a:miter lim="800000"/>
            <a:headEnd/>
            <a:tailEnd/>
          </a:ln>
        </p:spPr>
        <p:txBody>
          <a:bodyPr>
            <a:spAutoFit/>
          </a:bodyPr>
          <a:lstStyle/>
          <a:p>
            <a:r>
              <a:rPr lang="en-GB" i="1" dirty="0">
                <a:latin typeface="Tahoma" pitchFamily="34" charset="0"/>
              </a:rPr>
              <a:t>I</a:t>
            </a:r>
            <a:r>
              <a:rPr lang="en-GB" i="1" baseline="-25000" dirty="0">
                <a:latin typeface="Tahoma" pitchFamily="34" charset="0"/>
              </a:rPr>
              <a:t>s</a:t>
            </a:r>
            <a:r>
              <a:rPr lang="en-GB" dirty="0">
                <a:latin typeface="Tahoma" pitchFamily="34" charset="0"/>
              </a:rPr>
              <a:t> is the desired ideal current. As the voltage, </a:t>
            </a:r>
            <a:r>
              <a:rPr lang="en-GB" i="1" dirty="0">
                <a:latin typeface="Tahoma" pitchFamily="34" charset="0"/>
              </a:rPr>
              <a:t>V</a:t>
            </a:r>
            <a:r>
              <a:rPr lang="en-GB" i="1" baseline="-25000" dirty="0">
                <a:latin typeface="Tahoma" pitchFamily="34" charset="0"/>
              </a:rPr>
              <a:t>L</a:t>
            </a:r>
            <a:r>
              <a:rPr lang="en-GB" dirty="0">
                <a:latin typeface="Tahoma" pitchFamily="34" charset="0"/>
              </a:rPr>
              <a:t> , is increased, the output current, </a:t>
            </a:r>
            <a:r>
              <a:rPr lang="en-GB" i="1" dirty="0">
                <a:latin typeface="Tahoma" pitchFamily="34" charset="0"/>
              </a:rPr>
              <a:t>I</a:t>
            </a:r>
            <a:r>
              <a:rPr lang="en-GB" i="1" baseline="-25000" dirty="0">
                <a:latin typeface="Tahoma" pitchFamily="34" charset="0"/>
              </a:rPr>
              <a:t>L</a:t>
            </a:r>
            <a:r>
              <a:rPr lang="en-GB" dirty="0">
                <a:latin typeface="Tahoma" pitchFamily="34" charset="0"/>
              </a:rPr>
              <a:t>, decreases due to the current flow through the internal resistance, </a:t>
            </a:r>
            <a:r>
              <a:rPr lang="en-GB" i="1" dirty="0" err="1">
                <a:latin typeface="Tahoma" pitchFamily="34" charset="0"/>
              </a:rPr>
              <a:t>R</a:t>
            </a:r>
            <a:r>
              <a:rPr lang="en-GB" i="1" baseline="-25000" dirty="0" err="1">
                <a:latin typeface="Tahoma" pitchFamily="34" charset="0"/>
              </a:rPr>
              <a:t>s</a:t>
            </a:r>
            <a:endParaRPr lang="en-GB" dirty="0">
              <a:latin typeface="Tahoma" pitchFamily="34" charset="0"/>
            </a:endParaRPr>
          </a:p>
          <a:p>
            <a:endParaRPr lang="en-GB" dirty="0">
              <a:latin typeface="Tahoma" pitchFamily="34" charset="0"/>
            </a:endParaRPr>
          </a:p>
          <a:p>
            <a:r>
              <a:rPr lang="en-GB" dirty="0">
                <a:latin typeface="Tahoma" pitchFamily="34" charset="0"/>
              </a:rPr>
              <a:t>If </a:t>
            </a:r>
            <a:r>
              <a:rPr lang="en-GB" i="1" dirty="0" err="1">
                <a:latin typeface="Tahoma" pitchFamily="34" charset="0"/>
              </a:rPr>
              <a:t>R</a:t>
            </a:r>
            <a:r>
              <a:rPr lang="en-GB" i="1" baseline="-25000" dirty="0" err="1">
                <a:latin typeface="Tahoma" pitchFamily="34" charset="0"/>
              </a:rPr>
              <a:t>s</a:t>
            </a:r>
            <a:r>
              <a:rPr lang="en-GB" baseline="-25000" dirty="0">
                <a:latin typeface="Tahoma" pitchFamily="34" charset="0"/>
              </a:rPr>
              <a:t> </a:t>
            </a:r>
            <a:r>
              <a:rPr lang="en-GB" dirty="0">
                <a:latin typeface="Tahoma" pitchFamily="34" charset="0"/>
              </a:rPr>
              <a:t>= ∞, the current source is ideal</a:t>
            </a:r>
          </a:p>
          <a:p>
            <a:endParaRPr lang="en-GB" dirty="0">
              <a:latin typeface="Tahoma" pitchFamily="34" charset="0"/>
            </a:endParaRPr>
          </a:p>
        </p:txBody>
      </p:sp>
      <p:sp>
        <p:nvSpPr>
          <p:cNvPr id="36" name="Text Box 9"/>
          <p:cNvSpPr txBox="1">
            <a:spLocks noChangeArrowheads="1"/>
          </p:cNvSpPr>
          <p:nvPr/>
        </p:nvSpPr>
        <p:spPr bwMode="auto">
          <a:xfrm>
            <a:off x="251520" y="3356992"/>
            <a:ext cx="361950" cy="366712"/>
          </a:xfrm>
          <a:prstGeom prst="rect">
            <a:avLst/>
          </a:prstGeom>
          <a:noFill/>
          <a:ln w="9525">
            <a:noFill/>
            <a:miter lim="800000"/>
            <a:headEnd/>
            <a:tailEnd/>
          </a:ln>
        </p:spPr>
        <p:txBody>
          <a:bodyPr>
            <a:spAutoFit/>
          </a:bodyPr>
          <a:lstStyle/>
          <a:p>
            <a:r>
              <a:rPr lang="en-GB" i="1" dirty="0">
                <a:latin typeface="Tahoma" pitchFamily="34" charset="0"/>
              </a:rPr>
              <a:t>I</a:t>
            </a:r>
            <a:r>
              <a:rPr lang="en-GB" i="1" baseline="-25000" dirty="0">
                <a:latin typeface="Tahoma" pitchFamily="34" charset="0"/>
              </a:rPr>
              <a:t>S</a:t>
            </a:r>
            <a:endParaRPr lang="en-GB" i="1" dirty="0">
              <a:latin typeface="Tahoma" pitchFamily="34" charset="0"/>
            </a:endParaRPr>
          </a:p>
        </p:txBody>
      </p:sp>
      <p:sp>
        <p:nvSpPr>
          <p:cNvPr id="37" name="Oval 36"/>
          <p:cNvSpPr/>
          <p:nvPr/>
        </p:nvSpPr>
        <p:spPr>
          <a:xfrm>
            <a:off x="6156176" y="2348880"/>
            <a:ext cx="914400" cy="9144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88" name="Line 18"/>
          <p:cNvSpPr>
            <a:spLocks noChangeShapeType="1"/>
          </p:cNvSpPr>
          <p:nvPr/>
        </p:nvSpPr>
        <p:spPr bwMode="auto">
          <a:xfrm flipH="1" flipV="1">
            <a:off x="6588224" y="2420888"/>
            <a:ext cx="0" cy="720080"/>
          </a:xfrm>
          <a:prstGeom prst="line">
            <a:avLst/>
          </a:prstGeom>
          <a:noFill/>
          <a:ln w="9525">
            <a:solidFill>
              <a:schemeClr val="tx1"/>
            </a:solidFill>
            <a:round/>
            <a:headEnd/>
            <a:tailEnd type="triangle" w="med" len="med"/>
          </a:ln>
        </p:spPr>
        <p:txBody>
          <a:bodyPr/>
          <a:lstStyle/>
          <a:p>
            <a:endParaRPr lang="en-GB"/>
          </a:p>
        </p:txBody>
      </p:sp>
      <p:sp>
        <p:nvSpPr>
          <p:cNvPr id="35874" name="Rectangle 34"/>
          <p:cNvSpPr>
            <a:spLocks noChangeArrowheads="1"/>
          </p:cNvSpPr>
          <p:nvPr/>
        </p:nvSpPr>
        <p:spPr bwMode="auto">
          <a:xfrm>
            <a:off x="5508104" y="1700808"/>
            <a:ext cx="2663825" cy="2160587"/>
          </a:xfrm>
          <a:prstGeom prst="rect">
            <a:avLst/>
          </a:prstGeom>
          <a:solidFill>
            <a:srgbClr val="000000"/>
          </a:solidFill>
          <a:ln w="9525">
            <a:solidFill>
              <a:schemeClr val="tx1"/>
            </a:solidFill>
            <a:miter lim="800000"/>
            <a:headEnd/>
            <a:tailEnd/>
          </a:ln>
        </p:spPr>
        <p:txBody>
          <a:bodyPr wrap="none" anchor="ctr"/>
          <a:lstStyle/>
          <a:p>
            <a:pPr algn="ctr"/>
            <a:r>
              <a:rPr lang="en-GB" dirty="0">
                <a:solidFill>
                  <a:schemeClr val="bg1"/>
                </a:solidFill>
              </a:rPr>
              <a:t>Practical Current</a:t>
            </a:r>
          </a:p>
          <a:p>
            <a:pPr algn="ctr"/>
            <a:r>
              <a:rPr lang="en-GB" dirty="0">
                <a:solidFill>
                  <a:schemeClr val="bg1"/>
                </a:solidFill>
              </a:rPr>
              <a:t>Source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587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74"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a:t>Norton’s theorem</a:t>
            </a:r>
          </a:p>
        </p:txBody>
      </p:sp>
      <p:sp>
        <p:nvSpPr>
          <p:cNvPr id="15363" name="Rectangle 3"/>
          <p:cNvSpPr>
            <a:spLocks noGrp="1" noChangeArrowheads="1"/>
          </p:cNvSpPr>
          <p:nvPr>
            <p:ph type="body" idx="1"/>
          </p:nvPr>
        </p:nvSpPr>
        <p:spPr>
          <a:xfrm>
            <a:off x="395536" y="1628800"/>
            <a:ext cx="8503096" cy="3536032"/>
          </a:xfrm>
        </p:spPr>
        <p:txBody>
          <a:bodyPr/>
          <a:lstStyle/>
          <a:p>
            <a:pPr marL="342900" indent="-342900" eaLnBrk="1" hangingPunct="1"/>
            <a:r>
              <a:rPr lang="en-GB" sz="2400" dirty="0"/>
              <a:t>An entire electrical </a:t>
            </a:r>
            <a:r>
              <a:rPr lang="en-GB" altLang="zh-CN" sz="2400" dirty="0">
                <a:ea typeface="宋体" charset="-122"/>
              </a:rPr>
              <a:t>system</a:t>
            </a:r>
            <a:r>
              <a:rPr lang="en-GB" sz="2400" dirty="0"/>
              <a:t> connected to two terminals, A and B, can be replaced by a single current source </a:t>
            </a:r>
            <a:r>
              <a:rPr lang="en-GB" sz="2400" i="1" dirty="0"/>
              <a:t>I</a:t>
            </a:r>
            <a:r>
              <a:rPr lang="en-GB" sz="2400" i="1" baseline="-25000" dirty="0"/>
              <a:t>N</a:t>
            </a:r>
            <a:r>
              <a:rPr lang="en-GB" sz="2400" dirty="0"/>
              <a:t> in parallel with a conductance </a:t>
            </a:r>
            <a:r>
              <a:rPr lang="en-GB" sz="2400" i="1" dirty="0"/>
              <a:t>G</a:t>
            </a:r>
            <a:r>
              <a:rPr lang="en-GB" sz="2400" i="1" baseline="-25000" dirty="0"/>
              <a:t>N</a:t>
            </a:r>
            <a:r>
              <a:rPr lang="en-GB" sz="2400" baseline="-25000" dirty="0"/>
              <a:t> </a:t>
            </a:r>
            <a:r>
              <a:rPr lang="en-GB" sz="2400" dirty="0"/>
              <a:t>(or resistance </a:t>
            </a:r>
            <a:r>
              <a:rPr lang="en-GB" sz="2400" i="1" dirty="0"/>
              <a:t>R</a:t>
            </a:r>
            <a:r>
              <a:rPr lang="en-GB" sz="2400" i="1" baseline="-25000" dirty="0"/>
              <a:t>N</a:t>
            </a:r>
            <a:r>
              <a:rPr lang="en-GB" sz="2400" dirty="0"/>
              <a:t>=1/</a:t>
            </a:r>
            <a:r>
              <a:rPr lang="en-GB" sz="2400" i="1" dirty="0"/>
              <a:t>G</a:t>
            </a:r>
            <a:r>
              <a:rPr lang="en-GB" sz="2400" i="1" baseline="-25000" dirty="0"/>
              <a:t>N</a:t>
            </a:r>
            <a:r>
              <a:rPr lang="en-GB" sz="2400" dirty="0"/>
              <a:t>)</a:t>
            </a:r>
          </a:p>
          <a:p>
            <a:pPr marL="342900" indent="-342900" eaLnBrk="1" hangingPunct="1"/>
            <a:r>
              <a:rPr lang="en-US" altLang="zh-CN" sz="2400" dirty="0">
                <a:ea typeface="宋体" charset="-122"/>
              </a:rPr>
              <a:t>Such a model of a source of electrical energy is called a ‘Norton equivalent source’</a:t>
            </a:r>
            <a:endParaRPr lang="en-GB" sz="2400" dirty="0"/>
          </a:p>
          <a:p>
            <a:pPr marL="342900" indent="-342900" eaLnBrk="1" hangingPunct="1"/>
            <a:r>
              <a:rPr lang="en-GB" sz="2400" i="1" dirty="0"/>
              <a:t>I</a:t>
            </a:r>
            <a:r>
              <a:rPr lang="en-GB" sz="2400" i="1" baseline="-25000" dirty="0"/>
              <a:t>N</a:t>
            </a:r>
            <a:r>
              <a:rPr lang="en-GB" sz="2400" dirty="0"/>
              <a:t> is the ‘short circuit’ current when terminals A and B are connected together</a:t>
            </a:r>
          </a:p>
        </p:txBody>
      </p:sp>
      <p:sp>
        <p:nvSpPr>
          <p:cNvPr id="4" name="Rectangle 3"/>
          <p:cNvSpPr txBox="1">
            <a:spLocks noChangeArrowheads="1"/>
          </p:cNvSpPr>
          <p:nvPr/>
        </p:nvSpPr>
        <p:spPr bwMode="auto">
          <a:xfrm>
            <a:off x="323528" y="4437112"/>
            <a:ext cx="3960440" cy="9361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accent1"/>
              </a:buClr>
              <a:buSzPct val="70000"/>
              <a:buFont typeface="Wingdings" pitchFamily="2" charset="2"/>
              <a:buChar char="n"/>
              <a:tabLst/>
              <a:defRPr/>
            </a:pPr>
            <a:r>
              <a:rPr kumimoji="0" lang="en-GB" altLang="zh-CN" sz="2400" b="0" i="1" u="none" strike="noStrike" kern="0" cap="none" spc="0" normalizeH="0" baseline="0" noProof="0" dirty="0">
                <a:ln>
                  <a:noFill/>
                </a:ln>
                <a:solidFill>
                  <a:schemeClr val="tx1"/>
                </a:solidFill>
                <a:effectLst/>
                <a:uLnTx/>
                <a:uFillTx/>
                <a:latin typeface="+mn-lt"/>
                <a:ea typeface="宋体" charset="-122"/>
                <a:cs typeface="+mn-cs"/>
              </a:rPr>
              <a:t>G</a:t>
            </a:r>
            <a:r>
              <a:rPr kumimoji="0" lang="en-GB" altLang="zh-CN" sz="2400" b="0" i="1" u="none" strike="noStrike" kern="0" cap="none" spc="0" normalizeH="0" baseline="-25000" noProof="0" dirty="0">
                <a:ln>
                  <a:noFill/>
                </a:ln>
                <a:solidFill>
                  <a:schemeClr val="tx1"/>
                </a:solidFill>
                <a:effectLst/>
                <a:uLnTx/>
                <a:uFillTx/>
                <a:latin typeface="+mn-lt"/>
                <a:ea typeface="宋体" charset="-122"/>
                <a:cs typeface="+mn-cs"/>
              </a:rPr>
              <a:t>N</a:t>
            </a:r>
            <a:r>
              <a:rPr kumimoji="0" lang="en-GB" sz="2400" b="0" i="0" u="none" strike="noStrike" kern="0" cap="none" spc="0" normalizeH="0" baseline="0" noProof="0" dirty="0">
                <a:ln>
                  <a:noFill/>
                </a:ln>
                <a:solidFill>
                  <a:schemeClr val="tx1"/>
                </a:solidFill>
                <a:effectLst/>
                <a:uLnTx/>
                <a:uFillTx/>
                <a:latin typeface="+mn-lt"/>
                <a:ea typeface="+mn-ea"/>
                <a:cs typeface="+mn-cs"/>
              </a:rPr>
              <a:t> is</a:t>
            </a:r>
            <a:r>
              <a:rPr kumimoji="0" lang="en-GB" altLang="zh-CN" sz="2400" b="0" i="0" u="none" strike="noStrike" kern="0" cap="none" spc="0" normalizeH="0" baseline="0" noProof="0" dirty="0">
                <a:ln>
                  <a:noFill/>
                </a:ln>
                <a:solidFill>
                  <a:schemeClr val="tx1"/>
                </a:solidFill>
                <a:effectLst/>
                <a:uLnTx/>
                <a:uFillTx/>
                <a:latin typeface="+mn-lt"/>
                <a:ea typeface="宋体" charset="-122"/>
                <a:cs typeface="+mn-cs"/>
              </a:rPr>
              <a:t> given by the rate of output current decrease with voltage increase</a:t>
            </a:r>
            <a:endParaRPr kumimoji="0" lang="en-GB" sz="2400" b="0" i="0" u="none" strike="noStrike" kern="0" cap="none" spc="0" normalizeH="0" baseline="0" noProof="0" dirty="0">
              <a:ln>
                <a:noFill/>
              </a:ln>
              <a:solidFill>
                <a:schemeClr val="tx1"/>
              </a:solidFill>
              <a:effectLst/>
              <a:uLnTx/>
              <a:uFillTx/>
              <a:latin typeface="+mn-lt"/>
              <a:ea typeface="+mn-ea"/>
              <a:cs typeface="+mn-cs"/>
            </a:endParaRPr>
          </a:p>
        </p:txBody>
      </p:sp>
      <p:sp>
        <p:nvSpPr>
          <p:cNvPr id="5" name="Rectangle 9"/>
          <p:cNvSpPr>
            <a:spLocks noChangeArrowheads="1"/>
          </p:cNvSpPr>
          <p:nvPr/>
        </p:nvSpPr>
        <p:spPr bwMode="auto">
          <a:xfrm>
            <a:off x="468313" y="5732463"/>
            <a:ext cx="2374900" cy="923330"/>
          </a:xfrm>
          <a:prstGeom prst="rect">
            <a:avLst/>
          </a:prstGeom>
          <a:noFill/>
          <a:ln w="9525">
            <a:noFill/>
            <a:miter lim="800000"/>
            <a:headEnd/>
            <a:tailEnd/>
          </a:ln>
        </p:spPr>
        <p:txBody>
          <a:bodyPr>
            <a:spAutoFit/>
          </a:bodyPr>
          <a:lstStyle/>
          <a:p>
            <a:r>
              <a:rPr lang="en-GB" dirty="0">
                <a:solidFill>
                  <a:srgbClr val="FF0000"/>
                </a:solidFill>
              </a:rPr>
              <a:t>Shamelessly copied from </a:t>
            </a:r>
            <a:r>
              <a:rPr lang="en-GB" dirty="0" err="1">
                <a:solidFill>
                  <a:srgbClr val="FF0000"/>
                </a:solidFill>
              </a:rPr>
              <a:t>Wikipedia</a:t>
            </a:r>
            <a:endParaRPr lang="en-GB" dirty="0">
              <a:solidFill>
                <a:srgbClr val="FF0000"/>
              </a:solidFill>
            </a:endParaRPr>
          </a:p>
          <a:p>
            <a:r>
              <a:rPr lang="en-GB" dirty="0">
                <a:solidFill>
                  <a:srgbClr val="FF0000"/>
                </a:solidFill>
              </a:rPr>
              <a:t>(again)</a:t>
            </a:r>
          </a:p>
        </p:txBody>
      </p:sp>
      <p:cxnSp>
        <p:nvCxnSpPr>
          <p:cNvPr id="6" name="Straight Arrow Connector 5"/>
          <p:cNvCxnSpPr/>
          <p:nvPr/>
        </p:nvCxnSpPr>
        <p:spPr>
          <a:xfrm flipV="1">
            <a:off x="2411760" y="5949280"/>
            <a:ext cx="1512168" cy="288032"/>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pic>
        <p:nvPicPr>
          <p:cNvPr id="15365" name="Picture 5" descr="File:Edward Lawry Norton.jpg">
            <a:hlinkClick r:id="rId2"/>
          </p:cNvPr>
          <p:cNvPicPr>
            <a:picLocks noChangeAspect="1" noChangeArrowheads="1"/>
          </p:cNvPicPr>
          <p:nvPr/>
        </p:nvPicPr>
        <p:blipFill>
          <a:blip r:embed="rId3" cstate="print"/>
          <a:srcRect/>
          <a:stretch>
            <a:fillRect/>
          </a:stretch>
        </p:blipFill>
        <p:spPr bwMode="auto">
          <a:xfrm>
            <a:off x="7668344" y="4822651"/>
            <a:ext cx="1438275" cy="1990725"/>
          </a:xfrm>
          <a:prstGeom prst="rect">
            <a:avLst/>
          </a:prstGeom>
          <a:noFill/>
        </p:spPr>
      </p:pic>
      <p:sp>
        <p:nvSpPr>
          <p:cNvPr id="12" name="Rectangle 11"/>
          <p:cNvSpPr/>
          <p:nvPr/>
        </p:nvSpPr>
        <p:spPr>
          <a:xfrm>
            <a:off x="4283968" y="4826675"/>
            <a:ext cx="3312368" cy="2031325"/>
          </a:xfrm>
          <a:prstGeom prst="rect">
            <a:avLst/>
          </a:prstGeom>
        </p:spPr>
        <p:txBody>
          <a:bodyPr wrap="square">
            <a:spAutoFit/>
          </a:bodyPr>
          <a:lstStyle/>
          <a:p>
            <a:r>
              <a:rPr lang="en-GB" b="1" dirty="0"/>
              <a:t>Edward Lawry Norton</a:t>
            </a:r>
            <a:r>
              <a:rPr lang="en-GB" dirty="0"/>
              <a:t> (1898-1983) was an accomplished Bell Labs engineer</a:t>
            </a:r>
          </a:p>
          <a:p>
            <a:r>
              <a:rPr lang="en-GB" dirty="0"/>
              <a:t>[Also attributed to -</a:t>
            </a:r>
          </a:p>
          <a:p>
            <a:r>
              <a:rPr lang="en-GB" b="1" dirty="0"/>
              <a:t>Hans Ferdinand Mayer</a:t>
            </a:r>
            <a:r>
              <a:rPr lang="en-GB" dirty="0"/>
              <a:t> (1895-1980) German mathematician and physicist]</a:t>
            </a:r>
          </a:p>
        </p:txBody>
      </p:sp>
      <p:cxnSp>
        <p:nvCxnSpPr>
          <p:cNvPr id="14" name="Straight Arrow Connector 13"/>
          <p:cNvCxnSpPr/>
          <p:nvPr/>
        </p:nvCxnSpPr>
        <p:spPr>
          <a:xfrm>
            <a:off x="6732240" y="5085184"/>
            <a:ext cx="864096" cy="1440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dirty="0"/>
              <a:t>The divide between voltage and current source is artificial</a:t>
            </a:r>
          </a:p>
        </p:txBody>
      </p:sp>
      <p:grpSp>
        <p:nvGrpSpPr>
          <p:cNvPr id="2" name="Group 8"/>
          <p:cNvGrpSpPr>
            <a:grpSpLocks/>
          </p:cNvGrpSpPr>
          <p:nvPr/>
        </p:nvGrpSpPr>
        <p:grpSpPr bwMode="auto">
          <a:xfrm>
            <a:off x="3275013" y="2492375"/>
            <a:ext cx="2449512" cy="2449513"/>
            <a:chOff x="2063" y="1570"/>
            <a:chExt cx="1543" cy="1543"/>
          </a:xfrm>
        </p:grpSpPr>
        <p:sp>
          <p:nvSpPr>
            <p:cNvPr id="16399" name="Line 5"/>
            <p:cNvSpPr>
              <a:spLocks noChangeShapeType="1"/>
            </p:cNvSpPr>
            <p:nvPr/>
          </p:nvSpPr>
          <p:spPr bwMode="auto">
            <a:xfrm flipV="1">
              <a:off x="2064" y="1570"/>
              <a:ext cx="0" cy="1543"/>
            </a:xfrm>
            <a:prstGeom prst="line">
              <a:avLst/>
            </a:prstGeom>
            <a:noFill/>
            <a:ln w="9525">
              <a:solidFill>
                <a:schemeClr val="tx1"/>
              </a:solidFill>
              <a:round/>
              <a:headEnd/>
              <a:tailEnd type="triangle" w="med" len="med"/>
            </a:ln>
          </p:spPr>
          <p:txBody>
            <a:bodyPr/>
            <a:lstStyle/>
            <a:p>
              <a:endParaRPr lang="en-GB"/>
            </a:p>
          </p:txBody>
        </p:sp>
        <p:sp>
          <p:nvSpPr>
            <p:cNvPr id="16400" name="Line 6"/>
            <p:cNvSpPr>
              <a:spLocks noChangeShapeType="1"/>
            </p:cNvSpPr>
            <p:nvPr/>
          </p:nvSpPr>
          <p:spPr bwMode="auto">
            <a:xfrm>
              <a:off x="2064" y="1752"/>
              <a:ext cx="1360" cy="1361"/>
            </a:xfrm>
            <a:prstGeom prst="line">
              <a:avLst/>
            </a:prstGeom>
            <a:noFill/>
            <a:ln w="38100">
              <a:solidFill>
                <a:schemeClr val="tx1"/>
              </a:solidFill>
              <a:round/>
              <a:headEnd/>
              <a:tailEnd/>
            </a:ln>
          </p:spPr>
          <p:txBody>
            <a:bodyPr/>
            <a:lstStyle/>
            <a:p>
              <a:endParaRPr lang="en-GB"/>
            </a:p>
          </p:txBody>
        </p:sp>
        <p:sp>
          <p:nvSpPr>
            <p:cNvPr id="16401" name="Line 7"/>
            <p:cNvSpPr>
              <a:spLocks noChangeShapeType="1"/>
            </p:cNvSpPr>
            <p:nvPr/>
          </p:nvSpPr>
          <p:spPr bwMode="auto">
            <a:xfrm rot="5400000" flipV="1">
              <a:off x="2835" y="2341"/>
              <a:ext cx="0" cy="1543"/>
            </a:xfrm>
            <a:prstGeom prst="line">
              <a:avLst/>
            </a:prstGeom>
            <a:noFill/>
            <a:ln w="9525">
              <a:solidFill>
                <a:schemeClr val="tx1"/>
              </a:solidFill>
              <a:round/>
              <a:headEnd/>
              <a:tailEnd type="triangle" w="med" len="med"/>
            </a:ln>
          </p:spPr>
          <p:txBody>
            <a:bodyPr/>
            <a:lstStyle/>
            <a:p>
              <a:endParaRPr lang="en-GB"/>
            </a:p>
          </p:txBody>
        </p:sp>
      </p:grpSp>
      <p:sp>
        <p:nvSpPr>
          <p:cNvPr id="37898" name="Text Box 10"/>
          <p:cNvSpPr txBox="1">
            <a:spLocks noChangeArrowheads="1"/>
          </p:cNvSpPr>
          <p:nvPr/>
        </p:nvSpPr>
        <p:spPr bwMode="auto">
          <a:xfrm>
            <a:off x="2843213" y="2349500"/>
            <a:ext cx="336550" cy="366713"/>
          </a:xfrm>
          <a:prstGeom prst="rect">
            <a:avLst/>
          </a:prstGeom>
          <a:noFill/>
          <a:ln w="9525">
            <a:noFill/>
            <a:miter lim="800000"/>
            <a:headEnd/>
            <a:tailEnd/>
          </a:ln>
        </p:spPr>
        <p:txBody>
          <a:bodyPr wrap="none">
            <a:spAutoFit/>
          </a:bodyPr>
          <a:lstStyle/>
          <a:p>
            <a:r>
              <a:rPr lang="en-GB"/>
              <a:t>V</a:t>
            </a:r>
          </a:p>
        </p:txBody>
      </p:sp>
      <p:sp>
        <p:nvSpPr>
          <p:cNvPr id="37899" name="Text Box 11"/>
          <p:cNvSpPr txBox="1">
            <a:spLocks noChangeArrowheads="1"/>
          </p:cNvSpPr>
          <p:nvPr/>
        </p:nvSpPr>
        <p:spPr bwMode="auto">
          <a:xfrm>
            <a:off x="5724525" y="5013325"/>
            <a:ext cx="247650" cy="366713"/>
          </a:xfrm>
          <a:prstGeom prst="rect">
            <a:avLst/>
          </a:prstGeom>
          <a:noFill/>
          <a:ln w="9525">
            <a:noFill/>
            <a:miter lim="800000"/>
            <a:headEnd/>
            <a:tailEnd/>
          </a:ln>
        </p:spPr>
        <p:txBody>
          <a:bodyPr wrap="none">
            <a:spAutoFit/>
          </a:bodyPr>
          <a:lstStyle/>
          <a:p>
            <a:r>
              <a:rPr lang="en-GB"/>
              <a:t>I</a:t>
            </a:r>
          </a:p>
        </p:txBody>
      </p:sp>
      <p:sp>
        <p:nvSpPr>
          <p:cNvPr id="37901" name="Line 13"/>
          <p:cNvSpPr>
            <a:spLocks noChangeShapeType="1"/>
          </p:cNvSpPr>
          <p:nvPr/>
        </p:nvSpPr>
        <p:spPr bwMode="auto">
          <a:xfrm flipV="1">
            <a:off x="3059113" y="2565400"/>
            <a:ext cx="2665412" cy="2592388"/>
          </a:xfrm>
          <a:prstGeom prst="line">
            <a:avLst/>
          </a:prstGeom>
          <a:noFill/>
          <a:ln w="9525">
            <a:solidFill>
              <a:schemeClr val="tx1"/>
            </a:solidFill>
            <a:prstDash val="dashDot"/>
            <a:round/>
            <a:headEnd/>
            <a:tailEnd/>
          </a:ln>
        </p:spPr>
        <p:txBody>
          <a:bodyPr/>
          <a:lstStyle/>
          <a:p>
            <a:endParaRPr lang="en-GB"/>
          </a:p>
        </p:txBody>
      </p:sp>
      <p:sp>
        <p:nvSpPr>
          <p:cNvPr id="37903" name="Text Box 15"/>
          <p:cNvSpPr txBox="1">
            <a:spLocks noChangeArrowheads="1"/>
          </p:cNvSpPr>
          <p:nvPr/>
        </p:nvSpPr>
        <p:spPr bwMode="auto">
          <a:xfrm>
            <a:off x="5675313" y="5222527"/>
            <a:ext cx="336550" cy="366713"/>
          </a:xfrm>
          <a:prstGeom prst="rect">
            <a:avLst/>
          </a:prstGeom>
          <a:noFill/>
          <a:ln w="9525">
            <a:noFill/>
            <a:miter lim="800000"/>
            <a:headEnd/>
            <a:tailEnd/>
          </a:ln>
        </p:spPr>
        <p:txBody>
          <a:bodyPr wrap="none">
            <a:spAutoFit/>
          </a:bodyPr>
          <a:lstStyle/>
          <a:p>
            <a:r>
              <a:rPr lang="en-GB" dirty="0"/>
              <a:t>V</a:t>
            </a:r>
          </a:p>
        </p:txBody>
      </p:sp>
      <p:sp>
        <p:nvSpPr>
          <p:cNvPr id="37904" name="Text Box 16"/>
          <p:cNvSpPr txBox="1">
            <a:spLocks noChangeArrowheads="1"/>
          </p:cNvSpPr>
          <p:nvPr/>
        </p:nvSpPr>
        <p:spPr bwMode="auto">
          <a:xfrm>
            <a:off x="2884488" y="2630240"/>
            <a:ext cx="247650" cy="366712"/>
          </a:xfrm>
          <a:prstGeom prst="rect">
            <a:avLst/>
          </a:prstGeom>
          <a:noFill/>
          <a:ln w="9525">
            <a:noFill/>
            <a:miter lim="800000"/>
            <a:headEnd/>
            <a:tailEnd/>
          </a:ln>
        </p:spPr>
        <p:txBody>
          <a:bodyPr wrap="none">
            <a:spAutoFit/>
          </a:bodyPr>
          <a:lstStyle/>
          <a:p>
            <a:r>
              <a:rPr lang="en-GB" dirty="0"/>
              <a:t>I</a:t>
            </a:r>
          </a:p>
        </p:txBody>
      </p:sp>
      <p:sp>
        <p:nvSpPr>
          <p:cNvPr id="16393" name="Line 17"/>
          <p:cNvSpPr>
            <a:spLocks noChangeShapeType="1"/>
          </p:cNvSpPr>
          <p:nvPr/>
        </p:nvSpPr>
        <p:spPr bwMode="auto">
          <a:xfrm>
            <a:off x="3276600" y="2781300"/>
            <a:ext cx="1871663" cy="0"/>
          </a:xfrm>
          <a:prstGeom prst="line">
            <a:avLst/>
          </a:prstGeom>
          <a:noFill/>
          <a:ln w="9525">
            <a:solidFill>
              <a:schemeClr val="tx1"/>
            </a:solidFill>
            <a:prstDash val="dash"/>
            <a:round/>
            <a:headEnd/>
            <a:tailEnd/>
          </a:ln>
        </p:spPr>
        <p:txBody>
          <a:bodyPr/>
          <a:lstStyle/>
          <a:p>
            <a:endParaRPr lang="en-GB"/>
          </a:p>
        </p:txBody>
      </p:sp>
      <p:sp>
        <p:nvSpPr>
          <p:cNvPr id="16394" name="Text Box 18"/>
          <p:cNvSpPr txBox="1">
            <a:spLocks noChangeArrowheads="1"/>
          </p:cNvSpPr>
          <p:nvPr/>
        </p:nvSpPr>
        <p:spPr bwMode="auto">
          <a:xfrm>
            <a:off x="4264025" y="2439988"/>
            <a:ext cx="666750" cy="366712"/>
          </a:xfrm>
          <a:prstGeom prst="rect">
            <a:avLst/>
          </a:prstGeom>
          <a:noFill/>
          <a:ln w="9525">
            <a:noFill/>
            <a:miter lim="800000"/>
            <a:headEnd/>
            <a:tailEnd/>
          </a:ln>
        </p:spPr>
        <p:txBody>
          <a:bodyPr wrap="none">
            <a:spAutoFit/>
          </a:bodyPr>
          <a:lstStyle/>
          <a:p>
            <a:r>
              <a:rPr lang="en-GB"/>
              <a:t>ideal</a:t>
            </a:r>
          </a:p>
        </p:txBody>
      </p:sp>
      <p:sp>
        <p:nvSpPr>
          <p:cNvPr id="37907" name="Arc 19"/>
          <p:cNvSpPr>
            <a:spLocks/>
          </p:cNvSpPr>
          <p:nvPr/>
        </p:nvSpPr>
        <p:spPr bwMode="auto">
          <a:xfrm rot="2232520">
            <a:off x="5359400" y="2360613"/>
            <a:ext cx="719138" cy="352425"/>
          </a:xfrm>
          <a:custGeom>
            <a:avLst/>
            <a:gdLst>
              <a:gd name="T0" fmla="*/ 2147483647 w 43200"/>
              <a:gd name="T1" fmla="*/ 2562064 h 41614"/>
              <a:gd name="T2" fmla="*/ 1034764364 w 43200"/>
              <a:gd name="T3" fmla="*/ 0 h 41614"/>
              <a:gd name="T4" fmla="*/ 1658698655 w 43200"/>
              <a:gd name="T5" fmla="*/ 102954098 h 41614"/>
              <a:gd name="T6" fmla="*/ 0 60000 65536"/>
              <a:gd name="T7" fmla="*/ 0 60000 65536"/>
              <a:gd name="T8" fmla="*/ 0 60000 65536"/>
              <a:gd name="T9" fmla="*/ 0 w 43200"/>
              <a:gd name="T10" fmla="*/ 0 h 41614"/>
              <a:gd name="T11" fmla="*/ 43200 w 43200"/>
              <a:gd name="T12" fmla="*/ 41614 h 41614"/>
            </a:gdLst>
            <a:ahLst/>
            <a:cxnLst>
              <a:cxn ang="T6">
                <a:pos x="T0" y="T1"/>
              </a:cxn>
              <a:cxn ang="T7">
                <a:pos x="T2" y="T3"/>
              </a:cxn>
              <a:cxn ang="T8">
                <a:pos x="T4" y="T5"/>
              </a:cxn>
            </a:cxnLst>
            <a:rect l="T9" t="T10" r="T11" b="T12"/>
            <a:pathLst>
              <a:path w="43200" h="41614" fill="none" extrusionOk="0">
                <a:moveTo>
                  <a:pt x="30856" y="497"/>
                </a:moveTo>
                <a:cubicBezTo>
                  <a:pt x="38394" y="4073"/>
                  <a:pt x="43200" y="11670"/>
                  <a:pt x="43200" y="20014"/>
                </a:cubicBezTo>
                <a:cubicBezTo>
                  <a:pt x="43200" y="31943"/>
                  <a:pt x="33529" y="41614"/>
                  <a:pt x="21600" y="41614"/>
                </a:cubicBezTo>
                <a:cubicBezTo>
                  <a:pt x="9670" y="41614"/>
                  <a:pt x="0" y="31943"/>
                  <a:pt x="0" y="20014"/>
                </a:cubicBezTo>
                <a:cubicBezTo>
                  <a:pt x="-1" y="11222"/>
                  <a:pt x="5328" y="3307"/>
                  <a:pt x="13475" y="0"/>
                </a:cubicBezTo>
              </a:path>
              <a:path w="43200" h="41614" stroke="0" extrusionOk="0">
                <a:moveTo>
                  <a:pt x="30856" y="497"/>
                </a:moveTo>
                <a:cubicBezTo>
                  <a:pt x="38394" y="4073"/>
                  <a:pt x="43200" y="11670"/>
                  <a:pt x="43200" y="20014"/>
                </a:cubicBezTo>
                <a:cubicBezTo>
                  <a:pt x="43200" y="31943"/>
                  <a:pt x="33529" y="41614"/>
                  <a:pt x="21600" y="41614"/>
                </a:cubicBezTo>
                <a:cubicBezTo>
                  <a:pt x="9670" y="41614"/>
                  <a:pt x="0" y="31943"/>
                  <a:pt x="0" y="20014"/>
                </a:cubicBezTo>
                <a:cubicBezTo>
                  <a:pt x="-1" y="11222"/>
                  <a:pt x="5328" y="3307"/>
                  <a:pt x="13475" y="0"/>
                </a:cubicBezTo>
                <a:lnTo>
                  <a:pt x="21600" y="20014"/>
                </a:lnTo>
                <a:close/>
              </a:path>
            </a:pathLst>
          </a:custGeom>
          <a:noFill/>
          <a:ln w="9525">
            <a:solidFill>
              <a:schemeClr val="tx1"/>
            </a:solidFill>
            <a:round/>
            <a:headEnd/>
            <a:tailEnd type="triangle" w="med" len="med"/>
          </a:ln>
        </p:spPr>
        <p:txBody>
          <a:bodyPr wrap="none" anchor="ctr"/>
          <a:lstStyle/>
          <a:p>
            <a:endParaRPr lang="en-GB"/>
          </a:p>
        </p:txBody>
      </p:sp>
      <p:sp>
        <p:nvSpPr>
          <p:cNvPr id="37908" name="Text Box 20"/>
          <p:cNvSpPr txBox="1">
            <a:spLocks noChangeArrowheads="1"/>
          </p:cNvSpPr>
          <p:nvPr/>
        </p:nvSpPr>
        <p:spPr bwMode="auto">
          <a:xfrm>
            <a:off x="735013" y="5753100"/>
            <a:ext cx="7653337" cy="646331"/>
          </a:xfrm>
          <a:prstGeom prst="rect">
            <a:avLst/>
          </a:prstGeom>
          <a:noFill/>
          <a:ln w="9525">
            <a:noFill/>
            <a:miter lim="800000"/>
            <a:headEnd/>
            <a:tailEnd/>
          </a:ln>
        </p:spPr>
        <p:txBody>
          <a:bodyPr>
            <a:spAutoFit/>
          </a:bodyPr>
          <a:lstStyle/>
          <a:p>
            <a:r>
              <a:rPr lang="en-GB" dirty="0"/>
              <a:t>The same source may be described by a </a:t>
            </a:r>
            <a:r>
              <a:rPr lang="en-GB" dirty="0" err="1"/>
              <a:t>Thévenin</a:t>
            </a:r>
            <a:r>
              <a:rPr lang="en-GB" dirty="0"/>
              <a:t> equivalent, or a Norton equivalent</a:t>
            </a:r>
          </a:p>
        </p:txBody>
      </p:sp>
      <p:sp>
        <p:nvSpPr>
          <p:cNvPr id="37909" name="Text Box 21"/>
          <p:cNvSpPr txBox="1">
            <a:spLocks noChangeArrowheads="1"/>
          </p:cNvSpPr>
          <p:nvPr/>
        </p:nvSpPr>
        <p:spPr bwMode="auto">
          <a:xfrm>
            <a:off x="4935884" y="3859213"/>
            <a:ext cx="2084388" cy="396875"/>
          </a:xfrm>
          <a:prstGeom prst="rect">
            <a:avLst/>
          </a:prstGeom>
          <a:noFill/>
          <a:ln w="9525">
            <a:noFill/>
            <a:miter lim="800000"/>
            <a:headEnd/>
            <a:tailEnd/>
          </a:ln>
        </p:spPr>
        <p:txBody>
          <a:bodyPr wrap="none">
            <a:spAutoFit/>
          </a:bodyPr>
          <a:lstStyle/>
          <a:p>
            <a:r>
              <a:rPr lang="en-GB" sz="2000" i="1" dirty="0">
                <a:latin typeface="Times New Roman" pitchFamily="18" charset="0"/>
              </a:rPr>
              <a:t>Slope = </a:t>
            </a:r>
            <a:r>
              <a:rPr lang="en-GB" sz="2000" i="1" dirty="0" err="1">
                <a:latin typeface="Times New Roman" pitchFamily="18" charset="0"/>
              </a:rPr>
              <a:t>dV/dI</a:t>
            </a:r>
            <a:r>
              <a:rPr lang="en-GB" sz="2000" i="1" dirty="0">
                <a:latin typeface="Times New Roman" pitchFamily="18" charset="0"/>
              </a:rPr>
              <a:t> =-R</a:t>
            </a:r>
          </a:p>
        </p:txBody>
      </p:sp>
      <p:sp>
        <p:nvSpPr>
          <p:cNvPr id="37910" name="Text Box 22"/>
          <p:cNvSpPr txBox="1">
            <a:spLocks noChangeArrowheads="1"/>
          </p:cNvSpPr>
          <p:nvPr/>
        </p:nvSpPr>
        <p:spPr bwMode="auto">
          <a:xfrm>
            <a:off x="4947369" y="4184253"/>
            <a:ext cx="2720975" cy="396875"/>
          </a:xfrm>
          <a:prstGeom prst="rect">
            <a:avLst/>
          </a:prstGeom>
          <a:noFill/>
          <a:ln w="9525">
            <a:noFill/>
            <a:miter lim="800000"/>
            <a:headEnd/>
            <a:tailEnd/>
          </a:ln>
        </p:spPr>
        <p:txBody>
          <a:bodyPr wrap="none">
            <a:spAutoFit/>
          </a:bodyPr>
          <a:lstStyle/>
          <a:p>
            <a:r>
              <a:rPr lang="en-GB" sz="2000" i="1" dirty="0">
                <a:latin typeface="Times New Roman" pitchFamily="18" charset="0"/>
              </a:rPr>
              <a:t>Slope = </a:t>
            </a:r>
            <a:r>
              <a:rPr lang="en-GB" sz="2000" i="1" dirty="0" err="1">
                <a:latin typeface="Times New Roman" pitchFamily="18" charset="0"/>
              </a:rPr>
              <a:t>dI/dV</a:t>
            </a:r>
            <a:r>
              <a:rPr lang="en-GB" sz="2000" i="1" dirty="0">
                <a:latin typeface="Times New Roman" pitchFamily="18" charset="0"/>
              </a:rPr>
              <a:t> =-1/R=-G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90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90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37898"/>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7899"/>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790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7904"/>
                                        </p:tgtEl>
                                        <p:attrNameLst>
                                          <p:attrName>style.visibility</p:attrName>
                                        </p:attrNameLst>
                                      </p:cBhvr>
                                      <p:to>
                                        <p:strVal val="visible"/>
                                      </p:to>
                                    </p:set>
                                  </p:childTnLst>
                                </p:cTn>
                              </p:par>
                            </p:childTnLst>
                          </p:cTn>
                        </p:par>
                        <p:par>
                          <p:cTn id="20" fill="hold">
                            <p:stCondLst>
                              <p:cond delay="0"/>
                            </p:stCondLst>
                            <p:childTnLst>
                              <p:par>
                                <p:cTn id="21" presetID="1" presetClass="exit" presetSubtype="0" fill="hold" grpId="0" nodeType="afterEffect">
                                  <p:stCondLst>
                                    <p:cond delay="0"/>
                                  </p:stCondLst>
                                  <p:childTnLst>
                                    <p:set>
                                      <p:cBhvr>
                                        <p:cTn id="22" dur="1" fill="hold">
                                          <p:stCondLst>
                                            <p:cond delay="0"/>
                                          </p:stCondLst>
                                        </p:cTn>
                                        <p:tgtEl>
                                          <p:spTgt spid="37909"/>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379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9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8" grpId="0"/>
      <p:bldP spid="37899" grpId="0"/>
      <p:bldP spid="37901" grpId="0" animBg="1"/>
      <p:bldP spid="37903" grpId="0"/>
      <p:bldP spid="37904" grpId="0"/>
      <p:bldP spid="37907" grpId="0" animBg="1"/>
      <p:bldP spid="37908" grpId="0"/>
      <p:bldP spid="37909" grpId="0"/>
      <p:bldP spid="37910"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dirty="0">
                <a:ea typeface="宋体" charset="-122"/>
              </a:rPr>
              <a:t>‘Good’ signal sources tend towards one of the types</a:t>
            </a:r>
            <a:endParaRPr lang="en-GB" dirty="0"/>
          </a:p>
        </p:txBody>
      </p:sp>
      <p:sp>
        <p:nvSpPr>
          <p:cNvPr id="17411" name="Line 4"/>
          <p:cNvSpPr>
            <a:spLocks noChangeShapeType="1"/>
          </p:cNvSpPr>
          <p:nvPr/>
        </p:nvSpPr>
        <p:spPr bwMode="auto">
          <a:xfrm flipV="1">
            <a:off x="3276600" y="2492375"/>
            <a:ext cx="0" cy="2449513"/>
          </a:xfrm>
          <a:prstGeom prst="line">
            <a:avLst/>
          </a:prstGeom>
          <a:noFill/>
          <a:ln w="9525">
            <a:solidFill>
              <a:schemeClr val="tx1"/>
            </a:solidFill>
            <a:round/>
            <a:headEnd/>
            <a:tailEnd type="triangle" w="med" len="med"/>
          </a:ln>
        </p:spPr>
        <p:txBody>
          <a:bodyPr/>
          <a:lstStyle/>
          <a:p>
            <a:endParaRPr lang="en-GB"/>
          </a:p>
        </p:txBody>
      </p:sp>
      <p:sp>
        <p:nvSpPr>
          <p:cNvPr id="63493" name="Line 5"/>
          <p:cNvSpPr>
            <a:spLocks noChangeShapeType="1"/>
          </p:cNvSpPr>
          <p:nvPr/>
        </p:nvSpPr>
        <p:spPr bwMode="auto">
          <a:xfrm>
            <a:off x="3276600" y="2781300"/>
            <a:ext cx="2159000" cy="2160588"/>
          </a:xfrm>
          <a:prstGeom prst="line">
            <a:avLst/>
          </a:prstGeom>
          <a:noFill/>
          <a:ln w="38100">
            <a:solidFill>
              <a:schemeClr val="tx1"/>
            </a:solidFill>
            <a:round/>
            <a:headEnd/>
            <a:tailEnd/>
          </a:ln>
        </p:spPr>
        <p:txBody>
          <a:bodyPr/>
          <a:lstStyle/>
          <a:p>
            <a:endParaRPr lang="en-GB"/>
          </a:p>
        </p:txBody>
      </p:sp>
      <p:sp>
        <p:nvSpPr>
          <p:cNvPr id="17413" name="Line 6"/>
          <p:cNvSpPr>
            <a:spLocks noChangeShapeType="1"/>
          </p:cNvSpPr>
          <p:nvPr/>
        </p:nvSpPr>
        <p:spPr bwMode="auto">
          <a:xfrm rot="5400000" flipV="1">
            <a:off x="4499769" y="3717132"/>
            <a:ext cx="0" cy="2449512"/>
          </a:xfrm>
          <a:prstGeom prst="line">
            <a:avLst/>
          </a:prstGeom>
          <a:noFill/>
          <a:ln w="9525">
            <a:solidFill>
              <a:schemeClr val="tx1"/>
            </a:solidFill>
            <a:round/>
            <a:headEnd/>
            <a:tailEnd type="triangle" w="med" len="med"/>
          </a:ln>
        </p:spPr>
        <p:txBody>
          <a:bodyPr/>
          <a:lstStyle/>
          <a:p>
            <a:endParaRPr lang="en-GB"/>
          </a:p>
        </p:txBody>
      </p:sp>
      <p:sp>
        <p:nvSpPr>
          <p:cNvPr id="17414" name="Text Box 7"/>
          <p:cNvSpPr txBox="1">
            <a:spLocks noChangeArrowheads="1"/>
          </p:cNvSpPr>
          <p:nvPr/>
        </p:nvSpPr>
        <p:spPr bwMode="auto">
          <a:xfrm>
            <a:off x="2915816" y="2348880"/>
            <a:ext cx="336550" cy="366713"/>
          </a:xfrm>
          <a:prstGeom prst="rect">
            <a:avLst/>
          </a:prstGeom>
          <a:noFill/>
          <a:ln w="9525">
            <a:noFill/>
            <a:miter lim="800000"/>
            <a:headEnd/>
            <a:tailEnd/>
          </a:ln>
        </p:spPr>
        <p:txBody>
          <a:bodyPr wrap="none">
            <a:spAutoFit/>
          </a:bodyPr>
          <a:lstStyle/>
          <a:p>
            <a:r>
              <a:rPr lang="en-GB" dirty="0"/>
              <a:t>V</a:t>
            </a:r>
          </a:p>
        </p:txBody>
      </p:sp>
      <p:sp>
        <p:nvSpPr>
          <p:cNvPr id="17415" name="Text Box 8"/>
          <p:cNvSpPr txBox="1">
            <a:spLocks noChangeArrowheads="1"/>
          </p:cNvSpPr>
          <p:nvPr/>
        </p:nvSpPr>
        <p:spPr bwMode="auto">
          <a:xfrm>
            <a:off x="5724525" y="5013325"/>
            <a:ext cx="247650" cy="366713"/>
          </a:xfrm>
          <a:prstGeom prst="rect">
            <a:avLst/>
          </a:prstGeom>
          <a:noFill/>
          <a:ln w="9525">
            <a:noFill/>
            <a:miter lim="800000"/>
            <a:headEnd/>
            <a:tailEnd/>
          </a:ln>
        </p:spPr>
        <p:txBody>
          <a:bodyPr wrap="none">
            <a:spAutoFit/>
          </a:bodyPr>
          <a:lstStyle/>
          <a:p>
            <a:r>
              <a:rPr lang="en-GB"/>
              <a:t>I</a:t>
            </a:r>
          </a:p>
        </p:txBody>
      </p:sp>
      <p:sp>
        <p:nvSpPr>
          <p:cNvPr id="17416" name="Line 12"/>
          <p:cNvSpPr>
            <a:spLocks noChangeShapeType="1"/>
          </p:cNvSpPr>
          <p:nvPr/>
        </p:nvSpPr>
        <p:spPr bwMode="auto">
          <a:xfrm>
            <a:off x="3276600" y="2781300"/>
            <a:ext cx="1871663" cy="0"/>
          </a:xfrm>
          <a:prstGeom prst="line">
            <a:avLst/>
          </a:prstGeom>
          <a:noFill/>
          <a:ln w="9525">
            <a:solidFill>
              <a:schemeClr val="tx1"/>
            </a:solidFill>
            <a:prstDash val="dash"/>
            <a:round/>
            <a:headEnd/>
            <a:tailEnd/>
          </a:ln>
        </p:spPr>
        <p:txBody>
          <a:bodyPr/>
          <a:lstStyle/>
          <a:p>
            <a:endParaRPr lang="en-GB"/>
          </a:p>
        </p:txBody>
      </p:sp>
      <p:sp>
        <p:nvSpPr>
          <p:cNvPr id="17417" name="Text Box 13"/>
          <p:cNvSpPr txBox="1">
            <a:spLocks noChangeArrowheads="1"/>
          </p:cNvSpPr>
          <p:nvPr/>
        </p:nvSpPr>
        <p:spPr bwMode="auto">
          <a:xfrm>
            <a:off x="3635375" y="2060575"/>
            <a:ext cx="2228850" cy="366713"/>
          </a:xfrm>
          <a:prstGeom prst="rect">
            <a:avLst/>
          </a:prstGeom>
          <a:noFill/>
          <a:ln w="9525">
            <a:noFill/>
            <a:miter lim="800000"/>
            <a:headEnd/>
            <a:tailEnd/>
          </a:ln>
        </p:spPr>
        <p:txBody>
          <a:bodyPr wrap="none">
            <a:spAutoFit/>
          </a:bodyPr>
          <a:lstStyle/>
          <a:p>
            <a:r>
              <a:rPr lang="en-GB" altLang="zh-CN">
                <a:ea typeface="宋体" charset="-122"/>
              </a:rPr>
              <a:t>I</a:t>
            </a:r>
            <a:r>
              <a:rPr lang="en-GB"/>
              <a:t>deal</a:t>
            </a:r>
            <a:r>
              <a:rPr lang="en-GB" altLang="zh-CN">
                <a:ea typeface="宋体" charset="-122"/>
              </a:rPr>
              <a:t> voltage source</a:t>
            </a:r>
            <a:endParaRPr lang="en-GB">
              <a:ea typeface="宋体" charset="-122"/>
            </a:endParaRPr>
          </a:p>
        </p:txBody>
      </p:sp>
      <p:sp>
        <p:nvSpPr>
          <p:cNvPr id="17419" name="Line 18"/>
          <p:cNvSpPr>
            <a:spLocks noChangeShapeType="1"/>
          </p:cNvSpPr>
          <p:nvPr/>
        </p:nvSpPr>
        <p:spPr bwMode="auto">
          <a:xfrm flipV="1">
            <a:off x="5435600" y="3500438"/>
            <a:ext cx="0" cy="1441450"/>
          </a:xfrm>
          <a:prstGeom prst="line">
            <a:avLst/>
          </a:prstGeom>
          <a:noFill/>
          <a:ln w="9525">
            <a:solidFill>
              <a:schemeClr val="tx1"/>
            </a:solidFill>
            <a:prstDash val="dash"/>
            <a:round/>
            <a:headEnd/>
            <a:tailEnd/>
          </a:ln>
        </p:spPr>
        <p:txBody>
          <a:bodyPr/>
          <a:lstStyle/>
          <a:p>
            <a:endParaRPr lang="en-GB"/>
          </a:p>
        </p:txBody>
      </p:sp>
      <p:sp>
        <p:nvSpPr>
          <p:cNvPr id="17420" name="Text Box 21"/>
          <p:cNvSpPr txBox="1">
            <a:spLocks noChangeArrowheads="1"/>
          </p:cNvSpPr>
          <p:nvPr/>
        </p:nvSpPr>
        <p:spPr bwMode="auto">
          <a:xfrm>
            <a:off x="6011863" y="2852738"/>
            <a:ext cx="458787" cy="2111375"/>
          </a:xfrm>
          <a:prstGeom prst="rect">
            <a:avLst/>
          </a:prstGeom>
          <a:noFill/>
          <a:ln w="9525">
            <a:noFill/>
            <a:miter lim="800000"/>
            <a:headEnd/>
            <a:tailEnd/>
          </a:ln>
        </p:spPr>
        <p:txBody>
          <a:bodyPr vert="eaVert" wrap="none">
            <a:spAutoFit/>
          </a:bodyPr>
          <a:lstStyle/>
          <a:p>
            <a:r>
              <a:rPr lang="en-US" altLang="zh-CN">
                <a:ea typeface="宋体" charset="-122"/>
              </a:rPr>
              <a:t>Ideal current source</a:t>
            </a:r>
            <a:endParaRPr lang="en-GB"/>
          </a:p>
        </p:txBody>
      </p:sp>
      <p:sp>
        <p:nvSpPr>
          <p:cNvPr id="17421" name="Line 22"/>
          <p:cNvSpPr>
            <a:spLocks noChangeShapeType="1"/>
          </p:cNvSpPr>
          <p:nvPr/>
        </p:nvSpPr>
        <p:spPr bwMode="auto">
          <a:xfrm flipH="1">
            <a:off x="5435600" y="3573463"/>
            <a:ext cx="649288" cy="142875"/>
          </a:xfrm>
          <a:prstGeom prst="line">
            <a:avLst/>
          </a:prstGeom>
          <a:noFill/>
          <a:ln w="9525">
            <a:solidFill>
              <a:schemeClr val="tx1"/>
            </a:solidFill>
            <a:round/>
            <a:headEnd/>
            <a:tailEnd type="triangle" w="med" len="med"/>
          </a:ln>
        </p:spPr>
        <p:txBody>
          <a:bodyPr/>
          <a:lstStyle/>
          <a:p>
            <a:endParaRPr lang="en-GB"/>
          </a:p>
        </p:txBody>
      </p:sp>
      <p:sp>
        <p:nvSpPr>
          <p:cNvPr id="17422" name="Line 23"/>
          <p:cNvSpPr>
            <a:spLocks noChangeShapeType="1"/>
          </p:cNvSpPr>
          <p:nvPr/>
        </p:nvSpPr>
        <p:spPr bwMode="auto">
          <a:xfrm>
            <a:off x="4427538" y="2420938"/>
            <a:ext cx="73025" cy="360362"/>
          </a:xfrm>
          <a:prstGeom prst="line">
            <a:avLst/>
          </a:prstGeom>
          <a:noFill/>
          <a:ln w="9525">
            <a:solidFill>
              <a:schemeClr val="tx1"/>
            </a:solidFill>
            <a:round/>
            <a:headEnd/>
            <a:tailEnd type="triangle" w="med" len="med"/>
          </a:ln>
        </p:spPr>
        <p:txBody>
          <a:bodyPr/>
          <a:lstStyle/>
          <a:p>
            <a:endParaRPr lang="en-GB"/>
          </a:p>
        </p:txBody>
      </p:sp>
      <p:sp>
        <p:nvSpPr>
          <p:cNvPr id="63512" name="Line 24"/>
          <p:cNvSpPr>
            <a:spLocks noChangeShapeType="1"/>
          </p:cNvSpPr>
          <p:nvPr/>
        </p:nvSpPr>
        <p:spPr bwMode="auto">
          <a:xfrm flipH="1" flipV="1">
            <a:off x="5076825" y="3284538"/>
            <a:ext cx="358775" cy="1657350"/>
          </a:xfrm>
          <a:prstGeom prst="line">
            <a:avLst/>
          </a:prstGeom>
          <a:noFill/>
          <a:ln w="38100">
            <a:solidFill>
              <a:schemeClr val="tx1"/>
            </a:solidFill>
            <a:round/>
            <a:headEnd/>
            <a:tailEnd/>
          </a:ln>
        </p:spPr>
        <p:txBody>
          <a:bodyPr/>
          <a:lstStyle/>
          <a:p>
            <a:endParaRPr lang="en-GB"/>
          </a:p>
        </p:txBody>
      </p:sp>
      <p:sp>
        <p:nvSpPr>
          <p:cNvPr id="63513" name="Line 25"/>
          <p:cNvSpPr>
            <a:spLocks noChangeShapeType="1"/>
          </p:cNvSpPr>
          <p:nvPr/>
        </p:nvSpPr>
        <p:spPr bwMode="auto">
          <a:xfrm>
            <a:off x="3276600" y="2781300"/>
            <a:ext cx="1727200" cy="287338"/>
          </a:xfrm>
          <a:prstGeom prst="line">
            <a:avLst/>
          </a:prstGeom>
          <a:noFill/>
          <a:ln w="38100">
            <a:solidFill>
              <a:schemeClr val="tx1"/>
            </a:solidFill>
            <a:round/>
            <a:headEnd/>
            <a:tailEnd/>
          </a:ln>
        </p:spPr>
        <p:txBody>
          <a:bodyPr/>
          <a:lstStyle/>
          <a:p>
            <a:endParaRPr lang="en-GB"/>
          </a:p>
        </p:txBody>
      </p:sp>
      <p:sp>
        <p:nvSpPr>
          <p:cNvPr id="17" name="Rectangle 3"/>
          <p:cNvSpPr txBox="1">
            <a:spLocks noChangeArrowheads="1"/>
          </p:cNvSpPr>
          <p:nvPr/>
        </p:nvSpPr>
        <p:spPr>
          <a:xfrm>
            <a:off x="467544" y="5445224"/>
            <a:ext cx="7661275" cy="1278904"/>
          </a:xfrm>
          <a:prstGeom prst="rect">
            <a:avLst/>
          </a:prstGeom>
        </p:spPr>
        <p:txBody>
          <a:bodyPr/>
          <a:lstStyle/>
          <a:p>
            <a:pPr marL="1362075" lvl="2" indent="-447675">
              <a:spcBef>
                <a:spcPct val="20000"/>
              </a:spcBef>
              <a:buClr>
                <a:schemeClr val="accent1"/>
              </a:buClr>
              <a:buSzPct val="70000"/>
              <a:buFont typeface="Wingdings" pitchFamily="2" charset="2"/>
              <a:buChar char="n"/>
            </a:pPr>
            <a:r>
              <a:rPr kumimoji="0" lang="en-GB" b="0" i="0" u="none" strike="noStrike" kern="0" cap="none" spc="0" normalizeH="0" baseline="0" noProof="0" dirty="0">
                <a:ln>
                  <a:noFill/>
                </a:ln>
                <a:solidFill>
                  <a:schemeClr val="tx1"/>
                </a:solidFill>
                <a:effectLst/>
                <a:uLnTx/>
                <a:uFillTx/>
                <a:latin typeface="+mn-lt"/>
                <a:ea typeface="+mn-ea"/>
                <a:cs typeface="+mn-cs"/>
              </a:rPr>
              <a:t>Many electrical sources are complicated circuits</a:t>
            </a:r>
          </a:p>
          <a:p>
            <a:pPr marL="1362075" lvl="2" indent="-447675">
              <a:spcBef>
                <a:spcPct val="20000"/>
              </a:spcBef>
              <a:buClr>
                <a:schemeClr val="accent1"/>
              </a:buClr>
              <a:buSzPct val="70000"/>
              <a:buFont typeface="Wingdings" pitchFamily="2" charset="2"/>
              <a:buChar char="n"/>
            </a:pPr>
            <a:r>
              <a:rPr kumimoji="0" lang="en-GB" b="0" i="0" u="none" strike="noStrike" kern="0" cap="none" spc="0" normalizeH="0" baseline="0" noProof="0" dirty="0">
                <a:ln>
                  <a:noFill/>
                </a:ln>
                <a:solidFill>
                  <a:schemeClr val="tx1"/>
                </a:solidFill>
                <a:effectLst/>
                <a:uLnTx/>
                <a:uFillTx/>
                <a:latin typeface="+mn-lt"/>
                <a:ea typeface="+mn-ea"/>
                <a:cs typeface="+mn-cs"/>
              </a:rPr>
              <a:t>Yet they can always be represented by a simple equivalent circuit model such as the </a:t>
            </a:r>
            <a:r>
              <a:rPr kumimoji="0" lang="en-GB" b="0" i="0" u="none" strike="noStrike" kern="0" cap="none" spc="0" normalizeH="0" baseline="0" noProof="0" dirty="0" err="1">
                <a:ln>
                  <a:noFill/>
                </a:ln>
                <a:solidFill>
                  <a:schemeClr val="tx1"/>
                </a:solidFill>
                <a:effectLst/>
                <a:uLnTx/>
                <a:uFillTx/>
                <a:latin typeface="+mn-lt"/>
                <a:ea typeface="+mn-ea"/>
                <a:cs typeface="+mn-cs"/>
              </a:rPr>
              <a:t>Thévenin</a:t>
            </a:r>
            <a:r>
              <a:rPr kumimoji="0" lang="en-GB" b="0" i="0" u="none" strike="noStrike" kern="0" cap="none" spc="0" normalizeH="0" baseline="0" noProof="0" dirty="0">
                <a:ln>
                  <a:noFill/>
                </a:ln>
                <a:solidFill>
                  <a:schemeClr val="tx1"/>
                </a:solidFill>
                <a:effectLst/>
                <a:uLnTx/>
                <a:uFillTx/>
                <a:latin typeface="+mn-lt"/>
                <a:ea typeface="+mn-ea"/>
                <a:cs typeface="+mn-cs"/>
              </a:rPr>
              <a:t> model or the Norton model</a:t>
            </a:r>
          </a:p>
        </p:txBody>
      </p:sp>
      <p:sp>
        <p:nvSpPr>
          <p:cNvPr id="18" name="Text Box 12"/>
          <p:cNvSpPr txBox="1">
            <a:spLocks noChangeArrowheads="1"/>
          </p:cNvSpPr>
          <p:nvPr/>
        </p:nvSpPr>
        <p:spPr bwMode="auto">
          <a:xfrm>
            <a:off x="-36512" y="1936765"/>
            <a:ext cx="2952328" cy="3580467"/>
          </a:xfrm>
          <a:prstGeom prst="rect">
            <a:avLst/>
          </a:prstGeom>
          <a:noFill/>
          <a:ln w="9525">
            <a:noFill/>
            <a:miter lim="800000"/>
            <a:headEnd/>
            <a:tailEnd/>
          </a:ln>
        </p:spPr>
        <p:txBody>
          <a:bodyPr wrap="square">
            <a:spAutoFit/>
          </a:bodyPr>
          <a:lstStyle/>
          <a:p>
            <a:r>
              <a:rPr lang="en-GB" sz="2000" i="1" dirty="0" err="1">
                <a:latin typeface="Times New Roman" pitchFamily="18" charset="0"/>
              </a:rPr>
              <a:t>dV</a:t>
            </a:r>
            <a:r>
              <a:rPr lang="en-GB" sz="2000" i="1" baseline="-25000" dirty="0" err="1">
                <a:latin typeface="Times New Roman" pitchFamily="18" charset="0"/>
              </a:rPr>
              <a:t>L</a:t>
            </a:r>
            <a:r>
              <a:rPr lang="en-GB" sz="2000" i="1" dirty="0" err="1">
                <a:latin typeface="Times New Roman" pitchFamily="18" charset="0"/>
              </a:rPr>
              <a:t>/dI</a:t>
            </a:r>
            <a:r>
              <a:rPr lang="en-GB" sz="2000" i="1" baseline="-25000" dirty="0" err="1">
                <a:latin typeface="Times New Roman" pitchFamily="18" charset="0"/>
              </a:rPr>
              <a:t>L</a:t>
            </a:r>
            <a:r>
              <a:rPr lang="en-GB" sz="2000" i="1" dirty="0">
                <a:latin typeface="Times New Roman" pitchFamily="18" charset="0"/>
              </a:rPr>
              <a:t>= </a:t>
            </a:r>
            <a:r>
              <a:rPr lang="en-GB" sz="2000" dirty="0">
                <a:latin typeface="Times New Roman" pitchFamily="18" charset="0"/>
              </a:rPr>
              <a:t>0 </a:t>
            </a:r>
          </a:p>
          <a:p>
            <a:r>
              <a:rPr lang="en-GB" sz="2000" dirty="0">
                <a:latin typeface="Times New Roman" pitchFamily="18" charset="0"/>
              </a:rPr>
              <a:t>for an Ideal Voltage Source</a:t>
            </a:r>
          </a:p>
          <a:p>
            <a:endParaRPr lang="en-GB" sz="2000" i="1" dirty="0">
              <a:latin typeface="Times New Roman" pitchFamily="18" charset="0"/>
            </a:endParaRPr>
          </a:p>
          <a:p>
            <a:r>
              <a:rPr lang="en-GB" sz="2000" i="1" dirty="0" err="1">
                <a:latin typeface="Times New Roman" pitchFamily="18" charset="0"/>
              </a:rPr>
              <a:t>dV</a:t>
            </a:r>
            <a:r>
              <a:rPr lang="en-GB" sz="2000" i="1" baseline="-25000" dirty="0" err="1">
                <a:latin typeface="Times New Roman" pitchFamily="18" charset="0"/>
              </a:rPr>
              <a:t>L</a:t>
            </a:r>
            <a:r>
              <a:rPr lang="en-GB" sz="2000" i="1" dirty="0" err="1">
                <a:latin typeface="Times New Roman" pitchFamily="18" charset="0"/>
              </a:rPr>
              <a:t>/dI</a:t>
            </a:r>
            <a:r>
              <a:rPr lang="en-GB" sz="2000" i="1" baseline="-25000" dirty="0" err="1">
                <a:latin typeface="Times New Roman" pitchFamily="18" charset="0"/>
              </a:rPr>
              <a:t>L</a:t>
            </a:r>
            <a:r>
              <a:rPr lang="en-GB" sz="2000" i="1" dirty="0">
                <a:latin typeface="Times New Roman" pitchFamily="18" charset="0"/>
              </a:rPr>
              <a:t> </a:t>
            </a:r>
            <a:r>
              <a:rPr lang="en-GB" sz="2000" dirty="0">
                <a:latin typeface="Times New Roman" pitchFamily="18" charset="0"/>
              </a:rPr>
              <a:t>is ‘small’ for a ‘good’ Voltage Source</a:t>
            </a:r>
          </a:p>
          <a:p>
            <a:endParaRPr lang="en-GB" sz="2000" i="1" dirty="0">
              <a:latin typeface="Times New Roman" pitchFamily="18" charset="0"/>
            </a:endParaRPr>
          </a:p>
          <a:p>
            <a:r>
              <a:rPr lang="en-GB" sz="2000" i="1" dirty="0" err="1">
                <a:latin typeface="Times New Roman" pitchFamily="18" charset="0"/>
              </a:rPr>
              <a:t>dI</a:t>
            </a:r>
            <a:r>
              <a:rPr lang="en-GB" sz="2000" i="1" baseline="-25000" dirty="0" err="1">
                <a:latin typeface="Times New Roman" pitchFamily="18" charset="0"/>
              </a:rPr>
              <a:t>L</a:t>
            </a:r>
            <a:r>
              <a:rPr lang="en-GB" sz="2000" i="1" dirty="0" err="1">
                <a:latin typeface="Times New Roman" pitchFamily="18" charset="0"/>
              </a:rPr>
              <a:t>/dV</a:t>
            </a:r>
            <a:r>
              <a:rPr lang="en-GB" sz="2000" i="1" baseline="-25000" dirty="0" err="1">
                <a:latin typeface="Times New Roman" pitchFamily="18" charset="0"/>
              </a:rPr>
              <a:t>L</a:t>
            </a:r>
            <a:r>
              <a:rPr lang="en-GB" sz="2000" i="1" dirty="0">
                <a:latin typeface="Times New Roman" pitchFamily="18" charset="0"/>
              </a:rPr>
              <a:t>=</a:t>
            </a:r>
            <a:r>
              <a:rPr lang="en-GB" sz="2000" dirty="0">
                <a:latin typeface="Times New Roman" pitchFamily="18" charset="0"/>
              </a:rPr>
              <a:t> 0 for an Ideal Current Source</a:t>
            </a:r>
          </a:p>
          <a:p>
            <a:endParaRPr lang="en-GB" sz="2000" i="1" baseline="-25000" dirty="0">
              <a:latin typeface="Times New Roman" pitchFamily="18" charset="0"/>
            </a:endParaRPr>
          </a:p>
          <a:p>
            <a:r>
              <a:rPr lang="en-GB" sz="2000" i="1" dirty="0" err="1">
                <a:latin typeface="Times New Roman" pitchFamily="18" charset="0"/>
              </a:rPr>
              <a:t>dI</a:t>
            </a:r>
            <a:r>
              <a:rPr lang="en-GB" sz="2000" i="1" baseline="-25000" dirty="0" err="1">
                <a:latin typeface="Times New Roman" pitchFamily="18" charset="0"/>
              </a:rPr>
              <a:t>L</a:t>
            </a:r>
            <a:r>
              <a:rPr lang="en-GB" sz="2000" i="1" dirty="0" err="1">
                <a:latin typeface="Times New Roman" pitchFamily="18" charset="0"/>
              </a:rPr>
              <a:t>/dV</a:t>
            </a:r>
            <a:r>
              <a:rPr lang="en-GB" sz="2000" i="1" baseline="-25000" dirty="0" err="1">
                <a:latin typeface="Times New Roman" pitchFamily="18" charset="0"/>
              </a:rPr>
              <a:t>L</a:t>
            </a:r>
            <a:r>
              <a:rPr lang="en-GB" sz="2000" i="1" dirty="0">
                <a:latin typeface="Times New Roman" pitchFamily="18" charset="0"/>
              </a:rPr>
              <a:t> </a:t>
            </a:r>
            <a:r>
              <a:rPr lang="en-GB" sz="2000" dirty="0">
                <a:latin typeface="Times New Roman" pitchFamily="18" charset="0"/>
              </a:rPr>
              <a:t>is ‘small’ for a ‘good’ Current Source</a:t>
            </a:r>
            <a:endParaRPr lang="en-GB" sz="2000" i="1" baseline="-25000" dirty="0">
              <a:latin typeface="Times New Roman" pitchFamily="18" charset="0"/>
            </a:endParaRPr>
          </a:p>
          <a:p>
            <a:endParaRPr lang="en-GB" sz="2000" i="1" baseline="-250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349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5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6351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5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animBg="1"/>
      <p:bldP spid="63512" grpId="0" animBg="1"/>
      <p:bldP spid="63513" grpId="0" animBg="1"/>
      <p:bldP spid="63513" grpId="1" animBg="1"/>
      <p:bldP spid="18"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dirty="0" err="1"/>
              <a:t>Thévenin</a:t>
            </a:r>
            <a:r>
              <a:rPr lang="en-GB" dirty="0"/>
              <a:t>-Norton Conversion</a:t>
            </a:r>
          </a:p>
        </p:txBody>
      </p:sp>
      <p:grpSp>
        <p:nvGrpSpPr>
          <p:cNvPr id="2" name="Group 3"/>
          <p:cNvGrpSpPr>
            <a:grpSpLocks/>
          </p:cNvGrpSpPr>
          <p:nvPr/>
        </p:nvGrpSpPr>
        <p:grpSpPr bwMode="auto">
          <a:xfrm>
            <a:off x="900113" y="1701503"/>
            <a:ext cx="1790700" cy="2520950"/>
            <a:chOff x="3787" y="813"/>
            <a:chExt cx="1128" cy="1588"/>
          </a:xfrm>
        </p:grpSpPr>
        <p:sp>
          <p:nvSpPr>
            <p:cNvPr id="18461" name="Oval 4"/>
            <p:cNvSpPr>
              <a:spLocks noChangeArrowheads="1"/>
            </p:cNvSpPr>
            <p:nvPr/>
          </p:nvSpPr>
          <p:spPr bwMode="auto">
            <a:xfrm>
              <a:off x="4059" y="1724"/>
              <a:ext cx="312" cy="357"/>
            </a:xfrm>
            <a:prstGeom prst="ellipse">
              <a:avLst/>
            </a:prstGeom>
            <a:noFill/>
            <a:ln w="9525">
              <a:solidFill>
                <a:schemeClr val="tx1"/>
              </a:solidFill>
              <a:round/>
              <a:headEnd/>
              <a:tailEnd/>
            </a:ln>
          </p:spPr>
          <p:txBody>
            <a:bodyPr wrap="none" anchor="ctr"/>
            <a:lstStyle/>
            <a:p>
              <a:pPr algn="ctr"/>
              <a:r>
                <a:rPr lang="en-GB">
                  <a:latin typeface="Tahoma" pitchFamily="34" charset="0"/>
                </a:rPr>
                <a:t>+</a:t>
              </a:r>
            </a:p>
            <a:p>
              <a:pPr algn="ctr"/>
              <a:r>
                <a:rPr lang="en-GB">
                  <a:latin typeface="Tahoma" pitchFamily="34" charset="0"/>
                </a:rPr>
                <a:t>-</a:t>
              </a:r>
            </a:p>
          </p:txBody>
        </p:sp>
        <p:sp>
          <p:nvSpPr>
            <p:cNvPr id="18462" name="Rectangle 5"/>
            <p:cNvSpPr>
              <a:spLocks noChangeArrowheads="1"/>
            </p:cNvSpPr>
            <p:nvPr/>
          </p:nvSpPr>
          <p:spPr bwMode="auto">
            <a:xfrm>
              <a:off x="4146" y="1089"/>
              <a:ext cx="139" cy="385"/>
            </a:xfrm>
            <a:prstGeom prst="rect">
              <a:avLst/>
            </a:prstGeom>
            <a:noFill/>
            <a:ln w="9525">
              <a:solidFill>
                <a:schemeClr val="tx1"/>
              </a:solidFill>
              <a:miter lim="800000"/>
              <a:headEnd/>
              <a:tailEnd/>
            </a:ln>
          </p:spPr>
          <p:txBody>
            <a:bodyPr wrap="none" anchor="ctr"/>
            <a:lstStyle/>
            <a:p>
              <a:endParaRPr lang="en-US"/>
            </a:p>
          </p:txBody>
        </p:sp>
        <p:cxnSp>
          <p:nvCxnSpPr>
            <p:cNvPr id="18463" name="AutoShape 6"/>
            <p:cNvCxnSpPr>
              <a:cxnSpLocks noChangeShapeType="1"/>
              <a:stCxn id="18462" idx="2"/>
              <a:endCxn id="18461" idx="0"/>
            </p:cNvCxnSpPr>
            <p:nvPr/>
          </p:nvCxnSpPr>
          <p:spPr bwMode="auto">
            <a:xfrm flipH="1">
              <a:off x="4215" y="1474"/>
              <a:ext cx="1" cy="250"/>
            </a:xfrm>
            <a:prstGeom prst="straightConnector1">
              <a:avLst/>
            </a:prstGeom>
            <a:noFill/>
            <a:ln w="9525">
              <a:solidFill>
                <a:schemeClr val="tx1"/>
              </a:solidFill>
              <a:round/>
              <a:headEnd/>
              <a:tailEnd/>
            </a:ln>
          </p:spPr>
        </p:cxnSp>
        <p:sp>
          <p:nvSpPr>
            <p:cNvPr id="18464" name="Text Box 7"/>
            <p:cNvSpPr txBox="1">
              <a:spLocks noChangeArrowheads="1"/>
            </p:cNvSpPr>
            <p:nvPr/>
          </p:nvSpPr>
          <p:spPr bwMode="auto">
            <a:xfrm>
              <a:off x="3787" y="1797"/>
              <a:ext cx="288" cy="231"/>
            </a:xfrm>
            <a:prstGeom prst="rect">
              <a:avLst/>
            </a:prstGeom>
            <a:noFill/>
            <a:ln w="9525">
              <a:noFill/>
              <a:miter lim="800000"/>
              <a:headEnd/>
              <a:tailEnd/>
            </a:ln>
          </p:spPr>
          <p:txBody>
            <a:bodyPr wrap="none">
              <a:spAutoFit/>
            </a:bodyPr>
            <a:lstStyle/>
            <a:p>
              <a:r>
                <a:rPr lang="en-GB" i="1">
                  <a:latin typeface="Tahoma" pitchFamily="34" charset="0"/>
                </a:rPr>
                <a:t>V</a:t>
              </a:r>
              <a:r>
                <a:rPr lang="en-GB" i="1" baseline="-25000">
                  <a:latin typeface="Tahoma" pitchFamily="34" charset="0"/>
                </a:rPr>
                <a:t>th</a:t>
              </a:r>
            </a:p>
          </p:txBody>
        </p:sp>
        <p:sp>
          <p:nvSpPr>
            <p:cNvPr id="18465" name="Text Box 8"/>
            <p:cNvSpPr txBox="1">
              <a:spLocks noChangeArrowheads="1"/>
            </p:cNvSpPr>
            <p:nvPr/>
          </p:nvSpPr>
          <p:spPr bwMode="auto">
            <a:xfrm>
              <a:off x="3787" y="1128"/>
              <a:ext cx="366" cy="231"/>
            </a:xfrm>
            <a:prstGeom prst="rect">
              <a:avLst/>
            </a:prstGeom>
            <a:noFill/>
            <a:ln w="9525">
              <a:noFill/>
              <a:miter lim="800000"/>
              <a:headEnd/>
              <a:tailEnd/>
            </a:ln>
          </p:spPr>
          <p:txBody>
            <a:bodyPr>
              <a:spAutoFit/>
            </a:bodyPr>
            <a:lstStyle/>
            <a:p>
              <a:r>
                <a:rPr lang="en-GB" i="1">
                  <a:latin typeface="Tahoma" pitchFamily="34" charset="0"/>
                </a:rPr>
                <a:t>R</a:t>
              </a:r>
              <a:r>
                <a:rPr lang="en-GB" i="1" baseline="-25000">
                  <a:latin typeface="Tahoma" pitchFamily="34" charset="0"/>
                </a:rPr>
                <a:t>th</a:t>
              </a:r>
            </a:p>
          </p:txBody>
        </p:sp>
        <p:sp>
          <p:nvSpPr>
            <p:cNvPr id="18466" name="Text Box 9"/>
            <p:cNvSpPr txBox="1">
              <a:spLocks noChangeArrowheads="1"/>
            </p:cNvSpPr>
            <p:nvPr/>
          </p:nvSpPr>
          <p:spPr bwMode="auto">
            <a:xfrm>
              <a:off x="4362" y="1581"/>
              <a:ext cx="116" cy="173"/>
            </a:xfrm>
            <a:prstGeom prst="rect">
              <a:avLst/>
            </a:prstGeom>
            <a:noFill/>
            <a:ln w="9525">
              <a:noFill/>
              <a:miter lim="800000"/>
              <a:headEnd/>
              <a:tailEnd/>
            </a:ln>
          </p:spPr>
          <p:txBody>
            <a:bodyPr wrap="none">
              <a:spAutoFit/>
            </a:bodyPr>
            <a:lstStyle/>
            <a:p>
              <a:endParaRPr lang="en-US" baseline="-25000">
                <a:latin typeface="Tahoma" pitchFamily="34" charset="0"/>
              </a:endParaRPr>
            </a:p>
          </p:txBody>
        </p:sp>
        <p:sp>
          <p:nvSpPr>
            <p:cNvPr id="18467" name="Rectangle 10"/>
            <p:cNvSpPr>
              <a:spLocks noChangeArrowheads="1"/>
            </p:cNvSpPr>
            <p:nvPr/>
          </p:nvSpPr>
          <p:spPr bwMode="auto">
            <a:xfrm>
              <a:off x="4777" y="1366"/>
              <a:ext cx="138" cy="385"/>
            </a:xfrm>
            <a:prstGeom prst="rect">
              <a:avLst/>
            </a:prstGeom>
            <a:noFill/>
            <a:ln w="9525">
              <a:solidFill>
                <a:schemeClr val="tx1"/>
              </a:solidFill>
              <a:miter lim="800000"/>
              <a:headEnd/>
              <a:tailEnd/>
            </a:ln>
          </p:spPr>
          <p:txBody>
            <a:bodyPr wrap="none" anchor="ctr"/>
            <a:lstStyle/>
            <a:p>
              <a:endParaRPr lang="en-US"/>
            </a:p>
          </p:txBody>
        </p:sp>
        <p:cxnSp>
          <p:nvCxnSpPr>
            <p:cNvPr id="18468" name="AutoShape 11"/>
            <p:cNvCxnSpPr>
              <a:cxnSpLocks noChangeShapeType="1"/>
              <a:stCxn id="18462" idx="0"/>
              <a:endCxn id="45" idx="1"/>
            </p:cNvCxnSpPr>
            <p:nvPr/>
          </p:nvCxnSpPr>
          <p:spPr bwMode="auto">
            <a:xfrm rot="5400000" flipH="1" flipV="1">
              <a:off x="4327" y="858"/>
              <a:ext cx="120" cy="342"/>
            </a:xfrm>
            <a:prstGeom prst="bentConnector2">
              <a:avLst/>
            </a:prstGeom>
            <a:noFill/>
            <a:ln w="9525">
              <a:solidFill>
                <a:schemeClr val="tx1"/>
              </a:solidFill>
              <a:miter lim="800000"/>
              <a:headEnd/>
              <a:tailEnd type="oval"/>
            </a:ln>
          </p:spPr>
        </p:cxnSp>
        <p:cxnSp>
          <p:nvCxnSpPr>
            <p:cNvPr id="18469" name="AutoShape 12"/>
            <p:cNvCxnSpPr>
              <a:cxnSpLocks noChangeShapeType="1"/>
              <a:stCxn id="18461" idx="4"/>
              <a:endCxn id="46" idx="1"/>
            </p:cNvCxnSpPr>
            <p:nvPr/>
          </p:nvCxnSpPr>
          <p:spPr bwMode="auto">
            <a:xfrm rot="16200000" flipH="1">
              <a:off x="4328" y="1968"/>
              <a:ext cx="117" cy="343"/>
            </a:xfrm>
            <a:prstGeom prst="bentConnector2">
              <a:avLst/>
            </a:prstGeom>
            <a:noFill/>
            <a:ln w="9525">
              <a:solidFill>
                <a:schemeClr val="tx1"/>
              </a:solidFill>
              <a:miter lim="800000"/>
              <a:headEnd/>
              <a:tailEnd type="oval"/>
            </a:ln>
          </p:spPr>
        </p:cxnSp>
        <p:sp>
          <p:nvSpPr>
            <p:cNvPr id="18470" name="Line 13"/>
            <p:cNvSpPr>
              <a:spLocks noChangeShapeType="1"/>
            </p:cNvSpPr>
            <p:nvPr/>
          </p:nvSpPr>
          <p:spPr bwMode="auto">
            <a:xfrm>
              <a:off x="4558" y="813"/>
              <a:ext cx="0" cy="1588"/>
            </a:xfrm>
            <a:prstGeom prst="line">
              <a:avLst/>
            </a:prstGeom>
            <a:noFill/>
            <a:ln w="9525">
              <a:solidFill>
                <a:schemeClr val="tx1"/>
              </a:solidFill>
              <a:prstDash val="dash"/>
              <a:round/>
              <a:headEnd/>
              <a:tailEnd/>
            </a:ln>
          </p:spPr>
          <p:txBody>
            <a:bodyPr/>
            <a:lstStyle/>
            <a:p>
              <a:endParaRPr lang="en-GB"/>
            </a:p>
          </p:txBody>
        </p:sp>
        <p:sp>
          <p:nvSpPr>
            <p:cNvPr id="18471" name="Text Box 14"/>
            <p:cNvSpPr txBox="1">
              <a:spLocks noChangeArrowheads="1"/>
            </p:cNvSpPr>
            <p:nvPr/>
          </p:nvSpPr>
          <p:spPr bwMode="auto">
            <a:xfrm>
              <a:off x="4558" y="1493"/>
              <a:ext cx="277" cy="231"/>
            </a:xfrm>
            <a:prstGeom prst="rect">
              <a:avLst/>
            </a:prstGeom>
            <a:noFill/>
            <a:ln w="9525">
              <a:noFill/>
              <a:miter lim="800000"/>
              <a:headEnd/>
              <a:tailEnd/>
            </a:ln>
          </p:spPr>
          <p:txBody>
            <a:bodyPr>
              <a:spAutoFit/>
            </a:bodyPr>
            <a:lstStyle/>
            <a:p>
              <a:r>
                <a:rPr lang="en-GB" i="1" dirty="0">
                  <a:latin typeface="Tahoma" pitchFamily="34" charset="0"/>
                </a:rPr>
                <a:t>R</a:t>
              </a:r>
              <a:r>
                <a:rPr lang="en-GB" i="1" baseline="-25000" dirty="0">
                  <a:latin typeface="Tahoma" pitchFamily="34" charset="0"/>
                </a:rPr>
                <a:t>L</a:t>
              </a:r>
            </a:p>
          </p:txBody>
        </p:sp>
      </p:grpSp>
      <p:sp>
        <p:nvSpPr>
          <p:cNvPr id="18436" name="Rectangle 15"/>
          <p:cNvSpPr>
            <a:spLocks noChangeArrowheads="1"/>
          </p:cNvSpPr>
          <p:nvPr/>
        </p:nvSpPr>
        <p:spPr bwMode="auto">
          <a:xfrm>
            <a:off x="6561138" y="2636912"/>
            <a:ext cx="288925" cy="914400"/>
          </a:xfrm>
          <a:prstGeom prst="rect">
            <a:avLst/>
          </a:prstGeom>
          <a:noFill/>
          <a:ln w="9525">
            <a:solidFill>
              <a:schemeClr val="tx1"/>
            </a:solidFill>
            <a:miter lim="800000"/>
            <a:headEnd/>
            <a:tailEnd/>
          </a:ln>
        </p:spPr>
        <p:txBody>
          <a:bodyPr wrap="none" anchor="ctr"/>
          <a:lstStyle/>
          <a:p>
            <a:endParaRPr lang="en-US"/>
          </a:p>
        </p:txBody>
      </p:sp>
      <p:cxnSp>
        <p:nvCxnSpPr>
          <p:cNvPr id="18437" name="AutoShape 16"/>
          <p:cNvCxnSpPr>
            <a:cxnSpLocks noChangeShapeType="1"/>
            <a:stCxn id="18458" idx="0"/>
            <a:endCxn id="18436" idx="0"/>
          </p:cNvCxnSpPr>
          <p:nvPr/>
        </p:nvCxnSpPr>
        <p:spPr bwMode="auto">
          <a:xfrm rot="5400000" flipV="1">
            <a:off x="6213475" y="2146375"/>
            <a:ext cx="1587" cy="982662"/>
          </a:xfrm>
          <a:prstGeom prst="bentConnector3">
            <a:avLst>
              <a:gd name="adj1" fmla="val -14400005"/>
            </a:avLst>
          </a:prstGeom>
          <a:noFill/>
          <a:ln w="9525">
            <a:solidFill>
              <a:schemeClr val="tx1"/>
            </a:solidFill>
            <a:miter lim="800000"/>
            <a:headEnd/>
            <a:tailEnd/>
          </a:ln>
        </p:spPr>
      </p:cxnSp>
      <p:cxnSp>
        <p:nvCxnSpPr>
          <p:cNvPr id="18438" name="AutoShape 17"/>
          <p:cNvCxnSpPr>
            <a:cxnSpLocks noChangeShapeType="1"/>
            <a:stCxn id="18458" idx="4"/>
            <a:endCxn id="18436" idx="2"/>
          </p:cNvCxnSpPr>
          <p:nvPr/>
        </p:nvCxnSpPr>
        <p:spPr bwMode="auto">
          <a:xfrm rot="16200000" flipH="1">
            <a:off x="6213475" y="3060775"/>
            <a:ext cx="1587" cy="982662"/>
          </a:xfrm>
          <a:prstGeom prst="bentConnector3">
            <a:avLst>
              <a:gd name="adj1" fmla="val 14400005"/>
            </a:avLst>
          </a:prstGeom>
          <a:noFill/>
          <a:ln w="9525">
            <a:solidFill>
              <a:schemeClr val="tx1"/>
            </a:solidFill>
            <a:miter lim="800000"/>
            <a:headEnd/>
            <a:tailEnd/>
          </a:ln>
        </p:spPr>
      </p:cxnSp>
      <p:sp>
        <p:nvSpPr>
          <p:cNvPr id="18439" name="Line 18"/>
          <p:cNvSpPr>
            <a:spLocks noChangeShapeType="1"/>
          </p:cNvSpPr>
          <p:nvPr/>
        </p:nvSpPr>
        <p:spPr bwMode="auto">
          <a:xfrm>
            <a:off x="6705600" y="2420888"/>
            <a:ext cx="503238" cy="0"/>
          </a:xfrm>
          <a:prstGeom prst="line">
            <a:avLst/>
          </a:prstGeom>
          <a:noFill/>
          <a:ln w="9525">
            <a:solidFill>
              <a:schemeClr val="tx1"/>
            </a:solidFill>
            <a:round/>
            <a:headEnd/>
            <a:tailEnd type="oval" w="med" len="med"/>
          </a:ln>
        </p:spPr>
        <p:txBody>
          <a:bodyPr/>
          <a:lstStyle/>
          <a:p>
            <a:endParaRPr lang="en-GB"/>
          </a:p>
        </p:txBody>
      </p:sp>
      <p:sp>
        <p:nvSpPr>
          <p:cNvPr id="18440" name="Line 19"/>
          <p:cNvSpPr>
            <a:spLocks noChangeShapeType="1"/>
          </p:cNvSpPr>
          <p:nvPr/>
        </p:nvSpPr>
        <p:spPr bwMode="auto">
          <a:xfrm>
            <a:off x="6705600" y="3782244"/>
            <a:ext cx="503238" cy="0"/>
          </a:xfrm>
          <a:prstGeom prst="line">
            <a:avLst/>
          </a:prstGeom>
          <a:noFill/>
          <a:ln w="9525">
            <a:solidFill>
              <a:schemeClr val="tx1"/>
            </a:solidFill>
            <a:round/>
            <a:headEnd/>
            <a:tailEnd type="oval" w="med" len="med"/>
          </a:ln>
        </p:spPr>
        <p:txBody>
          <a:bodyPr/>
          <a:lstStyle/>
          <a:p>
            <a:endParaRPr lang="en-GB"/>
          </a:p>
        </p:txBody>
      </p:sp>
      <p:sp>
        <p:nvSpPr>
          <p:cNvPr id="18441" name="Text Box 20"/>
          <p:cNvSpPr txBox="1">
            <a:spLocks noChangeArrowheads="1"/>
          </p:cNvSpPr>
          <p:nvPr/>
        </p:nvSpPr>
        <p:spPr bwMode="auto">
          <a:xfrm>
            <a:off x="7189788" y="2198390"/>
            <a:ext cx="320675" cy="366712"/>
          </a:xfrm>
          <a:prstGeom prst="rect">
            <a:avLst/>
          </a:prstGeom>
          <a:noFill/>
          <a:ln w="9525">
            <a:noFill/>
            <a:miter lim="800000"/>
            <a:headEnd/>
            <a:tailEnd/>
          </a:ln>
        </p:spPr>
        <p:txBody>
          <a:bodyPr wrap="none">
            <a:spAutoFit/>
          </a:bodyPr>
          <a:lstStyle/>
          <a:p>
            <a:r>
              <a:rPr lang="en-GB" dirty="0">
                <a:latin typeface="Tahoma" pitchFamily="34" charset="0"/>
              </a:rPr>
              <a:t>A</a:t>
            </a:r>
          </a:p>
        </p:txBody>
      </p:sp>
      <p:sp>
        <p:nvSpPr>
          <p:cNvPr id="18442" name="Text Box 21"/>
          <p:cNvSpPr txBox="1">
            <a:spLocks noChangeArrowheads="1"/>
          </p:cNvSpPr>
          <p:nvPr/>
        </p:nvSpPr>
        <p:spPr bwMode="auto">
          <a:xfrm>
            <a:off x="7210425" y="3566344"/>
            <a:ext cx="320675" cy="366712"/>
          </a:xfrm>
          <a:prstGeom prst="rect">
            <a:avLst/>
          </a:prstGeom>
          <a:noFill/>
          <a:ln w="9525">
            <a:noFill/>
            <a:miter lim="800000"/>
            <a:headEnd/>
            <a:tailEnd/>
          </a:ln>
        </p:spPr>
        <p:txBody>
          <a:bodyPr wrap="none">
            <a:spAutoFit/>
          </a:bodyPr>
          <a:lstStyle/>
          <a:p>
            <a:r>
              <a:rPr lang="en-GB">
                <a:latin typeface="Tahoma" pitchFamily="34" charset="0"/>
              </a:rPr>
              <a:t>B</a:t>
            </a:r>
          </a:p>
        </p:txBody>
      </p:sp>
      <p:grpSp>
        <p:nvGrpSpPr>
          <p:cNvPr id="3" name="Group 22"/>
          <p:cNvGrpSpPr>
            <a:grpSpLocks/>
          </p:cNvGrpSpPr>
          <p:nvPr/>
        </p:nvGrpSpPr>
        <p:grpSpPr bwMode="auto">
          <a:xfrm>
            <a:off x="4760913" y="2636912"/>
            <a:ext cx="1419225" cy="914400"/>
            <a:chOff x="2999" y="1343"/>
            <a:chExt cx="894" cy="576"/>
          </a:xfrm>
        </p:grpSpPr>
        <p:sp>
          <p:nvSpPr>
            <p:cNvPr id="18458" name="Oval 23"/>
            <p:cNvSpPr>
              <a:spLocks noChangeArrowheads="1"/>
            </p:cNvSpPr>
            <p:nvPr/>
          </p:nvSpPr>
          <p:spPr bwMode="auto">
            <a:xfrm>
              <a:off x="3317" y="1343"/>
              <a:ext cx="576" cy="576"/>
            </a:xfrm>
            <a:prstGeom prst="ellipse">
              <a:avLst/>
            </a:prstGeom>
            <a:noFill/>
            <a:ln w="9525">
              <a:solidFill>
                <a:schemeClr val="tx1"/>
              </a:solidFill>
              <a:round/>
              <a:headEnd/>
              <a:tailEnd/>
            </a:ln>
          </p:spPr>
          <p:txBody>
            <a:bodyPr wrap="none" anchor="ctr"/>
            <a:lstStyle/>
            <a:p>
              <a:endParaRPr lang="en-US"/>
            </a:p>
          </p:txBody>
        </p:sp>
        <p:sp>
          <p:nvSpPr>
            <p:cNvPr id="18459" name="Line 24"/>
            <p:cNvSpPr>
              <a:spLocks noChangeShapeType="1"/>
            </p:cNvSpPr>
            <p:nvPr/>
          </p:nvSpPr>
          <p:spPr bwMode="auto">
            <a:xfrm flipV="1">
              <a:off x="3589" y="1479"/>
              <a:ext cx="0" cy="273"/>
            </a:xfrm>
            <a:prstGeom prst="line">
              <a:avLst/>
            </a:prstGeom>
            <a:noFill/>
            <a:ln w="9525">
              <a:solidFill>
                <a:schemeClr val="tx1"/>
              </a:solidFill>
              <a:round/>
              <a:headEnd/>
              <a:tailEnd type="triangle" w="med" len="med"/>
            </a:ln>
          </p:spPr>
          <p:txBody>
            <a:bodyPr/>
            <a:lstStyle/>
            <a:p>
              <a:endParaRPr lang="en-GB"/>
            </a:p>
          </p:txBody>
        </p:sp>
        <p:sp>
          <p:nvSpPr>
            <p:cNvPr id="18460" name="Text Box 25"/>
            <p:cNvSpPr txBox="1">
              <a:spLocks noChangeArrowheads="1"/>
            </p:cNvSpPr>
            <p:nvPr/>
          </p:nvSpPr>
          <p:spPr bwMode="auto">
            <a:xfrm flipH="1">
              <a:off x="2999" y="1479"/>
              <a:ext cx="234" cy="231"/>
            </a:xfrm>
            <a:prstGeom prst="rect">
              <a:avLst/>
            </a:prstGeom>
            <a:noFill/>
            <a:ln w="9525">
              <a:noFill/>
              <a:miter lim="800000"/>
              <a:headEnd/>
              <a:tailEnd/>
            </a:ln>
          </p:spPr>
          <p:txBody>
            <a:bodyPr wrap="none">
              <a:spAutoFit/>
            </a:bodyPr>
            <a:lstStyle/>
            <a:p>
              <a:r>
                <a:rPr lang="en-GB" i="1">
                  <a:latin typeface="Tahoma" pitchFamily="34" charset="0"/>
                </a:rPr>
                <a:t>I</a:t>
              </a:r>
              <a:r>
                <a:rPr lang="en-GB" i="1" baseline="-25000">
                  <a:latin typeface="Tahoma" pitchFamily="34" charset="0"/>
                </a:rPr>
                <a:t>N</a:t>
              </a:r>
              <a:endParaRPr lang="en-GB" i="1">
                <a:latin typeface="Tahoma" pitchFamily="34" charset="0"/>
              </a:endParaRPr>
            </a:p>
          </p:txBody>
        </p:sp>
      </p:grpSp>
      <p:sp>
        <p:nvSpPr>
          <p:cNvPr id="18444" name="Text Box 26"/>
          <p:cNvSpPr txBox="1">
            <a:spLocks noChangeArrowheads="1"/>
          </p:cNvSpPr>
          <p:nvPr/>
        </p:nvSpPr>
        <p:spPr bwMode="auto">
          <a:xfrm>
            <a:off x="6777038" y="2918644"/>
            <a:ext cx="438150" cy="366712"/>
          </a:xfrm>
          <a:prstGeom prst="rect">
            <a:avLst/>
          </a:prstGeom>
          <a:noFill/>
          <a:ln w="9525">
            <a:noFill/>
            <a:miter lim="800000"/>
            <a:headEnd/>
            <a:tailEnd/>
          </a:ln>
        </p:spPr>
        <p:txBody>
          <a:bodyPr wrap="none">
            <a:spAutoFit/>
          </a:bodyPr>
          <a:lstStyle/>
          <a:p>
            <a:r>
              <a:rPr lang="en-GB" i="1">
                <a:latin typeface="Tahoma" pitchFamily="34" charset="0"/>
              </a:rPr>
              <a:t>G</a:t>
            </a:r>
            <a:r>
              <a:rPr lang="en-GB" i="1" baseline="-25000">
                <a:latin typeface="Tahoma" pitchFamily="34" charset="0"/>
              </a:rPr>
              <a:t>N</a:t>
            </a:r>
          </a:p>
        </p:txBody>
      </p:sp>
      <p:sp>
        <p:nvSpPr>
          <p:cNvPr id="18445" name="Line 27"/>
          <p:cNvSpPr>
            <a:spLocks noChangeShapeType="1"/>
          </p:cNvSpPr>
          <p:nvPr/>
        </p:nvSpPr>
        <p:spPr bwMode="auto">
          <a:xfrm flipH="1">
            <a:off x="7236295" y="2060848"/>
            <a:ext cx="1" cy="2016224"/>
          </a:xfrm>
          <a:prstGeom prst="line">
            <a:avLst/>
          </a:prstGeom>
          <a:noFill/>
          <a:ln w="9525">
            <a:solidFill>
              <a:schemeClr val="tx1"/>
            </a:solidFill>
            <a:prstDash val="dash"/>
            <a:round/>
            <a:headEnd/>
            <a:tailEnd/>
          </a:ln>
        </p:spPr>
        <p:txBody>
          <a:bodyPr/>
          <a:lstStyle/>
          <a:p>
            <a:endParaRPr lang="en-GB"/>
          </a:p>
        </p:txBody>
      </p:sp>
      <p:grpSp>
        <p:nvGrpSpPr>
          <p:cNvPr id="4" name="Group 28"/>
          <p:cNvGrpSpPr>
            <a:grpSpLocks/>
          </p:cNvGrpSpPr>
          <p:nvPr/>
        </p:nvGrpSpPr>
        <p:grpSpPr bwMode="auto">
          <a:xfrm>
            <a:off x="7210425" y="2413819"/>
            <a:ext cx="863600" cy="1368425"/>
            <a:chOff x="4542" y="1207"/>
            <a:chExt cx="544" cy="862"/>
          </a:xfrm>
        </p:grpSpPr>
        <p:sp>
          <p:nvSpPr>
            <p:cNvPr id="18454" name="Rectangle 29"/>
            <p:cNvSpPr>
              <a:spLocks noChangeArrowheads="1"/>
            </p:cNvSpPr>
            <p:nvPr/>
          </p:nvSpPr>
          <p:spPr bwMode="auto">
            <a:xfrm>
              <a:off x="4904" y="1343"/>
              <a:ext cx="182" cy="576"/>
            </a:xfrm>
            <a:prstGeom prst="rect">
              <a:avLst/>
            </a:prstGeom>
            <a:noFill/>
            <a:ln w="9525">
              <a:solidFill>
                <a:schemeClr val="tx1"/>
              </a:solidFill>
              <a:miter lim="800000"/>
              <a:headEnd/>
              <a:tailEnd/>
            </a:ln>
          </p:spPr>
          <p:txBody>
            <a:bodyPr wrap="none" anchor="ctr"/>
            <a:lstStyle/>
            <a:p>
              <a:endParaRPr lang="en-US"/>
            </a:p>
          </p:txBody>
        </p:sp>
        <p:sp>
          <p:nvSpPr>
            <p:cNvPr id="18455" name="Freeform 30"/>
            <p:cNvSpPr>
              <a:spLocks/>
            </p:cNvSpPr>
            <p:nvPr/>
          </p:nvSpPr>
          <p:spPr bwMode="auto">
            <a:xfrm>
              <a:off x="4542" y="1207"/>
              <a:ext cx="453" cy="136"/>
            </a:xfrm>
            <a:custGeom>
              <a:avLst/>
              <a:gdLst>
                <a:gd name="T0" fmla="*/ 453 w 453"/>
                <a:gd name="T1" fmla="*/ 136 h 136"/>
                <a:gd name="T2" fmla="*/ 453 w 453"/>
                <a:gd name="T3" fmla="*/ 0 h 136"/>
                <a:gd name="T4" fmla="*/ 0 w 453"/>
                <a:gd name="T5" fmla="*/ 0 h 136"/>
                <a:gd name="T6" fmla="*/ 0 60000 65536"/>
                <a:gd name="T7" fmla="*/ 0 60000 65536"/>
                <a:gd name="T8" fmla="*/ 0 60000 65536"/>
                <a:gd name="T9" fmla="*/ 0 w 453"/>
                <a:gd name="T10" fmla="*/ 0 h 136"/>
                <a:gd name="T11" fmla="*/ 453 w 453"/>
                <a:gd name="T12" fmla="*/ 136 h 136"/>
              </a:gdLst>
              <a:ahLst/>
              <a:cxnLst>
                <a:cxn ang="T6">
                  <a:pos x="T0" y="T1"/>
                </a:cxn>
                <a:cxn ang="T7">
                  <a:pos x="T2" y="T3"/>
                </a:cxn>
                <a:cxn ang="T8">
                  <a:pos x="T4" y="T5"/>
                </a:cxn>
              </a:cxnLst>
              <a:rect l="T9" t="T10" r="T11" b="T12"/>
              <a:pathLst>
                <a:path w="453" h="136">
                  <a:moveTo>
                    <a:pt x="453" y="136"/>
                  </a:moveTo>
                  <a:lnTo>
                    <a:pt x="453" y="0"/>
                  </a:lnTo>
                  <a:lnTo>
                    <a:pt x="0" y="0"/>
                  </a:lnTo>
                </a:path>
              </a:pathLst>
            </a:custGeom>
            <a:noFill/>
            <a:ln w="9525" cap="flat">
              <a:solidFill>
                <a:schemeClr val="tx1"/>
              </a:solidFill>
              <a:prstDash val="dash"/>
              <a:round/>
              <a:headEnd/>
              <a:tailEnd/>
            </a:ln>
          </p:spPr>
          <p:txBody>
            <a:bodyPr/>
            <a:lstStyle/>
            <a:p>
              <a:endParaRPr lang="en-GB"/>
            </a:p>
          </p:txBody>
        </p:sp>
        <p:sp>
          <p:nvSpPr>
            <p:cNvPr id="18456" name="Freeform 31"/>
            <p:cNvSpPr>
              <a:spLocks/>
            </p:cNvSpPr>
            <p:nvPr/>
          </p:nvSpPr>
          <p:spPr bwMode="auto">
            <a:xfrm flipV="1">
              <a:off x="4542" y="1933"/>
              <a:ext cx="453" cy="136"/>
            </a:xfrm>
            <a:custGeom>
              <a:avLst/>
              <a:gdLst>
                <a:gd name="T0" fmla="*/ 453 w 453"/>
                <a:gd name="T1" fmla="*/ 136 h 136"/>
                <a:gd name="T2" fmla="*/ 453 w 453"/>
                <a:gd name="T3" fmla="*/ 0 h 136"/>
                <a:gd name="T4" fmla="*/ 0 w 453"/>
                <a:gd name="T5" fmla="*/ 0 h 136"/>
                <a:gd name="T6" fmla="*/ 0 60000 65536"/>
                <a:gd name="T7" fmla="*/ 0 60000 65536"/>
                <a:gd name="T8" fmla="*/ 0 60000 65536"/>
                <a:gd name="T9" fmla="*/ 0 w 453"/>
                <a:gd name="T10" fmla="*/ 0 h 136"/>
                <a:gd name="T11" fmla="*/ 453 w 453"/>
                <a:gd name="T12" fmla="*/ 136 h 136"/>
              </a:gdLst>
              <a:ahLst/>
              <a:cxnLst>
                <a:cxn ang="T6">
                  <a:pos x="T0" y="T1"/>
                </a:cxn>
                <a:cxn ang="T7">
                  <a:pos x="T2" y="T3"/>
                </a:cxn>
                <a:cxn ang="T8">
                  <a:pos x="T4" y="T5"/>
                </a:cxn>
              </a:cxnLst>
              <a:rect l="T9" t="T10" r="T11" b="T12"/>
              <a:pathLst>
                <a:path w="453" h="136">
                  <a:moveTo>
                    <a:pt x="453" y="136"/>
                  </a:moveTo>
                  <a:lnTo>
                    <a:pt x="453" y="0"/>
                  </a:lnTo>
                  <a:lnTo>
                    <a:pt x="0" y="0"/>
                  </a:lnTo>
                </a:path>
              </a:pathLst>
            </a:custGeom>
            <a:noFill/>
            <a:ln w="9525" cap="flat">
              <a:solidFill>
                <a:schemeClr val="tx1"/>
              </a:solidFill>
              <a:prstDash val="dash"/>
              <a:round/>
              <a:headEnd/>
              <a:tailEnd/>
            </a:ln>
          </p:spPr>
          <p:txBody>
            <a:bodyPr/>
            <a:lstStyle/>
            <a:p>
              <a:endParaRPr lang="en-GB"/>
            </a:p>
          </p:txBody>
        </p:sp>
        <p:sp>
          <p:nvSpPr>
            <p:cNvPr id="18457" name="Text Box 32"/>
            <p:cNvSpPr txBox="1">
              <a:spLocks noChangeArrowheads="1"/>
            </p:cNvSpPr>
            <p:nvPr/>
          </p:nvSpPr>
          <p:spPr bwMode="auto">
            <a:xfrm>
              <a:off x="4685" y="1525"/>
              <a:ext cx="253" cy="231"/>
            </a:xfrm>
            <a:prstGeom prst="rect">
              <a:avLst/>
            </a:prstGeom>
            <a:noFill/>
            <a:ln w="9525">
              <a:noFill/>
              <a:miter lim="800000"/>
              <a:headEnd/>
              <a:tailEnd/>
            </a:ln>
          </p:spPr>
          <p:txBody>
            <a:bodyPr wrap="none">
              <a:spAutoFit/>
            </a:bodyPr>
            <a:lstStyle/>
            <a:p>
              <a:r>
                <a:rPr lang="en-GB" i="1">
                  <a:latin typeface="Tahoma" pitchFamily="34" charset="0"/>
                </a:rPr>
                <a:t>R</a:t>
              </a:r>
              <a:r>
                <a:rPr lang="en-GB" i="1" baseline="-25000">
                  <a:latin typeface="Tahoma" pitchFamily="34" charset="0"/>
                </a:rPr>
                <a:t>L</a:t>
              </a:r>
            </a:p>
          </p:txBody>
        </p:sp>
      </p:grpSp>
      <p:sp>
        <p:nvSpPr>
          <p:cNvPr id="18447" name="Text Box 33"/>
          <p:cNvSpPr txBox="1">
            <a:spLocks noChangeArrowheads="1"/>
          </p:cNvSpPr>
          <p:nvPr/>
        </p:nvSpPr>
        <p:spPr bwMode="auto">
          <a:xfrm>
            <a:off x="7940675" y="2269827"/>
            <a:ext cx="350838" cy="366713"/>
          </a:xfrm>
          <a:prstGeom prst="rect">
            <a:avLst/>
          </a:prstGeom>
          <a:noFill/>
          <a:ln w="9525">
            <a:noFill/>
            <a:miter lim="800000"/>
            <a:headEnd/>
            <a:tailEnd/>
          </a:ln>
        </p:spPr>
        <p:txBody>
          <a:bodyPr wrap="none">
            <a:spAutoFit/>
          </a:bodyPr>
          <a:lstStyle/>
          <a:p>
            <a:r>
              <a:rPr lang="en-GB" dirty="0">
                <a:latin typeface="Tahoma" pitchFamily="34" charset="0"/>
              </a:rPr>
              <a:t>+</a:t>
            </a:r>
          </a:p>
        </p:txBody>
      </p:sp>
      <p:sp>
        <p:nvSpPr>
          <p:cNvPr id="18448" name="Text Box 34"/>
          <p:cNvSpPr txBox="1">
            <a:spLocks noChangeArrowheads="1"/>
          </p:cNvSpPr>
          <p:nvPr/>
        </p:nvSpPr>
        <p:spPr bwMode="auto">
          <a:xfrm>
            <a:off x="7993063" y="3437756"/>
            <a:ext cx="266700" cy="366713"/>
          </a:xfrm>
          <a:prstGeom prst="rect">
            <a:avLst/>
          </a:prstGeom>
          <a:noFill/>
          <a:ln w="9525">
            <a:noFill/>
            <a:miter lim="800000"/>
            <a:headEnd/>
            <a:tailEnd/>
          </a:ln>
        </p:spPr>
        <p:txBody>
          <a:bodyPr wrap="none">
            <a:spAutoFit/>
          </a:bodyPr>
          <a:lstStyle/>
          <a:p>
            <a:r>
              <a:rPr lang="en-GB">
                <a:latin typeface="Tahoma" pitchFamily="34" charset="0"/>
              </a:rPr>
              <a:t>-</a:t>
            </a:r>
          </a:p>
        </p:txBody>
      </p:sp>
      <p:sp>
        <p:nvSpPr>
          <p:cNvPr id="18449" name="Text Box 35"/>
          <p:cNvSpPr txBox="1">
            <a:spLocks noChangeArrowheads="1"/>
          </p:cNvSpPr>
          <p:nvPr/>
        </p:nvSpPr>
        <p:spPr bwMode="auto">
          <a:xfrm>
            <a:off x="8135938" y="2861494"/>
            <a:ext cx="396875" cy="366712"/>
          </a:xfrm>
          <a:prstGeom prst="rect">
            <a:avLst/>
          </a:prstGeom>
          <a:noFill/>
          <a:ln w="9525">
            <a:noFill/>
            <a:miter lim="800000"/>
            <a:headEnd/>
            <a:tailEnd/>
          </a:ln>
        </p:spPr>
        <p:txBody>
          <a:bodyPr wrap="none">
            <a:spAutoFit/>
          </a:bodyPr>
          <a:lstStyle/>
          <a:p>
            <a:r>
              <a:rPr lang="en-GB" i="1">
                <a:latin typeface="Tahoma" pitchFamily="34" charset="0"/>
              </a:rPr>
              <a:t>V</a:t>
            </a:r>
            <a:r>
              <a:rPr lang="en-GB" i="1" baseline="-25000">
                <a:latin typeface="Tahoma" pitchFamily="34" charset="0"/>
              </a:rPr>
              <a:t>L</a:t>
            </a:r>
          </a:p>
        </p:txBody>
      </p:sp>
      <p:sp>
        <p:nvSpPr>
          <p:cNvPr id="18450" name="AutoShape 36"/>
          <p:cNvSpPr>
            <a:spLocks noChangeArrowheads="1"/>
          </p:cNvSpPr>
          <p:nvPr/>
        </p:nvSpPr>
        <p:spPr bwMode="auto">
          <a:xfrm>
            <a:off x="3348038" y="2758777"/>
            <a:ext cx="1214437" cy="485775"/>
          </a:xfrm>
          <a:prstGeom prst="leftRightArrow">
            <a:avLst>
              <a:gd name="adj1" fmla="val 50000"/>
              <a:gd name="adj2" fmla="val 50000"/>
            </a:avLst>
          </a:prstGeom>
          <a:solidFill>
            <a:schemeClr val="accent1"/>
          </a:solidFill>
          <a:ln w="9525">
            <a:solidFill>
              <a:schemeClr val="tx1"/>
            </a:solidFill>
            <a:miter lim="800000"/>
            <a:headEnd/>
            <a:tailEnd/>
          </a:ln>
        </p:spPr>
        <p:txBody>
          <a:bodyPr wrap="none" anchor="ctr"/>
          <a:lstStyle/>
          <a:p>
            <a:endParaRPr lang="en-US"/>
          </a:p>
        </p:txBody>
      </p:sp>
      <p:sp>
        <p:nvSpPr>
          <p:cNvPr id="18451" name="Text Box 37"/>
          <p:cNvSpPr txBox="1">
            <a:spLocks noChangeArrowheads="1"/>
          </p:cNvSpPr>
          <p:nvPr/>
        </p:nvSpPr>
        <p:spPr bwMode="auto">
          <a:xfrm>
            <a:off x="611188" y="4487565"/>
            <a:ext cx="7869237" cy="1415772"/>
          </a:xfrm>
          <a:prstGeom prst="rect">
            <a:avLst/>
          </a:prstGeom>
          <a:noFill/>
          <a:ln w="9525">
            <a:noFill/>
            <a:miter lim="800000"/>
            <a:headEnd/>
            <a:tailEnd/>
          </a:ln>
        </p:spPr>
        <p:txBody>
          <a:bodyPr>
            <a:spAutoFit/>
          </a:bodyPr>
          <a:lstStyle/>
          <a:p>
            <a:r>
              <a:rPr lang="en-GB" dirty="0">
                <a:latin typeface="Tahoma" pitchFamily="34" charset="0"/>
              </a:rPr>
              <a:t>These are the equivalent circuits of the same source; therefore, it is possible to convert between them</a:t>
            </a:r>
          </a:p>
          <a:p>
            <a:endParaRPr lang="en-GB" sz="1100" dirty="0">
              <a:latin typeface="Tahoma" pitchFamily="34" charset="0"/>
            </a:endParaRPr>
          </a:p>
          <a:p>
            <a:r>
              <a:rPr lang="en-GB" dirty="0">
                <a:latin typeface="Tahoma" pitchFamily="34" charset="0"/>
              </a:rPr>
              <a:t>Applying the methods of finding the </a:t>
            </a:r>
            <a:r>
              <a:rPr lang="en-GB" dirty="0" err="1">
                <a:latin typeface="Tahoma" pitchFamily="34" charset="0"/>
              </a:rPr>
              <a:t>Thévenin</a:t>
            </a:r>
            <a:r>
              <a:rPr lang="en-GB" dirty="0">
                <a:latin typeface="Tahoma" pitchFamily="34" charset="0"/>
              </a:rPr>
              <a:t> equivalent to the Norton circuit, we get</a:t>
            </a:r>
          </a:p>
        </p:txBody>
      </p:sp>
      <p:sp>
        <p:nvSpPr>
          <p:cNvPr id="40998" name="Text Box 38"/>
          <p:cNvSpPr txBox="1">
            <a:spLocks noChangeArrowheads="1"/>
          </p:cNvSpPr>
          <p:nvPr/>
        </p:nvSpPr>
        <p:spPr bwMode="auto">
          <a:xfrm>
            <a:off x="755650" y="5782965"/>
            <a:ext cx="4849813" cy="366712"/>
          </a:xfrm>
          <a:prstGeom prst="rect">
            <a:avLst/>
          </a:prstGeom>
          <a:noFill/>
          <a:ln w="9525">
            <a:noFill/>
            <a:miter lim="800000"/>
            <a:headEnd/>
            <a:tailEnd/>
          </a:ln>
        </p:spPr>
        <p:txBody>
          <a:bodyPr wrap="none">
            <a:spAutoFit/>
          </a:bodyPr>
          <a:lstStyle/>
          <a:p>
            <a:r>
              <a:rPr lang="en-GB">
                <a:latin typeface="Tahoma" pitchFamily="34" charset="0"/>
              </a:rPr>
              <a:t>Open circuit voltage: </a:t>
            </a:r>
            <a:r>
              <a:rPr lang="en-GB" i="1">
                <a:latin typeface="Tahoma" pitchFamily="34" charset="0"/>
              </a:rPr>
              <a:t>	V</a:t>
            </a:r>
            <a:r>
              <a:rPr lang="en-GB" i="1" baseline="-25000">
                <a:latin typeface="Tahoma" pitchFamily="34" charset="0"/>
              </a:rPr>
              <a:t>th</a:t>
            </a:r>
            <a:r>
              <a:rPr lang="en-GB" i="1">
                <a:latin typeface="Tahoma" pitchFamily="34" charset="0"/>
              </a:rPr>
              <a:t>=I</a:t>
            </a:r>
            <a:r>
              <a:rPr lang="en-GB" i="1" baseline="-25000">
                <a:latin typeface="Tahoma" pitchFamily="34" charset="0"/>
              </a:rPr>
              <a:t>N</a:t>
            </a:r>
            <a:r>
              <a:rPr lang="en-GB" i="1">
                <a:latin typeface="Tahoma" pitchFamily="34" charset="0"/>
              </a:rPr>
              <a:t> </a:t>
            </a:r>
            <a:r>
              <a:rPr lang="en-US" i="1">
                <a:latin typeface="Tahoma" pitchFamily="34" charset="0"/>
              </a:rPr>
              <a:t>× R</a:t>
            </a:r>
            <a:r>
              <a:rPr lang="en-US" i="1" baseline="-25000">
                <a:latin typeface="Tahoma" pitchFamily="34" charset="0"/>
              </a:rPr>
              <a:t>N </a:t>
            </a:r>
            <a:r>
              <a:rPr lang="en-US" i="1">
                <a:latin typeface="Tahoma" pitchFamily="34" charset="0"/>
              </a:rPr>
              <a:t>=I</a:t>
            </a:r>
            <a:r>
              <a:rPr lang="en-US" i="1" baseline="-25000">
                <a:latin typeface="Tahoma" pitchFamily="34" charset="0"/>
              </a:rPr>
              <a:t>N</a:t>
            </a:r>
            <a:r>
              <a:rPr lang="en-US" i="1">
                <a:latin typeface="Tahoma" pitchFamily="34" charset="0"/>
              </a:rPr>
              <a:t>/G</a:t>
            </a:r>
            <a:r>
              <a:rPr lang="en-US" i="1" baseline="-25000">
                <a:latin typeface="Tahoma" pitchFamily="34" charset="0"/>
              </a:rPr>
              <a:t>N</a:t>
            </a:r>
          </a:p>
        </p:txBody>
      </p:sp>
      <p:sp>
        <p:nvSpPr>
          <p:cNvPr id="40999" name="Text Box 39"/>
          <p:cNvSpPr txBox="1">
            <a:spLocks noChangeArrowheads="1"/>
          </p:cNvSpPr>
          <p:nvPr/>
        </p:nvSpPr>
        <p:spPr bwMode="auto">
          <a:xfrm>
            <a:off x="735013" y="6230640"/>
            <a:ext cx="8104187" cy="366712"/>
          </a:xfrm>
          <a:prstGeom prst="rect">
            <a:avLst/>
          </a:prstGeom>
          <a:noFill/>
          <a:ln w="9525">
            <a:noFill/>
            <a:miter lim="800000"/>
            <a:headEnd/>
            <a:tailEnd/>
          </a:ln>
        </p:spPr>
        <p:txBody>
          <a:bodyPr>
            <a:spAutoFit/>
          </a:bodyPr>
          <a:lstStyle/>
          <a:p>
            <a:r>
              <a:rPr lang="en-GB">
                <a:latin typeface="Tahoma" pitchFamily="34" charset="0"/>
              </a:rPr>
              <a:t>Resistance (slope of the V-I curve): </a:t>
            </a:r>
            <a:r>
              <a:rPr lang="en-GB" i="1">
                <a:latin typeface="Tahoma" pitchFamily="34" charset="0"/>
              </a:rPr>
              <a:t>R</a:t>
            </a:r>
            <a:r>
              <a:rPr lang="en-GB" i="1" baseline="-25000">
                <a:latin typeface="Tahoma" pitchFamily="34" charset="0"/>
              </a:rPr>
              <a:t>th</a:t>
            </a:r>
            <a:r>
              <a:rPr lang="en-GB" i="1">
                <a:latin typeface="Tahoma" pitchFamily="34" charset="0"/>
              </a:rPr>
              <a:t>=R</a:t>
            </a:r>
            <a:r>
              <a:rPr lang="en-GB" i="1" baseline="-25000">
                <a:latin typeface="Tahoma" pitchFamily="34" charset="0"/>
              </a:rPr>
              <a:t>N</a:t>
            </a:r>
            <a:r>
              <a:rPr lang="en-GB" i="1">
                <a:latin typeface="Tahoma" pitchFamily="34" charset="0"/>
              </a:rPr>
              <a:t>=1/G</a:t>
            </a:r>
            <a:r>
              <a:rPr lang="en-GB" i="1" baseline="-25000">
                <a:latin typeface="Tahoma" pitchFamily="34" charset="0"/>
              </a:rPr>
              <a:t>N</a:t>
            </a:r>
            <a:r>
              <a:rPr lang="en-GB" i="1">
                <a:latin typeface="Tahoma" pitchFamily="34" charset="0"/>
              </a:rPr>
              <a:t> </a:t>
            </a:r>
          </a:p>
        </p:txBody>
      </p:sp>
      <p:sp>
        <p:nvSpPr>
          <p:cNvPr id="45" name="Text Box 20"/>
          <p:cNvSpPr txBox="1">
            <a:spLocks noChangeArrowheads="1"/>
          </p:cNvSpPr>
          <p:nvPr/>
        </p:nvSpPr>
        <p:spPr bwMode="auto">
          <a:xfrm>
            <a:off x="2123728" y="1766342"/>
            <a:ext cx="320675" cy="366712"/>
          </a:xfrm>
          <a:prstGeom prst="rect">
            <a:avLst/>
          </a:prstGeom>
          <a:noFill/>
          <a:ln w="9525">
            <a:noFill/>
            <a:miter lim="800000"/>
            <a:headEnd/>
            <a:tailEnd/>
          </a:ln>
        </p:spPr>
        <p:txBody>
          <a:bodyPr wrap="none">
            <a:spAutoFit/>
          </a:bodyPr>
          <a:lstStyle/>
          <a:p>
            <a:r>
              <a:rPr lang="en-GB" dirty="0">
                <a:latin typeface="Tahoma" pitchFamily="34" charset="0"/>
              </a:rPr>
              <a:t>A</a:t>
            </a:r>
          </a:p>
        </p:txBody>
      </p:sp>
      <p:sp>
        <p:nvSpPr>
          <p:cNvPr id="46" name="Text Box 21"/>
          <p:cNvSpPr txBox="1">
            <a:spLocks noChangeArrowheads="1"/>
          </p:cNvSpPr>
          <p:nvPr/>
        </p:nvSpPr>
        <p:spPr bwMode="auto">
          <a:xfrm>
            <a:off x="2123728" y="3717032"/>
            <a:ext cx="320675" cy="366712"/>
          </a:xfrm>
          <a:prstGeom prst="rect">
            <a:avLst/>
          </a:prstGeom>
          <a:noFill/>
          <a:ln w="9525">
            <a:noFill/>
            <a:miter lim="800000"/>
            <a:headEnd/>
            <a:tailEnd/>
          </a:ln>
        </p:spPr>
        <p:txBody>
          <a:bodyPr wrap="none">
            <a:spAutoFit/>
          </a:bodyPr>
          <a:lstStyle/>
          <a:p>
            <a:r>
              <a:rPr lang="en-GB" dirty="0">
                <a:latin typeface="Tahoma" pitchFamily="34" charset="0"/>
              </a:rPr>
              <a:t>B</a:t>
            </a:r>
          </a:p>
        </p:txBody>
      </p:sp>
      <p:sp>
        <p:nvSpPr>
          <p:cNvPr id="56" name="Freeform 30"/>
          <p:cNvSpPr>
            <a:spLocks/>
          </p:cNvSpPr>
          <p:nvPr/>
        </p:nvSpPr>
        <p:spPr bwMode="auto">
          <a:xfrm>
            <a:off x="2123728" y="1916832"/>
            <a:ext cx="432048" cy="648072"/>
          </a:xfrm>
          <a:custGeom>
            <a:avLst/>
            <a:gdLst>
              <a:gd name="T0" fmla="*/ 453 w 453"/>
              <a:gd name="T1" fmla="*/ 136 h 136"/>
              <a:gd name="T2" fmla="*/ 453 w 453"/>
              <a:gd name="T3" fmla="*/ 0 h 136"/>
              <a:gd name="T4" fmla="*/ 0 w 453"/>
              <a:gd name="T5" fmla="*/ 0 h 136"/>
              <a:gd name="T6" fmla="*/ 0 60000 65536"/>
              <a:gd name="T7" fmla="*/ 0 60000 65536"/>
              <a:gd name="T8" fmla="*/ 0 60000 65536"/>
              <a:gd name="T9" fmla="*/ 0 w 453"/>
              <a:gd name="T10" fmla="*/ 0 h 136"/>
              <a:gd name="T11" fmla="*/ 453 w 453"/>
              <a:gd name="T12" fmla="*/ 136 h 136"/>
            </a:gdLst>
            <a:ahLst/>
            <a:cxnLst>
              <a:cxn ang="T6">
                <a:pos x="T0" y="T1"/>
              </a:cxn>
              <a:cxn ang="T7">
                <a:pos x="T2" y="T3"/>
              </a:cxn>
              <a:cxn ang="T8">
                <a:pos x="T4" y="T5"/>
              </a:cxn>
            </a:cxnLst>
            <a:rect l="T9" t="T10" r="T11" b="T12"/>
            <a:pathLst>
              <a:path w="453" h="136">
                <a:moveTo>
                  <a:pt x="453" y="136"/>
                </a:moveTo>
                <a:lnTo>
                  <a:pt x="453" y="0"/>
                </a:lnTo>
                <a:lnTo>
                  <a:pt x="0" y="0"/>
                </a:lnTo>
              </a:path>
            </a:pathLst>
          </a:custGeom>
          <a:noFill/>
          <a:ln w="9525" cap="flat">
            <a:solidFill>
              <a:schemeClr val="tx1"/>
            </a:solidFill>
            <a:prstDash val="dash"/>
            <a:round/>
            <a:headEnd/>
            <a:tailEnd/>
          </a:ln>
        </p:spPr>
        <p:txBody>
          <a:bodyPr/>
          <a:lstStyle/>
          <a:p>
            <a:endParaRPr lang="en-GB"/>
          </a:p>
        </p:txBody>
      </p:sp>
      <p:sp>
        <p:nvSpPr>
          <p:cNvPr id="57" name="Freeform 31"/>
          <p:cNvSpPr>
            <a:spLocks/>
          </p:cNvSpPr>
          <p:nvPr/>
        </p:nvSpPr>
        <p:spPr bwMode="auto">
          <a:xfrm flipV="1">
            <a:off x="2123728" y="3212976"/>
            <a:ext cx="432048" cy="719956"/>
          </a:xfrm>
          <a:custGeom>
            <a:avLst/>
            <a:gdLst>
              <a:gd name="T0" fmla="*/ 453 w 453"/>
              <a:gd name="T1" fmla="*/ 136 h 136"/>
              <a:gd name="T2" fmla="*/ 453 w 453"/>
              <a:gd name="T3" fmla="*/ 0 h 136"/>
              <a:gd name="T4" fmla="*/ 0 w 453"/>
              <a:gd name="T5" fmla="*/ 0 h 136"/>
              <a:gd name="T6" fmla="*/ 0 60000 65536"/>
              <a:gd name="T7" fmla="*/ 0 60000 65536"/>
              <a:gd name="T8" fmla="*/ 0 60000 65536"/>
              <a:gd name="T9" fmla="*/ 0 w 453"/>
              <a:gd name="T10" fmla="*/ 0 h 136"/>
              <a:gd name="T11" fmla="*/ 453 w 453"/>
              <a:gd name="T12" fmla="*/ 136 h 136"/>
            </a:gdLst>
            <a:ahLst/>
            <a:cxnLst>
              <a:cxn ang="T6">
                <a:pos x="T0" y="T1"/>
              </a:cxn>
              <a:cxn ang="T7">
                <a:pos x="T2" y="T3"/>
              </a:cxn>
              <a:cxn ang="T8">
                <a:pos x="T4" y="T5"/>
              </a:cxn>
            </a:cxnLst>
            <a:rect l="T9" t="T10" r="T11" b="T12"/>
            <a:pathLst>
              <a:path w="453" h="136">
                <a:moveTo>
                  <a:pt x="453" y="136"/>
                </a:moveTo>
                <a:lnTo>
                  <a:pt x="453" y="0"/>
                </a:lnTo>
                <a:lnTo>
                  <a:pt x="0" y="0"/>
                </a:lnTo>
              </a:path>
            </a:pathLst>
          </a:custGeom>
          <a:noFill/>
          <a:ln w="9525" cap="flat">
            <a:solidFill>
              <a:schemeClr val="tx1"/>
            </a:solidFill>
            <a:prstDash val="dash"/>
            <a:round/>
            <a:headEnd/>
            <a:tailEnd/>
          </a:ln>
        </p:spPr>
        <p:txBody>
          <a:bodyPr/>
          <a:lstStyle/>
          <a:p>
            <a:endParaRPr lang="en-GB"/>
          </a:p>
        </p:txBody>
      </p:sp>
      <p:sp>
        <p:nvSpPr>
          <p:cNvPr id="58" name="Text Box 33"/>
          <p:cNvSpPr txBox="1">
            <a:spLocks noChangeArrowheads="1"/>
          </p:cNvSpPr>
          <p:nvPr/>
        </p:nvSpPr>
        <p:spPr bwMode="auto">
          <a:xfrm>
            <a:off x="2555776" y="2132856"/>
            <a:ext cx="350838" cy="366713"/>
          </a:xfrm>
          <a:prstGeom prst="rect">
            <a:avLst/>
          </a:prstGeom>
          <a:noFill/>
          <a:ln w="9525">
            <a:noFill/>
            <a:miter lim="800000"/>
            <a:headEnd/>
            <a:tailEnd/>
          </a:ln>
        </p:spPr>
        <p:txBody>
          <a:bodyPr wrap="none">
            <a:spAutoFit/>
          </a:bodyPr>
          <a:lstStyle/>
          <a:p>
            <a:r>
              <a:rPr lang="en-GB" dirty="0">
                <a:latin typeface="Tahoma" pitchFamily="34" charset="0"/>
              </a:rPr>
              <a:t>+</a:t>
            </a:r>
          </a:p>
        </p:txBody>
      </p:sp>
      <p:sp>
        <p:nvSpPr>
          <p:cNvPr id="59" name="Text Box 34"/>
          <p:cNvSpPr txBox="1">
            <a:spLocks noChangeArrowheads="1"/>
          </p:cNvSpPr>
          <p:nvPr/>
        </p:nvSpPr>
        <p:spPr bwMode="auto">
          <a:xfrm>
            <a:off x="2608164" y="3300785"/>
            <a:ext cx="266700" cy="366713"/>
          </a:xfrm>
          <a:prstGeom prst="rect">
            <a:avLst/>
          </a:prstGeom>
          <a:noFill/>
          <a:ln w="9525">
            <a:noFill/>
            <a:miter lim="800000"/>
            <a:headEnd/>
            <a:tailEnd/>
          </a:ln>
        </p:spPr>
        <p:txBody>
          <a:bodyPr wrap="none">
            <a:spAutoFit/>
          </a:bodyPr>
          <a:lstStyle/>
          <a:p>
            <a:r>
              <a:rPr lang="en-GB">
                <a:latin typeface="Tahoma" pitchFamily="34" charset="0"/>
              </a:rPr>
              <a:t>-</a:t>
            </a:r>
          </a:p>
        </p:txBody>
      </p:sp>
      <p:sp>
        <p:nvSpPr>
          <p:cNvPr id="60" name="Text Box 35"/>
          <p:cNvSpPr txBox="1">
            <a:spLocks noChangeArrowheads="1"/>
          </p:cNvSpPr>
          <p:nvPr/>
        </p:nvSpPr>
        <p:spPr bwMode="auto">
          <a:xfrm>
            <a:off x="2751039" y="2724523"/>
            <a:ext cx="396875" cy="366712"/>
          </a:xfrm>
          <a:prstGeom prst="rect">
            <a:avLst/>
          </a:prstGeom>
          <a:noFill/>
          <a:ln w="9525">
            <a:noFill/>
            <a:miter lim="800000"/>
            <a:headEnd/>
            <a:tailEnd/>
          </a:ln>
        </p:spPr>
        <p:txBody>
          <a:bodyPr wrap="none">
            <a:spAutoFit/>
          </a:bodyPr>
          <a:lstStyle/>
          <a:p>
            <a:r>
              <a:rPr lang="en-GB" i="1">
                <a:latin typeface="Tahoma" pitchFamily="34" charset="0"/>
              </a:rPr>
              <a:t>V</a:t>
            </a:r>
            <a:r>
              <a:rPr lang="en-GB" i="1" baseline="-25000">
                <a:latin typeface="Tahoma" pitchFamily="34" charset="0"/>
              </a:rPr>
              <a:t>L</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pPr eaLnBrk="1" hangingPunct="1"/>
            <a:r>
              <a:rPr lang="en-GB" sz="3200" dirty="0"/>
              <a:t>Condition for maximum power from a practical voltage source</a:t>
            </a:r>
          </a:p>
        </p:txBody>
      </p:sp>
      <p:grpSp>
        <p:nvGrpSpPr>
          <p:cNvPr id="2" name="Group 4"/>
          <p:cNvGrpSpPr>
            <a:grpSpLocks/>
          </p:cNvGrpSpPr>
          <p:nvPr/>
        </p:nvGrpSpPr>
        <p:grpSpPr bwMode="auto">
          <a:xfrm>
            <a:off x="1042988" y="2492375"/>
            <a:ext cx="2449512" cy="2449513"/>
            <a:chOff x="2063" y="1570"/>
            <a:chExt cx="1543" cy="1543"/>
          </a:xfrm>
        </p:grpSpPr>
        <p:sp>
          <p:nvSpPr>
            <p:cNvPr id="4120" name="Line 5"/>
            <p:cNvSpPr>
              <a:spLocks noChangeShapeType="1"/>
            </p:cNvSpPr>
            <p:nvPr/>
          </p:nvSpPr>
          <p:spPr bwMode="auto">
            <a:xfrm flipV="1">
              <a:off x="2064" y="1570"/>
              <a:ext cx="0" cy="1543"/>
            </a:xfrm>
            <a:prstGeom prst="line">
              <a:avLst/>
            </a:prstGeom>
            <a:noFill/>
            <a:ln w="9525">
              <a:solidFill>
                <a:schemeClr val="tx1"/>
              </a:solidFill>
              <a:round/>
              <a:headEnd/>
              <a:tailEnd type="triangle" w="med" len="med"/>
            </a:ln>
          </p:spPr>
          <p:txBody>
            <a:bodyPr/>
            <a:lstStyle/>
            <a:p>
              <a:endParaRPr lang="en-GB"/>
            </a:p>
          </p:txBody>
        </p:sp>
        <p:sp>
          <p:nvSpPr>
            <p:cNvPr id="4121" name="Line 6"/>
            <p:cNvSpPr>
              <a:spLocks noChangeShapeType="1"/>
            </p:cNvSpPr>
            <p:nvPr/>
          </p:nvSpPr>
          <p:spPr bwMode="auto">
            <a:xfrm>
              <a:off x="2064" y="1752"/>
              <a:ext cx="1360" cy="1361"/>
            </a:xfrm>
            <a:prstGeom prst="line">
              <a:avLst/>
            </a:prstGeom>
            <a:noFill/>
            <a:ln w="38100">
              <a:solidFill>
                <a:schemeClr val="tx1"/>
              </a:solidFill>
              <a:round/>
              <a:headEnd/>
              <a:tailEnd/>
            </a:ln>
          </p:spPr>
          <p:txBody>
            <a:bodyPr/>
            <a:lstStyle/>
            <a:p>
              <a:endParaRPr lang="en-GB"/>
            </a:p>
          </p:txBody>
        </p:sp>
        <p:sp>
          <p:nvSpPr>
            <p:cNvPr id="4122" name="Line 7"/>
            <p:cNvSpPr>
              <a:spLocks noChangeShapeType="1"/>
            </p:cNvSpPr>
            <p:nvPr/>
          </p:nvSpPr>
          <p:spPr bwMode="auto">
            <a:xfrm rot="5400000" flipV="1">
              <a:off x="2835" y="2341"/>
              <a:ext cx="0" cy="1543"/>
            </a:xfrm>
            <a:prstGeom prst="line">
              <a:avLst/>
            </a:prstGeom>
            <a:noFill/>
            <a:ln w="9525">
              <a:solidFill>
                <a:schemeClr val="tx1"/>
              </a:solidFill>
              <a:round/>
              <a:headEnd/>
              <a:tailEnd type="triangle" w="med" len="med"/>
            </a:ln>
          </p:spPr>
          <p:txBody>
            <a:bodyPr/>
            <a:lstStyle/>
            <a:p>
              <a:endParaRPr lang="en-GB"/>
            </a:p>
          </p:txBody>
        </p:sp>
      </p:grpSp>
      <p:graphicFrame>
        <p:nvGraphicFramePr>
          <p:cNvPr id="4098" name="Object 9"/>
          <p:cNvGraphicFramePr>
            <a:graphicFrameLocks noGrp="1" noChangeAspect="1"/>
          </p:cNvGraphicFramePr>
          <p:nvPr>
            <p:ph idx="1"/>
          </p:nvPr>
        </p:nvGraphicFramePr>
        <p:xfrm>
          <a:off x="4787900" y="1814513"/>
          <a:ext cx="3168650" cy="1046162"/>
        </p:xfrm>
        <a:graphic>
          <a:graphicData uri="http://schemas.openxmlformats.org/presentationml/2006/ole">
            <mc:AlternateContent xmlns:mc="http://schemas.openxmlformats.org/markup-compatibility/2006">
              <mc:Choice xmlns:v="urn:schemas-microsoft-com:vml" Requires="v">
                <p:oleObj spid="_x0000_s31014" name="Equation" r:id="rId3" imgW="1422360" imgH="469800" progId="Equation.3">
                  <p:embed/>
                </p:oleObj>
              </mc:Choice>
              <mc:Fallback>
                <p:oleObj name="Equation" r:id="rId3" imgW="1422360" imgH="4698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1814513"/>
                        <a:ext cx="3168650" cy="1046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11"/>
          <p:cNvGraphicFramePr>
            <a:graphicFrameLocks noChangeAspect="1"/>
          </p:cNvGraphicFramePr>
          <p:nvPr/>
        </p:nvGraphicFramePr>
        <p:xfrm>
          <a:off x="4768850" y="3068638"/>
          <a:ext cx="2571750" cy="1068387"/>
        </p:xfrm>
        <a:graphic>
          <a:graphicData uri="http://schemas.openxmlformats.org/presentationml/2006/ole">
            <mc:AlternateContent xmlns:mc="http://schemas.openxmlformats.org/markup-compatibility/2006">
              <mc:Choice xmlns:v="urn:schemas-microsoft-com:vml" Requires="v">
                <p:oleObj spid="_x0000_s31015" name="Equation" r:id="rId5" imgW="1041120" imgH="431640" progId="Equation.3">
                  <p:embed/>
                </p:oleObj>
              </mc:Choice>
              <mc:Fallback>
                <p:oleObj name="Equation" r:id="rId5" imgW="1041120" imgH="43164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8850" y="3068638"/>
                        <a:ext cx="2571750" cy="1068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12"/>
          <p:cNvGraphicFramePr>
            <a:graphicFrameLocks noChangeAspect="1"/>
          </p:cNvGraphicFramePr>
          <p:nvPr/>
        </p:nvGraphicFramePr>
        <p:xfrm>
          <a:off x="4859338" y="4149725"/>
          <a:ext cx="3263900" cy="1255713"/>
        </p:xfrm>
        <a:graphic>
          <a:graphicData uri="http://schemas.openxmlformats.org/presentationml/2006/ole">
            <mc:AlternateContent xmlns:mc="http://schemas.openxmlformats.org/markup-compatibility/2006">
              <mc:Choice xmlns:v="urn:schemas-microsoft-com:vml" Requires="v">
                <p:oleObj spid="_x0000_s31016" name="Equation" r:id="rId7" imgW="1320480" imgH="507960" progId="Equation.3">
                  <p:embed/>
                </p:oleObj>
              </mc:Choice>
              <mc:Fallback>
                <p:oleObj name="Equation" r:id="rId7" imgW="1320480" imgH="50796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9338" y="4149725"/>
                        <a:ext cx="3263900" cy="1255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3" name="Text Box 13"/>
          <p:cNvSpPr txBox="1">
            <a:spLocks noChangeArrowheads="1"/>
          </p:cNvSpPr>
          <p:nvPr/>
        </p:nvSpPr>
        <p:spPr bwMode="auto">
          <a:xfrm>
            <a:off x="3471863" y="4960938"/>
            <a:ext cx="247650" cy="366712"/>
          </a:xfrm>
          <a:prstGeom prst="rect">
            <a:avLst/>
          </a:prstGeom>
          <a:noFill/>
          <a:ln w="9525">
            <a:noFill/>
            <a:miter lim="800000"/>
            <a:headEnd/>
            <a:tailEnd/>
          </a:ln>
        </p:spPr>
        <p:txBody>
          <a:bodyPr wrap="none">
            <a:spAutoFit/>
          </a:bodyPr>
          <a:lstStyle/>
          <a:p>
            <a:r>
              <a:rPr lang="en-GB"/>
              <a:t>I</a:t>
            </a:r>
          </a:p>
        </p:txBody>
      </p:sp>
      <p:sp>
        <p:nvSpPr>
          <p:cNvPr id="4104" name="Text Box 14"/>
          <p:cNvSpPr txBox="1">
            <a:spLocks noChangeArrowheads="1"/>
          </p:cNvSpPr>
          <p:nvPr/>
        </p:nvSpPr>
        <p:spPr bwMode="auto">
          <a:xfrm>
            <a:off x="395288" y="1989138"/>
            <a:ext cx="336550" cy="366712"/>
          </a:xfrm>
          <a:prstGeom prst="rect">
            <a:avLst/>
          </a:prstGeom>
          <a:noFill/>
          <a:ln w="9525">
            <a:noFill/>
            <a:miter lim="800000"/>
            <a:headEnd/>
            <a:tailEnd/>
          </a:ln>
        </p:spPr>
        <p:txBody>
          <a:bodyPr wrap="none">
            <a:spAutoFit/>
          </a:bodyPr>
          <a:lstStyle/>
          <a:p>
            <a:r>
              <a:rPr lang="en-GB"/>
              <a:t>V</a:t>
            </a:r>
          </a:p>
        </p:txBody>
      </p:sp>
      <p:sp>
        <p:nvSpPr>
          <p:cNvPr id="4105" name="Text Box 15"/>
          <p:cNvSpPr txBox="1">
            <a:spLocks noChangeArrowheads="1"/>
          </p:cNvSpPr>
          <p:nvPr/>
        </p:nvSpPr>
        <p:spPr bwMode="auto">
          <a:xfrm>
            <a:off x="971550" y="5610225"/>
            <a:ext cx="7671267" cy="1077218"/>
          </a:xfrm>
          <a:prstGeom prst="rect">
            <a:avLst/>
          </a:prstGeom>
          <a:noFill/>
          <a:ln w="9525">
            <a:noFill/>
            <a:miter lim="800000"/>
            <a:headEnd/>
            <a:tailEnd/>
          </a:ln>
        </p:spPr>
        <p:txBody>
          <a:bodyPr wrap="none">
            <a:spAutoFit/>
          </a:bodyPr>
          <a:lstStyle/>
          <a:p>
            <a:r>
              <a:rPr lang="en-GB" sz="2400" i="1" dirty="0">
                <a:latin typeface="Times New Roman" pitchFamily="18" charset="0"/>
              </a:rPr>
              <a:t>P</a:t>
            </a:r>
            <a:r>
              <a:rPr lang="en-GB" sz="2400" i="1" baseline="-25000" dirty="0">
                <a:latin typeface="Times New Roman" pitchFamily="18" charset="0"/>
              </a:rPr>
              <a:t>L</a:t>
            </a:r>
            <a:r>
              <a:rPr lang="en-GB" sz="2400" baseline="-25000" dirty="0"/>
              <a:t> </a:t>
            </a:r>
            <a:r>
              <a:rPr lang="en-GB" sz="2400" dirty="0"/>
              <a:t>reaches maximum when </a:t>
            </a:r>
            <a:r>
              <a:rPr lang="en-GB" sz="2400" i="1" dirty="0">
                <a:latin typeface="Times New Roman" pitchFamily="18" charset="0"/>
              </a:rPr>
              <a:t>R</a:t>
            </a:r>
            <a:r>
              <a:rPr lang="en-GB" sz="2400" i="1" baseline="-25000" dirty="0">
                <a:latin typeface="Times New Roman" pitchFamily="18" charset="0"/>
              </a:rPr>
              <a:t>L </a:t>
            </a:r>
            <a:r>
              <a:rPr lang="en-GB" sz="2400" i="1" dirty="0">
                <a:latin typeface="Times New Roman" pitchFamily="18" charset="0"/>
              </a:rPr>
              <a:t>=</a:t>
            </a:r>
            <a:r>
              <a:rPr lang="en-GB" sz="2400" i="1" dirty="0" err="1">
                <a:latin typeface="Times New Roman" pitchFamily="18" charset="0"/>
              </a:rPr>
              <a:t>R</a:t>
            </a:r>
            <a:r>
              <a:rPr lang="en-GB" sz="2400" i="1" baseline="-25000" dirty="0" err="1">
                <a:latin typeface="Times New Roman" pitchFamily="18" charset="0"/>
              </a:rPr>
              <a:t>th</a:t>
            </a:r>
            <a:r>
              <a:rPr lang="en-GB" sz="2400" i="1" baseline="-25000" dirty="0">
                <a:latin typeface="Times New Roman" pitchFamily="18" charset="0"/>
              </a:rPr>
              <a:t>   </a:t>
            </a:r>
            <a:r>
              <a:rPr lang="en-GB" sz="2400" i="1" dirty="0">
                <a:latin typeface="Times New Roman" pitchFamily="18" charset="0"/>
              </a:rPr>
              <a:t>so</a:t>
            </a:r>
          </a:p>
          <a:p>
            <a:endParaRPr lang="en-GB" sz="2000" i="1" dirty="0">
              <a:latin typeface="Times New Roman" pitchFamily="18" charset="0"/>
            </a:endParaRPr>
          </a:p>
          <a:p>
            <a:r>
              <a:rPr lang="en-GB" sz="2000" i="1" dirty="0">
                <a:latin typeface="Times New Roman" pitchFamily="18" charset="0"/>
              </a:rPr>
              <a:t>Current 1to9 as Voltage 9to1:         1x9 2x8 3x7 4x6 </a:t>
            </a:r>
            <a:r>
              <a:rPr lang="en-GB" sz="2000" b="1" i="1" dirty="0">
                <a:latin typeface="Times New Roman" pitchFamily="18" charset="0"/>
              </a:rPr>
              <a:t>5x5</a:t>
            </a:r>
            <a:r>
              <a:rPr lang="en-GB" sz="2000" i="1" dirty="0">
                <a:latin typeface="Times New Roman" pitchFamily="18" charset="0"/>
              </a:rPr>
              <a:t> 6x4 7x3 8x2 9x1</a:t>
            </a:r>
          </a:p>
        </p:txBody>
      </p:sp>
      <p:sp>
        <p:nvSpPr>
          <p:cNvPr id="42000" name="Oval 16"/>
          <p:cNvSpPr>
            <a:spLocks noChangeArrowheads="1"/>
          </p:cNvSpPr>
          <p:nvPr/>
        </p:nvSpPr>
        <p:spPr bwMode="auto">
          <a:xfrm>
            <a:off x="971550" y="2708275"/>
            <a:ext cx="144463" cy="144463"/>
          </a:xfrm>
          <a:prstGeom prst="ellipse">
            <a:avLst/>
          </a:prstGeom>
          <a:solidFill>
            <a:srgbClr val="000000"/>
          </a:solidFill>
          <a:ln w="9525">
            <a:solidFill>
              <a:schemeClr val="tx1"/>
            </a:solidFill>
            <a:round/>
            <a:headEnd/>
            <a:tailEnd/>
          </a:ln>
        </p:spPr>
        <p:txBody>
          <a:bodyPr wrap="none" anchor="ctr"/>
          <a:lstStyle/>
          <a:p>
            <a:endParaRPr lang="en-US"/>
          </a:p>
        </p:txBody>
      </p:sp>
      <p:grpSp>
        <p:nvGrpSpPr>
          <p:cNvPr id="3" name="Group 3"/>
          <p:cNvGrpSpPr>
            <a:grpSpLocks/>
          </p:cNvGrpSpPr>
          <p:nvPr/>
        </p:nvGrpSpPr>
        <p:grpSpPr bwMode="auto">
          <a:xfrm>
            <a:off x="2484438" y="1773238"/>
            <a:ext cx="2232025" cy="2520950"/>
            <a:chOff x="3787" y="890"/>
            <a:chExt cx="1406" cy="1588"/>
          </a:xfrm>
        </p:grpSpPr>
        <p:sp>
          <p:nvSpPr>
            <p:cNvPr id="4109" name="Oval 4"/>
            <p:cNvSpPr>
              <a:spLocks noChangeArrowheads="1"/>
            </p:cNvSpPr>
            <p:nvPr/>
          </p:nvSpPr>
          <p:spPr bwMode="auto">
            <a:xfrm>
              <a:off x="4059" y="1724"/>
              <a:ext cx="312" cy="357"/>
            </a:xfrm>
            <a:prstGeom prst="ellipse">
              <a:avLst/>
            </a:prstGeom>
            <a:noFill/>
            <a:ln w="9525">
              <a:solidFill>
                <a:schemeClr val="tx1"/>
              </a:solidFill>
              <a:round/>
              <a:headEnd/>
              <a:tailEnd/>
            </a:ln>
          </p:spPr>
          <p:txBody>
            <a:bodyPr wrap="none" anchor="ctr"/>
            <a:lstStyle/>
            <a:p>
              <a:pPr algn="ctr"/>
              <a:r>
                <a:rPr lang="en-GB">
                  <a:latin typeface="Tahoma" pitchFamily="34" charset="0"/>
                </a:rPr>
                <a:t>+</a:t>
              </a:r>
            </a:p>
            <a:p>
              <a:pPr algn="ctr"/>
              <a:r>
                <a:rPr lang="en-GB">
                  <a:latin typeface="Tahoma" pitchFamily="34" charset="0"/>
                </a:rPr>
                <a:t>-</a:t>
              </a:r>
            </a:p>
          </p:txBody>
        </p:sp>
        <p:sp>
          <p:nvSpPr>
            <p:cNvPr id="4110" name="Rectangle 5"/>
            <p:cNvSpPr>
              <a:spLocks noChangeArrowheads="1"/>
            </p:cNvSpPr>
            <p:nvPr/>
          </p:nvSpPr>
          <p:spPr bwMode="auto">
            <a:xfrm>
              <a:off x="4146" y="1089"/>
              <a:ext cx="139" cy="385"/>
            </a:xfrm>
            <a:prstGeom prst="rect">
              <a:avLst/>
            </a:prstGeom>
            <a:noFill/>
            <a:ln w="9525">
              <a:solidFill>
                <a:schemeClr val="tx1"/>
              </a:solidFill>
              <a:miter lim="800000"/>
              <a:headEnd/>
              <a:tailEnd/>
            </a:ln>
          </p:spPr>
          <p:txBody>
            <a:bodyPr wrap="none" anchor="ctr"/>
            <a:lstStyle/>
            <a:p>
              <a:endParaRPr lang="en-US"/>
            </a:p>
          </p:txBody>
        </p:sp>
        <p:cxnSp>
          <p:nvCxnSpPr>
            <p:cNvPr id="4111" name="AutoShape 6"/>
            <p:cNvCxnSpPr>
              <a:cxnSpLocks noChangeShapeType="1"/>
              <a:stCxn id="4110" idx="2"/>
              <a:endCxn id="4109" idx="0"/>
            </p:cNvCxnSpPr>
            <p:nvPr/>
          </p:nvCxnSpPr>
          <p:spPr bwMode="auto">
            <a:xfrm flipH="1">
              <a:off x="4215" y="1474"/>
              <a:ext cx="1" cy="250"/>
            </a:xfrm>
            <a:prstGeom prst="straightConnector1">
              <a:avLst/>
            </a:prstGeom>
            <a:noFill/>
            <a:ln w="9525">
              <a:solidFill>
                <a:schemeClr val="tx1"/>
              </a:solidFill>
              <a:round/>
              <a:headEnd/>
              <a:tailEnd/>
            </a:ln>
          </p:spPr>
        </p:cxnSp>
        <p:sp>
          <p:nvSpPr>
            <p:cNvPr id="4112" name="Text Box 7"/>
            <p:cNvSpPr txBox="1">
              <a:spLocks noChangeArrowheads="1"/>
            </p:cNvSpPr>
            <p:nvPr/>
          </p:nvSpPr>
          <p:spPr bwMode="auto">
            <a:xfrm>
              <a:off x="3787" y="1797"/>
              <a:ext cx="288" cy="231"/>
            </a:xfrm>
            <a:prstGeom prst="rect">
              <a:avLst/>
            </a:prstGeom>
            <a:noFill/>
            <a:ln w="9525">
              <a:noFill/>
              <a:miter lim="800000"/>
              <a:headEnd/>
              <a:tailEnd/>
            </a:ln>
          </p:spPr>
          <p:txBody>
            <a:bodyPr wrap="none">
              <a:spAutoFit/>
            </a:bodyPr>
            <a:lstStyle/>
            <a:p>
              <a:r>
                <a:rPr lang="en-GB" i="1">
                  <a:latin typeface="Tahoma" pitchFamily="34" charset="0"/>
                </a:rPr>
                <a:t>V</a:t>
              </a:r>
              <a:r>
                <a:rPr lang="en-GB" i="1" baseline="-25000">
                  <a:latin typeface="Tahoma" pitchFamily="34" charset="0"/>
                </a:rPr>
                <a:t>th</a:t>
              </a:r>
            </a:p>
          </p:txBody>
        </p:sp>
        <p:sp>
          <p:nvSpPr>
            <p:cNvPr id="4113" name="Text Box 8"/>
            <p:cNvSpPr txBox="1">
              <a:spLocks noChangeArrowheads="1"/>
            </p:cNvSpPr>
            <p:nvPr/>
          </p:nvSpPr>
          <p:spPr bwMode="auto">
            <a:xfrm>
              <a:off x="3787" y="1128"/>
              <a:ext cx="366" cy="231"/>
            </a:xfrm>
            <a:prstGeom prst="rect">
              <a:avLst/>
            </a:prstGeom>
            <a:noFill/>
            <a:ln w="9525">
              <a:noFill/>
              <a:miter lim="800000"/>
              <a:headEnd/>
              <a:tailEnd/>
            </a:ln>
          </p:spPr>
          <p:txBody>
            <a:bodyPr>
              <a:spAutoFit/>
            </a:bodyPr>
            <a:lstStyle/>
            <a:p>
              <a:r>
                <a:rPr lang="en-GB" i="1">
                  <a:latin typeface="Tahoma" pitchFamily="34" charset="0"/>
                </a:rPr>
                <a:t>R</a:t>
              </a:r>
              <a:r>
                <a:rPr lang="en-GB" i="1" baseline="-25000">
                  <a:latin typeface="Tahoma" pitchFamily="34" charset="0"/>
                </a:rPr>
                <a:t>th</a:t>
              </a:r>
            </a:p>
          </p:txBody>
        </p:sp>
        <p:sp>
          <p:nvSpPr>
            <p:cNvPr id="4114" name="Text Box 9"/>
            <p:cNvSpPr txBox="1">
              <a:spLocks noChangeArrowheads="1"/>
            </p:cNvSpPr>
            <p:nvPr/>
          </p:nvSpPr>
          <p:spPr bwMode="auto">
            <a:xfrm>
              <a:off x="4362" y="1581"/>
              <a:ext cx="116" cy="173"/>
            </a:xfrm>
            <a:prstGeom prst="rect">
              <a:avLst/>
            </a:prstGeom>
            <a:noFill/>
            <a:ln w="9525">
              <a:noFill/>
              <a:miter lim="800000"/>
              <a:headEnd/>
              <a:tailEnd/>
            </a:ln>
          </p:spPr>
          <p:txBody>
            <a:bodyPr wrap="none">
              <a:spAutoFit/>
            </a:bodyPr>
            <a:lstStyle/>
            <a:p>
              <a:endParaRPr lang="en-US" baseline="-25000">
                <a:latin typeface="Tahoma" pitchFamily="34" charset="0"/>
              </a:endParaRPr>
            </a:p>
          </p:txBody>
        </p:sp>
        <p:sp>
          <p:nvSpPr>
            <p:cNvPr id="4115" name="Rectangle 10"/>
            <p:cNvSpPr>
              <a:spLocks noChangeArrowheads="1"/>
            </p:cNvSpPr>
            <p:nvPr/>
          </p:nvSpPr>
          <p:spPr bwMode="auto">
            <a:xfrm>
              <a:off x="4777" y="1366"/>
              <a:ext cx="138" cy="385"/>
            </a:xfrm>
            <a:prstGeom prst="rect">
              <a:avLst/>
            </a:prstGeom>
            <a:noFill/>
            <a:ln w="9525">
              <a:solidFill>
                <a:schemeClr val="tx1"/>
              </a:solidFill>
              <a:miter lim="800000"/>
              <a:headEnd/>
              <a:tailEnd/>
            </a:ln>
          </p:spPr>
          <p:txBody>
            <a:bodyPr wrap="none" anchor="ctr"/>
            <a:lstStyle/>
            <a:p>
              <a:endParaRPr lang="en-US"/>
            </a:p>
          </p:txBody>
        </p:sp>
        <p:cxnSp>
          <p:nvCxnSpPr>
            <p:cNvPr id="4116" name="AutoShape 11"/>
            <p:cNvCxnSpPr>
              <a:cxnSpLocks noChangeShapeType="1"/>
              <a:stCxn id="4110" idx="0"/>
              <a:endCxn id="4115" idx="0"/>
            </p:cNvCxnSpPr>
            <p:nvPr/>
          </p:nvCxnSpPr>
          <p:spPr bwMode="auto">
            <a:xfrm rot="5400000" flipV="1">
              <a:off x="4392" y="913"/>
              <a:ext cx="277" cy="630"/>
            </a:xfrm>
            <a:prstGeom prst="bentConnector3">
              <a:avLst>
                <a:gd name="adj1" fmla="val -45426"/>
              </a:avLst>
            </a:prstGeom>
            <a:noFill/>
            <a:ln w="9525">
              <a:solidFill>
                <a:schemeClr val="tx1"/>
              </a:solidFill>
              <a:miter lim="800000"/>
              <a:headEnd/>
              <a:tailEnd/>
            </a:ln>
          </p:spPr>
        </p:cxnSp>
        <p:cxnSp>
          <p:nvCxnSpPr>
            <p:cNvPr id="4117" name="AutoShape 12"/>
            <p:cNvCxnSpPr>
              <a:cxnSpLocks noChangeShapeType="1"/>
              <a:stCxn id="4109" idx="4"/>
              <a:endCxn id="4115" idx="2"/>
            </p:cNvCxnSpPr>
            <p:nvPr/>
          </p:nvCxnSpPr>
          <p:spPr bwMode="auto">
            <a:xfrm rot="5400000" flipH="1" flipV="1">
              <a:off x="4366" y="1600"/>
              <a:ext cx="330" cy="631"/>
            </a:xfrm>
            <a:prstGeom prst="bentConnector3">
              <a:avLst>
                <a:gd name="adj1" fmla="val -38194"/>
              </a:avLst>
            </a:prstGeom>
            <a:noFill/>
            <a:ln w="9525">
              <a:solidFill>
                <a:schemeClr val="tx1"/>
              </a:solidFill>
              <a:miter lim="800000"/>
              <a:headEnd/>
              <a:tailEnd/>
            </a:ln>
          </p:spPr>
        </p:cxnSp>
        <p:sp>
          <p:nvSpPr>
            <p:cNvPr id="4118" name="Line 13"/>
            <p:cNvSpPr>
              <a:spLocks noChangeShapeType="1"/>
            </p:cNvSpPr>
            <p:nvPr/>
          </p:nvSpPr>
          <p:spPr bwMode="auto">
            <a:xfrm>
              <a:off x="4569" y="890"/>
              <a:ext cx="0" cy="1588"/>
            </a:xfrm>
            <a:prstGeom prst="line">
              <a:avLst/>
            </a:prstGeom>
            <a:noFill/>
            <a:ln w="9525">
              <a:solidFill>
                <a:schemeClr val="tx1"/>
              </a:solidFill>
              <a:prstDash val="dash"/>
              <a:round/>
              <a:headEnd/>
              <a:tailEnd/>
            </a:ln>
          </p:spPr>
          <p:txBody>
            <a:bodyPr/>
            <a:lstStyle/>
            <a:p>
              <a:endParaRPr lang="en-GB"/>
            </a:p>
          </p:txBody>
        </p:sp>
        <p:sp>
          <p:nvSpPr>
            <p:cNvPr id="4119" name="Text Box 14"/>
            <p:cNvSpPr txBox="1">
              <a:spLocks noChangeArrowheads="1"/>
            </p:cNvSpPr>
            <p:nvPr/>
          </p:nvSpPr>
          <p:spPr bwMode="auto">
            <a:xfrm>
              <a:off x="4916" y="1485"/>
              <a:ext cx="277" cy="231"/>
            </a:xfrm>
            <a:prstGeom prst="rect">
              <a:avLst/>
            </a:prstGeom>
            <a:noFill/>
            <a:ln w="9525">
              <a:noFill/>
              <a:miter lim="800000"/>
              <a:headEnd/>
              <a:tailEnd/>
            </a:ln>
          </p:spPr>
          <p:txBody>
            <a:bodyPr>
              <a:spAutoFit/>
            </a:bodyPr>
            <a:lstStyle/>
            <a:p>
              <a:r>
                <a:rPr lang="en-GB" i="1">
                  <a:latin typeface="Tahoma" pitchFamily="34" charset="0"/>
                </a:rPr>
                <a:t>R</a:t>
              </a:r>
              <a:r>
                <a:rPr lang="en-GB" i="1" baseline="-25000">
                  <a:latin typeface="Tahoma" pitchFamily="34" charset="0"/>
                </a:rPr>
                <a:t>L</a:t>
              </a:r>
            </a:p>
          </p:txBody>
        </p:sp>
      </p:grpSp>
      <p:graphicFrame>
        <p:nvGraphicFramePr>
          <p:cNvPr id="4123" name="Object 17"/>
          <p:cNvGraphicFramePr>
            <a:graphicFrameLocks noChangeAspect="1"/>
          </p:cNvGraphicFramePr>
          <p:nvPr/>
        </p:nvGraphicFramePr>
        <p:xfrm>
          <a:off x="6228184" y="5517232"/>
          <a:ext cx="1611301" cy="648072"/>
        </p:xfrm>
        <a:graphic>
          <a:graphicData uri="http://schemas.openxmlformats.org/presentationml/2006/ole">
            <mc:AlternateContent xmlns:mc="http://schemas.openxmlformats.org/markup-compatibility/2006">
              <mc:Choice xmlns:v="urn:schemas-microsoft-com:vml" Requires="v">
                <p:oleObj spid="_x0000_s31017" name="Equation" r:id="rId9" imgW="977760" imgH="393480" progId="Equation.3">
                  <p:embed/>
                </p:oleObj>
              </mc:Choice>
              <mc:Fallback>
                <p:oleObj name="Equation" r:id="rId9" imgW="977760" imgH="39348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28184" y="5517232"/>
                        <a:ext cx="1611301" cy="6480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grpId="0" nodeType="clickEffect">
                                  <p:stCondLst>
                                    <p:cond delay="0"/>
                                  </p:stCondLst>
                                  <p:childTnLst>
                                    <p:animMotion origin="layout" path="M -0.00191 -0.00208 L 0.23438 0.31291 " pathEditMode="relative" rAng="0" ptsTypes="AA">
                                      <p:cBhvr>
                                        <p:cTn id="6" dur="2000" fill="hold"/>
                                        <p:tgtEl>
                                          <p:spTgt spid="42000"/>
                                        </p:tgtEl>
                                        <p:attrNameLst>
                                          <p:attrName>ppt_x</p:attrName>
                                          <p:attrName>ppt_y</p:attrName>
                                        </p:attrNameLst>
                                      </p:cBhvr>
                                      <p:rCtr x="11800" y="15700"/>
                                    </p:animMotion>
                                  </p:childTnLst>
                                </p:cTn>
                              </p:par>
                            </p:childTnLst>
                          </p:cTn>
                        </p:par>
                      </p:childTnLst>
                    </p:cTn>
                  </p:par>
                  <p:par>
                    <p:cTn id="7" fill="hold">
                      <p:stCondLst>
                        <p:cond delay="indefinite"/>
                      </p:stCondLst>
                      <p:childTnLst>
                        <p:par>
                          <p:cTn id="8" fill="hold">
                            <p:stCondLst>
                              <p:cond delay="0"/>
                            </p:stCondLst>
                            <p:childTnLst>
                              <p:par>
                                <p:cTn id="9" presetID="49" presetClass="path" presetSubtype="0" accel="50000" decel="50000" fill="hold" grpId="1" nodeType="clickEffect">
                                  <p:stCondLst>
                                    <p:cond delay="0"/>
                                  </p:stCondLst>
                                  <p:childTnLst>
                                    <p:animMotion origin="layout" path="M 0.23438 0.31279 L 0.11823 0.15778 " pathEditMode="relative" rAng="0" ptsTypes="AA">
                                      <p:cBhvr>
                                        <p:cTn id="10" dur="2000" fill="hold"/>
                                        <p:tgtEl>
                                          <p:spTgt spid="42000"/>
                                        </p:tgtEl>
                                        <p:attrNameLst>
                                          <p:attrName>ppt_x</p:attrName>
                                          <p:attrName>ppt_y</p:attrName>
                                        </p:attrNameLst>
                                      </p:cBhvr>
                                      <p:rCtr x="-5800" y="-7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00" grpId="0" animBg="1"/>
      <p:bldP spid="42000" grpId="1"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8"/>
          <p:cNvSpPr>
            <a:spLocks noGrp="1" noChangeArrowheads="1"/>
          </p:cNvSpPr>
          <p:nvPr>
            <p:ph type="title"/>
          </p:nvPr>
        </p:nvSpPr>
        <p:spPr/>
        <p:txBody>
          <a:bodyPr/>
          <a:lstStyle/>
          <a:p>
            <a:pPr eaLnBrk="1" hangingPunct="1"/>
            <a:r>
              <a:rPr lang="en-GB" dirty="0"/>
              <a:t>Power matching:</a:t>
            </a:r>
          </a:p>
        </p:txBody>
      </p:sp>
      <p:sp>
        <p:nvSpPr>
          <p:cNvPr id="5124" name="Oval 6"/>
          <p:cNvSpPr>
            <a:spLocks noChangeArrowheads="1"/>
          </p:cNvSpPr>
          <p:nvPr/>
        </p:nvSpPr>
        <p:spPr bwMode="auto">
          <a:xfrm>
            <a:off x="971550" y="3168650"/>
            <a:ext cx="495300" cy="566738"/>
          </a:xfrm>
          <a:prstGeom prst="ellipse">
            <a:avLst/>
          </a:prstGeom>
          <a:noFill/>
          <a:ln w="9525">
            <a:solidFill>
              <a:schemeClr val="tx1"/>
            </a:solidFill>
            <a:round/>
            <a:headEnd/>
            <a:tailEnd/>
          </a:ln>
        </p:spPr>
        <p:txBody>
          <a:bodyPr wrap="none" anchor="ctr"/>
          <a:lstStyle/>
          <a:p>
            <a:pPr algn="ctr"/>
            <a:r>
              <a:rPr lang="en-GB">
                <a:latin typeface="Tahoma" pitchFamily="34" charset="0"/>
              </a:rPr>
              <a:t>+</a:t>
            </a:r>
          </a:p>
          <a:p>
            <a:pPr algn="ctr"/>
            <a:r>
              <a:rPr lang="en-GB">
                <a:latin typeface="Tahoma" pitchFamily="34" charset="0"/>
              </a:rPr>
              <a:t>-</a:t>
            </a:r>
          </a:p>
        </p:txBody>
      </p:sp>
      <p:sp>
        <p:nvSpPr>
          <p:cNvPr id="5125" name="Rectangle 7"/>
          <p:cNvSpPr>
            <a:spLocks noChangeArrowheads="1"/>
          </p:cNvSpPr>
          <p:nvPr/>
        </p:nvSpPr>
        <p:spPr bwMode="auto">
          <a:xfrm>
            <a:off x="1109663" y="2160588"/>
            <a:ext cx="220662" cy="611187"/>
          </a:xfrm>
          <a:prstGeom prst="rect">
            <a:avLst/>
          </a:prstGeom>
          <a:noFill/>
          <a:ln w="9525">
            <a:solidFill>
              <a:schemeClr val="tx1"/>
            </a:solidFill>
            <a:miter lim="800000"/>
            <a:headEnd/>
            <a:tailEnd/>
          </a:ln>
        </p:spPr>
        <p:txBody>
          <a:bodyPr wrap="none" anchor="ctr"/>
          <a:lstStyle/>
          <a:p>
            <a:endParaRPr lang="en-US"/>
          </a:p>
        </p:txBody>
      </p:sp>
      <p:cxnSp>
        <p:nvCxnSpPr>
          <p:cNvPr id="5126" name="AutoShape 8"/>
          <p:cNvCxnSpPr>
            <a:cxnSpLocks noChangeShapeType="1"/>
            <a:stCxn id="5125" idx="2"/>
            <a:endCxn id="5124" idx="0"/>
          </p:cNvCxnSpPr>
          <p:nvPr/>
        </p:nvCxnSpPr>
        <p:spPr bwMode="auto">
          <a:xfrm flipH="1">
            <a:off x="1219200" y="2771775"/>
            <a:ext cx="1588" cy="396875"/>
          </a:xfrm>
          <a:prstGeom prst="straightConnector1">
            <a:avLst/>
          </a:prstGeom>
          <a:noFill/>
          <a:ln w="9525">
            <a:solidFill>
              <a:schemeClr val="tx1"/>
            </a:solidFill>
            <a:round/>
            <a:headEnd/>
            <a:tailEnd/>
          </a:ln>
        </p:spPr>
      </p:cxnSp>
      <p:sp>
        <p:nvSpPr>
          <p:cNvPr id="5127" name="Text Box 9"/>
          <p:cNvSpPr txBox="1">
            <a:spLocks noChangeArrowheads="1"/>
          </p:cNvSpPr>
          <p:nvPr/>
        </p:nvSpPr>
        <p:spPr bwMode="auto">
          <a:xfrm>
            <a:off x="539750" y="3284538"/>
            <a:ext cx="457200" cy="366712"/>
          </a:xfrm>
          <a:prstGeom prst="rect">
            <a:avLst/>
          </a:prstGeom>
          <a:noFill/>
          <a:ln w="9525">
            <a:noFill/>
            <a:miter lim="800000"/>
            <a:headEnd/>
            <a:tailEnd/>
          </a:ln>
        </p:spPr>
        <p:txBody>
          <a:bodyPr wrap="none">
            <a:spAutoFit/>
          </a:bodyPr>
          <a:lstStyle/>
          <a:p>
            <a:r>
              <a:rPr lang="en-GB" i="1">
                <a:latin typeface="Tahoma" pitchFamily="34" charset="0"/>
              </a:rPr>
              <a:t>V</a:t>
            </a:r>
            <a:r>
              <a:rPr lang="en-GB" i="1" baseline="-25000">
                <a:latin typeface="Tahoma" pitchFamily="34" charset="0"/>
              </a:rPr>
              <a:t>th</a:t>
            </a:r>
          </a:p>
        </p:txBody>
      </p:sp>
      <p:sp>
        <p:nvSpPr>
          <p:cNvPr id="5128" name="Text Box 10"/>
          <p:cNvSpPr txBox="1">
            <a:spLocks noChangeArrowheads="1"/>
          </p:cNvSpPr>
          <p:nvPr/>
        </p:nvSpPr>
        <p:spPr bwMode="auto">
          <a:xfrm>
            <a:off x="539750" y="2222500"/>
            <a:ext cx="581025" cy="366713"/>
          </a:xfrm>
          <a:prstGeom prst="rect">
            <a:avLst/>
          </a:prstGeom>
          <a:noFill/>
          <a:ln w="9525">
            <a:noFill/>
            <a:miter lim="800000"/>
            <a:headEnd/>
            <a:tailEnd/>
          </a:ln>
        </p:spPr>
        <p:txBody>
          <a:bodyPr>
            <a:spAutoFit/>
          </a:bodyPr>
          <a:lstStyle/>
          <a:p>
            <a:r>
              <a:rPr lang="en-GB" i="1">
                <a:latin typeface="Tahoma" pitchFamily="34" charset="0"/>
              </a:rPr>
              <a:t>R</a:t>
            </a:r>
            <a:r>
              <a:rPr lang="en-GB" i="1" baseline="-25000">
                <a:latin typeface="Tahoma" pitchFamily="34" charset="0"/>
              </a:rPr>
              <a:t>th</a:t>
            </a:r>
          </a:p>
        </p:txBody>
      </p:sp>
      <p:sp>
        <p:nvSpPr>
          <p:cNvPr id="5129" name="Text Box 11"/>
          <p:cNvSpPr txBox="1">
            <a:spLocks noChangeArrowheads="1"/>
          </p:cNvSpPr>
          <p:nvPr/>
        </p:nvSpPr>
        <p:spPr bwMode="auto">
          <a:xfrm>
            <a:off x="1452563" y="2941638"/>
            <a:ext cx="184150" cy="274637"/>
          </a:xfrm>
          <a:prstGeom prst="rect">
            <a:avLst/>
          </a:prstGeom>
          <a:noFill/>
          <a:ln w="9525">
            <a:noFill/>
            <a:miter lim="800000"/>
            <a:headEnd/>
            <a:tailEnd/>
          </a:ln>
        </p:spPr>
        <p:txBody>
          <a:bodyPr wrap="none">
            <a:spAutoFit/>
          </a:bodyPr>
          <a:lstStyle/>
          <a:p>
            <a:endParaRPr lang="en-US" baseline="-25000">
              <a:latin typeface="Tahoma" pitchFamily="34" charset="0"/>
            </a:endParaRPr>
          </a:p>
        </p:txBody>
      </p:sp>
      <p:sp>
        <p:nvSpPr>
          <p:cNvPr id="5130" name="Rectangle 12"/>
          <p:cNvSpPr>
            <a:spLocks noChangeArrowheads="1"/>
          </p:cNvSpPr>
          <p:nvPr/>
        </p:nvSpPr>
        <p:spPr bwMode="auto">
          <a:xfrm>
            <a:off x="2111375" y="2600325"/>
            <a:ext cx="219075" cy="611188"/>
          </a:xfrm>
          <a:prstGeom prst="rect">
            <a:avLst/>
          </a:prstGeom>
          <a:noFill/>
          <a:ln w="9525">
            <a:solidFill>
              <a:schemeClr val="tx1"/>
            </a:solidFill>
            <a:miter lim="800000"/>
            <a:headEnd/>
            <a:tailEnd/>
          </a:ln>
        </p:spPr>
        <p:txBody>
          <a:bodyPr wrap="none" anchor="ctr"/>
          <a:lstStyle/>
          <a:p>
            <a:endParaRPr lang="en-US"/>
          </a:p>
        </p:txBody>
      </p:sp>
      <p:cxnSp>
        <p:nvCxnSpPr>
          <p:cNvPr id="5131" name="AutoShape 13"/>
          <p:cNvCxnSpPr>
            <a:cxnSpLocks noChangeShapeType="1"/>
            <a:stCxn id="5125" idx="0"/>
            <a:endCxn id="5130" idx="0"/>
          </p:cNvCxnSpPr>
          <p:nvPr/>
        </p:nvCxnSpPr>
        <p:spPr bwMode="auto">
          <a:xfrm rot="5400000" flipV="1">
            <a:off x="1500982" y="1880394"/>
            <a:ext cx="439737" cy="1000125"/>
          </a:xfrm>
          <a:prstGeom prst="bentConnector3">
            <a:avLst>
              <a:gd name="adj1" fmla="val -45426"/>
            </a:avLst>
          </a:prstGeom>
          <a:noFill/>
          <a:ln w="9525">
            <a:solidFill>
              <a:schemeClr val="tx1"/>
            </a:solidFill>
            <a:miter lim="800000"/>
            <a:headEnd/>
            <a:tailEnd/>
          </a:ln>
        </p:spPr>
      </p:cxnSp>
      <p:cxnSp>
        <p:nvCxnSpPr>
          <p:cNvPr id="5132" name="AutoShape 14"/>
          <p:cNvCxnSpPr>
            <a:cxnSpLocks noChangeShapeType="1"/>
            <a:stCxn id="5124" idx="4"/>
            <a:endCxn id="5130" idx="2"/>
          </p:cNvCxnSpPr>
          <p:nvPr/>
        </p:nvCxnSpPr>
        <p:spPr bwMode="auto">
          <a:xfrm rot="5400000" flipH="1" flipV="1">
            <a:off x="1458119" y="2972594"/>
            <a:ext cx="523875" cy="1001713"/>
          </a:xfrm>
          <a:prstGeom prst="bentConnector3">
            <a:avLst>
              <a:gd name="adj1" fmla="val -38194"/>
            </a:avLst>
          </a:prstGeom>
          <a:noFill/>
          <a:ln w="9525">
            <a:solidFill>
              <a:schemeClr val="tx1"/>
            </a:solidFill>
            <a:miter lim="800000"/>
            <a:headEnd/>
            <a:tailEnd/>
          </a:ln>
        </p:spPr>
      </p:cxnSp>
      <p:sp>
        <p:nvSpPr>
          <p:cNvPr id="5133" name="Line 15"/>
          <p:cNvSpPr>
            <a:spLocks noChangeShapeType="1"/>
          </p:cNvSpPr>
          <p:nvPr/>
        </p:nvSpPr>
        <p:spPr bwMode="auto">
          <a:xfrm>
            <a:off x="1781175" y="1844675"/>
            <a:ext cx="0" cy="2520950"/>
          </a:xfrm>
          <a:prstGeom prst="line">
            <a:avLst/>
          </a:prstGeom>
          <a:noFill/>
          <a:ln w="9525">
            <a:solidFill>
              <a:schemeClr val="tx1"/>
            </a:solidFill>
            <a:prstDash val="dash"/>
            <a:round/>
            <a:headEnd/>
            <a:tailEnd/>
          </a:ln>
        </p:spPr>
        <p:txBody>
          <a:bodyPr/>
          <a:lstStyle/>
          <a:p>
            <a:endParaRPr lang="en-GB"/>
          </a:p>
        </p:txBody>
      </p:sp>
      <p:sp>
        <p:nvSpPr>
          <p:cNvPr id="5134" name="Text Box 16"/>
          <p:cNvSpPr txBox="1">
            <a:spLocks noChangeArrowheads="1"/>
          </p:cNvSpPr>
          <p:nvPr/>
        </p:nvSpPr>
        <p:spPr bwMode="auto">
          <a:xfrm>
            <a:off x="2332038" y="2789238"/>
            <a:ext cx="871537" cy="366712"/>
          </a:xfrm>
          <a:prstGeom prst="rect">
            <a:avLst/>
          </a:prstGeom>
          <a:noFill/>
          <a:ln w="9525">
            <a:noFill/>
            <a:miter lim="800000"/>
            <a:headEnd/>
            <a:tailEnd/>
          </a:ln>
        </p:spPr>
        <p:txBody>
          <a:bodyPr>
            <a:spAutoFit/>
          </a:bodyPr>
          <a:lstStyle/>
          <a:p>
            <a:r>
              <a:rPr lang="en-GB" i="1">
                <a:latin typeface="Tahoma" pitchFamily="34" charset="0"/>
              </a:rPr>
              <a:t>R</a:t>
            </a:r>
            <a:r>
              <a:rPr lang="en-GB" i="1" baseline="-25000">
                <a:latin typeface="Tahoma" pitchFamily="34" charset="0"/>
              </a:rPr>
              <a:t>L</a:t>
            </a:r>
            <a:r>
              <a:rPr lang="en-GB" i="1">
                <a:latin typeface="Tahoma" pitchFamily="34" charset="0"/>
              </a:rPr>
              <a:t>=R</a:t>
            </a:r>
            <a:r>
              <a:rPr lang="en-GB" i="1" baseline="-25000">
                <a:latin typeface="Tahoma" pitchFamily="34" charset="0"/>
              </a:rPr>
              <a:t>th</a:t>
            </a:r>
          </a:p>
        </p:txBody>
      </p:sp>
      <p:graphicFrame>
        <p:nvGraphicFramePr>
          <p:cNvPr id="5122" name="Object 17"/>
          <p:cNvGraphicFramePr>
            <a:graphicFrameLocks noGrp="1" noChangeAspect="1"/>
          </p:cNvGraphicFramePr>
          <p:nvPr>
            <p:ph idx="1"/>
          </p:nvPr>
        </p:nvGraphicFramePr>
        <p:xfrm>
          <a:off x="5003800" y="1557338"/>
          <a:ext cx="2305050" cy="927100"/>
        </p:xfrm>
        <a:graphic>
          <a:graphicData uri="http://schemas.openxmlformats.org/presentationml/2006/ole">
            <mc:AlternateContent xmlns:mc="http://schemas.openxmlformats.org/markup-compatibility/2006">
              <mc:Choice xmlns:v="urn:schemas-microsoft-com:vml" Requires="v">
                <p:oleObj spid="_x0000_s31819" name="Equation" r:id="rId3" imgW="977760" imgH="393480" progId="Equation.3">
                  <p:embed/>
                </p:oleObj>
              </mc:Choice>
              <mc:Fallback>
                <p:oleObj name="Equation" r:id="rId3" imgW="977760" imgH="393480"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1557338"/>
                        <a:ext cx="2305050"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5" name="Text Box 20"/>
          <p:cNvSpPr txBox="1">
            <a:spLocks noChangeArrowheads="1"/>
          </p:cNvSpPr>
          <p:nvPr/>
        </p:nvSpPr>
        <p:spPr bwMode="auto">
          <a:xfrm>
            <a:off x="3275856" y="2492896"/>
            <a:ext cx="5543550" cy="3639458"/>
          </a:xfrm>
          <a:prstGeom prst="rect">
            <a:avLst/>
          </a:prstGeom>
          <a:noFill/>
          <a:ln w="9525">
            <a:noFill/>
            <a:miter lim="800000"/>
            <a:headEnd/>
            <a:tailEnd/>
          </a:ln>
        </p:spPr>
        <p:txBody>
          <a:bodyPr>
            <a:spAutoFit/>
          </a:bodyPr>
          <a:lstStyle/>
          <a:p>
            <a:r>
              <a:rPr lang="en-GB" sz="2000" dirty="0">
                <a:solidFill>
                  <a:srgbClr val="FF0000"/>
                </a:solidFill>
              </a:rPr>
              <a:t>Power matching:</a:t>
            </a:r>
          </a:p>
          <a:p>
            <a:endParaRPr lang="en-GB" sz="2000" dirty="0">
              <a:solidFill>
                <a:srgbClr val="FF0000"/>
              </a:solidFill>
            </a:endParaRPr>
          </a:p>
          <a:p>
            <a:r>
              <a:rPr lang="en-GB" sz="2000" dirty="0">
                <a:solidFill>
                  <a:srgbClr val="FF0000"/>
                </a:solidFill>
              </a:rPr>
              <a:t>The load obtains maximum energy per unit time (power) from the source when:</a:t>
            </a:r>
          </a:p>
          <a:p>
            <a:r>
              <a:rPr lang="en-GB" sz="2000" b="1" dirty="0">
                <a:solidFill>
                  <a:srgbClr val="FF0000"/>
                </a:solidFill>
              </a:rPr>
              <a:t>load resistance = source internal resistance</a:t>
            </a:r>
          </a:p>
          <a:p>
            <a:endParaRPr lang="en-GB" sz="400" dirty="0">
              <a:solidFill>
                <a:srgbClr val="FF0000"/>
              </a:solidFill>
            </a:endParaRPr>
          </a:p>
          <a:p>
            <a:r>
              <a:rPr lang="en-US" sz="2000" dirty="0"/>
              <a:t>This is required for the energy-generating class of signal sources which have mid-range resistance and for driving actuators</a:t>
            </a:r>
            <a:endParaRPr lang="en-GB" sz="2000" dirty="0"/>
          </a:p>
          <a:p>
            <a:r>
              <a:rPr lang="en-GB" sz="2000" dirty="0"/>
              <a:t>At this point, half of the total power is delivered to the load. The other half is consumed by the internal resistor</a:t>
            </a:r>
          </a:p>
        </p:txBody>
      </p:sp>
      <p:sp>
        <p:nvSpPr>
          <p:cNvPr id="5136" name="Text Box 21"/>
          <p:cNvSpPr txBox="1">
            <a:spLocks noChangeArrowheads="1"/>
          </p:cNvSpPr>
          <p:nvPr/>
        </p:nvSpPr>
        <p:spPr bwMode="auto">
          <a:xfrm>
            <a:off x="323528" y="6084585"/>
            <a:ext cx="8424863" cy="584775"/>
          </a:xfrm>
          <a:prstGeom prst="rect">
            <a:avLst/>
          </a:prstGeom>
          <a:noFill/>
          <a:ln w="9525">
            <a:noFill/>
            <a:miter lim="800000"/>
            <a:headEnd/>
            <a:tailEnd/>
          </a:ln>
        </p:spPr>
        <p:txBody>
          <a:bodyPr>
            <a:spAutoFit/>
          </a:bodyPr>
          <a:lstStyle/>
          <a:p>
            <a:r>
              <a:rPr lang="en-GB" sz="1600" dirty="0"/>
              <a:t>In the next lecture we will examine the requirements for Voltage amplification without Current amplification and Current amplification without Voltage amplification</a:t>
            </a:r>
          </a:p>
        </p:txBody>
      </p:sp>
      <p:sp>
        <p:nvSpPr>
          <p:cNvPr id="17" name="Text Box 21"/>
          <p:cNvSpPr txBox="1">
            <a:spLocks noChangeArrowheads="1"/>
          </p:cNvSpPr>
          <p:nvPr/>
        </p:nvSpPr>
        <p:spPr bwMode="auto">
          <a:xfrm>
            <a:off x="323528" y="4841865"/>
            <a:ext cx="2592288" cy="1323439"/>
          </a:xfrm>
          <a:prstGeom prst="rect">
            <a:avLst/>
          </a:prstGeom>
          <a:noFill/>
          <a:ln w="9525">
            <a:noFill/>
            <a:miter lim="800000"/>
            <a:headEnd/>
            <a:tailEnd/>
          </a:ln>
        </p:spPr>
        <p:txBody>
          <a:bodyPr wrap="square">
            <a:spAutoFit/>
          </a:bodyPr>
          <a:lstStyle/>
          <a:p>
            <a:r>
              <a:rPr lang="en-GB" sz="1600" dirty="0"/>
              <a:t>When it is necessary to amplify both current and voltage, both primitives must be passed to the amplifier</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Activities for this Section</a:t>
            </a:r>
          </a:p>
        </p:txBody>
      </p:sp>
      <p:sp>
        <p:nvSpPr>
          <p:cNvPr id="3" name="Content Placeholder 2"/>
          <p:cNvSpPr>
            <a:spLocks noGrp="1"/>
          </p:cNvSpPr>
          <p:nvPr>
            <p:ph idx="1"/>
          </p:nvPr>
        </p:nvSpPr>
        <p:spPr>
          <a:xfrm>
            <a:off x="323528" y="1916832"/>
            <a:ext cx="8208912" cy="4114800"/>
          </a:xfrm>
        </p:spPr>
        <p:txBody>
          <a:bodyPr/>
          <a:lstStyle/>
          <a:p>
            <a:pPr>
              <a:buNone/>
              <a:defRPr/>
            </a:pPr>
            <a:r>
              <a:rPr lang="en-US" altLang="zh-CN" dirty="0">
                <a:ea typeface="宋体" pitchFamily="2" charset="-122"/>
              </a:rPr>
              <a:t>Assigned Reading</a:t>
            </a:r>
          </a:p>
          <a:p>
            <a:pPr>
              <a:buNone/>
              <a:defRPr/>
            </a:pPr>
            <a:r>
              <a:rPr lang="en-US" altLang="zh-CN" dirty="0">
                <a:ea typeface="宋体" pitchFamily="2" charset="-122"/>
              </a:rPr>
              <a:t>	Chapter 12, sections </a:t>
            </a:r>
            <a:r>
              <a:rPr lang="en-US" altLang="zh-CN" sz="2800" dirty="0">
                <a:ea typeface="宋体" pitchFamily="2" charset="-122"/>
              </a:rPr>
              <a:t> 12.3, 12.4, 12.8</a:t>
            </a:r>
          </a:p>
          <a:p>
            <a:pPr>
              <a:buNone/>
              <a:defRPr/>
            </a:pPr>
            <a:r>
              <a:rPr lang="en-US" altLang="zh-CN" sz="2800" dirty="0">
                <a:ea typeface="宋体" pitchFamily="2" charset="-122"/>
              </a:rPr>
              <a:t>make sure you can follow examples 12.3, 12.4</a:t>
            </a:r>
          </a:p>
          <a:p>
            <a:pPr>
              <a:buNone/>
              <a:defRPr/>
            </a:pPr>
            <a:r>
              <a:rPr lang="en-US" altLang="zh-CN" dirty="0">
                <a:ea typeface="宋体" pitchFamily="2" charset="-122"/>
              </a:rPr>
              <a:t>Exercises: 12.5, 12.12</a:t>
            </a:r>
          </a:p>
          <a:p>
            <a:pPr>
              <a:buNone/>
              <a:defRPr/>
            </a:pPr>
            <a:r>
              <a:rPr lang="en-GB" sz="2000" dirty="0"/>
              <a:t>Kick-off for 12.12(a):</a:t>
            </a:r>
          </a:p>
          <a:p>
            <a:pPr>
              <a:buNone/>
              <a:defRPr/>
            </a:pPr>
            <a:r>
              <a:rPr lang="en-GB" sz="2000" dirty="0">
                <a:ea typeface="宋体" pitchFamily="2" charset="-122"/>
              </a:rPr>
              <a:t>	</a:t>
            </a:r>
            <a:r>
              <a:rPr lang="en-GB" sz="2000" dirty="0" err="1">
                <a:ea typeface="宋体" pitchFamily="2" charset="-122"/>
              </a:rPr>
              <a:t>Rth</a:t>
            </a:r>
            <a:r>
              <a:rPr lang="en-GB" sz="2000" dirty="0">
                <a:ea typeface="宋体" pitchFamily="2" charset="-122"/>
              </a:rPr>
              <a:t>=(200</a:t>
            </a:r>
            <a:r>
              <a:rPr lang="el-GR" sz="2000" dirty="0">
                <a:ea typeface="宋体" pitchFamily="2" charset="-122"/>
              </a:rPr>
              <a:t>Ω</a:t>
            </a:r>
            <a:r>
              <a:rPr lang="en-GB" sz="2000" dirty="0">
                <a:ea typeface="宋体" pitchFamily="2" charset="-122"/>
              </a:rPr>
              <a:t>//50</a:t>
            </a:r>
            <a:r>
              <a:rPr lang="el-GR" sz="2000" dirty="0">
                <a:ea typeface="宋体" pitchFamily="2" charset="-122"/>
              </a:rPr>
              <a:t>Ω</a:t>
            </a:r>
            <a:r>
              <a:rPr lang="en-GB" sz="2000" dirty="0">
                <a:ea typeface="宋体" pitchFamily="2" charset="-122"/>
              </a:rPr>
              <a:t>)+60</a:t>
            </a:r>
            <a:r>
              <a:rPr lang="el-GR" sz="2000" dirty="0">
                <a:ea typeface="宋体" pitchFamily="2" charset="-122"/>
              </a:rPr>
              <a:t>Ω</a:t>
            </a:r>
            <a:endParaRPr lang="en-GB" sz="2000" dirty="0">
              <a:ea typeface="宋体" pitchFamily="2" charset="-122"/>
            </a:endParaRPr>
          </a:p>
          <a:p>
            <a:pPr>
              <a:buNone/>
              <a:defRPr/>
            </a:pPr>
            <a:r>
              <a:rPr lang="en-GB" sz="2000" dirty="0">
                <a:ea typeface="宋体" pitchFamily="2" charset="-122"/>
              </a:rPr>
              <a:t>	(the resistance of the ideal voltage source is 0</a:t>
            </a:r>
            <a:r>
              <a:rPr lang="el-GR" sz="2000" dirty="0">
                <a:ea typeface="宋体" pitchFamily="2" charset="-122"/>
              </a:rPr>
              <a:t>Ω</a:t>
            </a:r>
            <a:r>
              <a:rPr lang="en-GB" sz="2000" dirty="0">
                <a:ea typeface="宋体" pitchFamily="2" charset="-122"/>
              </a:rPr>
              <a:t>)</a:t>
            </a:r>
          </a:p>
          <a:p>
            <a:pPr>
              <a:buNone/>
              <a:defRPr/>
            </a:pPr>
            <a:r>
              <a:rPr lang="en-GB" sz="2000" dirty="0">
                <a:ea typeface="宋体" pitchFamily="2" charset="-122"/>
              </a:rPr>
              <a:t>	</a:t>
            </a:r>
            <a:r>
              <a:rPr lang="en-GB" sz="2000" dirty="0" err="1">
                <a:ea typeface="宋体" pitchFamily="2" charset="-122"/>
              </a:rPr>
              <a:t>Vth</a:t>
            </a:r>
            <a:r>
              <a:rPr lang="en-GB" sz="2000" dirty="0">
                <a:ea typeface="宋体" pitchFamily="2" charset="-122"/>
              </a:rPr>
              <a:t>=10V x (50</a:t>
            </a:r>
            <a:r>
              <a:rPr lang="el-GR" sz="2000" dirty="0">
                <a:ea typeface="宋体" pitchFamily="2" charset="-122"/>
              </a:rPr>
              <a:t>Ω </a:t>
            </a:r>
            <a:r>
              <a:rPr lang="en-GB" sz="2000" dirty="0">
                <a:ea typeface="宋体" pitchFamily="2" charset="-122"/>
              </a:rPr>
              <a:t>/(200</a:t>
            </a:r>
            <a:r>
              <a:rPr lang="el-GR" sz="2000" dirty="0">
                <a:ea typeface="宋体" pitchFamily="2" charset="-122"/>
              </a:rPr>
              <a:t>Ω </a:t>
            </a:r>
            <a:r>
              <a:rPr lang="en-GB" sz="2000" dirty="0">
                <a:ea typeface="宋体" pitchFamily="2" charset="-122"/>
              </a:rPr>
              <a:t>+50</a:t>
            </a:r>
            <a:r>
              <a:rPr lang="el-GR" sz="2000" dirty="0">
                <a:ea typeface="宋体" pitchFamily="2" charset="-122"/>
              </a:rPr>
              <a:t>Ω</a:t>
            </a:r>
            <a:r>
              <a:rPr lang="en-GB" sz="2000" dirty="0">
                <a:ea typeface="宋体" pitchFamily="2" charset="-122"/>
              </a:rPr>
              <a:t>))</a:t>
            </a:r>
          </a:p>
          <a:p>
            <a:pPr>
              <a:buNone/>
              <a:defRPr/>
            </a:pPr>
            <a:r>
              <a:rPr lang="en-GB" sz="2000" dirty="0">
                <a:ea typeface="宋体" pitchFamily="2" charset="-122"/>
              </a:rPr>
              <a:t>	(no current flows through the 60</a:t>
            </a:r>
            <a:r>
              <a:rPr lang="el-GR" sz="2000" dirty="0">
                <a:ea typeface="宋体" pitchFamily="2" charset="-122"/>
              </a:rPr>
              <a:t>Ω</a:t>
            </a:r>
            <a:r>
              <a:rPr lang="en-GB" sz="2000" dirty="0">
                <a:ea typeface="宋体" pitchFamily="2" charset="-122"/>
              </a:rPr>
              <a:t> resistor when the circuit terminals are ‘open circuit’)</a:t>
            </a:r>
            <a:endParaRPr lang="en-US" sz="2000" dirty="0">
              <a:ea typeface="宋体" pitchFamily="2"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p:txBody>
          <a:bodyPr/>
          <a:lstStyle/>
          <a:p>
            <a:pPr eaLnBrk="1" hangingPunct="1"/>
            <a:r>
              <a:rPr lang="en-US" altLang="zh-CN" dirty="0">
                <a:ea typeface="宋体" pitchFamily="2" charset="-122"/>
              </a:rPr>
              <a:t>Amplifiers</a:t>
            </a:r>
            <a:endParaRPr lang="en-GB" dirty="0"/>
          </a:p>
        </p:txBody>
      </p:sp>
      <p:sp>
        <p:nvSpPr>
          <p:cNvPr id="11267" name="Rectangle 3"/>
          <p:cNvSpPr>
            <a:spLocks noGrp="1" noChangeArrowheads="1"/>
          </p:cNvSpPr>
          <p:nvPr>
            <p:ph type="subTitle" idx="1"/>
          </p:nvPr>
        </p:nvSpPr>
        <p:spPr>
          <a:xfrm>
            <a:off x="5219700" y="2924175"/>
            <a:ext cx="2430463" cy="568325"/>
          </a:xfrm>
        </p:spPr>
        <p:txBody>
          <a:bodyPr/>
          <a:lstStyle/>
          <a:p>
            <a:pPr eaLnBrk="1" hangingPunct="1"/>
            <a:r>
              <a:rPr lang="en-GB" dirty="0"/>
              <a:t>Section</a:t>
            </a:r>
            <a:r>
              <a:rPr lang="en-US" altLang="zh-CN" dirty="0">
                <a:ea typeface="宋体" pitchFamily="2" charset="-122"/>
              </a:rPr>
              <a:t> 06</a:t>
            </a:r>
            <a:endParaRPr lang="en-GB" dirty="0"/>
          </a:p>
        </p:txBody>
      </p:sp>
      <p:sp>
        <p:nvSpPr>
          <p:cNvPr id="4" name="Rectangle 3"/>
          <p:cNvSpPr txBox="1">
            <a:spLocks noChangeArrowheads="1"/>
          </p:cNvSpPr>
          <p:nvPr/>
        </p:nvSpPr>
        <p:spPr bwMode="auto">
          <a:xfrm>
            <a:off x="323528" y="3061493"/>
            <a:ext cx="8424862" cy="3824287"/>
          </a:xfrm>
          <a:prstGeom prst="rect">
            <a:avLst/>
          </a:prstGeom>
          <a:noFill/>
          <a:ln w="9525">
            <a:noFill/>
            <a:miter lim="800000"/>
            <a:headEnd/>
            <a:tailEnd/>
          </a:ln>
        </p:spPr>
        <p:txBody>
          <a:bodyPr/>
          <a:lstStyle/>
          <a:p>
            <a:pPr>
              <a:spcBef>
                <a:spcPct val="20000"/>
              </a:spcBef>
              <a:buClr>
                <a:schemeClr val="accent1"/>
              </a:buClr>
              <a:buSzPct val="70000"/>
              <a:buFont typeface="Wingdings" pitchFamily="2" charset="2"/>
              <a:buNone/>
              <a:defRPr/>
            </a:pPr>
            <a:r>
              <a:rPr lang="en-US" altLang="zh-CN" sz="2400" kern="0" dirty="0">
                <a:latin typeface="+mn-lt"/>
                <a:ea typeface="宋体" pitchFamily="2" charset="-122"/>
              </a:rPr>
              <a:t>Ideal Amplifiers</a:t>
            </a:r>
          </a:p>
          <a:p>
            <a:pPr marL="889000" lvl="1" indent="-439738">
              <a:spcBef>
                <a:spcPct val="20000"/>
              </a:spcBef>
              <a:buClr>
                <a:schemeClr val="hlink"/>
              </a:buClr>
              <a:buSzPct val="65000"/>
              <a:buFont typeface="Wingdings" pitchFamily="2" charset="2"/>
              <a:buChar char="¡"/>
              <a:defRPr/>
            </a:pPr>
            <a:r>
              <a:rPr lang="en-GB" altLang="zh-CN" sz="2400" kern="0" dirty="0">
                <a:latin typeface="+mn-lt"/>
                <a:ea typeface="宋体" pitchFamily="2" charset="-122"/>
              </a:rPr>
              <a:t>Voltage Amplifiers: differential and single-ended</a:t>
            </a:r>
          </a:p>
          <a:p>
            <a:pPr marL="889000" lvl="1" indent="-439738">
              <a:spcBef>
                <a:spcPct val="20000"/>
              </a:spcBef>
              <a:buClr>
                <a:schemeClr val="hlink"/>
              </a:buClr>
              <a:buSzPct val="65000"/>
              <a:buFont typeface="Wingdings" pitchFamily="2" charset="2"/>
              <a:buChar char="¡"/>
              <a:defRPr/>
            </a:pPr>
            <a:r>
              <a:rPr lang="en-GB" altLang="zh-CN" sz="2400" kern="0" dirty="0">
                <a:latin typeface="+mn-lt"/>
                <a:ea typeface="宋体" pitchFamily="2" charset="-122"/>
              </a:rPr>
              <a:t>Other types of amplifiers</a:t>
            </a:r>
          </a:p>
          <a:p>
            <a:pPr marL="889000" lvl="1" indent="-439738">
              <a:spcBef>
                <a:spcPct val="20000"/>
              </a:spcBef>
              <a:buClr>
                <a:schemeClr val="hlink"/>
              </a:buClr>
              <a:buSzPct val="65000"/>
              <a:buFont typeface="Wingdings" pitchFamily="2" charset="2"/>
              <a:buChar char="¡"/>
              <a:defRPr/>
            </a:pPr>
            <a:r>
              <a:rPr lang="en-GB" altLang="zh-CN" sz="2400" i="1" kern="0" dirty="0">
                <a:latin typeface="+mn-lt"/>
                <a:ea typeface="宋体" pitchFamily="2" charset="-122"/>
              </a:rPr>
              <a:t>V</a:t>
            </a:r>
            <a:r>
              <a:rPr lang="en-GB" altLang="zh-CN" sz="2400" kern="0" dirty="0">
                <a:latin typeface="+mn-lt"/>
                <a:ea typeface="宋体" pitchFamily="2" charset="-122"/>
              </a:rPr>
              <a:t>, </a:t>
            </a:r>
            <a:r>
              <a:rPr lang="en-GB" altLang="zh-CN" sz="2400" i="1" kern="0" dirty="0">
                <a:latin typeface="+mn-lt"/>
                <a:ea typeface="宋体" pitchFamily="2" charset="-122"/>
              </a:rPr>
              <a:t>I</a:t>
            </a:r>
            <a:r>
              <a:rPr lang="en-GB" altLang="zh-CN" sz="2400" kern="0" dirty="0">
                <a:latin typeface="+mn-lt"/>
                <a:ea typeface="宋体" pitchFamily="2" charset="-122"/>
              </a:rPr>
              <a:t> and </a:t>
            </a:r>
            <a:r>
              <a:rPr lang="en-GB" altLang="zh-CN" sz="2400" i="1" kern="0" dirty="0">
                <a:latin typeface="+mn-lt"/>
                <a:ea typeface="宋体" pitchFamily="2" charset="-122"/>
              </a:rPr>
              <a:t>P</a:t>
            </a:r>
            <a:r>
              <a:rPr lang="en-GB" altLang="zh-CN" sz="2400" kern="0" dirty="0">
                <a:latin typeface="+mn-lt"/>
                <a:ea typeface="宋体" pitchFamily="2" charset="-122"/>
              </a:rPr>
              <a:t> gain: the decibel</a:t>
            </a:r>
          </a:p>
          <a:p>
            <a:pPr>
              <a:spcBef>
                <a:spcPct val="20000"/>
              </a:spcBef>
              <a:buClr>
                <a:schemeClr val="accent1"/>
              </a:buClr>
              <a:buSzPct val="70000"/>
              <a:buFont typeface="Wingdings" pitchFamily="2" charset="2"/>
              <a:buNone/>
              <a:defRPr/>
            </a:pPr>
            <a:r>
              <a:rPr lang="en-GB" altLang="zh-CN" sz="2400" kern="0" dirty="0">
                <a:latin typeface="+mn-lt"/>
                <a:ea typeface="宋体" pitchFamily="2" charset="-122"/>
              </a:rPr>
              <a:t>Practical Am</a:t>
            </a:r>
            <a:r>
              <a:rPr lang="en-GB" sz="2400" kern="0" dirty="0">
                <a:latin typeface="+mn-lt"/>
              </a:rPr>
              <a:t>plifier</a:t>
            </a:r>
            <a:r>
              <a:rPr lang="en-GB" altLang="zh-CN" sz="2400" kern="0" dirty="0">
                <a:latin typeface="+mn-lt"/>
                <a:ea typeface="宋体" pitchFamily="2" charset="-122"/>
              </a:rPr>
              <a:t> characteristics</a:t>
            </a:r>
          </a:p>
          <a:p>
            <a:pPr marL="889000" lvl="1" indent="-439738">
              <a:spcBef>
                <a:spcPct val="20000"/>
              </a:spcBef>
              <a:buClr>
                <a:schemeClr val="hlink"/>
              </a:buClr>
              <a:buSzPct val="65000"/>
              <a:buFont typeface="Wingdings" pitchFamily="2" charset="2"/>
              <a:buChar char="¡"/>
              <a:defRPr/>
            </a:pPr>
            <a:r>
              <a:rPr lang="en-GB" sz="2400" kern="0" dirty="0">
                <a:latin typeface="+mn-lt"/>
              </a:rPr>
              <a:t>input impedance</a:t>
            </a:r>
            <a:endParaRPr lang="en-GB" altLang="zh-CN" sz="2400" kern="0" dirty="0">
              <a:latin typeface="+mn-lt"/>
              <a:ea typeface="宋体" pitchFamily="2" charset="-122"/>
            </a:endParaRPr>
          </a:p>
          <a:p>
            <a:pPr marL="889000" lvl="1" indent="-439738">
              <a:spcBef>
                <a:spcPct val="20000"/>
              </a:spcBef>
              <a:buClr>
                <a:schemeClr val="hlink"/>
              </a:buClr>
              <a:buSzPct val="65000"/>
              <a:buFont typeface="Wingdings" pitchFamily="2" charset="2"/>
              <a:buChar char="¡"/>
              <a:defRPr/>
            </a:pPr>
            <a:r>
              <a:rPr lang="en-GB" sz="2400" kern="0" dirty="0">
                <a:latin typeface="+mn-lt"/>
              </a:rPr>
              <a:t>output impedance</a:t>
            </a:r>
            <a:endParaRPr lang="en-GB" altLang="zh-CN" sz="2400" kern="0" dirty="0">
              <a:latin typeface="+mn-lt"/>
              <a:ea typeface="宋体" pitchFamily="2" charset="-122"/>
            </a:endParaRPr>
          </a:p>
          <a:p>
            <a:pPr marL="889000" lvl="1" indent="-439738">
              <a:spcBef>
                <a:spcPct val="20000"/>
              </a:spcBef>
              <a:buClr>
                <a:schemeClr val="hlink"/>
              </a:buClr>
              <a:buSzPct val="65000"/>
              <a:buFont typeface="Wingdings" pitchFamily="2" charset="2"/>
              <a:buChar char="¡"/>
              <a:defRPr/>
            </a:pPr>
            <a:r>
              <a:rPr lang="en-GB" altLang="zh-CN" sz="2400" kern="0" dirty="0">
                <a:latin typeface="+mn-lt"/>
                <a:ea typeface="宋体" pitchFamily="2" charset="-122"/>
              </a:rPr>
              <a:t>Signal distortion by clipping</a:t>
            </a:r>
          </a:p>
          <a:p>
            <a:pPr marL="889000" lvl="1" indent="-439738">
              <a:spcBef>
                <a:spcPct val="20000"/>
              </a:spcBef>
              <a:buClr>
                <a:schemeClr val="hlink"/>
              </a:buClr>
              <a:buSzPct val="65000"/>
              <a:defRPr/>
            </a:pPr>
            <a:r>
              <a:rPr lang="en-GB" altLang="zh-CN" sz="2400" kern="0" dirty="0">
                <a:latin typeface="+mn-lt"/>
                <a:ea typeface="宋体" pitchFamily="2" charset="-122"/>
              </a:rPr>
              <a:t>				</a:t>
            </a:r>
            <a:endParaRPr lang="en-GB" altLang="zh-CN" sz="2000" kern="0" dirty="0">
              <a:latin typeface="+mn-lt"/>
              <a:ea typeface="宋体" pitchFamily="2" charset="-122"/>
            </a:endParaRPr>
          </a:p>
        </p:txBody>
      </p:sp>
      <p:sp>
        <p:nvSpPr>
          <p:cNvPr id="5" name="TextBox 4"/>
          <p:cNvSpPr txBox="1"/>
          <p:nvPr/>
        </p:nvSpPr>
        <p:spPr>
          <a:xfrm>
            <a:off x="4860032" y="5445224"/>
            <a:ext cx="4046557" cy="400110"/>
          </a:xfrm>
          <a:prstGeom prst="rect">
            <a:avLst/>
          </a:prstGeom>
          <a:noFill/>
          <a:ln>
            <a:solidFill>
              <a:schemeClr val="tx1"/>
            </a:solidFill>
          </a:ln>
        </p:spPr>
        <p:txBody>
          <a:bodyPr wrap="none" rtlCol="0">
            <a:spAutoFit/>
          </a:bodyPr>
          <a:lstStyle/>
          <a:p>
            <a:pPr marL="0" lvl="1"/>
            <a:r>
              <a:rPr lang="en-GB" sz="2000" dirty="0"/>
              <a:t>Learning Activities at end of slides</a:t>
            </a:r>
            <a:endParaRPr lang="en-GB" altLang="zh-CN" sz="2000" kern="0" dirty="0">
              <a:ea typeface="宋体" pitchFamily="2" charset="-122"/>
            </a:endParaRPr>
          </a:p>
        </p:txBody>
      </p:sp>
    </p:spTree>
  </p:cSld>
  <p:clrMapOvr>
    <a:masterClrMapping/>
  </p:clrMapOvr>
</p:sld>
</file>

<file path=ppt/theme/theme1.xml><?xml version="1.0" encoding="utf-8"?>
<a:theme xmlns:a="http://schemas.openxmlformats.org/drawingml/2006/main" name="AoE">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AoE</Template>
  <TotalTime>28394</TotalTime>
  <Words>11642</Words>
  <Application>Microsoft Office PowerPoint</Application>
  <PresentationFormat>On-screen Show (4:3)</PresentationFormat>
  <Paragraphs>2024</Paragraphs>
  <Slides>173</Slides>
  <Notes>55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4</vt:i4>
      </vt:variant>
      <vt:variant>
        <vt:lpstr>Slide Titles</vt:lpstr>
      </vt:variant>
      <vt:variant>
        <vt:i4>173</vt:i4>
      </vt:variant>
    </vt:vector>
  </HeadingPairs>
  <TitlesOfParts>
    <vt:vector size="185" baseType="lpstr">
      <vt:lpstr>宋体</vt:lpstr>
      <vt:lpstr>Arial</vt:lpstr>
      <vt:lpstr>Symbol</vt:lpstr>
      <vt:lpstr>Tahoma</vt:lpstr>
      <vt:lpstr>Times</vt:lpstr>
      <vt:lpstr>Times New Roman</vt:lpstr>
      <vt:lpstr>Wingdings</vt:lpstr>
      <vt:lpstr>AoE</vt:lpstr>
      <vt:lpstr>Equation</vt:lpstr>
      <vt:lpstr>Chart</vt:lpstr>
      <vt:lpstr>Worksheet</vt:lpstr>
      <vt:lpstr>Visio</vt:lpstr>
      <vt:lpstr>Applications of Electronics</vt:lpstr>
      <vt:lpstr>Teaching &amp; Learning</vt:lpstr>
      <vt:lpstr>Lab Timetable – Analogue </vt:lpstr>
      <vt:lpstr>Text Book</vt:lpstr>
      <vt:lpstr>Online Learning Support</vt:lpstr>
      <vt:lpstr>Laboratory Activities</vt:lpstr>
      <vt:lpstr>Early 20th Century System</vt:lpstr>
      <vt:lpstr>Early 21st Century System</vt:lpstr>
      <vt:lpstr>Hierarchy in System Design</vt:lpstr>
      <vt:lpstr>Subsystems in a System</vt:lpstr>
      <vt:lpstr>Electronic System</vt:lpstr>
      <vt:lpstr>Specifications</vt:lpstr>
      <vt:lpstr>The systems approach</vt:lpstr>
      <vt:lpstr>Electrical/electronic sub-system</vt:lpstr>
      <vt:lpstr>Sensors</vt:lpstr>
      <vt:lpstr>Types of electrical sensors</vt:lpstr>
      <vt:lpstr>Interfacing sensors to electronic systems – the key content of this unit</vt:lpstr>
      <vt:lpstr>Signals from sensors</vt:lpstr>
      <vt:lpstr>Important signal processing functions in electronic systems</vt:lpstr>
      <vt:lpstr>Energy and Electrical Power</vt:lpstr>
      <vt:lpstr>Key points of this section</vt:lpstr>
      <vt:lpstr>Reading and Exercises</vt:lpstr>
      <vt:lpstr>Applications of Electronics</vt:lpstr>
      <vt:lpstr>Easy bits and assigned work</vt:lpstr>
      <vt:lpstr>Electrical Circuits</vt:lpstr>
      <vt:lpstr>PowerPoint Presentation</vt:lpstr>
      <vt:lpstr>The electrical discipline version</vt:lpstr>
      <vt:lpstr>Voltage reference points</vt:lpstr>
      <vt:lpstr>Representing voltages in circuit diagrams</vt:lpstr>
      <vt:lpstr>Direct Current and Alternating Current</vt:lpstr>
      <vt:lpstr>Resistors, Capacitors and Inductors</vt:lpstr>
      <vt:lpstr>Circuit Symbols</vt:lpstr>
      <vt:lpstr>Ohm’s Law: characteristics of resistors</vt:lpstr>
      <vt:lpstr>Resistive Potential Dividers</vt:lpstr>
      <vt:lpstr>Kirchhoff’s Voltage Law (KVL)</vt:lpstr>
      <vt:lpstr>Resistors in parallel</vt:lpstr>
      <vt:lpstr>Resistive Current Dividers</vt:lpstr>
      <vt:lpstr>Kirchhoff’s Current Law (KCL)</vt:lpstr>
      <vt:lpstr>Power Dissipation in Resistors</vt:lpstr>
      <vt:lpstr>Key Points so far</vt:lpstr>
      <vt:lpstr>SI Units</vt:lpstr>
      <vt:lpstr>Common Prefixes</vt:lpstr>
      <vt:lpstr>Signals – types and description</vt:lpstr>
      <vt:lpstr>Physical Quantities &amp; Signals</vt:lpstr>
      <vt:lpstr>Time-domain description</vt:lpstr>
      <vt:lpstr>Analogue Signals</vt:lpstr>
      <vt:lpstr>Digital Signals</vt:lpstr>
      <vt:lpstr>Analogue Signals </vt:lpstr>
      <vt:lpstr>Signals in Electrical/Electronic systems</vt:lpstr>
      <vt:lpstr>Physical Quantities &amp; Electrical Signals</vt:lpstr>
      <vt:lpstr>Time-domain description</vt:lpstr>
      <vt:lpstr>Constant or ‘DC’ signal</vt:lpstr>
      <vt:lpstr>Analogue signal</vt:lpstr>
      <vt:lpstr>Amplitude Characteristics of Analogue Signals: Mean (average) value of a signal</vt:lpstr>
      <vt:lpstr>Direct and Alternating: The ‘DC’ and ‘AC’ parts of a signal</vt:lpstr>
      <vt:lpstr>Periodic signal example:                     A Sine waveform</vt:lpstr>
      <vt:lpstr>Periodic signal example: Sine waveform with DC component</vt:lpstr>
      <vt:lpstr>Positive-signal-only example: a sine waveform passing a diode circuit</vt:lpstr>
      <vt:lpstr>Range of a signal</vt:lpstr>
      <vt:lpstr>Energy Conversion and Power:</vt:lpstr>
      <vt:lpstr>Magnitude Metrics for Signals</vt:lpstr>
      <vt:lpstr>Rate of signal waveform  variation with time</vt:lpstr>
      <vt:lpstr>Rate of Variation: Other periodic signals</vt:lpstr>
      <vt:lpstr>Rate of variation: Non-periodic signals</vt:lpstr>
      <vt:lpstr>Signals and Systems </vt:lpstr>
      <vt:lpstr>PowerPoint Presentation</vt:lpstr>
      <vt:lpstr>Phase and phase shift</vt:lpstr>
      <vt:lpstr>The relation between two sine waves</vt:lpstr>
      <vt:lpstr>Phasor diagrams</vt:lpstr>
      <vt:lpstr>Linear System response to a sine wave input</vt:lpstr>
      <vt:lpstr>Frequency Domain Description of Signals</vt:lpstr>
      <vt:lpstr>Periodic Signal Example: A square-shaped Waveform</vt:lpstr>
      <vt:lpstr>Frequency Components of a Square Waveform</vt:lpstr>
      <vt:lpstr>Demonstration of how harmonics can compose a waveform</vt:lpstr>
      <vt:lpstr>Demonstration of how harmonics can compose a waveform</vt:lpstr>
      <vt:lpstr>Demonstration of how harmonics can compose a waveform</vt:lpstr>
      <vt:lpstr>Frequency Range of a Signal </vt:lpstr>
      <vt:lpstr>Bandwidth of a Signals and Systems – needed for Lab1</vt:lpstr>
      <vt:lpstr>Characteristics of  Linear Systems</vt:lpstr>
      <vt:lpstr>Low-Pass Filter: Attenuates and phase-shifts higher frequency signal components</vt:lpstr>
      <vt:lpstr>Low-Pass Filter: A linear system</vt:lpstr>
      <vt:lpstr>Frequency response of a system</vt:lpstr>
      <vt:lpstr>Electrical sources</vt:lpstr>
      <vt:lpstr>Sources: power and signal</vt:lpstr>
      <vt:lpstr>Types of sources</vt:lpstr>
      <vt:lpstr>Ideal voltage and current sources</vt:lpstr>
      <vt:lpstr>V-I characteristics of a practical source</vt:lpstr>
      <vt:lpstr>Non-ideal (Practical) Voltage Source</vt:lpstr>
      <vt:lpstr>Thévenin’s Theorem</vt:lpstr>
      <vt:lpstr>Thévenin Equivalent circuit of a source</vt:lpstr>
      <vt:lpstr>Non-ideal (Practical) Current Source</vt:lpstr>
      <vt:lpstr>Norton’s theorem</vt:lpstr>
      <vt:lpstr>The divide between voltage and current source is artificial</vt:lpstr>
      <vt:lpstr>‘Good’ signal sources tend towards one of the types</vt:lpstr>
      <vt:lpstr>Thévenin-Norton Conversion</vt:lpstr>
      <vt:lpstr>Condition for maximum power from a practical voltage source</vt:lpstr>
      <vt:lpstr>Power matching:</vt:lpstr>
      <vt:lpstr>Learning Activities for this Section</vt:lpstr>
      <vt:lpstr>Amplifiers</vt:lpstr>
      <vt:lpstr>Need for amplification in systems</vt:lpstr>
      <vt:lpstr>Ideal linear voltage amplifier</vt:lpstr>
      <vt:lpstr>Differential and single-ended amplifiers</vt:lpstr>
      <vt:lpstr>Amplifier Voltage gain, current gain and power gain</vt:lpstr>
      <vt:lpstr>PowerPoint Presentation</vt:lpstr>
      <vt:lpstr>A logarithmic scale for power: The decibel (dB) – a metric of relativity</vt:lpstr>
      <vt:lpstr>Voltage and Current Gain in dB</vt:lpstr>
      <vt:lpstr>Gain in dB  and its equivalent linear multiplier</vt:lpstr>
      <vt:lpstr>Two new circuit symbols before we look at the models of amplifiers</vt:lpstr>
      <vt:lpstr>Ideal Voltage amplifier</vt:lpstr>
      <vt:lpstr>PowerPoint Presentation</vt:lpstr>
      <vt:lpstr>PowerPoint Presentation</vt:lpstr>
      <vt:lpstr>Current (and other types of) amplifier</vt:lpstr>
      <vt:lpstr>Practical current amplifier</vt:lpstr>
      <vt:lpstr>Amplifier output distortion: clipping</vt:lpstr>
      <vt:lpstr>Increased clipping makes sine waves tend towards square waves</vt:lpstr>
      <vt:lpstr>Learning Activities for this section</vt:lpstr>
      <vt:lpstr>Amplifiers (continued) and Filters (start)</vt:lpstr>
      <vt:lpstr>Differential Signals</vt:lpstr>
      <vt:lpstr>Strain Gauge interface with a ‘Wheatstone Bridge’</vt:lpstr>
      <vt:lpstr>High input resistance differential amplifier</vt:lpstr>
      <vt:lpstr>Cascade amplifiers for additional gain</vt:lpstr>
      <vt:lpstr>Source-load resistance in a cascade amplifier</vt:lpstr>
      <vt:lpstr>Efficiency of amplifiers</vt:lpstr>
      <vt:lpstr>Amplifiers: summary</vt:lpstr>
      <vt:lpstr>Amplifiers: summary cont.</vt:lpstr>
      <vt:lpstr>Filters</vt:lpstr>
      <vt:lpstr>Noise suppression</vt:lpstr>
      <vt:lpstr>The need to limit bandwidth of signal</vt:lpstr>
      <vt:lpstr>Separating one signal from many signal channels</vt:lpstr>
      <vt:lpstr>Types of filters</vt:lpstr>
      <vt:lpstr>Frequency domain transfer function</vt:lpstr>
      <vt:lpstr>Amplitude and phase response of a filter</vt:lpstr>
      <vt:lpstr>Amplitude and phase response of a filter</vt:lpstr>
      <vt:lpstr>Filter: Low-pass</vt:lpstr>
      <vt:lpstr>Filter: High-pass</vt:lpstr>
      <vt:lpstr>Filter: Band-pass</vt:lpstr>
      <vt:lpstr>Filter: Band-stop</vt:lpstr>
      <vt:lpstr>Filters (continued)</vt:lpstr>
      <vt:lpstr>Filter Specifications</vt:lpstr>
      <vt:lpstr>Frequency-dependent Impedance is required in to realise a filter</vt:lpstr>
      <vt:lpstr>Capacitors and Inductors</vt:lpstr>
      <vt:lpstr>The Capacitor</vt:lpstr>
      <vt:lpstr>The Capacitor</vt:lpstr>
      <vt:lpstr>Capacitor current in response to sine voltage waveform</vt:lpstr>
      <vt:lpstr>Charge and discharge</vt:lpstr>
      <vt:lpstr>Phasor diagram and complex notation</vt:lpstr>
      <vt:lpstr>Capacitive Reactance</vt:lpstr>
      <vt:lpstr>The Inductor</vt:lpstr>
      <vt:lpstr>The Frequency Response of an RC circuit:  Transfer function</vt:lpstr>
      <vt:lpstr>Amplitude part of the frequency domain transfer function, |H(ω)|</vt:lpstr>
      <vt:lpstr>PowerPoint Presentation</vt:lpstr>
      <vt:lpstr>Plot of amplitude response (the magnitude part of the frequency domain transfer function)</vt:lpstr>
      <vt:lpstr>Log-scaled Plot of amplitude response:   dB Vs. Log(w)</vt:lpstr>
      <vt:lpstr>  CR filter magnitude response</vt:lpstr>
      <vt:lpstr>PowerPoint Presentation</vt:lpstr>
      <vt:lpstr>Cascading Filters</vt:lpstr>
      <vt:lpstr>Cascading Filters</vt:lpstr>
      <vt:lpstr>The Operational Amplifier</vt:lpstr>
      <vt:lpstr>Repeated from Section 6: We explore this ‘special’ amplifier</vt:lpstr>
      <vt:lpstr>Operational Amplifier (op-amp): A universal tool for analogue signal processing</vt:lpstr>
      <vt:lpstr>Operational Amplifier (op-amp): Open-loop and closed-loop operation</vt:lpstr>
      <vt:lpstr>We shall examine the following useful circuits as sub-systems in an electronic system</vt:lpstr>
      <vt:lpstr>Voltage Buffer (or voltage follower, or unity gain buffer)</vt:lpstr>
      <vt:lpstr>Voltage Buffer (or voltage follower, or unity gain buffer)</vt:lpstr>
      <vt:lpstr>Voltage Buffer (or voltage follower, or unity gain buffer)</vt:lpstr>
      <vt:lpstr>Non-inverting voltage amplifier</vt:lpstr>
      <vt:lpstr>Inverting voltage amplifier</vt:lpstr>
      <vt:lpstr>Inverting or non-inverting amplifier: Choice and gain configuration</vt:lpstr>
      <vt:lpstr>Differential voltage amplifier</vt:lpstr>
      <vt:lpstr>A system example</vt:lpstr>
      <vt:lpstr>A system example</vt:lpstr>
      <vt:lpstr>A system example: the differential amplifier</vt:lpstr>
      <vt:lpstr>PowerPoint Presentation</vt:lpstr>
    </vt:vector>
  </TitlesOfParts>
  <Company>University of Bristol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of Electronics</dc:title>
  <dc:creator>Electronic Engineering</dc:creator>
  <cp:lastModifiedBy>John Viljoen</cp:lastModifiedBy>
  <cp:revision>344</cp:revision>
  <cp:lastPrinted>2017-09-05T14:52:34Z</cp:lastPrinted>
  <dcterms:created xsi:type="dcterms:W3CDTF">2009-09-22T14:09:18Z</dcterms:created>
  <dcterms:modified xsi:type="dcterms:W3CDTF">2017-12-30T17:51:51Z</dcterms:modified>
</cp:coreProperties>
</file>