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172" r:id="rId4"/>
  </p:sldMasterIdLst>
  <p:notesMasterIdLst>
    <p:notesMasterId r:id="rId16"/>
  </p:notesMasterIdLst>
  <p:handoutMasterIdLst>
    <p:handoutMasterId r:id="rId17"/>
  </p:handout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pos="2813">
          <p15:clr>
            <a:srgbClr val="A4A3A4"/>
          </p15:clr>
        </p15:guide>
        <p15:guide id="21" pos="2948">
          <p15:clr>
            <a:srgbClr val="A4A3A4"/>
          </p15:clr>
        </p15:guide>
        <p15:guide id="22" pos="2061">
          <p15:clr>
            <a:srgbClr val="A4A3A4"/>
          </p15:clr>
        </p15:guide>
        <p15:guide id="23" pos="3699">
          <p15:clr>
            <a:srgbClr val="A4A3A4"/>
          </p15:clr>
        </p15:guide>
        <p15:guide id="24" pos="1925">
          <p15:clr>
            <a:srgbClr val="A4A3A4"/>
          </p15:clr>
        </p15:guide>
        <p15:guide id="25" pos="3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5375AD"/>
    <a:srgbClr val="778888"/>
    <a:srgbClr val="359B4C"/>
    <a:srgbClr val="00BBEE"/>
    <a:srgbClr val="FF0000"/>
    <a:srgbClr val="FF9900"/>
    <a:srgbClr val="99BEBE"/>
    <a:srgbClr val="BDC45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0" autoAdjust="0"/>
    <p:restoredTop sz="9468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620" y="90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pos="2813"/>
        <p:guide pos="2948"/>
        <p:guide pos="2061"/>
        <p:guide pos="3699"/>
        <p:guide pos="1925"/>
        <p:guide pos="3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4/26/2016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4/26/2016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65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2629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102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15072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8296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25254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979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369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1162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_Bottom_Colou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0" descr="\\JBWserver\Shared\Clients\Presentations\Accenture\Rebecca Savage - 13-2468 - Technology 3 Templates\Working Files\Final Images\Photo_110883539_5_RE_PS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 bwMode="auto">
          <a:xfrm>
            <a:off x="2876" y="-3121"/>
            <a:ext cx="9142413" cy="6858000"/>
          </a:xfrm>
          <a:prstGeom prst="rect">
            <a:avLst/>
          </a:prstGeom>
          <a:solidFill>
            <a:srgbClr val="000000">
              <a:alpha val="1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457200" y="5859440"/>
            <a:ext cx="2182663" cy="633435"/>
            <a:chOff x="465138" y="401986"/>
            <a:chExt cx="2182663" cy="633435"/>
          </a:xfrm>
        </p:grpSpPr>
        <p:pic>
          <p:nvPicPr>
            <p:cNvPr id="32" name="Picture 6"/>
            <p:cNvPicPr>
              <a:picLocks noChangeAspect="1" noChangeArrowheads="1"/>
            </p:cNvPicPr>
            <p:nvPr userDrawn="1"/>
          </p:nvPicPr>
          <p:blipFill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Freeform 33"/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5" name="Straight Connector 24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cc_StratLine_Wht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6352195"/>
            <a:ext cx="3007794" cy="180287"/>
          </a:xfrm>
          <a:prstGeom prst="rect">
            <a:avLst/>
          </a:prstGeom>
        </p:spPr>
      </p:pic>
      <p:pic>
        <p:nvPicPr>
          <p:cNvPr id="16" name="Picture 107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3223" y="3170238"/>
            <a:ext cx="3046828" cy="273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938242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008968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633930" y="730779"/>
            <a:ext cx="3074395" cy="2060440"/>
            <a:chOff x="5701703" y="682760"/>
            <a:chExt cx="3074395" cy="2060440"/>
          </a:xfrm>
        </p:grpSpPr>
        <p:sp>
          <p:nvSpPr>
            <p:cNvPr id="21" name="Freeform 2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91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914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9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1"/>
            <a:ext cx="4010114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1"/>
            <a:ext cx="4008438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70228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1"/>
            <a:ext cx="4010025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1"/>
            <a:ext cx="4008438" cy="49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2930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2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2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8" y="749080"/>
            <a:ext cx="8151812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5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JBWserver\Shared\Clients\Presentations\Accenture\Rebecca Savage - 13-2468 - Technology 3 Templates\Working Files\Final Images\Photo_110883539_5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8" y="748800"/>
            <a:ext cx="8151812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pic>
        <p:nvPicPr>
          <p:cNvPr id="7" name="Picture 10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3714" y="2977639"/>
            <a:ext cx="3716641" cy="334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08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0844" y="5312677"/>
            <a:ext cx="2323313" cy="19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9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7168" y="4507963"/>
            <a:ext cx="2084689" cy="68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74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0616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26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0341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6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5" name="Group 4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63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650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27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4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3728" r:id="rId19"/>
    <p:sldLayoutId id="2147483731" r:id="rId20"/>
    <p:sldLayoutId id="2147483721" r:id="rId21"/>
    <p:sldLayoutId id="2147483725" r:id="rId22"/>
    <p:sldLayoutId id="2147483726" r:id="rId23"/>
    <p:sldLayoutId id="2147483727" r:id="rId24"/>
    <p:sldLayoutId id="2147483729" r:id="rId25"/>
    <p:sldLayoutId id="2147483735" r:id="rId26"/>
    <p:sldLayoutId id="2147483724" r:id="rId27"/>
    <p:sldLayoutId id="2147483736" r:id="rId2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Learn/Common_questions/Pages_sites_servers_and_search_engines" TargetMode="External"/><Relationship Id="rId2" Type="http://schemas.openxmlformats.org/officeDocument/2006/relationships/hyperlink" Target="https://developer.mozilla.org/en-US/Learn/Common_questions/What_is_a_web_server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tomcat.apache.org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ISP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5613" y="360076"/>
            <a:ext cx="8355877" cy="1112463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Philippines Delivery Center</a:t>
            </a:r>
            <a:r>
              <a:rPr lang="en-US" sz="2800" b="1" dirty="0">
                <a:latin typeface="Arial" charset="0"/>
                <a:cs typeface="Arial" charset="0"/>
              </a:rPr>
              <a:t/>
            </a:r>
            <a:br>
              <a:rPr lang="en-US" sz="2800" b="1" dirty="0">
                <a:latin typeface="Arial" charset="0"/>
                <a:cs typeface="Arial" charset="0"/>
              </a:rPr>
            </a:br>
            <a:r>
              <a:rPr lang="en-US" sz="2800" b="1" dirty="0" smtClean="0">
                <a:latin typeface="Arial" charset="0"/>
                <a:cs typeface="Arial" charset="0"/>
              </a:rPr>
              <a:t>DevOps</a:t>
            </a:r>
            <a:endParaRPr lang="en-AU" sz="240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5613" y="1775187"/>
            <a:ext cx="4010024" cy="4675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Webservers: Apache </a:t>
            </a:r>
            <a:r>
              <a:rPr lang="en-US" dirty="0" smtClean="0">
                <a:latin typeface="Arial" charset="0"/>
                <a:cs typeface="Arial" charset="0"/>
              </a:rPr>
              <a:t>Tomcat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9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12144" y="609600"/>
            <a:ext cx="8232775" cy="4914306"/>
          </a:xfrm>
        </p:spPr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Go to /Tomcat/</a:t>
            </a:r>
            <a:r>
              <a:rPr lang="en-US" sz="2000" dirty="0" err="1" smtClean="0"/>
              <a:t>Webapps</a:t>
            </a:r>
            <a:endParaRPr lang="en-US" sz="2000" dirty="0" smtClean="0"/>
          </a:p>
          <a:p>
            <a:r>
              <a:rPr lang="en-US" sz="2000" dirty="0" smtClean="0"/>
              <a:t>Copy and paste WAR file</a:t>
            </a:r>
          </a:p>
          <a:p>
            <a:r>
              <a:rPr lang="en-US" sz="2000" dirty="0" smtClean="0"/>
              <a:t>Restart Tomcat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144" y="341523"/>
            <a:ext cx="6347713" cy="536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Deployment of WAR file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6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developer.mozilla.org/en-US/Learn/Common_questions/What_is_a_web_server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developer.mozilla.org/en-US/Learn/Common_questions/Pages_sites_servers_and_search_engines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tomcat.apache.org/index.html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Sources: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9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Overview of webservers</a:t>
            </a:r>
          </a:p>
          <a:p>
            <a:r>
              <a:rPr lang="en-US" dirty="0" smtClean="0"/>
              <a:t>Installation and Set-up</a:t>
            </a:r>
          </a:p>
          <a:p>
            <a:r>
              <a:rPr lang="en-US" dirty="0" smtClean="0"/>
              <a:t>Deployment of WAR file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718400"/>
            <a:ext cx="6347713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Agenda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Webservers?</a:t>
            </a:r>
          </a:p>
          <a:p>
            <a:pPr marL="0" indent="0">
              <a:buNone/>
            </a:pPr>
            <a:r>
              <a:rPr lang="en-US" dirty="0"/>
              <a:t>	A </a:t>
            </a:r>
            <a:r>
              <a:rPr lang="en-US" i="1" dirty="0"/>
              <a:t>web server</a:t>
            </a:r>
            <a:r>
              <a:rPr lang="en-US" dirty="0"/>
              <a:t> is a computer hosting one or more </a:t>
            </a:r>
            <a:r>
              <a:rPr lang="en-US" i="1" dirty="0"/>
              <a:t>websites</a:t>
            </a:r>
            <a:r>
              <a:rPr lang="en-US" dirty="0"/>
              <a:t>. "Hosting" means that all the </a:t>
            </a:r>
            <a:r>
              <a:rPr lang="en-US" i="1" dirty="0"/>
              <a:t>webpages </a:t>
            </a:r>
            <a:r>
              <a:rPr lang="en-US" dirty="0"/>
              <a:t>and their supporting files are available on that computer. The </a:t>
            </a:r>
            <a:r>
              <a:rPr lang="en-US" i="1" dirty="0"/>
              <a:t>web server</a:t>
            </a:r>
            <a:r>
              <a:rPr lang="en-US" dirty="0"/>
              <a:t> will send any </a:t>
            </a:r>
            <a:r>
              <a:rPr lang="en-US" i="1" dirty="0"/>
              <a:t>webpage</a:t>
            </a:r>
            <a:r>
              <a:rPr lang="en-US" dirty="0"/>
              <a:t> from </a:t>
            </a:r>
            <a:r>
              <a:rPr lang="en-US" dirty="0" smtClean="0"/>
              <a:t>the </a:t>
            </a:r>
            <a:r>
              <a:rPr lang="en-US" i="1" dirty="0" smtClean="0"/>
              <a:t>website</a:t>
            </a:r>
            <a:r>
              <a:rPr lang="en-US" dirty="0"/>
              <a:t> it is hosting to any user's browser, per user request.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Overview of Webservers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0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4094" y="397995"/>
            <a:ext cx="8232775" cy="4914306"/>
          </a:xfrm>
        </p:spPr>
        <p:txBody>
          <a:bodyPr/>
          <a:lstStyle/>
          <a:p>
            <a:r>
              <a:rPr lang="en-US" dirty="0"/>
              <a:t>"Web server" can refer to hardware or software, or both of them working together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On the hardware side, a web server is a computer that stores a website's component files (e.g. HTML documents, images, CSS stylesheets, and JavaScript files) and delivers them to the end-user's device. It is connected to the Internet and can be accessed through a domain </a:t>
            </a:r>
            <a:r>
              <a:rPr lang="en-US" dirty="0" smtClean="0"/>
              <a:t>name.</a:t>
            </a:r>
            <a:endParaRPr lang="en-US" dirty="0"/>
          </a:p>
          <a:p>
            <a:r>
              <a:rPr lang="en-US" dirty="0"/>
              <a:t>On the software side, a web server includes several parts that control how web users access hosted files, at minimum an HTTP server. An HTTP server is a piece of software that understands URLs (web addresses) and HTTP (the protocol your browser uses to view webpages).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8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16946" y="151815"/>
            <a:ext cx="8232775" cy="4914306"/>
          </a:xfrm>
        </p:spPr>
        <p:txBody>
          <a:bodyPr/>
          <a:lstStyle/>
          <a:p>
            <a:r>
              <a:rPr lang="en-US" dirty="0"/>
              <a:t>At the most basic level, whenever a browser needs a file hosted on a web server, the browser requests the file via HTTP. When the request reaches the correct web server (hardware), the </a:t>
            </a:r>
            <a:r>
              <a:rPr lang="en-US" i="1" dirty="0"/>
              <a:t>HTTP server</a:t>
            </a:r>
            <a:r>
              <a:rPr lang="en-US" dirty="0"/>
              <a:t>(software) sends the requested document back, also through HTTP.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19" y="1700874"/>
            <a:ext cx="5606027" cy="23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b="1" dirty="0" smtClean="0"/>
              <a:t>tatic </a:t>
            </a:r>
            <a:r>
              <a:rPr lang="en-US" b="1" dirty="0"/>
              <a:t>web server</a:t>
            </a:r>
            <a:r>
              <a:rPr lang="en-US" dirty="0"/>
              <a:t>, or stack, consists of a computer (hardware) with an HTTP server (software). We call it "static" because the server sends its hosted files "as-is" to your browser</a:t>
            </a:r>
            <a:r>
              <a:rPr lang="en-US" dirty="0" smtClean="0"/>
              <a:t>.</a:t>
            </a:r>
          </a:p>
          <a:p>
            <a:r>
              <a:rPr lang="en-US" b="1" dirty="0"/>
              <a:t>D</a:t>
            </a:r>
            <a:r>
              <a:rPr lang="en-US" b="1" dirty="0" smtClean="0"/>
              <a:t>ynamic </a:t>
            </a:r>
            <a:r>
              <a:rPr lang="en-US" b="1" dirty="0"/>
              <a:t>web server </a:t>
            </a:r>
            <a:r>
              <a:rPr lang="en-US" dirty="0"/>
              <a:t>consists of a static web server plus extra software, most commonly </a:t>
            </a:r>
            <a:r>
              <a:rPr lang="en-US" dirty="0" smtClean="0"/>
              <a:t>an </a:t>
            </a:r>
            <a:r>
              <a:rPr lang="en-US" i="1" dirty="0" smtClean="0"/>
              <a:t>application </a:t>
            </a:r>
            <a:r>
              <a:rPr lang="en-US" i="1" dirty="0"/>
              <a:t>server </a:t>
            </a:r>
            <a:r>
              <a:rPr lang="en-US" dirty="0"/>
              <a:t>and a </a:t>
            </a:r>
            <a:r>
              <a:rPr lang="en-US" i="1" dirty="0"/>
              <a:t>database. </a:t>
            </a:r>
            <a:r>
              <a:rPr lang="en-US" dirty="0"/>
              <a:t>We call it "dynamic" because the application server updates the hosted files before sending them to your browser via the HTTP server.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Types of Webservers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9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58160" y="1224256"/>
            <a:ext cx="8232775" cy="4914306"/>
          </a:xfrm>
        </p:spPr>
        <p:txBody>
          <a:bodyPr/>
          <a:lstStyle/>
          <a:p>
            <a:r>
              <a:rPr lang="en-US" dirty="0"/>
              <a:t>A web server first has to store the website's files, namely all HTML documents and their related assets, including images, CSS stylesheets, JavaScript files, fonts, and videos.</a:t>
            </a:r>
          </a:p>
          <a:p>
            <a:r>
              <a:rPr lang="en-US" dirty="0"/>
              <a:t>Technically, you could host all those files on your own computer, but it's far more convenient to store them all on a dedicated web server that</a:t>
            </a:r>
          </a:p>
          <a:p>
            <a:pPr lvl="1"/>
            <a:r>
              <a:rPr lang="en-US" dirty="0"/>
              <a:t>is always up and running</a:t>
            </a:r>
          </a:p>
          <a:p>
            <a:pPr lvl="1"/>
            <a:r>
              <a:rPr lang="en-US" dirty="0"/>
              <a:t>is always connected to the Internet</a:t>
            </a:r>
          </a:p>
          <a:p>
            <a:pPr lvl="1"/>
            <a:r>
              <a:rPr lang="en-US" dirty="0"/>
              <a:t>has the same IP address all the time (not all </a:t>
            </a:r>
            <a:r>
              <a:rPr lang="en-US" dirty="0">
                <a:hlinkClick r:id="rId2" tooltip="ISPs: An ISP (Internet Service Provider) sells Internet access, and sometimes email, web hosting, and voice over IP, either by a dial-up connection over a phone line (formerly more common), or through a broadband connection such as a cable modem or DSL service."/>
              </a:rPr>
              <a:t>ISPs</a:t>
            </a:r>
            <a:r>
              <a:rPr lang="en-US" dirty="0"/>
              <a:t> provide a fixed IP address for home lines)</a:t>
            </a:r>
          </a:p>
          <a:p>
            <a:pPr lvl="1"/>
            <a:r>
              <a:rPr lang="en-US" dirty="0"/>
              <a:t>is maintained by a third-party provider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8412" y="400278"/>
            <a:ext cx="6347713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Hosting Files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1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Apache Tomcat® software is an open source implementation of the Java Servlet, </a:t>
            </a:r>
            <a:r>
              <a:rPr lang="en-US" dirty="0" err="1"/>
              <a:t>JavaServer</a:t>
            </a:r>
            <a:r>
              <a:rPr lang="en-US" dirty="0"/>
              <a:t> Pages, Java Expression Language and Java </a:t>
            </a:r>
            <a:r>
              <a:rPr lang="en-US" dirty="0" err="1"/>
              <a:t>WebSocket</a:t>
            </a:r>
            <a:r>
              <a:rPr lang="en-US" dirty="0"/>
              <a:t> technologies. The Java Servlet, </a:t>
            </a:r>
            <a:r>
              <a:rPr lang="en-US" dirty="0" err="1"/>
              <a:t>JavaServer</a:t>
            </a:r>
            <a:r>
              <a:rPr lang="en-US" dirty="0"/>
              <a:t> Pages, Java Expression Language and Java </a:t>
            </a:r>
            <a:r>
              <a:rPr lang="en-US" dirty="0" err="1"/>
              <a:t>WebSocket</a:t>
            </a:r>
            <a:r>
              <a:rPr lang="en-US" dirty="0"/>
              <a:t> specifications are developed under the Java Community Process.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8715" y="462094"/>
            <a:ext cx="6347713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Apache Tomcat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62094"/>
            <a:ext cx="1319682" cy="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3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Install Tomcat</a:t>
            </a:r>
          </a:p>
          <a:p>
            <a:r>
              <a:rPr lang="en-US" dirty="0" smtClean="0"/>
              <a:t>Edit Environment Properties</a:t>
            </a:r>
          </a:p>
          <a:p>
            <a:pPr lvl="1"/>
            <a:r>
              <a:rPr lang="en-US" dirty="0" smtClean="0"/>
              <a:t>JAVAHOME</a:t>
            </a:r>
            <a:r>
              <a:rPr lang="en-US" dirty="0"/>
              <a:t>: C:\Program Files\Java\jdk1.7.0_79\bin</a:t>
            </a:r>
            <a:endParaRPr lang="en-US" dirty="0" smtClean="0"/>
          </a:p>
          <a:p>
            <a:pPr lvl="1"/>
            <a:r>
              <a:rPr lang="en-US" dirty="0" smtClean="0"/>
              <a:t>CATALINAHOME:</a:t>
            </a:r>
          </a:p>
          <a:p>
            <a:r>
              <a:rPr lang="en-US" dirty="0" smtClean="0"/>
              <a:t>Open command prompt</a:t>
            </a:r>
          </a:p>
          <a:p>
            <a:r>
              <a:rPr lang="en-US" dirty="0" smtClean="0"/>
              <a:t>Run </a:t>
            </a:r>
            <a:r>
              <a:rPr lang="en-US" smtClean="0"/>
              <a:t>: </a:t>
            </a:r>
            <a:r>
              <a:rPr lang="en-US" smtClean="0"/>
              <a:t>startup.exe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Setup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2014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94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8B4BFBE44CB4787AA86045C9A6063" ma:contentTypeVersion="4" ma:contentTypeDescription="Create a new document." ma:contentTypeScope="" ma:versionID="93c073b2831897a25c38aba55839d647">
  <xsd:schema xmlns:xsd="http://www.w3.org/2001/XMLSchema" xmlns:xs="http://www.w3.org/2001/XMLSchema" xmlns:p="http://schemas.microsoft.com/office/2006/metadata/properties" xmlns:ns2="9b901641-0d09-466e-84cb-a5070d83a351" targetNamespace="http://schemas.microsoft.com/office/2006/metadata/properties" ma:root="true" ma:fieldsID="cab2147e73551688624eae5917c4a057" ns2:_="">
    <xsd:import namespace="9b901641-0d09-466e-84cb-a5070d83a35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01641-0d09-466e-84cb-a5070d83a3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F8FF39-A5D2-4C20-89CA-E0BB61C09927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1D3B06-964A-428E-93C0-79790FD4352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508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Wingdings 3</vt:lpstr>
      <vt:lpstr>Arial</vt:lpstr>
      <vt:lpstr>Facet</vt:lpstr>
      <vt:lpstr>Philippines Delivery Center DevOps</vt:lpstr>
      <vt:lpstr>Agenda</vt:lpstr>
      <vt:lpstr>Overview of Webservers</vt:lpstr>
      <vt:lpstr>PowerPoint Presentation</vt:lpstr>
      <vt:lpstr>PowerPoint Presentation</vt:lpstr>
      <vt:lpstr>Types of Webservers</vt:lpstr>
      <vt:lpstr>Hosting Files</vt:lpstr>
      <vt:lpstr>Apache Tomcat</vt:lpstr>
      <vt:lpstr>Setup</vt:lpstr>
      <vt:lpstr>Deployment of WAR file</vt:lpstr>
      <vt:lpstr>Sources: 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creative.services.presentations@accenture.com</dc:creator>
  <cp:lastModifiedBy>Monzon, Leonard W. M.</cp:lastModifiedBy>
  <cp:revision>30</cp:revision>
  <cp:lastPrinted>2009-05-13T12:37:25Z</cp:lastPrinted>
  <dcterms:created xsi:type="dcterms:W3CDTF">2014-04-11T05:16:37Z</dcterms:created>
  <dcterms:modified xsi:type="dcterms:W3CDTF">2016-04-26T05:38:46Z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0x0101003D18B4BFBE44CB4787AA86045C9A6063</vt:lpwstr>
  </property>
  <property fmtid="{D5CDD505-2E9C-101B-9397-08002B2CF9AE}" pid="3" name="UserName">
    <vt:lpwstr>w.a.lee</vt:lpwstr>
  </property>
  <property fmtid="{D5CDD505-2E9C-101B-9397-08002B2CF9AE}" pid="4" name="ComputerName">
    <vt:lpwstr>MW7ZKKIP9LROPZ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