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60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pos="2813">
          <p15:clr>
            <a:srgbClr val="A4A3A4"/>
          </p15:clr>
        </p15:guide>
        <p15:guide id="21" pos="2948">
          <p15:clr>
            <a:srgbClr val="A4A3A4"/>
          </p15:clr>
        </p15:guide>
        <p15:guide id="22" pos="2061">
          <p15:clr>
            <a:srgbClr val="A4A3A4"/>
          </p15:clr>
        </p15:guide>
        <p15:guide id="23" pos="3699">
          <p15:clr>
            <a:srgbClr val="A4A3A4"/>
          </p15:clr>
        </p15:guide>
        <p15:guide id="24" pos="1925">
          <p15:clr>
            <a:srgbClr val="A4A3A4"/>
          </p15:clr>
        </p15:guide>
        <p15:guide id="25" pos="3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5375AD"/>
    <a:srgbClr val="778888"/>
    <a:srgbClr val="359B4C"/>
    <a:srgbClr val="00BBEE"/>
    <a:srgbClr val="FF0000"/>
    <a:srgbClr val="FF9900"/>
    <a:srgbClr val="99BEBE"/>
    <a:srgbClr val="BDC4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0" autoAdjust="0"/>
    <p:restoredTop sz="8789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800" y="84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pos="2813"/>
        <p:guide pos="2948"/>
        <p:guide pos="2061"/>
        <p:guide pos="3699"/>
        <p:guide pos="1925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6/15/2016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6/15/2016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65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Can’t get data corruption;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SHA-1 hash is a 40-character string composed of hexadecimal characters (0–9 and a–f)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 a particular version of a file is in the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 it’s considered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committed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 If it’s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modified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but has been added to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staging area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 it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staged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 And if it was changed since it was checked out but has not been staged, it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modified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and placed in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 is where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stores the metadata and object database for your project;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 working directory is a single checkout of one version of the project.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 staging area is a simple file, generally contained in your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directory, that stores information about what will go into your next commit.</a:t>
            </a:r>
          </a:p>
        </p:txBody>
      </p:sp>
    </p:spTree>
    <p:extLst>
      <p:ext uri="{BB962C8B-B14F-4D97-AF65-F5344CB8AC3E}">
        <p14:creationId xmlns:p14="http://schemas.microsoft.com/office/powerpoint/2010/main" val="62341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/d/</a:t>
            </a:r>
            <a:r>
              <a:rPr lang="en-US" dirty="0" err="1" smtClean="0"/>
              <a:t>git</a:t>
            </a:r>
            <a:r>
              <a:rPr lang="en-US" dirty="0" smtClean="0"/>
              <a:t>-repo/demo</a:t>
            </a:r>
          </a:p>
          <a:p>
            <a:r>
              <a:rPr lang="en-US" dirty="0" smtClean="0"/>
              <a:t>Initialized empty </a:t>
            </a:r>
            <a:r>
              <a:rPr lang="en-US" dirty="0" err="1" smtClean="0"/>
              <a:t>Git</a:t>
            </a:r>
            <a:r>
              <a:rPr lang="en-US" dirty="0" smtClean="0"/>
              <a:t> repository in d:/git-repo/demo/.git/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Untracked basically means that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sees a file you didn’t have in the previous snapshot (commit).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Cloned repository would contain files that are tracked and unmodified.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add” is a multipurpose command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1) begin tracking new files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 stage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3) do other things like marking merge-conflicted files as resolved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Created and edit README file then run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status”; it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untracked</a:t>
            </a: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 named README is now tracked and staged;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Staged -&gt; “Changes to be committed”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Modified -&gt; changes</a:t>
            </a:r>
            <a:r>
              <a:rPr lang="en-US" baseline="0" dirty="0" smtClean="0"/>
              <a:t> not staged for commit;</a:t>
            </a:r>
          </a:p>
          <a:p>
            <a:r>
              <a:rPr lang="en-US" baseline="0" dirty="0" smtClean="0"/>
              <a:t>Execute “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 </a:t>
            </a:r>
            <a:r>
              <a:rPr lang="en-US" baseline="0" dirty="0" err="1" smtClean="0"/>
              <a:t>benchmarks.rb</a:t>
            </a:r>
            <a:r>
              <a:rPr lang="en-US" baseline="0" dirty="0" smtClean="0"/>
              <a:t>” to stage file.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Version control is a system that records changes to a file or set of files over time so that you can recall specific versions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5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benchmarks.rb</a:t>
            </a:r>
            <a:r>
              <a:rPr lang="en-US" dirty="0" smtClean="0"/>
              <a:t> is both for staging</a:t>
            </a:r>
            <a:r>
              <a:rPr lang="en-US" baseline="0" dirty="0" smtClean="0"/>
              <a:t> and committing.</a:t>
            </a:r>
          </a:p>
          <a:p>
            <a:r>
              <a:rPr lang="en-US" baseline="0" dirty="0" smtClean="0"/>
              <a:t>If you commit now then the latest version is not propagated. You have to run “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 </a:t>
            </a:r>
            <a:r>
              <a:rPr lang="en-US" baseline="0" dirty="0" err="1" smtClean="0"/>
              <a:t>benchmarks.rb</a:t>
            </a:r>
            <a:r>
              <a:rPr lang="en-US" baseline="0" dirty="0" smtClean="0"/>
              <a:t>” again to get the newest change.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 with short output</a:t>
            </a:r>
          </a:p>
          <a:p>
            <a:pPr>
              <a:buFont typeface="Wingdings"/>
              <a:buChar char="à"/>
            </a:pPr>
            <a:r>
              <a:rPr lang="en-US" sz="1200" dirty="0" smtClean="0">
                <a:sym typeface="Wingdings" pitchFamily="2" charset="2"/>
              </a:rPr>
              <a:t>First column(</a:t>
            </a:r>
            <a:r>
              <a:rPr lang="en-US" sz="1200" dirty="0" smtClean="0">
                <a:solidFill>
                  <a:srgbClr val="00B050"/>
                </a:solidFill>
                <a:sym typeface="Wingdings" pitchFamily="2" charset="2"/>
              </a:rPr>
              <a:t>green</a:t>
            </a:r>
            <a:r>
              <a:rPr lang="en-US" sz="1200" dirty="0" smtClean="0">
                <a:sym typeface="Wingdings" pitchFamily="2" charset="2"/>
              </a:rPr>
              <a:t>): indicates staging area</a:t>
            </a:r>
          </a:p>
          <a:p>
            <a:pPr>
              <a:buFont typeface="Wingdings"/>
              <a:buChar char="à"/>
            </a:pPr>
            <a:r>
              <a:rPr lang="en-US" sz="1200" dirty="0" smtClean="0">
                <a:sym typeface="Wingdings" pitchFamily="2" charset="2"/>
              </a:rPr>
              <a:t>Second column(</a:t>
            </a:r>
            <a:r>
              <a:rPr lang="en-US" sz="1200" dirty="0" smtClean="0">
                <a:solidFill>
                  <a:srgbClr val="FF0000"/>
                </a:solidFill>
                <a:sym typeface="Wingdings" pitchFamily="2" charset="2"/>
              </a:rPr>
              <a:t>red</a:t>
            </a:r>
            <a:r>
              <a:rPr lang="en-US" sz="1200" dirty="0" smtClean="0">
                <a:sym typeface="Wingdings" pitchFamily="2" charset="2"/>
              </a:rPr>
              <a:t>): indicates working area</a:t>
            </a:r>
          </a:p>
          <a:p>
            <a:pPr>
              <a:buFont typeface="Wingdings"/>
              <a:buNone/>
            </a:pPr>
            <a:r>
              <a:rPr lang="en-US" sz="1200" dirty="0" smtClean="0">
                <a:sym typeface="Wingdings" pitchFamily="2" charset="2"/>
              </a:rPr>
              <a:t>R-&gt;</a:t>
            </a:r>
            <a:r>
              <a:rPr lang="en-US" sz="1200" baseline="0" dirty="0" smtClean="0">
                <a:sym typeface="Wingdings" pitchFamily="2" charset="2"/>
              </a:rPr>
              <a:t> renamed in staging area</a:t>
            </a:r>
          </a:p>
          <a:p>
            <a:pPr>
              <a:buFont typeface="Wingdings"/>
              <a:buNone/>
            </a:pPr>
            <a:r>
              <a:rPr lang="en-US" sz="1200" baseline="0" dirty="0" smtClean="0">
                <a:sym typeface="Wingdings" pitchFamily="2" charset="2"/>
              </a:rPr>
              <a:t>D-&gt; deleted in working area</a:t>
            </a:r>
            <a:endParaRPr lang="en-US" sz="1200" dirty="0" smtClean="0"/>
          </a:p>
          <a:p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 with short output</a:t>
            </a:r>
          </a:p>
          <a:p>
            <a:pPr>
              <a:buFont typeface="Wingdings"/>
              <a:buChar char="à"/>
            </a:pPr>
            <a:r>
              <a:rPr lang="en-US" sz="1200" dirty="0" smtClean="0">
                <a:sym typeface="Wingdings" pitchFamily="2" charset="2"/>
              </a:rPr>
              <a:t>First column(</a:t>
            </a:r>
            <a:r>
              <a:rPr lang="en-US" sz="1200" dirty="0" smtClean="0">
                <a:solidFill>
                  <a:srgbClr val="00B050"/>
                </a:solidFill>
                <a:sym typeface="Wingdings" pitchFamily="2" charset="2"/>
              </a:rPr>
              <a:t>green</a:t>
            </a:r>
            <a:r>
              <a:rPr lang="en-US" sz="1200" dirty="0" smtClean="0">
                <a:sym typeface="Wingdings" pitchFamily="2" charset="2"/>
              </a:rPr>
              <a:t>): indicates staging area</a:t>
            </a:r>
          </a:p>
          <a:p>
            <a:pPr>
              <a:buFont typeface="Wingdings"/>
              <a:buChar char="à"/>
            </a:pPr>
            <a:r>
              <a:rPr lang="en-US" sz="1200" dirty="0" smtClean="0">
                <a:sym typeface="Wingdings" pitchFamily="2" charset="2"/>
              </a:rPr>
              <a:t>Second column(</a:t>
            </a:r>
            <a:r>
              <a:rPr lang="en-US" sz="1200" dirty="0" smtClean="0">
                <a:solidFill>
                  <a:srgbClr val="FF0000"/>
                </a:solidFill>
                <a:sym typeface="Wingdings" pitchFamily="2" charset="2"/>
              </a:rPr>
              <a:t>red</a:t>
            </a:r>
            <a:r>
              <a:rPr lang="en-US" sz="1200" dirty="0" smtClean="0">
                <a:sym typeface="Wingdings" pitchFamily="2" charset="2"/>
              </a:rPr>
              <a:t>): indicates working area</a:t>
            </a:r>
          </a:p>
          <a:p>
            <a:pPr>
              <a:buFont typeface="Wingdings"/>
              <a:buNone/>
            </a:pPr>
            <a:r>
              <a:rPr lang="en-US" sz="1200" dirty="0" smtClean="0">
                <a:sym typeface="Wingdings" pitchFamily="2" charset="2"/>
              </a:rPr>
              <a:t>R-&gt;</a:t>
            </a:r>
            <a:r>
              <a:rPr lang="en-US" sz="1200" baseline="0" dirty="0" smtClean="0">
                <a:sym typeface="Wingdings" pitchFamily="2" charset="2"/>
              </a:rPr>
              <a:t> renamed in staging area</a:t>
            </a:r>
          </a:p>
          <a:p>
            <a:pPr>
              <a:buFont typeface="Wingdings"/>
              <a:buNone/>
            </a:pPr>
            <a:r>
              <a:rPr lang="en-US" sz="1200" baseline="0" dirty="0" smtClean="0">
                <a:sym typeface="Wingdings" pitchFamily="2" charset="2"/>
              </a:rPr>
              <a:t>D-&gt; deleted in working area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--cached thisfile.txt </a:t>
            </a:r>
            <a:r>
              <a:rPr lang="en-US" baseline="0" dirty="0" smtClean="0">
                <a:sym typeface="Wingdings" pitchFamily="2" charset="2"/>
              </a:rPr>
              <a:t> removes the file in the staging area and retain it in the working area;</a:t>
            </a:r>
          </a:p>
          <a:p>
            <a:r>
              <a:rPr lang="en-US" baseline="0" dirty="0" err="1" smtClean="0">
                <a:sym typeface="Wingdings" pitchFamily="2" charset="2"/>
              </a:rPr>
              <a:t>git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rm</a:t>
            </a:r>
            <a:r>
              <a:rPr lang="en-US" baseline="0" dirty="0" smtClean="0">
                <a:sym typeface="Wingdings" pitchFamily="2" charset="2"/>
              </a:rPr>
              <a:t> thisfile.txt -&gt; removes the file both in working area and staging area;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99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file:</a:t>
            </a:r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 a comment - this is ignored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*.a # no .a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!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lib.a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# but do track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lib.a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 even though you're ignoring .a files above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/TODO # only ignore the root TODO file, not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subdir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/TODO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build/ # ignore all files in the build/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doc/*.txt # ignore doc/notes.txt, but not doc/server/arch.txt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02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3.3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log (jet lag)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itchFamily="2" charset="2"/>
              </a:rPr>
              <a:t> what one experiences when travel is made across several time zones;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itchFamily="2" charset="2"/>
              </a:rPr>
              <a:t>	this is a Joke meant for those leaving in Southern Philippines 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9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3.3 </a:t>
            </a:r>
          </a:p>
          <a:p>
            <a:r>
              <a:rPr lang="en-US" dirty="0" smtClean="0"/>
              <a:t>--stat :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prints below each commit entry a list of modified files,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 files were changed, and how many lines in those files were added and removed.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--graph. This option adds a nice little ASCII graph showing your branch and merge history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36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Section 3.3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6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give 3 commands that uses any combination of the limiting log options.</a:t>
            </a:r>
          </a:p>
          <a:p>
            <a:r>
              <a:rPr lang="en-US" dirty="0" smtClean="0"/>
              <a:t>I will be calling 5 people to share</a:t>
            </a:r>
            <a:r>
              <a:rPr lang="en-US" baseline="0" dirty="0" smtClean="0"/>
              <a:t> their commands.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can use the</a:t>
            </a:r>
            <a:r>
              <a:rPr lang="en-US" baseline="0" dirty="0" smtClean="0"/>
              <a:t> command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commit -a -m 'added new benchmarks‘” to skip the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add”.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 will keep the staging area.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commit –a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&gt;automatically stage all tracked, modified files before the commit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needs to be tracked first. This does not work if a file is a newly created one.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7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Version control is a system that records changes to a file or set of files over time so that you can recall specific versions later.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Local VCS like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rcs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had a simple database that kept all the changes to files under revision control.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Centralized VCS have a single server that contains all the versioned files, and a number of clients that check out files from that central place.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Distributed VCS clients don’t just check out the latest snapshot of the files: they fully mirror the repository.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DVCS like Mercurial, Bazaar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Darcs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 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is a DVCS.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54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Output contains:</a:t>
            </a:r>
          </a:p>
          <a:p>
            <a:pPr marL="228600" indent="-228600">
              <a:buAutoNum type="arabicParenR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 branch you committed to (master)</a:t>
            </a:r>
          </a:p>
          <a:p>
            <a:pPr marL="228600" indent="-228600">
              <a:buAutoNum type="arabicParenR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 SHA-1 checksum the commit has (</a:t>
            </a:r>
            <a:r>
              <a:rPr lang="en-US" sz="1200" dirty="0" smtClean="0"/>
              <a:t>8d26710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arenR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 many files were changed; and </a:t>
            </a:r>
          </a:p>
          <a:p>
            <a:pPr marL="228600" indent="-228600">
              <a:buAutoNum type="arabicParenR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statistics about lines added and removed in the commit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dirty="0" smtClean="0"/>
              <a:t>show diff of </a:t>
            </a:r>
            <a:r>
              <a:rPr lang="en-US" b="0" dirty="0" err="1" smtClean="0"/>
              <a:t>unstaged</a:t>
            </a:r>
            <a:r>
              <a:rPr lang="en-US" b="0" dirty="0" smtClean="0"/>
              <a:t> changes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dirty="0" smtClean="0"/>
              <a:t>show diff of staged changes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dirty="0" smtClean="0"/>
              <a:t>show diff of all staged or </a:t>
            </a:r>
            <a:r>
              <a:rPr lang="en-US" sz="1200" dirty="0" err="1" smtClean="0"/>
              <a:t>unstaged</a:t>
            </a:r>
            <a:r>
              <a:rPr lang="en-US" sz="1200" dirty="0" smtClean="0"/>
              <a:t> changes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*put the “—stat” option</a:t>
            </a:r>
            <a:r>
              <a:rPr lang="en-US" b="0" baseline="0" dirty="0" smtClean="0"/>
              <a:t> to</a:t>
            </a:r>
            <a:r>
              <a:rPr lang="en-US" b="0" dirty="0" smtClean="0"/>
              <a:t> show summary of changes instead of a full diff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49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</a:t>
            </a:r>
            <a:r>
              <a:rPr lang="en-US" sz="1200" baseline="0" dirty="0" smtClean="0"/>
              <a:t> do you undo?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committed too early 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forgot to add some files, 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messed up your commit message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5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Section 3.4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51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dirty="0" smtClean="0"/>
              <a:t>Edit</a:t>
            </a:r>
            <a:r>
              <a:rPr lang="en-US" sz="1200" baseline="0" dirty="0" smtClean="0"/>
              <a:t> the file README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aseline="0" dirty="0" smtClean="0"/>
              <a:t>Check status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7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3)</a:t>
            </a:r>
            <a:r>
              <a:rPr lang="en-US" sz="1200" baseline="0" dirty="0" smtClean="0"/>
              <a:t> See the difference between the </a:t>
            </a:r>
            <a:r>
              <a:rPr lang="en-US" sz="1200" baseline="0" dirty="0" err="1" smtClean="0"/>
              <a:t>git</a:t>
            </a:r>
            <a:r>
              <a:rPr lang="en-US" sz="1200" baseline="0" dirty="0" smtClean="0"/>
              <a:t> directory and the working are.  Notice the third line added.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4) Checkout again the README file from </a:t>
            </a:r>
            <a:r>
              <a:rPr lang="en-US" sz="1200" baseline="0" dirty="0" err="1" smtClean="0"/>
              <a:t>git</a:t>
            </a:r>
            <a:r>
              <a:rPr lang="en-US" sz="1200" baseline="0" dirty="0" smtClean="0"/>
              <a:t> directory to the working area.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5) Inspect again the difference of the </a:t>
            </a:r>
            <a:r>
              <a:rPr lang="en-US" sz="1200" baseline="0" dirty="0" err="1" smtClean="0"/>
              <a:t>git</a:t>
            </a:r>
            <a:r>
              <a:rPr lang="en-US" sz="1200" baseline="0" dirty="0" smtClean="0"/>
              <a:t> directory against the working area.  </a:t>
            </a:r>
            <a:br>
              <a:rPr lang="en-US" sz="1200" baseline="0" dirty="0" smtClean="0"/>
            </a:br>
            <a:r>
              <a:rPr lang="en-US" sz="1200" baseline="0" dirty="0" smtClean="0"/>
              <a:t>There is no more difference and you have undone your modification.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5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Unlike commit instruction as anything that is committed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can almost always be recovered;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87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:</a:t>
            </a:r>
          </a:p>
          <a:p>
            <a:r>
              <a:rPr lang="en-US" dirty="0" smtClean="0"/>
              <a:t>doesn't have a central server</a:t>
            </a:r>
          </a:p>
          <a:p>
            <a:r>
              <a:rPr lang="en-US" dirty="0" smtClean="0"/>
              <a:t>no real difference between a server and a client </a:t>
            </a:r>
          </a:p>
          <a:p>
            <a:r>
              <a:rPr lang="en-US" dirty="0" smtClean="0"/>
              <a:t>can synchronize between any two </a:t>
            </a:r>
            <a:r>
              <a:rPr lang="en-US" dirty="0" err="1" smtClean="0"/>
              <a:t>Git</a:t>
            </a:r>
            <a:r>
              <a:rPr lang="en-US" dirty="0" smtClean="0"/>
              <a:t> repository easily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-v option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shows you the URL that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has stored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shortname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expanded to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6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r>
              <a:rPr lang="en-US" sz="1200" dirty="0" smtClean="0"/>
              <a:t>After initializing</a:t>
            </a:r>
            <a:r>
              <a:rPr lang="en-US" sz="1200" baseline="0" dirty="0" smtClean="0"/>
              <a:t> a repository using the command: </a:t>
            </a:r>
            <a:r>
              <a:rPr lang="en-US" sz="1200" i="1" baseline="0" dirty="0" err="1" smtClean="0"/>
              <a:t>git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init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git</a:t>
            </a:r>
            <a:r>
              <a:rPr lang="en-US" sz="1200" i="1" baseline="0" dirty="0" smtClean="0"/>
              <a:t>-demo</a:t>
            </a:r>
            <a:endParaRPr lang="en-US" sz="1200" i="1" dirty="0" smtClean="0"/>
          </a:p>
          <a:p>
            <a:pPr marL="228600" indent="-228600">
              <a:buAutoNum type="alphaLcParenR"/>
            </a:pPr>
            <a:r>
              <a:rPr lang="en-US" sz="1200" dirty="0" err="1" smtClean="0"/>
              <a:t>git</a:t>
            </a:r>
            <a:r>
              <a:rPr lang="en-US" sz="1200" dirty="0" smtClean="0"/>
              <a:t>-demo</a:t>
            </a:r>
          </a:p>
          <a:p>
            <a:r>
              <a:rPr lang="en-US" dirty="0" smtClean="0"/>
              <a:t>b) With –v</a:t>
            </a:r>
            <a:r>
              <a:rPr lang="en-US" baseline="0" dirty="0" smtClean="0"/>
              <a:t> option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-demo        http://dbsc-83453vy-l.maniladc.com:8080/git-demo (fetch)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-demo        http://dbsc-83453vy-l.maniladc.com:8080/git-demo (push)</a:t>
            </a:r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48990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Section</a:t>
            </a:r>
            <a:r>
              <a:rPr lang="en-US" sz="1200" baseline="0" dirty="0" smtClean="0"/>
              <a:t> 3.5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Linus Torvalds has quipped about the name "</a:t>
            </a:r>
            <a:r>
              <a:rPr lang="en-US" dirty="0" err="1" smtClean="0"/>
              <a:t>git</a:t>
            </a:r>
            <a:r>
              <a:rPr lang="en-US" dirty="0" smtClean="0"/>
              <a:t>", which is British English slang for a stupid or unpleasant person.</a:t>
            </a:r>
          </a:p>
          <a:p>
            <a:r>
              <a:rPr lang="en-US" dirty="0" smtClean="0"/>
              <a:t>-http://en.wikipedia.org/wiki/Git_%28software%29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Section</a:t>
            </a:r>
            <a:r>
              <a:rPr lang="en-US" sz="1200" baseline="0" dirty="0" smtClean="0"/>
              <a:t> 3.5</a:t>
            </a:r>
          </a:p>
          <a:p>
            <a:endParaRPr lang="en-US" sz="1200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15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Section</a:t>
            </a:r>
            <a:r>
              <a:rPr lang="en-US" sz="1200" baseline="0" dirty="0" smtClean="0"/>
              <a:t> 3.5</a:t>
            </a:r>
          </a:p>
          <a:p>
            <a:endParaRPr lang="en-US" sz="1200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74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on</a:t>
            </a:r>
            <a:r>
              <a:rPr lang="en-US" baseline="0" dirty="0" smtClean="0"/>
              <a:t> Windows - </a:t>
            </a:r>
            <a:r>
              <a:rPr lang="en-US" dirty="0" smtClean="0"/>
              <a:t>http://nathanj.github.com/gitguide/tour.html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2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Lessons learned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BitKeeper</a:t>
            </a:r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Lessons learned from </a:t>
            </a:r>
            <a:r>
              <a:rPr lang="en-US" sz="1200" kern="1200" baseline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BitKeeper</a:t>
            </a:r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See diagram on how files are stored in CVCS.  It stores the file and the differences (delta).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1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 snapshot VCS takes note of the files during different times/versions.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 files that did not change, a link is just provided to point to the previous identical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1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_Colo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0" descr="\\JBWserver\Shared\Clients\Presentations\Accenture\Rebecca Savage - 13-2468 - Technology 3 Templates\Working Files\Final Images\Photo_110883539_5_RE_PS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 bwMode="auto">
          <a:xfrm>
            <a:off x="1587" y="0"/>
            <a:ext cx="9142413" cy="6858000"/>
          </a:xfrm>
          <a:prstGeom prst="rect">
            <a:avLst/>
          </a:prstGeom>
          <a:solidFill>
            <a:srgbClr val="000000">
              <a:alpha val="1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57200" y="5859440"/>
            <a:ext cx="2182663" cy="633435"/>
            <a:chOff x="465138" y="401986"/>
            <a:chExt cx="2182663" cy="633435"/>
          </a:xfrm>
        </p:grpSpPr>
        <p:pic>
          <p:nvPicPr>
            <p:cNvPr id="32" name="Picture 6"/>
            <p:cNvPicPr>
              <a:picLocks noChangeAspect="1" noChangeArrowheads="1"/>
            </p:cNvPicPr>
            <p:nvPr userDrawn="1"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Freeform 33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cc_StratLine_Wht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352195"/>
            <a:ext cx="3007794" cy="180287"/>
          </a:xfrm>
          <a:prstGeom prst="rect">
            <a:avLst/>
          </a:prstGeom>
        </p:spPr>
      </p:pic>
      <p:pic>
        <p:nvPicPr>
          <p:cNvPr id="16" name="Picture 107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8924" y="3683946"/>
            <a:ext cx="3046828" cy="273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938242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008968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33930" y="730779"/>
            <a:ext cx="3074395" cy="2060440"/>
            <a:chOff x="5701703" y="682760"/>
            <a:chExt cx="3074395" cy="2060440"/>
          </a:xfrm>
        </p:grpSpPr>
        <p:sp>
          <p:nvSpPr>
            <p:cNvPr id="21" name="Freeform 2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749080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5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JBWserver\Shared\Clients\Presentations\Accenture\Rebecca Savage - 13-2468 - Technology 3 Templates\Working Files\Final Images\Photo_110883539_5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748800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pic>
        <p:nvPicPr>
          <p:cNvPr id="7" name="Picture 10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3714" y="2977639"/>
            <a:ext cx="3716641" cy="33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08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844" y="5312677"/>
            <a:ext cx="2323313" cy="19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9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7168" y="4507963"/>
            <a:ext cx="2084689" cy="68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4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1"/>
            <a:ext cx="4010114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1"/>
            <a:ext cx="4010025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293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3"/>
            <a:ext cx="8232775" cy="5298081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dirty="0" smtClean="0"/>
              <a:t>Copyright © 2014 Accenture  All rights reserved.</a:t>
            </a:r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5613" y="1159234"/>
            <a:ext cx="86883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26" r:id="rId7"/>
    <p:sldLayoutId id="2147483727" r:id="rId8"/>
    <p:sldLayoutId id="2147483729" r:id="rId9"/>
    <p:sldLayoutId id="2147483735" r:id="rId10"/>
    <p:sldLayoutId id="2147483724" r:id="rId11"/>
    <p:sldLayoutId id="214748373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it_(software)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gitref.or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5613" y="1701411"/>
            <a:ext cx="4010024" cy="467562"/>
          </a:xfrm>
        </p:spPr>
        <p:txBody>
          <a:bodyPr/>
          <a:lstStyle/>
          <a:p>
            <a:r>
              <a:rPr lang="en-US" dirty="0" smtClean="0"/>
              <a:t>GIT</a:t>
            </a: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5613" y="360076"/>
            <a:ext cx="8355877" cy="1112463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Philippines Delivery Center</a:t>
            </a:r>
            <a:r>
              <a:rPr lang="en-US" sz="2800" b="1" dirty="0">
                <a:latin typeface="Arial" charset="0"/>
                <a:cs typeface="Arial" charset="0"/>
              </a:rPr>
              <a:t/>
            </a:r>
            <a:br>
              <a:rPr lang="en-US" sz="2800" b="1" dirty="0">
                <a:latin typeface="Arial" charset="0"/>
                <a:cs typeface="Arial" charset="0"/>
              </a:rPr>
            </a:br>
            <a:r>
              <a:rPr lang="en-US" sz="2800" b="1" dirty="0">
                <a:latin typeface="Arial" charset="0"/>
                <a:cs typeface="Arial" charset="0"/>
              </a:rPr>
              <a:t>Development Control </a:t>
            </a:r>
            <a:r>
              <a:rPr lang="en-US" sz="2800" b="1" dirty="0" smtClean="0">
                <a:latin typeface="Arial" charset="0"/>
                <a:cs typeface="Arial" charset="0"/>
              </a:rPr>
              <a:t>Services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69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Git</a:t>
            </a:r>
            <a:r>
              <a:rPr lang="en-US" sz="2800" b="1" dirty="0"/>
              <a:t> Has Integrity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check-summed before it is stored;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can’t lose information in transit;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Checksum mechanism used is SHA-1 hash 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5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Git</a:t>
            </a:r>
            <a:r>
              <a:rPr lang="en-US" sz="2800" b="1" dirty="0"/>
              <a:t> Generally Only Adds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it is very difficult to lose after a commit;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See </a:t>
            </a:r>
            <a:r>
              <a:rPr lang="en-US" sz="1800" dirty="0">
                <a:solidFill>
                  <a:schemeClr val="tx1"/>
                </a:solidFill>
              </a:rPr>
              <a:t>Chapter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93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The Three States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 smtClean="0">
                <a:solidFill>
                  <a:schemeClr val="tx1"/>
                </a:solidFill>
              </a:rPr>
              <a:t>Committed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smtClean="0">
                <a:solidFill>
                  <a:schemeClr val="tx1"/>
                </a:solidFill>
              </a:rPr>
              <a:t>Modified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smtClean="0">
                <a:solidFill>
                  <a:schemeClr val="tx1"/>
                </a:solidFill>
              </a:rPr>
              <a:t>Staged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lvl="3"/>
            <a:r>
              <a:rPr lang="en-US" sz="1800" b="1" dirty="0">
                <a:solidFill>
                  <a:schemeClr val="tx1"/>
                </a:solidFill>
              </a:rPr>
              <a:t>Committed</a:t>
            </a:r>
            <a:r>
              <a:rPr lang="en-US" sz="1800" dirty="0">
                <a:solidFill>
                  <a:schemeClr val="tx1"/>
                </a:solidFill>
              </a:rPr>
              <a:t> means that the data is safely stored in your local database;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</a:rPr>
              <a:t>Modified </a:t>
            </a:r>
            <a:r>
              <a:rPr lang="en-US" sz="1800" dirty="0">
                <a:solidFill>
                  <a:schemeClr val="tx1"/>
                </a:solidFill>
              </a:rPr>
              <a:t>means that you have changed the file but have not committed it to your database yet;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</a:rPr>
              <a:t>Staged</a:t>
            </a:r>
            <a:r>
              <a:rPr lang="en-US" sz="1800" dirty="0">
                <a:solidFill>
                  <a:schemeClr val="tx1"/>
                </a:solidFill>
              </a:rPr>
              <a:t> means that you have marked a modified file in its current version to go into your next commit snapshot;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14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Three main sections of a </a:t>
            </a:r>
            <a:r>
              <a:rPr lang="en-US" sz="2800" b="1" dirty="0" err="1"/>
              <a:t>Git</a:t>
            </a:r>
            <a:r>
              <a:rPr lang="en-US" sz="2800" b="1" dirty="0"/>
              <a:t>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042" y="1292169"/>
            <a:ext cx="5486106" cy="50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17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Agenda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be able to configure and initialize a repository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begin and stop tracking files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stage and commit changes 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how to set up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to ignore certain files and file patterns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how to undo mistakes quickly and easily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how to browse the history of your project 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view changes between commits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how to push and pull from remote repositories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4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/>
              <a:t>Configure and initialize a repository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config</a:t>
            </a:r>
            <a:r>
              <a:rPr lang="en-US" sz="1800" dirty="0">
                <a:solidFill>
                  <a:schemeClr val="tx1"/>
                </a:solidFill>
              </a:rPr>
              <a:t> –global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endParaRPr lang="en-US" sz="1800" dirty="0">
              <a:solidFill>
                <a:schemeClr val="tx1"/>
              </a:solidFill>
            </a:endParaRPr>
          </a:p>
          <a:p>
            <a:pPr lvl="3"/>
            <a:r>
              <a:rPr lang="en-US" sz="1800" dirty="0" smtClean="0">
                <a:solidFill>
                  <a:schemeClr val="tx1"/>
                </a:solidFill>
              </a:rPr>
              <a:t>make </a:t>
            </a:r>
            <a:r>
              <a:rPr lang="en-US" sz="1800" dirty="0">
                <a:solidFill>
                  <a:schemeClr val="tx1"/>
                </a:solidFill>
              </a:rPr>
              <a:t>an existing directory of content into a </a:t>
            </a:r>
            <a:r>
              <a:rPr lang="en-US" sz="1800" dirty="0" smtClean="0">
                <a:solidFill>
                  <a:schemeClr val="tx1"/>
                </a:solidFill>
              </a:rPr>
              <a:t>new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repository;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clone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</a:rPr>
              <a:t>get </a:t>
            </a:r>
            <a:r>
              <a:rPr lang="en-US" sz="1800" dirty="0">
                <a:solidFill>
                  <a:schemeClr val="tx1"/>
                </a:solidFill>
              </a:rPr>
              <a:t>a local copy of a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repository;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Example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clone git://github.com/schacon/grit.git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clone http://github.com/schacon/grit.git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Tracked and Untracked files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Tracked files are files that were in the last snapshot; they can be unmodified, modified, or staged.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Untracked files in the working directory not in your last snapshot and are not in your staging area.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8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US" sz="2800" b="1" dirty="0" smtClean="0"/>
              <a:t>Start And Stop Tracking Files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add</a:t>
            </a:r>
          </a:p>
          <a:p>
            <a:pPr lvl="2"/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status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# On branch master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nothing to commit (working directory clean)</a:t>
            </a:r>
          </a:p>
          <a:p>
            <a:pPr lvl="2"/>
            <a:endParaRPr lang="en-US" sz="1800" dirty="0" smtClean="0">
              <a:solidFill>
                <a:schemeClr val="tx1"/>
              </a:solidFill>
            </a:endParaRPr>
          </a:p>
          <a:p>
            <a:pPr marL="36195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$ </a:t>
            </a:r>
            <a:r>
              <a:rPr lang="en-US" sz="1200" dirty="0" err="1">
                <a:solidFill>
                  <a:schemeClr val="tx1"/>
                </a:solidFill>
              </a:rPr>
              <a:t>git</a:t>
            </a:r>
            <a:r>
              <a:rPr lang="en-US" sz="1200" dirty="0">
                <a:solidFill>
                  <a:schemeClr val="tx1"/>
                </a:solidFill>
              </a:rPr>
              <a:t> status</a:t>
            </a:r>
          </a:p>
          <a:p>
            <a:pPr marL="36195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# On branch master</a:t>
            </a:r>
          </a:p>
          <a:p>
            <a:pPr marL="36195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# Untracked files:</a:t>
            </a:r>
          </a:p>
          <a:p>
            <a:pPr marL="36195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#  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use "</a:t>
            </a:r>
            <a:r>
              <a:rPr lang="en-US" sz="1200" dirty="0" err="1">
                <a:solidFill>
                  <a:schemeClr val="tx1"/>
                </a:solidFill>
              </a:rPr>
              <a:t>git</a:t>
            </a:r>
            <a:r>
              <a:rPr lang="en-US" sz="1200" dirty="0">
                <a:solidFill>
                  <a:schemeClr val="tx1"/>
                </a:solidFill>
              </a:rPr>
              <a:t> add &lt;file&gt;..." to include in what will be committed)</a:t>
            </a:r>
          </a:p>
          <a:p>
            <a:pPr marL="36195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#</a:t>
            </a:r>
          </a:p>
          <a:p>
            <a:pPr marL="36195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# </a:t>
            </a:r>
            <a:r>
              <a:rPr lang="en-US" sz="1200" dirty="0" smtClean="0">
                <a:solidFill>
                  <a:schemeClr val="tx1"/>
                </a:solidFill>
              </a:rPr>
              <a:t>README</a:t>
            </a:r>
            <a:endParaRPr lang="en-US" sz="1200" dirty="0">
              <a:solidFill>
                <a:schemeClr val="tx1"/>
              </a:solidFill>
            </a:endParaRPr>
          </a:p>
          <a:p>
            <a:pPr marL="361950" lvl="2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nothing added to commit but untracked files present (use "</a:t>
            </a:r>
            <a:r>
              <a:rPr lang="en-US" sz="1200" dirty="0" err="1">
                <a:solidFill>
                  <a:schemeClr val="tx1"/>
                </a:solidFill>
              </a:rPr>
              <a:t>git</a:t>
            </a:r>
            <a:r>
              <a:rPr lang="en-US" sz="1200" dirty="0">
                <a:solidFill>
                  <a:schemeClr val="tx1"/>
                </a:solidFill>
              </a:rPr>
              <a:t> add" to track)</a:t>
            </a:r>
          </a:p>
          <a:p>
            <a:pPr marL="3619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68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Tracked And Staged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$ </a:t>
            </a:r>
            <a:r>
              <a:rPr lang="en-US" sz="1400" dirty="0" err="1">
                <a:solidFill>
                  <a:schemeClr val="tx1"/>
                </a:solidFill>
              </a:rPr>
              <a:t>git</a:t>
            </a:r>
            <a:r>
              <a:rPr lang="en-US" sz="1400" dirty="0">
                <a:solidFill>
                  <a:schemeClr val="tx1"/>
                </a:solidFill>
              </a:rPr>
              <a:t> add README</a:t>
            </a:r>
          </a:p>
          <a:p>
            <a:pPr marL="361950" lvl="2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$ </a:t>
            </a:r>
            <a:r>
              <a:rPr lang="en-US" sz="1400" dirty="0" err="1">
                <a:solidFill>
                  <a:schemeClr val="tx1"/>
                </a:solidFill>
              </a:rPr>
              <a:t>git</a:t>
            </a:r>
            <a:r>
              <a:rPr lang="en-US" sz="1400" dirty="0">
                <a:solidFill>
                  <a:schemeClr val="tx1"/>
                </a:solidFill>
              </a:rPr>
              <a:t> status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 On branch master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 Changes to be committed: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   (use "</a:t>
            </a:r>
            <a:r>
              <a:rPr lang="en-US" sz="1400" dirty="0" err="1">
                <a:solidFill>
                  <a:schemeClr val="tx1"/>
                </a:solidFill>
              </a:rPr>
              <a:t>git</a:t>
            </a:r>
            <a:r>
              <a:rPr lang="en-US" sz="1400" dirty="0">
                <a:solidFill>
                  <a:schemeClr val="tx1"/>
                </a:solidFill>
              </a:rPr>
              <a:t> reset HEAD &lt;file&gt;..." to </a:t>
            </a:r>
            <a:r>
              <a:rPr lang="en-US" sz="1400" dirty="0" err="1">
                <a:solidFill>
                  <a:schemeClr val="tx1"/>
                </a:solidFill>
              </a:rPr>
              <a:t>unstage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       new file:   README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</a:t>
            </a:r>
          </a:p>
          <a:p>
            <a:pPr marL="3619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Tracked And Modified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86867" y="1295706"/>
            <a:ext cx="7431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Modify </a:t>
            </a:r>
            <a:r>
              <a:rPr lang="en-US" sz="2800" dirty="0" err="1" smtClean="0"/>
              <a:t>benchmarks.rb</a:t>
            </a:r>
            <a:r>
              <a:rPr lang="en-US" sz="2800" dirty="0" smtClean="0"/>
              <a:t> then run “</a:t>
            </a:r>
            <a:r>
              <a:rPr lang="en-US" sz="2800" dirty="0" err="1" smtClean="0"/>
              <a:t>git</a:t>
            </a:r>
            <a:r>
              <a:rPr lang="en-US" sz="2800" dirty="0" smtClean="0"/>
              <a:t> status”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170" y="2438124"/>
            <a:ext cx="795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 Changes not staged for commit:</a:t>
            </a:r>
          </a:p>
          <a:p>
            <a:r>
              <a:rPr lang="en-US" sz="2000" dirty="0" smtClean="0"/>
              <a:t>#   (use "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&lt;file&gt;..." to update what will be committed)</a:t>
            </a:r>
          </a:p>
          <a:p>
            <a:r>
              <a:rPr lang="en-US" sz="2000" dirty="0" smtClean="0"/>
              <a:t>#   (use "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-- &lt;file&gt;..." to discard changes in working directory)</a:t>
            </a:r>
          </a:p>
          <a:p>
            <a:r>
              <a:rPr lang="en-US" sz="2000" dirty="0" smtClean="0"/>
              <a:t>#</a:t>
            </a:r>
          </a:p>
          <a:p>
            <a:r>
              <a:rPr lang="en-US" sz="2000" dirty="0" smtClean="0"/>
              <a:t>#       modified:   </a:t>
            </a:r>
            <a:r>
              <a:rPr lang="en-US" sz="2000" dirty="0" err="1" smtClean="0"/>
              <a:t>benchmarks.rb</a:t>
            </a:r>
            <a:endParaRPr lang="en-US" sz="2000" dirty="0" smtClean="0"/>
          </a:p>
          <a:p>
            <a:r>
              <a:rPr lang="en-US" sz="2000" dirty="0" smtClean="0"/>
              <a:t>#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/>
              <a:t>Agenda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 Evolution of Version Control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Git</a:t>
            </a:r>
            <a:r>
              <a:rPr lang="en-US" sz="2400" dirty="0">
                <a:solidFill>
                  <a:schemeClr val="tx1"/>
                </a:solidFill>
              </a:rPr>
              <a:t> Background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Git</a:t>
            </a:r>
            <a:r>
              <a:rPr lang="en-US" sz="2400" dirty="0">
                <a:solidFill>
                  <a:schemeClr val="tx1"/>
                </a:solidFill>
              </a:rPr>
              <a:t> Basics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Three States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0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Staged And Tracked-modified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70539" y="1436634"/>
            <a:ext cx="8183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Modify </a:t>
            </a:r>
            <a:r>
              <a:rPr lang="en-US" sz="2400" dirty="0" err="1" smtClean="0"/>
              <a:t>benchmarks.rb</a:t>
            </a:r>
            <a:r>
              <a:rPr lang="en-US" sz="2400" dirty="0" smtClean="0"/>
              <a:t> </a:t>
            </a:r>
            <a:r>
              <a:rPr lang="en-US" sz="2400" b="1" dirty="0" smtClean="0"/>
              <a:t>again</a:t>
            </a:r>
            <a:r>
              <a:rPr lang="en-US" sz="2400" dirty="0" smtClean="0"/>
              <a:t> and then run “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648" y="1907283"/>
            <a:ext cx="78213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# On branch master</a:t>
            </a:r>
          </a:p>
          <a:p>
            <a:r>
              <a:rPr lang="en-US" dirty="0" smtClean="0"/>
              <a:t># Changes to be committed:</a:t>
            </a:r>
          </a:p>
          <a:p>
            <a:r>
              <a:rPr lang="en-US" dirty="0" smtClean="0"/>
              <a:t>#   (use "</a:t>
            </a:r>
            <a:r>
              <a:rPr lang="en-US" dirty="0" err="1" smtClean="0"/>
              <a:t>git</a:t>
            </a:r>
            <a:r>
              <a:rPr lang="en-US" dirty="0" smtClean="0"/>
              <a:t> reset HEAD &lt;file&gt;..." to </a:t>
            </a:r>
            <a:r>
              <a:rPr lang="en-US" dirty="0" err="1" smtClean="0"/>
              <a:t>unstage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#       new file:   README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      modified:   </a:t>
            </a:r>
            <a:r>
              <a:rPr lang="en-US" dirty="0" err="1" smtClean="0">
                <a:solidFill>
                  <a:srgbClr val="FF0000"/>
                </a:solidFill>
              </a:rPr>
              <a:t>benchmarks.rb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# Changes not staged for commit:</a:t>
            </a:r>
          </a:p>
          <a:p>
            <a:r>
              <a:rPr lang="en-US" dirty="0" smtClean="0"/>
              <a:t>#   (use "</a:t>
            </a:r>
            <a:r>
              <a:rPr lang="en-US" dirty="0" err="1" smtClean="0"/>
              <a:t>git</a:t>
            </a:r>
            <a:r>
              <a:rPr lang="en-US" dirty="0" smtClean="0"/>
              <a:t> add &lt;file&gt;..." to update what will be committed)</a:t>
            </a:r>
          </a:p>
          <a:p>
            <a:r>
              <a:rPr lang="en-US" dirty="0" smtClean="0"/>
              <a:t>#   (use "</a:t>
            </a:r>
            <a:r>
              <a:rPr lang="en-US" dirty="0" err="1" smtClean="0"/>
              <a:t>git</a:t>
            </a:r>
            <a:r>
              <a:rPr lang="en-US" dirty="0" smtClean="0"/>
              <a:t> checkout -- &lt;file&gt;..." to discard changes in working directory)</a:t>
            </a:r>
          </a:p>
          <a:p>
            <a:r>
              <a:rPr lang="en-US" dirty="0" smtClean="0"/>
              <a:t>#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      modified:   </a:t>
            </a:r>
            <a:r>
              <a:rPr lang="en-US" dirty="0" err="1" smtClean="0">
                <a:solidFill>
                  <a:srgbClr val="FF0000"/>
                </a:solidFill>
              </a:rPr>
              <a:t>benchmarks.rb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Summarized Status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01309" y="1793355"/>
            <a:ext cx="7830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git</a:t>
            </a:r>
            <a:r>
              <a:rPr lang="en-US" sz="2000" dirty="0"/>
              <a:t> status  -s</a:t>
            </a:r>
          </a:p>
          <a:p>
            <a:pPr>
              <a:buFont typeface="Wingdings"/>
              <a:buChar char="à"/>
            </a:pPr>
            <a:r>
              <a:rPr lang="en-US" sz="2000" dirty="0">
                <a:sym typeface="Wingdings" pitchFamily="2" charset="2"/>
              </a:rPr>
              <a:t>Displays short output status of the repository</a:t>
            </a:r>
          </a:p>
          <a:p>
            <a:r>
              <a:rPr lang="en-US" sz="2000" i="1" u="sng" dirty="0">
                <a:sym typeface="Wingdings" pitchFamily="2" charset="2"/>
              </a:rPr>
              <a:t>Example 1</a:t>
            </a:r>
            <a:r>
              <a:rPr lang="en-US" sz="2000" dirty="0">
                <a:sym typeface="Wingdings" pitchFamily="2" charset="2"/>
              </a:rPr>
              <a:t>: File was renamed</a:t>
            </a:r>
          </a:p>
          <a:p>
            <a:r>
              <a:rPr lang="en-US" sz="2000" dirty="0">
                <a:sym typeface="Wingdings" pitchFamily="2" charset="2"/>
              </a:rPr>
              <a:t>$ </a:t>
            </a:r>
            <a:r>
              <a:rPr lang="en-US" sz="2000" dirty="0" err="1">
                <a:sym typeface="Wingdings" pitchFamily="2" charset="2"/>
              </a:rPr>
              <a:t>git</a:t>
            </a:r>
            <a:r>
              <a:rPr lang="en-US" sz="2000" dirty="0">
                <a:sym typeface="Wingdings" pitchFamily="2" charset="2"/>
              </a:rPr>
              <a:t> mv renamedfile.txt origfile.txt</a:t>
            </a:r>
          </a:p>
          <a:p>
            <a:r>
              <a:rPr lang="en-US" sz="2000" dirty="0">
                <a:sym typeface="Wingdings" pitchFamily="2" charset="2"/>
              </a:rPr>
              <a:t>$ </a:t>
            </a:r>
            <a:r>
              <a:rPr lang="en-US" sz="2000" dirty="0" err="1">
                <a:sym typeface="Wingdings" pitchFamily="2" charset="2"/>
              </a:rPr>
              <a:t>git</a:t>
            </a:r>
            <a:r>
              <a:rPr lang="en-US" sz="2000" dirty="0">
                <a:sym typeface="Wingdings" pitchFamily="2" charset="2"/>
              </a:rPr>
              <a:t> status -s</a:t>
            </a:r>
          </a:p>
          <a:p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R</a:t>
            </a:r>
            <a:r>
              <a:rPr lang="en-US" sz="2000" dirty="0">
                <a:sym typeface="Wingdings" pitchFamily="2" charset="2"/>
              </a:rPr>
              <a:t>  renamedfile.txt -&gt; origfile.txt</a:t>
            </a:r>
          </a:p>
          <a:p>
            <a:r>
              <a:rPr lang="en-US" sz="2000" i="1" u="sng" dirty="0">
                <a:sym typeface="Wingdings" pitchFamily="2" charset="2"/>
              </a:rPr>
              <a:t>Example 2</a:t>
            </a:r>
            <a:r>
              <a:rPr lang="en-US" sz="2000" dirty="0">
                <a:sym typeface="Wingdings" pitchFamily="2" charset="2"/>
              </a:rPr>
              <a:t>: Delete file after above instructions executed</a:t>
            </a:r>
          </a:p>
          <a:p>
            <a:r>
              <a:rPr lang="en-US" sz="2000" dirty="0">
                <a:sym typeface="Wingdings" pitchFamily="2" charset="2"/>
              </a:rPr>
              <a:t>$ </a:t>
            </a:r>
            <a:r>
              <a:rPr lang="en-US" sz="2000" dirty="0" err="1">
                <a:sym typeface="Wingdings" pitchFamily="2" charset="2"/>
              </a:rPr>
              <a:t>rm</a:t>
            </a:r>
            <a:r>
              <a:rPr lang="en-US" sz="2000" dirty="0">
                <a:sym typeface="Wingdings" pitchFamily="2" charset="2"/>
              </a:rPr>
              <a:t> origfile.txt</a:t>
            </a:r>
          </a:p>
          <a:p>
            <a:r>
              <a:rPr lang="en-US" sz="2000" dirty="0">
                <a:sym typeface="Wingdings" pitchFamily="2" charset="2"/>
              </a:rPr>
              <a:t>$ </a:t>
            </a:r>
            <a:r>
              <a:rPr lang="en-US" sz="2000" dirty="0" err="1">
                <a:sym typeface="Wingdings" pitchFamily="2" charset="2"/>
              </a:rPr>
              <a:t>git</a:t>
            </a:r>
            <a:r>
              <a:rPr lang="en-US" sz="2000" dirty="0">
                <a:sym typeface="Wingdings" pitchFamily="2" charset="2"/>
              </a:rPr>
              <a:t> status -s</a:t>
            </a:r>
          </a:p>
          <a:p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R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000" dirty="0">
                <a:sym typeface="Wingdings" pitchFamily="2" charset="2"/>
              </a:rPr>
              <a:t> renamedfile.txt -&gt; origfile.txt</a:t>
            </a:r>
          </a:p>
          <a:p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Summarized Status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54209" y="1777272"/>
            <a:ext cx="84122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status  -s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Displays short output status of the repository</a:t>
            </a:r>
          </a:p>
          <a:p>
            <a:r>
              <a:rPr lang="en-US" sz="2000" i="1" u="sng" dirty="0" smtClean="0">
                <a:sym typeface="Wingdings" pitchFamily="2" charset="2"/>
              </a:rPr>
              <a:t>Example 1</a:t>
            </a:r>
            <a:r>
              <a:rPr lang="en-US" sz="2000" dirty="0" smtClean="0">
                <a:sym typeface="Wingdings" pitchFamily="2" charset="2"/>
              </a:rPr>
              <a:t>: File was renamed</a:t>
            </a: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mv</a:t>
            </a:r>
            <a:r>
              <a:rPr lang="en-US" sz="2000" dirty="0" smtClean="0">
                <a:sym typeface="Wingdings" pitchFamily="2" charset="2"/>
              </a:rPr>
              <a:t> renamedfile.txt origfile.txt</a:t>
            </a: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status -s</a:t>
            </a:r>
          </a:p>
          <a:p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R</a:t>
            </a:r>
            <a:r>
              <a:rPr lang="en-US" sz="2000" dirty="0" smtClean="0">
                <a:sym typeface="Wingdings" pitchFamily="2" charset="2"/>
              </a:rPr>
              <a:t>  renamedfile.txt -&gt; origfile.txt</a:t>
            </a:r>
          </a:p>
          <a:p>
            <a:r>
              <a:rPr lang="en-US" sz="2000" i="1" u="sng" dirty="0" smtClean="0">
                <a:sym typeface="Wingdings" pitchFamily="2" charset="2"/>
              </a:rPr>
              <a:t>Example 2</a:t>
            </a:r>
            <a:r>
              <a:rPr lang="en-US" sz="2000" dirty="0" smtClean="0">
                <a:sym typeface="Wingdings" pitchFamily="2" charset="2"/>
              </a:rPr>
              <a:t>: Delete file after above instructions executed</a:t>
            </a: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rm</a:t>
            </a:r>
            <a:r>
              <a:rPr lang="en-US" sz="2000" dirty="0" smtClean="0">
                <a:sym typeface="Wingdings" pitchFamily="2" charset="2"/>
              </a:rPr>
              <a:t> origfile.txt</a:t>
            </a: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status -s</a:t>
            </a:r>
          </a:p>
          <a:p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R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000" dirty="0" smtClean="0">
                <a:sym typeface="Wingdings" pitchFamily="2" charset="2"/>
              </a:rPr>
              <a:t> renamedfile.txt -&gt; origfile.txt</a:t>
            </a:r>
          </a:p>
          <a:p>
            <a:endParaRPr lang="en-US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Summarized Status (More Example)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678799"/>
            <a:ext cx="84122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u="sng" dirty="0" smtClean="0">
                <a:sym typeface="Wingdings" pitchFamily="2" charset="2"/>
              </a:rPr>
              <a:t>Example 3:</a:t>
            </a:r>
            <a:r>
              <a:rPr lang="en-US" sz="2000" i="1" dirty="0" smtClean="0">
                <a:sym typeface="Wingdings" pitchFamily="2" charset="2"/>
              </a:rPr>
              <a:t> Deleting  a file</a:t>
            </a: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rm</a:t>
            </a:r>
            <a:r>
              <a:rPr lang="en-US" sz="2000" dirty="0" smtClean="0">
                <a:sym typeface="Wingdings" pitchFamily="2" charset="2"/>
              </a:rPr>
              <a:t> --cached thisfile.txt</a:t>
            </a:r>
          </a:p>
          <a:p>
            <a:r>
              <a:rPr lang="en-US" sz="2000" dirty="0" err="1" smtClean="0">
                <a:sym typeface="Wingdings" pitchFamily="2" charset="2"/>
              </a:rPr>
              <a:t>rm</a:t>
            </a:r>
            <a:r>
              <a:rPr lang="en-US" sz="2000" dirty="0" smtClean="0">
                <a:sym typeface="Wingdings" pitchFamily="2" charset="2"/>
              </a:rPr>
              <a:t> 'thisfile.txt‘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status -s</a:t>
            </a:r>
          </a:p>
          <a:p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en-US" sz="2000" dirty="0" smtClean="0">
                <a:sym typeface="Wingdings" pitchFamily="2" charset="2"/>
              </a:rPr>
              <a:t>  thisfile.txt</a:t>
            </a:r>
          </a:p>
          <a:p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?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sz="2000" dirty="0" smtClean="0">
                <a:sym typeface="Wingdings" pitchFamily="2" charset="2"/>
              </a:rPr>
              <a:t> thisfile.txt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commit –m “Update thisfile.txt”</a:t>
            </a:r>
          </a:p>
          <a:p>
            <a:r>
              <a:rPr lang="en-US" sz="2000" dirty="0" smtClean="0">
                <a:sym typeface="Wingdings" pitchFamily="2" charset="2"/>
              </a:rPr>
              <a:t>$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rm</a:t>
            </a:r>
            <a:r>
              <a:rPr lang="en-US" sz="2000" dirty="0" smtClean="0">
                <a:sym typeface="Wingdings" pitchFamily="2" charset="2"/>
              </a:rPr>
              <a:t> thisfile.txt</a:t>
            </a:r>
          </a:p>
          <a:p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en-US" sz="2000" dirty="0" smtClean="0">
                <a:sym typeface="Wingdings" pitchFamily="2" charset="2"/>
              </a:rPr>
              <a:t>  thisfile.txt</a:t>
            </a:r>
          </a:p>
        </p:txBody>
      </p:sp>
    </p:spTree>
    <p:extLst>
      <p:ext uri="{BB962C8B-B14F-4D97-AF65-F5344CB8AC3E}">
        <p14:creationId xmlns:p14="http://schemas.microsoft.com/office/powerpoint/2010/main" val="17879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Set Up </a:t>
            </a:r>
            <a:r>
              <a:rPr lang="en-US" sz="2800" b="1" dirty="0" err="1" smtClean="0"/>
              <a:t>Git</a:t>
            </a:r>
            <a:r>
              <a:rPr lang="en-US" sz="2800" b="1" dirty="0" smtClean="0"/>
              <a:t> To Ignore Certain Files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690104"/>
            <a:ext cx="84106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Create .</a:t>
            </a:r>
            <a:r>
              <a:rPr lang="en-US" sz="2000" dirty="0" err="1" smtClean="0"/>
              <a:t>gitignore</a:t>
            </a:r>
            <a:r>
              <a:rPr lang="en-US" sz="2000" dirty="0" smtClean="0"/>
              <a:t> file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The rules for the patterns are:</a:t>
            </a:r>
          </a:p>
          <a:p>
            <a:endParaRPr lang="en-US" sz="2000" dirty="0" smtClean="0"/>
          </a:p>
          <a:p>
            <a:r>
              <a:rPr lang="en-US" sz="2000" dirty="0" smtClean="0"/>
              <a:t>• Blank lines or lines starting with # are ignored.</a:t>
            </a:r>
          </a:p>
          <a:p>
            <a:r>
              <a:rPr lang="en-US" sz="2000" dirty="0" smtClean="0"/>
              <a:t>• Standard glob patterns work.</a:t>
            </a:r>
          </a:p>
          <a:p>
            <a:r>
              <a:rPr lang="en-US" sz="2000" dirty="0" smtClean="0"/>
              <a:t>• You can end patterns with a forward slash (/) to specify a directory.</a:t>
            </a:r>
          </a:p>
          <a:p>
            <a:r>
              <a:rPr lang="en-US" sz="2000" dirty="0" smtClean="0"/>
              <a:t>• You can negate a pattern by starting it with an exclamation point (!).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37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Browse The History Of Your Project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26659" y="1943323"/>
            <a:ext cx="8161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log</a:t>
            </a:r>
          </a:p>
          <a:p>
            <a:pPr>
              <a:buFont typeface="Wingdings"/>
              <a:buChar char="Ø"/>
            </a:pPr>
            <a:r>
              <a:rPr lang="en-US" sz="2000" dirty="0" smtClean="0"/>
              <a:t>lists the commits made in that repository with the most recent one showing first;</a:t>
            </a:r>
          </a:p>
          <a:p>
            <a:endParaRPr lang="en-US" sz="2000" dirty="0" smtClean="0"/>
          </a:p>
          <a:p>
            <a:r>
              <a:rPr lang="en-US" sz="2000" dirty="0" smtClean="0"/>
              <a:t>Log contains:</a:t>
            </a:r>
          </a:p>
          <a:p>
            <a:r>
              <a:rPr lang="en-US" sz="2000" dirty="0" smtClean="0"/>
              <a:t>&gt;its SHA-1 checksum</a:t>
            </a:r>
          </a:p>
          <a:p>
            <a:r>
              <a:rPr lang="en-US" sz="2000" dirty="0" smtClean="0"/>
              <a:t>&gt;the author’s name and e-mail,</a:t>
            </a:r>
          </a:p>
          <a:p>
            <a:r>
              <a:rPr lang="en-US" sz="2000" dirty="0" smtClean="0"/>
              <a:t>&gt;the date written, and </a:t>
            </a:r>
          </a:p>
          <a:p>
            <a:r>
              <a:rPr lang="en-US" sz="2000" dirty="0" smtClean="0"/>
              <a:t>&gt;the commit message.</a:t>
            </a:r>
          </a:p>
        </p:txBody>
      </p:sp>
    </p:spTree>
    <p:extLst>
      <p:ext uri="{BB962C8B-B14F-4D97-AF65-F5344CB8AC3E}">
        <p14:creationId xmlns:p14="http://schemas.microsoft.com/office/powerpoint/2010/main" val="42610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Browse The History Of Your Project 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62708" y="1720840"/>
            <a:ext cx="79623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-p -2 </a:t>
            </a:r>
          </a:p>
          <a:p>
            <a:r>
              <a:rPr lang="en-US" sz="2000" dirty="0"/>
              <a:t>&gt;displays the difference introduced for the last two (2) commits;</a:t>
            </a:r>
          </a:p>
          <a:p>
            <a:endParaRPr lang="en-US" sz="2000" dirty="0"/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–stat </a:t>
            </a:r>
          </a:p>
          <a:p>
            <a:r>
              <a:rPr lang="en-US" sz="2000" dirty="0"/>
              <a:t>&gt;abbreviated status log;</a:t>
            </a:r>
          </a:p>
          <a:p>
            <a:endParaRPr lang="en-US" sz="2000" dirty="0"/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--pretty=</a:t>
            </a:r>
            <a:r>
              <a:rPr lang="en-US" sz="2000" dirty="0" err="1"/>
              <a:t>oneline</a:t>
            </a:r>
            <a:endParaRPr lang="en-US" sz="2000" dirty="0"/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--pretty=format:"%h - %an, %</a:t>
            </a:r>
            <a:r>
              <a:rPr lang="en-US" sz="2000" dirty="0" err="1"/>
              <a:t>ar</a:t>
            </a:r>
            <a:r>
              <a:rPr lang="en-US" sz="2000" dirty="0"/>
              <a:t> : %s“</a:t>
            </a:r>
          </a:p>
          <a:p>
            <a:endParaRPr lang="en-US" sz="2000" dirty="0"/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--pretty=format:"%h %s" --graph</a:t>
            </a:r>
          </a:p>
        </p:txBody>
      </p:sp>
    </p:spTree>
    <p:extLst>
      <p:ext uri="{BB962C8B-B14F-4D97-AF65-F5344CB8AC3E}">
        <p14:creationId xmlns:p14="http://schemas.microsoft.com/office/powerpoint/2010/main" val="12666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Some Useful Options That Format Takes: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21553" y="1274604"/>
            <a:ext cx="74311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%H Commit hash</a:t>
            </a:r>
          </a:p>
          <a:p>
            <a:r>
              <a:rPr lang="en-US" sz="2000" dirty="0" smtClean="0"/>
              <a:t>%h Abbreviated commit hash</a:t>
            </a:r>
          </a:p>
          <a:p>
            <a:r>
              <a:rPr lang="en-US" sz="2000" dirty="0" smtClean="0"/>
              <a:t>%T Tree hash</a:t>
            </a:r>
          </a:p>
          <a:p>
            <a:r>
              <a:rPr lang="en-US" sz="2000" dirty="0" smtClean="0"/>
              <a:t>%t Abbreviated tree hash</a:t>
            </a:r>
          </a:p>
          <a:p>
            <a:r>
              <a:rPr lang="en-US" sz="2000" dirty="0" smtClean="0"/>
              <a:t>%P Parent hashes</a:t>
            </a:r>
          </a:p>
          <a:p>
            <a:r>
              <a:rPr lang="en-US" sz="2000" dirty="0" smtClean="0"/>
              <a:t>%p Abbreviated parent hashes</a:t>
            </a:r>
          </a:p>
          <a:p>
            <a:r>
              <a:rPr lang="en-US" sz="2000" dirty="0" smtClean="0"/>
              <a:t>%an Author name</a:t>
            </a:r>
          </a:p>
          <a:p>
            <a:r>
              <a:rPr lang="en-US" sz="2000" dirty="0" smtClean="0"/>
              <a:t>%</a:t>
            </a:r>
            <a:r>
              <a:rPr lang="en-US" sz="2000" dirty="0" err="1" smtClean="0"/>
              <a:t>ae</a:t>
            </a:r>
            <a:r>
              <a:rPr lang="en-US" sz="2000" dirty="0" smtClean="0"/>
              <a:t> Author e-mail</a:t>
            </a:r>
          </a:p>
          <a:p>
            <a:r>
              <a:rPr lang="en-US" sz="2000" dirty="0" smtClean="0"/>
              <a:t>%ad Author date (format respects the –date= option)</a:t>
            </a:r>
          </a:p>
          <a:p>
            <a:r>
              <a:rPr lang="en-US" sz="2000" dirty="0" smtClean="0"/>
              <a:t>%</a:t>
            </a:r>
            <a:r>
              <a:rPr lang="en-US" sz="2000" dirty="0" err="1" smtClean="0"/>
              <a:t>ar</a:t>
            </a:r>
            <a:r>
              <a:rPr lang="en-US" sz="2000" dirty="0" smtClean="0"/>
              <a:t> Author date, relative</a:t>
            </a:r>
          </a:p>
          <a:p>
            <a:r>
              <a:rPr lang="en-US" sz="2000" dirty="0" smtClean="0"/>
              <a:t>%</a:t>
            </a:r>
            <a:r>
              <a:rPr lang="en-US" sz="2000" dirty="0" err="1" smtClean="0"/>
              <a:t>cn</a:t>
            </a:r>
            <a:r>
              <a:rPr lang="en-US" sz="2000" dirty="0" smtClean="0"/>
              <a:t> Committer name</a:t>
            </a:r>
          </a:p>
          <a:p>
            <a:r>
              <a:rPr lang="en-US" sz="2000" dirty="0" smtClean="0"/>
              <a:t>%</a:t>
            </a:r>
            <a:r>
              <a:rPr lang="en-US" sz="2000" dirty="0" err="1" smtClean="0"/>
              <a:t>ce</a:t>
            </a:r>
            <a:r>
              <a:rPr lang="en-US" sz="2000" dirty="0" smtClean="0"/>
              <a:t> Committer email</a:t>
            </a:r>
          </a:p>
          <a:p>
            <a:r>
              <a:rPr lang="en-US" sz="2000" dirty="0" smtClean="0"/>
              <a:t>%</a:t>
            </a:r>
            <a:r>
              <a:rPr lang="en-US" sz="2000" dirty="0" err="1" smtClean="0"/>
              <a:t>cd</a:t>
            </a:r>
            <a:r>
              <a:rPr lang="en-US" sz="2000" dirty="0" smtClean="0"/>
              <a:t> Committer date</a:t>
            </a:r>
          </a:p>
          <a:p>
            <a:r>
              <a:rPr lang="en-US" sz="2000" dirty="0" smtClean="0"/>
              <a:t>%</a:t>
            </a:r>
            <a:r>
              <a:rPr lang="en-US" sz="2000" dirty="0" err="1" smtClean="0"/>
              <a:t>cr</a:t>
            </a:r>
            <a:r>
              <a:rPr lang="en-US" sz="2000" dirty="0" smtClean="0"/>
              <a:t> Committer date, relative</a:t>
            </a:r>
          </a:p>
          <a:p>
            <a:r>
              <a:rPr lang="en-US" sz="2000" dirty="0" smtClean="0"/>
              <a:t>%s Subject</a:t>
            </a:r>
          </a:p>
        </p:txBody>
      </p:sp>
    </p:spTree>
    <p:extLst>
      <p:ext uri="{BB962C8B-B14F-4D97-AF65-F5344CB8AC3E}">
        <p14:creationId xmlns:p14="http://schemas.microsoft.com/office/powerpoint/2010/main" val="832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Try Some Of This Options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37882" y="1774511"/>
            <a:ext cx="82505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--</a:t>
            </a:r>
            <a:r>
              <a:rPr lang="en-US" sz="2000" dirty="0" err="1" smtClean="0"/>
              <a:t>shortstat</a:t>
            </a:r>
            <a:r>
              <a:rPr lang="en-US" sz="2000" dirty="0" smtClean="0"/>
              <a:t> : Display only the changed/insertions/deletions line from the --stat command.</a:t>
            </a:r>
          </a:p>
          <a:p>
            <a:pPr algn="just"/>
            <a:r>
              <a:rPr lang="en-US" sz="2000" dirty="0" smtClean="0"/>
              <a:t>--name-only : Show the list of files modified after the commit information.</a:t>
            </a:r>
          </a:p>
          <a:p>
            <a:pPr algn="just"/>
            <a:r>
              <a:rPr lang="en-US" sz="2000" dirty="0" smtClean="0"/>
              <a:t>--name-status : Show the list of files affected with added/modified/deleted information as </a:t>
            </a:r>
          </a:p>
          <a:p>
            <a:pPr algn="just"/>
            <a:r>
              <a:rPr lang="en-US" sz="2000" dirty="0" smtClean="0"/>
              <a:t>--abbrev-commit : Show only the first few characters of the SHA-1 checksum instead of all </a:t>
            </a:r>
          </a:p>
          <a:p>
            <a:pPr algn="just"/>
            <a:r>
              <a:rPr lang="en-US" sz="2000" dirty="0" smtClean="0"/>
              <a:t>--relative-date : Display the date in a relative format (for example, “2 weeks ago”) instead</a:t>
            </a:r>
          </a:p>
        </p:txBody>
      </p:sp>
    </p:spTree>
    <p:extLst>
      <p:ext uri="{BB962C8B-B14F-4D97-AF65-F5344CB8AC3E}">
        <p14:creationId xmlns:p14="http://schemas.microsoft.com/office/powerpoint/2010/main" val="3837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Try Some Of This Options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37882" y="1774511"/>
            <a:ext cx="82505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--</a:t>
            </a:r>
            <a:r>
              <a:rPr lang="en-US" sz="2000" dirty="0" err="1" smtClean="0"/>
              <a:t>shortstat</a:t>
            </a:r>
            <a:r>
              <a:rPr lang="en-US" sz="2000" dirty="0" smtClean="0"/>
              <a:t> : Display only the changed/insertions/deletions line from the --stat command.</a:t>
            </a:r>
          </a:p>
          <a:p>
            <a:pPr algn="just"/>
            <a:r>
              <a:rPr lang="en-US" sz="2000" dirty="0" smtClean="0"/>
              <a:t>--name-only : Show the list of files modified after the commit information.</a:t>
            </a:r>
          </a:p>
          <a:p>
            <a:pPr algn="just"/>
            <a:r>
              <a:rPr lang="en-US" sz="2000" dirty="0" smtClean="0"/>
              <a:t>--name-status : Show the list of files affected with added/modified/deleted information as </a:t>
            </a:r>
          </a:p>
          <a:p>
            <a:pPr algn="just"/>
            <a:r>
              <a:rPr lang="en-US" sz="2000" dirty="0" smtClean="0"/>
              <a:t>--abbrev-commit : Show only the first few characters of the SHA-1 checksum instead of all </a:t>
            </a:r>
          </a:p>
          <a:p>
            <a:pPr algn="just"/>
            <a:r>
              <a:rPr lang="en-US" sz="2000" dirty="0" smtClean="0"/>
              <a:t>--relative-date : Display the date in a relative format (for example, “2 weeks ago”) instead</a:t>
            </a:r>
          </a:p>
        </p:txBody>
      </p:sp>
    </p:spTree>
    <p:extLst>
      <p:ext uri="{BB962C8B-B14F-4D97-AF65-F5344CB8AC3E}">
        <p14:creationId xmlns:p14="http://schemas.microsoft.com/office/powerpoint/2010/main" val="25944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/>
              <a:t>Evolution of Version Control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Version Control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Version Control System like </a:t>
            </a:r>
            <a:r>
              <a:rPr lang="en-US" sz="2400" dirty="0" err="1">
                <a:solidFill>
                  <a:schemeClr val="tx1"/>
                </a:solidFill>
              </a:rPr>
              <a:t>rcs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Centralized Version Control System like Subversion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Distributed Version Control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66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(</a:t>
            </a:r>
            <a:r>
              <a:rPr lang="en-US" sz="2800" b="1" dirty="0"/>
              <a:t>Limiting Log Output)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37882" y="1479088"/>
            <a:ext cx="82505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-(n) : Show only the last n commits</a:t>
            </a:r>
          </a:p>
          <a:p>
            <a:r>
              <a:rPr lang="en-US" sz="2000" dirty="0" smtClean="0"/>
              <a:t>--since, --after : Limit the commits to those made after the specified date.</a:t>
            </a:r>
          </a:p>
          <a:p>
            <a:r>
              <a:rPr lang="en-US" sz="2000" dirty="0" smtClean="0"/>
              <a:t>--until, --before : Limit the commits to those made before the specified date.</a:t>
            </a:r>
          </a:p>
          <a:p>
            <a:r>
              <a:rPr lang="en-US" sz="2000" dirty="0" smtClean="0"/>
              <a:t>--author : Only show commits in which the author entry matches the specified string.</a:t>
            </a:r>
          </a:p>
          <a:p>
            <a:r>
              <a:rPr lang="en-US" sz="2000" dirty="0" smtClean="0"/>
              <a:t>--committer : Only show commits in which the committer entry matches the specified string</a:t>
            </a:r>
          </a:p>
          <a:p>
            <a:r>
              <a:rPr lang="en-US" sz="2000" dirty="0" smtClean="0"/>
              <a:t>--</a:t>
            </a:r>
            <a:r>
              <a:rPr lang="en-US" sz="2000" dirty="0" err="1" smtClean="0"/>
              <a:t>grep</a:t>
            </a:r>
            <a:r>
              <a:rPr lang="en-US" sz="2000" dirty="0" smtClean="0"/>
              <a:t>=&lt;pattern&gt; : Limit the commits output to ones with log message that matches the specified pattern (regular expression). </a:t>
            </a:r>
          </a:p>
          <a:p>
            <a:r>
              <a:rPr lang="en-US" sz="2000" dirty="0" smtClean="0"/>
              <a:t>--all-match : Limit the commits output to ones that match all given --</a:t>
            </a:r>
            <a:r>
              <a:rPr lang="en-US" sz="2000" dirty="0" err="1" smtClean="0"/>
              <a:t>grep</a:t>
            </a:r>
            <a:r>
              <a:rPr lang="en-US" sz="2000" dirty="0" smtClean="0"/>
              <a:t>, --author and --committer instead of ones that match at least one.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2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Commit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997839"/>
            <a:ext cx="82327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git</a:t>
            </a:r>
            <a:r>
              <a:rPr lang="en-US" sz="2000" dirty="0"/>
              <a:t> commit” invokes the default editor and one just need to put the comment then save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commit –m &lt;supply comment </a:t>
            </a:r>
            <a:r>
              <a:rPr lang="en-US" sz="2000" dirty="0" smtClean="0"/>
              <a:t>here&gt;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commit records the snapshot you set up in your staging </a:t>
            </a:r>
            <a:r>
              <a:rPr lang="en-US" sz="2000" dirty="0" smtClean="0"/>
              <a:t>area;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recording </a:t>
            </a:r>
            <a:r>
              <a:rPr lang="en-US" sz="2000" dirty="0"/>
              <a:t>a snapshot of your project you can revert to or compare to later;</a:t>
            </a:r>
          </a:p>
        </p:txBody>
      </p:sp>
    </p:spTree>
    <p:extLst>
      <p:ext uri="{BB962C8B-B14F-4D97-AF65-F5344CB8AC3E}">
        <p14:creationId xmlns:p14="http://schemas.microsoft.com/office/powerpoint/2010/main" val="41448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Commit Example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477506"/>
            <a:ext cx="8232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commit -m "third line added"</a:t>
            </a:r>
          </a:p>
          <a:p>
            <a:r>
              <a:rPr lang="en-US" sz="2000" dirty="0"/>
              <a:t>[master 8d26710] third line added</a:t>
            </a:r>
          </a:p>
          <a:p>
            <a:r>
              <a:rPr lang="en-US" sz="2000" dirty="0"/>
              <a:t> Committer: Gregorio Montano &lt;eustacio.g.e.</a:t>
            </a:r>
            <a:r>
              <a:rPr lang="en-US" sz="2000" dirty="0" err="1"/>
              <a:t>montano</a:t>
            </a:r>
            <a:r>
              <a:rPr lang="en-US" sz="2000" dirty="0"/>
              <a:t>@.maniladc.com&gt;</a:t>
            </a:r>
          </a:p>
          <a:p>
            <a:r>
              <a:rPr lang="en-US" sz="2000" dirty="0"/>
              <a:t>Your name and email address were configured automatically based</a:t>
            </a:r>
          </a:p>
          <a:p>
            <a:r>
              <a:rPr lang="en-US" sz="2000" dirty="0"/>
              <a:t>on your username and hostname. Please check that they are accurate.</a:t>
            </a:r>
          </a:p>
          <a:p>
            <a:r>
              <a:rPr lang="en-US" sz="2000" dirty="0"/>
              <a:t>You can suppress this message by setting them explicitly: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user.name "Your Name"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</a:t>
            </a:r>
            <a:r>
              <a:rPr lang="en-US" sz="2000" dirty="0" err="1"/>
              <a:t>user.email</a:t>
            </a:r>
            <a:r>
              <a:rPr lang="en-US" sz="2000" dirty="0"/>
              <a:t> you@example.com</a:t>
            </a:r>
          </a:p>
          <a:p>
            <a:endParaRPr lang="en-US" sz="2000" dirty="0"/>
          </a:p>
          <a:p>
            <a:r>
              <a:rPr lang="en-US" sz="2000" dirty="0"/>
              <a:t>After doing this, you may fix the identity used for this commit with: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git</a:t>
            </a:r>
            <a:r>
              <a:rPr lang="en-US" sz="2000" dirty="0"/>
              <a:t> commit --amend --reset-author</a:t>
            </a:r>
          </a:p>
          <a:p>
            <a:endParaRPr lang="en-US" sz="2000" dirty="0"/>
          </a:p>
          <a:p>
            <a:r>
              <a:rPr lang="en-US" sz="2000" dirty="0"/>
              <a:t> 1 files changed, 1 insertions(+), 0 deletions(-)</a:t>
            </a:r>
          </a:p>
        </p:txBody>
      </p:sp>
    </p:spTree>
    <p:extLst>
      <p:ext uri="{BB962C8B-B14F-4D97-AF65-F5344CB8AC3E}">
        <p14:creationId xmlns:p14="http://schemas.microsoft.com/office/powerpoint/2010/main" val="17505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View Changes Between Commits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720840"/>
            <a:ext cx="82327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diff</a:t>
            </a:r>
          </a:p>
          <a:p>
            <a:pPr marL="800100" lvl="1" indent="-342900" algn="just">
              <a:buFont typeface="Wingdings"/>
              <a:buChar char="Ø"/>
            </a:pPr>
            <a:r>
              <a:rPr lang="en-US" sz="2000" dirty="0" smtClean="0"/>
              <a:t>compares </a:t>
            </a:r>
            <a:r>
              <a:rPr lang="en-US" sz="2000" dirty="0"/>
              <a:t>what is in your </a:t>
            </a:r>
            <a:r>
              <a:rPr lang="en-US" sz="2000" u="sng" dirty="0"/>
              <a:t>working directory </a:t>
            </a:r>
            <a:r>
              <a:rPr lang="en-US" sz="2000" dirty="0"/>
              <a:t>with what is in your </a:t>
            </a:r>
            <a:r>
              <a:rPr lang="en-US" sz="2000" u="sng" dirty="0"/>
              <a:t>staging area</a:t>
            </a:r>
            <a:r>
              <a:rPr lang="en-US" sz="2000" dirty="0" smtClean="0"/>
              <a:t>;</a:t>
            </a:r>
            <a:endParaRPr lang="en-US" sz="2000" dirty="0"/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diff –cached or </a:t>
            </a:r>
            <a:r>
              <a:rPr lang="en-US" sz="2000" dirty="0" err="1"/>
              <a:t>git</a:t>
            </a:r>
            <a:r>
              <a:rPr lang="en-US" sz="2000" dirty="0"/>
              <a:t> diff –staged</a:t>
            </a:r>
          </a:p>
          <a:p>
            <a:pPr marL="800100" lvl="1" indent="-342900" algn="just">
              <a:buFont typeface="Wingdings"/>
              <a:buChar char="Ø"/>
            </a:pPr>
            <a:r>
              <a:rPr lang="en-US" sz="2000" dirty="0" smtClean="0"/>
              <a:t>compares </a:t>
            </a:r>
            <a:r>
              <a:rPr lang="en-US" sz="2000" dirty="0"/>
              <a:t>your </a:t>
            </a:r>
            <a:r>
              <a:rPr lang="en-US" sz="2000" u="sng" dirty="0"/>
              <a:t>staged changes </a:t>
            </a:r>
            <a:r>
              <a:rPr lang="en-US" sz="2000" dirty="0"/>
              <a:t>to your </a:t>
            </a:r>
            <a:r>
              <a:rPr lang="en-US" sz="2000" u="sng" dirty="0"/>
              <a:t>last </a:t>
            </a:r>
            <a:r>
              <a:rPr lang="en-US" sz="2000" u="sng" dirty="0" smtClean="0"/>
              <a:t>commit</a:t>
            </a:r>
            <a:endParaRPr lang="en-US" sz="2000" u="sng" dirty="0"/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diff HEAD</a:t>
            </a:r>
          </a:p>
          <a:p>
            <a:pPr marL="800100" lvl="1" indent="-342900" algn="just">
              <a:buFont typeface="Wingdings"/>
              <a:buChar char="Ø"/>
            </a:pPr>
            <a:r>
              <a:rPr lang="en-US" sz="2000" dirty="0" smtClean="0"/>
              <a:t>difference </a:t>
            </a:r>
            <a:r>
              <a:rPr lang="en-US" sz="2000" dirty="0"/>
              <a:t>between your </a:t>
            </a:r>
            <a:r>
              <a:rPr lang="en-US" sz="2000" u="sng" dirty="0"/>
              <a:t>working directory </a:t>
            </a:r>
            <a:r>
              <a:rPr lang="en-US" sz="2000" dirty="0"/>
              <a:t>and the </a:t>
            </a:r>
            <a:r>
              <a:rPr lang="en-US" sz="2000" u="sng" dirty="0"/>
              <a:t>last commit</a:t>
            </a:r>
            <a:r>
              <a:rPr lang="en-US" sz="2000" dirty="0" smtClean="0"/>
              <a:t>;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6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Undo Mistakes Quickly And Easily</a:t>
            </a:r>
            <a:br>
              <a:rPr lang="en-US" sz="2800" b="1" dirty="0" smtClean="0"/>
            </a:br>
            <a:r>
              <a:rPr lang="en-US" sz="2800" b="1" dirty="0" smtClean="0"/>
              <a:t>(By Undoing &amp; Recommitting)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37882" y="1465021"/>
            <a:ext cx="82505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 --amend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Wingdings"/>
              <a:buChar char="Ø"/>
            </a:pPr>
            <a:r>
              <a:rPr lang="en-US" sz="2000" dirty="0" smtClean="0"/>
              <a:t>your snapshot will look exactly the same and all you’ll change is your commit message if there are no changes after the previous commit;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Wingdings"/>
              <a:buChar char="Ø"/>
            </a:pPr>
            <a:r>
              <a:rPr lang="en-US" sz="2000" dirty="0" smtClean="0"/>
              <a:t>The same commit-message editor fires up, but it already contains the message of your previous commit. You can edit the message the same as always, but it overwrites your previous commit.</a:t>
            </a:r>
          </a:p>
        </p:txBody>
      </p:sp>
    </p:spTree>
    <p:extLst>
      <p:ext uri="{BB962C8B-B14F-4D97-AF65-F5344CB8AC3E}">
        <p14:creationId xmlns:p14="http://schemas.microsoft.com/office/powerpoint/2010/main" val="25343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Undo Mistakes Quickly And Easily </a:t>
            </a:r>
            <a:br>
              <a:rPr lang="en-US" sz="2800" b="1" dirty="0" smtClean="0"/>
            </a:br>
            <a:r>
              <a:rPr lang="en-US" sz="2800" b="1" dirty="0" smtClean="0"/>
              <a:t>(By </a:t>
            </a:r>
            <a:r>
              <a:rPr lang="en-US" sz="2800" b="1" dirty="0" err="1" smtClean="0"/>
              <a:t>Unstaging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997839"/>
            <a:ext cx="75348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$</a:t>
            </a:r>
            <a:r>
              <a:rPr lang="en-US" sz="2000" dirty="0" err="1"/>
              <a:t>git</a:t>
            </a:r>
            <a:r>
              <a:rPr lang="en-US" sz="2000" dirty="0"/>
              <a:t> reset HEAD  file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 err="1" smtClean="0"/>
              <a:t>unstage</a:t>
            </a:r>
            <a:r>
              <a:rPr lang="en-US" sz="2000" dirty="0" smtClean="0"/>
              <a:t> </a:t>
            </a:r>
            <a:r>
              <a:rPr lang="en-US" sz="2000" dirty="0"/>
              <a:t>changes that you have staged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 smtClean="0"/>
              <a:t>		$ </a:t>
            </a:r>
            <a:r>
              <a:rPr lang="en-US" sz="2000" dirty="0" err="1"/>
              <a:t>git</a:t>
            </a:r>
            <a:r>
              <a:rPr lang="en-US" sz="2000" dirty="0"/>
              <a:t> status -s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D</a:t>
            </a:r>
            <a:r>
              <a:rPr lang="en-US" sz="2000" dirty="0" smtClean="0"/>
              <a:t>  </a:t>
            </a:r>
            <a:r>
              <a:rPr lang="en-US" sz="2000" dirty="0"/>
              <a:t>thisfile.txt</a:t>
            </a:r>
          </a:p>
          <a:p>
            <a:r>
              <a:rPr lang="en-US" sz="2000" dirty="0" smtClean="0"/>
              <a:t>		$ </a:t>
            </a:r>
            <a:r>
              <a:rPr lang="en-US" sz="2000" dirty="0" err="1"/>
              <a:t>git</a:t>
            </a:r>
            <a:r>
              <a:rPr lang="en-US" sz="2000" dirty="0"/>
              <a:t> reset HEAD thisfile.txt</a:t>
            </a:r>
          </a:p>
          <a:p>
            <a:r>
              <a:rPr lang="en-US" sz="2000" dirty="0" err="1" smtClean="0"/>
              <a:t>Unstaged</a:t>
            </a:r>
            <a:r>
              <a:rPr lang="en-US" sz="2000" dirty="0" smtClean="0"/>
              <a:t> </a:t>
            </a:r>
            <a:r>
              <a:rPr lang="en-US" sz="2000" dirty="0"/>
              <a:t>changes after reset:</a:t>
            </a:r>
          </a:p>
          <a:p>
            <a:r>
              <a:rPr lang="en-US" sz="2000" dirty="0" smtClean="0"/>
              <a:t>	M thisfile.txt</a:t>
            </a:r>
            <a:endParaRPr lang="en-US" sz="2000" dirty="0"/>
          </a:p>
          <a:p>
            <a:r>
              <a:rPr lang="en-US" sz="2000" dirty="0" smtClean="0"/>
              <a:t>		$ </a:t>
            </a:r>
            <a:r>
              <a:rPr lang="en-US" sz="2000" dirty="0" err="1"/>
              <a:t>git</a:t>
            </a:r>
            <a:r>
              <a:rPr lang="en-US" sz="2000" dirty="0"/>
              <a:t> status -s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D</a:t>
            </a:r>
            <a:r>
              <a:rPr lang="en-US" sz="2000" dirty="0" smtClean="0"/>
              <a:t> </a:t>
            </a:r>
            <a:r>
              <a:rPr lang="en-US" sz="2000" dirty="0"/>
              <a:t>thisfile.txt</a:t>
            </a:r>
          </a:p>
        </p:txBody>
      </p:sp>
    </p:spTree>
    <p:extLst>
      <p:ext uri="{BB962C8B-B14F-4D97-AF65-F5344CB8AC3E}">
        <p14:creationId xmlns:p14="http://schemas.microsoft.com/office/powerpoint/2010/main" val="19956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Undo Mistakes Quickly And Easily </a:t>
            </a:r>
            <a:br>
              <a:rPr lang="en-US" sz="2800" b="1" dirty="0" smtClean="0"/>
            </a:br>
            <a:r>
              <a:rPr lang="en-US" sz="2800" b="1" dirty="0" smtClean="0"/>
              <a:t>(By </a:t>
            </a:r>
            <a:r>
              <a:rPr lang="en-US" sz="2800" b="1" dirty="0" err="1" smtClean="0"/>
              <a:t>Unmodifying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507037"/>
            <a:ext cx="82327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$</a:t>
            </a:r>
            <a:r>
              <a:rPr lang="en-US" sz="2000" dirty="0" err="1"/>
              <a:t>git</a:t>
            </a:r>
            <a:r>
              <a:rPr lang="en-US" sz="2000" dirty="0"/>
              <a:t> checkout -- myfile.txt</a:t>
            </a:r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$ vi README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status</a:t>
            </a:r>
          </a:p>
          <a:p>
            <a:r>
              <a:rPr lang="en-US" dirty="0"/>
              <a:t># On branch master</a:t>
            </a:r>
          </a:p>
          <a:p>
            <a:r>
              <a:rPr lang="en-US" dirty="0"/>
              <a:t># Your branch is ahead of 'origin/master' by 12 commits.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Changes not staged for commit:</a:t>
            </a:r>
          </a:p>
          <a:p>
            <a:r>
              <a:rPr lang="en-US" dirty="0"/>
              <a:t>#   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committed)</a:t>
            </a:r>
          </a:p>
          <a:p>
            <a:r>
              <a:rPr lang="en-US" dirty="0"/>
              <a:t>#   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directory)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      modified:   README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no changes added to commit (use "</a:t>
            </a:r>
            <a:r>
              <a:rPr lang="en-US" dirty="0" err="1"/>
              <a:t>git</a:t>
            </a:r>
            <a:r>
              <a:rPr lang="en-US" dirty="0"/>
              <a:t> add" and/or "</a:t>
            </a:r>
            <a:r>
              <a:rPr lang="en-US" dirty="0" err="1"/>
              <a:t>git</a:t>
            </a:r>
            <a:r>
              <a:rPr lang="en-US" dirty="0"/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357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Undo Mistakes Quickly And Easily </a:t>
            </a:r>
            <a:br>
              <a:rPr lang="en-US" sz="2800" b="1" dirty="0" smtClean="0"/>
            </a:br>
            <a:r>
              <a:rPr lang="en-US" sz="2800" b="1" dirty="0" smtClean="0"/>
              <a:t>(By </a:t>
            </a:r>
            <a:r>
              <a:rPr lang="en-US" sz="2800" b="1" dirty="0" err="1" smtClean="0"/>
              <a:t>Unmodifying</a:t>
            </a:r>
            <a:r>
              <a:rPr lang="en-US" sz="2800" b="1" dirty="0" smtClean="0"/>
              <a:t>) -- Continued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09245" y="1605698"/>
            <a:ext cx="74311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diff HEAD</a:t>
            </a:r>
          </a:p>
          <a:p>
            <a:r>
              <a:rPr lang="en-US" sz="2000" dirty="0" smtClean="0"/>
              <a:t>diff --</a:t>
            </a:r>
            <a:r>
              <a:rPr lang="en-US" sz="2000" dirty="0" err="1" smtClean="0"/>
              <a:t>git</a:t>
            </a:r>
            <a:r>
              <a:rPr lang="en-US" sz="2000" dirty="0" smtClean="0"/>
              <a:t> a/README b/README</a:t>
            </a:r>
          </a:p>
          <a:p>
            <a:r>
              <a:rPr lang="en-US" sz="2000" dirty="0" smtClean="0"/>
              <a:t>index 24007dd..a927c5f 100644</a:t>
            </a:r>
          </a:p>
          <a:p>
            <a:r>
              <a:rPr lang="en-US" sz="2000" dirty="0" smtClean="0"/>
              <a:t>--- a/README</a:t>
            </a:r>
          </a:p>
          <a:p>
            <a:r>
              <a:rPr lang="en-US" sz="2000" dirty="0" smtClean="0"/>
              <a:t>+++ b/README</a:t>
            </a:r>
          </a:p>
          <a:p>
            <a:r>
              <a:rPr lang="en-US" sz="2000" dirty="0" smtClean="0"/>
              <a:t>@@ -1,2 +1,3 @@</a:t>
            </a:r>
          </a:p>
          <a:p>
            <a:r>
              <a:rPr lang="en-US" sz="2000" dirty="0" smtClean="0"/>
              <a:t> this is an additional file</a:t>
            </a:r>
          </a:p>
          <a:p>
            <a:r>
              <a:rPr lang="en-US" sz="2000" dirty="0" smtClean="0"/>
              <a:t> Third line became second line since 2nd line was deleted.</a:t>
            </a:r>
          </a:p>
          <a:p>
            <a:r>
              <a:rPr lang="en-US" sz="2000" dirty="0" smtClean="0"/>
              <a:t>+undo this change.</a:t>
            </a:r>
          </a:p>
          <a:p>
            <a:endParaRPr lang="en-US" sz="20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-- README</a:t>
            </a:r>
          </a:p>
          <a:p>
            <a:endParaRPr lang="en-US" sz="20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diff HEAD</a:t>
            </a:r>
          </a:p>
        </p:txBody>
      </p:sp>
    </p:spTree>
    <p:extLst>
      <p:ext uri="{BB962C8B-B14F-4D97-AF65-F5344CB8AC3E}">
        <p14:creationId xmlns:p14="http://schemas.microsoft.com/office/powerpoint/2010/main" val="32293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Undo Mistakes Quickly And Easily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(REMINDER)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03385" y="2167116"/>
            <a:ext cx="7568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Don’t  ever use this command unless you absolutely know that you don’t want the file;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Anything you lose that was never committed </a:t>
            </a:r>
            <a:r>
              <a:rPr lang="en-US" sz="2400" dirty="0" smtClean="0"/>
              <a:t>is likely </a:t>
            </a:r>
            <a:r>
              <a:rPr lang="en-US" sz="2400" dirty="0"/>
              <a:t>never to be seen again;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Push And Pull From Remote Repositories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872197" y="1720840"/>
            <a:ext cx="68368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remote </a:t>
            </a:r>
          </a:p>
          <a:p>
            <a:r>
              <a:rPr lang="en-US" sz="2000" dirty="0"/>
              <a:t>&gt;list your remote aliases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remote</a:t>
            </a:r>
          </a:p>
          <a:p>
            <a:pPr lvl="1"/>
            <a:r>
              <a:rPr lang="en-US" sz="2000" dirty="0"/>
              <a:t>origin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remote -v</a:t>
            </a:r>
          </a:p>
          <a:p>
            <a:pPr lvl="1"/>
            <a:r>
              <a:rPr lang="en-US" sz="2000" dirty="0"/>
              <a:t>origin  http://github.com/schacon/grit.git (fetch)</a:t>
            </a:r>
          </a:p>
          <a:p>
            <a:pPr lvl="1"/>
            <a:r>
              <a:rPr lang="en-US" sz="2000" dirty="0"/>
              <a:t>origin  http://github.com/schacon/grit.git (push)</a:t>
            </a:r>
          </a:p>
        </p:txBody>
      </p:sp>
    </p:spTree>
    <p:extLst>
      <p:ext uri="{BB962C8B-B14F-4D97-AF65-F5344CB8AC3E}">
        <p14:creationId xmlns:p14="http://schemas.microsoft.com/office/powerpoint/2010/main" val="16321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History 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1991-2002: Linux Kernel passed as patches/archived files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2002-2005:Linux kernel started using DVCS tool - </a:t>
            </a:r>
            <a:r>
              <a:rPr lang="en-US" sz="1800" dirty="0" err="1">
                <a:solidFill>
                  <a:schemeClr val="tx1"/>
                </a:solidFill>
              </a:rPr>
              <a:t>BitKeeper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2005:free-of-charge </a:t>
            </a:r>
            <a:r>
              <a:rPr lang="en-US" sz="1800" dirty="0" err="1">
                <a:solidFill>
                  <a:schemeClr val="tx1"/>
                </a:solidFill>
              </a:rPr>
              <a:t>BitKeeper</a:t>
            </a:r>
            <a:r>
              <a:rPr lang="en-US" sz="1800" dirty="0">
                <a:solidFill>
                  <a:schemeClr val="tx1"/>
                </a:solidFill>
              </a:rPr>
              <a:t> was revoked;</a:t>
            </a:r>
          </a:p>
          <a:p>
            <a:pPr lvl="2"/>
            <a:r>
              <a:rPr lang="en-US" sz="1800" dirty="0" err="1" smtClean="0">
                <a:solidFill>
                  <a:schemeClr val="tx1"/>
                </a:solidFill>
              </a:rPr>
              <a:t>Git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was initially designed and developed by Linus Torvalds for Linux kernel development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1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Push And Pull From Remote Repositories</a:t>
            </a:r>
            <a:br>
              <a:rPr lang="en-US" sz="2800" dirty="0" smtClean="0"/>
            </a:br>
            <a:r>
              <a:rPr lang="en-US" sz="2800" dirty="0" smtClean="0"/>
              <a:t>(Adding Remote Repositories)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5613" y="1495757"/>
            <a:ext cx="8232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add a new remote </a:t>
            </a:r>
            <a:r>
              <a:rPr lang="en-US" sz="2400" dirty="0" err="1"/>
              <a:t>Git</a:t>
            </a:r>
            <a:r>
              <a:rPr lang="en-US" sz="2400" dirty="0"/>
              <a:t> repository as a </a:t>
            </a:r>
            <a:r>
              <a:rPr lang="en-US" sz="2400" dirty="0" err="1"/>
              <a:t>shortname</a:t>
            </a:r>
            <a:r>
              <a:rPr lang="en-US" sz="2400" dirty="0"/>
              <a:t> you can reference</a:t>
            </a:r>
          </a:p>
          <a:p>
            <a:r>
              <a:rPr lang="en-US" sz="2400" dirty="0"/>
              <a:t>easily, run </a:t>
            </a:r>
            <a:r>
              <a:rPr lang="en-US" sz="2400" i="1" dirty="0" err="1">
                <a:solidFill>
                  <a:srgbClr val="00BBEE"/>
                </a:solidFill>
              </a:rPr>
              <a:t>git</a:t>
            </a:r>
            <a:r>
              <a:rPr lang="en-US" sz="2400" i="1" dirty="0">
                <a:solidFill>
                  <a:srgbClr val="00BBEE"/>
                </a:solidFill>
              </a:rPr>
              <a:t> remote add [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shortname</a:t>
            </a:r>
            <a:r>
              <a:rPr lang="en-US" sz="2400" i="1" dirty="0">
                <a:solidFill>
                  <a:srgbClr val="00BBEE"/>
                </a:solidFill>
              </a:rPr>
              <a:t>] [</a:t>
            </a:r>
            <a:r>
              <a:rPr lang="en-US" sz="2400" i="1" dirty="0" err="1">
                <a:solidFill>
                  <a:srgbClr val="7030A0"/>
                </a:solidFill>
              </a:rPr>
              <a:t>url</a:t>
            </a:r>
            <a:r>
              <a:rPr lang="en-US" sz="2400" i="1" dirty="0">
                <a:solidFill>
                  <a:srgbClr val="00BBEE"/>
                </a:solidFill>
              </a:rPr>
              <a:t>]</a:t>
            </a:r>
            <a:endParaRPr lang="en-US" sz="2400" dirty="0">
              <a:solidFill>
                <a:srgbClr val="00BBEE"/>
              </a:solidFill>
            </a:endParaRPr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r>
              <a:rPr lang="en-US" sz="2400" dirty="0"/>
              <a:t>$ </a:t>
            </a:r>
            <a:r>
              <a:rPr lang="en-US" sz="2400" i="1" dirty="0" err="1"/>
              <a:t>git</a:t>
            </a:r>
            <a:r>
              <a:rPr lang="en-US" sz="2400" i="1" dirty="0"/>
              <a:t> remote add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-demo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7030A0"/>
                </a:solidFill>
              </a:rPr>
              <a:t>http://dbsc-83453vy-l.maniladc.com:8080/git-demo</a:t>
            </a:r>
          </a:p>
          <a:p>
            <a:endParaRPr lang="en-US" sz="2400" i="1" dirty="0">
              <a:solidFill>
                <a:srgbClr val="7030A0"/>
              </a:solidFill>
            </a:endParaRPr>
          </a:p>
          <a:p>
            <a:r>
              <a:rPr lang="en-US" sz="2400" i="1" dirty="0"/>
              <a:t>What is the output of? Try it out. </a:t>
            </a:r>
          </a:p>
          <a:p>
            <a:pPr marL="514350" indent="-514350">
              <a:buAutoNum type="alphaLcParenR"/>
            </a:pPr>
            <a:r>
              <a:rPr lang="en-US" sz="2400" i="1" dirty="0" err="1"/>
              <a:t>git</a:t>
            </a:r>
            <a:r>
              <a:rPr lang="en-US" sz="2400" i="1" dirty="0"/>
              <a:t> remote</a:t>
            </a:r>
          </a:p>
          <a:p>
            <a:pPr marL="514350" indent="-514350">
              <a:buAutoNum type="alphaLcParenR"/>
            </a:pPr>
            <a:r>
              <a:rPr lang="en-US" sz="2400" i="1" dirty="0" err="1"/>
              <a:t>git</a:t>
            </a:r>
            <a:r>
              <a:rPr lang="en-US" sz="2400" i="1" dirty="0"/>
              <a:t> remote -v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6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Creating the </a:t>
            </a:r>
            <a:r>
              <a:rPr lang="en-US" sz="2800" b="1" dirty="0" err="1"/>
              <a:t>Git</a:t>
            </a:r>
            <a:r>
              <a:rPr lang="en-US" sz="2800" b="1" dirty="0"/>
              <a:t> repository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45586" y="1905898"/>
            <a:ext cx="75262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daemon --</a:t>
            </a:r>
            <a:r>
              <a:rPr lang="en-US" sz="2000" dirty="0" err="1"/>
              <a:t>reuseaddr</a:t>
            </a:r>
            <a:r>
              <a:rPr lang="en-US" sz="2000" dirty="0"/>
              <a:t> --base-path=/c/ASF/apache-tomcat-7.0.20/</a:t>
            </a:r>
            <a:r>
              <a:rPr lang="en-US" sz="2000" dirty="0" err="1"/>
              <a:t>webapps</a:t>
            </a:r>
            <a:r>
              <a:rPr lang="en-US" sz="2000" dirty="0"/>
              <a:t>/ /c/ASF/apache-tomcat-7.0.20/</a:t>
            </a:r>
            <a:r>
              <a:rPr lang="en-US" sz="2000" dirty="0" err="1"/>
              <a:t>webapps</a:t>
            </a:r>
            <a:r>
              <a:rPr lang="en-US" sz="2000" dirty="0"/>
              <a:t>/ &amp;</a:t>
            </a:r>
          </a:p>
          <a:p>
            <a:endParaRPr lang="en-US" sz="2000" dirty="0"/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clone git://iecompatvhd/demo3</a:t>
            </a:r>
          </a:p>
          <a:p>
            <a:r>
              <a:rPr lang="en-US" sz="2000" dirty="0"/>
              <a:t>Cloning into demo3...</a:t>
            </a:r>
          </a:p>
          <a:p>
            <a:r>
              <a:rPr lang="en-US" sz="2000" dirty="0"/>
              <a:t>remote: Counting objects: 12, done.</a:t>
            </a:r>
          </a:p>
          <a:p>
            <a:r>
              <a:rPr lang="en-US" sz="2000" dirty="0"/>
              <a:t>remote: Compressing objects: 100% (10/10), done.</a:t>
            </a:r>
          </a:p>
          <a:p>
            <a:r>
              <a:rPr lang="en-US" sz="2000" dirty="0"/>
              <a:t>remote: Total 12 (delta 0), reused 0 (delta 0)</a:t>
            </a:r>
          </a:p>
          <a:p>
            <a:r>
              <a:rPr lang="en-US" sz="2000" dirty="0"/>
              <a:t>Receiving objects: 100% (12/12), done.</a:t>
            </a:r>
            <a:endParaRPr lang="en-US" sz="2000" dirty="0">
              <a:solidFill>
                <a:srgbClr val="00BB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Steps For Creating The Repository 1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04093" y="1569448"/>
            <a:ext cx="76246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I. </a:t>
            </a:r>
            <a:r>
              <a:rPr lang="en-US" u="sng" dirty="0"/>
              <a:t>Start the daemon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daemon --</a:t>
            </a:r>
            <a:r>
              <a:rPr lang="en-US" dirty="0" err="1"/>
              <a:t>reuseaddr</a:t>
            </a:r>
            <a:r>
              <a:rPr lang="en-US" dirty="0"/>
              <a:t> --base-path=/d/</a:t>
            </a:r>
            <a:r>
              <a:rPr lang="en-US" dirty="0" err="1"/>
              <a:t>git</a:t>
            </a:r>
            <a:r>
              <a:rPr lang="en-US" dirty="0"/>
              <a:t>-repo /d/</a:t>
            </a:r>
            <a:r>
              <a:rPr lang="en-US" dirty="0" err="1"/>
              <a:t>git</a:t>
            </a:r>
            <a:r>
              <a:rPr lang="en-US" dirty="0"/>
              <a:t>-repo &amp;</a:t>
            </a:r>
          </a:p>
          <a:p>
            <a:r>
              <a:rPr lang="en-US" dirty="0"/>
              <a:t>[1] 5768</a:t>
            </a:r>
          </a:p>
          <a:p>
            <a:endParaRPr lang="en-US" dirty="0"/>
          </a:p>
          <a:p>
            <a:r>
              <a:rPr lang="en-US" dirty="0"/>
              <a:t>II. </a:t>
            </a:r>
            <a:r>
              <a:rPr lang="en-US" u="sng" dirty="0"/>
              <a:t>Clone the repository using “bare”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--bare sample </a:t>
            </a:r>
            <a:r>
              <a:rPr lang="en-US" dirty="0" err="1"/>
              <a:t>sample.git</a:t>
            </a:r>
            <a:endParaRPr lang="en-US" dirty="0"/>
          </a:p>
          <a:p>
            <a:r>
              <a:rPr lang="en-US" dirty="0"/>
              <a:t>Cloning into bare repository </a:t>
            </a:r>
            <a:r>
              <a:rPr lang="en-US" dirty="0" err="1"/>
              <a:t>sample.git</a:t>
            </a:r>
            <a:r>
              <a:rPr lang="en-US" dirty="0"/>
              <a:t>...</a:t>
            </a:r>
          </a:p>
          <a:p>
            <a:r>
              <a:rPr lang="en-US" dirty="0"/>
              <a:t>done.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lht</a:t>
            </a:r>
            <a:endParaRPr lang="en-US" dirty="0"/>
          </a:p>
          <a:p>
            <a:r>
              <a:rPr lang="en-US" dirty="0"/>
              <a:t>total 0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 6 </a:t>
            </a:r>
            <a:r>
              <a:rPr lang="en-US" dirty="0" err="1"/>
              <a:t>eustacio</a:t>
            </a:r>
            <a:r>
              <a:rPr lang="en-US" dirty="0"/>
              <a:t> </a:t>
            </a:r>
            <a:r>
              <a:rPr lang="en-US" dirty="0" err="1"/>
              <a:t>Administ</a:t>
            </a:r>
            <a:r>
              <a:rPr lang="en-US" dirty="0"/>
              <a:t>        0 Sep 15 23:23 </a:t>
            </a:r>
            <a:r>
              <a:rPr lang="en-US" dirty="0" err="1"/>
              <a:t>sample.git</a:t>
            </a:r>
            <a:endParaRPr lang="en-US" dirty="0"/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 3 </a:t>
            </a:r>
            <a:r>
              <a:rPr lang="en-US" dirty="0" err="1"/>
              <a:t>eustacio</a:t>
            </a:r>
            <a:r>
              <a:rPr lang="en-US" dirty="0"/>
              <a:t> </a:t>
            </a:r>
            <a:r>
              <a:rPr lang="en-US" dirty="0" err="1"/>
              <a:t>Administ</a:t>
            </a:r>
            <a:r>
              <a:rPr lang="en-US" dirty="0"/>
              <a:t>        0 Sep 15 23:21 sample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 3 </a:t>
            </a:r>
            <a:r>
              <a:rPr lang="en-US" dirty="0" err="1"/>
              <a:t>eustacio</a:t>
            </a:r>
            <a:r>
              <a:rPr lang="en-US" dirty="0"/>
              <a:t> </a:t>
            </a:r>
            <a:r>
              <a:rPr lang="en-US" dirty="0" err="1"/>
              <a:t>Administ</a:t>
            </a:r>
            <a:r>
              <a:rPr lang="en-US" dirty="0"/>
              <a:t>        0 Sep 15 13:34 demo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 6 </a:t>
            </a:r>
            <a:r>
              <a:rPr lang="en-US" dirty="0" err="1"/>
              <a:t>eustacio</a:t>
            </a:r>
            <a:r>
              <a:rPr lang="en-US" dirty="0"/>
              <a:t> </a:t>
            </a:r>
            <a:r>
              <a:rPr lang="en-US" dirty="0" err="1"/>
              <a:t>Administ</a:t>
            </a:r>
            <a:r>
              <a:rPr lang="en-US" dirty="0"/>
              <a:t>        0 Sep 15 13:19 grit</a:t>
            </a:r>
          </a:p>
        </p:txBody>
      </p:sp>
    </p:spTree>
    <p:extLst>
      <p:ext uri="{BB962C8B-B14F-4D97-AF65-F5344CB8AC3E}">
        <p14:creationId xmlns:p14="http://schemas.microsoft.com/office/powerpoint/2010/main" val="18371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Steps For Creating The Repository 2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04911" y="1119184"/>
            <a:ext cx="80834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eustacio.g.e.montano@DBSC-83453VY-L /d/</a:t>
            </a:r>
            <a:r>
              <a:rPr lang="en-US" dirty="0" err="1"/>
              <a:t>git</a:t>
            </a:r>
            <a:r>
              <a:rPr lang="en-US" dirty="0"/>
              <a:t>-repo</a:t>
            </a:r>
          </a:p>
          <a:p>
            <a:r>
              <a:rPr lang="en-US" dirty="0"/>
              <a:t>$ cd ../</a:t>
            </a:r>
            <a:r>
              <a:rPr lang="en-US" dirty="0" err="1"/>
              <a:t>tmp</a:t>
            </a:r>
            <a:endParaRPr lang="en-US" dirty="0"/>
          </a:p>
          <a:p>
            <a:endParaRPr lang="en-US" dirty="0"/>
          </a:p>
          <a:p>
            <a:r>
              <a:rPr lang="en-US" dirty="0"/>
              <a:t>eustacio.g.e.montano@DBSC-83453VY-L /d/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git://dbsc-83453vy-l/sample.git</a:t>
            </a:r>
          </a:p>
          <a:p>
            <a:r>
              <a:rPr lang="en-US" dirty="0">
                <a:solidFill>
                  <a:srgbClr val="FF0000"/>
                </a:solidFill>
              </a:rPr>
              <a:t>Cloning into sample...</a:t>
            </a:r>
          </a:p>
          <a:p>
            <a:r>
              <a:rPr lang="en-US" dirty="0">
                <a:solidFill>
                  <a:srgbClr val="FF0000"/>
                </a:solidFill>
              </a:rPr>
              <a:t>[3288] 'd:/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-repo/</a:t>
            </a:r>
            <a:r>
              <a:rPr lang="en-US" dirty="0" err="1">
                <a:solidFill>
                  <a:srgbClr val="FF0000"/>
                </a:solidFill>
              </a:rPr>
              <a:t>sample.git</a:t>
            </a:r>
            <a:r>
              <a:rPr lang="en-US" dirty="0">
                <a:solidFill>
                  <a:srgbClr val="FF0000"/>
                </a:solidFill>
              </a:rPr>
              <a:t>': repository not exported.</a:t>
            </a:r>
          </a:p>
          <a:p>
            <a:r>
              <a:rPr lang="en-US" dirty="0">
                <a:solidFill>
                  <a:srgbClr val="FF0000"/>
                </a:solidFill>
              </a:rPr>
              <a:t>fatal: read error: Invalid argument</a:t>
            </a:r>
          </a:p>
          <a:p>
            <a:endParaRPr lang="en-US" dirty="0"/>
          </a:p>
          <a:p>
            <a:r>
              <a:rPr lang="en-US" dirty="0"/>
              <a:t>eustacio.g.e.montano@DBSC-83453VY-L /d/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$ cd ../</a:t>
            </a:r>
            <a:r>
              <a:rPr lang="en-US" dirty="0" err="1"/>
              <a:t>git</a:t>
            </a:r>
            <a:r>
              <a:rPr lang="en-US" dirty="0"/>
              <a:t>-repo/</a:t>
            </a:r>
          </a:p>
          <a:p>
            <a:r>
              <a:rPr lang="en-US" dirty="0"/>
              <a:t>eustacio.g.e.montano@DBSC-83453VY-L /d/</a:t>
            </a:r>
            <a:r>
              <a:rPr lang="en-US" dirty="0" err="1"/>
              <a:t>git</a:t>
            </a:r>
            <a:r>
              <a:rPr lang="en-US" dirty="0"/>
              <a:t>-repo</a:t>
            </a:r>
          </a:p>
          <a:p>
            <a:r>
              <a:rPr lang="en-US" dirty="0"/>
              <a:t>$ cd </a:t>
            </a:r>
            <a:r>
              <a:rPr lang="en-US" dirty="0" err="1"/>
              <a:t>sample.git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III.  </a:t>
            </a:r>
            <a:r>
              <a:rPr lang="en-US" u="sng" dirty="0"/>
              <a:t>Make </a:t>
            </a:r>
            <a:r>
              <a:rPr lang="en-US" u="sng" dirty="0" err="1"/>
              <a:t>git</a:t>
            </a:r>
            <a:r>
              <a:rPr lang="en-US" u="sng" dirty="0"/>
              <a:t> repository public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eustacio.g.e.montano@DBSC-83453VY-L /d/</a:t>
            </a:r>
            <a:r>
              <a:rPr lang="en-US" dirty="0" err="1"/>
              <a:t>git</a:t>
            </a:r>
            <a:r>
              <a:rPr lang="en-US" dirty="0"/>
              <a:t>-repo/</a:t>
            </a:r>
            <a:r>
              <a:rPr lang="en-US" dirty="0" err="1"/>
              <a:t>sample.git</a:t>
            </a:r>
            <a:r>
              <a:rPr lang="en-US" dirty="0"/>
              <a:t> (</a:t>
            </a:r>
            <a:r>
              <a:rPr lang="en-US" dirty="0" err="1"/>
              <a:t>BARE:master</a:t>
            </a:r>
            <a:r>
              <a:rPr lang="en-US" dirty="0"/>
              <a:t>)</a:t>
            </a:r>
          </a:p>
          <a:p>
            <a:r>
              <a:rPr lang="en-US" dirty="0"/>
              <a:t>$ </a:t>
            </a:r>
            <a:r>
              <a:rPr lang="en-US" dirty="0">
                <a:solidFill>
                  <a:srgbClr val="00B050"/>
                </a:solidFill>
              </a:rPr>
              <a:t>touch </a:t>
            </a:r>
            <a:r>
              <a:rPr lang="en-US" dirty="0" err="1">
                <a:solidFill>
                  <a:srgbClr val="00B050"/>
                </a:solidFill>
              </a:rPr>
              <a:t>git</a:t>
            </a:r>
            <a:r>
              <a:rPr lang="en-US" dirty="0">
                <a:solidFill>
                  <a:srgbClr val="00B050"/>
                </a:solidFill>
              </a:rPr>
              <a:t>-daemon-export-ok</a:t>
            </a:r>
          </a:p>
        </p:txBody>
      </p:sp>
    </p:spTree>
    <p:extLst>
      <p:ext uri="{BB962C8B-B14F-4D97-AF65-F5344CB8AC3E}">
        <p14:creationId xmlns:p14="http://schemas.microsoft.com/office/powerpoint/2010/main" val="36106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Steps For Creating The Repository 3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858129" y="1551025"/>
            <a:ext cx="72822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eustacio.g.e.montano@DBSC-83453VY-L /d/</a:t>
            </a:r>
            <a:r>
              <a:rPr lang="en-US" dirty="0" err="1"/>
              <a:t>git</a:t>
            </a:r>
            <a:r>
              <a:rPr lang="en-US" dirty="0"/>
              <a:t>-repo/</a:t>
            </a:r>
            <a:r>
              <a:rPr lang="en-US" dirty="0" err="1"/>
              <a:t>sample.git</a:t>
            </a:r>
            <a:r>
              <a:rPr lang="en-US" dirty="0"/>
              <a:t> (</a:t>
            </a:r>
            <a:r>
              <a:rPr lang="en-US" dirty="0" err="1"/>
              <a:t>BARE:master</a:t>
            </a:r>
            <a:r>
              <a:rPr lang="en-US" dirty="0"/>
              <a:t>)</a:t>
            </a:r>
          </a:p>
          <a:p>
            <a:r>
              <a:rPr lang="en-US" dirty="0"/>
              <a:t>$ cd ..</a:t>
            </a:r>
          </a:p>
          <a:p>
            <a:endParaRPr lang="en-US" dirty="0"/>
          </a:p>
          <a:p>
            <a:r>
              <a:rPr lang="en-US" dirty="0"/>
              <a:t>eustacio.g.e.montano@DBSC-83453VY-L /d/</a:t>
            </a:r>
            <a:r>
              <a:rPr lang="en-US" dirty="0" err="1"/>
              <a:t>git</a:t>
            </a:r>
            <a:r>
              <a:rPr lang="en-US" dirty="0"/>
              <a:t>-repo</a:t>
            </a:r>
          </a:p>
          <a:p>
            <a:r>
              <a:rPr lang="en-US" dirty="0"/>
              <a:t>$ cd ../</a:t>
            </a:r>
            <a:r>
              <a:rPr lang="en-US" dirty="0" err="1"/>
              <a:t>tmp</a:t>
            </a:r>
            <a:endParaRPr lang="en-US" dirty="0"/>
          </a:p>
          <a:p>
            <a:endParaRPr lang="en-US" dirty="0"/>
          </a:p>
          <a:p>
            <a:r>
              <a:rPr lang="en-US" dirty="0"/>
              <a:t>IV. </a:t>
            </a:r>
            <a:r>
              <a:rPr lang="en-US" u="sng" dirty="0"/>
              <a:t>Clone the repository using </a:t>
            </a:r>
            <a:r>
              <a:rPr lang="en-US" u="sng" dirty="0" err="1"/>
              <a:t>git</a:t>
            </a:r>
            <a:r>
              <a:rPr lang="en-US" u="sng" dirty="0"/>
              <a:t> protocol</a:t>
            </a:r>
          </a:p>
          <a:p>
            <a:r>
              <a:rPr lang="en-US" dirty="0"/>
              <a:t>eustacio.g.e.montano@DBSC-83453VY-L /d/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git://dbsc-83453vy-l/sample.git</a:t>
            </a:r>
          </a:p>
          <a:p>
            <a:r>
              <a:rPr lang="en-US" dirty="0"/>
              <a:t>Cloning into sample...</a:t>
            </a:r>
          </a:p>
          <a:p>
            <a:r>
              <a:rPr lang="en-US" dirty="0"/>
              <a:t>remote: Counting objects: 4, done.</a:t>
            </a:r>
          </a:p>
          <a:p>
            <a:r>
              <a:rPr lang="en-US" dirty="0"/>
              <a:t>remote: Compressing objects: 100% (2/2), done.</a:t>
            </a:r>
          </a:p>
          <a:p>
            <a:r>
              <a:rPr lang="en-US" dirty="0"/>
              <a:t>remote: Total 4 (delta 0), reused 0 (delta 0)</a:t>
            </a:r>
          </a:p>
          <a:p>
            <a:r>
              <a:rPr lang="en-US" dirty="0"/>
              <a:t>Receiving objects: 100% (4/4), done.</a:t>
            </a:r>
          </a:p>
        </p:txBody>
      </p:sp>
    </p:spTree>
    <p:extLst>
      <p:ext uri="{BB962C8B-B14F-4D97-AF65-F5344CB8AC3E}">
        <p14:creationId xmlns:p14="http://schemas.microsoft.com/office/powerpoint/2010/main" val="25890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Fetching and Pulling from Your Remotes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62111" y="1741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 [remote-name]</a:t>
            </a:r>
          </a:p>
          <a:p>
            <a:endParaRPr lang="en-US" dirty="0">
              <a:solidFill>
                <a:srgbClr val="00BB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Reference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59654" y="2090172"/>
            <a:ext cx="77231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1) Pro </a:t>
            </a:r>
            <a:r>
              <a:rPr lang="en-US" sz="2000" b="1" dirty="0" err="1"/>
              <a:t>Git</a:t>
            </a:r>
            <a:endParaRPr lang="en-US" sz="2000" b="1" dirty="0"/>
          </a:p>
          <a:p>
            <a:r>
              <a:rPr lang="en-US" sz="2000" dirty="0"/>
              <a:t>Scott Chacon &lt;&lt;schacon@gmail.com&gt;&gt;</a:t>
            </a:r>
          </a:p>
          <a:p>
            <a:r>
              <a:rPr lang="en-US" sz="2000" dirty="0">
                <a:hlinkClick r:id="rId3"/>
              </a:rPr>
              <a:t>2) http://en.wikipedia.org/wiki/Git_%28software%29</a:t>
            </a:r>
            <a:endParaRPr lang="en-US" sz="2000" dirty="0"/>
          </a:p>
          <a:p>
            <a:r>
              <a:rPr lang="en-US" sz="2000" dirty="0"/>
              <a:t>3) </a:t>
            </a:r>
            <a:r>
              <a:rPr lang="en-US" sz="2000" dirty="0">
                <a:hlinkClick r:id="rId4"/>
              </a:rPr>
              <a:t>http://gitref.org/</a:t>
            </a:r>
            <a:endParaRPr lang="en-US" sz="2000" dirty="0"/>
          </a:p>
          <a:p>
            <a:r>
              <a:rPr lang="en-US" sz="2000" dirty="0"/>
              <a:t>http://www.vogella.de/articles/Git/article.html</a:t>
            </a:r>
          </a:p>
        </p:txBody>
      </p:sp>
    </p:spTree>
    <p:extLst>
      <p:ext uri="{BB962C8B-B14F-4D97-AF65-F5344CB8AC3E}">
        <p14:creationId xmlns:p14="http://schemas.microsoft.com/office/powerpoint/2010/main" val="40831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effectLst/>
          <a:sp3d/>
        </p:spPr>
        <p:txBody>
          <a:bodyPr/>
          <a:lstStyle/>
          <a:p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effectLst/>
          <a:sp3d/>
        </p:spPr>
        <p:txBody>
          <a:bodyPr/>
          <a:lstStyle/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sz="2800" b="1" dirty="0" smtClean="0"/>
              <a:t>Hands On Exercise</a:t>
            </a:r>
            <a:endParaRPr lang="en-AU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Goal of </a:t>
            </a:r>
            <a:r>
              <a:rPr lang="en-US" sz="2800" b="1" dirty="0" err="1"/>
              <a:t>Git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 Speed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Simple </a:t>
            </a:r>
            <a:r>
              <a:rPr lang="en-US" sz="1800" dirty="0">
                <a:solidFill>
                  <a:schemeClr val="tx1"/>
                </a:solidFill>
              </a:rPr>
              <a:t>design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Strong </a:t>
            </a:r>
            <a:r>
              <a:rPr lang="en-US" sz="1800" dirty="0">
                <a:solidFill>
                  <a:schemeClr val="tx1"/>
                </a:solidFill>
              </a:rPr>
              <a:t>support for non-linear development (thousands of parallel branches)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Fully </a:t>
            </a:r>
            <a:r>
              <a:rPr lang="en-US" sz="1800" dirty="0">
                <a:solidFill>
                  <a:schemeClr val="tx1"/>
                </a:solidFill>
              </a:rPr>
              <a:t>distributed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Able </a:t>
            </a:r>
            <a:r>
              <a:rPr lang="en-US" sz="1800" dirty="0">
                <a:solidFill>
                  <a:schemeClr val="tx1"/>
                </a:solidFill>
              </a:rPr>
              <a:t>to handle large projects like the Linux kernel efficiently (speed and data size)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2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Git</a:t>
            </a:r>
            <a:r>
              <a:rPr lang="en-US" sz="2800" b="1" dirty="0"/>
              <a:t> Basics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Snapshots, Not Differences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Nearly Every Operation Is Local</a:t>
            </a:r>
          </a:p>
          <a:p>
            <a:pPr lvl="2"/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Has Integrity</a:t>
            </a:r>
          </a:p>
          <a:p>
            <a:pPr lvl="2"/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Generally Only Adds Data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The Three States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0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Difference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06" y="1426228"/>
            <a:ext cx="8078422" cy="359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Difference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332" y="1547751"/>
            <a:ext cx="7894212" cy="349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90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Nearly Every Operation Is Local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5613" y="1519706"/>
            <a:ext cx="8232775" cy="4968511"/>
          </a:xfrm>
        </p:spPr>
        <p:txBody>
          <a:bodyPr/>
          <a:lstStyle/>
          <a:p>
            <a:pPr lvl="2"/>
            <a:r>
              <a:rPr lang="en-US" sz="1800" dirty="0">
                <a:solidFill>
                  <a:schemeClr val="tx1"/>
                </a:solidFill>
              </a:rPr>
              <a:t>browse the history of the project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see the changes introduced between the current version of a file and the file (e.g. a month ago)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you can commit happily until you get to a network connection to upload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0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4-2698 - TGP Photo Illustration 2">
  <a:themeElements>
    <a:clrScheme name="Custom 10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0000"/>
      </a:accent1>
      <a:accent2>
        <a:srgbClr val="408FCD"/>
      </a:accent2>
      <a:accent3>
        <a:srgbClr val="FFDD00"/>
      </a:accent3>
      <a:accent4>
        <a:srgbClr val="551155"/>
      </a:accent4>
      <a:accent5>
        <a:srgbClr val="FF0000"/>
      </a:accent5>
      <a:accent6>
        <a:srgbClr val="408FCD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F32C9007DDE42BB0409BE9B636C34" ma:contentTypeVersion="0" ma:contentTypeDescription="Create a new document." ma:contentTypeScope="" ma:versionID="4edb6db3d447e68d04a998e9582a23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A9D780-DEEF-41A4-B94C-988CEDFC4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F8FF39-A5D2-4C20-89CA-E0BB61C09927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PPT template_v9_16pt</Template>
  <TotalTime>1916</TotalTime>
  <Words>3885</Words>
  <Application>Microsoft Office PowerPoint</Application>
  <PresentationFormat>On-screen Show (4:3)</PresentationFormat>
  <Paragraphs>590</Paragraphs>
  <Slides>47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Wingdings</vt:lpstr>
      <vt:lpstr>14-2698 - TGP Photo Illustration 2</vt:lpstr>
      <vt:lpstr>Philippines Delivery Center Development Control Services</vt:lpstr>
      <vt:lpstr> Agenda</vt:lpstr>
      <vt:lpstr> Evolution of Version Control</vt:lpstr>
      <vt:lpstr>History </vt:lpstr>
      <vt:lpstr>Goal of Git</vt:lpstr>
      <vt:lpstr>Git Basics</vt:lpstr>
      <vt:lpstr>Difference</vt:lpstr>
      <vt:lpstr>Difference</vt:lpstr>
      <vt:lpstr>Nearly Every Operation Is Local</vt:lpstr>
      <vt:lpstr>Git Has Integrity</vt:lpstr>
      <vt:lpstr>Git Generally Only Adds Data</vt:lpstr>
      <vt:lpstr>The Three States</vt:lpstr>
      <vt:lpstr>Three main sections of a Git project</vt:lpstr>
      <vt:lpstr> Agenda 2</vt:lpstr>
      <vt:lpstr> Configure and initialize a repository</vt:lpstr>
      <vt:lpstr>Tracked and Untracked files</vt:lpstr>
      <vt:lpstr> Start And Stop Tracking Files</vt:lpstr>
      <vt:lpstr>Tracked And Staged</vt:lpstr>
      <vt:lpstr>Tracked And Modified</vt:lpstr>
      <vt:lpstr>Staged And Tracked-modified</vt:lpstr>
      <vt:lpstr>Summarized Status</vt:lpstr>
      <vt:lpstr>Summarized Status</vt:lpstr>
      <vt:lpstr>Summarized Status (More Example)</vt:lpstr>
      <vt:lpstr>How To Set Up Git To Ignore Certain Files</vt:lpstr>
      <vt:lpstr>How To Browse The History Of Your Project </vt:lpstr>
      <vt:lpstr>How To Browse The History Of Your Project </vt:lpstr>
      <vt:lpstr>Some Useful Options That Format Takes:</vt:lpstr>
      <vt:lpstr>Try Some Of This Options</vt:lpstr>
      <vt:lpstr>Try Some Of This Options</vt:lpstr>
      <vt:lpstr>Exercise: (Limiting Log Output)</vt:lpstr>
      <vt:lpstr>Commit</vt:lpstr>
      <vt:lpstr>Commit Example</vt:lpstr>
      <vt:lpstr>View Changes Between Commits</vt:lpstr>
      <vt:lpstr>How To Undo Mistakes Quickly And Easily (By Undoing &amp; Recommitting)</vt:lpstr>
      <vt:lpstr>How To Undo Mistakes Quickly And Easily  (By Unstaging)</vt:lpstr>
      <vt:lpstr>How To Undo Mistakes Quickly And Easily  (By Unmodifying)</vt:lpstr>
      <vt:lpstr>How To Undo Mistakes Quickly And Easily  (By Unmodifying) -- Continued</vt:lpstr>
      <vt:lpstr>How To Undo Mistakes Quickly And Easily  (REMINDER)</vt:lpstr>
      <vt:lpstr>How To Push And Pull From Remote Repositories</vt:lpstr>
      <vt:lpstr>How To Push And Pull From Remote Repositories (Adding Remote Repositories)</vt:lpstr>
      <vt:lpstr>Creating the Git repository</vt:lpstr>
      <vt:lpstr>Steps For Creating The Repository 1</vt:lpstr>
      <vt:lpstr>Steps For Creating The Repository 2</vt:lpstr>
      <vt:lpstr>Steps For Creating The Repository 3</vt:lpstr>
      <vt:lpstr>Fetching and Pulling from Your Remotes</vt:lpstr>
      <vt:lpstr>Reference</vt:lpstr>
      <vt:lpstr>Hands On Exercise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creative.services.presentations@accenture.com</dc:creator>
  <cp:lastModifiedBy>Lambojon, Paolo T.</cp:lastModifiedBy>
  <cp:revision>34</cp:revision>
  <cp:lastPrinted>2009-05-13T12:37:25Z</cp:lastPrinted>
  <dcterms:created xsi:type="dcterms:W3CDTF">2014-04-11T05:16:37Z</dcterms:created>
  <dcterms:modified xsi:type="dcterms:W3CDTF">2016-06-15T12:38:07Z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0x0101004FDF32C9007DDE42BB0409BE9B636C34</vt:lpwstr>
  </property>
  <property fmtid="{D5CDD505-2E9C-101B-9397-08002B2CF9AE}" pid="3" name="UserName">
    <vt:lpwstr>w.a.lee</vt:lpwstr>
  </property>
  <property fmtid="{D5CDD505-2E9C-101B-9397-08002B2CF9AE}" pid="4" name="ComputerName">
    <vt:lpwstr>MW7ZKKIP9LROPZ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