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40"/>
  </p:notesMasterIdLst>
  <p:sldIdLst>
    <p:sldId id="268" r:id="rId2"/>
    <p:sldId id="257" r:id="rId3"/>
    <p:sldId id="258" r:id="rId4"/>
    <p:sldId id="259" r:id="rId5"/>
    <p:sldId id="269" r:id="rId6"/>
    <p:sldId id="260" r:id="rId7"/>
    <p:sldId id="263" r:id="rId8"/>
    <p:sldId id="264" r:id="rId9"/>
    <p:sldId id="270" r:id="rId10"/>
    <p:sldId id="271" r:id="rId11"/>
    <p:sldId id="273" r:id="rId12"/>
    <p:sldId id="272" r:id="rId13"/>
    <p:sldId id="275" r:id="rId14"/>
    <p:sldId id="274" r:id="rId15"/>
    <p:sldId id="276" r:id="rId16"/>
    <p:sldId id="279" r:id="rId17"/>
    <p:sldId id="277" r:id="rId18"/>
    <p:sldId id="278" r:id="rId19"/>
    <p:sldId id="281" r:id="rId20"/>
    <p:sldId id="294" r:id="rId21"/>
    <p:sldId id="280" r:id="rId22"/>
    <p:sldId id="283" r:id="rId23"/>
    <p:sldId id="285" r:id="rId24"/>
    <p:sldId id="287" r:id="rId25"/>
    <p:sldId id="289" r:id="rId26"/>
    <p:sldId id="288" r:id="rId27"/>
    <p:sldId id="284" r:id="rId28"/>
    <p:sldId id="292" r:id="rId29"/>
    <p:sldId id="291" r:id="rId30"/>
    <p:sldId id="293" r:id="rId31"/>
    <p:sldId id="295" r:id="rId32"/>
    <p:sldId id="296" r:id="rId33"/>
    <p:sldId id="306" r:id="rId34"/>
    <p:sldId id="297" r:id="rId35"/>
    <p:sldId id="299" r:id="rId36"/>
    <p:sldId id="298" r:id="rId37"/>
    <p:sldId id="30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9" d="100"/>
          <a:sy n="79" d="100"/>
        </p:scale>
        <p:origin x="420" y="90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A9FB-5EDF-4E2D-9A5A-D229D2889B2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03F54-8989-4001-AD70-B98C018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daemon – persistent process that manages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9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</a:t>
            </a:r>
            <a:r>
              <a:rPr lang="en-US" dirty="0"/>
              <a:t> command</a:t>
            </a:r>
            <a:r>
              <a:rPr lang="en-US" baseline="0" dirty="0"/>
              <a:t> did the following: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checked to see if you had the hello-world software image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downloaded the image from the Docker Hub (more about the hub later)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loaded the image into the container and “ran” it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database, and can also be used to the different ADOP Tools such as Jenkins,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SonarQube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Gerrit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Sensu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ELK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8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– tell which base image you are going to use</a:t>
            </a:r>
          </a:p>
          <a:p>
            <a:endParaRPr lang="en-US" dirty="0"/>
          </a:p>
          <a:p>
            <a:r>
              <a:rPr lang="en-US" dirty="0"/>
              <a:t>RUN – command that you will execute upon build</a:t>
            </a:r>
          </a:p>
          <a:p>
            <a:endParaRPr lang="en-US" dirty="0"/>
          </a:p>
          <a:p>
            <a:r>
              <a:rPr lang="en-US" dirty="0"/>
              <a:t>CMD – command that will be executed when you run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 form does</a:t>
            </a:r>
            <a:r>
              <a:rPr lang="en-US" baseline="0" dirty="0"/>
              <a:t> not invoke the command shell.</a:t>
            </a:r>
          </a:p>
          <a:p>
            <a:r>
              <a:rPr lang="en-US" baseline="0" dirty="0"/>
              <a:t>Example: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[ "echo", "$HOME" ] will not do a substitution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$HOME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[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"-c", "echo", "$HOME" ]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the shell form, it will be executed in /bin/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Build the </a:t>
            </a:r>
            <a:r>
              <a:rPr lang="en-US" sz="1200" dirty="0" err="1"/>
              <a:t>docker</a:t>
            </a:r>
            <a:r>
              <a:rPr lang="en-US" sz="1200" dirty="0"/>
              <a:t> image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docker</a:t>
            </a:r>
            <a:r>
              <a:rPr lang="en-US" sz="1200" dirty="0"/>
              <a:t> build --build-</a:t>
            </a:r>
            <a:r>
              <a:rPr lang="en-US" sz="1200" dirty="0" err="1"/>
              <a:t>arg</a:t>
            </a:r>
            <a:r>
              <a:rPr lang="en-US" sz="1200" dirty="0"/>
              <a:t> </a:t>
            </a:r>
            <a:r>
              <a:rPr lang="en-US" sz="1200" dirty="0" err="1"/>
              <a:t>lastname</a:t>
            </a:r>
            <a:r>
              <a:rPr lang="en-US" sz="1200" dirty="0"/>
              <a:t>=&lt;</a:t>
            </a:r>
            <a:r>
              <a:rPr lang="en-US" sz="1200" dirty="0" err="1"/>
              <a:t>last_name</a:t>
            </a:r>
            <a:r>
              <a:rPr lang="en-US" sz="1200" dirty="0"/>
              <a:t>&gt; -t </a:t>
            </a:r>
            <a:r>
              <a:rPr lang="en-US" sz="1200" dirty="0" err="1"/>
              <a:t>mycontainer</a:t>
            </a:r>
            <a:r>
              <a:rPr lang="en-US" sz="1200" dirty="0"/>
              <a:t>/myname:1.0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7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4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Build, ship, run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 Containers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command: “</a:t>
            </a:r>
            <a:r>
              <a:rPr lang="en-US" sz="2800" dirty="0" err="1"/>
              <a:t>docker</a:t>
            </a:r>
            <a:r>
              <a:rPr lang="en-US" sz="2800" dirty="0"/>
              <a:t> run hello-world”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docker</a:t>
            </a:r>
            <a:r>
              <a:rPr lang="en-US" sz="2400" dirty="0"/>
              <a:t> 	– tells your system to use the </a:t>
            </a:r>
            <a:r>
              <a:rPr lang="en-US" sz="2400" dirty="0" err="1"/>
              <a:t>docker</a:t>
            </a:r>
            <a:r>
              <a:rPr lang="en-US" sz="2400" dirty="0"/>
              <a:t>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run 		– subcommand that will create and run a </a:t>
            </a:r>
            <a:r>
              <a:rPr lang="en-US" sz="2400" dirty="0" err="1"/>
              <a:t>docker</a:t>
            </a:r>
            <a:r>
              <a:rPr lang="en-US" sz="2400" dirty="0"/>
              <a:t>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hello-world – tells Docker which image to load into the container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b="1" dirty="0"/>
              <a:t>Container</a:t>
            </a:r>
            <a:r>
              <a:rPr lang="en-US" sz="2800" dirty="0"/>
              <a:t> – a basic version of the Linux operating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b="1" dirty="0"/>
              <a:t>Image</a:t>
            </a:r>
            <a:r>
              <a:rPr lang="en-US" sz="2800" dirty="0"/>
              <a:t> – software that you load into a container.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Depending on how it was built, an image might just run a simple command and then exit. It can also be a something more complex like a database. </a:t>
            </a:r>
          </a:p>
        </p:txBody>
      </p:sp>
    </p:spTree>
    <p:extLst>
      <p:ext uri="{BB962C8B-B14F-4D97-AF65-F5344CB8AC3E}">
        <p14:creationId xmlns:p14="http://schemas.microsoft.com/office/powerpoint/2010/main" val="367012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FIND AND RUN the </a:t>
            </a:r>
            <a:r>
              <a:rPr lang="en-US" sz="3200" b="1" dirty="0" err="1"/>
              <a:t>whalesay</a:t>
            </a:r>
            <a:r>
              <a:rPr lang="en-US" sz="3200" b="1" dirty="0"/>
              <a:t>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Find and Run the </a:t>
            </a:r>
            <a:r>
              <a:rPr lang="en-US" sz="5400" b="1" dirty="0" err="1"/>
              <a:t>WhaleSay</a:t>
            </a:r>
            <a:r>
              <a:rPr lang="en-US" sz="5400" b="1" dirty="0"/>
              <a:t> Image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Open your browser and go to Docker Hub (hub.docker.com)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Enter “</a:t>
            </a:r>
            <a:r>
              <a:rPr lang="en-US" sz="2800" dirty="0" err="1"/>
              <a:t>docker</a:t>
            </a:r>
            <a:r>
              <a:rPr lang="en-US" sz="2800" dirty="0"/>
              <a:t> / </a:t>
            </a:r>
            <a:r>
              <a:rPr lang="en-US" sz="2800" dirty="0" err="1"/>
              <a:t>whalesay</a:t>
            </a:r>
            <a:r>
              <a:rPr lang="en-US" sz="2800" dirty="0"/>
              <a:t>” on the search bar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Click on the </a:t>
            </a:r>
            <a:r>
              <a:rPr lang="en-US" sz="2800" dirty="0" err="1"/>
              <a:t>docker</a:t>
            </a:r>
            <a:r>
              <a:rPr lang="en-US" sz="2800" dirty="0"/>
              <a:t>/</a:t>
            </a:r>
            <a:r>
              <a:rPr lang="en-US" sz="2800" dirty="0" err="1"/>
              <a:t>whalesay</a:t>
            </a:r>
            <a:r>
              <a:rPr lang="en-US" sz="2800" dirty="0"/>
              <a:t> image on the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Read the image information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How to use the image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How the image was built – </a:t>
            </a:r>
            <a:r>
              <a:rPr lang="en-US" sz="2400" dirty="0" err="1"/>
              <a:t>Dockerfile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Run the </a:t>
            </a:r>
            <a:r>
              <a:rPr lang="en-US" sz="2800" dirty="0" err="1"/>
              <a:t>docker</a:t>
            </a:r>
            <a:r>
              <a:rPr lang="en-US" sz="2800" dirty="0"/>
              <a:t>/</a:t>
            </a:r>
            <a:r>
              <a:rPr lang="en-US" sz="2800" dirty="0" err="1"/>
              <a:t>whalesay</a:t>
            </a:r>
            <a:r>
              <a:rPr lang="en-US" sz="2800" dirty="0"/>
              <a:t> image</a:t>
            </a:r>
          </a:p>
          <a:p>
            <a:pPr marL="292608" lvl="1" indent="0" algn="ctr">
              <a:buNone/>
            </a:pPr>
            <a:r>
              <a:rPr lang="en-US" sz="2400" dirty="0" err="1"/>
              <a:t>docker</a:t>
            </a:r>
            <a:r>
              <a:rPr lang="en-US" sz="2400" dirty="0"/>
              <a:t> run </a:t>
            </a:r>
            <a:r>
              <a:rPr lang="en-US" sz="2400" dirty="0" err="1"/>
              <a:t>docker</a:t>
            </a:r>
            <a:r>
              <a:rPr lang="en-US" sz="2400" dirty="0"/>
              <a:t>/</a:t>
            </a:r>
            <a:r>
              <a:rPr lang="en-US" sz="2400" dirty="0" err="1"/>
              <a:t>whalesay</a:t>
            </a:r>
            <a:r>
              <a:rPr lang="en-US" sz="2400" dirty="0"/>
              <a:t> </a:t>
            </a:r>
            <a:r>
              <a:rPr lang="en-US" sz="2400" dirty="0" err="1"/>
              <a:t>cowsay</a:t>
            </a:r>
            <a:r>
              <a:rPr lang="en-US" sz="2400" dirty="0"/>
              <a:t> boo</a:t>
            </a:r>
          </a:p>
        </p:txBody>
      </p:sp>
    </p:spTree>
    <p:extLst>
      <p:ext uri="{BB962C8B-B14F-4D97-AF65-F5344CB8AC3E}">
        <p14:creationId xmlns:p14="http://schemas.microsoft.com/office/powerpoint/2010/main" val="35941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WRITING YOUR OWN DOCKERFILE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4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WRITING YOUR OWN 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0083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sz="2400" dirty="0"/>
              <a:t>We will try to improve the </a:t>
            </a:r>
            <a:r>
              <a:rPr lang="en-US" sz="2400" dirty="0" err="1"/>
              <a:t>docker</a:t>
            </a:r>
            <a:r>
              <a:rPr lang="en-US" sz="2400" dirty="0"/>
              <a:t>/</a:t>
            </a:r>
            <a:r>
              <a:rPr lang="en-US" sz="2400" dirty="0" err="1"/>
              <a:t>whalesay</a:t>
            </a:r>
            <a:r>
              <a:rPr lang="en-US" sz="2400" dirty="0"/>
              <a:t> image</a:t>
            </a:r>
          </a:p>
          <a:p>
            <a:pPr marL="457200" indent="-457200">
              <a:lnSpc>
                <a:spcPct val="75000"/>
              </a:lnSpc>
              <a:buFont typeface="+mj-lt"/>
              <a:buAutoNum type="arabicPeriod"/>
            </a:pPr>
            <a:r>
              <a:rPr lang="en-US" sz="2400" dirty="0"/>
              <a:t>Go to /</a:t>
            </a:r>
            <a:r>
              <a:rPr lang="en-US" sz="2400" dirty="0" err="1"/>
              <a:t>tmp</a:t>
            </a:r>
            <a:r>
              <a:rPr lang="en-US" sz="2400" dirty="0"/>
              <a:t> folder</a:t>
            </a:r>
          </a:p>
          <a:p>
            <a:pPr marL="635508" lvl="1" indent="-342900">
              <a:lnSpc>
                <a:spcPct val="75000"/>
              </a:lnSpc>
            </a:pPr>
            <a:r>
              <a:rPr lang="en-US" sz="2400" dirty="0"/>
              <a:t>cd /</a:t>
            </a:r>
            <a:r>
              <a:rPr lang="en-US" sz="2400" dirty="0" err="1"/>
              <a:t>tmp</a:t>
            </a:r>
            <a:endParaRPr lang="en-US" sz="2400" dirty="0"/>
          </a:p>
          <a:p>
            <a:pPr marL="457200" indent="-457200">
              <a:lnSpc>
                <a:spcPct val="75000"/>
              </a:lnSpc>
              <a:buFont typeface="+mj-lt"/>
              <a:buAutoNum type="arabicPeriod"/>
            </a:pPr>
            <a:r>
              <a:rPr lang="en-US" sz="2400" dirty="0"/>
              <a:t>Create a directory</a:t>
            </a:r>
          </a:p>
          <a:p>
            <a:pPr marL="635508" lvl="1" indent="-342900">
              <a:lnSpc>
                <a:spcPct val="75000"/>
              </a:lnSpc>
            </a:pPr>
            <a:r>
              <a:rPr lang="en-US" sz="2400" dirty="0" err="1"/>
              <a:t>mkdir</a:t>
            </a:r>
            <a:r>
              <a:rPr lang="en-US" sz="2400" dirty="0"/>
              <a:t> </a:t>
            </a:r>
            <a:r>
              <a:rPr lang="en-US" sz="2400" dirty="0" err="1"/>
              <a:t>testdocker</a:t>
            </a:r>
            <a:endParaRPr lang="en-US" sz="2400" dirty="0"/>
          </a:p>
          <a:p>
            <a:pPr marL="457200" indent="-457200">
              <a:lnSpc>
                <a:spcPct val="75000"/>
              </a:lnSpc>
              <a:buFont typeface="+mj-lt"/>
              <a:buAutoNum type="arabicPeriod"/>
            </a:pPr>
            <a:r>
              <a:rPr lang="en-US" sz="2400" dirty="0"/>
              <a:t>Create a </a:t>
            </a:r>
            <a:r>
              <a:rPr lang="en-US" sz="2400" dirty="0" err="1"/>
              <a:t>Dockerfile</a:t>
            </a:r>
            <a:endParaRPr lang="en-US" sz="2400" dirty="0"/>
          </a:p>
          <a:p>
            <a:pPr marL="635508" lvl="1" indent="-342900">
              <a:lnSpc>
                <a:spcPct val="75000"/>
              </a:lnSpc>
            </a:pPr>
            <a:r>
              <a:rPr lang="en-US" sz="2400" dirty="0"/>
              <a:t>touch </a:t>
            </a:r>
            <a:r>
              <a:rPr lang="en-US" sz="2400" dirty="0" err="1"/>
              <a:t>Dockerfile</a:t>
            </a:r>
            <a:endParaRPr lang="en-US" sz="2400" dirty="0"/>
          </a:p>
          <a:p>
            <a:pPr marL="457200" indent="-457200">
              <a:lnSpc>
                <a:spcPct val="75000"/>
              </a:lnSpc>
              <a:buFont typeface="+mj-lt"/>
              <a:buAutoNum type="arabicPeriod"/>
            </a:pPr>
            <a:r>
              <a:rPr lang="en-US" sz="2400" dirty="0"/>
              <a:t>See if the </a:t>
            </a:r>
            <a:r>
              <a:rPr lang="en-US" sz="2400" dirty="0" err="1"/>
              <a:t>Dockerfile</a:t>
            </a:r>
            <a:r>
              <a:rPr lang="en-US" sz="2400" dirty="0"/>
              <a:t> is in the same directory</a:t>
            </a:r>
          </a:p>
          <a:p>
            <a:pPr marL="635508" lvl="1" indent="-342900">
              <a:lnSpc>
                <a:spcPct val="75000"/>
              </a:lnSpc>
            </a:pPr>
            <a:r>
              <a:rPr lang="en-US" sz="2400" dirty="0"/>
              <a:t>ls</a:t>
            </a:r>
          </a:p>
          <a:p>
            <a:pPr marL="457200" indent="-457200">
              <a:lnSpc>
                <a:spcPct val="75000"/>
              </a:lnSpc>
              <a:buFont typeface="+mj-lt"/>
              <a:buAutoNum type="arabicPeriod"/>
            </a:pPr>
            <a:r>
              <a:rPr lang="en-US" sz="2400" dirty="0"/>
              <a:t>Edit the </a:t>
            </a:r>
            <a:r>
              <a:rPr lang="en-US" sz="2400" dirty="0" err="1"/>
              <a:t>Dockerfile</a:t>
            </a:r>
            <a:endParaRPr lang="en-US" sz="2400" dirty="0"/>
          </a:p>
          <a:p>
            <a:pPr marL="635508" lvl="1" indent="-342900">
              <a:lnSpc>
                <a:spcPct val="75000"/>
              </a:lnSpc>
            </a:pPr>
            <a:r>
              <a:rPr lang="en-US" sz="2400" dirty="0"/>
              <a:t>vim </a:t>
            </a:r>
            <a:r>
              <a:rPr lang="en-US" sz="2400" dirty="0" err="1"/>
              <a:t>Dockerfile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77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WRITING YOUR OWN DOCKERFILE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Insert this to your </a:t>
            </a:r>
            <a:r>
              <a:rPr lang="en-US" sz="2400" dirty="0" err="1"/>
              <a:t>Dockerfile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docker</a:t>
            </a:r>
            <a:r>
              <a:rPr lang="en-US" sz="2800" dirty="0"/>
              <a:t>/</a:t>
            </a:r>
            <a:r>
              <a:rPr lang="en-US" sz="2800" dirty="0" err="1"/>
              <a:t>whalesay:latest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RUN apt-get -y update &amp;&amp; apt-get install -y fortunes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CMD /</a:t>
            </a:r>
            <a:r>
              <a:rPr lang="en-US" sz="2800" dirty="0" err="1"/>
              <a:t>usr</a:t>
            </a:r>
            <a:r>
              <a:rPr lang="en-US" sz="2800" dirty="0"/>
              <a:t>/games/fortune -a | </a:t>
            </a:r>
            <a:r>
              <a:rPr lang="en-US" sz="2800" dirty="0" err="1"/>
              <a:t>cowsay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132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WRITING YOUR OWN DOCKERFILE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73" y="2585258"/>
            <a:ext cx="1041061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6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WRITING YOUR OWN DOCKERFILE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3500" dirty="0"/>
              <a:t>Check the contents of your </a:t>
            </a:r>
            <a:r>
              <a:rPr lang="en-US" sz="3500" dirty="0" err="1"/>
              <a:t>Dockerfile</a:t>
            </a:r>
            <a:endParaRPr lang="en-US" sz="3500" dirty="0"/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3000" dirty="0"/>
              <a:t>cat </a:t>
            </a:r>
            <a:r>
              <a:rPr lang="en-US" sz="3000" dirty="0" err="1"/>
              <a:t>Dockerfile</a:t>
            </a:r>
            <a:endParaRPr lang="en-US" sz="30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3500" dirty="0"/>
              <a:t>Build your Docker Image from the </a:t>
            </a:r>
            <a:r>
              <a:rPr lang="en-US" sz="3500" dirty="0" err="1"/>
              <a:t>Dockerfile</a:t>
            </a:r>
            <a:endParaRPr lang="en-US" sz="3500" dirty="0"/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3000" dirty="0" err="1"/>
              <a:t>docker</a:t>
            </a:r>
            <a:r>
              <a:rPr lang="en-US" sz="3000" dirty="0"/>
              <a:t> build –t </a:t>
            </a:r>
            <a:r>
              <a:rPr lang="en-US" sz="3000" dirty="0" err="1"/>
              <a:t>docker</a:t>
            </a:r>
            <a:r>
              <a:rPr lang="en-US" sz="3000" dirty="0"/>
              <a:t>-whale 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3500" dirty="0"/>
              <a:t>Check the list of your </a:t>
            </a:r>
            <a:r>
              <a:rPr lang="en-US" sz="3500" dirty="0" err="1"/>
              <a:t>docker</a:t>
            </a:r>
            <a:r>
              <a:rPr lang="en-US" sz="3500" dirty="0"/>
              <a:t> images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3000" dirty="0" err="1"/>
              <a:t>docker</a:t>
            </a:r>
            <a:r>
              <a:rPr lang="en-US" sz="3000" dirty="0"/>
              <a:t> images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749808" lvl="1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749808" lvl="1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64" y="5171296"/>
            <a:ext cx="10017416" cy="10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WRITING YOUR OWN DOCKERFILE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sz="2800" dirty="0"/>
              <a:t>Run your new </a:t>
            </a:r>
            <a:r>
              <a:rPr lang="en-US" sz="2800" dirty="0" err="1"/>
              <a:t>docker</a:t>
            </a:r>
            <a:r>
              <a:rPr lang="en-US" sz="2800" dirty="0"/>
              <a:t>-whale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 err="1"/>
              <a:t>docker</a:t>
            </a:r>
            <a:r>
              <a:rPr lang="en-US" sz="2400" dirty="0"/>
              <a:t> run </a:t>
            </a:r>
            <a:r>
              <a:rPr lang="en-US" sz="2400" dirty="0" err="1"/>
              <a:t>docker</a:t>
            </a:r>
            <a:r>
              <a:rPr lang="en-US" sz="2400" dirty="0"/>
              <a:t>-whale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23" y="2715231"/>
            <a:ext cx="5839863" cy="35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4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DOCKERFILE INSTRUCTIONS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BUILD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Compose applications without worrying about inconsistencies between environments, and locking into any platform or language.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SHIP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Design an application – development and distribution – and manage it through a consistent user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Docker Hub, or private Registry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RUN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Deploy scalable services on a variety of platforms</a:t>
            </a:r>
          </a:p>
        </p:txBody>
      </p:sp>
    </p:spTree>
    <p:extLst>
      <p:ext uri="{BB962C8B-B14F-4D97-AF65-F5344CB8AC3E}">
        <p14:creationId xmlns:p14="http://schemas.microsoft.com/office/powerpoint/2010/main" val="23930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DOCKERFILE INSTRUCTIONS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FROM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MAINTAINER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WORKDIR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ARG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ENV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ADD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RUN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EXPOSE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CMD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ENTRYPOINT</a:t>
            </a:r>
          </a:p>
        </p:txBody>
      </p:sp>
    </p:spTree>
    <p:extLst>
      <p:ext uri="{BB962C8B-B14F-4D97-AF65-F5344CB8AC3E}">
        <p14:creationId xmlns:p14="http://schemas.microsoft.com/office/powerpoint/2010/main" val="329717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DOCKERFILE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5859"/>
            <a:ext cx="10058400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FROM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Must be the first instruction in order to specify the </a:t>
            </a:r>
            <a:r>
              <a:rPr lang="en-US" sz="2000" b="1" i="1" dirty="0"/>
              <a:t>Base Image</a:t>
            </a:r>
            <a:r>
              <a:rPr lang="en-US" sz="2000" i="1" dirty="0"/>
              <a:t> </a:t>
            </a:r>
            <a:r>
              <a:rPr lang="en-US" sz="2000" dirty="0"/>
              <a:t>from which you are building</a:t>
            </a:r>
          </a:p>
          <a:p>
            <a:pPr marL="292608" lvl="1" indent="0" algn="ctr">
              <a:buNone/>
            </a:pPr>
            <a:r>
              <a:rPr lang="en-US" sz="2400" dirty="0"/>
              <a:t>FROM &lt;image&gt;:&lt;tag&gt;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MAINTAINER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Allows you to set the Author field of the image</a:t>
            </a:r>
          </a:p>
          <a:p>
            <a:pPr marL="292608" lvl="1" indent="0" algn="ctr">
              <a:buNone/>
            </a:pPr>
            <a:r>
              <a:rPr lang="en-US" sz="2400" dirty="0"/>
              <a:t>MAINTAINER &lt;name&gt;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WORKDIR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Sets the working directory for any RUN, CMD, ENTRYPOINT, COPY, and ADD command/s that follow it in the </a:t>
            </a:r>
            <a:r>
              <a:rPr lang="en-US" sz="2000" dirty="0" err="1"/>
              <a:t>Dockerfile</a:t>
            </a:r>
            <a:r>
              <a:rPr lang="en-US" sz="2000" dirty="0"/>
              <a:t>.</a:t>
            </a:r>
          </a:p>
          <a:p>
            <a:pPr marL="292608" lvl="1" indent="0" algn="ctr">
              <a:buNone/>
            </a:pPr>
            <a:r>
              <a:rPr lang="en-US" sz="2400" dirty="0"/>
              <a:t>WORKDIR &lt;/path/to/directory&gt;</a:t>
            </a:r>
          </a:p>
          <a:p>
            <a:pPr marL="292608" lvl="1" indent="0">
              <a:buNone/>
            </a:pPr>
            <a:r>
              <a:rPr lang="en-US" sz="2000" dirty="0"/>
              <a:t>*Any succeeding WORKDIR will be </a:t>
            </a:r>
            <a:r>
              <a:rPr lang="en-US" sz="2000" b="1" i="1" dirty="0"/>
              <a:t>relative</a:t>
            </a:r>
            <a:r>
              <a:rPr lang="en-US" sz="2000" dirty="0"/>
              <a:t> to the previous one.</a:t>
            </a:r>
          </a:p>
        </p:txBody>
      </p:sp>
    </p:spTree>
    <p:extLst>
      <p:ext uri="{BB962C8B-B14F-4D97-AF65-F5344CB8AC3E}">
        <p14:creationId xmlns:p14="http://schemas.microsoft.com/office/powerpoint/2010/main" val="65942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DOCKERFILE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3200" b="1" dirty="0"/>
              <a:t>USER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Sets the user name or UID to use when running the image and for any RUN, CMD, and ENTRYPOINT instructions that follows it.</a:t>
            </a:r>
          </a:p>
          <a:p>
            <a:pPr marL="292608" lvl="1" indent="0" algn="ctr">
              <a:buNone/>
            </a:pPr>
            <a:r>
              <a:rPr lang="en-US" sz="2800" dirty="0"/>
              <a:t>USER &lt;username&gt;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3200" b="1" dirty="0"/>
              <a:t>ARG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Defines a variable that users can pass during a </a:t>
            </a:r>
            <a:r>
              <a:rPr lang="en-US" sz="2400" dirty="0" err="1"/>
              <a:t>docker</a:t>
            </a:r>
            <a:r>
              <a:rPr lang="en-US" sz="2400" dirty="0"/>
              <a:t> build using the “—build-</a:t>
            </a:r>
            <a:r>
              <a:rPr lang="en-US" sz="2400" dirty="0" err="1"/>
              <a:t>arg</a:t>
            </a:r>
            <a:r>
              <a:rPr lang="en-US" sz="2400" dirty="0"/>
              <a:t> &lt;</a:t>
            </a:r>
            <a:r>
              <a:rPr lang="en-US" sz="2400" dirty="0" err="1"/>
              <a:t>varname</a:t>
            </a:r>
            <a:r>
              <a:rPr lang="en-US" sz="2400" dirty="0"/>
              <a:t>&gt;=&lt;value&gt;” flag.</a:t>
            </a:r>
          </a:p>
          <a:p>
            <a:pPr marL="292608" lvl="1" indent="0" algn="ctr">
              <a:buNone/>
            </a:pPr>
            <a:r>
              <a:rPr lang="en-US" sz="2800" dirty="0"/>
              <a:t>ARG &lt;name&gt;[=&lt;default value&gt;]</a:t>
            </a:r>
          </a:p>
          <a:p>
            <a:pPr marL="292608" lvl="1" indent="0">
              <a:buNone/>
            </a:pPr>
            <a:r>
              <a:rPr lang="en-US" sz="2800" dirty="0"/>
              <a:t>* </a:t>
            </a:r>
            <a:r>
              <a:rPr lang="en-US" sz="2400" dirty="0"/>
              <a:t>If the ARG does not have a default value and was not defined by the user, it will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18322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DOCKERFILE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b="1" dirty="0"/>
              <a:t>ENV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Sets an environment variable for the image.</a:t>
            </a:r>
          </a:p>
          <a:p>
            <a:pPr marL="292608" lvl="1" indent="0" algn="ctr">
              <a:buNone/>
            </a:pPr>
            <a:r>
              <a:rPr lang="en-US" sz="2800" dirty="0"/>
              <a:t>ENV &lt;key&gt;=&lt;value&gt;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3200" b="1" dirty="0"/>
              <a:t>ADD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Adds new files, directories, or remote file URLs into the filesystem of the container</a:t>
            </a:r>
          </a:p>
          <a:p>
            <a:pPr marL="292608" lvl="1" indent="0" algn="ctr">
              <a:buNone/>
            </a:pPr>
            <a:r>
              <a:rPr lang="en-US" sz="2800" dirty="0"/>
              <a:t>ADD &lt;</a:t>
            </a:r>
            <a:r>
              <a:rPr lang="en-US" sz="2800" dirty="0" err="1"/>
              <a:t>src</a:t>
            </a:r>
            <a:r>
              <a:rPr lang="en-US" sz="2800" dirty="0"/>
              <a:t>&gt; &lt;</a:t>
            </a:r>
            <a:r>
              <a:rPr lang="en-US" sz="2800" dirty="0" err="1"/>
              <a:t>dest</a:t>
            </a:r>
            <a:r>
              <a:rPr lang="en-US" sz="2800" dirty="0"/>
              <a:t>&gt;</a:t>
            </a:r>
          </a:p>
          <a:p>
            <a:pPr marL="292608" lvl="1" indent="0">
              <a:buNone/>
            </a:pPr>
            <a:r>
              <a:rPr lang="en-US" sz="2800" dirty="0"/>
              <a:t>* </a:t>
            </a:r>
            <a:r>
              <a:rPr lang="en-US" sz="2400" dirty="0"/>
              <a:t>All the new files and directories are created with UID and GID of 0 (root user)</a:t>
            </a:r>
          </a:p>
          <a:p>
            <a:pPr marL="292608" lvl="1" indent="0">
              <a:buNone/>
            </a:pPr>
            <a:r>
              <a:rPr lang="en-US" sz="2400" dirty="0"/>
              <a:t>* &lt;</a:t>
            </a:r>
            <a:r>
              <a:rPr lang="en-US" sz="2400" dirty="0" err="1"/>
              <a:t>dest</a:t>
            </a:r>
            <a:r>
              <a:rPr lang="en-US" sz="2400" dirty="0"/>
              <a:t>&gt; is an absolute path or relative to a WORKDIR</a:t>
            </a:r>
          </a:p>
        </p:txBody>
      </p:sp>
    </p:spTree>
    <p:extLst>
      <p:ext uri="{BB962C8B-B14F-4D97-AF65-F5344CB8AC3E}">
        <p14:creationId xmlns:p14="http://schemas.microsoft.com/office/powerpoint/2010/main" val="3644153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DOCKERFILE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3200" b="1" dirty="0"/>
              <a:t>RUN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Executes a command in a new layer on top of the current image.</a:t>
            </a:r>
          </a:p>
          <a:p>
            <a:pPr marL="292608" lvl="1" indent="0" algn="ctr">
              <a:buNone/>
            </a:pPr>
            <a:r>
              <a:rPr lang="en-US" sz="2800" dirty="0"/>
              <a:t>RUN &lt;command&gt;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3200" b="1" dirty="0"/>
              <a:t>EXPOSE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Makes the container listen on the specified port during runtime</a:t>
            </a:r>
          </a:p>
          <a:p>
            <a:pPr marL="292608" lvl="1" indent="0" algn="ctr">
              <a:buNone/>
            </a:pPr>
            <a:r>
              <a:rPr lang="en-US" sz="2800" dirty="0"/>
              <a:t>EXPOSE &lt;port&gt;</a:t>
            </a:r>
          </a:p>
        </p:txBody>
      </p:sp>
    </p:spTree>
    <p:extLst>
      <p:ext uri="{BB962C8B-B14F-4D97-AF65-F5344CB8AC3E}">
        <p14:creationId xmlns:p14="http://schemas.microsoft.com/office/powerpoint/2010/main" val="3798675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DOCKERFILE INSTRUCTIONS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sz="3200" b="1" dirty="0"/>
              <a:t> ENTRYPOINT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Allows you to configure a container that will run as an executable. </a:t>
            </a:r>
          </a:p>
          <a:p>
            <a:pPr marL="292608" lvl="1" indent="0" algn="ctr">
              <a:buNone/>
            </a:pPr>
            <a:r>
              <a:rPr lang="en-US" sz="2800" dirty="0"/>
              <a:t>ENTRYPOINT [“executable”,”param1”,”param2”]</a:t>
            </a:r>
          </a:p>
          <a:p>
            <a:pPr marL="292608" lvl="1" indent="0" algn="ctr">
              <a:buNone/>
            </a:pPr>
            <a:r>
              <a:rPr lang="en-US" sz="2800" dirty="0"/>
              <a:t>ENTRYPOINT command param1 param2</a:t>
            </a:r>
          </a:p>
          <a:p>
            <a:pPr marL="292608" lvl="1" indent="0">
              <a:buNone/>
            </a:pPr>
            <a:r>
              <a:rPr lang="en-US" sz="2400" dirty="0"/>
              <a:t>* Only the last ENTRYPOINT will have an effect.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7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DOCKERFILE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sz="3200" b="1" dirty="0"/>
              <a:t> CMD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Provides </a:t>
            </a:r>
            <a:r>
              <a:rPr lang="en-US" sz="2400" b="1" i="1" dirty="0"/>
              <a:t>defaults </a:t>
            </a:r>
            <a:r>
              <a:rPr lang="en-US" sz="2400" dirty="0"/>
              <a:t>for an executing container.</a:t>
            </a:r>
          </a:p>
          <a:p>
            <a:pPr marL="292608" lvl="1" indent="0" algn="ctr">
              <a:buNone/>
            </a:pPr>
            <a:r>
              <a:rPr lang="en-US" sz="2800" dirty="0"/>
              <a:t>CMD [“executable”,”param1”,”param2”] (exec form)</a:t>
            </a:r>
          </a:p>
          <a:p>
            <a:pPr marL="292608" lvl="1" indent="0" algn="ctr">
              <a:buNone/>
            </a:pPr>
            <a:r>
              <a:rPr lang="en-US" sz="2800" dirty="0"/>
              <a:t>CMD [“param1”,”param2”] (as </a:t>
            </a:r>
            <a:r>
              <a:rPr lang="en-US" sz="2800" dirty="0" err="1"/>
              <a:t>params</a:t>
            </a:r>
            <a:r>
              <a:rPr lang="en-US" sz="2800" dirty="0"/>
              <a:t> to ENTRYPOINT)</a:t>
            </a:r>
          </a:p>
          <a:p>
            <a:pPr marL="292608" lvl="1" indent="0" algn="ctr">
              <a:buNone/>
            </a:pPr>
            <a:r>
              <a:rPr lang="en-US" sz="2800" dirty="0"/>
              <a:t>CMD command param1 param2 (shell form)</a:t>
            </a:r>
          </a:p>
          <a:p>
            <a:pPr marL="292608" lvl="1" indent="0">
              <a:buNone/>
            </a:pPr>
            <a:r>
              <a:rPr lang="en-US" sz="2400" dirty="0"/>
              <a:t>* There can only be one CMD command instruction on a </a:t>
            </a:r>
            <a:r>
              <a:rPr lang="en-US" sz="2400" dirty="0" err="1"/>
              <a:t>Dockerfile</a:t>
            </a:r>
            <a:r>
              <a:rPr lang="en-US" sz="2400" dirty="0"/>
              <a:t>. </a:t>
            </a:r>
          </a:p>
          <a:p>
            <a:pPr marL="292608" lvl="1" indent="0">
              <a:buNone/>
            </a:pPr>
            <a:r>
              <a:rPr lang="en-US" sz="2400" dirty="0"/>
              <a:t>* The user can override the defaults on the CMD if they specify arguments on </a:t>
            </a:r>
            <a:r>
              <a:rPr lang="en-US" sz="2400" dirty="0" err="1"/>
              <a:t>docker</a:t>
            </a:r>
            <a:r>
              <a:rPr lang="en-US" sz="2400" dirty="0"/>
              <a:t> run.</a:t>
            </a:r>
          </a:p>
          <a:p>
            <a:pPr marL="292608" lvl="1" indent="0">
              <a:buNone/>
            </a:pPr>
            <a:r>
              <a:rPr lang="en-US" sz="2400" dirty="0"/>
              <a:t>* Should be used to define arguments for an ENTRYPOINT command</a:t>
            </a:r>
          </a:p>
          <a:p>
            <a:pPr marL="292608" lvl="1" indent="0" algn="ctr">
              <a:buNone/>
            </a:pPr>
            <a:endParaRPr lang="en-US" sz="2800" dirty="0"/>
          </a:p>
          <a:p>
            <a:pPr marL="292608" lvl="1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2474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64771"/>
            <a:ext cx="10058400" cy="972589"/>
          </a:xfrm>
        </p:spPr>
        <p:txBody>
          <a:bodyPr>
            <a:normAutofit/>
          </a:bodyPr>
          <a:lstStyle/>
          <a:p>
            <a:r>
              <a:rPr lang="en-US" sz="6000" b="1" dirty="0"/>
              <a:t>DOCKERFILE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7262" y="1737360"/>
            <a:ext cx="8238435" cy="50167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FROM centos</a:t>
            </a:r>
          </a:p>
          <a:p>
            <a:r>
              <a:rPr lang="en-US" sz="2000" dirty="0"/>
              <a:t>MAINTAINER &lt;</a:t>
            </a:r>
            <a:r>
              <a:rPr lang="en-US" sz="2000" dirty="0" err="1"/>
              <a:t>your_eid</a:t>
            </a:r>
            <a:r>
              <a:rPr lang="en-US" sz="2000" dirty="0"/>
              <a:t>&gt;@accenture.com</a:t>
            </a:r>
          </a:p>
          <a:p>
            <a:endParaRPr lang="en-US" sz="2000" dirty="0"/>
          </a:p>
          <a:p>
            <a:r>
              <a:rPr lang="en-US" sz="2000" dirty="0"/>
              <a:t>WORKDIR /</a:t>
            </a:r>
            <a:r>
              <a:rPr lang="en-US" sz="2000" dirty="0" err="1"/>
              <a:t>tmp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ENV </a:t>
            </a:r>
            <a:r>
              <a:rPr lang="en-US" sz="2000" dirty="0" err="1"/>
              <a:t>middlename</a:t>
            </a:r>
            <a:r>
              <a:rPr lang="en-US" sz="2000" dirty="0"/>
              <a:t> &lt;</a:t>
            </a:r>
            <a:r>
              <a:rPr lang="en-US" sz="2000" dirty="0" err="1"/>
              <a:t>middle_name</a:t>
            </a:r>
            <a:r>
              <a:rPr lang="en-US" sz="2000" dirty="0"/>
              <a:t>&gt;</a:t>
            </a:r>
          </a:p>
          <a:p>
            <a:r>
              <a:rPr lang="en-US" sz="2000" dirty="0"/>
              <a:t>ARG </a:t>
            </a:r>
            <a:r>
              <a:rPr lang="en-US" sz="2000" dirty="0" err="1"/>
              <a:t>lastname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ADD myname.txt .</a:t>
            </a:r>
          </a:p>
          <a:p>
            <a:endParaRPr lang="en-US" sz="2000" dirty="0"/>
          </a:p>
          <a:p>
            <a:r>
              <a:rPr lang="en-US" sz="2000" dirty="0"/>
              <a:t>EXPOSE 80</a:t>
            </a:r>
          </a:p>
          <a:p>
            <a:endParaRPr lang="en-US" sz="2000" dirty="0"/>
          </a:p>
          <a:p>
            <a:r>
              <a:rPr lang="en-US" sz="2000" dirty="0"/>
              <a:t>RUN echo $</a:t>
            </a:r>
            <a:r>
              <a:rPr lang="en-US" sz="2000" dirty="0" err="1"/>
              <a:t>middlename</a:t>
            </a:r>
            <a:r>
              <a:rPr lang="en-US" sz="2000" dirty="0"/>
              <a:t> &gt;&gt; myname.txt &amp;&amp; \</a:t>
            </a:r>
          </a:p>
          <a:p>
            <a:r>
              <a:rPr lang="en-US" sz="2000" dirty="0"/>
              <a:t>    echo $</a:t>
            </a:r>
            <a:r>
              <a:rPr lang="en-US" sz="2000" dirty="0" err="1"/>
              <a:t>lastname</a:t>
            </a:r>
            <a:r>
              <a:rPr lang="en-US" sz="2000" dirty="0"/>
              <a:t> &gt;&gt; myname.txt</a:t>
            </a:r>
          </a:p>
          <a:p>
            <a:endParaRPr lang="en-US" sz="2000" dirty="0"/>
          </a:p>
          <a:p>
            <a:r>
              <a:rPr lang="en-US" sz="2000" dirty="0"/>
              <a:t>CMD while true; do cat /</a:t>
            </a:r>
            <a:r>
              <a:rPr lang="en-US" sz="2000" dirty="0" err="1"/>
              <a:t>tmp</a:t>
            </a:r>
            <a:r>
              <a:rPr lang="en-US" sz="2000" dirty="0"/>
              <a:t>/myname.txt; sleep 10; done</a:t>
            </a:r>
          </a:p>
        </p:txBody>
      </p:sp>
    </p:spTree>
    <p:extLst>
      <p:ext uri="{BB962C8B-B14F-4D97-AF65-F5344CB8AC3E}">
        <p14:creationId xmlns:p14="http://schemas.microsoft.com/office/powerpoint/2010/main" val="294488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DOCKERFILE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57164" cy="4023360"/>
          </a:xfrm>
        </p:spPr>
        <p:txBody>
          <a:bodyPr>
            <a:normAutofit/>
          </a:bodyPr>
          <a:lstStyle/>
          <a:p>
            <a:r>
              <a:rPr lang="en-US" sz="2400" dirty="0"/>
              <a:t>Build the </a:t>
            </a:r>
            <a:r>
              <a:rPr lang="en-US" sz="2400" dirty="0" err="1"/>
              <a:t>docker</a:t>
            </a:r>
            <a:r>
              <a:rPr lang="en-US" sz="2400" dirty="0"/>
              <a:t> image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docker</a:t>
            </a:r>
            <a:r>
              <a:rPr lang="en-US" sz="2400" dirty="0"/>
              <a:t> build --build-</a:t>
            </a:r>
            <a:r>
              <a:rPr lang="en-US" sz="2400" dirty="0" err="1"/>
              <a:t>arg</a:t>
            </a:r>
            <a:r>
              <a:rPr lang="en-US" sz="2400" dirty="0"/>
              <a:t> </a:t>
            </a:r>
            <a:r>
              <a:rPr lang="en-US" sz="2400" dirty="0" err="1"/>
              <a:t>lastname</a:t>
            </a:r>
            <a:r>
              <a:rPr lang="en-US" sz="2400" dirty="0"/>
              <a:t>=&lt;</a:t>
            </a:r>
            <a:r>
              <a:rPr lang="en-US" sz="2400" dirty="0" err="1"/>
              <a:t>last_name</a:t>
            </a:r>
            <a:r>
              <a:rPr lang="en-US" sz="2400" dirty="0"/>
              <a:t>&gt; -t </a:t>
            </a:r>
            <a:r>
              <a:rPr lang="en-US" sz="2400" dirty="0" err="1"/>
              <a:t>mycontainer</a:t>
            </a:r>
            <a:r>
              <a:rPr lang="en-US" sz="2400" dirty="0"/>
              <a:t>/myname:1.0 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9" y="3467928"/>
            <a:ext cx="10830835" cy="13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85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/>
              <a:t>DOCKER RUN ARGUMENTS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Why Docker?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Agility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Define environments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Create and deploy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Quickly respond to change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Enables developers to control from infrastructure to application.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Standardize, secure, and scale the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Portability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Transfer or distribute applications from a personal computer, to a team, to private infrastructure, and public cloud providers</a:t>
            </a:r>
          </a:p>
        </p:txBody>
      </p:sp>
    </p:spTree>
    <p:extLst>
      <p:ext uri="{BB962C8B-B14F-4D97-AF65-F5344CB8AC3E}">
        <p14:creationId xmlns:p14="http://schemas.microsoft.com/office/powerpoint/2010/main" val="3055107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 RUN ARGUMENTS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Interactive (-i)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Tty</a:t>
            </a:r>
            <a:r>
              <a:rPr lang="en-US" sz="2800" dirty="0"/>
              <a:t> (-t)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Detached (-d)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Remove (--</a:t>
            </a:r>
            <a:r>
              <a:rPr lang="en-US" sz="2800" dirty="0" err="1"/>
              <a:t>rm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Container Name (--name)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Volume (-v)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Environment variable (-e)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Port/expose (-p)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Link (--link)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Restart (--restart)</a:t>
            </a:r>
          </a:p>
        </p:txBody>
      </p:sp>
    </p:spTree>
    <p:extLst>
      <p:ext uri="{BB962C8B-B14F-4D97-AF65-F5344CB8AC3E}">
        <p14:creationId xmlns:p14="http://schemas.microsoft.com/office/powerpoint/2010/main" val="398786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RUN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55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docker</a:t>
            </a:r>
            <a:r>
              <a:rPr lang="en-US" sz="2400" dirty="0"/>
              <a:t> run [OPTIONS] [IMAGE] [COMMAND] ([ARGUMENTS])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Interactive (-i)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Keep STDIN open even if not attached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TTY (-t)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Allocate a pseudo-TTY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* This will allow you to use the container like a traditional VM as long as the bash prompt is running</a:t>
            </a:r>
          </a:p>
        </p:txBody>
      </p:sp>
    </p:spTree>
    <p:extLst>
      <p:ext uri="{BB962C8B-B14F-4D97-AF65-F5344CB8AC3E}">
        <p14:creationId xmlns:p14="http://schemas.microsoft.com/office/powerpoint/2010/main" val="941167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RUN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2156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800" dirty="0"/>
              <a:t>Detach (-d)</a:t>
            </a:r>
          </a:p>
          <a:p>
            <a:pPr marL="749808" lvl="1" indent="-457200"/>
            <a:r>
              <a:rPr lang="en-US" sz="2400" dirty="0"/>
              <a:t>Run container in the background and print container ID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800" dirty="0"/>
              <a:t>Remove (--</a:t>
            </a:r>
            <a:r>
              <a:rPr lang="en-US" sz="2800" dirty="0" err="1"/>
              <a:t>rm</a:t>
            </a:r>
            <a:r>
              <a:rPr lang="en-US" sz="2800" dirty="0"/>
              <a:t>)</a:t>
            </a:r>
          </a:p>
          <a:p>
            <a:pPr marL="749808" lvl="1" indent="-457200"/>
            <a:r>
              <a:rPr lang="en-US" sz="2400" dirty="0"/>
              <a:t>Automatically remove the container when it exits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800" dirty="0"/>
              <a:t>Container Name (--name &lt;name&gt;)</a:t>
            </a:r>
          </a:p>
          <a:p>
            <a:pPr marL="749808" lvl="1" indent="-457200"/>
            <a:r>
              <a:rPr lang="en-US" sz="2400" dirty="0"/>
              <a:t>Assign a name to the container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800" dirty="0"/>
              <a:t>Volume (-v [</a:t>
            </a:r>
            <a:r>
              <a:rPr lang="en-US" sz="2800" dirty="0" err="1"/>
              <a:t>src</a:t>
            </a:r>
            <a:r>
              <a:rPr lang="en-US" sz="2800" dirty="0"/>
              <a:t>]:[destination])</a:t>
            </a:r>
          </a:p>
          <a:p>
            <a:pPr marL="635508" lvl="1" indent="-342900"/>
            <a:r>
              <a:rPr lang="en-US" sz="2400" dirty="0"/>
              <a:t>Bind mount to a volume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600" dirty="0"/>
              <a:t>Environment (-e &lt;key&gt;=&lt;value&gt;)</a:t>
            </a:r>
          </a:p>
          <a:p>
            <a:pPr marL="806958" lvl="1" indent="-514350"/>
            <a:r>
              <a:rPr lang="en-US" sz="2400" dirty="0"/>
              <a:t>Sets run time environmental variables inside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53405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RUN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215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2800" dirty="0"/>
              <a:t>Port/expose (-p &lt;port&gt;  or 	-p &lt;</a:t>
            </a:r>
            <a:r>
              <a:rPr lang="en-US" sz="2800" dirty="0" err="1"/>
              <a:t>host_port</a:t>
            </a:r>
            <a:r>
              <a:rPr lang="en-US" sz="2800" dirty="0"/>
              <a:t>&gt;:&lt;</a:t>
            </a:r>
            <a:r>
              <a:rPr lang="en-US" sz="2800" dirty="0" err="1"/>
              <a:t>container_port</a:t>
            </a:r>
            <a:r>
              <a:rPr lang="en-US" sz="2800" dirty="0"/>
              <a:t>&gt;) </a:t>
            </a:r>
          </a:p>
          <a:p>
            <a:pPr marL="749808" lvl="1" indent="-457200"/>
            <a:r>
              <a:rPr lang="en-US" sz="2400" dirty="0"/>
              <a:t>Exposes a port or a range of ports inside the container</a:t>
            </a:r>
          </a:p>
          <a:p>
            <a:pPr marL="749808" lvl="1" indent="-457200"/>
            <a:r>
              <a:rPr lang="en-US" sz="2400" dirty="0"/>
              <a:t>Can be used to bind the port to the host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800" dirty="0"/>
              <a:t>Link (--link &lt;container name or id&gt;(:alias))</a:t>
            </a:r>
          </a:p>
          <a:p>
            <a:pPr marL="749808" lvl="1" indent="-457200"/>
            <a:r>
              <a:rPr lang="en-US" sz="2400" dirty="0"/>
              <a:t>Add link to another container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800" dirty="0"/>
              <a:t> Restart (--restart=always)</a:t>
            </a:r>
          </a:p>
          <a:p>
            <a:pPr marL="749808" lvl="1" indent="-457200"/>
            <a:r>
              <a:rPr lang="en-US" sz="2400" dirty="0"/>
              <a:t>Sets the restart policy whether the container should or should not be restarted on exit.</a:t>
            </a:r>
          </a:p>
        </p:txBody>
      </p:sp>
    </p:spTree>
    <p:extLst>
      <p:ext uri="{BB962C8B-B14F-4D97-AF65-F5344CB8AC3E}">
        <p14:creationId xmlns:p14="http://schemas.microsoft.com/office/powerpoint/2010/main" val="835594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RUN YOUR MYNAME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Run your </a:t>
            </a:r>
            <a:r>
              <a:rPr lang="en-US" sz="2800" dirty="0" err="1"/>
              <a:t>mycontainer</a:t>
            </a:r>
            <a:r>
              <a:rPr lang="en-US" sz="2800" dirty="0"/>
              <a:t>/</a:t>
            </a:r>
            <a:r>
              <a:rPr lang="en-US" sz="2800" dirty="0" err="1"/>
              <a:t>myname</a:t>
            </a:r>
            <a:r>
              <a:rPr lang="en-US" sz="2800" dirty="0"/>
              <a:t> image</a:t>
            </a:r>
          </a:p>
          <a:p>
            <a:pPr lvl="1" algn="ctr"/>
            <a:r>
              <a:rPr lang="en-US" sz="2600" dirty="0" err="1"/>
              <a:t>docker</a:t>
            </a:r>
            <a:r>
              <a:rPr lang="en-US" sz="2600" dirty="0"/>
              <a:t> run -it -d --name &lt;</a:t>
            </a:r>
            <a:r>
              <a:rPr lang="en-US" sz="2600" dirty="0" err="1"/>
              <a:t>container_name</a:t>
            </a:r>
            <a:r>
              <a:rPr lang="en-US" sz="2600" dirty="0"/>
              <a:t>&gt; </a:t>
            </a:r>
            <a:r>
              <a:rPr lang="en-US" sz="2600" dirty="0" err="1"/>
              <a:t>mycontainer</a:t>
            </a:r>
            <a:r>
              <a:rPr lang="en-US" sz="2600" dirty="0"/>
              <a:t>/</a:t>
            </a:r>
            <a:r>
              <a:rPr lang="en-US" sz="2600" dirty="0" err="1"/>
              <a:t>myname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See if your container is running</a:t>
            </a:r>
          </a:p>
          <a:p>
            <a:pPr marL="0" indent="0" algn="ctr">
              <a:buNone/>
            </a:pPr>
            <a:r>
              <a:rPr lang="en-US" sz="2800" dirty="0" err="1"/>
              <a:t>docker</a:t>
            </a:r>
            <a:r>
              <a:rPr lang="en-US" sz="2800" dirty="0"/>
              <a:t> </a:t>
            </a:r>
            <a:r>
              <a:rPr lang="en-US" sz="2800" dirty="0" err="1"/>
              <a:t>ps</a:t>
            </a:r>
            <a:endParaRPr lang="en-US" sz="2800" dirty="0"/>
          </a:p>
          <a:p>
            <a:pPr algn="ctr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" y="4504286"/>
            <a:ext cx="11438313" cy="52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7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OTHER DOCKER COMMANDS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71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OTHER 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Build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Run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Processes (</a:t>
            </a:r>
            <a:r>
              <a:rPr lang="en-US" sz="2800" dirty="0" err="1"/>
              <a:t>ps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Logs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Inspect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Execute (exec)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Copy (</a:t>
            </a:r>
            <a:r>
              <a:rPr lang="en-US" sz="2800" dirty="0" err="1"/>
              <a:t>cp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Remove (</a:t>
            </a:r>
            <a:r>
              <a:rPr lang="en-US" sz="2800" dirty="0" err="1"/>
              <a:t>rm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Remove Image (</a:t>
            </a:r>
            <a:r>
              <a:rPr lang="en-US" sz="2800" dirty="0" err="1"/>
              <a:t>rmi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819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OTHER DOCKER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19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Processes (</a:t>
            </a:r>
            <a:r>
              <a:rPr lang="en-US" sz="2800" dirty="0" err="1"/>
              <a:t>ps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List the containers running on the host</a:t>
            </a:r>
          </a:p>
          <a:p>
            <a:pPr marL="201168" lvl="1" indent="0">
              <a:buNone/>
            </a:pPr>
            <a:r>
              <a:rPr lang="en-US" sz="2400" dirty="0"/>
              <a:t>* You can use the “-a” command to show all the containers, even the ones that are stopped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History (history)</a:t>
            </a:r>
          </a:p>
          <a:p>
            <a:pPr marL="749808" lvl="1" indent="-457200"/>
            <a:r>
              <a:rPr lang="en-US" sz="2400" dirty="0"/>
              <a:t>Shows the history of an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Logs (logs)</a:t>
            </a:r>
          </a:p>
          <a:p>
            <a:pPr marL="749808" lvl="1" indent="-457200"/>
            <a:r>
              <a:rPr lang="en-US" sz="2400" dirty="0"/>
              <a:t>Fetch the logs of a container</a:t>
            </a:r>
          </a:p>
          <a:p>
            <a:pPr marL="932688" lvl="2" indent="-457200"/>
            <a:r>
              <a:rPr lang="en-US" sz="1800" dirty="0"/>
              <a:t>-f 	follow log output</a:t>
            </a:r>
          </a:p>
          <a:p>
            <a:pPr marL="932688" lvl="2" indent="-457200"/>
            <a:r>
              <a:rPr lang="en-US" sz="1800" dirty="0"/>
              <a:t>-t 	show timestamps</a:t>
            </a:r>
          </a:p>
        </p:txBody>
      </p:sp>
    </p:spTree>
    <p:extLst>
      <p:ext uri="{BB962C8B-B14F-4D97-AF65-F5344CB8AC3E}">
        <p14:creationId xmlns:p14="http://schemas.microsoft.com/office/powerpoint/2010/main" val="4146632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OTHER DOCKER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9483"/>
            <a:ext cx="10058400" cy="473794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Inspect (inspect)</a:t>
            </a:r>
          </a:p>
          <a:p>
            <a:pPr marL="749808" lvl="1" indent="-457200"/>
            <a:r>
              <a:rPr lang="en-US" sz="2400" dirty="0"/>
              <a:t>Return low-level information on a container or image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Execute (exec)</a:t>
            </a:r>
          </a:p>
          <a:p>
            <a:pPr marL="749808" lvl="1" indent="-457200"/>
            <a:r>
              <a:rPr lang="en-US" sz="2400" dirty="0"/>
              <a:t>Run a command in a running container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Copy (</a:t>
            </a:r>
            <a:r>
              <a:rPr lang="en-US" sz="2800" dirty="0" err="1"/>
              <a:t>cp</a:t>
            </a:r>
            <a:r>
              <a:rPr lang="en-US" sz="2800" dirty="0"/>
              <a:t> &lt;</a:t>
            </a:r>
            <a:r>
              <a:rPr lang="en-US" sz="2800" dirty="0" err="1"/>
              <a:t>src</a:t>
            </a:r>
            <a:r>
              <a:rPr lang="en-US" sz="2800" dirty="0"/>
              <a:t>&gt; &lt;container&gt;:&lt;</a:t>
            </a:r>
            <a:r>
              <a:rPr lang="en-US" sz="2800" dirty="0" err="1"/>
              <a:t>dest</a:t>
            </a:r>
            <a:r>
              <a:rPr lang="en-US" sz="2800" dirty="0"/>
              <a:t>&gt; or vice-versa)</a:t>
            </a:r>
          </a:p>
          <a:p>
            <a:pPr marL="749808" lvl="1" indent="-457200"/>
            <a:r>
              <a:rPr lang="en-US" sz="2400" dirty="0"/>
              <a:t>Copy files/folders between a container and the local filesystem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Remove (</a:t>
            </a:r>
            <a:r>
              <a:rPr lang="en-US" sz="2800" dirty="0" err="1"/>
              <a:t>rm</a:t>
            </a:r>
            <a:r>
              <a:rPr lang="en-US" sz="2800" dirty="0"/>
              <a:t> &lt;</a:t>
            </a:r>
            <a:r>
              <a:rPr lang="en-US" sz="2800" dirty="0" err="1"/>
              <a:t>container_id</a:t>
            </a:r>
            <a:r>
              <a:rPr lang="en-US" sz="2800" dirty="0"/>
              <a:t>&gt;)</a:t>
            </a:r>
          </a:p>
          <a:p>
            <a:pPr marL="749808" lvl="1" indent="-457200"/>
            <a:r>
              <a:rPr lang="en-US" sz="2400" dirty="0"/>
              <a:t>Removes a container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Remove Image (</a:t>
            </a:r>
            <a:r>
              <a:rPr lang="en-US" sz="2800" dirty="0" err="1"/>
              <a:t>rmi</a:t>
            </a:r>
            <a:r>
              <a:rPr lang="en-US" sz="2800" dirty="0"/>
              <a:t> &lt;</a:t>
            </a:r>
            <a:r>
              <a:rPr lang="en-US" sz="2800" dirty="0" err="1"/>
              <a:t>image_id</a:t>
            </a:r>
            <a:r>
              <a:rPr lang="en-US" sz="2800" dirty="0"/>
              <a:t>&gt;)</a:t>
            </a:r>
          </a:p>
          <a:p>
            <a:pPr marL="749808" lvl="1" indent="-457200"/>
            <a:r>
              <a:rPr lang="en-US" sz="2400" dirty="0"/>
              <a:t>Removes an image</a:t>
            </a:r>
          </a:p>
        </p:txBody>
      </p:sp>
    </p:spTree>
    <p:extLst>
      <p:ext uri="{BB962C8B-B14F-4D97-AF65-F5344CB8AC3E}">
        <p14:creationId xmlns:p14="http://schemas.microsoft.com/office/powerpoint/2010/main" val="180787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 Use Cases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CI/CD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Enable developers to develop and test applications more quickly within any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DevOps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Break down barriers between developers and operations teams to improve the application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1950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GETTING Started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Install Docker on AWS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Update your server packages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yum update –y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Install Docker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docker</a:t>
            </a:r>
            <a:r>
              <a:rPr lang="en-US" dirty="0"/>
              <a:t> –y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 Docker service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docker</a:t>
            </a:r>
            <a:r>
              <a:rPr lang="en-US" dirty="0"/>
              <a:t> start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Make Docker service start on boot up (Optional, but recommended)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chkconfig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Switch to root account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Check if Docker service is running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7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Install Docker on AWS Linux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Install Docker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yum update -y &amp;&amp; \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yum install </a:t>
            </a:r>
            <a:r>
              <a:rPr lang="en-US" sz="2400" dirty="0" err="1"/>
              <a:t>docker</a:t>
            </a:r>
            <a:r>
              <a:rPr lang="en-US" sz="2400" dirty="0"/>
              <a:t> -y &amp;&amp; \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service </a:t>
            </a:r>
            <a:r>
              <a:rPr lang="en-US" sz="2400" dirty="0" err="1"/>
              <a:t>docker</a:t>
            </a:r>
            <a:r>
              <a:rPr lang="en-US" sz="2400" dirty="0"/>
              <a:t> start &amp;&amp; \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chkconfig</a:t>
            </a:r>
            <a:r>
              <a:rPr lang="en-US" sz="2400" dirty="0"/>
              <a:t> </a:t>
            </a:r>
            <a:r>
              <a:rPr lang="en-US" sz="2400" dirty="0" err="1"/>
              <a:t>docker</a:t>
            </a:r>
            <a:r>
              <a:rPr lang="en-US" sz="2400" dirty="0"/>
              <a:t> on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Check if Docker is running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endParaRPr lang="en-US" sz="2400" dirty="0"/>
          </a:p>
          <a:p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90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Run a simple Docker Container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24" y="1737360"/>
            <a:ext cx="6782512" cy="45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Understanding images and containers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135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1885</TotalTime>
  <Words>1458</Words>
  <Application>Microsoft Office PowerPoint</Application>
  <PresentationFormat>Widescreen</PresentationFormat>
  <Paragraphs>289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Wingdings</vt:lpstr>
      <vt:lpstr>Retrospect</vt:lpstr>
      <vt:lpstr>PowerPoint Presentation</vt:lpstr>
      <vt:lpstr>Docker Solution</vt:lpstr>
      <vt:lpstr>Why Docker?</vt:lpstr>
      <vt:lpstr>Docker Use Cases</vt:lpstr>
      <vt:lpstr>PowerPoint Presentation</vt:lpstr>
      <vt:lpstr>Install Docker on AWS Linux</vt:lpstr>
      <vt:lpstr>Install Docker on AWS Linux</vt:lpstr>
      <vt:lpstr>Run a simple Docker Container</vt:lpstr>
      <vt:lpstr>PowerPoint Presentation</vt:lpstr>
      <vt:lpstr>Docker Containers and Images</vt:lpstr>
      <vt:lpstr>PowerPoint Presentation</vt:lpstr>
      <vt:lpstr>Find and Run the WhaleSay Image</vt:lpstr>
      <vt:lpstr>PowerPoint Presentation</vt:lpstr>
      <vt:lpstr>WRITING YOUR OWN DOCKERFILE</vt:lpstr>
      <vt:lpstr>WRITING YOUR OWN DOCKERFILE</vt:lpstr>
      <vt:lpstr>WRITING YOUR OWN DOCKERFILE</vt:lpstr>
      <vt:lpstr>WRITING YOUR OWN DOCKERFILE</vt:lpstr>
      <vt:lpstr>WRITING YOUR OWN DOCKERFILE</vt:lpstr>
      <vt:lpstr>PowerPoint Presentation</vt:lpstr>
      <vt:lpstr>DOCKERFILE INSTRUCTIONS</vt:lpstr>
      <vt:lpstr>DOCKERFILE INSTRUCTIONS</vt:lpstr>
      <vt:lpstr>DOCKERFILE INSTRUCTIONS</vt:lpstr>
      <vt:lpstr>DOCKERFILE INSTRUCTIONS</vt:lpstr>
      <vt:lpstr>DOCKERFILE INSTRUCTIONS</vt:lpstr>
      <vt:lpstr>DOCKERFILE INSTRUCTIONS</vt:lpstr>
      <vt:lpstr>DOCKERFILE INSTRUCTIONS</vt:lpstr>
      <vt:lpstr>DOCKERFILE SAMPLE</vt:lpstr>
      <vt:lpstr>DOCKERFILE SAMPLE</vt:lpstr>
      <vt:lpstr>PowerPoint Presentation</vt:lpstr>
      <vt:lpstr>DOCKER RUN ARGUMENTS</vt:lpstr>
      <vt:lpstr>DOCKER RUN ARGUMENTS</vt:lpstr>
      <vt:lpstr>DOCKER RUN ARGUMENTS</vt:lpstr>
      <vt:lpstr>DOCKER RUN ARGUMENTS</vt:lpstr>
      <vt:lpstr>RUN YOUR MYNAME IMAGE</vt:lpstr>
      <vt:lpstr>PowerPoint Presentation</vt:lpstr>
      <vt:lpstr>OTHER DOCKER COMMANDS</vt:lpstr>
      <vt:lpstr>OTHER DOCKER COMMANDS</vt:lpstr>
      <vt:lpstr>OTHER DOCKER COMMANDS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John Arcy R.</dc:creator>
  <cp:lastModifiedBy>Pineda, Renn Louie S.</cp:lastModifiedBy>
  <cp:revision>162</cp:revision>
  <dcterms:created xsi:type="dcterms:W3CDTF">2016-04-25T06:32:39Z</dcterms:created>
  <dcterms:modified xsi:type="dcterms:W3CDTF">2017-05-23T08:08:26Z</dcterms:modified>
</cp:coreProperties>
</file>