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7" r:id="rId3"/>
    <p:sldId id="260" r:id="rId4"/>
    <p:sldId id="261" r:id="rId5"/>
    <p:sldId id="264" r:id="rId6"/>
    <p:sldId id="267" r:id="rId7"/>
    <p:sldId id="265" r:id="rId8"/>
    <p:sldId id="263" r:id="rId9"/>
    <p:sldId id="266" r:id="rId10"/>
    <p:sldId id="262"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62"/>
    <a:srgbClr val="276195"/>
    <a:srgbClr val="327CC0"/>
    <a:srgbClr val="458DCF"/>
    <a:srgbClr val="5B9BD5"/>
    <a:srgbClr val="00A000"/>
    <a:srgbClr val="595959"/>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78545" autoAdjust="0"/>
  </p:normalViewPr>
  <p:slideViewPr>
    <p:cSldViewPr snapToGrid="0">
      <p:cViewPr varScale="1">
        <p:scale>
          <a:sx n="58" d="100"/>
          <a:sy n="58" d="100"/>
        </p:scale>
        <p:origin x="17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C106B-B1E7-42EA-991E-5DA6AE110827}" type="datetimeFigureOut">
              <a:rPr lang="en-PH" smtClean="0"/>
              <a:t>17/05/2017</a:t>
            </a:fld>
            <a:endParaRPr lang="en-P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023CC-4611-489B-BC43-58BD634BD351}" type="slidenum">
              <a:rPr lang="en-PH" smtClean="0"/>
              <a:t>‹#›</a:t>
            </a:fld>
            <a:endParaRPr lang="en-PH"/>
          </a:p>
        </p:txBody>
      </p:sp>
    </p:spTree>
    <p:extLst>
      <p:ext uri="{BB962C8B-B14F-4D97-AF65-F5344CB8AC3E}">
        <p14:creationId xmlns:p14="http://schemas.microsoft.com/office/powerpoint/2010/main" val="2328063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uides.github.com/features/issues/"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github.com/integrations" TargetMode="External"/><Relationship Id="rId4" Type="http://schemas.openxmlformats.org/officeDocument/2006/relationships/hyperlink" Target="http://doc.gitlab.com/ce/integration/READM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A1023CC-4611-489B-BC43-58BD634BD351}" type="slidenum">
              <a:rPr lang="en-PH" smtClean="0"/>
              <a:t>2</a:t>
            </a:fld>
            <a:endParaRPr lang="en-PH"/>
          </a:p>
        </p:txBody>
      </p:sp>
    </p:spTree>
    <p:extLst>
      <p:ext uri="{BB962C8B-B14F-4D97-AF65-F5344CB8AC3E}">
        <p14:creationId xmlns:p14="http://schemas.microsoft.com/office/powerpoint/2010/main" val="379508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Code Review</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PH" dirty="0" smtClean="0"/>
              <a:t>-</a:t>
            </a:r>
            <a:r>
              <a:rPr lang="en-PH" sz="1200" b="0" i="0" kern="1200" dirty="0" smtClean="0">
                <a:solidFill>
                  <a:schemeClr val="tx1"/>
                </a:solidFill>
                <a:effectLst/>
                <a:latin typeface="+mn-lt"/>
                <a:ea typeface="+mn-ea"/>
                <a:cs typeface="+mn-cs"/>
              </a:rPr>
              <a:t>Propose changes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PH" dirty="0" smtClean="0"/>
              <a:t>-</a:t>
            </a:r>
            <a:r>
              <a:rPr lang="en-PH" sz="1200" b="0" i="0" kern="1200" dirty="0" smtClean="0">
                <a:solidFill>
                  <a:schemeClr val="tx1"/>
                </a:solidFill>
                <a:effectLst/>
                <a:latin typeface="+mn-lt"/>
                <a:ea typeface="+mn-ea"/>
                <a:cs typeface="+mn-cs"/>
              </a:rPr>
              <a:t>Request reviews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PH" dirty="0" smtClean="0"/>
              <a:t>-</a:t>
            </a:r>
            <a:r>
              <a:rPr lang="en-PH" sz="1200" b="0" i="0" kern="1200" dirty="0" smtClean="0">
                <a:solidFill>
                  <a:schemeClr val="tx1"/>
                </a:solidFill>
                <a:effectLst/>
                <a:latin typeface="+mn-lt"/>
                <a:ea typeface="+mn-ea"/>
                <a:cs typeface="+mn-cs"/>
              </a:rPr>
              <a:t>See the difference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PH" sz="1200" b="0" i="0" kern="1200" dirty="0" smtClean="0">
                <a:solidFill>
                  <a:schemeClr val="tx1"/>
                </a:solidFill>
                <a:effectLst/>
                <a:latin typeface="+mn-lt"/>
                <a:ea typeface="+mn-ea"/>
                <a:cs typeface="+mn-cs"/>
              </a:rPr>
              <a:t>-Comment in context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PH" sz="1200" b="0" i="0" kern="1200" dirty="0" smtClean="0">
                <a:solidFill>
                  <a:schemeClr val="tx1"/>
                </a:solidFill>
                <a:effectLst/>
                <a:latin typeface="+mn-lt"/>
                <a:ea typeface="+mn-ea"/>
                <a:cs typeface="+mn-cs"/>
              </a:rPr>
              <a:t>-Give clear feedback</a:t>
            </a:r>
          </a:p>
          <a:p>
            <a:pPr lvl="1"/>
            <a:r>
              <a:rPr lang="en-PH" sz="1200" b="0" i="0" kern="1200" dirty="0" smtClean="0">
                <a:solidFill>
                  <a:schemeClr val="tx1"/>
                </a:solidFill>
                <a:effectLst/>
                <a:latin typeface="+mn-lt"/>
                <a:ea typeface="+mn-ea"/>
                <a:cs typeface="+mn-cs"/>
              </a:rPr>
              <a:t>-Protect branches (Only merge the highest quality code)</a:t>
            </a:r>
          </a:p>
          <a:p>
            <a:r>
              <a:rPr lang="en-PH" sz="1200" b="0" i="0" kern="1200" dirty="0" smtClean="0">
                <a:solidFill>
                  <a:schemeClr val="tx1"/>
                </a:solidFill>
                <a:effectLst/>
                <a:latin typeface="+mn-lt"/>
                <a:ea typeface="+mn-ea"/>
                <a:cs typeface="+mn-cs"/>
              </a:rPr>
              <a:t>Project Management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PH" sz="1200" b="0" i="0" kern="1200" dirty="0" smtClean="0">
                <a:solidFill>
                  <a:schemeClr val="tx1"/>
                </a:solidFill>
                <a:effectLst/>
                <a:latin typeface="+mn-lt"/>
                <a:ea typeface="+mn-ea"/>
                <a:cs typeface="+mn-cs"/>
              </a:rPr>
              <a:t>-Track and assign tasks</a:t>
            </a:r>
            <a:r>
              <a:rPr lang="en-PH" sz="1200" b="0" i="0" kern="1200" baseline="0" dirty="0" smtClean="0">
                <a:solidFill>
                  <a:schemeClr val="tx1"/>
                </a:solidFill>
                <a:effectLst/>
                <a:latin typeface="+mn-lt"/>
                <a:ea typeface="+mn-ea"/>
                <a:cs typeface="+mn-cs"/>
              </a:rPr>
              <a:t> (Milestones, Assignee)</a:t>
            </a:r>
          </a:p>
          <a:p>
            <a:pPr marL="0" marR="0" indent="0" algn="l" defTabSz="914400" rtl="0" eaLnBrk="1" fontAlgn="auto" latinLnBrk="0" hangingPunct="1">
              <a:lnSpc>
                <a:spcPct val="100000"/>
              </a:lnSpc>
              <a:spcBef>
                <a:spcPts val="0"/>
              </a:spcBef>
              <a:spcAft>
                <a:spcPts val="0"/>
              </a:spcAft>
              <a:buClrTx/>
              <a:buSzTx/>
              <a:buFontTx/>
              <a:buNone/>
              <a:tabLst/>
              <a:defRPr/>
            </a:pPr>
            <a:r>
              <a:rPr lang="en-PH" sz="1200" b="0" i="0" kern="1200" baseline="0" dirty="0" smtClean="0">
                <a:solidFill>
                  <a:schemeClr val="tx1"/>
                </a:solidFill>
                <a:effectLst/>
                <a:latin typeface="+mn-lt"/>
                <a:ea typeface="+mn-ea"/>
                <a:cs typeface="+mn-cs"/>
              </a:rPr>
              <a:t>Integration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PH" sz="1200" b="0" i="0" kern="1200" baseline="0" dirty="0" smtClean="0">
                <a:solidFill>
                  <a:schemeClr val="tx1"/>
                </a:solidFill>
                <a:effectLst/>
                <a:latin typeface="+mn-lt"/>
                <a:ea typeface="+mn-ea"/>
                <a:cs typeface="+mn-cs"/>
              </a:rPr>
              <a:t>-</a:t>
            </a:r>
            <a:r>
              <a:rPr lang="en-PH" sz="1200" b="0" i="0" kern="1200" dirty="0" smtClean="0">
                <a:solidFill>
                  <a:schemeClr val="tx1"/>
                </a:solidFill>
                <a:effectLst/>
                <a:latin typeface="+mn-lt"/>
                <a:ea typeface="+mn-ea"/>
                <a:cs typeface="+mn-cs"/>
              </a:rPr>
              <a:t>Extend GitHub</a:t>
            </a:r>
          </a:p>
          <a:p>
            <a:pPr marL="0" marR="0" lvl="0" indent="0" algn="l" defTabSz="914400" rtl="0" eaLnBrk="1" fontAlgn="auto" latinLnBrk="0" hangingPunct="1">
              <a:lnSpc>
                <a:spcPct val="100000"/>
              </a:lnSpc>
              <a:spcBef>
                <a:spcPts val="0"/>
              </a:spcBef>
              <a:spcAft>
                <a:spcPts val="0"/>
              </a:spcAft>
              <a:buClrTx/>
              <a:buSzTx/>
              <a:buFontTx/>
              <a:buNone/>
              <a:tabLst/>
              <a:defRPr/>
            </a:pPr>
            <a:r>
              <a:rPr lang="en-PH" sz="1200" b="0" i="0" kern="1200" dirty="0" smtClean="0">
                <a:solidFill>
                  <a:schemeClr val="tx1"/>
                </a:solidFill>
                <a:effectLst/>
                <a:latin typeface="+mn-lt"/>
                <a:ea typeface="+mn-ea"/>
                <a:cs typeface="+mn-cs"/>
              </a:rPr>
              <a:t>Documentation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PH" sz="1200" b="0" i="0" kern="1200" dirty="0" smtClean="0">
                <a:solidFill>
                  <a:schemeClr val="tx1"/>
                </a:solidFill>
                <a:effectLst/>
                <a:latin typeface="+mn-lt"/>
                <a:ea typeface="+mn-ea"/>
                <a:cs typeface="+mn-cs"/>
              </a:rPr>
              <a:t>-GitHub</a:t>
            </a:r>
            <a:r>
              <a:rPr lang="en-PH" sz="1200" b="0" i="0" kern="1200" baseline="0" dirty="0" smtClean="0">
                <a:solidFill>
                  <a:schemeClr val="tx1"/>
                </a:solidFill>
                <a:effectLst/>
                <a:latin typeface="+mn-lt"/>
                <a:ea typeface="+mn-ea"/>
                <a:cs typeface="+mn-cs"/>
              </a:rPr>
              <a:t> Pages, Wikis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PH" sz="1200" b="0" i="0" kern="1200" dirty="0" smtClean="0">
              <a:solidFill>
                <a:schemeClr val="tx1"/>
              </a:solidFill>
              <a:effectLst/>
              <a:latin typeface="+mn-lt"/>
              <a:ea typeface="+mn-ea"/>
              <a:cs typeface="+mn-cs"/>
            </a:endParaRPr>
          </a:p>
          <a:p>
            <a:endParaRPr lang="en-PH"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PH" sz="1200" b="0" i="0" kern="1200" dirty="0" smtClean="0">
              <a:solidFill>
                <a:schemeClr val="tx1"/>
              </a:solidFill>
              <a:effectLst/>
              <a:latin typeface="+mn-lt"/>
              <a:ea typeface="+mn-ea"/>
              <a:cs typeface="+mn-cs"/>
            </a:endParaRPr>
          </a:p>
          <a:p>
            <a:endParaRPr lang="en-PH" dirty="0" smtClean="0"/>
          </a:p>
        </p:txBody>
      </p:sp>
      <p:sp>
        <p:nvSpPr>
          <p:cNvPr id="4" name="Slide Number Placeholder 3"/>
          <p:cNvSpPr>
            <a:spLocks noGrp="1"/>
          </p:cNvSpPr>
          <p:nvPr>
            <p:ph type="sldNum" sz="quarter" idx="10"/>
          </p:nvPr>
        </p:nvSpPr>
        <p:spPr/>
        <p:txBody>
          <a:bodyPr/>
          <a:lstStyle/>
          <a:p>
            <a:fld id="{AA1023CC-4611-489B-BC43-58BD634BD351}" type="slidenum">
              <a:rPr lang="en-PH" smtClean="0"/>
              <a:t>5</a:t>
            </a:fld>
            <a:endParaRPr lang="en-PH"/>
          </a:p>
        </p:txBody>
      </p:sp>
    </p:spTree>
    <p:extLst>
      <p:ext uri="{BB962C8B-B14F-4D97-AF65-F5344CB8AC3E}">
        <p14:creationId xmlns:p14="http://schemas.microsoft.com/office/powerpoint/2010/main" val="312462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2000" dirty="0" smtClean="0">
                <a:solidFill>
                  <a:schemeClr val="tx1">
                    <a:lumMod val="85000"/>
                    <a:lumOff val="15000"/>
                  </a:schemeClr>
                </a:solidFill>
                <a:latin typeface="Gill Sans MT" panose="020B0502020104020203" pitchFamily="34" charset="0"/>
              </a:rPr>
              <a:t>Projects and Groups</a:t>
            </a:r>
          </a:p>
          <a:p>
            <a:pPr lvl="1"/>
            <a:r>
              <a:rPr lang="en-PH" sz="2000" dirty="0" smtClean="0">
                <a:solidFill>
                  <a:schemeClr val="tx1">
                    <a:lumMod val="85000"/>
                    <a:lumOff val="15000"/>
                  </a:schemeClr>
                </a:solidFill>
                <a:latin typeface="Gill Sans MT" panose="020B0502020104020203" pitchFamily="34" charset="0"/>
              </a:rPr>
              <a:t>-Setting up your project's visibility to public, internal, or private</a:t>
            </a:r>
          </a:p>
          <a:p>
            <a:pPr lvl="1"/>
            <a:r>
              <a:rPr lang="en-PH" sz="2000" dirty="0" smtClean="0">
                <a:solidFill>
                  <a:schemeClr val="tx1">
                    <a:lumMod val="85000"/>
                    <a:lumOff val="15000"/>
                  </a:schemeClr>
                </a:solidFill>
                <a:latin typeface="Gill Sans MT" panose="020B0502020104020203" pitchFamily="34" charset="0"/>
              </a:rPr>
              <a:t>-Organize your projects in groups</a:t>
            </a:r>
          </a:p>
          <a:p>
            <a:r>
              <a:rPr lang="en-PH" sz="2000" dirty="0" smtClean="0">
                <a:solidFill>
                  <a:schemeClr val="tx1">
                    <a:lumMod val="85000"/>
                    <a:lumOff val="15000"/>
                  </a:schemeClr>
                </a:solidFill>
                <a:latin typeface="Gill Sans MT" panose="020B0502020104020203" pitchFamily="34" charset="0"/>
              </a:rPr>
              <a:t>Permissions</a:t>
            </a:r>
          </a:p>
          <a:p>
            <a:pPr lvl="1"/>
            <a:r>
              <a:rPr lang="en-PH" sz="2000" dirty="0" smtClean="0">
                <a:solidFill>
                  <a:schemeClr val="tx1">
                    <a:lumMod val="85000"/>
                    <a:lumOff val="15000"/>
                  </a:schemeClr>
                </a:solidFill>
                <a:latin typeface="Gill Sans MT" panose="020B0502020104020203" pitchFamily="34" charset="0"/>
              </a:rPr>
              <a:t>-Users have different abilities depending on the access level they have in a particular group or project</a:t>
            </a:r>
          </a:p>
          <a:p>
            <a:pPr lvl="1"/>
            <a:r>
              <a:rPr lang="en-PH" sz="2000" dirty="0" smtClean="0">
                <a:solidFill>
                  <a:schemeClr val="tx1">
                    <a:lumMod val="85000"/>
                    <a:lumOff val="15000"/>
                  </a:schemeClr>
                </a:solidFill>
                <a:latin typeface="Gill Sans MT" panose="020B0502020104020203" pitchFamily="34" charset="0"/>
              </a:rPr>
              <a:t>-On public and internal projects the Guest role is not enforced. All users will be able to create issues, leave comments, and pull or download the project code</a:t>
            </a:r>
          </a:p>
          <a:p>
            <a:pPr lvl="1"/>
            <a:r>
              <a:rPr lang="en-PH" sz="2000" dirty="0" smtClean="0">
                <a:solidFill>
                  <a:schemeClr val="tx1">
                    <a:lumMod val="85000"/>
                    <a:lumOff val="15000"/>
                  </a:schemeClr>
                </a:solidFill>
                <a:latin typeface="Gill Sans MT" panose="020B0502020104020203" pitchFamily="34" charset="0"/>
              </a:rPr>
              <a:t>-GitLab administrators receive all permissions</a:t>
            </a:r>
          </a:p>
          <a:p>
            <a:r>
              <a:rPr lang="en-PH" sz="2000" dirty="0" smtClean="0">
                <a:solidFill>
                  <a:schemeClr val="tx1">
                    <a:lumMod val="85000"/>
                    <a:lumOff val="15000"/>
                  </a:schemeClr>
                </a:solidFill>
                <a:latin typeface="Gill Sans MT" panose="020B0502020104020203" pitchFamily="34" charset="0"/>
              </a:rPr>
              <a:t>GitLab Pages</a:t>
            </a:r>
          </a:p>
          <a:p>
            <a:pPr lvl="1"/>
            <a:r>
              <a:rPr lang="en-PH" sz="2000" dirty="0" smtClean="0">
                <a:solidFill>
                  <a:schemeClr val="tx1">
                    <a:lumMod val="85000"/>
                    <a:lumOff val="15000"/>
                  </a:schemeClr>
                </a:solidFill>
                <a:latin typeface="Gill Sans MT" panose="020B0502020104020203" pitchFamily="34" charset="0"/>
              </a:rPr>
              <a:t>-Create websites for your GitLab projects, groups, or user account</a:t>
            </a:r>
          </a:p>
          <a:p>
            <a:pPr lvl="1"/>
            <a:r>
              <a:rPr lang="en-PH" sz="2000" dirty="0" smtClean="0">
                <a:solidFill>
                  <a:schemeClr val="tx1">
                    <a:lumMod val="85000"/>
                    <a:lumOff val="15000"/>
                  </a:schemeClr>
                </a:solidFill>
                <a:latin typeface="Gill Sans MT" panose="020B0502020104020203" pitchFamily="34" charset="0"/>
              </a:rPr>
              <a:t>-Host your static websites on GitLab.com for free, or on your own GitLab instance</a:t>
            </a:r>
          </a:p>
          <a:p>
            <a:r>
              <a:rPr lang="en-PH" sz="2000" dirty="0" smtClean="0">
                <a:solidFill>
                  <a:schemeClr val="tx1">
                    <a:lumMod val="85000"/>
                    <a:lumOff val="15000"/>
                  </a:schemeClr>
                </a:solidFill>
                <a:latin typeface="Gill Sans MT" panose="020B0502020104020203" pitchFamily="34" charset="0"/>
              </a:rPr>
              <a:t>File Locking</a:t>
            </a:r>
          </a:p>
          <a:p>
            <a:pPr lvl="1"/>
            <a:r>
              <a:rPr lang="en-PH" sz="2000" dirty="0" smtClean="0">
                <a:solidFill>
                  <a:schemeClr val="tx1">
                    <a:lumMod val="85000"/>
                    <a:lumOff val="15000"/>
                  </a:schemeClr>
                </a:solidFill>
                <a:latin typeface="Gill Sans MT" panose="020B0502020104020203" pitchFamily="34" charset="0"/>
              </a:rPr>
              <a:t>-File Locking helps you avoid merge conflicts and better manage your binary files. Lock any file or directory, make your changes, and then unlock it so another member of the team can edit it</a:t>
            </a:r>
          </a:p>
          <a:p>
            <a:r>
              <a:rPr lang="en-PH" sz="2000" dirty="0" smtClean="0">
                <a:solidFill>
                  <a:schemeClr val="tx1">
                    <a:lumMod val="85000"/>
                    <a:lumOff val="15000"/>
                  </a:schemeClr>
                </a:solidFill>
                <a:latin typeface="Gill Sans MT" panose="020B0502020104020203" pitchFamily="34" charset="0"/>
              </a:rPr>
              <a:t>Wiki</a:t>
            </a:r>
          </a:p>
          <a:p>
            <a:pPr lvl="1"/>
            <a:r>
              <a:rPr lang="en-PH" sz="2000" dirty="0" smtClean="0">
                <a:solidFill>
                  <a:schemeClr val="tx1">
                    <a:lumMod val="85000"/>
                    <a:lumOff val="15000"/>
                  </a:schemeClr>
                </a:solidFill>
                <a:latin typeface="Gill Sans MT" panose="020B0502020104020203" pitchFamily="34" charset="0"/>
              </a:rPr>
              <a:t>-A separate system for documentation called Wiki, is built right into each GitLab project. It is enabled by default on all new projects and you can find it under Wiki in your project</a:t>
            </a:r>
          </a:p>
          <a:p>
            <a:pPr lvl="1"/>
            <a:r>
              <a:rPr lang="en-PH" sz="2000" dirty="0" smtClean="0">
                <a:solidFill>
                  <a:schemeClr val="tx1">
                    <a:lumMod val="85000"/>
                    <a:lumOff val="15000"/>
                  </a:schemeClr>
                </a:solidFill>
                <a:latin typeface="Gill Sans MT" panose="020B0502020104020203" pitchFamily="34" charset="0"/>
              </a:rPr>
              <a:t>-Wikis are very convenient if you don't want to keep you documentation in your repository, but you do want to keep it in the same project where your code resides.</a:t>
            </a:r>
          </a:p>
          <a:p>
            <a:r>
              <a:rPr lang="en-PH" sz="2000" dirty="0" smtClean="0">
                <a:solidFill>
                  <a:schemeClr val="tx1">
                    <a:lumMod val="85000"/>
                    <a:lumOff val="15000"/>
                  </a:schemeClr>
                </a:solidFill>
                <a:latin typeface="Gill Sans MT" panose="020B0502020104020203" pitchFamily="34" charset="0"/>
              </a:rPr>
              <a:t>Protected Branch</a:t>
            </a:r>
          </a:p>
          <a:p>
            <a:pPr lvl="1"/>
            <a:r>
              <a:rPr lang="en-PH" sz="2000" dirty="0" smtClean="0">
                <a:solidFill>
                  <a:schemeClr val="tx1">
                    <a:lumMod val="85000"/>
                    <a:lumOff val="15000"/>
                  </a:schemeClr>
                </a:solidFill>
                <a:latin typeface="Gill Sans MT" panose="020B0502020104020203" pitchFamily="34" charset="0"/>
              </a:rPr>
              <a:t>-Permissions in GitLab are fundamentally defined around the idea of having read or write permission to the repository and branches. To prevent people from messing with history or pushing code without review, we've created protected branches.</a:t>
            </a:r>
          </a:p>
          <a:p>
            <a:pPr lvl="1"/>
            <a:endParaRPr lang="en-PH" sz="2000" dirty="0" smtClean="0">
              <a:solidFill>
                <a:schemeClr val="tx1">
                  <a:lumMod val="85000"/>
                  <a:lumOff val="15000"/>
                </a:schemeClr>
              </a:solidFill>
              <a:latin typeface="Gill Sans MT" panose="020B0502020104020203" pitchFamily="34" charset="0"/>
            </a:endParaRPr>
          </a:p>
          <a:p>
            <a:endParaRPr lang="en-PH" dirty="0"/>
          </a:p>
        </p:txBody>
      </p:sp>
      <p:sp>
        <p:nvSpPr>
          <p:cNvPr id="4" name="Slide Number Placeholder 3"/>
          <p:cNvSpPr>
            <a:spLocks noGrp="1"/>
          </p:cNvSpPr>
          <p:nvPr>
            <p:ph type="sldNum" sz="quarter" idx="10"/>
          </p:nvPr>
        </p:nvSpPr>
        <p:spPr/>
        <p:txBody>
          <a:bodyPr/>
          <a:lstStyle/>
          <a:p>
            <a:fld id="{AA1023CC-4611-489B-BC43-58BD634BD351}" type="slidenum">
              <a:rPr lang="en-PH" smtClean="0"/>
              <a:t>9</a:t>
            </a:fld>
            <a:endParaRPr lang="en-PH"/>
          </a:p>
        </p:txBody>
      </p:sp>
    </p:spTree>
    <p:extLst>
      <p:ext uri="{BB962C8B-B14F-4D97-AF65-F5344CB8AC3E}">
        <p14:creationId xmlns:p14="http://schemas.microsoft.com/office/powerpoint/2010/main" val="369088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i="0" kern="1200" dirty="0" smtClean="0">
                <a:solidFill>
                  <a:schemeClr val="tx1"/>
                </a:solidFill>
                <a:effectLst/>
                <a:latin typeface="Arial" charset="0"/>
                <a:ea typeface="+mn-ea"/>
                <a:cs typeface="+mn-cs"/>
              </a:rPr>
              <a:t>Key differences</a:t>
            </a:r>
          </a:p>
          <a:p>
            <a:r>
              <a:rPr lang="en-US" sz="2000" b="0" i="0" kern="1200" dirty="0" smtClean="0">
                <a:solidFill>
                  <a:schemeClr val="tx1"/>
                </a:solidFill>
                <a:effectLst/>
                <a:latin typeface="Arial" charset="0"/>
                <a:ea typeface="+mn-ea"/>
                <a:cs typeface="+mn-cs"/>
              </a:rPr>
              <a:t>According to various sources and our own experience, we identified the following key differences you should know when making the decision: </a:t>
            </a:r>
            <a:r>
              <a:rPr lang="en-US" sz="2000" b="0" i="0" kern="1200" dirty="0" err="1" smtClean="0">
                <a:solidFill>
                  <a:schemeClr val="tx1"/>
                </a:solidFill>
                <a:effectLst/>
                <a:latin typeface="Arial" charset="0"/>
                <a:ea typeface="+mn-ea"/>
                <a:cs typeface="+mn-cs"/>
              </a:rPr>
              <a:t>GitLab</a:t>
            </a:r>
            <a:r>
              <a:rPr lang="en-US" sz="2000" b="0" i="0" kern="1200" dirty="0" smtClean="0">
                <a:solidFill>
                  <a:schemeClr val="tx1"/>
                </a:solidFill>
                <a:effectLst/>
                <a:latin typeface="Arial" charset="0"/>
                <a:ea typeface="+mn-ea"/>
                <a:cs typeface="+mn-cs"/>
              </a:rPr>
              <a:t> vs GitHub.</a:t>
            </a:r>
          </a:p>
          <a:p>
            <a:r>
              <a:rPr lang="en-US" sz="2000" b="1" i="0" kern="1200" dirty="0" smtClean="0">
                <a:solidFill>
                  <a:schemeClr val="tx1"/>
                </a:solidFill>
                <a:effectLst/>
                <a:latin typeface="Arial" charset="0"/>
                <a:ea typeface="+mn-ea"/>
                <a:cs typeface="+mn-cs"/>
              </a:rPr>
              <a:t>Authentication Levels</a:t>
            </a:r>
          </a:p>
          <a:p>
            <a:r>
              <a:rPr lang="en-US" sz="2000" b="0" i="0" kern="1200" dirty="0" smtClean="0">
                <a:solidFill>
                  <a:schemeClr val="tx1"/>
                </a:solidFill>
                <a:effectLst/>
                <a:latin typeface="Arial" charset="0"/>
                <a:ea typeface="+mn-ea"/>
                <a:cs typeface="+mn-cs"/>
              </a:rPr>
              <a:t>With </a:t>
            </a:r>
            <a:r>
              <a:rPr lang="en-US" sz="2000" b="0" i="0" kern="1200" dirty="0" err="1" smtClean="0">
                <a:solidFill>
                  <a:schemeClr val="tx1"/>
                </a:solidFill>
                <a:effectLst/>
                <a:latin typeface="Arial" charset="0"/>
                <a:ea typeface="+mn-ea"/>
                <a:cs typeface="+mn-cs"/>
              </a:rPr>
              <a:t>GitLab</a:t>
            </a:r>
            <a:r>
              <a:rPr lang="en-US" sz="2000" b="0" i="0" kern="1200" dirty="0" smtClean="0">
                <a:solidFill>
                  <a:schemeClr val="tx1"/>
                </a:solidFill>
                <a:effectLst/>
                <a:latin typeface="Arial" charset="0"/>
                <a:ea typeface="+mn-ea"/>
                <a:cs typeface="+mn-cs"/>
              </a:rPr>
              <a:t> you can set and modify people’s permissions according to their role. In GitHub you can decide if someone gets a read or write access to a repository. With </a:t>
            </a:r>
            <a:r>
              <a:rPr lang="en-US" sz="2000" b="0" i="0" kern="1200" dirty="0" err="1" smtClean="0">
                <a:solidFill>
                  <a:schemeClr val="tx1"/>
                </a:solidFill>
                <a:effectLst/>
                <a:latin typeface="Arial" charset="0"/>
                <a:ea typeface="+mn-ea"/>
                <a:cs typeface="+mn-cs"/>
              </a:rPr>
              <a:t>GitLab</a:t>
            </a:r>
            <a:r>
              <a:rPr lang="en-US" sz="2000" b="0" i="0" kern="1200" dirty="0" smtClean="0">
                <a:solidFill>
                  <a:schemeClr val="tx1"/>
                </a:solidFill>
                <a:effectLst/>
                <a:latin typeface="Arial" charset="0"/>
                <a:ea typeface="+mn-ea"/>
                <a:cs typeface="+mn-cs"/>
              </a:rPr>
              <a:t> you can provide access to the issue tracker (for example) without giving permission to the source code.</a:t>
            </a:r>
          </a:p>
          <a:p>
            <a:r>
              <a:rPr lang="en-US" sz="2000" b="1" i="0" kern="1200" dirty="0" smtClean="0">
                <a:solidFill>
                  <a:schemeClr val="tx1"/>
                </a:solidFill>
                <a:effectLst/>
                <a:latin typeface="Arial" charset="0"/>
                <a:ea typeface="+mn-ea"/>
                <a:cs typeface="+mn-cs"/>
              </a:rPr>
              <a:t>Attachments</a:t>
            </a:r>
          </a:p>
          <a:p>
            <a:r>
              <a:rPr lang="en-US" sz="2000" b="0" i="0" kern="1200" dirty="0" smtClean="0">
                <a:solidFill>
                  <a:schemeClr val="tx1"/>
                </a:solidFill>
                <a:effectLst/>
                <a:latin typeface="Arial" charset="0"/>
                <a:ea typeface="+mn-ea"/>
                <a:cs typeface="+mn-cs"/>
              </a:rPr>
              <a:t>In </a:t>
            </a:r>
            <a:r>
              <a:rPr lang="en-US" sz="2000" b="0" i="0" kern="1200" dirty="0" err="1" smtClean="0">
                <a:solidFill>
                  <a:schemeClr val="tx1"/>
                </a:solidFill>
                <a:effectLst/>
                <a:latin typeface="Arial" charset="0"/>
                <a:ea typeface="+mn-ea"/>
                <a:cs typeface="+mn-cs"/>
              </a:rPr>
              <a:t>GitLab</a:t>
            </a:r>
            <a:r>
              <a:rPr lang="en-US" sz="2000" b="0" i="0" kern="1200" dirty="0" smtClean="0">
                <a:solidFill>
                  <a:schemeClr val="tx1"/>
                </a:solidFill>
                <a:effectLst/>
                <a:latin typeface="Arial" charset="0"/>
                <a:ea typeface="+mn-ea"/>
                <a:cs typeface="+mn-cs"/>
              </a:rPr>
              <a:t> you can attach any file to any issue. You simply can’t do that inside GitHub.</a:t>
            </a:r>
          </a:p>
          <a:p>
            <a:r>
              <a:rPr lang="en-US" sz="2000" b="1" i="0" kern="1200" dirty="0" smtClean="0">
                <a:solidFill>
                  <a:schemeClr val="tx1"/>
                </a:solidFill>
                <a:effectLst/>
                <a:latin typeface="Arial" charset="0"/>
                <a:ea typeface="+mn-ea"/>
                <a:cs typeface="+mn-cs"/>
              </a:rPr>
              <a:t>Issue Tracking</a:t>
            </a:r>
          </a:p>
          <a:p>
            <a:r>
              <a:rPr lang="en-US" sz="2000" b="0" i="0" kern="1200" dirty="0" smtClean="0">
                <a:solidFill>
                  <a:schemeClr val="tx1"/>
                </a:solidFill>
                <a:effectLst/>
                <a:latin typeface="Arial" charset="0"/>
                <a:ea typeface="+mn-ea"/>
                <a:cs typeface="+mn-cs"/>
              </a:rPr>
              <a:t>If you’re using GitHub issues you might think that it lacks some functionality. </a:t>
            </a:r>
            <a:r>
              <a:rPr lang="en-US" sz="2000" b="0" i="0" kern="1200" dirty="0" err="1" smtClean="0">
                <a:solidFill>
                  <a:schemeClr val="tx1"/>
                </a:solidFill>
                <a:effectLst/>
                <a:latin typeface="Arial" charset="0"/>
                <a:ea typeface="+mn-ea"/>
                <a:cs typeface="+mn-cs"/>
              </a:rPr>
              <a:t>GitLab</a:t>
            </a:r>
            <a:r>
              <a:rPr lang="en-US" sz="2000" b="0" i="0" kern="1200" dirty="0" smtClean="0">
                <a:solidFill>
                  <a:schemeClr val="tx1"/>
                </a:solidFill>
                <a:effectLst/>
                <a:latin typeface="Arial" charset="0"/>
                <a:ea typeface="+mn-ea"/>
                <a:cs typeface="+mn-cs"/>
              </a:rPr>
              <a:t> provides a powerful Issue Tracker that lets you change status and assignee for multiple issues at the same time.</a:t>
            </a:r>
          </a:p>
          <a:p>
            <a:r>
              <a:rPr lang="en-US" sz="2000" b="0" i="0" u="sng" kern="1200" dirty="0" smtClean="0">
                <a:solidFill>
                  <a:schemeClr val="tx1"/>
                </a:solidFill>
                <a:effectLst/>
                <a:latin typeface="Arial" charset="0"/>
                <a:ea typeface="+mn-ea"/>
                <a:cs typeface="+mn-cs"/>
                <a:hlinkClick r:id="rId3"/>
              </a:rPr>
              <a:t>GitHub Issues</a:t>
            </a:r>
            <a:r>
              <a:rPr lang="en-US" sz="2000" b="0" i="0" kern="1200" dirty="0" smtClean="0">
                <a:solidFill>
                  <a:schemeClr val="tx1"/>
                </a:solidFill>
                <a:effectLst/>
                <a:latin typeface="Arial" charset="0"/>
                <a:ea typeface="+mn-ea"/>
                <a:cs typeface="+mn-cs"/>
              </a:rPr>
              <a:t> lets you do similar things. And it’s a great issue tracker too. However, I personally prefer the interface of </a:t>
            </a:r>
            <a:r>
              <a:rPr lang="en-US" sz="2000" b="0" i="0" kern="1200" dirty="0" err="1" smtClean="0">
                <a:solidFill>
                  <a:schemeClr val="tx1"/>
                </a:solidFill>
                <a:effectLst/>
                <a:latin typeface="Arial" charset="0"/>
                <a:ea typeface="+mn-ea"/>
                <a:cs typeface="+mn-cs"/>
              </a:rPr>
              <a:t>GitLab’s</a:t>
            </a:r>
            <a:r>
              <a:rPr lang="en-US" sz="2000" b="0" i="0" kern="1200" dirty="0" smtClean="0">
                <a:solidFill>
                  <a:schemeClr val="tx1"/>
                </a:solidFill>
                <a:effectLst/>
                <a:latin typeface="Arial" charset="0"/>
                <a:ea typeface="+mn-ea"/>
                <a:cs typeface="+mn-cs"/>
              </a:rPr>
              <a:t> issue tracker over GitHub. (Though this might be a personal matter.)</a:t>
            </a:r>
          </a:p>
          <a:p>
            <a:r>
              <a:rPr lang="en-US" sz="2000" b="1" i="0" kern="1200" dirty="0" smtClean="0">
                <a:solidFill>
                  <a:schemeClr val="tx1"/>
                </a:solidFill>
                <a:effectLst/>
                <a:latin typeface="Arial" charset="0"/>
                <a:ea typeface="+mn-ea"/>
                <a:cs typeface="+mn-cs"/>
              </a:rPr>
              <a:t>Work in Progress status</a:t>
            </a:r>
          </a:p>
          <a:p>
            <a:r>
              <a:rPr lang="en-US" sz="2000" b="0" i="0" kern="1200" dirty="0" smtClean="0">
                <a:solidFill>
                  <a:schemeClr val="tx1"/>
                </a:solidFill>
                <a:effectLst/>
                <a:latin typeface="Arial" charset="0"/>
                <a:ea typeface="+mn-ea"/>
                <a:cs typeface="+mn-cs"/>
              </a:rPr>
              <a:t>With </a:t>
            </a:r>
            <a:r>
              <a:rPr lang="en-US" sz="2000" b="0" i="0" kern="1200" dirty="0" err="1" smtClean="0">
                <a:solidFill>
                  <a:schemeClr val="tx1"/>
                </a:solidFill>
                <a:effectLst/>
                <a:latin typeface="Arial" charset="0"/>
                <a:ea typeface="+mn-ea"/>
                <a:cs typeface="+mn-cs"/>
              </a:rPr>
              <a:t>GitLab</a:t>
            </a:r>
            <a:r>
              <a:rPr lang="en-US" sz="2000" b="0" i="0" kern="1200" dirty="0" smtClean="0">
                <a:solidFill>
                  <a:schemeClr val="tx1"/>
                </a:solidFill>
                <a:effectLst/>
                <a:latin typeface="Arial" charset="0"/>
                <a:ea typeface="+mn-ea"/>
                <a:cs typeface="+mn-cs"/>
              </a:rPr>
              <a:t>, developers can label a project with “Work in progress” which gives collaborators a clear sign that the code is not finished. This might be a minor thing, though it can be really useful. This feature prevents code being merged with other code before it’s actually finished.</a:t>
            </a:r>
          </a:p>
          <a:p>
            <a:r>
              <a:rPr lang="en-US" sz="2000" b="1" i="0" kern="1200" dirty="0" smtClean="0">
                <a:solidFill>
                  <a:schemeClr val="tx1"/>
                </a:solidFill>
                <a:effectLst/>
                <a:latin typeface="Arial" charset="0"/>
                <a:ea typeface="+mn-ea"/>
                <a:cs typeface="+mn-cs"/>
              </a:rPr>
              <a:t>Integrations</a:t>
            </a:r>
          </a:p>
          <a:p>
            <a:r>
              <a:rPr lang="en-US" sz="2000" b="0" i="0" kern="1200" dirty="0" smtClean="0">
                <a:solidFill>
                  <a:schemeClr val="tx1"/>
                </a:solidFill>
                <a:effectLst/>
                <a:latin typeface="Arial" charset="0"/>
                <a:ea typeface="+mn-ea"/>
                <a:cs typeface="+mn-cs"/>
              </a:rPr>
              <a:t>Both </a:t>
            </a:r>
            <a:r>
              <a:rPr lang="en-US" sz="2000" b="0" i="0" kern="1200" dirty="0" err="1" smtClean="0">
                <a:solidFill>
                  <a:schemeClr val="tx1"/>
                </a:solidFill>
                <a:effectLst/>
                <a:latin typeface="Arial" charset="0"/>
                <a:ea typeface="+mn-ea"/>
                <a:cs typeface="+mn-cs"/>
              </a:rPr>
              <a:t>GitLab</a:t>
            </a:r>
            <a:r>
              <a:rPr lang="en-US" sz="2000" b="0" i="0" kern="1200" dirty="0" smtClean="0">
                <a:solidFill>
                  <a:schemeClr val="tx1"/>
                </a:solidFill>
                <a:effectLst/>
                <a:latin typeface="Arial" charset="0"/>
                <a:ea typeface="+mn-ea"/>
                <a:cs typeface="+mn-cs"/>
              </a:rPr>
              <a:t> and GitHub offer a wide range of 3rd party integrations. Integrating your version control system with other application enriches your workflows and can boost productivity for your developers.</a:t>
            </a:r>
          </a:p>
          <a:p>
            <a:r>
              <a:rPr lang="en-US" sz="2000" b="0" i="0" kern="1200" dirty="0" smtClean="0">
                <a:solidFill>
                  <a:schemeClr val="tx1"/>
                </a:solidFill>
                <a:effectLst/>
                <a:latin typeface="Arial" charset="0"/>
                <a:ea typeface="+mn-ea"/>
                <a:cs typeface="+mn-cs"/>
              </a:rPr>
              <a:t>In order to check out if your favorite apps are compatible with </a:t>
            </a:r>
            <a:r>
              <a:rPr lang="en-US" sz="2000" b="0" i="0" kern="1200" dirty="0" err="1" smtClean="0">
                <a:solidFill>
                  <a:schemeClr val="tx1"/>
                </a:solidFill>
                <a:effectLst/>
                <a:latin typeface="Arial" charset="0"/>
                <a:ea typeface="+mn-ea"/>
                <a:cs typeface="+mn-cs"/>
              </a:rPr>
              <a:t>GitLab</a:t>
            </a:r>
            <a:r>
              <a:rPr lang="en-US" sz="2000" b="0" i="0" kern="1200" dirty="0" smtClean="0">
                <a:solidFill>
                  <a:schemeClr val="tx1"/>
                </a:solidFill>
                <a:effectLst/>
                <a:latin typeface="Arial" charset="0"/>
                <a:ea typeface="+mn-ea"/>
                <a:cs typeface="+mn-cs"/>
              </a:rPr>
              <a:t> and GitHub, I recommend checking out the documentation of </a:t>
            </a:r>
            <a:r>
              <a:rPr lang="en-US" sz="2000" b="0" i="0" u="sng" kern="1200" dirty="0" err="1" smtClean="0">
                <a:solidFill>
                  <a:schemeClr val="tx1"/>
                </a:solidFill>
                <a:effectLst/>
                <a:latin typeface="Arial" charset="0"/>
                <a:ea typeface="+mn-ea"/>
                <a:cs typeface="+mn-cs"/>
                <a:hlinkClick r:id="rId4"/>
              </a:rPr>
              <a:t>GitLab</a:t>
            </a:r>
            <a:r>
              <a:rPr lang="en-US" sz="2000" b="0" i="0" kern="1200" dirty="0" smtClean="0">
                <a:solidFill>
                  <a:schemeClr val="tx1"/>
                </a:solidFill>
                <a:effectLst/>
                <a:latin typeface="Arial" charset="0"/>
                <a:ea typeface="+mn-ea"/>
                <a:cs typeface="+mn-cs"/>
              </a:rPr>
              <a:t> and </a:t>
            </a:r>
            <a:r>
              <a:rPr lang="en-US" sz="2000" b="0" i="0" u="sng" kern="1200" dirty="0" smtClean="0">
                <a:solidFill>
                  <a:schemeClr val="tx1"/>
                </a:solidFill>
                <a:effectLst/>
                <a:latin typeface="Arial" charset="0"/>
                <a:ea typeface="+mn-ea"/>
                <a:cs typeface="+mn-cs"/>
                <a:hlinkClick r:id="rId5"/>
              </a:rPr>
              <a:t>GitHub</a:t>
            </a:r>
            <a:r>
              <a:rPr lang="en-US" sz="2000" b="0" i="0" kern="1200" dirty="0" smtClean="0">
                <a:solidFill>
                  <a:schemeClr val="tx1"/>
                </a:solidFill>
                <a:effectLst/>
                <a:latin typeface="Arial" charset="0"/>
                <a:ea typeface="+mn-ea"/>
                <a:cs typeface="+mn-cs"/>
              </a:rPr>
              <a:t>.</a:t>
            </a:r>
            <a:endParaRPr lang="en-US" sz="2000" b="0" i="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AA1023CC-4611-489B-BC43-58BD634BD351}" type="slidenum">
              <a:rPr lang="en-PH" smtClean="0"/>
              <a:t>11</a:t>
            </a:fld>
            <a:endParaRPr lang="en-PH"/>
          </a:p>
        </p:txBody>
      </p:sp>
    </p:spTree>
    <p:extLst>
      <p:ext uri="{BB962C8B-B14F-4D97-AF65-F5344CB8AC3E}">
        <p14:creationId xmlns:p14="http://schemas.microsoft.com/office/powerpoint/2010/main" val="212524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82A4CA-A0F5-4DD8-80FA-B15065BCBFC8}"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324463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2A4CA-A0F5-4DD8-80FA-B15065BCBFC8}"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129535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2A4CA-A0F5-4DD8-80FA-B15065BCBFC8}"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363691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2A4CA-A0F5-4DD8-80FA-B15065BCBFC8}"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351685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2A4CA-A0F5-4DD8-80FA-B15065BCBFC8}"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324039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2A4CA-A0F5-4DD8-80FA-B15065BCBFC8}"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164278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2A4CA-A0F5-4DD8-80FA-B15065BCBFC8}"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77451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82A4CA-A0F5-4DD8-80FA-B15065BCBFC8}" type="datetimeFigureOut">
              <a:rPr lang="en-US" smtClean="0"/>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350556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2A4CA-A0F5-4DD8-80FA-B15065BCBFC8}" type="datetimeFigureOut">
              <a:rPr lang="en-US" smtClean="0"/>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349676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2A4CA-A0F5-4DD8-80FA-B15065BCBFC8}"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379078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2A4CA-A0F5-4DD8-80FA-B15065BCBFC8}"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439E-AFF1-4F5D-AE42-A61AA9568019}" type="slidenum">
              <a:rPr lang="en-US" smtClean="0"/>
              <a:t>‹#›</a:t>
            </a:fld>
            <a:endParaRPr lang="en-US"/>
          </a:p>
        </p:txBody>
      </p:sp>
    </p:spTree>
    <p:extLst>
      <p:ext uri="{BB962C8B-B14F-4D97-AF65-F5344CB8AC3E}">
        <p14:creationId xmlns:p14="http://schemas.microsoft.com/office/powerpoint/2010/main" val="115487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2A4CA-A0F5-4DD8-80FA-B15065BCBFC8}" type="datetimeFigureOut">
              <a:rPr lang="en-US" smtClean="0"/>
              <a:t>5/16/2017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2439E-AFF1-4F5D-AE42-A61AA9568019}" type="slidenum">
              <a:rPr lang="en-US" smtClean="0"/>
              <a:t>‹#›</a:t>
            </a:fld>
            <a:endParaRPr lang="en-US"/>
          </a:p>
        </p:txBody>
      </p:sp>
    </p:spTree>
    <p:extLst>
      <p:ext uri="{BB962C8B-B14F-4D97-AF65-F5344CB8AC3E}">
        <p14:creationId xmlns:p14="http://schemas.microsoft.com/office/powerpoint/2010/main" val="4099717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962"/>
        </a:solidFill>
        <a:effectLst/>
      </p:bgPr>
    </p:bg>
    <p:spTree>
      <p:nvGrpSpPr>
        <p:cNvPr id="1" name=""/>
        <p:cNvGrpSpPr/>
        <p:nvPr/>
      </p:nvGrpSpPr>
      <p:grpSpPr>
        <a:xfrm>
          <a:off x="0" y="0"/>
          <a:ext cx="0" cy="0"/>
          <a:chOff x="0" y="0"/>
          <a:chExt cx="0" cy="0"/>
        </a:xfrm>
      </p:grpSpPr>
      <p:sp>
        <p:nvSpPr>
          <p:cNvPr id="633" name="below gradient"/>
          <p:cNvSpPr/>
          <p:nvPr/>
        </p:nvSpPr>
        <p:spPr>
          <a:xfrm>
            <a:off x="1" y="1"/>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4" name="below gradient"/>
          <p:cNvSpPr/>
          <p:nvPr/>
        </p:nvSpPr>
        <p:spPr>
          <a:xfrm flipH="1" flipV="1">
            <a:off x="-1342" y="-1978"/>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1949193" y="2684279"/>
            <a:ext cx="6206786" cy="6208643"/>
            <a:chOff x="4312946" y="2362308"/>
            <a:chExt cx="6206786" cy="6208643"/>
          </a:xfrm>
          <a:scene3d>
            <a:camera prst="perspectiveRight"/>
            <a:lightRig rig="threePt" dir="t"/>
          </a:scene3d>
        </p:grpSpPr>
        <p:grpSp>
          <p:nvGrpSpPr>
            <p:cNvPr id="238" name="Group 237"/>
            <p:cNvGrpSpPr/>
            <p:nvPr/>
          </p:nvGrpSpPr>
          <p:grpSpPr>
            <a:xfrm>
              <a:off x="4312946" y="4616895"/>
              <a:ext cx="2760693" cy="1959679"/>
              <a:chOff x="2859423" y="1531977"/>
              <a:chExt cx="3451222" cy="2449852"/>
            </a:xfrm>
            <a:solidFill>
              <a:schemeClr val="bg1"/>
            </a:solidFill>
          </p:grpSpPr>
          <p:sp>
            <p:nvSpPr>
              <p:cNvPr id="6" name="Rectangle 5"/>
              <p:cNvSpPr/>
              <p:nvPr/>
            </p:nvSpPr>
            <p:spPr>
              <a:xfrm>
                <a:off x="5395322" y="2812853"/>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31088" y="299572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81599" y="2721414"/>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23936" y="2905124"/>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788695" y="2538538"/>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00626" y="2629976"/>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72138" y="2171578"/>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88793" y="2263016"/>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86401" y="2354455"/>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362575" y="2445893"/>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18573722">
                <a:off x="5289745" y="3204011"/>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819864" y="341070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18573722">
                <a:off x="5219228" y="3096473"/>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86868" y="3287013"/>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573722">
                <a:off x="5027076" y="2985504"/>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018625" y="315938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594919" y="3613951"/>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21783" y="360480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886990" y="3401560"/>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109265" y="315023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219139" y="2987404"/>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064386" y="3318504"/>
                <a:ext cx="172659"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048781" y="3299608"/>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3" name="Rectangle 52"/>
              <p:cNvSpPr/>
              <p:nvPr/>
            </p:nvSpPr>
            <p:spPr>
              <a:xfrm rot="5400000" flipH="1" flipV="1">
                <a:off x="4038705" y="3453165"/>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rot="5400000" flipH="1" flipV="1">
                <a:off x="4083949" y="3453164"/>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5400000" flipH="1" flipV="1">
                <a:off x="4130869" y="3453164"/>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5400000" flipH="1" flipV="1">
                <a:off x="4176113" y="345316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5400000" flipH="1" flipV="1">
                <a:off x="4217746" y="345297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flipH="1" flipV="1">
                <a:off x="4034133" y="326666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flipH="1" flipV="1">
                <a:off x="4079377" y="3266667"/>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5400000" flipH="1" flipV="1">
                <a:off x="4126297" y="3266667"/>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5400000" flipH="1" flipV="1">
                <a:off x="4171541" y="3266666"/>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rot="5400000" flipH="1" flipV="1">
                <a:off x="4213174" y="3266476"/>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224573" y="2712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18573722">
                <a:off x="4301042" y="3652645"/>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rot="18573722">
                <a:off x="4240600" y="3451983"/>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rot="18573722">
                <a:off x="4871198" y="2866421"/>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851007" y="301288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18573722">
                <a:off x="3505828" y="3175301"/>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4019356" y="3003744"/>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736283" y="2589591"/>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881810" y="2582822"/>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2" name="Rectangle 71"/>
              <p:cNvSpPr/>
              <p:nvPr/>
            </p:nvSpPr>
            <p:spPr>
              <a:xfrm>
                <a:off x="3713369" y="258280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3" name="Rectangle 72"/>
              <p:cNvSpPr/>
              <p:nvPr/>
            </p:nvSpPr>
            <p:spPr>
              <a:xfrm>
                <a:off x="3684494" y="2638460"/>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900098" y="2638839"/>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831970" y="3143606"/>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629497" y="2983842"/>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859423" y="3340093"/>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rot="18573722">
                <a:off x="4830206" y="2708690"/>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p:cNvGrpSpPr/>
              <p:nvPr/>
            </p:nvGrpSpPr>
            <p:grpSpPr>
              <a:xfrm>
                <a:off x="3667503" y="2131825"/>
                <a:ext cx="478283" cy="115006"/>
                <a:chOff x="2921000" y="2189868"/>
                <a:chExt cx="478283" cy="115006"/>
              </a:xfrm>
              <a:grpFill/>
            </p:grpSpPr>
            <p:sp>
              <p:nvSpPr>
                <p:cNvPr id="98" name="Oval 97"/>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Rectangle 110"/>
              <p:cNvSpPr/>
              <p:nvPr/>
            </p:nvSpPr>
            <p:spPr>
              <a:xfrm rot="18573722">
                <a:off x="4396260" y="2722758"/>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396006" y="2906242"/>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rot="3026278" flipH="1">
                <a:off x="5191962" y="2363837"/>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4664868" y="2283844"/>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rot="18573722">
                <a:off x="4113593" y="2543679"/>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3142576" y="280128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46263" y="2517873"/>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4934528" y="2158975"/>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822026" y="217702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rot="3026278" flipH="1">
                <a:off x="5170395" y="2205228"/>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4673818" y="2060443"/>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rot="18573722">
                <a:off x="4204911" y="2281485"/>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3218041" y="250030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rot="3026278" flipH="1">
                <a:off x="5268075" y="2114123"/>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062413" y="1965557"/>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rot="3026278" flipH="1">
                <a:off x="3744466" y="1814972"/>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p:cNvGrpSpPr/>
              <p:nvPr/>
            </p:nvGrpSpPr>
            <p:grpSpPr>
              <a:xfrm rot="5400000">
                <a:off x="4068564" y="1772284"/>
                <a:ext cx="186729" cy="128527"/>
                <a:chOff x="4047804" y="1772930"/>
                <a:chExt cx="186729" cy="128527"/>
              </a:xfrm>
              <a:grpFill/>
            </p:grpSpPr>
            <p:sp>
              <p:nvSpPr>
                <p:cNvPr id="128" name="Rectangle 127"/>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0" name="Rectangle 129"/>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132" name="Rectangle 131"/>
              <p:cNvSpPr/>
              <p:nvPr/>
            </p:nvSpPr>
            <p:spPr>
              <a:xfrm rot="3026278" flipH="1">
                <a:off x="5072302" y="1891162"/>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4236034" y="1612253"/>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6218282" y="2895133"/>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6219139" y="2801283"/>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6218282" y="270901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6219139" y="261961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6218282" y="252734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219139" y="243349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6218282" y="2341220"/>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6219139" y="225723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6218282" y="216496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9" name="Group 238"/>
            <p:cNvGrpSpPr/>
            <p:nvPr/>
          </p:nvGrpSpPr>
          <p:grpSpPr>
            <a:xfrm>
              <a:off x="7071736" y="5118443"/>
              <a:ext cx="688212" cy="691932"/>
              <a:chOff x="6310647" y="2158976"/>
              <a:chExt cx="846621" cy="865004"/>
            </a:xfrm>
            <a:solidFill>
              <a:schemeClr val="bg1"/>
            </a:solidFill>
          </p:grpSpPr>
          <p:sp>
            <p:nvSpPr>
              <p:cNvPr id="2" name="Rectangle 1"/>
              <p:cNvSpPr/>
              <p:nvPr/>
            </p:nvSpPr>
            <p:spPr>
              <a:xfrm>
                <a:off x="6310647" y="2158976"/>
                <a:ext cx="846621" cy="8650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6377425" y="2233765"/>
                <a:ext cx="720392" cy="736033"/>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7" name="Group 236"/>
            <p:cNvGrpSpPr/>
            <p:nvPr/>
          </p:nvGrpSpPr>
          <p:grpSpPr>
            <a:xfrm rot="16200000" flipH="1">
              <a:off x="6163219" y="2762815"/>
              <a:ext cx="2760693" cy="1959679"/>
              <a:chOff x="3513639" y="4146092"/>
              <a:chExt cx="3451222" cy="2449852"/>
            </a:xfrm>
            <a:solidFill>
              <a:schemeClr val="bg1"/>
            </a:solidFill>
          </p:grpSpPr>
          <p:sp>
            <p:nvSpPr>
              <p:cNvPr id="144" name="Rectangle 143"/>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4721168" y="5932620"/>
                <a:ext cx="166701"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67" name="Rectangle 166"/>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86" name="Rectangle 185"/>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87" name="Rectangle 186"/>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4321719" y="4745940"/>
                <a:ext cx="478283" cy="115006"/>
                <a:chOff x="2921000" y="2189868"/>
                <a:chExt cx="478283" cy="115006"/>
              </a:xfrm>
              <a:grpFill/>
            </p:grpSpPr>
            <p:sp>
              <p:nvSpPr>
                <p:cNvPr id="194" name="Oval 193"/>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 name="Rectangle 205"/>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2" name="Group 221"/>
              <p:cNvGrpSpPr/>
              <p:nvPr/>
            </p:nvGrpSpPr>
            <p:grpSpPr>
              <a:xfrm rot="5400000">
                <a:off x="4719804" y="4389375"/>
                <a:ext cx="192681" cy="128527"/>
                <a:chOff x="4047804" y="1772930"/>
                <a:chExt cx="192681" cy="128527"/>
              </a:xfrm>
              <a:grpFill/>
            </p:grpSpPr>
            <p:sp>
              <p:nvSpPr>
                <p:cNvPr id="223" name="Rectangle 222"/>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4222197"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25" name="Rectangle 224"/>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226" name="Rectangle 225"/>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0" name="Group 239"/>
            <p:cNvGrpSpPr/>
            <p:nvPr/>
          </p:nvGrpSpPr>
          <p:grpSpPr>
            <a:xfrm flipH="1">
              <a:off x="7759039" y="4616897"/>
              <a:ext cx="2760693" cy="1959679"/>
              <a:chOff x="2859423" y="1531977"/>
              <a:chExt cx="3451222" cy="2449852"/>
            </a:xfrm>
            <a:solidFill>
              <a:schemeClr val="bg1"/>
            </a:solidFill>
          </p:grpSpPr>
          <p:sp>
            <p:nvSpPr>
              <p:cNvPr id="241" name="Rectangle 240"/>
              <p:cNvSpPr/>
              <p:nvPr/>
            </p:nvSpPr>
            <p:spPr>
              <a:xfrm>
                <a:off x="5395322" y="2812853"/>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p:cNvSpPr/>
              <p:nvPr/>
            </p:nvSpPr>
            <p:spPr>
              <a:xfrm>
                <a:off x="5731088" y="299572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5181599" y="2721414"/>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5623936" y="2905124"/>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788695" y="2538538"/>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5000626" y="2629976"/>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5672138" y="2171578"/>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5588793" y="2263016"/>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486401" y="2354455"/>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p:cNvSpPr/>
              <p:nvPr/>
            </p:nvSpPr>
            <p:spPr>
              <a:xfrm>
                <a:off x="5362575" y="2445893"/>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rot="18573722">
                <a:off x="5289745" y="3204011"/>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4819864" y="341070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rot="18573722">
                <a:off x="5219228" y="3096473"/>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Rectangle 253"/>
              <p:cNvSpPr/>
              <p:nvPr/>
            </p:nvSpPr>
            <p:spPr>
              <a:xfrm>
                <a:off x="4586868" y="3287013"/>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rot="18573722">
                <a:off x="5027076" y="2985504"/>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p:cNvSpPr/>
              <p:nvPr/>
            </p:nvSpPr>
            <p:spPr>
              <a:xfrm>
                <a:off x="4018625" y="315938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3594919" y="3613951"/>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3621783" y="360480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p:cNvSpPr/>
              <p:nvPr/>
            </p:nvSpPr>
            <p:spPr>
              <a:xfrm>
                <a:off x="4886990" y="3401560"/>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p:cNvSpPr/>
              <p:nvPr/>
            </p:nvSpPr>
            <p:spPr>
              <a:xfrm>
                <a:off x="4109265" y="315023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p:cNvSpPr/>
              <p:nvPr/>
            </p:nvSpPr>
            <p:spPr>
              <a:xfrm>
                <a:off x="6219139" y="2987404"/>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p:cNvSpPr/>
              <p:nvPr/>
            </p:nvSpPr>
            <p:spPr>
              <a:xfrm>
                <a:off x="4061331" y="3318504"/>
                <a:ext cx="172660"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4048781" y="3299608"/>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64" name="Rectangle 263"/>
              <p:cNvSpPr/>
              <p:nvPr/>
            </p:nvSpPr>
            <p:spPr>
              <a:xfrm rot="5400000" flipH="1" flipV="1">
                <a:off x="4038705" y="3453165"/>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rot="5400000" flipH="1" flipV="1">
                <a:off x="4083949" y="3453164"/>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rot="5400000" flipH="1" flipV="1">
                <a:off x="4130869" y="3453164"/>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rot="5400000" flipH="1" flipV="1">
                <a:off x="4176113" y="345316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rot="5400000" flipH="1" flipV="1">
                <a:off x="4217746" y="345297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rot="5400000" flipH="1" flipV="1">
                <a:off x="4034133" y="326666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rot="5400000" flipH="1" flipV="1">
                <a:off x="4079377" y="3266667"/>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rot="5400000" flipH="1" flipV="1">
                <a:off x="4126297" y="3266667"/>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rot="5400000" flipH="1" flipV="1">
                <a:off x="4171541" y="3266666"/>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p:cNvSpPr/>
              <p:nvPr/>
            </p:nvSpPr>
            <p:spPr>
              <a:xfrm rot="5400000" flipH="1" flipV="1">
                <a:off x="4213174" y="3266476"/>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p:cNvSpPr/>
              <p:nvPr/>
            </p:nvSpPr>
            <p:spPr>
              <a:xfrm>
                <a:off x="5224573" y="2712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rot="18573722">
                <a:off x="4301042" y="3652645"/>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p:cNvSpPr/>
              <p:nvPr/>
            </p:nvSpPr>
            <p:spPr>
              <a:xfrm rot="18573722">
                <a:off x="4240600" y="3451983"/>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p:cNvSpPr/>
              <p:nvPr/>
            </p:nvSpPr>
            <p:spPr>
              <a:xfrm rot="18573722">
                <a:off x="4871198" y="2866421"/>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3851007" y="301288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rot="18573722">
                <a:off x="3505828" y="3175301"/>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0" name="Rectangle 279"/>
              <p:cNvSpPr/>
              <p:nvPr/>
            </p:nvSpPr>
            <p:spPr>
              <a:xfrm>
                <a:off x="4019356" y="3003744"/>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a:off x="3736283" y="2589591"/>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p:cNvSpPr/>
              <p:nvPr/>
            </p:nvSpPr>
            <p:spPr>
              <a:xfrm>
                <a:off x="3887763" y="2582822"/>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83" name="Rectangle 282"/>
              <p:cNvSpPr/>
              <p:nvPr/>
            </p:nvSpPr>
            <p:spPr>
              <a:xfrm>
                <a:off x="3716345" y="258280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84" name="Rectangle 283"/>
              <p:cNvSpPr/>
              <p:nvPr/>
            </p:nvSpPr>
            <p:spPr>
              <a:xfrm>
                <a:off x="3684494" y="2638460"/>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3906053" y="2638839"/>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4831970" y="3143606"/>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4629497" y="2983842"/>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2859423" y="3340093"/>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rot="18573722">
                <a:off x="4830206" y="2708690"/>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0" name="Group 289"/>
              <p:cNvGrpSpPr/>
              <p:nvPr/>
            </p:nvGrpSpPr>
            <p:grpSpPr>
              <a:xfrm>
                <a:off x="3667503" y="2131825"/>
                <a:ext cx="478283" cy="115006"/>
                <a:chOff x="2921000" y="2189868"/>
                <a:chExt cx="478283" cy="115006"/>
              </a:xfrm>
              <a:grpFill/>
            </p:grpSpPr>
            <p:sp>
              <p:nvSpPr>
                <p:cNvPr id="322" name="Oval 321"/>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1" name="Rectangle 290"/>
              <p:cNvSpPr/>
              <p:nvPr/>
            </p:nvSpPr>
            <p:spPr>
              <a:xfrm rot="18573722">
                <a:off x="4396260" y="2722758"/>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3396006" y="2906242"/>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rot="3026278" flipH="1">
                <a:off x="5191962" y="2363837"/>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p:cNvSpPr/>
              <p:nvPr/>
            </p:nvSpPr>
            <p:spPr>
              <a:xfrm>
                <a:off x="4664868" y="2283844"/>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rot="18573722">
                <a:off x="4113593" y="2543679"/>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3142576" y="280128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4846263" y="2517873"/>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4934528" y="2158975"/>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p:cNvSpPr/>
              <p:nvPr/>
            </p:nvSpPr>
            <p:spPr>
              <a:xfrm>
                <a:off x="4822026" y="217702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p:cNvSpPr/>
              <p:nvPr/>
            </p:nvSpPr>
            <p:spPr>
              <a:xfrm rot="3026278" flipH="1">
                <a:off x="5170395" y="2205228"/>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a:off x="4673818" y="2060443"/>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rot="18573722">
                <a:off x="4204911" y="2281485"/>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3218041" y="250030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rot="3026278" flipH="1">
                <a:off x="5268075" y="2114123"/>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p:cNvSpPr/>
              <p:nvPr/>
            </p:nvSpPr>
            <p:spPr>
              <a:xfrm>
                <a:off x="4062413" y="1965557"/>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rot="3026278" flipH="1">
                <a:off x="3744466" y="1814972"/>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 name="Group 306"/>
              <p:cNvGrpSpPr/>
              <p:nvPr/>
            </p:nvGrpSpPr>
            <p:grpSpPr>
              <a:xfrm rot="5400000">
                <a:off x="4068564" y="1772284"/>
                <a:ext cx="186729" cy="128527"/>
                <a:chOff x="4047804" y="1772930"/>
                <a:chExt cx="186729" cy="128527"/>
              </a:xfrm>
              <a:grpFill/>
            </p:grpSpPr>
            <p:sp>
              <p:nvSpPr>
                <p:cNvPr id="319" name="Rectangle 318"/>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21" name="Rectangle 320"/>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308" name="Rectangle 307"/>
              <p:cNvSpPr/>
              <p:nvPr/>
            </p:nvSpPr>
            <p:spPr>
              <a:xfrm rot="3026278" flipH="1">
                <a:off x="5072302" y="1891162"/>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p:cNvSpPr/>
              <p:nvPr/>
            </p:nvSpPr>
            <p:spPr>
              <a:xfrm>
                <a:off x="4236034" y="1612253"/>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6218282" y="2895133"/>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a:off x="6219139" y="2801283"/>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218282" y="270901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p:cNvSpPr/>
              <p:nvPr/>
            </p:nvSpPr>
            <p:spPr>
              <a:xfrm>
                <a:off x="6219139" y="261961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p:cNvSpPr/>
              <p:nvPr/>
            </p:nvSpPr>
            <p:spPr>
              <a:xfrm>
                <a:off x="6218282" y="252734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p:cNvSpPr/>
              <p:nvPr/>
            </p:nvSpPr>
            <p:spPr>
              <a:xfrm>
                <a:off x="6219139" y="243349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p:cNvSpPr/>
              <p:nvPr/>
            </p:nvSpPr>
            <p:spPr>
              <a:xfrm>
                <a:off x="6218282" y="2341220"/>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p:cNvSpPr/>
              <p:nvPr/>
            </p:nvSpPr>
            <p:spPr>
              <a:xfrm>
                <a:off x="6219139" y="225723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p:cNvSpPr/>
              <p:nvPr/>
            </p:nvSpPr>
            <p:spPr>
              <a:xfrm>
                <a:off x="6218282" y="2164961"/>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4" name="Group 333"/>
            <p:cNvGrpSpPr/>
            <p:nvPr/>
          </p:nvGrpSpPr>
          <p:grpSpPr>
            <a:xfrm rot="5400000" flipH="1" flipV="1">
              <a:off x="6164919" y="6210765"/>
              <a:ext cx="2760693" cy="1959679"/>
              <a:chOff x="3513639" y="4146092"/>
              <a:chExt cx="3451222" cy="2449852"/>
            </a:xfrm>
            <a:solidFill>
              <a:schemeClr val="bg1"/>
            </a:solidFill>
          </p:grpSpPr>
          <p:sp>
            <p:nvSpPr>
              <p:cNvPr id="335" name="Rectangle 334"/>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8" name="Rectangle 347"/>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58" name="Rectangle 357"/>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Rectangle 370"/>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Rectangle 373"/>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77" name="Rectangle 376"/>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78" name="Rectangle 377"/>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4" name="Group 383"/>
              <p:cNvGrpSpPr/>
              <p:nvPr/>
            </p:nvGrpSpPr>
            <p:grpSpPr>
              <a:xfrm>
                <a:off x="4321719" y="4745940"/>
                <a:ext cx="478283" cy="115006"/>
                <a:chOff x="2921000" y="2189868"/>
                <a:chExt cx="478283" cy="115006"/>
              </a:xfrm>
              <a:grpFill/>
            </p:grpSpPr>
            <p:sp>
              <p:nvSpPr>
                <p:cNvPr id="416" name="Oval 415"/>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5" name="Rectangle 384"/>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1" name="Group 400"/>
              <p:cNvGrpSpPr/>
              <p:nvPr/>
            </p:nvGrpSpPr>
            <p:grpSpPr>
              <a:xfrm rot="5400000">
                <a:off x="4722780" y="4386399"/>
                <a:ext cx="186729" cy="128527"/>
                <a:chOff x="4047804" y="1772930"/>
                <a:chExt cx="186729" cy="128527"/>
              </a:xfrm>
              <a:grpFill/>
            </p:grpSpPr>
            <p:sp>
              <p:nvSpPr>
                <p:cNvPr id="413" name="Rectangle 412"/>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15" name="Rectangle 414"/>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402" name="Rectangle 401"/>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408"/>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4" name="Group 533"/>
          <p:cNvGrpSpPr/>
          <p:nvPr/>
        </p:nvGrpSpPr>
        <p:grpSpPr>
          <a:xfrm flipV="1">
            <a:off x="6935299" y="-125415"/>
            <a:ext cx="2208701" cy="1567847"/>
            <a:chOff x="3513639" y="4146092"/>
            <a:chExt cx="3451222" cy="2449852"/>
          </a:xfrm>
          <a:solidFill>
            <a:schemeClr val="bg1"/>
          </a:solidFill>
        </p:grpSpPr>
        <p:sp>
          <p:nvSpPr>
            <p:cNvPr id="535" name="Rectangle 534"/>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Rectangle 535"/>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Rectangle 536"/>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Rectangle 537"/>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Rectangle 538"/>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Rectangle 539"/>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Rectangle 540"/>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Rectangle 541"/>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Rectangle 542"/>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Rectangle 544"/>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545"/>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Rectangle 546"/>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Rectangle 547"/>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Rectangle 548"/>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58" name="Rectangle 557"/>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559"/>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560"/>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561"/>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562"/>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563"/>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564"/>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565"/>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Rectangle 570"/>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4" name="Rectangle 573"/>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574"/>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Rectangle 575"/>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77" name="Rectangle 576"/>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78" name="Rectangle 577"/>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Rectangle 578"/>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ectangle 579"/>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Rectangle 580"/>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ectangle 581"/>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4" name="Group 583"/>
            <p:cNvGrpSpPr/>
            <p:nvPr/>
          </p:nvGrpSpPr>
          <p:grpSpPr>
            <a:xfrm>
              <a:off x="4321719" y="4745940"/>
              <a:ext cx="478283" cy="115006"/>
              <a:chOff x="2921000" y="2189868"/>
              <a:chExt cx="478283" cy="115006"/>
            </a:xfrm>
            <a:grpFill/>
          </p:grpSpPr>
          <p:sp>
            <p:nvSpPr>
              <p:cNvPr id="616" name="Oval 615"/>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Oval 616"/>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Oval 617"/>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Oval 618"/>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Oval 619"/>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Oval 620"/>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Oval 621"/>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Oval 622"/>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Oval 623"/>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Oval 624"/>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Oval 625"/>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Oval 626"/>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5" name="Rectangle 584"/>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Rectangle 585"/>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586"/>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Rectangle 587"/>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Rectangle 588"/>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Rectangle 589"/>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Rectangle 590"/>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591"/>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Rectangle 592"/>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Rectangle 593"/>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Rectangle 594"/>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Rectangle 595"/>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Rectangle 596"/>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Rectangle 597"/>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Rectangle 598"/>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Rectangle 599"/>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1" name="Group 600"/>
            <p:cNvGrpSpPr/>
            <p:nvPr/>
          </p:nvGrpSpPr>
          <p:grpSpPr>
            <a:xfrm rot="5400000">
              <a:off x="4722780" y="4386399"/>
              <a:ext cx="186729" cy="128527"/>
              <a:chOff x="4047804" y="1772930"/>
              <a:chExt cx="186729" cy="128527"/>
            </a:xfrm>
            <a:grpFill/>
          </p:grpSpPr>
          <p:sp>
            <p:nvSpPr>
              <p:cNvPr id="613" name="Rectangle 612"/>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Rectangle 613"/>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15" name="Rectangle 614"/>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602" name="Rectangle 601"/>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602"/>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Rectangle 603"/>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Rectangle 605"/>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Rectangle 606"/>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Rectangle 607"/>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Rectangle 608"/>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Rectangle 609"/>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Rectangle 610"/>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Rectangle 611"/>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1" y="0"/>
            <a:ext cx="9143261" cy="6845731"/>
          </a:xfrm>
          <a:prstGeom prst="rect">
            <a:avLst/>
          </a:prstGeom>
          <a:solidFill>
            <a:srgbClr val="27619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21578" y="2009666"/>
            <a:ext cx="4006225" cy="646331"/>
          </a:xfrm>
          <a:prstGeom prst="rect">
            <a:avLst/>
          </a:prstGeom>
          <a:noFill/>
        </p:spPr>
        <p:txBody>
          <a:bodyPr wrap="none" rtlCol="0">
            <a:spAutoFit/>
          </a:bodyPr>
          <a:lstStyle/>
          <a:p>
            <a:r>
              <a:rPr lang="en-US" sz="3600" dirty="0" smtClean="0">
                <a:solidFill>
                  <a:schemeClr val="bg1"/>
                </a:solidFill>
                <a:latin typeface="Arial" panose="020B0604020202020204" pitchFamily="34" charset="0"/>
                <a:cs typeface="Arial" panose="020B0604020202020204" pitchFamily="34" charset="0"/>
              </a:rPr>
              <a:t>GitHub and GitLab</a:t>
            </a:r>
            <a:endParaRPr lang="en-US" sz="3600" dirty="0">
              <a:solidFill>
                <a:schemeClr val="bg1"/>
              </a:solidFill>
              <a:latin typeface="Arial" panose="020B0604020202020204" pitchFamily="34" charset="0"/>
              <a:cs typeface="Arial" panose="020B0604020202020204" pitchFamily="34" charset="0"/>
            </a:endParaRPr>
          </a:p>
        </p:txBody>
      </p:sp>
      <p:pic>
        <p:nvPicPr>
          <p:cNvPr id="486"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487" name="Group 486"/>
          <p:cNvGrpSpPr/>
          <p:nvPr/>
        </p:nvGrpSpPr>
        <p:grpSpPr>
          <a:xfrm>
            <a:off x="5674873" y="1366295"/>
            <a:ext cx="3074395" cy="2060440"/>
            <a:chOff x="5701703" y="682760"/>
            <a:chExt cx="3074395" cy="2060440"/>
          </a:xfrm>
        </p:grpSpPr>
        <p:sp>
          <p:nvSpPr>
            <p:cNvPr id="488" name="Freeform 487"/>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9" name="Picture 4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490" name="Picture 4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6800" y="6248782"/>
            <a:ext cx="4698000" cy="228799"/>
          </a:xfrm>
          <a:prstGeom prst="rect">
            <a:avLst/>
          </a:prstGeom>
          <a:noFill/>
          <a:ln>
            <a:noFill/>
          </a:ln>
        </p:spPr>
      </p:pic>
    </p:spTree>
    <p:extLst>
      <p:ext uri="{BB962C8B-B14F-4D97-AF65-F5344CB8AC3E}">
        <p14:creationId xmlns:p14="http://schemas.microsoft.com/office/powerpoint/2010/main" val="1079563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gitlab"/>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0468"/>
          <a:stretch/>
        </p:blipFill>
        <p:spPr bwMode="auto">
          <a:xfrm>
            <a:off x="5729107" y="2469125"/>
            <a:ext cx="2134735" cy="1919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github"/>
          <p:cNvPicPr>
            <a:picLocks noChangeAspect="1" noChangeArrowheads="1"/>
          </p:cNvPicPr>
          <p:nvPr/>
        </p:nvPicPr>
        <p:blipFill rotWithShape="1">
          <a:blip r:embed="rId3">
            <a:extLst>
              <a:ext uri="{28A0092B-C50C-407E-A947-70E740481C1C}">
                <a14:useLocalDpi xmlns:a14="http://schemas.microsoft.com/office/drawing/2010/main" val="0"/>
              </a:ext>
            </a:extLst>
          </a:blip>
          <a:srcRect l="54265"/>
          <a:stretch/>
        </p:blipFill>
        <p:spPr bwMode="auto">
          <a:xfrm>
            <a:off x="1296785" y="2247900"/>
            <a:ext cx="2496156" cy="2362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66340" y="2978464"/>
            <a:ext cx="1211321" cy="1200329"/>
          </a:xfrm>
          <a:prstGeom prst="rect">
            <a:avLst/>
          </a:prstGeom>
          <a:noFill/>
        </p:spPr>
        <p:txBody>
          <a:bodyPr wrap="square" rtlCol="0">
            <a:spAutoFit/>
          </a:bodyPr>
          <a:lstStyle/>
          <a:p>
            <a:r>
              <a:rPr lang="en-PH" sz="7200" dirty="0" smtClean="0">
                <a:latin typeface="Gill Sans MT" panose="020B0502020104020203" pitchFamily="34" charset="0"/>
              </a:rPr>
              <a:t>VS</a:t>
            </a:r>
            <a:endParaRPr lang="en-PH" sz="7200" dirty="0">
              <a:latin typeface="Gill Sans MT" panose="020B0502020104020203" pitchFamily="34" charset="0"/>
            </a:endParaRPr>
          </a:p>
        </p:txBody>
      </p:sp>
    </p:spTree>
    <p:extLst>
      <p:ext uri="{BB962C8B-B14F-4D97-AF65-F5344CB8AC3E}">
        <p14:creationId xmlns:p14="http://schemas.microsoft.com/office/powerpoint/2010/main" val="117561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962"/>
        </a:solidFill>
        <a:effectLst/>
      </p:bgPr>
    </p:bg>
    <p:spTree>
      <p:nvGrpSpPr>
        <p:cNvPr id="1" name=""/>
        <p:cNvGrpSpPr/>
        <p:nvPr/>
      </p:nvGrpSpPr>
      <p:grpSpPr>
        <a:xfrm>
          <a:off x="0" y="0"/>
          <a:ext cx="0" cy="0"/>
          <a:chOff x="0" y="0"/>
          <a:chExt cx="0" cy="0"/>
        </a:xfrm>
      </p:grpSpPr>
      <p:pic>
        <p:nvPicPr>
          <p:cNvPr id="4" name="Picture 3" hidden="1"/>
          <p:cNvPicPr>
            <a:picLocks noChangeAspect="1"/>
          </p:cNvPicPr>
          <p:nvPr/>
        </p:nvPicPr>
        <p:blipFill rotWithShape="1">
          <a:blip r:embed="rId3" cstate="print">
            <a:extLst>
              <a:ext uri="{28A0092B-C50C-407E-A947-70E740481C1C}">
                <a14:useLocalDpi xmlns:a14="http://schemas.microsoft.com/office/drawing/2010/main" val="0"/>
              </a:ext>
            </a:extLst>
          </a:blip>
          <a:srcRect r="11371" b="81389"/>
          <a:stretch/>
        </p:blipFill>
        <p:spPr>
          <a:xfrm flipH="1">
            <a:off x="0" y="0"/>
            <a:ext cx="9144000" cy="1276350"/>
          </a:xfrm>
          <a:prstGeom prst="rect">
            <a:avLst/>
          </a:prstGeom>
        </p:spPr>
      </p:pic>
      <p:sp>
        <p:nvSpPr>
          <p:cNvPr id="3" name="below gradient"/>
          <p:cNvSpPr/>
          <p:nvPr/>
        </p:nvSpPr>
        <p:spPr>
          <a:xfrm>
            <a:off x="1" y="1"/>
            <a:ext cx="9144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elow gradient"/>
          <p:cNvSpPr/>
          <p:nvPr/>
        </p:nvSpPr>
        <p:spPr>
          <a:xfrm flipH="1" flipV="1">
            <a:off x="-1342" y="-1978"/>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flipV="1">
            <a:off x="6935299" y="-125415"/>
            <a:ext cx="2208701" cy="1567847"/>
            <a:chOff x="3513639" y="4146092"/>
            <a:chExt cx="3451222" cy="2449852"/>
          </a:xfrm>
          <a:solidFill>
            <a:schemeClr val="bg1"/>
          </a:solidFill>
        </p:grpSpPr>
        <p:sp>
          <p:nvSpPr>
            <p:cNvPr id="7" name="Rectangle 6"/>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 name="Rectangle 29"/>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9" name="Rectangle 48"/>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0" name="Rectangle 49"/>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4321719" y="4745940"/>
              <a:ext cx="478283" cy="115006"/>
              <a:chOff x="2921000" y="2189868"/>
              <a:chExt cx="478283" cy="115006"/>
            </a:xfrm>
            <a:grpFill/>
          </p:grpSpPr>
          <p:sp>
            <p:nvSpPr>
              <p:cNvPr id="88" name="Oval 87"/>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rot="5400000">
              <a:off x="4722780" y="4386399"/>
              <a:ext cx="186729" cy="128527"/>
              <a:chOff x="4047804" y="1772930"/>
              <a:chExt cx="186729" cy="128527"/>
            </a:xfrm>
            <a:grpFill/>
          </p:grpSpPr>
          <p:sp>
            <p:nvSpPr>
              <p:cNvPr id="85" name="Rectangle 84"/>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7" name="Rectangle 86"/>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74" name="Rectangle 73"/>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p:cNvSpPr/>
          <p:nvPr/>
        </p:nvSpPr>
        <p:spPr>
          <a:xfrm>
            <a:off x="-1" y="0"/>
            <a:ext cx="9143261" cy="6845731"/>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1290205"/>
            <a:ext cx="9142658" cy="556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40692" y="527505"/>
            <a:ext cx="3158237" cy="523220"/>
          </a:xfrm>
          <a:prstGeom prst="rect">
            <a:avLst/>
          </a:prstGeom>
          <a:noFill/>
        </p:spPr>
        <p:txBody>
          <a:bodyPr wrap="none" rtlCol="0">
            <a:spAutoFit/>
          </a:bodyPr>
          <a:lstStyle/>
          <a:p>
            <a:r>
              <a:rPr lang="en-US" sz="2800" dirty="0" smtClean="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GITHUB vs GITLAB</a:t>
            </a:r>
            <a:endParaRPr lang="en-US" sz="2400" dirty="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p:txBody>
      </p:sp>
      <p:sp>
        <p:nvSpPr>
          <p:cNvPr id="103" name="TextBox 102"/>
          <p:cNvSpPr txBox="1"/>
          <p:nvPr/>
        </p:nvSpPr>
        <p:spPr>
          <a:xfrm>
            <a:off x="630195" y="2211999"/>
            <a:ext cx="7888528" cy="2246769"/>
          </a:xfrm>
          <a:prstGeom prst="rect">
            <a:avLst/>
          </a:prstGeom>
          <a:noFill/>
        </p:spPr>
        <p:txBody>
          <a:bodyPr wrap="square" rtlCol="0">
            <a:spAutoFit/>
          </a:bodyPr>
          <a:lstStyle/>
          <a:p>
            <a:pPr marL="457200" indent="-457200">
              <a:buFont typeface="Wingdings" panose="05000000000000000000" pitchFamily="2" charset="2"/>
              <a:buChar char="ü"/>
            </a:pPr>
            <a:r>
              <a:rPr lang="en-PH" sz="2800" dirty="0">
                <a:solidFill>
                  <a:schemeClr val="tx1">
                    <a:lumMod val="85000"/>
                    <a:lumOff val="15000"/>
                  </a:schemeClr>
                </a:solidFill>
                <a:latin typeface="Gill Sans MT" panose="020B0502020104020203" pitchFamily="34" charset="0"/>
              </a:rPr>
              <a:t>Authentication Levels</a:t>
            </a:r>
          </a:p>
          <a:p>
            <a:pPr marL="457200" indent="-457200">
              <a:buFont typeface="Wingdings" panose="05000000000000000000" pitchFamily="2" charset="2"/>
              <a:buChar char="ü"/>
            </a:pPr>
            <a:r>
              <a:rPr lang="en-PH" sz="2800" dirty="0">
                <a:solidFill>
                  <a:schemeClr val="tx1">
                    <a:lumMod val="85000"/>
                    <a:lumOff val="15000"/>
                  </a:schemeClr>
                </a:solidFill>
                <a:latin typeface="Gill Sans MT" panose="020B0502020104020203" pitchFamily="34" charset="0"/>
              </a:rPr>
              <a:t>Attachments</a:t>
            </a:r>
          </a:p>
          <a:p>
            <a:pPr marL="457200" indent="-457200">
              <a:buFont typeface="Wingdings" panose="05000000000000000000" pitchFamily="2" charset="2"/>
              <a:buChar char="ü"/>
            </a:pPr>
            <a:r>
              <a:rPr lang="en-PH" sz="2800" dirty="0">
                <a:solidFill>
                  <a:schemeClr val="tx1">
                    <a:lumMod val="85000"/>
                    <a:lumOff val="15000"/>
                  </a:schemeClr>
                </a:solidFill>
                <a:latin typeface="Gill Sans MT" panose="020B0502020104020203" pitchFamily="34" charset="0"/>
              </a:rPr>
              <a:t>Issue Tracking</a:t>
            </a:r>
          </a:p>
          <a:p>
            <a:pPr marL="457200" indent="-457200">
              <a:buFont typeface="Wingdings" panose="05000000000000000000" pitchFamily="2" charset="2"/>
              <a:buChar char="ü"/>
            </a:pPr>
            <a:r>
              <a:rPr lang="en-PH" sz="2800" dirty="0">
                <a:solidFill>
                  <a:schemeClr val="tx1">
                    <a:lumMod val="85000"/>
                    <a:lumOff val="15000"/>
                  </a:schemeClr>
                </a:solidFill>
                <a:latin typeface="Gill Sans MT" panose="020B0502020104020203" pitchFamily="34" charset="0"/>
              </a:rPr>
              <a:t>Work In Progress Status</a:t>
            </a:r>
          </a:p>
          <a:p>
            <a:pPr marL="457200" indent="-457200">
              <a:buFont typeface="Wingdings" panose="05000000000000000000" pitchFamily="2" charset="2"/>
              <a:buChar char="ü"/>
            </a:pPr>
            <a:r>
              <a:rPr lang="en-PH" sz="2800" dirty="0">
                <a:solidFill>
                  <a:schemeClr val="tx1">
                    <a:lumMod val="85000"/>
                    <a:lumOff val="15000"/>
                  </a:schemeClr>
                </a:solidFill>
                <a:latin typeface="Gill Sans MT" panose="020B0502020104020203" pitchFamily="34" charset="0"/>
              </a:rPr>
              <a:t>Integrations</a:t>
            </a:r>
          </a:p>
        </p:txBody>
      </p:sp>
    </p:spTree>
    <p:extLst>
      <p:ext uri="{BB962C8B-B14F-4D97-AF65-F5344CB8AC3E}">
        <p14:creationId xmlns:p14="http://schemas.microsoft.com/office/powerpoint/2010/main" val="2457797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96291" y="4256116"/>
            <a:ext cx="4206240" cy="707886"/>
          </a:xfrm>
          <a:prstGeom prst="rect">
            <a:avLst/>
          </a:prstGeom>
          <a:noFill/>
        </p:spPr>
        <p:txBody>
          <a:bodyPr wrap="square" rtlCol="0">
            <a:spAutoFit/>
          </a:bodyPr>
          <a:lstStyle/>
          <a:p>
            <a:r>
              <a:rPr lang="en-PH" sz="4000" dirty="0" smtClean="0">
                <a:latin typeface="Gill Sans MT" panose="020B0502020104020203" pitchFamily="34" charset="0"/>
              </a:rPr>
              <a:t>Demonstration…</a:t>
            </a:r>
            <a:endParaRPr lang="en-PH" sz="4000" dirty="0">
              <a:latin typeface="Gill Sans MT" panose="020B0502020104020203" pitchFamily="34" charset="0"/>
            </a:endParaRPr>
          </a:p>
        </p:txBody>
      </p:sp>
    </p:spTree>
    <p:extLst>
      <p:ext uri="{BB962C8B-B14F-4D97-AF65-F5344CB8AC3E}">
        <p14:creationId xmlns:p14="http://schemas.microsoft.com/office/powerpoint/2010/main" val="128367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962"/>
        </a:solidFill>
        <a:effectLst/>
      </p:bgPr>
    </p:bg>
    <p:spTree>
      <p:nvGrpSpPr>
        <p:cNvPr id="1" name=""/>
        <p:cNvGrpSpPr/>
        <p:nvPr/>
      </p:nvGrpSpPr>
      <p:grpSpPr>
        <a:xfrm>
          <a:off x="0" y="0"/>
          <a:ext cx="0" cy="0"/>
          <a:chOff x="0" y="0"/>
          <a:chExt cx="0" cy="0"/>
        </a:xfrm>
      </p:grpSpPr>
      <p:pic>
        <p:nvPicPr>
          <p:cNvPr id="4" name="Picture 3" hidden="1"/>
          <p:cNvPicPr>
            <a:picLocks noChangeAspect="1"/>
          </p:cNvPicPr>
          <p:nvPr/>
        </p:nvPicPr>
        <p:blipFill rotWithShape="1">
          <a:blip r:embed="rId3" cstate="print">
            <a:extLst>
              <a:ext uri="{28A0092B-C50C-407E-A947-70E740481C1C}">
                <a14:useLocalDpi xmlns:a14="http://schemas.microsoft.com/office/drawing/2010/main" val="0"/>
              </a:ext>
            </a:extLst>
          </a:blip>
          <a:srcRect r="11371" b="81389"/>
          <a:stretch/>
        </p:blipFill>
        <p:spPr>
          <a:xfrm flipH="1">
            <a:off x="0" y="0"/>
            <a:ext cx="9144000" cy="1276350"/>
          </a:xfrm>
          <a:prstGeom prst="rect">
            <a:avLst/>
          </a:prstGeom>
        </p:spPr>
      </p:pic>
      <p:sp>
        <p:nvSpPr>
          <p:cNvPr id="3" name="below gradient"/>
          <p:cNvSpPr/>
          <p:nvPr/>
        </p:nvSpPr>
        <p:spPr>
          <a:xfrm>
            <a:off x="1" y="1"/>
            <a:ext cx="9144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elow gradient"/>
          <p:cNvSpPr/>
          <p:nvPr/>
        </p:nvSpPr>
        <p:spPr>
          <a:xfrm flipH="1" flipV="1">
            <a:off x="-1342" y="-1978"/>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flipV="1">
            <a:off x="6935299" y="-125415"/>
            <a:ext cx="2208701" cy="1567847"/>
            <a:chOff x="3513639" y="4146092"/>
            <a:chExt cx="3451222" cy="2449852"/>
          </a:xfrm>
          <a:solidFill>
            <a:schemeClr val="bg1"/>
          </a:solidFill>
        </p:grpSpPr>
        <p:sp>
          <p:nvSpPr>
            <p:cNvPr id="7" name="Rectangle 6"/>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 name="Rectangle 29"/>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9" name="Rectangle 48"/>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0" name="Rectangle 49"/>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4321719" y="4745940"/>
              <a:ext cx="478283" cy="115006"/>
              <a:chOff x="2921000" y="2189868"/>
              <a:chExt cx="478283" cy="115006"/>
            </a:xfrm>
            <a:grpFill/>
          </p:grpSpPr>
          <p:sp>
            <p:nvSpPr>
              <p:cNvPr id="88" name="Oval 87"/>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rot="5400000">
              <a:off x="4722780" y="4386399"/>
              <a:ext cx="186729" cy="128527"/>
              <a:chOff x="4047804" y="1772930"/>
              <a:chExt cx="186729" cy="128527"/>
            </a:xfrm>
            <a:grpFill/>
          </p:grpSpPr>
          <p:sp>
            <p:nvSpPr>
              <p:cNvPr id="85" name="Rectangle 84"/>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7" name="Rectangle 86"/>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74" name="Rectangle 73"/>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p:cNvSpPr/>
          <p:nvPr/>
        </p:nvSpPr>
        <p:spPr>
          <a:xfrm>
            <a:off x="-1" y="0"/>
            <a:ext cx="9143261" cy="6845731"/>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1290205"/>
            <a:ext cx="9142658" cy="556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40692" y="527505"/>
            <a:ext cx="2073003" cy="523220"/>
          </a:xfrm>
          <a:prstGeom prst="rect">
            <a:avLst/>
          </a:prstGeom>
          <a:noFill/>
        </p:spPr>
        <p:txBody>
          <a:bodyPr wrap="none" rtlCol="0">
            <a:spAutoFit/>
          </a:bodyPr>
          <a:lstStyle/>
          <a:p>
            <a:r>
              <a:rPr lang="en-US" sz="2800" dirty="0" smtClean="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CONTENTS</a:t>
            </a:r>
            <a:endParaRPr lang="en-US" sz="2400" dirty="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p:txBody>
      </p:sp>
      <p:sp>
        <p:nvSpPr>
          <p:cNvPr id="102" name="TextBox 101"/>
          <p:cNvSpPr txBox="1"/>
          <p:nvPr/>
        </p:nvSpPr>
        <p:spPr>
          <a:xfrm>
            <a:off x="1063100" y="2008562"/>
            <a:ext cx="6433429" cy="3970318"/>
          </a:xfrm>
          <a:prstGeom prst="rect">
            <a:avLst/>
          </a:prstGeom>
          <a:noFill/>
          <a:ln>
            <a:noFill/>
          </a:ln>
        </p:spPr>
        <p:txBody>
          <a:bodyPr wrap="square" rtlCol="0">
            <a:spAutoFit/>
          </a:bodyPr>
          <a:lstStyle/>
          <a:p>
            <a:r>
              <a:rPr lang="en-PH" sz="2800" dirty="0" smtClean="0">
                <a:solidFill>
                  <a:schemeClr val="tx1">
                    <a:lumMod val="85000"/>
                    <a:lumOff val="15000"/>
                  </a:schemeClr>
                </a:solidFill>
                <a:latin typeface="Gill Sans MT" panose="020B0502020104020203" pitchFamily="34" charset="0"/>
                <a:cs typeface="Segoe UI" panose="020B0502040204020203" pitchFamily="34" charset="0"/>
              </a:rPr>
              <a:t>Introduction to GitHub</a:t>
            </a:r>
          </a:p>
          <a:p>
            <a:r>
              <a:rPr lang="en-PH" sz="2800" dirty="0" smtClean="0">
                <a:solidFill>
                  <a:schemeClr val="tx1">
                    <a:lumMod val="85000"/>
                    <a:lumOff val="15000"/>
                  </a:schemeClr>
                </a:solidFill>
                <a:latin typeface="Gill Sans MT" panose="020B0502020104020203" pitchFamily="34" charset="0"/>
                <a:cs typeface="Segoe UI" panose="020B0502040204020203" pitchFamily="34" charset="0"/>
              </a:rPr>
              <a:t>Features of GitHub</a:t>
            </a:r>
          </a:p>
          <a:p>
            <a:r>
              <a:rPr lang="en-PH" sz="2800" dirty="0" smtClean="0">
                <a:solidFill>
                  <a:schemeClr val="tx1">
                    <a:lumMod val="85000"/>
                    <a:lumOff val="15000"/>
                  </a:schemeClr>
                </a:solidFill>
                <a:latin typeface="Gill Sans MT" panose="020B0502020104020203" pitchFamily="34" charset="0"/>
                <a:cs typeface="Segoe UI" panose="020B0502040204020203" pitchFamily="34" charset="0"/>
              </a:rPr>
              <a:t>GitHub Demo</a:t>
            </a:r>
          </a:p>
          <a:p>
            <a:endParaRPr lang="en-PH" sz="2800" dirty="0">
              <a:solidFill>
                <a:schemeClr val="tx1">
                  <a:lumMod val="85000"/>
                  <a:lumOff val="15000"/>
                </a:schemeClr>
              </a:solidFill>
              <a:latin typeface="Gill Sans MT" panose="020B0502020104020203" pitchFamily="34" charset="0"/>
              <a:cs typeface="Segoe UI" panose="020B0502040204020203" pitchFamily="34" charset="0"/>
            </a:endParaRPr>
          </a:p>
          <a:p>
            <a:r>
              <a:rPr lang="en-PH" sz="2800" dirty="0" smtClean="0">
                <a:solidFill>
                  <a:schemeClr val="tx1">
                    <a:lumMod val="85000"/>
                    <a:lumOff val="15000"/>
                  </a:schemeClr>
                </a:solidFill>
                <a:latin typeface="Gill Sans MT" panose="020B0502020104020203" pitchFamily="34" charset="0"/>
                <a:cs typeface="Segoe UI" panose="020B0502040204020203" pitchFamily="34" charset="0"/>
              </a:rPr>
              <a:t>Introduction to GitLab</a:t>
            </a:r>
          </a:p>
          <a:p>
            <a:r>
              <a:rPr lang="en-PH" sz="2800" dirty="0" smtClean="0">
                <a:solidFill>
                  <a:schemeClr val="tx1">
                    <a:lumMod val="85000"/>
                    <a:lumOff val="15000"/>
                  </a:schemeClr>
                </a:solidFill>
                <a:latin typeface="Gill Sans MT" panose="020B0502020104020203" pitchFamily="34" charset="0"/>
                <a:cs typeface="Segoe UI" panose="020B0502040204020203" pitchFamily="34" charset="0"/>
              </a:rPr>
              <a:t>Features of GitLab</a:t>
            </a:r>
          </a:p>
          <a:p>
            <a:r>
              <a:rPr lang="en-PH" sz="2800" dirty="0" smtClean="0">
                <a:solidFill>
                  <a:schemeClr val="tx1">
                    <a:lumMod val="85000"/>
                    <a:lumOff val="15000"/>
                  </a:schemeClr>
                </a:solidFill>
                <a:latin typeface="Gill Sans MT" panose="020B0502020104020203" pitchFamily="34" charset="0"/>
                <a:cs typeface="Segoe UI" panose="020B0502040204020203" pitchFamily="34" charset="0"/>
              </a:rPr>
              <a:t>GitLab Demo</a:t>
            </a:r>
          </a:p>
          <a:p>
            <a:endParaRPr lang="en-PH" sz="2800" dirty="0">
              <a:solidFill>
                <a:schemeClr val="tx1">
                  <a:lumMod val="85000"/>
                  <a:lumOff val="15000"/>
                </a:schemeClr>
              </a:solidFill>
              <a:latin typeface="Gill Sans MT" panose="020B0502020104020203" pitchFamily="34" charset="0"/>
              <a:cs typeface="Segoe UI" panose="020B0502040204020203" pitchFamily="34" charset="0"/>
            </a:endParaRPr>
          </a:p>
          <a:p>
            <a:r>
              <a:rPr lang="en-PH" sz="2800" dirty="0" smtClean="0">
                <a:solidFill>
                  <a:schemeClr val="tx1">
                    <a:lumMod val="85000"/>
                    <a:lumOff val="15000"/>
                  </a:schemeClr>
                </a:solidFill>
                <a:latin typeface="Gill Sans MT" panose="020B0502020104020203" pitchFamily="34" charset="0"/>
                <a:cs typeface="Segoe UI" panose="020B0502040204020203" pitchFamily="34" charset="0"/>
              </a:rPr>
              <a:t>GitHub vs GitLab</a:t>
            </a:r>
            <a:endParaRPr lang="en-PH" sz="2800" dirty="0" smtClean="0">
              <a:solidFill>
                <a:schemeClr val="tx1">
                  <a:lumMod val="85000"/>
                  <a:lumOff val="15000"/>
                </a:schemeClr>
              </a:solidFill>
              <a:latin typeface="Gill Sans MT" panose="020B0502020104020203" pitchFamily="34" charset="0"/>
              <a:cs typeface="Segoe UI" panose="020B0502040204020203" pitchFamily="34" charset="0"/>
            </a:endParaRPr>
          </a:p>
        </p:txBody>
      </p:sp>
    </p:spTree>
    <p:extLst>
      <p:ext uri="{BB962C8B-B14F-4D97-AF65-F5344CB8AC3E}">
        <p14:creationId xmlns:p14="http://schemas.microsoft.com/office/powerpoint/2010/main" val="230849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2247900"/>
            <a:ext cx="54578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86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962"/>
        </a:solidFill>
        <a:effectLst/>
      </p:bgPr>
    </p:bg>
    <p:spTree>
      <p:nvGrpSpPr>
        <p:cNvPr id="1" name=""/>
        <p:cNvGrpSpPr/>
        <p:nvPr/>
      </p:nvGrpSpPr>
      <p:grpSpPr>
        <a:xfrm>
          <a:off x="0" y="0"/>
          <a:ext cx="0" cy="0"/>
          <a:chOff x="0" y="0"/>
          <a:chExt cx="0" cy="0"/>
        </a:xfrm>
      </p:grpSpPr>
      <p:pic>
        <p:nvPicPr>
          <p:cNvPr id="4" name="Picture 3" hidden="1"/>
          <p:cNvPicPr>
            <a:picLocks noChangeAspect="1"/>
          </p:cNvPicPr>
          <p:nvPr/>
        </p:nvPicPr>
        <p:blipFill rotWithShape="1">
          <a:blip r:embed="rId2" cstate="print">
            <a:extLst>
              <a:ext uri="{28A0092B-C50C-407E-A947-70E740481C1C}">
                <a14:useLocalDpi xmlns:a14="http://schemas.microsoft.com/office/drawing/2010/main" val="0"/>
              </a:ext>
            </a:extLst>
          </a:blip>
          <a:srcRect r="11371" b="81389"/>
          <a:stretch/>
        </p:blipFill>
        <p:spPr>
          <a:xfrm flipH="1">
            <a:off x="0" y="0"/>
            <a:ext cx="9144000" cy="1276350"/>
          </a:xfrm>
          <a:prstGeom prst="rect">
            <a:avLst/>
          </a:prstGeom>
        </p:spPr>
      </p:pic>
      <p:sp>
        <p:nvSpPr>
          <p:cNvPr id="3" name="below gradient"/>
          <p:cNvSpPr/>
          <p:nvPr/>
        </p:nvSpPr>
        <p:spPr>
          <a:xfrm>
            <a:off x="1" y="1"/>
            <a:ext cx="9144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elow gradient"/>
          <p:cNvSpPr/>
          <p:nvPr/>
        </p:nvSpPr>
        <p:spPr>
          <a:xfrm flipH="1" flipV="1">
            <a:off x="-1342" y="-1978"/>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flipV="1">
            <a:off x="6935299" y="-125415"/>
            <a:ext cx="2208701" cy="1567847"/>
            <a:chOff x="3513639" y="4146092"/>
            <a:chExt cx="3451222" cy="2449852"/>
          </a:xfrm>
          <a:solidFill>
            <a:schemeClr val="bg1"/>
          </a:solidFill>
        </p:grpSpPr>
        <p:sp>
          <p:nvSpPr>
            <p:cNvPr id="7" name="Rectangle 6"/>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 name="Rectangle 29"/>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9" name="Rectangle 48"/>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0" name="Rectangle 49"/>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4321719" y="4745940"/>
              <a:ext cx="478283" cy="115006"/>
              <a:chOff x="2921000" y="2189868"/>
              <a:chExt cx="478283" cy="115006"/>
            </a:xfrm>
            <a:grpFill/>
          </p:grpSpPr>
          <p:sp>
            <p:nvSpPr>
              <p:cNvPr id="88" name="Oval 87"/>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rot="5400000">
              <a:off x="4722780" y="4386399"/>
              <a:ext cx="186729" cy="128527"/>
              <a:chOff x="4047804" y="1772930"/>
              <a:chExt cx="186729" cy="128527"/>
            </a:xfrm>
            <a:grpFill/>
          </p:grpSpPr>
          <p:sp>
            <p:nvSpPr>
              <p:cNvPr id="85" name="Rectangle 84"/>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7" name="Rectangle 86"/>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74" name="Rectangle 73"/>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p:cNvSpPr/>
          <p:nvPr/>
        </p:nvSpPr>
        <p:spPr>
          <a:xfrm>
            <a:off x="-1" y="0"/>
            <a:ext cx="9143261" cy="6845731"/>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1290205"/>
            <a:ext cx="9142658" cy="556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40692" y="527505"/>
            <a:ext cx="1475084" cy="523220"/>
          </a:xfrm>
          <a:prstGeom prst="rect">
            <a:avLst/>
          </a:prstGeom>
          <a:noFill/>
        </p:spPr>
        <p:txBody>
          <a:bodyPr wrap="none" rtlCol="0">
            <a:spAutoFit/>
          </a:bodyPr>
          <a:lstStyle/>
          <a:p>
            <a:r>
              <a:rPr lang="en-US" sz="2800" dirty="0" smtClean="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GITHUB</a:t>
            </a:r>
            <a:endParaRPr lang="en-US" sz="2400" dirty="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p:txBody>
      </p:sp>
      <p:sp>
        <p:nvSpPr>
          <p:cNvPr id="103" name="TextBox 102"/>
          <p:cNvSpPr txBox="1"/>
          <p:nvPr/>
        </p:nvSpPr>
        <p:spPr>
          <a:xfrm>
            <a:off x="630195" y="2211999"/>
            <a:ext cx="7888528" cy="2862322"/>
          </a:xfrm>
          <a:prstGeom prst="rect">
            <a:avLst/>
          </a:prstGeom>
          <a:noFill/>
        </p:spPr>
        <p:txBody>
          <a:bodyPr wrap="square" rtlCol="0">
            <a:spAutoFit/>
          </a:bodyPr>
          <a:lstStyle/>
          <a:p>
            <a:pPr marL="342900" indent="-342900">
              <a:buFont typeface="Wingdings" panose="05000000000000000000" pitchFamily="2" charset="2"/>
              <a:buChar char="ü"/>
            </a:pPr>
            <a:r>
              <a:rPr lang="en-PH" sz="2000" dirty="0">
                <a:solidFill>
                  <a:schemeClr val="tx1">
                    <a:lumMod val="85000"/>
                    <a:lumOff val="15000"/>
                  </a:schemeClr>
                </a:solidFill>
                <a:latin typeface="Gill Sans MT" panose="020B0502020104020203" pitchFamily="34" charset="0"/>
              </a:rPr>
              <a:t>GitHub is a code hosting platform for version control and </a:t>
            </a:r>
            <a:r>
              <a:rPr lang="en-PH" sz="2000" dirty="0" smtClean="0">
                <a:solidFill>
                  <a:schemeClr val="tx1">
                    <a:lumMod val="85000"/>
                    <a:lumOff val="15000"/>
                  </a:schemeClr>
                </a:solidFill>
                <a:latin typeface="Gill Sans MT" panose="020B0502020104020203" pitchFamily="34" charset="0"/>
              </a:rPr>
              <a:t>collaboration</a:t>
            </a:r>
          </a:p>
          <a:p>
            <a:pPr marL="342900" indent="-342900">
              <a:buFont typeface="Wingdings" panose="05000000000000000000" pitchFamily="2" charset="2"/>
              <a:buChar char="ü"/>
            </a:pPr>
            <a:r>
              <a:rPr lang="en-PH" sz="2000" dirty="0">
                <a:solidFill>
                  <a:schemeClr val="tx1">
                    <a:lumMod val="85000"/>
                    <a:lumOff val="15000"/>
                  </a:schemeClr>
                </a:solidFill>
                <a:latin typeface="Gill Sans MT" panose="020B0502020104020203" pitchFamily="34" charset="0"/>
              </a:rPr>
              <a:t>It lets you and others work together on projects from anywhere</a:t>
            </a:r>
          </a:p>
          <a:p>
            <a:pPr marL="342900" indent="-342900">
              <a:buFont typeface="Wingdings" panose="05000000000000000000" pitchFamily="2" charset="2"/>
              <a:buChar char="ü"/>
            </a:pPr>
            <a:r>
              <a:rPr lang="en-PH" sz="2000" dirty="0">
                <a:solidFill>
                  <a:schemeClr val="tx1">
                    <a:lumMod val="85000"/>
                    <a:lumOff val="15000"/>
                  </a:schemeClr>
                </a:solidFill>
                <a:latin typeface="Gill Sans MT" panose="020B0502020104020203" pitchFamily="34" charset="0"/>
              </a:rPr>
              <a:t>GitHub makes </a:t>
            </a:r>
            <a:r>
              <a:rPr lang="en-PH" sz="2000" dirty="0" err="1">
                <a:solidFill>
                  <a:schemeClr val="tx1">
                    <a:lumMod val="85000"/>
                    <a:lumOff val="15000"/>
                  </a:schemeClr>
                </a:solidFill>
                <a:latin typeface="Gill Sans MT" panose="020B0502020104020203" pitchFamily="34" charset="0"/>
              </a:rPr>
              <a:t>Git</a:t>
            </a:r>
            <a:r>
              <a:rPr lang="en-PH" sz="2000" dirty="0">
                <a:solidFill>
                  <a:schemeClr val="tx1">
                    <a:lumMod val="85000"/>
                    <a:lumOff val="15000"/>
                  </a:schemeClr>
                </a:solidFill>
                <a:latin typeface="Gill Sans MT" panose="020B0502020104020203" pitchFamily="34" charset="0"/>
              </a:rPr>
              <a:t> easier to </a:t>
            </a:r>
            <a:r>
              <a:rPr lang="en-PH" sz="2000" dirty="0" smtClean="0">
                <a:solidFill>
                  <a:schemeClr val="tx1">
                    <a:lumMod val="85000"/>
                    <a:lumOff val="15000"/>
                  </a:schemeClr>
                </a:solidFill>
                <a:latin typeface="Gill Sans MT" panose="020B0502020104020203" pitchFamily="34" charset="0"/>
              </a:rPr>
              <a:t>use</a:t>
            </a:r>
            <a:endParaRPr lang="en-PH" sz="2000" dirty="0" smtClean="0">
              <a:solidFill>
                <a:schemeClr val="tx1">
                  <a:lumMod val="85000"/>
                  <a:lumOff val="15000"/>
                </a:schemeClr>
              </a:solidFill>
              <a:latin typeface="Gill Sans MT" panose="020B0502020104020203" pitchFamily="34" charset="0"/>
            </a:endParaRPr>
          </a:p>
          <a:p>
            <a:pPr marL="342900" indent="-342900">
              <a:buFont typeface="Wingdings" panose="05000000000000000000" pitchFamily="2" charset="2"/>
              <a:buChar char="ü"/>
            </a:pPr>
            <a:r>
              <a:rPr lang="en-PH" sz="2000" dirty="0" smtClean="0">
                <a:solidFill>
                  <a:schemeClr val="tx1">
                    <a:lumMod val="85000"/>
                    <a:lumOff val="15000"/>
                  </a:schemeClr>
                </a:solidFill>
                <a:latin typeface="Gill Sans MT" panose="020B0502020104020203" pitchFamily="34" charset="0"/>
              </a:rPr>
              <a:t>Launched </a:t>
            </a:r>
            <a:r>
              <a:rPr lang="en-PH" sz="2000" dirty="0">
                <a:solidFill>
                  <a:schemeClr val="tx1">
                    <a:lumMod val="85000"/>
                    <a:lumOff val="15000"/>
                  </a:schemeClr>
                </a:solidFill>
                <a:latin typeface="Gill Sans MT" panose="020B0502020104020203" pitchFamily="34" charset="0"/>
              </a:rPr>
              <a:t>in April 2008 by Tom Preston-Werner, Chris Wanstrath, and PJ </a:t>
            </a:r>
            <a:r>
              <a:rPr lang="en-PH" sz="2000" dirty="0" smtClean="0">
                <a:solidFill>
                  <a:schemeClr val="tx1">
                    <a:lumMod val="85000"/>
                    <a:lumOff val="15000"/>
                  </a:schemeClr>
                </a:solidFill>
                <a:latin typeface="Gill Sans MT" panose="020B0502020104020203" pitchFamily="34" charset="0"/>
              </a:rPr>
              <a:t>Hyett</a:t>
            </a:r>
          </a:p>
          <a:p>
            <a:pPr marL="342900" indent="-342900">
              <a:buFont typeface="Wingdings" panose="05000000000000000000" pitchFamily="2" charset="2"/>
              <a:buChar char="ü"/>
            </a:pPr>
            <a:r>
              <a:rPr lang="en-PH" sz="2000" dirty="0" smtClean="0">
                <a:solidFill>
                  <a:schemeClr val="tx1">
                    <a:lumMod val="85000"/>
                    <a:lumOff val="15000"/>
                  </a:schemeClr>
                </a:solidFill>
                <a:latin typeface="Gill Sans MT" panose="020B0502020104020203" pitchFamily="34" charset="0"/>
              </a:rPr>
              <a:t>Written in Ruby</a:t>
            </a:r>
          </a:p>
          <a:p>
            <a:pPr marL="342900" indent="-342900">
              <a:buFont typeface="Wingdings" panose="05000000000000000000" pitchFamily="2" charset="2"/>
              <a:buChar char="ü"/>
            </a:pPr>
            <a:r>
              <a:rPr lang="en-PH" sz="2000" dirty="0" smtClean="0">
                <a:solidFill>
                  <a:schemeClr val="tx1">
                    <a:lumMod val="85000"/>
                    <a:lumOff val="15000"/>
                  </a:schemeClr>
                </a:solidFill>
                <a:latin typeface="Gill Sans MT" panose="020B0502020104020203" pitchFamily="34" charset="0"/>
              </a:rPr>
              <a:t>As </a:t>
            </a:r>
            <a:r>
              <a:rPr lang="en-PH" sz="2000" dirty="0">
                <a:solidFill>
                  <a:schemeClr val="tx1">
                    <a:lumMod val="85000"/>
                    <a:lumOff val="15000"/>
                  </a:schemeClr>
                </a:solidFill>
                <a:latin typeface="Gill Sans MT" panose="020B0502020104020203" pitchFamily="34" charset="0"/>
              </a:rPr>
              <a:t>of April 2017, GitHub reports having almost 20 million users and 57 million </a:t>
            </a:r>
            <a:r>
              <a:rPr lang="en-PH" sz="2000" dirty="0" smtClean="0">
                <a:solidFill>
                  <a:schemeClr val="tx1">
                    <a:lumMod val="85000"/>
                    <a:lumOff val="15000"/>
                  </a:schemeClr>
                </a:solidFill>
                <a:latin typeface="Gill Sans MT" panose="020B0502020104020203" pitchFamily="34" charset="0"/>
              </a:rPr>
              <a:t>repositories, making </a:t>
            </a:r>
            <a:r>
              <a:rPr lang="en-PH" sz="2000" dirty="0">
                <a:solidFill>
                  <a:schemeClr val="tx1">
                    <a:lumMod val="85000"/>
                    <a:lumOff val="15000"/>
                  </a:schemeClr>
                </a:solidFill>
                <a:latin typeface="Gill Sans MT" panose="020B0502020104020203" pitchFamily="34" charset="0"/>
              </a:rPr>
              <a:t>it the largest host of source code in the </a:t>
            </a:r>
            <a:r>
              <a:rPr lang="en-PH" sz="2000" dirty="0" smtClean="0">
                <a:solidFill>
                  <a:schemeClr val="tx1">
                    <a:lumMod val="85000"/>
                    <a:lumOff val="15000"/>
                  </a:schemeClr>
                </a:solidFill>
                <a:latin typeface="Gill Sans MT" panose="020B0502020104020203" pitchFamily="34" charset="0"/>
              </a:rPr>
              <a:t>world</a:t>
            </a:r>
            <a:r>
              <a:rPr lang="en-PH" sz="2000" dirty="0" smtClean="0">
                <a:solidFill>
                  <a:schemeClr val="tx1">
                    <a:lumMod val="85000"/>
                    <a:lumOff val="15000"/>
                  </a:schemeClr>
                </a:solidFill>
                <a:latin typeface="Gill Sans MT" panose="020B0502020104020203" pitchFamily="34" charset="0"/>
              </a:rPr>
              <a:t>.</a:t>
            </a:r>
            <a:endParaRPr lang="en-PH" sz="2000" dirty="0" smtClean="0">
              <a:solidFill>
                <a:schemeClr val="tx1">
                  <a:lumMod val="85000"/>
                  <a:lumOff val="15000"/>
                </a:schemeClr>
              </a:solidFill>
              <a:latin typeface="Gill Sans MT" panose="020B0502020104020203" pitchFamily="34" charset="0"/>
            </a:endParaRPr>
          </a:p>
        </p:txBody>
      </p:sp>
      <p:sp>
        <p:nvSpPr>
          <p:cNvPr id="105" name="TextBox 104"/>
          <p:cNvSpPr txBox="1"/>
          <p:nvPr/>
        </p:nvSpPr>
        <p:spPr>
          <a:xfrm>
            <a:off x="240691" y="1503407"/>
            <a:ext cx="8656173" cy="461665"/>
          </a:xfrm>
          <a:prstGeom prst="rect">
            <a:avLst/>
          </a:prstGeom>
          <a:noFill/>
        </p:spPr>
        <p:txBody>
          <a:bodyPr wrap="square" rtlCol="0">
            <a:spAutoFit/>
          </a:bodyPr>
          <a:lstStyle/>
          <a:p>
            <a:pPr marL="0" lvl="1"/>
            <a:r>
              <a:rPr lang="en-PH" sz="2400" u="sng" dirty="0">
                <a:solidFill>
                  <a:schemeClr val="tx1">
                    <a:lumMod val="85000"/>
                    <a:lumOff val="15000"/>
                  </a:schemeClr>
                </a:solidFill>
                <a:latin typeface="Gill Sans MT" panose="020B0502020104020203" pitchFamily="34" charset="0"/>
                <a:cs typeface="Segoe UI" panose="020B0502040204020203" pitchFamily="34" charset="0"/>
              </a:rPr>
              <a:t>Introduction to </a:t>
            </a:r>
            <a:r>
              <a:rPr lang="en-PH" sz="2400" u="sng" dirty="0" smtClean="0">
                <a:solidFill>
                  <a:schemeClr val="tx1">
                    <a:lumMod val="85000"/>
                    <a:lumOff val="15000"/>
                  </a:schemeClr>
                </a:solidFill>
                <a:latin typeface="Gill Sans MT" panose="020B0502020104020203" pitchFamily="34" charset="0"/>
                <a:cs typeface="Segoe UI" panose="020B0502040204020203" pitchFamily="34" charset="0"/>
              </a:rPr>
              <a:t>GitHub</a:t>
            </a:r>
            <a:endParaRPr lang="en-PH" sz="2400" u="sng" dirty="0">
              <a:solidFill>
                <a:schemeClr val="tx1">
                  <a:lumMod val="85000"/>
                  <a:lumOff val="15000"/>
                </a:schemeClr>
              </a:solidFill>
              <a:latin typeface="Gill Sans MT" panose="020B0502020104020203" pitchFamily="34" charset="0"/>
              <a:cs typeface="Segoe UI" panose="020B0502040204020203" pitchFamily="34" charset="0"/>
            </a:endParaRPr>
          </a:p>
        </p:txBody>
      </p:sp>
      <p:pic>
        <p:nvPicPr>
          <p:cNvPr id="106" name="Picture 105"/>
          <p:cNvPicPr>
            <a:picLocks noChangeAspect="1"/>
          </p:cNvPicPr>
          <p:nvPr/>
        </p:nvPicPr>
        <p:blipFill>
          <a:blip r:embed="rId3"/>
          <a:stretch>
            <a:fillRect/>
          </a:stretch>
        </p:blipFill>
        <p:spPr>
          <a:xfrm>
            <a:off x="944320" y="5355933"/>
            <a:ext cx="7255360" cy="900408"/>
          </a:xfrm>
          <a:prstGeom prst="rect">
            <a:avLst/>
          </a:prstGeom>
        </p:spPr>
      </p:pic>
    </p:spTree>
    <p:extLst>
      <p:ext uri="{BB962C8B-B14F-4D97-AF65-F5344CB8AC3E}">
        <p14:creationId xmlns:p14="http://schemas.microsoft.com/office/powerpoint/2010/main" val="3854145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962"/>
        </a:solidFill>
        <a:effectLst/>
      </p:bgPr>
    </p:bg>
    <p:spTree>
      <p:nvGrpSpPr>
        <p:cNvPr id="1" name=""/>
        <p:cNvGrpSpPr/>
        <p:nvPr/>
      </p:nvGrpSpPr>
      <p:grpSpPr>
        <a:xfrm>
          <a:off x="0" y="0"/>
          <a:ext cx="0" cy="0"/>
          <a:chOff x="0" y="0"/>
          <a:chExt cx="0" cy="0"/>
        </a:xfrm>
      </p:grpSpPr>
      <p:pic>
        <p:nvPicPr>
          <p:cNvPr id="4" name="Picture 3" hidden="1"/>
          <p:cNvPicPr>
            <a:picLocks noChangeAspect="1"/>
          </p:cNvPicPr>
          <p:nvPr/>
        </p:nvPicPr>
        <p:blipFill rotWithShape="1">
          <a:blip r:embed="rId3" cstate="print">
            <a:extLst>
              <a:ext uri="{28A0092B-C50C-407E-A947-70E740481C1C}">
                <a14:useLocalDpi xmlns:a14="http://schemas.microsoft.com/office/drawing/2010/main" val="0"/>
              </a:ext>
            </a:extLst>
          </a:blip>
          <a:srcRect r="11371" b="81389"/>
          <a:stretch/>
        </p:blipFill>
        <p:spPr>
          <a:xfrm flipH="1">
            <a:off x="0" y="0"/>
            <a:ext cx="9144000" cy="1276350"/>
          </a:xfrm>
          <a:prstGeom prst="rect">
            <a:avLst/>
          </a:prstGeom>
        </p:spPr>
      </p:pic>
      <p:sp>
        <p:nvSpPr>
          <p:cNvPr id="3" name="below gradient"/>
          <p:cNvSpPr/>
          <p:nvPr/>
        </p:nvSpPr>
        <p:spPr>
          <a:xfrm>
            <a:off x="1" y="1"/>
            <a:ext cx="9144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elow gradient"/>
          <p:cNvSpPr/>
          <p:nvPr/>
        </p:nvSpPr>
        <p:spPr>
          <a:xfrm flipH="1" flipV="1">
            <a:off x="-1342" y="-1978"/>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flipV="1">
            <a:off x="6935299" y="-125415"/>
            <a:ext cx="2208701" cy="1567847"/>
            <a:chOff x="3513639" y="4146092"/>
            <a:chExt cx="3451222" cy="2449852"/>
          </a:xfrm>
          <a:solidFill>
            <a:schemeClr val="bg1"/>
          </a:solidFill>
        </p:grpSpPr>
        <p:sp>
          <p:nvSpPr>
            <p:cNvPr id="7" name="Rectangle 6"/>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 name="Rectangle 29"/>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9" name="Rectangle 48"/>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0" name="Rectangle 49"/>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4321719" y="4745940"/>
              <a:ext cx="478283" cy="115006"/>
              <a:chOff x="2921000" y="2189868"/>
              <a:chExt cx="478283" cy="115006"/>
            </a:xfrm>
            <a:grpFill/>
          </p:grpSpPr>
          <p:sp>
            <p:nvSpPr>
              <p:cNvPr id="88" name="Oval 87"/>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rot="5400000">
              <a:off x="4722780" y="4386399"/>
              <a:ext cx="186729" cy="128527"/>
              <a:chOff x="4047804" y="1772930"/>
              <a:chExt cx="186729" cy="128527"/>
            </a:xfrm>
            <a:grpFill/>
          </p:grpSpPr>
          <p:sp>
            <p:nvSpPr>
              <p:cNvPr id="85" name="Rectangle 84"/>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7" name="Rectangle 86"/>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74" name="Rectangle 73"/>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p:cNvSpPr/>
          <p:nvPr/>
        </p:nvSpPr>
        <p:spPr>
          <a:xfrm>
            <a:off x="-1" y="0"/>
            <a:ext cx="9143261" cy="6845731"/>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1290205"/>
            <a:ext cx="9142658" cy="556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40692" y="527505"/>
            <a:ext cx="1475084" cy="523220"/>
          </a:xfrm>
          <a:prstGeom prst="rect">
            <a:avLst/>
          </a:prstGeom>
          <a:noFill/>
        </p:spPr>
        <p:txBody>
          <a:bodyPr wrap="none" rtlCol="0">
            <a:spAutoFit/>
          </a:bodyPr>
          <a:lstStyle/>
          <a:p>
            <a:r>
              <a:rPr lang="en-US" sz="2800" dirty="0" smtClean="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GITHUB</a:t>
            </a:r>
            <a:endParaRPr lang="en-US" sz="2400" dirty="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p:txBody>
      </p:sp>
      <p:sp>
        <p:nvSpPr>
          <p:cNvPr id="103" name="TextBox 102"/>
          <p:cNvSpPr txBox="1"/>
          <p:nvPr/>
        </p:nvSpPr>
        <p:spPr>
          <a:xfrm>
            <a:off x="630195" y="2211999"/>
            <a:ext cx="7888528" cy="2554545"/>
          </a:xfrm>
          <a:prstGeom prst="rect">
            <a:avLst/>
          </a:prstGeom>
          <a:noFill/>
        </p:spPr>
        <p:txBody>
          <a:bodyPr wrap="square" rtlCol="0">
            <a:spAutoFit/>
          </a:bodyPr>
          <a:lstStyle/>
          <a:p>
            <a:r>
              <a:rPr lang="en-PH" sz="2000" dirty="0">
                <a:solidFill>
                  <a:schemeClr val="tx1">
                    <a:lumMod val="85000"/>
                    <a:lumOff val="15000"/>
                  </a:schemeClr>
                </a:solidFill>
                <a:latin typeface="Gill Sans MT" panose="020B0502020104020203" pitchFamily="34" charset="0"/>
              </a:rPr>
              <a:t>Collaboration</a:t>
            </a:r>
            <a:endParaRPr lang="en-PH" sz="2000" dirty="0" smtClean="0">
              <a:solidFill>
                <a:schemeClr val="tx1">
                  <a:lumMod val="85000"/>
                  <a:lumOff val="15000"/>
                </a:schemeClr>
              </a:solidFill>
              <a:latin typeface="Gill Sans MT" panose="020B0502020104020203" pitchFamily="34" charset="0"/>
            </a:endParaRPr>
          </a:p>
          <a:p>
            <a:r>
              <a:rPr lang="en-PH" sz="2000" dirty="0" smtClean="0">
                <a:solidFill>
                  <a:schemeClr val="tx1">
                    <a:lumMod val="85000"/>
                    <a:lumOff val="15000"/>
                  </a:schemeClr>
                </a:solidFill>
                <a:latin typeface="Gill Sans MT" panose="020B0502020104020203" pitchFamily="34" charset="0"/>
              </a:rPr>
              <a:t>Code Review</a:t>
            </a:r>
          </a:p>
          <a:p>
            <a:r>
              <a:rPr lang="en-PH" sz="2000" dirty="0" smtClean="0">
                <a:solidFill>
                  <a:schemeClr val="tx1">
                    <a:lumMod val="85000"/>
                    <a:lumOff val="15000"/>
                  </a:schemeClr>
                </a:solidFill>
                <a:latin typeface="Gill Sans MT" panose="020B0502020104020203" pitchFamily="34" charset="0"/>
              </a:rPr>
              <a:t>Project Management</a:t>
            </a:r>
          </a:p>
          <a:p>
            <a:r>
              <a:rPr lang="en-PH" sz="2000" dirty="0" smtClean="0">
                <a:solidFill>
                  <a:schemeClr val="tx1">
                    <a:lumMod val="85000"/>
                    <a:lumOff val="15000"/>
                  </a:schemeClr>
                </a:solidFill>
                <a:latin typeface="Gill Sans MT" panose="020B0502020104020203" pitchFamily="34" charset="0"/>
              </a:rPr>
              <a:t>Integrations</a:t>
            </a:r>
          </a:p>
          <a:p>
            <a:r>
              <a:rPr lang="en-PH" sz="2000" dirty="0" smtClean="0">
                <a:solidFill>
                  <a:schemeClr val="tx1">
                    <a:lumMod val="85000"/>
                    <a:lumOff val="15000"/>
                  </a:schemeClr>
                </a:solidFill>
                <a:latin typeface="Gill Sans MT" panose="020B0502020104020203" pitchFamily="34" charset="0"/>
              </a:rPr>
              <a:t>Community Management</a:t>
            </a:r>
          </a:p>
          <a:p>
            <a:r>
              <a:rPr lang="en-PH" sz="2000" dirty="0" smtClean="0">
                <a:solidFill>
                  <a:schemeClr val="tx1">
                    <a:lumMod val="85000"/>
                    <a:lumOff val="15000"/>
                  </a:schemeClr>
                </a:solidFill>
                <a:latin typeface="Gill Sans MT" panose="020B0502020104020203" pitchFamily="34" charset="0"/>
              </a:rPr>
              <a:t>Documentation</a:t>
            </a:r>
          </a:p>
          <a:p>
            <a:r>
              <a:rPr lang="en-PH" sz="2000" dirty="0" smtClean="0">
                <a:solidFill>
                  <a:schemeClr val="tx1">
                    <a:lumMod val="85000"/>
                    <a:lumOff val="15000"/>
                  </a:schemeClr>
                </a:solidFill>
                <a:latin typeface="Gill Sans MT" panose="020B0502020104020203" pitchFamily="34" charset="0"/>
              </a:rPr>
              <a:t>Code Hosting</a:t>
            </a:r>
          </a:p>
          <a:p>
            <a:r>
              <a:rPr lang="en-PH" sz="2000" dirty="0">
                <a:solidFill>
                  <a:schemeClr val="tx1">
                    <a:lumMod val="85000"/>
                    <a:lumOff val="15000"/>
                  </a:schemeClr>
                </a:solidFill>
                <a:latin typeface="Gill Sans MT" panose="020B0502020104020203" pitchFamily="34" charset="0"/>
              </a:rPr>
              <a:t>Serious S</a:t>
            </a:r>
            <a:r>
              <a:rPr lang="en-PH" sz="2000" dirty="0" smtClean="0">
                <a:solidFill>
                  <a:schemeClr val="tx1">
                    <a:lumMod val="85000"/>
                    <a:lumOff val="15000"/>
                  </a:schemeClr>
                </a:solidFill>
                <a:latin typeface="Gill Sans MT" panose="020B0502020104020203" pitchFamily="34" charset="0"/>
              </a:rPr>
              <a:t>ecurity</a:t>
            </a:r>
            <a:endParaRPr lang="en-PH" sz="2000" dirty="0">
              <a:solidFill>
                <a:schemeClr val="tx1">
                  <a:lumMod val="85000"/>
                  <a:lumOff val="15000"/>
                </a:schemeClr>
              </a:solidFill>
              <a:latin typeface="Gill Sans MT" panose="020B0502020104020203" pitchFamily="34" charset="0"/>
            </a:endParaRPr>
          </a:p>
        </p:txBody>
      </p:sp>
      <p:sp>
        <p:nvSpPr>
          <p:cNvPr id="105" name="TextBox 104"/>
          <p:cNvSpPr txBox="1"/>
          <p:nvPr/>
        </p:nvSpPr>
        <p:spPr>
          <a:xfrm>
            <a:off x="240691" y="1503407"/>
            <a:ext cx="8656173" cy="461665"/>
          </a:xfrm>
          <a:prstGeom prst="rect">
            <a:avLst/>
          </a:prstGeom>
          <a:noFill/>
        </p:spPr>
        <p:txBody>
          <a:bodyPr wrap="square" rtlCol="0">
            <a:spAutoFit/>
          </a:bodyPr>
          <a:lstStyle/>
          <a:p>
            <a:pPr marL="0" lvl="1"/>
            <a:r>
              <a:rPr lang="en-PH" sz="2400" u="sng" dirty="0" smtClean="0">
                <a:solidFill>
                  <a:schemeClr val="tx1">
                    <a:lumMod val="85000"/>
                    <a:lumOff val="15000"/>
                  </a:schemeClr>
                </a:solidFill>
                <a:latin typeface="Gill Sans MT" panose="020B0502020104020203" pitchFamily="34" charset="0"/>
                <a:cs typeface="Segoe UI" panose="020B0502040204020203" pitchFamily="34" charset="0"/>
              </a:rPr>
              <a:t>Features of GitHub</a:t>
            </a:r>
            <a:endParaRPr lang="en-PH" sz="2400" u="sng" dirty="0">
              <a:solidFill>
                <a:schemeClr val="tx1">
                  <a:lumMod val="85000"/>
                  <a:lumOff val="15000"/>
                </a:schemeClr>
              </a:solidFill>
              <a:latin typeface="Gill Sans MT" panose="020B0502020104020203" pitchFamily="34" charset="0"/>
              <a:cs typeface="Segoe UI" panose="020B0502040204020203" pitchFamily="34" charset="0"/>
            </a:endParaRPr>
          </a:p>
        </p:txBody>
      </p:sp>
    </p:spTree>
    <p:extLst>
      <p:ext uri="{BB962C8B-B14F-4D97-AF65-F5344CB8AC3E}">
        <p14:creationId xmlns:p14="http://schemas.microsoft.com/office/powerpoint/2010/main" val="1251224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gitla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2000" y="2469125"/>
            <a:ext cx="5400000" cy="19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6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962"/>
        </a:solidFill>
        <a:effectLst/>
      </p:bgPr>
    </p:bg>
    <p:spTree>
      <p:nvGrpSpPr>
        <p:cNvPr id="1" name=""/>
        <p:cNvGrpSpPr/>
        <p:nvPr/>
      </p:nvGrpSpPr>
      <p:grpSpPr>
        <a:xfrm>
          <a:off x="0" y="0"/>
          <a:ext cx="0" cy="0"/>
          <a:chOff x="0" y="0"/>
          <a:chExt cx="0" cy="0"/>
        </a:xfrm>
      </p:grpSpPr>
      <p:pic>
        <p:nvPicPr>
          <p:cNvPr id="4" name="Picture 3" hidden="1"/>
          <p:cNvPicPr>
            <a:picLocks noChangeAspect="1"/>
          </p:cNvPicPr>
          <p:nvPr/>
        </p:nvPicPr>
        <p:blipFill rotWithShape="1">
          <a:blip r:embed="rId2" cstate="print">
            <a:extLst>
              <a:ext uri="{28A0092B-C50C-407E-A947-70E740481C1C}">
                <a14:useLocalDpi xmlns:a14="http://schemas.microsoft.com/office/drawing/2010/main" val="0"/>
              </a:ext>
            </a:extLst>
          </a:blip>
          <a:srcRect r="11371" b="81389"/>
          <a:stretch/>
        </p:blipFill>
        <p:spPr>
          <a:xfrm flipH="1">
            <a:off x="0" y="0"/>
            <a:ext cx="9144000" cy="1276350"/>
          </a:xfrm>
          <a:prstGeom prst="rect">
            <a:avLst/>
          </a:prstGeom>
        </p:spPr>
      </p:pic>
      <p:sp>
        <p:nvSpPr>
          <p:cNvPr id="3" name="below gradient"/>
          <p:cNvSpPr/>
          <p:nvPr/>
        </p:nvSpPr>
        <p:spPr>
          <a:xfrm>
            <a:off x="1" y="1"/>
            <a:ext cx="9144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elow gradient"/>
          <p:cNvSpPr/>
          <p:nvPr/>
        </p:nvSpPr>
        <p:spPr>
          <a:xfrm flipH="1" flipV="1">
            <a:off x="-1342" y="-1978"/>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flipV="1">
            <a:off x="6935299" y="-125415"/>
            <a:ext cx="2208701" cy="1567847"/>
            <a:chOff x="3513639" y="4146092"/>
            <a:chExt cx="3451222" cy="2449852"/>
          </a:xfrm>
          <a:solidFill>
            <a:schemeClr val="bg1"/>
          </a:solidFill>
        </p:grpSpPr>
        <p:sp>
          <p:nvSpPr>
            <p:cNvPr id="7" name="Rectangle 6"/>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 name="Rectangle 29"/>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9" name="Rectangle 48"/>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0" name="Rectangle 49"/>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4321719" y="4745940"/>
              <a:ext cx="478283" cy="115006"/>
              <a:chOff x="2921000" y="2189868"/>
              <a:chExt cx="478283" cy="115006"/>
            </a:xfrm>
            <a:grpFill/>
          </p:grpSpPr>
          <p:sp>
            <p:nvSpPr>
              <p:cNvPr id="88" name="Oval 87"/>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rot="5400000">
              <a:off x="4722780" y="4386399"/>
              <a:ext cx="186729" cy="128527"/>
              <a:chOff x="4047804" y="1772930"/>
              <a:chExt cx="186729" cy="128527"/>
            </a:xfrm>
            <a:grpFill/>
          </p:grpSpPr>
          <p:sp>
            <p:nvSpPr>
              <p:cNvPr id="85" name="Rectangle 84"/>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7" name="Rectangle 86"/>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74" name="Rectangle 73"/>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p:cNvSpPr/>
          <p:nvPr/>
        </p:nvSpPr>
        <p:spPr>
          <a:xfrm>
            <a:off x="-1" y="0"/>
            <a:ext cx="9143261" cy="6845731"/>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1290205"/>
            <a:ext cx="9142658" cy="556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40692" y="527505"/>
            <a:ext cx="1374094" cy="523220"/>
          </a:xfrm>
          <a:prstGeom prst="rect">
            <a:avLst/>
          </a:prstGeom>
          <a:noFill/>
        </p:spPr>
        <p:txBody>
          <a:bodyPr wrap="none" rtlCol="0">
            <a:spAutoFit/>
          </a:bodyPr>
          <a:lstStyle/>
          <a:p>
            <a:r>
              <a:rPr lang="en-US" sz="2800" dirty="0" smtClean="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GITLAB</a:t>
            </a:r>
            <a:endParaRPr lang="en-US" sz="2400" dirty="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p:txBody>
      </p:sp>
      <p:sp>
        <p:nvSpPr>
          <p:cNvPr id="103" name="TextBox 102"/>
          <p:cNvSpPr txBox="1"/>
          <p:nvPr/>
        </p:nvSpPr>
        <p:spPr>
          <a:xfrm>
            <a:off x="630195" y="2211999"/>
            <a:ext cx="7888528" cy="2862322"/>
          </a:xfrm>
          <a:prstGeom prst="rect">
            <a:avLst/>
          </a:prstGeom>
          <a:noFill/>
        </p:spPr>
        <p:txBody>
          <a:bodyPr wrap="square" rtlCol="0">
            <a:spAutoFit/>
          </a:bodyPr>
          <a:lstStyle/>
          <a:p>
            <a:pPr marL="342900" indent="-342900">
              <a:buFont typeface="Wingdings" panose="05000000000000000000" pitchFamily="2" charset="2"/>
              <a:buChar char="ü"/>
            </a:pPr>
            <a:r>
              <a:rPr lang="en-PH" sz="2000" dirty="0">
                <a:solidFill>
                  <a:schemeClr val="tx1">
                    <a:lumMod val="85000"/>
                    <a:lumOff val="15000"/>
                  </a:schemeClr>
                </a:solidFill>
                <a:latin typeface="Gill Sans MT" panose="020B0502020104020203" pitchFamily="34" charset="0"/>
              </a:rPr>
              <a:t>GitLab is a web-based </a:t>
            </a:r>
            <a:r>
              <a:rPr lang="en-PH" sz="2000" dirty="0" err="1">
                <a:solidFill>
                  <a:schemeClr val="tx1">
                    <a:lumMod val="85000"/>
                    <a:lumOff val="15000"/>
                  </a:schemeClr>
                </a:solidFill>
                <a:latin typeface="Gill Sans MT" panose="020B0502020104020203" pitchFamily="34" charset="0"/>
              </a:rPr>
              <a:t>Git</a:t>
            </a:r>
            <a:r>
              <a:rPr lang="en-PH" sz="2000" dirty="0">
                <a:solidFill>
                  <a:schemeClr val="tx1">
                    <a:lumMod val="85000"/>
                    <a:lumOff val="15000"/>
                  </a:schemeClr>
                </a:solidFill>
                <a:latin typeface="Gill Sans MT" panose="020B0502020104020203" pitchFamily="34" charset="0"/>
              </a:rPr>
              <a:t> repository manager with wiki and issue tracking </a:t>
            </a:r>
            <a:r>
              <a:rPr lang="en-PH" sz="2000" dirty="0" smtClean="0">
                <a:solidFill>
                  <a:schemeClr val="tx1">
                    <a:lumMod val="85000"/>
                    <a:lumOff val="15000"/>
                  </a:schemeClr>
                </a:solidFill>
                <a:latin typeface="Gill Sans MT" panose="020B0502020104020203" pitchFamily="34" charset="0"/>
              </a:rPr>
              <a:t>features</a:t>
            </a:r>
          </a:p>
          <a:p>
            <a:pPr marL="342900" indent="-342900">
              <a:buFont typeface="Wingdings" panose="05000000000000000000" pitchFamily="2" charset="2"/>
              <a:buChar char="ü"/>
            </a:pPr>
            <a:r>
              <a:rPr lang="en-PH" sz="2000" dirty="0">
                <a:solidFill>
                  <a:schemeClr val="tx1">
                    <a:lumMod val="85000"/>
                    <a:lumOff val="15000"/>
                  </a:schemeClr>
                </a:solidFill>
                <a:latin typeface="Gill Sans MT" panose="020B0502020104020203" pitchFamily="34" charset="0"/>
              </a:rPr>
              <a:t>U</a:t>
            </a:r>
            <a:r>
              <a:rPr lang="en-PH" sz="2000" dirty="0" smtClean="0">
                <a:solidFill>
                  <a:schemeClr val="tx1">
                    <a:lumMod val="85000"/>
                    <a:lumOff val="15000"/>
                  </a:schemeClr>
                </a:solidFill>
                <a:latin typeface="Gill Sans MT" panose="020B0502020104020203" pitchFamily="34" charset="0"/>
              </a:rPr>
              <a:t>sing </a:t>
            </a:r>
            <a:r>
              <a:rPr lang="en-PH" sz="2000" dirty="0">
                <a:solidFill>
                  <a:schemeClr val="tx1">
                    <a:lumMod val="85000"/>
                    <a:lumOff val="15000"/>
                  </a:schemeClr>
                </a:solidFill>
                <a:latin typeface="Gill Sans MT" panose="020B0502020104020203" pitchFamily="34" charset="0"/>
              </a:rPr>
              <a:t>an open source license, developed by GitLab Inc. </a:t>
            </a:r>
            <a:endParaRPr lang="en-PH" sz="2000" dirty="0" smtClean="0">
              <a:solidFill>
                <a:schemeClr val="tx1">
                  <a:lumMod val="85000"/>
                  <a:lumOff val="15000"/>
                </a:schemeClr>
              </a:solidFill>
              <a:latin typeface="Gill Sans MT" panose="020B0502020104020203" pitchFamily="34" charset="0"/>
            </a:endParaRPr>
          </a:p>
          <a:p>
            <a:pPr marL="342900" indent="-342900">
              <a:buFont typeface="Wingdings" panose="05000000000000000000" pitchFamily="2" charset="2"/>
              <a:buChar char="ü"/>
            </a:pPr>
            <a:r>
              <a:rPr lang="en-PH" sz="2000" dirty="0" smtClean="0">
                <a:solidFill>
                  <a:schemeClr val="tx1">
                    <a:lumMod val="85000"/>
                    <a:lumOff val="15000"/>
                  </a:schemeClr>
                </a:solidFill>
                <a:latin typeface="Gill Sans MT" panose="020B0502020104020203" pitchFamily="34" charset="0"/>
              </a:rPr>
              <a:t>The </a:t>
            </a:r>
            <a:r>
              <a:rPr lang="en-PH" sz="2000" dirty="0">
                <a:solidFill>
                  <a:schemeClr val="tx1">
                    <a:lumMod val="85000"/>
                    <a:lumOff val="15000"/>
                  </a:schemeClr>
                </a:solidFill>
                <a:latin typeface="Gill Sans MT" panose="020B0502020104020203" pitchFamily="34" charset="0"/>
              </a:rPr>
              <a:t>software was written by </a:t>
            </a:r>
            <a:r>
              <a:rPr lang="en-PH" sz="2000" dirty="0" err="1">
                <a:solidFill>
                  <a:schemeClr val="tx1">
                    <a:lumMod val="85000"/>
                    <a:lumOff val="15000"/>
                  </a:schemeClr>
                </a:solidFill>
                <a:latin typeface="Gill Sans MT" panose="020B0502020104020203" pitchFamily="34" charset="0"/>
              </a:rPr>
              <a:t>Dmitriy</a:t>
            </a:r>
            <a:r>
              <a:rPr lang="en-PH" sz="2000" dirty="0">
                <a:solidFill>
                  <a:schemeClr val="tx1">
                    <a:lumMod val="85000"/>
                    <a:lumOff val="15000"/>
                  </a:schemeClr>
                </a:solidFill>
                <a:latin typeface="Gill Sans MT" panose="020B0502020104020203" pitchFamily="34" charset="0"/>
              </a:rPr>
              <a:t> </a:t>
            </a:r>
            <a:r>
              <a:rPr lang="en-PH" sz="2000" dirty="0" err="1">
                <a:solidFill>
                  <a:schemeClr val="tx1">
                    <a:lumMod val="85000"/>
                    <a:lumOff val="15000"/>
                  </a:schemeClr>
                </a:solidFill>
                <a:latin typeface="Gill Sans MT" panose="020B0502020104020203" pitchFamily="34" charset="0"/>
              </a:rPr>
              <a:t>Zaporozhets</a:t>
            </a:r>
            <a:r>
              <a:rPr lang="en-PH" sz="2000" dirty="0">
                <a:solidFill>
                  <a:schemeClr val="tx1">
                    <a:lumMod val="85000"/>
                    <a:lumOff val="15000"/>
                  </a:schemeClr>
                </a:solidFill>
                <a:latin typeface="Gill Sans MT" panose="020B0502020104020203" pitchFamily="34" charset="0"/>
              </a:rPr>
              <a:t> and Valery </a:t>
            </a:r>
            <a:r>
              <a:rPr lang="en-PH" sz="2000" dirty="0" err="1">
                <a:solidFill>
                  <a:schemeClr val="tx1">
                    <a:lumMod val="85000"/>
                    <a:lumOff val="15000"/>
                  </a:schemeClr>
                </a:solidFill>
                <a:latin typeface="Gill Sans MT" panose="020B0502020104020203" pitchFamily="34" charset="0"/>
              </a:rPr>
              <a:t>Sizov</a:t>
            </a:r>
            <a:r>
              <a:rPr lang="en-PH" sz="2000" dirty="0">
                <a:solidFill>
                  <a:schemeClr val="tx1">
                    <a:lumMod val="85000"/>
                    <a:lumOff val="15000"/>
                  </a:schemeClr>
                </a:solidFill>
                <a:latin typeface="Gill Sans MT" panose="020B0502020104020203" pitchFamily="34" charset="0"/>
              </a:rPr>
              <a:t> from Ukraine. </a:t>
            </a:r>
            <a:endParaRPr lang="en-PH" sz="2000" dirty="0" smtClean="0">
              <a:solidFill>
                <a:schemeClr val="tx1">
                  <a:lumMod val="85000"/>
                  <a:lumOff val="15000"/>
                </a:schemeClr>
              </a:solidFill>
              <a:latin typeface="Gill Sans MT" panose="020B0502020104020203" pitchFamily="34" charset="0"/>
            </a:endParaRPr>
          </a:p>
          <a:p>
            <a:pPr marL="342900" indent="-342900">
              <a:buFont typeface="Wingdings" panose="05000000000000000000" pitchFamily="2" charset="2"/>
              <a:buChar char="ü"/>
            </a:pPr>
            <a:r>
              <a:rPr lang="en-PH" sz="2000" dirty="0" smtClean="0">
                <a:solidFill>
                  <a:schemeClr val="tx1">
                    <a:lumMod val="85000"/>
                    <a:lumOff val="15000"/>
                  </a:schemeClr>
                </a:solidFill>
                <a:latin typeface="Gill Sans MT" panose="020B0502020104020203" pitchFamily="34" charset="0"/>
              </a:rPr>
              <a:t>The </a:t>
            </a:r>
            <a:r>
              <a:rPr lang="en-PH" sz="2000" dirty="0">
                <a:solidFill>
                  <a:schemeClr val="tx1">
                    <a:lumMod val="85000"/>
                    <a:lumOff val="15000"/>
                  </a:schemeClr>
                </a:solidFill>
                <a:latin typeface="Gill Sans MT" panose="020B0502020104020203" pitchFamily="34" charset="0"/>
              </a:rPr>
              <a:t>code is written in Ruby. Later, some parts have been rewritten in Go. </a:t>
            </a:r>
            <a:endParaRPr lang="en-PH" sz="2000" dirty="0" smtClean="0">
              <a:solidFill>
                <a:schemeClr val="tx1">
                  <a:lumMod val="85000"/>
                  <a:lumOff val="15000"/>
                </a:schemeClr>
              </a:solidFill>
              <a:latin typeface="Gill Sans MT" panose="020B0502020104020203" pitchFamily="34" charset="0"/>
            </a:endParaRPr>
          </a:p>
          <a:p>
            <a:pPr marL="342900" indent="-342900">
              <a:buFont typeface="Wingdings" panose="05000000000000000000" pitchFamily="2" charset="2"/>
              <a:buChar char="ü"/>
            </a:pPr>
            <a:r>
              <a:rPr lang="en-PH" sz="2000" dirty="0" smtClean="0">
                <a:solidFill>
                  <a:schemeClr val="tx1">
                    <a:lumMod val="85000"/>
                    <a:lumOff val="15000"/>
                  </a:schemeClr>
                </a:solidFill>
                <a:latin typeface="Gill Sans MT" panose="020B0502020104020203" pitchFamily="34" charset="0"/>
              </a:rPr>
              <a:t>As </a:t>
            </a:r>
            <a:r>
              <a:rPr lang="en-PH" sz="2000" dirty="0">
                <a:solidFill>
                  <a:schemeClr val="tx1">
                    <a:lumMod val="85000"/>
                    <a:lumOff val="15000"/>
                  </a:schemeClr>
                </a:solidFill>
                <a:latin typeface="Gill Sans MT" panose="020B0502020104020203" pitchFamily="34" charset="0"/>
              </a:rPr>
              <a:t>of December 2016, the company has 150 team </a:t>
            </a:r>
            <a:r>
              <a:rPr lang="en-PH" sz="2000" dirty="0" smtClean="0">
                <a:solidFill>
                  <a:schemeClr val="tx1">
                    <a:lumMod val="85000"/>
                    <a:lumOff val="15000"/>
                  </a:schemeClr>
                </a:solidFill>
                <a:latin typeface="Gill Sans MT" panose="020B0502020104020203" pitchFamily="34" charset="0"/>
              </a:rPr>
              <a:t>members </a:t>
            </a:r>
            <a:r>
              <a:rPr lang="en-PH" sz="2000" dirty="0">
                <a:solidFill>
                  <a:schemeClr val="tx1">
                    <a:lumMod val="85000"/>
                    <a:lumOff val="15000"/>
                  </a:schemeClr>
                </a:solidFill>
                <a:latin typeface="Gill Sans MT" panose="020B0502020104020203" pitchFamily="34" charset="0"/>
              </a:rPr>
              <a:t>and more than 1400 open source contributors.</a:t>
            </a:r>
            <a:endParaRPr lang="en-PH" sz="2000" dirty="0" smtClean="0">
              <a:solidFill>
                <a:schemeClr val="tx1">
                  <a:lumMod val="85000"/>
                  <a:lumOff val="15000"/>
                </a:schemeClr>
              </a:solidFill>
              <a:latin typeface="Gill Sans MT" panose="020B0502020104020203" pitchFamily="34" charset="0"/>
            </a:endParaRPr>
          </a:p>
        </p:txBody>
      </p:sp>
      <p:sp>
        <p:nvSpPr>
          <p:cNvPr id="105" name="TextBox 104"/>
          <p:cNvSpPr txBox="1"/>
          <p:nvPr/>
        </p:nvSpPr>
        <p:spPr>
          <a:xfrm>
            <a:off x="240691" y="1503407"/>
            <a:ext cx="8656173" cy="461665"/>
          </a:xfrm>
          <a:prstGeom prst="rect">
            <a:avLst/>
          </a:prstGeom>
          <a:noFill/>
        </p:spPr>
        <p:txBody>
          <a:bodyPr wrap="square" rtlCol="0">
            <a:spAutoFit/>
          </a:bodyPr>
          <a:lstStyle/>
          <a:p>
            <a:pPr marL="0" lvl="1"/>
            <a:r>
              <a:rPr lang="en-PH" sz="2400" u="sng" dirty="0">
                <a:solidFill>
                  <a:schemeClr val="tx1">
                    <a:lumMod val="85000"/>
                    <a:lumOff val="15000"/>
                  </a:schemeClr>
                </a:solidFill>
                <a:latin typeface="Gill Sans MT" panose="020B0502020104020203" pitchFamily="34" charset="0"/>
                <a:cs typeface="Segoe UI" panose="020B0502040204020203" pitchFamily="34" charset="0"/>
              </a:rPr>
              <a:t>Introduction to </a:t>
            </a:r>
            <a:r>
              <a:rPr lang="en-PH" sz="2400" u="sng" dirty="0" smtClean="0">
                <a:solidFill>
                  <a:schemeClr val="tx1">
                    <a:lumMod val="85000"/>
                    <a:lumOff val="15000"/>
                  </a:schemeClr>
                </a:solidFill>
                <a:latin typeface="Gill Sans MT" panose="020B0502020104020203" pitchFamily="34" charset="0"/>
                <a:cs typeface="Segoe UI" panose="020B0502040204020203" pitchFamily="34" charset="0"/>
              </a:rPr>
              <a:t>GitLab</a:t>
            </a:r>
            <a:endParaRPr lang="en-PH" sz="2400" u="sng" dirty="0">
              <a:solidFill>
                <a:schemeClr val="tx1">
                  <a:lumMod val="85000"/>
                  <a:lumOff val="15000"/>
                </a:schemeClr>
              </a:solidFill>
              <a:latin typeface="Gill Sans MT" panose="020B0502020104020203" pitchFamily="34" charset="0"/>
              <a:cs typeface="Segoe UI" panose="020B0502040204020203" pitchFamily="34" charset="0"/>
            </a:endParaRPr>
          </a:p>
        </p:txBody>
      </p:sp>
    </p:spTree>
    <p:extLst>
      <p:ext uri="{BB962C8B-B14F-4D97-AF65-F5344CB8AC3E}">
        <p14:creationId xmlns:p14="http://schemas.microsoft.com/office/powerpoint/2010/main" val="1892519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962"/>
        </a:solidFill>
        <a:effectLst/>
      </p:bgPr>
    </p:bg>
    <p:spTree>
      <p:nvGrpSpPr>
        <p:cNvPr id="1" name=""/>
        <p:cNvGrpSpPr/>
        <p:nvPr/>
      </p:nvGrpSpPr>
      <p:grpSpPr>
        <a:xfrm>
          <a:off x="0" y="0"/>
          <a:ext cx="0" cy="0"/>
          <a:chOff x="0" y="0"/>
          <a:chExt cx="0" cy="0"/>
        </a:xfrm>
      </p:grpSpPr>
      <p:pic>
        <p:nvPicPr>
          <p:cNvPr id="4" name="Picture 3" hidden="1"/>
          <p:cNvPicPr>
            <a:picLocks noChangeAspect="1"/>
          </p:cNvPicPr>
          <p:nvPr/>
        </p:nvPicPr>
        <p:blipFill rotWithShape="1">
          <a:blip r:embed="rId2" cstate="print">
            <a:extLst>
              <a:ext uri="{28A0092B-C50C-407E-A947-70E740481C1C}">
                <a14:useLocalDpi xmlns:a14="http://schemas.microsoft.com/office/drawing/2010/main" val="0"/>
              </a:ext>
            </a:extLst>
          </a:blip>
          <a:srcRect r="11371" b="81389"/>
          <a:stretch/>
        </p:blipFill>
        <p:spPr>
          <a:xfrm flipH="1">
            <a:off x="0" y="0"/>
            <a:ext cx="9144000" cy="1276350"/>
          </a:xfrm>
          <a:prstGeom prst="rect">
            <a:avLst/>
          </a:prstGeom>
        </p:spPr>
      </p:pic>
      <p:sp>
        <p:nvSpPr>
          <p:cNvPr id="3" name="below gradient"/>
          <p:cNvSpPr/>
          <p:nvPr/>
        </p:nvSpPr>
        <p:spPr>
          <a:xfrm>
            <a:off x="1" y="1"/>
            <a:ext cx="9144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elow gradient"/>
          <p:cNvSpPr/>
          <p:nvPr/>
        </p:nvSpPr>
        <p:spPr>
          <a:xfrm flipH="1" flipV="1">
            <a:off x="-1342" y="-1978"/>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flipV="1">
            <a:off x="6935299" y="-125415"/>
            <a:ext cx="2208701" cy="1567847"/>
            <a:chOff x="3513639" y="4146092"/>
            <a:chExt cx="3451222" cy="2449852"/>
          </a:xfrm>
          <a:solidFill>
            <a:schemeClr val="bg1"/>
          </a:solidFill>
        </p:grpSpPr>
        <p:sp>
          <p:nvSpPr>
            <p:cNvPr id="7" name="Rectangle 6"/>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 name="Rectangle 29"/>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9" name="Rectangle 48"/>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0" name="Rectangle 49"/>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4321719" y="4745940"/>
              <a:ext cx="478283" cy="115006"/>
              <a:chOff x="2921000" y="2189868"/>
              <a:chExt cx="478283" cy="115006"/>
            </a:xfrm>
            <a:grpFill/>
          </p:grpSpPr>
          <p:sp>
            <p:nvSpPr>
              <p:cNvPr id="88" name="Oval 87"/>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rot="5400000">
              <a:off x="4722780" y="4386399"/>
              <a:ext cx="186729" cy="128527"/>
              <a:chOff x="4047804" y="1772930"/>
              <a:chExt cx="186729" cy="128527"/>
            </a:xfrm>
            <a:grpFill/>
          </p:grpSpPr>
          <p:sp>
            <p:nvSpPr>
              <p:cNvPr id="85" name="Rectangle 84"/>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7" name="Rectangle 86"/>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74" name="Rectangle 73"/>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p:cNvSpPr/>
          <p:nvPr/>
        </p:nvSpPr>
        <p:spPr>
          <a:xfrm>
            <a:off x="-1" y="0"/>
            <a:ext cx="9143261" cy="6845731"/>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1290205"/>
            <a:ext cx="9142658" cy="556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40692" y="527505"/>
            <a:ext cx="1374094" cy="523220"/>
          </a:xfrm>
          <a:prstGeom prst="rect">
            <a:avLst/>
          </a:prstGeom>
          <a:noFill/>
        </p:spPr>
        <p:txBody>
          <a:bodyPr wrap="none" rtlCol="0">
            <a:spAutoFit/>
          </a:bodyPr>
          <a:lstStyle/>
          <a:p>
            <a:r>
              <a:rPr lang="en-US" sz="2800" dirty="0" smtClean="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GITLAB</a:t>
            </a:r>
          </a:p>
        </p:txBody>
      </p:sp>
      <p:pic>
        <p:nvPicPr>
          <p:cNvPr id="102" name="Picture 101"/>
          <p:cNvPicPr>
            <a:picLocks noChangeAspect="1"/>
          </p:cNvPicPr>
          <p:nvPr/>
        </p:nvPicPr>
        <p:blipFill>
          <a:blip r:embed="rId3"/>
          <a:stretch>
            <a:fillRect/>
          </a:stretch>
        </p:blipFill>
        <p:spPr>
          <a:xfrm>
            <a:off x="598020" y="2249412"/>
            <a:ext cx="7823417" cy="3196944"/>
          </a:xfrm>
          <a:prstGeom prst="rect">
            <a:avLst/>
          </a:prstGeom>
        </p:spPr>
      </p:pic>
    </p:spTree>
    <p:extLst>
      <p:ext uri="{BB962C8B-B14F-4D97-AF65-F5344CB8AC3E}">
        <p14:creationId xmlns:p14="http://schemas.microsoft.com/office/powerpoint/2010/main" val="1335940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962"/>
        </a:solidFill>
        <a:effectLst/>
      </p:bgPr>
    </p:bg>
    <p:spTree>
      <p:nvGrpSpPr>
        <p:cNvPr id="1" name=""/>
        <p:cNvGrpSpPr/>
        <p:nvPr/>
      </p:nvGrpSpPr>
      <p:grpSpPr>
        <a:xfrm>
          <a:off x="0" y="0"/>
          <a:ext cx="0" cy="0"/>
          <a:chOff x="0" y="0"/>
          <a:chExt cx="0" cy="0"/>
        </a:xfrm>
      </p:grpSpPr>
      <p:pic>
        <p:nvPicPr>
          <p:cNvPr id="4" name="Picture 3" hidden="1"/>
          <p:cNvPicPr>
            <a:picLocks noChangeAspect="1"/>
          </p:cNvPicPr>
          <p:nvPr/>
        </p:nvPicPr>
        <p:blipFill rotWithShape="1">
          <a:blip r:embed="rId3" cstate="print">
            <a:extLst>
              <a:ext uri="{28A0092B-C50C-407E-A947-70E740481C1C}">
                <a14:useLocalDpi xmlns:a14="http://schemas.microsoft.com/office/drawing/2010/main" val="0"/>
              </a:ext>
            </a:extLst>
          </a:blip>
          <a:srcRect r="11371" b="81389"/>
          <a:stretch/>
        </p:blipFill>
        <p:spPr>
          <a:xfrm flipH="1">
            <a:off x="0" y="0"/>
            <a:ext cx="9144000" cy="1276350"/>
          </a:xfrm>
          <a:prstGeom prst="rect">
            <a:avLst/>
          </a:prstGeom>
        </p:spPr>
      </p:pic>
      <p:sp>
        <p:nvSpPr>
          <p:cNvPr id="3" name="below gradient"/>
          <p:cNvSpPr/>
          <p:nvPr/>
        </p:nvSpPr>
        <p:spPr>
          <a:xfrm>
            <a:off x="1" y="1"/>
            <a:ext cx="9144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elow gradient"/>
          <p:cNvSpPr/>
          <p:nvPr/>
        </p:nvSpPr>
        <p:spPr>
          <a:xfrm flipH="1" flipV="1">
            <a:off x="-1342" y="-1978"/>
            <a:ext cx="9144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flipV="1">
            <a:off x="6935299" y="-125415"/>
            <a:ext cx="2208701" cy="1567847"/>
            <a:chOff x="3513639" y="4146092"/>
            <a:chExt cx="3451222" cy="2449852"/>
          </a:xfrm>
          <a:solidFill>
            <a:schemeClr val="bg1"/>
          </a:solidFill>
        </p:grpSpPr>
        <p:sp>
          <p:nvSpPr>
            <p:cNvPr id="7" name="Rectangle 6"/>
            <p:cNvSpPr/>
            <p:nvPr/>
          </p:nvSpPr>
          <p:spPr>
            <a:xfrm>
              <a:off x="6049538" y="5426968"/>
              <a:ext cx="9144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35815" y="5335529"/>
              <a:ext cx="112891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42911" y="5152653"/>
              <a:ext cx="152195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54842" y="5244091"/>
              <a:ext cx="131001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6791" y="5060008"/>
              <a:ext cx="94806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8573722">
              <a:off x="5681292" y="5599619"/>
              <a:ext cx="4572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0" name="Rectangle 29"/>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78789" y="532646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573722">
              <a:off x="4955258" y="6266760"/>
              <a:ext cx="6400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rot="18573722">
              <a:off x="5525414" y="5480536"/>
              <a:ext cx="38767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05223" y="5627003"/>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8573722">
              <a:off x="4160044" y="5789416"/>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673572" y="561785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390499" y="5203706"/>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536026" y="5196937"/>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9" name="Rectangle 48"/>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0" name="Rectangle 49"/>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54314" y="5252954"/>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283713" y="5597957"/>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13639" y="595420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573722">
              <a:off x="5484422" y="5322805"/>
              <a:ext cx="2186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4321719" y="4745940"/>
              <a:ext cx="478283" cy="115006"/>
              <a:chOff x="2921000" y="2189868"/>
              <a:chExt cx="478283" cy="115006"/>
            </a:xfrm>
            <a:grpFill/>
          </p:grpSpPr>
          <p:sp>
            <p:nvSpPr>
              <p:cNvPr id="88" name="Oval 87"/>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rot="18573722">
              <a:off x="5050476" y="5336873"/>
              <a:ext cx="48882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0222" y="5520357"/>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3026278" flipH="1">
              <a:off x="5846178" y="4977952"/>
              <a:ext cx="22194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319084" y="4897959"/>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18573722">
              <a:off x="4767809" y="5157794"/>
              <a:ext cx="68151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796792" y="5415398"/>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500479" y="5131988"/>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28034" y="4674558"/>
              <a:ext cx="57669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18573722">
              <a:off x="4859127" y="4895600"/>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872257" y="5114421"/>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rot="5400000">
              <a:off x="4722780" y="4386399"/>
              <a:ext cx="186729" cy="128527"/>
              <a:chOff x="4047804" y="1772930"/>
              <a:chExt cx="186729" cy="128527"/>
            </a:xfrm>
            <a:grpFill/>
          </p:grpSpPr>
          <p:sp>
            <p:nvSpPr>
              <p:cNvPr id="85" name="Rectangle 84"/>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87" name="Rectangle 86"/>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74" name="Rectangle 73"/>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p:cNvSpPr/>
          <p:nvPr/>
        </p:nvSpPr>
        <p:spPr>
          <a:xfrm>
            <a:off x="-1" y="0"/>
            <a:ext cx="9143261" cy="6845731"/>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1290205"/>
            <a:ext cx="9142658" cy="556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40692" y="527505"/>
            <a:ext cx="1374094" cy="523220"/>
          </a:xfrm>
          <a:prstGeom prst="rect">
            <a:avLst/>
          </a:prstGeom>
          <a:noFill/>
        </p:spPr>
        <p:txBody>
          <a:bodyPr wrap="none" rtlCol="0">
            <a:spAutoFit/>
          </a:bodyPr>
          <a:lstStyle/>
          <a:p>
            <a:r>
              <a:rPr lang="en-US" sz="2800" dirty="0" smtClean="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GITLAB</a:t>
            </a:r>
            <a:endParaRPr lang="en-US" sz="2400" dirty="0">
              <a:solidFill>
                <a:schemeClr val="bg1"/>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p:txBody>
      </p:sp>
      <p:sp>
        <p:nvSpPr>
          <p:cNvPr id="103" name="TextBox 102"/>
          <p:cNvSpPr txBox="1"/>
          <p:nvPr/>
        </p:nvSpPr>
        <p:spPr>
          <a:xfrm>
            <a:off x="630195" y="2211999"/>
            <a:ext cx="7888528" cy="3477875"/>
          </a:xfrm>
          <a:prstGeom prst="rect">
            <a:avLst/>
          </a:prstGeom>
          <a:noFill/>
        </p:spPr>
        <p:txBody>
          <a:bodyPr wrap="square" rtlCol="0">
            <a:spAutoFit/>
          </a:bodyPr>
          <a:lstStyle/>
          <a:p>
            <a:r>
              <a:rPr lang="en-PH" sz="2000" dirty="0" smtClean="0">
                <a:solidFill>
                  <a:schemeClr val="tx1">
                    <a:lumMod val="85000"/>
                    <a:lumOff val="15000"/>
                  </a:schemeClr>
                </a:solidFill>
                <a:latin typeface="Gill Sans MT" panose="020B0502020104020203" pitchFamily="34" charset="0"/>
              </a:rPr>
              <a:t>Projects and Groups</a:t>
            </a:r>
          </a:p>
          <a:p>
            <a:r>
              <a:rPr lang="en-PH" sz="2000" dirty="0" smtClean="0">
                <a:solidFill>
                  <a:schemeClr val="tx1">
                    <a:lumMod val="85000"/>
                    <a:lumOff val="15000"/>
                  </a:schemeClr>
                </a:solidFill>
                <a:latin typeface="Gill Sans MT" panose="020B0502020104020203" pitchFamily="34" charset="0"/>
              </a:rPr>
              <a:t>Permissions</a:t>
            </a:r>
          </a:p>
          <a:p>
            <a:r>
              <a:rPr lang="en-PH" sz="2000" dirty="0" smtClean="0">
                <a:solidFill>
                  <a:schemeClr val="tx1">
                    <a:lumMod val="85000"/>
                    <a:lumOff val="15000"/>
                  </a:schemeClr>
                </a:solidFill>
                <a:latin typeface="Gill Sans MT" panose="020B0502020104020203" pitchFamily="34" charset="0"/>
              </a:rPr>
              <a:t>GitLab Pages</a:t>
            </a:r>
          </a:p>
          <a:p>
            <a:r>
              <a:rPr lang="en-PH" sz="2000" dirty="0" smtClean="0">
                <a:solidFill>
                  <a:schemeClr val="tx1">
                    <a:lumMod val="85000"/>
                    <a:lumOff val="15000"/>
                  </a:schemeClr>
                </a:solidFill>
                <a:latin typeface="Gill Sans MT" panose="020B0502020104020203" pitchFamily="34" charset="0"/>
              </a:rPr>
              <a:t>File Locking</a:t>
            </a:r>
          </a:p>
          <a:p>
            <a:r>
              <a:rPr lang="en-PH" sz="2000" dirty="0" smtClean="0">
                <a:solidFill>
                  <a:schemeClr val="tx1">
                    <a:lumMod val="85000"/>
                    <a:lumOff val="15000"/>
                  </a:schemeClr>
                </a:solidFill>
                <a:latin typeface="Gill Sans MT" panose="020B0502020104020203" pitchFamily="34" charset="0"/>
              </a:rPr>
              <a:t>Wiki</a:t>
            </a:r>
          </a:p>
          <a:p>
            <a:r>
              <a:rPr lang="en-PH" sz="2000" dirty="0" smtClean="0">
                <a:solidFill>
                  <a:schemeClr val="tx1">
                    <a:lumMod val="85000"/>
                    <a:lumOff val="15000"/>
                  </a:schemeClr>
                </a:solidFill>
                <a:latin typeface="Gill Sans MT" panose="020B0502020104020203" pitchFamily="34" charset="0"/>
              </a:rPr>
              <a:t>Unlimited Public and Private Repos</a:t>
            </a:r>
          </a:p>
          <a:p>
            <a:r>
              <a:rPr lang="en-PH" sz="2000" dirty="0" smtClean="0">
                <a:solidFill>
                  <a:schemeClr val="tx1">
                    <a:lumMod val="85000"/>
                    <a:lumOff val="15000"/>
                  </a:schemeClr>
                </a:solidFill>
                <a:latin typeface="Gill Sans MT" panose="020B0502020104020203" pitchFamily="34" charset="0"/>
              </a:rPr>
              <a:t>Project Importing</a:t>
            </a:r>
          </a:p>
          <a:p>
            <a:r>
              <a:rPr lang="en-PH" sz="2000" dirty="0" smtClean="0">
                <a:solidFill>
                  <a:schemeClr val="tx1">
                    <a:lumMod val="85000"/>
                    <a:lumOff val="15000"/>
                  </a:schemeClr>
                </a:solidFill>
                <a:latin typeface="Gill Sans MT" panose="020B0502020104020203" pitchFamily="34" charset="0"/>
              </a:rPr>
              <a:t>Protected Branch</a:t>
            </a:r>
          </a:p>
          <a:p>
            <a:r>
              <a:rPr lang="en-PH" sz="2000" dirty="0" smtClean="0">
                <a:solidFill>
                  <a:schemeClr val="tx1">
                    <a:lumMod val="85000"/>
                    <a:lumOff val="15000"/>
                  </a:schemeClr>
                </a:solidFill>
                <a:latin typeface="Gill Sans MT" panose="020B0502020104020203" pitchFamily="34" charset="0"/>
              </a:rPr>
              <a:t>Code Snippets</a:t>
            </a:r>
          </a:p>
          <a:p>
            <a:r>
              <a:rPr lang="en-PH" sz="2000" dirty="0" smtClean="0">
                <a:solidFill>
                  <a:schemeClr val="tx1">
                    <a:lumMod val="85000"/>
                    <a:lumOff val="15000"/>
                  </a:schemeClr>
                </a:solidFill>
                <a:latin typeface="Gill Sans MT" panose="020B0502020104020203" pitchFamily="34" charset="0"/>
              </a:rPr>
              <a:t>Powerful APIs</a:t>
            </a:r>
          </a:p>
          <a:p>
            <a:endParaRPr lang="en-PH" sz="2000" dirty="0">
              <a:solidFill>
                <a:schemeClr val="tx1">
                  <a:lumMod val="85000"/>
                  <a:lumOff val="15000"/>
                </a:schemeClr>
              </a:solidFill>
              <a:latin typeface="Gill Sans MT" panose="020B0502020104020203" pitchFamily="34" charset="0"/>
            </a:endParaRPr>
          </a:p>
        </p:txBody>
      </p:sp>
      <p:sp>
        <p:nvSpPr>
          <p:cNvPr id="105" name="TextBox 104"/>
          <p:cNvSpPr txBox="1"/>
          <p:nvPr/>
        </p:nvSpPr>
        <p:spPr>
          <a:xfrm>
            <a:off x="240691" y="1503407"/>
            <a:ext cx="8656173" cy="461665"/>
          </a:xfrm>
          <a:prstGeom prst="rect">
            <a:avLst/>
          </a:prstGeom>
          <a:noFill/>
        </p:spPr>
        <p:txBody>
          <a:bodyPr wrap="square" rtlCol="0">
            <a:spAutoFit/>
          </a:bodyPr>
          <a:lstStyle/>
          <a:p>
            <a:pPr marL="0" lvl="1"/>
            <a:r>
              <a:rPr lang="en-PH" sz="2400" u="sng" dirty="0" smtClean="0">
                <a:solidFill>
                  <a:schemeClr val="tx1">
                    <a:lumMod val="85000"/>
                    <a:lumOff val="15000"/>
                  </a:schemeClr>
                </a:solidFill>
                <a:latin typeface="Gill Sans MT" panose="020B0502020104020203" pitchFamily="34" charset="0"/>
                <a:cs typeface="Segoe UI" panose="020B0502040204020203" pitchFamily="34" charset="0"/>
              </a:rPr>
              <a:t>Features of </a:t>
            </a:r>
            <a:r>
              <a:rPr lang="en-PH" sz="2400" u="sng" dirty="0" smtClean="0">
                <a:solidFill>
                  <a:schemeClr val="tx1">
                    <a:lumMod val="85000"/>
                    <a:lumOff val="15000"/>
                  </a:schemeClr>
                </a:solidFill>
                <a:latin typeface="Gill Sans MT" panose="020B0502020104020203" pitchFamily="34" charset="0"/>
                <a:cs typeface="Segoe UI" panose="020B0502040204020203" pitchFamily="34" charset="0"/>
              </a:rPr>
              <a:t>GitLab</a:t>
            </a:r>
            <a:endParaRPr lang="en-PH" sz="2400" u="sng" dirty="0">
              <a:solidFill>
                <a:schemeClr val="tx1">
                  <a:lumMod val="85000"/>
                  <a:lumOff val="15000"/>
                </a:schemeClr>
              </a:solidFill>
              <a:latin typeface="Gill Sans MT" panose="020B0502020104020203" pitchFamily="34" charset="0"/>
              <a:cs typeface="Segoe UI" panose="020B0502040204020203" pitchFamily="34" charset="0"/>
            </a:endParaRPr>
          </a:p>
        </p:txBody>
      </p:sp>
    </p:spTree>
    <p:extLst>
      <p:ext uri="{BB962C8B-B14F-4D97-AF65-F5344CB8AC3E}">
        <p14:creationId xmlns:p14="http://schemas.microsoft.com/office/powerpoint/2010/main" val="1613639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3292</TotalTime>
  <Words>700</Words>
  <Application>Microsoft Office PowerPoint</Application>
  <PresentationFormat>On-screen Show (4:3)</PresentationFormat>
  <Paragraphs>108</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Gill Sans MT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Tupil, Arvin O.</dc:creator>
  <cp:lastModifiedBy>Del Puerto, Bianca A.</cp:lastModifiedBy>
  <cp:revision>63</cp:revision>
  <dcterms:created xsi:type="dcterms:W3CDTF">2016-09-14T10:08:33Z</dcterms:created>
  <dcterms:modified xsi:type="dcterms:W3CDTF">2017-05-16T17:34:21Z</dcterms:modified>
</cp:coreProperties>
</file>