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61" r:id="rId5"/>
    <p:sldId id="270" r:id="rId6"/>
    <p:sldId id="281" r:id="rId7"/>
    <p:sldId id="257" r:id="rId8"/>
    <p:sldId id="259" r:id="rId9"/>
    <p:sldId id="262" r:id="rId10"/>
    <p:sldId id="263" r:id="rId11"/>
    <p:sldId id="264" r:id="rId12"/>
    <p:sldId id="265" r:id="rId13"/>
    <p:sldId id="271" r:id="rId14"/>
    <p:sldId id="267" r:id="rId15"/>
    <p:sldId id="266" r:id="rId16"/>
    <p:sldId id="272" r:id="rId17"/>
    <p:sldId id="273" r:id="rId18"/>
    <p:sldId id="274" r:id="rId19"/>
    <p:sldId id="275" r:id="rId20"/>
    <p:sldId id="278" r:id="rId21"/>
    <p:sldId id="279" r:id="rId22"/>
    <p:sldId id="2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962"/>
    <a:srgbClr val="0049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2" d="100"/>
          <a:sy n="72" d="100"/>
        </p:scale>
        <p:origin x="135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4962"/>
        </a:solidFill>
        <a:effectLst/>
      </p:bgPr>
    </p:bg>
    <p:spTree>
      <p:nvGrpSpPr>
        <p:cNvPr id="1" name=""/>
        <p:cNvGrpSpPr/>
        <p:nvPr/>
      </p:nvGrpSpPr>
      <p:grpSpPr>
        <a:xfrm>
          <a:off x="0" y="0"/>
          <a:ext cx="0" cy="0"/>
          <a:chOff x="0" y="0"/>
          <a:chExt cx="0" cy="0"/>
        </a:xfrm>
      </p:grpSpPr>
      <p:sp>
        <p:nvSpPr>
          <p:cNvPr id="490" name="below gradient"/>
          <p:cNvSpPr/>
          <p:nvPr userDrawn="1"/>
        </p:nvSpPr>
        <p:spPr>
          <a:xfrm>
            <a:off x="0" y="248"/>
            <a:ext cx="9144000" cy="6857752"/>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1" name="below gradient"/>
          <p:cNvSpPr/>
          <p:nvPr userDrawn="1"/>
        </p:nvSpPr>
        <p:spPr>
          <a:xfrm flipH="1" flipV="1">
            <a:off x="0" y="0"/>
            <a:ext cx="9144000" cy="6857752"/>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2" name="Rectangle 491"/>
          <p:cNvSpPr/>
          <p:nvPr userDrawn="1"/>
        </p:nvSpPr>
        <p:spPr>
          <a:xfrm>
            <a:off x="961" y="7161"/>
            <a:ext cx="9143261" cy="6845731"/>
          </a:xfrm>
          <a:prstGeom prst="rect">
            <a:avLst/>
          </a:prstGeom>
          <a:solidFill>
            <a:srgbClr val="276195">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3" name="Group 492"/>
          <p:cNvGrpSpPr/>
          <p:nvPr userDrawn="1"/>
        </p:nvGrpSpPr>
        <p:grpSpPr>
          <a:xfrm flipV="1">
            <a:off x="6935299" y="-125415"/>
            <a:ext cx="2208701" cy="1567847"/>
            <a:chOff x="3513639" y="4146092"/>
            <a:chExt cx="3451222" cy="2449852"/>
          </a:xfrm>
          <a:solidFill>
            <a:schemeClr val="bg1"/>
          </a:solidFill>
        </p:grpSpPr>
        <p:sp>
          <p:nvSpPr>
            <p:cNvPr id="494" name="Rectangle 493"/>
            <p:cNvSpPr/>
            <p:nvPr/>
          </p:nvSpPr>
          <p:spPr>
            <a:xfrm>
              <a:off x="6049538" y="5426968"/>
              <a:ext cx="9144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5" name="Rectangle 494"/>
            <p:cNvSpPr/>
            <p:nvPr/>
          </p:nvSpPr>
          <p:spPr>
            <a:xfrm>
              <a:off x="6385304" y="5609844"/>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6" name="Rectangle 495"/>
            <p:cNvSpPr/>
            <p:nvPr/>
          </p:nvSpPr>
          <p:spPr>
            <a:xfrm>
              <a:off x="5835815" y="5335529"/>
              <a:ext cx="112891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7" name="Rectangle 496"/>
            <p:cNvSpPr/>
            <p:nvPr/>
          </p:nvSpPr>
          <p:spPr>
            <a:xfrm>
              <a:off x="6278152" y="5519239"/>
              <a:ext cx="6858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8" name="Rectangle 497"/>
            <p:cNvSpPr/>
            <p:nvPr/>
          </p:nvSpPr>
          <p:spPr>
            <a:xfrm>
              <a:off x="5442911" y="5152653"/>
              <a:ext cx="152195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9" name="Rectangle 498"/>
            <p:cNvSpPr/>
            <p:nvPr/>
          </p:nvSpPr>
          <p:spPr>
            <a:xfrm>
              <a:off x="5654842" y="5244091"/>
              <a:ext cx="131001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0" name="Rectangle 499"/>
            <p:cNvSpPr/>
            <p:nvPr/>
          </p:nvSpPr>
          <p:spPr>
            <a:xfrm>
              <a:off x="6326354" y="4785693"/>
              <a:ext cx="63850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1" name="Rectangle 500"/>
            <p:cNvSpPr/>
            <p:nvPr/>
          </p:nvSpPr>
          <p:spPr>
            <a:xfrm>
              <a:off x="6243009" y="4877131"/>
              <a:ext cx="7218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2" name="Rectangle 501"/>
            <p:cNvSpPr/>
            <p:nvPr/>
          </p:nvSpPr>
          <p:spPr>
            <a:xfrm>
              <a:off x="6140617" y="4968570"/>
              <a:ext cx="82424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3" name="Rectangle 502"/>
            <p:cNvSpPr/>
            <p:nvPr/>
          </p:nvSpPr>
          <p:spPr>
            <a:xfrm>
              <a:off x="6016791" y="5060008"/>
              <a:ext cx="94806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4" name="Rectangle 503"/>
            <p:cNvSpPr/>
            <p:nvPr/>
          </p:nvSpPr>
          <p:spPr>
            <a:xfrm rot="18573722">
              <a:off x="5943961" y="5818126"/>
              <a:ext cx="5486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5" name="Rectangle 504"/>
            <p:cNvSpPr/>
            <p:nvPr/>
          </p:nvSpPr>
          <p:spPr>
            <a:xfrm>
              <a:off x="5474080" y="6024819"/>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6" name="Rectangle 505"/>
            <p:cNvSpPr/>
            <p:nvPr/>
          </p:nvSpPr>
          <p:spPr>
            <a:xfrm rot="18573722">
              <a:off x="5873444" y="5710588"/>
              <a:ext cx="5029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7" name="Rectangle 506"/>
            <p:cNvSpPr/>
            <p:nvPr/>
          </p:nvSpPr>
          <p:spPr>
            <a:xfrm>
              <a:off x="5241084" y="590112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8" name="Rectangle 507"/>
            <p:cNvSpPr/>
            <p:nvPr/>
          </p:nvSpPr>
          <p:spPr>
            <a:xfrm rot="18573722">
              <a:off x="5681292" y="5599619"/>
              <a:ext cx="4572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9" name="Rectangle 508"/>
            <p:cNvSpPr/>
            <p:nvPr/>
          </p:nvSpPr>
          <p:spPr>
            <a:xfrm>
              <a:off x="4672841" y="5773496"/>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0" name="Rectangle 509"/>
            <p:cNvSpPr/>
            <p:nvPr/>
          </p:nvSpPr>
          <p:spPr>
            <a:xfrm>
              <a:off x="4249135" y="6228066"/>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1" name="Rectangle 510"/>
            <p:cNvSpPr/>
            <p:nvPr/>
          </p:nvSpPr>
          <p:spPr>
            <a:xfrm>
              <a:off x="4275999" y="621892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 name="Rectangle 511"/>
            <p:cNvSpPr/>
            <p:nvPr/>
          </p:nvSpPr>
          <p:spPr>
            <a:xfrm>
              <a:off x="5541206" y="601567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 name="Rectangle 512"/>
            <p:cNvSpPr/>
            <p:nvPr/>
          </p:nvSpPr>
          <p:spPr>
            <a:xfrm>
              <a:off x="4763481" y="576435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 name="Rectangle 513"/>
            <p:cNvSpPr/>
            <p:nvPr/>
          </p:nvSpPr>
          <p:spPr>
            <a:xfrm>
              <a:off x="6873355" y="560151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5" name="Rectangle 514"/>
            <p:cNvSpPr/>
            <p:nvPr/>
          </p:nvSpPr>
          <p:spPr>
            <a:xfrm>
              <a:off x="4718284" y="5932619"/>
              <a:ext cx="166705" cy="914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6" name="Rectangle 515"/>
            <p:cNvSpPr/>
            <p:nvPr/>
          </p:nvSpPr>
          <p:spPr>
            <a:xfrm>
              <a:off x="4702997" y="5913723"/>
              <a:ext cx="200025" cy="1285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17" name="Rectangle 516"/>
            <p:cNvSpPr/>
            <p:nvPr/>
          </p:nvSpPr>
          <p:spPr>
            <a:xfrm rot="5400000" flipH="1" flipV="1">
              <a:off x="4692921" y="6067280"/>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8" name="Rectangle 517"/>
            <p:cNvSpPr/>
            <p:nvPr/>
          </p:nvSpPr>
          <p:spPr>
            <a:xfrm rot="5400000" flipH="1" flipV="1">
              <a:off x="473816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9" name="Rectangle 518"/>
            <p:cNvSpPr/>
            <p:nvPr/>
          </p:nvSpPr>
          <p:spPr>
            <a:xfrm rot="5400000" flipH="1" flipV="1">
              <a:off x="478508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0" name="Rectangle 519"/>
            <p:cNvSpPr/>
            <p:nvPr/>
          </p:nvSpPr>
          <p:spPr>
            <a:xfrm rot="5400000" flipH="1" flipV="1">
              <a:off x="4830329" y="606727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1" name="Rectangle 520"/>
            <p:cNvSpPr/>
            <p:nvPr/>
          </p:nvSpPr>
          <p:spPr>
            <a:xfrm rot="5400000" flipH="1" flipV="1">
              <a:off x="4871962" y="606708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2" name="Rectangle 521"/>
            <p:cNvSpPr/>
            <p:nvPr/>
          </p:nvSpPr>
          <p:spPr>
            <a:xfrm rot="5400000" flipH="1" flipV="1">
              <a:off x="4688349" y="5880783"/>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3" name="Rectangle 522"/>
            <p:cNvSpPr/>
            <p:nvPr/>
          </p:nvSpPr>
          <p:spPr>
            <a:xfrm rot="5400000" flipH="1" flipV="1">
              <a:off x="473359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4" name="Rectangle 523"/>
            <p:cNvSpPr/>
            <p:nvPr/>
          </p:nvSpPr>
          <p:spPr>
            <a:xfrm rot="5400000" flipH="1" flipV="1">
              <a:off x="478051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5" name="Rectangle 524"/>
            <p:cNvSpPr/>
            <p:nvPr/>
          </p:nvSpPr>
          <p:spPr>
            <a:xfrm rot="5400000" flipH="1" flipV="1">
              <a:off x="4825757" y="588078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6" name="Rectangle 525"/>
            <p:cNvSpPr/>
            <p:nvPr/>
          </p:nvSpPr>
          <p:spPr>
            <a:xfrm rot="5400000" flipH="1" flipV="1">
              <a:off x="4867390" y="588059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7" name="Rectangle 526"/>
            <p:cNvSpPr/>
            <p:nvPr/>
          </p:nvSpPr>
          <p:spPr>
            <a:xfrm>
              <a:off x="5878789" y="532646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8" name="Rectangle 527"/>
            <p:cNvSpPr/>
            <p:nvPr/>
          </p:nvSpPr>
          <p:spPr>
            <a:xfrm rot="18573722">
              <a:off x="4955258" y="6266760"/>
              <a:ext cx="6400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9" name="Rectangle 528"/>
            <p:cNvSpPr/>
            <p:nvPr/>
          </p:nvSpPr>
          <p:spPr>
            <a:xfrm rot="18573722">
              <a:off x="4894816" y="6066098"/>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0" name="Rectangle 529"/>
            <p:cNvSpPr/>
            <p:nvPr/>
          </p:nvSpPr>
          <p:spPr>
            <a:xfrm rot="18573722">
              <a:off x="5525414" y="5480536"/>
              <a:ext cx="38767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1" name="Rectangle 530"/>
            <p:cNvSpPr/>
            <p:nvPr/>
          </p:nvSpPr>
          <p:spPr>
            <a:xfrm>
              <a:off x="4505223" y="5627003"/>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2" name="Rectangle 531"/>
            <p:cNvSpPr/>
            <p:nvPr/>
          </p:nvSpPr>
          <p:spPr>
            <a:xfrm rot="18573722">
              <a:off x="4160044" y="5789416"/>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3" name="Rectangle 532"/>
            <p:cNvSpPr/>
            <p:nvPr/>
          </p:nvSpPr>
          <p:spPr>
            <a:xfrm>
              <a:off x="4673572" y="561785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4" name="Rectangle 533"/>
            <p:cNvSpPr/>
            <p:nvPr/>
          </p:nvSpPr>
          <p:spPr>
            <a:xfrm>
              <a:off x="4390499" y="5203706"/>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5" name="Rectangle 534"/>
            <p:cNvSpPr/>
            <p:nvPr/>
          </p:nvSpPr>
          <p:spPr>
            <a:xfrm>
              <a:off x="4536026" y="5196937"/>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36" name="Rectangle 535"/>
            <p:cNvSpPr/>
            <p:nvPr/>
          </p:nvSpPr>
          <p:spPr>
            <a:xfrm>
              <a:off x="4367585" y="5196916"/>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37" name="Rectangle 536"/>
            <p:cNvSpPr/>
            <p:nvPr/>
          </p:nvSpPr>
          <p:spPr>
            <a:xfrm>
              <a:off x="4338710" y="5252575"/>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8" name="Rectangle 537"/>
            <p:cNvSpPr/>
            <p:nvPr/>
          </p:nvSpPr>
          <p:spPr>
            <a:xfrm>
              <a:off x="4554314" y="5252954"/>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9" name="Rectangle 538"/>
            <p:cNvSpPr/>
            <p:nvPr/>
          </p:nvSpPr>
          <p:spPr>
            <a:xfrm>
              <a:off x="5486186" y="5757721"/>
              <a:ext cx="114298" cy="4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0" name="Rectangle 539"/>
            <p:cNvSpPr/>
            <p:nvPr/>
          </p:nvSpPr>
          <p:spPr>
            <a:xfrm>
              <a:off x="5283713" y="5597957"/>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1" name="Rectangle 540"/>
            <p:cNvSpPr/>
            <p:nvPr/>
          </p:nvSpPr>
          <p:spPr>
            <a:xfrm>
              <a:off x="3513639" y="595420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2" name="Rectangle 541"/>
            <p:cNvSpPr/>
            <p:nvPr/>
          </p:nvSpPr>
          <p:spPr>
            <a:xfrm rot="18573722">
              <a:off x="5484422" y="5322805"/>
              <a:ext cx="2186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43" name="Group 542"/>
            <p:cNvGrpSpPr/>
            <p:nvPr/>
          </p:nvGrpSpPr>
          <p:grpSpPr>
            <a:xfrm>
              <a:off x="4321719" y="4745940"/>
              <a:ext cx="478283" cy="115006"/>
              <a:chOff x="2921000" y="2189868"/>
              <a:chExt cx="478283" cy="115006"/>
            </a:xfrm>
            <a:grpFill/>
          </p:grpSpPr>
          <p:sp>
            <p:nvSpPr>
              <p:cNvPr id="575" name="Oval 574"/>
              <p:cNvSpPr/>
              <p:nvPr/>
            </p:nvSpPr>
            <p:spPr>
              <a:xfrm>
                <a:off x="2921000"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6" name="Oval 575"/>
              <p:cNvSpPr/>
              <p:nvPr/>
            </p:nvSpPr>
            <p:spPr>
              <a:xfrm>
                <a:off x="2921000"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7" name="Oval 576"/>
              <p:cNvSpPr/>
              <p:nvPr/>
            </p:nvSpPr>
            <p:spPr>
              <a:xfrm>
                <a:off x="3011488"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8" name="Oval 577"/>
              <p:cNvSpPr/>
              <p:nvPr/>
            </p:nvSpPr>
            <p:spPr>
              <a:xfrm>
                <a:off x="3011488"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9" name="Oval 578"/>
              <p:cNvSpPr/>
              <p:nvPr/>
            </p:nvSpPr>
            <p:spPr>
              <a:xfrm>
                <a:off x="3101976"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0" name="Oval 579"/>
              <p:cNvSpPr/>
              <p:nvPr/>
            </p:nvSpPr>
            <p:spPr>
              <a:xfrm>
                <a:off x="3101976"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1" name="Oval 580"/>
              <p:cNvSpPr/>
              <p:nvPr/>
            </p:nvSpPr>
            <p:spPr>
              <a:xfrm>
                <a:off x="3192464"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2" name="Oval 581"/>
              <p:cNvSpPr/>
              <p:nvPr/>
            </p:nvSpPr>
            <p:spPr>
              <a:xfrm>
                <a:off x="3192464"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3" name="Oval 582"/>
              <p:cNvSpPr/>
              <p:nvPr/>
            </p:nvSpPr>
            <p:spPr>
              <a:xfrm>
                <a:off x="3281363"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4" name="Oval 583"/>
              <p:cNvSpPr/>
              <p:nvPr/>
            </p:nvSpPr>
            <p:spPr>
              <a:xfrm>
                <a:off x="3281363"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5" name="Oval 584"/>
              <p:cNvSpPr/>
              <p:nvPr/>
            </p:nvSpPr>
            <p:spPr>
              <a:xfrm>
                <a:off x="3371851"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6" name="Oval 585"/>
              <p:cNvSpPr/>
              <p:nvPr/>
            </p:nvSpPr>
            <p:spPr>
              <a:xfrm>
                <a:off x="3371851"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44" name="Rectangle 543"/>
            <p:cNvSpPr/>
            <p:nvPr/>
          </p:nvSpPr>
          <p:spPr>
            <a:xfrm rot="18573722">
              <a:off x="5050476" y="5336873"/>
              <a:ext cx="48882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5" name="Rectangle 544"/>
            <p:cNvSpPr/>
            <p:nvPr/>
          </p:nvSpPr>
          <p:spPr>
            <a:xfrm>
              <a:off x="4050222" y="5520357"/>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6" name="Rectangle 545"/>
            <p:cNvSpPr/>
            <p:nvPr/>
          </p:nvSpPr>
          <p:spPr>
            <a:xfrm rot="3026278" flipH="1">
              <a:off x="5846178" y="4977952"/>
              <a:ext cx="22194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7" name="Rectangle 546"/>
            <p:cNvSpPr/>
            <p:nvPr/>
          </p:nvSpPr>
          <p:spPr>
            <a:xfrm>
              <a:off x="5319084" y="4897959"/>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8" name="Rectangle 547"/>
            <p:cNvSpPr/>
            <p:nvPr/>
          </p:nvSpPr>
          <p:spPr>
            <a:xfrm rot="18573722">
              <a:off x="4767809" y="5157794"/>
              <a:ext cx="68151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9" name="Rectangle 548"/>
            <p:cNvSpPr/>
            <p:nvPr/>
          </p:nvSpPr>
          <p:spPr>
            <a:xfrm>
              <a:off x="3796792" y="5415398"/>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0" name="Rectangle 549"/>
            <p:cNvSpPr/>
            <p:nvPr/>
          </p:nvSpPr>
          <p:spPr>
            <a:xfrm>
              <a:off x="5500479" y="5131988"/>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1" name="Rectangle 550"/>
            <p:cNvSpPr/>
            <p:nvPr/>
          </p:nvSpPr>
          <p:spPr>
            <a:xfrm>
              <a:off x="5588744" y="4773090"/>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2" name="Rectangle 551"/>
            <p:cNvSpPr/>
            <p:nvPr/>
          </p:nvSpPr>
          <p:spPr>
            <a:xfrm>
              <a:off x="5476242" y="479113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3" name="Rectangle 552"/>
            <p:cNvSpPr/>
            <p:nvPr/>
          </p:nvSpPr>
          <p:spPr>
            <a:xfrm rot="3026278" flipH="1">
              <a:off x="5824611" y="4819343"/>
              <a:ext cx="3900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4" name="Rectangle 553"/>
            <p:cNvSpPr/>
            <p:nvPr/>
          </p:nvSpPr>
          <p:spPr>
            <a:xfrm>
              <a:off x="5328034" y="4674558"/>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5" name="Rectangle 554"/>
            <p:cNvSpPr/>
            <p:nvPr/>
          </p:nvSpPr>
          <p:spPr>
            <a:xfrm rot="18573722">
              <a:off x="4859127" y="4895600"/>
              <a:ext cx="580873"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6" name="Rectangle 555"/>
            <p:cNvSpPr/>
            <p:nvPr/>
          </p:nvSpPr>
          <p:spPr>
            <a:xfrm>
              <a:off x="3872257" y="5114421"/>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7" name="Rectangle 556"/>
            <p:cNvSpPr/>
            <p:nvPr/>
          </p:nvSpPr>
          <p:spPr>
            <a:xfrm rot="3026278" flipH="1">
              <a:off x="5922291" y="4728238"/>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8" name="Rectangle 557"/>
            <p:cNvSpPr/>
            <p:nvPr/>
          </p:nvSpPr>
          <p:spPr>
            <a:xfrm>
              <a:off x="4716629" y="4579672"/>
              <a:ext cx="12875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9" name="Rectangle 558"/>
            <p:cNvSpPr/>
            <p:nvPr/>
          </p:nvSpPr>
          <p:spPr>
            <a:xfrm rot="3026278" flipH="1">
              <a:off x="4398682" y="4429087"/>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60" name="Group 559"/>
            <p:cNvGrpSpPr/>
            <p:nvPr/>
          </p:nvGrpSpPr>
          <p:grpSpPr>
            <a:xfrm rot="5400000">
              <a:off x="4722780" y="4386399"/>
              <a:ext cx="186729" cy="128527"/>
              <a:chOff x="4047804" y="1772930"/>
              <a:chExt cx="186729" cy="128527"/>
            </a:xfrm>
            <a:grpFill/>
          </p:grpSpPr>
          <p:sp>
            <p:nvSpPr>
              <p:cNvPr id="572" name="Rectangle 571"/>
              <p:cNvSpPr/>
              <p:nvPr/>
            </p:nvSpPr>
            <p:spPr>
              <a:xfrm>
                <a:off x="4070718" y="1779720"/>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3" name="Rectangle 572"/>
              <p:cNvSpPr/>
              <p:nvPr/>
            </p:nvSpPr>
            <p:spPr>
              <a:xfrm>
                <a:off x="4216245" y="1772951"/>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74" name="Rectangle 573"/>
              <p:cNvSpPr/>
              <p:nvPr/>
            </p:nvSpPr>
            <p:spPr>
              <a:xfrm>
                <a:off x="4047804" y="1772930"/>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561" name="Rectangle 560"/>
            <p:cNvSpPr/>
            <p:nvPr/>
          </p:nvSpPr>
          <p:spPr>
            <a:xfrm rot="3026278" flipH="1">
              <a:off x="5726518" y="4505277"/>
              <a:ext cx="7366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2" name="Rectangle 561"/>
            <p:cNvSpPr/>
            <p:nvPr/>
          </p:nvSpPr>
          <p:spPr>
            <a:xfrm>
              <a:off x="4890250" y="4226368"/>
              <a:ext cx="978904"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3" name="Rectangle 562"/>
            <p:cNvSpPr/>
            <p:nvPr/>
          </p:nvSpPr>
          <p:spPr>
            <a:xfrm>
              <a:off x="6872498" y="550924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4" name="Rectangle 563"/>
            <p:cNvSpPr/>
            <p:nvPr/>
          </p:nvSpPr>
          <p:spPr>
            <a:xfrm>
              <a:off x="6873355" y="541539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5" name="Rectangle 564"/>
            <p:cNvSpPr/>
            <p:nvPr/>
          </p:nvSpPr>
          <p:spPr>
            <a:xfrm>
              <a:off x="6872498" y="53231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6" name="Rectangle 565"/>
            <p:cNvSpPr/>
            <p:nvPr/>
          </p:nvSpPr>
          <p:spPr>
            <a:xfrm>
              <a:off x="6873355" y="52337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7" name="Rectangle 566"/>
            <p:cNvSpPr/>
            <p:nvPr/>
          </p:nvSpPr>
          <p:spPr>
            <a:xfrm>
              <a:off x="6872498" y="514145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8" name="Rectangle 567"/>
            <p:cNvSpPr/>
            <p:nvPr/>
          </p:nvSpPr>
          <p:spPr>
            <a:xfrm>
              <a:off x="6873355" y="504760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9" name="Rectangle 568"/>
            <p:cNvSpPr/>
            <p:nvPr/>
          </p:nvSpPr>
          <p:spPr>
            <a:xfrm>
              <a:off x="6872498" y="495533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0" name="Rectangle 569"/>
            <p:cNvSpPr/>
            <p:nvPr/>
          </p:nvSpPr>
          <p:spPr>
            <a:xfrm>
              <a:off x="6873355" y="487134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1" name="Rectangle 570"/>
            <p:cNvSpPr/>
            <p:nvPr/>
          </p:nvSpPr>
          <p:spPr>
            <a:xfrm>
              <a:off x="6872498" y="477907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7" name="Group 586"/>
          <p:cNvGrpSpPr/>
          <p:nvPr userDrawn="1"/>
        </p:nvGrpSpPr>
        <p:grpSpPr>
          <a:xfrm>
            <a:off x="-1949193" y="2684279"/>
            <a:ext cx="6206786" cy="6208643"/>
            <a:chOff x="4312946" y="2362308"/>
            <a:chExt cx="6206786" cy="6208643"/>
          </a:xfrm>
          <a:scene3d>
            <a:camera prst="perspectiveRight"/>
            <a:lightRig rig="threePt" dir="t"/>
          </a:scene3d>
        </p:grpSpPr>
        <p:grpSp>
          <p:nvGrpSpPr>
            <p:cNvPr id="588" name="Group 587"/>
            <p:cNvGrpSpPr/>
            <p:nvPr/>
          </p:nvGrpSpPr>
          <p:grpSpPr>
            <a:xfrm>
              <a:off x="4312946" y="4616895"/>
              <a:ext cx="2760693" cy="1959679"/>
              <a:chOff x="2859423" y="1531977"/>
              <a:chExt cx="3451222" cy="2449852"/>
            </a:xfrm>
            <a:solidFill>
              <a:schemeClr val="bg1"/>
            </a:solidFill>
          </p:grpSpPr>
          <p:sp>
            <p:nvSpPr>
              <p:cNvPr id="874" name="Rectangle 873"/>
              <p:cNvSpPr/>
              <p:nvPr/>
            </p:nvSpPr>
            <p:spPr>
              <a:xfrm>
                <a:off x="5395322" y="2812853"/>
                <a:ext cx="9144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5" name="Rectangle 874"/>
              <p:cNvSpPr/>
              <p:nvPr/>
            </p:nvSpPr>
            <p:spPr>
              <a:xfrm>
                <a:off x="5731088" y="2995729"/>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6" name="Rectangle 875"/>
              <p:cNvSpPr/>
              <p:nvPr/>
            </p:nvSpPr>
            <p:spPr>
              <a:xfrm>
                <a:off x="5181599" y="2721414"/>
                <a:ext cx="112891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7" name="Rectangle 876"/>
              <p:cNvSpPr/>
              <p:nvPr/>
            </p:nvSpPr>
            <p:spPr>
              <a:xfrm>
                <a:off x="5623936" y="2905124"/>
                <a:ext cx="6858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8" name="Rectangle 877"/>
              <p:cNvSpPr/>
              <p:nvPr/>
            </p:nvSpPr>
            <p:spPr>
              <a:xfrm>
                <a:off x="4788695" y="2538538"/>
                <a:ext cx="152195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9" name="Rectangle 878"/>
              <p:cNvSpPr/>
              <p:nvPr/>
            </p:nvSpPr>
            <p:spPr>
              <a:xfrm>
                <a:off x="5000626" y="2629976"/>
                <a:ext cx="131001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0" name="Rectangle 879"/>
              <p:cNvSpPr/>
              <p:nvPr/>
            </p:nvSpPr>
            <p:spPr>
              <a:xfrm>
                <a:off x="5672138" y="2171578"/>
                <a:ext cx="63850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1" name="Rectangle 880"/>
              <p:cNvSpPr/>
              <p:nvPr/>
            </p:nvSpPr>
            <p:spPr>
              <a:xfrm>
                <a:off x="5588793" y="2263016"/>
                <a:ext cx="7218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2" name="Rectangle 881"/>
              <p:cNvSpPr/>
              <p:nvPr/>
            </p:nvSpPr>
            <p:spPr>
              <a:xfrm>
                <a:off x="5486401" y="2354455"/>
                <a:ext cx="82424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3" name="Rectangle 882"/>
              <p:cNvSpPr/>
              <p:nvPr/>
            </p:nvSpPr>
            <p:spPr>
              <a:xfrm>
                <a:off x="5362575" y="2445893"/>
                <a:ext cx="94806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4" name="Rectangle 883"/>
              <p:cNvSpPr/>
              <p:nvPr/>
            </p:nvSpPr>
            <p:spPr>
              <a:xfrm rot="18573722">
                <a:off x="5289745" y="3204011"/>
                <a:ext cx="5486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5" name="Rectangle 884"/>
              <p:cNvSpPr/>
              <p:nvPr/>
            </p:nvSpPr>
            <p:spPr>
              <a:xfrm>
                <a:off x="4819864" y="3410704"/>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6" name="Rectangle 885"/>
              <p:cNvSpPr/>
              <p:nvPr/>
            </p:nvSpPr>
            <p:spPr>
              <a:xfrm rot="18573722">
                <a:off x="5219228" y="3096473"/>
                <a:ext cx="5029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7" name="Rectangle 886"/>
              <p:cNvSpPr/>
              <p:nvPr/>
            </p:nvSpPr>
            <p:spPr>
              <a:xfrm>
                <a:off x="4586868" y="3287013"/>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8" name="Rectangle 887"/>
              <p:cNvSpPr/>
              <p:nvPr/>
            </p:nvSpPr>
            <p:spPr>
              <a:xfrm rot="18573722">
                <a:off x="5027076" y="2985504"/>
                <a:ext cx="4572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9" name="Rectangle 888"/>
              <p:cNvSpPr/>
              <p:nvPr/>
            </p:nvSpPr>
            <p:spPr>
              <a:xfrm>
                <a:off x="4018625" y="3159381"/>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0" name="Rectangle 889"/>
              <p:cNvSpPr/>
              <p:nvPr/>
            </p:nvSpPr>
            <p:spPr>
              <a:xfrm>
                <a:off x="3594919" y="3613951"/>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1" name="Rectangle 890"/>
              <p:cNvSpPr/>
              <p:nvPr/>
            </p:nvSpPr>
            <p:spPr>
              <a:xfrm>
                <a:off x="3621783" y="360480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2" name="Rectangle 891"/>
              <p:cNvSpPr/>
              <p:nvPr/>
            </p:nvSpPr>
            <p:spPr>
              <a:xfrm>
                <a:off x="4886990" y="3401560"/>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3" name="Rectangle 892"/>
              <p:cNvSpPr/>
              <p:nvPr/>
            </p:nvSpPr>
            <p:spPr>
              <a:xfrm>
                <a:off x="4109265" y="315023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4" name="Rectangle 893"/>
              <p:cNvSpPr/>
              <p:nvPr/>
            </p:nvSpPr>
            <p:spPr>
              <a:xfrm>
                <a:off x="6219139" y="2987404"/>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5" name="Rectangle 894"/>
              <p:cNvSpPr/>
              <p:nvPr/>
            </p:nvSpPr>
            <p:spPr>
              <a:xfrm>
                <a:off x="4064386" y="3318504"/>
                <a:ext cx="172659" cy="914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6" name="Rectangle 895"/>
              <p:cNvSpPr/>
              <p:nvPr/>
            </p:nvSpPr>
            <p:spPr>
              <a:xfrm>
                <a:off x="4048781" y="3299608"/>
                <a:ext cx="200025" cy="1285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897" name="Rectangle 896"/>
              <p:cNvSpPr/>
              <p:nvPr/>
            </p:nvSpPr>
            <p:spPr>
              <a:xfrm rot="5400000" flipH="1" flipV="1">
                <a:off x="4038705" y="3453165"/>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8" name="Rectangle 897"/>
              <p:cNvSpPr/>
              <p:nvPr/>
            </p:nvSpPr>
            <p:spPr>
              <a:xfrm rot="5400000" flipH="1" flipV="1">
                <a:off x="4083949" y="3453164"/>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9" name="Rectangle 898"/>
              <p:cNvSpPr/>
              <p:nvPr/>
            </p:nvSpPr>
            <p:spPr>
              <a:xfrm rot="5400000" flipH="1" flipV="1">
                <a:off x="4130869" y="3453164"/>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0" name="Rectangle 899"/>
              <p:cNvSpPr/>
              <p:nvPr/>
            </p:nvSpPr>
            <p:spPr>
              <a:xfrm rot="5400000" flipH="1" flipV="1">
                <a:off x="4176113" y="3453163"/>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1" name="Rectangle 900"/>
              <p:cNvSpPr/>
              <p:nvPr/>
            </p:nvSpPr>
            <p:spPr>
              <a:xfrm rot="5400000" flipH="1" flipV="1">
                <a:off x="4217746" y="3452973"/>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2" name="Rectangle 901"/>
              <p:cNvSpPr/>
              <p:nvPr/>
            </p:nvSpPr>
            <p:spPr>
              <a:xfrm rot="5400000" flipH="1" flipV="1">
                <a:off x="4034133" y="326666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3" name="Rectangle 902"/>
              <p:cNvSpPr/>
              <p:nvPr/>
            </p:nvSpPr>
            <p:spPr>
              <a:xfrm rot="5400000" flipH="1" flipV="1">
                <a:off x="4079377" y="3266667"/>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4" name="Rectangle 903"/>
              <p:cNvSpPr/>
              <p:nvPr/>
            </p:nvSpPr>
            <p:spPr>
              <a:xfrm rot="5400000" flipH="1" flipV="1">
                <a:off x="4126297" y="3266667"/>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5" name="Rectangle 904"/>
              <p:cNvSpPr/>
              <p:nvPr/>
            </p:nvSpPr>
            <p:spPr>
              <a:xfrm rot="5400000" flipH="1" flipV="1">
                <a:off x="4171541" y="3266666"/>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6" name="Rectangle 905"/>
              <p:cNvSpPr/>
              <p:nvPr/>
            </p:nvSpPr>
            <p:spPr>
              <a:xfrm rot="5400000" flipH="1" flipV="1">
                <a:off x="4213174" y="3266476"/>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7" name="Rectangle 906"/>
              <p:cNvSpPr/>
              <p:nvPr/>
            </p:nvSpPr>
            <p:spPr>
              <a:xfrm>
                <a:off x="5224573" y="271234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8" name="Rectangle 907"/>
              <p:cNvSpPr/>
              <p:nvPr/>
            </p:nvSpPr>
            <p:spPr>
              <a:xfrm rot="18573722">
                <a:off x="4301042" y="3652645"/>
                <a:ext cx="6400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9" name="Rectangle 908"/>
              <p:cNvSpPr/>
              <p:nvPr/>
            </p:nvSpPr>
            <p:spPr>
              <a:xfrm rot="18573722">
                <a:off x="4240600" y="3451983"/>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0" name="Rectangle 909"/>
              <p:cNvSpPr/>
              <p:nvPr/>
            </p:nvSpPr>
            <p:spPr>
              <a:xfrm rot="18573722">
                <a:off x="4871198" y="2866421"/>
                <a:ext cx="38767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1" name="Rectangle 910"/>
              <p:cNvSpPr/>
              <p:nvPr/>
            </p:nvSpPr>
            <p:spPr>
              <a:xfrm>
                <a:off x="3851007" y="3012888"/>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2" name="Rectangle 911"/>
              <p:cNvSpPr/>
              <p:nvPr/>
            </p:nvSpPr>
            <p:spPr>
              <a:xfrm rot="18573722">
                <a:off x="3505828" y="3175301"/>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3" name="Rectangle 912"/>
              <p:cNvSpPr/>
              <p:nvPr/>
            </p:nvSpPr>
            <p:spPr>
              <a:xfrm>
                <a:off x="4019356" y="3003744"/>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4" name="Rectangle 913"/>
              <p:cNvSpPr/>
              <p:nvPr/>
            </p:nvSpPr>
            <p:spPr>
              <a:xfrm>
                <a:off x="3736283" y="2589591"/>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5" name="Rectangle 914"/>
              <p:cNvSpPr/>
              <p:nvPr/>
            </p:nvSpPr>
            <p:spPr>
              <a:xfrm>
                <a:off x="3881810" y="2582822"/>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916" name="Rectangle 915"/>
              <p:cNvSpPr/>
              <p:nvPr/>
            </p:nvSpPr>
            <p:spPr>
              <a:xfrm>
                <a:off x="3713369" y="2582801"/>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917" name="Rectangle 916"/>
              <p:cNvSpPr/>
              <p:nvPr/>
            </p:nvSpPr>
            <p:spPr>
              <a:xfrm>
                <a:off x="3684494" y="2638460"/>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8" name="Rectangle 917"/>
              <p:cNvSpPr/>
              <p:nvPr/>
            </p:nvSpPr>
            <p:spPr>
              <a:xfrm>
                <a:off x="3900098" y="2638839"/>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9" name="Rectangle 918"/>
              <p:cNvSpPr/>
              <p:nvPr/>
            </p:nvSpPr>
            <p:spPr>
              <a:xfrm>
                <a:off x="4831970" y="3143606"/>
                <a:ext cx="114298" cy="4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0" name="Rectangle 919"/>
              <p:cNvSpPr/>
              <p:nvPr/>
            </p:nvSpPr>
            <p:spPr>
              <a:xfrm>
                <a:off x="4629497" y="2983842"/>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1" name="Rectangle 920"/>
              <p:cNvSpPr/>
              <p:nvPr/>
            </p:nvSpPr>
            <p:spPr>
              <a:xfrm>
                <a:off x="2859423" y="3340093"/>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2" name="Rectangle 921"/>
              <p:cNvSpPr/>
              <p:nvPr/>
            </p:nvSpPr>
            <p:spPr>
              <a:xfrm rot="18573722">
                <a:off x="4830206" y="2708690"/>
                <a:ext cx="2186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23" name="Group 922"/>
              <p:cNvGrpSpPr/>
              <p:nvPr/>
            </p:nvGrpSpPr>
            <p:grpSpPr>
              <a:xfrm>
                <a:off x="3667503" y="2131825"/>
                <a:ext cx="478283" cy="115006"/>
                <a:chOff x="2921000" y="2189868"/>
                <a:chExt cx="478283" cy="115006"/>
              </a:xfrm>
              <a:grpFill/>
            </p:grpSpPr>
            <p:sp>
              <p:nvSpPr>
                <p:cNvPr id="955" name="Oval 954"/>
                <p:cNvSpPr/>
                <p:nvPr/>
              </p:nvSpPr>
              <p:spPr>
                <a:xfrm>
                  <a:off x="2921000"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6" name="Oval 955"/>
                <p:cNvSpPr/>
                <p:nvPr/>
              </p:nvSpPr>
              <p:spPr>
                <a:xfrm>
                  <a:off x="2921000"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7" name="Oval 956"/>
                <p:cNvSpPr/>
                <p:nvPr/>
              </p:nvSpPr>
              <p:spPr>
                <a:xfrm>
                  <a:off x="3011488"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8" name="Oval 957"/>
                <p:cNvSpPr/>
                <p:nvPr/>
              </p:nvSpPr>
              <p:spPr>
                <a:xfrm>
                  <a:off x="3011488"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9" name="Oval 958"/>
                <p:cNvSpPr/>
                <p:nvPr/>
              </p:nvSpPr>
              <p:spPr>
                <a:xfrm>
                  <a:off x="3101976"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0" name="Oval 959"/>
                <p:cNvSpPr/>
                <p:nvPr/>
              </p:nvSpPr>
              <p:spPr>
                <a:xfrm>
                  <a:off x="3101976"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1" name="Oval 960"/>
                <p:cNvSpPr/>
                <p:nvPr/>
              </p:nvSpPr>
              <p:spPr>
                <a:xfrm>
                  <a:off x="3192464"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2" name="Oval 961"/>
                <p:cNvSpPr/>
                <p:nvPr/>
              </p:nvSpPr>
              <p:spPr>
                <a:xfrm>
                  <a:off x="3192464"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3" name="Oval 962"/>
                <p:cNvSpPr/>
                <p:nvPr/>
              </p:nvSpPr>
              <p:spPr>
                <a:xfrm>
                  <a:off x="3281363"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4" name="Oval 963"/>
                <p:cNvSpPr/>
                <p:nvPr/>
              </p:nvSpPr>
              <p:spPr>
                <a:xfrm>
                  <a:off x="3281363"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5" name="Oval 964"/>
                <p:cNvSpPr/>
                <p:nvPr/>
              </p:nvSpPr>
              <p:spPr>
                <a:xfrm>
                  <a:off x="3371851"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6" name="Oval 965"/>
                <p:cNvSpPr/>
                <p:nvPr/>
              </p:nvSpPr>
              <p:spPr>
                <a:xfrm>
                  <a:off x="3371851"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24" name="Rectangle 923"/>
              <p:cNvSpPr/>
              <p:nvPr/>
            </p:nvSpPr>
            <p:spPr>
              <a:xfrm rot="18573722">
                <a:off x="4396260" y="2722758"/>
                <a:ext cx="48882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5" name="Rectangle 924"/>
              <p:cNvSpPr/>
              <p:nvPr/>
            </p:nvSpPr>
            <p:spPr>
              <a:xfrm>
                <a:off x="3396006" y="2906242"/>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6" name="Rectangle 925"/>
              <p:cNvSpPr/>
              <p:nvPr/>
            </p:nvSpPr>
            <p:spPr>
              <a:xfrm rot="3026278" flipH="1">
                <a:off x="5191962" y="2363837"/>
                <a:ext cx="22194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7" name="Rectangle 926"/>
              <p:cNvSpPr/>
              <p:nvPr/>
            </p:nvSpPr>
            <p:spPr>
              <a:xfrm>
                <a:off x="4664868" y="2283844"/>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8" name="Rectangle 927"/>
              <p:cNvSpPr/>
              <p:nvPr/>
            </p:nvSpPr>
            <p:spPr>
              <a:xfrm rot="18573722">
                <a:off x="4113593" y="2543679"/>
                <a:ext cx="68151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9" name="Rectangle 928"/>
              <p:cNvSpPr/>
              <p:nvPr/>
            </p:nvSpPr>
            <p:spPr>
              <a:xfrm>
                <a:off x="3142576" y="2801283"/>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0" name="Rectangle 929"/>
              <p:cNvSpPr/>
              <p:nvPr/>
            </p:nvSpPr>
            <p:spPr>
              <a:xfrm>
                <a:off x="4846263" y="2517873"/>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1" name="Rectangle 930"/>
              <p:cNvSpPr/>
              <p:nvPr/>
            </p:nvSpPr>
            <p:spPr>
              <a:xfrm>
                <a:off x="4934528" y="2158975"/>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2" name="Rectangle 931"/>
              <p:cNvSpPr/>
              <p:nvPr/>
            </p:nvSpPr>
            <p:spPr>
              <a:xfrm>
                <a:off x="4822026" y="2177021"/>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3" name="Rectangle 932"/>
              <p:cNvSpPr/>
              <p:nvPr/>
            </p:nvSpPr>
            <p:spPr>
              <a:xfrm rot="3026278" flipH="1">
                <a:off x="5170395" y="2205228"/>
                <a:ext cx="3900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4" name="Rectangle 933"/>
              <p:cNvSpPr/>
              <p:nvPr/>
            </p:nvSpPr>
            <p:spPr>
              <a:xfrm>
                <a:off x="4673818" y="2060443"/>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5" name="Rectangle 934"/>
              <p:cNvSpPr/>
              <p:nvPr/>
            </p:nvSpPr>
            <p:spPr>
              <a:xfrm rot="18573722">
                <a:off x="4204911" y="2281485"/>
                <a:ext cx="580873"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6" name="Rectangle 935"/>
              <p:cNvSpPr/>
              <p:nvPr/>
            </p:nvSpPr>
            <p:spPr>
              <a:xfrm>
                <a:off x="3218041" y="2500306"/>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7" name="Rectangle 936"/>
              <p:cNvSpPr/>
              <p:nvPr/>
            </p:nvSpPr>
            <p:spPr>
              <a:xfrm rot="3026278" flipH="1">
                <a:off x="5268075" y="2114123"/>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8" name="Rectangle 937"/>
              <p:cNvSpPr/>
              <p:nvPr/>
            </p:nvSpPr>
            <p:spPr>
              <a:xfrm>
                <a:off x="4062413" y="1965557"/>
                <a:ext cx="12875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9" name="Rectangle 938"/>
              <p:cNvSpPr/>
              <p:nvPr/>
            </p:nvSpPr>
            <p:spPr>
              <a:xfrm rot="3026278" flipH="1">
                <a:off x="3744466" y="1814972"/>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40" name="Group 939"/>
              <p:cNvGrpSpPr/>
              <p:nvPr/>
            </p:nvGrpSpPr>
            <p:grpSpPr>
              <a:xfrm rot="5400000">
                <a:off x="4068564" y="1772284"/>
                <a:ext cx="186729" cy="128527"/>
                <a:chOff x="4047804" y="1772930"/>
                <a:chExt cx="186729" cy="128527"/>
              </a:xfrm>
              <a:grpFill/>
            </p:grpSpPr>
            <p:sp>
              <p:nvSpPr>
                <p:cNvPr id="952" name="Rectangle 951"/>
                <p:cNvSpPr/>
                <p:nvPr/>
              </p:nvSpPr>
              <p:spPr>
                <a:xfrm>
                  <a:off x="4070718" y="1779720"/>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3" name="Rectangle 952"/>
                <p:cNvSpPr/>
                <p:nvPr/>
              </p:nvSpPr>
              <p:spPr>
                <a:xfrm>
                  <a:off x="4216245" y="1772951"/>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954" name="Rectangle 953"/>
                <p:cNvSpPr/>
                <p:nvPr/>
              </p:nvSpPr>
              <p:spPr>
                <a:xfrm>
                  <a:off x="4047804" y="1772930"/>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941" name="Rectangle 940"/>
              <p:cNvSpPr/>
              <p:nvPr/>
            </p:nvSpPr>
            <p:spPr>
              <a:xfrm rot="3026278" flipH="1">
                <a:off x="5072302" y="1891162"/>
                <a:ext cx="7366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2" name="Rectangle 941"/>
              <p:cNvSpPr/>
              <p:nvPr/>
            </p:nvSpPr>
            <p:spPr>
              <a:xfrm>
                <a:off x="4236034" y="1612253"/>
                <a:ext cx="978904"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3" name="Rectangle 942"/>
              <p:cNvSpPr/>
              <p:nvPr/>
            </p:nvSpPr>
            <p:spPr>
              <a:xfrm>
                <a:off x="6218282" y="2895133"/>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4" name="Rectangle 943"/>
              <p:cNvSpPr/>
              <p:nvPr/>
            </p:nvSpPr>
            <p:spPr>
              <a:xfrm>
                <a:off x="6219139" y="2801283"/>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5" name="Rectangle 944"/>
              <p:cNvSpPr/>
              <p:nvPr/>
            </p:nvSpPr>
            <p:spPr>
              <a:xfrm>
                <a:off x="6218282" y="270901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6" name="Rectangle 945"/>
              <p:cNvSpPr/>
              <p:nvPr/>
            </p:nvSpPr>
            <p:spPr>
              <a:xfrm>
                <a:off x="6219139" y="261961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7" name="Rectangle 946"/>
              <p:cNvSpPr/>
              <p:nvPr/>
            </p:nvSpPr>
            <p:spPr>
              <a:xfrm>
                <a:off x="6218282" y="2527341"/>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8" name="Rectangle 947"/>
              <p:cNvSpPr/>
              <p:nvPr/>
            </p:nvSpPr>
            <p:spPr>
              <a:xfrm>
                <a:off x="6219139" y="2433491"/>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9" name="Rectangle 948"/>
              <p:cNvSpPr/>
              <p:nvPr/>
            </p:nvSpPr>
            <p:spPr>
              <a:xfrm>
                <a:off x="6218282" y="2341220"/>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0" name="Rectangle 949"/>
              <p:cNvSpPr/>
              <p:nvPr/>
            </p:nvSpPr>
            <p:spPr>
              <a:xfrm>
                <a:off x="6219139" y="225723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1" name="Rectangle 950"/>
              <p:cNvSpPr/>
              <p:nvPr/>
            </p:nvSpPr>
            <p:spPr>
              <a:xfrm>
                <a:off x="6218282" y="2164961"/>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9" name="Group 588"/>
            <p:cNvGrpSpPr/>
            <p:nvPr/>
          </p:nvGrpSpPr>
          <p:grpSpPr>
            <a:xfrm>
              <a:off x="7071736" y="5118443"/>
              <a:ext cx="688212" cy="691932"/>
              <a:chOff x="6310647" y="2158976"/>
              <a:chExt cx="846621" cy="865004"/>
            </a:xfrm>
            <a:solidFill>
              <a:schemeClr val="bg1"/>
            </a:solidFill>
          </p:grpSpPr>
          <p:sp>
            <p:nvSpPr>
              <p:cNvPr id="872" name="Rectangle 871"/>
              <p:cNvSpPr/>
              <p:nvPr/>
            </p:nvSpPr>
            <p:spPr>
              <a:xfrm>
                <a:off x="6310647" y="2158976"/>
                <a:ext cx="846621" cy="86500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3" name="Rectangle 872"/>
              <p:cNvSpPr/>
              <p:nvPr/>
            </p:nvSpPr>
            <p:spPr>
              <a:xfrm>
                <a:off x="6377425" y="2233765"/>
                <a:ext cx="720392" cy="736033"/>
              </a:xfrm>
              <a:prstGeom prst="rect">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0" name="Group 589"/>
            <p:cNvGrpSpPr/>
            <p:nvPr/>
          </p:nvGrpSpPr>
          <p:grpSpPr>
            <a:xfrm rot="16200000" flipH="1">
              <a:off x="6163219" y="2762815"/>
              <a:ext cx="2760693" cy="1959679"/>
              <a:chOff x="3513639" y="4146092"/>
              <a:chExt cx="3451222" cy="2449852"/>
            </a:xfrm>
            <a:solidFill>
              <a:schemeClr val="bg1"/>
            </a:solidFill>
          </p:grpSpPr>
          <p:sp>
            <p:nvSpPr>
              <p:cNvPr id="779" name="Rectangle 778"/>
              <p:cNvSpPr/>
              <p:nvPr/>
            </p:nvSpPr>
            <p:spPr>
              <a:xfrm>
                <a:off x="6049538" y="5426968"/>
                <a:ext cx="9144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0" name="Rectangle 779"/>
              <p:cNvSpPr/>
              <p:nvPr/>
            </p:nvSpPr>
            <p:spPr>
              <a:xfrm>
                <a:off x="6385304" y="5609844"/>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1" name="Rectangle 780"/>
              <p:cNvSpPr/>
              <p:nvPr/>
            </p:nvSpPr>
            <p:spPr>
              <a:xfrm>
                <a:off x="5835815" y="5335529"/>
                <a:ext cx="112891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2" name="Rectangle 781"/>
              <p:cNvSpPr/>
              <p:nvPr/>
            </p:nvSpPr>
            <p:spPr>
              <a:xfrm>
                <a:off x="6278152" y="5519239"/>
                <a:ext cx="6858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3" name="Rectangle 782"/>
              <p:cNvSpPr/>
              <p:nvPr/>
            </p:nvSpPr>
            <p:spPr>
              <a:xfrm>
                <a:off x="5442911" y="5152653"/>
                <a:ext cx="152195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4" name="Rectangle 783"/>
              <p:cNvSpPr/>
              <p:nvPr/>
            </p:nvSpPr>
            <p:spPr>
              <a:xfrm>
                <a:off x="5654842" y="5244091"/>
                <a:ext cx="131001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5" name="Rectangle 784"/>
              <p:cNvSpPr/>
              <p:nvPr/>
            </p:nvSpPr>
            <p:spPr>
              <a:xfrm>
                <a:off x="6326354" y="4785693"/>
                <a:ext cx="63850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6" name="Rectangle 785"/>
              <p:cNvSpPr/>
              <p:nvPr/>
            </p:nvSpPr>
            <p:spPr>
              <a:xfrm>
                <a:off x="6243009" y="4877131"/>
                <a:ext cx="7218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7" name="Rectangle 786"/>
              <p:cNvSpPr/>
              <p:nvPr/>
            </p:nvSpPr>
            <p:spPr>
              <a:xfrm>
                <a:off x="6140617" y="4968570"/>
                <a:ext cx="82424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8" name="Rectangle 787"/>
              <p:cNvSpPr/>
              <p:nvPr/>
            </p:nvSpPr>
            <p:spPr>
              <a:xfrm>
                <a:off x="6016791" y="5060008"/>
                <a:ext cx="94806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9" name="Rectangle 788"/>
              <p:cNvSpPr/>
              <p:nvPr/>
            </p:nvSpPr>
            <p:spPr>
              <a:xfrm rot="18573722">
                <a:off x="5943961" y="5818126"/>
                <a:ext cx="5486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0" name="Rectangle 789"/>
              <p:cNvSpPr/>
              <p:nvPr/>
            </p:nvSpPr>
            <p:spPr>
              <a:xfrm>
                <a:off x="5474080" y="6024819"/>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1" name="Rectangle 790"/>
              <p:cNvSpPr/>
              <p:nvPr/>
            </p:nvSpPr>
            <p:spPr>
              <a:xfrm rot="18573722">
                <a:off x="5873444" y="5710588"/>
                <a:ext cx="5029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2" name="Rectangle 791"/>
              <p:cNvSpPr/>
              <p:nvPr/>
            </p:nvSpPr>
            <p:spPr>
              <a:xfrm>
                <a:off x="5241084" y="590112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3" name="Rectangle 792"/>
              <p:cNvSpPr/>
              <p:nvPr/>
            </p:nvSpPr>
            <p:spPr>
              <a:xfrm rot="18573722">
                <a:off x="5681292" y="5599619"/>
                <a:ext cx="4572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4" name="Rectangle 793"/>
              <p:cNvSpPr/>
              <p:nvPr/>
            </p:nvSpPr>
            <p:spPr>
              <a:xfrm>
                <a:off x="4672841" y="5773496"/>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5" name="Rectangle 794"/>
              <p:cNvSpPr/>
              <p:nvPr/>
            </p:nvSpPr>
            <p:spPr>
              <a:xfrm>
                <a:off x="4249135" y="6228066"/>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6" name="Rectangle 795"/>
              <p:cNvSpPr/>
              <p:nvPr/>
            </p:nvSpPr>
            <p:spPr>
              <a:xfrm>
                <a:off x="4275999" y="621892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7" name="Rectangle 796"/>
              <p:cNvSpPr/>
              <p:nvPr/>
            </p:nvSpPr>
            <p:spPr>
              <a:xfrm>
                <a:off x="5541206" y="601567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8" name="Rectangle 797"/>
              <p:cNvSpPr/>
              <p:nvPr/>
            </p:nvSpPr>
            <p:spPr>
              <a:xfrm>
                <a:off x="4763481" y="576435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9" name="Rectangle 798"/>
              <p:cNvSpPr/>
              <p:nvPr/>
            </p:nvSpPr>
            <p:spPr>
              <a:xfrm>
                <a:off x="6873355" y="560151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0" name="Rectangle 799"/>
              <p:cNvSpPr/>
              <p:nvPr/>
            </p:nvSpPr>
            <p:spPr>
              <a:xfrm>
                <a:off x="4721168" y="5932620"/>
                <a:ext cx="166701" cy="914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1" name="Rectangle 800"/>
              <p:cNvSpPr/>
              <p:nvPr/>
            </p:nvSpPr>
            <p:spPr>
              <a:xfrm>
                <a:off x="4702997" y="5913723"/>
                <a:ext cx="200025" cy="1285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802" name="Rectangle 801"/>
              <p:cNvSpPr/>
              <p:nvPr/>
            </p:nvSpPr>
            <p:spPr>
              <a:xfrm rot="5400000" flipH="1" flipV="1">
                <a:off x="4692921" y="6067280"/>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3" name="Rectangle 802"/>
              <p:cNvSpPr/>
              <p:nvPr/>
            </p:nvSpPr>
            <p:spPr>
              <a:xfrm rot="5400000" flipH="1" flipV="1">
                <a:off x="473816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4" name="Rectangle 803"/>
              <p:cNvSpPr/>
              <p:nvPr/>
            </p:nvSpPr>
            <p:spPr>
              <a:xfrm rot="5400000" flipH="1" flipV="1">
                <a:off x="478508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5" name="Rectangle 804"/>
              <p:cNvSpPr/>
              <p:nvPr/>
            </p:nvSpPr>
            <p:spPr>
              <a:xfrm rot="5400000" flipH="1" flipV="1">
                <a:off x="4830329" y="606727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6" name="Rectangle 805"/>
              <p:cNvSpPr/>
              <p:nvPr/>
            </p:nvSpPr>
            <p:spPr>
              <a:xfrm rot="5400000" flipH="1" flipV="1">
                <a:off x="4871962" y="606708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7" name="Rectangle 806"/>
              <p:cNvSpPr/>
              <p:nvPr/>
            </p:nvSpPr>
            <p:spPr>
              <a:xfrm rot="5400000" flipH="1" flipV="1">
                <a:off x="4688349" y="5880783"/>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8" name="Rectangle 807"/>
              <p:cNvSpPr/>
              <p:nvPr/>
            </p:nvSpPr>
            <p:spPr>
              <a:xfrm rot="5400000" flipH="1" flipV="1">
                <a:off x="473359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9" name="Rectangle 808"/>
              <p:cNvSpPr/>
              <p:nvPr/>
            </p:nvSpPr>
            <p:spPr>
              <a:xfrm rot="5400000" flipH="1" flipV="1">
                <a:off x="478051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0" name="Rectangle 809"/>
              <p:cNvSpPr/>
              <p:nvPr/>
            </p:nvSpPr>
            <p:spPr>
              <a:xfrm rot="5400000" flipH="1" flipV="1">
                <a:off x="4825757" y="588078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1" name="Rectangle 810"/>
              <p:cNvSpPr/>
              <p:nvPr/>
            </p:nvSpPr>
            <p:spPr>
              <a:xfrm rot="5400000" flipH="1" flipV="1">
                <a:off x="4867390" y="588059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2" name="Rectangle 811"/>
              <p:cNvSpPr/>
              <p:nvPr/>
            </p:nvSpPr>
            <p:spPr>
              <a:xfrm>
                <a:off x="5878789" y="532646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3" name="Rectangle 812"/>
              <p:cNvSpPr/>
              <p:nvPr/>
            </p:nvSpPr>
            <p:spPr>
              <a:xfrm rot="18573722">
                <a:off x="4955258" y="6266760"/>
                <a:ext cx="6400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4" name="Rectangle 813"/>
              <p:cNvSpPr/>
              <p:nvPr/>
            </p:nvSpPr>
            <p:spPr>
              <a:xfrm rot="18573722">
                <a:off x="4894816" y="6066098"/>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5" name="Rectangle 814"/>
              <p:cNvSpPr/>
              <p:nvPr/>
            </p:nvSpPr>
            <p:spPr>
              <a:xfrm rot="18573722">
                <a:off x="5525414" y="5480536"/>
                <a:ext cx="38767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6" name="Rectangle 815"/>
              <p:cNvSpPr/>
              <p:nvPr/>
            </p:nvSpPr>
            <p:spPr>
              <a:xfrm>
                <a:off x="4505223" y="5627003"/>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7" name="Rectangle 816"/>
              <p:cNvSpPr/>
              <p:nvPr/>
            </p:nvSpPr>
            <p:spPr>
              <a:xfrm rot="18573722">
                <a:off x="4160044" y="5789416"/>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8" name="Rectangle 817"/>
              <p:cNvSpPr/>
              <p:nvPr/>
            </p:nvSpPr>
            <p:spPr>
              <a:xfrm>
                <a:off x="4673572" y="561785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9" name="Rectangle 818"/>
              <p:cNvSpPr/>
              <p:nvPr/>
            </p:nvSpPr>
            <p:spPr>
              <a:xfrm>
                <a:off x="4390499" y="5203706"/>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0" name="Rectangle 819"/>
              <p:cNvSpPr/>
              <p:nvPr/>
            </p:nvSpPr>
            <p:spPr>
              <a:xfrm>
                <a:off x="4536026" y="5196937"/>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821" name="Rectangle 820"/>
              <p:cNvSpPr/>
              <p:nvPr/>
            </p:nvSpPr>
            <p:spPr>
              <a:xfrm>
                <a:off x="4367585" y="5196916"/>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822" name="Rectangle 821"/>
              <p:cNvSpPr/>
              <p:nvPr/>
            </p:nvSpPr>
            <p:spPr>
              <a:xfrm>
                <a:off x="4338710" y="5252575"/>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3" name="Rectangle 822"/>
              <p:cNvSpPr/>
              <p:nvPr/>
            </p:nvSpPr>
            <p:spPr>
              <a:xfrm>
                <a:off x="4554314" y="5252954"/>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4" name="Rectangle 823"/>
              <p:cNvSpPr/>
              <p:nvPr/>
            </p:nvSpPr>
            <p:spPr>
              <a:xfrm>
                <a:off x="5486186" y="5757721"/>
                <a:ext cx="114298" cy="4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5" name="Rectangle 824"/>
              <p:cNvSpPr/>
              <p:nvPr/>
            </p:nvSpPr>
            <p:spPr>
              <a:xfrm>
                <a:off x="5283713" y="5597957"/>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6" name="Rectangle 825"/>
              <p:cNvSpPr/>
              <p:nvPr/>
            </p:nvSpPr>
            <p:spPr>
              <a:xfrm>
                <a:off x="3513639" y="595420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7" name="Rectangle 826"/>
              <p:cNvSpPr/>
              <p:nvPr/>
            </p:nvSpPr>
            <p:spPr>
              <a:xfrm rot="18573722">
                <a:off x="5484422" y="5322805"/>
                <a:ext cx="2186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8" name="Group 827"/>
              <p:cNvGrpSpPr/>
              <p:nvPr/>
            </p:nvGrpSpPr>
            <p:grpSpPr>
              <a:xfrm>
                <a:off x="4321719" y="4745940"/>
                <a:ext cx="478283" cy="115006"/>
                <a:chOff x="2921000" y="2189868"/>
                <a:chExt cx="478283" cy="115006"/>
              </a:xfrm>
              <a:grpFill/>
            </p:grpSpPr>
            <p:sp>
              <p:nvSpPr>
                <p:cNvPr id="860" name="Oval 859"/>
                <p:cNvSpPr/>
                <p:nvPr/>
              </p:nvSpPr>
              <p:spPr>
                <a:xfrm>
                  <a:off x="2921000"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1" name="Oval 860"/>
                <p:cNvSpPr/>
                <p:nvPr/>
              </p:nvSpPr>
              <p:spPr>
                <a:xfrm>
                  <a:off x="2921000"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2" name="Oval 861"/>
                <p:cNvSpPr/>
                <p:nvPr/>
              </p:nvSpPr>
              <p:spPr>
                <a:xfrm>
                  <a:off x="3011488"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3" name="Oval 862"/>
                <p:cNvSpPr/>
                <p:nvPr/>
              </p:nvSpPr>
              <p:spPr>
                <a:xfrm>
                  <a:off x="3011488"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4" name="Oval 863"/>
                <p:cNvSpPr/>
                <p:nvPr/>
              </p:nvSpPr>
              <p:spPr>
                <a:xfrm>
                  <a:off x="3101976"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5" name="Oval 864"/>
                <p:cNvSpPr/>
                <p:nvPr/>
              </p:nvSpPr>
              <p:spPr>
                <a:xfrm>
                  <a:off x="3101976"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6" name="Oval 865"/>
                <p:cNvSpPr/>
                <p:nvPr/>
              </p:nvSpPr>
              <p:spPr>
                <a:xfrm>
                  <a:off x="3192464"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7" name="Oval 866"/>
                <p:cNvSpPr/>
                <p:nvPr/>
              </p:nvSpPr>
              <p:spPr>
                <a:xfrm>
                  <a:off x="3192464"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8" name="Oval 867"/>
                <p:cNvSpPr/>
                <p:nvPr/>
              </p:nvSpPr>
              <p:spPr>
                <a:xfrm>
                  <a:off x="3281363"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9" name="Oval 868"/>
                <p:cNvSpPr/>
                <p:nvPr/>
              </p:nvSpPr>
              <p:spPr>
                <a:xfrm>
                  <a:off x="3281363"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0" name="Oval 869"/>
                <p:cNvSpPr/>
                <p:nvPr/>
              </p:nvSpPr>
              <p:spPr>
                <a:xfrm>
                  <a:off x="3371851"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1" name="Oval 870"/>
                <p:cNvSpPr/>
                <p:nvPr/>
              </p:nvSpPr>
              <p:spPr>
                <a:xfrm>
                  <a:off x="3371851"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9" name="Rectangle 828"/>
              <p:cNvSpPr/>
              <p:nvPr/>
            </p:nvSpPr>
            <p:spPr>
              <a:xfrm rot="18573722">
                <a:off x="5050476" y="5336873"/>
                <a:ext cx="48882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0" name="Rectangle 829"/>
              <p:cNvSpPr/>
              <p:nvPr/>
            </p:nvSpPr>
            <p:spPr>
              <a:xfrm>
                <a:off x="4050222" y="5520357"/>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1" name="Rectangle 830"/>
              <p:cNvSpPr/>
              <p:nvPr/>
            </p:nvSpPr>
            <p:spPr>
              <a:xfrm rot="3026278" flipH="1">
                <a:off x="5846178" y="4977952"/>
                <a:ext cx="22194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2" name="Rectangle 831"/>
              <p:cNvSpPr/>
              <p:nvPr/>
            </p:nvSpPr>
            <p:spPr>
              <a:xfrm>
                <a:off x="5319084" y="4897959"/>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3" name="Rectangle 832"/>
              <p:cNvSpPr/>
              <p:nvPr/>
            </p:nvSpPr>
            <p:spPr>
              <a:xfrm rot="18573722">
                <a:off x="4767809" y="5157794"/>
                <a:ext cx="68151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4" name="Rectangle 833"/>
              <p:cNvSpPr/>
              <p:nvPr/>
            </p:nvSpPr>
            <p:spPr>
              <a:xfrm>
                <a:off x="3796792" y="5415398"/>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5" name="Rectangle 834"/>
              <p:cNvSpPr/>
              <p:nvPr/>
            </p:nvSpPr>
            <p:spPr>
              <a:xfrm>
                <a:off x="5500479" y="5131988"/>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6" name="Rectangle 835"/>
              <p:cNvSpPr/>
              <p:nvPr/>
            </p:nvSpPr>
            <p:spPr>
              <a:xfrm>
                <a:off x="5588744" y="4773090"/>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7" name="Rectangle 836"/>
              <p:cNvSpPr/>
              <p:nvPr/>
            </p:nvSpPr>
            <p:spPr>
              <a:xfrm>
                <a:off x="5476242" y="479113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8" name="Rectangle 837"/>
              <p:cNvSpPr/>
              <p:nvPr/>
            </p:nvSpPr>
            <p:spPr>
              <a:xfrm rot="3026278" flipH="1">
                <a:off x="5824611" y="4819343"/>
                <a:ext cx="3900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9" name="Rectangle 838"/>
              <p:cNvSpPr/>
              <p:nvPr/>
            </p:nvSpPr>
            <p:spPr>
              <a:xfrm>
                <a:off x="5328034" y="4674558"/>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0" name="Rectangle 839"/>
              <p:cNvSpPr/>
              <p:nvPr/>
            </p:nvSpPr>
            <p:spPr>
              <a:xfrm rot="18573722">
                <a:off x="4859127" y="4895600"/>
                <a:ext cx="580873"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1" name="Rectangle 840"/>
              <p:cNvSpPr/>
              <p:nvPr/>
            </p:nvSpPr>
            <p:spPr>
              <a:xfrm>
                <a:off x="3872257" y="5114421"/>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2" name="Rectangle 841"/>
              <p:cNvSpPr/>
              <p:nvPr/>
            </p:nvSpPr>
            <p:spPr>
              <a:xfrm rot="3026278" flipH="1">
                <a:off x="5922291" y="4728238"/>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3" name="Rectangle 842"/>
              <p:cNvSpPr/>
              <p:nvPr/>
            </p:nvSpPr>
            <p:spPr>
              <a:xfrm>
                <a:off x="4716629" y="4579672"/>
                <a:ext cx="12875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4" name="Rectangle 843"/>
              <p:cNvSpPr/>
              <p:nvPr/>
            </p:nvSpPr>
            <p:spPr>
              <a:xfrm rot="3026278" flipH="1">
                <a:off x="4398682" y="4429087"/>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45" name="Group 844"/>
              <p:cNvGrpSpPr/>
              <p:nvPr/>
            </p:nvGrpSpPr>
            <p:grpSpPr>
              <a:xfrm rot="5400000">
                <a:off x="4719804" y="4389375"/>
                <a:ext cx="192681" cy="128527"/>
                <a:chOff x="4047804" y="1772930"/>
                <a:chExt cx="192681" cy="128527"/>
              </a:xfrm>
              <a:grpFill/>
            </p:grpSpPr>
            <p:sp>
              <p:nvSpPr>
                <p:cNvPr id="857" name="Rectangle 856"/>
                <p:cNvSpPr/>
                <p:nvPr/>
              </p:nvSpPr>
              <p:spPr>
                <a:xfrm>
                  <a:off x="4070718" y="1779720"/>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8" name="Rectangle 857"/>
                <p:cNvSpPr/>
                <p:nvPr/>
              </p:nvSpPr>
              <p:spPr>
                <a:xfrm>
                  <a:off x="4222197" y="1772951"/>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859" name="Rectangle 858"/>
                <p:cNvSpPr/>
                <p:nvPr/>
              </p:nvSpPr>
              <p:spPr>
                <a:xfrm>
                  <a:off x="4047804" y="1772930"/>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46" name="Rectangle 845"/>
              <p:cNvSpPr/>
              <p:nvPr/>
            </p:nvSpPr>
            <p:spPr>
              <a:xfrm rot="3026278" flipH="1">
                <a:off x="5726518" y="4505277"/>
                <a:ext cx="7366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7" name="Rectangle 846"/>
              <p:cNvSpPr/>
              <p:nvPr/>
            </p:nvSpPr>
            <p:spPr>
              <a:xfrm>
                <a:off x="4890250" y="4226368"/>
                <a:ext cx="978904"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8" name="Rectangle 847"/>
              <p:cNvSpPr/>
              <p:nvPr/>
            </p:nvSpPr>
            <p:spPr>
              <a:xfrm>
                <a:off x="6872498" y="550924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9" name="Rectangle 848"/>
              <p:cNvSpPr/>
              <p:nvPr/>
            </p:nvSpPr>
            <p:spPr>
              <a:xfrm>
                <a:off x="6873355" y="541539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0" name="Rectangle 849"/>
              <p:cNvSpPr/>
              <p:nvPr/>
            </p:nvSpPr>
            <p:spPr>
              <a:xfrm>
                <a:off x="6872498" y="53231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1" name="Rectangle 850"/>
              <p:cNvSpPr/>
              <p:nvPr/>
            </p:nvSpPr>
            <p:spPr>
              <a:xfrm>
                <a:off x="6873355" y="52337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2" name="Rectangle 851"/>
              <p:cNvSpPr/>
              <p:nvPr/>
            </p:nvSpPr>
            <p:spPr>
              <a:xfrm>
                <a:off x="6872498" y="514145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3" name="Rectangle 852"/>
              <p:cNvSpPr/>
              <p:nvPr/>
            </p:nvSpPr>
            <p:spPr>
              <a:xfrm>
                <a:off x="6873355" y="504760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4" name="Rectangle 853"/>
              <p:cNvSpPr/>
              <p:nvPr/>
            </p:nvSpPr>
            <p:spPr>
              <a:xfrm>
                <a:off x="6872498" y="495533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5" name="Rectangle 854"/>
              <p:cNvSpPr/>
              <p:nvPr/>
            </p:nvSpPr>
            <p:spPr>
              <a:xfrm>
                <a:off x="6873355" y="487134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6" name="Rectangle 855"/>
              <p:cNvSpPr/>
              <p:nvPr/>
            </p:nvSpPr>
            <p:spPr>
              <a:xfrm>
                <a:off x="6872498" y="477907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1" name="Group 590"/>
            <p:cNvGrpSpPr/>
            <p:nvPr/>
          </p:nvGrpSpPr>
          <p:grpSpPr>
            <a:xfrm flipH="1">
              <a:off x="7759039" y="4616897"/>
              <a:ext cx="2760693" cy="1959679"/>
              <a:chOff x="2859423" y="1531977"/>
              <a:chExt cx="3451222" cy="2449852"/>
            </a:xfrm>
            <a:solidFill>
              <a:schemeClr val="bg1"/>
            </a:solidFill>
          </p:grpSpPr>
          <p:sp>
            <p:nvSpPr>
              <p:cNvPr id="686" name="Rectangle 685"/>
              <p:cNvSpPr/>
              <p:nvPr/>
            </p:nvSpPr>
            <p:spPr>
              <a:xfrm>
                <a:off x="5395322" y="2812853"/>
                <a:ext cx="9144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7" name="Rectangle 686"/>
              <p:cNvSpPr/>
              <p:nvPr/>
            </p:nvSpPr>
            <p:spPr>
              <a:xfrm>
                <a:off x="5731088" y="2995729"/>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8" name="Rectangle 687"/>
              <p:cNvSpPr/>
              <p:nvPr/>
            </p:nvSpPr>
            <p:spPr>
              <a:xfrm>
                <a:off x="5181599" y="2721414"/>
                <a:ext cx="112891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9" name="Rectangle 688"/>
              <p:cNvSpPr/>
              <p:nvPr/>
            </p:nvSpPr>
            <p:spPr>
              <a:xfrm>
                <a:off x="5623936" y="2905124"/>
                <a:ext cx="6858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0" name="Rectangle 689"/>
              <p:cNvSpPr/>
              <p:nvPr/>
            </p:nvSpPr>
            <p:spPr>
              <a:xfrm>
                <a:off x="4788695" y="2538538"/>
                <a:ext cx="152195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1" name="Rectangle 690"/>
              <p:cNvSpPr/>
              <p:nvPr/>
            </p:nvSpPr>
            <p:spPr>
              <a:xfrm>
                <a:off x="5000626" y="2629976"/>
                <a:ext cx="131001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2" name="Rectangle 691"/>
              <p:cNvSpPr/>
              <p:nvPr/>
            </p:nvSpPr>
            <p:spPr>
              <a:xfrm>
                <a:off x="5672138" y="2171578"/>
                <a:ext cx="63850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3" name="Rectangle 692"/>
              <p:cNvSpPr/>
              <p:nvPr/>
            </p:nvSpPr>
            <p:spPr>
              <a:xfrm>
                <a:off x="5588793" y="2263016"/>
                <a:ext cx="7218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4" name="Rectangle 693"/>
              <p:cNvSpPr/>
              <p:nvPr/>
            </p:nvSpPr>
            <p:spPr>
              <a:xfrm>
                <a:off x="5486401" y="2354455"/>
                <a:ext cx="82424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5" name="Rectangle 694"/>
              <p:cNvSpPr/>
              <p:nvPr/>
            </p:nvSpPr>
            <p:spPr>
              <a:xfrm>
                <a:off x="5362575" y="2445893"/>
                <a:ext cx="94806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6" name="Rectangle 695"/>
              <p:cNvSpPr/>
              <p:nvPr/>
            </p:nvSpPr>
            <p:spPr>
              <a:xfrm rot="18573722">
                <a:off x="5289745" y="3204011"/>
                <a:ext cx="5486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7" name="Rectangle 696"/>
              <p:cNvSpPr/>
              <p:nvPr/>
            </p:nvSpPr>
            <p:spPr>
              <a:xfrm>
                <a:off x="4819864" y="3410704"/>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8" name="Rectangle 697"/>
              <p:cNvSpPr/>
              <p:nvPr/>
            </p:nvSpPr>
            <p:spPr>
              <a:xfrm rot="18573722">
                <a:off x="5219228" y="3096473"/>
                <a:ext cx="5029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9" name="Rectangle 698"/>
              <p:cNvSpPr/>
              <p:nvPr/>
            </p:nvSpPr>
            <p:spPr>
              <a:xfrm>
                <a:off x="4586868" y="3287013"/>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0" name="Rectangle 699"/>
              <p:cNvSpPr/>
              <p:nvPr/>
            </p:nvSpPr>
            <p:spPr>
              <a:xfrm rot="18573722">
                <a:off x="5027076" y="2985504"/>
                <a:ext cx="4572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1" name="Rectangle 700"/>
              <p:cNvSpPr/>
              <p:nvPr/>
            </p:nvSpPr>
            <p:spPr>
              <a:xfrm>
                <a:off x="4018625" y="3159381"/>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2" name="Rectangle 701"/>
              <p:cNvSpPr/>
              <p:nvPr/>
            </p:nvSpPr>
            <p:spPr>
              <a:xfrm>
                <a:off x="3594919" y="3613951"/>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3" name="Rectangle 702"/>
              <p:cNvSpPr/>
              <p:nvPr/>
            </p:nvSpPr>
            <p:spPr>
              <a:xfrm>
                <a:off x="3621783" y="360480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4" name="Rectangle 703"/>
              <p:cNvSpPr/>
              <p:nvPr/>
            </p:nvSpPr>
            <p:spPr>
              <a:xfrm>
                <a:off x="4886990" y="3401560"/>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5" name="Rectangle 704"/>
              <p:cNvSpPr/>
              <p:nvPr/>
            </p:nvSpPr>
            <p:spPr>
              <a:xfrm>
                <a:off x="4109265" y="315023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6" name="Rectangle 705"/>
              <p:cNvSpPr/>
              <p:nvPr/>
            </p:nvSpPr>
            <p:spPr>
              <a:xfrm>
                <a:off x="6219139" y="2987404"/>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7" name="Rectangle 706"/>
              <p:cNvSpPr/>
              <p:nvPr/>
            </p:nvSpPr>
            <p:spPr>
              <a:xfrm>
                <a:off x="4061331" y="3318504"/>
                <a:ext cx="172660" cy="914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8" name="Rectangle 707"/>
              <p:cNvSpPr/>
              <p:nvPr/>
            </p:nvSpPr>
            <p:spPr>
              <a:xfrm>
                <a:off x="4048781" y="3299608"/>
                <a:ext cx="200025" cy="1285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709" name="Rectangle 708"/>
              <p:cNvSpPr/>
              <p:nvPr/>
            </p:nvSpPr>
            <p:spPr>
              <a:xfrm rot="5400000" flipH="1" flipV="1">
                <a:off x="4038705" y="3453165"/>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0" name="Rectangle 709"/>
              <p:cNvSpPr/>
              <p:nvPr/>
            </p:nvSpPr>
            <p:spPr>
              <a:xfrm rot="5400000" flipH="1" flipV="1">
                <a:off x="4083949" y="3453164"/>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1" name="Rectangle 710"/>
              <p:cNvSpPr/>
              <p:nvPr/>
            </p:nvSpPr>
            <p:spPr>
              <a:xfrm rot="5400000" flipH="1" flipV="1">
                <a:off x="4130869" y="3453164"/>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2" name="Rectangle 711"/>
              <p:cNvSpPr/>
              <p:nvPr/>
            </p:nvSpPr>
            <p:spPr>
              <a:xfrm rot="5400000" flipH="1" flipV="1">
                <a:off x="4176113" y="3453163"/>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3" name="Rectangle 712"/>
              <p:cNvSpPr/>
              <p:nvPr/>
            </p:nvSpPr>
            <p:spPr>
              <a:xfrm rot="5400000" flipH="1" flipV="1">
                <a:off x="4217746" y="3452973"/>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4" name="Rectangle 713"/>
              <p:cNvSpPr/>
              <p:nvPr/>
            </p:nvSpPr>
            <p:spPr>
              <a:xfrm rot="5400000" flipH="1" flipV="1">
                <a:off x="4034133" y="326666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5" name="Rectangle 714"/>
              <p:cNvSpPr/>
              <p:nvPr/>
            </p:nvSpPr>
            <p:spPr>
              <a:xfrm rot="5400000" flipH="1" flipV="1">
                <a:off x="4079377" y="3266667"/>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6" name="Rectangle 715"/>
              <p:cNvSpPr/>
              <p:nvPr/>
            </p:nvSpPr>
            <p:spPr>
              <a:xfrm rot="5400000" flipH="1" flipV="1">
                <a:off x="4126297" y="3266667"/>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 name="Rectangle 716"/>
              <p:cNvSpPr/>
              <p:nvPr/>
            </p:nvSpPr>
            <p:spPr>
              <a:xfrm rot="5400000" flipH="1" flipV="1">
                <a:off x="4171541" y="3266666"/>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8" name="Rectangle 717"/>
              <p:cNvSpPr/>
              <p:nvPr/>
            </p:nvSpPr>
            <p:spPr>
              <a:xfrm rot="5400000" flipH="1" flipV="1">
                <a:off x="4213174" y="3266476"/>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9" name="Rectangle 718"/>
              <p:cNvSpPr/>
              <p:nvPr/>
            </p:nvSpPr>
            <p:spPr>
              <a:xfrm>
                <a:off x="5224573" y="271234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0" name="Rectangle 719"/>
              <p:cNvSpPr/>
              <p:nvPr/>
            </p:nvSpPr>
            <p:spPr>
              <a:xfrm rot="18573722">
                <a:off x="4301042" y="3652645"/>
                <a:ext cx="6400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1" name="Rectangle 720"/>
              <p:cNvSpPr/>
              <p:nvPr/>
            </p:nvSpPr>
            <p:spPr>
              <a:xfrm rot="18573722">
                <a:off x="4240600" y="3451983"/>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 name="Rectangle 721"/>
              <p:cNvSpPr/>
              <p:nvPr/>
            </p:nvSpPr>
            <p:spPr>
              <a:xfrm rot="18573722">
                <a:off x="4871198" y="2866421"/>
                <a:ext cx="38767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3" name="Rectangle 722"/>
              <p:cNvSpPr/>
              <p:nvPr/>
            </p:nvSpPr>
            <p:spPr>
              <a:xfrm>
                <a:off x="3851007" y="3012888"/>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4" name="Rectangle 723"/>
              <p:cNvSpPr/>
              <p:nvPr/>
            </p:nvSpPr>
            <p:spPr>
              <a:xfrm rot="18573722">
                <a:off x="3505828" y="3175301"/>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 name="Rectangle 724"/>
              <p:cNvSpPr/>
              <p:nvPr/>
            </p:nvSpPr>
            <p:spPr>
              <a:xfrm>
                <a:off x="4019356" y="3003744"/>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 name="Rectangle 725"/>
              <p:cNvSpPr/>
              <p:nvPr/>
            </p:nvSpPr>
            <p:spPr>
              <a:xfrm>
                <a:off x="3736283" y="2589591"/>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7" name="Rectangle 726"/>
              <p:cNvSpPr/>
              <p:nvPr/>
            </p:nvSpPr>
            <p:spPr>
              <a:xfrm>
                <a:off x="3887763" y="2582822"/>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728" name="Rectangle 727"/>
              <p:cNvSpPr/>
              <p:nvPr/>
            </p:nvSpPr>
            <p:spPr>
              <a:xfrm>
                <a:off x="3716345" y="2582801"/>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729" name="Rectangle 728"/>
              <p:cNvSpPr/>
              <p:nvPr/>
            </p:nvSpPr>
            <p:spPr>
              <a:xfrm>
                <a:off x="3684494" y="2638460"/>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0" name="Rectangle 729"/>
              <p:cNvSpPr/>
              <p:nvPr/>
            </p:nvSpPr>
            <p:spPr>
              <a:xfrm>
                <a:off x="3906053" y="2638839"/>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1" name="Rectangle 730"/>
              <p:cNvSpPr/>
              <p:nvPr/>
            </p:nvSpPr>
            <p:spPr>
              <a:xfrm>
                <a:off x="4831970" y="3143606"/>
                <a:ext cx="114298" cy="4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2" name="Rectangle 731"/>
              <p:cNvSpPr/>
              <p:nvPr/>
            </p:nvSpPr>
            <p:spPr>
              <a:xfrm>
                <a:off x="4629497" y="2983842"/>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3" name="Rectangle 732"/>
              <p:cNvSpPr/>
              <p:nvPr/>
            </p:nvSpPr>
            <p:spPr>
              <a:xfrm>
                <a:off x="2859423" y="3340093"/>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4" name="Rectangle 733"/>
              <p:cNvSpPr/>
              <p:nvPr/>
            </p:nvSpPr>
            <p:spPr>
              <a:xfrm rot="18573722">
                <a:off x="4830206" y="2708690"/>
                <a:ext cx="2186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35" name="Group 734"/>
              <p:cNvGrpSpPr/>
              <p:nvPr/>
            </p:nvGrpSpPr>
            <p:grpSpPr>
              <a:xfrm>
                <a:off x="3667503" y="2131825"/>
                <a:ext cx="478283" cy="115006"/>
                <a:chOff x="2921000" y="2189868"/>
                <a:chExt cx="478283" cy="115006"/>
              </a:xfrm>
              <a:grpFill/>
            </p:grpSpPr>
            <p:sp>
              <p:nvSpPr>
                <p:cNvPr id="767" name="Oval 766"/>
                <p:cNvSpPr/>
                <p:nvPr/>
              </p:nvSpPr>
              <p:spPr>
                <a:xfrm>
                  <a:off x="2921000"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8" name="Oval 767"/>
                <p:cNvSpPr/>
                <p:nvPr/>
              </p:nvSpPr>
              <p:spPr>
                <a:xfrm>
                  <a:off x="2921000"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9" name="Oval 768"/>
                <p:cNvSpPr/>
                <p:nvPr/>
              </p:nvSpPr>
              <p:spPr>
                <a:xfrm>
                  <a:off x="3011488"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0" name="Oval 769"/>
                <p:cNvSpPr/>
                <p:nvPr/>
              </p:nvSpPr>
              <p:spPr>
                <a:xfrm>
                  <a:off x="3011488"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1" name="Oval 770"/>
                <p:cNvSpPr/>
                <p:nvPr/>
              </p:nvSpPr>
              <p:spPr>
                <a:xfrm>
                  <a:off x="3101976"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2" name="Oval 771"/>
                <p:cNvSpPr/>
                <p:nvPr/>
              </p:nvSpPr>
              <p:spPr>
                <a:xfrm>
                  <a:off x="3101976"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3" name="Oval 772"/>
                <p:cNvSpPr/>
                <p:nvPr/>
              </p:nvSpPr>
              <p:spPr>
                <a:xfrm>
                  <a:off x="3192464"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4" name="Oval 773"/>
                <p:cNvSpPr/>
                <p:nvPr/>
              </p:nvSpPr>
              <p:spPr>
                <a:xfrm>
                  <a:off x="3192464"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5" name="Oval 774"/>
                <p:cNvSpPr/>
                <p:nvPr/>
              </p:nvSpPr>
              <p:spPr>
                <a:xfrm>
                  <a:off x="3281363"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6" name="Oval 775"/>
                <p:cNvSpPr/>
                <p:nvPr/>
              </p:nvSpPr>
              <p:spPr>
                <a:xfrm>
                  <a:off x="3281363"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7" name="Oval 776"/>
                <p:cNvSpPr/>
                <p:nvPr/>
              </p:nvSpPr>
              <p:spPr>
                <a:xfrm>
                  <a:off x="3371851"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8" name="Oval 777"/>
                <p:cNvSpPr/>
                <p:nvPr/>
              </p:nvSpPr>
              <p:spPr>
                <a:xfrm>
                  <a:off x="3371851"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6" name="Rectangle 735"/>
              <p:cNvSpPr/>
              <p:nvPr/>
            </p:nvSpPr>
            <p:spPr>
              <a:xfrm rot="18573722">
                <a:off x="4396260" y="2722758"/>
                <a:ext cx="48882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7" name="Rectangle 736"/>
              <p:cNvSpPr/>
              <p:nvPr/>
            </p:nvSpPr>
            <p:spPr>
              <a:xfrm>
                <a:off x="3396006" y="2906242"/>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8" name="Rectangle 737"/>
              <p:cNvSpPr/>
              <p:nvPr/>
            </p:nvSpPr>
            <p:spPr>
              <a:xfrm rot="3026278" flipH="1">
                <a:off x="5191962" y="2363837"/>
                <a:ext cx="22194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9" name="Rectangle 738"/>
              <p:cNvSpPr/>
              <p:nvPr/>
            </p:nvSpPr>
            <p:spPr>
              <a:xfrm>
                <a:off x="4664868" y="2283844"/>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0" name="Rectangle 739"/>
              <p:cNvSpPr/>
              <p:nvPr/>
            </p:nvSpPr>
            <p:spPr>
              <a:xfrm rot="18573722">
                <a:off x="4113593" y="2543679"/>
                <a:ext cx="68151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1" name="Rectangle 740"/>
              <p:cNvSpPr/>
              <p:nvPr/>
            </p:nvSpPr>
            <p:spPr>
              <a:xfrm>
                <a:off x="3142576" y="2801283"/>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2" name="Rectangle 741"/>
              <p:cNvSpPr/>
              <p:nvPr/>
            </p:nvSpPr>
            <p:spPr>
              <a:xfrm>
                <a:off x="4846263" y="2517873"/>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3" name="Rectangle 742"/>
              <p:cNvSpPr/>
              <p:nvPr/>
            </p:nvSpPr>
            <p:spPr>
              <a:xfrm>
                <a:off x="4934528" y="2158975"/>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4" name="Rectangle 743"/>
              <p:cNvSpPr/>
              <p:nvPr/>
            </p:nvSpPr>
            <p:spPr>
              <a:xfrm>
                <a:off x="4822026" y="2177021"/>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5" name="Rectangle 744"/>
              <p:cNvSpPr/>
              <p:nvPr/>
            </p:nvSpPr>
            <p:spPr>
              <a:xfrm rot="3026278" flipH="1">
                <a:off x="5170395" y="2205228"/>
                <a:ext cx="3900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6" name="Rectangle 745"/>
              <p:cNvSpPr/>
              <p:nvPr/>
            </p:nvSpPr>
            <p:spPr>
              <a:xfrm>
                <a:off x="4673818" y="2060443"/>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7" name="Rectangle 746"/>
              <p:cNvSpPr/>
              <p:nvPr/>
            </p:nvSpPr>
            <p:spPr>
              <a:xfrm rot="18573722">
                <a:off x="4204911" y="2281485"/>
                <a:ext cx="580873"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8" name="Rectangle 747"/>
              <p:cNvSpPr/>
              <p:nvPr/>
            </p:nvSpPr>
            <p:spPr>
              <a:xfrm>
                <a:off x="3218041" y="2500306"/>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9" name="Rectangle 748"/>
              <p:cNvSpPr/>
              <p:nvPr/>
            </p:nvSpPr>
            <p:spPr>
              <a:xfrm rot="3026278" flipH="1">
                <a:off x="5268075" y="2114123"/>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0" name="Rectangle 749"/>
              <p:cNvSpPr/>
              <p:nvPr/>
            </p:nvSpPr>
            <p:spPr>
              <a:xfrm>
                <a:off x="4062413" y="1965557"/>
                <a:ext cx="12875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1" name="Rectangle 750"/>
              <p:cNvSpPr/>
              <p:nvPr/>
            </p:nvSpPr>
            <p:spPr>
              <a:xfrm rot="3026278" flipH="1">
                <a:off x="3744466" y="1814972"/>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52" name="Group 751"/>
              <p:cNvGrpSpPr/>
              <p:nvPr/>
            </p:nvGrpSpPr>
            <p:grpSpPr>
              <a:xfrm rot="5400000">
                <a:off x="4068564" y="1772284"/>
                <a:ext cx="186729" cy="128527"/>
                <a:chOff x="4047804" y="1772930"/>
                <a:chExt cx="186729" cy="128527"/>
              </a:xfrm>
              <a:grpFill/>
            </p:grpSpPr>
            <p:sp>
              <p:nvSpPr>
                <p:cNvPr id="764" name="Rectangle 763"/>
                <p:cNvSpPr/>
                <p:nvPr/>
              </p:nvSpPr>
              <p:spPr>
                <a:xfrm>
                  <a:off x="4070718" y="1779720"/>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5" name="Rectangle 764"/>
                <p:cNvSpPr/>
                <p:nvPr/>
              </p:nvSpPr>
              <p:spPr>
                <a:xfrm>
                  <a:off x="4216245" y="1772951"/>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766" name="Rectangle 765"/>
                <p:cNvSpPr/>
                <p:nvPr/>
              </p:nvSpPr>
              <p:spPr>
                <a:xfrm>
                  <a:off x="4047804" y="1772930"/>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753" name="Rectangle 752"/>
              <p:cNvSpPr/>
              <p:nvPr/>
            </p:nvSpPr>
            <p:spPr>
              <a:xfrm rot="3026278" flipH="1">
                <a:off x="5072302" y="1891162"/>
                <a:ext cx="7366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4" name="Rectangle 753"/>
              <p:cNvSpPr/>
              <p:nvPr/>
            </p:nvSpPr>
            <p:spPr>
              <a:xfrm>
                <a:off x="4236034" y="1612253"/>
                <a:ext cx="978904"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5" name="Rectangle 754"/>
              <p:cNvSpPr/>
              <p:nvPr/>
            </p:nvSpPr>
            <p:spPr>
              <a:xfrm>
                <a:off x="6218282" y="2895133"/>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6" name="Rectangle 755"/>
              <p:cNvSpPr/>
              <p:nvPr/>
            </p:nvSpPr>
            <p:spPr>
              <a:xfrm>
                <a:off x="6219139" y="2801283"/>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7" name="Rectangle 756"/>
              <p:cNvSpPr/>
              <p:nvPr/>
            </p:nvSpPr>
            <p:spPr>
              <a:xfrm>
                <a:off x="6218282" y="270901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8" name="Rectangle 757"/>
              <p:cNvSpPr/>
              <p:nvPr/>
            </p:nvSpPr>
            <p:spPr>
              <a:xfrm>
                <a:off x="6219139" y="261961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9" name="Rectangle 758"/>
              <p:cNvSpPr/>
              <p:nvPr/>
            </p:nvSpPr>
            <p:spPr>
              <a:xfrm>
                <a:off x="6218282" y="2527341"/>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0" name="Rectangle 759"/>
              <p:cNvSpPr/>
              <p:nvPr/>
            </p:nvSpPr>
            <p:spPr>
              <a:xfrm>
                <a:off x="6219139" y="2433491"/>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1" name="Rectangle 760"/>
              <p:cNvSpPr/>
              <p:nvPr/>
            </p:nvSpPr>
            <p:spPr>
              <a:xfrm>
                <a:off x="6218282" y="2341220"/>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2" name="Rectangle 761"/>
              <p:cNvSpPr/>
              <p:nvPr/>
            </p:nvSpPr>
            <p:spPr>
              <a:xfrm>
                <a:off x="6219139" y="225723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3" name="Rectangle 762"/>
              <p:cNvSpPr/>
              <p:nvPr/>
            </p:nvSpPr>
            <p:spPr>
              <a:xfrm>
                <a:off x="6218282" y="2164961"/>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2" name="Group 591"/>
            <p:cNvGrpSpPr/>
            <p:nvPr/>
          </p:nvGrpSpPr>
          <p:grpSpPr>
            <a:xfrm rot="5400000" flipH="1" flipV="1">
              <a:off x="6164919" y="6210765"/>
              <a:ext cx="2760693" cy="1959679"/>
              <a:chOff x="3513639" y="4146092"/>
              <a:chExt cx="3451222" cy="2449852"/>
            </a:xfrm>
            <a:solidFill>
              <a:schemeClr val="bg1"/>
            </a:solidFill>
          </p:grpSpPr>
          <p:sp>
            <p:nvSpPr>
              <p:cNvPr id="593" name="Rectangle 592"/>
              <p:cNvSpPr/>
              <p:nvPr/>
            </p:nvSpPr>
            <p:spPr>
              <a:xfrm>
                <a:off x="6049538" y="5426968"/>
                <a:ext cx="9144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4" name="Rectangle 593"/>
              <p:cNvSpPr/>
              <p:nvPr/>
            </p:nvSpPr>
            <p:spPr>
              <a:xfrm>
                <a:off x="6385304" y="5609844"/>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5" name="Rectangle 594"/>
              <p:cNvSpPr/>
              <p:nvPr/>
            </p:nvSpPr>
            <p:spPr>
              <a:xfrm>
                <a:off x="5835815" y="5335529"/>
                <a:ext cx="112891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6" name="Rectangle 595"/>
              <p:cNvSpPr/>
              <p:nvPr/>
            </p:nvSpPr>
            <p:spPr>
              <a:xfrm>
                <a:off x="6278152" y="5519239"/>
                <a:ext cx="6858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7" name="Rectangle 596"/>
              <p:cNvSpPr/>
              <p:nvPr/>
            </p:nvSpPr>
            <p:spPr>
              <a:xfrm>
                <a:off x="5442911" y="5152653"/>
                <a:ext cx="152195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8" name="Rectangle 597"/>
              <p:cNvSpPr/>
              <p:nvPr/>
            </p:nvSpPr>
            <p:spPr>
              <a:xfrm>
                <a:off x="5654842" y="5244091"/>
                <a:ext cx="131001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9" name="Rectangle 598"/>
              <p:cNvSpPr/>
              <p:nvPr/>
            </p:nvSpPr>
            <p:spPr>
              <a:xfrm>
                <a:off x="6326354" y="4785693"/>
                <a:ext cx="63850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0" name="Rectangle 599"/>
              <p:cNvSpPr/>
              <p:nvPr/>
            </p:nvSpPr>
            <p:spPr>
              <a:xfrm>
                <a:off x="6243009" y="4877131"/>
                <a:ext cx="7218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1" name="Rectangle 600"/>
              <p:cNvSpPr/>
              <p:nvPr/>
            </p:nvSpPr>
            <p:spPr>
              <a:xfrm>
                <a:off x="6140617" y="4968570"/>
                <a:ext cx="82424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2" name="Rectangle 601"/>
              <p:cNvSpPr/>
              <p:nvPr/>
            </p:nvSpPr>
            <p:spPr>
              <a:xfrm>
                <a:off x="6016791" y="5060008"/>
                <a:ext cx="94806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3" name="Rectangle 602"/>
              <p:cNvSpPr/>
              <p:nvPr/>
            </p:nvSpPr>
            <p:spPr>
              <a:xfrm rot="18573722">
                <a:off x="5943961" y="5818126"/>
                <a:ext cx="5486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4" name="Rectangle 603"/>
              <p:cNvSpPr/>
              <p:nvPr/>
            </p:nvSpPr>
            <p:spPr>
              <a:xfrm>
                <a:off x="5474080" y="6024819"/>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5" name="Rectangle 604"/>
              <p:cNvSpPr/>
              <p:nvPr/>
            </p:nvSpPr>
            <p:spPr>
              <a:xfrm rot="18573722">
                <a:off x="5873444" y="5710588"/>
                <a:ext cx="5029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6" name="Rectangle 605"/>
              <p:cNvSpPr/>
              <p:nvPr/>
            </p:nvSpPr>
            <p:spPr>
              <a:xfrm>
                <a:off x="5241084" y="590112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7" name="Rectangle 606"/>
              <p:cNvSpPr/>
              <p:nvPr/>
            </p:nvSpPr>
            <p:spPr>
              <a:xfrm rot="18573722">
                <a:off x="5681292" y="5599619"/>
                <a:ext cx="4572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8" name="Rectangle 607"/>
              <p:cNvSpPr/>
              <p:nvPr/>
            </p:nvSpPr>
            <p:spPr>
              <a:xfrm>
                <a:off x="4672841" y="5773496"/>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9" name="Rectangle 608"/>
              <p:cNvSpPr/>
              <p:nvPr/>
            </p:nvSpPr>
            <p:spPr>
              <a:xfrm>
                <a:off x="4249135" y="6228066"/>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0" name="Rectangle 609"/>
              <p:cNvSpPr/>
              <p:nvPr/>
            </p:nvSpPr>
            <p:spPr>
              <a:xfrm>
                <a:off x="4275999" y="621892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1" name="Rectangle 610"/>
              <p:cNvSpPr/>
              <p:nvPr/>
            </p:nvSpPr>
            <p:spPr>
              <a:xfrm>
                <a:off x="5541206" y="601567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2" name="Rectangle 611"/>
              <p:cNvSpPr/>
              <p:nvPr/>
            </p:nvSpPr>
            <p:spPr>
              <a:xfrm>
                <a:off x="4763481" y="576435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3" name="Rectangle 612"/>
              <p:cNvSpPr/>
              <p:nvPr/>
            </p:nvSpPr>
            <p:spPr>
              <a:xfrm>
                <a:off x="6873355" y="560151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4" name="Rectangle 613"/>
              <p:cNvSpPr/>
              <p:nvPr/>
            </p:nvSpPr>
            <p:spPr>
              <a:xfrm>
                <a:off x="4718284" y="5932619"/>
                <a:ext cx="166705" cy="914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 name="Rectangle 614"/>
              <p:cNvSpPr/>
              <p:nvPr/>
            </p:nvSpPr>
            <p:spPr>
              <a:xfrm>
                <a:off x="4702997" y="5913723"/>
                <a:ext cx="200025" cy="1285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616" name="Rectangle 615"/>
              <p:cNvSpPr/>
              <p:nvPr/>
            </p:nvSpPr>
            <p:spPr>
              <a:xfrm rot="5400000" flipH="1" flipV="1">
                <a:off x="4692921" y="6067280"/>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7" name="Rectangle 616"/>
              <p:cNvSpPr/>
              <p:nvPr/>
            </p:nvSpPr>
            <p:spPr>
              <a:xfrm rot="5400000" flipH="1" flipV="1">
                <a:off x="473816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8" name="Rectangle 617"/>
              <p:cNvSpPr/>
              <p:nvPr/>
            </p:nvSpPr>
            <p:spPr>
              <a:xfrm rot="5400000" flipH="1" flipV="1">
                <a:off x="478508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9" name="Rectangle 618"/>
              <p:cNvSpPr/>
              <p:nvPr/>
            </p:nvSpPr>
            <p:spPr>
              <a:xfrm rot="5400000" flipH="1" flipV="1">
                <a:off x="4830329" y="606727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0" name="Rectangle 619"/>
              <p:cNvSpPr/>
              <p:nvPr/>
            </p:nvSpPr>
            <p:spPr>
              <a:xfrm rot="5400000" flipH="1" flipV="1">
                <a:off x="4871962" y="606708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1" name="Rectangle 620"/>
              <p:cNvSpPr/>
              <p:nvPr/>
            </p:nvSpPr>
            <p:spPr>
              <a:xfrm rot="5400000" flipH="1" flipV="1">
                <a:off x="4688349" y="5880783"/>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2" name="Rectangle 621"/>
              <p:cNvSpPr/>
              <p:nvPr/>
            </p:nvSpPr>
            <p:spPr>
              <a:xfrm rot="5400000" flipH="1" flipV="1">
                <a:off x="473359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3" name="Rectangle 622"/>
              <p:cNvSpPr/>
              <p:nvPr/>
            </p:nvSpPr>
            <p:spPr>
              <a:xfrm rot="5400000" flipH="1" flipV="1">
                <a:off x="478051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4" name="Rectangle 623"/>
              <p:cNvSpPr/>
              <p:nvPr/>
            </p:nvSpPr>
            <p:spPr>
              <a:xfrm rot="5400000" flipH="1" flipV="1">
                <a:off x="4825757" y="588078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5" name="Rectangle 624"/>
              <p:cNvSpPr/>
              <p:nvPr/>
            </p:nvSpPr>
            <p:spPr>
              <a:xfrm rot="5400000" flipH="1" flipV="1">
                <a:off x="4867390" y="588059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6" name="Rectangle 625"/>
              <p:cNvSpPr/>
              <p:nvPr/>
            </p:nvSpPr>
            <p:spPr>
              <a:xfrm>
                <a:off x="5878789" y="532646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7" name="Rectangle 626"/>
              <p:cNvSpPr/>
              <p:nvPr/>
            </p:nvSpPr>
            <p:spPr>
              <a:xfrm rot="18573722">
                <a:off x="4955258" y="6266760"/>
                <a:ext cx="6400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8" name="Rectangle 627"/>
              <p:cNvSpPr/>
              <p:nvPr/>
            </p:nvSpPr>
            <p:spPr>
              <a:xfrm rot="18573722">
                <a:off x="4894816" y="6066098"/>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9" name="Rectangle 628"/>
              <p:cNvSpPr/>
              <p:nvPr/>
            </p:nvSpPr>
            <p:spPr>
              <a:xfrm rot="18573722">
                <a:off x="5525414" y="5480536"/>
                <a:ext cx="38767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0" name="Rectangle 629"/>
              <p:cNvSpPr/>
              <p:nvPr/>
            </p:nvSpPr>
            <p:spPr>
              <a:xfrm>
                <a:off x="4505223" y="5627003"/>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1" name="Rectangle 630"/>
              <p:cNvSpPr/>
              <p:nvPr/>
            </p:nvSpPr>
            <p:spPr>
              <a:xfrm rot="18573722">
                <a:off x="4160044" y="5789416"/>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2" name="Rectangle 631"/>
              <p:cNvSpPr/>
              <p:nvPr/>
            </p:nvSpPr>
            <p:spPr>
              <a:xfrm>
                <a:off x="4673572" y="561785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3" name="Rectangle 632"/>
              <p:cNvSpPr/>
              <p:nvPr/>
            </p:nvSpPr>
            <p:spPr>
              <a:xfrm>
                <a:off x="4390499" y="5203706"/>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4" name="Rectangle 633"/>
              <p:cNvSpPr/>
              <p:nvPr/>
            </p:nvSpPr>
            <p:spPr>
              <a:xfrm>
                <a:off x="4536026" y="5196937"/>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635" name="Rectangle 634"/>
              <p:cNvSpPr/>
              <p:nvPr/>
            </p:nvSpPr>
            <p:spPr>
              <a:xfrm>
                <a:off x="4367585" y="5196916"/>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636" name="Rectangle 635"/>
              <p:cNvSpPr/>
              <p:nvPr/>
            </p:nvSpPr>
            <p:spPr>
              <a:xfrm>
                <a:off x="4338710" y="5252575"/>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7" name="Rectangle 636"/>
              <p:cNvSpPr/>
              <p:nvPr/>
            </p:nvSpPr>
            <p:spPr>
              <a:xfrm>
                <a:off x="4554314" y="5252954"/>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8" name="Rectangle 637"/>
              <p:cNvSpPr/>
              <p:nvPr/>
            </p:nvSpPr>
            <p:spPr>
              <a:xfrm>
                <a:off x="5486186" y="5757721"/>
                <a:ext cx="114298" cy="4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9" name="Rectangle 638"/>
              <p:cNvSpPr/>
              <p:nvPr/>
            </p:nvSpPr>
            <p:spPr>
              <a:xfrm>
                <a:off x="5283713" y="5597957"/>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0" name="Rectangle 639"/>
              <p:cNvSpPr/>
              <p:nvPr/>
            </p:nvSpPr>
            <p:spPr>
              <a:xfrm>
                <a:off x="3513639" y="595420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1" name="Rectangle 640"/>
              <p:cNvSpPr/>
              <p:nvPr/>
            </p:nvSpPr>
            <p:spPr>
              <a:xfrm rot="18573722">
                <a:off x="5484422" y="5322805"/>
                <a:ext cx="2186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2" name="Group 641"/>
              <p:cNvGrpSpPr/>
              <p:nvPr/>
            </p:nvGrpSpPr>
            <p:grpSpPr>
              <a:xfrm>
                <a:off x="4321719" y="4745940"/>
                <a:ext cx="478283" cy="115006"/>
                <a:chOff x="2921000" y="2189868"/>
                <a:chExt cx="478283" cy="115006"/>
              </a:xfrm>
              <a:grpFill/>
            </p:grpSpPr>
            <p:sp>
              <p:nvSpPr>
                <p:cNvPr id="674" name="Oval 673"/>
                <p:cNvSpPr/>
                <p:nvPr/>
              </p:nvSpPr>
              <p:spPr>
                <a:xfrm>
                  <a:off x="2921000"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5" name="Oval 674"/>
                <p:cNvSpPr/>
                <p:nvPr/>
              </p:nvSpPr>
              <p:spPr>
                <a:xfrm>
                  <a:off x="2921000"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6" name="Oval 675"/>
                <p:cNvSpPr/>
                <p:nvPr/>
              </p:nvSpPr>
              <p:spPr>
                <a:xfrm>
                  <a:off x="3011488"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7" name="Oval 676"/>
                <p:cNvSpPr/>
                <p:nvPr/>
              </p:nvSpPr>
              <p:spPr>
                <a:xfrm>
                  <a:off x="3011488"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8" name="Oval 677"/>
                <p:cNvSpPr/>
                <p:nvPr/>
              </p:nvSpPr>
              <p:spPr>
                <a:xfrm>
                  <a:off x="3101976"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9" name="Oval 678"/>
                <p:cNvSpPr/>
                <p:nvPr/>
              </p:nvSpPr>
              <p:spPr>
                <a:xfrm>
                  <a:off x="3101976"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0" name="Oval 679"/>
                <p:cNvSpPr/>
                <p:nvPr/>
              </p:nvSpPr>
              <p:spPr>
                <a:xfrm>
                  <a:off x="3192464"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1" name="Oval 680"/>
                <p:cNvSpPr/>
                <p:nvPr/>
              </p:nvSpPr>
              <p:spPr>
                <a:xfrm>
                  <a:off x="3192464"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2" name="Oval 681"/>
                <p:cNvSpPr/>
                <p:nvPr/>
              </p:nvSpPr>
              <p:spPr>
                <a:xfrm>
                  <a:off x="3281363"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3" name="Oval 682"/>
                <p:cNvSpPr/>
                <p:nvPr/>
              </p:nvSpPr>
              <p:spPr>
                <a:xfrm>
                  <a:off x="3281363"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4" name="Oval 683"/>
                <p:cNvSpPr/>
                <p:nvPr/>
              </p:nvSpPr>
              <p:spPr>
                <a:xfrm>
                  <a:off x="3371851"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5" name="Oval 684"/>
                <p:cNvSpPr/>
                <p:nvPr/>
              </p:nvSpPr>
              <p:spPr>
                <a:xfrm>
                  <a:off x="3371851"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3" name="Rectangle 642"/>
              <p:cNvSpPr/>
              <p:nvPr/>
            </p:nvSpPr>
            <p:spPr>
              <a:xfrm rot="18573722">
                <a:off x="5050476" y="5336873"/>
                <a:ext cx="48882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4" name="Rectangle 643"/>
              <p:cNvSpPr/>
              <p:nvPr/>
            </p:nvSpPr>
            <p:spPr>
              <a:xfrm>
                <a:off x="4050222" y="5520357"/>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5" name="Rectangle 644"/>
              <p:cNvSpPr/>
              <p:nvPr/>
            </p:nvSpPr>
            <p:spPr>
              <a:xfrm rot="3026278" flipH="1">
                <a:off x="5846178" y="4977952"/>
                <a:ext cx="22194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6" name="Rectangle 645"/>
              <p:cNvSpPr/>
              <p:nvPr/>
            </p:nvSpPr>
            <p:spPr>
              <a:xfrm>
                <a:off x="5319084" y="4897959"/>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7" name="Rectangle 646"/>
              <p:cNvSpPr/>
              <p:nvPr/>
            </p:nvSpPr>
            <p:spPr>
              <a:xfrm rot="18573722">
                <a:off x="4767809" y="5157794"/>
                <a:ext cx="68151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8" name="Rectangle 647"/>
              <p:cNvSpPr/>
              <p:nvPr/>
            </p:nvSpPr>
            <p:spPr>
              <a:xfrm>
                <a:off x="3796792" y="5415398"/>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9" name="Rectangle 648"/>
              <p:cNvSpPr/>
              <p:nvPr/>
            </p:nvSpPr>
            <p:spPr>
              <a:xfrm>
                <a:off x="5500479" y="5131988"/>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0" name="Rectangle 649"/>
              <p:cNvSpPr/>
              <p:nvPr/>
            </p:nvSpPr>
            <p:spPr>
              <a:xfrm>
                <a:off x="5588744" y="4773090"/>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1" name="Rectangle 650"/>
              <p:cNvSpPr/>
              <p:nvPr/>
            </p:nvSpPr>
            <p:spPr>
              <a:xfrm>
                <a:off x="5476242" y="479113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2" name="Rectangle 651"/>
              <p:cNvSpPr/>
              <p:nvPr/>
            </p:nvSpPr>
            <p:spPr>
              <a:xfrm rot="3026278" flipH="1">
                <a:off x="5824611" y="4819343"/>
                <a:ext cx="3900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3" name="Rectangle 652"/>
              <p:cNvSpPr/>
              <p:nvPr/>
            </p:nvSpPr>
            <p:spPr>
              <a:xfrm>
                <a:off x="5328034" y="4674558"/>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4" name="Rectangle 653"/>
              <p:cNvSpPr/>
              <p:nvPr/>
            </p:nvSpPr>
            <p:spPr>
              <a:xfrm rot="18573722">
                <a:off x="4859127" y="4895600"/>
                <a:ext cx="580873"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5" name="Rectangle 654"/>
              <p:cNvSpPr/>
              <p:nvPr/>
            </p:nvSpPr>
            <p:spPr>
              <a:xfrm>
                <a:off x="3872257" y="5114421"/>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6" name="Rectangle 655"/>
              <p:cNvSpPr/>
              <p:nvPr/>
            </p:nvSpPr>
            <p:spPr>
              <a:xfrm rot="3026278" flipH="1">
                <a:off x="5922291" y="4728238"/>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7" name="Rectangle 656"/>
              <p:cNvSpPr/>
              <p:nvPr/>
            </p:nvSpPr>
            <p:spPr>
              <a:xfrm>
                <a:off x="4716629" y="4579672"/>
                <a:ext cx="12875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8" name="Rectangle 657"/>
              <p:cNvSpPr/>
              <p:nvPr/>
            </p:nvSpPr>
            <p:spPr>
              <a:xfrm rot="3026278" flipH="1">
                <a:off x="4398682" y="4429087"/>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59" name="Group 658"/>
              <p:cNvGrpSpPr/>
              <p:nvPr/>
            </p:nvGrpSpPr>
            <p:grpSpPr>
              <a:xfrm rot="5400000">
                <a:off x="4722780" y="4386399"/>
                <a:ext cx="186729" cy="128527"/>
                <a:chOff x="4047804" y="1772930"/>
                <a:chExt cx="186729" cy="128527"/>
              </a:xfrm>
              <a:grpFill/>
            </p:grpSpPr>
            <p:sp>
              <p:nvSpPr>
                <p:cNvPr id="671" name="Rectangle 670"/>
                <p:cNvSpPr/>
                <p:nvPr/>
              </p:nvSpPr>
              <p:spPr>
                <a:xfrm>
                  <a:off x="4070718" y="1779720"/>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2" name="Rectangle 671"/>
                <p:cNvSpPr/>
                <p:nvPr/>
              </p:nvSpPr>
              <p:spPr>
                <a:xfrm>
                  <a:off x="4216245" y="1772951"/>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673" name="Rectangle 672"/>
                <p:cNvSpPr/>
                <p:nvPr/>
              </p:nvSpPr>
              <p:spPr>
                <a:xfrm>
                  <a:off x="4047804" y="1772930"/>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660" name="Rectangle 659"/>
              <p:cNvSpPr/>
              <p:nvPr/>
            </p:nvSpPr>
            <p:spPr>
              <a:xfrm rot="3026278" flipH="1">
                <a:off x="5726518" y="4505277"/>
                <a:ext cx="7366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1" name="Rectangle 660"/>
              <p:cNvSpPr/>
              <p:nvPr/>
            </p:nvSpPr>
            <p:spPr>
              <a:xfrm>
                <a:off x="4890250" y="4226368"/>
                <a:ext cx="978904"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2" name="Rectangle 661"/>
              <p:cNvSpPr/>
              <p:nvPr/>
            </p:nvSpPr>
            <p:spPr>
              <a:xfrm>
                <a:off x="6872498" y="550924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3" name="Rectangle 662"/>
              <p:cNvSpPr/>
              <p:nvPr/>
            </p:nvSpPr>
            <p:spPr>
              <a:xfrm>
                <a:off x="6873355" y="541539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4" name="Rectangle 663"/>
              <p:cNvSpPr/>
              <p:nvPr/>
            </p:nvSpPr>
            <p:spPr>
              <a:xfrm>
                <a:off x="6872498" y="53231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5" name="Rectangle 664"/>
              <p:cNvSpPr/>
              <p:nvPr/>
            </p:nvSpPr>
            <p:spPr>
              <a:xfrm>
                <a:off x="6873355" y="52337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6" name="Rectangle 665"/>
              <p:cNvSpPr/>
              <p:nvPr/>
            </p:nvSpPr>
            <p:spPr>
              <a:xfrm>
                <a:off x="6872498" y="514145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7" name="Rectangle 666"/>
              <p:cNvSpPr/>
              <p:nvPr/>
            </p:nvSpPr>
            <p:spPr>
              <a:xfrm>
                <a:off x="6873355" y="504760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8" name="Rectangle 667"/>
              <p:cNvSpPr/>
              <p:nvPr/>
            </p:nvSpPr>
            <p:spPr>
              <a:xfrm>
                <a:off x="6872498" y="495533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9" name="Rectangle 668"/>
              <p:cNvSpPr/>
              <p:nvPr/>
            </p:nvSpPr>
            <p:spPr>
              <a:xfrm>
                <a:off x="6873355" y="487134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0" name="Rectangle 669"/>
              <p:cNvSpPr/>
              <p:nvPr/>
            </p:nvSpPr>
            <p:spPr>
              <a:xfrm>
                <a:off x="6872498" y="477907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96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468313" y="434670"/>
            <a:ext cx="4543200" cy="729120"/>
          </a:xfrm>
          <a:prstGeom prst="rect">
            <a:avLst/>
          </a:prstGeom>
          <a:noFill/>
          <a:extLst>
            <a:ext uri="{909E8E84-426E-40DD-AFC4-6F175D3DCCD1}">
              <a14:hiddenFill xmlns:a14="http://schemas.microsoft.com/office/drawing/2010/main">
                <a:solidFill>
                  <a:srgbClr val="FFFFFF"/>
                </a:solidFill>
              </a14:hiddenFill>
            </a:ext>
          </a:extLst>
        </p:spPr>
      </p:pic>
      <p:grpSp>
        <p:nvGrpSpPr>
          <p:cNvPr id="969" name="Group 968"/>
          <p:cNvGrpSpPr/>
          <p:nvPr userDrawn="1"/>
        </p:nvGrpSpPr>
        <p:grpSpPr>
          <a:xfrm>
            <a:off x="5674873" y="1366295"/>
            <a:ext cx="3074395" cy="2060440"/>
            <a:chOff x="5701703" y="682760"/>
            <a:chExt cx="3074395" cy="2060440"/>
          </a:xfrm>
        </p:grpSpPr>
        <p:sp>
          <p:nvSpPr>
            <p:cNvPr id="970" name="Freeform 969"/>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971" name="Picture 9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pic>
        <p:nvPicPr>
          <p:cNvPr id="972" name="Picture 97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06800" y="6248782"/>
            <a:ext cx="4698000" cy="228799"/>
          </a:xfrm>
          <a:prstGeom prst="rect">
            <a:avLst/>
          </a:prstGeom>
          <a:noFill/>
          <a:ln>
            <a:noFill/>
          </a:ln>
        </p:spPr>
      </p:pic>
    </p:spTree>
    <p:extLst>
      <p:ext uri="{BB962C8B-B14F-4D97-AF65-F5344CB8AC3E}">
        <p14:creationId xmlns:p14="http://schemas.microsoft.com/office/powerpoint/2010/main" val="332572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093EB1-D503-4E84-8A6C-B265805242E3}" type="datetimeFigureOut">
              <a:rPr lang="en-US" smtClean="0"/>
              <a:t>11/22/2016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BF587B-0486-4634-B66E-ECB9816C1CA1}" type="slidenum">
              <a:rPr lang="en-US" smtClean="0"/>
              <a:t>‹#›</a:t>
            </a:fld>
            <a:endParaRPr lang="en-US" dirty="0"/>
          </a:p>
        </p:txBody>
      </p:sp>
    </p:spTree>
    <p:extLst>
      <p:ext uri="{BB962C8B-B14F-4D97-AF65-F5344CB8AC3E}">
        <p14:creationId xmlns:p14="http://schemas.microsoft.com/office/powerpoint/2010/main" val="1321454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093EB1-D503-4E84-8A6C-B265805242E3}" type="datetimeFigureOut">
              <a:rPr lang="en-US" smtClean="0"/>
              <a:t>11/22/2016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BF587B-0486-4634-B66E-ECB9816C1CA1}" type="slidenum">
              <a:rPr lang="en-US" smtClean="0"/>
              <a:t>‹#›</a:t>
            </a:fld>
            <a:endParaRPr lang="en-US" dirty="0"/>
          </a:p>
        </p:txBody>
      </p:sp>
    </p:spTree>
    <p:extLst>
      <p:ext uri="{BB962C8B-B14F-4D97-AF65-F5344CB8AC3E}">
        <p14:creationId xmlns:p14="http://schemas.microsoft.com/office/powerpoint/2010/main" val="191575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00496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093EB1-D503-4E84-8A6C-B265805242E3}" type="datetimeFigureOut">
              <a:rPr lang="en-US" smtClean="0"/>
              <a:t>11/22/2016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BF587B-0486-4634-B66E-ECB9816C1CA1}" type="slidenum">
              <a:rPr lang="en-US" smtClean="0"/>
              <a:t>‹#›</a:t>
            </a:fld>
            <a:endParaRPr lang="en-US" dirty="0"/>
          </a:p>
        </p:txBody>
      </p:sp>
      <p:sp>
        <p:nvSpPr>
          <p:cNvPr id="9" name="below gradient"/>
          <p:cNvSpPr/>
          <p:nvPr userDrawn="1"/>
        </p:nvSpPr>
        <p:spPr>
          <a:xfrm>
            <a:off x="1" y="1"/>
            <a:ext cx="9144000" cy="6845730"/>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below gradient"/>
          <p:cNvSpPr/>
          <p:nvPr userDrawn="1"/>
        </p:nvSpPr>
        <p:spPr>
          <a:xfrm flipH="1" flipV="1">
            <a:off x="0" y="19908"/>
            <a:ext cx="9144000" cy="6857752"/>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739" y="1107"/>
            <a:ext cx="9143261" cy="6845731"/>
          </a:xfrm>
          <a:prstGeom prst="rect">
            <a:avLst/>
          </a:prstGeom>
          <a:solidFill>
            <a:srgbClr val="276195">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p:cNvGrpSpPr/>
          <p:nvPr userDrawn="1"/>
        </p:nvGrpSpPr>
        <p:grpSpPr>
          <a:xfrm flipV="1">
            <a:off x="6935299" y="-125415"/>
            <a:ext cx="2208701" cy="1567847"/>
            <a:chOff x="3513639" y="4146092"/>
            <a:chExt cx="3451222" cy="2449852"/>
          </a:xfrm>
          <a:solidFill>
            <a:schemeClr val="bg1"/>
          </a:solidFill>
        </p:grpSpPr>
        <p:sp>
          <p:nvSpPr>
            <p:cNvPr id="13" name="Rectangle 12"/>
            <p:cNvSpPr/>
            <p:nvPr/>
          </p:nvSpPr>
          <p:spPr>
            <a:xfrm>
              <a:off x="6049538" y="5426968"/>
              <a:ext cx="9144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385304" y="5609844"/>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5835815" y="5335529"/>
              <a:ext cx="112891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6278152" y="5519239"/>
              <a:ext cx="6858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5442911" y="5152653"/>
              <a:ext cx="152195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5654842" y="5244091"/>
              <a:ext cx="131001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6326354" y="4785693"/>
              <a:ext cx="63850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6243009" y="4877131"/>
              <a:ext cx="7218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6140617" y="4968570"/>
              <a:ext cx="82424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6016791" y="5060008"/>
              <a:ext cx="94806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rot="18573722">
              <a:off x="5943961" y="5818126"/>
              <a:ext cx="5486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5474080" y="6024819"/>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rot="18573722">
              <a:off x="5873444" y="5710588"/>
              <a:ext cx="5029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5241084" y="590112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rot="18573722">
              <a:off x="5681292" y="5599619"/>
              <a:ext cx="4572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4672841" y="5773496"/>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4249135" y="6228066"/>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4275999" y="621892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5541206" y="601567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4763481" y="576435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6873355" y="560151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4718284" y="5932619"/>
              <a:ext cx="166705" cy="914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4702997" y="5913723"/>
              <a:ext cx="200025" cy="1285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36" name="Rectangle 35"/>
            <p:cNvSpPr/>
            <p:nvPr/>
          </p:nvSpPr>
          <p:spPr>
            <a:xfrm rot="5400000" flipH="1" flipV="1">
              <a:off x="4692921" y="6067280"/>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rot="5400000" flipH="1" flipV="1">
              <a:off x="473816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rot="5400000" flipH="1" flipV="1">
              <a:off x="478508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rot="5400000" flipH="1" flipV="1">
              <a:off x="4830329" y="606727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rot="5400000" flipH="1" flipV="1">
              <a:off x="4871962" y="606708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rot="5400000" flipH="1" flipV="1">
              <a:off x="4688349" y="5880783"/>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rot="5400000" flipH="1" flipV="1">
              <a:off x="473359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rot="5400000" flipH="1" flipV="1">
              <a:off x="478051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rot="5400000" flipH="1" flipV="1">
              <a:off x="4825757" y="588078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rot="5400000" flipH="1" flipV="1">
              <a:off x="4867390" y="588059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5878789" y="532646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rot="18573722">
              <a:off x="4955258" y="6266760"/>
              <a:ext cx="6400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rot="18573722">
              <a:off x="4894816" y="6066098"/>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rot="18573722">
              <a:off x="5525414" y="5480536"/>
              <a:ext cx="38767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a:off x="4505223" y="5627003"/>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p:cNvSpPr/>
            <p:nvPr/>
          </p:nvSpPr>
          <p:spPr>
            <a:xfrm rot="18573722">
              <a:off x="4160044" y="5789416"/>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4673572" y="561785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p:cNvSpPr/>
            <p:nvPr/>
          </p:nvSpPr>
          <p:spPr>
            <a:xfrm>
              <a:off x="4390499" y="5203706"/>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p:cNvSpPr/>
            <p:nvPr/>
          </p:nvSpPr>
          <p:spPr>
            <a:xfrm>
              <a:off x="4536026" y="5196937"/>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5" name="Rectangle 54"/>
            <p:cNvSpPr/>
            <p:nvPr/>
          </p:nvSpPr>
          <p:spPr>
            <a:xfrm>
              <a:off x="4367585" y="5196916"/>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6" name="Rectangle 55"/>
            <p:cNvSpPr/>
            <p:nvPr/>
          </p:nvSpPr>
          <p:spPr>
            <a:xfrm>
              <a:off x="4338710" y="5252575"/>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554314" y="5252954"/>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5486186" y="5757721"/>
              <a:ext cx="114298" cy="4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a:off x="5283713" y="5597957"/>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p:cNvSpPr/>
            <p:nvPr/>
          </p:nvSpPr>
          <p:spPr>
            <a:xfrm>
              <a:off x="3513639" y="595420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p:cNvSpPr/>
            <p:nvPr/>
          </p:nvSpPr>
          <p:spPr>
            <a:xfrm rot="18573722">
              <a:off x="5484422" y="5322805"/>
              <a:ext cx="2186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p:cNvGrpSpPr/>
            <p:nvPr/>
          </p:nvGrpSpPr>
          <p:grpSpPr>
            <a:xfrm>
              <a:off x="4321719" y="4745940"/>
              <a:ext cx="478283" cy="115006"/>
              <a:chOff x="2921000" y="2189868"/>
              <a:chExt cx="478283" cy="115006"/>
            </a:xfrm>
            <a:grpFill/>
          </p:grpSpPr>
          <p:sp>
            <p:nvSpPr>
              <p:cNvPr id="94" name="Oval 93"/>
              <p:cNvSpPr/>
              <p:nvPr/>
            </p:nvSpPr>
            <p:spPr>
              <a:xfrm>
                <a:off x="2921000"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p:cNvSpPr/>
              <p:nvPr/>
            </p:nvSpPr>
            <p:spPr>
              <a:xfrm>
                <a:off x="2921000"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95"/>
              <p:cNvSpPr/>
              <p:nvPr/>
            </p:nvSpPr>
            <p:spPr>
              <a:xfrm>
                <a:off x="3011488"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3011488"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3101976"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3101976"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3192464"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3192464"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3281363"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3281363"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3371851"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3371851"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3" name="Rectangle 62"/>
            <p:cNvSpPr/>
            <p:nvPr/>
          </p:nvSpPr>
          <p:spPr>
            <a:xfrm rot="18573722">
              <a:off x="5050476" y="5336873"/>
              <a:ext cx="48882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p:cNvSpPr/>
            <p:nvPr/>
          </p:nvSpPr>
          <p:spPr>
            <a:xfrm>
              <a:off x="4050222" y="5520357"/>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rot="3026278" flipH="1">
              <a:off x="5846178" y="4977952"/>
              <a:ext cx="22194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p:cNvSpPr/>
            <p:nvPr/>
          </p:nvSpPr>
          <p:spPr>
            <a:xfrm>
              <a:off x="5319084" y="4897959"/>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p:cNvSpPr/>
            <p:nvPr/>
          </p:nvSpPr>
          <p:spPr>
            <a:xfrm rot="18573722">
              <a:off x="4767809" y="5157794"/>
              <a:ext cx="68151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p:cNvSpPr/>
            <p:nvPr/>
          </p:nvSpPr>
          <p:spPr>
            <a:xfrm>
              <a:off x="3796792" y="5415398"/>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p:nvPr/>
          </p:nvSpPr>
          <p:spPr>
            <a:xfrm>
              <a:off x="5500479" y="5131988"/>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5588744" y="4773090"/>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5476242" y="479113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p:nvPr/>
          </p:nvSpPr>
          <p:spPr>
            <a:xfrm rot="3026278" flipH="1">
              <a:off x="5824611" y="4819343"/>
              <a:ext cx="3900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p:cNvSpPr/>
            <p:nvPr/>
          </p:nvSpPr>
          <p:spPr>
            <a:xfrm>
              <a:off x="5328034" y="4674558"/>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rot="18573722">
              <a:off x="4859127" y="4895600"/>
              <a:ext cx="580873"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p:cNvSpPr/>
            <p:nvPr/>
          </p:nvSpPr>
          <p:spPr>
            <a:xfrm>
              <a:off x="3872257" y="5114421"/>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rot="3026278" flipH="1">
              <a:off x="5922291" y="4728238"/>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4716629" y="4579672"/>
              <a:ext cx="12875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p:cNvSpPr/>
            <p:nvPr/>
          </p:nvSpPr>
          <p:spPr>
            <a:xfrm rot="3026278" flipH="1">
              <a:off x="4398682" y="4429087"/>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9" name="Group 78"/>
            <p:cNvGrpSpPr/>
            <p:nvPr/>
          </p:nvGrpSpPr>
          <p:grpSpPr>
            <a:xfrm rot="5400000">
              <a:off x="4722780" y="4386399"/>
              <a:ext cx="186729" cy="128527"/>
              <a:chOff x="4047804" y="1772930"/>
              <a:chExt cx="186729" cy="128527"/>
            </a:xfrm>
            <a:grpFill/>
          </p:grpSpPr>
          <p:sp>
            <p:nvSpPr>
              <p:cNvPr id="91" name="Rectangle 90"/>
              <p:cNvSpPr/>
              <p:nvPr/>
            </p:nvSpPr>
            <p:spPr>
              <a:xfrm>
                <a:off x="4070718" y="1779720"/>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p:cNvSpPr/>
              <p:nvPr/>
            </p:nvSpPr>
            <p:spPr>
              <a:xfrm>
                <a:off x="4216245" y="1772951"/>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93" name="Rectangle 92"/>
              <p:cNvSpPr/>
              <p:nvPr/>
            </p:nvSpPr>
            <p:spPr>
              <a:xfrm>
                <a:off x="4047804" y="1772930"/>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0" name="Rectangle 79"/>
            <p:cNvSpPr/>
            <p:nvPr/>
          </p:nvSpPr>
          <p:spPr>
            <a:xfrm rot="3026278" flipH="1">
              <a:off x="5726518" y="4505277"/>
              <a:ext cx="7366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4890250" y="4226368"/>
              <a:ext cx="978904"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6872498" y="550924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6873355" y="541539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p:cNvSpPr/>
            <p:nvPr/>
          </p:nvSpPr>
          <p:spPr>
            <a:xfrm>
              <a:off x="6872498" y="53231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6873355" y="52337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6872498" y="514145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p:nvPr/>
          </p:nvSpPr>
          <p:spPr>
            <a:xfrm>
              <a:off x="6873355" y="504760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p:cNvSpPr/>
            <p:nvPr/>
          </p:nvSpPr>
          <p:spPr>
            <a:xfrm>
              <a:off x="6872498" y="495533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p:cNvSpPr/>
            <p:nvPr/>
          </p:nvSpPr>
          <p:spPr>
            <a:xfrm>
              <a:off x="6873355" y="487134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p:cNvSpPr/>
            <p:nvPr/>
          </p:nvSpPr>
          <p:spPr>
            <a:xfrm>
              <a:off x="6872498" y="477907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6" name="Rectangle 105"/>
          <p:cNvSpPr/>
          <p:nvPr userDrawn="1"/>
        </p:nvSpPr>
        <p:spPr>
          <a:xfrm>
            <a:off x="0" y="1290205"/>
            <a:ext cx="9142658" cy="5569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4549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093EB1-D503-4E84-8A6C-B265805242E3}" type="datetimeFigureOut">
              <a:rPr lang="en-US" smtClean="0"/>
              <a:t>11/22/2016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BF587B-0486-4634-B66E-ECB9816C1CA1}" type="slidenum">
              <a:rPr lang="en-US" smtClean="0"/>
              <a:t>‹#›</a:t>
            </a:fld>
            <a:endParaRPr lang="en-US" dirty="0"/>
          </a:p>
        </p:txBody>
      </p:sp>
    </p:spTree>
    <p:extLst>
      <p:ext uri="{BB962C8B-B14F-4D97-AF65-F5344CB8AC3E}">
        <p14:creationId xmlns:p14="http://schemas.microsoft.com/office/powerpoint/2010/main" val="202950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093EB1-D503-4E84-8A6C-B265805242E3}" type="datetimeFigureOut">
              <a:rPr lang="en-US" smtClean="0"/>
              <a:t>11/22/2016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BF587B-0486-4634-B66E-ECB9816C1CA1}" type="slidenum">
              <a:rPr lang="en-US" smtClean="0"/>
              <a:t>‹#›</a:t>
            </a:fld>
            <a:endParaRPr lang="en-US" dirty="0"/>
          </a:p>
        </p:txBody>
      </p:sp>
    </p:spTree>
    <p:extLst>
      <p:ext uri="{BB962C8B-B14F-4D97-AF65-F5344CB8AC3E}">
        <p14:creationId xmlns:p14="http://schemas.microsoft.com/office/powerpoint/2010/main" val="1365968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093EB1-D503-4E84-8A6C-B265805242E3}" type="datetimeFigureOut">
              <a:rPr lang="en-US" smtClean="0"/>
              <a:t>11/22/2016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BBF587B-0486-4634-B66E-ECB9816C1CA1}" type="slidenum">
              <a:rPr lang="en-US" smtClean="0"/>
              <a:t>‹#›</a:t>
            </a:fld>
            <a:endParaRPr lang="en-US" dirty="0"/>
          </a:p>
        </p:txBody>
      </p:sp>
    </p:spTree>
    <p:extLst>
      <p:ext uri="{BB962C8B-B14F-4D97-AF65-F5344CB8AC3E}">
        <p14:creationId xmlns:p14="http://schemas.microsoft.com/office/powerpoint/2010/main" val="4250855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093EB1-D503-4E84-8A6C-B265805242E3}" type="datetimeFigureOut">
              <a:rPr lang="en-US" smtClean="0"/>
              <a:t>11/22/2016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BBF587B-0486-4634-B66E-ECB9816C1CA1}" type="slidenum">
              <a:rPr lang="en-US" smtClean="0"/>
              <a:t>‹#›</a:t>
            </a:fld>
            <a:endParaRPr lang="en-US" dirty="0"/>
          </a:p>
        </p:txBody>
      </p:sp>
    </p:spTree>
    <p:extLst>
      <p:ext uri="{BB962C8B-B14F-4D97-AF65-F5344CB8AC3E}">
        <p14:creationId xmlns:p14="http://schemas.microsoft.com/office/powerpoint/2010/main" val="2039544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93EB1-D503-4E84-8A6C-B265805242E3}" type="datetimeFigureOut">
              <a:rPr lang="en-US" smtClean="0"/>
              <a:t>11/22/2016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BBF587B-0486-4634-B66E-ECB9816C1CA1}" type="slidenum">
              <a:rPr lang="en-US" smtClean="0"/>
              <a:t>‹#›</a:t>
            </a:fld>
            <a:endParaRPr lang="en-US" dirty="0"/>
          </a:p>
        </p:txBody>
      </p:sp>
    </p:spTree>
    <p:extLst>
      <p:ext uri="{BB962C8B-B14F-4D97-AF65-F5344CB8AC3E}">
        <p14:creationId xmlns:p14="http://schemas.microsoft.com/office/powerpoint/2010/main" val="4062224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093EB1-D503-4E84-8A6C-B265805242E3}" type="datetimeFigureOut">
              <a:rPr lang="en-US" smtClean="0"/>
              <a:t>11/22/2016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BF587B-0486-4634-B66E-ECB9816C1CA1}" type="slidenum">
              <a:rPr lang="en-US" smtClean="0"/>
              <a:t>‹#›</a:t>
            </a:fld>
            <a:endParaRPr lang="en-US" dirty="0"/>
          </a:p>
        </p:txBody>
      </p:sp>
    </p:spTree>
    <p:extLst>
      <p:ext uri="{BB962C8B-B14F-4D97-AF65-F5344CB8AC3E}">
        <p14:creationId xmlns:p14="http://schemas.microsoft.com/office/powerpoint/2010/main" val="1013204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093EB1-D503-4E84-8A6C-B265805242E3}" type="datetimeFigureOut">
              <a:rPr lang="en-US" smtClean="0"/>
              <a:t>11/22/2016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BF587B-0486-4634-B66E-ECB9816C1CA1}" type="slidenum">
              <a:rPr lang="en-US" smtClean="0"/>
              <a:t>‹#›</a:t>
            </a:fld>
            <a:endParaRPr lang="en-US" dirty="0"/>
          </a:p>
        </p:txBody>
      </p:sp>
    </p:spTree>
    <p:extLst>
      <p:ext uri="{BB962C8B-B14F-4D97-AF65-F5344CB8AC3E}">
        <p14:creationId xmlns:p14="http://schemas.microsoft.com/office/powerpoint/2010/main" val="3954932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093EB1-D503-4E84-8A6C-B265805242E3}" type="datetimeFigureOut">
              <a:rPr lang="en-US" smtClean="0"/>
              <a:t>11/22/2016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BF587B-0486-4634-B66E-ECB9816C1CA1}" type="slidenum">
              <a:rPr lang="en-US" smtClean="0"/>
              <a:t>‹#›</a:t>
            </a:fld>
            <a:endParaRPr lang="en-US" dirty="0"/>
          </a:p>
        </p:txBody>
      </p:sp>
    </p:spTree>
    <p:extLst>
      <p:ext uri="{BB962C8B-B14F-4D97-AF65-F5344CB8AC3E}">
        <p14:creationId xmlns:p14="http://schemas.microsoft.com/office/powerpoint/2010/main" val="2977070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081/" TargetMode="External"/><Relationship Id="rId2" Type="http://schemas.openxmlformats.org/officeDocument/2006/relationships/hyperlink" Target="http://serveripaddress:port"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6904" y="1891321"/>
            <a:ext cx="1774845" cy="646331"/>
          </a:xfrm>
          <a:prstGeom prst="rect">
            <a:avLst/>
          </a:prstGeom>
          <a:noFill/>
        </p:spPr>
        <p:txBody>
          <a:bodyPr wrap="none" rtlCol="0">
            <a:spAutoFit/>
          </a:bodyPr>
          <a:lstStyle/>
          <a:p>
            <a:r>
              <a:rPr lang="en-US" sz="3600" dirty="0">
                <a:solidFill>
                  <a:schemeClr val="bg1"/>
                </a:solidFill>
                <a:latin typeface="Arial" panose="020B0604020202020204" pitchFamily="34" charset="0"/>
                <a:cs typeface="Arial" panose="020B0604020202020204" pitchFamily="34" charset="0"/>
              </a:rPr>
              <a:t>NEXUS</a:t>
            </a:r>
          </a:p>
        </p:txBody>
      </p:sp>
      <p:sp>
        <p:nvSpPr>
          <p:cNvPr id="5" name="TextBox 4"/>
          <p:cNvSpPr txBox="1"/>
          <p:nvPr/>
        </p:nvSpPr>
        <p:spPr>
          <a:xfrm>
            <a:off x="346904" y="2368078"/>
            <a:ext cx="2492990"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Repository Manager</a:t>
            </a:r>
            <a:endParaRPr lang="en-US" sz="35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6152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3078" y="750637"/>
            <a:ext cx="6029023" cy="584775"/>
          </a:xfrm>
          <a:prstGeom prst="rect">
            <a:avLst/>
          </a:prstGeom>
          <a:noFill/>
        </p:spPr>
        <p:txBody>
          <a:bodyPr wrap="none" rtlCol="0">
            <a:spAutoFit/>
          </a:bodyPr>
          <a:lstStyle/>
          <a:p>
            <a:r>
              <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INSTALLATION AND RUNNING</a:t>
            </a:r>
          </a:p>
        </p:txBody>
      </p:sp>
      <p:sp>
        <p:nvSpPr>
          <p:cNvPr id="2" name="TextBox 1"/>
          <p:cNvSpPr txBox="1"/>
          <p:nvPr/>
        </p:nvSpPr>
        <p:spPr>
          <a:xfrm>
            <a:off x="533401" y="1676400"/>
            <a:ext cx="8089900" cy="4616648"/>
          </a:xfrm>
          <a:prstGeom prst="rect">
            <a:avLst/>
          </a:prstGeom>
          <a:noFill/>
        </p:spPr>
        <p:txBody>
          <a:bodyPr wrap="square" rtlCol="0">
            <a:spAutoFit/>
          </a:bodyPr>
          <a:lstStyle/>
          <a:p>
            <a:pPr marL="342900" indent="-342900">
              <a:buFont typeface="Arial" panose="020B0604020202020204" pitchFamily="34" charset="0"/>
              <a:buChar char="•"/>
            </a:pPr>
            <a:r>
              <a:rPr lang="en-US" sz="2000" dirty="0"/>
              <a:t>Nexus Repository Manager can be downloaded from Sonatype.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Distributions are available for the 64-bit versions for Apple OSX, Microsoft Windows and Unix/Linux.</a:t>
            </a:r>
          </a:p>
          <a:p>
            <a:pPr lvl="2"/>
            <a:r>
              <a:rPr lang="en-US" dirty="0">
                <a:latin typeface="Courier New" panose="02070309020205020404" pitchFamily="49" charset="0"/>
                <a:cs typeface="Courier New" panose="02070309020205020404" pitchFamily="49" charset="0"/>
              </a:rPr>
              <a:t>nexus-3.0.2-02-mac.tgz</a:t>
            </a:r>
          </a:p>
          <a:p>
            <a:pPr lvl="2"/>
            <a:r>
              <a:rPr lang="en-US" dirty="0">
                <a:latin typeface="Courier New" panose="02070309020205020404" pitchFamily="49" charset="0"/>
                <a:cs typeface="Courier New" panose="02070309020205020404" pitchFamily="49" charset="0"/>
              </a:rPr>
              <a:t>nexus-3.0.2-02-unix.tar.gz</a:t>
            </a:r>
          </a:p>
          <a:p>
            <a:pPr lvl="2"/>
            <a:r>
              <a:rPr lang="en-US" dirty="0">
                <a:latin typeface="Courier New" panose="02070309020205020404" pitchFamily="49" charset="0"/>
                <a:cs typeface="Courier New" panose="02070309020205020404" pitchFamily="49" charset="0"/>
              </a:rPr>
              <a:t>nexus-3.0.2-02-win64.zip</a:t>
            </a:r>
          </a:p>
          <a:p>
            <a:pPr lvl="2"/>
            <a:endParaRPr lang="en-US" sz="2000" dirty="0">
              <a:cs typeface="Courier New" panose="02070309020205020404" pitchFamily="49" charset="0"/>
            </a:endParaRPr>
          </a:p>
          <a:p>
            <a:pPr marL="342900" indent="-342900">
              <a:buFont typeface="Arial" panose="020B0604020202020204" pitchFamily="34" charset="0"/>
              <a:buChar char="•"/>
            </a:pPr>
            <a:r>
              <a:rPr lang="en-US" sz="2000" dirty="0"/>
              <a:t>Installing and running Nexus Repository Manager is straightforward. Simply unpack the archive in a directory, to which you have full access.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On Windows you should install the repository manager outside </a:t>
            </a:r>
            <a:r>
              <a:rPr lang="en-US" sz="2000" dirty="0">
                <a:latin typeface="Courier New" panose="02070309020205020404" pitchFamily="49" charset="0"/>
                <a:cs typeface="Courier New" panose="02070309020205020404" pitchFamily="49" charset="0"/>
              </a:rPr>
              <a:t>Program Files </a:t>
            </a:r>
            <a:r>
              <a:rPr lang="en-US" sz="2000" dirty="0"/>
              <a:t>to avoid problems with Windows file registry virtualization.</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3389993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3078" y="750637"/>
            <a:ext cx="6029023" cy="584775"/>
          </a:xfrm>
          <a:prstGeom prst="rect">
            <a:avLst/>
          </a:prstGeom>
          <a:noFill/>
        </p:spPr>
        <p:txBody>
          <a:bodyPr wrap="none" rtlCol="0">
            <a:spAutoFit/>
          </a:bodyPr>
          <a:lstStyle/>
          <a:p>
            <a:r>
              <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INSTALLATION AND RUNNING</a:t>
            </a:r>
          </a:p>
        </p:txBody>
      </p:sp>
      <p:sp>
        <p:nvSpPr>
          <p:cNvPr id="2" name="TextBox 1"/>
          <p:cNvSpPr txBox="1"/>
          <p:nvPr/>
        </p:nvSpPr>
        <p:spPr>
          <a:xfrm>
            <a:off x="533401" y="1676400"/>
            <a:ext cx="8089900"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a:t>
            </a:r>
            <a:r>
              <a:rPr lang="en-US" sz="2000" dirty="0">
                <a:latin typeface="Courier New" panose="02070309020205020404" pitchFamily="49" charset="0"/>
                <a:cs typeface="Courier New" panose="02070309020205020404" pitchFamily="49" charset="0"/>
              </a:rPr>
              <a:t>bin</a:t>
            </a:r>
            <a:r>
              <a:rPr lang="en-US" sz="2000" dirty="0"/>
              <a:t> folder contains the generic startup scripts for Unix-like platforms called nexus. The Windows platform equivalent is called </a:t>
            </a:r>
            <a:r>
              <a:rPr lang="en-US" sz="2000" dirty="0">
                <a:latin typeface="Courier New" panose="02070309020205020404" pitchFamily="49" charset="0"/>
                <a:cs typeface="Courier New" panose="02070309020205020404" pitchFamily="49" charset="0"/>
              </a:rPr>
              <a:t>nexus.exe</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install Nexus as a Windows service as follows from the command prompt at the Nexus </a:t>
            </a:r>
            <a:r>
              <a:rPr lang="en-US" sz="2000" dirty="0">
                <a:latin typeface="Courier New" panose="02070309020205020404" pitchFamily="49" charset="0"/>
                <a:cs typeface="Courier New" panose="02070309020205020404" pitchFamily="49" charset="0"/>
              </a:rPr>
              <a:t>bin</a:t>
            </a:r>
            <a:r>
              <a:rPr lang="en-US" sz="2000" dirty="0"/>
              <a:t> subdirectory: </a:t>
            </a:r>
          </a:p>
          <a:p>
            <a:r>
              <a:rPr lang="en-US" sz="2000" dirty="0">
                <a:latin typeface="Courier New" panose="02070309020205020404" pitchFamily="49" charset="0"/>
                <a:cs typeface="Courier New" panose="02070309020205020404" pitchFamily="49" charset="0"/>
              </a:rPr>
              <a:t>	nexus.exe /install &lt;optional-service-name&gt;</a:t>
            </a:r>
          </a:p>
          <a:p>
            <a:pPr lvl="1"/>
            <a:endParaRPr lang="en-US" sz="2000"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sz="2000" dirty="0">
                <a:cs typeface="Courier New" panose="02070309020205020404" pitchFamily="49" charset="0"/>
              </a:rPr>
              <a:t>In removing Nexus, use: </a:t>
            </a:r>
          </a:p>
          <a:p>
            <a:r>
              <a:rPr lang="en-US" sz="2000" dirty="0">
                <a:latin typeface="Courier New" panose="02070309020205020404" pitchFamily="49" charset="0"/>
                <a:cs typeface="Courier New" panose="02070309020205020404" pitchFamily="49" charset="0"/>
              </a:rPr>
              <a:t>	nexus.exe /uninstall &lt;optional-service-name&gt;</a:t>
            </a:r>
          </a:p>
          <a:p>
            <a:pPr marL="342900" indent="-342900">
              <a:buFont typeface="Arial" panose="020B0604020202020204" pitchFamily="34" charset="0"/>
              <a:buChar char="•"/>
            </a:pPr>
            <a:endParaRPr lang="en-US" sz="2000"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333847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3078" y="750637"/>
            <a:ext cx="6029023" cy="584775"/>
          </a:xfrm>
          <a:prstGeom prst="rect">
            <a:avLst/>
          </a:prstGeom>
          <a:noFill/>
        </p:spPr>
        <p:txBody>
          <a:bodyPr wrap="none" rtlCol="0">
            <a:spAutoFit/>
          </a:bodyPr>
          <a:lstStyle/>
          <a:p>
            <a:r>
              <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INSTALLATION AND RUNNING</a:t>
            </a:r>
          </a:p>
        </p:txBody>
      </p:sp>
      <p:sp>
        <p:nvSpPr>
          <p:cNvPr id="2" name="TextBox 1"/>
          <p:cNvSpPr txBox="1"/>
          <p:nvPr/>
        </p:nvSpPr>
        <p:spPr>
          <a:xfrm>
            <a:off x="533401" y="1676400"/>
            <a:ext cx="8089900"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created service is available named </a:t>
            </a:r>
            <a:r>
              <a:rPr lang="en-US" sz="2000" dirty="0">
                <a:latin typeface="Courier New" panose="02070309020205020404" pitchFamily="49" charset="0"/>
                <a:cs typeface="Courier New" panose="02070309020205020404" pitchFamily="49" charset="0"/>
              </a:rPr>
              <a:t>nexus </a:t>
            </a:r>
            <a:r>
              <a:rPr lang="en-US" sz="2000" dirty="0"/>
              <a:t>in common console application to manage services such as Windows Services. You can start, stop and restart the service there as well as configure it to start as part of a operating system startup.</a:t>
            </a:r>
          </a:p>
          <a:p>
            <a:pPr marL="342900" indent="-342900">
              <a:buFont typeface="Arial" panose="020B0604020202020204" pitchFamily="34" charset="0"/>
              <a:buChar char="•"/>
            </a:pPr>
            <a:endParaRPr lang="en-US" sz="2000"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endParaRPr lang="en-US" sz="2000" dirty="0"/>
          </a:p>
        </p:txBody>
      </p:sp>
      <p:pic>
        <p:nvPicPr>
          <p:cNvPr id="3" name="Picture 2"/>
          <p:cNvPicPr>
            <a:picLocks noChangeAspect="1"/>
          </p:cNvPicPr>
          <p:nvPr/>
        </p:nvPicPr>
        <p:blipFill>
          <a:blip r:embed="rId2"/>
          <a:stretch>
            <a:fillRect/>
          </a:stretch>
        </p:blipFill>
        <p:spPr>
          <a:xfrm>
            <a:off x="2151063" y="3067972"/>
            <a:ext cx="4854575" cy="3589735"/>
          </a:xfrm>
          <a:prstGeom prst="rect">
            <a:avLst/>
          </a:prstGeom>
        </p:spPr>
      </p:pic>
    </p:spTree>
    <p:extLst>
      <p:ext uri="{BB962C8B-B14F-4D97-AF65-F5344CB8AC3E}">
        <p14:creationId xmlns:p14="http://schemas.microsoft.com/office/powerpoint/2010/main" val="1024947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3078" y="750637"/>
            <a:ext cx="6029023" cy="584775"/>
          </a:xfrm>
          <a:prstGeom prst="rect">
            <a:avLst/>
          </a:prstGeom>
          <a:noFill/>
        </p:spPr>
        <p:txBody>
          <a:bodyPr wrap="none" rtlCol="0">
            <a:spAutoFit/>
          </a:bodyPr>
          <a:lstStyle/>
          <a:p>
            <a:r>
              <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INSTALLATION AND RUNNING</a:t>
            </a:r>
          </a:p>
        </p:txBody>
      </p:sp>
      <p:sp>
        <p:nvSpPr>
          <p:cNvPr id="2" name="TextBox 1"/>
          <p:cNvSpPr txBox="1"/>
          <p:nvPr/>
        </p:nvSpPr>
        <p:spPr>
          <a:xfrm>
            <a:off x="533401" y="1676400"/>
            <a:ext cx="8089900"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Alternatively you can manage the service on the command line:</a:t>
            </a:r>
          </a:p>
          <a:p>
            <a:pPr lvl="2"/>
            <a:r>
              <a:rPr lang="en-US" sz="2000" dirty="0">
                <a:latin typeface="Courier New" panose="02070309020205020404" pitchFamily="49" charset="0"/>
                <a:cs typeface="Courier New" panose="02070309020205020404" pitchFamily="49" charset="0"/>
              </a:rPr>
              <a:t>nexus.exe /start &lt;optional-service-name&gt;</a:t>
            </a:r>
          </a:p>
          <a:p>
            <a:pPr lvl="2"/>
            <a:r>
              <a:rPr lang="en-US" sz="2000" dirty="0">
                <a:latin typeface="Courier New" panose="02070309020205020404" pitchFamily="49" charset="0"/>
                <a:cs typeface="Courier New" panose="02070309020205020404" pitchFamily="49" charset="0"/>
              </a:rPr>
              <a:t>nexus.exe /stop &lt;optional-service-name&gt;</a:t>
            </a:r>
          </a:p>
          <a:p>
            <a:pPr lvl="2"/>
            <a:r>
              <a:rPr lang="en-US" sz="2000" dirty="0">
                <a:latin typeface="Courier New" panose="02070309020205020404" pitchFamily="49" charset="0"/>
                <a:cs typeface="Courier New" panose="02070309020205020404" pitchFamily="49" charset="0"/>
              </a:rPr>
              <a:t>nexus.exe /uninstall &lt;optional-service-name&gt;</a:t>
            </a:r>
          </a:p>
          <a:p>
            <a:pPr lvl="2"/>
            <a:endParaRPr lang="en-US" sz="2000" dirty="0"/>
          </a:p>
          <a:p>
            <a:pPr marL="342900" indent="-342900">
              <a:buFont typeface="Arial" panose="020B0604020202020204" pitchFamily="34" charset="0"/>
              <a:buChar char="•"/>
            </a:pPr>
            <a:r>
              <a:rPr lang="en-US" sz="2000" dirty="0"/>
              <a:t>The </a:t>
            </a:r>
            <a:r>
              <a:rPr lang="en-US" sz="2000" dirty="0">
                <a:latin typeface="Courier New" panose="02070309020205020404" pitchFamily="49" charset="0"/>
                <a:cs typeface="Courier New" panose="02070309020205020404" pitchFamily="49" charset="0"/>
              </a:rPr>
              <a:t>&lt;optional-service-name&gt;</a:t>
            </a:r>
            <a:r>
              <a:rPr lang="en-US" sz="2000" dirty="0"/>
              <a:t> parameter with a value of e.g. nexus3 can be used to create a service that does not collide with an existing service established for Nexus Repository Manager 2 running on the same server.</a:t>
            </a:r>
            <a:endParaRPr lang="en-US" sz="2000" dirty="0">
              <a:latin typeface="Courier New" panose="02070309020205020404" pitchFamily="49" charset="0"/>
              <a:cs typeface="Courier New" panose="02070309020205020404" pitchFamily="49" charset="0"/>
            </a:endParaRPr>
          </a:p>
          <a:p>
            <a:endParaRPr lang="en-US" sz="2000" dirty="0"/>
          </a:p>
        </p:txBody>
      </p:sp>
    </p:spTree>
    <p:extLst>
      <p:ext uri="{BB962C8B-B14F-4D97-AF65-F5344CB8AC3E}">
        <p14:creationId xmlns:p14="http://schemas.microsoft.com/office/powerpoint/2010/main" val="3677774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3078" y="750637"/>
            <a:ext cx="6029023" cy="584775"/>
          </a:xfrm>
          <a:prstGeom prst="rect">
            <a:avLst/>
          </a:prstGeom>
          <a:noFill/>
        </p:spPr>
        <p:txBody>
          <a:bodyPr wrap="none" rtlCol="0">
            <a:spAutoFit/>
          </a:bodyPr>
          <a:lstStyle/>
          <a:p>
            <a:r>
              <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INSTALLATION AND RUNNING</a:t>
            </a:r>
          </a:p>
        </p:txBody>
      </p:sp>
      <p:sp>
        <p:nvSpPr>
          <p:cNvPr id="2" name="TextBox 1"/>
          <p:cNvSpPr txBox="1"/>
          <p:nvPr/>
        </p:nvSpPr>
        <p:spPr>
          <a:xfrm>
            <a:off x="533401" y="1676400"/>
            <a:ext cx="8089900" cy="4708981"/>
          </a:xfrm>
          <a:prstGeom prst="rect">
            <a:avLst/>
          </a:prstGeom>
          <a:noFill/>
        </p:spPr>
        <p:txBody>
          <a:bodyPr wrap="square" rtlCol="0">
            <a:spAutoFit/>
          </a:bodyPr>
          <a:lstStyle/>
          <a:p>
            <a:r>
              <a:rPr lang="en-US" sz="2000" b="1" dirty="0"/>
              <a:t>DIRECTORIES</a:t>
            </a:r>
          </a:p>
          <a:p>
            <a:endParaRPr lang="en-US" sz="2000" dirty="0"/>
          </a:p>
          <a:p>
            <a:r>
              <a:rPr lang="en-US" sz="2000" dirty="0"/>
              <a:t>There are two main directories created and used by the repository manager.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Installation directory</a:t>
            </a:r>
          </a:p>
          <a:p>
            <a:pPr lvl="1"/>
            <a:r>
              <a:rPr lang="en-US" sz="2000" dirty="0"/>
              <a:t>This directory is contains the Nexus Repository Manager application and all the required additional components such as Java libraries and configuration files. </a:t>
            </a:r>
          </a:p>
          <a:p>
            <a:pPr lvl="1"/>
            <a:endParaRPr lang="en-US" sz="2000"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sz="2000" dirty="0">
                <a:cs typeface="Courier New" panose="02070309020205020404" pitchFamily="49" charset="0"/>
              </a:rPr>
              <a:t>Data Directory</a:t>
            </a:r>
          </a:p>
          <a:p>
            <a:pPr lvl="1"/>
            <a:r>
              <a:rPr lang="en-US" sz="2000" dirty="0">
                <a:cs typeface="Courier New" panose="02070309020205020404" pitchFamily="49" charset="0"/>
              </a:rPr>
              <a:t>This directory contains all the repositories, components and other data that is being stored and managed by the repository manager. It is located within the installation directory by default for archive-based installs and called </a:t>
            </a:r>
            <a:r>
              <a:rPr lang="en-US" sz="2000" dirty="0">
                <a:latin typeface="Courier New" panose="02070309020205020404" pitchFamily="49" charset="0"/>
                <a:cs typeface="Courier New" panose="02070309020205020404" pitchFamily="49" charset="0"/>
              </a:rPr>
              <a:t>data</a:t>
            </a:r>
            <a:r>
              <a:rPr lang="en-US" sz="2000" dirty="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3837324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3078" y="750637"/>
            <a:ext cx="6029023" cy="584775"/>
          </a:xfrm>
          <a:prstGeom prst="rect">
            <a:avLst/>
          </a:prstGeom>
          <a:noFill/>
        </p:spPr>
        <p:txBody>
          <a:bodyPr wrap="none" rtlCol="0">
            <a:spAutoFit/>
          </a:bodyPr>
          <a:lstStyle/>
          <a:p>
            <a:r>
              <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INSTALLATION AND RUNNING</a:t>
            </a:r>
          </a:p>
        </p:txBody>
      </p:sp>
      <p:sp>
        <p:nvSpPr>
          <p:cNvPr id="2" name="TextBox 1"/>
          <p:cNvSpPr txBox="1"/>
          <p:nvPr/>
        </p:nvSpPr>
        <p:spPr>
          <a:xfrm>
            <a:off x="533401" y="1676400"/>
            <a:ext cx="8089900" cy="4401205"/>
          </a:xfrm>
          <a:prstGeom prst="rect">
            <a:avLst/>
          </a:prstGeom>
          <a:noFill/>
        </p:spPr>
        <p:txBody>
          <a:bodyPr wrap="square" rtlCol="0">
            <a:spAutoFit/>
          </a:bodyPr>
          <a:lstStyle/>
          <a:p>
            <a:r>
              <a:rPr lang="en-US" sz="2000" b="1" dirty="0"/>
              <a:t>ACCESSING THE USER INTERFACE</a:t>
            </a:r>
          </a:p>
          <a:p>
            <a:endParaRPr lang="en-US" sz="2000" b="1" dirty="0"/>
          </a:p>
          <a:p>
            <a:pPr marL="342900" indent="-342900">
              <a:buFont typeface="Arial" panose="020B0604020202020204" pitchFamily="34" charset="0"/>
              <a:buChar char="•"/>
            </a:pPr>
            <a:r>
              <a:rPr lang="en-US" sz="2000" dirty="0"/>
              <a:t>To access the web application user interface, fire up a web browser and type in the URL </a:t>
            </a:r>
            <a:r>
              <a:rPr lang="en-US" sz="2000" dirty="0">
                <a:hlinkClick r:id="rId2"/>
              </a:rPr>
              <a:t>http://serveripaddress:port</a:t>
            </a:r>
            <a:r>
              <a:rPr lang="en-US" sz="2000" dirty="0"/>
              <a:t> e.g. </a:t>
            </a:r>
            <a:r>
              <a:rPr lang="en-US" sz="2000" dirty="0">
                <a:hlinkClick r:id="rId3"/>
              </a:rPr>
              <a:t>http://localhost:8081/</a:t>
            </a:r>
            <a:r>
              <a:rPr lang="en-US" sz="2000" dirty="0"/>
              <a:t>. If the repository manager started up successfully and network settings allow you to connect to the server, the user interface looks similar to this:</a:t>
            </a:r>
          </a:p>
          <a:p>
            <a:pPr marL="342900" indent="-342900">
              <a:buFont typeface="Arial" panose="020B0604020202020204" pitchFamily="34" charset="0"/>
              <a:buChar char="•"/>
            </a:pPr>
            <a:endParaRPr lang="en-US" sz="2000"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endParaRPr lang="en-US" sz="2000"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endParaRPr lang="en-US" sz="2000"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endParaRPr lang="en-US" sz="2000"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endParaRPr lang="en-US" sz="2000"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endParaRPr lang="en-US" sz="2000"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endParaRPr lang="en-US" sz="2000" dirty="0">
              <a:latin typeface="Courier New" panose="02070309020205020404" pitchFamily="49" charset="0"/>
              <a:cs typeface="Courier New" panose="02070309020205020404" pitchFamily="49" charset="0"/>
            </a:endParaRPr>
          </a:p>
        </p:txBody>
      </p:sp>
      <p:pic>
        <p:nvPicPr>
          <p:cNvPr id="8194" name="Picture 2" descr="figs/web/ui-overview-anonymo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313" y="4152322"/>
            <a:ext cx="7458075" cy="185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164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3078" y="750637"/>
            <a:ext cx="6084101" cy="584775"/>
          </a:xfrm>
          <a:prstGeom prst="rect">
            <a:avLst/>
          </a:prstGeom>
          <a:noFill/>
        </p:spPr>
        <p:txBody>
          <a:bodyPr wrap="none" rtlCol="0">
            <a:spAutoFit/>
          </a:bodyPr>
          <a:lstStyle/>
          <a:p>
            <a:r>
              <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INSTALLATION AND RUNNING</a:t>
            </a:r>
          </a:p>
        </p:txBody>
      </p:sp>
      <p:sp>
        <p:nvSpPr>
          <p:cNvPr id="2" name="TextBox 1"/>
          <p:cNvSpPr txBox="1"/>
          <p:nvPr/>
        </p:nvSpPr>
        <p:spPr>
          <a:xfrm>
            <a:off x="533401" y="1676400"/>
            <a:ext cx="8089900"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repository manager provides anonymous access for users who only need to search for components, browse the repositories and access components via client tools such as Maven or </a:t>
            </a:r>
            <a:r>
              <a:rPr lang="en-US" sz="2000" dirty="0" err="1"/>
              <a:t>NuGet</a:t>
            </a:r>
            <a:r>
              <a:rPr lang="en-US" sz="2000" dirty="0"/>
              <a:t>. This anonymous access level is a configurable, read-only mode that includes the main user interface elements</a:t>
            </a:r>
          </a:p>
        </p:txBody>
      </p:sp>
      <p:sp>
        <p:nvSpPr>
          <p:cNvPr id="3" name="AutoShape 2" descr="figs/web/ui-overview-anonymous.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739776" y="3648604"/>
            <a:ext cx="7677150" cy="2333625"/>
          </a:xfrm>
          <a:prstGeom prst="rect">
            <a:avLst/>
          </a:prstGeom>
        </p:spPr>
      </p:pic>
    </p:spTree>
    <p:extLst>
      <p:ext uri="{BB962C8B-B14F-4D97-AF65-F5344CB8AC3E}">
        <p14:creationId xmlns:p14="http://schemas.microsoft.com/office/powerpoint/2010/main" val="2396900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3078" y="750637"/>
            <a:ext cx="6084101" cy="584775"/>
          </a:xfrm>
          <a:prstGeom prst="rect">
            <a:avLst/>
          </a:prstGeom>
          <a:noFill/>
        </p:spPr>
        <p:txBody>
          <a:bodyPr wrap="none" rtlCol="0">
            <a:spAutoFit/>
          </a:bodyPr>
          <a:lstStyle/>
          <a:p>
            <a:r>
              <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INSTALLATION AND RUNNING</a:t>
            </a:r>
          </a:p>
        </p:txBody>
      </p:sp>
      <p:sp>
        <p:nvSpPr>
          <p:cNvPr id="2" name="TextBox 1"/>
          <p:cNvSpPr txBox="1"/>
          <p:nvPr/>
        </p:nvSpPr>
        <p:spPr>
          <a:xfrm>
            <a:off x="533401" y="1676400"/>
            <a:ext cx="808990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Once a user is logged in further features become available depending on the user’s privileges. An example for the </a:t>
            </a:r>
            <a:r>
              <a:rPr lang="en-US" sz="2000" i="1" dirty="0"/>
              <a:t>admin</a:t>
            </a:r>
            <a:r>
              <a:rPr lang="en-US" sz="2000" dirty="0"/>
              <a:t> user including the </a:t>
            </a:r>
            <a:r>
              <a:rPr lang="en-US" sz="2000" i="1" dirty="0"/>
              <a:t>Administration</a:t>
            </a:r>
            <a:r>
              <a:rPr lang="en-US" sz="2000" dirty="0"/>
              <a:t> menu icon is visible</a:t>
            </a:r>
          </a:p>
        </p:txBody>
      </p:sp>
      <p:sp>
        <p:nvSpPr>
          <p:cNvPr id="3" name="AutoShape 2" descr="figs/web/ui-overview-anonymous.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figs/web/ui-overview-admin.png"/>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739776" y="2904503"/>
            <a:ext cx="7677150" cy="2162175"/>
          </a:xfrm>
          <a:prstGeom prst="rect">
            <a:avLst/>
          </a:prstGeom>
        </p:spPr>
      </p:pic>
      <p:sp>
        <p:nvSpPr>
          <p:cNvPr id="7" name="AutoShape 4" descr="figs/web/ui-browse-button-icon.png"/>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stretch>
            <a:fillRect/>
          </a:stretch>
        </p:blipFill>
        <p:spPr>
          <a:xfrm>
            <a:off x="1298505" y="5279118"/>
            <a:ext cx="371475" cy="371475"/>
          </a:xfrm>
          <a:prstGeom prst="rect">
            <a:avLst/>
          </a:prstGeom>
        </p:spPr>
      </p:pic>
      <p:pic>
        <p:nvPicPr>
          <p:cNvPr id="9" name="Picture 8"/>
          <p:cNvPicPr>
            <a:picLocks noChangeAspect="1"/>
          </p:cNvPicPr>
          <p:nvPr/>
        </p:nvPicPr>
        <p:blipFill>
          <a:blip r:embed="rId4"/>
          <a:stretch>
            <a:fillRect/>
          </a:stretch>
        </p:blipFill>
        <p:spPr>
          <a:xfrm>
            <a:off x="1298505" y="5863033"/>
            <a:ext cx="361950" cy="304800"/>
          </a:xfrm>
          <a:prstGeom prst="rect">
            <a:avLst/>
          </a:prstGeom>
        </p:spPr>
      </p:pic>
      <p:sp>
        <p:nvSpPr>
          <p:cNvPr id="10" name="TextBox 9"/>
          <p:cNvSpPr txBox="1"/>
          <p:nvPr/>
        </p:nvSpPr>
        <p:spPr>
          <a:xfrm>
            <a:off x="1714520" y="5250483"/>
            <a:ext cx="1716432" cy="400110"/>
          </a:xfrm>
          <a:prstGeom prst="rect">
            <a:avLst/>
          </a:prstGeom>
          <a:noFill/>
        </p:spPr>
        <p:txBody>
          <a:bodyPr wrap="none" rtlCol="0">
            <a:spAutoFit/>
          </a:bodyPr>
          <a:lstStyle/>
          <a:p>
            <a:r>
              <a:rPr lang="en-US" sz="2000" dirty="0"/>
              <a:t>Browse button</a:t>
            </a:r>
          </a:p>
        </p:txBody>
      </p:sp>
      <p:sp>
        <p:nvSpPr>
          <p:cNvPr id="12" name="TextBox 11"/>
          <p:cNvSpPr txBox="1"/>
          <p:nvPr/>
        </p:nvSpPr>
        <p:spPr>
          <a:xfrm>
            <a:off x="1714520" y="5815378"/>
            <a:ext cx="2495555" cy="400110"/>
          </a:xfrm>
          <a:prstGeom prst="rect">
            <a:avLst/>
          </a:prstGeom>
          <a:noFill/>
        </p:spPr>
        <p:txBody>
          <a:bodyPr wrap="none" rtlCol="0">
            <a:spAutoFit/>
          </a:bodyPr>
          <a:lstStyle/>
          <a:p>
            <a:r>
              <a:rPr lang="en-US" sz="2000" dirty="0"/>
              <a:t>Administration button</a:t>
            </a:r>
          </a:p>
        </p:txBody>
      </p:sp>
    </p:spTree>
    <p:extLst>
      <p:ext uri="{BB962C8B-B14F-4D97-AF65-F5344CB8AC3E}">
        <p14:creationId xmlns:p14="http://schemas.microsoft.com/office/powerpoint/2010/main" val="1821892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3078" y="750637"/>
            <a:ext cx="3595856" cy="584775"/>
          </a:xfrm>
          <a:prstGeom prst="rect">
            <a:avLst/>
          </a:prstGeom>
          <a:noFill/>
        </p:spPr>
        <p:txBody>
          <a:bodyPr wrap="none" rtlCol="0">
            <a:spAutoFit/>
          </a:bodyPr>
          <a:lstStyle/>
          <a:p>
            <a:r>
              <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CONFIGURATION</a:t>
            </a:r>
          </a:p>
        </p:txBody>
      </p:sp>
      <p:sp>
        <p:nvSpPr>
          <p:cNvPr id="2" name="TextBox 1"/>
          <p:cNvSpPr txBox="1"/>
          <p:nvPr/>
        </p:nvSpPr>
        <p:spPr>
          <a:xfrm>
            <a:off x="533401" y="1676400"/>
            <a:ext cx="6052929" cy="3416320"/>
          </a:xfrm>
          <a:prstGeom prst="rect">
            <a:avLst/>
          </a:prstGeom>
          <a:noFill/>
        </p:spPr>
        <p:txBody>
          <a:bodyPr wrap="square" rtlCol="0">
            <a:spAutoFit/>
          </a:bodyPr>
          <a:lstStyle/>
          <a:p>
            <a:r>
              <a:rPr lang="en-US" sz="2400" dirty="0"/>
              <a:t>The Administration menu contains the following sections:</a:t>
            </a:r>
          </a:p>
          <a:p>
            <a:pPr marL="342900"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Repository</a:t>
            </a:r>
          </a:p>
          <a:p>
            <a:pPr marL="800100" lvl="1" indent="-342900">
              <a:buFont typeface="Arial" panose="020B0604020202020204" pitchFamily="34" charset="0"/>
              <a:buChar char="•"/>
            </a:pPr>
            <a:r>
              <a:rPr lang="en-US" sz="2400" dirty="0"/>
              <a:t>IQ Server (Pro)</a:t>
            </a:r>
          </a:p>
          <a:p>
            <a:pPr marL="800100" lvl="1" indent="-342900">
              <a:buFont typeface="Arial" panose="020B0604020202020204" pitchFamily="34" charset="0"/>
              <a:buChar char="•"/>
            </a:pPr>
            <a:r>
              <a:rPr lang="en-US" sz="2400" dirty="0"/>
              <a:t>Security</a:t>
            </a:r>
          </a:p>
          <a:p>
            <a:pPr marL="800100" lvl="1" indent="-342900">
              <a:buFont typeface="Arial" panose="020B0604020202020204" pitchFamily="34" charset="0"/>
              <a:buChar char="•"/>
            </a:pPr>
            <a:r>
              <a:rPr lang="en-US" sz="2400" dirty="0"/>
              <a:t>Support</a:t>
            </a:r>
          </a:p>
          <a:p>
            <a:pPr marL="800100" lvl="1" indent="-342900">
              <a:buFont typeface="Arial" panose="020B0604020202020204" pitchFamily="34" charset="0"/>
              <a:buChar char="•"/>
            </a:pPr>
            <a:r>
              <a:rPr lang="en-US" sz="2400" dirty="0"/>
              <a:t>System</a:t>
            </a:r>
          </a:p>
          <a:p>
            <a:pPr marL="342900" indent="-342900">
              <a:buFont typeface="Arial" panose="020B0604020202020204" pitchFamily="34" charset="0"/>
              <a:buChar char="•"/>
            </a:pPr>
            <a:endParaRPr lang="en-US" sz="2400" dirty="0"/>
          </a:p>
        </p:txBody>
      </p:sp>
      <p:sp>
        <p:nvSpPr>
          <p:cNvPr id="3" name="AutoShape 2" descr="figs/web/ui-overview-anonymous.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figs/web/ui-overview-admin.png"/>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figs/web/ui-browse-button-icon.png"/>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2"/>
          <a:stretch>
            <a:fillRect/>
          </a:stretch>
        </p:blipFill>
        <p:spPr>
          <a:xfrm>
            <a:off x="6586330" y="1335412"/>
            <a:ext cx="1676607" cy="5291001"/>
          </a:xfrm>
          <a:prstGeom prst="rect">
            <a:avLst/>
          </a:prstGeom>
        </p:spPr>
      </p:pic>
    </p:spTree>
    <p:extLst>
      <p:ext uri="{BB962C8B-B14F-4D97-AF65-F5344CB8AC3E}">
        <p14:creationId xmlns:p14="http://schemas.microsoft.com/office/powerpoint/2010/main" val="1042439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3078" y="750637"/>
            <a:ext cx="3595856" cy="584775"/>
          </a:xfrm>
          <a:prstGeom prst="rect">
            <a:avLst/>
          </a:prstGeom>
          <a:noFill/>
        </p:spPr>
        <p:txBody>
          <a:bodyPr wrap="none" rtlCol="0">
            <a:spAutoFit/>
          </a:bodyPr>
          <a:lstStyle/>
          <a:p>
            <a:r>
              <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CONFIGURATION</a:t>
            </a:r>
          </a:p>
        </p:txBody>
      </p:sp>
      <p:sp>
        <p:nvSpPr>
          <p:cNvPr id="2" name="TextBox 1"/>
          <p:cNvSpPr txBox="1"/>
          <p:nvPr/>
        </p:nvSpPr>
        <p:spPr>
          <a:xfrm>
            <a:off x="546653" y="1649896"/>
            <a:ext cx="8093764" cy="2000548"/>
          </a:xfrm>
          <a:prstGeom prst="rect">
            <a:avLst/>
          </a:prstGeom>
          <a:noFill/>
        </p:spPr>
        <p:txBody>
          <a:bodyPr wrap="square" rtlCol="0">
            <a:spAutoFit/>
          </a:bodyPr>
          <a:lstStyle/>
          <a:p>
            <a:r>
              <a:rPr lang="en-US" sz="2400" b="1" dirty="0"/>
              <a:t>REPOSITORY</a:t>
            </a:r>
            <a:endParaRPr lang="en-US" sz="2400" dirty="0"/>
          </a:p>
          <a:p>
            <a:r>
              <a:rPr lang="en-US" sz="2000" dirty="0"/>
              <a:t>The administration user interface for repositories and repository groups is available via the Repositories item in the Repository sub menu of the Administration menu. It allows you to create and configure repositories as well as delete them and perform various maintenance operations. The initial view features a list of all configured repositories and repository groups.</a:t>
            </a:r>
            <a:endParaRPr lang="en-US" sz="2400" dirty="0"/>
          </a:p>
        </p:txBody>
      </p:sp>
      <p:pic>
        <p:nvPicPr>
          <p:cNvPr id="6" name="Picture 5"/>
          <p:cNvPicPr>
            <a:picLocks noChangeAspect="1"/>
          </p:cNvPicPr>
          <p:nvPr/>
        </p:nvPicPr>
        <p:blipFill>
          <a:blip r:embed="rId2"/>
          <a:stretch>
            <a:fillRect/>
          </a:stretch>
        </p:blipFill>
        <p:spPr>
          <a:xfrm>
            <a:off x="1559926" y="3755473"/>
            <a:ext cx="6067218" cy="2608262"/>
          </a:xfrm>
          <a:prstGeom prst="rect">
            <a:avLst/>
          </a:prstGeom>
        </p:spPr>
      </p:pic>
    </p:spTree>
    <p:extLst>
      <p:ext uri="{BB962C8B-B14F-4D97-AF65-F5344CB8AC3E}">
        <p14:creationId xmlns:p14="http://schemas.microsoft.com/office/powerpoint/2010/main" val="2932675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3078" y="750637"/>
            <a:ext cx="2441694" cy="584775"/>
          </a:xfrm>
          <a:prstGeom prst="rect">
            <a:avLst/>
          </a:prstGeom>
          <a:noFill/>
        </p:spPr>
        <p:txBody>
          <a:bodyPr wrap="none" rtlCol="0">
            <a:spAutoFit/>
          </a:bodyPr>
          <a:lstStyle/>
          <a:p>
            <a:r>
              <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CONTENTS</a:t>
            </a:r>
          </a:p>
        </p:txBody>
      </p:sp>
      <p:sp>
        <p:nvSpPr>
          <p:cNvPr id="15" name="Round Diagonal Corner Rectangle 14"/>
          <p:cNvSpPr/>
          <p:nvPr/>
        </p:nvSpPr>
        <p:spPr bwMode="auto">
          <a:xfrm>
            <a:off x="1245497" y="2399203"/>
            <a:ext cx="6853474" cy="473489"/>
          </a:xfrm>
          <a:prstGeom prst="round2DiagRect">
            <a:avLst/>
          </a:prstGeom>
          <a:gradFill flip="none" rotWithShape="1">
            <a:gsLst>
              <a:gs pos="10000">
                <a:schemeClr val="accent5">
                  <a:lumMod val="50000"/>
                </a:schemeClr>
              </a:gs>
              <a:gs pos="82000">
                <a:schemeClr val="accent5">
                  <a:lumMod val="50000"/>
                  <a:tint val="44500"/>
                  <a:satMod val="160000"/>
                </a:schemeClr>
              </a:gs>
              <a:gs pos="100000">
                <a:schemeClr val="accent5">
                  <a:lumMod val="50000"/>
                  <a:tint val="23500"/>
                  <a:satMod val="1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OVERVIEW</a:t>
            </a:r>
          </a:p>
        </p:txBody>
      </p:sp>
      <p:sp>
        <p:nvSpPr>
          <p:cNvPr id="19" name="Round Diagonal Corner Rectangle 18"/>
          <p:cNvSpPr/>
          <p:nvPr/>
        </p:nvSpPr>
        <p:spPr bwMode="auto">
          <a:xfrm>
            <a:off x="1245497" y="3193437"/>
            <a:ext cx="6853474" cy="473489"/>
          </a:xfrm>
          <a:prstGeom prst="round2DiagRect">
            <a:avLst/>
          </a:prstGeom>
          <a:gradFill flip="none" rotWithShape="1">
            <a:gsLst>
              <a:gs pos="10000">
                <a:schemeClr val="accent5">
                  <a:lumMod val="50000"/>
                </a:schemeClr>
              </a:gs>
              <a:gs pos="82000">
                <a:schemeClr val="accent5">
                  <a:lumMod val="50000"/>
                  <a:tint val="44500"/>
                  <a:satMod val="160000"/>
                </a:schemeClr>
              </a:gs>
              <a:gs pos="100000">
                <a:schemeClr val="accent5">
                  <a:lumMod val="50000"/>
                  <a:tint val="23500"/>
                  <a:satMod val="1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INSTALLATION &amp; RUNNING</a:t>
            </a:r>
          </a:p>
        </p:txBody>
      </p:sp>
      <p:sp>
        <p:nvSpPr>
          <p:cNvPr id="21" name="Round Diagonal Corner Rectangle 20"/>
          <p:cNvSpPr/>
          <p:nvPr/>
        </p:nvSpPr>
        <p:spPr bwMode="auto">
          <a:xfrm>
            <a:off x="1229653" y="4015007"/>
            <a:ext cx="6853474" cy="473489"/>
          </a:xfrm>
          <a:prstGeom prst="round2DiagRect">
            <a:avLst/>
          </a:prstGeom>
          <a:gradFill flip="none" rotWithShape="1">
            <a:gsLst>
              <a:gs pos="10000">
                <a:schemeClr val="accent5">
                  <a:lumMod val="50000"/>
                </a:schemeClr>
              </a:gs>
              <a:gs pos="82000">
                <a:schemeClr val="accent5">
                  <a:lumMod val="50000"/>
                  <a:tint val="44500"/>
                  <a:satMod val="160000"/>
                </a:schemeClr>
              </a:gs>
              <a:gs pos="100000">
                <a:schemeClr val="accent5">
                  <a:lumMod val="50000"/>
                  <a:tint val="23500"/>
                  <a:satMod val="1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CONFIGURATION</a:t>
            </a:r>
          </a:p>
        </p:txBody>
      </p:sp>
    </p:spTree>
    <p:extLst>
      <p:ext uri="{BB962C8B-B14F-4D97-AF65-F5344CB8AC3E}">
        <p14:creationId xmlns:p14="http://schemas.microsoft.com/office/powerpoint/2010/main" val="78854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3078" y="750637"/>
            <a:ext cx="3595856" cy="584775"/>
          </a:xfrm>
          <a:prstGeom prst="rect">
            <a:avLst/>
          </a:prstGeom>
          <a:noFill/>
        </p:spPr>
        <p:txBody>
          <a:bodyPr wrap="none" rtlCol="0">
            <a:spAutoFit/>
          </a:bodyPr>
          <a:lstStyle/>
          <a:p>
            <a:r>
              <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CONFIGURATION</a:t>
            </a:r>
          </a:p>
        </p:txBody>
      </p:sp>
      <p:sp>
        <p:nvSpPr>
          <p:cNvPr id="2" name="TextBox 1"/>
          <p:cNvSpPr txBox="1"/>
          <p:nvPr/>
        </p:nvSpPr>
        <p:spPr>
          <a:xfrm>
            <a:off x="546653" y="1649896"/>
            <a:ext cx="8093764" cy="4154984"/>
          </a:xfrm>
          <a:prstGeom prst="rect">
            <a:avLst/>
          </a:prstGeom>
          <a:noFill/>
        </p:spPr>
        <p:txBody>
          <a:bodyPr wrap="square" rtlCol="0">
            <a:spAutoFit/>
          </a:bodyPr>
          <a:lstStyle/>
          <a:p>
            <a:r>
              <a:rPr lang="en-US" sz="2400" b="1" dirty="0"/>
              <a:t>SECURITY</a:t>
            </a:r>
            <a:endParaRPr lang="en-US" sz="2400" dirty="0"/>
          </a:p>
          <a:p>
            <a:r>
              <a:rPr lang="en-US" sz="2000" dirty="0"/>
              <a:t>Security-related configuration can be performed with the feature views available via the </a:t>
            </a:r>
            <a:r>
              <a:rPr lang="en-US" sz="2000" i="1" dirty="0"/>
              <a:t>Security</a:t>
            </a:r>
            <a:r>
              <a:rPr lang="en-US" sz="2000" dirty="0"/>
              <a:t> section of the </a:t>
            </a:r>
            <a:r>
              <a:rPr lang="en-US" sz="2000" i="1" dirty="0"/>
              <a:t>Administration</a:t>
            </a:r>
            <a:r>
              <a:rPr lang="en-US" sz="2000" dirty="0"/>
              <a:t> main menu. Many of the features shown in this section are only available to users with the necessary privileges to access them.</a:t>
            </a:r>
          </a:p>
          <a:p>
            <a:endParaRPr lang="en-US" sz="2000" dirty="0"/>
          </a:p>
          <a:p>
            <a:r>
              <a:rPr lang="en-US" sz="2000" dirty="0"/>
              <a:t>The role-based access control system is backed by different authentication and authorizations systems and designed around the following security concepts:</a:t>
            </a:r>
          </a:p>
          <a:p>
            <a:pPr marL="800100" lvl="1" indent="-342900">
              <a:buFont typeface="Arial" panose="020B0604020202020204" pitchFamily="34" charset="0"/>
              <a:buChar char="•"/>
            </a:pPr>
            <a:r>
              <a:rPr lang="en-US" sz="2000" dirty="0"/>
              <a:t>Privileges</a:t>
            </a:r>
          </a:p>
          <a:p>
            <a:pPr marL="800100" lvl="1" indent="-342900">
              <a:buFont typeface="Arial" panose="020B0604020202020204" pitchFamily="34" charset="0"/>
              <a:buChar char="•"/>
            </a:pPr>
            <a:r>
              <a:rPr lang="en-US" sz="2000" dirty="0"/>
              <a:t>Roles</a:t>
            </a:r>
          </a:p>
          <a:p>
            <a:pPr marL="800100" lvl="1" indent="-342900">
              <a:buFont typeface="Arial" panose="020B0604020202020204" pitchFamily="34" charset="0"/>
              <a:buChar char="•"/>
            </a:pPr>
            <a:r>
              <a:rPr lang="en-US" sz="2000" dirty="0"/>
              <a:t>Users</a:t>
            </a:r>
          </a:p>
          <a:p>
            <a:pPr marL="800100" lvl="1"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539393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3078" y="750637"/>
            <a:ext cx="3595856" cy="584775"/>
          </a:xfrm>
          <a:prstGeom prst="rect">
            <a:avLst/>
          </a:prstGeom>
          <a:noFill/>
        </p:spPr>
        <p:txBody>
          <a:bodyPr wrap="none" rtlCol="0">
            <a:spAutoFit/>
          </a:bodyPr>
          <a:lstStyle/>
          <a:p>
            <a:r>
              <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CONFIGURATION</a:t>
            </a:r>
          </a:p>
        </p:txBody>
      </p:sp>
      <p:sp>
        <p:nvSpPr>
          <p:cNvPr id="2" name="TextBox 1"/>
          <p:cNvSpPr txBox="1"/>
          <p:nvPr/>
        </p:nvSpPr>
        <p:spPr>
          <a:xfrm>
            <a:off x="546653" y="1649896"/>
            <a:ext cx="8093764" cy="4462760"/>
          </a:xfrm>
          <a:prstGeom prst="rect">
            <a:avLst/>
          </a:prstGeom>
          <a:noFill/>
        </p:spPr>
        <p:txBody>
          <a:bodyPr wrap="square" rtlCol="0">
            <a:spAutoFit/>
          </a:bodyPr>
          <a:lstStyle/>
          <a:p>
            <a:r>
              <a:rPr lang="en-US" sz="2400" b="1" dirty="0"/>
              <a:t>SUPPORT FEATURES</a:t>
            </a:r>
            <a:endParaRPr lang="en-US" sz="2400" dirty="0"/>
          </a:p>
          <a:p>
            <a:r>
              <a:rPr lang="en-US" sz="2000" dirty="0"/>
              <a:t>Nexus Repository Manager provides a number of features that allow you to ensure your server is configured correctly and provides you with tools to investigate details about the configuration. This information can be useful for troubleshooting and support activities.</a:t>
            </a:r>
          </a:p>
          <a:p>
            <a:endParaRPr lang="en-US" sz="2000" dirty="0"/>
          </a:p>
          <a:p>
            <a:r>
              <a:rPr lang="en-US" sz="2000" dirty="0"/>
              <a:t>All support features are available in the </a:t>
            </a:r>
            <a:r>
              <a:rPr lang="en-US" sz="2000" i="1" dirty="0"/>
              <a:t>Support</a:t>
            </a:r>
            <a:r>
              <a:rPr lang="en-US" sz="2000" dirty="0"/>
              <a:t> group of the </a:t>
            </a:r>
            <a:r>
              <a:rPr lang="en-US" sz="2000" i="1" dirty="0"/>
              <a:t>Administration</a:t>
            </a:r>
            <a:r>
              <a:rPr lang="en-US" sz="2000" dirty="0"/>
              <a:t> menu in the main menu section and include:</a:t>
            </a:r>
          </a:p>
          <a:p>
            <a:pPr marL="800100" lvl="1" indent="-342900">
              <a:buFont typeface="Arial" panose="020B0604020202020204" pitchFamily="34" charset="0"/>
              <a:buChar char="•"/>
            </a:pPr>
            <a:r>
              <a:rPr lang="en-US" sz="2000" dirty="0"/>
              <a:t>Analytics </a:t>
            </a:r>
          </a:p>
          <a:p>
            <a:pPr marL="800100" lvl="1" indent="-342900">
              <a:buFont typeface="Arial" panose="020B0604020202020204" pitchFamily="34" charset="0"/>
              <a:buChar char="•"/>
            </a:pPr>
            <a:r>
              <a:rPr lang="en-US" sz="2000" dirty="0"/>
              <a:t>Logging and Log Viewer </a:t>
            </a:r>
          </a:p>
          <a:p>
            <a:pPr marL="800100" lvl="1" indent="-342900">
              <a:buFont typeface="Arial" panose="020B0604020202020204" pitchFamily="34" charset="0"/>
              <a:buChar char="•"/>
            </a:pPr>
            <a:r>
              <a:rPr lang="en-US" sz="2000" dirty="0"/>
              <a:t>Metrics </a:t>
            </a:r>
          </a:p>
          <a:p>
            <a:pPr marL="800100" lvl="1" indent="-342900">
              <a:buFont typeface="Arial" panose="020B0604020202020204" pitchFamily="34" charset="0"/>
              <a:buChar char="•"/>
            </a:pPr>
            <a:r>
              <a:rPr lang="en-US" sz="2000" dirty="0"/>
              <a:t>Support ZIP </a:t>
            </a:r>
          </a:p>
          <a:p>
            <a:pPr marL="800100" lvl="1" indent="-342900">
              <a:buFont typeface="Arial" panose="020B0604020202020204" pitchFamily="34" charset="0"/>
              <a:buChar char="•"/>
            </a:pPr>
            <a:r>
              <a:rPr lang="en-US" sz="2000" dirty="0"/>
              <a:t>System Information </a:t>
            </a:r>
          </a:p>
          <a:p>
            <a:pPr marL="800100" lvl="1"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3885605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3078" y="750637"/>
            <a:ext cx="3595856" cy="584775"/>
          </a:xfrm>
          <a:prstGeom prst="rect">
            <a:avLst/>
          </a:prstGeom>
          <a:noFill/>
        </p:spPr>
        <p:txBody>
          <a:bodyPr wrap="none" rtlCol="0">
            <a:spAutoFit/>
          </a:bodyPr>
          <a:lstStyle/>
          <a:p>
            <a:r>
              <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CONFIGURATION</a:t>
            </a:r>
          </a:p>
        </p:txBody>
      </p:sp>
      <p:sp>
        <p:nvSpPr>
          <p:cNvPr id="2" name="TextBox 1"/>
          <p:cNvSpPr txBox="1"/>
          <p:nvPr/>
        </p:nvSpPr>
        <p:spPr>
          <a:xfrm>
            <a:off x="546653" y="1649896"/>
            <a:ext cx="8093764" cy="4154984"/>
          </a:xfrm>
          <a:prstGeom prst="rect">
            <a:avLst/>
          </a:prstGeom>
          <a:noFill/>
        </p:spPr>
        <p:txBody>
          <a:bodyPr wrap="square" rtlCol="0">
            <a:spAutoFit/>
          </a:bodyPr>
          <a:lstStyle/>
          <a:p>
            <a:r>
              <a:rPr lang="en-US" sz="2400" b="1" dirty="0"/>
              <a:t>SYSTEM </a:t>
            </a:r>
            <a:endParaRPr lang="en-US" sz="2400" dirty="0"/>
          </a:p>
          <a:p>
            <a:r>
              <a:rPr lang="en-US" sz="2000" dirty="0"/>
              <a:t>The System section of the Administration menu gives you access to a number of configuration features that you typically need to configure, after successful installation. The following sections detail:</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    Access information about used Bundles</a:t>
            </a:r>
          </a:p>
          <a:p>
            <a:pPr marL="800100" lvl="1" indent="-342900">
              <a:buFont typeface="Arial" panose="020B0604020202020204" pitchFamily="34" charset="0"/>
              <a:buChar char="•"/>
            </a:pPr>
            <a:r>
              <a:rPr lang="en-US" sz="2000" dirty="0"/>
              <a:t>    Advanced configuration with Capabilities</a:t>
            </a:r>
          </a:p>
          <a:p>
            <a:pPr marL="800100" lvl="1" indent="-342900">
              <a:buFont typeface="Arial" panose="020B0604020202020204" pitchFamily="34" charset="0"/>
              <a:buChar char="•"/>
            </a:pPr>
            <a:r>
              <a:rPr lang="en-US" sz="2000" dirty="0"/>
              <a:t>    Email/SMTP server configuration</a:t>
            </a:r>
          </a:p>
          <a:p>
            <a:pPr marL="800100" lvl="1" indent="-342900">
              <a:buFont typeface="Arial" panose="020B0604020202020204" pitchFamily="34" charset="0"/>
              <a:buChar char="•"/>
            </a:pPr>
            <a:r>
              <a:rPr lang="en-US" sz="2000" dirty="0"/>
              <a:t>    HTTP/HTTPS proxy server configuration</a:t>
            </a:r>
          </a:p>
          <a:p>
            <a:pPr marL="800100" lvl="1" indent="-342900">
              <a:buFont typeface="Arial" panose="020B0604020202020204" pitchFamily="34" charset="0"/>
              <a:buChar char="•"/>
            </a:pPr>
            <a:r>
              <a:rPr lang="en-US" sz="2000" dirty="0"/>
              <a:t>    Setting a Base URL for an application</a:t>
            </a:r>
          </a:p>
          <a:p>
            <a:pPr marL="800100" lvl="1" indent="-342900">
              <a:buFont typeface="Arial" panose="020B0604020202020204" pitchFamily="34" charset="0"/>
              <a:buChar char="•"/>
            </a:pPr>
            <a:r>
              <a:rPr lang="en-US" sz="2000" dirty="0"/>
              <a:t>    Setting a Base URL for the repository manager</a:t>
            </a:r>
          </a:p>
          <a:p>
            <a:pPr marL="800100" lvl="1" indent="-342900">
              <a:buFont typeface="Arial" panose="020B0604020202020204" pitchFamily="34" charset="0"/>
              <a:buChar char="•"/>
            </a:pPr>
            <a:r>
              <a:rPr lang="en-US" sz="2000" dirty="0"/>
              <a:t>    Configuration and management of automated maintenance Tasks</a:t>
            </a:r>
          </a:p>
          <a:p>
            <a:pPr marL="800100" lvl="1"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757043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3078" y="750637"/>
            <a:ext cx="2390976" cy="584775"/>
          </a:xfrm>
          <a:prstGeom prst="rect">
            <a:avLst/>
          </a:prstGeom>
          <a:noFill/>
        </p:spPr>
        <p:txBody>
          <a:bodyPr wrap="none" rtlCol="0">
            <a:spAutoFit/>
          </a:bodyPr>
          <a:lstStyle/>
          <a:p>
            <a:r>
              <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OVERVIEW</a:t>
            </a:r>
          </a:p>
        </p:txBody>
      </p:sp>
      <p:sp>
        <p:nvSpPr>
          <p:cNvPr id="3" name="AutoShape 2" descr="Image result for SONATYPE NEXUS LOGO"/>
          <p:cNvSpPr>
            <a:spLocks noChangeAspect="1" noChangeArrowheads="1"/>
          </p:cNvSpPr>
          <p:nvPr/>
        </p:nvSpPr>
        <p:spPr bwMode="auto">
          <a:xfrm>
            <a:off x="155575" y="-906463"/>
            <a:ext cx="7620000" cy="18954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381" y="1765673"/>
            <a:ext cx="4295775" cy="1066800"/>
          </a:xfrm>
          <a:prstGeom prst="rect">
            <a:avLst/>
          </a:prstGeom>
        </p:spPr>
      </p:pic>
      <p:sp>
        <p:nvSpPr>
          <p:cNvPr id="12" name="TextBox 11"/>
          <p:cNvSpPr txBox="1"/>
          <p:nvPr/>
        </p:nvSpPr>
        <p:spPr>
          <a:xfrm>
            <a:off x="596348" y="3207026"/>
            <a:ext cx="8110330"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Nexus is a software repository manager developed and supported by Sonatype.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It allows you to proxy, collect, and manage your dependencies so that you are not constantly juggling a collection of JARs.</a:t>
            </a:r>
          </a:p>
          <a:p>
            <a:endParaRPr lang="en-US" sz="2000" dirty="0"/>
          </a:p>
        </p:txBody>
      </p:sp>
    </p:spTree>
    <p:extLst>
      <p:ext uri="{BB962C8B-B14F-4D97-AF65-F5344CB8AC3E}">
        <p14:creationId xmlns:p14="http://schemas.microsoft.com/office/powerpoint/2010/main" val="3767933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3078" y="750637"/>
            <a:ext cx="2390976" cy="584775"/>
          </a:xfrm>
          <a:prstGeom prst="rect">
            <a:avLst/>
          </a:prstGeom>
          <a:noFill/>
        </p:spPr>
        <p:txBody>
          <a:bodyPr wrap="none" rtlCol="0">
            <a:spAutoFit/>
          </a:bodyPr>
          <a:lstStyle/>
          <a:p>
            <a:r>
              <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OVERVIEW</a:t>
            </a:r>
          </a:p>
        </p:txBody>
      </p:sp>
      <p:sp>
        <p:nvSpPr>
          <p:cNvPr id="3" name="AutoShape 2" descr="Image result for SONATYPE NEXUS LOGO"/>
          <p:cNvSpPr>
            <a:spLocks noChangeAspect="1" noChangeArrowheads="1"/>
          </p:cNvSpPr>
          <p:nvPr/>
        </p:nvSpPr>
        <p:spPr bwMode="auto">
          <a:xfrm>
            <a:off x="155575" y="-906463"/>
            <a:ext cx="7620000" cy="18954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TextBox 11"/>
          <p:cNvSpPr txBox="1"/>
          <p:nvPr/>
        </p:nvSpPr>
        <p:spPr>
          <a:xfrm>
            <a:off x="596348" y="1606826"/>
            <a:ext cx="8110330" cy="4708981"/>
          </a:xfrm>
          <a:prstGeom prst="rect">
            <a:avLst/>
          </a:prstGeom>
          <a:noFill/>
        </p:spPr>
        <p:txBody>
          <a:bodyPr wrap="square" rtlCol="0">
            <a:spAutoFit/>
          </a:bodyPr>
          <a:lstStyle/>
          <a:p>
            <a:r>
              <a:rPr lang="en-US" sz="2000" dirty="0"/>
              <a:t>COMPONENTS: </a:t>
            </a:r>
          </a:p>
          <a:p>
            <a:pPr marL="800100" lvl="1" indent="-342900">
              <a:buFont typeface="Arial" panose="020B0604020202020204" pitchFamily="34" charset="0"/>
              <a:buChar char="•"/>
            </a:pPr>
            <a:r>
              <a:rPr lang="en-US" sz="2000" dirty="0"/>
              <a:t>A component is a resource like a library or a framework that is used as part of your software application at run-time, integration or unit test execution time or required as part of your build process. It could be an entire application or a static resource like an image.</a:t>
            </a:r>
          </a:p>
          <a:p>
            <a:pPr marL="800100" lvl="1" indent="-342900">
              <a:buFont typeface="Arial" panose="020B0604020202020204" pitchFamily="34" charset="0"/>
              <a:buChar char="•"/>
            </a:pPr>
            <a:r>
              <a:rPr lang="en-US" sz="2000" dirty="0"/>
              <a:t>Components provide all the building blocks and features that allow a development team to create powerful applications by assembling them and adding their own business related components to create a full-fledged, powerful application.</a:t>
            </a:r>
          </a:p>
          <a:p>
            <a:pPr lvl="1"/>
            <a:endParaRPr lang="en-US" sz="2000" dirty="0"/>
          </a:p>
          <a:p>
            <a:r>
              <a:rPr lang="en-US" sz="2000" dirty="0"/>
              <a:t>ASSETS:</a:t>
            </a:r>
          </a:p>
          <a:p>
            <a:pPr marL="800100" lvl="1" indent="-342900">
              <a:buFont typeface="Arial" panose="020B0604020202020204" pitchFamily="34" charset="0"/>
              <a:buChar char="•"/>
            </a:pPr>
            <a:r>
              <a:rPr lang="en-US" sz="2000" dirty="0"/>
              <a:t>Assets are the material addition to all this metadata. The actual archive file is an asset associated with the component. Many formats have a one-to-one mapping for component to asset.</a:t>
            </a:r>
          </a:p>
          <a:p>
            <a:endParaRPr lang="en-US" sz="2000" dirty="0"/>
          </a:p>
        </p:txBody>
      </p:sp>
    </p:spTree>
    <p:extLst>
      <p:ext uri="{BB962C8B-B14F-4D97-AF65-F5344CB8AC3E}">
        <p14:creationId xmlns:p14="http://schemas.microsoft.com/office/powerpoint/2010/main" val="2434418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3078" y="750637"/>
            <a:ext cx="2390976" cy="584775"/>
          </a:xfrm>
          <a:prstGeom prst="rect">
            <a:avLst/>
          </a:prstGeom>
          <a:noFill/>
        </p:spPr>
        <p:txBody>
          <a:bodyPr wrap="none" rtlCol="0">
            <a:spAutoFit/>
          </a:bodyPr>
          <a:lstStyle/>
          <a:p>
            <a:r>
              <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OVERVIEW</a:t>
            </a:r>
          </a:p>
        </p:txBody>
      </p:sp>
      <p:sp>
        <p:nvSpPr>
          <p:cNvPr id="3" name="AutoShape 2" descr="Image result for SONATYPE NEXUS LOGO"/>
          <p:cNvSpPr>
            <a:spLocks noChangeAspect="1" noChangeArrowheads="1"/>
          </p:cNvSpPr>
          <p:nvPr/>
        </p:nvSpPr>
        <p:spPr bwMode="auto">
          <a:xfrm>
            <a:off x="155575" y="-906463"/>
            <a:ext cx="7620000" cy="18954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TextBox 11"/>
          <p:cNvSpPr txBox="1"/>
          <p:nvPr/>
        </p:nvSpPr>
        <p:spPr>
          <a:xfrm>
            <a:off x="596348" y="1606826"/>
            <a:ext cx="8110330" cy="5016758"/>
          </a:xfrm>
          <a:prstGeom prst="rect">
            <a:avLst/>
          </a:prstGeom>
          <a:noFill/>
        </p:spPr>
        <p:txBody>
          <a:bodyPr wrap="square" rtlCol="0">
            <a:spAutoFit/>
          </a:bodyPr>
          <a:lstStyle/>
          <a:p>
            <a:r>
              <a:rPr lang="en-US" sz="2000" dirty="0"/>
              <a:t>REPOSITORY MANAGER: </a:t>
            </a:r>
          </a:p>
          <a:p>
            <a:pPr marL="800100" lvl="1" indent="-342900">
              <a:buFont typeface="Arial" panose="020B0604020202020204" pitchFamily="34" charset="0"/>
              <a:buChar char="•"/>
            </a:pPr>
            <a:r>
              <a:rPr lang="en-US" sz="2000" dirty="0"/>
              <a:t>A dedicated server application designed to manage repositories of binary components.</a:t>
            </a:r>
          </a:p>
          <a:p>
            <a:pPr marL="800100" lvl="1" indent="-342900">
              <a:buFont typeface="Arial" panose="020B0604020202020204" pitchFamily="34" charset="0"/>
              <a:buChar char="•"/>
            </a:pPr>
            <a:r>
              <a:rPr lang="en-US" sz="2000" dirty="0"/>
              <a:t>A proxy for remote repositories which caches artifacts saving both bandwidth and time required to retrieve a software artifact from a remote repository</a:t>
            </a:r>
          </a:p>
          <a:p>
            <a:pPr marL="800100" lvl="1" indent="-342900">
              <a:buFont typeface="Arial" panose="020B0604020202020204" pitchFamily="34" charset="0"/>
              <a:buChar char="•"/>
            </a:pPr>
            <a:r>
              <a:rPr lang="en-US" sz="2000" dirty="0"/>
              <a:t>A host for internal artifacts providing an organization with a deployment target for software artifacts</a:t>
            </a:r>
          </a:p>
          <a:p>
            <a:pPr marL="800100" lvl="1" indent="-342900">
              <a:buFont typeface="Arial" panose="020B0604020202020204" pitchFamily="34" charset="0"/>
              <a:buChar char="•"/>
            </a:pPr>
            <a:endParaRPr lang="en-US" sz="2000" dirty="0"/>
          </a:p>
          <a:p>
            <a:r>
              <a:rPr lang="en-US" sz="2000" dirty="0"/>
              <a:t>CENTRAL:</a:t>
            </a:r>
          </a:p>
          <a:p>
            <a:pPr marL="800100" lvl="1" indent="-342900">
              <a:buFont typeface="Arial" panose="020B0604020202020204" pitchFamily="34" charset="0"/>
              <a:buChar char="•"/>
            </a:pPr>
            <a:r>
              <a:rPr lang="en-US" sz="2000" dirty="0"/>
              <a:t>You can think of "central" as the global repository manager that stores all open source components</a:t>
            </a:r>
          </a:p>
          <a:p>
            <a:pPr marL="800100" lvl="1" indent="-342900">
              <a:buFont typeface="Arial" panose="020B0604020202020204" pitchFamily="34" charset="0"/>
              <a:buChar char="•"/>
            </a:pPr>
            <a:r>
              <a:rPr lang="en-US" sz="2000" dirty="0"/>
              <a:t>"Central" has millions of users throughout the world, and it is fed by thousands for open source projects</a:t>
            </a:r>
          </a:p>
          <a:p>
            <a:endParaRPr lang="en-US" sz="2000" dirty="0"/>
          </a:p>
          <a:p>
            <a:endParaRPr lang="en-US" sz="2000" dirty="0"/>
          </a:p>
        </p:txBody>
      </p:sp>
    </p:spTree>
    <p:extLst>
      <p:ext uri="{BB962C8B-B14F-4D97-AF65-F5344CB8AC3E}">
        <p14:creationId xmlns:p14="http://schemas.microsoft.com/office/powerpoint/2010/main" val="2798508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91188" y="1479536"/>
            <a:ext cx="5844209" cy="40564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ectangle 5"/>
          <p:cNvSpPr/>
          <p:nvPr/>
        </p:nvSpPr>
        <p:spPr>
          <a:xfrm>
            <a:off x="2802612" y="2072360"/>
            <a:ext cx="5393635" cy="3181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63078" y="750637"/>
            <a:ext cx="3220753" cy="584775"/>
          </a:xfrm>
          <a:prstGeom prst="rect">
            <a:avLst/>
          </a:prstGeom>
          <a:noFill/>
        </p:spPr>
        <p:txBody>
          <a:bodyPr wrap="none" rtlCol="0">
            <a:spAutoFit/>
          </a:bodyPr>
          <a:lstStyle/>
          <a:p>
            <a:r>
              <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NEXUS BASICS</a:t>
            </a:r>
          </a:p>
        </p:txBody>
      </p:sp>
      <p:sp>
        <p:nvSpPr>
          <p:cNvPr id="3" name="AutoShape 2" descr="Image result for SONATYPE NEXUS LOGO"/>
          <p:cNvSpPr>
            <a:spLocks noChangeAspect="1" noChangeArrowheads="1"/>
          </p:cNvSpPr>
          <p:nvPr/>
        </p:nvSpPr>
        <p:spPr bwMode="auto">
          <a:xfrm>
            <a:off x="155575" y="-906463"/>
            <a:ext cx="7620000" cy="18954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 name="Cloud 1"/>
          <p:cNvSpPr/>
          <p:nvPr/>
        </p:nvSpPr>
        <p:spPr>
          <a:xfrm>
            <a:off x="363078" y="1720303"/>
            <a:ext cx="1651252" cy="1272209"/>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MAVEN CENTRAL</a:t>
            </a:r>
          </a:p>
        </p:txBody>
      </p:sp>
      <p:sp>
        <p:nvSpPr>
          <p:cNvPr id="5" name="Rectangle 4"/>
          <p:cNvSpPr/>
          <p:nvPr/>
        </p:nvSpPr>
        <p:spPr>
          <a:xfrm>
            <a:off x="3073402" y="2188369"/>
            <a:ext cx="2219738" cy="9939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PROXY: CENTRAL</a:t>
            </a:r>
          </a:p>
        </p:txBody>
      </p:sp>
      <p:sp>
        <p:nvSpPr>
          <p:cNvPr id="8" name="Rectangle 7"/>
          <p:cNvSpPr/>
          <p:nvPr/>
        </p:nvSpPr>
        <p:spPr>
          <a:xfrm>
            <a:off x="3073402" y="3637698"/>
            <a:ext cx="2219738" cy="9939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HOSTED: 3</a:t>
            </a:r>
            <a:r>
              <a:rPr lang="en-US" baseline="30000" dirty="0"/>
              <a:t>RD</a:t>
            </a:r>
            <a:r>
              <a:rPr lang="en-US" dirty="0"/>
              <a:t> PARTY</a:t>
            </a:r>
          </a:p>
        </p:txBody>
      </p:sp>
      <p:sp>
        <p:nvSpPr>
          <p:cNvPr id="9" name="Rectangle 8"/>
          <p:cNvSpPr/>
          <p:nvPr/>
        </p:nvSpPr>
        <p:spPr>
          <a:xfrm>
            <a:off x="5740842" y="2188368"/>
            <a:ext cx="2219738" cy="9939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HOSTED: RELEASE</a:t>
            </a:r>
          </a:p>
        </p:txBody>
      </p:sp>
      <p:sp>
        <p:nvSpPr>
          <p:cNvPr id="10" name="Rectangle 9"/>
          <p:cNvSpPr/>
          <p:nvPr/>
        </p:nvSpPr>
        <p:spPr>
          <a:xfrm>
            <a:off x="5740842" y="3637698"/>
            <a:ext cx="2219738" cy="9939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HOSTED: SNAPSHOTS</a:t>
            </a:r>
          </a:p>
        </p:txBody>
      </p:sp>
      <p:sp>
        <p:nvSpPr>
          <p:cNvPr id="7" name="TextBox 6"/>
          <p:cNvSpPr txBox="1"/>
          <p:nvPr/>
        </p:nvSpPr>
        <p:spPr>
          <a:xfrm>
            <a:off x="2696598" y="1621698"/>
            <a:ext cx="2707857" cy="369332"/>
          </a:xfrm>
          <a:prstGeom prst="rect">
            <a:avLst/>
          </a:prstGeom>
          <a:noFill/>
        </p:spPr>
        <p:txBody>
          <a:bodyPr wrap="none" rtlCol="0">
            <a:spAutoFit/>
          </a:bodyPr>
          <a:lstStyle/>
          <a:p>
            <a:r>
              <a:rPr lang="en-US" dirty="0"/>
              <a:t>Nexus Repository Manager</a:t>
            </a:r>
          </a:p>
        </p:txBody>
      </p:sp>
      <p:cxnSp>
        <p:nvCxnSpPr>
          <p:cNvPr id="13" name="Straight Connector 12"/>
          <p:cNvCxnSpPr>
            <a:stCxn id="2" idx="0"/>
            <a:endCxn id="5" idx="1"/>
          </p:cNvCxnSpPr>
          <p:nvPr/>
        </p:nvCxnSpPr>
        <p:spPr>
          <a:xfrm>
            <a:off x="2012954" y="2356408"/>
            <a:ext cx="1060448" cy="328918"/>
          </a:xfrm>
          <a:prstGeom prst="line">
            <a:avLst/>
          </a:prstGeom>
        </p:spPr>
        <p:style>
          <a:lnRef idx="3">
            <a:schemeClr val="dk1"/>
          </a:lnRef>
          <a:fillRef idx="0">
            <a:schemeClr val="dk1"/>
          </a:fillRef>
          <a:effectRef idx="2">
            <a:schemeClr val="dk1"/>
          </a:effectRef>
          <a:fontRef idx="minor">
            <a:schemeClr val="tx1"/>
          </a:fontRef>
        </p:style>
      </p:cxnSp>
      <p:sp>
        <p:nvSpPr>
          <p:cNvPr id="15" name="Rectangle 14"/>
          <p:cNvSpPr/>
          <p:nvPr/>
        </p:nvSpPr>
        <p:spPr>
          <a:xfrm>
            <a:off x="4982375" y="5994789"/>
            <a:ext cx="2160548" cy="4969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DEVELOPERS </a:t>
            </a:r>
            <a:r>
              <a:rPr lang="en-US" dirty="0">
                <a:sym typeface="Wingdings" panose="05000000000000000000" pitchFamily="2" charset="2"/>
              </a:rPr>
              <a:t></a:t>
            </a:r>
            <a:endParaRPr lang="en-US" dirty="0"/>
          </a:p>
        </p:txBody>
      </p:sp>
      <p:sp>
        <p:nvSpPr>
          <p:cNvPr id="16" name="TextBox 15"/>
          <p:cNvSpPr txBox="1"/>
          <p:nvPr/>
        </p:nvSpPr>
        <p:spPr>
          <a:xfrm>
            <a:off x="4721198" y="4780687"/>
            <a:ext cx="1834762" cy="369332"/>
          </a:xfrm>
          <a:prstGeom prst="rect">
            <a:avLst/>
          </a:prstGeom>
          <a:noFill/>
        </p:spPr>
        <p:txBody>
          <a:bodyPr wrap="square" rtlCol="0">
            <a:spAutoFit/>
          </a:bodyPr>
          <a:lstStyle/>
          <a:p>
            <a:r>
              <a:rPr lang="en-US" dirty="0"/>
              <a:t>Group: Internal</a:t>
            </a:r>
          </a:p>
        </p:txBody>
      </p:sp>
      <p:cxnSp>
        <p:nvCxnSpPr>
          <p:cNvPr id="34" name="Elbow Connector 33"/>
          <p:cNvCxnSpPr>
            <a:endCxn id="10" idx="3"/>
          </p:cNvCxnSpPr>
          <p:nvPr/>
        </p:nvCxnSpPr>
        <p:spPr>
          <a:xfrm rot="5400000" flipH="1" flipV="1">
            <a:off x="6504691" y="4799391"/>
            <a:ext cx="2120624" cy="791153"/>
          </a:xfrm>
          <a:prstGeom prst="bentConnector4">
            <a:avLst>
              <a:gd name="adj1" fmla="val 163"/>
              <a:gd name="adj2" fmla="val 210972"/>
            </a:avLst>
          </a:prstGeom>
          <a:ln>
            <a:tailEnd type="triangle"/>
          </a:ln>
        </p:spPr>
        <p:style>
          <a:lnRef idx="3">
            <a:schemeClr val="dk1"/>
          </a:lnRef>
          <a:fillRef idx="0">
            <a:schemeClr val="dk1"/>
          </a:fillRef>
          <a:effectRef idx="2">
            <a:schemeClr val="dk1"/>
          </a:effectRef>
          <a:fontRef idx="minor">
            <a:schemeClr val="tx1"/>
          </a:fontRef>
        </p:style>
      </p:cxnSp>
      <p:cxnSp>
        <p:nvCxnSpPr>
          <p:cNvPr id="40" name="Elbow Connector 39"/>
          <p:cNvCxnSpPr>
            <a:stCxn id="15" idx="3"/>
            <a:endCxn id="9" idx="3"/>
          </p:cNvCxnSpPr>
          <p:nvPr/>
        </p:nvCxnSpPr>
        <p:spPr>
          <a:xfrm flipV="1">
            <a:off x="7142923" y="2685325"/>
            <a:ext cx="817657" cy="3557943"/>
          </a:xfrm>
          <a:prstGeom prst="bentConnector3">
            <a:avLst>
              <a:gd name="adj1" fmla="val 207375"/>
            </a:avLst>
          </a:prstGeom>
          <a:ln>
            <a:tailEnd type="triangle"/>
          </a:ln>
        </p:spPr>
        <p:style>
          <a:lnRef idx="3">
            <a:schemeClr val="dk1"/>
          </a:lnRef>
          <a:fillRef idx="0">
            <a:schemeClr val="dk1"/>
          </a:fillRef>
          <a:effectRef idx="2">
            <a:schemeClr val="dk1"/>
          </a:effectRef>
          <a:fontRef idx="minor">
            <a:schemeClr val="tx1"/>
          </a:fontRef>
        </p:style>
      </p:cxnSp>
      <p:cxnSp>
        <p:nvCxnSpPr>
          <p:cNvPr id="48" name="Elbow Connector 47"/>
          <p:cNvCxnSpPr>
            <a:endCxn id="15" idx="1"/>
          </p:cNvCxnSpPr>
          <p:nvPr/>
        </p:nvCxnSpPr>
        <p:spPr>
          <a:xfrm>
            <a:off x="3869635" y="5253544"/>
            <a:ext cx="1112740" cy="989724"/>
          </a:xfrm>
          <a:prstGeom prst="bentConnector3">
            <a:avLst>
              <a:gd name="adj1" fmla="val -2402"/>
            </a:avLst>
          </a:prstGeom>
          <a:ln>
            <a:tailEnd type="triangle"/>
          </a:ln>
        </p:spPr>
        <p:style>
          <a:lnRef idx="3">
            <a:schemeClr val="dk1"/>
          </a:lnRef>
          <a:fillRef idx="0">
            <a:schemeClr val="dk1"/>
          </a:fillRef>
          <a:effectRef idx="2">
            <a:schemeClr val="dk1"/>
          </a:effectRef>
          <a:fontRef idx="minor">
            <a:schemeClr val="tx1"/>
          </a:fontRef>
        </p:style>
      </p:cxnSp>
      <p:sp>
        <p:nvSpPr>
          <p:cNvPr id="50" name="TextBox 49"/>
          <p:cNvSpPr txBox="1"/>
          <p:nvPr/>
        </p:nvSpPr>
        <p:spPr>
          <a:xfrm>
            <a:off x="3101010" y="5624254"/>
            <a:ext cx="1510748" cy="646331"/>
          </a:xfrm>
          <a:prstGeom prst="rect">
            <a:avLst/>
          </a:prstGeom>
          <a:noFill/>
        </p:spPr>
        <p:txBody>
          <a:bodyPr wrap="square" rtlCol="0">
            <a:spAutoFit/>
          </a:bodyPr>
          <a:lstStyle/>
          <a:p>
            <a:pPr algn="ctr"/>
            <a:r>
              <a:rPr lang="en-US" dirty="0"/>
              <a:t>download</a:t>
            </a:r>
          </a:p>
          <a:p>
            <a:pPr algn="ctr"/>
            <a:r>
              <a:rPr lang="en-US" dirty="0"/>
              <a:t>dependencies</a:t>
            </a:r>
          </a:p>
        </p:txBody>
      </p:sp>
      <p:sp>
        <p:nvSpPr>
          <p:cNvPr id="51" name="TextBox 50"/>
          <p:cNvSpPr txBox="1"/>
          <p:nvPr/>
        </p:nvSpPr>
        <p:spPr>
          <a:xfrm>
            <a:off x="7330453" y="5651949"/>
            <a:ext cx="1495922" cy="646331"/>
          </a:xfrm>
          <a:prstGeom prst="rect">
            <a:avLst/>
          </a:prstGeom>
          <a:noFill/>
        </p:spPr>
        <p:txBody>
          <a:bodyPr wrap="none" rtlCol="0">
            <a:spAutoFit/>
          </a:bodyPr>
          <a:lstStyle/>
          <a:p>
            <a:pPr algn="ctr"/>
            <a:r>
              <a:rPr lang="en-US" dirty="0"/>
              <a:t>publish</a:t>
            </a:r>
          </a:p>
          <a:p>
            <a:pPr algn="ctr"/>
            <a:r>
              <a:rPr lang="en-US" dirty="0"/>
              <a:t>dependencies</a:t>
            </a:r>
          </a:p>
        </p:txBody>
      </p:sp>
    </p:spTree>
    <p:extLst>
      <p:ext uri="{BB962C8B-B14F-4D97-AF65-F5344CB8AC3E}">
        <p14:creationId xmlns:p14="http://schemas.microsoft.com/office/powerpoint/2010/main" val="2958973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www.sonatype.com/hs-fs/hubfs/Icons/Cache_Icon.png?t=1475868698789&amp;width=105&amp;height=105&amp;name=Cache_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5307" y="1649819"/>
            <a:ext cx="1000125" cy="1000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to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857" y="1649820"/>
            <a:ext cx="1000125" cy="1000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dapt_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2757" y="1649819"/>
            <a:ext cx="1000125" cy="10001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cale_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0207" y="1649818"/>
            <a:ext cx="1000125" cy="10001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91039" y="2926597"/>
            <a:ext cx="866199" cy="400110"/>
          </a:xfrm>
          <a:prstGeom prst="rect">
            <a:avLst/>
          </a:prstGeom>
          <a:noFill/>
        </p:spPr>
        <p:txBody>
          <a:bodyPr wrap="none" rtlCol="0">
            <a:spAutoFit/>
          </a:bodyPr>
          <a:lstStyle/>
          <a:p>
            <a:r>
              <a:rPr lang="en-US" sz="2000" b="1" dirty="0">
                <a:solidFill>
                  <a:schemeClr val="accent6">
                    <a:lumMod val="50000"/>
                  </a:schemeClr>
                </a:solidFill>
              </a:rPr>
              <a:t>STORE</a:t>
            </a:r>
          </a:p>
        </p:txBody>
      </p:sp>
      <p:sp>
        <p:nvSpPr>
          <p:cNvPr id="5" name="TextBox 4"/>
          <p:cNvSpPr txBox="1"/>
          <p:nvPr/>
        </p:nvSpPr>
        <p:spPr>
          <a:xfrm>
            <a:off x="3140503" y="2926597"/>
            <a:ext cx="889731" cy="400110"/>
          </a:xfrm>
          <a:prstGeom prst="rect">
            <a:avLst/>
          </a:prstGeom>
          <a:noFill/>
        </p:spPr>
        <p:txBody>
          <a:bodyPr wrap="none" rtlCol="0">
            <a:spAutoFit/>
          </a:bodyPr>
          <a:lstStyle/>
          <a:p>
            <a:r>
              <a:rPr lang="en-US" sz="2000" b="1" dirty="0">
                <a:solidFill>
                  <a:schemeClr val="accent6">
                    <a:lumMod val="50000"/>
                  </a:schemeClr>
                </a:solidFill>
              </a:rPr>
              <a:t>CACHE</a:t>
            </a:r>
          </a:p>
        </p:txBody>
      </p:sp>
      <p:sp>
        <p:nvSpPr>
          <p:cNvPr id="6" name="TextBox 5"/>
          <p:cNvSpPr txBox="1"/>
          <p:nvPr/>
        </p:nvSpPr>
        <p:spPr>
          <a:xfrm>
            <a:off x="5106286" y="2926597"/>
            <a:ext cx="913648" cy="400110"/>
          </a:xfrm>
          <a:prstGeom prst="rect">
            <a:avLst/>
          </a:prstGeom>
          <a:noFill/>
        </p:spPr>
        <p:txBody>
          <a:bodyPr wrap="none" rtlCol="0">
            <a:spAutoFit/>
          </a:bodyPr>
          <a:lstStyle/>
          <a:p>
            <a:r>
              <a:rPr lang="en-US" sz="2000" b="1" dirty="0">
                <a:solidFill>
                  <a:schemeClr val="accent6">
                    <a:lumMod val="50000"/>
                  </a:schemeClr>
                </a:solidFill>
              </a:rPr>
              <a:t>ADAPT</a:t>
            </a:r>
          </a:p>
        </p:txBody>
      </p:sp>
      <p:sp>
        <p:nvSpPr>
          <p:cNvPr id="7" name="TextBox 6"/>
          <p:cNvSpPr txBox="1"/>
          <p:nvPr/>
        </p:nvSpPr>
        <p:spPr>
          <a:xfrm>
            <a:off x="7137792" y="2957375"/>
            <a:ext cx="764953" cy="369332"/>
          </a:xfrm>
          <a:prstGeom prst="rect">
            <a:avLst/>
          </a:prstGeom>
          <a:noFill/>
        </p:spPr>
        <p:txBody>
          <a:bodyPr wrap="none" rtlCol="0">
            <a:spAutoFit/>
          </a:bodyPr>
          <a:lstStyle/>
          <a:p>
            <a:r>
              <a:rPr lang="en-US" b="1" dirty="0">
                <a:solidFill>
                  <a:schemeClr val="accent6">
                    <a:lumMod val="50000"/>
                  </a:schemeClr>
                </a:solidFill>
              </a:rPr>
              <a:t>SCALE</a:t>
            </a:r>
          </a:p>
        </p:txBody>
      </p:sp>
      <p:sp>
        <p:nvSpPr>
          <p:cNvPr id="8" name="TextBox 7"/>
          <p:cNvSpPr txBox="1"/>
          <p:nvPr/>
        </p:nvSpPr>
        <p:spPr>
          <a:xfrm>
            <a:off x="697751" y="3603359"/>
            <a:ext cx="1823381" cy="2862322"/>
          </a:xfrm>
          <a:prstGeom prst="rect">
            <a:avLst/>
          </a:prstGeom>
          <a:noFill/>
        </p:spPr>
        <p:txBody>
          <a:bodyPr wrap="square" rtlCol="0">
            <a:spAutoFit/>
          </a:bodyPr>
          <a:lstStyle/>
          <a:p>
            <a:pPr algn="ctr"/>
            <a:r>
              <a:rPr lang="en-US" sz="1700" b="1" dirty="0"/>
              <a:t>A warehouse for your components</a:t>
            </a:r>
          </a:p>
          <a:p>
            <a:endParaRPr lang="en-US" b="1" dirty="0"/>
          </a:p>
          <a:p>
            <a:r>
              <a:rPr lang="en-US" sz="1600" dirty="0"/>
              <a:t>Nexus Repository OSS is the single warehouse that reliably serves components to every part of your software supply chain.</a:t>
            </a:r>
          </a:p>
        </p:txBody>
      </p:sp>
      <p:sp>
        <p:nvSpPr>
          <p:cNvPr id="16" name="TextBox 15"/>
          <p:cNvSpPr txBox="1"/>
          <p:nvPr/>
        </p:nvSpPr>
        <p:spPr>
          <a:xfrm>
            <a:off x="2673677" y="3603359"/>
            <a:ext cx="1823381" cy="2862322"/>
          </a:xfrm>
          <a:prstGeom prst="rect">
            <a:avLst/>
          </a:prstGeom>
          <a:noFill/>
        </p:spPr>
        <p:txBody>
          <a:bodyPr wrap="square" rtlCol="0">
            <a:spAutoFit/>
          </a:bodyPr>
          <a:lstStyle/>
          <a:p>
            <a:pPr algn="ctr"/>
            <a:r>
              <a:rPr lang="en-US" sz="1700" b="1" dirty="0"/>
              <a:t>Save time, increase reliability</a:t>
            </a:r>
          </a:p>
          <a:p>
            <a:endParaRPr lang="en-US" b="1" dirty="0"/>
          </a:p>
          <a:p>
            <a:r>
              <a:rPr lang="en-US" sz="1600" dirty="0"/>
              <a:t>Nexus Repository OSS makes it simple to cache remote repositories and eliminate latency in your software supply chain.</a:t>
            </a:r>
            <a:endParaRPr lang="en-US" sz="1600" b="1" dirty="0"/>
          </a:p>
        </p:txBody>
      </p:sp>
      <p:sp>
        <p:nvSpPr>
          <p:cNvPr id="17" name="TextBox 16"/>
          <p:cNvSpPr txBox="1"/>
          <p:nvPr/>
        </p:nvSpPr>
        <p:spPr>
          <a:xfrm>
            <a:off x="4651419" y="3603359"/>
            <a:ext cx="1823381" cy="2354491"/>
          </a:xfrm>
          <a:prstGeom prst="rect">
            <a:avLst/>
          </a:prstGeom>
          <a:noFill/>
        </p:spPr>
        <p:txBody>
          <a:bodyPr wrap="square" rtlCol="0">
            <a:spAutoFit/>
          </a:bodyPr>
          <a:lstStyle/>
          <a:p>
            <a:pPr algn="ctr"/>
            <a:r>
              <a:rPr lang="en-US" sz="1700" b="1" dirty="0"/>
              <a:t>Universal package support</a:t>
            </a:r>
          </a:p>
          <a:p>
            <a:pPr algn="ctr"/>
            <a:endParaRPr lang="en-US" sz="1700" b="1" dirty="0"/>
          </a:p>
          <a:p>
            <a:r>
              <a:rPr lang="en-US" sz="1600" dirty="0"/>
              <a:t>Nexus Repository OSS is a universal repository manager with support for all major package formats and types. </a:t>
            </a:r>
            <a:endParaRPr lang="en-US" sz="1600" b="1" dirty="0"/>
          </a:p>
        </p:txBody>
      </p:sp>
      <p:sp>
        <p:nvSpPr>
          <p:cNvPr id="18" name="TextBox 17"/>
          <p:cNvSpPr txBox="1"/>
          <p:nvPr/>
        </p:nvSpPr>
        <p:spPr>
          <a:xfrm>
            <a:off x="6608577" y="3603358"/>
            <a:ext cx="1823381" cy="2616101"/>
          </a:xfrm>
          <a:prstGeom prst="rect">
            <a:avLst/>
          </a:prstGeom>
          <a:noFill/>
        </p:spPr>
        <p:txBody>
          <a:bodyPr wrap="square" rtlCol="0">
            <a:spAutoFit/>
          </a:bodyPr>
          <a:lstStyle/>
          <a:p>
            <a:pPr algn="ctr"/>
            <a:r>
              <a:rPr lang="en-US" sz="1700" b="1" dirty="0"/>
              <a:t>Unlimited server installs, for unlimited users</a:t>
            </a:r>
          </a:p>
          <a:p>
            <a:pPr algn="ctr"/>
            <a:endParaRPr lang="en-US" sz="1700" dirty="0"/>
          </a:p>
          <a:p>
            <a:r>
              <a:rPr lang="en-US" sz="1600" dirty="0"/>
              <a:t>Nexus Repository OSS is used by more than 100,000 development teams just like yours.</a:t>
            </a:r>
          </a:p>
        </p:txBody>
      </p:sp>
      <p:sp>
        <p:nvSpPr>
          <p:cNvPr id="20" name="TextBox 19"/>
          <p:cNvSpPr txBox="1"/>
          <p:nvPr/>
        </p:nvSpPr>
        <p:spPr>
          <a:xfrm>
            <a:off x="363078" y="750637"/>
            <a:ext cx="3851311" cy="584775"/>
          </a:xfrm>
          <a:prstGeom prst="rect">
            <a:avLst/>
          </a:prstGeom>
          <a:noFill/>
        </p:spPr>
        <p:txBody>
          <a:bodyPr wrap="none" rtlCol="0">
            <a:spAutoFit/>
          </a:bodyPr>
          <a:lstStyle/>
          <a:p>
            <a:r>
              <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WHY USE NEXUS?</a:t>
            </a:r>
          </a:p>
        </p:txBody>
      </p:sp>
    </p:spTree>
    <p:extLst>
      <p:ext uri="{BB962C8B-B14F-4D97-AF65-F5344CB8AC3E}">
        <p14:creationId xmlns:p14="http://schemas.microsoft.com/office/powerpoint/2010/main" val="3740436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3078" y="750637"/>
            <a:ext cx="7039043" cy="584775"/>
          </a:xfrm>
          <a:prstGeom prst="rect">
            <a:avLst/>
          </a:prstGeom>
          <a:noFill/>
        </p:spPr>
        <p:txBody>
          <a:bodyPr wrap="none" rtlCol="0">
            <a:spAutoFit/>
          </a:bodyPr>
          <a:lstStyle/>
          <a:p>
            <a:r>
              <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COMPARISON WITH ARTIFACTORY</a:t>
            </a:r>
          </a:p>
        </p:txBody>
      </p:sp>
      <p:pic>
        <p:nvPicPr>
          <p:cNvPr id="2050" name="Picture 2" descr="Pro_v_JFro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399" y="1739900"/>
            <a:ext cx="4558892" cy="4585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480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3078" y="750637"/>
            <a:ext cx="6029023" cy="584775"/>
          </a:xfrm>
          <a:prstGeom prst="rect">
            <a:avLst/>
          </a:prstGeom>
          <a:noFill/>
        </p:spPr>
        <p:txBody>
          <a:bodyPr wrap="none" rtlCol="0">
            <a:spAutoFit/>
          </a:bodyPr>
          <a:lstStyle/>
          <a:p>
            <a:r>
              <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INSTALLATION AND RUNNING</a:t>
            </a:r>
          </a:p>
        </p:txBody>
      </p:sp>
      <p:sp>
        <p:nvSpPr>
          <p:cNvPr id="2" name="TextBox 1"/>
          <p:cNvSpPr txBox="1"/>
          <p:nvPr/>
        </p:nvSpPr>
        <p:spPr>
          <a:xfrm>
            <a:off x="838200" y="2527300"/>
            <a:ext cx="831831" cy="400110"/>
          </a:xfrm>
          <a:prstGeom prst="rect">
            <a:avLst/>
          </a:prstGeom>
          <a:noFill/>
        </p:spPr>
        <p:txBody>
          <a:bodyPr wrap="none" rtlCol="0">
            <a:spAutoFit/>
          </a:bodyPr>
          <a:lstStyle/>
          <a:p>
            <a:r>
              <a:rPr lang="en-US" sz="2000" dirty="0"/>
              <a:t>NOTE:</a:t>
            </a:r>
          </a:p>
        </p:txBody>
      </p:sp>
      <p:pic>
        <p:nvPicPr>
          <p:cNvPr id="3" name="Picture 2"/>
          <p:cNvPicPr>
            <a:picLocks noChangeAspect="1"/>
          </p:cNvPicPr>
          <p:nvPr/>
        </p:nvPicPr>
        <p:blipFill>
          <a:blip r:embed="rId2"/>
          <a:stretch>
            <a:fillRect/>
          </a:stretch>
        </p:blipFill>
        <p:spPr>
          <a:xfrm>
            <a:off x="838200" y="3073400"/>
            <a:ext cx="7591552" cy="1625600"/>
          </a:xfrm>
          <a:prstGeom prst="rect">
            <a:avLst/>
          </a:prstGeom>
        </p:spPr>
      </p:pic>
    </p:spTree>
    <p:extLst>
      <p:ext uri="{BB962C8B-B14F-4D97-AF65-F5344CB8AC3E}">
        <p14:creationId xmlns:p14="http://schemas.microsoft.com/office/powerpoint/2010/main" val="108715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18B4BFBE44CB4787AA86045C9A6063" ma:contentTypeVersion="4" ma:contentTypeDescription="Create a new document." ma:contentTypeScope="" ma:versionID="93c073b2831897a25c38aba55839d647">
  <xsd:schema xmlns:xsd="http://www.w3.org/2001/XMLSchema" xmlns:xs="http://www.w3.org/2001/XMLSchema" xmlns:p="http://schemas.microsoft.com/office/2006/metadata/properties" xmlns:ns2="9b901641-0d09-466e-84cb-a5070d83a351" targetNamespace="http://schemas.microsoft.com/office/2006/metadata/properties" ma:root="true" ma:fieldsID="cab2147e73551688624eae5917c4a057" ns2:_="">
    <xsd:import namespace="9b901641-0d09-466e-84cb-a5070d83a351"/>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901641-0d09-466e-84cb-a5070d83a35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5E9372C-392C-421B-B0C5-060E8A9BC83E}"/>
</file>

<file path=customXml/itemProps2.xml><?xml version="1.0" encoding="utf-8"?>
<ds:datastoreItem xmlns:ds="http://schemas.openxmlformats.org/officeDocument/2006/customXml" ds:itemID="{CA17B04E-A335-4B97-9128-3D5694BCF64E}"/>
</file>

<file path=customXml/itemProps3.xml><?xml version="1.0" encoding="utf-8"?>
<ds:datastoreItem xmlns:ds="http://schemas.openxmlformats.org/officeDocument/2006/customXml" ds:itemID="{DBDC0F38-835E-47F7-B54C-348628D668E5}"/>
</file>

<file path=docProps/app.xml><?xml version="1.0" encoding="utf-8"?>
<Properties xmlns="http://schemas.openxmlformats.org/officeDocument/2006/extended-properties" xmlns:vt="http://schemas.openxmlformats.org/officeDocument/2006/docPropsVTypes">
  <Template>Office Theme</Template>
  <TotalTime>879</TotalTime>
  <Words>1169</Words>
  <Application>Microsoft Office PowerPoint</Application>
  <PresentationFormat>On-screen Show (4:3)</PresentationFormat>
  <Paragraphs>154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Tadeo, Imelda I.</dc:creator>
  <cp:lastModifiedBy>Christine Mae Olalo</cp:lastModifiedBy>
  <cp:revision>46</cp:revision>
  <dcterms:created xsi:type="dcterms:W3CDTF">2016-09-28T07:44:58Z</dcterms:created>
  <dcterms:modified xsi:type="dcterms:W3CDTF">2016-11-22T00:01:19Z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0x0101003D18B4BFBE44CB4787AA86045C9A6063</vt:lpwstr>
  </property>
</Properties>
</file>