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3" r:id="rId4"/>
  </p:sldMasterIdLst>
  <p:notesMasterIdLst>
    <p:notesMasterId r:id="rId55"/>
  </p:notesMasterIdLst>
  <p:handoutMasterIdLst>
    <p:handoutMasterId r:id="rId56"/>
  </p:handoutMasterIdLst>
  <p:sldIdLst>
    <p:sldId id="256" r:id="rId5"/>
    <p:sldId id="526" r:id="rId6"/>
    <p:sldId id="525" r:id="rId7"/>
    <p:sldId id="527" r:id="rId8"/>
    <p:sldId id="534" r:id="rId9"/>
    <p:sldId id="535" r:id="rId10"/>
    <p:sldId id="536" r:id="rId11"/>
    <p:sldId id="528" r:id="rId12"/>
    <p:sldId id="530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7" r:id="rId22"/>
    <p:sldId id="548" r:id="rId23"/>
    <p:sldId id="546" r:id="rId24"/>
    <p:sldId id="549" r:id="rId25"/>
    <p:sldId id="550" r:id="rId26"/>
    <p:sldId id="545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3" r:id="rId38"/>
    <p:sldId id="564" r:id="rId39"/>
    <p:sldId id="565" r:id="rId40"/>
    <p:sldId id="566" r:id="rId41"/>
    <p:sldId id="562" r:id="rId42"/>
    <p:sldId id="561" r:id="rId43"/>
    <p:sldId id="567" r:id="rId44"/>
    <p:sldId id="569" r:id="rId45"/>
    <p:sldId id="529" r:id="rId46"/>
    <p:sldId id="570" r:id="rId47"/>
    <p:sldId id="572" r:id="rId48"/>
    <p:sldId id="573" r:id="rId49"/>
    <p:sldId id="574" r:id="rId50"/>
    <p:sldId id="575" r:id="rId51"/>
    <p:sldId id="576" r:id="rId52"/>
    <p:sldId id="531" r:id="rId53"/>
    <p:sldId id="532" r:id="rId54"/>
  </p:sldIdLst>
  <p:sldSz cx="9144000" cy="6858000" type="screen4x3"/>
  <p:notesSz cx="6797675" cy="9928225"/>
  <p:custDataLst>
    <p:tags r:id="rId57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>
          <p15:clr>
            <a:srgbClr val="A4A3A4"/>
          </p15:clr>
        </p15:guide>
        <p15:guide id="2" orient="horz" pos="2888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orient="horz" pos="3162">
          <p15:clr>
            <a:srgbClr val="A4A3A4"/>
          </p15:clr>
        </p15:guide>
        <p15:guide id="5" orient="horz" pos="3368">
          <p15:clr>
            <a:srgbClr val="A4A3A4"/>
          </p15:clr>
        </p15:guide>
        <p15:guide id="6" orient="horz" pos="423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2008">
          <p15:clr>
            <a:srgbClr val="A4A3A4"/>
          </p15:clr>
        </p15:guide>
        <p15:guide id="9" orient="horz" pos="968">
          <p15:clr>
            <a:srgbClr val="A4A3A4"/>
          </p15:clr>
        </p15:guide>
        <p15:guide id="10" pos="317">
          <p15:clr>
            <a:srgbClr val="A4A3A4"/>
          </p15:clr>
        </p15:guide>
        <p15:guide id="11" pos="1594">
          <p15:clr>
            <a:srgbClr val="A4A3A4"/>
          </p15:clr>
        </p15:guide>
        <p15:guide id="12" pos="5529">
          <p15:clr>
            <a:srgbClr val="A4A3A4"/>
          </p15:clr>
        </p15:guide>
        <p15:guide id="13" pos="15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.m.olla" initials="so" lastIdx="9" clrIdx="0"/>
  <p:cmAuthor id="1" name="sabitha nair" initials="sn" lastIdx="5" clrIdx="1">
    <p:extLst/>
  </p:cmAuthor>
  <p:cmAuthor id="2" name="Bagmar, Jai" initials="BJ" lastIdx="9" clrIdx="2"/>
  <p:cmAuthor id="3" name="Hayward, Douglas" initials="DTH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69238"/>
    <a:srgbClr val="2B94C3"/>
    <a:srgbClr val="003344"/>
    <a:srgbClr val="AADDEE"/>
    <a:srgbClr val="66AA44"/>
    <a:srgbClr val="001B4D"/>
    <a:srgbClr val="937D3F"/>
    <a:srgbClr val="6BB248"/>
    <a:srgbClr val="CCB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0" autoAdjust="0"/>
    <p:restoredTop sz="8848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248" y="96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orient="horz" pos="968"/>
        <p:guide pos="317"/>
        <p:guide pos="1594"/>
        <p:guide pos="5529"/>
        <p:guide pos="1598"/>
      </p:guideLst>
    </p:cSldViewPr>
  </p:slideViewPr>
  <p:outlineViewPr>
    <p:cViewPr>
      <p:scale>
        <a:sx n="33" d="100"/>
        <a:sy n="33" d="100"/>
      </p:scale>
      <p:origin x="0" y="34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58" y="96"/>
      </p:cViewPr>
      <p:guideLst>
        <p:guide orient="horz" pos="2880"/>
        <p:guide pos="2204"/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gs" Target="tags/tag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3E82913B-684B-45AA-BEFB-87506F44402E}" type="datetime1">
              <a:rPr lang="en-US" sz="1000"/>
              <a:pPr/>
              <a:t>3/7/2017</a:t>
            </a:fld>
            <a:endParaRPr lang="en-US" sz="1000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A028DC5-776A-458E-8C28-9823E1AC2C4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57601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 smtClean="0"/>
              <a:t>Products: Automotive, Industrial, Infrastructure &amp; Travel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EF0961F8-5312-4593-A8E0-89411A6E4F80}" type="datetime1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 smtClean="0"/>
              <a:t>Copyright © 2009 Accenture All Rights Reserved.</a:t>
            </a:r>
            <a:endParaRPr lang="en-US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20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009A-C4AC-4274-BCC6-35D100FBA777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537BA-9856-4466-9DAC-8C24BD0BD89A}" type="datetime1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2009 Accenture All Rights Reserved.</a:t>
            </a:r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Quality &amp; Client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7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5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r="2860" b="32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8788" y="1250769"/>
            <a:ext cx="4113212" cy="943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61963" y="2307551"/>
            <a:ext cx="4110037" cy="61555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5658095" y="3690908"/>
            <a:ext cx="3074395" cy="2060440"/>
            <a:chOff x="5701703" y="682760"/>
            <a:chExt cx="3074395" cy="2060440"/>
          </a:xfrm>
        </p:grpSpPr>
        <p:sp>
          <p:nvSpPr>
            <p:cNvPr id="21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95103" y="6150003"/>
            <a:ext cx="5334462" cy="493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80A387-8F22-40D2-A1D6-12069FE744E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38D73-221F-4AD8-9AA4-472AF34246F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0439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FF34A-C031-4841-B977-68BD294405A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FFF099-79C6-43A2-814E-9876B9DA24A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E1F3C6-7755-4C1E-A444-85B11B2202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14300"/>
            <a:ext cx="2125663" cy="6208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14300"/>
            <a:ext cx="6224587" cy="6208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E12910-5892-4482-81F5-0964B71CBE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1"/>
          </a:xfrm>
          <a:prstGeom prst="rect">
            <a:avLst/>
          </a:prstGeom>
          <a:solidFill>
            <a:schemeClr val="bg1"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4" y="443345"/>
            <a:ext cx="8395094" cy="2287155"/>
          </a:xfrm>
        </p:spPr>
        <p:txBody>
          <a:bodyPr anchor="b" anchorCtr="0"/>
          <a:lstStyle>
            <a:lvl1pPr algn="l">
              <a:defRPr sz="3600" b="1" cap="none" baseline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8640" r="2860" b="62003"/>
          <a:stretch/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8640" r="2860" b="62003"/>
          <a:stretch/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-2432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95250" y="0"/>
            <a:ext cx="9232900" cy="6946901"/>
          </a:xfrm>
          <a:prstGeom prst="rect">
            <a:avLst/>
          </a:prstGeom>
          <a:solidFill>
            <a:schemeClr val="bg1">
              <a:alpha val="2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4" y="443345"/>
            <a:ext cx="8395094" cy="288289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26438" cy="10982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882" y="1597868"/>
            <a:ext cx="4197096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965" y="1597868"/>
            <a:ext cx="4196323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E42313-9B81-4CBD-9AA5-E7700507916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6" y="233082"/>
            <a:ext cx="8383022" cy="96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0" y="1595057"/>
            <a:ext cx="4025155" cy="639762"/>
          </a:xfrm>
        </p:spPr>
        <p:txBody>
          <a:bodyPr anchor="b"/>
          <a:lstStyle>
            <a:lvl1pPr marL="0" indent="0">
              <a:lnSpc>
                <a:spcPts val="26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145" y="2234819"/>
            <a:ext cx="421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5057"/>
            <a:ext cx="4132263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725" y="2234819"/>
            <a:ext cx="4311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82A44A-3769-4E22-A0B6-AFBEA565A1A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5050228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5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11882" y="1590805"/>
            <a:ext cx="8565405" cy="4777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64388" y="6511925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46E3B560-07B0-4853-AE85-4967240282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58788" y="6324600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97060" y="191939"/>
            <a:ext cx="8380228" cy="998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994" y="1289646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861" r:id="rId2"/>
    <p:sldLayoutId id="2147483859" r:id="rId3"/>
    <p:sldLayoutId id="2147483862" r:id="rId4"/>
    <p:sldLayoutId id="2147483860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819" r:id="rId16"/>
  </p:sldLayoutIdLst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630238" indent="-1682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869950" indent="-22701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1042988" indent="-166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886" y="1268663"/>
            <a:ext cx="5175205" cy="1062314"/>
          </a:xfrm>
        </p:spPr>
        <p:txBody>
          <a:bodyPr/>
          <a:lstStyle/>
          <a:p>
            <a:r>
              <a:rPr lang="en-US" sz="3600" dirty="0" smtClean="0"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</a:t>
            </a:r>
            <a:endParaRPr lang="en-US" sz="3600" dirty="0"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6886" y="2287803"/>
            <a:ext cx="7259188" cy="75307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Introduction, Installation and Configuration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i="1" dirty="0" smtClean="0">
                <a:solidFill>
                  <a:srgbClr val="FF0000"/>
                </a:solidFill>
              </a:rPr>
              <a:t>You </a:t>
            </a:r>
            <a:r>
              <a:rPr lang="en-US" sz="1600" i="1" dirty="0">
                <a:solidFill>
                  <a:srgbClr val="FF0000"/>
                </a:solidFill>
              </a:rPr>
              <a:t>may choose to download the latest version (as of 01/2016, latest version is 3.3.9) or use the current version 3.3.3 on the compiled installation tools for Selenium Webdriver together with this guide.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i="1" dirty="0" smtClean="0">
                <a:solidFill>
                  <a:srgbClr val="FF0000"/>
                </a:solidFill>
              </a:rPr>
              <a:t>This </a:t>
            </a:r>
            <a:r>
              <a:rPr lang="en-US" sz="1600" i="1" dirty="0">
                <a:solidFill>
                  <a:srgbClr val="FF0000"/>
                </a:solidFill>
              </a:rPr>
              <a:t>comes up </a:t>
            </a:r>
            <a:r>
              <a:rPr lang="en-US" sz="1600" i="1" dirty="0" smtClean="0">
                <a:solidFill>
                  <a:srgbClr val="FF0000"/>
                </a:solidFill>
              </a:rPr>
              <a:t>with </a:t>
            </a:r>
            <a:r>
              <a:rPr lang="en-US" sz="1600" i="1" dirty="0">
                <a:solidFill>
                  <a:srgbClr val="FF0000"/>
                </a:solidFill>
              </a:rPr>
              <a:t>“</a:t>
            </a:r>
            <a:r>
              <a:rPr lang="en-US" sz="1600" i="1" dirty="0" smtClean="0">
                <a:solidFill>
                  <a:srgbClr val="FF0000"/>
                </a:solidFill>
              </a:rPr>
              <a:t>repository</a:t>
            </a:r>
            <a:r>
              <a:rPr lang="en-US" sz="1600" i="1" dirty="0">
                <a:solidFill>
                  <a:srgbClr val="FF0000"/>
                </a:solidFill>
              </a:rPr>
              <a:t>” folder. </a:t>
            </a: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4. </a:t>
            </a:r>
            <a:r>
              <a:rPr lang="en-US" sz="1600" b="1" dirty="0"/>
              <a:t>TestNG </a:t>
            </a:r>
            <a:r>
              <a:rPr lang="en-US" sz="1600" i="1" dirty="0"/>
              <a:t>(as an add-on on Eclipse IDE) </a:t>
            </a:r>
            <a:endParaRPr lang="en-US" sz="1600" dirty="0"/>
          </a:p>
          <a:p>
            <a:pPr marL="0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5</a:t>
            </a:r>
            <a:r>
              <a:rPr lang="en-US" sz="1600" b="1" dirty="0"/>
              <a:t>. Webdrivers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Commonly, we can used: </a:t>
            </a:r>
          </a:p>
          <a:p>
            <a:pPr marL="0" indent="0">
              <a:buNone/>
            </a:pPr>
            <a:r>
              <a:rPr lang="en-US" sz="1600" dirty="0" smtClean="0"/>
              <a:t>- IE Driver Server 			- </a:t>
            </a:r>
            <a:r>
              <a:rPr lang="en-US" sz="1600" dirty="0"/>
              <a:t>ChromeDriver </a:t>
            </a:r>
          </a:p>
          <a:p>
            <a:pPr marL="0" indent="0">
              <a:buNone/>
            </a:pPr>
            <a:r>
              <a:rPr lang="en-US" sz="1600" dirty="0"/>
              <a:t>- Firefox (no driver server</a:t>
            </a:r>
            <a:r>
              <a:rPr lang="en-US" sz="1600" dirty="0" smtClean="0"/>
              <a:t>)		- </a:t>
            </a:r>
            <a:r>
              <a:rPr lang="en-US" sz="1600" dirty="0"/>
              <a:t>HTMLUnit (no driver </a:t>
            </a:r>
            <a:r>
              <a:rPr lang="en-US" sz="1600" dirty="0" smtClean="0"/>
              <a:t>server)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 </a:t>
            </a:r>
            <a:r>
              <a:rPr lang="en-US" sz="1600" dirty="0"/>
              <a:t>OperaDriver </a:t>
            </a:r>
            <a:r>
              <a:rPr lang="en-US" sz="1600" dirty="0" smtClean="0"/>
              <a:t>			- </a:t>
            </a:r>
            <a:r>
              <a:rPr lang="en-US" sz="1600" dirty="0"/>
              <a:t>SafariDriver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1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smtClean="0"/>
              <a:t>Installation and Configuration: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JDK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REQUIREMENTS: 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JDK </a:t>
            </a:r>
            <a:r>
              <a:rPr lang="en-US" sz="1600" dirty="0"/>
              <a:t>Installation File </a:t>
            </a:r>
          </a:p>
          <a:p>
            <a:pPr marL="0" indent="0">
              <a:buNone/>
            </a:pPr>
            <a:r>
              <a:rPr lang="en-US" sz="1600" dirty="0" smtClean="0"/>
              <a:t>1. Install </a:t>
            </a:r>
            <a:r>
              <a:rPr lang="en-US" sz="1600" dirty="0"/>
              <a:t>the Java Application </a:t>
            </a:r>
            <a:r>
              <a:rPr lang="en-US" sz="1600" i="1" dirty="0"/>
              <a:t>(sample installation file name: jdk-8u51-windows-x64.exe). </a:t>
            </a:r>
            <a:r>
              <a:rPr lang="en-US" sz="1600" dirty="0"/>
              <a:t>Use the default path as the installation path.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2</a:t>
            </a:r>
            <a:r>
              <a:rPr lang="en-US" sz="1600" dirty="0"/>
              <a:t>. Once installed successfully, navigate to Start </a:t>
            </a:r>
            <a:r>
              <a:rPr lang="en-US" sz="1600" dirty="0" smtClean="0"/>
              <a:t>→ </a:t>
            </a:r>
            <a:r>
              <a:rPr lang="en-US" sz="1600" dirty="0"/>
              <a:t>Right-click ‘Computer’ </a:t>
            </a:r>
            <a:r>
              <a:rPr lang="en-US" sz="1600" dirty="0" smtClean="0"/>
              <a:t>→ Properties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5" y="3121778"/>
            <a:ext cx="4163971" cy="35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JDK </a:t>
            </a:r>
            <a:r>
              <a:rPr lang="en-US" sz="2800" dirty="0" smtClean="0"/>
              <a:t>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3</a:t>
            </a:r>
            <a:r>
              <a:rPr lang="en-US" sz="1600" dirty="0"/>
              <a:t>. Once the ‘System’ screen appears, click ‘Advanced System Settings’.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07" y="1963649"/>
            <a:ext cx="2286501" cy="25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0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JDK </a:t>
            </a:r>
            <a:r>
              <a:rPr lang="en-US" sz="2800" dirty="0" smtClean="0"/>
              <a:t>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4</a:t>
            </a:r>
            <a:r>
              <a:rPr lang="en-US" sz="1600" dirty="0"/>
              <a:t>. Once the ‘System Properties’ dialog box appears, click ‘Environment Variables…’.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87" y="1958782"/>
            <a:ext cx="3724502" cy="41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JDK </a:t>
            </a:r>
            <a:r>
              <a:rPr lang="en-US" sz="2800" dirty="0" smtClean="0"/>
              <a:t>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5</a:t>
            </a:r>
            <a:r>
              <a:rPr lang="en-US" sz="1600" dirty="0"/>
              <a:t>. Once the ‘Environment Variables’ dialog box appears, click the ‘New…’ button under the ‘System Variables’ section.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73" y="2129140"/>
            <a:ext cx="3658402" cy="39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JDK </a:t>
            </a:r>
            <a:r>
              <a:rPr lang="en-US" sz="2800" dirty="0" smtClean="0"/>
              <a:t>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6</a:t>
            </a:r>
            <a:r>
              <a:rPr lang="en-US" sz="1600" dirty="0"/>
              <a:t>. Once the ‘New System Variable’ dialog box appears, enter the value </a:t>
            </a:r>
            <a:r>
              <a:rPr lang="en-US" sz="1600" b="1" dirty="0"/>
              <a:t>“JAVA_HOME” </a:t>
            </a:r>
            <a:r>
              <a:rPr lang="en-US" sz="1600" dirty="0"/>
              <a:t>as the </a:t>
            </a:r>
            <a:r>
              <a:rPr lang="en-US" sz="1600" b="1" dirty="0"/>
              <a:t>Variable Name </a:t>
            </a:r>
            <a:r>
              <a:rPr lang="en-US" sz="1600" dirty="0"/>
              <a:t>and the </a:t>
            </a:r>
            <a:r>
              <a:rPr lang="en-US" sz="1600" b="1" dirty="0"/>
              <a:t>file path </a:t>
            </a:r>
            <a:r>
              <a:rPr lang="en-US" sz="1600" dirty="0"/>
              <a:t>(e.g. “C:\Program Files\Java\jdk.1.8.0_51”) where the JDK was installed on the </a:t>
            </a:r>
            <a:r>
              <a:rPr lang="en-US" sz="1600" b="1" dirty="0"/>
              <a:t>Variable Value</a:t>
            </a:r>
            <a:r>
              <a:rPr lang="en-US" sz="1600" dirty="0"/>
              <a:t>. Then, click OK button.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7. Look for the variable name </a:t>
            </a:r>
            <a:r>
              <a:rPr lang="en-US" sz="1600" b="1" dirty="0"/>
              <a:t>“Path” </a:t>
            </a:r>
            <a:r>
              <a:rPr lang="en-US" sz="1600" dirty="0"/>
              <a:t>under the </a:t>
            </a:r>
            <a:r>
              <a:rPr lang="en-US" sz="1600" b="1" dirty="0"/>
              <a:t>system variables section </a:t>
            </a:r>
            <a:r>
              <a:rPr lang="en-US" sz="1600" dirty="0"/>
              <a:t>then click the Edit button.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74" y="2314848"/>
            <a:ext cx="3004198" cy="1210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6" y="3868853"/>
            <a:ext cx="2689321" cy="29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JDK </a:t>
            </a:r>
            <a:r>
              <a:rPr lang="en-US" sz="2800" dirty="0" smtClean="0"/>
              <a:t>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8</a:t>
            </a:r>
            <a:r>
              <a:rPr lang="en-US" sz="1600" dirty="0"/>
              <a:t>. Once the “Edit System Variable” dialog box appears, add the </a:t>
            </a:r>
            <a:r>
              <a:rPr lang="en-US" sz="1600" b="1" dirty="0"/>
              <a:t>“;%JAVA_HOME%” </a:t>
            </a:r>
            <a:r>
              <a:rPr lang="en-US" sz="1600" dirty="0"/>
              <a:t>in the end of the Variable Value field. Then, click OK button.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9</a:t>
            </a:r>
            <a:r>
              <a:rPr lang="en-US" sz="1600" dirty="0"/>
              <a:t>. Once done, navigate to Start Menu and type “CMD” (or Command Prompt) in the Start Menu search bar. This will open the command prompt. </a:t>
            </a:r>
          </a:p>
          <a:p>
            <a:pPr marL="0" indent="0">
              <a:buNone/>
            </a:pPr>
            <a:r>
              <a:rPr lang="en-US" sz="1600" dirty="0"/>
              <a:t>10. Enter </a:t>
            </a:r>
            <a:r>
              <a:rPr lang="en-US" sz="1600" b="1" dirty="0"/>
              <a:t>“java -version” </a:t>
            </a:r>
            <a:r>
              <a:rPr lang="en-US" sz="1600" dirty="0"/>
              <a:t>and validate if you get the same results as indicated on the screenshot below. Once you’ve get the same results (</a:t>
            </a:r>
            <a:r>
              <a:rPr lang="en-US" sz="1600" b="1" i="1" dirty="0"/>
              <a:t>output includes the java version</a:t>
            </a:r>
            <a:r>
              <a:rPr lang="en-US" sz="1600" dirty="0"/>
              <a:t>), this means that the JDK is successfully configured for our set-up of Selenium Webdriver.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11</a:t>
            </a:r>
            <a:r>
              <a:rPr lang="en-US" sz="1600" dirty="0"/>
              <a:t>. Close the CMD/Command Prompt.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08" y="2124350"/>
            <a:ext cx="3262492" cy="1273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47" y="4780665"/>
            <a:ext cx="6351392" cy="11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Installation and Configuration: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Maven </a:t>
            </a:r>
            <a:r>
              <a:rPr lang="en-US" dirty="0" smtClean="0"/>
              <a:t>Configuration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REQUIREMENTS: 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Apache Maven (for this guide, we will use </a:t>
            </a:r>
            <a:r>
              <a:rPr lang="en-US" sz="1600" i="1" dirty="0"/>
              <a:t>Apache Maven 3.3.3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Repository folder contents (available on the compiled installation tools for Selenium Webdriver)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Navigate to windows explorer, go to Drive C and create a new folder named as </a:t>
            </a:r>
            <a:r>
              <a:rPr lang="en-US" sz="1600" b="1" dirty="0"/>
              <a:t>“dev” </a:t>
            </a:r>
            <a:r>
              <a:rPr lang="en-US" sz="1600" dirty="0"/>
              <a:t>(current path will look like this: </a:t>
            </a:r>
            <a:r>
              <a:rPr lang="en-US" sz="1600" b="1" dirty="0"/>
              <a:t>C:\dev</a:t>
            </a:r>
            <a:r>
              <a:rPr lang="en-US" sz="1600" dirty="0"/>
              <a:t>). </a:t>
            </a:r>
          </a:p>
          <a:p>
            <a:pPr marL="0" indent="0">
              <a:buNone/>
            </a:pPr>
            <a:r>
              <a:rPr lang="en-US" sz="1600" dirty="0"/>
              <a:t>2. On the “dev” folder, create a new folder named as </a:t>
            </a:r>
            <a:r>
              <a:rPr lang="en-US" sz="1600" b="1" dirty="0"/>
              <a:t>“maven” </a:t>
            </a:r>
            <a:r>
              <a:rPr lang="en-US" sz="1600" dirty="0"/>
              <a:t>(current path will look like this: </a:t>
            </a:r>
            <a:r>
              <a:rPr lang="en-US" sz="1600" b="1" dirty="0"/>
              <a:t>C:\dev\maven</a:t>
            </a:r>
            <a:r>
              <a:rPr lang="en-US" sz="1600" dirty="0"/>
              <a:t>). </a:t>
            </a:r>
          </a:p>
          <a:p>
            <a:pPr marL="0" indent="0">
              <a:buNone/>
            </a:pPr>
            <a:r>
              <a:rPr lang="en-US" sz="1600" dirty="0"/>
              <a:t>3. On the “maven” folder, copy/paste the Apache Maven folder downloaded from the official site (for this tutorial, we will use </a:t>
            </a:r>
            <a:r>
              <a:rPr lang="en-US" sz="1600" b="1" dirty="0"/>
              <a:t>Apache Maven v3.3.3</a:t>
            </a:r>
            <a:r>
              <a:rPr lang="en-US" sz="1600" dirty="0"/>
              <a:t>) inside the </a:t>
            </a:r>
            <a:r>
              <a:rPr lang="en-US" sz="1600" b="1" dirty="0"/>
              <a:t>maven </a:t>
            </a:r>
            <a:r>
              <a:rPr lang="en-US" sz="1600" dirty="0"/>
              <a:t>folder. 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9" y="4744504"/>
            <a:ext cx="7621670" cy="14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5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4</a:t>
            </a:r>
            <a:r>
              <a:rPr lang="en-US" sz="1600" dirty="0" smtClean="0"/>
              <a:t>. Once copied successfully</a:t>
            </a:r>
            <a:r>
              <a:rPr lang="en-US" sz="1600" dirty="0"/>
              <a:t>, navigate to Start </a:t>
            </a:r>
            <a:r>
              <a:rPr lang="en-US" sz="1600" dirty="0" smtClean="0"/>
              <a:t>→ </a:t>
            </a:r>
            <a:r>
              <a:rPr lang="en-US" sz="1600" dirty="0"/>
              <a:t>Right-click ‘Computer’ </a:t>
            </a:r>
            <a:r>
              <a:rPr lang="en-US" sz="1600" dirty="0" smtClean="0"/>
              <a:t>→ Properties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58" y="2027074"/>
            <a:ext cx="4879131" cy="41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5</a:t>
            </a:r>
            <a:r>
              <a:rPr lang="en-US" sz="1600" dirty="0" smtClean="0"/>
              <a:t>. </a:t>
            </a:r>
            <a:r>
              <a:rPr lang="en-US" sz="1600" dirty="0"/>
              <a:t>Once the ‘System’ screen appears, click ‘Advanced System Settings’.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07" y="1963649"/>
            <a:ext cx="2286501" cy="25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 bwMode="auto">
          <a:xfrm>
            <a:off x="2481945" y="1560375"/>
            <a:ext cx="5921826" cy="904708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Selenium Overview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19124-5D47-42CE-9623-8F1592D84F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10" name="Text Box 3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07275" y="6584950"/>
            <a:ext cx="138588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00" b="0" dirty="0">
                <a:solidFill>
                  <a:srgbClr val="A20000"/>
                </a:solidFill>
                <a:latin typeface="Arial" charset="0"/>
              </a:rPr>
              <a:t>For Internal Use Only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83658" y="1596603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48" y="1769293"/>
            <a:ext cx="665078" cy="665078"/>
          </a:xfrm>
          <a:prstGeom prst="rect">
            <a:avLst/>
          </a:prstGeom>
        </p:spPr>
      </p:pic>
      <p:sp>
        <p:nvSpPr>
          <p:cNvPr id="22" name="Round Diagonal Corner Rectangle 21"/>
          <p:cNvSpPr/>
          <p:nvPr/>
        </p:nvSpPr>
        <p:spPr bwMode="auto">
          <a:xfrm>
            <a:off x="2481945" y="2664585"/>
            <a:ext cx="5921826" cy="1021855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Selenium Webdriver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Installation and Configuration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683658" y="2712210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 Diagonal Corner Rectangle 24"/>
          <p:cNvSpPr/>
          <p:nvPr/>
        </p:nvSpPr>
        <p:spPr bwMode="auto">
          <a:xfrm>
            <a:off x="2481945" y="4035331"/>
            <a:ext cx="5921826" cy="665078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Sample and Demo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83658" y="3831929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 Diagonal Corner Rectangle 26"/>
          <p:cNvSpPr/>
          <p:nvPr/>
        </p:nvSpPr>
        <p:spPr bwMode="auto">
          <a:xfrm>
            <a:off x="2460811" y="5149253"/>
            <a:ext cx="5942960" cy="665078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Appendix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662524" y="4945851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1" y="2756828"/>
            <a:ext cx="910212" cy="9102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01" y="4160478"/>
            <a:ext cx="778504" cy="39444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6" y="5196164"/>
            <a:ext cx="534447" cy="5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0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6</a:t>
            </a:r>
            <a:r>
              <a:rPr lang="en-US" sz="1600" dirty="0" smtClean="0"/>
              <a:t>. </a:t>
            </a:r>
            <a:r>
              <a:rPr lang="en-US" sz="1600" dirty="0"/>
              <a:t>Once the ‘System Properties’ dialog box appears, click ‘Environment Variables…’.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87" y="1958782"/>
            <a:ext cx="3724502" cy="41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7</a:t>
            </a:r>
            <a:r>
              <a:rPr lang="en-US" sz="1600" dirty="0" smtClean="0"/>
              <a:t>. </a:t>
            </a:r>
            <a:r>
              <a:rPr lang="en-US" sz="1600" dirty="0"/>
              <a:t>Once the ‘Environment Variables’ dialog box appears, click the ‘New…’ button under the ‘System Variables’ section.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73" y="2129140"/>
            <a:ext cx="3658402" cy="39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8</a:t>
            </a:r>
            <a:r>
              <a:rPr lang="en-US" sz="1600" dirty="0" smtClean="0"/>
              <a:t>. Once </a:t>
            </a:r>
            <a:r>
              <a:rPr lang="en-US" sz="1600" dirty="0"/>
              <a:t>the ‘New System Variable’ dialog box appears, enter the value </a:t>
            </a:r>
            <a:r>
              <a:rPr lang="en-US" sz="1600" b="1" dirty="0"/>
              <a:t>“M2” </a:t>
            </a:r>
            <a:r>
              <a:rPr lang="en-US" sz="1600" dirty="0"/>
              <a:t>as the </a:t>
            </a:r>
            <a:r>
              <a:rPr lang="en-US" sz="1600" b="1" dirty="0"/>
              <a:t>Variable Name </a:t>
            </a:r>
            <a:r>
              <a:rPr lang="en-US" sz="1600" dirty="0"/>
              <a:t>and the “</a:t>
            </a:r>
            <a:r>
              <a:rPr lang="en-US" sz="1600" b="1" dirty="0"/>
              <a:t>%M2_HOME%\bin</a:t>
            </a:r>
            <a:r>
              <a:rPr lang="en-US" sz="1600" dirty="0"/>
              <a:t>” as the </a:t>
            </a:r>
            <a:r>
              <a:rPr lang="en-US" sz="1600" b="1" dirty="0"/>
              <a:t>Variable Value</a:t>
            </a:r>
            <a:r>
              <a:rPr lang="en-US" sz="1600" dirty="0"/>
              <a:t>. Then, click OK </a:t>
            </a:r>
            <a:r>
              <a:rPr lang="en-US" sz="1600" dirty="0" smtClean="0"/>
              <a:t>button.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9</a:t>
            </a:r>
            <a:r>
              <a:rPr lang="en-US" sz="1600" dirty="0" smtClean="0"/>
              <a:t>. Click </a:t>
            </a:r>
            <a:r>
              <a:rPr lang="en-US" sz="1600" dirty="0"/>
              <a:t>the ‘New…’ button again under the </a:t>
            </a:r>
            <a:r>
              <a:rPr lang="en-US" sz="1600" b="1" dirty="0"/>
              <a:t>System Variables section.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10. Once the ‘New System Variable’ dialog box appears, enter the value </a:t>
            </a:r>
            <a:r>
              <a:rPr lang="en-US" sz="1600" b="1" dirty="0"/>
              <a:t>“M2_HOME” </a:t>
            </a:r>
            <a:r>
              <a:rPr lang="en-US" sz="1600" dirty="0"/>
              <a:t>as the </a:t>
            </a:r>
            <a:r>
              <a:rPr lang="en-US" sz="1600" b="1" dirty="0"/>
              <a:t>Variable Name </a:t>
            </a:r>
            <a:r>
              <a:rPr lang="en-US" sz="1600" dirty="0"/>
              <a:t>and the </a:t>
            </a:r>
            <a:r>
              <a:rPr lang="en-US" sz="1600" b="1" dirty="0"/>
              <a:t>file path </a:t>
            </a:r>
            <a:r>
              <a:rPr lang="en-US" sz="1600" dirty="0"/>
              <a:t>(e.g. “C:\dev\maven\apache-maven-3.3.3-bin) where the maven was stored on the </a:t>
            </a:r>
            <a:r>
              <a:rPr lang="en-US" sz="1600" b="1" dirty="0"/>
              <a:t>Variable Value</a:t>
            </a:r>
            <a:r>
              <a:rPr lang="en-US" sz="1600" dirty="0"/>
              <a:t>. Then, click OK button.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71" y="2078198"/>
            <a:ext cx="4260597" cy="1579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71" y="4737349"/>
            <a:ext cx="4264205" cy="18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6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Installation and Configuration: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Maven </a:t>
            </a:r>
            <a:r>
              <a:rPr lang="en-US" dirty="0" smtClean="0"/>
              <a:t>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11</a:t>
            </a:r>
            <a:r>
              <a:rPr lang="en-US" sz="1600" dirty="0"/>
              <a:t>. Click the ‘New…’ button again under the </a:t>
            </a:r>
            <a:r>
              <a:rPr lang="en-US" sz="1600" b="1" dirty="0"/>
              <a:t>System Variables section.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12. Once the ‘New System Variable’ dialog box appears, enter the value </a:t>
            </a:r>
            <a:r>
              <a:rPr lang="en-US" sz="1600" b="1" dirty="0"/>
              <a:t>“MAVEN_OPTS” </a:t>
            </a:r>
            <a:r>
              <a:rPr lang="en-US" sz="1600" dirty="0"/>
              <a:t>as the </a:t>
            </a:r>
            <a:r>
              <a:rPr lang="en-US" sz="1600" b="1" dirty="0"/>
              <a:t>Variable Name </a:t>
            </a:r>
            <a:r>
              <a:rPr lang="en-US" sz="1600" dirty="0"/>
              <a:t>and the “</a:t>
            </a:r>
            <a:r>
              <a:rPr lang="en-US" sz="1600" b="1" dirty="0"/>
              <a:t>-Xms256m -Xmx512m</a:t>
            </a:r>
            <a:r>
              <a:rPr lang="en-US" sz="1600" dirty="0"/>
              <a:t>” as the </a:t>
            </a:r>
            <a:r>
              <a:rPr lang="en-US" sz="1600" b="1" dirty="0"/>
              <a:t>Variable Value</a:t>
            </a:r>
            <a:r>
              <a:rPr lang="en-US" sz="1600" dirty="0"/>
              <a:t>. Then, click OK button.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13</a:t>
            </a:r>
            <a:r>
              <a:rPr lang="en-US" sz="1600" dirty="0"/>
              <a:t>. Look for the variable name </a:t>
            </a:r>
            <a:r>
              <a:rPr lang="en-US" sz="1600" b="1" dirty="0"/>
              <a:t>“Path” </a:t>
            </a:r>
            <a:r>
              <a:rPr lang="en-US" sz="1600" dirty="0"/>
              <a:t>under the </a:t>
            </a:r>
            <a:r>
              <a:rPr lang="en-US" sz="1600" b="1" dirty="0"/>
              <a:t>system variables section </a:t>
            </a:r>
            <a:r>
              <a:rPr lang="en-US" sz="1600" dirty="0"/>
              <a:t>then click the Edit button. 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77" y="2377558"/>
            <a:ext cx="2908215" cy="1252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-1" t="1394" r="1158" b="10266"/>
          <a:stretch/>
        </p:blipFill>
        <p:spPr>
          <a:xfrm>
            <a:off x="3238494" y="3883700"/>
            <a:ext cx="2944299" cy="29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14. Once </a:t>
            </a:r>
            <a:r>
              <a:rPr lang="en-US" sz="1600" dirty="0"/>
              <a:t>the “Edit System Variable” dialog box appears, add the </a:t>
            </a:r>
            <a:r>
              <a:rPr lang="en-US" sz="1600" b="1" dirty="0"/>
              <a:t>“;%M2%” </a:t>
            </a:r>
            <a:r>
              <a:rPr lang="en-US" sz="1600" dirty="0"/>
              <a:t>in the end of the Variable Value field. Then, click OK </a:t>
            </a:r>
            <a:r>
              <a:rPr lang="en-US" sz="1600" dirty="0" smtClean="0"/>
              <a:t>button.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15</a:t>
            </a:r>
            <a:r>
              <a:rPr lang="en-US" sz="1600" dirty="0"/>
              <a:t>. Once done, navigate to Start Menu and type “CMD” (or Command Prompt) in the Start Menu search bar. This will open the command prompt. </a:t>
            </a:r>
          </a:p>
          <a:p>
            <a:pPr marL="0" indent="0">
              <a:buNone/>
            </a:pPr>
            <a:r>
              <a:rPr lang="en-US" sz="1600" dirty="0"/>
              <a:t>16. Enter </a:t>
            </a:r>
            <a:r>
              <a:rPr lang="en-US" sz="1600" b="1" dirty="0"/>
              <a:t>“mvn --version” </a:t>
            </a:r>
            <a:r>
              <a:rPr lang="en-US" sz="1600" dirty="0"/>
              <a:t>and validate if you get the same results as indicated on the screenshot below. Once you’ve get the same results (</a:t>
            </a:r>
            <a:r>
              <a:rPr lang="en-US" sz="1600" b="1" i="1" dirty="0"/>
              <a:t>output includes the maven version and file path and java version</a:t>
            </a:r>
            <a:r>
              <a:rPr lang="en-US" sz="1600" dirty="0"/>
              <a:t>), this means that the maven is successfully configured for our set-up of Selenium Webdriver (together with JDK setup).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24" y="2090893"/>
            <a:ext cx="3057872" cy="1291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lum bright="5000" contrast="25000"/>
          </a:blip>
          <a:stretch>
            <a:fillRect/>
          </a:stretch>
        </p:blipFill>
        <p:spPr>
          <a:xfrm>
            <a:off x="1314686" y="4919922"/>
            <a:ext cx="6283849" cy="15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Maven 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17</a:t>
            </a:r>
            <a:r>
              <a:rPr lang="en-US" sz="1600" dirty="0"/>
              <a:t>. Close the current </a:t>
            </a:r>
            <a:r>
              <a:rPr lang="en-US" sz="1600" b="1" dirty="0"/>
              <a:t>cmd/Command prompt </a:t>
            </a:r>
            <a:r>
              <a:rPr lang="en-US" sz="1600" dirty="0"/>
              <a:t>session and open it again. </a:t>
            </a:r>
          </a:p>
          <a:p>
            <a:pPr marL="0" indent="0">
              <a:buNone/>
            </a:pPr>
            <a:r>
              <a:rPr lang="en-US" sz="1600" dirty="0"/>
              <a:t>18. Enter </a:t>
            </a:r>
            <a:r>
              <a:rPr lang="en-US" sz="1600" b="1" dirty="0"/>
              <a:t>“mkdir .m2” </a:t>
            </a:r>
            <a:r>
              <a:rPr lang="en-US" sz="1600" dirty="0"/>
              <a:t>and validate if you get the same results as indicated on the screenshot below. Once you’ve get the same results (</a:t>
            </a:r>
            <a:r>
              <a:rPr lang="en-US" sz="1600" b="1" i="1" dirty="0"/>
              <a:t>blank output</a:t>
            </a:r>
            <a:r>
              <a:rPr lang="en-US" sz="1600" dirty="0"/>
              <a:t>), this means that the </a:t>
            </a:r>
            <a:r>
              <a:rPr lang="en-US" sz="1600" b="1" dirty="0"/>
              <a:t>“.m2” </a:t>
            </a:r>
            <a:r>
              <a:rPr lang="en-US" sz="1600" dirty="0"/>
              <a:t>folder is successfully created under your user account folder.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19. Verify if </a:t>
            </a:r>
            <a:r>
              <a:rPr lang="en-US" sz="1600" b="1" dirty="0"/>
              <a:t>“.m2” </a:t>
            </a:r>
            <a:r>
              <a:rPr lang="en-US" sz="1600" dirty="0"/>
              <a:t>is now created on your user account folder </a:t>
            </a:r>
            <a:r>
              <a:rPr lang="en-US" sz="1600" i="1" dirty="0"/>
              <a:t>(sample: C:\Users\&lt;useraccountname&gt;).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88" y="2632365"/>
            <a:ext cx="6822730" cy="1100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63"/>
          <a:stretch/>
        </p:blipFill>
        <p:spPr>
          <a:xfrm>
            <a:off x="1486411" y="4468120"/>
            <a:ext cx="5691332" cy="19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Eclipse </a:t>
            </a:r>
            <a:r>
              <a:rPr lang="en-US" dirty="0"/>
              <a:t>IDE </a:t>
            </a:r>
            <a:r>
              <a:rPr lang="en-US" dirty="0" smtClean="0"/>
              <a:t>Configuration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REQUIREMENTS: 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Eclipse IDE (this can be downloaded on the eclipse.org download site; once downloaded, sample file name: </a:t>
            </a:r>
            <a:r>
              <a:rPr lang="en-US" sz="1600" b="1" dirty="0"/>
              <a:t>eclipse-java-juno-SR1-win32-x86_64.zip </a:t>
            </a:r>
            <a:r>
              <a:rPr lang="en-US" sz="1600" dirty="0"/>
              <a:t>depending on the version). </a:t>
            </a:r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Sample Project: TestEnv (included on the installation tools).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In the Drive C, create a new folder named as </a:t>
            </a:r>
            <a:r>
              <a:rPr lang="en-US" sz="1600" b="1" dirty="0"/>
              <a:t>“Workspace”. </a:t>
            </a:r>
            <a:endParaRPr lang="en-US" sz="1600" dirty="0"/>
          </a:p>
          <a:p>
            <a:pPr marL="0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Note: For this tutorial, you have a choice to create a </a:t>
            </a:r>
            <a:r>
              <a:rPr lang="en-US" sz="1400" b="1" i="1" dirty="0">
                <a:solidFill>
                  <a:srgbClr val="FF0000"/>
                </a:solidFill>
              </a:rPr>
              <a:t>new project from scratch </a:t>
            </a:r>
            <a:r>
              <a:rPr lang="en-US" sz="1400" i="1" dirty="0">
                <a:solidFill>
                  <a:srgbClr val="FF0000"/>
                </a:solidFill>
              </a:rPr>
              <a:t>or use the sample project named as “TestEnv”. This sample project is available on the Selenium Webdriver installation tools. </a:t>
            </a:r>
          </a:p>
          <a:p>
            <a:pPr marL="0" indent="0">
              <a:buNone/>
            </a:pPr>
            <a:r>
              <a:rPr lang="en-US" sz="1600" dirty="0"/>
              <a:t>2. Place the “Test Env” folder inside the newly created folder, </a:t>
            </a:r>
            <a:r>
              <a:rPr lang="en-US" sz="1600" b="1" dirty="0"/>
              <a:t>“Workspace”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3. Copy the </a:t>
            </a:r>
            <a:r>
              <a:rPr lang="en-US" sz="1600" b="1" dirty="0"/>
              <a:t>“Eclipse” </a:t>
            </a:r>
            <a:r>
              <a:rPr lang="en-US" sz="1600" dirty="0"/>
              <a:t>folder (the extracted files you’ve downloaded earlier) on the drive C.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892" b="13382"/>
          <a:stretch/>
        </p:blipFill>
        <p:spPr>
          <a:xfrm>
            <a:off x="3039414" y="4456090"/>
            <a:ext cx="4633551" cy="23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1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Eclipse IDE </a:t>
            </a:r>
            <a:r>
              <a:rPr lang="en-US" dirty="0" smtClean="0"/>
              <a:t>Configuration 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4</a:t>
            </a:r>
            <a:r>
              <a:rPr lang="en-US" sz="1600" dirty="0"/>
              <a:t>. Launch eclipse application then browse the </a:t>
            </a:r>
            <a:r>
              <a:rPr lang="en-US" sz="1600" b="1" dirty="0"/>
              <a:t>“Workspace” </a:t>
            </a:r>
            <a:r>
              <a:rPr lang="en-US" sz="1600" dirty="0"/>
              <a:t>folder location then click OK button.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2" y="2282998"/>
            <a:ext cx="7479344" cy="34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Eclipse IDE </a:t>
            </a:r>
            <a:r>
              <a:rPr lang="en-US" dirty="0" smtClean="0"/>
              <a:t>Configuration 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5</a:t>
            </a:r>
            <a:r>
              <a:rPr lang="en-US" sz="1600" dirty="0"/>
              <a:t>. Close the </a:t>
            </a:r>
            <a:r>
              <a:rPr lang="en-US" sz="1600" b="1" dirty="0"/>
              <a:t>Welcome </a:t>
            </a:r>
            <a:r>
              <a:rPr lang="en-US" sz="1600" dirty="0"/>
              <a:t>tab. </a:t>
            </a:r>
          </a:p>
          <a:p>
            <a:pPr marL="0" indent="0">
              <a:buNone/>
            </a:pPr>
            <a:r>
              <a:rPr lang="en-US" sz="1600" dirty="0"/>
              <a:t>6. Click </a:t>
            </a:r>
            <a:r>
              <a:rPr lang="en-US" sz="1600" b="1" dirty="0"/>
              <a:t>File </a:t>
            </a:r>
            <a:r>
              <a:rPr lang="en-US" sz="1600" dirty="0"/>
              <a:t>on the Menu Bar and select </a:t>
            </a:r>
            <a:r>
              <a:rPr lang="en-US" sz="1600" b="1" dirty="0"/>
              <a:t>Import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54" y="2221434"/>
            <a:ext cx="4166513" cy="43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Eclipse IDE </a:t>
            </a:r>
            <a:r>
              <a:rPr lang="en-US" dirty="0" smtClean="0"/>
              <a:t>Configuration (cont..)</a:t>
            </a:r>
            <a:endParaRPr lang="en-US" sz="28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7</a:t>
            </a:r>
            <a:r>
              <a:rPr lang="en-US" sz="1600" dirty="0"/>
              <a:t>. Once the Import dialog box appears, expand the </a:t>
            </a:r>
            <a:r>
              <a:rPr lang="en-US" sz="1600" b="1" dirty="0"/>
              <a:t>“General” </a:t>
            </a:r>
            <a:r>
              <a:rPr lang="en-US" sz="1600" dirty="0"/>
              <a:t>folder and select </a:t>
            </a:r>
            <a:r>
              <a:rPr lang="en-US" sz="1600" b="1" dirty="0"/>
              <a:t>“Existing Projects into Workspace” </a:t>
            </a:r>
            <a:r>
              <a:rPr lang="en-US" sz="1600" dirty="0"/>
              <a:t>then click </a:t>
            </a:r>
            <a:r>
              <a:rPr lang="en-US" sz="1600" b="1" dirty="0"/>
              <a:t>Next button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70" y="2099256"/>
            <a:ext cx="4234371" cy="44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>
                <a:solidFill>
                  <a:schemeClr val="tx1"/>
                </a:solidFill>
              </a:rPr>
              <a:t>SELENIUM </a:t>
            </a:r>
            <a:r>
              <a:rPr lang="en-US" sz="2800" dirty="0" smtClean="0">
                <a:solidFill>
                  <a:schemeClr val="tx1"/>
                </a:solidFill>
              </a:rPr>
              <a:t>OVERVIEW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46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Eclipse IDE </a:t>
            </a:r>
            <a:r>
              <a:rPr lang="en-US" dirty="0" smtClean="0"/>
              <a:t>Configuration 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8</a:t>
            </a:r>
            <a:r>
              <a:rPr lang="en-US" sz="1600" dirty="0"/>
              <a:t>. Browse for the </a:t>
            </a:r>
            <a:r>
              <a:rPr lang="en-US" sz="1600" b="1" dirty="0"/>
              <a:t>“TestEnv” </a:t>
            </a:r>
            <a:r>
              <a:rPr lang="en-US" sz="1600" dirty="0"/>
              <a:t>folder located on the </a:t>
            </a:r>
            <a:r>
              <a:rPr lang="en-US" sz="1600" b="1" dirty="0"/>
              <a:t>Workspace folder </a:t>
            </a:r>
            <a:r>
              <a:rPr lang="en-US" sz="1600" dirty="0"/>
              <a:t>you’ve created earlier. Ensure that the checkbox for the selected project is ticked. </a:t>
            </a:r>
          </a:p>
          <a:p>
            <a:pPr marL="0" indent="0">
              <a:buNone/>
            </a:pPr>
            <a:r>
              <a:rPr lang="en-US" sz="1600" dirty="0"/>
              <a:t>9. Click </a:t>
            </a:r>
            <a:r>
              <a:rPr lang="en-US" sz="1600" b="1" dirty="0"/>
              <a:t>Finish </a:t>
            </a:r>
            <a:r>
              <a:rPr lang="en-US" sz="1600" dirty="0"/>
              <a:t>button (wait until the workspace has been built successfully).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99" y="2400391"/>
            <a:ext cx="3192399" cy="41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2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Eclipse IDE </a:t>
            </a:r>
            <a:r>
              <a:rPr lang="en-US" dirty="0" smtClean="0"/>
              <a:t>Configuration 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10</a:t>
            </a:r>
            <a:r>
              <a:rPr lang="en-US" sz="1600" dirty="0"/>
              <a:t>. On the “TestEnv” folder on Eclipse IDE (or any project created), right click then </a:t>
            </a:r>
            <a:r>
              <a:rPr lang="en-US" sz="1600" dirty="0" smtClean="0"/>
              <a:t>Maven → Update </a:t>
            </a:r>
            <a:r>
              <a:rPr lang="en-US" sz="1600" dirty="0"/>
              <a:t>Project. This will update the selected project. 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45" y="2099672"/>
            <a:ext cx="4168058" cy="44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0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TestNG </a:t>
            </a:r>
            <a:r>
              <a:rPr lang="en-US" dirty="0"/>
              <a:t>(TestNewGeneration) 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REQUIREMENTS: 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Eclipse IDE (has been successfully set-up).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1. On </a:t>
            </a:r>
            <a:r>
              <a:rPr lang="en-US" sz="1600" dirty="0"/>
              <a:t>Eclipse IDE, click </a:t>
            </a:r>
            <a:r>
              <a:rPr lang="en-US" sz="1600" b="1" dirty="0"/>
              <a:t>Help </a:t>
            </a:r>
            <a:r>
              <a:rPr lang="en-US" sz="1600" dirty="0"/>
              <a:t>button on the Menu bar then select </a:t>
            </a:r>
            <a:r>
              <a:rPr lang="en-US" sz="1600" b="1" dirty="0"/>
              <a:t>“Eclipse Marketplace”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i="1" dirty="0" smtClean="0">
                <a:solidFill>
                  <a:srgbClr val="FF0000"/>
                </a:solidFill>
              </a:rPr>
              <a:t>Note: If you can’t see the Eclipse Market place please proceed to the alternate step in installation of TestNG. </a:t>
            </a:r>
            <a:r>
              <a:rPr lang="en-US" sz="1400" i="1" dirty="0" smtClean="0">
                <a:solidFill>
                  <a:srgbClr val="FF0000"/>
                </a:solidFill>
                <a:hlinkClick r:id="rId2" action="ppaction://hlinksldjump"/>
              </a:rPr>
              <a:t>(Slide 33)</a:t>
            </a:r>
            <a:endParaRPr lang="en-US" sz="1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2</a:t>
            </a:r>
            <a:r>
              <a:rPr lang="en-US" sz="1600" dirty="0"/>
              <a:t>. Once the Eclipse Marketplace dialog box appears, enter “</a:t>
            </a:r>
            <a:r>
              <a:rPr lang="en-US" sz="1600" b="1" dirty="0"/>
              <a:t>TestNG</a:t>
            </a:r>
            <a:r>
              <a:rPr lang="en-US" sz="1600" dirty="0"/>
              <a:t>” on the search bar and press “Go” button to commence the search.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33" y="3218180"/>
            <a:ext cx="4115702" cy="26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6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TestNG </a:t>
            </a:r>
            <a:r>
              <a:rPr lang="en-US" dirty="0"/>
              <a:t>(TestNewGeneration) </a:t>
            </a:r>
            <a:r>
              <a:rPr lang="en-US" dirty="0" smtClean="0"/>
              <a:t>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3</a:t>
            </a:r>
            <a:r>
              <a:rPr lang="en-US" sz="1600" dirty="0"/>
              <a:t>. Once the Search Results appears, click </a:t>
            </a:r>
            <a:r>
              <a:rPr lang="en-US" sz="1600" b="1" dirty="0"/>
              <a:t>Install </a:t>
            </a:r>
            <a:r>
              <a:rPr lang="en-US" sz="1600" dirty="0"/>
              <a:t>button on the product “</a:t>
            </a:r>
            <a:r>
              <a:rPr lang="en-US" sz="1600" b="1" dirty="0"/>
              <a:t>TestNG for Eclipse</a:t>
            </a:r>
            <a:r>
              <a:rPr lang="en-US" sz="1600" dirty="0"/>
              <a:t>”.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4</a:t>
            </a:r>
            <a:r>
              <a:rPr lang="en-US" sz="1600" dirty="0"/>
              <a:t>. Click </a:t>
            </a:r>
            <a:r>
              <a:rPr lang="en-US" sz="1600" b="1" dirty="0"/>
              <a:t>Confirm</a:t>
            </a:r>
            <a:r>
              <a:rPr lang="en-US" sz="1600" dirty="0"/>
              <a:t> button then click finish to complete the installation.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19" y="1899933"/>
            <a:ext cx="4820564" cy="2672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8303"/>
          <a:stretch/>
        </p:blipFill>
        <p:spPr>
          <a:xfrm>
            <a:off x="217416" y="5092619"/>
            <a:ext cx="4369758" cy="1449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82242"/>
          <a:stretch/>
        </p:blipFill>
        <p:spPr>
          <a:xfrm>
            <a:off x="4650989" y="5325385"/>
            <a:ext cx="4369758" cy="1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3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TestNG </a:t>
            </a:r>
            <a:r>
              <a:rPr lang="en-US" dirty="0"/>
              <a:t>(TestNewGeneration) </a:t>
            </a:r>
            <a:r>
              <a:rPr lang="en-US" dirty="0" smtClean="0"/>
              <a:t>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Alternate way of Installing and Configuring TestNG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1. </a:t>
            </a:r>
            <a:r>
              <a:rPr lang="en-US" sz="1600" dirty="0"/>
              <a:t>Launch the Eclipse IDE and from Help menu, click “</a:t>
            </a:r>
            <a:r>
              <a:rPr lang="en-US" sz="1600" b="1" dirty="0"/>
              <a:t>Install New Software</a:t>
            </a:r>
            <a:r>
              <a:rPr lang="en-US" sz="1600" dirty="0"/>
              <a:t>”.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2. </a:t>
            </a:r>
            <a:r>
              <a:rPr lang="en-US" sz="1600" dirty="0"/>
              <a:t>You will see a dialog window, click “</a:t>
            </a:r>
            <a:r>
              <a:rPr lang="en-US" sz="1600" b="1" dirty="0"/>
              <a:t>Add</a:t>
            </a:r>
            <a:r>
              <a:rPr lang="en-US" sz="1600" dirty="0"/>
              <a:t>” button.</a:t>
            </a: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10" name="Picture 9" descr="Install-TestNG-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067" b="25503"/>
          <a:stretch/>
        </p:blipFill>
        <p:spPr bwMode="auto">
          <a:xfrm>
            <a:off x="1637414" y="2235836"/>
            <a:ext cx="4275343" cy="219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nstall-TestNG-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5"/>
          <a:stretch/>
        </p:blipFill>
        <p:spPr bwMode="auto">
          <a:xfrm>
            <a:off x="1235962" y="4770552"/>
            <a:ext cx="5943600" cy="17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023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TestNG </a:t>
            </a:r>
            <a:r>
              <a:rPr lang="en-US" dirty="0"/>
              <a:t>(TestNewGeneration) </a:t>
            </a:r>
            <a:r>
              <a:rPr lang="en-US" dirty="0" smtClean="0"/>
              <a:t>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3. </a:t>
            </a:r>
            <a:r>
              <a:rPr lang="en-US" sz="1600" dirty="0"/>
              <a:t>Type name as you wish, lets take “</a:t>
            </a:r>
            <a:r>
              <a:rPr lang="en-US" sz="1600" b="1" dirty="0"/>
              <a:t>TestNG</a:t>
            </a:r>
            <a:r>
              <a:rPr lang="en-US" sz="1600" dirty="0"/>
              <a:t>” and type “</a:t>
            </a:r>
            <a:r>
              <a:rPr lang="en-US" sz="1600" b="1" dirty="0"/>
              <a:t>http://beust.com/eclipse/</a:t>
            </a:r>
            <a:r>
              <a:rPr lang="en-US" sz="1600" dirty="0"/>
              <a:t>” as location. Click OK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4. </a:t>
            </a:r>
            <a:r>
              <a:rPr lang="en-US" sz="1600" dirty="0"/>
              <a:t>You come back to the previous window but this time you must see TestNG option in the available software list. Just Click TestNG and press “</a:t>
            </a:r>
            <a:r>
              <a:rPr lang="en-US" sz="1600" b="1" dirty="0"/>
              <a:t>Next</a:t>
            </a:r>
            <a:r>
              <a:rPr lang="en-US" sz="1600" dirty="0"/>
              <a:t>” button.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8" name="Picture 7" descr="Install-TestNG-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84" y="1911111"/>
            <a:ext cx="4472771" cy="14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nstall-TestNG-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55" y="3997470"/>
            <a:ext cx="5231009" cy="251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452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TestNG </a:t>
            </a:r>
            <a:r>
              <a:rPr lang="en-US" dirty="0"/>
              <a:t>(TestNewGeneration) </a:t>
            </a:r>
            <a:r>
              <a:rPr lang="en-US" dirty="0" smtClean="0"/>
              <a:t>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5. </a:t>
            </a:r>
            <a:r>
              <a:rPr lang="en-US" sz="1600" dirty="0"/>
              <a:t>Click “</a:t>
            </a:r>
            <a:r>
              <a:rPr lang="en-US" sz="1600" b="1" dirty="0"/>
              <a:t>I accept the terms of the license agreement</a:t>
            </a:r>
            <a:r>
              <a:rPr lang="en-US" sz="1600" dirty="0"/>
              <a:t>” then click </a:t>
            </a:r>
            <a:r>
              <a:rPr lang="en-US" sz="1600" b="1" dirty="0"/>
              <a:t>Finish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6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r>
              <a:rPr lang="en-US" sz="1600" dirty="0"/>
              <a:t>You may or may not encounter a Security warning, if in case you do just click </a:t>
            </a:r>
            <a:r>
              <a:rPr lang="en-US" sz="1600" b="1" dirty="0"/>
              <a:t>OK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7. </a:t>
            </a:r>
            <a:r>
              <a:rPr lang="en-US" sz="1600" dirty="0"/>
              <a:t>Click </a:t>
            </a:r>
            <a:r>
              <a:rPr lang="en-US" sz="1600" b="1" dirty="0"/>
              <a:t>Next</a:t>
            </a:r>
            <a:r>
              <a:rPr lang="en-US" sz="1600" dirty="0"/>
              <a:t> again on the succeeding dialog box until it prompts you to Restart the Eclipse.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8" name="Picture 7" descr="Install-TestNG-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7"/>
          <a:stretch/>
        </p:blipFill>
        <p:spPr bwMode="auto">
          <a:xfrm>
            <a:off x="1762104" y="1900258"/>
            <a:ext cx="5402283" cy="185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nstall-TestNG-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72" y="4171492"/>
            <a:ext cx="4935928" cy="1585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92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TestNG </a:t>
            </a:r>
            <a:r>
              <a:rPr lang="en-US" dirty="0"/>
              <a:t>(TestNewGeneration) </a:t>
            </a:r>
            <a:r>
              <a:rPr lang="en-US" dirty="0" smtClean="0"/>
              <a:t>(cont..)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8. </a:t>
            </a:r>
            <a:r>
              <a:rPr lang="en-US" sz="1600" dirty="0"/>
              <a:t>You are all done now, just Click </a:t>
            </a:r>
            <a:r>
              <a:rPr lang="en-US" sz="1600" b="1" dirty="0"/>
              <a:t>Yes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9. </a:t>
            </a:r>
            <a:r>
              <a:rPr lang="en-US" sz="1600" dirty="0"/>
              <a:t>Proceed with your workplace.</a:t>
            </a:r>
          </a:p>
          <a:p>
            <a:pPr marL="0" indent="0">
              <a:buNone/>
            </a:pPr>
            <a:r>
              <a:rPr lang="en-US" sz="1600" dirty="0" smtClean="0"/>
              <a:t>10. </a:t>
            </a:r>
            <a:r>
              <a:rPr lang="en-US" sz="1600" dirty="0"/>
              <a:t>After restart, verify if TestNG was indeed successfully installed. Right click on you project and see if </a:t>
            </a:r>
            <a:r>
              <a:rPr lang="en-US" sz="1600" b="1" dirty="0"/>
              <a:t>TestNG </a:t>
            </a:r>
            <a:r>
              <a:rPr lang="en-US" sz="1600" dirty="0"/>
              <a:t>is displayed in the opened menu. </a:t>
            </a:r>
            <a:endParaRPr lang="en-US" sz="1600" i="1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10" name="Picture 9" descr="Install-TestNG-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838324"/>
            <a:ext cx="4579361" cy="12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nstall-TestNG-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51366"/>
            <a:ext cx="5257800" cy="246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Install-TestNG-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85" r="50000"/>
          <a:stretch/>
        </p:blipFill>
        <p:spPr bwMode="auto">
          <a:xfrm>
            <a:off x="3876314" y="4882481"/>
            <a:ext cx="4114800" cy="1356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urved Up Arrow 1"/>
          <p:cNvSpPr/>
          <p:nvPr/>
        </p:nvSpPr>
        <p:spPr bwMode="auto">
          <a:xfrm rot="20538765">
            <a:off x="3622650" y="6203093"/>
            <a:ext cx="933921" cy="346763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5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Webdriver Configuration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REQUIREMENTS: 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Eclipse IDE is successfully configured. </a:t>
            </a:r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You already imported a project (e.g. TestEnv sample project) or created a new one. </a:t>
            </a:r>
          </a:p>
          <a:p>
            <a:pPr marL="0" indent="0">
              <a:buNone/>
            </a:pPr>
            <a:r>
              <a:rPr lang="en-US" sz="1600" i="1" dirty="0"/>
              <a:t>o </a:t>
            </a:r>
            <a:r>
              <a:rPr lang="en-US" sz="1600" dirty="0"/>
              <a:t>Drivers needed for your automation (included on the compiled installation tools for selenium webdriver): </a:t>
            </a:r>
          </a:p>
          <a:p>
            <a:pPr marL="576262" lvl="1">
              <a:buFont typeface="Wingdings" panose="05000000000000000000" pitchFamily="2" charset="2"/>
              <a:buChar char="q"/>
            </a:pPr>
            <a:r>
              <a:rPr lang="en-US" sz="1600" dirty="0" smtClean="0"/>
              <a:t>IE </a:t>
            </a:r>
            <a:r>
              <a:rPr lang="en-US" sz="1600" dirty="0"/>
              <a:t>Driver Server </a:t>
            </a:r>
          </a:p>
          <a:p>
            <a:pPr marL="576262" lvl="1">
              <a:buFont typeface="Wingdings" panose="05000000000000000000" pitchFamily="2" charset="2"/>
              <a:buChar char="q"/>
            </a:pPr>
            <a:r>
              <a:rPr lang="en-US" sz="1600" dirty="0" smtClean="0"/>
              <a:t>ChromeDriver </a:t>
            </a:r>
            <a:endParaRPr lang="en-US" sz="1600" dirty="0"/>
          </a:p>
          <a:p>
            <a:pPr marL="576262" lvl="1">
              <a:buFont typeface="Wingdings" panose="05000000000000000000" pitchFamily="2" charset="2"/>
              <a:buChar char="q"/>
            </a:pPr>
            <a:r>
              <a:rPr lang="en-US" sz="1600" dirty="0" smtClean="0"/>
              <a:t>Firefox </a:t>
            </a:r>
            <a:r>
              <a:rPr lang="en-US" sz="1600" dirty="0"/>
              <a:t>(no driver server) </a:t>
            </a:r>
          </a:p>
          <a:p>
            <a:pPr marL="576262" lvl="1">
              <a:buFont typeface="Wingdings" panose="05000000000000000000" pitchFamily="2" charset="2"/>
              <a:buChar char="q"/>
            </a:pPr>
            <a:r>
              <a:rPr lang="en-US" sz="1600" dirty="0" smtClean="0"/>
              <a:t>HTMLUnit </a:t>
            </a:r>
            <a:r>
              <a:rPr lang="en-US" sz="1600" dirty="0"/>
              <a:t>(no driver server) </a:t>
            </a:r>
          </a:p>
          <a:p>
            <a:pPr marL="576262" lvl="1">
              <a:buFont typeface="Wingdings" panose="05000000000000000000" pitchFamily="2" charset="2"/>
              <a:buChar char="q"/>
            </a:pPr>
            <a:r>
              <a:rPr lang="en-US" sz="1600" dirty="0" smtClean="0"/>
              <a:t>OperaDriver </a:t>
            </a:r>
            <a:endParaRPr lang="en-US" sz="1600" dirty="0"/>
          </a:p>
          <a:p>
            <a:pPr marL="576262" lvl="1">
              <a:buFont typeface="Wingdings" panose="05000000000000000000" pitchFamily="2" charset="2"/>
              <a:buChar char="q"/>
            </a:pPr>
            <a:r>
              <a:rPr lang="en-US" sz="1600" dirty="0" smtClean="0"/>
              <a:t>SafariDriver 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64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Webdriver </a:t>
            </a:r>
            <a:r>
              <a:rPr lang="en-US" dirty="0"/>
              <a:t>Configuration (cont..)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Create a new folder on the Drive </a:t>
            </a:r>
            <a:r>
              <a:rPr lang="en-US" sz="1600" b="1" dirty="0"/>
              <a:t>C:\\Workspace\\&lt;projectname&gt; </a:t>
            </a:r>
            <a:r>
              <a:rPr lang="en-US" sz="1600" dirty="0"/>
              <a:t>and named it as </a:t>
            </a:r>
            <a:r>
              <a:rPr lang="en-US" sz="1600" b="1" dirty="0"/>
              <a:t>“resources”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2. Create a new folder again under “resources” folder and named it as </a:t>
            </a:r>
            <a:r>
              <a:rPr lang="en-US" sz="1600" b="1" dirty="0"/>
              <a:t>“Webdriver”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3. Copy and paste the drivers you want to used for the automation(Note: Firefox and HTMLUnit have no driver server).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22" y="3081874"/>
            <a:ext cx="5944903" cy="30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3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Selenium?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Selenium is a suite of tools to automate web browsers across many platforms.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It runs in many browsers and operating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It can be controlled by many programming languages and testing frameworks.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It’s open source and has the support of some of the largest browser vendors who have taken (or are taking) steps to make Selenium a native part of their browser.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It is also the core technology in countless other browser automation tools, APIs and frameworks.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It’s FREE!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Tools under Selenium: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Selenium 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Selenium RC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Selenium WebDriver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Selenium Grid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18" y="4326877"/>
            <a:ext cx="2060999" cy="19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0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Libraries</a:t>
            </a:r>
          </a:p>
          <a:p>
            <a:pPr marL="0" indent="0">
              <a:buNone/>
            </a:pPr>
            <a:r>
              <a:rPr lang="en-US" sz="1600" dirty="0"/>
              <a:t>The </a:t>
            </a:r>
            <a:r>
              <a:rPr lang="en-US" sz="1600" b="1" dirty="0"/>
              <a:t>Java</a:t>
            </a:r>
            <a:r>
              <a:rPr lang="en-US" sz="1600" dirty="0"/>
              <a:t> Class </a:t>
            </a:r>
            <a:r>
              <a:rPr lang="en-US" sz="1600" b="1" dirty="0"/>
              <a:t>Library</a:t>
            </a:r>
            <a:r>
              <a:rPr lang="en-US" sz="1600" dirty="0"/>
              <a:t> (JCL) is a set of dynamically </a:t>
            </a:r>
            <a:r>
              <a:rPr lang="en-US" sz="1600" dirty="0" smtClean="0"/>
              <a:t>loadable</a:t>
            </a:r>
            <a:r>
              <a:rPr lang="en-US" sz="1600" dirty="0"/>
              <a:t> </a:t>
            </a:r>
            <a:r>
              <a:rPr lang="en-US" sz="1600" b="1" dirty="0"/>
              <a:t>libraries</a:t>
            </a:r>
            <a:r>
              <a:rPr lang="en-US" sz="1600" dirty="0"/>
              <a:t> that </a:t>
            </a:r>
            <a:r>
              <a:rPr lang="en-US" sz="1600" b="1" dirty="0" smtClean="0"/>
              <a:t>Java </a:t>
            </a:r>
            <a:r>
              <a:rPr lang="en-US" sz="1600" dirty="0" smtClean="0"/>
              <a:t>applications </a:t>
            </a:r>
            <a:r>
              <a:rPr lang="en-US" sz="1600" dirty="0"/>
              <a:t>can call at run time. Because the </a:t>
            </a:r>
            <a:r>
              <a:rPr lang="en-US" sz="1600" b="1" dirty="0"/>
              <a:t>Java</a:t>
            </a:r>
            <a:r>
              <a:rPr lang="en-US" sz="1600" dirty="0"/>
              <a:t> Platform is not dependent on a specific operating system, applications cannot rely on any of the </a:t>
            </a:r>
            <a:r>
              <a:rPr lang="en-US" sz="1600" dirty="0" smtClean="0"/>
              <a:t>platform-native </a:t>
            </a:r>
            <a:r>
              <a:rPr lang="en-US" sz="1600" b="1" dirty="0" smtClean="0"/>
              <a:t>libraries</a:t>
            </a:r>
            <a:r>
              <a:rPr lang="en-US" sz="1600" dirty="0" smtClean="0"/>
              <a:t>. These </a:t>
            </a:r>
            <a:r>
              <a:rPr lang="en-US" sz="1600" dirty="0"/>
              <a:t>are often shared via archive files called JAR files (short for "java archive"). A JAR file is not unlike the ZIP files seen frequently in email attachments, in that it is one or more files that have been compressed into a single, "as-small-as-possible" file.</a:t>
            </a: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Adding </a:t>
            </a:r>
            <a:r>
              <a:rPr lang="en-US" sz="1600" b="1" dirty="0"/>
              <a:t>an </a:t>
            </a:r>
            <a:r>
              <a:rPr lang="en-US" sz="1600" b="1" dirty="0" smtClean="0"/>
              <a:t>External Library to an Eclipse Project Folder</a:t>
            </a:r>
          </a:p>
          <a:p>
            <a:pPr marL="0" indent="0">
              <a:buNone/>
            </a:pPr>
            <a:r>
              <a:rPr lang="en-US" sz="1600" dirty="0" smtClean="0"/>
              <a:t>To add the functionality provided by this library to one of your projects, simply do the following: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1. Start Eclipse, and locate the project folder to which the library should be added.</a:t>
            </a:r>
          </a:p>
          <a:p>
            <a:pPr marL="0" indent="0">
              <a:buNone/>
            </a:pPr>
            <a:r>
              <a:rPr lang="en-US" sz="1600" dirty="0" smtClean="0"/>
              <a:t>2. </a:t>
            </a:r>
            <a:r>
              <a:rPr lang="en-US" sz="1600" dirty="0"/>
              <a:t>Right-click this class folder, and select "</a:t>
            </a:r>
            <a:r>
              <a:rPr lang="en-US" sz="1600" dirty="0" smtClean="0"/>
              <a:t>Properties“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96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Installation and Configuration: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Libraries 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3. </a:t>
            </a:r>
            <a:r>
              <a:rPr lang="en-US" sz="1600" dirty="0"/>
              <a:t>Select "Java Build Path" on the left, and then the "Libraries" tab. Now, click the "Add Library..." button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08295" y="1486611"/>
            <a:ext cx="2361017" cy="2966396"/>
            <a:chOff x="2908295" y="1486611"/>
            <a:chExt cx="2361017" cy="29663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-285" r="57667" b="5683"/>
            <a:stretch/>
          </p:blipFill>
          <p:spPr>
            <a:xfrm>
              <a:off x="2908295" y="1486611"/>
              <a:ext cx="2361017" cy="296639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 bwMode="auto">
            <a:xfrm>
              <a:off x="3314515" y="4283769"/>
              <a:ext cx="1548575" cy="117568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5633" y="4703786"/>
            <a:ext cx="5048755" cy="1808333"/>
            <a:chOff x="1996225" y="2428816"/>
            <a:chExt cx="5377264" cy="215606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26145" t="5063" r="20800" b="57101"/>
            <a:stretch/>
          </p:blipFill>
          <p:spPr>
            <a:xfrm>
              <a:off x="1996225" y="2428816"/>
              <a:ext cx="5377264" cy="2156063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2099256" y="3129566"/>
              <a:ext cx="953037" cy="180304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984415" y="3961213"/>
              <a:ext cx="1389074" cy="275936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271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Sample and Demo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24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Basic </a:t>
            </a:r>
            <a:r>
              <a:rPr lang="en-US" sz="2000" b="1" dirty="0" err="1" smtClean="0"/>
              <a:t>Selenese</a:t>
            </a:r>
            <a:r>
              <a:rPr lang="en-US" sz="2000" b="1" dirty="0" smtClean="0"/>
              <a:t> Commands</a:t>
            </a: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Initiating </a:t>
            </a:r>
            <a:r>
              <a:rPr lang="en-US" sz="1800" dirty="0"/>
              <a:t>the Web Browser</a:t>
            </a:r>
          </a:p>
          <a:p>
            <a:pPr marL="290512" lvl="1" indent="0">
              <a:buNone/>
            </a:pPr>
            <a:r>
              <a:rPr lang="en-US" sz="1600" dirty="0" smtClean="0"/>
              <a:t>When </a:t>
            </a:r>
            <a:r>
              <a:rPr lang="en-US" sz="1600" dirty="0"/>
              <a:t>launching the web browser use the following commands: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i="1" dirty="0"/>
              <a:t>Firefox: WebDriver driver = new FirefoxDriver();</a:t>
            </a:r>
            <a:endParaRPr lang="en-US" sz="1600" dirty="0"/>
          </a:p>
          <a:p>
            <a:pPr marL="454025" lvl="2" indent="0">
              <a:buNone/>
            </a:pPr>
            <a:r>
              <a:rPr lang="en-US" sz="1600" i="1" dirty="0"/>
              <a:t>Chrome: WebDriver driver = new ChromeDriver();</a:t>
            </a:r>
            <a:endParaRPr lang="en-US" sz="1600" dirty="0"/>
          </a:p>
          <a:p>
            <a:pPr marL="454025" lvl="2" indent="0">
              <a:buNone/>
            </a:pPr>
            <a:r>
              <a:rPr lang="en-US" sz="1600" i="1" dirty="0"/>
              <a:t>IE: WebDriver driver = new InternetExplorerDriver();</a:t>
            </a: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Fetching </a:t>
            </a:r>
            <a:r>
              <a:rPr lang="en-US" sz="1800" dirty="0"/>
              <a:t>a Page</a:t>
            </a:r>
          </a:p>
          <a:p>
            <a:pPr marL="290512" lvl="1" indent="0">
              <a:buNone/>
            </a:pPr>
            <a:r>
              <a:rPr lang="en-US" sz="1600" dirty="0" smtClean="0"/>
              <a:t>When </a:t>
            </a:r>
            <a:r>
              <a:rPr lang="en-US" sz="1600" dirty="0"/>
              <a:t>navigating to a page you use the “</a:t>
            </a:r>
            <a:r>
              <a:rPr lang="en-US" sz="1600" b="1" dirty="0"/>
              <a:t>get</a:t>
            </a:r>
            <a:r>
              <a:rPr lang="en-US" sz="1600" dirty="0"/>
              <a:t>” command.</a:t>
            </a:r>
          </a:p>
          <a:p>
            <a:pPr marL="290512" lvl="1" indent="0">
              <a:buNone/>
            </a:pPr>
            <a:r>
              <a:rPr lang="en-US" sz="1600" dirty="0" smtClean="0"/>
              <a:t>Example</a:t>
            </a:r>
            <a:r>
              <a:rPr lang="en-US" sz="1600" dirty="0"/>
              <a:t>:</a:t>
            </a:r>
          </a:p>
          <a:p>
            <a:pPr marL="454025" lvl="2" indent="0">
              <a:buNone/>
            </a:pPr>
            <a:r>
              <a:rPr lang="en-US" sz="1600" i="1" dirty="0"/>
              <a:t>driver.</a:t>
            </a:r>
            <a:r>
              <a:rPr lang="en-US" sz="1600" b="1" dirty="0"/>
              <a:t>get</a:t>
            </a:r>
            <a:r>
              <a:rPr lang="en-US" sz="1600" i="1" dirty="0"/>
              <a:t>("http://www.google.com");</a:t>
            </a:r>
            <a:endParaRPr lang="en-US" sz="1600" dirty="0"/>
          </a:p>
          <a:p>
            <a:pPr marL="454025" lvl="2" indent="0">
              <a:buNone/>
            </a:pPr>
            <a:r>
              <a:rPr lang="en-US" sz="1600" i="1" dirty="0"/>
              <a:t>driver.</a:t>
            </a:r>
            <a:r>
              <a:rPr lang="en-US" sz="1600" b="1" dirty="0"/>
              <a:t>navigate().</a:t>
            </a:r>
            <a:r>
              <a:rPr lang="en-US" sz="1600" i="1" dirty="0"/>
              <a:t>to(" http://www.google.com");</a:t>
            </a:r>
            <a:r>
              <a:rPr lang="en-US" sz="1600" b="1" dirty="0" smtClean="0"/>
              <a:t> 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5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Closing </a:t>
            </a:r>
            <a:r>
              <a:rPr lang="en-US" sz="1800" dirty="0"/>
              <a:t>a Browser</a:t>
            </a:r>
          </a:p>
          <a:p>
            <a:pPr marL="290512" lvl="1" indent="0">
              <a:buNone/>
            </a:pPr>
            <a:r>
              <a:rPr lang="en-US" sz="1600" dirty="0"/>
              <a:t>When closing the web browser you use the “quit” command.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dirty="0"/>
              <a:t>driver.quit();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Locating a Web Element</a:t>
            </a:r>
          </a:p>
          <a:p>
            <a:pPr marL="290512" lvl="1" indent="0">
              <a:buNone/>
            </a:pPr>
            <a:r>
              <a:rPr lang="en-US" sz="1600" dirty="0"/>
              <a:t>When finding for a web element you use the “findElement” command.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dirty="0" smtClean="0"/>
              <a:t>WebElement element </a:t>
            </a:r>
            <a:r>
              <a:rPr lang="en-US" sz="1600" dirty="0"/>
              <a:t>= driver.findElement(By.id(“sampleElement</a:t>
            </a:r>
            <a:r>
              <a:rPr lang="en-US" sz="1600" dirty="0" smtClean="0"/>
              <a:t>"));</a:t>
            </a:r>
          </a:p>
          <a:p>
            <a:pPr marL="454025" lvl="2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By ID</a:t>
            </a:r>
            <a:endParaRPr lang="en-US" sz="1800" dirty="0"/>
          </a:p>
          <a:p>
            <a:pPr marL="290512" lvl="1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is the most efficient and preferred way to locate an element.</a:t>
            </a:r>
          </a:p>
          <a:p>
            <a:pPr marL="290512" lvl="1" indent="0">
              <a:buNone/>
            </a:pPr>
            <a:r>
              <a:rPr lang="en-US" sz="1600" dirty="0" smtClean="0"/>
              <a:t>Example:</a:t>
            </a:r>
          </a:p>
          <a:p>
            <a:pPr marL="454025" lvl="2" indent="0">
              <a:buNone/>
            </a:pPr>
            <a:r>
              <a:rPr lang="en-US" sz="1600" dirty="0" smtClean="0"/>
              <a:t>WebElement element = driver.findElement(</a:t>
            </a:r>
            <a:r>
              <a:rPr lang="en-US" sz="1600" b="1" dirty="0" smtClean="0"/>
              <a:t>By.id</a:t>
            </a:r>
            <a:r>
              <a:rPr lang="en-US" sz="1600" dirty="0" smtClean="0"/>
              <a:t>(“sb_ifc0"));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By </a:t>
            </a:r>
            <a:r>
              <a:rPr lang="en-US" sz="1800" dirty="0"/>
              <a:t>Class Name</a:t>
            </a:r>
          </a:p>
          <a:p>
            <a:pPr marL="290512" lvl="1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refers to the attribute on the DOM element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dirty="0" smtClean="0"/>
              <a:t>WebElement element </a:t>
            </a:r>
            <a:r>
              <a:rPr lang="en-US" sz="1600" dirty="0"/>
              <a:t>= driver.findElement(By.className(“sbib_b</a:t>
            </a:r>
            <a:r>
              <a:rPr lang="en-US" sz="1600" dirty="0" smtClean="0"/>
              <a:t>"));</a:t>
            </a:r>
          </a:p>
          <a:p>
            <a:pPr marL="454025" lvl="2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2" y="1646367"/>
            <a:ext cx="8060284" cy="1465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2" y="4656794"/>
            <a:ext cx="8380227" cy="152371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4271206" y="5689927"/>
            <a:ext cx="891958" cy="22071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56351" y="2611973"/>
            <a:ext cx="1056715" cy="22071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By Tag Name</a:t>
            </a:r>
          </a:p>
          <a:p>
            <a:pPr marL="290512" lvl="1" indent="0">
              <a:buNone/>
            </a:pPr>
            <a:r>
              <a:rPr lang="en-US" sz="1600" dirty="0"/>
              <a:t>The DOM Tag Name of the element.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dirty="0" smtClean="0"/>
              <a:t>WebElement element </a:t>
            </a:r>
            <a:r>
              <a:rPr lang="en-US" sz="1600" dirty="0"/>
              <a:t>= driver.findElement(</a:t>
            </a:r>
            <a:r>
              <a:rPr lang="en-US" sz="1600" dirty="0" err="1"/>
              <a:t>By.tagName</a:t>
            </a:r>
            <a:r>
              <a:rPr lang="en-US" sz="1600" dirty="0"/>
              <a:t>(“div</a:t>
            </a:r>
            <a:r>
              <a:rPr lang="en-US" sz="1600" dirty="0" smtClean="0"/>
              <a:t>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By </a:t>
            </a:r>
            <a:r>
              <a:rPr lang="en-US" sz="1800" dirty="0"/>
              <a:t>Name</a:t>
            </a:r>
          </a:p>
          <a:p>
            <a:pPr marL="290512" lvl="1" indent="0">
              <a:buNone/>
            </a:pPr>
            <a:r>
              <a:rPr lang="en-US" sz="1600" dirty="0"/>
              <a:t>Find the input element with matching name attribute.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dirty="0"/>
              <a:t>WebElementelement = driver.findElement(By.name(“oq"));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" y="2774588"/>
            <a:ext cx="8081322" cy="1371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04" y="5298227"/>
            <a:ext cx="6497520" cy="129032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5436296" y="6332489"/>
            <a:ext cx="891958" cy="22071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5912" y="3729191"/>
            <a:ext cx="891958" cy="22071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09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By </a:t>
            </a:r>
            <a:r>
              <a:rPr lang="en-US" sz="1800" dirty="0"/>
              <a:t>Xpath</a:t>
            </a:r>
          </a:p>
          <a:p>
            <a:pPr marL="290512" lvl="1" indent="0">
              <a:buNone/>
            </a:pPr>
            <a:r>
              <a:rPr lang="en-US" sz="1600" dirty="0"/>
              <a:t>WebDriver uses a browser’s native XPath capabilities wherever possible. On those browsers that don’t have native XPath support, we have provided our own implementation. This can lead to some unexpected </a:t>
            </a:r>
            <a:r>
              <a:rPr lang="en-US" sz="1600" dirty="0" smtClean="0"/>
              <a:t>behavior unless </a:t>
            </a:r>
            <a:r>
              <a:rPr lang="en-US" sz="1600" dirty="0"/>
              <a:t>you are aware of the differences in the various </a:t>
            </a:r>
            <a:r>
              <a:rPr lang="en-US" sz="1600" dirty="0" smtClean="0"/>
              <a:t>xpath engines</a:t>
            </a:r>
            <a:r>
              <a:rPr lang="en-US" sz="1600" dirty="0"/>
              <a:t>.</a:t>
            </a:r>
          </a:p>
          <a:p>
            <a:pPr marL="290512" lvl="1" indent="0">
              <a:buNone/>
            </a:pPr>
            <a:r>
              <a:rPr lang="en-US" sz="1600" dirty="0"/>
              <a:t>Example:</a:t>
            </a:r>
          </a:p>
          <a:p>
            <a:pPr marL="454025" lvl="2" indent="0">
              <a:buNone/>
            </a:pPr>
            <a:r>
              <a:rPr lang="en-US" sz="1600" dirty="0" smtClean="0"/>
              <a:t>WebElement element  </a:t>
            </a:r>
            <a:r>
              <a:rPr lang="en-US" sz="1600" dirty="0"/>
              <a:t>= driver.findElement(</a:t>
            </a:r>
            <a:r>
              <a:rPr lang="en-US" sz="1600" dirty="0" err="1"/>
              <a:t>By.xpath</a:t>
            </a:r>
            <a:r>
              <a:rPr lang="en-US" sz="1600" dirty="0"/>
              <a:t>(“//input"));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8" y="3869468"/>
            <a:ext cx="7977348" cy="14989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2649723" y="4283901"/>
            <a:ext cx="3250036" cy="33820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7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and 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2426" y="1619989"/>
            <a:ext cx="8565405" cy="4777033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77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 smtClean="0">
                <a:solidFill>
                  <a:schemeClr val="tx1"/>
                </a:solidFill>
              </a:rPr>
              <a:t>APPENDIX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5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Selenium Webdriver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Selenium WebDriver is a Selenium tool which the primary new feature is the integration of the WebDriver API.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It was developed to better support dynamic web pages where elements of a page may change without the page itself being reloaded.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WebDriver’s goal is to supply a well-designed object-oriented API that provides improved support for modern advanced web-app testing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18" y="4326877"/>
            <a:ext cx="2060999" cy="19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10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http://www.oracle.com/technetwork/java/javase/downloads/index.html </a:t>
            </a: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http://www.eclipse.org/downloads/ </a:t>
            </a: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https://maven.apache.org/download.cgi </a:t>
            </a: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http://toolsqa.com/selenium-webdriver/install-testng</a:t>
            </a:r>
            <a:r>
              <a:rPr lang="en-US" sz="1600" dirty="0" smtClean="0"/>
              <a:t>/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http://</a:t>
            </a:r>
            <a:r>
              <a:rPr lang="en-US" sz="1600" dirty="0" smtClean="0"/>
              <a:t>www.oxfordmathcenter.com/drupal7/node/44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https://en.wikipedia.org/wiki/Java_Class_Library</a:t>
            </a: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Selenium Installation Guide.pdf by Lenard </a:t>
            </a:r>
            <a:r>
              <a:rPr lang="en-US" sz="1600" dirty="0"/>
              <a:t>G. </a:t>
            </a:r>
            <a:r>
              <a:rPr lang="en-US" sz="1600" dirty="0" smtClean="0"/>
              <a:t>Magpantay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Selenium WebDriver Overview </a:t>
            </a:r>
            <a:r>
              <a:rPr lang="en-US" sz="1600" dirty="0" smtClean="0"/>
              <a:t>Training.pdf by Lenard </a:t>
            </a:r>
            <a:r>
              <a:rPr lang="en-US" sz="1600" dirty="0"/>
              <a:t>G. Magpantay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Selenium </a:t>
            </a:r>
            <a:r>
              <a:rPr lang="en-US" dirty="0" smtClean="0"/>
              <a:t>Webdriver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Basic tools to setup a Selenium WebDriver Framework: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It’s the main programming language that will be used for developing the scripts for Selenium WebDriver.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Eclipse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Eclipse is an integrated development environment (IDE). It contains a base workspace and an extensible plug-in system for customizing the environment where the scripts will be created and executed.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Maven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Maven allows a project to build using its project object model (POM) and will download the java bindings (the Selenium WebDriver java client library) and all its dependencies, providing a uniform build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TestNG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Is a testing framework inspired from JUnit and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NUnit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but introducing some new functionalities that make it more powerful and easier to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ReportNG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It is a simple HTML reporting plug-in which provides a simple,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color-coded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view of the test results for the Selenium Tests.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3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Selenium Webdriver Tools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9211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Most </a:t>
            </a:r>
            <a:r>
              <a:rPr lang="en-US" sz="1800" dirty="0"/>
              <a:t>commonly used browsers supported by selenium: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Internet </a:t>
            </a:r>
            <a:r>
              <a:rPr lang="en-US" sz="1600" dirty="0"/>
              <a:t>Explorer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Mozilla </a:t>
            </a:r>
            <a:r>
              <a:rPr lang="en-US" sz="1600" dirty="0"/>
              <a:t>Firefox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Google </a:t>
            </a:r>
            <a:r>
              <a:rPr lang="en-US" sz="1600" dirty="0"/>
              <a:t>Chrome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Opera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Safari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16" y="2147185"/>
            <a:ext cx="4387334" cy="19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5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>
                <a:solidFill>
                  <a:schemeClr val="tx1"/>
                </a:solidFill>
              </a:rPr>
              <a:t>Selenium </a:t>
            </a:r>
            <a:r>
              <a:rPr lang="en-US" sz="2800" dirty="0" smtClean="0">
                <a:solidFill>
                  <a:schemeClr val="tx1"/>
                </a:solidFill>
              </a:rPr>
              <a:t>Webdriver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Installation and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following are the </a:t>
            </a:r>
            <a:r>
              <a:rPr lang="en-US" sz="1800" b="1" dirty="0"/>
              <a:t>required files and applications </a:t>
            </a:r>
            <a:r>
              <a:rPr lang="en-US" sz="1800" dirty="0"/>
              <a:t>in order to install, set-up, and configure Selenium Webdriver (using Java as PL):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1</a:t>
            </a:r>
            <a:r>
              <a:rPr lang="en-US" sz="1600" b="1" dirty="0"/>
              <a:t>. JDK (Java Development Kit)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Download </a:t>
            </a:r>
            <a:r>
              <a:rPr lang="en-US" sz="1600" dirty="0"/>
              <a:t>Link: http://www.oracle.com/technetwork/java/javase/downloads/index.html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Note: </a:t>
            </a:r>
            <a:r>
              <a:rPr lang="en-US" sz="1600" i="1" dirty="0" smtClean="0">
                <a:solidFill>
                  <a:srgbClr val="FF0000"/>
                </a:solidFill>
              </a:rPr>
              <a:t> Accept </a:t>
            </a:r>
            <a:r>
              <a:rPr lang="en-US" sz="1600" i="1" dirty="0">
                <a:solidFill>
                  <a:srgbClr val="FF0000"/>
                </a:solidFill>
              </a:rPr>
              <a:t>License Agreement and choose the JDK that corresponds to your OS.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2</a:t>
            </a:r>
            <a:r>
              <a:rPr lang="en-US" sz="1600" b="1" dirty="0"/>
              <a:t>. Eclipse IDE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Download </a:t>
            </a:r>
            <a:r>
              <a:rPr lang="en-US" sz="1600" dirty="0"/>
              <a:t>Link: http://www.eclipse.org/downloads/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Note: </a:t>
            </a:r>
            <a:r>
              <a:rPr lang="en-US" sz="1600" i="1" dirty="0" smtClean="0">
                <a:solidFill>
                  <a:srgbClr val="FF0000"/>
                </a:solidFill>
              </a:rPr>
              <a:t>Select </a:t>
            </a:r>
            <a:r>
              <a:rPr lang="en-US" sz="1600" i="1" dirty="0">
                <a:solidFill>
                  <a:srgbClr val="FF0000"/>
                </a:solidFill>
              </a:rPr>
              <a:t>the correct version based on your OS.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3</a:t>
            </a:r>
            <a:r>
              <a:rPr lang="en-US" sz="1600" b="1" dirty="0"/>
              <a:t>. Apache Maven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Download </a:t>
            </a:r>
            <a:r>
              <a:rPr lang="en-US" sz="1600" dirty="0"/>
              <a:t>Link: https://maven.apache.org/download.cgi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Notes: </a:t>
            </a:r>
            <a:endParaRPr lang="en-US" sz="1600" i="1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i="1" dirty="0" smtClean="0">
                <a:solidFill>
                  <a:srgbClr val="FF0000"/>
                </a:solidFill>
              </a:rPr>
              <a:t>This </a:t>
            </a:r>
            <a:r>
              <a:rPr lang="en-US" sz="1600" i="1" dirty="0">
                <a:solidFill>
                  <a:srgbClr val="FF0000"/>
                </a:solidFill>
              </a:rPr>
              <a:t>requires JDK 1.7 or above to work.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54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4OCrYHMESgqFXfgsj8.w"/>
</p:tagLst>
</file>

<file path=ppt/theme/theme1.xml><?xml version="1.0" encoding="utf-8"?>
<a:theme xmlns:a="http://schemas.openxmlformats.org/drawingml/2006/main" name="483392_BPO_navigation_2007_3a">
  <a:themeElements>
    <a:clrScheme name="Technology 1">
      <a:dk1>
        <a:srgbClr val="FFFFFF"/>
      </a:dk1>
      <a:lt1>
        <a:srgbClr val="000000"/>
      </a:lt1>
      <a:dk2>
        <a:srgbClr val="FFFFFF"/>
      </a:dk2>
      <a:lt2>
        <a:srgbClr val="666666"/>
      </a:lt2>
      <a:accent1>
        <a:srgbClr val="66AA44"/>
      </a:accent1>
      <a:accent2>
        <a:srgbClr val="551155"/>
      </a:accent2>
      <a:accent3>
        <a:srgbClr val="6688BB"/>
      </a:accent3>
      <a:accent4>
        <a:srgbClr val="FF9900"/>
      </a:accent4>
      <a:accent5>
        <a:srgbClr val="002266"/>
      </a:accent5>
      <a:accent6>
        <a:srgbClr val="FF0000"/>
      </a:accent6>
      <a:hlink>
        <a:srgbClr val="66AA44"/>
      </a:hlink>
      <a:folHlink>
        <a:srgbClr val="FF9900"/>
      </a:folHlink>
    </a:clrScheme>
    <a:fontScheme name="Accenture Finance and Accounting BPO Services_v5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b="0" dirty="0" smtClean="0"/>
        </a:defPPr>
      </a:lstStyle>
    </a:txDef>
  </a:objectDefaults>
  <a:extraClrSchemeLst>
    <a:extraClrScheme>
      <a:clrScheme name="Accenture Finance and Accounting BPO Services_v5_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993399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CAADCA"/>
        </a:accent5>
        <a:accent6>
          <a:srgbClr val="5C9A3D"/>
        </a:accent6>
        <a:hlink>
          <a:srgbClr val="3333CC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88DD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C3EBAA"/>
        </a:accent5>
        <a:accent6>
          <a:srgbClr val="002D3D"/>
        </a:accent6>
        <a:hlink>
          <a:srgbClr val="993399"/>
        </a:hlink>
        <a:folHlink>
          <a:srgbClr val="00AA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CC66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E2B8"/>
        </a:accent5>
        <a:accent6>
          <a:srgbClr val="002D3D"/>
        </a:accent6>
        <a:hlink>
          <a:srgbClr val="557799"/>
        </a:hlink>
        <a:folHlink>
          <a:srgbClr val="992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99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2D3D"/>
        </a:accent6>
        <a:hlink>
          <a:srgbClr val="557799"/>
        </a:hlink>
        <a:folHlink>
          <a:srgbClr val="66AA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4411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B0AA"/>
        </a:accent5>
        <a:accent6>
          <a:srgbClr val="002D3D"/>
        </a:accent6>
        <a:hlink>
          <a:srgbClr val="66AA44"/>
        </a:hlink>
        <a:folHlink>
          <a:srgbClr val="EE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8">
        <a:dk1>
          <a:srgbClr val="000000"/>
        </a:dk1>
        <a:lt1>
          <a:srgbClr val="FFFFFF"/>
        </a:lt1>
        <a:dk2>
          <a:srgbClr val="003344"/>
        </a:dk2>
        <a:lt2>
          <a:srgbClr val="666666"/>
        </a:lt2>
        <a:accent1>
          <a:srgbClr val="BBBB00"/>
        </a:accent1>
        <a:accent2>
          <a:srgbClr val="992222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8A1E1E"/>
        </a:accent6>
        <a:hlink>
          <a:srgbClr val="445511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9">
        <a:dk1>
          <a:srgbClr val="000000"/>
        </a:dk1>
        <a:lt1>
          <a:srgbClr val="FFFFFF"/>
        </a:lt1>
        <a:dk2>
          <a:srgbClr val="DD4411"/>
        </a:dk2>
        <a:lt2>
          <a:srgbClr val="666666"/>
        </a:lt2>
        <a:accent1>
          <a:srgbClr val="BBBB00"/>
        </a:accent1>
        <a:accent2>
          <a:srgbClr val="445511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3D4C0E"/>
        </a:accent6>
        <a:hlink>
          <a:srgbClr val="77AA99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46DAE654DE606D498F9AEDE1EEB966B2" ma:contentTypeVersion="0" ma:contentTypeDescription="Create a new folder." ma:contentTypeScope="" ma:versionID="8388c6cd4b38d5a25703f07181ccd41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a7e97febcdc823e6f29eb69cd9a489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44711E-1AA6-4F85-A70A-C2CF252FD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982C6D-8243-4DE1-97E2-DC27C11BB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787D1-74DD-488B-A34D-AA446A003F34}">
  <ds:schemaRefs>
    <ds:schemaRef ds:uri="http://purl.org/dc/elements/1.1/"/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18809</TotalTime>
  <Words>2985</Words>
  <Application>Microsoft Office PowerPoint</Application>
  <PresentationFormat>On-screen Show (4:3)</PresentationFormat>
  <Paragraphs>452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Wingdings</vt:lpstr>
      <vt:lpstr>483392_BPO_navigation_2007_3a</vt:lpstr>
      <vt:lpstr>think-cell Slide</vt:lpstr>
      <vt:lpstr>Selenium</vt:lpstr>
      <vt:lpstr>CONTENTS</vt:lpstr>
      <vt:lpstr>SELENIUM OVERVIEW</vt:lpstr>
      <vt:lpstr>What is Selenium?</vt:lpstr>
      <vt:lpstr>Selenium Webdriver</vt:lpstr>
      <vt:lpstr>Selenium Webdriver Tools</vt:lpstr>
      <vt:lpstr>Selenium Webdriver Tools </vt:lpstr>
      <vt:lpstr>Selenium Webdriver Installation and Configuration</vt:lpstr>
      <vt:lpstr>Prerequisites</vt:lpstr>
      <vt:lpstr>Prerequisites (continued)</vt:lpstr>
      <vt:lpstr> Installation and Configuration:  JDK</vt:lpstr>
      <vt:lpstr> Installation and Configuration: JDK (cont..)</vt:lpstr>
      <vt:lpstr> Installation and Configuration: JDK (cont..)</vt:lpstr>
      <vt:lpstr> Installation and Configuration: JDK (cont..)</vt:lpstr>
      <vt:lpstr> Installation and Configuration: JDK (cont..)</vt:lpstr>
      <vt:lpstr> Installation and Configuration: JDK (cont..)</vt:lpstr>
      <vt:lpstr> Installation and Configuration: Maven Configuration</vt:lpstr>
      <vt:lpstr> Installation and Configuration: Maven Configuration (cont..)</vt:lpstr>
      <vt:lpstr> Installation and Configuration: Maven Configuration (cont..)</vt:lpstr>
      <vt:lpstr> Installation and Configuration: Maven Configuration (cont..)</vt:lpstr>
      <vt:lpstr> Installation and Configuration: Maven Configuration (cont..)</vt:lpstr>
      <vt:lpstr> Installation and Configuration: Maven Configuration (cont..)</vt:lpstr>
      <vt:lpstr> Installation and Configuration: Maven Configuration (cont..)</vt:lpstr>
      <vt:lpstr> Installation and Configuration: Maven Configuration (cont..)</vt:lpstr>
      <vt:lpstr> Installation and Configuration: Maven Configuration (cont..)</vt:lpstr>
      <vt:lpstr> Installation and Configuration: Eclipse IDE Configuration</vt:lpstr>
      <vt:lpstr> Installation and Configuration: Eclipse IDE Configuration (cont..)</vt:lpstr>
      <vt:lpstr> Installation and Configuration: Eclipse IDE Configuration (cont..)</vt:lpstr>
      <vt:lpstr> Installation and Configuration: Eclipse IDE Configuration (cont..)</vt:lpstr>
      <vt:lpstr> Installation and Configuration: Eclipse IDE Configuration (cont..)</vt:lpstr>
      <vt:lpstr> Installation and Configuration: Eclipse IDE Configuration (cont..)</vt:lpstr>
      <vt:lpstr> Installation and Configuration: TestNG (TestNewGeneration) </vt:lpstr>
      <vt:lpstr> Installation and Configuration: TestNG (TestNewGeneration) (cont..)</vt:lpstr>
      <vt:lpstr> Installation and Configuration: TestNG (TestNewGeneration) (cont..)</vt:lpstr>
      <vt:lpstr> Installation and Configuration: TestNG (TestNewGeneration) (cont..)</vt:lpstr>
      <vt:lpstr> Installation and Configuration: TestNG (TestNewGeneration) (cont..)</vt:lpstr>
      <vt:lpstr> Installation and Configuration: TestNG (TestNewGeneration) (cont..)</vt:lpstr>
      <vt:lpstr> Installation and Configuration: Webdriver Configuration</vt:lpstr>
      <vt:lpstr> Installation and Configuration: Webdriver Configuration (cont..)</vt:lpstr>
      <vt:lpstr> Installation and Configuration: Libraries</vt:lpstr>
      <vt:lpstr> Installation and Configuration: Libraries (Cont..)</vt:lpstr>
      <vt:lpstr>Sample and Demo</vt:lpstr>
      <vt:lpstr>Sample</vt:lpstr>
      <vt:lpstr>Sample (Cont..)</vt:lpstr>
      <vt:lpstr>Sample (Cont..)</vt:lpstr>
      <vt:lpstr>Sample (Cont..)</vt:lpstr>
      <vt:lpstr>Sample (Cont..)</vt:lpstr>
      <vt:lpstr>Sample and Demo</vt:lpstr>
      <vt:lpstr>APPENDIX</vt:lpstr>
      <vt:lpstr>Appendix</vt:lpstr>
    </vt:vector>
  </TitlesOfParts>
  <Company>Schawk, Inc. (US Creative Services)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Application Services Landscape</dc:title>
  <dc:creator>Rebecca Gorse</dc:creator>
  <cp:lastModifiedBy>Diao, Mark Klifford B.</cp:lastModifiedBy>
  <cp:revision>1169</cp:revision>
  <cp:lastPrinted>2015-07-27T10:13:26Z</cp:lastPrinted>
  <dcterms:created xsi:type="dcterms:W3CDTF">2009-11-13T22:24:39Z</dcterms:created>
  <dcterms:modified xsi:type="dcterms:W3CDTF">2017-03-07T00:43:08Z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136643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0x01200046DAE654DE606D498F9AEDE1EEB966B2</vt:lpwstr>
  </property>
  <property fmtid="{D5CDD505-2E9C-101B-9397-08002B2CF9AE}" pid="6" name="FederalData">
    <vt:lpwstr>No</vt:lpwstr>
  </property>
</Properties>
</file>