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7" r:id="rId3"/>
    <p:sldId id="261" r:id="rId4"/>
    <p:sldId id="263" r:id="rId5"/>
    <p:sldId id="264" r:id="rId6"/>
    <p:sldId id="266" r:id="rId7"/>
    <p:sldId id="267" r:id="rId8"/>
    <p:sldId id="265" r:id="rId9"/>
    <p:sldId id="26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62"/>
    <a:srgbClr val="276195"/>
    <a:srgbClr val="327CC0"/>
    <a:srgbClr val="458DCF"/>
    <a:srgbClr val="5B9BD5"/>
    <a:srgbClr val="00A000"/>
    <a:srgbClr val="5959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364" autoAdjust="0"/>
  </p:normalViewPr>
  <p:slideViewPr>
    <p:cSldViewPr snapToGrid="0">
      <p:cViewPr>
        <p:scale>
          <a:sx n="66" d="100"/>
          <a:sy n="66" d="100"/>
        </p:scale>
        <p:origin x="15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C106B-B1E7-42EA-991E-5DA6AE110827}" type="datetimeFigureOut">
              <a:rPr lang="en-PH" smtClean="0"/>
              <a:t>17/05/2017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23CC-4611-489B-BC43-58BD634BD3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806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23CC-4611-489B-BC43-58BD634BD35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508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5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1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5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8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A4CA-A0F5-4DD8-80FA-B15065BCBFC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439E-AFF1-4F5D-AE42-A61AA956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qube.org/download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onarqube.org/display/SCAN/Analyzing+with+SonarQube+Scann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below gradient"/>
          <p:cNvSpPr/>
          <p:nvPr/>
        </p:nvSpPr>
        <p:spPr>
          <a:xfrm>
            <a:off x="1" y="1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4" name="below gradient"/>
          <p:cNvSpPr/>
          <p:nvPr/>
        </p:nvSpPr>
        <p:spPr>
          <a:xfrm flipH="1" flipV="1">
            <a:off x="-1342" y="-197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1949193" y="2684279"/>
            <a:ext cx="6206786" cy="6208643"/>
            <a:chOff x="4312946" y="2362308"/>
            <a:chExt cx="6206786" cy="6208643"/>
          </a:xfrm>
          <a:scene3d>
            <a:camera prst="perspectiveRight"/>
            <a:lightRig rig="threePt" dir="t"/>
          </a:scene3d>
        </p:grpSpPr>
        <p:grpSp>
          <p:nvGrpSpPr>
            <p:cNvPr id="238" name="Group 237"/>
            <p:cNvGrpSpPr/>
            <p:nvPr/>
          </p:nvGrpSpPr>
          <p:grpSpPr>
            <a:xfrm>
              <a:off x="4312946" y="4616895"/>
              <a:ext cx="2760693" cy="1959679"/>
              <a:chOff x="2859423" y="1531977"/>
              <a:chExt cx="3451222" cy="2449852"/>
            </a:xfrm>
            <a:solidFill>
              <a:schemeClr val="bg1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5395322" y="2812853"/>
                <a:ext cx="9144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31088" y="2995729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81599" y="2721414"/>
                <a:ext cx="112891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623936" y="2905124"/>
                <a:ext cx="6858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88695" y="2538538"/>
                <a:ext cx="152195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00626" y="2629976"/>
                <a:ext cx="131001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672138" y="2171578"/>
                <a:ext cx="63850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588793" y="2263016"/>
                <a:ext cx="7218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86401" y="2354455"/>
                <a:ext cx="82424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362575" y="2445893"/>
                <a:ext cx="94806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8573722">
                <a:off x="5289745" y="3204011"/>
                <a:ext cx="5486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9864" y="3410704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8573722">
                <a:off x="5219228" y="3096473"/>
                <a:ext cx="5029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586868" y="3287013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8573722">
                <a:off x="5027076" y="2985504"/>
                <a:ext cx="4572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18625" y="3159381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94919" y="3613951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621783" y="360480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886990" y="3401560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09265" y="315023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219139" y="2987404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064386" y="3318504"/>
                <a:ext cx="172659" cy="914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048781" y="3299608"/>
                <a:ext cx="200025" cy="12850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5400000" flipH="1" flipV="1">
                <a:off x="4038705" y="3453165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 flipH="1" flipV="1">
                <a:off x="4083949" y="3453164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5400000" flipH="1" flipV="1">
                <a:off x="4130869" y="3453164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5400000" flipH="1" flipV="1">
                <a:off x="4176113" y="345316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400000" flipH="1" flipV="1">
                <a:off x="4217746" y="345297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 flipH="1" flipV="1">
                <a:off x="4034133" y="326666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 flipV="1">
                <a:off x="4079377" y="3266667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 flipH="1" flipV="1">
                <a:off x="4126297" y="3266667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5400000" flipH="1" flipV="1">
                <a:off x="4171541" y="3266666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 flipH="1" flipV="1">
                <a:off x="4213174" y="3266476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224573" y="271234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8573722">
                <a:off x="4301042" y="3652645"/>
                <a:ext cx="6400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8573722">
                <a:off x="4240600" y="3451983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8573722">
                <a:off x="4871198" y="2866421"/>
                <a:ext cx="38767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851007" y="3012888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18573722">
                <a:off x="3505828" y="3175301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19356" y="3003744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736283" y="2589591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881810" y="2582822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713369" y="258280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684494" y="2638460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900098" y="2638839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831970" y="3143606"/>
                <a:ext cx="114298" cy="496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629497" y="2983842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859423" y="3340093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8573722">
                <a:off x="4830206" y="2708690"/>
                <a:ext cx="2186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3667503" y="2131825"/>
                <a:ext cx="478283" cy="115006"/>
                <a:chOff x="2921000" y="2189868"/>
                <a:chExt cx="478283" cy="115006"/>
              </a:xfrm>
              <a:grpFill/>
            </p:grpSpPr>
            <p:sp>
              <p:nvSpPr>
                <p:cNvPr id="98" name="Oval 97"/>
                <p:cNvSpPr/>
                <p:nvPr/>
              </p:nvSpPr>
              <p:spPr>
                <a:xfrm>
                  <a:off x="2921000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921000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011488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011488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101976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3101976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3192464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192464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281363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81363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371851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371851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 rot="18573722">
                <a:off x="4396260" y="2722758"/>
                <a:ext cx="48882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396006" y="2906242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3026278" flipH="1">
                <a:off x="5191962" y="2363837"/>
                <a:ext cx="22194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664868" y="2283844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18573722">
                <a:off x="4113593" y="2543679"/>
                <a:ext cx="68151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142576" y="2801283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846263" y="2517873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934528" y="2158975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822026" y="217702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 rot="3026278" flipH="1">
                <a:off x="5170395" y="2205228"/>
                <a:ext cx="3900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673818" y="2060443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18573722">
                <a:off x="4204911" y="2281485"/>
                <a:ext cx="580873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218041" y="2500306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rot="3026278" flipH="1">
                <a:off x="5268075" y="2114123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062413" y="1965557"/>
                <a:ext cx="12875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3026278" flipH="1">
                <a:off x="3744466" y="1814972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 rot="5400000">
                <a:off x="4068564" y="1772284"/>
                <a:ext cx="186729" cy="128527"/>
                <a:chOff x="4047804" y="1772930"/>
                <a:chExt cx="186729" cy="128527"/>
              </a:xfrm>
              <a:grpFill/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4070718" y="1779720"/>
                  <a:ext cx="147734" cy="1175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4216245" y="1772951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047804" y="1772930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 rot="3026278" flipH="1">
                <a:off x="5072302" y="1891162"/>
                <a:ext cx="7366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236034" y="1612253"/>
                <a:ext cx="978904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218282" y="2895133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219139" y="2801283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218282" y="270901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6219139" y="261961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218282" y="252734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219139" y="243349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218282" y="2341220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6219139" y="225723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218282" y="216496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7071736" y="5118443"/>
              <a:ext cx="688212" cy="691932"/>
              <a:chOff x="6310647" y="2158976"/>
              <a:chExt cx="846621" cy="865004"/>
            </a:xfrm>
            <a:solidFill>
              <a:schemeClr val="bg1"/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6310647" y="2158976"/>
                <a:ext cx="846621" cy="86500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6377425" y="2233765"/>
                <a:ext cx="720392" cy="73603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 rot="16200000" flipH="1">
              <a:off x="6163219" y="2762815"/>
              <a:ext cx="2760693" cy="1959679"/>
              <a:chOff x="3513639" y="4146092"/>
              <a:chExt cx="3451222" cy="2449852"/>
            </a:xfrm>
            <a:solidFill>
              <a:schemeClr val="bg1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6049538" y="5426968"/>
                <a:ext cx="9144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385304" y="5609844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5835815" y="5335529"/>
                <a:ext cx="112891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6278152" y="5519239"/>
                <a:ext cx="6858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442911" y="5152653"/>
                <a:ext cx="152195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654842" y="5244091"/>
                <a:ext cx="131001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326354" y="4785693"/>
                <a:ext cx="63850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243009" y="4877131"/>
                <a:ext cx="7218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6140617" y="4968570"/>
                <a:ext cx="82424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016791" y="5060008"/>
                <a:ext cx="94806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8573722">
                <a:off x="5943961" y="5818126"/>
                <a:ext cx="5486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474080" y="6024819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8573722">
                <a:off x="5873444" y="5710588"/>
                <a:ext cx="5029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5241084" y="5901128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18573722">
                <a:off x="5681292" y="5599619"/>
                <a:ext cx="4572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672841" y="5773496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249135" y="6228066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275999" y="621892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541206" y="6015675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763481" y="576435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6873355" y="5601519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4721168" y="5932620"/>
                <a:ext cx="166701" cy="914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702997" y="5913723"/>
                <a:ext cx="200025" cy="12850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 rot="5400000" flipH="1" flipV="1">
                <a:off x="4692921" y="6067280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 rot="5400000" flipH="1" flipV="1">
                <a:off x="4738165" y="6067279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 rot="5400000" flipH="1" flipV="1">
                <a:off x="4785085" y="6067279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5400000" flipH="1" flipV="1">
                <a:off x="4830329" y="606727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rot="5400000" flipH="1" flipV="1">
                <a:off x="4871962" y="606708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rot="5400000" flipH="1" flipV="1">
                <a:off x="4688349" y="588078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5400000" flipH="1" flipV="1">
                <a:off x="4733593" y="5880782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 rot="5400000" flipH="1" flipV="1">
                <a:off x="4780513" y="5880782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 rot="5400000" flipH="1" flipV="1">
                <a:off x="4825757" y="5880781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rot="5400000" flipH="1" flipV="1">
                <a:off x="4867390" y="5880591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5878789" y="532646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 rot="18573722">
                <a:off x="4955258" y="6266760"/>
                <a:ext cx="6400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 rot="18573722">
                <a:off x="4894816" y="6066098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18573722">
                <a:off x="5525414" y="5480536"/>
                <a:ext cx="38767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4505223" y="5627003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18573722">
                <a:off x="4160044" y="5789416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4673572" y="5617859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390499" y="5203706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4536026" y="5196937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367585" y="5196916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338710" y="5252575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4554314" y="5252954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5486186" y="5757721"/>
                <a:ext cx="114298" cy="496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5283713" y="5597957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3513639" y="5954208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 rot="18573722">
                <a:off x="5484422" y="5322805"/>
                <a:ext cx="2186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4321719" y="4745940"/>
                <a:ext cx="478283" cy="115006"/>
                <a:chOff x="2921000" y="2189868"/>
                <a:chExt cx="478283" cy="11500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2921000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2921000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3011488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3011488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3101976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3101976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3192464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3192464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3281363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3281363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3371851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3371851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Rectangle 205"/>
              <p:cNvSpPr/>
              <p:nvPr/>
            </p:nvSpPr>
            <p:spPr>
              <a:xfrm rot="18573722">
                <a:off x="5050476" y="5336873"/>
                <a:ext cx="48882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050222" y="5520357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 rot="3026278" flipH="1">
                <a:off x="5846178" y="4977952"/>
                <a:ext cx="22194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5319084" y="4897959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rot="18573722">
                <a:off x="4767809" y="5157794"/>
                <a:ext cx="68151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796792" y="5415398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500479" y="5131988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588744" y="4773090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476242" y="479113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rot="3026278" flipH="1">
                <a:off x="5824611" y="4819343"/>
                <a:ext cx="3900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328034" y="4674558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18573722">
                <a:off x="4859127" y="4895600"/>
                <a:ext cx="580873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3872257" y="5114421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rot="3026278" flipH="1">
                <a:off x="5922291" y="4728238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4716629" y="4579672"/>
                <a:ext cx="12875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 rot="3026278" flipH="1">
                <a:off x="4398682" y="4429087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Group 221"/>
              <p:cNvGrpSpPr/>
              <p:nvPr/>
            </p:nvGrpSpPr>
            <p:grpSpPr>
              <a:xfrm rot="5400000">
                <a:off x="4719804" y="4389375"/>
                <a:ext cx="192681" cy="128527"/>
                <a:chOff x="4047804" y="1772930"/>
                <a:chExt cx="192681" cy="128527"/>
              </a:xfrm>
              <a:grpFill/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4070718" y="1779720"/>
                  <a:ext cx="147734" cy="1175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4222197" y="1772951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4047804" y="1772930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26" name="Rectangle 225"/>
              <p:cNvSpPr/>
              <p:nvPr/>
            </p:nvSpPr>
            <p:spPr>
              <a:xfrm rot="3026278" flipH="1">
                <a:off x="5726518" y="4505277"/>
                <a:ext cx="7366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890250" y="4226368"/>
                <a:ext cx="978904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872498" y="5509248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6873355" y="5415398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6872498" y="532312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6873355" y="523372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6872498" y="514145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6873355" y="504760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6872498" y="4955335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6873355" y="487134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6872498" y="477907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 flipH="1">
              <a:off x="7759039" y="4616897"/>
              <a:ext cx="2760693" cy="1959679"/>
              <a:chOff x="2859423" y="1531977"/>
              <a:chExt cx="3451222" cy="2449852"/>
            </a:xfrm>
            <a:solidFill>
              <a:schemeClr val="bg1"/>
            </a:solidFill>
          </p:grpSpPr>
          <p:sp>
            <p:nvSpPr>
              <p:cNvPr id="241" name="Rectangle 240"/>
              <p:cNvSpPr/>
              <p:nvPr/>
            </p:nvSpPr>
            <p:spPr>
              <a:xfrm>
                <a:off x="5395322" y="2812853"/>
                <a:ext cx="9144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5731088" y="2995729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5181599" y="2721414"/>
                <a:ext cx="112891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5623936" y="2905124"/>
                <a:ext cx="6858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4788695" y="2538538"/>
                <a:ext cx="152195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5000626" y="2629976"/>
                <a:ext cx="131001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5672138" y="2171578"/>
                <a:ext cx="63850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5588793" y="2263016"/>
                <a:ext cx="7218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86401" y="2354455"/>
                <a:ext cx="82424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5362575" y="2445893"/>
                <a:ext cx="94806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 rot="18573722">
                <a:off x="5289745" y="3204011"/>
                <a:ext cx="5486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4819864" y="3410704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rot="18573722">
                <a:off x="5219228" y="3096473"/>
                <a:ext cx="5029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586868" y="3287013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 rot="18573722">
                <a:off x="5027076" y="2985504"/>
                <a:ext cx="4572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018625" y="3159381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594919" y="3613951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1783" y="360480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886990" y="3401560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109265" y="315023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6219139" y="2987404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4061331" y="3318504"/>
                <a:ext cx="172660" cy="914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4048781" y="3299608"/>
                <a:ext cx="200025" cy="12850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 rot="5400000" flipH="1" flipV="1">
                <a:off x="4038705" y="3453165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 rot="5400000" flipH="1" flipV="1">
                <a:off x="4083949" y="3453164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 rot="5400000" flipH="1" flipV="1">
                <a:off x="4130869" y="3453164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 rot="5400000" flipH="1" flipV="1">
                <a:off x="4176113" y="345316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 rot="5400000" flipH="1" flipV="1">
                <a:off x="4217746" y="345297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 rot="5400000" flipH="1" flipV="1">
                <a:off x="4034133" y="326666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 rot="5400000" flipH="1" flipV="1">
                <a:off x="4079377" y="3266667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 rot="5400000" flipH="1" flipV="1">
                <a:off x="4126297" y="3266667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 rot="5400000" flipH="1" flipV="1">
                <a:off x="4171541" y="3266666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 rot="5400000" flipH="1" flipV="1">
                <a:off x="4213174" y="3266476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5224573" y="271234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 rot="18573722">
                <a:off x="4301042" y="3652645"/>
                <a:ext cx="6400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 rot="18573722">
                <a:off x="4240600" y="3451983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7" name="Rectangle 276"/>
              <p:cNvSpPr/>
              <p:nvPr/>
            </p:nvSpPr>
            <p:spPr>
              <a:xfrm rot="18573722">
                <a:off x="4871198" y="2866421"/>
                <a:ext cx="38767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851007" y="3012888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 rot="18573722">
                <a:off x="3505828" y="3175301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4019356" y="3003744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736283" y="2589591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887763" y="2582822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716345" y="258280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84494" y="2638460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906053" y="2638839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4831970" y="3143606"/>
                <a:ext cx="114298" cy="496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629497" y="2983842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2859423" y="3340093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 rot="18573722">
                <a:off x="4830206" y="2708690"/>
                <a:ext cx="2186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0" name="Group 289"/>
              <p:cNvGrpSpPr/>
              <p:nvPr/>
            </p:nvGrpSpPr>
            <p:grpSpPr>
              <a:xfrm>
                <a:off x="3667503" y="2131825"/>
                <a:ext cx="478283" cy="115006"/>
                <a:chOff x="2921000" y="2189868"/>
                <a:chExt cx="478283" cy="115006"/>
              </a:xfrm>
              <a:grpFill/>
            </p:grpSpPr>
            <p:sp>
              <p:nvSpPr>
                <p:cNvPr id="322" name="Oval 321"/>
                <p:cNvSpPr/>
                <p:nvPr/>
              </p:nvSpPr>
              <p:spPr>
                <a:xfrm>
                  <a:off x="2921000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2921000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/>
                <p:cNvSpPr/>
                <p:nvPr/>
              </p:nvSpPr>
              <p:spPr>
                <a:xfrm>
                  <a:off x="3011488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3011488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Oval 325"/>
                <p:cNvSpPr/>
                <p:nvPr/>
              </p:nvSpPr>
              <p:spPr>
                <a:xfrm>
                  <a:off x="3101976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/>
                <p:cNvSpPr/>
                <p:nvPr/>
              </p:nvSpPr>
              <p:spPr>
                <a:xfrm>
                  <a:off x="3101976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/>
                <p:cNvSpPr/>
                <p:nvPr/>
              </p:nvSpPr>
              <p:spPr>
                <a:xfrm>
                  <a:off x="3192464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>
                  <a:off x="3192464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/>
                <p:cNvSpPr/>
                <p:nvPr/>
              </p:nvSpPr>
              <p:spPr>
                <a:xfrm>
                  <a:off x="3281363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3281363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3371851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3371851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1" name="Rectangle 290"/>
              <p:cNvSpPr/>
              <p:nvPr/>
            </p:nvSpPr>
            <p:spPr>
              <a:xfrm rot="18573722">
                <a:off x="4396260" y="2722758"/>
                <a:ext cx="48882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396006" y="2906242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 rot="3026278" flipH="1">
                <a:off x="5191962" y="2363837"/>
                <a:ext cx="22194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4664868" y="2283844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 rot="18573722">
                <a:off x="4113593" y="2543679"/>
                <a:ext cx="68151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3142576" y="2801283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4846263" y="2517873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4934528" y="2158975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4822026" y="217702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 rot="3026278" flipH="1">
                <a:off x="5170395" y="2205228"/>
                <a:ext cx="3900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4673818" y="2060443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 rot="18573722">
                <a:off x="4204911" y="2281485"/>
                <a:ext cx="580873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218041" y="2500306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 rot="3026278" flipH="1">
                <a:off x="5268075" y="2114123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4062413" y="1965557"/>
                <a:ext cx="12875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 rot="3026278" flipH="1">
                <a:off x="3744466" y="1814972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 rot="5400000">
                <a:off x="4068564" y="1772284"/>
                <a:ext cx="186729" cy="128527"/>
                <a:chOff x="4047804" y="1772930"/>
                <a:chExt cx="186729" cy="128527"/>
              </a:xfrm>
              <a:grpFill/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4070718" y="1779720"/>
                  <a:ext cx="147734" cy="1175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4216245" y="1772951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4047804" y="1772930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 rot="3026278" flipH="1">
                <a:off x="5072302" y="1891162"/>
                <a:ext cx="7366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4236034" y="1612253"/>
                <a:ext cx="978904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6218282" y="2895133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219139" y="2801283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6218282" y="270901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6219139" y="261961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6218282" y="252734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6219139" y="243349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6218282" y="2341220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6219139" y="225723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218282" y="2164961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 rot="5400000" flipH="1" flipV="1">
              <a:off x="6164919" y="6210765"/>
              <a:ext cx="2760693" cy="1959679"/>
              <a:chOff x="3513639" y="4146092"/>
              <a:chExt cx="3451222" cy="2449852"/>
            </a:xfrm>
            <a:solidFill>
              <a:schemeClr val="bg1"/>
            </a:solidFill>
          </p:grpSpPr>
          <p:sp>
            <p:nvSpPr>
              <p:cNvPr id="335" name="Rectangle 334"/>
              <p:cNvSpPr/>
              <p:nvPr/>
            </p:nvSpPr>
            <p:spPr>
              <a:xfrm>
                <a:off x="6049538" y="5426968"/>
                <a:ext cx="9144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6385304" y="5609844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5835815" y="5335529"/>
                <a:ext cx="112891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6278152" y="5519239"/>
                <a:ext cx="6858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5442911" y="5152653"/>
                <a:ext cx="152195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5654842" y="5244091"/>
                <a:ext cx="131001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6326354" y="4785693"/>
                <a:ext cx="63850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6243009" y="4877131"/>
                <a:ext cx="7218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6140617" y="4968570"/>
                <a:ext cx="82424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6016791" y="5060008"/>
                <a:ext cx="94806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 rot="18573722">
                <a:off x="5943961" y="5818126"/>
                <a:ext cx="5486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5474080" y="6024819"/>
                <a:ext cx="579549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 rot="18573722">
                <a:off x="5873444" y="5710588"/>
                <a:ext cx="5029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5241084" y="5901128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 rot="18573722">
                <a:off x="5681292" y="5599619"/>
                <a:ext cx="4572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4672841" y="5773496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4249135" y="6228066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275999" y="621892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541206" y="6015675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4763481" y="576435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6873355" y="5601519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4718284" y="5932619"/>
                <a:ext cx="166705" cy="914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4702997" y="5913723"/>
                <a:ext cx="200025" cy="12850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 rot="5400000" flipH="1" flipV="1">
                <a:off x="4692921" y="6067280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 rot="5400000" flipH="1" flipV="1">
                <a:off x="4738165" y="6067279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 rot="5400000" flipH="1" flipV="1">
                <a:off x="4785085" y="6067279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 rot="5400000" flipH="1" flipV="1">
                <a:off x="4830329" y="606727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5400000" flipH="1" flipV="1">
                <a:off x="4871962" y="6067088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 rot="5400000" flipH="1" flipV="1">
                <a:off x="4688349" y="5880783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 rot="5400000" flipH="1" flipV="1">
                <a:off x="4733593" y="5880782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 rot="5400000" flipH="1" flipV="1">
                <a:off x="4780513" y="5880782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5400000" flipH="1" flipV="1">
                <a:off x="4825757" y="5880781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 rot="5400000" flipH="1" flipV="1">
                <a:off x="4867390" y="5880591"/>
                <a:ext cx="45720" cy="9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5878789" y="5326462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 rot="18573722">
                <a:off x="4955258" y="6266760"/>
                <a:ext cx="6400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 rot="18573722">
                <a:off x="4894816" y="6066098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Rectangle 370"/>
              <p:cNvSpPr/>
              <p:nvPr/>
            </p:nvSpPr>
            <p:spPr>
              <a:xfrm rot="18573722">
                <a:off x="5525414" y="5480536"/>
                <a:ext cx="387675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4505223" y="5627003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 rot="18573722">
                <a:off x="4160044" y="5789416"/>
                <a:ext cx="429768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4673572" y="5617859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4390499" y="5203706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4536026" y="5196937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4367585" y="5196916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4338710" y="5252575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4554314" y="5252954"/>
                <a:ext cx="274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5486186" y="5757721"/>
                <a:ext cx="114298" cy="496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5283713" y="5597957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3513639" y="5954208"/>
                <a:ext cx="73152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/>
              <p:cNvSpPr/>
              <p:nvPr/>
            </p:nvSpPr>
            <p:spPr>
              <a:xfrm rot="18573722">
                <a:off x="5484422" y="5322805"/>
                <a:ext cx="21860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4" name="Group 383"/>
              <p:cNvGrpSpPr/>
              <p:nvPr/>
            </p:nvGrpSpPr>
            <p:grpSpPr>
              <a:xfrm>
                <a:off x="4321719" y="4745940"/>
                <a:ext cx="478283" cy="115006"/>
                <a:chOff x="2921000" y="2189868"/>
                <a:chExt cx="478283" cy="115006"/>
              </a:xfrm>
              <a:grpFill/>
            </p:grpSpPr>
            <p:sp>
              <p:nvSpPr>
                <p:cNvPr id="416" name="Oval 415"/>
                <p:cNvSpPr/>
                <p:nvPr/>
              </p:nvSpPr>
              <p:spPr>
                <a:xfrm>
                  <a:off x="2921000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2921000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Oval 417"/>
                <p:cNvSpPr/>
                <p:nvPr/>
              </p:nvSpPr>
              <p:spPr>
                <a:xfrm>
                  <a:off x="3011488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/>
                <p:cNvSpPr/>
                <p:nvPr/>
              </p:nvSpPr>
              <p:spPr>
                <a:xfrm>
                  <a:off x="3011488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Oval 419"/>
                <p:cNvSpPr/>
                <p:nvPr/>
              </p:nvSpPr>
              <p:spPr>
                <a:xfrm>
                  <a:off x="3101976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3101976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3192464" y="2191649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3192464" y="2277442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/>
                <p:cNvSpPr/>
                <p:nvPr/>
              </p:nvSpPr>
              <p:spPr>
                <a:xfrm>
                  <a:off x="3281363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Oval 424"/>
                <p:cNvSpPr/>
                <p:nvPr/>
              </p:nvSpPr>
              <p:spPr>
                <a:xfrm>
                  <a:off x="3281363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Oval 425"/>
                <p:cNvSpPr/>
                <p:nvPr/>
              </p:nvSpPr>
              <p:spPr>
                <a:xfrm>
                  <a:off x="3371851" y="2189868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3371851" y="2275661"/>
                  <a:ext cx="27432" cy="2743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5" name="Rectangle 384"/>
              <p:cNvSpPr/>
              <p:nvPr/>
            </p:nvSpPr>
            <p:spPr>
              <a:xfrm rot="18573722">
                <a:off x="5050476" y="5336873"/>
                <a:ext cx="48882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4050222" y="5520357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 rot="3026278" flipH="1">
                <a:off x="5846178" y="4977952"/>
                <a:ext cx="22194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5319084" y="4897959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 rot="18573722">
                <a:off x="4767809" y="5157794"/>
                <a:ext cx="68151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3796792" y="5415398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5500479" y="5131988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5588744" y="4773090"/>
                <a:ext cx="121729" cy="63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5476242" y="479113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 rot="3026278" flipH="1">
                <a:off x="5824611" y="4819343"/>
                <a:ext cx="390032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5328034" y="4674558"/>
                <a:ext cx="576691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 rot="18573722">
                <a:off x="4859127" y="4895600"/>
                <a:ext cx="580873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3872257" y="5114421"/>
                <a:ext cx="109728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 rot="3026278" flipH="1">
                <a:off x="5922291" y="4728238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716629" y="4579672"/>
                <a:ext cx="12875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 rot="3026278" flipH="1">
                <a:off x="4398682" y="4429087"/>
                <a:ext cx="399840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1" name="Group 400"/>
              <p:cNvGrpSpPr/>
              <p:nvPr/>
            </p:nvGrpSpPr>
            <p:grpSpPr>
              <a:xfrm rot="5400000">
                <a:off x="4722780" y="4386399"/>
                <a:ext cx="186729" cy="128527"/>
                <a:chOff x="4047804" y="1772930"/>
                <a:chExt cx="186729" cy="128527"/>
              </a:xfrm>
              <a:grpFill/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4070718" y="1779720"/>
                  <a:ext cx="147734" cy="1175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/>
                <p:cNvSpPr/>
                <p:nvPr/>
              </p:nvSpPr>
              <p:spPr>
                <a:xfrm>
                  <a:off x="4216245" y="1772951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5" name="Rectangle 414"/>
                <p:cNvSpPr/>
                <p:nvPr/>
              </p:nvSpPr>
              <p:spPr>
                <a:xfrm>
                  <a:off x="4047804" y="1772930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02" name="Rectangle 401"/>
              <p:cNvSpPr/>
              <p:nvPr/>
            </p:nvSpPr>
            <p:spPr>
              <a:xfrm rot="3026278" flipH="1">
                <a:off x="5726518" y="4505277"/>
                <a:ext cx="736657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4890250" y="4226368"/>
                <a:ext cx="978904" cy="182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6872498" y="5509248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6873355" y="5415398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872498" y="532312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6873355" y="523372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872498" y="514145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873355" y="504760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6872498" y="4955335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6873355" y="4871347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6872498" y="4779076"/>
                <a:ext cx="91440" cy="365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4" name="Group 533"/>
          <p:cNvGrpSpPr/>
          <p:nvPr/>
        </p:nvGrpSpPr>
        <p:grpSpPr>
          <a:xfrm flipV="1">
            <a:off x="6935299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535" name="Rectangle 534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8" name="Rectangle 557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1" name="Rectangle 570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4" name="Group 583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616" name="Oval 615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Oval 621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5" name="Rectangle 584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1" name="Group 600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613" name="Rectangle 612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02" name="Rectangle 601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-1" y="0"/>
            <a:ext cx="9143261" cy="6845731"/>
          </a:xfrm>
          <a:prstGeom prst="rect">
            <a:avLst/>
          </a:prstGeom>
          <a:solidFill>
            <a:srgbClr val="276195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578" y="2009666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7" name="Group 486"/>
          <p:cNvGrpSpPr/>
          <p:nvPr/>
        </p:nvGrpSpPr>
        <p:grpSpPr>
          <a:xfrm>
            <a:off x="5674873" y="1366295"/>
            <a:ext cx="3074395" cy="2060440"/>
            <a:chOff x="5701703" y="682760"/>
            <a:chExt cx="3074395" cy="2060440"/>
          </a:xfrm>
        </p:grpSpPr>
        <p:sp>
          <p:nvSpPr>
            <p:cNvPr id="488" name="Freeform 487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9" name="Picture 4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490" name="Picture 4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48782"/>
            <a:ext cx="4698000" cy="2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5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1" b="81389"/>
          <a:stretch/>
        </p:blipFill>
        <p:spPr>
          <a:xfrm flipH="1">
            <a:off x="0" y="0"/>
            <a:ext cx="9144000" cy="1276350"/>
          </a:xfrm>
          <a:prstGeom prst="rect">
            <a:avLst/>
          </a:prstGeom>
        </p:spPr>
      </p:pic>
      <p:sp>
        <p:nvSpPr>
          <p:cNvPr id="3" name="below gradient"/>
          <p:cNvSpPr/>
          <p:nvPr/>
        </p:nvSpPr>
        <p:spPr>
          <a:xfrm>
            <a:off x="1" y="1"/>
            <a:ext cx="9144000" cy="684573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elow gradient"/>
          <p:cNvSpPr/>
          <p:nvPr/>
        </p:nvSpPr>
        <p:spPr>
          <a:xfrm flipH="1" flipV="1">
            <a:off x="-1342" y="-197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6935299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85" name="Rectangle 84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-1" y="0"/>
            <a:ext cx="9143261" cy="6845731"/>
          </a:xfrm>
          <a:prstGeom prst="rect">
            <a:avLst/>
          </a:prstGeom>
          <a:solidFill>
            <a:srgbClr val="27619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90205"/>
            <a:ext cx="9142658" cy="55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0692" y="527505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Installing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SonarQube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8930" y="1497950"/>
            <a:ext cx="78885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Download the latest LTS version of </a:t>
            </a:r>
            <a:r>
              <a:rPr lang="en-PH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SonarQube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hlinkClick r:id="rId3"/>
              </a:rPr>
              <a:t>https://www.sonarqube.org/downloads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hlinkClick r:id="rId3"/>
              </a:rPr>
              <a:t>/</a:t>
            </a:r>
            <a:endParaRPr lang="en-PH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Download </a:t>
            </a:r>
            <a:r>
              <a:rPr lang="en-PH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SonarScanner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hlinkClick r:id="rId4"/>
              </a:rPr>
              <a:t>https://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hlinkClick r:id="rId4"/>
              </a:rPr>
              <a:t>docs.sonarqube.org/display/SCAN/Analyzing+with+SonarQube+Scanner</a:t>
            </a:r>
            <a:endParaRPr lang="en-PH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Create a directory that will be easy to access using the command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prompt (Ideally 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at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C:\sonarqube)</a:t>
            </a:r>
          </a:p>
          <a:p>
            <a:pPr marL="457200" indent="-457200">
              <a:buAutoNum type="arabicPeriod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Extract the </a:t>
            </a:r>
            <a:r>
              <a:rPr lang="en-PH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SonarQube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to the 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C:\sonarqube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and rename the new folder as </a:t>
            </a:r>
            <a:r>
              <a:rPr lang="en-PH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sonarqube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-server</a:t>
            </a:r>
          </a:p>
          <a:p>
            <a:pPr marL="457200" indent="-457200">
              <a:buFontTx/>
              <a:buAutoNum type="arabicPeriod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Extract the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Sonar Scanner 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to C:\sonarqube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and 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rename the new folder as </a:t>
            </a:r>
            <a:r>
              <a:rPr lang="en-PH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sonarqube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-scanner</a:t>
            </a:r>
          </a:p>
          <a:p>
            <a:pPr marL="457200" indent="-457200">
              <a:buFontTx/>
              <a:buAutoNum type="arabicPeriod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Navigate to the bin and open the folder of your corresponding system architecture, then open </a:t>
            </a:r>
            <a:r>
              <a:rPr lang="en-PH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cmd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here</a:t>
            </a:r>
          </a:p>
          <a:p>
            <a:pPr marL="457200" indent="-457200">
              <a:buFontTx/>
              <a:buAutoNum type="arabicPeriod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Execute the StartSonar.bat to run the Sonar Server</a:t>
            </a:r>
          </a:p>
          <a:p>
            <a:pPr marL="457200" indent="-457200">
              <a:buFontTx/>
              <a:buAutoNum type="arabicPeriod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Sonar server should now be running and open the homepage through localhost:9000</a:t>
            </a:r>
            <a:endParaRPr lang="en-PH" sz="20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1" b="81389"/>
          <a:stretch/>
        </p:blipFill>
        <p:spPr>
          <a:xfrm flipH="1">
            <a:off x="0" y="0"/>
            <a:ext cx="9144000" cy="1276350"/>
          </a:xfrm>
          <a:prstGeom prst="rect">
            <a:avLst/>
          </a:prstGeom>
        </p:spPr>
      </p:pic>
      <p:sp>
        <p:nvSpPr>
          <p:cNvPr id="3" name="below gradient"/>
          <p:cNvSpPr/>
          <p:nvPr/>
        </p:nvSpPr>
        <p:spPr>
          <a:xfrm>
            <a:off x="1" y="1"/>
            <a:ext cx="9144000" cy="684573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elow gradient"/>
          <p:cNvSpPr/>
          <p:nvPr/>
        </p:nvSpPr>
        <p:spPr>
          <a:xfrm flipH="1" flipV="1">
            <a:off x="-1342" y="-197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6935299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85" name="Rectangle 84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-1" y="0"/>
            <a:ext cx="9143261" cy="6845731"/>
          </a:xfrm>
          <a:prstGeom prst="rect">
            <a:avLst/>
          </a:prstGeom>
          <a:solidFill>
            <a:srgbClr val="27619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90205"/>
            <a:ext cx="9142658" cy="55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0692" y="527505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CONTENTS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63100" y="2008562"/>
            <a:ext cx="643342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Introduction to </a:t>
            </a:r>
            <a:r>
              <a:rPr lang="en-PH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SonarQube</a:t>
            </a:r>
            <a:endParaRPr lang="en-PH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  <a:cs typeface="Segoe UI" panose="020B0502040204020203" pitchFamily="34" charset="0"/>
            </a:endParaRPr>
          </a:p>
          <a:p>
            <a:r>
              <a:rPr lang="en-PH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SonarQube</a:t>
            </a: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Features</a:t>
            </a:r>
          </a:p>
          <a:p>
            <a:r>
              <a:rPr lang="en-PH" sz="280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Some SonarQube Concepts</a:t>
            </a:r>
          </a:p>
          <a:p>
            <a:r>
              <a:rPr lang="en-PH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Installing </a:t>
            </a:r>
            <a:r>
              <a:rPr lang="en-PH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SonarQube</a:t>
            </a:r>
            <a:endParaRPr lang="en-PH" sz="28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1" b="81389"/>
          <a:stretch/>
        </p:blipFill>
        <p:spPr>
          <a:xfrm flipH="1">
            <a:off x="0" y="0"/>
            <a:ext cx="9144000" cy="1276350"/>
          </a:xfrm>
          <a:prstGeom prst="rect">
            <a:avLst/>
          </a:prstGeom>
        </p:spPr>
      </p:pic>
      <p:sp>
        <p:nvSpPr>
          <p:cNvPr id="3" name="below gradient"/>
          <p:cNvSpPr/>
          <p:nvPr/>
        </p:nvSpPr>
        <p:spPr>
          <a:xfrm>
            <a:off x="1" y="1"/>
            <a:ext cx="9144000" cy="684573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elow gradient"/>
          <p:cNvSpPr/>
          <p:nvPr/>
        </p:nvSpPr>
        <p:spPr>
          <a:xfrm flipH="1" flipV="1">
            <a:off x="-1342" y="-197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6935299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85" name="Rectangle 84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-1" y="0"/>
            <a:ext cx="9143261" cy="6845731"/>
          </a:xfrm>
          <a:prstGeom prst="rect">
            <a:avLst/>
          </a:prstGeom>
          <a:solidFill>
            <a:srgbClr val="27619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90205"/>
            <a:ext cx="9142658" cy="55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0692" y="527505"/>
            <a:ext cx="4186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Introduction to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SonarQube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0195" y="2211999"/>
            <a:ext cx="78885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Is an open source code quality management tool that allows managing, tracking and improving of source codes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Objective is to make code analysis/quality accessible to everyone with minimal effort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Aims to save developers from committing the Developer’s Seven Deadly Sins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Bugs and Potential Bugs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Coding Standards Breach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Duplications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Lack of Unit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Bad Distribution of Complexity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Spaghetti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Not Enough or Too Many Comments</a:t>
            </a:r>
            <a:endParaRPr lang="en-PH" sz="20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40691" y="1503407"/>
            <a:ext cx="865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PH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What is </a:t>
            </a:r>
            <a:r>
              <a:rPr lang="en-PH" sz="2400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SonarQube</a:t>
            </a:r>
            <a:endParaRPr lang="en-PH" sz="2400" u="sng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1" b="81389"/>
          <a:stretch/>
        </p:blipFill>
        <p:spPr>
          <a:xfrm flipH="1">
            <a:off x="0" y="0"/>
            <a:ext cx="9144000" cy="1276350"/>
          </a:xfrm>
          <a:prstGeom prst="rect">
            <a:avLst/>
          </a:prstGeom>
        </p:spPr>
      </p:pic>
      <p:sp>
        <p:nvSpPr>
          <p:cNvPr id="3" name="below gradient"/>
          <p:cNvSpPr/>
          <p:nvPr/>
        </p:nvSpPr>
        <p:spPr>
          <a:xfrm>
            <a:off x="1" y="1"/>
            <a:ext cx="9144000" cy="684573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elow gradient"/>
          <p:cNvSpPr/>
          <p:nvPr/>
        </p:nvSpPr>
        <p:spPr>
          <a:xfrm flipH="1" flipV="1">
            <a:off x="-1342" y="-197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6935299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85" name="Rectangle 84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-1" y="0"/>
            <a:ext cx="9143261" cy="6845731"/>
          </a:xfrm>
          <a:prstGeom prst="rect">
            <a:avLst/>
          </a:prstGeom>
          <a:solidFill>
            <a:srgbClr val="27619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90205"/>
            <a:ext cx="9142658" cy="55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0692" y="527505"/>
            <a:ext cx="318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SonarQube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 Features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0866" y="1538928"/>
            <a:ext cx="8046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Supports various languages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Java 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(including Android), C/C++, Objective-C, C#, PHP, Flex, Groovy, JavaScript, Python, PL/SQL, COBOL, Swift, etc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.</a:t>
            </a:r>
            <a:endParaRPr lang="en-PH" sz="20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Offers reports on duplicated code, coding standards, unit tests, code coverage, code complexity, comments, bugs, and security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vulnerabilities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Records 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metrics history and provides evolution graphs.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Provides fully automated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analysis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integrates 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with Maven, Ant, </a:t>
            </a:r>
            <a:r>
              <a:rPr lang="en-PH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Gradle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PH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MSBuild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and continuous integration tools (</a:t>
            </a:r>
            <a:r>
              <a:rPr lang="en-PH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Atlassian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Bamboo, Jenkins, Hudson,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etc.)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Integrates 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with Eclipse, Visual Studio and IntelliJ IDEA development environments through the </a:t>
            </a:r>
            <a:r>
              <a:rPr lang="en-PH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SonarLint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plugins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Integrates with external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tools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LDAP</a:t>
            </a: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, Active Directory, GitHub,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Is expandable with the use of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29461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1" b="81389"/>
          <a:stretch/>
        </p:blipFill>
        <p:spPr>
          <a:xfrm flipH="1">
            <a:off x="0" y="0"/>
            <a:ext cx="9144000" cy="1276350"/>
          </a:xfrm>
          <a:prstGeom prst="rect">
            <a:avLst/>
          </a:prstGeom>
        </p:spPr>
      </p:pic>
      <p:sp>
        <p:nvSpPr>
          <p:cNvPr id="3" name="below gradient"/>
          <p:cNvSpPr/>
          <p:nvPr/>
        </p:nvSpPr>
        <p:spPr>
          <a:xfrm>
            <a:off x="1" y="1"/>
            <a:ext cx="9144000" cy="684573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elow gradient"/>
          <p:cNvSpPr/>
          <p:nvPr/>
        </p:nvSpPr>
        <p:spPr>
          <a:xfrm flipH="1" flipV="1">
            <a:off x="-1342" y="-197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6935299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85" name="Rectangle 84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-1" y="0"/>
            <a:ext cx="9143261" cy="6845731"/>
          </a:xfrm>
          <a:prstGeom prst="rect">
            <a:avLst/>
          </a:prstGeom>
          <a:solidFill>
            <a:srgbClr val="27619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90205"/>
            <a:ext cx="9142658" cy="55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0692" y="527505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Some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SonarQube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 Concepts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11824" y="2202613"/>
            <a:ext cx="81926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Gill Sans MT" panose="020B0502020104020203" pitchFamily="34" charset="0"/>
              </a:rPr>
              <a:t>A quality gate is the best way to enforce a quality policy in your organization. It's there to answer ONE question : can I deliver my project to production today or </a:t>
            </a:r>
            <a:r>
              <a:rPr lang="en-PH" sz="2000" dirty="0" smtClean="0">
                <a:latin typeface="Gill Sans MT" panose="020B0502020104020203" pitchFamily="34" charset="0"/>
              </a:rPr>
              <a:t>not?</a:t>
            </a:r>
          </a:p>
          <a:p>
            <a:endParaRPr lang="en-PH" sz="2000" dirty="0" smtClean="0">
              <a:latin typeface="Gill Sans MT" panose="020B0502020104020203" pitchFamily="34" charset="0"/>
            </a:endParaRPr>
          </a:p>
          <a:p>
            <a:r>
              <a:rPr lang="en-PH" sz="2000" dirty="0">
                <a:latin typeface="Gill Sans MT" panose="020B0502020104020203" pitchFamily="34" charset="0"/>
              </a:rPr>
              <a:t>The current status is displayed prominently at the top of the Project </a:t>
            </a:r>
            <a:r>
              <a:rPr lang="en-PH" sz="2000" dirty="0" smtClean="0">
                <a:latin typeface="Gill Sans MT" panose="020B0502020104020203" pitchFamily="34" charset="0"/>
              </a:rPr>
              <a:t>Page</a:t>
            </a:r>
          </a:p>
          <a:p>
            <a:endParaRPr lang="en-PH" sz="2000" dirty="0" smtClean="0">
              <a:latin typeface="Gill Sans MT" panose="020B0502020104020203" pitchFamily="34" charset="0"/>
            </a:endParaRPr>
          </a:p>
          <a:p>
            <a:endParaRPr lang="en-PH" sz="2000" dirty="0">
              <a:latin typeface="Gill Sans MT" panose="020B0502020104020203" pitchFamily="34" charset="0"/>
            </a:endParaRPr>
          </a:p>
          <a:p>
            <a:endParaRPr lang="en-PH" sz="2000" dirty="0" smtClean="0">
              <a:latin typeface="Gill Sans MT" panose="020B0502020104020203" pitchFamily="34" charset="0"/>
            </a:endParaRPr>
          </a:p>
          <a:p>
            <a:endParaRPr lang="en-PH" sz="2000" dirty="0">
              <a:latin typeface="Gill Sans MT" panose="020B0502020104020203" pitchFamily="34" charset="0"/>
            </a:endParaRPr>
          </a:p>
          <a:p>
            <a:endParaRPr lang="en-PH" sz="2000" dirty="0" smtClean="0">
              <a:latin typeface="Gill Sans MT" panose="020B0502020104020203" pitchFamily="34" charset="0"/>
            </a:endParaRPr>
          </a:p>
          <a:p>
            <a:r>
              <a:rPr lang="en-PH" sz="2000" dirty="0" smtClean="0">
                <a:latin typeface="Gill Sans MT" panose="020B0502020104020203" pitchFamily="34" charset="0"/>
              </a:rPr>
              <a:t>Getting notified when </a:t>
            </a:r>
            <a:r>
              <a:rPr lang="en-PH" sz="2000" dirty="0">
                <a:latin typeface="Gill Sans MT" panose="020B0502020104020203" pitchFamily="34" charset="0"/>
              </a:rPr>
              <a:t>a </a:t>
            </a:r>
            <a:r>
              <a:rPr lang="en-PH" sz="2000" dirty="0" smtClean="0">
                <a:latin typeface="Gill Sans MT" panose="020B0502020104020203" pitchFamily="34" charset="0"/>
              </a:rPr>
              <a:t>quality g</a:t>
            </a:r>
            <a:r>
              <a:rPr lang="en-PH" sz="2000" dirty="0">
                <a:latin typeface="Gill Sans MT" panose="020B0502020104020203" pitchFamily="34" charset="0"/>
              </a:rPr>
              <a:t>ate fails. To do so, subscribe to the New quality gate status notification either for all projects or a set of projects you're interested in.</a:t>
            </a:r>
          </a:p>
          <a:p>
            <a:endParaRPr lang="en-PH" sz="2000" dirty="0" smtClean="0">
              <a:latin typeface="Gill Sans MT" panose="020B0502020104020203" pitchFamily="34" charset="0"/>
            </a:endParaRPr>
          </a:p>
          <a:p>
            <a:endParaRPr lang="en-PH" sz="2000" dirty="0" smtClean="0">
              <a:latin typeface="Gill Sans MT" panose="020B05020201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1824" y="1460108"/>
            <a:ext cx="44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u="sng" dirty="0" smtClean="0">
                <a:latin typeface="Gill Sans MT" panose="020B0502020104020203" pitchFamily="34" charset="0"/>
              </a:rPr>
              <a:t>Quality Gates</a:t>
            </a:r>
            <a:endParaRPr lang="en-PH" sz="2400" u="sng" dirty="0">
              <a:latin typeface="Gill Sans MT" panose="020B0502020104020203" pitchFamily="34" charset="0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81" y="4033228"/>
            <a:ext cx="29051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1" b="81389"/>
          <a:stretch/>
        </p:blipFill>
        <p:spPr>
          <a:xfrm flipH="1">
            <a:off x="0" y="0"/>
            <a:ext cx="9144000" cy="1276350"/>
          </a:xfrm>
          <a:prstGeom prst="rect">
            <a:avLst/>
          </a:prstGeom>
        </p:spPr>
      </p:pic>
      <p:sp>
        <p:nvSpPr>
          <p:cNvPr id="3" name="below gradient"/>
          <p:cNvSpPr/>
          <p:nvPr/>
        </p:nvSpPr>
        <p:spPr>
          <a:xfrm>
            <a:off x="1" y="1"/>
            <a:ext cx="9144000" cy="684573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elow gradient"/>
          <p:cNvSpPr/>
          <p:nvPr/>
        </p:nvSpPr>
        <p:spPr>
          <a:xfrm flipH="1" flipV="1">
            <a:off x="-1342" y="-197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6935299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85" name="Rectangle 84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-1" y="0"/>
            <a:ext cx="9143261" cy="6845731"/>
          </a:xfrm>
          <a:prstGeom prst="rect">
            <a:avLst/>
          </a:prstGeom>
          <a:solidFill>
            <a:srgbClr val="27619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90205"/>
            <a:ext cx="9142658" cy="55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0692" y="527505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Some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SonarQube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 Concepts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11824" y="2147752"/>
            <a:ext cx="8046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smtClean="0">
                <a:latin typeface="Gill Sans MT" panose="020B0502020104020203" pitchFamily="34" charset="0"/>
              </a:rPr>
              <a:t>The </a:t>
            </a:r>
            <a:r>
              <a:rPr lang="en-PH" sz="2000" dirty="0">
                <a:latin typeface="Gill Sans MT" panose="020B0502020104020203" pitchFamily="34" charset="0"/>
              </a:rPr>
              <a:t>code viewer is the heart of </a:t>
            </a:r>
            <a:r>
              <a:rPr lang="en-PH" sz="2000" dirty="0" err="1">
                <a:latin typeface="Gill Sans MT" panose="020B0502020104020203" pitchFamily="34" charset="0"/>
              </a:rPr>
              <a:t>SonarQube</a:t>
            </a:r>
            <a:r>
              <a:rPr lang="en-PH" sz="2000" dirty="0">
                <a:latin typeface="Gill Sans MT" panose="020B0502020104020203" pitchFamily="34" charset="0"/>
              </a:rPr>
              <a:t>: it displays the source code of a file (both source and test files), and its high-level statistics: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>
                <a:latin typeface="Gill Sans MT" panose="020B0502020104020203" pitchFamily="34" charset="0"/>
              </a:rPr>
              <a:t>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>
                <a:latin typeface="Gill Sans MT" panose="020B0502020104020203" pitchFamily="34" charset="0"/>
              </a:rPr>
              <a:t>Issues (generated by the rules activated on the quality profile)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>
                <a:latin typeface="Gill Sans MT" panose="020B0502020104020203" pitchFamily="34" charset="0"/>
              </a:rPr>
              <a:t>Test coverage by unit or integration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>
                <a:latin typeface="Gill Sans MT" panose="020B0502020104020203" pitchFamily="34" charset="0"/>
              </a:rPr>
              <a:t>Duplications within the same file or in other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>
                <a:latin typeface="Gill Sans MT" panose="020B0502020104020203" pitchFamily="34" charset="0"/>
              </a:rPr>
              <a:t>SCM information like who last committed a specific line and 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>
                <a:latin typeface="Gill Sans MT" panose="020B0502020104020203" pitchFamily="34" charset="0"/>
              </a:rPr>
              <a:t>All tests of a given test file, along with their execution time and their status</a:t>
            </a:r>
            <a:endParaRPr lang="en-PH" sz="2000" dirty="0" smtClean="0">
              <a:latin typeface="Gill Sans MT" panose="020B05020201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1824" y="1460108"/>
            <a:ext cx="44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u="sng" dirty="0" smtClean="0">
                <a:latin typeface="Gill Sans MT" panose="020B0502020104020203" pitchFamily="34" charset="0"/>
              </a:rPr>
              <a:t>Code Viewer</a:t>
            </a:r>
            <a:endParaRPr lang="en-PH" sz="2400" u="sng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1" b="81389"/>
          <a:stretch/>
        </p:blipFill>
        <p:spPr>
          <a:xfrm flipH="1">
            <a:off x="0" y="0"/>
            <a:ext cx="9144000" cy="1276350"/>
          </a:xfrm>
          <a:prstGeom prst="rect">
            <a:avLst/>
          </a:prstGeom>
        </p:spPr>
      </p:pic>
      <p:sp>
        <p:nvSpPr>
          <p:cNvPr id="3" name="below gradient"/>
          <p:cNvSpPr/>
          <p:nvPr/>
        </p:nvSpPr>
        <p:spPr>
          <a:xfrm>
            <a:off x="1" y="1"/>
            <a:ext cx="9144000" cy="684573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elow gradient"/>
          <p:cNvSpPr/>
          <p:nvPr/>
        </p:nvSpPr>
        <p:spPr>
          <a:xfrm flipH="1" flipV="1">
            <a:off x="-1342" y="-197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6935299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85" name="Rectangle 84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-1" y="0"/>
            <a:ext cx="9143261" cy="6845731"/>
          </a:xfrm>
          <a:prstGeom prst="rect">
            <a:avLst/>
          </a:prstGeom>
          <a:solidFill>
            <a:srgbClr val="27619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90205"/>
            <a:ext cx="9142658" cy="55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0692" y="527505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Some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SonarQube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 Concepts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11824" y="1460108"/>
            <a:ext cx="44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u="sng" dirty="0" smtClean="0">
                <a:latin typeface="Gill Sans MT" panose="020B0502020104020203" pitchFamily="34" charset="0"/>
              </a:rPr>
              <a:t>Code Viewer</a:t>
            </a:r>
            <a:endParaRPr lang="en-PH" sz="2400" u="sng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image2016-4-6 14:32: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27" y="1920136"/>
            <a:ext cx="7200809" cy="46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1" b="81389"/>
          <a:stretch/>
        </p:blipFill>
        <p:spPr>
          <a:xfrm flipH="1">
            <a:off x="0" y="0"/>
            <a:ext cx="9144000" cy="1276350"/>
          </a:xfrm>
          <a:prstGeom prst="rect">
            <a:avLst/>
          </a:prstGeom>
        </p:spPr>
      </p:pic>
      <p:sp>
        <p:nvSpPr>
          <p:cNvPr id="3" name="below gradient"/>
          <p:cNvSpPr/>
          <p:nvPr/>
        </p:nvSpPr>
        <p:spPr>
          <a:xfrm>
            <a:off x="1" y="1"/>
            <a:ext cx="9144000" cy="684573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elow gradient"/>
          <p:cNvSpPr/>
          <p:nvPr/>
        </p:nvSpPr>
        <p:spPr>
          <a:xfrm flipH="1" flipV="1">
            <a:off x="-1342" y="-197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6935299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85" name="Rectangle 84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-1" y="0"/>
            <a:ext cx="9143261" cy="6845731"/>
          </a:xfrm>
          <a:prstGeom prst="rect">
            <a:avLst/>
          </a:prstGeom>
          <a:solidFill>
            <a:srgbClr val="27619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90205"/>
            <a:ext cx="9142658" cy="55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0692" y="527505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Some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SonarQube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 Concepts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820" y="2103552"/>
            <a:ext cx="80463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Gill Sans MT" panose="020B0502020104020203" pitchFamily="34" charset="0"/>
              </a:rPr>
              <a:t>When a component does not comply with a coding rule, an issue is logged </a:t>
            </a:r>
            <a:r>
              <a:rPr lang="en-PH" sz="2000" dirty="0" smtClean="0">
                <a:latin typeface="Gill Sans MT" panose="020B0502020104020203" pitchFamily="34" charset="0"/>
              </a:rPr>
              <a:t>on </a:t>
            </a:r>
            <a:r>
              <a:rPr lang="en-PH" sz="2000" dirty="0">
                <a:latin typeface="Gill Sans MT" panose="020B0502020104020203" pitchFamily="34" charset="0"/>
              </a:rPr>
              <a:t>the snapshot.</a:t>
            </a:r>
          </a:p>
          <a:p>
            <a:r>
              <a:rPr lang="en-PH" sz="2000" dirty="0">
                <a:latin typeface="Gill Sans MT" panose="020B0502020104020203" pitchFamily="34" charset="0"/>
              </a:rPr>
              <a:t>An issue can be logged on a source file or a unit test file. </a:t>
            </a:r>
            <a:endParaRPr lang="en-PH" sz="2000" dirty="0" smtClean="0">
              <a:latin typeface="Gill Sans MT" panose="020B0502020104020203" pitchFamily="34" charset="0"/>
            </a:endParaRPr>
          </a:p>
          <a:p>
            <a:endParaRPr lang="en-PH" sz="2000" dirty="0">
              <a:latin typeface="Gill Sans MT" panose="020B0502020104020203" pitchFamily="34" charset="0"/>
            </a:endParaRPr>
          </a:p>
          <a:p>
            <a:r>
              <a:rPr lang="en-PH" sz="2000" dirty="0" smtClean="0">
                <a:latin typeface="Gill Sans MT" panose="020B0502020104020203" pitchFamily="34" charset="0"/>
              </a:rPr>
              <a:t>There </a:t>
            </a:r>
            <a:r>
              <a:rPr lang="en-PH" sz="2000" dirty="0">
                <a:latin typeface="Gill Sans MT" panose="020B0502020104020203" pitchFamily="34" charset="0"/>
              </a:rPr>
              <a:t>are 3 types of issue:</a:t>
            </a:r>
          </a:p>
          <a:p>
            <a:r>
              <a:rPr lang="en-PH" sz="2000" dirty="0">
                <a:latin typeface="Gill Sans MT" panose="020B0502020104020203" pitchFamily="34" charset="0"/>
              </a:rPr>
              <a:t>Code Smell : an issue affecting your maintainability rating, preventing you to inject changes as fast as when you start from scratch</a:t>
            </a:r>
          </a:p>
          <a:p>
            <a:r>
              <a:rPr lang="en-PH" sz="2000" dirty="0">
                <a:latin typeface="Gill Sans MT" panose="020B0502020104020203" pitchFamily="34" charset="0"/>
              </a:rPr>
              <a:t>Bug : an issue highlighting a real or potential point of failure in your software</a:t>
            </a:r>
          </a:p>
          <a:p>
            <a:r>
              <a:rPr lang="en-PH" sz="2000" dirty="0">
                <a:latin typeface="Gill Sans MT" panose="020B0502020104020203" pitchFamily="34" charset="0"/>
              </a:rPr>
              <a:t>Vulnerability : an issue highlighting a security hole that can be used to attack your software</a:t>
            </a:r>
            <a:endParaRPr lang="en-PH" sz="2000" dirty="0" smtClean="0">
              <a:latin typeface="Gill Sans MT" panose="020B05020201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1824" y="1460108"/>
            <a:ext cx="44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u="sng" dirty="0" smtClean="0">
                <a:latin typeface="Gill Sans MT" panose="020B0502020104020203" pitchFamily="34" charset="0"/>
              </a:rPr>
              <a:t>Issues</a:t>
            </a:r>
            <a:endParaRPr lang="en-PH" sz="2400" u="sng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1" b="81389"/>
          <a:stretch/>
        </p:blipFill>
        <p:spPr>
          <a:xfrm flipH="1">
            <a:off x="0" y="0"/>
            <a:ext cx="9144000" cy="1276350"/>
          </a:xfrm>
          <a:prstGeom prst="rect">
            <a:avLst/>
          </a:prstGeom>
        </p:spPr>
      </p:pic>
      <p:sp>
        <p:nvSpPr>
          <p:cNvPr id="3" name="below gradient"/>
          <p:cNvSpPr/>
          <p:nvPr/>
        </p:nvSpPr>
        <p:spPr>
          <a:xfrm>
            <a:off x="1" y="1"/>
            <a:ext cx="9144000" cy="684573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elow gradient"/>
          <p:cNvSpPr/>
          <p:nvPr/>
        </p:nvSpPr>
        <p:spPr>
          <a:xfrm flipH="1" flipV="1">
            <a:off x="-1342" y="-1978"/>
            <a:ext cx="9144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6935299" y="-125415"/>
            <a:ext cx="2208701" cy="1567847"/>
            <a:chOff x="3513639" y="4146092"/>
            <a:chExt cx="3451222" cy="244985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6049538" y="5426968"/>
              <a:ext cx="9144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5304" y="5609844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35815" y="5335529"/>
              <a:ext cx="112891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8152" y="5519239"/>
              <a:ext cx="6858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2911" y="5152653"/>
              <a:ext cx="152195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4842" y="5244091"/>
              <a:ext cx="131001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6354" y="4785693"/>
              <a:ext cx="63850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3009" y="4877131"/>
              <a:ext cx="7218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617" y="4968570"/>
              <a:ext cx="82424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6791" y="5060008"/>
              <a:ext cx="94806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8573722">
              <a:off x="5943961" y="5818126"/>
              <a:ext cx="5486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4080" y="6024819"/>
              <a:ext cx="579549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8573722">
              <a:off x="5873444" y="5710588"/>
              <a:ext cx="5029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1084" y="590112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573722">
              <a:off x="5681292" y="5599619"/>
              <a:ext cx="4572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2841" y="5773496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49135" y="6228066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5999" y="621892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41206" y="601567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3481" y="576435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3355" y="560151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8284" y="5932619"/>
              <a:ext cx="166705" cy="91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02997" y="5913723"/>
              <a:ext cx="200025" cy="1285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 flipH="1" flipV="1">
              <a:off x="4692921" y="6067280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 flipH="1" flipV="1">
              <a:off x="473816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 flipH="1" flipV="1">
              <a:off x="4785085" y="6067279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 flipH="1" flipV="1">
              <a:off x="4830329" y="606727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 flipH="1" flipV="1">
              <a:off x="4871962" y="6067088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 flipV="1">
              <a:off x="4688349" y="5880783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 flipH="1" flipV="1">
              <a:off x="473359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 flipH="1" flipV="1">
              <a:off x="4780513" y="5880782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 flipH="1" flipV="1">
              <a:off x="4825757" y="588078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 flipH="1" flipV="1">
              <a:off x="4867390" y="5880591"/>
              <a:ext cx="4572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78789" y="5326462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573722">
              <a:off x="4955258" y="6266760"/>
              <a:ext cx="6400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8573722">
              <a:off x="4894816" y="6066098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 rot="18573722">
              <a:off x="5525414" y="5480536"/>
              <a:ext cx="387675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05223" y="5627003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8573722">
              <a:off x="4160044" y="5789416"/>
              <a:ext cx="429768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73572" y="5617859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90499" y="5203706"/>
              <a:ext cx="147734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36026" y="5196937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67585" y="5196916"/>
              <a:ext cx="18288" cy="1285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8710" y="5252575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4314" y="5252954"/>
              <a:ext cx="274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86186" y="5757721"/>
              <a:ext cx="114298" cy="4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713" y="5597957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3639" y="5954208"/>
              <a:ext cx="73152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8573722">
              <a:off x="5484422" y="5322805"/>
              <a:ext cx="21860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1719" y="4745940"/>
              <a:ext cx="478283" cy="115006"/>
              <a:chOff x="2921000" y="2189868"/>
              <a:chExt cx="478283" cy="1150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2921000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921000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11488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11488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101976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101976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92464" y="2191649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192464" y="2277442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281363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81363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71851" y="2189868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371851" y="2275661"/>
                <a:ext cx="27432" cy="274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rot="18573722">
              <a:off x="5050476" y="5336873"/>
              <a:ext cx="48882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0222" y="5520357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3026278" flipH="1">
              <a:off x="5846178" y="4977952"/>
              <a:ext cx="22194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19084" y="4897959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8573722">
              <a:off x="4767809" y="5157794"/>
              <a:ext cx="68151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96792" y="5415398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00479" y="5131988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88744" y="4773090"/>
              <a:ext cx="121729" cy="6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76242" y="479113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3026278" flipH="1">
              <a:off x="5824611" y="4819343"/>
              <a:ext cx="390032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28034" y="4674558"/>
              <a:ext cx="576691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8573722">
              <a:off x="4859127" y="4895600"/>
              <a:ext cx="580873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257" y="5114421"/>
              <a:ext cx="109728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3026278" flipH="1">
              <a:off x="5922291" y="4728238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16629" y="4579672"/>
              <a:ext cx="12875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3026278" flipH="1">
              <a:off x="4398682" y="4429087"/>
              <a:ext cx="399840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 rot="5400000">
              <a:off x="4722780" y="4386399"/>
              <a:ext cx="186729" cy="128527"/>
              <a:chOff x="4047804" y="1772930"/>
              <a:chExt cx="186729" cy="128527"/>
            </a:xfrm>
            <a:grpFill/>
          </p:grpSpPr>
          <p:sp>
            <p:nvSpPr>
              <p:cNvPr id="85" name="Rectangle 84"/>
              <p:cNvSpPr/>
              <p:nvPr/>
            </p:nvSpPr>
            <p:spPr>
              <a:xfrm>
                <a:off x="4070718" y="1779720"/>
                <a:ext cx="147734" cy="1175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216245" y="1772951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47804" y="1772930"/>
                <a:ext cx="18288" cy="128506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 rot="3026278" flipH="1">
              <a:off x="5726518" y="4505277"/>
              <a:ext cx="736657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90250" y="4226368"/>
              <a:ext cx="978904" cy="18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72498" y="550924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73355" y="5415398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72498" y="53231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73355" y="523372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2498" y="514145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73355" y="504760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72498" y="4955335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73355" y="4871347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2498" y="4779076"/>
              <a:ext cx="914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-1" y="0"/>
            <a:ext cx="9143261" cy="6845731"/>
          </a:xfrm>
          <a:prstGeom prst="rect">
            <a:avLst/>
          </a:prstGeom>
          <a:solidFill>
            <a:srgbClr val="27619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90205"/>
            <a:ext cx="9142658" cy="55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0692" y="527505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Some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SonarQube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anose="020B0604020202020204" pitchFamily="34" charset="0"/>
              </a:rPr>
              <a:t> Concepts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11824" y="2017933"/>
            <a:ext cx="80463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Gill Sans MT" panose="020B0502020104020203" pitchFamily="34" charset="0"/>
              </a:rPr>
              <a:t>In the </a:t>
            </a:r>
            <a:r>
              <a:rPr lang="en-PH" sz="2000" dirty="0" err="1">
                <a:latin typeface="Gill Sans MT" panose="020B0502020104020203" pitchFamily="34" charset="0"/>
              </a:rPr>
              <a:t>SonarQube</a:t>
            </a:r>
            <a:r>
              <a:rPr lang="en-PH" sz="2000" dirty="0">
                <a:latin typeface="Gill Sans MT" panose="020B0502020104020203" pitchFamily="34" charset="0"/>
              </a:rPr>
              <a:t> platform, plugins contribute rules which are executed on source code to generate issues. </a:t>
            </a:r>
            <a:endParaRPr lang="en-PH" sz="2000" dirty="0" smtClean="0">
              <a:latin typeface="Gill Sans MT" panose="020B0502020104020203" pitchFamily="34" charset="0"/>
            </a:endParaRPr>
          </a:p>
          <a:p>
            <a:r>
              <a:rPr lang="en-PH" sz="2000" dirty="0" smtClean="0">
                <a:latin typeface="Gill Sans MT" panose="020B0502020104020203" pitchFamily="34" charset="0"/>
              </a:rPr>
              <a:t>Those </a:t>
            </a:r>
            <a:r>
              <a:rPr lang="en-PH" sz="2000" dirty="0">
                <a:latin typeface="Gill Sans MT" panose="020B0502020104020203" pitchFamily="34" charset="0"/>
              </a:rPr>
              <a:t>issues are used to compute remediation cost and technical debt . </a:t>
            </a:r>
            <a:endParaRPr lang="en-PH" sz="2000" dirty="0" smtClean="0">
              <a:latin typeface="Gill Sans MT" panose="020B0502020104020203" pitchFamily="34" charset="0"/>
            </a:endParaRPr>
          </a:p>
          <a:p>
            <a:r>
              <a:rPr lang="en-PH" sz="2000" dirty="0" smtClean="0">
                <a:latin typeface="Gill Sans MT" panose="020B0502020104020203" pitchFamily="34" charset="0"/>
              </a:rPr>
              <a:t>There </a:t>
            </a:r>
            <a:r>
              <a:rPr lang="en-PH" sz="2000" dirty="0">
                <a:latin typeface="Gill Sans MT" panose="020B0502020104020203" pitchFamily="34" charset="0"/>
              </a:rPr>
              <a:t>are three basic types of rules: </a:t>
            </a:r>
            <a:endParaRPr lang="en-PH" sz="2000" dirty="0" smtClean="0">
              <a:latin typeface="Gill Sans MT" panose="020B0502020104020203" pitchFamily="34" charset="0"/>
            </a:endParaRPr>
          </a:p>
          <a:p>
            <a:r>
              <a:rPr lang="en-PH" sz="2000" dirty="0" smtClean="0">
                <a:latin typeface="Gill Sans MT" panose="020B0502020104020203" pitchFamily="34" charset="0"/>
              </a:rPr>
              <a:t>Reliability </a:t>
            </a:r>
            <a:r>
              <a:rPr lang="en-PH" sz="2000" dirty="0">
                <a:latin typeface="Gill Sans MT" panose="020B0502020104020203" pitchFamily="34" charset="0"/>
              </a:rPr>
              <a:t>and Maintainability rules, from which zero false positives are expected, and </a:t>
            </a:r>
            <a:endParaRPr lang="en-PH" sz="2000" dirty="0" smtClean="0">
              <a:latin typeface="Gill Sans MT" panose="020B0502020104020203" pitchFamily="34" charset="0"/>
            </a:endParaRPr>
          </a:p>
          <a:p>
            <a:r>
              <a:rPr lang="en-PH" sz="2000" dirty="0" smtClean="0">
                <a:latin typeface="Gill Sans MT" panose="020B0502020104020203" pitchFamily="34" charset="0"/>
              </a:rPr>
              <a:t>Security </a:t>
            </a:r>
            <a:r>
              <a:rPr lang="en-PH" sz="2000" dirty="0">
                <a:latin typeface="Gill Sans MT" panose="020B0502020104020203" pitchFamily="34" charset="0"/>
              </a:rPr>
              <a:t>rules, which may produce some false positives. </a:t>
            </a:r>
            <a:endParaRPr lang="en-PH" sz="2000" dirty="0" smtClean="0">
              <a:latin typeface="Gill Sans MT" panose="020B0502020104020203" pitchFamily="34" charset="0"/>
            </a:endParaRPr>
          </a:p>
          <a:p>
            <a:endParaRPr lang="en-PH" sz="2000" dirty="0">
              <a:latin typeface="Gill Sans MT" panose="020B0502020104020203" pitchFamily="34" charset="0"/>
            </a:endParaRPr>
          </a:p>
          <a:p>
            <a:r>
              <a:rPr lang="en-PH" sz="2000" dirty="0" smtClean="0">
                <a:latin typeface="Gill Sans MT" panose="020B0502020104020203" pitchFamily="34" charset="0"/>
              </a:rPr>
              <a:t>The </a:t>
            </a:r>
            <a:r>
              <a:rPr lang="en-PH" sz="2000" dirty="0">
                <a:latin typeface="Gill Sans MT" panose="020B0502020104020203" pitchFamily="34" charset="0"/>
              </a:rPr>
              <a:t>Rules page is the entry point where you can discover all the existing rules or create new ones based on provided templates.</a:t>
            </a:r>
            <a:endParaRPr lang="en-PH" sz="2000" dirty="0" smtClean="0">
              <a:latin typeface="Gill Sans MT" panose="020B05020201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1824" y="1460108"/>
            <a:ext cx="44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u="sng" dirty="0" smtClean="0">
                <a:latin typeface="Gill Sans MT" panose="020B0502020104020203" pitchFamily="34" charset="0"/>
              </a:rPr>
              <a:t>Rules</a:t>
            </a:r>
            <a:endParaRPr lang="en-PH" sz="2400" u="sng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3469</TotalTime>
  <Words>690</Words>
  <Application>Microsoft Office PowerPoint</Application>
  <PresentationFormat>On-screen Show (4:3)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Tupil, Arvin O.</dc:creator>
  <cp:lastModifiedBy>Del Puerto, Bianca A.</cp:lastModifiedBy>
  <cp:revision>73</cp:revision>
  <dcterms:created xsi:type="dcterms:W3CDTF">2016-09-14T10:08:33Z</dcterms:created>
  <dcterms:modified xsi:type="dcterms:W3CDTF">2017-05-17T16:47:57Z</dcterms:modified>
</cp:coreProperties>
</file>