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3" r:id="rId4"/>
  </p:sldMasterIdLst>
  <p:notesMasterIdLst>
    <p:notesMasterId r:id="rId52"/>
  </p:notesMasterIdLst>
  <p:handoutMasterIdLst>
    <p:handoutMasterId r:id="rId53"/>
  </p:handoutMasterIdLst>
  <p:sldIdLst>
    <p:sldId id="256" r:id="rId5"/>
    <p:sldId id="526" r:id="rId6"/>
    <p:sldId id="525" r:id="rId7"/>
    <p:sldId id="527" r:id="rId8"/>
    <p:sldId id="446" r:id="rId9"/>
    <p:sldId id="570" r:id="rId10"/>
    <p:sldId id="528" r:id="rId11"/>
    <p:sldId id="532" r:id="rId12"/>
    <p:sldId id="531" r:id="rId13"/>
    <p:sldId id="533" r:id="rId14"/>
    <p:sldId id="537" r:id="rId15"/>
    <p:sldId id="538" r:id="rId16"/>
    <p:sldId id="534" r:id="rId17"/>
    <p:sldId id="539" r:id="rId18"/>
    <p:sldId id="535" r:id="rId19"/>
    <p:sldId id="536" r:id="rId20"/>
    <p:sldId id="540" r:id="rId21"/>
    <p:sldId id="541" r:id="rId22"/>
    <p:sldId id="542" r:id="rId23"/>
    <p:sldId id="543" r:id="rId24"/>
    <p:sldId id="544" r:id="rId25"/>
    <p:sldId id="545" r:id="rId26"/>
    <p:sldId id="546" r:id="rId27"/>
    <p:sldId id="547" r:id="rId28"/>
    <p:sldId id="548" r:id="rId29"/>
    <p:sldId id="549" r:id="rId30"/>
    <p:sldId id="550" r:id="rId31"/>
    <p:sldId id="551" r:id="rId32"/>
    <p:sldId id="552" r:id="rId33"/>
    <p:sldId id="553" r:id="rId34"/>
    <p:sldId id="554" r:id="rId35"/>
    <p:sldId id="555" r:id="rId36"/>
    <p:sldId id="556" r:id="rId37"/>
    <p:sldId id="557" r:id="rId38"/>
    <p:sldId id="558" r:id="rId39"/>
    <p:sldId id="559" r:id="rId40"/>
    <p:sldId id="560" r:id="rId41"/>
    <p:sldId id="561" r:id="rId42"/>
    <p:sldId id="562" r:id="rId43"/>
    <p:sldId id="563" r:id="rId44"/>
    <p:sldId id="564" r:id="rId45"/>
    <p:sldId id="565" r:id="rId46"/>
    <p:sldId id="566" r:id="rId47"/>
    <p:sldId id="567" r:id="rId48"/>
    <p:sldId id="568" r:id="rId49"/>
    <p:sldId id="569" r:id="rId50"/>
    <p:sldId id="571" r:id="rId51"/>
  </p:sldIdLst>
  <p:sldSz cx="9144000" cy="6858000" type="screen4x3"/>
  <p:notesSz cx="6797675" cy="9928225"/>
  <p:custDataLst>
    <p:tags r:id="rId54"/>
  </p:custDataLst>
  <p:defaultTextStyle>
    <a:defPPr>
      <a:defRPr lang="en-US"/>
    </a:defPPr>
    <a:lvl1pPr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1pPr>
    <a:lvl2pPr marL="4572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2pPr>
    <a:lvl3pPr marL="9144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3pPr>
    <a:lvl4pPr marL="13716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4pPr>
    <a:lvl5pPr marL="1828800" algn="l" rtl="0" eaLnBrk="0" fontAlgn="base" hangingPunct="0">
      <a:lnSpc>
        <a:spcPct val="80000"/>
      </a:lnSpc>
      <a:spcBef>
        <a:spcPct val="0"/>
      </a:spcBef>
      <a:spcAft>
        <a:spcPct val="0"/>
      </a:spcAft>
      <a:defRPr sz="3200" b="1" kern="1200">
        <a:solidFill>
          <a:schemeClr val="tx1"/>
        </a:solidFill>
        <a:latin typeface="Arial" charset="0"/>
        <a:ea typeface="+mn-ea"/>
        <a:cs typeface="+mn-cs"/>
      </a:defRPr>
    </a:lvl5pPr>
    <a:lvl6pPr marL="2286000" algn="l" defTabSz="914400" rtl="0" eaLnBrk="1" latinLnBrk="0" hangingPunct="1">
      <a:defRPr sz="3200" b="1" kern="1200">
        <a:solidFill>
          <a:schemeClr val="tx1"/>
        </a:solidFill>
        <a:latin typeface="Arial" charset="0"/>
        <a:ea typeface="+mn-ea"/>
        <a:cs typeface="+mn-cs"/>
      </a:defRPr>
    </a:lvl6pPr>
    <a:lvl7pPr marL="2743200" algn="l" defTabSz="914400" rtl="0" eaLnBrk="1" latinLnBrk="0" hangingPunct="1">
      <a:defRPr sz="3200" b="1" kern="1200">
        <a:solidFill>
          <a:schemeClr val="tx1"/>
        </a:solidFill>
        <a:latin typeface="Arial" charset="0"/>
        <a:ea typeface="+mn-ea"/>
        <a:cs typeface="+mn-cs"/>
      </a:defRPr>
    </a:lvl7pPr>
    <a:lvl8pPr marL="3200400" algn="l" defTabSz="914400" rtl="0" eaLnBrk="1" latinLnBrk="0" hangingPunct="1">
      <a:defRPr sz="3200" b="1" kern="1200">
        <a:solidFill>
          <a:schemeClr val="tx1"/>
        </a:solidFill>
        <a:latin typeface="Arial" charset="0"/>
        <a:ea typeface="+mn-ea"/>
        <a:cs typeface="+mn-cs"/>
      </a:defRPr>
    </a:lvl8pPr>
    <a:lvl9pPr marL="3657600" algn="l" defTabSz="914400" rtl="0" eaLnBrk="1" latinLnBrk="0" hangingPunct="1">
      <a:defRPr sz="3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239" userDrawn="1">
          <p15:clr>
            <a:srgbClr val="A4A3A4"/>
          </p15:clr>
        </p15:guide>
        <p15:guide id="2" orient="horz" pos="2888" userDrawn="1">
          <p15:clr>
            <a:srgbClr val="A4A3A4"/>
          </p15:clr>
        </p15:guide>
        <p15:guide id="3" orient="horz" pos="3024" userDrawn="1">
          <p15:clr>
            <a:srgbClr val="A4A3A4"/>
          </p15:clr>
        </p15:guide>
        <p15:guide id="4" orient="horz" pos="3162" userDrawn="1">
          <p15:clr>
            <a:srgbClr val="A4A3A4"/>
          </p15:clr>
        </p15:guide>
        <p15:guide id="5" orient="horz" pos="3368" userDrawn="1">
          <p15:clr>
            <a:srgbClr val="A4A3A4"/>
          </p15:clr>
        </p15:guide>
        <p15:guide id="6" orient="horz" pos="4233" userDrawn="1">
          <p15:clr>
            <a:srgbClr val="A4A3A4"/>
          </p15:clr>
        </p15:guide>
        <p15:guide id="7" orient="horz" pos="2160" userDrawn="1">
          <p15:clr>
            <a:srgbClr val="A4A3A4"/>
          </p15:clr>
        </p15:guide>
        <p15:guide id="8" orient="horz" pos="2008" userDrawn="1">
          <p15:clr>
            <a:srgbClr val="A4A3A4"/>
          </p15:clr>
        </p15:guide>
        <p15:guide id="9" orient="horz" pos="968" userDrawn="1">
          <p15:clr>
            <a:srgbClr val="A4A3A4"/>
          </p15:clr>
        </p15:guide>
        <p15:guide id="10" pos="317" userDrawn="1">
          <p15:clr>
            <a:srgbClr val="A4A3A4"/>
          </p15:clr>
        </p15:guide>
        <p15:guide id="11" pos="1594" userDrawn="1">
          <p15:clr>
            <a:srgbClr val="A4A3A4"/>
          </p15:clr>
        </p15:guide>
        <p15:guide id="12" pos="5529" userDrawn="1">
          <p15:clr>
            <a:srgbClr val="A4A3A4"/>
          </p15:clr>
        </p15:guide>
        <p15:guide id="13" pos="1598"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204" userDrawn="1">
          <p15:clr>
            <a:srgbClr val="A4A3A4"/>
          </p15:clr>
        </p15:guide>
        <p15:guide id="3" orient="horz" pos="3128" userDrawn="1">
          <p15:clr>
            <a:srgbClr val="A4A3A4"/>
          </p15:clr>
        </p15:guide>
        <p15:guide id="4" pos="214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phanie.m.olla" initials="so" lastIdx="9" clrIdx="0"/>
  <p:cmAuthor id="1" name="sabitha nair" initials="sn" lastIdx="5" clrIdx="1">
    <p:extLst/>
  </p:cmAuthor>
  <p:cmAuthor id="2" name="Bagmar, Jai" initials="BJ" lastIdx="9" clrIdx="2"/>
  <p:cmAuthor id="3" name="Hayward, Douglas" initials="DTH"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269238"/>
    <a:srgbClr val="2B94C3"/>
    <a:srgbClr val="003344"/>
    <a:srgbClr val="AADDEE"/>
    <a:srgbClr val="66AA44"/>
    <a:srgbClr val="001B4D"/>
    <a:srgbClr val="937D3F"/>
    <a:srgbClr val="6BB248"/>
    <a:srgbClr val="CCBB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72711" autoAdjust="0"/>
  </p:normalViewPr>
  <p:slideViewPr>
    <p:cSldViewPr snapToGrid="0" snapToObjects="1" showGuides="1">
      <p:cViewPr varScale="1">
        <p:scale>
          <a:sx n="43" d="100"/>
          <a:sy n="43" d="100"/>
        </p:scale>
        <p:origin x="2808" y="60"/>
      </p:cViewPr>
      <p:guideLst>
        <p:guide orient="horz" pos="1239"/>
        <p:guide orient="horz" pos="2888"/>
        <p:guide orient="horz" pos="3024"/>
        <p:guide orient="horz" pos="3162"/>
        <p:guide orient="horz" pos="3368"/>
        <p:guide orient="horz" pos="4233"/>
        <p:guide orient="horz" pos="2160"/>
        <p:guide orient="horz" pos="2008"/>
        <p:guide orient="horz" pos="968"/>
        <p:guide pos="317"/>
        <p:guide pos="1594"/>
        <p:guide pos="5529"/>
        <p:guide pos="1598"/>
      </p:guideLst>
    </p:cSldViewPr>
  </p:slideViewPr>
  <p:outlineViewPr>
    <p:cViewPr>
      <p:scale>
        <a:sx n="33" d="100"/>
        <a:sy n="33" d="100"/>
      </p:scale>
      <p:origin x="0" y="3453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2" d="100"/>
          <a:sy n="52" d="100"/>
        </p:scale>
        <p:origin x="2958" y="96"/>
      </p:cViewPr>
      <p:guideLst>
        <p:guide orient="horz" pos="2880"/>
        <p:guide pos="2204"/>
        <p:guide orient="horz" pos="3128"/>
        <p:guide pos="214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32D5C1-B5F4-4DAE-9098-D8DF2E1C6F47}" type="doc">
      <dgm:prSet loTypeId="urn:microsoft.com/office/officeart/2005/8/layout/default" loCatId="list" qsTypeId="urn:microsoft.com/office/officeart/2005/8/quickstyle/simple2" qsCatId="simple" csTypeId="urn:microsoft.com/office/officeart/2005/8/colors/accent1_2" csCatId="accent1" phldr="1"/>
      <dgm:spPr/>
      <dgm:t>
        <a:bodyPr/>
        <a:lstStyle/>
        <a:p>
          <a:endParaRPr lang="en-US"/>
        </a:p>
      </dgm:t>
    </dgm:pt>
    <dgm:pt modelId="{2BB678FC-ABB4-42EB-B726-A4F1D23F3846}">
      <dgm:prSet phldrT="[Text]" custT="1"/>
      <dgm:spPr>
        <a:ln>
          <a:solidFill>
            <a:schemeClr val="bg1"/>
          </a:solidFill>
        </a:ln>
      </dgm:spPr>
      <dgm:t>
        <a:bodyPr/>
        <a:lstStyle/>
        <a:p>
          <a:r>
            <a:rPr lang="en-US" sz="1800" b="1" dirty="0"/>
            <a:t>KERNEL</a:t>
          </a:r>
        </a:p>
        <a:p>
          <a:r>
            <a:rPr lang="en-US" sz="1400" dirty="0"/>
            <a:t>Key or core component of the operating system which has complete control over everything that occurs in the system.</a:t>
          </a:r>
        </a:p>
      </dgm:t>
    </dgm:pt>
    <dgm:pt modelId="{8A936D6A-01DB-42CB-8148-D46B9567A06B}" type="parTrans" cxnId="{A222FB88-459C-41FD-BE00-77FEE2DEFC80}">
      <dgm:prSet/>
      <dgm:spPr/>
      <dgm:t>
        <a:bodyPr/>
        <a:lstStyle/>
        <a:p>
          <a:endParaRPr lang="en-US"/>
        </a:p>
      </dgm:t>
    </dgm:pt>
    <dgm:pt modelId="{2C8190C3-02F3-4F98-ABA5-77124AC09654}" type="sibTrans" cxnId="{A222FB88-459C-41FD-BE00-77FEE2DEFC80}">
      <dgm:prSet/>
      <dgm:spPr/>
      <dgm:t>
        <a:bodyPr/>
        <a:lstStyle/>
        <a:p>
          <a:endParaRPr lang="en-US"/>
        </a:p>
      </dgm:t>
    </dgm:pt>
    <dgm:pt modelId="{9E1E901F-36B2-4E66-915C-0D8934FCD066}">
      <dgm:prSet phldrT="[Text]" custT="1"/>
      <dgm:spPr>
        <a:ln>
          <a:solidFill>
            <a:schemeClr val="bg1"/>
          </a:solidFill>
        </a:ln>
      </dgm:spPr>
      <dgm:t>
        <a:bodyPr/>
        <a:lstStyle/>
        <a:p>
          <a:r>
            <a:rPr lang="en-US" sz="1800" b="1" dirty="0"/>
            <a:t>SHELLS (CLI &amp; GUI)</a:t>
          </a:r>
        </a:p>
        <a:p>
          <a:r>
            <a:rPr lang="en-US" sz="1400" b="0" dirty="0"/>
            <a:t>User interfaces for access to the operating system’s services, depending on a computer’s role and particular operation.</a:t>
          </a:r>
        </a:p>
      </dgm:t>
    </dgm:pt>
    <dgm:pt modelId="{78938A23-A192-4428-A87F-E622254A7AC8}" type="parTrans" cxnId="{919A960B-0DB5-480D-AE93-C03CAE259F03}">
      <dgm:prSet/>
      <dgm:spPr/>
      <dgm:t>
        <a:bodyPr/>
        <a:lstStyle/>
        <a:p>
          <a:endParaRPr lang="en-US"/>
        </a:p>
      </dgm:t>
    </dgm:pt>
    <dgm:pt modelId="{503C10C1-A094-469D-8E1B-90AFDD0DADC9}" type="sibTrans" cxnId="{919A960B-0DB5-480D-AE93-C03CAE259F03}">
      <dgm:prSet/>
      <dgm:spPr/>
      <dgm:t>
        <a:bodyPr/>
        <a:lstStyle/>
        <a:p>
          <a:endParaRPr lang="en-US"/>
        </a:p>
      </dgm:t>
    </dgm:pt>
    <dgm:pt modelId="{2944066C-3C40-4307-93C2-97CB7BB5B9D6}">
      <dgm:prSet phldrT="[Text]" custT="1"/>
      <dgm:spPr>
        <a:ln>
          <a:solidFill>
            <a:schemeClr val="bg1"/>
          </a:solidFill>
        </a:ln>
      </dgm:spPr>
      <dgm:t>
        <a:bodyPr/>
        <a:lstStyle/>
        <a:p>
          <a:r>
            <a:rPr lang="en-US" sz="1800" b="1" dirty="0"/>
            <a:t>SYSTEM UTILITIES</a:t>
          </a:r>
        </a:p>
        <a:p>
          <a:r>
            <a:rPr lang="en-US" sz="1400" b="0" dirty="0"/>
            <a:t>System software which allow users to perform specific task related to managing a computer, its devices, or its programs.</a:t>
          </a:r>
        </a:p>
      </dgm:t>
    </dgm:pt>
    <dgm:pt modelId="{63F248E3-426D-42C7-9BD1-90AA54616B1B}" type="parTrans" cxnId="{180D962C-36B3-453E-B1DB-1627B99056C1}">
      <dgm:prSet/>
      <dgm:spPr/>
      <dgm:t>
        <a:bodyPr/>
        <a:lstStyle/>
        <a:p>
          <a:endParaRPr lang="en-US"/>
        </a:p>
      </dgm:t>
    </dgm:pt>
    <dgm:pt modelId="{242EAF66-CF51-4A9E-AEE5-D62A8AA1FBB9}" type="sibTrans" cxnId="{180D962C-36B3-453E-B1DB-1627B99056C1}">
      <dgm:prSet/>
      <dgm:spPr/>
      <dgm:t>
        <a:bodyPr/>
        <a:lstStyle/>
        <a:p>
          <a:endParaRPr lang="en-US"/>
        </a:p>
      </dgm:t>
    </dgm:pt>
    <dgm:pt modelId="{BA989D01-E06D-4AAD-B416-6F3FD37C2874}">
      <dgm:prSet phldrT="[Text]" custT="1"/>
      <dgm:spPr>
        <a:ln>
          <a:solidFill>
            <a:schemeClr val="bg1"/>
          </a:solidFill>
        </a:ln>
      </dgm:spPr>
      <dgm:t>
        <a:bodyPr/>
        <a:lstStyle/>
        <a:p>
          <a:r>
            <a:rPr lang="en-US" sz="1800" b="1" dirty="0"/>
            <a:t>APPLICATION PROGRAMS</a:t>
          </a:r>
        </a:p>
        <a:p>
          <a:r>
            <a:rPr lang="en-US" sz="1400" b="0" dirty="0"/>
            <a:t>Programs that allow users to perform different tasks or activities for the benefit of the user.  </a:t>
          </a:r>
        </a:p>
      </dgm:t>
    </dgm:pt>
    <dgm:pt modelId="{24154F34-B5A7-462E-A91A-AF95317A03DD}" type="parTrans" cxnId="{8D6A9ADB-3BE2-4671-A09A-ECF503B70BEF}">
      <dgm:prSet/>
      <dgm:spPr/>
      <dgm:t>
        <a:bodyPr/>
        <a:lstStyle/>
        <a:p>
          <a:endParaRPr lang="en-US"/>
        </a:p>
      </dgm:t>
    </dgm:pt>
    <dgm:pt modelId="{5D7AA365-7BF8-4FD0-BA92-0727558F12F8}" type="sibTrans" cxnId="{8D6A9ADB-3BE2-4671-A09A-ECF503B70BEF}">
      <dgm:prSet/>
      <dgm:spPr/>
      <dgm:t>
        <a:bodyPr/>
        <a:lstStyle/>
        <a:p>
          <a:endParaRPr lang="en-US"/>
        </a:p>
      </dgm:t>
    </dgm:pt>
    <dgm:pt modelId="{B8F357BC-5A37-4D50-8361-07CA082832D0}" type="pres">
      <dgm:prSet presAssocID="{3632D5C1-B5F4-4DAE-9098-D8DF2E1C6F47}" presName="diagram" presStyleCnt="0">
        <dgm:presLayoutVars>
          <dgm:dir/>
          <dgm:resizeHandles val="exact"/>
        </dgm:presLayoutVars>
      </dgm:prSet>
      <dgm:spPr/>
    </dgm:pt>
    <dgm:pt modelId="{1EE95A50-5A32-46DB-A1CE-BC90EB150EA6}" type="pres">
      <dgm:prSet presAssocID="{2BB678FC-ABB4-42EB-B726-A4F1D23F3846}" presName="node" presStyleLbl="node1" presStyleIdx="0" presStyleCnt="4">
        <dgm:presLayoutVars>
          <dgm:bulletEnabled val="1"/>
        </dgm:presLayoutVars>
      </dgm:prSet>
      <dgm:spPr/>
    </dgm:pt>
    <dgm:pt modelId="{27199D88-086B-4772-8639-644FC7D476BD}" type="pres">
      <dgm:prSet presAssocID="{2C8190C3-02F3-4F98-ABA5-77124AC09654}" presName="sibTrans" presStyleCnt="0"/>
      <dgm:spPr/>
    </dgm:pt>
    <dgm:pt modelId="{2C14FF85-527E-4664-A8F6-D6C058BB4DF3}" type="pres">
      <dgm:prSet presAssocID="{9E1E901F-36B2-4E66-915C-0D8934FCD066}" presName="node" presStyleLbl="node1" presStyleIdx="1" presStyleCnt="4">
        <dgm:presLayoutVars>
          <dgm:bulletEnabled val="1"/>
        </dgm:presLayoutVars>
      </dgm:prSet>
      <dgm:spPr/>
    </dgm:pt>
    <dgm:pt modelId="{FB0AC308-BA5E-4767-A798-B7E0FA6DB29B}" type="pres">
      <dgm:prSet presAssocID="{503C10C1-A094-469D-8E1B-90AFDD0DADC9}" presName="sibTrans" presStyleCnt="0"/>
      <dgm:spPr/>
    </dgm:pt>
    <dgm:pt modelId="{15B37A23-4F6E-46FD-8E30-17C247654DB5}" type="pres">
      <dgm:prSet presAssocID="{2944066C-3C40-4307-93C2-97CB7BB5B9D6}" presName="node" presStyleLbl="node1" presStyleIdx="2" presStyleCnt="4">
        <dgm:presLayoutVars>
          <dgm:bulletEnabled val="1"/>
        </dgm:presLayoutVars>
      </dgm:prSet>
      <dgm:spPr/>
    </dgm:pt>
    <dgm:pt modelId="{C28A625B-0283-46AD-8A8F-E37EFDC51B01}" type="pres">
      <dgm:prSet presAssocID="{242EAF66-CF51-4A9E-AEE5-D62A8AA1FBB9}" presName="sibTrans" presStyleCnt="0"/>
      <dgm:spPr/>
    </dgm:pt>
    <dgm:pt modelId="{4479E14E-609A-4DB1-86B3-0E2DF6345358}" type="pres">
      <dgm:prSet presAssocID="{BA989D01-E06D-4AAD-B416-6F3FD37C2874}" presName="node" presStyleLbl="node1" presStyleIdx="3" presStyleCnt="4">
        <dgm:presLayoutVars>
          <dgm:bulletEnabled val="1"/>
        </dgm:presLayoutVars>
      </dgm:prSet>
      <dgm:spPr/>
    </dgm:pt>
  </dgm:ptLst>
  <dgm:cxnLst>
    <dgm:cxn modelId="{CC610F1B-FF13-4B25-91E4-03ABC598CCDF}" type="presOf" srcId="{2944066C-3C40-4307-93C2-97CB7BB5B9D6}" destId="{15B37A23-4F6E-46FD-8E30-17C247654DB5}" srcOrd="0" destOrd="0" presId="urn:microsoft.com/office/officeart/2005/8/layout/default"/>
    <dgm:cxn modelId="{02AAAC9B-7398-47E2-86E5-7A8F069C8B99}" type="presOf" srcId="{2BB678FC-ABB4-42EB-B726-A4F1D23F3846}" destId="{1EE95A50-5A32-46DB-A1CE-BC90EB150EA6}" srcOrd="0" destOrd="0" presId="urn:microsoft.com/office/officeart/2005/8/layout/default"/>
    <dgm:cxn modelId="{D9DF53F4-8249-4E5D-B967-EA9437395679}" type="presOf" srcId="{9E1E901F-36B2-4E66-915C-0D8934FCD066}" destId="{2C14FF85-527E-4664-A8F6-D6C058BB4DF3}" srcOrd="0" destOrd="0" presId="urn:microsoft.com/office/officeart/2005/8/layout/default"/>
    <dgm:cxn modelId="{A222FB88-459C-41FD-BE00-77FEE2DEFC80}" srcId="{3632D5C1-B5F4-4DAE-9098-D8DF2E1C6F47}" destId="{2BB678FC-ABB4-42EB-B726-A4F1D23F3846}" srcOrd="0" destOrd="0" parTransId="{8A936D6A-01DB-42CB-8148-D46B9567A06B}" sibTransId="{2C8190C3-02F3-4F98-ABA5-77124AC09654}"/>
    <dgm:cxn modelId="{8D6A9ADB-3BE2-4671-A09A-ECF503B70BEF}" srcId="{3632D5C1-B5F4-4DAE-9098-D8DF2E1C6F47}" destId="{BA989D01-E06D-4AAD-B416-6F3FD37C2874}" srcOrd="3" destOrd="0" parTransId="{24154F34-B5A7-462E-A91A-AF95317A03DD}" sibTransId="{5D7AA365-7BF8-4FD0-BA92-0727558F12F8}"/>
    <dgm:cxn modelId="{919A960B-0DB5-480D-AE93-C03CAE259F03}" srcId="{3632D5C1-B5F4-4DAE-9098-D8DF2E1C6F47}" destId="{9E1E901F-36B2-4E66-915C-0D8934FCD066}" srcOrd="1" destOrd="0" parTransId="{78938A23-A192-4428-A87F-E622254A7AC8}" sibTransId="{503C10C1-A094-469D-8E1B-90AFDD0DADC9}"/>
    <dgm:cxn modelId="{852A46A0-812D-43FB-8E53-65B400007409}" type="presOf" srcId="{3632D5C1-B5F4-4DAE-9098-D8DF2E1C6F47}" destId="{B8F357BC-5A37-4D50-8361-07CA082832D0}" srcOrd="0" destOrd="0" presId="urn:microsoft.com/office/officeart/2005/8/layout/default"/>
    <dgm:cxn modelId="{D9663C94-DD28-4015-AAD3-AB2DC4D05294}" type="presOf" srcId="{BA989D01-E06D-4AAD-B416-6F3FD37C2874}" destId="{4479E14E-609A-4DB1-86B3-0E2DF6345358}" srcOrd="0" destOrd="0" presId="urn:microsoft.com/office/officeart/2005/8/layout/default"/>
    <dgm:cxn modelId="{180D962C-36B3-453E-B1DB-1627B99056C1}" srcId="{3632D5C1-B5F4-4DAE-9098-D8DF2E1C6F47}" destId="{2944066C-3C40-4307-93C2-97CB7BB5B9D6}" srcOrd="2" destOrd="0" parTransId="{63F248E3-426D-42C7-9BD1-90AA54616B1B}" sibTransId="{242EAF66-CF51-4A9E-AEE5-D62A8AA1FBB9}"/>
    <dgm:cxn modelId="{2A8C35BA-EBAB-47C5-92C6-2666833BA5A2}" type="presParOf" srcId="{B8F357BC-5A37-4D50-8361-07CA082832D0}" destId="{1EE95A50-5A32-46DB-A1CE-BC90EB150EA6}" srcOrd="0" destOrd="0" presId="urn:microsoft.com/office/officeart/2005/8/layout/default"/>
    <dgm:cxn modelId="{6B136684-70EF-4CD1-85DF-54F29C077DAD}" type="presParOf" srcId="{B8F357BC-5A37-4D50-8361-07CA082832D0}" destId="{27199D88-086B-4772-8639-644FC7D476BD}" srcOrd="1" destOrd="0" presId="urn:microsoft.com/office/officeart/2005/8/layout/default"/>
    <dgm:cxn modelId="{D615FFEE-8E5B-46C9-97F4-A7F4A69A3B92}" type="presParOf" srcId="{B8F357BC-5A37-4D50-8361-07CA082832D0}" destId="{2C14FF85-527E-4664-A8F6-D6C058BB4DF3}" srcOrd="2" destOrd="0" presId="urn:microsoft.com/office/officeart/2005/8/layout/default"/>
    <dgm:cxn modelId="{3D07E6AD-9620-470F-881C-972AB250D648}" type="presParOf" srcId="{B8F357BC-5A37-4D50-8361-07CA082832D0}" destId="{FB0AC308-BA5E-4767-A798-B7E0FA6DB29B}" srcOrd="3" destOrd="0" presId="urn:microsoft.com/office/officeart/2005/8/layout/default"/>
    <dgm:cxn modelId="{BDF56420-F78B-41F4-9EDD-3977A64C9B91}" type="presParOf" srcId="{B8F357BC-5A37-4D50-8361-07CA082832D0}" destId="{15B37A23-4F6E-46FD-8E30-17C247654DB5}" srcOrd="4" destOrd="0" presId="urn:microsoft.com/office/officeart/2005/8/layout/default"/>
    <dgm:cxn modelId="{6CCD533E-3634-4599-B7E8-BAE956AC7468}" type="presParOf" srcId="{B8F357BC-5A37-4D50-8361-07CA082832D0}" destId="{C28A625B-0283-46AD-8A8F-E37EFDC51B01}" srcOrd="5" destOrd="0" presId="urn:microsoft.com/office/officeart/2005/8/layout/default"/>
    <dgm:cxn modelId="{46F63E0D-4872-49A1-84FA-9BCC5FE97AB5}" type="presParOf" srcId="{B8F357BC-5A37-4D50-8361-07CA082832D0}" destId="{4479E14E-609A-4DB1-86B3-0E2DF6345358}"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E95A50-5A32-46DB-A1CE-BC90EB150EA6}">
      <dsp:nvSpPr>
        <dsp:cNvPr id="0" name=""/>
        <dsp:cNvSpPr/>
      </dsp:nvSpPr>
      <dsp:spPr>
        <a:xfrm>
          <a:off x="73013" y="1699"/>
          <a:ext cx="3123538" cy="1874123"/>
        </a:xfrm>
        <a:prstGeom prst="rect">
          <a:avLst/>
        </a:prstGeom>
        <a:solidFill>
          <a:schemeClr val="accent1">
            <a:hueOff val="0"/>
            <a:satOff val="0"/>
            <a:lumOff val="0"/>
            <a:alphaOff val="0"/>
          </a:schemeClr>
        </a:solidFill>
        <a:ln w="38100" cap="flat" cmpd="sng" algn="ctr">
          <a:solidFill>
            <a:schemeClr val="bg1"/>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KERNEL</a:t>
          </a:r>
        </a:p>
        <a:p>
          <a:pPr marL="0" lvl="0" indent="0" algn="ctr" defTabSz="800100">
            <a:lnSpc>
              <a:spcPct val="90000"/>
            </a:lnSpc>
            <a:spcBef>
              <a:spcPct val="0"/>
            </a:spcBef>
            <a:spcAft>
              <a:spcPct val="35000"/>
            </a:spcAft>
            <a:buNone/>
          </a:pPr>
          <a:r>
            <a:rPr lang="en-US" sz="1400" kern="1200" dirty="0"/>
            <a:t>Key or core component of the operating system which has complete control over everything that occurs in the system.</a:t>
          </a:r>
        </a:p>
      </dsp:txBody>
      <dsp:txXfrm>
        <a:off x="73013" y="1699"/>
        <a:ext cx="3123538" cy="1874123"/>
      </dsp:txXfrm>
    </dsp:sp>
    <dsp:sp modelId="{2C14FF85-527E-4664-A8F6-D6C058BB4DF3}">
      <dsp:nvSpPr>
        <dsp:cNvPr id="0" name=""/>
        <dsp:cNvSpPr/>
      </dsp:nvSpPr>
      <dsp:spPr>
        <a:xfrm>
          <a:off x="3508905" y="1699"/>
          <a:ext cx="3123538" cy="1874123"/>
        </a:xfrm>
        <a:prstGeom prst="rect">
          <a:avLst/>
        </a:prstGeom>
        <a:solidFill>
          <a:schemeClr val="accent1">
            <a:hueOff val="0"/>
            <a:satOff val="0"/>
            <a:lumOff val="0"/>
            <a:alphaOff val="0"/>
          </a:schemeClr>
        </a:solidFill>
        <a:ln w="38100" cap="flat" cmpd="sng" algn="ctr">
          <a:solidFill>
            <a:schemeClr val="bg1"/>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SHELLS (CLI &amp; GUI)</a:t>
          </a:r>
        </a:p>
        <a:p>
          <a:pPr marL="0" lvl="0" indent="0" algn="ctr" defTabSz="800100">
            <a:lnSpc>
              <a:spcPct val="90000"/>
            </a:lnSpc>
            <a:spcBef>
              <a:spcPct val="0"/>
            </a:spcBef>
            <a:spcAft>
              <a:spcPct val="35000"/>
            </a:spcAft>
            <a:buNone/>
          </a:pPr>
          <a:r>
            <a:rPr lang="en-US" sz="1400" b="0" kern="1200" dirty="0"/>
            <a:t>User interfaces for access to the operating system’s services, depending on a computer’s role and particular operation.</a:t>
          </a:r>
        </a:p>
      </dsp:txBody>
      <dsp:txXfrm>
        <a:off x="3508905" y="1699"/>
        <a:ext cx="3123538" cy="1874123"/>
      </dsp:txXfrm>
    </dsp:sp>
    <dsp:sp modelId="{15B37A23-4F6E-46FD-8E30-17C247654DB5}">
      <dsp:nvSpPr>
        <dsp:cNvPr id="0" name=""/>
        <dsp:cNvSpPr/>
      </dsp:nvSpPr>
      <dsp:spPr>
        <a:xfrm>
          <a:off x="73013" y="2188176"/>
          <a:ext cx="3123538" cy="1874123"/>
        </a:xfrm>
        <a:prstGeom prst="rect">
          <a:avLst/>
        </a:prstGeom>
        <a:solidFill>
          <a:schemeClr val="accent1">
            <a:hueOff val="0"/>
            <a:satOff val="0"/>
            <a:lumOff val="0"/>
            <a:alphaOff val="0"/>
          </a:schemeClr>
        </a:solidFill>
        <a:ln w="38100" cap="flat" cmpd="sng" algn="ctr">
          <a:solidFill>
            <a:schemeClr val="bg1"/>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SYSTEM UTILITIES</a:t>
          </a:r>
        </a:p>
        <a:p>
          <a:pPr marL="0" lvl="0" indent="0" algn="ctr" defTabSz="800100">
            <a:lnSpc>
              <a:spcPct val="90000"/>
            </a:lnSpc>
            <a:spcBef>
              <a:spcPct val="0"/>
            </a:spcBef>
            <a:spcAft>
              <a:spcPct val="35000"/>
            </a:spcAft>
            <a:buNone/>
          </a:pPr>
          <a:r>
            <a:rPr lang="en-US" sz="1400" b="0" kern="1200" dirty="0"/>
            <a:t>System software which allow users to perform specific task related to managing a computer, its devices, or its programs.</a:t>
          </a:r>
        </a:p>
      </dsp:txBody>
      <dsp:txXfrm>
        <a:off x="73013" y="2188176"/>
        <a:ext cx="3123538" cy="1874123"/>
      </dsp:txXfrm>
    </dsp:sp>
    <dsp:sp modelId="{4479E14E-609A-4DB1-86B3-0E2DF6345358}">
      <dsp:nvSpPr>
        <dsp:cNvPr id="0" name=""/>
        <dsp:cNvSpPr/>
      </dsp:nvSpPr>
      <dsp:spPr>
        <a:xfrm>
          <a:off x="3508905" y="2188176"/>
          <a:ext cx="3123538" cy="1874123"/>
        </a:xfrm>
        <a:prstGeom prst="rect">
          <a:avLst/>
        </a:prstGeom>
        <a:solidFill>
          <a:schemeClr val="accent1">
            <a:hueOff val="0"/>
            <a:satOff val="0"/>
            <a:lumOff val="0"/>
            <a:alphaOff val="0"/>
          </a:schemeClr>
        </a:solidFill>
        <a:ln w="38100" cap="flat" cmpd="sng" algn="ctr">
          <a:solidFill>
            <a:schemeClr val="bg1"/>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APPLICATION PROGRAMS</a:t>
          </a:r>
        </a:p>
        <a:p>
          <a:pPr marL="0" lvl="0" indent="0" algn="ctr" defTabSz="800100">
            <a:lnSpc>
              <a:spcPct val="90000"/>
            </a:lnSpc>
            <a:spcBef>
              <a:spcPct val="0"/>
            </a:spcBef>
            <a:spcAft>
              <a:spcPct val="35000"/>
            </a:spcAft>
            <a:buNone/>
          </a:pPr>
          <a:r>
            <a:rPr lang="en-US" sz="1400" b="0" kern="1200" dirty="0"/>
            <a:t>Programs that allow users to perform different tasks or activities for the benefit of the user.  </a:t>
          </a:r>
        </a:p>
      </dsp:txBody>
      <dsp:txXfrm>
        <a:off x="3508905" y="2188176"/>
        <a:ext cx="3123538" cy="187412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67084"/>
            <a:ext cx="3398838" cy="49641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lvl1pPr eaLnBrk="1" hangingPunct="1">
              <a:lnSpc>
                <a:spcPct val="100000"/>
              </a:lnSpc>
              <a:defRPr sz="1200" b="0"/>
            </a:lvl1pPr>
          </a:lstStyle>
          <a:p>
            <a:r>
              <a:rPr lang="en-US" sz="1000" dirty="0"/>
              <a:t>Products: Automotive, Industrial, Infrastructure &amp; Travel</a:t>
            </a:r>
          </a:p>
        </p:txBody>
      </p:sp>
      <p:sp>
        <p:nvSpPr>
          <p:cNvPr id="48131" name="Rectangle 3"/>
          <p:cNvSpPr>
            <a:spLocks noGrp="1" noChangeArrowheads="1"/>
          </p:cNvSpPr>
          <p:nvPr>
            <p:ph type="dt" sz="quarter" idx="1"/>
          </p:nvPr>
        </p:nvSpPr>
        <p:spPr bwMode="auto">
          <a:xfrm>
            <a:off x="3850443" y="67084"/>
            <a:ext cx="2945659" cy="49641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lvl1pPr algn="r" eaLnBrk="1" hangingPunct="1">
              <a:lnSpc>
                <a:spcPct val="100000"/>
              </a:lnSpc>
              <a:defRPr sz="1200" b="0"/>
            </a:lvl1pPr>
          </a:lstStyle>
          <a:p>
            <a:fld id="{3E82913B-684B-45AA-BEFB-87506F44402E}" type="datetime1">
              <a:rPr lang="en-US" sz="1000"/>
              <a:pPr/>
              <a:t>5/10/2017</a:t>
            </a:fld>
            <a:endParaRPr lang="en-US" sz="1000" dirty="0"/>
          </a:p>
        </p:txBody>
      </p:sp>
      <p:sp>
        <p:nvSpPr>
          <p:cNvPr id="48132" name="Rectangle 4"/>
          <p:cNvSpPr>
            <a:spLocks noGrp="1" noChangeArrowheads="1"/>
          </p:cNvSpPr>
          <p:nvPr>
            <p:ph type="ftr" sz="quarter" idx="2"/>
          </p:nvPr>
        </p:nvSpPr>
        <p:spPr bwMode="auto">
          <a:xfrm>
            <a:off x="0" y="9363007"/>
            <a:ext cx="2945659" cy="496411"/>
          </a:xfrm>
          <a:prstGeom prst="rect">
            <a:avLst/>
          </a:prstGeom>
          <a:noFill/>
          <a:ln w="9525">
            <a:noFill/>
            <a:miter lim="800000"/>
            <a:headEnd/>
            <a:tailEnd/>
          </a:ln>
          <a:effectLst/>
        </p:spPr>
        <p:txBody>
          <a:bodyPr vert="horz" wrap="square" lIns="92190" tIns="46095" rIns="92190" bIns="46095" numCol="1" anchor="b" anchorCtr="0" compatLnSpc="1">
            <a:prstTxWarp prst="textNoShape">
              <a:avLst/>
            </a:prstTxWarp>
          </a:bodyPr>
          <a:lstStyle>
            <a:lvl1pPr eaLnBrk="1" hangingPunct="1">
              <a:lnSpc>
                <a:spcPct val="100000"/>
              </a:lnSpc>
              <a:defRPr sz="1200" b="0"/>
            </a:lvl1pPr>
          </a:lstStyle>
          <a:p>
            <a:r>
              <a:rPr lang="en-US" sz="1000" dirty="0"/>
              <a:t>Copyright © 2009 Accenture All Rights Reserved.</a:t>
            </a:r>
          </a:p>
        </p:txBody>
      </p:sp>
      <p:sp>
        <p:nvSpPr>
          <p:cNvPr id="48133" name="Rectangle 5"/>
          <p:cNvSpPr>
            <a:spLocks noGrp="1" noChangeArrowheads="1"/>
          </p:cNvSpPr>
          <p:nvPr>
            <p:ph type="sldNum" sz="quarter" idx="3"/>
          </p:nvPr>
        </p:nvSpPr>
        <p:spPr bwMode="auto">
          <a:xfrm>
            <a:off x="3850443" y="9363007"/>
            <a:ext cx="2945659" cy="496411"/>
          </a:xfrm>
          <a:prstGeom prst="rect">
            <a:avLst/>
          </a:prstGeom>
          <a:noFill/>
          <a:ln w="9525">
            <a:noFill/>
            <a:miter lim="800000"/>
            <a:headEnd/>
            <a:tailEnd/>
          </a:ln>
          <a:effectLst/>
        </p:spPr>
        <p:txBody>
          <a:bodyPr vert="horz" wrap="square" lIns="92190" tIns="46095" rIns="92190" bIns="46095" numCol="1" anchor="b" anchorCtr="0" compatLnSpc="1">
            <a:prstTxWarp prst="textNoShape">
              <a:avLst/>
            </a:prstTxWarp>
          </a:bodyPr>
          <a:lstStyle>
            <a:lvl1pPr algn="r" eaLnBrk="1" hangingPunct="1">
              <a:lnSpc>
                <a:spcPct val="100000"/>
              </a:lnSpc>
              <a:defRPr sz="1200" b="0"/>
            </a:lvl1pPr>
          </a:lstStyle>
          <a:p>
            <a:fld id="{FA028DC5-776A-458E-8C28-9823E1AC2C40}" type="slidenum">
              <a:rPr lang="en-US" sz="1000"/>
              <a:pPr/>
              <a:t>‹#›</a:t>
            </a:fld>
            <a:endParaRPr lang="en-US" sz="1000" dirty="0"/>
          </a:p>
        </p:txBody>
      </p:sp>
    </p:spTree>
    <p:extLst>
      <p:ext uri="{BB962C8B-B14F-4D97-AF65-F5344CB8AC3E}">
        <p14:creationId xmlns:p14="http://schemas.microsoft.com/office/powerpoint/2010/main" val="158576013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67084"/>
            <a:ext cx="3398838" cy="49641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lvl1pPr eaLnBrk="1" hangingPunct="1">
              <a:lnSpc>
                <a:spcPct val="100000"/>
              </a:lnSpc>
              <a:defRPr sz="1000" b="0"/>
            </a:lvl1pPr>
          </a:lstStyle>
          <a:p>
            <a:r>
              <a:rPr lang="en-US" dirty="0"/>
              <a:t>Products: Automotive, Industrial, Infrastructure &amp; Travel</a:t>
            </a:r>
          </a:p>
        </p:txBody>
      </p:sp>
      <p:sp>
        <p:nvSpPr>
          <p:cNvPr id="44035" name="Rectangle 3"/>
          <p:cNvSpPr>
            <a:spLocks noGrp="1" noChangeArrowheads="1"/>
          </p:cNvSpPr>
          <p:nvPr>
            <p:ph type="dt" idx="1"/>
          </p:nvPr>
        </p:nvSpPr>
        <p:spPr bwMode="auto">
          <a:xfrm>
            <a:off x="3850443" y="67084"/>
            <a:ext cx="2945659" cy="49641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lvl1pPr algn="r" eaLnBrk="1" hangingPunct="1">
              <a:lnSpc>
                <a:spcPct val="100000"/>
              </a:lnSpc>
              <a:defRPr sz="1000" b="0"/>
            </a:lvl1pPr>
          </a:lstStyle>
          <a:p>
            <a:fld id="{EF0961F8-5312-4593-A8E0-89411A6E4F80}" type="datetime1">
              <a:rPr lang="en-US" smtClean="0"/>
              <a:pPr/>
              <a:t>5/10/2017</a:t>
            </a:fld>
            <a:endParaRPr lang="en-US" dirty="0"/>
          </a:p>
        </p:txBody>
      </p:sp>
      <p:sp>
        <p:nvSpPr>
          <p:cNvPr id="44036" name="Rectangle 4"/>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a:effectLst/>
        </p:spPr>
      </p:sp>
      <p:sp>
        <p:nvSpPr>
          <p:cNvPr id="44037" name="Rectangle 5"/>
          <p:cNvSpPr>
            <a:spLocks noGrp="1" noChangeArrowheads="1"/>
          </p:cNvSpPr>
          <p:nvPr>
            <p:ph type="body" sz="quarter" idx="3"/>
          </p:nvPr>
        </p:nvSpPr>
        <p:spPr bwMode="auto">
          <a:xfrm>
            <a:off x="679768" y="4715907"/>
            <a:ext cx="5438140" cy="4467701"/>
          </a:xfrm>
          <a:prstGeom prst="rect">
            <a:avLst/>
          </a:prstGeom>
          <a:noFill/>
          <a:ln w="9525">
            <a:noFill/>
            <a:miter lim="800000"/>
            <a:headEnd/>
            <a:tailEnd/>
          </a:ln>
          <a:effectLst/>
        </p:spPr>
        <p:txBody>
          <a:bodyPr vert="horz" wrap="square" lIns="92190" tIns="46095" rIns="92190" bIns="46095"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038" name="Rectangle 6"/>
          <p:cNvSpPr>
            <a:spLocks noGrp="1" noChangeArrowheads="1"/>
          </p:cNvSpPr>
          <p:nvPr>
            <p:ph type="ftr" sz="quarter" idx="4"/>
          </p:nvPr>
        </p:nvSpPr>
        <p:spPr bwMode="auto">
          <a:xfrm>
            <a:off x="0" y="9363007"/>
            <a:ext cx="2945659" cy="496411"/>
          </a:xfrm>
          <a:prstGeom prst="rect">
            <a:avLst/>
          </a:prstGeom>
          <a:noFill/>
          <a:ln w="9525">
            <a:noFill/>
            <a:miter lim="800000"/>
            <a:headEnd/>
            <a:tailEnd/>
          </a:ln>
          <a:effectLst/>
        </p:spPr>
        <p:txBody>
          <a:bodyPr vert="horz" wrap="square" lIns="92190" tIns="46095" rIns="92190" bIns="46095" numCol="1" anchor="b" anchorCtr="0" compatLnSpc="1">
            <a:prstTxWarp prst="textNoShape">
              <a:avLst/>
            </a:prstTxWarp>
          </a:bodyPr>
          <a:lstStyle>
            <a:lvl1pPr eaLnBrk="1" hangingPunct="1">
              <a:lnSpc>
                <a:spcPct val="100000"/>
              </a:lnSpc>
              <a:defRPr sz="1000" b="0"/>
            </a:lvl1pPr>
          </a:lstStyle>
          <a:p>
            <a:r>
              <a:rPr lang="en-US" dirty="0"/>
              <a:t>Copyright © 2009 Accenture All Rights Reserved.</a:t>
            </a:r>
          </a:p>
        </p:txBody>
      </p:sp>
      <p:sp>
        <p:nvSpPr>
          <p:cNvPr id="44039" name="Rectangle 7"/>
          <p:cNvSpPr>
            <a:spLocks noGrp="1" noChangeArrowheads="1"/>
          </p:cNvSpPr>
          <p:nvPr>
            <p:ph type="sldNum" sz="quarter" idx="5"/>
          </p:nvPr>
        </p:nvSpPr>
        <p:spPr bwMode="auto">
          <a:xfrm>
            <a:off x="3850443" y="9363007"/>
            <a:ext cx="2945659" cy="496411"/>
          </a:xfrm>
          <a:prstGeom prst="rect">
            <a:avLst/>
          </a:prstGeom>
          <a:noFill/>
          <a:ln w="9525">
            <a:noFill/>
            <a:miter lim="800000"/>
            <a:headEnd/>
            <a:tailEnd/>
          </a:ln>
          <a:effectLst/>
        </p:spPr>
        <p:txBody>
          <a:bodyPr vert="horz" wrap="square" lIns="92190" tIns="46095" rIns="92190" bIns="46095" numCol="1" anchor="b" anchorCtr="0" compatLnSpc="1">
            <a:prstTxWarp prst="textNoShape">
              <a:avLst/>
            </a:prstTxWarp>
          </a:bodyPr>
          <a:lstStyle>
            <a:lvl1pPr algn="r" eaLnBrk="1" hangingPunct="1">
              <a:lnSpc>
                <a:spcPct val="100000"/>
              </a:lnSpc>
              <a:defRPr sz="1000" b="0"/>
            </a:lvl1pPr>
          </a:lstStyle>
          <a:p>
            <a:fld id="{AA9165B6-BC07-4CA1-B14C-0486958E4CEE}" type="slidenum">
              <a:rPr lang="en-US" smtClean="0"/>
              <a:pPr/>
              <a:t>‹#›</a:t>
            </a:fld>
            <a:endParaRPr lang="en-US" dirty="0"/>
          </a:p>
        </p:txBody>
      </p:sp>
    </p:spTree>
    <p:extLst>
      <p:ext uri="{BB962C8B-B14F-4D97-AF65-F5344CB8AC3E}">
        <p14:creationId xmlns:p14="http://schemas.microsoft.com/office/powerpoint/2010/main" val="4191332093"/>
      </p:ext>
    </p:extLst>
  </p:cSld>
  <p:clrMap bg1="lt1" tx1="dk1" bg2="lt2" tx2="dk2" accent1="accent1" accent2="accent2" accent3="accent3" accent4="accent4" accent5="accent5" accent6="accent6" hlink="hlink" folHlink="folHlink"/>
  <p:hf/>
  <p:notesStyle>
    <a:lvl1pPr marL="1143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1pPr>
    <a:lvl2pPr marL="2286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2pPr>
    <a:lvl3pPr marL="3429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3pPr>
    <a:lvl4pPr marL="4572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4pPr>
    <a:lvl5pPr marL="571500" indent="-114300" algn="l" rtl="0" fontAlgn="base">
      <a:spcBef>
        <a:spcPct val="30000"/>
      </a:spcBef>
      <a:spcAft>
        <a:spcPct val="0"/>
      </a:spcAft>
      <a:buFont typeface="Arial" pitchFamily="34" charset="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2A009A-C4AC-4274-BCC6-35D100FBA777}" type="slidenum">
              <a:rPr lang="en-US"/>
              <a:pPr/>
              <a:t>0</a:t>
            </a:fld>
            <a:endParaRPr lang="en-US" dirty="0"/>
          </a:p>
        </p:txBody>
      </p:sp>
      <p:sp>
        <p:nvSpPr>
          <p:cNvPr id="45058" name="Rectangle 2"/>
          <p:cNvSpPr>
            <a:spLocks noGrp="1" noRot="1" noChangeAspect="1" noChangeArrowheads="1" noTextEdit="1"/>
          </p:cNvSpPr>
          <p:nvPr>
            <p:ph type="sldImg"/>
          </p:nvPr>
        </p:nvSpPr>
        <p:spPr>
          <a:xfrm>
            <a:off x="917575" y="744538"/>
            <a:ext cx="4964113" cy="3722687"/>
          </a:xfrm>
          <a:ln/>
        </p:spPr>
      </p:sp>
      <p:sp>
        <p:nvSpPr>
          <p:cNvPr id="45059" name="Rectangle 3"/>
          <p:cNvSpPr>
            <a:spLocks noGrp="1" noChangeArrowheads="1"/>
          </p:cNvSpPr>
          <p:nvPr>
            <p:ph type="body" idx="1"/>
          </p:nvPr>
        </p:nvSpPr>
        <p:spPr/>
        <p:txBody>
          <a:bodyPr/>
          <a:lstStyle/>
          <a:p>
            <a:endParaRPr lang="en-US" dirty="0"/>
          </a:p>
        </p:txBody>
      </p:sp>
      <p:sp>
        <p:nvSpPr>
          <p:cNvPr id="5" name="Date Placeholder 4"/>
          <p:cNvSpPr>
            <a:spLocks noGrp="1"/>
          </p:cNvSpPr>
          <p:nvPr>
            <p:ph type="dt" idx="10"/>
          </p:nvPr>
        </p:nvSpPr>
        <p:spPr/>
        <p:txBody>
          <a:bodyPr/>
          <a:lstStyle/>
          <a:p>
            <a:fld id="{390537BA-9856-4466-9DAC-8C24BD0BD89A}" type="datetime1">
              <a:rPr lang="en-US" smtClean="0"/>
              <a:pPr/>
              <a:t>5/10/2017</a:t>
            </a:fld>
            <a:endParaRPr lang="en-US" dirty="0"/>
          </a:p>
        </p:txBody>
      </p:sp>
      <p:sp>
        <p:nvSpPr>
          <p:cNvPr id="6" name="Footer Placeholder 5"/>
          <p:cNvSpPr>
            <a:spLocks noGrp="1"/>
          </p:cNvSpPr>
          <p:nvPr>
            <p:ph type="ftr" sz="quarter" idx="11"/>
          </p:nvPr>
        </p:nvSpPr>
        <p:spPr/>
        <p:txBody>
          <a:bodyPr/>
          <a:lstStyle/>
          <a:p>
            <a:r>
              <a:rPr lang="en-US" dirty="0"/>
              <a:t>Copyright © 2009 Accenture All Rights Reserved.</a:t>
            </a:r>
          </a:p>
        </p:txBody>
      </p:sp>
      <p:sp>
        <p:nvSpPr>
          <p:cNvPr id="8" name="Header Placeholder 7"/>
          <p:cNvSpPr>
            <a:spLocks noGrp="1"/>
          </p:cNvSpPr>
          <p:nvPr>
            <p:ph type="hdr" sz="quarter" idx="12"/>
          </p:nvPr>
        </p:nvSpPr>
        <p:spPr/>
        <p:txBody>
          <a:bodyPr/>
          <a:lstStyle/>
          <a:p>
            <a:r>
              <a:rPr lang="en-US" dirty="0"/>
              <a:t>Quality &amp; Client Satisfaction</a:t>
            </a:r>
          </a:p>
        </p:txBody>
      </p:sp>
    </p:spTree>
    <p:extLst>
      <p:ext uri="{BB962C8B-B14F-4D97-AF65-F5344CB8AC3E}">
        <p14:creationId xmlns:p14="http://schemas.microsoft.com/office/powerpoint/2010/main" val="2635504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with the specification of relative paths, UNIX provides the shorthand "</a:t>
            </a:r>
            <a:r>
              <a:rPr lang="en-US" dirty="0">
                <a:latin typeface="Courier New" panose="02070309020205020404" pitchFamily="49" charset="0"/>
                <a:cs typeface="Courier New" panose="02070309020205020404" pitchFamily="49" charset="0"/>
              </a:rPr>
              <a:t>.</a:t>
            </a:r>
            <a:r>
              <a:rPr lang="en-US" dirty="0"/>
              <a:t>" for the current directory and "</a:t>
            </a:r>
            <a:r>
              <a:rPr lang="en-US" dirty="0">
                <a:latin typeface="Courier New" panose="02070309020205020404" pitchFamily="49" charset="0"/>
                <a:cs typeface="Courier New" panose="02070309020205020404" pitchFamily="49" charset="0"/>
              </a:rPr>
              <a:t>..</a:t>
            </a:r>
            <a:r>
              <a:rPr lang="en-US" dirty="0"/>
              <a:t>" for the parent directory. For example, the absolute path to the directory "</a:t>
            </a:r>
            <a:r>
              <a:rPr lang="en-US" dirty="0">
                <a:latin typeface="Courier New" panose="02070309020205020404" pitchFamily="49" charset="0"/>
                <a:cs typeface="Courier New" panose="02070309020205020404" pitchFamily="49" charset="0"/>
              </a:rPr>
              <a:t>play</a:t>
            </a:r>
            <a:r>
              <a:rPr lang="en-US" dirty="0"/>
              <a:t>" is </a:t>
            </a:r>
            <a:r>
              <a:rPr lang="en-US" dirty="0">
                <a:latin typeface="Courier New" panose="02070309020205020404" pitchFamily="49" charset="0"/>
                <a:cs typeface="Courier New" panose="02070309020205020404" pitchFamily="49" charset="0"/>
              </a:rPr>
              <a:t>/home/will/play</a:t>
            </a:r>
            <a:r>
              <a:rPr lang="en-US" dirty="0"/>
              <a:t>, while the relative path to this directory from "</a:t>
            </a:r>
            <a:r>
              <a:rPr lang="en-US" dirty="0" err="1">
                <a:latin typeface="Courier New" panose="02070309020205020404" pitchFamily="49" charset="0"/>
                <a:cs typeface="Courier New" panose="02070309020205020404" pitchFamily="49" charset="0"/>
              </a:rPr>
              <a:t>zeb</a:t>
            </a:r>
            <a:r>
              <a:rPr lang="en-US" dirty="0"/>
              <a:t>" is </a:t>
            </a:r>
            <a:r>
              <a:rPr lang="en-US" dirty="0">
                <a:latin typeface="Courier New" panose="02070309020205020404" pitchFamily="49" charset="0"/>
                <a:cs typeface="Courier New" panose="02070309020205020404" pitchFamily="49" charset="0"/>
              </a:rPr>
              <a:t>../will/play</a:t>
            </a:r>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10</a:t>
            </a:fld>
            <a:endParaRPr lang="en-US" dirty="0"/>
          </a:p>
        </p:txBody>
      </p:sp>
    </p:spTree>
    <p:extLst>
      <p:ext uri="{BB962C8B-B14F-4D97-AF65-F5344CB8AC3E}">
        <p14:creationId xmlns:p14="http://schemas.microsoft.com/office/powerpoint/2010/main" val="324583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demo</a:t>
            </a:r>
          </a:p>
          <a:p>
            <a:pPr marL="0" indent="0">
              <a:buNone/>
            </a:pPr>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12</a:t>
            </a:fld>
            <a:endParaRPr lang="en-US" dirty="0"/>
          </a:p>
        </p:txBody>
      </p:sp>
    </p:spTree>
    <p:extLst>
      <p:ext uri="{BB962C8B-B14F-4D97-AF65-F5344CB8AC3E}">
        <p14:creationId xmlns:p14="http://schemas.microsoft.com/office/powerpoint/2010/main" val="2652151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a:t>
            </a:r>
            <a:r>
              <a:rPr lang="en-US" baseline="0" dirty="0"/>
              <a:t> to shortcuts in Windows:</a:t>
            </a:r>
          </a:p>
          <a:p>
            <a:endParaRPr lang="en-US" baseline="0" dirty="0"/>
          </a:p>
          <a:p>
            <a:pPr marL="114300" marR="0" lvl="0" indent="-11430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baseline="0" dirty="0"/>
              <a:t>Hard link is creating another copy of the file</a:t>
            </a:r>
          </a:p>
          <a:p>
            <a:r>
              <a:rPr lang="en-US" baseline="0" dirty="0"/>
              <a:t>Soft link is just a shortcut to the file (delete the original file, and the soft link will be unusable)</a:t>
            </a:r>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13</a:t>
            </a:fld>
            <a:endParaRPr lang="en-US" dirty="0"/>
          </a:p>
        </p:txBody>
      </p:sp>
    </p:spTree>
    <p:extLst>
      <p:ext uri="{BB962C8B-B14F-4D97-AF65-F5344CB8AC3E}">
        <p14:creationId xmlns:p14="http://schemas.microsoft.com/office/powerpoint/2010/main" val="3616187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 marR="0" indent="-11430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sz="1200" dirty="0">
                <a:cs typeface="Courier New" panose="02070309020205020404" pitchFamily="49" charset="0"/>
              </a:rPr>
              <a:t>The link count of the source file remains unaffected. Notice that the permission bits on a symbolic link are not used (always appearing as </a:t>
            </a:r>
            <a:r>
              <a:rPr lang="en-US" sz="1200" dirty="0" err="1">
                <a:latin typeface="Courier New" panose="02070309020205020404" pitchFamily="49" charset="0"/>
                <a:cs typeface="Courier New" panose="02070309020205020404" pitchFamily="49" charset="0"/>
              </a:rPr>
              <a:t>rwxrwxrwx</a:t>
            </a:r>
            <a:r>
              <a:rPr lang="en-US" sz="1200" dirty="0">
                <a:cs typeface="Courier New" panose="02070309020205020404" pitchFamily="49" charset="0"/>
              </a:rPr>
              <a:t>). Instead the permissions on the link are determined by the permissions on the target (</a:t>
            </a:r>
            <a:r>
              <a:rPr lang="en-US" sz="1200" dirty="0">
                <a:latin typeface="Courier New" panose="02070309020205020404" pitchFamily="49" charset="0"/>
                <a:cs typeface="Courier New" panose="02070309020205020404" pitchFamily="49" charset="0"/>
              </a:rPr>
              <a:t>hello.txt</a:t>
            </a:r>
            <a:r>
              <a:rPr lang="en-US" sz="1200" dirty="0">
                <a:cs typeface="Courier New" panose="02070309020205020404" pitchFamily="49" charset="0"/>
              </a:rPr>
              <a:t> in this case).</a:t>
            </a:r>
          </a:p>
          <a:p>
            <a:pPr marL="0" indent="0">
              <a:buNone/>
            </a:pPr>
            <a:endParaRPr lang="en-US" baseline="0" dirty="0"/>
          </a:p>
          <a:p>
            <a:r>
              <a:rPr lang="en-US" baseline="0" dirty="0"/>
              <a:t>Useful commands to demo </a:t>
            </a:r>
          </a:p>
          <a:p>
            <a:pPr marL="0" indent="0">
              <a:buNone/>
            </a:pPr>
            <a:r>
              <a:rPr lang="en-US" baseline="0" dirty="0"/>
              <a:t>ls –li to see </a:t>
            </a:r>
            <a:r>
              <a:rPr lang="en-US" baseline="0" dirty="0" err="1"/>
              <a:t>inodes</a:t>
            </a:r>
            <a:endParaRPr lang="en-US" baseline="0" dirty="0"/>
          </a:p>
          <a:p>
            <a:pPr marL="0" indent="0">
              <a:buNone/>
            </a:pPr>
            <a:r>
              <a:rPr lang="en-US" baseline="0" dirty="0"/>
              <a:t>Ln –s source destination</a:t>
            </a:r>
            <a:r>
              <a:rPr lang="en-US" baseline="0" dirty="0">
                <a:sym typeface="Wingdings" panose="05000000000000000000" pitchFamily="2" charset="2"/>
              </a:rPr>
              <a:t> soft link</a:t>
            </a:r>
          </a:p>
          <a:p>
            <a:pPr marL="0" indent="0">
              <a:buNone/>
            </a:pPr>
            <a:r>
              <a:rPr lang="en-US" baseline="0" dirty="0">
                <a:sym typeface="Wingdings" panose="05000000000000000000" pitchFamily="2" charset="2"/>
              </a:rPr>
              <a:t>Ln </a:t>
            </a:r>
            <a:r>
              <a:rPr lang="en-US" baseline="0" dirty="0"/>
              <a:t>source destination</a:t>
            </a:r>
            <a:r>
              <a:rPr lang="en-US" baseline="0" dirty="0">
                <a:sym typeface="Wingdings" panose="05000000000000000000" pitchFamily="2" charset="2"/>
              </a:rPr>
              <a:t>  </a:t>
            </a:r>
            <a:r>
              <a:rPr lang="en-US" baseline="0" dirty="0" err="1">
                <a:sym typeface="Wingdings" panose="05000000000000000000" pitchFamily="2" charset="2"/>
              </a:rPr>
              <a:t>hardlink</a:t>
            </a:r>
            <a:endParaRPr lang="en-US" baseline="0" dirty="0"/>
          </a:p>
          <a:p>
            <a:pPr marL="0" indent="0">
              <a:buNone/>
            </a:pPr>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14</a:t>
            </a:fld>
            <a:endParaRPr lang="en-US" dirty="0"/>
          </a:p>
        </p:txBody>
      </p:sp>
    </p:spTree>
    <p:extLst>
      <p:ext uri="{BB962C8B-B14F-4D97-AF65-F5344CB8AC3E}">
        <p14:creationId xmlns:p14="http://schemas.microsoft.com/office/powerpoint/2010/main" val="743667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300" marR="0" lvl="0" indent="-114300" algn="l" defTabSz="914400" rtl="0" eaLnBrk="1" fontAlgn="base" latinLnBrk="0" hangingPunct="1">
              <a:lnSpc>
                <a:spcPct val="100000"/>
              </a:lnSpc>
              <a:spcBef>
                <a:spcPct val="30000"/>
              </a:spcBef>
              <a:spcAft>
                <a:spcPct val="0"/>
              </a:spcAft>
              <a:buClrTx/>
              <a:buSzTx/>
              <a:buFont typeface="Arial" pitchFamily="34" charset="0"/>
              <a:buChar char="•"/>
              <a:tabLst/>
              <a:defRPr/>
            </a:pPr>
            <a:r>
              <a:rPr lang="en-US" sz="1200" kern="1200" dirty="0">
                <a:solidFill>
                  <a:schemeClr val="tx1"/>
                </a:solidFill>
                <a:latin typeface="Arial" charset="0"/>
                <a:ea typeface="+mn-ea"/>
                <a:cs typeface="+mn-cs"/>
              </a:rPr>
              <a:t>ls {/home,}{/vagrant,}/file1</a:t>
            </a:r>
          </a:p>
          <a:p>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16</a:t>
            </a:fld>
            <a:endParaRPr lang="en-US" dirty="0"/>
          </a:p>
        </p:txBody>
      </p:sp>
    </p:spTree>
    <p:extLst>
      <p:ext uri="{BB962C8B-B14F-4D97-AF65-F5344CB8AC3E}">
        <p14:creationId xmlns:p14="http://schemas.microsoft.com/office/powerpoint/2010/main" val="3021363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17</a:t>
            </a:fld>
            <a:endParaRPr lang="en-US" dirty="0"/>
          </a:p>
        </p:txBody>
      </p:sp>
    </p:spTree>
    <p:extLst>
      <p:ext uri="{BB962C8B-B14F-4D97-AF65-F5344CB8AC3E}">
        <p14:creationId xmlns:p14="http://schemas.microsoft.com/office/powerpoint/2010/main" val="443170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i="0" kern="1200" dirty="0">
                <a:solidFill>
                  <a:schemeClr val="tx1"/>
                </a:solidFill>
                <a:effectLst/>
                <a:latin typeface="Arial" charset="0"/>
                <a:ea typeface="+mn-ea"/>
                <a:cs typeface="+mn-cs"/>
              </a:rPr>
              <a:t>Owner permissions</a:t>
            </a:r>
            <a:r>
              <a:rPr lang="en-US" sz="1200" b="0" i="0" kern="1200" dirty="0">
                <a:solidFill>
                  <a:schemeClr val="tx1"/>
                </a:solidFill>
                <a:effectLst/>
                <a:latin typeface="Arial" charset="0"/>
                <a:ea typeface="+mn-ea"/>
                <a:cs typeface="+mn-cs"/>
              </a:rPr>
              <a:t> − The owner's permissions determine what actions the owner of the file can perform on the file.</a:t>
            </a:r>
          </a:p>
          <a:p>
            <a:pPr marL="0" indent="0">
              <a:buNone/>
            </a:pPr>
            <a:r>
              <a:rPr lang="en-US" sz="1200" b="1" i="0" kern="1200" dirty="0">
                <a:solidFill>
                  <a:schemeClr val="tx1"/>
                </a:solidFill>
                <a:effectLst/>
                <a:latin typeface="Arial" charset="0"/>
                <a:ea typeface="+mn-ea"/>
                <a:cs typeface="+mn-cs"/>
              </a:rPr>
              <a:t>Group permissions</a:t>
            </a:r>
            <a:r>
              <a:rPr lang="en-US" sz="1200" b="0" i="0" kern="1200" dirty="0">
                <a:solidFill>
                  <a:schemeClr val="tx1"/>
                </a:solidFill>
                <a:effectLst/>
                <a:latin typeface="Arial" charset="0"/>
                <a:ea typeface="+mn-ea"/>
                <a:cs typeface="+mn-cs"/>
              </a:rPr>
              <a:t> − The group's permissions determine what actions a user, who is a member of the group that a file belongs to, can perform on the file.</a:t>
            </a:r>
          </a:p>
          <a:p>
            <a:pPr marL="0" indent="0">
              <a:buNone/>
            </a:pPr>
            <a:r>
              <a:rPr lang="en-US" sz="1200" b="1" i="0" kern="1200" dirty="0">
                <a:solidFill>
                  <a:schemeClr val="tx1"/>
                </a:solidFill>
                <a:effectLst/>
                <a:latin typeface="Arial" charset="0"/>
                <a:ea typeface="+mn-ea"/>
                <a:cs typeface="+mn-cs"/>
              </a:rPr>
              <a:t>Other (world) permissions</a:t>
            </a:r>
            <a:r>
              <a:rPr lang="en-US" sz="1200" b="0" i="0" kern="1200" dirty="0">
                <a:solidFill>
                  <a:schemeClr val="tx1"/>
                </a:solidFill>
                <a:effectLst/>
                <a:latin typeface="Arial" charset="0"/>
                <a:ea typeface="+mn-ea"/>
                <a:cs typeface="+mn-cs"/>
              </a:rPr>
              <a:t> − The permissions for others indicate what action all other users can perform on the file.</a:t>
            </a:r>
            <a:endParaRPr lang="en-US" dirty="0"/>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18</a:t>
            </a:fld>
            <a:endParaRPr lang="en-US" dirty="0"/>
          </a:p>
        </p:txBody>
      </p:sp>
    </p:spTree>
    <p:extLst>
      <p:ext uri="{BB962C8B-B14F-4D97-AF65-F5344CB8AC3E}">
        <p14:creationId xmlns:p14="http://schemas.microsoft.com/office/powerpoint/2010/main" val="653166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19</a:t>
            </a:fld>
            <a:endParaRPr lang="en-US" dirty="0"/>
          </a:p>
        </p:txBody>
      </p:sp>
    </p:spTree>
    <p:extLst>
      <p:ext uri="{BB962C8B-B14F-4D97-AF65-F5344CB8AC3E}">
        <p14:creationId xmlns:p14="http://schemas.microsoft.com/office/powerpoint/2010/main" val="1422008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20</a:t>
            </a:fld>
            <a:endParaRPr lang="en-US" dirty="0"/>
          </a:p>
        </p:txBody>
      </p:sp>
    </p:spTree>
    <p:extLst>
      <p:ext uri="{BB962C8B-B14F-4D97-AF65-F5344CB8AC3E}">
        <p14:creationId xmlns:p14="http://schemas.microsoft.com/office/powerpoint/2010/main" val="1571340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21</a:t>
            </a:fld>
            <a:endParaRPr lang="en-US" dirty="0"/>
          </a:p>
        </p:txBody>
      </p:sp>
    </p:spTree>
    <p:extLst>
      <p:ext uri="{BB962C8B-B14F-4D97-AF65-F5344CB8AC3E}">
        <p14:creationId xmlns:p14="http://schemas.microsoft.com/office/powerpoint/2010/main" val="820389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2CC9EA0-44CE-4833-B605-3A097C756F49}" type="slidenum">
              <a:rPr lang="en-US" smtClean="0"/>
              <a:pPr/>
              <a:t>1</a:t>
            </a:fld>
            <a:endParaRPr lang="en-US" dirty="0"/>
          </a:p>
        </p:txBody>
      </p:sp>
      <p:sp>
        <p:nvSpPr>
          <p:cNvPr id="61443" name="Rectangle 2"/>
          <p:cNvSpPr>
            <a:spLocks noGrp="1" noRot="1" noChangeAspect="1" noChangeArrowheads="1" noTextEdit="1"/>
          </p:cNvSpPr>
          <p:nvPr>
            <p:ph type="sldImg"/>
          </p:nvPr>
        </p:nvSpPr>
        <p:spPr>
          <a:xfrm>
            <a:off x="915988" y="742950"/>
            <a:ext cx="4967287" cy="3724275"/>
          </a:xfrm>
          <a:ln/>
        </p:spPr>
      </p:sp>
      <p:sp>
        <p:nvSpPr>
          <p:cNvPr id="61444" name="Rectangle 3"/>
          <p:cNvSpPr>
            <a:spLocks noGrp="1" noChangeArrowheads="1"/>
          </p:cNvSpPr>
          <p:nvPr>
            <p:ph type="body" idx="1"/>
          </p:nvPr>
        </p:nvSpPr>
        <p:spPr>
          <a:xfrm>
            <a:off x="905748" y="4716867"/>
            <a:ext cx="4986182" cy="4467875"/>
          </a:xfrm>
          <a:noFill/>
          <a:ln/>
        </p:spPr>
        <p:txBody>
          <a:bodyPr/>
          <a:lstStyle/>
          <a:p>
            <a:pPr marL="230475" indent="-230475">
              <a:buAutoNum type="arabicPeriod"/>
            </a:pPr>
            <a:endParaRPr lang="pt-BR" dirty="0"/>
          </a:p>
        </p:txBody>
      </p:sp>
    </p:spTree>
    <p:extLst>
      <p:ext uri="{BB962C8B-B14F-4D97-AF65-F5344CB8AC3E}">
        <p14:creationId xmlns:p14="http://schemas.microsoft.com/office/powerpoint/2010/main" val="1440853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22</a:t>
            </a:fld>
            <a:endParaRPr lang="en-US" dirty="0"/>
          </a:p>
        </p:txBody>
      </p:sp>
    </p:spTree>
    <p:extLst>
      <p:ext uri="{BB962C8B-B14F-4D97-AF65-F5344CB8AC3E}">
        <p14:creationId xmlns:p14="http://schemas.microsoft.com/office/powerpoint/2010/main" val="1352213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23</a:t>
            </a:fld>
            <a:endParaRPr lang="en-US" dirty="0"/>
          </a:p>
        </p:txBody>
      </p:sp>
    </p:spTree>
    <p:extLst>
      <p:ext uri="{BB962C8B-B14F-4D97-AF65-F5344CB8AC3E}">
        <p14:creationId xmlns:p14="http://schemas.microsoft.com/office/powerpoint/2010/main" val="4196449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24</a:t>
            </a:fld>
            <a:endParaRPr lang="en-US" dirty="0"/>
          </a:p>
        </p:txBody>
      </p:sp>
    </p:spTree>
    <p:extLst>
      <p:ext uri="{BB962C8B-B14F-4D97-AF65-F5344CB8AC3E}">
        <p14:creationId xmlns:p14="http://schemas.microsoft.com/office/powerpoint/2010/main" val="3151020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b="0" i="0" kern="1200" dirty="0">
              <a:solidFill>
                <a:schemeClr val="tx1"/>
              </a:solidFill>
              <a:effectLst/>
              <a:latin typeface="Arial" charset="0"/>
              <a:ea typeface="+mn-ea"/>
              <a:cs typeface="+mn-cs"/>
            </a:endParaRPr>
          </a:p>
          <a:p>
            <a:pPr marL="0" indent="0">
              <a:buNone/>
            </a:pPr>
            <a:endParaRPr lang="en-US" sz="1200" b="0" i="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25</a:t>
            </a:fld>
            <a:endParaRPr lang="en-US" dirty="0"/>
          </a:p>
        </p:txBody>
      </p:sp>
    </p:spTree>
    <p:extLst>
      <p:ext uri="{BB962C8B-B14F-4D97-AF65-F5344CB8AC3E}">
        <p14:creationId xmlns:p14="http://schemas.microsoft.com/office/powerpoint/2010/main" val="3184996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kern="1200" dirty="0">
                <a:solidFill>
                  <a:schemeClr val="tx1"/>
                </a:solidFill>
                <a:effectLst/>
                <a:latin typeface="Arial" charset="0"/>
                <a:ea typeface="+mn-ea"/>
                <a:cs typeface="+mn-cs"/>
              </a:rPr>
              <a:t>If you have a rough idea of the directory tree the file might be in (or even if you don't and you're prepared to wait a while) you can use find</a:t>
            </a:r>
            <a:r>
              <a:rPr lang="en-US" sz="1200" b="0" i="0" kern="1200" baseline="0" dirty="0">
                <a:solidFill>
                  <a:schemeClr val="tx1"/>
                </a:solidFill>
                <a:effectLst/>
                <a:latin typeface="Arial" charset="0"/>
                <a:ea typeface="+mn-ea"/>
                <a:cs typeface="+mn-cs"/>
              </a:rPr>
              <a:t> command</a:t>
            </a:r>
            <a:endParaRPr lang="en-US" sz="1200" b="0" i="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26</a:t>
            </a:fld>
            <a:endParaRPr lang="en-US" dirty="0"/>
          </a:p>
        </p:txBody>
      </p:sp>
    </p:spTree>
    <p:extLst>
      <p:ext uri="{BB962C8B-B14F-4D97-AF65-F5344CB8AC3E}">
        <p14:creationId xmlns:p14="http://schemas.microsoft.com/office/powerpoint/2010/main" val="1119247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kern="1200" dirty="0">
                <a:solidFill>
                  <a:schemeClr val="tx1"/>
                </a:solidFill>
                <a:effectLst/>
                <a:latin typeface="Arial" charset="0"/>
                <a:ea typeface="+mn-ea"/>
                <a:cs typeface="+mn-cs"/>
              </a:rPr>
              <a:t>The </a:t>
            </a:r>
            <a:r>
              <a:rPr lang="en-US" sz="1200" b="1" i="0" kern="1200" dirty="0">
                <a:solidFill>
                  <a:schemeClr val="tx1"/>
                </a:solidFill>
                <a:effectLst/>
                <a:latin typeface="Arial" charset="0"/>
                <a:ea typeface="+mn-ea"/>
                <a:cs typeface="+mn-cs"/>
              </a:rPr>
              <a:t>which command </a:t>
            </a:r>
            <a:r>
              <a:rPr lang="en-US" sz="1200" b="0" i="0" kern="1200" dirty="0">
                <a:solidFill>
                  <a:schemeClr val="tx1"/>
                </a:solidFill>
                <a:effectLst/>
                <a:latin typeface="Arial" charset="0"/>
                <a:ea typeface="+mn-ea"/>
                <a:cs typeface="+mn-cs"/>
              </a:rPr>
              <a:t>shows the full path for each of its given arguments. This command searchers for an executable or script in the user’s PATH.</a:t>
            </a: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27</a:t>
            </a:fld>
            <a:endParaRPr lang="en-US" dirty="0"/>
          </a:p>
        </p:txBody>
      </p:sp>
    </p:spTree>
    <p:extLst>
      <p:ext uri="{BB962C8B-B14F-4D97-AF65-F5344CB8AC3E}">
        <p14:creationId xmlns:p14="http://schemas.microsoft.com/office/powerpoint/2010/main" val="3656607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find</a:t>
            </a:r>
            <a:r>
              <a:rPr lang="en-US" sz="1200" b="1" i="0" kern="1200" dirty="0">
                <a:solidFill>
                  <a:schemeClr val="tx1"/>
                </a:solidFill>
                <a:effectLst/>
                <a:latin typeface="Arial" charset="0"/>
                <a:ea typeface="+mn-ea"/>
                <a:cs typeface="+mn-cs"/>
              </a:rPr>
              <a:t> command </a:t>
            </a:r>
            <a:r>
              <a:rPr lang="en-US" sz="1200" b="0" i="0" kern="1200" dirty="0">
                <a:solidFill>
                  <a:schemeClr val="tx1"/>
                </a:solidFill>
                <a:effectLst/>
                <a:latin typeface="Arial" charset="0"/>
                <a:ea typeface="+mn-ea"/>
                <a:cs typeface="+mn-cs"/>
              </a:rPr>
              <a:t>can take a long time to execute if you are searching a large filespace (e.g. searching from </a:t>
            </a:r>
            <a:r>
              <a:rPr lang="en-US" dirty="0"/>
              <a:t>/</a:t>
            </a:r>
            <a:r>
              <a:rPr lang="en-US" sz="1200" b="0" i="0" kern="1200" dirty="0">
                <a:solidFill>
                  <a:schemeClr val="tx1"/>
                </a:solidFill>
                <a:effectLst/>
                <a:latin typeface="Arial" charset="0"/>
                <a:ea typeface="+mn-ea"/>
                <a:cs typeface="+mn-cs"/>
              </a:rPr>
              <a:t> downwards). The </a:t>
            </a:r>
            <a:r>
              <a:rPr lang="en-US" b="1" dirty="0"/>
              <a:t>locate </a:t>
            </a:r>
            <a:r>
              <a:rPr lang="en-US" sz="1200" b="1" i="0" kern="1200" dirty="0">
                <a:solidFill>
                  <a:schemeClr val="tx1"/>
                </a:solidFill>
                <a:effectLst/>
                <a:latin typeface="Arial" charset="0"/>
                <a:ea typeface="+mn-ea"/>
                <a:cs typeface="+mn-cs"/>
              </a:rPr>
              <a:t>command </a:t>
            </a:r>
            <a:r>
              <a:rPr lang="en-US" sz="1200" b="0" i="0" kern="1200" dirty="0">
                <a:solidFill>
                  <a:schemeClr val="tx1"/>
                </a:solidFill>
                <a:effectLst/>
                <a:latin typeface="Arial" charset="0"/>
                <a:ea typeface="+mn-ea"/>
                <a:cs typeface="+mn-cs"/>
              </a:rPr>
              <a:t>provides a much faster way of locating all files whose names match a particular search string.</a:t>
            </a:r>
          </a:p>
          <a:p>
            <a:pPr marL="0" indent="0">
              <a:buNone/>
            </a:pPr>
            <a:endParaRPr lang="en-US" sz="1200" b="0" i="0" kern="1200" dirty="0">
              <a:solidFill>
                <a:schemeClr val="tx1"/>
              </a:solidFill>
              <a:effectLst/>
              <a:latin typeface="Arial" charset="0"/>
              <a:ea typeface="+mn-ea"/>
              <a:cs typeface="+mn-cs"/>
            </a:endParaRPr>
          </a:p>
          <a:p>
            <a:pPr marL="0" indent="0">
              <a:buNone/>
            </a:pPr>
            <a:r>
              <a:rPr lang="en-US" sz="1200" b="0" i="0" kern="1200" dirty="0">
                <a:solidFill>
                  <a:schemeClr val="tx1"/>
                </a:solidFill>
                <a:effectLst/>
                <a:latin typeface="Arial" charset="0"/>
                <a:ea typeface="+mn-ea"/>
                <a:cs typeface="+mn-cs"/>
              </a:rPr>
              <a:t>*In</a:t>
            </a:r>
            <a:r>
              <a:rPr lang="en-US" sz="1200" b="0" i="0" kern="1200" baseline="0" dirty="0">
                <a:solidFill>
                  <a:schemeClr val="tx1"/>
                </a:solidFill>
                <a:effectLst/>
                <a:latin typeface="Arial" charset="0"/>
                <a:ea typeface="+mn-ea"/>
                <a:cs typeface="+mn-cs"/>
              </a:rPr>
              <a:t> centos7 run:</a:t>
            </a:r>
          </a:p>
          <a:p>
            <a:pPr marL="0" indent="0">
              <a:buNone/>
            </a:pPr>
            <a:r>
              <a:rPr lang="en-US" sz="1200" b="0" i="0" kern="1200" baseline="0" dirty="0" err="1">
                <a:solidFill>
                  <a:schemeClr val="tx1"/>
                </a:solidFill>
                <a:effectLst/>
                <a:latin typeface="Arial" charset="0"/>
                <a:ea typeface="+mn-ea"/>
                <a:cs typeface="+mn-cs"/>
              </a:rPr>
              <a:t>Sudo</a:t>
            </a:r>
            <a:r>
              <a:rPr lang="en-US" sz="1200" b="0" i="0" kern="1200" baseline="0" dirty="0">
                <a:solidFill>
                  <a:schemeClr val="tx1"/>
                </a:solidFill>
                <a:effectLst/>
                <a:latin typeface="Arial" charset="0"/>
                <a:ea typeface="+mn-ea"/>
                <a:cs typeface="+mn-cs"/>
              </a:rPr>
              <a:t> yum install </a:t>
            </a:r>
            <a:r>
              <a:rPr lang="en-US" sz="1200" b="0" i="0" kern="1200" baseline="0" dirty="0" err="1">
                <a:solidFill>
                  <a:schemeClr val="tx1"/>
                </a:solidFill>
                <a:effectLst/>
                <a:latin typeface="Arial" charset="0"/>
                <a:ea typeface="+mn-ea"/>
                <a:cs typeface="+mn-cs"/>
              </a:rPr>
              <a:t>mlocate</a:t>
            </a:r>
            <a:r>
              <a:rPr lang="en-US" sz="1200" b="0" i="0" kern="1200" baseline="0" dirty="0">
                <a:solidFill>
                  <a:schemeClr val="tx1"/>
                </a:solidFill>
                <a:effectLst/>
                <a:latin typeface="Arial" charset="0"/>
                <a:ea typeface="+mn-ea"/>
                <a:cs typeface="+mn-cs"/>
              </a:rPr>
              <a:t> –y</a:t>
            </a:r>
          </a:p>
          <a:p>
            <a:pPr marL="0" indent="0">
              <a:buNone/>
            </a:pPr>
            <a:r>
              <a:rPr lang="en-US" sz="1200" b="0" i="0" kern="1200" baseline="0" dirty="0" err="1">
                <a:solidFill>
                  <a:schemeClr val="tx1"/>
                </a:solidFill>
                <a:effectLst/>
                <a:latin typeface="Arial" charset="0"/>
                <a:ea typeface="+mn-ea"/>
                <a:cs typeface="+mn-cs"/>
              </a:rPr>
              <a:t>Updatedb</a:t>
            </a:r>
            <a:endParaRPr lang="en-US" sz="1200" b="0" i="0" kern="1200" baseline="0" dirty="0">
              <a:solidFill>
                <a:schemeClr val="tx1"/>
              </a:solidFill>
              <a:effectLst/>
              <a:latin typeface="Arial" charset="0"/>
              <a:ea typeface="+mn-ea"/>
              <a:cs typeface="+mn-cs"/>
            </a:endParaRPr>
          </a:p>
          <a:p>
            <a:pPr marL="0" indent="0">
              <a:buNone/>
            </a:pPr>
            <a:endParaRPr lang="en-US" sz="1200" b="0" i="0" kern="1200" baseline="0" dirty="0">
              <a:solidFill>
                <a:schemeClr val="tx1"/>
              </a:solidFill>
              <a:effectLst/>
              <a:latin typeface="Arial" charset="0"/>
              <a:ea typeface="+mn-ea"/>
              <a:cs typeface="+mn-cs"/>
            </a:endParaRPr>
          </a:p>
          <a:p>
            <a:pPr marL="0" indent="0">
              <a:buNone/>
            </a:pPr>
            <a:r>
              <a:rPr lang="en-US" sz="1200" b="0" i="0" kern="1200" baseline="0" dirty="0">
                <a:solidFill>
                  <a:schemeClr val="tx1"/>
                </a:solidFill>
                <a:effectLst/>
                <a:latin typeface="Arial" charset="0"/>
                <a:ea typeface="+mn-ea"/>
                <a:cs typeface="+mn-cs"/>
              </a:rPr>
              <a:t>Then run the command.</a:t>
            </a: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28</a:t>
            </a:fld>
            <a:endParaRPr lang="en-US" dirty="0"/>
          </a:p>
        </p:txBody>
      </p:sp>
    </p:spTree>
    <p:extLst>
      <p:ext uri="{BB962C8B-B14F-4D97-AF65-F5344CB8AC3E}">
        <p14:creationId xmlns:p14="http://schemas.microsoft.com/office/powerpoint/2010/main" val="42838401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kern="1200" dirty="0">
                <a:solidFill>
                  <a:schemeClr val="tx1"/>
                </a:solidFill>
                <a:effectLst/>
                <a:latin typeface="Arial" charset="0"/>
                <a:ea typeface="+mn-ea"/>
                <a:cs typeface="+mn-cs"/>
              </a:rPr>
              <a:t>The </a:t>
            </a:r>
            <a:r>
              <a:rPr lang="en-US" sz="1200" b="1" i="0" kern="1200" dirty="0">
                <a:solidFill>
                  <a:schemeClr val="tx1"/>
                </a:solidFill>
                <a:effectLst/>
                <a:latin typeface="Arial" charset="0"/>
                <a:ea typeface="+mn-ea"/>
                <a:cs typeface="+mn-cs"/>
              </a:rPr>
              <a:t>grep command</a:t>
            </a:r>
            <a:r>
              <a:rPr lang="en-US" sz="1200" b="0" i="0" kern="1200" dirty="0">
                <a:solidFill>
                  <a:schemeClr val="tx1"/>
                </a:solidFill>
                <a:effectLst/>
                <a:latin typeface="Arial" charset="0"/>
                <a:ea typeface="+mn-ea"/>
                <a:cs typeface="+mn-cs"/>
              </a:rPr>
              <a:t> searches the given input files for lines containing a match to the given PATTERN. </a:t>
            </a:r>
          </a:p>
          <a:p>
            <a:pPr marL="0" indent="0">
              <a:buNone/>
            </a:pPr>
            <a:r>
              <a:rPr lang="en-US" sz="1200" b="0" i="0" kern="1200" dirty="0">
                <a:solidFill>
                  <a:schemeClr val="tx1"/>
                </a:solidFill>
                <a:effectLst/>
                <a:latin typeface="Arial" charset="0"/>
                <a:ea typeface="+mn-ea"/>
                <a:cs typeface="+mn-cs"/>
              </a:rPr>
              <a:t>By default, </a:t>
            </a:r>
            <a:r>
              <a:rPr lang="en-US" sz="1200" b="1" i="0" kern="1200" dirty="0">
                <a:solidFill>
                  <a:schemeClr val="tx1"/>
                </a:solidFill>
                <a:effectLst/>
                <a:latin typeface="Arial" charset="0"/>
                <a:ea typeface="+mn-ea"/>
                <a:cs typeface="+mn-cs"/>
              </a:rPr>
              <a:t>grep prints the matching lines</a:t>
            </a:r>
            <a:r>
              <a:rPr lang="en-US" sz="1200" b="0" i="0" kern="1200" dirty="0">
                <a:solidFill>
                  <a:schemeClr val="tx1"/>
                </a:solidFill>
                <a:effectLst/>
                <a:latin typeface="Arial" charset="0"/>
                <a:ea typeface="+mn-ea"/>
                <a:cs typeface="+mn-cs"/>
              </a:rPr>
              <a:t>. It has no limits on input line length other than available memory, and it can match arbitrary characters within a line</a:t>
            </a: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29</a:t>
            </a:fld>
            <a:endParaRPr lang="en-US" dirty="0"/>
          </a:p>
        </p:txBody>
      </p:sp>
    </p:spTree>
    <p:extLst>
      <p:ext uri="{BB962C8B-B14F-4D97-AF65-F5344CB8AC3E}">
        <p14:creationId xmlns:p14="http://schemas.microsoft.com/office/powerpoint/2010/main" val="37332286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i="0" kern="1200" dirty="0">
                <a:solidFill>
                  <a:schemeClr val="tx1"/>
                </a:solidFill>
                <a:effectLst/>
                <a:latin typeface="Arial" charset="0"/>
                <a:ea typeface="+mn-ea"/>
                <a:cs typeface="+mn-cs"/>
              </a:rPr>
              <a:t>sed</a:t>
            </a:r>
            <a:r>
              <a:rPr lang="en-US" sz="1200" b="0" i="0" kern="1200" dirty="0">
                <a:solidFill>
                  <a:schemeClr val="tx1"/>
                </a:solidFill>
                <a:effectLst/>
                <a:latin typeface="Arial" charset="0"/>
                <a:ea typeface="+mn-ea"/>
                <a:cs typeface="+mn-cs"/>
              </a:rPr>
              <a:t>, short for "stream editor", allows you to filter and transform </a:t>
            </a:r>
            <a:r>
              <a:rPr lang="en-US" sz="1200" b="0" i="0" u="none" strike="noStrike" kern="1200" dirty="0">
                <a:solidFill>
                  <a:schemeClr val="tx1"/>
                </a:solidFill>
                <a:effectLst/>
                <a:latin typeface="Arial" charset="0"/>
                <a:ea typeface="+mn-ea"/>
                <a:cs typeface="+mn-cs"/>
              </a:rPr>
              <a:t>text</a:t>
            </a:r>
            <a:r>
              <a:rPr lang="en-US" sz="1200" b="0" i="0" kern="1200" dirty="0">
                <a:solidFill>
                  <a:schemeClr val="tx1"/>
                </a:solidFill>
                <a:effectLst/>
                <a:latin typeface="Arial" charset="0"/>
                <a:ea typeface="+mn-ea"/>
                <a:cs typeface="+mn-cs"/>
              </a:rPr>
              <a:t>.</a:t>
            </a:r>
          </a:p>
          <a:p>
            <a:pPr marL="0" indent="0">
              <a:buNone/>
            </a:pPr>
            <a:endParaRPr lang="en-US" sz="1200" b="0" i="0" kern="1200" dirty="0">
              <a:solidFill>
                <a:schemeClr val="tx1"/>
              </a:solidFill>
              <a:effectLst/>
              <a:latin typeface="Arial" charset="0"/>
              <a:ea typeface="+mn-ea"/>
              <a:cs typeface="+mn-cs"/>
            </a:endParaRPr>
          </a:p>
          <a:p>
            <a:pPr marL="0" indent="0">
              <a:buNone/>
            </a:pPr>
            <a:r>
              <a:rPr lang="en-US" sz="1200" b="0" i="0" kern="1200" dirty="0">
                <a:solidFill>
                  <a:schemeClr val="tx1"/>
                </a:solidFill>
                <a:effectLst/>
                <a:latin typeface="Arial" charset="0"/>
                <a:ea typeface="+mn-ea"/>
                <a:cs typeface="+mn-cs"/>
              </a:rPr>
              <a:t>A stream editor is used to perform basic text transformations on an input stream (a file, or input from a </a:t>
            </a:r>
            <a:r>
              <a:rPr lang="en-US" sz="1200" b="0" i="0" u="none" strike="noStrike" kern="1200" dirty="0">
                <a:solidFill>
                  <a:schemeClr val="tx1"/>
                </a:solidFill>
                <a:effectLst/>
                <a:latin typeface="Arial" charset="0"/>
                <a:ea typeface="+mn-ea"/>
                <a:cs typeface="+mn-cs"/>
              </a:rPr>
              <a:t>pipeline</a:t>
            </a:r>
            <a:r>
              <a:rPr lang="en-US" sz="1200" b="0" i="0" kern="1200" dirty="0">
                <a:solidFill>
                  <a:schemeClr val="tx1"/>
                </a:solidFill>
                <a:effectLst/>
                <a:latin typeface="Arial" charset="0"/>
                <a:ea typeface="+mn-ea"/>
                <a:cs typeface="+mn-cs"/>
              </a:rPr>
              <a:t>). While in some ways similar to an editor which permits </a:t>
            </a:r>
            <a:r>
              <a:rPr lang="en-US" sz="1200" b="0" i="0" u="none" strike="noStrike" kern="1200" dirty="0">
                <a:solidFill>
                  <a:schemeClr val="tx1"/>
                </a:solidFill>
                <a:effectLst/>
                <a:latin typeface="Arial" charset="0"/>
                <a:ea typeface="+mn-ea"/>
                <a:cs typeface="+mn-cs"/>
              </a:rPr>
              <a:t>scripted</a:t>
            </a:r>
            <a:r>
              <a:rPr lang="en-US" sz="1200" b="0" i="0" kern="1200" dirty="0">
                <a:solidFill>
                  <a:schemeClr val="tx1"/>
                </a:solidFill>
                <a:effectLst/>
                <a:latin typeface="Arial" charset="0"/>
                <a:ea typeface="+mn-ea"/>
                <a:cs typeface="+mn-cs"/>
              </a:rPr>
              <a:t> edits (such as </a:t>
            </a:r>
            <a:r>
              <a:rPr lang="en-US" sz="1200" b="0" i="0" u="none" strike="noStrike" kern="1200" dirty="0">
                <a:solidFill>
                  <a:schemeClr val="tx1"/>
                </a:solidFill>
                <a:effectLst/>
                <a:latin typeface="Arial" charset="0"/>
                <a:ea typeface="+mn-ea"/>
                <a:cs typeface="+mn-cs"/>
              </a:rPr>
              <a:t>ed</a:t>
            </a:r>
            <a:r>
              <a:rPr lang="en-US" sz="1200" b="0" i="0" kern="1200" dirty="0">
                <a:solidFill>
                  <a:schemeClr val="tx1"/>
                </a:solidFill>
                <a:effectLst/>
                <a:latin typeface="Arial" charset="0"/>
                <a:ea typeface="+mn-ea"/>
                <a:cs typeface="+mn-cs"/>
              </a:rPr>
              <a:t>), </a:t>
            </a:r>
            <a:r>
              <a:rPr lang="en-US" sz="1200" b="1" i="0" kern="1200" dirty="0">
                <a:solidFill>
                  <a:schemeClr val="tx1"/>
                </a:solidFill>
                <a:effectLst/>
                <a:latin typeface="Arial" charset="0"/>
                <a:ea typeface="+mn-ea"/>
                <a:cs typeface="+mn-cs"/>
              </a:rPr>
              <a:t>sed </a:t>
            </a:r>
            <a:r>
              <a:rPr lang="en-US" sz="1200" b="0" i="0" kern="1200" dirty="0">
                <a:solidFill>
                  <a:schemeClr val="tx1"/>
                </a:solidFill>
                <a:effectLst/>
                <a:latin typeface="Arial" charset="0"/>
                <a:ea typeface="+mn-ea"/>
                <a:cs typeface="+mn-cs"/>
              </a:rPr>
              <a:t>works by making only one pass over the input(s), and is consequently more efficient. But it is </a:t>
            </a:r>
            <a:r>
              <a:rPr lang="en-US" sz="1200" b="1" i="0" kern="1200" dirty="0">
                <a:solidFill>
                  <a:schemeClr val="tx1"/>
                </a:solidFill>
                <a:effectLst/>
                <a:latin typeface="Arial" charset="0"/>
                <a:ea typeface="+mn-ea"/>
                <a:cs typeface="+mn-cs"/>
              </a:rPr>
              <a:t>sed</a:t>
            </a:r>
            <a:r>
              <a:rPr lang="en-US" sz="1200" b="0" i="0" kern="1200" dirty="0">
                <a:solidFill>
                  <a:schemeClr val="tx1"/>
                </a:solidFill>
                <a:effectLst/>
                <a:latin typeface="Arial" charset="0"/>
                <a:ea typeface="+mn-ea"/>
                <a:cs typeface="+mn-cs"/>
              </a:rPr>
              <a:t>'s ability to filter text in a pipeline which particularly distinguishes it from other types of editors.</a:t>
            </a: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30</a:t>
            </a:fld>
            <a:endParaRPr lang="en-US" dirty="0"/>
          </a:p>
        </p:txBody>
      </p:sp>
    </p:spTree>
    <p:extLst>
      <p:ext uri="{BB962C8B-B14F-4D97-AF65-F5344CB8AC3E}">
        <p14:creationId xmlns:p14="http://schemas.microsoft.com/office/powerpoint/2010/main" val="31817467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kern="1200" dirty="0">
                <a:solidFill>
                  <a:schemeClr val="tx1"/>
                </a:solidFill>
                <a:effectLst/>
                <a:latin typeface="Arial" charset="0"/>
                <a:ea typeface="+mn-ea"/>
                <a:cs typeface="+mn-cs"/>
              </a:rPr>
              <a:t>The </a:t>
            </a:r>
            <a:r>
              <a:rPr lang="en-US" sz="1200" b="1" i="0" kern="1200" dirty="0">
                <a:solidFill>
                  <a:schemeClr val="tx1"/>
                </a:solidFill>
                <a:effectLst/>
                <a:latin typeface="Arial" charset="0"/>
                <a:ea typeface="+mn-ea"/>
                <a:cs typeface="+mn-cs"/>
              </a:rPr>
              <a:t>awk command</a:t>
            </a:r>
            <a:r>
              <a:rPr lang="en-US" sz="1200" b="0" i="0" kern="1200" dirty="0">
                <a:solidFill>
                  <a:schemeClr val="tx1"/>
                </a:solidFill>
                <a:effectLst/>
                <a:latin typeface="Arial" charset="0"/>
                <a:ea typeface="+mn-ea"/>
                <a:cs typeface="+mn-cs"/>
              </a:rPr>
              <a:t> is mostly used for pattern scanning and processing. </a:t>
            </a:r>
          </a:p>
          <a:p>
            <a:pPr marL="0" indent="0">
              <a:buNone/>
            </a:pPr>
            <a:r>
              <a:rPr lang="en-US" sz="1200" b="0" i="0" kern="1200" dirty="0">
                <a:solidFill>
                  <a:schemeClr val="tx1"/>
                </a:solidFill>
                <a:effectLst/>
                <a:latin typeface="Arial" charset="0"/>
                <a:ea typeface="+mn-ea"/>
                <a:cs typeface="+mn-cs"/>
              </a:rPr>
              <a:t>It searches one or more files to see if they contain lines that matches with the specified patterns and then perform associated actions.</a:t>
            </a: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31</a:t>
            </a:fld>
            <a:endParaRPr lang="en-US" dirty="0"/>
          </a:p>
        </p:txBody>
      </p:sp>
    </p:spTree>
    <p:extLst>
      <p:ext uri="{BB962C8B-B14F-4D97-AF65-F5344CB8AC3E}">
        <p14:creationId xmlns:p14="http://schemas.microsoft.com/office/powerpoint/2010/main" val="78128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kern="1200" dirty="0">
                <a:solidFill>
                  <a:schemeClr val="tx1"/>
                </a:solidFill>
                <a:effectLst/>
                <a:latin typeface="Arial" charset="0"/>
                <a:ea typeface="+mn-ea"/>
                <a:cs typeface="+mn-cs"/>
              </a:rPr>
              <a:t>UNIX is an operating system which was first developed in the 1960s, and has been under constant development ever since. By operating system, we mean the suite of programs which make the computer work. It is a stable, multi-user, multi-tasking system for servers, desktops and laptops.</a:t>
            </a:r>
          </a:p>
          <a:p>
            <a:pPr marL="0" indent="0">
              <a:buNone/>
            </a:pPr>
            <a:endParaRPr lang="en-US" dirty="0"/>
          </a:p>
          <a:p>
            <a:pPr marL="0" indent="0">
              <a:buNone/>
            </a:pPr>
            <a:r>
              <a:rPr lang="en-US" dirty="0"/>
              <a:t>*Linux</a:t>
            </a:r>
            <a:r>
              <a:rPr lang="en-US" baseline="0" dirty="0"/>
              <a:t> is a Unix-clone</a:t>
            </a:r>
          </a:p>
          <a:p>
            <a:r>
              <a:rPr lang="en-US" dirty="0">
                <a:effectLst/>
              </a:rPr>
              <a:t>Linux is a Unix clone written from scratch by Linus Torvalds with assistance from a loosely-knit team of hackers across the Net. It aims towards POSIX compliance.</a:t>
            </a:r>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2</a:t>
            </a:fld>
            <a:endParaRPr lang="en-US" dirty="0"/>
          </a:p>
        </p:txBody>
      </p:sp>
    </p:spTree>
    <p:extLst>
      <p:ext uri="{BB962C8B-B14F-4D97-AF65-F5344CB8AC3E}">
        <p14:creationId xmlns:p14="http://schemas.microsoft.com/office/powerpoint/2010/main" val="21191890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b="0" i="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32</a:t>
            </a:fld>
            <a:endParaRPr lang="en-US" dirty="0"/>
          </a:p>
        </p:txBody>
      </p:sp>
    </p:spTree>
    <p:extLst>
      <p:ext uri="{BB962C8B-B14F-4D97-AF65-F5344CB8AC3E}">
        <p14:creationId xmlns:p14="http://schemas.microsoft.com/office/powerpoint/2010/main" val="21886981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kern="1200" dirty="0">
                <a:solidFill>
                  <a:schemeClr val="tx1"/>
                </a:solidFill>
                <a:effectLst/>
                <a:latin typeface="Arial" charset="0"/>
                <a:ea typeface="+mn-ea"/>
                <a:cs typeface="+mn-cs"/>
              </a:rPr>
              <a:t>The </a:t>
            </a:r>
            <a:r>
              <a:rPr lang="en-US" b="1" dirty="0"/>
              <a:t>sort</a:t>
            </a:r>
            <a:r>
              <a:rPr lang="en-US" sz="1200" b="1" i="0" kern="1200" dirty="0">
                <a:solidFill>
                  <a:schemeClr val="tx1"/>
                </a:solidFill>
                <a:effectLst/>
                <a:latin typeface="Arial" charset="0"/>
                <a:ea typeface="+mn-ea"/>
                <a:cs typeface="+mn-cs"/>
              </a:rPr>
              <a:t> command </a:t>
            </a:r>
            <a:r>
              <a:rPr lang="en-US" sz="1200" b="0" i="0" kern="1200" dirty="0">
                <a:solidFill>
                  <a:schemeClr val="tx1"/>
                </a:solidFill>
                <a:effectLst/>
                <a:latin typeface="Arial" charset="0"/>
                <a:ea typeface="+mn-ea"/>
                <a:cs typeface="+mn-cs"/>
              </a:rPr>
              <a:t>sorts the contents of a file, in numeric or alphabetic order, and prints the results to standard output (usually the terminal screen)</a:t>
            </a: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33</a:t>
            </a:fld>
            <a:endParaRPr lang="en-US" dirty="0"/>
          </a:p>
        </p:txBody>
      </p:sp>
    </p:spTree>
    <p:extLst>
      <p:ext uri="{BB962C8B-B14F-4D97-AF65-F5344CB8AC3E}">
        <p14:creationId xmlns:p14="http://schemas.microsoft.com/office/powerpoint/2010/main" val="1244230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i="0" kern="1200" dirty="0">
                <a:solidFill>
                  <a:schemeClr val="tx1"/>
                </a:solidFill>
                <a:effectLst/>
                <a:latin typeface="Arial" charset="0"/>
                <a:ea typeface="+mn-ea"/>
                <a:cs typeface="+mn-cs"/>
              </a:rPr>
              <a:t>uniq</a:t>
            </a:r>
            <a:r>
              <a:rPr lang="en-US" sz="1200" b="0" i="0" kern="1200" dirty="0">
                <a:solidFill>
                  <a:schemeClr val="tx1"/>
                </a:solidFill>
                <a:effectLst/>
                <a:latin typeface="Arial" charset="0"/>
                <a:ea typeface="+mn-ea"/>
                <a:cs typeface="+mn-cs"/>
              </a:rPr>
              <a:t> </a:t>
            </a:r>
            <a:r>
              <a:rPr lang="en-US" sz="1200" b="1" i="0" kern="1200" dirty="0">
                <a:solidFill>
                  <a:schemeClr val="tx1"/>
                </a:solidFill>
                <a:effectLst/>
                <a:latin typeface="Arial" charset="0"/>
                <a:ea typeface="+mn-ea"/>
                <a:cs typeface="+mn-cs"/>
              </a:rPr>
              <a:t>command </a:t>
            </a:r>
            <a:r>
              <a:rPr lang="en-US" sz="1200" b="0" i="0" kern="1200" dirty="0">
                <a:solidFill>
                  <a:schemeClr val="tx1"/>
                </a:solidFill>
                <a:effectLst/>
                <a:latin typeface="Arial" charset="0"/>
                <a:ea typeface="+mn-ea"/>
                <a:cs typeface="+mn-cs"/>
              </a:rPr>
              <a:t>reports or filters out repeated lines in a file.</a:t>
            </a:r>
          </a:p>
          <a:p>
            <a:pPr marL="0" indent="0">
              <a:buNone/>
            </a:pPr>
            <a:r>
              <a:rPr lang="en-US" sz="1200" b="1" i="0" kern="1200" dirty="0">
                <a:solidFill>
                  <a:schemeClr val="tx1"/>
                </a:solidFill>
                <a:effectLst/>
                <a:latin typeface="Arial" charset="0"/>
                <a:ea typeface="+mn-ea"/>
                <a:cs typeface="+mn-cs"/>
              </a:rPr>
              <a:t>uniq</a:t>
            </a:r>
            <a:r>
              <a:rPr lang="en-US" sz="1200" b="0" i="0" kern="1200" dirty="0">
                <a:solidFill>
                  <a:schemeClr val="tx1"/>
                </a:solidFill>
                <a:effectLst/>
                <a:latin typeface="Arial" charset="0"/>
                <a:ea typeface="+mn-ea"/>
                <a:cs typeface="+mn-cs"/>
              </a:rPr>
              <a:t> </a:t>
            </a:r>
            <a:r>
              <a:rPr lang="en-US" sz="1200" b="1" i="0" kern="1200" dirty="0">
                <a:solidFill>
                  <a:schemeClr val="tx1"/>
                </a:solidFill>
                <a:effectLst/>
                <a:latin typeface="Arial" charset="0"/>
                <a:ea typeface="+mn-ea"/>
                <a:cs typeface="+mn-cs"/>
              </a:rPr>
              <a:t>command </a:t>
            </a:r>
            <a:r>
              <a:rPr lang="en-US" sz="1200" b="0" i="0" kern="1200" dirty="0">
                <a:solidFill>
                  <a:schemeClr val="tx1"/>
                </a:solidFill>
                <a:effectLst/>
                <a:latin typeface="Arial" charset="0"/>
                <a:ea typeface="+mn-ea"/>
                <a:cs typeface="+mn-cs"/>
              </a:rPr>
              <a:t>filters out adjacent, matching lines from input file </a:t>
            </a:r>
            <a:r>
              <a:rPr lang="en-US" sz="1200" b="0" i="1" kern="1200" dirty="0">
                <a:solidFill>
                  <a:schemeClr val="tx1"/>
                </a:solidFill>
                <a:effectLst/>
                <a:latin typeface="Arial" charset="0"/>
                <a:ea typeface="+mn-ea"/>
                <a:cs typeface="+mn-cs"/>
              </a:rPr>
              <a:t>INPUT</a:t>
            </a:r>
            <a:r>
              <a:rPr lang="en-US" sz="1200" b="0" i="0" kern="1200" dirty="0">
                <a:solidFill>
                  <a:schemeClr val="tx1"/>
                </a:solidFill>
                <a:effectLst/>
                <a:latin typeface="Arial" charset="0"/>
                <a:ea typeface="+mn-ea"/>
                <a:cs typeface="+mn-cs"/>
              </a:rPr>
              <a:t>, writing the filtered data to output file </a:t>
            </a:r>
            <a:r>
              <a:rPr lang="en-US" sz="1200" b="0" i="1" kern="1200" dirty="0">
                <a:solidFill>
                  <a:schemeClr val="tx1"/>
                </a:solidFill>
                <a:effectLst/>
                <a:latin typeface="Arial" charset="0"/>
                <a:ea typeface="+mn-ea"/>
                <a:cs typeface="+mn-cs"/>
              </a:rPr>
              <a:t>OUTPUT</a:t>
            </a:r>
            <a:r>
              <a:rPr lang="en-US" sz="1200" b="0" i="0" kern="1200" dirty="0">
                <a:solidFill>
                  <a:schemeClr val="tx1"/>
                </a:solidFill>
                <a:effectLst/>
                <a:latin typeface="Arial" charset="0"/>
                <a:ea typeface="+mn-ea"/>
                <a:cs typeface="+mn-cs"/>
              </a:rPr>
              <a:t>.</a:t>
            </a:r>
          </a:p>
          <a:p>
            <a:pPr marL="0" indent="0">
              <a:buNone/>
            </a:pPr>
            <a:r>
              <a:rPr lang="en-US" sz="1200" b="0" i="0" kern="1200" dirty="0">
                <a:solidFill>
                  <a:schemeClr val="tx1"/>
                </a:solidFill>
                <a:effectLst/>
                <a:latin typeface="Arial" charset="0"/>
                <a:ea typeface="+mn-ea"/>
                <a:cs typeface="+mn-cs"/>
              </a:rPr>
              <a:t>This facility is most useful when combined with </a:t>
            </a:r>
            <a:r>
              <a:rPr lang="en-US" dirty="0"/>
              <a:t>sort</a:t>
            </a:r>
            <a:endParaRPr lang="en-US" sz="1200" b="0" i="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34</a:t>
            </a:fld>
            <a:endParaRPr lang="en-US" dirty="0"/>
          </a:p>
        </p:txBody>
      </p:sp>
    </p:spTree>
    <p:extLst>
      <p:ext uri="{BB962C8B-B14F-4D97-AF65-F5344CB8AC3E}">
        <p14:creationId xmlns:p14="http://schemas.microsoft.com/office/powerpoint/2010/main" val="926476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b="0" i="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35</a:t>
            </a:fld>
            <a:endParaRPr lang="en-US" dirty="0"/>
          </a:p>
        </p:txBody>
      </p:sp>
    </p:spTree>
    <p:extLst>
      <p:ext uri="{BB962C8B-B14F-4D97-AF65-F5344CB8AC3E}">
        <p14:creationId xmlns:p14="http://schemas.microsoft.com/office/powerpoint/2010/main" val="37321302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Tar command</a:t>
            </a:r>
            <a:r>
              <a:rPr lang="en-US" sz="1200" b="0" i="0" kern="1200" dirty="0">
                <a:solidFill>
                  <a:schemeClr val="tx1"/>
                </a:solidFill>
                <a:effectLst/>
                <a:latin typeface="Arial" charset="0"/>
                <a:ea typeface="+mn-ea"/>
                <a:cs typeface="+mn-cs"/>
              </a:rPr>
              <a:t> backs up entire directories and files onto a tape device or (more commonly) into a single disk file known as an </a:t>
            </a:r>
            <a:r>
              <a:rPr lang="en-US" sz="1200" b="1" i="0" kern="1200" dirty="0">
                <a:solidFill>
                  <a:schemeClr val="tx1"/>
                </a:solidFill>
                <a:effectLst/>
                <a:latin typeface="Arial" charset="0"/>
                <a:ea typeface="+mn-ea"/>
                <a:cs typeface="+mn-cs"/>
              </a:rPr>
              <a:t>archive</a:t>
            </a:r>
            <a:r>
              <a:rPr lang="en-US" sz="1200" b="0" i="0" kern="1200" dirty="0">
                <a:solidFill>
                  <a:schemeClr val="tx1"/>
                </a:solidFill>
                <a:effectLst/>
                <a:latin typeface="Arial" charset="0"/>
                <a:ea typeface="+mn-ea"/>
                <a:cs typeface="+mn-cs"/>
              </a:rPr>
              <a:t>. </a:t>
            </a:r>
          </a:p>
          <a:p>
            <a:pPr marL="0" indent="0">
              <a:buNone/>
            </a:pPr>
            <a:r>
              <a:rPr lang="en-US" sz="1200" b="0" i="0" kern="1200" dirty="0">
                <a:solidFill>
                  <a:schemeClr val="tx1"/>
                </a:solidFill>
                <a:effectLst/>
                <a:latin typeface="Arial" charset="0"/>
                <a:ea typeface="+mn-ea"/>
                <a:cs typeface="+mn-cs"/>
              </a:rPr>
              <a:t>An archive is a file that contains other files plus information about them, such as  their filename, owner, timestamps, and access permissions. </a:t>
            </a:r>
          </a:p>
          <a:p>
            <a:pPr marL="0" indent="0">
              <a:buNone/>
            </a:pPr>
            <a:r>
              <a:rPr lang="en-US" dirty="0"/>
              <a:t>Tar </a:t>
            </a:r>
            <a:r>
              <a:rPr lang="en-US" sz="1200" b="1" i="0" kern="1200" dirty="0">
                <a:solidFill>
                  <a:schemeClr val="tx1"/>
                </a:solidFill>
                <a:effectLst/>
                <a:latin typeface="Arial" charset="0"/>
                <a:ea typeface="+mn-ea"/>
                <a:cs typeface="+mn-cs"/>
              </a:rPr>
              <a:t>does not </a:t>
            </a:r>
            <a:r>
              <a:rPr lang="en-US" sz="1200" b="0" i="0" kern="1200" dirty="0">
                <a:solidFill>
                  <a:schemeClr val="tx1"/>
                </a:solidFill>
                <a:effectLst/>
                <a:latin typeface="Arial" charset="0"/>
                <a:ea typeface="+mn-ea"/>
                <a:cs typeface="+mn-cs"/>
              </a:rPr>
              <a:t>perform any compression by default.</a:t>
            </a:r>
          </a:p>
          <a:p>
            <a:pPr marL="0" indent="0">
              <a:buNone/>
            </a:pPr>
            <a:endParaRPr lang="en-US" sz="1200" b="0" i="0" kern="1200" dirty="0">
              <a:solidFill>
                <a:schemeClr val="tx1"/>
              </a:solidFill>
              <a:effectLst/>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 typeface="Arial" pitchFamily="34" charset="0"/>
              <a:buNone/>
              <a:tabLst/>
              <a:defRPr/>
            </a:pPr>
            <a:r>
              <a:rPr lang="en-US" sz="1200" b="0" i="0" kern="1200" dirty="0" err="1">
                <a:solidFill>
                  <a:schemeClr val="tx1"/>
                </a:solidFill>
                <a:effectLst/>
                <a:latin typeface="Arial" charset="0"/>
                <a:ea typeface="+mn-ea"/>
                <a:cs typeface="+mn-cs"/>
              </a:rPr>
              <a:t>Untar</a:t>
            </a:r>
            <a:r>
              <a:rPr lang="en-US" sz="1200" b="0" i="0" kern="1200" dirty="0">
                <a:solidFill>
                  <a:schemeClr val="tx1"/>
                </a:solidFill>
                <a:effectLst/>
                <a:latin typeface="Arial" charset="0"/>
                <a:ea typeface="+mn-ea"/>
                <a:cs typeface="+mn-cs"/>
              </a:rPr>
              <a:t>: </a:t>
            </a:r>
            <a:r>
              <a:rPr lang="en-US" sz="1200" kern="1200" dirty="0">
                <a:solidFill>
                  <a:schemeClr val="tx1"/>
                </a:solidFill>
                <a:latin typeface="Arial" charset="0"/>
                <a:ea typeface="+mn-ea"/>
                <a:cs typeface="+mn-cs"/>
              </a:rPr>
              <a:t> tar -</a:t>
            </a:r>
            <a:r>
              <a:rPr lang="en-US" sz="1200" kern="1200" dirty="0" err="1">
                <a:solidFill>
                  <a:schemeClr val="tx1"/>
                </a:solidFill>
                <a:latin typeface="Arial" charset="0"/>
                <a:ea typeface="+mn-ea"/>
                <a:cs typeface="+mn-cs"/>
              </a:rPr>
              <a:t>xvf</a:t>
            </a:r>
            <a:r>
              <a:rPr lang="en-US" sz="1200" kern="1200" dirty="0">
                <a:solidFill>
                  <a:schemeClr val="tx1"/>
                </a:solidFill>
                <a:latin typeface="Arial" charset="0"/>
                <a:ea typeface="+mn-ea"/>
                <a:cs typeface="+mn-cs"/>
              </a:rPr>
              <a:t> </a:t>
            </a:r>
            <a:r>
              <a:rPr lang="en-US" sz="1200" i="1" kern="1200" dirty="0">
                <a:solidFill>
                  <a:schemeClr val="tx1"/>
                </a:solidFill>
                <a:latin typeface="Arial" charset="0"/>
                <a:ea typeface="+mn-ea"/>
                <a:cs typeface="+mn-cs"/>
              </a:rPr>
              <a:t>other</a:t>
            </a: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36</a:t>
            </a:fld>
            <a:endParaRPr lang="en-US" dirty="0"/>
          </a:p>
        </p:txBody>
      </p:sp>
    </p:spTree>
    <p:extLst>
      <p:ext uri="{BB962C8B-B14F-4D97-AF65-F5344CB8AC3E}">
        <p14:creationId xmlns:p14="http://schemas.microsoft.com/office/powerpoint/2010/main" val="4428889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i="0" kern="1200" dirty="0" err="1">
                <a:solidFill>
                  <a:schemeClr val="tx1"/>
                </a:solidFill>
                <a:effectLst/>
                <a:latin typeface="Arial" charset="0"/>
                <a:ea typeface="+mn-ea"/>
                <a:cs typeface="+mn-cs"/>
              </a:rPr>
              <a:t>Gzip</a:t>
            </a:r>
            <a:r>
              <a:rPr lang="en-US" sz="1200" b="1" i="0" kern="1200" dirty="0">
                <a:solidFill>
                  <a:schemeClr val="tx1"/>
                </a:solidFill>
                <a:effectLst/>
                <a:latin typeface="Arial" charset="0"/>
                <a:ea typeface="+mn-ea"/>
                <a:cs typeface="+mn-cs"/>
              </a:rPr>
              <a:t> command</a:t>
            </a:r>
            <a:r>
              <a:rPr lang="en-US" sz="1200" b="0" i="0" kern="1200" dirty="0">
                <a:solidFill>
                  <a:schemeClr val="tx1"/>
                </a:solidFill>
                <a:effectLst/>
                <a:latin typeface="Arial" charset="0"/>
                <a:ea typeface="+mn-ea"/>
                <a:cs typeface="+mn-cs"/>
              </a:rPr>
              <a:t> compresses files. Each single file is compressed into a single file. The compressed file consists of a GNU zip header and deflated data. </a:t>
            </a:r>
            <a:r>
              <a:rPr lang="en-US" sz="1200" b="1" i="0" kern="1200" dirty="0">
                <a:solidFill>
                  <a:schemeClr val="tx1"/>
                </a:solidFill>
                <a:effectLst/>
                <a:latin typeface="Arial" charset="0"/>
                <a:ea typeface="+mn-ea"/>
                <a:cs typeface="+mn-cs"/>
              </a:rPr>
              <a:t>It</a:t>
            </a:r>
            <a:r>
              <a:rPr lang="en-US" sz="1200" b="1" i="0" kern="1200" baseline="0" dirty="0">
                <a:solidFill>
                  <a:schemeClr val="tx1"/>
                </a:solidFill>
                <a:effectLst/>
                <a:latin typeface="Arial" charset="0"/>
                <a:ea typeface="+mn-ea"/>
                <a:cs typeface="+mn-cs"/>
              </a:rPr>
              <a:t> can also be used to decompress files.</a:t>
            </a:r>
            <a:endParaRPr lang="en-US" sz="1200" b="1" i="0" kern="1200" dirty="0">
              <a:solidFill>
                <a:schemeClr val="tx1"/>
              </a:solidFill>
              <a:effectLst/>
              <a:latin typeface="Arial" charset="0"/>
              <a:ea typeface="+mn-ea"/>
              <a:cs typeface="+mn-cs"/>
            </a:endParaRPr>
          </a:p>
          <a:p>
            <a:pPr marL="0" indent="0">
              <a:buNone/>
            </a:pPr>
            <a:endParaRPr lang="en-US" sz="1200" b="0" i="0" kern="1200" dirty="0">
              <a:solidFill>
                <a:schemeClr val="tx1"/>
              </a:solidFill>
              <a:effectLst/>
              <a:latin typeface="Arial" charset="0"/>
              <a:ea typeface="+mn-ea"/>
              <a:cs typeface="+mn-cs"/>
            </a:endParaRPr>
          </a:p>
          <a:p>
            <a:pPr marL="0" indent="0">
              <a:buNone/>
            </a:pPr>
            <a:r>
              <a:rPr lang="en-US" sz="1200" b="0" i="0" kern="1200" dirty="0">
                <a:solidFill>
                  <a:schemeClr val="tx1"/>
                </a:solidFill>
                <a:effectLst/>
                <a:latin typeface="Arial" charset="0"/>
                <a:ea typeface="+mn-ea"/>
                <a:cs typeface="+mn-cs"/>
              </a:rPr>
              <a:t>If given a file as an argument, </a:t>
            </a:r>
            <a:r>
              <a:rPr lang="en-US" sz="1200" b="0" i="0" kern="1200" dirty="0" err="1">
                <a:solidFill>
                  <a:schemeClr val="tx1"/>
                </a:solidFill>
                <a:effectLst/>
                <a:latin typeface="Arial" charset="0"/>
                <a:ea typeface="+mn-ea"/>
                <a:cs typeface="+mn-cs"/>
              </a:rPr>
              <a:t>gzip</a:t>
            </a:r>
            <a:r>
              <a:rPr lang="en-US" sz="1200" b="0" i="0" kern="1200" dirty="0">
                <a:solidFill>
                  <a:schemeClr val="tx1"/>
                </a:solidFill>
                <a:effectLst/>
                <a:latin typeface="Arial" charset="0"/>
                <a:ea typeface="+mn-ea"/>
                <a:cs typeface="+mn-cs"/>
              </a:rPr>
              <a:t> compresses the file, adds a ".</a:t>
            </a:r>
            <a:r>
              <a:rPr lang="en-US" sz="1200" b="0" i="0" kern="1200" dirty="0" err="1">
                <a:solidFill>
                  <a:schemeClr val="tx1"/>
                </a:solidFill>
                <a:effectLst/>
                <a:latin typeface="Arial" charset="0"/>
                <a:ea typeface="+mn-ea"/>
                <a:cs typeface="+mn-cs"/>
              </a:rPr>
              <a:t>gz</a:t>
            </a:r>
            <a:r>
              <a:rPr lang="en-US" sz="1200" b="0" i="0" kern="1200" dirty="0">
                <a:solidFill>
                  <a:schemeClr val="tx1"/>
                </a:solidFill>
                <a:effectLst/>
                <a:latin typeface="Arial" charset="0"/>
                <a:ea typeface="+mn-ea"/>
                <a:cs typeface="+mn-cs"/>
              </a:rPr>
              <a:t>" suffix, and deletes the original file. With no arguments, </a:t>
            </a:r>
            <a:r>
              <a:rPr lang="en-US" sz="1200" b="0" i="0" kern="1200" dirty="0" err="1">
                <a:solidFill>
                  <a:schemeClr val="tx1"/>
                </a:solidFill>
                <a:effectLst/>
                <a:latin typeface="Arial" charset="0"/>
                <a:ea typeface="+mn-ea"/>
                <a:cs typeface="+mn-cs"/>
              </a:rPr>
              <a:t>gzip</a:t>
            </a:r>
            <a:r>
              <a:rPr lang="en-US" sz="1200" b="0" i="0" kern="1200" dirty="0">
                <a:solidFill>
                  <a:schemeClr val="tx1"/>
                </a:solidFill>
                <a:effectLst/>
                <a:latin typeface="Arial" charset="0"/>
                <a:ea typeface="+mn-ea"/>
                <a:cs typeface="+mn-cs"/>
              </a:rPr>
              <a:t> compresses the standard input and writes the compressed file to standard output.</a:t>
            </a:r>
          </a:p>
          <a:p>
            <a:pPr marL="0" indent="0">
              <a:buNone/>
            </a:pPr>
            <a:endParaRPr lang="en-US" sz="1200" b="0" i="0" kern="1200" dirty="0">
              <a:solidFill>
                <a:schemeClr val="tx1"/>
              </a:solidFill>
              <a:effectLst/>
              <a:latin typeface="Arial" charset="0"/>
              <a:ea typeface="+mn-ea"/>
              <a:cs typeface="+mn-cs"/>
            </a:endParaRPr>
          </a:p>
          <a:p>
            <a:pPr marL="0" indent="0">
              <a:buNone/>
            </a:pPr>
            <a:r>
              <a:rPr lang="en-US" sz="1200" b="0" i="0" kern="1200" dirty="0">
                <a:solidFill>
                  <a:schemeClr val="tx1"/>
                </a:solidFill>
                <a:effectLst/>
                <a:latin typeface="Arial" charset="0"/>
                <a:ea typeface="+mn-ea"/>
                <a:cs typeface="+mn-cs"/>
              </a:rPr>
              <a:t>When</a:t>
            </a:r>
            <a:r>
              <a:rPr lang="en-US" sz="1200" b="0" i="0" kern="1200" baseline="0" dirty="0">
                <a:solidFill>
                  <a:schemeClr val="tx1"/>
                </a:solidFill>
                <a:effectLst/>
                <a:latin typeface="Arial" charset="0"/>
                <a:ea typeface="+mn-ea"/>
                <a:cs typeface="+mn-cs"/>
              </a:rPr>
              <a:t> you decompress the.gz file, it will return the original file and .</a:t>
            </a:r>
            <a:r>
              <a:rPr lang="en-US" sz="1200" b="0" i="0" kern="1200" baseline="0" dirty="0" err="1">
                <a:solidFill>
                  <a:schemeClr val="tx1"/>
                </a:solidFill>
                <a:effectLst/>
                <a:latin typeface="Arial" charset="0"/>
                <a:ea typeface="+mn-ea"/>
                <a:cs typeface="+mn-cs"/>
              </a:rPr>
              <a:t>gz</a:t>
            </a:r>
            <a:r>
              <a:rPr lang="en-US" sz="1200" b="0" i="0" kern="1200" baseline="0" dirty="0">
                <a:solidFill>
                  <a:schemeClr val="tx1"/>
                </a:solidFill>
                <a:effectLst/>
                <a:latin typeface="Arial" charset="0"/>
                <a:ea typeface="+mn-ea"/>
                <a:cs typeface="+mn-cs"/>
              </a:rPr>
              <a:t> file will be deleted</a:t>
            </a:r>
            <a:endParaRPr lang="en-US" sz="1200" b="0" i="0" kern="1200" dirty="0">
              <a:solidFill>
                <a:schemeClr val="tx1"/>
              </a:solidFill>
              <a:effectLst/>
              <a:latin typeface="Arial" charset="0"/>
              <a:ea typeface="+mn-ea"/>
              <a:cs typeface="+mn-cs"/>
            </a:endParaRPr>
          </a:p>
          <a:p>
            <a:pPr marL="0" indent="0">
              <a:buNone/>
            </a:pPr>
            <a:endParaRPr lang="en-US" sz="1200" b="0" i="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37</a:t>
            </a:fld>
            <a:endParaRPr lang="en-US" dirty="0"/>
          </a:p>
        </p:txBody>
      </p:sp>
    </p:spTree>
    <p:extLst>
      <p:ext uri="{BB962C8B-B14F-4D97-AF65-F5344CB8AC3E}">
        <p14:creationId xmlns:p14="http://schemas.microsoft.com/office/powerpoint/2010/main" val="21328027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i="0" kern="1200" dirty="0">
                <a:solidFill>
                  <a:schemeClr val="tx1"/>
                </a:solidFill>
                <a:effectLst/>
                <a:latin typeface="Arial" charset="0"/>
                <a:ea typeface="+mn-ea"/>
                <a:cs typeface="+mn-cs"/>
              </a:rPr>
              <a:t>Compress</a:t>
            </a:r>
            <a:r>
              <a:rPr lang="en-US" sz="1200" b="1" i="0" kern="1200" baseline="0" dirty="0">
                <a:solidFill>
                  <a:schemeClr val="tx1"/>
                </a:solidFill>
                <a:effectLst/>
                <a:latin typeface="Arial" charset="0"/>
                <a:ea typeface="+mn-ea"/>
                <a:cs typeface="+mn-cs"/>
              </a:rPr>
              <a:t> command </a:t>
            </a:r>
            <a:r>
              <a:rPr lang="en-US" sz="1200" b="0" i="0" kern="1200" baseline="0" dirty="0">
                <a:solidFill>
                  <a:schemeClr val="tx1"/>
                </a:solidFill>
                <a:effectLst/>
                <a:latin typeface="Arial" charset="0"/>
                <a:ea typeface="+mn-ea"/>
                <a:cs typeface="+mn-cs"/>
              </a:rPr>
              <a:t>also functions like the </a:t>
            </a:r>
            <a:r>
              <a:rPr lang="en-US" sz="1200" b="0" i="0" kern="1200" baseline="0" dirty="0" err="1">
                <a:solidFill>
                  <a:schemeClr val="tx1"/>
                </a:solidFill>
                <a:effectLst/>
                <a:latin typeface="Arial" charset="0"/>
                <a:ea typeface="+mn-ea"/>
                <a:cs typeface="+mn-cs"/>
              </a:rPr>
              <a:t>gzip</a:t>
            </a:r>
            <a:r>
              <a:rPr lang="en-US" sz="1200" b="0" i="0" kern="1200" baseline="0" dirty="0">
                <a:solidFill>
                  <a:schemeClr val="tx1"/>
                </a:solidFill>
                <a:effectLst/>
                <a:latin typeface="Arial" charset="0"/>
                <a:ea typeface="+mn-ea"/>
                <a:cs typeface="+mn-cs"/>
              </a:rPr>
              <a:t> command. The only difference is that its file extension name will be </a:t>
            </a:r>
            <a:r>
              <a:rPr lang="en-US" sz="1200" b="1" i="1" kern="1200" baseline="0" dirty="0">
                <a:solidFill>
                  <a:schemeClr val="tx1"/>
                </a:solidFill>
                <a:effectLst/>
                <a:latin typeface="Arial" charset="0"/>
                <a:ea typeface="+mn-ea"/>
                <a:cs typeface="+mn-cs"/>
              </a:rPr>
              <a:t>“.z” </a:t>
            </a:r>
            <a:r>
              <a:rPr lang="en-US" sz="1200" b="0" i="0" kern="1200" baseline="0" dirty="0">
                <a:solidFill>
                  <a:schemeClr val="tx1"/>
                </a:solidFill>
                <a:effectLst/>
                <a:latin typeface="Arial" charset="0"/>
                <a:ea typeface="+mn-ea"/>
                <a:cs typeface="+mn-cs"/>
              </a:rPr>
              <a:t>instead of .</a:t>
            </a:r>
            <a:r>
              <a:rPr lang="en-US" sz="1200" b="0" i="0" kern="1200" baseline="0" dirty="0" err="1">
                <a:solidFill>
                  <a:schemeClr val="tx1"/>
                </a:solidFill>
                <a:effectLst/>
                <a:latin typeface="Arial" charset="0"/>
                <a:ea typeface="+mn-ea"/>
                <a:cs typeface="+mn-cs"/>
              </a:rPr>
              <a:t>gz</a:t>
            </a:r>
            <a:r>
              <a:rPr lang="en-US" sz="1200" b="0" i="0" kern="1200" baseline="0" dirty="0">
                <a:solidFill>
                  <a:schemeClr val="tx1"/>
                </a:solidFill>
                <a:effectLst/>
                <a:latin typeface="Arial" charset="0"/>
                <a:ea typeface="+mn-ea"/>
                <a:cs typeface="+mn-cs"/>
              </a:rPr>
              <a:t>.</a:t>
            </a:r>
            <a:endParaRPr lang="en-US" sz="1200" b="1" i="1"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r>
              <a:rPr lang="en-US" dirty="0"/>
              <a:t>Products: Automotive, Industrial, Infrastructure &amp; Travel</a:t>
            </a:r>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dirty="0"/>
              <a:t>Copyright © 2009 Accenture All Rights Reserved.</a:t>
            </a:r>
          </a:p>
        </p:txBody>
      </p:sp>
      <p:sp>
        <p:nvSpPr>
          <p:cNvPr id="7" name="Slide Number Placeholder 6"/>
          <p:cNvSpPr>
            <a:spLocks noGrp="1"/>
          </p:cNvSpPr>
          <p:nvPr>
            <p:ph type="sldNum" sz="quarter" idx="13"/>
          </p:nvPr>
        </p:nvSpPr>
        <p:spPr/>
        <p:txBody>
          <a:bodyPr/>
          <a:lstStyle/>
          <a:p>
            <a:fld id="{AA9165B6-BC07-4CA1-B14C-0486958E4CEE}" type="slidenum">
              <a:rPr lang="en-US" smtClean="0"/>
              <a:pPr/>
              <a:t>38</a:t>
            </a:fld>
            <a:endParaRPr lang="en-US" dirty="0"/>
          </a:p>
        </p:txBody>
      </p:sp>
    </p:spTree>
    <p:extLst>
      <p:ext uri="{BB962C8B-B14F-4D97-AF65-F5344CB8AC3E}">
        <p14:creationId xmlns:p14="http://schemas.microsoft.com/office/powerpoint/2010/main" val="32883948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kern="1200" dirty="0">
                <a:solidFill>
                  <a:schemeClr val="tx1"/>
                </a:solidFill>
                <a:effectLst/>
                <a:latin typeface="Arial" charset="0"/>
                <a:ea typeface="+mn-ea"/>
                <a:cs typeface="+mn-cs"/>
              </a:rPr>
              <a:t>While a program is running in </a:t>
            </a:r>
            <a:r>
              <a:rPr lang="en-US" sz="1200" b="1" i="0" kern="1200" dirty="0">
                <a:solidFill>
                  <a:schemeClr val="tx1"/>
                </a:solidFill>
                <a:effectLst/>
                <a:latin typeface="Arial" charset="0"/>
                <a:ea typeface="+mn-ea"/>
                <a:cs typeface="+mn-cs"/>
              </a:rPr>
              <a:t>foreground</a:t>
            </a:r>
            <a:r>
              <a:rPr lang="en-US" sz="1200" b="0" i="0" kern="1200" dirty="0">
                <a:solidFill>
                  <a:schemeClr val="tx1"/>
                </a:solidFill>
                <a:effectLst/>
                <a:latin typeface="Arial" charset="0"/>
                <a:ea typeface="+mn-ea"/>
                <a:cs typeface="+mn-cs"/>
              </a:rPr>
              <a:t>, we cannot run any other commands (start any other processes) because prompt would not be available until the program finishes its processing. There can be only one job in the foreground at any time. The foreground job has control of the shell with which you interact - it receives input from the keyboard and sends output to the screen</a:t>
            </a:r>
          </a:p>
          <a:p>
            <a:pPr marL="0" indent="0">
              <a:buNone/>
            </a:pPr>
            <a:endParaRPr lang="en-US" sz="1200" b="0" i="0" kern="1200" dirty="0">
              <a:solidFill>
                <a:schemeClr val="tx1"/>
              </a:solidFill>
              <a:effectLst/>
              <a:latin typeface="Arial" charset="0"/>
              <a:ea typeface="+mn-ea"/>
              <a:cs typeface="+mn-cs"/>
            </a:endParaRPr>
          </a:p>
          <a:p>
            <a:pPr marL="0" indent="0">
              <a:buNone/>
            </a:pPr>
            <a:r>
              <a:rPr lang="en-US" sz="1200" b="0" i="0" kern="1200" dirty="0">
                <a:solidFill>
                  <a:schemeClr val="tx1"/>
                </a:solidFill>
                <a:effectLst/>
                <a:latin typeface="Arial" charset="0"/>
                <a:ea typeface="+mn-ea"/>
                <a:cs typeface="+mn-cs"/>
              </a:rPr>
              <a:t>Processes</a:t>
            </a:r>
            <a:r>
              <a:rPr lang="en-US" sz="1200" b="0" i="0" kern="1200" baseline="0" dirty="0">
                <a:solidFill>
                  <a:schemeClr val="tx1"/>
                </a:solidFill>
                <a:effectLst/>
                <a:latin typeface="Arial" charset="0"/>
                <a:ea typeface="+mn-ea"/>
                <a:cs typeface="+mn-cs"/>
              </a:rPr>
              <a:t> </a:t>
            </a:r>
            <a:r>
              <a:rPr lang="en-US" sz="1200" b="0" i="0" kern="1200" dirty="0">
                <a:solidFill>
                  <a:schemeClr val="tx1"/>
                </a:solidFill>
                <a:effectLst/>
                <a:latin typeface="Arial" charset="0"/>
                <a:ea typeface="+mn-ea"/>
                <a:cs typeface="+mn-cs"/>
              </a:rPr>
              <a:t>in the </a:t>
            </a:r>
            <a:r>
              <a:rPr lang="en-US" sz="1200" b="1" i="0" kern="1200" dirty="0">
                <a:solidFill>
                  <a:schemeClr val="tx1"/>
                </a:solidFill>
                <a:effectLst/>
                <a:latin typeface="Arial" charset="0"/>
                <a:ea typeface="+mn-ea"/>
                <a:cs typeface="+mn-cs"/>
              </a:rPr>
              <a:t>background</a:t>
            </a:r>
            <a:r>
              <a:rPr lang="en-US" sz="1200" b="0" i="0" kern="1200" dirty="0">
                <a:solidFill>
                  <a:schemeClr val="tx1"/>
                </a:solidFill>
                <a:effectLst/>
                <a:latin typeface="Arial" charset="0"/>
                <a:ea typeface="+mn-ea"/>
                <a:cs typeface="+mn-cs"/>
              </a:rPr>
              <a:t> do not receive input from the terminal, generally running along quietly without the need for interaction (and drawing it to your attention if they do).</a:t>
            </a:r>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40</a:t>
            </a:fld>
            <a:endParaRPr lang="en-US" dirty="0"/>
          </a:p>
        </p:txBody>
      </p:sp>
    </p:spTree>
    <p:extLst>
      <p:ext uri="{BB962C8B-B14F-4D97-AF65-F5344CB8AC3E}">
        <p14:creationId xmlns:p14="http://schemas.microsoft.com/office/powerpoint/2010/main" val="4115497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b="0" i="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41</a:t>
            </a:fld>
            <a:endParaRPr lang="en-US" dirty="0"/>
          </a:p>
        </p:txBody>
      </p:sp>
    </p:spTree>
    <p:extLst>
      <p:ext uri="{BB962C8B-B14F-4D97-AF65-F5344CB8AC3E}">
        <p14:creationId xmlns:p14="http://schemas.microsoft.com/office/powerpoint/2010/main" val="38731074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b="0" i="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42</a:t>
            </a:fld>
            <a:endParaRPr lang="en-US" dirty="0"/>
          </a:p>
        </p:txBody>
      </p:sp>
    </p:spTree>
    <p:extLst>
      <p:ext uri="{BB962C8B-B14F-4D97-AF65-F5344CB8AC3E}">
        <p14:creationId xmlns:p14="http://schemas.microsoft.com/office/powerpoint/2010/main" val="1750388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Arial" charset="0"/>
                <a:ea typeface="+mn-ea"/>
                <a:cs typeface="+mn-cs"/>
              </a:rPr>
              <a:t>Kernel</a:t>
            </a:r>
            <a:r>
              <a:rPr lang="en-US" sz="1200" b="0" i="0" kern="1200" dirty="0">
                <a:solidFill>
                  <a:schemeClr val="tx1"/>
                </a:solidFill>
                <a:effectLst/>
                <a:latin typeface="Arial" charset="0"/>
                <a:ea typeface="+mn-ea"/>
                <a:cs typeface="+mn-cs"/>
              </a:rPr>
              <a:t> − The kernel is the heart of the operating system. It interacts with the hardware and most of the tasks like memory management, task scheduling and file management.</a:t>
            </a:r>
          </a:p>
          <a:p>
            <a:r>
              <a:rPr lang="en-US" sz="1200" b="1" i="0" kern="1200" dirty="0">
                <a:solidFill>
                  <a:schemeClr val="tx1"/>
                </a:solidFill>
                <a:effectLst/>
                <a:latin typeface="Arial" charset="0"/>
                <a:ea typeface="+mn-ea"/>
                <a:cs typeface="+mn-cs"/>
              </a:rPr>
              <a:t>Shell</a:t>
            </a:r>
            <a:r>
              <a:rPr lang="en-US" sz="1200" b="0" i="0" kern="1200" dirty="0">
                <a:solidFill>
                  <a:schemeClr val="tx1"/>
                </a:solidFill>
                <a:effectLst/>
                <a:latin typeface="Arial" charset="0"/>
                <a:ea typeface="+mn-ea"/>
                <a:cs typeface="+mn-cs"/>
              </a:rPr>
              <a:t> − The shell is the utility that processes your requests. When you type in a command at your terminal, the shell interprets the command and calls the program that you want. The shell uses standard syntax for all commands. C Shell, Bourne Shell and Korn Shell are the most famous shells which are available with most of the Unix variants.</a:t>
            </a:r>
          </a:p>
          <a:p>
            <a:r>
              <a:rPr lang="en-US" sz="1200" b="1" i="0" kern="1200" dirty="0">
                <a:solidFill>
                  <a:schemeClr val="tx1"/>
                </a:solidFill>
                <a:effectLst/>
                <a:latin typeface="Arial" charset="0"/>
                <a:ea typeface="+mn-ea"/>
                <a:cs typeface="+mn-cs"/>
              </a:rPr>
              <a:t>Commands and Utilities</a:t>
            </a:r>
            <a:r>
              <a:rPr lang="en-US" sz="1200" b="0" i="0" kern="1200" dirty="0">
                <a:solidFill>
                  <a:schemeClr val="tx1"/>
                </a:solidFill>
                <a:effectLst/>
                <a:latin typeface="Arial" charset="0"/>
                <a:ea typeface="+mn-ea"/>
                <a:cs typeface="+mn-cs"/>
              </a:rPr>
              <a:t> − There are various commands and utilities which you can make use of in your day to day activities. </a:t>
            </a:r>
          </a:p>
          <a:p>
            <a:pPr marL="0" indent="0">
              <a:buNone/>
            </a:pPr>
            <a:r>
              <a:rPr lang="en-US" sz="1200" b="0" i="0" kern="1200" dirty="0">
                <a:solidFill>
                  <a:schemeClr val="tx1"/>
                </a:solidFill>
                <a:effectLst/>
                <a:latin typeface="Arial" charset="0"/>
                <a:ea typeface="+mn-ea"/>
                <a:cs typeface="+mn-cs"/>
              </a:rPr>
              <a:t>	</a:t>
            </a:r>
            <a:r>
              <a:rPr lang="en-US" sz="1200" b="1" i="0" kern="1200" dirty="0" err="1">
                <a:solidFill>
                  <a:schemeClr val="tx1"/>
                </a:solidFill>
                <a:effectLst/>
                <a:latin typeface="Arial" charset="0"/>
                <a:ea typeface="+mn-ea"/>
                <a:cs typeface="+mn-cs"/>
              </a:rPr>
              <a:t>cp</a:t>
            </a:r>
            <a:r>
              <a:rPr lang="en-US" sz="1200" b="0" i="0" kern="1200" dirty="0">
                <a:solidFill>
                  <a:schemeClr val="tx1"/>
                </a:solidFill>
                <a:effectLst/>
                <a:latin typeface="Arial" charset="0"/>
                <a:ea typeface="+mn-ea"/>
                <a:cs typeface="+mn-cs"/>
              </a:rPr>
              <a:t>, </a:t>
            </a:r>
            <a:r>
              <a:rPr lang="en-US" sz="1200" b="1" i="0" kern="1200" dirty="0">
                <a:solidFill>
                  <a:schemeClr val="tx1"/>
                </a:solidFill>
                <a:effectLst/>
                <a:latin typeface="Arial" charset="0"/>
                <a:ea typeface="+mn-ea"/>
                <a:cs typeface="+mn-cs"/>
              </a:rPr>
              <a:t>mv</a:t>
            </a:r>
            <a:r>
              <a:rPr lang="en-US" sz="1200" b="0" i="0" kern="1200" dirty="0">
                <a:solidFill>
                  <a:schemeClr val="tx1"/>
                </a:solidFill>
                <a:effectLst/>
                <a:latin typeface="Arial" charset="0"/>
                <a:ea typeface="+mn-ea"/>
                <a:cs typeface="+mn-cs"/>
              </a:rPr>
              <a:t>, </a:t>
            </a:r>
            <a:r>
              <a:rPr lang="en-US" sz="1200" b="1" i="0" kern="1200" dirty="0">
                <a:solidFill>
                  <a:schemeClr val="tx1"/>
                </a:solidFill>
                <a:effectLst/>
                <a:latin typeface="Arial" charset="0"/>
                <a:ea typeface="+mn-ea"/>
                <a:cs typeface="+mn-cs"/>
              </a:rPr>
              <a:t>cat</a:t>
            </a:r>
            <a:r>
              <a:rPr lang="en-US" sz="1200" b="0" i="0" kern="1200" dirty="0">
                <a:solidFill>
                  <a:schemeClr val="tx1"/>
                </a:solidFill>
                <a:effectLst/>
                <a:latin typeface="Arial" charset="0"/>
                <a:ea typeface="+mn-ea"/>
                <a:cs typeface="+mn-cs"/>
              </a:rPr>
              <a:t> and </a:t>
            </a:r>
            <a:r>
              <a:rPr lang="en-US" sz="1200" b="1" i="0" kern="1200" dirty="0">
                <a:solidFill>
                  <a:schemeClr val="tx1"/>
                </a:solidFill>
                <a:effectLst/>
                <a:latin typeface="Arial" charset="0"/>
                <a:ea typeface="+mn-ea"/>
                <a:cs typeface="+mn-cs"/>
              </a:rPr>
              <a:t>grep</a:t>
            </a:r>
            <a:r>
              <a:rPr lang="en-US" sz="1200" b="0" i="0" kern="1200" dirty="0">
                <a:solidFill>
                  <a:schemeClr val="tx1"/>
                </a:solidFill>
                <a:effectLst/>
                <a:latin typeface="Arial" charset="0"/>
                <a:ea typeface="+mn-ea"/>
                <a:cs typeface="+mn-cs"/>
              </a:rPr>
              <a:t>, etc. are few examples of commands and utilities. There are over 250 standard commands plus numerous others provided through 3</a:t>
            </a:r>
            <a:r>
              <a:rPr lang="en-US" sz="1200" b="0" i="0" kern="1200" baseline="30000" dirty="0">
                <a:solidFill>
                  <a:schemeClr val="tx1"/>
                </a:solidFill>
                <a:effectLst/>
                <a:latin typeface="Arial" charset="0"/>
                <a:ea typeface="+mn-ea"/>
                <a:cs typeface="+mn-cs"/>
              </a:rPr>
              <a:t>rd</a:t>
            </a:r>
            <a:r>
              <a:rPr lang="en-US" sz="1200" b="0" i="0" kern="1200" dirty="0">
                <a:solidFill>
                  <a:schemeClr val="tx1"/>
                </a:solidFill>
                <a:effectLst/>
                <a:latin typeface="Arial" charset="0"/>
                <a:ea typeface="+mn-ea"/>
                <a:cs typeface="+mn-cs"/>
              </a:rPr>
              <a:t> party software. All the commands come along with various options.</a:t>
            </a:r>
          </a:p>
          <a:p>
            <a:pPr marL="0" indent="0">
              <a:buNone/>
            </a:pPr>
            <a:endParaRPr lang="en-US" sz="1200" b="0"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Files and Directories</a:t>
            </a:r>
            <a:r>
              <a:rPr lang="en-US" sz="1200" b="0" i="0" kern="1200" dirty="0">
                <a:solidFill>
                  <a:schemeClr val="tx1"/>
                </a:solidFill>
                <a:effectLst/>
                <a:latin typeface="Arial" charset="0"/>
                <a:ea typeface="+mn-ea"/>
                <a:cs typeface="+mn-cs"/>
              </a:rPr>
              <a:t> − All the data of Unix is organized into files. All files are then organized into directories. These directories are further organized into a tree-like structure called the </a:t>
            </a:r>
            <a:r>
              <a:rPr lang="en-US" sz="1200" b="1" i="0" kern="1200" dirty="0">
                <a:solidFill>
                  <a:schemeClr val="tx1"/>
                </a:solidFill>
                <a:effectLst/>
                <a:latin typeface="Arial" charset="0"/>
                <a:ea typeface="+mn-ea"/>
                <a:cs typeface="+mn-cs"/>
              </a:rPr>
              <a:t>filesystem</a:t>
            </a:r>
            <a:r>
              <a:rPr lang="en-US" sz="1200" b="0" i="0" kern="1200" dirty="0">
                <a:solidFill>
                  <a:schemeClr val="tx1"/>
                </a:solidFill>
                <a:effectLst/>
                <a:latin typeface="Arial" charset="0"/>
                <a:ea typeface="+mn-ea"/>
                <a:cs typeface="+mn-cs"/>
              </a:rPr>
              <a:t>.</a:t>
            </a:r>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3</a:t>
            </a:fld>
            <a:endParaRPr lang="en-US" dirty="0"/>
          </a:p>
        </p:txBody>
      </p:sp>
    </p:spTree>
    <p:extLst>
      <p:ext uri="{BB962C8B-B14F-4D97-AF65-F5344CB8AC3E}">
        <p14:creationId xmlns:p14="http://schemas.microsoft.com/office/powerpoint/2010/main" val="38944220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kern="1200" dirty="0">
                <a:solidFill>
                  <a:schemeClr val="tx1"/>
                </a:solidFill>
                <a:effectLst/>
                <a:latin typeface="Arial" charset="0"/>
                <a:ea typeface="+mn-ea"/>
                <a:cs typeface="+mn-cs"/>
              </a:rPr>
              <a:t>Command: Ps -f</a:t>
            </a:r>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43</a:t>
            </a:fld>
            <a:endParaRPr lang="en-US" dirty="0"/>
          </a:p>
        </p:txBody>
      </p:sp>
    </p:spTree>
    <p:extLst>
      <p:ext uri="{BB962C8B-B14F-4D97-AF65-F5344CB8AC3E}">
        <p14:creationId xmlns:p14="http://schemas.microsoft.com/office/powerpoint/2010/main" val="2963117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kern="1200" dirty="0">
                <a:solidFill>
                  <a:schemeClr val="tx1"/>
                </a:solidFill>
                <a:effectLst/>
                <a:latin typeface="Arial" charset="0"/>
                <a:ea typeface="+mn-ea"/>
                <a:cs typeface="+mn-cs"/>
              </a:rPr>
              <a:t>Command:</a:t>
            </a:r>
          </a:p>
          <a:p>
            <a:pPr marL="0" indent="0">
              <a:buNone/>
            </a:pPr>
            <a:r>
              <a:rPr lang="en-US" sz="1200" b="1" i="0" kern="1200" dirty="0">
                <a:solidFill>
                  <a:schemeClr val="tx1"/>
                </a:solidFill>
                <a:effectLst/>
                <a:latin typeface="Arial" charset="0"/>
                <a:ea typeface="+mn-ea"/>
                <a:cs typeface="+mn-cs"/>
              </a:rPr>
              <a:t>Kill PID</a:t>
            </a:r>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44</a:t>
            </a:fld>
            <a:endParaRPr lang="en-US" dirty="0"/>
          </a:p>
        </p:txBody>
      </p:sp>
    </p:spTree>
    <p:extLst>
      <p:ext uri="{BB962C8B-B14F-4D97-AF65-F5344CB8AC3E}">
        <p14:creationId xmlns:p14="http://schemas.microsoft.com/office/powerpoint/2010/main" val="16190783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b="0" i="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45</a:t>
            </a:fld>
            <a:endParaRPr lang="en-US" dirty="0"/>
          </a:p>
        </p:txBody>
      </p:sp>
    </p:spTree>
    <p:extLst>
      <p:ext uri="{BB962C8B-B14F-4D97-AF65-F5344CB8AC3E}">
        <p14:creationId xmlns:p14="http://schemas.microsoft.com/office/powerpoint/2010/main" val="34894503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b="0" i="0" kern="1200" dirty="0">
              <a:solidFill>
                <a:schemeClr val="tx1"/>
              </a:solidFill>
              <a:effectLst/>
              <a:latin typeface="Arial" charset="0"/>
              <a:ea typeface="+mn-ea"/>
              <a:cs typeface="+mn-cs"/>
            </a:endParaRPr>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46</a:t>
            </a:fld>
            <a:endParaRPr lang="en-US" dirty="0"/>
          </a:p>
        </p:txBody>
      </p:sp>
    </p:spTree>
    <p:extLst>
      <p:ext uri="{BB962C8B-B14F-4D97-AF65-F5344CB8AC3E}">
        <p14:creationId xmlns:p14="http://schemas.microsoft.com/office/powerpoint/2010/main" val="992320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2CC9EA0-44CE-4833-B605-3A097C756F49}" type="slidenum">
              <a:rPr lang="en-US" smtClean="0"/>
              <a:pPr/>
              <a:t>4</a:t>
            </a:fld>
            <a:endParaRPr lang="en-US" dirty="0"/>
          </a:p>
        </p:txBody>
      </p:sp>
      <p:sp>
        <p:nvSpPr>
          <p:cNvPr id="61443" name="Rectangle 2"/>
          <p:cNvSpPr>
            <a:spLocks noGrp="1" noRot="1" noChangeAspect="1" noChangeArrowheads="1" noTextEdit="1"/>
          </p:cNvSpPr>
          <p:nvPr>
            <p:ph type="sldImg"/>
          </p:nvPr>
        </p:nvSpPr>
        <p:spPr>
          <a:xfrm>
            <a:off x="915988" y="742950"/>
            <a:ext cx="4967287" cy="3724275"/>
          </a:xfrm>
          <a:ln/>
        </p:spPr>
      </p:sp>
      <p:sp>
        <p:nvSpPr>
          <p:cNvPr id="61444" name="Rectangle 3"/>
          <p:cNvSpPr>
            <a:spLocks noGrp="1" noChangeArrowheads="1"/>
          </p:cNvSpPr>
          <p:nvPr>
            <p:ph type="body" idx="1"/>
          </p:nvPr>
        </p:nvSpPr>
        <p:spPr>
          <a:xfrm>
            <a:off x="905748" y="4716867"/>
            <a:ext cx="4986182" cy="4467875"/>
          </a:xfrm>
          <a:noFill/>
          <a:ln/>
        </p:spPr>
        <p:txBody>
          <a:bodyPr/>
          <a:lstStyle/>
          <a:p>
            <a:pPr marL="230475" indent="-230475">
              <a:buAutoNum type="arabicPeriod"/>
            </a:pPr>
            <a:r>
              <a:rPr lang="pt-BR" dirty="0"/>
              <a:t>Unix – Solaris, SunOS, HP-UX, IBM AIX, Mac OS X</a:t>
            </a:r>
          </a:p>
          <a:p>
            <a:pPr marL="230475" indent="-230475">
              <a:buAutoNum type="arabicPeriod"/>
            </a:pPr>
            <a:r>
              <a:rPr lang="pt-BR" dirty="0"/>
              <a:t>Linux – RedHat Enterprise,</a:t>
            </a:r>
            <a:r>
              <a:rPr lang="pt-BR" baseline="0" dirty="0"/>
              <a:t> Fedora, Debian, Suse, Ubuntu</a:t>
            </a:r>
            <a:endParaRPr lang="pt-BR" dirty="0"/>
          </a:p>
        </p:txBody>
      </p:sp>
    </p:spTree>
    <p:extLst>
      <p:ext uri="{BB962C8B-B14F-4D97-AF65-F5344CB8AC3E}">
        <p14:creationId xmlns:p14="http://schemas.microsoft.com/office/powerpoint/2010/main" val="3490340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2CC9EA0-44CE-4833-B605-3A097C756F49}" type="slidenum">
              <a:rPr lang="en-US" smtClean="0"/>
              <a:pPr/>
              <a:t>5</a:t>
            </a:fld>
            <a:endParaRPr lang="en-US" dirty="0"/>
          </a:p>
        </p:txBody>
      </p:sp>
      <p:sp>
        <p:nvSpPr>
          <p:cNvPr id="61443" name="Rectangle 2"/>
          <p:cNvSpPr>
            <a:spLocks noGrp="1" noRot="1" noChangeAspect="1" noChangeArrowheads="1" noTextEdit="1"/>
          </p:cNvSpPr>
          <p:nvPr>
            <p:ph type="sldImg"/>
          </p:nvPr>
        </p:nvSpPr>
        <p:spPr>
          <a:xfrm>
            <a:off x="915988" y="742950"/>
            <a:ext cx="4967287" cy="3724275"/>
          </a:xfrm>
          <a:ln/>
        </p:spPr>
      </p:sp>
      <p:sp>
        <p:nvSpPr>
          <p:cNvPr id="61444" name="Rectangle 3"/>
          <p:cNvSpPr>
            <a:spLocks noGrp="1" noChangeArrowheads="1"/>
          </p:cNvSpPr>
          <p:nvPr>
            <p:ph type="body" idx="1"/>
          </p:nvPr>
        </p:nvSpPr>
        <p:spPr>
          <a:xfrm>
            <a:off x="905748" y="4716867"/>
            <a:ext cx="4986182" cy="4467875"/>
          </a:xfrm>
          <a:noFill/>
          <a:ln/>
        </p:spPr>
        <p:txBody>
          <a:bodyPr/>
          <a:lstStyle/>
          <a:p>
            <a:pPr marL="230475" indent="-230475">
              <a:buAutoNum type="arabicPeriod"/>
            </a:pPr>
            <a:r>
              <a:rPr lang="pt-BR" dirty="0"/>
              <a:t>Unix – Solaris, SunOS, HP-UX, IBM AIX, Mac OS X</a:t>
            </a:r>
          </a:p>
          <a:p>
            <a:pPr marL="230475" indent="-230475">
              <a:buAutoNum type="arabicPeriod"/>
            </a:pPr>
            <a:r>
              <a:rPr lang="pt-BR" dirty="0"/>
              <a:t>Linux – RedHat Enterprise,</a:t>
            </a:r>
            <a:r>
              <a:rPr lang="pt-BR" baseline="0" dirty="0"/>
              <a:t> Fedora, Debian, Suse, Ubuntu</a:t>
            </a:r>
            <a:endParaRPr lang="pt-BR" dirty="0"/>
          </a:p>
        </p:txBody>
      </p:sp>
    </p:spTree>
    <p:extLst>
      <p:ext uri="{BB962C8B-B14F-4D97-AF65-F5344CB8AC3E}">
        <p14:creationId xmlns:p14="http://schemas.microsoft.com/office/powerpoint/2010/main" val="4141654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TTY – teletype</a:t>
            </a:r>
          </a:p>
          <a:p>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6</a:t>
            </a:fld>
            <a:endParaRPr lang="en-US" dirty="0"/>
          </a:p>
        </p:txBody>
      </p:sp>
    </p:spTree>
    <p:extLst>
      <p:ext uri="{BB962C8B-B14F-4D97-AF65-F5344CB8AC3E}">
        <p14:creationId xmlns:p14="http://schemas.microsoft.com/office/powerpoint/2010/main" val="3672089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432"/>
              </a:spcBef>
              <a:spcAft>
                <a:spcPts val="432"/>
              </a:spcAft>
            </a:pPr>
            <a:r>
              <a:rPr lang="en-US" sz="1800" b="1" dirty="0"/>
              <a:t>Root account</a:t>
            </a:r>
            <a:r>
              <a:rPr lang="en-US" sz="1800" dirty="0"/>
              <a:t>: This is also called </a:t>
            </a:r>
            <a:r>
              <a:rPr lang="en-US" sz="1800" dirty="0" err="1"/>
              <a:t>superuser</a:t>
            </a:r>
            <a:r>
              <a:rPr lang="en-US" sz="1800" dirty="0"/>
              <a:t> and would have complete and unfettered control of the system. A </a:t>
            </a:r>
            <a:r>
              <a:rPr lang="en-US" sz="1800" dirty="0" err="1"/>
              <a:t>superuser</a:t>
            </a:r>
            <a:r>
              <a:rPr lang="en-US" sz="1800" dirty="0"/>
              <a:t> can run any commands without any restriction. This user should be assumed as a system administrator.</a:t>
            </a:r>
          </a:p>
          <a:p>
            <a:pPr lvl="1">
              <a:spcAft>
                <a:spcPts val="432"/>
              </a:spcAft>
            </a:pPr>
            <a:r>
              <a:rPr lang="en-US" sz="1800" b="1" dirty="0"/>
              <a:t>System accounts</a:t>
            </a:r>
            <a:r>
              <a:rPr lang="en-US" sz="1800" dirty="0"/>
              <a:t>: System accounts are those needed for the operation of system-specific components for example mail accounts and the </a:t>
            </a:r>
            <a:r>
              <a:rPr lang="en-US" sz="1800" dirty="0" err="1"/>
              <a:t>sshd</a:t>
            </a:r>
            <a:r>
              <a:rPr lang="en-US" sz="1800" dirty="0"/>
              <a:t> accounts. These accounts are usually needed for some specific function on your system, and any modifications to them could adversely affect the system.</a:t>
            </a:r>
          </a:p>
          <a:p>
            <a:pPr lvl="1">
              <a:spcAft>
                <a:spcPts val="432"/>
              </a:spcAft>
            </a:pPr>
            <a:r>
              <a:rPr lang="en-US" sz="1800" b="1" dirty="0"/>
              <a:t>User accounts</a:t>
            </a:r>
            <a:r>
              <a:rPr lang="en-US" sz="1800" dirty="0"/>
              <a:t>: User accounts provide interactive access to the system for users and groups of users. General users are typically assigned to these accounts and usually have limited access to critical system files and directories.</a:t>
            </a:r>
          </a:p>
          <a:p>
            <a:pPr lvl="1">
              <a:spcAft>
                <a:spcPts val="432"/>
              </a:spcAft>
            </a:pPr>
            <a:r>
              <a:rPr lang="en-US" sz="1800" b="1" dirty="0"/>
              <a:t>Group Accounts</a:t>
            </a:r>
            <a:r>
              <a:rPr lang="en-US" sz="1800" dirty="0"/>
              <a:t>:</a:t>
            </a:r>
            <a:r>
              <a:rPr lang="en-US" sz="1800" b="1" dirty="0"/>
              <a:t> </a:t>
            </a:r>
            <a:r>
              <a:rPr lang="en-US" sz="1800" dirty="0"/>
              <a:t>Group numbers of accounts. Every account would be a part of any group account. Unix groups plays an important role in handling file permissions and process management</a:t>
            </a:r>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7</a:t>
            </a:fld>
            <a:endParaRPr lang="en-US" dirty="0"/>
          </a:p>
        </p:txBody>
      </p:sp>
    </p:spTree>
    <p:extLst>
      <p:ext uri="{BB962C8B-B14F-4D97-AF65-F5344CB8AC3E}">
        <p14:creationId xmlns:p14="http://schemas.microsoft.com/office/powerpoint/2010/main" val="2098939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Because of the tree structure, a directory can have many child directories, but only one parent directory</a:t>
            </a:r>
            <a:endParaRPr lang="en-US" dirty="0"/>
          </a:p>
        </p:txBody>
      </p:sp>
      <p:sp>
        <p:nvSpPr>
          <p:cNvPr id="4" name="Header Placeholder 3"/>
          <p:cNvSpPr>
            <a:spLocks noGrp="1"/>
          </p:cNvSpPr>
          <p:nvPr>
            <p:ph type="hdr" sz="quarter" idx="10"/>
          </p:nvPr>
        </p:nvSpPr>
        <p:spPr/>
        <p:txBody>
          <a:bodyPr/>
          <a:lstStyle/>
          <a:p>
            <a:r>
              <a:rPr lang="en-US"/>
              <a:t>Products: Automotive, Industrial, Infrastructure &amp; Travel</a:t>
            </a:r>
            <a:endParaRPr lang="en-US" dirty="0"/>
          </a:p>
        </p:txBody>
      </p:sp>
      <p:sp>
        <p:nvSpPr>
          <p:cNvPr id="5" name="Date Placeholder 4"/>
          <p:cNvSpPr>
            <a:spLocks noGrp="1"/>
          </p:cNvSpPr>
          <p:nvPr>
            <p:ph type="dt" idx="11"/>
          </p:nvPr>
        </p:nvSpPr>
        <p:spPr/>
        <p:txBody>
          <a:bodyPr/>
          <a:lstStyle/>
          <a:p>
            <a:fld id="{EF0961F8-5312-4593-A8E0-89411A6E4F80}" type="datetime1">
              <a:rPr lang="en-US" smtClean="0"/>
              <a:pPr/>
              <a:t>5/10/2017</a:t>
            </a:fld>
            <a:endParaRPr lang="en-US" dirty="0"/>
          </a:p>
        </p:txBody>
      </p:sp>
      <p:sp>
        <p:nvSpPr>
          <p:cNvPr id="6" name="Footer Placeholder 5"/>
          <p:cNvSpPr>
            <a:spLocks noGrp="1"/>
          </p:cNvSpPr>
          <p:nvPr>
            <p:ph type="ftr" sz="quarter" idx="12"/>
          </p:nvPr>
        </p:nvSpPr>
        <p:spPr/>
        <p:txBody>
          <a:bodyPr/>
          <a:lstStyle/>
          <a:p>
            <a:r>
              <a:rPr lang="en-US"/>
              <a:t>Copyright © 2009 Accenture All Rights Reserved.</a:t>
            </a:r>
            <a:endParaRPr lang="en-US" dirty="0"/>
          </a:p>
        </p:txBody>
      </p:sp>
      <p:sp>
        <p:nvSpPr>
          <p:cNvPr id="7" name="Slide Number Placeholder 6"/>
          <p:cNvSpPr>
            <a:spLocks noGrp="1"/>
          </p:cNvSpPr>
          <p:nvPr>
            <p:ph type="sldNum" sz="quarter" idx="13"/>
          </p:nvPr>
        </p:nvSpPr>
        <p:spPr/>
        <p:txBody>
          <a:bodyPr/>
          <a:lstStyle/>
          <a:p>
            <a:fld id="{AA9165B6-BC07-4CA1-B14C-0486958E4CEE}" type="slidenum">
              <a:rPr lang="en-US" smtClean="0"/>
              <a:pPr/>
              <a:t>9</a:t>
            </a:fld>
            <a:endParaRPr lang="en-US" dirty="0"/>
          </a:p>
        </p:txBody>
      </p:sp>
    </p:spTree>
    <p:extLst>
      <p:ext uri="{BB962C8B-B14F-4D97-AF65-F5344CB8AC3E}">
        <p14:creationId xmlns:p14="http://schemas.microsoft.com/office/powerpoint/2010/main" val="19259748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6" name="Picture 15" descr="shutterstock_156983879 (1)_alt.jpg"/>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4000" contrast="11000"/>
                    </a14:imgEffect>
                  </a14:imgLayer>
                </a14:imgProps>
              </a:ext>
              <a:ext uri="{28A0092B-C50C-407E-A947-70E740481C1C}">
                <a14:useLocalDpi xmlns:a14="http://schemas.microsoft.com/office/drawing/2010/main" val="0"/>
              </a:ext>
            </a:extLst>
          </a:blip>
          <a:srcRect l="11033" r="2860" b="3216"/>
          <a:stretch/>
        </p:blipFill>
        <p:spPr>
          <a:xfrm>
            <a:off x="0" y="0"/>
            <a:ext cx="9144000" cy="6858000"/>
          </a:xfrm>
          <a:prstGeom prst="rect">
            <a:avLst/>
          </a:prstGeom>
        </p:spPr>
      </p:pic>
      <p:sp>
        <p:nvSpPr>
          <p:cNvPr id="17" name="Title 1"/>
          <p:cNvSpPr>
            <a:spLocks noGrp="1"/>
          </p:cNvSpPr>
          <p:nvPr>
            <p:ph type="ctrTitle"/>
          </p:nvPr>
        </p:nvSpPr>
        <p:spPr>
          <a:xfrm>
            <a:off x="458788" y="1250769"/>
            <a:ext cx="4113212" cy="943012"/>
          </a:xfrm>
        </p:spPr>
        <p:txBody>
          <a:bodyPr/>
          <a:lstStyle>
            <a:lvl1pPr>
              <a:defRPr>
                <a:solidFill>
                  <a:schemeClr val="bg1"/>
                </a:solidFill>
              </a:defRPr>
            </a:lvl1pPr>
          </a:lstStyle>
          <a:p>
            <a:endParaRPr lang="en-US" dirty="0">
              <a:solidFill>
                <a:schemeClr val="tx1"/>
              </a:solidFill>
            </a:endParaRPr>
          </a:p>
        </p:txBody>
      </p:sp>
      <p:sp>
        <p:nvSpPr>
          <p:cNvPr id="18" name="Subtitle 2"/>
          <p:cNvSpPr>
            <a:spLocks noGrp="1"/>
          </p:cNvSpPr>
          <p:nvPr>
            <p:ph type="subTitle" idx="1"/>
          </p:nvPr>
        </p:nvSpPr>
        <p:spPr>
          <a:xfrm>
            <a:off x="461964" y="2307553"/>
            <a:ext cx="4110037" cy="615553"/>
          </a:xfrm>
        </p:spPr>
        <p:txBody>
          <a:bodyPr/>
          <a:lstStyle>
            <a:lvl1pPr marL="0" indent="0">
              <a:buFontTx/>
              <a:buNone/>
              <a:defRPr>
                <a:solidFill>
                  <a:schemeClr val="bg1"/>
                </a:solidFill>
              </a:defRPr>
            </a:lvl1pPr>
          </a:lstStyle>
          <a:p>
            <a:endParaRPr lang="en-US" dirty="0">
              <a:solidFill>
                <a:schemeClr val="tx1"/>
              </a:solidFill>
            </a:endParaRPr>
          </a:p>
        </p:txBody>
      </p:sp>
      <p:pic>
        <p:nvPicPr>
          <p:cNvPr id="19" name="Picture 18"/>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68313" y="434670"/>
            <a:ext cx="4543200" cy="72912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userDrawn="1"/>
        </p:nvGrpSpPr>
        <p:grpSpPr>
          <a:xfrm>
            <a:off x="5658096" y="3690908"/>
            <a:ext cx="3074395" cy="2060440"/>
            <a:chOff x="5701703" y="682760"/>
            <a:chExt cx="3074395" cy="2060440"/>
          </a:xfrm>
        </p:grpSpPr>
        <p:sp>
          <p:nvSpPr>
            <p:cNvPr id="21" name="Freeform 20"/>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0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3200" dirty="0"/>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1703" y="1523009"/>
              <a:ext cx="3074395" cy="252000"/>
            </a:xfrm>
            <a:prstGeom prst="rect">
              <a:avLst/>
            </a:prstGeom>
          </p:spPr>
        </p:pic>
      </p:grpSp>
      <p:pic>
        <p:nvPicPr>
          <p:cNvPr id="23" name="Picture 22"/>
          <p:cNvPicPr>
            <a:picLocks noChangeAspect="1"/>
          </p:cNvPicPr>
          <p:nvPr userDrawn="1"/>
        </p:nvPicPr>
        <p:blipFill>
          <a:blip r:embed="rId6"/>
          <a:stretch>
            <a:fillRect/>
          </a:stretch>
        </p:blipFill>
        <p:spPr>
          <a:xfrm>
            <a:off x="3495103" y="6150005"/>
            <a:ext cx="5334462" cy="49381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5680A387-8F22-40D2-A1D6-12069FE744E2}" type="slidenum">
              <a:rPr lang="en-US"/>
              <a:pPr/>
              <a:t>‹#›</a:t>
            </a:fld>
            <a:endParaRPr lang="en-US" dirty="0"/>
          </a:p>
        </p:txBody>
      </p:sp>
      <p:sp>
        <p:nvSpPr>
          <p:cNvPr id="4" name="Footer Placeholder 3"/>
          <p:cNvSpPr>
            <a:spLocks noGrp="1"/>
          </p:cNvSpPr>
          <p:nvPr>
            <p:ph type="ftr" sz="quarter" idx="11"/>
          </p:nvPr>
        </p:nvSpPr>
        <p:spPr/>
        <p:txBody>
          <a:bodyPr/>
          <a:lstStyle>
            <a:lvl1pPr>
              <a:defRPr/>
            </a:lvl1pPr>
          </a:lstStyle>
          <a:p>
            <a:r>
              <a:rPr lang="en-US" dirty="0"/>
              <a:t>Copyright © 2015 Accenture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08538D73-221F-4AD8-9AA4-472AF34246F2}" type="slidenum">
              <a:rPr lang="en-US"/>
              <a:pPr/>
              <a:t>‹#›</a:t>
            </a:fld>
            <a:endParaRPr lang="en-US" dirty="0"/>
          </a:p>
        </p:txBody>
      </p:sp>
      <p:sp>
        <p:nvSpPr>
          <p:cNvPr id="3" name="Footer Placeholder 2"/>
          <p:cNvSpPr>
            <a:spLocks noGrp="1"/>
          </p:cNvSpPr>
          <p:nvPr>
            <p:ph type="ftr" sz="quarter" idx="11"/>
          </p:nvPr>
        </p:nvSpPr>
        <p:spPr/>
        <p:txBody>
          <a:bodyPr/>
          <a:lstStyle>
            <a:lvl1pPr>
              <a:defRPr/>
            </a:lvl1pPr>
          </a:lstStyle>
          <a:p>
            <a:r>
              <a:rPr lang="en-US" dirty="0"/>
              <a:t>Copyright © 2015 Accenture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2"/>
            <a:ext cx="3008313" cy="904397"/>
          </a:xfrm>
        </p:spPr>
        <p:txBody>
          <a:bodyPr/>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352FF34A-C031-4841-B977-68BD294405A0}" type="slidenum">
              <a:rPr lang="en-US"/>
              <a:pPr/>
              <a:t>‹#›</a:t>
            </a:fld>
            <a:endParaRPr lang="en-US" dirty="0"/>
          </a:p>
        </p:txBody>
      </p:sp>
      <p:sp>
        <p:nvSpPr>
          <p:cNvPr id="6" name="Footer Placeholder 5"/>
          <p:cNvSpPr>
            <a:spLocks noGrp="1"/>
          </p:cNvSpPr>
          <p:nvPr>
            <p:ph type="ftr" sz="quarter" idx="11"/>
          </p:nvPr>
        </p:nvSpPr>
        <p:spPr/>
        <p:txBody>
          <a:bodyPr/>
          <a:lstStyle>
            <a:lvl1pPr>
              <a:defRPr/>
            </a:lvl1pPr>
          </a:lstStyle>
          <a:p>
            <a:r>
              <a:rPr lang="en-US" dirty="0"/>
              <a:t>Copyright © 2015 Accenture All Rights Reserved.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76FFF099-79C6-43A2-814E-9876B9DA24A7}" type="slidenum">
              <a:rPr lang="en-US"/>
              <a:pPr/>
              <a:t>‹#›</a:t>
            </a:fld>
            <a:endParaRPr lang="en-US" dirty="0"/>
          </a:p>
        </p:txBody>
      </p:sp>
      <p:sp>
        <p:nvSpPr>
          <p:cNvPr id="6" name="Footer Placeholder 5"/>
          <p:cNvSpPr>
            <a:spLocks noGrp="1"/>
          </p:cNvSpPr>
          <p:nvPr>
            <p:ph type="ftr" sz="quarter" idx="11"/>
          </p:nvPr>
        </p:nvSpPr>
        <p:spPr/>
        <p:txBody>
          <a:bodyPr/>
          <a:lstStyle>
            <a:lvl1pPr>
              <a:defRPr/>
            </a:lvl1pPr>
          </a:lstStyle>
          <a:p>
            <a:r>
              <a:rPr lang="en-US" dirty="0"/>
              <a:t>Copyright © 2015 Accenture All Rights Reserved.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30E1F3C6-7755-4C1E-A444-85B11B2202AE}"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r>
              <a:rPr lang="en-US" dirty="0"/>
              <a:t>Copyright © 2015 Accenture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6" y="114302"/>
            <a:ext cx="2125663" cy="62087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4639" y="114302"/>
            <a:ext cx="6224587" cy="62087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87E12910-5892-4482-81F5-0964B71CBEAE}" type="slidenum">
              <a:rPr lang="en-US"/>
              <a:pPr/>
              <a:t>‹#›</a:t>
            </a:fld>
            <a:endParaRPr lang="en-US" dirty="0"/>
          </a:p>
        </p:txBody>
      </p:sp>
      <p:sp>
        <p:nvSpPr>
          <p:cNvPr id="5" name="Footer Placeholder 4"/>
          <p:cNvSpPr>
            <a:spLocks noGrp="1"/>
          </p:cNvSpPr>
          <p:nvPr>
            <p:ph type="ftr" sz="quarter" idx="11"/>
          </p:nvPr>
        </p:nvSpPr>
        <p:spPr/>
        <p:txBody>
          <a:bodyPr/>
          <a:lstStyle>
            <a:lvl1pPr>
              <a:defRPr/>
            </a:lvl1pPr>
          </a:lstStyle>
          <a:p>
            <a:r>
              <a:rPr lang="en-US" dirty="0"/>
              <a:t>Copyright © 2015 Accenture All Rights Reserved.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55614" y="1180800"/>
            <a:ext cx="8232775"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dirty="0"/>
              <a:t>Click to edit Master text styles</a:t>
            </a:r>
          </a:p>
        </p:txBody>
      </p:sp>
      <p:sp>
        <p:nvSpPr>
          <p:cNvPr id="8" name="Content Placeholder 7"/>
          <p:cNvSpPr>
            <a:spLocks noGrp="1"/>
          </p:cNvSpPr>
          <p:nvPr>
            <p:ph sz="quarter" idx="11"/>
          </p:nvPr>
        </p:nvSpPr>
        <p:spPr>
          <a:xfrm>
            <a:off x="455614" y="1576800"/>
            <a:ext cx="8232775" cy="49143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5" name="Footer Placeholder 4"/>
          <p:cNvSpPr>
            <a:spLocks noGrp="1"/>
          </p:cNvSpPr>
          <p:nvPr>
            <p:ph type="ftr" sz="quarter" idx="12"/>
          </p:nvPr>
        </p:nvSpPr>
        <p:spPr/>
        <p:txBody>
          <a:bodyPr/>
          <a:lstStyle/>
          <a:p>
            <a:r>
              <a:rPr lang="en-AU" dirty="0"/>
              <a:t>Copyright © 2015 Accenture  All rights reserved.</a:t>
            </a:r>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10256659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22143" b="13863"/>
          <a:stretch/>
        </p:blipFill>
        <p:spPr>
          <a:xfrm>
            <a:off x="0" y="1"/>
            <a:ext cx="9144000" cy="6858000"/>
          </a:xfrm>
          <a:prstGeom prst="rect">
            <a:avLst/>
          </a:prstGeom>
        </p:spPr>
      </p:pic>
      <p:sp>
        <p:nvSpPr>
          <p:cNvPr id="3" name="Rectangle 2"/>
          <p:cNvSpPr/>
          <p:nvPr userDrawn="1"/>
        </p:nvSpPr>
        <p:spPr bwMode="auto">
          <a:xfrm>
            <a:off x="0" y="2"/>
            <a:ext cx="9144000" cy="6858001"/>
          </a:xfrm>
          <a:prstGeom prst="rect">
            <a:avLst/>
          </a:prstGeom>
          <a:solidFill>
            <a:schemeClr val="bg1">
              <a:alpha val="38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382195" y="443347"/>
            <a:ext cx="8395094" cy="2287155"/>
          </a:xfrm>
        </p:spPr>
        <p:txBody>
          <a:bodyPr anchor="b" anchorCtr="0"/>
          <a:lstStyle>
            <a:lvl1pPr algn="l">
              <a:defRPr sz="3600" b="1" cap="none" baseline="0">
                <a:solidFill>
                  <a:schemeClr val="accent5"/>
                </a:solidFill>
                <a:effectLst>
                  <a:outerShdw blurRad="38100" dist="38100" dir="2700000" algn="tl">
                    <a:srgbClr val="000000">
                      <a:alpha val="43137"/>
                    </a:srgbClr>
                  </a:outerShdw>
                </a:effectLst>
              </a:defRPr>
            </a:lvl1pPr>
          </a:lstStyle>
          <a:p>
            <a:r>
              <a:rPr lang="en-US" dirty="0"/>
              <a:t>Click to edit Master title style</a:t>
            </a:r>
          </a:p>
        </p:txBody>
      </p:sp>
      <p:sp>
        <p:nvSpPr>
          <p:cNvPr id="4" name="Slide Number Placeholder 3"/>
          <p:cNvSpPr>
            <a:spLocks noGrp="1"/>
          </p:cNvSpPr>
          <p:nvPr>
            <p:ph type="sldNum" sz="quarter" idx="10"/>
          </p:nvPr>
        </p:nvSpPr>
        <p:spPr/>
        <p:txBody>
          <a:bodyPr/>
          <a:lstStyle>
            <a:lvl1pPr>
              <a:defRPr>
                <a:solidFill>
                  <a:schemeClr val="accent5"/>
                </a:solidFill>
              </a:defRPr>
            </a:lvl1pPr>
          </a:lstStyle>
          <a:p>
            <a:fld id="{73954299-DE52-47A8-A04E-69FC1668FE8B}" type="slidenum">
              <a:rPr lang="en-US" smtClean="0"/>
              <a:pPr/>
              <a:t>‹#›</a:t>
            </a:fld>
            <a:endParaRPr lang="en-US" dirty="0"/>
          </a:p>
        </p:txBody>
      </p:sp>
      <p:sp>
        <p:nvSpPr>
          <p:cNvPr id="5" name="Footer Placeholder 4"/>
          <p:cNvSpPr>
            <a:spLocks noGrp="1"/>
          </p:cNvSpPr>
          <p:nvPr>
            <p:ph type="ftr" sz="quarter" idx="11"/>
          </p:nvPr>
        </p:nvSpPr>
        <p:spPr/>
        <p:txBody>
          <a:bodyPr/>
          <a:lstStyle>
            <a:lvl1pPr>
              <a:defRPr>
                <a:solidFill>
                  <a:schemeClr val="accent5"/>
                </a:solidFill>
              </a:defRPr>
            </a:lvl1pPr>
          </a:lstStyle>
          <a:p>
            <a:r>
              <a:rPr lang="en-US"/>
              <a:t>Copyright © 2015 Accenture All Rights Reserved.</a:t>
            </a:r>
            <a:endParaRPr lang="en-US" dirty="0"/>
          </a:p>
        </p:txBody>
      </p:sp>
    </p:spTree>
    <p:extLst>
      <p:ext uri="{BB962C8B-B14F-4D97-AF65-F5344CB8AC3E}">
        <p14:creationId xmlns:p14="http://schemas.microsoft.com/office/powerpoint/2010/main" val="2268823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6" name="Picture 5" descr="shutterstock_156983879 (1)_alt.jpg"/>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4000" contrast="11000"/>
                    </a14:imgEffect>
                  </a14:imgLayer>
                </a14:imgProps>
              </a:ext>
              <a:ext uri="{28A0092B-C50C-407E-A947-70E740481C1C}">
                <a14:useLocalDpi xmlns:a14="http://schemas.microsoft.com/office/drawing/2010/main" val="0"/>
              </a:ext>
            </a:extLst>
          </a:blip>
          <a:srcRect l="11033" t="18640" r="2860" b="62003"/>
          <a:stretch/>
        </p:blipFill>
        <p:spPr>
          <a:xfrm>
            <a:off x="0" y="0"/>
            <a:ext cx="9144000" cy="1371600"/>
          </a:xfrm>
          <a:prstGeom prst="rect">
            <a:avLst/>
          </a:prstGeom>
        </p:spPr>
      </p:pic>
      <p:sp>
        <p:nvSpPr>
          <p:cNvPr id="2" name="Title 1"/>
          <p:cNvSpPr>
            <a:spLocks noGrp="1"/>
          </p:cNvSpPr>
          <p:nvPr>
            <p:ph type="title"/>
          </p:nvPr>
        </p:nvSpPr>
        <p:spPr>
          <a:xfrm>
            <a:off x="397061" y="129310"/>
            <a:ext cx="8380228" cy="1048138"/>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211883" y="1590806"/>
            <a:ext cx="8565405" cy="4777033"/>
          </a:xfrm>
        </p:spPr>
        <p:txBody>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fld id="{D341B97A-378E-4F69-9D74-E5B0730D91FC}" type="slidenum">
              <a:rPr lang="en-US"/>
              <a:pPr/>
              <a:t>‹#›</a:t>
            </a:fld>
            <a:endParaRPr lang="en-US" dirty="0"/>
          </a:p>
        </p:txBody>
      </p:sp>
      <p:sp>
        <p:nvSpPr>
          <p:cNvPr id="5" name="Footer Placeholder 4"/>
          <p:cNvSpPr>
            <a:spLocks noGrp="1"/>
          </p:cNvSpPr>
          <p:nvPr>
            <p:ph type="ftr" sz="quarter" idx="11"/>
          </p:nvPr>
        </p:nvSpPr>
        <p:spPr>
          <a:xfrm>
            <a:off x="404999" y="6324600"/>
            <a:ext cx="4489450" cy="457200"/>
          </a:xfrm>
        </p:spPr>
        <p:txBody>
          <a:bodyPr/>
          <a:lstStyle>
            <a:lvl1pPr>
              <a:defRPr/>
            </a:lvl1pPr>
          </a:lstStyle>
          <a:p>
            <a:r>
              <a:rPr lang="en-US" dirty="0"/>
              <a:t>Copyright © 2015 Accenture All Rights Reserved.</a:t>
            </a:r>
          </a:p>
        </p:txBody>
      </p:sp>
    </p:spTree>
    <p:extLst>
      <p:ext uri="{BB962C8B-B14F-4D97-AF65-F5344CB8AC3E}">
        <p14:creationId xmlns:p14="http://schemas.microsoft.com/office/powerpoint/2010/main" val="1298892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6" name="Picture 5" descr="shutterstock_156983879 (1)_alt.jpg"/>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4000" contrast="11000"/>
                    </a14:imgEffect>
                  </a14:imgLayer>
                </a14:imgProps>
              </a:ext>
              <a:ext uri="{28A0092B-C50C-407E-A947-70E740481C1C}">
                <a14:useLocalDpi xmlns:a14="http://schemas.microsoft.com/office/drawing/2010/main" val="0"/>
              </a:ext>
            </a:extLst>
          </a:blip>
          <a:srcRect l="11033" t="18640" r="2860" b="62003"/>
          <a:stretch/>
        </p:blipFill>
        <p:spPr>
          <a:xfrm>
            <a:off x="0" y="0"/>
            <a:ext cx="9144000" cy="1371600"/>
          </a:xfrm>
          <a:prstGeom prst="rect">
            <a:avLst/>
          </a:prstGeom>
        </p:spPr>
      </p:pic>
      <p:sp>
        <p:nvSpPr>
          <p:cNvPr id="2" name="Title 1"/>
          <p:cNvSpPr>
            <a:spLocks noGrp="1"/>
          </p:cNvSpPr>
          <p:nvPr>
            <p:ph type="title"/>
          </p:nvPr>
        </p:nvSpPr>
        <p:spPr>
          <a:xfrm>
            <a:off x="397061" y="129310"/>
            <a:ext cx="8380228" cy="1048138"/>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211883" y="1590806"/>
            <a:ext cx="8565405" cy="4777033"/>
          </a:xfrm>
        </p:spPr>
        <p:txBody>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fld id="{D341B97A-378E-4F69-9D74-E5B0730D91FC}" type="slidenum">
              <a:rPr lang="en-US"/>
              <a:pPr/>
              <a:t>‹#›</a:t>
            </a:fld>
            <a:endParaRPr lang="en-US" dirty="0"/>
          </a:p>
        </p:txBody>
      </p:sp>
      <p:sp>
        <p:nvSpPr>
          <p:cNvPr id="5" name="Footer Placeholder 4"/>
          <p:cNvSpPr>
            <a:spLocks noGrp="1"/>
          </p:cNvSpPr>
          <p:nvPr>
            <p:ph type="ftr" sz="quarter" idx="11"/>
          </p:nvPr>
        </p:nvSpPr>
        <p:spPr>
          <a:xfrm>
            <a:off x="404999" y="6324600"/>
            <a:ext cx="4489450" cy="457200"/>
          </a:xfrm>
        </p:spPr>
        <p:txBody>
          <a:bodyPr/>
          <a:lstStyle>
            <a:lvl1pPr>
              <a:defRPr/>
            </a:lvl1pPr>
          </a:lstStyle>
          <a:p>
            <a:r>
              <a:rPr lang="en-US" dirty="0"/>
              <a:t>Copyright © 2015 Accenture All Rights Reserved.</a:t>
            </a:r>
          </a:p>
        </p:txBody>
      </p:sp>
    </p:spTree>
    <p:extLst>
      <p:ext uri="{BB962C8B-B14F-4D97-AF65-F5344CB8AC3E}">
        <p14:creationId xmlns:p14="http://schemas.microsoft.com/office/powerpoint/2010/main" val="1665131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t="22143" b="13863"/>
          <a:stretch/>
        </p:blipFill>
        <p:spPr>
          <a:xfrm>
            <a:off x="-2432" y="0"/>
            <a:ext cx="9144000" cy="6858000"/>
          </a:xfrm>
          <a:prstGeom prst="rect">
            <a:avLst/>
          </a:prstGeom>
        </p:spPr>
      </p:pic>
      <p:sp>
        <p:nvSpPr>
          <p:cNvPr id="10" name="Rectangle 9"/>
          <p:cNvSpPr/>
          <p:nvPr userDrawn="1"/>
        </p:nvSpPr>
        <p:spPr bwMode="auto">
          <a:xfrm>
            <a:off x="-95250" y="2"/>
            <a:ext cx="9232900" cy="6946901"/>
          </a:xfrm>
          <a:prstGeom prst="rect">
            <a:avLst/>
          </a:prstGeom>
          <a:solidFill>
            <a:schemeClr val="bg1">
              <a:alpha val="29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US" sz="3200" b="1"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397061" y="129310"/>
            <a:ext cx="8380228" cy="1048138"/>
          </a:xfrm>
        </p:spPr>
        <p:txBody>
          <a:bodyPr/>
          <a:lstStyle>
            <a:lvl1pPr>
              <a:defRPr>
                <a:solidFill>
                  <a:schemeClr val="accent5"/>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211883" y="1590806"/>
            <a:ext cx="8565405" cy="4777033"/>
          </a:xfrm>
        </p:spPr>
        <p:txBody>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fld id="{D341B97A-378E-4F69-9D74-E5B0730D91FC}" type="slidenum">
              <a:rPr lang="en-US"/>
              <a:pPr/>
              <a:t>‹#›</a:t>
            </a:fld>
            <a:endParaRPr lang="en-US" dirty="0"/>
          </a:p>
        </p:txBody>
      </p:sp>
      <p:sp>
        <p:nvSpPr>
          <p:cNvPr id="5" name="Footer Placeholder 4"/>
          <p:cNvSpPr>
            <a:spLocks noGrp="1"/>
          </p:cNvSpPr>
          <p:nvPr>
            <p:ph type="ftr" sz="quarter" idx="11"/>
          </p:nvPr>
        </p:nvSpPr>
        <p:spPr>
          <a:xfrm>
            <a:off x="404999" y="6324600"/>
            <a:ext cx="4489450" cy="457200"/>
          </a:xfrm>
        </p:spPr>
        <p:txBody>
          <a:bodyPr/>
          <a:lstStyle>
            <a:lvl1pPr>
              <a:defRPr/>
            </a:lvl1pPr>
          </a:lstStyle>
          <a:p>
            <a:r>
              <a:rPr lang="en-US" dirty="0"/>
              <a:t>Copyright © 2015 Accenture All Rights Reserved.</a:t>
            </a:r>
          </a:p>
        </p:txBody>
      </p:sp>
    </p:spTree>
    <p:extLst>
      <p:ext uri="{BB962C8B-B14F-4D97-AF65-F5344CB8AC3E}">
        <p14:creationId xmlns:p14="http://schemas.microsoft.com/office/powerpoint/2010/main" val="177725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7061" y="129310"/>
            <a:ext cx="8380228" cy="1048138"/>
          </a:xfrm>
        </p:spPr>
        <p:txBody>
          <a:bodyPr/>
          <a:lstStyle/>
          <a:p>
            <a:r>
              <a:rPr lang="en-US" dirty="0"/>
              <a:t>Click to edit Master title style</a:t>
            </a:r>
          </a:p>
        </p:txBody>
      </p:sp>
      <p:sp>
        <p:nvSpPr>
          <p:cNvPr id="3" name="Content Placeholder 2"/>
          <p:cNvSpPr>
            <a:spLocks noGrp="1"/>
          </p:cNvSpPr>
          <p:nvPr>
            <p:ph idx="1"/>
          </p:nvPr>
        </p:nvSpPr>
        <p:spPr>
          <a:xfrm>
            <a:off x="211883" y="1590806"/>
            <a:ext cx="8565405" cy="4777033"/>
          </a:xfrm>
        </p:spPr>
        <p:txBody>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fld id="{D341B97A-378E-4F69-9D74-E5B0730D91FC}" type="slidenum">
              <a:rPr lang="en-US"/>
              <a:pPr/>
              <a:t>‹#›</a:t>
            </a:fld>
            <a:endParaRPr lang="en-US" dirty="0"/>
          </a:p>
        </p:txBody>
      </p:sp>
      <p:sp>
        <p:nvSpPr>
          <p:cNvPr id="5" name="Footer Placeholder 4"/>
          <p:cNvSpPr>
            <a:spLocks noGrp="1"/>
          </p:cNvSpPr>
          <p:nvPr>
            <p:ph type="ftr" sz="quarter" idx="11"/>
          </p:nvPr>
        </p:nvSpPr>
        <p:spPr>
          <a:xfrm>
            <a:off x="404999" y="6324600"/>
            <a:ext cx="4489450" cy="457200"/>
          </a:xfrm>
        </p:spPr>
        <p:txBody>
          <a:bodyPr/>
          <a:lstStyle>
            <a:lvl1pPr>
              <a:defRPr/>
            </a:lvl1pPr>
          </a:lstStyle>
          <a:p>
            <a:r>
              <a:rPr lang="en-US" dirty="0"/>
              <a:t>Copyright © 2015 Accenture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Rectangle 5"/>
          <p:cNvSpPr/>
          <p:nvPr userDrawn="1"/>
        </p:nvSpPr>
        <p:spPr bwMode="auto">
          <a:xfrm>
            <a:off x="0" y="0"/>
            <a:ext cx="9144000"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80000"/>
              </a:lnSpc>
              <a:spcBef>
                <a:spcPct val="0"/>
              </a:spcBef>
              <a:spcAft>
                <a:spcPct val="0"/>
              </a:spcAft>
              <a:buClrTx/>
              <a:buSzTx/>
              <a:buFontTx/>
              <a:buNone/>
              <a:tabLst/>
            </a:pPr>
            <a:endParaRPr kumimoji="0" lang="en-US" sz="3200" b="1"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382195" y="443345"/>
            <a:ext cx="8395094" cy="2882895"/>
          </a:xfrm>
        </p:spPr>
        <p:txBody>
          <a:bodyPr anchor="b" anchorCtr="0"/>
          <a:lstStyle>
            <a:lvl1pPr algn="l">
              <a:defRPr sz="3600" b="0" cap="none" baseline="0">
                <a:solidFill>
                  <a:schemeClr val="bg1"/>
                </a:solidFill>
              </a:defRPr>
            </a:lvl1pPr>
          </a:lstStyle>
          <a:p>
            <a:r>
              <a:rPr lang="en-US" dirty="0"/>
              <a:t>Click to edit Master title style</a:t>
            </a:r>
          </a:p>
        </p:txBody>
      </p:sp>
      <p:sp>
        <p:nvSpPr>
          <p:cNvPr id="4" name="Slide Number Placeholder 3"/>
          <p:cNvSpPr>
            <a:spLocks noGrp="1"/>
          </p:cNvSpPr>
          <p:nvPr>
            <p:ph type="sldNum" sz="quarter" idx="10"/>
          </p:nvPr>
        </p:nvSpPr>
        <p:spPr/>
        <p:txBody>
          <a:bodyPr/>
          <a:lstStyle>
            <a:lvl1pPr>
              <a:defRPr>
                <a:solidFill>
                  <a:schemeClr val="bg1"/>
                </a:solidFill>
              </a:defRPr>
            </a:lvl1pPr>
          </a:lstStyle>
          <a:p>
            <a:fld id="{73954299-DE52-47A8-A04E-69FC1668FE8B}" type="slidenum">
              <a:rPr lang="en-US" smtClean="0"/>
              <a:pPr/>
              <a:t>‹#›</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dirty="0"/>
              <a:t>Copyright © 2015 Accenture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97061" y="129310"/>
            <a:ext cx="8326438" cy="1098242"/>
          </a:xfrm>
        </p:spPr>
        <p:txBody>
          <a:bodyPr/>
          <a:lstStyle/>
          <a:p>
            <a:r>
              <a:rPr lang="en-US" dirty="0"/>
              <a:t>Click to edit Master title style</a:t>
            </a:r>
          </a:p>
        </p:txBody>
      </p:sp>
      <p:sp>
        <p:nvSpPr>
          <p:cNvPr id="3" name="Content Placeholder 2"/>
          <p:cNvSpPr>
            <a:spLocks noGrp="1"/>
          </p:cNvSpPr>
          <p:nvPr>
            <p:ph sz="half" idx="1"/>
          </p:nvPr>
        </p:nvSpPr>
        <p:spPr>
          <a:xfrm>
            <a:off x="211882" y="1597868"/>
            <a:ext cx="4197096" cy="4523800"/>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80966" y="1597868"/>
            <a:ext cx="4196323" cy="4523800"/>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0"/>
          </p:nvPr>
        </p:nvSpPr>
        <p:spPr/>
        <p:txBody>
          <a:bodyPr/>
          <a:lstStyle>
            <a:lvl1pPr>
              <a:defRPr/>
            </a:lvl1pPr>
          </a:lstStyle>
          <a:p>
            <a:fld id="{74E42313-9B81-4CBD-9AA5-E77005079161}" type="slidenum">
              <a:rPr lang="en-US"/>
              <a:pPr/>
              <a:t>‹#›</a:t>
            </a:fld>
            <a:endParaRPr lang="en-US" dirty="0"/>
          </a:p>
        </p:txBody>
      </p:sp>
      <p:sp>
        <p:nvSpPr>
          <p:cNvPr id="6" name="Footer Placeholder 5"/>
          <p:cNvSpPr>
            <a:spLocks noGrp="1"/>
          </p:cNvSpPr>
          <p:nvPr>
            <p:ph type="ftr" sz="quarter" idx="11"/>
          </p:nvPr>
        </p:nvSpPr>
        <p:spPr/>
        <p:txBody>
          <a:bodyPr/>
          <a:lstStyle>
            <a:lvl1pPr>
              <a:defRPr/>
            </a:lvl1pPr>
          </a:lstStyle>
          <a:p>
            <a:r>
              <a:rPr lang="en-US" dirty="0"/>
              <a:t>Copyright © 2015 Accenture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4267" y="233084"/>
            <a:ext cx="8383022" cy="96941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03411" y="1595057"/>
            <a:ext cx="4025155" cy="639762"/>
          </a:xfrm>
        </p:spPr>
        <p:txBody>
          <a:bodyPr anchor="b"/>
          <a:lstStyle>
            <a:lvl1pPr marL="0" indent="0">
              <a:lnSpc>
                <a:spcPts val="26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15145" y="2234819"/>
            <a:ext cx="42134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95057"/>
            <a:ext cx="4132263" cy="639762"/>
          </a:xfrm>
        </p:spPr>
        <p:txBody>
          <a:bodyPr anchor="b"/>
          <a:lstStyle>
            <a:lvl1pPr marL="0" indent="0">
              <a:lnSpc>
                <a:spcPct val="9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465726" y="2234819"/>
            <a:ext cx="4311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C682A44A-3769-4E22-A0B6-AFBEA565A1A3}" type="slidenum">
              <a:rPr lang="en-US"/>
              <a:pPr/>
              <a:t>‹#›</a:t>
            </a:fld>
            <a:endParaRPr lang="en-US" dirty="0"/>
          </a:p>
        </p:txBody>
      </p:sp>
      <p:sp>
        <p:nvSpPr>
          <p:cNvPr id="8" name="Footer Placeholder 7"/>
          <p:cNvSpPr>
            <a:spLocks noGrp="1"/>
          </p:cNvSpPr>
          <p:nvPr>
            <p:ph type="ftr" sz="quarter" idx="11"/>
          </p:nvPr>
        </p:nvSpPr>
        <p:spPr/>
        <p:txBody>
          <a:bodyPr/>
          <a:lstStyle>
            <a:lvl1pPr>
              <a:defRPr/>
            </a:lvl1pPr>
          </a:lstStyle>
          <a:p>
            <a:r>
              <a:rPr lang="en-US" dirty="0"/>
              <a:t>Copyright © 2015 Accenture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9"/>
            </p:custDataLst>
            <p:extLst>
              <p:ext uri="{D42A27DB-BD31-4B8C-83A1-F6EECF244321}">
                <p14:modId xmlns:p14="http://schemas.microsoft.com/office/powerpoint/2010/main" val="505022885"/>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02091"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1589" y="1590"/>
                        <a:ext cx="1587" cy="1587"/>
                      </a:xfrm>
                      <a:prstGeom prst="rect">
                        <a:avLst/>
                      </a:prstGeom>
                    </p:spPr>
                  </p:pic>
                </p:oleObj>
              </mc:Fallback>
            </mc:AlternateContent>
          </a:graphicData>
        </a:graphic>
      </p:graphicFrame>
      <p:sp>
        <p:nvSpPr>
          <p:cNvPr id="20484" name="Rectangle 4"/>
          <p:cNvSpPr>
            <a:spLocks noGrp="1" noChangeArrowheads="1"/>
          </p:cNvSpPr>
          <p:nvPr>
            <p:ph type="body" idx="1"/>
          </p:nvPr>
        </p:nvSpPr>
        <p:spPr bwMode="gray">
          <a:xfrm>
            <a:off x="211883" y="1590806"/>
            <a:ext cx="8565405" cy="4777033"/>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485" name="Rectangle 5"/>
          <p:cNvSpPr>
            <a:spLocks noGrp="1" noChangeArrowheads="1"/>
          </p:cNvSpPr>
          <p:nvPr>
            <p:ph type="sldNum" sz="quarter" idx="4"/>
          </p:nvPr>
        </p:nvSpPr>
        <p:spPr bwMode="gray">
          <a:xfrm>
            <a:off x="7164388" y="6511927"/>
            <a:ext cx="1693862"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a:defRPr sz="900" b="0"/>
            </a:lvl1pPr>
          </a:lstStyle>
          <a:p>
            <a:fld id="{46E3B560-07B0-4853-AE85-4967240282D4}" type="slidenum">
              <a:rPr lang="en-US" smtClean="0"/>
              <a:pPr/>
              <a:t>‹#›</a:t>
            </a:fld>
            <a:endParaRPr lang="en-US" dirty="0"/>
          </a:p>
        </p:txBody>
      </p:sp>
      <p:sp>
        <p:nvSpPr>
          <p:cNvPr id="20486" name="Rectangle 6"/>
          <p:cNvSpPr>
            <a:spLocks noGrp="1" noChangeArrowheads="1"/>
          </p:cNvSpPr>
          <p:nvPr>
            <p:ph type="ftr" sz="quarter" idx="3"/>
          </p:nvPr>
        </p:nvSpPr>
        <p:spPr bwMode="gray">
          <a:xfrm>
            <a:off x="458789" y="6324600"/>
            <a:ext cx="448945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900" b="0"/>
            </a:lvl1pPr>
          </a:lstStyle>
          <a:p>
            <a:r>
              <a:rPr lang="en-GB" dirty="0"/>
              <a:t>Copyright © 2015 Accenture. All rights reserved. Confidential—For Company Internal Use Only.</a:t>
            </a:r>
            <a:endParaRPr lang="en-US" dirty="0"/>
          </a:p>
        </p:txBody>
      </p:sp>
      <p:sp>
        <p:nvSpPr>
          <p:cNvPr id="20487" name="Rectangle 7"/>
          <p:cNvSpPr>
            <a:spLocks noGrp="1" noChangeArrowheads="1"/>
          </p:cNvSpPr>
          <p:nvPr>
            <p:ph type="title"/>
          </p:nvPr>
        </p:nvSpPr>
        <p:spPr bwMode="gray">
          <a:xfrm>
            <a:off x="397061" y="191941"/>
            <a:ext cx="8380228" cy="998033"/>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p>
            <a:pPr lvl="0"/>
            <a:r>
              <a:rPr lang="en-US" dirty="0"/>
              <a:t>Click to edit Master title style</a:t>
            </a:r>
          </a:p>
        </p:txBody>
      </p:sp>
      <p:cxnSp>
        <p:nvCxnSpPr>
          <p:cNvPr id="9" name="Straight Connector 8"/>
          <p:cNvCxnSpPr/>
          <p:nvPr userDrawn="1"/>
        </p:nvCxnSpPr>
        <p:spPr>
          <a:xfrm>
            <a:off x="457995" y="1289646"/>
            <a:ext cx="8686006" cy="0"/>
          </a:xfrm>
          <a:prstGeom prst="line">
            <a:avLst/>
          </a:prstGeom>
          <a:ln w="12700">
            <a:solidFill>
              <a:srgbClr val="359B4C"/>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64" r:id="rId1"/>
    <p:sldLayoutId id="2147483861" r:id="rId2"/>
    <p:sldLayoutId id="2147483859" r:id="rId3"/>
    <p:sldLayoutId id="2147483862" r:id="rId4"/>
    <p:sldLayoutId id="2147483860"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819" r:id="rId16"/>
  </p:sldLayoutIdLst>
  <p:hf hdr="0" dt="0"/>
  <p:txStyles>
    <p:titleStyle>
      <a:lvl1pPr algn="l" rtl="0" eaLnBrk="1" fontAlgn="base" hangingPunct="1">
        <a:lnSpc>
          <a:spcPct val="95000"/>
        </a:lnSpc>
        <a:spcBef>
          <a:spcPct val="0"/>
        </a:spcBef>
        <a:spcAft>
          <a:spcPct val="0"/>
        </a:spcAft>
        <a:defRPr sz="3200" b="1">
          <a:solidFill>
            <a:schemeClr val="accent1"/>
          </a:solidFill>
          <a:latin typeface="+mj-lt"/>
          <a:ea typeface="+mj-ea"/>
          <a:cs typeface="+mj-cs"/>
        </a:defRPr>
      </a:lvl1pPr>
      <a:lvl2pPr algn="l" rtl="0" eaLnBrk="1" fontAlgn="base" hangingPunct="1">
        <a:lnSpc>
          <a:spcPct val="95000"/>
        </a:lnSpc>
        <a:spcBef>
          <a:spcPct val="0"/>
        </a:spcBef>
        <a:spcAft>
          <a:spcPct val="0"/>
        </a:spcAft>
        <a:defRPr sz="3200" b="1">
          <a:solidFill>
            <a:schemeClr val="bg1"/>
          </a:solidFill>
          <a:latin typeface="Arial" charset="0"/>
        </a:defRPr>
      </a:lvl2pPr>
      <a:lvl3pPr algn="l" rtl="0" eaLnBrk="1" fontAlgn="base" hangingPunct="1">
        <a:lnSpc>
          <a:spcPct val="95000"/>
        </a:lnSpc>
        <a:spcBef>
          <a:spcPct val="0"/>
        </a:spcBef>
        <a:spcAft>
          <a:spcPct val="0"/>
        </a:spcAft>
        <a:defRPr sz="3200" b="1">
          <a:solidFill>
            <a:schemeClr val="bg1"/>
          </a:solidFill>
          <a:latin typeface="Arial" charset="0"/>
        </a:defRPr>
      </a:lvl3pPr>
      <a:lvl4pPr algn="l" rtl="0" eaLnBrk="1" fontAlgn="base" hangingPunct="1">
        <a:lnSpc>
          <a:spcPct val="95000"/>
        </a:lnSpc>
        <a:spcBef>
          <a:spcPct val="0"/>
        </a:spcBef>
        <a:spcAft>
          <a:spcPct val="0"/>
        </a:spcAft>
        <a:defRPr sz="3200" b="1">
          <a:solidFill>
            <a:schemeClr val="bg1"/>
          </a:solidFill>
          <a:latin typeface="Arial" charset="0"/>
        </a:defRPr>
      </a:lvl4pPr>
      <a:lvl5pPr algn="l" rtl="0" eaLnBrk="1" fontAlgn="base" hangingPunct="1">
        <a:lnSpc>
          <a:spcPct val="95000"/>
        </a:lnSpc>
        <a:spcBef>
          <a:spcPct val="0"/>
        </a:spcBef>
        <a:spcAft>
          <a:spcPct val="0"/>
        </a:spcAft>
        <a:defRPr sz="3200" b="1">
          <a:solidFill>
            <a:schemeClr val="bg1"/>
          </a:solidFill>
          <a:latin typeface="Arial" charset="0"/>
        </a:defRPr>
      </a:lvl5pPr>
      <a:lvl6pPr marL="457200" algn="l" rtl="0" eaLnBrk="1" fontAlgn="base" hangingPunct="1">
        <a:lnSpc>
          <a:spcPct val="95000"/>
        </a:lnSpc>
        <a:spcBef>
          <a:spcPct val="0"/>
        </a:spcBef>
        <a:spcAft>
          <a:spcPct val="0"/>
        </a:spcAft>
        <a:defRPr sz="3200" b="1">
          <a:solidFill>
            <a:schemeClr val="bg1"/>
          </a:solidFill>
          <a:latin typeface="Arial" charset="0"/>
        </a:defRPr>
      </a:lvl6pPr>
      <a:lvl7pPr marL="914400" algn="l" rtl="0" eaLnBrk="1" fontAlgn="base" hangingPunct="1">
        <a:lnSpc>
          <a:spcPct val="95000"/>
        </a:lnSpc>
        <a:spcBef>
          <a:spcPct val="0"/>
        </a:spcBef>
        <a:spcAft>
          <a:spcPct val="0"/>
        </a:spcAft>
        <a:defRPr sz="3200" b="1">
          <a:solidFill>
            <a:schemeClr val="bg1"/>
          </a:solidFill>
          <a:latin typeface="Arial" charset="0"/>
        </a:defRPr>
      </a:lvl7pPr>
      <a:lvl8pPr marL="1371600" algn="l" rtl="0" eaLnBrk="1" fontAlgn="base" hangingPunct="1">
        <a:lnSpc>
          <a:spcPct val="95000"/>
        </a:lnSpc>
        <a:spcBef>
          <a:spcPct val="0"/>
        </a:spcBef>
        <a:spcAft>
          <a:spcPct val="0"/>
        </a:spcAft>
        <a:defRPr sz="3200" b="1">
          <a:solidFill>
            <a:schemeClr val="bg1"/>
          </a:solidFill>
          <a:latin typeface="Arial" charset="0"/>
        </a:defRPr>
      </a:lvl8pPr>
      <a:lvl9pPr marL="1828800" algn="l" rtl="0" eaLnBrk="1" fontAlgn="base" hangingPunct="1">
        <a:lnSpc>
          <a:spcPct val="95000"/>
        </a:lnSpc>
        <a:spcBef>
          <a:spcPct val="0"/>
        </a:spcBef>
        <a:spcAft>
          <a:spcPct val="0"/>
        </a:spcAft>
        <a:defRPr sz="3200" b="1">
          <a:solidFill>
            <a:schemeClr val="bg1"/>
          </a:solidFill>
          <a:latin typeface="Arial" charset="0"/>
        </a:defRPr>
      </a:lvl9pPr>
    </p:titleStyle>
    <p:bodyStyle>
      <a:lvl1pPr marL="176213" indent="-176213" algn="l" rtl="0" eaLnBrk="1" fontAlgn="base" hangingPunct="1">
        <a:lnSpc>
          <a:spcPct val="90000"/>
        </a:lnSpc>
        <a:spcBef>
          <a:spcPct val="40000"/>
        </a:spcBef>
        <a:spcAft>
          <a:spcPct val="0"/>
        </a:spcAft>
        <a:buClr>
          <a:schemeClr val="tx1"/>
        </a:buClr>
        <a:buChar char="•"/>
        <a:defRPr sz="2400">
          <a:solidFill>
            <a:schemeClr val="tx1"/>
          </a:solidFill>
          <a:latin typeface="+mn-lt"/>
          <a:ea typeface="+mn-ea"/>
          <a:cs typeface="+mn-cs"/>
        </a:defRPr>
      </a:lvl1pPr>
      <a:lvl2pPr marL="466725" indent="-285750" algn="l" rtl="0" eaLnBrk="1" fontAlgn="base" hangingPunct="1">
        <a:lnSpc>
          <a:spcPct val="90000"/>
        </a:lnSpc>
        <a:spcBef>
          <a:spcPct val="20000"/>
        </a:spcBef>
        <a:spcAft>
          <a:spcPct val="0"/>
        </a:spcAft>
        <a:buClr>
          <a:schemeClr val="tx1"/>
        </a:buClr>
        <a:buChar char="–"/>
        <a:defRPr sz="2000">
          <a:solidFill>
            <a:schemeClr val="tx1"/>
          </a:solidFill>
          <a:latin typeface="+mn-lt"/>
        </a:defRPr>
      </a:lvl2pPr>
      <a:lvl3pPr marL="630238" indent="-168275" algn="l" rtl="0" eaLnBrk="1" fontAlgn="base" hangingPunct="1">
        <a:lnSpc>
          <a:spcPct val="90000"/>
        </a:lnSpc>
        <a:spcBef>
          <a:spcPct val="20000"/>
        </a:spcBef>
        <a:spcAft>
          <a:spcPct val="0"/>
        </a:spcAft>
        <a:buClr>
          <a:schemeClr val="tx1"/>
        </a:buClr>
        <a:buChar char="•"/>
        <a:defRPr sz="2000">
          <a:solidFill>
            <a:schemeClr val="tx1"/>
          </a:solidFill>
          <a:latin typeface="+mn-lt"/>
        </a:defRPr>
      </a:lvl3pPr>
      <a:lvl4pPr marL="869950" indent="-227013" algn="l" rtl="0" eaLnBrk="1" fontAlgn="base" hangingPunct="1">
        <a:lnSpc>
          <a:spcPct val="90000"/>
        </a:lnSpc>
        <a:spcBef>
          <a:spcPct val="20000"/>
        </a:spcBef>
        <a:spcAft>
          <a:spcPct val="0"/>
        </a:spcAft>
        <a:buClr>
          <a:schemeClr val="tx1"/>
        </a:buClr>
        <a:buChar char="–"/>
        <a:defRPr sz="1800">
          <a:solidFill>
            <a:schemeClr val="tx1"/>
          </a:solidFill>
          <a:latin typeface="+mn-lt"/>
        </a:defRPr>
      </a:lvl4pPr>
      <a:lvl5pPr marL="1042988" indent="-166688" algn="l" rtl="0" eaLnBrk="1" fontAlgn="base" hangingPunct="1">
        <a:lnSpc>
          <a:spcPct val="90000"/>
        </a:lnSpc>
        <a:spcBef>
          <a:spcPct val="20000"/>
        </a:spcBef>
        <a:spcAft>
          <a:spcPct val="0"/>
        </a:spcAft>
        <a:buClr>
          <a:schemeClr val="tx1"/>
        </a:buClr>
        <a:buChar char="•"/>
        <a:defRPr sz="1800">
          <a:solidFill>
            <a:schemeClr val="tx1"/>
          </a:solidFill>
          <a:latin typeface="+mn-lt"/>
        </a:defRPr>
      </a:lvl5pPr>
      <a:lvl6pPr marL="1938338" indent="-166688" algn="l" rtl="0" eaLnBrk="1" fontAlgn="base" hangingPunct="1">
        <a:spcBef>
          <a:spcPct val="20000"/>
        </a:spcBef>
        <a:spcAft>
          <a:spcPct val="0"/>
        </a:spcAft>
        <a:buClr>
          <a:schemeClr val="tx1"/>
        </a:buClr>
        <a:buChar char="•"/>
        <a:defRPr sz="2000">
          <a:solidFill>
            <a:schemeClr val="tx1"/>
          </a:solidFill>
          <a:latin typeface="+mn-lt"/>
        </a:defRPr>
      </a:lvl6pPr>
      <a:lvl7pPr marL="2395538" indent="-166688" algn="l" rtl="0" eaLnBrk="1" fontAlgn="base" hangingPunct="1">
        <a:spcBef>
          <a:spcPct val="20000"/>
        </a:spcBef>
        <a:spcAft>
          <a:spcPct val="0"/>
        </a:spcAft>
        <a:buClr>
          <a:schemeClr val="tx1"/>
        </a:buClr>
        <a:buChar char="•"/>
        <a:defRPr sz="2000">
          <a:solidFill>
            <a:schemeClr val="tx1"/>
          </a:solidFill>
          <a:latin typeface="+mn-lt"/>
        </a:defRPr>
      </a:lvl7pPr>
      <a:lvl8pPr marL="2852738" indent="-166688" algn="l" rtl="0" eaLnBrk="1" fontAlgn="base" hangingPunct="1">
        <a:spcBef>
          <a:spcPct val="20000"/>
        </a:spcBef>
        <a:spcAft>
          <a:spcPct val="0"/>
        </a:spcAft>
        <a:buClr>
          <a:schemeClr val="tx1"/>
        </a:buClr>
        <a:buChar char="•"/>
        <a:defRPr sz="2000">
          <a:solidFill>
            <a:schemeClr val="tx1"/>
          </a:solidFill>
          <a:latin typeface="+mn-lt"/>
        </a:defRPr>
      </a:lvl8pPr>
      <a:lvl9pPr marL="3309938" indent="-166688" algn="l" rtl="0" eaLnBrk="1" fontAlgn="base" hangingPunct="1">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ctrTitle"/>
          </p:nvPr>
        </p:nvSpPr>
        <p:spPr>
          <a:xfrm>
            <a:off x="406886" y="1225491"/>
            <a:ext cx="5175205" cy="1062314"/>
          </a:xfrm>
        </p:spPr>
        <p:txBody>
          <a:bodyPr/>
          <a:lstStyle/>
          <a:p>
            <a:r>
              <a:rPr lang="en-ZA" sz="3600" dirty="0">
                <a:effectLst>
                  <a:outerShdw blurRad="38100" dist="38100" dir="2700000" algn="tl">
                    <a:srgbClr val="000000">
                      <a:alpha val="43137"/>
                    </a:srgbClr>
                  </a:outerShdw>
                </a:effectLst>
              </a:rPr>
              <a:t>UNIX</a:t>
            </a:r>
            <a:endParaRPr lang="en-US" b="0" dirty="0">
              <a:effectLst>
                <a:outerShdw blurRad="38100" dist="38100" dir="2700000" algn="tl">
                  <a:srgbClr val="000000">
                    <a:alpha val="43137"/>
                  </a:srgbClr>
                </a:outerShdw>
              </a:effectLst>
            </a:endParaRPr>
          </a:p>
        </p:txBody>
      </p:sp>
      <p:sp>
        <p:nvSpPr>
          <p:cNvPr id="6" name="Rectangle 3"/>
          <p:cNvSpPr>
            <a:spLocks noGrp="1" noChangeArrowheads="1"/>
          </p:cNvSpPr>
          <p:nvPr>
            <p:ph type="subTitle" idx="4294967295"/>
          </p:nvPr>
        </p:nvSpPr>
        <p:spPr>
          <a:xfrm>
            <a:off x="406886" y="2287805"/>
            <a:ext cx="7259188" cy="753071"/>
          </a:xfrm>
        </p:spPr>
        <p:txBody>
          <a:bodyPr/>
          <a:lstStyle/>
          <a:p>
            <a:pPr marL="0" indent="0">
              <a:buNone/>
            </a:pPr>
            <a:endParaRPr lang="en-US"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DIRECTORY STRUCTURE</a:t>
            </a:r>
          </a:p>
        </p:txBody>
      </p:sp>
      <p:sp>
        <p:nvSpPr>
          <p:cNvPr id="3" name="Content Placeholder 2"/>
          <p:cNvSpPr>
            <a:spLocks noGrp="1"/>
          </p:cNvSpPr>
          <p:nvPr>
            <p:ph idx="1"/>
          </p:nvPr>
        </p:nvSpPr>
        <p:spPr/>
        <p:txBody>
          <a:bodyPr/>
          <a:lstStyle/>
          <a:p>
            <a:pPr marL="0" indent="0">
              <a:buNone/>
            </a:pPr>
            <a:r>
              <a:rPr lang="en-US" sz="2000" dirty="0"/>
              <a:t>The UNIX filesystem is laid out as a hierarchical tree structure which is anchored at a special top-level directory known as the root (designated by a slash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lgn="ctr">
              <a:buNone/>
            </a:pPr>
            <a:r>
              <a:rPr lang="en-US" sz="1600" dirty="0"/>
              <a:t>The figure above illustrates this layout.</a:t>
            </a:r>
          </a:p>
        </p:txBody>
      </p:sp>
      <p:sp>
        <p:nvSpPr>
          <p:cNvPr id="4" name="Slide Number Placeholder 3"/>
          <p:cNvSpPr>
            <a:spLocks noGrp="1"/>
          </p:cNvSpPr>
          <p:nvPr>
            <p:ph type="sldNum" sz="quarter" idx="10"/>
          </p:nvPr>
        </p:nvSpPr>
        <p:spPr/>
        <p:txBody>
          <a:bodyPr/>
          <a:lstStyle/>
          <a:p>
            <a:fld id="{D341B97A-378E-4F69-9D74-E5B0730D91FC}" type="slidenum">
              <a:rPr lang="en-US" smtClean="0"/>
              <a:pPr/>
              <a:t>9</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5766" y="2592145"/>
            <a:ext cx="4697637" cy="3139956"/>
          </a:xfrm>
          <a:prstGeom prst="rect">
            <a:avLst/>
          </a:prstGeom>
        </p:spPr>
      </p:pic>
    </p:spTree>
    <p:extLst>
      <p:ext uri="{BB962C8B-B14F-4D97-AF65-F5344CB8AC3E}">
        <p14:creationId xmlns:p14="http://schemas.microsoft.com/office/powerpoint/2010/main" val="1310790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DIRECTORY STRUCTURE</a:t>
            </a:r>
          </a:p>
        </p:txBody>
      </p:sp>
      <p:sp>
        <p:nvSpPr>
          <p:cNvPr id="3" name="Content Placeholder 2"/>
          <p:cNvSpPr>
            <a:spLocks noGrp="1"/>
          </p:cNvSpPr>
          <p:nvPr>
            <p:ph idx="1"/>
          </p:nvPr>
        </p:nvSpPr>
        <p:spPr/>
        <p:txBody>
          <a:bodyPr/>
          <a:lstStyle/>
          <a:p>
            <a:r>
              <a:rPr lang="en-US" dirty="0"/>
              <a:t>To specify a location in the directory hierarchy, we must specify a path through the tree. The path to a location can be defined by an absolute path from the root </a:t>
            </a:r>
            <a:r>
              <a:rPr lang="en-US" dirty="0">
                <a:latin typeface="Courier New" panose="02070309020205020404" pitchFamily="49" charset="0"/>
                <a:cs typeface="Courier New" panose="02070309020205020404" pitchFamily="49" charset="0"/>
              </a:rPr>
              <a:t>/</a:t>
            </a:r>
            <a:r>
              <a:rPr lang="en-US" dirty="0"/>
              <a:t>, or as a relative path from the current working directory. </a:t>
            </a:r>
          </a:p>
          <a:p>
            <a:pPr marL="0" indent="0">
              <a:buNone/>
            </a:pPr>
            <a:endParaRPr lang="en-US" dirty="0"/>
          </a:p>
          <a:p>
            <a:r>
              <a:rPr lang="en-US" dirty="0"/>
              <a:t>To specify a path, each directory along the route from the source to the destination must be included in the path, with each directory in the sequence being separated by a slash. </a:t>
            </a:r>
          </a:p>
          <a:p>
            <a:pPr marL="0" indent="0">
              <a:buNone/>
            </a:pPr>
            <a:r>
              <a:rPr lang="en-US" dirty="0"/>
              <a:t>Ex.</a:t>
            </a:r>
          </a:p>
          <a:p>
            <a:endParaRPr lang="en-US" dirty="0"/>
          </a:p>
          <a:p>
            <a:endParaRPr lang="en-US" dirty="0"/>
          </a:p>
        </p:txBody>
      </p:sp>
      <p:sp>
        <p:nvSpPr>
          <p:cNvPr id="4" name="Slide Number Placeholder 3"/>
          <p:cNvSpPr>
            <a:spLocks noGrp="1"/>
          </p:cNvSpPr>
          <p:nvPr>
            <p:ph type="sldNum" sz="quarter" idx="10"/>
          </p:nvPr>
        </p:nvSpPr>
        <p:spPr/>
        <p:txBody>
          <a:bodyPr/>
          <a:lstStyle/>
          <a:p>
            <a:fld id="{D341B97A-378E-4F69-9D74-E5B0730D91FC}"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pic>
        <p:nvPicPr>
          <p:cNvPr id="6" name="Picture 5"/>
          <p:cNvPicPr>
            <a:picLocks noChangeAspect="1"/>
          </p:cNvPicPr>
          <p:nvPr/>
        </p:nvPicPr>
        <p:blipFill rotWithShape="1">
          <a:blip r:embed="rId3"/>
          <a:srcRect r="32798"/>
          <a:stretch/>
        </p:blipFill>
        <p:spPr>
          <a:xfrm>
            <a:off x="1157261" y="5134307"/>
            <a:ext cx="6393914" cy="1046205"/>
          </a:xfrm>
          <a:prstGeom prst="rect">
            <a:avLst/>
          </a:prstGeom>
        </p:spPr>
      </p:pic>
    </p:spTree>
    <p:extLst>
      <p:ext uri="{BB962C8B-B14F-4D97-AF65-F5344CB8AC3E}">
        <p14:creationId xmlns:p14="http://schemas.microsoft.com/office/powerpoint/2010/main" val="703097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DIRECTORY STRUCTURE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81327629"/>
              </p:ext>
            </p:extLst>
          </p:nvPr>
        </p:nvGraphicFramePr>
        <p:xfrm>
          <a:off x="289429" y="1494155"/>
          <a:ext cx="8566150" cy="4892040"/>
        </p:xfrm>
        <a:graphic>
          <a:graphicData uri="http://schemas.openxmlformats.org/drawingml/2006/table">
            <a:tbl>
              <a:tblPr firstRow="1" bandRow="1">
                <a:tableStyleId>{073A0DAA-6AF3-43AB-8588-CEC1D06C72B9}</a:tableStyleId>
              </a:tblPr>
              <a:tblGrid>
                <a:gridCol w="2392811">
                  <a:extLst>
                    <a:ext uri="{9D8B030D-6E8A-4147-A177-3AD203B41FA5}">
                      <a16:colId xmlns:a16="http://schemas.microsoft.com/office/drawing/2014/main" val="20000"/>
                    </a:ext>
                  </a:extLst>
                </a:gridCol>
                <a:gridCol w="6173339">
                  <a:extLst>
                    <a:ext uri="{9D8B030D-6E8A-4147-A177-3AD203B41FA5}">
                      <a16:colId xmlns:a16="http://schemas.microsoft.com/office/drawing/2014/main" val="20001"/>
                    </a:ext>
                  </a:extLst>
                </a:gridCol>
              </a:tblGrid>
              <a:tr h="370840">
                <a:tc>
                  <a:txBody>
                    <a:bodyPr/>
                    <a:lstStyle/>
                    <a:p>
                      <a:pPr algn="ctr"/>
                      <a:r>
                        <a:rPr lang="en-US" sz="1400" b="0" dirty="0">
                          <a:solidFill>
                            <a:schemeClr val="tx1"/>
                          </a:solidFill>
                        </a:rPr>
                        <a:t>DIRECTORY</a:t>
                      </a:r>
                    </a:p>
                  </a:txBody>
                  <a:tcPr/>
                </a:tc>
                <a:tc>
                  <a:txBody>
                    <a:bodyPr/>
                    <a:lstStyle/>
                    <a:p>
                      <a:pPr algn="ctr"/>
                      <a:r>
                        <a:rPr lang="en-US" sz="1400" b="0" dirty="0">
                          <a:solidFill>
                            <a:schemeClr val="tx1"/>
                          </a:solidFill>
                        </a:rPr>
                        <a:t>TYPICAL CONTENTS</a:t>
                      </a:r>
                    </a:p>
                  </a:txBody>
                  <a:tcPr/>
                </a:tc>
                <a:extLst>
                  <a:ext uri="{0D108BD9-81ED-4DB2-BD59-A6C34878D82A}">
                    <a16:rowId xmlns:a16="http://schemas.microsoft.com/office/drawing/2014/main" val="10000"/>
                  </a:ext>
                </a:extLst>
              </a:tr>
              <a:tr h="370840">
                <a:tc>
                  <a:txBody>
                    <a:bodyPr/>
                    <a:lstStyle/>
                    <a:p>
                      <a:pPr algn="ctr"/>
                      <a:r>
                        <a:rPr lang="en-US" sz="1400" dirty="0">
                          <a:solidFill>
                            <a:schemeClr val="tx1"/>
                          </a:solidFill>
                          <a:latin typeface="Courier New" panose="02070309020205020404" pitchFamily="49" charset="0"/>
                          <a:cs typeface="Courier New" panose="02070309020205020404" pitchFamily="49" charset="0"/>
                        </a:rPr>
                        <a:t>/</a:t>
                      </a:r>
                    </a:p>
                  </a:txBody>
                  <a:tcPr/>
                </a:tc>
                <a:tc>
                  <a:txBody>
                    <a:bodyPr/>
                    <a:lstStyle/>
                    <a:p>
                      <a:pPr algn="l"/>
                      <a:r>
                        <a:rPr lang="en-US" sz="1400" dirty="0">
                          <a:solidFill>
                            <a:schemeClr val="tx1"/>
                          </a:solidFill>
                        </a:rPr>
                        <a:t>The "root" directory.</a:t>
                      </a:r>
                    </a:p>
                  </a:txBody>
                  <a:tcPr/>
                </a:tc>
                <a:extLst>
                  <a:ext uri="{0D108BD9-81ED-4DB2-BD59-A6C34878D82A}">
                    <a16:rowId xmlns:a16="http://schemas.microsoft.com/office/drawing/2014/main" val="10001"/>
                  </a:ext>
                </a:extLst>
              </a:tr>
              <a:tr h="370840">
                <a:tc>
                  <a:txBody>
                    <a:bodyPr/>
                    <a:lstStyle/>
                    <a:p>
                      <a:pPr algn="ctr"/>
                      <a:r>
                        <a:rPr lang="en-US" sz="1400" dirty="0">
                          <a:solidFill>
                            <a:schemeClr val="tx1"/>
                          </a:solidFill>
                          <a:latin typeface="Courier New" panose="02070309020205020404" pitchFamily="49" charset="0"/>
                          <a:cs typeface="Courier New" panose="02070309020205020404" pitchFamily="49" charset="0"/>
                        </a:rPr>
                        <a:t>/bin</a:t>
                      </a:r>
                    </a:p>
                  </a:txBody>
                  <a:tcPr/>
                </a:tc>
                <a:tc>
                  <a:txBody>
                    <a:bodyPr/>
                    <a:lstStyle/>
                    <a:p>
                      <a:pPr algn="l"/>
                      <a:r>
                        <a:rPr lang="en-US" sz="1400" dirty="0">
                          <a:solidFill>
                            <a:schemeClr val="tx1"/>
                          </a:solidFill>
                        </a:rPr>
                        <a:t>Essential low-level system utilities.</a:t>
                      </a:r>
                    </a:p>
                  </a:txBody>
                  <a:tcPr/>
                </a:tc>
                <a:extLst>
                  <a:ext uri="{0D108BD9-81ED-4DB2-BD59-A6C34878D82A}">
                    <a16:rowId xmlns:a16="http://schemas.microsoft.com/office/drawing/2014/main" val="10002"/>
                  </a:ext>
                </a:extLst>
              </a:tr>
              <a:tr h="370840">
                <a:tc>
                  <a:txBody>
                    <a:bodyPr/>
                    <a:lstStyle/>
                    <a:p>
                      <a:pPr algn="ct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usr</a:t>
                      </a:r>
                      <a:r>
                        <a:rPr lang="en-US" sz="1400" dirty="0">
                          <a:solidFill>
                            <a:schemeClr val="tx1"/>
                          </a:solidFill>
                          <a:latin typeface="Courier New" panose="02070309020205020404" pitchFamily="49" charset="0"/>
                          <a:cs typeface="Courier New" panose="02070309020205020404" pitchFamily="49" charset="0"/>
                        </a:rPr>
                        <a:t>/bin</a:t>
                      </a:r>
                    </a:p>
                  </a:txBody>
                  <a:tcPr/>
                </a:tc>
                <a:tc>
                  <a:txBody>
                    <a:bodyPr/>
                    <a:lstStyle/>
                    <a:p>
                      <a:pPr algn="l"/>
                      <a:r>
                        <a:rPr lang="en-US" sz="1400" dirty="0">
                          <a:solidFill>
                            <a:schemeClr val="tx1"/>
                          </a:solidFill>
                        </a:rPr>
                        <a:t>Higher-level system utilities and application programs.</a:t>
                      </a:r>
                    </a:p>
                  </a:txBody>
                  <a:tcPr/>
                </a:tc>
                <a:extLst>
                  <a:ext uri="{0D108BD9-81ED-4DB2-BD59-A6C34878D82A}">
                    <a16:rowId xmlns:a16="http://schemas.microsoft.com/office/drawing/2014/main" val="10003"/>
                  </a:ext>
                </a:extLst>
              </a:tr>
              <a:tr h="370840">
                <a:tc>
                  <a:txBody>
                    <a:bodyPr/>
                    <a:lstStyle/>
                    <a:p>
                      <a:pPr algn="ct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sbin</a:t>
                      </a:r>
                      <a:endParaRPr lang="en-US" sz="1400" dirty="0">
                        <a:solidFill>
                          <a:schemeClr val="tx1"/>
                        </a:solidFill>
                        <a:latin typeface="Courier New" panose="02070309020205020404" pitchFamily="49" charset="0"/>
                        <a:cs typeface="Courier New" panose="02070309020205020404" pitchFamily="49" charset="0"/>
                      </a:endParaRPr>
                    </a:p>
                  </a:txBody>
                  <a:tcPr/>
                </a:tc>
                <a:tc>
                  <a:txBody>
                    <a:bodyPr/>
                    <a:lstStyle/>
                    <a:p>
                      <a:pPr algn="l"/>
                      <a:r>
                        <a:rPr lang="en-US" sz="1400" dirty="0" err="1">
                          <a:solidFill>
                            <a:schemeClr val="tx1"/>
                          </a:solidFill>
                        </a:rPr>
                        <a:t>Superuser</a:t>
                      </a:r>
                      <a:r>
                        <a:rPr lang="en-US" sz="1400" dirty="0">
                          <a:solidFill>
                            <a:schemeClr val="tx1"/>
                          </a:solidFill>
                        </a:rPr>
                        <a:t> system utilities (for performing system administration tasks).</a:t>
                      </a:r>
                    </a:p>
                  </a:txBody>
                  <a:tcPr/>
                </a:tc>
                <a:extLst>
                  <a:ext uri="{0D108BD9-81ED-4DB2-BD59-A6C34878D82A}">
                    <a16:rowId xmlns:a16="http://schemas.microsoft.com/office/drawing/2014/main" val="10004"/>
                  </a:ext>
                </a:extLst>
              </a:tr>
              <a:tr h="370840">
                <a:tc>
                  <a:txBody>
                    <a:bodyPr/>
                    <a:lstStyle/>
                    <a:p>
                      <a:pPr algn="ctr"/>
                      <a:r>
                        <a:rPr lang="en-US" sz="1400" dirty="0">
                          <a:solidFill>
                            <a:schemeClr val="tx1"/>
                          </a:solidFill>
                          <a:latin typeface="Courier New" panose="02070309020205020404" pitchFamily="49" charset="0"/>
                          <a:cs typeface="Courier New" panose="02070309020205020404" pitchFamily="49" charset="0"/>
                        </a:rPr>
                        <a:t>/lib</a:t>
                      </a:r>
                    </a:p>
                  </a:txBody>
                  <a:tcPr/>
                </a:tc>
                <a:tc>
                  <a:txBody>
                    <a:bodyPr/>
                    <a:lstStyle/>
                    <a:p>
                      <a:pPr algn="l"/>
                      <a:r>
                        <a:rPr lang="en-US" sz="1400" dirty="0">
                          <a:solidFill>
                            <a:schemeClr val="tx1"/>
                          </a:solidFill>
                        </a:rPr>
                        <a:t>Program libraries (collections of system calls that can be included in programs by a compiler) for low-level system utilities.</a:t>
                      </a:r>
                    </a:p>
                  </a:txBody>
                  <a:tcPr/>
                </a:tc>
                <a:extLst>
                  <a:ext uri="{0D108BD9-81ED-4DB2-BD59-A6C34878D82A}">
                    <a16:rowId xmlns:a16="http://schemas.microsoft.com/office/drawing/2014/main" val="10005"/>
                  </a:ext>
                </a:extLst>
              </a:tr>
              <a:tr h="370840">
                <a:tc>
                  <a:txBody>
                    <a:bodyPr/>
                    <a:lstStyle/>
                    <a:p>
                      <a:pPr algn="ct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usr</a:t>
                      </a:r>
                      <a:r>
                        <a:rPr lang="en-US" sz="1400" dirty="0">
                          <a:solidFill>
                            <a:schemeClr val="tx1"/>
                          </a:solidFill>
                          <a:latin typeface="Courier New" panose="02070309020205020404" pitchFamily="49" charset="0"/>
                          <a:cs typeface="Courier New" panose="02070309020205020404" pitchFamily="49" charset="0"/>
                        </a:rPr>
                        <a:t>/lib</a:t>
                      </a:r>
                    </a:p>
                  </a:txBody>
                  <a:tcPr/>
                </a:tc>
                <a:tc>
                  <a:txBody>
                    <a:bodyPr/>
                    <a:lstStyle/>
                    <a:p>
                      <a:pPr algn="l"/>
                      <a:r>
                        <a:rPr lang="en-US" sz="1400" dirty="0">
                          <a:solidFill>
                            <a:schemeClr val="tx1"/>
                          </a:solidFill>
                        </a:rPr>
                        <a:t>Program libraries for higher-level user programs.</a:t>
                      </a:r>
                    </a:p>
                  </a:txBody>
                  <a:tcPr/>
                </a:tc>
                <a:extLst>
                  <a:ext uri="{0D108BD9-81ED-4DB2-BD59-A6C34878D82A}">
                    <a16:rowId xmlns:a16="http://schemas.microsoft.com/office/drawing/2014/main" val="10006"/>
                  </a:ext>
                </a:extLst>
              </a:tr>
              <a:tr h="370840">
                <a:tc>
                  <a:txBody>
                    <a:bodyPr/>
                    <a:lstStyle/>
                    <a:p>
                      <a:pPr algn="ct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tmp</a:t>
                      </a:r>
                      <a:endParaRPr lang="en-US" sz="1400" dirty="0">
                        <a:solidFill>
                          <a:schemeClr val="tx1"/>
                        </a:solidFill>
                        <a:latin typeface="Courier New" panose="02070309020205020404" pitchFamily="49" charset="0"/>
                        <a:cs typeface="Courier New" panose="02070309020205020404" pitchFamily="49" charset="0"/>
                      </a:endParaRPr>
                    </a:p>
                  </a:txBody>
                  <a:tcPr/>
                </a:tc>
                <a:tc>
                  <a:txBody>
                    <a:bodyPr/>
                    <a:lstStyle/>
                    <a:p>
                      <a:pPr algn="l"/>
                      <a:r>
                        <a:rPr lang="en-US" sz="1400" dirty="0">
                          <a:solidFill>
                            <a:schemeClr val="tx1"/>
                          </a:solidFill>
                        </a:rPr>
                        <a:t>Temporary file storage space (can be used by any user).</a:t>
                      </a:r>
                    </a:p>
                  </a:txBody>
                  <a:tcPr/>
                </a:tc>
                <a:extLst>
                  <a:ext uri="{0D108BD9-81ED-4DB2-BD59-A6C34878D82A}">
                    <a16:rowId xmlns:a16="http://schemas.microsoft.com/office/drawing/2014/main" val="10007"/>
                  </a:ext>
                </a:extLst>
              </a:tr>
              <a:tr h="370840">
                <a:tc>
                  <a:txBody>
                    <a:bodyPr/>
                    <a:lstStyle/>
                    <a:p>
                      <a:pPr algn="ctr"/>
                      <a:r>
                        <a:rPr lang="en-US" sz="1400" dirty="0">
                          <a:solidFill>
                            <a:schemeClr val="tx1"/>
                          </a:solidFill>
                          <a:latin typeface="Courier New" panose="02070309020205020404" pitchFamily="49" charset="0"/>
                          <a:cs typeface="Courier New" panose="02070309020205020404" pitchFamily="49" charset="0"/>
                        </a:rPr>
                        <a:t>/home</a:t>
                      </a:r>
                      <a:r>
                        <a:rPr lang="en-US" sz="1400" baseline="0" dirty="0">
                          <a:solidFill>
                            <a:schemeClr val="tx1"/>
                          </a:solidFill>
                          <a:latin typeface="Courier New" panose="02070309020205020404" pitchFamily="49" charset="0"/>
                          <a:cs typeface="Courier New" panose="02070309020205020404" pitchFamily="49" charset="0"/>
                        </a:rPr>
                        <a:t> </a:t>
                      </a:r>
                      <a:r>
                        <a:rPr lang="en-US" sz="1400" baseline="0" dirty="0">
                          <a:solidFill>
                            <a:schemeClr val="tx1"/>
                          </a:solidFill>
                          <a:latin typeface="+mj-lt"/>
                          <a:cs typeface="Courier New" panose="02070309020205020404" pitchFamily="49" charset="0"/>
                        </a:rPr>
                        <a:t>or</a:t>
                      </a:r>
                      <a:r>
                        <a:rPr lang="en-US" sz="1400" baseline="0" dirty="0">
                          <a:solidFill>
                            <a:schemeClr val="tx1"/>
                          </a:solidFill>
                          <a:latin typeface="Courier New" panose="02070309020205020404" pitchFamily="49" charset="0"/>
                          <a:cs typeface="Courier New" panose="02070309020205020404" pitchFamily="49" charset="0"/>
                        </a:rPr>
                        <a:t> /homes</a:t>
                      </a:r>
                      <a:endParaRPr lang="en-US" sz="1400" dirty="0">
                        <a:solidFill>
                          <a:schemeClr val="tx1"/>
                        </a:solidFill>
                        <a:latin typeface="Courier New" panose="02070309020205020404" pitchFamily="49" charset="0"/>
                        <a:cs typeface="Courier New" panose="02070309020205020404" pitchFamily="49" charset="0"/>
                      </a:endParaRPr>
                    </a:p>
                  </a:txBody>
                  <a:tcPr/>
                </a:tc>
                <a:tc>
                  <a:txBody>
                    <a:bodyPr/>
                    <a:lstStyle/>
                    <a:p>
                      <a:pPr algn="l"/>
                      <a:r>
                        <a:rPr lang="en-US" sz="1400" dirty="0">
                          <a:solidFill>
                            <a:schemeClr val="tx1"/>
                          </a:solidFill>
                        </a:rPr>
                        <a:t>User home directories containing personal file space for each user. Each directory is named after the login of the user.</a:t>
                      </a:r>
                    </a:p>
                  </a:txBody>
                  <a:tcPr/>
                </a:tc>
                <a:extLst>
                  <a:ext uri="{0D108BD9-81ED-4DB2-BD59-A6C34878D82A}">
                    <a16:rowId xmlns:a16="http://schemas.microsoft.com/office/drawing/2014/main" val="10008"/>
                  </a:ext>
                </a:extLst>
              </a:tr>
              <a:tr h="370840">
                <a:tc>
                  <a:txBody>
                    <a:bodyPr/>
                    <a:lstStyle/>
                    <a:p>
                      <a:pPr algn="ctr"/>
                      <a:r>
                        <a:rPr lang="en-US" sz="1400" dirty="0">
                          <a:solidFill>
                            <a:schemeClr val="tx1"/>
                          </a:solidFill>
                          <a:latin typeface="Courier New" panose="02070309020205020404" pitchFamily="49" charset="0"/>
                          <a:cs typeface="Courier New" panose="02070309020205020404" pitchFamily="49" charset="0"/>
                        </a:rPr>
                        <a:t>/</a:t>
                      </a:r>
                      <a:r>
                        <a:rPr lang="en-US" sz="1400" dirty="0" err="1">
                          <a:solidFill>
                            <a:schemeClr val="tx1"/>
                          </a:solidFill>
                          <a:latin typeface="Courier New" panose="02070309020205020404" pitchFamily="49" charset="0"/>
                          <a:cs typeface="Courier New" panose="02070309020205020404" pitchFamily="49" charset="0"/>
                        </a:rPr>
                        <a:t>etc</a:t>
                      </a:r>
                      <a:endParaRPr lang="en-US" sz="1400" dirty="0">
                        <a:solidFill>
                          <a:schemeClr val="tx1"/>
                        </a:solidFill>
                        <a:latin typeface="Courier New" panose="02070309020205020404" pitchFamily="49" charset="0"/>
                        <a:cs typeface="Courier New" panose="02070309020205020404" pitchFamily="49" charset="0"/>
                      </a:endParaRPr>
                    </a:p>
                  </a:txBody>
                  <a:tcPr/>
                </a:tc>
                <a:tc>
                  <a:txBody>
                    <a:bodyPr/>
                    <a:lstStyle/>
                    <a:p>
                      <a:pPr algn="l"/>
                      <a:r>
                        <a:rPr lang="en-US" sz="1400" dirty="0">
                          <a:solidFill>
                            <a:schemeClr val="tx1"/>
                          </a:solidFill>
                        </a:rPr>
                        <a:t>UNIX system configuration and information files.</a:t>
                      </a:r>
                    </a:p>
                  </a:txBody>
                  <a:tcPr/>
                </a:tc>
                <a:extLst>
                  <a:ext uri="{0D108BD9-81ED-4DB2-BD59-A6C34878D82A}">
                    <a16:rowId xmlns:a16="http://schemas.microsoft.com/office/drawing/2014/main" val="10009"/>
                  </a:ext>
                </a:extLst>
              </a:tr>
              <a:tr h="370840">
                <a:tc>
                  <a:txBody>
                    <a:bodyPr/>
                    <a:lstStyle/>
                    <a:p>
                      <a:pPr algn="ctr"/>
                      <a:r>
                        <a:rPr lang="en-US" sz="1400" dirty="0">
                          <a:solidFill>
                            <a:schemeClr val="tx1"/>
                          </a:solidFill>
                          <a:latin typeface="Courier New" panose="02070309020205020404" pitchFamily="49" charset="0"/>
                          <a:cs typeface="Courier New" panose="02070309020205020404" pitchFamily="49" charset="0"/>
                        </a:rPr>
                        <a:t>/dev</a:t>
                      </a:r>
                    </a:p>
                  </a:txBody>
                  <a:tcPr/>
                </a:tc>
                <a:tc>
                  <a:txBody>
                    <a:bodyPr/>
                    <a:lstStyle/>
                    <a:p>
                      <a:pPr algn="l"/>
                      <a:r>
                        <a:rPr lang="en-US" sz="1400" dirty="0">
                          <a:solidFill>
                            <a:schemeClr val="tx1"/>
                          </a:solidFill>
                        </a:rPr>
                        <a:t>Hardware devices.</a:t>
                      </a:r>
                    </a:p>
                  </a:txBody>
                  <a:tcPr/>
                </a:tc>
                <a:extLst>
                  <a:ext uri="{0D108BD9-81ED-4DB2-BD59-A6C34878D82A}">
                    <a16:rowId xmlns:a16="http://schemas.microsoft.com/office/drawing/2014/main" val="10010"/>
                  </a:ext>
                </a:extLst>
              </a:tr>
              <a:tr h="370840">
                <a:tc>
                  <a:txBody>
                    <a:bodyPr/>
                    <a:lstStyle/>
                    <a:p>
                      <a:pPr algn="ctr"/>
                      <a:r>
                        <a:rPr lang="en-US" sz="1400" dirty="0">
                          <a:solidFill>
                            <a:schemeClr val="tx1"/>
                          </a:solidFill>
                          <a:latin typeface="Courier New" panose="02070309020205020404" pitchFamily="49" charset="0"/>
                          <a:cs typeface="Courier New" panose="02070309020205020404" pitchFamily="49" charset="0"/>
                        </a:rPr>
                        <a:t>/proc</a:t>
                      </a:r>
                    </a:p>
                  </a:txBody>
                  <a:tcPr/>
                </a:tc>
                <a:tc>
                  <a:txBody>
                    <a:bodyPr/>
                    <a:lstStyle/>
                    <a:p>
                      <a:pPr algn="l"/>
                      <a:r>
                        <a:rPr lang="en-US" sz="1400" dirty="0">
                          <a:solidFill>
                            <a:schemeClr val="tx1"/>
                          </a:solidFill>
                        </a:rPr>
                        <a:t>A pseudo-filesystem which is used as an interface to the kernel.  Includes a sub-directory for each active program (or process).</a:t>
                      </a:r>
                    </a:p>
                  </a:txBody>
                  <a:tcPr/>
                </a:tc>
                <a:extLst>
                  <a:ext uri="{0D108BD9-81ED-4DB2-BD59-A6C34878D82A}">
                    <a16:rowId xmlns:a16="http://schemas.microsoft.com/office/drawing/2014/main" val="10011"/>
                  </a:ext>
                </a:extLst>
              </a:tr>
            </a:tbl>
          </a:graphicData>
        </a:graphic>
      </p:graphicFrame>
      <p:sp>
        <p:nvSpPr>
          <p:cNvPr id="4" name="Slide Number Placeholder 3"/>
          <p:cNvSpPr>
            <a:spLocks noGrp="1"/>
          </p:cNvSpPr>
          <p:nvPr>
            <p:ph type="sldNum" sz="quarter" idx="10"/>
          </p:nvPr>
        </p:nvSpPr>
        <p:spPr/>
        <p:txBody>
          <a:bodyPr/>
          <a:lstStyle/>
          <a:p>
            <a:fld id="{D341B97A-378E-4F69-9D74-E5B0730D91FC}"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Tree>
    <p:extLst>
      <p:ext uri="{BB962C8B-B14F-4D97-AF65-F5344CB8AC3E}">
        <p14:creationId xmlns:p14="http://schemas.microsoft.com/office/powerpoint/2010/main" val="885015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&amp; FILE HANDLING COMMANDS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67025839"/>
              </p:ext>
            </p:extLst>
          </p:nvPr>
        </p:nvGraphicFramePr>
        <p:xfrm>
          <a:off x="323944" y="1590675"/>
          <a:ext cx="8526462" cy="5061856"/>
        </p:xfrm>
        <a:graphic>
          <a:graphicData uri="http://schemas.openxmlformats.org/drawingml/2006/table">
            <a:tbl>
              <a:tblPr firstRow="1" bandRow="1">
                <a:tableStyleId>{073A0DAA-6AF3-43AB-8588-CEC1D06C72B9}</a:tableStyleId>
              </a:tblPr>
              <a:tblGrid>
                <a:gridCol w="3365182">
                  <a:extLst>
                    <a:ext uri="{9D8B030D-6E8A-4147-A177-3AD203B41FA5}">
                      <a16:colId xmlns:a16="http://schemas.microsoft.com/office/drawing/2014/main" val="20000"/>
                    </a:ext>
                  </a:extLst>
                </a:gridCol>
                <a:gridCol w="5161280">
                  <a:extLst>
                    <a:ext uri="{9D8B030D-6E8A-4147-A177-3AD203B41FA5}">
                      <a16:colId xmlns:a16="http://schemas.microsoft.com/office/drawing/2014/main" val="20001"/>
                    </a:ext>
                  </a:extLst>
                </a:gridCol>
              </a:tblGrid>
              <a:tr h="373652">
                <a:tc>
                  <a:txBody>
                    <a:bodyPr/>
                    <a:lstStyle/>
                    <a:p>
                      <a:pPr algn="ctr"/>
                      <a:r>
                        <a:rPr lang="en-US" dirty="0"/>
                        <a:t>COMMANDS</a:t>
                      </a:r>
                    </a:p>
                  </a:txBody>
                  <a:tcPr/>
                </a:tc>
                <a:tc>
                  <a:txBody>
                    <a:bodyPr/>
                    <a:lstStyle/>
                    <a:p>
                      <a:pPr algn="ctr"/>
                      <a:r>
                        <a:rPr lang="en-US" dirty="0"/>
                        <a:t>DESCRIPTION</a:t>
                      </a:r>
                    </a:p>
                  </a:txBody>
                  <a:tcPr/>
                </a:tc>
                <a:extLst>
                  <a:ext uri="{0D108BD9-81ED-4DB2-BD59-A6C34878D82A}">
                    <a16:rowId xmlns:a16="http://schemas.microsoft.com/office/drawing/2014/main" val="10000"/>
                  </a:ext>
                </a:extLst>
              </a:tr>
              <a:tr h="373652">
                <a:tc>
                  <a:txBody>
                    <a:bodyPr/>
                    <a:lstStyle/>
                    <a:p>
                      <a:pPr algn="ctr"/>
                      <a:r>
                        <a:rPr lang="en-US" sz="1400" dirty="0" err="1">
                          <a:solidFill>
                            <a:schemeClr val="tx1"/>
                          </a:solidFill>
                          <a:latin typeface="Courier New" panose="02070309020205020404" pitchFamily="49" charset="0"/>
                          <a:cs typeface="Courier New" panose="02070309020205020404" pitchFamily="49" charset="0"/>
                        </a:rPr>
                        <a:t>pwd</a:t>
                      </a:r>
                      <a:endParaRPr lang="en-US" sz="1400" dirty="0">
                        <a:solidFill>
                          <a:schemeClr val="tx1"/>
                        </a:solidFill>
                        <a:latin typeface="Courier New" panose="02070309020205020404" pitchFamily="49" charset="0"/>
                        <a:cs typeface="Courier New" panose="02070309020205020404" pitchFamily="49" charset="0"/>
                      </a:endParaRPr>
                    </a:p>
                  </a:txBody>
                  <a:tcPr/>
                </a:tc>
                <a:tc>
                  <a:txBody>
                    <a:bodyPr/>
                    <a:lstStyle/>
                    <a:p>
                      <a:r>
                        <a:rPr lang="en-US" sz="1400" dirty="0">
                          <a:solidFill>
                            <a:schemeClr val="tx1"/>
                          </a:solidFill>
                        </a:rPr>
                        <a:t>Displays the full absolute path</a:t>
                      </a:r>
                      <a:r>
                        <a:rPr lang="en-US" sz="1400" baseline="0" dirty="0">
                          <a:solidFill>
                            <a:schemeClr val="tx1"/>
                          </a:solidFill>
                        </a:rPr>
                        <a:t> to your current location in the filesystem.</a:t>
                      </a:r>
                      <a:endParaRPr lang="en-US" sz="1400" dirty="0">
                        <a:solidFill>
                          <a:schemeClr val="tx1"/>
                        </a:solidFill>
                      </a:endParaRPr>
                    </a:p>
                  </a:txBody>
                  <a:tcPr/>
                </a:tc>
                <a:extLst>
                  <a:ext uri="{0D108BD9-81ED-4DB2-BD59-A6C34878D82A}">
                    <a16:rowId xmlns:a16="http://schemas.microsoft.com/office/drawing/2014/main" val="10001"/>
                  </a:ext>
                </a:extLst>
              </a:tr>
              <a:tr h="373652">
                <a:tc>
                  <a:txBody>
                    <a:bodyPr/>
                    <a:lstStyle/>
                    <a:p>
                      <a:pPr algn="ctr"/>
                      <a:r>
                        <a:rPr lang="en-US" sz="1400" dirty="0">
                          <a:solidFill>
                            <a:schemeClr val="tx1"/>
                          </a:solidFill>
                          <a:latin typeface="Courier New" panose="02070309020205020404" pitchFamily="49" charset="0"/>
                          <a:cs typeface="Courier New" panose="02070309020205020404" pitchFamily="49" charset="0"/>
                        </a:rPr>
                        <a:t>ls</a:t>
                      </a:r>
                    </a:p>
                  </a:txBody>
                  <a:tcPr/>
                </a:tc>
                <a:tc>
                  <a:txBody>
                    <a:bodyPr/>
                    <a:lstStyle/>
                    <a:p>
                      <a:r>
                        <a:rPr lang="en-US" sz="1400" dirty="0">
                          <a:solidFill>
                            <a:schemeClr val="tx1"/>
                          </a:solidFill>
                        </a:rPr>
                        <a:t>Lists the contents</a:t>
                      </a:r>
                      <a:r>
                        <a:rPr lang="en-US" sz="1400" baseline="0" dirty="0">
                          <a:solidFill>
                            <a:schemeClr val="tx1"/>
                          </a:solidFill>
                        </a:rPr>
                        <a:t> of a directory.</a:t>
                      </a:r>
                      <a:endParaRPr lang="en-US" sz="1400" dirty="0">
                        <a:solidFill>
                          <a:schemeClr val="tx1"/>
                        </a:solidFill>
                      </a:endParaRPr>
                    </a:p>
                  </a:txBody>
                  <a:tcPr/>
                </a:tc>
                <a:extLst>
                  <a:ext uri="{0D108BD9-81ED-4DB2-BD59-A6C34878D82A}">
                    <a16:rowId xmlns:a16="http://schemas.microsoft.com/office/drawing/2014/main" val="10002"/>
                  </a:ext>
                </a:extLst>
              </a:tr>
              <a:tr h="373652">
                <a:tc>
                  <a:txBody>
                    <a:bodyPr/>
                    <a:lstStyle/>
                    <a:p>
                      <a:pPr algn="ctr"/>
                      <a:r>
                        <a:rPr lang="en-US" sz="1400" dirty="0">
                          <a:solidFill>
                            <a:schemeClr val="tx1"/>
                          </a:solidFill>
                          <a:latin typeface="Courier New" panose="02070309020205020404" pitchFamily="49" charset="0"/>
                          <a:cs typeface="Courier New" panose="02070309020205020404" pitchFamily="49" charset="0"/>
                        </a:rPr>
                        <a:t>cd &lt;path&gt;</a:t>
                      </a:r>
                    </a:p>
                  </a:txBody>
                  <a:tcPr/>
                </a:tc>
                <a:tc>
                  <a:txBody>
                    <a:bodyPr/>
                    <a:lstStyle/>
                    <a:p>
                      <a:r>
                        <a:rPr lang="en-US" sz="1400" dirty="0">
                          <a:solidFill>
                            <a:schemeClr val="tx1"/>
                          </a:solidFill>
                        </a:rPr>
                        <a:t>Changes your current working directory to the path you</a:t>
                      </a:r>
                      <a:r>
                        <a:rPr lang="en-US" sz="1400" baseline="0" dirty="0">
                          <a:solidFill>
                            <a:schemeClr val="tx1"/>
                          </a:solidFill>
                        </a:rPr>
                        <a:t> set.</a:t>
                      </a:r>
                      <a:endParaRPr lang="en-US" sz="1400" dirty="0">
                        <a:solidFill>
                          <a:schemeClr val="tx1"/>
                        </a:solidFill>
                      </a:endParaRPr>
                    </a:p>
                  </a:txBody>
                  <a:tcPr/>
                </a:tc>
                <a:extLst>
                  <a:ext uri="{0D108BD9-81ED-4DB2-BD59-A6C34878D82A}">
                    <a16:rowId xmlns:a16="http://schemas.microsoft.com/office/drawing/2014/main" val="10003"/>
                  </a:ext>
                </a:extLst>
              </a:tr>
              <a:tr h="373652">
                <a:tc>
                  <a:txBody>
                    <a:bodyPr/>
                    <a:lstStyle/>
                    <a:p>
                      <a:pPr algn="ctr"/>
                      <a:r>
                        <a:rPr lang="en-US" sz="1400" dirty="0" err="1">
                          <a:solidFill>
                            <a:schemeClr val="tx1"/>
                          </a:solidFill>
                          <a:latin typeface="Courier New" panose="02070309020205020404" pitchFamily="49" charset="0"/>
                          <a:cs typeface="Courier New" panose="02070309020205020404" pitchFamily="49" charset="0"/>
                        </a:rPr>
                        <a:t>mkdir</a:t>
                      </a:r>
                      <a:r>
                        <a:rPr lang="en-US" sz="1400" dirty="0">
                          <a:solidFill>
                            <a:schemeClr val="tx1"/>
                          </a:solidFill>
                          <a:latin typeface="Courier New" panose="02070309020205020404" pitchFamily="49" charset="0"/>
                          <a:cs typeface="Courier New" panose="02070309020205020404" pitchFamily="49" charset="0"/>
                        </a:rPr>
                        <a:t> &lt;directory&gt;</a:t>
                      </a:r>
                    </a:p>
                  </a:txBody>
                  <a:tcPr/>
                </a:tc>
                <a:tc>
                  <a:txBody>
                    <a:bodyPr/>
                    <a:lstStyle/>
                    <a:p>
                      <a:r>
                        <a:rPr lang="en-US" sz="1400" dirty="0">
                          <a:solidFill>
                            <a:schemeClr val="tx1"/>
                          </a:solidFill>
                        </a:rPr>
                        <a:t>Creates a subdirectory in the current working directory.</a:t>
                      </a:r>
                    </a:p>
                  </a:txBody>
                  <a:tcPr/>
                </a:tc>
                <a:extLst>
                  <a:ext uri="{0D108BD9-81ED-4DB2-BD59-A6C34878D82A}">
                    <a16:rowId xmlns:a16="http://schemas.microsoft.com/office/drawing/2014/main" val="10004"/>
                  </a:ext>
                </a:extLst>
              </a:tr>
              <a:tr h="373652">
                <a:tc>
                  <a:txBody>
                    <a:bodyPr/>
                    <a:lstStyle/>
                    <a:p>
                      <a:pPr algn="ctr"/>
                      <a:r>
                        <a:rPr lang="en-US" sz="1400" dirty="0" err="1">
                          <a:solidFill>
                            <a:schemeClr val="tx1"/>
                          </a:solidFill>
                          <a:latin typeface="Courier New" panose="02070309020205020404" pitchFamily="49" charset="0"/>
                          <a:cs typeface="Courier New" panose="02070309020205020404" pitchFamily="49" charset="0"/>
                        </a:rPr>
                        <a:t>rmdir</a:t>
                      </a:r>
                      <a:r>
                        <a:rPr lang="en-US" sz="1400" dirty="0">
                          <a:solidFill>
                            <a:schemeClr val="tx1"/>
                          </a:solidFill>
                          <a:latin typeface="Courier New" panose="02070309020205020404" pitchFamily="49" charset="0"/>
                          <a:cs typeface="Courier New" panose="02070309020205020404" pitchFamily="49" charset="0"/>
                        </a:rPr>
                        <a:t> &lt;directory&gt;</a:t>
                      </a:r>
                    </a:p>
                  </a:txBody>
                  <a:tcPr/>
                </a:tc>
                <a:tc>
                  <a:txBody>
                    <a:bodyPr/>
                    <a:lstStyle/>
                    <a:p>
                      <a:r>
                        <a:rPr lang="en-US" sz="1400" dirty="0">
                          <a:solidFill>
                            <a:schemeClr val="tx1"/>
                          </a:solidFill>
                        </a:rPr>
                        <a:t>Removes the subdirectory from the current working directory.</a:t>
                      </a:r>
                    </a:p>
                  </a:txBody>
                  <a:tcPr/>
                </a:tc>
                <a:extLst>
                  <a:ext uri="{0D108BD9-81ED-4DB2-BD59-A6C34878D82A}">
                    <a16:rowId xmlns:a16="http://schemas.microsoft.com/office/drawing/2014/main" val="10005"/>
                  </a:ext>
                </a:extLst>
              </a:tr>
              <a:tr h="373652">
                <a:tc>
                  <a:txBody>
                    <a:bodyPr/>
                    <a:lstStyle/>
                    <a:p>
                      <a:pPr algn="ctr"/>
                      <a:r>
                        <a:rPr lang="en-US" sz="1400" dirty="0" err="1">
                          <a:solidFill>
                            <a:schemeClr val="tx1"/>
                          </a:solidFill>
                          <a:latin typeface="Courier New" panose="02070309020205020404" pitchFamily="49" charset="0"/>
                          <a:cs typeface="Courier New" panose="02070309020205020404" pitchFamily="49" charset="0"/>
                        </a:rPr>
                        <a:t>cp</a:t>
                      </a:r>
                      <a:r>
                        <a:rPr lang="en-US" sz="1400" dirty="0">
                          <a:solidFill>
                            <a:schemeClr val="tx1"/>
                          </a:solidFill>
                          <a:latin typeface="Courier New" panose="02070309020205020404" pitchFamily="49" charset="0"/>
                          <a:cs typeface="Courier New" panose="02070309020205020404" pitchFamily="49" charset="0"/>
                        </a:rPr>
                        <a:t> &lt;</a:t>
                      </a:r>
                      <a:r>
                        <a:rPr lang="en-US" sz="1400" dirty="0" err="1">
                          <a:solidFill>
                            <a:schemeClr val="tx1"/>
                          </a:solidFill>
                          <a:latin typeface="Courier New" panose="02070309020205020404" pitchFamily="49" charset="0"/>
                          <a:cs typeface="Courier New" panose="02070309020205020404" pitchFamily="49" charset="0"/>
                        </a:rPr>
                        <a:t>sourcefile</a:t>
                      </a:r>
                      <a:r>
                        <a:rPr lang="en-US" sz="1400" dirty="0">
                          <a:solidFill>
                            <a:schemeClr val="tx1"/>
                          </a:solidFill>
                          <a:latin typeface="Courier New" panose="02070309020205020404" pitchFamily="49" charset="0"/>
                          <a:cs typeface="Courier New" panose="02070309020205020404" pitchFamily="49" charset="0"/>
                        </a:rPr>
                        <a:t>&gt; &lt;destination&gt;</a:t>
                      </a:r>
                    </a:p>
                  </a:txBody>
                  <a:tcPr/>
                </a:tc>
                <a:tc>
                  <a:txBody>
                    <a:bodyPr/>
                    <a:lstStyle/>
                    <a:p>
                      <a:r>
                        <a:rPr lang="en-US" sz="1400" dirty="0">
                          <a:solidFill>
                            <a:schemeClr val="tx1"/>
                          </a:solidFill>
                        </a:rPr>
                        <a:t>Used to make copies of files or entire directories.</a:t>
                      </a:r>
                    </a:p>
                  </a:txBody>
                  <a:tcPr/>
                </a:tc>
                <a:extLst>
                  <a:ext uri="{0D108BD9-81ED-4DB2-BD59-A6C34878D82A}">
                    <a16:rowId xmlns:a16="http://schemas.microsoft.com/office/drawing/2014/main" val="10006"/>
                  </a:ext>
                </a:extLst>
              </a:tr>
              <a:tr h="373652">
                <a:tc>
                  <a:txBody>
                    <a:bodyPr/>
                    <a:lstStyle/>
                    <a:p>
                      <a:pPr algn="ctr"/>
                      <a:r>
                        <a:rPr lang="en-US" sz="1400" dirty="0">
                          <a:solidFill>
                            <a:schemeClr val="tx1"/>
                          </a:solidFill>
                          <a:latin typeface="Courier New" panose="02070309020205020404" pitchFamily="49" charset="0"/>
                          <a:cs typeface="Courier New" panose="02070309020205020404" pitchFamily="49" charset="0"/>
                        </a:rPr>
                        <a:t>mv &lt;source&gt; &lt;destination&gt;</a:t>
                      </a:r>
                    </a:p>
                  </a:txBody>
                  <a:tcPr/>
                </a:tc>
                <a:tc>
                  <a:txBody>
                    <a:bodyPr/>
                    <a:lstStyle/>
                    <a:p>
                      <a:r>
                        <a:rPr lang="en-US" sz="1400" dirty="0">
                          <a:solidFill>
                            <a:schemeClr val="tx1"/>
                          </a:solidFill>
                        </a:rPr>
                        <a:t>Used to rename files or</a:t>
                      </a:r>
                      <a:r>
                        <a:rPr lang="en-US" sz="1400" baseline="0" dirty="0">
                          <a:solidFill>
                            <a:schemeClr val="tx1"/>
                          </a:solidFill>
                        </a:rPr>
                        <a:t> directories and / or move them from one directory to another.</a:t>
                      </a:r>
                      <a:endParaRPr lang="en-US" sz="1400" dirty="0">
                        <a:solidFill>
                          <a:schemeClr val="tx1"/>
                        </a:solidFill>
                      </a:endParaRPr>
                    </a:p>
                  </a:txBody>
                  <a:tcPr/>
                </a:tc>
                <a:extLst>
                  <a:ext uri="{0D108BD9-81ED-4DB2-BD59-A6C34878D82A}">
                    <a16:rowId xmlns:a16="http://schemas.microsoft.com/office/drawing/2014/main" val="10007"/>
                  </a:ext>
                </a:extLst>
              </a:tr>
              <a:tr h="373652">
                <a:tc>
                  <a:txBody>
                    <a:bodyPr/>
                    <a:lstStyle/>
                    <a:p>
                      <a:pPr algn="ctr"/>
                      <a:r>
                        <a:rPr lang="en-US" sz="1400" dirty="0" err="1">
                          <a:solidFill>
                            <a:schemeClr val="tx1"/>
                          </a:solidFill>
                          <a:latin typeface="Courier New" panose="02070309020205020404" pitchFamily="49" charset="0"/>
                          <a:cs typeface="Courier New" panose="02070309020205020404" pitchFamily="49" charset="0"/>
                        </a:rPr>
                        <a:t>rm</a:t>
                      </a:r>
                      <a:r>
                        <a:rPr lang="en-US" sz="1400" dirty="0">
                          <a:solidFill>
                            <a:schemeClr val="tx1"/>
                          </a:solidFill>
                          <a:latin typeface="Courier New" panose="02070309020205020404" pitchFamily="49" charset="0"/>
                          <a:cs typeface="Courier New" panose="02070309020205020404" pitchFamily="49" charset="0"/>
                        </a:rPr>
                        <a:t> &lt;</a:t>
                      </a:r>
                      <a:r>
                        <a:rPr lang="en-US" sz="1400" dirty="0" err="1">
                          <a:solidFill>
                            <a:schemeClr val="tx1"/>
                          </a:solidFill>
                          <a:latin typeface="Courier New" panose="02070309020205020404" pitchFamily="49" charset="0"/>
                          <a:cs typeface="Courier New" panose="02070309020205020404" pitchFamily="49" charset="0"/>
                        </a:rPr>
                        <a:t>targetfile</a:t>
                      </a:r>
                      <a:r>
                        <a:rPr lang="en-US" sz="1400" dirty="0">
                          <a:solidFill>
                            <a:schemeClr val="tx1"/>
                          </a:solidFill>
                          <a:latin typeface="Courier New" panose="02070309020205020404" pitchFamily="49" charset="0"/>
                          <a:cs typeface="Courier New" panose="02070309020205020404" pitchFamily="49" charset="0"/>
                        </a:rPr>
                        <a:t>&gt;</a:t>
                      </a:r>
                    </a:p>
                  </a:txBody>
                  <a:tcPr/>
                </a:tc>
                <a:tc>
                  <a:txBody>
                    <a:bodyPr/>
                    <a:lstStyle/>
                    <a:p>
                      <a:r>
                        <a:rPr lang="en-US" sz="1400" dirty="0">
                          <a:solidFill>
                            <a:schemeClr val="tx1"/>
                          </a:solidFill>
                        </a:rPr>
                        <a:t>Removes the specified file.</a:t>
                      </a:r>
                    </a:p>
                  </a:txBody>
                  <a:tcPr/>
                </a:tc>
                <a:extLst>
                  <a:ext uri="{0D108BD9-81ED-4DB2-BD59-A6C34878D82A}">
                    <a16:rowId xmlns:a16="http://schemas.microsoft.com/office/drawing/2014/main" val="10008"/>
                  </a:ext>
                </a:extLst>
              </a:tr>
              <a:tr h="373652">
                <a:tc>
                  <a:txBody>
                    <a:bodyPr/>
                    <a:lstStyle/>
                    <a:p>
                      <a:pPr algn="ctr"/>
                      <a:r>
                        <a:rPr lang="en-US" sz="1400" dirty="0">
                          <a:solidFill>
                            <a:schemeClr val="tx1"/>
                          </a:solidFill>
                          <a:latin typeface="Courier New" panose="02070309020205020404" pitchFamily="49" charset="0"/>
                          <a:cs typeface="Courier New" panose="02070309020205020404" pitchFamily="49" charset="0"/>
                        </a:rPr>
                        <a:t>cat &lt;</a:t>
                      </a:r>
                      <a:r>
                        <a:rPr lang="en-US" sz="1400" dirty="0" err="1">
                          <a:solidFill>
                            <a:schemeClr val="tx1"/>
                          </a:solidFill>
                          <a:latin typeface="Courier New" panose="02070309020205020404" pitchFamily="49" charset="0"/>
                          <a:cs typeface="Courier New" panose="02070309020205020404" pitchFamily="49" charset="0"/>
                        </a:rPr>
                        <a:t>targetfile</a:t>
                      </a:r>
                      <a:r>
                        <a:rPr lang="en-US" sz="1400" dirty="0">
                          <a:solidFill>
                            <a:schemeClr val="tx1"/>
                          </a:solidFill>
                          <a:latin typeface="Courier New" panose="02070309020205020404" pitchFamily="49" charset="0"/>
                          <a:cs typeface="Courier New" panose="02070309020205020404" pitchFamily="49" charset="0"/>
                        </a:rPr>
                        <a:t>&gt;</a:t>
                      </a:r>
                    </a:p>
                  </a:txBody>
                  <a:tcPr/>
                </a:tc>
                <a:tc>
                  <a:txBody>
                    <a:bodyPr/>
                    <a:lstStyle/>
                    <a:p>
                      <a:r>
                        <a:rPr lang="en-US" sz="1400" dirty="0">
                          <a:solidFill>
                            <a:schemeClr val="tx1"/>
                          </a:solidFill>
                        </a:rPr>
                        <a:t>Displays the content of the specified</a:t>
                      </a:r>
                      <a:r>
                        <a:rPr lang="en-US" sz="1400" baseline="0" dirty="0">
                          <a:solidFill>
                            <a:schemeClr val="tx1"/>
                          </a:solidFill>
                        </a:rPr>
                        <a:t> file.</a:t>
                      </a:r>
                      <a:endParaRPr lang="en-US" sz="1400" dirty="0">
                        <a:solidFill>
                          <a:schemeClr val="tx1"/>
                        </a:solidFill>
                      </a:endParaRPr>
                    </a:p>
                  </a:txBody>
                  <a:tcPr/>
                </a:tc>
                <a:extLst>
                  <a:ext uri="{0D108BD9-81ED-4DB2-BD59-A6C34878D82A}">
                    <a16:rowId xmlns:a16="http://schemas.microsoft.com/office/drawing/2014/main" val="10009"/>
                  </a:ext>
                </a:extLst>
              </a:tr>
              <a:tr h="373652">
                <a:tc>
                  <a:txBody>
                    <a:bodyPr/>
                    <a:lstStyle/>
                    <a:p>
                      <a:pPr algn="ctr"/>
                      <a:r>
                        <a:rPr lang="en-US" sz="1400" dirty="0">
                          <a:solidFill>
                            <a:schemeClr val="tx1"/>
                          </a:solidFill>
                          <a:latin typeface="Courier New" panose="02070309020205020404" pitchFamily="49" charset="0"/>
                          <a:cs typeface="Courier New" panose="02070309020205020404" pitchFamily="49" charset="0"/>
                        </a:rPr>
                        <a:t>more &lt;</a:t>
                      </a:r>
                      <a:r>
                        <a:rPr lang="en-US" sz="1400" dirty="0" err="1">
                          <a:solidFill>
                            <a:schemeClr val="tx1"/>
                          </a:solidFill>
                          <a:latin typeface="Courier New" panose="02070309020205020404" pitchFamily="49" charset="0"/>
                          <a:cs typeface="Courier New" panose="02070309020205020404" pitchFamily="49" charset="0"/>
                        </a:rPr>
                        <a:t>targetfile</a:t>
                      </a:r>
                      <a:r>
                        <a:rPr lang="en-US" sz="1400" dirty="0">
                          <a:solidFill>
                            <a:schemeClr val="tx1"/>
                          </a:solidFill>
                          <a:latin typeface="Courier New" panose="02070309020205020404" pitchFamily="49" charset="0"/>
                          <a:cs typeface="Courier New" panose="02070309020205020404" pitchFamily="49" charset="0"/>
                        </a:rPr>
                        <a:t>&gt;</a:t>
                      </a:r>
                    </a:p>
                  </a:txBody>
                  <a:tcPr/>
                </a:tc>
                <a:tc>
                  <a:txBody>
                    <a:bodyPr/>
                    <a:lstStyle/>
                    <a:p>
                      <a:r>
                        <a:rPr lang="en-US" sz="1400" dirty="0">
                          <a:solidFill>
                            <a:schemeClr val="tx1"/>
                          </a:solidFill>
                        </a:rPr>
                        <a:t>Displays the contents of the specific file,</a:t>
                      </a:r>
                      <a:r>
                        <a:rPr lang="en-US" sz="1400" baseline="0" dirty="0">
                          <a:solidFill>
                            <a:schemeClr val="tx1"/>
                          </a:solidFill>
                        </a:rPr>
                        <a:t> pausing at the end of the screen and asking the user to press a key (for long files).</a:t>
                      </a:r>
                      <a:endParaRPr lang="en-US" sz="1400" dirty="0">
                        <a:solidFill>
                          <a:schemeClr val="tx1"/>
                        </a:solidFill>
                      </a:endParaRPr>
                    </a:p>
                  </a:txBody>
                  <a:tcPr/>
                </a:tc>
                <a:extLst>
                  <a:ext uri="{0D108BD9-81ED-4DB2-BD59-A6C34878D82A}">
                    <a16:rowId xmlns:a16="http://schemas.microsoft.com/office/drawing/2014/main" val="10010"/>
                  </a:ext>
                </a:extLst>
              </a:tr>
              <a:tr h="373652">
                <a:tc>
                  <a:txBody>
                    <a:bodyPr/>
                    <a:lstStyle/>
                    <a:p>
                      <a:pPr algn="ctr"/>
                      <a:r>
                        <a:rPr lang="en-US" sz="1400" dirty="0">
                          <a:solidFill>
                            <a:schemeClr val="tx1"/>
                          </a:solidFill>
                          <a:latin typeface="Courier New" panose="02070309020205020404" pitchFamily="49" charset="0"/>
                          <a:cs typeface="Courier New" panose="02070309020205020404" pitchFamily="49" charset="0"/>
                        </a:rPr>
                        <a:t>less &lt;</a:t>
                      </a:r>
                      <a:r>
                        <a:rPr lang="en-US" sz="1400" dirty="0" err="1">
                          <a:solidFill>
                            <a:schemeClr val="tx1"/>
                          </a:solidFill>
                          <a:latin typeface="Courier New" panose="02070309020205020404" pitchFamily="49" charset="0"/>
                          <a:cs typeface="Courier New" panose="02070309020205020404" pitchFamily="49" charset="0"/>
                        </a:rPr>
                        <a:t>targetfile</a:t>
                      </a:r>
                      <a:r>
                        <a:rPr lang="en-US" sz="1400" dirty="0">
                          <a:solidFill>
                            <a:schemeClr val="tx1"/>
                          </a:solidFill>
                          <a:latin typeface="Courier New" panose="02070309020205020404" pitchFamily="49" charset="0"/>
                          <a:cs typeface="Courier New" panose="02070309020205020404" pitchFamily="49" charset="0"/>
                        </a:rPr>
                        <a:t>&gt;</a:t>
                      </a:r>
                    </a:p>
                  </a:txBody>
                  <a:tcPr/>
                </a:tc>
                <a:tc>
                  <a:txBody>
                    <a:bodyPr/>
                    <a:lstStyle/>
                    <a:p>
                      <a:r>
                        <a:rPr lang="en-US" sz="1400" dirty="0">
                          <a:solidFill>
                            <a:schemeClr val="tx1"/>
                          </a:solidFill>
                        </a:rPr>
                        <a:t>Just like more. Also allows users</a:t>
                      </a:r>
                      <a:r>
                        <a:rPr lang="en-US" sz="1400" baseline="0" dirty="0">
                          <a:solidFill>
                            <a:schemeClr val="tx1"/>
                          </a:solidFill>
                        </a:rPr>
                        <a:t> to scroll backward and forward through the displayed file.</a:t>
                      </a:r>
                      <a:endParaRPr lang="en-US" sz="1400" dirty="0">
                        <a:solidFill>
                          <a:schemeClr val="tx1"/>
                        </a:solidFill>
                      </a:endParaRPr>
                    </a:p>
                  </a:txBody>
                  <a:tcPr/>
                </a:tc>
                <a:extLst>
                  <a:ext uri="{0D108BD9-81ED-4DB2-BD59-A6C34878D82A}">
                    <a16:rowId xmlns:a16="http://schemas.microsoft.com/office/drawing/2014/main" val="10011"/>
                  </a:ext>
                </a:extLst>
              </a:tr>
            </a:tbl>
          </a:graphicData>
        </a:graphic>
      </p:graphicFrame>
      <p:sp>
        <p:nvSpPr>
          <p:cNvPr id="4" name="Slide Number Placeholder 3"/>
          <p:cNvSpPr>
            <a:spLocks noGrp="1"/>
          </p:cNvSpPr>
          <p:nvPr>
            <p:ph type="sldNum" sz="quarter" idx="10"/>
          </p:nvPr>
        </p:nvSpPr>
        <p:spPr/>
        <p:txBody>
          <a:bodyPr/>
          <a:lstStyle/>
          <a:p>
            <a:fld id="{D341B97A-378E-4F69-9D74-E5B0730D91FC}"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Tree>
    <p:extLst>
      <p:ext uri="{BB962C8B-B14F-4D97-AF65-F5344CB8AC3E}">
        <p14:creationId xmlns:p14="http://schemas.microsoft.com/office/powerpoint/2010/main" val="423472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 &amp; SOFT LINKS</a:t>
            </a:r>
          </a:p>
        </p:txBody>
      </p:sp>
      <p:sp>
        <p:nvSpPr>
          <p:cNvPr id="3" name="Content Placeholder 2"/>
          <p:cNvSpPr>
            <a:spLocks noGrp="1"/>
          </p:cNvSpPr>
          <p:nvPr>
            <p:ph idx="1"/>
          </p:nvPr>
        </p:nvSpPr>
        <p:spPr/>
        <p:txBody>
          <a:bodyPr/>
          <a:lstStyle/>
          <a:p>
            <a:pPr marL="0" indent="0">
              <a:buNone/>
            </a:pPr>
            <a:r>
              <a:rPr lang="en-US" sz="2000" dirty="0"/>
              <a:t>A </a:t>
            </a:r>
            <a:r>
              <a:rPr lang="en-US" sz="2000" b="1" dirty="0"/>
              <a:t>hard link </a:t>
            </a:r>
            <a:r>
              <a:rPr lang="en-US" sz="2000" dirty="0"/>
              <a:t>allows a user to create two exact files without having to duplicate the data on disk. However unlike creating a copy, if you modify the hard link you are in turn modifying the original file as well as they both reference the same </a:t>
            </a:r>
            <a:r>
              <a:rPr lang="en-US" sz="2000" dirty="0" err="1"/>
              <a:t>inode</a:t>
            </a:r>
            <a:r>
              <a:rPr lang="en-US" sz="2000" dirty="0"/>
              <a:t>.</a:t>
            </a:r>
          </a:p>
          <a:p>
            <a:pPr marL="0" indent="0">
              <a:buNone/>
            </a:pPr>
            <a:endParaRPr lang="en-US" sz="2000" dirty="0"/>
          </a:p>
          <a:p>
            <a:pPr marL="0" indent="0">
              <a:buNone/>
            </a:pPr>
            <a:r>
              <a:rPr lang="en-US" sz="2000" dirty="0"/>
              <a:t>A </a:t>
            </a:r>
            <a:r>
              <a:rPr lang="en-US" sz="2000" b="1" dirty="0"/>
              <a:t>soft link </a:t>
            </a:r>
            <a:r>
              <a:rPr lang="en-US" sz="2000" dirty="0"/>
              <a:t>is similar to a hard link in that it is used to link to an already existing file, however it is very different in its implementation. A symbolic link is not a reference to an </a:t>
            </a:r>
            <a:r>
              <a:rPr lang="en-US" sz="2000" dirty="0" err="1"/>
              <a:t>inode</a:t>
            </a:r>
            <a:r>
              <a:rPr lang="en-US" sz="2000" dirty="0"/>
              <a:t> but rather an pointer that redirects to another file or directory.</a:t>
            </a:r>
          </a:p>
          <a:p>
            <a:pPr marL="0" indent="0">
              <a:buNone/>
            </a:pPr>
            <a:endParaRPr lang="en-US" sz="2000" dirty="0"/>
          </a:p>
          <a:p>
            <a:pPr marL="0" indent="0">
              <a:buNone/>
            </a:pPr>
            <a:r>
              <a:rPr lang="en-US" sz="2000" dirty="0"/>
              <a:t>An</a:t>
            </a:r>
            <a:r>
              <a:rPr lang="en-US" sz="2000" b="1" dirty="0"/>
              <a:t> </a:t>
            </a:r>
            <a:r>
              <a:rPr lang="en-US" sz="2000" b="1" dirty="0" err="1"/>
              <a:t>inode</a:t>
            </a:r>
            <a:r>
              <a:rPr lang="en-US" sz="2000" dirty="0"/>
              <a:t> is a data structure used to represent a filesystem object, which can be one of various things including a file or a directory.</a:t>
            </a:r>
          </a:p>
          <a:p>
            <a:pPr marL="0" indent="0">
              <a:buNone/>
            </a:pPr>
            <a:endParaRPr lang="en-US" dirty="0"/>
          </a:p>
        </p:txBody>
      </p:sp>
      <p:sp>
        <p:nvSpPr>
          <p:cNvPr id="4" name="Slide Number Placeholder 3"/>
          <p:cNvSpPr>
            <a:spLocks noGrp="1"/>
          </p:cNvSpPr>
          <p:nvPr>
            <p:ph type="sldNum" sz="quarter" idx="10"/>
          </p:nvPr>
        </p:nvSpPr>
        <p:spPr/>
        <p:txBody>
          <a:bodyPr/>
          <a:lstStyle/>
          <a:p>
            <a:fld id="{D341B97A-378E-4F69-9D74-E5B0730D91FC}"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Tree>
    <p:extLst>
      <p:ext uri="{BB962C8B-B14F-4D97-AF65-F5344CB8AC3E}">
        <p14:creationId xmlns:p14="http://schemas.microsoft.com/office/powerpoint/2010/main" val="306610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 &amp; SOFT LINKS</a:t>
            </a:r>
          </a:p>
        </p:txBody>
      </p:sp>
      <p:sp>
        <p:nvSpPr>
          <p:cNvPr id="3" name="Content Placeholder 2"/>
          <p:cNvSpPr>
            <a:spLocks noGrp="1"/>
          </p:cNvSpPr>
          <p:nvPr>
            <p:ph idx="1"/>
          </p:nvPr>
        </p:nvSpPr>
        <p:spPr/>
        <p:txBody>
          <a:bodyPr/>
          <a:lstStyle/>
          <a:p>
            <a:pPr marL="0" indent="0">
              <a:buNone/>
            </a:pPr>
            <a:r>
              <a:rPr lang="en-US" sz="1800" dirty="0"/>
              <a:t>Hard (direct) and soft (indirect or symbolic) links can be created using the</a:t>
            </a:r>
            <a:r>
              <a:rPr lang="en-US" sz="1800" dirty="0">
                <a:latin typeface="Courier New" panose="02070309020205020404" pitchFamily="49" charset="0"/>
                <a:cs typeface="Courier New" panose="02070309020205020404" pitchFamily="49" charset="0"/>
              </a:rPr>
              <a:t> ln </a:t>
            </a:r>
            <a:r>
              <a:rPr lang="en-US" sz="1800" dirty="0"/>
              <a:t>command.</a:t>
            </a:r>
          </a:p>
          <a:p>
            <a:pPr marL="0" indent="0">
              <a:buNone/>
            </a:pPr>
            <a:r>
              <a:rPr lang="en-US" sz="1800" dirty="0">
                <a:latin typeface="Courier New" panose="02070309020205020404" pitchFamily="49" charset="0"/>
                <a:cs typeface="Courier New" panose="02070309020205020404" pitchFamily="49" charset="0"/>
              </a:rPr>
              <a:t>	$ ln filename </a:t>
            </a:r>
            <a:r>
              <a:rPr lang="en-US" sz="1800" dirty="0" err="1">
                <a:latin typeface="Courier New" panose="02070309020205020404" pitchFamily="49" charset="0"/>
                <a:cs typeface="Courier New" panose="02070309020205020404" pitchFamily="49" charset="0"/>
              </a:rPr>
              <a:t>linkname</a:t>
            </a:r>
            <a:endParaRPr lang="en-US" sz="1800" dirty="0">
              <a:latin typeface="Courier New" panose="02070309020205020404" pitchFamily="49" charset="0"/>
              <a:cs typeface="Courier New" panose="02070309020205020404" pitchFamily="49" charset="0"/>
            </a:endParaRPr>
          </a:p>
          <a:p>
            <a:pPr marL="0" indent="0">
              <a:buNone/>
            </a:pPr>
            <a:r>
              <a:rPr lang="en-US" sz="1800" dirty="0"/>
              <a:t>creates another directory entry for </a:t>
            </a:r>
            <a:r>
              <a:rPr lang="en-US" sz="1800" i="1" dirty="0"/>
              <a:t>filename</a:t>
            </a:r>
            <a:r>
              <a:rPr lang="en-US" sz="1800" dirty="0"/>
              <a:t> called </a:t>
            </a:r>
            <a:r>
              <a:rPr lang="en-US" sz="1800" i="1" dirty="0" err="1"/>
              <a:t>linkname</a:t>
            </a:r>
            <a:r>
              <a:rPr lang="en-US" sz="1800" i="1" dirty="0"/>
              <a:t> </a:t>
            </a:r>
            <a:r>
              <a:rPr lang="en-US" sz="1800" dirty="0"/>
              <a:t>(i.e. </a:t>
            </a:r>
            <a:r>
              <a:rPr lang="en-US" sz="1800" i="1" dirty="0" err="1"/>
              <a:t>linkname</a:t>
            </a:r>
            <a:r>
              <a:rPr lang="en-US" sz="1800" dirty="0"/>
              <a:t> is a hard link). Both directory entries appear identical (and both now have a link count of 2). </a:t>
            </a:r>
          </a:p>
          <a:p>
            <a:pPr marL="0" indent="0">
              <a:buNone/>
            </a:pPr>
            <a:r>
              <a:rPr lang="en-US" sz="1800" dirty="0">
                <a:latin typeface="Courier New" panose="02070309020205020404" pitchFamily="49" charset="0"/>
                <a:cs typeface="Courier New" panose="02070309020205020404" pitchFamily="49" charset="0"/>
              </a:rPr>
              <a:t>	$ ln –s filename </a:t>
            </a:r>
            <a:r>
              <a:rPr lang="en-US" sz="1800" dirty="0" err="1">
                <a:latin typeface="Courier New" panose="02070309020205020404" pitchFamily="49" charset="0"/>
                <a:cs typeface="Courier New" panose="02070309020205020404" pitchFamily="49" charset="0"/>
              </a:rPr>
              <a:t>linkname</a:t>
            </a:r>
            <a:endParaRPr lang="en-US" sz="1800" dirty="0">
              <a:latin typeface="Courier New" panose="02070309020205020404" pitchFamily="49" charset="0"/>
              <a:cs typeface="Courier New" panose="02070309020205020404" pitchFamily="49" charset="0"/>
            </a:endParaRPr>
          </a:p>
          <a:p>
            <a:pPr marL="0" indent="0">
              <a:buNone/>
            </a:pPr>
            <a:r>
              <a:rPr lang="en-US" sz="1800" dirty="0">
                <a:cs typeface="Courier New" panose="02070309020205020404" pitchFamily="49" charset="0"/>
              </a:rPr>
              <a:t>creates a shortcut called </a:t>
            </a:r>
            <a:r>
              <a:rPr lang="en-US" sz="1800" i="1" dirty="0" err="1">
                <a:cs typeface="Courier New" panose="02070309020205020404" pitchFamily="49" charset="0"/>
              </a:rPr>
              <a:t>linkname</a:t>
            </a:r>
            <a:r>
              <a:rPr lang="en-US" sz="1800" dirty="0">
                <a:cs typeface="Courier New" panose="02070309020205020404" pitchFamily="49" charset="0"/>
              </a:rPr>
              <a:t> (i.e. </a:t>
            </a:r>
            <a:r>
              <a:rPr lang="en-US" sz="1800" i="1" dirty="0" err="1">
                <a:cs typeface="Courier New" panose="02070309020205020404" pitchFamily="49" charset="0"/>
              </a:rPr>
              <a:t>linkname</a:t>
            </a:r>
            <a:r>
              <a:rPr lang="en-US" sz="1800" dirty="0">
                <a:cs typeface="Courier New" panose="02070309020205020404" pitchFamily="49" charset="0"/>
              </a:rPr>
              <a:t> is a soft link). The shortcut appears as an entry with a special type ('l'):</a:t>
            </a:r>
          </a:p>
          <a:p>
            <a:pPr marL="0" indent="0">
              <a:buNone/>
            </a:pPr>
            <a:endParaRPr lang="en-US" sz="800" dirty="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 ln –s hello.txt bye.txt</a:t>
            </a:r>
          </a:p>
          <a:p>
            <a:pPr marL="0" indent="0">
              <a:spcBef>
                <a:spcPts val="200"/>
              </a:spcBef>
              <a:buNone/>
            </a:pPr>
            <a:r>
              <a:rPr lang="en-US" sz="1800" dirty="0">
                <a:latin typeface="Courier New" panose="02070309020205020404" pitchFamily="49" charset="0"/>
                <a:cs typeface="Courier New" panose="02070309020205020404" pitchFamily="49" charset="0"/>
              </a:rPr>
              <a:t>	$ ls –l bye.txt</a:t>
            </a:r>
          </a:p>
          <a:p>
            <a:pPr marL="0" indent="0">
              <a:spcBef>
                <a:spcPts val="200"/>
              </a:spcBef>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lrwxrwxrwx</a:t>
            </a:r>
            <a:r>
              <a:rPr lang="en-US" sz="1800" dirty="0">
                <a:latin typeface="Courier New" panose="02070309020205020404" pitchFamily="49" charset="0"/>
                <a:cs typeface="Courier New" panose="02070309020205020404" pitchFamily="49" charset="0"/>
              </a:rPr>
              <a:t>   1 will finance 13 bye.txt -&gt; hello.txt</a:t>
            </a:r>
          </a:p>
          <a:p>
            <a:pPr marL="0" indent="0">
              <a:spcBef>
                <a:spcPts val="200"/>
              </a:spcBef>
              <a:buNone/>
            </a:pPr>
            <a:endParaRPr lang="en-US" sz="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D341B97A-378E-4F69-9D74-E5B0730D91FC}"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a:t>Copyright © 2015 Accenture All Rights Reserved.</a:t>
            </a:r>
          </a:p>
        </p:txBody>
      </p:sp>
    </p:spTree>
    <p:extLst>
      <p:ext uri="{BB962C8B-B14F-4D97-AF65-F5344CB8AC3E}">
        <p14:creationId xmlns:p14="http://schemas.microsoft.com/office/powerpoint/2010/main" val="2149409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MULTIPLE FILENAMES</a:t>
            </a:r>
          </a:p>
        </p:txBody>
      </p:sp>
      <p:sp>
        <p:nvSpPr>
          <p:cNvPr id="3" name="Content Placeholder 2"/>
          <p:cNvSpPr>
            <a:spLocks noGrp="1"/>
          </p:cNvSpPr>
          <p:nvPr>
            <p:ph idx="1"/>
          </p:nvPr>
        </p:nvSpPr>
        <p:spPr/>
        <p:txBody>
          <a:bodyPr/>
          <a:lstStyle/>
          <a:p>
            <a:pPr marL="0" indent="0">
              <a:buNone/>
            </a:pPr>
            <a:endParaRPr lang="en-US" sz="2000" dirty="0"/>
          </a:p>
          <a:p>
            <a:pPr marL="0" indent="0">
              <a:buNone/>
            </a:pPr>
            <a:r>
              <a:rPr lang="en-US" sz="2000" dirty="0"/>
              <a:t>Multiple filenames can be specified using special pattern-matching characters. The rules are:</a:t>
            </a:r>
          </a:p>
          <a:p>
            <a:r>
              <a:rPr lang="en-US" sz="2000" dirty="0"/>
              <a:t>'?' matches any single character in that position in the filename. </a:t>
            </a:r>
          </a:p>
          <a:p>
            <a:r>
              <a:rPr lang="en-US" sz="2000" dirty="0"/>
              <a:t>'*' matches zero or more characters in the filename. A '*' on its own will match all files. '*.*' matches all files with containing a '.'. </a:t>
            </a:r>
          </a:p>
          <a:p>
            <a:r>
              <a:rPr lang="en-US" sz="2000" dirty="0"/>
              <a:t>Characters enclosed in square brackets ('[' and ']') will match any filename that has one of those characters in that position. </a:t>
            </a:r>
          </a:p>
          <a:p>
            <a:r>
              <a:rPr lang="en-US" sz="2000" dirty="0"/>
              <a:t>A list of comma separated strings enclosed in curly braces ("{" and "}") will be expanded as a Cartesian product with the surrounding characters. </a:t>
            </a:r>
          </a:p>
          <a:p>
            <a:pPr marL="0" indent="0">
              <a:buNone/>
            </a:pPr>
            <a:endParaRPr lang="en-US" sz="2000" dirty="0"/>
          </a:p>
        </p:txBody>
      </p:sp>
      <p:sp>
        <p:nvSpPr>
          <p:cNvPr id="4" name="Slide Number Placeholder 3"/>
          <p:cNvSpPr>
            <a:spLocks noGrp="1"/>
          </p:cNvSpPr>
          <p:nvPr>
            <p:ph type="sldNum" sz="quarter" idx="10"/>
          </p:nvPr>
        </p:nvSpPr>
        <p:spPr/>
        <p:txBody>
          <a:bodyPr/>
          <a:lstStyle/>
          <a:p>
            <a:fld id="{D341B97A-378E-4F69-9D74-E5B0730D91FC}"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Tree>
    <p:extLst>
      <p:ext uri="{BB962C8B-B14F-4D97-AF65-F5344CB8AC3E}">
        <p14:creationId xmlns:p14="http://schemas.microsoft.com/office/powerpoint/2010/main" val="2021392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MULTIPLE FILENAMES</a:t>
            </a:r>
          </a:p>
        </p:txBody>
      </p:sp>
      <p:sp>
        <p:nvSpPr>
          <p:cNvPr id="3" name="Content Placeholder 2"/>
          <p:cNvSpPr>
            <a:spLocks noGrp="1"/>
          </p:cNvSpPr>
          <p:nvPr>
            <p:ph idx="1"/>
          </p:nvPr>
        </p:nvSpPr>
        <p:spPr/>
        <p:txBody>
          <a:bodyPr/>
          <a:lstStyle/>
          <a:p>
            <a:pPr marL="0" indent="0">
              <a:buNone/>
            </a:pPr>
            <a:endParaRPr lang="en-US" sz="2000" dirty="0"/>
          </a:p>
          <a:p>
            <a:pPr marL="0" indent="0">
              <a:buNone/>
            </a:pPr>
            <a:endParaRPr lang="en-US" sz="2000" dirty="0"/>
          </a:p>
          <a:p>
            <a:pPr marL="0" indent="0">
              <a:buNone/>
            </a:pPr>
            <a:r>
              <a:rPr lang="en-US" sz="2000" dirty="0"/>
              <a:t>For example:  </a:t>
            </a:r>
          </a:p>
          <a:p>
            <a:r>
              <a:rPr lang="en-US" sz="2000" dirty="0">
                <a:latin typeface="Courier New" panose="02070309020205020404" pitchFamily="49" charset="0"/>
                <a:cs typeface="Courier New" panose="02070309020205020404" pitchFamily="49" charset="0"/>
              </a:rPr>
              <a:t>???</a:t>
            </a:r>
            <a:r>
              <a:rPr lang="en-US" sz="2000" dirty="0"/>
              <a:t> matches all three-character filenames. </a:t>
            </a:r>
          </a:p>
          <a:p>
            <a:r>
              <a:rPr lang="en-US" sz="2000" dirty="0">
                <a:latin typeface="Courier New" panose="02070309020205020404" pitchFamily="49" charset="0"/>
                <a:cs typeface="Courier New" panose="02070309020205020404" pitchFamily="49" charset="0"/>
              </a:rPr>
              <a:t>?ell?</a:t>
            </a:r>
            <a:r>
              <a:rPr lang="en-US" sz="2000" dirty="0"/>
              <a:t> matches any five-character filenames with '</a:t>
            </a:r>
            <a:r>
              <a:rPr lang="en-US" sz="2000" dirty="0">
                <a:latin typeface="Courier New" panose="02070309020205020404" pitchFamily="49" charset="0"/>
                <a:cs typeface="Courier New" panose="02070309020205020404" pitchFamily="49" charset="0"/>
              </a:rPr>
              <a:t>ell</a:t>
            </a:r>
            <a:r>
              <a:rPr lang="en-US" sz="2000" dirty="0"/>
              <a:t>' in the middle. </a:t>
            </a:r>
          </a:p>
          <a:p>
            <a:r>
              <a:rPr lang="en-US" sz="2000" dirty="0">
                <a:latin typeface="Courier New" panose="02070309020205020404" pitchFamily="49" charset="0"/>
                <a:cs typeface="Courier New" panose="02070309020205020404" pitchFamily="49" charset="0"/>
              </a:rPr>
              <a:t>he*</a:t>
            </a:r>
            <a:r>
              <a:rPr lang="en-US" sz="2000" dirty="0"/>
              <a:t> matches any filename beginning with '</a:t>
            </a:r>
            <a:r>
              <a:rPr lang="en-US" sz="2000" dirty="0">
                <a:latin typeface="Courier New" panose="02070309020205020404" pitchFamily="49" charset="0"/>
                <a:cs typeface="Courier New" panose="02070309020205020404" pitchFamily="49" charset="0"/>
              </a:rPr>
              <a:t>he</a:t>
            </a:r>
            <a:r>
              <a:rPr lang="en-US" sz="2000" dirty="0"/>
              <a:t>'. </a:t>
            </a:r>
          </a:p>
          <a:p>
            <a:r>
              <a:rPr lang="en-US" sz="2000" dirty="0">
                <a:latin typeface="Courier New" panose="02070309020205020404" pitchFamily="49" charset="0"/>
                <a:cs typeface="Courier New" panose="02070309020205020404" pitchFamily="49" charset="0"/>
              </a:rPr>
              <a:t>[m-z]*[a-l]</a:t>
            </a:r>
            <a:r>
              <a:rPr lang="en-US" sz="2000" dirty="0"/>
              <a:t> matches any filename that begins with a letter from '</a:t>
            </a:r>
            <a:r>
              <a:rPr lang="en-US" sz="2000" dirty="0">
                <a:latin typeface="Courier New" panose="02070309020205020404" pitchFamily="49" charset="0"/>
                <a:cs typeface="Courier New" panose="02070309020205020404" pitchFamily="49" charset="0"/>
              </a:rPr>
              <a:t>m</a:t>
            </a:r>
            <a:r>
              <a:rPr lang="en-US" sz="2000" dirty="0"/>
              <a:t>' to '</a:t>
            </a:r>
            <a:r>
              <a:rPr lang="en-US" sz="2000" dirty="0">
                <a:latin typeface="Courier New" panose="02070309020205020404" pitchFamily="49" charset="0"/>
                <a:cs typeface="Courier New" panose="02070309020205020404" pitchFamily="49" charset="0"/>
              </a:rPr>
              <a:t>z</a:t>
            </a:r>
            <a:r>
              <a:rPr lang="en-US" sz="2000" dirty="0"/>
              <a:t>' and ends in a letter from '</a:t>
            </a:r>
            <a:r>
              <a:rPr lang="en-US" sz="2000" dirty="0">
                <a:latin typeface="Courier New" panose="02070309020205020404" pitchFamily="49" charset="0"/>
                <a:cs typeface="Courier New" panose="02070309020205020404" pitchFamily="49" charset="0"/>
              </a:rPr>
              <a:t>a</a:t>
            </a:r>
            <a:r>
              <a:rPr lang="en-US" sz="2000" dirty="0"/>
              <a:t>' to '</a:t>
            </a:r>
            <a:r>
              <a:rPr lang="en-US" sz="2000" dirty="0">
                <a:latin typeface="Courier New" panose="02070309020205020404" pitchFamily="49" charset="0"/>
                <a:cs typeface="Courier New" panose="02070309020205020404" pitchFamily="49" charset="0"/>
              </a:rPr>
              <a:t>l</a:t>
            </a:r>
            <a:r>
              <a:rPr lang="en-US" sz="2000" dirty="0"/>
              <a:t>'. </a:t>
            </a:r>
          </a:p>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usr</a:t>
            </a:r>
            <a:r>
              <a:rPr lang="en-US" sz="2000" dirty="0">
                <a:latin typeface="Courier New" panose="02070309020205020404" pitchFamily="49" charset="0"/>
                <a:cs typeface="Courier New" panose="02070309020205020404" pitchFamily="49" charset="0"/>
              </a:rPr>
              <a:t>,}{/bin,/lib}/file</a:t>
            </a:r>
            <a:r>
              <a:rPr lang="en-US" sz="2000" dirty="0"/>
              <a:t> expands to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usr</a:t>
            </a:r>
            <a:r>
              <a:rPr lang="en-US" sz="2000" dirty="0">
                <a:latin typeface="Courier New" panose="02070309020205020404" pitchFamily="49" charset="0"/>
                <a:cs typeface="Courier New" panose="02070309020205020404" pitchFamily="49" charset="0"/>
              </a:rPr>
              <a:t>/bin/file, /</a:t>
            </a:r>
            <a:r>
              <a:rPr lang="en-US" sz="2000" dirty="0" err="1">
                <a:latin typeface="Courier New" panose="02070309020205020404" pitchFamily="49" charset="0"/>
                <a:cs typeface="Courier New" panose="02070309020205020404" pitchFamily="49" charset="0"/>
              </a:rPr>
              <a:t>usr</a:t>
            </a:r>
            <a:r>
              <a:rPr lang="en-US" sz="2000" dirty="0">
                <a:latin typeface="Courier New" panose="02070309020205020404" pitchFamily="49" charset="0"/>
                <a:cs typeface="Courier New" panose="02070309020205020404" pitchFamily="49" charset="0"/>
              </a:rPr>
              <a:t>/lib/file, /bin/file</a:t>
            </a:r>
            <a:r>
              <a:rPr lang="en-US" sz="2000" dirty="0"/>
              <a:t> and </a:t>
            </a:r>
            <a:r>
              <a:rPr lang="en-US" sz="2000" dirty="0">
                <a:latin typeface="Courier New" panose="02070309020205020404" pitchFamily="49" charset="0"/>
                <a:cs typeface="Courier New" panose="02070309020205020404" pitchFamily="49" charset="0"/>
              </a:rPr>
              <a:t>/lib/file</a:t>
            </a:r>
            <a:r>
              <a:rPr lang="en-US" sz="2000" dirty="0"/>
              <a:t>. </a:t>
            </a:r>
          </a:p>
          <a:p>
            <a:pPr marL="0" indent="0">
              <a:buNone/>
            </a:pPr>
            <a:endParaRPr lang="en-US" dirty="0"/>
          </a:p>
        </p:txBody>
      </p:sp>
      <p:sp>
        <p:nvSpPr>
          <p:cNvPr id="4" name="Slide Number Placeholder 3"/>
          <p:cNvSpPr>
            <a:spLocks noGrp="1"/>
          </p:cNvSpPr>
          <p:nvPr>
            <p:ph type="sldNum" sz="quarter" idx="10"/>
          </p:nvPr>
        </p:nvSpPr>
        <p:spPr/>
        <p:txBody>
          <a:bodyPr/>
          <a:lstStyle/>
          <a:p>
            <a:fld id="{D341B97A-378E-4F69-9D74-E5B0730D91FC}"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Tree>
    <p:extLst>
      <p:ext uri="{BB962C8B-B14F-4D97-AF65-F5344CB8AC3E}">
        <p14:creationId xmlns:p14="http://schemas.microsoft.com/office/powerpoint/2010/main" val="3340827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solidFill>
                  <a:schemeClr val="accent5"/>
                </a:solidFill>
                <a:effectLst>
                  <a:outerShdw blurRad="38100" dist="38100" dir="2700000" algn="tl">
                    <a:srgbClr val="000000">
                      <a:alpha val="43137"/>
                    </a:srgbClr>
                  </a:outerShdw>
                </a:effectLst>
              </a:rPr>
              <a:t>FILE HANDLING</a:t>
            </a:r>
          </a:p>
        </p:txBody>
      </p:sp>
      <p:sp>
        <p:nvSpPr>
          <p:cNvPr id="4" name="Slide Number Placeholder 3"/>
          <p:cNvSpPr>
            <a:spLocks noGrp="1"/>
          </p:cNvSpPr>
          <p:nvPr>
            <p:ph type="sldNum" sz="quarter" idx="10"/>
          </p:nvPr>
        </p:nvSpPr>
        <p:spPr/>
        <p:txBody>
          <a:bodyPr/>
          <a:lstStyle/>
          <a:p>
            <a:fld id="{D341B97A-378E-4F69-9D74-E5B0730D91FC}"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dirty="0"/>
              <a:t>Copyright © 2015 Accenture All Rights Reserved.</a:t>
            </a:r>
          </a:p>
        </p:txBody>
      </p:sp>
    </p:spTree>
    <p:extLst>
      <p:ext uri="{BB962C8B-B14F-4D97-AF65-F5344CB8AC3E}">
        <p14:creationId xmlns:p14="http://schemas.microsoft.com/office/powerpoint/2010/main" val="4211773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File and Directory Permissions</a:t>
            </a:r>
          </a:p>
        </p:txBody>
      </p:sp>
      <p:sp>
        <p:nvSpPr>
          <p:cNvPr id="3" name="Slide Number Placeholder 2"/>
          <p:cNvSpPr>
            <a:spLocks noGrp="1"/>
          </p:cNvSpPr>
          <p:nvPr>
            <p:ph type="sldNum" sz="quarter" idx="10"/>
          </p:nvPr>
        </p:nvSpPr>
        <p:spPr/>
        <p:txBody>
          <a:bodyPr/>
          <a:lstStyle/>
          <a:p>
            <a:fld id="{73954299-DE52-47A8-A04E-69FC1668FE8B}" type="slidenum">
              <a:rPr lang="en-US" smtClean="0"/>
              <a:pPr/>
              <a:t>18</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7" name="Content Placeholder 6"/>
          <p:cNvSpPr>
            <a:spLocks noGrp="1"/>
          </p:cNvSpPr>
          <p:nvPr>
            <p:ph idx="1"/>
          </p:nvPr>
        </p:nvSpPr>
        <p:spPr/>
        <p:txBody>
          <a:bodyPr/>
          <a:lstStyle/>
          <a:p>
            <a:pPr algn="just"/>
            <a:r>
              <a:rPr lang="en-US" dirty="0"/>
              <a:t>File ownership is an important component of UNIX that provides a secure method for storing files. </a:t>
            </a:r>
          </a:p>
          <a:p>
            <a:pPr marL="0" indent="0" algn="just">
              <a:buNone/>
            </a:pPr>
            <a:r>
              <a:rPr lang="en-US" sz="2000" dirty="0"/>
              <a:t>  </a:t>
            </a:r>
          </a:p>
          <a:p>
            <a:pPr marL="0" indent="0" algn="just">
              <a:buNone/>
            </a:pPr>
            <a:endParaRPr lang="en-US" sz="2000" dirty="0"/>
          </a:p>
        </p:txBody>
      </p:sp>
      <p:sp>
        <p:nvSpPr>
          <p:cNvPr id="9" name="TextBox 8"/>
          <p:cNvSpPr txBox="1"/>
          <p:nvPr/>
        </p:nvSpPr>
        <p:spPr>
          <a:xfrm>
            <a:off x="404999" y="2614411"/>
            <a:ext cx="4489450" cy="2019014"/>
          </a:xfrm>
          <a:prstGeom prst="rect">
            <a:avLst/>
          </a:prstGeom>
          <a:noFill/>
        </p:spPr>
        <p:txBody>
          <a:bodyPr wrap="square" rtlCol="0">
            <a:spAutoFit/>
          </a:bodyPr>
          <a:lstStyle/>
          <a:p>
            <a:r>
              <a:rPr lang="en-US" sz="2400" b="0" dirty="0"/>
              <a:t>UNIX file attributes:</a:t>
            </a:r>
          </a:p>
          <a:p>
            <a:endParaRPr lang="en-US" sz="2000" b="0" dirty="0"/>
          </a:p>
          <a:p>
            <a:pPr marL="342900" indent="-342900">
              <a:lnSpc>
                <a:spcPct val="150000"/>
              </a:lnSpc>
              <a:buFont typeface="Arial" panose="020B0604020202020204" pitchFamily="34" charset="0"/>
              <a:buChar char="•"/>
            </a:pPr>
            <a:r>
              <a:rPr lang="en-US" sz="2000" b="0" dirty="0"/>
              <a:t>(u) Owner Permissions</a:t>
            </a:r>
          </a:p>
          <a:p>
            <a:pPr marL="342900" indent="-342900">
              <a:lnSpc>
                <a:spcPct val="150000"/>
              </a:lnSpc>
              <a:buFont typeface="Arial" panose="020B0604020202020204" pitchFamily="34" charset="0"/>
              <a:buChar char="•"/>
            </a:pPr>
            <a:r>
              <a:rPr lang="en-US" sz="2000" b="0" dirty="0"/>
              <a:t>(g) Group Permissions</a:t>
            </a:r>
          </a:p>
          <a:p>
            <a:pPr marL="342900" indent="-342900">
              <a:lnSpc>
                <a:spcPct val="150000"/>
              </a:lnSpc>
              <a:buFont typeface="Arial" panose="020B0604020202020204" pitchFamily="34" charset="0"/>
              <a:buChar char="•"/>
            </a:pPr>
            <a:r>
              <a:rPr lang="en-US" sz="2000" b="0" dirty="0"/>
              <a:t>(o) Other Permissions</a:t>
            </a:r>
          </a:p>
        </p:txBody>
      </p:sp>
    </p:spTree>
    <p:extLst>
      <p:ext uri="{BB962C8B-B14F-4D97-AF65-F5344CB8AC3E}">
        <p14:creationId xmlns:p14="http://schemas.microsoft.com/office/powerpoint/2010/main" val="272400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r>
              <a:rPr lang="en-US" dirty="0"/>
              <a:t>CONTENTS</a:t>
            </a:r>
          </a:p>
        </p:txBody>
      </p:sp>
      <p:sp>
        <p:nvSpPr>
          <p:cNvPr id="7" name="Slide Number Placeholder 3"/>
          <p:cNvSpPr>
            <a:spLocks noGrp="1"/>
          </p:cNvSpPr>
          <p:nvPr>
            <p:ph type="sldNum" sz="quarter" idx="10"/>
          </p:nvPr>
        </p:nvSpPr>
        <p:spPr/>
        <p:txBody>
          <a:bodyPr/>
          <a:lstStyle/>
          <a:p>
            <a:fld id="{36719124-5D47-42CE-9623-8F1592D84F23}" type="slidenum">
              <a:rPr lang="en-US" smtClean="0"/>
              <a:pPr/>
              <a:t>1</a:t>
            </a:fld>
            <a:endParaRPr lang="en-US" dirty="0"/>
          </a:p>
        </p:txBody>
      </p:sp>
      <p:sp>
        <p:nvSpPr>
          <p:cNvPr id="8" name="Footer Placeholder 4"/>
          <p:cNvSpPr>
            <a:spLocks noGrp="1"/>
          </p:cNvSpPr>
          <p:nvPr>
            <p:ph type="ftr" sz="quarter" idx="11"/>
          </p:nvPr>
        </p:nvSpPr>
        <p:spPr/>
        <p:txBody>
          <a:bodyPr/>
          <a:lstStyle/>
          <a:p>
            <a:pPr>
              <a:defRPr/>
            </a:pPr>
            <a:r>
              <a:rPr lang="en-GB" dirty="0"/>
              <a:t>Copyright © 2015 Accenture. All rights reserved. Confidential—For Company Internal Use Only.</a:t>
            </a:r>
            <a:endParaRPr lang="en-US" dirty="0"/>
          </a:p>
        </p:txBody>
      </p:sp>
      <p:sp>
        <p:nvSpPr>
          <p:cNvPr id="10" name="Text Box 34"/>
          <p:cNvSpPr txBox="1">
            <a:spLocks noChangeArrowheads="1"/>
          </p:cNvSpPr>
          <p:nvPr>
            <p:custDataLst>
              <p:tags r:id="rId1"/>
            </p:custDataLst>
          </p:nvPr>
        </p:nvSpPr>
        <p:spPr bwMode="auto">
          <a:xfrm>
            <a:off x="7407275" y="6584950"/>
            <a:ext cx="1398140" cy="215444"/>
          </a:xfrm>
          <a:prstGeom prst="rect">
            <a:avLst/>
          </a:prstGeom>
          <a:noFill/>
          <a:ln w="12700" algn="ctr">
            <a:noFill/>
            <a:miter lim="800000"/>
            <a:headEnd/>
            <a:tailEnd/>
          </a:ln>
          <a:effectLst/>
        </p:spPr>
        <p:txBody>
          <a:bodyPr wrap="none">
            <a:spAutoFit/>
          </a:bodyPr>
          <a:lstStyle/>
          <a:p>
            <a:pPr eaLnBrk="1" hangingPunct="1">
              <a:defRPr/>
            </a:pPr>
            <a:r>
              <a:rPr lang="en-US" sz="1000" b="0" dirty="0">
                <a:solidFill>
                  <a:srgbClr val="A20000"/>
                </a:solidFill>
              </a:rPr>
              <a:t>For Internal Use Only</a:t>
            </a:r>
          </a:p>
        </p:txBody>
      </p:sp>
      <p:sp>
        <p:nvSpPr>
          <p:cNvPr id="19" name="Round Diagonal Corner Rectangle 18"/>
          <p:cNvSpPr/>
          <p:nvPr/>
        </p:nvSpPr>
        <p:spPr bwMode="auto">
          <a:xfrm>
            <a:off x="1245497" y="2399203"/>
            <a:ext cx="6853474" cy="473489"/>
          </a:xfrm>
          <a:prstGeom prst="round2DiagRect">
            <a:avLst/>
          </a:prstGeom>
          <a:gradFill flip="none" rotWithShape="1">
            <a:gsLst>
              <a:gs pos="10000">
                <a:schemeClr val="accent5">
                  <a:lumMod val="50000"/>
                </a:schemeClr>
              </a:gs>
              <a:gs pos="82000">
                <a:schemeClr val="accent5">
                  <a:lumMod val="50000"/>
                  <a:tint val="44500"/>
                  <a:satMod val="160000"/>
                </a:schemeClr>
              </a:gs>
              <a:gs pos="100000">
                <a:schemeClr val="accent5">
                  <a:lumMod val="50000"/>
                  <a:tint val="23500"/>
                  <a:satMod val="1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UNIX OVERVIEW</a:t>
            </a:r>
          </a:p>
        </p:txBody>
      </p:sp>
      <p:sp>
        <p:nvSpPr>
          <p:cNvPr id="22" name="Round Diagonal Corner Rectangle 21"/>
          <p:cNvSpPr/>
          <p:nvPr/>
        </p:nvSpPr>
        <p:spPr bwMode="auto">
          <a:xfrm>
            <a:off x="1245497" y="3193437"/>
            <a:ext cx="6853474" cy="473489"/>
          </a:xfrm>
          <a:prstGeom prst="round2DiagRect">
            <a:avLst/>
          </a:prstGeom>
          <a:gradFill flip="none" rotWithShape="1">
            <a:gsLst>
              <a:gs pos="10000">
                <a:schemeClr val="accent5">
                  <a:lumMod val="50000"/>
                </a:schemeClr>
              </a:gs>
              <a:gs pos="82000">
                <a:schemeClr val="accent5">
                  <a:lumMod val="50000"/>
                  <a:tint val="44500"/>
                  <a:satMod val="160000"/>
                </a:schemeClr>
              </a:gs>
              <a:gs pos="100000">
                <a:schemeClr val="accent5">
                  <a:lumMod val="50000"/>
                  <a:tint val="23500"/>
                  <a:satMod val="1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MANAGING FILESYSTEM</a:t>
            </a:r>
          </a:p>
        </p:txBody>
      </p:sp>
      <p:sp>
        <p:nvSpPr>
          <p:cNvPr id="25" name="Round Diagonal Corner Rectangle 24"/>
          <p:cNvSpPr/>
          <p:nvPr/>
        </p:nvSpPr>
        <p:spPr bwMode="auto">
          <a:xfrm>
            <a:off x="1245497" y="3990599"/>
            <a:ext cx="6853474" cy="473489"/>
          </a:xfrm>
          <a:prstGeom prst="round2DiagRect">
            <a:avLst/>
          </a:prstGeom>
          <a:gradFill flip="none" rotWithShape="1">
            <a:gsLst>
              <a:gs pos="10000">
                <a:schemeClr val="accent5">
                  <a:lumMod val="50000"/>
                </a:schemeClr>
              </a:gs>
              <a:gs pos="82000">
                <a:schemeClr val="accent5">
                  <a:lumMod val="50000"/>
                  <a:tint val="44500"/>
                  <a:satMod val="160000"/>
                </a:schemeClr>
              </a:gs>
              <a:gs pos="100000">
                <a:schemeClr val="accent5">
                  <a:lumMod val="50000"/>
                  <a:tint val="23500"/>
                  <a:satMod val="1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FILE HANDLING</a:t>
            </a:r>
          </a:p>
        </p:txBody>
      </p:sp>
      <p:sp>
        <p:nvSpPr>
          <p:cNvPr id="27" name="Round Diagonal Corner Rectangle 26"/>
          <p:cNvSpPr/>
          <p:nvPr/>
        </p:nvSpPr>
        <p:spPr bwMode="auto">
          <a:xfrm>
            <a:off x="1229653" y="4783634"/>
            <a:ext cx="6853474" cy="473489"/>
          </a:xfrm>
          <a:prstGeom prst="round2DiagRect">
            <a:avLst/>
          </a:prstGeom>
          <a:gradFill flip="none" rotWithShape="1">
            <a:gsLst>
              <a:gs pos="10000">
                <a:schemeClr val="accent5">
                  <a:lumMod val="50000"/>
                </a:schemeClr>
              </a:gs>
              <a:gs pos="82000">
                <a:schemeClr val="accent5">
                  <a:lumMod val="50000"/>
                  <a:tint val="44500"/>
                  <a:satMod val="160000"/>
                </a:schemeClr>
              </a:gs>
              <a:gs pos="100000">
                <a:schemeClr val="accent5">
                  <a:lumMod val="50000"/>
                  <a:tint val="23500"/>
                  <a:satMod val="160000"/>
                </a:schemeClr>
              </a:gs>
            </a:gsLst>
            <a:lin ang="0" scaled="1"/>
            <a:tileRect/>
          </a:gra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lvl="1"/>
            <a:r>
              <a:rPr lang="en-US" sz="1800" dirty="0">
                <a:solidFill>
                  <a:schemeClr val="bg1"/>
                </a:solidFill>
              </a:rPr>
              <a:t>MANAGING PROCESSES</a:t>
            </a:r>
          </a:p>
        </p:txBody>
      </p:sp>
      <p:sp>
        <p:nvSpPr>
          <p:cNvPr id="11" name="Oval 10"/>
          <p:cNvSpPr/>
          <p:nvPr/>
        </p:nvSpPr>
        <p:spPr bwMode="auto">
          <a:xfrm>
            <a:off x="647031" y="3048629"/>
            <a:ext cx="757531" cy="719375"/>
          </a:xfrm>
          <a:prstGeom prst="ellipse">
            <a:avLst/>
          </a:prstGeom>
          <a:solidFill>
            <a:schemeClr val="accent5">
              <a:lumMod val="50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endParaRPr lang="en-US" sz="2000">
              <a:solidFill>
                <a:schemeClr val="tx1"/>
              </a:solidFill>
              <a:latin typeface="Arial" charset="0"/>
            </a:endParaRPr>
          </a:p>
        </p:txBody>
      </p:sp>
      <p:pic>
        <p:nvPicPr>
          <p:cNvPr id="12" name="Picture 11"/>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88901" y="3080394"/>
            <a:ext cx="682378" cy="648007"/>
          </a:xfrm>
          <a:prstGeom prst="rect">
            <a:avLst/>
          </a:prstGeom>
        </p:spPr>
      </p:pic>
      <p:sp>
        <p:nvSpPr>
          <p:cNvPr id="13" name="Oval 12"/>
          <p:cNvSpPr/>
          <p:nvPr/>
        </p:nvSpPr>
        <p:spPr bwMode="auto">
          <a:xfrm>
            <a:off x="647031" y="2253640"/>
            <a:ext cx="757531" cy="719375"/>
          </a:xfrm>
          <a:prstGeom prst="ellipse">
            <a:avLst/>
          </a:prstGeom>
          <a:solidFill>
            <a:schemeClr val="accent5">
              <a:lumMod val="50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endParaRPr lang="en-US" sz="2000">
              <a:solidFill>
                <a:schemeClr val="tx1"/>
              </a:solidFill>
              <a:latin typeface="Arial" charset="0"/>
            </a:endParaRPr>
          </a:p>
        </p:txBody>
      </p:sp>
      <p:pic>
        <p:nvPicPr>
          <p:cNvPr id="14" name="Picture 13"/>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88901" y="2285405"/>
            <a:ext cx="682378" cy="648007"/>
          </a:xfrm>
          <a:prstGeom prst="rect">
            <a:avLst/>
          </a:prstGeom>
        </p:spPr>
      </p:pic>
      <p:sp>
        <p:nvSpPr>
          <p:cNvPr id="15" name="Oval 14"/>
          <p:cNvSpPr/>
          <p:nvPr/>
        </p:nvSpPr>
        <p:spPr bwMode="auto">
          <a:xfrm>
            <a:off x="647031" y="3881047"/>
            <a:ext cx="757531" cy="719375"/>
          </a:xfrm>
          <a:prstGeom prst="ellipse">
            <a:avLst/>
          </a:prstGeom>
          <a:solidFill>
            <a:schemeClr val="accent5">
              <a:lumMod val="50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endParaRPr lang="en-US" sz="2000">
              <a:solidFill>
                <a:schemeClr val="tx1"/>
              </a:solidFill>
              <a:latin typeface="Arial" charset="0"/>
            </a:endParaRPr>
          </a:p>
        </p:txBody>
      </p:sp>
      <p:pic>
        <p:nvPicPr>
          <p:cNvPr id="16" name="Picture 15"/>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88901" y="3912812"/>
            <a:ext cx="682378" cy="648007"/>
          </a:xfrm>
          <a:prstGeom prst="rect">
            <a:avLst/>
          </a:prstGeom>
        </p:spPr>
      </p:pic>
      <p:sp>
        <p:nvSpPr>
          <p:cNvPr id="17" name="Oval 16"/>
          <p:cNvSpPr/>
          <p:nvPr/>
        </p:nvSpPr>
        <p:spPr bwMode="auto">
          <a:xfrm>
            <a:off x="647031" y="4678209"/>
            <a:ext cx="757531" cy="719375"/>
          </a:xfrm>
          <a:prstGeom prst="ellipse">
            <a:avLst/>
          </a:prstGeom>
          <a:solidFill>
            <a:schemeClr val="accent5">
              <a:lumMod val="50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endParaRPr lang="en-US" sz="2000">
              <a:solidFill>
                <a:schemeClr val="tx1"/>
              </a:solidFill>
              <a:latin typeface="Arial" charset="0"/>
            </a:endParaRPr>
          </a:p>
        </p:txBody>
      </p:sp>
      <p:pic>
        <p:nvPicPr>
          <p:cNvPr id="18" name="Picture 17"/>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88901" y="4709974"/>
            <a:ext cx="682378" cy="648007"/>
          </a:xfrm>
          <a:prstGeom prst="rect">
            <a:avLst/>
          </a:prstGeom>
        </p:spPr>
      </p:pic>
    </p:spTree>
    <p:extLst>
      <p:ext uri="{BB962C8B-B14F-4D97-AF65-F5344CB8AC3E}">
        <p14:creationId xmlns:p14="http://schemas.microsoft.com/office/powerpoint/2010/main" val="1575808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File and Directory Permissions(</a:t>
            </a:r>
            <a:r>
              <a:rPr lang="en-US" dirty="0">
                <a:solidFill>
                  <a:schemeClr val="bg2"/>
                </a:solidFill>
              </a:rPr>
              <a:t>Cont’d</a:t>
            </a:r>
            <a:r>
              <a:rPr lang="en-US" dirty="0"/>
              <a:t>)	</a:t>
            </a:r>
          </a:p>
        </p:txBody>
      </p:sp>
      <p:sp>
        <p:nvSpPr>
          <p:cNvPr id="3" name="Slide Number Placeholder 2"/>
          <p:cNvSpPr>
            <a:spLocks noGrp="1"/>
          </p:cNvSpPr>
          <p:nvPr>
            <p:ph type="sldNum" sz="quarter" idx="10"/>
          </p:nvPr>
        </p:nvSpPr>
        <p:spPr/>
        <p:txBody>
          <a:bodyPr/>
          <a:lstStyle/>
          <a:p>
            <a:fld id="{73954299-DE52-47A8-A04E-69FC1668FE8B}" type="slidenum">
              <a:rPr lang="en-US" smtClean="0"/>
              <a:pPr/>
              <a:t>19</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7" name="Content Placeholder 6"/>
          <p:cNvSpPr>
            <a:spLocks noGrp="1"/>
          </p:cNvSpPr>
          <p:nvPr>
            <p:ph idx="1"/>
          </p:nvPr>
        </p:nvSpPr>
        <p:spPr/>
        <p:txBody>
          <a:bodyPr/>
          <a:lstStyle/>
          <a:p>
            <a:pPr algn="just"/>
            <a:r>
              <a:rPr lang="en-US" dirty="0"/>
              <a:t>File and Directory Permissions</a:t>
            </a:r>
          </a:p>
          <a:p>
            <a:pPr marL="0" indent="0" algn="just">
              <a:buNone/>
            </a:pPr>
            <a:endParaRPr lang="en-US" dirty="0"/>
          </a:p>
          <a:p>
            <a:pPr marL="0" indent="0" algn="just">
              <a:buNone/>
            </a:pPr>
            <a:r>
              <a:rPr lang="en-US" sz="2000" dirty="0"/>
              <a:t>  </a:t>
            </a:r>
          </a:p>
        </p:txBody>
      </p:sp>
      <p:graphicFrame>
        <p:nvGraphicFramePr>
          <p:cNvPr id="2" name="Table 1"/>
          <p:cNvGraphicFramePr>
            <a:graphicFrameLocks noGrp="1"/>
          </p:cNvGraphicFramePr>
          <p:nvPr>
            <p:extLst/>
          </p:nvPr>
        </p:nvGraphicFramePr>
        <p:xfrm>
          <a:off x="404996" y="2031075"/>
          <a:ext cx="8453254" cy="4336763"/>
        </p:xfrm>
        <a:graphic>
          <a:graphicData uri="http://schemas.openxmlformats.org/drawingml/2006/table">
            <a:tbl>
              <a:tblPr>
                <a:tableStyleId>{2D5ABB26-0587-4C30-8999-92F81FD0307C}</a:tableStyleId>
              </a:tblPr>
              <a:tblGrid>
                <a:gridCol w="1899194">
                  <a:extLst>
                    <a:ext uri="{9D8B030D-6E8A-4147-A177-3AD203B41FA5}">
                      <a16:colId xmlns:a16="http://schemas.microsoft.com/office/drawing/2014/main" val="20000"/>
                    </a:ext>
                  </a:extLst>
                </a:gridCol>
                <a:gridCol w="3077475">
                  <a:extLst>
                    <a:ext uri="{9D8B030D-6E8A-4147-A177-3AD203B41FA5}">
                      <a16:colId xmlns:a16="http://schemas.microsoft.com/office/drawing/2014/main" val="20001"/>
                    </a:ext>
                  </a:extLst>
                </a:gridCol>
                <a:gridCol w="3476585">
                  <a:extLst>
                    <a:ext uri="{9D8B030D-6E8A-4147-A177-3AD203B41FA5}">
                      <a16:colId xmlns:a16="http://schemas.microsoft.com/office/drawing/2014/main" val="20002"/>
                    </a:ext>
                  </a:extLst>
                </a:gridCol>
              </a:tblGrid>
              <a:tr h="538729">
                <a:tc>
                  <a:txBody>
                    <a:bodyPr/>
                    <a:lstStyle/>
                    <a:p>
                      <a:r>
                        <a:rPr lang="en-US" b="1" u="sng" dirty="0"/>
                        <a:t>Permission</a:t>
                      </a:r>
                      <a:endParaRPr lang="en-US" b="1" dirty="0"/>
                    </a:p>
                  </a:txBody>
                  <a:tcPr marL="47625" marR="47625" marT="47625" marB="476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u="sng" dirty="0"/>
                        <a:t>File</a:t>
                      </a:r>
                      <a:endParaRPr lang="en-US" b="1" dirty="0"/>
                    </a:p>
                  </a:txBody>
                  <a:tcPr marL="47625" marR="47625" marT="47625" marB="476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u="sng" dirty="0"/>
                        <a:t>Directory</a:t>
                      </a:r>
                      <a:endParaRPr lang="en-US" b="1" dirty="0"/>
                    </a:p>
                  </a:txBody>
                  <a:tcPr marL="47625" marR="47625" marT="47625" marB="476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95483">
                <a:tc>
                  <a:txBody>
                    <a:bodyPr/>
                    <a:lstStyle/>
                    <a:p>
                      <a:r>
                        <a:rPr lang="en-US" dirty="0"/>
                        <a:t>Read (r)</a:t>
                      </a:r>
                    </a:p>
                  </a:txBody>
                  <a:tcPr marL="47625" marR="47625" marT="47625" marB="476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User can look at the contents of the file</a:t>
                      </a:r>
                    </a:p>
                  </a:txBody>
                  <a:tcPr marL="47625" marR="47625" marT="47625" marB="476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User can list the files in the directory</a:t>
                      </a:r>
                    </a:p>
                  </a:txBody>
                  <a:tcPr marL="47625" marR="47625" marT="47625" marB="476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1866">
                <a:tc>
                  <a:txBody>
                    <a:bodyPr/>
                    <a:lstStyle/>
                    <a:p>
                      <a:r>
                        <a:rPr lang="en-US" dirty="0"/>
                        <a:t>Write (w)</a:t>
                      </a:r>
                    </a:p>
                  </a:txBody>
                  <a:tcPr marL="47625" marR="47625" marT="47625" marB="476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User can modify the contents of the file</a:t>
                      </a:r>
                    </a:p>
                  </a:txBody>
                  <a:tcPr marL="47625" marR="47625" marT="47625" marB="476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User can create new files and remove existing files in the directory</a:t>
                      </a:r>
                    </a:p>
                  </a:txBody>
                  <a:tcPr marL="47625" marR="47625" marT="47625" marB="476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880685">
                <a:tc>
                  <a:txBody>
                    <a:bodyPr/>
                    <a:lstStyle/>
                    <a:p>
                      <a:r>
                        <a:rPr lang="en-US" dirty="0"/>
                        <a:t>Execute (x)</a:t>
                      </a:r>
                    </a:p>
                  </a:txBody>
                  <a:tcPr marL="47625" marR="47625" marT="47625" marB="476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User can use the filename as a UNIX command</a:t>
                      </a:r>
                    </a:p>
                  </a:txBody>
                  <a:tcPr marL="47625" marR="47625" marT="47625" marB="476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User can change into the directory, but cannot list the files unless (s)he has read permission. User can read files if (s)he has read permission on them.</a:t>
                      </a:r>
                    </a:p>
                  </a:txBody>
                  <a:tcPr marL="47625" marR="47625" marT="47625" marB="476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5551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File and Directory Permissions(</a:t>
            </a:r>
            <a:r>
              <a:rPr lang="en-US" dirty="0">
                <a:solidFill>
                  <a:schemeClr val="bg2"/>
                </a:solidFill>
              </a:rPr>
              <a:t>Cont’d</a:t>
            </a:r>
            <a:r>
              <a:rPr lang="en-US" dirty="0"/>
              <a:t>)	</a:t>
            </a:r>
          </a:p>
        </p:txBody>
      </p:sp>
      <p:sp>
        <p:nvSpPr>
          <p:cNvPr id="3" name="Slide Number Placeholder 2"/>
          <p:cNvSpPr>
            <a:spLocks noGrp="1"/>
          </p:cNvSpPr>
          <p:nvPr>
            <p:ph type="sldNum" sz="quarter" idx="10"/>
          </p:nvPr>
        </p:nvSpPr>
        <p:spPr/>
        <p:txBody>
          <a:bodyPr/>
          <a:lstStyle/>
          <a:p>
            <a:fld id="{73954299-DE52-47A8-A04E-69FC1668FE8B}" type="slidenum">
              <a:rPr lang="en-US" smtClean="0"/>
              <a:pPr/>
              <a:t>20</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7" name="Content Placeholder 6"/>
          <p:cNvSpPr>
            <a:spLocks noGrp="1"/>
          </p:cNvSpPr>
          <p:nvPr>
            <p:ph idx="1"/>
          </p:nvPr>
        </p:nvSpPr>
        <p:spPr/>
        <p:txBody>
          <a:bodyPr/>
          <a:lstStyle/>
          <a:p>
            <a:pPr marL="0" indent="0" algn="just">
              <a:buNone/>
            </a:pPr>
            <a:r>
              <a:rPr lang="en-US" dirty="0"/>
              <a:t>Permission Indicators</a:t>
            </a:r>
          </a:p>
          <a:p>
            <a:pPr marL="0" indent="0" algn="just">
              <a:buNone/>
            </a:pPr>
            <a:endParaRPr lang="en-US" dirty="0"/>
          </a:p>
          <a:p>
            <a:pPr marL="0" indent="0" algn="just">
              <a:buNone/>
            </a:pPr>
            <a:r>
              <a:rPr lang="en-US" sz="2000" dirty="0"/>
              <a:t>  </a:t>
            </a:r>
          </a:p>
        </p:txBody>
      </p:sp>
      <p:sp>
        <p:nvSpPr>
          <p:cNvPr id="6" name="TextBox 5"/>
          <p:cNvSpPr txBox="1"/>
          <p:nvPr/>
        </p:nvSpPr>
        <p:spPr>
          <a:xfrm>
            <a:off x="1529528" y="2704827"/>
            <a:ext cx="2698957" cy="978729"/>
          </a:xfrm>
          <a:prstGeom prst="rect">
            <a:avLst/>
          </a:prstGeom>
          <a:noFill/>
        </p:spPr>
        <p:txBody>
          <a:bodyPr wrap="square" rtlCol="0">
            <a:spAutoFit/>
          </a:bodyPr>
          <a:lstStyle/>
          <a:p>
            <a:pPr algn="ctr"/>
            <a:r>
              <a:rPr lang="en-US" sz="7200" b="0" dirty="0"/>
              <a:t>-</a:t>
            </a:r>
            <a:r>
              <a:rPr lang="en-US" sz="7200" b="0" u="sng" dirty="0" err="1"/>
              <a:t>rwx</a:t>
            </a:r>
            <a:endParaRPr lang="en-US" sz="7200" b="0" u="sng" dirty="0"/>
          </a:p>
        </p:txBody>
      </p:sp>
      <p:sp>
        <p:nvSpPr>
          <p:cNvPr id="8" name="TextBox 7"/>
          <p:cNvSpPr txBox="1"/>
          <p:nvPr/>
        </p:nvSpPr>
        <p:spPr>
          <a:xfrm>
            <a:off x="3904447" y="2704826"/>
            <a:ext cx="1632479" cy="978729"/>
          </a:xfrm>
          <a:prstGeom prst="rect">
            <a:avLst/>
          </a:prstGeom>
          <a:noFill/>
        </p:spPr>
        <p:txBody>
          <a:bodyPr wrap="square" rtlCol="0">
            <a:spAutoFit/>
          </a:bodyPr>
          <a:lstStyle/>
          <a:p>
            <a:pPr algn="ctr"/>
            <a:r>
              <a:rPr lang="en-US" sz="7200" b="0" u="sng" dirty="0"/>
              <a:t>r-x</a:t>
            </a:r>
          </a:p>
        </p:txBody>
      </p:sp>
      <p:sp>
        <p:nvSpPr>
          <p:cNvPr id="9" name="TextBox 8"/>
          <p:cNvSpPr txBox="1"/>
          <p:nvPr/>
        </p:nvSpPr>
        <p:spPr>
          <a:xfrm>
            <a:off x="5253924" y="2689056"/>
            <a:ext cx="1677904" cy="978729"/>
          </a:xfrm>
          <a:prstGeom prst="rect">
            <a:avLst/>
          </a:prstGeom>
          <a:noFill/>
        </p:spPr>
        <p:txBody>
          <a:bodyPr wrap="square" rtlCol="0">
            <a:spAutoFit/>
          </a:bodyPr>
          <a:lstStyle/>
          <a:p>
            <a:pPr algn="ctr"/>
            <a:r>
              <a:rPr lang="en-US" sz="7200" b="0" u="sng" dirty="0"/>
              <a:t>x--</a:t>
            </a:r>
          </a:p>
        </p:txBody>
      </p:sp>
      <p:sp>
        <p:nvSpPr>
          <p:cNvPr id="10" name="TextBox 9"/>
          <p:cNvSpPr txBox="1"/>
          <p:nvPr/>
        </p:nvSpPr>
        <p:spPr>
          <a:xfrm>
            <a:off x="404999" y="4451943"/>
            <a:ext cx="3591048" cy="683264"/>
          </a:xfrm>
          <a:prstGeom prst="rect">
            <a:avLst/>
          </a:prstGeom>
          <a:noFill/>
        </p:spPr>
        <p:txBody>
          <a:bodyPr wrap="none" rtlCol="0">
            <a:spAutoFit/>
          </a:bodyPr>
          <a:lstStyle/>
          <a:p>
            <a:r>
              <a:rPr lang="en-US" sz="2400" b="0" dirty="0"/>
              <a:t>(2-4) Owner Permissions</a:t>
            </a:r>
          </a:p>
          <a:p>
            <a:pPr algn="ctr"/>
            <a:r>
              <a:rPr lang="en-US" sz="2400" b="0" dirty="0"/>
              <a:t>U</a:t>
            </a:r>
          </a:p>
        </p:txBody>
      </p:sp>
      <p:cxnSp>
        <p:nvCxnSpPr>
          <p:cNvPr id="12" name="Elbow Connector 11"/>
          <p:cNvCxnSpPr>
            <a:stCxn id="6" idx="2"/>
            <a:endCxn id="10" idx="0"/>
          </p:cNvCxnSpPr>
          <p:nvPr/>
        </p:nvCxnSpPr>
        <p:spPr bwMode="auto">
          <a:xfrm rot="5400000">
            <a:off x="2155572" y="3728507"/>
            <a:ext cx="768387" cy="678484"/>
          </a:xfrm>
          <a:prstGeom prst="bentConnector3">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14" name="TextBox 13"/>
          <p:cNvSpPr txBox="1"/>
          <p:nvPr/>
        </p:nvSpPr>
        <p:spPr>
          <a:xfrm>
            <a:off x="2649724" y="5394439"/>
            <a:ext cx="3539752" cy="683264"/>
          </a:xfrm>
          <a:prstGeom prst="rect">
            <a:avLst/>
          </a:prstGeom>
          <a:noFill/>
        </p:spPr>
        <p:txBody>
          <a:bodyPr wrap="none" rtlCol="0">
            <a:spAutoFit/>
          </a:bodyPr>
          <a:lstStyle/>
          <a:p>
            <a:r>
              <a:rPr lang="en-US" sz="2400" b="0" dirty="0"/>
              <a:t>(5-7) Group Permissions</a:t>
            </a:r>
          </a:p>
          <a:p>
            <a:pPr algn="ctr"/>
            <a:r>
              <a:rPr lang="en-US" sz="2400" b="0" dirty="0"/>
              <a:t>G</a:t>
            </a:r>
          </a:p>
        </p:txBody>
      </p:sp>
      <p:cxnSp>
        <p:nvCxnSpPr>
          <p:cNvPr id="23" name="Elbow Connector 22"/>
          <p:cNvCxnSpPr>
            <a:endCxn id="14" idx="0"/>
          </p:cNvCxnSpPr>
          <p:nvPr/>
        </p:nvCxnSpPr>
        <p:spPr bwMode="auto">
          <a:xfrm rot="5400000">
            <a:off x="3694347" y="4416183"/>
            <a:ext cx="1703510" cy="253003"/>
          </a:xfrm>
          <a:prstGeom prst="bentConnector3">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25" name="TextBox 24"/>
          <p:cNvSpPr txBox="1"/>
          <p:nvPr/>
        </p:nvSpPr>
        <p:spPr>
          <a:xfrm>
            <a:off x="5144240" y="4440313"/>
            <a:ext cx="3624710" cy="683264"/>
          </a:xfrm>
          <a:prstGeom prst="rect">
            <a:avLst/>
          </a:prstGeom>
          <a:noFill/>
        </p:spPr>
        <p:txBody>
          <a:bodyPr wrap="none" rtlCol="0">
            <a:spAutoFit/>
          </a:bodyPr>
          <a:lstStyle/>
          <a:p>
            <a:r>
              <a:rPr lang="en-US" sz="2400" b="0" dirty="0"/>
              <a:t>(8-10) Other Permissions</a:t>
            </a:r>
          </a:p>
          <a:p>
            <a:pPr algn="ctr"/>
            <a:r>
              <a:rPr lang="en-US" sz="2400" b="0" dirty="0"/>
              <a:t>O</a:t>
            </a:r>
          </a:p>
        </p:txBody>
      </p:sp>
      <p:cxnSp>
        <p:nvCxnSpPr>
          <p:cNvPr id="27" name="Elbow Connector 26"/>
          <p:cNvCxnSpPr>
            <a:stCxn id="9" idx="2"/>
            <a:endCxn id="25" idx="0"/>
          </p:cNvCxnSpPr>
          <p:nvPr/>
        </p:nvCxnSpPr>
        <p:spPr bwMode="auto">
          <a:xfrm rot="16200000" flipH="1">
            <a:off x="6138471" y="3622189"/>
            <a:ext cx="772528" cy="863719"/>
          </a:xfrm>
          <a:prstGeom prst="bentConnector3">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graphicFrame>
        <p:nvGraphicFramePr>
          <p:cNvPr id="32" name="Table 31"/>
          <p:cNvGraphicFramePr>
            <a:graphicFrameLocks noGrp="1"/>
          </p:cNvGraphicFramePr>
          <p:nvPr>
            <p:extLst/>
          </p:nvPr>
        </p:nvGraphicFramePr>
        <p:xfrm>
          <a:off x="7221395" y="2473266"/>
          <a:ext cx="1737360" cy="1112520"/>
        </p:xfrm>
        <a:graphic>
          <a:graphicData uri="http://schemas.openxmlformats.org/drawingml/2006/table">
            <a:tbl>
              <a:tblPr firstRow="1" bandRow="1">
                <a:tableStyleId>{073A0DAA-6AF3-43AB-8588-CEC1D06C72B9}</a:tableStyleId>
              </a:tblPr>
              <a:tblGrid>
                <a:gridCol w="51816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370840">
                <a:tc>
                  <a:txBody>
                    <a:bodyPr/>
                    <a:lstStyle/>
                    <a:p>
                      <a:r>
                        <a:rPr lang="en-US" b="0" dirty="0">
                          <a:solidFill>
                            <a:schemeClr val="tx1"/>
                          </a:solidFill>
                        </a:rPr>
                        <a:t>r</a:t>
                      </a:r>
                      <a:r>
                        <a:rPr lang="en-US" b="0" baseline="0" dirty="0">
                          <a:solidFill>
                            <a:schemeClr val="tx1"/>
                          </a:solidFill>
                        </a:rPr>
                        <a:t> - </a:t>
                      </a:r>
                      <a:endParaRPr lang="en-US" b="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b="0" dirty="0">
                          <a:solidFill>
                            <a:schemeClr val="tx1"/>
                          </a:solidFill>
                        </a:rPr>
                        <a:t>read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dirty="0">
                          <a:solidFill>
                            <a:schemeClr val="tx1"/>
                          </a:solidFill>
                        </a:rPr>
                        <a:t>w</a:t>
                      </a:r>
                      <a:r>
                        <a:rPr lang="en-US" baseline="0" dirty="0">
                          <a:solidFill>
                            <a:schemeClr val="tx1"/>
                          </a:solidFill>
                        </a:rPr>
                        <a:t> - </a:t>
                      </a:r>
                      <a:endParaRPr lang="en-US"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dirty="0">
                          <a:solidFill>
                            <a:schemeClr val="tx1"/>
                          </a:solidFill>
                        </a:rPr>
                        <a:t>write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a:solidFill>
                            <a:schemeClr val="tx1"/>
                          </a:solidFill>
                        </a:rPr>
                        <a:t>x</a:t>
                      </a:r>
                      <a:r>
                        <a:rPr lang="en-US" baseline="0" dirty="0">
                          <a:solidFill>
                            <a:schemeClr val="tx1"/>
                          </a:solidFill>
                        </a:rPr>
                        <a:t> - </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solidFill>
                            <a:schemeClr val="tx1"/>
                          </a:solidFill>
                        </a:rPr>
                        <a:t>execute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71116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File and Directory Permissions(</a:t>
            </a:r>
            <a:r>
              <a:rPr lang="en-US" dirty="0">
                <a:solidFill>
                  <a:schemeClr val="bg2"/>
                </a:solidFill>
              </a:rPr>
              <a:t>Cont’d</a:t>
            </a:r>
            <a:r>
              <a:rPr lang="en-US" dirty="0"/>
              <a:t>)	</a:t>
            </a:r>
          </a:p>
        </p:txBody>
      </p:sp>
      <p:sp>
        <p:nvSpPr>
          <p:cNvPr id="3" name="Slide Number Placeholder 2"/>
          <p:cNvSpPr>
            <a:spLocks noGrp="1"/>
          </p:cNvSpPr>
          <p:nvPr>
            <p:ph type="sldNum" sz="quarter" idx="10"/>
          </p:nvPr>
        </p:nvSpPr>
        <p:spPr/>
        <p:txBody>
          <a:bodyPr/>
          <a:lstStyle/>
          <a:p>
            <a:fld id="{73954299-DE52-47A8-A04E-69FC1668FE8B}" type="slidenum">
              <a:rPr lang="en-US" smtClean="0"/>
              <a:pPr/>
              <a:t>21</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7" name="Content Placeholder 6"/>
          <p:cNvSpPr>
            <a:spLocks noGrp="1"/>
          </p:cNvSpPr>
          <p:nvPr>
            <p:ph idx="1"/>
          </p:nvPr>
        </p:nvSpPr>
        <p:spPr>
          <a:xfrm>
            <a:off x="211883" y="1590807"/>
            <a:ext cx="8565405" cy="1121914"/>
          </a:xfrm>
        </p:spPr>
        <p:txBody>
          <a:bodyPr/>
          <a:lstStyle/>
          <a:p>
            <a:pPr algn="just"/>
            <a:r>
              <a:rPr lang="en-US" dirty="0"/>
              <a:t>Changing Permissions</a:t>
            </a:r>
          </a:p>
          <a:p>
            <a:pPr lvl="1" algn="just"/>
            <a:r>
              <a:rPr lang="en-US" dirty="0"/>
              <a:t>To change file or directory permissions, you use the </a:t>
            </a:r>
            <a:r>
              <a:rPr lang="en-US" b="1" dirty="0"/>
              <a:t>chmod</a:t>
            </a:r>
            <a:r>
              <a:rPr lang="en-US" dirty="0"/>
              <a:t> (change mode) command. 	</a:t>
            </a:r>
          </a:p>
          <a:p>
            <a:pPr marL="0" indent="0" algn="just">
              <a:buNone/>
            </a:pPr>
            <a:r>
              <a:rPr lang="en-US" sz="2000" dirty="0"/>
              <a:t>  </a:t>
            </a:r>
          </a:p>
        </p:txBody>
      </p:sp>
      <p:sp>
        <p:nvSpPr>
          <p:cNvPr id="17" name="TextBox 16"/>
          <p:cNvSpPr txBox="1"/>
          <p:nvPr/>
        </p:nvSpPr>
        <p:spPr>
          <a:xfrm>
            <a:off x="701040" y="2811830"/>
            <a:ext cx="4419600" cy="1200329"/>
          </a:xfrm>
          <a:prstGeom prst="rect">
            <a:avLst/>
          </a:prstGeom>
          <a:noFill/>
        </p:spPr>
        <p:txBody>
          <a:bodyPr wrap="square" rtlCol="0">
            <a:spAutoFit/>
          </a:bodyPr>
          <a:lstStyle/>
          <a:p>
            <a:pPr>
              <a:lnSpc>
                <a:spcPct val="100000"/>
              </a:lnSpc>
            </a:pPr>
            <a:r>
              <a:rPr lang="en-US" sz="2400" b="0" dirty="0"/>
              <a:t>2 Ways to change permissions:</a:t>
            </a:r>
          </a:p>
          <a:p>
            <a:pPr marL="342900" indent="-342900">
              <a:lnSpc>
                <a:spcPct val="100000"/>
              </a:lnSpc>
              <a:buFont typeface="Arial" panose="020B0604020202020204" pitchFamily="34" charset="0"/>
              <a:buChar char="•"/>
            </a:pPr>
            <a:r>
              <a:rPr lang="en-US" sz="2400" b="0" dirty="0"/>
              <a:t>Symbolic Mode</a:t>
            </a:r>
          </a:p>
          <a:p>
            <a:pPr marL="342900" indent="-342900">
              <a:lnSpc>
                <a:spcPct val="100000"/>
              </a:lnSpc>
              <a:buFont typeface="Arial" panose="020B0604020202020204" pitchFamily="34" charset="0"/>
              <a:buChar char="•"/>
            </a:pPr>
            <a:r>
              <a:rPr lang="en-US" sz="2400" b="0" dirty="0"/>
              <a:t>Absolute Permission</a:t>
            </a:r>
          </a:p>
        </p:txBody>
      </p:sp>
      <p:sp>
        <p:nvSpPr>
          <p:cNvPr id="18" name="TextBox 17"/>
          <p:cNvSpPr txBox="1"/>
          <p:nvPr/>
        </p:nvSpPr>
        <p:spPr>
          <a:xfrm>
            <a:off x="701040" y="4373828"/>
            <a:ext cx="3078087" cy="830997"/>
          </a:xfrm>
          <a:prstGeom prst="rect">
            <a:avLst/>
          </a:prstGeom>
          <a:noFill/>
        </p:spPr>
        <p:txBody>
          <a:bodyPr wrap="none" rtlCol="0">
            <a:spAutoFit/>
          </a:bodyPr>
          <a:lstStyle/>
          <a:p>
            <a:pPr>
              <a:lnSpc>
                <a:spcPct val="100000"/>
              </a:lnSpc>
            </a:pPr>
            <a:r>
              <a:rPr lang="en-US" sz="2400" b="0" dirty="0"/>
              <a:t>Format:</a:t>
            </a:r>
          </a:p>
          <a:p>
            <a:pPr>
              <a:lnSpc>
                <a:spcPct val="100000"/>
              </a:lnSpc>
            </a:pPr>
            <a:r>
              <a:rPr lang="en-US" sz="2400" b="0" dirty="0"/>
              <a:t>$ chmod </a:t>
            </a:r>
            <a:r>
              <a:rPr lang="en-US" sz="2400" b="0" i="1" dirty="0"/>
              <a:t>options files</a:t>
            </a:r>
          </a:p>
        </p:txBody>
      </p:sp>
    </p:spTree>
    <p:extLst>
      <p:ext uri="{BB962C8B-B14F-4D97-AF65-F5344CB8AC3E}">
        <p14:creationId xmlns:p14="http://schemas.microsoft.com/office/powerpoint/2010/main" val="1262323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File and Directory Permissions(</a:t>
            </a:r>
            <a:r>
              <a:rPr lang="en-US" dirty="0">
                <a:solidFill>
                  <a:schemeClr val="bg2"/>
                </a:solidFill>
              </a:rPr>
              <a:t>Cont’d</a:t>
            </a:r>
            <a:r>
              <a:rPr lang="en-US" dirty="0"/>
              <a:t>)	</a:t>
            </a:r>
          </a:p>
        </p:txBody>
      </p:sp>
      <p:sp>
        <p:nvSpPr>
          <p:cNvPr id="3" name="Slide Number Placeholder 2"/>
          <p:cNvSpPr>
            <a:spLocks noGrp="1"/>
          </p:cNvSpPr>
          <p:nvPr>
            <p:ph type="sldNum" sz="quarter" idx="10"/>
          </p:nvPr>
        </p:nvSpPr>
        <p:spPr/>
        <p:txBody>
          <a:bodyPr/>
          <a:lstStyle/>
          <a:p>
            <a:fld id="{73954299-DE52-47A8-A04E-69FC1668FE8B}" type="slidenum">
              <a:rPr lang="en-US" smtClean="0"/>
              <a:pPr/>
              <a:t>22</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7" name="Content Placeholder 6"/>
          <p:cNvSpPr>
            <a:spLocks noGrp="1"/>
          </p:cNvSpPr>
          <p:nvPr>
            <p:ph idx="1"/>
          </p:nvPr>
        </p:nvSpPr>
        <p:spPr>
          <a:xfrm>
            <a:off x="211883" y="1590807"/>
            <a:ext cx="8565405" cy="558033"/>
          </a:xfrm>
        </p:spPr>
        <p:txBody>
          <a:bodyPr/>
          <a:lstStyle/>
          <a:p>
            <a:pPr algn="just"/>
            <a:r>
              <a:rPr lang="en-US" dirty="0"/>
              <a:t>Using </a:t>
            </a:r>
            <a:r>
              <a:rPr lang="en-US" b="1" dirty="0"/>
              <a:t>chmod</a:t>
            </a:r>
            <a:r>
              <a:rPr lang="en-US" dirty="0"/>
              <a:t> in 	</a:t>
            </a:r>
          </a:p>
          <a:p>
            <a:pPr marL="0" indent="0" algn="just">
              <a:buNone/>
            </a:pPr>
            <a:r>
              <a:rPr lang="en-US" sz="2000" dirty="0"/>
              <a:t> </a:t>
            </a:r>
          </a:p>
        </p:txBody>
      </p:sp>
      <p:graphicFrame>
        <p:nvGraphicFramePr>
          <p:cNvPr id="2" name="Table 1"/>
          <p:cNvGraphicFramePr>
            <a:graphicFrameLocks noGrp="1"/>
          </p:cNvGraphicFramePr>
          <p:nvPr>
            <p:extLst/>
          </p:nvPr>
        </p:nvGraphicFramePr>
        <p:xfrm>
          <a:off x="404998" y="2148840"/>
          <a:ext cx="8372289" cy="2164080"/>
        </p:xfrm>
        <a:graphic>
          <a:graphicData uri="http://schemas.openxmlformats.org/drawingml/2006/table">
            <a:tbl>
              <a:tblPr/>
              <a:tblGrid>
                <a:gridCol w="2155322">
                  <a:extLst>
                    <a:ext uri="{9D8B030D-6E8A-4147-A177-3AD203B41FA5}">
                      <a16:colId xmlns:a16="http://schemas.microsoft.com/office/drawing/2014/main" val="20000"/>
                    </a:ext>
                  </a:extLst>
                </a:gridCol>
                <a:gridCol w="6216967">
                  <a:extLst>
                    <a:ext uri="{9D8B030D-6E8A-4147-A177-3AD203B41FA5}">
                      <a16:colId xmlns:a16="http://schemas.microsoft.com/office/drawing/2014/main" val="20001"/>
                    </a:ext>
                  </a:extLst>
                </a:gridCol>
              </a:tblGrid>
              <a:tr h="609600">
                <a:tc>
                  <a:txBody>
                    <a:bodyPr/>
                    <a:lstStyle/>
                    <a:p>
                      <a:pPr algn="l" fontAlgn="t"/>
                      <a:r>
                        <a:rPr lang="en-US" dirty="0">
                          <a:effectLst/>
                        </a:rPr>
                        <a:t>Chmod operator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dirty="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0">
                <a:tc>
                  <a:txBody>
                    <a:bodyPr/>
                    <a:lstStyle/>
                    <a:p>
                      <a:pPr fontAlgn="t"/>
                      <a:r>
                        <a:rPr lang="en-US" b="1" dirty="0">
                          <a:effectLst/>
                        </a:rPr>
                        <a:t>+</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Adds the designated permission(s) to a file or directory.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fontAlgn="t"/>
                      <a:r>
                        <a:rPr lang="en-US" b="1" dirty="0">
                          <a:effectLst/>
                        </a:rPr>
                        <a:t>-</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Removes the designated permission(s) from a file or directory.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fontAlgn="t"/>
                      <a:r>
                        <a:rPr lang="en-US" b="1" dirty="0">
                          <a:effectLst/>
                        </a:rPr>
                        <a:t>=</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Sets the designated permission(s).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TextBox 5"/>
          <p:cNvSpPr txBox="1"/>
          <p:nvPr/>
        </p:nvSpPr>
        <p:spPr>
          <a:xfrm>
            <a:off x="404999" y="4644948"/>
            <a:ext cx="4872645" cy="1126462"/>
          </a:xfrm>
          <a:prstGeom prst="rect">
            <a:avLst/>
          </a:prstGeom>
          <a:noFill/>
        </p:spPr>
        <p:txBody>
          <a:bodyPr wrap="square" rtlCol="0">
            <a:spAutoFit/>
          </a:bodyPr>
          <a:lstStyle/>
          <a:p>
            <a:r>
              <a:rPr lang="en-US" sz="2000" b="0" dirty="0"/>
              <a:t>Ex.</a:t>
            </a:r>
          </a:p>
          <a:p>
            <a:endParaRPr lang="en-US" sz="2000" b="0" dirty="0"/>
          </a:p>
          <a:p>
            <a:r>
              <a:rPr lang="en-US" sz="2000" b="0" dirty="0"/>
              <a:t>$ chmod o+wx README.txt</a:t>
            </a:r>
          </a:p>
          <a:p>
            <a:endParaRPr lang="en-US" sz="2400" b="0" dirty="0"/>
          </a:p>
        </p:txBody>
      </p:sp>
      <p:sp>
        <p:nvSpPr>
          <p:cNvPr id="8" name="Rectangle 7"/>
          <p:cNvSpPr/>
          <p:nvPr/>
        </p:nvSpPr>
        <p:spPr>
          <a:xfrm>
            <a:off x="2649724" y="1541180"/>
            <a:ext cx="3190297" cy="486287"/>
          </a:xfrm>
          <a:prstGeom prst="rect">
            <a:avLst/>
          </a:prstGeom>
        </p:spPr>
        <p:txBody>
          <a:bodyPr wrap="none">
            <a:spAutoFit/>
          </a:bodyPr>
          <a:lstStyle/>
          <a:p>
            <a:r>
              <a:rPr lang="en-US" dirty="0"/>
              <a:t>Symbolic Mode</a:t>
            </a:r>
          </a:p>
        </p:txBody>
      </p:sp>
    </p:spTree>
    <p:extLst>
      <p:ext uri="{BB962C8B-B14F-4D97-AF65-F5344CB8AC3E}">
        <p14:creationId xmlns:p14="http://schemas.microsoft.com/office/powerpoint/2010/main" val="2801518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File and Directory Permissions(</a:t>
            </a:r>
            <a:r>
              <a:rPr lang="en-US" dirty="0">
                <a:solidFill>
                  <a:schemeClr val="bg2"/>
                </a:solidFill>
              </a:rPr>
              <a:t>Cont’d</a:t>
            </a:r>
            <a:r>
              <a:rPr lang="en-US" dirty="0"/>
              <a:t>)	</a:t>
            </a:r>
          </a:p>
        </p:txBody>
      </p:sp>
      <p:sp>
        <p:nvSpPr>
          <p:cNvPr id="3" name="Slide Number Placeholder 2"/>
          <p:cNvSpPr>
            <a:spLocks noGrp="1"/>
          </p:cNvSpPr>
          <p:nvPr>
            <p:ph type="sldNum" sz="quarter" idx="10"/>
          </p:nvPr>
        </p:nvSpPr>
        <p:spPr/>
        <p:txBody>
          <a:bodyPr/>
          <a:lstStyle/>
          <a:p>
            <a:fld id="{73954299-DE52-47A8-A04E-69FC1668FE8B}" type="slidenum">
              <a:rPr lang="en-US" smtClean="0"/>
              <a:pPr/>
              <a:t>23</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7" name="Content Placeholder 6"/>
          <p:cNvSpPr>
            <a:spLocks noGrp="1"/>
          </p:cNvSpPr>
          <p:nvPr>
            <p:ph idx="1"/>
          </p:nvPr>
        </p:nvSpPr>
        <p:spPr>
          <a:xfrm>
            <a:off x="211883" y="1590807"/>
            <a:ext cx="8565405" cy="558033"/>
          </a:xfrm>
        </p:spPr>
        <p:txBody>
          <a:bodyPr/>
          <a:lstStyle/>
          <a:p>
            <a:r>
              <a:rPr lang="en-US" dirty="0"/>
              <a:t>Using </a:t>
            </a:r>
            <a:r>
              <a:rPr lang="en-US" b="1" dirty="0"/>
              <a:t>chmod</a:t>
            </a:r>
            <a:r>
              <a:rPr lang="en-US" dirty="0"/>
              <a:t> with </a:t>
            </a:r>
            <a:r>
              <a:rPr lang="en-US" b="1" dirty="0"/>
              <a:t>Absolute Permissions</a:t>
            </a:r>
          </a:p>
          <a:p>
            <a:pPr marL="0" indent="0" algn="just">
              <a:buNone/>
            </a:pPr>
            <a:r>
              <a:rPr lang="en-US" sz="2000" dirty="0"/>
              <a:t> </a:t>
            </a:r>
          </a:p>
        </p:txBody>
      </p:sp>
      <p:graphicFrame>
        <p:nvGraphicFramePr>
          <p:cNvPr id="8" name="Table 7"/>
          <p:cNvGraphicFramePr>
            <a:graphicFrameLocks noGrp="1"/>
          </p:cNvGraphicFramePr>
          <p:nvPr>
            <p:extLst/>
          </p:nvPr>
        </p:nvGraphicFramePr>
        <p:xfrm>
          <a:off x="397060" y="2005014"/>
          <a:ext cx="8380228" cy="4434938"/>
        </p:xfrm>
        <a:graphic>
          <a:graphicData uri="http://schemas.openxmlformats.org/drawingml/2006/table">
            <a:tbl>
              <a:tblPr/>
              <a:tblGrid>
                <a:gridCol w="1054466">
                  <a:extLst>
                    <a:ext uri="{9D8B030D-6E8A-4147-A177-3AD203B41FA5}">
                      <a16:colId xmlns:a16="http://schemas.microsoft.com/office/drawing/2014/main" val="20000"/>
                    </a:ext>
                  </a:extLst>
                </a:gridCol>
                <a:gridCol w="6271296">
                  <a:extLst>
                    <a:ext uri="{9D8B030D-6E8A-4147-A177-3AD203B41FA5}">
                      <a16:colId xmlns:a16="http://schemas.microsoft.com/office/drawing/2014/main" val="20001"/>
                    </a:ext>
                  </a:extLst>
                </a:gridCol>
                <a:gridCol w="1054466">
                  <a:extLst>
                    <a:ext uri="{9D8B030D-6E8A-4147-A177-3AD203B41FA5}">
                      <a16:colId xmlns:a16="http://schemas.microsoft.com/office/drawing/2014/main" val="20002"/>
                    </a:ext>
                  </a:extLst>
                </a:gridCol>
              </a:tblGrid>
              <a:tr h="580178">
                <a:tc>
                  <a:txBody>
                    <a:bodyPr/>
                    <a:lstStyle/>
                    <a:p>
                      <a:pPr algn="l" fontAlgn="t"/>
                      <a:r>
                        <a:rPr lang="en-US" sz="1600" dirty="0">
                          <a:effectLst/>
                        </a:rPr>
                        <a:t>Number</a:t>
                      </a: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dirty="0">
                          <a:effectLst/>
                        </a:rPr>
                        <a:t>Octal Permission Representation</a:t>
                      </a: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dirty="0">
                          <a:effectLst/>
                        </a:rPr>
                        <a:t>Ref</a:t>
                      </a: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54674">
                <a:tc>
                  <a:txBody>
                    <a:bodyPr/>
                    <a:lstStyle/>
                    <a:p>
                      <a:pPr fontAlgn="t"/>
                      <a:r>
                        <a:rPr lang="en-US" sz="1600" b="1" dirty="0">
                          <a:effectLst/>
                        </a:rPr>
                        <a:t>0</a:t>
                      </a:r>
                      <a:endParaRPr lang="en-US" sz="1600" dirty="0">
                        <a:effectLst/>
                      </a:endParaRP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No permission</a:t>
                      </a: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a:t>
                      </a: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354674">
                <a:tc>
                  <a:txBody>
                    <a:bodyPr/>
                    <a:lstStyle/>
                    <a:p>
                      <a:pPr fontAlgn="t"/>
                      <a:r>
                        <a:rPr lang="en-US" sz="1600" b="1" dirty="0">
                          <a:effectLst/>
                        </a:rPr>
                        <a:t>1</a:t>
                      </a:r>
                      <a:endParaRPr lang="en-US" sz="1600" dirty="0">
                        <a:effectLst/>
                      </a:endParaRP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Execute permission</a:t>
                      </a: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--x</a:t>
                      </a: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354674">
                <a:tc>
                  <a:txBody>
                    <a:bodyPr/>
                    <a:lstStyle/>
                    <a:p>
                      <a:pPr fontAlgn="t"/>
                      <a:r>
                        <a:rPr lang="en-US" sz="1600" b="1" dirty="0">
                          <a:effectLst/>
                        </a:rPr>
                        <a:t>2</a:t>
                      </a:r>
                      <a:endParaRPr lang="en-US" sz="1600" dirty="0">
                        <a:effectLst/>
                      </a:endParaRP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Write permission</a:t>
                      </a: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-w-</a:t>
                      </a: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580178">
                <a:tc>
                  <a:txBody>
                    <a:bodyPr/>
                    <a:lstStyle/>
                    <a:p>
                      <a:pPr fontAlgn="t"/>
                      <a:r>
                        <a:rPr lang="en-US" sz="1600" b="1" dirty="0">
                          <a:effectLst/>
                        </a:rPr>
                        <a:t>3</a:t>
                      </a:r>
                      <a:endParaRPr lang="en-US" sz="1600" dirty="0">
                        <a:effectLst/>
                      </a:endParaRP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Execute and write permission: 1 (execute) + 2 (write) = 3</a:t>
                      </a: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-wx</a:t>
                      </a: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354674">
                <a:tc>
                  <a:txBody>
                    <a:bodyPr/>
                    <a:lstStyle/>
                    <a:p>
                      <a:pPr fontAlgn="t"/>
                      <a:r>
                        <a:rPr lang="en-US" sz="1600" b="1" dirty="0">
                          <a:effectLst/>
                        </a:rPr>
                        <a:t>4</a:t>
                      </a:r>
                      <a:endParaRPr lang="en-US" sz="1600" dirty="0">
                        <a:effectLst/>
                      </a:endParaRP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Read permission</a:t>
                      </a: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r--</a:t>
                      </a: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580178">
                <a:tc>
                  <a:txBody>
                    <a:bodyPr/>
                    <a:lstStyle/>
                    <a:p>
                      <a:pPr fontAlgn="t"/>
                      <a:r>
                        <a:rPr lang="en-US" sz="1600" b="1" dirty="0">
                          <a:effectLst/>
                        </a:rPr>
                        <a:t>5</a:t>
                      </a:r>
                      <a:endParaRPr lang="en-US" sz="1600" dirty="0">
                        <a:effectLst/>
                      </a:endParaRP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Read and execute permission: 4 (read) + 1 (execute) = 5</a:t>
                      </a: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r-x</a:t>
                      </a: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580178">
                <a:tc>
                  <a:txBody>
                    <a:bodyPr/>
                    <a:lstStyle/>
                    <a:p>
                      <a:pPr fontAlgn="t"/>
                      <a:r>
                        <a:rPr lang="en-US" sz="1600" b="1" dirty="0">
                          <a:effectLst/>
                        </a:rPr>
                        <a:t>6</a:t>
                      </a:r>
                      <a:endParaRPr lang="en-US" sz="1600" dirty="0">
                        <a:effectLst/>
                      </a:endParaRP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Read and write permission: 4 (read) + 2 (write) = 6</a:t>
                      </a: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rw-</a:t>
                      </a: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580178">
                <a:tc>
                  <a:txBody>
                    <a:bodyPr/>
                    <a:lstStyle/>
                    <a:p>
                      <a:pPr fontAlgn="t"/>
                      <a:r>
                        <a:rPr lang="en-US" sz="1600" b="1" dirty="0">
                          <a:effectLst/>
                        </a:rPr>
                        <a:t>7</a:t>
                      </a:r>
                      <a:endParaRPr lang="en-US" sz="1600" dirty="0">
                        <a:effectLst/>
                      </a:endParaRP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All permissions: 4 (read) + 2 (write) + 1 (execute) = 7</a:t>
                      </a: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rwx</a:t>
                      </a:r>
                    </a:p>
                  </a:txBody>
                  <a:tcPr marL="69836" marR="69836" marT="69836" marB="6983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15957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File and Directory Permissions(</a:t>
            </a:r>
            <a:r>
              <a:rPr lang="en-US" dirty="0">
                <a:solidFill>
                  <a:schemeClr val="bg2"/>
                </a:solidFill>
              </a:rPr>
              <a:t>Cont’d</a:t>
            </a:r>
            <a:r>
              <a:rPr lang="en-US" dirty="0"/>
              <a:t>)	</a:t>
            </a:r>
          </a:p>
        </p:txBody>
      </p:sp>
      <p:sp>
        <p:nvSpPr>
          <p:cNvPr id="3" name="Slide Number Placeholder 2"/>
          <p:cNvSpPr>
            <a:spLocks noGrp="1"/>
          </p:cNvSpPr>
          <p:nvPr>
            <p:ph type="sldNum" sz="quarter" idx="10"/>
          </p:nvPr>
        </p:nvSpPr>
        <p:spPr/>
        <p:txBody>
          <a:bodyPr/>
          <a:lstStyle/>
          <a:p>
            <a:fld id="{73954299-DE52-47A8-A04E-69FC1668FE8B}" type="slidenum">
              <a:rPr lang="en-US" smtClean="0"/>
              <a:pPr/>
              <a:t>24</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7" name="Content Placeholder 6"/>
          <p:cNvSpPr>
            <a:spLocks noGrp="1"/>
          </p:cNvSpPr>
          <p:nvPr>
            <p:ph idx="1"/>
          </p:nvPr>
        </p:nvSpPr>
        <p:spPr>
          <a:xfrm>
            <a:off x="211883" y="1590807"/>
            <a:ext cx="8565405" cy="558033"/>
          </a:xfrm>
        </p:spPr>
        <p:txBody>
          <a:bodyPr/>
          <a:lstStyle/>
          <a:p>
            <a:r>
              <a:rPr lang="en-US" dirty="0"/>
              <a:t>Using </a:t>
            </a:r>
            <a:r>
              <a:rPr lang="en-US" b="1" dirty="0"/>
              <a:t>chmod</a:t>
            </a:r>
            <a:r>
              <a:rPr lang="en-US" dirty="0"/>
              <a:t> with </a:t>
            </a:r>
            <a:r>
              <a:rPr lang="en-US" b="1" dirty="0"/>
              <a:t>Absolute Permissions </a:t>
            </a:r>
            <a:r>
              <a:rPr lang="en-US" dirty="0"/>
              <a:t>(Cont’d)</a:t>
            </a:r>
          </a:p>
          <a:p>
            <a:pPr marL="0" indent="0" algn="just">
              <a:buNone/>
            </a:pPr>
            <a:r>
              <a:rPr lang="en-US" sz="2000" dirty="0"/>
              <a:t> </a:t>
            </a:r>
          </a:p>
        </p:txBody>
      </p:sp>
      <p:sp>
        <p:nvSpPr>
          <p:cNvPr id="2" name="TextBox 1"/>
          <p:cNvSpPr txBox="1"/>
          <p:nvPr/>
        </p:nvSpPr>
        <p:spPr>
          <a:xfrm>
            <a:off x="397060" y="2220567"/>
            <a:ext cx="5669280" cy="1200329"/>
          </a:xfrm>
          <a:prstGeom prst="rect">
            <a:avLst/>
          </a:prstGeom>
          <a:noFill/>
        </p:spPr>
        <p:txBody>
          <a:bodyPr wrap="square" rtlCol="0">
            <a:spAutoFit/>
          </a:bodyPr>
          <a:lstStyle/>
          <a:p>
            <a:pPr>
              <a:lnSpc>
                <a:spcPct val="150000"/>
              </a:lnSpc>
            </a:pPr>
            <a:r>
              <a:rPr lang="en-US" sz="2400" b="0" dirty="0"/>
              <a:t>Ex.</a:t>
            </a:r>
          </a:p>
          <a:p>
            <a:pPr>
              <a:lnSpc>
                <a:spcPct val="150000"/>
              </a:lnSpc>
            </a:pPr>
            <a:r>
              <a:rPr lang="en-US" sz="2400" b="0" dirty="0"/>
              <a:t>$ chmod 755 README.txt</a:t>
            </a:r>
          </a:p>
        </p:txBody>
      </p:sp>
      <p:sp>
        <p:nvSpPr>
          <p:cNvPr id="8" name="TextBox 7"/>
          <p:cNvSpPr txBox="1"/>
          <p:nvPr/>
        </p:nvSpPr>
        <p:spPr>
          <a:xfrm>
            <a:off x="2760172" y="3420896"/>
            <a:ext cx="3468826" cy="2862322"/>
          </a:xfrm>
          <a:prstGeom prst="rect">
            <a:avLst/>
          </a:prstGeom>
          <a:noFill/>
        </p:spPr>
        <p:txBody>
          <a:bodyPr wrap="square" rtlCol="0">
            <a:spAutoFit/>
          </a:bodyPr>
          <a:lstStyle/>
          <a:p>
            <a:pPr>
              <a:lnSpc>
                <a:spcPct val="150000"/>
              </a:lnSpc>
            </a:pPr>
            <a:r>
              <a:rPr lang="en-US" sz="2400" b="0" dirty="0"/>
              <a:t>  U	     G          O</a:t>
            </a:r>
          </a:p>
          <a:p>
            <a:pPr>
              <a:lnSpc>
                <a:spcPct val="150000"/>
              </a:lnSpc>
            </a:pPr>
            <a:r>
              <a:rPr lang="en-US" sz="2400" b="0" dirty="0"/>
              <a:t> </a:t>
            </a:r>
            <a:r>
              <a:rPr lang="en-US" sz="2400" b="0" dirty="0" err="1"/>
              <a:t>rwx</a:t>
            </a:r>
            <a:r>
              <a:rPr lang="en-US" sz="2400" b="0" dirty="0"/>
              <a:t>        </a:t>
            </a:r>
            <a:r>
              <a:rPr lang="en-US" sz="2400" b="0" dirty="0" err="1"/>
              <a:t>rwx</a:t>
            </a:r>
            <a:r>
              <a:rPr lang="en-US" sz="2400" b="0" dirty="0"/>
              <a:t>        </a:t>
            </a:r>
            <a:r>
              <a:rPr lang="en-US" sz="2400" b="0" dirty="0" err="1"/>
              <a:t>rwx</a:t>
            </a:r>
            <a:endParaRPr lang="en-US" sz="2400" b="0" dirty="0"/>
          </a:p>
          <a:p>
            <a:pPr>
              <a:lnSpc>
                <a:spcPct val="150000"/>
              </a:lnSpc>
            </a:pPr>
            <a:r>
              <a:rPr lang="en-US" sz="2400" b="0" dirty="0"/>
              <a:t>4-2-1     4-2-1     4-2-1</a:t>
            </a:r>
          </a:p>
          <a:p>
            <a:pPr>
              <a:lnSpc>
                <a:spcPct val="150000"/>
              </a:lnSpc>
            </a:pPr>
            <a:r>
              <a:rPr lang="en-US" sz="2400" b="0" dirty="0"/>
              <a:t>111         101        101</a:t>
            </a:r>
          </a:p>
          <a:p>
            <a:pPr>
              <a:lnSpc>
                <a:spcPct val="150000"/>
              </a:lnSpc>
            </a:pPr>
            <a:r>
              <a:rPr lang="en-US" sz="2400" b="0" dirty="0"/>
              <a:t>  7             5           5</a:t>
            </a:r>
          </a:p>
        </p:txBody>
      </p:sp>
    </p:spTree>
    <p:extLst>
      <p:ext uri="{BB962C8B-B14F-4D97-AF65-F5344CB8AC3E}">
        <p14:creationId xmlns:p14="http://schemas.microsoft.com/office/powerpoint/2010/main" val="1113228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Finding files	</a:t>
            </a:r>
          </a:p>
        </p:txBody>
      </p:sp>
      <p:sp>
        <p:nvSpPr>
          <p:cNvPr id="3" name="Slide Number Placeholder 2"/>
          <p:cNvSpPr>
            <a:spLocks noGrp="1"/>
          </p:cNvSpPr>
          <p:nvPr>
            <p:ph type="sldNum" sz="quarter" idx="10"/>
          </p:nvPr>
        </p:nvSpPr>
        <p:spPr/>
        <p:txBody>
          <a:bodyPr/>
          <a:lstStyle/>
          <a:p>
            <a:fld id="{73954299-DE52-47A8-A04E-69FC1668FE8B}" type="slidenum">
              <a:rPr lang="en-US" smtClean="0"/>
              <a:pPr/>
              <a:t>25</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7" name="Content Placeholder 6"/>
          <p:cNvSpPr>
            <a:spLocks noGrp="1"/>
          </p:cNvSpPr>
          <p:nvPr>
            <p:ph idx="1"/>
          </p:nvPr>
        </p:nvSpPr>
        <p:spPr>
          <a:xfrm>
            <a:off x="211883" y="1590807"/>
            <a:ext cx="8565405" cy="558033"/>
          </a:xfrm>
        </p:spPr>
        <p:txBody>
          <a:bodyPr/>
          <a:lstStyle/>
          <a:p>
            <a:pPr algn="just"/>
            <a:r>
              <a:rPr lang="en-US" dirty="0"/>
              <a:t>Finding Files </a:t>
            </a:r>
          </a:p>
          <a:p>
            <a:pPr lvl="1" algn="just"/>
            <a:r>
              <a:rPr lang="en-US" dirty="0"/>
              <a:t>There are at least three ways to find files when you don't know their exact location. Use the following commands:</a:t>
            </a:r>
          </a:p>
        </p:txBody>
      </p:sp>
      <p:sp>
        <p:nvSpPr>
          <p:cNvPr id="6" name="TextBox 5"/>
          <p:cNvSpPr txBox="1"/>
          <p:nvPr/>
        </p:nvSpPr>
        <p:spPr>
          <a:xfrm>
            <a:off x="716280" y="2644537"/>
            <a:ext cx="2893741" cy="1685846"/>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en-US" sz="2400" b="0" dirty="0"/>
              <a:t>Find command</a:t>
            </a:r>
          </a:p>
          <a:p>
            <a:pPr marL="342900" indent="-342900">
              <a:lnSpc>
                <a:spcPct val="150000"/>
              </a:lnSpc>
              <a:buFont typeface="Arial" panose="020B0604020202020204" pitchFamily="34" charset="0"/>
              <a:buChar char="•"/>
            </a:pPr>
            <a:r>
              <a:rPr lang="en-US" sz="2400" b="0" dirty="0"/>
              <a:t>Which command</a:t>
            </a:r>
          </a:p>
          <a:p>
            <a:pPr marL="342900" indent="-342900">
              <a:lnSpc>
                <a:spcPct val="150000"/>
              </a:lnSpc>
              <a:buFont typeface="Arial" panose="020B0604020202020204" pitchFamily="34" charset="0"/>
              <a:buChar char="•"/>
            </a:pPr>
            <a:r>
              <a:rPr lang="en-US" sz="2400" b="0" dirty="0"/>
              <a:t>Locate command</a:t>
            </a:r>
          </a:p>
        </p:txBody>
      </p:sp>
    </p:spTree>
    <p:extLst>
      <p:ext uri="{BB962C8B-B14F-4D97-AF65-F5344CB8AC3E}">
        <p14:creationId xmlns:p14="http://schemas.microsoft.com/office/powerpoint/2010/main" val="1122189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Finding files (Cont’d)	</a:t>
            </a:r>
          </a:p>
        </p:txBody>
      </p:sp>
      <p:sp>
        <p:nvSpPr>
          <p:cNvPr id="3" name="Slide Number Placeholder 2"/>
          <p:cNvSpPr>
            <a:spLocks noGrp="1"/>
          </p:cNvSpPr>
          <p:nvPr>
            <p:ph type="sldNum" sz="quarter" idx="10"/>
          </p:nvPr>
        </p:nvSpPr>
        <p:spPr/>
        <p:txBody>
          <a:bodyPr/>
          <a:lstStyle/>
          <a:p>
            <a:fld id="{73954299-DE52-47A8-A04E-69FC1668FE8B}" type="slidenum">
              <a:rPr lang="en-US" smtClean="0"/>
              <a:pPr/>
              <a:t>26</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6" name="TextBox 5"/>
          <p:cNvSpPr txBox="1"/>
          <p:nvPr/>
        </p:nvSpPr>
        <p:spPr>
          <a:xfrm>
            <a:off x="397060" y="1584349"/>
            <a:ext cx="8380228" cy="2123658"/>
          </a:xfrm>
          <a:prstGeom prst="rect">
            <a:avLst/>
          </a:prstGeom>
          <a:noFill/>
        </p:spPr>
        <p:txBody>
          <a:bodyPr wrap="square" rtlCol="0">
            <a:spAutoFit/>
          </a:bodyPr>
          <a:lstStyle/>
          <a:p>
            <a:pPr>
              <a:lnSpc>
                <a:spcPct val="150000"/>
              </a:lnSpc>
            </a:pPr>
            <a:r>
              <a:rPr lang="en-US" sz="2800" dirty="0"/>
              <a:t>Find command</a:t>
            </a:r>
          </a:p>
          <a:p>
            <a:pPr>
              <a:lnSpc>
                <a:spcPct val="150000"/>
              </a:lnSpc>
            </a:pPr>
            <a:r>
              <a:rPr lang="en-US" sz="2000" b="0" dirty="0"/>
              <a:t>Format:</a:t>
            </a:r>
          </a:p>
          <a:p>
            <a:pPr>
              <a:lnSpc>
                <a:spcPct val="150000"/>
              </a:lnSpc>
            </a:pPr>
            <a:r>
              <a:rPr lang="en-US" sz="2000" b="0" dirty="0"/>
              <a:t>$ find (starting directory) (matching criteria and actions)</a:t>
            </a:r>
          </a:p>
          <a:p>
            <a:pPr>
              <a:lnSpc>
                <a:spcPct val="150000"/>
              </a:lnSpc>
            </a:pPr>
            <a:endParaRPr lang="en-US" sz="2000" b="0" dirty="0"/>
          </a:p>
        </p:txBody>
      </p:sp>
      <p:sp>
        <p:nvSpPr>
          <p:cNvPr id="2" name="TextBox 1"/>
          <p:cNvSpPr txBox="1"/>
          <p:nvPr/>
        </p:nvSpPr>
        <p:spPr>
          <a:xfrm>
            <a:off x="404999" y="3393906"/>
            <a:ext cx="8279130" cy="1003352"/>
          </a:xfrm>
          <a:prstGeom prst="rect">
            <a:avLst/>
          </a:prstGeom>
          <a:noFill/>
        </p:spPr>
        <p:txBody>
          <a:bodyPr wrap="square" rtlCol="0">
            <a:spAutoFit/>
          </a:bodyPr>
          <a:lstStyle/>
          <a:p>
            <a:pPr>
              <a:lnSpc>
                <a:spcPct val="100000"/>
              </a:lnSpc>
            </a:pPr>
            <a:r>
              <a:rPr lang="en-US" sz="2000" b="0" dirty="0"/>
              <a:t>Ex.</a:t>
            </a:r>
          </a:p>
          <a:p>
            <a:pPr>
              <a:lnSpc>
                <a:spcPct val="100000"/>
              </a:lnSpc>
            </a:pPr>
            <a:r>
              <a:rPr lang="en-US" sz="2000" b="0" dirty="0">
                <a:latin typeface="+mn-lt"/>
              </a:rPr>
              <a:t>$ find /home –name tecmint.txt</a:t>
            </a:r>
            <a:endParaRPr lang="en-US" sz="2400" b="0" dirty="0"/>
          </a:p>
          <a:p>
            <a:endParaRPr lang="en-US" sz="2400" b="0" dirty="0"/>
          </a:p>
        </p:txBody>
      </p:sp>
      <p:sp>
        <p:nvSpPr>
          <p:cNvPr id="11" name="TextBox 10"/>
          <p:cNvSpPr txBox="1"/>
          <p:nvPr/>
        </p:nvSpPr>
        <p:spPr>
          <a:xfrm>
            <a:off x="397058" y="4286165"/>
            <a:ext cx="8461191" cy="707886"/>
          </a:xfrm>
          <a:prstGeom prst="rect">
            <a:avLst/>
          </a:prstGeom>
          <a:noFill/>
        </p:spPr>
        <p:txBody>
          <a:bodyPr wrap="square" rtlCol="0">
            <a:spAutoFit/>
          </a:bodyPr>
          <a:lstStyle/>
          <a:p>
            <a:pPr>
              <a:lnSpc>
                <a:spcPct val="100000"/>
              </a:lnSpc>
            </a:pPr>
            <a:r>
              <a:rPr lang="en-US" sz="2000" b="0" dirty="0"/>
              <a:t>This example will find all the files under /home directory with name tecmint.txt.</a:t>
            </a:r>
          </a:p>
        </p:txBody>
      </p:sp>
    </p:spTree>
    <p:extLst>
      <p:ext uri="{BB962C8B-B14F-4D97-AF65-F5344CB8AC3E}">
        <p14:creationId xmlns:p14="http://schemas.microsoft.com/office/powerpoint/2010/main" val="1435379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Finding files (Cont’d)	</a:t>
            </a:r>
          </a:p>
        </p:txBody>
      </p:sp>
      <p:sp>
        <p:nvSpPr>
          <p:cNvPr id="3" name="Slide Number Placeholder 2"/>
          <p:cNvSpPr>
            <a:spLocks noGrp="1"/>
          </p:cNvSpPr>
          <p:nvPr>
            <p:ph type="sldNum" sz="quarter" idx="10"/>
          </p:nvPr>
        </p:nvSpPr>
        <p:spPr/>
        <p:txBody>
          <a:bodyPr/>
          <a:lstStyle/>
          <a:p>
            <a:fld id="{73954299-DE52-47A8-A04E-69FC1668FE8B}" type="slidenum">
              <a:rPr lang="en-US" smtClean="0"/>
              <a:pPr/>
              <a:t>27</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6" name="TextBox 5"/>
          <p:cNvSpPr txBox="1"/>
          <p:nvPr/>
        </p:nvSpPr>
        <p:spPr>
          <a:xfrm>
            <a:off x="230879" y="1533703"/>
            <a:ext cx="8453250" cy="1661993"/>
          </a:xfrm>
          <a:prstGeom prst="rect">
            <a:avLst/>
          </a:prstGeom>
          <a:noFill/>
        </p:spPr>
        <p:txBody>
          <a:bodyPr wrap="square" rtlCol="0">
            <a:spAutoFit/>
          </a:bodyPr>
          <a:lstStyle/>
          <a:p>
            <a:pPr>
              <a:lnSpc>
                <a:spcPct val="150000"/>
              </a:lnSpc>
            </a:pPr>
            <a:r>
              <a:rPr lang="en-US" sz="2800" dirty="0"/>
              <a:t>Which command</a:t>
            </a:r>
          </a:p>
          <a:p>
            <a:pPr>
              <a:lnSpc>
                <a:spcPct val="150000"/>
              </a:lnSpc>
            </a:pPr>
            <a:r>
              <a:rPr lang="en-US" sz="2000" b="0" dirty="0"/>
              <a:t>Format:</a:t>
            </a:r>
          </a:p>
          <a:p>
            <a:pPr>
              <a:lnSpc>
                <a:spcPct val="150000"/>
              </a:lnSpc>
            </a:pPr>
            <a:r>
              <a:rPr lang="en-US" sz="2000" b="0" dirty="0"/>
              <a:t>$ </a:t>
            </a:r>
            <a:r>
              <a:rPr lang="en-US" sz="2000" dirty="0"/>
              <a:t>which command </a:t>
            </a:r>
            <a:r>
              <a:rPr lang="en-US" sz="2000" b="0" dirty="0"/>
              <a:t>OR </a:t>
            </a:r>
            <a:r>
              <a:rPr lang="en-US" sz="2000" dirty="0"/>
              <a:t>which [options] command </a:t>
            </a:r>
            <a:r>
              <a:rPr lang="en-US" sz="2000" b="0" dirty="0"/>
              <a:t>OR </a:t>
            </a:r>
            <a:r>
              <a:rPr lang="en-US" sz="2000" dirty="0"/>
              <a:t>which program</a:t>
            </a:r>
          </a:p>
        </p:txBody>
      </p:sp>
      <p:sp>
        <p:nvSpPr>
          <p:cNvPr id="2" name="TextBox 1"/>
          <p:cNvSpPr txBox="1"/>
          <p:nvPr/>
        </p:nvSpPr>
        <p:spPr>
          <a:xfrm>
            <a:off x="404999" y="3393906"/>
            <a:ext cx="8279130" cy="1003352"/>
          </a:xfrm>
          <a:prstGeom prst="rect">
            <a:avLst/>
          </a:prstGeom>
          <a:noFill/>
        </p:spPr>
        <p:txBody>
          <a:bodyPr wrap="square" rtlCol="0">
            <a:spAutoFit/>
          </a:bodyPr>
          <a:lstStyle/>
          <a:p>
            <a:pPr>
              <a:lnSpc>
                <a:spcPct val="100000"/>
              </a:lnSpc>
            </a:pPr>
            <a:r>
              <a:rPr lang="en-US" sz="2000" b="0" dirty="0"/>
              <a:t>Ex.</a:t>
            </a:r>
          </a:p>
          <a:p>
            <a:pPr>
              <a:lnSpc>
                <a:spcPct val="100000"/>
              </a:lnSpc>
            </a:pPr>
            <a:r>
              <a:rPr lang="en-US" sz="2000" b="0" dirty="0">
                <a:latin typeface="+mn-lt"/>
              </a:rPr>
              <a:t>$ which date</a:t>
            </a:r>
            <a:endParaRPr lang="en-US" sz="2400" b="0" dirty="0"/>
          </a:p>
          <a:p>
            <a:endParaRPr lang="en-US" sz="2400" b="0" dirty="0"/>
          </a:p>
        </p:txBody>
      </p:sp>
      <p:sp>
        <p:nvSpPr>
          <p:cNvPr id="11" name="TextBox 10"/>
          <p:cNvSpPr txBox="1"/>
          <p:nvPr/>
        </p:nvSpPr>
        <p:spPr>
          <a:xfrm>
            <a:off x="397058" y="4286165"/>
            <a:ext cx="8461191" cy="707886"/>
          </a:xfrm>
          <a:prstGeom prst="rect">
            <a:avLst/>
          </a:prstGeom>
          <a:noFill/>
        </p:spPr>
        <p:txBody>
          <a:bodyPr wrap="square" rtlCol="0">
            <a:spAutoFit/>
          </a:bodyPr>
          <a:lstStyle/>
          <a:p>
            <a:pPr>
              <a:lnSpc>
                <a:spcPct val="100000"/>
              </a:lnSpc>
            </a:pPr>
            <a:r>
              <a:rPr lang="en-US" sz="2000" b="0" dirty="0"/>
              <a:t>This example will find the executable file associated with a command name of date.</a:t>
            </a:r>
          </a:p>
        </p:txBody>
      </p:sp>
    </p:spTree>
    <p:extLst>
      <p:ext uri="{BB962C8B-B14F-4D97-AF65-F5344CB8AC3E}">
        <p14:creationId xmlns:p14="http://schemas.microsoft.com/office/powerpoint/2010/main" val="1209009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Finding files (Cont’d)	</a:t>
            </a:r>
          </a:p>
        </p:txBody>
      </p:sp>
      <p:sp>
        <p:nvSpPr>
          <p:cNvPr id="3" name="Slide Number Placeholder 2"/>
          <p:cNvSpPr>
            <a:spLocks noGrp="1"/>
          </p:cNvSpPr>
          <p:nvPr>
            <p:ph type="sldNum" sz="quarter" idx="10"/>
          </p:nvPr>
        </p:nvSpPr>
        <p:spPr/>
        <p:txBody>
          <a:bodyPr/>
          <a:lstStyle/>
          <a:p>
            <a:fld id="{73954299-DE52-47A8-A04E-69FC1668FE8B}" type="slidenum">
              <a:rPr lang="en-US" smtClean="0"/>
              <a:pPr/>
              <a:t>28</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6" name="TextBox 5"/>
          <p:cNvSpPr txBox="1"/>
          <p:nvPr/>
        </p:nvSpPr>
        <p:spPr>
          <a:xfrm>
            <a:off x="397058" y="1533703"/>
            <a:ext cx="8380228" cy="1661993"/>
          </a:xfrm>
          <a:prstGeom prst="rect">
            <a:avLst/>
          </a:prstGeom>
          <a:noFill/>
        </p:spPr>
        <p:txBody>
          <a:bodyPr wrap="square" rtlCol="0">
            <a:spAutoFit/>
          </a:bodyPr>
          <a:lstStyle/>
          <a:p>
            <a:pPr>
              <a:lnSpc>
                <a:spcPct val="150000"/>
              </a:lnSpc>
            </a:pPr>
            <a:r>
              <a:rPr lang="en-US" sz="2800" dirty="0"/>
              <a:t>Locate command</a:t>
            </a:r>
          </a:p>
          <a:p>
            <a:pPr>
              <a:lnSpc>
                <a:spcPct val="150000"/>
              </a:lnSpc>
            </a:pPr>
            <a:r>
              <a:rPr lang="en-US" sz="2000" b="0" dirty="0"/>
              <a:t>Format:</a:t>
            </a:r>
          </a:p>
          <a:p>
            <a:pPr>
              <a:lnSpc>
                <a:spcPct val="150000"/>
              </a:lnSpc>
            </a:pPr>
            <a:r>
              <a:rPr lang="en-US" sz="2000" b="0" dirty="0"/>
              <a:t>$ </a:t>
            </a:r>
            <a:r>
              <a:rPr lang="en-US" sz="2000" dirty="0"/>
              <a:t>locate</a:t>
            </a:r>
            <a:r>
              <a:rPr lang="en-US" sz="2000" b="0" dirty="0"/>
              <a:t> </a:t>
            </a:r>
            <a:r>
              <a:rPr lang="en-US" sz="2000" b="0" i="1" dirty="0"/>
              <a:t>string</a:t>
            </a:r>
          </a:p>
        </p:txBody>
      </p:sp>
      <p:sp>
        <p:nvSpPr>
          <p:cNvPr id="2" name="TextBox 1"/>
          <p:cNvSpPr txBox="1"/>
          <p:nvPr/>
        </p:nvSpPr>
        <p:spPr>
          <a:xfrm>
            <a:off x="404999" y="3393906"/>
            <a:ext cx="8279130" cy="1003352"/>
          </a:xfrm>
          <a:prstGeom prst="rect">
            <a:avLst/>
          </a:prstGeom>
          <a:noFill/>
        </p:spPr>
        <p:txBody>
          <a:bodyPr wrap="square" rtlCol="0">
            <a:spAutoFit/>
          </a:bodyPr>
          <a:lstStyle/>
          <a:p>
            <a:pPr>
              <a:lnSpc>
                <a:spcPct val="100000"/>
              </a:lnSpc>
            </a:pPr>
            <a:r>
              <a:rPr lang="en-US" sz="2000" b="0" dirty="0"/>
              <a:t>Ex.</a:t>
            </a:r>
          </a:p>
          <a:p>
            <a:pPr>
              <a:lnSpc>
                <a:spcPct val="100000"/>
              </a:lnSpc>
            </a:pPr>
            <a:r>
              <a:rPr lang="en-US" sz="2000" b="0" dirty="0">
                <a:latin typeface="+mn-lt"/>
              </a:rPr>
              <a:t>$ locate “.txt”</a:t>
            </a:r>
            <a:endParaRPr lang="en-US" sz="2400" b="0" dirty="0"/>
          </a:p>
          <a:p>
            <a:endParaRPr lang="en-US" sz="2400" b="0" dirty="0"/>
          </a:p>
        </p:txBody>
      </p:sp>
      <p:sp>
        <p:nvSpPr>
          <p:cNvPr id="11" name="TextBox 10"/>
          <p:cNvSpPr txBox="1"/>
          <p:nvPr/>
        </p:nvSpPr>
        <p:spPr>
          <a:xfrm>
            <a:off x="397058" y="4286165"/>
            <a:ext cx="8461191" cy="707886"/>
          </a:xfrm>
          <a:prstGeom prst="rect">
            <a:avLst/>
          </a:prstGeom>
          <a:noFill/>
        </p:spPr>
        <p:txBody>
          <a:bodyPr wrap="square" rtlCol="0">
            <a:spAutoFit/>
          </a:bodyPr>
          <a:lstStyle/>
          <a:p>
            <a:pPr>
              <a:lnSpc>
                <a:spcPct val="100000"/>
              </a:lnSpc>
            </a:pPr>
            <a:r>
              <a:rPr lang="en-US" sz="2000" b="0" dirty="0"/>
              <a:t>This example will find all filenames in the filesystem that contain “.txt” anywhere in their full paths.</a:t>
            </a:r>
          </a:p>
        </p:txBody>
      </p:sp>
    </p:spTree>
    <p:extLst>
      <p:ext uri="{BB962C8B-B14F-4D97-AF65-F5344CB8AC3E}">
        <p14:creationId xmlns:p14="http://schemas.microsoft.com/office/powerpoint/2010/main" val="350041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solidFill>
                  <a:schemeClr val="accent5"/>
                </a:solidFill>
                <a:effectLst>
                  <a:outerShdw blurRad="38100" dist="38100" dir="2700000" algn="tl">
                    <a:srgbClr val="000000">
                      <a:alpha val="43137"/>
                    </a:srgbClr>
                  </a:outerShdw>
                </a:effectLst>
              </a:rPr>
              <a:t>UNIX OVERVIEW</a:t>
            </a:r>
          </a:p>
        </p:txBody>
      </p:sp>
      <p:sp>
        <p:nvSpPr>
          <p:cNvPr id="4" name="Slide Number Placeholder 3"/>
          <p:cNvSpPr>
            <a:spLocks noGrp="1"/>
          </p:cNvSpPr>
          <p:nvPr>
            <p:ph type="sldNum" sz="quarter" idx="10"/>
          </p:nvPr>
        </p:nvSpPr>
        <p:spPr/>
        <p:txBody>
          <a:bodyPr/>
          <a:lstStyle/>
          <a:p>
            <a:fld id="{D341B97A-378E-4F69-9D74-E5B0730D91FC}" type="slidenum">
              <a:rPr lang="en-US" smtClean="0"/>
              <a:pPr/>
              <a:t>2</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Tree>
    <p:extLst>
      <p:ext uri="{BB962C8B-B14F-4D97-AF65-F5344CB8AC3E}">
        <p14:creationId xmlns:p14="http://schemas.microsoft.com/office/powerpoint/2010/main" val="2988346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2736" y="129310"/>
            <a:ext cx="8725514" cy="1048138"/>
          </a:xfrm>
        </p:spPr>
        <p:txBody>
          <a:bodyPr/>
          <a:lstStyle/>
          <a:p>
            <a:r>
              <a:rPr lang="en-US" dirty="0"/>
              <a:t>Finding text in files using </a:t>
            </a:r>
            <a:r>
              <a:rPr lang="en-US" dirty="0">
                <a:solidFill>
                  <a:srgbClr val="FFC000"/>
                </a:solidFill>
              </a:rPr>
              <a:t>grep</a:t>
            </a:r>
            <a:r>
              <a:rPr lang="en-US" dirty="0"/>
              <a:t>, </a:t>
            </a:r>
            <a:r>
              <a:rPr lang="en-US" dirty="0">
                <a:solidFill>
                  <a:srgbClr val="FFC000"/>
                </a:solidFill>
              </a:rPr>
              <a:t>sed</a:t>
            </a:r>
            <a:r>
              <a:rPr lang="en-US" dirty="0"/>
              <a:t> and </a:t>
            </a:r>
            <a:r>
              <a:rPr lang="en-US" dirty="0">
                <a:solidFill>
                  <a:srgbClr val="FFC000"/>
                </a:solidFill>
              </a:rPr>
              <a:t>awk</a:t>
            </a:r>
          </a:p>
        </p:txBody>
      </p:sp>
      <p:sp>
        <p:nvSpPr>
          <p:cNvPr id="3" name="Slide Number Placeholder 2"/>
          <p:cNvSpPr>
            <a:spLocks noGrp="1"/>
          </p:cNvSpPr>
          <p:nvPr>
            <p:ph type="sldNum" sz="quarter" idx="10"/>
          </p:nvPr>
        </p:nvSpPr>
        <p:spPr/>
        <p:txBody>
          <a:bodyPr/>
          <a:lstStyle/>
          <a:p>
            <a:fld id="{73954299-DE52-47A8-A04E-69FC1668FE8B}" type="slidenum">
              <a:rPr lang="en-US" smtClean="0"/>
              <a:pPr/>
              <a:t>29</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7" name="TextBox 6"/>
          <p:cNvSpPr txBox="1"/>
          <p:nvPr/>
        </p:nvSpPr>
        <p:spPr>
          <a:xfrm>
            <a:off x="404999" y="1863501"/>
            <a:ext cx="2820003" cy="437043"/>
          </a:xfrm>
          <a:prstGeom prst="rect">
            <a:avLst/>
          </a:prstGeom>
          <a:noFill/>
        </p:spPr>
        <p:txBody>
          <a:bodyPr wrap="none" rtlCol="0">
            <a:spAutoFit/>
          </a:bodyPr>
          <a:lstStyle/>
          <a:p>
            <a:r>
              <a:rPr lang="en-US" sz="2800" dirty="0"/>
              <a:t>Grep command</a:t>
            </a:r>
          </a:p>
        </p:txBody>
      </p:sp>
      <p:sp>
        <p:nvSpPr>
          <p:cNvPr id="8" name="TextBox 7"/>
          <p:cNvSpPr txBox="1"/>
          <p:nvPr/>
        </p:nvSpPr>
        <p:spPr>
          <a:xfrm>
            <a:off x="404999" y="2340070"/>
            <a:ext cx="3203121" cy="958660"/>
          </a:xfrm>
          <a:prstGeom prst="rect">
            <a:avLst/>
          </a:prstGeom>
          <a:noFill/>
        </p:spPr>
        <p:txBody>
          <a:bodyPr wrap="none" rtlCol="0">
            <a:spAutoFit/>
          </a:bodyPr>
          <a:lstStyle/>
          <a:p>
            <a:pPr>
              <a:lnSpc>
                <a:spcPct val="150000"/>
              </a:lnSpc>
            </a:pPr>
            <a:r>
              <a:rPr lang="en-US" sz="2000" b="0" dirty="0"/>
              <a:t>Format:</a:t>
            </a:r>
          </a:p>
          <a:p>
            <a:pPr>
              <a:lnSpc>
                <a:spcPct val="150000"/>
              </a:lnSpc>
            </a:pPr>
            <a:r>
              <a:rPr lang="en-US" sz="2000" b="0" dirty="0"/>
              <a:t>$ grep </a:t>
            </a:r>
            <a:r>
              <a:rPr lang="en-US" sz="2000" b="0" i="1" dirty="0"/>
              <a:t>options pattern files</a:t>
            </a:r>
          </a:p>
        </p:txBody>
      </p:sp>
      <p:sp>
        <p:nvSpPr>
          <p:cNvPr id="12" name="TextBox 11"/>
          <p:cNvSpPr txBox="1"/>
          <p:nvPr/>
        </p:nvSpPr>
        <p:spPr>
          <a:xfrm>
            <a:off x="404999" y="3393906"/>
            <a:ext cx="8279130" cy="1003352"/>
          </a:xfrm>
          <a:prstGeom prst="rect">
            <a:avLst/>
          </a:prstGeom>
          <a:noFill/>
        </p:spPr>
        <p:txBody>
          <a:bodyPr wrap="square" rtlCol="0">
            <a:spAutoFit/>
          </a:bodyPr>
          <a:lstStyle/>
          <a:p>
            <a:pPr>
              <a:lnSpc>
                <a:spcPct val="100000"/>
              </a:lnSpc>
            </a:pPr>
            <a:r>
              <a:rPr lang="en-US" sz="2000" b="0" dirty="0"/>
              <a:t>Ex.</a:t>
            </a:r>
          </a:p>
          <a:p>
            <a:pPr>
              <a:lnSpc>
                <a:spcPct val="100000"/>
              </a:lnSpc>
            </a:pPr>
            <a:r>
              <a:rPr lang="en-US" sz="2000" b="0" dirty="0">
                <a:latin typeface="+mn-lt"/>
              </a:rPr>
              <a:t>$ grep hello *.txt</a:t>
            </a:r>
            <a:endParaRPr lang="en-US" sz="2400" b="0" dirty="0"/>
          </a:p>
          <a:p>
            <a:endParaRPr lang="en-US" sz="2400" b="0" dirty="0"/>
          </a:p>
        </p:txBody>
      </p:sp>
      <p:sp>
        <p:nvSpPr>
          <p:cNvPr id="13" name="TextBox 12"/>
          <p:cNvSpPr txBox="1"/>
          <p:nvPr/>
        </p:nvSpPr>
        <p:spPr>
          <a:xfrm>
            <a:off x="397058" y="4286165"/>
            <a:ext cx="8461191" cy="707886"/>
          </a:xfrm>
          <a:prstGeom prst="rect">
            <a:avLst/>
          </a:prstGeom>
          <a:noFill/>
        </p:spPr>
        <p:txBody>
          <a:bodyPr wrap="square" rtlCol="0">
            <a:spAutoFit/>
          </a:bodyPr>
          <a:lstStyle/>
          <a:p>
            <a:pPr>
              <a:lnSpc>
                <a:spcPct val="100000"/>
              </a:lnSpc>
            </a:pPr>
            <a:r>
              <a:rPr lang="en-US" sz="2000" b="0" dirty="0"/>
              <a:t>This example searches all text files in the current directory for lines containing "hello“</a:t>
            </a:r>
          </a:p>
        </p:txBody>
      </p:sp>
    </p:spTree>
    <p:extLst>
      <p:ext uri="{BB962C8B-B14F-4D97-AF65-F5344CB8AC3E}">
        <p14:creationId xmlns:p14="http://schemas.microsoft.com/office/powerpoint/2010/main" val="3442448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3954299-DE52-47A8-A04E-69FC1668FE8B}" type="slidenum">
              <a:rPr lang="en-US" smtClean="0"/>
              <a:pPr/>
              <a:t>30</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7" name="TextBox 6"/>
          <p:cNvSpPr txBox="1"/>
          <p:nvPr/>
        </p:nvSpPr>
        <p:spPr>
          <a:xfrm>
            <a:off x="404999" y="1863501"/>
            <a:ext cx="2640466" cy="437043"/>
          </a:xfrm>
          <a:prstGeom prst="rect">
            <a:avLst/>
          </a:prstGeom>
          <a:noFill/>
        </p:spPr>
        <p:txBody>
          <a:bodyPr wrap="none" rtlCol="0">
            <a:spAutoFit/>
          </a:bodyPr>
          <a:lstStyle/>
          <a:p>
            <a:r>
              <a:rPr lang="en-US" sz="2800" dirty="0"/>
              <a:t>Sed command</a:t>
            </a:r>
          </a:p>
        </p:txBody>
      </p:sp>
      <p:sp>
        <p:nvSpPr>
          <p:cNvPr id="8" name="TextBox 7"/>
          <p:cNvSpPr txBox="1"/>
          <p:nvPr/>
        </p:nvSpPr>
        <p:spPr>
          <a:xfrm>
            <a:off x="404999" y="2340070"/>
            <a:ext cx="3772186" cy="1015663"/>
          </a:xfrm>
          <a:prstGeom prst="rect">
            <a:avLst/>
          </a:prstGeom>
          <a:noFill/>
        </p:spPr>
        <p:txBody>
          <a:bodyPr wrap="none" rtlCol="0">
            <a:spAutoFit/>
          </a:bodyPr>
          <a:lstStyle/>
          <a:p>
            <a:pPr>
              <a:lnSpc>
                <a:spcPct val="150000"/>
              </a:lnSpc>
            </a:pPr>
            <a:r>
              <a:rPr lang="en-US" sz="2000" b="0" dirty="0"/>
              <a:t>Format:</a:t>
            </a:r>
          </a:p>
          <a:p>
            <a:pPr>
              <a:lnSpc>
                <a:spcPct val="150000"/>
              </a:lnSpc>
            </a:pPr>
            <a:r>
              <a:rPr lang="en-US" sz="2000" b="0" dirty="0"/>
              <a:t>$ sed options [script] [input_file]</a:t>
            </a:r>
            <a:endParaRPr lang="en-US" sz="2000" b="0" i="1" dirty="0"/>
          </a:p>
        </p:txBody>
      </p:sp>
      <p:sp>
        <p:nvSpPr>
          <p:cNvPr id="12" name="TextBox 11"/>
          <p:cNvSpPr txBox="1"/>
          <p:nvPr/>
        </p:nvSpPr>
        <p:spPr>
          <a:xfrm>
            <a:off x="404999" y="3395259"/>
            <a:ext cx="8279130" cy="707886"/>
          </a:xfrm>
          <a:prstGeom prst="rect">
            <a:avLst/>
          </a:prstGeom>
          <a:noFill/>
        </p:spPr>
        <p:txBody>
          <a:bodyPr wrap="square" rtlCol="0">
            <a:spAutoFit/>
          </a:bodyPr>
          <a:lstStyle/>
          <a:p>
            <a:pPr>
              <a:lnSpc>
                <a:spcPct val="100000"/>
              </a:lnSpc>
            </a:pPr>
            <a:r>
              <a:rPr lang="en-US" sz="2000" b="0" dirty="0"/>
              <a:t>Ex.</a:t>
            </a:r>
          </a:p>
          <a:p>
            <a:pPr>
              <a:lnSpc>
                <a:spcPct val="100000"/>
              </a:lnSpc>
            </a:pPr>
            <a:r>
              <a:rPr lang="en-US" sz="2000" b="0" dirty="0">
                <a:latin typeface="+mn-lt"/>
              </a:rPr>
              <a:t>$ sed ‘s/Nick/John/g’ report.txt</a:t>
            </a:r>
            <a:endParaRPr lang="en-US" sz="2400" b="0" dirty="0"/>
          </a:p>
        </p:txBody>
      </p:sp>
      <p:sp>
        <p:nvSpPr>
          <p:cNvPr id="13" name="TextBox 12"/>
          <p:cNvSpPr txBox="1"/>
          <p:nvPr/>
        </p:nvSpPr>
        <p:spPr>
          <a:xfrm>
            <a:off x="397058" y="4286165"/>
            <a:ext cx="8461191" cy="400110"/>
          </a:xfrm>
          <a:prstGeom prst="rect">
            <a:avLst/>
          </a:prstGeom>
          <a:noFill/>
        </p:spPr>
        <p:txBody>
          <a:bodyPr wrap="square" rtlCol="0">
            <a:spAutoFit/>
          </a:bodyPr>
          <a:lstStyle/>
          <a:p>
            <a:pPr>
              <a:lnSpc>
                <a:spcPct val="100000"/>
              </a:lnSpc>
            </a:pPr>
            <a:r>
              <a:rPr lang="en-US" sz="2000" b="0" dirty="0"/>
              <a:t>This example will replace every occurrence of Nick with John in report.txt</a:t>
            </a:r>
          </a:p>
        </p:txBody>
      </p:sp>
      <p:sp>
        <p:nvSpPr>
          <p:cNvPr id="11" name="Title 4"/>
          <p:cNvSpPr>
            <a:spLocks noGrp="1"/>
          </p:cNvSpPr>
          <p:nvPr>
            <p:ph type="title"/>
          </p:nvPr>
        </p:nvSpPr>
        <p:spPr>
          <a:xfrm>
            <a:off x="132736" y="129310"/>
            <a:ext cx="8725514" cy="1048138"/>
          </a:xfrm>
        </p:spPr>
        <p:txBody>
          <a:bodyPr/>
          <a:lstStyle/>
          <a:p>
            <a:r>
              <a:rPr lang="en-US" dirty="0"/>
              <a:t>Finding text in files using </a:t>
            </a:r>
            <a:r>
              <a:rPr lang="en-US" dirty="0">
                <a:solidFill>
                  <a:srgbClr val="FFC000"/>
                </a:solidFill>
              </a:rPr>
              <a:t>grep</a:t>
            </a:r>
            <a:r>
              <a:rPr lang="en-US" dirty="0"/>
              <a:t>, </a:t>
            </a:r>
            <a:r>
              <a:rPr lang="en-US" dirty="0">
                <a:solidFill>
                  <a:srgbClr val="FFC000"/>
                </a:solidFill>
              </a:rPr>
              <a:t>sed</a:t>
            </a:r>
            <a:r>
              <a:rPr lang="en-US" dirty="0"/>
              <a:t> and </a:t>
            </a:r>
            <a:r>
              <a:rPr lang="en-US" dirty="0">
                <a:solidFill>
                  <a:srgbClr val="FFC000"/>
                </a:solidFill>
              </a:rPr>
              <a:t>awk</a:t>
            </a:r>
          </a:p>
        </p:txBody>
      </p:sp>
    </p:spTree>
    <p:extLst>
      <p:ext uri="{BB962C8B-B14F-4D97-AF65-F5344CB8AC3E}">
        <p14:creationId xmlns:p14="http://schemas.microsoft.com/office/powerpoint/2010/main" val="2521227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3954299-DE52-47A8-A04E-69FC1668FE8B}" type="slidenum">
              <a:rPr lang="en-US" smtClean="0"/>
              <a:pPr/>
              <a:t>31</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7" name="TextBox 6"/>
          <p:cNvSpPr txBox="1"/>
          <p:nvPr/>
        </p:nvSpPr>
        <p:spPr>
          <a:xfrm>
            <a:off x="404999" y="1863501"/>
            <a:ext cx="2714141" cy="437043"/>
          </a:xfrm>
          <a:prstGeom prst="rect">
            <a:avLst/>
          </a:prstGeom>
          <a:noFill/>
        </p:spPr>
        <p:txBody>
          <a:bodyPr wrap="none" rtlCol="0">
            <a:spAutoFit/>
          </a:bodyPr>
          <a:lstStyle/>
          <a:p>
            <a:r>
              <a:rPr lang="en-US" sz="2800" dirty="0"/>
              <a:t>Awk command</a:t>
            </a:r>
          </a:p>
        </p:txBody>
      </p:sp>
      <p:sp>
        <p:nvSpPr>
          <p:cNvPr id="8" name="TextBox 7"/>
          <p:cNvSpPr txBox="1"/>
          <p:nvPr/>
        </p:nvSpPr>
        <p:spPr>
          <a:xfrm>
            <a:off x="404999" y="2340070"/>
            <a:ext cx="7448001" cy="1015663"/>
          </a:xfrm>
          <a:prstGeom prst="rect">
            <a:avLst/>
          </a:prstGeom>
          <a:noFill/>
        </p:spPr>
        <p:txBody>
          <a:bodyPr wrap="none" rtlCol="0">
            <a:spAutoFit/>
          </a:bodyPr>
          <a:lstStyle/>
          <a:p>
            <a:pPr>
              <a:lnSpc>
                <a:spcPct val="150000"/>
              </a:lnSpc>
            </a:pPr>
            <a:r>
              <a:rPr lang="en-US" sz="2000" b="0" dirty="0"/>
              <a:t>Format:</a:t>
            </a:r>
          </a:p>
          <a:p>
            <a:pPr>
              <a:lnSpc>
                <a:spcPct val="150000"/>
              </a:lnSpc>
            </a:pPr>
            <a:r>
              <a:rPr lang="en-US" sz="2000" b="0" dirty="0"/>
              <a:t>$ awk ‘/search pattern1/ {actions} /search pattern2/ {actions}’  file</a:t>
            </a:r>
            <a:endParaRPr lang="en-US" sz="2000" b="0" i="1" dirty="0"/>
          </a:p>
        </p:txBody>
      </p:sp>
      <p:sp>
        <p:nvSpPr>
          <p:cNvPr id="12" name="TextBox 11"/>
          <p:cNvSpPr txBox="1"/>
          <p:nvPr/>
        </p:nvSpPr>
        <p:spPr>
          <a:xfrm>
            <a:off x="404999" y="3395259"/>
            <a:ext cx="8279130" cy="707886"/>
          </a:xfrm>
          <a:prstGeom prst="rect">
            <a:avLst/>
          </a:prstGeom>
          <a:noFill/>
        </p:spPr>
        <p:txBody>
          <a:bodyPr wrap="square" rtlCol="0">
            <a:spAutoFit/>
          </a:bodyPr>
          <a:lstStyle/>
          <a:p>
            <a:pPr>
              <a:lnSpc>
                <a:spcPct val="100000"/>
              </a:lnSpc>
            </a:pPr>
            <a:r>
              <a:rPr lang="en-US" sz="2000" b="0" dirty="0"/>
              <a:t>Ex.</a:t>
            </a:r>
          </a:p>
          <a:p>
            <a:pPr>
              <a:lnSpc>
                <a:spcPct val="100000"/>
              </a:lnSpc>
            </a:pPr>
            <a:r>
              <a:rPr lang="en-US" sz="2000" b="0" dirty="0">
                <a:latin typeface="+mn-lt"/>
              </a:rPr>
              <a:t>$ awk ‘/Thomas/ &gt; /Nisha/’ employee.txt</a:t>
            </a:r>
            <a:endParaRPr lang="en-US" sz="2400" b="0" dirty="0"/>
          </a:p>
        </p:txBody>
      </p:sp>
      <p:sp>
        <p:nvSpPr>
          <p:cNvPr id="13" name="TextBox 12"/>
          <p:cNvSpPr txBox="1"/>
          <p:nvPr/>
        </p:nvSpPr>
        <p:spPr>
          <a:xfrm>
            <a:off x="397058" y="4286165"/>
            <a:ext cx="8461191" cy="707886"/>
          </a:xfrm>
          <a:prstGeom prst="rect">
            <a:avLst/>
          </a:prstGeom>
          <a:noFill/>
        </p:spPr>
        <p:txBody>
          <a:bodyPr wrap="square" rtlCol="0">
            <a:spAutoFit/>
          </a:bodyPr>
          <a:lstStyle/>
          <a:p>
            <a:pPr>
              <a:lnSpc>
                <a:spcPct val="100000"/>
              </a:lnSpc>
            </a:pPr>
            <a:r>
              <a:rPr lang="en-US" sz="2000" b="0" dirty="0"/>
              <a:t>This example prints all the line which matches with the ‘Thomas’ or ‘Nisha’.</a:t>
            </a:r>
          </a:p>
        </p:txBody>
      </p:sp>
      <p:sp>
        <p:nvSpPr>
          <p:cNvPr id="11" name="Title 4"/>
          <p:cNvSpPr>
            <a:spLocks noGrp="1"/>
          </p:cNvSpPr>
          <p:nvPr>
            <p:ph type="title"/>
          </p:nvPr>
        </p:nvSpPr>
        <p:spPr>
          <a:xfrm>
            <a:off x="132736" y="129310"/>
            <a:ext cx="8725514" cy="1048138"/>
          </a:xfrm>
        </p:spPr>
        <p:txBody>
          <a:bodyPr/>
          <a:lstStyle/>
          <a:p>
            <a:r>
              <a:rPr lang="en-US" dirty="0"/>
              <a:t>Finding text in files using </a:t>
            </a:r>
            <a:r>
              <a:rPr lang="en-US" dirty="0">
                <a:solidFill>
                  <a:srgbClr val="FFC000"/>
                </a:solidFill>
              </a:rPr>
              <a:t>grep</a:t>
            </a:r>
            <a:r>
              <a:rPr lang="en-US" dirty="0"/>
              <a:t>, </a:t>
            </a:r>
            <a:r>
              <a:rPr lang="en-US" dirty="0">
                <a:solidFill>
                  <a:srgbClr val="FFC000"/>
                </a:solidFill>
              </a:rPr>
              <a:t>sed</a:t>
            </a:r>
            <a:r>
              <a:rPr lang="en-US" dirty="0"/>
              <a:t> and </a:t>
            </a:r>
            <a:r>
              <a:rPr lang="en-US" dirty="0">
                <a:solidFill>
                  <a:srgbClr val="FFC000"/>
                </a:solidFill>
              </a:rPr>
              <a:t>awk</a:t>
            </a:r>
          </a:p>
        </p:txBody>
      </p:sp>
    </p:spTree>
    <p:extLst>
      <p:ext uri="{BB962C8B-B14F-4D97-AF65-F5344CB8AC3E}">
        <p14:creationId xmlns:p14="http://schemas.microsoft.com/office/powerpoint/2010/main" val="3762189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Sorting Files</a:t>
            </a:r>
          </a:p>
        </p:txBody>
      </p:sp>
      <p:sp>
        <p:nvSpPr>
          <p:cNvPr id="3" name="Slide Number Placeholder 2"/>
          <p:cNvSpPr>
            <a:spLocks noGrp="1"/>
          </p:cNvSpPr>
          <p:nvPr>
            <p:ph type="sldNum" sz="quarter" idx="10"/>
          </p:nvPr>
        </p:nvSpPr>
        <p:spPr/>
        <p:txBody>
          <a:bodyPr/>
          <a:lstStyle/>
          <a:p>
            <a:fld id="{73954299-DE52-47A8-A04E-69FC1668FE8B}" type="slidenum">
              <a:rPr lang="en-US" smtClean="0"/>
              <a:pPr/>
              <a:t>32</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7" name="TextBox 6"/>
          <p:cNvSpPr txBox="1"/>
          <p:nvPr/>
        </p:nvSpPr>
        <p:spPr>
          <a:xfrm>
            <a:off x="404999" y="1863501"/>
            <a:ext cx="8619667" cy="387798"/>
          </a:xfrm>
          <a:prstGeom prst="rect">
            <a:avLst/>
          </a:prstGeom>
          <a:noFill/>
        </p:spPr>
        <p:txBody>
          <a:bodyPr wrap="none" rtlCol="0">
            <a:spAutoFit/>
          </a:bodyPr>
          <a:lstStyle/>
          <a:p>
            <a:r>
              <a:rPr lang="en-US" sz="2400" b="0" dirty="0"/>
              <a:t>There are two facilities that are useful for sorting files in UNIX:</a:t>
            </a:r>
          </a:p>
        </p:txBody>
      </p:sp>
      <p:sp>
        <p:nvSpPr>
          <p:cNvPr id="2" name="TextBox 1"/>
          <p:cNvSpPr txBox="1"/>
          <p:nvPr/>
        </p:nvSpPr>
        <p:spPr>
          <a:xfrm>
            <a:off x="533400" y="2371428"/>
            <a:ext cx="3215640" cy="12003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Sort</a:t>
            </a:r>
            <a:r>
              <a:rPr lang="en-US" sz="2400" b="0" dirty="0"/>
              <a:t> command</a:t>
            </a:r>
          </a:p>
          <a:p>
            <a:pPr marL="342900" indent="-342900">
              <a:lnSpc>
                <a:spcPct val="150000"/>
              </a:lnSpc>
              <a:buFont typeface="Arial" panose="020B0604020202020204" pitchFamily="34" charset="0"/>
              <a:buChar char="•"/>
            </a:pPr>
            <a:r>
              <a:rPr lang="en-US" sz="2400" dirty="0"/>
              <a:t>Uniq</a:t>
            </a:r>
            <a:r>
              <a:rPr lang="en-US" sz="2400" b="0" dirty="0"/>
              <a:t> command</a:t>
            </a:r>
          </a:p>
        </p:txBody>
      </p:sp>
    </p:spTree>
    <p:extLst>
      <p:ext uri="{BB962C8B-B14F-4D97-AF65-F5344CB8AC3E}">
        <p14:creationId xmlns:p14="http://schemas.microsoft.com/office/powerpoint/2010/main" val="1376088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Sorting Files (Cont’d)</a:t>
            </a:r>
          </a:p>
        </p:txBody>
      </p:sp>
      <p:sp>
        <p:nvSpPr>
          <p:cNvPr id="3" name="Slide Number Placeholder 2"/>
          <p:cNvSpPr>
            <a:spLocks noGrp="1"/>
          </p:cNvSpPr>
          <p:nvPr>
            <p:ph type="sldNum" sz="quarter" idx="10"/>
          </p:nvPr>
        </p:nvSpPr>
        <p:spPr/>
        <p:txBody>
          <a:bodyPr/>
          <a:lstStyle/>
          <a:p>
            <a:fld id="{73954299-DE52-47A8-A04E-69FC1668FE8B}" type="slidenum">
              <a:rPr lang="en-US" smtClean="0"/>
              <a:pPr/>
              <a:t>33</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7" name="TextBox 6"/>
          <p:cNvSpPr txBox="1"/>
          <p:nvPr/>
        </p:nvSpPr>
        <p:spPr>
          <a:xfrm>
            <a:off x="404999" y="1681235"/>
            <a:ext cx="2699778" cy="658835"/>
          </a:xfrm>
          <a:prstGeom prst="rect">
            <a:avLst/>
          </a:prstGeom>
          <a:noFill/>
        </p:spPr>
        <p:txBody>
          <a:bodyPr wrap="none" rtlCol="0">
            <a:spAutoFit/>
          </a:bodyPr>
          <a:lstStyle/>
          <a:p>
            <a:pPr>
              <a:lnSpc>
                <a:spcPct val="150000"/>
              </a:lnSpc>
            </a:pPr>
            <a:r>
              <a:rPr lang="en-US" sz="2800" dirty="0"/>
              <a:t>Sort command</a:t>
            </a:r>
          </a:p>
        </p:txBody>
      </p:sp>
      <p:sp>
        <p:nvSpPr>
          <p:cNvPr id="8" name="TextBox 7"/>
          <p:cNvSpPr txBox="1"/>
          <p:nvPr/>
        </p:nvSpPr>
        <p:spPr>
          <a:xfrm>
            <a:off x="404999" y="2340070"/>
            <a:ext cx="1864613" cy="1015663"/>
          </a:xfrm>
          <a:prstGeom prst="rect">
            <a:avLst/>
          </a:prstGeom>
          <a:noFill/>
        </p:spPr>
        <p:txBody>
          <a:bodyPr wrap="none" rtlCol="0">
            <a:spAutoFit/>
          </a:bodyPr>
          <a:lstStyle/>
          <a:p>
            <a:pPr>
              <a:lnSpc>
                <a:spcPct val="150000"/>
              </a:lnSpc>
            </a:pPr>
            <a:r>
              <a:rPr lang="en-US" sz="2000" b="0" dirty="0"/>
              <a:t>Format:</a:t>
            </a:r>
          </a:p>
          <a:p>
            <a:pPr>
              <a:lnSpc>
                <a:spcPct val="150000"/>
              </a:lnSpc>
            </a:pPr>
            <a:r>
              <a:rPr lang="en-US" sz="2000" b="0" dirty="0"/>
              <a:t>$ sort </a:t>
            </a:r>
            <a:r>
              <a:rPr lang="en-US" sz="2000" b="0" i="1" dirty="0"/>
              <a:t>filename</a:t>
            </a:r>
          </a:p>
        </p:txBody>
      </p:sp>
      <p:sp>
        <p:nvSpPr>
          <p:cNvPr id="12" name="TextBox 11"/>
          <p:cNvSpPr txBox="1"/>
          <p:nvPr/>
        </p:nvSpPr>
        <p:spPr>
          <a:xfrm>
            <a:off x="404999" y="3395259"/>
            <a:ext cx="8279130" cy="707886"/>
          </a:xfrm>
          <a:prstGeom prst="rect">
            <a:avLst/>
          </a:prstGeom>
          <a:noFill/>
        </p:spPr>
        <p:txBody>
          <a:bodyPr wrap="square" rtlCol="0">
            <a:spAutoFit/>
          </a:bodyPr>
          <a:lstStyle/>
          <a:p>
            <a:pPr>
              <a:lnSpc>
                <a:spcPct val="100000"/>
              </a:lnSpc>
            </a:pPr>
            <a:r>
              <a:rPr lang="en-US" sz="2000" b="0" dirty="0"/>
              <a:t>Ex.</a:t>
            </a:r>
          </a:p>
          <a:p>
            <a:pPr>
              <a:lnSpc>
                <a:spcPct val="100000"/>
              </a:lnSpc>
            </a:pPr>
            <a:r>
              <a:rPr lang="en-US" sz="2000" b="0" dirty="0">
                <a:latin typeface="+mn-lt"/>
              </a:rPr>
              <a:t>$ sort names.txt</a:t>
            </a:r>
            <a:endParaRPr lang="en-US" sz="2400" b="0" dirty="0"/>
          </a:p>
        </p:txBody>
      </p:sp>
      <p:sp>
        <p:nvSpPr>
          <p:cNvPr id="13" name="TextBox 12"/>
          <p:cNvSpPr txBox="1"/>
          <p:nvPr/>
        </p:nvSpPr>
        <p:spPr>
          <a:xfrm>
            <a:off x="397058" y="4286165"/>
            <a:ext cx="8461191" cy="400110"/>
          </a:xfrm>
          <a:prstGeom prst="rect">
            <a:avLst/>
          </a:prstGeom>
          <a:noFill/>
        </p:spPr>
        <p:txBody>
          <a:bodyPr wrap="square" rtlCol="0">
            <a:spAutoFit/>
          </a:bodyPr>
          <a:lstStyle/>
          <a:p>
            <a:pPr>
              <a:lnSpc>
                <a:spcPct val="100000"/>
              </a:lnSpc>
            </a:pPr>
            <a:r>
              <a:rPr lang="en-US" sz="2000" b="0" dirty="0"/>
              <a:t>This example sorts file in ascending order.</a:t>
            </a:r>
          </a:p>
        </p:txBody>
      </p:sp>
    </p:spTree>
    <p:extLst>
      <p:ext uri="{BB962C8B-B14F-4D97-AF65-F5344CB8AC3E}">
        <p14:creationId xmlns:p14="http://schemas.microsoft.com/office/powerpoint/2010/main" val="1133258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Sorting Files (Cont’d)</a:t>
            </a:r>
          </a:p>
        </p:txBody>
      </p:sp>
      <p:sp>
        <p:nvSpPr>
          <p:cNvPr id="3" name="Slide Number Placeholder 2"/>
          <p:cNvSpPr>
            <a:spLocks noGrp="1"/>
          </p:cNvSpPr>
          <p:nvPr>
            <p:ph type="sldNum" sz="quarter" idx="10"/>
          </p:nvPr>
        </p:nvSpPr>
        <p:spPr/>
        <p:txBody>
          <a:bodyPr/>
          <a:lstStyle/>
          <a:p>
            <a:fld id="{73954299-DE52-47A8-A04E-69FC1668FE8B}" type="slidenum">
              <a:rPr lang="en-US" smtClean="0"/>
              <a:pPr/>
              <a:t>34</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7" name="TextBox 6"/>
          <p:cNvSpPr txBox="1"/>
          <p:nvPr/>
        </p:nvSpPr>
        <p:spPr>
          <a:xfrm>
            <a:off x="404999" y="1681235"/>
            <a:ext cx="2779928" cy="658835"/>
          </a:xfrm>
          <a:prstGeom prst="rect">
            <a:avLst/>
          </a:prstGeom>
          <a:noFill/>
        </p:spPr>
        <p:txBody>
          <a:bodyPr wrap="none" rtlCol="0">
            <a:spAutoFit/>
          </a:bodyPr>
          <a:lstStyle/>
          <a:p>
            <a:pPr>
              <a:lnSpc>
                <a:spcPct val="150000"/>
              </a:lnSpc>
            </a:pPr>
            <a:r>
              <a:rPr lang="en-US" sz="2800" dirty="0"/>
              <a:t>Uniq command</a:t>
            </a:r>
          </a:p>
        </p:txBody>
      </p:sp>
      <p:sp>
        <p:nvSpPr>
          <p:cNvPr id="8" name="TextBox 7"/>
          <p:cNvSpPr txBox="1"/>
          <p:nvPr/>
        </p:nvSpPr>
        <p:spPr>
          <a:xfrm>
            <a:off x="404999" y="2340070"/>
            <a:ext cx="1923925" cy="1015663"/>
          </a:xfrm>
          <a:prstGeom prst="rect">
            <a:avLst/>
          </a:prstGeom>
          <a:noFill/>
        </p:spPr>
        <p:txBody>
          <a:bodyPr wrap="none" rtlCol="0">
            <a:spAutoFit/>
          </a:bodyPr>
          <a:lstStyle/>
          <a:p>
            <a:pPr>
              <a:lnSpc>
                <a:spcPct val="150000"/>
              </a:lnSpc>
            </a:pPr>
            <a:r>
              <a:rPr lang="en-US" sz="2000" b="0" dirty="0"/>
              <a:t>Format:</a:t>
            </a:r>
          </a:p>
          <a:p>
            <a:pPr>
              <a:lnSpc>
                <a:spcPct val="150000"/>
              </a:lnSpc>
            </a:pPr>
            <a:r>
              <a:rPr lang="en-US" sz="2000" b="0" dirty="0"/>
              <a:t>$ uniq </a:t>
            </a:r>
            <a:r>
              <a:rPr lang="en-US" sz="2000" b="0" i="1" dirty="0"/>
              <a:t>filename</a:t>
            </a:r>
          </a:p>
        </p:txBody>
      </p:sp>
      <p:sp>
        <p:nvSpPr>
          <p:cNvPr id="12" name="TextBox 11"/>
          <p:cNvSpPr txBox="1"/>
          <p:nvPr/>
        </p:nvSpPr>
        <p:spPr>
          <a:xfrm>
            <a:off x="404999" y="3395259"/>
            <a:ext cx="8279130" cy="707886"/>
          </a:xfrm>
          <a:prstGeom prst="rect">
            <a:avLst/>
          </a:prstGeom>
          <a:noFill/>
        </p:spPr>
        <p:txBody>
          <a:bodyPr wrap="square" rtlCol="0">
            <a:spAutoFit/>
          </a:bodyPr>
          <a:lstStyle/>
          <a:p>
            <a:pPr>
              <a:lnSpc>
                <a:spcPct val="100000"/>
              </a:lnSpc>
            </a:pPr>
            <a:r>
              <a:rPr lang="en-US" sz="2000" b="0" dirty="0"/>
              <a:t>Ex.</a:t>
            </a:r>
          </a:p>
          <a:p>
            <a:pPr>
              <a:lnSpc>
                <a:spcPct val="100000"/>
              </a:lnSpc>
            </a:pPr>
            <a:r>
              <a:rPr lang="en-US" sz="2000" b="0" dirty="0">
                <a:latin typeface="+mn-lt"/>
              </a:rPr>
              <a:t>$ uniq names.txt</a:t>
            </a:r>
            <a:endParaRPr lang="en-US" sz="2400" b="0" dirty="0"/>
          </a:p>
        </p:txBody>
      </p:sp>
      <p:sp>
        <p:nvSpPr>
          <p:cNvPr id="13" name="TextBox 12"/>
          <p:cNvSpPr txBox="1"/>
          <p:nvPr/>
        </p:nvSpPr>
        <p:spPr>
          <a:xfrm>
            <a:off x="397058" y="4286165"/>
            <a:ext cx="8461191" cy="400110"/>
          </a:xfrm>
          <a:prstGeom prst="rect">
            <a:avLst/>
          </a:prstGeom>
          <a:noFill/>
        </p:spPr>
        <p:txBody>
          <a:bodyPr wrap="square" rtlCol="0">
            <a:spAutoFit/>
          </a:bodyPr>
          <a:lstStyle/>
          <a:p>
            <a:pPr>
              <a:lnSpc>
                <a:spcPct val="100000"/>
              </a:lnSpc>
            </a:pPr>
            <a:r>
              <a:rPr lang="en-US" sz="2000" b="0" dirty="0"/>
              <a:t>This example removes duplicate adjacent lines in the file.</a:t>
            </a:r>
          </a:p>
        </p:txBody>
      </p:sp>
    </p:spTree>
    <p:extLst>
      <p:ext uri="{BB962C8B-B14F-4D97-AF65-F5344CB8AC3E}">
        <p14:creationId xmlns:p14="http://schemas.microsoft.com/office/powerpoint/2010/main" val="2408881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File Compression and Backup</a:t>
            </a:r>
          </a:p>
        </p:txBody>
      </p:sp>
      <p:sp>
        <p:nvSpPr>
          <p:cNvPr id="3" name="Slide Number Placeholder 2"/>
          <p:cNvSpPr>
            <a:spLocks noGrp="1"/>
          </p:cNvSpPr>
          <p:nvPr>
            <p:ph type="sldNum" sz="quarter" idx="10"/>
          </p:nvPr>
        </p:nvSpPr>
        <p:spPr/>
        <p:txBody>
          <a:bodyPr/>
          <a:lstStyle/>
          <a:p>
            <a:fld id="{73954299-DE52-47A8-A04E-69FC1668FE8B}" type="slidenum">
              <a:rPr lang="en-US" smtClean="0"/>
              <a:pPr/>
              <a:t>35</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2" name="TextBox 1"/>
          <p:cNvSpPr txBox="1"/>
          <p:nvPr/>
        </p:nvSpPr>
        <p:spPr>
          <a:xfrm>
            <a:off x="404999" y="1892369"/>
            <a:ext cx="8294369" cy="683264"/>
          </a:xfrm>
          <a:prstGeom prst="rect">
            <a:avLst/>
          </a:prstGeom>
          <a:noFill/>
        </p:spPr>
        <p:txBody>
          <a:bodyPr wrap="square" rtlCol="0">
            <a:spAutoFit/>
          </a:bodyPr>
          <a:lstStyle/>
          <a:p>
            <a:pPr marL="342900" indent="-342900">
              <a:buFont typeface="Arial" panose="020B0604020202020204" pitchFamily="34" charset="0"/>
              <a:buChar char="•"/>
            </a:pPr>
            <a:r>
              <a:rPr lang="en-US" sz="2400" b="0" dirty="0"/>
              <a:t>UNIX systems usually support a number of utilities for backing up and compressing files.</a:t>
            </a:r>
          </a:p>
        </p:txBody>
      </p:sp>
      <p:sp>
        <p:nvSpPr>
          <p:cNvPr id="6" name="TextBox 5"/>
          <p:cNvSpPr txBox="1"/>
          <p:nvPr/>
        </p:nvSpPr>
        <p:spPr>
          <a:xfrm>
            <a:off x="471367" y="2710424"/>
            <a:ext cx="3550920" cy="2215991"/>
          </a:xfrm>
          <a:prstGeom prst="rect">
            <a:avLst/>
          </a:prstGeom>
          <a:noFill/>
        </p:spPr>
        <p:txBody>
          <a:bodyPr wrap="square" rtlCol="0">
            <a:spAutoFit/>
          </a:bodyPr>
          <a:lstStyle/>
          <a:p>
            <a:pPr>
              <a:lnSpc>
                <a:spcPct val="150000"/>
              </a:lnSpc>
            </a:pPr>
            <a:r>
              <a:rPr lang="en-US" sz="2000" b="0" dirty="0"/>
              <a:t>Some of them are:</a:t>
            </a:r>
          </a:p>
          <a:p>
            <a:pPr marL="342900" indent="-342900">
              <a:lnSpc>
                <a:spcPct val="150000"/>
              </a:lnSpc>
              <a:buFont typeface="Arial" panose="020B0604020202020204" pitchFamily="34" charset="0"/>
              <a:buChar char="•"/>
            </a:pPr>
            <a:r>
              <a:rPr lang="en-US" sz="2400" dirty="0"/>
              <a:t>Tar command</a:t>
            </a:r>
          </a:p>
          <a:p>
            <a:pPr marL="342900" indent="-342900">
              <a:lnSpc>
                <a:spcPct val="150000"/>
              </a:lnSpc>
              <a:buFont typeface="Arial" panose="020B0604020202020204" pitchFamily="34" charset="0"/>
              <a:buChar char="•"/>
            </a:pPr>
            <a:r>
              <a:rPr lang="en-US" sz="2400" dirty="0"/>
              <a:t>Gzip command</a:t>
            </a:r>
          </a:p>
          <a:p>
            <a:pPr marL="342900" indent="-342900">
              <a:lnSpc>
                <a:spcPct val="150000"/>
              </a:lnSpc>
              <a:buFont typeface="Arial" panose="020B0604020202020204" pitchFamily="34" charset="0"/>
              <a:buChar char="•"/>
            </a:pPr>
            <a:r>
              <a:rPr lang="en-US" sz="2400" dirty="0"/>
              <a:t>Compress command</a:t>
            </a:r>
          </a:p>
        </p:txBody>
      </p:sp>
    </p:spTree>
    <p:extLst>
      <p:ext uri="{BB962C8B-B14F-4D97-AF65-F5344CB8AC3E}">
        <p14:creationId xmlns:p14="http://schemas.microsoft.com/office/powerpoint/2010/main" val="3417284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File Compression and Backup (Cont’d)</a:t>
            </a:r>
          </a:p>
        </p:txBody>
      </p:sp>
      <p:sp>
        <p:nvSpPr>
          <p:cNvPr id="3" name="Slide Number Placeholder 2"/>
          <p:cNvSpPr>
            <a:spLocks noGrp="1"/>
          </p:cNvSpPr>
          <p:nvPr>
            <p:ph type="sldNum" sz="quarter" idx="10"/>
          </p:nvPr>
        </p:nvSpPr>
        <p:spPr/>
        <p:txBody>
          <a:bodyPr/>
          <a:lstStyle/>
          <a:p>
            <a:fld id="{73954299-DE52-47A8-A04E-69FC1668FE8B}" type="slidenum">
              <a:rPr lang="en-US" smtClean="0"/>
              <a:pPr/>
              <a:t>36</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7" name="TextBox 6"/>
          <p:cNvSpPr txBox="1"/>
          <p:nvPr/>
        </p:nvSpPr>
        <p:spPr>
          <a:xfrm>
            <a:off x="404999" y="1681235"/>
            <a:ext cx="4785541" cy="738664"/>
          </a:xfrm>
          <a:prstGeom prst="rect">
            <a:avLst/>
          </a:prstGeom>
          <a:noFill/>
        </p:spPr>
        <p:txBody>
          <a:bodyPr wrap="none" rtlCol="0">
            <a:spAutoFit/>
          </a:bodyPr>
          <a:lstStyle/>
          <a:p>
            <a:pPr>
              <a:lnSpc>
                <a:spcPct val="150000"/>
              </a:lnSpc>
            </a:pPr>
            <a:r>
              <a:rPr lang="en-US" sz="2800" b="0" dirty="0"/>
              <a:t>Tar command (tape archiver)</a:t>
            </a:r>
          </a:p>
        </p:txBody>
      </p:sp>
      <p:sp>
        <p:nvSpPr>
          <p:cNvPr id="8" name="TextBox 7"/>
          <p:cNvSpPr txBox="1"/>
          <p:nvPr/>
        </p:nvSpPr>
        <p:spPr>
          <a:xfrm>
            <a:off x="426390" y="2379596"/>
            <a:ext cx="3275256" cy="1015663"/>
          </a:xfrm>
          <a:prstGeom prst="rect">
            <a:avLst/>
          </a:prstGeom>
          <a:noFill/>
        </p:spPr>
        <p:txBody>
          <a:bodyPr wrap="none" rtlCol="0">
            <a:spAutoFit/>
          </a:bodyPr>
          <a:lstStyle/>
          <a:p>
            <a:pPr>
              <a:lnSpc>
                <a:spcPct val="150000"/>
              </a:lnSpc>
            </a:pPr>
            <a:r>
              <a:rPr lang="en-US" sz="2000" b="0" dirty="0"/>
              <a:t>Format:</a:t>
            </a:r>
          </a:p>
          <a:p>
            <a:pPr>
              <a:lnSpc>
                <a:spcPct val="150000"/>
              </a:lnSpc>
            </a:pPr>
            <a:r>
              <a:rPr lang="en-US" sz="2000" b="0" dirty="0"/>
              <a:t>$ tar </a:t>
            </a:r>
            <a:r>
              <a:rPr lang="en-US" sz="2000" b="0" i="1" dirty="0"/>
              <a:t>options archive_name</a:t>
            </a:r>
          </a:p>
        </p:txBody>
      </p:sp>
      <p:sp>
        <p:nvSpPr>
          <p:cNvPr id="12" name="TextBox 11"/>
          <p:cNvSpPr txBox="1"/>
          <p:nvPr/>
        </p:nvSpPr>
        <p:spPr>
          <a:xfrm>
            <a:off x="404999" y="3395259"/>
            <a:ext cx="8279130" cy="707886"/>
          </a:xfrm>
          <a:prstGeom prst="rect">
            <a:avLst/>
          </a:prstGeom>
          <a:noFill/>
        </p:spPr>
        <p:txBody>
          <a:bodyPr wrap="square" rtlCol="0">
            <a:spAutoFit/>
          </a:bodyPr>
          <a:lstStyle/>
          <a:p>
            <a:pPr>
              <a:lnSpc>
                <a:spcPct val="100000"/>
              </a:lnSpc>
            </a:pPr>
            <a:r>
              <a:rPr lang="en-US" sz="2000" b="0" dirty="0"/>
              <a:t>Ex.</a:t>
            </a:r>
          </a:p>
          <a:p>
            <a:pPr>
              <a:lnSpc>
                <a:spcPct val="100000"/>
              </a:lnSpc>
            </a:pPr>
            <a:r>
              <a:rPr lang="en-US" sz="2000" b="0" dirty="0">
                <a:latin typeface="+mn-lt"/>
              </a:rPr>
              <a:t>$ tar -</a:t>
            </a:r>
            <a:r>
              <a:rPr lang="en-US" sz="2000" b="0" dirty="0" err="1">
                <a:latin typeface="+mn-lt"/>
              </a:rPr>
              <a:t>cvf</a:t>
            </a:r>
            <a:r>
              <a:rPr lang="en-US" sz="2000" b="0" dirty="0">
                <a:latin typeface="+mn-lt"/>
              </a:rPr>
              <a:t> </a:t>
            </a:r>
            <a:r>
              <a:rPr lang="en-US" sz="2000" b="0" dirty="0" err="1">
                <a:latin typeface="+mn-lt"/>
              </a:rPr>
              <a:t>an_archive</a:t>
            </a:r>
            <a:r>
              <a:rPr lang="en-US" sz="2000" b="0" dirty="0">
                <a:latin typeface="+mn-lt"/>
              </a:rPr>
              <a:t> file1 file2</a:t>
            </a:r>
            <a:endParaRPr lang="en-US" sz="2400" b="0" dirty="0"/>
          </a:p>
        </p:txBody>
      </p:sp>
      <p:sp>
        <p:nvSpPr>
          <p:cNvPr id="13" name="TextBox 12"/>
          <p:cNvSpPr txBox="1"/>
          <p:nvPr/>
        </p:nvSpPr>
        <p:spPr>
          <a:xfrm>
            <a:off x="397058" y="4286165"/>
            <a:ext cx="8461191" cy="1938992"/>
          </a:xfrm>
          <a:prstGeom prst="rect">
            <a:avLst/>
          </a:prstGeom>
          <a:noFill/>
        </p:spPr>
        <p:txBody>
          <a:bodyPr wrap="square" rtlCol="0">
            <a:spAutoFit/>
          </a:bodyPr>
          <a:lstStyle/>
          <a:p>
            <a:pPr>
              <a:lnSpc>
                <a:spcPct val="100000"/>
              </a:lnSpc>
            </a:pPr>
            <a:r>
              <a:rPr lang="en-US" sz="2000" b="0" dirty="0"/>
              <a:t>Where </a:t>
            </a:r>
            <a:r>
              <a:rPr lang="en-US" sz="2000" b="0" i="1" dirty="0"/>
              <a:t>an_archive</a:t>
            </a:r>
            <a:r>
              <a:rPr lang="en-US" sz="2000" b="0" dirty="0"/>
              <a:t> will have the .tar extension. </a:t>
            </a:r>
          </a:p>
          <a:p>
            <a:pPr>
              <a:lnSpc>
                <a:spcPct val="100000"/>
              </a:lnSpc>
            </a:pPr>
            <a:endParaRPr lang="en-US" sz="2000" b="0" dirty="0"/>
          </a:p>
          <a:p>
            <a:pPr>
              <a:lnSpc>
                <a:spcPct val="100000"/>
              </a:lnSpc>
            </a:pPr>
            <a:r>
              <a:rPr lang="en-US" sz="2000" b="0" dirty="0"/>
              <a:t>Here </a:t>
            </a:r>
            <a:r>
              <a:rPr lang="en-US" sz="2000" i="1" dirty="0"/>
              <a:t>c</a:t>
            </a:r>
            <a:r>
              <a:rPr lang="en-US" sz="2000" b="0" dirty="0"/>
              <a:t> option means </a:t>
            </a:r>
            <a:r>
              <a:rPr lang="en-US" sz="2000" dirty="0"/>
              <a:t>create</a:t>
            </a:r>
            <a:r>
              <a:rPr lang="en-US" sz="2000" b="0" dirty="0"/>
              <a:t>, </a:t>
            </a:r>
            <a:r>
              <a:rPr lang="en-US" sz="2000" i="1" dirty="0"/>
              <a:t>v</a:t>
            </a:r>
            <a:r>
              <a:rPr lang="en-US" sz="2000" b="0" dirty="0"/>
              <a:t> means </a:t>
            </a:r>
            <a:r>
              <a:rPr lang="en-US" sz="2000" dirty="0"/>
              <a:t>verbose</a:t>
            </a:r>
            <a:r>
              <a:rPr lang="en-US" sz="2000" b="0" dirty="0"/>
              <a:t> (output filenames as they are archived), and </a:t>
            </a:r>
            <a:r>
              <a:rPr lang="en-US" sz="2000" i="1" dirty="0"/>
              <a:t>f</a:t>
            </a:r>
            <a:r>
              <a:rPr lang="en-US" sz="2000" b="0" i="1" dirty="0"/>
              <a:t> </a:t>
            </a:r>
            <a:r>
              <a:rPr lang="en-US" sz="2000" b="0" dirty="0"/>
              <a:t>means </a:t>
            </a:r>
            <a:r>
              <a:rPr lang="en-US" sz="2000" dirty="0"/>
              <a:t>file</a:t>
            </a:r>
            <a:r>
              <a:rPr lang="en-US" sz="2000" b="0" dirty="0"/>
              <a:t>.</a:t>
            </a:r>
          </a:p>
          <a:p>
            <a:pPr>
              <a:lnSpc>
                <a:spcPct val="100000"/>
              </a:lnSpc>
            </a:pPr>
            <a:endParaRPr lang="en-US" sz="2000" b="0" i="1" dirty="0"/>
          </a:p>
          <a:p>
            <a:pPr>
              <a:lnSpc>
                <a:spcPct val="100000"/>
              </a:lnSpc>
            </a:pPr>
            <a:endParaRPr lang="en-US" sz="2000" b="0" i="1" dirty="0"/>
          </a:p>
        </p:txBody>
      </p:sp>
    </p:spTree>
    <p:extLst>
      <p:ext uri="{BB962C8B-B14F-4D97-AF65-F5344CB8AC3E}">
        <p14:creationId xmlns:p14="http://schemas.microsoft.com/office/powerpoint/2010/main" val="36576052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File Compression and Backup (Cont’d)</a:t>
            </a:r>
          </a:p>
        </p:txBody>
      </p:sp>
      <p:sp>
        <p:nvSpPr>
          <p:cNvPr id="3" name="Slide Number Placeholder 2"/>
          <p:cNvSpPr>
            <a:spLocks noGrp="1"/>
          </p:cNvSpPr>
          <p:nvPr>
            <p:ph type="sldNum" sz="quarter" idx="10"/>
          </p:nvPr>
        </p:nvSpPr>
        <p:spPr/>
        <p:txBody>
          <a:bodyPr/>
          <a:lstStyle/>
          <a:p>
            <a:fld id="{73954299-DE52-47A8-A04E-69FC1668FE8B}" type="slidenum">
              <a:rPr lang="en-US" smtClean="0"/>
              <a:pPr/>
              <a:t>37</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7" name="TextBox 6"/>
          <p:cNvSpPr txBox="1"/>
          <p:nvPr/>
        </p:nvSpPr>
        <p:spPr>
          <a:xfrm>
            <a:off x="404999" y="1681235"/>
            <a:ext cx="2759089" cy="658835"/>
          </a:xfrm>
          <a:prstGeom prst="rect">
            <a:avLst/>
          </a:prstGeom>
          <a:noFill/>
        </p:spPr>
        <p:txBody>
          <a:bodyPr wrap="none" rtlCol="0">
            <a:spAutoFit/>
          </a:bodyPr>
          <a:lstStyle/>
          <a:p>
            <a:pPr>
              <a:lnSpc>
                <a:spcPct val="150000"/>
              </a:lnSpc>
            </a:pPr>
            <a:r>
              <a:rPr lang="en-US" sz="2800" dirty="0" err="1"/>
              <a:t>Gzip</a:t>
            </a:r>
            <a:r>
              <a:rPr lang="en-US" sz="2800" dirty="0"/>
              <a:t> command</a:t>
            </a:r>
          </a:p>
        </p:txBody>
      </p:sp>
      <p:sp>
        <p:nvSpPr>
          <p:cNvPr id="8" name="TextBox 7"/>
          <p:cNvSpPr txBox="1"/>
          <p:nvPr/>
        </p:nvSpPr>
        <p:spPr>
          <a:xfrm>
            <a:off x="426390" y="2379596"/>
            <a:ext cx="2807179" cy="1015663"/>
          </a:xfrm>
          <a:prstGeom prst="rect">
            <a:avLst/>
          </a:prstGeom>
          <a:noFill/>
        </p:spPr>
        <p:txBody>
          <a:bodyPr wrap="none" rtlCol="0">
            <a:spAutoFit/>
          </a:bodyPr>
          <a:lstStyle/>
          <a:p>
            <a:pPr>
              <a:lnSpc>
                <a:spcPct val="150000"/>
              </a:lnSpc>
            </a:pPr>
            <a:r>
              <a:rPr lang="en-US" sz="2000" b="0" dirty="0"/>
              <a:t>Format:</a:t>
            </a:r>
          </a:p>
          <a:p>
            <a:pPr>
              <a:lnSpc>
                <a:spcPct val="150000"/>
              </a:lnSpc>
            </a:pPr>
            <a:r>
              <a:rPr lang="en-US" sz="2000" b="0" dirty="0"/>
              <a:t>$ </a:t>
            </a:r>
            <a:r>
              <a:rPr lang="en-US" sz="2000" b="0" dirty="0" err="1"/>
              <a:t>gzip</a:t>
            </a:r>
            <a:r>
              <a:rPr lang="en-US" sz="2000" b="0" dirty="0"/>
              <a:t> </a:t>
            </a:r>
            <a:r>
              <a:rPr lang="en-US" sz="2000" b="0" i="1" dirty="0"/>
              <a:t>options filename</a:t>
            </a:r>
          </a:p>
        </p:txBody>
      </p:sp>
      <p:sp>
        <p:nvSpPr>
          <p:cNvPr id="12" name="TextBox 11"/>
          <p:cNvSpPr txBox="1"/>
          <p:nvPr/>
        </p:nvSpPr>
        <p:spPr>
          <a:xfrm>
            <a:off x="404999" y="3395259"/>
            <a:ext cx="8279130" cy="707886"/>
          </a:xfrm>
          <a:prstGeom prst="rect">
            <a:avLst/>
          </a:prstGeom>
          <a:noFill/>
        </p:spPr>
        <p:txBody>
          <a:bodyPr wrap="square" rtlCol="0">
            <a:spAutoFit/>
          </a:bodyPr>
          <a:lstStyle/>
          <a:p>
            <a:pPr>
              <a:lnSpc>
                <a:spcPct val="100000"/>
              </a:lnSpc>
            </a:pPr>
            <a:r>
              <a:rPr lang="en-US" sz="2000" b="0" dirty="0"/>
              <a:t>Ex.</a:t>
            </a:r>
          </a:p>
          <a:p>
            <a:pPr>
              <a:lnSpc>
                <a:spcPct val="100000"/>
              </a:lnSpc>
            </a:pPr>
            <a:r>
              <a:rPr lang="en-US" sz="2000" b="0" dirty="0">
                <a:latin typeface="+mn-lt"/>
              </a:rPr>
              <a:t>$ </a:t>
            </a:r>
            <a:r>
              <a:rPr lang="en-US" sz="2000" b="0" dirty="0" err="1">
                <a:latin typeface="+mn-lt"/>
              </a:rPr>
              <a:t>gzip</a:t>
            </a:r>
            <a:r>
              <a:rPr lang="en-US" sz="2000" b="0" dirty="0">
                <a:latin typeface="+mn-lt"/>
              </a:rPr>
              <a:t> README.txt</a:t>
            </a:r>
            <a:endParaRPr lang="en-US" sz="2400" b="0" dirty="0"/>
          </a:p>
        </p:txBody>
      </p:sp>
      <p:sp>
        <p:nvSpPr>
          <p:cNvPr id="13" name="TextBox 12"/>
          <p:cNvSpPr txBox="1"/>
          <p:nvPr/>
        </p:nvSpPr>
        <p:spPr>
          <a:xfrm>
            <a:off x="397058" y="4286165"/>
            <a:ext cx="8461191" cy="400110"/>
          </a:xfrm>
          <a:prstGeom prst="rect">
            <a:avLst/>
          </a:prstGeom>
          <a:noFill/>
        </p:spPr>
        <p:txBody>
          <a:bodyPr wrap="square" rtlCol="0">
            <a:spAutoFit/>
          </a:bodyPr>
          <a:lstStyle/>
          <a:p>
            <a:pPr>
              <a:lnSpc>
                <a:spcPct val="100000"/>
              </a:lnSpc>
            </a:pPr>
            <a:r>
              <a:rPr lang="en-US" sz="2000" b="0" dirty="0"/>
              <a:t>This example will create README.gz and will </a:t>
            </a:r>
            <a:r>
              <a:rPr lang="en-US" sz="2000" dirty="0"/>
              <a:t>delete</a:t>
            </a:r>
            <a:r>
              <a:rPr lang="en-US" sz="2000" b="0" dirty="0"/>
              <a:t> README.txt</a:t>
            </a:r>
            <a:endParaRPr lang="en-US" sz="2000" b="0" i="1" dirty="0"/>
          </a:p>
        </p:txBody>
      </p:sp>
    </p:spTree>
    <p:extLst>
      <p:ext uri="{BB962C8B-B14F-4D97-AF65-F5344CB8AC3E}">
        <p14:creationId xmlns:p14="http://schemas.microsoft.com/office/powerpoint/2010/main" val="3970191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File Compression and Backup (Cont’d)</a:t>
            </a:r>
          </a:p>
        </p:txBody>
      </p:sp>
      <p:sp>
        <p:nvSpPr>
          <p:cNvPr id="3" name="Slide Number Placeholder 2"/>
          <p:cNvSpPr>
            <a:spLocks noGrp="1"/>
          </p:cNvSpPr>
          <p:nvPr>
            <p:ph type="sldNum" sz="quarter" idx="10"/>
          </p:nvPr>
        </p:nvSpPr>
        <p:spPr/>
        <p:txBody>
          <a:bodyPr/>
          <a:lstStyle/>
          <a:p>
            <a:fld id="{73954299-DE52-47A8-A04E-69FC1668FE8B}" type="slidenum">
              <a:rPr lang="en-US" smtClean="0"/>
              <a:pPr/>
              <a:t>38</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7" name="TextBox 6"/>
          <p:cNvSpPr txBox="1"/>
          <p:nvPr/>
        </p:nvSpPr>
        <p:spPr>
          <a:xfrm>
            <a:off x="404999" y="1681235"/>
            <a:ext cx="3740126" cy="658835"/>
          </a:xfrm>
          <a:prstGeom prst="rect">
            <a:avLst/>
          </a:prstGeom>
          <a:noFill/>
        </p:spPr>
        <p:txBody>
          <a:bodyPr wrap="none" rtlCol="0">
            <a:spAutoFit/>
          </a:bodyPr>
          <a:lstStyle/>
          <a:p>
            <a:pPr>
              <a:lnSpc>
                <a:spcPct val="150000"/>
              </a:lnSpc>
            </a:pPr>
            <a:r>
              <a:rPr lang="en-US" sz="2800" dirty="0"/>
              <a:t>Compress command</a:t>
            </a:r>
          </a:p>
        </p:txBody>
      </p:sp>
      <p:sp>
        <p:nvSpPr>
          <p:cNvPr id="8" name="TextBox 7"/>
          <p:cNvSpPr txBox="1"/>
          <p:nvPr/>
        </p:nvSpPr>
        <p:spPr>
          <a:xfrm>
            <a:off x="426390" y="2379596"/>
            <a:ext cx="3446777" cy="1015663"/>
          </a:xfrm>
          <a:prstGeom prst="rect">
            <a:avLst/>
          </a:prstGeom>
          <a:noFill/>
        </p:spPr>
        <p:txBody>
          <a:bodyPr wrap="none" rtlCol="0">
            <a:spAutoFit/>
          </a:bodyPr>
          <a:lstStyle/>
          <a:p>
            <a:pPr>
              <a:lnSpc>
                <a:spcPct val="150000"/>
              </a:lnSpc>
            </a:pPr>
            <a:r>
              <a:rPr lang="en-US" sz="2000" b="0" dirty="0"/>
              <a:t>Format:</a:t>
            </a:r>
          </a:p>
          <a:p>
            <a:pPr>
              <a:lnSpc>
                <a:spcPct val="150000"/>
              </a:lnSpc>
            </a:pPr>
            <a:r>
              <a:rPr lang="en-US" sz="2000" b="0" dirty="0"/>
              <a:t>$ compress </a:t>
            </a:r>
            <a:r>
              <a:rPr lang="en-US" sz="2000" b="0" i="1" dirty="0"/>
              <a:t>options filename</a:t>
            </a:r>
          </a:p>
        </p:txBody>
      </p:sp>
      <p:sp>
        <p:nvSpPr>
          <p:cNvPr id="12" name="TextBox 11"/>
          <p:cNvSpPr txBox="1"/>
          <p:nvPr/>
        </p:nvSpPr>
        <p:spPr>
          <a:xfrm>
            <a:off x="404999" y="3395259"/>
            <a:ext cx="8279130" cy="707886"/>
          </a:xfrm>
          <a:prstGeom prst="rect">
            <a:avLst/>
          </a:prstGeom>
          <a:noFill/>
        </p:spPr>
        <p:txBody>
          <a:bodyPr wrap="square" rtlCol="0">
            <a:spAutoFit/>
          </a:bodyPr>
          <a:lstStyle/>
          <a:p>
            <a:pPr>
              <a:lnSpc>
                <a:spcPct val="100000"/>
              </a:lnSpc>
            </a:pPr>
            <a:r>
              <a:rPr lang="en-US" sz="2000" b="0" dirty="0"/>
              <a:t>Ex.</a:t>
            </a:r>
          </a:p>
          <a:p>
            <a:pPr>
              <a:lnSpc>
                <a:spcPct val="100000"/>
              </a:lnSpc>
            </a:pPr>
            <a:r>
              <a:rPr lang="en-US" sz="2000" b="0" dirty="0">
                <a:latin typeface="+mn-lt"/>
              </a:rPr>
              <a:t>$ compress README.txt</a:t>
            </a:r>
            <a:endParaRPr lang="en-US" sz="2400" b="0" dirty="0"/>
          </a:p>
        </p:txBody>
      </p:sp>
      <p:sp>
        <p:nvSpPr>
          <p:cNvPr id="13" name="TextBox 12"/>
          <p:cNvSpPr txBox="1"/>
          <p:nvPr/>
        </p:nvSpPr>
        <p:spPr>
          <a:xfrm>
            <a:off x="397058" y="4286165"/>
            <a:ext cx="8461191" cy="400110"/>
          </a:xfrm>
          <a:prstGeom prst="rect">
            <a:avLst/>
          </a:prstGeom>
          <a:noFill/>
        </p:spPr>
        <p:txBody>
          <a:bodyPr wrap="square" rtlCol="0">
            <a:spAutoFit/>
          </a:bodyPr>
          <a:lstStyle/>
          <a:p>
            <a:pPr>
              <a:lnSpc>
                <a:spcPct val="100000"/>
              </a:lnSpc>
            </a:pPr>
            <a:r>
              <a:rPr lang="en-US" sz="2000" b="0" dirty="0"/>
              <a:t>This example will create </a:t>
            </a:r>
            <a:r>
              <a:rPr lang="en-US" sz="2000" b="0" dirty="0" err="1"/>
              <a:t>README.z</a:t>
            </a:r>
            <a:r>
              <a:rPr lang="en-US" sz="2000" b="0" dirty="0"/>
              <a:t> and will delete README.txt</a:t>
            </a:r>
            <a:endParaRPr lang="en-US" sz="2000" b="0" i="1" dirty="0"/>
          </a:p>
        </p:txBody>
      </p:sp>
    </p:spTree>
    <p:extLst>
      <p:ext uri="{BB962C8B-B14F-4D97-AF65-F5344CB8AC3E}">
        <p14:creationId xmlns:p14="http://schemas.microsoft.com/office/powerpoint/2010/main" val="49918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UNIX ARCHITECTURE</a:t>
            </a:r>
          </a:p>
        </p:txBody>
      </p:sp>
      <p:sp>
        <p:nvSpPr>
          <p:cNvPr id="3" name="Slide Number Placeholder 2"/>
          <p:cNvSpPr>
            <a:spLocks noGrp="1"/>
          </p:cNvSpPr>
          <p:nvPr>
            <p:ph type="sldNum" sz="quarter" idx="10"/>
          </p:nvPr>
        </p:nvSpPr>
        <p:spPr/>
        <p:txBody>
          <a:bodyPr/>
          <a:lstStyle/>
          <a:p>
            <a:fld id="{73954299-DE52-47A8-A04E-69FC1668FE8B}" type="slidenum">
              <a:rPr lang="en-US" smtClean="0"/>
              <a:pPr/>
              <a:t>3</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graphicFrame>
        <p:nvGraphicFramePr>
          <p:cNvPr id="9" name="Diagram 8"/>
          <p:cNvGraphicFramePr/>
          <p:nvPr>
            <p:extLst>
              <p:ext uri="{D42A27DB-BD31-4B8C-83A1-F6EECF244321}">
                <p14:modId xmlns:p14="http://schemas.microsoft.com/office/powerpoint/2010/main" val="4002812952"/>
              </p:ext>
            </p:extLst>
          </p:nvPr>
        </p:nvGraphicFramePr>
        <p:xfrm>
          <a:off x="1249251" y="1968631"/>
          <a:ext cx="670545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36013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Managing Processes</a:t>
            </a:r>
            <a:endParaRPr lang="en-US" b="1" dirty="0">
              <a:solidFill>
                <a:schemeClr val="accent5"/>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0"/>
          </p:nvPr>
        </p:nvSpPr>
        <p:spPr/>
        <p:txBody>
          <a:bodyPr/>
          <a:lstStyle/>
          <a:p>
            <a:fld id="{D341B97A-378E-4F69-9D74-E5B0730D91FC}" type="slidenum">
              <a:rPr lang="en-US" smtClean="0">
                <a:solidFill>
                  <a:srgbClr val="002266"/>
                </a:solidFill>
              </a:rPr>
              <a:pPr/>
              <a:t>39</a:t>
            </a:fld>
            <a:endParaRPr lang="en-US" dirty="0">
              <a:solidFill>
                <a:srgbClr val="002266"/>
              </a:solidFill>
            </a:endParaRPr>
          </a:p>
        </p:txBody>
      </p:sp>
      <p:sp>
        <p:nvSpPr>
          <p:cNvPr id="5" name="Footer Placeholder 4"/>
          <p:cNvSpPr>
            <a:spLocks noGrp="1"/>
          </p:cNvSpPr>
          <p:nvPr>
            <p:ph type="ftr" sz="quarter" idx="11"/>
          </p:nvPr>
        </p:nvSpPr>
        <p:spPr/>
        <p:txBody>
          <a:bodyPr/>
          <a:lstStyle/>
          <a:p>
            <a:r>
              <a:rPr lang="en-US" dirty="0">
                <a:solidFill>
                  <a:srgbClr val="002266"/>
                </a:solidFill>
              </a:rPr>
              <a:t>Copyright © 2015 Accenture All Rights Reserved.</a:t>
            </a:r>
          </a:p>
        </p:txBody>
      </p:sp>
    </p:spTree>
    <p:extLst>
      <p:ext uri="{BB962C8B-B14F-4D97-AF65-F5344CB8AC3E}">
        <p14:creationId xmlns:p14="http://schemas.microsoft.com/office/powerpoint/2010/main" val="4237286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Processes</a:t>
            </a:r>
          </a:p>
        </p:txBody>
      </p:sp>
      <p:sp>
        <p:nvSpPr>
          <p:cNvPr id="3" name="Slide Number Placeholder 2"/>
          <p:cNvSpPr>
            <a:spLocks noGrp="1"/>
          </p:cNvSpPr>
          <p:nvPr>
            <p:ph type="sldNum" sz="quarter" idx="10"/>
          </p:nvPr>
        </p:nvSpPr>
        <p:spPr/>
        <p:txBody>
          <a:bodyPr/>
          <a:lstStyle/>
          <a:p>
            <a:fld id="{73954299-DE52-47A8-A04E-69FC1668FE8B}" type="slidenum">
              <a:rPr lang="en-US" smtClean="0"/>
              <a:pPr/>
              <a:t>40</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2" name="TextBox 1"/>
          <p:cNvSpPr txBox="1"/>
          <p:nvPr/>
        </p:nvSpPr>
        <p:spPr>
          <a:xfrm>
            <a:off x="397060" y="1691640"/>
            <a:ext cx="8461190" cy="683264"/>
          </a:xfrm>
          <a:prstGeom prst="rect">
            <a:avLst/>
          </a:prstGeom>
          <a:noFill/>
        </p:spPr>
        <p:txBody>
          <a:bodyPr wrap="square" rtlCol="0">
            <a:spAutoFit/>
          </a:bodyPr>
          <a:lstStyle/>
          <a:p>
            <a:r>
              <a:rPr lang="en-US" sz="2400" b="0" dirty="0"/>
              <a:t>A process is a program in execution. Whenever you issue a command in UNIX, it creates, or starts, a new process. </a:t>
            </a:r>
          </a:p>
        </p:txBody>
      </p:sp>
      <p:sp>
        <p:nvSpPr>
          <p:cNvPr id="6" name="TextBox 5"/>
          <p:cNvSpPr txBox="1"/>
          <p:nvPr/>
        </p:nvSpPr>
        <p:spPr>
          <a:xfrm>
            <a:off x="404999" y="2758440"/>
            <a:ext cx="8453250" cy="1791260"/>
          </a:xfrm>
          <a:prstGeom prst="rect">
            <a:avLst/>
          </a:prstGeom>
          <a:noFill/>
        </p:spPr>
        <p:txBody>
          <a:bodyPr wrap="square" rtlCol="0">
            <a:spAutoFit/>
          </a:bodyPr>
          <a:lstStyle/>
          <a:p>
            <a:r>
              <a:rPr lang="en-US" sz="2400" b="0" dirty="0"/>
              <a:t>There are two ways to start a process (run a command)</a:t>
            </a:r>
          </a:p>
          <a:p>
            <a:pPr marL="342900" indent="-342900">
              <a:lnSpc>
                <a:spcPct val="150000"/>
              </a:lnSpc>
              <a:buFont typeface="Arial" panose="020B0604020202020204" pitchFamily="34" charset="0"/>
              <a:buChar char="•"/>
            </a:pPr>
            <a:r>
              <a:rPr lang="en-US" sz="2400" dirty="0"/>
              <a:t>Foreground Processes</a:t>
            </a:r>
          </a:p>
          <a:p>
            <a:pPr marL="342900" indent="-342900">
              <a:lnSpc>
                <a:spcPct val="150000"/>
              </a:lnSpc>
              <a:buFont typeface="Arial" panose="020B0604020202020204" pitchFamily="34" charset="0"/>
              <a:buChar char="•"/>
            </a:pPr>
            <a:r>
              <a:rPr lang="en-US" sz="2400" dirty="0"/>
              <a:t>Background Processes</a:t>
            </a:r>
          </a:p>
          <a:p>
            <a:endParaRPr lang="en-US" sz="2400" b="0" dirty="0"/>
          </a:p>
        </p:txBody>
      </p:sp>
    </p:spTree>
    <p:extLst>
      <p:ext uri="{BB962C8B-B14F-4D97-AF65-F5344CB8AC3E}">
        <p14:creationId xmlns:p14="http://schemas.microsoft.com/office/powerpoint/2010/main" val="1387575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Processes (Cont’d)</a:t>
            </a:r>
          </a:p>
        </p:txBody>
      </p:sp>
      <p:sp>
        <p:nvSpPr>
          <p:cNvPr id="3" name="Slide Number Placeholder 2"/>
          <p:cNvSpPr>
            <a:spLocks noGrp="1"/>
          </p:cNvSpPr>
          <p:nvPr>
            <p:ph type="sldNum" sz="quarter" idx="10"/>
          </p:nvPr>
        </p:nvSpPr>
        <p:spPr/>
        <p:txBody>
          <a:bodyPr/>
          <a:lstStyle/>
          <a:p>
            <a:fld id="{73954299-DE52-47A8-A04E-69FC1668FE8B}" type="slidenum">
              <a:rPr lang="en-US" smtClean="0"/>
              <a:pPr/>
              <a:t>41</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2" name="TextBox 1"/>
          <p:cNvSpPr txBox="1"/>
          <p:nvPr/>
        </p:nvSpPr>
        <p:spPr>
          <a:xfrm>
            <a:off x="397060" y="1691640"/>
            <a:ext cx="8461190" cy="387798"/>
          </a:xfrm>
          <a:prstGeom prst="rect">
            <a:avLst/>
          </a:prstGeom>
          <a:noFill/>
        </p:spPr>
        <p:txBody>
          <a:bodyPr wrap="square" rtlCol="0">
            <a:spAutoFit/>
          </a:bodyPr>
          <a:lstStyle/>
          <a:p>
            <a:r>
              <a:rPr lang="en-US" sz="2400" b="0" dirty="0"/>
              <a:t>Sample Foreground Process</a:t>
            </a:r>
          </a:p>
        </p:txBody>
      </p:sp>
      <p:sp>
        <p:nvSpPr>
          <p:cNvPr id="8" name="TextBox 7"/>
          <p:cNvSpPr txBox="1"/>
          <p:nvPr/>
        </p:nvSpPr>
        <p:spPr>
          <a:xfrm>
            <a:off x="404999" y="2399731"/>
            <a:ext cx="1861407" cy="387798"/>
          </a:xfrm>
          <a:prstGeom prst="rect">
            <a:avLst/>
          </a:prstGeom>
          <a:noFill/>
        </p:spPr>
        <p:txBody>
          <a:bodyPr wrap="none" rtlCol="0">
            <a:spAutoFit/>
          </a:bodyPr>
          <a:lstStyle/>
          <a:p>
            <a:r>
              <a:rPr lang="en-US" sz="2400" b="0" dirty="0"/>
              <a:t>$ ls </a:t>
            </a:r>
            <a:r>
              <a:rPr lang="en-US" sz="2400" b="0" dirty="0" err="1"/>
              <a:t>ch</a:t>
            </a:r>
            <a:r>
              <a:rPr lang="en-US" sz="2400" b="0" dirty="0"/>
              <a:t>* .doc</a:t>
            </a:r>
          </a:p>
        </p:txBody>
      </p:sp>
      <p:sp>
        <p:nvSpPr>
          <p:cNvPr id="9" name="TextBox 8"/>
          <p:cNvSpPr txBox="1"/>
          <p:nvPr/>
        </p:nvSpPr>
        <p:spPr>
          <a:xfrm>
            <a:off x="397060" y="2885861"/>
            <a:ext cx="8461190" cy="584775"/>
          </a:xfrm>
          <a:prstGeom prst="rect">
            <a:avLst/>
          </a:prstGeom>
          <a:noFill/>
        </p:spPr>
        <p:txBody>
          <a:bodyPr wrap="square" rtlCol="0">
            <a:spAutoFit/>
          </a:bodyPr>
          <a:lstStyle/>
          <a:p>
            <a:r>
              <a:rPr lang="en-US" sz="2000" b="0" dirty="0"/>
              <a:t>This would display all the files whose name start with </a:t>
            </a:r>
            <a:r>
              <a:rPr lang="en-US" sz="2000" b="0" dirty="0" err="1"/>
              <a:t>ch</a:t>
            </a:r>
            <a:r>
              <a:rPr lang="en-US" sz="2000" b="0" dirty="0"/>
              <a:t> and ends with .doc.</a:t>
            </a:r>
          </a:p>
        </p:txBody>
      </p:sp>
      <p:sp>
        <p:nvSpPr>
          <p:cNvPr id="13" name="Rectangle 4"/>
          <p:cNvSpPr>
            <a:spLocks noChangeArrowheads="1"/>
          </p:cNvSpPr>
          <p:nvPr/>
        </p:nvSpPr>
        <p:spPr bwMode="auto">
          <a:xfrm>
            <a:off x="493294" y="3521767"/>
            <a:ext cx="3741822" cy="10192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313131"/>
                </a:solidFill>
                <a:effectLst/>
                <a:latin typeface="Menlo"/>
              </a:rPr>
              <a:t>ch01</a:t>
            </a:r>
            <a:r>
              <a:rPr kumimoji="0" lang="en-US" altLang="en-US" sz="1400" b="0" i="0" u="none" strike="noStrike" cap="none" normalizeH="0" baseline="0" dirty="0">
                <a:ln>
                  <a:noFill/>
                </a:ln>
                <a:solidFill>
                  <a:srgbClr val="666600"/>
                </a:solidFill>
                <a:effectLst/>
                <a:latin typeface="Menlo"/>
              </a:rPr>
              <a:t>-</a:t>
            </a:r>
            <a:r>
              <a:rPr kumimoji="0" lang="en-US" altLang="en-US" sz="1400" b="0" i="0" u="none" strike="noStrike" cap="none" normalizeH="0" baseline="0" dirty="0">
                <a:ln>
                  <a:noFill/>
                </a:ln>
                <a:solidFill>
                  <a:srgbClr val="006666"/>
                </a:solidFill>
                <a:effectLst/>
                <a:latin typeface="Menlo"/>
              </a:rPr>
              <a:t>1.doc</a:t>
            </a:r>
            <a:r>
              <a:rPr kumimoji="0" lang="en-US" altLang="en-US" sz="1400" b="0" i="0" u="none" strike="noStrike" cap="none" normalizeH="0" baseline="0" dirty="0">
                <a:ln>
                  <a:noFill/>
                </a:ln>
                <a:solidFill>
                  <a:srgbClr val="313131"/>
                </a:solidFill>
                <a:effectLst/>
                <a:latin typeface="Menlo"/>
              </a:rPr>
              <a:t> ch010</a:t>
            </a:r>
            <a:r>
              <a:rPr kumimoji="0" lang="en-US" altLang="en-US" sz="1400" b="0" i="0" u="none" strike="noStrike" cap="none" normalizeH="0" baseline="0" dirty="0">
                <a:ln>
                  <a:noFill/>
                </a:ln>
                <a:solidFill>
                  <a:srgbClr val="666600"/>
                </a:solidFill>
                <a:effectLst/>
                <a:latin typeface="Menlo"/>
              </a:rPr>
              <a:t>.</a:t>
            </a:r>
            <a:r>
              <a:rPr kumimoji="0" lang="en-US" altLang="en-US" sz="1400" b="0" i="0" u="none" strike="noStrike" cap="none" normalizeH="0" baseline="0" dirty="0">
                <a:ln>
                  <a:noFill/>
                </a:ln>
                <a:solidFill>
                  <a:srgbClr val="313131"/>
                </a:solidFill>
                <a:effectLst/>
                <a:latin typeface="Menlo"/>
              </a:rPr>
              <a:t>doc ch02</a:t>
            </a:r>
            <a:r>
              <a:rPr kumimoji="0" lang="en-US" altLang="en-US" sz="1400" b="0" i="0" u="none" strike="noStrike" cap="none" normalizeH="0" baseline="0" dirty="0">
                <a:ln>
                  <a:noFill/>
                </a:ln>
                <a:solidFill>
                  <a:srgbClr val="666600"/>
                </a:solidFill>
                <a:effectLst/>
                <a:latin typeface="Menlo"/>
              </a:rPr>
              <a:t>.</a:t>
            </a:r>
            <a:r>
              <a:rPr kumimoji="0" lang="en-US" altLang="en-US" sz="1400" b="0" i="0" u="none" strike="noStrike" cap="none" normalizeH="0" baseline="0" dirty="0">
                <a:ln>
                  <a:noFill/>
                </a:ln>
                <a:solidFill>
                  <a:srgbClr val="313131"/>
                </a:solidFill>
                <a:effectLst/>
                <a:latin typeface="Menlo"/>
              </a:rPr>
              <a:t>doc ch03</a:t>
            </a:r>
            <a:r>
              <a:rPr kumimoji="0" lang="en-US" altLang="en-US" sz="1400" b="0" i="0" u="none" strike="noStrike" cap="none" normalizeH="0" baseline="0" dirty="0">
                <a:ln>
                  <a:noFill/>
                </a:ln>
                <a:solidFill>
                  <a:srgbClr val="666600"/>
                </a:solidFill>
                <a:effectLst/>
                <a:latin typeface="Menlo"/>
              </a:rPr>
              <a:t>-</a:t>
            </a:r>
            <a:r>
              <a:rPr kumimoji="0" lang="en-US" altLang="en-US" sz="1400" b="0" i="0" u="none" strike="noStrike" cap="none" normalizeH="0" baseline="0" dirty="0">
                <a:ln>
                  <a:noFill/>
                </a:ln>
                <a:solidFill>
                  <a:srgbClr val="006666"/>
                </a:solidFill>
                <a:effectLst/>
                <a:latin typeface="Menlo"/>
              </a:rPr>
              <a:t>2.doc</a:t>
            </a:r>
            <a:r>
              <a:rPr kumimoji="0" lang="en-US" altLang="en-US" sz="1400" b="0" i="0" u="none" strike="noStrike" cap="none" normalizeH="0" baseline="0" dirty="0">
                <a:ln>
                  <a:noFill/>
                </a:ln>
                <a:solidFill>
                  <a:srgbClr val="313131"/>
                </a:solidFill>
                <a:effectLst/>
                <a:latin typeface="Menlo"/>
              </a:rPr>
              <a:t> ch04</a:t>
            </a:r>
            <a:r>
              <a:rPr kumimoji="0" lang="en-US" altLang="en-US" sz="1400" b="0" i="0" u="none" strike="noStrike" cap="none" normalizeH="0" baseline="0" dirty="0">
                <a:ln>
                  <a:noFill/>
                </a:ln>
                <a:solidFill>
                  <a:srgbClr val="666600"/>
                </a:solidFill>
                <a:effectLst/>
                <a:latin typeface="Menlo"/>
              </a:rPr>
              <a:t>-</a:t>
            </a:r>
            <a:r>
              <a:rPr kumimoji="0" lang="en-US" altLang="en-US" sz="1400" b="0" i="0" u="none" strike="noStrike" cap="none" normalizeH="0" baseline="0" dirty="0">
                <a:ln>
                  <a:noFill/>
                </a:ln>
                <a:solidFill>
                  <a:srgbClr val="006666"/>
                </a:solidFill>
                <a:effectLst/>
                <a:latin typeface="Menlo"/>
              </a:rPr>
              <a:t>1.doc</a:t>
            </a:r>
            <a:r>
              <a:rPr kumimoji="0" lang="en-US" altLang="en-US" sz="1400" b="0" i="0" u="none" strike="noStrike" cap="none" normalizeH="0" baseline="0" dirty="0">
                <a:ln>
                  <a:noFill/>
                </a:ln>
                <a:solidFill>
                  <a:srgbClr val="313131"/>
                </a:solidFill>
                <a:effectLst/>
                <a:latin typeface="Menlo"/>
              </a:rPr>
              <a:t> ch040</a:t>
            </a:r>
            <a:r>
              <a:rPr kumimoji="0" lang="en-US" altLang="en-US" sz="1400" b="0" i="0" u="none" strike="noStrike" cap="none" normalizeH="0" baseline="0" dirty="0">
                <a:ln>
                  <a:noFill/>
                </a:ln>
                <a:solidFill>
                  <a:srgbClr val="666600"/>
                </a:solidFill>
                <a:effectLst/>
                <a:latin typeface="Menlo"/>
              </a:rPr>
              <a:t>.</a:t>
            </a:r>
            <a:r>
              <a:rPr kumimoji="0" lang="en-US" altLang="en-US" sz="1400" b="0" i="0" u="none" strike="noStrike" cap="none" normalizeH="0" baseline="0" dirty="0">
                <a:ln>
                  <a:noFill/>
                </a:ln>
                <a:solidFill>
                  <a:srgbClr val="313131"/>
                </a:solidFill>
                <a:effectLst/>
                <a:latin typeface="Menlo"/>
              </a:rPr>
              <a:t>doc ch05</a:t>
            </a:r>
            <a:r>
              <a:rPr kumimoji="0" lang="en-US" altLang="en-US" sz="1400" b="0" i="0" u="none" strike="noStrike" cap="none" normalizeH="0" baseline="0" dirty="0">
                <a:ln>
                  <a:noFill/>
                </a:ln>
                <a:solidFill>
                  <a:srgbClr val="666600"/>
                </a:solidFill>
                <a:effectLst/>
                <a:latin typeface="Menlo"/>
              </a:rPr>
              <a:t>.</a:t>
            </a:r>
            <a:r>
              <a:rPr kumimoji="0" lang="en-US" altLang="en-US" sz="1400" b="0" i="0" u="none" strike="noStrike" cap="none" normalizeH="0" baseline="0" dirty="0">
                <a:ln>
                  <a:noFill/>
                </a:ln>
                <a:solidFill>
                  <a:srgbClr val="313131"/>
                </a:solidFill>
                <a:effectLst/>
                <a:latin typeface="Menlo"/>
              </a:rPr>
              <a:t>doc ch06</a:t>
            </a:r>
            <a:r>
              <a:rPr kumimoji="0" lang="en-US" altLang="en-US" sz="1400" b="0" i="0" u="none" strike="noStrike" cap="none" normalizeH="0" baseline="0" dirty="0">
                <a:ln>
                  <a:noFill/>
                </a:ln>
                <a:solidFill>
                  <a:srgbClr val="666600"/>
                </a:solidFill>
                <a:effectLst/>
                <a:latin typeface="Menlo"/>
              </a:rPr>
              <a:t>-</a:t>
            </a:r>
            <a:r>
              <a:rPr kumimoji="0" lang="en-US" altLang="en-US" sz="1400" b="0" i="0" u="none" strike="noStrike" cap="none" normalizeH="0" baseline="0" dirty="0">
                <a:ln>
                  <a:noFill/>
                </a:ln>
                <a:solidFill>
                  <a:srgbClr val="006666"/>
                </a:solidFill>
                <a:effectLst/>
                <a:latin typeface="Menlo"/>
              </a:rPr>
              <a:t>2.doc</a:t>
            </a:r>
            <a:r>
              <a:rPr kumimoji="0" lang="en-US" altLang="en-US" sz="1400" b="0" i="0" u="none" strike="noStrike" cap="none" normalizeH="0" baseline="0" dirty="0">
                <a:ln>
                  <a:noFill/>
                </a:ln>
                <a:solidFill>
                  <a:srgbClr val="313131"/>
                </a:solidFill>
                <a:effectLst/>
                <a:latin typeface="Menlo"/>
              </a:rPr>
              <a:t> ch01</a:t>
            </a:r>
            <a:r>
              <a:rPr kumimoji="0" lang="en-US" altLang="en-US" sz="1400" b="0" i="0" u="none" strike="noStrike" cap="none" normalizeH="0" baseline="0" dirty="0">
                <a:ln>
                  <a:noFill/>
                </a:ln>
                <a:solidFill>
                  <a:srgbClr val="666600"/>
                </a:solidFill>
                <a:effectLst/>
                <a:latin typeface="Menlo"/>
              </a:rPr>
              <a:t>-</a:t>
            </a:r>
            <a:r>
              <a:rPr kumimoji="0" lang="en-US" altLang="en-US" sz="1400" b="0" i="0" u="none" strike="noStrike" cap="none" normalizeH="0" baseline="0" dirty="0">
                <a:ln>
                  <a:noFill/>
                </a:ln>
                <a:solidFill>
                  <a:srgbClr val="006666"/>
                </a:solidFill>
                <a:effectLst/>
                <a:latin typeface="Menlo"/>
              </a:rPr>
              <a:t>2.doc</a:t>
            </a:r>
            <a:r>
              <a:rPr kumimoji="0" lang="en-US" altLang="en-US" sz="1400" b="0" i="0" u="none" strike="noStrike" cap="none" normalizeH="0" baseline="0" dirty="0">
                <a:ln>
                  <a:noFill/>
                </a:ln>
                <a:solidFill>
                  <a:srgbClr val="313131"/>
                </a:solidFill>
                <a:effectLst/>
                <a:latin typeface="Menlo"/>
              </a:rPr>
              <a:t> ch02</a:t>
            </a:r>
            <a:r>
              <a:rPr kumimoji="0" lang="en-US" altLang="en-US" sz="1400" b="0" i="0" u="none" strike="noStrike" cap="none" normalizeH="0" baseline="0" dirty="0">
                <a:ln>
                  <a:noFill/>
                </a:ln>
                <a:solidFill>
                  <a:srgbClr val="666600"/>
                </a:solidFill>
                <a:effectLst/>
                <a:latin typeface="Menlo"/>
              </a:rPr>
              <a:t>-</a:t>
            </a:r>
            <a:r>
              <a:rPr kumimoji="0" lang="en-US" altLang="en-US" sz="1400" b="0" i="0" u="none" strike="noStrike" cap="none" normalizeH="0" baseline="0" dirty="0">
                <a:ln>
                  <a:noFill/>
                </a:ln>
                <a:solidFill>
                  <a:srgbClr val="006666"/>
                </a:solidFill>
                <a:effectLst/>
                <a:latin typeface="Menlo"/>
              </a:rPr>
              <a:t>1.doc</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4" name="TextBox 13"/>
          <p:cNvSpPr txBox="1"/>
          <p:nvPr/>
        </p:nvSpPr>
        <p:spPr>
          <a:xfrm>
            <a:off x="404999" y="4734989"/>
            <a:ext cx="8453251" cy="1446550"/>
          </a:xfrm>
          <a:prstGeom prst="rect">
            <a:avLst/>
          </a:prstGeom>
          <a:noFill/>
        </p:spPr>
        <p:txBody>
          <a:bodyPr wrap="square" rtlCol="0">
            <a:spAutoFit/>
          </a:bodyPr>
          <a:lstStyle/>
          <a:p>
            <a:pPr>
              <a:lnSpc>
                <a:spcPct val="100000"/>
              </a:lnSpc>
            </a:pPr>
            <a:r>
              <a:rPr lang="en-US" sz="1800" b="0" dirty="0"/>
              <a:t>In this example, the process runs in the foreground, the output is directed to the screen, and if the ls command wants any input (which it does not), it waits for it from the keyboard. In this process, we cannot run any other command while this one is not yet finished.</a:t>
            </a:r>
          </a:p>
          <a:p>
            <a:endParaRPr lang="en-US" sz="2000" b="0" dirty="0"/>
          </a:p>
        </p:txBody>
      </p:sp>
    </p:spTree>
    <p:extLst>
      <p:ext uri="{BB962C8B-B14F-4D97-AF65-F5344CB8AC3E}">
        <p14:creationId xmlns:p14="http://schemas.microsoft.com/office/powerpoint/2010/main" val="1225397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Processes (Cont’d)</a:t>
            </a:r>
          </a:p>
        </p:txBody>
      </p:sp>
      <p:sp>
        <p:nvSpPr>
          <p:cNvPr id="3" name="Slide Number Placeholder 2"/>
          <p:cNvSpPr>
            <a:spLocks noGrp="1"/>
          </p:cNvSpPr>
          <p:nvPr>
            <p:ph type="sldNum" sz="quarter" idx="10"/>
          </p:nvPr>
        </p:nvSpPr>
        <p:spPr/>
        <p:txBody>
          <a:bodyPr/>
          <a:lstStyle/>
          <a:p>
            <a:fld id="{73954299-DE52-47A8-A04E-69FC1668FE8B}" type="slidenum">
              <a:rPr lang="en-US" smtClean="0"/>
              <a:pPr/>
              <a:t>42</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2" name="TextBox 1"/>
          <p:cNvSpPr txBox="1"/>
          <p:nvPr/>
        </p:nvSpPr>
        <p:spPr>
          <a:xfrm>
            <a:off x="397060" y="1681380"/>
            <a:ext cx="8461190" cy="387798"/>
          </a:xfrm>
          <a:prstGeom prst="rect">
            <a:avLst/>
          </a:prstGeom>
          <a:noFill/>
        </p:spPr>
        <p:txBody>
          <a:bodyPr wrap="square" rtlCol="0">
            <a:spAutoFit/>
          </a:bodyPr>
          <a:lstStyle/>
          <a:p>
            <a:r>
              <a:rPr lang="en-US" sz="2400" b="0" dirty="0"/>
              <a:t>Sample Background Process</a:t>
            </a:r>
          </a:p>
        </p:txBody>
      </p:sp>
      <p:sp>
        <p:nvSpPr>
          <p:cNvPr id="8" name="TextBox 7"/>
          <p:cNvSpPr txBox="1"/>
          <p:nvPr/>
        </p:nvSpPr>
        <p:spPr>
          <a:xfrm>
            <a:off x="404999" y="2116330"/>
            <a:ext cx="8453251" cy="535531"/>
          </a:xfrm>
          <a:prstGeom prst="rect">
            <a:avLst/>
          </a:prstGeom>
          <a:noFill/>
        </p:spPr>
        <p:txBody>
          <a:bodyPr wrap="square" rtlCol="0">
            <a:spAutoFit/>
          </a:bodyPr>
          <a:lstStyle/>
          <a:p>
            <a:r>
              <a:rPr lang="en-US" sz="1800" b="0" dirty="0"/>
              <a:t>The simplest way to start a background process is to add an </a:t>
            </a:r>
            <a:r>
              <a:rPr lang="en-US" sz="1800" b="0" dirty="0">
                <a:solidFill>
                  <a:srgbClr val="7030A0"/>
                </a:solidFill>
              </a:rPr>
              <a:t>ampersand</a:t>
            </a:r>
            <a:r>
              <a:rPr lang="en-US" sz="1800" b="0" dirty="0"/>
              <a:t> </a:t>
            </a:r>
          </a:p>
          <a:p>
            <a:r>
              <a:rPr lang="en-US" sz="1800" b="0" dirty="0"/>
              <a:t>(&amp;) at the end of the command.</a:t>
            </a:r>
          </a:p>
        </p:txBody>
      </p:sp>
      <p:sp>
        <p:nvSpPr>
          <p:cNvPr id="11" name="TextBox 10"/>
          <p:cNvSpPr txBox="1"/>
          <p:nvPr/>
        </p:nvSpPr>
        <p:spPr>
          <a:xfrm>
            <a:off x="387391" y="2761497"/>
            <a:ext cx="2151551" cy="387798"/>
          </a:xfrm>
          <a:prstGeom prst="rect">
            <a:avLst/>
          </a:prstGeom>
          <a:noFill/>
        </p:spPr>
        <p:txBody>
          <a:bodyPr wrap="none" rtlCol="0">
            <a:spAutoFit/>
          </a:bodyPr>
          <a:lstStyle/>
          <a:p>
            <a:r>
              <a:rPr lang="en-US" sz="2400" b="0" dirty="0"/>
              <a:t>$ ls </a:t>
            </a:r>
            <a:r>
              <a:rPr lang="en-US" sz="2400" b="0" dirty="0" err="1"/>
              <a:t>ch</a:t>
            </a:r>
            <a:r>
              <a:rPr lang="en-US" sz="2400" b="0" dirty="0"/>
              <a:t>* .doc </a:t>
            </a:r>
            <a:r>
              <a:rPr lang="en-US" sz="2400" b="0" dirty="0">
                <a:solidFill>
                  <a:srgbClr val="7030A0"/>
                </a:solidFill>
              </a:rPr>
              <a:t>&amp;</a:t>
            </a:r>
          </a:p>
        </p:txBody>
      </p:sp>
      <p:sp>
        <p:nvSpPr>
          <p:cNvPr id="12" name="TextBox 11"/>
          <p:cNvSpPr txBox="1"/>
          <p:nvPr/>
        </p:nvSpPr>
        <p:spPr>
          <a:xfrm>
            <a:off x="397060" y="3190676"/>
            <a:ext cx="8453251" cy="313932"/>
          </a:xfrm>
          <a:prstGeom prst="rect">
            <a:avLst/>
          </a:prstGeom>
          <a:noFill/>
        </p:spPr>
        <p:txBody>
          <a:bodyPr wrap="square" rtlCol="0">
            <a:spAutoFit/>
          </a:bodyPr>
          <a:lstStyle/>
          <a:p>
            <a:r>
              <a:rPr lang="en-US" sz="1800" b="0" dirty="0"/>
              <a:t>This would also display all the files whose name start with </a:t>
            </a:r>
            <a:r>
              <a:rPr lang="en-US" sz="1800" b="0" dirty="0" err="1"/>
              <a:t>ch</a:t>
            </a:r>
            <a:r>
              <a:rPr lang="en-US" sz="1800" b="0" dirty="0"/>
              <a:t> and ends with .doc </a:t>
            </a:r>
          </a:p>
        </p:txBody>
      </p:sp>
      <p:sp>
        <p:nvSpPr>
          <p:cNvPr id="15" name="Rectangle 4"/>
          <p:cNvSpPr>
            <a:spLocks noChangeArrowheads="1"/>
          </p:cNvSpPr>
          <p:nvPr/>
        </p:nvSpPr>
        <p:spPr bwMode="auto">
          <a:xfrm>
            <a:off x="493294" y="3606816"/>
            <a:ext cx="3741822" cy="10192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313131"/>
                </a:solidFill>
                <a:effectLst/>
                <a:latin typeface="Menlo"/>
              </a:rPr>
              <a:t>ch01</a:t>
            </a:r>
            <a:r>
              <a:rPr kumimoji="0" lang="en-US" altLang="en-US" sz="1400" b="0" i="0" u="none" strike="noStrike" cap="none" normalizeH="0" baseline="0" dirty="0">
                <a:ln>
                  <a:noFill/>
                </a:ln>
                <a:solidFill>
                  <a:srgbClr val="666600"/>
                </a:solidFill>
                <a:effectLst/>
                <a:latin typeface="Menlo"/>
              </a:rPr>
              <a:t>-</a:t>
            </a:r>
            <a:r>
              <a:rPr kumimoji="0" lang="en-US" altLang="en-US" sz="1400" b="0" i="0" u="none" strike="noStrike" cap="none" normalizeH="0" baseline="0" dirty="0">
                <a:ln>
                  <a:noFill/>
                </a:ln>
                <a:solidFill>
                  <a:srgbClr val="006666"/>
                </a:solidFill>
                <a:effectLst/>
                <a:latin typeface="Menlo"/>
              </a:rPr>
              <a:t>1.doc</a:t>
            </a:r>
            <a:r>
              <a:rPr kumimoji="0" lang="en-US" altLang="en-US" sz="1400" b="0" i="0" u="none" strike="noStrike" cap="none" normalizeH="0" baseline="0" dirty="0">
                <a:ln>
                  <a:noFill/>
                </a:ln>
                <a:solidFill>
                  <a:srgbClr val="313131"/>
                </a:solidFill>
                <a:effectLst/>
                <a:latin typeface="Menlo"/>
              </a:rPr>
              <a:t> ch010</a:t>
            </a:r>
            <a:r>
              <a:rPr kumimoji="0" lang="en-US" altLang="en-US" sz="1400" b="0" i="0" u="none" strike="noStrike" cap="none" normalizeH="0" baseline="0" dirty="0">
                <a:ln>
                  <a:noFill/>
                </a:ln>
                <a:solidFill>
                  <a:srgbClr val="666600"/>
                </a:solidFill>
                <a:effectLst/>
                <a:latin typeface="Menlo"/>
              </a:rPr>
              <a:t>.</a:t>
            </a:r>
            <a:r>
              <a:rPr kumimoji="0" lang="en-US" altLang="en-US" sz="1400" b="0" i="0" u="none" strike="noStrike" cap="none" normalizeH="0" baseline="0" dirty="0">
                <a:ln>
                  <a:noFill/>
                </a:ln>
                <a:solidFill>
                  <a:srgbClr val="313131"/>
                </a:solidFill>
                <a:effectLst/>
                <a:latin typeface="Menlo"/>
              </a:rPr>
              <a:t>doc ch02</a:t>
            </a:r>
            <a:r>
              <a:rPr kumimoji="0" lang="en-US" altLang="en-US" sz="1400" b="0" i="0" u="none" strike="noStrike" cap="none" normalizeH="0" baseline="0" dirty="0">
                <a:ln>
                  <a:noFill/>
                </a:ln>
                <a:solidFill>
                  <a:srgbClr val="666600"/>
                </a:solidFill>
                <a:effectLst/>
                <a:latin typeface="Menlo"/>
              </a:rPr>
              <a:t>.</a:t>
            </a:r>
            <a:r>
              <a:rPr kumimoji="0" lang="en-US" altLang="en-US" sz="1400" b="0" i="0" u="none" strike="noStrike" cap="none" normalizeH="0" baseline="0" dirty="0">
                <a:ln>
                  <a:noFill/>
                </a:ln>
                <a:solidFill>
                  <a:srgbClr val="313131"/>
                </a:solidFill>
                <a:effectLst/>
                <a:latin typeface="Menlo"/>
              </a:rPr>
              <a:t>doc ch03</a:t>
            </a:r>
            <a:r>
              <a:rPr kumimoji="0" lang="en-US" altLang="en-US" sz="1400" b="0" i="0" u="none" strike="noStrike" cap="none" normalizeH="0" baseline="0" dirty="0">
                <a:ln>
                  <a:noFill/>
                </a:ln>
                <a:solidFill>
                  <a:srgbClr val="666600"/>
                </a:solidFill>
                <a:effectLst/>
                <a:latin typeface="Menlo"/>
              </a:rPr>
              <a:t>-</a:t>
            </a:r>
            <a:r>
              <a:rPr kumimoji="0" lang="en-US" altLang="en-US" sz="1400" b="0" i="0" u="none" strike="noStrike" cap="none" normalizeH="0" baseline="0" dirty="0">
                <a:ln>
                  <a:noFill/>
                </a:ln>
                <a:solidFill>
                  <a:srgbClr val="006666"/>
                </a:solidFill>
                <a:effectLst/>
                <a:latin typeface="Menlo"/>
              </a:rPr>
              <a:t>2.doc</a:t>
            </a:r>
            <a:r>
              <a:rPr kumimoji="0" lang="en-US" altLang="en-US" sz="1400" b="0" i="0" u="none" strike="noStrike" cap="none" normalizeH="0" baseline="0" dirty="0">
                <a:ln>
                  <a:noFill/>
                </a:ln>
                <a:solidFill>
                  <a:srgbClr val="313131"/>
                </a:solidFill>
                <a:effectLst/>
                <a:latin typeface="Menlo"/>
              </a:rPr>
              <a:t> ch04</a:t>
            </a:r>
            <a:r>
              <a:rPr kumimoji="0" lang="en-US" altLang="en-US" sz="1400" b="0" i="0" u="none" strike="noStrike" cap="none" normalizeH="0" baseline="0" dirty="0">
                <a:ln>
                  <a:noFill/>
                </a:ln>
                <a:solidFill>
                  <a:srgbClr val="666600"/>
                </a:solidFill>
                <a:effectLst/>
                <a:latin typeface="Menlo"/>
              </a:rPr>
              <a:t>-</a:t>
            </a:r>
            <a:r>
              <a:rPr kumimoji="0" lang="en-US" altLang="en-US" sz="1400" b="0" i="0" u="none" strike="noStrike" cap="none" normalizeH="0" baseline="0" dirty="0">
                <a:ln>
                  <a:noFill/>
                </a:ln>
                <a:solidFill>
                  <a:srgbClr val="006666"/>
                </a:solidFill>
                <a:effectLst/>
                <a:latin typeface="Menlo"/>
              </a:rPr>
              <a:t>1.doc</a:t>
            </a:r>
            <a:r>
              <a:rPr kumimoji="0" lang="en-US" altLang="en-US" sz="1400" b="0" i="0" u="none" strike="noStrike" cap="none" normalizeH="0" baseline="0" dirty="0">
                <a:ln>
                  <a:noFill/>
                </a:ln>
                <a:solidFill>
                  <a:srgbClr val="313131"/>
                </a:solidFill>
                <a:effectLst/>
                <a:latin typeface="Menlo"/>
              </a:rPr>
              <a:t> ch040</a:t>
            </a:r>
            <a:r>
              <a:rPr kumimoji="0" lang="en-US" altLang="en-US" sz="1400" b="0" i="0" u="none" strike="noStrike" cap="none" normalizeH="0" baseline="0" dirty="0">
                <a:ln>
                  <a:noFill/>
                </a:ln>
                <a:solidFill>
                  <a:srgbClr val="666600"/>
                </a:solidFill>
                <a:effectLst/>
                <a:latin typeface="Menlo"/>
              </a:rPr>
              <a:t>.</a:t>
            </a:r>
            <a:r>
              <a:rPr kumimoji="0" lang="en-US" altLang="en-US" sz="1400" b="0" i="0" u="none" strike="noStrike" cap="none" normalizeH="0" baseline="0" dirty="0">
                <a:ln>
                  <a:noFill/>
                </a:ln>
                <a:solidFill>
                  <a:srgbClr val="313131"/>
                </a:solidFill>
                <a:effectLst/>
                <a:latin typeface="Menlo"/>
              </a:rPr>
              <a:t>doc ch05</a:t>
            </a:r>
            <a:r>
              <a:rPr kumimoji="0" lang="en-US" altLang="en-US" sz="1400" b="0" i="0" u="none" strike="noStrike" cap="none" normalizeH="0" baseline="0" dirty="0">
                <a:ln>
                  <a:noFill/>
                </a:ln>
                <a:solidFill>
                  <a:srgbClr val="666600"/>
                </a:solidFill>
                <a:effectLst/>
                <a:latin typeface="Menlo"/>
              </a:rPr>
              <a:t>.</a:t>
            </a:r>
            <a:r>
              <a:rPr kumimoji="0" lang="en-US" altLang="en-US" sz="1400" b="0" i="0" u="none" strike="noStrike" cap="none" normalizeH="0" baseline="0" dirty="0">
                <a:ln>
                  <a:noFill/>
                </a:ln>
                <a:solidFill>
                  <a:srgbClr val="313131"/>
                </a:solidFill>
                <a:effectLst/>
                <a:latin typeface="Menlo"/>
              </a:rPr>
              <a:t>doc ch06</a:t>
            </a:r>
            <a:r>
              <a:rPr kumimoji="0" lang="en-US" altLang="en-US" sz="1400" b="0" i="0" u="none" strike="noStrike" cap="none" normalizeH="0" baseline="0" dirty="0">
                <a:ln>
                  <a:noFill/>
                </a:ln>
                <a:solidFill>
                  <a:srgbClr val="666600"/>
                </a:solidFill>
                <a:effectLst/>
                <a:latin typeface="Menlo"/>
              </a:rPr>
              <a:t>-</a:t>
            </a:r>
            <a:r>
              <a:rPr kumimoji="0" lang="en-US" altLang="en-US" sz="1400" b="0" i="0" u="none" strike="noStrike" cap="none" normalizeH="0" baseline="0" dirty="0">
                <a:ln>
                  <a:noFill/>
                </a:ln>
                <a:solidFill>
                  <a:srgbClr val="006666"/>
                </a:solidFill>
                <a:effectLst/>
                <a:latin typeface="Menlo"/>
              </a:rPr>
              <a:t>2.doc</a:t>
            </a:r>
            <a:r>
              <a:rPr kumimoji="0" lang="en-US" altLang="en-US" sz="1400" b="0" i="0" u="none" strike="noStrike" cap="none" normalizeH="0" baseline="0" dirty="0">
                <a:ln>
                  <a:noFill/>
                </a:ln>
                <a:solidFill>
                  <a:srgbClr val="313131"/>
                </a:solidFill>
                <a:effectLst/>
                <a:latin typeface="Menlo"/>
              </a:rPr>
              <a:t> ch01</a:t>
            </a:r>
            <a:r>
              <a:rPr kumimoji="0" lang="en-US" altLang="en-US" sz="1400" b="0" i="0" u="none" strike="noStrike" cap="none" normalizeH="0" baseline="0" dirty="0">
                <a:ln>
                  <a:noFill/>
                </a:ln>
                <a:solidFill>
                  <a:srgbClr val="666600"/>
                </a:solidFill>
                <a:effectLst/>
                <a:latin typeface="Menlo"/>
              </a:rPr>
              <a:t>-</a:t>
            </a:r>
            <a:r>
              <a:rPr kumimoji="0" lang="en-US" altLang="en-US" sz="1400" b="0" i="0" u="none" strike="noStrike" cap="none" normalizeH="0" baseline="0" dirty="0">
                <a:ln>
                  <a:noFill/>
                </a:ln>
                <a:solidFill>
                  <a:srgbClr val="006666"/>
                </a:solidFill>
                <a:effectLst/>
                <a:latin typeface="Menlo"/>
              </a:rPr>
              <a:t>2.doc</a:t>
            </a:r>
            <a:r>
              <a:rPr kumimoji="0" lang="en-US" altLang="en-US" sz="1400" b="0" i="0" u="none" strike="noStrike" cap="none" normalizeH="0" baseline="0" dirty="0">
                <a:ln>
                  <a:noFill/>
                </a:ln>
                <a:solidFill>
                  <a:srgbClr val="313131"/>
                </a:solidFill>
                <a:effectLst/>
                <a:latin typeface="Menlo"/>
              </a:rPr>
              <a:t> ch02</a:t>
            </a:r>
            <a:r>
              <a:rPr kumimoji="0" lang="en-US" altLang="en-US" sz="1400" b="0" i="0" u="none" strike="noStrike" cap="none" normalizeH="0" baseline="0" dirty="0">
                <a:ln>
                  <a:noFill/>
                </a:ln>
                <a:solidFill>
                  <a:srgbClr val="666600"/>
                </a:solidFill>
                <a:effectLst/>
                <a:latin typeface="Menlo"/>
              </a:rPr>
              <a:t>-</a:t>
            </a:r>
            <a:r>
              <a:rPr kumimoji="0" lang="en-US" altLang="en-US" sz="1400" b="0" i="0" u="none" strike="noStrike" cap="none" normalizeH="0" baseline="0" dirty="0">
                <a:ln>
                  <a:noFill/>
                </a:ln>
                <a:solidFill>
                  <a:srgbClr val="006666"/>
                </a:solidFill>
                <a:effectLst/>
                <a:latin typeface="Menlo"/>
              </a:rPr>
              <a:t>1.doc</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6" name="TextBox 15"/>
          <p:cNvSpPr txBox="1"/>
          <p:nvPr/>
        </p:nvSpPr>
        <p:spPr>
          <a:xfrm>
            <a:off x="404999" y="4734989"/>
            <a:ext cx="8453251" cy="646331"/>
          </a:xfrm>
          <a:prstGeom prst="rect">
            <a:avLst/>
          </a:prstGeom>
          <a:noFill/>
        </p:spPr>
        <p:txBody>
          <a:bodyPr wrap="square" rtlCol="0">
            <a:spAutoFit/>
          </a:bodyPr>
          <a:lstStyle/>
          <a:p>
            <a:pPr>
              <a:lnSpc>
                <a:spcPct val="100000"/>
              </a:lnSpc>
            </a:pPr>
            <a:r>
              <a:rPr lang="en-US" sz="1800" b="0" dirty="0"/>
              <a:t>Here if the </a:t>
            </a:r>
            <a:r>
              <a:rPr lang="en-US" sz="1800" dirty="0"/>
              <a:t>ls</a:t>
            </a:r>
            <a:r>
              <a:rPr lang="en-US" sz="1800" b="0" dirty="0"/>
              <a:t> command wants any input (which it does not), it goes into a stop state until it is moved into the foreground and give it the data from the keyboard.</a:t>
            </a:r>
            <a:endParaRPr lang="en-US" sz="2000" b="0" dirty="0"/>
          </a:p>
        </p:txBody>
      </p:sp>
    </p:spTree>
    <p:extLst>
      <p:ext uri="{BB962C8B-B14F-4D97-AF65-F5344CB8AC3E}">
        <p14:creationId xmlns:p14="http://schemas.microsoft.com/office/powerpoint/2010/main" val="410717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Processes (Cont’d)</a:t>
            </a:r>
          </a:p>
        </p:txBody>
      </p:sp>
      <p:sp>
        <p:nvSpPr>
          <p:cNvPr id="3" name="Slide Number Placeholder 2"/>
          <p:cNvSpPr>
            <a:spLocks noGrp="1"/>
          </p:cNvSpPr>
          <p:nvPr>
            <p:ph type="sldNum" sz="quarter" idx="10"/>
          </p:nvPr>
        </p:nvSpPr>
        <p:spPr/>
        <p:txBody>
          <a:bodyPr/>
          <a:lstStyle/>
          <a:p>
            <a:fld id="{73954299-DE52-47A8-A04E-69FC1668FE8B}" type="slidenum">
              <a:rPr lang="en-US" smtClean="0"/>
              <a:pPr/>
              <a:t>43</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2" name="TextBox 1"/>
          <p:cNvSpPr txBox="1"/>
          <p:nvPr/>
        </p:nvSpPr>
        <p:spPr>
          <a:xfrm>
            <a:off x="404999" y="1594774"/>
            <a:ext cx="8461190" cy="387798"/>
          </a:xfrm>
          <a:prstGeom prst="rect">
            <a:avLst/>
          </a:prstGeom>
          <a:noFill/>
        </p:spPr>
        <p:txBody>
          <a:bodyPr wrap="square" rtlCol="0">
            <a:spAutoFit/>
          </a:bodyPr>
          <a:lstStyle/>
          <a:p>
            <a:r>
              <a:rPr lang="en-US" sz="2400" b="0" dirty="0"/>
              <a:t>Listing Running Processes</a:t>
            </a:r>
          </a:p>
        </p:txBody>
      </p:sp>
      <p:sp>
        <p:nvSpPr>
          <p:cNvPr id="8" name="TextBox 7"/>
          <p:cNvSpPr txBox="1"/>
          <p:nvPr/>
        </p:nvSpPr>
        <p:spPr>
          <a:xfrm>
            <a:off x="404999" y="1987705"/>
            <a:ext cx="8453251" cy="313932"/>
          </a:xfrm>
          <a:prstGeom prst="rect">
            <a:avLst/>
          </a:prstGeom>
          <a:noFill/>
        </p:spPr>
        <p:txBody>
          <a:bodyPr wrap="square" rtlCol="0">
            <a:spAutoFit/>
          </a:bodyPr>
          <a:lstStyle/>
          <a:p>
            <a:r>
              <a:rPr lang="en-US" sz="1800" b="0" dirty="0"/>
              <a:t>You can see the running processes by using the </a:t>
            </a:r>
            <a:r>
              <a:rPr lang="en-US" sz="1800" dirty="0" err="1"/>
              <a:t>ps</a:t>
            </a:r>
            <a:r>
              <a:rPr lang="en-US" sz="1800" dirty="0"/>
              <a:t> command </a:t>
            </a:r>
            <a:r>
              <a:rPr lang="en-US" sz="1800" b="0" dirty="0"/>
              <a:t>(process status).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060" y="2306770"/>
            <a:ext cx="8259352" cy="1599881"/>
          </a:xfrm>
          <a:prstGeom prst="rect">
            <a:avLst/>
          </a:prstGeom>
        </p:spPr>
      </p:pic>
      <p:graphicFrame>
        <p:nvGraphicFramePr>
          <p:cNvPr id="10" name="Table 9"/>
          <p:cNvGraphicFramePr>
            <a:graphicFrameLocks noGrp="1"/>
          </p:cNvGraphicFramePr>
          <p:nvPr>
            <p:extLst/>
          </p:nvPr>
        </p:nvGraphicFramePr>
        <p:xfrm>
          <a:off x="389124" y="4006516"/>
          <a:ext cx="8267288" cy="2457468"/>
        </p:xfrm>
        <a:graphic>
          <a:graphicData uri="http://schemas.openxmlformats.org/drawingml/2006/table">
            <a:tbl>
              <a:tblPr/>
              <a:tblGrid>
                <a:gridCol w="1686362">
                  <a:extLst>
                    <a:ext uri="{9D8B030D-6E8A-4147-A177-3AD203B41FA5}">
                      <a16:colId xmlns:a16="http://schemas.microsoft.com/office/drawing/2014/main" val="20000"/>
                    </a:ext>
                  </a:extLst>
                </a:gridCol>
                <a:gridCol w="6580926">
                  <a:extLst>
                    <a:ext uri="{9D8B030D-6E8A-4147-A177-3AD203B41FA5}">
                      <a16:colId xmlns:a16="http://schemas.microsoft.com/office/drawing/2014/main" val="20001"/>
                    </a:ext>
                  </a:extLst>
                </a:gridCol>
              </a:tblGrid>
              <a:tr h="445788">
                <a:tc>
                  <a:txBody>
                    <a:bodyPr/>
                    <a:lstStyle/>
                    <a:p>
                      <a:pPr algn="l" fontAlgn="t"/>
                      <a:r>
                        <a:rPr lang="en-US" sz="1400" b="1" dirty="0">
                          <a:effectLst/>
                        </a:rPr>
                        <a:t>Column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400" b="1" dirty="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03009">
                <a:tc>
                  <a:txBody>
                    <a:bodyPr/>
                    <a:lstStyle/>
                    <a:p>
                      <a:pPr fontAlgn="t"/>
                      <a:r>
                        <a:rPr lang="en-US" sz="1200" b="1" dirty="0">
                          <a:effectLst/>
                        </a:rPr>
                        <a:t>UID</a:t>
                      </a:r>
                      <a:endParaRPr lang="en-US" sz="12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User ID that this process belongs to (the person running it).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275734">
                <a:tc>
                  <a:txBody>
                    <a:bodyPr/>
                    <a:lstStyle/>
                    <a:p>
                      <a:pPr fontAlgn="t"/>
                      <a:r>
                        <a:rPr lang="en-US" sz="1200" b="1">
                          <a:effectLst/>
                        </a:rPr>
                        <a:t>PID</a:t>
                      </a:r>
                      <a:endParaRPr lang="en-US" sz="120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Process 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275734">
                <a:tc>
                  <a:txBody>
                    <a:bodyPr/>
                    <a:lstStyle/>
                    <a:p>
                      <a:pPr fontAlgn="t"/>
                      <a:r>
                        <a:rPr lang="en-US" sz="1200" b="1">
                          <a:effectLst/>
                        </a:rPr>
                        <a:t>PPID</a:t>
                      </a:r>
                      <a:endParaRPr lang="en-US" sz="120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Parent process ID (the ID of the process that started it).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275734">
                <a:tc>
                  <a:txBody>
                    <a:bodyPr/>
                    <a:lstStyle/>
                    <a:p>
                      <a:pPr fontAlgn="t"/>
                      <a:r>
                        <a:rPr lang="en-US" sz="1200" b="1" dirty="0">
                          <a:effectLst/>
                        </a:rPr>
                        <a:t>STIME</a:t>
                      </a:r>
                      <a:endParaRPr lang="en-US" sz="12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Process start 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275734">
                <a:tc>
                  <a:txBody>
                    <a:bodyPr/>
                    <a:lstStyle/>
                    <a:p>
                      <a:pPr fontAlgn="t"/>
                      <a:r>
                        <a:rPr lang="en-US" sz="1200" b="1">
                          <a:effectLst/>
                        </a:rPr>
                        <a:t>TTY</a:t>
                      </a:r>
                      <a:endParaRPr lang="en-US" sz="120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Terminal type associated with the process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275734">
                <a:tc>
                  <a:txBody>
                    <a:bodyPr/>
                    <a:lstStyle/>
                    <a:p>
                      <a:pPr fontAlgn="t"/>
                      <a:r>
                        <a:rPr lang="en-US" sz="1200" b="1" dirty="0">
                          <a:effectLst/>
                        </a:rPr>
                        <a:t>CMD</a:t>
                      </a:r>
                      <a:endParaRPr lang="en-US" sz="12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The command that started this process.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81119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Processes (Cont’d)</a:t>
            </a:r>
          </a:p>
        </p:txBody>
      </p:sp>
      <p:sp>
        <p:nvSpPr>
          <p:cNvPr id="3" name="Slide Number Placeholder 2"/>
          <p:cNvSpPr>
            <a:spLocks noGrp="1"/>
          </p:cNvSpPr>
          <p:nvPr>
            <p:ph type="sldNum" sz="quarter" idx="10"/>
          </p:nvPr>
        </p:nvSpPr>
        <p:spPr/>
        <p:txBody>
          <a:bodyPr/>
          <a:lstStyle/>
          <a:p>
            <a:fld id="{73954299-DE52-47A8-A04E-69FC1668FE8B}" type="slidenum">
              <a:rPr lang="en-US" smtClean="0"/>
              <a:pPr/>
              <a:t>44</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2" name="TextBox 1"/>
          <p:cNvSpPr txBox="1"/>
          <p:nvPr/>
        </p:nvSpPr>
        <p:spPr>
          <a:xfrm>
            <a:off x="404999" y="1594774"/>
            <a:ext cx="8461190" cy="387798"/>
          </a:xfrm>
          <a:prstGeom prst="rect">
            <a:avLst/>
          </a:prstGeom>
          <a:noFill/>
        </p:spPr>
        <p:txBody>
          <a:bodyPr wrap="square" rtlCol="0">
            <a:spAutoFit/>
          </a:bodyPr>
          <a:lstStyle/>
          <a:p>
            <a:r>
              <a:rPr lang="en-US" sz="2400" dirty="0"/>
              <a:t>Stopping Running Processes</a:t>
            </a:r>
          </a:p>
        </p:txBody>
      </p:sp>
      <p:sp>
        <p:nvSpPr>
          <p:cNvPr id="6" name="TextBox 5"/>
          <p:cNvSpPr txBox="1"/>
          <p:nvPr/>
        </p:nvSpPr>
        <p:spPr>
          <a:xfrm>
            <a:off x="397060" y="2139106"/>
            <a:ext cx="8288673" cy="338554"/>
          </a:xfrm>
          <a:prstGeom prst="rect">
            <a:avLst/>
          </a:prstGeom>
          <a:noFill/>
        </p:spPr>
        <p:txBody>
          <a:bodyPr wrap="square" rtlCol="0">
            <a:spAutoFit/>
          </a:bodyPr>
          <a:lstStyle/>
          <a:p>
            <a:r>
              <a:rPr lang="en-US" sz="2000" b="0" dirty="0"/>
              <a:t>If the process is running in foreground mode…</a:t>
            </a:r>
          </a:p>
        </p:txBody>
      </p:sp>
      <p:sp>
        <p:nvSpPr>
          <p:cNvPr id="11" name="TextBox 10"/>
          <p:cNvSpPr txBox="1"/>
          <p:nvPr/>
        </p:nvSpPr>
        <p:spPr>
          <a:xfrm>
            <a:off x="404999" y="2477660"/>
            <a:ext cx="2911374" cy="338554"/>
          </a:xfrm>
          <a:prstGeom prst="rect">
            <a:avLst/>
          </a:prstGeom>
          <a:noFill/>
          <a:ln>
            <a:noFill/>
          </a:ln>
        </p:spPr>
        <p:txBody>
          <a:bodyPr wrap="none" rtlCol="0">
            <a:spAutoFit/>
          </a:bodyPr>
          <a:lstStyle/>
          <a:p>
            <a:r>
              <a:rPr lang="en-US" sz="2000" b="0" dirty="0"/>
              <a:t>use </a:t>
            </a:r>
            <a:r>
              <a:rPr lang="en-US" sz="2000" dirty="0"/>
              <a:t>CTR + C </a:t>
            </a:r>
            <a:r>
              <a:rPr lang="en-US" sz="2000" b="0" dirty="0"/>
              <a:t>keystroke.</a:t>
            </a:r>
          </a:p>
        </p:txBody>
      </p:sp>
      <p:sp>
        <p:nvSpPr>
          <p:cNvPr id="12" name="TextBox 11"/>
          <p:cNvSpPr txBox="1"/>
          <p:nvPr/>
        </p:nvSpPr>
        <p:spPr>
          <a:xfrm>
            <a:off x="408969" y="3028879"/>
            <a:ext cx="8453250" cy="584775"/>
          </a:xfrm>
          <a:prstGeom prst="rect">
            <a:avLst/>
          </a:prstGeom>
          <a:noFill/>
        </p:spPr>
        <p:txBody>
          <a:bodyPr wrap="square" rtlCol="0">
            <a:spAutoFit/>
          </a:bodyPr>
          <a:lstStyle/>
          <a:p>
            <a:r>
              <a:rPr lang="en-US" sz="2000" b="0" dirty="0"/>
              <a:t>However, if the process is running in background mode. First you need to </a:t>
            </a:r>
            <a:r>
              <a:rPr lang="en-US" sz="2000" dirty="0"/>
              <a:t>get its PID </a:t>
            </a:r>
            <a:r>
              <a:rPr lang="en-US" sz="2000" b="0" dirty="0"/>
              <a:t>then use the </a:t>
            </a:r>
            <a:r>
              <a:rPr lang="en-US" sz="2000" dirty="0"/>
              <a:t>kill command </a:t>
            </a:r>
            <a:r>
              <a:rPr lang="en-US" sz="2000" b="0" dirty="0"/>
              <a:t>to terminate the process.</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969" y="3737864"/>
            <a:ext cx="8276764" cy="2248182"/>
          </a:xfrm>
          <a:prstGeom prst="rect">
            <a:avLst/>
          </a:prstGeom>
        </p:spPr>
      </p:pic>
    </p:spTree>
    <p:extLst>
      <p:ext uri="{BB962C8B-B14F-4D97-AF65-F5344CB8AC3E}">
        <p14:creationId xmlns:p14="http://schemas.microsoft.com/office/powerpoint/2010/main" val="11811146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Pipes</a:t>
            </a:r>
          </a:p>
        </p:txBody>
      </p:sp>
      <p:sp>
        <p:nvSpPr>
          <p:cNvPr id="3" name="Slide Number Placeholder 2"/>
          <p:cNvSpPr>
            <a:spLocks noGrp="1"/>
          </p:cNvSpPr>
          <p:nvPr>
            <p:ph type="sldNum" sz="quarter" idx="10"/>
          </p:nvPr>
        </p:nvSpPr>
        <p:spPr/>
        <p:txBody>
          <a:bodyPr/>
          <a:lstStyle/>
          <a:p>
            <a:fld id="{73954299-DE52-47A8-A04E-69FC1668FE8B}" type="slidenum">
              <a:rPr lang="en-US" smtClean="0"/>
              <a:pPr/>
              <a:t>45</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sp>
        <p:nvSpPr>
          <p:cNvPr id="10" name="Rectangle 3"/>
          <p:cNvSpPr>
            <a:spLocks noChangeArrowheads="1"/>
          </p:cNvSpPr>
          <p:nvPr/>
        </p:nvSpPr>
        <p:spPr bwMode="auto">
          <a:xfrm>
            <a:off x="404998" y="1615742"/>
            <a:ext cx="8453251"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Times New Roman" panose="02020603050405020304" pitchFamily="18" charset="0"/>
              </a:rPr>
              <a:t>The </a:t>
            </a:r>
            <a:r>
              <a:rPr kumimoji="0" lang="en-US" altLang="en-US" sz="2000" i="0" u="none" strike="noStrike" cap="none" normalizeH="0" baseline="0" dirty="0">
                <a:ln>
                  <a:noFill/>
                </a:ln>
                <a:solidFill>
                  <a:srgbClr val="000000"/>
                </a:solidFill>
                <a:effectLst/>
                <a:latin typeface="+mn-lt"/>
                <a:cs typeface="Times New Roman" panose="02020603050405020304" pitchFamily="18" charset="0"/>
              </a:rPr>
              <a:t>pipe</a:t>
            </a:r>
            <a:r>
              <a:rPr kumimoji="0" lang="en-US" altLang="en-US" sz="2000" b="0" i="0" u="none" strike="noStrike" cap="none" normalizeH="0" baseline="0" dirty="0">
                <a:ln>
                  <a:noFill/>
                </a:ln>
                <a:solidFill>
                  <a:srgbClr val="000000"/>
                </a:solidFill>
                <a:effectLst/>
                <a:latin typeface="+mn-lt"/>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mn-lt"/>
              </a:rPr>
              <a:t>|</a:t>
            </a:r>
            <a:r>
              <a:rPr kumimoji="0" lang="en-US" altLang="en-US" sz="2000" b="0" i="0" u="none" strike="noStrike" cap="none" normalizeH="0" baseline="0" dirty="0">
                <a:ln>
                  <a:noFill/>
                </a:ln>
                <a:solidFill>
                  <a:srgbClr val="000000"/>
                </a:solidFill>
                <a:effectLst/>
                <a:latin typeface="+mn-lt"/>
                <a:cs typeface="Times New Roman" panose="02020603050405020304" pitchFamily="18" charset="0"/>
              </a:rPr>
              <a:t>') operator is used to create concurrently executing processes that pass data directly to one another. It is useful for combining system utilities to perform more complex functions. For example:</a:t>
            </a:r>
            <a:r>
              <a:rPr kumimoji="0" lang="en-US" altLang="en-US" sz="2000" b="0" i="0" u="none" strike="noStrike" cap="none" normalizeH="0" baseline="0" dirty="0">
                <a:ln>
                  <a:noFill/>
                </a:ln>
                <a:solidFill>
                  <a:schemeClr val="tx1"/>
                </a:solidFill>
                <a:effectLst/>
                <a:latin typeface="+mn-lt"/>
              </a:rPr>
              <a:t> </a:t>
            </a:r>
          </a:p>
        </p:txBody>
      </p:sp>
      <p:sp>
        <p:nvSpPr>
          <p:cNvPr id="13" name="TextBox 12"/>
          <p:cNvSpPr txBox="1"/>
          <p:nvPr/>
        </p:nvSpPr>
        <p:spPr>
          <a:xfrm>
            <a:off x="397060" y="3081730"/>
            <a:ext cx="3021981" cy="338554"/>
          </a:xfrm>
          <a:prstGeom prst="rect">
            <a:avLst/>
          </a:prstGeom>
          <a:noFill/>
        </p:spPr>
        <p:txBody>
          <a:bodyPr wrap="none" rtlCol="0">
            <a:spAutoFit/>
          </a:bodyPr>
          <a:lstStyle/>
          <a:p>
            <a:r>
              <a:rPr lang="en-US" sz="2000" b="0" dirty="0"/>
              <a:t>$ cat hello.txt | sort | </a:t>
            </a:r>
            <a:r>
              <a:rPr lang="en-US" sz="2000" b="0" dirty="0" err="1"/>
              <a:t>uniq</a:t>
            </a:r>
            <a:endParaRPr lang="en-US" sz="2000" b="0" dirty="0"/>
          </a:p>
        </p:txBody>
      </p:sp>
      <p:sp>
        <p:nvSpPr>
          <p:cNvPr id="14" name="TextBox 13"/>
          <p:cNvSpPr txBox="1"/>
          <p:nvPr/>
        </p:nvSpPr>
        <p:spPr>
          <a:xfrm>
            <a:off x="404999" y="2779155"/>
            <a:ext cx="554960" cy="338554"/>
          </a:xfrm>
          <a:prstGeom prst="rect">
            <a:avLst/>
          </a:prstGeom>
          <a:noFill/>
        </p:spPr>
        <p:txBody>
          <a:bodyPr wrap="none" rtlCol="0">
            <a:spAutoFit/>
          </a:bodyPr>
          <a:lstStyle/>
          <a:p>
            <a:r>
              <a:rPr lang="en-US" sz="2000" b="0" dirty="0"/>
              <a:t>Ex.</a:t>
            </a:r>
          </a:p>
        </p:txBody>
      </p:sp>
      <p:sp>
        <p:nvSpPr>
          <p:cNvPr id="20" name="Rectangle 7"/>
          <p:cNvSpPr>
            <a:spLocks noChangeArrowheads="1"/>
          </p:cNvSpPr>
          <p:nvPr/>
        </p:nvSpPr>
        <p:spPr bwMode="auto">
          <a:xfrm>
            <a:off x="397059" y="3570181"/>
            <a:ext cx="8461190"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solidFill>
                  <a:srgbClr val="000000"/>
                </a:solidFill>
                <a:latin typeface="+mn-lt"/>
                <a:cs typeface="Times New Roman" panose="02020603050405020304" pitchFamily="18" charset="0"/>
              </a:rPr>
              <a:t>This example c</a:t>
            </a:r>
            <a:r>
              <a:rPr kumimoji="0" lang="en-US" altLang="en-US" sz="1800" b="0" i="0" u="none" strike="noStrike" cap="none" normalizeH="0" baseline="0" dirty="0">
                <a:ln>
                  <a:noFill/>
                </a:ln>
                <a:solidFill>
                  <a:srgbClr val="000000"/>
                </a:solidFill>
                <a:effectLst/>
                <a:latin typeface="+mn-lt"/>
                <a:cs typeface="Times New Roman" panose="02020603050405020304" pitchFamily="18" charset="0"/>
              </a:rPr>
              <a:t>reates three processes (corresponding to </a:t>
            </a:r>
            <a:r>
              <a:rPr kumimoji="0" lang="en-US" altLang="en-US" sz="1800" b="0" i="0" u="none" strike="noStrike" cap="none" normalizeH="0" baseline="0" dirty="0">
                <a:ln>
                  <a:noFill/>
                </a:ln>
                <a:solidFill>
                  <a:srgbClr val="000000"/>
                </a:solidFill>
                <a:effectLst/>
                <a:latin typeface="+mn-lt"/>
              </a:rPr>
              <a:t>cat</a:t>
            </a:r>
            <a:r>
              <a:rPr kumimoji="0" lang="en-US" altLang="en-US" sz="1800" b="0" i="0" u="none" strike="noStrike" cap="none" normalizeH="0" baseline="0" dirty="0">
                <a:ln>
                  <a:noFill/>
                </a:ln>
                <a:solidFill>
                  <a:srgbClr val="000000"/>
                </a:solidFill>
                <a:effectLst/>
                <a:latin typeface="+mn-lt"/>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mn-lt"/>
              </a:rPr>
              <a:t>sort </a:t>
            </a:r>
            <a:r>
              <a:rPr kumimoji="0" lang="en-US" altLang="en-US" sz="1800" b="0" i="0" u="none" strike="noStrike" cap="none" normalizeH="0" baseline="0" dirty="0">
                <a:ln>
                  <a:noFill/>
                </a:ln>
                <a:solidFill>
                  <a:srgbClr val="000000"/>
                </a:solidFill>
                <a:effectLst/>
                <a:latin typeface="+mn-lt"/>
                <a:cs typeface="Times New Roman" panose="02020603050405020304" pitchFamily="18" charset="0"/>
              </a:rPr>
              <a:t>and </a:t>
            </a:r>
            <a:r>
              <a:rPr kumimoji="0" lang="en-US" altLang="en-US" sz="1800" b="0" i="0" u="none" strike="noStrike" cap="none" normalizeH="0" baseline="0" dirty="0" err="1">
                <a:ln>
                  <a:noFill/>
                </a:ln>
                <a:solidFill>
                  <a:srgbClr val="000000"/>
                </a:solidFill>
                <a:effectLst/>
                <a:latin typeface="+mn-lt"/>
              </a:rPr>
              <a:t>uniq</a:t>
            </a:r>
            <a:r>
              <a:rPr kumimoji="0" lang="en-US" altLang="en-US" sz="1800" b="0" i="0" u="none" strike="noStrike" cap="none" normalizeH="0" baseline="0" dirty="0">
                <a:ln>
                  <a:noFill/>
                </a:ln>
                <a:solidFill>
                  <a:srgbClr val="000000"/>
                </a:solidFill>
                <a:effectLst/>
                <a:latin typeface="+mn-lt"/>
                <a:cs typeface="Times New Roman" panose="02020603050405020304" pitchFamily="18" charset="0"/>
              </a:rPr>
              <a:t>) which execute concurrently.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0" dirty="0">
              <a:solidFill>
                <a:srgbClr val="000000"/>
              </a:solidFill>
              <a:latin typeface="+mn-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cs typeface="Times New Roman" panose="02020603050405020304" pitchFamily="18" charset="0"/>
              </a:rPr>
              <a:t> As they execute, the output of the who process is passed on to the </a:t>
            </a:r>
            <a:r>
              <a:rPr kumimoji="0" lang="en-US" altLang="en-US" sz="1800" b="0" i="0" u="none" strike="noStrike" cap="none" normalizeH="0" baseline="0" dirty="0">
                <a:ln>
                  <a:noFill/>
                </a:ln>
                <a:solidFill>
                  <a:srgbClr val="000000"/>
                </a:solidFill>
                <a:effectLst/>
                <a:latin typeface="+mn-lt"/>
              </a:rPr>
              <a:t>sort </a:t>
            </a:r>
            <a:r>
              <a:rPr kumimoji="0" lang="en-US" altLang="en-US" sz="1800" b="0" i="0" u="none" strike="noStrike" cap="none" normalizeH="0" baseline="0" dirty="0">
                <a:ln>
                  <a:noFill/>
                </a:ln>
                <a:solidFill>
                  <a:srgbClr val="000000"/>
                </a:solidFill>
                <a:effectLst/>
                <a:latin typeface="+mn-lt"/>
                <a:cs typeface="Times New Roman" panose="02020603050405020304" pitchFamily="18" charset="0"/>
              </a:rPr>
              <a:t>process which is in turn passed on to the </a:t>
            </a:r>
            <a:r>
              <a:rPr kumimoji="0" lang="en-US" altLang="en-US" sz="1800" b="0" i="0" u="none" strike="noStrike" cap="none" normalizeH="0" baseline="0" dirty="0" err="1">
                <a:ln>
                  <a:noFill/>
                </a:ln>
                <a:solidFill>
                  <a:srgbClr val="000000"/>
                </a:solidFill>
                <a:effectLst/>
                <a:latin typeface="+mn-lt"/>
              </a:rPr>
              <a:t>uniq</a:t>
            </a:r>
            <a:r>
              <a:rPr kumimoji="0" lang="en-US" altLang="en-US" sz="1800" b="0" i="0" u="none" strike="noStrike" cap="none" normalizeH="0" baseline="0" dirty="0">
                <a:ln>
                  <a:noFill/>
                </a:ln>
                <a:solidFill>
                  <a:srgbClr val="000000"/>
                </a:solidFill>
                <a:effectLst/>
                <a:latin typeface="+mn-lt"/>
                <a:cs typeface="Times New Roman" panose="02020603050405020304" pitchFamily="18" charset="0"/>
              </a:rPr>
              <a:t> process.</a:t>
            </a:r>
            <a:endParaRPr lang="en-US" altLang="en-US" sz="1800" b="0" dirty="0">
              <a:solidFill>
                <a:srgbClr val="000000"/>
              </a:solidFill>
              <a:latin typeface="+mn-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mn-lt"/>
              </a:rPr>
              <a:t>uniq</a:t>
            </a:r>
            <a:r>
              <a:rPr kumimoji="0" lang="en-US" altLang="en-US" sz="1800" b="0" i="0" u="none" strike="noStrike" cap="none" normalizeH="0" baseline="0" dirty="0">
                <a:ln>
                  <a:noFill/>
                </a:ln>
                <a:solidFill>
                  <a:srgbClr val="000000"/>
                </a:solidFill>
                <a:effectLst/>
                <a:latin typeface="+mn-lt"/>
                <a:cs typeface="Times New Roman" panose="02020603050405020304" pitchFamily="18" charset="0"/>
              </a:rPr>
              <a:t> displays its output on the screen (a sorted list of users with duplicate lines removed).</a:t>
            </a:r>
            <a:r>
              <a:rPr kumimoji="0" lang="en-US" altLang="en-US" sz="1800" b="0" i="0" u="none" strike="noStrike" cap="none" normalizeH="0" baseline="0" dirty="0">
                <a:ln>
                  <a:noFill/>
                </a:ln>
                <a:solidFill>
                  <a:schemeClr val="tx1"/>
                </a:solidFill>
                <a:effectLst/>
                <a:latin typeface="+mn-lt"/>
              </a:rPr>
              <a:t> </a:t>
            </a:r>
          </a:p>
        </p:txBody>
      </p:sp>
    </p:spTree>
    <p:extLst>
      <p:ext uri="{BB962C8B-B14F-4D97-AF65-F5344CB8AC3E}">
        <p14:creationId xmlns:p14="http://schemas.microsoft.com/office/powerpoint/2010/main" val="36250634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7060" y="129310"/>
            <a:ext cx="8461189" cy="1048138"/>
          </a:xfrm>
        </p:spPr>
        <p:txBody>
          <a:bodyPr/>
          <a:lstStyle/>
          <a:p>
            <a:r>
              <a:rPr lang="en-US" dirty="0"/>
              <a:t>Useful commands</a:t>
            </a:r>
          </a:p>
        </p:txBody>
      </p:sp>
      <p:sp>
        <p:nvSpPr>
          <p:cNvPr id="3" name="Slide Number Placeholder 2"/>
          <p:cNvSpPr>
            <a:spLocks noGrp="1"/>
          </p:cNvSpPr>
          <p:nvPr>
            <p:ph type="sldNum" sz="quarter" idx="10"/>
          </p:nvPr>
        </p:nvSpPr>
        <p:spPr/>
        <p:txBody>
          <a:bodyPr/>
          <a:lstStyle/>
          <a:p>
            <a:fld id="{73954299-DE52-47A8-A04E-69FC1668FE8B}" type="slidenum">
              <a:rPr lang="en-US" smtClean="0"/>
              <a:pPr/>
              <a:t>46</a:t>
            </a:fld>
            <a:endParaRPr lang="en-US" dirty="0"/>
          </a:p>
        </p:txBody>
      </p:sp>
      <p:sp>
        <p:nvSpPr>
          <p:cNvPr id="4" name="Footer Placeholder 3"/>
          <p:cNvSpPr>
            <a:spLocks noGrp="1"/>
          </p:cNvSpPr>
          <p:nvPr>
            <p:ph type="ftr" sz="quarter" idx="11"/>
          </p:nvPr>
        </p:nvSpPr>
        <p:spPr/>
        <p:txBody>
          <a:bodyPr/>
          <a:lstStyle/>
          <a:p>
            <a:r>
              <a:rPr lang="en-US" dirty="0"/>
              <a:t>Copyright © 2015 Accenture All Rights Reserved.</a:t>
            </a:r>
          </a:p>
        </p:txBody>
      </p:sp>
      <p:graphicFrame>
        <p:nvGraphicFramePr>
          <p:cNvPr id="2" name="Table 1"/>
          <p:cNvGraphicFramePr>
            <a:graphicFrameLocks noGrp="1"/>
          </p:cNvGraphicFramePr>
          <p:nvPr>
            <p:extLst>
              <p:ext uri="{D42A27DB-BD31-4B8C-83A1-F6EECF244321}">
                <p14:modId xmlns:p14="http://schemas.microsoft.com/office/powerpoint/2010/main" val="3266527853"/>
              </p:ext>
            </p:extLst>
          </p:nvPr>
        </p:nvGraphicFramePr>
        <p:xfrm>
          <a:off x="280218" y="1765710"/>
          <a:ext cx="8578032" cy="3586480"/>
        </p:xfrm>
        <a:graphic>
          <a:graphicData uri="http://schemas.openxmlformats.org/drawingml/2006/table">
            <a:tbl>
              <a:tblPr firstRow="1" bandRow="1">
                <a:tableStyleId>{5C22544A-7EE6-4342-B048-85BDC9FD1C3A}</a:tableStyleId>
              </a:tblPr>
              <a:tblGrid>
                <a:gridCol w="4289016">
                  <a:extLst>
                    <a:ext uri="{9D8B030D-6E8A-4147-A177-3AD203B41FA5}">
                      <a16:colId xmlns:a16="http://schemas.microsoft.com/office/drawing/2014/main" val="3082718132"/>
                    </a:ext>
                  </a:extLst>
                </a:gridCol>
                <a:gridCol w="4289016">
                  <a:extLst>
                    <a:ext uri="{9D8B030D-6E8A-4147-A177-3AD203B41FA5}">
                      <a16:colId xmlns:a16="http://schemas.microsoft.com/office/drawing/2014/main" val="3588451046"/>
                    </a:ext>
                  </a:extLst>
                </a:gridCol>
              </a:tblGrid>
              <a:tr h="370840">
                <a:tc>
                  <a:txBody>
                    <a:bodyPr/>
                    <a:lstStyle/>
                    <a:p>
                      <a:endParaRPr lang="en-US" dirty="0">
                        <a:solidFill>
                          <a:schemeClr val="tx1"/>
                        </a:solidFill>
                      </a:endParaRPr>
                    </a:p>
                  </a:txBody>
                  <a:tcPr/>
                </a:tc>
                <a:tc>
                  <a:txBody>
                    <a:bodyPr/>
                    <a:lstStyle/>
                    <a:p>
                      <a:endParaRPr lang="en-US" dirty="0"/>
                    </a:p>
                  </a:txBody>
                  <a:tcPr/>
                </a:tc>
                <a:extLst>
                  <a:ext uri="{0D108BD9-81ED-4DB2-BD59-A6C34878D82A}">
                    <a16:rowId xmlns:a16="http://schemas.microsoft.com/office/drawing/2014/main" val="3624712859"/>
                  </a:ext>
                </a:extLst>
              </a:tr>
              <a:tr h="370840">
                <a:tc>
                  <a:txBody>
                    <a:bodyPr/>
                    <a:lstStyle/>
                    <a:p>
                      <a:r>
                        <a:rPr lang="en-US" b="1" dirty="0">
                          <a:solidFill>
                            <a:schemeClr val="tx1"/>
                          </a:solidFill>
                        </a:rPr>
                        <a:t>cd</a:t>
                      </a:r>
                    </a:p>
                  </a:txBody>
                  <a:tcPr/>
                </a:tc>
                <a:tc>
                  <a:txBody>
                    <a:bodyPr/>
                    <a:lstStyle/>
                    <a:p>
                      <a:r>
                        <a:rPr lang="en-US" dirty="0">
                          <a:solidFill>
                            <a:schemeClr val="tx1"/>
                          </a:solidFill>
                        </a:rPr>
                        <a:t>Change directory</a:t>
                      </a:r>
                    </a:p>
                    <a:p>
                      <a:r>
                        <a:rPr lang="en-US" dirty="0">
                          <a:solidFill>
                            <a:schemeClr val="tx1"/>
                          </a:solidFill>
                        </a:rPr>
                        <a:t>Ex.</a:t>
                      </a:r>
                    </a:p>
                    <a:p>
                      <a:r>
                        <a:rPr lang="en-US" dirty="0">
                          <a:solidFill>
                            <a:schemeClr val="tx1"/>
                          </a:solidFill>
                        </a:rPr>
                        <a:t> cd .. to go back to once</a:t>
                      </a:r>
                    </a:p>
                    <a:p>
                      <a:r>
                        <a:rPr lang="en-US" dirty="0">
                          <a:solidFill>
                            <a:schemeClr val="tx1"/>
                          </a:solidFill>
                        </a:rPr>
                        <a:t> cd</a:t>
                      </a:r>
                      <a:r>
                        <a:rPr lang="en-US" baseline="0" dirty="0">
                          <a:solidFill>
                            <a:schemeClr val="tx1"/>
                          </a:solidFill>
                        </a:rPr>
                        <a:t> ../.. to go back twice</a:t>
                      </a:r>
                    </a:p>
                    <a:p>
                      <a:r>
                        <a:rPr lang="en-US" dirty="0">
                          <a:solidFill>
                            <a:schemeClr val="tx1"/>
                          </a:solidFill>
                        </a:rPr>
                        <a:t> cd</a:t>
                      </a:r>
                      <a:r>
                        <a:rPr lang="en-US" baseline="0" dirty="0">
                          <a:solidFill>
                            <a:schemeClr val="tx1"/>
                          </a:solidFill>
                        </a:rPr>
                        <a:t> &lt;directory&gt; to go to a directory</a:t>
                      </a:r>
                      <a:endParaRPr lang="en-US" dirty="0">
                        <a:solidFill>
                          <a:schemeClr val="tx1"/>
                        </a:solidFill>
                      </a:endParaRPr>
                    </a:p>
                  </a:txBody>
                  <a:tcPr/>
                </a:tc>
                <a:extLst>
                  <a:ext uri="{0D108BD9-81ED-4DB2-BD59-A6C34878D82A}">
                    <a16:rowId xmlns:a16="http://schemas.microsoft.com/office/drawing/2014/main" val="3458989474"/>
                  </a:ext>
                </a:extLst>
              </a:tr>
              <a:tr h="370840">
                <a:tc>
                  <a:txBody>
                    <a:bodyPr/>
                    <a:lstStyle/>
                    <a:p>
                      <a:r>
                        <a:rPr lang="en-US" b="1" dirty="0" err="1">
                          <a:solidFill>
                            <a:schemeClr val="tx1"/>
                          </a:solidFill>
                        </a:rPr>
                        <a:t>pwd</a:t>
                      </a:r>
                      <a:endParaRPr lang="en-US" b="1" dirty="0">
                        <a:solidFill>
                          <a:schemeClr val="tx1"/>
                        </a:solidFill>
                      </a:endParaRPr>
                    </a:p>
                  </a:txBody>
                  <a:tcPr/>
                </a:tc>
                <a:tc>
                  <a:txBody>
                    <a:bodyPr/>
                    <a:lstStyle/>
                    <a:p>
                      <a:r>
                        <a:rPr lang="en-US" dirty="0">
                          <a:solidFill>
                            <a:schemeClr val="tx1"/>
                          </a:solidFill>
                        </a:rPr>
                        <a:t>Print working directory – returns the path</a:t>
                      </a:r>
                    </a:p>
                  </a:txBody>
                  <a:tcPr/>
                </a:tc>
                <a:extLst>
                  <a:ext uri="{0D108BD9-81ED-4DB2-BD59-A6C34878D82A}">
                    <a16:rowId xmlns:a16="http://schemas.microsoft.com/office/drawing/2014/main" val="194366987"/>
                  </a:ext>
                </a:extLst>
              </a:tr>
              <a:tr h="370840">
                <a:tc>
                  <a:txBody>
                    <a:bodyPr/>
                    <a:lstStyle/>
                    <a:p>
                      <a:r>
                        <a:rPr lang="en-US" b="1" dirty="0">
                          <a:solidFill>
                            <a:schemeClr val="tx1"/>
                          </a:solidFill>
                        </a:rPr>
                        <a:t>Ls</a:t>
                      </a:r>
                    </a:p>
                  </a:txBody>
                  <a:tcPr/>
                </a:tc>
                <a:tc>
                  <a:txBody>
                    <a:bodyPr/>
                    <a:lstStyle/>
                    <a:p>
                      <a:r>
                        <a:rPr lang="en-US" dirty="0">
                          <a:solidFill>
                            <a:schemeClr val="tx1"/>
                          </a:solidFill>
                        </a:rPr>
                        <a:t>List contents</a:t>
                      </a:r>
                    </a:p>
                  </a:txBody>
                  <a:tcPr/>
                </a:tc>
                <a:extLst>
                  <a:ext uri="{0D108BD9-81ED-4DB2-BD59-A6C34878D82A}">
                    <a16:rowId xmlns:a16="http://schemas.microsoft.com/office/drawing/2014/main" val="4276686201"/>
                  </a:ext>
                </a:extLst>
              </a:tr>
              <a:tr h="370840">
                <a:tc>
                  <a:txBody>
                    <a:bodyPr/>
                    <a:lstStyle/>
                    <a:p>
                      <a:endParaRPr lang="en-US" b="1"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3964088748"/>
                  </a:ext>
                </a:extLst>
              </a:tr>
              <a:tr h="370840">
                <a:tc>
                  <a:txBody>
                    <a:bodyPr/>
                    <a:lstStyle/>
                    <a:p>
                      <a:endParaRPr lang="en-US" b="1"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2884788967"/>
                  </a:ext>
                </a:extLst>
              </a:tr>
            </a:tbl>
          </a:graphicData>
        </a:graphic>
      </p:graphicFrame>
    </p:spTree>
    <p:extLst>
      <p:ext uri="{BB962C8B-B14F-4D97-AF65-F5344CB8AC3E}">
        <p14:creationId xmlns:p14="http://schemas.microsoft.com/office/powerpoint/2010/main" val="3109990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r>
              <a:rPr lang="en-US" dirty="0"/>
              <a:t>FLAVORS OF UNIX</a:t>
            </a:r>
          </a:p>
        </p:txBody>
      </p:sp>
      <p:sp>
        <p:nvSpPr>
          <p:cNvPr id="7" name="Slide Number Placeholder 3"/>
          <p:cNvSpPr>
            <a:spLocks noGrp="1"/>
          </p:cNvSpPr>
          <p:nvPr>
            <p:ph type="sldNum" sz="quarter" idx="10"/>
          </p:nvPr>
        </p:nvSpPr>
        <p:spPr/>
        <p:txBody>
          <a:bodyPr/>
          <a:lstStyle/>
          <a:p>
            <a:fld id="{36719124-5D47-42CE-9623-8F1592D84F23}" type="slidenum">
              <a:rPr lang="en-US" smtClean="0"/>
              <a:pPr/>
              <a:t>4</a:t>
            </a:fld>
            <a:endParaRPr lang="en-US" dirty="0"/>
          </a:p>
        </p:txBody>
      </p:sp>
      <p:sp>
        <p:nvSpPr>
          <p:cNvPr id="8" name="Footer Placeholder 4"/>
          <p:cNvSpPr>
            <a:spLocks noGrp="1"/>
          </p:cNvSpPr>
          <p:nvPr>
            <p:ph type="ftr" sz="quarter" idx="11"/>
          </p:nvPr>
        </p:nvSpPr>
        <p:spPr/>
        <p:txBody>
          <a:bodyPr/>
          <a:lstStyle/>
          <a:p>
            <a:pPr>
              <a:defRPr/>
            </a:pPr>
            <a:r>
              <a:rPr lang="en-GB" dirty="0"/>
              <a:t>Copyright © 2015 Accenture. All rights reserved. Confidential—For Company Internal Use Only.</a:t>
            </a:r>
            <a:endParaRPr lang="en-US" dirty="0"/>
          </a:p>
        </p:txBody>
      </p:sp>
      <p:sp>
        <p:nvSpPr>
          <p:cNvPr id="10" name="Text Box 34"/>
          <p:cNvSpPr txBox="1">
            <a:spLocks noChangeArrowheads="1"/>
          </p:cNvSpPr>
          <p:nvPr>
            <p:custDataLst>
              <p:tags r:id="rId1"/>
            </p:custDataLst>
          </p:nvPr>
        </p:nvSpPr>
        <p:spPr bwMode="auto">
          <a:xfrm>
            <a:off x="7407275" y="6584950"/>
            <a:ext cx="1398140" cy="215444"/>
          </a:xfrm>
          <a:prstGeom prst="rect">
            <a:avLst/>
          </a:prstGeom>
          <a:noFill/>
          <a:ln w="12700" algn="ctr">
            <a:noFill/>
            <a:miter lim="800000"/>
            <a:headEnd/>
            <a:tailEnd/>
          </a:ln>
          <a:effectLst/>
        </p:spPr>
        <p:txBody>
          <a:bodyPr wrap="none">
            <a:spAutoFit/>
          </a:bodyPr>
          <a:lstStyle/>
          <a:p>
            <a:pPr eaLnBrk="1" hangingPunct="1">
              <a:defRPr/>
            </a:pPr>
            <a:r>
              <a:rPr lang="en-US" sz="1000" b="0" dirty="0">
                <a:solidFill>
                  <a:srgbClr val="A20000"/>
                </a:solidFill>
              </a:rPr>
              <a:t>For Internal Use Only</a:t>
            </a:r>
          </a:p>
        </p:txBody>
      </p:sp>
      <p:sp>
        <p:nvSpPr>
          <p:cNvPr id="17" name="Content Placeholder 2"/>
          <p:cNvSpPr>
            <a:spLocks noGrp="1"/>
          </p:cNvSpPr>
          <p:nvPr>
            <p:ph idx="1"/>
          </p:nvPr>
        </p:nvSpPr>
        <p:spPr>
          <a:xfrm>
            <a:off x="1548661" y="1776167"/>
            <a:ext cx="2673557" cy="4777033"/>
          </a:xfrm>
        </p:spPr>
        <p:txBody>
          <a:bodyPr/>
          <a:lstStyle/>
          <a:p>
            <a:r>
              <a:rPr lang="en-US" dirty="0"/>
              <a:t>Linux</a:t>
            </a:r>
          </a:p>
          <a:p>
            <a:r>
              <a:rPr lang="en-US" dirty="0"/>
              <a:t>Solaris</a:t>
            </a:r>
          </a:p>
          <a:p>
            <a:r>
              <a:rPr lang="en-US" dirty="0"/>
              <a:t>SunOS</a:t>
            </a:r>
          </a:p>
          <a:p>
            <a:r>
              <a:rPr lang="en-US" dirty="0" err="1"/>
              <a:t>Minix</a:t>
            </a:r>
            <a:endParaRPr lang="en-US" dirty="0"/>
          </a:p>
          <a:p>
            <a:r>
              <a:rPr lang="en-US" dirty="0" err="1"/>
              <a:t>NetBSD</a:t>
            </a:r>
            <a:endParaRPr lang="en-US" dirty="0"/>
          </a:p>
          <a:p>
            <a:r>
              <a:rPr lang="en-US" dirty="0" err="1"/>
              <a:t>LynxOS</a:t>
            </a:r>
            <a:endParaRPr lang="en-US" dirty="0"/>
          </a:p>
          <a:p>
            <a:r>
              <a:rPr lang="en-US" dirty="0" err="1"/>
              <a:t>SuSE</a:t>
            </a:r>
            <a:endParaRPr lang="en-US" dirty="0"/>
          </a:p>
          <a:p>
            <a:r>
              <a:rPr lang="en-US" dirty="0"/>
              <a:t>UnixWare</a:t>
            </a:r>
          </a:p>
        </p:txBody>
      </p:sp>
    </p:spTree>
    <p:extLst>
      <p:ext uri="{BB962C8B-B14F-4D97-AF65-F5344CB8AC3E}">
        <p14:creationId xmlns:p14="http://schemas.microsoft.com/office/powerpoint/2010/main" val="8309811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r>
              <a:rPr lang="en-US" dirty="0"/>
              <a:t>FLAVORS OF UNIX</a:t>
            </a:r>
          </a:p>
        </p:txBody>
      </p:sp>
      <p:sp>
        <p:nvSpPr>
          <p:cNvPr id="7" name="Slide Number Placeholder 3"/>
          <p:cNvSpPr>
            <a:spLocks noGrp="1"/>
          </p:cNvSpPr>
          <p:nvPr>
            <p:ph type="sldNum" sz="quarter" idx="10"/>
          </p:nvPr>
        </p:nvSpPr>
        <p:spPr/>
        <p:txBody>
          <a:bodyPr/>
          <a:lstStyle/>
          <a:p>
            <a:fld id="{36719124-5D47-42CE-9623-8F1592D84F23}" type="slidenum">
              <a:rPr lang="en-US" smtClean="0"/>
              <a:pPr/>
              <a:t>5</a:t>
            </a:fld>
            <a:endParaRPr lang="en-US" dirty="0"/>
          </a:p>
        </p:txBody>
      </p:sp>
      <p:sp>
        <p:nvSpPr>
          <p:cNvPr id="8" name="Footer Placeholder 4"/>
          <p:cNvSpPr>
            <a:spLocks noGrp="1"/>
          </p:cNvSpPr>
          <p:nvPr>
            <p:ph type="ftr" sz="quarter" idx="11"/>
          </p:nvPr>
        </p:nvSpPr>
        <p:spPr/>
        <p:txBody>
          <a:bodyPr/>
          <a:lstStyle/>
          <a:p>
            <a:pPr>
              <a:defRPr/>
            </a:pPr>
            <a:r>
              <a:rPr lang="en-GB" dirty="0"/>
              <a:t>Copyright © 2015 Accenture. All rights reserved. Confidential—For Company Internal Use Only.</a:t>
            </a:r>
            <a:endParaRPr lang="en-US" dirty="0"/>
          </a:p>
        </p:txBody>
      </p:sp>
      <p:sp>
        <p:nvSpPr>
          <p:cNvPr id="10" name="Text Box 34"/>
          <p:cNvSpPr txBox="1">
            <a:spLocks noChangeArrowheads="1"/>
          </p:cNvSpPr>
          <p:nvPr>
            <p:custDataLst>
              <p:tags r:id="rId1"/>
            </p:custDataLst>
          </p:nvPr>
        </p:nvSpPr>
        <p:spPr bwMode="auto">
          <a:xfrm>
            <a:off x="7407275" y="6584950"/>
            <a:ext cx="1398140" cy="215444"/>
          </a:xfrm>
          <a:prstGeom prst="rect">
            <a:avLst/>
          </a:prstGeom>
          <a:noFill/>
          <a:ln w="12700" algn="ctr">
            <a:noFill/>
            <a:miter lim="800000"/>
            <a:headEnd/>
            <a:tailEnd/>
          </a:ln>
          <a:effectLst/>
        </p:spPr>
        <p:txBody>
          <a:bodyPr wrap="none">
            <a:spAutoFit/>
          </a:bodyPr>
          <a:lstStyle/>
          <a:p>
            <a:pPr eaLnBrk="1" hangingPunct="1">
              <a:defRPr/>
            </a:pPr>
            <a:r>
              <a:rPr lang="en-US" sz="1000" b="0" dirty="0">
                <a:solidFill>
                  <a:srgbClr val="A20000"/>
                </a:solidFill>
              </a:rPr>
              <a:t>For Internal Use Only</a:t>
            </a:r>
          </a:p>
        </p:txBody>
      </p:sp>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93193" y="1246489"/>
            <a:ext cx="7387963" cy="5301950"/>
          </a:xfrm>
        </p:spPr>
      </p:pic>
    </p:spTree>
    <p:extLst>
      <p:ext uri="{BB962C8B-B14F-4D97-AF65-F5344CB8AC3E}">
        <p14:creationId xmlns:p14="http://schemas.microsoft.com/office/powerpoint/2010/main" val="41821475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INTO &amp; OUT OF UNIX SYSTEMS</a:t>
            </a:r>
          </a:p>
        </p:txBody>
      </p:sp>
      <p:sp>
        <p:nvSpPr>
          <p:cNvPr id="4" name="Slide Number Placeholder 3"/>
          <p:cNvSpPr>
            <a:spLocks noGrp="1"/>
          </p:cNvSpPr>
          <p:nvPr>
            <p:ph type="sldNum" sz="quarter" idx="10"/>
          </p:nvPr>
        </p:nvSpPr>
        <p:spPr/>
        <p:txBody>
          <a:bodyPr/>
          <a:lstStyle/>
          <a:p>
            <a:fld id="{D341B97A-378E-4F69-9D74-E5B0730D91FC}" type="slidenum">
              <a:rPr lang="en-US" smtClean="0"/>
              <a:pPr/>
              <a:t>6</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
        <p:nvSpPr>
          <p:cNvPr id="21" name="Content Placeholder 2"/>
          <p:cNvSpPr>
            <a:spLocks noGrp="1"/>
          </p:cNvSpPr>
          <p:nvPr>
            <p:ph idx="1"/>
          </p:nvPr>
        </p:nvSpPr>
        <p:spPr>
          <a:xfrm>
            <a:off x="211883" y="1590806"/>
            <a:ext cx="8565405" cy="4777033"/>
          </a:xfrm>
        </p:spPr>
        <p:txBody>
          <a:bodyPr/>
          <a:lstStyle/>
          <a:p>
            <a:pPr marL="0" indent="0">
              <a:buNone/>
            </a:pPr>
            <a:r>
              <a:rPr lang="en-US" sz="2000" b="1" dirty="0"/>
              <a:t>Text-based (TTY) Terminals</a:t>
            </a:r>
          </a:p>
          <a:p>
            <a:pPr lvl="1"/>
            <a:r>
              <a:rPr lang="en-US" sz="1800" dirty="0"/>
              <a:t>When you log in locally using a terminal, you will see the prompt:</a:t>
            </a:r>
            <a:endParaRPr lang="en-US" sz="1800" dirty="0">
              <a:latin typeface="Courier New" panose="02070309020205020404" pitchFamily="49" charset="0"/>
              <a:cs typeface="Courier New" panose="02070309020205020404" pitchFamily="49" charset="0"/>
            </a:endParaRPr>
          </a:p>
          <a:p>
            <a:pPr marL="180975" lvl="1" indent="0">
              <a:buNone/>
            </a:pPr>
            <a:r>
              <a:rPr lang="en-US" sz="1800" dirty="0">
                <a:latin typeface="Courier New" panose="02070309020205020404" pitchFamily="49" charset="0"/>
                <a:cs typeface="Courier New" panose="02070309020205020404" pitchFamily="49" charset="0"/>
              </a:rPr>
              <a:t>	login:</a:t>
            </a:r>
          </a:p>
          <a:p>
            <a:pPr lvl="1"/>
            <a:r>
              <a:rPr lang="en-US" sz="1800" dirty="0">
                <a:cs typeface="Courier New" panose="02070309020205020404" pitchFamily="49" charset="0"/>
              </a:rPr>
              <a:t>At this prompt, type in your username and press the Enter key. You should then be prompted for your password:</a:t>
            </a:r>
          </a:p>
          <a:p>
            <a:pPr marL="180975" lvl="1" indent="0">
              <a:buNone/>
            </a:pPr>
            <a:r>
              <a:rPr lang="en-US" sz="1800" dirty="0">
                <a:latin typeface="Courier New" panose="02070309020205020404" pitchFamily="49" charset="0"/>
                <a:cs typeface="Courier New" panose="02070309020205020404" pitchFamily="49" charset="0"/>
              </a:rPr>
              <a:t>	login: &lt;username&gt;</a:t>
            </a:r>
          </a:p>
          <a:p>
            <a:pPr marL="180975" lvl="1" indent="0">
              <a:buNone/>
            </a:pPr>
            <a:r>
              <a:rPr lang="en-US" sz="1800" dirty="0">
                <a:latin typeface="Courier New" panose="02070309020205020404" pitchFamily="49" charset="0"/>
                <a:cs typeface="Courier New" panose="02070309020205020404" pitchFamily="49" charset="0"/>
              </a:rPr>
              <a:t>	password:</a:t>
            </a:r>
            <a:endParaRPr lang="en-US" sz="1800" dirty="0">
              <a:cs typeface="Courier New" panose="02070309020205020404" pitchFamily="49" charset="0"/>
            </a:endParaRPr>
          </a:p>
          <a:p>
            <a:pPr lvl="1"/>
            <a:r>
              <a:rPr lang="en-US" sz="1800" dirty="0">
                <a:cs typeface="Courier New" panose="02070309020205020404" pitchFamily="49" charset="0"/>
              </a:rPr>
              <a:t>Type your password in at the prompt and press the Enter key. Note that your password will not be displayed as you type it in.</a:t>
            </a:r>
          </a:p>
          <a:p>
            <a:pPr lvl="1"/>
            <a:r>
              <a:rPr lang="en-US" sz="1800" dirty="0">
                <a:cs typeface="Courier New" panose="02070309020205020404" pitchFamily="49" charset="0"/>
              </a:rPr>
              <a:t>To log out, type </a:t>
            </a:r>
            <a:r>
              <a:rPr lang="en-US" sz="1800" dirty="0">
                <a:latin typeface="Courier New" panose="02070309020205020404" pitchFamily="49" charset="0"/>
                <a:cs typeface="Courier New" panose="02070309020205020404" pitchFamily="49" charset="0"/>
              </a:rPr>
              <a:t>exit</a:t>
            </a:r>
            <a:r>
              <a:rPr lang="en-US" sz="1800" dirty="0">
                <a:cs typeface="Courier New" panose="02070309020205020404" pitchFamily="49" charset="0"/>
              </a:rPr>
              <a:t> at the shell prompt. If it doesn’t work, try </a:t>
            </a:r>
            <a:r>
              <a:rPr lang="en-US" sz="1800" dirty="0">
                <a:latin typeface="Courier New" panose="02070309020205020404" pitchFamily="49" charset="0"/>
                <a:cs typeface="Courier New" panose="02070309020205020404" pitchFamily="49" charset="0"/>
              </a:rPr>
              <a:t>logout</a:t>
            </a:r>
            <a:r>
              <a:rPr lang="en-US" sz="1800" dirty="0">
                <a:cs typeface="Courier New" panose="02070309020205020404" pitchFamily="49" charset="0"/>
              </a:rPr>
              <a:t> or press Ctrl + D.</a:t>
            </a:r>
            <a:endParaRPr lang="en-US" dirty="0">
              <a:cs typeface="Courier New" panose="02070309020205020404" pitchFamily="49" charset="0"/>
            </a:endParaRPr>
          </a:p>
          <a:p>
            <a:pPr marL="0" indent="-109537">
              <a:buNone/>
            </a:pPr>
            <a:r>
              <a:rPr lang="en-US" sz="2000" b="1" dirty="0">
                <a:cs typeface="Courier New" panose="02070309020205020404" pitchFamily="49" charset="0"/>
              </a:rPr>
              <a:t>Graphical Terminals</a:t>
            </a:r>
          </a:p>
          <a:p>
            <a:pPr lvl="1"/>
            <a:r>
              <a:rPr lang="en-US" sz="1800" dirty="0">
                <a:cs typeface="Courier New" panose="02070309020205020404" pitchFamily="49" charset="0"/>
              </a:rPr>
              <a:t>You will be presented with a graphical prompt with login and password fields. Enter your user name and password in the same way as Test-based Terminals, although you may need to press the Tab key to move between fields.</a:t>
            </a:r>
          </a:p>
        </p:txBody>
      </p:sp>
    </p:spTree>
    <p:extLst>
      <p:ext uri="{BB962C8B-B14F-4D97-AF65-F5344CB8AC3E}">
        <p14:creationId xmlns:p14="http://schemas.microsoft.com/office/powerpoint/2010/main" val="26814707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MANAGEMENT</a:t>
            </a:r>
          </a:p>
        </p:txBody>
      </p:sp>
      <p:sp>
        <p:nvSpPr>
          <p:cNvPr id="3" name="Content Placeholder 2"/>
          <p:cNvSpPr>
            <a:spLocks noGrp="1"/>
          </p:cNvSpPr>
          <p:nvPr>
            <p:ph idx="1"/>
          </p:nvPr>
        </p:nvSpPr>
        <p:spPr>
          <a:xfrm>
            <a:off x="304472" y="1532327"/>
            <a:ext cx="8565405" cy="4777033"/>
          </a:xfrm>
        </p:spPr>
        <p:txBody>
          <a:bodyPr/>
          <a:lstStyle/>
          <a:p>
            <a:pPr marL="0" indent="0">
              <a:spcAft>
                <a:spcPts val="960"/>
              </a:spcAft>
              <a:buNone/>
            </a:pPr>
            <a:r>
              <a:rPr lang="en-US" dirty="0"/>
              <a:t>There are four types of account on a Unix system:</a:t>
            </a:r>
          </a:p>
          <a:p>
            <a:pPr lvl="1">
              <a:spcBef>
                <a:spcPts val="432"/>
              </a:spcBef>
              <a:spcAft>
                <a:spcPts val="432"/>
              </a:spcAft>
            </a:pPr>
            <a:r>
              <a:rPr lang="en-US" sz="2400" dirty="0"/>
              <a:t>Root Account</a:t>
            </a:r>
          </a:p>
          <a:p>
            <a:pPr lvl="1">
              <a:spcBef>
                <a:spcPts val="432"/>
              </a:spcBef>
              <a:spcAft>
                <a:spcPts val="432"/>
              </a:spcAft>
            </a:pPr>
            <a:r>
              <a:rPr lang="en-US" sz="2400" dirty="0"/>
              <a:t>System Accounts</a:t>
            </a:r>
          </a:p>
          <a:p>
            <a:pPr lvl="1">
              <a:spcBef>
                <a:spcPts val="432"/>
              </a:spcBef>
              <a:spcAft>
                <a:spcPts val="432"/>
              </a:spcAft>
            </a:pPr>
            <a:r>
              <a:rPr lang="en-US" sz="2400" dirty="0"/>
              <a:t>User Accounts</a:t>
            </a:r>
          </a:p>
          <a:p>
            <a:pPr lvl="1">
              <a:spcBef>
                <a:spcPts val="432"/>
              </a:spcBef>
              <a:spcAft>
                <a:spcPts val="432"/>
              </a:spcAft>
            </a:pPr>
            <a:r>
              <a:rPr lang="en-US" sz="2400" dirty="0"/>
              <a:t>Group Accounts</a:t>
            </a:r>
          </a:p>
          <a:p>
            <a:pPr lvl="1">
              <a:spcBef>
                <a:spcPts val="432"/>
              </a:spcBef>
              <a:spcAft>
                <a:spcPts val="432"/>
              </a:spcAft>
            </a:pPr>
            <a:endParaRPr lang="en-US" sz="2400" dirty="0"/>
          </a:p>
        </p:txBody>
      </p:sp>
      <p:sp>
        <p:nvSpPr>
          <p:cNvPr id="4" name="Slide Number Placeholder 3"/>
          <p:cNvSpPr>
            <a:spLocks noGrp="1"/>
          </p:cNvSpPr>
          <p:nvPr>
            <p:ph type="sldNum" sz="quarter" idx="10"/>
          </p:nvPr>
        </p:nvSpPr>
        <p:spPr/>
        <p:txBody>
          <a:bodyPr/>
          <a:lstStyle/>
          <a:p>
            <a:fld id="{D341B97A-378E-4F69-9D74-E5B0730D91FC}" type="slidenum">
              <a:rPr lang="en-US" smtClean="0"/>
              <a:pPr/>
              <a:t>7</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Tree>
    <p:extLst>
      <p:ext uri="{BB962C8B-B14F-4D97-AF65-F5344CB8AC3E}">
        <p14:creationId xmlns:p14="http://schemas.microsoft.com/office/powerpoint/2010/main" val="1548344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solidFill>
                  <a:schemeClr val="accent5"/>
                </a:solidFill>
                <a:effectLst>
                  <a:outerShdw blurRad="38100" dist="38100" dir="2700000" algn="tl">
                    <a:srgbClr val="000000">
                      <a:alpha val="43137"/>
                    </a:srgbClr>
                  </a:outerShdw>
                </a:effectLst>
              </a:rPr>
              <a:t>MANAGING FILESYSTEM</a:t>
            </a:r>
          </a:p>
        </p:txBody>
      </p:sp>
      <p:sp>
        <p:nvSpPr>
          <p:cNvPr id="4" name="Slide Number Placeholder 3"/>
          <p:cNvSpPr>
            <a:spLocks noGrp="1"/>
          </p:cNvSpPr>
          <p:nvPr>
            <p:ph type="sldNum" sz="quarter" idx="10"/>
          </p:nvPr>
        </p:nvSpPr>
        <p:spPr/>
        <p:txBody>
          <a:bodyPr/>
          <a:lstStyle/>
          <a:p>
            <a:fld id="{D341B97A-378E-4F69-9D74-E5B0730D91FC}" type="slidenum">
              <a:rPr lang="en-US" smtClean="0"/>
              <a:pPr/>
              <a:t>8</a:t>
            </a:fld>
            <a:endParaRPr lang="en-US" dirty="0"/>
          </a:p>
        </p:txBody>
      </p:sp>
      <p:sp>
        <p:nvSpPr>
          <p:cNvPr id="5" name="Footer Placeholder 4"/>
          <p:cNvSpPr>
            <a:spLocks noGrp="1"/>
          </p:cNvSpPr>
          <p:nvPr>
            <p:ph type="ftr" sz="quarter" idx="11"/>
          </p:nvPr>
        </p:nvSpPr>
        <p:spPr/>
        <p:txBody>
          <a:bodyPr/>
          <a:lstStyle/>
          <a:p>
            <a:r>
              <a:rPr lang="en-US"/>
              <a:t>Copyright © 2015 Accenture All Rights Reserved.</a:t>
            </a:r>
            <a:endParaRPr lang="en-US" dirty="0"/>
          </a:p>
        </p:txBody>
      </p:sp>
    </p:spTree>
    <p:extLst>
      <p:ext uri="{BB962C8B-B14F-4D97-AF65-F5344CB8AC3E}">
        <p14:creationId xmlns:p14="http://schemas.microsoft.com/office/powerpoint/2010/main" val="38125555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50&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precDefaultQuarter/&gt;&lt;m_precDefaultMonth/&gt;&lt;m_precDefaultWeek/&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s4OCrYHMESgqFXfgsj8.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Ws4OCrYHMESgqFXfgsj8.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s4OCrYHMESgqFXfgsj8.w"/>
</p:tagLst>
</file>

<file path=ppt/theme/theme1.xml><?xml version="1.0" encoding="utf-8"?>
<a:theme xmlns:a="http://schemas.openxmlformats.org/drawingml/2006/main" name="483392_BPO_navigation_2007_3a">
  <a:themeElements>
    <a:clrScheme name="Technology 1">
      <a:dk1>
        <a:srgbClr val="FFFFFF"/>
      </a:dk1>
      <a:lt1>
        <a:srgbClr val="000000"/>
      </a:lt1>
      <a:dk2>
        <a:srgbClr val="FFFFFF"/>
      </a:dk2>
      <a:lt2>
        <a:srgbClr val="666666"/>
      </a:lt2>
      <a:accent1>
        <a:srgbClr val="66AA44"/>
      </a:accent1>
      <a:accent2>
        <a:srgbClr val="551155"/>
      </a:accent2>
      <a:accent3>
        <a:srgbClr val="6688BB"/>
      </a:accent3>
      <a:accent4>
        <a:srgbClr val="FF9900"/>
      </a:accent4>
      <a:accent5>
        <a:srgbClr val="002266"/>
      </a:accent5>
      <a:accent6>
        <a:srgbClr val="FF0000"/>
      </a:accent6>
      <a:hlink>
        <a:srgbClr val="66AA44"/>
      </a:hlink>
      <a:folHlink>
        <a:srgbClr val="FF9900"/>
      </a:folHlink>
    </a:clrScheme>
    <a:fontScheme name="Accenture Finance and Accounting BPO Services_v5_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8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defRPr sz="2400" b="0" dirty="0" smtClean="0"/>
        </a:defPPr>
      </a:lstStyle>
    </a:txDef>
  </a:objectDefaults>
  <a:extraClrSchemeLst>
    <a:extraClrScheme>
      <a:clrScheme name="Accenture Finance and Accounting BPO Services_v5_e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Accenture Finance and Accounting BPO Services_v5_e 2">
        <a:dk1>
          <a:srgbClr val="000000"/>
        </a:dk1>
        <a:lt1>
          <a:srgbClr val="FFFFFF"/>
        </a:lt1>
        <a:dk2>
          <a:srgbClr val="F8F8F8"/>
        </a:dk2>
        <a:lt2>
          <a:srgbClr val="C0C0C0"/>
        </a:lt2>
        <a:accent1>
          <a:srgbClr val="66AA44"/>
        </a:accent1>
        <a:accent2>
          <a:srgbClr val="DD4411"/>
        </a:accent2>
        <a:accent3>
          <a:srgbClr val="FFFFFF"/>
        </a:accent3>
        <a:accent4>
          <a:srgbClr val="000000"/>
        </a:accent4>
        <a:accent5>
          <a:srgbClr val="B8D2B0"/>
        </a:accent5>
        <a:accent6>
          <a:srgbClr val="C83D0E"/>
        </a:accent6>
        <a:hlink>
          <a:srgbClr val="BBBB00"/>
        </a:hlink>
        <a:folHlink>
          <a:srgbClr val="660000"/>
        </a:folHlink>
      </a:clrScheme>
      <a:clrMap bg1="lt1" tx1="dk1" bg2="lt2" tx2="dk2" accent1="accent1" accent2="accent2" accent3="accent3" accent4="accent4" accent5="accent5" accent6="accent6" hlink="hlink" folHlink="folHlink"/>
    </a:extraClrScheme>
    <a:extraClrScheme>
      <a:clrScheme name="Accenture Finance and Accounting BPO Services_v5_e 3">
        <a:dk1>
          <a:srgbClr val="000000"/>
        </a:dk1>
        <a:lt1>
          <a:srgbClr val="FFFFFF"/>
        </a:lt1>
        <a:dk2>
          <a:srgbClr val="F8F8F8"/>
        </a:dk2>
        <a:lt2>
          <a:srgbClr val="C0C0C0"/>
        </a:lt2>
        <a:accent1>
          <a:srgbClr val="993399"/>
        </a:accent1>
        <a:accent2>
          <a:srgbClr val="66AA44"/>
        </a:accent2>
        <a:accent3>
          <a:srgbClr val="FFFFFF"/>
        </a:accent3>
        <a:accent4>
          <a:srgbClr val="000000"/>
        </a:accent4>
        <a:accent5>
          <a:srgbClr val="CAADCA"/>
        </a:accent5>
        <a:accent6>
          <a:srgbClr val="5C9A3D"/>
        </a:accent6>
        <a:hlink>
          <a:srgbClr val="3333CC"/>
        </a:hlink>
        <a:folHlink>
          <a:srgbClr val="660000"/>
        </a:folHlink>
      </a:clrScheme>
      <a:clrMap bg1="lt1" tx1="dk1" bg2="lt2" tx2="dk2" accent1="accent1" accent2="accent2" accent3="accent3" accent4="accent4" accent5="accent5" accent6="accent6" hlink="hlink" folHlink="folHlink"/>
    </a:extraClrScheme>
    <a:extraClrScheme>
      <a:clrScheme name="Accenture Finance and Accounting BPO Services_v5_e 4">
        <a:dk1>
          <a:srgbClr val="000000"/>
        </a:dk1>
        <a:lt1>
          <a:srgbClr val="FFFFFF"/>
        </a:lt1>
        <a:dk2>
          <a:srgbClr val="F8F8F8"/>
        </a:dk2>
        <a:lt2>
          <a:srgbClr val="C0C0C0"/>
        </a:lt2>
        <a:accent1>
          <a:srgbClr val="88DD00"/>
        </a:accent1>
        <a:accent2>
          <a:srgbClr val="003344"/>
        </a:accent2>
        <a:accent3>
          <a:srgbClr val="FFFFFF"/>
        </a:accent3>
        <a:accent4>
          <a:srgbClr val="000000"/>
        </a:accent4>
        <a:accent5>
          <a:srgbClr val="C3EBAA"/>
        </a:accent5>
        <a:accent6>
          <a:srgbClr val="002D3D"/>
        </a:accent6>
        <a:hlink>
          <a:srgbClr val="993399"/>
        </a:hlink>
        <a:folHlink>
          <a:srgbClr val="00AA99"/>
        </a:folHlink>
      </a:clrScheme>
      <a:clrMap bg1="lt1" tx1="dk1" bg2="lt2" tx2="dk2" accent1="accent1" accent2="accent2" accent3="accent3" accent4="accent4" accent5="accent5" accent6="accent6" hlink="hlink" folHlink="folHlink"/>
    </a:extraClrScheme>
    <a:extraClrScheme>
      <a:clrScheme name="Accenture Finance and Accounting BPO Services_v5_e 5">
        <a:dk1>
          <a:srgbClr val="000000"/>
        </a:dk1>
        <a:lt1>
          <a:srgbClr val="FFFFFF"/>
        </a:lt1>
        <a:dk2>
          <a:srgbClr val="F8F8F8"/>
        </a:dk2>
        <a:lt2>
          <a:srgbClr val="C0C0C0"/>
        </a:lt2>
        <a:accent1>
          <a:srgbClr val="DDCC66"/>
        </a:accent1>
        <a:accent2>
          <a:srgbClr val="003344"/>
        </a:accent2>
        <a:accent3>
          <a:srgbClr val="FFFFFF"/>
        </a:accent3>
        <a:accent4>
          <a:srgbClr val="000000"/>
        </a:accent4>
        <a:accent5>
          <a:srgbClr val="EBE2B8"/>
        </a:accent5>
        <a:accent6>
          <a:srgbClr val="002D3D"/>
        </a:accent6>
        <a:hlink>
          <a:srgbClr val="557799"/>
        </a:hlink>
        <a:folHlink>
          <a:srgbClr val="992222"/>
        </a:folHlink>
      </a:clrScheme>
      <a:clrMap bg1="lt1" tx1="dk1" bg2="lt2" tx2="dk2" accent1="accent1" accent2="accent2" accent3="accent3" accent4="accent4" accent5="accent5" accent6="accent6" hlink="hlink" folHlink="folHlink"/>
    </a:extraClrScheme>
    <a:extraClrScheme>
      <a:clrScheme name="Accenture Finance and Accounting BPO Services_v5_e 6">
        <a:dk1>
          <a:srgbClr val="000000"/>
        </a:dk1>
        <a:lt1>
          <a:srgbClr val="FFFFFF"/>
        </a:lt1>
        <a:dk2>
          <a:srgbClr val="F8F8F8"/>
        </a:dk2>
        <a:lt2>
          <a:srgbClr val="C0C0C0"/>
        </a:lt2>
        <a:accent1>
          <a:srgbClr val="FF9900"/>
        </a:accent1>
        <a:accent2>
          <a:srgbClr val="003344"/>
        </a:accent2>
        <a:accent3>
          <a:srgbClr val="FFFFFF"/>
        </a:accent3>
        <a:accent4>
          <a:srgbClr val="000000"/>
        </a:accent4>
        <a:accent5>
          <a:srgbClr val="FFCAAA"/>
        </a:accent5>
        <a:accent6>
          <a:srgbClr val="002D3D"/>
        </a:accent6>
        <a:hlink>
          <a:srgbClr val="557799"/>
        </a:hlink>
        <a:folHlink>
          <a:srgbClr val="66AA44"/>
        </a:folHlink>
      </a:clrScheme>
      <a:clrMap bg1="lt1" tx1="dk1" bg2="lt2" tx2="dk2" accent1="accent1" accent2="accent2" accent3="accent3" accent4="accent4" accent5="accent5" accent6="accent6" hlink="hlink" folHlink="folHlink"/>
    </a:extraClrScheme>
    <a:extraClrScheme>
      <a:clrScheme name="Accenture Finance and Accounting BPO Services_v5_e 7">
        <a:dk1>
          <a:srgbClr val="000000"/>
        </a:dk1>
        <a:lt1>
          <a:srgbClr val="FFFFFF"/>
        </a:lt1>
        <a:dk2>
          <a:srgbClr val="F8F8F8"/>
        </a:dk2>
        <a:lt2>
          <a:srgbClr val="C0C0C0"/>
        </a:lt2>
        <a:accent1>
          <a:srgbClr val="DD4411"/>
        </a:accent1>
        <a:accent2>
          <a:srgbClr val="003344"/>
        </a:accent2>
        <a:accent3>
          <a:srgbClr val="FFFFFF"/>
        </a:accent3>
        <a:accent4>
          <a:srgbClr val="000000"/>
        </a:accent4>
        <a:accent5>
          <a:srgbClr val="EBB0AA"/>
        </a:accent5>
        <a:accent6>
          <a:srgbClr val="002D3D"/>
        </a:accent6>
        <a:hlink>
          <a:srgbClr val="66AA44"/>
        </a:hlink>
        <a:folHlink>
          <a:srgbClr val="EEAA00"/>
        </a:folHlink>
      </a:clrScheme>
      <a:clrMap bg1="lt1" tx1="dk1" bg2="lt2" tx2="dk2" accent1="accent1" accent2="accent2" accent3="accent3" accent4="accent4" accent5="accent5" accent6="accent6" hlink="hlink" folHlink="folHlink"/>
    </a:extraClrScheme>
    <a:extraClrScheme>
      <a:clrScheme name="Accenture Finance and Accounting BPO Services_v5_e 8">
        <a:dk1>
          <a:srgbClr val="000000"/>
        </a:dk1>
        <a:lt1>
          <a:srgbClr val="FFFFFF"/>
        </a:lt1>
        <a:dk2>
          <a:srgbClr val="003344"/>
        </a:dk2>
        <a:lt2>
          <a:srgbClr val="666666"/>
        </a:lt2>
        <a:accent1>
          <a:srgbClr val="BBBB00"/>
        </a:accent1>
        <a:accent2>
          <a:srgbClr val="992222"/>
        </a:accent2>
        <a:accent3>
          <a:srgbClr val="FFFFFF"/>
        </a:accent3>
        <a:accent4>
          <a:srgbClr val="000000"/>
        </a:accent4>
        <a:accent5>
          <a:srgbClr val="DADAAA"/>
        </a:accent5>
        <a:accent6>
          <a:srgbClr val="8A1E1E"/>
        </a:accent6>
        <a:hlink>
          <a:srgbClr val="445511"/>
        </a:hlink>
        <a:folHlink>
          <a:srgbClr val="008899"/>
        </a:folHlink>
      </a:clrScheme>
      <a:clrMap bg1="lt1" tx1="dk1" bg2="lt2" tx2="dk2" accent1="accent1" accent2="accent2" accent3="accent3" accent4="accent4" accent5="accent5" accent6="accent6" hlink="hlink" folHlink="folHlink"/>
    </a:extraClrScheme>
    <a:extraClrScheme>
      <a:clrScheme name="Accenture Finance and Accounting BPO Services_v5_e 9">
        <a:dk1>
          <a:srgbClr val="000000"/>
        </a:dk1>
        <a:lt1>
          <a:srgbClr val="FFFFFF"/>
        </a:lt1>
        <a:dk2>
          <a:srgbClr val="DD4411"/>
        </a:dk2>
        <a:lt2>
          <a:srgbClr val="666666"/>
        </a:lt2>
        <a:accent1>
          <a:srgbClr val="BBBB00"/>
        </a:accent1>
        <a:accent2>
          <a:srgbClr val="445511"/>
        </a:accent2>
        <a:accent3>
          <a:srgbClr val="FFFFFF"/>
        </a:accent3>
        <a:accent4>
          <a:srgbClr val="000000"/>
        </a:accent4>
        <a:accent5>
          <a:srgbClr val="DADAAA"/>
        </a:accent5>
        <a:accent6>
          <a:srgbClr val="3D4C0E"/>
        </a:accent6>
        <a:hlink>
          <a:srgbClr val="77AA99"/>
        </a:hlink>
        <a:folHlink>
          <a:srgbClr val="0088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Folder" ma:contentTypeID="0x0120002331D832FE13114F9EC0FC03438FBA9B" ma:contentTypeVersion="0" ma:contentTypeDescription="Create a new folder." ma:contentTypeScope="" ma:versionID="02ee8198ab5089420ece6201cefe0635">
  <xsd:schema xmlns:xsd="http://www.w3.org/2001/XMLSchema" xmlns:xs="http://www.w3.org/2001/XMLSchema" xmlns:p="http://schemas.microsoft.com/office/2006/metadata/properties" xmlns:ns1="http://schemas.microsoft.com/sharepoint/v3" targetNamespace="http://schemas.microsoft.com/office/2006/metadata/properties" ma:root="true" ma:fieldsID="ba7e97febcdc823e6f29eb69cd9a4895" ns1:_="">
    <xsd:import namespace="http://schemas.microsoft.com/sharepoint/v3"/>
    <xsd:element name="properties">
      <xsd:complexType>
        <xsd:sequence>
          <xsd:element name="documentManagement">
            <xsd:complexType>
              <xsd:all>
                <xsd:element ref="ns1:ItemChildCount" minOccurs="0"/>
                <xsd:element ref="ns1:FolderChild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temChildCount" ma:index="3" nillable="true" ma:displayName="Item Child Count" ma:hidden="true" ma:list="Docs" ma:internalName="ItemChildCount" ma:readOnly="true" ma:showField="ItemChildCount">
      <xsd:simpleType>
        <xsd:restriction base="dms:Lookup"/>
      </xsd:simpleType>
    </xsd:element>
    <xsd:element name="FolderChildCount" ma:index="4" nillable="true" ma:displayName="Folder Child Count" ma:hidden="true" ma:list="Docs" ma:internalName="FolderChildCount" ma:readOnly="true" ma:showField="FolderChildCount">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ListForm</Display>
  <Edit>ListForm</Edit>
  <New>ListForm</New>
</FormTemplates>
</file>

<file path=customXml/itemProps1.xml><?xml version="1.0" encoding="utf-8"?>
<ds:datastoreItem xmlns:ds="http://schemas.openxmlformats.org/officeDocument/2006/customXml" ds:itemID="{6C3787D1-74DD-488B-A34D-AA446A003F34}">
  <ds:schemaRefs>
    <ds:schemaRef ds:uri="http://purl.org/dc/terms/"/>
    <ds:schemaRef ds:uri="http://purl.org/dc/dcmitype/"/>
    <ds:schemaRef ds:uri="http://purl.org/dc/elements/1.1/"/>
    <ds:schemaRef ds:uri="http://www.w3.org/XML/1998/namespace"/>
    <ds:schemaRef ds:uri="http://schemas.openxmlformats.org/package/2006/metadata/core-properties"/>
    <ds:schemaRef ds:uri="http://schemas.microsoft.com/office/2006/metadata/properties"/>
    <ds:schemaRef ds:uri="http://schemas.microsoft.com/office/2006/documentManagement/types"/>
    <ds:schemaRef ds:uri="http://schemas.microsoft.com/sharepoint/v3"/>
  </ds:schemaRefs>
</ds:datastoreItem>
</file>

<file path=customXml/itemProps2.xml><?xml version="1.0" encoding="utf-8"?>
<ds:datastoreItem xmlns:ds="http://schemas.openxmlformats.org/officeDocument/2006/customXml" ds:itemID="{48700CB1-1CD0-46B9-A654-B5EB0C0370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6982C6D-8243-4DE1-97E2-DC27C11BB9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483392_BPO_navigation_2007_3a</Template>
  <TotalTime>18437</TotalTime>
  <Words>4067</Words>
  <Application>Microsoft Office PowerPoint</Application>
  <PresentationFormat>On-screen Show (4:3)</PresentationFormat>
  <Paragraphs>738</Paragraphs>
  <Slides>47</Slides>
  <Notes>43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4" baseType="lpstr">
      <vt:lpstr>Arial</vt:lpstr>
      <vt:lpstr>Courier New</vt:lpstr>
      <vt:lpstr>Menlo</vt:lpstr>
      <vt:lpstr>Times New Roman</vt:lpstr>
      <vt:lpstr>Wingdings</vt:lpstr>
      <vt:lpstr>483392_BPO_navigation_2007_3a</vt:lpstr>
      <vt:lpstr>think-cell Slide</vt:lpstr>
      <vt:lpstr>UNIX</vt:lpstr>
      <vt:lpstr>CONTENTS</vt:lpstr>
      <vt:lpstr>UNIX OVERVIEW</vt:lpstr>
      <vt:lpstr>UNIX ARCHITECTURE</vt:lpstr>
      <vt:lpstr>FLAVORS OF UNIX</vt:lpstr>
      <vt:lpstr>FLAVORS OF UNIX</vt:lpstr>
      <vt:lpstr>LOGGING INTO &amp; OUT OF UNIX SYSTEMS</vt:lpstr>
      <vt:lpstr>USER MANAGEMENT</vt:lpstr>
      <vt:lpstr>MANAGING FILESYSTEM</vt:lpstr>
      <vt:lpstr>UNIX DIRECTORY STRUCTURE</vt:lpstr>
      <vt:lpstr>UNIX DIRECTORY STRUCTURE</vt:lpstr>
      <vt:lpstr>UNIX DIRECTORY STRUCTURE</vt:lpstr>
      <vt:lpstr>DIRECTORY &amp; FILE HANDLING COMMANDS</vt:lpstr>
      <vt:lpstr>HARD &amp; SOFT LINKS</vt:lpstr>
      <vt:lpstr>HARD &amp; SOFT LINKS</vt:lpstr>
      <vt:lpstr>SPECIFYING MULTIPLE FILENAMES</vt:lpstr>
      <vt:lpstr>SPECIFYING MULTIPLE FILENAMES</vt:lpstr>
      <vt:lpstr>FILE HANDLING</vt:lpstr>
      <vt:lpstr>File and Directory Permissions</vt:lpstr>
      <vt:lpstr>File and Directory Permissions(Cont’d) </vt:lpstr>
      <vt:lpstr>File and Directory Permissions(Cont’d) </vt:lpstr>
      <vt:lpstr>File and Directory Permissions(Cont’d) </vt:lpstr>
      <vt:lpstr>File and Directory Permissions(Cont’d) </vt:lpstr>
      <vt:lpstr>File and Directory Permissions(Cont’d) </vt:lpstr>
      <vt:lpstr>File and Directory Permissions(Cont’d) </vt:lpstr>
      <vt:lpstr>Finding files </vt:lpstr>
      <vt:lpstr>Finding files (Cont’d) </vt:lpstr>
      <vt:lpstr>Finding files (Cont’d) </vt:lpstr>
      <vt:lpstr>Finding files (Cont’d) </vt:lpstr>
      <vt:lpstr>Finding text in files using grep, sed and awk</vt:lpstr>
      <vt:lpstr>Finding text in files using grep, sed and awk</vt:lpstr>
      <vt:lpstr>Finding text in files using grep, sed and awk</vt:lpstr>
      <vt:lpstr>Sorting Files</vt:lpstr>
      <vt:lpstr>Sorting Files (Cont’d)</vt:lpstr>
      <vt:lpstr>Sorting Files (Cont’d)</vt:lpstr>
      <vt:lpstr>File Compression and Backup</vt:lpstr>
      <vt:lpstr>File Compression and Backup (Cont’d)</vt:lpstr>
      <vt:lpstr>File Compression and Backup (Cont’d)</vt:lpstr>
      <vt:lpstr>File Compression and Backup (Cont’d)</vt:lpstr>
      <vt:lpstr>Managing Processes</vt:lpstr>
      <vt:lpstr>Processes</vt:lpstr>
      <vt:lpstr>Processes (Cont’d)</vt:lpstr>
      <vt:lpstr>Processes (Cont’d)</vt:lpstr>
      <vt:lpstr>Processes (Cont’d)</vt:lpstr>
      <vt:lpstr>Processes (Cont’d)</vt:lpstr>
      <vt:lpstr>Pipes</vt:lpstr>
      <vt:lpstr>Useful commands</vt:lpstr>
    </vt:vector>
  </TitlesOfParts>
  <Company>Schawk, Inc. (US Creative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Application Services Landscape</dc:title>
  <dc:creator>Rebecca Gorse</dc:creator>
  <cp:lastModifiedBy>Dela Torre, Mary L. L.</cp:lastModifiedBy>
  <cp:revision>1244</cp:revision>
  <cp:lastPrinted>2015-07-27T10:13:26Z</cp:lastPrinted>
  <dcterms:created xsi:type="dcterms:W3CDTF">2009-11-13T22:24:39Z</dcterms:created>
  <dcterms:modified xsi:type="dcterms:W3CDTF">2017-05-10T01:29:12Z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136643</vt:lpwstr>
  </property>
  <property fmtid="{D5CDD505-2E9C-101B-9397-08002B2CF9AE}" pid="3" name="NXPowerLiteSettings">
    <vt:lpwstr>F6000400038000</vt:lpwstr>
  </property>
  <property fmtid="{D5CDD505-2E9C-101B-9397-08002B2CF9AE}" pid="4" name="NXPowerLiteVersion">
    <vt:lpwstr>D4.3.1</vt:lpwstr>
  </property>
  <property fmtid="{D5CDD505-2E9C-101B-9397-08002B2CF9AE}" pid="5" name="ContentTypeId">
    <vt:lpwstr>0x0120002331D832FE13114F9EC0FC03438FBA9B</vt:lpwstr>
  </property>
  <property fmtid="{D5CDD505-2E9C-101B-9397-08002B2CF9AE}" pid="6" name="FederalData">
    <vt:lpwstr>No</vt:lpwstr>
  </property>
</Properties>
</file>