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3" r:id="rId4"/>
  </p:sldMasterIdLst>
  <p:notesMasterIdLst>
    <p:notesMasterId r:id="rId62"/>
  </p:notesMasterIdLst>
  <p:handoutMasterIdLst>
    <p:handoutMasterId r:id="rId63"/>
  </p:handoutMasterIdLst>
  <p:sldIdLst>
    <p:sldId id="256" r:id="rId5"/>
    <p:sldId id="526" r:id="rId6"/>
    <p:sldId id="525" r:id="rId7"/>
    <p:sldId id="535" r:id="rId8"/>
    <p:sldId id="527" r:id="rId9"/>
    <p:sldId id="532" r:id="rId10"/>
    <p:sldId id="533" r:id="rId11"/>
    <p:sldId id="536" r:id="rId12"/>
    <p:sldId id="537" r:id="rId13"/>
    <p:sldId id="538" r:id="rId14"/>
    <p:sldId id="540" r:id="rId15"/>
    <p:sldId id="539" r:id="rId16"/>
    <p:sldId id="541" r:id="rId17"/>
    <p:sldId id="543" r:id="rId18"/>
    <p:sldId id="542" r:id="rId19"/>
    <p:sldId id="544" r:id="rId20"/>
    <p:sldId id="545" r:id="rId21"/>
    <p:sldId id="546" r:id="rId22"/>
    <p:sldId id="547" r:id="rId23"/>
    <p:sldId id="548" r:id="rId24"/>
    <p:sldId id="549" r:id="rId25"/>
    <p:sldId id="550" r:id="rId26"/>
    <p:sldId id="551" r:id="rId27"/>
    <p:sldId id="552" r:id="rId28"/>
    <p:sldId id="560" r:id="rId29"/>
    <p:sldId id="567" r:id="rId30"/>
    <p:sldId id="553" r:id="rId31"/>
    <p:sldId id="568" r:id="rId32"/>
    <p:sldId id="569" r:id="rId33"/>
    <p:sldId id="570" r:id="rId34"/>
    <p:sldId id="554" r:id="rId35"/>
    <p:sldId id="561" r:id="rId36"/>
    <p:sldId id="555" r:id="rId37"/>
    <p:sldId id="562" r:id="rId38"/>
    <p:sldId id="571" r:id="rId39"/>
    <p:sldId id="572" r:id="rId40"/>
    <p:sldId id="556" r:id="rId41"/>
    <p:sldId id="563" r:id="rId42"/>
    <p:sldId id="573" r:id="rId43"/>
    <p:sldId id="574" r:id="rId44"/>
    <p:sldId id="575" r:id="rId45"/>
    <p:sldId id="576" r:id="rId46"/>
    <p:sldId id="577" r:id="rId47"/>
    <p:sldId id="557" r:id="rId48"/>
    <p:sldId id="564" r:id="rId49"/>
    <p:sldId id="578" r:id="rId50"/>
    <p:sldId id="579" r:id="rId51"/>
    <p:sldId id="580" r:id="rId52"/>
    <p:sldId id="558" r:id="rId53"/>
    <p:sldId id="565" r:id="rId54"/>
    <p:sldId id="559" r:id="rId55"/>
    <p:sldId id="566" r:id="rId56"/>
    <p:sldId id="581" r:id="rId57"/>
    <p:sldId id="582" r:id="rId58"/>
    <p:sldId id="583" r:id="rId59"/>
    <p:sldId id="584" r:id="rId60"/>
    <p:sldId id="585" r:id="rId61"/>
  </p:sldIdLst>
  <p:sldSz cx="9144000" cy="6858000" type="screen4x3"/>
  <p:notesSz cx="6797675" cy="9928225"/>
  <p:custDataLst>
    <p:tags r:id="rId64"/>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317" userDrawn="1">
          <p15:clr>
            <a:srgbClr val="A4A3A4"/>
          </p15:clr>
        </p15:guide>
        <p15:guide id="11" pos="1594" userDrawn="1">
          <p15:clr>
            <a:srgbClr val="A4A3A4"/>
          </p15:clr>
        </p15:guide>
        <p15:guide id="12" pos="5529" userDrawn="1">
          <p15:clr>
            <a:srgbClr val="A4A3A4"/>
          </p15:clr>
        </p15:guide>
        <p15:guide id="13" pos="159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69238"/>
    <a:srgbClr val="2B94C3"/>
    <a:srgbClr val="003344"/>
    <a:srgbClr val="AADDEE"/>
    <a:srgbClr val="66AA44"/>
    <a:srgbClr val="001B4D"/>
    <a:srgbClr val="937D3F"/>
    <a:srgbClr val="6BB248"/>
    <a:srgbClr val="CCBB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2938" autoAdjust="0"/>
  </p:normalViewPr>
  <p:slideViewPr>
    <p:cSldViewPr snapToGrid="0" snapToObjects="1" showGuides="1">
      <p:cViewPr varScale="1">
        <p:scale>
          <a:sx n="75" d="100"/>
          <a:sy n="75" d="100"/>
        </p:scale>
        <p:origin x="1200" y="60"/>
      </p:cViewPr>
      <p:guideLst>
        <p:guide orient="horz" pos="1239"/>
        <p:guide orient="horz" pos="2888"/>
        <p:guide orient="horz" pos="3024"/>
        <p:guide orient="horz" pos="3162"/>
        <p:guide orient="horz" pos="3368"/>
        <p:guide orient="horz" pos="4233"/>
        <p:guide orient="horz" pos="2160"/>
        <p:guide orient="horz" pos="2008"/>
        <p:guide orient="horz" pos="968"/>
        <p:guide pos="317"/>
        <p:guide pos="1594"/>
        <p:guide pos="5529"/>
        <p:guide pos="1598"/>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5/12/2017</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5/12/2017</a:t>
            </a:fld>
            <a:endParaRPr lang="en-US" dirty="0"/>
          </a:p>
        </p:txBody>
      </p:sp>
      <p:sp>
        <p:nvSpPr>
          <p:cNvPr id="44036"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A009A-C4AC-4274-BCC6-35D100FBA777}" type="slidenum">
              <a:rPr lang="en-US"/>
              <a:pPr/>
              <a:t>0</a:t>
            </a:fld>
            <a:endParaRPr lang="en-US" dirty="0"/>
          </a:p>
        </p:txBody>
      </p:sp>
      <p:sp>
        <p:nvSpPr>
          <p:cNvPr id="45058" name="Rectangle 2"/>
          <p:cNvSpPr>
            <a:spLocks noGrp="1" noRot="1" noChangeAspect="1" noChangeArrowheads="1" noTextEdit="1"/>
          </p:cNvSpPr>
          <p:nvPr>
            <p:ph type="sldImg"/>
          </p:nvPr>
        </p:nvSpPr>
        <p:spPr>
          <a:xfrm>
            <a:off x="917575" y="744538"/>
            <a:ext cx="4964113" cy="3722687"/>
          </a:xfrm>
          <a:ln/>
        </p:spPr>
      </p:sp>
      <p:sp>
        <p:nvSpPr>
          <p:cNvPr id="45059"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390537BA-9856-4466-9DAC-8C24BD0BD89A}" type="datetime1">
              <a:rPr lang="en-US" smtClean="0"/>
              <a:pPr/>
              <a:t>5/12/2017</a:t>
            </a:fld>
            <a:endParaRPr lang="en-US" dirty="0"/>
          </a:p>
        </p:txBody>
      </p:sp>
      <p:sp>
        <p:nvSpPr>
          <p:cNvPr id="6" name="Footer Placeholder 5"/>
          <p:cNvSpPr>
            <a:spLocks noGrp="1"/>
          </p:cNvSpPr>
          <p:nvPr>
            <p:ph type="ftr" sz="quarter" idx="11"/>
          </p:nvPr>
        </p:nvSpPr>
        <p:spPr/>
        <p:txBody>
          <a:bodyPr/>
          <a:lstStyle/>
          <a:p>
            <a:r>
              <a:rPr lang="en-US" dirty="0"/>
              <a:t>Copyright © 2009 Accenture All Rights Reserved.</a:t>
            </a:r>
          </a:p>
        </p:txBody>
      </p:sp>
      <p:sp>
        <p:nvSpPr>
          <p:cNvPr id="8" name="Header Placeholder 7"/>
          <p:cNvSpPr>
            <a:spLocks noGrp="1"/>
          </p:cNvSpPr>
          <p:nvPr>
            <p:ph type="hdr" sz="quarter" idx="12"/>
          </p:nvPr>
        </p:nvSpPr>
        <p:spPr/>
        <p:txBody>
          <a:bodyPr/>
          <a:lstStyle/>
          <a:p>
            <a:r>
              <a:rPr lang="en-US" dirty="0"/>
              <a:t>Quality &amp; Client Satisfaction</a:t>
            </a:r>
          </a:p>
        </p:txBody>
      </p:sp>
    </p:spTree>
    <p:extLst>
      <p:ext uri="{BB962C8B-B14F-4D97-AF65-F5344CB8AC3E}">
        <p14:creationId xmlns:p14="http://schemas.microsoft.com/office/powerpoint/2010/main" val="263550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1</a:t>
            </a:fld>
            <a:endParaRPr lang="en-US" dirty="0"/>
          </a:p>
        </p:txBody>
      </p:sp>
      <p:sp>
        <p:nvSpPr>
          <p:cNvPr id="61443" name="Rectangle 2"/>
          <p:cNvSpPr>
            <a:spLocks noGrp="1" noRot="1" noChangeAspect="1" noChangeArrowheads="1" noTextEdit="1"/>
          </p:cNvSpPr>
          <p:nvPr>
            <p:ph type="sldImg"/>
          </p:nvPr>
        </p:nvSpPr>
        <p:spPr>
          <a:xfrm>
            <a:off x="915988" y="742950"/>
            <a:ext cx="4967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endParaRPr lang="pt-BR" dirty="0"/>
          </a:p>
        </p:txBody>
      </p:sp>
    </p:spTree>
    <p:extLst>
      <p:ext uri="{BB962C8B-B14F-4D97-AF65-F5344CB8AC3E}">
        <p14:creationId xmlns:p14="http://schemas.microsoft.com/office/powerpoint/2010/main" val="14408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5/12/2017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a:t>
            </a:fld>
            <a:endParaRPr lang="en-US" dirty="0"/>
          </a:p>
        </p:txBody>
      </p:sp>
    </p:spTree>
    <p:extLst>
      <p:ext uri="{BB962C8B-B14F-4D97-AF65-F5344CB8AC3E}">
        <p14:creationId xmlns:p14="http://schemas.microsoft.com/office/powerpoint/2010/main" val="156990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Ssh</a:t>
            </a:r>
            <a:r>
              <a:rPr lang="en-US" dirty="0"/>
              <a:t> </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5/12/2017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6</a:t>
            </a:fld>
            <a:endParaRPr lang="en-US" dirty="0"/>
          </a:p>
        </p:txBody>
      </p:sp>
    </p:spTree>
    <p:extLst>
      <p:ext uri="{BB962C8B-B14F-4D97-AF65-F5344CB8AC3E}">
        <p14:creationId xmlns:p14="http://schemas.microsoft.com/office/powerpoint/2010/main" val="132955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ftp [-46pinegvd] [</a:t>
            </a:r>
            <a:r>
              <a:rPr lang="en-US" i="1" dirty="0"/>
              <a:t>host</a:t>
            </a:r>
            <a:r>
              <a:rPr lang="en-US" dirty="0"/>
              <a:t> [</a:t>
            </a:r>
            <a:r>
              <a:rPr lang="en-US" i="1" dirty="0"/>
              <a:t>port</a:t>
            </a:r>
            <a:r>
              <a:rPr lang="en-US" dirty="0"/>
              <a:t>]]</a:t>
            </a:r>
          </a:p>
          <a:p>
            <a:pPr marL="0" indent="0">
              <a:buNone/>
            </a:pPr>
            <a:endParaRPr lang="en-US" dirty="0"/>
          </a:p>
          <a:p>
            <a:pPr marL="0" indent="0">
              <a:buNone/>
            </a:pPr>
            <a:r>
              <a:rPr lang="en-US" dirty="0"/>
              <a:t>*</a:t>
            </a:r>
            <a:r>
              <a:rPr lang="en-US" dirty="0" err="1"/>
              <a:t>Sudo</a:t>
            </a:r>
            <a:r>
              <a:rPr lang="en-US" dirty="0"/>
              <a:t> apt-get update</a:t>
            </a:r>
          </a:p>
          <a:p>
            <a:pPr marL="0" indent="0">
              <a:buNone/>
            </a:pPr>
            <a:r>
              <a:rPr lang="en-US" dirty="0" err="1"/>
              <a:t>Sudo</a:t>
            </a:r>
            <a:r>
              <a:rPr lang="en-US" dirty="0"/>
              <a:t> apt-get install </a:t>
            </a:r>
            <a:r>
              <a:rPr lang="en-US" dirty="0" err="1"/>
              <a:t>vsftpd</a:t>
            </a:r>
            <a:endParaRPr lang="en-US" dirty="0"/>
          </a:p>
          <a:p>
            <a:pPr marL="0" indent="0">
              <a:buNone/>
            </a:pPr>
            <a:r>
              <a:rPr lang="en-US" dirty="0"/>
              <a:t>/</a:t>
            </a:r>
            <a:r>
              <a:rPr lang="en-US" dirty="0" err="1"/>
              <a:t>etc</a:t>
            </a:r>
            <a:r>
              <a:rPr lang="en-US" dirty="0"/>
              <a:t>/</a:t>
            </a:r>
            <a:r>
              <a:rPr lang="en-US" dirty="0" err="1"/>
              <a:t>vsftpd.conf</a:t>
            </a:r>
            <a:endParaRPr lang="en-US" dirty="0"/>
          </a:p>
          <a:p>
            <a:pPr marL="0" indent="0">
              <a:buNone/>
            </a:pPr>
            <a:r>
              <a:rPr lang="en-US" dirty="0"/>
              <a:t>Edit:</a:t>
            </a:r>
          </a:p>
          <a:p>
            <a:pPr marL="0" indent="0">
              <a:buNone/>
            </a:pPr>
            <a:r>
              <a:rPr lang="en-US" dirty="0" err="1"/>
              <a:t>Anonymous_enable</a:t>
            </a:r>
            <a:r>
              <a:rPr lang="en-US" dirty="0"/>
              <a:t>=YES</a:t>
            </a:r>
          </a:p>
          <a:p>
            <a:pPr marL="0" indent="0">
              <a:buNone/>
            </a:pPr>
            <a:r>
              <a:rPr lang="en-US" dirty="0" err="1"/>
              <a:t>Write_enable</a:t>
            </a:r>
            <a:r>
              <a:rPr lang="en-US" dirty="0"/>
              <a:t>=YES</a:t>
            </a:r>
          </a:p>
          <a:p>
            <a:pPr marL="0" indent="0">
              <a:buNone/>
            </a:pPr>
            <a:r>
              <a:rPr lang="en-US" dirty="0" err="1"/>
              <a:t>anon_upload_enable</a:t>
            </a:r>
            <a:r>
              <a:rPr lang="en-US" dirty="0"/>
              <a:t>=YES</a:t>
            </a:r>
          </a:p>
          <a:p>
            <a:pPr marL="0" indent="0">
              <a:buNone/>
            </a:pPr>
            <a:r>
              <a:rPr lang="en-US" dirty="0" err="1"/>
              <a:t>Sudo</a:t>
            </a:r>
            <a:r>
              <a:rPr lang="en-US" dirty="0"/>
              <a:t> restart </a:t>
            </a:r>
            <a:r>
              <a:rPr lang="en-US" dirty="0" err="1"/>
              <a:t>vsftpd</a:t>
            </a:r>
            <a:endParaRPr lang="en-US" dirty="0"/>
          </a:p>
          <a:p>
            <a:pPr marL="0" indent="0">
              <a:buNone/>
            </a:pPr>
            <a:endParaRPr lang="en-US" dirty="0"/>
          </a:p>
          <a:p>
            <a:pPr marL="0" indent="0">
              <a:buNone/>
            </a:pPr>
            <a:r>
              <a:rPr lang="en-US" dirty="0"/>
              <a:t>ftp</a:t>
            </a:r>
            <a:r>
              <a:rPr lang="en-US" baseline="0" dirty="0"/>
              <a:t> &lt;</a:t>
            </a:r>
            <a:r>
              <a:rPr lang="en-US" baseline="0" dirty="0" err="1"/>
              <a:t>ip</a:t>
            </a:r>
            <a:r>
              <a:rPr lang="en-US" baseline="0" dirty="0"/>
              <a:t> of server&gt;</a:t>
            </a:r>
          </a:p>
          <a:p>
            <a:pPr marL="0" indent="0">
              <a:buNone/>
            </a:pPr>
            <a:r>
              <a:rPr lang="en-US" baseline="0" dirty="0"/>
              <a:t>Username: anonymous</a:t>
            </a:r>
          </a:p>
          <a:p>
            <a:pPr marL="0" indent="0">
              <a:buNone/>
            </a:pPr>
            <a:r>
              <a:rPr lang="en-US" baseline="0" dirty="0"/>
              <a:t>Password: </a:t>
            </a:r>
            <a:r>
              <a:rPr lang="en-US" baseline="0"/>
              <a:t>&lt;enter&gt;</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5/12/2017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11</a:t>
            </a:fld>
            <a:endParaRPr lang="en-US" dirty="0"/>
          </a:p>
        </p:txBody>
      </p:sp>
    </p:spTree>
    <p:extLst>
      <p:ext uri="{BB962C8B-B14F-4D97-AF65-F5344CB8AC3E}">
        <p14:creationId xmlns:p14="http://schemas.microsoft.com/office/powerpoint/2010/main" val="417825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 add users to group, use</a:t>
            </a:r>
          </a:p>
          <a:p>
            <a:pPr marL="0" indent="0">
              <a:buNone/>
            </a:pPr>
            <a:r>
              <a:rPr lang="en-US" dirty="0" err="1"/>
              <a:t>Useradd</a:t>
            </a:r>
            <a:r>
              <a:rPr lang="en-US" dirty="0"/>
              <a:t> </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5/12/2017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33</a:t>
            </a:fld>
            <a:endParaRPr lang="en-US" dirty="0"/>
          </a:p>
        </p:txBody>
      </p:sp>
    </p:spTree>
    <p:extLst>
      <p:ext uri="{BB962C8B-B14F-4D97-AF65-F5344CB8AC3E}">
        <p14:creationId xmlns:p14="http://schemas.microsoft.com/office/powerpoint/2010/main" val="28257062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1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r="2860" b="3216"/>
          <a:stretch/>
        </p:blipFill>
        <p:spPr>
          <a:xfrm>
            <a:off x="0" y="0"/>
            <a:ext cx="9144000" cy="6858000"/>
          </a:xfrm>
          <a:prstGeom prst="rect">
            <a:avLst/>
          </a:prstGeom>
        </p:spPr>
      </p:pic>
      <p:sp>
        <p:nvSpPr>
          <p:cNvPr id="17" name="Title 1"/>
          <p:cNvSpPr>
            <a:spLocks noGrp="1"/>
          </p:cNvSpPr>
          <p:nvPr>
            <p:ph type="ctrTitle"/>
          </p:nvPr>
        </p:nvSpPr>
        <p:spPr>
          <a:xfrm>
            <a:off x="458788" y="1250769"/>
            <a:ext cx="4113212" cy="943012"/>
          </a:xfrm>
        </p:spPr>
        <p:txBody>
          <a:bodyPr/>
          <a:lstStyle>
            <a:lvl1pPr>
              <a:defRPr>
                <a:solidFill>
                  <a:schemeClr val="bg1"/>
                </a:solidFill>
              </a:defRPr>
            </a:lvl1pPr>
          </a:lstStyle>
          <a:p>
            <a:endParaRPr lang="en-US" dirty="0">
              <a:solidFill>
                <a:schemeClr val="tx1"/>
              </a:solidFill>
            </a:endParaRPr>
          </a:p>
        </p:txBody>
      </p:sp>
      <p:sp>
        <p:nvSpPr>
          <p:cNvPr id="18" name="Subtitle 2"/>
          <p:cNvSpPr>
            <a:spLocks noGrp="1"/>
          </p:cNvSpPr>
          <p:nvPr>
            <p:ph type="subTitle" idx="1"/>
          </p:nvPr>
        </p:nvSpPr>
        <p:spPr>
          <a:xfrm>
            <a:off x="461964" y="2307553"/>
            <a:ext cx="4110037" cy="615553"/>
          </a:xfrm>
        </p:spPr>
        <p:txBody>
          <a:bodyPr/>
          <a:lstStyle>
            <a:lvl1pPr marL="0" indent="0">
              <a:buFontTx/>
              <a:buNone/>
              <a:defRPr>
                <a:solidFill>
                  <a:schemeClr val="bg1"/>
                </a:solidFill>
              </a:defRPr>
            </a:lvl1pPr>
          </a:lstStyle>
          <a:p>
            <a:endParaRPr lang="en-US" dirty="0">
              <a:solidFill>
                <a:schemeClr val="tx1"/>
              </a:solidFill>
            </a:endParaRPr>
          </a:p>
        </p:txBody>
      </p:sp>
      <p:pic>
        <p:nvPicPr>
          <p:cNvPr id="19"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5658096" y="3690908"/>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3" name="Picture 22"/>
          <p:cNvPicPr>
            <a:picLocks noChangeAspect="1"/>
          </p:cNvPicPr>
          <p:nvPr userDrawn="1"/>
        </p:nvPicPr>
        <p:blipFill>
          <a:blip r:embed="rId6"/>
          <a:stretch>
            <a:fillRect/>
          </a:stretch>
        </p:blipFill>
        <p:spPr>
          <a:xfrm>
            <a:off x="3495103" y="6150005"/>
            <a:ext cx="5334462" cy="4938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5680A387-8F22-40D2-A1D6-12069FE744E2}"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8538D73-221F-4AD8-9AA4-472AF34246F2}"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904397"/>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52FF34A-C031-4841-B977-68BD294405A0}"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6FFF099-79C6-43A2-814E-9876B9DA24A7}"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E1F3C6-7755-4C1E-A444-85B11B2202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6" y="114302"/>
            <a:ext cx="2125663" cy="6208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639" y="114302"/>
            <a:ext cx="6224587" cy="6208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E12910-5892-4482-81F5-0964B71CBE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4"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455614" y="1576800"/>
            <a:ext cx="8232775"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2566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3" name="Rectangle 2"/>
          <p:cNvSpPr/>
          <p:nvPr userDrawn="1"/>
        </p:nvSpPr>
        <p:spPr bwMode="auto">
          <a:xfrm>
            <a:off x="0" y="2"/>
            <a:ext cx="9144000" cy="6858001"/>
          </a:xfrm>
          <a:prstGeom prst="rect">
            <a:avLst/>
          </a:prstGeom>
          <a:solidFill>
            <a:schemeClr val="bg1">
              <a:alpha val="3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382195" y="443347"/>
            <a:ext cx="8395094" cy="2287155"/>
          </a:xfrm>
        </p:spPr>
        <p:txBody>
          <a:bodyPr anchor="b" anchorCtr="0"/>
          <a:lstStyle>
            <a:lvl1pPr algn="l">
              <a:defRPr sz="3600" b="1" cap="none" baseline="0">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accent5"/>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accent5"/>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26882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9144000" cy="1371600"/>
          </a:xfrm>
          <a:prstGeom prst="rect">
            <a:avLst/>
          </a:prstGeom>
        </p:spPr>
      </p:pic>
      <p:sp>
        <p:nvSpPr>
          <p:cNvPr id="2" name="Title 1"/>
          <p:cNvSpPr>
            <a:spLocks noGrp="1"/>
          </p:cNvSpPr>
          <p:nvPr>
            <p:ph type="title"/>
          </p:nvPr>
        </p:nvSpPr>
        <p:spPr>
          <a:xfrm>
            <a:off x="397061" y="129310"/>
            <a:ext cx="8380228"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29889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9144000" cy="1371600"/>
          </a:xfrm>
          <a:prstGeom prst="rect">
            <a:avLst/>
          </a:prstGeom>
        </p:spPr>
      </p:pic>
      <p:sp>
        <p:nvSpPr>
          <p:cNvPr id="2" name="Title 1"/>
          <p:cNvSpPr>
            <a:spLocks noGrp="1"/>
          </p:cNvSpPr>
          <p:nvPr>
            <p:ph type="title"/>
          </p:nvPr>
        </p:nvSpPr>
        <p:spPr>
          <a:xfrm>
            <a:off x="397061" y="129310"/>
            <a:ext cx="8380228"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66513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2432" y="0"/>
            <a:ext cx="9144000" cy="6858000"/>
          </a:xfrm>
          <a:prstGeom prst="rect">
            <a:avLst/>
          </a:prstGeom>
        </p:spPr>
      </p:pic>
      <p:sp>
        <p:nvSpPr>
          <p:cNvPr id="10" name="Rectangle 9"/>
          <p:cNvSpPr/>
          <p:nvPr userDrawn="1"/>
        </p:nvSpPr>
        <p:spPr bwMode="auto">
          <a:xfrm>
            <a:off x="-95250" y="2"/>
            <a:ext cx="9232900" cy="6946901"/>
          </a:xfrm>
          <a:prstGeom prst="rect">
            <a:avLst/>
          </a:prstGeom>
          <a:solidFill>
            <a:schemeClr val="bg1">
              <a:alpha val="2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397061" y="129310"/>
            <a:ext cx="8380228" cy="1048138"/>
          </a:xfrm>
        </p:spPr>
        <p:txBody>
          <a:bodyPr/>
          <a:lstStyle>
            <a:lvl1pPr>
              <a:defRPr>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7772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1" y="129310"/>
            <a:ext cx="8380228" cy="1048138"/>
          </a:xfrm>
        </p:spPr>
        <p:txBody>
          <a:body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auto">
          <a:xfrm>
            <a:off x="0" y="0"/>
            <a:ext cx="9144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382195" y="443345"/>
            <a:ext cx="8395094" cy="2882895"/>
          </a:xfrm>
        </p:spPr>
        <p:txBody>
          <a:bodyPr anchor="b" anchorCtr="0"/>
          <a:lstStyle>
            <a:lvl1pPr algn="l">
              <a:defRPr sz="3600" b="0" cap="none" baseline="0">
                <a:solidFill>
                  <a:schemeClr val="bg1"/>
                </a:solidFill>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Copyright © 2015 Accenture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1" y="129310"/>
            <a:ext cx="8326438" cy="1098242"/>
          </a:xfrm>
        </p:spPr>
        <p:txBody>
          <a:bodyPr/>
          <a:lstStyle/>
          <a:p>
            <a:r>
              <a:rPr lang="en-US" dirty="0"/>
              <a:t>Click to edit Master title style</a:t>
            </a:r>
          </a:p>
        </p:txBody>
      </p:sp>
      <p:sp>
        <p:nvSpPr>
          <p:cNvPr id="3" name="Content Placeholder 2"/>
          <p:cNvSpPr>
            <a:spLocks noGrp="1"/>
          </p:cNvSpPr>
          <p:nvPr>
            <p:ph sz="half" idx="1"/>
          </p:nvPr>
        </p:nvSpPr>
        <p:spPr>
          <a:xfrm>
            <a:off x="211882" y="1597868"/>
            <a:ext cx="4197096"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80966" y="1597868"/>
            <a:ext cx="4196323"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74E42313-9B81-4CBD-9AA5-E7700507916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4267" y="233084"/>
            <a:ext cx="8383022" cy="96941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03411" y="1595057"/>
            <a:ext cx="4025155" cy="639762"/>
          </a:xfrm>
        </p:spPr>
        <p:txBody>
          <a:bodyPr anchor="b"/>
          <a:lstStyle>
            <a:lvl1pPr marL="0" indent="0">
              <a:lnSpc>
                <a:spcPts val="26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15145" y="2234819"/>
            <a:ext cx="42134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95057"/>
            <a:ext cx="4132263" cy="639762"/>
          </a:xfrm>
        </p:spPr>
        <p:txBody>
          <a:bodyPr anchor="b"/>
          <a:lstStyle>
            <a:lvl1pPr marL="0" indent="0">
              <a:lnSpc>
                <a:spcPct val="9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65726" y="2234819"/>
            <a:ext cx="4311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C682A44A-3769-4E22-A0B6-AFBEA565A1A3}"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505022885"/>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2012"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9" y="1590"/>
                        <a:ext cx="1587" cy="1587"/>
                      </a:xfrm>
                      <a:prstGeom prst="rect">
                        <a:avLst/>
                      </a:prstGeom>
                    </p:spPr>
                  </p:pic>
                </p:oleObj>
              </mc:Fallback>
            </mc:AlternateContent>
          </a:graphicData>
        </a:graphic>
      </p:graphicFrame>
      <p:sp>
        <p:nvSpPr>
          <p:cNvPr id="20484" name="Rectangle 4"/>
          <p:cNvSpPr>
            <a:spLocks noGrp="1" noChangeArrowheads="1"/>
          </p:cNvSpPr>
          <p:nvPr>
            <p:ph type="body" idx="1"/>
          </p:nvPr>
        </p:nvSpPr>
        <p:spPr bwMode="gray">
          <a:xfrm>
            <a:off x="211883" y="1590806"/>
            <a:ext cx="8565405" cy="477703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5" name="Rectangle 5"/>
          <p:cNvSpPr>
            <a:spLocks noGrp="1" noChangeArrowheads="1"/>
          </p:cNvSpPr>
          <p:nvPr>
            <p:ph type="sldNum" sz="quarter" idx="4"/>
          </p:nvPr>
        </p:nvSpPr>
        <p:spPr bwMode="gray">
          <a:xfrm>
            <a:off x="7164388" y="6511927"/>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lvl1pPr>
          </a:lstStyle>
          <a:p>
            <a:fld id="{46E3B560-07B0-4853-AE85-4967240282D4}" type="slidenum">
              <a:rPr lang="en-US" smtClean="0"/>
              <a:pPr/>
              <a:t>‹#›</a:t>
            </a:fld>
            <a:endParaRPr lang="en-US" dirty="0"/>
          </a:p>
        </p:txBody>
      </p:sp>
      <p:sp>
        <p:nvSpPr>
          <p:cNvPr id="20486" name="Rectangle 6"/>
          <p:cNvSpPr>
            <a:spLocks noGrp="1" noChangeArrowheads="1"/>
          </p:cNvSpPr>
          <p:nvPr>
            <p:ph type="ftr" sz="quarter" idx="3"/>
          </p:nvPr>
        </p:nvSpPr>
        <p:spPr bwMode="gray">
          <a:xfrm>
            <a:off x="458789"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lvl1pPr>
          </a:lstStyle>
          <a:p>
            <a:r>
              <a:rPr lang="en-GB" dirty="0"/>
              <a:t>Copyright © 2015 Accenture. All rights reserved. Confidential—For Company Internal Use Only.</a:t>
            </a:r>
            <a:endParaRPr lang="en-US" dirty="0"/>
          </a:p>
        </p:txBody>
      </p:sp>
      <p:sp>
        <p:nvSpPr>
          <p:cNvPr id="20487" name="Rectangle 7"/>
          <p:cNvSpPr>
            <a:spLocks noGrp="1" noChangeArrowheads="1"/>
          </p:cNvSpPr>
          <p:nvPr>
            <p:ph type="title"/>
          </p:nvPr>
        </p:nvSpPr>
        <p:spPr bwMode="gray">
          <a:xfrm>
            <a:off x="397061" y="191941"/>
            <a:ext cx="8380228" cy="998033"/>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dirty="0"/>
              <a:t>Click to edit Master title style</a:t>
            </a:r>
          </a:p>
        </p:txBody>
      </p:sp>
      <p:cxnSp>
        <p:nvCxnSpPr>
          <p:cNvPr id="9" name="Straight Connector 8"/>
          <p:cNvCxnSpPr/>
          <p:nvPr userDrawn="1"/>
        </p:nvCxnSpPr>
        <p:spPr>
          <a:xfrm>
            <a:off x="457995" y="1289646"/>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4" r:id="rId1"/>
    <p:sldLayoutId id="2147483861" r:id="rId2"/>
    <p:sldLayoutId id="2147483859" r:id="rId3"/>
    <p:sldLayoutId id="2147483862" r:id="rId4"/>
    <p:sldLayoutId id="2147483860"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819" r:id="rId16"/>
  </p:sldLayoutIdLst>
  <p:hf hdr="0" dt="0"/>
  <p:txStyles>
    <p:titleStyle>
      <a:lvl1pPr algn="l" rtl="0" eaLnBrk="1" fontAlgn="base" hangingPunct="1">
        <a:lnSpc>
          <a:spcPct val="95000"/>
        </a:lnSpc>
        <a:spcBef>
          <a:spcPct val="0"/>
        </a:spcBef>
        <a:spcAft>
          <a:spcPct val="0"/>
        </a:spcAft>
        <a:defRPr sz="32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406888" y="1848212"/>
            <a:ext cx="5175205" cy="1062314"/>
          </a:xfrm>
        </p:spPr>
        <p:txBody>
          <a:bodyPr/>
          <a:lstStyle/>
          <a:p>
            <a:r>
              <a:rPr lang="en-ZA" sz="3600" dirty="0">
                <a:effectLst>
                  <a:outerShdw blurRad="38100" dist="38100" dir="2700000" algn="tl">
                    <a:srgbClr val="000000">
                      <a:alpha val="43137"/>
                    </a:srgbClr>
                  </a:outerShdw>
                </a:effectLst>
              </a:rPr>
              <a:t>UNIX – System Administration</a:t>
            </a:r>
            <a:endParaRPr lang="en-US" b="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Network routing utilities</a:t>
            </a:r>
          </a:p>
        </p:txBody>
      </p:sp>
      <p:sp>
        <p:nvSpPr>
          <p:cNvPr id="3" name="Content Placeholder 2"/>
          <p:cNvSpPr>
            <a:spLocks noGrp="1"/>
          </p:cNvSpPr>
          <p:nvPr>
            <p:ph idx="1"/>
          </p:nvPr>
        </p:nvSpPr>
        <p:spPr>
          <a:xfrm>
            <a:off x="656822" y="2160555"/>
            <a:ext cx="7984691" cy="1625834"/>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traceroute</a:t>
            </a:r>
            <a:r>
              <a:rPr lang="en-US" sz="2800" dirty="0">
                <a:cs typeface="Courier New" panose="02070309020205020404" pitchFamily="49" charset="0"/>
              </a:rPr>
              <a:t> </a:t>
            </a:r>
            <a:r>
              <a:rPr lang="en-US" sz="2000" dirty="0">
                <a:cs typeface="Courier New" panose="02070309020205020404" pitchFamily="49" charset="0"/>
              </a:rPr>
              <a:t>shows the full path taken to reach a remote machine, including the delay to each machine along the route. This is particularly useful in tracking down the location of network problems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1506828" y="3470928"/>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syntax:</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traceroute </a:t>
            </a:r>
            <a:r>
              <a:rPr lang="en-US" b="0" i="1" kern="0"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585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382068"/>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1142465" y="2981195"/>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1142465" y="358032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1142465" y="415443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1142465" y="473819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35699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7"/>
                                        </p:tgtEl>
                                        <p:attrNameLst>
                                          <p:attrName>style.color</p:attrName>
                                        </p:attrNameLst>
                                      </p:cBhvr>
                                      <p:by>
                                        <p:hsl h="0" s="-12549" l="-25098"/>
                                      </p:by>
                                    </p:animClr>
                                    <p:animClr clrSpc="hsl" dir="cw">
                                      <p:cBhvr>
                                        <p:cTn id="7" dur="500" fill="hold"/>
                                        <p:tgtEl>
                                          <p:spTgt spid="17"/>
                                        </p:tgtEl>
                                        <p:attrNameLst>
                                          <p:attrName>fillcolor</p:attrName>
                                        </p:attrNameLst>
                                      </p:cBhvr>
                                      <p:by>
                                        <p:hsl h="0" s="-12549" l="-25098"/>
                                      </p:by>
                                    </p:animClr>
                                    <p:animClr clrSpc="hsl" dir="cw">
                                      <p:cBhvr>
                                        <p:cTn id="8" dur="500" fill="hold"/>
                                        <p:tgtEl>
                                          <p:spTgt spid="17"/>
                                        </p:tgtEl>
                                        <p:attrNameLst>
                                          <p:attrName>stroke.color</p:attrName>
                                        </p:attrNameLst>
                                      </p:cBhvr>
                                      <p:by>
                                        <p:hsl h="0" s="-12549" l="-25098"/>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Remote file transfer</a:t>
            </a:r>
          </a:p>
        </p:txBody>
      </p:sp>
      <p:sp>
        <p:nvSpPr>
          <p:cNvPr id="3" name="Content Placeholder 2"/>
          <p:cNvSpPr>
            <a:spLocks noGrp="1"/>
          </p:cNvSpPr>
          <p:nvPr>
            <p:ph idx="1"/>
          </p:nvPr>
        </p:nvSpPr>
        <p:spPr>
          <a:xfrm>
            <a:off x="656822" y="2160554"/>
            <a:ext cx="7984691" cy="3325846"/>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ftp</a:t>
            </a:r>
            <a:r>
              <a:rPr lang="en-US" sz="20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 </a:t>
            </a:r>
            <a:r>
              <a:rPr lang="en-US" sz="2000" dirty="0">
                <a:solidFill>
                  <a:schemeClr val="accent3">
                    <a:lumMod val="50000"/>
                  </a:schemeClr>
                </a:solidFill>
                <a:cs typeface="Courier New" panose="02070309020205020404" pitchFamily="49" charset="0"/>
              </a:rPr>
              <a:t>(file transfer protocol)</a:t>
            </a:r>
            <a:r>
              <a:rPr lang="en-US" sz="2000" dirty="0">
                <a:cs typeface="Courier New" panose="02070309020205020404" pitchFamily="49" charset="0"/>
              </a:rPr>
              <a:t> is an insecure way of transferring files between computers.</a:t>
            </a:r>
          </a:p>
          <a:p>
            <a:pPr marL="0" indent="0" algn="just">
              <a:buNone/>
            </a:pPr>
            <a:endParaRPr lang="en-US" sz="2000" dirty="0">
              <a:cs typeface="Courier New" panose="02070309020205020404" pitchFamily="49" charset="0"/>
            </a:endParaRPr>
          </a:p>
          <a:p>
            <a:pPr marL="0" indent="0" algn="just">
              <a:buNone/>
            </a:pPr>
            <a:r>
              <a:rPr lang="en-US" sz="2000" dirty="0"/>
              <a:t>When you connect to a machine via ftp, you will be asked for your username and password or you can often use the user "</a:t>
            </a:r>
            <a:r>
              <a:rPr lang="en-US" sz="2000" u="sng" dirty="0"/>
              <a:t>ftp</a:t>
            </a:r>
            <a:r>
              <a:rPr lang="en-US" sz="2000" dirty="0"/>
              <a:t>" or "</a:t>
            </a:r>
            <a:r>
              <a:rPr lang="en-US" sz="2000" u="sng" dirty="0"/>
              <a:t>anonymous</a:t>
            </a:r>
            <a:r>
              <a:rPr lang="en-US" sz="2000" dirty="0"/>
              <a:t>".</a:t>
            </a:r>
          </a:p>
          <a:p>
            <a:pPr marL="0" indent="0" algn="just">
              <a:buNone/>
            </a:pPr>
            <a:endParaRPr lang="en-US" sz="2000" dirty="0"/>
          </a:p>
          <a:p>
            <a:pPr marL="0" indent="0" algn="just">
              <a:buNone/>
            </a:pPr>
            <a:r>
              <a:rPr lang="en-US" sz="2000" dirty="0"/>
              <a:t> Once logged in via </a:t>
            </a:r>
            <a:r>
              <a:rPr lang="en-US" sz="2000" dirty="0">
                <a:solidFill>
                  <a:schemeClr val="accent3">
                    <a:lumMod val="50000"/>
                  </a:schemeClr>
                </a:solidFill>
              </a:rPr>
              <a:t>FTP</a:t>
            </a:r>
            <a:r>
              <a:rPr lang="en-US" sz="2000" dirty="0"/>
              <a:t>, you can list files (</a:t>
            </a:r>
            <a:r>
              <a:rPr lang="en-US" sz="2000" dirty="0" err="1">
                <a:latin typeface="Courier New" panose="02070309020205020404" pitchFamily="49" charset="0"/>
                <a:cs typeface="Courier New" panose="02070309020205020404" pitchFamily="49" charset="0"/>
              </a:rPr>
              <a:t>dir</a:t>
            </a:r>
            <a:r>
              <a:rPr lang="en-US" sz="2000" dirty="0"/>
              <a:t>), receive files (</a:t>
            </a:r>
            <a:r>
              <a:rPr lang="en-US" sz="2000" dirty="0">
                <a:latin typeface="Courier New" panose="02070309020205020404" pitchFamily="49" charset="0"/>
                <a:cs typeface="Courier New" panose="02070309020205020404" pitchFamily="49" charset="0"/>
              </a:rPr>
              <a:t>get</a:t>
            </a:r>
            <a:r>
              <a:rPr lang="en-US" sz="2000" dirty="0"/>
              <a:t> and </a:t>
            </a:r>
            <a:r>
              <a:rPr lang="en-US" sz="2000" dirty="0" err="1">
                <a:latin typeface="Courier New" panose="02070309020205020404" pitchFamily="49" charset="0"/>
                <a:cs typeface="Courier New" panose="02070309020205020404" pitchFamily="49" charset="0"/>
              </a:rPr>
              <a:t>mget</a:t>
            </a:r>
            <a:r>
              <a:rPr lang="en-US" sz="2000" dirty="0"/>
              <a:t>) and send files (</a:t>
            </a:r>
            <a:r>
              <a:rPr lang="en-US" sz="2000" dirty="0">
                <a:latin typeface="Courier New" panose="02070309020205020404" pitchFamily="49" charset="0"/>
                <a:cs typeface="Courier New" panose="02070309020205020404" pitchFamily="49" charset="0"/>
              </a:rPr>
              <a:t>put</a:t>
            </a:r>
            <a:r>
              <a:rPr lang="en-US" sz="2000" dirty="0"/>
              <a:t> and </a:t>
            </a:r>
            <a:r>
              <a:rPr lang="en-US" sz="2000" dirty="0" err="1">
                <a:latin typeface="Courier New" panose="02070309020205020404" pitchFamily="49" charset="0"/>
                <a:cs typeface="Courier New" panose="02070309020205020404" pitchFamily="49" charset="0"/>
              </a:rPr>
              <a:t>mput</a:t>
            </a:r>
            <a:r>
              <a:rPr lang="en-US" sz="2000" dirty="0"/>
              <a:t>).</a:t>
            </a:r>
            <a:endParaRPr lang="en-US" sz="2000" dirty="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20479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Remote file transfer</a:t>
            </a:r>
          </a:p>
        </p:txBody>
      </p:sp>
      <p:sp>
        <p:nvSpPr>
          <p:cNvPr id="3" name="Content Placeholder 2"/>
          <p:cNvSpPr>
            <a:spLocks noGrp="1"/>
          </p:cNvSpPr>
          <p:nvPr>
            <p:ph idx="1"/>
          </p:nvPr>
        </p:nvSpPr>
        <p:spPr>
          <a:xfrm>
            <a:off x="656822" y="2160555"/>
            <a:ext cx="7984691" cy="1625834"/>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scp</a:t>
            </a:r>
            <a:r>
              <a:rPr lang="en-US" sz="2000" dirty="0">
                <a:cs typeface="Courier New" panose="02070309020205020404" pitchFamily="49" charset="0"/>
              </a:rPr>
              <a:t> </a:t>
            </a:r>
            <a:r>
              <a:rPr lang="en-US" sz="2000" dirty="0">
                <a:solidFill>
                  <a:schemeClr val="accent3">
                    <a:lumMod val="50000"/>
                  </a:schemeClr>
                </a:solidFill>
                <a:cs typeface="Courier New" panose="02070309020205020404" pitchFamily="49" charset="0"/>
              </a:rPr>
              <a:t>(secure copy) </a:t>
            </a:r>
            <a:r>
              <a:rPr lang="en-US" sz="2000" dirty="0">
                <a:cs typeface="Courier New" panose="02070309020205020404" pitchFamily="49" charset="0"/>
              </a:rPr>
              <a:t>is a secure way of transferring files between computers. It works just like the UNIX </a:t>
            </a:r>
            <a:r>
              <a:rPr lang="en-US" sz="2000" dirty="0" err="1">
                <a:solidFill>
                  <a:schemeClr val="accent3">
                    <a:lumMod val="50000"/>
                  </a:schemeClr>
                </a:solidFill>
                <a:latin typeface="Courier New" panose="02070309020205020404" pitchFamily="49" charset="0"/>
                <a:cs typeface="Courier New" panose="02070309020205020404" pitchFamily="49" charset="0"/>
              </a:rPr>
              <a:t>cp</a:t>
            </a:r>
            <a:r>
              <a:rPr lang="en-US" sz="2000" dirty="0">
                <a:cs typeface="Courier New" panose="02070309020205020404" pitchFamily="49" charset="0"/>
              </a:rPr>
              <a:t> command except that the arguments can specify a user and machine as well as files.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951944" y="3412629"/>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syntax:</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err="1">
                <a:solidFill>
                  <a:schemeClr val="tx1">
                    <a:lumMod val="65000"/>
                    <a:lumOff val="35000"/>
                  </a:schemeClr>
                </a:solidFill>
                <a:latin typeface="Courier New" panose="02070309020205020404" pitchFamily="49" charset="0"/>
                <a:cs typeface="Courier New" panose="02070309020205020404" pitchFamily="49" charset="0"/>
              </a:rPr>
              <a:t>scp</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b="0" kern="0" dirty="0" err="1">
                <a:solidFill>
                  <a:schemeClr val="tx1">
                    <a:lumMod val="65000"/>
                    <a:lumOff val="35000"/>
                  </a:schemeClr>
                </a:solidFill>
                <a:latin typeface="Courier New" panose="02070309020205020404" pitchFamily="49" charset="0"/>
                <a:cs typeface="Courier New" panose="02070309020205020404" pitchFamily="49" charset="0"/>
              </a:rPr>
              <a:t>sourcefiles</a:t>
            </a:r>
            <a:r>
              <a:rPr lang="en-US" b="0" kern="0" dirty="0">
                <a:solidFill>
                  <a:schemeClr val="tx1">
                    <a:lumMod val="65000"/>
                    <a:lumOff val="35000"/>
                  </a:schemeClr>
                </a:solidFill>
                <a:latin typeface="Courier New" panose="02070309020205020404" pitchFamily="49" charset="0"/>
                <a:cs typeface="Courier New" panose="02070309020205020404" pitchFamily="49" charset="0"/>
              </a:rPr>
              <a:t> destination</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951943" y="4644988"/>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cs typeface="Courier New" panose="02070309020205020404" pitchFamily="49" charset="0"/>
              </a:rPr>
              <a:t>example:</a:t>
            </a:r>
          </a:p>
          <a:p>
            <a:pPr marL="0" indent="0" algn="ctr">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 </a:t>
            </a:r>
            <a:r>
              <a:rPr lang="en-US" sz="2000" b="0" kern="0" dirty="0" err="1">
                <a:solidFill>
                  <a:schemeClr val="tx1">
                    <a:lumMod val="65000"/>
                    <a:lumOff val="35000"/>
                  </a:schemeClr>
                </a:solidFill>
                <a:latin typeface="Courier New" panose="02070309020205020404" pitchFamily="49" charset="0"/>
                <a:cs typeface="Courier New" panose="02070309020205020404" pitchFamily="49" charset="0"/>
              </a:rPr>
              <a:t>scp</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will@rose.doc.ic.ac.uk:~/hello.txt</a:t>
            </a:r>
            <a:endParaRPr lang="en-US" b="0" i="1" kern="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0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382068"/>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1142465" y="2981195"/>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1142465" y="3580322"/>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1142465" y="415443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1142465" y="473819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35131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8"/>
                                        </p:tgtEl>
                                        <p:attrNameLst>
                                          <p:attrName>style.color</p:attrName>
                                        </p:attrNameLst>
                                      </p:cBhvr>
                                      <p:by>
                                        <p:hsl h="0" s="-12549" l="-25098"/>
                                      </p:by>
                                    </p:animClr>
                                    <p:animClr clrSpc="hsl" dir="cw">
                                      <p:cBhvr>
                                        <p:cTn id="7" dur="500" fill="hold"/>
                                        <p:tgtEl>
                                          <p:spTgt spid="18"/>
                                        </p:tgtEl>
                                        <p:attrNameLst>
                                          <p:attrName>fillcolor</p:attrName>
                                        </p:attrNameLst>
                                      </p:cBhvr>
                                      <p:by>
                                        <p:hsl h="0" s="-12549" l="-25098"/>
                                      </p:by>
                                    </p:animClr>
                                    <p:animClr clrSpc="hsl" dir="cw">
                                      <p:cBhvr>
                                        <p:cTn id="8" dur="500" fill="hold"/>
                                        <p:tgtEl>
                                          <p:spTgt spid="18"/>
                                        </p:tgtEl>
                                        <p:attrNameLst>
                                          <p:attrName>stroke.color</p:attrName>
                                        </p:attrNameLst>
                                      </p:cBhvr>
                                      <p:by>
                                        <p:hsl h="0" s="-12549" l="-25098"/>
                                      </p:by>
                                    </p:animClr>
                                    <p:set>
                                      <p:cBhvr>
                                        <p:cTn id="9"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Other Internet-related utilities</a:t>
            </a:r>
          </a:p>
        </p:txBody>
      </p:sp>
      <p:sp>
        <p:nvSpPr>
          <p:cNvPr id="3" name="Content Placeholder 2"/>
          <p:cNvSpPr>
            <a:spLocks noGrp="1"/>
          </p:cNvSpPr>
          <p:nvPr>
            <p:ph idx="1"/>
          </p:nvPr>
        </p:nvSpPr>
        <p:spPr>
          <a:xfrm>
            <a:off x="1077418" y="3798152"/>
            <a:ext cx="7023393" cy="1625834"/>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netscape</a:t>
            </a:r>
            <a:r>
              <a:rPr lang="en-US" sz="2000" dirty="0">
                <a:cs typeface="Courier New" panose="02070309020205020404" pitchFamily="49" charset="0"/>
              </a:rPr>
              <a:t> is a fully-fledged graphical web browser (like Internet Explorer).</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108547" name="Picture 3" descr="https://upload.wikimedia.org/wikipedia/commons/thumb/6/66/Netscape_logo.svg/200px-Netscape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419" y="2697333"/>
            <a:ext cx="3262762" cy="89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3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Other Internet-related utilities</a:t>
            </a:r>
          </a:p>
        </p:txBody>
      </p:sp>
      <p:sp>
        <p:nvSpPr>
          <p:cNvPr id="3" name="Content Placeholder 2"/>
          <p:cNvSpPr>
            <a:spLocks noGrp="1"/>
          </p:cNvSpPr>
          <p:nvPr>
            <p:ph idx="1"/>
          </p:nvPr>
        </p:nvSpPr>
        <p:spPr>
          <a:xfrm>
            <a:off x="709503" y="2125190"/>
            <a:ext cx="7700400" cy="708162"/>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lynx</a:t>
            </a:r>
            <a:r>
              <a:rPr lang="en-US" sz="2000" dirty="0">
                <a:cs typeface="Courier New" panose="02070309020205020404" pitchFamily="49" charset="0"/>
              </a:rPr>
              <a:t> provides a way to browse the web on a text-only terminal.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736974" y="2938108"/>
            <a:ext cx="7700401" cy="135055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2800" b="0" kern="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wget</a:t>
            </a:r>
            <a:r>
              <a:rPr lang="en-US" sz="2000" b="0" kern="0" dirty="0">
                <a:cs typeface="Courier New" panose="02070309020205020404" pitchFamily="49" charset="0"/>
              </a:rPr>
              <a:t> provides a way to retrieve files from the web (using the HTTP protocol). </a:t>
            </a:r>
            <a:r>
              <a:rPr lang="en-US" sz="2000" b="0" kern="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wget</a:t>
            </a:r>
            <a:r>
              <a:rPr lang="en-US" sz="2000" b="0" kern="0" dirty="0">
                <a:cs typeface="Courier New" panose="02070309020205020404" pitchFamily="49" charset="0"/>
              </a:rPr>
              <a:t> is non-interactive, which means it can run in the background, while the user is not  logged  in (unlike  most  web browsers).</a:t>
            </a:r>
          </a:p>
        </p:txBody>
      </p:sp>
      <p:sp>
        <p:nvSpPr>
          <p:cNvPr id="8" name="Content Placeholder 2"/>
          <p:cNvSpPr txBox="1">
            <a:spLocks/>
          </p:cNvSpPr>
          <p:nvPr/>
        </p:nvSpPr>
        <p:spPr bwMode="gray">
          <a:xfrm>
            <a:off x="710236" y="4563941"/>
            <a:ext cx="7700400" cy="81585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1800" b="0" kern="0" dirty="0">
                <a:cs typeface="Courier New" panose="02070309020205020404" pitchFamily="49" charset="0"/>
              </a:rPr>
              <a:t>The content retrieved by </a:t>
            </a:r>
            <a:r>
              <a:rPr lang="en-US" sz="1800" b="0" kern="0" dirty="0" err="1">
                <a:solidFill>
                  <a:schemeClr val="accent3">
                    <a:lumMod val="50000"/>
                  </a:schemeClr>
                </a:solidFill>
                <a:latin typeface="Courier New" panose="02070309020205020404" pitchFamily="49" charset="0"/>
                <a:cs typeface="Courier New" panose="02070309020205020404" pitchFamily="49" charset="0"/>
              </a:rPr>
              <a:t>wget</a:t>
            </a:r>
            <a:r>
              <a:rPr lang="en-US" sz="1800" b="0" kern="0" dirty="0">
                <a:cs typeface="Courier New" panose="02070309020205020404" pitchFamily="49" charset="0"/>
              </a:rPr>
              <a:t> is stored as raw HTML text (which can be viewed later using a web browser).</a:t>
            </a:r>
          </a:p>
        </p:txBody>
      </p:sp>
    </p:spTree>
    <p:extLst>
      <p:ext uri="{BB962C8B-B14F-4D97-AF65-F5344CB8AC3E}">
        <p14:creationId xmlns:p14="http://schemas.microsoft.com/office/powerpoint/2010/main" val="373182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382068"/>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1142465" y="2981195"/>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1142465" y="3580322"/>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1142465" y="4154439"/>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1142465" y="473819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14466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709503" y="2125190"/>
            <a:ext cx="7700400" cy="708162"/>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mail</a:t>
            </a:r>
            <a:r>
              <a:rPr lang="en-US" sz="2000" dirty="0">
                <a:cs typeface="Courier New" panose="02070309020205020404" pitchFamily="49" charset="0"/>
              </a:rPr>
              <a:t> is the standard UNIX utility for sending and receiving email.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1373468" y="2708011"/>
            <a:ext cx="6427414" cy="259980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buFontTx/>
              <a:buNone/>
            </a:pPr>
            <a:r>
              <a:rPr lang="en-US" sz="1600" b="0" kern="0" dirty="0">
                <a:cs typeface="Courier New" panose="02070309020205020404" pitchFamily="49" charset="0"/>
              </a:rPr>
              <a:t>Example:</a:t>
            </a:r>
          </a:p>
          <a:p>
            <a:pPr marL="0" indent="0">
              <a:buFontTx/>
              <a:buNone/>
            </a:pPr>
            <a:r>
              <a:rPr lang="en-US" sz="1600" b="0" kern="0" dirty="0">
                <a:latin typeface="Courier New" panose="02070309020205020404" pitchFamily="49" charset="0"/>
                <a:cs typeface="Courier New" panose="02070309020205020404" pitchFamily="49" charset="0"/>
              </a:rPr>
              <a:t>$ mail </a:t>
            </a:r>
          </a:p>
          <a:p>
            <a:pPr marL="0" indent="0">
              <a:buFontTx/>
              <a:buNone/>
            </a:pPr>
            <a:r>
              <a:rPr lang="en-US" sz="1600" b="0" kern="0" dirty="0">
                <a:latin typeface="Courier New" panose="02070309020205020404" pitchFamily="49" charset="0"/>
                <a:cs typeface="Courier New" panose="02070309020205020404" pitchFamily="49" charset="0"/>
              </a:rPr>
              <a:t>Mail version 8.1 6/6/93.  Type ? for help. </a:t>
            </a:r>
          </a:p>
          <a:p>
            <a:pPr marL="0" indent="0">
              <a:buFontTx/>
              <a:buNone/>
            </a:pPr>
            <a:r>
              <a:rPr lang="en-US" sz="1600" b="0" kern="0" dirty="0">
                <a:latin typeface="Courier New" panose="02070309020205020404" pitchFamily="49" charset="0"/>
                <a:cs typeface="Courier New" panose="02070309020205020404" pitchFamily="49" charset="0"/>
              </a:rPr>
              <a:t>"/</a:t>
            </a:r>
            <a:r>
              <a:rPr lang="en-US" sz="1600" b="0" kern="0" dirty="0" err="1">
                <a:latin typeface="Courier New" panose="02070309020205020404" pitchFamily="49" charset="0"/>
                <a:cs typeface="Courier New" panose="02070309020205020404" pitchFamily="49" charset="0"/>
              </a:rPr>
              <a:t>var</a:t>
            </a:r>
            <a:r>
              <a:rPr lang="en-US" sz="1600" b="0" kern="0" dirty="0">
                <a:latin typeface="Courier New" panose="02070309020205020404" pitchFamily="49" charset="0"/>
                <a:cs typeface="Courier New" panose="02070309020205020404" pitchFamily="49" charset="0"/>
              </a:rPr>
              <a:t>/spool/mail/will": 2 messages 2 new </a:t>
            </a:r>
          </a:p>
          <a:p>
            <a:pPr marL="0" indent="0">
              <a:buFontTx/>
              <a:buNone/>
            </a:pPr>
            <a:r>
              <a:rPr lang="en-US" sz="1600" b="0" kern="0" dirty="0">
                <a:latin typeface="Courier New" panose="02070309020205020404" pitchFamily="49" charset="0"/>
                <a:cs typeface="Courier New" panose="02070309020205020404" pitchFamily="49" charset="0"/>
              </a:rPr>
              <a:t>1 jack@sprat.com      Mon Dec 11 10:37 "Beanstalks" </a:t>
            </a:r>
          </a:p>
          <a:p>
            <a:pPr marL="0" indent="0">
              <a:buFontTx/>
              <a:buNone/>
            </a:pPr>
            <a:r>
              <a:rPr lang="en-US" sz="1600" b="0" kern="0" dirty="0">
                <a:latin typeface="Courier New" panose="02070309020205020404" pitchFamily="49" charset="0"/>
                <a:cs typeface="Courier New" panose="02070309020205020404" pitchFamily="49" charset="0"/>
              </a:rPr>
              <a:t>2 bill@whitehouse.gov Mon Dec 11 11:00 "Re: Monica" </a:t>
            </a:r>
          </a:p>
          <a:p>
            <a:pPr marL="0" indent="0">
              <a:buFontTx/>
              <a:buNone/>
            </a:pPr>
            <a:r>
              <a:rPr lang="en-US" sz="1600" b="0" kern="0" dirty="0">
                <a:latin typeface="Courier New" panose="02070309020205020404" pitchFamily="49" charset="0"/>
                <a:cs typeface="Courier New" panose="02070309020205020404" pitchFamily="49" charset="0"/>
              </a:rPr>
              <a:t>&amp;</a:t>
            </a:r>
          </a:p>
        </p:txBody>
      </p:sp>
    </p:spTree>
    <p:extLst>
      <p:ext uri="{BB962C8B-B14F-4D97-AF65-F5344CB8AC3E}">
        <p14:creationId xmlns:p14="http://schemas.microsoft.com/office/powerpoint/2010/main" val="237668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709503" y="2125190"/>
            <a:ext cx="7700400" cy="708162"/>
          </a:xfrm>
        </p:spPr>
        <p:txBody>
          <a:bodyPr/>
          <a:lstStyle/>
          <a:p>
            <a:pPr marL="0" indent="0" algn="just">
              <a:buNone/>
            </a:pPr>
            <a:r>
              <a:rPr lang="en-US" sz="2000" dirty="0">
                <a:cs typeface="Courier New" panose="02070309020205020404" pitchFamily="49" charset="0"/>
              </a:rPr>
              <a:t>Here are some of the important commands (type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for a full list)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1225164" y="2846231"/>
            <a:ext cx="6724021" cy="3127841"/>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1600" b="0" kern="0" dirty="0">
                <a:latin typeface="Courier New" panose="02070309020205020404" pitchFamily="49" charset="0"/>
                <a:cs typeface="Courier New" panose="02070309020205020404" pitchFamily="49" charset="0"/>
              </a:rPr>
              <a:t>?</a:t>
            </a:r>
            <a:r>
              <a:rPr lang="en-US" sz="1600" b="0" kern="0" dirty="0">
                <a:cs typeface="Courier New" panose="02070309020205020404" pitchFamily="49" charset="0"/>
              </a:rPr>
              <a:t>			help</a:t>
            </a:r>
          </a:p>
          <a:p>
            <a:pPr marL="0" indent="0" algn="just">
              <a:buFontTx/>
              <a:buNone/>
            </a:pPr>
            <a:r>
              <a:rPr lang="en-US" sz="1600" b="0" kern="0" dirty="0">
                <a:latin typeface="Courier New" panose="02070309020205020404" pitchFamily="49" charset="0"/>
                <a:cs typeface="Courier New" panose="02070309020205020404" pitchFamily="49" charset="0"/>
              </a:rPr>
              <a:t>q</a:t>
            </a:r>
            <a:r>
              <a:rPr lang="en-US" sz="1600" b="0" kern="0" dirty="0">
                <a:cs typeface="Courier New" panose="02070309020205020404" pitchFamily="49" charset="0"/>
              </a:rPr>
              <a:t>			quit, saving changes to mailbox</a:t>
            </a:r>
          </a:p>
          <a:p>
            <a:pPr marL="0" indent="0" algn="just">
              <a:buFontTx/>
              <a:buNone/>
            </a:pPr>
            <a:r>
              <a:rPr lang="en-US" sz="1600" b="0" kern="0" dirty="0">
                <a:latin typeface="Courier New" panose="02070309020205020404" pitchFamily="49" charset="0"/>
                <a:cs typeface="Courier New" panose="02070309020205020404" pitchFamily="49" charset="0"/>
              </a:rPr>
              <a:t>x</a:t>
            </a:r>
            <a:r>
              <a:rPr lang="en-US" sz="1600" b="0" kern="0" dirty="0">
                <a:cs typeface="Courier New" panose="02070309020205020404" pitchFamily="49" charset="0"/>
              </a:rPr>
              <a:t>			quit, restoring mailbox to its original state</a:t>
            </a:r>
          </a:p>
          <a:p>
            <a:pPr marL="0" indent="0" algn="just">
              <a:buFontTx/>
              <a:buNone/>
            </a:pPr>
            <a:r>
              <a:rPr lang="en-US" sz="1600" b="0" kern="0" dirty="0">
                <a:latin typeface="Courier New" panose="02070309020205020404" pitchFamily="49" charset="0"/>
                <a:cs typeface="Courier New" panose="02070309020205020404" pitchFamily="49" charset="0"/>
              </a:rPr>
              <a:t>t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displays messages </a:t>
            </a:r>
          </a:p>
          <a:p>
            <a:pPr marL="0" indent="0" algn="just">
              <a:buFontTx/>
              <a:buNone/>
            </a:pPr>
            <a:r>
              <a:rPr lang="en-US" sz="1600" b="0" kern="0" dirty="0">
                <a:latin typeface="Courier New" panose="02070309020205020404" pitchFamily="49" charset="0"/>
                <a:cs typeface="Courier New" panose="02070309020205020404" pitchFamily="49" charset="0"/>
              </a:rPr>
              <a:t>+/-</a:t>
            </a:r>
            <a:r>
              <a:rPr lang="en-US" sz="1600" b="0" kern="0" dirty="0">
                <a:cs typeface="Courier New" panose="02070309020205020404" pitchFamily="49" charset="0"/>
              </a:rPr>
              <a:t>			show next/previous message</a:t>
            </a:r>
          </a:p>
          <a:p>
            <a:pPr marL="0" indent="0" algn="just">
              <a:buFontTx/>
              <a:buNone/>
            </a:pPr>
            <a:r>
              <a:rPr lang="en-US" sz="1600" b="0" kern="0" dirty="0">
                <a:latin typeface="Courier New" panose="02070309020205020404" pitchFamily="49" charset="0"/>
                <a:cs typeface="Courier New" panose="02070309020205020404" pitchFamily="49" charset="0"/>
              </a:rPr>
              <a:t>d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deletes messages</a:t>
            </a:r>
          </a:p>
          <a:p>
            <a:pPr marL="0" indent="0" algn="just">
              <a:buFontTx/>
              <a:buNone/>
            </a:pPr>
            <a:r>
              <a:rPr lang="en-US" sz="1600" b="0" kern="0" dirty="0">
                <a:latin typeface="Courier New" panose="02070309020205020404" pitchFamily="49" charset="0"/>
                <a:cs typeface="Courier New" panose="02070309020205020404" pitchFamily="49" charset="0"/>
              </a:rPr>
              <a:t>u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undelete messages</a:t>
            </a:r>
          </a:p>
          <a:p>
            <a:pPr marL="0" indent="0" algn="just">
              <a:buFontTx/>
              <a:buNone/>
            </a:pPr>
            <a:r>
              <a:rPr lang="en-US" sz="1600" b="0" kern="0" dirty="0">
                <a:latin typeface="Courier New" panose="02070309020205020404" pitchFamily="49" charset="0"/>
                <a:cs typeface="Courier New" panose="02070309020205020404" pitchFamily="49" charset="0"/>
              </a:rPr>
              <a:t>m address</a:t>
            </a:r>
            <a:r>
              <a:rPr lang="en-US" sz="1600" b="0" kern="0" dirty="0">
                <a:cs typeface="Courier New" panose="02070309020205020404" pitchFamily="49" charset="0"/>
              </a:rPr>
              <a:t>		send a new email </a:t>
            </a:r>
          </a:p>
          <a:p>
            <a:pPr marL="0" indent="0" algn="just">
              <a:buFontTx/>
              <a:buNone/>
            </a:pPr>
            <a:r>
              <a:rPr lang="en-US" sz="1600" b="0" kern="0" dirty="0">
                <a:latin typeface="Courier New" panose="02070309020205020404" pitchFamily="49" charset="0"/>
                <a:cs typeface="Courier New" panose="02070309020205020404" pitchFamily="49" charset="0"/>
              </a:rPr>
              <a:t>r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reply to sender and other </a:t>
            </a:r>
            <a:r>
              <a:rPr lang="en-US" sz="1600" b="0" kern="0" dirty="0" err="1">
                <a:cs typeface="Courier New" panose="02070309020205020404" pitchFamily="49" charset="0"/>
              </a:rPr>
              <a:t>receipients</a:t>
            </a:r>
            <a:endParaRPr lang="en-US" sz="1600" b="0" kern="0" dirty="0">
              <a:cs typeface="Courier New" panose="02070309020205020404" pitchFamily="49" charset="0"/>
            </a:endParaRPr>
          </a:p>
          <a:p>
            <a:pPr marL="0" indent="0" algn="just">
              <a:buFontTx/>
              <a:buNone/>
            </a:pPr>
            <a:r>
              <a:rPr lang="en-US" sz="1600" b="0" kern="0" dirty="0">
                <a:latin typeface="Courier New" panose="02070309020205020404" pitchFamily="49" charset="0"/>
                <a:cs typeface="Courier New" panose="02070309020205020404" pitchFamily="49" charset="0"/>
              </a:rPr>
              <a:t>R </a:t>
            </a:r>
            <a:r>
              <a:rPr lang="en-US" sz="1600" b="0" kern="0" dirty="0" err="1">
                <a:latin typeface="Courier New" panose="02070309020205020404" pitchFamily="49" charset="0"/>
                <a:cs typeface="Courier New" panose="02070309020205020404" pitchFamily="49" charset="0"/>
              </a:rPr>
              <a:t>messagelist</a:t>
            </a:r>
            <a:r>
              <a:rPr lang="en-US" sz="1600" b="0" kern="0" dirty="0">
                <a:cs typeface="Courier New" panose="02070309020205020404" pitchFamily="49" charset="0"/>
              </a:rPr>
              <a:t>		reply only to sender</a:t>
            </a:r>
          </a:p>
        </p:txBody>
      </p:sp>
    </p:spTree>
    <p:extLst>
      <p:ext uri="{BB962C8B-B14F-4D97-AF65-F5344CB8AC3E}">
        <p14:creationId xmlns:p14="http://schemas.microsoft.com/office/powerpoint/2010/main" val="30084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CONTENTS</a:t>
            </a:r>
          </a:p>
        </p:txBody>
      </p:sp>
      <p:sp>
        <p:nvSpPr>
          <p:cNvPr id="7" name="Slide Number Placeholder 3"/>
          <p:cNvSpPr>
            <a:spLocks noGrp="1"/>
          </p:cNvSpPr>
          <p:nvPr>
            <p:ph type="sldNum" sz="quarter" idx="10"/>
          </p:nvPr>
        </p:nvSpPr>
        <p:spPr/>
        <p:txBody>
          <a:bodyPr/>
          <a:lstStyle/>
          <a:p>
            <a:fld id="{36719124-5D47-42CE-9623-8F1592D84F23}" type="slidenum">
              <a:rPr lang="en-US" smtClean="0"/>
              <a:pPr/>
              <a:t>1</a:t>
            </a:fld>
            <a:endParaRPr lang="en-US" dirty="0"/>
          </a:p>
        </p:txBody>
      </p:sp>
      <p:sp>
        <p:nvSpPr>
          <p:cNvPr id="8" name="Footer Placeholder 4"/>
          <p:cNvSpPr>
            <a:spLocks noGrp="1"/>
          </p:cNvSpPr>
          <p:nvPr>
            <p:ph type="ftr" sz="quarter" idx="11"/>
          </p:nvPr>
        </p:nvSpPr>
        <p:spPr/>
        <p:txBody>
          <a:bodyPr/>
          <a:lstStyle/>
          <a:p>
            <a:pPr>
              <a:defRPr/>
            </a:pPr>
            <a:r>
              <a:rPr lang="en-GB" dirty="0"/>
              <a:t>Copyright © 2015 Accenture. All rights reserved. Confidential—For Company Internal Use Only.</a:t>
            </a:r>
            <a:endParaRPr lang="en-US" dirty="0"/>
          </a:p>
        </p:txBody>
      </p:sp>
      <p:sp>
        <p:nvSpPr>
          <p:cNvPr id="10" name="Text Box 34"/>
          <p:cNvSpPr txBox="1">
            <a:spLocks noChangeArrowheads="1"/>
          </p:cNvSpPr>
          <p:nvPr>
            <p:custDataLst>
              <p:tags r:id="rId1"/>
            </p:custDataLst>
          </p:nvPr>
        </p:nvSpPr>
        <p:spPr bwMode="auto">
          <a:xfrm>
            <a:off x="7407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sp>
        <p:nvSpPr>
          <p:cNvPr id="22" name="Round Diagonal Corner Rectangle 21"/>
          <p:cNvSpPr/>
          <p:nvPr/>
        </p:nvSpPr>
        <p:spPr bwMode="auto">
          <a:xfrm>
            <a:off x="1245497" y="3193437"/>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Connection and File Transfer </a:t>
            </a:r>
          </a:p>
        </p:txBody>
      </p:sp>
      <p:sp>
        <p:nvSpPr>
          <p:cNvPr id="23" name="Oval 22"/>
          <p:cNvSpPr/>
          <p:nvPr/>
        </p:nvSpPr>
        <p:spPr bwMode="auto">
          <a:xfrm>
            <a:off x="647031" y="3048629"/>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29" name="Picture 2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3080394"/>
            <a:ext cx="682378" cy="648007"/>
          </a:xfrm>
          <a:prstGeom prst="rect">
            <a:avLst/>
          </a:prstGeom>
        </p:spPr>
      </p:pic>
      <p:sp>
        <p:nvSpPr>
          <p:cNvPr id="18" name="Round Diagonal Corner Rectangle 17"/>
          <p:cNvSpPr/>
          <p:nvPr/>
        </p:nvSpPr>
        <p:spPr bwMode="auto">
          <a:xfrm>
            <a:off x="1245497" y="4058991"/>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The </a:t>
            </a:r>
            <a:r>
              <a:rPr lang="en-US" sz="1800" dirty="0" err="1">
                <a:solidFill>
                  <a:schemeClr val="bg1"/>
                </a:solidFill>
              </a:rPr>
              <a:t>superuser</a:t>
            </a:r>
            <a:r>
              <a:rPr lang="en-US" sz="1800" dirty="0">
                <a:solidFill>
                  <a:schemeClr val="bg1"/>
                </a:solidFill>
              </a:rPr>
              <a:t> root </a:t>
            </a:r>
          </a:p>
        </p:txBody>
      </p:sp>
      <p:sp>
        <p:nvSpPr>
          <p:cNvPr id="20" name="Oval 19"/>
          <p:cNvSpPr/>
          <p:nvPr/>
        </p:nvSpPr>
        <p:spPr bwMode="auto">
          <a:xfrm>
            <a:off x="647031" y="3914183"/>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21" name="Picture 2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3945948"/>
            <a:ext cx="682378" cy="648007"/>
          </a:xfrm>
          <a:prstGeom prst="rect">
            <a:avLst/>
          </a:prstGeom>
        </p:spPr>
      </p:pic>
    </p:spTree>
    <p:extLst>
      <p:ext uri="{BB962C8B-B14F-4D97-AF65-F5344CB8AC3E}">
        <p14:creationId xmlns:p14="http://schemas.microsoft.com/office/powerpoint/2010/main" val="157580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708295" y="2323152"/>
            <a:ext cx="7700400" cy="708162"/>
          </a:xfrm>
        </p:spPr>
        <p:txBody>
          <a:bodyPr/>
          <a:lstStyle/>
          <a:p>
            <a:pPr marL="0" indent="0" algn="just">
              <a:buNone/>
            </a:pPr>
            <a:r>
              <a:rPr lang="en-US" sz="2000" dirty="0">
                <a:cs typeface="Courier New" panose="02070309020205020404" pitchFamily="49" charset="0"/>
              </a:rPr>
              <a:t>You can also use mail to send email directly from the command line: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1" name="Content Placeholder 2"/>
          <p:cNvSpPr txBox="1">
            <a:spLocks/>
          </p:cNvSpPr>
          <p:nvPr/>
        </p:nvSpPr>
        <p:spPr bwMode="gray">
          <a:xfrm>
            <a:off x="1582851" y="3067947"/>
            <a:ext cx="5745227" cy="9348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1600" b="0" kern="0" dirty="0">
                <a:cs typeface="Courier New" panose="02070309020205020404" pitchFamily="49" charset="0"/>
              </a:rPr>
              <a:t>example:</a:t>
            </a:r>
          </a:p>
          <a:p>
            <a:pPr marL="0" indent="0" algn="just">
              <a:buFontTx/>
              <a:buNone/>
            </a:pPr>
            <a:r>
              <a:rPr lang="en-US" sz="1600" b="0" kern="0" dirty="0">
                <a:latin typeface="Courier New" panose="02070309020205020404" pitchFamily="49" charset="0"/>
                <a:cs typeface="Courier New" panose="02070309020205020404" pitchFamily="49" charset="0"/>
              </a:rPr>
              <a:t>$ mail -s "Hi" wjk@doc.ic.ac.uk &lt; message.txt </a:t>
            </a:r>
          </a:p>
          <a:p>
            <a:pPr marL="0" indent="0" algn="just">
              <a:buFontTx/>
              <a:buNone/>
            </a:pPr>
            <a:r>
              <a:rPr lang="en-US" sz="1600" b="0" kern="0" dirty="0">
                <a:latin typeface="Courier New" panose="02070309020205020404" pitchFamily="49" charset="0"/>
                <a:cs typeface="Courier New" panose="02070309020205020404" pitchFamily="49" charset="0"/>
              </a:rPr>
              <a:t>$</a:t>
            </a:r>
          </a:p>
        </p:txBody>
      </p:sp>
      <p:sp>
        <p:nvSpPr>
          <p:cNvPr id="6"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You can also use </a:t>
            </a:r>
            <a:r>
              <a:rPr kumimoji="0" lang="en-US" altLang="en-US" sz="1000" b="0" i="0" u="none" strike="noStrike" cap="none" normalizeH="0" baseline="0">
                <a:ln>
                  <a:noFill/>
                </a:ln>
                <a:solidFill>
                  <a:srgbClr val="000000"/>
                </a:solidFill>
                <a:effectLst/>
                <a:latin typeface="Arial Unicode MS" panose="020B0604020202020204" pitchFamily="34" charset="-128"/>
              </a:rPr>
              <a:t>mail </a:t>
            </a:r>
            <a:r>
              <a:rPr kumimoji="0" lang="en-US" altLang="en-US" sz="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to send email directly from the command line.</a:t>
            </a: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2"/>
          <p:cNvSpPr txBox="1">
            <a:spLocks/>
          </p:cNvSpPr>
          <p:nvPr/>
        </p:nvSpPr>
        <p:spPr bwMode="gray">
          <a:xfrm>
            <a:off x="708295" y="4468693"/>
            <a:ext cx="7700400" cy="89154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1600" b="0" kern="0" dirty="0">
                <a:cs typeface="Courier New" panose="02070309020205020404" pitchFamily="49" charset="0"/>
              </a:rPr>
              <a:t>	emails the contents of the (ASCII) file message.txt to the recipient wjk@doc.ic.ac.uk with the subject "Hi"</a:t>
            </a:r>
          </a:p>
        </p:txBody>
      </p:sp>
    </p:spTree>
    <p:extLst>
      <p:ext uri="{BB962C8B-B14F-4D97-AF65-F5344CB8AC3E}">
        <p14:creationId xmlns:p14="http://schemas.microsoft.com/office/powerpoint/2010/main" val="3532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708295" y="2351204"/>
            <a:ext cx="7700400" cy="1146044"/>
          </a:xfrm>
        </p:spPr>
        <p:txBody>
          <a:bodyPr/>
          <a:lstStyle/>
          <a:p>
            <a:pPr marL="0" indent="0" algn="just">
              <a:buNone/>
            </a:pPr>
            <a:r>
              <a:rPr lang="en-US" sz="1800" dirty="0">
                <a:solidFill>
                  <a:schemeClr val="tx1">
                    <a:lumMod val="95000"/>
                    <a:lumOff val="5000"/>
                  </a:schemeClr>
                </a:solidFill>
                <a:latin typeface="Courier New" panose="02070309020205020404" pitchFamily="49" charset="0"/>
                <a:cs typeface="Courier New" panose="02070309020205020404" pitchFamily="49" charset="0"/>
              </a:rPr>
              <a:t>mutt</a:t>
            </a:r>
            <a:r>
              <a:rPr lang="en-US" sz="1800" dirty="0">
                <a:cs typeface="Courier New" panose="02070309020205020404" pitchFamily="49" charset="0"/>
              </a:rPr>
              <a:t>, </a:t>
            </a:r>
            <a:r>
              <a:rPr lang="en-US" sz="1800" dirty="0">
                <a:solidFill>
                  <a:schemeClr val="tx1">
                    <a:lumMod val="95000"/>
                    <a:lumOff val="5000"/>
                  </a:schemeClr>
                </a:solidFill>
                <a:latin typeface="Courier New" panose="02070309020205020404" pitchFamily="49" charset="0"/>
                <a:cs typeface="Courier New" panose="02070309020205020404" pitchFamily="49" charset="0"/>
              </a:rPr>
              <a:t>elm</a:t>
            </a:r>
            <a:r>
              <a:rPr lang="en-US" sz="1800" dirty="0">
                <a:cs typeface="Courier New" panose="02070309020205020404" pitchFamily="49" charset="0"/>
              </a:rPr>
              <a:t> and </a:t>
            </a:r>
            <a:r>
              <a:rPr lang="en-US" sz="1800" dirty="0">
                <a:solidFill>
                  <a:schemeClr val="tx1">
                    <a:lumMod val="95000"/>
                    <a:lumOff val="5000"/>
                  </a:schemeClr>
                </a:solidFill>
                <a:latin typeface="Courier New" panose="02070309020205020404" pitchFamily="49" charset="0"/>
                <a:cs typeface="Courier New" panose="02070309020205020404" pitchFamily="49" charset="0"/>
              </a:rPr>
              <a:t>pine</a:t>
            </a:r>
            <a:r>
              <a:rPr lang="en-US" sz="1800" dirty="0">
                <a:cs typeface="Courier New" panose="02070309020205020404" pitchFamily="49" charset="0"/>
              </a:rPr>
              <a:t> are more friendly (but non-standard) email interfaces that you will probably prefer to use instead of mail. All have good in-built help facilities.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6"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You can also use </a:t>
            </a:r>
            <a:r>
              <a:rPr kumimoji="0" lang="en-US" altLang="en-US" sz="1000" b="0" i="0" u="none" strike="noStrike" cap="none" normalizeH="0" baseline="0">
                <a:ln>
                  <a:noFill/>
                </a:ln>
                <a:solidFill>
                  <a:srgbClr val="000000"/>
                </a:solidFill>
                <a:effectLst/>
                <a:latin typeface="Arial Unicode MS" panose="020B0604020202020204" pitchFamily="34" charset="-128"/>
              </a:rPr>
              <a:t>mail </a:t>
            </a:r>
            <a:r>
              <a:rPr kumimoji="0" lang="en-US" altLang="en-US" sz="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to send email directly from the command line.</a:t>
            </a: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5714" name="Picture 2" descr="http://www.mutt.org/image/mutt_butt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81" y="3437800"/>
            <a:ext cx="1326567" cy="467313"/>
          </a:xfrm>
          <a:prstGeom prst="rect">
            <a:avLst/>
          </a:prstGeom>
          <a:noFill/>
          <a:ln w="7620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15716" name="Picture 4" descr="https://upload.wikimedia.org/wikipedia/en/c/ce/Pine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362" y="3432128"/>
            <a:ext cx="3155668" cy="1972292"/>
          </a:xfrm>
          <a:prstGeom prst="rect">
            <a:avLst/>
          </a:prstGeom>
          <a:noFill/>
          <a:ln w="76200">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pic>
        <p:nvPicPr>
          <p:cNvPr id="115718" name="Picture 6" descr="https://upload.wikimedia.org/wikipedia/commons/5/50/E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114" y="3400118"/>
            <a:ext cx="3206882" cy="2004302"/>
          </a:xfrm>
          <a:prstGeom prst="rect">
            <a:avLst/>
          </a:prstGeom>
          <a:noFill/>
          <a:ln w="76200">
            <a:solidFill>
              <a:schemeClr val="accent6">
                <a:lumMod val="40000"/>
                <a:lumOff val="6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5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6"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You can also use </a:t>
            </a:r>
            <a:r>
              <a:rPr kumimoji="0" lang="en-US" altLang="en-US" sz="1000" b="0" i="0" u="none" strike="noStrike" cap="none" normalizeH="0" baseline="0">
                <a:ln>
                  <a:noFill/>
                </a:ln>
                <a:solidFill>
                  <a:srgbClr val="000000"/>
                </a:solidFill>
                <a:effectLst/>
                <a:latin typeface="Arial Unicode MS" panose="020B0604020202020204" pitchFamily="34" charset="-128"/>
              </a:rPr>
              <a:t>mail </a:t>
            </a:r>
            <a:r>
              <a:rPr kumimoji="0" lang="en-US" altLang="en-US" sz="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to send email directly from the command line.</a:t>
            </a: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Content Placeholder 2"/>
          <p:cNvSpPr>
            <a:spLocks noGrp="1"/>
          </p:cNvSpPr>
          <p:nvPr>
            <p:ph idx="1"/>
          </p:nvPr>
        </p:nvSpPr>
        <p:spPr>
          <a:xfrm>
            <a:off x="708295" y="2331296"/>
            <a:ext cx="7700400" cy="3232377"/>
          </a:xfrm>
        </p:spPr>
        <p:txBody>
          <a:bodyPr/>
          <a:lstStyle/>
          <a:p>
            <a:pPr marL="0" indent="0" algn="just">
              <a:buNone/>
            </a:pPr>
            <a:r>
              <a:rPr lang="en-US" dirty="0">
                <a:cs typeface="Courier New" panose="02070309020205020404" pitchFamily="49" charset="0"/>
              </a:rPr>
              <a:t>	Email is actually sent using an </a:t>
            </a:r>
            <a:r>
              <a:rPr lang="en-US" u="sng" dirty="0">
                <a:cs typeface="Courier New" panose="02070309020205020404" pitchFamily="49" charset="0"/>
              </a:rPr>
              <a:t>Email Transfer Agent</a:t>
            </a:r>
            <a:r>
              <a:rPr lang="en-US" dirty="0">
                <a:cs typeface="Courier New" panose="02070309020205020404" pitchFamily="49" charset="0"/>
              </a:rPr>
              <a:t>, which uses a protocol called SMTP (Simple Mail Transfer Protocol). The two most popular Email Transfer Agents are </a:t>
            </a:r>
            <a:r>
              <a:rPr lang="en-US" dirty="0" err="1">
                <a:latin typeface="Courier New" panose="02070309020205020404" pitchFamily="49" charset="0"/>
                <a:cs typeface="Courier New" panose="02070309020205020404" pitchFamily="49" charset="0"/>
              </a:rPr>
              <a:t>sendmail</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exim</a:t>
            </a:r>
            <a:r>
              <a:rPr lang="en-US" dirty="0">
                <a:cs typeface="Courier New" panose="02070309020205020404" pitchFamily="49" charset="0"/>
              </a:rPr>
              <a:t>.</a:t>
            </a:r>
          </a:p>
          <a:p>
            <a:pPr marL="0" indent="0" algn="just">
              <a:buNone/>
            </a:pPr>
            <a:endParaRPr lang="en-US" sz="1800" dirty="0">
              <a:cs typeface="Courier New" panose="02070309020205020404" pitchFamily="49" charset="0"/>
            </a:endParaRPr>
          </a:p>
          <a:p>
            <a:pPr marL="0" indent="0" algn="just">
              <a:buNone/>
            </a:pPr>
            <a:endParaRPr lang="en-US" sz="1800" dirty="0">
              <a:cs typeface="Courier New" panose="02070309020205020404" pitchFamily="49" charset="0"/>
            </a:endParaRPr>
          </a:p>
          <a:p>
            <a:pPr marL="0" indent="0" algn="just">
              <a:buNone/>
            </a:pPr>
            <a:r>
              <a:rPr lang="en-US" dirty="0">
                <a:cs typeface="Courier New" panose="02070309020205020404" pitchFamily="49" charset="0"/>
              </a:rPr>
              <a:t>	You can see how these agents work by using</a:t>
            </a: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 telnet </a:t>
            </a:r>
            <a:r>
              <a:rPr lang="en-US" dirty="0">
                <a:cs typeface="Courier New" panose="02070309020205020404" pitchFamily="49" charset="0"/>
              </a:rPr>
              <a:t>to connect to port 25 of any mail server</a:t>
            </a:r>
          </a:p>
        </p:txBody>
      </p:sp>
    </p:spTree>
    <p:extLst>
      <p:ext uri="{BB962C8B-B14F-4D97-AF65-F5344CB8AC3E}">
        <p14:creationId xmlns:p14="http://schemas.microsoft.com/office/powerpoint/2010/main" val="111366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Email utilities</a:t>
            </a:r>
          </a:p>
        </p:txBody>
      </p:sp>
      <p:sp>
        <p:nvSpPr>
          <p:cNvPr id="3" name="Content Placeholder 2"/>
          <p:cNvSpPr>
            <a:spLocks noGrp="1"/>
          </p:cNvSpPr>
          <p:nvPr>
            <p:ph idx="1"/>
          </p:nvPr>
        </p:nvSpPr>
        <p:spPr>
          <a:xfrm>
            <a:off x="631064" y="1511334"/>
            <a:ext cx="7002757" cy="708162"/>
          </a:xfrm>
        </p:spPr>
        <p:txBody>
          <a:bodyPr/>
          <a:lstStyle/>
          <a:p>
            <a:pPr marL="0" indent="0" algn="just">
              <a:buNone/>
            </a:pPr>
            <a:r>
              <a:rPr lang="en-US" sz="2000" dirty="0">
                <a:cs typeface="Courier New" panose="02070309020205020404" pitchFamily="49" charset="0"/>
              </a:rPr>
              <a:t>Example:</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6"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You can also use </a:t>
            </a:r>
            <a:r>
              <a:rPr kumimoji="0" lang="en-US" altLang="en-US" sz="1000" b="0" i="0" u="none" strike="noStrike" cap="none" normalizeH="0" baseline="0">
                <a:ln>
                  <a:noFill/>
                </a:ln>
                <a:solidFill>
                  <a:srgbClr val="000000"/>
                </a:solidFill>
                <a:effectLst/>
                <a:latin typeface="Arial Unicode MS" panose="020B0604020202020204" pitchFamily="34" charset="-128"/>
              </a:rPr>
              <a:t>mail </a:t>
            </a:r>
            <a:r>
              <a:rPr kumimoji="0" lang="en-US" altLang="en-US" sz="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to send email directly from the command line.</a:t>
            </a: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rotWithShape="1">
          <a:blip r:embed="rId2"/>
          <a:srcRect l="5655" t="13512" r="62274" b="23108"/>
          <a:stretch/>
        </p:blipFill>
        <p:spPr>
          <a:xfrm>
            <a:off x="2454573" y="1491991"/>
            <a:ext cx="4234854" cy="4705393"/>
          </a:xfrm>
          <a:prstGeom prst="rect">
            <a:avLst/>
          </a:prstGeom>
        </p:spPr>
      </p:pic>
    </p:spTree>
    <p:extLst>
      <p:ext uri="{BB962C8B-B14F-4D97-AF65-F5344CB8AC3E}">
        <p14:creationId xmlns:p14="http://schemas.microsoft.com/office/powerpoint/2010/main" val="353098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a:t>
            </a:r>
            <a:r>
              <a:rPr lang="en-US" dirty="0" err="1"/>
              <a:t>superuser</a:t>
            </a:r>
            <a:r>
              <a:rPr lang="en-US" dirty="0"/>
              <a:t> Root</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108882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030310" y="2099256"/>
            <a:ext cx="2176529" cy="965916"/>
          </a:xfrm>
          <a:prstGeom prst="rect">
            <a:avLst/>
          </a:prstGeom>
          <a:noFill/>
        </p:spPr>
        <p:txBody>
          <a:bodyPr wrap="square" rtlCol="0">
            <a:spAutoFit/>
          </a:bodyPr>
          <a:lstStyle/>
          <a:p>
            <a:endParaRPr lang="en-US" sz="2400" b="0" dirty="0"/>
          </a:p>
        </p:txBody>
      </p:sp>
      <p:sp>
        <p:nvSpPr>
          <p:cNvPr id="6" name="TextBox 5"/>
          <p:cNvSpPr txBox="1"/>
          <p:nvPr/>
        </p:nvSpPr>
        <p:spPr>
          <a:xfrm>
            <a:off x="404999" y="2334453"/>
            <a:ext cx="8180269" cy="1144929"/>
          </a:xfrm>
          <a:prstGeom prst="rect">
            <a:avLst/>
          </a:prstGeom>
          <a:noFill/>
        </p:spPr>
        <p:txBody>
          <a:bodyPr wrap="square" rtlCol="0">
            <a:spAutoFit/>
          </a:bodyPr>
          <a:lstStyle/>
          <a:p>
            <a:pPr algn="just">
              <a:lnSpc>
                <a:spcPct val="90000"/>
              </a:lnSpc>
            </a:pPr>
            <a:r>
              <a:rPr lang="en-US" sz="2400" b="0" dirty="0">
                <a:latin typeface="Arial (Body)"/>
                <a:cs typeface="Arial" panose="020B0604020202020204" pitchFamily="34" charset="0"/>
              </a:rPr>
              <a:t>The </a:t>
            </a:r>
            <a:r>
              <a:rPr lang="en-US" sz="2800" b="0" dirty="0" err="1">
                <a:solidFill>
                  <a:schemeClr val="accent3">
                    <a:lumMod val="50000"/>
                  </a:schemeClr>
                </a:solidFill>
                <a:effectLst>
                  <a:outerShdw blurRad="38100" dist="38100" dir="2700000" algn="tl">
                    <a:srgbClr val="000000">
                      <a:alpha val="43137"/>
                    </a:srgbClr>
                  </a:outerShdw>
                </a:effectLst>
                <a:latin typeface="Arial (Body)"/>
                <a:cs typeface="Arial" panose="020B0604020202020204" pitchFamily="34" charset="0"/>
              </a:rPr>
              <a:t>superuser</a:t>
            </a:r>
            <a:r>
              <a:rPr lang="en-US" sz="2400" b="0" dirty="0">
                <a:solidFill>
                  <a:schemeClr val="accent3">
                    <a:lumMod val="50000"/>
                  </a:schemeClr>
                </a:solidFill>
                <a:latin typeface="Arial (Body)"/>
                <a:cs typeface="Arial" panose="020B0604020202020204" pitchFamily="34" charset="0"/>
              </a:rPr>
              <a:t> </a:t>
            </a:r>
            <a:r>
              <a:rPr lang="en-US" sz="2400" b="0" dirty="0">
                <a:latin typeface="Arial (Body)"/>
                <a:cs typeface="Arial" panose="020B0604020202020204" pitchFamily="34" charset="0"/>
              </a:rPr>
              <a:t>is a privileged user who has unrestricted access to all commands and files on a system regardless of their permissions. </a:t>
            </a:r>
            <a:r>
              <a:rPr lang="en-US" sz="2400" b="0" dirty="0"/>
              <a:t>The </a:t>
            </a:r>
            <a:r>
              <a:rPr lang="en-US" sz="2400" b="0" dirty="0" err="1"/>
              <a:t>superuser’s</a:t>
            </a:r>
            <a:r>
              <a:rPr lang="en-US" sz="2400" b="0" dirty="0"/>
              <a:t> login is usually root.</a:t>
            </a:r>
          </a:p>
        </p:txBody>
      </p:sp>
      <p:sp>
        <p:nvSpPr>
          <p:cNvPr id="23" name="TextBox 22"/>
          <p:cNvSpPr txBox="1"/>
          <p:nvPr/>
        </p:nvSpPr>
        <p:spPr>
          <a:xfrm>
            <a:off x="404999" y="3878951"/>
            <a:ext cx="8180269" cy="683264"/>
          </a:xfrm>
          <a:prstGeom prst="rect">
            <a:avLst/>
          </a:prstGeom>
          <a:noFill/>
        </p:spPr>
        <p:txBody>
          <a:bodyPr wrap="square" rtlCol="0">
            <a:spAutoFit/>
          </a:bodyPr>
          <a:lstStyle/>
          <a:p>
            <a:pPr algn="just"/>
            <a:r>
              <a:rPr lang="en-US" sz="2400" b="0" dirty="0"/>
              <a:t>A better way to become root is to use the </a:t>
            </a:r>
            <a:r>
              <a:rPr lang="en-US" sz="2400" b="0" dirty="0" err="1">
                <a:latin typeface="Courier New" panose="02070309020205020404" pitchFamily="49" charset="0"/>
                <a:cs typeface="Courier New" panose="02070309020205020404" pitchFamily="49" charset="0"/>
              </a:rPr>
              <a:t>su</a:t>
            </a:r>
            <a:r>
              <a:rPr lang="en-US" sz="2400" b="0" dirty="0">
                <a:latin typeface="Arial (Body)"/>
                <a:cs typeface="Courier New" panose="02070309020205020404" pitchFamily="49" charset="0"/>
              </a:rPr>
              <a:t> (switch user)</a:t>
            </a:r>
            <a:r>
              <a:rPr lang="en-US" sz="2400" b="0" dirty="0"/>
              <a:t> utility. </a:t>
            </a:r>
          </a:p>
        </p:txBody>
      </p:sp>
      <p:sp>
        <p:nvSpPr>
          <p:cNvPr id="24" name="TextBox 23"/>
          <p:cNvSpPr txBox="1"/>
          <p:nvPr/>
        </p:nvSpPr>
        <p:spPr>
          <a:xfrm>
            <a:off x="397061" y="4961785"/>
            <a:ext cx="7763773" cy="995914"/>
          </a:xfrm>
          <a:prstGeom prst="rect">
            <a:avLst/>
          </a:prstGeom>
          <a:noFill/>
        </p:spPr>
        <p:txBody>
          <a:bodyPr wrap="square" rtlCol="0">
            <a:spAutoFit/>
          </a:bodyPr>
          <a:lstStyle/>
          <a:p>
            <a:pPr algn="just"/>
            <a:r>
              <a:rPr lang="en-US" sz="2400" b="0" dirty="0"/>
              <a:t>If you don't specify the name of the user you wish to become, the system will assume you want to become </a:t>
            </a:r>
            <a:r>
              <a:rPr lang="en-US" sz="2400" b="0" dirty="0">
                <a:latin typeface="Courier New" panose="02070309020205020404" pitchFamily="49" charset="0"/>
                <a:cs typeface="Courier New" panose="02070309020205020404" pitchFamily="49" charset="0"/>
              </a:rPr>
              <a:t>root</a:t>
            </a:r>
            <a:r>
              <a:rPr lang="en-US" sz="2400" b="0" dirty="0"/>
              <a:t>.</a:t>
            </a:r>
          </a:p>
        </p:txBody>
      </p:sp>
    </p:spTree>
    <p:extLst>
      <p:ext uri="{BB962C8B-B14F-4D97-AF65-F5344CB8AC3E}">
        <p14:creationId xmlns:p14="http://schemas.microsoft.com/office/powerpoint/2010/main" val="320919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6" name="TextBox 5"/>
          <p:cNvSpPr txBox="1"/>
          <p:nvPr/>
        </p:nvSpPr>
        <p:spPr>
          <a:xfrm>
            <a:off x="497040" y="4115747"/>
            <a:ext cx="8180269" cy="1089529"/>
          </a:xfrm>
          <a:prstGeom prst="rect">
            <a:avLst/>
          </a:prstGeom>
          <a:noFill/>
        </p:spPr>
        <p:txBody>
          <a:bodyPr wrap="square" rtlCol="0">
            <a:spAutoFit/>
          </a:bodyPr>
          <a:lstStyle/>
          <a:p>
            <a:pPr algn="just">
              <a:lnSpc>
                <a:spcPct val="90000"/>
              </a:lnSpc>
            </a:pPr>
            <a:r>
              <a:rPr lang="en-US" sz="2400" b="0" dirty="0">
                <a:latin typeface="Arial (Body)"/>
                <a:cs typeface="Arial" panose="020B0604020202020204" pitchFamily="34" charset="0"/>
              </a:rPr>
              <a:t>Note that the root account often displays a different prompt (usually a #). To return to your old self, simply type "exit" at the shell prompt.</a:t>
            </a:r>
            <a:endParaRPr lang="en-US" sz="2400" b="0" dirty="0"/>
          </a:p>
        </p:txBody>
      </p:sp>
      <p:sp>
        <p:nvSpPr>
          <p:cNvPr id="10" name="TextBox 9"/>
          <p:cNvSpPr txBox="1"/>
          <p:nvPr/>
        </p:nvSpPr>
        <p:spPr>
          <a:xfrm>
            <a:off x="1602255" y="2168526"/>
            <a:ext cx="5562133" cy="1572225"/>
          </a:xfrm>
          <a:prstGeom prst="rect">
            <a:avLst/>
          </a:prstGeom>
          <a:noFill/>
        </p:spPr>
        <p:txBody>
          <a:bodyPr wrap="square" rtlCol="0">
            <a:spAutoFit/>
          </a:bodyPr>
          <a:lstStyle/>
          <a:p>
            <a:pPr>
              <a:lnSpc>
                <a:spcPts val="2880"/>
              </a:lnSpc>
            </a:pPr>
            <a:r>
              <a:rPr lang="en-US" sz="2400" b="0" dirty="0">
                <a:latin typeface="Arial (Body)"/>
                <a:cs typeface="Courier New" panose="02070309020205020404" pitchFamily="49" charset="0"/>
              </a:rPr>
              <a:t>Syntax: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su</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Password: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xxxxxxxx</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7271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45638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404999" y="1932317"/>
            <a:ext cx="7850038" cy="757130"/>
          </a:xfrm>
          <a:prstGeom prst="rect">
            <a:avLst/>
          </a:prstGeom>
          <a:noFill/>
        </p:spPr>
        <p:txBody>
          <a:bodyPr wrap="square" rtlCol="0">
            <a:spAutoFit/>
          </a:bodyPr>
          <a:lstStyle/>
          <a:p>
            <a:pPr>
              <a:lnSpc>
                <a:spcPct val="90000"/>
              </a:lnSpc>
            </a:pP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latin typeface="Courier New" panose="02070309020205020404" pitchFamily="49" charset="0"/>
                <a:cs typeface="Courier New" panose="02070309020205020404" pitchFamily="49" charset="0"/>
              </a:rPr>
              <a:t>/shutdown</a:t>
            </a:r>
            <a:r>
              <a:rPr lang="en-US" sz="2400" b="0" dirty="0"/>
              <a:t> </a:t>
            </a:r>
            <a:r>
              <a:rPr lang="en-US" sz="2400" b="0" dirty="0">
                <a:latin typeface="Arial (Body)"/>
              </a:rPr>
              <a:t>allows a UNIX system to shut down gracefully and securely. </a:t>
            </a:r>
          </a:p>
        </p:txBody>
      </p:sp>
      <p:sp>
        <p:nvSpPr>
          <p:cNvPr id="14" name="TextBox 13"/>
          <p:cNvSpPr txBox="1"/>
          <p:nvPr/>
        </p:nvSpPr>
        <p:spPr>
          <a:xfrm>
            <a:off x="397061" y="2964911"/>
            <a:ext cx="8380228" cy="1200329"/>
          </a:xfrm>
          <a:prstGeom prst="rect">
            <a:avLst/>
          </a:prstGeom>
          <a:noFill/>
        </p:spPr>
        <p:txBody>
          <a:bodyPr wrap="square" rtlCol="0">
            <a:spAutoFit/>
          </a:bodyPr>
          <a:lstStyle/>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–r now</a:t>
            </a:r>
            <a:r>
              <a:rPr lang="en-US" sz="2000" b="0" i="1" dirty="0">
                <a:latin typeface="Arial (Body)"/>
                <a:cs typeface="Courier New" panose="02070309020205020404" pitchFamily="49" charset="0"/>
              </a:rPr>
              <a:t>	(shut down now and reboot)</a:t>
            </a: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–h +5	</a:t>
            </a:r>
            <a:r>
              <a:rPr lang="en-US" sz="2000" b="0" i="1" dirty="0">
                <a:latin typeface="Arial (Body)"/>
              </a:rPr>
              <a:t>(shut down in 5 minutes &amp; halt)</a:t>
            </a:r>
            <a:endParaRPr lang="en-US" sz="2000" b="0" i="1" dirty="0">
              <a:solidFill>
                <a:schemeClr val="tx1">
                  <a:lumMod val="65000"/>
                  <a:lumOff val="35000"/>
                </a:schemeClr>
              </a:solidFill>
              <a:latin typeface="Arial (Body)"/>
              <a:cs typeface="Courier New" panose="02070309020205020404" pitchFamily="49" charset="0"/>
            </a:endParaRPr>
          </a:p>
          <a:p>
            <a:pPr lvl="1">
              <a:lnSpc>
                <a:spcPct val="100000"/>
              </a:lnSpc>
            </a:pPr>
            <a:r>
              <a:rPr lang="en-US" sz="2400" b="0" dirty="0">
                <a:solidFill>
                  <a:schemeClr val="tx1">
                    <a:lumMod val="65000"/>
                    <a:lumOff val="35000"/>
                  </a:schemeClr>
                </a:solidFill>
                <a:latin typeface="Courier New" panose="02070309020205020404" pitchFamily="49" charset="0"/>
                <a:cs typeface="Courier New" panose="02070309020205020404" pitchFamily="49" charset="0"/>
              </a:rPr>
              <a:t>/</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sbin</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/shutdown –k 17:00</a:t>
            </a:r>
            <a:r>
              <a:rPr lang="en-US" sz="2000" b="0" i="1" dirty="0">
                <a:solidFill>
                  <a:schemeClr val="tx1">
                    <a:lumMod val="65000"/>
                    <a:lumOff val="35000"/>
                  </a:schemeClr>
                </a:solidFill>
                <a:latin typeface="Arial (Body)"/>
                <a:cs typeface="Courier New" panose="02070309020205020404" pitchFamily="49" charset="0"/>
              </a:rPr>
              <a:t> </a:t>
            </a:r>
            <a:r>
              <a:rPr lang="en-US" sz="2000" b="0" i="1" dirty="0">
                <a:latin typeface="Arial (Body)"/>
              </a:rPr>
              <a:t>(fake a shutdown at 5pm)</a:t>
            </a:r>
            <a:endParaRPr lang="en-US" sz="2000" b="0" i="1" dirty="0">
              <a:solidFill>
                <a:schemeClr val="tx1">
                  <a:lumMod val="65000"/>
                  <a:lumOff val="35000"/>
                </a:schemeClr>
              </a:solidFill>
              <a:latin typeface="Arial (Body)"/>
              <a:cs typeface="Courier New" panose="02070309020205020404" pitchFamily="49" charset="0"/>
            </a:endParaRPr>
          </a:p>
        </p:txBody>
      </p:sp>
      <p:sp>
        <p:nvSpPr>
          <p:cNvPr id="13" name="TextBox 12"/>
          <p:cNvSpPr txBox="1"/>
          <p:nvPr/>
        </p:nvSpPr>
        <p:spPr>
          <a:xfrm>
            <a:off x="404999" y="4433977"/>
            <a:ext cx="8031635" cy="978729"/>
          </a:xfrm>
          <a:prstGeom prst="rect">
            <a:avLst/>
          </a:prstGeom>
          <a:noFill/>
        </p:spPr>
        <p:txBody>
          <a:bodyPr wrap="square" rtlCol="0">
            <a:spAutoFit/>
          </a:bodyPr>
          <a:lstStyle/>
          <a:p>
            <a:r>
              <a:rPr lang="en-US" sz="2400" b="0" dirty="0">
                <a:latin typeface="Arial (Body)"/>
              </a:rPr>
              <a:t>If you have to shut a system down extremely urgently or for some reason cannot use shutdown, it is at least a good idea to first run the command:</a:t>
            </a:r>
          </a:p>
        </p:txBody>
      </p:sp>
      <p:sp>
        <p:nvSpPr>
          <p:cNvPr id="20" name="TextBox 19"/>
          <p:cNvSpPr txBox="1"/>
          <p:nvPr/>
        </p:nvSpPr>
        <p:spPr>
          <a:xfrm>
            <a:off x="828136" y="5478310"/>
            <a:ext cx="4865298" cy="406265"/>
          </a:xfrm>
          <a:prstGeom prst="rect">
            <a:avLst/>
          </a:prstGeom>
          <a:noFill/>
        </p:spPr>
        <p:txBody>
          <a:bodyPr wrap="square" rtlCol="0">
            <a:spAutoFit/>
          </a:bodyPr>
          <a:lstStyle/>
          <a:p>
            <a:r>
              <a:rPr lang="en-US" sz="2400" b="0" dirty="0">
                <a:solidFill>
                  <a:schemeClr val="tx1">
                    <a:lumMod val="65000"/>
                    <a:lumOff val="35000"/>
                  </a:schemeClr>
                </a:solidFill>
                <a:latin typeface="Courier New" panose="02070309020205020404" pitchFamily="49" charset="0"/>
                <a:cs typeface="Courier New" panose="02070309020205020404" pitchFamily="49" charset="0"/>
              </a:rPr>
              <a:t># sync</a:t>
            </a:r>
          </a:p>
        </p:txBody>
      </p:sp>
    </p:spTree>
    <p:extLst>
      <p:ext uri="{BB962C8B-B14F-4D97-AF65-F5344CB8AC3E}">
        <p14:creationId xmlns:p14="http://schemas.microsoft.com/office/powerpoint/2010/main" val="1085307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605307" y="2271348"/>
            <a:ext cx="7831327" cy="1754326"/>
          </a:xfrm>
          <a:prstGeom prst="rect">
            <a:avLst/>
          </a:prstGeom>
          <a:noFill/>
        </p:spPr>
        <p:txBody>
          <a:bodyPr wrap="square" rtlCol="0">
            <a:spAutoFit/>
          </a:bodyPr>
          <a:lstStyle/>
          <a:p>
            <a:pPr algn="just">
              <a:lnSpc>
                <a:spcPct val="90000"/>
              </a:lnSpc>
            </a:pPr>
            <a:r>
              <a:rPr lang="en-US" sz="2400" b="0" dirty="0">
                <a:latin typeface="Arial (Body)"/>
                <a:cs typeface="Courier New" panose="02070309020205020404" pitchFamily="49" charset="0"/>
              </a:rPr>
              <a:t>At system startup, the operating system performs various low-level tasks, such as initializing the memory system, loading up device drivers to communicate with hardware devices, mounting file systems and creating the </a:t>
            </a:r>
            <a:r>
              <a:rPr lang="en-US" sz="2400" b="0" dirty="0" err="1">
                <a:latin typeface="Courier New" panose="02070309020205020404" pitchFamily="49" charset="0"/>
                <a:cs typeface="Courier New" panose="02070309020205020404" pitchFamily="49" charset="0"/>
              </a:rPr>
              <a:t>init</a:t>
            </a:r>
            <a:r>
              <a:rPr lang="en-US" sz="2400" b="0" dirty="0">
                <a:latin typeface="Arial (Body)"/>
                <a:cs typeface="Courier New" panose="02070309020205020404" pitchFamily="49" charset="0"/>
              </a:rPr>
              <a:t> process (the parent of all processes).</a:t>
            </a:r>
            <a:endParaRPr lang="en-US" sz="2400" b="0" dirty="0">
              <a:latin typeface="Arial (Body)"/>
            </a:endParaRPr>
          </a:p>
        </p:txBody>
      </p:sp>
      <p:sp>
        <p:nvSpPr>
          <p:cNvPr id="7" name="TextBox 6"/>
          <p:cNvSpPr txBox="1"/>
          <p:nvPr/>
        </p:nvSpPr>
        <p:spPr>
          <a:xfrm>
            <a:off x="605307" y="4326744"/>
            <a:ext cx="7831327" cy="683264"/>
          </a:xfrm>
          <a:prstGeom prst="rect">
            <a:avLst/>
          </a:prstGeom>
          <a:noFill/>
        </p:spPr>
        <p:txBody>
          <a:bodyPr wrap="square" rtlCol="0">
            <a:spAutoFit/>
          </a:bodyPr>
          <a:lstStyle/>
          <a:p>
            <a:r>
              <a:rPr lang="en-US" sz="2400" b="0" dirty="0" err="1">
                <a:latin typeface="Courier New" panose="02070309020205020404" pitchFamily="49" charset="0"/>
                <a:cs typeface="Courier New" panose="02070309020205020404" pitchFamily="49" charset="0"/>
              </a:rPr>
              <a:t>init</a:t>
            </a:r>
            <a:r>
              <a:rPr lang="en-US" sz="2400" b="0" dirty="0" err="1"/>
              <a:t>'s</a:t>
            </a:r>
            <a:r>
              <a:rPr lang="en-US" sz="2400" b="0" dirty="0"/>
              <a:t>  primary responsibility is to start up the system services as specified 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inittab</a:t>
            </a:r>
            <a:r>
              <a:rPr lang="en-US" sz="2400" b="0" dirty="0"/>
              <a:t>.</a:t>
            </a:r>
          </a:p>
        </p:txBody>
      </p:sp>
    </p:spTree>
    <p:extLst>
      <p:ext uri="{BB962C8B-B14F-4D97-AF65-F5344CB8AC3E}">
        <p14:creationId xmlns:p14="http://schemas.microsoft.com/office/powerpoint/2010/main" val="252290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Remote Connection and File Transfer </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988346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and System Startup</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28136" y="2116730"/>
            <a:ext cx="7608498" cy="1089529"/>
          </a:xfrm>
          <a:prstGeom prst="rect">
            <a:avLst/>
          </a:prstGeom>
          <a:noFill/>
        </p:spPr>
        <p:txBody>
          <a:bodyPr wrap="square" rtlCol="0">
            <a:spAutoFit/>
          </a:bodyPr>
          <a:lstStyle/>
          <a:p>
            <a:pPr algn="just">
              <a:lnSpc>
                <a:spcPct val="90000"/>
              </a:lnSpc>
            </a:pPr>
            <a:r>
              <a:rPr lang="en-US" sz="2400" b="0" dirty="0">
                <a:latin typeface="Arial (Body)"/>
                <a:cs typeface="Courier New" panose="02070309020205020404" pitchFamily="49" charset="0"/>
              </a:rPr>
              <a:t>If a mounted </a:t>
            </a:r>
            <a:r>
              <a:rPr lang="en-US" sz="2400" b="0" dirty="0" err="1">
                <a:latin typeface="Arial (Body)"/>
                <a:cs typeface="Courier New" panose="02070309020205020404" pitchFamily="49" charset="0"/>
              </a:rPr>
              <a:t>filesystem</a:t>
            </a:r>
            <a:r>
              <a:rPr lang="en-US" sz="2400" b="0" dirty="0">
                <a:latin typeface="Arial (Body)"/>
                <a:cs typeface="Courier New" panose="02070309020205020404" pitchFamily="49" charset="0"/>
              </a:rPr>
              <a:t> is not "clean" (e.g. the machine was turned off without shutting down properly), a system utility </a:t>
            </a:r>
            <a:r>
              <a:rPr lang="en-US" sz="2400" b="0" dirty="0" err="1">
                <a:latin typeface="Courier New" panose="02070309020205020404" pitchFamily="49" charset="0"/>
                <a:cs typeface="Courier New" panose="02070309020205020404" pitchFamily="49" charset="0"/>
              </a:rPr>
              <a:t>fsck</a:t>
            </a:r>
            <a:r>
              <a:rPr lang="en-US" sz="2400" b="0" dirty="0">
                <a:latin typeface="Arial (Body)"/>
                <a:cs typeface="Courier New" panose="02070309020205020404" pitchFamily="49" charset="0"/>
              </a:rPr>
              <a:t> is automatically run to repair it.</a:t>
            </a:r>
            <a:endParaRPr lang="en-US" sz="2400" b="0" dirty="0">
              <a:latin typeface="Arial (Body)"/>
            </a:endParaRPr>
          </a:p>
        </p:txBody>
      </p:sp>
      <p:sp>
        <p:nvSpPr>
          <p:cNvPr id="7" name="TextBox 6"/>
          <p:cNvSpPr txBox="1"/>
          <p:nvPr/>
        </p:nvSpPr>
        <p:spPr>
          <a:xfrm>
            <a:off x="828136" y="3544534"/>
            <a:ext cx="7608498" cy="683264"/>
          </a:xfrm>
          <a:prstGeom prst="rect">
            <a:avLst/>
          </a:prstGeom>
          <a:noFill/>
        </p:spPr>
        <p:txBody>
          <a:bodyPr wrap="square" rtlCol="0">
            <a:spAutoFit/>
          </a:bodyPr>
          <a:lstStyle/>
          <a:p>
            <a:r>
              <a:rPr lang="en-US" sz="2400" b="0" dirty="0"/>
              <a:t>Automatic running can only fix certain errors, however, and you may have to run it manually:</a:t>
            </a:r>
          </a:p>
        </p:txBody>
      </p:sp>
      <p:sp>
        <p:nvSpPr>
          <p:cNvPr id="6" name="TextBox 5"/>
          <p:cNvSpPr txBox="1"/>
          <p:nvPr/>
        </p:nvSpPr>
        <p:spPr>
          <a:xfrm>
            <a:off x="1949570" y="4527186"/>
            <a:ext cx="4416724" cy="406265"/>
          </a:xfrm>
          <a:prstGeom prst="rect">
            <a:avLst/>
          </a:prstGeom>
          <a:noFill/>
        </p:spPr>
        <p:txBody>
          <a:bodyPr wrap="square" rtlCol="0">
            <a:spAutoFit/>
          </a:bodyPr>
          <a:lstStyle/>
          <a:p>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fsck</a:t>
            </a:r>
            <a:r>
              <a:rPr lang="en-US" sz="2400" b="0" dirty="0">
                <a:solidFill>
                  <a:schemeClr val="tx1">
                    <a:lumMod val="65000"/>
                    <a:lumOff val="35000"/>
                  </a:schemeClr>
                </a:solidFill>
                <a:latin typeface="Courier New" panose="02070309020205020404" pitchFamily="49" charset="0"/>
                <a:cs typeface="Courier New" panose="02070309020205020404" pitchFamily="49" charset="0"/>
              </a:rPr>
              <a:t> </a:t>
            </a:r>
            <a:r>
              <a:rPr lang="en-US" sz="2400" b="0" dirty="0" err="1">
                <a:solidFill>
                  <a:schemeClr val="tx1">
                    <a:lumMod val="65000"/>
                    <a:lumOff val="35000"/>
                  </a:schemeClr>
                </a:solidFill>
                <a:latin typeface="Courier New" panose="02070309020205020404" pitchFamily="49" charset="0"/>
                <a:cs typeface="Courier New" panose="02070309020205020404" pitchFamily="49" charset="0"/>
              </a:rPr>
              <a:t>filesys</a:t>
            </a:r>
            <a:endParaRPr lang="en-US" sz="2400" b="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91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41824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6"/>
                                        </p:tgtEl>
                                        <p:attrNameLst>
                                          <p:attrName>style.color</p:attrName>
                                        </p:attrNameLst>
                                      </p:cBhvr>
                                      <p:by>
                                        <p:hsl h="0" s="-12549" l="-25098"/>
                                      </p:by>
                                    </p:animClr>
                                    <p:animClr clrSpc="hsl" dir="cw">
                                      <p:cBhvr>
                                        <p:cTn id="7" dur="500" fill="hold"/>
                                        <p:tgtEl>
                                          <p:spTgt spid="16"/>
                                        </p:tgtEl>
                                        <p:attrNameLst>
                                          <p:attrName>fillcolor</p:attrName>
                                        </p:attrNameLst>
                                      </p:cBhvr>
                                      <p:by>
                                        <p:hsl h="0" s="-12549" l="-25098"/>
                                      </p:by>
                                    </p:animClr>
                                    <p:animClr clrSpc="hsl" dir="cw">
                                      <p:cBhvr>
                                        <p:cTn id="8" dur="500" fill="hold"/>
                                        <p:tgtEl>
                                          <p:spTgt spid="16"/>
                                        </p:tgtEl>
                                        <p:attrNameLst>
                                          <p:attrName>stroke.color</p:attrName>
                                        </p:attrNameLst>
                                      </p:cBhvr>
                                      <p:by>
                                        <p:hsl h="0" s="-12549" l="-25098"/>
                                      </p:by>
                                    </p:animClr>
                                    <p:set>
                                      <p:cBhvr>
                                        <p:cTn id="9"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Users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31653" y="1949570"/>
            <a:ext cx="4589253"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useradd</a:t>
            </a:r>
            <a:r>
              <a:rPr lang="en-US" sz="2800" b="0" dirty="0">
                <a:solidFill>
                  <a:schemeClr val="accent3">
                    <a:lumMod val="50000"/>
                  </a:schemeClr>
                </a:solidFill>
                <a:effectLst>
                  <a:outerShdw blurRad="38100" dist="38100" dir="2700000" algn="tl">
                    <a:srgbClr val="000000">
                      <a:alpha val="43137"/>
                    </a:srgbClr>
                  </a:outerShdw>
                </a:effectLst>
              </a:rPr>
              <a:t> </a:t>
            </a:r>
            <a:r>
              <a:rPr lang="en-US" sz="2400" b="0" dirty="0"/>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t>):</a:t>
            </a:r>
          </a:p>
        </p:txBody>
      </p:sp>
      <p:sp>
        <p:nvSpPr>
          <p:cNvPr id="7" name="TextBox 6"/>
          <p:cNvSpPr txBox="1"/>
          <p:nvPr/>
        </p:nvSpPr>
        <p:spPr>
          <a:xfrm>
            <a:off x="931653" y="2724798"/>
            <a:ext cx="7228936" cy="1914370"/>
          </a:xfrm>
          <a:prstGeom prst="rect">
            <a:avLst/>
          </a:prstGeom>
          <a:noFill/>
        </p:spPr>
        <p:txBody>
          <a:bodyPr wrap="square" rtlCol="0">
            <a:spAutoFit/>
          </a:bodyPr>
          <a:lstStyle/>
          <a:p>
            <a:pPr algn="just"/>
            <a:r>
              <a:rPr lang="en-US" sz="2400" b="0" dirty="0" err="1">
                <a:latin typeface="Courier New" panose="02070309020205020404" pitchFamily="49" charset="0"/>
                <a:cs typeface="Courier New" panose="02070309020205020404" pitchFamily="49" charset="0"/>
              </a:rPr>
              <a:t>useradd</a:t>
            </a:r>
            <a:r>
              <a:rPr lang="en-US" sz="2000" b="0" dirty="0"/>
              <a:t> </a:t>
            </a:r>
            <a:r>
              <a:rPr lang="en-US" sz="2400" b="0" dirty="0"/>
              <a:t>is a utility for adding new users to a UNIX system. It adds new user information to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passwd</a:t>
            </a:r>
            <a:r>
              <a:rPr lang="en-US" sz="2400" b="0" dirty="0">
                <a:latin typeface="Courier New" panose="02070309020205020404" pitchFamily="49" charset="0"/>
                <a:cs typeface="Courier New" panose="02070309020205020404" pitchFamily="49" charset="0"/>
              </a:rPr>
              <a:t> </a:t>
            </a:r>
            <a:r>
              <a:rPr lang="en-US" sz="2400" b="0" dirty="0"/>
              <a:t>file and creates a new home directory for the user. When you add a new user, you should also set their password (using the </a:t>
            </a:r>
            <a:r>
              <a:rPr lang="en-US" sz="2400" b="0" dirty="0">
                <a:latin typeface="Courier New" panose="02070309020205020404" pitchFamily="49" charset="0"/>
                <a:cs typeface="Courier New" panose="02070309020205020404" pitchFamily="49" charset="0"/>
              </a:rPr>
              <a:t>-p</a:t>
            </a:r>
            <a:r>
              <a:rPr lang="en-US" sz="2400" b="0" dirty="0"/>
              <a:t> option on </a:t>
            </a:r>
            <a:r>
              <a:rPr lang="en-US" sz="2400" b="0" dirty="0" err="1">
                <a:latin typeface="Courier New" panose="02070309020205020404" pitchFamily="49" charset="0"/>
                <a:cs typeface="Courier New" panose="02070309020205020404" pitchFamily="49" charset="0"/>
              </a:rPr>
              <a:t>useradd</a:t>
            </a:r>
            <a:r>
              <a:rPr lang="en-US" sz="2400" b="0" dirty="0"/>
              <a:t>, or using the </a:t>
            </a:r>
            <a:r>
              <a:rPr lang="en-US" sz="2400" b="0" dirty="0" err="1">
                <a:latin typeface="Courier New" panose="02070309020205020404" pitchFamily="49" charset="0"/>
                <a:cs typeface="Courier New" panose="02070309020205020404" pitchFamily="49" charset="0"/>
              </a:rPr>
              <a:t>passwd</a:t>
            </a:r>
            <a:r>
              <a:rPr lang="en-US" sz="2400" b="0" dirty="0"/>
              <a:t> utility):</a:t>
            </a:r>
          </a:p>
        </p:txBody>
      </p:sp>
      <p:sp>
        <p:nvSpPr>
          <p:cNvPr id="8" name="TextBox 7"/>
          <p:cNvSpPr txBox="1"/>
          <p:nvPr/>
        </p:nvSpPr>
        <p:spPr>
          <a:xfrm>
            <a:off x="1608977" y="4820164"/>
            <a:ext cx="4813539" cy="683264"/>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useradd</a:t>
            </a:r>
            <a:r>
              <a:rPr lang="en-US" sz="2400" b="0" dirty="0">
                <a:latin typeface="Courier New" panose="02070309020205020404" pitchFamily="49" charset="0"/>
                <a:cs typeface="Courier New" panose="02070309020205020404" pitchFamily="49" charset="0"/>
              </a:rPr>
              <a:t> bob </a:t>
            </a:r>
          </a:p>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passwd</a:t>
            </a:r>
            <a:r>
              <a:rPr lang="en-US" sz="2400" b="0" dirty="0">
                <a:latin typeface="Courier New" panose="02070309020205020404" pitchFamily="49" charset="0"/>
                <a:cs typeface="Courier New" panose="02070309020205020404" pitchFamily="49" charset="0"/>
              </a:rPr>
              <a:t> bob</a:t>
            </a:r>
          </a:p>
        </p:txBody>
      </p:sp>
    </p:spTree>
    <p:extLst>
      <p:ext uri="{BB962C8B-B14F-4D97-AF65-F5344CB8AC3E}">
        <p14:creationId xmlns:p14="http://schemas.microsoft.com/office/powerpoint/2010/main" val="129487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5241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7"/>
                                        </p:tgtEl>
                                        <p:attrNameLst>
                                          <p:attrName>style.color</p:attrName>
                                        </p:attrNameLst>
                                      </p:cBhvr>
                                      <p:by>
                                        <p:hsl h="0" s="-12549" l="-25098"/>
                                      </p:by>
                                    </p:animClr>
                                    <p:animClr clrSpc="hsl" dir="cw">
                                      <p:cBhvr>
                                        <p:cTn id="7" dur="500" fill="hold"/>
                                        <p:tgtEl>
                                          <p:spTgt spid="17"/>
                                        </p:tgtEl>
                                        <p:attrNameLst>
                                          <p:attrName>fillcolor</p:attrName>
                                        </p:attrNameLst>
                                      </p:cBhvr>
                                      <p:by>
                                        <p:hsl h="0" s="-12549" l="-25098"/>
                                      </p:by>
                                    </p:animClr>
                                    <p:animClr clrSpc="hsl" dir="cw">
                                      <p:cBhvr>
                                        <p:cTn id="8" dur="500" fill="hold"/>
                                        <p:tgtEl>
                                          <p:spTgt spid="17"/>
                                        </p:tgtEl>
                                        <p:attrNameLst>
                                          <p:attrName>stroke.color</p:attrName>
                                        </p:attrNameLst>
                                      </p:cBhvr>
                                      <p:by>
                                        <p:hsl h="0" s="-12549" l="-25098"/>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052422" y="1777042"/>
            <a:ext cx="4641011"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groupadd</a:t>
            </a:r>
            <a:r>
              <a:rPr lang="en-US" sz="2800" b="0" dirty="0">
                <a:solidFill>
                  <a:schemeClr val="accent3">
                    <a:lumMod val="50000"/>
                  </a:schemeClr>
                </a:solidFill>
                <a:effectLst>
                  <a:outerShdw blurRad="38100" dist="38100" dir="2700000" algn="tl">
                    <a:srgbClr val="000000">
                      <a:alpha val="43137"/>
                    </a:srgbClr>
                  </a:outerShdw>
                </a:effectLst>
              </a:rPr>
              <a:t> </a:t>
            </a:r>
            <a:r>
              <a:rPr lang="en-US" sz="2400" b="0" dirty="0"/>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t>):</a:t>
            </a:r>
          </a:p>
        </p:txBody>
      </p:sp>
      <p:sp>
        <p:nvSpPr>
          <p:cNvPr id="6" name="TextBox 5"/>
          <p:cNvSpPr txBox="1"/>
          <p:nvPr/>
        </p:nvSpPr>
        <p:spPr>
          <a:xfrm>
            <a:off x="1052422" y="3315235"/>
            <a:ext cx="6918386" cy="749692"/>
          </a:xfrm>
          <a:prstGeom prst="rect">
            <a:avLst/>
          </a:prstGeom>
          <a:noFill/>
        </p:spPr>
        <p:txBody>
          <a:bodyPr wrap="square" rtlCol="0">
            <a:spAutoFit/>
          </a:bodyPr>
          <a:lstStyle/>
          <a:p>
            <a:pPr algn="just"/>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groupadd</a:t>
            </a:r>
            <a:r>
              <a:rPr lang="en-US" sz="2400" b="0" dirty="0">
                <a:solidFill>
                  <a:schemeClr val="accent3">
                    <a:lumMod val="50000"/>
                  </a:schemeClr>
                </a:solidFill>
              </a:rPr>
              <a:t> </a:t>
            </a:r>
            <a:r>
              <a:rPr lang="en-US" sz="2400" b="0" dirty="0"/>
              <a:t>creates a new user group and adds the new information to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/group</a:t>
            </a:r>
            <a:r>
              <a:rPr lang="en-US" sz="2400" b="0" dirty="0"/>
              <a:t>:</a:t>
            </a:r>
          </a:p>
        </p:txBody>
      </p:sp>
      <p:sp>
        <p:nvSpPr>
          <p:cNvPr id="7" name="TextBox 6"/>
          <p:cNvSpPr txBox="1"/>
          <p:nvPr/>
        </p:nvSpPr>
        <p:spPr>
          <a:xfrm>
            <a:off x="1729600" y="4195476"/>
            <a:ext cx="5715150" cy="406265"/>
          </a:xfrm>
          <a:prstGeom prst="rect">
            <a:avLst/>
          </a:prstGeom>
          <a:noFill/>
        </p:spPr>
        <p:txBody>
          <a:bodyPr wrap="square" rtlCol="0">
            <a:spAutoFit/>
          </a:bodyPr>
          <a:lstStyle/>
          <a:p>
            <a:r>
              <a:rPr lang="en-US" sz="24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dirty="0" err="1">
                <a:solidFill>
                  <a:schemeClr val="tx1">
                    <a:lumMod val="75000"/>
                    <a:lumOff val="25000"/>
                  </a:schemeClr>
                </a:solidFill>
                <a:latin typeface="Courier New" panose="02070309020205020404" pitchFamily="49" charset="0"/>
                <a:cs typeface="Courier New" panose="02070309020205020404" pitchFamily="49" charset="0"/>
              </a:rPr>
              <a:t>groupadd</a:t>
            </a:r>
            <a:r>
              <a:rPr lang="en-US" sz="24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1" dirty="0" err="1">
                <a:solidFill>
                  <a:schemeClr val="tx1">
                    <a:lumMod val="75000"/>
                    <a:lumOff val="25000"/>
                  </a:schemeClr>
                </a:solidFill>
                <a:latin typeface="Courier New" panose="02070309020205020404" pitchFamily="49" charset="0"/>
                <a:cs typeface="Courier New" panose="02070309020205020404" pitchFamily="49" charset="0"/>
              </a:rPr>
              <a:t>groupname</a:t>
            </a:r>
            <a:endParaRPr lang="en-US" sz="24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348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052422" y="1797601"/>
            <a:ext cx="4641011" cy="437043"/>
          </a:xfrm>
          <a:prstGeom prst="rect">
            <a:avLst/>
          </a:prstGeom>
          <a:noFill/>
        </p:spPr>
        <p:txBody>
          <a:bodyPr wrap="square" rtlCol="0">
            <a:spAutoFit/>
          </a:bodyPr>
          <a:lstStyle/>
          <a:p>
            <a:r>
              <a:rPr lang="en-US" sz="2800" b="0" dirty="0" err="1">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usermod</a:t>
            </a:r>
            <a:r>
              <a:rPr lang="en-US" sz="2400" b="0" dirty="0">
                <a:latin typeface="Courier New" panose="02070309020205020404" pitchFamily="49" charset="0"/>
                <a:cs typeface="Courier New" panose="02070309020205020404" pitchFamily="49" charset="0"/>
              </a:rPr>
              <a:t> </a:t>
            </a:r>
            <a:r>
              <a:rPr lang="en-US" sz="2400" b="0" dirty="0">
                <a:latin typeface="+mn-lt"/>
                <a:cs typeface="Courier New" panose="02070309020205020404" pitchFamily="49" charset="0"/>
              </a:rPr>
              <a:t>(in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sbin</a:t>
            </a:r>
            <a:r>
              <a:rPr lang="en-US" sz="2400" b="0" dirty="0">
                <a:latin typeface="+mn-lt"/>
                <a:cs typeface="Courier New" panose="02070309020205020404" pitchFamily="49" charset="0"/>
              </a:rPr>
              <a:t>):</a:t>
            </a:r>
            <a:endParaRPr lang="en-US" sz="2400" b="0" dirty="0">
              <a:latin typeface="+mn-lt"/>
            </a:endParaRPr>
          </a:p>
        </p:txBody>
      </p:sp>
      <p:sp>
        <p:nvSpPr>
          <p:cNvPr id="6" name="TextBox 5"/>
          <p:cNvSpPr txBox="1"/>
          <p:nvPr/>
        </p:nvSpPr>
        <p:spPr>
          <a:xfrm>
            <a:off x="1052422" y="2373515"/>
            <a:ext cx="6918386" cy="1471172"/>
          </a:xfrm>
          <a:prstGeom prst="rect">
            <a:avLst/>
          </a:prstGeom>
          <a:noFill/>
        </p:spPr>
        <p:txBody>
          <a:bodyPr wrap="square" rtlCol="0">
            <a:spAutoFit/>
          </a:bodyPr>
          <a:lstStyle/>
          <a:p>
            <a:pPr algn="just"/>
            <a:r>
              <a:rPr lang="en-US" sz="2800" b="0" dirty="0">
                <a:latin typeface="+mn-lt"/>
                <a:cs typeface="Courier New" panose="02070309020205020404" pitchFamily="49" charset="0"/>
              </a:rPr>
              <a:t>Every user belongs to a primary group and possibly also to a set of supplementary groups. To modify the group permissions of an existing user, use</a:t>
            </a:r>
            <a:endParaRPr lang="en-US" sz="2400" b="0" dirty="0">
              <a:latin typeface="+mn-lt"/>
            </a:endParaRPr>
          </a:p>
        </p:txBody>
      </p:sp>
      <p:sp>
        <p:nvSpPr>
          <p:cNvPr id="7" name="TextBox 6"/>
          <p:cNvSpPr txBox="1"/>
          <p:nvPr/>
        </p:nvSpPr>
        <p:spPr>
          <a:xfrm>
            <a:off x="1052422" y="4070343"/>
            <a:ext cx="6918386" cy="327782"/>
          </a:xfrm>
          <a:prstGeom prst="rect">
            <a:avLst/>
          </a:prstGeom>
          <a:noFill/>
        </p:spPr>
        <p:txBody>
          <a:bodyPr wrap="square" rtlCol="0">
            <a:spAutoFit/>
          </a:bodyPr>
          <a:lstStyle/>
          <a:p>
            <a:r>
              <a:rPr lang="en-US" sz="1800" b="0" dirty="0">
                <a:solidFill>
                  <a:schemeClr val="tx1">
                    <a:lumMod val="75000"/>
                    <a:lumOff val="25000"/>
                  </a:schemeClr>
                </a:solidFill>
                <a:latin typeface="Courier New" panose="02070309020205020404" pitchFamily="49" charset="0"/>
                <a:cs typeface="Courier New" panose="02070309020205020404" pitchFamily="49" charset="0"/>
              </a:rPr>
              <a:t># </a:t>
            </a:r>
            <a:r>
              <a:rPr lang="en-US" sz="1800" b="0" dirty="0" err="1">
                <a:solidFill>
                  <a:schemeClr val="tx1">
                    <a:lumMod val="75000"/>
                    <a:lumOff val="25000"/>
                  </a:schemeClr>
                </a:solidFill>
                <a:latin typeface="Courier New" panose="02070309020205020404" pitchFamily="49" charset="0"/>
                <a:cs typeface="Courier New" panose="02070309020205020404" pitchFamily="49" charset="0"/>
              </a:rPr>
              <a:t>usermod</a:t>
            </a:r>
            <a:r>
              <a:rPr lang="en-US" sz="1800" b="0" dirty="0">
                <a:solidFill>
                  <a:schemeClr val="tx1">
                    <a:lumMod val="75000"/>
                    <a:lumOff val="25000"/>
                  </a:schemeClr>
                </a:solidFill>
                <a:latin typeface="Courier New" panose="02070309020205020404" pitchFamily="49" charset="0"/>
                <a:cs typeface="Courier New" panose="02070309020205020404" pitchFamily="49" charset="0"/>
              </a:rPr>
              <a:t> -g </a:t>
            </a:r>
            <a:r>
              <a:rPr lang="en-US" sz="1800" b="0" i="1" dirty="0" err="1">
                <a:solidFill>
                  <a:schemeClr val="tx1">
                    <a:lumMod val="75000"/>
                    <a:lumOff val="25000"/>
                  </a:schemeClr>
                </a:solidFill>
                <a:latin typeface="Courier New" panose="02070309020205020404" pitchFamily="49" charset="0"/>
                <a:cs typeface="Courier New" panose="02070309020205020404" pitchFamily="49" charset="0"/>
              </a:rPr>
              <a:t>initialgroup</a:t>
            </a:r>
            <a:r>
              <a:rPr lang="en-US" sz="1800" b="0" dirty="0">
                <a:solidFill>
                  <a:schemeClr val="tx1">
                    <a:lumMod val="75000"/>
                    <a:lumOff val="25000"/>
                  </a:schemeClr>
                </a:solidFill>
                <a:latin typeface="Courier New" panose="02070309020205020404" pitchFamily="49" charset="0"/>
                <a:cs typeface="Courier New" panose="02070309020205020404" pitchFamily="49" charset="0"/>
              </a:rPr>
              <a:t> username -G </a:t>
            </a:r>
            <a:r>
              <a:rPr lang="en-US" sz="1800" b="0" i="1" dirty="0" err="1">
                <a:solidFill>
                  <a:schemeClr val="tx1">
                    <a:lumMod val="75000"/>
                    <a:lumOff val="25000"/>
                  </a:schemeClr>
                </a:solidFill>
                <a:latin typeface="Courier New" panose="02070309020205020404" pitchFamily="49" charset="0"/>
                <a:cs typeface="Courier New" panose="02070309020205020404" pitchFamily="49" charset="0"/>
              </a:rPr>
              <a:t>othergroups</a:t>
            </a:r>
            <a:endParaRPr lang="en-US" sz="18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043794" y="4688943"/>
            <a:ext cx="6918386" cy="978729"/>
          </a:xfrm>
          <a:prstGeom prst="rect">
            <a:avLst/>
          </a:prstGeom>
          <a:noFill/>
        </p:spPr>
        <p:txBody>
          <a:bodyPr wrap="square" rtlCol="0">
            <a:spAutoFit/>
          </a:bodyPr>
          <a:lstStyle/>
          <a:p>
            <a:r>
              <a:rPr lang="en-US" sz="2400" b="0" dirty="0"/>
              <a:t>where </a:t>
            </a:r>
            <a:r>
              <a:rPr lang="en-US" sz="2400" b="0" i="1" dirty="0" err="1">
                <a:latin typeface="Courier New" panose="02070309020205020404" pitchFamily="49" charset="0"/>
                <a:cs typeface="Courier New" panose="02070309020205020404" pitchFamily="49" charset="0"/>
              </a:rPr>
              <a:t>othergroups</a:t>
            </a:r>
            <a:r>
              <a:rPr lang="en-US" sz="2400" b="0" dirty="0"/>
              <a:t> is a list of supplementary group names separated by commas (with no intervening whitespace).</a:t>
            </a:r>
          </a:p>
        </p:txBody>
      </p:sp>
    </p:spTree>
    <p:extLst>
      <p:ext uri="{BB962C8B-B14F-4D97-AF65-F5344CB8AC3E}">
        <p14:creationId xmlns:p14="http://schemas.microsoft.com/office/powerpoint/2010/main" val="641041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User Groups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052422" y="2064082"/>
            <a:ext cx="4641011" cy="437043"/>
          </a:xfrm>
          <a:prstGeom prst="rect">
            <a:avLst/>
          </a:prstGeom>
          <a:noFill/>
        </p:spPr>
        <p:txBody>
          <a:bodyPr wrap="square" rtlCol="0">
            <a:spAutoFit/>
          </a:bodyPr>
          <a:lstStyle/>
          <a:p>
            <a:r>
              <a:rPr lang="en-US" sz="2800" b="0" dirty="0">
                <a:solidFill>
                  <a:schemeClr val="accent3">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groups</a:t>
            </a:r>
            <a:endParaRPr lang="en-US" sz="2400" b="0" dirty="0">
              <a:solidFill>
                <a:schemeClr val="accent3">
                  <a:lumMod val="50000"/>
                </a:schemeClr>
              </a:solidFill>
              <a:effectLst>
                <a:outerShdw blurRad="38100" dist="38100" dir="2700000" algn="tl">
                  <a:srgbClr val="000000">
                    <a:alpha val="43137"/>
                  </a:srgbClr>
                </a:outerShdw>
              </a:effectLst>
              <a:latin typeface="+mn-lt"/>
            </a:endParaRPr>
          </a:p>
        </p:txBody>
      </p:sp>
      <p:sp>
        <p:nvSpPr>
          <p:cNvPr id="6" name="TextBox 5"/>
          <p:cNvSpPr txBox="1"/>
          <p:nvPr/>
        </p:nvSpPr>
        <p:spPr>
          <a:xfrm>
            <a:off x="1052422" y="3185662"/>
            <a:ext cx="6918386" cy="781752"/>
          </a:xfrm>
          <a:prstGeom prst="rect">
            <a:avLst/>
          </a:prstGeom>
          <a:noFill/>
        </p:spPr>
        <p:txBody>
          <a:bodyPr wrap="square" rtlCol="0">
            <a:spAutoFit/>
          </a:bodyPr>
          <a:lstStyle/>
          <a:p>
            <a:pPr algn="just"/>
            <a:r>
              <a:rPr lang="en-US" sz="2800" b="0" dirty="0">
                <a:latin typeface="+mn-lt"/>
                <a:cs typeface="Courier New" panose="02070309020205020404" pitchFamily="49" charset="0"/>
              </a:rPr>
              <a:t>You can find out which groups a user belongs to by typing:</a:t>
            </a:r>
            <a:endParaRPr lang="en-US" sz="2400" b="0" dirty="0">
              <a:latin typeface="+mn-lt"/>
            </a:endParaRPr>
          </a:p>
        </p:txBody>
      </p:sp>
      <p:sp>
        <p:nvSpPr>
          <p:cNvPr id="7" name="TextBox 6"/>
          <p:cNvSpPr txBox="1"/>
          <p:nvPr/>
        </p:nvSpPr>
        <p:spPr>
          <a:xfrm>
            <a:off x="1435256" y="4103113"/>
            <a:ext cx="6918386" cy="406265"/>
          </a:xfrm>
          <a:prstGeom prst="rect">
            <a:avLst/>
          </a:prstGeom>
          <a:noFill/>
        </p:spPr>
        <p:txBody>
          <a:bodyPr wrap="square" rtlCol="0">
            <a:spAutoFit/>
          </a:bodyPr>
          <a:lstStyle/>
          <a:p>
            <a:r>
              <a:rPr lang="en-US" sz="2400" b="0" dirty="0">
                <a:solidFill>
                  <a:schemeClr val="tx1">
                    <a:lumMod val="75000"/>
                    <a:lumOff val="25000"/>
                  </a:schemeClr>
                </a:solidFill>
                <a:latin typeface="Courier New" panose="02070309020205020404" pitchFamily="49" charset="0"/>
                <a:cs typeface="Courier New" panose="02070309020205020404" pitchFamily="49" charset="0"/>
              </a:rPr>
              <a:t> # groups username</a:t>
            </a:r>
            <a:endParaRPr lang="en-US" sz="2400" b="0" i="1"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710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a:t>
            </a:r>
            <a:r>
              <a:rPr lang="en-US" sz="2800" dirty="0" err="1"/>
              <a:t>superuser</a:t>
            </a:r>
            <a:r>
              <a:rPr lang="en-US" sz="2800" dirty="0"/>
              <a:t> Root</a:t>
            </a:r>
            <a:endParaRPr lang="en-US" sz="27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26331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8"/>
                                        </p:tgtEl>
                                        <p:attrNameLst>
                                          <p:attrName>style.color</p:attrName>
                                        </p:attrNameLst>
                                      </p:cBhvr>
                                      <p:by>
                                        <p:hsl h="0" s="-12549" l="-25098"/>
                                      </p:by>
                                    </p:animClr>
                                    <p:animClr clrSpc="hsl" dir="cw">
                                      <p:cBhvr>
                                        <p:cTn id="7" dur="500" fill="hold"/>
                                        <p:tgtEl>
                                          <p:spTgt spid="18"/>
                                        </p:tgtEl>
                                        <p:attrNameLst>
                                          <p:attrName>fillcolor</p:attrName>
                                        </p:attrNameLst>
                                      </p:cBhvr>
                                      <p:by>
                                        <p:hsl h="0" s="-12549" l="-25098"/>
                                      </p:by>
                                    </p:animClr>
                                    <p:animClr clrSpc="hsl" dir="cw">
                                      <p:cBhvr>
                                        <p:cTn id="8" dur="500" fill="hold"/>
                                        <p:tgtEl>
                                          <p:spTgt spid="18"/>
                                        </p:tgtEl>
                                        <p:attrNameLst>
                                          <p:attrName>stroke.color</p:attrName>
                                        </p:attrNameLst>
                                      </p:cBhvr>
                                      <p:by>
                                        <p:hsl h="0" s="-12549" l="-25098"/>
                                      </p:by>
                                    </p:animClr>
                                    <p:set>
                                      <p:cBhvr>
                                        <p:cTn id="9"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16889" y="1863306"/>
            <a:ext cx="7194430" cy="2160591"/>
          </a:xfrm>
          <a:prstGeom prst="rect">
            <a:avLst/>
          </a:prstGeom>
          <a:noFill/>
        </p:spPr>
        <p:txBody>
          <a:bodyPr wrap="square" rtlCol="0">
            <a:spAutoFit/>
          </a:bodyPr>
          <a:lstStyle/>
          <a:p>
            <a:pPr algn="just"/>
            <a:r>
              <a:rPr lang="en-US" sz="2400" b="0" dirty="0"/>
              <a:t>Linux has a modular, customizable kernel with several switchable options. It may happen that some new hardware is added to a Linux machine which requires you to recompile the kernel so that it includes device driver support for the new hardware. To do this, you will need to rebuild the Linux kernel from scratch as follows:</a:t>
            </a:r>
          </a:p>
        </p:txBody>
      </p:sp>
      <p:sp>
        <p:nvSpPr>
          <p:cNvPr id="6" name="TextBox 5"/>
          <p:cNvSpPr txBox="1"/>
          <p:nvPr/>
        </p:nvSpPr>
        <p:spPr>
          <a:xfrm>
            <a:off x="816889" y="4368123"/>
            <a:ext cx="7194430" cy="683264"/>
          </a:xfrm>
          <a:prstGeom prst="rect">
            <a:avLst/>
          </a:prstGeom>
          <a:noFill/>
        </p:spPr>
        <p:txBody>
          <a:bodyPr wrap="square" rtlCol="0">
            <a:spAutoFit/>
          </a:bodyPr>
          <a:lstStyle/>
          <a:p>
            <a:pPr algn="just"/>
            <a:r>
              <a:rPr lang="en-US" sz="2400" b="0" dirty="0"/>
              <a:t>Look in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latin typeface="Courier New" panose="02070309020205020404" pitchFamily="49" charset="0"/>
                <a:cs typeface="Courier New" panose="02070309020205020404" pitchFamily="49" charset="0"/>
              </a:rPr>
              <a:t> </a:t>
            </a:r>
            <a:r>
              <a:rPr lang="en-US" sz="2400" b="0" dirty="0"/>
              <a:t>for the kernel source code.</a:t>
            </a:r>
          </a:p>
        </p:txBody>
      </p:sp>
    </p:spTree>
    <p:extLst>
      <p:ext uri="{BB962C8B-B14F-4D97-AF65-F5344CB8AC3E}">
        <p14:creationId xmlns:p14="http://schemas.microsoft.com/office/powerpoint/2010/main" val="1317343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16889" y="1863306"/>
            <a:ext cx="7194430" cy="1279389"/>
          </a:xfrm>
          <a:prstGeom prst="rect">
            <a:avLst/>
          </a:prstGeom>
          <a:noFill/>
        </p:spPr>
        <p:txBody>
          <a:bodyPr wrap="square" rtlCol="0">
            <a:spAutoFit/>
          </a:bodyPr>
          <a:lstStyle/>
          <a:p>
            <a:pPr algn="just"/>
            <a:r>
              <a:rPr lang="en-US" sz="2400" b="0" dirty="0"/>
              <a:t>If it isn't there (or if there is just a message saying that only kernel binaries have been installed), get hold of a copy of the latest kernel source code from </a:t>
            </a:r>
            <a:r>
              <a:rPr lang="en-US" sz="2000" b="0" u="sng" dirty="0">
                <a:solidFill>
                  <a:schemeClr val="accent5">
                    <a:lumMod val="60000"/>
                    <a:lumOff val="40000"/>
                  </a:schemeClr>
                </a:solidFill>
              </a:rPr>
              <a:t>http://www.kernel.org</a:t>
            </a:r>
            <a:r>
              <a:rPr lang="en-US" sz="2400" b="0" dirty="0"/>
              <a:t> and </a:t>
            </a:r>
            <a:r>
              <a:rPr lang="en-US" sz="2400" b="0" dirty="0" err="1"/>
              <a:t>untar</a:t>
            </a:r>
            <a:r>
              <a:rPr lang="en-US" sz="2400" b="0" dirty="0"/>
              <a:t> it into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src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linux</a:t>
            </a:r>
            <a:r>
              <a:rPr lang="en-US" sz="2400" b="0" dirty="0"/>
              <a:t>.</a:t>
            </a:r>
          </a:p>
        </p:txBody>
      </p:sp>
      <p:sp>
        <p:nvSpPr>
          <p:cNvPr id="6" name="TextBox 5"/>
          <p:cNvSpPr txBox="1"/>
          <p:nvPr/>
        </p:nvSpPr>
        <p:spPr>
          <a:xfrm>
            <a:off x="816889" y="3450754"/>
            <a:ext cx="7194430" cy="387798"/>
          </a:xfrm>
          <a:prstGeom prst="rect">
            <a:avLst/>
          </a:prstGeom>
          <a:noFill/>
        </p:spPr>
        <p:txBody>
          <a:bodyPr wrap="square" rtlCol="0">
            <a:spAutoFit/>
          </a:bodyPr>
          <a:lstStyle/>
          <a:p>
            <a:pPr algn="just"/>
            <a:r>
              <a:rPr lang="en-US" sz="2400" b="0" dirty="0"/>
              <a:t>Change directory to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t>.</a:t>
            </a:r>
          </a:p>
        </p:txBody>
      </p:sp>
      <p:sp>
        <p:nvSpPr>
          <p:cNvPr id="7" name="TextBox 6"/>
          <p:cNvSpPr txBox="1"/>
          <p:nvPr/>
        </p:nvSpPr>
        <p:spPr>
          <a:xfrm>
            <a:off x="816889" y="4146611"/>
            <a:ext cx="7688755" cy="1569660"/>
          </a:xfrm>
          <a:prstGeom prst="rect">
            <a:avLst/>
          </a:prstGeom>
          <a:noFill/>
        </p:spPr>
        <p:txBody>
          <a:bodyPr wrap="square" rtlCol="0">
            <a:spAutoFit/>
          </a:bodyPr>
          <a:lstStyle/>
          <a:p>
            <a:r>
              <a:rPr lang="en-US" sz="2400" b="0" dirty="0"/>
              <a:t>To configure the kernel type either</a:t>
            </a:r>
          </a:p>
          <a:p>
            <a:r>
              <a:rPr lang="en-US" sz="2400" b="0" dirty="0"/>
              <a:t>    </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config</a:t>
            </a:r>
            <a:r>
              <a:rPr lang="en-US" sz="2400" b="0" dirty="0"/>
              <a:t>		</a:t>
            </a:r>
            <a:r>
              <a:rPr lang="en-US" sz="2000" b="0" i="1" dirty="0"/>
              <a:t>(simple text mode configuration)</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menuconfig</a:t>
            </a:r>
            <a:r>
              <a:rPr lang="en-US" sz="2400" b="0" dirty="0"/>
              <a:t>	</a:t>
            </a:r>
            <a:r>
              <a:rPr lang="en-US" sz="2000" b="0" i="1" dirty="0"/>
              <a:t>(menu-driven text configuration)</a:t>
            </a:r>
          </a:p>
          <a:p>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xconfig</a:t>
            </a:r>
            <a:r>
              <a:rPr lang="en-US" sz="2400" b="0" dirty="0"/>
              <a:t>   	</a:t>
            </a:r>
            <a:r>
              <a:rPr lang="en-US" sz="2000" b="0" i="1" dirty="0"/>
              <a:t>(graphical configuration for X)</a:t>
            </a:r>
          </a:p>
        </p:txBody>
      </p:sp>
    </p:spTree>
    <p:extLst>
      <p:ext uri="{BB962C8B-B14F-4D97-AF65-F5344CB8AC3E}">
        <p14:creationId xmlns:p14="http://schemas.microsoft.com/office/powerpoint/2010/main" val="38570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38206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1142465" y="2981195"/>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1142465" y="358032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1142465" y="415443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1142465" y="473819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109107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16889" y="2394827"/>
            <a:ext cx="7194430" cy="2456057"/>
          </a:xfrm>
          <a:prstGeom prst="rect">
            <a:avLst/>
          </a:prstGeom>
          <a:noFill/>
        </p:spPr>
        <p:txBody>
          <a:bodyPr wrap="square" rtlCol="0">
            <a:spAutoFit/>
          </a:bodyPr>
          <a:lstStyle/>
          <a:p>
            <a:pPr algn="just"/>
            <a:r>
              <a:rPr lang="en-US" sz="2400" b="0" dirty="0"/>
              <a:t>You will be asked to select which modules you wish to include. For each module, you can chose to include it in the kernel code </a:t>
            </a:r>
            <a:r>
              <a:rPr lang="en-US" sz="2400" b="0" dirty="0">
                <a:latin typeface="Courier New" panose="02070309020205020404" pitchFamily="49" charset="0"/>
                <a:cs typeface="Courier New" panose="02070309020205020404" pitchFamily="49" charset="0"/>
              </a:rPr>
              <a:t>(y)</a:t>
            </a:r>
            <a:r>
              <a:rPr lang="en-US" sz="2400" b="0" dirty="0"/>
              <a:t>, incorporate it as an optional module that will be loaded if needed </a:t>
            </a:r>
            <a:r>
              <a:rPr lang="en-US" sz="2400" b="0" dirty="0">
                <a:latin typeface="Courier New" panose="02070309020205020404" pitchFamily="49" charset="0"/>
                <a:cs typeface="Courier New" panose="02070309020205020404" pitchFamily="49" charset="0"/>
              </a:rPr>
              <a:t>(m)</a:t>
            </a:r>
            <a:r>
              <a:rPr lang="en-US" sz="2400" b="0" dirty="0"/>
              <a:t> or to exclude it from the kernel code </a:t>
            </a:r>
            <a:r>
              <a:rPr lang="en-US" sz="2400" b="0" dirty="0">
                <a:latin typeface="Courier New" panose="02070309020205020404" pitchFamily="49" charset="0"/>
                <a:cs typeface="Courier New" panose="02070309020205020404" pitchFamily="49" charset="0"/>
              </a:rPr>
              <a:t>(n)</a:t>
            </a:r>
            <a:r>
              <a:rPr lang="en-US" sz="2400" b="0" dirty="0"/>
              <a:t>. To find out which optional modules have actually been loaded you can run </a:t>
            </a:r>
            <a:r>
              <a:rPr lang="en-US" sz="2400" b="0" dirty="0" err="1">
                <a:latin typeface="Courier New" panose="02070309020205020404" pitchFamily="49" charset="0"/>
                <a:cs typeface="Courier New" panose="02070309020205020404" pitchFamily="49" charset="0"/>
              </a:rPr>
              <a:t>lsmod</a:t>
            </a:r>
            <a:r>
              <a:rPr lang="en-US" sz="2400" b="0" dirty="0"/>
              <a:t> when the system reboots. </a:t>
            </a:r>
          </a:p>
        </p:txBody>
      </p:sp>
    </p:spTree>
    <p:extLst>
      <p:ext uri="{BB962C8B-B14F-4D97-AF65-F5344CB8AC3E}">
        <p14:creationId xmlns:p14="http://schemas.microsoft.com/office/powerpoint/2010/main" val="978156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16889" y="2394827"/>
            <a:ext cx="7481722" cy="1865126"/>
          </a:xfrm>
          <a:prstGeom prst="rect">
            <a:avLst/>
          </a:prstGeom>
          <a:noFill/>
        </p:spPr>
        <p:txBody>
          <a:bodyPr wrap="square" rtlCol="0">
            <a:spAutoFit/>
          </a:bodyPr>
          <a:lstStyle/>
          <a:p>
            <a:pPr algn="just"/>
            <a:r>
              <a:rPr lang="en-US" sz="2400" b="0" dirty="0"/>
              <a:t>Now type:</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dep</a:t>
            </a:r>
            <a:r>
              <a:rPr lang="en-US" sz="2400" b="0" dirty="0">
                <a:latin typeface="Courier New" panose="02070309020205020404" pitchFamily="49" charset="0"/>
                <a:cs typeface="Courier New" panose="02070309020205020404" pitchFamily="49" charset="0"/>
              </a:rPr>
              <a:t>	</a:t>
            </a:r>
            <a:r>
              <a:rPr lang="en-US" sz="2000" b="0" i="1" dirty="0"/>
              <a:t>(to build source code dependencies) </a:t>
            </a:r>
          </a:p>
          <a:p>
            <a:r>
              <a:rPr lang="en-US" sz="2400" b="0" dirty="0"/>
              <a:t>    </a:t>
            </a:r>
            <a:r>
              <a:rPr lang="en-US" sz="2400" b="0" dirty="0">
                <a:latin typeface="Courier New" panose="02070309020205020404" pitchFamily="49" charset="0"/>
                <a:cs typeface="Courier New" panose="02070309020205020404" pitchFamily="49" charset="0"/>
              </a:rPr>
              <a:t># make clean</a:t>
            </a:r>
            <a:r>
              <a:rPr lang="en-US" sz="2400" b="0" dirty="0"/>
              <a:t>	</a:t>
            </a:r>
            <a:r>
              <a:rPr lang="en-US" sz="2000" b="0" i="1" dirty="0"/>
              <a:t>(to delete all stale object files) </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bzImage</a:t>
            </a:r>
            <a:r>
              <a:rPr lang="en-US" sz="2400" b="0" dirty="0"/>
              <a:t>   </a:t>
            </a:r>
            <a:r>
              <a:rPr lang="en-US" sz="2000" b="0" i="1" dirty="0"/>
              <a:t>(to build the new kernel)</a:t>
            </a:r>
            <a:r>
              <a:rPr lang="en-US" sz="2400" b="0" dirty="0"/>
              <a:t> </a:t>
            </a:r>
          </a:p>
          <a:p>
            <a:r>
              <a:rPr lang="en-US" sz="2400" b="0" dirty="0"/>
              <a:t>    </a:t>
            </a:r>
            <a:r>
              <a:rPr lang="en-US" sz="2400" b="0" dirty="0">
                <a:latin typeface="Courier New" panose="02070309020205020404" pitchFamily="49" charset="0"/>
                <a:cs typeface="Courier New" panose="02070309020205020404" pitchFamily="49" charset="0"/>
              </a:rPr>
              <a:t># make modules</a:t>
            </a:r>
            <a:r>
              <a:rPr lang="en-US" sz="2400" b="0" dirty="0"/>
              <a:t>   </a:t>
            </a:r>
            <a:r>
              <a:rPr lang="en-US" sz="2000" b="0" i="1" dirty="0"/>
              <a:t>(to build the new optional modules) </a:t>
            </a:r>
          </a:p>
          <a:p>
            <a:r>
              <a:rPr lang="en-US" sz="2400" b="0" dirty="0"/>
              <a:t>    </a:t>
            </a:r>
            <a:r>
              <a:rPr lang="en-US" sz="2400" b="0" dirty="0">
                <a:latin typeface="Courier New" panose="02070309020205020404" pitchFamily="49" charset="0"/>
                <a:cs typeface="Courier New" panose="02070309020205020404" pitchFamily="49" charset="0"/>
              </a:rPr>
              <a:t># make </a:t>
            </a:r>
            <a:r>
              <a:rPr lang="en-US" sz="2400" b="0" dirty="0" err="1">
                <a:latin typeface="Courier New" panose="02070309020205020404" pitchFamily="49" charset="0"/>
                <a:cs typeface="Courier New" panose="02070309020205020404" pitchFamily="49" charset="0"/>
              </a:rPr>
              <a:t>modules_install</a:t>
            </a:r>
            <a:r>
              <a:rPr lang="en-US" sz="2400" b="0" dirty="0"/>
              <a:t>	</a:t>
            </a:r>
            <a:r>
              <a:rPr lang="en-US" sz="2000" b="0" i="1" dirty="0"/>
              <a:t>(to install the modules)</a:t>
            </a:r>
          </a:p>
        </p:txBody>
      </p:sp>
      <p:sp>
        <p:nvSpPr>
          <p:cNvPr id="6" name="TextBox 5"/>
          <p:cNvSpPr txBox="1"/>
          <p:nvPr/>
        </p:nvSpPr>
        <p:spPr>
          <a:xfrm>
            <a:off x="816889" y="4623758"/>
            <a:ext cx="7481721" cy="1274195"/>
          </a:xfrm>
          <a:prstGeom prst="rect">
            <a:avLst/>
          </a:prstGeom>
          <a:noFill/>
        </p:spPr>
        <p:txBody>
          <a:bodyPr wrap="square" rtlCol="0">
            <a:spAutoFit/>
          </a:bodyPr>
          <a:lstStyle/>
          <a:p>
            <a:r>
              <a:rPr lang="en-US" sz="2400" b="0" dirty="0"/>
              <a:t>The file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usr</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src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linux</a:t>
            </a:r>
            <a:r>
              <a:rPr lang="en-US" sz="2400" b="0" dirty="0">
                <a:latin typeface="Courier New" panose="02070309020205020404" pitchFamily="49" charset="0"/>
                <a:cs typeface="Courier New" panose="02070309020205020404" pitchFamily="49" charset="0"/>
              </a:rPr>
              <a:t>/arch/i386/boot/</a:t>
            </a:r>
            <a:r>
              <a:rPr lang="en-US" sz="2400" b="0" dirty="0" err="1">
                <a:latin typeface="Courier New" panose="02070309020205020404" pitchFamily="49" charset="0"/>
                <a:cs typeface="Courier New" panose="02070309020205020404" pitchFamily="49" charset="0"/>
              </a:rPr>
              <a:t>bzImage</a:t>
            </a:r>
            <a:r>
              <a:rPr lang="en-US" sz="2400" b="0" dirty="0"/>
              <a:t> now contains your new kernel image. It remains only to install it. </a:t>
            </a:r>
          </a:p>
        </p:txBody>
      </p:sp>
    </p:spTree>
    <p:extLst>
      <p:ext uri="{BB962C8B-B14F-4D97-AF65-F5344CB8AC3E}">
        <p14:creationId xmlns:p14="http://schemas.microsoft.com/office/powerpoint/2010/main" val="786743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46314" y="1792235"/>
            <a:ext cx="7481722" cy="3637919"/>
          </a:xfrm>
          <a:prstGeom prst="rect">
            <a:avLst/>
          </a:prstGeom>
          <a:noFill/>
        </p:spPr>
        <p:txBody>
          <a:bodyPr wrap="square" rtlCol="0">
            <a:spAutoFit/>
          </a:bodyPr>
          <a:lstStyle/>
          <a:p>
            <a:pPr algn="just"/>
            <a:r>
              <a:rPr lang="en-US" sz="2400" b="0" dirty="0"/>
              <a:t>Change directory to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src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linux</a:t>
            </a:r>
            <a:r>
              <a:rPr lang="en-US" sz="2000" b="0" dirty="0">
                <a:latin typeface="Courier New" panose="02070309020205020404" pitchFamily="49" charset="0"/>
                <a:cs typeface="Courier New" panose="02070309020205020404" pitchFamily="49" charset="0"/>
              </a:rPr>
              <a:t>/arch/i386/boot</a:t>
            </a:r>
            <a:r>
              <a:rPr lang="en-US" sz="2400" b="0" dirty="0"/>
              <a:t>. In the same directory should be a script called </a:t>
            </a:r>
            <a:r>
              <a:rPr lang="en-US" sz="2400" b="0" i="1" dirty="0"/>
              <a:t>install.sh</a:t>
            </a:r>
            <a:r>
              <a:rPr lang="en-US" sz="2400" b="0" dirty="0"/>
              <a:t> which will copy your kernel image into </a:t>
            </a:r>
            <a:r>
              <a:rPr lang="en-US" sz="2400" b="0" dirty="0">
                <a:latin typeface="Courier New" panose="02070309020205020404" pitchFamily="49" charset="0"/>
                <a:cs typeface="Courier New" panose="02070309020205020404" pitchFamily="49" charset="0"/>
              </a:rPr>
              <a:t>/boot/</a:t>
            </a:r>
            <a:r>
              <a:rPr lang="en-US" sz="2400" b="0" dirty="0" err="1">
                <a:latin typeface="Courier New" panose="02070309020205020404" pitchFamily="49" charset="0"/>
                <a:cs typeface="Courier New" panose="02070309020205020404" pitchFamily="49" charset="0"/>
              </a:rPr>
              <a:t>vmlinuz</a:t>
            </a:r>
            <a:r>
              <a:rPr lang="en-US" sz="2400" b="0" dirty="0"/>
              <a:t>:</a:t>
            </a:r>
          </a:p>
          <a:p>
            <a:pPr algn="just"/>
            <a:endParaRPr lang="en-US" sz="2400" b="0" dirty="0"/>
          </a:p>
          <a:p>
            <a:pPr algn="just"/>
            <a:endParaRPr lang="en-US" sz="2400" b="0" dirty="0"/>
          </a:p>
          <a:p>
            <a:r>
              <a:rPr lang="en-US" sz="2400" b="0" dirty="0">
                <a:latin typeface="Courier New" panose="02070309020205020404" pitchFamily="49" charset="0"/>
                <a:cs typeface="Courier New" panose="02070309020205020404" pitchFamily="49" charset="0"/>
              </a:rPr>
              <a:t># install.sh version </a:t>
            </a:r>
            <a:r>
              <a:rPr lang="en-US" sz="2400" b="0" dirty="0" err="1">
                <a:latin typeface="Courier New" panose="02070309020205020404" pitchFamily="49" charset="0"/>
                <a:cs typeface="Courier New" panose="02070309020205020404" pitchFamily="49" charset="0"/>
              </a:rPr>
              <a:t>bzImage</a:t>
            </a:r>
            <a:r>
              <a:rPr lang="en-US" sz="2400" b="0" dirty="0">
                <a:latin typeface="Courier New" panose="02070309020205020404" pitchFamily="49" charset="0"/>
                <a:cs typeface="Courier New" panose="02070309020205020404" pitchFamily="49" charset="0"/>
              </a:rPr>
              <a:t> /boot/</a:t>
            </a:r>
            <a:r>
              <a:rPr lang="en-US" sz="2400" b="0" dirty="0" err="1">
                <a:latin typeface="Courier New" panose="02070309020205020404" pitchFamily="49" charset="0"/>
                <a:cs typeface="Courier New" panose="02070309020205020404" pitchFamily="49" charset="0"/>
              </a:rPr>
              <a:t>System.map</a:t>
            </a:r>
            <a:r>
              <a:rPr lang="en-US" sz="2400" b="0" dirty="0">
                <a:latin typeface="Courier New" panose="02070309020205020404" pitchFamily="49" charset="0"/>
                <a:cs typeface="Courier New" panose="02070309020205020404" pitchFamily="49" charset="0"/>
              </a:rPr>
              <a:t> /boot</a:t>
            </a:r>
          </a:p>
          <a:p>
            <a:pPr algn="just"/>
            <a:endParaRPr lang="en-US" sz="2400" b="0" dirty="0"/>
          </a:p>
          <a:p>
            <a:pPr algn="just"/>
            <a:endParaRPr lang="en-US" sz="2400" b="0" dirty="0"/>
          </a:p>
          <a:p>
            <a:pPr algn="just"/>
            <a:endParaRPr lang="en-US" sz="2400" b="0" dirty="0"/>
          </a:p>
          <a:p>
            <a:pPr algn="just"/>
            <a:r>
              <a:rPr lang="en-US" sz="2400" b="0" dirty="0"/>
              <a:t>where </a:t>
            </a:r>
            <a:r>
              <a:rPr lang="en-US" sz="2400" b="0" dirty="0">
                <a:latin typeface="Courier New" panose="02070309020205020404" pitchFamily="49" charset="0"/>
                <a:cs typeface="Courier New" panose="02070309020205020404" pitchFamily="49" charset="0"/>
              </a:rPr>
              <a:t>version</a:t>
            </a:r>
            <a:r>
              <a:rPr lang="en-US" sz="2400" b="0" dirty="0"/>
              <a:t> is the kernel version number.</a:t>
            </a:r>
            <a:endParaRPr lang="en-US" sz="2000" b="0" i="1" dirty="0"/>
          </a:p>
        </p:txBody>
      </p:sp>
    </p:spTree>
    <p:extLst>
      <p:ext uri="{BB962C8B-B14F-4D97-AF65-F5344CB8AC3E}">
        <p14:creationId xmlns:p14="http://schemas.microsoft.com/office/powerpoint/2010/main" val="81194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Reconfiguring and Recompiling the Linux Kernel</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46314" y="2321193"/>
            <a:ext cx="7481722" cy="1569660"/>
          </a:xfrm>
          <a:prstGeom prst="rect">
            <a:avLst/>
          </a:prstGeom>
          <a:noFill/>
        </p:spPr>
        <p:txBody>
          <a:bodyPr wrap="square" rtlCol="0">
            <a:spAutoFit/>
          </a:bodyPr>
          <a:lstStyle/>
          <a:p>
            <a:pPr algn="just"/>
            <a:r>
              <a:rPr lang="en-US" sz="2400" b="0" dirty="0"/>
              <a:t>Finally, you may need to update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lilo.conf</a:t>
            </a:r>
            <a:r>
              <a:rPr lang="en-US" sz="2400" b="0" dirty="0"/>
              <a:t> file so that </a:t>
            </a:r>
            <a:r>
              <a:rPr lang="en-US" sz="2400" b="0" dirty="0" err="1">
                <a:latin typeface="Courier New" panose="02070309020205020404" pitchFamily="49" charset="0"/>
                <a:cs typeface="Courier New" panose="02070309020205020404" pitchFamily="49" charset="0"/>
              </a:rPr>
              <a:t>lilo</a:t>
            </a:r>
            <a:r>
              <a:rPr lang="en-US" sz="2400" b="0" dirty="0"/>
              <a:t> (the Linux boot loader) includes an entry for your new kernel. Then run</a:t>
            </a:r>
          </a:p>
          <a:p>
            <a:pPr algn="just"/>
            <a:endParaRPr lang="en-US" sz="2400" b="0" dirty="0"/>
          </a:p>
        </p:txBody>
      </p:sp>
      <p:sp>
        <p:nvSpPr>
          <p:cNvPr id="7" name="TextBox 6"/>
          <p:cNvSpPr txBox="1"/>
          <p:nvPr/>
        </p:nvSpPr>
        <p:spPr>
          <a:xfrm>
            <a:off x="1286749" y="3812871"/>
            <a:ext cx="1932317" cy="406265"/>
          </a:xfrm>
          <a:prstGeom prst="rect">
            <a:avLst/>
          </a:prstGeom>
          <a:noFill/>
        </p:spPr>
        <p:txBody>
          <a:bodyPr wrap="square" rtlCol="0">
            <a:spAutoFit/>
          </a:bodyPr>
          <a:lstStyle/>
          <a:p>
            <a:pPr lvl="0" algn="just"/>
            <a:r>
              <a:rPr lang="en-US" sz="2400" b="0" dirty="0">
                <a:solidFill>
                  <a:srgbClr val="000000"/>
                </a:solidFill>
                <a:latin typeface="Courier New" panose="02070309020205020404" pitchFamily="49" charset="0"/>
                <a:cs typeface="Courier New" panose="02070309020205020404" pitchFamily="49" charset="0"/>
              </a:rPr>
              <a:t># </a:t>
            </a:r>
            <a:r>
              <a:rPr lang="en-US" sz="2400" b="0" dirty="0" err="1">
                <a:solidFill>
                  <a:srgbClr val="000000"/>
                </a:solidFill>
                <a:latin typeface="Courier New" panose="02070309020205020404" pitchFamily="49" charset="0"/>
                <a:cs typeface="Courier New" panose="02070309020205020404" pitchFamily="49" charset="0"/>
              </a:rPr>
              <a:t>lilo</a:t>
            </a:r>
            <a:endParaRPr lang="en-US" sz="2400" b="0" dirty="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846314" y="4470629"/>
            <a:ext cx="7481722" cy="1274195"/>
          </a:xfrm>
          <a:prstGeom prst="rect">
            <a:avLst/>
          </a:prstGeom>
          <a:noFill/>
        </p:spPr>
        <p:txBody>
          <a:bodyPr wrap="square" rtlCol="0">
            <a:spAutoFit/>
          </a:bodyPr>
          <a:lstStyle/>
          <a:p>
            <a:pPr lvl="0" algn="just"/>
            <a:r>
              <a:rPr lang="en-US" sz="2400" b="0" dirty="0">
                <a:solidFill>
                  <a:srgbClr val="000000"/>
                </a:solidFill>
              </a:rPr>
              <a:t>to update the changes. When you reboot your machine, you should be able to select your new kernel image from the </a:t>
            </a:r>
            <a:r>
              <a:rPr lang="en-US" sz="2400" b="0" dirty="0" err="1">
                <a:solidFill>
                  <a:srgbClr val="000000"/>
                </a:solidFill>
                <a:latin typeface="Courier New" panose="02070309020205020404" pitchFamily="49" charset="0"/>
                <a:cs typeface="Courier New" panose="02070309020205020404" pitchFamily="49" charset="0"/>
              </a:rPr>
              <a:t>lilo</a:t>
            </a:r>
            <a:r>
              <a:rPr lang="en-US" sz="2400" b="0" dirty="0">
                <a:solidFill>
                  <a:srgbClr val="000000"/>
                </a:solidFill>
              </a:rPr>
              <a:t> boot loader.</a:t>
            </a:r>
            <a:endParaRPr lang="en-US" sz="2000" b="0" i="1" dirty="0">
              <a:solidFill>
                <a:srgbClr val="000000"/>
              </a:solidFill>
            </a:endParaRPr>
          </a:p>
          <a:p>
            <a:endParaRPr lang="en-US" sz="2400" b="0" dirty="0"/>
          </a:p>
        </p:txBody>
      </p:sp>
    </p:spTree>
    <p:extLst>
      <p:ext uri="{BB962C8B-B14F-4D97-AF65-F5344CB8AC3E}">
        <p14:creationId xmlns:p14="http://schemas.microsoft.com/office/powerpoint/2010/main" val="20644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346191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83411" y="2316737"/>
            <a:ext cx="7177178" cy="1340623"/>
          </a:xfrm>
          <a:prstGeom prst="rect">
            <a:avLst/>
          </a:prstGeom>
          <a:noFill/>
        </p:spPr>
        <p:txBody>
          <a:bodyPr wrap="square" rtlCol="0">
            <a:spAutoFit/>
          </a:bodyPr>
          <a:lstStyle/>
          <a:p>
            <a:pPr algn="just"/>
            <a:r>
              <a:rPr lang="en-US" sz="2800" b="0" dirty="0" err="1">
                <a:solidFill>
                  <a:schemeClr val="accent3">
                    <a:lumMod val="50000"/>
                  </a:schemeClr>
                </a:solidFill>
                <a:effectLst>
                  <a:outerShdw blurRad="38100" dist="38100" dir="2700000" algn="tl">
                    <a:srgbClr val="000000">
                      <a:alpha val="43137"/>
                    </a:srgbClr>
                  </a:outerShdw>
                </a:effectLst>
              </a:rPr>
              <a:t>crond</a:t>
            </a:r>
            <a:r>
              <a:rPr lang="en-US" sz="2400" b="0" dirty="0"/>
              <a:t> is a daemon that executes commands that need to be run regularly according to some schedule. The schedule and corresponding commands are stored in the file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crontab</a:t>
            </a:r>
            <a:r>
              <a:rPr lang="en-US" sz="2400" b="0" dirty="0"/>
              <a:t>.</a:t>
            </a:r>
          </a:p>
        </p:txBody>
      </p:sp>
      <p:sp>
        <p:nvSpPr>
          <p:cNvPr id="6" name="TextBox 5"/>
          <p:cNvSpPr txBox="1"/>
          <p:nvPr/>
        </p:nvSpPr>
        <p:spPr>
          <a:xfrm>
            <a:off x="983411" y="4087103"/>
            <a:ext cx="7177178" cy="978729"/>
          </a:xfrm>
          <a:prstGeom prst="rect">
            <a:avLst/>
          </a:prstGeom>
          <a:noFill/>
        </p:spPr>
        <p:txBody>
          <a:bodyPr wrap="square" rtlCol="0">
            <a:spAutoFit/>
          </a:bodyPr>
          <a:lstStyle/>
          <a:p>
            <a:r>
              <a:rPr lang="en-US" sz="2400" b="0" dirty="0"/>
              <a:t>Each entry in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crontab</a:t>
            </a:r>
            <a:r>
              <a:rPr lang="en-US" sz="2400" b="0" dirty="0">
                <a:latin typeface="Courier New" panose="02070309020205020404" pitchFamily="49" charset="0"/>
                <a:cs typeface="Courier New" panose="02070309020205020404" pitchFamily="49" charset="0"/>
              </a:rPr>
              <a:t> </a:t>
            </a:r>
            <a:r>
              <a:rPr lang="en-US" sz="2400" b="0" dirty="0"/>
              <a:t>file entry contains six fields separated by spaces or tabs in the following form:</a:t>
            </a:r>
          </a:p>
        </p:txBody>
      </p:sp>
      <p:sp>
        <p:nvSpPr>
          <p:cNvPr id="7" name="TextBox 6"/>
          <p:cNvSpPr txBox="1"/>
          <p:nvPr/>
        </p:nvSpPr>
        <p:spPr>
          <a:xfrm>
            <a:off x="998586" y="5126145"/>
            <a:ext cx="7177178" cy="350865"/>
          </a:xfrm>
          <a:prstGeom prst="rect">
            <a:avLst/>
          </a:prstGeom>
          <a:noFill/>
        </p:spPr>
        <p:txBody>
          <a:bodyPr wrap="square" rtlCol="0">
            <a:spAutoFit/>
          </a:bodyPr>
          <a:lstStyle/>
          <a:p>
            <a:r>
              <a:rPr lang="en-US" sz="2100" b="0" i="1" dirty="0"/>
              <a:t>minute  hour  </a:t>
            </a:r>
            <a:r>
              <a:rPr lang="en-US" sz="2100" b="0" i="1" dirty="0" err="1"/>
              <a:t>day_of_month</a:t>
            </a:r>
            <a:r>
              <a:rPr lang="en-US" sz="2100" b="0" i="1" dirty="0"/>
              <a:t>  month  weekday  command</a:t>
            </a:r>
          </a:p>
        </p:txBody>
      </p:sp>
    </p:spTree>
    <p:extLst>
      <p:ext uri="{BB962C8B-B14F-4D97-AF65-F5344CB8AC3E}">
        <p14:creationId xmlns:p14="http://schemas.microsoft.com/office/powerpoint/2010/main" val="3958647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1152223" y="2190411"/>
            <a:ext cx="7177178" cy="387798"/>
          </a:xfrm>
          <a:prstGeom prst="rect">
            <a:avLst/>
          </a:prstGeom>
          <a:noFill/>
        </p:spPr>
        <p:txBody>
          <a:bodyPr wrap="square" rtlCol="0">
            <a:spAutoFit/>
          </a:bodyPr>
          <a:lstStyle/>
          <a:p>
            <a:pPr algn="just"/>
            <a:r>
              <a:rPr lang="en-US" sz="2400" b="0" dirty="0">
                <a:latin typeface="+mn-lt"/>
              </a:rPr>
              <a:t>These fields accept the following values:</a:t>
            </a:r>
            <a:endParaRPr lang="en-US" sz="2000" b="0" dirty="0">
              <a:latin typeface="+mn-lt"/>
            </a:endParaRPr>
          </a:p>
        </p:txBody>
      </p:sp>
      <p:sp>
        <p:nvSpPr>
          <p:cNvPr id="6" name="TextBox 5"/>
          <p:cNvSpPr txBox="1"/>
          <p:nvPr/>
        </p:nvSpPr>
        <p:spPr>
          <a:xfrm>
            <a:off x="1305860" y="2944662"/>
            <a:ext cx="6869904" cy="2160591"/>
          </a:xfrm>
          <a:prstGeom prst="rect">
            <a:avLst/>
          </a:prstGeom>
          <a:noFill/>
        </p:spPr>
        <p:txBody>
          <a:bodyPr wrap="square" rtlCol="0">
            <a:spAutoFit/>
          </a:bodyPr>
          <a:lstStyle/>
          <a:p>
            <a:r>
              <a:rPr lang="en-US" sz="2400" b="0" dirty="0"/>
              <a:t>    </a:t>
            </a:r>
            <a:r>
              <a:rPr lang="en-US" sz="2800" b="0" dirty="0">
                <a:latin typeface="Courier New" panose="02070309020205020404" pitchFamily="49" charset="0"/>
                <a:cs typeface="Courier New" panose="02070309020205020404" pitchFamily="49" charset="0"/>
              </a:rPr>
              <a:t>minute</a:t>
            </a:r>
            <a:r>
              <a:rPr lang="en-US" sz="2400" b="0" dirty="0"/>
              <a:t>            		</a:t>
            </a:r>
            <a:r>
              <a:rPr lang="en-US" sz="2000" b="0" i="1" dirty="0"/>
              <a:t>0 through 59 </a:t>
            </a:r>
            <a:endParaRPr lang="en-US" sz="2400" b="0" i="1" dirty="0"/>
          </a:p>
          <a:p>
            <a:r>
              <a:rPr lang="en-US" sz="2400" b="0" dirty="0"/>
              <a:t>    </a:t>
            </a:r>
            <a:r>
              <a:rPr lang="en-US" sz="2800" b="0" dirty="0">
                <a:latin typeface="Courier New" panose="02070309020205020404" pitchFamily="49" charset="0"/>
                <a:cs typeface="Courier New" panose="02070309020205020404" pitchFamily="49" charset="0"/>
              </a:rPr>
              <a:t>hour</a:t>
            </a:r>
            <a:r>
              <a:rPr lang="en-US" sz="2400" b="0" dirty="0"/>
              <a:t>              		</a:t>
            </a:r>
            <a:r>
              <a:rPr lang="en-US" sz="2000" b="0" i="1" dirty="0"/>
              <a:t>0 through 23 </a:t>
            </a:r>
          </a:p>
          <a:p>
            <a:r>
              <a:rPr lang="en-US" sz="2400" b="0" dirty="0"/>
              <a:t>    </a:t>
            </a:r>
            <a:r>
              <a:rPr lang="en-US" sz="2800" b="0" dirty="0" err="1">
                <a:latin typeface="Courier New" panose="02070309020205020404" pitchFamily="49" charset="0"/>
                <a:cs typeface="Courier New" panose="02070309020205020404" pitchFamily="49" charset="0"/>
              </a:rPr>
              <a:t>day_of_month</a:t>
            </a:r>
            <a:r>
              <a:rPr lang="en-US" sz="2400" b="0" dirty="0"/>
              <a:t>	</a:t>
            </a:r>
            <a:r>
              <a:rPr lang="en-US" sz="2000" b="0" i="1" dirty="0"/>
              <a:t>1 through 31 </a:t>
            </a:r>
          </a:p>
          <a:p>
            <a:r>
              <a:rPr lang="en-US" sz="2400" b="0" dirty="0"/>
              <a:t>    </a:t>
            </a:r>
            <a:r>
              <a:rPr lang="en-US" sz="2800" b="0" dirty="0">
                <a:latin typeface="Courier New" panose="02070309020205020404" pitchFamily="49" charset="0"/>
                <a:cs typeface="Courier New" panose="02070309020205020404" pitchFamily="49" charset="0"/>
              </a:rPr>
              <a:t>month</a:t>
            </a:r>
            <a:r>
              <a:rPr lang="en-US" sz="2400" b="0" dirty="0"/>
              <a:t>             		</a:t>
            </a:r>
            <a:r>
              <a:rPr lang="en-US" sz="2000" b="0" i="1" dirty="0"/>
              <a:t>1 through 12 </a:t>
            </a:r>
          </a:p>
          <a:p>
            <a:r>
              <a:rPr lang="en-US" sz="2400" b="0" dirty="0"/>
              <a:t>    </a:t>
            </a:r>
            <a:r>
              <a:rPr lang="en-US" sz="2800" b="0" dirty="0">
                <a:latin typeface="Courier New" panose="02070309020205020404" pitchFamily="49" charset="0"/>
                <a:cs typeface="Courier New" panose="02070309020205020404" pitchFamily="49" charset="0"/>
              </a:rPr>
              <a:t>weekday</a:t>
            </a:r>
            <a:r>
              <a:rPr lang="en-US" sz="2400" b="0" dirty="0"/>
              <a:t>           	</a:t>
            </a:r>
            <a:r>
              <a:rPr lang="en-US" sz="2000" b="0" i="1" dirty="0"/>
              <a:t>0 (Sun) through 6 (Sat) </a:t>
            </a:r>
          </a:p>
          <a:p>
            <a:r>
              <a:rPr lang="en-US" sz="2400" b="0" dirty="0"/>
              <a:t>    </a:t>
            </a:r>
            <a:r>
              <a:rPr lang="en-US" sz="2800" b="0" dirty="0">
                <a:latin typeface="Courier New" panose="02070309020205020404" pitchFamily="49" charset="0"/>
                <a:cs typeface="Courier New" panose="02070309020205020404" pitchFamily="49" charset="0"/>
              </a:rPr>
              <a:t>command</a:t>
            </a:r>
            <a:r>
              <a:rPr lang="en-US" sz="2400" b="0" dirty="0"/>
              <a:t>           	</a:t>
            </a:r>
            <a:r>
              <a:rPr lang="en-US" sz="2000" b="0" i="1" dirty="0"/>
              <a:t>a shell command</a:t>
            </a:r>
          </a:p>
        </p:txBody>
      </p:sp>
    </p:spTree>
    <p:extLst>
      <p:ext uri="{BB962C8B-B14F-4D97-AF65-F5344CB8AC3E}">
        <p14:creationId xmlns:p14="http://schemas.microsoft.com/office/powerpoint/2010/main" val="4248056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34140" y="1604695"/>
            <a:ext cx="7341623" cy="978729"/>
          </a:xfrm>
          <a:prstGeom prst="rect">
            <a:avLst/>
          </a:prstGeom>
          <a:noFill/>
        </p:spPr>
        <p:txBody>
          <a:bodyPr wrap="square" rtlCol="0">
            <a:spAutoFit/>
          </a:bodyPr>
          <a:lstStyle/>
          <a:p>
            <a:pPr algn="just"/>
            <a:r>
              <a:rPr lang="en-US" sz="2400" b="0" dirty="0">
                <a:latin typeface="+mn-lt"/>
              </a:rPr>
              <a:t>You must specify a value for each field. Except for the command field, these fields can contain the following:</a:t>
            </a:r>
            <a:endParaRPr lang="en-US" sz="2000" b="0" dirty="0">
              <a:latin typeface="+mn-lt"/>
            </a:endParaRPr>
          </a:p>
        </p:txBody>
      </p:sp>
      <p:sp>
        <p:nvSpPr>
          <p:cNvPr id="7" name="TextBox 6"/>
          <p:cNvSpPr txBox="1"/>
          <p:nvPr/>
        </p:nvSpPr>
        <p:spPr>
          <a:xfrm>
            <a:off x="948518" y="2669039"/>
            <a:ext cx="7241222" cy="584775"/>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A number in the specified range, e.g. to run a command in May, specify 5 in the </a:t>
            </a:r>
            <a:r>
              <a:rPr lang="en-US" sz="2000" b="0" i="1" dirty="0"/>
              <a:t>month</a:t>
            </a:r>
            <a:r>
              <a:rPr lang="en-US" sz="2000" b="0" dirty="0"/>
              <a:t> field.</a:t>
            </a:r>
          </a:p>
        </p:txBody>
      </p:sp>
      <p:sp>
        <p:nvSpPr>
          <p:cNvPr id="8" name="TextBox 7"/>
          <p:cNvSpPr txBox="1"/>
          <p:nvPr/>
        </p:nvSpPr>
        <p:spPr>
          <a:xfrm>
            <a:off x="902114" y="3333805"/>
            <a:ext cx="7241222" cy="830997"/>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Two numbers separated by a dash to indicate an inclusive range, e.g. to run a </a:t>
            </a:r>
            <a:r>
              <a:rPr lang="en-US" sz="2000" b="0" dirty="0" err="1"/>
              <a:t>cron</a:t>
            </a:r>
            <a:r>
              <a:rPr lang="en-US" sz="2000" b="0" dirty="0"/>
              <a:t> job on Tuesday through Friday, place 2-5 in the </a:t>
            </a:r>
            <a:r>
              <a:rPr lang="en-US" sz="2000" b="0" i="1" dirty="0"/>
              <a:t>weekday</a:t>
            </a:r>
            <a:r>
              <a:rPr lang="en-US" sz="2000" b="0" dirty="0"/>
              <a:t> field.</a:t>
            </a:r>
          </a:p>
        </p:txBody>
      </p:sp>
      <p:sp>
        <p:nvSpPr>
          <p:cNvPr id="9" name="TextBox 8"/>
          <p:cNvSpPr txBox="1"/>
          <p:nvPr/>
        </p:nvSpPr>
        <p:spPr>
          <a:xfrm>
            <a:off x="901074" y="4244793"/>
            <a:ext cx="7241222" cy="830997"/>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A list of numbers separated by commas, e.g. to run a command on the first and last day of January, you would specify 1,31 in the </a:t>
            </a:r>
            <a:r>
              <a:rPr lang="en-US" sz="2000" b="0" i="1" dirty="0" err="1"/>
              <a:t>day_of_month</a:t>
            </a:r>
            <a:r>
              <a:rPr lang="en-US" sz="2000" b="0" dirty="0"/>
              <a:t> field.</a:t>
            </a:r>
          </a:p>
        </p:txBody>
      </p:sp>
      <p:sp>
        <p:nvSpPr>
          <p:cNvPr id="10" name="TextBox 9"/>
          <p:cNvSpPr txBox="1"/>
          <p:nvPr/>
        </p:nvSpPr>
        <p:spPr>
          <a:xfrm>
            <a:off x="933501" y="5155781"/>
            <a:ext cx="7242262" cy="584775"/>
          </a:xfrm>
          <a:prstGeom prst="rect">
            <a:avLst/>
          </a:prstGeom>
          <a:noFill/>
        </p:spPr>
        <p:txBody>
          <a:bodyPr wrap="square" rtlCol="0">
            <a:spAutoFit/>
          </a:bodyPr>
          <a:lstStyle/>
          <a:p>
            <a:pPr marL="342900" indent="-342900">
              <a:buFont typeface="Wingdings" panose="05000000000000000000" pitchFamily="2" charset="2"/>
              <a:buChar char="§"/>
            </a:pPr>
            <a:r>
              <a:rPr lang="en-US" sz="2000" b="0" dirty="0"/>
              <a:t>* (asterisk), meaning all allowed values, e.g. to run a job every hour, specify an asterisk in the </a:t>
            </a:r>
            <a:r>
              <a:rPr lang="en-US" sz="2000" b="0" i="1" dirty="0"/>
              <a:t>hour</a:t>
            </a:r>
            <a:r>
              <a:rPr lang="en-US" sz="2000" b="0" dirty="0"/>
              <a:t> field.</a:t>
            </a:r>
          </a:p>
        </p:txBody>
      </p:sp>
    </p:spTree>
    <p:extLst>
      <p:ext uri="{BB962C8B-B14F-4D97-AF65-F5344CB8AC3E}">
        <p14:creationId xmlns:p14="http://schemas.microsoft.com/office/powerpoint/2010/main" val="38036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Jobs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834140" y="1604695"/>
            <a:ext cx="7341623" cy="599075"/>
          </a:xfrm>
          <a:prstGeom prst="rect">
            <a:avLst/>
          </a:prstGeom>
          <a:noFill/>
        </p:spPr>
        <p:txBody>
          <a:bodyPr wrap="square" rtlCol="0">
            <a:spAutoFit/>
          </a:bodyPr>
          <a:lstStyle/>
          <a:p>
            <a:pPr algn="just"/>
            <a:r>
              <a:rPr lang="en-US" sz="2000" b="0" dirty="0">
                <a:latin typeface="+mn-lt"/>
              </a:rPr>
              <a:t>You can also specify some execution environment options at the top of the </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file:</a:t>
            </a:r>
          </a:p>
        </p:txBody>
      </p:sp>
      <p:sp>
        <p:nvSpPr>
          <p:cNvPr id="7" name="TextBox 6"/>
          <p:cNvSpPr txBox="1"/>
          <p:nvPr/>
        </p:nvSpPr>
        <p:spPr>
          <a:xfrm>
            <a:off x="1273838" y="2321852"/>
            <a:ext cx="7241222" cy="830997"/>
          </a:xfrm>
          <a:prstGeom prst="rect">
            <a:avLst/>
          </a:prstGeom>
          <a:noFill/>
        </p:spPr>
        <p:txBody>
          <a:bodyPr wrap="square" rtlCol="0">
            <a:spAutoFit/>
          </a:bodyPr>
          <a:lstStyle/>
          <a:p>
            <a:r>
              <a:rPr lang="de-DE" sz="2000" b="0" dirty="0">
                <a:latin typeface="Courier New" panose="02070309020205020404" pitchFamily="49" charset="0"/>
                <a:cs typeface="Courier New" panose="02070309020205020404" pitchFamily="49" charset="0"/>
              </a:rPr>
              <a:t>SHELL=/bin/bash </a:t>
            </a:r>
          </a:p>
          <a:p>
            <a:r>
              <a:rPr lang="de-DE" sz="2000" b="0" dirty="0">
                <a:latin typeface="Courier New" panose="02070309020205020404" pitchFamily="49" charset="0"/>
                <a:cs typeface="Courier New" panose="02070309020205020404" pitchFamily="49" charset="0"/>
              </a:rPr>
              <a:t>PATH=/sbin:/bin:/usr/sbin:/usr/bin </a:t>
            </a:r>
          </a:p>
          <a:p>
            <a:r>
              <a:rPr lang="de-DE" sz="2000" b="0" dirty="0">
                <a:latin typeface="Courier New" panose="02070309020205020404" pitchFamily="49" charset="0"/>
                <a:cs typeface="Courier New" panose="02070309020205020404" pitchFamily="49" charset="0"/>
              </a:rPr>
              <a:t>MAILTO=root</a:t>
            </a:r>
            <a:endParaRPr lang="en-US" sz="2000" b="0" dirty="0">
              <a:latin typeface="Courier New" panose="02070309020205020404" pitchFamily="49" charset="0"/>
              <a:cs typeface="Courier New" panose="02070309020205020404" pitchFamily="49" charset="0"/>
            </a:endParaRPr>
          </a:p>
        </p:txBody>
      </p:sp>
      <p:sp>
        <p:nvSpPr>
          <p:cNvPr id="9" name="TextBox 8"/>
          <p:cNvSpPr txBox="1"/>
          <p:nvPr/>
        </p:nvSpPr>
        <p:spPr>
          <a:xfrm>
            <a:off x="1273838" y="4139332"/>
            <a:ext cx="7241222" cy="338554"/>
          </a:xfrm>
          <a:prstGeom prst="rect">
            <a:avLst/>
          </a:prstGeom>
          <a:noFill/>
        </p:spPr>
        <p:txBody>
          <a:bodyPr wrap="square" rtlCol="0">
            <a:spAutoFit/>
          </a:bodyPr>
          <a:lstStyle/>
          <a:p>
            <a:r>
              <a:rPr lang="en-US" sz="2000" b="0" dirty="0">
                <a:latin typeface="Courier New" panose="02070309020205020404" pitchFamily="49" charset="0"/>
                <a:cs typeface="Courier New" panose="02070309020205020404" pitchFamily="49" charset="0"/>
              </a:rPr>
              <a:t>30 6 * * 1,3,5 /</a:t>
            </a:r>
            <a:r>
              <a:rPr lang="en-US" sz="2000" b="0" dirty="0" err="1">
                <a:latin typeface="Courier New" panose="02070309020205020404" pitchFamily="49" charset="0"/>
                <a:cs typeface="Courier New" panose="02070309020205020404" pitchFamily="49" charset="0"/>
              </a:rPr>
              <a:t>usr</a:t>
            </a:r>
            <a:r>
              <a:rPr lang="en-US" sz="2000" b="0" dirty="0">
                <a:latin typeface="Courier New" panose="02070309020205020404" pitchFamily="49" charset="0"/>
                <a:cs typeface="Courier New" panose="02070309020205020404" pitchFamily="49" charset="0"/>
              </a:rPr>
              <a:t>/bin/calendar</a:t>
            </a:r>
          </a:p>
        </p:txBody>
      </p:sp>
      <p:sp>
        <p:nvSpPr>
          <p:cNvPr id="11" name="TextBox 10"/>
          <p:cNvSpPr txBox="1"/>
          <p:nvPr/>
        </p:nvSpPr>
        <p:spPr>
          <a:xfrm>
            <a:off x="828781" y="3346553"/>
            <a:ext cx="7341623" cy="599075"/>
          </a:xfrm>
          <a:prstGeom prst="rect">
            <a:avLst/>
          </a:prstGeom>
          <a:noFill/>
        </p:spPr>
        <p:txBody>
          <a:bodyPr wrap="square" rtlCol="0">
            <a:spAutoFit/>
          </a:bodyPr>
          <a:lstStyle/>
          <a:p>
            <a:pPr algn="just"/>
            <a:r>
              <a:rPr lang="en-US" sz="2000" b="0" dirty="0">
                <a:latin typeface="+mn-lt"/>
              </a:rPr>
              <a:t>To run the calendar command at 6:30am. every Mon, Wed, and Fri, a suitable /</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entry would be:</a:t>
            </a:r>
          </a:p>
        </p:txBody>
      </p:sp>
      <p:sp>
        <p:nvSpPr>
          <p:cNvPr id="12" name="TextBox 11"/>
          <p:cNvSpPr txBox="1"/>
          <p:nvPr/>
        </p:nvSpPr>
        <p:spPr>
          <a:xfrm>
            <a:off x="834140" y="4627113"/>
            <a:ext cx="7341623" cy="599075"/>
          </a:xfrm>
          <a:prstGeom prst="rect">
            <a:avLst/>
          </a:prstGeom>
          <a:noFill/>
        </p:spPr>
        <p:txBody>
          <a:bodyPr wrap="square" rtlCol="0">
            <a:spAutoFit/>
          </a:bodyPr>
          <a:lstStyle/>
          <a:p>
            <a:pPr algn="just"/>
            <a:r>
              <a:rPr lang="en-US" sz="2000" b="0" dirty="0">
                <a:latin typeface="+mn-lt"/>
              </a:rPr>
              <a:t>The output of the command will be mailed to the user specified in the </a:t>
            </a:r>
            <a:r>
              <a:rPr lang="en-US" sz="2000" b="0" dirty="0">
                <a:latin typeface="Courier New" panose="02070309020205020404" pitchFamily="49" charset="0"/>
                <a:cs typeface="Courier New" panose="02070309020205020404" pitchFamily="49" charset="0"/>
              </a:rPr>
              <a:t>MAILTO</a:t>
            </a:r>
            <a:r>
              <a:rPr lang="en-US" sz="2000" b="0" dirty="0">
                <a:latin typeface="+mn-lt"/>
              </a:rPr>
              <a:t> environment option.</a:t>
            </a:r>
          </a:p>
        </p:txBody>
      </p:sp>
      <p:sp>
        <p:nvSpPr>
          <p:cNvPr id="13" name="TextBox 12"/>
          <p:cNvSpPr txBox="1"/>
          <p:nvPr/>
        </p:nvSpPr>
        <p:spPr>
          <a:xfrm>
            <a:off x="828780" y="5437527"/>
            <a:ext cx="7341623" cy="599075"/>
          </a:xfrm>
          <a:prstGeom prst="rect">
            <a:avLst/>
          </a:prstGeom>
          <a:noFill/>
        </p:spPr>
        <p:txBody>
          <a:bodyPr wrap="square" rtlCol="0">
            <a:spAutoFit/>
          </a:bodyPr>
          <a:lstStyle/>
          <a:p>
            <a:pPr algn="just"/>
            <a:r>
              <a:rPr lang="en-US" sz="2000" b="0" dirty="0">
                <a:latin typeface="+mn-lt"/>
              </a:rPr>
              <a:t>You don't need to restart the </a:t>
            </a:r>
            <a:r>
              <a:rPr lang="en-US" sz="2000" b="0" dirty="0" err="1">
                <a:latin typeface="+mn-lt"/>
              </a:rPr>
              <a:t>cron</a:t>
            </a:r>
            <a:r>
              <a:rPr lang="en-US" sz="2000" b="0" dirty="0">
                <a:latin typeface="+mn-lt"/>
              </a:rPr>
              <a:t> daemon </a:t>
            </a:r>
            <a:r>
              <a:rPr lang="en-US" sz="2000" b="0" dirty="0" err="1">
                <a:latin typeface="+mn-lt"/>
              </a:rPr>
              <a:t>crond</a:t>
            </a:r>
            <a:r>
              <a:rPr lang="en-US" sz="2000" b="0" dirty="0">
                <a:latin typeface="+mn-lt"/>
              </a:rPr>
              <a:t> after changing /</a:t>
            </a:r>
            <a:r>
              <a:rPr lang="en-US" sz="2000" b="0" dirty="0" err="1">
                <a:latin typeface="Courier New" panose="02070309020205020404" pitchFamily="49" charset="0"/>
                <a:cs typeface="Courier New" panose="02070309020205020404" pitchFamily="49" charset="0"/>
              </a:rPr>
              <a:t>etc</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crontab</a:t>
            </a:r>
            <a:r>
              <a:rPr lang="en-US" sz="2000" b="0" dirty="0">
                <a:latin typeface="+mn-lt"/>
              </a:rPr>
              <a:t> - it automatically detects changes.</a:t>
            </a:r>
          </a:p>
        </p:txBody>
      </p:sp>
    </p:spTree>
    <p:extLst>
      <p:ext uri="{BB962C8B-B14F-4D97-AF65-F5344CB8AC3E}">
        <p14:creationId xmlns:p14="http://schemas.microsoft.com/office/powerpoint/2010/main" val="2656335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a:t>
            </a:r>
            <a:r>
              <a:rPr lang="en-US" sz="2800" dirty="0" err="1"/>
              <a:t>superuser</a:t>
            </a:r>
            <a:r>
              <a:rPr lang="en-US" sz="2800" dirty="0"/>
              <a:t> Root</a:t>
            </a:r>
            <a:endParaRPr lang="en-US" sz="31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16990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effectLst/>
              </a:rPr>
            </a:br>
            <a:r>
              <a:rPr lang="en-US" dirty="0">
                <a:effectLst/>
              </a:rPr>
              <a:t>Connecting to remote machines</a:t>
            </a:r>
          </a:p>
        </p:txBody>
      </p:sp>
      <p:sp>
        <p:nvSpPr>
          <p:cNvPr id="6" name="Content Placeholder 5"/>
          <p:cNvSpPr>
            <a:spLocks noGrp="1"/>
          </p:cNvSpPr>
          <p:nvPr>
            <p:ph idx="1"/>
          </p:nvPr>
        </p:nvSpPr>
        <p:spPr>
          <a:xfrm>
            <a:off x="576803" y="1729570"/>
            <a:ext cx="7917709" cy="1416616"/>
          </a:xfrm>
        </p:spPr>
        <p:txBody>
          <a:bodyPr/>
          <a:lstStyle/>
          <a:p>
            <a:pPr marL="0" indent="0" algn="just">
              <a:buNone/>
            </a:pPr>
            <a:endParaRPr lang="en-US" sz="2000" dirty="0"/>
          </a:p>
          <a:p>
            <a:pPr marL="0" indent="0" algn="just">
              <a:buNone/>
            </a:pPr>
            <a:r>
              <a:rPr lang="en-US" sz="2800" dirty="0">
                <a:solidFill>
                  <a:schemeClr val="accent3">
                    <a:lumMod val="50000"/>
                  </a:schemeClr>
                </a:solidFill>
                <a:effectLst>
                  <a:outerShdw blurRad="38100" dist="38100" dir="2700000" algn="tl">
                    <a:srgbClr val="000000">
                      <a:alpha val="43137"/>
                    </a:srgbClr>
                  </a:outerShdw>
                </a:effectLst>
              </a:rPr>
              <a:t>telnet</a:t>
            </a:r>
            <a:r>
              <a:rPr lang="en-US" sz="2000" dirty="0"/>
              <a:t> provides an </a:t>
            </a:r>
            <a:r>
              <a:rPr lang="en-US" sz="2000" u="sng" dirty="0"/>
              <a:t>insecure</a:t>
            </a:r>
            <a:r>
              <a:rPr lang="en-US" sz="2000" dirty="0"/>
              <a:t> mechanism for logging into remote machines because all data (including your username and password) is passed in unencrypted format over the network.</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11" name="Content Placeholder 5"/>
          <p:cNvSpPr txBox="1">
            <a:spLocks/>
          </p:cNvSpPr>
          <p:nvPr/>
        </p:nvSpPr>
        <p:spPr bwMode="gray">
          <a:xfrm>
            <a:off x="576803" y="3385876"/>
            <a:ext cx="7969224" cy="122367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2000" b="0" kern="0" dirty="0"/>
              <a:t>Useful utility, however, because, by specifying different port numbers, telnet can be used to connect to other services offered by remote machines besides remote login (e.g. web pages, email, etc.) and reveal the mechanisms behind how those services are offered</a:t>
            </a:r>
          </a:p>
        </p:txBody>
      </p:sp>
      <p:sp>
        <p:nvSpPr>
          <p:cNvPr id="13" name="Content Placeholder 5"/>
          <p:cNvSpPr txBox="1">
            <a:spLocks/>
          </p:cNvSpPr>
          <p:nvPr/>
        </p:nvSpPr>
        <p:spPr bwMode="gray">
          <a:xfrm>
            <a:off x="771360" y="4798557"/>
            <a:ext cx="7631629" cy="76218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2000" b="0" kern="0" dirty="0">
                <a:solidFill>
                  <a:schemeClr val="tx1">
                    <a:lumMod val="75000"/>
                    <a:lumOff val="25000"/>
                  </a:schemeClr>
                </a:solidFill>
                <a:cs typeface="Courier New" panose="02070309020205020404" pitchFamily="49" charset="0"/>
              </a:rPr>
              <a:t>syntax:</a:t>
            </a:r>
          </a:p>
          <a:p>
            <a:pPr marL="0" indent="0" algn="just">
              <a:buFontTx/>
              <a:buNone/>
            </a:pPr>
            <a:r>
              <a:rPr lang="en-US" sz="2000" b="0" kern="0" dirty="0">
                <a:solidFill>
                  <a:schemeClr val="tx1">
                    <a:lumMod val="75000"/>
                    <a:lumOff val="25000"/>
                  </a:schemeClr>
                </a:solidFill>
                <a:latin typeface="Courier New" panose="02070309020205020404" pitchFamily="49" charset="0"/>
                <a:cs typeface="Courier New" panose="02070309020205020404" pitchFamily="49" charset="0"/>
              </a:rPr>
              <a:t>	telnet </a:t>
            </a:r>
            <a:r>
              <a:rPr lang="en-US" sz="2000" b="0" i="1" kern="0" dirty="0" err="1">
                <a:solidFill>
                  <a:schemeClr val="tx1">
                    <a:lumMod val="75000"/>
                    <a:lumOff val="25000"/>
                  </a:schemeClr>
                </a:solidFill>
                <a:latin typeface="Courier New" panose="02070309020205020404" pitchFamily="49" charset="0"/>
                <a:cs typeface="Courier New" panose="02070309020205020404" pitchFamily="49" charset="0"/>
              </a:rPr>
              <a:t>machinename</a:t>
            </a:r>
            <a:endParaRPr lang="en-US" sz="2000" b="0" i="1" kern="0" dirty="0">
              <a:solidFill>
                <a:schemeClr val="tx1">
                  <a:lumMod val="75000"/>
                  <a:lumOff val="2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3601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a:t>Keeping Essential System Processes Alive</a:t>
            </a:r>
          </a:p>
        </p:txBody>
      </p:sp>
      <p:sp>
        <p:nvSpPr>
          <p:cNvPr id="4" name="Slide Number Placeholder 3"/>
          <p:cNvSpPr>
            <a:spLocks noGrp="1"/>
          </p:cNvSpPr>
          <p:nvPr>
            <p:ph type="sldNum" sz="quarter" idx="10"/>
          </p:nvPr>
        </p:nvSpPr>
        <p:spPr/>
        <p:txBody>
          <a:bodyPr/>
          <a:lstStyle/>
          <a:p>
            <a:fld id="{D341B97A-378E-4F69-9D74-E5B0730D91FC}"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38201" y="1813955"/>
            <a:ext cx="7297947" cy="1291379"/>
          </a:xfrm>
          <a:prstGeom prst="rect">
            <a:avLst/>
          </a:prstGeom>
          <a:noFill/>
        </p:spPr>
        <p:txBody>
          <a:bodyPr wrap="square" rtlCol="0">
            <a:spAutoFit/>
          </a:bodyPr>
          <a:lstStyle/>
          <a:p>
            <a:pPr algn="just"/>
            <a:r>
              <a:rPr lang="en-US" sz="2400" b="0" dirty="0"/>
              <a:t>It is important that daemons related to mission critical services are immediately respawned if they fail for some reason. You can do this by adding your own entries to the </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etc</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inittab</a:t>
            </a:r>
            <a:r>
              <a:rPr lang="en-US" sz="2400" b="0" dirty="0"/>
              <a:t> file. For example:</a:t>
            </a:r>
          </a:p>
        </p:txBody>
      </p:sp>
      <p:sp>
        <p:nvSpPr>
          <p:cNvPr id="6" name="TextBox 5"/>
          <p:cNvSpPr txBox="1"/>
          <p:nvPr/>
        </p:nvSpPr>
        <p:spPr>
          <a:xfrm>
            <a:off x="938201" y="3412126"/>
            <a:ext cx="7297947" cy="327782"/>
          </a:xfrm>
          <a:prstGeom prst="rect">
            <a:avLst/>
          </a:prstGeom>
          <a:noFill/>
        </p:spPr>
        <p:txBody>
          <a:bodyPr wrap="square" rtlCol="0">
            <a:spAutoFit/>
          </a:bodyPr>
          <a:lstStyle/>
          <a:p>
            <a:r>
              <a:rPr lang="en-US" sz="1800" b="0" dirty="0">
                <a:latin typeface="Courier New" panose="02070309020205020404" pitchFamily="49" charset="0"/>
                <a:cs typeface="Courier New" panose="02070309020205020404" pitchFamily="49" charset="0"/>
              </a:rPr>
              <a:t>rs:2345:respawn:/home/</a:t>
            </a:r>
            <a:r>
              <a:rPr lang="en-US" sz="1800" b="0" dirty="0" err="1">
                <a:latin typeface="Courier New" panose="02070309020205020404" pitchFamily="49" charset="0"/>
                <a:cs typeface="Courier New" panose="02070309020205020404" pitchFamily="49" charset="0"/>
              </a:rPr>
              <a:t>sms</a:t>
            </a:r>
            <a:r>
              <a:rPr lang="en-US" sz="1800" b="0" dirty="0">
                <a:latin typeface="Courier New" panose="02070309020205020404" pitchFamily="49" charset="0"/>
                <a:cs typeface="Courier New" panose="02070309020205020404" pitchFamily="49" charset="0"/>
              </a:rPr>
              <a:t>/server/</a:t>
            </a:r>
            <a:r>
              <a:rPr lang="en-US" sz="1800" b="0" dirty="0" err="1">
                <a:latin typeface="Courier New" panose="02070309020205020404" pitchFamily="49" charset="0"/>
                <a:cs typeface="Courier New" panose="02070309020205020404" pitchFamily="49" charset="0"/>
              </a:rPr>
              <a:t>RingToneServer</a:t>
            </a:r>
            <a:endParaRPr lang="en-US" sz="1800" b="0" dirty="0">
              <a:latin typeface="Courier New" panose="02070309020205020404" pitchFamily="49" charset="0"/>
              <a:cs typeface="Courier New" panose="02070309020205020404" pitchFamily="49" charset="0"/>
            </a:endParaRPr>
          </a:p>
        </p:txBody>
      </p:sp>
      <p:sp>
        <p:nvSpPr>
          <p:cNvPr id="7" name="TextBox 6"/>
          <p:cNvSpPr txBox="1"/>
          <p:nvPr/>
        </p:nvSpPr>
        <p:spPr>
          <a:xfrm>
            <a:off x="938201" y="4046700"/>
            <a:ext cx="7297947" cy="1865126"/>
          </a:xfrm>
          <a:prstGeom prst="rect">
            <a:avLst/>
          </a:prstGeom>
          <a:noFill/>
        </p:spPr>
        <p:txBody>
          <a:bodyPr wrap="square" rtlCol="0">
            <a:spAutoFit/>
          </a:bodyPr>
          <a:lstStyle/>
          <a:p>
            <a:pPr algn="just"/>
            <a:r>
              <a:rPr lang="en-US" sz="2400" b="0" dirty="0"/>
              <a:t>Here </a:t>
            </a:r>
            <a:r>
              <a:rPr lang="en-US" sz="2400" b="0" dirty="0" err="1">
                <a:latin typeface="Courier New" panose="02070309020205020404" pitchFamily="49" charset="0"/>
                <a:cs typeface="Courier New" panose="02070309020205020404" pitchFamily="49" charset="0"/>
              </a:rPr>
              <a:t>rs</a:t>
            </a:r>
            <a:r>
              <a:rPr lang="en-US" sz="2400" b="0" dirty="0"/>
              <a:t> is a 2 character code identifying the service, and 2345 are the </a:t>
            </a:r>
            <a:r>
              <a:rPr lang="en-US" sz="2400" b="0" dirty="0" err="1"/>
              <a:t>runlevels</a:t>
            </a:r>
            <a:r>
              <a:rPr lang="en-US" sz="2400" b="0" dirty="0"/>
              <a:t> (to find about </a:t>
            </a:r>
            <a:r>
              <a:rPr lang="en-US" sz="2400" b="0" dirty="0" err="1"/>
              <a:t>runlevels</a:t>
            </a:r>
            <a:r>
              <a:rPr lang="en-US" sz="2400" b="0" dirty="0"/>
              <a:t>, type man </a:t>
            </a:r>
            <a:r>
              <a:rPr lang="en-US" sz="2400" b="0" dirty="0" err="1"/>
              <a:t>runlevel</a:t>
            </a:r>
            <a:r>
              <a:rPr lang="en-US" sz="2400" b="0" dirty="0"/>
              <a:t>) for which the process should be created. The </a:t>
            </a:r>
            <a:r>
              <a:rPr lang="en-US" sz="2400" b="0" dirty="0" err="1">
                <a:latin typeface="Courier New" panose="02070309020205020404" pitchFamily="49" charset="0"/>
                <a:cs typeface="Courier New" panose="02070309020205020404" pitchFamily="49" charset="0"/>
              </a:rPr>
              <a:t>init</a:t>
            </a:r>
            <a:r>
              <a:rPr lang="en-US" sz="2400" b="0" dirty="0"/>
              <a:t> process will create the </a:t>
            </a:r>
            <a:r>
              <a:rPr lang="en-US" sz="2400" b="0" dirty="0" err="1">
                <a:latin typeface="Courier New" panose="02070309020205020404" pitchFamily="49" charset="0"/>
                <a:cs typeface="Courier New" panose="02070309020205020404" pitchFamily="49" charset="0"/>
              </a:rPr>
              <a:t>RingToneServer</a:t>
            </a:r>
            <a:r>
              <a:rPr lang="en-US" sz="2400" b="0" dirty="0"/>
              <a:t> process at system startup, and respawn it should it die for any reason.</a:t>
            </a:r>
          </a:p>
        </p:txBody>
      </p:sp>
    </p:spTree>
    <p:extLst>
      <p:ext uri="{BB962C8B-B14F-4D97-AF65-F5344CB8AC3E}">
        <p14:creationId xmlns:p14="http://schemas.microsoft.com/office/powerpoint/2010/main" val="1525914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superuser</a:t>
            </a:r>
            <a:r>
              <a:rPr lang="en-US" dirty="0"/>
              <a:t> Root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05050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Shutdown and System Startup</a:t>
            </a:r>
          </a:p>
        </p:txBody>
      </p:sp>
      <p:sp>
        <p:nvSpPr>
          <p:cNvPr id="16" name="Round Diagonal Corner Rectangle 15"/>
          <p:cNvSpPr/>
          <p:nvPr/>
        </p:nvSpPr>
        <p:spPr bwMode="auto">
          <a:xfrm>
            <a:off x="1142465" y="2649633"/>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Adding Users</a:t>
            </a:r>
          </a:p>
        </p:txBody>
      </p:sp>
      <p:sp>
        <p:nvSpPr>
          <p:cNvPr id="17" name="Round Diagonal Corner Rectangle 16"/>
          <p:cNvSpPr/>
          <p:nvPr/>
        </p:nvSpPr>
        <p:spPr bwMode="auto">
          <a:xfrm>
            <a:off x="1142465" y="3248760"/>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Controlling User Groups</a:t>
            </a:r>
          </a:p>
        </p:txBody>
      </p:sp>
      <p:sp>
        <p:nvSpPr>
          <p:cNvPr id="18" name="Round Diagonal Corner Rectangle 17"/>
          <p:cNvSpPr/>
          <p:nvPr/>
        </p:nvSpPr>
        <p:spPr bwMode="auto">
          <a:xfrm>
            <a:off x="1142465" y="3822877"/>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Reconfiguring and Recompiling the Linux Kernel</a:t>
            </a:r>
          </a:p>
        </p:txBody>
      </p:sp>
      <p:sp>
        <p:nvSpPr>
          <p:cNvPr id="19" name="Round Diagonal Corner Rectangle 18"/>
          <p:cNvSpPr/>
          <p:nvPr/>
        </p:nvSpPr>
        <p:spPr bwMode="auto">
          <a:xfrm>
            <a:off x="1142465" y="4406636"/>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err="1">
                <a:solidFill>
                  <a:schemeClr val="bg1"/>
                </a:solidFill>
              </a:rPr>
              <a:t>Cron</a:t>
            </a:r>
            <a:r>
              <a:rPr lang="en-US" sz="1800" dirty="0">
                <a:solidFill>
                  <a:schemeClr val="bg1"/>
                </a:solidFill>
              </a:rPr>
              <a:t> Jobs</a:t>
            </a:r>
          </a:p>
        </p:txBody>
      </p:sp>
      <p:sp>
        <p:nvSpPr>
          <p:cNvPr id="10" name="Round Diagonal Corner Rectangle 9"/>
          <p:cNvSpPr/>
          <p:nvPr/>
        </p:nvSpPr>
        <p:spPr bwMode="auto">
          <a:xfrm>
            <a:off x="1142465" y="4982111"/>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Keeping Essential System Processes Alive</a:t>
            </a:r>
          </a:p>
        </p:txBody>
      </p:sp>
      <p:sp>
        <p:nvSpPr>
          <p:cNvPr id="11" name="Round Diagonal Corner Rectangle 10"/>
          <p:cNvSpPr/>
          <p:nvPr/>
        </p:nvSpPr>
        <p:spPr bwMode="auto">
          <a:xfrm>
            <a:off x="1142465" y="5557586"/>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Redirecting Input and Output</a:t>
            </a:r>
          </a:p>
        </p:txBody>
      </p:sp>
    </p:spTree>
    <p:extLst>
      <p:ext uri="{BB962C8B-B14F-4D97-AF65-F5344CB8AC3E}">
        <p14:creationId xmlns:p14="http://schemas.microsoft.com/office/powerpoint/2010/main" val="19040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1"/>
                                        </p:tgtEl>
                                        <p:attrNameLst>
                                          <p:attrName>style.color</p:attrName>
                                        </p:attrNameLst>
                                      </p:cBhvr>
                                      <p:by>
                                        <p:hsl h="0" s="-12549" l="-25098"/>
                                      </p:by>
                                    </p:animClr>
                                    <p:animClr clrSpc="hsl" dir="cw">
                                      <p:cBhvr>
                                        <p:cTn id="7" dur="500" fill="hold"/>
                                        <p:tgtEl>
                                          <p:spTgt spid="11"/>
                                        </p:tgtEl>
                                        <p:attrNameLst>
                                          <p:attrName>fillcolor</p:attrName>
                                        </p:attrNameLst>
                                      </p:cBhvr>
                                      <p:by>
                                        <p:hsl h="0" s="-12549" l="-25098"/>
                                      </p:by>
                                    </p:animClr>
                                    <p:animClr clrSpc="hsl" dir="cw">
                                      <p:cBhvr>
                                        <p:cTn id="8" dur="500" fill="hold"/>
                                        <p:tgtEl>
                                          <p:spTgt spid="11"/>
                                        </p:tgtEl>
                                        <p:attrNameLst>
                                          <p:attrName>stroke.color</p:attrName>
                                        </p:attrNameLst>
                                      </p:cBhvr>
                                      <p:by>
                                        <p:hsl h="0" s="-12549" l="-25098"/>
                                      </p:by>
                                    </p:animClr>
                                    <p:set>
                                      <p:cBhvr>
                                        <p:cTn id="9"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31654" y="2363390"/>
            <a:ext cx="7263440" cy="700448"/>
          </a:xfrm>
          <a:prstGeom prst="rect">
            <a:avLst/>
          </a:prstGeom>
          <a:noFill/>
        </p:spPr>
        <p:txBody>
          <a:bodyPr wrap="square" rtlCol="0">
            <a:spAutoFit/>
          </a:bodyPr>
          <a:lstStyle/>
          <a:p>
            <a:pPr algn="just"/>
            <a:r>
              <a:rPr lang="en-US" sz="2400" b="0" dirty="0"/>
              <a:t>To redirect standard output to a file instead of the screen, we use the </a:t>
            </a:r>
            <a:r>
              <a:rPr lang="en-US" sz="2400" b="0" dirty="0">
                <a:latin typeface="Courier New" panose="02070309020205020404" pitchFamily="49" charset="0"/>
                <a:cs typeface="Courier New" panose="02070309020205020404" pitchFamily="49" charset="0"/>
              </a:rPr>
              <a:t>&gt;</a:t>
            </a:r>
            <a:r>
              <a:rPr lang="en-US" sz="2400" b="0" dirty="0"/>
              <a:t> operator:</a:t>
            </a:r>
          </a:p>
        </p:txBody>
      </p:sp>
      <p:sp>
        <p:nvSpPr>
          <p:cNvPr id="6" name="TextBox 5"/>
          <p:cNvSpPr txBox="1"/>
          <p:nvPr/>
        </p:nvSpPr>
        <p:spPr>
          <a:xfrm>
            <a:off x="1570008" y="3387634"/>
            <a:ext cx="6625086" cy="1588127"/>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echo hello </a:t>
            </a:r>
          </a:p>
          <a:p>
            <a:r>
              <a:rPr lang="en-US" sz="2400" dirty="0">
                <a:latin typeface="Courier New" panose="02070309020205020404" pitchFamily="49" charset="0"/>
                <a:cs typeface="Courier New" panose="02070309020205020404" pitchFamily="49" charset="0"/>
              </a:rPr>
              <a:t>hello</a:t>
            </a:r>
            <a:r>
              <a:rPr lang="en-US" sz="2400" b="0" dirty="0">
                <a:latin typeface="Courier New" panose="02070309020205020404" pitchFamily="49" charset="0"/>
                <a:cs typeface="Courier New" panose="02070309020205020404" pitchFamily="49" charset="0"/>
              </a:rPr>
              <a:t> </a:t>
            </a:r>
          </a:p>
          <a:p>
            <a:r>
              <a:rPr lang="en-US" sz="2400" b="0" dirty="0">
                <a:latin typeface="Courier New" panose="02070309020205020404" pitchFamily="49" charset="0"/>
                <a:cs typeface="Courier New" panose="02070309020205020404" pitchFamily="49" charset="0"/>
              </a:rPr>
              <a:t>$ echo hello &gt; output </a:t>
            </a:r>
          </a:p>
          <a:p>
            <a:r>
              <a:rPr lang="en-US" sz="2400" b="0" dirty="0">
                <a:latin typeface="Courier New" panose="02070309020205020404" pitchFamily="49" charset="0"/>
                <a:cs typeface="Courier New" panose="02070309020205020404" pitchFamily="49" charset="0"/>
              </a:rPr>
              <a:t>$ cat output </a:t>
            </a:r>
          </a:p>
          <a:p>
            <a:r>
              <a:rPr lang="en-US" sz="2400" dirty="0">
                <a:latin typeface="Courier New" panose="02070309020205020404" pitchFamily="49" charset="0"/>
                <a:cs typeface="Courier New" panose="02070309020205020404" pitchFamily="49" charset="0"/>
              </a:rPr>
              <a:t>hello</a:t>
            </a:r>
          </a:p>
        </p:txBody>
      </p:sp>
    </p:spTree>
    <p:extLst>
      <p:ext uri="{BB962C8B-B14F-4D97-AF65-F5344CB8AC3E}">
        <p14:creationId xmlns:p14="http://schemas.microsoft.com/office/powerpoint/2010/main" val="3805191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31654" y="2049349"/>
            <a:ext cx="7263440" cy="1291379"/>
          </a:xfrm>
          <a:prstGeom prst="rect">
            <a:avLst/>
          </a:prstGeom>
          <a:noFill/>
        </p:spPr>
        <p:txBody>
          <a:bodyPr wrap="square" rtlCol="0">
            <a:spAutoFit/>
          </a:bodyPr>
          <a:lstStyle/>
          <a:p>
            <a:pPr algn="just"/>
            <a:r>
              <a:rPr lang="en-US" sz="2400" b="0" dirty="0"/>
              <a:t>In this case, the contents of the file output will be destroyed if the file already exists. If instead we want to append the output of the echo command to the file, we can use the </a:t>
            </a:r>
            <a:r>
              <a:rPr lang="en-US" sz="2400" b="0" dirty="0">
                <a:latin typeface="Courier New" panose="02070309020205020404" pitchFamily="49" charset="0"/>
                <a:cs typeface="Courier New" panose="02070309020205020404" pitchFamily="49" charset="0"/>
              </a:rPr>
              <a:t>&gt;&gt;</a:t>
            </a:r>
            <a:r>
              <a:rPr lang="en-US" sz="2400" b="0" dirty="0"/>
              <a:t> operator:</a:t>
            </a:r>
          </a:p>
        </p:txBody>
      </p:sp>
      <p:sp>
        <p:nvSpPr>
          <p:cNvPr id="6" name="TextBox 5"/>
          <p:cNvSpPr txBox="1"/>
          <p:nvPr/>
        </p:nvSpPr>
        <p:spPr>
          <a:xfrm>
            <a:off x="1570008" y="3726933"/>
            <a:ext cx="6625086" cy="127419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echo bye &gt;&gt; output </a:t>
            </a:r>
          </a:p>
          <a:p>
            <a:r>
              <a:rPr lang="en-US" sz="2400" b="0" dirty="0">
                <a:latin typeface="Courier New" panose="02070309020205020404" pitchFamily="49" charset="0"/>
                <a:cs typeface="Courier New" panose="02070309020205020404" pitchFamily="49" charset="0"/>
              </a:rPr>
              <a:t>$ cat output </a:t>
            </a:r>
          </a:p>
          <a:p>
            <a:r>
              <a:rPr lang="en-US" sz="2400" dirty="0">
                <a:latin typeface="Courier New" panose="02070309020205020404" pitchFamily="49" charset="0"/>
                <a:cs typeface="Courier New" panose="02070309020205020404" pitchFamily="49" charset="0"/>
              </a:rPr>
              <a:t>hello </a:t>
            </a:r>
          </a:p>
          <a:p>
            <a:r>
              <a:rPr lang="en-US" sz="2400" dirty="0">
                <a:latin typeface="Courier New" panose="02070309020205020404" pitchFamily="49" charset="0"/>
                <a:cs typeface="Courier New" panose="02070309020205020404" pitchFamily="49" charset="0"/>
              </a:rPr>
              <a:t>bye</a:t>
            </a:r>
          </a:p>
        </p:txBody>
      </p:sp>
    </p:spTree>
    <p:extLst>
      <p:ext uri="{BB962C8B-B14F-4D97-AF65-F5344CB8AC3E}">
        <p14:creationId xmlns:p14="http://schemas.microsoft.com/office/powerpoint/2010/main" val="3140395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31654" y="2049349"/>
            <a:ext cx="7263440" cy="1291379"/>
          </a:xfrm>
          <a:prstGeom prst="rect">
            <a:avLst/>
          </a:prstGeom>
          <a:noFill/>
        </p:spPr>
        <p:txBody>
          <a:bodyPr wrap="square" rtlCol="0">
            <a:spAutoFit/>
          </a:bodyPr>
          <a:lstStyle/>
          <a:p>
            <a:pPr algn="just"/>
            <a:r>
              <a:rPr lang="en-US" sz="2400" b="0" dirty="0"/>
              <a:t>To capture standard error, prefix the </a:t>
            </a:r>
            <a:r>
              <a:rPr lang="en-US" sz="2400" b="0" dirty="0">
                <a:latin typeface="Courier New" panose="02070309020205020404" pitchFamily="49" charset="0"/>
                <a:cs typeface="Courier New" panose="02070309020205020404" pitchFamily="49" charset="0"/>
              </a:rPr>
              <a:t>&gt;</a:t>
            </a:r>
            <a:r>
              <a:rPr lang="en-US" sz="2400" b="0" dirty="0"/>
              <a:t> operator with a 2 (in UNIX the file numbers 0, 1 and 2 are assigned to standard input, standard output and standard error respectively), e.g.:</a:t>
            </a:r>
          </a:p>
        </p:txBody>
      </p:sp>
      <p:sp>
        <p:nvSpPr>
          <p:cNvPr id="6" name="TextBox 5"/>
          <p:cNvSpPr txBox="1"/>
          <p:nvPr/>
        </p:nvSpPr>
        <p:spPr>
          <a:xfrm>
            <a:off x="1570008" y="3726933"/>
            <a:ext cx="6625086" cy="1588127"/>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nonexistent 2&gt;errors </a:t>
            </a:r>
          </a:p>
          <a:p>
            <a:r>
              <a:rPr lang="en-US" sz="2400" b="0" dirty="0">
                <a:latin typeface="Courier New" panose="02070309020205020404" pitchFamily="49" charset="0"/>
                <a:cs typeface="Courier New" panose="02070309020205020404" pitchFamily="49" charset="0"/>
              </a:rPr>
              <a:t>$ cat errors </a:t>
            </a:r>
          </a:p>
          <a:p>
            <a:r>
              <a:rPr lang="en-US" sz="2400" b="0" dirty="0">
                <a:latin typeface="Courier New" panose="02070309020205020404" pitchFamily="49" charset="0"/>
                <a:cs typeface="Courier New" panose="02070309020205020404" pitchFamily="49" charset="0"/>
              </a:rPr>
              <a:t>cat: nonexistent: No such file or directory </a:t>
            </a:r>
          </a:p>
          <a:p>
            <a:r>
              <a:rPr lang="en-US" sz="2400" b="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8266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55455" y="2158710"/>
            <a:ext cx="7263440" cy="683264"/>
          </a:xfrm>
          <a:prstGeom prst="rect">
            <a:avLst/>
          </a:prstGeom>
          <a:noFill/>
        </p:spPr>
        <p:txBody>
          <a:bodyPr wrap="square" rtlCol="0">
            <a:spAutoFit/>
          </a:bodyPr>
          <a:lstStyle/>
          <a:p>
            <a:pPr algn="just"/>
            <a:r>
              <a:rPr lang="en-US" sz="2400" b="0" dirty="0"/>
              <a:t>You can redirect standard error and standard output to two different files:</a:t>
            </a:r>
          </a:p>
        </p:txBody>
      </p:sp>
      <p:sp>
        <p:nvSpPr>
          <p:cNvPr id="6" name="TextBox 5"/>
          <p:cNvSpPr txBox="1"/>
          <p:nvPr/>
        </p:nvSpPr>
        <p:spPr>
          <a:xfrm>
            <a:off x="1593809" y="3263929"/>
            <a:ext cx="6625086" cy="40626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1&gt;errors 2&gt;files</a:t>
            </a:r>
            <a:endParaRPr lang="en-US" sz="2400" dirty="0">
              <a:latin typeface="Courier New" panose="02070309020205020404" pitchFamily="49" charset="0"/>
              <a:cs typeface="Courier New" panose="02070309020205020404" pitchFamily="49" charset="0"/>
            </a:endParaRPr>
          </a:p>
        </p:txBody>
      </p:sp>
      <p:sp>
        <p:nvSpPr>
          <p:cNvPr id="7" name="TextBox 6"/>
          <p:cNvSpPr txBox="1"/>
          <p:nvPr/>
        </p:nvSpPr>
        <p:spPr>
          <a:xfrm>
            <a:off x="955455" y="3765036"/>
            <a:ext cx="7263440" cy="387798"/>
          </a:xfrm>
          <a:prstGeom prst="rect">
            <a:avLst/>
          </a:prstGeom>
          <a:noFill/>
        </p:spPr>
        <p:txBody>
          <a:bodyPr wrap="square" rtlCol="0">
            <a:spAutoFit/>
          </a:bodyPr>
          <a:lstStyle/>
          <a:p>
            <a:pPr algn="just"/>
            <a:r>
              <a:rPr lang="en-US" sz="2400" b="0" dirty="0"/>
              <a:t>or to the same file:</a:t>
            </a:r>
          </a:p>
        </p:txBody>
      </p:sp>
      <p:sp>
        <p:nvSpPr>
          <p:cNvPr id="8" name="TextBox 7"/>
          <p:cNvSpPr txBox="1"/>
          <p:nvPr/>
        </p:nvSpPr>
        <p:spPr>
          <a:xfrm>
            <a:off x="979256" y="4747156"/>
            <a:ext cx="7263440" cy="387798"/>
          </a:xfrm>
          <a:prstGeom prst="rect">
            <a:avLst/>
          </a:prstGeom>
          <a:noFill/>
        </p:spPr>
        <p:txBody>
          <a:bodyPr wrap="square" rtlCol="0">
            <a:spAutoFit/>
          </a:bodyPr>
          <a:lstStyle/>
          <a:p>
            <a:pPr algn="just"/>
            <a:r>
              <a:rPr lang="en-US" sz="2400" b="0" dirty="0"/>
              <a:t>or:</a:t>
            </a:r>
          </a:p>
        </p:txBody>
      </p:sp>
      <p:sp>
        <p:nvSpPr>
          <p:cNvPr id="9" name="TextBox 8"/>
          <p:cNvSpPr txBox="1"/>
          <p:nvPr/>
        </p:nvSpPr>
        <p:spPr>
          <a:xfrm>
            <a:off x="1617610" y="4247676"/>
            <a:ext cx="6625086" cy="40626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1&gt;output 2&gt;output</a:t>
            </a:r>
            <a:endParaRPr lang="en-US" sz="2400" dirty="0">
              <a:latin typeface="Courier New" panose="02070309020205020404" pitchFamily="49" charset="0"/>
              <a:cs typeface="Courier New" panose="02070309020205020404" pitchFamily="49" charset="0"/>
            </a:endParaRPr>
          </a:p>
        </p:txBody>
      </p:sp>
      <p:sp>
        <p:nvSpPr>
          <p:cNvPr id="10" name="TextBox 9"/>
          <p:cNvSpPr txBox="1"/>
          <p:nvPr/>
        </p:nvSpPr>
        <p:spPr>
          <a:xfrm>
            <a:off x="1593809" y="5134954"/>
            <a:ext cx="6625086" cy="40626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find . -print &gt;&amp; output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7897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955455" y="1816952"/>
            <a:ext cx="7263440" cy="904863"/>
          </a:xfrm>
          <a:prstGeom prst="rect">
            <a:avLst/>
          </a:prstGeom>
          <a:noFill/>
        </p:spPr>
        <p:txBody>
          <a:bodyPr wrap="square" rtlCol="0">
            <a:spAutoFit/>
          </a:bodyPr>
          <a:lstStyle/>
          <a:p>
            <a:pPr algn="just"/>
            <a:r>
              <a:rPr lang="en-US" sz="2200" b="0" dirty="0"/>
              <a:t>Standard input can also be redirected using the </a:t>
            </a:r>
            <a:r>
              <a:rPr lang="en-US" sz="2200" b="0" dirty="0">
                <a:latin typeface="Courier New" panose="02070309020205020404" pitchFamily="49" charset="0"/>
                <a:cs typeface="Courier New" panose="02070309020205020404" pitchFamily="49" charset="0"/>
              </a:rPr>
              <a:t>&lt;</a:t>
            </a:r>
            <a:r>
              <a:rPr lang="en-US" sz="2200" b="0" dirty="0"/>
              <a:t> operator, so that input is read from a file instead of the keyboard:</a:t>
            </a:r>
          </a:p>
        </p:txBody>
      </p:sp>
      <p:sp>
        <p:nvSpPr>
          <p:cNvPr id="6" name="TextBox 5"/>
          <p:cNvSpPr txBox="1"/>
          <p:nvPr/>
        </p:nvSpPr>
        <p:spPr>
          <a:xfrm>
            <a:off x="1593809" y="2734663"/>
            <a:ext cx="6625086" cy="997196"/>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&lt; output </a:t>
            </a:r>
          </a:p>
          <a:p>
            <a:r>
              <a:rPr lang="en-US" sz="2400" dirty="0">
                <a:latin typeface="Courier New" panose="02070309020205020404" pitchFamily="49" charset="0"/>
                <a:cs typeface="Courier New" panose="02070309020205020404" pitchFamily="49" charset="0"/>
              </a:rPr>
              <a:t>hello </a:t>
            </a:r>
          </a:p>
          <a:p>
            <a:r>
              <a:rPr lang="en-US" sz="2400" dirty="0">
                <a:latin typeface="Courier New" panose="02070309020205020404" pitchFamily="49" charset="0"/>
                <a:cs typeface="Courier New" panose="02070309020205020404" pitchFamily="49" charset="0"/>
              </a:rPr>
              <a:t>bye</a:t>
            </a:r>
          </a:p>
        </p:txBody>
      </p:sp>
      <p:sp>
        <p:nvSpPr>
          <p:cNvPr id="8" name="TextBox 7"/>
          <p:cNvSpPr txBox="1"/>
          <p:nvPr/>
        </p:nvSpPr>
        <p:spPr>
          <a:xfrm>
            <a:off x="955455" y="3830692"/>
            <a:ext cx="7263440" cy="904863"/>
          </a:xfrm>
          <a:prstGeom prst="rect">
            <a:avLst/>
          </a:prstGeom>
          <a:noFill/>
        </p:spPr>
        <p:txBody>
          <a:bodyPr wrap="square" rtlCol="0">
            <a:spAutoFit/>
          </a:bodyPr>
          <a:lstStyle/>
          <a:p>
            <a:pPr algn="just"/>
            <a:r>
              <a:rPr lang="en-US" sz="2200" b="0" dirty="0"/>
              <a:t>You can combine input redirection with output redirection, but be careful not to use the same filename in both places. For example:</a:t>
            </a:r>
          </a:p>
        </p:txBody>
      </p:sp>
      <p:sp>
        <p:nvSpPr>
          <p:cNvPr id="9" name="TextBox 8"/>
          <p:cNvSpPr txBox="1"/>
          <p:nvPr/>
        </p:nvSpPr>
        <p:spPr>
          <a:xfrm>
            <a:off x="1593809" y="4834128"/>
            <a:ext cx="6625086" cy="406265"/>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&lt; output &gt; output</a:t>
            </a:r>
            <a:endParaRPr lang="en-US" sz="2400" dirty="0">
              <a:latin typeface="Courier New" panose="02070309020205020404" pitchFamily="49" charset="0"/>
              <a:cs typeface="Courier New" panose="02070309020205020404" pitchFamily="49" charset="0"/>
            </a:endParaRPr>
          </a:p>
        </p:txBody>
      </p:sp>
      <p:sp>
        <p:nvSpPr>
          <p:cNvPr id="11" name="TextBox 10"/>
          <p:cNvSpPr txBox="1"/>
          <p:nvPr/>
        </p:nvSpPr>
        <p:spPr>
          <a:xfrm>
            <a:off x="955455" y="5332986"/>
            <a:ext cx="7263440" cy="904863"/>
          </a:xfrm>
          <a:prstGeom prst="rect">
            <a:avLst/>
          </a:prstGeom>
          <a:noFill/>
        </p:spPr>
        <p:txBody>
          <a:bodyPr wrap="square" rtlCol="0">
            <a:spAutoFit/>
          </a:bodyPr>
          <a:lstStyle/>
          <a:p>
            <a:pPr algn="just"/>
            <a:r>
              <a:rPr lang="en-US" sz="2200" b="0" dirty="0"/>
              <a:t>will destroy the contents of the file output. This is because the first thing the shell does when it sees the </a:t>
            </a:r>
            <a:r>
              <a:rPr lang="en-US" sz="2200" b="0" dirty="0">
                <a:latin typeface="Courier New" panose="02070309020205020404" pitchFamily="49" charset="0"/>
                <a:cs typeface="Courier New" panose="02070309020205020404" pitchFamily="49" charset="0"/>
              </a:rPr>
              <a:t>&gt;</a:t>
            </a:r>
            <a:r>
              <a:rPr lang="en-US" sz="2200" b="0" dirty="0"/>
              <a:t> operator is to create an empty file ready for the output.</a:t>
            </a:r>
          </a:p>
        </p:txBody>
      </p:sp>
    </p:spTree>
    <p:extLst>
      <p:ext uri="{BB962C8B-B14F-4D97-AF65-F5344CB8AC3E}">
        <p14:creationId xmlns:p14="http://schemas.microsoft.com/office/powerpoint/2010/main" val="1386679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Input and Output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3" name="TextBox 2"/>
          <p:cNvSpPr txBox="1"/>
          <p:nvPr/>
        </p:nvSpPr>
        <p:spPr>
          <a:xfrm>
            <a:off x="759125" y="2310027"/>
            <a:ext cx="7459770" cy="683264"/>
          </a:xfrm>
          <a:prstGeom prst="rect">
            <a:avLst/>
          </a:prstGeom>
          <a:noFill/>
        </p:spPr>
        <p:txBody>
          <a:bodyPr wrap="square" rtlCol="0">
            <a:spAutoFit/>
          </a:bodyPr>
          <a:lstStyle/>
          <a:p>
            <a:pPr algn="just"/>
            <a:r>
              <a:rPr lang="en-US" sz="2400" b="0" dirty="0"/>
              <a:t>One last point to note is that we can pass standard output to system utilities that require filenames as "-":</a:t>
            </a:r>
          </a:p>
        </p:txBody>
      </p:sp>
      <p:sp>
        <p:nvSpPr>
          <p:cNvPr id="6" name="TextBox 5"/>
          <p:cNvSpPr txBox="1"/>
          <p:nvPr/>
        </p:nvSpPr>
        <p:spPr>
          <a:xfrm>
            <a:off x="1581906" y="3424139"/>
            <a:ext cx="6636989" cy="701731"/>
          </a:xfrm>
          <a:prstGeom prst="rect">
            <a:avLst/>
          </a:prstGeom>
          <a:noFill/>
        </p:spPr>
        <p:txBody>
          <a:bodyPr wrap="square" rtlCol="0">
            <a:spAutoFit/>
          </a:bodyPr>
          <a:lstStyle/>
          <a:p>
            <a:r>
              <a:rPr lang="en-US" sz="2400" b="0" dirty="0">
                <a:latin typeface="Courier New" panose="02070309020205020404" pitchFamily="49" charset="0"/>
                <a:cs typeface="Courier New" panose="02070309020205020404" pitchFamily="49" charset="0"/>
              </a:rPr>
              <a:t>$ cat package.tar.gz | </a:t>
            </a:r>
            <a:r>
              <a:rPr lang="en-US" sz="2400" b="0" dirty="0" err="1">
                <a:latin typeface="Courier New" panose="02070309020205020404" pitchFamily="49" charset="0"/>
                <a:cs typeface="Courier New" panose="02070309020205020404" pitchFamily="49" charset="0"/>
              </a:rPr>
              <a:t>gzip</a:t>
            </a:r>
            <a:r>
              <a:rPr lang="en-US" sz="2400" b="0" dirty="0">
                <a:latin typeface="Courier New" panose="02070309020205020404" pitchFamily="49" charset="0"/>
                <a:cs typeface="Courier New" panose="02070309020205020404" pitchFamily="49" charset="0"/>
              </a:rPr>
              <a:t> -d | tar </a:t>
            </a:r>
            <a:r>
              <a:rPr lang="en-US" sz="2400" b="0" dirty="0" err="1">
                <a:latin typeface="Courier New" panose="02070309020205020404" pitchFamily="49" charset="0"/>
                <a:cs typeface="Courier New" panose="02070309020205020404" pitchFamily="49" charset="0"/>
              </a:rPr>
              <a:t>tvf</a:t>
            </a:r>
            <a:r>
              <a:rPr lang="en-US" sz="2400" b="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759125" y="4508757"/>
            <a:ext cx="7459770" cy="683264"/>
          </a:xfrm>
          <a:prstGeom prst="rect">
            <a:avLst/>
          </a:prstGeom>
          <a:noFill/>
        </p:spPr>
        <p:txBody>
          <a:bodyPr wrap="square" rtlCol="0">
            <a:spAutoFit/>
          </a:bodyPr>
          <a:lstStyle/>
          <a:p>
            <a:pPr algn="just"/>
            <a:r>
              <a:rPr lang="en-US" sz="2400" b="0" dirty="0"/>
              <a:t>Here the output of the </a:t>
            </a:r>
            <a:r>
              <a:rPr lang="en-US" sz="2400" b="0" dirty="0" err="1">
                <a:latin typeface="Courier New" panose="02070309020205020404" pitchFamily="49" charset="0"/>
                <a:cs typeface="Courier New" panose="02070309020205020404" pitchFamily="49" charset="0"/>
              </a:rPr>
              <a:t>gzip</a:t>
            </a:r>
            <a:r>
              <a:rPr lang="en-US" sz="2400" b="0" dirty="0">
                <a:latin typeface="Courier New" panose="02070309020205020404" pitchFamily="49" charset="0"/>
                <a:cs typeface="Courier New" panose="02070309020205020404" pitchFamily="49" charset="0"/>
              </a:rPr>
              <a:t> -d</a:t>
            </a:r>
            <a:r>
              <a:rPr lang="en-US" sz="2400" b="0" dirty="0"/>
              <a:t> command is used as the input file to the </a:t>
            </a:r>
            <a:r>
              <a:rPr lang="en-US" sz="2400" b="0" dirty="0">
                <a:latin typeface="Courier New" panose="02070309020205020404" pitchFamily="49" charset="0"/>
                <a:cs typeface="Courier New" panose="02070309020205020404" pitchFamily="49" charset="0"/>
              </a:rPr>
              <a:t>tar</a:t>
            </a:r>
            <a:r>
              <a:rPr lang="en-US" sz="2400" b="0" dirty="0"/>
              <a:t> command.</a:t>
            </a:r>
          </a:p>
        </p:txBody>
      </p:sp>
    </p:spTree>
    <p:extLst>
      <p:ext uri="{BB962C8B-B14F-4D97-AF65-F5344CB8AC3E}">
        <p14:creationId xmlns:p14="http://schemas.microsoft.com/office/powerpoint/2010/main" val="303053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Connecting to remote machines</a:t>
            </a:r>
            <a:endParaRPr lang="en-US" dirty="0"/>
          </a:p>
        </p:txBody>
      </p:sp>
      <p:sp>
        <p:nvSpPr>
          <p:cNvPr id="3" name="Content Placeholder 2"/>
          <p:cNvSpPr>
            <a:spLocks noGrp="1"/>
          </p:cNvSpPr>
          <p:nvPr>
            <p:ph idx="1"/>
          </p:nvPr>
        </p:nvSpPr>
        <p:spPr>
          <a:xfrm>
            <a:off x="656822" y="2160555"/>
            <a:ext cx="7984691" cy="1332698"/>
          </a:xfrm>
        </p:spPr>
        <p:txBody>
          <a:bodyPr/>
          <a:lstStyle/>
          <a:p>
            <a:pPr marL="0" indent="0" algn="just">
              <a:buNone/>
            </a:pPr>
            <a:r>
              <a:rPr lang="en-US" sz="2800" dirty="0">
                <a:solidFill>
                  <a:schemeClr val="accent3">
                    <a:lumMod val="50000"/>
                  </a:schemeClr>
                </a:solidFill>
                <a:effectLst>
                  <a:outerShdw blurRad="38100" dist="38100" dir="2700000" algn="tl">
                    <a:srgbClr val="000000">
                      <a:alpha val="43137"/>
                    </a:srgbClr>
                  </a:outerShdw>
                </a:effectLst>
              </a:rPr>
              <a:t>rlogin</a:t>
            </a:r>
            <a:r>
              <a:rPr lang="en-US" sz="2000" dirty="0"/>
              <a:t> and </a:t>
            </a:r>
            <a:r>
              <a:rPr lang="en-US" sz="2800" dirty="0" err="1">
                <a:solidFill>
                  <a:schemeClr val="accent3">
                    <a:lumMod val="50000"/>
                  </a:schemeClr>
                </a:solidFill>
                <a:effectLst>
                  <a:outerShdw blurRad="38100" dist="38100" dir="2700000" algn="tl">
                    <a:srgbClr val="000000">
                      <a:alpha val="43137"/>
                    </a:srgbClr>
                  </a:outerShdw>
                </a:effectLst>
              </a:rPr>
              <a:t>rsh</a:t>
            </a:r>
            <a:r>
              <a:rPr lang="en-US" sz="2000" dirty="0"/>
              <a:t> are </a:t>
            </a:r>
            <a:r>
              <a:rPr lang="en-US" sz="2000" u="sng" dirty="0"/>
              <a:t>insecure</a:t>
            </a:r>
            <a:r>
              <a:rPr lang="en-US" sz="2000" dirty="0"/>
              <a:t> facilities for logging into remote machines and for executing commands on remote machines respectively. Along with telnet, they have been superseded by </a:t>
            </a:r>
            <a:r>
              <a:rPr lang="en-US" sz="2000" dirty="0" err="1">
                <a:solidFill>
                  <a:schemeClr val="tx2">
                    <a:lumMod val="75000"/>
                  </a:schemeClr>
                </a:solidFill>
              </a:rPr>
              <a:t>ssh</a:t>
            </a:r>
            <a:r>
              <a:rPr lang="en-US" sz="2000" dirty="0"/>
              <a: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740858" y="3493253"/>
            <a:ext cx="7270461" cy="133269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rPr>
              <a:t>syntax:</a:t>
            </a:r>
          </a:p>
          <a:p>
            <a:pPr marL="0" indent="0" algn="just">
              <a:buNone/>
            </a:pPr>
            <a:r>
              <a:rPr lang="en-US" sz="2000" b="0" kern="0" dirty="0">
                <a:solidFill>
                  <a:schemeClr val="tx1">
                    <a:lumMod val="65000"/>
                    <a:lumOff val="35000"/>
                  </a:schemeClr>
                </a:solidFill>
              </a:rPr>
              <a:t>	</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rlogin </a:t>
            </a:r>
            <a:r>
              <a:rPr lang="en-US" sz="2000" b="0" i="1" kern="0" dirty="0">
                <a:solidFill>
                  <a:schemeClr val="tx1">
                    <a:lumMod val="65000"/>
                    <a:lumOff val="35000"/>
                  </a:schemeClr>
                </a:solidFill>
                <a:latin typeface="Courier New" panose="02070309020205020404" pitchFamily="49" charset="0"/>
                <a:cs typeface="Courier New" panose="02070309020205020404" pitchFamily="49" charset="0"/>
              </a:rPr>
              <a:t>hostname</a:t>
            </a:r>
          </a:p>
          <a:p>
            <a:pPr marL="0" indent="0" algn="just">
              <a:buNone/>
            </a:pPr>
            <a:r>
              <a:rPr lang="en-US" sz="2000" b="0" kern="0" dirty="0">
                <a:solidFill>
                  <a:schemeClr val="tx1">
                    <a:lumMod val="65000"/>
                    <a:lumOff val="35000"/>
                  </a:schemeClr>
                </a:solidFill>
              </a:rPr>
              <a:t>	</a:t>
            </a:r>
          </a:p>
        </p:txBody>
      </p:sp>
    </p:spTree>
    <p:extLst>
      <p:ext uri="{BB962C8B-B14F-4D97-AF65-F5344CB8AC3E}">
        <p14:creationId xmlns:p14="http://schemas.microsoft.com/office/powerpoint/2010/main" val="41505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Connecting to remote machines</a:t>
            </a:r>
            <a:endParaRPr lang="en-US" dirty="0"/>
          </a:p>
        </p:txBody>
      </p:sp>
      <p:sp>
        <p:nvSpPr>
          <p:cNvPr id="3" name="Content Placeholder 2"/>
          <p:cNvSpPr>
            <a:spLocks noGrp="1"/>
          </p:cNvSpPr>
          <p:nvPr>
            <p:ph idx="1"/>
          </p:nvPr>
        </p:nvSpPr>
        <p:spPr>
          <a:xfrm>
            <a:off x="656822" y="2160555"/>
            <a:ext cx="7984691" cy="1332698"/>
          </a:xfrm>
        </p:spPr>
        <p:txBody>
          <a:bodyPr/>
          <a:lstStyle/>
          <a:p>
            <a:pPr marL="0" indent="0" algn="just">
              <a:buNone/>
            </a:pPr>
            <a:r>
              <a:rPr lang="en-US" sz="2800" dirty="0" err="1">
                <a:solidFill>
                  <a:schemeClr val="accent3">
                    <a:lumMod val="50000"/>
                  </a:schemeClr>
                </a:solidFill>
                <a:effectLst>
                  <a:outerShdw blurRad="38100" dist="38100" dir="2700000" algn="tl">
                    <a:srgbClr val="000000">
                      <a:alpha val="43137"/>
                    </a:srgbClr>
                  </a:outerShdw>
                </a:effectLst>
              </a:rPr>
              <a:t>ssh</a:t>
            </a:r>
            <a:r>
              <a:rPr lang="en-US" sz="2800" dirty="0"/>
              <a:t> </a:t>
            </a:r>
            <a:r>
              <a:rPr lang="en-US" sz="2000" dirty="0">
                <a:solidFill>
                  <a:schemeClr val="accent3">
                    <a:lumMod val="50000"/>
                  </a:schemeClr>
                </a:solidFill>
              </a:rPr>
              <a:t>(secure shell) </a:t>
            </a:r>
            <a:r>
              <a:rPr lang="en-US" sz="2000" dirty="0"/>
              <a:t>is a secure alternative for remote login and also for executing commands in a remote machine. Provides secure encrypted communications between two </a:t>
            </a:r>
            <a:r>
              <a:rPr lang="en-US" sz="2000" u="sng" dirty="0"/>
              <a:t>untrusted hosts</a:t>
            </a:r>
            <a:r>
              <a:rPr lang="en-US" sz="2000" dirty="0"/>
              <a:t> over an </a:t>
            </a:r>
            <a:r>
              <a:rPr lang="en-US" sz="2000" u="sng" dirty="0"/>
              <a:t>insecure network.</a:t>
            </a:r>
          </a:p>
        </p:txBody>
      </p:sp>
      <p:sp>
        <p:nvSpPr>
          <p:cNvPr id="4" name="Slide Number Placeholder 3"/>
          <p:cNvSpPr>
            <a:spLocks noGrp="1"/>
          </p:cNvSpPr>
          <p:nvPr>
            <p:ph type="sldNum" sz="quarter" idx="10"/>
          </p:nvPr>
        </p:nvSpPr>
        <p:spPr/>
        <p:txBody>
          <a:bodyPr/>
          <a:lstStyle/>
          <a:p>
            <a:fld id="{D341B97A-378E-4F69-9D74-E5B0730D91FC}"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740858" y="3905380"/>
            <a:ext cx="7270461" cy="133269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rPr>
              <a:t>syntax:</a:t>
            </a:r>
          </a:p>
          <a:p>
            <a:pPr marL="0" indent="0" algn="just">
              <a:buNone/>
            </a:pPr>
            <a:r>
              <a:rPr lang="en-US" sz="2000" b="0" kern="0" dirty="0">
                <a:solidFill>
                  <a:schemeClr val="tx1">
                    <a:lumMod val="65000"/>
                    <a:lumOff val="35000"/>
                  </a:schemeClr>
                </a:solidFill>
              </a:rPr>
              <a:t>	</a:t>
            </a:r>
            <a:r>
              <a:rPr lang="en-US" sz="2000" b="0" kern="0" dirty="0" err="1">
                <a:solidFill>
                  <a:schemeClr val="tx1">
                    <a:lumMod val="65000"/>
                    <a:lumOff val="35000"/>
                  </a:schemeClr>
                </a:solidFill>
                <a:latin typeface="Courier New" panose="02070309020205020404" pitchFamily="49" charset="0"/>
                <a:cs typeface="Courier New" panose="02070309020205020404" pitchFamily="49" charset="0"/>
              </a:rPr>
              <a:t>ssh</a:t>
            </a: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a:t>
            </a:r>
            <a:r>
              <a:rPr lang="en-US" sz="2000" b="0" i="1" kern="0"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sz="2000" b="0" i="1" kern="0"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lgn="just">
              <a:buNone/>
            </a:pPr>
            <a:r>
              <a:rPr lang="en-US" sz="2000" b="0" kern="0" dirty="0">
                <a:solidFill>
                  <a:schemeClr val="tx1">
                    <a:lumMod val="65000"/>
                    <a:lumOff val="35000"/>
                  </a:schemeClr>
                </a:solidFill>
              </a:rPr>
              <a:t>	</a:t>
            </a:r>
          </a:p>
        </p:txBody>
      </p:sp>
      <p:sp>
        <p:nvSpPr>
          <p:cNvPr id="9" name="Content Placeholder 2"/>
          <p:cNvSpPr txBox="1">
            <a:spLocks/>
          </p:cNvSpPr>
          <p:nvPr/>
        </p:nvSpPr>
        <p:spPr bwMode="gray">
          <a:xfrm>
            <a:off x="656822" y="4926229"/>
            <a:ext cx="7984691" cy="85511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2000" b="0" kern="0" dirty="0" err="1"/>
              <a:t>ssh</a:t>
            </a:r>
            <a:r>
              <a:rPr lang="en-US" sz="2000" b="0" kern="0" dirty="0"/>
              <a:t> clients are also available for Windows machines (e.g. there is a good </a:t>
            </a:r>
            <a:r>
              <a:rPr lang="en-US" sz="2000" b="0" kern="0" dirty="0" err="1"/>
              <a:t>ssh</a:t>
            </a:r>
            <a:r>
              <a:rPr lang="en-US" sz="2000" b="0" kern="0" dirty="0"/>
              <a:t> client called </a:t>
            </a:r>
            <a:r>
              <a:rPr lang="en-US" sz="2000" b="0" u="sng" kern="0" dirty="0">
                <a:solidFill>
                  <a:schemeClr val="accent1">
                    <a:lumMod val="50000"/>
                  </a:schemeClr>
                </a:solidFill>
              </a:rPr>
              <a:t>putty</a:t>
            </a:r>
            <a:r>
              <a:rPr lang="en-US" sz="2000" b="0" kern="0" dirty="0"/>
              <a:t>).</a:t>
            </a:r>
          </a:p>
        </p:txBody>
      </p:sp>
    </p:spTree>
    <p:extLst>
      <p:ext uri="{BB962C8B-B14F-4D97-AF65-F5344CB8AC3E}">
        <p14:creationId xmlns:p14="http://schemas.microsoft.com/office/powerpoint/2010/main" val="21220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Connection and File Transfer </a:t>
            </a:r>
          </a:p>
        </p:txBody>
      </p:sp>
      <p:sp>
        <p:nvSpPr>
          <p:cNvPr id="4" name="Slide Number Placeholder 3"/>
          <p:cNvSpPr>
            <a:spLocks noGrp="1"/>
          </p:cNvSpPr>
          <p:nvPr>
            <p:ph type="sldNum" sz="quarter" idx="10"/>
          </p:nvPr>
        </p:nvSpPr>
        <p:spPr/>
        <p:txBody>
          <a:bodyPr/>
          <a:lstStyle/>
          <a:p>
            <a:fld id="{D341B97A-378E-4F69-9D74-E5B0730D91FC}"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15" name="Round Diagonal Corner Rectangle 14"/>
          <p:cNvSpPr/>
          <p:nvPr/>
        </p:nvSpPr>
        <p:spPr bwMode="auto">
          <a:xfrm>
            <a:off x="1142465" y="2382068"/>
            <a:ext cx="6853474" cy="473489"/>
          </a:xfrm>
          <a:prstGeom prst="round2Diag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Connecting to remote machines</a:t>
            </a:r>
          </a:p>
        </p:txBody>
      </p:sp>
      <p:sp>
        <p:nvSpPr>
          <p:cNvPr id="16" name="Round Diagonal Corner Rectangle 15"/>
          <p:cNvSpPr/>
          <p:nvPr/>
        </p:nvSpPr>
        <p:spPr bwMode="auto">
          <a:xfrm>
            <a:off x="1142465" y="2981195"/>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Network routing utilities</a:t>
            </a:r>
          </a:p>
        </p:txBody>
      </p:sp>
      <p:sp>
        <p:nvSpPr>
          <p:cNvPr id="17" name="Round Diagonal Corner Rectangle 16"/>
          <p:cNvSpPr/>
          <p:nvPr/>
        </p:nvSpPr>
        <p:spPr bwMode="auto">
          <a:xfrm>
            <a:off x="1142465" y="3580322"/>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Remote file transfer</a:t>
            </a:r>
          </a:p>
        </p:txBody>
      </p:sp>
      <p:sp>
        <p:nvSpPr>
          <p:cNvPr id="18" name="Round Diagonal Corner Rectangle 17"/>
          <p:cNvSpPr/>
          <p:nvPr/>
        </p:nvSpPr>
        <p:spPr bwMode="auto">
          <a:xfrm>
            <a:off x="1142465" y="4154439"/>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Other Internet-related utilities</a:t>
            </a:r>
          </a:p>
        </p:txBody>
      </p:sp>
      <p:sp>
        <p:nvSpPr>
          <p:cNvPr id="19" name="Round Diagonal Corner Rectangle 18"/>
          <p:cNvSpPr/>
          <p:nvPr/>
        </p:nvSpPr>
        <p:spPr bwMode="auto">
          <a:xfrm>
            <a:off x="1142465" y="4738198"/>
            <a:ext cx="6853474" cy="473489"/>
          </a:xfrm>
          <a:prstGeom prst="round2Diag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Email utilities</a:t>
            </a:r>
          </a:p>
        </p:txBody>
      </p:sp>
    </p:spTree>
    <p:extLst>
      <p:ext uri="{BB962C8B-B14F-4D97-AF65-F5344CB8AC3E}">
        <p14:creationId xmlns:p14="http://schemas.microsoft.com/office/powerpoint/2010/main" val="203084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6"/>
                                        </p:tgtEl>
                                        <p:attrNameLst>
                                          <p:attrName>style.color</p:attrName>
                                        </p:attrNameLst>
                                      </p:cBhvr>
                                      <p:by>
                                        <p:hsl h="0" s="-12549" l="-25098"/>
                                      </p:by>
                                    </p:animClr>
                                    <p:animClr clrSpc="hsl" dir="cw">
                                      <p:cBhvr>
                                        <p:cTn id="7" dur="500" fill="hold"/>
                                        <p:tgtEl>
                                          <p:spTgt spid="16"/>
                                        </p:tgtEl>
                                        <p:attrNameLst>
                                          <p:attrName>fillcolor</p:attrName>
                                        </p:attrNameLst>
                                      </p:cBhvr>
                                      <p:by>
                                        <p:hsl h="0" s="-12549" l="-25098"/>
                                      </p:by>
                                    </p:animClr>
                                    <p:animClr clrSpc="hsl" dir="cw">
                                      <p:cBhvr>
                                        <p:cTn id="8" dur="500" fill="hold"/>
                                        <p:tgtEl>
                                          <p:spTgt spid="16"/>
                                        </p:tgtEl>
                                        <p:attrNameLst>
                                          <p:attrName>stroke.color</p:attrName>
                                        </p:attrNameLst>
                                      </p:cBhvr>
                                      <p:by>
                                        <p:hsl h="0" s="-12549" l="-25098"/>
                                      </p:by>
                                    </p:animClr>
                                    <p:set>
                                      <p:cBhvr>
                                        <p:cTn id="9"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effectLst/>
              </a:rPr>
            </a:br>
            <a:r>
              <a:rPr lang="en-US" dirty="0">
                <a:effectLst/>
              </a:rPr>
              <a:t>Network routing utilities</a:t>
            </a:r>
          </a:p>
        </p:txBody>
      </p:sp>
      <p:sp>
        <p:nvSpPr>
          <p:cNvPr id="3" name="Content Placeholder 2"/>
          <p:cNvSpPr>
            <a:spLocks noGrp="1"/>
          </p:cNvSpPr>
          <p:nvPr>
            <p:ph idx="1"/>
          </p:nvPr>
        </p:nvSpPr>
        <p:spPr>
          <a:xfrm>
            <a:off x="656822" y="2160555"/>
            <a:ext cx="7984691" cy="1625834"/>
          </a:xfrm>
        </p:spPr>
        <p:txBody>
          <a:bodyPr/>
          <a:lstStyle/>
          <a:p>
            <a:pPr marL="0" indent="0" algn="just">
              <a:buNone/>
            </a:pPr>
            <a:r>
              <a:rPr lang="en-US" sz="2000" dirty="0">
                <a:cs typeface="Courier New" panose="02070309020205020404" pitchFamily="49" charset="0"/>
              </a:rPr>
              <a:t>The</a:t>
            </a:r>
            <a:r>
              <a:rPr lang="en-US" sz="2000" dirty="0">
                <a:effectLst>
                  <a:outerShdw blurRad="38100" dist="38100" dir="2700000" algn="tl">
                    <a:srgbClr val="000000">
                      <a:alpha val="43137"/>
                    </a:srgbClr>
                  </a:outerShdw>
                </a:effectLst>
                <a:cs typeface="Courier New" panose="02070309020205020404" pitchFamily="49" charset="0"/>
              </a:rPr>
              <a:t> </a:t>
            </a:r>
            <a:r>
              <a:rPr lang="en-US" sz="2800" dirty="0">
                <a:solidFill>
                  <a:schemeClr val="accent3">
                    <a:lumMod val="50000"/>
                  </a:schemeClr>
                </a:solidFill>
                <a:effectLst>
                  <a:outerShdw blurRad="38100" dist="38100" dir="2700000" algn="tl">
                    <a:srgbClr val="000000">
                      <a:alpha val="43137"/>
                    </a:srgbClr>
                  </a:outerShdw>
                </a:effectLst>
                <a:cs typeface="Courier New" panose="02070309020205020404" pitchFamily="49" charset="0"/>
              </a:rPr>
              <a:t>ping</a:t>
            </a:r>
            <a:r>
              <a:rPr lang="en-US" sz="2000" dirty="0">
                <a:effectLst>
                  <a:outerShdw blurRad="38100" dist="38100" dir="2700000" algn="tl">
                    <a:srgbClr val="000000">
                      <a:alpha val="43137"/>
                    </a:srgbClr>
                  </a:outerShdw>
                </a:effectLst>
                <a:cs typeface="Courier New" panose="02070309020205020404" pitchFamily="49" charset="0"/>
              </a:rPr>
              <a:t> </a:t>
            </a:r>
            <a:r>
              <a:rPr lang="en-US" sz="2000" dirty="0">
                <a:cs typeface="Courier New" panose="02070309020205020404" pitchFamily="49" charset="0"/>
              </a:rPr>
              <a:t>utility is useful for checking round-trip response time between machines.</a:t>
            </a:r>
          </a:p>
          <a:p>
            <a:pPr marL="0" indent="0" algn="just">
              <a:buNone/>
            </a:pPr>
            <a:r>
              <a:rPr lang="en-US" sz="2000" dirty="0">
                <a:solidFill>
                  <a:schemeClr val="tx1">
                    <a:lumMod val="65000"/>
                    <a:lumOff val="35000"/>
                  </a:schemeClr>
                </a:solidFill>
                <a:cs typeface="Courier New" panose="02070309020205020404" pitchFamily="49" charset="0"/>
              </a:rPr>
              <a:t>      syntax:</a:t>
            </a:r>
          </a:p>
          <a:p>
            <a:pPr marL="0" indent="0" algn="just">
              <a:buNone/>
            </a:pPr>
            <a:r>
              <a:rPr lang="en-US" sz="2000" dirty="0">
                <a:solidFill>
                  <a:schemeClr val="tx1">
                    <a:lumMod val="65000"/>
                    <a:lumOff val="35000"/>
                  </a:schemeClr>
                </a:solidFill>
                <a:latin typeface="Courier New" panose="02070309020205020404" pitchFamily="49" charset="0"/>
                <a:cs typeface="Courier New" panose="02070309020205020404" pitchFamily="49" charset="0"/>
              </a:rPr>
              <a:t>	ping </a:t>
            </a:r>
            <a:r>
              <a:rPr lang="en-US" sz="2000" i="1" dirty="0" err="1">
                <a:solidFill>
                  <a:schemeClr val="tx1">
                    <a:lumMod val="65000"/>
                    <a:lumOff val="35000"/>
                  </a:schemeClr>
                </a:solidFill>
                <a:latin typeface="Courier New" panose="02070309020205020404" pitchFamily="49" charset="0"/>
                <a:cs typeface="Courier New" panose="02070309020205020404" pitchFamily="49" charset="0"/>
              </a:rPr>
              <a:t>machinename</a:t>
            </a:r>
            <a:endParaRPr lang="en-US" sz="2000" i="1"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lgn="just">
              <a:buNone/>
            </a:pPr>
            <a:endParaRPr lang="en-US" sz="2000" dirty="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8" name="Content Placeholder 2"/>
          <p:cNvSpPr txBox="1">
            <a:spLocks/>
          </p:cNvSpPr>
          <p:nvPr/>
        </p:nvSpPr>
        <p:spPr bwMode="gray">
          <a:xfrm>
            <a:off x="1104088" y="3924251"/>
            <a:ext cx="7270461" cy="86411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e.g.</a:t>
            </a:r>
          </a:p>
          <a:p>
            <a:pPr marL="0" indent="0" algn="just">
              <a:buNone/>
            </a:pPr>
            <a:r>
              <a:rPr lang="en-US" sz="2000" b="0" kern="0" dirty="0">
                <a:solidFill>
                  <a:schemeClr val="tx1">
                    <a:lumMod val="65000"/>
                    <a:lumOff val="35000"/>
                  </a:schemeClr>
                </a:solidFill>
                <a:latin typeface="Courier New" panose="02070309020205020404" pitchFamily="49" charset="0"/>
                <a:cs typeface="Courier New" panose="02070309020205020404" pitchFamily="49" charset="0"/>
              </a:rPr>
              <a:t>$ ping www.doc.ic.ac.uk</a:t>
            </a:r>
          </a:p>
        </p:txBody>
      </p:sp>
      <p:sp>
        <p:nvSpPr>
          <p:cNvPr id="9" name="Content Placeholder 2"/>
          <p:cNvSpPr txBox="1">
            <a:spLocks/>
          </p:cNvSpPr>
          <p:nvPr/>
        </p:nvSpPr>
        <p:spPr bwMode="gray">
          <a:xfrm>
            <a:off x="656822" y="4926229"/>
            <a:ext cx="7984691" cy="85511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gn="just">
              <a:buFontTx/>
              <a:buNone/>
            </a:pPr>
            <a:r>
              <a:rPr lang="en-US" sz="1800" b="0" kern="0" dirty="0"/>
              <a:t>	measures the </a:t>
            </a:r>
            <a:r>
              <a:rPr lang="en-US" sz="1800" b="0" kern="0" dirty="0" err="1"/>
              <a:t>reponse</a:t>
            </a:r>
            <a:r>
              <a:rPr lang="en-US" sz="1800" b="0" kern="0" dirty="0"/>
              <a:t> time delay between the current machine and the web server at the Department of Computing at Imperial College. ping is also useful to check whether a machine is still "alive" in some sense.</a:t>
            </a:r>
          </a:p>
        </p:txBody>
      </p:sp>
    </p:spTree>
    <p:extLst>
      <p:ext uri="{BB962C8B-B14F-4D97-AF65-F5344CB8AC3E}">
        <p14:creationId xmlns:p14="http://schemas.microsoft.com/office/powerpoint/2010/main" val="21866039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ListForm</Display>
  <Edit>ListForm</Edit>
  <New>ListForm</New>
</FormTemplates>
</file>

<file path=customXml/item2.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02ee8198ab5089420ece6201cefe0635">
  <xsd:schema xmlns:xsd="http://www.w3.org/2001/XMLSchema" xmlns:xs="http://www.w3.org/2001/XMLSchema" xmlns:p="http://schemas.microsoft.com/office/2006/metadata/properties" xmlns:ns1="http://schemas.microsoft.com/sharepoint/v3" targetNamespace="http://schemas.microsoft.com/office/2006/metadata/properties" ma:root="true" ma:fieldsID="ba7e97febcdc823e6f29eb69cd9a4895"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982C6D-8243-4DE1-97E2-DC27C11BB93A}">
  <ds:schemaRefs>
    <ds:schemaRef ds:uri="http://schemas.microsoft.com/sharepoint/v3/contenttype/forms"/>
  </ds:schemaRefs>
</ds:datastoreItem>
</file>

<file path=customXml/itemProps2.xml><?xml version="1.0" encoding="utf-8"?>
<ds:datastoreItem xmlns:ds="http://schemas.openxmlformats.org/officeDocument/2006/customXml" ds:itemID="{38787554-563E-453E-966F-13CF679FD8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3787D1-74DD-488B-A34D-AA446A003F34}">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schemas.microsoft.com/sharepoint/v3"/>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18216</TotalTime>
  <Words>3195</Words>
  <Application>Microsoft Office PowerPoint</Application>
  <PresentationFormat>On-screen Show (4:3)</PresentationFormat>
  <Paragraphs>474</Paragraphs>
  <Slides>57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Arial (Body)</vt:lpstr>
      <vt:lpstr>Arial Unicode MS</vt:lpstr>
      <vt:lpstr>Courier New</vt:lpstr>
      <vt:lpstr>Times New Roman</vt:lpstr>
      <vt:lpstr>Wingdings</vt:lpstr>
      <vt:lpstr>483392_BPO_navigation_2007_3a</vt:lpstr>
      <vt:lpstr>think-cell Slide</vt:lpstr>
      <vt:lpstr>UNIX – System Administration</vt:lpstr>
      <vt:lpstr>CONTENTS</vt:lpstr>
      <vt:lpstr>Remote Connection and File Transfer </vt:lpstr>
      <vt:lpstr>Remote Connection and File Transfer </vt:lpstr>
      <vt:lpstr> Connecting to remote machines</vt:lpstr>
      <vt:lpstr> Connecting to remote machines</vt:lpstr>
      <vt:lpstr> Connecting to remote machines</vt:lpstr>
      <vt:lpstr>Remote Connection and File Transfer </vt:lpstr>
      <vt:lpstr> Network routing utilities</vt:lpstr>
      <vt:lpstr> Network routing utilities</vt:lpstr>
      <vt:lpstr>Remote Connection and File Transfer </vt:lpstr>
      <vt:lpstr> Remote file transfer</vt:lpstr>
      <vt:lpstr> Remote file transfer</vt:lpstr>
      <vt:lpstr>Remote Connection and File Transfer </vt:lpstr>
      <vt:lpstr>Other Internet-related utilities</vt:lpstr>
      <vt:lpstr>Other Internet-related utilities</vt:lpstr>
      <vt:lpstr>Remote Connection and File Transfer </vt:lpstr>
      <vt:lpstr>Email utilities</vt:lpstr>
      <vt:lpstr>Email utilities</vt:lpstr>
      <vt:lpstr>Email utilities</vt:lpstr>
      <vt:lpstr>Email utilities</vt:lpstr>
      <vt:lpstr>Email utilities</vt:lpstr>
      <vt:lpstr>Email utilities</vt:lpstr>
      <vt:lpstr>The superuser Root</vt:lpstr>
      <vt:lpstr>The superuser Root</vt:lpstr>
      <vt:lpstr>The superuser root</vt:lpstr>
      <vt:lpstr>The superuser Root</vt:lpstr>
      <vt:lpstr>Shutdown and System Startup</vt:lpstr>
      <vt:lpstr>Shutdown and System Startup</vt:lpstr>
      <vt:lpstr>Shutdown and System Startup</vt:lpstr>
      <vt:lpstr>The superuser Root</vt:lpstr>
      <vt:lpstr>Adding Users</vt:lpstr>
      <vt:lpstr>The superuser root</vt:lpstr>
      <vt:lpstr>Controlling User Groups</vt:lpstr>
      <vt:lpstr>Controlling User Groups</vt:lpstr>
      <vt:lpstr>Controlling User Groups</vt:lpstr>
      <vt:lpstr>The superuser Root</vt:lpstr>
      <vt:lpstr>Reconfiguring and Recompiling the Linux Kernel</vt:lpstr>
      <vt:lpstr>Reconfiguring and Recompiling the Linux Kernel</vt:lpstr>
      <vt:lpstr>Reconfiguring and Recompiling the Linux Kernel</vt:lpstr>
      <vt:lpstr>Reconfiguring and Recompiling the Linux Kernel</vt:lpstr>
      <vt:lpstr>Reconfiguring and Recompiling the Linux Kernel</vt:lpstr>
      <vt:lpstr>Reconfiguring and Recompiling the Linux Kernel</vt:lpstr>
      <vt:lpstr>The superuser Root</vt:lpstr>
      <vt:lpstr>Cron Jobs</vt:lpstr>
      <vt:lpstr>Cron Jobs</vt:lpstr>
      <vt:lpstr>Cron Jobs</vt:lpstr>
      <vt:lpstr>Cron Jobs</vt:lpstr>
      <vt:lpstr>The superuser Root</vt:lpstr>
      <vt:lpstr>Keeping Essential System Processes Alive</vt:lpstr>
      <vt:lpstr>The superuser Root</vt:lpstr>
      <vt:lpstr>Redirecting Input and Output</vt:lpstr>
      <vt:lpstr>Redirecting Input and Output</vt:lpstr>
      <vt:lpstr>Redirecting Input and Output</vt:lpstr>
      <vt:lpstr>Redirecting Input and Output</vt:lpstr>
      <vt:lpstr>Redirecting Input and Output</vt:lpstr>
      <vt:lpstr>Redirecting Input and Output</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Dela Torre, Mary L. L.</cp:lastModifiedBy>
  <cp:revision>1198</cp:revision>
  <cp:lastPrinted>2015-07-27T10:13:26Z</cp:lastPrinted>
  <dcterms:created xsi:type="dcterms:W3CDTF">2009-11-13T22:24:39Z</dcterms:created>
  <dcterms:modified xsi:type="dcterms:W3CDTF">2017-05-12T01:02:04Z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ies>
</file>