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4"/>
  </p:notesMasterIdLst>
  <p:handoutMasterIdLst>
    <p:handoutMasterId r:id="rId25"/>
  </p:handoutMasterIdLst>
  <p:sldIdLst>
    <p:sldId id="256" r:id="rId5"/>
    <p:sldId id="257" r:id="rId6"/>
    <p:sldId id="264" r:id="rId7"/>
    <p:sldId id="259" r:id="rId8"/>
    <p:sldId id="263" r:id="rId9"/>
    <p:sldId id="258" r:id="rId10"/>
    <p:sldId id="266" r:id="rId11"/>
    <p:sldId id="265" r:id="rId12"/>
    <p:sldId id="267" r:id="rId13"/>
    <p:sldId id="260" r:id="rId14"/>
    <p:sldId id="261" r:id="rId15"/>
    <p:sldId id="268" r:id="rId16"/>
    <p:sldId id="269" r:id="rId17"/>
    <p:sldId id="270" r:id="rId18"/>
    <p:sldId id="271" r:id="rId19"/>
    <p:sldId id="272" r:id="rId20"/>
    <p:sldId id="274" r:id="rId21"/>
    <p:sldId id="275"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2B0E2"/>
    <a:srgbClr val="004962"/>
    <a:srgbClr val="0049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9" autoAdjust="0"/>
    <p:restoredTop sz="88510" autoAdjust="0"/>
  </p:normalViewPr>
  <p:slideViewPr>
    <p:cSldViewPr snapToGrid="0">
      <p:cViewPr varScale="1">
        <p:scale>
          <a:sx n="72" d="100"/>
          <a:sy n="72" d="100"/>
        </p:scale>
        <p:origin x="384" y="72"/>
      </p:cViewPr>
      <p:guideLst/>
    </p:cSldViewPr>
  </p:slideViewPr>
  <p:notesTextViewPr>
    <p:cViewPr>
      <p:scale>
        <a:sx n="1" d="1"/>
        <a:sy n="1" d="1"/>
      </p:scale>
      <p:origin x="0" y="0"/>
    </p:cViewPr>
  </p:notesText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B3268-F166-4855-ABEB-3DFEDAFA0CB7}" type="datetimeFigureOut">
              <a:rPr lang="en-US" smtClean="0"/>
              <a:t>1/12/2017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FA37B4-E6D2-4FC6-BA33-339533BFCF79}" type="slidenum">
              <a:rPr lang="en-US" smtClean="0"/>
              <a:t>‹#›</a:t>
            </a:fld>
            <a:endParaRPr lang="en-US"/>
          </a:p>
        </p:txBody>
      </p:sp>
    </p:spTree>
    <p:extLst>
      <p:ext uri="{BB962C8B-B14F-4D97-AF65-F5344CB8AC3E}">
        <p14:creationId xmlns:p14="http://schemas.microsoft.com/office/powerpoint/2010/main" val="115000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DFCBB-362C-4759-9075-4850F21317F1}"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661D3-F6B2-4F90-9239-DF955049D5F3}" type="slidenum">
              <a:rPr lang="en-US" smtClean="0"/>
              <a:t>‹#›</a:t>
            </a:fld>
            <a:endParaRPr lang="en-US"/>
          </a:p>
        </p:txBody>
      </p:sp>
    </p:spTree>
    <p:extLst>
      <p:ext uri="{BB962C8B-B14F-4D97-AF65-F5344CB8AC3E}">
        <p14:creationId xmlns:p14="http://schemas.microsoft.com/office/powerpoint/2010/main" val="167635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agrantup.com/docs/provider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vagrantup.com/docs/provisioning/"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Ruby_(programming_language)"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Software_configuration_managemen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Vagrant_(software)#cite_note-4" TargetMode="External"/><Relationship Id="rId5" Type="http://schemas.openxmlformats.org/officeDocument/2006/relationships/hyperlink" Target="https://en.wikipedia.org/wiki/Virtualization" TargetMode="External"/><Relationship Id="rId4" Type="http://schemas.openxmlformats.org/officeDocument/2006/relationships/hyperlink" Target="https://en.wikipedia.org/wiki/Software_portability"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Vagrant_(software)#cite_note-9" TargetMode="External"/><Relationship Id="rId13" Type="http://schemas.openxmlformats.org/officeDocument/2006/relationships/hyperlink" Target="https://en.wikipedia.org/wiki/VMware" TargetMode="External"/><Relationship Id="rId18" Type="http://schemas.openxmlformats.org/officeDocument/2006/relationships/hyperlink" Target="https://en.wikipedia.org/wiki/Format_(computing)" TargetMode="External"/><Relationship Id="rId3" Type="http://schemas.openxmlformats.org/officeDocument/2006/relationships/hyperlink" Target="https://www.vagrantup.com/docs/provisioning/" TargetMode="External"/><Relationship Id="rId7" Type="http://schemas.openxmlformats.org/officeDocument/2006/relationships/hyperlink" Target="https://en.wikipedia.org/wiki/Software_ecosystem" TargetMode="External"/><Relationship Id="rId12" Type="http://schemas.openxmlformats.org/officeDocument/2006/relationships/hyperlink" Target="https://en.wikipedia.org/wiki/Docker_(software)" TargetMode="External"/><Relationship Id="rId17" Type="http://schemas.openxmlformats.org/officeDocument/2006/relationships/hyperlink" Target="https://www.vagrantup.com/docs/boxes.html" TargetMode="External"/><Relationship Id="rId2" Type="http://schemas.openxmlformats.org/officeDocument/2006/relationships/slide" Target="../slides/slide7.xml"/><Relationship Id="rId16" Type="http://schemas.openxmlformats.org/officeDocument/2006/relationships/hyperlink" Target="https://www.vagrantup.com/docs/vagrantfile/" TargetMode="External"/><Relationship Id="rId1" Type="http://schemas.openxmlformats.org/officeDocument/2006/relationships/notesMaster" Target="../notesMasters/notesMaster1.xml"/><Relationship Id="rId6" Type="http://schemas.openxmlformats.org/officeDocument/2006/relationships/hyperlink" Target="https://en.wikipedia.org/wiki/Chef_(software)" TargetMode="External"/><Relationship Id="rId11" Type="http://schemas.openxmlformats.org/officeDocument/2006/relationships/hyperlink" Target="https://en.wikipedia.org/wiki/Hyper-V" TargetMode="External"/><Relationship Id="rId5" Type="http://schemas.openxmlformats.org/officeDocument/2006/relationships/hyperlink" Target="https://en.wikipedia.org/wiki/Puppet_(software)" TargetMode="External"/><Relationship Id="rId15" Type="http://schemas.openxmlformats.org/officeDocument/2006/relationships/hyperlink" Target="https://en.wikipedia.org/wiki/Wrapper_library" TargetMode="External"/><Relationship Id="rId10" Type="http://schemas.openxmlformats.org/officeDocument/2006/relationships/hyperlink" Target="https://en.wikipedia.org/wiki/VirtualBox" TargetMode="External"/><Relationship Id="rId19" Type="http://schemas.openxmlformats.org/officeDocument/2006/relationships/hyperlink" Target="https://en.wikipedia.org/wiki/Software_extension" TargetMode="External"/><Relationship Id="rId4" Type="http://schemas.openxmlformats.org/officeDocument/2006/relationships/hyperlink" Target="https://www.vagrantup.com/docs/providers/" TargetMode="External"/><Relationship Id="rId9" Type="http://schemas.openxmlformats.org/officeDocument/2006/relationships/hyperlink" Target="https://en.wikipedia.org/wiki/Software_service" TargetMode="External"/><Relationship Id="rId14" Type="http://schemas.openxmlformats.org/officeDocument/2006/relationships/hyperlink" Target="https://en.wikipedia.org/wiki/AWS_EC2"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Linux" TargetMode="External"/><Relationship Id="rId13" Type="http://schemas.openxmlformats.org/officeDocument/2006/relationships/hyperlink" Target="https://en.wikipedia.org/wiki/User_space" TargetMode="External"/><Relationship Id="rId3" Type="http://schemas.openxmlformats.org/officeDocument/2006/relationships/hyperlink" Target="http://searchservervirtualization.techtarget.com/definition/virtualization" TargetMode="External"/><Relationship Id="rId7" Type="http://schemas.openxmlformats.org/officeDocument/2006/relationships/hyperlink" Target="https://en.wikipedia.org/wiki/Platform_virtualization" TargetMode="External"/><Relationship Id="rId12" Type="http://schemas.openxmlformats.org/officeDocument/2006/relationships/hyperlink" Target="https://en.wikipedia.org/wiki/Operating-system-level_virtualiz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Virtual_machine" TargetMode="External"/><Relationship Id="rId11" Type="http://schemas.openxmlformats.org/officeDocument/2006/relationships/hyperlink" Target="https://en.wikipedia.org/wiki/X86" TargetMode="External"/><Relationship Id="rId5" Type="http://schemas.openxmlformats.org/officeDocument/2006/relationships/hyperlink" Target="http://searchstorage.techtarget.com/definition/storage" TargetMode="External"/><Relationship Id="rId10" Type="http://schemas.openxmlformats.org/officeDocument/2006/relationships/hyperlink" Target="https://en.wikipedia.org/wiki/OS_X" TargetMode="External"/><Relationship Id="rId4" Type="http://schemas.openxmlformats.org/officeDocument/2006/relationships/hyperlink" Target="http://searchservervirtualization.techtarget.com/definition/virtual-machine" TargetMode="External"/><Relationship Id="rId9" Type="http://schemas.openxmlformats.org/officeDocument/2006/relationships/hyperlink" Target="https://en.wikipedia.org/wiki/Windows" TargetMode="External"/><Relationship Id="rId14" Type="http://schemas.openxmlformats.org/officeDocument/2006/relationships/hyperlink" Target="https://en.wikipedia.org/wiki/Linux_distribu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2</a:t>
            </a:fld>
            <a:endParaRPr lang="en-US"/>
          </a:p>
        </p:txBody>
      </p:sp>
    </p:spTree>
    <p:extLst>
      <p:ext uri="{BB962C8B-B14F-4D97-AF65-F5344CB8AC3E}">
        <p14:creationId xmlns:p14="http://schemas.microsoft.com/office/powerpoint/2010/main" val="239808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15</a:t>
            </a:fld>
            <a:endParaRPr lang="en-US"/>
          </a:p>
        </p:txBody>
      </p:sp>
    </p:spTree>
    <p:extLst>
      <p:ext uri="{BB962C8B-B14F-4D97-AF65-F5344CB8AC3E}">
        <p14:creationId xmlns:p14="http://schemas.microsoft.com/office/powerpoint/2010/main" val="82081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16</a:t>
            </a:fld>
            <a:endParaRPr lang="en-US"/>
          </a:p>
        </p:txBody>
      </p:sp>
    </p:spTree>
    <p:extLst>
      <p:ext uri="{BB962C8B-B14F-4D97-AF65-F5344CB8AC3E}">
        <p14:creationId xmlns:p14="http://schemas.microsoft.com/office/powerpoint/2010/main" val="186775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17</a:t>
            </a:fld>
            <a:endParaRPr lang="en-US"/>
          </a:p>
        </p:txBody>
      </p:sp>
    </p:spTree>
    <p:extLst>
      <p:ext uri="{BB962C8B-B14F-4D97-AF65-F5344CB8AC3E}">
        <p14:creationId xmlns:p14="http://schemas.microsoft.com/office/powerpoint/2010/main" val="2209012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18</a:t>
            </a:fld>
            <a:endParaRPr lang="en-US"/>
          </a:p>
        </p:txBody>
      </p:sp>
    </p:spTree>
    <p:extLst>
      <p:ext uri="{BB962C8B-B14F-4D97-AF65-F5344CB8AC3E}">
        <p14:creationId xmlns:p14="http://schemas.microsoft.com/office/powerpoint/2010/main" val="2408215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19</a:t>
            </a:fld>
            <a:endParaRPr lang="en-US"/>
          </a:p>
        </p:txBody>
      </p:sp>
    </p:spTree>
    <p:extLst>
      <p:ext uri="{BB962C8B-B14F-4D97-AF65-F5344CB8AC3E}">
        <p14:creationId xmlns:p14="http://schemas.microsoft.com/office/powerpoint/2010/main" val="47066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Why Vagrant?</a:t>
            </a:r>
          </a:p>
          <a:p>
            <a:r>
              <a:rPr lang="en-US" dirty="0" smtClean="0"/>
              <a:t>Vagrant provides easy to configure, reproducible, and portable work environments built on top of industry-standard technology and controlled by a single consistent workflow to help maximize the productivity and flexibility of you and your team.</a:t>
            </a:r>
          </a:p>
          <a:p>
            <a:endParaRPr lang="en-US" dirty="0" smtClean="0"/>
          </a:p>
          <a:p>
            <a:r>
              <a:rPr lang="en-US" dirty="0" smtClean="0"/>
              <a:t>To achieve its magic, Vagrant stands on the shoulders of giants. Machines are provisioned on top of </a:t>
            </a:r>
            <a:r>
              <a:rPr lang="en-US" dirty="0" err="1" smtClean="0"/>
              <a:t>VirtualBox</a:t>
            </a:r>
            <a:r>
              <a:rPr lang="en-US" dirty="0" smtClean="0"/>
              <a:t>, VMware, AWS, or </a:t>
            </a:r>
            <a:r>
              <a:rPr lang="en-US" dirty="0" smtClean="0">
                <a:hlinkClick r:id="rId3"/>
              </a:rPr>
              <a:t>any other provider</a:t>
            </a:r>
            <a:r>
              <a:rPr lang="en-US" dirty="0" smtClean="0"/>
              <a:t>. Then, industry-standard </a:t>
            </a:r>
            <a:r>
              <a:rPr lang="en-US" dirty="0" smtClean="0">
                <a:hlinkClick r:id="rId4"/>
              </a:rPr>
              <a:t>provisioning tools</a:t>
            </a:r>
            <a:r>
              <a:rPr lang="en-US" dirty="0" smtClean="0"/>
              <a:t> such as shell scripts, Chef, or Puppet, can be used to automatically install and configure software on the machine.</a:t>
            </a:r>
          </a:p>
          <a:p>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5</a:t>
            </a:fld>
            <a:endParaRPr lang="en-US"/>
          </a:p>
        </p:txBody>
      </p:sp>
    </p:spTree>
    <p:extLst>
      <p:ext uri="{BB962C8B-B14F-4D97-AF65-F5344CB8AC3E}">
        <p14:creationId xmlns:p14="http://schemas.microsoft.com/office/powerpoint/2010/main" val="409418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Vagrant</a:t>
            </a:r>
            <a:r>
              <a:rPr lang="en-US" dirty="0" smtClean="0"/>
              <a:t> is an </a:t>
            </a:r>
            <a:r>
              <a:rPr lang="en-US" dirty="0" smtClean="0">
                <a:hlinkClick r:id="rId3" tooltip="Open-source software"/>
              </a:rPr>
              <a:t>open-source software</a:t>
            </a:r>
            <a:r>
              <a:rPr lang="en-US" dirty="0" smtClean="0"/>
              <a:t> product for building and maintaining </a:t>
            </a:r>
            <a:r>
              <a:rPr lang="en-US" dirty="0" smtClean="0">
                <a:hlinkClick r:id="rId4" tooltip="Software portability"/>
              </a:rPr>
              <a:t>portable</a:t>
            </a:r>
            <a:r>
              <a:rPr lang="en-US" dirty="0" smtClean="0"/>
              <a:t> </a:t>
            </a:r>
            <a:r>
              <a:rPr lang="en-US" dirty="0" smtClean="0">
                <a:hlinkClick r:id="rId5" tooltip="Virtualization"/>
              </a:rPr>
              <a:t>virtual</a:t>
            </a:r>
            <a:r>
              <a:rPr lang="en-US" dirty="0" smtClean="0"/>
              <a:t> development environments.</a:t>
            </a:r>
            <a:r>
              <a:rPr lang="en-US" baseline="30000" dirty="0" smtClean="0">
                <a:hlinkClick r:id="rId6"/>
              </a:rPr>
              <a:t>[4]</a:t>
            </a:r>
            <a:r>
              <a:rPr lang="en-US" dirty="0" smtClean="0"/>
              <a:t> The core idea behind its creation lies in the fact that the environment maintenance becomes increasingly difficult in a large project with multiple technical stacks. Vagrant manages all the necessary </a:t>
            </a:r>
            <a:r>
              <a:rPr lang="en-US" dirty="0" smtClean="0">
                <a:hlinkClick r:id="rId7" tooltip="Software configuration management"/>
              </a:rPr>
              <a:t>configurations</a:t>
            </a:r>
            <a:r>
              <a:rPr lang="en-US" dirty="0" smtClean="0"/>
              <a:t> for the developers in order to avoid the unnecessary maintenance and setup time, and increases development productivity. Vagrant is written in the </a:t>
            </a:r>
            <a:r>
              <a:rPr lang="en-US" dirty="0" smtClean="0">
                <a:hlinkClick r:id="rId8" tooltip="Ruby (programming language)"/>
              </a:rPr>
              <a:t>Ruby language</a:t>
            </a:r>
            <a:r>
              <a:rPr lang="en-US" dirty="0" smtClean="0"/>
              <a:t>, but its ecosystem supports development in almost all major languages.</a:t>
            </a:r>
          </a:p>
          <a:p>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6</a:t>
            </a:fld>
            <a:endParaRPr lang="en-US"/>
          </a:p>
        </p:txBody>
      </p:sp>
    </p:spTree>
    <p:extLst>
      <p:ext uri="{BB962C8B-B14F-4D97-AF65-F5344CB8AC3E}">
        <p14:creationId xmlns:p14="http://schemas.microsoft.com/office/powerpoint/2010/main" val="228221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uses "</a:t>
            </a:r>
            <a:r>
              <a:rPr lang="en-US" dirty="0" smtClean="0">
                <a:hlinkClick r:id="rId3"/>
              </a:rPr>
              <a:t>Provisioners</a:t>
            </a:r>
            <a:r>
              <a:rPr lang="en-US" dirty="0" smtClean="0"/>
              <a:t>" and "</a:t>
            </a:r>
            <a:r>
              <a:rPr lang="en-US" dirty="0" smtClean="0">
                <a:hlinkClick r:id="rId4"/>
              </a:rPr>
              <a:t>Providers</a:t>
            </a:r>
            <a:r>
              <a:rPr lang="en-US" dirty="0" smtClean="0"/>
              <a:t>" as building blocks to manage the development environments. Provisioners are tools that allow users to customize the configuration of virtual environments. </a:t>
            </a:r>
            <a:r>
              <a:rPr lang="en-US" dirty="0" smtClean="0">
                <a:hlinkClick r:id="rId5" tooltip="Puppet (software)"/>
              </a:rPr>
              <a:t>Puppet</a:t>
            </a:r>
            <a:r>
              <a:rPr lang="en-US" dirty="0" smtClean="0"/>
              <a:t> and </a:t>
            </a:r>
            <a:r>
              <a:rPr lang="en-US" dirty="0" smtClean="0">
                <a:hlinkClick r:id="rId6" tooltip="Chef (software)"/>
              </a:rPr>
              <a:t>Chef</a:t>
            </a:r>
            <a:r>
              <a:rPr lang="en-US" dirty="0" smtClean="0"/>
              <a:t> are the two most widely used </a:t>
            </a:r>
            <a:r>
              <a:rPr lang="en-US" dirty="0" err="1" smtClean="0"/>
              <a:t>provisioners</a:t>
            </a:r>
            <a:r>
              <a:rPr lang="en-US" dirty="0" smtClean="0"/>
              <a:t> in the Vagrant </a:t>
            </a:r>
            <a:r>
              <a:rPr lang="en-US" dirty="0" smtClean="0">
                <a:hlinkClick r:id="rId7" tooltip="Software ecosystem"/>
              </a:rPr>
              <a:t>ecosystem</a:t>
            </a:r>
            <a:r>
              <a:rPr lang="en-US" dirty="0" smtClean="0"/>
              <a:t>.</a:t>
            </a:r>
            <a:r>
              <a:rPr lang="en-US" baseline="30000" dirty="0" smtClean="0">
                <a:hlinkClick r:id="rId8"/>
              </a:rPr>
              <a:t>[9]</a:t>
            </a:r>
            <a:r>
              <a:rPr lang="en-US" dirty="0" smtClean="0"/>
              <a:t> Providers are the </a:t>
            </a:r>
            <a:r>
              <a:rPr lang="en-US" dirty="0" smtClean="0">
                <a:hlinkClick r:id="rId9" tooltip="Software service"/>
              </a:rPr>
              <a:t>services</a:t>
            </a:r>
            <a:r>
              <a:rPr lang="en-US" dirty="0" smtClean="0"/>
              <a:t> that Vagrant uses to set up and create virtual environments. Support for </a:t>
            </a:r>
            <a:r>
              <a:rPr lang="en-US" dirty="0" err="1" smtClean="0">
                <a:hlinkClick r:id="rId10" tooltip="VirtualBox"/>
              </a:rPr>
              <a:t>VirtualBox</a:t>
            </a:r>
            <a:r>
              <a:rPr lang="en-US" dirty="0" smtClean="0"/>
              <a:t>, </a:t>
            </a:r>
            <a:r>
              <a:rPr lang="en-US" dirty="0" smtClean="0">
                <a:hlinkClick r:id="rId11" tooltip="Hyper-V"/>
              </a:rPr>
              <a:t>Hyper-V</a:t>
            </a:r>
            <a:r>
              <a:rPr lang="en-US" dirty="0" smtClean="0"/>
              <a:t>, and </a:t>
            </a:r>
            <a:r>
              <a:rPr lang="en-US" dirty="0" smtClean="0">
                <a:hlinkClick r:id="rId12" tooltip="Docker (software)"/>
              </a:rPr>
              <a:t>Docker</a:t>
            </a:r>
            <a:r>
              <a:rPr lang="en-US" dirty="0" smtClean="0"/>
              <a:t> virtualization ships with Vagrant, while </a:t>
            </a:r>
            <a:r>
              <a:rPr lang="en-US" dirty="0" smtClean="0">
                <a:hlinkClick r:id="rId13" tooltip="VMware"/>
              </a:rPr>
              <a:t>VMWare</a:t>
            </a:r>
            <a:r>
              <a:rPr lang="en-US" dirty="0" smtClean="0"/>
              <a:t> and </a:t>
            </a:r>
            <a:r>
              <a:rPr lang="en-US" dirty="0" smtClean="0">
                <a:hlinkClick r:id="rId14" tooltip="AWS EC2"/>
              </a:rPr>
              <a:t>AWS</a:t>
            </a:r>
            <a:r>
              <a:rPr lang="en-US" dirty="0" smtClean="0"/>
              <a:t> are supported via plugins.</a:t>
            </a:r>
          </a:p>
          <a:p>
            <a:r>
              <a:rPr lang="en-US" dirty="0" smtClean="0"/>
              <a:t>Vagrant sits on top of virtualization software as a </a:t>
            </a:r>
            <a:r>
              <a:rPr lang="en-US" dirty="0" smtClean="0">
                <a:hlinkClick r:id="rId15" tooltip="Wrapper library"/>
              </a:rPr>
              <a:t>wrapper</a:t>
            </a:r>
            <a:r>
              <a:rPr lang="en-US" dirty="0" smtClean="0"/>
              <a:t> and helps the developer interact easily with the providers. It automates the configuration of virtual environments using </a:t>
            </a:r>
            <a:r>
              <a:rPr lang="en-US" dirty="0" smtClean="0">
                <a:hlinkClick r:id="rId6" tooltip="Chef (software)"/>
              </a:rPr>
              <a:t>Chef</a:t>
            </a:r>
            <a:r>
              <a:rPr lang="en-US" dirty="0" smtClean="0"/>
              <a:t> or </a:t>
            </a:r>
            <a:r>
              <a:rPr lang="en-US" dirty="0" smtClean="0">
                <a:hlinkClick r:id="rId5" tooltip="Puppet (software)"/>
              </a:rPr>
              <a:t>Puppet</a:t>
            </a:r>
            <a:r>
              <a:rPr lang="en-US" dirty="0" smtClean="0"/>
              <a:t>, and the user does not have to directly use any other virtualization software. Machine and software requirements are written in a file called "</a:t>
            </a:r>
            <a:r>
              <a:rPr lang="en-US" dirty="0" err="1" smtClean="0">
                <a:hlinkClick r:id="rId16"/>
              </a:rPr>
              <a:t>Vagrantfile</a:t>
            </a:r>
            <a:r>
              <a:rPr lang="en-US" dirty="0" smtClean="0"/>
              <a:t>" to execute necessary steps in order to create a development-ready box. </a:t>
            </a:r>
            <a:r>
              <a:rPr lang="en-US" dirty="0" smtClean="0">
                <a:hlinkClick r:id="rId17"/>
              </a:rPr>
              <a:t>Box</a:t>
            </a:r>
            <a:r>
              <a:rPr lang="en-US" dirty="0" smtClean="0"/>
              <a:t> is a </a:t>
            </a:r>
            <a:r>
              <a:rPr lang="en-US" dirty="0" smtClean="0">
                <a:hlinkClick r:id="rId18" tooltip="Format (computing)"/>
              </a:rPr>
              <a:t>format</a:t>
            </a:r>
            <a:r>
              <a:rPr lang="en-US" dirty="0" smtClean="0"/>
              <a:t> and an </a:t>
            </a:r>
            <a:r>
              <a:rPr lang="en-US" dirty="0" smtClean="0">
                <a:hlinkClick r:id="rId19" tooltip="Software extension"/>
              </a:rPr>
              <a:t>extension</a:t>
            </a:r>
            <a:r>
              <a:rPr lang="en-US" dirty="0" smtClean="0"/>
              <a:t> ( .box) for Vagrant environments that is copied to another machine in order to replicate the same environment.</a:t>
            </a:r>
          </a:p>
          <a:p>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7</a:t>
            </a:fld>
            <a:endParaRPr lang="en-US"/>
          </a:p>
        </p:txBody>
      </p:sp>
    </p:spTree>
    <p:extLst>
      <p:ext uri="{BB962C8B-B14F-4D97-AF65-F5344CB8AC3E}">
        <p14:creationId xmlns:p14="http://schemas.microsoft.com/office/powerpoint/2010/main" val="252111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Containerization -- also called container-based </a:t>
            </a:r>
            <a:r>
              <a:rPr lang="en-US" dirty="0" smtClean="0">
                <a:hlinkClick r:id="rId3"/>
              </a:rPr>
              <a:t>virtualization</a:t>
            </a:r>
            <a:r>
              <a:rPr lang="en-US" dirty="0" smtClean="0"/>
              <a:t> and application containerization -- is an OS-level virtualization method for deploying and running distributed applications without launching an entire </a:t>
            </a:r>
            <a:r>
              <a:rPr lang="en-US" dirty="0" smtClean="0">
                <a:hlinkClick r:id="rId4"/>
              </a:rPr>
              <a:t>VM</a:t>
            </a:r>
            <a:r>
              <a:rPr lang="en-US" dirty="0" smtClean="0"/>
              <a:t> for each application. Instead, multiple isolated systems, called containers, are run on a single control host and access a single kernel.</a:t>
            </a:r>
          </a:p>
          <a:p>
            <a:r>
              <a:rPr lang="en-US" dirty="0" smtClean="0"/>
              <a:t>Because containers share the same OS kernel as the host, containers can be more efficient than VMs, which require separate OS instances.</a:t>
            </a:r>
          </a:p>
          <a:p>
            <a:r>
              <a:rPr lang="en-US" dirty="0" smtClean="0"/>
              <a:t>Containers hold the components necessary to run the desired software, such as files, environment variables and libraries. The host OS also constrains the container's access to physical resources -- such as CPU and memory -- so a single container cannot consume all of a host's physical resources.</a:t>
            </a:r>
          </a:p>
          <a:p>
            <a:endParaRPr lang="en-US" dirty="0" smtClean="0"/>
          </a:p>
          <a:p>
            <a:r>
              <a:rPr lang="en-US" b="1" dirty="0" smtClean="0"/>
              <a:t>Advantages of containerization</a:t>
            </a:r>
          </a:p>
          <a:p>
            <a:r>
              <a:rPr lang="en-US" dirty="0" smtClean="0"/>
              <a:t>Proponents of containerization point to gains in efficiency for memory, CPU and </a:t>
            </a:r>
            <a:r>
              <a:rPr lang="en-US" dirty="0" smtClean="0">
                <a:hlinkClick r:id="rId5"/>
              </a:rPr>
              <a:t>storage</a:t>
            </a:r>
            <a:r>
              <a:rPr lang="en-US" dirty="0" smtClean="0"/>
              <a:t> as key benefits of this approach, compared with traditional virtualization. Because containers do not have the overhead required by VMs -- separate OS instances -- it is possible to support many more containers on the same infrastructure. As such, containerization improves performance because there is just one OS taking care of hardware calls.</a:t>
            </a:r>
          </a:p>
          <a:p>
            <a:r>
              <a:rPr lang="en-US" b="1" dirty="0" smtClean="0"/>
              <a:t>Disadvantages of containerization</a:t>
            </a:r>
          </a:p>
          <a:p>
            <a:r>
              <a:rPr lang="en-US" dirty="0" smtClean="0"/>
              <a:t>A potential drawback of containerization is lack of isolation from the host OS. Because containers share a host OS, security threats have easier access to the entire system when compared with hypervisor-based virtualization. One approach to addressing this security concern has been to create containers from within an OS running on a VM. This approach ensures if a security breach occurs at the container level, the attacker can only gain access to that VM's OS, not other VMs or the physical host.</a:t>
            </a:r>
          </a:p>
          <a:p>
            <a:endParaRPr lang="en-US" dirty="0" smtClean="0"/>
          </a:p>
          <a:p>
            <a:r>
              <a:rPr lang="en-US" dirty="0" smtClean="0"/>
              <a:t>A Docker container is a software bucket comprising everything necessary to run the software independently. There can be multiple Docker containers in a single machine and containers are completely isolated from one another as well as from the host machine.</a:t>
            </a:r>
          </a:p>
          <a:p>
            <a:r>
              <a:rPr lang="en-US" dirty="0" smtClean="0"/>
              <a:t>In other words, a Docker container includes a software component along with all of its dependencies (binaries, libraries, configuration files, scripts, jars, and so on). Therefore, the Docker containers could be fluently run on x64 Linux kernel supporting namespaces, control groups, and file systems, such as Another Union File System (AUFS). However, there are pragmatic workarounds for running Docker on other mainstream operating systems, such as Windows, Mac, and so on. The Docker container has its own process space and network interface. It can also run things as root, and have its own /</a:t>
            </a:r>
            <a:r>
              <a:rPr lang="en-US" dirty="0" err="1" smtClean="0"/>
              <a:t>sbin</a:t>
            </a:r>
            <a:r>
              <a:rPr lang="en-US" dirty="0" smtClean="0"/>
              <a:t>/</a:t>
            </a:r>
            <a:r>
              <a:rPr lang="en-US" dirty="0" err="1" smtClean="0"/>
              <a:t>init</a:t>
            </a:r>
            <a:r>
              <a:rPr lang="en-US" dirty="0" smtClean="0"/>
              <a:t>, which can be different from the host machines’.</a:t>
            </a:r>
          </a:p>
          <a:p>
            <a:r>
              <a:rPr lang="en-US" dirty="0" smtClean="0"/>
              <a:t>In a nutshell, the Docker solution lets us quickly assemble composite, enterprise-scale, and business-critical applications. For doing this, we can use different and distributed software components: Containers eliminate the friction that comes with shipping code to distant locations. Docker also lets us test the code and then deploy it in production as fast as possible. The Docker solution primarily consists of the following components:</a:t>
            </a:r>
          </a:p>
          <a:p>
            <a:r>
              <a:rPr lang="en-US" dirty="0" smtClean="0"/>
              <a:t>The Docker engine</a:t>
            </a:r>
          </a:p>
          <a:p>
            <a:r>
              <a:rPr lang="en-US" dirty="0" smtClean="0"/>
              <a:t>The Docker Hub</a:t>
            </a:r>
          </a:p>
          <a:p>
            <a:r>
              <a:rPr lang="en-US" dirty="0" smtClean="0"/>
              <a:t>The Docker engine is for enabling the realization of purpose-specific as well as generic Docker containers. The Docker Hub is a fast-growing repository of the Docker images that can be combined in different ways for producing publicly findable, network-accessible, and widely usable containers.</a:t>
            </a:r>
          </a:p>
          <a:p>
            <a:endParaRPr lang="en-US" dirty="0" smtClean="0"/>
          </a:p>
          <a:p>
            <a:endParaRPr lang="en-US" dirty="0" smtClean="0"/>
          </a:p>
          <a:p>
            <a:r>
              <a:rPr lang="en-US" dirty="0" smtClean="0"/>
              <a:t>A </a:t>
            </a:r>
            <a:r>
              <a:rPr lang="en-US" b="1" dirty="0" smtClean="0"/>
              <a:t>hypervisor</a:t>
            </a:r>
            <a:r>
              <a:rPr lang="en-US" dirty="0" smtClean="0"/>
              <a:t> or </a:t>
            </a:r>
            <a:r>
              <a:rPr lang="en-US" b="1" dirty="0" smtClean="0"/>
              <a:t>virtual machine monitor</a:t>
            </a:r>
            <a:r>
              <a:rPr lang="en-US" dirty="0" smtClean="0"/>
              <a:t> (</a:t>
            </a:r>
            <a:r>
              <a:rPr lang="en-US" b="1" dirty="0" smtClean="0"/>
              <a:t>VMM</a:t>
            </a:r>
            <a:r>
              <a:rPr lang="en-US" dirty="0" smtClean="0"/>
              <a:t>) is computer software, firmware, or hardware, that creates and runs </a:t>
            </a:r>
            <a:r>
              <a:rPr lang="en-US" dirty="0" smtClean="0">
                <a:hlinkClick r:id="rId6" tooltip="Virtual machine"/>
              </a:rPr>
              <a:t>virtual machines</a:t>
            </a:r>
            <a:r>
              <a:rPr lang="en-US" dirty="0" smtClean="0"/>
              <a:t>. A computer on which a hypervisor runs one or more virtual machines is called a </a:t>
            </a:r>
            <a:r>
              <a:rPr lang="en-US" i="1" dirty="0" smtClean="0"/>
              <a:t>host machine</a:t>
            </a:r>
            <a:r>
              <a:rPr lang="en-US" dirty="0" smtClean="0"/>
              <a:t>, and each virtual machine is called a </a:t>
            </a:r>
            <a:r>
              <a:rPr lang="en-US" i="1" dirty="0" smtClean="0"/>
              <a:t>guest machine</a:t>
            </a:r>
            <a:r>
              <a:rPr lang="en-US" dirty="0" smtClean="0"/>
              <a:t>. The hypervisor presents the guest operating systems with a </a:t>
            </a:r>
            <a:r>
              <a:rPr lang="en-US" dirty="0" smtClean="0">
                <a:hlinkClick r:id="rId7" tooltip="Platform virtualization"/>
              </a:rPr>
              <a:t>virtual operating platform</a:t>
            </a:r>
            <a:r>
              <a:rPr lang="en-US" dirty="0" smtClean="0"/>
              <a:t> and manages the execution of the guest operating systems. Multiple instances of a variety of operating systems may share the virtualized hardware resources: for example, </a:t>
            </a:r>
            <a:r>
              <a:rPr lang="en-US" dirty="0" smtClean="0">
                <a:hlinkClick r:id="rId8" tooltip="Linux"/>
              </a:rPr>
              <a:t>Linux</a:t>
            </a:r>
            <a:r>
              <a:rPr lang="en-US" dirty="0" smtClean="0"/>
              <a:t>, </a:t>
            </a:r>
            <a:r>
              <a:rPr lang="en-US" dirty="0" smtClean="0">
                <a:hlinkClick r:id="rId9" tooltip="Windows"/>
              </a:rPr>
              <a:t>Windows</a:t>
            </a:r>
            <a:r>
              <a:rPr lang="en-US" dirty="0" smtClean="0"/>
              <a:t>, and </a:t>
            </a:r>
            <a:r>
              <a:rPr lang="en-US" dirty="0" smtClean="0">
                <a:hlinkClick r:id="rId10" tooltip="OS X"/>
              </a:rPr>
              <a:t>OS X</a:t>
            </a:r>
            <a:r>
              <a:rPr lang="en-US" dirty="0" smtClean="0"/>
              <a:t> instances can all run on a single physical </a:t>
            </a:r>
            <a:r>
              <a:rPr lang="en-US" dirty="0" smtClean="0">
                <a:hlinkClick r:id="rId11" tooltip="X86"/>
              </a:rPr>
              <a:t>x86</a:t>
            </a:r>
            <a:r>
              <a:rPr lang="en-US" dirty="0" smtClean="0"/>
              <a:t> machine. This contrasts with </a:t>
            </a:r>
            <a:r>
              <a:rPr lang="en-US" dirty="0" smtClean="0">
                <a:hlinkClick r:id="rId12" tooltip="Operating-system-level virtualization"/>
              </a:rPr>
              <a:t>operating-system-level virtualization</a:t>
            </a:r>
            <a:r>
              <a:rPr lang="en-US" dirty="0" smtClean="0"/>
              <a:t>, where all instances (usually called </a:t>
            </a:r>
            <a:r>
              <a:rPr lang="en-US" i="1" dirty="0" smtClean="0"/>
              <a:t>containers</a:t>
            </a:r>
            <a:r>
              <a:rPr lang="en-US" dirty="0" smtClean="0"/>
              <a:t>) must share a single kernel, though the guest operating systems can differ in </a:t>
            </a:r>
            <a:r>
              <a:rPr lang="en-US" dirty="0" smtClean="0">
                <a:hlinkClick r:id="rId13" tooltip="User space"/>
              </a:rPr>
              <a:t>user space</a:t>
            </a:r>
            <a:r>
              <a:rPr lang="en-US" dirty="0" smtClean="0"/>
              <a:t>, such as different </a:t>
            </a:r>
            <a:r>
              <a:rPr lang="en-US" dirty="0" smtClean="0">
                <a:hlinkClick r:id="rId14" tooltip="Linux distribution"/>
              </a:rPr>
              <a:t>Linux distributions</a:t>
            </a:r>
            <a:r>
              <a:rPr lang="en-US" dirty="0" smtClean="0"/>
              <a:t> with the same kernel.</a:t>
            </a:r>
          </a:p>
          <a:p>
            <a:endParaRPr lang="en-US" dirty="0" smtClean="0"/>
          </a:p>
          <a:p>
            <a:r>
              <a:rPr lang="en-US" dirty="0" smtClean="0"/>
              <a:t>However, virtualization technology has serious drawbacks, such as performance degradation due to the heavyweight nature of virtual machines(VM), the lack of application portability, slowness in provisioning of IT resources, and so on. </a:t>
            </a:r>
          </a:p>
          <a:p>
            <a:endParaRPr lang="en-US" dirty="0" smtClean="0"/>
          </a:p>
          <a:p>
            <a:r>
              <a:rPr lang="en-US" b="1" dirty="0" smtClean="0"/>
              <a:t>Containerization vs Virtualization</a:t>
            </a:r>
          </a:p>
          <a:p>
            <a:r>
              <a:rPr lang="en-US" dirty="0" smtClean="0"/>
              <a:t>It is pertinent, and paramount to extract and expound the game-changing advantages of the Docker-inspired containerization movement over the widely used and fully matured virtualization paradigm. In the containerization paradigm, strategically sound optimizations have been accomplished through a few crucial and well-defined rationalizations and the insightful sharing of the compute resources. Some of the innate and hitherto underutilized capabilities of the Linux kernel have been rediscovered. These capabilities have been rewarded for bringing in much-wanted automation and acceleration, which will enable the fledgling containerization idea to reach greater heights in the days ahead, especially those of the cloud era.</a:t>
            </a:r>
          </a:p>
          <a:p>
            <a:r>
              <a:rPr lang="en-US" dirty="0" smtClean="0">
                <a:effectLst/>
              </a:rPr>
              <a:t>Figure 2: Containerization vs Virtualization</a:t>
            </a:r>
          </a:p>
          <a:p>
            <a:r>
              <a:rPr lang="en-US" dirty="0" smtClean="0"/>
              <a:t>The noteworthy business and technical advantages of these include the bare metal-scale performance, real-time scalability, higher availability, and so on. All the unwanted bulges and flab are being sagaciously eliminated to speed up the roll-out of hundreds of application containers in seconds and to reduce the time taken for marketing and valuing in a cost-effective fashion. The following diagram (figure 2) on the left-hand side depicts the virtualization aspect, whereas the diagram on the right-hand side vividly illustrates the simplifications that are being achieved in the containers.</a:t>
            </a:r>
          </a:p>
          <a:p>
            <a:r>
              <a:rPr lang="en-US" dirty="0" smtClean="0"/>
              <a:t>The following table gives a direct comparison between virtual machines and containers:</a:t>
            </a:r>
          </a:p>
          <a:p>
            <a:endParaRPr lang="en-US" dirty="0" smtClean="0"/>
          </a:p>
          <a:p>
            <a:r>
              <a:rPr lang="en-US" b="1" dirty="0" smtClean="0"/>
              <a:t>Which one is better?</a:t>
            </a:r>
          </a:p>
          <a:p>
            <a:r>
              <a:rPr lang="en-US" dirty="0" smtClean="0"/>
              <a:t/>
            </a:r>
            <a:br>
              <a:rPr lang="en-US" dirty="0" smtClean="0"/>
            </a:br>
            <a:r>
              <a:rPr lang="en-US" dirty="0" smtClean="0"/>
              <a:t>As always, it depends on your needs. If you just want to have a number of separate instances to run applications, a </a:t>
            </a:r>
            <a:r>
              <a:rPr lang="en-US" b="1" i="1" dirty="0" smtClean="0"/>
              <a:t>container</a:t>
            </a:r>
            <a:r>
              <a:rPr lang="en-US" dirty="0" smtClean="0"/>
              <a:t> environment often provides greater efficiency, both in managing the application environment, starting the application instances, and in resource consumption. Simple modification and deployment of application environments has been a design principle of container solutions like Docker and is entirely in the DevOps spirit (guess you just have been waiting for more buzzwords).</a:t>
            </a:r>
          </a:p>
          <a:p>
            <a:r>
              <a:rPr lang="en-US" dirty="0" smtClean="0"/>
              <a:t>If you want to have best isolation of environments and come from a server virtualization perspective, then </a:t>
            </a:r>
            <a:r>
              <a:rPr lang="en-US" b="1" i="1" dirty="0" smtClean="0"/>
              <a:t>system virtualization</a:t>
            </a:r>
            <a:r>
              <a:rPr lang="en-US" dirty="0" smtClean="0"/>
              <a:t> may be more relevant: Noisy </a:t>
            </a:r>
            <a:r>
              <a:rPr lang="en-US" dirty="0" err="1" smtClean="0"/>
              <a:t>neighbours</a:t>
            </a:r>
            <a:r>
              <a:rPr lang="en-US" dirty="0" smtClean="0"/>
              <a:t> are much less of an issue than with containers. While many of the container folks currently focus on improving container isolation, virtual machine isolation is still superior. Coming from physical servers, virtual servers are a natural step, and an existing ecosystem around server management can often be applied to virtual servers, too.</a:t>
            </a:r>
          </a:p>
          <a:p>
            <a:r>
              <a:rPr lang="en-US" dirty="0" smtClean="0"/>
              <a:t>On z systems, Linux has good scalability (to run containers), but z is the platform with an extremely efficient virtualization technology (to run virtual servers), and it is inherent in the entire system architecture. Without having measured it, combining the technologies is probably less painful on z Systems than on other platforms.</a:t>
            </a:r>
          </a:p>
          <a:p>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8</a:t>
            </a:fld>
            <a:endParaRPr lang="en-US"/>
          </a:p>
        </p:txBody>
      </p:sp>
    </p:spTree>
    <p:extLst>
      <p:ext uri="{BB962C8B-B14F-4D97-AF65-F5344CB8AC3E}">
        <p14:creationId xmlns:p14="http://schemas.microsoft.com/office/powerpoint/2010/main" val="97425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11</a:t>
            </a:fld>
            <a:endParaRPr lang="en-US"/>
          </a:p>
        </p:txBody>
      </p:sp>
    </p:spTree>
    <p:extLst>
      <p:ext uri="{BB962C8B-B14F-4D97-AF65-F5344CB8AC3E}">
        <p14:creationId xmlns:p14="http://schemas.microsoft.com/office/powerpoint/2010/main" val="99898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12</a:t>
            </a:fld>
            <a:endParaRPr lang="en-US"/>
          </a:p>
        </p:txBody>
      </p:sp>
    </p:spTree>
    <p:extLst>
      <p:ext uri="{BB962C8B-B14F-4D97-AF65-F5344CB8AC3E}">
        <p14:creationId xmlns:p14="http://schemas.microsoft.com/office/powerpoint/2010/main" val="167760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13</a:t>
            </a:fld>
            <a:endParaRPr lang="en-US"/>
          </a:p>
        </p:txBody>
      </p:sp>
    </p:spTree>
    <p:extLst>
      <p:ext uri="{BB962C8B-B14F-4D97-AF65-F5344CB8AC3E}">
        <p14:creationId xmlns:p14="http://schemas.microsoft.com/office/powerpoint/2010/main" val="1958762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t>
            </a:r>
            <a:r>
              <a:rPr lang="en-US" dirty="0" err="1" smtClean="0"/>
              <a:t>init</a:t>
            </a:r>
            <a:r>
              <a:rPr lang="en-US" dirty="0" smtClean="0"/>
              <a:t> </a:t>
            </a:r>
          </a:p>
          <a:p>
            <a:r>
              <a:rPr lang="en-US" baseline="0" dirty="0" smtClean="0"/>
              <a:t>            </a:t>
            </a:r>
            <a:r>
              <a:rPr lang="en-US" dirty="0" smtClean="0"/>
              <a:t>creates a </a:t>
            </a:r>
            <a:r>
              <a:rPr lang="en-US" dirty="0" err="1" smtClean="0"/>
              <a:t>vagrantfile</a:t>
            </a:r>
            <a:endParaRPr lang="en-US" dirty="0" smtClean="0"/>
          </a:p>
          <a:p>
            <a:endParaRPr lang="en-US" dirty="0" smtClean="0"/>
          </a:p>
          <a:p>
            <a:r>
              <a:rPr lang="en-US" dirty="0" smtClean="0"/>
              <a:t>Vagrant up </a:t>
            </a:r>
          </a:p>
          <a:p>
            <a:pPr lvl="1"/>
            <a:r>
              <a:rPr lang="en-US" dirty="0" smtClean="0"/>
              <a:t>The base box is downloaded and stored locally </a:t>
            </a:r>
          </a:p>
          <a:p>
            <a:pPr lvl="2"/>
            <a:r>
              <a:rPr lang="en-US" dirty="0" smtClean="0"/>
              <a:t>in ~/.</a:t>
            </a:r>
            <a:r>
              <a:rPr lang="en-US" dirty="0" err="1" smtClean="0"/>
              <a:t>vagrant.d</a:t>
            </a:r>
            <a:r>
              <a:rPr lang="en-US" dirty="0" smtClean="0"/>
              <a:t>/boxes/ </a:t>
            </a:r>
          </a:p>
          <a:p>
            <a:pPr lvl="1"/>
            <a:r>
              <a:rPr lang="en-US" dirty="0" smtClean="0"/>
              <a:t>A new VM is created and configured with the base box as template</a:t>
            </a:r>
          </a:p>
          <a:p>
            <a:pPr lvl="1"/>
            <a:r>
              <a:rPr lang="en-US" dirty="0" smtClean="0"/>
              <a:t>The VM is booted</a:t>
            </a:r>
          </a:p>
          <a:p>
            <a:pPr lvl="1"/>
            <a:r>
              <a:rPr lang="en-US" dirty="0" smtClean="0"/>
              <a:t>The box is provisioned </a:t>
            </a:r>
          </a:p>
          <a:p>
            <a:pPr lvl="2"/>
            <a:r>
              <a:rPr lang="en-US" dirty="0" smtClean="0"/>
              <a:t>only the first time, must be done manually afterwards</a:t>
            </a:r>
          </a:p>
          <a:p>
            <a:endParaRPr lang="en-US" dirty="0" smtClean="0"/>
          </a:p>
          <a:p>
            <a:r>
              <a:rPr lang="en-US" dirty="0" smtClean="0"/>
              <a:t>Vagrant </a:t>
            </a:r>
            <a:r>
              <a:rPr lang="en-US" dirty="0" err="1" smtClean="0"/>
              <a:t>ssh</a:t>
            </a:r>
            <a:endParaRPr lang="en-US" dirty="0" smtClean="0"/>
          </a:p>
          <a:p>
            <a:r>
              <a:rPr lang="en-US" baseline="0" dirty="0" smtClean="0"/>
              <a:t>            </a:t>
            </a:r>
            <a:r>
              <a:rPr lang="en-US" baseline="0" dirty="0" err="1" smtClean="0"/>
              <a:t>ssh</a:t>
            </a:r>
            <a:r>
              <a:rPr lang="en-US" baseline="0" dirty="0" smtClean="0"/>
              <a:t> into virtual machine</a:t>
            </a:r>
            <a:endParaRPr lang="en-US" dirty="0"/>
          </a:p>
        </p:txBody>
      </p:sp>
      <p:sp>
        <p:nvSpPr>
          <p:cNvPr id="4" name="Slide Number Placeholder 3"/>
          <p:cNvSpPr>
            <a:spLocks noGrp="1"/>
          </p:cNvSpPr>
          <p:nvPr>
            <p:ph type="sldNum" sz="quarter" idx="10"/>
          </p:nvPr>
        </p:nvSpPr>
        <p:spPr/>
        <p:txBody>
          <a:bodyPr/>
          <a:lstStyle/>
          <a:p>
            <a:fld id="{063661D3-F6B2-4F90-9239-DF955049D5F3}" type="slidenum">
              <a:rPr lang="en-US" smtClean="0"/>
              <a:t>14</a:t>
            </a:fld>
            <a:endParaRPr lang="en-US"/>
          </a:p>
        </p:txBody>
      </p:sp>
    </p:spTree>
    <p:extLst>
      <p:ext uri="{BB962C8B-B14F-4D97-AF65-F5344CB8AC3E}">
        <p14:creationId xmlns:p14="http://schemas.microsoft.com/office/powerpoint/2010/main" val="1899265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04962"/>
        </a:solidFill>
        <a:effectLst/>
      </p:bgPr>
    </p:bg>
    <p:spTree>
      <p:nvGrpSpPr>
        <p:cNvPr id="1" name=""/>
        <p:cNvGrpSpPr/>
        <p:nvPr/>
      </p:nvGrpSpPr>
      <p:grpSpPr>
        <a:xfrm>
          <a:off x="0" y="0"/>
          <a:ext cx="0" cy="0"/>
          <a:chOff x="0" y="0"/>
          <a:chExt cx="0" cy="0"/>
        </a:xfrm>
      </p:grpSpPr>
      <p:sp>
        <p:nvSpPr>
          <p:cNvPr id="490" name="below gradient"/>
          <p:cNvSpPr/>
          <p:nvPr userDrawn="1"/>
        </p:nvSpPr>
        <p:spPr>
          <a:xfrm flipH="1">
            <a:off x="0" y="248"/>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1" name="below gradient"/>
          <p:cNvSpPr/>
          <p:nvPr userDrawn="1"/>
        </p:nvSpPr>
        <p:spPr>
          <a:xfrm flipV="1">
            <a:off x="0" y="0"/>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2" name="Rectangle 491"/>
          <p:cNvSpPr/>
          <p:nvPr userDrawn="1"/>
        </p:nvSpPr>
        <p:spPr>
          <a:xfrm>
            <a:off x="1282" y="7161"/>
            <a:ext cx="12191015" cy="6845731"/>
          </a:xfrm>
          <a:prstGeom prst="rect">
            <a:avLst/>
          </a:prstGeom>
          <a:solidFill>
            <a:srgbClr val="27619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84" name="Group 83"/>
          <p:cNvGrpSpPr/>
          <p:nvPr userDrawn="1"/>
        </p:nvGrpSpPr>
        <p:grpSpPr>
          <a:xfrm>
            <a:off x="10282585" y="53749"/>
            <a:ext cx="1909415" cy="1409079"/>
            <a:chOff x="10183164" y="72799"/>
            <a:chExt cx="1909415" cy="1409079"/>
          </a:xfrm>
        </p:grpSpPr>
        <p:grpSp>
          <p:nvGrpSpPr>
            <p:cNvPr id="85" name="Group 84"/>
            <p:cNvGrpSpPr/>
            <p:nvPr userDrawn="1"/>
          </p:nvGrpSpPr>
          <p:grpSpPr>
            <a:xfrm>
              <a:off x="10183164" y="72799"/>
              <a:ext cx="1909415" cy="1409079"/>
              <a:chOff x="10280795" y="-34358"/>
              <a:chExt cx="1909415" cy="1409079"/>
            </a:xfrm>
          </p:grpSpPr>
          <p:pic>
            <p:nvPicPr>
              <p:cNvPr id="90" name="Picture 8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0795" y="428549"/>
                <a:ext cx="1615465" cy="451467"/>
              </a:xfrm>
              <a:prstGeom prst="rect">
                <a:avLst/>
              </a:prstGeom>
            </p:spPr>
          </p:pic>
          <p:grpSp>
            <p:nvGrpSpPr>
              <p:cNvPr id="91" name="Group 90"/>
              <p:cNvGrpSpPr/>
              <p:nvPr userDrawn="1"/>
            </p:nvGrpSpPr>
            <p:grpSpPr>
              <a:xfrm flipV="1">
                <a:off x="10452210" y="-34358"/>
                <a:ext cx="1738000" cy="1409079"/>
                <a:chOff x="4249135" y="4146092"/>
                <a:chExt cx="2715724" cy="2201769"/>
              </a:xfrm>
              <a:solidFill>
                <a:schemeClr val="bg1"/>
              </a:solidFill>
            </p:grpSpPr>
            <p:sp>
              <p:nvSpPr>
                <p:cNvPr id="92" name="Rectangle 91"/>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3" name="Rectangle 92"/>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4" name="Rectangle 93"/>
                <p:cNvSpPr/>
                <p:nvPr/>
              </p:nvSpPr>
              <p:spPr>
                <a:xfrm>
                  <a:off x="6584926" y="5151696"/>
                  <a:ext cx="285761"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5" name="Rectangle 94"/>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Rectangle 95"/>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Rectangle 96"/>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Rectangle 97"/>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Rectangle 98"/>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Rectangle 99"/>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3" name="Rectangle 10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4" name="Rectangle 10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 name="Rectangle 10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10" name="Rectangle 10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3" name="Rectangle 11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11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11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11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8" name="Rectangle 11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9" name="Rectangle 11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0" name="Rectangle 119"/>
                <p:cNvSpPr/>
                <p:nvPr/>
              </p:nvSpPr>
              <p:spPr>
                <a:xfrm rot="18573722">
                  <a:off x="5193505" y="6160117"/>
                  <a:ext cx="35720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1" name="Rectangle 120"/>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2" name="Rectangle 121"/>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23" name="Rectangle 122"/>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4" name="Rectangle 123"/>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5" name="Group 124"/>
                <p:cNvGrpSpPr/>
                <p:nvPr/>
              </p:nvGrpSpPr>
              <p:grpSpPr>
                <a:xfrm>
                  <a:off x="4321719" y="4745940"/>
                  <a:ext cx="478283" cy="115006"/>
                  <a:chOff x="2921000" y="2189868"/>
                  <a:chExt cx="478283" cy="115006"/>
                </a:xfrm>
                <a:grpFill/>
              </p:grpSpPr>
              <p:sp>
                <p:nvSpPr>
                  <p:cNvPr id="149" name="Oval 148"/>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0" name="Oval 149"/>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1" name="Oval 150"/>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2" name="Oval 151"/>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3" name="Oval 152"/>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4" name="Oval 153"/>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5" name="Oval 154"/>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6" name="Oval 155"/>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7" name="Oval 156"/>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8" name="Oval 157"/>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9" name="Oval 158"/>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0" name="Oval 159"/>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26" name="Rectangle 125"/>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7" name="Rectangle 126"/>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8" name="Rectangle 127"/>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9" name="Rectangle 128"/>
                <p:cNvSpPr/>
                <p:nvPr/>
              </p:nvSpPr>
              <p:spPr>
                <a:xfrm flipV="1">
                  <a:off x="4589989" y="4672465"/>
                  <a:ext cx="1311542"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0" name="Rectangle 129"/>
                <p:cNvSpPr/>
                <p:nvPr/>
              </p:nvSpPr>
              <p:spPr>
                <a:xfrm rot="13626139">
                  <a:off x="4105303" y="4457207"/>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1" name="Rectangle 130"/>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2" name="Rectangle 131"/>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3" name="Rectangle 132"/>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34" name="Group 133"/>
                <p:cNvGrpSpPr/>
                <p:nvPr/>
              </p:nvGrpSpPr>
              <p:grpSpPr>
                <a:xfrm rot="5400000">
                  <a:off x="4722780" y="4386399"/>
                  <a:ext cx="186729" cy="128527"/>
                  <a:chOff x="4047804" y="1772930"/>
                  <a:chExt cx="186729" cy="128527"/>
                </a:xfrm>
                <a:grpFill/>
              </p:grpSpPr>
              <p:sp>
                <p:nvSpPr>
                  <p:cNvPr id="146" name="Rectangle 145"/>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7" name="Rectangle 146"/>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48" name="Rectangle 147"/>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grpSp>
            <p:sp>
              <p:nvSpPr>
                <p:cNvPr id="135" name="Rectangle 134"/>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6" name="Rectangle 135"/>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7" name="Rectangle 136"/>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8" name="Rectangle 137"/>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9" name="Rectangle 138"/>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0" name="Rectangle 139"/>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1" name="Rectangle 140"/>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2" name="Rectangle 141"/>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3" name="Rectangle 142"/>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4" name="Rectangle 143"/>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5" name="Rectangle 144"/>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86" name="Rectangle 85"/>
            <p:cNvSpPr/>
            <p:nvPr userDrawn="1"/>
          </p:nvSpPr>
          <p:spPr>
            <a:xfrm flipV="1">
              <a:off x="11761202" y="889653"/>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7" name="Rectangle 86"/>
            <p:cNvSpPr/>
            <p:nvPr userDrawn="1"/>
          </p:nvSpPr>
          <p:spPr>
            <a:xfrm flipV="1">
              <a:off x="11851138" y="768705"/>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87"/>
            <p:cNvSpPr/>
            <p:nvPr userDrawn="1"/>
          </p:nvSpPr>
          <p:spPr>
            <a:xfrm flipV="1">
              <a:off x="11850962" y="711204"/>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userDrawn="1"/>
          </p:nvSpPr>
          <p:spPr>
            <a:xfrm flipV="1">
              <a:off x="11767284" y="654317"/>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pic>
        <p:nvPicPr>
          <p:cNvPr id="16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62" name="Group 161"/>
          <p:cNvGrpSpPr/>
          <p:nvPr userDrawn="1"/>
        </p:nvGrpSpPr>
        <p:grpSpPr>
          <a:xfrm>
            <a:off x="8687063" y="1682621"/>
            <a:ext cx="3074395" cy="2060440"/>
            <a:chOff x="5701703" y="682760"/>
            <a:chExt cx="3074395" cy="2060440"/>
          </a:xfrm>
        </p:grpSpPr>
        <p:sp>
          <p:nvSpPr>
            <p:cNvPr id="163" name="Freeform 16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p>
          </p:txBody>
        </p:sp>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65" name="Picture 16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18989" y="6248784"/>
            <a:ext cx="4698000" cy="228799"/>
          </a:xfrm>
          <a:prstGeom prst="rect">
            <a:avLst/>
          </a:prstGeom>
          <a:noFill/>
          <a:ln>
            <a:noFill/>
          </a:ln>
        </p:spPr>
      </p:pic>
      <p:pic>
        <p:nvPicPr>
          <p:cNvPr id="166" name="Picture 165"/>
          <p:cNvPicPr>
            <a:picLocks noChangeAspect="1"/>
          </p:cNvPicPr>
          <p:nvPr userDrawn="1"/>
        </p:nvPicPr>
        <p:blipFill rotWithShape="1">
          <a:blip r:embed="rId6"/>
          <a:srcRect l="34261" b="32713"/>
          <a:stretch/>
        </p:blipFill>
        <p:spPr>
          <a:xfrm>
            <a:off x="0" y="2718925"/>
            <a:ext cx="3875544" cy="4139077"/>
          </a:xfrm>
          <a:prstGeom prst="rect">
            <a:avLst/>
          </a:prstGeom>
        </p:spPr>
      </p:pic>
    </p:spTree>
    <p:extLst>
      <p:ext uri="{BB962C8B-B14F-4D97-AF65-F5344CB8AC3E}">
        <p14:creationId xmlns:p14="http://schemas.microsoft.com/office/powerpoint/2010/main" val="1649015112"/>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093EB1-D503-4E84-8A6C-B265805242E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487517479"/>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755614749"/>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26100905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pic>
        <p:nvPicPr>
          <p:cNvPr id="32" name="Picture 31"/>
          <p:cNvPicPr>
            <a:picLocks noChangeAspect="1"/>
          </p:cNvPicPr>
          <p:nvPr userDrawn="1"/>
        </p:nvPicPr>
        <p:blipFill>
          <a:blip r:embed="rId2"/>
          <a:stretch>
            <a:fillRect/>
          </a:stretch>
        </p:blipFill>
        <p:spPr>
          <a:xfrm>
            <a:off x="0" y="857"/>
            <a:ext cx="12192000" cy="6844873"/>
          </a:xfrm>
          <a:prstGeom prst="rect">
            <a:avLst/>
          </a:prstGeom>
        </p:spPr>
      </p:pic>
      <p:sp>
        <p:nvSpPr>
          <p:cNvPr id="308" name="Rectangle 307"/>
          <p:cNvSpPr/>
          <p:nvPr userDrawn="1"/>
        </p:nvSpPr>
        <p:spPr>
          <a:xfrm rot="10800000" flipV="1">
            <a:off x="7135091" y="-12878"/>
            <a:ext cx="5056909" cy="4197927"/>
          </a:xfrm>
          <a:prstGeom prst="rect">
            <a:avLst/>
          </a:prstGeom>
          <a:gradFill flip="none" rotWithShape="1">
            <a:gsLst>
              <a:gs pos="38000">
                <a:srgbClr val="5B9BD5">
                  <a:lumMod val="0"/>
                  <a:alpha val="0"/>
                </a:srgbClr>
              </a:gs>
              <a:gs pos="0">
                <a:srgbClr val="5B9BD5">
                  <a:lumMod val="0"/>
                </a:srgbClr>
              </a:gs>
            </a:gsLst>
            <a:lin ang="30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below gradient"/>
          <p:cNvSpPr/>
          <p:nvPr userDrawn="1"/>
        </p:nvSpPr>
        <p:spPr>
          <a:xfrm flipH="1">
            <a:off x="1" y="1"/>
            <a:ext cx="12192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below gradient"/>
          <p:cNvSpPr/>
          <p:nvPr userDrawn="1"/>
        </p:nvSpPr>
        <p:spPr>
          <a:xfrm flipV="1">
            <a:off x="0" y="858"/>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p:cNvSpPr/>
          <p:nvPr userDrawn="1"/>
        </p:nvSpPr>
        <p:spPr>
          <a:xfrm>
            <a:off x="985" y="-7414"/>
            <a:ext cx="12191015" cy="6866024"/>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1329830"/>
            <a:ext cx="12190211" cy="55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31" name="Group 230"/>
          <p:cNvGrpSpPr/>
          <p:nvPr userDrawn="1"/>
        </p:nvGrpSpPr>
        <p:grpSpPr>
          <a:xfrm>
            <a:off x="10282585" y="53749"/>
            <a:ext cx="1909415" cy="1409079"/>
            <a:chOff x="10183164" y="72799"/>
            <a:chExt cx="1909415" cy="1409079"/>
          </a:xfrm>
        </p:grpSpPr>
        <p:grpSp>
          <p:nvGrpSpPr>
            <p:cNvPr id="232" name="Group 231"/>
            <p:cNvGrpSpPr/>
            <p:nvPr userDrawn="1"/>
          </p:nvGrpSpPr>
          <p:grpSpPr>
            <a:xfrm>
              <a:off x="10183164" y="72799"/>
              <a:ext cx="1909415" cy="1409079"/>
              <a:chOff x="10280795" y="-34358"/>
              <a:chExt cx="1909415" cy="1409079"/>
            </a:xfrm>
          </p:grpSpPr>
          <p:pic>
            <p:nvPicPr>
              <p:cNvPr id="237" name="Picture 2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80795" y="428549"/>
                <a:ext cx="1615465" cy="451467"/>
              </a:xfrm>
              <a:prstGeom prst="rect">
                <a:avLst/>
              </a:prstGeom>
            </p:spPr>
          </p:pic>
          <p:grpSp>
            <p:nvGrpSpPr>
              <p:cNvPr id="238" name="Group 237"/>
              <p:cNvGrpSpPr/>
              <p:nvPr userDrawn="1"/>
            </p:nvGrpSpPr>
            <p:grpSpPr>
              <a:xfrm flipV="1">
                <a:off x="10452210" y="-34358"/>
                <a:ext cx="1738000" cy="1409079"/>
                <a:chOff x="4249135" y="4146092"/>
                <a:chExt cx="2715724" cy="2201769"/>
              </a:xfrm>
              <a:solidFill>
                <a:schemeClr val="bg1"/>
              </a:solidFill>
            </p:grpSpPr>
            <p:sp>
              <p:nvSpPr>
                <p:cNvPr id="239" name="Rectangle 238"/>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0" name="Rectangle 23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1" name="Rectangle 240"/>
                <p:cNvSpPr/>
                <p:nvPr/>
              </p:nvSpPr>
              <p:spPr>
                <a:xfrm>
                  <a:off x="6584926" y="5151696"/>
                  <a:ext cx="285761"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2" name="Rectangle 241"/>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3" name="Rectangle 242"/>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4" name="Rectangle 243"/>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5" name="Rectangle 244"/>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6" name="Rectangle 245"/>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7" name="Rectangle 246"/>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8" name="Rectangle 247"/>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9" name="Rectangle 248"/>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0" name="Rectangle 249"/>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1" name="Rectangle 250"/>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2" name="Rectangle 251"/>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3" name="Rectangle 252"/>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4" name="Rectangle 253"/>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5" name="Rectangle 254"/>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6" name="Rectangle 255"/>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257" name="Rectangle 256"/>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8" name="Rectangle 257"/>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9" name="Rectangle 258"/>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0" name="Rectangle 259"/>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1" name="Rectangle 260"/>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2" name="Rectangle 261"/>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3" name="Rectangle 262"/>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4" name="Rectangle 263"/>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5" name="Rectangle 264"/>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6" name="Rectangle 265"/>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7" name="Rectangle 266"/>
                <p:cNvSpPr/>
                <p:nvPr/>
              </p:nvSpPr>
              <p:spPr>
                <a:xfrm rot="18573722">
                  <a:off x="5193505" y="6160117"/>
                  <a:ext cx="35720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8" name="Rectangle 267"/>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9" name="Rectangle 26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270" name="Rectangle 26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1" name="Rectangle 270"/>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2" name="Group 271"/>
                <p:cNvGrpSpPr/>
                <p:nvPr/>
              </p:nvGrpSpPr>
              <p:grpSpPr>
                <a:xfrm>
                  <a:off x="4321719" y="4745940"/>
                  <a:ext cx="478283" cy="115006"/>
                  <a:chOff x="2921000" y="2189868"/>
                  <a:chExt cx="478283" cy="115006"/>
                </a:xfrm>
                <a:grpFill/>
              </p:grpSpPr>
              <p:sp>
                <p:nvSpPr>
                  <p:cNvPr id="296" name="Oval 295"/>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7" name="Oval 296"/>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8" name="Oval 297"/>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9" name="Oval 298"/>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0" name="Oval 299"/>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1" name="Oval 300"/>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2" name="Oval 301"/>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3" name="Oval 302"/>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4" name="Oval 303"/>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5" name="Oval 304"/>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6" name="Oval 305"/>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7" name="Oval 306"/>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73" name="Rectangle 272"/>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4" name="Rectangle 273"/>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5" name="Rectangle 274"/>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6" name="Rectangle 275"/>
                <p:cNvSpPr/>
                <p:nvPr/>
              </p:nvSpPr>
              <p:spPr>
                <a:xfrm flipV="1">
                  <a:off x="4589989" y="4672465"/>
                  <a:ext cx="1311542"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7" name="Rectangle 276"/>
                <p:cNvSpPr/>
                <p:nvPr/>
              </p:nvSpPr>
              <p:spPr>
                <a:xfrm rot="13626139">
                  <a:off x="4105303" y="4457207"/>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8" name="Rectangle 277"/>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9" name="Rectangle 278"/>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0" name="Rectangle 279"/>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81" name="Group 280"/>
                <p:cNvGrpSpPr/>
                <p:nvPr/>
              </p:nvGrpSpPr>
              <p:grpSpPr>
                <a:xfrm rot="5400000">
                  <a:off x="4722780" y="4386399"/>
                  <a:ext cx="186729" cy="128527"/>
                  <a:chOff x="4047804" y="1772930"/>
                  <a:chExt cx="186729" cy="128527"/>
                </a:xfrm>
                <a:grpFill/>
              </p:grpSpPr>
              <p:sp>
                <p:nvSpPr>
                  <p:cNvPr id="293" name="Rectangle 292"/>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4" name="Rectangle 293"/>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295" name="Rectangle 294"/>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grpSp>
            <p:sp>
              <p:nvSpPr>
                <p:cNvPr id="282" name="Rectangle 281"/>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3" name="Rectangle 282"/>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4" name="Rectangle 283"/>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5" name="Rectangle 284"/>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6" name="Rectangle 285"/>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7" name="Rectangle 286"/>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8" name="Rectangle 287"/>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9" name="Rectangle 288"/>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0" name="Rectangle 289"/>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1" name="Rectangle 290"/>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2" name="Rectangle 291"/>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33" name="Rectangle 232"/>
            <p:cNvSpPr/>
            <p:nvPr userDrawn="1"/>
          </p:nvSpPr>
          <p:spPr>
            <a:xfrm flipV="1">
              <a:off x="11761202" y="889653"/>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4" name="Rectangle 233"/>
            <p:cNvSpPr/>
            <p:nvPr userDrawn="1"/>
          </p:nvSpPr>
          <p:spPr>
            <a:xfrm flipV="1">
              <a:off x="11851138" y="768705"/>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5" name="Rectangle 234"/>
            <p:cNvSpPr/>
            <p:nvPr userDrawn="1"/>
          </p:nvSpPr>
          <p:spPr>
            <a:xfrm flipV="1">
              <a:off x="11850962" y="711204"/>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6" name="Rectangle 235"/>
            <p:cNvSpPr/>
            <p:nvPr userDrawn="1"/>
          </p:nvSpPr>
          <p:spPr>
            <a:xfrm flipV="1">
              <a:off x="11767284" y="654317"/>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09" name="Slide Number Placeholder 2"/>
          <p:cNvSpPr txBox="1">
            <a:spLocks/>
          </p:cNvSpPr>
          <p:nvPr userDrawn="1"/>
        </p:nvSpPr>
        <p:spPr>
          <a:xfrm>
            <a:off x="11097760" y="6432776"/>
            <a:ext cx="920069" cy="36353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3954299-DE52-47A8-A04E-69FC1668FE8B}" type="slidenum">
              <a:rPr lang="en-US" smtClean="0"/>
              <a:pPr/>
              <a:t>‹#›</a:t>
            </a:fld>
            <a:endParaRPr lang="en-US" dirty="0"/>
          </a:p>
        </p:txBody>
      </p:sp>
      <p:sp>
        <p:nvSpPr>
          <p:cNvPr id="310" name="Footer Placeholder 3"/>
          <p:cNvSpPr txBox="1">
            <a:spLocks/>
          </p:cNvSpPr>
          <p:nvPr userDrawn="1"/>
        </p:nvSpPr>
        <p:spPr>
          <a:xfrm>
            <a:off x="152400" y="6385945"/>
            <a:ext cx="4489450" cy="4572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t>Copyright © 2016 Accenture All Rights Reserved.</a:t>
            </a:r>
            <a:endParaRPr lang="en-US" dirty="0"/>
          </a:p>
        </p:txBody>
      </p:sp>
    </p:spTree>
    <p:extLst>
      <p:ext uri="{BB962C8B-B14F-4D97-AF65-F5344CB8AC3E}">
        <p14:creationId xmlns:p14="http://schemas.microsoft.com/office/powerpoint/2010/main" val="358208134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3253368171"/>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65888540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93EB1-D503-4E84-8A6C-B265805242E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2285198810"/>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93EB1-D503-4E84-8A6C-B265805242E3}"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493569571"/>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93EB1-D503-4E84-8A6C-B265805242E3}"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685455809"/>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3EB1-D503-4E84-8A6C-B265805242E3}"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3135591276"/>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093EB1-D503-4E84-8A6C-B265805242E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91200614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93EB1-D503-4E84-8A6C-B265805242E3}"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F587B-0486-4634-B66E-ECB9816C1CA1}" type="slidenum">
              <a:rPr lang="en-US" smtClean="0"/>
              <a:t>‹#›</a:t>
            </a:fld>
            <a:endParaRPr lang="en-US"/>
          </a:p>
        </p:txBody>
      </p:sp>
    </p:spTree>
    <p:extLst>
      <p:ext uri="{BB962C8B-B14F-4D97-AF65-F5344CB8AC3E}">
        <p14:creationId xmlns:p14="http://schemas.microsoft.com/office/powerpoint/2010/main" val="2985051077"/>
      </p:ext>
    </p:extLst>
  </p:cSld>
  <p:clrMap bg1="lt1" tx1="dk1" bg2="lt2" tx2="dk2" accent1="accent1" accent2="accent2" accent3="accent3" accent4="accent4" accent5="accent5" accent6="accent6" hlink="hlink" folHlink="folHlink"/>
  <p:sldLayoutIdLst>
    <p:sldLayoutId id="2147483684" r:id="rId1"/>
    <p:sldLayoutId id="2147483674" r:id="rId2"/>
    <p:sldLayoutId id="2147483673"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releases.hashicorp.com/vagrant/1.9.1/vagrant_1.9.1_i686.deb" TargetMode="External"/><Relationship Id="rId3" Type="http://schemas.openxmlformats.org/officeDocument/2006/relationships/hyperlink" Target="http://download.virtualbox.org/virtualbox/5.1.12/VirtualBox-5.1.12-112440-OSX.dmg" TargetMode="External"/><Relationship Id="rId7" Type="http://schemas.openxmlformats.org/officeDocument/2006/relationships/hyperlink" Target="https://releases.hashicorp.com/vagrant/1.9.1/vagrant_1.9.1.msi" TargetMode="External"/><Relationship Id="rId2" Type="http://schemas.openxmlformats.org/officeDocument/2006/relationships/hyperlink" Target="http://download.virtualbox.org/virtualbox/5.1.12/VirtualBox-5.1.12-112440-Win.exe" TargetMode="External"/><Relationship Id="rId1" Type="http://schemas.openxmlformats.org/officeDocument/2006/relationships/slideLayout" Target="../slideLayouts/slideLayout2.xml"/><Relationship Id="rId6" Type="http://schemas.openxmlformats.org/officeDocument/2006/relationships/hyperlink" Target="https://releases.hashicorp.com/vagrant/1.9.1/vagrant_1.9.1.dmg" TargetMode="External"/><Relationship Id="rId11" Type="http://schemas.openxmlformats.org/officeDocument/2006/relationships/hyperlink" Target="https://releases.hashicorp.com/vagrant/1.9.1/vagrant_1.9.1_x86_64.rpm" TargetMode="External"/><Relationship Id="rId5" Type="http://schemas.openxmlformats.org/officeDocument/2006/relationships/hyperlink" Target="http://download.virtualbox.org/virtualbox/5.1.12/VirtualBox-5.1.12-112440-SunOS.tar.gz" TargetMode="External"/><Relationship Id="rId10" Type="http://schemas.openxmlformats.org/officeDocument/2006/relationships/hyperlink" Target="https://releases.hashicorp.com/vagrant/1.9.1/vagrant_1.9.1_i686.rpm" TargetMode="External"/><Relationship Id="rId4" Type="http://schemas.openxmlformats.org/officeDocument/2006/relationships/hyperlink" Target="https://www.virtualbox.org/wiki/Linux_Downloads" TargetMode="External"/><Relationship Id="rId9" Type="http://schemas.openxmlformats.org/officeDocument/2006/relationships/hyperlink" Target="https://releases.hashicorp.com/vagrant/1.9.1/vagrant_1.9.1_x86_64.de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tlas.hashicor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vagrantbox.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files.vagrantup.com/precise32.bo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jpe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9400" y="2295432"/>
            <a:ext cx="5083699" cy="400110"/>
          </a:xfrm>
          <a:prstGeom prst="rect">
            <a:avLst/>
          </a:prstGeom>
          <a:noFill/>
        </p:spPr>
        <p:txBody>
          <a:bodyPr wrap="none" rtlCol="0">
            <a:spAutoFit/>
          </a:bodyPr>
          <a:lstStyle/>
          <a:p>
            <a:r>
              <a:rPr lang="en-US" sz="2000" dirty="0" smtClean="0">
                <a:solidFill>
                  <a:schemeClr val="bg1"/>
                </a:solidFill>
                <a:latin typeface="Arial" panose="020B0604020202020204" pitchFamily="34" charset="0"/>
                <a:cs typeface="Arial" panose="020B0604020202020204" pitchFamily="34" charset="0"/>
              </a:rPr>
              <a:t>A </a:t>
            </a:r>
            <a:r>
              <a:rPr lang="en-US" sz="2000" smtClean="0">
                <a:solidFill>
                  <a:schemeClr val="bg1"/>
                </a:solidFill>
                <a:latin typeface="Arial" panose="020B0604020202020204" pitchFamily="34" charset="0"/>
                <a:cs typeface="Arial" panose="020B0604020202020204" pitchFamily="34" charset="0"/>
              </a:rPr>
              <a:t>modular framework for working with VMs</a:t>
            </a:r>
            <a:endParaRPr lang="en-US" sz="2000" dirty="0" smtClean="0">
              <a:solidFill>
                <a:schemeClr val="bg1"/>
              </a:solidFill>
              <a:latin typeface="Arial" panose="020B0604020202020204" pitchFamily="34" charset="0"/>
              <a:cs typeface="Arial" panose="020B0604020202020204" pitchFamily="34" charset="0"/>
            </a:endParaRPr>
          </a:p>
        </p:txBody>
      </p:sp>
      <p:pic>
        <p:nvPicPr>
          <p:cNvPr id="1032" name="Picture 8" descr="Image result for vagran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52" y="1401161"/>
            <a:ext cx="3255841" cy="89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152583"/>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Installation</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Vagrant Overview</a:t>
            </a:r>
          </a:p>
        </p:txBody>
      </p:sp>
      <p:sp>
        <p:nvSpPr>
          <p:cNvPr id="2" name="Content Placeholder 1"/>
          <p:cNvSpPr>
            <a:spLocks noGrp="1"/>
          </p:cNvSpPr>
          <p:nvPr>
            <p:ph idx="1"/>
          </p:nvPr>
        </p:nvSpPr>
        <p:spPr>
          <a:xfrm>
            <a:off x="838200" y="1727654"/>
            <a:ext cx="10515600" cy="4351338"/>
          </a:xfrm>
        </p:spPr>
        <p:txBody>
          <a:bodyPr>
            <a:normAutofit lnSpcReduction="10000"/>
          </a:bodyPr>
          <a:lstStyle/>
          <a:p>
            <a:pPr marL="514350" indent="-514350">
              <a:buFont typeface="+mj-lt"/>
              <a:buAutoNum type="arabicPeriod"/>
            </a:pPr>
            <a:r>
              <a:rPr lang="en-US" b="1" dirty="0"/>
              <a:t>Install </a:t>
            </a:r>
            <a:r>
              <a:rPr lang="en-US" b="1" dirty="0" err="1"/>
              <a:t>VirtualBox</a:t>
            </a:r>
            <a:endParaRPr lang="en-US" dirty="0"/>
          </a:p>
          <a:p>
            <a:pPr lvl="1"/>
            <a:r>
              <a:rPr lang="en-US" dirty="0" smtClean="0">
                <a:hlinkClick r:id="rId2"/>
              </a:rPr>
              <a:t>Windows </a:t>
            </a:r>
            <a:r>
              <a:rPr lang="en-US" dirty="0">
                <a:hlinkClick r:id="rId2"/>
              </a:rPr>
              <a:t>hosts</a:t>
            </a:r>
            <a:r>
              <a:rPr lang="en-US" dirty="0"/>
              <a:t> </a:t>
            </a:r>
          </a:p>
          <a:p>
            <a:pPr lvl="1"/>
            <a:r>
              <a:rPr lang="en-US" dirty="0" smtClean="0">
                <a:hlinkClick r:id="rId3"/>
              </a:rPr>
              <a:t>OS </a:t>
            </a:r>
            <a:r>
              <a:rPr lang="en-US" dirty="0">
                <a:hlinkClick r:id="rId3"/>
              </a:rPr>
              <a:t>X hosts</a:t>
            </a:r>
            <a:r>
              <a:rPr lang="en-US" dirty="0"/>
              <a:t> </a:t>
            </a:r>
          </a:p>
          <a:p>
            <a:pPr lvl="1"/>
            <a:r>
              <a:rPr lang="en-US" dirty="0">
                <a:hlinkClick r:id="rId4"/>
              </a:rPr>
              <a:t>Linux distributions</a:t>
            </a:r>
            <a:r>
              <a:rPr lang="en-US" dirty="0"/>
              <a:t> </a:t>
            </a:r>
          </a:p>
          <a:p>
            <a:pPr lvl="1"/>
            <a:r>
              <a:rPr lang="en-US" dirty="0" smtClean="0">
                <a:hlinkClick r:id="rId5"/>
              </a:rPr>
              <a:t>Solaris </a:t>
            </a:r>
            <a:r>
              <a:rPr lang="en-US" dirty="0">
                <a:hlinkClick r:id="rId5"/>
              </a:rPr>
              <a:t>hosts</a:t>
            </a:r>
            <a:r>
              <a:rPr lang="en-US" dirty="0"/>
              <a:t> </a:t>
            </a:r>
          </a:p>
          <a:p>
            <a:pPr marL="514350" indent="-514350">
              <a:buFont typeface="+mj-lt"/>
              <a:buAutoNum type="arabicPeriod"/>
            </a:pPr>
            <a:endParaRPr lang="en-US" b="1" dirty="0" smtClean="0"/>
          </a:p>
          <a:p>
            <a:pPr marL="514350" indent="-514350">
              <a:buFont typeface="+mj-lt"/>
              <a:buAutoNum type="arabicPeriod"/>
            </a:pPr>
            <a:r>
              <a:rPr lang="en-US" b="1" dirty="0" smtClean="0"/>
              <a:t>Install Vagrant</a:t>
            </a:r>
          </a:p>
          <a:p>
            <a:pPr lvl="1"/>
            <a:r>
              <a:rPr lang="en-US" dirty="0" smtClean="0"/>
              <a:t>MAC OS X </a:t>
            </a:r>
            <a:r>
              <a:rPr lang="en-US" b="1" dirty="0" smtClean="0"/>
              <a:t>: </a:t>
            </a:r>
            <a:r>
              <a:rPr lang="en-US" dirty="0" smtClean="0">
                <a:hlinkClick r:id="rId6"/>
              </a:rPr>
              <a:t>Universal </a:t>
            </a:r>
            <a:r>
              <a:rPr lang="en-US" dirty="0">
                <a:hlinkClick r:id="rId6"/>
              </a:rPr>
              <a:t>(32 and 64-bit</a:t>
            </a:r>
            <a:r>
              <a:rPr lang="en-US" dirty="0" smtClean="0">
                <a:hlinkClick r:id="rId6"/>
              </a:rPr>
              <a:t>)</a:t>
            </a:r>
            <a:endParaRPr lang="en-US" dirty="0" smtClean="0"/>
          </a:p>
          <a:p>
            <a:pPr lvl="1"/>
            <a:r>
              <a:rPr lang="en-US" dirty="0" smtClean="0"/>
              <a:t>WINDOWS : </a:t>
            </a:r>
            <a:r>
              <a:rPr lang="en-US" dirty="0" smtClean="0">
                <a:hlinkClick r:id="rId7"/>
              </a:rPr>
              <a:t>Universal (32 and 64-bit)</a:t>
            </a:r>
            <a:endParaRPr lang="en-US" dirty="0" smtClean="0"/>
          </a:p>
          <a:p>
            <a:pPr lvl="1"/>
            <a:r>
              <a:rPr lang="en-US" dirty="0" smtClean="0"/>
              <a:t>DEBIAN : </a:t>
            </a:r>
            <a:r>
              <a:rPr lang="en-US" dirty="0" smtClean="0">
                <a:hlinkClick r:id="rId8"/>
              </a:rPr>
              <a:t>32-bit</a:t>
            </a:r>
            <a:r>
              <a:rPr lang="en-US" dirty="0" smtClean="0"/>
              <a:t> | </a:t>
            </a:r>
            <a:r>
              <a:rPr lang="en-US" dirty="0" smtClean="0">
                <a:hlinkClick r:id="rId9"/>
              </a:rPr>
              <a:t>64-bit</a:t>
            </a:r>
            <a:endParaRPr lang="en-US" dirty="0" smtClean="0"/>
          </a:p>
          <a:p>
            <a:pPr lvl="1"/>
            <a:r>
              <a:rPr lang="en-US" dirty="0" smtClean="0"/>
              <a:t>CENTOS : </a:t>
            </a:r>
            <a:r>
              <a:rPr lang="en-US" dirty="0" smtClean="0">
                <a:hlinkClick r:id="rId10"/>
              </a:rPr>
              <a:t>32-bit</a:t>
            </a:r>
            <a:r>
              <a:rPr lang="en-US" dirty="0" smtClean="0"/>
              <a:t> | </a:t>
            </a:r>
            <a:r>
              <a:rPr lang="en-US" dirty="0" smtClean="0">
                <a:hlinkClick r:id="rId11"/>
              </a:rPr>
              <a:t>64-bit</a:t>
            </a:r>
            <a:endParaRPr lang="en-US" dirty="0"/>
          </a:p>
          <a:p>
            <a:pPr lvl="1"/>
            <a:endParaRPr lang="en-US" b="1" dirty="0" smtClean="0"/>
          </a:p>
          <a:p>
            <a:pPr marL="457200" lvl="1" indent="0">
              <a:buNone/>
            </a:pPr>
            <a:endParaRPr lang="en-US" dirty="0"/>
          </a:p>
        </p:txBody>
      </p:sp>
    </p:spTree>
    <p:extLst>
      <p:ext uri="{BB962C8B-B14F-4D97-AF65-F5344CB8AC3E}">
        <p14:creationId xmlns:p14="http://schemas.microsoft.com/office/powerpoint/2010/main" val="3191453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Minimal default setup</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Getting up and Running</a:t>
            </a:r>
          </a:p>
        </p:txBody>
      </p:sp>
      <p:sp>
        <p:nvSpPr>
          <p:cNvPr id="14" name="Rectangle 9"/>
          <p:cNvSpPr>
            <a:spLocks noChangeArrowheads="1"/>
          </p:cNvSpPr>
          <p:nvPr/>
        </p:nvSpPr>
        <p:spPr bwMode="auto">
          <a:xfrm>
            <a:off x="114300" y="1403770"/>
            <a:ext cx="5892800" cy="769441"/>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100" b="1" i="0" u="none" strike="noStrike" cap="none" normalizeH="0" baseline="0" dirty="0" smtClean="0">
                <a:ln>
                  <a:noFill/>
                </a:ln>
                <a:solidFill>
                  <a:schemeClr val="tx1"/>
                </a:solidFill>
                <a:effectLst/>
                <a:latin typeface="Arial Unicode MS" panose="020B0604020202020204" pitchFamily="34" charset="-128"/>
              </a:rPr>
              <a:t>vagrant </a:t>
            </a:r>
            <a:r>
              <a:rPr kumimoji="0" lang="en-US" altLang="en-US" sz="1100" b="1" i="0" u="none" strike="noStrike" cap="none" normalizeH="0" baseline="0" dirty="0" err="1" smtClean="0">
                <a:ln>
                  <a:noFill/>
                </a:ln>
                <a:solidFill>
                  <a:schemeClr val="tx1"/>
                </a:solidFill>
                <a:effectLst/>
                <a:latin typeface="Arial Unicode MS" panose="020B0604020202020204" pitchFamily="34" charset="-128"/>
              </a:rPr>
              <a:t>init</a:t>
            </a:r>
            <a:r>
              <a:rPr kumimoji="0" lang="en-US" altLang="en-US" sz="1100" b="1" i="0" u="none" strike="noStrike" cap="none" normalizeH="0" baseline="0" dirty="0" smtClean="0">
                <a:ln>
                  <a:noFill/>
                </a:ln>
                <a:solidFill>
                  <a:schemeClr val="tx1"/>
                </a:solidFill>
                <a:effectLst/>
                <a:latin typeface="Arial Unicode MS" panose="020B0604020202020204" pitchFamily="34" charset="-128"/>
              </a:rPr>
              <a:t> centos/7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A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Vagrantfile</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has been placed in this directory. You are now ready to `vagrant up` your first virtual environment! Please read the comments in the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Vagrantfile</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as well as documentation on `vagrantup.com` for more information on using Vagrant.</a:t>
            </a:r>
            <a:r>
              <a:rPr kumimoji="0" lang="en-US" altLang="en-US" sz="1100" b="0" i="0" u="none" strike="noStrike" cap="none" normalizeH="0" baseline="0" dirty="0" smtClean="0">
                <a:ln>
                  <a:noFill/>
                </a:ln>
                <a:solidFill>
                  <a:schemeClr val="tx1"/>
                </a:solidFill>
                <a:effectLst/>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1"/>
          <p:cNvSpPr>
            <a:spLocks noChangeArrowheads="1"/>
          </p:cNvSpPr>
          <p:nvPr/>
        </p:nvSpPr>
        <p:spPr bwMode="auto">
          <a:xfrm>
            <a:off x="114300" y="2434674"/>
            <a:ext cx="5892800" cy="3647152"/>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100" b="1" i="0" u="none" strike="noStrike" cap="none" normalizeH="0" baseline="0" dirty="0" smtClean="0">
                <a:ln>
                  <a:noFill/>
                </a:ln>
                <a:solidFill>
                  <a:schemeClr val="tx1"/>
                </a:solidFill>
                <a:effectLst/>
                <a:latin typeface="Arial Unicode MS" panose="020B0604020202020204" pitchFamily="34" charset="-128"/>
              </a:rPr>
              <a:t>vagrant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Bringing machine 'default' up with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virtualbox</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provider...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Box 'centos/7' could not be found. Attempting to find and install...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smtClean="0">
                <a:latin typeface="Arial Unicode MS" panose="020B0604020202020204" pitchFamily="34" charset="-128"/>
              </a:rPr>
              <a:t>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default: Box Provider: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virtualbox</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Arial Unicode MS" panose="020B0604020202020204" pitchFamily="34" charset="-128"/>
              </a:rPr>
              <a:t> </a:t>
            </a:r>
            <a:r>
              <a:rPr lang="en-US" altLang="en-US" sz="1100" dirty="0" smtClean="0">
                <a:latin typeface="Arial Unicode MS" panose="020B0604020202020204" pitchFamily="34" charset="-128"/>
              </a:rPr>
              <a:t>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default: Box Version: &gt;=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Loading metadata for box 'centos/7'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Arial Unicode MS" panose="020B0604020202020204" pitchFamily="34" charset="-128"/>
              </a:rPr>
              <a:t> </a:t>
            </a:r>
            <a:r>
              <a:rPr lang="en-US" altLang="en-US" sz="1100" dirty="0" smtClean="0">
                <a:latin typeface="Arial Unicode MS" panose="020B0604020202020204" pitchFamily="34" charset="-128"/>
              </a:rPr>
              <a:t>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default: URL: https://atlas.hashicorp.com/centos/7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Adding box 'centos/7' (v1505.01) for provider: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virtualbox</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default: Downloading:                                                 https://atlas.hashicorp.com/centos/boxes/7/versions/1505.01/providers/virtualbox.box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Box download is resuming from prior download progress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Successfully added box 'centos/7' (v1505.01) for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virtualbox</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Importing base box 'centos/7'...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Matching MAC address for NAT networking...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Checking if box 'centos/7' is up to 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Setting the name of the VM: test_default_1441636487571_53914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Fixed port collision for 22 =&gt; 2222. Now on port 2200.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Clearing any previously set network interfaces...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Preparing network interfaces based on configuration... default: Adapter 1: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nat</a:t>
            </a:r>
            <a:r>
              <a:rPr kumimoji="0" lang="en-US" altLang="en-US" sz="1100" b="0" i="0" u="none" strike="noStrike" cap="none" normalizeH="0" baseline="0" dirty="0" smtClean="0">
                <a:ln>
                  <a:noFill/>
                </a:ln>
                <a:solidFill>
                  <a:schemeClr val="tx1"/>
                </a:solidFill>
                <a:effectLst/>
              </a:rPr>
              <a:t> </a:t>
            </a:r>
          </a:p>
          <a:p>
            <a:pPr lvl="0" defTabSz="914400" eaLnBrk="0" fontAlgn="base" hangingPunct="0">
              <a:spcBef>
                <a:spcPct val="0"/>
              </a:spcBef>
              <a:spcAft>
                <a:spcPct val="0"/>
              </a:spcAft>
            </a:pPr>
            <a:r>
              <a:rPr lang="en-US" altLang="en-US" sz="1100" dirty="0">
                <a:latin typeface="Arial Unicode MS" panose="020B0604020202020204" pitchFamily="34" charset="-128"/>
              </a:rPr>
              <a:t>==&gt; default: Forwarding ports... default: 22 =&gt; 2200 (adapter 1) </a:t>
            </a:r>
          </a:p>
          <a:p>
            <a:pPr lvl="0" defTabSz="914400" eaLnBrk="0" fontAlgn="base" hangingPunct="0">
              <a:spcBef>
                <a:spcPct val="0"/>
              </a:spcBef>
              <a:spcAft>
                <a:spcPct val="0"/>
              </a:spcAft>
            </a:pPr>
            <a:r>
              <a:rPr lang="en-US" altLang="en-US" sz="1100" dirty="0">
                <a:latin typeface="Arial Unicode MS" panose="020B0604020202020204" pitchFamily="34" charset="-128"/>
              </a:rPr>
              <a:t>==&gt; default: Booting VM... </a:t>
            </a:r>
            <a:endParaRPr lang="en-US" altLang="en-US" sz="1100" dirty="0" smtClean="0">
              <a:latin typeface="Arial Unicode MS" panose="020B0604020202020204" pitchFamily="34" charset="-128"/>
            </a:endParaRPr>
          </a:p>
        </p:txBody>
      </p:sp>
      <p:sp>
        <p:nvSpPr>
          <p:cNvPr id="17" name="Rectangle 12"/>
          <p:cNvSpPr>
            <a:spLocks noChangeArrowheads="1"/>
          </p:cNvSpPr>
          <p:nvPr/>
        </p:nvSpPr>
        <p:spPr bwMode="auto">
          <a:xfrm>
            <a:off x="6159500" y="1426853"/>
            <a:ext cx="5956300" cy="415498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smtClean="0">
                <a:latin typeface="Arial Unicode MS" panose="020B0604020202020204" pitchFamily="34" charset="-128"/>
              </a:rPr>
              <a:t>==&gt; </a:t>
            </a:r>
            <a:r>
              <a:rPr lang="en-US" altLang="en-US" sz="1100" dirty="0">
                <a:latin typeface="Arial Unicode MS" panose="020B0604020202020204" pitchFamily="34" charset="-128"/>
              </a:rPr>
              <a:t>default: Waiting for machine to boot. This may take a few minutes... </a:t>
            </a:r>
          </a:p>
          <a:p>
            <a:pPr lvl="0" defTabSz="914400" eaLnBrk="0" fontAlgn="base" hangingPunct="0">
              <a:spcBef>
                <a:spcPct val="0"/>
              </a:spcBef>
              <a:spcAft>
                <a:spcPct val="0"/>
              </a:spcAft>
            </a:pPr>
            <a:r>
              <a:rPr lang="en-US" altLang="en-US" sz="1100" dirty="0">
                <a:latin typeface="Arial Unicode MS" panose="020B0604020202020204" pitchFamily="34" charset="-128"/>
              </a:rPr>
              <a:t>       default: SSH address: 127.0.0.1:2200 default: SSH username: vagrant </a:t>
            </a:r>
          </a:p>
          <a:p>
            <a:pPr lvl="0" defTabSz="914400" eaLnBrk="0" fontAlgn="base" hangingPunct="0">
              <a:spcBef>
                <a:spcPct val="0"/>
              </a:spcBef>
              <a:spcAft>
                <a:spcPct val="0"/>
              </a:spcAft>
            </a:pPr>
            <a:r>
              <a:rPr lang="en-US" altLang="en-US" sz="1100" dirty="0">
                <a:latin typeface="Arial Unicode MS" panose="020B0604020202020204" pitchFamily="34" charset="-128"/>
              </a:rPr>
              <a:t>       default: SSH </a:t>
            </a:r>
            <a:r>
              <a:rPr lang="en-US" altLang="en-US" sz="1100" dirty="0" err="1">
                <a:latin typeface="Arial Unicode MS" panose="020B0604020202020204" pitchFamily="34" charset="-128"/>
              </a:rPr>
              <a:t>auth</a:t>
            </a:r>
            <a:r>
              <a:rPr lang="en-US" altLang="en-US" sz="1100" dirty="0">
                <a:latin typeface="Arial Unicode MS" panose="020B0604020202020204" pitchFamily="34" charset="-128"/>
              </a:rPr>
              <a:t> method: private key </a:t>
            </a:r>
          </a:p>
          <a:p>
            <a:pPr lvl="0" defTabSz="914400" eaLnBrk="0" fontAlgn="base" hangingPunct="0">
              <a:spcBef>
                <a:spcPct val="0"/>
              </a:spcBef>
              <a:spcAft>
                <a:spcPct val="0"/>
              </a:spcAft>
            </a:pPr>
            <a:r>
              <a:rPr lang="en-US" altLang="en-US" sz="1100" dirty="0">
                <a:latin typeface="Arial Unicode MS" panose="020B0604020202020204" pitchFamily="34" charset="-128"/>
              </a:rPr>
              <a:t>       default: Warning: Connection timeout. Retrying...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smtClean="0">
                <a:latin typeface="Arial Unicode MS" panose="020B0604020202020204" pitchFamily="34" charset="-128"/>
              </a:rPr>
              <a:t> </a:t>
            </a:r>
            <a:endParaRPr lang="en-US" altLang="en-US" sz="11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default: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default: Vagrant insecure key detected. Vagrant will automatically replace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default: this with a newly generated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keypair</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for better security.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default: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default: Inserting generated public key within guest... default: Removing insecure key from the guest if it's present...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default: Key inserted! Disconnecting and reconnecting using new SSH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Machine booted and ready!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==&gt; default: Checking for guest additions in VM...</a:t>
            </a:r>
            <a:r>
              <a:rPr kumimoji="0" lang="en-US" altLang="en-US" sz="11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Arial Unicode MS" panose="020B0604020202020204" pitchFamily="34" charset="-128"/>
              </a:rPr>
              <a:t> </a:t>
            </a:r>
            <a:r>
              <a:rPr lang="en-US" altLang="en-US" sz="1100" dirty="0" smtClean="0">
                <a:latin typeface="Arial Unicode MS" panose="020B0604020202020204" pitchFamily="34" charset="-128"/>
              </a:rPr>
              <a:t>      default</a:t>
            </a:r>
            <a:r>
              <a:rPr lang="en-US" altLang="en-US" sz="1100" dirty="0">
                <a:latin typeface="Arial Unicode MS" panose="020B0604020202020204" pitchFamily="34" charset="-128"/>
              </a:rPr>
              <a:t>: No guest additions were detected on the base box for this VM! Guest </a:t>
            </a:r>
          </a:p>
          <a:p>
            <a:pPr lvl="0" defTabSz="914400" eaLnBrk="0" fontAlgn="base" hangingPunct="0">
              <a:spcBef>
                <a:spcPct val="0"/>
              </a:spcBef>
              <a:spcAft>
                <a:spcPct val="0"/>
              </a:spcAft>
            </a:pPr>
            <a:r>
              <a:rPr lang="en-US" altLang="en-US" sz="1100" dirty="0" smtClean="0">
                <a:latin typeface="Arial Unicode MS" panose="020B0604020202020204" pitchFamily="34" charset="-128"/>
              </a:rPr>
              <a:t>       default</a:t>
            </a:r>
            <a:r>
              <a:rPr lang="en-US" altLang="en-US" sz="1100" dirty="0">
                <a:latin typeface="Arial Unicode MS" panose="020B0604020202020204" pitchFamily="34" charset="-128"/>
              </a:rPr>
              <a:t>: additions are required for forwarded ports, shared folders, host only </a:t>
            </a:r>
          </a:p>
          <a:p>
            <a:pPr lvl="0" defTabSz="914400" eaLnBrk="0" fontAlgn="base" hangingPunct="0">
              <a:spcBef>
                <a:spcPct val="0"/>
              </a:spcBef>
              <a:spcAft>
                <a:spcPct val="0"/>
              </a:spcAft>
            </a:pPr>
            <a:r>
              <a:rPr lang="en-US" altLang="en-US" sz="1100" dirty="0" smtClean="0">
                <a:latin typeface="Arial Unicode MS" panose="020B0604020202020204" pitchFamily="34" charset="-128"/>
              </a:rPr>
              <a:t>       default</a:t>
            </a:r>
            <a:r>
              <a:rPr lang="en-US" altLang="en-US" sz="1100" dirty="0">
                <a:latin typeface="Arial Unicode MS" panose="020B0604020202020204" pitchFamily="34" charset="-128"/>
              </a:rPr>
              <a:t>: networking, and more. If SSH fails on this machine, please install </a:t>
            </a:r>
          </a:p>
          <a:p>
            <a:pPr lvl="0" defTabSz="914400" eaLnBrk="0" fontAlgn="base" hangingPunct="0">
              <a:spcBef>
                <a:spcPct val="0"/>
              </a:spcBef>
              <a:spcAft>
                <a:spcPct val="0"/>
              </a:spcAft>
            </a:pPr>
            <a:r>
              <a:rPr lang="en-US" altLang="en-US" sz="1100" dirty="0" smtClean="0">
                <a:latin typeface="Arial Unicode MS" panose="020B0604020202020204" pitchFamily="34" charset="-128"/>
              </a:rPr>
              <a:t>       default</a:t>
            </a:r>
            <a:r>
              <a:rPr lang="en-US" altLang="en-US" sz="1100" dirty="0">
                <a:latin typeface="Arial Unicode MS" panose="020B0604020202020204" pitchFamily="34" charset="-128"/>
              </a:rPr>
              <a:t>: the guest additions and repackage the box to continue. </a:t>
            </a:r>
          </a:p>
          <a:p>
            <a:pPr lvl="0" defTabSz="914400" eaLnBrk="0" fontAlgn="base" hangingPunct="0">
              <a:spcBef>
                <a:spcPct val="0"/>
              </a:spcBef>
              <a:spcAft>
                <a:spcPct val="0"/>
              </a:spcAft>
            </a:pPr>
            <a:r>
              <a:rPr lang="en-US" altLang="en-US" sz="1100" dirty="0" smtClean="0">
                <a:latin typeface="Arial Unicode MS" panose="020B0604020202020204" pitchFamily="34" charset="-128"/>
              </a:rPr>
              <a:t>       default</a:t>
            </a:r>
            <a:r>
              <a:rPr lang="en-US" altLang="en-US" sz="1100" dirty="0">
                <a:latin typeface="Arial Unicode MS" panose="020B0604020202020204" pitchFamily="34" charset="-128"/>
              </a:rPr>
              <a:t>: </a:t>
            </a:r>
          </a:p>
          <a:p>
            <a:pPr lvl="0" defTabSz="914400" eaLnBrk="0" fontAlgn="base" hangingPunct="0">
              <a:spcBef>
                <a:spcPct val="0"/>
              </a:spcBef>
              <a:spcAft>
                <a:spcPct val="0"/>
              </a:spcAft>
            </a:pPr>
            <a:r>
              <a:rPr lang="en-US" altLang="en-US" sz="1100" dirty="0" smtClean="0">
                <a:latin typeface="Arial Unicode MS" panose="020B0604020202020204" pitchFamily="34" charset="-128"/>
              </a:rPr>
              <a:t>       default</a:t>
            </a:r>
            <a:r>
              <a:rPr lang="en-US" altLang="en-US" sz="1100" dirty="0">
                <a:latin typeface="Arial Unicode MS" panose="020B0604020202020204" pitchFamily="34" charset="-128"/>
              </a:rPr>
              <a:t>: This is not an error message; everything may continue to work properly, </a:t>
            </a:r>
          </a:p>
          <a:p>
            <a:pPr lvl="0" defTabSz="914400" eaLnBrk="0" fontAlgn="base" hangingPunct="0">
              <a:spcBef>
                <a:spcPct val="0"/>
              </a:spcBef>
              <a:spcAft>
                <a:spcPct val="0"/>
              </a:spcAft>
            </a:pPr>
            <a:r>
              <a:rPr lang="en-US" altLang="en-US" sz="1100" dirty="0" smtClean="0">
                <a:latin typeface="Arial Unicode MS" panose="020B0604020202020204" pitchFamily="34" charset="-128"/>
              </a:rPr>
              <a:t>       default</a:t>
            </a:r>
            <a:r>
              <a:rPr lang="en-US" altLang="en-US" sz="1100" dirty="0">
                <a:latin typeface="Arial Unicode MS" panose="020B0604020202020204" pitchFamily="34" charset="-128"/>
              </a:rPr>
              <a:t>: in which case you may ignore this message. </a:t>
            </a:r>
          </a:p>
          <a:p>
            <a:pPr lvl="0" defTabSz="914400" eaLnBrk="0" fontAlgn="base" hangingPunct="0">
              <a:spcBef>
                <a:spcPct val="0"/>
              </a:spcBef>
              <a:spcAft>
                <a:spcPct val="0"/>
              </a:spcAft>
            </a:pPr>
            <a:r>
              <a:rPr lang="en-US" altLang="en-US" sz="1100" dirty="0">
                <a:latin typeface="Arial Unicode MS" panose="020B0604020202020204" pitchFamily="34" charset="-128"/>
              </a:rPr>
              <a:t>==&gt; default: Installing </a:t>
            </a:r>
            <a:r>
              <a:rPr lang="en-US" altLang="en-US" sz="1100" dirty="0" err="1">
                <a:latin typeface="Arial Unicode MS" panose="020B0604020202020204" pitchFamily="34" charset="-128"/>
              </a:rPr>
              <a:t>rsync</a:t>
            </a:r>
            <a:r>
              <a:rPr lang="en-US" altLang="en-US" sz="1100" dirty="0">
                <a:latin typeface="Arial Unicode MS" panose="020B0604020202020204" pitchFamily="34" charset="-128"/>
              </a:rPr>
              <a:t> to the VM... </a:t>
            </a:r>
          </a:p>
          <a:p>
            <a:pPr lvl="0" defTabSz="914400" eaLnBrk="0" fontAlgn="base" hangingPunct="0">
              <a:spcBef>
                <a:spcPct val="0"/>
              </a:spcBef>
              <a:spcAft>
                <a:spcPct val="0"/>
              </a:spcAft>
            </a:pPr>
            <a:r>
              <a:rPr lang="en-US" altLang="en-US" sz="1100" dirty="0">
                <a:latin typeface="Arial Unicode MS" panose="020B0604020202020204" pitchFamily="34" charset="-128"/>
              </a:rPr>
              <a:t>==&gt; default: </a:t>
            </a:r>
            <a:r>
              <a:rPr lang="en-US" altLang="en-US" sz="1100" dirty="0" err="1">
                <a:latin typeface="Arial Unicode MS" panose="020B0604020202020204" pitchFamily="34" charset="-128"/>
              </a:rPr>
              <a:t>Rsyncing</a:t>
            </a:r>
            <a:r>
              <a:rPr lang="en-US" altLang="en-US" sz="1100" dirty="0">
                <a:latin typeface="Arial Unicode MS" panose="020B0604020202020204" pitchFamily="34" charset="-128"/>
              </a:rPr>
              <a:t> folder: /home/</a:t>
            </a:r>
            <a:r>
              <a:rPr lang="en-US" altLang="en-US" sz="1100" dirty="0" err="1">
                <a:latin typeface="Arial Unicode MS" panose="020B0604020202020204" pitchFamily="34" charset="-128"/>
              </a:rPr>
              <a:t>bert</a:t>
            </a:r>
            <a:r>
              <a:rPr lang="en-US" altLang="en-US" sz="1100" dirty="0">
                <a:latin typeface="Arial Unicode MS" panose="020B0604020202020204" pitchFamily="34" charset="-128"/>
              </a:rPr>
              <a:t>/Downloads/test/ =&gt; /home/vagrant/sync</a:t>
            </a:r>
            <a:r>
              <a:rPr lang="en-US" altLang="en-US" sz="1100" dirty="0"/>
              <a:t> </a:t>
            </a: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4"/>
          <p:cNvSpPr>
            <a:spLocks noChangeArrowheads="1"/>
          </p:cNvSpPr>
          <p:nvPr/>
        </p:nvSpPr>
        <p:spPr bwMode="auto">
          <a:xfrm>
            <a:off x="6159500" y="5781744"/>
            <a:ext cx="5956300" cy="60016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100" b="1" i="0" u="none" strike="noStrike" cap="none" normalizeH="0" baseline="0" dirty="0" smtClean="0">
                <a:ln>
                  <a:noFill/>
                </a:ln>
                <a:solidFill>
                  <a:schemeClr val="tx1"/>
                </a:solidFill>
                <a:effectLst/>
                <a:latin typeface="Arial Unicode MS" panose="020B0604020202020204" pitchFamily="34" charset="-128"/>
              </a:rPr>
              <a:t>vagrant </a:t>
            </a:r>
            <a:r>
              <a:rPr kumimoji="0" lang="en-US" altLang="en-US" sz="1100" b="1" i="0" u="none" strike="noStrike" cap="none" normalizeH="0" baseline="0" dirty="0" err="1" smtClean="0">
                <a:ln>
                  <a:noFill/>
                </a:ln>
                <a:solidFill>
                  <a:schemeClr val="tx1"/>
                </a:solidFill>
                <a:effectLst/>
                <a:latin typeface="Arial Unicode MS" panose="020B0604020202020204" pitchFamily="34" charset="-128"/>
              </a:rPr>
              <a:t>ssh</a:t>
            </a:r>
            <a:r>
              <a:rPr kumimoji="0" lang="en-US" altLang="en-US" sz="1100" b="1"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vagrant@localhost</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 cat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etc</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redhat</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-release CentOS Linux release 7.1.1503 (Core)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vagrant@localhost</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411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smtClean="0">
                <a:solidFill>
                  <a:schemeClr val="accent4"/>
                </a:solidFill>
                <a:latin typeface="Arial" panose="020B0604020202020204" pitchFamily="34" charset="0"/>
                <a:cs typeface="Arial" panose="020B0604020202020204" pitchFamily="34" charset="0"/>
              </a:rPr>
              <a:t>Vagrantfile</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Configuring Vagrant boxes</a:t>
            </a:r>
          </a:p>
        </p:txBody>
      </p:sp>
      <p:sp>
        <p:nvSpPr>
          <p:cNvPr id="2" name="Rectangle 1"/>
          <p:cNvSpPr>
            <a:spLocks noChangeArrowheads="1"/>
          </p:cNvSpPr>
          <p:nvPr/>
        </p:nvSpPr>
        <p:spPr bwMode="auto">
          <a:xfrm>
            <a:off x="444500" y="1982232"/>
            <a:ext cx="4691982" cy="126188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VAGRANTFILE_API_VERSION = '2'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Vagrant.configure</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(VAGRANTFILE_API_VERSION) do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config</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config.vm.box</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 'centos/7'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end</a:t>
            </a:r>
            <a:r>
              <a:rPr kumimoji="0" lang="en-US" altLang="en-US" sz="16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444500" y="1612900"/>
            <a:ext cx="2133600" cy="646331"/>
          </a:xfrm>
          <a:prstGeom prst="rect">
            <a:avLst/>
          </a:prstGeom>
          <a:noFill/>
        </p:spPr>
        <p:txBody>
          <a:bodyPr wrap="square" rtlCol="0">
            <a:spAutoFit/>
          </a:bodyPr>
          <a:lstStyle/>
          <a:p>
            <a:r>
              <a:rPr lang="en-US" b="1" dirty="0" smtClean="0"/>
              <a:t>Minimal </a:t>
            </a:r>
            <a:r>
              <a:rPr lang="en-US" b="1" dirty="0" err="1" smtClean="0"/>
              <a:t>Vagrantfile</a:t>
            </a:r>
            <a:r>
              <a:rPr lang="en-US" dirty="0" smtClean="0"/>
              <a:t>:</a:t>
            </a:r>
          </a:p>
          <a:p>
            <a:endParaRPr lang="en-US" dirty="0"/>
          </a:p>
        </p:txBody>
      </p:sp>
      <p:sp>
        <p:nvSpPr>
          <p:cNvPr id="5" name="Rectangle 2"/>
          <p:cNvSpPr>
            <a:spLocks noChangeArrowheads="1"/>
          </p:cNvSpPr>
          <p:nvPr/>
        </p:nvSpPr>
        <p:spPr bwMode="auto">
          <a:xfrm>
            <a:off x="444500" y="4165163"/>
            <a:ext cx="5981700" cy="138499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VAGRANTFILE_API_VERSION = '2'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Vagrant.configure</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(VAGRANTFILE_API_VERSION) do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config</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latin typeface="Arial Unicode MS" panose="020B0604020202020204" pitchFamily="34" charset="-128"/>
              </a:rPr>
              <a: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config.vm.box</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 'centos71-nocm'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latin typeface="Arial Unicode MS" panose="020B0604020202020204" pitchFamily="34" charset="-128"/>
              </a:rPr>
              <a: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config.vm.box_url</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 'https://tinfbo2.hogent.be/pub/</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vm</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/centos71-nocm-1.0.16.box'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end</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444500" y="3703499"/>
            <a:ext cx="4423583" cy="369332"/>
          </a:xfrm>
          <a:prstGeom prst="rect">
            <a:avLst/>
          </a:prstGeom>
        </p:spPr>
        <p:txBody>
          <a:bodyPr wrap="none">
            <a:spAutoFit/>
          </a:bodyPr>
          <a:lstStyle/>
          <a:p>
            <a:r>
              <a:rPr lang="en-US" b="1" dirty="0" err="1" smtClean="0"/>
              <a:t>Vagrantfile</a:t>
            </a:r>
            <a:r>
              <a:rPr lang="en-US" b="1" dirty="0" smtClean="0"/>
              <a:t> that specifies a custom base box:</a:t>
            </a:r>
            <a:endParaRPr lang="en-US" b="1" dirty="0"/>
          </a:p>
        </p:txBody>
      </p:sp>
      <p:sp>
        <p:nvSpPr>
          <p:cNvPr id="8" name="Rectangle 7"/>
          <p:cNvSpPr/>
          <p:nvPr/>
        </p:nvSpPr>
        <p:spPr>
          <a:xfrm>
            <a:off x="6972300" y="2351564"/>
            <a:ext cx="4965700" cy="892552"/>
          </a:xfrm>
          <a:prstGeom prst="rect">
            <a:avLst/>
          </a:prstGeom>
        </p:spPr>
        <p:txBody>
          <a:bodyPr wrap="square">
            <a:spAutoFit/>
          </a:bodyPr>
          <a:lstStyle/>
          <a:p>
            <a:r>
              <a:rPr lang="en-US" sz="2000" b="1" dirty="0" smtClean="0"/>
              <a:t>Finding base boxes</a:t>
            </a:r>
          </a:p>
          <a:p>
            <a:pPr marL="285750" indent="-285750">
              <a:buFont typeface="Arial" panose="020B0604020202020204" pitchFamily="34" charset="0"/>
              <a:buChar char="•"/>
            </a:pPr>
            <a:r>
              <a:rPr lang="en-US" sz="1600" dirty="0" smtClean="0"/>
              <a:t>Hosted </a:t>
            </a:r>
            <a:r>
              <a:rPr lang="en-US" sz="1600" dirty="0"/>
              <a:t>by </a:t>
            </a:r>
            <a:r>
              <a:rPr lang="en-US" sz="1600" dirty="0" err="1"/>
              <a:t>Hashicorp</a:t>
            </a:r>
            <a:r>
              <a:rPr lang="en-US" sz="1600" dirty="0"/>
              <a:t>: </a:t>
            </a:r>
            <a:r>
              <a:rPr lang="en-US" sz="1600" dirty="0">
                <a:hlinkClick r:id="rId3"/>
              </a:rPr>
              <a:t>https://</a:t>
            </a:r>
            <a:r>
              <a:rPr lang="en-US" sz="1600" dirty="0" smtClean="0">
                <a:hlinkClick r:id="rId3"/>
              </a:rPr>
              <a:t>atlas.hashicorp.com/</a:t>
            </a:r>
            <a:endParaRPr lang="en-US" sz="1600" dirty="0" smtClean="0"/>
          </a:p>
          <a:p>
            <a:pPr marL="285750" indent="-285750">
              <a:buFont typeface="Arial" panose="020B0604020202020204" pitchFamily="34" charset="0"/>
              <a:buChar char="•"/>
            </a:pPr>
            <a:r>
              <a:rPr lang="en-US" sz="1600" dirty="0" smtClean="0"/>
              <a:t>3rd </a:t>
            </a:r>
            <a:r>
              <a:rPr lang="en-US" sz="1600" dirty="0"/>
              <a:t>party repository: </a:t>
            </a:r>
            <a:r>
              <a:rPr lang="en-US" sz="1600" dirty="0">
                <a:hlinkClick r:id="rId4"/>
              </a:rPr>
              <a:t>http://vagrantbox.es/</a:t>
            </a:r>
            <a:r>
              <a:rPr lang="en-US" sz="1600" dirty="0"/>
              <a:t> </a:t>
            </a:r>
          </a:p>
        </p:txBody>
      </p:sp>
      <p:sp>
        <p:nvSpPr>
          <p:cNvPr id="9" name="Rectangle 3"/>
          <p:cNvSpPr>
            <a:spLocks noChangeArrowheads="1"/>
          </p:cNvSpPr>
          <p:nvPr/>
        </p:nvSpPr>
        <p:spPr bwMode="auto">
          <a:xfrm>
            <a:off x="6883400" y="3641828"/>
            <a:ext cx="4483100" cy="830997"/>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vagrant box add --name centos71-nocm \ https://tinfbo2.hogent.be/pub/vm/centos71-nocm-1.0.16.box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vagrant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init</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centos71-nocm</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511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smtClean="0">
                <a:solidFill>
                  <a:schemeClr val="accent4"/>
                </a:solidFill>
                <a:latin typeface="Arial" panose="020B0604020202020204" pitchFamily="34" charset="0"/>
                <a:cs typeface="Arial" panose="020B0604020202020204" pitchFamily="34" charset="0"/>
              </a:rPr>
              <a:t>Vagrantfile</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Configuring Vagrant boxes</a:t>
            </a:r>
          </a:p>
        </p:txBody>
      </p:sp>
      <p:sp>
        <p:nvSpPr>
          <p:cNvPr id="3" name="TextBox 2"/>
          <p:cNvSpPr txBox="1"/>
          <p:nvPr/>
        </p:nvSpPr>
        <p:spPr>
          <a:xfrm>
            <a:off x="444500" y="1612900"/>
            <a:ext cx="4699000" cy="646331"/>
          </a:xfrm>
          <a:prstGeom prst="rect">
            <a:avLst/>
          </a:prstGeom>
          <a:noFill/>
        </p:spPr>
        <p:txBody>
          <a:bodyPr wrap="square" rtlCol="0">
            <a:spAutoFit/>
          </a:bodyPr>
          <a:lstStyle/>
          <a:p>
            <a:r>
              <a:rPr lang="en-US" b="1" dirty="0" smtClean="0"/>
              <a:t>Adding Network Address on Vagrant boxes:</a:t>
            </a:r>
            <a:endParaRPr lang="en-US" dirty="0" smtClean="0"/>
          </a:p>
          <a:p>
            <a:endParaRPr lang="en-US" dirty="0"/>
          </a:p>
        </p:txBody>
      </p:sp>
      <p:sp>
        <p:nvSpPr>
          <p:cNvPr id="5" name="Rectangle 2"/>
          <p:cNvSpPr>
            <a:spLocks noChangeArrowheads="1"/>
          </p:cNvSpPr>
          <p:nvPr/>
        </p:nvSpPr>
        <p:spPr bwMode="auto">
          <a:xfrm>
            <a:off x="838200" y="2066330"/>
            <a:ext cx="6146800" cy="200054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latin typeface="Arial Unicode MS" panose="020B0604020202020204" pitchFamily="34" charset="-128"/>
              </a:rPr>
              <a:t>VAGRANTFILE_API_VERSION = '2'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endParaRPr lang="en-US" altLang="en-US" sz="1200" dirty="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HOST_NAME </a:t>
            </a:r>
            <a:r>
              <a:rPr lang="en-US" altLang="en-US" sz="1200" dirty="0">
                <a:latin typeface="Arial Unicode MS" panose="020B0604020202020204" pitchFamily="34" charset="-128"/>
              </a:rPr>
              <a:t>= 'box001'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endParaRPr lang="en-US" altLang="en-US" sz="1200" dirty="0">
              <a:latin typeface="Arial Unicode MS" panose="020B0604020202020204" pitchFamily="34" charset="-128"/>
            </a:endParaRPr>
          </a:p>
          <a:p>
            <a:pPr lvl="0" defTabSz="914400" eaLnBrk="0" fontAlgn="base" hangingPunct="0">
              <a:spcBef>
                <a:spcPct val="0"/>
              </a:spcBef>
              <a:spcAft>
                <a:spcPct val="0"/>
              </a:spcAft>
            </a:pPr>
            <a:r>
              <a:rPr lang="en-US" altLang="en-US" sz="1200" dirty="0" err="1" smtClean="0">
                <a:latin typeface="Arial Unicode MS" panose="020B0604020202020204" pitchFamily="34" charset="-128"/>
              </a:rPr>
              <a:t>Vagrant.configure</a:t>
            </a:r>
            <a:r>
              <a:rPr lang="en-US" altLang="en-US" sz="1200" dirty="0" smtClean="0">
                <a:latin typeface="Arial Unicode MS" panose="020B0604020202020204" pitchFamily="34" charset="-128"/>
              </a:rPr>
              <a:t>(VAGRANTFILE_API_VERSION</a:t>
            </a:r>
            <a:r>
              <a:rPr lang="en-US" altLang="en-US" sz="1200" dirty="0">
                <a:latin typeface="Arial Unicode MS" panose="020B0604020202020204" pitchFamily="34" charset="-128"/>
              </a:rPr>
              <a:t>) do |</a:t>
            </a:r>
            <a:r>
              <a:rPr lang="en-US" altLang="en-US" sz="1200" dirty="0" err="1">
                <a:latin typeface="Arial Unicode MS" panose="020B0604020202020204" pitchFamily="34" charset="-128"/>
              </a:rPr>
              <a:t>config</a:t>
            </a: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config.vm.hostname</a:t>
            </a:r>
            <a:r>
              <a:rPr lang="en-US" altLang="en-US" sz="1200" dirty="0" smtClean="0">
                <a:latin typeface="Arial Unicode MS" panose="020B0604020202020204" pitchFamily="34" charset="-128"/>
              </a:rPr>
              <a:t> = HOST_NAME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config.vm.box</a:t>
            </a:r>
            <a:r>
              <a:rPr lang="en-US" altLang="en-US" sz="1200" dirty="0" smtClean="0">
                <a:latin typeface="Arial Unicode MS" panose="020B0604020202020204" pitchFamily="34" charset="-128"/>
              </a:rPr>
              <a:t> = 'centos/7'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config.vm.network</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private_network</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ip</a:t>
            </a:r>
            <a:r>
              <a:rPr lang="en-US" altLang="en-US" sz="1200" dirty="0" smtClean="0">
                <a:latin typeface="Arial Unicode MS" panose="020B0604020202020204" pitchFamily="34" charset="-128"/>
              </a:rPr>
              <a:t>: '192.168.56.65', netmask: '255.255.255.0‘</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end</a:t>
            </a:r>
            <a:r>
              <a:rPr lang="en-US" altLang="en-US" sz="1600" dirty="0" smtClean="0"/>
              <a:t> </a:t>
            </a:r>
            <a:endParaRPr lang="en-US" altLang="en-US" sz="2800" dirty="0">
              <a:latin typeface="Arial" panose="020B0604020202020204" pitchFamily="34" charset="0"/>
            </a:endParaRPr>
          </a:p>
        </p:txBody>
      </p:sp>
      <p:sp>
        <p:nvSpPr>
          <p:cNvPr id="13" name="TextBox 12"/>
          <p:cNvSpPr txBox="1"/>
          <p:nvPr/>
        </p:nvSpPr>
        <p:spPr>
          <a:xfrm>
            <a:off x="444500" y="4183134"/>
            <a:ext cx="4699000" cy="369332"/>
          </a:xfrm>
          <a:prstGeom prst="rect">
            <a:avLst/>
          </a:prstGeom>
          <a:noFill/>
        </p:spPr>
        <p:txBody>
          <a:bodyPr wrap="square" rtlCol="0">
            <a:spAutoFit/>
          </a:bodyPr>
          <a:lstStyle/>
          <a:p>
            <a:r>
              <a:rPr lang="en-US" b="1" dirty="0" smtClean="0"/>
              <a:t>Applying changes:</a:t>
            </a:r>
            <a:endParaRPr lang="en-US" dirty="0"/>
          </a:p>
        </p:txBody>
      </p:sp>
      <p:sp>
        <p:nvSpPr>
          <p:cNvPr id="14" name="Rectangle 2"/>
          <p:cNvSpPr>
            <a:spLocks noChangeArrowheads="1"/>
          </p:cNvSpPr>
          <p:nvPr/>
        </p:nvSpPr>
        <p:spPr bwMode="auto">
          <a:xfrm>
            <a:off x="838200" y="4891020"/>
            <a:ext cx="6146800" cy="276999"/>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smtClean="0">
                <a:latin typeface="Arial Unicode MS" panose="020B0604020202020204" pitchFamily="34" charset="-128"/>
              </a:rPr>
              <a:t>$ vagrant reload</a:t>
            </a:r>
            <a:endParaRPr lang="en-US" altLang="en-US" sz="2800" dirty="0">
              <a:latin typeface="Arial" panose="020B0604020202020204" pitchFamily="34" charset="0"/>
            </a:endParaRPr>
          </a:p>
        </p:txBody>
      </p:sp>
      <p:sp>
        <p:nvSpPr>
          <p:cNvPr id="15" name="Rectangle 2"/>
          <p:cNvSpPr>
            <a:spLocks noChangeArrowheads="1"/>
          </p:cNvSpPr>
          <p:nvPr/>
        </p:nvSpPr>
        <p:spPr bwMode="auto">
          <a:xfrm>
            <a:off x="838200" y="5570067"/>
            <a:ext cx="6146800" cy="46166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smtClean="0">
                <a:latin typeface="Arial Unicode MS" panose="020B0604020202020204" pitchFamily="34" charset="-128"/>
              </a:rPr>
              <a:t>$ vagrant destroy –f</a:t>
            </a:r>
          </a:p>
          <a:p>
            <a:pPr defTabSz="914400" eaLnBrk="0" fontAlgn="base" hangingPunct="0">
              <a:spcBef>
                <a:spcPct val="0"/>
              </a:spcBef>
              <a:spcAft>
                <a:spcPct val="0"/>
              </a:spcAft>
            </a:pPr>
            <a:r>
              <a:rPr lang="en-US" altLang="en-US" sz="1200" dirty="0">
                <a:latin typeface="Arial Unicode MS" panose="020B0604020202020204" pitchFamily="34" charset="-128"/>
              </a:rPr>
              <a:t>$ vagrant </a:t>
            </a:r>
            <a:r>
              <a:rPr lang="en-US" altLang="en-US" sz="1200" dirty="0" smtClean="0">
                <a:latin typeface="Arial Unicode MS" panose="020B0604020202020204" pitchFamily="34" charset="-128"/>
              </a:rPr>
              <a:t>up</a:t>
            </a:r>
            <a:endParaRPr lang="en-US" altLang="en-US" sz="1200" dirty="0">
              <a:latin typeface="Arial Unicode MS" panose="020B0604020202020204" pitchFamily="34" charset="-128"/>
            </a:endParaRPr>
          </a:p>
        </p:txBody>
      </p:sp>
      <p:sp>
        <p:nvSpPr>
          <p:cNvPr id="16" name="TextBox 15"/>
          <p:cNvSpPr txBox="1"/>
          <p:nvPr/>
        </p:nvSpPr>
        <p:spPr>
          <a:xfrm>
            <a:off x="838200" y="4552466"/>
            <a:ext cx="3987800" cy="338554"/>
          </a:xfrm>
          <a:prstGeom prst="rect">
            <a:avLst/>
          </a:prstGeom>
          <a:noFill/>
        </p:spPr>
        <p:txBody>
          <a:bodyPr wrap="square" rtlCol="0">
            <a:spAutoFit/>
          </a:bodyPr>
          <a:lstStyle/>
          <a:p>
            <a:r>
              <a:rPr lang="en-US" sz="1600" dirty="0"/>
              <a:t>When you change the </a:t>
            </a:r>
            <a:r>
              <a:rPr lang="en-US" sz="1600" dirty="0" err="1"/>
              <a:t>Vagrantfile</a:t>
            </a:r>
            <a:r>
              <a:rPr lang="en-US" sz="1600" dirty="0"/>
              <a:t>, do:</a:t>
            </a:r>
          </a:p>
        </p:txBody>
      </p:sp>
      <p:sp>
        <p:nvSpPr>
          <p:cNvPr id="17" name="TextBox 16"/>
          <p:cNvSpPr txBox="1"/>
          <p:nvPr/>
        </p:nvSpPr>
        <p:spPr>
          <a:xfrm>
            <a:off x="800100" y="5229574"/>
            <a:ext cx="3987800" cy="338554"/>
          </a:xfrm>
          <a:prstGeom prst="rect">
            <a:avLst/>
          </a:prstGeom>
          <a:noFill/>
        </p:spPr>
        <p:txBody>
          <a:bodyPr wrap="square" rtlCol="0">
            <a:spAutoFit/>
          </a:bodyPr>
          <a:lstStyle/>
          <a:p>
            <a:r>
              <a:rPr lang="en-US" sz="1600" dirty="0"/>
              <a:t>Or, if the change is profound:</a:t>
            </a:r>
          </a:p>
        </p:txBody>
      </p:sp>
    </p:spTree>
    <p:extLst>
      <p:ext uri="{BB962C8B-B14F-4D97-AF65-F5344CB8AC3E}">
        <p14:creationId xmlns:p14="http://schemas.microsoft.com/office/powerpoint/2010/main" val="1417244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smtClean="0">
                <a:solidFill>
                  <a:schemeClr val="accent4"/>
                </a:solidFill>
                <a:latin typeface="Arial" panose="020B0604020202020204" pitchFamily="34" charset="0"/>
                <a:cs typeface="Arial" panose="020B0604020202020204" pitchFamily="34" charset="0"/>
              </a:rPr>
              <a:t>Vagrantfile</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Configuring Vagrant boxes</a:t>
            </a:r>
          </a:p>
        </p:txBody>
      </p:sp>
      <p:sp>
        <p:nvSpPr>
          <p:cNvPr id="3" name="TextBox 2"/>
          <p:cNvSpPr txBox="1"/>
          <p:nvPr/>
        </p:nvSpPr>
        <p:spPr>
          <a:xfrm>
            <a:off x="444500" y="1612900"/>
            <a:ext cx="4699000" cy="646331"/>
          </a:xfrm>
          <a:prstGeom prst="rect">
            <a:avLst/>
          </a:prstGeom>
          <a:noFill/>
        </p:spPr>
        <p:txBody>
          <a:bodyPr wrap="square" rtlCol="0">
            <a:spAutoFit/>
          </a:bodyPr>
          <a:lstStyle/>
          <a:p>
            <a:r>
              <a:rPr lang="en-US" b="1" dirty="0" smtClean="0"/>
              <a:t>Setup with multiple VMs:</a:t>
            </a:r>
            <a:endParaRPr lang="en-US" dirty="0" smtClean="0"/>
          </a:p>
          <a:p>
            <a:endParaRPr lang="en-US" dirty="0"/>
          </a:p>
        </p:txBody>
      </p:sp>
      <p:sp>
        <p:nvSpPr>
          <p:cNvPr id="5" name="Rectangle 2"/>
          <p:cNvSpPr>
            <a:spLocks noChangeArrowheads="1"/>
          </p:cNvSpPr>
          <p:nvPr/>
        </p:nvSpPr>
        <p:spPr bwMode="auto">
          <a:xfrm>
            <a:off x="444500" y="1944983"/>
            <a:ext cx="6273800" cy="4585871"/>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latin typeface="Arial Unicode MS" panose="020B0604020202020204" pitchFamily="34" charset="-128"/>
              </a:rPr>
              <a:t>VAGRANTFILE_API_VERSION = '2'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endParaRPr lang="en-US" altLang="en-US" sz="1200" dirty="0">
              <a:latin typeface="Arial Unicode MS" panose="020B0604020202020204" pitchFamily="34" charset="-128"/>
            </a:endParaRPr>
          </a:p>
          <a:p>
            <a:pPr lvl="0" defTabSz="914400" eaLnBrk="0" fontAlgn="base" hangingPunct="0">
              <a:spcBef>
                <a:spcPct val="0"/>
              </a:spcBef>
              <a:spcAft>
                <a:spcPct val="0"/>
              </a:spcAft>
            </a:pPr>
            <a:r>
              <a:rPr lang="en-US" altLang="en-US" sz="1200" dirty="0" err="1" smtClean="0">
                <a:latin typeface="Arial Unicode MS" panose="020B0604020202020204" pitchFamily="34" charset="-128"/>
              </a:rPr>
              <a:t>Vagrant.configure</a:t>
            </a:r>
            <a:r>
              <a:rPr lang="en-US" altLang="en-US" sz="1200" dirty="0" smtClean="0">
                <a:latin typeface="Arial Unicode MS" panose="020B0604020202020204" pitchFamily="34" charset="-128"/>
              </a:rPr>
              <a:t>(VAGRANTFILE_API_VERSION</a:t>
            </a:r>
            <a:r>
              <a:rPr lang="en-US" altLang="en-US" sz="1200" dirty="0">
                <a:latin typeface="Arial Unicode MS" panose="020B0604020202020204" pitchFamily="34" charset="-128"/>
              </a:rPr>
              <a:t>) do |</a:t>
            </a:r>
            <a:r>
              <a:rPr lang="en-US" altLang="en-US" sz="1200" dirty="0" err="1">
                <a:latin typeface="Arial Unicode MS" panose="020B0604020202020204" pitchFamily="34" charset="-128"/>
              </a:rPr>
              <a:t>config</a:t>
            </a:r>
            <a:r>
              <a:rPr lang="en-US" altLang="en-US" sz="1200" dirty="0" smtClean="0">
                <a:latin typeface="Arial Unicode MS" panose="020B0604020202020204" pitchFamily="34" charset="-128"/>
              </a:rPr>
              <a:t>|</a:t>
            </a:r>
          </a:p>
          <a:p>
            <a:pPr lvl="0" defTabSz="914400" eaLnBrk="0" fontAlgn="base" hangingPunct="0">
              <a:spcBef>
                <a:spcPct val="0"/>
              </a:spcBef>
              <a:spcAft>
                <a:spcPct val="0"/>
              </a:spcAft>
            </a:pPr>
            <a:endParaRPr lang="en-US" altLang="en-US" sz="1200" dirty="0">
              <a:latin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config.vm.define</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'box001' do |node|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node.vm.hostname</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'box001'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node.vm.box</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'centos/7'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node.vm.network</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a:t>
            </a:r>
            <a:r>
              <a:rPr lang="en-US" altLang="en-US" sz="1200" dirty="0" err="1">
                <a:latin typeface="Arial Unicode MS" panose="020B0604020202020204" pitchFamily="34" charset="-128"/>
              </a:rPr>
              <a:t>private_network</a:t>
            </a:r>
            <a:r>
              <a:rPr lang="en-US" altLang="en-US" sz="1200" dirty="0">
                <a:latin typeface="Arial Unicode MS" panose="020B0604020202020204" pitchFamily="34" charset="-128"/>
              </a:rPr>
              <a:t>, </a:t>
            </a:r>
            <a:r>
              <a:rPr lang="en-US" altLang="en-US" sz="1200" dirty="0" err="1">
                <a:latin typeface="Arial Unicode MS" panose="020B0604020202020204" pitchFamily="34" charset="-128"/>
              </a:rPr>
              <a:t>ip</a:t>
            </a:r>
            <a:r>
              <a:rPr lang="en-US" altLang="en-US" sz="1200" dirty="0">
                <a:latin typeface="Arial Unicode MS" panose="020B0604020202020204" pitchFamily="34" charset="-128"/>
              </a:rPr>
              <a:t>: '192.168.56.65', netmask: </a:t>
            </a:r>
            <a:r>
              <a:rPr lang="en-US" altLang="en-US" sz="1200" dirty="0" smtClean="0">
                <a:latin typeface="Arial Unicode MS" panose="020B0604020202020204" pitchFamily="34" charset="-128"/>
              </a:rPr>
              <a:t>'255.255.255.0‘</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node.vm.provider</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virtualbox</a:t>
            </a:r>
            <a:r>
              <a:rPr lang="en-US" altLang="en-US" sz="1200" dirty="0" smtClean="0">
                <a:latin typeface="Arial Unicode MS" panose="020B0604020202020204" pitchFamily="34" charset="-128"/>
              </a:rPr>
              <a:t> do |</a:t>
            </a:r>
            <a:r>
              <a:rPr lang="en-US" altLang="en-US" sz="1200" dirty="0" err="1" smtClean="0">
                <a:latin typeface="Arial Unicode MS" panose="020B0604020202020204" pitchFamily="34" charset="-128"/>
              </a:rPr>
              <a:t>vb</a:t>
            </a:r>
            <a:r>
              <a:rPr lang="en-US" altLang="en-US" sz="1200" dirty="0" smtClean="0">
                <a:latin typeface="Arial Unicode MS" panose="020B0604020202020204" pitchFamily="34" charset="-128"/>
              </a:rPr>
              <a:t>|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vb.name = 'box001'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end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end</a:t>
            </a:r>
            <a:r>
              <a:rPr lang="en-US" altLang="en-US" sz="1600" dirty="0" smtClean="0"/>
              <a:t> </a:t>
            </a:r>
          </a:p>
          <a:p>
            <a:pPr lvl="0" defTabSz="914400" eaLnBrk="0" fontAlgn="base" hangingPunct="0">
              <a:spcBef>
                <a:spcPct val="0"/>
              </a:spcBef>
              <a:spcAft>
                <a:spcPct val="0"/>
              </a:spcAft>
            </a:pP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err="1" smtClean="0">
                <a:latin typeface="Arial Unicode MS" panose="020B0604020202020204" pitchFamily="34" charset="-128"/>
                <a:ea typeface="Arial Unicode MS" panose="020B0604020202020204" pitchFamily="34" charset="-128"/>
                <a:cs typeface="Arial Unicode MS" panose="020B0604020202020204" pitchFamily="34" charset="-128"/>
              </a:rPr>
              <a:t>config.vm.define</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'box002' do |node| </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err="1" smtClean="0">
                <a:latin typeface="Arial Unicode MS" panose="020B0604020202020204" pitchFamily="34" charset="-128"/>
                <a:ea typeface="Arial Unicode MS" panose="020B0604020202020204" pitchFamily="34" charset="-128"/>
                <a:cs typeface="Arial Unicode MS" panose="020B0604020202020204" pitchFamily="34" charset="-128"/>
              </a:rPr>
              <a:t>node.vm.hostname</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'box002' </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err="1" smtClean="0">
                <a:latin typeface="Arial Unicode MS" panose="020B0604020202020204" pitchFamily="34" charset="-128"/>
                <a:ea typeface="Arial Unicode MS" panose="020B0604020202020204" pitchFamily="34" charset="-128"/>
                <a:cs typeface="Arial Unicode MS" panose="020B0604020202020204" pitchFamily="34" charset="-128"/>
              </a:rPr>
              <a:t>node.vm.box</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'centos/7' </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err="1" smtClean="0">
                <a:latin typeface="Arial Unicode MS" panose="020B0604020202020204" pitchFamily="34" charset="-128"/>
                <a:ea typeface="Arial Unicode MS" panose="020B0604020202020204" pitchFamily="34" charset="-128"/>
                <a:cs typeface="Arial Unicode MS" panose="020B0604020202020204" pitchFamily="34" charset="-128"/>
              </a:rPr>
              <a:t>node.vm.network</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sz="1200" dirty="0" err="1">
                <a:latin typeface="Arial Unicode MS" panose="020B0604020202020204" pitchFamily="34" charset="-128"/>
                <a:ea typeface="Arial Unicode MS" panose="020B0604020202020204" pitchFamily="34" charset="-128"/>
                <a:cs typeface="Arial Unicode MS" panose="020B0604020202020204" pitchFamily="34" charset="-128"/>
              </a:rPr>
              <a:t>private_network</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err="1">
                <a:latin typeface="Arial Unicode MS" panose="020B0604020202020204" pitchFamily="34" charset="-128"/>
                <a:ea typeface="Arial Unicode MS" panose="020B0604020202020204" pitchFamily="34" charset="-128"/>
                <a:cs typeface="Arial Unicode MS" panose="020B0604020202020204" pitchFamily="34" charset="-128"/>
              </a:rPr>
              <a:t>ip</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'192.168.56.66</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netmask</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'255.255.255.0' </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err="1" smtClean="0">
                <a:latin typeface="Arial Unicode MS" panose="020B0604020202020204" pitchFamily="34" charset="-128"/>
                <a:ea typeface="Arial Unicode MS" panose="020B0604020202020204" pitchFamily="34" charset="-128"/>
                <a:cs typeface="Arial Unicode MS" panose="020B0604020202020204" pitchFamily="34" charset="-128"/>
              </a:rPr>
              <a:t>node.vm.provider</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sz="1200" dirty="0" err="1">
                <a:latin typeface="Arial Unicode MS" panose="020B0604020202020204" pitchFamily="34" charset="-128"/>
                <a:ea typeface="Arial Unicode MS" panose="020B0604020202020204" pitchFamily="34" charset="-128"/>
                <a:cs typeface="Arial Unicode MS" panose="020B0604020202020204" pitchFamily="34" charset="-128"/>
              </a:rPr>
              <a:t>virtualbox</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do |</a:t>
            </a:r>
            <a:r>
              <a:rPr lang="en-US" altLang="en-US" sz="1200" dirty="0" err="1">
                <a:latin typeface="Arial Unicode MS" panose="020B0604020202020204" pitchFamily="34" charset="-128"/>
                <a:ea typeface="Arial Unicode MS" panose="020B0604020202020204" pitchFamily="34" charset="-128"/>
                <a:cs typeface="Arial Unicode MS" panose="020B0604020202020204" pitchFamily="34" charset="-128"/>
              </a:rPr>
              <a:t>vb</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vb.name </a:t>
            </a: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'box002' </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end</a:t>
            </a:r>
          </a:p>
          <a:p>
            <a:pPr lvl="0" defTabSz="914400" eaLnBrk="0" fontAlgn="base" hangingPunct="0">
              <a:spcBef>
                <a:spcPct val="0"/>
              </a:spcBef>
              <a:spcAft>
                <a:spcPct val="0"/>
              </a:spcAft>
            </a:pPr>
            <a:r>
              <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end </a:t>
            </a:r>
          </a:p>
          <a:p>
            <a:pPr lvl="0" defTabSz="914400" eaLnBrk="0" fontAlgn="base" hangingPunct="0">
              <a:spcBef>
                <a:spcPct val="0"/>
              </a:spcBef>
              <a:spcAft>
                <a:spcPct val="0"/>
              </a:spcAft>
            </a:pPr>
            <a:r>
              <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end </a:t>
            </a:r>
            <a:endParaRPr lang="en-US" alt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104935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Using Shell Scripts</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Provisioning</a:t>
            </a:r>
          </a:p>
        </p:txBody>
      </p:sp>
      <p:sp>
        <p:nvSpPr>
          <p:cNvPr id="3" name="TextBox 2"/>
          <p:cNvSpPr txBox="1"/>
          <p:nvPr/>
        </p:nvSpPr>
        <p:spPr>
          <a:xfrm>
            <a:off x="444500" y="1612900"/>
            <a:ext cx="4699000" cy="369332"/>
          </a:xfrm>
          <a:prstGeom prst="rect">
            <a:avLst/>
          </a:prstGeom>
          <a:noFill/>
        </p:spPr>
        <p:txBody>
          <a:bodyPr wrap="square" rtlCol="0">
            <a:spAutoFit/>
          </a:bodyPr>
          <a:lstStyle/>
          <a:p>
            <a:r>
              <a:rPr lang="en-US" b="1" dirty="0" smtClean="0"/>
              <a:t>Inline Scripts</a:t>
            </a:r>
            <a:endParaRPr lang="en-US" dirty="0"/>
          </a:p>
        </p:txBody>
      </p:sp>
      <p:sp>
        <p:nvSpPr>
          <p:cNvPr id="5" name="Rectangle 2"/>
          <p:cNvSpPr>
            <a:spLocks noChangeArrowheads="1"/>
          </p:cNvSpPr>
          <p:nvPr/>
        </p:nvSpPr>
        <p:spPr bwMode="auto">
          <a:xfrm>
            <a:off x="444500" y="1912824"/>
            <a:ext cx="4279900" cy="75713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altLang="en-US" sz="1200" dirty="0" err="1">
                <a:latin typeface="Arial Unicode MS" panose="020B0604020202020204" pitchFamily="34" charset="-128"/>
              </a:rPr>
              <a:t>Vagrant.configure</a:t>
            </a:r>
            <a:r>
              <a:rPr lang="en-US" altLang="en-US" sz="1200" dirty="0">
                <a:latin typeface="Arial Unicode MS" panose="020B0604020202020204" pitchFamily="34" charset="-128"/>
              </a:rPr>
              <a:t>("2") do </a:t>
            </a:r>
            <a:r>
              <a:rPr lang="en-US" altLang="en-US" sz="1200" dirty="0">
                <a:latin typeface="Arial" panose="020B0604020202020204" pitchFamily="34" charset="0"/>
              </a:rPr>
              <a:t>|</a:t>
            </a:r>
            <a:r>
              <a:rPr lang="en-US" altLang="en-US" sz="1200" dirty="0" err="1">
                <a:latin typeface="Arial" panose="020B0604020202020204" pitchFamily="34" charset="0"/>
              </a:rPr>
              <a:t>config</a:t>
            </a:r>
            <a:r>
              <a:rPr lang="en-US" altLang="en-US" sz="1200" dirty="0">
                <a:latin typeface="Arial" panose="020B0604020202020204" pitchFamily="34" charset="0"/>
              </a:rPr>
              <a:t>|</a:t>
            </a:r>
            <a:r>
              <a:rPr lang="en-US" altLang="en-US" sz="1200" dirty="0">
                <a:latin typeface="Arial Unicode MS" panose="020B0604020202020204" pitchFamily="34" charset="-128"/>
              </a:rPr>
              <a:t> </a:t>
            </a: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       </a:t>
            </a:r>
            <a:r>
              <a:rPr lang="en-US" altLang="en-US" sz="1200" dirty="0" err="1" smtClean="0">
                <a:latin typeface="Arial" panose="020B0604020202020204" pitchFamily="34" charset="0"/>
              </a:rPr>
              <a:t>config</a:t>
            </a:r>
            <a:r>
              <a:rPr lang="en-US" altLang="en-US" sz="1200" dirty="0" err="1" smtClean="0">
                <a:latin typeface="Arial Unicode MS" panose="020B0604020202020204" pitchFamily="34" charset="-128"/>
              </a:rPr>
              <a:t>.vm.provision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"shell", inline: "echo Hello, World"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end </a:t>
            </a:r>
            <a:endParaRPr lang="en-US" altLang="en-US" sz="1200" dirty="0">
              <a:latin typeface="Arial" panose="020B0604020202020204" pitchFamily="34" charset="0"/>
            </a:endParaRPr>
          </a:p>
        </p:txBody>
      </p:sp>
      <p:sp>
        <p:nvSpPr>
          <p:cNvPr id="8" name="TextBox 7"/>
          <p:cNvSpPr txBox="1"/>
          <p:nvPr/>
        </p:nvSpPr>
        <p:spPr>
          <a:xfrm>
            <a:off x="444500" y="2969878"/>
            <a:ext cx="4699000" cy="369332"/>
          </a:xfrm>
          <a:prstGeom prst="rect">
            <a:avLst/>
          </a:prstGeom>
          <a:noFill/>
        </p:spPr>
        <p:txBody>
          <a:bodyPr wrap="square" rtlCol="0">
            <a:spAutoFit/>
          </a:bodyPr>
          <a:lstStyle/>
          <a:p>
            <a:r>
              <a:rPr lang="en-US" b="1" dirty="0" smtClean="0"/>
              <a:t>External Scripts</a:t>
            </a:r>
            <a:endParaRPr lang="en-US" dirty="0"/>
          </a:p>
        </p:txBody>
      </p:sp>
      <p:sp>
        <p:nvSpPr>
          <p:cNvPr id="9" name="Rectangle 2"/>
          <p:cNvSpPr>
            <a:spLocks noChangeArrowheads="1"/>
          </p:cNvSpPr>
          <p:nvPr/>
        </p:nvSpPr>
        <p:spPr bwMode="auto">
          <a:xfrm>
            <a:off x="444500" y="3269802"/>
            <a:ext cx="4279900" cy="75713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altLang="en-US" sz="1200" dirty="0" err="1">
                <a:latin typeface="Arial Unicode MS" panose="020B0604020202020204" pitchFamily="34" charset="-128"/>
              </a:rPr>
              <a:t>Vagrant.configure</a:t>
            </a:r>
            <a:r>
              <a:rPr lang="en-US" altLang="en-US" sz="1200" dirty="0">
                <a:latin typeface="Arial Unicode MS" panose="020B0604020202020204" pitchFamily="34" charset="-128"/>
              </a:rPr>
              <a:t>("2") do </a:t>
            </a:r>
            <a:r>
              <a:rPr lang="en-US" altLang="en-US" sz="1200" dirty="0">
                <a:latin typeface="Arial" panose="020B0604020202020204" pitchFamily="34" charset="0"/>
              </a:rPr>
              <a:t>|</a:t>
            </a:r>
            <a:r>
              <a:rPr lang="en-US" altLang="en-US" sz="1200" dirty="0" err="1">
                <a:latin typeface="Arial" panose="020B0604020202020204" pitchFamily="34" charset="0"/>
              </a:rPr>
              <a:t>config</a:t>
            </a:r>
            <a:r>
              <a:rPr lang="en-US" altLang="en-US" sz="1200" dirty="0">
                <a:latin typeface="Arial" panose="020B0604020202020204" pitchFamily="34" charset="0"/>
              </a:rPr>
              <a:t>|</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panose="020B0604020202020204" pitchFamily="34" charset="0"/>
              </a:rPr>
              <a:t>config</a:t>
            </a:r>
            <a:r>
              <a:rPr lang="en-US" altLang="en-US" sz="1200" dirty="0" err="1" smtClean="0">
                <a:latin typeface="Arial Unicode MS" panose="020B0604020202020204" pitchFamily="34" charset="-128"/>
              </a:rPr>
              <a:t>.vm.provision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"shell", path: "script.sh"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end </a:t>
            </a:r>
            <a:endParaRPr lang="en-US" altLang="en-US" sz="1200" dirty="0">
              <a:latin typeface="Arial" panose="020B0604020202020204" pitchFamily="34" charset="0"/>
            </a:endParaRPr>
          </a:p>
        </p:txBody>
      </p:sp>
      <p:sp>
        <p:nvSpPr>
          <p:cNvPr id="13" name="Rectangle 2"/>
          <p:cNvSpPr>
            <a:spLocks noChangeArrowheads="1"/>
          </p:cNvSpPr>
          <p:nvPr/>
        </p:nvSpPr>
        <p:spPr bwMode="auto">
          <a:xfrm>
            <a:off x="444500" y="4171502"/>
            <a:ext cx="5321300" cy="75713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altLang="en-US" sz="1200" dirty="0" err="1">
                <a:latin typeface="Arial Unicode MS" panose="020B0604020202020204" pitchFamily="34" charset="-128"/>
              </a:rPr>
              <a:t>Vagrant.configure</a:t>
            </a:r>
            <a:r>
              <a:rPr lang="en-US" altLang="en-US" sz="1200" dirty="0">
                <a:latin typeface="Arial Unicode MS" panose="020B0604020202020204" pitchFamily="34" charset="-128"/>
              </a:rPr>
              <a:t>("2") do </a:t>
            </a:r>
            <a:r>
              <a:rPr lang="en-US" altLang="en-US" sz="1200" dirty="0">
                <a:latin typeface="Arial" panose="020B0604020202020204" pitchFamily="34" charset="0"/>
              </a:rPr>
              <a:t>|</a:t>
            </a:r>
            <a:r>
              <a:rPr lang="en-US" altLang="en-US" sz="1200" dirty="0" err="1">
                <a:latin typeface="Arial" panose="020B0604020202020204" pitchFamily="34" charset="0"/>
              </a:rPr>
              <a:t>config</a:t>
            </a:r>
            <a:r>
              <a:rPr lang="en-US" altLang="en-US" sz="1200" dirty="0">
                <a:latin typeface="Arial" panose="020B0604020202020204" pitchFamily="34" charset="0"/>
              </a:rPr>
              <a:t>|</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panose="020B0604020202020204" pitchFamily="34" charset="0"/>
              </a:rPr>
              <a:t>config</a:t>
            </a:r>
            <a:r>
              <a:rPr lang="en-US" altLang="en-US" sz="1200" dirty="0" err="1" smtClean="0">
                <a:latin typeface="Arial Unicode MS" panose="020B0604020202020204" pitchFamily="34" charset="-128"/>
              </a:rPr>
              <a:t>.vm.provision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"shell", path: "https://example.com/provisioner.sh"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end </a:t>
            </a:r>
            <a:endParaRPr lang="en-US" altLang="en-US" sz="1200" dirty="0">
              <a:latin typeface="Arial" panose="020B0604020202020204" pitchFamily="34" charset="0"/>
            </a:endParaRPr>
          </a:p>
        </p:txBody>
      </p:sp>
      <p:sp>
        <p:nvSpPr>
          <p:cNvPr id="15" name="Rectangle 2"/>
          <p:cNvSpPr>
            <a:spLocks noChangeArrowheads="1"/>
          </p:cNvSpPr>
          <p:nvPr/>
        </p:nvSpPr>
        <p:spPr bwMode="auto">
          <a:xfrm>
            <a:off x="6680200" y="2669954"/>
            <a:ext cx="5321300" cy="830997"/>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sz="1200" dirty="0" err="1" smtClean="0">
                <a:latin typeface="Arial Unicode MS" panose="020B0604020202020204" pitchFamily="34" charset="-128"/>
                <a:ea typeface="Arial Unicode MS" panose="020B0604020202020204" pitchFamily="34" charset="-128"/>
                <a:cs typeface="Arial Unicode MS" panose="020B0604020202020204" pitchFamily="34" charset="-128"/>
              </a:rPr>
              <a:t>config.vm.provision</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"shell", inline: &lt;&lt;-SHELL</a:t>
            </a:r>
          </a:p>
          <a:p>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apt-get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update</a:t>
            </a:r>
          </a:p>
          <a:p>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apt-get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install -y apache2 vim</a:t>
            </a:r>
          </a:p>
          <a:p>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SHELL</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5"/>
          <p:cNvSpPr txBox="1"/>
          <p:nvPr/>
        </p:nvSpPr>
        <p:spPr>
          <a:xfrm>
            <a:off x="6680200" y="2342014"/>
            <a:ext cx="4699000" cy="369332"/>
          </a:xfrm>
          <a:prstGeom prst="rect">
            <a:avLst/>
          </a:prstGeom>
          <a:noFill/>
        </p:spPr>
        <p:txBody>
          <a:bodyPr wrap="square" rtlCol="0">
            <a:spAutoFit/>
          </a:bodyPr>
          <a:lstStyle/>
          <a:p>
            <a:r>
              <a:rPr lang="en-US" b="1" dirty="0" smtClean="0"/>
              <a:t>Sample script for installing apache2</a:t>
            </a:r>
            <a:endParaRPr lang="en-US" dirty="0"/>
          </a:p>
        </p:txBody>
      </p:sp>
    </p:spTree>
    <p:extLst>
      <p:ext uri="{BB962C8B-B14F-4D97-AF65-F5344CB8AC3E}">
        <p14:creationId xmlns:p14="http://schemas.microsoft.com/office/powerpoint/2010/main" val="143379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Using Shell </a:t>
            </a:r>
            <a:r>
              <a:rPr lang="en-US" sz="2400" dirty="0" smtClean="0">
                <a:solidFill>
                  <a:schemeClr val="accent4"/>
                </a:solidFill>
                <a:latin typeface="Arial" panose="020B0604020202020204" pitchFamily="34" charset="0"/>
                <a:cs typeface="Arial" panose="020B0604020202020204" pitchFamily="34" charset="0"/>
              </a:rPr>
              <a:t>Scripts</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Provisioning</a:t>
            </a:r>
          </a:p>
        </p:txBody>
      </p:sp>
      <p:sp>
        <p:nvSpPr>
          <p:cNvPr id="3" name="TextBox 2"/>
          <p:cNvSpPr txBox="1"/>
          <p:nvPr/>
        </p:nvSpPr>
        <p:spPr>
          <a:xfrm>
            <a:off x="444500" y="1612900"/>
            <a:ext cx="4699000" cy="369332"/>
          </a:xfrm>
          <a:prstGeom prst="rect">
            <a:avLst/>
          </a:prstGeom>
          <a:noFill/>
        </p:spPr>
        <p:txBody>
          <a:bodyPr wrap="square" rtlCol="0">
            <a:spAutoFit/>
          </a:bodyPr>
          <a:lstStyle/>
          <a:p>
            <a:r>
              <a:rPr lang="en-US" b="1" dirty="0" smtClean="0"/>
              <a:t>Inline Scripts</a:t>
            </a:r>
            <a:endParaRPr lang="en-US" dirty="0"/>
          </a:p>
        </p:txBody>
      </p:sp>
      <p:sp>
        <p:nvSpPr>
          <p:cNvPr id="5" name="Rectangle 2"/>
          <p:cNvSpPr>
            <a:spLocks noChangeArrowheads="1"/>
          </p:cNvSpPr>
          <p:nvPr/>
        </p:nvSpPr>
        <p:spPr bwMode="auto">
          <a:xfrm>
            <a:off x="444500" y="1912824"/>
            <a:ext cx="4279900" cy="75713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altLang="en-US" sz="1200" dirty="0" err="1">
                <a:latin typeface="Arial Unicode MS" panose="020B0604020202020204" pitchFamily="34" charset="-128"/>
              </a:rPr>
              <a:t>Vagrant.configure</a:t>
            </a:r>
            <a:r>
              <a:rPr lang="en-US" altLang="en-US" sz="1200" dirty="0">
                <a:latin typeface="Arial Unicode MS" panose="020B0604020202020204" pitchFamily="34" charset="-128"/>
              </a:rPr>
              <a:t>("2") do </a:t>
            </a:r>
            <a:r>
              <a:rPr lang="en-US" altLang="en-US" sz="1200" dirty="0">
                <a:latin typeface="Arial" panose="020B0604020202020204" pitchFamily="34" charset="0"/>
              </a:rPr>
              <a:t>|</a:t>
            </a:r>
            <a:r>
              <a:rPr lang="en-US" altLang="en-US" sz="1200" dirty="0" err="1">
                <a:latin typeface="Arial" panose="020B0604020202020204" pitchFamily="34" charset="0"/>
              </a:rPr>
              <a:t>config</a:t>
            </a:r>
            <a:r>
              <a:rPr lang="en-US" altLang="en-US" sz="1200" dirty="0">
                <a:latin typeface="Arial" panose="020B0604020202020204" pitchFamily="34" charset="0"/>
              </a:rPr>
              <a:t>|</a:t>
            </a:r>
            <a:r>
              <a:rPr lang="en-US" altLang="en-US" sz="1200" dirty="0">
                <a:latin typeface="Arial Unicode MS" panose="020B0604020202020204" pitchFamily="34" charset="-128"/>
              </a:rPr>
              <a:t> </a:t>
            </a: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       </a:t>
            </a:r>
            <a:r>
              <a:rPr lang="en-US" altLang="en-US" sz="1200" dirty="0" err="1" smtClean="0">
                <a:latin typeface="Arial" panose="020B0604020202020204" pitchFamily="34" charset="0"/>
              </a:rPr>
              <a:t>config</a:t>
            </a:r>
            <a:r>
              <a:rPr lang="en-US" altLang="en-US" sz="1200" dirty="0" err="1" smtClean="0">
                <a:latin typeface="Arial Unicode MS" panose="020B0604020202020204" pitchFamily="34" charset="-128"/>
              </a:rPr>
              <a:t>.vm.provision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"shell", inline: "echo Hello, World"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end </a:t>
            </a:r>
            <a:endParaRPr lang="en-US" altLang="en-US" sz="1200" dirty="0">
              <a:latin typeface="Arial" panose="020B0604020202020204" pitchFamily="34" charset="0"/>
            </a:endParaRPr>
          </a:p>
        </p:txBody>
      </p:sp>
      <p:sp>
        <p:nvSpPr>
          <p:cNvPr id="8" name="TextBox 7"/>
          <p:cNvSpPr txBox="1"/>
          <p:nvPr/>
        </p:nvSpPr>
        <p:spPr>
          <a:xfrm>
            <a:off x="444500" y="2969878"/>
            <a:ext cx="4699000" cy="369332"/>
          </a:xfrm>
          <a:prstGeom prst="rect">
            <a:avLst/>
          </a:prstGeom>
          <a:noFill/>
        </p:spPr>
        <p:txBody>
          <a:bodyPr wrap="square" rtlCol="0">
            <a:spAutoFit/>
          </a:bodyPr>
          <a:lstStyle/>
          <a:p>
            <a:r>
              <a:rPr lang="en-US" b="1" dirty="0" smtClean="0"/>
              <a:t>External Scripts</a:t>
            </a:r>
            <a:endParaRPr lang="en-US" dirty="0"/>
          </a:p>
        </p:txBody>
      </p:sp>
      <p:sp>
        <p:nvSpPr>
          <p:cNvPr id="9" name="Rectangle 2"/>
          <p:cNvSpPr>
            <a:spLocks noChangeArrowheads="1"/>
          </p:cNvSpPr>
          <p:nvPr/>
        </p:nvSpPr>
        <p:spPr bwMode="auto">
          <a:xfrm>
            <a:off x="444500" y="3269802"/>
            <a:ext cx="4279900" cy="75713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altLang="en-US" sz="1200" dirty="0" err="1">
                <a:latin typeface="Arial Unicode MS" panose="020B0604020202020204" pitchFamily="34" charset="-128"/>
              </a:rPr>
              <a:t>Vagrant.configure</a:t>
            </a:r>
            <a:r>
              <a:rPr lang="en-US" altLang="en-US" sz="1200" dirty="0">
                <a:latin typeface="Arial Unicode MS" panose="020B0604020202020204" pitchFamily="34" charset="-128"/>
              </a:rPr>
              <a:t>("2") do </a:t>
            </a:r>
            <a:r>
              <a:rPr lang="en-US" altLang="en-US" sz="1200" dirty="0">
                <a:latin typeface="Arial" panose="020B0604020202020204" pitchFamily="34" charset="0"/>
              </a:rPr>
              <a:t>|</a:t>
            </a:r>
            <a:r>
              <a:rPr lang="en-US" altLang="en-US" sz="1200" dirty="0" err="1">
                <a:latin typeface="Arial" panose="020B0604020202020204" pitchFamily="34" charset="0"/>
              </a:rPr>
              <a:t>config</a:t>
            </a:r>
            <a:r>
              <a:rPr lang="en-US" altLang="en-US" sz="1200" dirty="0">
                <a:latin typeface="Arial" panose="020B0604020202020204" pitchFamily="34" charset="0"/>
              </a:rPr>
              <a:t>|</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panose="020B0604020202020204" pitchFamily="34" charset="0"/>
              </a:rPr>
              <a:t>config</a:t>
            </a:r>
            <a:r>
              <a:rPr lang="en-US" altLang="en-US" sz="1200" dirty="0" err="1" smtClean="0">
                <a:latin typeface="Arial Unicode MS" panose="020B0604020202020204" pitchFamily="34" charset="-128"/>
              </a:rPr>
              <a:t>.vm.provision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"shell", path: "script.sh"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end </a:t>
            </a:r>
            <a:endParaRPr lang="en-US" altLang="en-US" sz="1200" dirty="0">
              <a:latin typeface="Arial" panose="020B0604020202020204" pitchFamily="34" charset="0"/>
            </a:endParaRPr>
          </a:p>
        </p:txBody>
      </p:sp>
      <p:sp>
        <p:nvSpPr>
          <p:cNvPr id="13" name="Rectangle 2"/>
          <p:cNvSpPr>
            <a:spLocks noChangeArrowheads="1"/>
          </p:cNvSpPr>
          <p:nvPr/>
        </p:nvSpPr>
        <p:spPr bwMode="auto">
          <a:xfrm>
            <a:off x="444500" y="4171502"/>
            <a:ext cx="5321300" cy="75713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altLang="en-US" sz="1200" dirty="0" err="1">
                <a:latin typeface="Arial Unicode MS" panose="020B0604020202020204" pitchFamily="34" charset="-128"/>
              </a:rPr>
              <a:t>Vagrant.configure</a:t>
            </a:r>
            <a:r>
              <a:rPr lang="en-US" altLang="en-US" sz="1200" dirty="0">
                <a:latin typeface="Arial Unicode MS" panose="020B0604020202020204" pitchFamily="34" charset="-128"/>
              </a:rPr>
              <a:t>("2") do </a:t>
            </a:r>
            <a:r>
              <a:rPr lang="en-US" altLang="en-US" sz="1200" dirty="0">
                <a:latin typeface="Arial" panose="020B0604020202020204" pitchFamily="34" charset="0"/>
              </a:rPr>
              <a:t>|</a:t>
            </a:r>
            <a:r>
              <a:rPr lang="en-US" altLang="en-US" sz="1200" dirty="0" err="1">
                <a:latin typeface="Arial" panose="020B0604020202020204" pitchFamily="34" charset="0"/>
              </a:rPr>
              <a:t>config</a:t>
            </a:r>
            <a:r>
              <a:rPr lang="en-US" altLang="en-US" sz="1200" dirty="0">
                <a:latin typeface="Arial" panose="020B0604020202020204" pitchFamily="34" charset="0"/>
              </a:rPr>
              <a:t>|</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panose="020B0604020202020204" pitchFamily="34" charset="0"/>
              </a:rPr>
              <a:t>config</a:t>
            </a:r>
            <a:r>
              <a:rPr lang="en-US" altLang="en-US" sz="1200" dirty="0" err="1" smtClean="0">
                <a:latin typeface="Arial Unicode MS" panose="020B0604020202020204" pitchFamily="34" charset="-128"/>
              </a:rPr>
              <a:t>.vm.provision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"shell", path: "https://example.com/provisioner.sh" </a:t>
            </a:r>
            <a:endParaRPr lang="en-US" altLang="en-US" sz="1200" dirty="0" smtClean="0">
              <a:latin typeface="Arial Unicode MS" panose="020B0604020202020204" pitchFamily="34" charset="-128"/>
            </a:endParaRPr>
          </a:p>
          <a:p>
            <a:pPr lvl="0" defTabSz="914400" eaLnBrk="0" fontAlgn="base" hangingPunct="0">
              <a:spcBef>
                <a:spcPct val="30000"/>
              </a:spcBef>
              <a:spcAft>
                <a:spcPct val="0"/>
              </a:spcAft>
            </a:pPr>
            <a:r>
              <a:rPr lang="en-US" altLang="en-US" sz="1200" dirty="0" smtClean="0">
                <a:latin typeface="Arial Unicode MS" panose="020B0604020202020204" pitchFamily="34" charset="-128"/>
              </a:rPr>
              <a:t>end </a:t>
            </a:r>
            <a:endParaRPr lang="en-US" altLang="en-US" sz="1200" dirty="0">
              <a:latin typeface="Arial" panose="020B0604020202020204" pitchFamily="34" charset="0"/>
            </a:endParaRPr>
          </a:p>
        </p:txBody>
      </p:sp>
      <p:sp>
        <p:nvSpPr>
          <p:cNvPr id="15" name="Rectangle 2"/>
          <p:cNvSpPr>
            <a:spLocks noChangeArrowheads="1"/>
          </p:cNvSpPr>
          <p:nvPr/>
        </p:nvSpPr>
        <p:spPr bwMode="auto">
          <a:xfrm>
            <a:off x="6680200" y="2669954"/>
            <a:ext cx="5321300" cy="830997"/>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30000"/>
              </a:spcBef>
              <a:spcAft>
                <a:spcPct val="0"/>
              </a:spcAft>
            </a:pPr>
            <a:r>
              <a:rPr lang="en-US" sz="1200" dirty="0" err="1" smtClean="0">
                <a:latin typeface="Arial Unicode MS" panose="020B0604020202020204" pitchFamily="34" charset="-128"/>
                <a:ea typeface="Arial Unicode MS" panose="020B0604020202020204" pitchFamily="34" charset="-128"/>
                <a:cs typeface="Arial Unicode MS" panose="020B0604020202020204" pitchFamily="34" charset="-128"/>
              </a:rPr>
              <a:t>config.vm.provision</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"shell", inline: &lt;&lt;-SHELL</a:t>
            </a:r>
          </a:p>
          <a:p>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apt-get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update</a:t>
            </a:r>
          </a:p>
          <a:p>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apt-get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install -y apache2 vim</a:t>
            </a:r>
          </a:p>
          <a:p>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          SHELL</a:t>
            </a:r>
            <a:endParaRPr lang="en-US" alt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5"/>
          <p:cNvSpPr txBox="1"/>
          <p:nvPr/>
        </p:nvSpPr>
        <p:spPr>
          <a:xfrm>
            <a:off x="6680200" y="2342014"/>
            <a:ext cx="4699000" cy="369332"/>
          </a:xfrm>
          <a:prstGeom prst="rect">
            <a:avLst/>
          </a:prstGeom>
          <a:noFill/>
        </p:spPr>
        <p:txBody>
          <a:bodyPr wrap="square" rtlCol="0">
            <a:spAutoFit/>
          </a:bodyPr>
          <a:lstStyle/>
          <a:p>
            <a:r>
              <a:rPr lang="en-US" b="1" dirty="0" smtClean="0"/>
              <a:t>Sample script for installing apache2</a:t>
            </a:r>
            <a:endParaRPr lang="en-US" dirty="0"/>
          </a:p>
        </p:txBody>
      </p:sp>
    </p:spTree>
    <p:extLst>
      <p:ext uri="{BB962C8B-B14F-4D97-AF65-F5344CB8AC3E}">
        <p14:creationId xmlns:p14="http://schemas.microsoft.com/office/powerpoint/2010/main" val="427434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Using </a:t>
            </a:r>
            <a:r>
              <a:rPr lang="en-US" sz="2400" dirty="0" smtClean="0">
                <a:solidFill>
                  <a:schemeClr val="accent4"/>
                </a:solidFill>
                <a:latin typeface="Arial" panose="020B0604020202020204" pitchFamily="34" charset="0"/>
                <a:cs typeface="Arial" panose="020B0604020202020204" pitchFamily="34" charset="0"/>
              </a:rPr>
              <a:t>Chef Solo</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Provisioning</a:t>
            </a:r>
          </a:p>
        </p:txBody>
      </p:sp>
      <p:sp>
        <p:nvSpPr>
          <p:cNvPr id="3" name="TextBox 2"/>
          <p:cNvSpPr txBox="1"/>
          <p:nvPr/>
        </p:nvSpPr>
        <p:spPr>
          <a:xfrm>
            <a:off x="711200" y="2598686"/>
            <a:ext cx="4699000" cy="369332"/>
          </a:xfrm>
          <a:prstGeom prst="rect">
            <a:avLst/>
          </a:prstGeom>
          <a:noFill/>
        </p:spPr>
        <p:txBody>
          <a:bodyPr wrap="square" rtlCol="0">
            <a:spAutoFit/>
          </a:bodyPr>
          <a:lstStyle/>
          <a:p>
            <a:r>
              <a:rPr lang="en-US" b="1" dirty="0" smtClean="0"/>
              <a:t>Sample </a:t>
            </a:r>
            <a:r>
              <a:rPr lang="en-US" b="1" dirty="0" err="1" smtClean="0"/>
              <a:t>Vagrantfile</a:t>
            </a:r>
            <a:r>
              <a:rPr lang="en-US" b="1" dirty="0"/>
              <a:t> </a:t>
            </a:r>
            <a:r>
              <a:rPr lang="en-US" b="1" dirty="0" smtClean="0"/>
              <a:t>with Chef</a:t>
            </a:r>
            <a:endParaRPr lang="en-US" dirty="0"/>
          </a:p>
        </p:txBody>
      </p:sp>
      <p:sp>
        <p:nvSpPr>
          <p:cNvPr id="5" name="Rectangle 2"/>
          <p:cNvSpPr>
            <a:spLocks noChangeArrowheads="1"/>
          </p:cNvSpPr>
          <p:nvPr/>
        </p:nvSpPr>
        <p:spPr bwMode="auto">
          <a:xfrm>
            <a:off x="711200" y="2968018"/>
            <a:ext cx="6623050" cy="1631216"/>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err="1">
                <a:latin typeface="Arial Unicode MS" panose="020B0604020202020204" pitchFamily="34" charset="-128"/>
              </a:rPr>
              <a:t>Vagrant.configure</a:t>
            </a:r>
            <a:r>
              <a:rPr lang="en-US" altLang="en-US" sz="1200" dirty="0">
                <a:latin typeface="Arial Unicode MS" panose="020B0604020202020204" pitchFamily="34" charset="-128"/>
              </a:rPr>
              <a:t>("2") do |</a:t>
            </a:r>
            <a:r>
              <a:rPr lang="en-US" altLang="en-US" sz="1200" dirty="0" err="1">
                <a:latin typeface="Arial Unicode MS" panose="020B0604020202020204" pitchFamily="34" charset="-128"/>
              </a:rPr>
              <a:t>config</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config.vm.box</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"precise32"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config.vm.box_url</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hlinkClick r:id="rId3"/>
              </a:rPr>
              <a:t>http</a:t>
            </a:r>
            <a:r>
              <a:rPr lang="en-US" altLang="en-US" sz="1200" dirty="0">
                <a:latin typeface="Arial Unicode MS" panose="020B0604020202020204" pitchFamily="34" charset="-128"/>
                <a:hlinkClick r:id="rId3"/>
              </a:rPr>
              <a:t>://</a:t>
            </a:r>
            <a:r>
              <a:rPr lang="en-US" altLang="en-US" sz="1200" dirty="0" smtClean="0">
                <a:latin typeface="Arial Unicode MS" panose="020B0604020202020204" pitchFamily="34" charset="-128"/>
                <a:hlinkClick r:id="rId3"/>
              </a:rPr>
              <a:t>files.vagrantup.com/precise32.box</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config.vm.network</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a:t>
            </a:r>
            <a:r>
              <a:rPr lang="en-US" altLang="en-US" sz="1200" dirty="0" err="1">
                <a:latin typeface="Arial Unicode MS" panose="020B0604020202020204" pitchFamily="34" charset="-128"/>
              </a:rPr>
              <a:t>forwarded_port</a:t>
            </a:r>
            <a:r>
              <a:rPr lang="en-US" altLang="en-US" sz="1200" dirty="0">
                <a:latin typeface="Arial Unicode MS" panose="020B0604020202020204" pitchFamily="34" charset="-128"/>
              </a:rPr>
              <a:t>, guest: 80, host: </a:t>
            </a:r>
            <a:r>
              <a:rPr lang="en-US" altLang="en-US" sz="1200" dirty="0" smtClean="0">
                <a:latin typeface="Arial Unicode MS" panose="020B0604020202020204" pitchFamily="34" charset="-128"/>
              </a:rPr>
              <a:t>8888</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a:t>
            </a:r>
            <a:r>
              <a:rPr lang="en-US" altLang="en-US" sz="1200" dirty="0" err="1">
                <a:latin typeface="Arial Unicode MS" panose="020B0604020202020204" pitchFamily="34" charset="-128"/>
              </a:rPr>
              <a:t>chef_solo</a:t>
            </a:r>
            <a:r>
              <a:rPr lang="en-US" altLang="en-US" sz="1200" dirty="0">
                <a:latin typeface="Arial Unicode MS" panose="020B0604020202020204" pitchFamily="34" charset="-128"/>
              </a:rPr>
              <a:t> do |chef|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chef.add_recipe</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"apache2" </a:t>
            </a:r>
            <a:r>
              <a:rPr lang="en-US" altLang="en-US" sz="1200" dirty="0" err="1">
                <a:latin typeface="Arial Unicode MS" panose="020B0604020202020204" pitchFamily="34" charset="-128"/>
              </a:rPr>
              <a:t>chef.json</a:t>
            </a:r>
            <a:r>
              <a:rPr lang="en-US" altLang="en-US" sz="1200" dirty="0">
                <a:latin typeface="Arial Unicode MS" panose="020B0604020202020204" pitchFamily="34" charset="-128"/>
              </a:rPr>
              <a:t> = { :apache =&gt;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default_site_enabled</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=&gt; true } }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end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end</a:t>
            </a:r>
            <a:r>
              <a:rPr lang="en-US" altLang="en-US" sz="1600" dirty="0" smtClean="0"/>
              <a:t> </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56824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Using </a:t>
            </a:r>
            <a:r>
              <a:rPr lang="en-US" sz="2400" dirty="0" smtClean="0">
                <a:solidFill>
                  <a:schemeClr val="accent4"/>
                </a:solidFill>
                <a:latin typeface="Arial" panose="020B0604020202020204" pitchFamily="34" charset="0"/>
                <a:cs typeface="Arial" panose="020B0604020202020204" pitchFamily="34" charset="0"/>
              </a:rPr>
              <a:t>Puppet</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Provisioning</a:t>
            </a:r>
          </a:p>
        </p:txBody>
      </p:sp>
      <p:sp>
        <p:nvSpPr>
          <p:cNvPr id="3" name="TextBox 2"/>
          <p:cNvSpPr txBox="1"/>
          <p:nvPr/>
        </p:nvSpPr>
        <p:spPr>
          <a:xfrm>
            <a:off x="654050" y="2531753"/>
            <a:ext cx="4699000" cy="369332"/>
          </a:xfrm>
          <a:prstGeom prst="rect">
            <a:avLst/>
          </a:prstGeom>
          <a:noFill/>
        </p:spPr>
        <p:txBody>
          <a:bodyPr wrap="square" rtlCol="0">
            <a:spAutoFit/>
          </a:bodyPr>
          <a:lstStyle/>
          <a:p>
            <a:r>
              <a:rPr lang="en-US" b="1" dirty="0" smtClean="0"/>
              <a:t>Sample </a:t>
            </a:r>
            <a:r>
              <a:rPr lang="en-US" b="1" dirty="0" err="1" smtClean="0"/>
              <a:t>Vagrantfile</a:t>
            </a:r>
            <a:r>
              <a:rPr lang="en-US" b="1" dirty="0"/>
              <a:t> </a:t>
            </a:r>
            <a:r>
              <a:rPr lang="en-US" b="1" dirty="0" smtClean="0"/>
              <a:t>with Puppet</a:t>
            </a:r>
            <a:endParaRPr lang="en-US" dirty="0"/>
          </a:p>
        </p:txBody>
      </p:sp>
      <p:sp>
        <p:nvSpPr>
          <p:cNvPr id="5" name="Rectangle 2"/>
          <p:cNvSpPr>
            <a:spLocks noChangeArrowheads="1"/>
          </p:cNvSpPr>
          <p:nvPr/>
        </p:nvSpPr>
        <p:spPr bwMode="auto">
          <a:xfrm>
            <a:off x="5657850" y="1888518"/>
            <a:ext cx="3816350" cy="38779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latin typeface="Arial Unicode MS" panose="020B0604020202020204" pitchFamily="34" charset="-128"/>
              </a:rPr>
              <a:t># /path/to/project/puppet/manifests/</a:t>
            </a:r>
            <a:r>
              <a:rPr lang="en-US" altLang="en-US" sz="1200" dirty="0" err="1">
                <a:latin typeface="Arial Unicode MS" panose="020B0604020202020204" pitchFamily="34" charset="-128"/>
              </a:rPr>
              <a:t>base.pp</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class apache {</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 Ensures Apache2 is installed</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package { 'apache2':</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name =&gt; 'apache2-mpm-prefork', # </a:t>
            </a:r>
            <a:r>
              <a:rPr lang="en-US" altLang="en-US" sz="1200" dirty="0" err="1">
                <a:latin typeface="Arial Unicode MS" panose="020B0604020202020204" pitchFamily="34" charset="-128"/>
              </a:rPr>
              <a:t>httpd</a:t>
            </a:r>
            <a:r>
              <a:rPr lang="en-US" altLang="en-US" sz="1200" dirty="0">
                <a:latin typeface="Arial Unicode MS" panose="020B0604020202020204" pitchFamily="34" charset="-128"/>
              </a:rPr>
              <a:t> if CentOS</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ensure =&gt; installed,</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a:t>
            </a:r>
            <a:endParaRPr lang="en-US" altLang="en-US" sz="1600" dirty="0"/>
          </a:p>
          <a:p>
            <a:pPr lvl="0" defTabSz="914400" eaLnBrk="0" fontAlgn="base" hangingPunct="0">
              <a:spcBef>
                <a:spcPct val="0"/>
              </a:spcBef>
              <a:spcAft>
                <a:spcPct val="0"/>
              </a:spcAft>
            </a:pPr>
            <a:r>
              <a:rPr lang="en-US" altLang="en-US" sz="2800" dirty="0">
                <a:latin typeface="Arial" panose="020B0604020202020204" pitchFamily="34" charset="0"/>
              </a:rPr>
              <a:t> </a:t>
            </a:r>
          </a:p>
          <a:p>
            <a:pPr lvl="0" defTabSz="914400" eaLnBrk="0" fontAlgn="base" hangingPunct="0">
              <a:spcBef>
                <a:spcPct val="0"/>
              </a:spcBef>
              <a:spcAft>
                <a:spcPct val="0"/>
              </a:spcAft>
            </a:pPr>
            <a:r>
              <a:rPr lang="en-US" altLang="en-US" sz="1200" dirty="0">
                <a:latin typeface="Arial Unicode MS" panose="020B0604020202020204" pitchFamily="34" charset="-128"/>
              </a:rPr>
              <a:t>  # Ensures the Apache service is running</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service { 'apache2':</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ensure  =&gt; 'apache2', # </a:t>
            </a:r>
            <a:r>
              <a:rPr lang="en-US" altLang="en-US" sz="1200" dirty="0" err="1">
                <a:latin typeface="Arial Unicode MS" panose="020B0604020202020204" pitchFamily="34" charset="-128"/>
              </a:rPr>
              <a:t>httpd</a:t>
            </a:r>
            <a:r>
              <a:rPr lang="en-US" altLang="en-US" sz="1200" dirty="0">
                <a:latin typeface="Arial Unicode MS" panose="020B0604020202020204" pitchFamily="34" charset="-128"/>
              </a:rPr>
              <a:t> if CentOS</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ensure  =&gt; running,</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require =&gt; Package['apache2'],</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a:t>
            </a:r>
            <a:endParaRPr lang="en-US" altLang="en-US" sz="1600" dirty="0"/>
          </a:p>
          <a:p>
            <a:pPr lvl="0" defTabSz="914400" eaLnBrk="0" fontAlgn="base" hangingPunct="0">
              <a:spcBef>
                <a:spcPct val="0"/>
              </a:spcBef>
              <a:spcAft>
                <a:spcPct val="0"/>
              </a:spcAft>
            </a:pPr>
            <a:r>
              <a:rPr lang="en-US" altLang="en-US" sz="1200" dirty="0">
                <a:latin typeface="Arial Unicode MS" panose="020B0604020202020204" pitchFamily="34" charset="-128"/>
              </a:rPr>
              <a:t># ...</a:t>
            </a:r>
            <a:endParaRPr lang="en-US" altLang="en-US" sz="1600" dirty="0"/>
          </a:p>
          <a:p>
            <a:pPr lvl="0" defTabSz="914400" eaLnBrk="0" fontAlgn="base" hangingPunct="0">
              <a:spcBef>
                <a:spcPct val="0"/>
              </a:spcBef>
              <a:spcAft>
                <a:spcPct val="0"/>
              </a:spcAft>
            </a:pPr>
            <a:r>
              <a:rPr lang="en-US" altLang="en-US" sz="2800" dirty="0">
                <a:latin typeface="Arial" panose="020B0604020202020204" pitchFamily="34" charset="0"/>
              </a:rPr>
              <a:t> </a:t>
            </a:r>
          </a:p>
          <a:p>
            <a:pPr lvl="0" defTabSz="914400" eaLnBrk="0" fontAlgn="base" hangingPunct="0">
              <a:spcBef>
                <a:spcPct val="0"/>
              </a:spcBef>
              <a:spcAft>
                <a:spcPct val="0"/>
              </a:spcAft>
            </a:pPr>
            <a:r>
              <a:rPr lang="en-US" altLang="en-US" sz="1200" dirty="0">
                <a:latin typeface="Arial Unicode MS" panose="020B0604020202020204" pitchFamily="34" charset="-128"/>
              </a:rPr>
              <a:t>include apache</a:t>
            </a:r>
            <a:endParaRPr lang="en-US" altLang="en-US" sz="28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654050" y="2920759"/>
            <a:ext cx="4800600" cy="156966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latin typeface="Arial Unicode MS" panose="020B0604020202020204" pitchFamily="34" charset="-128"/>
              </a:rPr>
              <a:t>Vagrant::</a:t>
            </a:r>
            <a:r>
              <a:rPr lang="en-US" altLang="en-US" sz="1200" dirty="0" err="1">
                <a:latin typeface="Arial Unicode MS" panose="020B0604020202020204" pitchFamily="34" charset="-128"/>
              </a:rPr>
              <a:t>Config.run</a:t>
            </a:r>
            <a:r>
              <a:rPr lang="en-US" altLang="en-US" sz="1200" dirty="0">
                <a:latin typeface="Arial Unicode MS" panose="020B0604020202020204" pitchFamily="34" charset="-128"/>
              </a:rPr>
              <a:t> do |</a:t>
            </a:r>
            <a:r>
              <a:rPr lang="en-US" altLang="en-US" sz="1200" dirty="0" err="1" smtClean="0">
                <a:latin typeface="Arial Unicode MS" panose="020B0604020202020204" pitchFamily="34" charset="-128"/>
              </a:rPr>
              <a:t>config</a:t>
            </a:r>
            <a:r>
              <a:rPr lang="en-US" altLang="en-US" sz="1200" dirty="0" smtClean="0">
                <a:latin typeface="Arial Unicode MS" panose="020B0604020202020204" pitchFamily="34" charset="-128"/>
              </a:rPr>
              <a:t>|</a:t>
            </a:r>
            <a:endParaRPr lang="en-US" altLang="en-US" sz="1200" dirty="0" smtClean="0"/>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config.vm.box</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"precise64"</a:t>
            </a:r>
            <a:endParaRPr lang="en-US" altLang="en-US" sz="1200" dirty="0"/>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config.vm.box_url</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"http://files.vagrantup.com/precise64.box"</a:t>
            </a:r>
            <a:endParaRPr lang="en-US" altLang="en-US" sz="1200" dirty="0"/>
          </a:p>
          <a:p>
            <a:pPr lvl="0" defTabSz="914400" eaLnBrk="0" fontAlgn="base" hangingPunct="0">
              <a:spcBef>
                <a:spcPct val="0"/>
              </a:spcBef>
              <a:spcAft>
                <a:spcPct val="0"/>
              </a:spcAft>
            </a:pPr>
            <a:r>
              <a:rPr lang="en-US" altLang="en-US" sz="1200" dirty="0">
                <a:latin typeface="Arial" panose="020B0604020202020204" pitchFamily="34" charset="0"/>
              </a:rPr>
              <a:t> </a:t>
            </a:r>
            <a:r>
              <a:rPr lang="en-US" altLang="en-US" sz="1200" dirty="0" smtClean="0">
                <a:latin typeface="Arial" panose="020B0604020202020204" pitchFamily="34" charset="0"/>
              </a:rPr>
              <a:t>      </a:t>
            </a:r>
            <a:r>
              <a:rPr lang="en-US" altLang="en-US" sz="1200" dirty="0" err="1" smtClean="0">
                <a:latin typeface="Arial Unicode MS" panose="020B0604020202020204" pitchFamily="34" charset="-128"/>
              </a:rPr>
              <a:t>config.vm.provision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:puppet do |puppet|</a:t>
            </a:r>
            <a:endParaRPr lang="en-US" altLang="en-US" sz="1200" dirty="0"/>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puppet.manifests_path</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"puppet/manifests"</a:t>
            </a:r>
            <a:endParaRPr lang="en-US" altLang="en-US" sz="1200" dirty="0"/>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puppet.manifest_file</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a:t>
            </a:r>
            <a:r>
              <a:rPr lang="en-US" altLang="en-US" sz="1200" dirty="0" err="1">
                <a:latin typeface="Arial Unicode MS" panose="020B0604020202020204" pitchFamily="34" charset="-128"/>
              </a:rPr>
              <a:t>base.pp</a:t>
            </a:r>
            <a:r>
              <a:rPr lang="en-US" altLang="en-US" sz="1200" dirty="0">
                <a:latin typeface="Arial Unicode MS" panose="020B0604020202020204" pitchFamily="34" charset="-128"/>
              </a:rPr>
              <a:t>"</a:t>
            </a:r>
            <a:endParaRPr lang="en-US" altLang="en-US" sz="1200" dirty="0"/>
          </a:p>
          <a:p>
            <a:pPr lvl="0" defTabSz="914400" eaLnBrk="0" fontAlgn="base" hangingPunct="0">
              <a:spcBef>
                <a:spcPct val="0"/>
              </a:spcBef>
              <a:spcAft>
                <a:spcPct val="0"/>
              </a:spcAft>
            </a:pPr>
            <a:r>
              <a:rPr lang="en-US" altLang="en-US" sz="1200" dirty="0">
                <a:latin typeface="Arial Unicode MS" panose="020B0604020202020204" pitchFamily="34" charset="-128"/>
              </a:rPr>
              <a:t>  end</a:t>
            </a: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end</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157184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Using </a:t>
            </a:r>
            <a:r>
              <a:rPr lang="en-US" sz="2400" dirty="0" err="1" smtClean="0">
                <a:solidFill>
                  <a:schemeClr val="accent4"/>
                </a:solidFill>
                <a:latin typeface="Arial" panose="020B0604020202020204" pitchFamily="34" charset="0"/>
                <a:cs typeface="Arial" panose="020B0604020202020204" pitchFamily="34" charset="0"/>
              </a:rPr>
              <a:t>Ansible</a:t>
            </a:r>
            <a:r>
              <a:rPr lang="en-US" sz="2400" dirty="0" smtClean="0">
                <a:solidFill>
                  <a:schemeClr val="accent4"/>
                </a:solidFill>
                <a:latin typeface="Arial" panose="020B0604020202020204" pitchFamily="34" charset="0"/>
                <a:cs typeface="Arial" panose="020B0604020202020204" pitchFamily="34" charset="0"/>
              </a:rPr>
              <a:t> playbook</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Provisioning</a:t>
            </a:r>
          </a:p>
        </p:txBody>
      </p:sp>
      <p:sp>
        <p:nvSpPr>
          <p:cNvPr id="3" name="TextBox 2"/>
          <p:cNvSpPr txBox="1"/>
          <p:nvPr/>
        </p:nvSpPr>
        <p:spPr>
          <a:xfrm>
            <a:off x="431800" y="1458321"/>
            <a:ext cx="4699000" cy="369332"/>
          </a:xfrm>
          <a:prstGeom prst="rect">
            <a:avLst/>
          </a:prstGeom>
          <a:noFill/>
        </p:spPr>
        <p:txBody>
          <a:bodyPr wrap="square" rtlCol="0">
            <a:spAutoFit/>
          </a:bodyPr>
          <a:lstStyle/>
          <a:p>
            <a:r>
              <a:rPr lang="en-US" b="1" dirty="0" smtClean="0"/>
              <a:t>Sample </a:t>
            </a:r>
            <a:r>
              <a:rPr lang="en-US" b="1" dirty="0" err="1" smtClean="0"/>
              <a:t>Vagrantfile</a:t>
            </a:r>
            <a:r>
              <a:rPr lang="en-US" b="1" dirty="0"/>
              <a:t> </a:t>
            </a:r>
            <a:r>
              <a:rPr lang="en-US" b="1" dirty="0" smtClean="0"/>
              <a:t>with </a:t>
            </a:r>
            <a:r>
              <a:rPr lang="en-US" b="1" dirty="0" err="1" smtClean="0"/>
              <a:t>Ansible</a:t>
            </a:r>
            <a:endParaRPr lang="en-US" dirty="0"/>
          </a:p>
        </p:txBody>
      </p:sp>
      <p:sp>
        <p:nvSpPr>
          <p:cNvPr id="5" name="Rectangle 2"/>
          <p:cNvSpPr>
            <a:spLocks noChangeArrowheads="1"/>
          </p:cNvSpPr>
          <p:nvPr/>
        </p:nvSpPr>
        <p:spPr bwMode="auto">
          <a:xfrm>
            <a:off x="514350" y="1827653"/>
            <a:ext cx="4838700" cy="4585871"/>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latin typeface="Arial Unicode MS" panose="020B0604020202020204" pitchFamily="34" charset="-128"/>
              </a:rPr>
              <a:t>VAGRANTFILE_API_VERSION = '2'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hosts </a:t>
            </a:r>
            <a:r>
              <a:rPr lang="en-US" altLang="en-US" sz="1200" dirty="0">
                <a:latin typeface="Arial Unicode MS" panose="020B0604020202020204" pitchFamily="34" charset="-128"/>
              </a:rPr>
              <a:t>= [ { name: 'box001', </a:t>
            </a:r>
            <a:r>
              <a:rPr lang="en-US" altLang="en-US" sz="1200" dirty="0" err="1">
                <a:latin typeface="Arial Unicode MS" panose="020B0604020202020204" pitchFamily="34" charset="-128"/>
              </a:rPr>
              <a:t>ip</a:t>
            </a:r>
            <a:r>
              <a:rPr lang="en-US" altLang="en-US" sz="1200" dirty="0">
                <a:latin typeface="Arial Unicode MS" panose="020B0604020202020204" pitchFamily="34" charset="-128"/>
              </a:rPr>
              <a:t>: '192.168.56.65' },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 </a:t>
            </a:r>
            <a:r>
              <a:rPr lang="en-US" altLang="en-US" sz="1200" dirty="0">
                <a:latin typeface="Arial Unicode MS" panose="020B0604020202020204" pitchFamily="34" charset="-128"/>
              </a:rPr>
              <a:t>name: 'box002', </a:t>
            </a:r>
            <a:r>
              <a:rPr lang="en-US" altLang="en-US" sz="1200" dirty="0" err="1">
                <a:latin typeface="Arial Unicode MS" panose="020B0604020202020204" pitchFamily="34" charset="-128"/>
              </a:rPr>
              <a:t>ip</a:t>
            </a:r>
            <a:r>
              <a:rPr lang="en-US" altLang="en-US" sz="1200" dirty="0">
                <a:latin typeface="Arial Unicode MS" panose="020B0604020202020204" pitchFamily="34" charset="-128"/>
              </a:rPr>
              <a:t>: '192.168.56.66' } ]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endParaRPr lang="en-US" altLang="en-US" sz="1200" dirty="0">
              <a:latin typeface="Arial Unicode MS" panose="020B0604020202020204" pitchFamily="34" charset="-128"/>
            </a:endParaRPr>
          </a:p>
          <a:p>
            <a:pPr lvl="0" defTabSz="914400" eaLnBrk="0" fontAlgn="base" hangingPunct="0">
              <a:spcBef>
                <a:spcPct val="0"/>
              </a:spcBef>
              <a:spcAft>
                <a:spcPct val="0"/>
              </a:spcAft>
            </a:pPr>
            <a:r>
              <a:rPr lang="en-US" altLang="en-US" sz="1200" dirty="0" err="1" smtClean="0">
                <a:latin typeface="Arial Unicode MS" panose="020B0604020202020204" pitchFamily="34" charset="-128"/>
              </a:rPr>
              <a:t>Vagrant.configure</a:t>
            </a:r>
            <a:r>
              <a:rPr lang="en-US" altLang="en-US" sz="1200" dirty="0" smtClean="0">
                <a:latin typeface="Arial Unicode MS" panose="020B0604020202020204" pitchFamily="34" charset="-128"/>
              </a:rPr>
              <a:t>(VAGRANTFILE_API_VERSION</a:t>
            </a:r>
            <a:r>
              <a:rPr lang="en-US" altLang="en-US" sz="1200" dirty="0">
                <a:latin typeface="Arial Unicode MS" panose="020B0604020202020204" pitchFamily="34" charset="-128"/>
              </a:rPr>
              <a:t>) do |</a:t>
            </a:r>
            <a:r>
              <a:rPr lang="en-US" altLang="en-US" sz="1200" dirty="0" err="1" smtClean="0">
                <a:latin typeface="Arial Unicode MS" panose="020B0604020202020204" pitchFamily="34" charset="-128"/>
              </a:rPr>
              <a:t>config</a:t>
            </a:r>
            <a:r>
              <a:rPr lang="en-US" altLang="en-US" sz="1200" dirty="0" smtClean="0">
                <a:latin typeface="Arial Unicode MS" panose="020B0604020202020204" pitchFamily="34" charset="-128"/>
              </a:rPr>
              <a:t>|</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config.vm.box</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'centos/7'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hosts.each</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do |host|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config.vm.define</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host[:name] do |node|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node.vm.hostname</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host[:name]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node.vm.network</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a:t>
            </a:r>
            <a:r>
              <a:rPr lang="en-US" altLang="en-US" sz="1200" dirty="0" err="1">
                <a:latin typeface="Arial Unicode MS" panose="020B0604020202020204" pitchFamily="34" charset="-128"/>
              </a:rPr>
              <a:t>private_network</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ip</a:t>
            </a:r>
            <a:r>
              <a:rPr lang="en-US" altLang="en-US" sz="1200" dirty="0">
                <a:latin typeface="Arial Unicode MS" panose="020B0604020202020204" pitchFamily="34" charset="-128"/>
              </a:rPr>
              <a:t>: host[:</a:t>
            </a:r>
            <a:r>
              <a:rPr lang="en-US" altLang="en-US" sz="1200" dirty="0" err="1">
                <a:latin typeface="Arial Unicode MS" panose="020B0604020202020204" pitchFamily="34" charset="-128"/>
              </a:rPr>
              <a:t>ip</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netmask</a:t>
            </a:r>
            <a:r>
              <a:rPr lang="en-US" altLang="en-US" sz="1200" dirty="0">
                <a:latin typeface="Arial Unicode MS" panose="020B0604020202020204" pitchFamily="34" charset="-128"/>
              </a:rPr>
              <a:t>: '255.255.255.0'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node.vm.synced_folder</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'html', '/</a:t>
            </a:r>
            <a:r>
              <a:rPr lang="en-US" altLang="en-US" sz="1200" dirty="0" err="1" smtClean="0">
                <a:latin typeface="Arial Unicode MS" panose="020B0604020202020204" pitchFamily="34" charset="-128"/>
              </a:rPr>
              <a:t>var</a:t>
            </a:r>
            <a:r>
              <a:rPr lang="en-US" altLang="en-US" sz="1200" dirty="0" smtClean="0">
                <a:latin typeface="Arial Unicode MS" panose="020B0604020202020204" pitchFamily="34" charset="-128"/>
              </a:rPr>
              <a:t>/www/html‘</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node.vm.provider</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a:t>
            </a:r>
            <a:r>
              <a:rPr lang="en-US" altLang="en-US" sz="1200" dirty="0" err="1">
                <a:latin typeface="Arial Unicode MS" panose="020B0604020202020204" pitchFamily="34" charset="-128"/>
              </a:rPr>
              <a:t>virtualbox</a:t>
            </a:r>
            <a:r>
              <a:rPr lang="en-US" altLang="en-US" sz="1200" dirty="0">
                <a:latin typeface="Arial Unicode MS" panose="020B0604020202020204" pitchFamily="34" charset="-128"/>
              </a:rPr>
              <a:t> do |</a:t>
            </a:r>
            <a:r>
              <a:rPr lang="en-US" altLang="en-US" sz="1200" dirty="0" err="1">
                <a:latin typeface="Arial Unicode MS" panose="020B0604020202020204" pitchFamily="34" charset="-128"/>
              </a:rPr>
              <a:t>vb</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vb.name </a:t>
            </a:r>
            <a:r>
              <a:rPr lang="en-US" altLang="en-US" sz="1200" dirty="0">
                <a:latin typeface="Arial Unicode MS" panose="020B0604020202020204" pitchFamily="34" charset="-128"/>
              </a:rPr>
              <a:t>= host[:name]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end </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node.vm.provision</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a:t>
            </a:r>
            <a:r>
              <a:rPr lang="en-US" altLang="en-US" sz="1200" dirty="0" err="1">
                <a:latin typeface="Arial Unicode MS" panose="020B0604020202020204" pitchFamily="34" charset="-128"/>
              </a:rPr>
              <a:t>ansible</a:t>
            </a:r>
            <a:r>
              <a:rPr lang="en-US" altLang="en-US" sz="1200" dirty="0">
                <a:latin typeface="Arial Unicode MS" panose="020B0604020202020204" pitchFamily="34" charset="-128"/>
              </a:rPr>
              <a:t>' do |</a:t>
            </a:r>
            <a:r>
              <a:rPr lang="en-US" altLang="en-US" sz="1200" dirty="0" err="1">
                <a:latin typeface="Arial Unicode MS" panose="020B0604020202020204" pitchFamily="34" charset="-128"/>
              </a:rPr>
              <a:t>ansible</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a:t>
            </a:r>
            <a:r>
              <a:rPr lang="en-US" altLang="en-US" sz="1200" dirty="0" err="1" smtClean="0">
                <a:latin typeface="Arial Unicode MS" panose="020B0604020202020204" pitchFamily="34" charset="-128"/>
              </a:rPr>
              <a:t>ansible.playbook</a:t>
            </a:r>
            <a:r>
              <a:rPr lang="en-US" altLang="en-US" sz="1200" dirty="0" smtClean="0">
                <a:latin typeface="Arial Unicode MS" panose="020B0604020202020204" pitchFamily="34" charset="-128"/>
              </a:rPr>
              <a:t> </a:t>
            </a:r>
            <a:r>
              <a:rPr lang="en-US" altLang="en-US" sz="1200" dirty="0">
                <a:latin typeface="Arial Unicode MS" panose="020B0604020202020204" pitchFamily="34" charset="-128"/>
              </a:rPr>
              <a:t>= '</a:t>
            </a:r>
            <a:r>
              <a:rPr lang="en-US" altLang="en-US" sz="1200" dirty="0" err="1">
                <a:latin typeface="Arial Unicode MS" panose="020B0604020202020204" pitchFamily="34" charset="-128"/>
              </a:rPr>
              <a:t>ansible</a:t>
            </a:r>
            <a:r>
              <a:rPr lang="en-US" altLang="en-US" sz="1200" dirty="0">
                <a:latin typeface="Arial Unicode MS" panose="020B0604020202020204" pitchFamily="34" charset="-128"/>
              </a:rPr>
              <a:t>/</a:t>
            </a:r>
            <a:r>
              <a:rPr lang="en-US" altLang="en-US" sz="1200" dirty="0" err="1">
                <a:latin typeface="Arial Unicode MS" panose="020B0604020202020204" pitchFamily="34" charset="-128"/>
              </a:rPr>
              <a:t>site.yml</a:t>
            </a:r>
            <a:r>
              <a:rPr lang="en-US" altLang="en-US" sz="1200" dirty="0">
                <a:latin typeface="Arial Unicode MS" panose="020B0604020202020204" pitchFamily="34" charset="-128"/>
              </a:rPr>
              <a:t>' </a:t>
            </a:r>
            <a:endParaRPr lang="en-US" altLang="en-US" sz="1200" dirty="0" smtClean="0">
              <a:latin typeface="Arial Unicode MS" panose="020B0604020202020204" pitchFamily="34" charset="-128"/>
            </a:endParaRP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end </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end </a:t>
            </a:r>
          </a:p>
          <a:p>
            <a:pPr lvl="0" defTabSz="914400" eaLnBrk="0" fontAlgn="base" hangingPunct="0">
              <a:spcBef>
                <a:spcPct val="0"/>
              </a:spcBef>
              <a:spcAft>
                <a:spcPct val="0"/>
              </a:spcAft>
            </a:pPr>
            <a:r>
              <a:rPr lang="en-US" altLang="en-US" sz="1200" dirty="0">
                <a:latin typeface="Arial Unicode MS" panose="020B0604020202020204" pitchFamily="34" charset="-128"/>
              </a:rPr>
              <a:t> </a:t>
            </a:r>
            <a:r>
              <a:rPr lang="en-US" altLang="en-US" sz="1200" dirty="0" smtClean="0">
                <a:latin typeface="Arial Unicode MS" panose="020B0604020202020204" pitchFamily="34" charset="-128"/>
              </a:rPr>
              <a:t>  end </a:t>
            </a:r>
          </a:p>
          <a:p>
            <a:pPr lvl="0" defTabSz="914400" eaLnBrk="0" fontAlgn="base" hangingPunct="0">
              <a:spcBef>
                <a:spcPct val="0"/>
              </a:spcBef>
              <a:spcAft>
                <a:spcPct val="0"/>
              </a:spcAft>
            </a:pPr>
            <a:r>
              <a:rPr lang="en-US" altLang="en-US" sz="1200" dirty="0" smtClean="0">
                <a:latin typeface="Arial Unicode MS" panose="020B0604020202020204" pitchFamily="34" charset="-128"/>
              </a:rPr>
              <a:t>end</a:t>
            </a:r>
            <a:r>
              <a:rPr lang="en-US" altLang="en-US" sz="1600" dirty="0" smtClean="0"/>
              <a:t>  </a:t>
            </a:r>
            <a:endParaRPr lang="en-US" altLang="en-US" sz="2800" dirty="0">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5521510" y="1827653"/>
            <a:ext cx="1636535" cy="2410463"/>
          </a:xfrm>
          <a:prstGeom prst="rect">
            <a:avLst/>
          </a:prstGeom>
        </p:spPr>
      </p:pic>
      <p:sp>
        <p:nvSpPr>
          <p:cNvPr id="17" name="TextBox 16"/>
          <p:cNvSpPr txBox="1"/>
          <p:nvPr/>
        </p:nvSpPr>
        <p:spPr>
          <a:xfrm>
            <a:off x="5371005" y="1525118"/>
            <a:ext cx="1937544" cy="369332"/>
          </a:xfrm>
          <a:prstGeom prst="rect">
            <a:avLst/>
          </a:prstGeom>
          <a:noFill/>
        </p:spPr>
        <p:txBody>
          <a:bodyPr wrap="square" rtlCol="0">
            <a:spAutoFit/>
          </a:bodyPr>
          <a:lstStyle/>
          <a:p>
            <a:r>
              <a:rPr lang="en-US" b="1" dirty="0" smtClean="0"/>
              <a:t>Project Structure:</a:t>
            </a:r>
            <a:endParaRPr lang="en-US" dirty="0"/>
          </a:p>
        </p:txBody>
      </p:sp>
      <p:pic>
        <p:nvPicPr>
          <p:cNvPr id="11" name="Picture 10"/>
          <p:cNvPicPr>
            <a:picLocks noChangeAspect="1"/>
          </p:cNvPicPr>
          <p:nvPr/>
        </p:nvPicPr>
        <p:blipFill>
          <a:blip r:embed="rId4"/>
          <a:stretch>
            <a:fillRect/>
          </a:stretch>
        </p:blipFill>
        <p:spPr>
          <a:xfrm>
            <a:off x="5643127" y="4803784"/>
            <a:ext cx="1104459" cy="1257632"/>
          </a:xfrm>
          <a:prstGeom prst="rect">
            <a:avLst/>
          </a:prstGeom>
        </p:spPr>
      </p:pic>
      <p:pic>
        <p:nvPicPr>
          <p:cNvPr id="18" name="Picture 17"/>
          <p:cNvPicPr>
            <a:picLocks noChangeAspect="1"/>
          </p:cNvPicPr>
          <p:nvPr/>
        </p:nvPicPr>
        <p:blipFill>
          <a:blip r:embed="rId5"/>
          <a:stretch>
            <a:fillRect/>
          </a:stretch>
        </p:blipFill>
        <p:spPr>
          <a:xfrm>
            <a:off x="7243955" y="1827653"/>
            <a:ext cx="2096054" cy="1104459"/>
          </a:xfrm>
          <a:prstGeom prst="rect">
            <a:avLst/>
          </a:prstGeom>
        </p:spPr>
      </p:pic>
      <p:sp>
        <p:nvSpPr>
          <p:cNvPr id="19" name="TextBox 18"/>
          <p:cNvSpPr txBox="1"/>
          <p:nvPr/>
        </p:nvSpPr>
        <p:spPr>
          <a:xfrm>
            <a:off x="5710514" y="4434452"/>
            <a:ext cx="969686" cy="369332"/>
          </a:xfrm>
          <a:prstGeom prst="rect">
            <a:avLst/>
          </a:prstGeom>
          <a:noFill/>
        </p:spPr>
        <p:txBody>
          <a:bodyPr wrap="square" rtlCol="0">
            <a:spAutoFit/>
          </a:bodyPr>
          <a:lstStyle/>
          <a:p>
            <a:r>
              <a:rPr lang="en-US" b="1" dirty="0" err="1" smtClean="0"/>
              <a:t>site.yml</a:t>
            </a:r>
            <a:endParaRPr lang="en-US" dirty="0"/>
          </a:p>
        </p:txBody>
      </p:sp>
      <p:sp>
        <p:nvSpPr>
          <p:cNvPr id="20" name="TextBox 19"/>
          <p:cNvSpPr txBox="1"/>
          <p:nvPr/>
        </p:nvSpPr>
        <p:spPr>
          <a:xfrm>
            <a:off x="7243955" y="1536339"/>
            <a:ext cx="1937544" cy="369332"/>
          </a:xfrm>
          <a:prstGeom prst="rect">
            <a:avLst/>
          </a:prstGeom>
          <a:noFill/>
        </p:spPr>
        <p:txBody>
          <a:bodyPr wrap="square" rtlCol="0">
            <a:spAutoFit/>
          </a:bodyPr>
          <a:lstStyle/>
          <a:p>
            <a:r>
              <a:rPr lang="en-US" b="1" dirty="0" smtClean="0"/>
              <a:t>Common Role</a:t>
            </a:r>
            <a:endParaRPr lang="en-US" dirty="0"/>
          </a:p>
        </p:txBody>
      </p:sp>
      <p:pic>
        <p:nvPicPr>
          <p:cNvPr id="22" name="Picture 21"/>
          <p:cNvPicPr>
            <a:picLocks noChangeAspect="1"/>
          </p:cNvPicPr>
          <p:nvPr/>
        </p:nvPicPr>
        <p:blipFill>
          <a:blip r:embed="rId6"/>
          <a:stretch>
            <a:fillRect/>
          </a:stretch>
        </p:blipFill>
        <p:spPr>
          <a:xfrm>
            <a:off x="7243955" y="3449110"/>
            <a:ext cx="3586956" cy="3015731"/>
          </a:xfrm>
          <a:prstGeom prst="rect">
            <a:avLst/>
          </a:prstGeom>
        </p:spPr>
      </p:pic>
      <p:pic>
        <p:nvPicPr>
          <p:cNvPr id="21" name="Picture 20"/>
          <p:cNvPicPr>
            <a:picLocks noChangeAspect="1"/>
          </p:cNvPicPr>
          <p:nvPr/>
        </p:nvPicPr>
        <p:blipFill>
          <a:blip r:embed="rId7"/>
          <a:stretch>
            <a:fillRect/>
          </a:stretch>
        </p:blipFill>
        <p:spPr>
          <a:xfrm>
            <a:off x="9410697" y="1806453"/>
            <a:ext cx="2781303" cy="1991252"/>
          </a:xfrm>
          <a:prstGeom prst="rect">
            <a:avLst/>
          </a:prstGeom>
        </p:spPr>
      </p:pic>
      <p:sp>
        <p:nvSpPr>
          <p:cNvPr id="23" name="TextBox 22"/>
          <p:cNvSpPr txBox="1"/>
          <p:nvPr/>
        </p:nvSpPr>
        <p:spPr>
          <a:xfrm>
            <a:off x="7243955" y="3086690"/>
            <a:ext cx="1937544" cy="369332"/>
          </a:xfrm>
          <a:prstGeom prst="rect">
            <a:avLst/>
          </a:prstGeom>
          <a:noFill/>
        </p:spPr>
        <p:txBody>
          <a:bodyPr wrap="square" rtlCol="0">
            <a:spAutoFit/>
          </a:bodyPr>
          <a:lstStyle/>
          <a:p>
            <a:r>
              <a:rPr lang="en-US" b="1" dirty="0" smtClean="0"/>
              <a:t>DB Role</a:t>
            </a:r>
            <a:endParaRPr lang="en-US" dirty="0"/>
          </a:p>
        </p:txBody>
      </p:sp>
      <p:sp>
        <p:nvSpPr>
          <p:cNvPr id="24" name="TextBox 23"/>
          <p:cNvSpPr txBox="1"/>
          <p:nvPr/>
        </p:nvSpPr>
        <p:spPr>
          <a:xfrm>
            <a:off x="9425919" y="1519186"/>
            <a:ext cx="1937544" cy="369332"/>
          </a:xfrm>
          <a:prstGeom prst="rect">
            <a:avLst/>
          </a:prstGeom>
          <a:noFill/>
        </p:spPr>
        <p:txBody>
          <a:bodyPr wrap="square" rtlCol="0">
            <a:spAutoFit/>
          </a:bodyPr>
          <a:lstStyle/>
          <a:p>
            <a:r>
              <a:rPr lang="en-US" b="1" dirty="0" smtClean="0"/>
              <a:t>Web Role</a:t>
            </a:r>
            <a:endParaRPr lang="en-US" dirty="0"/>
          </a:p>
        </p:txBody>
      </p:sp>
    </p:spTree>
    <p:extLst>
      <p:ext uri="{BB962C8B-B14F-4D97-AF65-F5344CB8AC3E}">
        <p14:creationId xmlns:p14="http://schemas.microsoft.com/office/powerpoint/2010/main" val="3807170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Vagrant Overview</a:t>
            </a:r>
          </a:p>
          <a:p>
            <a:r>
              <a:rPr lang="en-US" dirty="0" smtClean="0"/>
              <a:t>Getting up and Running</a:t>
            </a:r>
          </a:p>
          <a:p>
            <a:r>
              <a:rPr lang="en-US" dirty="0" smtClean="0"/>
              <a:t>Configuring Vagrant boxes</a:t>
            </a:r>
          </a:p>
          <a:p>
            <a:r>
              <a:rPr lang="en-US" dirty="0"/>
              <a:t>Provisioning</a:t>
            </a:r>
          </a:p>
          <a:p>
            <a:pPr lvl="1"/>
            <a:r>
              <a:rPr lang="en-US" dirty="0" smtClean="0"/>
              <a:t>Setting </a:t>
            </a:r>
            <a:r>
              <a:rPr lang="en-US" dirty="0"/>
              <a:t>up a LAMP </a:t>
            </a:r>
            <a:r>
              <a:rPr lang="en-US" dirty="0" smtClean="0"/>
              <a:t>stack using Shell Scripts</a:t>
            </a:r>
          </a:p>
          <a:p>
            <a:pPr lvl="1"/>
            <a:r>
              <a:rPr lang="en-US" dirty="0" smtClean="0"/>
              <a:t>Setting </a:t>
            </a:r>
            <a:r>
              <a:rPr lang="en-US" dirty="0"/>
              <a:t>up a LAMP stack using </a:t>
            </a:r>
            <a:r>
              <a:rPr lang="en-US" dirty="0" smtClean="0"/>
              <a:t>Chef</a:t>
            </a:r>
            <a:endParaRPr lang="en-US" dirty="0"/>
          </a:p>
          <a:p>
            <a:pPr lvl="1"/>
            <a:r>
              <a:rPr lang="en-US" dirty="0"/>
              <a:t>Setting up a LAMP stack using </a:t>
            </a:r>
            <a:r>
              <a:rPr lang="en-US" dirty="0" smtClean="0"/>
              <a:t>Puppet</a:t>
            </a:r>
          </a:p>
          <a:p>
            <a:pPr lvl="1"/>
            <a:r>
              <a:rPr lang="en-US" dirty="0"/>
              <a:t>Setting up a LAMP stack using </a:t>
            </a:r>
            <a:r>
              <a:rPr lang="en-US" dirty="0" err="1"/>
              <a:t>Ansible</a:t>
            </a:r>
            <a:endParaRPr lang="en-US" dirty="0"/>
          </a:p>
          <a:p>
            <a:pPr lvl="1"/>
            <a:endParaRPr lang="en-US" dirty="0"/>
          </a:p>
          <a:p>
            <a:pPr lvl="1"/>
            <a:endParaRPr lang="en-US" dirty="0"/>
          </a:p>
          <a:p>
            <a:pPr lvl="1"/>
            <a:endParaRPr lang="en-US" dirty="0"/>
          </a:p>
          <a:p>
            <a:pPr lvl="1"/>
            <a:endParaRPr lang="en-US" dirty="0"/>
          </a:p>
        </p:txBody>
      </p:sp>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Contents</a:t>
            </a: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Vagrant</a:t>
            </a:r>
          </a:p>
        </p:txBody>
      </p:sp>
    </p:spTree>
    <p:extLst>
      <p:ext uri="{BB962C8B-B14F-4D97-AF65-F5344CB8AC3E}">
        <p14:creationId xmlns:p14="http://schemas.microsoft.com/office/powerpoint/2010/main" val="3740436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Why Use Vagrant?</a:t>
            </a:r>
            <a:endParaRPr lang="en-US" sz="2400" dirty="0">
              <a:solidFill>
                <a:schemeClr val="accent4"/>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2145" y="2282296"/>
            <a:ext cx="2251999" cy="3726320"/>
          </a:xfrm>
          <a:prstGeom prst="rect">
            <a:avLst/>
          </a:prstGeom>
        </p:spPr>
      </p:pic>
      <p:grpSp>
        <p:nvGrpSpPr>
          <p:cNvPr id="13" name="Group 12"/>
          <p:cNvGrpSpPr/>
          <p:nvPr/>
        </p:nvGrpSpPr>
        <p:grpSpPr>
          <a:xfrm>
            <a:off x="4126271" y="4251296"/>
            <a:ext cx="1905000" cy="1905000"/>
            <a:chOff x="3883513" y="4089889"/>
            <a:chExt cx="1905000" cy="1905000"/>
          </a:xfrm>
        </p:grpSpPr>
        <p:pic>
          <p:nvPicPr>
            <p:cNvPr id="7" name="Picture 2" descr="Image result for developer icon"/>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83513" y="408988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apple icon"/>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65747" y="5203778"/>
              <a:ext cx="540531" cy="5405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795057" y="4251296"/>
            <a:ext cx="1905000" cy="1905000"/>
            <a:chOff x="575012" y="4089889"/>
            <a:chExt cx="1905000" cy="1905000"/>
          </a:xfrm>
        </p:grpSpPr>
        <p:pic>
          <p:nvPicPr>
            <p:cNvPr id="3074" name="Picture 2" descr="Image result for developer icon"/>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5012" y="408988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windows logo png"/>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33167" y="5291421"/>
              <a:ext cx="365243" cy="36524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Image result for linux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4113" y="1820631"/>
            <a:ext cx="808356" cy="8083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hp logo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2505" y="3627115"/>
            <a:ext cx="1059615" cy="5719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Image result for php logo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5363" y="3627115"/>
            <a:ext cx="1059615" cy="5719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mage result for php logo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01696" y="4934986"/>
            <a:ext cx="1059615" cy="571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28909" y="3728405"/>
            <a:ext cx="1118937" cy="369332"/>
          </a:xfrm>
          <a:prstGeom prst="rect">
            <a:avLst/>
          </a:prstGeom>
          <a:noFill/>
        </p:spPr>
        <p:txBody>
          <a:bodyPr wrap="square" rtlCol="0">
            <a:spAutoFit/>
          </a:bodyPr>
          <a:lstStyle/>
          <a:p>
            <a:r>
              <a:rPr lang="en-US" b="1" dirty="0" smtClean="0"/>
              <a:t>v 5.3</a:t>
            </a:r>
          </a:p>
        </p:txBody>
      </p:sp>
      <p:sp>
        <p:nvSpPr>
          <p:cNvPr id="20" name="TextBox 19"/>
          <p:cNvSpPr txBox="1"/>
          <p:nvPr/>
        </p:nvSpPr>
        <p:spPr>
          <a:xfrm>
            <a:off x="5357159" y="3728405"/>
            <a:ext cx="1118937" cy="369332"/>
          </a:xfrm>
          <a:prstGeom prst="rect">
            <a:avLst/>
          </a:prstGeom>
          <a:noFill/>
        </p:spPr>
        <p:txBody>
          <a:bodyPr wrap="square" rtlCol="0">
            <a:spAutoFit/>
          </a:bodyPr>
          <a:lstStyle/>
          <a:p>
            <a:r>
              <a:rPr lang="en-US" b="1" dirty="0" smtClean="0"/>
              <a:t>v 5.5</a:t>
            </a:r>
          </a:p>
        </p:txBody>
      </p:sp>
      <p:sp>
        <p:nvSpPr>
          <p:cNvPr id="21" name="TextBox 20"/>
          <p:cNvSpPr txBox="1"/>
          <p:nvPr/>
        </p:nvSpPr>
        <p:spPr>
          <a:xfrm>
            <a:off x="10002807" y="5036276"/>
            <a:ext cx="1118937" cy="369332"/>
          </a:xfrm>
          <a:prstGeom prst="rect">
            <a:avLst/>
          </a:prstGeom>
          <a:noFill/>
        </p:spPr>
        <p:txBody>
          <a:bodyPr wrap="square" rtlCol="0">
            <a:spAutoFit/>
          </a:bodyPr>
          <a:lstStyle/>
          <a:p>
            <a:r>
              <a:rPr lang="en-US" b="1" dirty="0" smtClean="0"/>
              <a:t>v 5.2</a:t>
            </a:r>
          </a:p>
        </p:txBody>
      </p:sp>
      <p:pic>
        <p:nvPicPr>
          <p:cNvPr id="1038" name="Picture 14" descr="Image result for nginx logo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9747" y="3046716"/>
            <a:ext cx="1382138" cy="31793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descr="Image result for apache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5383" y="2823873"/>
            <a:ext cx="1389519" cy="78276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ariadb logo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3083" y="1765505"/>
            <a:ext cx="1322029" cy="99420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phpmyadmin logo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09460" y="3712496"/>
            <a:ext cx="1734986" cy="130123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mysql logo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5566" y="1876567"/>
            <a:ext cx="1690501" cy="8759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2" descr="Image result for mysql logo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51739" y="2349629"/>
            <a:ext cx="1690501" cy="8759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55860" y="6146490"/>
            <a:ext cx="1500309" cy="376861"/>
          </a:xfrm>
          <a:prstGeom prst="rect">
            <a:avLst/>
          </a:prstGeom>
          <a:noFill/>
        </p:spPr>
        <p:txBody>
          <a:bodyPr wrap="square" rtlCol="0">
            <a:spAutoFit/>
          </a:bodyPr>
          <a:lstStyle/>
          <a:p>
            <a:r>
              <a:rPr lang="en-US" b="1" dirty="0" smtClean="0"/>
              <a:t>Developer A</a:t>
            </a:r>
            <a:endParaRPr lang="en-US" b="1" dirty="0"/>
          </a:p>
        </p:txBody>
      </p:sp>
      <p:sp>
        <p:nvSpPr>
          <p:cNvPr id="32" name="TextBox 31"/>
          <p:cNvSpPr txBox="1"/>
          <p:nvPr/>
        </p:nvSpPr>
        <p:spPr>
          <a:xfrm>
            <a:off x="4404286" y="6156296"/>
            <a:ext cx="1500309" cy="376861"/>
          </a:xfrm>
          <a:prstGeom prst="rect">
            <a:avLst/>
          </a:prstGeom>
          <a:noFill/>
        </p:spPr>
        <p:txBody>
          <a:bodyPr wrap="square" rtlCol="0">
            <a:spAutoFit/>
          </a:bodyPr>
          <a:lstStyle/>
          <a:p>
            <a:r>
              <a:rPr lang="en-US" b="1" dirty="0" smtClean="0"/>
              <a:t>Developer B</a:t>
            </a:r>
            <a:endParaRPr lang="en-US" b="1" dirty="0"/>
          </a:p>
        </p:txBody>
      </p:sp>
      <p:sp>
        <p:nvSpPr>
          <p:cNvPr id="33" name="TextBox 32"/>
          <p:cNvSpPr txBox="1"/>
          <p:nvPr/>
        </p:nvSpPr>
        <p:spPr>
          <a:xfrm>
            <a:off x="7412716" y="5885865"/>
            <a:ext cx="2730643" cy="369332"/>
          </a:xfrm>
          <a:prstGeom prst="rect">
            <a:avLst/>
          </a:prstGeom>
          <a:noFill/>
        </p:spPr>
        <p:txBody>
          <a:bodyPr wrap="square" rtlCol="0">
            <a:spAutoFit/>
          </a:bodyPr>
          <a:lstStyle/>
          <a:p>
            <a:pPr algn="ctr"/>
            <a:r>
              <a:rPr lang="en-US" b="1" dirty="0" smtClean="0"/>
              <a:t>Production Environment</a:t>
            </a:r>
            <a:endParaRPr lang="en-US" b="1" dirty="0"/>
          </a:p>
        </p:txBody>
      </p:sp>
      <p:pic>
        <p:nvPicPr>
          <p:cNvPr id="34" name="Picture 16" descr="Image result for apache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9950" y="3216972"/>
            <a:ext cx="1389519" cy="7827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pplication icon 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4575" y="5260124"/>
            <a:ext cx="557947" cy="55794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826168" y="257303"/>
            <a:ext cx="9029700" cy="58477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Vagrant Overview</a:t>
            </a:r>
          </a:p>
        </p:txBody>
      </p:sp>
    </p:spTree>
    <p:extLst>
      <p:ext uri="{BB962C8B-B14F-4D97-AF65-F5344CB8AC3E}">
        <p14:creationId xmlns:p14="http://schemas.microsoft.com/office/powerpoint/2010/main" val="186992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Why Use Vagrant?</a:t>
            </a:r>
            <a:endParaRPr lang="en-US" sz="2400" dirty="0">
              <a:solidFill>
                <a:schemeClr val="accent4"/>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2145" y="2282296"/>
            <a:ext cx="2251999" cy="3726320"/>
          </a:xfrm>
          <a:prstGeom prst="rect">
            <a:avLst/>
          </a:prstGeom>
        </p:spPr>
      </p:pic>
      <p:grpSp>
        <p:nvGrpSpPr>
          <p:cNvPr id="13" name="Group 12"/>
          <p:cNvGrpSpPr/>
          <p:nvPr/>
        </p:nvGrpSpPr>
        <p:grpSpPr>
          <a:xfrm>
            <a:off x="4126271" y="4251296"/>
            <a:ext cx="1905000" cy="1905000"/>
            <a:chOff x="3883513" y="4089889"/>
            <a:chExt cx="1905000" cy="1905000"/>
          </a:xfrm>
        </p:grpSpPr>
        <p:pic>
          <p:nvPicPr>
            <p:cNvPr id="7" name="Picture 2" descr="Image result for developer icon"/>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83513" y="408988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apple icon"/>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65747" y="5203778"/>
              <a:ext cx="540531" cy="5405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795057" y="4251296"/>
            <a:ext cx="1905000" cy="1905000"/>
            <a:chOff x="575012" y="4089889"/>
            <a:chExt cx="1905000" cy="1905000"/>
          </a:xfrm>
        </p:grpSpPr>
        <p:pic>
          <p:nvPicPr>
            <p:cNvPr id="3074" name="Picture 2" descr="Image result for developer icon"/>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5012" y="408988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windows logo png"/>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33167" y="5291421"/>
              <a:ext cx="365243" cy="36524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Image result for linux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4113" y="1820631"/>
            <a:ext cx="808356" cy="8083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55860" y="6146490"/>
            <a:ext cx="1500309" cy="376861"/>
          </a:xfrm>
          <a:prstGeom prst="rect">
            <a:avLst/>
          </a:prstGeom>
          <a:noFill/>
        </p:spPr>
        <p:txBody>
          <a:bodyPr wrap="square" rtlCol="0">
            <a:spAutoFit/>
          </a:bodyPr>
          <a:lstStyle/>
          <a:p>
            <a:r>
              <a:rPr lang="en-US" b="1" dirty="0" smtClean="0"/>
              <a:t>Developer A</a:t>
            </a:r>
            <a:endParaRPr lang="en-US" b="1" dirty="0"/>
          </a:p>
        </p:txBody>
      </p:sp>
      <p:sp>
        <p:nvSpPr>
          <p:cNvPr id="32" name="TextBox 31"/>
          <p:cNvSpPr txBox="1"/>
          <p:nvPr/>
        </p:nvSpPr>
        <p:spPr>
          <a:xfrm>
            <a:off x="4404286" y="6156296"/>
            <a:ext cx="1500309" cy="376861"/>
          </a:xfrm>
          <a:prstGeom prst="rect">
            <a:avLst/>
          </a:prstGeom>
          <a:noFill/>
        </p:spPr>
        <p:txBody>
          <a:bodyPr wrap="square" rtlCol="0">
            <a:spAutoFit/>
          </a:bodyPr>
          <a:lstStyle/>
          <a:p>
            <a:r>
              <a:rPr lang="en-US" b="1" dirty="0" smtClean="0"/>
              <a:t>Developer B</a:t>
            </a:r>
            <a:endParaRPr lang="en-US" b="1" dirty="0"/>
          </a:p>
        </p:txBody>
      </p:sp>
      <p:sp>
        <p:nvSpPr>
          <p:cNvPr id="33" name="TextBox 32"/>
          <p:cNvSpPr txBox="1"/>
          <p:nvPr/>
        </p:nvSpPr>
        <p:spPr>
          <a:xfrm>
            <a:off x="7412716" y="5885865"/>
            <a:ext cx="2730643" cy="369332"/>
          </a:xfrm>
          <a:prstGeom prst="rect">
            <a:avLst/>
          </a:prstGeom>
          <a:noFill/>
        </p:spPr>
        <p:txBody>
          <a:bodyPr wrap="square" rtlCol="0">
            <a:spAutoFit/>
          </a:bodyPr>
          <a:lstStyle/>
          <a:p>
            <a:pPr algn="ctr"/>
            <a:r>
              <a:rPr lang="en-US" b="1" dirty="0" smtClean="0"/>
              <a:t>Production Environment</a:t>
            </a:r>
            <a:endParaRPr lang="en-US" b="1" dirty="0"/>
          </a:p>
        </p:txBody>
      </p:sp>
      <p:grpSp>
        <p:nvGrpSpPr>
          <p:cNvPr id="35" name="Group 34"/>
          <p:cNvGrpSpPr/>
          <p:nvPr/>
        </p:nvGrpSpPr>
        <p:grpSpPr>
          <a:xfrm>
            <a:off x="318598" y="1795545"/>
            <a:ext cx="2983293" cy="2353044"/>
            <a:chOff x="408602" y="1494791"/>
            <a:chExt cx="3394388" cy="2814784"/>
          </a:xfrm>
        </p:grpSpPr>
        <p:pic>
          <p:nvPicPr>
            <p:cNvPr id="36" name="Picture 2" descr="Image result for open box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602" y="1813552"/>
              <a:ext cx="3394388" cy="24960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Image result for php logo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6014" y="1631263"/>
              <a:ext cx="1059615" cy="57191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phpmyadmin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352687">
              <a:off x="1839775" y="1494791"/>
              <a:ext cx="1734986" cy="130123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Image result for mysql logo 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899808">
              <a:off x="689446" y="2141865"/>
              <a:ext cx="1177805" cy="61026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Image result for apache logo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516421">
              <a:off x="910843" y="1536397"/>
              <a:ext cx="1389519" cy="7827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40"/>
          <p:cNvGrpSpPr/>
          <p:nvPr/>
        </p:nvGrpSpPr>
        <p:grpSpPr>
          <a:xfrm>
            <a:off x="3539971" y="1826123"/>
            <a:ext cx="2983293" cy="2353044"/>
            <a:chOff x="408602" y="1494791"/>
            <a:chExt cx="3394388" cy="2814784"/>
          </a:xfrm>
        </p:grpSpPr>
        <p:pic>
          <p:nvPicPr>
            <p:cNvPr id="42" name="Picture 2" descr="Image result for open box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602" y="1813552"/>
              <a:ext cx="3394388" cy="24960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mage result for php logo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6014" y="1631263"/>
              <a:ext cx="1059615" cy="5719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0" descr="Image result for phpmyadmin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352687">
              <a:off x="1839775" y="1494791"/>
              <a:ext cx="1734986" cy="130123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2" descr="Image result for mysql logo 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899808">
              <a:off x="689446" y="2141865"/>
              <a:ext cx="1177805" cy="61026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6" descr="Image result for apache logo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516421">
              <a:off x="910843" y="1536397"/>
              <a:ext cx="1389519" cy="7827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 46"/>
          <p:cNvGrpSpPr/>
          <p:nvPr/>
        </p:nvGrpSpPr>
        <p:grpSpPr>
          <a:xfrm>
            <a:off x="8939678" y="2554268"/>
            <a:ext cx="2983293" cy="2353044"/>
            <a:chOff x="408602" y="1494791"/>
            <a:chExt cx="3394388" cy="2814784"/>
          </a:xfrm>
        </p:grpSpPr>
        <p:pic>
          <p:nvPicPr>
            <p:cNvPr id="48" name="Picture 2" descr="Image result for open box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602" y="1813552"/>
              <a:ext cx="3394388" cy="249602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Image result for php logo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6014" y="1631263"/>
              <a:ext cx="1059615" cy="5719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0" descr="Image result for phpmyadmin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352687">
              <a:off x="1839775" y="1494791"/>
              <a:ext cx="1734986" cy="13012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2" descr="Image result for mysql logo 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899808">
              <a:off x="689446" y="2141865"/>
              <a:ext cx="1177805" cy="61026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6" descr="Image result for apache logo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516421">
              <a:off x="910843" y="1536397"/>
              <a:ext cx="1389519" cy="782763"/>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TextBox 52"/>
          <p:cNvSpPr txBox="1"/>
          <p:nvPr/>
        </p:nvSpPr>
        <p:spPr>
          <a:xfrm>
            <a:off x="826168" y="257303"/>
            <a:ext cx="90297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Vagrant Overview</a:t>
            </a:r>
          </a:p>
        </p:txBody>
      </p:sp>
    </p:spTree>
    <p:extLst>
      <p:ext uri="{BB962C8B-B14F-4D97-AF65-F5344CB8AC3E}">
        <p14:creationId xmlns:p14="http://schemas.microsoft.com/office/powerpoint/2010/main" val="2424979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new VMs quickly and easily</a:t>
            </a:r>
          </a:p>
          <a:p>
            <a:r>
              <a:rPr lang="en-US" dirty="0" smtClean="0"/>
              <a:t>Keep the number of VMs under control</a:t>
            </a:r>
          </a:p>
          <a:p>
            <a:r>
              <a:rPr lang="en-US" dirty="0" smtClean="0"/>
              <a:t>Reproducibility</a:t>
            </a:r>
          </a:p>
          <a:p>
            <a:r>
              <a:rPr lang="en-US" dirty="0" smtClean="0"/>
              <a:t>Identical environment in development and production</a:t>
            </a:r>
          </a:p>
          <a:p>
            <a:r>
              <a:rPr lang="en-US" dirty="0" smtClean="0"/>
              <a:t>Portability</a:t>
            </a:r>
          </a:p>
          <a:p>
            <a:pPr lvl="1"/>
            <a:r>
              <a:rPr lang="en-US" dirty="0" smtClean="0"/>
              <a:t>No more 4GB .ova files</a:t>
            </a:r>
          </a:p>
          <a:p>
            <a:pPr lvl="1"/>
            <a:r>
              <a:rPr lang="en-US" dirty="0" smtClean="0"/>
              <a:t>Git clone and vagrant up</a:t>
            </a:r>
          </a:p>
          <a:p>
            <a:endParaRPr lang="en-US" dirty="0" smtClean="0"/>
          </a:p>
        </p:txBody>
      </p:sp>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Why Use Vagrant?</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Vagrant Overview</a:t>
            </a:r>
          </a:p>
        </p:txBody>
      </p:sp>
    </p:spTree>
    <p:extLst>
      <p:ext uri="{BB962C8B-B14F-4D97-AF65-F5344CB8AC3E}">
        <p14:creationId xmlns:p14="http://schemas.microsoft.com/office/powerpoint/2010/main" val="1822199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Written by Mitchell Hashimoto</a:t>
            </a:r>
          </a:p>
          <a:p>
            <a:r>
              <a:rPr lang="en-US" dirty="0" smtClean="0"/>
              <a:t>an </a:t>
            </a:r>
            <a:r>
              <a:rPr lang="en-US" dirty="0"/>
              <a:t>open-source software product for building and maintaining portable virtual development environments</a:t>
            </a:r>
            <a:r>
              <a:rPr lang="en-US" dirty="0" smtClean="0"/>
              <a:t>.</a:t>
            </a:r>
          </a:p>
          <a:p>
            <a:r>
              <a:rPr lang="en-US" dirty="0" smtClean="0"/>
              <a:t>written </a:t>
            </a:r>
            <a:r>
              <a:rPr lang="en-US" dirty="0"/>
              <a:t>in the Ruby language, but its ecosystem supports development in almost all major languages</a:t>
            </a:r>
            <a:r>
              <a:rPr lang="en-US" dirty="0" smtClean="0"/>
              <a:t>.</a:t>
            </a:r>
          </a:p>
          <a:p>
            <a:r>
              <a:rPr lang="en-US" dirty="0"/>
              <a:t>Vagrant uses "Provisioners" and "Providers" as building blocks to manage the development environments.</a:t>
            </a:r>
            <a:endParaRPr lang="en-US" dirty="0" smtClean="0"/>
          </a:p>
          <a:p>
            <a:endParaRPr lang="en-US" dirty="0"/>
          </a:p>
          <a:p>
            <a:pPr marL="0" indent="0">
              <a:buNone/>
            </a:pPr>
            <a:endParaRPr lang="en-US" dirty="0" smtClean="0"/>
          </a:p>
          <a:p>
            <a:endParaRPr lang="en-US" dirty="0" smtClean="0"/>
          </a:p>
          <a:p>
            <a:pPr lvl="1"/>
            <a:endParaRPr lang="en-US" dirty="0"/>
          </a:p>
        </p:txBody>
      </p:sp>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What is Vagrant?</a:t>
            </a: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Vagrant Overview</a:t>
            </a:r>
          </a:p>
        </p:txBody>
      </p:sp>
    </p:spTree>
    <p:extLst>
      <p:ext uri="{BB962C8B-B14F-4D97-AF65-F5344CB8AC3E}">
        <p14:creationId xmlns:p14="http://schemas.microsoft.com/office/powerpoint/2010/main" val="41115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Provisioners and Providers</a:t>
            </a: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Vagrant Overview</a:t>
            </a:r>
          </a:p>
        </p:txBody>
      </p:sp>
      <p:sp>
        <p:nvSpPr>
          <p:cNvPr id="5" name="TextBox 4"/>
          <p:cNvSpPr txBox="1"/>
          <p:nvPr/>
        </p:nvSpPr>
        <p:spPr>
          <a:xfrm>
            <a:off x="284655" y="1426853"/>
            <a:ext cx="4172913" cy="5078313"/>
          </a:xfrm>
          <a:prstGeom prst="rect">
            <a:avLst/>
          </a:prstGeom>
          <a:noFill/>
        </p:spPr>
        <p:txBody>
          <a:bodyPr wrap="square" rtlCol="0">
            <a:spAutoFit/>
          </a:bodyPr>
          <a:lstStyle/>
          <a:p>
            <a:r>
              <a:rPr lang="en-US" b="1" dirty="0" smtClean="0"/>
              <a:t>Provisioners</a:t>
            </a:r>
          </a:p>
          <a:p>
            <a:pPr marL="285750" indent="-285750">
              <a:buFontTx/>
              <a:buChar char="-"/>
            </a:pPr>
            <a:r>
              <a:rPr lang="en-US" dirty="0" smtClean="0"/>
              <a:t>”Provision”  the VM</a:t>
            </a:r>
          </a:p>
          <a:p>
            <a:pPr marL="285750" indent="-285750">
              <a:buFontTx/>
              <a:buChar char="-"/>
            </a:pPr>
            <a:r>
              <a:rPr lang="en-US" dirty="0"/>
              <a:t>Provisioners are tools that allow users to customize the configuration of virtual environments.</a:t>
            </a:r>
            <a:endParaRPr lang="en-US" dirty="0" smtClean="0"/>
          </a:p>
          <a:p>
            <a:pPr marL="285750" indent="-285750">
              <a:buFontTx/>
              <a:buChar char="-"/>
            </a:pPr>
            <a:r>
              <a:rPr lang="en-US" dirty="0" smtClean="0"/>
              <a:t>Shared, repeatable </a:t>
            </a:r>
            <a:r>
              <a:rPr lang="en-US" dirty="0" err="1" smtClean="0"/>
              <a:t>config</a:t>
            </a:r>
            <a:endParaRPr lang="en-US" dirty="0"/>
          </a:p>
          <a:p>
            <a:pPr marL="285750" indent="-285750">
              <a:buFontTx/>
              <a:buChar char="-"/>
            </a:pPr>
            <a:r>
              <a:rPr lang="en-US" dirty="0" smtClean="0"/>
              <a:t>Shell, </a:t>
            </a:r>
            <a:r>
              <a:rPr lang="en-US" dirty="0" err="1" smtClean="0"/>
              <a:t>Ansible</a:t>
            </a:r>
            <a:r>
              <a:rPr lang="en-US" dirty="0" smtClean="0"/>
              <a:t>, Chef, Puppet</a:t>
            </a:r>
          </a:p>
          <a:p>
            <a:endParaRPr lang="en-US" dirty="0" smtClean="0"/>
          </a:p>
          <a:p>
            <a:r>
              <a:rPr lang="en-US" b="1" dirty="0" smtClean="0"/>
              <a:t>Providers </a:t>
            </a:r>
          </a:p>
          <a:p>
            <a:pPr marL="285750" indent="-285750">
              <a:buFontTx/>
              <a:buChar char="-"/>
            </a:pPr>
            <a:r>
              <a:rPr lang="en-US" dirty="0" smtClean="0"/>
              <a:t>Provide virtualization support</a:t>
            </a:r>
          </a:p>
          <a:p>
            <a:pPr marL="285750" indent="-285750">
              <a:buFontTx/>
              <a:buChar char="-"/>
            </a:pPr>
            <a:r>
              <a:rPr lang="en-US" dirty="0" smtClean="0"/>
              <a:t>Magic VMs into existence</a:t>
            </a:r>
          </a:p>
          <a:p>
            <a:pPr marL="285750" indent="-285750">
              <a:buFontTx/>
              <a:buChar char="-"/>
            </a:pPr>
            <a:r>
              <a:rPr lang="en-US" dirty="0"/>
              <a:t>Providers are the services that Vagrant uses to set up and create virtual </a:t>
            </a:r>
            <a:r>
              <a:rPr lang="en-US" dirty="0" smtClean="0"/>
              <a:t>environments.</a:t>
            </a:r>
            <a:endParaRPr lang="en-US" dirty="0"/>
          </a:p>
          <a:p>
            <a:pPr marL="285750" indent="-285750">
              <a:buFontTx/>
              <a:buChar char="-"/>
            </a:pPr>
            <a:r>
              <a:rPr lang="en-US" dirty="0" smtClean="0"/>
              <a:t>Local </a:t>
            </a:r>
          </a:p>
          <a:p>
            <a:r>
              <a:rPr lang="en-US" dirty="0"/>
              <a:t>	</a:t>
            </a:r>
            <a:r>
              <a:rPr lang="en-US" dirty="0" smtClean="0"/>
              <a:t>(</a:t>
            </a:r>
            <a:r>
              <a:rPr lang="en-US" dirty="0" err="1" smtClean="0"/>
              <a:t>VirtualBox</a:t>
            </a:r>
            <a:r>
              <a:rPr lang="en-US" dirty="0" smtClean="0"/>
              <a:t>, VMWare, Docker)</a:t>
            </a:r>
          </a:p>
          <a:p>
            <a:pPr marL="285750" indent="-285750">
              <a:buFontTx/>
              <a:buChar char="-"/>
            </a:pPr>
            <a:r>
              <a:rPr lang="en-US" dirty="0" smtClean="0"/>
              <a:t>Remote </a:t>
            </a:r>
          </a:p>
          <a:p>
            <a:r>
              <a:rPr lang="en-US" dirty="0"/>
              <a:t>	</a:t>
            </a:r>
            <a:r>
              <a:rPr lang="en-US" dirty="0" smtClean="0"/>
              <a:t>(AWS, </a:t>
            </a:r>
            <a:r>
              <a:rPr lang="en-US" dirty="0"/>
              <a:t>Digital </a:t>
            </a:r>
            <a:r>
              <a:rPr lang="en-US" dirty="0" smtClean="0"/>
              <a:t>Ocean, </a:t>
            </a:r>
            <a:r>
              <a:rPr lang="en-US" dirty="0" err="1" smtClean="0"/>
              <a:t>Openstack</a:t>
            </a:r>
            <a:r>
              <a:rPr lang="en-US" dirty="0" smtClean="0"/>
              <a:t>)</a:t>
            </a:r>
          </a:p>
        </p:txBody>
      </p:sp>
      <p:sp>
        <p:nvSpPr>
          <p:cNvPr id="2" name="Cloud 1"/>
          <p:cNvSpPr/>
          <p:nvPr/>
        </p:nvSpPr>
        <p:spPr>
          <a:xfrm rot="307037">
            <a:off x="7037456" y="4105964"/>
            <a:ext cx="5073629" cy="2041072"/>
          </a:xfrm>
          <a:prstGeom prst="cloud">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4784271" y="1551214"/>
            <a:ext cx="1404258" cy="522515"/>
          </a:xfrm>
          <a:prstGeom prst="roundRect">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Shell Scripts</a:t>
            </a:r>
            <a:endParaRPr lang="en-US" dirty="0"/>
          </a:p>
        </p:txBody>
      </p:sp>
      <p:sp>
        <p:nvSpPr>
          <p:cNvPr id="7" name="Rounded Rectangle 6"/>
          <p:cNvSpPr/>
          <p:nvPr/>
        </p:nvSpPr>
        <p:spPr>
          <a:xfrm>
            <a:off x="10221684" y="1551212"/>
            <a:ext cx="1404258" cy="522515"/>
          </a:xfrm>
          <a:prstGeom prst="roundRect">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Chef recipes</a:t>
            </a:r>
            <a:endParaRPr lang="en-US" dirty="0"/>
          </a:p>
        </p:txBody>
      </p:sp>
      <p:sp>
        <p:nvSpPr>
          <p:cNvPr id="8" name="Rounded Rectangle 7"/>
          <p:cNvSpPr/>
          <p:nvPr/>
        </p:nvSpPr>
        <p:spPr>
          <a:xfrm>
            <a:off x="8409213" y="1551213"/>
            <a:ext cx="1404258" cy="522515"/>
          </a:xfrm>
          <a:prstGeom prst="roundRect">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Puppet Modules</a:t>
            </a:r>
            <a:endParaRPr lang="en-US" dirty="0"/>
          </a:p>
        </p:txBody>
      </p:sp>
      <p:sp>
        <p:nvSpPr>
          <p:cNvPr id="9" name="Rounded Rectangle 8"/>
          <p:cNvSpPr/>
          <p:nvPr/>
        </p:nvSpPr>
        <p:spPr>
          <a:xfrm>
            <a:off x="6596742" y="1551213"/>
            <a:ext cx="1404258" cy="522515"/>
          </a:xfrm>
          <a:prstGeom prst="roundRect">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Ansible</a:t>
            </a:r>
            <a:r>
              <a:rPr lang="en-US" dirty="0" smtClean="0"/>
              <a:t> Playbooks</a:t>
            </a:r>
            <a:endParaRPr lang="en-US" dirty="0"/>
          </a:p>
        </p:txBody>
      </p:sp>
      <p:sp>
        <p:nvSpPr>
          <p:cNvPr id="10" name="Rectangle 9"/>
          <p:cNvSpPr/>
          <p:nvPr/>
        </p:nvSpPr>
        <p:spPr>
          <a:xfrm>
            <a:off x="4713373" y="4126025"/>
            <a:ext cx="2172269" cy="19431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7582186" y="4539443"/>
            <a:ext cx="1007211" cy="891930"/>
          </a:xfrm>
          <a:prstGeom prst="cub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8987012" y="4537307"/>
            <a:ext cx="1007211" cy="891930"/>
          </a:xfrm>
          <a:prstGeom prst="cub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0391838" y="4503979"/>
            <a:ext cx="1007211" cy="891930"/>
          </a:xfrm>
          <a:prstGeom prst="cub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descr="Image result for vagra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2059" y="2838325"/>
            <a:ext cx="3255841" cy="894271"/>
          </a:xfrm>
          <a:prstGeom prst="rect">
            <a:avLst/>
          </a:prstGeom>
          <a:noFill/>
          <a:extLst>
            <a:ext uri="{909E8E84-426E-40DD-AFC4-6F175D3DCCD1}">
              <a14:hiddenFill xmlns:a14="http://schemas.microsoft.com/office/drawing/2010/main">
                <a:solidFill>
                  <a:srgbClr val="FFFFFF"/>
                </a:solidFill>
              </a14:hiddenFill>
            </a:ext>
          </a:extLst>
        </p:spPr>
      </p:pic>
      <p:sp>
        <p:nvSpPr>
          <p:cNvPr id="16" name="Cube 15"/>
          <p:cNvSpPr/>
          <p:nvPr/>
        </p:nvSpPr>
        <p:spPr>
          <a:xfrm>
            <a:off x="5295901" y="4503979"/>
            <a:ext cx="1007211" cy="891930"/>
          </a:xfrm>
          <a:prstGeom prst="cub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80716" y="5607749"/>
            <a:ext cx="2351883" cy="369332"/>
          </a:xfrm>
          <a:prstGeom prst="rect">
            <a:avLst/>
          </a:prstGeom>
          <a:noFill/>
        </p:spPr>
        <p:txBody>
          <a:bodyPr wrap="square" rtlCol="0">
            <a:spAutoFit/>
          </a:bodyPr>
          <a:lstStyle/>
          <a:p>
            <a:r>
              <a:rPr lang="en-US" b="1" dirty="0" err="1" smtClean="0"/>
              <a:t>VirtualBox</a:t>
            </a:r>
            <a:r>
              <a:rPr lang="en-US" b="1" dirty="0" smtClean="0"/>
              <a:t> or VMWare</a:t>
            </a:r>
            <a:endParaRPr lang="en-US" b="1" dirty="0"/>
          </a:p>
        </p:txBody>
      </p:sp>
      <p:sp>
        <p:nvSpPr>
          <p:cNvPr id="18" name="TextBox 17"/>
          <p:cNvSpPr txBox="1"/>
          <p:nvPr/>
        </p:nvSpPr>
        <p:spPr>
          <a:xfrm>
            <a:off x="5497144" y="6045646"/>
            <a:ext cx="773028" cy="369332"/>
          </a:xfrm>
          <a:prstGeom prst="rect">
            <a:avLst/>
          </a:prstGeom>
          <a:noFill/>
        </p:spPr>
        <p:txBody>
          <a:bodyPr wrap="square" rtlCol="0">
            <a:spAutoFit/>
          </a:bodyPr>
          <a:lstStyle/>
          <a:p>
            <a:r>
              <a:rPr lang="en-US" dirty="0" smtClean="0"/>
              <a:t>Local</a:t>
            </a:r>
            <a:endParaRPr lang="en-US" dirty="0"/>
          </a:p>
        </p:txBody>
      </p:sp>
      <p:sp>
        <p:nvSpPr>
          <p:cNvPr id="19" name="TextBox 18"/>
          <p:cNvSpPr txBox="1"/>
          <p:nvPr/>
        </p:nvSpPr>
        <p:spPr>
          <a:xfrm>
            <a:off x="7556908" y="5429237"/>
            <a:ext cx="953213" cy="646331"/>
          </a:xfrm>
          <a:prstGeom prst="rect">
            <a:avLst/>
          </a:prstGeom>
          <a:noFill/>
        </p:spPr>
        <p:txBody>
          <a:bodyPr wrap="square" rtlCol="0">
            <a:spAutoFit/>
          </a:bodyPr>
          <a:lstStyle/>
          <a:p>
            <a:pPr algn="ctr"/>
            <a:r>
              <a:rPr lang="en-US" b="1" dirty="0" smtClean="0"/>
              <a:t>Amazon EC2</a:t>
            </a:r>
            <a:endParaRPr lang="en-US" b="1" dirty="0"/>
          </a:p>
        </p:txBody>
      </p:sp>
      <p:sp>
        <p:nvSpPr>
          <p:cNvPr id="21" name="TextBox 20"/>
          <p:cNvSpPr txBox="1"/>
          <p:nvPr/>
        </p:nvSpPr>
        <p:spPr>
          <a:xfrm>
            <a:off x="9187756" y="6069125"/>
            <a:ext cx="773028" cy="369332"/>
          </a:xfrm>
          <a:prstGeom prst="rect">
            <a:avLst/>
          </a:prstGeom>
          <a:noFill/>
        </p:spPr>
        <p:txBody>
          <a:bodyPr wrap="square" rtlCol="0">
            <a:spAutoFit/>
          </a:bodyPr>
          <a:lstStyle/>
          <a:p>
            <a:r>
              <a:rPr lang="en-US" dirty="0" smtClean="0"/>
              <a:t>Cloud</a:t>
            </a:r>
            <a:endParaRPr lang="en-US" dirty="0"/>
          </a:p>
        </p:txBody>
      </p:sp>
      <p:sp>
        <p:nvSpPr>
          <p:cNvPr id="22" name="TextBox 21"/>
          <p:cNvSpPr txBox="1"/>
          <p:nvPr/>
        </p:nvSpPr>
        <p:spPr>
          <a:xfrm>
            <a:off x="8773670" y="5429237"/>
            <a:ext cx="1433894" cy="646331"/>
          </a:xfrm>
          <a:prstGeom prst="rect">
            <a:avLst/>
          </a:prstGeom>
          <a:noFill/>
        </p:spPr>
        <p:txBody>
          <a:bodyPr wrap="square" rtlCol="0">
            <a:spAutoFit/>
          </a:bodyPr>
          <a:lstStyle/>
          <a:p>
            <a:pPr algn="ctr"/>
            <a:r>
              <a:rPr lang="en-US" b="1" dirty="0" err="1" smtClean="0"/>
              <a:t>DigitalOcean</a:t>
            </a:r>
            <a:r>
              <a:rPr lang="en-US" b="1" dirty="0" smtClean="0"/>
              <a:t/>
            </a:r>
            <a:br>
              <a:rPr lang="en-US" b="1" dirty="0" smtClean="0"/>
            </a:br>
            <a:r>
              <a:rPr lang="en-US" b="1" dirty="0" smtClean="0"/>
              <a:t>Droplet</a:t>
            </a:r>
            <a:endParaRPr lang="en-US" b="1" dirty="0"/>
          </a:p>
        </p:txBody>
      </p:sp>
      <p:cxnSp>
        <p:nvCxnSpPr>
          <p:cNvPr id="24" name="Straight Arrow Connector 23"/>
          <p:cNvCxnSpPr/>
          <p:nvPr/>
        </p:nvCxnSpPr>
        <p:spPr>
          <a:xfrm>
            <a:off x="5443872" y="2167400"/>
            <a:ext cx="1441770" cy="6836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298871" y="2135980"/>
            <a:ext cx="283315" cy="7150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773670" y="2125247"/>
            <a:ext cx="354003" cy="725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9490617" y="2135980"/>
            <a:ext cx="1404827" cy="7487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2"/>
          </p:cNvCxnSpPr>
          <p:nvPr/>
        </p:nvCxnSpPr>
        <p:spPr>
          <a:xfrm flipH="1">
            <a:off x="5831431" y="3732596"/>
            <a:ext cx="2408549" cy="7345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2"/>
          </p:cNvCxnSpPr>
          <p:nvPr/>
        </p:nvCxnSpPr>
        <p:spPr>
          <a:xfrm flipH="1">
            <a:off x="8117585" y="3732596"/>
            <a:ext cx="122395" cy="803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5" idx="2"/>
          </p:cNvCxnSpPr>
          <p:nvPr/>
        </p:nvCxnSpPr>
        <p:spPr>
          <a:xfrm>
            <a:off x="8239980" y="3732596"/>
            <a:ext cx="1282307" cy="803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a:off x="8239980" y="3732596"/>
            <a:ext cx="2667495" cy="7345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0225599" y="5404060"/>
            <a:ext cx="1433894" cy="646331"/>
          </a:xfrm>
          <a:prstGeom prst="rect">
            <a:avLst/>
          </a:prstGeom>
          <a:noFill/>
        </p:spPr>
        <p:txBody>
          <a:bodyPr wrap="square" rtlCol="0">
            <a:spAutoFit/>
          </a:bodyPr>
          <a:lstStyle/>
          <a:p>
            <a:pPr algn="ctr"/>
            <a:r>
              <a:rPr lang="en-US" b="1" dirty="0" err="1" smtClean="0"/>
              <a:t>Openstack</a:t>
            </a:r>
            <a:endParaRPr lang="en-US" b="1" dirty="0"/>
          </a:p>
          <a:p>
            <a:pPr algn="ctr"/>
            <a:r>
              <a:rPr lang="en-US" b="1" dirty="0" smtClean="0"/>
              <a:t>Nova</a:t>
            </a:r>
            <a:endParaRPr lang="en-US" b="1" dirty="0"/>
          </a:p>
        </p:txBody>
      </p:sp>
    </p:spTree>
    <p:extLst>
      <p:ext uri="{BB962C8B-B14F-4D97-AF65-F5344CB8AC3E}">
        <p14:creationId xmlns:p14="http://schemas.microsoft.com/office/powerpoint/2010/main" val="374753593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Virtualization vs Containerization</a:t>
            </a: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Vagrant Overview</a:t>
            </a:r>
          </a:p>
        </p:txBody>
      </p:sp>
      <p:sp>
        <p:nvSpPr>
          <p:cNvPr id="5" name="Rectangle 4"/>
          <p:cNvSpPr/>
          <p:nvPr/>
        </p:nvSpPr>
        <p:spPr>
          <a:xfrm>
            <a:off x="2057400" y="1888518"/>
            <a:ext cx="3862137" cy="38501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VIRTUAL MACHINES</a:t>
            </a:r>
          </a:p>
          <a:p>
            <a:pPr algn="ctr"/>
            <a:endParaRPr lang="en-US" dirty="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8" name="Rectangle 7"/>
          <p:cNvSpPr/>
          <p:nvPr/>
        </p:nvSpPr>
        <p:spPr>
          <a:xfrm>
            <a:off x="2420354" y="4969042"/>
            <a:ext cx="3102142" cy="50532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hardware</a:t>
            </a:r>
            <a:endParaRPr lang="en-US" dirty="0"/>
          </a:p>
        </p:txBody>
      </p:sp>
      <p:sp>
        <p:nvSpPr>
          <p:cNvPr id="9" name="Rectangle 8"/>
          <p:cNvSpPr/>
          <p:nvPr/>
        </p:nvSpPr>
        <p:spPr>
          <a:xfrm>
            <a:off x="2420354" y="4384267"/>
            <a:ext cx="3102142" cy="50532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a:t>
            </a:r>
            <a:endParaRPr lang="en-US" dirty="0"/>
          </a:p>
        </p:txBody>
      </p:sp>
      <p:sp>
        <p:nvSpPr>
          <p:cNvPr id="10" name="Rectangle 9"/>
          <p:cNvSpPr/>
          <p:nvPr/>
        </p:nvSpPr>
        <p:spPr>
          <a:xfrm>
            <a:off x="2420354" y="3799492"/>
            <a:ext cx="3102142" cy="505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Hypervisor</a:t>
            </a:r>
            <a:endParaRPr lang="en-US" dirty="0"/>
          </a:p>
        </p:txBody>
      </p:sp>
      <p:sp>
        <p:nvSpPr>
          <p:cNvPr id="11" name="Rectangle 10"/>
          <p:cNvSpPr/>
          <p:nvPr/>
        </p:nvSpPr>
        <p:spPr>
          <a:xfrm>
            <a:off x="2420354" y="2485123"/>
            <a:ext cx="924425" cy="123492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522622" y="3026235"/>
            <a:ext cx="719888" cy="60157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Guest</a:t>
            </a:r>
            <a:br>
              <a:rPr lang="en-US" sz="1600" dirty="0" smtClean="0"/>
            </a:br>
            <a:r>
              <a:rPr lang="en-US" sz="1600" dirty="0" smtClean="0"/>
              <a:t>OS</a:t>
            </a:r>
            <a:endParaRPr lang="en-US" sz="1600" dirty="0"/>
          </a:p>
        </p:txBody>
      </p:sp>
      <p:sp>
        <p:nvSpPr>
          <p:cNvPr id="20" name="Rectangle 19"/>
          <p:cNvSpPr/>
          <p:nvPr/>
        </p:nvSpPr>
        <p:spPr>
          <a:xfrm>
            <a:off x="2522622" y="2598821"/>
            <a:ext cx="719888" cy="34796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21" name="Rectangle 20"/>
          <p:cNvSpPr/>
          <p:nvPr/>
        </p:nvSpPr>
        <p:spPr>
          <a:xfrm>
            <a:off x="4584034" y="2485123"/>
            <a:ext cx="924425" cy="123492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86302" y="3026235"/>
            <a:ext cx="719888" cy="60157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Guest</a:t>
            </a:r>
            <a:br>
              <a:rPr lang="en-US" sz="1600" dirty="0" smtClean="0"/>
            </a:br>
            <a:r>
              <a:rPr lang="en-US" sz="1600" dirty="0" smtClean="0"/>
              <a:t>OS</a:t>
            </a:r>
            <a:endParaRPr lang="en-US" sz="1600" dirty="0"/>
          </a:p>
        </p:txBody>
      </p:sp>
      <p:sp>
        <p:nvSpPr>
          <p:cNvPr id="23" name="Rectangle 22"/>
          <p:cNvSpPr/>
          <p:nvPr/>
        </p:nvSpPr>
        <p:spPr>
          <a:xfrm>
            <a:off x="4686302" y="2598821"/>
            <a:ext cx="719888" cy="34796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24" name="Rectangle 23"/>
          <p:cNvSpPr/>
          <p:nvPr/>
        </p:nvSpPr>
        <p:spPr>
          <a:xfrm>
            <a:off x="3502194" y="2485123"/>
            <a:ext cx="924425" cy="123492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04462" y="3026235"/>
            <a:ext cx="719888" cy="60157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Guest</a:t>
            </a:r>
            <a:br>
              <a:rPr lang="en-US" sz="1600" dirty="0" smtClean="0"/>
            </a:br>
            <a:r>
              <a:rPr lang="en-US" sz="1600" dirty="0" smtClean="0"/>
              <a:t>OS</a:t>
            </a:r>
            <a:endParaRPr lang="en-US" sz="1600" dirty="0"/>
          </a:p>
        </p:txBody>
      </p:sp>
      <p:sp>
        <p:nvSpPr>
          <p:cNvPr id="26" name="Rectangle 25"/>
          <p:cNvSpPr/>
          <p:nvPr/>
        </p:nvSpPr>
        <p:spPr>
          <a:xfrm>
            <a:off x="3604462" y="2598821"/>
            <a:ext cx="719888" cy="34796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27" name="Rectangle 26"/>
          <p:cNvSpPr/>
          <p:nvPr/>
        </p:nvSpPr>
        <p:spPr>
          <a:xfrm>
            <a:off x="6076952" y="1874439"/>
            <a:ext cx="3862137" cy="38501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CONTAINERS</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a:p>
        </p:txBody>
      </p:sp>
      <p:sp>
        <p:nvSpPr>
          <p:cNvPr id="28" name="Rectangle 27"/>
          <p:cNvSpPr/>
          <p:nvPr/>
        </p:nvSpPr>
        <p:spPr>
          <a:xfrm>
            <a:off x="6439906" y="4954963"/>
            <a:ext cx="3102142" cy="50532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hardware</a:t>
            </a:r>
            <a:endParaRPr lang="en-US" dirty="0"/>
          </a:p>
        </p:txBody>
      </p:sp>
      <p:sp>
        <p:nvSpPr>
          <p:cNvPr id="29" name="Rectangle 28"/>
          <p:cNvSpPr/>
          <p:nvPr/>
        </p:nvSpPr>
        <p:spPr>
          <a:xfrm>
            <a:off x="6439906" y="4370188"/>
            <a:ext cx="3102142" cy="50532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a:t>
            </a:r>
            <a:endParaRPr lang="en-US" dirty="0"/>
          </a:p>
        </p:txBody>
      </p:sp>
      <p:sp>
        <p:nvSpPr>
          <p:cNvPr id="30" name="Rectangle 29"/>
          <p:cNvSpPr/>
          <p:nvPr/>
        </p:nvSpPr>
        <p:spPr>
          <a:xfrm>
            <a:off x="6439906" y="3785413"/>
            <a:ext cx="3102142" cy="5053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Docker Engine</a:t>
            </a:r>
            <a:endParaRPr lang="en-US" dirty="0"/>
          </a:p>
        </p:txBody>
      </p:sp>
      <p:sp>
        <p:nvSpPr>
          <p:cNvPr id="33" name="Rectangle 32"/>
          <p:cNvSpPr/>
          <p:nvPr/>
        </p:nvSpPr>
        <p:spPr>
          <a:xfrm>
            <a:off x="6439906" y="3355952"/>
            <a:ext cx="719888" cy="34796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6" name="Rectangle 35"/>
          <p:cNvSpPr/>
          <p:nvPr/>
        </p:nvSpPr>
        <p:spPr>
          <a:xfrm>
            <a:off x="8822160" y="3355951"/>
            <a:ext cx="719888" cy="34796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9" name="Rectangle 38"/>
          <p:cNvSpPr/>
          <p:nvPr/>
        </p:nvSpPr>
        <p:spPr>
          <a:xfrm>
            <a:off x="7231735" y="3355951"/>
            <a:ext cx="719888" cy="34796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40" name="Rectangle 39"/>
          <p:cNvSpPr/>
          <p:nvPr/>
        </p:nvSpPr>
        <p:spPr>
          <a:xfrm>
            <a:off x="8033094" y="3355951"/>
            <a:ext cx="719888" cy="34796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44" name="TextBox 43"/>
          <p:cNvSpPr txBox="1"/>
          <p:nvPr/>
        </p:nvSpPr>
        <p:spPr>
          <a:xfrm>
            <a:off x="156411" y="1874438"/>
            <a:ext cx="190098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Represents hardware-level virtualization</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Heavyweight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Slow Provisioning</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Limited Performance</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Fully isolated and hence more secure</a:t>
            </a:r>
            <a:endParaRPr lang="en-US" sz="1600" dirty="0"/>
          </a:p>
        </p:txBody>
      </p:sp>
      <p:sp>
        <p:nvSpPr>
          <p:cNvPr id="45" name="TextBox 44"/>
          <p:cNvSpPr txBox="1"/>
          <p:nvPr/>
        </p:nvSpPr>
        <p:spPr>
          <a:xfrm>
            <a:off x="10046121" y="1874438"/>
            <a:ext cx="2095501"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Represents operating system</a:t>
            </a:r>
            <a:r>
              <a:rPr lang="en-US" sz="1600" dirty="0"/>
              <a:t> </a:t>
            </a:r>
            <a:r>
              <a:rPr lang="en-US" sz="1600" dirty="0" smtClean="0"/>
              <a:t>virtualization</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Lightweight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Real-time provisioning and </a:t>
            </a:r>
            <a:r>
              <a:rPr lang="en-US" sz="1600" dirty="0" err="1" smtClean="0"/>
              <a:t>scability</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Native Performance</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Process-level isolation</a:t>
            </a:r>
            <a:r>
              <a:rPr lang="en-US" sz="1600" dirty="0"/>
              <a:t> </a:t>
            </a:r>
            <a:r>
              <a:rPr lang="en-US" sz="1600" dirty="0" smtClean="0"/>
              <a:t>and hence</a:t>
            </a:r>
            <a:r>
              <a:rPr lang="en-US" sz="1600" dirty="0"/>
              <a:t> </a:t>
            </a:r>
            <a:r>
              <a:rPr lang="en-US" sz="1600" dirty="0" smtClean="0"/>
              <a:t>less secure</a:t>
            </a:r>
          </a:p>
        </p:txBody>
      </p:sp>
    </p:spTree>
    <p:extLst>
      <p:ext uri="{BB962C8B-B14F-4D97-AF65-F5344CB8AC3E}">
        <p14:creationId xmlns:p14="http://schemas.microsoft.com/office/powerpoint/2010/main" val="1970362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rPr>
              <a:t>Workflow</a:t>
            </a:r>
            <a:endParaRPr lang="en-US" sz="2400" dirty="0">
              <a:solidFill>
                <a:schemeClr val="accent4"/>
              </a:solidFill>
              <a:latin typeface="Arial" panose="020B0604020202020204" pitchFamily="34" charset="0"/>
              <a:cs typeface="Arial" panose="020B0604020202020204" pitchFamily="34" charset="0"/>
            </a:endParaRPr>
          </a:p>
        </p:txBody>
      </p:sp>
      <p:sp>
        <p:nvSpPr>
          <p:cNvPr id="6" name="TextBox 5"/>
          <p:cNvSpPr txBox="1"/>
          <p:nvPr/>
        </p:nvSpPr>
        <p:spPr>
          <a:xfrm>
            <a:off x="826168" y="257303"/>
            <a:ext cx="90297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Vagrant Overview</a:t>
            </a:r>
          </a:p>
        </p:txBody>
      </p:sp>
      <p:sp>
        <p:nvSpPr>
          <p:cNvPr id="5" name="Rounded Rectangle 4"/>
          <p:cNvSpPr/>
          <p:nvPr/>
        </p:nvSpPr>
        <p:spPr>
          <a:xfrm>
            <a:off x="826168" y="2272742"/>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Pull vagrant base box</a:t>
            </a:r>
            <a:endParaRPr lang="en-US" sz="1600" dirty="0"/>
          </a:p>
        </p:txBody>
      </p:sp>
      <p:sp>
        <p:nvSpPr>
          <p:cNvPr id="7" name="Oval 6"/>
          <p:cNvSpPr/>
          <p:nvPr/>
        </p:nvSpPr>
        <p:spPr>
          <a:xfrm>
            <a:off x="1636974" y="1709949"/>
            <a:ext cx="309489" cy="267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4"/>
            <a:endCxn id="5" idx="0"/>
          </p:cNvCxnSpPr>
          <p:nvPr/>
        </p:nvCxnSpPr>
        <p:spPr>
          <a:xfrm flipH="1">
            <a:off x="1791718" y="1977235"/>
            <a:ext cx="1" cy="29550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26168" y="3065083"/>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Preparation</a:t>
            </a:r>
            <a:endParaRPr lang="en-US" sz="1600" dirty="0"/>
          </a:p>
        </p:txBody>
      </p:sp>
      <p:sp>
        <p:nvSpPr>
          <p:cNvPr id="14" name="Rounded Rectangle 13"/>
          <p:cNvSpPr/>
          <p:nvPr/>
        </p:nvSpPr>
        <p:spPr>
          <a:xfrm>
            <a:off x="5485530" y="2600849"/>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Login into VM</a:t>
            </a:r>
            <a:endParaRPr lang="en-US" sz="1600" dirty="0"/>
          </a:p>
        </p:txBody>
      </p:sp>
      <p:sp>
        <p:nvSpPr>
          <p:cNvPr id="15" name="Rounded Rectangle 14"/>
          <p:cNvSpPr/>
          <p:nvPr/>
        </p:nvSpPr>
        <p:spPr>
          <a:xfrm>
            <a:off x="5485530" y="3536603"/>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Update Software</a:t>
            </a:r>
            <a:endParaRPr lang="en-US" sz="1600" dirty="0"/>
          </a:p>
        </p:txBody>
      </p:sp>
      <p:sp>
        <p:nvSpPr>
          <p:cNvPr id="16" name="Rounded Rectangle 15"/>
          <p:cNvSpPr/>
          <p:nvPr/>
        </p:nvSpPr>
        <p:spPr>
          <a:xfrm>
            <a:off x="826168" y="3857424"/>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First Run</a:t>
            </a:r>
            <a:endParaRPr lang="en-US" sz="1600" dirty="0"/>
          </a:p>
        </p:txBody>
      </p:sp>
      <p:sp>
        <p:nvSpPr>
          <p:cNvPr id="17" name="Rounded Rectangle 16"/>
          <p:cNvSpPr/>
          <p:nvPr/>
        </p:nvSpPr>
        <p:spPr>
          <a:xfrm>
            <a:off x="5485530" y="4472526"/>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Reconfigure</a:t>
            </a:r>
            <a:endParaRPr lang="en-US" sz="1600" dirty="0"/>
          </a:p>
        </p:txBody>
      </p:sp>
      <p:sp>
        <p:nvSpPr>
          <p:cNvPr id="18" name="Rounded Rectangle 17"/>
          <p:cNvSpPr/>
          <p:nvPr/>
        </p:nvSpPr>
        <p:spPr>
          <a:xfrm>
            <a:off x="826168" y="4649765"/>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Remove VM</a:t>
            </a:r>
            <a:endParaRPr lang="en-US" sz="1600" dirty="0"/>
          </a:p>
        </p:txBody>
      </p:sp>
      <p:sp>
        <p:nvSpPr>
          <p:cNvPr id="19" name="Diamond 18"/>
          <p:cNvSpPr/>
          <p:nvPr/>
        </p:nvSpPr>
        <p:spPr>
          <a:xfrm>
            <a:off x="8967382" y="2272742"/>
            <a:ext cx="2263673" cy="78478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Environment works?</a:t>
            </a:r>
          </a:p>
        </p:txBody>
      </p:sp>
      <p:sp>
        <p:nvSpPr>
          <p:cNvPr id="20" name="Rounded Rectangle 19"/>
          <p:cNvSpPr/>
          <p:nvPr/>
        </p:nvSpPr>
        <p:spPr>
          <a:xfrm>
            <a:off x="9133671" y="3447931"/>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Test, Build Software</a:t>
            </a:r>
            <a:endParaRPr lang="en-US" sz="1600" dirty="0"/>
          </a:p>
        </p:txBody>
      </p:sp>
      <p:sp>
        <p:nvSpPr>
          <p:cNvPr id="21" name="Rounded Rectangle 20"/>
          <p:cNvSpPr/>
          <p:nvPr/>
        </p:nvSpPr>
        <p:spPr>
          <a:xfrm>
            <a:off x="8102806" y="4896477"/>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Shutdown VM</a:t>
            </a:r>
            <a:endParaRPr lang="en-US" sz="1600" dirty="0"/>
          </a:p>
        </p:txBody>
      </p:sp>
      <p:sp>
        <p:nvSpPr>
          <p:cNvPr id="22" name="Rounded Rectangle 21"/>
          <p:cNvSpPr/>
          <p:nvPr/>
        </p:nvSpPr>
        <p:spPr>
          <a:xfrm>
            <a:off x="10099221" y="4896477"/>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Hibernate VM</a:t>
            </a:r>
            <a:endParaRPr lang="en-US" sz="1600" dirty="0"/>
          </a:p>
        </p:txBody>
      </p:sp>
      <p:cxnSp>
        <p:nvCxnSpPr>
          <p:cNvPr id="25" name="Straight Arrow Connector 24"/>
          <p:cNvCxnSpPr>
            <a:stCxn id="19" idx="2"/>
            <a:endCxn id="20" idx="0"/>
          </p:cNvCxnSpPr>
          <p:nvPr/>
        </p:nvCxnSpPr>
        <p:spPr>
          <a:xfrm>
            <a:off x="10099219" y="3057531"/>
            <a:ext cx="2" cy="3904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2"/>
            <a:endCxn id="21" idx="0"/>
          </p:cNvCxnSpPr>
          <p:nvPr/>
        </p:nvCxnSpPr>
        <p:spPr>
          <a:xfrm rot="5400000">
            <a:off x="9091633" y="3888889"/>
            <a:ext cx="984312" cy="1030865"/>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0" idx="2"/>
            <a:endCxn id="22" idx="0"/>
          </p:cNvCxnSpPr>
          <p:nvPr/>
        </p:nvCxnSpPr>
        <p:spPr>
          <a:xfrm rot="16200000" flipH="1">
            <a:off x="10089840" y="3921546"/>
            <a:ext cx="984312" cy="965550"/>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9944475" y="5789067"/>
            <a:ext cx="309489" cy="267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Elbow Connector 36"/>
          <p:cNvCxnSpPr>
            <a:stCxn id="21" idx="2"/>
            <a:endCxn id="35" idx="0"/>
          </p:cNvCxnSpPr>
          <p:nvPr/>
        </p:nvCxnSpPr>
        <p:spPr>
          <a:xfrm rot="16200000" flipH="1">
            <a:off x="9369610" y="5059457"/>
            <a:ext cx="428356" cy="1030864"/>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2" idx="2"/>
            <a:endCxn id="35" idx="0"/>
          </p:cNvCxnSpPr>
          <p:nvPr/>
        </p:nvCxnSpPr>
        <p:spPr>
          <a:xfrm rot="5400000">
            <a:off x="10367818" y="5092114"/>
            <a:ext cx="428356" cy="965551"/>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Diamond 46"/>
          <p:cNvSpPr/>
          <p:nvPr/>
        </p:nvSpPr>
        <p:spPr>
          <a:xfrm>
            <a:off x="5313043" y="5270153"/>
            <a:ext cx="2263673" cy="78478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Remove VM</a:t>
            </a:r>
          </a:p>
          <a:p>
            <a:pPr algn="ctr"/>
            <a:r>
              <a:rPr lang="en-US" sz="1400" dirty="0" smtClean="0"/>
              <a:t>State?</a:t>
            </a:r>
          </a:p>
        </p:txBody>
      </p:sp>
      <p:sp>
        <p:nvSpPr>
          <p:cNvPr id="48" name="TextBox 47"/>
          <p:cNvSpPr txBox="1"/>
          <p:nvPr/>
        </p:nvSpPr>
        <p:spPr>
          <a:xfrm>
            <a:off x="10099218" y="3016038"/>
            <a:ext cx="686179" cy="369332"/>
          </a:xfrm>
          <a:prstGeom prst="rect">
            <a:avLst/>
          </a:prstGeom>
          <a:noFill/>
        </p:spPr>
        <p:txBody>
          <a:bodyPr wrap="square" rtlCol="0">
            <a:spAutoFit/>
          </a:bodyPr>
          <a:lstStyle/>
          <a:p>
            <a:r>
              <a:rPr lang="en-US" dirty="0" smtClean="0"/>
              <a:t>Yes</a:t>
            </a:r>
            <a:endParaRPr lang="en-US" dirty="0"/>
          </a:p>
        </p:txBody>
      </p:sp>
      <p:sp>
        <p:nvSpPr>
          <p:cNvPr id="49" name="TextBox 48"/>
          <p:cNvSpPr txBox="1"/>
          <p:nvPr/>
        </p:nvSpPr>
        <p:spPr>
          <a:xfrm>
            <a:off x="8677363" y="4047484"/>
            <a:ext cx="1310236" cy="338554"/>
          </a:xfrm>
          <a:prstGeom prst="rect">
            <a:avLst/>
          </a:prstGeom>
          <a:noFill/>
        </p:spPr>
        <p:txBody>
          <a:bodyPr wrap="square" rtlCol="0">
            <a:spAutoFit/>
          </a:bodyPr>
          <a:lstStyle/>
          <a:p>
            <a:r>
              <a:rPr lang="en-US" sz="1600" dirty="0" smtClean="0">
                <a:solidFill>
                  <a:srgbClr val="FF0000"/>
                </a:solidFill>
              </a:rPr>
              <a:t>vagrant hal</a:t>
            </a:r>
            <a:r>
              <a:rPr lang="en-US" sz="1600" dirty="0">
                <a:solidFill>
                  <a:srgbClr val="FF0000"/>
                </a:solidFill>
              </a:rPr>
              <a:t>t</a:t>
            </a:r>
          </a:p>
        </p:txBody>
      </p:sp>
      <p:sp>
        <p:nvSpPr>
          <p:cNvPr id="51" name="TextBox 50"/>
          <p:cNvSpPr txBox="1"/>
          <p:nvPr/>
        </p:nvSpPr>
        <p:spPr>
          <a:xfrm>
            <a:off x="10294239" y="4021683"/>
            <a:ext cx="1588014" cy="338554"/>
          </a:xfrm>
          <a:prstGeom prst="rect">
            <a:avLst/>
          </a:prstGeom>
          <a:noFill/>
        </p:spPr>
        <p:txBody>
          <a:bodyPr wrap="square" rtlCol="0">
            <a:spAutoFit/>
          </a:bodyPr>
          <a:lstStyle/>
          <a:p>
            <a:r>
              <a:rPr lang="en-US" sz="1600" dirty="0" smtClean="0">
                <a:solidFill>
                  <a:srgbClr val="FF0000"/>
                </a:solidFill>
              </a:rPr>
              <a:t>vagrant suspend</a:t>
            </a:r>
            <a:endParaRPr lang="en-US" sz="1600" dirty="0">
              <a:solidFill>
                <a:srgbClr val="FF0000"/>
              </a:solidFill>
            </a:endParaRPr>
          </a:p>
        </p:txBody>
      </p:sp>
      <p:cxnSp>
        <p:nvCxnSpPr>
          <p:cNvPr id="53" name="Elbow Connector 52"/>
          <p:cNvCxnSpPr>
            <a:stCxn id="19" idx="1"/>
            <a:endCxn id="47" idx="3"/>
          </p:cNvCxnSpPr>
          <p:nvPr/>
        </p:nvCxnSpPr>
        <p:spPr>
          <a:xfrm rot="10800000" flipV="1">
            <a:off x="7576716" y="2665136"/>
            <a:ext cx="1390666" cy="2997411"/>
          </a:xfrm>
          <a:prstGeom prst="bentConnector3">
            <a:avLst>
              <a:gd name="adj1" fmla="val 7348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991184" y="3579398"/>
            <a:ext cx="686179" cy="369332"/>
          </a:xfrm>
          <a:prstGeom prst="rect">
            <a:avLst/>
          </a:prstGeom>
          <a:noFill/>
        </p:spPr>
        <p:txBody>
          <a:bodyPr wrap="square" rtlCol="0">
            <a:spAutoFit/>
          </a:bodyPr>
          <a:lstStyle/>
          <a:p>
            <a:r>
              <a:rPr lang="en-US" dirty="0" smtClean="0"/>
              <a:t>No</a:t>
            </a:r>
            <a:endParaRPr lang="en-US" dirty="0"/>
          </a:p>
        </p:txBody>
      </p:sp>
      <p:cxnSp>
        <p:nvCxnSpPr>
          <p:cNvPr id="57" name="Straight Arrow Connector 56"/>
          <p:cNvCxnSpPr>
            <a:stCxn id="47" idx="0"/>
            <a:endCxn id="17" idx="2"/>
          </p:cNvCxnSpPr>
          <p:nvPr/>
        </p:nvCxnSpPr>
        <p:spPr>
          <a:xfrm flipV="1">
            <a:off x="6444880" y="4936760"/>
            <a:ext cx="6200" cy="33339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7" idx="0"/>
            <a:endCxn id="15" idx="2"/>
          </p:cNvCxnSpPr>
          <p:nvPr/>
        </p:nvCxnSpPr>
        <p:spPr>
          <a:xfrm flipV="1">
            <a:off x="6451080" y="4000837"/>
            <a:ext cx="0" cy="4716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14" idx="2"/>
          </p:cNvCxnSpPr>
          <p:nvPr/>
        </p:nvCxnSpPr>
        <p:spPr>
          <a:xfrm flipV="1">
            <a:off x="6451080" y="3065083"/>
            <a:ext cx="0" cy="47152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0"/>
            <a:endCxn id="19" idx="0"/>
          </p:cNvCxnSpPr>
          <p:nvPr/>
        </p:nvCxnSpPr>
        <p:spPr>
          <a:xfrm rot="5400000" flipH="1" flipV="1">
            <a:off x="8111096" y="612727"/>
            <a:ext cx="328107" cy="3648139"/>
          </a:xfrm>
          <a:prstGeom prst="bentConnector3">
            <a:avLst>
              <a:gd name="adj1" fmla="val 16967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572539" y="2486859"/>
            <a:ext cx="1310236" cy="338554"/>
          </a:xfrm>
          <a:prstGeom prst="rect">
            <a:avLst/>
          </a:prstGeom>
          <a:noFill/>
        </p:spPr>
        <p:txBody>
          <a:bodyPr wrap="square" rtlCol="0">
            <a:spAutoFit/>
          </a:bodyPr>
          <a:lstStyle/>
          <a:p>
            <a:r>
              <a:rPr lang="en-US" sz="1600" dirty="0" smtClean="0">
                <a:solidFill>
                  <a:srgbClr val="FF0000"/>
                </a:solidFill>
              </a:rPr>
              <a:t>vagrant </a:t>
            </a:r>
            <a:r>
              <a:rPr lang="en-US" sz="1600" dirty="0" err="1" smtClean="0">
                <a:solidFill>
                  <a:srgbClr val="FF0000"/>
                </a:solidFill>
              </a:rPr>
              <a:t>ssh</a:t>
            </a:r>
            <a:endParaRPr lang="en-US" sz="1600" dirty="0">
              <a:solidFill>
                <a:srgbClr val="FF0000"/>
              </a:solidFill>
            </a:endParaRPr>
          </a:p>
        </p:txBody>
      </p:sp>
      <p:sp>
        <p:nvSpPr>
          <p:cNvPr id="65" name="Rounded Rectangle 64"/>
          <p:cNvSpPr/>
          <p:nvPr/>
        </p:nvSpPr>
        <p:spPr>
          <a:xfrm>
            <a:off x="826168" y="5430430"/>
            <a:ext cx="1931100" cy="464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Reconfigure</a:t>
            </a:r>
            <a:endParaRPr lang="en-US" sz="1600" dirty="0"/>
          </a:p>
        </p:txBody>
      </p:sp>
      <p:cxnSp>
        <p:nvCxnSpPr>
          <p:cNvPr id="67" name="Straight Arrow Connector 66"/>
          <p:cNvCxnSpPr>
            <a:stCxn id="47" idx="1"/>
            <a:endCxn id="65" idx="3"/>
          </p:cNvCxnSpPr>
          <p:nvPr/>
        </p:nvCxnSpPr>
        <p:spPr>
          <a:xfrm flipH="1" flipV="1">
            <a:off x="2757268" y="5662547"/>
            <a:ext cx="2555775"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821403" y="5662547"/>
            <a:ext cx="686179" cy="369332"/>
          </a:xfrm>
          <a:prstGeom prst="rect">
            <a:avLst/>
          </a:prstGeom>
          <a:noFill/>
        </p:spPr>
        <p:txBody>
          <a:bodyPr wrap="square" rtlCol="0">
            <a:spAutoFit/>
          </a:bodyPr>
          <a:lstStyle/>
          <a:p>
            <a:r>
              <a:rPr lang="en-US" dirty="0" smtClean="0"/>
              <a:t>Yes</a:t>
            </a:r>
            <a:endParaRPr lang="en-US" dirty="0"/>
          </a:p>
        </p:txBody>
      </p:sp>
      <p:sp>
        <p:nvSpPr>
          <p:cNvPr id="69" name="TextBox 68"/>
          <p:cNvSpPr txBox="1"/>
          <p:nvPr/>
        </p:nvSpPr>
        <p:spPr>
          <a:xfrm>
            <a:off x="6467405" y="4954662"/>
            <a:ext cx="686179" cy="369332"/>
          </a:xfrm>
          <a:prstGeom prst="rect">
            <a:avLst/>
          </a:prstGeom>
          <a:noFill/>
        </p:spPr>
        <p:txBody>
          <a:bodyPr wrap="square" rtlCol="0">
            <a:spAutoFit/>
          </a:bodyPr>
          <a:lstStyle/>
          <a:p>
            <a:r>
              <a:rPr lang="en-US" dirty="0" smtClean="0"/>
              <a:t>No</a:t>
            </a:r>
            <a:endParaRPr lang="en-US" dirty="0"/>
          </a:p>
        </p:txBody>
      </p:sp>
      <p:cxnSp>
        <p:nvCxnSpPr>
          <p:cNvPr id="71" name="Straight Arrow Connector 70"/>
          <p:cNvCxnSpPr>
            <a:stCxn id="65" idx="0"/>
            <a:endCxn id="18" idx="2"/>
          </p:cNvCxnSpPr>
          <p:nvPr/>
        </p:nvCxnSpPr>
        <p:spPr>
          <a:xfrm flipV="1">
            <a:off x="1791718" y="5113999"/>
            <a:ext cx="0" cy="3164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8" idx="0"/>
            <a:endCxn id="16" idx="2"/>
          </p:cNvCxnSpPr>
          <p:nvPr/>
        </p:nvCxnSpPr>
        <p:spPr>
          <a:xfrm flipV="1">
            <a:off x="1791718" y="4321658"/>
            <a:ext cx="0" cy="32810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 idx="2"/>
            <a:endCxn id="13" idx="0"/>
          </p:cNvCxnSpPr>
          <p:nvPr/>
        </p:nvCxnSpPr>
        <p:spPr>
          <a:xfrm>
            <a:off x="1791718" y="2736976"/>
            <a:ext cx="0" cy="32810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2"/>
            <a:endCxn id="16" idx="0"/>
          </p:cNvCxnSpPr>
          <p:nvPr/>
        </p:nvCxnSpPr>
        <p:spPr>
          <a:xfrm>
            <a:off x="1791718" y="3529317"/>
            <a:ext cx="0" cy="32810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16" idx="3"/>
            <a:endCxn id="14" idx="1"/>
          </p:cNvCxnSpPr>
          <p:nvPr/>
        </p:nvCxnSpPr>
        <p:spPr>
          <a:xfrm flipV="1">
            <a:off x="2757268" y="2832966"/>
            <a:ext cx="2728262" cy="1256575"/>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845613" y="4303249"/>
            <a:ext cx="1708817" cy="338554"/>
          </a:xfrm>
          <a:prstGeom prst="rect">
            <a:avLst/>
          </a:prstGeom>
          <a:noFill/>
        </p:spPr>
        <p:txBody>
          <a:bodyPr wrap="square" rtlCol="0">
            <a:spAutoFit/>
          </a:bodyPr>
          <a:lstStyle/>
          <a:p>
            <a:r>
              <a:rPr lang="en-US" sz="1600" dirty="0" smtClean="0">
                <a:solidFill>
                  <a:srgbClr val="FF0000"/>
                </a:solidFill>
              </a:rPr>
              <a:t>vagrant destroy</a:t>
            </a:r>
            <a:endParaRPr lang="en-US" sz="1600" dirty="0">
              <a:solidFill>
                <a:srgbClr val="FF0000"/>
              </a:solidFill>
            </a:endParaRPr>
          </a:p>
        </p:txBody>
      </p:sp>
      <p:sp>
        <p:nvSpPr>
          <p:cNvPr id="87" name="TextBox 86"/>
          <p:cNvSpPr txBox="1"/>
          <p:nvPr/>
        </p:nvSpPr>
        <p:spPr>
          <a:xfrm>
            <a:off x="1905667" y="3479352"/>
            <a:ext cx="1310236" cy="338554"/>
          </a:xfrm>
          <a:prstGeom prst="rect">
            <a:avLst/>
          </a:prstGeom>
          <a:noFill/>
        </p:spPr>
        <p:txBody>
          <a:bodyPr wrap="square" rtlCol="0">
            <a:spAutoFit/>
          </a:bodyPr>
          <a:lstStyle/>
          <a:p>
            <a:r>
              <a:rPr lang="en-US" sz="1600" dirty="0" smtClean="0">
                <a:solidFill>
                  <a:srgbClr val="FF0000"/>
                </a:solidFill>
              </a:rPr>
              <a:t>vagrant up</a:t>
            </a:r>
            <a:endParaRPr lang="en-US" sz="1600" dirty="0">
              <a:solidFill>
                <a:srgbClr val="FF0000"/>
              </a:solidFill>
            </a:endParaRPr>
          </a:p>
        </p:txBody>
      </p:sp>
      <p:sp>
        <p:nvSpPr>
          <p:cNvPr id="88" name="TextBox 87"/>
          <p:cNvSpPr txBox="1"/>
          <p:nvPr/>
        </p:nvSpPr>
        <p:spPr>
          <a:xfrm>
            <a:off x="4859555" y="3118923"/>
            <a:ext cx="1697608" cy="338554"/>
          </a:xfrm>
          <a:prstGeom prst="rect">
            <a:avLst/>
          </a:prstGeom>
          <a:noFill/>
        </p:spPr>
        <p:txBody>
          <a:bodyPr wrap="square" rtlCol="0">
            <a:spAutoFit/>
          </a:bodyPr>
          <a:lstStyle/>
          <a:p>
            <a:r>
              <a:rPr lang="en-US" sz="1600" dirty="0" smtClean="0">
                <a:solidFill>
                  <a:srgbClr val="FF0000"/>
                </a:solidFill>
              </a:rPr>
              <a:t>vagrant provision</a:t>
            </a:r>
            <a:endParaRPr lang="en-US" sz="1600" dirty="0">
              <a:solidFill>
                <a:srgbClr val="FF0000"/>
              </a:solidFill>
            </a:endParaRPr>
          </a:p>
        </p:txBody>
      </p:sp>
      <p:sp>
        <p:nvSpPr>
          <p:cNvPr id="46" name="TextBox 45"/>
          <p:cNvSpPr txBox="1"/>
          <p:nvPr/>
        </p:nvSpPr>
        <p:spPr>
          <a:xfrm>
            <a:off x="1845613" y="1899077"/>
            <a:ext cx="1607967" cy="338554"/>
          </a:xfrm>
          <a:prstGeom prst="rect">
            <a:avLst/>
          </a:prstGeom>
          <a:noFill/>
        </p:spPr>
        <p:txBody>
          <a:bodyPr wrap="square" rtlCol="0">
            <a:spAutoFit/>
          </a:bodyPr>
          <a:lstStyle/>
          <a:p>
            <a:r>
              <a:rPr lang="en-US" sz="1600" dirty="0" smtClean="0">
                <a:solidFill>
                  <a:srgbClr val="FF0000"/>
                </a:solidFill>
              </a:rPr>
              <a:t>vagrant box add</a:t>
            </a:r>
            <a:endParaRPr lang="en-US" sz="1600" dirty="0">
              <a:solidFill>
                <a:srgbClr val="FF0000"/>
              </a:solidFill>
            </a:endParaRPr>
          </a:p>
        </p:txBody>
      </p:sp>
      <p:sp>
        <p:nvSpPr>
          <p:cNvPr id="50" name="TextBox 49"/>
          <p:cNvSpPr txBox="1"/>
          <p:nvPr/>
        </p:nvSpPr>
        <p:spPr>
          <a:xfrm>
            <a:off x="1845613" y="2714853"/>
            <a:ext cx="1607967" cy="338554"/>
          </a:xfrm>
          <a:prstGeom prst="rect">
            <a:avLst/>
          </a:prstGeom>
          <a:noFill/>
        </p:spPr>
        <p:txBody>
          <a:bodyPr wrap="square" rtlCol="0">
            <a:spAutoFit/>
          </a:bodyPr>
          <a:lstStyle/>
          <a:p>
            <a:r>
              <a:rPr lang="en-US" sz="1600" dirty="0" smtClean="0">
                <a:solidFill>
                  <a:srgbClr val="FF0000"/>
                </a:solidFill>
              </a:rPr>
              <a:t>vagrant </a:t>
            </a:r>
            <a:r>
              <a:rPr lang="en-US" sz="1600" dirty="0" err="1" smtClean="0">
                <a:solidFill>
                  <a:srgbClr val="FF0000"/>
                </a:solidFill>
              </a:rPr>
              <a:t>init</a:t>
            </a:r>
            <a:endParaRPr lang="en-US" sz="1600" dirty="0">
              <a:solidFill>
                <a:srgbClr val="FF0000"/>
              </a:solidFill>
            </a:endParaRPr>
          </a:p>
        </p:txBody>
      </p:sp>
    </p:spTree>
    <p:extLst>
      <p:ext uri="{BB962C8B-B14F-4D97-AF65-F5344CB8AC3E}">
        <p14:creationId xmlns:p14="http://schemas.microsoft.com/office/powerpoint/2010/main" val="8619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4" ma:contentTypeDescription="Create a new document." ma:contentTypeScope="" ma:versionID="93c073b2831897a25c38aba55839d647">
  <xsd:schema xmlns:xsd="http://www.w3.org/2001/XMLSchema" xmlns:xs="http://www.w3.org/2001/XMLSchema" xmlns:p="http://schemas.microsoft.com/office/2006/metadata/properties" xmlns:ns2="9b901641-0d09-466e-84cb-a5070d83a351" targetNamespace="http://schemas.microsoft.com/office/2006/metadata/properties" ma:root="true" ma:fieldsID="cab2147e73551688624eae5917c4a057" ns2:_="">
    <xsd:import namespace="9b901641-0d09-466e-84cb-a5070d83a35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92EFCB-5770-4678-B3D1-1107DFFA61B4}">
  <ds:schemaRefs>
    <ds:schemaRef ds:uri="http://schemas.microsoft.com/sharepoint/v3/contenttype/forms"/>
  </ds:schemaRefs>
</ds:datastoreItem>
</file>

<file path=customXml/itemProps2.xml><?xml version="1.0" encoding="utf-8"?>
<ds:datastoreItem xmlns:ds="http://schemas.openxmlformats.org/officeDocument/2006/customXml" ds:itemID="{F7D2A73D-C0F3-4B73-84E4-05037EA730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01641-0d09-466e-84cb-a5070d83a3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8200BC-2C83-40A9-AC2D-51AD01F717F4}">
  <ds:schemaRefs>
    <ds:schemaRef ds:uri="http://schemas.microsoft.com/office/2006/documentManagement/types"/>
    <ds:schemaRef ds:uri="http://purl.org/dc/dcmitype/"/>
    <ds:schemaRef ds:uri="http://purl.org/dc/terms/"/>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 ds:uri="9b901641-0d09-466e-84cb-a5070d83a35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1924</TotalTime>
  <Words>2587</Words>
  <Application>Microsoft Office PowerPoint</Application>
  <PresentationFormat>Widescreen</PresentationFormat>
  <Paragraphs>563</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Unicode MS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Tadeo, Imelda I.</dc:creator>
  <cp:lastModifiedBy>Gulanes, Rhubel R.</cp:lastModifiedBy>
  <cp:revision>240</cp:revision>
  <dcterms:created xsi:type="dcterms:W3CDTF">2016-09-28T07:44:58Z</dcterms:created>
  <dcterms:modified xsi:type="dcterms:W3CDTF">2017-01-12T02:29:30Z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