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8" r:id="rId9"/>
    <p:sldId id="270" r:id="rId10"/>
    <p:sldId id="271" r:id="rId11"/>
    <p:sldId id="272" r:id="rId12"/>
    <p:sldId id="26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F70"/>
    <a:srgbClr val="F05438"/>
    <a:srgbClr val="169C78"/>
    <a:srgbClr val="002060"/>
    <a:srgbClr val="5B9BD5"/>
    <a:srgbClr val="B16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6920-1E6E-4F49-8641-750A3243A78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1D2F-F29C-4A0A-9089-B3E443FFC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530" y="903007"/>
            <a:ext cx="3030070" cy="4721937"/>
          </a:xfrm>
        </p:spPr>
        <p:txBody>
          <a:bodyPr anchor="ctr" anchorCtr="1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6536" y="2450544"/>
            <a:ext cx="7229900" cy="1346480"/>
          </a:xfrm>
        </p:spPr>
        <p:txBody>
          <a:bodyPr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7530" y="5760222"/>
            <a:ext cx="3022600" cy="365125"/>
          </a:xfrm>
        </p:spPr>
        <p:txBody>
          <a:bodyPr/>
          <a:lstStyle/>
          <a:p>
            <a:r>
              <a:rPr lang="en-US" smtClean="0"/>
              <a:t>@johnvpetersen | johnvpetersen@gmail.com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74565" y="736759"/>
            <a:ext cx="0" cy="5067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8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530" y="903007"/>
            <a:ext cx="3030070" cy="4721937"/>
          </a:xfrm>
        </p:spPr>
        <p:txBody>
          <a:bodyPr anchor="ctr" anchorCtr="1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ea typeface="Segoe UI Emoji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35461" y="903007"/>
            <a:ext cx="6763871" cy="4721937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7530" y="5806404"/>
            <a:ext cx="3022600" cy="365125"/>
          </a:xfrm>
        </p:spPr>
        <p:txBody>
          <a:bodyPr/>
          <a:lstStyle/>
          <a:p>
            <a:r>
              <a:rPr lang="en-US" smtClean="0"/>
              <a:t>@johnvpetersen | johnvpetersen@gmail.com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74565" y="736759"/>
            <a:ext cx="0" cy="5067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2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99" y="1035771"/>
            <a:ext cx="10800773" cy="44136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22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B5249270-BFBA-4377-B69E-E972B6A72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0088E889-D25F-4355-ACA6-2616FA4D6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1035771"/>
            <a:ext cx="3022600" cy="441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994" y="1035770"/>
            <a:ext cx="6925769" cy="44136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8500" y="5750986"/>
            <a:ext cx="302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@johnvpetersen | johnvpetersen@gmail.com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7469" y="3019314"/>
            <a:ext cx="35984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John V. Petersen</a:t>
            </a:r>
          </a:p>
          <a:p>
            <a:pPr algn="r">
              <a:defRPr/>
            </a:pPr>
            <a:r>
              <a:rPr lang="en-US" dirty="0" smtClean="0">
                <a:solidFill>
                  <a:srgbClr val="649840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National Solutions Director</a:t>
            </a:r>
            <a:endParaRPr lang="en-US" dirty="0">
              <a:solidFill>
                <a:srgbClr val="649840"/>
              </a:soli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  <a:p>
            <a:pPr algn="r">
              <a:defRPr/>
            </a:pPr>
            <a:r>
              <a:rPr lang="en-US" i="1" dirty="0" smtClean="0">
                <a:solidFill>
                  <a:srgbClr val="649840"/>
                </a:solidFill>
                <a:latin typeface="Segoe UI Light" panose="020B0502040204020203" pitchFamily="34" charset="0"/>
                <a:ea typeface="ＭＳ Ｐゴシック" charset="0"/>
                <a:cs typeface="Segoe UI Light" panose="020B0502040204020203" pitchFamily="34" charset="0"/>
              </a:rPr>
              <a:t>Neudesic, LLC</a:t>
            </a:r>
            <a:endParaRPr lang="en-US" i="1" dirty="0">
              <a:solidFill>
                <a:srgbClr val="649840"/>
              </a:solidFill>
              <a:latin typeface="Segoe UI Light" panose="020B0502040204020203" pitchFamily="34" charset="0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4" y="903007"/>
            <a:ext cx="3420836" cy="47219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br>
              <a:rPr lang="en-US" sz="4800" dirty="0" smtClean="0"/>
            </a:br>
            <a:r>
              <a:rPr lang="en-US" sz="4800" dirty="0" smtClean="0"/>
              <a:t>to</a:t>
            </a:r>
            <a:br>
              <a:rPr lang="en-US" sz="4800" dirty="0" smtClean="0"/>
            </a:br>
            <a:r>
              <a:rPr lang="en-US" sz="4800" dirty="0" smtClean="0"/>
              <a:t>JavaScript</a:t>
            </a:r>
            <a:br>
              <a:rPr lang="en-US" sz="4800" dirty="0" smtClean="0"/>
            </a:br>
            <a:r>
              <a:rPr lang="en-US" sz="4800" dirty="0" smtClean="0"/>
              <a:t>Testing</a:t>
            </a:r>
            <a:br>
              <a:rPr lang="en-US" sz="4800" dirty="0" smtClean="0"/>
            </a:br>
            <a:r>
              <a:rPr lang="en-US" sz="4800" dirty="0" smtClean="0"/>
              <a:t>in</a:t>
            </a:r>
            <a:br>
              <a:rPr lang="en-US" sz="4800" dirty="0" smtClean="0"/>
            </a:br>
            <a:r>
              <a:rPr lang="en-US" sz="4800" dirty="0" smtClean="0"/>
              <a:t>Visual Studio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20" y="2732404"/>
            <a:ext cx="1146123" cy="15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78125" y="506186"/>
            <a:ext cx="10729460" cy="38780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It’s not C# or VB</a:t>
            </a:r>
          </a:p>
          <a:p>
            <a:pPr marL="0" indent="0">
              <a:buNone/>
            </a:pPr>
            <a:r>
              <a:rPr lang="en-US" sz="4000" dirty="0" smtClean="0"/>
              <a:t>Historically, JavaScript hasn’t integrated that well into development IDE’s</a:t>
            </a:r>
          </a:p>
          <a:p>
            <a:pPr marL="0" indent="0">
              <a:buNone/>
            </a:pPr>
            <a:r>
              <a:rPr lang="en-US" sz="4000" dirty="0" smtClean="0"/>
              <a:t>JavaScript is often embedded in html/template documents</a:t>
            </a:r>
          </a:p>
          <a:p>
            <a:pPr marL="0" indent="0">
              <a:buNone/>
            </a:pPr>
            <a:r>
              <a:rPr lang="en-US" sz="4000" dirty="0" smtClean="0"/>
              <a:t>JavaScript </a:t>
            </a:r>
            <a:r>
              <a:rPr lang="en-US" sz="4000" dirty="0"/>
              <a:t>is often disorganized:</a:t>
            </a:r>
          </a:p>
          <a:p>
            <a:pPr marL="457200" lvl="1" indent="0">
              <a:buNone/>
            </a:pPr>
            <a:r>
              <a:rPr lang="en-US" sz="4000" dirty="0"/>
              <a:t>Not DRY</a:t>
            </a:r>
          </a:p>
          <a:p>
            <a:pPr marL="457200" lvl="1" indent="0">
              <a:buNone/>
            </a:pPr>
            <a:r>
              <a:rPr lang="en-US" sz="4000" dirty="0"/>
              <a:t>Not </a:t>
            </a:r>
            <a:r>
              <a:rPr lang="en-US" sz="4000" dirty="0" smtClean="0"/>
              <a:t>SOLID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0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10114" y="2504701"/>
            <a:ext cx="7061415" cy="26679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6000" dirty="0" smtClean="0"/>
              <a:t>jQuery </a:t>
            </a:r>
            <a:r>
              <a:rPr lang="en-US" sz="6000" dirty="0" err="1" smtClean="0"/>
              <a:t>Qunit</a:t>
            </a:r>
            <a:endParaRPr lang="en-US" sz="6000" dirty="0" smtClean="0"/>
          </a:p>
          <a:p>
            <a:pPr algn="ctr"/>
            <a:r>
              <a:rPr lang="en-US" sz="6000" dirty="0" err="1" smtClean="0"/>
              <a:t>SinonJS</a:t>
            </a:r>
            <a:endParaRPr lang="en-US" sz="6000" dirty="0" smtClean="0"/>
          </a:p>
          <a:p>
            <a:pPr algn="ctr"/>
            <a:r>
              <a:rPr lang="en-US" sz="6000" dirty="0" smtClean="0"/>
              <a:t>Chutzpah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093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821" y="1387929"/>
            <a:ext cx="9766679" cy="3796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It’s a testing framework</a:t>
            </a:r>
          </a:p>
          <a:p>
            <a:pPr marL="0" indent="0">
              <a:buNone/>
            </a:pPr>
            <a:r>
              <a:rPr lang="en-US" sz="4800" dirty="0"/>
              <a:t>It’s easy to use</a:t>
            </a:r>
          </a:p>
          <a:p>
            <a:pPr marL="0" indent="0">
              <a:buNone/>
            </a:pPr>
            <a:r>
              <a:rPr lang="en-US" sz="4800" dirty="0"/>
              <a:t>It integrates </a:t>
            </a:r>
            <a:r>
              <a:rPr lang="en-US" sz="4800" dirty="0" smtClean="0"/>
              <a:t>seamlessly into the Visual Studio environment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196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477736" y="1004208"/>
            <a:ext cx="9705748" cy="3615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 smtClean="0"/>
              <a:t>BUT..like</a:t>
            </a:r>
            <a:r>
              <a:rPr lang="en-US" sz="4400" dirty="0" smtClean="0"/>
              <a:t> any tool, it by itself is not a panacea</a:t>
            </a:r>
          </a:p>
          <a:p>
            <a:pPr marL="0" indent="0">
              <a:buNone/>
            </a:pPr>
            <a:r>
              <a:rPr lang="en-US" sz="4400" dirty="0" smtClean="0"/>
              <a:t>You need to treat your JavaScript like any other code</a:t>
            </a:r>
          </a:p>
          <a:p>
            <a:pPr marL="457200" lvl="1" indent="0">
              <a:buNone/>
            </a:pPr>
            <a:r>
              <a:rPr lang="en-US" sz="4400" dirty="0" smtClean="0"/>
              <a:t>DRY!</a:t>
            </a:r>
          </a:p>
          <a:p>
            <a:pPr marL="457200" lvl="1" indent="0">
              <a:buNone/>
            </a:pPr>
            <a:r>
              <a:rPr lang="en-US" sz="4400" dirty="0" smtClean="0"/>
              <a:t>SOLID!</a:t>
            </a:r>
          </a:p>
          <a:p>
            <a:pPr marL="457200" lvl="1" indent="0">
              <a:buNone/>
            </a:pPr>
            <a:r>
              <a:rPr lang="en-US" sz="4400" dirty="0" smtClean="0"/>
              <a:t>Avoid YAGNI!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732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john.petersen@neudesic.com</a:t>
            </a:r>
          </a:p>
          <a:p>
            <a:r>
              <a:rPr lang="en-US" dirty="0" smtClean="0"/>
              <a:t>Twitter: @johnvpetersen</a:t>
            </a:r>
          </a:p>
          <a:p>
            <a:r>
              <a:rPr lang="en-US" dirty="0" smtClean="0"/>
              <a:t>Philadelphia-based 20+ year developer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49000" y="5578475"/>
            <a:ext cx="1143000" cy="669925"/>
          </a:xfrm>
          <a:prstGeom prst="rect">
            <a:avLst/>
          </a:prstGeom>
        </p:spPr>
        <p:txBody>
          <a:bodyPr/>
          <a:lstStyle/>
          <a:p>
            <a:fld id="{B5249270-BFBA-4377-B69E-E972B6A7239F}" type="slidenum">
              <a:rPr lang="en-US" smtClean="0">
                <a:solidFill>
                  <a:srgbClr val="146194">
                    <a:lumMod val="50000"/>
                  </a:srgbClr>
                </a:solidFill>
              </a:rPr>
              <a:pPr/>
              <a:t>2</a:t>
            </a:fld>
            <a:endParaRPr lang="en-US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AutoShape 2" descr="data:image/jpeg;base64,/9j/4AAQSkZJRgABAQAAAQABAAD/2wCEAAkGBhIQDxUUDxAQFQ8PEBAQFA8QDw8QEBAWFBQVFBQUFBQXHCYeFxkkGRQUHy8gIycpLCwsFR4xNTAqNSYrLCkBCQoKDgwOFw8PGikcHRwpLCkpKSwpKSkpKSkpKSksKSwpKSkpKSkpKSkpKSkpKSkpKSkpKSkpKSkpKSkpKSkpKf/AABEIAOEA4QMBIgACEQEDEQH/xAAcAAABBAMBAAAAAAAAAAAAAAAAAQMGBwIECAX/xABOEAABAwICBgUFCQ0GBwAAAAABAAIDBBEFEgYHITFBURMiYXGBMkKRobMUIyVSYnOx0fAIM0NTY3SChJKissHCFSRyo7ThFzQ1ZJOk0v/EABkBAQADAQEAAAAAAAAAAAAAAAABAwQCBf/EACQRAAICAgIBBQEBAQAAAAAAAAABAhEDMRIhBBMyQVFhIhRx/9oADAMBAAIRAxEAPwC8UIQgBCEIBEJUIAQhIgBBSrFxQBdKvBxXTSipfv8AVwNd8XpAXX5WHFRWu13UTPvUdRKQbbGZB+05dKEnpHDkltlj3RdVDWa9XW94orfOyj+laJ15VnClpbdskpVi8fI/greeC+S7UipP/jnV8aWlPdJIvSpde1h79ROv+SlZb95HgyL4JWaD+S2kKAUWuigfYS9NE53x47tHe5uxSnCdJ6SqANPUwyC9gGyNJP6O9VOEltFikno9dKkSqDoEIQgESoQgBIlQgESoQgBCEIAQhCAEIQgBIUqbkKAzumKqpbG0ue9rWjaXOIAHpUQ0z1lQYf72LzVbhdtOw+TyMjtzB37TwBVP4xjVZikl6h5dHe4gaS2nj27LgnrHtdy4K7Hglk0U5MsYbLI0j11QRksoWGof+NJyQDufvdv4AhV9iuluI15tJNIGfioQYox4jaeV7paTA2M2u6zu+zR2WXoggbALW4Dct0MEI/pklmnL8R4FNoyd7y0Hf1es7xK9CLAYh5V3d5t6lv50Z1d18HHH7YyzDYhuYO+ycFMweY39lZZ0Z1NikYmlYd7G/spl+FxH8GO8BbGdGdLHFHnS6PxncXDtBvZaE2jj2nNGQXDc4ExvHcRtupBnRnUdEVWjVwrT/EqGzelMjBYdDUjNYDgHjaPWrE0a1xUtSWsqQaackC0m2FxPxZBs3m1jY9igbwHCxAI5ELy6zAWn73sJ80+SVTPBCX4WxzTj+nR0cgcLtNwdoIIIPinFzngGmVdhbg1hMkXGmme7Jb8m7aWesdiubRHTinxJl4nlszQDJTydWWPw84X84XBWDJhlj2a8eWM10ShCRKqi0EIQgBCEIAQhCAEJEqAEhSpuQ9qASR9vrVVawtajmOdTYc7r2tJWCzmxniyIec/mdw7StfWjrHcXOoqJ5GW4qahp2i/4FhHHaLkbt3NQXC8LDQHPHa1v1rXgwcu5GXLn49RMKDBi4l8t+s7McxOeQnznE7V7cTGtFmiwHBYZkuZeilSox9Xb7HboumsyMyikdWO3RdephGidVU2McdmfHkuxvgN5Utw/VcwbZ53OPKMBrfXcqmWaMfksWNy0ivsyMyt2m0EomboQTze57r+k2W83RikG6mg/8bD/ACVL8qPwiz0GUmSlzK636LUhH/LQ+EbQV51Vq/o3j72WnmxzhbwvZF5S+UPQkVLdF1O8Q1Wnaaef9GUD0Zh9SiOKYBUUp9+icG8HjrRn9IDZ42V0c0JFMscomldF01n+31WRmV+9HF/Ys8DXts8dXhzHcvDnpJaaRssD3sew3bKwWdH2G+wg8txXt5kl0cVJUzntO0WHq+1oNrbQVeWOsAGVwIEVSN12X3O5t7dl+FgrmHEsOLSHxEixDgW7HsI3OaVbGrDWOawe5asgVkbSWP3NqWjYSOTxsuO24428zPgcHa0bsObn09lkBKkCVZjSCEIQAhCEAJChBQGDiq81raeGjjFPTP8A75O3fvMEe50nebEN7b8lMtI8bjoqaSeU9SJhdbi48GjmSdllzjLUyVtVJPObvldnN9oa3bkjb2AbPSeKvwYucu9FGbLwj+mWE4aPLdzuLm5dxzHtJuV7AeeKaBtu3JC/7FetXR51juZYyThou4gd5Xm1WK22M3/G4BO6OaPz4jUCOPvfI7aI2/G7+xJVFWzlScnSN/C45ayURUkZe/i43axg5vPAfSrZ0W0BipwHT5ZZztuWjo2H5DeHedq9fRrRuGihEcLQBYZnny3nm4817AavLzeQ5ulo9DDh49sGsA3BLlSoWY1CWS2QhAJZFkqEAllhJC0ixAIPAjYnEhQEG0k1dxyXfSWjk2no90Tv/k9yrWqppInlkrC17TtadhHb2hdAkLwNKdFY62PcGyt8iS23uPYtWHyHF09GbJhT7RS+ZF05iFC+CV0cos9hII+gjmFr5l6SakrRhdp0xwu2di8atpnRSNlhcWuY5sjHt3xubtBvxHBermWEjcwsdx4KZLkqZzfF2i49ANNBiVLmPVqYSGTR77Ot5Q+S4bQpZdc0aP46/C65s4v0Y6kzB+EidvNuJado8RxXR1LWNkY17HAse0Oa4biDyXj5sfpyr7PUxZOcbNoJUgSqotESoQgBYPKzXn43iTaankmeQGwxukJOwdUXF/FAU9rm0kM9UyjjcejprSy2t1pT5DDbkNp8FGKSLK23PafqXn0cr55XTy3MkzzM+/N25vgLDwXqk7L7h9C9XAuMF+nmZnym/wAFdJbebALyautL91w36UVdVn3eT9K1wPt9vFakZJP6M6andI9rI2lz5HBjWjeSdw+3JdEaDaKMoKYMsDM+zpZPjOPAdg3KvNTmjIklfVPF2w+9xgje8jrO8Bs9KuRgXm+Vm5Pij0PFxUrZmGoSrB5WI3A4rB8thtNgF52O6QRUcJlnfZrdw85x4NA4lUdpXp/U1ziMxjp7kCGMkXHN7vOPqVuLE8jM+XMsZbOMazqGmJaZukeDbLCDJ3guHVB7LqN1OvKP8HSykc3vjbf0EqogEoK3x8XGvcYZeVkei3qbXlCbdLTTtvxYY3AesKV4NrBoqsgRTtEh/Bye9vvyAda/gudUAbeRHHd61EvFg9CPlzWzqwPWV1RWhms6ekcI6lzpqbYLvcTLF2h58ofJO3tV04fiTJ2Nkie10bxcOHH7clhyY3B9noY8qyLo3bJC1ZJCqi4h2n2jAqoTJGB08QJH5RvFp/kqgJPd/tw710aWDkqX1hYGKWrJaLRVF5G23A+cP5rb4uWnxZiz47/pEauglY3Rdb7MnE1sQgzsvxb6xyVh6ktJM8UlFI7r0xzQ8zE43t25TcbNwsoKVqYRijqDEIahvkxyNY/bYOikIDrnkN/6KzeRHlH/AIXYJcZV9nToSpqKUOaC03a4BwPYRcEJwLzD0hUIQgBVrryxUx0McDTY1kwY7d5DRmcCORAsrIJVFa5sR6XFY4vNpqcEjhmlNwe+111BW0cy6RGKJuVl+e3wWFZNfYPHtTnSZW9wstG69NSPOlGzHKgj6Ds5lZAr09GKLp6+njtfPOzZ2MvIfUwqXkpHCxl86F4IKSghi84RgvPNztrj6V7oCxY225ZryW7dnqRVKhVr1dS2NjnvNmMBcXHgBtJTziq91w48YaVkDT1qpxzf4GWJ8CSPWuoxt0JSpFa6Z6UvxCpLyT0LCWxR8GtHnEcS7eV4GVZbvHwRdelF8VR5so8nYmVGVLdF136hx6ZjkS5Ut0XT1B6Zi5qmurXTI0dQIZXH3NO4Cx/BOO53cTYHvUMugFV5P7VHeNcXZ1O1yzUV1c46avD43ON5I7xPvvJbsB/ZIPipUvMap0eknasQqIay8L6ahc4eXARIDyA8v1XUwWtX0okic0i4cxzbd4UxdOxNWqOc8yMyxmYWPLTva5zD3tJafWCkzL01LowuJnmWlicAe3bucC0jvW1mTVRtBUOXVCuy7NVeMGqwmBzzeSJroHk8TGbE/QpiFUGoeus6rpyTsfHUNHAB4ym36QJVvDcvNl0zenaMkLG6FySDgua9NKoy41WE+ZOIR3R7P5rpQrljE6jNiFW47zWzH1qzHsrye0Wpl4JjMmnyXKTOtlmMfzqW6qos+LRfk45pO4hob/WVC86nGpp/wuPzSoP78P1qub6O4bL7CVIELIbBHKidb1f0mKFl9lPDHHbkTeQn0Pb6Fe5XOOsqT4Yq+ySIf+vErcWyrLo8HOjOmM6M608jKP50Z0x0iM6nkKH86M6YzozKORND+dGdMZ0Z05EFsakK/wB8qISd7Y5R2W6jvpCtsKjtR8nwlIOdHIf82JXkFkybNmP2ipLJULgsOcdJ2dHX1DRuE8p/aOb+pebnXqadvtilX88PZxrw+kW1PpGN7ZsZkhdsTHSo6RTZwSzU5V5MZczhUUzv8s3/AKlfQXOOrKW2OU9vOZO30gLo5Y57Zsh7ULZCVC4OzFy5MxR+Wtqr7xVzfxLrNy5R04j6LFq1vD3VIR3HaF3DZXk9ppdIjpFpdMjp1osyJWbvSKdalXXxgfmdR/HCq1dVhWBqJnLsY2jdST/xxLiT6LYRpnRYSpAlVBqEXMGtXEBHjdYLEnpIjv8A+3iH8l1AVynrfbfHaz/HF7CNdRdHMkvkjjsZPBo8SsHYy/k31lauRJkXXJnNRNk4vJ2ehJ/a0nMegLXyIyKLZNRNj+1pOY9ASjF39noWtkRkTkx/JtjGH/Fb604zGTxb6CtDIjIptkVEtzUHXiTFZBYi1DKf86H610CucvueB8Ly/mEvtoF0auG7OoqhUIQoOjmvT+T4Vq/nh7ONeB0q3NY1UW4xWDnOPZxrwY6wFaYvoySjTZ6XSo6VaAnS9NsXVlRKNWV3Y5TW4CQ+C6XXN+paIvxthtsjp5STyuLBdIBZpbNsPahUIuhcnYjlzVruw8xYy9wFmzRRyA8zazvWulrKmfuh8GuymqQDdrnQOPAB21t/0rKVs5kuikSSsSncqTIrzPdDVlY2oMfDH6pN/HEq+yKxNRDbYx+qT/xRLmS6Oou2dGhKkCVUmgQrljW4Phys+ci9hEuqHLlrWw34crPnIfYRLqPZxN9ENsjKnciXIraKOQxlRlT2RLlSieQxlRlT+RJkShyGcqXKnsiMqUORY33PQ+F5fzCX20C6LXPP3PzLYtJ+YS+2gXQyqlsui7QqEIXJ2cpazR8M1nzw9mxRiylWssfDNZ8+PZxqNZVfHRmk+2YAkblkZDZLlWLmqThMtr7nihJqamUjqsijjB+USXEehXsq21E4N0OF9KRZ1VK6TbxaOqw+hWSqHs1rQiEXQhNmSjGsXAfduGzRAdfIZGHk9nWafUpMsXhQQ9HGwZz2HiOXYjIplrN0Z9xYjIGttDPeePZYbfLb4Hb+kooWrStGOWxjIrB1GN+GP1Sf+OJQXIp9qRFsY/U6i/7cKiWicezoUJUjUqzmwQlcwa1W/DdZ85F/p4l0+VzJrRb8NVnzsX+nhXcNlWTREMiMifyoyq8yjGRGRP5UZUAxkRkT+VGVAMZEZE/lQWoCw9QbbYrJ+YS+2hXQKoHUP/1ST8xk9tCr+VE9mrFoVCEhXBacs6yB8MVnz49lGo5lUn1jMP8AbFZs/Dt9lGo7kWiOjHPbGcqdpKJ00rImXzzPbGLC+1xte3Zv8CjIrH1J6MGetdUvb71SDqkjYZXj+TT++pl0iMatl34FhTaWlihZsbDEyPZu2Dbbxut+yAlWY2iWQlQhFAsXBKhCSE60tEvd9GTGAainvJHzds6zL9ouueMnMEHkQQR2W4LrtzVROtrQk0s/umEf3ed3XAH3qQnae51/T3qyEvgoyx+SusikWr7Gm0WJwyvNojnhkPJsg2HuzBl+y68LKky+hXOPRQmdaRygi43EAg81mXKhdENa89EwRTsM8DdjTmtMwcgTsd42UydrwostxFUF1vIyAHuudiocGaVkRYVXWNjY573BrGNLnOOwNA2m65b0kxP3XWz1FjaeZ7m3+KOozxyNYpJpnrKqMQaY2joaa+2MOzPk/wAZ5dgUOyKyEaKsk76G8iMidyoyqyioayIyJ3KkypQG8iMidyoypQGsiMicypcqUCRatcebRYnFI82ikvTyO3ANk2tJ7M4Yuk2yA+pckll9453HA9ncp7ohrZno2iKoYZ4W7Guz2nYPi3Ox/iRu4qucLLsc6L8utasxBkUbpJHBrGNLnOJsABzVfya8qPLshqC74mUD94m3rVd6Y6xKjEepYRUwN+iabufy6R3Edm5VqDZa8iRHMdxE1VXNOb+/zPkHPL5LL9uQNWllTtvt4WRkV66Mr7ZjT0rpHtjjbmkkcGMaPOcdw+vuK6c0O0Zbh9HHC2xLRd7rWzuO1x9Kr/U7oTY+7Z22NiKdpvcA7HSEczuHZt4q3QqZys0Y4UKlQhVlwIQhAIhKhAJZamKYbHUROilaHRyNLXNcL3B+11uJHBA1ZzXpnobJh05a65heSYpdweOR+UL+r0R/KuocewKGtgdDUMzMcDtGxzTwc08CqA0t0Nmw6XLIM0LiejnAOV45O5Otw/3WmEr6ZlnDj2iO5UZU5ZFlaVDeVGVOWRZQBvKjKnLIsgG8qMqcsiykDeVGVOZUWQDeVGVOWRZAN5UZU5ZFlzQMLJMqcsiy66J2N5exTPV1oE6um6SVpFHG65cd8zhuY3s58t3HZjoNq/kr5GySZmUjXdZ9jeX5Effxdw3K+KLD2QxtjiaGsYAGsA2ABZ5yothC9jsNOGtAaAAAAABYAdieQEqpNIIQhACEIQAhCEAJEqEBjZamJYVFURGOeNr43ja1wuP9lupChD7KK0y1XzUl5KYOlprk5dhliG+xHnN7d6g9l1W6O6helWrCnqyZI/eZz57B1Xn5beKvhk+GUSxfRRCLKRY9oNWUZ99iLo/xsQL2HtIG0KPrQqeih2jGyLLJFlNEWY2RZZ2RZTRFmFkWWdkiULMbIWRSZVFE2Y2QAsgNtvo3+HNSnR7VvV1ZaSzoojvlkBBt8lm8+K5bSJSb0RZsZcQACXONg0AknuAVkaF6pnSES17csewtp79Z4/Kch2KeaMav6ahF2Mzz22zP2u7cvxR2BSUMWeWS9GiGOtjUFII2hrA1rWgABosABwC2LJUKkvESoQgBCEIAQhCARKhCAEIQgBIlQgESELJCAbdHffuPBRfG9W9FVEudFkkPnxHo794GwqWIUptaIcUyn8T1KSjbTVDXDg2RuV3pGxRet1dYhETelc63GIh/0LochY2VizSRU8KZzFNhM7DZ8ErSOcblruicN7XDva5dS5Vg6nad7R4gKz/Q/or9A5dELjua49zXfUtqmwSolNo6eZ1/ixuXTAgA3ADuFlmGp/oZPoHP9DqyxGX8BkB4yODSPBSrDNSZuDVVOzZ1IW+oud/JWtlWVlW8smWLEkR7BdBKOkt0UDS/8Y/rvPiV7rYrJ1CrbssSSBCEKCQQhCAEIQgBCEIAQhCARKhCAEIQgBCEIAQhCAEhQhAIgoQgBKhCk5EShCFABKhCHQIQhACEIQAhCEAIQhACEIQAhCEB/9k=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66" y="4133626"/>
            <a:ext cx="1257753" cy="1257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344" y="4133626"/>
            <a:ext cx="803848" cy="12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Code samples and deck for this session</a:t>
            </a:r>
            <a:endParaRPr lang="en-US" dirty="0">
              <a:ea typeface="ＭＳ Ｐゴシック" charset="0"/>
            </a:endParaRPr>
          </a:p>
        </p:txBody>
      </p:sp>
      <p:sp>
        <p:nvSpPr>
          <p:cNvPr id="22530" name="Content Placeholder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GitHub</a:t>
            </a:r>
            <a:r>
              <a:rPr lang="en-US" sz="3600" dirty="0" smtClean="0"/>
              <a:t>: </a:t>
            </a:r>
            <a:r>
              <a:rPr lang="en-US" sz="3600" dirty="0"/>
              <a:t>https://github.com/johnvpetersen</a:t>
            </a:r>
            <a:r>
              <a:rPr lang="en-US" sz="3600" dirty="0" smtClean="0"/>
              <a:t>/</a:t>
            </a:r>
          </a:p>
          <a:p>
            <a:r>
              <a:rPr lang="en-US" sz="3600" dirty="0" err="1" smtClean="0"/>
              <a:t>JavaScriptTesting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8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51064" y="903007"/>
            <a:ext cx="3306536" cy="4721937"/>
          </a:xfrm>
        </p:spPr>
        <p:txBody>
          <a:bodyPr/>
          <a:lstStyle/>
          <a:p>
            <a:r>
              <a:rPr lang="en-US" dirty="0" smtClean="0"/>
              <a:t>Session</a:t>
            </a:r>
            <a:br>
              <a:rPr lang="en-US" dirty="0" smtClean="0"/>
            </a:br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2530" name="Content Placeholder 8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This session’s primary objective is to give attendees a better understanding of how to apply unit testing principles to JavaScript Code in Visual Studio.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Testing in General – Why have tests?</a:t>
            </a:r>
          </a:p>
          <a:p>
            <a:r>
              <a:rPr lang="en-US" dirty="0" smtClean="0"/>
              <a:t>JavaScript </a:t>
            </a:r>
            <a:r>
              <a:rPr lang="en-US" dirty="0"/>
              <a:t>Testing – What are the challenges?</a:t>
            </a:r>
          </a:p>
          <a:p>
            <a:r>
              <a:rPr lang="en-US" dirty="0" smtClean="0"/>
              <a:t>jQuery </a:t>
            </a:r>
            <a:r>
              <a:rPr lang="en-US" dirty="0" err="1"/>
              <a:t>QUnit</a:t>
            </a:r>
            <a:r>
              <a:rPr lang="en-US" dirty="0"/>
              <a:t> – How it addresses the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Integrating jQuery </a:t>
            </a:r>
            <a:r>
              <a:rPr lang="en-US" dirty="0" err="1" smtClean="0"/>
              <a:t>Qunit</a:t>
            </a:r>
            <a:r>
              <a:rPr lang="en-US" dirty="0" smtClean="0"/>
              <a:t> into Visual Studio</a:t>
            </a:r>
          </a:p>
          <a:p>
            <a:r>
              <a:rPr lang="en-US" dirty="0" smtClean="0"/>
              <a:t>Sinon.js – JavaScript-based mocks and stubs</a:t>
            </a:r>
          </a:p>
          <a:p>
            <a:r>
              <a:rPr lang="en-US" dirty="0" smtClean="0"/>
              <a:t>Review/Q&amp;A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2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70529" y="2772630"/>
            <a:ext cx="8671591" cy="1970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9600" dirty="0" smtClean="0"/>
              <a:t>Why have tests?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73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12472" y="1287917"/>
            <a:ext cx="8820150" cy="4721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Provides a means to make requirements an integral part of your application</a:t>
            </a:r>
          </a:p>
          <a:p>
            <a:pPr marL="0" indent="0">
              <a:buNone/>
            </a:pPr>
            <a:r>
              <a:rPr lang="en-US" sz="4400" dirty="0" smtClean="0"/>
              <a:t>Immediate feedback</a:t>
            </a:r>
          </a:p>
          <a:p>
            <a:pPr marL="0" indent="0">
              <a:buNone/>
            </a:pPr>
            <a:r>
              <a:rPr lang="en-US" sz="4400" dirty="0" smtClean="0"/>
              <a:t>Facilitates a better definition of done (</a:t>
            </a:r>
            <a:r>
              <a:rPr lang="en-US" sz="4400" dirty="0" err="1" smtClean="0"/>
              <a:t>DoD</a:t>
            </a:r>
            <a:r>
              <a:rPr lang="en-US" sz="4400" dirty="0" smtClean="0"/>
              <a:t>)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267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845129" y="1804307"/>
            <a:ext cx="8662307" cy="36147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/>
              <a:t>Testable code is better code (SOLID)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/>
              <a:t>Makes automated builds worth something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/>
              <a:t>Gets us away from FDD (Faith Driven Development where we hope it works!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34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49" y="3036022"/>
            <a:ext cx="10992757" cy="1340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JavaScript Testing – What are the challenges?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ing Katana.pptx" id="{151569CC-CE03-4B8E-A7BD-024C95C58ACA}" vid="{1D1C1D8C-3A1C-489F-B012-6909D4894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12155</TotalTime>
  <Words>249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Segoe UI Emoji</vt:lpstr>
      <vt:lpstr>Segoe UI Light</vt:lpstr>
      <vt:lpstr>Office Theme</vt:lpstr>
      <vt:lpstr>Introduction to JavaScript Testing in Visual Studio</vt:lpstr>
      <vt:lpstr>About me</vt:lpstr>
      <vt:lpstr>Code samples and deck for this session</vt:lpstr>
      <vt:lpstr>Session Objective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Katana: An implementation of the OWIN Specification</dc:title>
  <dc:creator>John Petersen</dc:creator>
  <cp:lastModifiedBy>John Petersen</cp:lastModifiedBy>
  <cp:revision>70</cp:revision>
  <dcterms:created xsi:type="dcterms:W3CDTF">2013-12-04T20:54:59Z</dcterms:created>
  <dcterms:modified xsi:type="dcterms:W3CDTF">2014-04-30T18:09:47Z</dcterms:modified>
</cp:coreProperties>
</file>