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08558F-4420-49E6-A951-D6E1F0DE4374}">
  <a:tblStyle styleId="{2108558F-4420-49E6-A951-D6E1F0DE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8828a7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8828a7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8828a7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8828a7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78828a72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78828a72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8828a72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8828a72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6300a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6300a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ee9c962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ee9c962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78828a7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78828a7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78828a7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78828a7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8828a72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8828a7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8828a7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8828a7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8828a7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8828a7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8828a7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8828a7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8828a7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78828a7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8828a7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8828a7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33525"/>
            <a:ext cx="8520600" cy="9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專題展海報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視覺化：Testing Weight + Profit + Rate of Return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3625"/>
            <a:ext cx="8839202" cy="213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5" y="2819775"/>
            <a:ext cx="8839201" cy="183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視覺化：</a:t>
            </a:r>
            <a:r>
              <a:rPr lang="zh-TW"/>
              <a:t>LSTM </a:t>
            </a:r>
            <a:r>
              <a:rPr lang="zh-TW"/>
              <a:t>觀念圖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1880375" y="1022700"/>
            <a:ext cx="4832400" cy="309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5"/>
          <p:cNvCxnSpPr/>
          <p:nvPr/>
        </p:nvCxnSpPr>
        <p:spPr>
          <a:xfrm>
            <a:off x="660275" y="2571750"/>
            <a:ext cx="2141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/>
          <p:nvPr/>
        </p:nvCxnSpPr>
        <p:spPr>
          <a:xfrm rot="-5400000">
            <a:off x="1760975" y="2009325"/>
            <a:ext cx="11724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 flipH="1" rot="10800000">
            <a:off x="2358825" y="1411425"/>
            <a:ext cx="26793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/>
          <p:nvPr/>
        </p:nvSpPr>
        <p:spPr>
          <a:xfrm>
            <a:off x="5038125" y="1160175"/>
            <a:ext cx="515100" cy="514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5"/>
          <p:cNvCxnSpPr>
            <a:stCxn id="154" idx="5"/>
          </p:cNvCxnSpPr>
          <p:nvPr/>
        </p:nvCxnSpPr>
        <p:spPr>
          <a:xfrm>
            <a:off x="5477790" y="1599328"/>
            <a:ext cx="385800" cy="8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5"/>
          <p:cNvCxnSpPr/>
          <p:nvPr/>
        </p:nvCxnSpPr>
        <p:spPr>
          <a:xfrm flipH="1" rot="10800000">
            <a:off x="2358825" y="1650575"/>
            <a:ext cx="1495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5"/>
          <p:cNvSpPr/>
          <p:nvPr/>
        </p:nvSpPr>
        <p:spPr>
          <a:xfrm>
            <a:off x="3865375" y="1483200"/>
            <a:ext cx="515100" cy="514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830800" y="2314500"/>
            <a:ext cx="515100" cy="514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5"/>
          <p:cNvCxnSpPr>
            <a:stCxn id="158" idx="6"/>
            <a:endCxn id="160" idx="2"/>
          </p:cNvCxnSpPr>
          <p:nvPr/>
        </p:nvCxnSpPr>
        <p:spPr>
          <a:xfrm>
            <a:off x="3345900" y="2571750"/>
            <a:ext cx="63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>
            <a:stCxn id="157" idx="4"/>
            <a:endCxn id="160" idx="0"/>
          </p:cNvCxnSpPr>
          <p:nvPr/>
        </p:nvCxnSpPr>
        <p:spPr>
          <a:xfrm flipH="1">
            <a:off x="4111225" y="1997700"/>
            <a:ext cx="11700" cy="44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/>
          <p:nvPr/>
        </p:nvSpPr>
        <p:spPr>
          <a:xfrm>
            <a:off x="4464000" y="2296500"/>
            <a:ext cx="515100" cy="5145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979200" y="2444550"/>
            <a:ext cx="2640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5"/>
          <p:cNvCxnSpPr>
            <a:endCxn id="162" idx="2"/>
          </p:cNvCxnSpPr>
          <p:nvPr/>
        </p:nvCxnSpPr>
        <p:spPr>
          <a:xfrm flipH="1" rot="10800000">
            <a:off x="4255200" y="2553750"/>
            <a:ext cx="2088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5"/>
          <p:cNvCxnSpPr>
            <a:stCxn id="162" idx="1"/>
            <a:endCxn id="157" idx="5"/>
          </p:cNvCxnSpPr>
          <p:nvPr/>
        </p:nvCxnSpPr>
        <p:spPr>
          <a:xfrm rot="10800000">
            <a:off x="4305135" y="1922447"/>
            <a:ext cx="234300" cy="4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5"/>
          <p:cNvCxnSpPr>
            <a:stCxn id="162" idx="7"/>
            <a:endCxn id="154" idx="3"/>
          </p:cNvCxnSpPr>
          <p:nvPr/>
        </p:nvCxnSpPr>
        <p:spPr>
          <a:xfrm flipH="1" rot="10800000">
            <a:off x="4903665" y="1599347"/>
            <a:ext cx="210000" cy="77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5"/>
          <p:cNvSpPr/>
          <p:nvPr/>
        </p:nvSpPr>
        <p:spPr>
          <a:xfrm>
            <a:off x="6056100" y="2450550"/>
            <a:ext cx="2088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5"/>
          <p:cNvCxnSpPr/>
          <p:nvPr/>
        </p:nvCxnSpPr>
        <p:spPr>
          <a:xfrm flipH="1" rot="10800000">
            <a:off x="4979100" y="2547775"/>
            <a:ext cx="3411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/>
          <p:nvPr/>
        </p:nvCxnSpPr>
        <p:spPr>
          <a:xfrm flipH="1" rot="10800000">
            <a:off x="5805225" y="2549250"/>
            <a:ext cx="2661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/>
          <p:nvPr/>
        </p:nvSpPr>
        <p:spPr>
          <a:xfrm>
            <a:off x="5290125" y="2320500"/>
            <a:ext cx="515100" cy="514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5"/>
          <p:cNvCxnSpPr/>
          <p:nvPr/>
        </p:nvCxnSpPr>
        <p:spPr>
          <a:xfrm>
            <a:off x="6290200" y="2571750"/>
            <a:ext cx="14394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2358825" y="3573425"/>
            <a:ext cx="20454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/>
          <p:nvPr/>
        </p:nvCxnSpPr>
        <p:spPr>
          <a:xfrm rot="-5400000">
            <a:off x="1760975" y="3030425"/>
            <a:ext cx="11724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/>
          <p:nvPr/>
        </p:nvSpPr>
        <p:spPr>
          <a:xfrm>
            <a:off x="4589550" y="2961188"/>
            <a:ext cx="2640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464000" y="3444400"/>
            <a:ext cx="515100" cy="514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 rot="10800000">
            <a:off x="4721550" y="2733800"/>
            <a:ext cx="0" cy="22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/>
          <p:nvPr/>
        </p:nvCxnSpPr>
        <p:spPr>
          <a:xfrm flipH="1" rot="10800000">
            <a:off x="4718400" y="3197788"/>
            <a:ext cx="6300" cy="22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/>
          <p:nvPr/>
        </p:nvSpPr>
        <p:spPr>
          <a:xfrm>
            <a:off x="4144350" y="2755100"/>
            <a:ext cx="430500" cy="439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 rot="10800000">
            <a:off x="4868251" y="2688365"/>
            <a:ext cx="430500" cy="439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 flipH="1">
            <a:off x="2891547" y="2374828"/>
            <a:ext cx="364200" cy="36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flipH="1">
            <a:off x="5369885" y="2395803"/>
            <a:ext cx="364200" cy="36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5"/>
          <p:cNvSpPr txBox="1"/>
          <p:nvPr/>
        </p:nvSpPr>
        <p:spPr>
          <a:xfrm>
            <a:off x="672250" y="2141125"/>
            <a:ext cx="51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x</a:t>
            </a:r>
            <a:r>
              <a:rPr baseline="-25000" lang="zh-TW" sz="1800"/>
              <a:t>t</a:t>
            </a:r>
            <a:endParaRPr baseline="-25000" sz="1800"/>
          </a:p>
        </p:txBody>
      </p:sp>
      <p:sp>
        <p:nvSpPr>
          <p:cNvPr id="182" name="Google Shape;182;p25"/>
          <p:cNvSpPr txBox="1"/>
          <p:nvPr/>
        </p:nvSpPr>
        <p:spPr>
          <a:xfrm>
            <a:off x="5113675" y="1175000"/>
            <a:ext cx="51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O</a:t>
            </a:r>
            <a:r>
              <a:rPr baseline="-25000" lang="zh-TW" sz="1800"/>
              <a:t>t</a:t>
            </a:r>
            <a:endParaRPr baseline="-25000" sz="1800"/>
          </a:p>
        </p:txBody>
      </p:sp>
      <p:sp>
        <p:nvSpPr>
          <p:cNvPr id="183" name="Google Shape;183;p25"/>
          <p:cNvSpPr/>
          <p:nvPr/>
        </p:nvSpPr>
        <p:spPr>
          <a:xfrm>
            <a:off x="3159600" y="2673575"/>
            <a:ext cx="1244623" cy="754810"/>
          </a:xfrm>
          <a:custGeom>
            <a:rect b="b" l="l" r="r" t="t"/>
            <a:pathLst>
              <a:path extrusionOk="0" h="22967" w="49292">
                <a:moveTo>
                  <a:pt x="49292" y="0"/>
                </a:moveTo>
                <a:cubicBezTo>
                  <a:pt x="41078" y="1834"/>
                  <a:pt x="90" y="7177"/>
                  <a:pt x="10" y="11005"/>
                </a:cubicBezTo>
                <a:cubicBezTo>
                  <a:pt x="-70" y="14833"/>
                  <a:pt x="40680" y="20973"/>
                  <a:pt x="48814" y="2296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4" name="Google Shape;184;p25"/>
          <p:cNvCxnSpPr/>
          <p:nvPr/>
        </p:nvCxnSpPr>
        <p:spPr>
          <a:xfrm flipH="1" rot="10800000">
            <a:off x="4248775" y="3440400"/>
            <a:ext cx="1317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4308575" y="3301400"/>
            <a:ext cx="69000" cy="1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5"/>
          <p:cNvSpPr txBox="1"/>
          <p:nvPr/>
        </p:nvSpPr>
        <p:spPr>
          <a:xfrm>
            <a:off x="3969600" y="2319600"/>
            <a:ext cx="385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x</a:t>
            </a:r>
            <a:endParaRPr sz="1700"/>
          </a:p>
        </p:txBody>
      </p:sp>
      <p:sp>
        <p:nvSpPr>
          <p:cNvPr id="187" name="Google Shape;187;p25"/>
          <p:cNvSpPr txBox="1"/>
          <p:nvPr/>
        </p:nvSpPr>
        <p:spPr>
          <a:xfrm>
            <a:off x="4464000" y="2869550"/>
            <a:ext cx="515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x</a:t>
            </a:r>
            <a:endParaRPr sz="1700"/>
          </a:p>
        </p:txBody>
      </p:sp>
      <p:sp>
        <p:nvSpPr>
          <p:cNvPr id="188" name="Google Shape;188;p25"/>
          <p:cNvSpPr txBox="1"/>
          <p:nvPr/>
        </p:nvSpPr>
        <p:spPr>
          <a:xfrm>
            <a:off x="4509100" y="2355300"/>
            <a:ext cx="51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</a:t>
            </a:r>
            <a:r>
              <a:rPr baseline="-25000" lang="zh-TW" sz="1800"/>
              <a:t>t</a:t>
            </a:r>
            <a:endParaRPr baseline="-25000" sz="1800"/>
          </a:p>
        </p:txBody>
      </p:sp>
      <p:sp>
        <p:nvSpPr>
          <p:cNvPr id="189" name="Google Shape;189;p25"/>
          <p:cNvSpPr txBox="1"/>
          <p:nvPr/>
        </p:nvSpPr>
        <p:spPr>
          <a:xfrm>
            <a:off x="4540188" y="3461025"/>
            <a:ext cx="51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</a:t>
            </a:r>
            <a:r>
              <a:rPr baseline="-25000" lang="zh-TW" sz="1800"/>
              <a:t>t</a:t>
            </a:r>
            <a:endParaRPr baseline="-25000" sz="1800"/>
          </a:p>
        </p:txBody>
      </p:sp>
      <p:sp>
        <p:nvSpPr>
          <p:cNvPr id="190" name="Google Shape;190;p25"/>
          <p:cNvSpPr txBox="1"/>
          <p:nvPr/>
        </p:nvSpPr>
        <p:spPr>
          <a:xfrm>
            <a:off x="3981150" y="1512600"/>
            <a:ext cx="51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</a:t>
            </a:r>
            <a:r>
              <a:rPr baseline="-25000" lang="zh-TW" sz="1800"/>
              <a:t>t</a:t>
            </a:r>
            <a:endParaRPr baseline="-25000" sz="1800"/>
          </a:p>
        </p:txBody>
      </p:sp>
      <p:sp>
        <p:nvSpPr>
          <p:cNvPr id="191" name="Google Shape;191;p25"/>
          <p:cNvSpPr txBox="1"/>
          <p:nvPr/>
        </p:nvSpPr>
        <p:spPr>
          <a:xfrm>
            <a:off x="7218475" y="2141125"/>
            <a:ext cx="51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h</a:t>
            </a:r>
            <a:r>
              <a:rPr baseline="-25000" lang="zh-TW" sz="1800"/>
              <a:t>t</a:t>
            </a:r>
            <a:endParaRPr baseline="-25000" sz="1800"/>
          </a:p>
        </p:txBody>
      </p:sp>
      <p:sp>
        <p:nvSpPr>
          <p:cNvPr id="192" name="Google Shape;192;p25"/>
          <p:cNvSpPr txBox="1"/>
          <p:nvPr/>
        </p:nvSpPr>
        <p:spPr>
          <a:xfrm>
            <a:off x="5973163" y="2325000"/>
            <a:ext cx="385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x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1628300" y="1038775"/>
            <a:ext cx="2446800" cy="6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原始資料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1628300" y="2239798"/>
            <a:ext cx="2446800" cy="6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指數平滑化</a:t>
            </a:r>
            <a:endParaRPr/>
          </a:p>
        </p:txBody>
      </p:sp>
      <p:cxnSp>
        <p:nvCxnSpPr>
          <p:cNvPr id="199" name="Google Shape;199;p26"/>
          <p:cNvCxnSpPr>
            <a:stCxn id="197" idx="2"/>
            <a:endCxn id="198" idx="0"/>
          </p:cNvCxnSpPr>
          <p:nvPr/>
        </p:nvCxnSpPr>
        <p:spPr>
          <a:xfrm>
            <a:off x="2851700" y="1702675"/>
            <a:ext cx="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6"/>
          <p:cNvCxnSpPr/>
          <p:nvPr/>
        </p:nvCxnSpPr>
        <p:spPr>
          <a:xfrm>
            <a:off x="2851655" y="2903777"/>
            <a:ext cx="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6"/>
          <p:cNvSpPr/>
          <p:nvPr/>
        </p:nvSpPr>
        <p:spPr>
          <a:xfrm>
            <a:off x="1628300" y="3440821"/>
            <a:ext cx="2446800" cy="6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LSSTM</a:t>
            </a:r>
            <a:r>
              <a:rPr lang="zh-TW"/>
              <a:t>模型訓練</a:t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5068890" y="1038775"/>
            <a:ext cx="2446800" cy="6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</a:t>
            </a:r>
            <a:r>
              <a:rPr lang="zh-TW"/>
              <a:t>驗證集進行預測並搭配進出場，計算投資報酬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068890" y="2239798"/>
            <a:ext cx="2446800" cy="6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篩選大於零的投資報酬，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藉其計算出資產配置組合</a:t>
            </a:r>
            <a:endParaRPr/>
          </a:p>
        </p:txBody>
      </p:sp>
      <p:cxnSp>
        <p:nvCxnSpPr>
          <p:cNvPr id="204" name="Google Shape;204;p26"/>
          <p:cNvCxnSpPr>
            <a:stCxn id="202" idx="2"/>
            <a:endCxn id="203" idx="0"/>
          </p:cNvCxnSpPr>
          <p:nvPr/>
        </p:nvCxnSpPr>
        <p:spPr>
          <a:xfrm>
            <a:off x="6292290" y="1702675"/>
            <a:ext cx="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6292245" y="2903777"/>
            <a:ext cx="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/>
          <p:nvPr/>
        </p:nvSpPr>
        <p:spPr>
          <a:xfrm>
            <a:off x="5068890" y="3440821"/>
            <a:ext cx="2446800" cy="6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以測試集查看結果</a:t>
            </a:r>
            <a:endParaRPr/>
          </a:p>
        </p:txBody>
      </p:sp>
      <p:cxnSp>
        <p:nvCxnSpPr>
          <p:cNvPr id="207" name="Google Shape;207;p26"/>
          <p:cNvCxnSpPr>
            <a:stCxn id="201" idx="3"/>
            <a:endCxn id="202" idx="1"/>
          </p:cNvCxnSpPr>
          <p:nvPr/>
        </p:nvCxnSpPr>
        <p:spPr>
          <a:xfrm flipH="1" rot="10800000">
            <a:off x="4075100" y="1370671"/>
            <a:ext cx="993900" cy="24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{2108558F-4420-49E6-A951-D6E1F0DE4374}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資金切割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進出場時間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提早出場或加碼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回測投資報酬率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X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預測日前一日入場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X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47.13%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X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預測日前五日入場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X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32.64%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V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預測日前五日入場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X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18.52%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V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預測日前五日入場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若跌價則提早出場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0.06%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V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預測日前五日入場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若跌價則加碼入場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auKai"/>
                          <a:ea typeface="BiauKai"/>
                          <a:cs typeface="BiauKai"/>
                          <a:sym typeface="BiauKai"/>
                        </a:rPr>
                        <a:t>23.35%</a:t>
                      </a:r>
                      <a:endParaRPr>
                        <a:latin typeface="BiauKai"/>
                        <a:ea typeface="BiauKai"/>
                        <a:cs typeface="BiauKai"/>
                        <a:sym typeface="BiauKa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視覺化：Exponential 5 天的資料處理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70" y="222525"/>
            <a:ext cx="7630464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4093575" y="1208125"/>
            <a:ext cx="263100" cy="45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256650" y="1596550"/>
            <a:ext cx="2630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Blue Curve: P</a:t>
            </a:r>
            <a:r>
              <a:rPr lang="zh-TW" sz="1000"/>
              <a:t>rice after exponentialsmoothing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with window size equivalent to 5</a:t>
            </a:r>
            <a:endParaRPr sz="1000"/>
          </a:p>
        </p:txBody>
      </p:sp>
      <p:sp>
        <p:nvSpPr>
          <p:cNvPr id="67" name="Google Shape;67;p15"/>
          <p:cNvSpPr/>
          <p:nvPr/>
        </p:nvSpPr>
        <p:spPr>
          <a:xfrm rot="10800000">
            <a:off x="6231625" y="2807875"/>
            <a:ext cx="263100" cy="45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464125" y="2500075"/>
            <a:ext cx="19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202124"/>
                </a:solidFill>
              </a:rPr>
              <a:t>Blue: Buying / Oragne: Selling</a:t>
            </a:r>
            <a:endParaRPr sz="1000">
              <a:solidFill>
                <a:srgbClr val="2021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視覺化：拿30</a:t>
            </a:r>
            <a:r>
              <a:rPr lang="zh-TW"/>
              <a:t>天的資料</a:t>
            </a:r>
            <a:r>
              <a:rPr lang="zh-TW"/>
              <a:t>預測五天後的價格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70" y="222512"/>
            <a:ext cx="7630464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1117425" y="270975"/>
            <a:ext cx="2688900" cy="261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117375" y="2883975"/>
            <a:ext cx="26889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117425" y="3567975"/>
            <a:ext cx="2688900" cy="121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556925" y="270975"/>
            <a:ext cx="2688900" cy="2613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556925" y="2883975"/>
            <a:ext cx="2688900" cy="684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556925" y="3567975"/>
            <a:ext cx="2688900" cy="121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234275" y="1232075"/>
            <a:ext cx="2748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234275" y="3124275"/>
            <a:ext cx="2748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234275" y="3809600"/>
            <a:ext cx="2748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710850" y="251200"/>
            <a:ext cx="78600" cy="2613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787050" y="95700"/>
            <a:ext cx="327300" cy="155400"/>
          </a:xfrm>
          <a:prstGeom prst="bentArrow">
            <a:avLst>
              <a:gd fmla="val 25000" name="adj1"/>
              <a:gd fmla="val 25000" name="adj2"/>
              <a:gd fmla="val 25000" name="adj3"/>
              <a:gd fmla="val 69945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048325" y="-36000"/>
            <a:ext cx="1124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</a:t>
            </a:r>
            <a:r>
              <a:rPr lang="zh-TW" sz="1000"/>
              <a:t>arget to predict</a:t>
            </a:r>
            <a:endParaRPr sz="1000"/>
          </a:p>
        </p:txBody>
      </p:sp>
      <p:sp>
        <p:nvSpPr>
          <p:cNvPr id="91" name="Google Shape;91;p17"/>
          <p:cNvSpPr/>
          <p:nvPr/>
        </p:nvSpPr>
        <p:spPr>
          <a:xfrm>
            <a:off x="4789450" y="251200"/>
            <a:ext cx="78600" cy="261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632000" y="1949850"/>
            <a:ext cx="2630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Blue Curve: Price after exponentialsmoothing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with window size equivalent to 5</a:t>
            </a:r>
            <a:endParaRPr sz="1000"/>
          </a:p>
        </p:txBody>
      </p:sp>
      <p:sp>
        <p:nvSpPr>
          <p:cNvPr id="93" name="Google Shape;93;p17"/>
          <p:cNvSpPr/>
          <p:nvPr/>
        </p:nvSpPr>
        <p:spPr>
          <a:xfrm>
            <a:off x="7501925" y="1350225"/>
            <a:ext cx="199800" cy="621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視覺化：SoftFeatLSTM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2671275" y="697229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LSTM(25)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671275" y="2945843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Flatten(90)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671275" y="2388028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LSTM(3)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671275" y="1824436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LSTM(6)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671275" y="1260820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LSTM(12)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671275" y="3503645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Dense</a:t>
            </a:r>
            <a:r>
              <a:rPr lang="zh-TW"/>
              <a:t>(90)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2671275" y="4061447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Dense(25)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671275" y="4619250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Layer</a:t>
            </a:r>
            <a:endParaRPr/>
          </a:p>
        </p:txBody>
      </p:sp>
      <p:cxnSp>
        <p:nvCxnSpPr>
          <p:cNvPr id="111" name="Google Shape;111;p19"/>
          <p:cNvCxnSpPr>
            <a:stCxn id="103" idx="2"/>
            <a:endCxn id="107" idx="0"/>
          </p:cNvCxnSpPr>
          <p:nvPr/>
        </p:nvCxnSpPr>
        <p:spPr>
          <a:xfrm>
            <a:off x="4870425" y="1087829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4870497" y="1651282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4870497" y="2211985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4870497" y="2772700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4870497" y="3333390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870497" y="3891205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4870497" y="4451920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2671371" y="133650"/>
            <a:ext cx="4398300" cy="390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</a:t>
            </a:r>
            <a:r>
              <a:rPr lang="zh-TW"/>
              <a:t> Layer</a:t>
            </a:r>
            <a:endParaRPr/>
          </a:p>
        </p:txBody>
      </p:sp>
      <p:cxnSp>
        <p:nvCxnSpPr>
          <p:cNvPr id="119" name="Google Shape;119;p19"/>
          <p:cNvCxnSpPr/>
          <p:nvPr/>
        </p:nvCxnSpPr>
        <p:spPr>
          <a:xfrm>
            <a:off x="4870415" y="524132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視覺化：根據LSTM結果進出場的Validation報酬率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75" y="152400"/>
            <a:ext cx="79410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