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85" r:id="rId4"/>
    <p:sldId id="271" r:id="rId5"/>
    <p:sldId id="293" r:id="rId6"/>
    <p:sldId id="294" r:id="rId7"/>
    <p:sldId id="295" r:id="rId8"/>
    <p:sldId id="289" r:id="rId9"/>
    <p:sldId id="288" r:id="rId10"/>
    <p:sldId id="296" r:id="rId11"/>
    <p:sldId id="290" r:id="rId12"/>
    <p:sldId id="297" r:id="rId13"/>
    <p:sldId id="389" r:id="rId14"/>
    <p:sldId id="371" r:id="rId15"/>
    <p:sldId id="374" r:id="rId16"/>
    <p:sldId id="372" r:id="rId17"/>
    <p:sldId id="394" r:id="rId18"/>
    <p:sldId id="390" r:id="rId19"/>
    <p:sldId id="298" r:id="rId20"/>
    <p:sldId id="300" r:id="rId21"/>
    <p:sldId id="301" r:id="rId22"/>
    <p:sldId id="395" r:id="rId23"/>
    <p:sldId id="396" r:id="rId24"/>
    <p:sldId id="291" r:id="rId25"/>
    <p:sldId id="302" r:id="rId26"/>
    <p:sldId id="292" r:id="rId27"/>
    <p:sldId id="303" r:id="rId28"/>
    <p:sldId id="30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FDD86-3835-4E75-924B-FD0E5C317556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EDFF-7202-4DCD-8B98-1971F8EC2D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7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06AFD-196F-4CB5-9EC4-6B04535EBBB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20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15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763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020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3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0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0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1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7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30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0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79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4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40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035-2E04-4747-8B0A-8B925DA7296A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47411-0856-4B81-9AA7-4465DE3B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042FBA-247C-4A85-95ED-BB672035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F9EE2-12F7-4B4D-B9D1-3A6BF69B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424C4-691F-4FF4-8DF6-DC52C26D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5AFE6-C133-4FA1-9D2E-C71018D4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748BD-CCC0-4EF8-B7FF-002B6622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46E593-F281-4342-9FB3-40820343A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C1D2B-6336-4470-B7FC-29D7FA66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37190-E578-4E12-99A3-339FDF48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24438-2EDB-41E7-9CB2-C133FD23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0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5ADFA6-A7CE-474D-93BA-D468DFC8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CCBD9C-A1BA-47A0-AC3B-AB9681AD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BE5EE-A588-467D-B4D4-B4CE435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334FB5-EAE9-4B93-88DD-6D15386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9DD2C-CE3B-40E0-B268-D24CEE2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7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-9731"/>
            <a:ext cx="12191999" cy="5879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3D66CE4D-83A3-42FD-B0C0-BD92AE0C93DE}" type="datetime1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33"/>
          </p:nvPr>
        </p:nvSpPr>
        <p:spPr>
          <a:xfrm>
            <a:off x="9215717" y="635634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3A27E2FF-DAC8-438B-8546-A5A4CBA171F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30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59D24-A600-4E4A-9170-D9A5F26E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F84F6-D46A-4D8B-8F7E-D9466238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94448C-97C0-4273-A97C-729FEC3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EE4F8-B93F-4935-8BAA-13D9DBD4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962A3-9F11-419D-AB42-F22F5DF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55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21B75-62A1-4ADA-B6E1-3673FBD5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201CB2-A261-445E-8C4B-513BA4AA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EE6DC-828C-4338-8ED2-E80A2092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43D58-128A-4A7D-94EF-968FF076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FFB46-FAA5-4912-B1C7-1023FE9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85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6EB79-45A1-494F-B9B7-D5CE3DA2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047DB-5631-4969-B087-3073C9B0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597371-C167-4499-9912-2126D0526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9E41DA-B287-479D-A006-FF36FD2C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6EEA78-D332-445A-B65A-409CC58D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E2833B-6070-4A8D-9902-1DF8AD8B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3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7A6E4-8369-4D74-8247-EC466250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2357B5-0D32-4266-A912-CBFDA6D4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793735-4C05-44DF-8F81-40D4571F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21AD79-6606-4BA0-906F-760E27401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C34B1B-3AC1-4DFC-9BB8-00FC752BD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5A742B-1308-4F80-B40D-2D32E465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B52110-E2AE-42C6-BF26-CE61EF9F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C877A1-0680-40B3-9D55-A2DD017A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50468-4F6B-4D46-A891-050AA1C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891DFB-DE08-4FC8-83AB-20A05186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F12056-0DAF-4F6C-894E-671303EA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DAA783-FD41-4B61-83E8-E61D200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5BB2D2-54CF-498A-9AF0-981FCAAC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C3AD1D-3541-4549-A11A-476DE55B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6E0F0A-8E69-4435-A810-F25892C7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3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73FB6-AB72-4BE6-B157-12274271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8A882-0065-4063-8116-32F7B8E8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DFC4A5-0C6C-4B53-988A-5D69BDE4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DD607E-9F39-4DAF-AEB3-68FA95CD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BC9EED-19C1-471D-87F1-4BFBF398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FBA53-FC09-4046-B206-B78DB9CB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8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52592-621F-4BFE-8CD9-4005B225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482D16-D5D1-4870-BA8E-D5669B743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8607D-8AB4-4B4A-B08D-009D1D37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D2EE7F-902E-486C-A2FE-C76E362E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0C16FF-C6C2-4051-A031-77346186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E8832-1583-4ED1-871E-84E02192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99AEC-A1E4-4DD6-AA36-4F77A26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72845-BFAE-4E63-933D-EBE7DCD8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786D5-6137-4474-A6E2-9237A8BA8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6663-8E9A-4E07-991B-E28551EE1F7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E9F68-039F-403A-B08B-DD0FC8209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92147-DEDE-4728-8599-687C7F41E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612E-B8CB-402C-B03C-EE1C7AE79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92829"/>
            <a:ext cx="12192000" cy="17176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6" name="矩形 5"/>
          <p:cNvSpPr/>
          <p:nvPr/>
        </p:nvSpPr>
        <p:spPr>
          <a:xfrm>
            <a:off x="0" y="3610505"/>
            <a:ext cx="12192000" cy="1066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0728555" y="74070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11088555" y="1100701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4" name="文字方塊 13"/>
          <p:cNvSpPr txBox="1"/>
          <p:nvPr/>
        </p:nvSpPr>
        <p:spPr>
          <a:xfrm>
            <a:off x="2952728" y="2897456"/>
            <a:ext cx="9152284" cy="1426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267" b="1" dirty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</a:rPr>
              <a:t>大數據分析與金融科技 期末報告：</a:t>
            </a:r>
            <a:endParaRPr lang="en-US" altLang="zh-TW" sz="4267" b="1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sz="4400" b="1" dirty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  <a:cs typeface="Times New Roman" panose="02020603050405020304" pitchFamily="18" charset="0"/>
              </a:rPr>
              <a:t>在投資組合之成效</a:t>
            </a:r>
            <a:endParaRPr lang="en-US" altLang="zh-TW" sz="4267" b="1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8295" y="5661288"/>
            <a:ext cx="360000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0" name="矩形 29"/>
          <p:cNvSpPr/>
          <p:nvPr/>
        </p:nvSpPr>
        <p:spPr>
          <a:xfrm>
            <a:off x="498295" y="5181288"/>
            <a:ext cx="480000" cy="4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pic>
        <p:nvPicPr>
          <p:cNvPr id="15" name="Picture 7" descr="C:\Users\Administrator\Desktop\CNCCU_Logo_-_GIF_去背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1700809"/>
            <a:ext cx="3370891" cy="337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301304-B72E-496A-B6F8-090DB88929A4}"/>
              </a:ext>
            </a:extLst>
          </p:cNvPr>
          <p:cNvSpPr txBox="1"/>
          <p:nvPr/>
        </p:nvSpPr>
        <p:spPr>
          <a:xfrm>
            <a:off x="6805789" y="4916580"/>
            <a:ext cx="522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組別：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第七組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王成中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林鈺澄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王靖怡</a:t>
            </a: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賴晨心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58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418064" y="-2167944"/>
            <a:ext cx="768081" cy="5625269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491" y="330150"/>
            <a:ext cx="444544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商品實務與發展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商業模式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74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31441"/>
            <a:ext cx="10515600" cy="2852737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科技素養</a:t>
            </a:r>
          </a:p>
        </p:txBody>
      </p:sp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8259" y="361944"/>
            <a:ext cx="250741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科技素養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A4E1F9E-C142-4797-80F8-A58DA5CA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資料介紹、資料處理、特徵工程、模型建立、績效表現</a:t>
            </a:r>
          </a:p>
        </p:txBody>
      </p:sp>
    </p:spTree>
    <p:extLst>
      <p:ext uri="{BB962C8B-B14F-4D97-AF65-F5344CB8AC3E}">
        <p14:creationId xmlns:p14="http://schemas.microsoft.com/office/powerpoint/2010/main" val="203611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資料介紹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科技素養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44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02" y="-47135"/>
            <a:ext cx="288752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DDA81-6455-4A8C-8AA2-19C99E106E8C}"/>
              </a:ext>
            </a:extLst>
          </p:cNvPr>
          <p:cNvSpPr/>
          <p:nvPr/>
        </p:nvSpPr>
        <p:spPr>
          <a:xfrm>
            <a:off x="444742" y="1363415"/>
            <a:ext cx="10603471" cy="419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美國上市公司財報資料：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WRDS-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Compustat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使用美國上市公司財報季資料，包含所有可得財報因子，全部變數放入模型進行訓練及預測。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分數及排名資料：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Eikon with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Datastream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Office - Thomson Reuters ESG scores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年開始有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分數及排名資料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資料選取期間：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2003~2018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7E48F-AD7F-4EB2-BA44-200B6D2875B3}"/>
              </a:ext>
            </a:extLst>
          </p:cNvPr>
          <p:cNvSpPr/>
          <p:nvPr/>
        </p:nvSpPr>
        <p:spPr>
          <a:xfrm>
            <a:off x="284202" y="784923"/>
            <a:ext cx="1610586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資料來源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CA68F1-93B5-4224-AC94-862DCB831C75}"/>
              </a:ext>
            </a:extLst>
          </p:cNvPr>
          <p:cNvSpPr/>
          <p:nvPr/>
        </p:nvSpPr>
        <p:spPr>
          <a:xfrm>
            <a:off x="284202" y="4262659"/>
            <a:ext cx="1610586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資料期間</a:t>
            </a:r>
          </a:p>
        </p:txBody>
      </p:sp>
    </p:spTree>
    <p:extLst>
      <p:ext uri="{BB962C8B-B14F-4D97-AF65-F5344CB8AC3E}">
        <p14:creationId xmlns:p14="http://schemas.microsoft.com/office/powerpoint/2010/main" val="153935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02" y="-47135"/>
            <a:ext cx="288752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DDA81-6455-4A8C-8AA2-19C99E106E8C}"/>
              </a:ext>
            </a:extLst>
          </p:cNvPr>
          <p:cNvSpPr/>
          <p:nvPr/>
        </p:nvSpPr>
        <p:spPr>
          <a:xfrm>
            <a:off x="529584" y="1699817"/>
            <a:ext cx="9981302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美國上市公司財報資料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(WRDS-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Compustat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→使用美國上市公司財報季資料，包含所有可得財報比率，共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71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個變數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Valuation Ratios (13)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Profitability Ratios (15)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Capitalization Ratios (4)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Financial Soundness (16)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Solvency Ratios (6)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Liquidity Ratios (4)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Efficiency Ratios (7)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Other Ratios (4)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Valuation Ratios (forward P/E) (2) </a:t>
            </a:r>
            <a:endParaRPr lang="en-US" altLang="zh-TW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7E48F-AD7F-4EB2-BA44-200B6D2875B3}"/>
              </a:ext>
            </a:extLst>
          </p:cNvPr>
          <p:cNvSpPr/>
          <p:nvPr/>
        </p:nvSpPr>
        <p:spPr>
          <a:xfrm>
            <a:off x="284202" y="784923"/>
            <a:ext cx="1610586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資料說明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02" y="-47135"/>
            <a:ext cx="288752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DDA81-6455-4A8C-8AA2-19C99E106E8C}"/>
              </a:ext>
            </a:extLst>
          </p:cNvPr>
          <p:cNvSpPr/>
          <p:nvPr/>
        </p:nvSpPr>
        <p:spPr>
          <a:xfrm>
            <a:off x="444743" y="1464146"/>
            <a:ext cx="998130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美國上市公司財報資料：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WRDS-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Compustat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7E48F-AD7F-4EB2-BA44-200B6D2875B3}"/>
              </a:ext>
            </a:extLst>
          </p:cNvPr>
          <p:cNvSpPr/>
          <p:nvPr/>
        </p:nvSpPr>
        <p:spPr>
          <a:xfrm>
            <a:off x="284202" y="784923"/>
            <a:ext cx="1610586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B80D1B2-8917-4A10-8E86-54E33574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" y="2437295"/>
            <a:ext cx="12027518" cy="32767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98E523-76C8-4FB0-B1BD-A5027A17F2AC}"/>
              </a:ext>
            </a:extLst>
          </p:cNvPr>
          <p:cNvSpPr/>
          <p:nvPr/>
        </p:nvSpPr>
        <p:spPr>
          <a:xfrm>
            <a:off x="7348146" y="6132941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Price/Sales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B787654-58BF-4CCA-8112-A36BFF26577C}"/>
              </a:ext>
            </a:extLst>
          </p:cNvPr>
          <p:cNvSpPr/>
          <p:nvPr/>
        </p:nvSpPr>
        <p:spPr>
          <a:xfrm>
            <a:off x="7605073" y="2437295"/>
            <a:ext cx="699941" cy="34102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6D9230-778C-4206-81EA-3A7093EC0DF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55044" y="5847544"/>
            <a:ext cx="0" cy="285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4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02" y="-47135"/>
            <a:ext cx="288752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DDA81-6455-4A8C-8AA2-19C99E106E8C}"/>
              </a:ext>
            </a:extLst>
          </p:cNvPr>
          <p:cNvSpPr/>
          <p:nvPr/>
        </p:nvSpPr>
        <p:spPr>
          <a:xfrm>
            <a:off x="444743" y="1464146"/>
            <a:ext cx="9981302" cy="128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分數及排名資料：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Eikon with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Datastream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Office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年開始有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分數及排名資料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Thomson Reuters ESG scores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7E48F-AD7F-4EB2-BA44-200B6D2875B3}"/>
              </a:ext>
            </a:extLst>
          </p:cNvPr>
          <p:cNvSpPr/>
          <p:nvPr/>
        </p:nvSpPr>
        <p:spPr>
          <a:xfrm>
            <a:off x="284202" y="784923"/>
            <a:ext cx="1610586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資料說明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EEC496-8191-46AA-9203-39DA063B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4" y="2852794"/>
            <a:ext cx="11716352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4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02" y="-47135"/>
            <a:ext cx="288752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7E48F-AD7F-4EB2-BA44-200B6D2875B3}"/>
              </a:ext>
            </a:extLst>
          </p:cNvPr>
          <p:cNvSpPr/>
          <p:nvPr/>
        </p:nvSpPr>
        <p:spPr>
          <a:xfrm>
            <a:off x="295012" y="784923"/>
            <a:ext cx="1648294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 Score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298F60-0575-4FAE-9DC8-241FD14A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" y="1946424"/>
            <a:ext cx="7523733" cy="41266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942FC58-76F1-4886-ADEC-98A0D5CBF416}"/>
              </a:ext>
            </a:extLst>
          </p:cNvPr>
          <p:cNvSpPr/>
          <p:nvPr/>
        </p:nvSpPr>
        <p:spPr>
          <a:xfrm>
            <a:off x="8309568" y="784923"/>
            <a:ext cx="2887519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 Combined Score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45C1A72-9682-41FF-9393-6E91AF4E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61" y="1488373"/>
            <a:ext cx="3456524" cy="48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202" y="-47135"/>
            <a:ext cx="288752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資料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87E48F-AD7F-4EB2-BA44-200B6D2875B3}"/>
              </a:ext>
            </a:extLst>
          </p:cNvPr>
          <p:cNvSpPr/>
          <p:nvPr/>
        </p:nvSpPr>
        <p:spPr>
          <a:xfrm>
            <a:off x="284201" y="784923"/>
            <a:ext cx="2185621" cy="578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資料說明與處理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72197D-4B22-4E93-BE19-96DA51407142}"/>
              </a:ext>
            </a:extLst>
          </p:cNvPr>
          <p:cNvSpPr/>
          <p:nvPr/>
        </p:nvSpPr>
        <p:spPr>
          <a:xfrm>
            <a:off x="284201" y="1498841"/>
            <a:ext cx="998130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分數及排名資料：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Eikon with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Datastream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Office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Thomson Reuters ESG scores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BBE5CC-5C42-4BD1-A779-40FD21B3B2B7}"/>
              </a:ext>
            </a:extLst>
          </p:cNvPr>
          <p:cNvSpPr txBox="1"/>
          <p:nvPr/>
        </p:nvSpPr>
        <p:spPr>
          <a:xfrm>
            <a:off x="1904215" y="4548972"/>
            <a:ext cx="9926425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/>
              <a:t>ESG Score</a:t>
            </a:r>
            <a:r>
              <a:rPr lang="zh-TW" altLang="en-US" sz="1600" dirty="0"/>
              <a:t>：</a:t>
            </a:r>
            <a:r>
              <a:rPr lang="en-US" altLang="zh-TW" sz="1600" dirty="0"/>
              <a:t>ESG Score is an overall company score based on the self-reported information in the environmental, social and corporate governance pillars.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/>
              <a:t>ESG Combined Scor</a:t>
            </a:r>
            <a:r>
              <a:rPr lang="en-US" altLang="zh-TW" sz="1600" dirty="0"/>
              <a:t>e</a:t>
            </a:r>
            <a:r>
              <a:rPr lang="zh-TW" altLang="en-US" sz="1600" dirty="0"/>
              <a:t>：</a:t>
            </a:r>
            <a:r>
              <a:rPr lang="en-US" altLang="zh-TW" sz="1600" dirty="0"/>
              <a:t>ESG Combined Score is an overall company score based on the reported information in the environmental, social and corporate governance pillars (ESG Score) </a:t>
            </a:r>
            <a:r>
              <a:rPr lang="en-US" altLang="zh-TW" sz="1600" b="1" dirty="0"/>
              <a:t>with an ESG Controversies overlay</a:t>
            </a:r>
            <a:r>
              <a:rPr lang="en-US" altLang="zh-TW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/>
              <a:t>ESG Controversies Score</a:t>
            </a:r>
            <a:r>
              <a:rPr lang="zh-TW" altLang="en-US" sz="1600" dirty="0"/>
              <a:t>：</a:t>
            </a:r>
            <a:r>
              <a:rPr lang="en-US" altLang="zh-TW" sz="1600" dirty="0"/>
              <a:t>ESG Controversies Score measures a company’s exposure to environmental, social and governance controversies and negative events reflected in global media.</a:t>
            </a:r>
            <a:endParaRPr lang="zh-TW" altLang="en-US" sz="16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1A68273-4AFF-45A2-AF0F-D532AE2936FB}"/>
              </a:ext>
            </a:extLst>
          </p:cNvPr>
          <p:cNvGrpSpPr/>
          <p:nvPr/>
        </p:nvGrpSpPr>
        <p:grpSpPr>
          <a:xfrm>
            <a:off x="539010" y="2745814"/>
            <a:ext cx="10884459" cy="1633276"/>
            <a:chOff x="444742" y="2669554"/>
            <a:chExt cx="10884459" cy="163327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13574CF-4DC6-473B-85CD-18DE8DADA32D}"/>
                </a:ext>
              </a:extLst>
            </p:cNvPr>
            <p:cNvGrpSpPr/>
            <p:nvPr/>
          </p:nvGrpSpPr>
          <p:grpSpPr>
            <a:xfrm>
              <a:off x="444742" y="2673311"/>
              <a:ext cx="10884459" cy="1629519"/>
              <a:chOff x="444743" y="5165615"/>
              <a:chExt cx="10884459" cy="1629519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A6C0076E-1C34-4D60-AFE6-4586592A3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4743" y="5165615"/>
                <a:ext cx="10884459" cy="1511378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BCA1A0E8-F5AA-4603-82FD-6B0B1E89E03A}"/>
                  </a:ext>
                </a:extLst>
              </p:cNvPr>
              <p:cNvSpPr/>
              <p:nvPr/>
            </p:nvSpPr>
            <p:spPr>
              <a:xfrm>
                <a:off x="2328423" y="5165616"/>
                <a:ext cx="4920790" cy="162951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F804803-093E-4161-BD7F-2DDFF44E2123}"/>
                </a:ext>
              </a:extLst>
            </p:cNvPr>
            <p:cNvSpPr/>
            <p:nvPr/>
          </p:nvSpPr>
          <p:spPr>
            <a:xfrm>
              <a:off x="7334053" y="2669554"/>
              <a:ext cx="3995147" cy="16332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51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資料處理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科技素養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E09F6D-BA35-9F48-B568-5243E8C88A57}"/>
              </a:ext>
            </a:extLst>
          </p:cNvPr>
          <p:cNvSpPr txBox="1"/>
          <p:nvPr/>
        </p:nvSpPr>
        <p:spPr>
          <a:xfrm>
            <a:off x="542905" y="1973392"/>
            <a:ext cx="11002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800" dirty="0"/>
              <a:t>對</a:t>
            </a:r>
            <a:r>
              <a:rPr kumimoji="1" lang="en-US" altLang="zh-CN" sz="2800" dirty="0"/>
              <a:t>2019</a:t>
            </a:r>
            <a:r>
              <a:rPr kumimoji="1" lang="zh-CN" altLang="en-US" sz="2800" dirty="0"/>
              <a:t>年初所知最高的</a:t>
            </a:r>
            <a:r>
              <a:rPr kumimoji="1" lang="en-US" altLang="zh-CN" sz="2800" dirty="0"/>
              <a:t>ESG</a:t>
            </a:r>
            <a:r>
              <a:rPr kumimoji="1" lang="zh-CN" altLang="en-US" sz="2800" dirty="0"/>
              <a:t>分數公司進行排序</a:t>
            </a:r>
            <a:endParaRPr kumimoji="1" lang="en-US" altLang="zh-CN" sz="2800" dirty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pPr marL="342900" indent="-342900">
              <a:buAutoNum type="arabicPeriod"/>
            </a:pPr>
            <a:r>
              <a:rPr kumimoji="1" lang="zh-CN" altLang="en-US" sz="2800" dirty="0"/>
              <a:t>考量到之後模型的需要，挑選最高分的前</a:t>
            </a:r>
            <a:r>
              <a:rPr kumimoji="1" lang="en-US" altLang="zh-CN" sz="2800" dirty="0"/>
              <a:t>10% </a:t>
            </a:r>
            <a:r>
              <a:rPr kumimoji="1" lang="zh-CN" altLang="en-US" sz="2800" dirty="0"/>
              <a:t>公司進行後續資料訓練</a:t>
            </a:r>
            <a:endParaRPr kumimoji="1" lang="en-US" altLang="zh-CN" sz="2800" dirty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pPr marL="342900" indent="-342900">
              <a:buAutoNum type="arabicPeriod"/>
            </a:pPr>
            <a:r>
              <a:rPr kumimoji="1" lang="zh-CN" altLang="en-US" sz="2800" dirty="0"/>
              <a:t>抓取前</a:t>
            </a:r>
            <a:r>
              <a:rPr kumimoji="1" lang="en-US" altLang="zh-CN" sz="2800" dirty="0"/>
              <a:t>10%</a:t>
            </a:r>
            <a:r>
              <a:rPr kumimoji="1" lang="zh-CN" altLang="en-US" sz="2800" dirty="0"/>
              <a:t>公司的財報數值，作為訓練，並由</a:t>
            </a:r>
            <a:r>
              <a:rPr kumimoji="1" lang="en-US" altLang="zh-CN" sz="2800" dirty="0"/>
              <a:t>API</a:t>
            </a:r>
            <a:r>
              <a:rPr kumimoji="1" lang="zh-CN" altLang="en-US" sz="2800" dirty="0"/>
              <a:t>給予該筆資料標籤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80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5" y="356659"/>
            <a:ext cx="191270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grpSp>
        <p:nvGrpSpPr>
          <p:cNvPr id="31" name="群組 30"/>
          <p:cNvGrpSpPr/>
          <p:nvPr/>
        </p:nvGrpSpPr>
        <p:grpSpPr>
          <a:xfrm>
            <a:off x="1391481" y="1556871"/>
            <a:ext cx="9468780" cy="720000"/>
            <a:chOff x="1043608" y="1059581"/>
            <a:chExt cx="7101585" cy="540000"/>
          </a:xfrm>
        </p:grpSpPr>
        <p:sp>
          <p:nvSpPr>
            <p:cNvPr id="13" name="矩形 12"/>
            <p:cNvSpPr/>
            <p:nvPr/>
          </p:nvSpPr>
          <p:spPr>
            <a:xfrm>
              <a:off x="1691680" y="1059581"/>
              <a:ext cx="6453513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場域分析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1059582"/>
              <a:ext cx="540000" cy="5399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391481" y="2420968"/>
            <a:ext cx="9468780" cy="720000"/>
            <a:chOff x="1043608" y="1059582"/>
            <a:chExt cx="7101585" cy="540000"/>
          </a:xfrm>
        </p:grpSpPr>
        <p:sp>
          <p:nvSpPr>
            <p:cNvPr id="33" name="矩形 32"/>
            <p:cNvSpPr/>
            <p:nvPr/>
          </p:nvSpPr>
          <p:spPr>
            <a:xfrm>
              <a:off x="1691680" y="1059582"/>
              <a:ext cx="6453513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商業模式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3608" y="1059582"/>
              <a:ext cx="540000" cy="5399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391481" y="3307153"/>
            <a:ext cx="9468780" cy="720000"/>
            <a:chOff x="1043608" y="1059582"/>
            <a:chExt cx="7101585" cy="540000"/>
          </a:xfrm>
        </p:grpSpPr>
        <p:sp>
          <p:nvSpPr>
            <p:cNvPr id="16" name="矩形 15"/>
            <p:cNvSpPr/>
            <p:nvPr/>
          </p:nvSpPr>
          <p:spPr>
            <a:xfrm>
              <a:off x="1691680" y="1059582"/>
              <a:ext cx="6453513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科技素養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3608" y="1059582"/>
              <a:ext cx="540000" cy="5399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5FDF7B5-6E7C-42FC-9B6F-870ACFA63FE9}"/>
              </a:ext>
            </a:extLst>
          </p:cNvPr>
          <p:cNvGrpSpPr/>
          <p:nvPr/>
        </p:nvGrpSpPr>
        <p:grpSpPr>
          <a:xfrm>
            <a:off x="1391481" y="4135307"/>
            <a:ext cx="9468780" cy="720000"/>
            <a:chOff x="1043608" y="1059582"/>
            <a:chExt cx="7101585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B14D1F-3055-4886-8355-8898E5045477}"/>
                </a:ext>
              </a:extLst>
            </p:cNvPr>
            <p:cNvSpPr/>
            <p:nvPr/>
          </p:nvSpPr>
          <p:spPr>
            <a:xfrm>
              <a:off x="1691680" y="1059582"/>
              <a:ext cx="6453513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政策法規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EF09276-B000-4F71-AB99-07E0765DF0A4}"/>
                </a:ext>
              </a:extLst>
            </p:cNvPr>
            <p:cNvSpPr/>
            <p:nvPr/>
          </p:nvSpPr>
          <p:spPr>
            <a:xfrm>
              <a:off x="1043608" y="1059582"/>
              <a:ext cx="540000" cy="5399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C205D78-5900-4FC1-AACD-F0A64485B696}"/>
              </a:ext>
            </a:extLst>
          </p:cNvPr>
          <p:cNvGrpSpPr/>
          <p:nvPr/>
        </p:nvGrpSpPr>
        <p:grpSpPr>
          <a:xfrm>
            <a:off x="1391481" y="4963461"/>
            <a:ext cx="9468780" cy="720000"/>
            <a:chOff x="1043608" y="1059582"/>
            <a:chExt cx="7101585" cy="540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60F488E-1696-4110-ADF9-83B9FDBF4BD3}"/>
                </a:ext>
              </a:extLst>
            </p:cNvPr>
            <p:cNvSpPr/>
            <p:nvPr/>
          </p:nvSpPr>
          <p:spPr>
            <a:xfrm>
              <a:off x="1691680" y="1059582"/>
              <a:ext cx="6453513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結論與未來展望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2BA630-5AF6-4243-B574-A5164BBBB3AD}"/>
                </a:ext>
              </a:extLst>
            </p:cNvPr>
            <p:cNvSpPr/>
            <p:nvPr/>
          </p:nvSpPr>
          <p:spPr>
            <a:xfrm>
              <a:off x="1043608" y="1059582"/>
              <a:ext cx="540000" cy="5399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5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模型建立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科技素養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51910C-F080-B840-B683-4AB24B31FC30}"/>
              </a:ext>
            </a:extLst>
          </p:cNvPr>
          <p:cNvSpPr txBox="1"/>
          <p:nvPr/>
        </p:nvSpPr>
        <p:spPr>
          <a:xfrm>
            <a:off x="1007438" y="1426133"/>
            <a:ext cx="870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本次模型挑選為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kumimoji="1" lang="en-US" altLang="zh-CN" dirty="0" err="1">
                <a:latin typeface="Heiti SC Medium" pitchFamily="2" charset="-128"/>
                <a:ea typeface="Heiti SC Medium" pitchFamily="2" charset="-128"/>
              </a:rPr>
              <a:t>XGBoost</a:t>
            </a:r>
            <a:r>
              <a:rPr kumimoji="1" lang="en-US" altLang="zh-CN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所應用的演算法就是 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gradient boosting decision tree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，既可以用於分類也可以用於迴歸問題中。</a:t>
            </a:r>
            <a:endParaRPr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實際上，</a:t>
            </a:r>
            <a:r>
              <a:rPr lang="en-US" altLang="zh-TW" dirty="0" err="1">
                <a:latin typeface="Heiti SC Medium" pitchFamily="2" charset="-128"/>
                <a:ea typeface="Heiti SC Medium" pitchFamily="2" charset="-128"/>
              </a:rPr>
              <a:t>Xgboost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是以“正則化提升（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regularized boosting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）” 技術而聞名。</a:t>
            </a:r>
            <a:r>
              <a:rPr lang="en-US" altLang="zh-TW" dirty="0" err="1">
                <a:latin typeface="Heiti SC Medium" pitchFamily="2" charset="-128"/>
                <a:ea typeface="Heiti SC Medium" pitchFamily="2" charset="-128"/>
              </a:rPr>
              <a:t>Xgboost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在代價函式里加入了正則項，用於控制模型的複雜度。正則項裡包含了樹的葉子節點個數。</a:t>
            </a:r>
            <a:endParaRPr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正則項降低了模型的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variance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，使學習出來的模型更加簡單，防止過擬合，這也是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TW" dirty="0" err="1">
                <a:latin typeface="Heiti SC Medium" pitchFamily="2" charset="-128"/>
                <a:ea typeface="Heiti SC Medium" pitchFamily="2" charset="-128"/>
              </a:rPr>
              <a:t>Xgboost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優於傳統</a:t>
            </a:r>
            <a:r>
              <a:rPr lang="en-US" altLang="zh-TW" dirty="0">
                <a:latin typeface="Heiti SC Medium" pitchFamily="2" charset="-128"/>
                <a:ea typeface="Heiti SC Medium" pitchFamily="2" charset="-128"/>
              </a:rPr>
              <a:t>GBDT</a:t>
            </a:r>
            <a:r>
              <a:rPr lang="zh-TW" altLang="en-US" dirty="0">
                <a:latin typeface="Heiti SC Medium" pitchFamily="2" charset="-128"/>
                <a:ea typeface="Heiti SC Medium" pitchFamily="2" charset="-128"/>
              </a:rPr>
              <a:t>的一個特徵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4B518FE-22C4-054F-AB27-DD25F8FE5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1" y="4176837"/>
            <a:ext cx="5902383" cy="15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績效表現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科技素養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363CFC-EDD8-A040-B0A4-15C1899FC579}"/>
              </a:ext>
            </a:extLst>
          </p:cNvPr>
          <p:cNvSpPr txBox="1"/>
          <p:nvPr/>
        </p:nvSpPr>
        <p:spPr>
          <a:xfrm>
            <a:off x="1252330" y="1540565"/>
            <a:ext cx="6420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 </a:t>
            </a:r>
            <a:r>
              <a:rPr kumimoji="1" lang="zh-TW" altLang="en-US" dirty="0"/>
              <a:t> </a:t>
            </a:r>
            <a:r>
              <a:rPr kumimoji="1" lang="zh-CN" altLang="en-US" dirty="0"/>
              <a:t>選股方式：在前</a:t>
            </a:r>
            <a:r>
              <a:rPr kumimoji="1" lang="en-US" altLang="zh-CN" dirty="0"/>
              <a:t>10%</a:t>
            </a:r>
            <a:r>
              <a:rPr kumimoji="1" lang="zh-CN" altLang="en-US" dirty="0"/>
              <a:t>共</a:t>
            </a:r>
            <a:r>
              <a:rPr kumimoji="1" lang="en-US" altLang="zh-CN" dirty="0"/>
              <a:t>241</a:t>
            </a:r>
            <a:r>
              <a:rPr kumimoji="1" lang="zh-CN" altLang="en-US" dirty="0"/>
              <a:t>家公司中，我們每一季去挑選出能在我們先前訓練出的</a:t>
            </a:r>
            <a:r>
              <a:rPr kumimoji="1" lang="en-US" altLang="zh-CN" dirty="0"/>
              <a:t>model</a:t>
            </a:r>
            <a:r>
              <a:rPr kumimoji="1" lang="zh-TW" altLang="en-US" dirty="0"/>
              <a:t> 給出 </a:t>
            </a:r>
            <a:r>
              <a:rPr kumimoji="1" lang="en-US" altLang="zh-TW" dirty="0"/>
              <a:t>1(</a:t>
            </a:r>
            <a:r>
              <a:rPr kumimoji="1" lang="zh-CN" altLang="en-US" dirty="0"/>
              <a:t>預測漲</a:t>
            </a:r>
            <a:r>
              <a:rPr kumimoji="1" lang="en-US" altLang="zh-TW" dirty="0"/>
              <a:t>)</a:t>
            </a:r>
            <a:r>
              <a:rPr kumimoji="1" lang="zh-CN" altLang="en-US" dirty="0"/>
              <a:t>的公司，並以其當前價位作為其資產產配置權重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86D8AE-DD91-8F4F-9625-08B3E5377F0E}"/>
              </a:ext>
            </a:extLst>
          </p:cNvPr>
          <p:cNvSpPr txBox="1"/>
          <p:nvPr/>
        </p:nvSpPr>
        <p:spPr>
          <a:xfrm>
            <a:off x="1252330" y="3082438"/>
            <a:ext cx="628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2.</a:t>
            </a:r>
            <a:r>
              <a:rPr kumimoji="1" lang="zh-CN" altLang="en-US" dirty="0"/>
              <a:t>並在三個月後，去計算我們全部的資產變化，得出該季報酬率</a:t>
            </a:r>
            <a:endParaRPr kumimoji="1"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D872292-B0FB-A941-86A8-70C44296B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84" y="1004637"/>
            <a:ext cx="2854711" cy="53169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A9CD27B-11E1-AE4B-A41B-1F8F6E95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4182789"/>
            <a:ext cx="2981740" cy="9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績效表現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科技素養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A9CD27B-11E1-AE4B-A41B-1F8F6E95D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8" y="1816461"/>
            <a:ext cx="3202053" cy="91174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22E8896-4BA7-704B-8373-6845E5AE69F8}"/>
              </a:ext>
            </a:extLst>
          </p:cNvPr>
          <p:cNvSpPr txBox="1"/>
          <p:nvPr/>
        </p:nvSpPr>
        <p:spPr>
          <a:xfrm>
            <a:off x="1147887" y="1188590"/>
            <a:ext cx="429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初始資產為</a:t>
            </a:r>
            <a:r>
              <a:rPr kumimoji="1" lang="en-US" altLang="zh-CN" sz="3200" dirty="0"/>
              <a:t>1000,0000</a:t>
            </a:r>
            <a:endParaRPr kumimoji="1" lang="zh-TW" altLang="en-US" sz="32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1725968-E842-C945-8DDD-9CF1BFF6D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7" y="2790312"/>
            <a:ext cx="3202053" cy="8382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3B34E62-EF83-D540-84FE-0D3749EAB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7" y="3679286"/>
            <a:ext cx="3202053" cy="9492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9C5AD17-3ACF-3146-8EFA-49E4FF4F4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77" y="4722087"/>
            <a:ext cx="3202053" cy="73877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BF46D90-6719-FB4B-AF9F-ADB8671C4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1" y="2880407"/>
            <a:ext cx="5257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2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績效表現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科技素養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2E8896-4BA7-704B-8373-6845E5AE69F8}"/>
              </a:ext>
            </a:extLst>
          </p:cNvPr>
          <p:cNvSpPr txBox="1"/>
          <p:nvPr/>
        </p:nvSpPr>
        <p:spPr>
          <a:xfrm>
            <a:off x="1059830" y="1346156"/>
            <a:ext cx="5181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和全部公司資料集作比較，可看出若資料集過於龐大，那模型對於公司的訓練情況比較難收斂已達到穩定的準確度。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26D5ECB-2850-3F48-A00F-9E77DEEF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69" y="1175805"/>
            <a:ext cx="4089400" cy="96194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030FFDB-A55A-1740-B524-9CA23BFF8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69" y="2436367"/>
            <a:ext cx="4089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31441"/>
            <a:ext cx="10515600" cy="2852737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政策法規</a:t>
            </a:r>
          </a:p>
        </p:txBody>
      </p:sp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8259" y="361944"/>
            <a:ext cx="250741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政策法規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A4E1F9E-C142-4797-80F8-A58DA5CA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84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政策法規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53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31441"/>
            <a:ext cx="10515600" cy="2852737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結論與未來展望</a:t>
            </a:r>
          </a:p>
        </p:txBody>
      </p:sp>
      <p:sp>
        <p:nvSpPr>
          <p:cNvPr id="4" name="流程圖: 人工輸入 3"/>
          <p:cNvSpPr/>
          <p:nvPr/>
        </p:nvSpPr>
        <p:spPr>
          <a:xfrm rot="5400000">
            <a:off x="2265663" y="-2015543"/>
            <a:ext cx="768081" cy="532046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3459" y="311296"/>
            <a:ext cx="3945311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 </a:t>
            </a:r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結論與未來展望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A4E1F9E-C142-4797-80F8-A58DA5CA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6734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87643" y="361944"/>
            <a:ext cx="1143262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結論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3"/>
            <a:ext cx="2630902" cy="4526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結論與未來展望</a:t>
            </a:r>
          </a:p>
        </p:txBody>
      </p:sp>
      <p:sp>
        <p:nvSpPr>
          <p:cNvPr id="12" name="矩形 11"/>
          <p:cNvSpPr/>
          <p:nvPr/>
        </p:nvSpPr>
        <p:spPr>
          <a:xfrm>
            <a:off x="2630905" y="6407124"/>
            <a:ext cx="9561096" cy="480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822B6C8-66E9-4D91-8FEC-5635B51784AA}"/>
              </a:ext>
            </a:extLst>
          </p:cNvPr>
          <p:cNvSpPr txBox="1">
            <a:spLocks/>
          </p:cNvSpPr>
          <p:nvPr/>
        </p:nvSpPr>
        <p:spPr>
          <a:xfrm>
            <a:off x="768651" y="1546936"/>
            <a:ext cx="10440010" cy="41939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分數的公司，使用財報資料預測未來股價形成之投組，其績效表現較佳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如果沒有比較好，比較 是否疫情期間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較好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4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未來展望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3"/>
            <a:ext cx="2630902" cy="4526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結論與未來展望</a:t>
            </a:r>
          </a:p>
        </p:txBody>
      </p:sp>
      <p:sp>
        <p:nvSpPr>
          <p:cNvPr id="12" name="矩形 11"/>
          <p:cNvSpPr/>
          <p:nvPr/>
        </p:nvSpPr>
        <p:spPr>
          <a:xfrm>
            <a:off x="2630905" y="6407124"/>
            <a:ext cx="9561096" cy="480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42210F3-D5C9-4937-81DE-A9CE0CEE6B4E}"/>
              </a:ext>
            </a:extLst>
          </p:cNvPr>
          <p:cNvSpPr txBox="1">
            <a:spLocks/>
          </p:cNvSpPr>
          <p:nvPr/>
        </p:nvSpPr>
        <p:spPr>
          <a:xfrm>
            <a:off x="875994" y="1707252"/>
            <a:ext cx="10440010" cy="41939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市面上許多「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高股息低波動」商品，加上期中報告所做之高股息低波動策略，回測在特定產業中，以股息與波動因子挑選股票，其績效表現明顯較佳，故未來可加入股息波動的因子，進行機器學習預測與投組建構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同樣分為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分數高的公司與全部公司，再進行機器學習，預測高股息低波動公司，觀察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與股息波動之成效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58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31441"/>
            <a:ext cx="10515600" cy="2852737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場域分析</a:t>
            </a:r>
          </a:p>
        </p:txBody>
      </p:sp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8259" y="361944"/>
            <a:ext cx="250741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場域分析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A4E1F9E-C142-4797-80F8-A58DA5CA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簡介、市場現況、特色優勢、未來發展潛力</a:t>
            </a:r>
          </a:p>
        </p:txBody>
      </p:sp>
    </p:spTree>
    <p:extLst>
      <p:ext uri="{BB962C8B-B14F-4D97-AF65-F5344CB8AC3E}">
        <p14:creationId xmlns:p14="http://schemas.microsoft.com/office/powerpoint/2010/main" val="1446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04895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簡介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場域分析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5BFC39B-3A19-4563-B600-2968730487EE}"/>
              </a:ext>
            </a:extLst>
          </p:cNvPr>
          <p:cNvSpPr txBox="1">
            <a:spLocks/>
          </p:cNvSpPr>
          <p:nvPr/>
        </p:nvSpPr>
        <p:spPr>
          <a:xfrm>
            <a:off x="702472" y="1766524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4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市場現況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場域分析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99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7438" y="356659"/>
            <a:ext cx="21018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特色優勢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場域分析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93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69602" y="326273"/>
            <a:ext cx="30604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未來發展潛力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場域分析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TW" sz="20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33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31441"/>
            <a:ext cx="10515600" cy="2852737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4" name="流程圖: 人工輸入 3"/>
          <p:cNvSpPr/>
          <p:nvPr/>
        </p:nvSpPr>
        <p:spPr>
          <a:xfrm rot="5400000">
            <a:off x="2077369" y="-1827248"/>
            <a:ext cx="768081" cy="4943875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8259" y="361944"/>
            <a:ext cx="250741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 </a:t>
            </a:r>
            <a:r>
              <a:rPr lang="zh-TW" altLang="en-US" sz="3733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商業模式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A4E1F9E-C142-4797-80F8-A58DA5CA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商品實務與發展</a:t>
            </a:r>
          </a:p>
        </p:txBody>
      </p:sp>
    </p:spTree>
    <p:extLst>
      <p:ext uri="{BB962C8B-B14F-4D97-AF65-F5344CB8AC3E}">
        <p14:creationId xmlns:p14="http://schemas.microsoft.com/office/powerpoint/2010/main" val="247984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人工輸入 3"/>
          <p:cNvSpPr/>
          <p:nvPr/>
        </p:nvSpPr>
        <p:spPr>
          <a:xfrm rot="5400000">
            <a:off x="2418064" y="-2167944"/>
            <a:ext cx="768081" cy="5625269"/>
          </a:xfrm>
          <a:prstGeom prst="flowChartManualIn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491" y="330150"/>
            <a:ext cx="444544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ESG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商品實務與發展</a:t>
            </a:r>
          </a:p>
        </p:txBody>
      </p:sp>
      <p:sp>
        <p:nvSpPr>
          <p:cNvPr id="6" name="矩形 5"/>
          <p:cNvSpPr/>
          <p:nvPr/>
        </p:nvSpPr>
        <p:spPr>
          <a:xfrm>
            <a:off x="11208661" y="164637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1568661" y="524637"/>
            <a:ext cx="480000" cy="4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" y="6405332"/>
            <a:ext cx="2099828" cy="452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商業模式</a:t>
            </a:r>
          </a:p>
        </p:txBody>
      </p:sp>
      <p:sp>
        <p:nvSpPr>
          <p:cNvPr id="12" name="矩形 11"/>
          <p:cNvSpPr/>
          <p:nvPr/>
        </p:nvSpPr>
        <p:spPr>
          <a:xfrm>
            <a:off x="2099829" y="6407124"/>
            <a:ext cx="10092172" cy="452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42905" y="1327348"/>
            <a:ext cx="11106189" cy="3764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0D94-15AD-4088-ACFC-4F0F053E2367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64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957</Words>
  <Application>Microsoft Macintosh PowerPoint</Application>
  <PresentationFormat>寬螢幕</PresentationFormat>
  <Paragraphs>159</Paragraphs>
  <Slides>28</Slides>
  <Notes>16</Notes>
  <HiddenSlides>6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Microsoft JhengHei</vt:lpstr>
      <vt:lpstr>Microsoft JhengHei</vt:lpstr>
      <vt:lpstr>新細明體</vt:lpstr>
      <vt:lpstr>DFKai-SB</vt:lpstr>
      <vt:lpstr>等线</vt:lpstr>
      <vt:lpstr>Heiti SC Medium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場域分析</vt:lpstr>
      <vt:lpstr>PowerPoint 簡報</vt:lpstr>
      <vt:lpstr>PowerPoint 簡報</vt:lpstr>
      <vt:lpstr>PowerPoint 簡報</vt:lpstr>
      <vt:lpstr>PowerPoint 簡報</vt:lpstr>
      <vt:lpstr>商業模式</vt:lpstr>
      <vt:lpstr>PowerPoint 簡報</vt:lpstr>
      <vt:lpstr>PowerPoint 簡報</vt:lpstr>
      <vt:lpstr>科技素養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政策法規</vt:lpstr>
      <vt:lpstr>PowerPoint 簡報</vt:lpstr>
      <vt:lpstr>結論與未來展望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晨心 賴</dc:creator>
  <cp:lastModifiedBy>王 成中</cp:lastModifiedBy>
  <cp:revision>13</cp:revision>
  <dcterms:created xsi:type="dcterms:W3CDTF">2021-01-08T05:42:45Z</dcterms:created>
  <dcterms:modified xsi:type="dcterms:W3CDTF">2021-01-11T09:12:12Z</dcterms:modified>
</cp:coreProperties>
</file>