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2"/>
  </p:notesMasterIdLst>
  <p:sldIdLst>
    <p:sldId id="256" r:id="rId2"/>
    <p:sldId id="257" r:id="rId3"/>
    <p:sldId id="259" r:id="rId4"/>
    <p:sldId id="258" r:id="rId5"/>
    <p:sldId id="267" r:id="rId6"/>
    <p:sldId id="261" r:id="rId7"/>
    <p:sldId id="263" r:id="rId8"/>
    <p:sldId id="264" r:id="rId9"/>
    <p:sldId id="265"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09" autoAdjust="0"/>
    <p:restoredTop sz="67365" autoAdjust="0"/>
  </p:normalViewPr>
  <p:slideViewPr>
    <p:cSldViewPr>
      <p:cViewPr varScale="1">
        <p:scale>
          <a:sx n="49" d="100"/>
          <a:sy n="49" d="100"/>
        </p:scale>
        <p:origin x="-2076"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7" d="100"/>
          <a:sy n="57" d="100"/>
        </p:scale>
        <p:origin x="-281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8E8402-1F49-4474-AF80-9A7889287DD3}" type="datetimeFigureOut">
              <a:rPr lang="en-IE" smtClean="0"/>
              <a:t>19/03/2015</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BE2381-34DF-4C31-9734-5D42A141BAA2}" type="slidenum">
              <a:rPr lang="en-IE" smtClean="0"/>
              <a:t>‹#›</a:t>
            </a:fld>
            <a:endParaRPr lang="en-IE"/>
          </a:p>
        </p:txBody>
      </p:sp>
    </p:spTree>
    <p:extLst>
      <p:ext uri="{BB962C8B-B14F-4D97-AF65-F5344CB8AC3E}">
        <p14:creationId xmlns:p14="http://schemas.microsoft.com/office/powerpoint/2010/main" val="781217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4FBE2381-34DF-4C31-9734-5D42A141BAA2}" type="slidenum">
              <a:rPr lang="en-IE" smtClean="0"/>
              <a:t>1</a:t>
            </a:fld>
            <a:endParaRPr lang="en-IE"/>
          </a:p>
        </p:txBody>
      </p:sp>
    </p:spTree>
    <p:extLst>
      <p:ext uri="{BB962C8B-B14F-4D97-AF65-F5344CB8AC3E}">
        <p14:creationId xmlns:p14="http://schemas.microsoft.com/office/powerpoint/2010/main" val="2426592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4FBE2381-34DF-4C31-9734-5D42A141BAA2}" type="slidenum">
              <a:rPr lang="en-IE" smtClean="0"/>
              <a:t>10</a:t>
            </a:fld>
            <a:endParaRPr lang="en-IE"/>
          </a:p>
        </p:txBody>
      </p:sp>
    </p:spTree>
    <p:extLst>
      <p:ext uri="{BB962C8B-B14F-4D97-AF65-F5344CB8AC3E}">
        <p14:creationId xmlns:p14="http://schemas.microsoft.com/office/powerpoint/2010/main" val="2585883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Why I wanted to do this project, first from a personal point of view …</a:t>
            </a:r>
          </a:p>
          <a:p>
            <a:r>
              <a:rPr lang="en-IE" dirty="0" smtClean="0"/>
              <a:t>Back in 2007, I was as</a:t>
            </a:r>
            <a:r>
              <a:rPr lang="en-IE" baseline="0" dirty="0" smtClean="0"/>
              <a:t> a Chief Technology Director and Software Architect in a small start up company with a vertical search engine product – the software we integrated with was expensive - 20 thousand sterling per CPU.  However we were successful and sold the company.  We re-invested some of that money in a 3 person start-up and after some researching we found open source solutions and could easily exceed price/performance using Amazon Web Services without the upfront capital expenditure on hardware.  However, in 2008, due to the financial crisis, we could no longer continue as business and build on this vision.  I still have that ambition to build scalable, robust web applications.</a:t>
            </a:r>
          </a:p>
          <a:p>
            <a:endParaRPr lang="en-IE" baseline="0" dirty="0" smtClean="0"/>
          </a:p>
          <a:p>
            <a:r>
              <a:rPr lang="en-IE" baseline="0" dirty="0" smtClean="0"/>
              <a:t>Also a secondary consideration at the time was getting locked into one provider however there were no solutions at the time.  So by evaluating multi-cloud frameworks today we can better prepare start-ups prevent vendor lock-in and increase competition between Cloud Service Providers.</a:t>
            </a:r>
          </a:p>
          <a:p>
            <a:endParaRPr lang="en-IE" baseline="0" dirty="0" smtClean="0"/>
          </a:p>
          <a:p>
            <a:endParaRPr lang="en-IE" dirty="0"/>
          </a:p>
        </p:txBody>
      </p:sp>
      <p:sp>
        <p:nvSpPr>
          <p:cNvPr id="4" name="Slide Number Placeholder 3"/>
          <p:cNvSpPr>
            <a:spLocks noGrp="1"/>
          </p:cNvSpPr>
          <p:nvPr>
            <p:ph type="sldNum" sz="quarter" idx="10"/>
          </p:nvPr>
        </p:nvSpPr>
        <p:spPr/>
        <p:txBody>
          <a:bodyPr/>
          <a:lstStyle/>
          <a:p>
            <a:fld id="{4FBE2381-34DF-4C31-9734-5D42A141BAA2}" type="slidenum">
              <a:rPr lang="en-IE" smtClean="0"/>
              <a:t>2</a:t>
            </a:fld>
            <a:endParaRPr lang="en-IE"/>
          </a:p>
        </p:txBody>
      </p:sp>
    </p:spTree>
    <p:extLst>
      <p:ext uri="{BB962C8B-B14F-4D97-AF65-F5344CB8AC3E}">
        <p14:creationId xmlns:p14="http://schemas.microsoft.com/office/powerpoint/2010/main" val="1039135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4FBE2381-34DF-4C31-9734-5D42A141BAA2}" type="slidenum">
              <a:rPr lang="en-IE" smtClean="0"/>
              <a:t>3</a:t>
            </a:fld>
            <a:endParaRPr lang="en-IE"/>
          </a:p>
        </p:txBody>
      </p:sp>
    </p:spTree>
    <p:extLst>
      <p:ext uri="{BB962C8B-B14F-4D97-AF65-F5344CB8AC3E}">
        <p14:creationId xmlns:p14="http://schemas.microsoft.com/office/powerpoint/2010/main" val="217469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4FBE2381-34DF-4C31-9734-5D42A141BAA2}" type="slidenum">
              <a:rPr lang="en-IE" smtClean="0"/>
              <a:t>4</a:t>
            </a:fld>
            <a:endParaRPr lang="en-IE"/>
          </a:p>
        </p:txBody>
      </p:sp>
    </p:spTree>
    <p:extLst>
      <p:ext uri="{BB962C8B-B14F-4D97-AF65-F5344CB8AC3E}">
        <p14:creationId xmlns:p14="http://schemas.microsoft.com/office/powerpoint/2010/main" val="694899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4FBE2381-34DF-4C31-9734-5D42A141BAA2}" type="slidenum">
              <a:rPr lang="en-IE" smtClean="0"/>
              <a:t>5</a:t>
            </a:fld>
            <a:endParaRPr lang="en-IE"/>
          </a:p>
        </p:txBody>
      </p:sp>
    </p:spTree>
    <p:extLst>
      <p:ext uri="{BB962C8B-B14F-4D97-AF65-F5344CB8AC3E}">
        <p14:creationId xmlns:p14="http://schemas.microsoft.com/office/powerpoint/2010/main" val="1177501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4FBE2381-34DF-4C31-9734-5D42A141BAA2}" type="slidenum">
              <a:rPr lang="en-IE" smtClean="0"/>
              <a:t>6</a:t>
            </a:fld>
            <a:endParaRPr lang="en-IE"/>
          </a:p>
        </p:txBody>
      </p:sp>
    </p:spTree>
    <p:extLst>
      <p:ext uri="{BB962C8B-B14F-4D97-AF65-F5344CB8AC3E}">
        <p14:creationId xmlns:p14="http://schemas.microsoft.com/office/powerpoint/2010/main" val="1335960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Spring Framework – high learning curve,</a:t>
            </a:r>
            <a:r>
              <a:rPr lang="en-IE" baseline="0" dirty="0" smtClean="0"/>
              <a:t> took some time to get started but …</a:t>
            </a:r>
          </a:p>
          <a:p>
            <a:r>
              <a:rPr lang="en-IE" baseline="0" dirty="0" err="1" smtClean="0"/>
              <a:t>ThymeLeaf</a:t>
            </a:r>
            <a:endParaRPr lang="en-IE" baseline="0" dirty="0" smtClean="0"/>
          </a:p>
          <a:p>
            <a:r>
              <a:rPr lang="en-IE" dirty="0" err="1" smtClean="0"/>
              <a:t>REpresentational</a:t>
            </a:r>
            <a:r>
              <a:rPr lang="en-IE" dirty="0" smtClean="0"/>
              <a:t> State Transfer (Sessions are not stored on server, useful when multiple</a:t>
            </a:r>
            <a:r>
              <a:rPr lang="en-IE" baseline="0" dirty="0" smtClean="0"/>
              <a:t> web servers are in use</a:t>
            </a:r>
            <a:r>
              <a:rPr lang="en-IE" dirty="0" smtClean="0"/>
              <a:t>)</a:t>
            </a:r>
          </a:p>
          <a:p>
            <a:r>
              <a:rPr lang="en-IE" dirty="0" smtClean="0"/>
              <a:t>Scalability enables the</a:t>
            </a:r>
            <a:r>
              <a:rPr lang="en-IE" baseline="0" dirty="0" smtClean="0"/>
              <a:t> UI to stay interactive, testing on own laptop.</a:t>
            </a:r>
          </a:p>
          <a:p>
            <a:r>
              <a:rPr lang="en-IE" baseline="0" dirty="0" smtClean="0"/>
              <a:t> </a:t>
            </a:r>
            <a:endParaRPr lang="en-IE" dirty="0"/>
          </a:p>
        </p:txBody>
      </p:sp>
      <p:sp>
        <p:nvSpPr>
          <p:cNvPr id="4" name="Slide Number Placeholder 3"/>
          <p:cNvSpPr>
            <a:spLocks noGrp="1"/>
          </p:cNvSpPr>
          <p:nvPr>
            <p:ph type="sldNum" sz="quarter" idx="10"/>
          </p:nvPr>
        </p:nvSpPr>
        <p:spPr/>
        <p:txBody>
          <a:bodyPr/>
          <a:lstStyle/>
          <a:p>
            <a:fld id="{4FBE2381-34DF-4C31-9734-5D42A141BAA2}" type="slidenum">
              <a:rPr lang="en-IE" smtClean="0"/>
              <a:t>7</a:t>
            </a:fld>
            <a:endParaRPr lang="en-IE"/>
          </a:p>
        </p:txBody>
      </p:sp>
    </p:spTree>
    <p:extLst>
      <p:ext uri="{BB962C8B-B14F-4D97-AF65-F5344CB8AC3E}">
        <p14:creationId xmlns:p14="http://schemas.microsoft.com/office/powerpoint/2010/main" val="2666805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To learn how to use the framework</a:t>
            </a:r>
          </a:p>
          <a:p>
            <a:r>
              <a:rPr lang="en-IE" dirty="0" smtClean="0"/>
              <a:t>Failed to complete the experiments due to time constraints</a:t>
            </a:r>
            <a:endParaRPr lang="en-IE" dirty="0"/>
          </a:p>
        </p:txBody>
      </p:sp>
      <p:sp>
        <p:nvSpPr>
          <p:cNvPr id="4" name="Slide Number Placeholder 3"/>
          <p:cNvSpPr>
            <a:spLocks noGrp="1"/>
          </p:cNvSpPr>
          <p:nvPr>
            <p:ph type="sldNum" sz="quarter" idx="10"/>
          </p:nvPr>
        </p:nvSpPr>
        <p:spPr/>
        <p:txBody>
          <a:bodyPr/>
          <a:lstStyle/>
          <a:p>
            <a:fld id="{4FBE2381-34DF-4C31-9734-5D42A141BAA2}" type="slidenum">
              <a:rPr lang="en-IE" smtClean="0"/>
              <a:t>8</a:t>
            </a:fld>
            <a:endParaRPr lang="en-IE"/>
          </a:p>
        </p:txBody>
      </p:sp>
    </p:spTree>
    <p:extLst>
      <p:ext uri="{BB962C8B-B14F-4D97-AF65-F5344CB8AC3E}">
        <p14:creationId xmlns:p14="http://schemas.microsoft.com/office/powerpoint/2010/main" val="478374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4FBE2381-34DF-4C31-9734-5D42A141BAA2}" type="slidenum">
              <a:rPr lang="en-IE" smtClean="0"/>
              <a:t>9</a:t>
            </a:fld>
            <a:endParaRPr lang="en-IE"/>
          </a:p>
        </p:txBody>
      </p:sp>
    </p:spTree>
    <p:extLst>
      <p:ext uri="{BB962C8B-B14F-4D97-AF65-F5344CB8AC3E}">
        <p14:creationId xmlns:p14="http://schemas.microsoft.com/office/powerpoint/2010/main" val="3462148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28651C9-35EA-4272-B2EB-BC90A43719CB}" type="datetimeFigureOut">
              <a:rPr lang="en-IE" smtClean="0"/>
              <a:t>19/03/2015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E0E7D82-CA2C-42F6-B680-AE97752EB4BF}" type="slidenum">
              <a:rPr lang="en-IE" smtClean="0"/>
              <a:t>‹#›</a:t>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8651C9-35EA-4272-B2EB-BC90A43719CB}" type="datetimeFigureOut">
              <a:rPr lang="en-IE" smtClean="0"/>
              <a:t>19/03/2015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E0E7D82-CA2C-42F6-B680-AE97752EB4BF}" type="slidenum">
              <a:rPr lang="en-IE" smtClean="0"/>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8651C9-35EA-4272-B2EB-BC90A43719CB}" type="datetimeFigureOut">
              <a:rPr lang="en-IE" smtClean="0"/>
              <a:t>19/03/2015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E0E7D82-CA2C-42F6-B680-AE97752EB4BF}" type="slidenum">
              <a:rPr lang="en-IE" smtClean="0"/>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8651C9-35EA-4272-B2EB-BC90A43719CB}" type="datetimeFigureOut">
              <a:rPr lang="en-IE" smtClean="0"/>
              <a:t>19/03/2015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E0E7D82-CA2C-42F6-B680-AE97752EB4BF}" type="slidenum">
              <a:rPr lang="en-IE" smtClean="0"/>
              <a:t>‹#›</a:t>
            </a:fld>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8651C9-35EA-4272-B2EB-BC90A43719CB}" type="datetimeFigureOut">
              <a:rPr lang="en-IE" smtClean="0"/>
              <a:t>19/03/2015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E0E7D82-CA2C-42F6-B680-AE97752EB4BF}" type="slidenum">
              <a:rPr lang="en-IE" smtClean="0"/>
              <a:t>‹#›</a:t>
            </a:fld>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28651C9-35EA-4272-B2EB-BC90A43719CB}" type="datetimeFigureOut">
              <a:rPr lang="en-IE" smtClean="0"/>
              <a:t>19/03/2015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2E0E7D82-CA2C-42F6-B680-AE97752EB4BF}" type="slidenum">
              <a:rPr lang="en-IE" smtClean="0"/>
              <a:t>‹#›</a:t>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8651C9-35EA-4272-B2EB-BC90A43719CB}" type="datetimeFigureOut">
              <a:rPr lang="en-IE" smtClean="0"/>
              <a:t>19/03/2015</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2E0E7D82-CA2C-42F6-B680-AE97752EB4BF}" type="slidenum">
              <a:rPr lang="en-IE" smtClean="0"/>
              <a:t>‹#›</a:t>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8651C9-35EA-4272-B2EB-BC90A43719CB}" type="datetimeFigureOut">
              <a:rPr lang="en-IE" smtClean="0"/>
              <a:t>19/03/2015</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2E0E7D82-CA2C-42F6-B680-AE97752EB4BF}" type="slidenum">
              <a:rPr lang="en-IE" smtClean="0"/>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8651C9-35EA-4272-B2EB-BC90A43719CB}" type="datetimeFigureOut">
              <a:rPr lang="en-IE" smtClean="0"/>
              <a:t>19/03/2015</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2E0E7D82-CA2C-42F6-B680-AE97752EB4BF}" type="slidenum">
              <a:rPr lang="en-IE" smtClean="0"/>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8651C9-35EA-4272-B2EB-BC90A43719CB}" type="datetimeFigureOut">
              <a:rPr lang="en-IE" smtClean="0"/>
              <a:t>19/03/2015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2E0E7D82-CA2C-42F6-B680-AE97752EB4BF}" type="slidenum">
              <a:rPr lang="en-IE" smtClean="0"/>
              <a:t>‹#›</a:t>
            </a:fld>
            <a:endParaRPr lang="en-IE"/>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028651C9-35EA-4272-B2EB-BC90A43719CB}" type="datetimeFigureOut">
              <a:rPr lang="en-IE" smtClean="0"/>
              <a:t>19/03/2015</a:t>
            </a:fld>
            <a:endParaRPr lang="en-IE"/>
          </a:p>
        </p:txBody>
      </p:sp>
      <p:sp>
        <p:nvSpPr>
          <p:cNvPr id="9" name="Slide Number Placeholder 8"/>
          <p:cNvSpPr>
            <a:spLocks noGrp="1"/>
          </p:cNvSpPr>
          <p:nvPr>
            <p:ph type="sldNum" sz="quarter" idx="11"/>
          </p:nvPr>
        </p:nvSpPr>
        <p:spPr/>
        <p:txBody>
          <a:bodyPr/>
          <a:lstStyle/>
          <a:p>
            <a:fld id="{2E0E7D82-CA2C-42F6-B680-AE97752EB4BF}" type="slidenum">
              <a:rPr lang="en-IE" smtClean="0"/>
              <a:t>‹#›</a:t>
            </a:fld>
            <a:endParaRPr lang="en-IE"/>
          </a:p>
        </p:txBody>
      </p:sp>
      <p:sp>
        <p:nvSpPr>
          <p:cNvPr id="10" name="Footer Placeholder 9"/>
          <p:cNvSpPr>
            <a:spLocks noGrp="1"/>
          </p:cNvSpPr>
          <p:nvPr>
            <p:ph type="ftr" sz="quarter" idx="12"/>
          </p:nvPr>
        </p:nvSpPr>
        <p:spPr/>
        <p:txBody>
          <a:bodyPr/>
          <a:lstStyle/>
          <a:p>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2E0E7D82-CA2C-42F6-B680-AE97752EB4BF}" type="slidenum">
              <a:rPr lang="en-IE" smtClean="0"/>
              <a:t>‹#›</a:t>
            </a:fld>
            <a:endParaRPr lang="en-IE"/>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E"/>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028651C9-35EA-4272-B2EB-BC90A43719CB}" type="datetimeFigureOut">
              <a:rPr lang="en-IE" smtClean="0"/>
              <a:t>19/03/2015</a:t>
            </a:fld>
            <a:endParaRPr lang="en-IE"/>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6712"/>
            <a:ext cx="7543800" cy="3528392"/>
          </a:xfrm>
        </p:spPr>
        <p:txBody>
          <a:bodyPr/>
          <a:lstStyle/>
          <a:p>
            <a:pPr algn="ctr"/>
            <a:r>
              <a:rPr lang="en-IE" sz="2400" dirty="0" smtClean="0"/>
              <a:t>Dissertation Research</a:t>
            </a:r>
            <a:r>
              <a:rPr lang="en-IE" dirty="0" smtClean="0"/>
              <a:t/>
            </a:r>
            <a:br>
              <a:rPr lang="en-IE" dirty="0" smtClean="0"/>
            </a:br>
            <a:r>
              <a:rPr lang="en-IE" sz="4800" dirty="0"/>
              <a:t>Maturity of Cloud Application Interoperability Frameworks for </a:t>
            </a:r>
            <a:br>
              <a:rPr lang="en-IE" sz="4800" dirty="0"/>
            </a:br>
            <a:r>
              <a:rPr lang="en-IE" sz="4800" dirty="0"/>
              <a:t>Small to Medium </a:t>
            </a:r>
            <a:r>
              <a:rPr lang="en-IE" sz="4800" dirty="0" smtClean="0"/>
              <a:t>Enterprises</a:t>
            </a:r>
            <a:endParaRPr lang="en-IE" b="1" dirty="0"/>
          </a:p>
        </p:txBody>
      </p:sp>
      <p:sp>
        <p:nvSpPr>
          <p:cNvPr id="3" name="Subtitle 2"/>
          <p:cNvSpPr>
            <a:spLocks noGrp="1"/>
          </p:cNvSpPr>
          <p:nvPr>
            <p:ph type="subTitle" idx="1"/>
          </p:nvPr>
        </p:nvSpPr>
        <p:spPr>
          <a:xfrm>
            <a:off x="685800" y="5373216"/>
            <a:ext cx="7414592" cy="864096"/>
          </a:xfrm>
        </p:spPr>
        <p:txBody>
          <a:bodyPr>
            <a:normAutofit/>
          </a:bodyPr>
          <a:lstStyle/>
          <a:p>
            <a:r>
              <a:rPr lang="en-IE" b="1" dirty="0" smtClean="0"/>
              <a:t>John Warde </a:t>
            </a:r>
            <a:r>
              <a:rPr lang="en-IE" b="1" dirty="0" smtClean="0"/>
              <a:t>D10126532</a:t>
            </a:r>
            <a:endParaRPr lang="en-IE" dirty="0" smtClean="0"/>
          </a:p>
          <a:p>
            <a:endParaRPr lang="en-IE" b="1" dirty="0"/>
          </a:p>
        </p:txBody>
      </p:sp>
    </p:spTree>
    <p:extLst>
      <p:ext uri="{BB962C8B-B14F-4D97-AF65-F5344CB8AC3E}">
        <p14:creationId xmlns:p14="http://schemas.microsoft.com/office/powerpoint/2010/main" val="456461458"/>
      </p:ext>
    </p:extLst>
  </p:cSld>
  <p:clrMapOvr>
    <a:masterClrMapping/>
  </p:clrMapOvr>
  <mc:AlternateContent xmlns:mc="http://schemas.openxmlformats.org/markup-compatibility/2006" xmlns:p14="http://schemas.microsoft.com/office/powerpoint/2010/main">
    <mc:Choice Requires="p14">
      <p:transition spd="slow" p14:dur="2000" advTm="9500"/>
    </mc:Choice>
    <mc:Fallback xmlns="">
      <p:transition spd="slow" advTm="95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12776"/>
            <a:ext cx="7620000" cy="1143000"/>
          </a:xfrm>
        </p:spPr>
        <p:txBody>
          <a:bodyPr/>
          <a:lstStyle/>
          <a:p>
            <a:pPr algn="ctr"/>
            <a:r>
              <a:rPr lang="en-IE" dirty="0" smtClean="0"/>
              <a:t>Thanks for your time</a:t>
            </a:r>
            <a:endParaRPr lang="en-IE" dirty="0"/>
          </a:p>
        </p:txBody>
      </p:sp>
      <p:sp>
        <p:nvSpPr>
          <p:cNvPr id="3" name="Content Placeholder 2"/>
          <p:cNvSpPr>
            <a:spLocks noGrp="1"/>
          </p:cNvSpPr>
          <p:nvPr>
            <p:ph idx="1"/>
          </p:nvPr>
        </p:nvSpPr>
        <p:spPr>
          <a:xfrm>
            <a:off x="457200" y="2708920"/>
            <a:ext cx="7620000" cy="3691880"/>
          </a:xfrm>
        </p:spPr>
        <p:txBody>
          <a:bodyPr/>
          <a:lstStyle/>
          <a:p>
            <a:endParaRPr lang="en-IE" dirty="0" smtClean="0"/>
          </a:p>
          <a:p>
            <a:endParaRPr lang="en-IE" sz="1100" dirty="0" smtClean="0"/>
          </a:p>
          <a:p>
            <a:endParaRPr lang="en-IE" sz="1100" dirty="0"/>
          </a:p>
        </p:txBody>
      </p:sp>
      <p:sp>
        <p:nvSpPr>
          <p:cNvPr id="4" name="Title 1"/>
          <p:cNvSpPr txBox="1">
            <a:spLocks/>
          </p:cNvSpPr>
          <p:nvPr/>
        </p:nvSpPr>
        <p:spPr>
          <a:xfrm>
            <a:off x="457200" y="2924944"/>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IE" dirty="0" smtClean="0"/>
              <a:t>Questions?</a:t>
            </a:r>
            <a:endParaRPr lang="en-IE" dirty="0"/>
          </a:p>
        </p:txBody>
      </p:sp>
      <p:pic>
        <p:nvPicPr>
          <p:cNvPr id="8194" name="Picture 2" descr="pc5nqLMcB.png (198×29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2320" y="404664"/>
            <a:ext cx="506669" cy="765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7203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Motivation</a:t>
            </a:r>
            <a:endParaRPr lang="en-IE" dirty="0"/>
          </a:p>
        </p:txBody>
      </p:sp>
      <p:sp>
        <p:nvSpPr>
          <p:cNvPr id="3" name="Content Placeholder 2"/>
          <p:cNvSpPr>
            <a:spLocks noGrp="1"/>
          </p:cNvSpPr>
          <p:nvPr>
            <p:ph idx="1"/>
          </p:nvPr>
        </p:nvSpPr>
        <p:spPr/>
        <p:txBody>
          <a:bodyPr/>
          <a:lstStyle/>
          <a:p>
            <a:r>
              <a:rPr lang="en-IE" sz="2800" dirty="0" smtClean="0"/>
              <a:t>Scalability</a:t>
            </a:r>
          </a:p>
          <a:p>
            <a:endParaRPr lang="en-IE" sz="2800" dirty="0" smtClean="0"/>
          </a:p>
          <a:p>
            <a:r>
              <a:rPr lang="en-IE" sz="2800" dirty="0" smtClean="0"/>
              <a:t>Reliability</a:t>
            </a:r>
          </a:p>
          <a:p>
            <a:endParaRPr lang="en-IE" sz="2800" dirty="0" smtClean="0"/>
          </a:p>
          <a:p>
            <a:r>
              <a:rPr lang="en-IE" sz="2800" dirty="0" smtClean="0"/>
              <a:t>Build for failure</a:t>
            </a:r>
          </a:p>
          <a:p>
            <a:endParaRPr lang="en-IE" sz="2800" dirty="0" smtClean="0"/>
          </a:p>
          <a:p>
            <a:r>
              <a:rPr lang="en-IE" sz="2800" dirty="0" smtClean="0"/>
              <a:t>Control of destiny</a:t>
            </a:r>
          </a:p>
          <a:p>
            <a:endParaRPr lang="en-IE" sz="2800" dirty="0" smtClean="0"/>
          </a:p>
        </p:txBody>
      </p:sp>
      <p:pic>
        <p:nvPicPr>
          <p:cNvPr id="6" name="Picture 8" descr="http://www.birdsongmag.com/wp-content/uploads/2011/05/affiliate-marketing-contest-winn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188640"/>
            <a:ext cx="1944216" cy="1458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0771928"/>
      </p:ext>
    </p:extLst>
  </p:cSld>
  <p:clrMapOvr>
    <a:masterClrMapping/>
  </p:clrMapOvr>
  <mc:AlternateContent xmlns:mc="http://schemas.openxmlformats.org/markup-compatibility/2006" xmlns:p14="http://schemas.microsoft.com/office/powerpoint/2010/main">
    <mc:Choice Requires="p14">
      <p:transition spd="slow" p14:dur="2000" advTm="27500"/>
    </mc:Choice>
    <mc:Fallback xmlns="">
      <p:transition spd="slow" advTm="275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t>The Challenge</a:t>
            </a:r>
            <a:endParaRPr lang="en-IE" dirty="0"/>
          </a:p>
        </p:txBody>
      </p:sp>
      <p:sp>
        <p:nvSpPr>
          <p:cNvPr id="3" name="Content Placeholder 2"/>
          <p:cNvSpPr>
            <a:spLocks noGrp="1"/>
          </p:cNvSpPr>
          <p:nvPr>
            <p:ph idx="1"/>
          </p:nvPr>
        </p:nvSpPr>
        <p:spPr/>
        <p:txBody>
          <a:bodyPr>
            <a:normAutofit/>
          </a:bodyPr>
          <a:lstStyle/>
          <a:p>
            <a:r>
              <a:rPr lang="en-IE" sz="2800" dirty="0" smtClean="0"/>
              <a:t>Literature Review</a:t>
            </a:r>
          </a:p>
          <a:p>
            <a:r>
              <a:rPr lang="en-IE" sz="2800" dirty="0" smtClean="0"/>
              <a:t>Build </a:t>
            </a:r>
            <a:r>
              <a:rPr lang="en-IE" sz="2800" dirty="0"/>
              <a:t>a </a:t>
            </a:r>
            <a:r>
              <a:rPr lang="en-IE" sz="2800" dirty="0" smtClean="0"/>
              <a:t>Compute Intensive Reference </a:t>
            </a:r>
            <a:r>
              <a:rPr lang="en-IE" sz="2800" dirty="0"/>
              <a:t>application</a:t>
            </a:r>
          </a:p>
          <a:p>
            <a:r>
              <a:rPr lang="en-IE" sz="2800" dirty="0" smtClean="0"/>
              <a:t>Build a logging system for measurements</a:t>
            </a:r>
          </a:p>
          <a:p>
            <a:r>
              <a:rPr lang="en-IE" sz="2800" dirty="0" smtClean="0"/>
              <a:t>Build a load generator</a:t>
            </a:r>
          </a:p>
          <a:p>
            <a:r>
              <a:rPr lang="en-IE" sz="2800" dirty="0" smtClean="0"/>
              <a:t>Adapt the application to each multi-cloud framework</a:t>
            </a:r>
          </a:p>
          <a:p>
            <a:r>
              <a:rPr lang="en-IE" sz="2800" dirty="0" smtClean="0"/>
              <a:t>Use logging/measurements to confirm that application scales up/down</a:t>
            </a:r>
          </a:p>
          <a:p>
            <a:r>
              <a:rPr lang="en-IE" sz="2800" dirty="0" smtClean="0"/>
              <a:t>Review results</a:t>
            </a:r>
            <a:endParaRPr lang="en-IE" sz="2800" dirty="0" smtClean="0"/>
          </a:p>
        </p:txBody>
      </p:sp>
      <p:pic>
        <p:nvPicPr>
          <p:cNvPr id="5122" name="Picture 2" descr="8420247-Top-Success-Shoot-on-target--Stock-Vector-target-goal-arrow.jpg (1300×13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49376" y="260648"/>
            <a:ext cx="1296144"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054245"/>
      </p:ext>
    </p:extLst>
  </p:cSld>
  <p:clrMapOvr>
    <a:masterClrMapping/>
  </p:clrMapOvr>
  <mc:AlternateContent xmlns:mc="http://schemas.openxmlformats.org/markup-compatibility/2006" xmlns:p14="http://schemas.microsoft.com/office/powerpoint/2010/main">
    <mc:Choice Requires="p14">
      <p:transition spd="slow" p14:dur="2000" advTm="24500"/>
    </mc:Choice>
    <mc:Fallback xmlns="">
      <p:transition spd="slow" advTm="245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Literature Review</a:t>
            </a:r>
            <a:endParaRPr lang="en-IE" dirty="0" smtClean="0"/>
          </a:p>
        </p:txBody>
      </p:sp>
      <p:sp>
        <p:nvSpPr>
          <p:cNvPr id="3" name="Content Placeholder 2"/>
          <p:cNvSpPr>
            <a:spLocks noGrp="1"/>
          </p:cNvSpPr>
          <p:nvPr>
            <p:ph idx="1"/>
          </p:nvPr>
        </p:nvSpPr>
        <p:spPr/>
        <p:txBody>
          <a:bodyPr/>
          <a:lstStyle/>
          <a:p>
            <a:r>
              <a:rPr lang="en-IE" sz="2800" dirty="0" smtClean="0"/>
              <a:t>Breath of research covering enablers  …</a:t>
            </a:r>
          </a:p>
          <a:p>
            <a:pPr lvl="1"/>
            <a:r>
              <a:rPr lang="en-IE" sz="2600" dirty="0" smtClean="0"/>
              <a:t>Virtualisation/Hypervisor</a:t>
            </a:r>
          </a:p>
          <a:p>
            <a:pPr lvl="1"/>
            <a:r>
              <a:rPr lang="en-IE" sz="2600" dirty="0" smtClean="0"/>
              <a:t>Golden master/Desired State Configuration</a:t>
            </a:r>
          </a:p>
          <a:p>
            <a:pPr lvl="1"/>
            <a:r>
              <a:rPr lang="en-IE" sz="2600" dirty="0" smtClean="0"/>
              <a:t>Design Patterns Usage, Agile development processes to build enterprise class applications</a:t>
            </a:r>
          </a:p>
          <a:p>
            <a:pPr lvl="1"/>
            <a:endParaRPr lang="en-IE" sz="2600" dirty="0" smtClean="0"/>
          </a:p>
          <a:p>
            <a:r>
              <a:rPr lang="en-IE" sz="2800" dirty="0" smtClean="0"/>
              <a:t>Depth of research …</a:t>
            </a:r>
          </a:p>
          <a:p>
            <a:pPr lvl="1"/>
            <a:r>
              <a:rPr lang="en-IE" sz="2600" dirty="0" smtClean="0"/>
              <a:t>Cloud interoperability approaches</a:t>
            </a:r>
          </a:p>
          <a:p>
            <a:pPr lvl="1"/>
            <a:r>
              <a:rPr lang="en-IE" sz="2600" dirty="0"/>
              <a:t>Learned about the reasons for incompatibility</a:t>
            </a:r>
            <a:r>
              <a:rPr lang="en-IE" sz="2600" dirty="0" smtClean="0"/>
              <a:t> </a:t>
            </a:r>
          </a:p>
          <a:p>
            <a:pPr lvl="1"/>
            <a:r>
              <a:rPr lang="en-IE" sz="2600" dirty="0" smtClean="0"/>
              <a:t>Automated Negotiated Service Level Agreements</a:t>
            </a:r>
          </a:p>
          <a:p>
            <a:pPr lvl="1"/>
            <a:endParaRPr lang="en-IE" sz="2600" dirty="0" smtClean="0"/>
          </a:p>
          <a:p>
            <a:pPr lvl="1"/>
            <a:endParaRPr lang="en-IE" sz="2600" dirty="0" smtClean="0"/>
          </a:p>
          <a:p>
            <a:endParaRPr lang="en-IE" sz="2800" dirty="0"/>
          </a:p>
          <a:p>
            <a:endParaRPr lang="en-IE" sz="2800" dirty="0" smtClean="0"/>
          </a:p>
          <a:p>
            <a:endParaRPr lang="en-IE" dirty="0" smtClean="0"/>
          </a:p>
          <a:p>
            <a:endParaRPr lang="en-IE" dirty="0" smtClean="0"/>
          </a:p>
          <a:p>
            <a:endParaRPr lang="en-IE" dirty="0"/>
          </a:p>
        </p:txBody>
      </p:sp>
      <p:pic>
        <p:nvPicPr>
          <p:cNvPr id="3074" name="Picture 2" descr="PictureSites.gif (417×36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04248" y="324607"/>
            <a:ext cx="1440160" cy="1257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257726"/>
      </p:ext>
    </p:extLst>
  </p:cSld>
  <p:clrMapOvr>
    <a:masterClrMapping/>
  </p:clrMapOvr>
  <mc:AlternateContent xmlns:mc="http://schemas.openxmlformats.org/markup-compatibility/2006" xmlns:p14="http://schemas.microsoft.com/office/powerpoint/2010/main">
    <mc:Choice Requires="p14">
      <p:transition spd="slow" p14:dur="2000" advTm="42500"/>
    </mc:Choice>
    <mc:Fallback xmlns="">
      <p:transition spd="slow" advTm="425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4000" dirty="0" smtClean="0"/>
              <a:t>Design + logging for measurement</a:t>
            </a:r>
            <a:endParaRPr lang="en-IE" sz="4000" dirty="0"/>
          </a:p>
        </p:txBody>
      </p:sp>
      <p:pic>
        <p:nvPicPr>
          <p:cNvPr id="1027"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90550" y="1833562"/>
            <a:ext cx="7353300" cy="433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90504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Methodology for Experiments</a:t>
            </a:r>
            <a:endParaRPr lang="en-IE" dirty="0"/>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1960" y="1412776"/>
            <a:ext cx="7583384" cy="4392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1222694"/>
      </p:ext>
    </p:extLst>
  </p:cSld>
  <p:clrMapOvr>
    <a:masterClrMapping/>
  </p:clrMapOvr>
  <mc:AlternateContent xmlns:mc="http://schemas.openxmlformats.org/markup-compatibility/2006" xmlns:p14="http://schemas.microsoft.com/office/powerpoint/2010/main">
    <mc:Choice Requires="p14">
      <p:transition spd="slow" p14:dur="2000" advTm="35500"/>
    </mc:Choice>
    <mc:Fallback xmlns="">
      <p:transition spd="slow" advTm="355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t>Implementation</a:t>
            </a:r>
            <a:endParaRPr lang="en-IE" dirty="0"/>
          </a:p>
        </p:txBody>
      </p:sp>
      <p:sp>
        <p:nvSpPr>
          <p:cNvPr id="3" name="Content Placeholder 2"/>
          <p:cNvSpPr>
            <a:spLocks noGrp="1"/>
          </p:cNvSpPr>
          <p:nvPr>
            <p:ph idx="1"/>
          </p:nvPr>
        </p:nvSpPr>
        <p:spPr/>
        <p:txBody>
          <a:bodyPr/>
          <a:lstStyle/>
          <a:p>
            <a:r>
              <a:rPr lang="en-IE" dirty="0" smtClean="0"/>
              <a:t>Reference Application: learned the following technologies</a:t>
            </a:r>
          </a:p>
          <a:p>
            <a:pPr lvl="1"/>
            <a:r>
              <a:rPr lang="en-IE" dirty="0" smtClean="0"/>
              <a:t>Spring Framework (MVC), </a:t>
            </a:r>
          </a:p>
          <a:p>
            <a:pPr lvl="1"/>
            <a:r>
              <a:rPr lang="en-IE" dirty="0" err="1" smtClean="0"/>
              <a:t>ThymeLeaf</a:t>
            </a:r>
            <a:r>
              <a:rPr lang="en-IE" dirty="0" smtClean="0"/>
              <a:t> template engine for building HTML/CSS pages</a:t>
            </a:r>
          </a:p>
          <a:p>
            <a:pPr lvl="1"/>
            <a:r>
              <a:rPr lang="en-IE" dirty="0" smtClean="0"/>
              <a:t>jQuery/AJAX</a:t>
            </a:r>
          </a:p>
          <a:p>
            <a:pPr lvl="1"/>
            <a:r>
              <a:rPr lang="en-IE" dirty="0"/>
              <a:t>Formats in Java: REST (Request) JSON (Response)</a:t>
            </a:r>
          </a:p>
          <a:p>
            <a:pPr lvl="1"/>
            <a:r>
              <a:rPr lang="en-IE" dirty="0" smtClean="0"/>
              <a:t>Asynchronous Queue messaging with </a:t>
            </a:r>
            <a:r>
              <a:rPr lang="en-IE" dirty="0" err="1" smtClean="0"/>
              <a:t>RabbitMQ</a:t>
            </a:r>
            <a:endParaRPr lang="en-IE" dirty="0" smtClean="0"/>
          </a:p>
          <a:p>
            <a:r>
              <a:rPr lang="en-IE" dirty="0" smtClean="0"/>
              <a:t>Supports for Experiment Measurements </a:t>
            </a:r>
          </a:p>
          <a:p>
            <a:pPr lvl="1"/>
            <a:r>
              <a:rPr lang="en-IE" dirty="0" smtClean="0"/>
              <a:t>Centralized Logging</a:t>
            </a:r>
          </a:p>
          <a:p>
            <a:pPr lvl="1"/>
            <a:r>
              <a:rPr lang="en-IE" dirty="0" smtClean="0"/>
              <a:t>Load generators (jQuery Requests, Selenium)</a:t>
            </a:r>
          </a:p>
          <a:p>
            <a:pPr lvl="1"/>
            <a:r>
              <a:rPr lang="en-IE" dirty="0" err="1" smtClean="0"/>
              <a:t>LiveGraph</a:t>
            </a:r>
            <a:r>
              <a:rPr lang="en-IE" dirty="0" smtClean="0"/>
              <a:t> to convert log entries into graph</a:t>
            </a:r>
          </a:p>
          <a:p>
            <a:pPr lvl="1"/>
            <a:r>
              <a:rPr lang="en-IE" dirty="0" err="1" smtClean="0"/>
              <a:t>RabbitMQ</a:t>
            </a:r>
            <a:r>
              <a:rPr lang="en-IE" dirty="0" smtClean="0"/>
              <a:t> telemetry graphs</a:t>
            </a:r>
          </a:p>
          <a:p>
            <a:pPr lvl="1"/>
            <a:endParaRPr lang="en-IE" dirty="0" smtClean="0"/>
          </a:p>
          <a:p>
            <a:pPr lvl="1"/>
            <a:endParaRPr lang="en-IE" dirty="0" smtClean="0"/>
          </a:p>
          <a:p>
            <a:pPr lvl="1"/>
            <a:endParaRPr lang="en-IE" dirty="0" smtClean="0"/>
          </a:p>
          <a:p>
            <a:pPr lvl="1"/>
            <a:endParaRPr lang="en-IE" dirty="0" smtClean="0"/>
          </a:p>
          <a:p>
            <a:pPr lvl="1"/>
            <a:endParaRPr lang="en-IE" dirty="0"/>
          </a:p>
        </p:txBody>
      </p:sp>
      <p:pic>
        <p:nvPicPr>
          <p:cNvPr id="4098" name="Picture 2" descr="gears.png (270×29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4288" y="260648"/>
            <a:ext cx="1152128" cy="1267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0928106"/>
      </p:ext>
    </p:extLst>
  </p:cSld>
  <p:clrMapOvr>
    <a:masterClrMapping/>
  </p:clrMapOvr>
  <mc:AlternateContent xmlns:mc="http://schemas.openxmlformats.org/markup-compatibility/2006" xmlns:p14="http://schemas.microsoft.com/office/powerpoint/2010/main">
    <mc:Choice Requires="p14">
      <p:transition spd="slow" p14:dur="2000" advTm="56500"/>
    </mc:Choice>
    <mc:Fallback xmlns="">
      <p:transition spd="slow" advTm="565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Experiment</a:t>
            </a:r>
            <a:endParaRPr lang="en-IE" dirty="0"/>
          </a:p>
        </p:txBody>
      </p:sp>
      <p:sp>
        <p:nvSpPr>
          <p:cNvPr id="3" name="Content Placeholder 2"/>
          <p:cNvSpPr>
            <a:spLocks noGrp="1"/>
          </p:cNvSpPr>
          <p:nvPr>
            <p:ph idx="1"/>
          </p:nvPr>
        </p:nvSpPr>
        <p:spPr/>
        <p:txBody>
          <a:bodyPr>
            <a:normAutofit/>
          </a:bodyPr>
          <a:lstStyle/>
          <a:p>
            <a:r>
              <a:rPr lang="en-IE" sz="2800" dirty="0" smtClean="0"/>
              <a:t>Reviewing documentation was part of the learning process to learn how to use frameworks</a:t>
            </a:r>
          </a:p>
          <a:p>
            <a:r>
              <a:rPr lang="en-IE" sz="2800" dirty="0" smtClean="0"/>
              <a:t>Multi-Cloud </a:t>
            </a:r>
            <a:r>
              <a:rPr lang="en-IE" sz="2800" dirty="0"/>
              <a:t>frameworks</a:t>
            </a:r>
          </a:p>
          <a:p>
            <a:pPr lvl="1"/>
            <a:r>
              <a:rPr lang="en-IE" sz="2800" dirty="0" err="1" smtClean="0"/>
              <a:t>jclouds</a:t>
            </a:r>
            <a:r>
              <a:rPr lang="en-IE" sz="2800" dirty="0" smtClean="0"/>
              <a:t>®</a:t>
            </a:r>
          </a:p>
          <a:p>
            <a:pPr lvl="2"/>
            <a:r>
              <a:rPr lang="en-IE" sz="2400" dirty="0" smtClean="0"/>
              <a:t>documentation </a:t>
            </a:r>
            <a:r>
              <a:rPr lang="en-IE" sz="2400" dirty="0"/>
              <a:t>did not match </a:t>
            </a:r>
            <a:r>
              <a:rPr lang="en-IE" sz="2400" dirty="0" smtClean="0"/>
              <a:t>API</a:t>
            </a:r>
          </a:p>
          <a:p>
            <a:pPr lvl="1"/>
            <a:r>
              <a:rPr lang="en-IE" sz="2800" dirty="0" smtClean="0"/>
              <a:t>Brooklyn®</a:t>
            </a:r>
            <a:endParaRPr lang="en-IE" sz="2800" dirty="0"/>
          </a:p>
          <a:p>
            <a:pPr lvl="2"/>
            <a:r>
              <a:rPr lang="en-IE" sz="2400" dirty="0" smtClean="0"/>
              <a:t>AWS constraints (removed)</a:t>
            </a:r>
          </a:p>
          <a:p>
            <a:pPr lvl="2"/>
            <a:r>
              <a:rPr lang="en-IE" sz="2400" dirty="0" smtClean="0"/>
              <a:t>Lack </a:t>
            </a:r>
            <a:r>
              <a:rPr lang="en-IE" sz="2400" dirty="0"/>
              <a:t>of </a:t>
            </a:r>
            <a:r>
              <a:rPr lang="en-IE" sz="2400" dirty="0" smtClean="0"/>
              <a:t> infrastructure knowledge (SSH)</a:t>
            </a:r>
            <a:endParaRPr lang="en-IE" sz="2400" dirty="0"/>
          </a:p>
          <a:p>
            <a:endParaRPr lang="en-IE" sz="2800" dirty="0" smtClean="0"/>
          </a:p>
          <a:p>
            <a:endParaRPr lang="en-IE" dirty="0" smtClean="0"/>
          </a:p>
          <a:p>
            <a:endParaRPr lang="en-IE" dirty="0" smtClean="0"/>
          </a:p>
          <a:p>
            <a:endParaRPr lang="en-IE" dirty="0" smtClean="0"/>
          </a:p>
          <a:p>
            <a:endParaRPr lang="en-IE" dirty="0"/>
          </a:p>
        </p:txBody>
      </p:sp>
      <p:pic>
        <p:nvPicPr>
          <p:cNvPr id="6146" name="Picture 2" descr="52605-orange-man-scientist-test-tube.jpg (496×59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8304" y="260648"/>
            <a:ext cx="1064159" cy="1265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5197114"/>
      </p:ext>
    </p:extLst>
  </p:cSld>
  <p:clrMapOvr>
    <a:masterClrMapping/>
  </p:clrMapOvr>
  <mc:AlternateContent xmlns:mc="http://schemas.openxmlformats.org/markup-compatibility/2006" xmlns:p14="http://schemas.microsoft.com/office/powerpoint/2010/main">
    <mc:Choice Requires="p14">
      <p:transition spd="slow" p14:dur="2000" advTm="44500"/>
    </mc:Choice>
    <mc:Fallback xmlns="">
      <p:transition spd="slow" advTm="4450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Conclusions</a:t>
            </a:r>
            <a:endParaRPr lang="en-IE" dirty="0"/>
          </a:p>
        </p:txBody>
      </p:sp>
      <p:sp>
        <p:nvSpPr>
          <p:cNvPr id="3" name="Content Placeholder 2"/>
          <p:cNvSpPr>
            <a:spLocks noGrp="1"/>
          </p:cNvSpPr>
          <p:nvPr>
            <p:ph idx="1"/>
          </p:nvPr>
        </p:nvSpPr>
        <p:spPr/>
        <p:txBody>
          <a:bodyPr/>
          <a:lstStyle/>
          <a:p>
            <a:r>
              <a:rPr lang="en-IE" dirty="0" smtClean="0"/>
              <a:t>Level of expertise required</a:t>
            </a:r>
          </a:p>
          <a:p>
            <a:endParaRPr lang="en-IE" dirty="0" smtClean="0"/>
          </a:p>
          <a:p>
            <a:r>
              <a:rPr lang="en-IE" dirty="0" smtClean="0"/>
              <a:t>Including Infrastructure Knowledge</a:t>
            </a:r>
          </a:p>
          <a:p>
            <a:endParaRPr lang="en-IE" dirty="0" smtClean="0"/>
          </a:p>
          <a:p>
            <a:r>
              <a:rPr lang="en-IE" dirty="0" smtClean="0"/>
              <a:t>Multi-cloud frameworks are not in general use in Ireland</a:t>
            </a:r>
          </a:p>
          <a:p>
            <a:endParaRPr lang="en-IE" dirty="0" smtClean="0"/>
          </a:p>
          <a:p>
            <a:r>
              <a:rPr lang="en-IE" dirty="0" smtClean="0"/>
              <a:t>Knowledge Contributions</a:t>
            </a:r>
          </a:p>
          <a:p>
            <a:pPr lvl="1"/>
            <a:r>
              <a:rPr lang="en-IE" dirty="0" smtClean="0"/>
              <a:t>Multi-cloud framework awareness</a:t>
            </a:r>
          </a:p>
          <a:p>
            <a:pPr lvl="1"/>
            <a:r>
              <a:rPr lang="en-IE" dirty="0" smtClean="0"/>
              <a:t>AMQP Queuing Protocol, Rabbit MQ</a:t>
            </a:r>
          </a:p>
          <a:p>
            <a:pPr lvl="1"/>
            <a:endParaRPr lang="en-IE" dirty="0" smtClean="0"/>
          </a:p>
          <a:p>
            <a:r>
              <a:rPr lang="en-IE" dirty="0" smtClean="0"/>
              <a:t>Much to learn about multi-processing and scalable applications</a:t>
            </a:r>
          </a:p>
          <a:p>
            <a:endParaRPr lang="en-IE" dirty="0"/>
          </a:p>
        </p:txBody>
      </p:sp>
      <p:pic>
        <p:nvPicPr>
          <p:cNvPr id="7170" name="Picture 2" descr="gear-head.png (305×36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6296" y="260648"/>
            <a:ext cx="1008112" cy="1206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29730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oup D Case Stud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Group D Case Study</Template>
  <TotalTime>6505</TotalTime>
  <Words>504</Words>
  <Application>Microsoft Office PowerPoint</Application>
  <PresentationFormat>On-screen Show (4:3)</PresentationFormat>
  <Paragraphs>97</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Group D Case Study</vt:lpstr>
      <vt:lpstr>Dissertation Research Maturity of Cloud Application Interoperability Frameworks for  Small to Medium Enterprises</vt:lpstr>
      <vt:lpstr>Motivation</vt:lpstr>
      <vt:lpstr>The Challenge</vt:lpstr>
      <vt:lpstr>Literature Review</vt:lpstr>
      <vt:lpstr>Design + logging for measurement</vt:lpstr>
      <vt:lpstr>Methodology for Experiments</vt:lpstr>
      <vt:lpstr>Implementation</vt:lpstr>
      <vt:lpstr>Experiment</vt:lpstr>
      <vt:lpstr>Conclusions</vt:lpstr>
      <vt:lpstr>Thanks for your time</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Dissertation Research Maturity of Cloud Application Interoperability Frameworks for  Small to Medium Enterprises</dc:title>
  <dc:creator>John Warde</dc:creator>
  <cp:lastModifiedBy>John Warde</cp:lastModifiedBy>
  <cp:revision>37</cp:revision>
  <cp:lastPrinted>2015-03-24T09:13:54Z</cp:lastPrinted>
  <dcterms:created xsi:type="dcterms:W3CDTF">2015-03-19T21:20:08Z</dcterms:created>
  <dcterms:modified xsi:type="dcterms:W3CDTF">2015-03-24T09:46:07Z</dcterms:modified>
</cp:coreProperties>
</file>