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1529" r:id="rId2"/>
    <p:sldId id="7249" r:id="rId3"/>
    <p:sldId id="7251" r:id="rId4"/>
    <p:sldId id="7253" r:id="rId5"/>
    <p:sldId id="7254" r:id="rId6"/>
    <p:sldId id="7256" r:id="rId7"/>
    <p:sldId id="7257" r:id="rId8"/>
    <p:sldId id="1534" r:id="rId9"/>
    <p:sldId id="7259" r:id="rId10"/>
    <p:sldId id="7261" r:id="rId11"/>
    <p:sldId id="1539" r:id="rId12"/>
    <p:sldId id="7264" r:id="rId13"/>
    <p:sldId id="7266" r:id="rId14"/>
    <p:sldId id="7268" r:id="rId15"/>
    <p:sldId id="7270" r:id="rId16"/>
    <p:sldId id="1133" r:id="rId17"/>
    <p:sldId id="1555" r:id="rId18"/>
    <p:sldId id="1556" r:id="rId19"/>
    <p:sldId id="1557" r:id="rId20"/>
    <p:sldId id="7481" r:id="rId21"/>
    <p:sldId id="1296" r:id="rId22"/>
    <p:sldId id="1544" r:id="rId23"/>
    <p:sldId id="7479" r:id="rId24"/>
    <p:sldId id="7480" r:id="rId25"/>
    <p:sldId id="26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بولس" id="{4978C560-99AB-43A5-AFC3-7C20387CC797}">
          <p14:sldIdLst>
            <p14:sldId id="1529"/>
            <p14:sldId id="7249"/>
            <p14:sldId id="7251"/>
            <p14:sldId id="7253"/>
            <p14:sldId id="7254"/>
            <p14:sldId id="7256"/>
            <p14:sldId id="7257"/>
          </p14:sldIdLst>
        </p14:section>
        <p14:section name="الكاثوليكون" id="{CC255C89-5280-4C6C-B711-6462D13B4DD9}">
          <p14:sldIdLst>
            <p14:sldId id="1534"/>
            <p14:sldId id="7259"/>
            <p14:sldId id="7261"/>
          </p14:sldIdLst>
        </p14:section>
        <p14:section name="الابركسيس" id="{D2BDBF35-3DE0-49D9-8EDD-A67240C03EC7}">
          <p14:sldIdLst>
            <p14:sldId id="1539"/>
            <p14:sldId id="7264"/>
            <p14:sldId id="7266"/>
            <p14:sldId id="7268"/>
            <p14:sldId id="7270"/>
          </p14:sldIdLst>
        </p14:section>
        <p14:section name="السنكسار" id="{04975FE5-0B93-4582-8B5D-79BBC5C4B633}">
          <p14:sldIdLst>
            <p14:sldId id="1133"/>
            <p14:sldId id="1555"/>
            <p14:sldId id="1556"/>
            <p14:sldId id="1557"/>
            <p14:sldId id="7481"/>
          </p14:sldIdLst>
        </p14:section>
        <p14:section name="المزمور" id="{8DAC97A3-0D4B-4E67-AE62-29DBD7999CEA}">
          <p14:sldIdLst>
            <p14:sldId id="1296"/>
          </p14:sldIdLst>
        </p14:section>
        <p14:section name="الانجيل" id="{5E679B75-BA58-4D0E-A912-80D98564C295}">
          <p14:sldIdLst>
            <p14:sldId id="1544"/>
            <p14:sldId id="7479"/>
            <p14:sldId id="7480"/>
          </p14:sldIdLst>
        </p14:section>
        <p14:section name="مرد التوزيع عيد التجلي" id="{5AAF2515-50CB-460F-836A-A7D6086013FA}">
          <p14:sldIdLst>
            <p14:sldId id="260"/>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7" d="100"/>
          <a:sy n="67" d="100"/>
        </p:scale>
        <p:origin x="139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7/2/2024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655405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انجيل الساعة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السادسة</a:t>
            </a:r>
          </a:p>
        </p:txBody>
      </p:sp>
    </p:spTree>
    <p:extLst>
      <p:ext uri="{BB962C8B-B14F-4D97-AF65-F5344CB8AC3E}">
        <p14:creationId xmlns:p14="http://schemas.microsoft.com/office/powerpoint/2010/main" val="780914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امير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التاسعة</a:t>
            </a:r>
          </a:p>
        </p:txBody>
      </p:sp>
      <p:sp>
        <p:nvSpPr>
          <p:cNvPr id="3" name="Rectangle 2">
            <a:hlinkClick r:id="" action="ppaction://noaction"/>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286246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التاسعة</a:t>
            </a:r>
          </a:p>
        </p:txBody>
      </p:sp>
    </p:spTree>
    <p:extLst>
      <p:ext uri="{BB962C8B-B14F-4D97-AF65-F5344CB8AC3E}">
        <p14:creationId xmlns:p14="http://schemas.microsoft.com/office/powerpoint/2010/main" val="166153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316032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تقدمة الحمل عربي فق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تقدمة الحمل</a:t>
            </a:r>
          </a:p>
        </p:txBody>
      </p:sp>
    </p:spTree>
    <p:extLst>
      <p:ext uri="{BB962C8B-B14F-4D97-AF65-F5344CB8AC3E}">
        <p14:creationId xmlns:p14="http://schemas.microsoft.com/office/powerpoint/2010/main" val="3807527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طلب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normAutofit/>
          </a:bodyPr>
          <a:lstStyle>
            <a:lvl1pPr algn="ctr" rtl="1">
              <a:defRPr sz="6600">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50633"/>
            <a:ext cx="4037428"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noProof="0" dirty="0">
                <a:ln>
                  <a:noFill/>
                </a:ln>
                <a:solidFill>
                  <a:srgbClr val="FFC000"/>
                </a:solidFill>
                <a:effectLst/>
                <a:uLnTx/>
                <a:uFillTx/>
                <a:cs typeface="AGA Sindibad Regular" pitchFamily="2" charset="-78"/>
              </a:rPr>
              <a:t>طلبة</a:t>
            </a:r>
          </a:p>
        </p:txBody>
      </p:sp>
    </p:spTree>
    <p:extLst>
      <p:ext uri="{BB962C8B-B14F-4D97-AF65-F5344CB8AC3E}">
        <p14:creationId xmlns:p14="http://schemas.microsoft.com/office/powerpoint/2010/main" val="5115454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84138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01257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400524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56303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7/2/2024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 باكر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2829846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تقدمة الحمل  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312728" y="23446"/>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75953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53404" y="46892"/>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074001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لحن ابيناف شو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لحن ابيناف شوبي</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430031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مجداً وإكراماً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734756" y="23446"/>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a:t>
            </a:r>
            <a:r>
              <a:rPr kumimoji="0" lang="ar-SA" sz="3200" b="1" i="0" u="none" strike="noStrike" cap="none" spc="0" normalizeH="0" baseline="0" dirty="0">
                <a:ln>
                  <a:noFill/>
                </a:ln>
                <a:solidFill>
                  <a:srgbClr val="FFC000"/>
                </a:solidFill>
                <a:effectLst/>
                <a:uLnTx/>
                <a:uFillTx/>
                <a:cs typeface="AGA Sindibad Regular" pitchFamily="2" charset="-78"/>
              </a:rPr>
              <a:t>جداً وإكراماً</a:t>
            </a:r>
            <a:r>
              <a:rPr kumimoji="0" lang="en-US" sz="3200" b="1" i="0" u="none" strike="noStrike" cap="none" spc="0" normalizeH="0" baseline="0" dirty="0">
                <a:ln>
                  <a:noFill/>
                </a:ln>
                <a:solidFill>
                  <a:srgbClr val="FFC000"/>
                </a:solidFill>
                <a:effectLst/>
                <a:uLnTx/>
                <a:uFillTx/>
                <a:cs typeface="AGA Sindibad Regular" pitchFamily="2" charset="-78"/>
              </a:rPr>
              <a:t> </a:t>
            </a:r>
          </a:p>
        </p:txBody>
      </p:sp>
    </p:spTree>
    <p:extLst>
      <p:ext uri="{BB962C8B-B14F-4D97-AF65-F5344CB8AC3E}">
        <p14:creationId xmlns:p14="http://schemas.microsoft.com/office/powerpoint/2010/main" val="3321503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الليلويا جيه افميفىء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2670" y="70338"/>
            <a:ext cx="284001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جيه افميفىء </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5186827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الليلويا فاى بيه بى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94080" y="70338"/>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فاى بيه بى </a:t>
            </a:r>
          </a:p>
        </p:txBody>
      </p:sp>
    </p:spTree>
    <p:extLst>
      <p:ext uri="{BB962C8B-B14F-4D97-AF65-F5344CB8AC3E}">
        <p14:creationId xmlns:p14="http://schemas.microsoft.com/office/powerpoint/2010/main" val="3603686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8771324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503711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15898596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00296"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72615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مزمور ارتداء التون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GA Sindibad Regular" pitchFamily="2" charset="-78"/>
              </a:rPr>
              <a:t>مزمور يقال أثناء ارتداء التونية</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7487888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قداس الكلمة abra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braam" pitchFamily="2"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7822816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7625205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قداس الكلمة cs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22944"/>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1" y="5236032"/>
            <a:ext cx="9144000" cy="682357"/>
          </a:xfrm>
        </p:spPr>
        <p:txBody>
          <a:bodyPr anchor="b">
            <a:noAutofit/>
          </a:bodyPr>
          <a:lstStyle>
            <a:lvl1pPr marL="0" indent="0" algn="ctr">
              <a:buNone/>
              <a:defRPr kumimoji="0" lang="ar-EG" sz="28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2414765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صلاة الصلح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الصلح</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733071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3400909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78679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الانافورا  cs nes a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6916822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01714" y="0"/>
            <a:ext cx="3322533"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14476805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25160" y="0"/>
            <a:ext cx="346321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113463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سر حلول الروح القد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سر حلول الروح القدس</a:t>
            </a:r>
          </a:p>
        </p:txBody>
      </p:sp>
    </p:spTree>
    <p:extLst>
      <p:ext uri="{BB962C8B-B14F-4D97-AF65-F5344CB8AC3E}">
        <p14:creationId xmlns:p14="http://schemas.microsoft.com/office/powerpoint/2010/main" val="1885179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11500" dirty="0">
                <a:effectLst/>
              </a:rPr>
              <a:t>هللويا </a:t>
            </a:r>
            <a:endParaRPr lang="en-US" sz="11500" dirty="0">
              <a:effectLst/>
            </a:endParaRPr>
          </a:p>
        </p:txBody>
      </p:sp>
    </p:spTree>
    <p:extLst>
      <p:ext uri="{BB962C8B-B14F-4D97-AF65-F5344CB8AC3E}">
        <p14:creationId xmlns:p14="http://schemas.microsoft.com/office/powerpoint/2010/main" val="25524466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30462219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اوشية السلام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2698655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اوشية الاب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7053944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اوشية الاباء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5416317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اوشية الملو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الملوك</a:t>
            </a:r>
          </a:p>
        </p:txBody>
      </p:sp>
    </p:spTree>
    <p:extLst>
      <p:ext uri="{BB962C8B-B14F-4D97-AF65-F5344CB8AC3E}">
        <p14:creationId xmlns:p14="http://schemas.microsoft.com/office/powerpoint/2010/main" val="40468986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اوشية المسبي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المسبيينَ</a:t>
            </a:r>
          </a:p>
        </p:txBody>
      </p:sp>
    </p:spTree>
    <p:extLst>
      <p:ext uri="{BB962C8B-B14F-4D97-AF65-F5344CB8AC3E}">
        <p14:creationId xmlns:p14="http://schemas.microsoft.com/office/powerpoint/2010/main" val="20973668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اوشية البلا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البلاط</a:t>
            </a:r>
          </a:p>
        </p:txBody>
      </p:sp>
    </p:spTree>
    <p:extLst>
      <p:ext uri="{BB962C8B-B14F-4D97-AF65-F5344CB8AC3E}">
        <p14:creationId xmlns:p14="http://schemas.microsoft.com/office/powerpoint/2010/main" val="13996933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شعبك وكنيست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شعبك وكنيستك</a:t>
            </a:r>
          </a:p>
        </p:txBody>
      </p:sp>
    </p:spTree>
    <p:extLst>
      <p:ext uri="{BB962C8B-B14F-4D97-AF65-F5344CB8AC3E}">
        <p14:creationId xmlns:p14="http://schemas.microsoft.com/office/powerpoint/2010/main" val="19224395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7821932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اوشية الموضع cs avva sheno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209836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تين اوؤش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لحن تين اوؤشت</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9730361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41189727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2584959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4628010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18073004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337217492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5229568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6465565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Tree>
    <p:extLst>
      <p:ext uri="{BB962C8B-B14F-4D97-AF65-F5344CB8AC3E}">
        <p14:creationId xmlns:p14="http://schemas.microsoft.com/office/powerpoint/2010/main" val="1291423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المجمع</a:t>
            </a:r>
          </a:p>
        </p:txBody>
      </p:sp>
    </p:spTree>
    <p:extLst>
      <p:ext uri="{BB962C8B-B14F-4D97-AF65-F5344CB8AC3E}">
        <p14:creationId xmlns:p14="http://schemas.microsoft.com/office/powerpoint/2010/main" val="899892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مقدمة 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365101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Rectangle 6">
            <a:hlinkClick r:id="" action="ppaction://noaction"/>
          </p:cNvPr>
          <p:cNvSpPr/>
          <p:nvPr userDrawn="1"/>
        </p:nvSpPr>
        <p:spPr>
          <a:xfrm>
            <a:off x="8281263" y="4058161"/>
            <a:ext cx="862737" cy="477054"/>
          </a:xfrm>
          <a:prstGeom prst="rect">
            <a:avLst/>
          </a:prstGeom>
        </p:spPr>
        <p:txBody>
          <a:bodyPr wrap="none">
            <a:spAutoFit/>
          </a:bodyPr>
          <a:lstStyle/>
          <a:p>
            <a:pPr lvl="0" algn="ctr"/>
            <a:r>
              <a:rPr kumimoji="0" lang="ar-EG"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rPr>
              <a:t>ختام</a:t>
            </a:r>
            <a:endParaRPr kumimoji="0" lang="en-US"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62426135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مقدمة القس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34759000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الاعترا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الاعتراف</a:t>
            </a:r>
          </a:p>
        </p:txBody>
      </p:sp>
    </p:spTree>
    <p:extLst>
      <p:ext uri="{BB962C8B-B14F-4D97-AF65-F5344CB8AC3E}">
        <p14:creationId xmlns:p14="http://schemas.microsoft.com/office/powerpoint/2010/main" val="391898967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4501885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توزيع cs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25111592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التوزيع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409560166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6592171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3018442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الهيتنيات المجم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50759610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اوشية اهوية السم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اهوية السماء</a:t>
            </a:r>
          </a:p>
        </p:txBody>
      </p:sp>
    </p:spTree>
    <p:extLst>
      <p:ext uri="{BB962C8B-B14F-4D97-AF65-F5344CB8AC3E}">
        <p14:creationId xmlns:p14="http://schemas.microsoft.com/office/powerpoint/2010/main" val="217577857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وشية الميا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المياة</a:t>
            </a:r>
          </a:p>
        </p:txBody>
      </p:sp>
    </p:spTree>
    <p:extLst>
      <p:ext uri="{BB962C8B-B14F-4D97-AF65-F5344CB8AC3E}">
        <p14:creationId xmlns:p14="http://schemas.microsoft.com/office/powerpoint/2010/main" val="2242451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مزامير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الثالثة</a:t>
            </a:r>
          </a:p>
        </p:txBody>
      </p:sp>
      <p:sp>
        <p:nvSpPr>
          <p:cNvPr id="3" name="Rectangle 2">
            <a:hlinkClick r:id="" action="ppaction://noaction"/>
          </p:cNvPr>
          <p:cNvSpPr/>
          <p:nvPr userDrawn="1"/>
        </p:nvSpPr>
        <p:spPr>
          <a:xfrm>
            <a:off x="0" y="4058161"/>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0019576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تحليل الخد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تحليل الخدام</a:t>
            </a:r>
          </a:p>
        </p:txBody>
      </p:sp>
    </p:spTree>
    <p:extLst>
      <p:ext uri="{BB962C8B-B14F-4D97-AF65-F5344CB8AC3E}">
        <p14:creationId xmlns:p14="http://schemas.microsoft.com/office/powerpoint/2010/main" val="42452693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البول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البولس</a:t>
            </a:r>
          </a:p>
        </p:txBody>
      </p:sp>
    </p:spTree>
    <p:extLst>
      <p:ext uri="{BB962C8B-B14F-4D97-AF65-F5344CB8AC3E}">
        <p14:creationId xmlns:p14="http://schemas.microsoft.com/office/powerpoint/2010/main" val="316702594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الكاثوليكو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70338"/>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الكاثوليكون</a:t>
            </a:r>
          </a:p>
        </p:txBody>
      </p:sp>
    </p:spTree>
    <p:extLst>
      <p:ext uri="{BB962C8B-B14F-4D97-AF65-F5344CB8AC3E}">
        <p14:creationId xmlns:p14="http://schemas.microsoft.com/office/powerpoint/2010/main" val="263853638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الإبركسي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الإبركسيس</a:t>
            </a:r>
          </a:p>
        </p:txBody>
      </p:sp>
    </p:spTree>
    <p:extLst>
      <p:ext uri="{BB962C8B-B14F-4D97-AF65-F5344CB8AC3E}">
        <p14:creationId xmlns:p14="http://schemas.microsoft.com/office/powerpoint/2010/main" val="40285656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السنكس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12728" y="46892"/>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السنكسار</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0362390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3088871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39466348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
        <p:nvSpPr>
          <p:cNvPr id="4" name="Rectangle 3"/>
          <p:cNvSpPr/>
          <p:nvPr userDrawn="1"/>
        </p:nvSpPr>
        <p:spPr>
          <a:xfrm>
            <a:off x="3371344" y="15240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القسمة</a:t>
            </a:r>
          </a:p>
        </p:txBody>
      </p:sp>
    </p:spTree>
    <p:extLst>
      <p:ext uri="{BB962C8B-B14F-4D97-AF65-F5344CB8AC3E}">
        <p14:creationId xmlns:p14="http://schemas.microsoft.com/office/powerpoint/2010/main" val="27416751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الطلبة الاولى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الطلبة الاولى</a:t>
            </a:r>
          </a:p>
        </p:txBody>
      </p:sp>
    </p:spTree>
    <p:extLst>
      <p:ext uri="{BB962C8B-B14F-4D97-AF65-F5344CB8AC3E}">
        <p14:creationId xmlns:p14="http://schemas.microsoft.com/office/powerpoint/2010/main" val="402140970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ال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الصلوات التأسيسية</a:t>
            </a:r>
          </a:p>
        </p:txBody>
      </p:sp>
    </p:spTree>
    <p:extLst>
      <p:ext uri="{BB962C8B-B14F-4D97-AF65-F5344CB8AC3E}">
        <p14:creationId xmlns:p14="http://schemas.microsoft.com/office/powerpoint/2010/main" val="211010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نجيل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الثالثة</a:t>
            </a:r>
          </a:p>
        </p:txBody>
      </p:sp>
    </p:spTree>
    <p:extLst>
      <p:ext uri="{BB962C8B-B14F-4D97-AF65-F5344CB8AC3E}">
        <p14:creationId xmlns:p14="http://schemas.microsoft.com/office/powerpoint/2010/main" val="41023677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سر حلول الروح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سر حلول الروح </a:t>
            </a:r>
          </a:p>
        </p:txBody>
      </p:sp>
    </p:spTree>
    <p:extLst>
      <p:ext uri="{BB962C8B-B14F-4D97-AF65-F5344CB8AC3E}">
        <p14:creationId xmlns:p14="http://schemas.microsoft.com/office/powerpoint/2010/main" val="463408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 أوشية المسافرين">
    <p:spTree>
      <p:nvGrpSpPr>
        <p:cNvPr id="1" name=""/>
        <p:cNvGrpSpPr/>
        <p:nvPr/>
      </p:nvGrpSpPr>
      <p:grpSpPr>
        <a:xfrm>
          <a:off x="0" y="0"/>
          <a:ext cx="0" cy="0"/>
          <a:chOff x="0" y="0"/>
          <a:chExt cx="0" cy="0"/>
        </a:xfrm>
      </p:grpSpPr>
      <p:sp>
        <p:nvSpPr>
          <p:cNvPr id="10" name="Rectangle 9"/>
          <p:cNvSpPr/>
          <p:nvPr userDrawn="1"/>
        </p:nvSpPr>
        <p:spPr>
          <a:xfrm>
            <a:off x="1600200" y="-76200"/>
            <a:ext cx="61722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أوشية المسافرين</a:t>
            </a:r>
          </a:p>
        </p:txBody>
      </p:sp>
    </p:spTree>
    <p:extLst>
      <p:ext uri="{BB962C8B-B14F-4D97-AF65-F5344CB8AC3E}">
        <p14:creationId xmlns:p14="http://schemas.microsoft.com/office/powerpoint/2010/main" val="188417926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9547153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063967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723113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9178533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108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مزامير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السادسة</a:t>
            </a:r>
          </a:p>
        </p:txBody>
      </p:sp>
      <p:sp>
        <p:nvSpPr>
          <p:cNvPr id="3" name="Rectangle 2">
            <a:hlinkClick r:id="" action="ppaction://noaction"/>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0744533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theme" Target="../theme/theme1.xml"/><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7/2/2024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88"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3374651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bwMode="auto">
          <a:xfrm>
            <a:off x="-2087397" y="0"/>
            <a:ext cx="2087397"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dirty="0"/>
              <a:t>13</a:t>
            </a:r>
            <a:r>
              <a:rPr lang="ar-EG" dirty="0"/>
              <a:t> مسرى</a:t>
            </a:r>
            <a:endParaRPr lang="en-US" dirty="0"/>
          </a:p>
        </p:txBody>
      </p:sp>
      <p:sp>
        <p:nvSpPr>
          <p:cNvPr id="142339" name="Title 1"/>
          <p:cNvSpPr txBox="1">
            <a:spLocks/>
          </p:cNvSpPr>
          <p:nvPr/>
        </p:nvSpPr>
        <p:spPr bwMode="auto">
          <a:xfrm>
            <a:off x="0" y="3818965"/>
            <a:ext cx="9144000" cy="52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1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البولس فصلٌ  رسالة معلمنا بولس الرسول إلى كولوسي (1 : 1 – 23 )</a:t>
            </a:r>
          </a:p>
        </p:txBody>
      </p:sp>
      <p:sp>
        <p:nvSpPr>
          <p:cNvPr id="142340"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بولسُ رسولُ يسوعَ المسيحِ بمشيئةِ اللهِ و تيموثاوسُ الأخُ . إلى القديسينَ في كولوسي و الاخوةِ المؤمنينَ في المسيحِ نعمة ٌ لكم و سلامٌ مِنَ اللهِ أبينا و ربِّنا يسوعَ المسيحِ . نشكرُ اللهَ أبا ربِّنا يسوعَ المسيحِ كلَّ حينٍ مُصلينَ لأجلِكم . إذ سمِعنا عن إيمانِكم بالمسيحِ يسوعَ و مَحبتِكم لجميعِ القديسينَ . </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A3C350-F50A-4461-9DE5-F58AA37B5796}"/>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ثابتٌ عندنا كلامُ الأنبياءِ . هذا الذي هوَ نِعم ما تصنعونهُ إذا تأملتم إليه كمثلِ سراجٍ مُضيءٍ في موضعٍ مُظلمٍ . حتى يظهرَ النهارُ و النورُ يُشرقُ ويَظهرُ في قلوبـِكم . و هذا أولاً فاعلموه أنَّ كلَّ نبواتِ الكتبِ ليسَ تأويلها فيها من ذاتِها خاصة ً . وليست بمشيئةِ البشرِ جاءتْ نبَّوة في زمانٍ بلْ تكلمَ أناسٌ بإرادةِ اللهِ بالروحِ القدسِ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842467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Title 1"/>
          <p:cNvSpPr txBox="1">
            <a:spLocks/>
          </p:cNvSpPr>
          <p:nvPr/>
        </p:nvSpPr>
        <p:spPr bwMode="auto">
          <a:xfrm>
            <a:off x="0" y="3738282"/>
            <a:ext cx="9144000" cy="59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الأطهار ( 44:7 ـ 1:8)</a:t>
            </a:r>
          </a:p>
        </p:txBody>
      </p:sp>
      <p:sp>
        <p:nvSpPr>
          <p:cNvPr id="17101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خيمة ُالشهادةِ فكانتْ مع آبائِنا في البريةِ كما أمرَ الذي كلمَ موسى أنْ يصنعَها على حسبِ المثالِ الذي كانَ قد رآهُ . هذهِ التي قد أدْخلها آباؤنا معهُمْ و قبلوها مع يشوعَ في مُلكِ الأممِ الذينَ طردَهم اللهُ من وَجهِ آبائِنا إلى أيامِ داودَ الذي وَجدَ نعمة أمامَ اللهِ . و التمسَ أن يصنعَ مَسكناً لإلهِ يعقوبَ . و لكنْ سُليمانَ بنى لهُ بيتاً .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C94128-193A-4A9F-8C4D-E41A9A2C6689}"/>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لكنْ العلي لا يَسكُنُ في مصنوعاتِ الأيادي كما يَقولُ النبيُ السماءُ كُرسيٌ لي و الأرضُ موطئٌ لقدميَّ . أيَّ بيتٍ تبنوهُ لي قالَ الربُ . أو أيَّ هوَ مَكانُ راحتي . أليستْ يدَي خلقتْ هذهِ الأشياءَ كلها . يا قساة الرقابِ و غيرَ المَختونينَ بقلوبهمْ و آذانهمْ أنتم في كلِّ حينٍ تقاومونَ الروحَ القدسَ كما كانَ آباؤُكم كذلكَ أنتم أيضاً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493240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B29B5B-E5A3-47D0-84E3-856F3BBF637D}"/>
              </a:ext>
            </a:extLst>
          </p:cNvPr>
          <p:cNvSpPr txBox="1"/>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مَن من الأنبياءِ لم يَضطهدْه آباؤُكم . وقد قتلوا الذينَ سَبقوا فانذروا بمجيءِ البارِ هذا الذي أنتم الآنَ أسلمتموهُ و قتلتموهُ . و أنتم الذينَ قبلتم الناموسَ بترتيبِ ملائكةٍ و لم تحفظوهُ . فلما سمعوا هذا احتدوا بقلبـِهم و جعلوا يَصرونَ أسنانَهم عليه . و أما اسطفانوسُ فشخصَ إلى السماءِ و هوَ مُمتلئٌ من الإيمانِ و الروحِ القدسِ فرأى مجدَ اللهِ و يسوعَ قائماً عن يمينِ اللهِ . </a:t>
            </a:r>
            <a:endParaRPr kumimoji="0" lang="en-GB" sz="3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40316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20408A-9DC8-43FD-A305-A43FB2B019F9}"/>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فقالَ ها أنا انظرُ السمواتِ مفتوحة و ابنُ البشرِ قائماً عن يمينَ اللهِ . فصاحوا جميعُهم بصوتٍ عظيمٍ و سدوا آذانهم و هجموا عليهِ جميعهم بنهضةٍ . و أخرجوهُ خارجَ المدينةِ و رجموهُ . و الشهودُ وَضعوا ثيابَهم عندَ رجلي شابٍ اسمُهُ شاول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38118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945F88-06E1-44C9-8D34-6FAA65229BD7}"/>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رجموا اسطفانوسَ و هوَ يَدعو و يقولُ أيُها الربُ يسوعُ اقبلْ روحي . ثم جثا على ركبتيهِ و صرخَ بصوتٍ عظيمٍ قائلاً يا رب لا تحسبْ عليهم هذهِ الخطية . و إذ قالَ هذا رقدَ . و أما شاول فكانَ مُوافقاً على قتلِه .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885739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p:cNvSpPr>
          <p:nvPr/>
        </p:nvSpPr>
        <p:spPr bwMode="auto">
          <a:xfrm>
            <a:off x="0" y="437197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rtl="1">
              <a:spcBef>
                <a:spcPct val="20000"/>
              </a:spcBef>
            </a:pPr>
            <a:r>
              <a:rPr lang="ar-EG" sz="3200" b="1" dirty="0">
                <a:solidFill>
                  <a:srgbClr val="FFFFFF"/>
                </a:solidFill>
                <a:latin typeface="Calibri" panose="020F0502020204030204" pitchFamily="34" charset="0"/>
                <a:cs typeface="Times New Roman" panose="02020603050405020304" pitchFamily="18" charset="0"/>
              </a:rPr>
              <a:t>في هذا اليوم تُعيِّد الكنيسة بتذكار تجلي ربنا وإلهنا ومخلصنا يسوع المسيح على جبل طابور. وهذا العيد هو أحد الأعياد السيدية الصغرى. وفيه أخذ الرب تلاميذه بطرس ويعقوب ويوحنا وصعد إلى جبل طابور ليصلى. " وفيما هو يصلى صارت هيئة وجهه متغيرة ولباسه مبيضاً لامعاً. وإذا رجلان يتكلمان معه هما موسى وإيليا، </a:t>
            </a:r>
          </a:p>
        </p:txBody>
      </p:sp>
      <p:sp>
        <p:nvSpPr>
          <p:cNvPr id="175106" name="Title 1"/>
          <p:cNvSpPr txBox="1">
            <a:spLocks/>
          </p:cNvSpPr>
          <p:nvPr/>
        </p:nvSpPr>
        <p:spPr bwMode="auto">
          <a:xfrm>
            <a:off x="0" y="36068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altLang="en-US" b="1" u="sng" dirty="0">
                <a:solidFill>
                  <a:srgbClr val="FFC000"/>
                </a:solidFill>
                <a:latin typeface="Times New Roman" panose="02020603050405020304" pitchFamily="18" charset="0"/>
                <a:cs typeface="Times New Roman" panose="02020603050405020304" pitchFamily="18" charset="0"/>
              </a:rPr>
              <a:t>السنكسار: عيد التجلي المجيد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bwMode="auto">
          <a:xfrm>
            <a:off x="0" y="428625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spcBef>
                <a:spcPct val="20000"/>
              </a:spcBef>
            </a:pPr>
            <a:r>
              <a:rPr lang="ar-EG" sz="3200" b="1" dirty="0">
                <a:solidFill>
                  <a:srgbClr val="FFFFFF"/>
                </a:solidFill>
                <a:latin typeface="Calibri" panose="020F0502020204030204" pitchFamily="34" charset="0"/>
                <a:cs typeface="Times New Roman" panose="02020603050405020304" pitchFamily="18" charset="0"/>
              </a:rPr>
              <a:t>اللذان ظهرا بمجد وتكلموا عن خروجه الذي كان عتيداً أن يُكمله في أورشليم " (لو 9: 29 – 31)." فجعل بطرس يقول ليسوع يا رب جيد أن نكون ههنا. فإن شئت نصنع هنا ثلاث مظال لك واحدة ولموسى واحدة ولإيليا واحدة. وفيما هو يتكلم إذا سحابة نيرة ظَلَّلَتْهُمْ وصوت من السحابة قائلاً هذا هو ابني الحبيب الذي به سررت له اسمعوا. </a:t>
            </a:r>
          </a:p>
        </p:txBody>
      </p:sp>
    </p:spTree>
    <p:extLst>
      <p:ext uri="{BB962C8B-B14F-4D97-AF65-F5344CB8AC3E}">
        <p14:creationId xmlns:p14="http://schemas.microsoft.com/office/powerpoint/2010/main" val="41610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bwMode="auto">
          <a:xfrm>
            <a:off x="0" y="430053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justLow" rtl="1">
              <a:spcBef>
                <a:spcPct val="20000"/>
              </a:spcBef>
            </a:pPr>
            <a:r>
              <a:rPr lang="ar-EG" sz="3200" b="1" dirty="0">
                <a:solidFill>
                  <a:srgbClr val="FFFFFF"/>
                </a:solidFill>
                <a:latin typeface="Calibri" panose="020F0502020204030204" pitchFamily="34" charset="0"/>
                <a:cs typeface="Times New Roman" panose="02020603050405020304" pitchFamily="18" charset="0"/>
              </a:rPr>
              <a:t>ولما سمع التلاميذ سقطوا على وجوههم وخافوا جداً. فجاء يسوع ولمسهم وقال قوموا لا تخافوا. فرفعوا أعينهم ولم يروا أحداً إلا يسوع وحده." (مت 17: 4 – 8). إن السيد المسيح بتجليه هذا أراد أن يظهر لنا مجده في ملكوته السمائي. ولما جاء موسى وإيليا كانا يكلمانه عن خروجه المزمع أن يكمله في أورشليم، أي عن صلبه الذي أكمل به</a:t>
            </a:r>
          </a:p>
        </p:txBody>
      </p:sp>
    </p:spTree>
    <p:extLst>
      <p:ext uri="{BB962C8B-B14F-4D97-AF65-F5344CB8AC3E}">
        <p14:creationId xmlns:p14="http://schemas.microsoft.com/office/powerpoint/2010/main" val="2376915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bwMode="auto">
          <a:xfrm>
            <a:off x="0" y="4300538"/>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r" rtl="1">
              <a:spcBef>
                <a:spcPct val="20000"/>
              </a:spcBef>
            </a:pPr>
            <a:r>
              <a:rPr lang="ar-EG" sz="3100" b="1" dirty="0">
                <a:solidFill>
                  <a:srgbClr val="FFFFFF"/>
                </a:solidFill>
                <a:latin typeface="Calibri" panose="020F0502020204030204" pitchFamily="34" charset="0"/>
                <a:cs typeface="Times New Roman" panose="02020603050405020304" pitchFamily="18" charset="0"/>
              </a:rPr>
              <a:t>الفداء والخلاص، فالصلب لم يبارح عيني الرب في لحظات تجليه. ولمجيء موسى وإيليا معان كثيرة فموسى يمثل الناموس وإيليا يمثل الأنبياء. موسى يمثل المتزوجين وإيليا يمثل البتوليين. موسى يمثل الذين رقدوا وإيليا يمثل الأحياء. كما أن كلاهما صام أربعين يوماً كما أن السيد المسيح صام أربعين يوماً وهكذا اجتمع الصوامون على جبل التجلي.</a:t>
            </a:r>
          </a:p>
        </p:txBody>
      </p:sp>
    </p:spTree>
    <p:extLst>
      <p:ext uri="{BB962C8B-B14F-4D97-AF65-F5344CB8AC3E}">
        <p14:creationId xmlns:p14="http://schemas.microsoft.com/office/powerpoint/2010/main" val="3540892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012896-5BC9-46AA-B86D-728778D28F99}"/>
              </a:ext>
            </a:extLst>
          </p:cNvPr>
          <p:cNvSpPr txBox="1"/>
          <p:nvPr/>
        </p:nvSpPr>
        <p:spPr bwMode="auto">
          <a:xfrm>
            <a:off x="-147918" y="4345206"/>
            <a:ext cx="934570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مِن أجلِ الرجاءِ الموضوعِ لكم في السمواتِ الذي سمعتم بهِ قبلاً في كلمةِ حقِّ الإنجيل هذا الذي يُوجدُ فيكم كما في كلِّ العالمِ أيضاً و هوَ مُثمرٌ و نامٍ و كما فيكم أيضاً مُنذ يومَ سَمِعتم و عَرفتم نعمة اللهِ بالحقيقةِ . كما تعلمتم أيضاً من أبفراس العبدَ الحبيبَ الشريكَ مَعنا الذي هوَ خادمٌ أمينٌ للمسيحِ لأجلِكم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84993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CA4E9E-A123-4BFA-8624-A12B6E03A25F}"/>
              </a:ext>
            </a:extLst>
          </p:cNvPr>
          <p:cNvSpPr txBox="1"/>
          <p:nvPr/>
        </p:nvSpPr>
        <p:spPr>
          <a:xfrm>
            <a:off x="0" y="4393148"/>
            <a:ext cx="9144000" cy="2095958"/>
          </a:xfrm>
          <a:prstGeom prst="rect">
            <a:avLst/>
          </a:prstGeom>
          <a:noFill/>
        </p:spPr>
        <p:txBody>
          <a:bodyPr wrap="square">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وقد أخذ الرب تلاميذه الثلاثة لكي يكونوا شهود عيان على هذه الحادثة. وبعد انتهاء التجلي وفيما هم نازلون من الجبل أوصى الرب تلاميذه أن لا يحدثوا أحداً بما أبصروا إلا بعد أن يقوم من بين الأموات (مر 9: 9).</a:t>
            </a:r>
          </a:p>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1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بركة عيد التجلي المجيد فلتكن مع جميعنا. ولربنا المجد دائماً أبدياً آمين.</a:t>
            </a:r>
          </a:p>
        </p:txBody>
      </p:sp>
    </p:spTree>
    <p:extLst>
      <p:ext uri="{BB962C8B-B14F-4D97-AF65-F5344CB8AC3E}">
        <p14:creationId xmlns:p14="http://schemas.microsoft.com/office/powerpoint/2010/main" val="2983407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2" name="Title 1"/>
          <p:cNvSpPr txBox="1">
            <a:spLocks/>
          </p:cNvSpPr>
          <p:nvPr/>
        </p:nvSpPr>
        <p:spPr bwMode="auto">
          <a:xfrm>
            <a:off x="0" y="3580031"/>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8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(1:86 ، 5)</a:t>
            </a:r>
          </a:p>
        </p:txBody>
      </p:sp>
      <p:sp>
        <p:nvSpPr>
          <p:cNvPr id="200713" name="Content Placeholder 3"/>
          <p:cNvSpPr txBox="1">
            <a:spLocks/>
          </p:cNvSpPr>
          <p:nvPr/>
        </p:nvSpPr>
        <p:spPr bwMode="auto">
          <a:xfrm>
            <a:off x="-1" y="4587253"/>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أساساتهُ على الجبالِ المقدَّسةِ . يُحبُ الربُ أبوابَ صهيون . الأمُ صهيونُ تقولُ أنَّ إنساناً و إنسانٌ صارَ فيها . هوَ العلُ الذي أسسَها إلى الأبدِ .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itle 1"/>
          <p:cNvSpPr>
            <a:spLocks noGrp="1"/>
          </p:cNvSpPr>
          <p:nvPr>
            <p:ph type="title"/>
          </p:nvPr>
        </p:nvSpPr>
        <p:spPr bwMode="auto">
          <a:xfrm>
            <a:off x="0" y="3597653"/>
            <a:ext cx="9144000" cy="7647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SA" dirty="0"/>
              <a:t>الإنجيل من بشارةِ معلمنا مرقس البشير (2:9ـ13)</a:t>
            </a:r>
            <a:endParaRPr lang="en-US" dirty="0"/>
          </a:p>
        </p:txBody>
      </p:sp>
      <p:sp>
        <p:nvSpPr>
          <p:cNvPr id="202755" name="Content Placeholder 2"/>
          <p:cNvSpPr>
            <a:spLocks noGrp="1"/>
          </p:cNvSpPr>
          <p:nvPr>
            <p:ph idx="4294967295"/>
          </p:nvPr>
        </p:nvSpPr>
        <p:spPr bwMode="auto">
          <a:xfrm>
            <a:off x="0" y="4362357"/>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indent="0" algn="justLow" rtl="1" eaLnBrk="1" hangingPunct="1">
              <a:buNone/>
            </a:pPr>
            <a:r>
              <a:rPr lang="ar-SA" sz="3200" b="1" dirty="0">
                <a:solidFill>
                  <a:srgbClr val="FFFFFF"/>
                </a:solidFill>
                <a:cs typeface="Times New Roman" panose="02020603050405020304" pitchFamily="18" charset="0"/>
              </a:rPr>
              <a:t>و بَعدَ ستةِ أيامٍ أخذ يَسوعُ بطرسَ و يعقوبَ و يوحنا و صعدَ بهم إلى جبلٍ عالٍ مُنفردينَ وَحدهُمْ وتغيرتْ هيئتهُ قدامَهُمْ . و صارتْ ثيابهُ تلمعُ بيضاءَ جداً مثلَ الثلجِ لا يَقدرُ قصارٌ على الأرضِ أن يُبيضَ مثلَ ذلكَ . و ظهرَ لهم إيليا مَع موسى و كانا يَتكلمان مع يسوعَ . فحينئذٍ أجابَ بطرسُ و قالَ</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ليسوعَ يا ربِّي جيدٌ أنْ نكونَ ههنا . فلنصنعْ ثلاثَ مظالٍّ .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BBC63-6E66-4A74-BBF8-60B3289CCA2C}"/>
              </a:ext>
            </a:extLst>
          </p:cNvPr>
          <p:cNvSpPr txBox="1"/>
          <p:nvPr/>
        </p:nvSpPr>
        <p:spPr>
          <a:xfrm>
            <a:off x="1" y="4356847"/>
            <a:ext cx="9143999" cy="2477601"/>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1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لكَ وَاحدة ٌ و لموسى وَاحدة ٌ و لإيليا واحدة. لأنهُ لم يكُنْ يَعلمُ ما يُجاوبُ بهِ . لأنهم كانوا مَملوءينَ رُعباً و كَانت سحابة تظللهُمْ . و صارَ صوتٌ من السحابةِ قائلاً هذا هوَ ابني حبيبي لهُ اسمعوا . فنظروا بغتة ً و لم يَروا أحداً غيرَ يسوعَ وحدَهُ مَعهم . و فيما هم نازلونَ من الجبلِ أوصاهم أنْ لا يُحدثوا أحداً بما أبصروهُ إلا متى قامَ ابنُ الإنسانِ مِنَ الأمواتِ . </a:t>
            </a:r>
            <a:endParaRPr kumimoji="0" lang="en-GB" sz="31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552091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F7B9F5-7BC7-48E3-A2FA-5FCD286AB0F9}"/>
              </a:ext>
            </a:extLst>
          </p:cNvPr>
          <p:cNvSpPr txBox="1"/>
          <p:nvPr/>
        </p:nvSpPr>
        <p:spPr>
          <a:xfrm>
            <a:off x="0" y="4303455"/>
            <a:ext cx="9144000" cy="2554545"/>
          </a:xfrm>
          <a:prstGeom prst="rect">
            <a:avLst/>
          </a:prstGeom>
          <a:noFill/>
        </p:spPr>
        <p:txBody>
          <a:bodyPr wrap="square">
            <a:spAutoFit/>
          </a:bodyPr>
          <a:lstStyle/>
          <a:p>
            <a:pPr marL="0" marR="0" lvl="0" indent="0" algn="r" defTabSz="457200" rtl="1" eaLnBrk="1" fontAlgn="auto" latinLnBrk="0" hangingPunct="1">
              <a:lnSpc>
                <a:spcPct val="100000"/>
              </a:lnSpc>
              <a:spcBef>
                <a:spcPts val="0"/>
              </a:spcBef>
              <a:spcAft>
                <a:spcPts val="0"/>
              </a:spcAft>
              <a:buClrTx/>
              <a:buSzTx/>
              <a:buFontTx/>
              <a:buNone/>
              <a:tabLst/>
              <a:defRPr/>
            </a:pPr>
            <a:r>
              <a:rPr kumimoji="0" lang="ar-SA" sz="32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فحفظوا الكلمة لأنفسِهم و صاروا يسألون بعضَهم بعضاً ما هوَ القيامُ من الأمواتِ . فسألوهُ قائلينَ لماذا يَقولُ الكتبة ُ أنَّ إيليا ينبغي أن يأتي أولاً . فأجابَ هوَ و قالَ لهم إنَّ إيليا يأتي أولاً و يَردُ كلَّ شيءٍ . و كيفَ هوَ مكتوبٌ عن ابنِ الإنسانِ أنْ يتألمَ كثيراً و يُرذلَ . لكنْ أقولُ لكم أن إيليا أيضاً قد أتى و عملوا بهِ كلَّ ما أرادوا كما هوَ مكتوبٌ عنهُ .</a:t>
            </a:r>
            <a:endParaRPr kumimoji="0" lang="en-GB" sz="18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06756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7720-CF56-4B7C-B9DB-E9CDDEF22C45}"/>
              </a:ext>
            </a:extLst>
          </p:cNvPr>
          <p:cNvSpPr>
            <a:spLocks noGrp="1"/>
          </p:cNvSpPr>
          <p:nvPr>
            <p:ph type="title"/>
          </p:nvPr>
        </p:nvSpPr>
        <p:spPr/>
        <p:txBody>
          <a:bodyPr/>
          <a:lstStyle/>
          <a:p>
            <a:r>
              <a:rPr lang="ar-EG" dirty="0">
                <a:effectLst/>
                <a:latin typeface="Tahoma" panose="020B0604030504040204" pitchFamily="34" charset="0"/>
              </a:rPr>
              <a:t>يسوع المسيح ابن الله تجلى على جبل طابور . </a:t>
            </a:r>
            <a:endParaRPr lang="en-GB" dirty="0"/>
          </a:p>
        </p:txBody>
      </p:sp>
      <p:sp>
        <p:nvSpPr>
          <p:cNvPr id="3" name="Text Placeholder 2">
            <a:extLst>
              <a:ext uri="{FF2B5EF4-FFF2-40B4-BE49-F238E27FC236}">
                <a16:creationId xmlns:a16="http://schemas.microsoft.com/office/drawing/2014/main" id="{966910DC-A3D7-465F-8553-19E2BCD2ED74}"/>
              </a:ext>
            </a:extLst>
          </p:cNvPr>
          <p:cNvSpPr>
            <a:spLocks noGrp="1"/>
          </p:cNvSpPr>
          <p:nvPr>
            <p:ph type="body" idx="1"/>
          </p:nvPr>
        </p:nvSpPr>
        <p:spPr>
          <a:xfrm>
            <a:off x="0" y="5972907"/>
            <a:ext cx="9144000" cy="808893"/>
          </a:xfrm>
        </p:spPr>
        <p:txBody>
          <a:bodyPr anchor="ctr"/>
          <a:lstStyle/>
          <a:p>
            <a:r>
              <a:rPr lang="ar-EG" sz="2900" dirty="0">
                <a:effectLst/>
                <a:latin typeface="Tahoma" panose="020B0604030504040204" pitchFamily="34" charset="0"/>
              </a:rPr>
              <a:t>ايسوس بخريستوس: ابشيري ام افنوتي: افشوبتف ايجين: بي تؤو ان تابور</a:t>
            </a:r>
            <a:endParaRPr lang="en-GB" sz="2900" dirty="0"/>
          </a:p>
        </p:txBody>
      </p:sp>
      <p:sp>
        <p:nvSpPr>
          <p:cNvPr id="4" name="Text Placeholder 3">
            <a:extLst>
              <a:ext uri="{FF2B5EF4-FFF2-40B4-BE49-F238E27FC236}">
                <a16:creationId xmlns:a16="http://schemas.microsoft.com/office/drawing/2014/main" id="{0126D47A-FEB7-46C3-A110-0EBF3A25DD89}"/>
              </a:ext>
            </a:extLst>
          </p:cNvPr>
          <p:cNvSpPr>
            <a:spLocks noGrp="1"/>
          </p:cNvSpPr>
          <p:nvPr>
            <p:ph type="body" sz="quarter" idx="3"/>
          </p:nvPr>
        </p:nvSpPr>
        <p:spPr/>
        <p:txBody>
          <a:bodyPr anchor="ctr"/>
          <a:lstStyle/>
          <a:p>
            <a:r>
              <a:rPr lang="en-GB" sz="3000" dirty="0">
                <a:effectLst/>
                <a:latin typeface="Avva_Shenouda" panose="020B0500000000000000" pitchFamily="34" charset="0"/>
              </a:rPr>
              <a:t>=I=3=c =P=x=c `p23ri `mF85 a42obt4 `</a:t>
            </a:r>
            <a:r>
              <a:rPr lang="en-GB" sz="3000" dirty="0" err="1">
                <a:effectLst/>
                <a:latin typeface="Avva_Shenouda" panose="020B0500000000000000" pitchFamily="34" charset="0"/>
              </a:rPr>
              <a:t>egen</a:t>
            </a:r>
            <a:r>
              <a:rPr lang="en-GB" sz="3000" dirty="0">
                <a:effectLst/>
                <a:latin typeface="Avva_Shenouda" panose="020B0500000000000000" pitchFamily="34" charset="0"/>
              </a:rPr>
              <a:t> </a:t>
            </a:r>
            <a:r>
              <a:rPr lang="en-GB" sz="3000" dirty="0" err="1">
                <a:effectLst/>
                <a:latin typeface="Avva_Shenouda" panose="020B0500000000000000" pitchFamily="34" charset="0"/>
              </a:rPr>
              <a:t>pitwov</a:t>
            </a:r>
            <a:r>
              <a:rPr lang="en-GB" sz="3000" dirty="0">
                <a:effectLst/>
                <a:latin typeface="Avva_Shenouda" panose="020B0500000000000000" pitchFamily="34" charset="0"/>
              </a:rPr>
              <a:t> `n(()</a:t>
            </a:r>
            <a:r>
              <a:rPr lang="en-GB" sz="3000" dirty="0" err="1">
                <a:effectLst/>
                <a:latin typeface="Avva_Shenouda" panose="020B0500000000000000" pitchFamily="34" charset="0"/>
              </a:rPr>
              <a:t>abwr</a:t>
            </a:r>
            <a:endParaRPr lang="en-GB" sz="3000" dirty="0"/>
          </a:p>
        </p:txBody>
      </p:sp>
    </p:spTree>
    <p:extLst>
      <p:ext uri="{BB962C8B-B14F-4D97-AF65-F5344CB8AC3E}">
        <p14:creationId xmlns:p14="http://schemas.microsoft.com/office/powerpoint/2010/main" val="4239775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3C1086-EF5C-4ED2-A74A-65582EAEB9C2}"/>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الذي أخبرَنا أيضاً بمَحبتكم في الروحِ . من أجلِ ذلكَ نحنُ أيضاً مُنذ يومَ سمعنا لم نزلْ مُصلينَ و طالبينَ لأجلِكم و نسألُ أن تمتلئوا من معرفةِ مشيئة في كلِّ حكمةٍ و فهمٍ روحيٍّ . لتسلكوا كما يَحقُ للربِّ في كلِّ رضى مُثمرينَ في كلِّ عملٍ صالحٍ و نامينَ في معرفةِ اللهِ . مُتقوينَ بكلِّ قوةٍ بحسبِ قدرةِ مجدِهِ بكلِّ صبرٍ و طولِ أناةٍ بفرحٍ.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1228417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95F7D4-6567-4D4E-A3DA-E2373218BE7D}"/>
              </a:ext>
            </a:extLst>
          </p:cNvPr>
          <p:cNvSpPr txBox="1"/>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شاكرينَ اللهَ الآبَ الذي جعلنا كفاة للدخولِ في نصيبِ ميراثِ القديسينَ في النورِ . هذا الذي أنقذنا من سلطانِ الظلمةِ و نقلنا إلى ملكوتِ ابن محبتِهِ . الذي نلنا الخلاصَ بدمِهِ لغفرانِ الخطايا . الذي هو صورة اللهِ غيرِ المنظورِ بكرُ كلِّ خليقةٍ . </a:t>
            </a:r>
            <a:endParaRPr kumimoji="0" lang="en-GB"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22585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E06CED-A96D-4169-A41A-1F6E5E5C18D1}"/>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فإنهُ فيهِ خُلقَ الكلُ ما في السمواتِ و ما على الأرضِ ما يُرى و ما لا يُرى سواءٌ كانت عروشاً أم سياداتٍ أم رياساتٍ أم سلاطينَ . الكلُ بهِ قد صارَ و لهُ قد خـُلِقَ. الذي هوَ قبلَ كلِّ شيءٍ و فيهِ يَقومُ كلُ شيءٍ . و هوَ رأسُ الجسدِ الكنيسةِ . الذي هوَ البداءة البكر مِنَ الأمواتِ لكي يَكونَ هوَ مُتقدماً في كلِّ شيءٍ . لأنهُ فيهِ سُرَ أن يحلَّ كلُ الملءِ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69289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2295A3-418A-40F1-A91F-B11BB20C2FA1}"/>
              </a:ext>
            </a:extLst>
          </p:cNvPr>
          <p:cNvSpPr txBox="1"/>
          <p:nvPr/>
        </p:nvSpPr>
        <p:spPr bwMode="auto">
          <a:xfrm>
            <a:off x="0" y="4345206"/>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و أنْ يُصالحَ بهِ الكلَّ لنفسِهِ عاملاً الصلحَ بدمِ صليبهِ بواسطِته سواءٌ كانَ ما على الأرضِ أم ما في السمواتِ . و أنتم الذينَ كُنتم قبلاً أجنبيينَ و أعداءَ في أفكاركِم في الأعمالِ الشريرةِ قد صالحكم الآنَ في جسمِ بشريتِهِ بموتِهِ ليُقيمكُم قديسينَ بلا عيبٍ و بلا لومٍ أمامَهُ . </a:t>
            </a:r>
            <a:endParaRPr kumimoji="0" lang="en-GB" sz="33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377909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A2427A-F26A-464D-833E-27A9508F61BE}"/>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إنْ ثبتم على الإيمانِ مُتأسسينَ و راسخينَ و غيرَ مُتزعزعينَ عن رجاءِ الإنجيل الذي سَمِعتموه . المكروز بهِ في كلِّ الخليقةِ التي تحتَ السماءِ الذي صرتُ أنا بولسُ خادماً لهُ.</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252262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txBox="1">
            <a:spLocks/>
          </p:cNvSpPr>
          <p:nvPr/>
        </p:nvSpPr>
        <p:spPr bwMode="auto">
          <a:xfrm>
            <a:off x="0" y="3792071"/>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الثانية (12:1ـ21)</a:t>
            </a:r>
          </a:p>
        </p:txBody>
      </p:sp>
      <p:sp>
        <p:nvSpPr>
          <p:cNvPr id="15872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لذلكَ لا أملُ أنْ أذكرَكُم في كلِّ حينٍ بهذهِ الأمورِ و لو أنكم عالمينَ و ثابتينَ في الحقِّ الحاضرِ . ولكنني أظنُ أنه واجبُ حقٍّ عليَّ أنْ أذكرَكُمْ مادمتُ مُقيماً في هذا المَسكنِ . أن أنهضَكُمْ بالتذكرةِ عالماً أنْ مسكني سينحلُ سريعاً كما أعلمَنا ربُنا يسوعَ المسيحِ . و أنا أسرعُ في كلِّ حينٍ لِتتذكروا هذه الأمورَ من بعدَ خروجي .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B41FD9-35AD-4548-9FC5-BA1DCB5DB8E5}"/>
              </a:ext>
            </a:extLst>
          </p:cNvPr>
          <p:cNvSpPr txBox="1"/>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rPr>
              <a:t>لأننا لمَ نتبع خرافاتٍ فلسفيةٍ إذ عرفناكم بقوةِ ربِّنا يسوعَ المسيحِ . وظهورِهِ. بلْ قد كُنا مُعاينينَ عظمتَهُ . لأنه أخذ كرامة ً و مَجداً من اللهِ الآبِ . و إذ أقبلَ صوتٌ كهذا من المجدِ الأسنى العظيمِ . قائلاً هذا هوَ ابني و حبيبي الذي أنا بهِ سُررت . و قد سمْعنا نحنُ هذا الصوتَ من السماءِ حينَ كُنا مَعهُ على الجبلِ المقدَّسِ . </a:t>
            </a:r>
            <a:endParaRPr kumimoji="0" lang="en-GB"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itchFamily="18" charset="0"/>
            </a:endParaRPr>
          </a:p>
        </p:txBody>
      </p:sp>
    </p:spTree>
    <p:extLst>
      <p:ext uri="{BB962C8B-B14F-4D97-AF65-F5344CB8AC3E}">
        <p14:creationId xmlns:p14="http://schemas.microsoft.com/office/powerpoint/2010/main" val="41908635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1511</Words>
  <Application>Microsoft Office PowerPoint</Application>
  <PresentationFormat>On-screen Show (4:3)</PresentationFormat>
  <Paragraphs>35</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Abraam</vt:lpstr>
      <vt:lpstr>Arial</vt:lpstr>
      <vt:lpstr>Athanasius</vt:lpstr>
      <vt:lpstr>Avva_Shenouda</vt:lpstr>
      <vt:lpstr>Calibri</vt:lpstr>
      <vt:lpstr>Calibri Light</vt:lpstr>
      <vt:lpstr>CS Avva Shenouda</vt:lpstr>
      <vt:lpstr>CS New Athanasius</vt:lpstr>
      <vt:lpstr>Tahoma</vt:lpstr>
      <vt:lpstr>Times New Roman</vt:lpstr>
      <vt:lpstr>Custom Design</vt:lpstr>
      <vt:lpstr>13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الإنجيل من بشارةِ معلمنا مرقس البشير (2:9ـ13)</vt:lpstr>
      <vt:lpstr>PowerPoint Presentation</vt:lpstr>
      <vt:lpstr>PowerPoint Presentation</vt:lpstr>
      <vt:lpstr>يسوع المسيح ابن الله تجلى على جبل طابور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13 مسرى</dc:title>
  <dc:creator>John Wassfy</dc:creator>
  <cp:lastModifiedBy>John Wassfy</cp:lastModifiedBy>
  <cp:revision>3</cp:revision>
  <dcterms:created xsi:type="dcterms:W3CDTF">2024-07-02T21:12:43Z</dcterms:created>
  <dcterms:modified xsi:type="dcterms:W3CDTF">2024-07-02T21:38:21Z</dcterms:modified>
</cp:coreProperties>
</file>