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79" r:id="rId2"/>
  </p:sldMasterIdLst>
  <p:sldIdLst>
    <p:sldId id="1531" r:id="rId3"/>
    <p:sldId id="1629" r:id="rId4"/>
    <p:sldId id="1631" r:id="rId5"/>
    <p:sldId id="1632" r:id="rId6"/>
    <p:sldId id="1633" r:id="rId7"/>
    <p:sldId id="1634" r:id="rId8"/>
    <p:sldId id="1636" r:id="rId9"/>
    <p:sldId id="3912" r:id="rId10"/>
    <p:sldId id="1638" r:id="rId11"/>
    <p:sldId id="3913" r:id="rId12"/>
    <p:sldId id="1537" r:id="rId13"/>
    <p:sldId id="1641" r:id="rId14"/>
    <p:sldId id="1643" r:id="rId15"/>
    <p:sldId id="1644" r:id="rId16"/>
    <p:sldId id="1541" r:id="rId17"/>
    <p:sldId id="1646" r:id="rId18"/>
    <p:sldId id="3915" r:id="rId19"/>
    <p:sldId id="1649" r:id="rId20"/>
    <p:sldId id="3916" r:id="rId21"/>
    <p:sldId id="3917" r:id="rId22"/>
    <p:sldId id="1652" r:id="rId23"/>
    <p:sldId id="1296" r:id="rId24"/>
    <p:sldId id="1584" r:id="rId25"/>
    <p:sldId id="1655" r:id="rId26"/>
    <p:sldId id="1657" r:id="rId27"/>
    <p:sldId id="1659" r:id="rId28"/>
    <p:sldId id="1660" r:id="rId29"/>
    <p:sldId id="257" r:id="rId30"/>
    <p:sldId id="258" r:id="rId31"/>
    <p:sldId id="259" r:id="rId32"/>
    <p:sldId id="260" r:id="rId33"/>
    <p:sldId id="261" r:id="rId34"/>
    <p:sldId id="256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البولس" id="{368882C5-27FA-4AE9-9AEC-B638F7D8833E}">
          <p14:sldIdLst>
            <p14:sldId id="1531"/>
            <p14:sldId id="1629"/>
            <p14:sldId id="1631"/>
            <p14:sldId id="1632"/>
            <p14:sldId id="1633"/>
            <p14:sldId id="1634"/>
            <p14:sldId id="1636"/>
            <p14:sldId id="3912"/>
            <p14:sldId id="1638"/>
            <p14:sldId id="3913"/>
          </p14:sldIdLst>
        </p14:section>
        <p14:section name="الكاثوليكون" id="{740A228E-9C63-420E-9F73-60FEA41F0458}">
          <p14:sldIdLst>
            <p14:sldId id="1537"/>
            <p14:sldId id="1641"/>
            <p14:sldId id="1643"/>
            <p14:sldId id="1644"/>
          </p14:sldIdLst>
        </p14:section>
        <p14:section name="الابركسيس" id="{281B2FEA-15C1-4692-A952-CDD34ECD4FE5}">
          <p14:sldIdLst>
            <p14:sldId id="1541"/>
            <p14:sldId id="1646"/>
            <p14:sldId id="3915"/>
            <p14:sldId id="1649"/>
            <p14:sldId id="3916"/>
            <p14:sldId id="3917"/>
            <p14:sldId id="1652"/>
          </p14:sldIdLst>
        </p14:section>
        <p14:section name="المزمور" id="{9EF0E03D-B878-44C8-B9CE-BEF64D824CE6}">
          <p14:sldIdLst>
            <p14:sldId id="1296"/>
          </p14:sldIdLst>
        </p14:section>
        <p14:section name="الانجيل" id="{78FA044B-80A0-49EB-93FF-8C4EA8A640E4}">
          <p14:sldIdLst>
            <p14:sldId id="1584"/>
            <p14:sldId id="1655"/>
            <p14:sldId id="1657"/>
            <p14:sldId id="1659"/>
            <p14:sldId id="1660"/>
          </p14:sldIdLst>
        </p14:section>
        <p14:section name="الاسبسمس الادام" id="{2102F161-05AF-435F-80B7-35FA2E9D9EEF}">
          <p14:sldIdLst>
            <p14:sldId id="257"/>
            <p14:sldId id="258"/>
          </p14:sldIdLst>
        </p14:section>
        <p14:section name="الاسبسمس الواطس" id="{7E8C3EB1-8A71-414A-9AFF-1BEF00E0088F}">
          <p14:sldIdLst>
            <p14:sldId id="259"/>
            <p14:sldId id="260"/>
            <p14:sldId id="261"/>
          </p14:sldIdLst>
        </p14:section>
        <p14:section name="التوزيع" id="{4B23E5C8-9C5F-4C26-B905-BCC5B74704CE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208CEE-BCF6-4734-91BB-FB6E722EC1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FF0DC-F448-4528-8715-E973BD657E2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553286" y="0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AGA Sindibad Regular" pitchFamily="2" charset="-78"/>
              </a:rPr>
              <a:t>صلاة رفع بخور</a:t>
            </a:r>
            <a:endParaRPr kumimoji="0" lang="ar-EG" sz="2400" b="1" i="0" u="none" strike="noStrike" kern="1200" cap="none" spc="0" normalizeH="0" baseline="0" noProof="0" dirty="0">
              <a:ln w="10160">
                <a:solidFill>
                  <a:srgbClr val="4472C4"/>
                </a:solidFill>
                <a:prstDash val="solid"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8267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نجيل الساعة الثالث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203210"/>
          </a:xfrm>
          <a:prstGeom prst="rect">
            <a:avLst/>
          </a:prstGeom>
        </p:spPr>
        <p:txBody>
          <a:bodyPr/>
          <a:lstStyle>
            <a:lvl1pPr algn="justLow" rtl="1">
              <a:defRPr>
                <a:solidFill>
                  <a:schemeClr val="bg1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02522" y="167863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الساعة الثالثة</a:t>
            </a:r>
          </a:p>
        </p:txBody>
      </p:sp>
    </p:spTree>
    <p:extLst>
      <p:ext uri="{BB962C8B-B14F-4D97-AF65-F5344CB8AC3E}">
        <p14:creationId xmlns:p14="http://schemas.microsoft.com/office/powerpoint/2010/main" val="21924437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مرض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90800" y="76200"/>
            <a:ext cx="419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rtl="1"/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أوشة المرضى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lang="ar-EG" sz="32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740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وشية الراقد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90800" y="76200"/>
            <a:ext cx="419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rtl="1"/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أوشة الراقدين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lang="ar-EG" sz="44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0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475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أفنوتى ناى ن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lang="ar-EG" sz="32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5BF0EE-E1BF-4EB2-BE67-DA626DA8DDC1}"/>
              </a:ext>
            </a:extLst>
          </p:cNvPr>
          <p:cNvSpPr/>
          <p:nvPr userDrawn="1"/>
        </p:nvSpPr>
        <p:spPr>
          <a:xfrm>
            <a:off x="2553286" y="0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AGA Sindibad Regular" pitchFamily="2" charset="-78"/>
              </a:rPr>
              <a:t>صلاة رفع بخور</a:t>
            </a:r>
            <a:endParaRPr kumimoji="0" lang="ar-EG" sz="2400" b="1" i="0" u="none" strike="noStrike" kern="1200" cap="none" spc="0" normalizeH="0" baseline="0" noProof="0" dirty="0">
              <a:ln w="10160">
                <a:solidFill>
                  <a:srgbClr val="4472C4"/>
                </a:solidFill>
                <a:prstDash val="solid"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675193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ذكصولوجيا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90800" y="76200"/>
            <a:ext cx="41910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الذكصولوجيات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lang="ar-EG" sz="32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2692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تقدمة الحم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0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تقدمة الحمل</a:t>
            </a:r>
          </a:p>
        </p:txBody>
      </p:sp>
    </p:spTree>
    <p:extLst>
      <p:ext uri="{BB962C8B-B14F-4D97-AF65-F5344CB8AC3E}">
        <p14:creationId xmlns:p14="http://schemas.microsoft.com/office/powerpoint/2010/main" val="227323931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ذكصولوجيات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90800" y="76200"/>
            <a:ext cx="4191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الذكصولوجيات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4375243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lang="ar-EG" sz="32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0605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عرب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20" y="4365104"/>
            <a:ext cx="9130680" cy="2492896"/>
          </a:xfrm>
          <a:prstGeom prst="rect">
            <a:avLst/>
          </a:prstGeom>
        </p:spPr>
        <p:txBody>
          <a:bodyPr/>
          <a:lstStyle>
            <a:lvl1pPr marL="0" indent="0" algn="justLow">
              <a:buNone/>
              <a:defRPr sz="4000" b="1">
                <a:solidFill>
                  <a:schemeClr val="bg1"/>
                </a:solidFill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EG" dirty="0"/>
              <a:t>عربي</a:t>
            </a:r>
          </a:p>
        </p:txBody>
      </p:sp>
    </p:spTree>
    <p:extLst>
      <p:ext uri="{BB962C8B-B14F-4D97-AF65-F5344CB8AC3E}">
        <p14:creationId xmlns:p14="http://schemas.microsoft.com/office/powerpoint/2010/main" val="52574688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  <a:prstGeom prst="rect">
            <a:avLst/>
          </a:prstGeom>
        </p:spPr>
        <p:txBody>
          <a:bodyPr/>
          <a:lstStyle>
            <a:lvl1pPr>
              <a:defRPr sz="4400" b="1" u="sng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2392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19153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08920"/>
            <a:ext cx="8229600" cy="764704"/>
          </a:xfrm>
          <a:prstGeom prst="rect">
            <a:avLst/>
          </a:prstGeom>
        </p:spPr>
        <p:txBody>
          <a:bodyPr/>
          <a:lstStyle>
            <a:lvl1pPr>
              <a:defRPr sz="4400" b="1" u="sng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1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مزامير الساعة السادس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203210"/>
          </a:xfrm>
          <a:prstGeom prst="rect">
            <a:avLst/>
          </a:prstGeom>
        </p:spPr>
        <p:txBody>
          <a:bodyPr/>
          <a:lstStyle>
            <a:lvl1pPr algn="justLow" rtl="1">
              <a:defRPr>
                <a:solidFill>
                  <a:schemeClr val="bg1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02522" y="167863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مزامير الساعة السادسة</a:t>
            </a:r>
          </a:p>
        </p:txBody>
      </p:sp>
      <p:sp>
        <p:nvSpPr>
          <p:cNvPr id="3" name="Rectangle 2">
            <a:hlinkClick r:id="" action="ppaction://noaction"/>
          </p:cNvPr>
          <p:cNvSpPr/>
          <p:nvPr userDrawn="1"/>
        </p:nvSpPr>
        <p:spPr>
          <a:xfrm>
            <a:off x="9" y="3932874"/>
            <a:ext cx="105670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0" lang="ar-EG" sz="2500" b="0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الانجيل</a:t>
            </a:r>
            <a:endParaRPr kumimoji="0" lang="en-US" sz="2500" b="0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2453853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877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نجيل الساعة السادس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203210"/>
          </a:xfrm>
          <a:prstGeom prst="rect">
            <a:avLst/>
          </a:prstGeom>
        </p:spPr>
        <p:txBody>
          <a:bodyPr/>
          <a:lstStyle>
            <a:lvl1pPr algn="justLow" rtl="1">
              <a:defRPr>
                <a:solidFill>
                  <a:schemeClr val="bg1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02522" y="167863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الساعة السادسة</a:t>
            </a:r>
          </a:p>
        </p:txBody>
      </p:sp>
    </p:spTree>
    <p:extLst>
      <p:ext uri="{BB962C8B-B14F-4D97-AF65-F5344CB8AC3E}">
        <p14:creationId xmlns:p14="http://schemas.microsoft.com/office/powerpoint/2010/main" val="2502250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زامير الساعة التاسع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203210"/>
          </a:xfrm>
          <a:prstGeom prst="rect">
            <a:avLst/>
          </a:prstGeom>
        </p:spPr>
        <p:txBody>
          <a:bodyPr/>
          <a:lstStyle>
            <a:lvl1pPr algn="justLow" rtl="1">
              <a:defRPr>
                <a:solidFill>
                  <a:schemeClr val="bg1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02522" y="167863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مزامير الساعة التاسعة</a:t>
            </a:r>
          </a:p>
        </p:txBody>
      </p:sp>
      <p:sp>
        <p:nvSpPr>
          <p:cNvPr id="3" name="Rectangle 2">
            <a:hlinkClick r:id="" action="ppaction://noaction"/>
          </p:cNvPr>
          <p:cNvSpPr/>
          <p:nvPr userDrawn="1"/>
        </p:nvSpPr>
        <p:spPr>
          <a:xfrm>
            <a:off x="9" y="3932874"/>
            <a:ext cx="105670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0" lang="ar-EG" sz="2500" b="0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الانجيل</a:t>
            </a:r>
            <a:endParaRPr kumimoji="0" lang="en-US" sz="2500" b="0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14515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ساعة التاسع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203210"/>
          </a:xfrm>
          <a:prstGeom prst="rect">
            <a:avLst/>
          </a:prstGeom>
        </p:spPr>
        <p:txBody>
          <a:bodyPr/>
          <a:lstStyle>
            <a:lvl1pPr algn="justLow" rtl="1">
              <a:defRPr>
                <a:solidFill>
                  <a:schemeClr val="bg1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02522" y="167863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الساعة التاسعة</a:t>
            </a:r>
          </a:p>
        </p:txBody>
      </p:sp>
    </p:spTree>
    <p:extLst>
      <p:ext uri="{BB962C8B-B14F-4D97-AF65-F5344CB8AC3E}">
        <p14:creationId xmlns:p14="http://schemas.microsoft.com/office/powerpoint/2010/main" val="2574799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قانون الايم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592796" y="89846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قانون الإيمان</a:t>
            </a:r>
          </a:p>
        </p:txBody>
      </p:sp>
    </p:spTree>
    <p:extLst>
      <p:ext uri="{BB962C8B-B14F-4D97-AF65-F5344CB8AC3E}">
        <p14:creationId xmlns:p14="http://schemas.microsoft.com/office/powerpoint/2010/main" val="3411339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تقدمة الحمل عربي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203210"/>
          </a:xfrm>
          <a:prstGeom prst="rect">
            <a:avLst/>
          </a:prstGeom>
        </p:spPr>
        <p:txBody>
          <a:bodyPr/>
          <a:lstStyle>
            <a:lvl1pPr algn="justLow" rtl="1">
              <a:defRPr>
                <a:solidFill>
                  <a:schemeClr val="bg1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02522" y="167863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تقدمة الحمل</a:t>
            </a:r>
          </a:p>
        </p:txBody>
      </p:sp>
    </p:spTree>
    <p:extLst>
      <p:ext uri="{BB962C8B-B14F-4D97-AF65-F5344CB8AC3E}">
        <p14:creationId xmlns:p14="http://schemas.microsoft.com/office/powerpoint/2010/main" val="980012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طلب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203210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6600">
                <a:solidFill>
                  <a:schemeClr val="bg1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02522" y="50633"/>
            <a:ext cx="40374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طلبة</a:t>
            </a:r>
          </a:p>
        </p:txBody>
      </p:sp>
    </p:spTree>
    <p:extLst>
      <p:ext uri="{BB962C8B-B14F-4D97-AF65-F5344CB8AC3E}">
        <p14:creationId xmlns:p14="http://schemas.microsoft.com/office/powerpoint/2010/main" val="1902476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3 انهار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701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  3 انهار cs avva shenou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0186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3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208CEE-BCF6-4734-91BB-FB6E722EC1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6/21/2024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FF0DC-F448-4528-8715-E973BD657E2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602522" y="167863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AGA Sindibad Regular" pitchFamily="2" charset="-78"/>
              </a:rPr>
              <a:t>صلاة رفع بخور باكر</a:t>
            </a:r>
            <a:endParaRPr kumimoji="0" lang="ar-EG" sz="2400" b="1" i="0" u="none" strike="noStrike" kern="1200" cap="none" spc="0" normalizeH="0" baseline="0" noProof="0" dirty="0">
              <a:ln w="10160">
                <a:solidFill>
                  <a:srgbClr val="4472C4"/>
                </a:solidFill>
                <a:prstDash val="solid"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42397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  3 انهار cs avva athanatho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535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 3 انهار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887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تقدمة الحمل  3 انها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312728" y="23446"/>
            <a:ext cx="233523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تقدمة الحمل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65295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تقدمة الحمل  3 انهار at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453404" y="46892"/>
            <a:ext cx="233523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تقدمة الحمل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254161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لحن ابيناف شوب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523742" y="0"/>
            <a:ext cx="233523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لحن ابيناف شوبي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812621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جداً وإكراماً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734756" y="23446"/>
            <a:ext cx="233523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م</a:t>
            </a:r>
            <a:r>
              <a:rPr kumimoji="0" lang="ar-SA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جداً وإكراماً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09861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ليلويا جيه افميفىء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92670" y="70338"/>
            <a:ext cx="284001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الليلويا جيه افميفىء 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355422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ليلويا فاى بيه بى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594080" y="70338"/>
            <a:ext cx="25432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الليلويا فاى بيه بى </a:t>
            </a:r>
          </a:p>
        </p:txBody>
      </p:sp>
    </p:spTree>
    <p:extLst>
      <p:ext uri="{BB962C8B-B14F-4D97-AF65-F5344CB8AC3E}">
        <p14:creationId xmlns:p14="http://schemas.microsoft.com/office/powerpoint/2010/main" val="637689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صلاة الشك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64418" y="0"/>
            <a:ext cx="25432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صلاة الشكر</a:t>
            </a:r>
          </a:p>
        </p:txBody>
      </p:sp>
    </p:spTree>
    <p:extLst>
      <p:ext uri="{BB962C8B-B14F-4D97-AF65-F5344CB8AC3E}">
        <p14:creationId xmlns:p14="http://schemas.microsoft.com/office/powerpoint/2010/main" val="27378779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قداس الكلم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2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زمور ارتداء التوني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1692" y="4535215"/>
            <a:ext cx="8539088" cy="2203210"/>
          </a:xfrm>
          <a:prstGeom prst="rect">
            <a:avLst/>
          </a:prstGeom>
        </p:spPr>
        <p:txBody>
          <a:bodyPr/>
          <a:lstStyle>
            <a:lvl1pPr algn="justLow" rtl="1">
              <a:defRPr>
                <a:solidFill>
                  <a:schemeClr val="bg1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02522" y="167863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مزمور يقال أثناء ارتداء التونية</a:t>
            </a:r>
            <a:endParaRPr kumimoji="0" lang="ar-EG" sz="2400" b="1" i="0" u="none" strike="noStrike" kern="1200" cap="none" spc="0" normalizeH="0" baseline="0" noProof="0" dirty="0">
              <a:ln w="10160">
                <a:solidFill>
                  <a:srgbClr val="4472C4"/>
                </a:solidFill>
                <a:prstDash val="solid"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974177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ا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570634" y="23446"/>
            <a:ext cx="25432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الانجيل</a:t>
            </a:r>
          </a:p>
        </p:txBody>
      </p:sp>
    </p:spTree>
    <p:extLst>
      <p:ext uri="{BB962C8B-B14F-4D97-AF65-F5344CB8AC3E}">
        <p14:creationId xmlns:p14="http://schemas.microsoft.com/office/powerpoint/2010/main" val="39261587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قداس الكلمة  cs at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anose="02020603050405020304" pitchFamily="18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500296" y="46892"/>
            <a:ext cx="25432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قداس الكلمة</a:t>
            </a:r>
          </a:p>
        </p:txBody>
      </p:sp>
    </p:spTree>
    <p:extLst>
      <p:ext uri="{BB962C8B-B14F-4D97-AF65-F5344CB8AC3E}">
        <p14:creationId xmlns:p14="http://schemas.microsoft.com/office/powerpoint/2010/main" val="13569854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قداس الكلمة abra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braam" pitchFamily="2" charset="0"/>
                <a:ea typeface="+mn-ea"/>
                <a:cs typeface="Traditional Arabic" panose="02020603050405020304" pitchFamily="18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523742" y="46892"/>
            <a:ext cx="25432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قداس الكلمة</a:t>
            </a:r>
          </a:p>
        </p:txBody>
      </p:sp>
    </p:spTree>
    <p:extLst>
      <p:ext uri="{BB962C8B-B14F-4D97-AF65-F5344CB8AC3E}">
        <p14:creationId xmlns:p14="http://schemas.microsoft.com/office/powerpoint/2010/main" val="1908196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قداس الكلمة av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39551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429958" y="23446"/>
            <a:ext cx="25432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قداس الكلمة</a:t>
            </a:r>
          </a:p>
        </p:txBody>
      </p:sp>
    </p:spTree>
    <p:extLst>
      <p:ext uri="{BB962C8B-B14F-4D97-AF65-F5344CB8AC3E}">
        <p14:creationId xmlns:p14="http://schemas.microsoft.com/office/powerpoint/2010/main" val="20094981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قداس الكلمة cs  av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4322944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-1" y="5236032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28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429958" y="23446"/>
            <a:ext cx="25432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قداس الكلمة</a:t>
            </a:r>
          </a:p>
        </p:txBody>
      </p:sp>
    </p:spTree>
    <p:extLst>
      <p:ext uri="{BB962C8B-B14F-4D97-AF65-F5344CB8AC3E}">
        <p14:creationId xmlns:p14="http://schemas.microsoft.com/office/powerpoint/2010/main" val="31541854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صلاة الصلح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صلاة الصلح</a:t>
            </a:r>
          </a:p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ar-EG" sz="36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265171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انافور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الانافورا</a:t>
            </a:r>
          </a:p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ar-EG" sz="36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732753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لانافورا tha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الانافورا</a:t>
            </a:r>
          </a:p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ar-EG" sz="36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700978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الانافورا  cs nes atha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الانافورا</a:t>
            </a:r>
          </a:p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ar-EG" sz="36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152418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صلوات التأسيسي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101714" y="0"/>
            <a:ext cx="332253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الصلوات التأسيسية </a:t>
            </a:r>
          </a:p>
        </p:txBody>
      </p:sp>
    </p:spTree>
    <p:extLst>
      <p:ext uri="{BB962C8B-B14F-4D97-AF65-F5344CB8AC3E}">
        <p14:creationId xmlns:p14="http://schemas.microsoft.com/office/powerpoint/2010/main" val="232019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رد مزمور التوزي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54745" y="4975274"/>
            <a:ext cx="883451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defRPr>
            </a:lvl1pPr>
          </a:lstStyle>
          <a:p>
            <a:pPr lvl="0"/>
            <a:r>
              <a:rPr lang="pt-BR" sz="4800" b="0" i="0" dirty="0">
                <a:solidFill>
                  <a:srgbClr val="FFC000"/>
                </a:solidFill>
                <a:effectLst/>
                <a:latin typeface="CS Avva Shenouda" panose="020B7200000000000000" pitchFamily="34" charset="0"/>
              </a:rPr>
              <a:t>I=y=c P=,=c `Pouro `nte `p`wou</a:t>
            </a:r>
            <a:r>
              <a:rPr lang="ar-EG" sz="7200" dirty="0">
                <a:solidFill>
                  <a:srgbClr val="FFC000"/>
                </a:solidFill>
                <a:effectLst/>
              </a:rPr>
              <a:t> </a:t>
            </a:r>
            <a:endParaRPr lang="en-US" sz="7200" dirty="0">
              <a:solidFill>
                <a:srgbClr val="FFC000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13B162-85B6-80C9-54F1-60B0AFA35307}"/>
              </a:ext>
            </a:extLst>
          </p:cNvPr>
          <p:cNvSpPr txBox="1"/>
          <p:nvPr userDrawn="1"/>
        </p:nvSpPr>
        <p:spPr>
          <a:xfrm>
            <a:off x="154745" y="4292877"/>
            <a:ext cx="88345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defRPr>
            </a:lvl1pPr>
          </a:lstStyle>
          <a:p>
            <a:pPr lvl="0"/>
            <a:r>
              <a:rPr lang="ar-EG" sz="5400" b="1" i="0" dirty="0">
                <a:solidFill>
                  <a:schemeClr val="bg1"/>
                </a:solidFill>
                <a:effectLst/>
                <a:latin typeface="Tahoma" panose="020B0604030504040204" pitchFamily="34" charset="0"/>
                <a:cs typeface="+mj-cs"/>
              </a:rPr>
              <a:t>يسوع المسيح ملك المجد</a:t>
            </a:r>
            <a:endParaRPr lang="en-US" sz="11500" b="1" dirty="0">
              <a:solidFill>
                <a:schemeClr val="bg1"/>
              </a:solidFill>
              <a:effectLst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FF82B-C887-8A9A-A968-965C4754E862}"/>
              </a:ext>
            </a:extLst>
          </p:cNvPr>
          <p:cNvSpPr txBox="1"/>
          <p:nvPr userDrawn="1"/>
        </p:nvSpPr>
        <p:spPr>
          <a:xfrm>
            <a:off x="-188741" y="5934670"/>
            <a:ext cx="952148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54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j-cs"/>
              </a:rPr>
              <a:t> ايسوس بي خريستــوس أبؤرو انتيه ابؤؤ </a:t>
            </a:r>
          </a:p>
        </p:txBody>
      </p:sp>
    </p:spTree>
    <p:extLst>
      <p:ext uri="{BB962C8B-B14F-4D97-AF65-F5344CB8AC3E}">
        <p14:creationId xmlns:p14="http://schemas.microsoft.com/office/powerpoint/2010/main" val="9732154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لصلوات التأسيسي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125160" y="0"/>
            <a:ext cx="346321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الصلوات التأسيسية </a:t>
            </a:r>
          </a:p>
        </p:txBody>
      </p:sp>
    </p:spTree>
    <p:extLst>
      <p:ext uri="{BB962C8B-B14F-4D97-AF65-F5344CB8AC3E}">
        <p14:creationId xmlns:p14="http://schemas.microsoft.com/office/powerpoint/2010/main" val="41985663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سر حلول الروح القد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سر حلول الروح القدس</a:t>
            </a:r>
          </a:p>
        </p:txBody>
      </p:sp>
    </p:spTree>
    <p:extLst>
      <p:ext uri="{BB962C8B-B14F-4D97-AF65-F5344CB8AC3E}">
        <p14:creationId xmlns:p14="http://schemas.microsoft.com/office/powerpoint/2010/main" val="11064809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سلا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السلام</a:t>
            </a:r>
          </a:p>
        </p:txBody>
      </p:sp>
    </p:spTree>
    <p:extLst>
      <p:ext uri="{BB962C8B-B14F-4D97-AF65-F5344CB8AC3E}">
        <p14:creationId xmlns:p14="http://schemas.microsoft.com/office/powerpoint/2010/main" val="31724682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اوشية السلام cs avva shenou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السلام</a:t>
            </a:r>
          </a:p>
        </p:txBody>
      </p:sp>
    </p:spTree>
    <p:extLst>
      <p:ext uri="{BB962C8B-B14F-4D97-AF65-F5344CB8AC3E}">
        <p14:creationId xmlns:p14="http://schemas.microsoft.com/office/powerpoint/2010/main" val="42706608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ابا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الاباء</a:t>
            </a:r>
          </a:p>
        </p:txBody>
      </p:sp>
    </p:spTree>
    <p:extLst>
      <p:ext uri="{BB962C8B-B14F-4D97-AF65-F5344CB8AC3E}">
        <p14:creationId xmlns:p14="http://schemas.microsoft.com/office/powerpoint/2010/main" val="22690375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اوشية الاباء cs avva shenou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الاباء</a:t>
            </a:r>
          </a:p>
        </p:txBody>
      </p:sp>
    </p:spTree>
    <p:extLst>
      <p:ext uri="{BB962C8B-B14F-4D97-AF65-F5344CB8AC3E}">
        <p14:creationId xmlns:p14="http://schemas.microsoft.com/office/powerpoint/2010/main" val="30713181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ملو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الملوك</a:t>
            </a:r>
          </a:p>
        </p:txBody>
      </p:sp>
    </p:spTree>
    <p:extLst>
      <p:ext uri="{BB962C8B-B14F-4D97-AF65-F5344CB8AC3E}">
        <p14:creationId xmlns:p14="http://schemas.microsoft.com/office/powerpoint/2010/main" val="4095065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مسب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المسبيينَ</a:t>
            </a:r>
          </a:p>
        </p:txBody>
      </p:sp>
    </p:spTree>
    <p:extLst>
      <p:ext uri="{BB962C8B-B14F-4D97-AF65-F5344CB8AC3E}">
        <p14:creationId xmlns:p14="http://schemas.microsoft.com/office/powerpoint/2010/main" val="212988057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بلا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البلاط</a:t>
            </a:r>
          </a:p>
        </p:txBody>
      </p:sp>
    </p:spTree>
    <p:extLst>
      <p:ext uri="{BB962C8B-B14F-4D97-AF65-F5344CB8AC3E}">
        <p14:creationId xmlns:p14="http://schemas.microsoft.com/office/powerpoint/2010/main" val="40690772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شعبك وكنيست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شعبك وكنيستك</a:t>
            </a:r>
          </a:p>
        </p:txBody>
      </p:sp>
    </p:spTree>
    <p:extLst>
      <p:ext uri="{BB962C8B-B14F-4D97-AF65-F5344CB8AC3E}">
        <p14:creationId xmlns:p14="http://schemas.microsoft.com/office/powerpoint/2010/main" val="133048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مرد مزمور التوزيع 2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54745" y="5206107"/>
            <a:ext cx="883451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defRPr>
            </a:lvl1pPr>
          </a:lstStyle>
          <a:p>
            <a:pPr lvl="0"/>
            <a:r>
              <a:rPr lang="da-DK" sz="4800" b="0" i="0" dirty="0">
                <a:solidFill>
                  <a:srgbClr val="FFC000"/>
                </a:solidFill>
                <a:effectLst/>
                <a:latin typeface="CS Avva Shenouda" panose="020B7200000000000000" pitchFamily="34" charset="0"/>
              </a:rPr>
              <a:t>aftwnf `ebol qen nye;mwout.</a:t>
            </a:r>
            <a:endParaRPr lang="en-US" sz="7200" dirty="0">
              <a:solidFill>
                <a:srgbClr val="FFC000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13B162-85B6-80C9-54F1-60B0AFA35307}"/>
              </a:ext>
            </a:extLst>
          </p:cNvPr>
          <p:cNvSpPr txBox="1"/>
          <p:nvPr userDrawn="1"/>
        </p:nvSpPr>
        <p:spPr>
          <a:xfrm>
            <a:off x="154745" y="4366160"/>
            <a:ext cx="88345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defRPr>
            </a:lvl1pPr>
          </a:lstStyle>
          <a:p>
            <a:pPr lvl="0"/>
            <a:r>
              <a:rPr lang="ar-EG" sz="5400" b="1" i="0" dirty="0">
                <a:solidFill>
                  <a:schemeClr val="bg1"/>
                </a:solidFill>
                <a:effectLst/>
                <a:latin typeface="Tahoma" panose="020B0604030504040204" pitchFamily="34" charset="0"/>
                <a:cs typeface="+mj-cs"/>
              </a:rPr>
              <a:t>قام من الأموات</a:t>
            </a:r>
            <a:endParaRPr lang="en-US" sz="11500" b="1" dirty="0">
              <a:solidFill>
                <a:schemeClr val="bg1"/>
              </a:solidFill>
              <a:effectLst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FF82B-C887-8A9A-A968-965C4754E862}"/>
              </a:ext>
            </a:extLst>
          </p:cNvPr>
          <p:cNvSpPr txBox="1"/>
          <p:nvPr userDrawn="1"/>
        </p:nvSpPr>
        <p:spPr>
          <a:xfrm>
            <a:off x="-188741" y="5934670"/>
            <a:ext cx="952148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54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j-cs"/>
              </a:rPr>
              <a:t> افتونف ايفـــول خين ني ايث مـــــوؤت</a:t>
            </a:r>
          </a:p>
        </p:txBody>
      </p:sp>
    </p:spTree>
    <p:extLst>
      <p:ext uri="{BB962C8B-B14F-4D97-AF65-F5344CB8AC3E}">
        <p14:creationId xmlns:p14="http://schemas.microsoft.com/office/powerpoint/2010/main" val="7115920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موض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الموضع</a:t>
            </a:r>
          </a:p>
        </p:txBody>
      </p:sp>
    </p:spTree>
    <p:extLst>
      <p:ext uri="{BB962C8B-B14F-4D97-AF65-F5344CB8AC3E}">
        <p14:creationId xmlns:p14="http://schemas.microsoft.com/office/powerpoint/2010/main" val="39609332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وشية الموضع cs avva sheno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الموضع</a:t>
            </a:r>
          </a:p>
        </p:txBody>
      </p:sp>
    </p:spTree>
    <p:extLst>
      <p:ext uri="{BB962C8B-B14F-4D97-AF65-F5344CB8AC3E}">
        <p14:creationId xmlns:p14="http://schemas.microsoft.com/office/powerpoint/2010/main" val="23484718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زروع والعش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الزروع والعشب</a:t>
            </a:r>
          </a:p>
        </p:txBody>
      </p:sp>
    </p:spTree>
    <p:extLst>
      <p:ext uri="{BB962C8B-B14F-4D97-AF65-F5344CB8AC3E}">
        <p14:creationId xmlns:p14="http://schemas.microsoft.com/office/powerpoint/2010/main" val="39946201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مياه الانها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مياه الانهار</a:t>
            </a:r>
          </a:p>
        </p:txBody>
      </p:sp>
    </p:spTree>
    <p:extLst>
      <p:ext uri="{BB962C8B-B14F-4D97-AF65-F5344CB8AC3E}">
        <p14:creationId xmlns:p14="http://schemas.microsoft.com/office/powerpoint/2010/main" val="30095814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أوشية الأهوية والثما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أوشية الأهوية والثمار</a:t>
            </a:r>
          </a:p>
        </p:txBody>
      </p:sp>
    </p:spTree>
    <p:extLst>
      <p:ext uri="{BB962C8B-B14F-4D97-AF65-F5344CB8AC3E}">
        <p14:creationId xmlns:p14="http://schemas.microsoft.com/office/powerpoint/2010/main" val="16057517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اواش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الاواشي</a:t>
            </a:r>
          </a:p>
        </p:txBody>
      </p:sp>
    </p:spTree>
    <p:extLst>
      <p:ext uri="{BB962C8B-B14F-4D97-AF65-F5344CB8AC3E}">
        <p14:creationId xmlns:p14="http://schemas.microsoft.com/office/powerpoint/2010/main" val="34375206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لاواش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الاواشي</a:t>
            </a:r>
          </a:p>
        </p:txBody>
      </p:sp>
    </p:spTree>
    <p:extLst>
      <p:ext uri="{BB962C8B-B14F-4D97-AF65-F5344CB8AC3E}">
        <p14:creationId xmlns:p14="http://schemas.microsoft.com/office/powerpoint/2010/main" val="255914914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قراب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القرابين</a:t>
            </a:r>
          </a:p>
        </p:txBody>
      </p:sp>
    </p:spTree>
    <p:extLst>
      <p:ext uri="{BB962C8B-B14F-4D97-AF65-F5344CB8AC3E}">
        <p14:creationId xmlns:p14="http://schemas.microsoft.com/office/powerpoint/2010/main" val="915692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وشية المسافر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المسافرين</a:t>
            </a:r>
          </a:p>
        </p:txBody>
      </p:sp>
    </p:spTree>
    <p:extLst>
      <p:ext uri="{BB962C8B-B14F-4D97-AF65-F5344CB8AC3E}">
        <p14:creationId xmlns:p14="http://schemas.microsoft.com/office/powerpoint/2010/main" val="372688551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اوشية الراقد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الراقدين</a:t>
            </a:r>
          </a:p>
        </p:txBody>
      </p:sp>
    </p:spTree>
    <p:extLst>
      <p:ext uri="{BB962C8B-B14F-4D97-AF65-F5344CB8AC3E}">
        <p14:creationId xmlns:p14="http://schemas.microsoft.com/office/powerpoint/2010/main" val="29901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هللوي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09490" y="4670474"/>
            <a:ext cx="883451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defRPr>
            </a:lvl1pPr>
          </a:lstStyle>
          <a:p>
            <a:pPr lvl="0"/>
            <a:r>
              <a:rPr lang="ar-EG" sz="11500" dirty="0">
                <a:effectLst/>
              </a:rPr>
              <a:t>هللويا </a:t>
            </a:r>
            <a:endParaRPr lang="en-US" sz="115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2751028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مجم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المجمع</a:t>
            </a:r>
          </a:p>
        </p:txBody>
      </p:sp>
    </p:spTree>
    <p:extLst>
      <p:ext uri="{BB962C8B-B14F-4D97-AF65-F5344CB8AC3E}">
        <p14:creationId xmlns:p14="http://schemas.microsoft.com/office/powerpoint/2010/main" val="9873753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قدمة القسم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مقدمة القسمة</a:t>
            </a:r>
          </a:p>
        </p:txBody>
      </p:sp>
    </p:spTree>
    <p:extLst>
      <p:ext uri="{BB962C8B-B14F-4D97-AF65-F5344CB8AC3E}">
        <p14:creationId xmlns:p14="http://schemas.microsoft.com/office/powerpoint/2010/main" val="1566314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مقدمة القسمة avva shenou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مقدمة القسمة</a:t>
            </a:r>
          </a:p>
        </p:txBody>
      </p:sp>
    </p:spTree>
    <p:extLst>
      <p:ext uri="{BB962C8B-B14F-4D97-AF65-F5344CB8AC3E}">
        <p14:creationId xmlns:p14="http://schemas.microsoft.com/office/powerpoint/2010/main" val="423782925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اعترا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الاعتراف</a:t>
            </a:r>
          </a:p>
        </p:txBody>
      </p:sp>
    </p:spTree>
    <p:extLst>
      <p:ext uri="{BB962C8B-B14F-4D97-AF65-F5344CB8AC3E}">
        <p14:creationId xmlns:p14="http://schemas.microsoft.com/office/powerpoint/2010/main" val="364199667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توزي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التوزيع</a:t>
            </a:r>
          </a:p>
        </p:txBody>
      </p:sp>
    </p:spTree>
    <p:extLst>
      <p:ext uri="{BB962C8B-B14F-4D97-AF65-F5344CB8AC3E}">
        <p14:creationId xmlns:p14="http://schemas.microsoft.com/office/powerpoint/2010/main" val="325293892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توزيع cs avva 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التوزيع</a:t>
            </a:r>
          </a:p>
        </p:txBody>
      </p:sp>
    </p:spTree>
    <p:extLst>
      <p:ext uri="{BB962C8B-B14F-4D97-AF65-F5344CB8AC3E}">
        <p14:creationId xmlns:p14="http://schemas.microsoft.com/office/powerpoint/2010/main" val="35301562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لتوزيع  avva 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التوزيع</a:t>
            </a:r>
          </a:p>
        </p:txBody>
      </p:sp>
    </p:spTree>
    <p:extLst>
      <p:ext uri="{BB962C8B-B14F-4D97-AF65-F5344CB8AC3E}">
        <p14:creationId xmlns:p14="http://schemas.microsoft.com/office/powerpoint/2010/main" val="58432037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انهار at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304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انهار av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0227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هيتنيات المجمع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317586"/>
            <a:ext cx="9143999" cy="154041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قداس الكلمة</a:t>
            </a:r>
          </a:p>
        </p:txBody>
      </p:sp>
    </p:spTree>
    <p:extLst>
      <p:ext uri="{BB962C8B-B14F-4D97-AF65-F5344CB8AC3E}">
        <p14:creationId xmlns:p14="http://schemas.microsoft.com/office/powerpoint/2010/main" val="59997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تين اوؤشت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0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3352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لحن تين اوؤشت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4368733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هوية السما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317586"/>
            <a:ext cx="9143999" cy="154041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اهوية السماء</a:t>
            </a:r>
          </a:p>
        </p:txBody>
      </p:sp>
    </p:spTree>
    <p:extLst>
      <p:ext uri="{BB962C8B-B14F-4D97-AF65-F5344CB8AC3E}">
        <p14:creationId xmlns:p14="http://schemas.microsoft.com/office/powerpoint/2010/main" val="49314056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ميا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317586"/>
            <a:ext cx="9143999" cy="154041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المياة</a:t>
            </a:r>
          </a:p>
        </p:txBody>
      </p:sp>
    </p:spTree>
    <p:extLst>
      <p:ext uri="{BB962C8B-B14F-4D97-AF65-F5344CB8AC3E}">
        <p14:creationId xmlns:p14="http://schemas.microsoft.com/office/powerpoint/2010/main" val="310648814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تحليل الخدا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189435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تحليل الخدام</a:t>
            </a:r>
          </a:p>
        </p:txBody>
      </p:sp>
    </p:spTree>
    <p:extLst>
      <p:ext uri="{BB962C8B-B14F-4D97-AF65-F5344CB8AC3E}">
        <p14:creationId xmlns:p14="http://schemas.microsoft.com/office/powerpoint/2010/main" val="342928566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بول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189435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البولس</a:t>
            </a:r>
          </a:p>
        </p:txBody>
      </p:sp>
    </p:spTree>
    <p:extLst>
      <p:ext uri="{BB962C8B-B14F-4D97-AF65-F5344CB8AC3E}">
        <p14:creationId xmlns:p14="http://schemas.microsoft.com/office/powerpoint/2010/main" val="206343053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كاثوليكو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189435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70338"/>
            <a:ext cx="25432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الكاثوليكون</a:t>
            </a:r>
          </a:p>
        </p:txBody>
      </p:sp>
    </p:spTree>
    <p:extLst>
      <p:ext uri="{BB962C8B-B14F-4D97-AF65-F5344CB8AC3E}">
        <p14:creationId xmlns:p14="http://schemas.microsoft.com/office/powerpoint/2010/main" val="380937239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إبركسي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189435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الإبركسيس</a:t>
            </a:r>
          </a:p>
        </p:txBody>
      </p:sp>
    </p:spTree>
    <p:extLst>
      <p:ext uri="{BB962C8B-B14F-4D97-AF65-F5344CB8AC3E}">
        <p14:creationId xmlns:p14="http://schemas.microsoft.com/office/powerpoint/2010/main" val="384781189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سنكسا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189435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312728" y="46892"/>
            <a:ext cx="254322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السنكسار</a:t>
            </a:r>
          </a:p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ar-EG" sz="40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464451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ا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189435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5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الانجيل</a:t>
            </a:r>
          </a:p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ar-EG" sz="40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2113096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عرب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189435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5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ar-EG" sz="2800" b="1" kern="12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ar-EG" sz="2800" b="1" kern="12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64847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قسم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189435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5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ar-EG" sz="2800" b="1" kern="12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ar-EG" sz="2800" b="1" kern="12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371344" y="152400"/>
            <a:ext cx="25432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القسمة</a:t>
            </a:r>
          </a:p>
        </p:txBody>
      </p:sp>
    </p:spTree>
    <p:extLst>
      <p:ext uri="{BB962C8B-B14F-4D97-AF65-F5344CB8AC3E}">
        <p14:creationId xmlns:p14="http://schemas.microsoft.com/office/powerpoint/2010/main" val="169286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برلك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0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850625" y="132055"/>
            <a:ext cx="344274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شيري ماريا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  <p:sp>
        <p:nvSpPr>
          <p:cNvPr id="7" name="Rectangle 6">
            <a:hlinkClick r:id="" action="ppaction://noaction"/>
          </p:cNvPr>
          <p:cNvSpPr/>
          <p:nvPr userDrawn="1"/>
        </p:nvSpPr>
        <p:spPr>
          <a:xfrm>
            <a:off x="8281263" y="4058161"/>
            <a:ext cx="86273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0" lang="ar-EG" sz="2500" b="0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ختام</a:t>
            </a:r>
            <a:endParaRPr kumimoji="0" lang="en-US" sz="2500" b="0" i="0" u="none" strike="noStrike" kern="1200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2732955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367255B-C631-4880-ADBF-5D5F9BF48A38}" type="datetimeFigureOut">
              <a:rPr lang="ar-EG" smtClean="0">
                <a:solidFill>
                  <a:prstClr val="black">
                    <a:tint val="75000"/>
                  </a:prstClr>
                </a:solidFill>
              </a:rPr>
              <a:pPr/>
              <a:t>15/12/1445</a:t>
            </a:fld>
            <a:endParaRPr lang="ar-E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ar-E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C555D9A-0319-458E-87A5-E4BFDB278479}" type="slidenum">
              <a:rPr lang="ar-E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E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3429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صلاة الصل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صلاة الصلح</a:t>
            </a:r>
          </a:p>
        </p:txBody>
      </p:sp>
    </p:spTree>
    <p:extLst>
      <p:ext uri="{BB962C8B-B14F-4D97-AF65-F5344CB8AC3E}">
        <p14:creationId xmlns:p14="http://schemas.microsoft.com/office/powerpoint/2010/main" val="342534289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090675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وشية السلا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اوشية السلام</a:t>
            </a:r>
          </a:p>
        </p:txBody>
      </p:sp>
    </p:spTree>
    <p:extLst>
      <p:ext uri="{BB962C8B-B14F-4D97-AF65-F5344CB8AC3E}">
        <p14:creationId xmlns:p14="http://schemas.microsoft.com/office/powerpoint/2010/main" val="188324345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اجتماعا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اوشية الاجتماعات</a:t>
            </a:r>
          </a:p>
        </p:txBody>
      </p:sp>
    </p:spTree>
    <p:extLst>
      <p:ext uri="{BB962C8B-B14F-4D97-AF65-F5344CB8AC3E}">
        <p14:creationId xmlns:p14="http://schemas.microsoft.com/office/powerpoint/2010/main" val="389791910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8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3352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GA Sindibad Regular" pitchFamily="2" charset="-78"/>
              </a:rPr>
              <a:t>الانافورا</a:t>
            </a:r>
          </a:p>
        </p:txBody>
      </p:sp>
    </p:spTree>
    <p:extLst>
      <p:ext uri="{BB962C8B-B14F-4D97-AF65-F5344CB8AC3E}">
        <p14:creationId xmlns:p14="http://schemas.microsoft.com/office/powerpoint/2010/main" val="137171830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طلبة الاولى غريغور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8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3352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GA Sindibad Regular" pitchFamily="2" charset="-78"/>
              </a:rPr>
              <a:t>الطلبة الاولى</a:t>
            </a:r>
          </a:p>
        </p:txBody>
      </p:sp>
    </p:spTree>
    <p:extLst>
      <p:ext uri="{BB962C8B-B14F-4D97-AF65-F5344CB8AC3E}">
        <p14:creationId xmlns:p14="http://schemas.microsoft.com/office/powerpoint/2010/main" val="84385981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صلوات التأسيسية الغريغور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8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3352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GA Sindibad Regular" pitchFamily="2" charset="-78"/>
              </a:rPr>
              <a:t>الصلوات التأسيسية</a:t>
            </a:r>
          </a:p>
        </p:txBody>
      </p:sp>
    </p:spTree>
    <p:extLst>
      <p:ext uri="{BB962C8B-B14F-4D97-AF65-F5344CB8AC3E}">
        <p14:creationId xmlns:p14="http://schemas.microsoft.com/office/powerpoint/2010/main" val="381864544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سر حلول الروح غريغور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8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3352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GA Sindibad Regular" pitchFamily="2" charset="-78"/>
              </a:rPr>
              <a:t>سر حلول الروح </a:t>
            </a:r>
          </a:p>
        </p:txBody>
      </p:sp>
    </p:spTree>
    <p:extLst>
      <p:ext uri="{BB962C8B-B14F-4D97-AF65-F5344CB8AC3E}">
        <p14:creationId xmlns:p14="http://schemas.microsoft.com/office/powerpoint/2010/main" val="297874048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وشية الابا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اوشية الاباء</a:t>
            </a:r>
          </a:p>
        </p:txBody>
      </p:sp>
    </p:spTree>
    <p:extLst>
      <p:ext uri="{BB962C8B-B14F-4D97-AF65-F5344CB8AC3E}">
        <p14:creationId xmlns:p14="http://schemas.microsoft.com/office/powerpoint/2010/main" val="402925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زامير الساعة الثالث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203210"/>
          </a:xfrm>
          <a:prstGeom prst="rect">
            <a:avLst/>
          </a:prstGeom>
        </p:spPr>
        <p:txBody>
          <a:bodyPr/>
          <a:lstStyle>
            <a:lvl1pPr algn="justLow" rtl="1">
              <a:defRPr>
                <a:solidFill>
                  <a:schemeClr val="bg1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02522" y="167863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مزامير الساعة الثالثة</a:t>
            </a:r>
          </a:p>
        </p:txBody>
      </p:sp>
      <p:sp>
        <p:nvSpPr>
          <p:cNvPr id="3" name="Rectangle 2">
            <a:hlinkClick r:id="" action="ppaction://noaction"/>
          </p:cNvPr>
          <p:cNvSpPr/>
          <p:nvPr userDrawn="1"/>
        </p:nvSpPr>
        <p:spPr>
          <a:xfrm>
            <a:off x="0" y="4058161"/>
            <a:ext cx="105670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0" lang="ar-EG" sz="2500" b="0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الانجيل</a:t>
            </a:r>
            <a:endParaRPr kumimoji="0" lang="en-US" sz="2500" b="0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7575687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لانافور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ar-EG" sz="4400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الانافورا</a:t>
            </a:r>
          </a:p>
        </p:txBody>
      </p:sp>
    </p:spTree>
    <p:extLst>
      <p:ext uri="{BB962C8B-B14F-4D97-AF65-F5344CB8AC3E}">
        <p14:creationId xmlns:p14="http://schemas.microsoft.com/office/powerpoint/2010/main" val="390952149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زروع و العش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ar-EG" sz="4400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اوشية</a:t>
            </a:r>
            <a:r>
              <a:rPr lang="ar-EG" sz="4400" kern="10" baseline="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الزروع و العشب</a:t>
            </a:r>
            <a:endParaRPr lang="ar-EG" sz="4400" kern="10" dirty="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815703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وشية اهوية السما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ar-EG" sz="4400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اوشية اهوية السماء</a:t>
            </a:r>
          </a:p>
        </p:txBody>
      </p:sp>
    </p:spTree>
    <p:extLst>
      <p:ext uri="{BB962C8B-B14F-4D97-AF65-F5344CB8AC3E}">
        <p14:creationId xmlns:p14="http://schemas.microsoft.com/office/powerpoint/2010/main" val="337379649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وشية الميا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ar-EG" sz="4400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اوشية المياة</a:t>
            </a:r>
          </a:p>
        </p:txBody>
      </p:sp>
    </p:spTree>
    <p:extLst>
      <p:ext uri="{BB962C8B-B14F-4D97-AF65-F5344CB8AC3E}">
        <p14:creationId xmlns:p14="http://schemas.microsoft.com/office/powerpoint/2010/main" val="406860628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أوشية المسافر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600200" y="-76200"/>
            <a:ext cx="61722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أوشية المسافرين</a:t>
            </a:r>
          </a:p>
        </p:txBody>
      </p:sp>
    </p:spTree>
    <p:extLst>
      <p:ext uri="{BB962C8B-B14F-4D97-AF65-F5344CB8AC3E}">
        <p14:creationId xmlns:p14="http://schemas.microsoft.com/office/powerpoint/2010/main" val="295784950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رباع الناقو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90800" y="76200"/>
            <a:ext cx="419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32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AGA Sindibad Regular" pitchFamily="2" charset="-78"/>
              </a:rPr>
              <a:t>أرباع</a:t>
            </a:r>
            <a:r>
              <a:rPr kumimoji="0" lang="ar-EG" sz="24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 </a:t>
            </a:r>
            <a:r>
              <a:rPr kumimoji="0" lang="ar-EG" sz="32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AGA Sindibad Regular" pitchFamily="2" charset="-78"/>
              </a:rPr>
              <a:t>الناقوس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lang="ar-EG" sz="44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4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7796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رباع الناقوس avva shenou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90800" y="76200"/>
            <a:ext cx="419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32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AGA Sindibad Regular" pitchFamily="2" charset="-78"/>
              </a:rPr>
              <a:t>أرباع</a:t>
            </a:r>
            <a:r>
              <a:rPr kumimoji="0" lang="ar-EG" sz="24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 </a:t>
            </a:r>
            <a:r>
              <a:rPr kumimoji="0" lang="ar-EG" sz="32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AGA Sindibad Regular" pitchFamily="2" charset="-78"/>
              </a:rPr>
              <a:t>الناقوس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lang="ar-EG" sz="44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2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4631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تسبحة البصخ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65233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61235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رباع الناقوس cs new athanaso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90800" y="76200"/>
            <a:ext cx="419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32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AGA Sindibad Regular" pitchFamily="2" charset="-78"/>
              </a:rPr>
              <a:t>أرباع</a:t>
            </a:r>
            <a:r>
              <a:rPr kumimoji="0" lang="ar-EG" sz="24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 </a:t>
            </a:r>
            <a:r>
              <a:rPr kumimoji="0" lang="ar-EG" sz="32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AGA Sindibad Regular" pitchFamily="2" charset="-78"/>
              </a:rPr>
              <a:t>الناقوس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lang="ar-EG" sz="40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0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07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107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772DD83-7B89-EDB4-7DBD-051B021849D0}"/>
              </a:ext>
            </a:extLst>
          </p:cNvPr>
          <p:cNvPicPr>
            <a:picLocks noChangeAspect="1"/>
          </p:cNvPicPr>
          <p:nvPr userDrawn="1"/>
        </p:nvPicPr>
        <p:blipFill>
          <a:blip r:embed="rId1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" y="2506662"/>
            <a:ext cx="91286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8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16" r:id="rId44"/>
    <p:sldLayoutId id="2147483717" r:id="rId45"/>
    <p:sldLayoutId id="2147483718" r:id="rId46"/>
    <p:sldLayoutId id="2147483719" r:id="rId47"/>
    <p:sldLayoutId id="2147483720" r:id="rId48"/>
    <p:sldLayoutId id="2147483721" r:id="rId49"/>
    <p:sldLayoutId id="2147483722" r:id="rId50"/>
    <p:sldLayoutId id="2147483723" r:id="rId51"/>
    <p:sldLayoutId id="2147483724" r:id="rId52"/>
    <p:sldLayoutId id="2147483725" r:id="rId53"/>
    <p:sldLayoutId id="2147483726" r:id="rId54"/>
    <p:sldLayoutId id="2147483727" r:id="rId55"/>
    <p:sldLayoutId id="2147483728" r:id="rId56"/>
    <p:sldLayoutId id="2147483729" r:id="rId57"/>
    <p:sldLayoutId id="2147483730" r:id="rId58"/>
    <p:sldLayoutId id="2147483731" r:id="rId59"/>
    <p:sldLayoutId id="2147483732" r:id="rId60"/>
    <p:sldLayoutId id="2147483733" r:id="rId61"/>
    <p:sldLayoutId id="2147483734" r:id="rId62"/>
    <p:sldLayoutId id="2147483735" r:id="rId63"/>
    <p:sldLayoutId id="2147483736" r:id="rId64"/>
    <p:sldLayoutId id="2147483737" r:id="rId65"/>
    <p:sldLayoutId id="2147483738" r:id="rId66"/>
    <p:sldLayoutId id="2147483739" r:id="rId67"/>
    <p:sldLayoutId id="2147483740" r:id="rId68"/>
    <p:sldLayoutId id="2147483741" r:id="rId69"/>
    <p:sldLayoutId id="2147483742" r:id="rId70"/>
    <p:sldLayoutId id="2147483743" r:id="rId71"/>
    <p:sldLayoutId id="2147483744" r:id="rId72"/>
    <p:sldLayoutId id="2147483745" r:id="rId73"/>
    <p:sldLayoutId id="2147483746" r:id="rId74"/>
    <p:sldLayoutId id="2147483747" r:id="rId75"/>
    <p:sldLayoutId id="2147483748" r:id="rId76"/>
    <p:sldLayoutId id="2147483749" r:id="rId77"/>
    <p:sldLayoutId id="2147483750" r:id="rId78"/>
    <p:sldLayoutId id="2147483751" r:id="rId79"/>
    <p:sldLayoutId id="2147483752" r:id="rId80"/>
    <p:sldLayoutId id="2147483753" r:id="rId81"/>
    <p:sldLayoutId id="2147483754" r:id="rId82"/>
    <p:sldLayoutId id="2147483755" r:id="rId83"/>
    <p:sldLayoutId id="2147483756" r:id="rId84"/>
    <p:sldLayoutId id="2147483757" r:id="rId85"/>
    <p:sldLayoutId id="2147483758" r:id="rId86"/>
    <p:sldLayoutId id="2147483759" r:id="rId87"/>
    <p:sldLayoutId id="2147483760" r:id="rId88"/>
    <p:sldLayoutId id="2147483761" r:id="rId89"/>
    <p:sldLayoutId id="2147483762" r:id="rId90"/>
    <p:sldLayoutId id="2147483763" r:id="rId91"/>
    <p:sldLayoutId id="2147483764" r:id="rId92"/>
    <p:sldLayoutId id="2147483765" r:id="rId93"/>
    <p:sldLayoutId id="2147483766" r:id="rId94"/>
    <p:sldLayoutId id="2147483767" r:id="rId95"/>
    <p:sldLayoutId id="2147483768" r:id="rId96"/>
    <p:sldLayoutId id="2147483769" r:id="rId97"/>
    <p:sldLayoutId id="2147483770" r:id="rId98"/>
    <p:sldLayoutId id="2147483771" r:id="rId99"/>
    <p:sldLayoutId id="2147483772" r:id="rId100"/>
    <p:sldLayoutId id="2147483773" r:id="rId101"/>
    <p:sldLayoutId id="2147483774" r:id="rId102"/>
    <p:sldLayoutId id="2147483775" r:id="rId103"/>
    <p:sldLayoutId id="2147483776" r:id="rId104"/>
    <p:sldLayoutId id="2147483777" r:id="rId105"/>
    <p:sldLayoutId id="2147483778" r:id="rId10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2592D1-9894-4470-9AF6-6DD8401BCA9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4467"/>
            <a:ext cx="9126224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5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</p:sldLayoutIdLst>
  <p:txStyles>
    <p:titleStyle>
      <a:lvl1pPr algn="ctr" rtl="1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cs typeface="PT Bold Heading" pitchFamily="2" charset="-78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cs typeface="PT Bold Heading" pitchFamily="2" charset="-78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cs typeface="PT Bold Heading" pitchFamily="2" charset="-78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cs typeface="PT Bold Heading" pitchFamily="2" charset="-78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PT Bold Heading" pitchFamily="2" charset="-78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PT Bold Heading" pitchFamily="2" charset="-78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PT Bold Heading" pitchFamily="2" charset="-78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PT Bold Heading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har char="–"/>
        <a:defRPr sz="3600">
          <a:solidFill>
            <a:schemeClr val="bg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bg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har char="–"/>
        <a:defRPr sz="3600">
          <a:solidFill>
            <a:schemeClr val="bg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har char="»"/>
        <a:defRPr sz="3600">
          <a:solidFill>
            <a:schemeClr val="bg1"/>
          </a:solidFill>
          <a:latin typeface="+mn-lt"/>
          <a:cs typeface="+mn-cs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defRPr sz="3600">
          <a:solidFill>
            <a:schemeClr val="bg1"/>
          </a:solidFill>
          <a:latin typeface="+mn-lt"/>
          <a:cs typeface="+mn-cs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defRPr sz="3600">
          <a:solidFill>
            <a:schemeClr val="bg1"/>
          </a:solidFill>
          <a:latin typeface="+mn-lt"/>
          <a:cs typeface="+mn-cs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defRPr sz="3600">
          <a:solidFill>
            <a:schemeClr val="bg1"/>
          </a:solidFill>
          <a:latin typeface="+mn-lt"/>
          <a:cs typeface="+mn-cs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defRPr sz="3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itle 1"/>
          <p:cNvSpPr>
            <a:spLocks noGrp="1"/>
          </p:cNvSpPr>
          <p:nvPr>
            <p:ph type="title"/>
          </p:nvPr>
        </p:nvSpPr>
        <p:spPr bwMode="auto">
          <a:xfrm>
            <a:off x="-2057400" y="19050"/>
            <a:ext cx="2057400" cy="765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ar-EG"/>
              <a:t>الأحد السابع</a:t>
            </a:r>
            <a:endParaRPr lang="en-US"/>
          </a:p>
        </p:txBody>
      </p:sp>
      <p:sp>
        <p:nvSpPr>
          <p:cNvPr id="144387" name="Title 1"/>
          <p:cNvSpPr txBox="1">
            <a:spLocks/>
          </p:cNvSpPr>
          <p:nvPr/>
        </p:nvSpPr>
        <p:spPr bwMode="auto">
          <a:xfrm>
            <a:off x="76200" y="3857624"/>
            <a:ext cx="91440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800" b="1" i="0" u="sng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من رسالة معلمنا معلمنا بولس الرسول الأولى إلى كورنثوس ( 12 : 1 - 31 )</a:t>
            </a:r>
          </a:p>
        </p:txBody>
      </p:sp>
      <p:sp>
        <p:nvSpPr>
          <p:cNvPr id="144388" name="Content Placeholder 3"/>
          <p:cNvSpPr txBox="1">
            <a:spLocks/>
          </p:cNvSpPr>
          <p:nvPr/>
        </p:nvSpPr>
        <p:spPr bwMode="auto">
          <a:xfrm>
            <a:off x="0" y="4267200"/>
            <a:ext cx="9144000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3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وأما من جهة المواهب الروحية أيها الاخوة فلست أريد أن تجهلوا . أنتم تعلمون أنكم كنتم أمماً مُنقادين إلى الأوثان البكم كما كنتم تساقون . و من أجل هذا أعرِّفكم انه ليس أحد يتكلم بروح الله فيقول أن يسوع أناثيما . وليس أحد يقدر أن يقول يسوعَ هو الرب إلا بالروح القدس . </a:t>
            </a:r>
            <a:r>
              <a:rPr kumimoji="0" lang="ar-EG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فأنواع مواهب موجودة و لكن الروح واحد . </a:t>
            </a:r>
            <a:endParaRPr kumimoji="0" lang="ar-EG" sz="33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3BD8B1EE-F08A-465A-9C71-E308B0F9C60C}"/>
              </a:ext>
            </a:extLst>
          </p:cNvPr>
          <p:cNvSpPr txBox="1"/>
          <p:nvPr/>
        </p:nvSpPr>
        <p:spPr bwMode="auto">
          <a:xfrm>
            <a:off x="0" y="4303455"/>
            <a:ext cx="9144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rtlCol="0"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ألعل الجميع أنبياء ألعل الجميع معلمون أم هم جميعاً صانعون قوات أم هل وُهب لهم جميعاً مواهبَ شفاءِ الأمراض ، ألعل الجميع يتكلمون بألسنة . ألعل الجميع يُترجمون . فتغايروا على المواهب الحُسنى. 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93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itle 1"/>
          <p:cNvSpPr txBox="1">
            <a:spLocks/>
          </p:cNvSpPr>
          <p:nvPr/>
        </p:nvSpPr>
        <p:spPr bwMode="auto">
          <a:xfrm>
            <a:off x="609600" y="3810000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3200" b="1" i="0" u="sng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الكاثوليكون من رسالة مُعلمنا يوحنا الأولى (2: 20-29 و 3: 1)</a:t>
            </a:r>
          </a:p>
        </p:txBody>
      </p:sp>
      <p:sp>
        <p:nvSpPr>
          <p:cNvPr id="161795" name="Content Placeholder 3"/>
          <p:cNvSpPr txBox="1">
            <a:spLocks/>
          </p:cNvSpPr>
          <p:nvPr/>
        </p:nvSpPr>
        <p:spPr bwMode="auto">
          <a:xfrm>
            <a:off x="0" y="4343400"/>
            <a:ext cx="91440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و أما انتم فلكم مسحة من القدوس وتعرفون كل شيء . لم اكتب إليكم لأنكم لستم تعرفون الحق بل لأنكم به عارفون وأن كل كذبٍ ليس هو من الحق . من هو الكذاب إلا الذى يُنكر أن يسوع هو المسيح . فذاك هو المسيح الكذاب الذى يُنكرُ الآب والابن . 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FA07C0BD-CF04-4524-B99A-5E5239D6E493}"/>
              </a:ext>
            </a:extLst>
          </p:cNvPr>
          <p:cNvSpPr txBox="1"/>
          <p:nvPr/>
        </p:nvSpPr>
        <p:spPr bwMode="auto">
          <a:xfrm>
            <a:off x="-152400" y="4343400"/>
            <a:ext cx="92964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rtlCol="0"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كل من يُنكر الابنَ ليس له الآب أيضاً وأما المُعترف بالابن فله الآبُ أيضاً . و أما انتم فما سمعتموه من البدءِ فليَثبتُ إذاً فيكم . إن ثبت فيكم ما سمعتموه من البدء فانتم أيضاً تثبتون في الابن و في الآبِ . و هذا هو الوعد الذى وعدنا به هو الحياة الأبدية . 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28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71768960-2365-4A37-A0CE-3B81D579C83B}"/>
              </a:ext>
            </a:extLst>
          </p:cNvPr>
          <p:cNvSpPr txBox="1"/>
          <p:nvPr/>
        </p:nvSpPr>
        <p:spPr bwMode="auto">
          <a:xfrm>
            <a:off x="-152400" y="4419600"/>
            <a:ext cx="92964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rtlCol="0"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كتبت إليكم بهذا عن الذين يضلونكم و أما انتم فالمسحة التى قبلتموها منه تبقى فيكم و لستم مُحتاجين إلى أن يُعلمكم أحد بهذه الأشياء . بل كما تعلمكم هذه المسحة عينها عن كل شيءٍ . و هى صادقة لا كذب فيها و بحسب ما علمتكم فاثبتوا . 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664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F6549D3A-9392-4449-AB52-FB7B92E4AA13}"/>
              </a:ext>
            </a:extLst>
          </p:cNvPr>
          <p:cNvSpPr txBox="1"/>
          <p:nvPr/>
        </p:nvSpPr>
        <p:spPr bwMode="auto">
          <a:xfrm>
            <a:off x="0" y="4419600"/>
            <a:ext cx="9144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rtlCol="0"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فالآن أيها البنون اثبتوا فيه حتى إذا ظهر يكون لنا عنده ثقة و لا نخجل منه في مجيئهِ . إن علمتم أنه بارٌ فاعلموا أن كل من يصنع البرَ فانه مولودٌ منه . انظروا أية محبة أعطانا الآب حتى نُدعى أبناء الله. 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158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itle 1"/>
          <p:cNvSpPr txBox="1">
            <a:spLocks/>
          </p:cNvSpPr>
          <p:nvPr/>
        </p:nvSpPr>
        <p:spPr bwMode="auto">
          <a:xfrm>
            <a:off x="1066800" y="3810000"/>
            <a:ext cx="8350624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3400" b="1" i="0" u="sng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الإبركسيس من أعمال آبائنا الرسل القديسين 2 : 1 - 21</a:t>
            </a:r>
          </a:p>
        </p:txBody>
      </p:sp>
      <p:sp>
        <p:nvSpPr>
          <p:cNvPr id="173059" name="Content Placeholder 3"/>
          <p:cNvSpPr txBox="1">
            <a:spLocks/>
          </p:cNvSpPr>
          <p:nvPr/>
        </p:nvSpPr>
        <p:spPr bwMode="auto">
          <a:xfrm>
            <a:off x="0" y="4343400"/>
            <a:ext cx="9144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فلما حضر يوم الخمسين كان الجميع معاً بنفس واحدةٍ . و صار من السماء بغتة صوتٌ كصوتِ العاصفةِ فامتلأ منه جميع البيتِ الذى كانوا فيه جالسين . و ظهرت لهم ألسنة مُنقسمة مثل النار واستقرت على كل واحدٍ منهم . 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8A6F0064-89E2-4C5A-9AD2-4614CCD19C39}"/>
              </a:ext>
            </a:extLst>
          </p:cNvPr>
          <p:cNvSpPr txBox="1"/>
          <p:nvPr/>
        </p:nvSpPr>
        <p:spPr bwMode="auto">
          <a:xfrm>
            <a:off x="0" y="4495800"/>
            <a:ext cx="91440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rtlCol="0"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3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فامتلأ الجميعُ من الروح القدس و ابتدءوا يتكلمون بألسنةٍ أخرى كما أعطاهم الروح أن ينطقوا . و كان رجالٌ يهودٌ أتقياءٌ من كل أمةِ تحت السماءِ ساكنين في أورشليم . فلما كان ذلك الصوت اجتمع كل الشعبِ وتحيروا لأن كل واحدٍ منهم كان يسمعهم يتكلمون بلغتهِ . </a:t>
            </a:r>
            <a:endParaRPr kumimoji="0" lang="en-GB" sz="33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968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8B80BF44-3B5A-4E69-9C27-924E48B712A0}"/>
              </a:ext>
            </a:extLst>
          </p:cNvPr>
          <p:cNvSpPr txBox="1"/>
          <p:nvPr/>
        </p:nvSpPr>
        <p:spPr bwMode="auto">
          <a:xfrm>
            <a:off x="0" y="4321384"/>
            <a:ext cx="9144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rtlCol="0"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وكانوا مبهوتين مُتعجبين قائلين بعضهم لبعض أترى أليس جميع الذين يتكلمون جليليين فكيف نسمع كل واحدٍ منا لسانه الذى ولد فيهِ .  فرتيون و ماديون و عيلاميون و الساكنون ما بين النهرين واليهودية و كبادوكية و بنطس وآسيا و فريجية و بمفيلية و مصر و نواحي ليبية القريبة من القيروان . والرومانيون يهودٌ ودخلاءٌ . 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46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5ABAA1C7-F958-4269-AE07-41D351C0A9F5}"/>
              </a:ext>
            </a:extLst>
          </p:cNvPr>
          <p:cNvSpPr txBox="1"/>
          <p:nvPr/>
        </p:nvSpPr>
        <p:spPr bwMode="auto">
          <a:xfrm>
            <a:off x="0" y="4303455"/>
            <a:ext cx="9144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rtlCol="0"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كريتيون وعرب نسمعهم يتكلمون بألسنتنا بعظائم الله . فتحير الجميع و ارتابوا قائلين بعضهم لبعض ما عسى أن يكون هذا . وآخرون كانوا يستهزئون قائلين انهم قد امتلأوا سلافة و سكروا . 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432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796C17DB-17A6-469F-A3EC-C8BD19ED5470}"/>
              </a:ext>
            </a:extLst>
          </p:cNvPr>
          <p:cNvSpPr txBox="1"/>
          <p:nvPr/>
        </p:nvSpPr>
        <p:spPr bwMode="auto">
          <a:xfrm>
            <a:off x="0" y="4343400"/>
            <a:ext cx="91440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rtlCol="0"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3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فوقف بطرس مع الأحد عشر فرفع صوته و قال لهم أيها الرجال اليهود والساكنون في أورشليم أجمعين : ليكن هذا معلوماً عندكم و أنصتوا لكلامي . لأن هؤلاء ليسوا سكارى كما انتم تظنون . لأنها الساعة الثالثة من النهار . </a:t>
            </a:r>
            <a:endParaRPr kumimoji="0" lang="en-GB" sz="3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17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0A69DACD-3137-4545-969C-E85E63651A49}"/>
              </a:ext>
            </a:extLst>
          </p:cNvPr>
          <p:cNvSpPr txBox="1"/>
          <p:nvPr/>
        </p:nvSpPr>
        <p:spPr bwMode="auto">
          <a:xfrm>
            <a:off x="-152400" y="4343400"/>
            <a:ext cx="92964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rtlCol="0"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3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و أنواع خدم موجودة و لكن الرب واحد . و أنواع أعمال موجودة و لكن  الله واحد الذى يفعل ما يشاء الكل في الكل . و لكنه لكل واحدٍ يُعطي إظهار الروح للمنفعة . فإنه لواحد يعطى بالروح كلام حكمة . و آخر يُعطى كلام العلم بالروح الواحد . و لآخر إيمان بالروح الواحد . </a:t>
            </a:r>
            <a:endParaRPr kumimoji="0" lang="en-GB" sz="33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145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E363853-75FF-4B0B-AEEF-51D2D79113ED}"/>
              </a:ext>
            </a:extLst>
          </p:cNvPr>
          <p:cNvSpPr txBox="1"/>
          <p:nvPr/>
        </p:nvSpPr>
        <p:spPr bwMode="auto">
          <a:xfrm>
            <a:off x="76200" y="4495800"/>
            <a:ext cx="9144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rtlCol="0"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بل هذا ما قيل بيوئيل النبي : يقول الله يكون في الأيام الأخيرة أنى اسكب من روحي على كل بشر فيتنبأ بنوكم وبناتكم و يرى  شبابكم رؤيا ومشايخكم يحلمون أحلاماً . و على عبيدي أيضاً وعلى إمائي اسكب من روحي في تلك الأيام فيتنبأون . 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132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ABCF6D98-DB93-4A45-AE6E-E2E11D46C302}"/>
              </a:ext>
            </a:extLst>
          </p:cNvPr>
          <p:cNvSpPr txBox="1"/>
          <p:nvPr/>
        </p:nvSpPr>
        <p:spPr bwMode="auto">
          <a:xfrm>
            <a:off x="0" y="4343400"/>
            <a:ext cx="9144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rtlCol="0"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و أعطى عجائب من السماء من فوق وآياتٍ على الأرض من اسفل دماً وناراً و بخار دخان . و الشمس تتحول إلى الظلمةِ والقمر إلى دم قبل أن يأتى يوم الرب العظيم الشهير . و يكون كل من يدعو باسم الرب يَخلص .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825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00" name="Title 1"/>
          <p:cNvSpPr txBox="1">
            <a:spLocks/>
          </p:cNvSpPr>
          <p:nvPr/>
        </p:nvSpPr>
        <p:spPr bwMode="auto">
          <a:xfrm>
            <a:off x="462756" y="3733800"/>
            <a:ext cx="8218488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1" i="0" u="sng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المزمور ( 46 : 5 و 6 )</a:t>
            </a:r>
          </a:p>
        </p:txBody>
      </p:sp>
      <p:sp>
        <p:nvSpPr>
          <p:cNvPr id="238601" name="Content Placeholder 3"/>
          <p:cNvSpPr txBox="1">
            <a:spLocks/>
          </p:cNvSpPr>
          <p:nvPr/>
        </p:nvSpPr>
        <p:spPr bwMode="auto">
          <a:xfrm>
            <a:off x="383335" y="4800600"/>
            <a:ext cx="8305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ar-SA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صعد الله بتهليل . والرب بصوت البوق . لأن الرب ملك على جميع الأمم .  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Title 1"/>
          <p:cNvSpPr txBox="1">
            <a:spLocks/>
          </p:cNvSpPr>
          <p:nvPr/>
        </p:nvSpPr>
        <p:spPr bwMode="auto">
          <a:xfrm>
            <a:off x="1066800" y="3810000"/>
            <a:ext cx="807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3000" b="1" i="0" u="sng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الإنجيل من بشارة مُعلمنا يوحنا 15 :26 – 27 إلى 16 : 1 – 15</a:t>
            </a:r>
          </a:p>
        </p:txBody>
      </p:sp>
      <p:sp>
        <p:nvSpPr>
          <p:cNvPr id="240644" name="Content Placeholder 3"/>
          <p:cNvSpPr txBox="1">
            <a:spLocks/>
          </p:cNvSpPr>
          <p:nvPr/>
        </p:nvSpPr>
        <p:spPr bwMode="auto">
          <a:xfrm>
            <a:off x="-8965" y="4278406"/>
            <a:ext cx="9144000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914400" rtl="1" fontAlgn="base">
              <a:spcBef>
                <a:spcPct val="20000"/>
              </a:spcBef>
              <a:spcAft>
                <a:spcPct val="0"/>
              </a:spcAft>
            </a:pPr>
            <a:r>
              <a:rPr kumimoji="0" lang="ar-SA" sz="33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متى جاء البارقليط الذى أرسله أنا إليكم من الآبِ روح الحق الذى من عند الآب ينبثقُ هو يشهدُ ليّ . و أنتم تشهدون أيضاً لأنكم معي من الابتداء . قد كلمتكم بهذا لكي لا تشكوا </a:t>
            </a:r>
            <a:r>
              <a:rPr lang="ar-EG" sz="33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itchFamily="18" charset="0"/>
              </a:rPr>
              <a:t>و سيخرجونكم من مجامعهم بل ستأتي ساعة يظن فيها كل من يقتلكم أنه يُقرب قرباناً لله . و يفعلون هذا بكم لأنهم لم  يعرفوا الآب و لا عرفوني . </a:t>
            </a:r>
            <a:endParaRPr kumimoji="0" lang="ar-SA" sz="33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0E0456F9-2F84-4959-BDF3-5E6F9E8248BC}"/>
              </a:ext>
            </a:extLst>
          </p:cNvPr>
          <p:cNvSpPr txBox="1"/>
          <p:nvPr/>
        </p:nvSpPr>
        <p:spPr bwMode="auto">
          <a:xfrm>
            <a:off x="0" y="4343400"/>
            <a:ext cx="9144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rtlCol="0">
            <a:spAutoFit/>
          </a:bodyPr>
          <a:lstStyle/>
          <a:p>
            <a:pPr algn="r" rtl="1" eaLnBrk="1" hangingPunct="1">
              <a:spcBef>
                <a:spcPct val="20000"/>
              </a:spcBef>
            </a:pPr>
            <a:r>
              <a:rPr lang="ar-EG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itchFamily="18" charset="0"/>
              </a:rPr>
              <a:t>لكنى كلمتكم بهذا حتى إذا جاءت الساعة تذكرون أنى أنا قلت لكم . و لم اقل لكم من البداءة لأني كنت معكم . و أما الآن فإني مُنطلق إلى الذى أرسلني و ليس أحدٌ منكم يسألني إلى أين تمضى . لكن لأني قلت لكم هذا قد ملأ الحزن قلوبكم . </a:t>
            </a:r>
            <a:endParaRPr lang="en-GB" sz="3600" b="1" dirty="0">
              <a:solidFill>
                <a:srgbClr val="FFFFFF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589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5D549BD3-07ED-4F75-88D9-94C4297EE0B2}"/>
              </a:ext>
            </a:extLst>
          </p:cNvPr>
          <p:cNvSpPr txBox="1"/>
          <p:nvPr/>
        </p:nvSpPr>
        <p:spPr bwMode="auto">
          <a:xfrm>
            <a:off x="0" y="4267200"/>
            <a:ext cx="9144000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rtlCol="0">
            <a:spAutoFit/>
          </a:bodyPr>
          <a:lstStyle/>
          <a:p>
            <a:pPr algn="r" rtl="1" eaLnBrk="1" hangingPunct="1">
              <a:spcBef>
                <a:spcPct val="20000"/>
              </a:spcBef>
            </a:pPr>
            <a:r>
              <a:rPr lang="ar-EG" sz="33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itchFamily="18" charset="0"/>
              </a:rPr>
              <a:t>لكني أقول لكم الحق انه خيرٌ لكم أن انطلق . لأني إن لم انطلق لا يأتيكم البارقليط. و لكن إن انطلقت أرسله لكم . و متى جاء ذلك فهو يُبكت العالمَ على خطيةٍ وعلى بر وعلى دينونةٍ. أما على خطية فلأنهم لا يؤمنون بيّ  و أما على بر فلأنني مُنطلق إلى الآب و لا ترونني أيضاً . </a:t>
            </a:r>
            <a:r>
              <a:rPr lang="ar-EG" sz="3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itchFamily="18" charset="0"/>
              </a:rPr>
              <a:t>و أما على دينونةٍ فلأن رئيس هذا العالم قد دين . </a:t>
            </a:r>
            <a:endParaRPr lang="en-GB" sz="3300" b="1" dirty="0">
              <a:solidFill>
                <a:srgbClr val="FFFFFF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962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2D265104-7599-48CC-BBEB-9A0A1DE1FC04}"/>
              </a:ext>
            </a:extLst>
          </p:cNvPr>
          <p:cNvSpPr txBox="1"/>
          <p:nvPr/>
        </p:nvSpPr>
        <p:spPr bwMode="auto">
          <a:xfrm>
            <a:off x="-4482" y="4303455"/>
            <a:ext cx="9144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rtlCol="0">
            <a:spAutoFit/>
          </a:bodyPr>
          <a:lstStyle/>
          <a:p>
            <a:pPr algn="r" rtl="1" eaLnBrk="1" hangingPunct="1">
              <a:spcBef>
                <a:spcPct val="20000"/>
              </a:spcBef>
            </a:pPr>
            <a:r>
              <a:rPr lang="ar-EG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itchFamily="18" charset="0"/>
              </a:rPr>
              <a:t>إن ليّ أموراً كثيرة أيضاً لأقول لكم و لكن لا تستطيعون أن تحتملوا الآن . و أما متى جاء ذاك روح الحق فهو يُرشدكم إلى جميع الحق . لأنه ليس يتكلم من نفسه بل كل ما يسمع يتكلم به و يُخبركم بأمور آتيةٍ .</a:t>
            </a:r>
            <a:endParaRPr lang="en-GB" sz="4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341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1E94F2D1-0B7A-4C34-8831-11EDBDE603FE}"/>
              </a:ext>
            </a:extLst>
          </p:cNvPr>
          <p:cNvSpPr txBox="1"/>
          <p:nvPr/>
        </p:nvSpPr>
        <p:spPr bwMode="auto">
          <a:xfrm>
            <a:off x="0" y="4495800"/>
            <a:ext cx="91440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rtlCol="0">
            <a:spAutoFit/>
          </a:bodyPr>
          <a:lstStyle/>
          <a:p>
            <a:pPr algn="r" rtl="1" eaLnBrk="1" hangingPunct="1">
              <a:spcBef>
                <a:spcPct val="20000"/>
              </a:spcBef>
            </a:pPr>
            <a:r>
              <a:rPr lang="ar-EG" sz="4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itchFamily="18" charset="0"/>
              </a:rPr>
              <a:t>وذاك يُمجدني لأنه يأخذ مما لي و يُخبركم . جميع ما للآب هو ليّ لهذا قلت لكم انه يأخذ مما ليّ و يخبركم .  </a:t>
            </a:r>
            <a:endParaRPr lang="en-GB" sz="4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519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B49F-00E2-4E5D-BCFA-7BA56B7E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349478"/>
            <a:ext cx="9144000" cy="782371"/>
          </a:xfrm>
        </p:spPr>
        <p:txBody>
          <a:bodyPr/>
          <a:lstStyle/>
          <a:p>
            <a:r>
              <a:rPr lang="ar-EG" sz="3200" dirty="0">
                <a:effectLst/>
                <a:latin typeface="Tahoma" panose="020B0604030504040204" pitchFamily="34" charset="0"/>
              </a:rPr>
              <a:t>تعال إلينا اليوم، يا سيدنا المسيح، وأضئ علينان، بلاهوتك العالي .</a:t>
            </a:r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19A69-506E-4802-951C-BFE838AE1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200" dirty="0">
                <a:effectLst/>
                <a:latin typeface="Tahoma" panose="020B0604030504040204" pitchFamily="34" charset="0"/>
              </a:rPr>
              <a:t>آمو شارون إمفوؤ : أو بين نيب بيخريستوس : آري أوؤيني إرون : خين تيك ميثنوتي إت تشوسي  .</a:t>
            </a:r>
            <a:endParaRPr lang="en-GB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A50B-2BC4-4027-9AB8-46F9E07B5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3600" dirty="0" err="1">
                <a:effectLst/>
                <a:latin typeface="Avva_Shenouda" panose="020B0500000000000000" pitchFamily="34" charset="0"/>
              </a:rPr>
              <a:t>Amov</a:t>
            </a:r>
            <a:r>
              <a:rPr lang="en-GB" sz="3600" dirty="0">
                <a:effectLst/>
                <a:latin typeface="Avva_Shenouda" panose="020B0500000000000000" pitchFamily="34" charset="0"/>
              </a:rPr>
              <a:t> 2aron `</a:t>
            </a:r>
            <a:r>
              <a:rPr lang="en-GB" sz="3600" dirty="0" err="1">
                <a:effectLst/>
                <a:latin typeface="Avva_Shenouda" panose="020B0500000000000000" pitchFamily="34" charset="0"/>
              </a:rPr>
              <a:t>mfoov</a:t>
            </a:r>
            <a:r>
              <a:rPr lang="en-GB" sz="3600" dirty="0">
                <a:effectLst/>
                <a:latin typeface="Avva_Shenouda" panose="020B0500000000000000" pitchFamily="34" charset="0"/>
              </a:rPr>
              <a:t> : w Penn3b </a:t>
            </a:r>
            <a:r>
              <a:rPr lang="en-GB" sz="3600" dirty="0" err="1">
                <a:effectLst/>
                <a:latin typeface="Avva_Shenouda" panose="020B0500000000000000" pitchFamily="34" charset="0"/>
              </a:rPr>
              <a:t>Pixrictoc</a:t>
            </a:r>
            <a:r>
              <a:rPr lang="en-GB" sz="3600" dirty="0">
                <a:effectLst/>
                <a:latin typeface="Avva_Shenouda" panose="020B0500000000000000" pitchFamily="34" charset="0"/>
              </a:rPr>
              <a:t> : </a:t>
            </a:r>
            <a:r>
              <a:rPr lang="en-GB" sz="3600" dirty="0" err="1">
                <a:effectLst/>
                <a:latin typeface="Avva_Shenouda" panose="020B0500000000000000" pitchFamily="34" charset="0"/>
              </a:rPr>
              <a:t>ariovwini</a:t>
            </a:r>
            <a:r>
              <a:rPr lang="en-GB" sz="3600" dirty="0">
                <a:effectLst/>
                <a:latin typeface="Avva_Shenouda" panose="020B0500000000000000" pitchFamily="34" charset="0"/>
              </a:rPr>
              <a:t> </a:t>
            </a:r>
            <a:r>
              <a:rPr lang="en-GB" sz="3600" dirty="0" err="1">
                <a:effectLst/>
                <a:latin typeface="Avva_Shenouda" panose="020B0500000000000000" pitchFamily="34" charset="0"/>
              </a:rPr>
              <a:t>eron</a:t>
            </a:r>
            <a:r>
              <a:rPr lang="en-GB" sz="3600" dirty="0">
                <a:effectLst/>
                <a:latin typeface="Avva_Shenouda" panose="020B0500000000000000" pitchFamily="34" charset="0"/>
              </a:rPr>
              <a:t> : </a:t>
            </a:r>
            <a:r>
              <a:rPr lang="en-GB" sz="3600" dirty="0" err="1">
                <a:effectLst/>
                <a:latin typeface="Avva_Shenouda" panose="020B0500000000000000" pitchFamily="34" charset="0"/>
              </a:rPr>
              <a:t>qen</a:t>
            </a:r>
            <a:r>
              <a:rPr lang="en-GB" sz="3600" dirty="0">
                <a:effectLst/>
                <a:latin typeface="Avva_Shenouda" panose="020B0500000000000000" pitchFamily="34" charset="0"/>
              </a:rPr>
              <a:t> tekme0nov5 </a:t>
            </a:r>
            <a:r>
              <a:rPr lang="en-GB" sz="3600" dirty="0" err="1">
                <a:effectLst/>
                <a:latin typeface="Avva_Shenouda" panose="020B0500000000000000" pitchFamily="34" charset="0"/>
              </a:rPr>
              <a:t>etsoci</a:t>
            </a:r>
            <a:r>
              <a:rPr lang="en-GB" sz="3600" dirty="0">
                <a:effectLst/>
                <a:latin typeface="Avva_Shenouda" panose="020B0500000000000000" pitchFamily="34" charset="0"/>
              </a:rPr>
              <a:t>  .</a:t>
            </a:r>
            <a:endParaRPr lang="en-GB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BE783-37B9-41AE-BBAD-BF16B6DA5791}"/>
              </a:ext>
            </a:extLst>
          </p:cNvPr>
          <p:cNvSpPr txBox="1"/>
          <p:nvPr/>
        </p:nvSpPr>
        <p:spPr>
          <a:xfrm>
            <a:off x="3493293" y="0"/>
            <a:ext cx="2157412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الاسبسمس الادام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2244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8200-7686-4249-A1B9-A8FE3CC24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35188"/>
            <a:ext cx="9144000" cy="782371"/>
          </a:xfrm>
        </p:spPr>
        <p:txBody>
          <a:bodyPr/>
          <a:lstStyle/>
          <a:p>
            <a:r>
              <a:rPr lang="ar-EG" sz="3200" dirty="0">
                <a:effectLst/>
                <a:latin typeface="Tahoma" panose="020B0604030504040204" pitchFamily="34" charset="0"/>
              </a:rPr>
              <a:t>أرسل إلينا، هذه النعمة العظيمة، التي لروحك القدس، المعزي .</a:t>
            </a:r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0A8FB-BFDC-4743-AD02-4A82A308F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200" dirty="0">
                <a:effectLst/>
                <a:latin typeface="Tahoma" panose="020B0604030504040204" pitchFamily="34" charset="0"/>
              </a:rPr>
              <a:t>أوؤرب إي إخري إيجون : إمباي نيشتي إن إهموت : إنتيه بيك بنيﭬما إثوؤاب : إمباراكليتون  .</a:t>
            </a:r>
            <a:endParaRPr lang="en-GB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4F4B3-1116-4FE1-80CF-286EB0381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3600" dirty="0" err="1">
                <a:effectLst/>
                <a:latin typeface="Avva_Shenouda" panose="020B0500000000000000" pitchFamily="34" charset="0"/>
              </a:rPr>
              <a:t>Overp</a:t>
            </a:r>
            <a:r>
              <a:rPr lang="en-GB" sz="3600" dirty="0">
                <a:effectLst/>
                <a:latin typeface="Avva_Shenouda" panose="020B0500000000000000" pitchFamily="34" charset="0"/>
              </a:rPr>
              <a:t> e`qr3i </a:t>
            </a:r>
            <a:r>
              <a:rPr lang="en-GB" sz="3600" dirty="0" err="1">
                <a:effectLst/>
                <a:latin typeface="Avva_Shenouda" panose="020B0500000000000000" pitchFamily="34" charset="0"/>
              </a:rPr>
              <a:t>egwn</a:t>
            </a:r>
            <a:r>
              <a:rPr lang="en-GB" sz="3600" dirty="0">
                <a:effectLst/>
                <a:latin typeface="Avva_Shenouda" panose="020B0500000000000000" pitchFamily="34" charset="0"/>
              </a:rPr>
              <a:t> : `mpaini25 `</a:t>
            </a:r>
            <a:r>
              <a:rPr lang="en-GB" sz="3600" dirty="0" err="1">
                <a:effectLst/>
                <a:latin typeface="Avva_Shenouda" panose="020B0500000000000000" pitchFamily="34" charset="0"/>
              </a:rPr>
              <a:t>n`hmot</a:t>
            </a:r>
            <a:r>
              <a:rPr lang="en-GB" sz="3600" dirty="0">
                <a:effectLst/>
                <a:latin typeface="Avva_Shenouda" panose="020B0500000000000000" pitchFamily="34" charset="0"/>
              </a:rPr>
              <a:t> : `</a:t>
            </a:r>
            <a:r>
              <a:rPr lang="en-GB" sz="3600" dirty="0" err="1">
                <a:effectLst/>
                <a:latin typeface="Avva_Shenouda" panose="020B0500000000000000" pitchFamily="34" charset="0"/>
              </a:rPr>
              <a:t>nte</a:t>
            </a:r>
            <a:r>
              <a:rPr lang="en-GB" sz="3600" dirty="0">
                <a:effectLst/>
                <a:latin typeface="Avva_Shenouda" panose="020B0500000000000000" pitchFamily="34" charset="0"/>
              </a:rPr>
              <a:t> </a:t>
            </a:r>
            <a:r>
              <a:rPr lang="en-GB" sz="3600" dirty="0" err="1">
                <a:effectLst/>
                <a:latin typeface="Avva_Shenouda" panose="020B0500000000000000" pitchFamily="34" charset="0"/>
              </a:rPr>
              <a:t>Pekpnevma</a:t>
            </a:r>
            <a:r>
              <a:rPr lang="en-GB" sz="3600" dirty="0">
                <a:effectLst/>
                <a:latin typeface="Avva_Shenouda" panose="020B0500000000000000" pitchFamily="34" charset="0"/>
              </a:rPr>
              <a:t> e0ovab : `mparakl3ton  .</a:t>
            </a:r>
            <a:endParaRPr lang="en-GB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1CCC3-394D-49AB-9318-002D63FB55EA}"/>
              </a:ext>
            </a:extLst>
          </p:cNvPr>
          <p:cNvSpPr txBox="1"/>
          <p:nvPr/>
        </p:nvSpPr>
        <p:spPr>
          <a:xfrm>
            <a:off x="3493293" y="0"/>
            <a:ext cx="2157412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الاسبسمس الادام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99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72C1BAE0-7D73-45AA-A7D7-961AC8208F66}"/>
              </a:ext>
            </a:extLst>
          </p:cNvPr>
          <p:cNvSpPr txBox="1"/>
          <p:nvPr/>
        </p:nvSpPr>
        <p:spPr bwMode="auto">
          <a:xfrm>
            <a:off x="0" y="4419600"/>
            <a:ext cx="9144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rtlCol="0"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و لآخر مواهب الشفاء بالروح الواحد . و لآخر عمل قوات و لآخر نبوة ولآخر تمييز الأرواح . و لآخر أصناف الألسنة . و لآخر ترجمة الألسنة . و لكن هذه المواهب كلها يعملها الروح الواحد بعينه قاسماً لكل أحد بمفرده كما يشاء . 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49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059B-2411-46C4-BDDE-E3191347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>
                <a:effectLst/>
                <a:latin typeface="Tahoma" panose="020B0604030504040204" pitchFamily="34" charset="0"/>
              </a:rPr>
              <a:t>صعد إلي سماء السموات، ناحية المشارق،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50DA-E856-4D53-B460-8AFECC9D0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>
                <a:effectLst/>
                <a:latin typeface="Tahoma" panose="020B0604030504040204" pitchFamily="34" charset="0"/>
              </a:rPr>
              <a:t>آفشيناف إيه إبشوي إيه إتفيه إنتيه : صاني ما إنشاي :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8CFC9-D4DD-43E3-ACE5-26FE4292B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3200" dirty="0">
                <a:effectLst/>
                <a:latin typeface="Avva_Shenouda" panose="020B0500000000000000" pitchFamily="34" charset="0"/>
              </a:rPr>
              <a:t>A42ena4 e`p2wi </a:t>
            </a:r>
            <a:r>
              <a:rPr lang="en-GB" sz="3200" dirty="0" err="1">
                <a:effectLst/>
                <a:latin typeface="Avva_Shenouda" panose="020B0500000000000000" pitchFamily="34" charset="0"/>
              </a:rPr>
              <a:t>e`tfe</a:t>
            </a:r>
            <a:r>
              <a:rPr lang="en-GB" sz="3200" dirty="0">
                <a:effectLst/>
                <a:latin typeface="Avva_Shenouda" panose="020B0500000000000000" pitchFamily="34" charset="0"/>
              </a:rPr>
              <a:t> `</a:t>
            </a:r>
            <a:r>
              <a:rPr lang="en-GB" sz="3200" dirty="0" err="1">
                <a:effectLst/>
                <a:latin typeface="Avva_Shenouda" panose="020B0500000000000000" pitchFamily="34" charset="0"/>
              </a:rPr>
              <a:t>nte</a:t>
            </a:r>
            <a:r>
              <a:rPr lang="en-GB" sz="3200" dirty="0">
                <a:effectLst/>
                <a:latin typeface="Avva_Shenouda" panose="020B0500000000000000" pitchFamily="34" charset="0"/>
              </a:rPr>
              <a:t> `</a:t>
            </a:r>
            <a:r>
              <a:rPr lang="en-GB" sz="3200" dirty="0" err="1">
                <a:effectLst/>
                <a:latin typeface="Avva_Shenouda" panose="020B0500000000000000" pitchFamily="34" charset="0"/>
              </a:rPr>
              <a:t>tfe</a:t>
            </a:r>
            <a:r>
              <a:rPr lang="en-GB" sz="3200" dirty="0">
                <a:effectLst/>
                <a:latin typeface="Avva_Shenouda" panose="020B0500000000000000" pitchFamily="34" charset="0"/>
              </a:rPr>
              <a:t> : </a:t>
            </a:r>
            <a:r>
              <a:rPr lang="en-GB" sz="3200" dirty="0" err="1">
                <a:effectLst/>
                <a:latin typeface="Avva_Shenouda" panose="020B0500000000000000" pitchFamily="34" charset="0"/>
              </a:rPr>
              <a:t>canima</a:t>
            </a:r>
            <a:r>
              <a:rPr lang="en-GB" sz="3200" dirty="0">
                <a:effectLst/>
                <a:latin typeface="Avva_Shenouda" panose="020B0500000000000000" pitchFamily="34" charset="0"/>
              </a:rPr>
              <a:t> `n2ai :</a:t>
            </a:r>
            <a:endParaRPr lang="en-GB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C05BE-7CB4-449F-B4BB-8400CE0B2932}"/>
              </a:ext>
            </a:extLst>
          </p:cNvPr>
          <p:cNvSpPr txBox="1"/>
          <p:nvPr/>
        </p:nvSpPr>
        <p:spPr>
          <a:xfrm>
            <a:off x="3314699" y="0"/>
            <a:ext cx="251460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EG" sz="2800" b="1" dirty="0">
                <a:solidFill>
                  <a:srgbClr val="FFC000"/>
                </a:solidFill>
              </a:rPr>
              <a:t>الاسبسمس الواطس</a:t>
            </a:r>
            <a:endParaRPr lang="en-GB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992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43CF9-DA74-4EFD-BFC1-F676A384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06626"/>
            <a:ext cx="9144000" cy="782371"/>
          </a:xfrm>
        </p:spPr>
        <p:txBody>
          <a:bodyPr/>
          <a:lstStyle/>
          <a:p>
            <a:r>
              <a:rPr lang="ar-EG" dirty="0">
                <a:effectLst/>
                <a:latin typeface="Tahoma" panose="020B0604030504040204" pitchFamily="34" charset="0"/>
              </a:rPr>
              <a:t>لكي يرسل لنا، المعزي روح الحق .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5C348-0FB5-4779-90ED-D96D12AAA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000" dirty="0">
                <a:effectLst/>
                <a:latin typeface="Tahoma" panose="020B0604030504040204" pitchFamily="34" charset="0"/>
              </a:rPr>
              <a:t>هينا إنتيف أووأورب نان إمبي باراكليطون : بي بنيﭬما إنتيه تي ميثمي  . </a:t>
            </a:r>
            <a:endParaRPr lang="en-GB" sz="3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6F03F-542C-47EF-9ED6-C54E65EC2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5546192"/>
            <a:ext cx="9144000" cy="682357"/>
          </a:xfrm>
        </p:spPr>
        <p:txBody>
          <a:bodyPr/>
          <a:lstStyle/>
          <a:p>
            <a:r>
              <a:rPr lang="en-GB" sz="3600" dirty="0" err="1">
                <a:effectLst/>
                <a:latin typeface="Avva_Shenouda" panose="020B0500000000000000" pitchFamily="34" charset="0"/>
              </a:rPr>
              <a:t>hina</a:t>
            </a:r>
            <a:r>
              <a:rPr lang="en-GB" sz="3600" dirty="0">
                <a:effectLst/>
                <a:latin typeface="Avva_Shenouda" panose="020B0500000000000000" pitchFamily="34" charset="0"/>
              </a:rPr>
              <a:t> `nte4ovwrp nan `mpiparakl3ton : Pi=p=n=a `</a:t>
            </a:r>
            <a:r>
              <a:rPr lang="en-GB" sz="3600" dirty="0" err="1">
                <a:effectLst/>
                <a:latin typeface="Avva_Shenouda" panose="020B0500000000000000" pitchFamily="34" charset="0"/>
              </a:rPr>
              <a:t>nte</a:t>
            </a:r>
            <a:r>
              <a:rPr lang="en-GB" sz="3600" dirty="0">
                <a:effectLst/>
                <a:latin typeface="Avva_Shenouda" panose="020B0500000000000000" pitchFamily="34" charset="0"/>
              </a:rPr>
              <a:t> 5me0m3i  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38643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0473-C950-47D2-BFFB-3CF95E66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78047"/>
            <a:ext cx="9144000" cy="782371"/>
          </a:xfrm>
        </p:spPr>
        <p:txBody>
          <a:bodyPr/>
          <a:lstStyle/>
          <a:p>
            <a:r>
              <a:rPr lang="ar-EG" sz="3100" dirty="0">
                <a:effectLst/>
                <a:latin typeface="Tahoma" panose="020B0604030504040204" pitchFamily="34" charset="0"/>
              </a:rPr>
              <a:t>هلليلويا(3)، المسيح قام ثم صعد وأرسل لنا البارقليط، ارحمنا وخلصنا .</a:t>
            </a:r>
            <a:endParaRPr lang="en-GB" sz="31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8824E-B900-4158-9A0D-985D70044F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000" dirty="0">
                <a:effectLst/>
                <a:latin typeface="Tahoma" panose="020B0604030504040204" pitchFamily="34" charset="0"/>
              </a:rPr>
              <a:t>الليلويا (3) : بي خريتوس آفطونف أووه آفشيناف آف أووأورب نان إمبي باراكليطون  .</a:t>
            </a:r>
            <a:endParaRPr lang="en-GB" sz="3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01188-259D-4730-B5F2-EC5185148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5246146"/>
            <a:ext cx="9144000" cy="682357"/>
          </a:xfrm>
        </p:spPr>
        <p:txBody>
          <a:bodyPr/>
          <a:lstStyle/>
          <a:p>
            <a:r>
              <a:rPr lang="en-GB" sz="3400" dirty="0">
                <a:effectLst/>
                <a:latin typeface="Avva_Shenouda" panose="020B0500000000000000" pitchFamily="34" charset="0"/>
              </a:rPr>
              <a:t>A=l A=l A=,l : </a:t>
            </a:r>
            <a:r>
              <a:rPr lang="en-GB" sz="3400" dirty="0" err="1">
                <a:effectLst/>
                <a:latin typeface="Avva_Shenouda" panose="020B0500000000000000" pitchFamily="34" charset="0"/>
              </a:rPr>
              <a:t>Pixrictoc</a:t>
            </a:r>
            <a:r>
              <a:rPr lang="en-GB" sz="3400" dirty="0">
                <a:effectLst/>
                <a:latin typeface="Avva_Shenouda" panose="020B0500000000000000" pitchFamily="34" charset="0"/>
              </a:rPr>
              <a:t> a4twn4 </a:t>
            </a:r>
            <a:r>
              <a:rPr lang="en-GB" sz="3400" dirty="0" err="1">
                <a:effectLst/>
                <a:latin typeface="Avva_Shenouda" panose="020B0500000000000000" pitchFamily="34" charset="0"/>
              </a:rPr>
              <a:t>ovoh</a:t>
            </a:r>
            <a:r>
              <a:rPr lang="en-GB" sz="3400" dirty="0">
                <a:effectLst/>
                <a:latin typeface="Avva_Shenouda" panose="020B0500000000000000" pitchFamily="34" charset="0"/>
              </a:rPr>
              <a:t> a42ena4 a4ovwrp nan `mpiparakl3ton  .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1255930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5D768B-B379-4D5D-83D8-C560725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>
                <a:effectLst/>
                <a:latin typeface="Tahoma" panose="020B0604030504040204" pitchFamily="34" charset="0"/>
              </a:rPr>
              <a:t>المسيح قام ثم صعد، وأرسل لنا البارقليط .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0662E4-79B6-476C-AA48-57B4F03C1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44322"/>
            <a:ext cx="9144000" cy="808893"/>
          </a:xfrm>
        </p:spPr>
        <p:txBody>
          <a:bodyPr/>
          <a:lstStyle/>
          <a:p>
            <a:r>
              <a:rPr lang="ar-EG" sz="3000" dirty="0">
                <a:effectLst/>
                <a:latin typeface="Tahoma" panose="020B0604030504040204" pitchFamily="34" charset="0"/>
              </a:rPr>
              <a:t>بخريستوس أفطونف أووه أفشيناف، أف أووأورب نان امبي باراكليطون .  </a:t>
            </a:r>
            <a:endParaRPr lang="en-GB" sz="3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F1DCC-E51C-4839-9AAD-3B83EA1F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5331874"/>
            <a:ext cx="9144000" cy="682357"/>
          </a:xfrm>
        </p:spPr>
        <p:txBody>
          <a:bodyPr/>
          <a:lstStyle/>
          <a:p>
            <a:r>
              <a:rPr lang="en-US" sz="3200" dirty="0" err="1">
                <a:effectLst/>
                <a:latin typeface="Avva_Shenouda" panose="020B0500000000000000" pitchFamily="34" charset="0"/>
              </a:rPr>
              <a:t>Pi`xrictoc</a:t>
            </a:r>
            <a:r>
              <a:rPr lang="en-US" sz="3200" dirty="0">
                <a:effectLst/>
                <a:latin typeface="Avva_Shenouda" panose="020B0500000000000000" pitchFamily="34" charset="0"/>
              </a:rPr>
              <a:t> a4twn4 </a:t>
            </a:r>
            <a:r>
              <a:rPr lang="en-US" sz="3200" dirty="0" err="1">
                <a:effectLst/>
                <a:latin typeface="Avva_Shenouda" panose="020B0500000000000000" pitchFamily="34" charset="0"/>
              </a:rPr>
              <a:t>ovoh</a:t>
            </a:r>
            <a:r>
              <a:rPr lang="en-US" sz="3200" dirty="0">
                <a:effectLst/>
                <a:latin typeface="Avva_Shenouda" panose="020B0500000000000000" pitchFamily="34" charset="0"/>
              </a:rPr>
              <a:t> a42ena4 : a4ovwrp nan `mPiparakl3ton 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31294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F61F858-85DD-441C-B0B4-75EAFAB5A085}"/>
              </a:ext>
            </a:extLst>
          </p:cNvPr>
          <p:cNvSpPr txBox="1"/>
          <p:nvPr/>
        </p:nvSpPr>
        <p:spPr bwMode="auto">
          <a:xfrm>
            <a:off x="0" y="4495800"/>
            <a:ext cx="9144000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rtlCol="0"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3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لأنه كما أن الجسد هو واحد و له أعضاء كثيرة و كل أعضاء الجسد الواحد و إن كانت كثيرة إنما هى جسد واحد كذلك المسيح أيضاً . لأننا جميعنا بروح واحدٍ أيضاً اعتمدنا إلى جسدٍ واحدٍ يهوداً كنا أم يونانيين عبيداً أم أحراراً و كلنا سُقينا روحاً واحداً . </a:t>
            </a:r>
            <a:endParaRPr kumimoji="0" lang="en-GB" sz="3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41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2C7703B0-036F-4FF0-9ACC-6665BFEE8E11}"/>
              </a:ext>
            </a:extLst>
          </p:cNvPr>
          <p:cNvSpPr txBox="1"/>
          <p:nvPr/>
        </p:nvSpPr>
        <p:spPr bwMode="auto">
          <a:xfrm>
            <a:off x="0" y="4343400"/>
            <a:ext cx="9144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rtlCol="0"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فان الجسد أيضاً ليس بعضو واحد بل هو أعضاءٌ كثيرة . فإن قالت الرجل أنى لست يداً لست من الجسد أفلم تكن تلك من الجسد و إن قالت الأذن لأني لست عيناً لست من الجسد أفلم تكن لذلك من الجسد . لو كان كل الجسد عيناً فأين السمع . 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81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7B868D37-FC30-44BB-9D26-02B381728747}"/>
              </a:ext>
            </a:extLst>
          </p:cNvPr>
          <p:cNvSpPr txBox="1"/>
          <p:nvPr/>
        </p:nvSpPr>
        <p:spPr bwMode="auto">
          <a:xfrm>
            <a:off x="0" y="4343400"/>
            <a:ext cx="9144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rtlCol="0"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لو كان كل حاجة الجسد سمعا فأين الشم . وأما الآن فقد وضع الله الأعضاء كل واحد منها في الجسد كما شاء . ولكن لو كانت كلها عضو واحدُ فأين الجسد . فأما الآن فأعضاء كثيرة و لكن جسد واحد . لا تستطيع العين أن تقول لليد لا حاجة لي إليك . 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79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3E4BE3D-7119-4ADC-8CD2-26D94564DE8B}"/>
              </a:ext>
            </a:extLst>
          </p:cNvPr>
          <p:cNvSpPr txBox="1"/>
          <p:nvPr/>
        </p:nvSpPr>
        <p:spPr bwMode="auto">
          <a:xfrm>
            <a:off x="0" y="4422083"/>
            <a:ext cx="9144000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rtlCol="0"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أو الرأس أن تقول للرجلين لا حاجة لي إليكما . بل بالأولى أعضاء الجسد التى تظهر أنها أضعف هى ضرورية . و أعضاء الجسد التى تحسب أنها بلا كرامة نُعطيها كرامة أفضل والأعضاء القبيحة فينا لها جمال أفضل . </a:t>
            </a:r>
            <a:endParaRPr kumimoji="0" lang="en-GB" sz="3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56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32F5ADB4-A8D2-4749-A101-841979EB10D0}"/>
              </a:ext>
            </a:extLst>
          </p:cNvPr>
          <p:cNvSpPr txBox="1"/>
          <p:nvPr/>
        </p:nvSpPr>
        <p:spPr bwMode="auto">
          <a:xfrm>
            <a:off x="0" y="4399671"/>
            <a:ext cx="9144000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rtlCol="0"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و أما الجميلة فينا فليس لها احتياج . لكن الله مزج الجسد معطياً الناقص كرامة أفضل . لكي لا يكون في الجسد انشقاق بل تهتم الأعضاء اهتماما واحدا بعضها لبعض. فان كان عضو واحد يتألم تألمت جميع الأعضاء معه . </a:t>
            </a:r>
            <a:endParaRPr kumimoji="0" lang="en-GB" sz="3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91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9263EEE7-B600-4B65-8B8A-62EDCB63D200}"/>
              </a:ext>
            </a:extLst>
          </p:cNvPr>
          <p:cNvSpPr txBox="1"/>
          <p:nvPr/>
        </p:nvSpPr>
        <p:spPr bwMode="auto">
          <a:xfrm>
            <a:off x="-152400" y="4343400"/>
            <a:ext cx="92964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rtlCol="0"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و إن كان عضو واحد يُكرم فجميع الأعضاء تفرح معه و أما انتم فجسد المسيح و أعضاؤه أفراداً . و إن الله وضع في بيعته أولاً رسلاً ثانياً أنبياءً ثالثاً مُعلمين ثم قوات و بعد ذلك مواهب الشفاء و معاونين ومدبرين و أنواع ألسنة . ألعل الجميع رسل . 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98934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1566</Words>
  <Application>Microsoft Office PowerPoint</Application>
  <PresentationFormat>On-screen Show (4:3)</PresentationFormat>
  <Paragraphs>54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Abraam</vt:lpstr>
      <vt:lpstr>Arial</vt:lpstr>
      <vt:lpstr>Athanasius</vt:lpstr>
      <vt:lpstr>Avva_Shenouda</vt:lpstr>
      <vt:lpstr>Calibri</vt:lpstr>
      <vt:lpstr>Calibri Light</vt:lpstr>
      <vt:lpstr>CS Avva Shenouda</vt:lpstr>
      <vt:lpstr>CS New Athanasius</vt:lpstr>
      <vt:lpstr>Tahoma</vt:lpstr>
      <vt:lpstr>Times New Roman</vt:lpstr>
      <vt:lpstr>Custom Design</vt:lpstr>
      <vt:lpstr>simple</vt:lpstr>
      <vt:lpstr>الأحد السابع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تعال إلينا اليوم، يا سيدنا المسيح، وأضئ علينان، بلاهوتك العالي .</vt:lpstr>
      <vt:lpstr>أرسل إلينا، هذه النعمة العظيمة، التي لروحك القدس، المعزي .</vt:lpstr>
      <vt:lpstr>صعد إلي سماء السموات، ناحية المشارق،</vt:lpstr>
      <vt:lpstr>لكي يرسل لنا، المعزي روح الحق .</vt:lpstr>
      <vt:lpstr>هلليلويا(3)، المسيح قام ثم صعد وأرسل لنا البارقليط، ارحمنا وخلصنا .</vt:lpstr>
      <vt:lpstr>المسيح قام ثم صعد، وأرسل لنا البارقليط 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Wassfy</dc:creator>
  <cp:lastModifiedBy>John Wassfy</cp:lastModifiedBy>
  <cp:revision>7</cp:revision>
  <dcterms:created xsi:type="dcterms:W3CDTF">2024-06-20T12:17:29Z</dcterms:created>
  <dcterms:modified xsi:type="dcterms:W3CDTF">2024-06-20T21:12:16Z</dcterms:modified>
</cp:coreProperties>
</file>