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sldIdLst>
    <p:sldId id="6879" r:id="rId3"/>
    <p:sldId id="6990" r:id="rId4"/>
    <p:sldId id="6992" r:id="rId5"/>
    <p:sldId id="6993" r:id="rId6"/>
    <p:sldId id="6994" r:id="rId7"/>
    <p:sldId id="6995" r:id="rId8"/>
    <p:sldId id="1615" r:id="rId9"/>
    <p:sldId id="6016" r:id="rId10"/>
    <p:sldId id="6880" r:id="rId11"/>
    <p:sldId id="6881" r:id="rId12"/>
    <p:sldId id="6882" r:id="rId13"/>
    <p:sldId id="6883" r:id="rId14"/>
    <p:sldId id="6884" r:id="rId15"/>
    <p:sldId id="6885" r:id="rId16"/>
    <p:sldId id="6886" r:id="rId17"/>
    <p:sldId id="6887" r:id="rId18"/>
    <p:sldId id="6888" r:id="rId19"/>
    <p:sldId id="6889" r:id="rId20"/>
    <p:sldId id="6890" r:id="rId21"/>
    <p:sldId id="1626" r:id="rId22"/>
    <p:sldId id="6906" r:id="rId23"/>
    <p:sldId id="6907" r:id="rId24"/>
    <p:sldId id="6908" r:id="rId25"/>
    <p:sldId id="6909" r:id="rId26"/>
    <p:sldId id="6910" r:id="rId27"/>
    <p:sldId id="6911" r:id="rId28"/>
    <p:sldId id="6912" r:id="rId29"/>
    <p:sldId id="6913" r:id="rId30"/>
    <p:sldId id="6914" r:id="rId31"/>
    <p:sldId id="6915" r:id="rId32"/>
    <p:sldId id="6916" r:id="rId33"/>
    <p:sldId id="6917" r:id="rId34"/>
    <p:sldId id="6918" r:id="rId35"/>
    <p:sldId id="6919" r:id="rId36"/>
    <p:sldId id="6920" r:id="rId37"/>
    <p:sldId id="6921" r:id="rId38"/>
    <p:sldId id="6922" r:id="rId39"/>
    <p:sldId id="6923" r:id="rId40"/>
    <p:sldId id="6924" r:id="rId41"/>
    <p:sldId id="6925" r:id="rId42"/>
    <p:sldId id="6926" r:id="rId43"/>
    <p:sldId id="6927" r:id="rId44"/>
    <p:sldId id="6928" r:id="rId45"/>
    <p:sldId id="6903" r:id="rId46"/>
    <p:sldId id="1627" r:id="rId47"/>
    <p:sldId id="6038" r:id="rId48"/>
    <p:sldId id="6891" r:id="rId49"/>
    <p:sldId id="6892" r:id="rId50"/>
    <p:sldId id="607" r:id="rId51"/>
    <p:sldId id="608" r:id="rId52"/>
    <p:sldId id="6050" r:id="rId53"/>
    <p:sldId id="1637" r:id="rId54"/>
    <p:sldId id="6934" r:id="rId55"/>
    <p:sldId id="6935" r:id="rId56"/>
    <p:sldId id="6936" r:id="rId57"/>
    <p:sldId id="6937" r:id="rId58"/>
    <p:sldId id="6938" r:id="rId59"/>
    <p:sldId id="6939" r:id="rId60"/>
    <p:sldId id="6940" r:id="rId61"/>
    <p:sldId id="6941" r:id="rId62"/>
    <p:sldId id="6942" r:id="rId63"/>
    <p:sldId id="6943" r:id="rId64"/>
    <p:sldId id="6944" r:id="rId65"/>
    <p:sldId id="6945" r:id="rId66"/>
    <p:sldId id="6929" r:id="rId67"/>
    <p:sldId id="6930" r:id="rId68"/>
    <p:sldId id="6931" r:id="rId69"/>
    <p:sldId id="6932" r:id="rId70"/>
    <p:sldId id="6933" r:id="rId71"/>
    <p:sldId id="6904" r:id="rId72"/>
    <p:sldId id="1639" r:id="rId73"/>
    <p:sldId id="6054" r:id="rId74"/>
    <p:sldId id="6893" r:id="rId75"/>
    <p:sldId id="6894" r:id="rId76"/>
    <p:sldId id="6895" r:id="rId77"/>
    <p:sldId id="6896" r:id="rId78"/>
    <p:sldId id="6897" r:id="rId79"/>
    <p:sldId id="6898" r:id="rId80"/>
    <p:sldId id="6899" r:id="rId81"/>
    <p:sldId id="6900" r:id="rId82"/>
    <p:sldId id="613" r:id="rId83"/>
    <p:sldId id="614" r:id="rId84"/>
    <p:sldId id="6901" r:id="rId85"/>
    <p:sldId id="6902" r:id="rId86"/>
    <p:sldId id="6905" r:id="rId87"/>
    <p:sldId id="1650" r:id="rId88"/>
    <p:sldId id="6948" r:id="rId89"/>
    <p:sldId id="6949" r:id="rId90"/>
    <p:sldId id="6950" r:id="rId91"/>
    <p:sldId id="6951" r:id="rId92"/>
    <p:sldId id="6952" r:id="rId93"/>
    <p:sldId id="6953" r:id="rId94"/>
    <p:sldId id="6954" r:id="rId95"/>
    <p:sldId id="6955" r:id="rId96"/>
    <p:sldId id="6956" r:id="rId97"/>
    <p:sldId id="6957" r:id="rId98"/>
    <p:sldId id="6958" r:id="rId99"/>
    <p:sldId id="6959" r:id="rId100"/>
    <p:sldId id="6960" r:id="rId101"/>
    <p:sldId id="6961" r:id="rId102"/>
    <p:sldId id="6962" r:id="rId103"/>
    <p:sldId id="6963" r:id="rId104"/>
    <p:sldId id="6964" r:id="rId105"/>
    <p:sldId id="6965" r:id="rId106"/>
    <p:sldId id="6966" r:id="rId107"/>
    <p:sldId id="6946" r:id="rId108"/>
    <p:sldId id="6984" r:id="rId109"/>
    <p:sldId id="6985" r:id="rId110"/>
    <p:sldId id="6986" r:id="rId111"/>
    <p:sldId id="6987" r:id="rId112"/>
    <p:sldId id="6988" r:id="rId113"/>
    <p:sldId id="6989" r:id="rId114"/>
    <p:sldId id="6983" r:id="rId115"/>
    <p:sldId id="6967" r:id="rId116"/>
    <p:sldId id="6968" r:id="rId117"/>
    <p:sldId id="6969" r:id="rId118"/>
    <p:sldId id="6970" r:id="rId119"/>
    <p:sldId id="6971" r:id="rId120"/>
    <p:sldId id="6972" r:id="rId121"/>
    <p:sldId id="6973" r:id="rId122"/>
    <p:sldId id="6974" r:id="rId123"/>
    <p:sldId id="6975" r:id="rId124"/>
    <p:sldId id="6976" r:id="rId125"/>
    <p:sldId id="6977" r:id="rId126"/>
    <p:sldId id="6978" r:id="rId127"/>
    <p:sldId id="6979" r:id="rId128"/>
    <p:sldId id="6980" r:id="rId129"/>
    <p:sldId id="6981" r:id="rId130"/>
    <p:sldId id="6982" r:id="rId131"/>
    <p:sldId id="6947"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varScale="1">
        <p:scale>
          <a:sx n="71" d="100"/>
          <a:sy n="71" d="100"/>
        </p:scale>
        <p:origin x="127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viewProps" Target="view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theme" Target="theme/theme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9106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42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2381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329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29938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5351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387443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05816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FCF9D9-49F7-436F-B57A-6F93BAA6F5B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725237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0764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7.xml"/><Relationship Id="rId3" Type="http://schemas.openxmlformats.org/officeDocument/2006/relationships/slide" Target="slide21.xml"/><Relationship Id="rId7" Type="http://schemas.openxmlformats.org/officeDocument/2006/relationships/slide" Target="slide86.xml"/><Relationship Id="rId2" Type="http://schemas.openxmlformats.org/officeDocument/2006/relationships/slide" Target="slide7.xml"/><Relationship Id="rId1" Type="http://schemas.openxmlformats.org/officeDocument/2006/relationships/slideLayout" Target="../slideLayouts/slideLayout8.xml"/><Relationship Id="rId6" Type="http://schemas.openxmlformats.org/officeDocument/2006/relationships/slide" Target="slide71.xml"/><Relationship Id="rId5" Type="http://schemas.openxmlformats.org/officeDocument/2006/relationships/slide" Target="slide53.xml"/><Relationship Id="rId10" Type="http://schemas.openxmlformats.org/officeDocument/2006/relationships/slide" Target="slide2.xml"/><Relationship Id="rId4" Type="http://schemas.openxmlformats.org/officeDocument/2006/relationships/slide" Target="slide45.xml"/><Relationship Id="rId9" Type="http://schemas.openxmlformats.org/officeDocument/2006/relationships/slide" Target="slide1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Title 8">
            <a:extLst>
              <a:ext uri="{FF2B5EF4-FFF2-40B4-BE49-F238E27FC236}">
                <a16:creationId xmlns:a16="http://schemas.microsoft.com/office/drawing/2014/main" id="{2B7FFB7E-83FC-4E6D-B572-68D96ACCA449}"/>
              </a:ext>
            </a:extLst>
          </p:cNvPr>
          <p:cNvSpPr>
            <a:spLocks noGrp="1"/>
          </p:cNvSpPr>
          <p:nvPr>
            <p:ph type="title" idx="4294967295"/>
          </p:nvPr>
        </p:nvSpPr>
        <p:spPr bwMode="auto">
          <a:xfrm>
            <a:off x="0" y="0"/>
            <a:ext cx="8931486" cy="9877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a:r>
              <a:rPr lang="ar-EG" sz="5400" b="1" dirty="0">
                <a:solidFill>
                  <a:srgbClr val="FFC000"/>
                </a:solidFill>
                <a:latin typeface="Adobe Arabic" panose="02040503050201020203" pitchFamily="18" charset="-78"/>
                <a:cs typeface="Adobe Arabic" panose="02040503050201020203" pitchFamily="18" charset="-78"/>
              </a:rPr>
              <a:t>قرائات صوم نينوى و فصح يونان:</a:t>
            </a:r>
            <a:endParaRPr lang="en-US" sz="5400" b="1" dirty="0">
              <a:solidFill>
                <a:srgbClr val="FFC000"/>
              </a:solidFill>
              <a:latin typeface="Adobe Arabic" panose="02040503050201020203" pitchFamily="18" charset="-78"/>
              <a:cs typeface="Adobe Arabic" panose="02040503050201020203" pitchFamily="18" charset="-78"/>
            </a:endParaRPr>
          </a:p>
        </p:txBody>
      </p:sp>
      <p:sp>
        <p:nvSpPr>
          <p:cNvPr id="53" name="Action Button: Custom 2">
            <a:hlinkClick r:id="rId2" action="ppaction://hlinksldjump" highlightClick="1"/>
            <a:extLst>
              <a:ext uri="{FF2B5EF4-FFF2-40B4-BE49-F238E27FC236}">
                <a16:creationId xmlns:a16="http://schemas.microsoft.com/office/drawing/2014/main" id="{2AF0F183-F0A2-4EC9-952E-9D10358DC428}"/>
              </a:ext>
            </a:extLst>
          </p:cNvPr>
          <p:cNvSpPr/>
          <p:nvPr/>
        </p:nvSpPr>
        <p:spPr>
          <a:xfrm>
            <a:off x="4643435" y="1953628"/>
            <a:ext cx="4245187" cy="1036802"/>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يوم الاثنين</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Action Button: Custom 2">
            <a:hlinkClick r:id="rId3" action="ppaction://hlinksldjump"/>
            <a:extLst>
              <a:ext uri="{FF2B5EF4-FFF2-40B4-BE49-F238E27FC236}">
                <a16:creationId xmlns:a16="http://schemas.microsoft.com/office/drawing/2014/main" id="{8F528EC6-20A1-4436-AA6F-F4F626234C1B}"/>
              </a:ext>
            </a:extLst>
          </p:cNvPr>
          <p:cNvSpPr/>
          <p:nvPr/>
        </p:nvSpPr>
        <p:spPr>
          <a:xfrm>
            <a:off x="256166" y="1953628"/>
            <a:ext cx="4244400" cy="1036800"/>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يوم الاثنين</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6" name="Action Button: Custom 2">
            <a:hlinkClick r:id="rId4" action="ppaction://hlinksldjump"/>
            <a:extLst>
              <a:ext uri="{FF2B5EF4-FFF2-40B4-BE49-F238E27FC236}">
                <a16:creationId xmlns:a16="http://schemas.microsoft.com/office/drawing/2014/main" id="{60B2E0E4-2ED5-40C1-A156-18E0EB3B31BE}"/>
              </a:ext>
            </a:extLst>
          </p:cNvPr>
          <p:cNvSpPr/>
          <p:nvPr/>
        </p:nvSpPr>
        <p:spPr>
          <a:xfrm>
            <a:off x="4643434" y="3171960"/>
            <a:ext cx="4245187" cy="1036801"/>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يوم الثلاثاء</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8" name="Action Button: Custom 2">
            <a:hlinkClick r:id="rId5" action="ppaction://hlinksldjump"/>
            <a:extLst>
              <a:ext uri="{FF2B5EF4-FFF2-40B4-BE49-F238E27FC236}">
                <a16:creationId xmlns:a16="http://schemas.microsoft.com/office/drawing/2014/main" id="{27606D28-42BB-4155-AAA2-2B6C9105A057}"/>
              </a:ext>
            </a:extLst>
          </p:cNvPr>
          <p:cNvSpPr/>
          <p:nvPr/>
        </p:nvSpPr>
        <p:spPr>
          <a:xfrm>
            <a:off x="256166" y="3171960"/>
            <a:ext cx="4244400" cy="1036800"/>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يوم الثلاثاء</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9" name="Action Button: Custom 2">
            <a:hlinkClick r:id="rId6" action="ppaction://hlinksldjump"/>
            <a:extLst>
              <a:ext uri="{FF2B5EF4-FFF2-40B4-BE49-F238E27FC236}">
                <a16:creationId xmlns:a16="http://schemas.microsoft.com/office/drawing/2014/main" id="{4F7F64F0-7604-4A0C-81C4-FFBE05E96F05}"/>
              </a:ext>
            </a:extLst>
          </p:cNvPr>
          <p:cNvSpPr/>
          <p:nvPr/>
        </p:nvSpPr>
        <p:spPr>
          <a:xfrm>
            <a:off x="4643433" y="4390291"/>
            <a:ext cx="4245187" cy="1036800"/>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يوم الاربعاء</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1" name="Action Button: Custom 2">
            <a:hlinkClick r:id="rId7" action="ppaction://hlinksldjump"/>
            <a:extLst>
              <a:ext uri="{FF2B5EF4-FFF2-40B4-BE49-F238E27FC236}">
                <a16:creationId xmlns:a16="http://schemas.microsoft.com/office/drawing/2014/main" id="{F1BD5E59-1F14-43F9-A925-EFB5CE2518B0}"/>
              </a:ext>
            </a:extLst>
          </p:cNvPr>
          <p:cNvSpPr/>
          <p:nvPr/>
        </p:nvSpPr>
        <p:spPr>
          <a:xfrm>
            <a:off x="255380" y="4396360"/>
            <a:ext cx="4244400" cy="1036800"/>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يوم الاربعاء</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3" name="Action Button: Custom 2">
            <a:hlinkClick r:id="rId8" action="ppaction://hlinksldjump" highlightClick="1"/>
            <a:extLst>
              <a:ext uri="{FF2B5EF4-FFF2-40B4-BE49-F238E27FC236}">
                <a16:creationId xmlns:a16="http://schemas.microsoft.com/office/drawing/2014/main" id="{D59BD55D-3BA3-4189-990D-60391292E809}"/>
              </a:ext>
            </a:extLst>
          </p:cNvPr>
          <p:cNvSpPr/>
          <p:nvPr/>
        </p:nvSpPr>
        <p:spPr>
          <a:xfrm>
            <a:off x="4643432" y="5607930"/>
            <a:ext cx="4245187" cy="1035652"/>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فصح يونان</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4" name="Action Button: Custom 2">
            <a:hlinkClick r:id="rId9" action="ppaction://hlinksldjump"/>
            <a:extLst>
              <a:ext uri="{FF2B5EF4-FFF2-40B4-BE49-F238E27FC236}">
                <a16:creationId xmlns:a16="http://schemas.microsoft.com/office/drawing/2014/main" id="{9E938D97-B367-4EB2-911A-A231015350BB}"/>
              </a:ext>
            </a:extLst>
          </p:cNvPr>
          <p:cNvSpPr/>
          <p:nvPr/>
        </p:nvSpPr>
        <p:spPr>
          <a:xfrm>
            <a:off x="255380" y="5614692"/>
            <a:ext cx="4244400" cy="1035651"/>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6600" b="1" i="0" u="none" strike="noStrike" kern="1200" cap="none" spc="0" normalizeH="0" baseline="0" noProof="0" dirty="0">
                <a:ln>
                  <a:noFill/>
                </a:ln>
                <a:solidFill>
                  <a:srgbClr val="FFC000"/>
                </a:solidFill>
                <a:effectLst/>
                <a:uLnTx/>
                <a:uFillTx/>
                <a:latin typeface="Calibri"/>
                <a:ea typeface="+mn-ea"/>
                <a:cs typeface="Times New Roman" pitchFamily="18" charset="0"/>
              </a:rPr>
              <a:t>فصح يونان</a:t>
            </a:r>
            <a:endParaRPr kumimoji="0" lang="en-US" sz="6600" b="0" i="0" u="none" strike="noStrike" kern="1200" cap="none" spc="0" normalizeH="0" baseline="0" noProof="0" dirty="0">
              <a:ln>
                <a:noFill/>
              </a:ln>
              <a:solidFill>
                <a:srgbClr val="FFFFFF"/>
              </a:solidFill>
              <a:effectLst/>
              <a:uLnTx/>
              <a:uFillTx/>
              <a:latin typeface="Calibri"/>
              <a:ea typeface="+mn-ea"/>
              <a:cs typeface="+mn-cs"/>
            </a:endParaRPr>
          </a:p>
        </p:txBody>
      </p:sp>
      <p:graphicFrame>
        <p:nvGraphicFramePr>
          <p:cNvPr id="5" name="Table 5">
            <a:extLst>
              <a:ext uri="{FF2B5EF4-FFF2-40B4-BE49-F238E27FC236}">
                <a16:creationId xmlns:a16="http://schemas.microsoft.com/office/drawing/2014/main" id="{17C96E4D-A19E-4432-8C2D-FC5884F2D13D}"/>
              </a:ext>
            </a:extLst>
          </p:cNvPr>
          <p:cNvGraphicFramePr>
            <a:graphicFrameLocks noGrp="1"/>
          </p:cNvGraphicFramePr>
          <p:nvPr>
            <p:extLst>
              <p:ext uri="{D42A27DB-BD31-4B8C-83A1-F6EECF244321}">
                <p14:modId xmlns:p14="http://schemas.microsoft.com/office/powerpoint/2010/main" val="1463786247"/>
              </p:ext>
            </p:extLst>
          </p:nvPr>
        </p:nvGraphicFramePr>
        <p:xfrm>
          <a:off x="212514" y="987732"/>
          <a:ext cx="8718972" cy="826553"/>
        </p:xfrm>
        <a:graphic>
          <a:graphicData uri="http://schemas.openxmlformats.org/drawingml/2006/table">
            <a:tbl>
              <a:tblPr rtl="1" firstRow="1" bandRow="1">
                <a:tableStyleId>{21E4AEA4-8DFA-4A89-87EB-49C32662AFE0}</a:tableStyleId>
              </a:tblPr>
              <a:tblGrid>
                <a:gridCol w="4359486">
                  <a:extLst>
                    <a:ext uri="{9D8B030D-6E8A-4147-A177-3AD203B41FA5}">
                      <a16:colId xmlns:a16="http://schemas.microsoft.com/office/drawing/2014/main" val="3235005349"/>
                    </a:ext>
                  </a:extLst>
                </a:gridCol>
                <a:gridCol w="4359486">
                  <a:extLst>
                    <a:ext uri="{9D8B030D-6E8A-4147-A177-3AD203B41FA5}">
                      <a16:colId xmlns:a16="http://schemas.microsoft.com/office/drawing/2014/main" val="252313388"/>
                    </a:ext>
                  </a:extLst>
                </a:gridCol>
              </a:tblGrid>
              <a:tr h="826553">
                <a:tc>
                  <a:txBody>
                    <a:bodyPr/>
                    <a:lstStyle/>
                    <a:p>
                      <a:pPr algn="ctr"/>
                      <a:r>
                        <a:rPr lang="ar-EG" sz="4800" dirty="0">
                          <a:solidFill>
                            <a:schemeClr val="bg1"/>
                          </a:solidFill>
                        </a:rPr>
                        <a:t>باكر</a:t>
                      </a:r>
                      <a:endParaRPr lang="en-GB" sz="4800" dirty="0">
                        <a:solidFill>
                          <a:schemeClr val="bg1"/>
                        </a:solidFill>
                      </a:endParaRPr>
                    </a:p>
                  </a:txBody>
                  <a:tcPr anchor="ctr"/>
                </a:tc>
                <a:tc>
                  <a:txBody>
                    <a:bodyPr/>
                    <a:lstStyle/>
                    <a:p>
                      <a:pPr algn="ctr"/>
                      <a:r>
                        <a:rPr lang="ar-EG" sz="4800" dirty="0">
                          <a:solidFill>
                            <a:schemeClr val="bg1"/>
                          </a:solidFill>
                        </a:rPr>
                        <a:t>القداس</a:t>
                      </a:r>
                      <a:endParaRPr lang="en-GB" sz="4800" dirty="0">
                        <a:solidFill>
                          <a:schemeClr val="bg1"/>
                        </a:solidFill>
                      </a:endParaRPr>
                    </a:p>
                  </a:txBody>
                  <a:tcPr anchor="ctr"/>
                </a:tc>
                <a:extLst>
                  <a:ext uri="{0D108BD9-81ED-4DB2-BD59-A6C34878D82A}">
                    <a16:rowId xmlns:a16="http://schemas.microsoft.com/office/drawing/2014/main" val="1827970353"/>
                  </a:ext>
                </a:extLst>
              </a:tr>
            </a:tbl>
          </a:graphicData>
        </a:graphic>
      </p:graphicFrame>
      <p:cxnSp>
        <p:nvCxnSpPr>
          <p:cNvPr id="7" name="Straight Connector 6">
            <a:extLst>
              <a:ext uri="{FF2B5EF4-FFF2-40B4-BE49-F238E27FC236}">
                <a16:creationId xmlns:a16="http://schemas.microsoft.com/office/drawing/2014/main" id="{58DC70DD-9295-438F-A396-1623E885125E}"/>
              </a:ext>
            </a:extLst>
          </p:cNvPr>
          <p:cNvCxnSpPr/>
          <p:nvPr/>
        </p:nvCxnSpPr>
        <p:spPr bwMode="auto">
          <a:xfrm>
            <a:off x="4572000" y="1814285"/>
            <a:ext cx="0" cy="5043715"/>
          </a:xfrm>
          <a:prstGeom prst="line">
            <a:avLst/>
          </a:prstGeom>
          <a:solidFill>
            <a:schemeClr val="accent1"/>
          </a:solidFill>
          <a:ln w="28575" cap="flat" cmpd="sng" algn="ctr">
            <a:solidFill>
              <a:schemeClr val="bg1"/>
            </a:solidFill>
            <a:prstDash val="solid"/>
            <a:round/>
            <a:headEnd type="none" w="med" len="med"/>
            <a:tailEnd type="none" w="med" len="med"/>
          </a:ln>
          <a:effectLst/>
        </p:spPr>
      </p:cxnSp>
      <p:sp>
        <p:nvSpPr>
          <p:cNvPr id="13" name="Action Button: Custom 2">
            <a:hlinkClick r:id="rId10" action="ppaction://hlinksldjump" highlightClick="1"/>
            <a:extLst>
              <a:ext uri="{FF2B5EF4-FFF2-40B4-BE49-F238E27FC236}">
                <a16:creationId xmlns:a16="http://schemas.microsoft.com/office/drawing/2014/main" id="{26A92DF0-63CE-4740-ABCA-9AFE4C09DAF0}"/>
              </a:ext>
            </a:extLst>
          </p:cNvPr>
          <p:cNvSpPr/>
          <p:nvPr/>
        </p:nvSpPr>
        <p:spPr>
          <a:xfrm>
            <a:off x="255380" y="59801"/>
            <a:ext cx="2339902" cy="868130"/>
          </a:xfrm>
          <a:prstGeom prst="actionButtonBlank">
            <a:avLst/>
          </a:prstGeom>
          <a:solidFill>
            <a:schemeClr val="accent2">
              <a:lumMod val="75000"/>
            </a:schemeClr>
          </a:solidFill>
          <a:ln w="28575">
            <a:solidFill>
              <a:srgbClr val="FFC000"/>
            </a:solidFill>
          </a:ln>
        </p:spPr>
        <p:style>
          <a:lnRef idx="1">
            <a:schemeClr val="accent6"/>
          </a:lnRef>
          <a:fillRef idx="3">
            <a:schemeClr val="accent6"/>
          </a:fillRef>
          <a:effectRef idx="2">
            <a:schemeClr val="accent6"/>
          </a:effectRef>
          <a:fontRef idx="minor">
            <a:schemeClr val="lt1"/>
          </a:fontRef>
        </p:style>
        <p:txBody>
          <a:bodyPr tIns="0" rIns="0" bIns="0" anchor="ctr">
            <a:no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ar-EG" sz="3100" b="1" dirty="0">
                <a:solidFill>
                  <a:srgbClr val="FFC000"/>
                </a:solidFill>
                <a:latin typeface="Calibri"/>
                <a:cs typeface="Times New Roman" pitchFamily="18" charset="0"/>
              </a:rPr>
              <a:t>عشية يوم الاثنين</a:t>
            </a:r>
            <a:endParaRPr kumimoji="0" lang="en-US" sz="31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466066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3170099"/>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يخلصنا فلا نهلك". وقال كل واحد لصاحبه: "هَلُمُّوا نُلقي قُرعًا لنعلَم بسبب مَنْ أصابنا هذا الشر". فألقوا قُرعًا، فوقعت القُرعة على يونان. فقالوا له: "أخبِرنا لأنه بسببك نزل بنا هذا الشر ما عملك؟ ومِنْ أين جئت؟</a:t>
            </a:r>
            <a:b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37500508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2585323"/>
          </a:xfrm>
          <a:prstGeom prst="rect">
            <a:avLst/>
          </a:prstGeom>
          <a:noFill/>
        </p:spPr>
        <p:txBody>
          <a:bodyPr wrap="square">
            <a:spAutoFit/>
          </a:bodyPr>
          <a:lstStyle/>
          <a:p>
            <a:pPr algn="ctr" rtl="1"/>
            <a:r>
              <a:rPr lang="ar-EG" sz="5400" b="1" dirty="0">
                <a:solidFill>
                  <a:srgbClr val="FFFFFF"/>
                </a:solidFill>
                <a:latin typeface="Calibri" panose="020F0502020204030204" pitchFamily="34" charset="0"/>
                <a:cs typeface="Times New Roman" panose="02020603050405020304" pitchFamily="18" charset="0"/>
              </a:rPr>
              <a:t>طوباهم الذين تركت لهم آثامهم. والذين سترت خطاياهم. قلت أعترف أمام الرب بإثمي. وأنت صفحت لي عن نفقات قلبي.</a:t>
            </a:r>
          </a:p>
        </p:txBody>
      </p:sp>
      <p:sp>
        <p:nvSpPr>
          <p:cNvPr id="7" name="TextBox 6">
            <a:extLst>
              <a:ext uri="{FF2B5EF4-FFF2-40B4-BE49-F238E27FC236}">
                <a16:creationId xmlns:a16="http://schemas.microsoft.com/office/drawing/2014/main" id="{05633BA0-23EF-4BBA-BF6A-52C9946903F4}"/>
              </a:ext>
            </a:extLst>
          </p:cNvPr>
          <p:cNvSpPr txBox="1"/>
          <p:nvPr/>
        </p:nvSpPr>
        <p:spPr>
          <a:xfrm>
            <a:off x="0" y="3690094"/>
            <a:ext cx="9144000" cy="707886"/>
          </a:xfrm>
          <a:prstGeom prst="rect">
            <a:avLst/>
          </a:prstGeom>
          <a:noFill/>
        </p:spPr>
        <p:txBody>
          <a:bodyPr wrap="square">
            <a:spAutoFit/>
          </a:bodyPr>
          <a:lstStyle/>
          <a:p>
            <a:pPr lvl="0" algn="ctr" rtl="1" fontAlgn="base">
              <a:spcBef>
                <a:spcPct val="0"/>
              </a:spcBef>
              <a:spcAft>
                <a:spcPct val="0"/>
              </a:spcAft>
              <a:defRPr/>
            </a:pPr>
            <a:r>
              <a:rPr lang="ar-EG" sz="4000" b="1" u="sng" dirty="0">
                <a:solidFill>
                  <a:srgbClr val="FFC000"/>
                </a:solidFill>
                <a:latin typeface="Times New Roman" panose="02020603050405020304" pitchFamily="18" charset="0"/>
                <a:cs typeface="Times New Roman" panose="02020603050405020304" pitchFamily="18" charset="0"/>
              </a:rPr>
              <a:t>المزمور (31: </a:t>
            </a: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 و 6)</a:t>
            </a:r>
          </a:p>
        </p:txBody>
      </p:sp>
    </p:spTree>
    <p:extLst>
      <p:ext uri="{BB962C8B-B14F-4D97-AF65-F5344CB8AC3E}">
        <p14:creationId xmlns:p14="http://schemas.microsoft.com/office/powerpoint/2010/main" val="2761804512"/>
      </p:ext>
    </p:extLst>
  </p:cSld>
  <p:clrMapOvr>
    <a:masterClrMapping/>
  </p:clrMapOvr>
  <p:transition advClick="0" advTm="0"/>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ودعا يسوع تلاميذه وقال لهم إني أشفق على هذا الجمع لأن لهم ثلاثة أيام يمكثون ها هنا معي وليس لهم ما يأكلون. ولست أريد أن أصرفهم صائمين لئلا يخوروا في الطريق. فقال التلاميذ من أين نجد خبزًا بهذا المقدار في</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5633BA0-23EF-4BBA-BF6A-52C9946903F4}"/>
              </a:ext>
            </a:extLst>
          </p:cNvPr>
          <p:cNvSpPr txBox="1"/>
          <p:nvPr/>
        </p:nvSpPr>
        <p:spPr>
          <a:xfrm>
            <a:off x="0" y="3690094"/>
            <a:ext cx="9144000" cy="707886"/>
          </a:xfrm>
          <a:prstGeom prst="rect">
            <a:avLst/>
          </a:prstGeom>
          <a:noFill/>
        </p:spPr>
        <p:txBody>
          <a:bodyPr wrap="square">
            <a:spAutoFit/>
          </a:bodyPr>
          <a:lstStyle/>
          <a:p>
            <a:pPr lvl="0" algn="ctr" rtl="1" fontAlgn="base">
              <a:spcBef>
                <a:spcPct val="0"/>
              </a:spcBef>
              <a:spcAft>
                <a:spcPct val="0"/>
              </a:spcAft>
              <a:defRPr/>
            </a:pPr>
            <a:r>
              <a:rPr lang="ar-EG" sz="4000" b="1" u="sng" dirty="0">
                <a:solidFill>
                  <a:srgbClr val="FFC000"/>
                </a:solidFill>
                <a:latin typeface="Times New Roman" panose="02020603050405020304" pitchFamily="18" charset="0"/>
                <a:cs typeface="Times New Roman" panose="02020603050405020304" pitchFamily="18" charset="0"/>
              </a:rPr>
              <a:t>الإنجيل من متي ص 15: 32 الخ ، 16: 1 – 4</a:t>
            </a:r>
            <a:endPar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315739880"/>
      </p:ext>
    </p:extLst>
  </p:cSld>
  <p:clrMapOvr>
    <a:masterClrMapping/>
  </p:clrMapOvr>
  <p:transition advClick="0" advTm="0"/>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هذا المكان القفر حتى يشبع هذا الجمع. فقال لهم يسوع كم عندكم من الخبز. فقالوا سبعة وقليل من السمك فأمر الجمع أن يتكئوا على الأرض. وأخذ السبع الخبزات والسمك وباركها وكسرها وأعطاها للتلاميذ والتلاميذ</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2541885"/>
      </p:ext>
    </p:extLst>
  </p:cSld>
  <p:clrMapOvr>
    <a:masterClrMapping/>
  </p:clrMapOvr>
  <p:transition advClick="0" advTm="0"/>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ناولوا الجموع فأكلوا جميعًا وشبعوا ورفعوا ما فضل من الكسر سبعة سلال مملوءة. وكان الآكلون نحو أربعة آلاف رجل ما عدا الأولاد والنساء. ثم صرف الجموع وركب السفينة وجاء إلى تخوم مجدل. وجاء إليه</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8243954"/>
      </p:ext>
    </p:extLst>
  </p:cSld>
  <p:clrMapOvr>
    <a:masterClrMapping/>
  </p:clrMapOvr>
  <p:transition advClick="0" advTm="0"/>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الفريسيون والصدوقيون ليجربوه فسألوه أن يريهم آية من السماء فأجابهم قائلًا إذا كان المساء قلتم صحو لأن السماء محمرة. وبالغد تقولون اليوم شتاء لأن السماء محمرة بعبوسة. يا مراءون تعرفون أن تميزوا وجه</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9628063"/>
      </p:ext>
    </p:extLst>
  </p:cSld>
  <p:clrMapOvr>
    <a:masterClrMapping/>
  </p:clrMapOvr>
  <p:transition advClick="0" advTm="0"/>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43796"/>
            <a:ext cx="9144000" cy="3170099"/>
          </a:xfrm>
          <a:prstGeom prst="rect">
            <a:avLst/>
          </a:prstGeom>
          <a:noFill/>
        </p:spPr>
        <p:txBody>
          <a:bodyPr wrap="square">
            <a:spAutoFit/>
          </a:bodyPr>
          <a:lstStyle/>
          <a:p>
            <a:pPr algn="justLow" rtl="1"/>
            <a:r>
              <a:rPr lang="ar-EG" sz="5000" b="1" dirty="0">
                <a:solidFill>
                  <a:srgbClr val="FFFFFF"/>
                </a:solidFill>
                <a:latin typeface="Calibri" panose="020F0502020204030204" pitchFamily="34" charset="0"/>
                <a:cs typeface="Times New Roman" panose="02020603050405020304" pitchFamily="18" charset="0"/>
              </a:rPr>
              <a:t>السماء وأما علامة هذا الزمان فلا تعرفونها. الجيل الشرير الفاسق يطلب آية ولا تعطى له آية إلا آية يونان النبي. ثم تركهم ومضى.</a:t>
            </a:r>
            <a:br>
              <a:rPr lang="ar-EG" sz="5000" b="1" dirty="0">
                <a:solidFill>
                  <a:srgbClr val="FFFFFF"/>
                </a:solidFill>
                <a:latin typeface="Calibri" panose="020F0502020204030204" pitchFamily="34" charset="0"/>
                <a:cs typeface="Times New Roman" panose="02020603050405020304" pitchFamily="18" charset="0"/>
              </a:rPr>
            </a:br>
            <a:endParaRPr lang="ar-EG" sz="5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8779632"/>
      </p:ext>
    </p:extLst>
  </p:cSld>
  <p:clrMapOvr>
    <a:masterClrMapping/>
  </p:clrMapOvr>
  <p:transition advClick="0" advTm="0"/>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0585658"/>
      </p:ext>
    </p:extLst>
  </p:cSld>
  <p:clrMapOvr>
    <a:masterClrMapping/>
  </p:clrMapOvr>
  <p:transition advClick="0" advTm="0"/>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6501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dirty="0">
                <a:solidFill>
                  <a:srgbClr val="FFFFFF"/>
                </a:solidFill>
                <a:latin typeface="CS New Athanasius" panose="020B0500000000000000" pitchFamily="34" charset="0"/>
                <a:cs typeface="Times New Roman" panose="02020603050405020304" pitchFamily="18" charset="0"/>
              </a:rPr>
              <a:t>سمعَ الربُّ فرحَمني. الربُّ صار لي عوناً. ردَدْتَ نَوْحي إلى فرحٍ لي. مزَّقتَ مِسْحِي ومَنْطَقْتَنِي سروراً.</a:t>
            </a:r>
          </a:p>
        </p:txBody>
      </p:sp>
      <p:sp>
        <p:nvSpPr>
          <p:cNvPr id="6" name="TextBox 5">
            <a:extLst>
              <a:ext uri="{FF2B5EF4-FFF2-40B4-BE49-F238E27FC236}">
                <a16:creationId xmlns:a16="http://schemas.microsoft.com/office/drawing/2014/main" id="{8CDBC2A0-3054-4FFA-8F13-4E7A82D50EBB}"/>
              </a:ext>
            </a:extLst>
          </p:cNvPr>
          <p:cNvSpPr txBox="1"/>
          <p:nvPr/>
        </p:nvSpPr>
        <p:spPr>
          <a:xfrm>
            <a:off x="0" y="3649708"/>
            <a:ext cx="9143999" cy="707886"/>
          </a:xfrm>
          <a:prstGeom prst="rect">
            <a:avLst/>
          </a:prstGeom>
          <a:noFill/>
        </p:spPr>
        <p:txBody>
          <a:bodyPr wrap="square">
            <a:spAutoFit/>
          </a:body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مزمور باكر ( 30 : 10 ، 11 )</a:t>
            </a:r>
          </a:p>
        </p:txBody>
      </p:sp>
      <p:sp>
        <p:nvSpPr>
          <p:cNvPr id="2" name="Title 1">
            <a:extLst>
              <a:ext uri="{FF2B5EF4-FFF2-40B4-BE49-F238E27FC236}">
                <a16:creationId xmlns:a16="http://schemas.microsoft.com/office/drawing/2014/main" id="{29677899-6B12-46F5-B496-5BD4D9855395}"/>
              </a:ext>
            </a:extLst>
          </p:cNvPr>
          <p:cNvSpPr>
            <a:spLocks noGrp="1"/>
          </p:cNvSpPr>
          <p:nvPr>
            <p:ph type="title"/>
          </p:nvPr>
        </p:nvSpPr>
        <p:spPr>
          <a:xfrm>
            <a:off x="-1976718" y="0"/>
            <a:ext cx="1976717" cy="1452282"/>
          </a:xfrm>
        </p:spPr>
        <p:txBody>
          <a:bodyPr/>
          <a:lstStyle/>
          <a:p>
            <a:r>
              <a:rPr lang="ar-EG" dirty="0"/>
              <a:t>باكر فصح يونان</a:t>
            </a:r>
            <a:endParaRPr lang="en-GB" dirty="0"/>
          </a:p>
        </p:txBody>
      </p:sp>
    </p:spTree>
    <p:extLst>
      <p:ext uri="{BB962C8B-B14F-4D97-AF65-F5344CB8AC3E}">
        <p14:creationId xmlns:p14="http://schemas.microsoft.com/office/powerpoint/2010/main" val="3471208801"/>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وللوقتِ ركب السَّفينة مع تلاميذه وجاء إلى نواحي دَلمَانُوثا. فَخَرَجَ الفرِّيسيُّون وابتدأُوا يُباحثونه طالبين مِنهُ آيةً من السَّماء، ليجرِّبوه. فتنَهَّدَ برُوحِهِ وقال: " ما بال هذا الجيل يَطلُبُ آيةً؟ الحق أقول لكم: أنه لن يُعطَى</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4C5BC2FA-ECDF-476E-9868-B668FCF5D41B}"/>
              </a:ext>
            </a:extLst>
          </p:cNvPr>
          <p:cNvSpPr>
            <a:spLocks noGrp="1"/>
          </p:cNvSpPr>
          <p:nvPr/>
        </p:nvSpPr>
        <p:spPr bwMode="auto">
          <a:xfrm>
            <a:off x="-1" y="3675342"/>
            <a:ext cx="9144000" cy="6561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sz="4000" dirty="0"/>
              <a:t>إنجيل</a:t>
            </a:r>
            <a:r>
              <a:rPr lang="ar-EG" sz="4000" dirty="0"/>
              <a:t> باكر</a:t>
            </a:r>
            <a:r>
              <a:rPr lang="ar-SA" sz="4000" dirty="0"/>
              <a:t> من</a:t>
            </a:r>
            <a:r>
              <a:rPr lang="ar-EG" sz="4000" dirty="0"/>
              <a:t> </a:t>
            </a:r>
            <a:r>
              <a:rPr lang="ar-SA" sz="4000" dirty="0"/>
              <a:t>معلمنا مرقس البشير ( 8 : 10 ـ 21 )</a:t>
            </a:r>
          </a:p>
        </p:txBody>
      </p:sp>
    </p:spTree>
    <p:extLst>
      <p:ext uri="{BB962C8B-B14F-4D97-AF65-F5344CB8AC3E}">
        <p14:creationId xmlns:p14="http://schemas.microsoft.com/office/powerpoint/2010/main" val="907959335"/>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هذا الجيل آية! ". ثم تركهم وركب السَّفينة أيضاً ومضى إلى العَبر. فنسوا أن يأخذوا خُبزاً ولم يَكُن مَعَهُمْ في السَّفينة سوى رغيف واحد. وأوصاهُم قائلاً: " انظروا وتَحرَّزوا من خَمير الفرِّيسيِّين وخمير هيرودس "</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81571794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3170099"/>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ومن أي قرية؟ ومِن أي شعبٍ أنت؟" فقال لهم: "أنا عبد الرب، وإني أخافه وأتقي الرب إله السَّماء الذي صَنَعَ البحر واليَبس". فخاف الرِّجال خوفًا عظيمًا، وقالوا له: "لماذا فعلت ذلك؟" لأن الرِّجال قد عَلِموا أنه هارب من</a:t>
            </a:r>
            <a:b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63681688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فكانوا يفكِّرون قائلين بعضهم لبعض: " إنه ليس عندهم خُبزٌ ". فعلِم يسوع وقال لهم: " ما بالكم تُفكِّرون أن ليس عندكم خُبزٌ؟ ألا تعلمون بَعْدُ ولا تفهمون؟ أحتَّى الآن قلوبكُم غليظة؟ لكُم أعيُنٌ ولا تُبصرون، ولكُم آذانٌ</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4166307402"/>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ولا تَسمعون ولا تذكرون؟ حين كَسَّرْتُ الخمسة الأرغفة للخمسة الآلاف، كم قُفَّةً مملُوَّةً كِسراً رَفعتُم؟ " قالوا له: " اثنتي عشر ". وحين كَسَّرْتُ السَّبعة الأرغفة للأربعة الآلاف، كم سلة مملوءة من الكِسر رفعتُم؟ "</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427950305"/>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44894"/>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قالوا له: " سبعة ". فقال لهم: " كيف لا تفهمون ".</a:t>
            </a:r>
          </a:p>
        </p:txBody>
      </p:sp>
    </p:spTree>
    <p:extLst>
      <p:ext uri="{BB962C8B-B14F-4D97-AF65-F5344CB8AC3E}">
        <p14:creationId xmlns:p14="http://schemas.microsoft.com/office/powerpoint/2010/main" val="944066074"/>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371207"/>
      </p:ext>
    </p:extLst>
  </p:cSld>
  <p:clrMapOvr>
    <a:masterClrMapping/>
  </p:clrMapOvr>
  <p:transition advClick="0" advTm="0"/>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8281690-FCE0-4C8E-8961-702A40CC1747}"/>
              </a:ext>
            </a:extLst>
          </p:cNvPr>
          <p:cNvSpPr txBox="1">
            <a:spLocks/>
          </p:cNvSpPr>
          <p:nvPr/>
        </p:nvSpPr>
        <p:spPr bwMode="auto">
          <a:xfrm>
            <a:off x="0" y="3792071"/>
            <a:ext cx="9144000" cy="55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إلى رومية ( 10 : 4 - 18 ) </a:t>
            </a:r>
          </a:p>
        </p:txBody>
      </p:sp>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3447" y="43441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لأنَّ غاية الناموسِ هي المسيحِ للبرِ لكلِّ مَنْ يُؤمنُ بهِ. لأنَّ موسى كَتبَ أنَّ البرَّ الذي مِنَ الناموسِ. أن الإنسانَ الذي يفعلُ البرَ يحيا بهِ. و أما البرُ الذي مِن الإيمانِ فيقولُ هكذا: لا تقلْ في قلبـِك مَنْ يصعدُ إلى السماءِ. </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
        <p:nvSpPr>
          <p:cNvPr id="5" name="Title 1">
            <a:extLst>
              <a:ext uri="{FF2B5EF4-FFF2-40B4-BE49-F238E27FC236}">
                <a16:creationId xmlns:a16="http://schemas.microsoft.com/office/drawing/2014/main" id="{481BDAC2-7726-4A84-B605-552DAA6EFE5F}"/>
              </a:ext>
            </a:extLst>
          </p:cNvPr>
          <p:cNvSpPr txBox="1">
            <a:spLocks/>
          </p:cNvSpPr>
          <p:nvPr/>
        </p:nvSpPr>
        <p:spPr>
          <a:xfrm>
            <a:off x="-1976718" y="0"/>
            <a:ext cx="1976717" cy="1452282"/>
          </a:xfrm>
          <a:prstGeom prst="rect">
            <a:avLst/>
          </a:prstGeom>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endParaRPr lang="en-GB" kern="0" dirty="0"/>
          </a:p>
        </p:txBody>
      </p:sp>
      <p:sp>
        <p:nvSpPr>
          <p:cNvPr id="6" name="Title 5">
            <a:extLst>
              <a:ext uri="{FF2B5EF4-FFF2-40B4-BE49-F238E27FC236}">
                <a16:creationId xmlns:a16="http://schemas.microsoft.com/office/drawing/2014/main" id="{5B6E6359-C160-427F-B57F-23DF7F73C325}"/>
              </a:ext>
            </a:extLst>
          </p:cNvPr>
          <p:cNvSpPr>
            <a:spLocks noGrp="1"/>
          </p:cNvSpPr>
          <p:nvPr>
            <p:ph type="title"/>
          </p:nvPr>
        </p:nvSpPr>
        <p:spPr>
          <a:xfrm>
            <a:off x="-2391907" y="0"/>
            <a:ext cx="2378460" cy="1378986"/>
          </a:xfrm>
        </p:spPr>
        <p:txBody>
          <a:bodyPr/>
          <a:lstStyle/>
          <a:p>
            <a:r>
              <a:rPr lang="ar-EG" dirty="0"/>
              <a:t>قداس فصح يونان</a:t>
            </a:r>
            <a:br>
              <a:rPr lang="en-GB" dirty="0"/>
            </a:br>
            <a:endParaRPr lang="en-GB" dirty="0"/>
          </a:p>
        </p:txBody>
      </p:sp>
    </p:spTree>
    <p:extLst>
      <p:ext uri="{BB962C8B-B14F-4D97-AF65-F5344CB8AC3E}">
        <p14:creationId xmlns:p14="http://schemas.microsoft.com/office/powerpoint/2010/main" val="1952928961"/>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3447" y="43441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لأنكَ إنْ اعترفتَ بفمِكَ أنَّ الربَّ هو يسوعُ و آمنتَ بقلبكَ أنَّ اللهَ قد أقامه مِن بين الأموات فإنك تخلص. لأنَّ بالقلب يؤمن به للبر و بالفمِ يعترف بهِ للخلاص. لأنَّ الكتابَ يقولُ كل مَن يؤمن به لا يخزى. لأنهُ لا فرق بينَ</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73250616"/>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3447" y="43441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اليهودي واليوناني إذ للجميع ربٌ واحدٌ غني لكلِّ مَن يدعوهُ. لأنَّ كلَّ مَن يدعوا باسمِ الربِ يخلصُ. و لكنْ كيف يدعون بمَن لم يؤمنوا بهِ. و كَيف يؤمنون بمَنْ لم يسمعوا بهِ. و كيفَ يَسمعون بلا كارزٍ. و كيفَ يكرزونَ</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560844399"/>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441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إن لم يُرسَلوا. كما هو مكتوبٌ: ما أجملَ أقدامِ المُبشرينَ بالخيرات. لكن ليسَ الجميعُ قد أطاعوا الإنجيلَ. لأنَّ أشعياءَ يقولُ: يا ربُ مَن آمن بخبرنا. و لمَنْ استعلنتْ ذراعُ الربِّ. إذاً الإيمانُ بالسمعِ. والسمعُ بكلمةِ المسيحِ. </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669242890"/>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038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5400" b="1" dirty="0">
                <a:solidFill>
                  <a:srgbClr val="FFFFFF"/>
                </a:solidFill>
                <a:cs typeface="Times New Roman" panose="02020603050405020304" pitchFamily="18" charset="0"/>
              </a:rPr>
              <a:t>لكنني أقولُ ألعلهم لم يسمعوا. و كيفَ ذلكَ. و قد خرجَ صوتهُم إلى الأرضِ كلها. و إلى أقاصي المسكونةِ بلغتْ أقوالهم.</a:t>
            </a:r>
          </a:p>
        </p:txBody>
      </p:sp>
    </p:spTree>
    <p:extLst>
      <p:ext uri="{BB962C8B-B14F-4D97-AF65-F5344CB8AC3E}">
        <p14:creationId xmlns:p14="http://schemas.microsoft.com/office/powerpoint/2010/main" val="2177557967"/>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57594"/>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فإنَّه خيرٌ لكم أن تتألموا وأنتم صانعونَ خيراً، إن شاءت إرادة اللَّـه، مِن أن تتألموا وأنتم صانعونَ شراً. لأنَّ المسيح أيضاً قد مات مرَّةً واحدةً من أجل الخطية عنَّا، البارُّ من أجل الأثمةِ، لكي يُقَرِّبَنَا إلى اللَّهِ، مُماتاً في</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
        <p:nvSpPr>
          <p:cNvPr id="3" name="Title 1">
            <a:extLst>
              <a:ext uri="{FF2B5EF4-FFF2-40B4-BE49-F238E27FC236}">
                <a16:creationId xmlns:a16="http://schemas.microsoft.com/office/drawing/2014/main" id="{287DDE08-72B2-4165-9BD8-5F4D48E79F40}"/>
              </a:ext>
            </a:extLst>
          </p:cNvPr>
          <p:cNvSpPr txBox="1">
            <a:spLocks/>
          </p:cNvSpPr>
          <p:nvPr/>
        </p:nvSpPr>
        <p:spPr bwMode="auto">
          <a:xfrm>
            <a:off x="0" y="3765176"/>
            <a:ext cx="9144000" cy="59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الأولى ( 3 : 17 ـ 22 )</a:t>
            </a:r>
          </a:p>
        </p:txBody>
      </p:sp>
    </p:spTree>
    <p:extLst>
      <p:ext uri="{BB962C8B-B14F-4D97-AF65-F5344CB8AC3E}">
        <p14:creationId xmlns:p14="http://schemas.microsoft.com/office/powerpoint/2010/main" val="192476036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3170099"/>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وجه الرب، لأنه أخبرهم. فقالوا له: "ماذا نَصنعُ بِكَ حتى يَسكُنَ البحر عنَّا؟" لأنَّ البحر كان يزدادُ هياجًا. فقال لهم يونان: "خُذُوني وألقوني إلى البحر فيسكُن البحر عنكُم، لأنَّني عالمٌ أنَّ هذا الموج العظيم إنما هاج</a:t>
            </a:r>
            <a:b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294598987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57594"/>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الجسد ولكن مُحْيىً في الرُّوح، وبهذا أيضاً ذهب فبشَّر الأرواح التي في السِّجن، التي عصتْ قديماً، حين كانت أَناةُ اللَّهِ تنتظرُ في أيَّام نوح، الذي صنع فُلكاً وفيه خَلَصَ قليلون من الماء، أي ثماني أنفُسٍ. فهكذا أنتم أيضاً الآن</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722934521"/>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5759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يُخلِّصكم بمثال المعموديَّة. لا إزالةُ وسخ الجسدِ، بل سؤال ضمير صالح عن اللَّهِ، بقيامة يسوعَ المسيح، الذي هو عن يمين اللَّهِ، إذ قد صعد إلى السَّماء، وملائكةٌ وسلاطينُ وقوَّاتٌ مُخْضَعَةٌ لهُ.</a:t>
            </a:r>
          </a:p>
        </p:txBody>
      </p:sp>
    </p:spTree>
    <p:extLst>
      <p:ext uri="{BB962C8B-B14F-4D97-AF65-F5344CB8AC3E}">
        <p14:creationId xmlns:p14="http://schemas.microsoft.com/office/powerpoint/2010/main" val="3897322960"/>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57594"/>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وذلك أن موسى قد قال: سيُقيم لكُم الرَّبُّ الإله نبياً مثلي من بين إخوتكُم. فله تَسمعون في كل ما يُكلِّمُكُم به. ويكون أنَّ كل نفسٍ لا تَسمَعُ لذلك النَّبيِّ تُقطَع تلك النفس من شعبها. وجميع الأنبياء منذ صموئيل فما بَعْدَهُ، </a:t>
            </a:r>
            <a:br>
              <a:rPr lang="ar-EG" sz="4000" b="1" dirty="0">
                <a:solidFill>
                  <a:srgbClr val="FFFFFF"/>
                </a:solidFill>
                <a:cs typeface="Times New Roman" panose="02020603050405020304" pitchFamily="18" charset="0"/>
              </a:rPr>
            </a:br>
            <a:endParaRPr lang="ar-EG" sz="4000" b="1" dirty="0">
              <a:solidFill>
                <a:srgbClr val="FFFFFF"/>
              </a:solidFill>
              <a:cs typeface="Times New Roman" panose="02020603050405020304" pitchFamily="18" charset="0"/>
            </a:endParaRPr>
          </a:p>
        </p:txBody>
      </p:sp>
      <p:sp>
        <p:nvSpPr>
          <p:cNvPr id="3" name="Title 1">
            <a:extLst>
              <a:ext uri="{FF2B5EF4-FFF2-40B4-BE49-F238E27FC236}">
                <a16:creationId xmlns:a16="http://schemas.microsoft.com/office/drawing/2014/main" id="{C1B189BD-DC79-48DC-9761-91BC04DA3A9D}"/>
              </a:ext>
            </a:extLst>
          </p:cNvPr>
          <p:cNvSpPr txBox="1">
            <a:spLocks/>
          </p:cNvSpPr>
          <p:nvPr/>
        </p:nvSpPr>
        <p:spPr bwMode="auto">
          <a:xfrm>
            <a:off x="0" y="3765176"/>
            <a:ext cx="9144000" cy="592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( 3 : 22 ـ 26 )</a:t>
            </a:r>
          </a:p>
        </p:txBody>
      </p:sp>
    </p:spTree>
    <p:extLst>
      <p:ext uri="{BB962C8B-B14F-4D97-AF65-F5344CB8AC3E}">
        <p14:creationId xmlns:p14="http://schemas.microsoft.com/office/powerpoint/2010/main" val="1702309929"/>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0" y="4357594"/>
            <a:ext cx="91440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900" b="1" dirty="0">
                <a:solidFill>
                  <a:srgbClr val="FFFFFF"/>
                </a:solidFill>
                <a:cs typeface="Times New Roman" panose="02020603050405020304" pitchFamily="18" charset="0"/>
              </a:rPr>
              <a:t>قد تكَلَّمُوا، وبشَّروا عن هذه الأيَّام. فأنتم أبناءُ الأنبياءِ، والميثاق الذي عاهد اللَّـه به آباءَنَا قائلاً لإبراهيم: وبنسلك تتبارَكُ جميع قبائل الأرض. فإليكم أولاً، إذ أقام اللَّـه فتاهُ، وأرسله ليباركُكُم بأن يرد كل واحد منكم عن شُرُورهِ.</a:t>
            </a:r>
            <a:br>
              <a:rPr lang="ar-EG" sz="3900" b="1" dirty="0">
                <a:solidFill>
                  <a:srgbClr val="FFFFFF"/>
                </a:solidFill>
                <a:cs typeface="Times New Roman" panose="02020603050405020304" pitchFamily="18" charset="0"/>
              </a:rPr>
            </a:br>
            <a:endParaRPr lang="ar-EG" sz="39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72477670"/>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98682"/>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في ضيقَتي صَرَخْتُ إلى الربِّ. فاسْتَجابَ لي وأخرَجَني إلى السّعةِ. إنَّ أدباً أَدَّبَنِي الربُّ، وإلى المَوتِ لم يُسْلِمنِي.</a:t>
            </a:r>
          </a:p>
        </p:txBody>
      </p:sp>
      <p:sp>
        <p:nvSpPr>
          <p:cNvPr id="6" name="TextBox 5">
            <a:extLst>
              <a:ext uri="{FF2B5EF4-FFF2-40B4-BE49-F238E27FC236}">
                <a16:creationId xmlns:a16="http://schemas.microsoft.com/office/drawing/2014/main" id="{8CDBC2A0-3054-4FFA-8F13-4E7A82D50EBB}"/>
              </a:ext>
            </a:extLst>
          </p:cNvPr>
          <p:cNvSpPr txBox="1"/>
          <p:nvPr/>
        </p:nvSpPr>
        <p:spPr>
          <a:xfrm>
            <a:off x="0" y="3649708"/>
            <a:ext cx="9143999" cy="707886"/>
          </a:xfrm>
          <a:prstGeom prst="rect">
            <a:avLst/>
          </a:prstGeom>
          <a:noFill/>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( 118 : 5 ، 18 )</a:t>
            </a:r>
          </a:p>
        </p:txBody>
      </p:sp>
    </p:spTree>
    <p:extLst>
      <p:ext uri="{BB962C8B-B14F-4D97-AF65-F5344CB8AC3E}">
        <p14:creationId xmlns:p14="http://schemas.microsoft.com/office/powerpoint/2010/main" val="1797893873"/>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وبعد هذا نزل إلى كفر ناحُوم، هو وأُمُّهُ وإخوتُهُ وتلاميذُهُ، وأقام هُناك أيَّاماً ليست بكثيرةً. وكان فِصحُ اليَهُود قد قَرُبَ، فَصَعِدَ يَسُوع إلى أُورشليم، فوَجَدَ في الهيكل باعة البقر والغنم والحمام، والصيارف جُلُوساً.</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4C5BC2FA-ECDF-476E-9868-B668FCF5D41B}"/>
              </a:ext>
            </a:extLst>
          </p:cNvPr>
          <p:cNvSpPr>
            <a:spLocks noGrp="1"/>
          </p:cNvSpPr>
          <p:nvPr/>
        </p:nvSpPr>
        <p:spPr bwMode="auto">
          <a:xfrm>
            <a:off x="-1" y="3675342"/>
            <a:ext cx="9144000" cy="65610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sz="4000" dirty="0"/>
              <a:t>الإنجيل من بشارة مُعلمنا يوحنا ( 2 : 12 ـ 25 )</a:t>
            </a:r>
            <a:br>
              <a:rPr lang="ar-SA" sz="4000" dirty="0"/>
            </a:br>
            <a:endParaRPr lang="ar-SA" sz="4000" dirty="0"/>
          </a:p>
        </p:txBody>
      </p:sp>
    </p:spTree>
    <p:extLst>
      <p:ext uri="{BB962C8B-B14F-4D97-AF65-F5344CB8AC3E}">
        <p14:creationId xmlns:p14="http://schemas.microsoft.com/office/powerpoint/2010/main" val="400766851"/>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فَصَنَعَ سوطاً من حِبَال وأخرج الجميع من الهيكل، والغنم والبقر، ونثر دراهِمَ الصَّيارفة وقَلَّبَ موائِدَهُم. وقال لباعة الحمام: " ارفَعُوا هذه من هَهُنا! ولا تجعلُوا بيت أبي بيت تجارةٍ! ". فتذكَّر تلاميذُهُ أنَّه مكتوبٌ:</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336106474"/>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 غيرةُ بيتِكَ أكلتني ". فأجاب اليهود وقالوا له: " أيَّةَ آيَةٍ تُرِينا حتَّى تفعل هذا؟ " أجاب يسوع وقال لهُم: " انقُضوا هذا الهيكل، وفي ثلاثةِ أيَّام أُقيمُهُ " فقال له اليهود: " في ستٍّ وأربعينَ سنةً بُنيَ هذا الهيكل، </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4096337294"/>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أفتقيمه أنت في ثلاثة أيام؟ " وأمَّا هو فكان يقول عن هيكل جسده. فلمَّا قام من الأموات، تَذَكَّر تلاميذُهُ أنَّه قال هذا، فآمَنُوا بالكتاب وبالكلام الذي قالَهُ يسوع. وإذ كان بأورشليم في عيد الفِصح، آمَنَ كثيرون بِاسمِهِ، </a:t>
            </a:r>
            <a:br>
              <a:rPr lang="ar-EG" sz="4000" b="1" dirty="0">
                <a:solidFill>
                  <a:srgbClr val="FFFFFF"/>
                </a:solidFill>
                <a:latin typeface="CS New Athanasius" panose="020B0500000000000000" pitchFamily="34" charset="0"/>
                <a:cs typeface="Times New Roman" panose="02020603050405020304" pitchFamily="18" charset="0"/>
              </a:rPr>
            </a:br>
            <a:endParaRPr lang="ar-EG"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2952376054"/>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A4FF42-F393-4997-827E-6B482EC3514A}"/>
              </a:ext>
            </a:extLst>
          </p:cNvPr>
          <p:cNvSpPr txBox="1">
            <a:spLocks/>
          </p:cNvSpPr>
          <p:nvPr/>
        </p:nvSpPr>
        <p:spPr bwMode="auto">
          <a:xfrm>
            <a:off x="-1" y="43314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حين شاهدوا الآياتِ التي كان يصنعها. أمَّا يسوع نفسه فلم يكن يأمَنْهُم، لأنَّه كان عارِفاً بكل أحدٍ. ولم يكُن مُحتاجاً أن يشهد له أحدٌ عن إنسان، لأنه كان يعلَم ما في الإنسان.</a:t>
            </a:r>
          </a:p>
        </p:txBody>
      </p:sp>
    </p:spTree>
    <p:extLst>
      <p:ext uri="{BB962C8B-B14F-4D97-AF65-F5344CB8AC3E}">
        <p14:creationId xmlns:p14="http://schemas.microsoft.com/office/powerpoint/2010/main" val="10727496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3170099"/>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عليكم بسببي". وكان الرِّجال يجذفون ليرجَعوا إلى اليَبَس فلمْ يستطيعوا، لأنَّ الريح كانت شديدة والبحر اِزداد هياجًا عليهم. فصَرَخُوا إلى الرَّبِّ وقالوا: "أيُّها الرب، لا تهلِكنا بسبب نفس هذا الرجل، ولا تجعل علينا</a:t>
            </a:r>
            <a:b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180002899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395658"/>
      </p:ext>
    </p:extLst>
  </p:cSld>
  <p:clrMapOvr>
    <a:masterClrMapping/>
  </p:clrMapOvr>
  <p:transition advClick="0" advTm="0"/>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3170099"/>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دمًا زكيًا، فإنك أنت أيُّها الرب قد صنعت كما شئت". ثم حملوا يونان وطرحوه في البحر، فوقف البحر عن تموجه. فخاف الرِّجال من الرَّبِّ خوفًا عظيمًا، وذبحُوا ذبيحةً للرَّب وأعلنوا الصلاة. فأمر الرَّبُّ حُوتًا عَظِيمًا</a:t>
            </a:r>
            <a:b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br>
            <a:endPar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3545514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272677"/>
            <a:ext cx="9144000" cy="2585323"/>
          </a:xfrm>
          <a:prstGeom prst="rect">
            <a:avLst/>
          </a:prstGeom>
          <a:noFill/>
        </p:spPr>
        <p:txBody>
          <a:bodyPr wrap="square">
            <a:spAutoFit/>
          </a:bodyPr>
          <a:lstStyle/>
          <a:p>
            <a:pPr algn="justLow" rtl="1"/>
            <a:r>
              <a:rPr kumimoji="0" lang="ar-EG" altLang="en-US" sz="5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لابتلاع يونان. فكان يونان في جوف الحوت ثلاثة أيام وثلاث ليالٍ. </a:t>
            </a:r>
          </a:p>
          <a:p>
            <a:pPr rtl="1"/>
            <a:r>
              <a:rPr lang="ar-EG" altLang="en-US" sz="5400" b="1" i="1" dirty="0">
                <a:solidFill>
                  <a:srgbClr val="FFC000"/>
                </a:solidFill>
                <a:cs typeface="Times New Roman" panose="02020603050405020304" pitchFamily="18" charset="0"/>
              </a:rPr>
              <a:t>مجداً للثالوث القدوس...</a:t>
            </a:r>
            <a:endParaRPr lang="en-US" altLang="en-US" sz="5400" b="1" i="1"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3017950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9830-7971-4BC4-9E9D-DE232E56EA26}"/>
              </a:ext>
            </a:extLst>
          </p:cNvPr>
          <p:cNvSpPr txBox="1">
            <a:spLocks/>
          </p:cNvSpPr>
          <p:nvPr/>
        </p:nvSpPr>
        <p:spPr bwMode="auto">
          <a:xfrm>
            <a:off x="0" y="3657600"/>
            <a:ext cx="9144000" cy="69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باكر (1:102 ،7)</a:t>
            </a:r>
          </a:p>
        </p:txBody>
      </p:sp>
      <p:sp>
        <p:nvSpPr>
          <p:cNvPr id="3" name="Content Placeholder 3">
            <a:extLst>
              <a:ext uri="{FF2B5EF4-FFF2-40B4-BE49-F238E27FC236}">
                <a16:creationId xmlns:a16="http://schemas.microsoft.com/office/drawing/2014/main" id="{79BE73D0-CBB9-446F-95AE-7E56A4256271}"/>
              </a:ext>
            </a:extLst>
          </p:cNvPr>
          <p:cNvSpPr txBox="1">
            <a:spLocks/>
          </p:cNvSpPr>
          <p:nvPr/>
        </p:nvSpPr>
        <p:spPr bwMode="auto">
          <a:xfrm>
            <a:off x="0" y="433206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5400" b="1" dirty="0">
                <a:solidFill>
                  <a:srgbClr val="FFFFFF"/>
                </a:solidFill>
                <a:latin typeface="CS New Athanasius" panose="020B0500000000000000" pitchFamily="34" charset="0"/>
                <a:cs typeface="Times New Roman" panose="02020603050405020304" pitchFamily="18" charset="0"/>
              </a:rPr>
              <a:t>بارِكي يا نفسي الرَّبَّ، وجميع ما في داخلى بارِك اسمَهُ القُدُّوسَ. الرب رؤوفٌ رحيم، طويلُ الأناةِ وكثيرُ الرَّحْمَةِ.  </a:t>
            </a:r>
          </a:p>
        </p:txBody>
      </p:sp>
    </p:spTree>
    <p:extLst>
      <p:ext uri="{BB962C8B-B14F-4D97-AF65-F5344CB8AC3E}">
        <p14:creationId xmlns:p14="http://schemas.microsoft.com/office/powerpoint/2010/main" val="1574767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9830-7971-4BC4-9E9D-DE232E56EA26}"/>
              </a:ext>
            </a:extLst>
          </p:cNvPr>
          <p:cNvSpPr txBox="1">
            <a:spLocks/>
          </p:cNvSpPr>
          <p:nvPr/>
        </p:nvSpPr>
        <p:spPr bwMode="auto">
          <a:xfrm>
            <a:off x="0" y="3657600"/>
            <a:ext cx="9144000" cy="69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إنجيل باكر من بشارة مُعلمنا متى (6:7 -12)</a:t>
            </a:r>
          </a:p>
        </p:txBody>
      </p:sp>
      <p:sp>
        <p:nvSpPr>
          <p:cNvPr id="3" name="Content Placeholder 3">
            <a:extLst>
              <a:ext uri="{FF2B5EF4-FFF2-40B4-BE49-F238E27FC236}">
                <a16:creationId xmlns:a16="http://schemas.microsoft.com/office/drawing/2014/main" id="{79BE73D0-CBB9-446F-95AE-7E56A4256271}"/>
              </a:ext>
            </a:extLst>
          </p:cNvPr>
          <p:cNvSpPr txBox="1">
            <a:spLocks/>
          </p:cNvSpPr>
          <p:nvPr/>
        </p:nvSpPr>
        <p:spPr bwMode="auto">
          <a:xfrm>
            <a:off x="0" y="4332061"/>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altLang="en-US" sz="4000" b="1" dirty="0">
                <a:solidFill>
                  <a:srgbClr val="FFFFFF"/>
                </a:solidFill>
                <a:cs typeface="Times New Roman" panose="02020603050405020304" pitchFamily="18" charset="0"/>
              </a:rPr>
              <a:t>لا تُعْطُوا القُدسِ للكِلاب، ولا </a:t>
            </a:r>
            <a:r>
              <a:rPr lang="ar-EG" altLang="en-US" sz="4000" b="1" dirty="0">
                <a:solidFill>
                  <a:srgbClr val="FFFFFF"/>
                </a:solidFill>
                <a:cs typeface="Times New Roman" panose="02020603050405020304" pitchFamily="18" charset="0"/>
              </a:rPr>
              <a:t>تلقوا جواهركم </a:t>
            </a:r>
            <a:r>
              <a:rPr lang="ar-SA" altLang="en-US" sz="4000" b="1" dirty="0">
                <a:solidFill>
                  <a:srgbClr val="FFFFFF"/>
                </a:solidFill>
                <a:cs typeface="Times New Roman" panose="02020603050405020304" pitchFamily="18" charset="0"/>
              </a:rPr>
              <a:t>قُدَّام الخَنَازير، لئلاَّ تَدُوسَهَا بأرجُلِهَا وترجع فتُمَزِّقَكُم. اِسألوا تُعطَوْا. اُطلُبُوا تجدوا. اِقرَعُوا يُفْتَحْ لكُم. لأنَّ كُلَّ مَنْ يَسأل يَأخُذُ، ومَنْ يَطلُبُ يَجدُ. ومَنْ يَقرَعُ يُفتَحُ لهُ. </a:t>
            </a:r>
            <a:br>
              <a:rPr lang="ar-EG" altLang="en-US" sz="4000" b="1" dirty="0">
                <a:solidFill>
                  <a:srgbClr val="FFFFFF"/>
                </a:solidFill>
                <a:cs typeface="Times New Roman" panose="02020603050405020304" pitchFamily="18" charset="0"/>
              </a:rPr>
            </a:br>
            <a:endParaRPr lang="ar-EG" altLang="en-US"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2389118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79BE73D0-CBB9-446F-95AE-7E56A4256271}"/>
              </a:ext>
            </a:extLst>
          </p:cNvPr>
          <p:cNvSpPr txBox="1">
            <a:spLocks/>
          </p:cNvSpPr>
          <p:nvPr/>
        </p:nvSpPr>
        <p:spPr bwMode="auto">
          <a:xfrm>
            <a:off x="0" y="4332061"/>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altLang="en-US" sz="4000" b="1" dirty="0">
                <a:solidFill>
                  <a:srgbClr val="FFFFFF"/>
                </a:solidFill>
                <a:cs typeface="Times New Roman" panose="02020603050405020304" pitchFamily="18" charset="0"/>
              </a:rPr>
              <a:t>أيُّ إنسانٍ منكم إذا سأله ابنه خُب</a:t>
            </a:r>
            <a:r>
              <a:rPr lang="ar-EG" altLang="en-US" sz="4000" b="1" dirty="0">
                <a:solidFill>
                  <a:srgbClr val="FFFFFF"/>
                </a:solidFill>
                <a:cs typeface="Times New Roman" panose="02020603050405020304" pitchFamily="18" charset="0"/>
              </a:rPr>
              <a:t>ـ</a:t>
            </a:r>
            <a:r>
              <a:rPr lang="ar-SA" altLang="en-US" sz="4000" b="1" dirty="0">
                <a:solidFill>
                  <a:srgbClr val="FFFFFF"/>
                </a:solidFill>
                <a:cs typeface="Times New Roman" panose="02020603050405020304" pitchFamily="18" charset="0"/>
              </a:rPr>
              <a:t>زاً، </a:t>
            </a:r>
            <a:r>
              <a:rPr lang="ar-EG" altLang="en-US" sz="4000" b="1" dirty="0">
                <a:solidFill>
                  <a:srgbClr val="FFFFFF"/>
                </a:solidFill>
                <a:cs typeface="Times New Roman" panose="02020603050405020304" pitchFamily="18" charset="0"/>
              </a:rPr>
              <a:t>أ</a:t>
            </a:r>
            <a:r>
              <a:rPr lang="ar-SA" altLang="en-US" sz="4000" b="1" dirty="0">
                <a:solidFill>
                  <a:srgbClr val="FFFFFF"/>
                </a:solidFill>
                <a:cs typeface="Times New Roman" panose="02020603050405020304" pitchFamily="18" charset="0"/>
              </a:rPr>
              <a:t>فيُعطيه حج</a:t>
            </a:r>
            <a:r>
              <a:rPr lang="ar-EG" altLang="en-US" sz="4000" b="1" dirty="0">
                <a:solidFill>
                  <a:srgbClr val="FFFFFF"/>
                </a:solidFill>
                <a:cs typeface="Times New Roman" panose="02020603050405020304" pitchFamily="18" charset="0"/>
              </a:rPr>
              <a:t>ـ</a:t>
            </a:r>
            <a:r>
              <a:rPr lang="ar-SA" altLang="en-US" sz="4000" b="1" dirty="0">
                <a:solidFill>
                  <a:srgbClr val="FFFFFF"/>
                </a:solidFill>
                <a:cs typeface="Times New Roman" panose="02020603050405020304" pitchFamily="18" charset="0"/>
              </a:rPr>
              <a:t>راً؟ و</a:t>
            </a:r>
            <a:r>
              <a:rPr lang="ar-EG" altLang="en-US" sz="4000" b="1" dirty="0">
                <a:solidFill>
                  <a:srgbClr val="FFFFFF"/>
                </a:solidFill>
                <a:cs typeface="Times New Roman" panose="02020603050405020304" pitchFamily="18" charset="0"/>
              </a:rPr>
              <a:t>أو</a:t>
            </a:r>
            <a:r>
              <a:rPr lang="ar-SA" altLang="en-US" sz="4000" b="1" dirty="0">
                <a:solidFill>
                  <a:srgbClr val="FFFFFF"/>
                </a:solidFill>
                <a:cs typeface="Times New Roman" panose="02020603050405020304" pitchFamily="18" charset="0"/>
              </a:rPr>
              <a:t> </a:t>
            </a:r>
            <a:r>
              <a:rPr lang="ar-EG" altLang="en-US" sz="4000" b="1" dirty="0">
                <a:solidFill>
                  <a:srgbClr val="FFFFFF"/>
                </a:solidFill>
                <a:cs typeface="Times New Roman" panose="02020603050405020304" pitchFamily="18" charset="0"/>
              </a:rPr>
              <a:t>ي</a:t>
            </a:r>
            <a:r>
              <a:rPr lang="ar-SA" altLang="en-US" sz="4000" b="1" dirty="0">
                <a:solidFill>
                  <a:srgbClr val="FFFFFF"/>
                </a:solidFill>
                <a:cs typeface="Times New Roman" panose="02020603050405020304" pitchFamily="18" charset="0"/>
              </a:rPr>
              <a:t>سأله سمكةً، </a:t>
            </a:r>
            <a:r>
              <a:rPr lang="ar-EG" altLang="en-US" sz="4000" b="1" dirty="0">
                <a:solidFill>
                  <a:srgbClr val="FFFFFF"/>
                </a:solidFill>
                <a:cs typeface="Times New Roman" panose="02020603050405020304" pitchFamily="18" charset="0"/>
              </a:rPr>
              <a:t>أف</a:t>
            </a:r>
            <a:r>
              <a:rPr lang="ar-SA" altLang="en-US" sz="4000" b="1" dirty="0">
                <a:solidFill>
                  <a:srgbClr val="FFFFFF"/>
                </a:solidFill>
                <a:cs typeface="Times New Roman" panose="02020603050405020304" pitchFamily="18" charset="0"/>
              </a:rPr>
              <a:t>يُعطِيهِ حيَّةً؟</a:t>
            </a:r>
            <a:r>
              <a:rPr lang="ar-EG" altLang="en-US" sz="4000" b="1" dirty="0">
                <a:solidFill>
                  <a:srgbClr val="FFFFFF"/>
                </a:solidFill>
                <a:cs typeface="Times New Roman" panose="02020603050405020304" pitchFamily="18" charset="0"/>
              </a:rPr>
              <a:t> فإن كنتم وأنتم أشرار تعرِفونَ أن تُعطُوا أولادَكُم عطايا جيدة، فكمْ بالحريِّ أبوكُمُ الذي في السَّمَوات، يعطى الخيرات للذين يسألونه! </a:t>
            </a:r>
            <a:endParaRPr lang="ar-EG" altLang="en-US" sz="40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980484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79BE73D0-CBB9-446F-95AE-7E56A4256271}"/>
              </a:ext>
            </a:extLst>
          </p:cNvPr>
          <p:cNvSpPr txBox="1">
            <a:spLocks/>
          </p:cNvSpPr>
          <p:nvPr/>
        </p:nvSpPr>
        <p:spPr bwMode="auto">
          <a:xfrm>
            <a:off x="0" y="433206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EG" altLang="en-US" sz="5400" b="1" dirty="0">
                <a:solidFill>
                  <a:srgbClr val="FFFFFF"/>
                </a:solidFill>
                <a:cs typeface="Times New Roman" panose="02020603050405020304" pitchFamily="18" charset="0"/>
              </a:rPr>
              <a:t>فكُلُّ ما تُريدُون أن يفعل النَّاس بكُم افعلوا هكذا أنتم أيضاً بهم، لأنَّ هذا هو النَّاموسُ والأنبياءُ.</a:t>
            </a:r>
            <a:endParaRPr lang="ar-EG" altLang="en-US" sz="5400" b="1" dirty="0">
              <a:solidFill>
                <a:srgbClr val="FFFFFF"/>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423668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111188" y="-1"/>
            <a:ext cx="2102222" cy="190948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000" dirty="0"/>
              <a:t>عشية يوم الإثنين من صوم نينوى</a:t>
            </a:r>
          </a:p>
        </p:txBody>
      </p:sp>
      <p:sp>
        <p:nvSpPr>
          <p:cNvPr id="5" name="Title 1">
            <a:extLst>
              <a:ext uri="{FF2B5EF4-FFF2-40B4-BE49-F238E27FC236}">
                <a16:creationId xmlns:a16="http://schemas.microsoft.com/office/drawing/2014/main" id="{BF7A26E8-FC6D-48B8-8436-6BE975ADF524}"/>
              </a:ext>
            </a:extLst>
          </p:cNvPr>
          <p:cNvSpPr txBox="1">
            <a:spLocks/>
          </p:cNvSpPr>
          <p:nvPr/>
        </p:nvSpPr>
        <p:spPr bwMode="auto">
          <a:xfrm>
            <a:off x="-8965" y="3630706"/>
            <a:ext cx="9144000" cy="7189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lgn="ctr" rtl="1" eaLnBrk="1" hangingPunct="1"/>
            <a:r>
              <a:rPr lang="ar-EG" altLang="en-US" sz="4400" b="1" u="sng" dirty="0">
                <a:solidFill>
                  <a:srgbClr val="FFC000"/>
                </a:solidFill>
                <a:latin typeface="Times New Roman" panose="02020603050405020304" pitchFamily="18" charset="0"/>
                <a:cs typeface="Times New Roman" panose="02020603050405020304" pitchFamily="18" charset="0"/>
              </a:rPr>
              <a:t>مزمور عشية ( 95 : 1 ، 2 )</a:t>
            </a:r>
          </a:p>
        </p:txBody>
      </p:sp>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492990"/>
          </a:xfrm>
          <a:prstGeom prst="rect">
            <a:avLst/>
          </a:prstGeom>
          <a:noFill/>
        </p:spPr>
        <p:txBody>
          <a:bodyPr wrap="square">
            <a:spAutoFit/>
          </a:bodyPr>
          <a:lstStyle/>
          <a:p>
            <a:pPr algn="ctr" rtl="1" eaLnBrk="1" hangingPunct="1">
              <a:spcBef>
                <a:spcPct val="20000"/>
              </a:spcBef>
            </a:pPr>
            <a:r>
              <a:rPr lang="ar-EG" altLang="en-US" sz="5200" b="1" dirty="0">
                <a:solidFill>
                  <a:srgbClr val="FFFFFF"/>
                </a:solidFill>
                <a:latin typeface="CS New Athanasius" panose="020B0500000000000000" pitchFamily="34" charset="0"/>
                <a:cs typeface="Times New Roman" panose="02020603050405020304" pitchFamily="18" charset="0"/>
              </a:rPr>
              <a:t>هلمُّوا فلنبتَهِج بالربِّ، ولنُهلِّل للَّـه مُخلِّصنا. ولنُبادِر فنبلغ إلى وجهه بالاعتراف، ولنُهلِّلُ له بالمزاميرِ.</a:t>
            </a:r>
          </a:p>
        </p:txBody>
      </p:sp>
    </p:spTree>
    <p:extLst>
      <p:ext uri="{BB962C8B-B14F-4D97-AF65-F5344CB8AC3E}">
        <p14:creationId xmlns:p14="http://schemas.microsoft.com/office/powerpoint/2010/main" val="3055492774"/>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7758671"/>
      </p:ext>
    </p:extLst>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151529" y="0"/>
            <a:ext cx="2142564" cy="2057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000" dirty="0"/>
              <a:t>قداس يوم الاثنين من صوم نينوى</a:t>
            </a:r>
          </a:p>
        </p:txBody>
      </p:sp>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554545"/>
          </a:xfrm>
          <a:prstGeom prst="rect">
            <a:avLst/>
          </a:prstGeom>
          <a:noFill/>
        </p:spPr>
        <p:txBody>
          <a:bodyPr wrap="square">
            <a:spAutoFit/>
          </a:bodyPr>
          <a:lstStyle/>
          <a:p>
            <a:pPr algn="justLow" rtl="1"/>
            <a:r>
              <a:rPr kumimoji="0" lang="ar-SA" altLang="en-US" sz="4000" b="1" i="0" u="none" strike="noStrike" kern="0" cap="none" spc="0" normalizeH="0" baseline="0" noProof="0" dirty="0">
                <a:ln>
                  <a:noFill/>
                </a:ln>
                <a:solidFill>
                  <a:prstClr val="white"/>
                </a:solidFill>
                <a:effectLst/>
                <a:uLnTx/>
                <a:uFillTx/>
                <a:latin typeface="Calibri"/>
                <a:ea typeface="+mn-ea"/>
                <a:cs typeface="+mj-cs"/>
              </a:rPr>
              <a:t>فشكرا لله، أنكم قد كنتم عبيدا للخطيئة، فسمعتم وأطعتم من قلوبكم رسم التعليم الذي تسلمتموه. فمن ثم بعد أن تحررتم من الخطيئة صرتم عبيدا للبر.</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a:t>
            </a:r>
            <a:r>
              <a:rPr lang="ar-EG" sz="4000" b="1" dirty="0">
                <a:solidFill>
                  <a:srgbClr val="FFFFFF"/>
                </a:solidFill>
                <a:latin typeface="Calibri" panose="020F0502020204030204" pitchFamily="34" charset="0"/>
                <a:cs typeface="Times New Roman" panose="02020603050405020304" pitchFamily="18" charset="0"/>
              </a:rPr>
              <a:t>أقول كلاما بشريا من أجل ضعف أجسادكم إنكم كما جعلتم أعضاءكم عبيدا</a:t>
            </a:r>
            <a:endParaRPr lang="en-GB" sz="1600" dirty="0">
              <a:cs typeface="+mj-cs"/>
            </a:endParaRPr>
          </a:p>
        </p:txBody>
      </p:sp>
      <p:sp>
        <p:nvSpPr>
          <p:cNvPr id="6" name="Title 1">
            <a:extLst>
              <a:ext uri="{FF2B5EF4-FFF2-40B4-BE49-F238E27FC236}">
                <a16:creationId xmlns:a16="http://schemas.microsoft.com/office/drawing/2014/main" id="{E89802DF-70E0-44FA-A6FF-63F1B9DBEEF9}"/>
              </a:ext>
            </a:extLst>
          </p:cNvPr>
          <p:cNvSpPr txBox="1">
            <a:spLocks/>
          </p:cNvSpPr>
          <p:nvPr/>
        </p:nvSpPr>
        <p:spPr bwMode="auto">
          <a:xfrm>
            <a:off x="-8965" y="3711388"/>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رسالة معلمنا بولس الرسول إلى أهل رومية (17:6-23)</a:t>
            </a:r>
          </a:p>
        </p:txBody>
      </p:sp>
    </p:spTree>
    <p:extLst>
      <p:ext uri="{BB962C8B-B14F-4D97-AF65-F5344CB8AC3E}">
        <p14:creationId xmlns:p14="http://schemas.microsoft.com/office/powerpoint/2010/main" val="2044981104"/>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للنجاسة والإثم للإثم، كذلك الآن اجعلوا أعضاءكم عبيدا للبر للقداسة. فإنكم حين كنتم عبيدا للخطيئة، صرتم أحرارا للبر. فأي ثمر حصل لكم إذ ذاك من تلك الأمور التي تستحون منها الآن؟ إنما عاقبتها الموت. </a:t>
            </a:r>
            <a:endParaRPr lang="en-GB" sz="1600" dirty="0">
              <a:cs typeface="+mj-cs"/>
            </a:endParaRPr>
          </a:p>
        </p:txBody>
      </p:sp>
    </p:spTree>
    <p:extLst>
      <p:ext uri="{BB962C8B-B14F-4D97-AF65-F5344CB8AC3E}">
        <p14:creationId xmlns:p14="http://schemas.microsoft.com/office/powerpoint/2010/main" val="170384991"/>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وأما الآن وقد تحررتم من الخطيئة، واستعبدتم لله، فلكم ثمركم للقداسة، والعاقبة هي الحياة الأبدية. لأن أجرة الخطيئة هي موت، وأما هبة الله فهي حياة أبدية بالمسيح يسوع ربنا.</a:t>
            </a:r>
          </a:p>
        </p:txBody>
      </p:sp>
    </p:spTree>
    <p:extLst>
      <p:ext uri="{BB962C8B-B14F-4D97-AF65-F5344CB8AC3E}">
        <p14:creationId xmlns:p14="http://schemas.microsoft.com/office/powerpoint/2010/main" val="202656741"/>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"يهوذا ، عبد يسوع المسيح ، وأخو يعقوب، إلى المحبوبين في الله الآب، المحفوظين والمدعوين ليسوع المسيح لتكفر لكم الرحمة والسلام والمحبة. أيها الأحباء، إذ كنت أصنع كل الجهد لأكتب إليكم عن</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
        <p:nvSpPr>
          <p:cNvPr id="3" name="Title 1">
            <a:extLst>
              <a:ext uri="{FF2B5EF4-FFF2-40B4-BE49-F238E27FC236}">
                <a16:creationId xmlns:a16="http://schemas.microsoft.com/office/drawing/2014/main" id="{6773A78D-985F-4512-B877-CF1D6ADD28E0}"/>
              </a:ext>
            </a:extLst>
          </p:cNvPr>
          <p:cNvSpPr txBox="1">
            <a:spLocks/>
          </p:cNvSpPr>
          <p:nvPr/>
        </p:nvSpPr>
        <p:spPr bwMode="auto">
          <a:xfrm>
            <a:off x="0" y="3671047"/>
            <a:ext cx="9144000" cy="678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 الكاثوليكون من رسالة مُعلمنا يهوذا (ص 1: 1 – 13) </a:t>
            </a:r>
          </a:p>
        </p:txBody>
      </p:sp>
    </p:spTree>
    <p:extLst>
      <p:ext uri="{BB962C8B-B14F-4D97-AF65-F5344CB8AC3E}">
        <p14:creationId xmlns:p14="http://schemas.microsoft.com/office/powerpoint/2010/main" val="182744438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خلاصكم جميعاً، اضطررت أن أكتب إليكم واعظا أن تجاهدوا في الإيمان المسلم مرة لكم أيها القديسون لأنه قد اختلط بنا أناس خلسة قد سبق فكتب عنهم لهذه الدينونة، منافقون، يغيرون نعمة ربنا إلى النجاسة،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731417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وينكرون السيد الوحيد: ربنا يسوع المسيح. فأريد أن أذكركم، ولو علمتم كل شيء، أن يسوع في المرة الأولى خلص شعبه من أرض مصر، وفي المرة الثانية أهلك الذين لم يؤمنوا به. والملائكة الذين لم يحفظوا رئاستهم، </a:t>
            </a:r>
          </a:p>
        </p:txBody>
      </p:sp>
    </p:spTree>
    <p:extLst>
      <p:ext uri="{BB962C8B-B14F-4D97-AF65-F5344CB8AC3E}">
        <p14:creationId xmlns:p14="http://schemas.microsoft.com/office/powerpoint/2010/main" val="70887122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بل تركوا مسكنهم حفظهم إلى دينونة اليوم العظيم بأغلال أزلية تحت الظلمة. كما أن سدوم وعمورة والمدن التي حولهما، إذ زنت مثلهما ، ومضت وراء جسد آخر، جعلت مثالاً مكابدةً عقاب نار أبدية.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6203880"/>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وكذلك هؤلاء أيضًا، المحتلمون ، ينجسون جسدهم، ويحتقرون السيادة، ويفترون على ذوي الأمجاد. وأما ميخائيل رئيس الملائكة، فلما قاوم إبليس وتكلم عن جسد موسى، لم يجسر أن يورد حكم افتراء عليه،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2466852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بل قال: "ليزجرك الربّ". ولكن هؤلاء يفترون على ما لا يعلمون. وأما ما يعرفونه بالطبيعة، كالحيوانات غير الناطقة، ففي ذلك يفسدون الويل لهم؛ لأنهم سلكوا في طريق قابين، وانصبوا إلى ضلالة بلعام لأجل أجرة،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5497098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F7A26E8-FC6D-48B8-8436-6BE975ADF524}"/>
              </a:ext>
            </a:extLst>
          </p:cNvPr>
          <p:cNvSpPr txBox="1">
            <a:spLocks/>
          </p:cNvSpPr>
          <p:nvPr/>
        </p:nvSpPr>
        <p:spPr bwMode="auto">
          <a:xfrm>
            <a:off x="-8965" y="3630706"/>
            <a:ext cx="9144000" cy="71891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lgn="ctr" rtl="1" eaLnBrk="1" hangingPunct="1"/>
            <a:r>
              <a:rPr lang="ar-SA" altLang="en-US" dirty="0"/>
              <a:t>إنجيل</a:t>
            </a:r>
            <a:r>
              <a:rPr lang="ar-EG" altLang="en-US" dirty="0"/>
              <a:t> عشية</a:t>
            </a:r>
            <a:r>
              <a:rPr lang="ar-SA" altLang="en-US" dirty="0"/>
              <a:t> من بشارة مُعلمنا لوقا ( 13 : 1 ـ 5 )</a:t>
            </a:r>
            <a:endParaRPr lang="ar-EG" altLang="en-US" sz="4400" b="1" u="sng" dirty="0">
              <a:solidFill>
                <a:srgbClr val="FFC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800767"/>
          </a:xfrm>
          <a:prstGeom prst="rect">
            <a:avLst/>
          </a:prstGeom>
          <a:noFill/>
        </p:spPr>
        <p:txBody>
          <a:bodyPr wrap="square">
            <a:spAutoFit/>
          </a:bodyPr>
          <a:lstStyle/>
          <a:p>
            <a:pPr algn="justLow" rtl="1"/>
            <a:r>
              <a:rPr kumimoji="0" lang="ar-SA" altLang="en-US" sz="4000" b="1" i="0" u="none" strike="noStrike" kern="0" cap="none" spc="0" normalizeH="0" baseline="0" noProof="0" dirty="0">
                <a:ln>
                  <a:noFill/>
                </a:ln>
                <a:solidFill>
                  <a:prstClr val="white"/>
                </a:solidFill>
                <a:effectLst/>
                <a:uLnTx/>
                <a:uFillTx/>
                <a:latin typeface="Calibri"/>
                <a:ea typeface="+mn-ea"/>
                <a:cs typeface="+mj-cs"/>
              </a:rPr>
              <a:t>وكان في ذلك الزمان قد حضرَ إليه قَوْمٌ يُخبرونَهُ عن الجليليِّين الذين خَلَطَ بيلاطسُ دماءَهم بذبائحهم. فأجاب يسوع وقال لهم: " أتظُنُّونَ أنَّ هؤلاء الجليليِّين كانوا خُطاةً أكثر مِنْ كلِّ الجليليِّين حتى نكبوا بهذه الآلام؟ </a:t>
            </a:r>
            <a:br>
              <a:rPr kumimoji="0" lang="ar-EG" altLang="en-US" sz="4000" b="1" i="0" u="none" strike="noStrike" kern="0" cap="none" spc="0" normalizeH="0" baseline="0" noProof="0" dirty="0">
                <a:ln>
                  <a:noFill/>
                </a:ln>
                <a:solidFill>
                  <a:prstClr val="white"/>
                </a:solidFill>
                <a:effectLst/>
                <a:uLnTx/>
                <a:uFillTx/>
                <a:latin typeface="Calibri"/>
                <a:ea typeface="+mn-ea"/>
                <a:cs typeface="+mj-cs"/>
              </a:rPr>
            </a:br>
            <a:endParaRPr lang="en-GB" sz="1600" dirty="0">
              <a:cs typeface="+mj-cs"/>
            </a:endParaRPr>
          </a:p>
        </p:txBody>
      </p:sp>
    </p:spTree>
    <p:extLst>
      <p:ext uri="{BB962C8B-B14F-4D97-AF65-F5344CB8AC3E}">
        <p14:creationId xmlns:p14="http://schemas.microsoft.com/office/powerpoint/2010/main" val="490128458"/>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وهلكوا في مجادلة قورح. هؤلاء هم الذين في ودادكم ملومون، يتنعمون معكم، راعين أنفسهم وحدهم بلا خوف. غيوم بلا ماء." تحملها الرياح وتردها. أشجار خريفية بلا ثمر قد ماتت مرتين، وقلعت من أصلها.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762956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1754326"/>
          </a:xfrm>
          <a:prstGeom prst="rect">
            <a:avLst/>
          </a:prstGeom>
          <a:noFill/>
        </p:spPr>
        <p:txBody>
          <a:bodyPr wrap="square">
            <a:spAutoFit/>
          </a:bodyPr>
          <a:lstStyle/>
          <a:p>
            <a:pPr algn="justLow" rtl="1"/>
            <a:r>
              <a:rPr lang="ar-EG" sz="5400" b="1" dirty="0">
                <a:solidFill>
                  <a:srgbClr val="FFFFFF"/>
                </a:solidFill>
                <a:latin typeface="Calibri" panose="020F0502020204030204" pitchFamily="34" charset="0"/>
                <a:cs typeface="Times New Roman" panose="02020603050405020304" pitchFamily="18" charset="0"/>
              </a:rPr>
              <a:t>أمواج بحر هائجة مزبدة بخزيهم نجوم تائهة محفوظ لها قتام الظلام إلى الأبد.</a:t>
            </a:r>
          </a:p>
        </p:txBody>
      </p:sp>
    </p:spTree>
    <p:extLst>
      <p:ext uri="{BB962C8B-B14F-4D97-AF65-F5344CB8AC3E}">
        <p14:creationId xmlns:p14="http://schemas.microsoft.com/office/powerpoint/2010/main" val="205216424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فقال لهم بطرس: "توبوا وليعتمد كل واحد منكم على اسم يسوع المسيح لغفران خطاياكم، فتقبلوا موهبة الروح القدس لأن الموعد هو لكم ولأبنائكم ولكل الذين على بعد، كل من يدعوه الرب إلهنا". وبأقوال أخر كثيرة</a:t>
            </a:r>
          </a:p>
        </p:txBody>
      </p:sp>
      <p:sp>
        <p:nvSpPr>
          <p:cNvPr id="3" name="Title 1">
            <a:extLst>
              <a:ext uri="{FF2B5EF4-FFF2-40B4-BE49-F238E27FC236}">
                <a16:creationId xmlns:a16="http://schemas.microsoft.com/office/drawing/2014/main" id="{D00E943A-8D9C-41EC-8D0A-E425DA896FB5}"/>
              </a:ext>
            </a:extLst>
          </p:cNvPr>
          <p:cNvSpPr txBox="1">
            <a:spLocks/>
          </p:cNvSpPr>
          <p:nvPr/>
        </p:nvSpPr>
        <p:spPr bwMode="auto">
          <a:xfrm>
            <a:off x="-1" y="3697941"/>
            <a:ext cx="9144000" cy="65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 الإبركسيس من أعمال آبائنا الرسل ص 2: 38 – 47</a:t>
            </a:r>
          </a:p>
        </p:txBody>
      </p:sp>
    </p:spTree>
    <p:extLst>
      <p:ext uri="{BB962C8B-B14F-4D97-AF65-F5344CB8AC3E}">
        <p14:creationId xmlns:p14="http://schemas.microsoft.com/office/powerpoint/2010/main" val="3158456506"/>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03455"/>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كان يشهد لهم ويعظهم قائلا: "أخلصوا من هذا الجيل الملتوي". فالذين قبلوا الكلام اعتمدوا، وانضم في ذلك اليوم نحو ثلاثة آلاف نفس. وكانوا يواظبون على تعليم الرسل، وشركة كسر الخبز، والصلاة. وصار خوف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06276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43796"/>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في كل نفس وكانت آيات كثيرة وعجائب تجرى على أيدي الرسل في أورشليم وحدث خوف عظيم على جميعهم، وجميع الذين آمنوا كانوا معًا، وكان عندهم كل شيء مشتركًا وأملاكهم وأموالهم كانوا يبيعونها</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909528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43796"/>
            <a:ext cx="9144000" cy="3093154"/>
          </a:xfrm>
          <a:prstGeom prst="rect">
            <a:avLst/>
          </a:prstGeom>
          <a:noFill/>
        </p:spPr>
        <p:txBody>
          <a:bodyPr wrap="square">
            <a:spAutoFit/>
          </a:bodyPr>
          <a:lstStyle/>
          <a:p>
            <a:pPr algn="justLow" rtl="1"/>
            <a:r>
              <a:rPr lang="ar-EG" sz="3900" b="1" dirty="0">
                <a:solidFill>
                  <a:srgbClr val="FFFFFF"/>
                </a:solidFill>
                <a:latin typeface="Calibri" panose="020F0502020204030204" pitchFamily="34" charset="0"/>
                <a:cs typeface="Times New Roman" panose="02020603050405020304" pitchFamily="18" charset="0"/>
              </a:rPr>
              <a:t>ويقسمونها بينهم جميعًا، كما يكون لكل واحد احتياج، وكانوا كل يوم يواظبون في الهيكل بنفس واحدة، ويكسرون الخبز في البيوت، ويتناولون الطعام بابتهاج ونقاوة قلب، مسبحين الله، ونائلين حظوة لدى جميع</a:t>
            </a:r>
            <a:br>
              <a:rPr lang="ar-EG" sz="3900" b="1" dirty="0">
                <a:solidFill>
                  <a:srgbClr val="FFFFFF"/>
                </a:solidFill>
                <a:latin typeface="Calibri" panose="020F0502020204030204" pitchFamily="34" charset="0"/>
                <a:cs typeface="Times New Roman" panose="02020603050405020304" pitchFamily="18" charset="0"/>
              </a:rPr>
            </a:br>
            <a:endParaRPr lang="ar-EG" sz="39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020702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43796"/>
            <a:ext cx="9144000" cy="1569660"/>
          </a:xfrm>
          <a:prstGeom prst="rect">
            <a:avLst/>
          </a:prstGeom>
          <a:noFill/>
        </p:spPr>
        <p:txBody>
          <a:bodyPr wrap="square">
            <a:spAutoFit/>
          </a:bodyPr>
          <a:lstStyle/>
          <a:p>
            <a:pPr algn="justLow" rtl="1"/>
            <a:r>
              <a:rPr lang="ar-EG" sz="4800" b="1" dirty="0">
                <a:solidFill>
                  <a:srgbClr val="FFFFFF"/>
                </a:solidFill>
                <a:latin typeface="Calibri" panose="020F0502020204030204" pitchFamily="34" charset="0"/>
                <a:cs typeface="Times New Roman" panose="02020603050405020304" pitchFamily="18" charset="0"/>
              </a:rPr>
              <a:t>الشعب. وكان الرب كل يوم يضم الذين يخلصون "إلى البيعة".</a:t>
            </a:r>
          </a:p>
        </p:txBody>
      </p:sp>
    </p:spTree>
    <p:extLst>
      <p:ext uri="{BB962C8B-B14F-4D97-AF65-F5344CB8AC3E}">
        <p14:creationId xmlns:p14="http://schemas.microsoft.com/office/powerpoint/2010/main" val="3334056085"/>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16902"/>
            <a:ext cx="9144000" cy="2585323"/>
          </a:xfrm>
          <a:prstGeom prst="rect">
            <a:avLst/>
          </a:prstGeom>
          <a:noFill/>
        </p:spPr>
        <p:txBody>
          <a:bodyPr wrap="square">
            <a:spAutoFit/>
          </a:bodyPr>
          <a:lstStyle/>
          <a:p>
            <a:pPr algn="ctr" rtl="1"/>
            <a:r>
              <a:rPr lang="ar-EG" sz="5400" b="1" dirty="0">
                <a:solidFill>
                  <a:srgbClr val="FFFFFF"/>
                </a:solidFill>
                <a:latin typeface="Calibri" panose="020F0502020204030204" pitchFamily="34" charset="0"/>
                <a:cs typeface="Times New Roman" panose="02020603050405020304" pitchFamily="18" charset="0"/>
              </a:rPr>
              <a:t>إن كنت للآثام راصدًا يا رب. يا رب من يقدر أن يثبت أمامك؟ لأن من عندك هو الاغتفار. توكلت نفسي على الرب.</a:t>
            </a:r>
          </a:p>
        </p:txBody>
      </p:sp>
      <p:sp>
        <p:nvSpPr>
          <p:cNvPr id="6" name="TextBox 5">
            <a:extLst>
              <a:ext uri="{FF2B5EF4-FFF2-40B4-BE49-F238E27FC236}">
                <a16:creationId xmlns:a16="http://schemas.microsoft.com/office/drawing/2014/main" id="{523B5BB9-0784-4740-8D75-DEDAB5FABEAF}"/>
              </a:ext>
            </a:extLst>
          </p:cNvPr>
          <p:cNvSpPr txBox="1"/>
          <p:nvPr/>
        </p:nvSpPr>
        <p:spPr>
          <a:xfrm>
            <a:off x="0" y="3635910"/>
            <a:ext cx="9144000" cy="707886"/>
          </a:xfrm>
          <a:prstGeom prst="rect">
            <a:avLst/>
          </a:prstGeom>
          <a:noFill/>
        </p:spPr>
        <p:txBody>
          <a:bodyPr wrap="square">
            <a:spAutoFit/>
          </a:bodyPr>
          <a:lstStyle/>
          <a:p>
            <a:pPr algn="ctr" rtl="1"/>
            <a:r>
              <a:rPr lang="ar-EG" sz="4000" b="1" u="sng" dirty="0">
                <a:solidFill>
                  <a:srgbClr val="FFC000"/>
                </a:solidFill>
                <a:latin typeface="Times New Roman" panose="02020603050405020304" pitchFamily="18" charset="0"/>
                <a:cs typeface="Times New Roman" panose="02020603050405020304" pitchFamily="18" charset="0"/>
              </a:rPr>
              <a:t>المزمور (</a:t>
            </a: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129: 2 و 4)</a:t>
            </a:r>
          </a:p>
        </p:txBody>
      </p:sp>
    </p:spTree>
    <p:extLst>
      <p:ext uri="{BB962C8B-B14F-4D97-AF65-F5344CB8AC3E}">
        <p14:creationId xmlns:p14="http://schemas.microsoft.com/office/powerpoint/2010/main" val="2366457186"/>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16902"/>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الإنسان الصالح من كنزه الصالح يخرج الصلاح. والإنسان الشرير من كنزه الشرير يخرج الشر. ولكن أقول لكم إن كل كلمة بطالة يقولها الناس سوف يعطون عنها جوابًا في يوم الدين. أنه من كلامك تتبرر ومن</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3B5BB9-0784-4740-8D75-DEDAB5FABEAF}"/>
              </a:ext>
            </a:extLst>
          </p:cNvPr>
          <p:cNvSpPr txBox="1"/>
          <p:nvPr/>
        </p:nvSpPr>
        <p:spPr>
          <a:xfrm>
            <a:off x="0" y="3635910"/>
            <a:ext cx="9144000" cy="707886"/>
          </a:xfrm>
          <a:prstGeom prst="rect">
            <a:avLst/>
          </a:prstGeom>
          <a:noFill/>
        </p:spPr>
        <p:txBody>
          <a:bodyPr wrap="square">
            <a:spAutoFit/>
          </a:body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الإنجيل من متي ص 12: 35 – 45</a:t>
            </a:r>
          </a:p>
        </p:txBody>
      </p:sp>
    </p:spTree>
    <p:extLst>
      <p:ext uri="{BB962C8B-B14F-4D97-AF65-F5344CB8AC3E}">
        <p14:creationId xmlns:p14="http://schemas.microsoft.com/office/powerpoint/2010/main" val="3237246451"/>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16902"/>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كلامك يُحكم عليك. حينئذ أجابه قوم من الكتبة والفريسيين قائلين أيها معلم نريد أن نرى منك آية. أما هو فأجاب وقال لهم: الجيل الشرير والفاسق يطلب آية ولن تعطى له آية إلا آية يونان النبي. لأنه كما كان يونان</a:t>
            </a:r>
          </a:p>
        </p:txBody>
      </p:sp>
    </p:spTree>
    <p:extLst>
      <p:ext uri="{BB962C8B-B14F-4D97-AF65-F5344CB8AC3E}">
        <p14:creationId xmlns:p14="http://schemas.microsoft.com/office/powerpoint/2010/main" val="414074138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49621"/>
            <a:ext cx="9144001" cy="2800767"/>
          </a:xfrm>
          <a:prstGeom prst="rect">
            <a:avLst/>
          </a:prstGeom>
          <a:noFill/>
        </p:spPr>
        <p:txBody>
          <a:bodyPr wrap="square">
            <a:spAutoFit/>
          </a:bodyPr>
          <a:lstStyle/>
          <a:p>
            <a:pPr algn="justLow" rtl="1"/>
            <a:r>
              <a:rPr kumimoji="0" lang="ar-SA" altLang="en-US" sz="4000" b="1" i="0" u="none" strike="noStrike" kern="0" cap="none" spc="0" normalizeH="0" baseline="0" noProof="0" dirty="0">
                <a:ln>
                  <a:noFill/>
                </a:ln>
                <a:solidFill>
                  <a:prstClr val="white"/>
                </a:solidFill>
                <a:effectLst/>
                <a:uLnTx/>
                <a:uFillTx/>
                <a:latin typeface="Calibri"/>
                <a:ea typeface="+mn-ea"/>
                <a:cs typeface="+mj-cs"/>
              </a:rPr>
              <a:t>أقول لكم: لا. بل إن لم تَتُوبوا فجميعكُم كذلك تَهلِكُونَ. أم تظُنُّونَ أنَّ أولئك</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الثَّمانية عشر رجلاً الذين سقطَ عليهم البُرجُ في سِلْوَام وقتلهُم، كانوا مُذنبينَ أكثر مِنْ جميع النَّاسِ السَّاكِنين في أورشليمَ؟ أقُولُ لكُم:</a:t>
            </a:r>
          </a:p>
          <a:p>
            <a:pPr algn="justLow" rtl="1"/>
            <a:endParaRPr lang="en-GB" sz="1600" dirty="0">
              <a:cs typeface="+mj-cs"/>
            </a:endParaRPr>
          </a:p>
        </p:txBody>
      </p:sp>
    </p:spTree>
    <p:extLst>
      <p:ext uri="{BB962C8B-B14F-4D97-AF65-F5344CB8AC3E}">
        <p14:creationId xmlns:p14="http://schemas.microsoft.com/office/powerpoint/2010/main" val="3668063648"/>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16902"/>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في بطن الحوت ثلاثة أيام وثلاث ليال كذلك يكون ابن الإنسان في قلب الأرض ثلاثة أيام وثلاث ليال. رجال نينوى سيقومون في الدين مع هذا الجيل ويدينونه لأنهم تابوا بمناداة يونان. وهوذا أعظم من يونان ههنا.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0942508"/>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16902"/>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ملكة التيمن ستقوم في الدين مع هذا الجيل وتدينه. لأنها أتت من أقاصي الأرض لتسمع حكمة سليمان. هوذا أعظم من سليمان ههنا!. إذ خرج الروح النجس من الإنسان يمضى إلى أماكن ليس فيها ماء يطلب راحة</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3936815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43796"/>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فلا يجد. حينئذ يقول أرجع إلي بيتي الذي خرجت منه. فمتى جاء فيجده فارغًا مكنوسًا مزينًا. فيمضى حينئذ ويأخذ معه سبعة أرواح أُخر أشر منه فيأتى ويسكن هناك فتكون أواخر ذلك الإنسان أشر من أوائله. </a:t>
            </a:r>
            <a:br>
              <a:rPr lang="ar-EG" sz="4000" b="1" dirty="0">
                <a:solidFill>
                  <a:srgbClr val="FFFFFF"/>
                </a:solidFill>
                <a:latin typeface="Calibri" panose="020F0502020204030204" pitchFamily="34" charset="0"/>
                <a:cs typeface="Times New Roman" panose="02020603050405020304" pitchFamily="18" charset="0"/>
              </a:rPr>
            </a:br>
            <a:endParaRPr lang="ar-EG" sz="4000" b="1" dirty="0">
              <a:solidFill>
                <a:srgbClr val="FFFFFF"/>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46921165"/>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70690"/>
            <a:ext cx="9144000" cy="1200329"/>
          </a:xfrm>
          <a:prstGeom prst="rect">
            <a:avLst/>
          </a:prstGeom>
          <a:noFill/>
        </p:spPr>
        <p:txBody>
          <a:bodyPr wrap="square">
            <a:spAutoFit/>
          </a:bodyPr>
          <a:lstStyle/>
          <a:p>
            <a:pPr algn="justLow" rtl="1"/>
            <a:r>
              <a:rPr lang="ar-EG" sz="7200" b="1" dirty="0">
                <a:solidFill>
                  <a:srgbClr val="FFFFFF"/>
                </a:solidFill>
                <a:latin typeface="Calibri" panose="020F0502020204030204" pitchFamily="34" charset="0"/>
                <a:cs typeface="Times New Roman" panose="02020603050405020304" pitchFamily="18" charset="0"/>
              </a:rPr>
              <a:t>هكذا يكون لهذا الجيل الشرير.</a:t>
            </a:r>
          </a:p>
        </p:txBody>
      </p:sp>
    </p:spTree>
    <p:extLst>
      <p:ext uri="{BB962C8B-B14F-4D97-AF65-F5344CB8AC3E}">
        <p14:creationId xmlns:p14="http://schemas.microsoft.com/office/powerpoint/2010/main" val="1531977480"/>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6133683"/>
      </p:ext>
    </p:extLst>
  </p:cSld>
  <p:clrMapOvr>
    <a:masterClrMapping/>
  </p:clrMapOvr>
  <p:transition advClick="0" advTm="0"/>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124635" y="0"/>
            <a:ext cx="2124635" cy="252804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000" dirty="0"/>
              <a:t>نبوات باكر يوم الثلاثاء من صوم نينوى</a:t>
            </a:r>
            <a:endParaRPr lang="en-US" sz="4000" dirty="0"/>
          </a:p>
        </p:txBody>
      </p:sp>
      <p:sp>
        <p:nvSpPr>
          <p:cNvPr id="2051" name="Title 1"/>
          <p:cNvSpPr txBox="1">
            <a:spLocks/>
          </p:cNvSpPr>
          <p:nvPr/>
        </p:nvSpPr>
        <p:spPr bwMode="auto">
          <a:xfrm>
            <a:off x="0" y="3719557"/>
            <a:ext cx="9144000" cy="503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يونان النبى (2:2-10)</a:t>
            </a:r>
          </a:p>
        </p:txBody>
      </p:sp>
      <p:sp>
        <p:nvSpPr>
          <p:cNvPr id="2052" name="Content Placeholder 3"/>
          <p:cNvSpPr txBox="1">
            <a:spLocks/>
          </p:cNvSpPr>
          <p:nvPr/>
        </p:nvSpPr>
        <p:spPr bwMode="auto">
          <a:xfrm>
            <a:off x="0" y="4357243"/>
            <a:ext cx="9144000"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100000"/>
              </a:lnSpc>
              <a:spcBef>
                <a:spcPct val="20000"/>
              </a:spcBef>
              <a:spcAft>
                <a:spcPct val="0"/>
              </a:spcAft>
              <a:buClrTx/>
              <a:buSzTx/>
              <a:buFontTx/>
              <a:buNone/>
              <a:tabLst/>
              <a:defRPr/>
            </a:pPr>
            <a: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فصلَّى يونان للرَّبِّ إلَهِهِ من جوف الحوت، وقال: "إلى الرَّبِّ إلَهي صَرختُ في ضيقي، فاستجاب لي. ومِن جوف الهاوية سمع صوتي. قد طَرَحتني في العمق في قاع البحر، فأحاطت بي الأنهار، وجازت عليَّ جميع تياراتك وأمواجك.</a:t>
            </a:r>
            <a:br>
              <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38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765671234"/>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09666C-E137-430A-8719-079A8CFDE39D}"/>
              </a:ext>
            </a:extLst>
          </p:cNvPr>
          <p:cNvSpPr txBox="1"/>
          <p:nvPr/>
        </p:nvSpPr>
        <p:spPr>
          <a:xfrm>
            <a:off x="0" y="4368075"/>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rPr>
              <a:t>فقلت: إنِّي قد طردت عن عينيْك. فهل أعود أَنْظُر هيكل قُدسِكَ؟ قد انسكبت عليَّ المياه حتى نَفْسِي. وغطَّاني الغمر الأقصى. غطَستْ رأسي في شقوق جبالٍ. ونزلتُ إلى أرضٍ، مزاليجها مغلَقَة إلى الأبد. </a:t>
            </a:r>
            <a:r>
              <a:rPr lang="ar-EG" altLang="en-US" sz="4000" b="1" dirty="0">
                <a:solidFill>
                  <a:srgbClr val="FFFFFF"/>
                </a:solidFill>
                <a:cs typeface="Times New Roman" panose="02020603050405020304" pitchFamily="18" charset="0"/>
              </a:rPr>
              <a:t>ولكنك ستُصعِد </a:t>
            </a:r>
            <a:br>
              <a:rPr lang="ar-EG" altLang="en-US" sz="4000" b="1" dirty="0">
                <a:solidFill>
                  <a:srgbClr val="FFFFFF"/>
                </a:solidFill>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1404466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09666C-E137-430A-8719-079A8CFDE39D}"/>
              </a:ext>
            </a:extLst>
          </p:cNvPr>
          <p:cNvSpPr txBox="1"/>
          <p:nvPr/>
        </p:nvSpPr>
        <p:spPr>
          <a:xfrm>
            <a:off x="0" y="4368075"/>
            <a:ext cx="9144000" cy="2554545"/>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lang="ar-EG" altLang="en-US" sz="4000" b="1" dirty="0">
                <a:solidFill>
                  <a:srgbClr val="FFFFFF"/>
                </a:solidFill>
                <a:cs typeface="Times New Roman" panose="02020603050405020304" pitchFamily="18" charset="0"/>
              </a:rPr>
              <a:t>حياتي مِن الفساد أيُّها الرَّبُّ إلَهي. عند فناءِ نفسي مِنِّى، تذكرتُ رحمة الرَّبّ، فلتَصعَد إليك صلاتي إلى هيكلك المقدس. إنَّ الَّذِينَ يَحفَظُونَ الأباطيلَ والكذب يُهمِلونَ رحمتهم. أمَّا أنا فَبصوتِ تَضرُّع واعترافٍ أَذبحُ لَكَ، </a:t>
            </a: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mj-cs"/>
            </a:endParaRPr>
          </a:p>
        </p:txBody>
      </p:sp>
    </p:spTree>
    <p:extLst>
      <p:ext uri="{BB962C8B-B14F-4D97-AF65-F5344CB8AC3E}">
        <p14:creationId xmlns:p14="http://schemas.microsoft.com/office/powerpoint/2010/main" val="2825460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09666C-E137-430A-8719-079A8CFDE39D}"/>
              </a:ext>
            </a:extLst>
          </p:cNvPr>
          <p:cNvSpPr txBox="1"/>
          <p:nvPr/>
        </p:nvSpPr>
        <p:spPr>
          <a:xfrm>
            <a:off x="0" y="4368075"/>
            <a:ext cx="9144000" cy="2585323"/>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lang="ar-EG" altLang="en-US" sz="5400" b="1" dirty="0">
                <a:solidFill>
                  <a:srgbClr val="FFFFFF"/>
                </a:solidFill>
                <a:cs typeface="Times New Roman" panose="02020603050405020304" pitchFamily="18" charset="0"/>
              </a:rPr>
              <a:t>وما نذَرتُه أُوفِيكَ بِهِ أيها الرَّبُّ مُخَلِّصِي". فأمر الرب الحوت فقذف يونان إلى البَرّ.</a:t>
            </a:r>
          </a:p>
          <a:p>
            <a:pPr rtl="1" eaLnBrk="0" fontAlgn="base" hangingPunct="0">
              <a:spcBef>
                <a:spcPct val="0"/>
              </a:spcBef>
              <a:spcAft>
                <a:spcPct val="0"/>
              </a:spcAft>
              <a:defRPr/>
            </a:pPr>
            <a:r>
              <a:rPr lang="ar-EG" altLang="en-US" sz="5400" b="1" i="1" dirty="0">
                <a:solidFill>
                  <a:srgbClr val="FFC000"/>
                </a:solidFill>
                <a:cs typeface="Times New Roman" panose="02020603050405020304" pitchFamily="18" charset="0"/>
              </a:rPr>
              <a:t>مجداً للثالوث القدوس</a:t>
            </a:r>
            <a:endParaRPr lang="en-US" altLang="en-US" sz="5400" b="1" i="1" dirty="0">
              <a:solidFill>
                <a:srgbClr val="FFC000"/>
              </a:solidFill>
              <a:cs typeface="Times New Roman" panose="02020603050405020304" pitchFamily="18" charset="0"/>
            </a:endParaRPr>
          </a:p>
        </p:txBody>
      </p:sp>
    </p:spTree>
    <p:extLst>
      <p:ext uri="{BB962C8B-B14F-4D97-AF65-F5344CB8AC3E}">
        <p14:creationId xmlns:p14="http://schemas.microsoft.com/office/powerpoint/2010/main" val="2418952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2174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fontAlgn="base">
              <a:spcBef>
                <a:spcPct val="0"/>
              </a:spcBef>
              <a:spcAft>
                <a:spcPct val="0"/>
              </a:spcAft>
              <a:defRPr/>
            </a:pPr>
            <a:r>
              <a:rPr lang="ar-EG" altLang="en-US" sz="4400" b="1" u="sng" dirty="0">
                <a:solidFill>
                  <a:srgbClr val="FFC000"/>
                </a:solidFill>
                <a:latin typeface="Times New Roman" panose="02020603050405020304" pitchFamily="18" charset="0"/>
                <a:cs typeface="Times New Roman" panose="02020603050405020304" pitchFamily="18" charset="0"/>
              </a:rPr>
              <a:t>مزمور باكر (13:102 ،8 ،9)</a:t>
            </a:r>
          </a:p>
        </p:txBody>
      </p:sp>
      <p:sp>
        <p:nvSpPr>
          <p:cNvPr id="2053" name="Content Placeholder 3"/>
          <p:cNvSpPr txBox="1">
            <a:spLocks/>
          </p:cNvSpPr>
          <p:nvPr/>
        </p:nvSpPr>
        <p:spPr bwMode="auto">
          <a:xfrm>
            <a:off x="0" y="4481046"/>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4400" b="1" dirty="0">
                <a:solidFill>
                  <a:srgbClr val="FFFFFF"/>
                </a:solidFill>
                <a:latin typeface="CS New Athanasius" panose="020B0500000000000000" pitchFamily="34" charset="0"/>
                <a:cs typeface="Times New Roman" panose="02020603050405020304" pitchFamily="18" charset="0"/>
              </a:rPr>
              <a:t>اذكر يارب أننا ترابٌ. الإنسان أيامه كالعشبِ. ليس إلى الانقضاء يسخطُ، ولا إلى الدهر يحقدُ، لا على حسب خطايانا عامَلنا، ولا على حسب أثامنا كافأنا.</a:t>
            </a:r>
          </a:p>
        </p:txBody>
      </p:sp>
    </p:spTree>
    <p:extLst>
      <p:ext uri="{BB962C8B-B14F-4D97-AF65-F5344CB8AC3E}">
        <p14:creationId xmlns:p14="http://schemas.microsoft.com/office/powerpoint/2010/main" val="367433219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4363688-979A-4E6A-B980-FF4042FAEFDF}"/>
              </a:ext>
            </a:extLst>
          </p:cNvPr>
          <p:cNvSpPr txBox="1"/>
          <p:nvPr/>
        </p:nvSpPr>
        <p:spPr>
          <a:xfrm>
            <a:off x="0" y="4349621"/>
            <a:ext cx="9144001" cy="2308324"/>
          </a:xfrm>
          <a:prstGeom prst="rect">
            <a:avLst/>
          </a:prstGeom>
          <a:noFill/>
        </p:spPr>
        <p:txBody>
          <a:bodyPr wrap="square">
            <a:spAutoFit/>
          </a:bodyPr>
          <a:lstStyle/>
          <a:p>
            <a:pPr algn="justLow" rtl="1"/>
            <a:r>
              <a:rPr kumimoji="0" lang="ar-EG" altLang="en-US" sz="7200" b="1" i="0" u="none" strike="noStrike" kern="0" cap="none" spc="0" normalizeH="0" baseline="0" noProof="0" dirty="0">
                <a:ln>
                  <a:noFill/>
                </a:ln>
                <a:solidFill>
                  <a:prstClr val="white"/>
                </a:solidFill>
                <a:effectLst/>
                <a:uLnTx/>
                <a:uFillTx/>
                <a:latin typeface="Calibri"/>
                <a:ea typeface="+mn-ea"/>
                <a:cs typeface="+mj-cs"/>
              </a:rPr>
              <a:t>لا. بلْ إنْ لم تَتُوبوا فجميعكُم كذلك تَهلِكُونَ".</a:t>
            </a:r>
            <a:endParaRPr lang="en-GB" sz="3600" dirty="0">
              <a:cs typeface="+mj-cs"/>
            </a:endParaRPr>
          </a:p>
        </p:txBody>
      </p:sp>
    </p:spTree>
    <p:extLst>
      <p:ext uri="{BB962C8B-B14F-4D97-AF65-F5344CB8AC3E}">
        <p14:creationId xmlns:p14="http://schemas.microsoft.com/office/powerpoint/2010/main" val="1652887209"/>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30706"/>
            <a:ext cx="9144000" cy="67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إنجيل </a:t>
            </a:r>
            <a:r>
              <a:rPr lang="ar-EG" altLang="en-US" sz="4400" b="1" u="sng" dirty="0">
                <a:solidFill>
                  <a:srgbClr val="FFC000"/>
                </a:solidFill>
                <a:latin typeface="Times New Roman" panose="02020603050405020304" pitchFamily="18" charset="0"/>
                <a:cs typeface="Times New Roman" panose="02020603050405020304" pitchFamily="18" charset="0"/>
              </a:rPr>
              <a:t>باكر</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 بشارة مُعلمنا لوقا (6:13 -9)</a:t>
            </a:r>
          </a:p>
        </p:txBody>
      </p:sp>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وقال لهم هذا المَثَلَ: " كان لواحِدٍ تينة مَغرُوسَةٌ في كَرمِهِ، فجاء يَطلُبُ فيها ثمراً فلم يجد. فقال للكرَّام: ها إن لي ثلاث سنين آتي وأطلُبُ ثَمَراً في هذه التِّينَةِ فلا أجد. اِقْطَعْهَا! لأنه لماذا تُعطِّل الأرض أيضاً؟ فأجاب وقال له:</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3480163"/>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EB105A-D8F4-4387-9568-492EE1F13431}"/>
              </a:ext>
            </a:extLst>
          </p:cNvPr>
          <p:cNvSpPr txBox="1"/>
          <p:nvPr/>
        </p:nvSpPr>
        <p:spPr>
          <a:xfrm>
            <a:off x="0" y="4383741"/>
            <a:ext cx="9144000" cy="3416320"/>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SA"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سيِّدي، دعها هذه السَّنة أيضاً، حتى أعزق حولها وأضَعَ زبلاً. فإن أُثمِرت،</a:t>
            </a: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وإلا فنقطعها فيما بعد".</a:t>
            </a:r>
          </a:p>
          <a:p>
            <a:pPr marL="0" marR="0" lvl="0" indent="0" algn="justLow" defTabSz="914400" rtl="1" eaLnBrk="0" fontAlgn="base" latinLnBrk="0" hangingPunct="0">
              <a:lnSpc>
                <a:spcPct val="100000"/>
              </a:lnSpc>
              <a:spcBef>
                <a:spcPct val="0"/>
              </a:spcBef>
              <a:spcAft>
                <a:spcPct val="0"/>
              </a:spcAft>
              <a:buClrTx/>
              <a:buSzTx/>
              <a:buFontTx/>
              <a:buNone/>
              <a:tabLst/>
              <a:defRPr/>
            </a:pPr>
            <a:endParaRPr kumimoji="0" lang="en-GB"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9717230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290656"/>
      </p:ext>
    </p:extLst>
  </p:cSld>
  <p:clrMapOvr>
    <a:masterClrMapping/>
  </p:clrMapOvr>
  <p:transition advClick="0" advTm="0"/>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765176"/>
            <a:ext cx="9144000" cy="53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ctr" rtl="1" fontAlgn="base">
              <a:spcBef>
                <a:spcPct val="0"/>
              </a:spcBef>
              <a:spcAft>
                <a:spcPct val="0"/>
              </a:spcAft>
              <a:defRPr/>
            </a:pPr>
            <a:r>
              <a:rPr lang="ar-EG" sz="3600" b="1" u="sng" dirty="0">
                <a:solidFill>
                  <a:srgbClr val="FFC000"/>
                </a:solidFill>
                <a:latin typeface="Times New Roman" panose="02020603050405020304" pitchFamily="18" charset="0"/>
                <a:cs typeface="Times New Roman" panose="02020603050405020304" pitchFamily="18" charset="0"/>
              </a:rPr>
              <a:t>رسالة معلمنا بولس الرسول إلي أهل كولوسي ص 1: 21 الخ</a:t>
            </a:r>
          </a:p>
        </p:txBody>
      </p:sp>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وأنتم أيضًا الذين كنتم حيناً غرباء وأعداء بضمائركم، بالأعمال الشريرة، قد صالحكم الآن في جسد بشريته بموته، ليقيمكم قديسين بغير عيب ولا لوم أمامه، إن تبتم على الإيمان، متأسسين وراسخين غير متزعزعين</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
        <p:nvSpPr>
          <p:cNvPr id="4" name="Title 6">
            <a:extLst>
              <a:ext uri="{FF2B5EF4-FFF2-40B4-BE49-F238E27FC236}">
                <a16:creationId xmlns:a16="http://schemas.microsoft.com/office/drawing/2014/main" id="{55D67230-1B5E-404E-87B5-EA907449D9DC}"/>
              </a:ext>
            </a:extLst>
          </p:cNvPr>
          <p:cNvSpPr txBox="1">
            <a:spLocks/>
          </p:cNvSpPr>
          <p:nvPr/>
        </p:nvSpPr>
        <p:spPr>
          <a:xfrm>
            <a:off x="-2365013" y="0"/>
            <a:ext cx="2365013" cy="2118574"/>
          </a:xfrm>
          <a:prstGeom prst="rect">
            <a:avLst/>
          </a:prstGeom>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endParaRPr lang="en-GB" kern="0" dirty="0"/>
          </a:p>
        </p:txBody>
      </p:sp>
      <p:sp>
        <p:nvSpPr>
          <p:cNvPr id="2" name="Title 1">
            <a:extLst>
              <a:ext uri="{FF2B5EF4-FFF2-40B4-BE49-F238E27FC236}">
                <a16:creationId xmlns:a16="http://schemas.microsoft.com/office/drawing/2014/main" id="{A01A87F5-1929-4556-B892-5F1206E3B7D6}"/>
              </a:ext>
            </a:extLst>
          </p:cNvPr>
          <p:cNvSpPr>
            <a:spLocks noGrp="1"/>
          </p:cNvSpPr>
          <p:nvPr>
            <p:ph type="title"/>
          </p:nvPr>
        </p:nvSpPr>
        <p:spPr>
          <a:xfrm>
            <a:off x="-2365014" y="0"/>
            <a:ext cx="2365013" cy="2118574"/>
          </a:xfrm>
        </p:spPr>
        <p:txBody>
          <a:bodyPr/>
          <a:lstStyle/>
          <a:p>
            <a:r>
              <a:rPr lang="ar-EG" dirty="0"/>
              <a:t>قداس يوم الثلاثاء من صوم نينوى</a:t>
            </a:r>
            <a:endParaRPr lang="en-GB" dirty="0"/>
          </a:p>
        </p:txBody>
      </p:sp>
    </p:spTree>
    <p:extLst>
      <p:ext uri="{BB962C8B-B14F-4D97-AF65-F5344CB8AC3E}">
        <p14:creationId xmlns:p14="http://schemas.microsoft.com/office/powerpoint/2010/main" val="96726485"/>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30349"/>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عن رجاء.</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الإنجيل الذي سمعتموه، المكرز به في كل الخليقة التي تحت السماء، الذي صرت أنا بولس خادمًا له. وإني أفرح الآن في الآلام من أجلكم، وأكمل ما ينقص من شدائد المسيح في جسمي لأجل جسده، الذي</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534580899"/>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30349"/>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هو الكنيسة التي صرت أنا لها خادمًا، على مقتضى تدبير الله المعطى لي لأجلكم، لتنميم كلمة الله التي هي السر المكتوم منذ الدهور والأجيال، وقد أعلن الآن لقديسيه، الذين أراد الله أن يعلمهم ما هو غنى مجد هذا</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62311215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8413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السر في الأمم، الذي هو المسيح الحال فيكم رجاء المجد. الذي نبشر به ناصحين لكل إنسان، ومعلمين كل إنسان، بكل حكمة، لكي نقيم كل إنسان كاملا في المسيح يسوع، الأمر الذي لأجله أتعب وأجاهد، على حسب عمله الذي يعمل فيّ بقوة.</a:t>
            </a:r>
            <a:endParaRPr kumimoji="0" lang="ar-SA"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800632183"/>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765176"/>
            <a:ext cx="9144000" cy="53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ctr" rtl="1" fontAlgn="base">
              <a:spcBef>
                <a:spcPct val="0"/>
              </a:spcBef>
              <a:spcAft>
                <a:spcPct val="0"/>
              </a:spcAft>
              <a:defRPr/>
            </a:pPr>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الأولى ص 4: 3 – 11</a:t>
            </a:r>
          </a:p>
        </p:txBody>
      </p:sp>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لأنه يكفيكم الزمان الذي مضى إذ كنتم تصنعون فيه إرادة الأمم، وتسلكون في النجاسات والشهوات، وإدمان المسكرات المتنوعة، والخلاعة، والدنس، وعبادة الأوثان المر</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ذ</a:t>
            </a: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ولة الأمر الذي فيه يستغربون أنكم لستم</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8806494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تركضون معهم إلى فيض عدم الصحة عينها،</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مجدفين الذين سوف يعطون جوابًا للذي هو على استعداد لأن يدين الأحياء والأموات. فإنه لأجل هذا بشر الموتى أيضًا، لكي يدانوا حسب الناس بالجسد، ولكن ليحيوا</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60461960"/>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حسب الله بالروح. وإنما نهاية كل شيء قد اقتربت، فتعقلوا إذًا واسهروا في الصلوات. ولكن قبل كل شيء، فلتكن المحبة دائمة فيكم بعضكم لبعض؛ لأن المحبة تستر كثرة من الخطايا. كونوا محيين ضيافة الغرباء</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634067957"/>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73547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بعضكم لبعض بلا تذمّر. وليخدم كل واحد الآخر بما نال من المواهب بعضكم بعضًا، كوكلاء صالحين على نعمة الله المتنوعة. من يتكلّم فكأقوال الله، ومن يخدم فكأنه من قوة يهيّئها الله، لكي يتمجّد الله في كل شيء بيسوع</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9959568"/>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97584"/>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6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المسيح، الذي له المجد والعزّة إلى أبد الآبدين. آمين.</a:t>
            </a:r>
          </a:p>
        </p:txBody>
      </p:sp>
    </p:spTree>
    <p:extLst>
      <p:ext uri="{BB962C8B-B14F-4D97-AF65-F5344CB8AC3E}">
        <p14:creationId xmlns:p14="http://schemas.microsoft.com/office/powerpoint/2010/main" val="883404247"/>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765176"/>
            <a:ext cx="9144000" cy="538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ctr" rtl="1" fontAlgn="base">
              <a:spcBef>
                <a:spcPct val="0"/>
              </a:spcBef>
              <a:spcAft>
                <a:spcPct val="0"/>
              </a:spcAft>
              <a:defRPr/>
            </a:pPr>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ص 17: 30 الخ</a:t>
            </a:r>
          </a:p>
        </p:txBody>
      </p:sp>
      <p:sp>
        <p:nvSpPr>
          <p:cNvPr id="3076" name="Content Placeholder 3"/>
          <p:cNvSpPr txBox="1">
            <a:spLocks/>
          </p:cNvSpPr>
          <p:nvPr/>
        </p:nvSpPr>
        <p:spPr bwMode="auto">
          <a:xfrm>
            <a:off x="0" y="4303455"/>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لأن أزمنة الجهالة قد أزالها الله. والآن فهو ينذر الناس لكي يتوب كل واحد في كل مكان. كما أنه أقام يومًا فيه يدين كل المسكونة بالعدل، على يد الإنسان الذي عيّنه، وأعطى الإيمان لكل أحد إذ أقامه من بين الأموات. </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046209721"/>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97584"/>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فلما سمعوا قيامة الأموات كان قوم منهم يستهزئون، والبعض يقولون: "ستسمع منك عن هذا أيضًا!". وهكذا خرج بولس من وسطهم. </a:t>
            </a:r>
          </a:p>
        </p:txBody>
      </p:sp>
    </p:spTree>
    <p:extLst>
      <p:ext uri="{BB962C8B-B14F-4D97-AF65-F5344CB8AC3E}">
        <p14:creationId xmlns:p14="http://schemas.microsoft.com/office/powerpoint/2010/main" val="849284728"/>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والتصق به أناس آمنوا، هؤلاء الذين</a:t>
            </a: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كان منهم ديونيسيوس الأريوباغي، وامرأة اسمها دامارس وآخرون معهما.</a:t>
            </a:r>
            <a:endParaRPr kumimoji="0" lang="ar-SA"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423113644"/>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30706"/>
            <a:ext cx="9144000" cy="67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ctr" rtl="1" fontAlgn="base">
              <a:spcBef>
                <a:spcPct val="0"/>
              </a:spcBef>
              <a:spcAft>
                <a:spcPct val="0"/>
              </a:spcAft>
              <a:defRPr/>
            </a:pPr>
            <a:r>
              <a:rPr lang="ar-EG" sz="4400" b="1" u="sng" dirty="0">
                <a:solidFill>
                  <a:srgbClr val="FFC000"/>
                </a:solidFill>
                <a:latin typeface="Times New Roman" panose="02020603050405020304" pitchFamily="18" charset="0"/>
                <a:cs typeface="Times New Roman" panose="02020603050405020304" pitchFamily="18" charset="0"/>
              </a:rPr>
              <a:t>المزمور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84: 2)</a:t>
            </a:r>
          </a:p>
        </p:txBody>
      </p:sp>
      <p:sp>
        <p:nvSpPr>
          <p:cNvPr id="3076" name="Content Placeholder 3"/>
          <p:cNvSpPr txBox="1">
            <a:spLocks/>
          </p:cNvSpPr>
          <p:nvPr/>
        </p:nvSpPr>
        <p:spPr bwMode="auto">
          <a:xfrm>
            <a:off x="0" y="4303455"/>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يا رب غفرت آثام شعبك. سترت على جميع خطاياهم حللت كل رجزك. رجعت عن سخط غضبك</a:t>
            </a:r>
            <a:r>
              <a:rPr kumimoji="0" lang="ar-EG"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a:t>
            </a:r>
            <a:endParaRPr kumimoji="0" lang="ar-SA" sz="54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891034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30706"/>
            <a:ext cx="9144000" cy="67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lvl="0" algn="ctr" rtl="1" fontAlgn="base">
              <a:spcBef>
                <a:spcPct val="0"/>
              </a:spcBef>
              <a:spcAft>
                <a:spcPct val="0"/>
              </a:spcAft>
              <a:defRPr/>
            </a:pPr>
            <a:r>
              <a:rPr lang="ar-EG" sz="4400" b="1" u="sng" dirty="0">
                <a:solidFill>
                  <a:srgbClr val="FFC000"/>
                </a:solidFill>
                <a:latin typeface="Times New Roman" panose="02020603050405020304" pitchFamily="18" charset="0"/>
                <a:cs typeface="Times New Roman" panose="02020603050405020304" pitchFamily="18" charset="0"/>
              </a:rPr>
              <a:t>الإنجيل من لوقا (</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ص 11: 29 – 36)</a:t>
            </a:r>
          </a:p>
        </p:txBody>
      </p:sp>
      <p:sp>
        <p:nvSpPr>
          <p:cNvPr id="3076"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ولما ازدحمت الجموع ابتدأ يقول إن هذا الجيل شرير يطلب آية فلا يُعطى إلا آية يونان النبي. لأنه مثلما كان يونان آية لأهل نينوى كذلك يكون ابن الإنسان أيضًا لهذا الجيل. ملكة التيمن ستقوم في الدين مع رجال هذا الجيل</a:t>
            </a:r>
          </a:p>
        </p:txBody>
      </p:sp>
    </p:spTree>
    <p:extLst>
      <p:ext uri="{BB962C8B-B14F-4D97-AF65-F5344CB8AC3E}">
        <p14:creationId xmlns:p14="http://schemas.microsoft.com/office/powerpoint/2010/main" val="324553767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4379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وتدينهم.</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لأنها أتت من أقاصي الأرض لتسمع حكمة سليمان وهوذا أعظم من سليمان ههنا. رجال نينوى سيقومون في الدين مع هذا الجيل ويدينونه. لأنهم تابوا بمناداة يونان وههنا أعظم من يونان. ليس أحد يوقد</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770411743"/>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43796"/>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سراجًا ويضعه في مكان خفي ولا تحت مكيال لكن على المنارة لينظر الدخلون النور. سراج جسدك هو عينك. فإذا كانت عينك بسيطة فجسدك كله يكون نيرًا. وإذا كانت شريرة فجسدك كله يكون مظلمًا فانظر إذن لئلا</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96680972"/>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43796"/>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EG"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يكون النور الذي فيك ظلامًا. فإن كان جسدك كله نيرًا ليس فيه جزء مظلم فيكون كله نيرًا كما يضيء لك السراج بلمعانه.</a:t>
            </a:r>
            <a:endParaRPr kumimoji="0" lang="ar-SA" sz="5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41573687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1949824" y="-1"/>
            <a:ext cx="1940858" cy="255494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000" dirty="0"/>
              <a:t>نبوات باكر يوم الإثنين من صوم نينوى</a:t>
            </a:r>
          </a:p>
        </p:txBody>
      </p:sp>
      <p:sp>
        <p:nvSpPr>
          <p:cNvPr id="5" name="Title 1">
            <a:extLst>
              <a:ext uri="{FF2B5EF4-FFF2-40B4-BE49-F238E27FC236}">
                <a16:creationId xmlns:a16="http://schemas.microsoft.com/office/drawing/2014/main" id="{BF7A26E8-FC6D-48B8-8436-6BE975ADF524}"/>
              </a:ext>
            </a:extLst>
          </p:cNvPr>
          <p:cNvSpPr txBox="1">
            <a:spLocks/>
          </p:cNvSpPr>
          <p:nvPr/>
        </p:nvSpPr>
        <p:spPr bwMode="auto">
          <a:xfrm>
            <a:off x="-8965" y="358444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defRPr/>
            </a:pPr>
            <a:r>
              <a:rPr lang="ar-EG" altLang="en-US" kern="0" dirty="0"/>
              <a:t>من يونان النبى (1:1 – 1:2)</a:t>
            </a:r>
            <a:endParaRPr lang="en-US" altLang="en-US" kern="0" dirty="0"/>
          </a:p>
        </p:txBody>
      </p:sp>
      <p:sp>
        <p:nvSpPr>
          <p:cNvPr id="11" name="TextBox 10">
            <a:extLst>
              <a:ext uri="{FF2B5EF4-FFF2-40B4-BE49-F238E27FC236}">
                <a16:creationId xmlns:a16="http://schemas.microsoft.com/office/drawing/2014/main" id="{74363688-979A-4E6A-B980-FF4042FAEFDF}"/>
              </a:ext>
            </a:extLst>
          </p:cNvPr>
          <p:cNvSpPr txBox="1"/>
          <p:nvPr/>
        </p:nvSpPr>
        <p:spPr>
          <a:xfrm>
            <a:off x="1" y="4349621"/>
            <a:ext cx="9144000" cy="2800767"/>
          </a:xfrm>
          <a:prstGeom prst="rect">
            <a:avLst/>
          </a:prstGeom>
          <a:noFill/>
        </p:spPr>
        <p:txBody>
          <a:bodyPr wrap="square">
            <a:spAutoFit/>
          </a:bodyPr>
          <a:lstStyle/>
          <a:p>
            <a:pPr algn="justLow" rtl="1"/>
            <a:r>
              <a:rPr kumimoji="0" lang="ar-SA" altLang="en-US" sz="4000" b="1" i="0" u="none" strike="noStrike" kern="0" cap="none" spc="0" normalizeH="0" baseline="0" noProof="0" dirty="0">
                <a:ln>
                  <a:noFill/>
                </a:ln>
                <a:solidFill>
                  <a:prstClr val="white"/>
                </a:solidFill>
                <a:effectLst/>
                <a:uLnTx/>
                <a:uFillTx/>
                <a:latin typeface="Calibri"/>
                <a:ea typeface="+mn-ea"/>
                <a:cs typeface="+mj-cs"/>
              </a:rPr>
              <a:t>وصارت </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ك</a:t>
            </a:r>
            <a:r>
              <a:rPr kumimoji="0" lang="ar-SA" altLang="en-US" sz="4000" b="1" i="0" u="none" strike="noStrike" kern="0" cap="none" spc="0" normalizeH="0" baseline="0" noProof="0" dirty="0">
                <a:ln>
                  <a:noFill/>
                </a:ln>
                <a:solidFill>
                  <a:prstClr val="white"/>
                </a:solidFill>
                <a:effectLst/>
                <a:uLnTx/>
                <a:uFillTx/>
                <a:latin typeface="Calibri"/>
                <a:ea typeface="+mn-ea"/>
                <a:cs typeface="+mj-cs"/>
              </a:rPr>
              <a:t>لمة الرَّبِّ إلى يونان بن</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a:t>
            </a:r>
            <a:r>
              <a:rPr kumimoji="0" lang="ar-SA" altLang="en-US" sz="4000" b="1" i="0" u="none" strike="noStrike" kern="0" cap="none" spc="0" normalizeH="0" baseline="0" noProof="0" dirty="0">
                <a:ln>
                  <a:noFill/>
                </a:ln>
                <a:solidFill>
                  <a:prstClr val="white"/>
                </a:solidFill>
                <a:effectLst/>
                <a:uLnTx/>
                <a:uFillTx/>
                <a:latin typeface="Calibri"/>
                <a:ea typeface="+mn-ea"/>
                <a:cs typeface="+mj-cs"/>
              </a:rPr>
              <a:t>أمِتَّاي قائلاً:</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a:t>
            </a:r>
            <a:r>
              <a:rPr kumimoji="0" lang="ar-SA" altLang="en-US" sz="4000" b="1" i="0" u="none" strike="noStrike" kern="0" cap="none" spc="0" normalizeH="0" baseline="0" noProof="0" dirty="0">
                <a:ln>
                  <a:noFill/>
                </a:ln>
                <a:solidFill>
                  <a:prstClr val="white"/>
                </a:solidFill>
                <a:effectLst/>
                <a:uLnTx/>
                <a:uFillTx/>
                <a:latin typeface="Calibri"/>
                <a:ea typeface="+mn-ea"/>
                <a:cs typeface="+mj-cs"/>
              </a:rPr>
              <a:t>قُمْ انطلق إلى نِينَوَى</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a:t>
            </a:r>
            <a:r>
              <a:rPr kumimoji="0" lang="ar-SA" altLang="en-US" sz="4000" b="1" i="0" u="none" strike="noStrike" kern="0" cap="none" spc="0" normalizeH="0" baseline="0" noProof="0" dirty="0">
                <a:ln>
                  <a:noFill/>
                </a:ln>
                <a:solidFill>
                  <a:prstClr val="white"/>
                </a:solidFill>
                <a:effectLst/>
                <a:uLnTx/>
                <a:uFillTx/>
                <a:latin typeface="Calibri"/>
                <a:ea typeface="+mn-ea"/>
                <a:cs typeface="+mj-cs"/>
              </a:rPr>
              <a:t>المدينة العظيمة وَنَادِ عليها، لأنَّ</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a:t>
            </a:r>
            <a:r>
              <a:rPr kumimoji="0" lang="ar-SA" altLang="en-US" sz="4000" b="1" i="0" u="none" strike="noStrike" kern="0" cap="none" spc="0" normalizeH="0" baseline="0" noProof="0" dirty="0">
                <a:ln>
                  <a:noFill/>
                </a:ln>
                <a:solidFill>
                  <a:prstClr val="white"/>
                </a:solidFill>
                <a:effectLst/>
                <a:uLnTx/>
                <a:uFillTx/>
                <a:latin typeface="Calibri"/>
                <a:ea typeface="+mn-ea"/>
                <a:cs typeface="+mj-cs"/>
              </a:rPr>
              <a:t>صراخ شرها قد صَعِد إليَّ.</a:t>
            </a:r>
            <a:r>
              <a:rPr kumimoji="0" lang="ar-EG" altLang="en-US" sz="4000" b="1" i="0" u="none" strike="noStrike" kern="0" cap="none" spc="0" normalizeH="0" baseline="0" noProof="0" dirty="0">
                <a:ln>
                  <a:noFill/>
                </a:ln>
                <a:solidFill>
                  <a:prstClr val="white"/>
                </a:solidFill>
                <a:effectLst/>
                <a:uLnTx/>
                <a:uFillTx/>
                <a:latin typeface="Calibri"/>
                <a:ea typeface="+mn-ea"/>
                <a:cs typeface="+mj-cs"/>
              </a:rPr>
              <a:t> فقام يونان لِيهرُب إلى ترشيش مِنْ وجه الرَّبِّ. فنزل إلى يافا فوجد سفينةً ذاهبةً إلى ترشيش، </a:t>
            </a:r>
            <a:br>
              <a:rPr kumimoji="0" lang="en-US" altLang="en-US" sz="4000" b="1" i="0" u="none" strike="noStrike" kern="0" cap="none" spc="0" normalizeH="0" baseline="0" noProof="0" dirty="0">
                <a:ln>
                  <a:noFill/>
                </a:ln>
                <a:solidFill>
                  <a:prstClr val="white"/>
                </a:solidFill>
                <a:effectLst/>
                <a:uLnTx/>
                <a:uFillTx/>
                <a:latin typeface="Calibri"/>
                <a:ea typeface="+mn-ea"/>
                <a:cs typeface="+mj-cs"/>
              </a:rPr>
            </a:br>
            <a:endParaRPr lang="en-GB" sz="1600" dirty="0">
              <a:cs typeface="+mj-cs"/>
            </a:endParaRPr>
          </a:p>
        </p:txBody>
      </p:sp>
    </p:spTree>
    <p:extLst>
      <p:ext uri="{BB962C8B-B14F-4D97-AF65-F5344CB8AC3E}">
        <p14:creationId xmlns:p14="http://schemas.microsoft.com/office/powerpoint/2010/main" val="3706058638"/>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3904483"/>
      </p:ext>
    </p:extLst>
  </p:cSld>
  <p:clrMapOvr>
    <a:masterClrMapping/>
  </p:clrMapOvr>
  <p:transition advClick="0" advTm="0"/>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178424" y="-1306"/>
            <a:ext cx="2178424" cy="247687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000" dirty="0"/>
              <a:t>نبوات باكر يوم الأربعاء من صوم نينوى</a:t>
            </a:r>
            <a:endParaRPr lang="en-US" sz="4000" dirty="0"/>
          </a:p>
        </p:txBody>
      </p:sp>
      <p:sp>
        <p:nvSpPr>
          <p:cNvPr id="2051" name="Title 1"/>
          <p:cNvSpPr txBox="1">
            <a:spLocks/>
          </p:cNvSpPr>
          <p:nvPr/>
        </p:nvSpPr>
        <p:spPr bwMode="auto">
          <a:xfrm>
            <a:off x="0" y="3738282"/>
            <a:ext cx="9144000" cy="644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من يونان النبى (1:3 – 1:4 -11)</a:t>
            </a:r>
          </a:p>
        </p:txBody>
      </p:sp>
      <p:sp>
        <p:nvSpPr>
          <p:cNvPr id="2052" name="Content Placeholder 3"/>
          <p:cNvSpPr txBox="1">
            <a:spLocks/>
          </p:cNvSpPr>
          <p:nvPr/>
        </p:nvSpPr>
        <p:spPr bwMode="auto">
          <a:xfrm>
            <a:off x="0" y="4382434"/>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0" fontAlgn="base" latinLnBrk="0" hangingPunct="0">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وكانت كلمة الرَّبِّ إلى يونان ثانيةً قائلاً: قُمْ انطلق إلى نينوى المدينة العظيمة، ونَادِ عليها المُنادَاةَ الأولى التي أنا مُكَلِّمُكَ بها. فقام يونان وانطلق إلى نينوى بِحَسَبِ ما تكلَّم معه الرب. وكانت نينوى مدينةً عظيمةً للَّـه مَسِيرةَ</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363116774"/>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ثلاثة أيام. فابتدأ يونان يَدخُل المدينة مَسيرةَ يوم واحدٍ، ونادى وقال: " بَعدَ أربعينَ يوماً تَنقَلِبُ نِينَوى ". فآمَنَ أهل نينوى باللَّـه ونادوا بصوم ولبسوا مُسُوحاً من صغيرهم إلى كبيرهم. وبَلَغَ الكلام مَلِكَ نِينَوى، فقام عن</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52960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عرشه وخَلَعَ ردَاءَهُ عَنهُ، والتف بمِسحٍ وجَلَسَ على الرَّمادِ. وأمر أن يُنادى ويقال في نينوى عن أمر المَلِكِ وعُظَمَائِهِ قائلاً: " لا تَذُق النَّاس ولا البهائم ولا البقر ولا الغنم شيئاً. ولا تَرعَ ولا تَشرب ماءً. وليَتَغَطَّ بمُسُوح</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8473446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النَّاس والبهائم، وليصرُخوا إلى الإله بشدَّةٍ، ويرجع كُلُّ واحدٍ عن طريقه الرَّديئَةِ وعَن الظُّلم الذي بأيديهم، قائلين: مَن يعلم؟ لعلَّ اللَّـه يَنْدَمُ ويرجعُ عن حُمُوِّ غَضبِهِ فلا نَهْلِكَ ". فرأى اللَّـه أعمالهم أنَّهُم رجعُوا عن طريقهم</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539538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الرَّديئَةِ، فندم اللَّـه على الشَّرِّ الذي قال أن يَصنَعَه بهم، ولم يَصنَعهُ. فحزن يونان حزناً شديداً، وصلَّى إلى الرَّبِّ وقال: " ألم يكن هذا كلامي إذ كُنْتُ بَعْدُ في أرضي؟ لذلك بَادَرتُ إلى الهَرب إلى ترشيش، لأنِّي عَلِمْتُ أنَّك إله</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0028235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رؤوفٌ ورحيمٌ، طويل الأناه كثير الرَّحمة ونادمٌ على الشَّرِّ. فالآن يا سيدي، خُذْ نفسي مِنِّي فأنه خيرٌ لي أن أموت من أن أحيا ". فقال الرَّب ليونان: " أبحقٍ أنت تغضب؟ ". فخَرَج يونان مِنَ المدينة وجَلَسَ شرقيَّ</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9530251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0"/>
            <a:ext cx="9144000" cy="3170099"/>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المدينة، وصَنَعَ لنفسِهِ هُناك مَظلَّةً وجَلَسَ تَحتَها في الظِّلِّ، ريثما يَرَى ماذا سيصيب المَدينَةِ. فأمر الرَّبُّ الإلهُ يَقطينَةً فارتَفَعت فوق رأس يونان لِتَكُون ظِلاًّ على رأسِهِ، لكي تُظلل عليه من السموم جميعها. فَفَرحَ يونان</a:t>
            </a:r>
            <a:b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40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216426961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424083"/>
            <a:ext cx="9144000" cy="2939266"/>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باليقطينة فرحاً عظيماً. فأمر الرب الإله دُودَةً عند طُلُوع الفجر في الغَدِ، فضربت اليقطينة فيبست. وحدث عند شروق الشَّمس أنَّ الرب الإله أمر ريحاً شرقيَّةً حارَّةً، فضربت الشَّمس على رأس يونان فصغر قلبه وفارقته نفسه.</a:t>
            </a:r>
            <a:br>
              <a:rPr kumimoji="0" lang="ar-EG"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17571319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1"/>
            <a:ext cx="9144000" cy="3123932"/>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lang="ar-SA" altLang="en-US" sz="4000" b="1" dirty="0">
                <a:solidFill>
                  <a:srgbClr val="FFFFFF"/>
                </a:solidFill>
                <a:cs typeface="Times New Roman" panose="02020603050405020304" pitchFamily="18" charset="0"/>
              </a:rPr>
              <a:t>وقال أنه خير لي أن أموت من أن أحيا. فقال الرب الإله ليونان: " ما أشد حُزنك </a:t>
            </a:r>
            <a:r>
              <a:rPr lang="ar-EG" altLang="en-US" sz="4000" b="1" dirty="0">
                <a:solidFill>
                  <a:srgbClr val="FFFFFF"/>
                </a:solidFill>
                <a:cs typeface="Times New Roman" panose="02020603050405020304" pitchFamily="18" charset="0"/>
              </a:rPr>
              <a:t>لأجل</a:t>
            </a:r>
            <a:r>
              <a:rPr lang="ar-SA" altLang="en-US" sz="4000" b="1" dirty="0">
                <a:solidFill>
                  <a:srgbClr val="FFFFFF"/>
                </a:solidFill>
                <a:cs typeface="Times New Roman" panose="02020603050405020304" pitchFamily="18" charset="0"/>
              </a:rPr>
              <a:t> اليقطينة ". فقال: " بحقٍ حزنت جداً حتى</a:t>
            </a:r>
            <a:r>
              <a:rPr lang="ar-EG" altLang="en-US" sz="4000" b="1" dirty="0">
                <a:solidFill>
                  <a:srgbClr val="FFFFFF"/>
                </a:solidFill>
                <a:cs typeface="Times New Roman" panose="02020603050405020304" pitchFamily="18" charset="0"/>
              </a:rPr>
              <a:t> الموت". فقال الرب: " لقد أشفقت أنت على اليقطينة  التي لم تتعب فيها ولا ربَّيتها، التي نشأت</a:t>
            </a:r>
            <a:br>
              <a:rPr lang="ar-EG" altLang="en-US" sz="4000" b="1" dirty="0">
                <a:solidFill>
                  <a:srgbClr val="FFFFFF"/>
                </a:solidFill>
                <a:cs typeface="Times New Roman" panose="02020603050405020304" pitchFamily="18" charset="0"/>
              </a:rPr>
            </a:br>
            <a:endParaRPr kumimoji="0" lang="en-GB" sz="37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endParaRPr>
          </a:p>
        </p:txBody>
      </p:sp>
    </p:spTree>
    <p:extLst>
      <p:ext uri="{BB962C8B-B14F-4D97-AF65-F5344CB8AC3E}">
        <p14:creationId xmlns:p14="http://schemas.microsoft.com/office/powerpoint/2010/main" val="324038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2554545"/>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فَأَدَّى أُجرتَهَا ونزل فيها، ليذهَبَ معهُم إلى ترشيش من وجه الرَّبِّ. فَأَثَارَ الرَّب ريحًا شديدةً في البحر، فأحْدَثَتْ أمواجًا عظيمة في البحر وأشرفتْ السَّفينة على الانكسار.</a:t>
            </a:r>
            <a:r>
              <a:rPr lang="ar-EG" altLang="en-US" sz="4000" b="1" kern="0" dirty="0">
                <a:solidFill>
                  <a:prstClr val="white"/>
                </a:solidFill>
                <a:latin typeface="Calibri"/>
                <a:cs typeface="Times New Roman" panose="02020603050405020304" pitchFamily="18" charset="0"/>
              </a:rPr>
              <a:t> فخاف المَّلاحُون وصرخوا كل واحدٍ إلى إلهِهِ، </a:t>
            </a:r>
            <a:endParaRPr lang="en-GB" dirty="0"/>
          </a:p>
        </p:txBody>
      </p:sp>
    </p:spTree>
    <p:extLst>
      <p:ext uri="{BB962C8B-B14F-4D97-AF65-F5344CB8AC3E}">
        <p14:creationId xmlns:p14="http://schemas.microsoft.com/office/powerpoint/2010/main" val="2661702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DB9ACD-1F1F-45F5-9FBF-BE668948254F}"/>
              </a:ext>
            </a:extLst>
          </p:cNvPr>
          <p:cNvSpPr txBox="1"/>
          <p:nvPr/>
        </p:nvSpPr>
        <p:spPr>
          <a:xfrm>
            <a:off x="0" y="4343401"/>
            <a:ext cx="9144000" cy="2554545"/>
          </a:xfrm>
          <a:prstGeom prst="rect">
            <a:avLst/>
          </a:prstGeom>
          <a:noFill/>
        </p:spPr>
        <p:txBody>
          <a:bodyPr vert="horz" rtlCol="0">
            <a:spAutoFit/>
          </a:bodyPr>
          <a:lstStyle/>
          <a:p>
            <a:pPr marL="0" marR="0" lvl="0" indent="0" algn="justLow" defTabSz="914400" rtl="1" eaLnBrk="0" fontAlgn="base" latinLnBrk="0" hangingPunct="0">
              <a:lnSpc>
                <a:spcPct val="100000"/>
              </a:lnSpc>
              <a:spcBef>
                <a:spcPct val="0"/>
              </a:spcBef>
              <a:spcAft>
                <a:spcPct val="0"/>
              </a:spcAft>
              <a:buClrTx/>
              <a:buSzTx/>
              <a:buFontTx/>
              <a:buNone/>
              <a:tabLst/>
              <a:defRPr/>
            </a:pPr>
            <a:r>
              <a:rPr lang="ar-EG" altLang="en-US" sz="4000" b="1" dirty="0">
                <a:solidFill>
                  <a:srgbClr val="FFFFFF"/>
                </a:solidFill>
                <a:cs typeface="Times New Roman" panose="02020603050405020304" pitchFamily="18" charset="0"/>
              </a:rPr>
              <a:t>بنت ليلة ثم هلكت بنت ليلة. أفلا أشفَقُ أنا على نينوى المدينة العظيمة التي فيها أكثر من اثنتي عشرة رِبوةً من أُناس لا يعرفون يمينهُم من شمالهم، وبهائم كثيرةٌ؟". </a:t>
            </a:r>
            <a:r>
              <a:rPr lang="ar-EG" altLang="en-US" sz="3600" b="1" i="1" dirty="0">
                <a:solidFill>
                  <a:srgbClr val="FFC000"/>
                </a:solidFill>
                <a:cs typeface="Times New Roman" panose="02020603050405020304" pitchFamily="18" charset="0"/>
              </a:rPr>
              <a:t>مجداً للثالوث القدوس...</a:t>
            </a:r>
          </a:p>
        </p:txBody>
      </p:sp>
    </p:spTree>
    <p:extLst>
      <p:ext uri="{BB962C8B-B14F-4D97-AF65-F5344CB8AC3E}">
        <p14:creationId xmlns:p14="http://schemas.microsoft.com/office/powerpoint/2010/main" val="40753492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1" name="Title 1"/>
          <p:cNvSpPr txBox="1">
            <a:spLocks/>
          </p:cNvSpPr>
          <p:nvPr/>
        </p:nvSpPr>
        <p:spPr bwMode="auto">
          <a:xfrm>
            <a:off x="0" y="3630706"/>
            <a:ext cx="9144000" cy="693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مزمور </a:t>
            </a:r>
            <a:r>
              <a:rPr lang="ar-EG" altLang="en-US" sz="4400" b="1" u="sng" dirty="0">
                <a:solidFill>
                  <a:srgbClr val="FFC000"/>
                </a:solidFill>
                <a:latin typeface="Times New Roman" panose="02020603050405020304" pitchFamily="18" charset="0"/>
                <a:cs typeface="Times New Roman" panose="02020603050405020304" pitchFamily="18" charset="0"/>
              </a:rPr>
              <a:t>باكر</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( 24 : 18 ، 15 )</a:t>
            </a:r>
          </a:p>
        </p:txBody>
      </p:sp>
      <p:sp>
        <p:nvSpPr>
          <p:cNvPr id="2053" name="Content Placeholder 3"/>
          <p:cNvSpPr txBox="1">
            <a:spLocks/>
          </p:cNvSpPr>
          <p:nvPr/>
        </p:nvSpPr>
        <p:spPr bwMode="auto">
          <a:xfrm>
            <a:off x="0" y="4324164"/>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5400" b="1" dirty="0">
                <a:solidFill>
                  <a:srgbClr val="FFFFFF"/>
                </a:solidFill>
                <a:latin typeface="CS New Athanasius" panose="020B0500000000000000" pitchFamily="34" charset="0"/>
                <a:cs typeface="Times New Roman" panose="02020603050405020304" pitchFamily="18" charset="0"/>
              </a:rPr>
              <a:t>وكما يَتَراءفُ الأب على بنيه، كذلك تراءف الرب على خائفيه، وكَبُعْدِ المَشارق من المغارب أبْعَدَ عَنَّا معاصينا. </a:t>
            </a:r>
          </a:p>
        </p:txBody>
      </p:sp>
    </p:spTree>
    <p:extLst>
      <p:ext uri="{BB962C8B-B14F-4D97-AF65-F5344CB8AC3E}">
        <p14:creationId xmlns:p14="http://schemas.microsoft.com/office/powerpoint/2010/main" val="4072867082"/>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3644153"/>
            <a:ext cx="9144000" cy="697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إنجيل</a:t>
            </a:r>
            <a:r>
              <a:rPr lang="ar-EG" altLang="en-US" sz="4400" b="1" u="sng" dirty="0">
                <a:solidFill>
                  <a:srgbClr val="FFC000"/>
                </a:solidFill>
                <a:latin typeface="Times New Roman" panose="02020603050405020304" pitchFamily="18" charset="0"/>
                <a:cs typeface="Times New Roman" panose="02020603050405020304" pitchFamily="18" charset="0"/>
              </a:rPr>
              <a:t> باكر</a:t>
            </a: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من بشارة مُعلمنا متى (25:11 -30)</a:t>
            </a:r>
          </a:p>
        </p:txBody>
      </p:sp>
      <p:sp>
        <p:nvSpPr>
          <p:cNvPr id="3076" name="Content Placeholder 3"/>
          <p:cNvSpPr txBox="1">
            <a:spLocks/>
          </p:cNvSpPr>
          <p:nvPr/>
        </p:nvSpPr>
        <p:spPr bwMode="auto">
          <a:xfrm>
            <a:off x="4482" y="4342093"/>
            <a:ext cx="9144000" cy="3093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justLow"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في ذلكَ الوقتِ أجابَ يسوعُ وقالَ: " أشكُرُكَ أيُّها الآبُ ربُّ السَّماءِ والأرضِ، لأنَّكَ أخفيتَ هذه عن الحكماءِ والفهماءِ وأعلنتها للأطفال. نَعَم أيُّها الآبُ، لأنَّ هذه هى المسرَّة التي صارت أمامكَ. كلُّ شيءٍ قد دُفعَ إليَّ مـن أبي، </a:t>
            </a:r>
            <a:br>
              <a:rPr kumimoji="0" lang="ar-EG"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br>
            <a:endParaRPr kumimoji="0" lang="ar-SA" sz="39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366541417"/>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4482" y="434209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fontAlgn="base">
              <a:spcBef>
                <a:spcPct val="20000"/>
              </a:spcBef>
              <a:spcAft>
                <a:spcPct val="0"/>
              </a:spcAft>
              <a:defRPr/>
            </a:pPr>
            <a:r>
              <a:rPr kumimoji="0" lang="ar-SA"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وليـس أحدٌ يعـرفُ الابنَ إلاَّ الآبُ، ولا أحدٌ يعرفُ الآبَ إلاَّ الابنُ ومن أرادَ الابنُ</a:t>
            </a:r>
            <a:r>
              <a:rPr kumimoji="0" lang="ar-EG" sz="4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rPr>
              <a:t> </a:t>
            </a:r>
            <a:r>
              <a:rPr lang="ar-SA" altLang="en-US" sz="4000" b="1" dirty="0">
                <a:solidFill>
                  <a:srgbClr val="FFFFFF"/>
                </a:solidFill>
                <a:cs typeface="Times New Roman" panose="02020603050405020304" pitchFamily="18" charset="0"/>
              </a:rPr>
              <a:t>أن يُعلِنَ لهُ. تَعالوا إليَّ يا جميعَ المُتعَبينَ والثَّقيلي الأحمالِ، وأنا أُريحُكُم. احملوا نيري عليكُم وتعلَّموا منِّي، لأنِّي وديعٌ ومتواضعُ القلبِ فتجِدُوا</a:t>
            </a:r>
          </a:p>
        </p:txBody>
      </p:sp>
    </p:spTree>
    <p:extLst>
      <p:ext uri="{BB962C8B-B14F-4D97-AF65-F5344CB8AC3E}">
        <p14:creationId xmlns:p14="http://schemas.microsoft.com/office/powerpoint/2010/main" val="2076077090"/>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Content Placeholder 3"/>
          <p:cNvSpPr txBox="1">
            <a:spLocks/>
          </p:cNvSpPr>
          <p:nvPr/>
        </p:nvSpPr>
        <p:spPr bwMode="auto">
          <a:xfrm>
            <a:off x="0" y="4395881"/>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fontAlgn="base">
              <a:spcBef>
                <a:spcPct val="20000"/>
              </a:spcBef>
              <a:spcAft>
                <a:spcPct val="0"/>
              </a:spcAft>
              <a:defRPr/>
            </a:pPr>
            <a:r>
              <a:rPr lang="ar-SA" altLang="en-US" sz="4400" b="1" dirty="0">
                <a:solidFill>
                  <a:srgbClr val="FFFFFF"/>
                </a:solidFill>
                <a:cs typeface="Times New Roman" panose="02020603050405020304" pitchFamily="18" charset="0"/>
              </a:rPr>
              <a:t>راحةً لنُفوسكم. لأنَّ نيري هيِّنٌ وحملِي خفيفٌ ".</a:t>
            </a:r>
          </a:p>
        </p:txBody>
      </p:sp>
    </p:spTree>
    <p:extLst>
      <p:ext uri="{BB962C8B-B14F-4D97-AF65-F5344CB8AC3E}">
        <p14:creationId xmlns:p14="http://schemas.microsoft.com/office/powerpoint/2010/main" val="181232954"/>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57115"/>
      </p:ext>
    </p:extLst>
  </p:cSld>
  <p:clrMapOvr>
    <a:masterClrMapping/>
  </p:clrMapOvr>
  <p:transition advClick="0" advTm="0"/>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1F5F3-3F02-465D-A884-43CC16C55202}"/>
              </a:ext>
            </a:extLst>
          </p:cNvPr>
          <p:cNvSpPr txBox="1">
            <a:spLocks/>
          </p:cNvSpPr>
          <p:nvPr/>
        </p:nvSpPr>
        <p:spPr bwMode="auto">
          <a:xfrm>
            <a:off x="0" y="3765177"/>
            <a:ext cx="9144000" cy="59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Arial" panose="020B0604020202020204" pitchFamily="34" charset="0"/>
              </a:defRPr>
            </a:lvl1pPr>
            <a:lvl2pPr marL="742950" indent="-285750">
              <a:defRPr sz="4400">
                <a:solidFill>
                  <a:schemeClr val="tx1"/>
                </a:solidFill>
                <a:latin typeface="Arial" panose="020B0604020202020204" pitchFamily="34" charset="0"/>
                <a:cs typeface="Arial" panose="020B0604020202020204" pitchFamily="34" charset="0"/>
              </a:defRPr>
            </a:lvl2pPr>
            <a:lvl3pPr marL="1143000" indent="-228600">
              <a:defRPr sz="4400">
                <a:solidFill>
                  <a:schemeClr val="tx1"/>
                </a:solidFill>
                <a:latin typeface="Arial" panose="020B0604020202020204" pitchFamily="34" charset="0"/>
                <a:cs typeface="Arial" panose="020B0604020202020204" pitchFamily="34" charset="0"/>
              </a:defRPr>
            </a:lvl3pPr>
            <a:lvl4pPr marL="1600200" indent="-228600">
              <a:defRPr sz="4400">
                <a:solidFill>
                  <a:schemeClr val="tx1"/>
                </a:solidFill>
                <a:latin typeface="Arial" panose="020B0604020202020204" pitchFamily="34" charset="0"/>
                <a:cs typeface="Arial" panose="020B0604020202020204" pitchFamily="34" charset="0"/>
              </a:defRPr>
            </a:lvl4pPr>
            <a:lvl5pPr marL="2057400" indent="-228600">
              <a:defRPr sz="4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Arial" panose="020B0604020202020204" pitchFamily="34" charset="0"/>
              </a:defRPr>
            </a:lvl9pPr>
          </a:lstStyle>
          <a:p>
            <a:pPr algn="ctr" rtl="1" eaLnBrk="1" hangingPunct="1"/>
            <a:r>
              <a:rPr lang="ar-EG" sz="3500" b="1" u="sng" dirty="0">
                <a:solidFill>
                  <a:srgbClr val="FFC000"/>
                </a:solidFill>
                <a:latin typeface="Times New Roman" panose="02020603050405020304" pitchFamily="18" charset="0"/>
                <a:cs typeface="Times New Roman" panose="02020603050405020304" pitchFamily="18" charset="0"/>
              </a:rPr>
              <a:t>رسالة </a:t>
            </a:r>
            <a:r>
              <a:rPr lang="ar-EG" sz="3600" b="1" u="sng" dirty="0">
                <a:solidFill>
                  <a:srgbClr val="FFC000"/>
                </a:solidFill>
                <a:latin typeface="Times New Roman" panose="02020603050405020304" pitchFamily="18" charset="0"/>
                <a:cs typeface="Times New Roman" panose="02020603050405020304" pitchFamily="18" charset="0"/>
              </a:rPr>
              <a:t>معلمنا بولس الرسول </a:t>
            </a:r>
            <a:r>
              <a:rPr lang="ar-EG" sz="3500" b="1" u="sng" dirty="0">
                <a:solidFill>
                  <a:srgbClr val="FFC000"/>
                </a:solidFill>
                <a:latin typeface="Times New Roman" panose="02020603050405020304" pitchFamily="18" charset="0"/>
                <a:cs typeface="Times New Roman" panose="02020603050405020304" pitchFamily="18" charset="0"/>
              </a:rPr>
              <a:t>إلي أهل أفسس ص 2: 1 الخ</a:t>
            </a:r>
          </a:p>
        </p:txBody>
      </p:sp>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554545"/>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وأنتم أيضًا إذ كنتم أمواتًا بزلاتكم وخطاياكم، التي سلكتم فيها قبلًا حسب دهر هذا العالم، حسب رئيس سلطان الهواء، الروح الذي يعمل الآن في أبناء المعصية، الذين نحن أيضًا جميعًا كنّا نسلك قبلًا بينهم في شهوات الجسد. </a:t>
            </a:r>
            <a:endParaRPr lang="en-GB" sz="1600" dirty="0"/>
          </a:p>
        </p:txBody>
      </p:sp>
      <p:sp>
        <p:nvSpPr>
          <p:cNvPr id="7" name="Title 6">
            <a:extLst>
              <a:ext uri="{FF2B5EF4-FFF2-40B4-BE49-F238E27FC236}">
                <a16:creationId xmlns:a16="http://schemas.microsoft.com/office/drawing/2014/main" id="{EB6E9665-2DEC-4262-BDDD-6ED278C9B777}"/>
              </a:ext>
            </a:extLst>
          </p:cNvPr>
          <p:cNvSpPr>
            <a:spLocks noGrp="1"/>
          </p:cNvSpPr>
          <p:nvPr>
            <p:ph type="title"/>
          </p:nvPr>
        </p:nvSpPr>
        <p:spPr>
          <a:xfrm>
            <a:off x="-2365013" y="0"/>
            <a:ext cx="2365013" cy="2118574"/>
          </a:xfrm>
        </p:spPr>
        <p:txBody>
          <a:bodyPr/>
          <a:lstStyle/>
          <a:p>
            <a:r>
              <a:rPr lang="ar-EG" dirty="0"/>
              <a:t>قداس يوم الاربعاء من صوم نينوى</a:t>
            </a:r>
            <a:endParaRPr lang="en-GB" dirty="0"/>
          </a:p>
        </p:txBody>
      </p:sp>
    </p:spTree>
    <p:extLst>
      <p:ext uri="{BB962C8B-B14F-4D97-AF65-F5344CB8AC3E}">
        <p14:creationId xmlns:p14="http://schemas.microsoft.com/office/powerpoint/2010/main" val="3350084069"/>
      </p:ext>
    </p:extLst>
  </p:cSld>
  <p:clrMapOvr>
    <a:masterClrMapping/>
  </p:clrMapOvr>
  <p:transition advClick="0" advTm="0"/>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554545"/>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عاملين مشيئات الجسد والأفكار القلبية، وكنا بالطبيعة أبناء الغضب كالباقين أيضًا، ولكن الله الذي هو غنيّ في الرحمة، من أجل محبته العظيمة التي أحبنا بها، ونحن أموات بزلاتنا أحيانًا بالمسيح - بالنعمة أنتم مخلصون -</a:t>
            </a:r>
            <a:endParaRPr lang="en-GB" sz="1600" dirty="0"/>
          </a:p>
        </p:txBody>
      </p:sp>
    </p:spTree>
    <p:extLst>
      <p:ext uri="{BB962C8B-B14F-4D97-AF65-F5344CB8AC3E}">
        <p14:creationId xmlns:p14="http://schemas.microsoft.com/office/powerpoint/2010/main" val="649838585"/>
      </p:ext>
    </p:extLst>
  </p:cSld>
  <p:clrMapOvr>
    <a:masterClrMapping/>
  </p:clrMapOvr>
  <p:transition advClick="0" advTm="0"/>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554545"/>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وأقامنا معه، </a:t>
            </a:r>
            <a:r>
              <a:rPr lang="ar-EG" sz="4000" b="1" dirty="0">
                <a:solidFill>
                  <a:srgbClr val="FFFFFF"/>
                </a:solidFill>
                <a:latin typeface="Calibri" panose="020F0502020204030204" pitchFamily="34" charset="0"/>
                <a:cs typeface="Times New Roman" panose="02020603050405020304" pitchFamily="18" charset="0"/>
              </a:rPr>
              <a:t>وأجلسنا معه في السماويات في المسيح يسوع؛ لكي يظهر في الدهور الآتية غنى نعمته الفائقة، باللطف علينا في المسيح يسوع، لأنكم بالنعمة مخلصون، بالإيمان، وذلك ليس منكم إنما هي عطية الله.</a:t>
            </a:r>
            <a:endParaRPr lang="en-GB" sz="1600" dirty="0"/>
          </a:p>
        </p:txBody>
      </p:sp>
    </p:spTree>
    <p:extLst>
      <p:ext uri="{BB962C8B-B14F-4D97-AF65-F5344CB8AC3E}">
        <p14:creationId xmlns:p14="http://schemas.microsoft.com/office/powerpoint/2010/main" val="3117550873"/>
      </p:ext>
    </p:extLst>
  </p:cSld>
  <p:clrMapOvr>
    <a:masterClrMapping/>
  </p:clrMapOvr>
  <p:transition advClick="0" advTm="0"/>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800767"/>
          </a:xfrm>
          <a:prstGeom prst="rect">
            <a:avLst/>
          </a:prstGeom>
          <a:noFill/>
        </p:spPr>
        <p:txBody>
          <a:bodyPr wrap="square">
            <a:spAutoFit/>
          </a:bodyPr>
          <a:lstStyle/>
          <a:p>
            <a:pPr algn="justLow" rtl="1"/>
            <a:r>
              <a:rPr kumimoji="0" lang="ar-EG" sz="4000" b="1" i="0" u="none" strike="noStrike" kern="1200" cap="none" spc="0" normalizeH="0" baseline="0" noProof="0" dirty="0">
                <a:ln>
                  <a:noFill/>
                </a:ln>
                <a:solidFill>
                  <a:srgbClr val="FFFFFF"/>
                </a:solidFill>
                <a:effectLst/>
                <a:uLnTx/>
                <a:uFillTx/>
                <a:latin typeface="Calibri" panose="020F0502020204030204" pitchFamily="34" charset="0"/>
                <a:ea typeface="+mn-ea"/>
                <a:cs typeface="Times New Roman" panose="02020603050405020304" pitchFamily="18" charset="0"/>
              </a:rPr>
              <a:t>ليس من أعمال كيلا يفتخر أحدٌ، لأننا نحن خليقته، مخلوقين في المسيح يسوع لأعمال صالحة، قد سبق الله فأعدّها لكي نسلك فيها. لذلك اذكروا أنكم أنتم الأمم قبلا في الجسد، المدعوين غرلة من المدعو ختانًا </a:t>
            </a:r>
            <a:r>
              <a:rPr lang="ar-EG" sz="4000" b="1" dirty="0">
                <a:solidFill>
                  <a:srgbClr val="FFFFFF"/>
                </a:solidFill>
                <a:latin typeface="Calibri" panose="020F0502020204030204" pitchFamily="34" charset="0"/>
                <a:cs typeface="Times New Roman" panose="02020603050405020304" pitchFamily="18" charset="0"/>
              </a:rPr>
              <a:t>مصنوعًا</a:t>
            </a:r>
            <a:br>
              <a:rPr lang="ar-EG" sz="4000" b="1" dirty="0">
                <a:solidFill>
                  <a:srgbClr val="FFFFFF"/>
                </a:solidFill>
                <a:latin typeface="Calibri" panose="020F0502020204030204" pitchFamily="34" charset="0"/>
                <a:cs typeface="Times New Roman" panose="02020603050405020304" pitchFamily="18" charset="0"/>
              </a:rPr>
            </a:br>
            <a:endParaRPr lang="en-GB" sz="1600" dirty="0"/>
          </a:p>
        </p:txBody>
      </p:sp>
    </p:spTree>
    <p:extLst>
      <p:ext uri="{BB962C8B-B14F-4D97-AF65-F5344CB8AC3E}">
        <p14:creationId xmlns:p14="http://schemas.microsoft.com/office/powerpoint/2010/main" val="3519557476"/>
      </p:ext>
    </p:extLst>
  </p:cSld>
  <p:clrMapOvr>
    <a:masterClrMapping/>
  </p:clrMapOvr>
  <p:transition advClick="0" advTm="0"/>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42A8E22-5FE3-45B4-8DD9-A08F4884B2DE}"/>
              </a:ext>
            </a:extLst>
          </p:cNvPr>
          <p:cNvSpPr txBox="1"/>
          <p:nvPr/>
        </p:nvSpPr>
        <p:spPr>
          <a:xfrm>
            <a:off x="0" y="4303455"/>
            <a:ext cx="9144000" cy="2554545"/>
          </a:xfrm>
          <a:prstGeom prst="rect">
            <a:avLst/>
          </a:prstGeom>
          <a:noFill/>
        </p:spPr>
        <p:txBody>
          <a:bodyPr wrap="square">
            <a:spAutoFit/>
          </a:bodyPr>
          <a:lstStyle/>
          <a:p>
            <a:pPr algn="justLow" rtl="1"/>
            <a:r>
              <a:rPr kumimoji="0" lang="ar-EG" altLang="en-US"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وطرحوا الأمتعة التي في السَّفينةِ إلى البحر ليُخَفِّفُوا عنهُم. أمَّا يونان فنزل إلى جوف السَّفِينةِ واضطجَعَ واستغرق في النوم. فذهب إليه مدبر السَّفينة وقال له: "ما بالك مستغرقًا في النوم؟ قُمْ فاطلب إلى إلهك لعل اللَّه</a:t>
            </a:r>
            <a:endParaRPr lang="en-GB" dirty="0"/>
          </a:p>
        </p:txBody>
      </p:sp>
    </p:spTree>
    <p:extLst>
      <p:ext uri="{BB962C8B-B14F-4D97-AF65-F5344CB8AC3E}">
        <p14:creationId xmlns:p14="http://schemas.microsoft.com/office/powerpoint/2010/main" val="7252631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800767"/>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باليد في الجسد، أنكم كنتم في ذلك الزمان بدون المسيح، أجنبيّين عن سيرة إسرائيل، وغرباء عن عهود الموعد، لا رجاء لكم، وبلا إله في العالم. ولكن الآن في المسيح يسوع، أنتم الذين كنتم قبلا بعيدين، صرتم قريبين بدم</a:t>
            </a:r>
            <a:br>
              <a:rPr lang="ar-EG" sz="4000" b="1" dirty="0">
                <a:solidFill>
                  <a:srgbClr val="FFFFFF"/>
                </a:solidFill>
                <a:latin typeface="Calibri" panose="020F0502020204030204" pitchFamily="34" charset="0"/>
                <a:cs typeface="Times New Roman" panose="02020603050405020304" pitchFamily="18" charset="0"/>
              </a:rPr>
            </a:br>
            <a:endParaRPr lang="en-GB" sz="1600" dirty="0"/>
          </a:p>
        </p:txBody>
      </p:sp>
    </p:spTree>
    <p:extLst>
      <p:ext uri="{BB962C8B-B14F-4D97-AF65-F5344CB8AC3E}">
        <p14:creationId xmlns:p14="http://schemas.microsoft.com/office/powerpoint/2010/main" val="1457210938"/>
      </p:ext>
    </p:extLst>
  </p:cSld>
  <p:clrMapOvr>
    <a:masterClrMapping/>
  </p:clrMapOvr>
  <p:transition advClick="0" advTm="0"/>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المسيح لأنه هو سلامنا، الذي جعل الاثنين واحدا، ونقض الحاجز المتوسط، وأبطل العداوة بجسده. وأبطل ناموس الوصايا في الفرائض، لكي يخلق الاثنين في نفسه إنسانًا واحدًا جديدًا، صانعًا سلامًا، ويصالح الاثنين</a:t>
            </a:r>
            <a:endParaRPr lang="en-GB" sz="1600" dirty="0"/>
          </a:p>
        </p:txBody>
      </p:sp>
    </p:spTree>
    <p:extLst>
      <p:ext uri="{BB962C8B-B14F-4D97-AF65-F5344CB8AC3E}">
        <p14:creationId xmlns:p14="http://schemas.microsoft.com/office/powerpoint/2010/main" val="942564864"/>
      </p:ext>
    </p:extLst>
  </p:cSld>
  <p:clrMapOvr>
    <a:masterClrMapping/>
  </p:clrMapOvr>
  <p:transition advClick="0" advTm="0"/>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55540"/>
            <a:ext cx="9144000" cy="2800767"/>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في جسد واحد مع الله بالصليب، قاتلًا العداوة بذاته. فجاء وبشّركم بسلامٍ أنتم البعيدين. وبسلامٍ أنتم القريبين لأن به صار لنا كلينا الدخول في روح واحد إلى الآب. فلستم إذًا بعد غرباء ونزلاء، بل أنتم شركاء وطن</a:t>
            </a:r>
            <a:br>
              <a:rPr lang="ar-EG" sz="4000" b="1" dirty="0">
                <a:solidFill>
                  <a:srgbClr val="FFFFFF"/>
                </a:solidFill>
                <a:latin typeface="Calibri" panose="020F0502020204030204" pitchFamily="34" charset="0"/>
                <a:cs typeface="Times New Roman" panose="02020603050405020304" pitchFamily="18" charset="0"/>
              </a:rPr>
            </a:br>
            <a:endParaRPr lang="en-GB" sz="1600" dirty="0"/>
          </a:p>
        </p:txBody>
      </p:sp>
    </p:spTree>
    <p:extLst>
      <p:ext uri="{BB962C8B-B14F-4D97-AF65-F5344CB8AC3E}">
        <p14:creationId xmlns:p14="http://schemas.microsoft.com/office/powerpoint/2010/main" val="3542540762"/>
      </p:ext>
    </p:extLst>
  </p:cSld>
  <p:clrMapOvr>
    <a:masterClrMapping/>
  </p:clrMapOvr>
  <p:transition advClick="0" advTm="0"/>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67236" y="4368987"/>
            <a:ext cx="9265024" cy="3016210"/>
          </a:xfrm>
          <a:prstGeom prst="rect">
            <a:avLst/>
          </a:prstGeom>
          <a:noFill/>
        </p:spPr>
        <p:txBody>
          <a:bodyPr wrap="square">
            <a:spAutoFit/>
          </a:bodyPr>
          <a:lstStyle/>
          <a:p>
            <a:pPr algn="justLow" rtl="1"/>
            <a:r>
              <a:rPr lang="ar-EG" sz="3800" b="1" dirty="0">
                <a:solidFill>
                  <a:srgbClr val="FFFFFF"/>
                </a:solidFill>
                <a:latin typeface="Calibri" panose="020F0502020204030204" pitchFamily="34" charset="0"/>
                <a:cs typeface="Times New Roman" panose="02020603050405020304" pitchFamily="18" charset="0"/>
              </a:rPr>
              <a:t>القديسين وأهل بيت الله، مبنيين على أساس الرسل والأنبياء، والمسيح يسوع نفسه هو حجر الزاوية، هذا الذي فيه كل البناء مركّبًا معًا، ينمو هيكلًا مقدسًا في الرب الذي فيه أنتم أيضًا مبنون بالاشتراك معًا، مسكنًا لله في الروح.</a:t>
            </a:r>
            <a:br>
              <a:rPr lang="ar-EG" sz="3800" b="1" dirty="0">
                <a:solidFill>
                  <a:srgbClr val="FFFFFF"/>
                </a:solidFill>
                <a:latin typeface="Calibri" panose="020F0502020204030204" pitchFamily="34" charset="0"/>
                <a:cs typeface="Times New Roman" panose="02020603050405020304" pitchFamily="18" charset="0"/>
              </a:rPr>
            </a:br>
            <a:endParaRPr lang="en-GB" sz="3800" dirty="0"/>
          </a:p>
        </p:txBody>
      </p:sp>
    </p:spTree>
    <p:extLst>
      <p:ext uri="{BB962C8B-B14F-4D97-AF65-F5344CB8AC3E}">
        <p14:creationId xmlns:p14="http://schemas.microsoft.com/office/powerpoint/2010/main" val="2946841306"/>
      </p:ext>
    </p:extLst>
  </p:cSld>
  <p:clrMapOvr>
    <a:masterClrMapping/>
  </p:clrMapOvr>
  <p:transition advClick="0" advTm="0"/>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68987"/>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أكتب إليكم أيها الأولاد، لأنه قد غفرت لكم خطاياكم من أجل اسمه. أكتب إليكم أيها الآباء، لأنكم قد عرفتم الذي من البداية. أكتب إليكم أيها الشبان، لأنكم قد غلبتم الشرير. أكتب إليكم أيها الأولاد، لأنكم قد عرفتم الآب.</a:t>
            </a:r>
            <a:br>
              <a:rPr lang="ar-EG" sz="4000" b="1" dirty="0">
                <a:solidFill>
                  <a:srgbClr val="FFFFFF"/>
                </a:solidFill>
                <a:latin typeface="Calibri" panose="020F0502020204030204" pitchFamily="34" charset="0"/>
                <a:cs typeface="Times New Roman" panose="02020603050405020304" pitchFamily="18" charset="0"/>
              </a:rPr>
            </a:br>
            <a:endParaRPr lang="en-GB" sz="4000" dirty="0"/>
          </a:p>
        </p:txBody>
      </p:sp>
      <p:sp>
        <p:nvSpPr>
          <p:cNvPr id="7" name="TextBox 6">
            <a:extLst>
              <a:ext uri="{FF2B5EF4-FFF2-40B4-BE49-F238E27FC236}">
                <a16:creationId xmlns:a16="http://schemas.microsoft.com/office/drawing/2014/main" id="{40C040AC-D7BC-4C85-9319-3EC24A32EB30}"/>
              </a:ext>
            </a:extLst>
          </p:cNvPr>
          <p:cNvSpPr txBox="1"/>
          <p:nvPr/>
        </p:nvSpPr>
        <p:spPr>
          <a:xfrm>
            <a:off x="0" y="3722656"/>
            <a:ext cx="9144000" cy="646331"/>
          </a:xfrm>
          <a:prstGeom prst="rect">
            <a:avLst/>
          </a:prstGeom>
          <a:noFill/>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الكاثوليكون من رسالة مُعلمنا يوحنا الأولى ص 2: 12 – 17</a:t>
            </a:r>
          </a:p>
        </p:txBody>
      </p:sp>
    </p:spTree>
    <p:extLst>
      <p:ext uri="{BB962C8B-B14F-4D97-AF65-F5344CB8AC3E}">
        <p14:creationId xmlns:p14="http://schemas.microsoft.com/office/powerpoint/2010/main" val="2951902815"/>
      </p:ext>
    </p:extLst>
  </p:cSld>
  <p:clrMapOvr>
    <a:masterClrMapping/>
  </p:clrMapOvr>
  <p:transition advClick="0" advTm="0"/>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68987"/>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كتبت إليكم أيها الآباء، لأنكم قد عرفتم الذي من البداية. كتبت إليكم أيها الشبان، لأنكم أقوياء، وكلمة الله ثابتة فيكم، وقد غلبتم الشرير. لا تحبوا العالم ولا الأشياء التي في العالم. إن أحب أحد العالم فليست فيه محبة الآب.</a:t>
            </a:r>
            <a:br>
              <a:rPr lang="ar-EG" sz="4000" b="1" dirty="0">
                <a:solidFill>
                  <a:srgbClr val="FFFFFF"/>
                </a:solidFill>
                <a:latin typeface="Calibri" panose="020F0502020204030204" pitchFamily="34" charset="0"/>
                <a:cs typeface="Times New Roman" panose="02020603050405020304" pitchFamily="18" charset="0"/>
              </a:rPr>
            </a:br>
            <a:endParaRPr lang="en-GB" sz="4000" dirty="0"/>
          </a:p>
        </p:txBody>
      </p:sp>
    </p:spTree>
    <p:extLst>
      <p:ext uri="{BB962C8B-B14F-4D97-AF65-F5344CB8AC3E}">
        <p14:creationId xmlns:p14="http://schemas.microsoft.com/office/powerpoint/2010/main" val="899457757"/>
      </p:ext>
    </p:extLst>
  </p:cSld>
  <p:clrMapOvr>
    <a:masterClrMapping/>
  </p:clrMapOvr>
  <p:transition advClick="0" advTm="0"/>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لأن كل ما في العالم: شهوة الجسد، وشهوة العيون، وتعظم المعيشة، فهذه ليست من الآب بل من العالم والعالم يمضي وشهوته، وأما الذي يصنع مشيئة الله فإنه يثبت إلى الأبد.</a:t>
            </a:r>
            <a:endParaRPr lang="en-GB" sz="4000" dirty="0"/>
          </a:p>
        </p:txBody>
      </p:sp>
    </p:spTree>
    <p:extLst>
      <p:ext uri="{BB962C8B-B14F-4D97-AF65-F5344CB8AC3E}">
        <p14:creationId xmlns:p14="http://schemas.microsoft.com/office/powerpoint/2010/main" val="1576597399"/>
      </p:ext>
    </p:extLst>
  </p:cSld>
  <p:clrMapOvr>
    <a:masterClrMapping/>
  </p:clrMapOvr>
  <p:transition advClick="0" advTm="0"/>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فسكت الجمهور كله. وكانوا يسمعون برنابا وبولس يحدثان بجميع ما صنع الله من الآيات والعجائب في الأمم بواسطتهما. وبعدما سكتا، أجاب يعقوب قائلا: "أيها الرجال إخوتنا، اسمعوني سمعان قد أخبر كيف افتقد الله</a:t>
            </a:r>
            <a:endParaRPr lang="en-GB" sz="4000" dirty="0"/>
          </a:p>
        </p:txBody>
      </p:sp>
      <p:sp>
        <p:nvSpPr>
          <p:cNvPr id="7" name="TextBox 6">
            <a:extLst>
              <a:ext uri="{FF2B5EF4-FFF2-40B4-BE49-F238E27FC236}">
                <a16:creationId xmlns:a16="http://schemas.microsoft.com/office/drawing/2014/main" id="{05633BA0-23EF-4BBA-BF6A-52C9946903F4}"/>
              </a:ext>
            </a:extLst>
          </p:cNvPr>
          <p:cNvSpPr txBox="1"/>
          <p:nvPr/>
        </p:nvSpPr>
        <p:spPr>
          <a:xfrm>
            <a:off x="0" y="3690094"/>
            <a:ext cx="9144000" cy="707886"/>
          </a:xfrm>
          <a:prstGeom prst="rect">
            <a:avLst/>
          </a:prstGeom>
          <a:noFill/>
        </p:spPr>
        <p:txBody>
          <a:bodyPr wrap="square">
            <a:spAutoFit/>
          </a:body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0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ص 15: 12 – 20</a:t>
            </a:r>
          </a:p>
        </p:txBody>
      </p:sp>
    </p:spTree>
    <p:extLst>
      <p:ext uri="{BB962C8B-B14F-4D97-AF65-F5344CB8AC3E}">
        <p14:creationId xmlns:p14="http://schemas.microsoft.com/office/powerpoint/2010/main" val="1004435913"/>
      </p:ext>
    </p:extLst>
  </p:cSld>
  <p:clrMapOvr>
    <a:masterClrMapping/>
  </p:clrMapOvr>
  <p:transition advClick="0" advTm="0"/>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3170099"/>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أولا الأمم ليأخذ منهم شعبًا على اسمه. وهذا توافقه أقوال الأنبياء، كما هو مكتوب: سأرجع بعد هذا وأبني أيضًا خيمة داود الساقطة، وأبني أيضًا ردمها وأقيمها ثانية، لكي يطلب الباقون من الناس الرب، وجميع الأمم </a:t>
            </a:r>
            <a:br>
              <a:rPr lang="ar-EG" sz="4000" b="1" dirty="0">
                <a:solidFill>
                  <a:srgbClr val="FFFFFF"/>
                </a:solidFill>
                <a:latin typeface="Calibri" panose="020F0502020204030204" pitchFamily="34" charset="0"/>
                <a:cs typeface="Times New Roman" panose="02020603050405020304" pitchFamily="18" charset="0"/>
              </a:rPr>
            </a:br>
            <a:endParaRPr lang="en-GB" sz="4000" dirty="0"/>
          </a:p>
        </p:txBody>
      </p:sp>
    </p:spTree>
    <p:extLst>
      <p:ext uri="{BB962C8B-B14F-4D97-AF65-F5344CB8AC3E}">
        <p14:creationId xmlns:p14="http://schemas.microsoft.com/office/powerpoint/2010/main" val="1417481841"/>
      </p:ext>
    </p:extLst>
  </p:cSld>
  <p:clrMapOvr>
    <a:masterClrMapping/>
  </p:clrMapOvr>
  <p:transition advClick="0" advTm="0"/>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0CD3934-AB50-4658-AE27-D9014633D02D}"/>
              </a:ext>
            </a:extLst>
          </p:cNvPr>
          <p:cNvSpPr txBox="1"/>
          <p:nvPr/>
        </p:nvSpPr>
        <p:spPr>
          <a:xfrm>
            <a:off x="0" y="4303455"/>
            <a:ext cx="9144000" cy="2554545"/>
          </a:xfrm>
          <a:prstGeom prst="rect">
            <a:avLst/>
          </a:prstGeom>
          <a:noFill/>
        </p:spPr>
        <p:txBody>
          <a:bodyPr wrap="square">
            <a:spAutoFit/>
          </a:bodyPr>
          <a:lstStyle/>
          <a:p>
            <a:pPr algn="justLow" rtl="1"/>
            <a:r>
              <a:rPr lang="ar-EG" sz="4000" b="1" dirty="0">
                <a:solidFill>
                  <a:srgbClr val="FFFFFF"/>
                </a:solidFill>
                <a:latin typeface="Calibri" panose="020F0502020204030204" pitchFamily="34" charset="0"/>
                <a:cs typeface="Times New Roman" panose="02020603050405020304" pitchFamily="18" charset="0"/>
              </a:rPr>
              <a:t>الذين دعي اسمي عليهم، يقول الرب الصانع هذا الأمر المعروف منذ الأزل. لذلك أنا أقضي أن لا يتقل على الراجعين إلى الله من الأمم، بل يرسل إليهم أن يمتنعوا عن ذبائح الأصنام، والزنى، والمخنوق، والدم".</a:t>
            </a:r>
            <a:endParaRPr lang="en-GB" sz="4000" dirty="0"/>
          </a:p>
        </p:txBody>
      </p:sp>
    </p:spTree>
    <p:extLst>
      <p:ext uri="{BB962C8B-B14F-4D97-AF65-F5344CB8AC3E}">
        <p14:creationId xmlns:p14="http://schemas.microsoft.com/office/powerpoint/2010/main" val="584082457"/>
      </p:ext>
    </p:extLst>
  </p:cSld>
  <p:clrMapOvr>
    <a:masterClrMapping/>
  </p:clrMapOvr>
  <p:transition advClick="0" advTm="0"/>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1365</TotalTime>
  <Words>4912</Words>
  <Application>Microsoft Office PowerPoint</Application>
  <PresentationFormat>On-screen Show (4:3)</PresentationFormat>
  <Paragraphs>176</Paragraphs>
  <Slides>130</Slides>
  <Notes>0</Notes>
  <HiddenSlides>120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130</vt:i4>
      </vt:variant>
    </vt:vector>
  </HeadingPairs>
  <TitlesOfParts>
    <vt:vector size="137" baseType="lpstr">
      <vt:lpstr>Adobe Arabic</vt:lpstr>
      <vt:lpstr>Arial</vt:lpstr>
      <vt:lpstr>Calibri</vt:lpstr>
      <vt:lpstr>CS New Athanasius</vt:lpstr>
      <vt:lpstr>Times New Roman</vt:lpstr>
      <vt:lpstr>simple</vt:lpstr>
      <vt:lpstr>1_simple</vt:lpstr>
      <vt:lpstr>قرائات صوم نينوى و فصح يونان:</vt:lpstr>
      <vt:lpstr>عشية يوم الإثنين من صوم نينوى</vt:lpstr>
      <vt:lpstr>PowerPoint Presentation</vt:lpstr>
      <vt:lpstr>PowerPoint Presentation</vt:lpstr>
      <vt:lpstr>PowerPoint Presentation</vt:lpstr>
      <vt:lpstr>PowerPoint Presentation</vt:lpstr>
      <vt:lpstr>نبوات باكر يوم الإثنين من صوم نينوى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قداس يوم الاثنين من صوم نينوى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باكر يوم الثلاثاء من صوم نينوى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قداس يوم الثلاثاء من صوم نينوى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نبوات باكر يوم الأربعاء من صوم نينوى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قداس يوم الاربعاء من صوم نينوى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باكر فصح يونان</vt:lpstr>
      <vt:lpstr>PowerPoint Presentation</vt:lpstr>
      <vt:lpstr>PowerPoint Presentation</vt:lpstr>
      <vt:lpstr>PowerPoint Presentation</vt:lpstr>
      <vt:lpstr>PowerPoint Presentation</vt:lpstr>
      <vt:lpstr>PowerPoint Presentation</vt:lpstr>
      <vt:lpstr>PowerPoint Presentation</vt:lpstr>
      <vt:lpstr>قداس فصح يونان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قراءات قداس الصوم الكبير:</dc:title>
  <dc:creator>John Wassfy</dc:creator>
  <cp:lastModifiedBy>John Wassfy</cp:lastModifiedBy>
  <cp:revision>47</cp:revision>
  <dcterms:created xsi:type="dcterms:W3CDTF">2024-05-21T09:21:07Z</dcterms:created>
  <dcterms:modified xsi:type="dcterms:W3CDTF">2025-02-09T18:19:08Z</dcterms:modified>
</cp:coreProperties>
</file>