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1352" r:id="rId2"/>
    <p:sldId id="1358" r:id="rId3"/>
    <p:sldId id="1359" r:id="rId4"/>
    <p:sldId id="1371" r:id="rId5"/>
    <p:sldId id="1197" r:id="rId6"/>
    <p:sldId id="1156" r:id="rId7"/>
    <p:sldId id="1158" r:id="rId8"/>
    <p:sldId id="1357" r:id="rId9"/>
    <p:sldId id="1222" r:id="rId10"/>
    <p:sldId id="1193" r:id="rId11"/>
    <p:sldId id="1195" r:id="rId12"/>
    <p:sldId id="1372" r:id="rId13"/>
    <p:sldId id="1373" r:id="rId14"/>
    <p:sldId id="1374" r:id="rId15"/>
    <p:sldId id="1218" r:id="rId16"/>
    <p:sldId id="1220" r:id="rId17"/>
    <p:sldId id="1353" r:id="rId18"/>
    <p:sldId id="1354" r:id="rId19"/>
    <p:sldId id="1355" r:id="rId20"/>
    <p:sldId id="1356" r:id="rId21"/>
    <p:sldId id="1375" r:id="rId22"/>
    <p:sldId id="1376" r:id="rId23"/>
    <p:sldId id="1862" r:id="rId24"/>
    <p:sldId id="1863" r:id="rId25"/>
    <p:sldId id="1864" r:id="rId26"/>
    <p:sldId id="1865" r:id="rId27"/>
    <p:sldId id="1866" r:id="rId28"/>
    <p:sldId id="1867" r:id="rId29"/>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356" autoAdjust="0"/>
  </p:normalViewPr>
  <p:slideViewPr>
    <p:cSldViewPr>
      <p:cViewPr varScale="1">
        <p:scale>
          <a:sx n="67" d="100"/>
          <a:sy n="67" d="100"/>
        </p:scale>
        <p:origin x="1380" y="84"/>
      </p:cViewPr>
      <p:guideLst>
        <p:guide orient="horz" pos="2160"/>
        <p:guide pos="2880"/>
      </p:guideLst>
    </p:cSldViewPr>
  </p:slideViewPr>
  <p:outlineViewPr>
    <p:cViewPr>
      <p:scale>
        <a:sx n="33" d="100"/>
        <a:sy n="33" d="100"/>
      </p:scale>
      <p:origin x="53" y="27091"/>
    </p:cViewPr>
  </p:outlineViewPr>
  <p:notesTextViewPr>
    <p:cViewPr>
      <p:scale>
        <a:sx n="1" d="1"/>
        <a:sy n="1" d="1"/>
      </p:scale>
      <p:origin x="0" y="0"/>
    </p:cViewPr>
  </p:notesTextViewPr>
  <p:sorterViewPr>
    <p:cViewPr>
      <p:scale>
        <a:sx n="100" d="100"/>
        <a:sy n="100" d="100"/>
      </p:scale>
      <p:origin x="0" y="69588"/>
    </p:cViewPr>
  </p:sorterViewPr>
  <p:notesViewPr>
    <p:cSldViewPr>
      <p:cViewPr varScale="1">
        <p:scale>
          <a:sx n="64" d="100"/>
          <a:sy n="64" d="100"/>
        </p:scale>
        <p:origin x="2539"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AF36168-87B9-4B2F-AC82-A7673EDDDF61}" type="datetimeFigureOut">
              <a:rPr lang="en-US"/>
              <a:pPr>
                <a:defRPr/>
              </a:pPr>
              <a:t>2/17/2025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951C82EE-BF5D-41B7-A7A9-8F692F39FF5A}" type="slidenum">
              <a:rPr lang="en-US"/>
              <a:pPr>
                <a:defRPr/>
              </a:pPr>
              <a:t>‹#›</a:t>
            </a:fld>
            <a:endParaRPr lang="en-US"/>
          </a:p>
        </p:txBody>
      </p:sp>
    </p:spTree>
    <p:extLst>
      <p:ext uri="{BB962C8B-B14F-4D97-AF65-F5344CB8AC3E}">
        <p14:creationId xmlns:p14="http://schemas.microsoft.com/office/powerpoint/2010/main" val="37667656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rtl="0" eaLnBrk="1" hangingPunct="1">
              <a:defRPr sz="1200">
                <a:cs typeface="Times New Roman" pitchFamily="18"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rtl="0" eaLnBrk="1" hangingPunct="1">
              <a:defRPr sz="1200">
                <a:cs typeface="Times New Roman" pitchFamily="18" charset="0"/>
              </a:defRPr>
            </a:lvl1pPr>
          </a:lstStyle>
          <a:p>
            <a:pPr>
              <a:defRPr/>
            </a:pPr>
            <a:fld id="{121AEA41-1E96-43F7-AA20-739DA05A529C}" type="datetimeFigureOut">
              <a:rPr lang="en-US"/>
              <a:pPr>
                <a:defRPr/>
              </a:pPr>
              <a:t>2/17/2025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eaLnBrk="1" hangingPunct="1">
              <a:defRPr sz="1200">
                <a:cs typeface="Times New Roman" pitchFamily="18"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Times New Roman" panose="02020603050405020304" pitchFamily="18" charset="0"/>
              </a:defRPr>
            </a:lvl1pPr>
          </a:lstStyle>
          <a:p>
            <a:pPr>
              <a:defRPr/>
            </a:pPr>
            <a:fld id="{C907C805-0459-4B65-8F47-7EB090802036}" type="slidenum">
              <a:rPr lang="en-US"/>
              <a:pPr>
                <a:defRPr/>
              </a:pPr>
              <a:t>‹#›</a:t>
            </a:fld>
            <a:endParaRPr lang="en-US"/>
          </a:p>
        </p:txBody>
      </p:sp>
    </p:spTree>
    <p:extLst>
      <p:ext uri="{BB962C8B-B14F-4D97-AF65-F5344CB8AC3E}">
        <p14:creationId xmlns:p14="http://schemas.microsoft.com/office/powerpoint/2010/main" val="1572762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24370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32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1891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6806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cxnSp>
        <p:nvCxnSpPr>
          <p:cNvPr id="1026" name="Straight Connector 2"/>
          <p:cNvCxnSpPr>
            <a:cxnSpLocks noChangeShapeType="1"/>
          </p:cNvCxnSpPr>
          <p:nvPr userDrawn="1"/>
        </p:nvCxnSpPr>
        <p:spPr bwMode="auto">
          <a:xfrm>
            <a:off x="-685800" y="25146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7" name="Straight Connector 2"/>
          <p:cNvCxnSpPr>
            <a:cxnSpLocks noChangeShapeType="1"/>
          </p:cNvCxnSpPr>
          <p:nvPr userDrawn="1"/>
        </p:nvCxnSpPr>
        <p:spPr bwMode="auto">
          <a:xfrm>
            <a:off x="-533400" y="60960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5" name="Picture 4">
            <a:extLst>
              <a:ext uri="{FF2B5EF4-FFF2-40B4-BE49-F238E27FC236}">
                <a16:creationId xmlns:a16="http://schemas.microsoft.com/office/drawing/2014/main" id="{11C4B2CE-F43F-442D-A251-9AD6A2D1E27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5.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dirty="0"/>
              <a:t>قراءات الرفاع</a:t>
            </a:r>
            <a:endParaRPr lang="en-US" dirty="0"/>
          </a:p>
        </p:txBody>
      </p:sp>
      <p:sp>
        <p:nvSpPr>
          <p:cNvPr id="12" name="Rectangle 11">
            <a:hlinkClick r:id="rId2" action="ppaction://hlinksldjump"/>
          </p:cNvPr>
          <p:cNvSpPr/>
          <p:nvPr/>
        </p:nvSpPr>
        <p:spPr>
          <a:xfrm flipH="1">
            <a:off x="1066800" y="3729997"/>
            <a:ext cx="7010400" cy="1908803"/>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6000" b="1" dirty="0">
                <a:solidFill>
                  <a:srgbClr val="FFC000"/>
                </a:solidFill>
                <a:cs typeface="Times New Roman" pitchFamily="18" charset="0"/>
              </a:rPr>
              <a:t>انجيل أحد الرفاع</a:t>
            </a:r>
            <a:endParaRPr lang="en-US" sz="4800" b="1" dirty="0">
              <a:solidFill>
                <a:schemeClr val="bg1"/>
              </a:solidFill>
            </a:endParaRPr>
          </a:p>
        </p:txBody>
      </p:sp>
      <p:sp>
        <p:nvSpPr>
          <p:cNvPr id="23" name="Rectangle 22">
            <a:hlinkClick r:id="rId3" action="ppaction://hlinksldjump"/>
          </p:cNvPr>
          <p:cNvSpPr/>
          <p:nvPr/>
        </p:nvSpPr>
        <p:spPr>
          <a:xfrm flipH="1">
            <a:off x="1066800" y="1219200"/>
            <a:ext cx="7010400" cy="1908803"/>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6000" b="1" dirty="0">
                <a:solidFill>
                  <a:srgbClr val="FFC000"/>
                </a:solidFill>
                <a:cs typeface="Times New Roman" pitchFamily="18" charset="0"/>
              </a:rPr>
              <a:t>انجيل سبت الرفاع</a:t>
            </a:r>
            <a:endParaRPr lang="en-US" sz="4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Title 1"/>
          <p:cNvSpPr>
            <a:spLocks noGrp="1"/>
          </p:cNvSpPr>
          <p:nvPr>
            <p:ph type="title"/>
          </p:nvPr>
        </p:nvSpPr>
        <p:spPr bwMode="auto">
          <a:xfrm>
            <a:off x="-2057400" y="19050"/>
            <a:ext cx="2057400" cy="1581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عشية احد الرفاع</a:t>
            </a:r>
            <a:endParaRPr lang="en-US" altLang="en-US" dirty="0"/>
          </a:p>
        </p:txBody>
      </p:sp>
      <p:sp>
        <p:nvSpPr>
          <p:cNvPr id="106499" name="Title 1"/>
          <p:cNvSpPr txBox="1">
            <a:spLocks/>
          </p:cNvSpPr>
          <p:nvPr/>
        </p:nvSpPr>
        <p:spPr bwMode="auto">
          <a:xfrm>
            <a:off x="-4763" y="3581400"/>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عشية ( 45 : 10 )</a:t>
            </a:r>
          </a:p>
        </p:txBody>
      </p:sp>
      <p:sp>
        <p:nvSpPr>
          <p:cNvPr id="106501" name="Content Placeholder 3"/>
          <p:cNvSpPr txBox="1">
            <a:spLocks/>
          </p:cNvSpPr>
          <p:nvPr/>
        </p:nvSpPr>
        <p:spPr bwMode="auto">
          <a:xfrm>
            <a:off x="1" y="4596279"/>
            <a:ext cx="914399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6000" b="1">
                <a:solidFill>
                  <a:srgbClr val="FFFFFF"/>
                </a:solidFill>
                <a:latin typeface="CS New Athanasius" panose="020B0500000000000000" pitchFamily="34" charset="0"/>
                <a:cs typeface="Times New Roman" panose="02020603050405020304" pitchFamily="18" charset="0"/>
              </a:rPr>
              <a:t>كفوا واعلموا، أنّي أنا هو الله أرتفع في الأمم، وأتعالى على الأرض. </a:t>
            </a:r>
            <a:endParaRPr lang="ar-EG" altLang="en-US" sz="6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51876768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7" name="Content Placeholder 2"/>
          <p:cNvSpPr>
            <a:spLocks noGrp="1"/>
          </p:cNvSpPr>
          <p:nvPr>
            <p:ph idx="4294967295"/>
          </p:nvPr>
        </p:nvSpPr>
        <p:spPr bwMode="auto">
          <a:xfrm>
            <a:off x="0" y="4343400"/>
            <a:ext cx="9144000" cy="314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spcBef>
                <a:spcPct val="0"/>
              </a:spcBef>
              <a:buNone/>
            </a:pPr>
            <a:r>
              <a:rPr lang="ar-SA" altLang="en-US" sz="4400" b="1" dirty="0">
                <a:latin typeface="Times New Roman" panose="02020603050405020304" pitchFamily="18" charset="0"/>
                <a:cs typeface="Times New Roman" panose="02020603050405020304" pitchFamily="18" charset="0"/>
              </a:rPr>
              <a:t>فأجاب يسوع وقال لهم: " ليكن لكم إيمان بالله. لأنّي الحق أقول لكم: إنّ من يقول لهذا الجبل: انتقل وانطرح في البحر، وهو لا يشك في قلبه، بل يؤمن بأنّ ما يقوله يكون، فإنّه يكون له. فلأجل ذلك أقول</a:t>
            </a:r>
            <a:br>
              <a:rPr lang="ar-SA" altLang="en-US" sz="4400" b="1" dirty="0">
                <a:latin typeface="Times New Roman" panose="02020603050405020304" pitchFamily="18" charset="0"/>
                <a:cs typeface="Times New Roman" panose="02020603050405020304" pitchFamily="18" charset="0"/>
              </a:rPr>
            </a:br>
            <a:endParaRPr lang="ar-SA" altLang="en-US" sz="4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D0D6BC0-8ACB-4A8C-B77D-C85B508C5F07}"/>
              </a:ext>
            </a:extLst>
          </p:cNvPr>
          <p:cNvSpPr txBox="1"/>
          <p:nvPr/>
        </p:nvSpPr>
        <p:spPr>
          <a:xfrm>
            <a:off x="0" y="3606939"/>
            <a:ext cx="9144000" cy="707886"/>
          </a:xfrm>
          <a:prstGeom prst="rect">
            <a:avLst/>
          </a:prstGeom>
          <a:noFill/>
        </p:spPr>
        <p:txBody>
          <a:bodyPr wrap="square">
            <a:spAutoFit/>
          </a:bodyPr>
          <a:lstStyle/>
          <a:p>
            <a:pPr algn="ctr" rtl="1"/>
            <a:r>
              <a:rPr kumimoji="0" lang="ar-SA"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انجيل</a:t>
            </a:r>
            <a:r>
              <a:rPr kumimoji="0" lang="ar-EG"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عشية</a:t>
            </a:r>
            <a:r>
              <a:rPr kumimoji="0" lang="ar-SA"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من بشارة مُعلمنا مرقس ( 11 : 22 ـ 26)</a:t>
            </a:r>
            <a:endParaRPr lang="en-GB" sz="1600" dirty="0"/>
          </a:p>
        </p:txBody>
      </p:sp>
    </p:spTree>
    <p:extLst>
      <p:ext uri="{BB962C8B-B14F-4D97-AF65-F5344CB8AC3E}">
        <p14:creationId xmlns:p14="http://schemas.microsoft.com/office/powerpoint/2010/main" val="306511108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5FE529-0B89-46AD-AE05-4480139741E3}"/>
              </a:ext>
            </a:extLst>
          </p:cNvPr>
          <p:cNvSpPr txBox="1"/>
          <p:nvPr/>
        </p:nvSpPr>
        <p:spPr>
          <a:xfrm>
            <a:off x="0" y="4343400"/>
            <a:ext cx="9143999" cy="2779222"/>
          </a:xfrm>
          <a:prstGeom prst="rect">
            <a:avLst/>
          </a:prstGeom>
          <a:noFill/>
        </p:spPr>
        <p:txBody>
          <a:bodyPr wrap="square">
            <a:spAutoFit/>
          </a:bodyPr>
          <a:lstStyle/>
          <a:p>
            <a:pPr algn="justLow" rtl="1">
              <a:lnSpc>
                <a:spcPct val="90000"/>
              </a:lnSpc>
            </a:pPr>
            <a:r>
              <a:rPr kumimoji="0" lang="ar-SA"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لكم: إنّ كل شيء تسألونه في الصلاة، آمنوا أنّكم تنالونه، فيكون لكم". ومتى قمتم لتصلّوا، فإن كان  لكم على أحد شيء فاغفروا له، لكي يغفر لكم أيضًا أبوكم الذي في السماوات زلاتكم. وإنّ لم تغفروا</a:t>
            </a:r>
            <a:br>
              <a:rPr kumimoji="0" lang="ar-EG"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lang="en-GB" dirty="0"/>
          </a:p>
        </p:txBody>
      </p:sp>
    </p:spTree>
    <p:extLst>
      <p:ext uri="{BB962C8B-B14F-4D97-AF65-F5344CB8AC3E}">
        <p14:creationId xmlns:p14="http://schemas.microsoft.com/office/powerpoint/2010/main" val="416805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D900DB-2935-40C3-8C78-7B3EBA2358B7}"/>
              </a:ext>
            </a:extLst>
          </p:cNvPr>
          <p:cNvSpPr txBox="1"/>
          <p:nvPr/>
        </p:nvSpPr>
        <p:spPr>
          <a:xfrm>
            <a:off x="0" y="4419600"/>
            <a:ext cx="9144000" cy="769441"/>
          </a:xfrm>
          <a:prstGeom prst="rect">
            <a:avLst/>
          </a:prstGeom>
          <a:noFill/>
        </p:spPr>
        <p:txBody>
          <a:bodyPr wrap="square">
            <a:spAutoFit/>
          </a:bodyPr>
          <a:lstStyle/>
          <a:p>
            <a:pPr algn="justLow" rtl="1"/>
            <a:r>
              <a:rPr kumimoji="0" lang="ar-SA"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أنتم فأبوكم الذي في السماوات لا يغفر لكم زلاتكم".</a:t>
            </a:r>
            <a:endParaRPr lang="en-GB" dirty="0"/>
          </a:p>
        </p:txBody>
      </p:sp>
    </p:spTree>
    <p:extLst>
      <p:ext uri="{BB962C8B-B14F-4D97-AF65-F5344CB8AC3E}">
        <p14:creationId xmlns:p14="http://schemas.microsoft.com/office/powerpoint/2010/main" val="71561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8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احد الرفاع</a:t>
            </a:r>
            <a:endParaRPr lang="en-US" altLang="en-US" dirty="0"/>
          </a:p>
        </p:txBody>
      </p:sp>
      <p:sp>
        <p:nvSpPr>
          <p:cNvPr id="110595" name="Title 1"/>
          <p:cNvSpPr txBox="1">
            <a:spLocks/>
          </p:cNvSpPr>
          <p:nvPr/>
        </p:nvSpPr>
        <p:spPr bwMode="auto">
          <a:xfrm>
            <a:off x="0" y="361632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باكر ( 99 : 1 ، 2 )</a:t>
            </a:r>
          </a:p>
        </p:txBody>
      </p:sp>
      <p:sp>
        <p:nvSpPr>
          <p:cNvPr id="110597" name="Content Placeholder 3"/>
          <p:cNvSpPr txBox="1">
            <a:spLocks/>
          </p:cNvSpPr>
          <p:nvPr/>
        </p:nvSpPr>
        <p:spPr bwMode="auto">
          <a:xfrm>
            <a:off x="0" y="4572000"/>
            <a:ext cx="91440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5600" b="1" dirty="0">
                <a:solidFill>
                  <a:srgbClr val="FFFFFF"/>
                </a:solidFill>
                <a:latin typeface="CS New Athanasius" panose="020B0500000000000000" pitchFamily="34" charset="0"/>
                <a:cs typeface="Times New Roman" panose="02020603050405020304" pitchFamily="18" charset="0"/>
              </a:rPr>
              <a:t>أعبدوا الربّ بالفرح، وادخلوا أمامه بالتهليل، لأننا نحن شعبه، وغنم رعيته.</a:t>
            </a:r>
          </a:p>
        </p:txBody>
      </p:sp>
    </p:spTree>
    <p:extLst>
      <p:ext uri="{BB962C8B-B14F-4D97-AF65-F5344CB8AC3E}">
        <p14:creationId xmlns:p14="http://schemas.microsoft.com/office/powerpoint/2010/main" val="272550211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3" name="Content Placeholder 2"/>
          <p:cNvSpPr>
            <a:spLocks noGrp="1"/>
          </p:cNvSpPr>
          <p:nvPr>
            <p:ph idx="4294967295"/>
          </p:nvPr>
        </p:nvSpPr>
        <p:spPr bwMode="auto">
          <a:xfrm>
            <a:off x="0" y="4343400"/>
            <a:ext cx="9144000" cy="314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spcBef>
                <a:spcPct val="0"/>
              </a:spcBef>
              <a:buNone/>
            </a:pPr>
            <a:r>
              <a:rPr lang="ar-SA" altLang="en-US" sz="4400" b="1" dirty="0">
                <a:latin typeface="Times New Roman" panose="02020603050405020304" pitchFamily="18" charset="0"/>
                <a:cs typeface="Times New Roman" panose="02020603050405020304" pitchFamily="18" charset="0"/>
              </a:rPr>
              <a:t>احترزوا لأنفسكم إن أخطأ إليك أخوك فوبخه، وإن تاب فاغفر له. وإن أخطأ إليك سبع مراتٍ في اليوم ورجع إليك سبع مراتٍ قائلاً: أنا تائب، فاغفر له. فقال الرسل للربّ : " زد إيماننا ! ". فقال الربّ:</a:t>
            </a:r>
            <a:br>
              <a:rPr lang="en-US" altLang="en-US" sz="4400" b="1" dirty="0">
                <a:latin typeface="Times New Roman" panose="02020603050405020304" pitchFamily="18" charset="0"/>
                <a:cs typeface="Times New Roman" panose="02020603050405020304" pitchFamily="18" charset="0"/>
              </a:rPr>
            </a:br>
            <a:endParaRPr lang="ar-SA" altLang="en-US"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A42F44E-C44E-4198-9CF6-DEA42E997E3B}"/>
              </a:ext>
            </a:extLst>
          </p:cNvPr>
          <p:cNvSpPr txBox="1"/>
          <p:nvPr/>
        </p:nvSpPr>
        <p:spPr>
          <a:xfrm>
            <a:off x="0" y="3573959"/>
            <a:ext cx="9144000" cy="769441"/>
          </a:xfrm>
          <a:prstGeom prst="rect">
            <a:avLst/>
          </a:prstGeom>
          <a:noFill/>
        </p:spPr>
        <p:txBody>
          <a:bodyPr wrap="square">
            <a:spAutoFit/>
          </a:bodyPr>
          <a:lstStyle/>
          <a:p>
            <a:pPr algn="ctr" rtl="1"/>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الإنجيل من بشارة مُعلمنا لوقا ( 17 : 3 ـ 10 )</a:t>
            </a:r>
            <a:endParaRPr lang="en-GB" dirty="0"/>
          </a:p>
        </p:txBody>
      </p:sp>
    </p:spTree>
    <p:extLst>
      <p:ext uri="{BB962C8B-B14F-4D97-AF65-F5344CB8AC3E}">
        <p14:creationId xmlns:p14="http://schemas.microsoft.com/office/powerpoint/2010/main" val="134692165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021129-6AA1-4BE6-AE90-553104B93A15}"/>
              </a:ext>
            </a:extLst>
          </p:cNvPr>
          <p:cNvSpPr txBox="1"/>
          <p:nvPr/>
        </p:nvSpPr>
        <p:spPr>
          <a:xfrm>
            <a:off x="0" y="4343400"/>
            <a:ext cx="9144000" cy="2779222"/>
          </a:xfrm>
          <a:prstGeom prst="rect">
            <a:avLst/>
          </a:prstGeom>
          <a:noFill/>
        </p:spPr>
        <p:txBody>
          <a:bodyPr wrap="square">
            <a:spAutoFit/>
          </a:bodyPr>
          <a:lstStyle/>
          <a:p>
            <a:pPr algn="justLow" rtl="1">
              <a:lnSpc>
                <a:spcPct val="90000"/>
              </a:lnSpc>
            </a:pPr>
            <a:r>
              <a:rPr kumimoji="0" lang="ar-SA"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"لو كان لكم إيمان مثل حبة خردل، لكنتم تقولون لهذه الجميزة: انقلعي وانغرسي في البحر فكانت  تطيعكم. ومن منكم له عبدٌ يحرث أو يرعى، إذا دخل من الحقل هل يقول له: تقدم سريعًا واتّكئ. ألا يقول</a:t>
            </a:r>
            <a:br>
              <a:rPr kumimoji="0" lang="ar-SA"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lang="en-GB" dirty="0"/>
          </a:p>
        </p:txBody>
      </p:sp>
    </p:spTree>
    <p:extLst>
      <p:ext uri="{BB962C8B-B14F-4D97-AF65-F5344CB8AC3E}">
        <p14:creationId xmlns:p14="http://schemas.microsoft.com/office/powerpoint/2010/main" val="3048732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D961C-C633-429D-B3C0-0606E156ACAF}"/>
              </a:ext>
            </a:extLst>
          </p:cNvPr>
          <p:cNvSpPr txBox="1"/>
          <p:nvPr/>
        </p:nvSpPr>
        <p:spPr>
          <a:xfrm>
            <a:off x="0" y="4343400"/>
            <a:ext cx="9144000" cy="2779222"/>
          </a:xfrm>
          <a:prstGeom prst="rect">
            <a:avLst/>
          </a:prstGeom>
          <a:noFill/>
        </p:spPr>
        <p:txBody>
          <a:bodyPr wrap="square">
            <a:spAutoFit/>
          </a:bodyPr>
          <a:lstStyle/>
          <a:p>
            <a:pPr algn="justLow" rtl="1">
              <a:lnSpc>
                <a:spcPct val="90000"/>
              </a:lnSpc>
            </a:pPr>
            <a:r>
              <a:rPr kumimoji="0" lang="ar-SA"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له: أعدد لي ما أكله وتمنطق واخدمني حتّى أكل وأشرب، وبعد ذلك تأكل وتشرب أنت؟ فهل لذلك العبد فضلٌ لأنه فعل ما أمر به؟ كذلك أنتم أيضًا متى فعلتم كل ما أمرتم به فقولوا: إننا عبيد بطالون، </a:t>
            </a:r>
            <a:br>
              <a:rPr kumimoji="0" lang="en-US" altLang="en-US" sz="4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br>
            <a:endParaRPr lang="en-GB" dirty="0"/>
          </a:p>
        </p:txBody>
      </p:sp>
    </p:spTree>
    <p:extLst>
      <p:ext uri="{BB962C8B-B14F-4D97-AF65-F5344CB8AC3E}">
        <p14:creationId xmlns:p14="http://schemas.microsoft.com/office/powerpoint/2010/main" val="2979757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8510AA-31D8-4EC4-827B-28FD1391DB7F}"/>
              </a:ext>
            </a:extLst>
          </p:cNvPr>
          <p:cNvSpPr txBox="1"/>
          <p:nvPr/>
        </p:nvSpPr>
        <p:spPr>
          <a:xfrm>
            <a:off x="-19050" y="4343400"/>
            <a:ext cx="9144000" cy="830997"/>
          </a:xfrm>
          <a:prstGeom prst="rect">
            <a:avLst/>
          </a:prstGeom>
          <a:noFill/>
        </p:spPr>
        <p:txBody>
          <a:bodyPr wrap="square">
            <a:spAutoFit/>
          </a:bodyPr>
          <a:lstStyle/>
          <a:p>
            <a:pPr algn="r" rtl="1"/>
            <a:r>
              <a:rPr kumimoji="0" lang="ar-SA" altLang="en-US" sz="48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وما علينا أن نعمله فقد صنعناه "</a:t>
            </a:r>
            <a:endParaRPr lang="en-GB" sz="2000" dirty="0"/>
          </a:p>
        </p:txBody>
      </p:sp>
    </p:spTree>
    <p:extLst>
      <p:ext uri="{BB962C8B-B14F-4D97-AF65-F5344CB8AC3E}">
        <p14:creationId xmlns:p14="http://schemas.microsoft.com/office/powerpoint/2010/main" val="204343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Title 1"/>
          <p:cNvSpPr>
            <a:spLocks noGrp="1"/>
          </p:cNvSpPr>
          <p:nvPr>
            <p:ph type="title"/>
          </p:nvPr>
        </p:nvSpPr>
        <p:spPr bwMode="auto">
          <a:xfrm>
            <a:off x="-2057400" y="19050"/>
            <a:ext cx="2057400" cy="21236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عشية سبت الرفاع</a:t>
            </a:r>
            <a:endParaRPr lang="en-US" altLang="en-US" dirty="0"/>
          </a:p>
        </p:txBody>
      </p:sp>
      <p:sp>
        <p:nvSpPr>
          <p:cNvPr id="106499" name="Title 1"/>
          <p:cNvSpPr txBox="1">
            <a:spLocks/>
          </p:cNvSpPr>
          <p:nvPr/>
        </p:nvSpPr>
        <p:spPr bwMode="auto">
          <a:xfrm>
            <a:off x="0"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عشية (16: 1-2)</a:t>
            </a:r>
          </a:p>
        </p:txBody>
      </p:sp>
      <p:sp>
        <p:nvSpPr>
          <p:cNvPr id="106501" name="Content Placeholder 3"/>
          <p:cNvSpPr txBox="1">
            <a:spLocks/>
          </p:cNvSpPr>
          <p:nvPr/>
        </p:nvSpPr>
        <p:spPr bwMode="auto">
          <a:xfrm>
            <a:off x="0" y="4503946"/>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4400" b="1">
                <a:solidFill>
                  <a:srgbClr val="FFFFFF"/>
                </a:solidFill>
                <a:latin typeface="CS New Athanasius" panose="020B0500000000000000" pitchFamily="34" charset="0"/>
                <a:cs typeface="Times New Roman" panose="02020603050405020304" pitchFamily="18" charset="0"/>
              </a:rPr>
              <a:t>استمع يا الله إلى عدلي وأصع إلى طلبتي، وانصت إلى صلاتي فإنها من شفتين بلا غش، فليخرج من لدنك قضائي، لتنظر عيناي الاستقامة.</a:t>
            </a:r>
            <a:endParaRPr lang="ar-EG" altLang="en-US" sz="4400" b="1" dirty="0">
              <a:solidFill>
                <a:srgbClr val="FFFFFF"/>
              </a:solidFill>
              <a:latin typeface="CS New Athanasius" panose="020B0500000000000000" pitchFamily="34" charset="0"/>
              <a:cs typeface="Times New Roman" panose="02020603050405020304" pitchFamily="18"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97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1" name="Title 1"/>
          <p:cNvSpPr txBox="1">
            <a:spLocks/>
          </p:cNvSpPr>
          <p:nvPr/>
        </p:nvSpPr>
        <p:spPr bwMode="auto">
          <a:xfrm>
            <a:off x="0"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( 16 : 12 ـ 13 )</a:t>
            </a:r>
          </a:p>
        </p:txBody>
      </p:sp>
      <p:sp>
        <p:nvSpPr>
          <p:cNvPr id="135173" name="Content Placeholder 3"/>
          <p:cNvSpPr txBox="1">
            <a:spLocks/>
          </p:cNvSpPr>
          <p:nvPr/>
        </p:nvSpPr>
        <p:spPr bwMode="auto">
          <a:xfrm>
            <a:off x="0" y="4346575"/>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امتلأت بطونهم من خفياتك. وملأوا بطونهم من لحم الخنازير، وتركوا الفضلات، لأطفالهم.</a:t>
            </a:r>
          </a:p>
        </p:txBody>
      </p:sp>
      <p:sp>
        <p:nvSpPr>
          <p:cNvPr id="2" name="Title 1">
            <a:extLst>
              <a:ext uri="{FF2B5EF4-FFF2-40B4-BE49-F238E27FC236}">
                <a16:creationId xmlns:a16="http://schemas.microsoft.com/office/drawing/2014/main" id="{D95585B5-4F5F-4108-ACCC-6495855F4F16}"/>
              </a:ext>
            </a:extLst>
          </p:cNvPr>
          <p:cNvSpPr>
            <a:spLocks noGrp="1"/>
          </p:cNvSpPr>
          <p:nvPr>
            <p:ph type="title"/>
          </p:nvPr>
        </p:nvSpPr>
        <p:spPr>
          <a:xfrm>
            <a:off x="-2209032" y="0"/>
            <a:ext cx="2122488" cy="1676400"/>
          </a:xfrm>
        </p:spPr>
        <p:txBody>
          <a:bodyPr/>
          <a:lstStyle/>
          <a:p>
            <a:r>
              <a:rPr lang="ar-EG" dirty="0"/>
              <a:t>مساء </a:t>
            </a:r>
            <a:br>
              <a:rPr lang="ar-EG" dirty="0"/>
            </a:br>
            <a:r>
              <a:rPr lang="ar-EG" dirty="0"/>
              <a:t>احد الرفاع</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Title 1"/>
          <p:cNvSpPr txBox="1">
            <a:spLocks/>
          </p:cNvSpPr>
          <p:nvPr/>
        </p:nvSpPr>
        <p:spPr bwMode="auto">
          <a:xfrm>
            <a:off x="0" y="360287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لوقا ( 11 : 1 ـ 13 )</a:t>
            </a:r>
          </a:p>
        </p:txBody>
      </p:sp>
      <p:sp>
        <p:nvSpPr>
          <p:cNvPr id="13619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panose="02020603050405020304" pitchFamily="18" charset="0"/>
                <a:cs typeface="Times New Roman" panose="02020603050405020304" pitchFamily="18" charset="0"/>
              </a:rPr>
              <a:t>وإذ كان يصلي في موضع، فلما فرغ، قال له واحدٌ  من تلاميذه: "يا رب علمنا أن نصلي كما علم  يوحنا تلاميذه". فقال لهم: "متى صليتم فقولوا:  أبانا الذي في السماوات، ليتقدس اسمك، ليأت</a:t>
            </a:r>
            <a:br>
              <a:rPr lang="ar-SA" sz="4400" b="1" dirty="0">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AB538C-F6E0-4D4D-A03B-E1EC2CD3CCA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ملكوتك، لتكن مشيئتك كما في السماء كذلك على  الأرض خبزنا الآتي أعطنا كل يومٍ، واغفر لنا  خطايانا، لأننا نحن أيضًا تغفر لمن لنا عليهم، ولا  تدخلنا في تجربةٍ، لكن نحنا من الشرير". ثم قال</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602393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69A26A-10D8-4924-AB44-7D414BEF76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لهم: "من منكم يكون له صديقٌ، ويمضي إليه في  نصف الليل، ويقول له: يا صديقي: أقرضني ثلاثة  أرغفةٍ، لأن صديقًا لي جاءني من الطريق، وليس  لي ما أقدم له. فيجيب ذاك من داخلٍ ويقول: لا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528424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F0F225-A693-4A38-AA96-D0D79A7112B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تزعجني! فإني قد انتهيت وأغلقت بابي، وأولادي  معي على فراشي لا أقدر أن أقوم وأعطيك. أقول  لكم: إن كان لا يقوم ويعطيه لكونه صديقه، فإنه من  أجل لجاجته يقوم ويعطيه ما يحتاج إليه. وأنا أيضًا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80438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A44446-A35F-4B3D-96A1-6B609D0F673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أقول لكم: اسألوا تعطوا أطلبوا تجدوا، اقرعوا يفتح  لكم: لأن كل من يسأل يأخذ، ومن يطلب يجد، ومن  يقرع يفتح له. فأي أب منكم، يسأله ابنه خبزًا،  أفيعطيه حجرًا؟ أو يسأله سمكةً، أفيعطيه حيةً بدل</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612418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059DC1-D6F3-45F9-99FC-68F0804E5EA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السمكة؟ أو يسأله بيضةً، أفيعطيه عقربًا؟ فإن كنتم  وأنتم أشرارٌ تعرفون أن تعطوا أولادكم عطايا جيدةً،  فكم بالحري الآب يعطى الروح القدس من السماء  للذين يسألونه".</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284028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7" name="Content Placeholder 2"/>
          <p:cNvSpPr>
            <a:spLocks noGrp="1"/>
          </p:cNvSpPr>
          <p:nvPr>
            <p:ph idx="4294967295"/>
          </p:nvPr>
        </p:nvSpPr>
        <p:spPr bwMode="auto">
          <a:xfrm>
            <a:off x="0" y="4403725"/>
            <a:ext cx="9144000" cy="314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spcBef>
                <a:spcPct val="0"/>
              </a:spcBef>
              <a:buFontTx/>
              <a:buNone/>
            </a:pPr>
            <a:r>
              <a:rPr lang="ar-SA" altLang="en-US" sz="4400" b="1" dirty="0">
                <a:latin typeface="Times New Roman" panose="02020603050405020304" pitchFamily="18" charset="0"/>
                <a:cs typeface="Times New Roman" panose="02020603050405020304" pitchFamily="18" charset="0"/>
              </a:rPr>
              <a:t>احترزوا لأنفسكم، إن أخطأ إليك أخوك فوبخه، وإن تاب فاغفر له. وإن أخطأ إليك سبع مرات في اليوم ورجع إليك سبع مرات قائلا: أنا تائب، فاغفر له. فقال الرسل للرب: "زد إيماننا!". فقال الرب:</a:t>
            </a:r>
            <a:br>
              <a:rPr lang="en-US" altLang="en-US" sz="4400" b="1" dirty="0">
                <a:latin typeface="Times New Roman" panose="02020603050405020304" pitchFamily="18" charset="0"/>
                <a:cs typeface="Times New Roman" panose="02020603050405020304" pitchFamily="18" charset="0"/>
              </a:rPr>
            </a:br>
            <a:endParaRPr lang="ar-SA" altLang="en-US"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3CBB0E5-AB7F-463B-9157-D5E98B201F52}"/>
              </a:ext>
            </a:extLst>
          </p:cNvPr>
          <p:cNvSpPr txBox="1"/>
          <p:nvPr/>
        </p:nvSpPr>
        <p:spPr>
          <a:xfrm>
            <a:off x="-9525" y="3650159"/>
            <a:ext cx="9144000" cy="769441"/>
          </a:xfrm>
          <a:prstGeom prst="rect">
            <a:avLst/>
          </a:prstGeom>
          <a:noFill/>
        </p:spPr>
        <p:txBody>
          <a:bodyPr wrap="square">
            <a:spAutoFit/>
          </a:bodyPr>
          <a:lstStyle/>
          <a:p>
            <a:pPr algn="ctr" rtl="1"/>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انجيل</a:t>
            </a:r>
            <a:r>
              <a:rPr kumimoji="0" lang="ar-EG"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 عشية</a:t>
            </a:r>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 من بشارة مُعلمنا </a:t>
            </a:r>
            <a:r>
              <a:rPr kumimoji="0" lang="ar-EG"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لوقا</a:t>
            </a:r>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 ( </a:t>
            </a:r>
            <a:r>
              <a:rPr kumimoji="0" lang="ar-EG"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17</a:t>
            </a:r>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 : </a:t>
            </a:r>
            <a:r>
              <a:rPr kumimoji="0" lang="ar-EG"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3-6</a:t>
            </a:r>
            <a:r>
              <a:rPr kumimoji="0" lang="ar-SA" altLang="en-US" sz="4400" b="1" i="0" u="sng" strike="noStrike" kern="0" cap="none" spc="0" normalizeH="0" baseline="0" noProof="0" dirty="0">
                <a:ln>
                  <a:noFill/>
                </a:ln>
                <a:solidFill>
                  <a:srgbClr val="FFC000"/>
                </a:solidFill>
                <a:effectLst/>
                <a:uLnTx/>
                <a:uFillTx/>
                <a:latin typeface="Calibri"/>
                <a:ea typeface="+mj-ea"/>
                <a:cs typeface="Times New Roman" panose="02020603050405020304" pitchFamily="18" charset="0"/>
              </a:rPr>
              <a:t>)</a:t>
            </a:r>
            <a:endParaRPr lang="en-GB"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7" name="Content Placeholder 2"/>
          <p:cNvSpPr>
            <a:spLocks noGrp="1"/>
          </p:cNvSpPr>
          <p:nvPr>
            <p:ph idx="4294967295"/>
          </p:nvPr>
        </p:nvSpPr>
        <p:spPr bwMode="auto">
          <a:xfrm>
            <a:off x="0" y="4272677"/>
            <a:ext cx="9144000" cy="25853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spcBef>
                <a:spcPct val="0"/>
              </a:spcBef>
              <a:buFontTx/>
              <a:buNone/>
            </a:pPr>
            <a:r>
              <a:rPr lang="ar-SA" altLang="en-US" sz="5400" b="1" dirty="0">
                <a:latin typeface="Times New Roman" panose="02020603050405020304" pitchFamily="18" charset="0"/>
                <a:cs typeface="Times New Roman" panose="02020603050405020304" pitchFamily="18" charset="0"/>
              </a:rPr>
              <a:t>لو كان لكم إيمان مثل حبة خردل، لكنتم تقولون لهذه الجميزة: انقلعي وانغرسي في البحر فكانت تطيعكم.</a:t>
            </a:r>
          </a:p>
        </p:txBody>
      </p:sp>
    </p:spTree>
    <p:extLst>
      <p:ext uri="{BB962C8B-B14F-4D97-AF65-F5344CB8AC3E}">
        <p14:creationId xmlns:p14="http://schemas.microsoft.com/office/powerpoint/2010/main" val="249301139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06886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سبت الرفاع</a:t>
            </a:r>
            <a:endParaRPr lang="en-US" altLang="en-US" dirty="0"/>
          </a:p>
        </p:txBody>
      </p:sp>
      <p:sp>
        <p:nvSpPr>
          <p:cNvPr id="110595" name="Title 1"/>
          <p:cNvSpPr txBox="1">
            <a:spLocks/>
          </p:cNvSpPr>
          <p:nvPr/>
        </p:nvSpPr>
        <p:spPr bwMode="auto">
          <a:xfrm>
            <a:off x="-9525" y="3608387"/>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باكر ( 118 : 35 ، 37 )</a:t>
            </a:r>
          </a:p>
        </p:txBody>
      </p:sp>
      <p:sp>
        <p:nvSpPr>
          <p:cNvPr id="110597" name="Content Placeholder 3"/>
          <p:cNvSpPr txBox="1">
            <a:spLocks/>
          </p:cNvSpPr>
          <p:nvPr/>
        </p:nvSpPr>
        <p:spPr bwMode="auto">
          <a:xfrm>
            <a:off x="0" y="45720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5400" b="1" dirty="0">
                <a:solidFill>
                  <a:srgbClr val="FFFFFF"/>
                </a:solidFill>
                <a:latin typeface="CS New Athanasius" panose="020B0500000000000000" pitchFamily="34" charset="0"/>
                <a:cs typeface="Times New Roman" panose="02020603050405020304" pitchFamily="18" charset="0"/>
              </a:rPr>
              <a:t>أذكر كلامك لعبدك، الذي عليه أتكلتني. تذكرت أحكامك يا ربّ منذ الدهر، فتعزيتُ.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Title 1"/>
          <p:cNvSpPr>
            <a:spLocks noGrp="1"/>
          </p:cNvSpPr>
          <p:nvPr>
            <p:ph type="title"/>
          </p:nvPr>
        </p:nvSpPr>
        <p:spPr bwMode="auto">
          <a:xfrm>
            <a:off x="0" y="3657600"/>
            <a:ext cx="9144000" cy="6960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sz="4000" dirty="0"/>
              <a:t>ا</a:t>
            </a:r>
            <a:r>
              <a:rPr lang="ar-SA" altLang="en-US" sz="4000" dirty="0"/>
              <a:t>نجيل</a:t>
            </a:r>
            <a:r>
              <a:rPr lang="ar-EG" altLang="en-US" sz="4000" dirty="0"/>
              <a:t> باكر</a:t>
            </a:r>
            <a:r>
              <a:rPr lang="ar-SA" altLang="en-US" sz="4000" dirty="0"/>
              <a:t> من بشارة مُعلمنا </a:t>
            </a:r>
            <a:r>
              <a:rPr lang="ar-EG" altLang="en-US" sz="4000" dirty="0"/>
              <a:t>مرقس</a:t>
            </a:r>
            <a:r>
              <a:rPr lang="ar-SA" altLang="en-US" sz="4000" dirty="0"/>
              <a:t> (</a:t>
            </a:r>
            <a:r>
              <a:rPr lang="ar-EG" altLang="en-US" sz="4000" dirty="0"/>
              <a:t>13</a:t>
            </a:r>
            <a:r>
              <a:rPr lang="ar-SA" altLang="en-US" sz="4000" dirty="0"/>
              <a:t> : 3</a:t>
            </a:r>
            <a:r>
              <a:rPr lang="ar-EG" altLang="en-US" sz="4000" dirty="0"/>
              <a:t>3</a:t>
            </a:r>
            <a:r>
              <a:rPr lang="ar-SA" altLang="en-US" sz="4000" dirty="0"/>
              <a:t> ـ</a:t>
            </a:r>
            <a:r>
              <a:rPr lang="ar-EG" altLang="en-US" sz="4000" dirty="0"/>
              <a:t>37</a:t>
            </a:r>
            <a:r>
              <a:rPr lang="ar-SA" altLang="en-US" sz="4000" dirty="0"/>
              <a:t> )</a:t>
            </a:r>
            <a:endParaRPr lang="en-US" altLang="en-US" sz="4000" dirty="0"/>
          </a:p>
        </p:txBody>
      </p:sp>
      <p:sp>
        <p:nvSpPr>
          <p:cNvPr id="112643" name="Content Placeholder 2"/>
          <p:cNvSpPr>
            <a:spLocks noGrp="1"/>
          </p:cNvSpPr>
          <p:nvPr>
            <p:ph idx="4294967295"/>
          </p:nvPr>
        </p:nvSpPr>
        <p:spPr bwMode="auto">
          <a:xfrm>
            <a:off x="0" y="4374243"/>
            <a:ext cx="9144000" cy="31393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spcBef>
                <a:spcPct val="0"/>
              </a:spcBef>
              <a:buNone/>
            </a:pPr>
            <a:r>
              <a:rPr lang="ar-SA" altLang="en-US" sz="4400" b="1" dirty="0">
                <a:latin typeface="Times New Roman" panose="02020603050405020304" pitchFamily="18" charset="0"/>
                <a:cs typeface="Times New Roman" panose="02020603050405020304" pitchFamily="18" charset="0"/>
              </a:rPr>
              <a:t>أنظروا ، اسهروا وصلوا ؛ لأنكم لا تعرفون متى يكون الوقت. كأنما إنسان مسافر ترك بيته، وأعطى عبيده السلطان ، ولكل واحد عمله، وأوصى البواب أن يسهر. اسهروا إذًا؛ لأنكم لا تعرفون متى يأتي</a:t>
            </a:r>
            <a:br>
              <a:rPr lang="ar-EG" altLang="en-US" sz="4400" b="1" dirty="0">
                <a:latin typeface="Times New Roman" panose="02020603050405020304" pitchFamily="18" charset="0"/>
                <a:cs typeface="Times New Roman" panose="02020603050405020304" pitchFamily="18" charset="0"/>
              </a:rPr>
            </a:br>
            <a:endParaRPr lang="ar-SA" altLang="en-US" sz="4400" b="1"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EE30F5-EF6E-4784-8FDE-AA46E86F2CDE}"/>
              </a:ext>
            </a:extLst>
          </p:cNvPr>
          <p:cNvSpPr txBox="1"/>
          <p:nvPr/>
        </p:nvSpPr>
        <p:spPr>
          <a:xfrm>
            <a:off x="0" y="4343400"/>
            <a:ext cx="9144000" cy="2400657"/>
          </a:xfrm>
          <a:prstGeom prst="rect">
            <a:avLst/>
          </a:prstGeom>
          <a:noFill/>
        </p:spPr>
        <p:txBody>
          <a:bodyPr wrap="square">
            <a:spAutoFit/>
          </a:bodyPr>
          <a:lstStyle/>
          <a:p>
            <a:pPr algn="justLow" rtl="1"/>
            <a:r>
              <a:rPr kumimoji="0" lang="ar-SA" altLang="en-US" sz="50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رب البيت، أمساءً، أم نصف الليل، أم صياح الديك، أم صباحًا لئلا يأتي بغتة فَيَجدكم نيامًا! وما أقوله لكم أقوله للجميع : اسهروا.</a:t>
            </a:r>
            <a:endParaRPr lang="en-GB" sz="5000" dirty="0"/>
          </a:p>
        </p:txBody>
      </p:sp>
    </p:spTree>
    <p:extLst>
      <p:ext uri="{BB962C8B-B14F-4D97-AF65-F5344CB8AC3E}">
        <p14:creationId xmlns:p14="http://schemas.microsoft.com/office/powerpoint/2010/main" val="60115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87902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heme/theme1.xml><?xml version="1.0" encoding="utf-8"?>
<a:theme xmlns:a="http://schemas.openxmlformats.org/drawingml/2006/main" name="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3301</TotalTime>
  <Words>843</Words>
  <Application>Microsoft Office PowerPoint</Application>
  <PresentationFormat>On-screen Show (4:3)</PresentationFormat>
  <Paragraphs>40</Paragraphs>
  <Slides>28</Slides>
  <Notes>0</Notes>
  <HiddenSlides>22</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28</vt:i4>
      </vt:variant>
      <vt:variant>
        <vt:lpstr>Custom Shows</vt:lpstr>
      </vt:variant>
      <vt:variant>
        <vt:i4>1</vt:i4>
      </vt:variant>
    </vt:vector>
  </HeadingPairs>
  <TitlesOfParts>
    <vt:vector size="34" baseType="lpstr">
      <vt:lpstr>Arial</vt:lpstr>
      <vt:lpstr>Calibri</vt:lpstr>
      <vt:lpstr>CS New Athanasius</vt:lpstr>
      <vt:lpstr>Times New Roman</vt:lpstr>
      <vt:lpstr>simple</vt:lpstr>
      <vt:lpstr>قراءات الرفاع</vt:lpstr>
      <vt:lpstr>عشية سبت الرفاع</vt:lpstr>
      <vt:lpstr>PowerPoint Presentation</vt:lpstr>
      <vt:lpstr>PowerPoint Presentation</vt:lpstr>
      <vt:lpstr>PowerPoint Presentation</vt:lpstr>
      <vt:lpstr>سبت الرفاع</vt:lpstr>
      <vt:lpstr>انجيل باكر من بشارة مُعلمنا مرقس (13 : 33 ـ37 )</vt:lpstr>
      <vt:lpstr>PowerPoint Presentation</vt:lpstr>
      <vt:lpstr>PowerPoint Presentation</vt:lpstr>
      <vt:lpstr>عشية احد الرفاع</vt:lpstr>
      <vt:lpstr>PowerPoint Presentation</vt:lpstr>
      <vt:lpstr>PowerPoint Presentation</vt:lpstr>
      <vt:lpstr>PowerPoint Presentation</vt:lpstr>
      <vt:lpstr>PowerPoint Presentation</vt:lpstr>
      <vt:lpstr>احد الرفاع</vt:lpstr>
      <vt:lpstr>PowerPoint Presentation</vt:lpstr>
      <vt:lpstr>PowerPoint Presentation</vt:lpstr>
      <vt:lpstr>PowerPoint Presentation</vt:lpstr>
      <vt:lpstr>PowerPoint Presentation</vt:lpstr>
      <vt:lpstr>PowerPoint Presentation</vt:lpstr>
      <vt:lpstr>مساء  احد الرفاع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العشية و تمجيد السيدة العذراء مريم</dc:title>
  <dc:creator>Amir</dc:creator>
  <cp:lastModifiedBy>John Wassfy</cp:lastModifiedBy>
  <cp:revision>362</cp:revision>
  <dcterms:created xsi:type="dcterms:W3CDTF">2011-06-16T15:49:17Z</dcterms:created>
  <dcterms:modified xsi:type="dcterms:W3CDTF">2025-02-17T16:18:27Z</dcterms:modified>
</cp:coreProperties>
</file>