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9"/>
  </p:notesMasterIdLst>
  <p:sldIdLst>
    <p:sldId id="337" r:id="rId2"/>
    <p:sldId id="338" r:id="rId3"/>
    <p:sldId id="339" r:id="rId4"/>
    <p:sldId id="1016" r:id="rId5"/>
    <p:sldId id="1017" r:id="rId6"/>
    <p:sldId id="1018" r:id="rId7"/>
    <p:sldId id="1019" r:id="rId8"/>
    <p:sldId id="1020" r:id="rId9"/>
    <p:sldId id="341" r:id="rId10"/>
    <p:sldId id="1358" r:id="rId11"/>
    <p:sldId id="1359" r:id="rId12"/>
    <p:sldId id="1867" r:id="rId13"/>
    <p:sldId id="1868" r:id="rId14"/>
    <p:sldId id="1869" r:id="rId15"/>
    <p:sldId id="1870" r:id="rId16"/>
    <p:sldId id="1362" r:id="rId17"/>
    <p:sldId id="258" r:id="rId18"/>
    <p:sldId id="257" r:id="rId19"/>
    <p:sldId id="974" r:id="rId20"/>
    <p:sldId id="975" r:id="rId21"/>
    <p:sldId id="976" r:id="rId22"/>
    <p:sldId id="300" r:id="rId23"/>
    <p:sldId id="1387" r:id="rId24"/>
    <p:sldId id="1388" r:id="rId25"/>
    <p:sldId id="1890" r:id="rId26"/>
    <p:sldId id="1891" r:id="rId27"/>
    <p:sldId id="1892" r:id="rId28"/>
    <p:sldId id="1893" r:id="rId29"/>
    <p:sldId id="1391" r:id="rId30"/>
    <p:sldId id="342" r:id="rId31"/>
    <p:sldId id="343" r:id="rId32"/>
    <p:sldId id="1021" r:id="rId33"/>
    <p:sldId id="1022" r:id="rId34"/>
    <p:sldId id="346" r:id="rId35"/>
    <p:sldId id="1363" r:id="rId36"/>
    <p:sldId id="1364" r:id="rId37"/>
    <p:sldId id="1871" r:id="rId38"/>
    <p:sldId id="1894" r:id="rId39"/>
    <p:sldId id="262" r:id="rId40"/>
    <p:sldId id="263" r:id="rId41"/>
    <p:sldId id="977" r:id="rId42"/>
    <p:sldId id="978" r:id="rId43"/>
    <p:sldId id="979" r:id="rId44"/>
    <p:sldId id="980" r:id="rId45"/>
    <p:sldId id="301" r:id="rId46"/>
    <p:sldId id="1392" r:id="rId47"/>
    <p:sldId id="1393" r:id="rId48"/>
    <p:sldId id="1905" r:id="rId49"/>
    <p:sldId id="1895" r:id="rId50"/>
    <p:sldId id="1896" r:id="rId51"/>
    <p:sldId id="1897" r:id="rId52"/>
    <p:sldId id="1396" r:id="rId53"/>
    <p:sldId id="347" r:id="rId54"/>
    <p:sldId id="348" r:id="rId55"/>
    <p:sldId id="1023" r:id="rId56"/>
    <p:sldId id="1024" r:id="rId57"/>
    <p:sldId id="1025" r:id="rId58"/>
    <p:sldId id="1026" r:id="rId59"/>
    <p:sldId id="1027" r:id="rId60"/>
    <p:sldId id="351" r:id="rId61"/>
    <p:sldId id="1366" r:id="rId62"/>
    <p:sldId id="1367" r:id="rId63"/>
    <p:sldId id="1872" r:id="rId64"/>
    <p:sldId id="1873" r:id="rId65"/>
    <p:sldId id="1874" r:id="rId66"/>
    <p:sldId id="1875" r:id="rId67"/>
    <p:sldId id="1876" r:id="rId68"/>
    <p:sldId id="1877" r:id="rId69"/>
    <p:sldId id="1371" r:id="rId70"/>
    <p:sldId id="265" r:id="rId71"/>
    <p:sldId id="266" r:id="rId72"/>
    <p:sldId id="981" r:id="rId73"/>
    <p:sldId id="982" r:id="rId74"/>
    <p:sldId id="983" r:id="rId75"/>
    <p:sldId id="984" r:id="rId76"/>
    <p:sldId id="985" r:id="rId77"/>
    <p:sldId id="302" r:id="rId78"/>
    <p:sldId id="1397" r:id="rId79"/>
    <p:sldId id="1398" r:id="rId80"/>
    <p:sldId id="1898" r:id="rId81"/>
    <p:sldId id="1899" r:id="rId82"/>
    <p:sldId id="1400" r:id="rId83"/>
    <p:sldId id="352" r:id="rId84"/>
    <p:sldId id="353" r:id="rId85"/>
    <p:sldId id="1028" r:id="rId86"/>
    <p:sldId id="1029" r:id="rId87"/>
    <p:sldId id="1030" r:id="rId88"/>
    <p:sldId id="1031" r:id="rId89"/>
    <p:sldId id="1032" r:id="rId90"/>
    <p:sldId id="356" r:id="rId91"/>
    <p:sldId id="1372" r:id="rId92"/>
    <p:sldId id="1373" r:id="rId93"/>
    <p:sldId id="1878" r:id="rId94"/>
    <p:sldId id="1879" r:id="rId95"/>
    <p:sldId id="1880" r:id="rId96"/>
    <p:sldId id="1376" r:id="rId97"/>
    <p:sldId id="271" r:id="rId98"/>
    <p:sldId id="272" r:id="rId99"/>
    <p:sldId id="986" r:id="rId100"/>
    <p:sldId id="987" r:id="rId101"/>
    <p:sldId id="988" r:id="rId102"/>
    <p:sldId id="989" r:id="rId103"/>
    <p:sldId id="990" r:id="rId104"/>
    <p:sldId id="303" r:id="rId105"/>
    <p:sldId id="1401" r:id="rId106"/>
    <p:sldId id="1402" r:id="rId107"/>
    <p:sldId id="1900" r:id="rId108"/>
    <p:sldId id="1901" r:id="rId109"/>
    <p:sldId id="1404" r:id="rId110"/>
    <p:sldId id="357" r:id="rId111"/>
    <p:sldId id="358" r:id="rId112"/>
    <p:sldId id="1033" r:id="rId113"/>
    <p:sldId id="1034" r:id="rId114"/>
    <p:sldId id="1035" r:id="rId115"/>
    <p:sldId id="361" r:id="rId116"/>
    <p:sldId id="1377" r:id="rId117"/>
    <p:sldId id="1378" r:id="rId118"/>
    <p:sldId id="1882" r:id="rId119"/>
    <p:sldId id="1883" r:id="rId120"/>
    <p:sldId id="1380" r:id="rId121"/>
    <p:sldId id="281" r:id="rId122"/>
    <p:sldId id="282" r:id="rId123"/>
    <p:sldId id="991" r:id="rId124"/>
    <p:sldId id="992" r:id="rId125"/>
    <p:sldId id="993" r:id="rId126"/>
    <p:sldId id="994" r:id="rId127"/>
    <p:sldId id="995" r:id="rId128"/>
    <p:sldId id="304" r:id="rId129"/>
    <p:sldId id="1405" r:id="rId130"/>
    <p:sldId id="1406" r:id="rId131"/>
    <p:sldId id="1902" r:id="rId132"/>
    <p:sldId id="1903" r:id="rId133"/>
    <p:sldId id="1408" r:id="rId134"/>
    <p:sldId id="362" r:id="rId135"/>
    <p:sldId id="363" r:id="rId136"/>
    <p:sldId id="1036" r:id="rId137"/>
    <p:sldId id="1037" r:id="rId138"/>
    <p:sldId id="371" r:id="rId139"/>
    <p:sldId id="1381" r:id="rId140"/>
    <p:sldId id="1382" r:id="rId141"/>
    <p:sldId id="1884" r:id="rId142"/>
    <p:sldId id="1885" r:id="rId143"/>
    <p:sldId id="1886" r:id="rId144"/>
    <p:sldId id="1887" r:id="rId145"/>
    <p:sldId id="1888" r:id="rId146"/>
    <p:sldId id="1889" r:id="rId147"/>
    <p:sldId id="1386" r:id="rId148"/>
    <p:sldId id="290" r:id="rId149"/>
    <p:sldId id="291" r:id="rId150"/>
    <p:sldId id="996" r:id="rId151"/>
    <p:sldId id="997" r:id="rId152"/>
    <p:sldId id="998" r:id="rId153"/>
    <p:sldId id="999" r:id="rId154"/>
    <p:sldId id="1000" r:id="rId155"/>
    <p:sldId id="1001" r:id="rId156"/>
    <p:sldId id="1002" r:id="rId157"/>
    <p:sldId id="1003" r:id="rId158"/>
    <p:sldId id="1004" r:id="rId159"/>
    <p:sldId id="1005" r:id="rId160"/>
    <p:sldId id="1006" r:id="rId161"/>
    <p:sldId id="1007" r:id="rId162"/>
    <p:sldId id="1008" r:id="rId163"/>
    <p:sldId id="1009" r:id="rId164"/>
    <p:sldId id="1010" r:id="rId165"/>
    <p:sldId id="305" r:id="rId166"/>
    <p:sldId id="1409" r:id="rId167"/>
    <p:sldId id="1410" r:id="rId168"/>
    <p:sldId id="1904" r:id="rId169"/>
    <p:sldId id="1411" r:id="rId170"/>
    <p:sldId id="606" r:id="rId171"/>
    <p:sldId id="607" r:id="rId172"/>
    <p:sldId id="1011" r:id="rId173"/>
    <p:sldId id="1012" r:id="rId174"/>
    <p:sldId id="1013" r:id="rId175"/>
    <p:sldId id="1014" r:id="rId176"/>
    <p:sldId id="1015" r:id="rId177"/>
    <p:sldId id="330" r:id="rId178"/>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06" autoAdjust="0"/>
    <p:restoredTop sz="86316" autoAdjust="0"/>
  </p:normalViewPr>
  <p:slideViewPr>
    <p:cSldViewPr>
      <p:cViewPr varScale="1">
        <p:scale>
          <a:sx n="71" d="100"/>
          <a:sy n="71" d="100"/>
        </p:scale>
        <p:origin x="1278" y="72"/>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70468-F841-4D81-BE2C-125D52A600B9}" type="datetimeFigureOut">
              <a:rPr lang="en-GB" smtClean="0"/>
              <a:t>18/02/2025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1E2A9-2DA1-4BB1-BB85-02604C305E7A}" type="slidenum">
              <a:rPr lang="en-GB" smtClean="0"/>
              <a:t>‹#›</a:t>
            </a:fld>
            <a:endParaRPr lang="en-GB"/>
          </a:p>
        </p:txBody>
      </p:sp>
    </p:spTree>
    <p:extLst>
      <p:ext uri="{BB962C8B-B14F-4D97-AF65-F5344CB8AC3E}">
        <p14:creationId xmlns:p14="http://schemas.microsoft.com/office/powerpoint/2010/main" val="289648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33D4866-E2BE-49AC-9E73-CFAE9E6042E3}" type="slidenum">
              <a:rPr lang="en-US" smtClean="0"/>
              <a:pPr>
                <a:defRPr/>
              </a:pPr>
              <a:t>35</a:t>
            </a:fld>
            <a:endParaRPr lang="en-US"/>
          </a:p>
        </p:txBody>
      </p:sp>
    </p:spTree>
    <p:extLst>
      <p:ext uri="{BB962C8B-B14F-4D97-AF65-F5344CB8AC3E}">
        <p14:creationId xmlns:p14="http://schemas.microsoft.com/office/powerpoint/2010/main" val="65189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33D4866-E2BE-49AC-9E73-CFAE9E6042E3}" type="slidenum">
              <a:rPr lang="en-US" smtClean="0"/>
              <a:pPr>
                <a:defRPr/>
              </a:pPr>
              <a:t>46</a:t>
            </a:fld>
            <a:endParaRPr lang="en-US"/>
          </a:p>
        </p:txBody>
      </p:sp>
    </p:spTree>
    <p:extLst>
      <p:ext uri="{BB962C8B-B14F-4D97-AF65-F5344CB8AC3E}">
        <p14:creationId xmlns:p14="http://schemas.microsoft.com/office/powerpoint/2010/main" val="84271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61185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53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2216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579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6C56D8-34B7-4D3C-989F-59DB48B5BE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70.xml"/><Relationship Id="rId13" Type="http://schemas.openxmlformats.org/officeDocument/2006/relationships/slide" Target="slide53.xml"/><Relationship Id="rId3" Type="http://schemas.openxmlformats.org/officeDocument/2006/relationships/slide" Target="slide121.xml"/><Relationship Id="rId7" Type="http://schemas.openxmlformats.org/officeDocument/2006/relationships/slide" Target="slide97.xml"/><Relationship Id="rId12" Type="http://schemas.openxmlformats.org/officeDocument/2006/relationships/slide" Target="slide134.xml"/><Relationship Id="rId2" Type="http://schemas.openxmlformats.org/officeDocument/2006/relationships/slide" Target="slide17.xml"/><Relationship Id="rId1" Type="http://schemas.openxmlformats.org/officeDocument/2006/relationships/slideLayout" Target="../slideLayouts/slideLayout1.xml"/><Relationship Id="rId6" Type="http://schemas.openxmlformats.org/officeDocument/2006/relationships/slide" Target="slide70.xml"/><Relationship Id="rId11" Type="http://schemas.openxmlformats.org/officeDocument/2006/relationships/slide" Target="slide30.xml"/><Relationship Id="rId5" Type="http://schemas.openxmlformats.org/officeDocument/2006/relationships/slide" Target="slide148.xml"/><Relationship Id="rId10" Type="http://schemas.openxmlformats.org/officeDocument/2006/relationships/slide" Target="slide110.xml"/><Relationship Id="rId4" Type="http://schemas.openxmlformats.org/officeDocument/2006/relationships/slide" Target="slide39.xml"/><Relationship Id="rId9" Type="http://schemas.openxmlformats.org/officeDocument/2006/relationships/slide" Target="slide2.xml"/><Relationship Id="rId14" Type="http://schemas.openxmlformats.org/officeDocument/2006/relationships/slide" Target="slide8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tion Button: Custom 2">
            <a:hlinkClick r:id="rId2" action="ppaction://hlinksldjump" highlightClick="1"/>
          </p:cNvPr>
          <p:cNvSpPr/>
          <p:nvPr/>
        </p:nvSpPr>
        <p:spPr>
          <a:xfrm>
            <a:off x="180393" y="843849"/>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الأول </a:t>
            </a:r>
            <a:r>
              <a:rPr lang="ar-EG" sz="3600" dirty="0">
                <a:solidFill>
                  <a:schemeClr val="bg1"/>
                </a:solidFill>
                <a:latin typeface="Times New Roman" panose="02020603050405020304" pitchFamily="18" charset="0"/>
                <a:cs typeface="Times New Roman" pitchFamily="18" charset="0"/>
              </a:rPr>
              <a:t>(الكنوز)</a:t>
            </a:r>
            <a:endParaRPr lang="en-US" sz="3600" dirty="0">
              <a:solidFill>
                <a:schemeClr val="bg1"/>
              </a:solidFill>
              <a:latin typeface="Times New Roman" panose="02020603050405020304" pitchFamily="18" charset="0"/>
            </a:endParaRPr>
          </a:p>
        </p:txBody>
      </p:sp>
      <p:sp>
        <p:nvSpPr>
          <p:cNvPr id="4" name="Action Button: Custom 3">
            <a:hlinkClick r:id="rId3" action="ppaction://hlinksldjump" highlightClick="1"/>
          </p:cNvPr>
          <p:cNvSpPr/>
          <p:nvPr/>
        </p:nvSpPr>
        <p:spPr>
          <a:xfrm>
            <a:off x="180393" y="4281185"/>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الخامس </a:t>
            </a:r>
            <a:r>
              <a:rPr lang="ar-EG" sz="3600" dirty="0">
                <a:solidFill>
                  <a:schemeClr val="bg1"/>
                </a:solidFill>
                <a:latin typeface="Times New Roman" panose="02020603050405020304" pitchFamily="18" charset="0"/>
                <a:cs typeface="Times New Roman" pitchFamily="18" charset="0"/>
              </a:rPr>
              <a:t>(المخلع)</a:t>
            </a:r>
            <a:endParaRPr lang="en-US" sz="3600" dirty="0">
              <a:solidFill>
                <a:schemeClr val="bg1"/>
              </a:solidFill>
              <a:latin typeface="Times New Roman" panose="02020603050405020304" pitchFamily="18" charset="0"/>
              <a:cs typeface="Times New Roman" pitchFamily="18" charset="0"/>
            </a:endParaRPr>
          </a:p>
        </p:txBody>
      </p:sp>
      <p:sp>
        <p:nvSpPr>
          <p:cNvPr id="5" name="Action Button: Custom 4">
            <a:hlinkClick r:id="rId4" action="ppaction://hlinksldjump" highlightClick="1"/>
          </p:cNvPr>
          <p:cNvSpPr/>
          <p:nvPr/>
        </p:nvSpPr>
        <p:spPr>
          <a:xfrm>
            <a:off x="180393" y="1703183"/>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الثانى </a:t>
            </a:r>
            <a:r>
              <a:rPr lang="ar-EG" sz="3600" dirty="0">
                <a:solidFill>
                  <a:schemeClr val="bg1"/>
                </a:solidFill>
                <a:latin typeface="Times New Roman" panose="02020603050405020304" pitchFamily="18" charset="0"/>
                <a:cs typeface="Times New Roman" pitchFamily="18" charset="0"/>
              </a:rPr>
              <a:t>(التجربة)</a:t>
            </a:r>
            <a:endParaRPr lang="en-US" sz="3600" dirty="0">
              <a:solidFill>
                <a:schemeClr val="bg1"/>
              </a:solidFill>
              <a:latin typeface="Times New Roman" panose="02020603050405020304" pitchFamily="18" charset="0"/>
            </a:endParaRPr>
          </a:p>
        </p:txBody>
      </p:sp>
      <p:sp>
        <p:nvSpPr>
          <p:cNvPr id="6" name="Action Button: Custom 5">
            <a:hlinkClick r:id="rId5" action="ppaction://hlinksldjump" highlightClick="1"/>
          </p:cNvPr>
          <p:cNvSpPr/>
          <p:nvPr/>
        </p:nvSpPr>
        <p:spPr>
          <a:xfrm>
            <a:off x="180393" y="5140518"/>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fontScale="92500"/>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السادس </a:t>
            </a:r>
            <a:r>
              <a:rPr lang="ar-EG" sz="3600" dirty="0">
                <a:solidFill>
                  <a:schemeClr val="bg1"/>
                </a:solidFill>
                <a:latin typeface="Times New Roman" panose="02020603050405020304" pitchFamily="18" charset="0"/>
                <a:cs typeface="Times New Roman" pitchFamily="18" charset="0"/>
              </a:rPr>
              <a:t>(المولود أعمى)</a:t>
            </a:r>
          </a:p>
        </p:txBody>
      </p:sp>
      <p:sp>
        <p:nvSpPr>
          <p:cNvPr id="7" name="Action Button: Custom 6">
            <a:hlinkClick r:id="rId6" action="ppaction://hlinksldjump" highlightClick="1"/>
          </p:cNvPr>
          <p:cNvSpPr/>
          <p:nvPr/>
        </p:nvSpPr>
        <p:spPr>
          <a:xfrm>
            <a:off x="180393" y="2562517"/>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الثالث </a:t>
            </a:r>
            <a:r>
              <a:rPr lang="ar-EG" sz="3600" dirty="0">
                <a:solidFill>
                  <a:schemeClr val="bg1"/>
                </a:solidFill>
                <a:latin typeface="Times New Roman" panose="02020603050405020304" pitchFamily="18" charset="0"/>
                <a:cs typeface="Times New Roman" pitchFamily="18" charset="0"/>
              </a:rPr>
              <a:t>(الابن الشاطر)</a:t>
            </a:r>
            <a:endParaRPr lang="en-US" sz="3600" dirty="0">
              <a:solidFill>
                <a:schemeClr val="bg1"/>
              </a:solidFill>
              <a:latin typeface="Times New Roman" panose="02020603050405020304" pitchFamily="18" charset="0"/>
            </a:endParaRPr>
          </a:p>
        </p:txBody>
      </p:sp>
      <p:sp>
        <p:nvSpPr>
          <p:cNvPr id="8" name="Action Button: Custom 7">
            <a:hlinkClick r:id="rId7" action="ppaction://hlinksldjump" highlightClick="1"/>
          </p:cNvPr>
          <p:cNvSpPr/>
          <p:nvPr/>
        </p:nvSpPr>
        <p:spPr>
          <a:xfrm>
            <a:off x="180393" y="3421851"/>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الأحد الرابع </a:t>
            </a:r>
            <a:r>
              <a:rPr lang="ar-EG" sz="3600" dirty="0">
                <a:solidFill>
                  <a:schemeClr val="bg1"/>
                </a:solidFill>
                <a:latin typeface="Times New Roman" panose="02020603050405020304" pitchFamily="18" charset="0"/>
                <a:cs typeface="Times New Roman" pitchFamily="18" charset="0"/>
              </a:rPr>
              <a:t>(السامرية)</a:t>
            </a:r>
            <a:endParaRPr lang="en-US" sz="3600" dirty="0">
              <a:solidFill>
                <a:schemeClr val="bg1"/>
              </a:solidFill>
              <a:latin typeface="Times New Roman" panose="02020603050405020304" pitchFamily="18" charset="0"/>
            </a:endParaRPr>
          </a:p>
        </p:txBody>
      </p:sp>
      <p:sp>
        <p:nvSpPr>
          <p:cNvPr id="1044" name="Title 8"/>
          <p:cNvSpPr>
            <a:spLocks noGrp="1"/>
          </p:cNvSpPr>
          <p:nvPr>
            <p:ph type="title"/>
          </p:nvPr>
        </p:nvSpPr>
        <p:spPr bwMode="auto">
          <a:xfrm>
            <a:off x="468313" y="0"/>
            <a:ext cx="8229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t>إنجيل و مزمور باكر:</a:t>
            </a:r>
            <a:endParaRPr lang="en-US" dirty="0"/>
          </a:p>
        </p:txBody>
      </p:sp>
      <p:sp>
        <p:nvSpPr>
          <p:cNvPr id="9" name="Action Button: Custom 8">
            <a:hlinkClick r:id="rId8" action="ppaction://hlinksldjump" highlightClick="1"/>
          </p:cNvPr>
          <p:cNvSpPr/>
          <p:nvPr/>
        </p:nvSpPr>
        <p:spPr>
          <a:xfrm>
            <a:off x="175138" y="6018245"/>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جمعة ختام الصوم</a:t>
            </a:r>
          </a:p>
        </p:txBody>
      </p:sp>
      <p:sp>
        <p:nvSpPr>
          <p:cNvPr id="10" name="Action Button: Custom 2">
            <a:hlinkClick r:id="rId9" action="ppaction://hlinksldjump" highlightClick="1"/>
            <a:extLst>
              <a:ext uri="{FF2B5EF4-FFF2-40B4-BE49-F238E27FC236}">
                <a16:creationId xmlns:a16="http://schemas.microsoft.com/office/drawing/2014/main" id="{8E7E38AE-4DFF-40B3-850F-D99DE2FC2D51}"/>
              </a:ext>
            </a:extLst>
          </p:cNvPr>
          <p:cNvSpPr/>
          <p:nvPr/>
        </p:nvSpPr>
        <p:spPr>
          <a:xfrm>
            <a:off x="4648200" y="84385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الأول </a:t>
            </a:r>
            <a:endParaRPr lang="en-US" sz="3600" dirty="0">
              <a:solidFill>
                <a:schemeClr val="bg1"/>
              </a:solidFill>
              <a:latin typeface="Times New Roman" panose="02020603050405020304" pitchFamily="18" charset="0"/>
            </a:endParaRPr>
          </a:p>
        </p:txBody>
      </p:sp>
      <p:sp>
        <p:nvSpPr>
          <p:cNvPr id="11" name="Action Button: Custom 3">
            <a:hlinkClick r:id="rId10" action="ppaction://hlinksldjump" highlightClick="1"/>
            <a:extLst>
              <a:ext uri="{FF2B5EF4-FFF2-40B4-BE49-F238E27FC236}">
                <a16:creationId xmlns:a16="http://schemas.microsoft.com/office/drawing/2014/main" id="{1C65929D-7BCC-4705-AA65-0ED92F44DADF}"/>
              </a:ext>
            </a:extLst>
          </p:cNvPr>
          <p:cNvSpPr/>
          <p:nvPr/>
        </p:nvSpPr>
        <p:spPr>
          <a:xfrm>
            <a:off x="4648200" y="428121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الخامس </a:t>
            </a:r>
            <a:endParaRPr lang="en-US" sz="3600" dirty="0">
              <a:solidFill>
                <a:schemeClr val="bg1"/>
              </a:solidFill>
              <a:latin typeface="Times New Roman" panose="02020603050405020304" pitchFamily="18" charset="0"/>
              <a:cs typeface="Times New Roman" pitchFamily="18" charset="0"/>
            </a:endParaRPr>
          </a:p>
        </p:txBody>
      </p:sp>
      <p:sp>
        <p:nvSpPr>
          <p:cNvPr id="12" name="Action Button: Custom 4">
            <a:hlinkClick r:id="rId11" action="ppaction://hlinksldjump" highlightClick="1"/>
            <a:extLst>
              <a:ext uri="{FF2B5EF4-FFF2-40B4-BE49-F238E27FC236}">
                <a16:creationId xmlns:a16="http://schemas.microsoft.com/office/drawing/2014/main" id="{53300004-3AD6-4A83-A3D3-2BF8BD762276}"/>
              </a:ext>
            </a:extLst>
          </p:cNvPr>
          <p:cNvSpPr/>
          <p:nvPr/>
        </p:nvSpPr>
        <p:spPr>
          <a:xfrm>
            <a:off x="4648200" y="170319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الثانى </a:t>
            </a:r>
            <a:endParaRPr lang="en-US" sz="3600" dirty="0">
              <a:solidFill>
                <a:schemeClr val="bg1"/>
              </a:solidFill>
              <a:latin typeface="Times New Roman" panose="02020603050405020304" pitchFamily="18" charset="0"/>
            </a:endParaRPr>
          </a:p>
        </p:txBody>
      </p:sp>
      <p:sp>
        <p:nvSpPr>
          <p:cNvPr id="13" name="Action Button: Custom 5">
            <a:hlinkClick r:id="rId12" action="ppaction://hlinksldjump" highlightClick="1"/>
            <a:extLst>
              <a:ext uri="{FF2B5EF4-FFF2-40B4-BE49-F238E27FC236}">
                <a16:creationId xmlns:a16="http://schemas.microsoft.com/office/drawing/2014/main" id="{D3DBF142-1F49-4717-B4F0-4D1A60C80EDA}"/>
              </a:ext>
            </a:extLst>
          </p:cNvPr>
          <p:cNvSpPr/>
          <p:nvPr/>
        </p:nvSpPr>
        <p:spPr>
          <a:xfrm>
            <a:off x="4648200" y="514055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السادس </a:t>
            </a:r>
            <a:endParaRPr lang="ar-EG" sz="3600" dirty="0">
              <a:solidFill>
                <a:schemeClr val="bg1"/>
              </a:solidFill>
              <a:latin typeface="Times New Roman" panose="02020603050405020304" pitchFamily="18" charset="0"/>
              <a:cs typeface="Times New Roman" pitchFamily="18" charset="0"/>
            </a:endParaRPr>
          </a:p>
        </p:txBody>
      </p:sp>
      <p:sp>
        <p:nvSpPr>
          <p:cNvPr id="14" name="Action Button: Custom 6">
            <a:hlinkClick r:id="rId13" action="ppaction://hlinksldjump" highlightClick="1"/>
            <a:extLst>
              <a:ext uri="{FF2B5EF4-FFF2-40B4-BE49-F238E27FC236}">
                <a16:creationId xmlns:a16="http://schemas.microsoft.com/office/drawing/2014/main" id="{4B2427BE-E820-448E-83ED-6D23BD34C807}"/>
              </a:ext>
            </a:extLst>
          </p:cNvPr>
          <p:cNvSpPr/>
          <p:nvPr/>
        </p:nvSpPr>
        <p:spPr>
          <a:xfrm>
            <a:off x="4648200" y="256253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الثالث </a:t>
            </a:r>
            <a:endParaRPr lang="en-US" sz="3600" dirty="0">
              <a:solidFill>
                <a:schemeClr val="bg1"/>
              </a:solidFill>
              <a:latin typeface="Times New Roman" panose="02020603050405020304" pitchFamily="18" charset="0"/>
            </a:endParaRPr>
          </a:p>
        </p:txBody>
      </p:sp>
      <p:sp>
        <p:nvSpPr>
          <p:cNvPr id="15" name="Action Button: Custom 7">
            <a:hlinkClick r:id="rId14" action="ppaction://hlinksldjump" highlightClick="1"/>
            <a:extLst>
              <a:ext uri="{FF2B5EF4-FFF2-40B4-BE49-F238E27FC236}">
                <a16:creationId xmlns:a16="http://schemas.microsoft.com/office/drawing/2014/main" id="{7C00CD6F-C4FA-4E60-A90A-6FB7C861DF42}"/>
              </a:ext>
            </a:extLst>
          </p:cNvPr>
          <p:cNvSpPr/>
          <p:nvPr/>
        </p:nvSpPr>
        <p:spPr>
          <a:xfrm>
            <a:off x="4648200" y="3421870"/>
            <a:ext cx="43434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0" rIns="0" bIns="0" anchor="ctr">
            <a:normAutofit/>
          </a:bodyPr>
          <a:lstStyle/>
          <a:p>
            <a:pPr algn="ctr" rtl="1" eaLnBrk="1" fontAlgn="auto" hangingPunct="1">
              <a:spcBef>
                <a:spcPts val="0"/>
              </a:spcBef>
              <a:spcAft>
                <a:spcPts val="0"/>
              </a:spcAft>
              <a:defRPr/>
            </a:pPr>
            <a:r>
              <a:rPr lang="ar-EG" sz="3600" b="1" dirty="0">
                <a:solidFill>
                  <a:srgbClr val="FFC000"/>
                </a:solidFill>
                <a:latin typeface="Times New Roman" panose="02020603050405020304" pitchFamily="18" charset="0"/>
                <a:cs typeface="Times New Roman" pitchFamily="18" charset="0"/>
              </a:rPr>
              <a:t>السبت الرابع </a:t>
            </a:r>
            <a:endParaRPr lang="en-US" sz="36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23142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Title 1"/>
          <p:cNvSpPr>
            <a:spLocks noGrp="1"/>
          </p:cNvSpPr>
          <p:nvPr>
            <p:ph type="title"/>
          </p:nvPr>
        </p:nvSpPr>
        <p:spPr bwMode="auto">
          <a:xfrm>
            <a:off x="-2057400" y="19050"/>
            <a:ext cx="2057400" cy="257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عشية الاحد الأول</a:t>
            </a:r>
            <a:br>
              <a:rPr lang="en-US" sz="3600" b="1" dirty="0">
                <a:solidFill>
                  <a:schemeClr val="bg1"/>
                </a:solidFill>
              </a:rPr>
            </a:br>
            <a:endParaRPr lang="en-US" dirty="0"/>
          </a:p>
        </p:txBody>
      </p:sp>
      <p:sp>
        <p:nvSpPr>
          <p:cNvPr id="135171" name="Title 1"/>
          <p:cNvSpPr txBox="1">
            <a:spLocks/>
          </p:cNvSpPr>
          <p:nvPr/>
        </p:nvSpPr>
        <p:spPr bwMode="auto">
          <a:xfrm>
            <a:off x="0" y="358364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( 16 : 1 ـ 2 )</a:t>
            </a:r>
          </a:p>
        </p:txBody>
      </p:sp>
      <p:sp>
        <p:nvSpPr>
          <p:cNvPr id="135173" name="Content Placeholder 3"/>
          <p:cNvSpPr txBox="1">
            <a:spLocks/>
          </p:cNvSpPr>
          <p:nvPr/>
        </p:nvSpPr>
        <p:spPr bwMode="auto">
          <a:xfrm>
            <a:off x="-13447"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استمع يا الله عدلي وأصغ إلى طلبتي، وأنصت إلى صلاتي، فإنها من شفتين بلا غش. فليخرج من لدنك قضائي.</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BA3B8F-17CC-4557-83A5-9E16339ECBC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وأهانوهم وقتلوهم. فلما سمع الملك غضب، وأرسل  جنوده وأهلك أولئك القتلة وأحرق مدينتهم بالنار.  حينئذٍ قال لعبيده: أما العرس فمعد، وأما المدعوًون  فلم يكونوا مستحقين. فاذهبوا إلى مفارق الطرق،</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5487307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024F98-2985-44E3-874C-6091E4F51DA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وكل من وجدتموه فادعوه إلى العرس. فخرج أولئك  العبيد إلى الطرق، وجمعوا كل الذين وجدوهم من  الأشرار والصالحين. فامتلأ العرس من المتكئين.  فلما دخل الملك لينظر المتكئين، رأى هناك رجلًا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5234637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94E1AF-377E-43F8-B892-2CF34B229CB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ليس عليه حلة العرس. فقال له: يا صاحب، كيف  دخلت إلى هنا وليس عليك حلة العرس؟ أما هو  فسكت. حينئذٍ قال الملك للخدام: أوثقوا يديه  ورجليه، واطرحوه في الظلمة الخارجية. </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540642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48F317-9082-4E3B-97D6-CB511CE94D8E}"/>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panose="02020603050405020304" pitchFamily="18" charset="0"/>
                <a:cs typeface="+mj-cs"/>
              </a:rPr>
              <a:t>هناك يكون البكاء وصرير الأسنان؛ لأن المدعوين كثيرون والمختارين قليلون".</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152941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itle 1"/>
          <p:cNvSpPr>
            <a:spLocks noGrp="1"/>
          </p:cNvSpPr>
          <p:nvPr>
            <p:ph type="title"/>
          </p:nvPr>
        </p:nvSpPr>
        <p:spPr bwMode="auto">
          <a:xfrm>
            <a:off x="-2057400" y="19050"/>
            <a:ext cx="20574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الرابع</a:t>
            </a:r>
            <a:endParaRPr lang="en-US" sz="3600" b="1" dirty="0">
              <a:solidFill>
                <a:schemeClr val="bg1"/>
              </a:solidFill>
            </a:endParaRPr>
          </a:p>
        </p:txBody>
      </p:sp>
      <p:sp>
        <p:nvSpPr>
          <p:cNvPr id="168963" name="Title 1"/>
          <p:cNvSpPr txBox="1">
            <a:spLocks/>
          </p:cNvSpPr>
          <p:nvPr/>
        </p:nvSpPr>
        <p:spPr bwMode="auto">
          <a:xfrm>
            <a:off x="0" y="3602878"/>
            <a:ext cx="9067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(31 : 11 ، 12)</a:t>
            </a:r>
          </a:p>
        </p:txBody>
      </p:sp>
      <p:sp>
        <p:nvSpPr>
          <p:cNvPr id="168965" name="Content Placeholder 3"/>
          <p:cNvSpPr txBox="1">
            <a:spLocks/>
          </p:cNvSpPr>
          <p:nvPr/>
        </p:nvSpPr>
        <p:spPr bwMode="auto">
          <a:xfrm>
            <a:off x="0" y="4431740"/>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600" b="1" dirty="0">
                <a:solidFill>
                  <a:srgbClr val="FFFFFF"/>
                </a:solidFill>
                <a:latin typeface="Times New Roman" panose="02020603050405020304" pitchFamily="18" charset="0"/>
                <a:cs typeface="Times New Roman" panose="02020603050405020304" pitchFamily="18" charset="0"/>
              </a:rPr>
              <a:t>كثيرةٌ هي ضربات الخطاة. والذي يتكل على الرب  الرحمة تحيط به افرحوا أيها الصديقون بالرب  وابتهجوا، وافتخروا يا جميع مستقيمي القلوب.</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يوحنا (4 : 19 - 24)</a:t>
            </a:r>
          </a:p>
        </p:txBody>
      </p:sp>
      <p:sp>
        <p:nvSpPr>
          <p:cNvPr id="169988" name="Content Placeholder 3"/>
          <p:cNvSpPr txBox="1">
            <a:spLocks/>
          </p:cNvSpPr>
          <p:nvPr/>
        </p:nvSpPr>
        <p:spPr bwMode="auto">
          <a:xfrm>
            <a:off x="0" y="4381500"/>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000" b="1" dirty="0">
                <a:solidFill>
                  <a:srgbClr val="FFFFFF"/>
                </a:solidFill>
                <a:latin typeface="Times New Roman" panose="02020603050405020304" pitchFamily="18" charset="0"/>
                <a:cs typeface="Times New Roman" panose="02020603050405020304" pitchFamily="18" charset="0"/>
              </a:rPr>
              <a:t>قالت له المرأة: "يا سيدي، أرى أنك نبيٍ! آباؤنا سجدوا على هذا الجبل، وأنتم تقولون إن موضع السجود في أورشليم الموضع الذي ينبغي أن يسجد فيه". قال لها يسوع: "يا امرأة، صدقيني أنه تأتي</a:t>
            </a:r>
            <a:r>
              <a:rPr lang="ar-EG" sz="4000" b="1" dirty="0">
                <a:solidFill>
                  <a:srgbClr val="FFFFFF"/>
                </a:solidFill>
                <a:latin typeface="Times New Roman" panose="02020603050405020304" pitchFamily="18" charset="0"/>
                <a:cs typeface="Times New Roman" panose="02020603050405020304" pitchFamily="18" charset="0"/>
              </a:rPr>
              <a:t> ساعة، </a:t>
            </a:r>
            <a:r>
              <a:rPr lang="ar-EG" sz="4000" b="1" dirty="0">
                <a:solidFill>
                  <a:srgbClr val="FFFFFF"/>
                </a:solidFill>
                <a:latin typeface="Times New Roman" panose="02020603050405020304" pitchFamily="18" charset="0"/>
                <a:cs typeface="+mj-cs"/>
              </a:rPr>
              <a:t>حتى إنه لا </a:t>
            </a:r>
            <a:br>
              <a:rPr lang="ar-EG" sz="4000" b="1" dirty="0">
                <a:solidFill>
                  <a:srgbClr val="FFFFFF"/>
                </a:solidFill>
                <a:latin typeface="Times New Roman" panose="02020603050405020304" pitchFamily="18" charset="0"/>
                <a:cs typeface="+mj-cs"/>
              </a:rPr>
            </a:br>
            <a:endParaRPr lang="ar-SA" sz="4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9EF446-5705-4216-820C-83654C5B505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في هذا الجبل، ولا في أورشليم يسجد للآب. أنتم تسجدون للذي لا تعرفونه أما نحن فتسجد للذي نعرفه لأن الخلاص هو من اليهود ولكن ستأتي ساعةٌ، وهي الآن، حين الساجدون </a:t>
            </a:r>
            <a:r>
              <a:rPr lang="ar-EG" sz="4400" b="1" dirty="0">
                <a:solidFill>
                  <a:srgbClr val="FFFFFF"/>
                </a:solidFill>
                <a:latin typeface="Times New Roman" panose="02020603050405020304" pitchFamily="18" charset="0"/>
              </a:rPr>
              <a:t>الحقيقيون</a:t>
            </a:r>
            <a:br>
              <a:rPr lang="ar-EG" sz="4400" b="1" dirty="0">
                <a:solidFill>
                  <a:srgbClr val="FFFFFF"/>
                </a:solidFill>
                <a:latin typeface="Times New Roman" panose="02020603050405020304" pitchFamily="18" charset="0"/>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663210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4D3D5E-6FCF-4744-8F6A-B56E036BA9A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يسجدون للآب بالروح والحق، لأن الآب أيضًا يطلب مثل هؤلاء الذين يسجدون له الله روحٌ هو والذين يسجدون له، يجب أن يسجدوا بالروح  والحق".</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29182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( 6 : 34 ـ 7 : 1 ـ 12 )</a:t>
            </a:r>
          </a:p>
        </p:txBody>
      </p:sp>
      <p:sp>
        <p:nvSpPr>
          <p:cNvPr id="13619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لا تهتموا بشأن الغد، فإن الغد يهتم بشأنه. يكفي كل  يوم شره. لا تدينوا لئلا تدانوا، فإنكم بالدينونة التي  بها تدينون تدانون، وبالكيل الذي به تكيلون يكال  لكم. ولماذا تنظر القذى الذي في عينٍ أخيك، وأما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5 سبت</a:t>
            </a:r>
            <a:endParaRPr lang="en-US" dirty="0"/>
          </a:p>
        </p:txBody>
      </p:sp>
      <p:sp>
        <p:nvSpPr>
          <p:cNvPr id="17411"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( 64: 2، 3 )</a:t>
            </a:r>
          </a:p>
        </p:txBody>
      </p:sp>
      <p:sp>
        <p:nvSpPr>
          <p:cNvPr id="17413" name="Content Placeholder 3"/>
          <p:cNvSpPr txBox="1">
            <a:spLocks/>
          </p:cNvSpPr>
          <p:nvPr/>
        </p:nvSpPr>
        <p:spPr bwMode="auto">
          <a:xfrm>
            <a:off x="0" y="45720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استمع يا الله صلاتي، لأنه إليك يأتي كل بشر. كلام مخالفي الناموس. قد قوي علينا.</a:t>
            </a:r>
          </a:p>
        </p:txBody>
      </p:sp>
    </p:spTree>
    <p:extLst>
      <p:ext uri="{BB962C8B-B14F-4D97-AF65-F5344CB8AC3E}">
        <p14:creationId xmlns:p14="http://schemas.microsoft.com/office/powerpoint/2010/main" val="2536181524"/>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35983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لوقا ( 15: 3 ـ 10 )</a:t>
            </a:r>
          </a:p>
        </p:txBody>
      </p:sp>
      <p:sp>
        <p:nvSpPr>
          <p:cNvPr id="1843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فخاطبهم بهذا المثل قائلًا: "أي رجلٍ منكم له مئةً  خروفٍ، إذا أضاع واحدًا منها، أفلا يترك التسعة  والتسعين في البرية، ويذهب ويطلب الضال حتى  يجده؟ وإذا وجده يحمله على منكبيه فرحًا، وإذا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62550"/>
      </p:ext>
    </p:extLst>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D43CA2-C1D4-42A7-98EF-BA87E858935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جاء إلى المنزل يدعو أصدقاءه وجيرانه قائلًا لهم:  افرحوا معي جميعًا، لأني قد وجدت خروفي الضال  أقول لكم: إنه يكون فرح في السماء بخاطئ واحدٍ  يتوب أكثر من التسعة والتسعين بارًا الذين 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576702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85EF71-F45B-41E3-892F-6B4C2A01AA9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يحتاجون إلى توبةٍ. أو أية امرأةٍ لها عشرة دراهم،  إن أضاعت واحدًا منها، ألا توقد سراجًا وتكنس  البيت وتفتش باهتمام حتى تجده؟ وإذا وجدته تدعو  صديقاتها وجاراتها قائلةً: افرحن معي لأني وجدت</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7079586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2A2C38-8B47-47FD-824B-FD36E2CC5EFE}"/>
              </a:ext>
            </a:extLst>
          </p:cNvPr>
          <p:cNvSpPr txBox="1"/>
          <p:nvPr/>
        </p:nvSpPr>
        <p:spPr>
          <a:xfrm>
            <a:off x="0" y="4381500"/>
            <a:ext cx="9144000" cy="1569660"/>
          </a:xfrm>
          <a:prstGeom prst="rect">
            <a:avLst/>
          </a:prstGeom>
          <a:noFill/>
        </p:spPr>
        <p:txBody>
          <a:bodyPr vert="horz" rtlCol="0">
            <a:spAutoFit/>
          </a:bodyPr>
          <a:lstStyle/>
          <a:p>
            <a:pPr algn="justLow" rtl="1"/>
            <a:r>
              <a:rPr lang="ar-EG" sz="4800" b="1" dirty="0">
                <a:solidFill>
                  <a:srgbClr val="FFFFFF"/>
                </a:solidFill>
                <a:latin typeface="Times New Roman" panose="02020603050405020304" pitchFamily="18" charset="0"/>
                <a:cs typeface="+mj-cs"/>
              </a:rPr>
              <a:t>درهمي الذي ضاع. هكذا، أقول لكم: إنه يكون فرح  قدام ملائكة الله بخاطئ واحدٍ يتوب".</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4408680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545953"/>
      </p:ext>
    </p:extLst>
  </p:cSld>
  <p:clrMapOvr>
    <a:masterClrMapping/>
  </p:clrMapOvr>
  <p:transition advClick="0" advTm="0"/>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Title 1"/>
          <p:cNvSpPr>
            <a:spLocks noGrp="1"/>
          </p:cNvSpPr>
          <p:nvPr>
            <p:ph type="title"/>
          </p:nvPr>
        </p:nvSpPr>
        <p:spPr bwMode="auto">
          <a:xfrm>
            <a:off x="-1752600" y="19050"/>
            <a:ext cx="17526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الخامس</a:t>
            </a:r>
            <a:endParaRPr lang="en-US" sz="3600" b="1" dirty="0">
              <a:solidFill>
                <a:schemeClr val="bg1"/>
              </a:solidFill>
            </a:endParaRPr>
          </a:p>
        </p:txBody>
      </p:sp>
      <p:sp>
        <p:nvSpPr>
          <p:cNvPr id="14950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( 38 : 12 ، 13 )</a:t>
            </a:r>
          </a:p>
        </p:txBody>
      </p:sp>
      <p:sp>
        <p:nvSpPr>
          <p:cNvPr id="149509" name="Content Placeholder 3"/>
          <p:cNvSpPr txBox="1">
            <a:spLocks/>
          </p:cNvSpPr>
          <p:nvPr/>
        </p:nvSpPr>
        <p:spPr bwMode="auto">
          <a:xfrm>
            <a:off x="0" y="43815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200" b="1" dirty="0">
                <a:solidFill>
                  <a:srgbClr val="FFFFFF"/>
                </a:solidFill>
                <a:latin typeface="Times New Roman" panose="02020603050405020304" pitchFamily="18" charset="0"/>
                <a:cs typeface="Times New Roman" panose="02020603050405020304" pitchFamily="18" charset="0"/>
              </a:rPr>
              <a:t>استمع صلاتي وتضرعي، وانصت إلى دموعي ولا تسكت عني. لأني أنا غريبٌ على الأرض، ومجتازٌ مثل جميع آبائي.</a:t>
            </a: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( 18 : 1 ـ 8 )</a:t>
            </a:r>
          </a:p>
        </p:txBody>
      </p:sp>
      <p:sp>
        <p:nvSpPr>
          <p:cNvPr id="150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وقال لهم مثلًا في أنه ينبغي أن يصلوا كل حينٍ ولا  يملوا، قائلًا: "كان في مدينةٍ قاض لا يخاف الله ولا  يهاب إنسانًا وكان في تلك المدينة أرملةٌ تأتي إليه  قائلةً: أنصفني من خصمي. وكان لا يشاء إلى زمانٍ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AEDB87-5C16-4133-B9AD-5CADCE87F5D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ولكن بعد ذلك قال في نفسه: إني وإن كنت لا أخاف  الله ولا أهاب البشر، ولكن لأجل أن هذه الأرملة  تتعبني، أنتقم لها، لئلا تأتي إلي أخيرًا وتقمعني."  ثم قال الرب: "اسمعوا ما قال قاضي الظلم. أترى 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7869489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C18793-8115-487B-ACFD-C1171529F13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ينتقم الله لمختاريه، الذين يصرخون إليه نهارًا  وليلًا، وهو متمهل عليهم؟ أقول لكم: إنه ينصفهم  سريعًا! ولكن متى جاء ابن الإنسان، فهل يجد  الإيمان على الأرض؟".</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1913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9F8A8A-FCD3-49CF-86B1-36336B6D343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الخشبة التي في عينك فلا تفطن لها؟ أم كيف تقول  لأخيك: دعني أخرج القذى من عينك، وها إن  الخشبة في عينك؟ يا مرائي، أخرج أولًا الخشبة من  عينك، وحينئذٍ تنظر كيف تخرج القذى من عينٍ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427399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latin typeface="Times New Roman" panose="02020603050405020304" pitchFamily="18" charset="0"/>
                <a:cs typeface="Times New Roman" pitchFamily="18" charset="0"/>
              </a:rPr>
              <a:t>باكر الأحد الخامس</a:t>
            </a:r>
            <a:endParaRPr lang="en-US" dirty="0"/>
          </a:p>
        </p:txBody>
      </p:sp>
      <p:sp>
        <p:nvSpPr>
          <p:cNvPr id="1741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( 101: 1، 10 )</a:t>
            </a:r>
          </a:p>
        </p:txBody>
      </p:sp>
      <p:sp>
        <p:nvSpPr>
          <p:cNvPr id="17413" name="Content Placeholder 3"/>
          <p:cNvSpPr txBox="1">
            <a:spLocks/>
          </p:cNvSpPr>
          <p:nvPr/>
        </p:nvSpPr>
        <p:spPr bwMode="auto">
          <a:xfrm>
            <a:off x="0"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يا رب استمع صلاتي، وليصعد أمامك صراخي، لا تصرف وجهك عني. وأنت أيها الرب كائن إلى الأبد وذكرك إلى أجيال الأجيال.</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361501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( 21: 33 ـ 46 )</a:t>
            </a:r>
          </a:p>
        </p:txBody>
      </p:sp>
      <p:sp>
        <p:nvSpPr>
          <p:cNvPr id="1843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 إسمعوا مثلًا آخر: كان إنسان رب بيتٍ قد غرس  كرمًا، وأحاطه بسياجٍ، وحفر فيه معصرةً، وبنى  برجًا، وسلمه إلى كرامين وسافر فلما قرب أوان  الثمر أرسل عبيده إلى الكرامين ليأخذوا ثمره. فأخذ</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E2B97E-89D6-4A8F-AD7D-94C87139AEF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الكرامون عبيده وجلدوا بعضًا وقتلوا بعضًا  ورجموا بعضًا. ثم أرسل عبيدًا آخرين أكثر من  الأولين، فصنعوا بهم كذلك. وفي الآخر أرسل إليهم  ابنه قائلًا: لعلهم يهابون ابني! فلما رأى الكرامون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55751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A33B42-90F8-4251-8F1C-5C80073238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الابن قالوا فيما بينهم: هذا هو الوارث! تعالوا نقتله  ونأخذ ميراثه فأخذوه وأخرجوه خارج الكرم  وقتلوه. فإذا جاء رب الكرم، فماذا يعمل بأولئك  الكرامين ؟"فقالوا له: "إنه يهلك أولئك الأردياء</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129139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9680C0-15B6-4A7A-8D5C-C69B40E7B7E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هلاكًا رديا، ويسلم الكرم إلى كرامين آخرين يؤدون  إليه الثمر في أوانه". فقال لهم يسوع: "أما قرأتم  قط في الكتب: أن الحجر الذي رذله البناؤون هو  صار رأسًا للزاوية؟ من عند الرب كان ذلك وهو</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628037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03076E-F90A-489C-8033-511CC78ADD7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عجيب في أعيننا! لذلك أقول لكم: إن ملكوت الله  ينزع منكم ويعطى لأمةٍ تصنع ثمره. من سقط على  هذا الحجر يتهشم، ومن سقط هذا الحجر عليه  يطحنه!". فلما سمع رؤساء الكهنة والفريسيون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5467864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83E686-3A69-4026-B975-C0A07EF37AB9}"/>
              </a:ext>
            </a:extLst>
          </p:cNvPr>
          <p:cNvSpPr txBox="1"/>
          <p:nvPr/>
        </p:nvSpPr>
        <p:spPr>
          <a:xfrm>
            <a:off x="0" y="4381500"/>
            <a:ext cx="9144000" cy="2308324"/>
          </a:xfrm>
          <a:prstGeom prst="rect">
            <a:avLst/>
          </a:prstGeom>
          <a:noFill/>
        </p:spPr>
        <p:txBody>
          <a:bodyPr vert="horz" rtlCol="0">
            <a:spAutoFit/>
          </a:bodyPr>
          <a:lstStyle/>
          <a:p>
            <a:pPr algn="justLow" rtl="1"/>
            <a:r>
              <a:rPr lang="ar-EG" sz="4800" b="1" dirty="0">
                <a:solidFill>
                  <a:srgbClr val="FFFFFF"/>
                </a:solidFill>
                <a:latin typeface="Times New Roman" panose="02020603050405020304" pitchFamily="18" charset="0"/>
                <a:cs typeface="+mj-cs"/>
              </a:rPr>
              <a:t>أمثاله، علموا أنه إنما يتكلم عنهم. فهموا أن  يمسكوه، ولكنهم خافوا من الجموع، لأنه كان يعد عندهم نبيًا.</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8453375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itle 1"/>
          <p:cNvSpPr>
            <a:spLocks noGrp="1"/>
          </p:cNvSpPr>
          <p:nvPr>
            <p:ph type="title"/>
          </p:nvPr>
        </p:nvSpPr>
        <p:spPr bwMode="auto">
          <a:xfrm>
            <a:off x="-2057400" y="19050"/>
            <a:ext cx="20574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الخامس</a:t>
            </a:r>
            <a:endParaRPr lang="en-US" sz="3600" b="1" dirty="0">
              <a:solidFill>
                <a:schemeClr val="bg1"/>
              </a:solidFill>
            </a:endParaRPr>
          </a:p>
        </p:txBody>
      </p:sp>
      <p:sp>
        <p:nvSpPr>
          <p:cNvPr id="172035" name="Title 1"/>
          <p:cNvSpPr txBox="1">
            <a:spLocks/>
          </p:cNvSpPr>
          <p:nvPr/>
        </p:nvSpPr>
        <p:spPr bwMode="auto">
          <a:xfrm>
            <a:off x="0" y="36521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(141 : 1)</a:t>
            </a:r>
          </a:p>
        </p:txBody>
      </p:sp>
      <p:sp>
        <p:nvSpPr>
          <p:cNvPr id="172037"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200" b="1" dirty="0">
                <a:solidFill>
                  <a:srgbClr val="FFFFFF"/>
                </a:solidFill>
                <a:latin typeface="Times New Roman" panose="02020603050405020304" pitchFamily="18" charset="0"/>
                <a:cs typeface="Times New Roman" panose="02020603050405020304" pitchFamily="18" charset="0"/>
              </a:rPr>
              <a:t>بصوتي إلى الرب هتفت، بصوتي إلى الرب تضرعت أسكب أمامه توسلي وحزني قدامه أفرغ.</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B1954B-B831-4DCD-B3A1-5C9B3C4DDEE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أخيك لا تعطوا القدس للكلاب، ولا تلقوا جواهركم  قدام الخنازير، لئلا تدوسها بأرجلها وترجع  فتمزقكم. اسألوا تعطوا أطلبوا تجدوا اقرعوا يفتح  لكم لأن كل من يسأل يأخذ، ومن يطلب يجد، ومن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4196719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متى (9 : 1 - 8)</a:t>
            </a:r>
          </a:p>
        </p:txBody>
      </p:sp>
      <p:sp>
        <p:nvSpPr>
          <p:cNvPr id="17306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فركب السفينة وجاء إلى العبر وأتى إلى مدينته.  فقدموا إليه مخلعًا مطروحًا على سريرٍ. فلما رأى  يسوع إيمانهم قال للمخلع: "ثق يا بني. مغفورةٌ لك  خطاياك". فقال قومٌ من الكتبة في أنفسهم: "هذا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47BAEE-2BBE-49A1-AA5D-76F2E6EE836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يجدف!". وعلم يسوع أفكارهم، فقال لهم: "لماذا  تفكرون بالشر في قلوبكم؟ أيما أيسر، أن يقال:  مغفورةٌ لك خطاياك، أم أن يقال: قم وامش؟ ولكن  لكي تعلموا أن لابن الإنسان سلطانًا على الأرض أن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26513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03E840-9B08-4399-80F4-3D9B5DD0AA6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يغفر الخطايا". حينئذٍ قال للمخلع: "قم احمل  سريرك واذهب إلى بيتك". فقام ومضى إلى بيته.  فلما رأى الجموع خافوا ومجدوا الله الذي أعطى  الناس سلطانًا مثل هذا.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011163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سبت 6</a:t>
            </a:r>
            <a:endParaRPr lang="en-US" dirty="0"/>
          </a:p>
        </p:txBody>
      </p:sp>
      <p:sp>
        <p:nvSpPr>
          <p:cNvPr id="21507" name="Title 1"/>
          <p:cNvSpPr txBox="1">
            <a:spLocks/>
          </p:cNvSpPr>
          <p:nvPr/>
        </p:nvSpPr>
        <p:spPr bwMode="auto">
          <a:xfrm>
            <a:off x="0" y="36576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( 78: 7، 8 )</a:t>
            </a:r>
          </a:p>
        </p:txBody>
      </p:sp>
      <p:sp>
        <p:nvSpPr>
          <p:cNvPr id="21509" name="Content Placeholder 3"/>
          <p:cNvSpPr txBox="1">
            <a:spLocks/>
          </p:cNvSpPr>
          <p:nvPr/>
        </p:nvSpPr>
        <p:spPr bwMode="auto">
          <a:xfrm>
            <a:off x="0" y="4800600"/>
            <a:ext cx="91440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فلتدركنا رأفاتك سريعًا، لأننا قد افتقرنا جدًا. أعنا يا ألله مخلصنا، من أجلٍ مجد اسمك.</a:t>
            </a:r>
          </a:p>
        </p:txBody>
      </p:sp>
    </p:spTree>
    <p:extLst>
      <p:ext uri="{BB962C8B-B14F-4D97-AF65-F5344CB8AC3E}">
        <p14:creationId xmlns:p14="http://schemas.microsoft.com/office/powerpoint/2010/main" val="575062695"/>
      </p:ext>
    </p:extLst>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5759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( 9: 1 ـ 8 )</a:t>
            </a:r>
          </a:p>
        </p:txBody>
      </p:sp>
      <p:sp>
        <p:nvSpPr>
          <p:cNvPr id="22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فركب السفينة وجاء إلى العبر وأتى إلى مدينته.  فقدموا إليه مخلعًا مطروحًا على سريرٍ.  فلما رأى  يسوع إيمانهم قال للمخلع: "ثق يا بني. مغفورة لك  خطاياك". فقال قوم من الكتبة في أنفسهم: "هذا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21513"/>
      </p:ext>
    </p:extLst>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115ADF-D203-48B6-9E90-6EB0D1518DC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يجدف!". وعلم يسوع أفكارهم، فقال لهم: "لماذا  تفكرون بالشر في قلوبكم؟ أيما أيسر، أن يقال:  مغفورة لك خطاياك، أم أن يقال: قم وامش؟ ولكن  لكي تعلموا أن لابن الإنسان سلطانًا على الأرض أن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4957962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4C85F7-1148-4EC1-827F-46A987D1A30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يغفر الخطايا". حينئذٍ قال للمخلع: "قم احمل  سريرك واذهب إلى بيتك". فقام ومضى إلى بيته.  فلما رأى الجموع خافوا ومجدوا الله الذي أعطى  الناس سلطانًا مثل هذا.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520794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786016"/>
      </p:ext>
    </p:extLst>
  </p:cSld>
  <p:clrMapOvr>
    <a:masterClrMapping/>
  </p:clrMapOvr>
  <p:transition advClick="0" advTm="0"/>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bwMode="auto">
          <a:xfrm>
            <a:off x="-2057400" y="19050"/>
            <a:ext cx="2057400"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السادس</a:t>
            </a:r>
            <a:endParaRPr lang="en-US" sz="3600" b="1" dirty="0">
              <a:solidFill>
                <a:schemeClr val="bg1"/>
              </a:solidFill>
            </a:endParaRPr>
          </a:p>
        </p:txBody>
      </p:sp>
      <p:sp>
        <p:nvSpPr>
          <p:cNvPr id="152579" name="Title 1"/>
          <p:cNvSpPr txBox="1">
            <a:spLocks/>
          </p:cNvSpPr>
          <p:nvPr/>
        </p:nvSpPr>
        <p:spPr bwMode="auto">
          <a:xfrm>
            <a:off x="0" y="358588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( 16 : 3 ، 5 )</a:t>
            </a:r>
          </a:p>
        </p:txBody>
      </p:sp>
      <p:sp>
        <p:nvSpPr>
          <p:cNvPr id="152581"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400" b="1" dirty="0">
                <a:solidFill>
                  <a:srgbClr val="FFFFFF"/>
                </a:solidFill>
                <a:latin typeface="Times New Roman" panose="02020603050405020304" pitchFamily="18" charset="0"/>
                <a:cs typeface="Times New Roman" panose="02020603050405020304" pitchFamily="18" charset="0"/>
              </a:rPr>
              <a:t>جربت قلبي وتعهدتني ليلًا، ومحصتني بالنار فلم تجد في ظلمًا ثبت خطواتي في سبلك، لئلا تزل قدماي.</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43D89E-4F42-4973-9847-830923EF7C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يقرع يفتح له. أم أي إنسان منكم يسأله ابنه خبزًا،  أفيعطيه حجرًا؟ أو يسأله سمكةً، أفيعطيه حيةً؟ فإن  كنتم وأنتم أشرارٌ تعرفون أن تعطوا أولادكم عطايا  جيدةً، فكم بالحري أبوكم الذي في السماوات، يعطي</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89635004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Title 1"/>
          <p:cNvSpPr txBox="1">
            <a:spLocks/>
          </p:cNvSpPr>
          <p:nvPr/>
        </p:nvSpPr>
        <p:spPr bwMode="auto">
          <a:xfrm>
            <a:off x="0" y="3581400"/>
            <a:ext cx="9144000" cy="73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( 13 : 22 ـ 35 )</a:t>
            </a:r>
          </a:p>
        </p:txBody>
      </p:sp>
      <p:sp>
        <p:nvSpPr>
          <p:cNvPr id="15360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وكان يجتاز في المدن والقرى يعلم وهو سائرٌ إلى  أورشليم، فقال له واحدٌ: "يا رب، أقليلٌ هم الذين  يخلصون؟". فقال لهم: "اجتهدوا أن تدخلوا من  الباب الضيق، فإني أقول لكم: إن كثيرين سيطلبون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34DA5B-4797-40D3-AEFD-E8317DF5271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أن يدخلوا ولا يقدرون وإذا بلغ أن يقوم رب البيت  ويغلق الباب، فتبتدئون بالوقوف خارجًا وتقرعون  الباب قائلين: يا رب، يا رب افتح لنا. فيجيب،  ويقول لكم: لا أعرفكم من أين أنتم حينئذٍ تبتدثون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592111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BC4C65-D239-4392-94CA-23C1D12D05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تقولون: أكلنا قدامك وشربنا، وعلمت في شوارعنا  فيقول لكم: إني لا أعرفكم من أين أنتم اذهبوا عني  يا جميع فاعلي الظلم هناك يكون البكاء وصرير  الأسنان، متى رأيتم إبراهيم وإسحاق ويعقوب</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249421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34F05B-89BE-4DC5-8EA8-CF40203EBB7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وجميع الأنبياء في ملكوت الله، وأنتم مطروحون  خارجًا ويأتون من المشارق والمغارب ومن الشمال  والجنوب، ويتكئون في ملكوت الله. وهوذا آخرون  يكونون أولين، وأولون يكونون آخرين". وفي ذلك</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253131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D4BF7C-A297-44C5-AFB0-1B3BE122423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جاء إليه قومٌ من الفريسيين وقالوا له:  "أخرج واذهب من ههنا، فإن هيرودس يريد أن  يقتلك". فقال لهم: "اذهبوا وقولوا لهذا الثعلب ها  أنا أخرج الشياطين، وأتمم الشفاء اليوم وغدًا، وفي</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785507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16FA75-D347-4BBF-9CD1-1DB9BB3D332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الثالث أكمل. ولكن ينبغي لي أن أقيم اليوم  وغدًا وفي الآتي أذهب ؛ لأنه لا يهلك نبيٌ خارجًا  عن أورشليم. يا أورشليم، يا أورشليم يا قاتلة  الأنبياء وراجمة المرسلين إليها، كم من مرةٍ أردت</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35365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6FCCBE-5A73-4158-B3CF-DD9C9FB56B7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أن أجمع بنيك كما يجمع الطائر فراخه تحت  جناحيه، فلم تريدوا. هوذا بيتكم يترك لكم خرابًا  وإني أقول لكم: إنكم لا ترونني من الآن حتى  تقولوا: مبارك الآتي باسم الرب".</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183322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latin typeface="Times New Roman" panose="02020603050405020304" pitchFamily="18" charset="0"/>
                <a:cs typeface="Times New Roman" pitchFamily="18" charset="0"/>
              </a:rPr>
              <a:t>باكر الأحد السادس</a:t>
            </a:r>
            <a:endParaRPr lang="en-US" dirty="0"/>
          </a:p>
        </p:txBody>
      </p:sp>
      <p:sp>
        <p:nvSpPr>
          <p:cNvPr id="21507" name="Title 1"/>
          <p:cNvSpPr txBox="1">
            <a:spLocks/>
          </p:cNvSpPr>
          <p:nvPr/>
        </p:nvSpPr>
        <p:spPr bwMode="auto">
          <a:xfrm>
            <a:off x="0" y="357019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مزمور باكر ( 25: 1 )</a:t>
            </a:r>
          </a:p>
        </p:txBody>
      </p:sp>
      <p:sp>
        <p:nvSpPr>
          <p:cNvPr id="21509" name="Content Placeholder 3"/>
          <p:cNvSpPr txBox="1">
            <a:spLocks/>
          </p:cNvSpPr>
          <p:nvPr/>
        </p:nvSpPr>
        <p:spPr bwMode="auto">
          <a:xfrm>
            <a:off x="0" y="47244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إبلني يا رب وجريني احم قلبي وكليتي، لأن رحمتك أمام عيني هي، وقد أرضيتك بحقك.</a:t>
            </a: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( 23: 1 ـ 39 )</a:t>
            </a:r>
          </a:p>
        </p:txBody>
      </p:sp>
      <p:sp>
        <p:nvSpPr>
          <p:cNvPr id="22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حينئذٍ خاطب يسوع الجموع وتلاميذه قائلًا: "على كرسي موسى جلس الكتبة والفريسيون، فكل ما قالوا لكم أن تحفظوه فاحفظوه، واعملوا به، ولكن حسب أعمالهم لا تعملوا، لأنهم يقولون ولا يفعلون.</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CC409F-DD52-44D5-B8CD-AA6F62286487}"/>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الخيرات للذين يسألونه فكل ما تريدون أن يفعل  الناس بكم، افعلوا هكذا أنتم أيضًا بهم، لأن هذا هو  الناموس والأنبياء.</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13772395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64374D-EEDA-41AA-9570-C9205228FDB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فإنهم يحزمون أحمالًا ثقيلةً عسرة الحمل  ويضعونها على أكتاف الناس، ولا يريدون أن  يحركوها بإحدى أصابعهم، وكل أعمالهم يصنعونها  رياءً أمام الناس: فيعرضون عصائبهم ويعظمون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022649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40EF18-8CF0-41F9-8332-CC6EF71B009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أهداب ثيابهم، ويحبون المتكأ الأول في الولائم،  وصدور المجالس في المجامع، والتحيات في  الأسواق، وأن يدعوهم الناس: معلمين. وأما أنتم  فلا تدعوا معلمين، لأن معلمكم واحد (المسيح)،</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415435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EC0A2E-70A2-4D9D-A415-35DD30445E8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وأنتم جميعًا إخوة. ولا تدعوا لكم أبًا على الأرض،  فإن أباكم واحد وهو الذي في السماوات. ولا تدعوا  مدبرين، فإن مدبركم واحد وهو المسيح والكبير  فيكم فليكن لكم خادمًا. فمن اتضع، ومن وضع نفسه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084329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44BD11-901B-46F5-84FD-10A17A6CDDD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ارتفع. لكن الويل لكم أيها الكتبة والفريسيون  المراؤون! لأنكم تغلقون ملكوت السماوات قدام  الناس، فأنتم لا تدخلون ولا تدعون الآتين أن  يدخلوا ويل لكم أيها الكتبة والفريسيون المراؤون!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91896581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C26A80-375B-4DC0-9EAB-19DB472F4AA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لأنكم تطوفون البحر والبر لتصنعوا دخيلًا واحدًا،  وإذا كان فتصيرونه ابنا لجهنم مضاعفًا عليكم. ويل  لكم أيها القادة العميان! القائلون: من يحلف  بالهيكل فليس بشيءٍ، ومن يحلف بذهب الهيكل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099598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716BE-8CE0-4F76-895F-D29B524D363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كان عليه. أيها الجهال والعميان! أيما أعظم: الذهب  أم الهيكل الذي يقدس بالذهب؟ ومن يحلف بالمذبح  فليس بشيءٍ، ومن يحلف بالقربان الذي فوقه كان  عليه. يا أيها الجهال والعميان! أيما أعظم: القربان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885271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8085D4-5B10-4F6A-BFFB-82E031A61CF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أم المذبح الذي يقدس القربان؟ فمن يحلف بالمذبح فقد حلف به وبكل ما فوقه. ومن يحلف بالهيكل فقد حلف به وبالساكن فيه، ومن يحلف بالسماء فقد حلف بعرش الله وبالجالس عليه. ويل لكم أيها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988950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C11CD2-91E5-425C-B30A-F6F10124BD6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الكتبة والفريسيون المراؤون لأنكم تعشرون  النعناع والشبث والكمون، وتركتم عنكم أثقل  الناموس: الحكم والرحمة والإيمان. وكان يجب أن  تعملوا هذه ولا تتركوا تلك. أيها القادة العميان!</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7214132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6D400B-DE0D-4138-B8D0-7BD2786E2BD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الذين يصفون عن البعوضة ويبلعون الجمل. ويل  لكم أيها الكتبة والفريسيون! لأنكم تنظفون خارج  الكأس والصحفة، وداخلهما مملوء اختطافًا  ونجاسة. أيها الفريسي الأعمى! طهر أولًا داخل</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092970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5AA2D4-C045-4F89-B370-C4005A58791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الكأس والطاس لكي يتطهر خارجهما. الويل لكم  أيها الكتبة والفريسيون المراؤون! لأنكم تشبهون  قبورًا تبدو مبيضةً، خارجها يظهر حسنًا، وداخلها  مملوءٍ عظام أمواتٍ وكل نجاسةٍ. هكذا أنتم أيضًا: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8225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466756"/>
      </p:ext>
    </p:extLst>
  </p:cSld>
  <p:clrMapOvr>
    <a:masterClrMapping/>
  </p:clrMapOvr>
  <p:transition advClick="0" advTm="0"/>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A645CE-B484-4B5D-8ED2-5131B071CE4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تبدو ظواهركم للناس مثل الصديقين، وبواطنكم  ممتلئة ورياءً وكل إثمٍ. ويل لكم أيها الكتبة و  الفريسيون المراؤون! لأنكم تبنون قبور الأنبياء  وتزينون مدافن الأبرار، وتقولون: لو كنا في أيام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5100719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163DB2-8B4B-4470-97F4-29E63FADA61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آبائنا لم نكن شركاءهم في دم الأنبياء. فتشهدون  إذًا على نفوسكم أنكم أبناء قتلة الأنبياء. وأكملتم  أنتم أيضًا مكيال آبائكم. أيها الحيات أولاد الأفاعي  كيف تهربون من دينونة جهنم؟ من أجل هذا هأنذا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01186498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AF22FE-1E77-4B04-A33A-738B5714B1A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أرسل إليكم أنبياء وحكماء وكتبةً، فتقتلون منهم  وتصلبون، وتجلدون منهم في مجامعكم، وتطردونهم من مدينةٍ إلى مدينةٍ، لكي ما يأتي عليكم كل دمٍ زكي سفك على الأرض، من دم هابيل</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9511775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CC6695-5D77-4B9A-B865-44582E15E29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الصديق إلى دم زكريا بن براشيا الذي قتلتموه بين  الهيكل والمذبح الحق أقول لكم: إن هذه جميعها  تأتي على هذا الجيل. يا أورشليم، يا أورشليم! يا  قاتلة الأنبياء وراجمة المرسلين إليها، كم مرةٍ</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8349052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19EE8F-4AB5-4734-973A-FD2CC23585D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أردت أن أجمع بنيك كما يجمع الطائر فراخه تحت  جناحيه، فلم تريدوا هأنذا أترك لكم بيتكم خرابًا.  فإني أقول لكم: إنكم من الآن لا ترونني حتى  تقولوا: مبارك الآتي باسم الرب!".</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003958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752600" y="19050"/>
            <a:ext cx="17526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السادس</a:t>
            </a:r>
            <a:endParaRPr lang="en-US" sz="3600" b="1" dirty="0">
              <a:solidFill>
                <a:schemeClr val="bg1"/>
              </a:solidFill>
            </a:endParaRPr>
          </a:p>
        </p:txBody>
      </p:sp>
      <p:sp>
        <p:nvSpPr>
          <p:cNvPr id="175107" name="Title 1"/>
          <p:cNvSpPr txBox="1">
            <a:spLocks/>
          </p:cNvSpPr>
          <p:nvPr/>
        </p:nvSpPr>
        <p:spPr bwMode="auto">
          <a:xfrm>
            <a:off x="0" y="3597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(41 : 1)</a:t>
            </a:r>
          </a:p>
        </p:txBody>
      </p:sp>
      <p:sp>
        <p:nvSpPr>
          <p:cNvPr id="175109"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6000" b="1" dirty="0">
                <a:solidFill>
                  <a:srgbClr val="FFFFFF"/>
                </a:solidFill>
                <a:latin typeface="Times New Roman" panose="02020603050405020304" pitchFamily="18" charset="0"/>
                <a:cs typeface="Times New Roman" panose="02020603050405020304" pitchFamily="18" charset="0"/>
              </a:rPr>
              <a:t>طوبى للذي يتفهم، في أمر المسكين والفقير. في يوم الشر، ينجيه الرب.</a:t>
            </a:r>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Title 1"/>
          <p:cNvSpPr txBox="1">
            <a:spLocks/>
          </p:cNvSpPr>
          <p:nvPr/>
        </p:nvSpPr>
        <p:spPr bwMode="auto">
          <a:xfrm>
            <a:off x="0" y="3657600"/>
            <a:ext cx="91440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انجيل مساء الاحد من معلمنا مرقس (8 : 22 - 26)</a:t>
            </a:r>
          </a:p>
        </p:txBody>
      </p:sp>
      <p:sp>
        <p:nvSpPr>
          <p:cNvPr id="1761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وجاء إلى بيت صيدا، فقدموا إليه أعمى وطلبوا إليه  أن يلمسه، فأخذ بيد الأعمى وأخرجه إلى خارج  القرية، وتفل في عينيه، ووضع يديه عليه وسأله:  "ماذا تبصر؟". فتطلع وقال: "إني أبصر الناس</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715306-F1EE-4CAD-87E5-56C43C0C2282}"/>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panose="02020603050405020304" pitchFamily="18" charset="0"/>
                <a:cs typeface="+mj-cs"/>
              </a:rPr>
              <a:t>كأشجارٍ يمشون". ثم وضع يديه أيضًا على عينيه،  فأبصر وشفي ونظر كل إنسانٍ جليًا. فأرسله إلى  بيته قائلًا: "لا تدخل القرية، ولا تقل لأحدٍ فيها".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714536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advClick="0" advTm="0"/>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 </a:t>
            </a:r>
            <a:r>
              <a:rPr lang="ar-EG" sz="4400" b="1" dirty="0">
                <a:solidFill>
                  <a:srgbClr val="FFC000"/>
                </a:solidFill>
                <a:latin typeface="Times New Roman" panose="02020603050405020304" pitchFamily="18" charset="0"/>
                <a:cs typeface="Times New Roman" pitchFamily="18" charset="0"/>
              </a:rPr>
              <a:t>الأحد الأول </a:t>
            </a:r>
            <a:endParaRPr lang="en-US" dirty="0"/>
          </a:p>
        </p:txBody>
      </p:sp>
      <p:sp>
        <p:nvSpPr>
          <p:cNvPr id="2051" name="Title 1"/>
          <p:cNvSpPr txBox="1">
            <a:spLocks/>
          </p:cNvSpPr>
          <p:nvPr/>
        </p:nvSpPr>
        <p:spPr bwMode="auto">
          <a:xfrm>
            <a:off x="0" y="34290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( 17: 1 )</a:t>
            </a:r>
          </a:p>
        </p:txBody>
      </p:sp>
      <p:sp>
        <p:nvSpPr>
          <p:cNvPr id="2053" name="Content Placeholder 3"/>
          <p:cNvSpPr txBox="1">
            <a:spLocks/>
          </p:cNvSpPr>
          <p:nvPr/>
        </p:nvSpPr>
        <p:spPr bwMode="auto">
          <a:xfrm>
            <a:off x="0" y="4381500"/>
            <a:ext cx="91440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أحبك يا رب قوتي، الرب هو ثباتي وملجإي ومخلصي، إلهي عوني، وعليه أتكل.</a:t>
            </a:r>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 الجمعة 7</a:t>
            </a:r>
            <a:endParaRPr lang="en-US" dirty="0"/>
          </a:p>
        </p:txBody>
      </p:sp>
      <p:sp>
        <p:nvSpPr>
          <p:cNvPr id="3072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a:t>
            </a:r>
            <a:r>
              <a:rPr lang="en-US" altLang="en-US" sz="4400" b="1" u="sng" dirty="0">
                <a:solidFill>
                  <a:srgbClr val="FFC000"/>
                </a:solidFill>
                <a:latin typeface="Times New Roman" panose="02020603050405020304" pitchFamily="18" charset="0"/>
                <a:cs typeface="Times New Roman" panose="02020603050405020304" pitchFamily="18" charset="0"/>
              </a:rPr>
              <a:t>)</a:t>
            </a:r>
            <a:r>
              <a:rPr lang="ar-EG" altLang="en-US" sz="4400" b="1" u="sng" dirty="0">
                <a:solidFill>
                  <a:srgbClr val="FFC000"/>
                </a:solidFill>
                <a:latin typeface="Times New Roman" panose="02020603050405020304" pitchFamily="18" charset="0"/>
                <a:cs typeface="Times New Roman" panose="02020603050405020304" pitchFamily="18" charset="0"/>
              </a:rPr>
              <a:t>31: 11 ، 12</a:t>
            </a:r>
            <a:r>
              <a:rPr lang="en-US" altLang="en-US" sz="4400" b="1" u="sng" dirty="0">
                <a:solidFill>
                  <a:srgbClr val="FFC000"/>
                </a:solidFill>
                <a:latin typeface="Times New Roman" panose="02020603050405020304" pitchFamily="18" charset="0"/>
                <a:cs typeface="Times New Roman" panose="02020603050405020304" pitchFamily="18" charset="0"/>
              </a:rPr>
              <a:t>(</a:t>
            </a:r>
            <a:endParaRPr lang="ar-EG" altLang="en-US" sz="4400" b="1" u="sng" dirty="0">
              <a:solidFill>
                <a:srgbClr val="FFC000"/>
              </a:solidFill>
              <a:latin typeface="Times New Roman" panose="02020603050405020304" pitchFamily="18" charset="0"/>
              <a:cs typeface="Times New Roman" panose="02020603050405020304" pitchFamily="18" charset="0"/>
            </a:endParaRPr>
          </a:p>
        </p:txBody>
      </p:sp>
      <p:sp>
        <p:nvSpPr>
          <p:cNvPr id="30728" name="Content Placeholder 3"/>
          <p:cNvSpPr txBox="1">
            <a:spLocks/>
          </p:cNvSpPr>
          <p:nvPr/>
        </p:nvSpPr>
        <p:spPr bwMode="auto">
          <a:xfrm>
            <a:off x="0" y="4381500"/>
            <a:ext cx="91440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600" b="1" dirty="0">
                <a:solidFill>
                  <a:srgbClr val="FFFFFF"/>
                </a:solidFill>
                <a:latin typeface="Times New Roman" panose="02020603050405020304" pitchFamily="18" charset="0"/>
                <a:cs typeface="Times New Roman" panose="02020603050405020304" pitchFamily="18" charset="0"/>
              </a:rPr>
              <a:t>كثيرة هي ضربات الخطاة، والذي يتكل على الرب الرحمة تحيط به افرحوا أيها الصديقون بالرب وابتهجوا، وافتخروا يا جميع مستقيمي القلوب.</a:t>
            </a:r>
            <a:br>
              <a:rPr lang="ar-EG" altLang="en-US" sz="4600" b="1" dirty="0">
                <a:solidFill>
                  <a:srgbClr val="FFFFFF"/>
                </a:solidFill>
                <a:latin typeface="Times New Roman" panose="02020603050405020304" pitchFamily="18" charset="0"/>
                <a:cs typeface="Times New Roman" panose="02020603050405020304" pitchFamily="18" charset="0"/>
              </a:rPr>
            </a:br>
            <a:endParaRPr lang="ar-EG" altLang="en-US" sz="4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لوقا (16: 19 ـ 31 ) </a:t>
            </a:r>
          </a:p>
        </p:txBody>
      </p:sp>
      <p:sp>
        <p:nvSpPr>
          <p:cNvPr id="317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EG" sz="4400" b="1">
                <a:solidFill>
                  <a:srgbClr val="FFFFFF"/>
                </a:solidFill>
                <a:latin typeface="Times New Roman" panose="02020603050405020304" pitchFamily="18" charset="0"/>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EG" sz="4400" b="1">
                <a:solidFill>
                  <a:srgbClr val="FFFFFF"/>
                </a:solidFill>
                <a:latin typeface="Times New Roman" panose="02020603050405020304" pitchFamily="18" charset="0"/>
                <a:cs typeface="Times New Roman" panose="02020603050405020304" pitchFamily="18" charset="0"/>
              </a:rPr>
            </a:br>
            <a:endParaRPr lang="ar-EG"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03C88C-BD6B-40AE-A0BD-11F850A5217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551256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D6F141-332A-454D-BEF1-FD5EE861BF5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537031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CC0FD4-43CB-4DCA-827C-063F42BC7A6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312263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88D0C3-B473-4012-928C-B83508FF145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ولا 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2817726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E0E693-EEED-411A-BF25-66249A88697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490965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028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( 7: 22 ـ 29 )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لأنه يوجد كثيرون سيقولون لي في ذلك اليوم: يا  رب، يا رب! أليس باسمك تنبأنا، وباسمك أخرجنا  شياطين، وباسمك صنعنا قواتٍ كثيرةً؟ فحينئذٍ  أصرخ لهم: إني لم أعرفكم قط! اذهبوا عني يا</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6AB4A6-5217-4AFE-94AB-1D66E4F774A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فاعلي الإثم! فكل من يسمع أقوالي هذه ويعمل بها،  أشبهه برجلٍ عاقلٍ، بنى بيته على الصخر. فنزل  المطر، وجاءت الأنهار، وهبت الرياح، وصدمت  ذلك البيت فلم يسقط ؛ لأن أساسه كان ثابنا على</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2327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 باكر </a:t>
            </a:r>
            <a:r>
              <a:rPr lang="en-US" dirty="0"/>
              <a:t>1</a:t>
            </a:r>
            <a:r>
              <a:rPr lang="ar-EG" dirty="0"/>
              <a:t>سبت </a:t>
            </a:r>
            <a:endParaRPr lang="en-US" dirty="0"/>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( 118: 39 )</a:t>
            </a:r>
          </a:p>
        </p:txBody>
      </p:sp>
      <p:sp>
        <p:nvSpPr>
          <p:cNvPr id="2053"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ts val="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أنت حظي يا رب. فقلت أن أحفظ وصاياك. توسلت إلى وجهك بكل قلبي. </a:t>
            </a:r>
          </a:p>
          <a:p>
            <a:pPr algn="ctr" rtl="1" eaLnBrk="1" hangingPunct="1">
              <a:spcBef>
                <a:spcPts val="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ارحمني كقولك.</a:t>
            </a:r>
          </a:p>
        </p:txBody>
      </p:sp>
    </p:spTree>
    <p:extLst>
      <p:ext uri="{BB962C8B-B14F-4D97-AF65-F5344CB8AC3E}">
        <p14:creationId xmlns:p14="http://schemas.microsoft.com/office/powerpoint/2010/main" val="233185534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872760-E63D-4CD6-B689-98D50555630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الصخر. وكل من يسمع أقوالي هذه ولم يعمل بها،  يشبه برجلٍ جاهلٍ، بنى بيته على الرمل. فنزل  المطر، وجرت الأنهار، وهبت الرياح، وصدمت ذلك  البيت فسقط، وكان سقوطه عظيمًا! ولما أتم يسوع</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2135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CB781-843F-433B-8785-84D21F126FA1}"/>
              </a:ext>
            </a:extLst>
          </p:cNvPr>
          <p:cNvSpPr txBox="1"/>
          <p:nvPr/>
        </p:nvSpPr>
        <p:spPr>
          <a:xfrm>
            <a:off x="0" y="4373940"/>
            <a:ext cx="9144000" cy="1569660"/>
          </a:xfrm>
          <a:prstGeom prst="rect">
            <a:avLst/>
          </a:prstGeom>
          <a:noFill/>
        </p:spPr>
        <p:txBody>
          <a:bodyPr vert="horz" rtlCol="0">
            <a:spAutoFit/>
          </a:bodyPr>
          <a:lstStyle/>
          <a:p>
            <a:pPr algn="justLow" rtl="1"/>
            <a:r>
              <a:rPr lang="ar-EG" sz="4800" b="1" dirty="0">
                <a:solidFill>
                  <a:srgbClr val="FFFFFF"/>
                </a:solidFill>
                <a:latin typeface="Times New Roman" panose="02020603050405020304" pitchFamily="18" charset="0"/>
                <a:cs typeface="+mj-cs"/>
              </a:rPr>
              <a:t>هذا الكلام كله بهتت الجموع من تعليمه، لأنه كان يعلمهم كمن له سلطان وليس ككتبتهم.</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4408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Title 1"/>
          <p:cNvSpPr>
            <a:spLocks noGrp="1"/>
          </p:cNvSpPr>
          <p:nvPr>
            <p:ph type="title"/>
          </p:nvPr>
        </p:nvSpPr>
        <p:spPr bwMode="auto">
          <a:xfrm>
            <a:off x="-2057400" y="19050"/>
            <a:ext cx="2057400" cy="310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مساء الاحد الأول</a:t>
            </a:r>
            <a:br>
              <a:rPr lang="en-US" sz="3600" b="1" dirty="0">
                <a:solidFill>
                  <a:schemeClr val="bg1"/>
                </a:solidFill>
              </a:rPr>
            </a:br>
            <a:endParaRPr lang="en-US" dirty="0"/>
          </a:p>
        </p:txBody>
      </p:sp>
      <p:sp>
        <p:nvSpPr>
          <p:cNvPr id="157699"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(47: 8، 9)</a:t>
            </a:r>
          </a:p>
        </p:txBody>
      </p:sp>
      <p:sp>
        <p:nvSpPr>
          <p:cNvPr id="157701"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mj-cs"/>
              </a:rPr>
              <a:t>يمينك مملوءةٌ عدلًا. فليفرح جبل صهيون، ولتتهلل بنات اليهودية، من أجل أحكامك يا رب.</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(6 : 27 – 38)</a:t>
            </a:r>
          </a:p>
        </p:txBody>
      </p:sp>
      <p:sp>
        <p:nvSpPr>
          <p:cNvPr id="15872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لكني أقول لكم أيها السامعون أحبوا أعداءكم،  أحسنوا إلى مبغضيكم، باركوا لاعنيكم، صلوا لأجل  الذين يضطهدونكم من لطمك على خدك فحول له  الآخر، ومن أخذ رداءك فلا تمنعه من أن يأخذ ثوبك</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08174D-1121-4569-8AB1-27C020C96F2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أيضًا وكل من سألك فأعطه، ومن أخذ الذي لك فلا  تطالبه. وكما تريدون أن يفعل الناس بكم، افعلوا  أنتم أيضًا بهم هكذا وإن أحببتم الذين يحبونكم، فما  هو أجركم؟ فإن الخطاة أيضًا يحبون من يحبهم وإذا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4072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4DB70F-2F1C-46D6-B1D2-284309E63F0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صنعتم الخير مع الذين يحسنون إليكم، فما هو  فضلكم؟ فإن الخطاة يفعلون هكذا وإن أقرضتم  الذين ترجون أن تستردوا منهم، فما هو فضلكم؟  فإن الخطاة أيضًا يقرضون الخطاة لكي يأخذوا منهم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575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BCFF4-8D46-4ABA-BFBE-71ACC620943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العوض، بل أحبوا أعداءكم، وأحسنوا إليهم،  وأعطوا وأنتم لا ترجون شيئًا، فيكون أجركم عظيمًا  وتكونوا بني العلي، فإنه صالحٌ على غير الشاكرين  والأشرار. فكونوا رحماء كما أن أباكم رحيمٌ. </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15739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162913-568E-4A2F-8EE0-EEAEDCAA23E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ولا تدينوا فلا تدانوا لا تقضوا على أحدٍ فلا يحكم عليكم  اغفروا يغفر لكم. أعطوا تعطوا، كيلًا جيدًا ملبدًا  مهزوزًا فائضًا يعطون في أحضائكم لأنه بالكيل  الذي به تكيلون يكال لكم.</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61535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( 5: 25 ـ 37 )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كن مراضيا لخصمك سريعًا ما دمت معه في  الطريق، لئلا يسلمك الخصم إلى القاضي، ويسلمك  القاضي إلى الشرطي، فتلقى في السجن الحق أقول  لك: لا تخرج من هناك حتى توفي الفلس الأخير! قد</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45497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2 سبت</a:t>
            </a:r>
            <a:endParaRPr lang="en-US" dirty="0"/>
          </a:p>
        </p:txBody>
      </p:sp>
      <p:sp>
        <p:nvSpPr>
          <p:cNvPr id="5123"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( 24: 7 ،10 )</a:t>
            </a:r>
          </a:p>
        </p:txBody>
      </p:sp>
      <p:sp>
        <p:nvSpPr>
          <p:cNvPr id="5125" name="Content Placeholder 3"/>
          <p:cNvSpPr txBox="1">
            <a:spLocks/>
          </p:cNvSpPr>
          <p:nvPr/>
        </p:nvSpPr>
        <p:spPr bwMode="auto">
          <a:xfrm>
            <a:off x="0" y="4495800"/>
            <a:ext cx="91440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حسب رحمتك اذكرني أنت، من أجل صلاحك يا  رب، لأنه صالح ومستقيم هو الرب من أجل اسمك يا رب تغفر لي خطيتى لأنها كثيرة.</a:t>
            </a:r>
          </a:p>
        </p:txBody>
      </p:sp>
    </p:spTree>
    <p:extLst>
      <p:ext uri="{BB962C8B-B14F-4D97-AF65-F5344CB8AC3E}">
        <p14:creationId xmlns:p14="http://schemas.microsoft.com/office/powerpoint/2010/main" val="164384075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مرقس ( 9: 43 ـ 50 )</a:t>
            </a:r>
          </a:p>
        </p:txBody>
      </p:sp>
      <p:sp>
        <p:nvSpPr>
          <p:cNvPr id="61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panose="02020603050405020304" pitchFamily="18" charset="0"/>
                <a:cs typeface="Times New Roman" panose="02020603050405020304" pitchFamily="18" charset="0"/>
              </a:rPr>
              <a:t>فإن أعثرتك يدك فاقطعها. فخير لك أن تدخل الحياة  وأنت أقطع من أن يكون لك يدان وتذهب إلى جهنم،  إلى النار التي لا تطفأ. وإن أعثرتك رجلك فاقطعها.  فخير لك أن تدخل الحياة وأنت أعرج من أن يكون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03572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EC8AB7-6199-4FC3-B001-0B572F20774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لك رجلان وتطرح في جهنم في النار. وإن أعثرتك  عينك فاقلعها. فخير لك أن تدخل ملكوت الله وأنت  أعور من أن يكون لك عينان وتلقى في جهنم النار.  حيث دودهم لا يموت ونارهم لا تطفأ. لأن كل واحدٍ</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33529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BC2F16-ED75-46C9-B63A-01D1C7BFBEF5}"/>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panose="02020603050405020304" pitchFamily="18" charset="0"/>
                <a:cs typeface="+mj-cs"/>
              </a:rPr>
              <a:t>يملح بالنار، وكل ذبيحةٍ تملح بملح. الملح جيد. ولكن إذا صار الملح بلا ملوحةٍ، فبماذا تصلحونه؟ فليكن فيكم ملح، وليسالم بعضكم بعضًا.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21239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705128"/>
      </p:ext>
    </p:extLst>
  </p:cSld>
  <p:clrMapOvr>
    <a:masterClrMapping/>
  </p:clrMapOvr>
  <p:transition advClick="0" advTm="0"/>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الثانى</a:t>
            </a:r>
            <a:endParaRPr lang="en-US" sz="3600" b="1" dirty="0">
              <a:solidFill>
                <a:schemeClr val="bg1"/>
              </a:solidFill>
            </a:endParaRPr>
          </a:p>
        </p:txBody>
      </p:sp>
      <p:sp>
        <p:nvSpPr>
          <p:cNvPr id="139267" name="Title 1"/>
          <p:cNvSpPr txBox="1">
            <a:spLocks/>
          </p:cNvSpPr>
          <p:nvPr/>
        </p:nvSpPr>
        <p:spPr bwMode="auto">
          <a:xfrm>
            <a:off x="0" y="358370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( 50 : 1 ، 9 )</a:t>
            </a:r>
          </a:p>
        </p:txBody>
      </p:sp>
      <p:sp>
        <p:nvSpPr>
          <p:cNvPr id="139269"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ارحمني يا الله كعظيم رحمتك، وبحسب كثرة رأفاتك. اصرف وجهك عن خطاياي، وأمح جميع آثامي.</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مرقس ( 1 : 12 ـ 15 )</a:t>
            </a:r>
          </a:p>
        </p:txBody>
      </p:sp>
      <p:sp>
        <p:nvSpPr>
          <p:cNvPr id="14029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panose="02020603050405020304" pitchFamily="18" charset="0"/>
                <a:cs typeface="Times New Roman" panose="02020603050405020304" pitchFamily="18" charset="0"/>
              </a:rPr>
              <a:t>وللوقت أخرجه الروح إلى البرية، فكان في البرية  أربعين يومًا وأربعين ليلةً يجرب من الشيطان.  وكان مع الوحوش وكانت الملائكة تخدمه. وبعدما  أسلم يوحنا أتى يسوع إلى الجليل يكرز بإنجيل</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ECE8B8-B4D2-4CCB-B079-A4CDC67E9924}"/>
              </a:ext>
            </a:extLst>
          </p:cNvPr>
          <p:cNvSpPr txBox="1"/>
          <p:nvPr/>
        </p:nvSpPr>
        <p:spPr>
          <a:xfrm>
            <a:off x="0" y="4381500"/>
            <a:ext cx="9144000" cy="1569660"/>
          </a:xfrm>
          <a:prstGeom prst="rect">
            <a:avLst/>
          </a:prstGeom>
          <a:noFill/>
        </p:spPr>
        <p:txBody>
          <a:bodyPr vert="horz" rtlCol="0">
            <a:spAutoFit/>
          </a:bodyPr>
          <a:lstStyle/>
          <a:p>
            <a:pPr algn="justLow" rtl="1"/>
            <a:r>
              <a:rPr lang="ar-EG" sz="4800" b="1" dirty="0">
                <a:solidFill>
                  <a:srgbClr val="FFFFFF"/>
                </a:solidFill>
                <a:latin typeface="Times New Roman" panose="02020603050405020304" pitchFamily="18" charset="0"/>
                <a:cs typeface="+mj-cs"/>
              </a:rPr>
              <a:t>ملكوت الله قائلًا: "قد كمل الزمان واقترب ملكوت الله، فتوبوا وآمنوا بالإنجيل".</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30759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727415"/>
      </p:ext>
    </p:extLst>
  </p:cSld>
  <p:clrMapOvr>
    <a:masterClrMapping/>
  </p:clrMapOvr>
  <p:transition advClick="0" advTm="0"/>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 </a:t>
            </a:r>
            <a:r>
              <a:rPr lang="ar-EG" sz="4400" b="1" dirty="0">
                <a:solidFill>
                  <a:srgbClr val="FFC000"/>
                </a:solidFill>
                <a:latin typeface="Times New Roman" panose="02020603050405020304" pitchFamily="18" charset="0"/>
                <a:cs typeface="Times New Roman" pitchFamily="18" charset="0"/>
              </a:rPr>
              <a:t>الأحد الثاني</a:t>
            </a:r>
            <a:endParaRPr lang="en-US" dirty="0"/>
          </a:p>
        </p:txBody>
      </p:sp>
      <p:sp>
        <p:nvSpPr>
          <p:cNvPr id="5123" name="Title 1"/>
          <p:cNvSpPr txBox="1">
            <a:spLocks/>
          </p:cNvSpPr>
          <p:nvPr/>
        </p:nvSpPr>
        <p:spPr bwMode="auto">
          <a:xfrm>
            <a:off x="0" y="3597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( 56: 1 )</a:t>
            </a:r>
          </a:p>
        </p:txBody>
      </p:sp>
      <p:sp>
        <p:nvSpPr>
          <p:cNvPr id="5125" name="Content Placeholder 3"/>
          <p:cNvSpPr txBox="1">
            <a:spLocks/>
          </p:cNvSpPr>
          <p:nvPr/>
        </p:nvSpPr>
        <p:spPr bwMode="auto">
          <a:xfrm>
            <a:off x="0" y="4362263"/>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ارحمني يا الله ارحمني، فإنه عليك توكلت نفسي، وبظل جناحيك أتكل، إلى أن يعبر الإثم.</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A802B9-236A-4E65-86C0-E8A9CBE1A8B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سمعتم أنه قيل للقدماء: لا تزن. وأما أنا فأقول لكم: إن كل من ينظر إلى امرأةٍ ليشتهيها، فقد زنى بها في قلبه. فإن كانت عينك اليمنى تعثرك فاقلعها وألقها عنك، لأنه خير لك أن يهلك أحد أعضائك ولا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545779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358046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لوقا ( 4: 1 ـ 13 )</a:t>
            </a:r>
          </a:p>
        </p:txBody>
      </p:sp>
      <p:sp>
        <p:nvSpPr>
          <p:cNvPr id="61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أما يسوع فرجع من الأردن ممتلئًا من الروح  القدس، وحمله الروح إلى البرية أربعين يومًا  يجربه إبليس. ولم يأكل شيئًا في تلك الأيام. ولما  تمت جاء أخيرًا. وقال له إبليس: "إن كنت أنت ابن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9FFE2E-827F-4263-B44C-867BBE4AD95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الله، فقل لهذا الحجر أن يصير خبزًا". فأجابه  يسوع قائلًا: "مكتوب: ليس بالخبز وحده يحيا  الإنسان، بل بكل كلمةٍ تخرج من فم الله". ثم أصعده  إبليس إلى جبلٍ عالٍ وأراه جميع ممالك المسكونة</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18986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AAAE11-1696-459B-9B12-42BC9FA8BFA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في لحظةٍ من الزمان. وقال له إبليس: "لك أعطي  هذا السلطان كله ومجده، لأنه إلي قد دفع، وأنا  أعطيه لمن أريد. فإن أنت سجدت أمامي يكون لك  جميعه". فأجاب يسوع وقال له: "اذهب عني يا</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6036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14E134-F0B2-424C-87A0-F6D8E7D5A02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شيطان! إنه مكتوب: للرب إلهك تسجد وإياه وحده  تعبد". ثم جاء به أيضًا إلى أورشليم، وأقامه على  جناح الهيكل وقال له: "إن كنت أنت ابن الله فاطرح  نفسك من هنا إلى أسفل، لأنه مكتوب: "أنه يوصي</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66140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D7D3F1-1753-4012-BDFE-7F303A7912D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ملائكته بك ليحفظوك، وأنهم على أذرعهم يحملونك  لئلا تصدم بحجرٍ رجلك". فأجاب يسوع وقال له:  "إنه قد قيل: لا تجرب الرب إلهك". ولما أكمل  إبليس كل تجربةٍ، انصرف عنه إلى حينٍ.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714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Title 1"/>
          <p:cNvSpPr>
            <a:spLocks noGrp="1"/>
          </p:cNvSpPr>
          <p:nvPr>
            <p:ph type="title"/>
          </p:nvPr>
        </p:nvSpPr>
        <p:spPr bwMode="auto">
          <a:xfrm>
            <a:off x="-1371600" y="19050"/>
            <a:ext cx="13716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الثانى</a:t>
            </a:r>
            <a:endParaRPr lang="en-US" sz="3600" b="1" dirty="0">
              <a:solidFill>
                <a:schemeClr val="bg1"/>
              </a:solidFill>
            </a:endParaRPr>
          </a:p>
        </p:txBody>
      </p:sp>
      <p:sp>
        <p:nvSpPr>
          <p:cNvPr id="161795" name="Title 1"/>
          <p:cNvSpPr txBox="1">
            <a:spLocks/>
          </p:cNvSpPr>
          <p:nvPr/>
        </p:nvSpPr>
        <p:spPr bwMode="auto">
          <a:xfrm>
            <a:off x="0" y="357019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(40: 1)</a:t>
            </a:r>
          </a:p>
        </p:txBody>
      </p:sp>
      <p:sp>
        <p:nvSpPr>
          <p:cNvPr id="161797"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6000" b="1" dirty="0">
                <a:solidFill>
                  <a:srgbClr val="FFFFFF"/>
                </a:solidFill>
                <a:latin typeface="Times New Roman" panose="02020603050405020304" pitchFamily="18" charset="0"/>
                <a:cs typeface="Times New Roman" panose="02020603050405020304" pitchFamily="18" charset="0"/>
              </a:rPr>
              <a:t>طوبى للذي يتفهم، في أمر المسكين والفقير، في يوم الشر، ينجيه الرب.</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(4 : 1 – 13)</a:t>
            </a:r>
          </a:p>
        </p:txBody>
      </p:sp>
      <p:sp>
        <p:nvSpPr>
          <p:cNvPr id="16282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أما يسوع فرجع من الأردن ممتلئًا من الروح  القدس، وحمله الروح إلى البرية أربعين يومًا  يجربه إبليس ولم يأكل شيئًا في تلك الأيام. ولما  تمت جاع أخيرًا. وقال له إبليس: "إن كنت أنت ابن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3A2727-77A1-4BF6-B476-091EAC0C4CE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الله، فقل لهذا الحجر أن يصير خبزًا". فأجابه  يسوع قائلًا: "مكتوبٌ: ليس بالخبز وحده يحيا  الإنسان، بل بكل كلمةٍ تخرج من فم الله". ثم أصعده  إبليس إلى جبلٍ عالٍ وأراه جميع ممالك المسكونة</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14069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E92DC5-F40E-4D0E-B6A0-9FD28A76495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في لحظةٍ من الزمان. وقال له إبليس: "لك أعطي  هذا السلطان كله ومجده، لأنه إلي قد دفع، وأنا  أعطيه لمن أريد. فإن أنت سجدت أمامي يكون لك  جميعه". فأجاب يسوع وقال له: "اذهب عني يا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5150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5C1EAF-B9B4-44AF-998E-2A2E945B391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يلقى جسدك كله في جهنم. وإن كانت يدك اليمنى  تعثرك فاقطعها وألقها عنك، لأنه خير لك أن يهلك  أحد أعضائك ولا يلقى جسدك كله في جهنم. وقيل:  من طلق امرأته فليعطها كتاب طلاق. وأما أنا فأقول</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55906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6C0CD8-82CA-4AB2-82E2-1BBE856B7FD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شيطان إنه مكتوبٌ للرب إلهك تسجد، وإياه وحده  تعبد". ثم جاء به أيضًا إلى أورشليم، وأقامه على  جناح الهيكل وقال له: "إن كنت أنت ابن الله،  فاطرح نفسك من هنا إلى أسفل، لأنه مكتوبٌ: أنه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403217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D3539E-5070-4088-A5EE-D015685CC1F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يوصي ملائكته بك ليحفظوك، وأنهم على أذرعهم  يحملونك لئلا تصدم بحجرٍ رجلك". فأجاب يسوع  وقال له: "إنه قد قيل: لا تجرب الرب إلهك". ولما  أكمل إبليس كل تجربةٍ، انصرف عنه إلى حينٍ.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63395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3 سبت</a:t>
            </a:r>
            <a:endParaRPr lang="en-US" dirty="0"/>
          </a:p>
        </p:txBody>
      </p:sp>
      <p:sp>
        <p:nvSpPr>
          <p:cNvPr id="9219" name="Title 1"/>
          <p:cNvSpPr txBox="1">
            <a:spLocks/>
          </p:cNvSpPr>
          <p:nvPr/>
        </p:nvSpPr>
        <p:spPr bwMode="auto">
          <a:xfrm>
            <a:off x="0" y="35983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( 129: 1، 2 )</a:t>
            </a:r>
          </a:p>
        </p:txBody>
      </p:sp>
      <p:sp>
        <p:nvSpPr>
          <p:cNvPr id="9221" name="Content Placeholder 3"/>
          <p:cNvSpPr txBox="1">
            <a:spLocks/>
          </p:cNvSpPr>
          <p:nvPr/>
        </p:nvSpPr>
        <p:spPr bwMode="auto">
          <a:xfrm>
            <a:off x="0"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من الأعماق صرخت إليك يا رب، يا رب استمع صوتي. لتكن أذناك مصغيتين، إلى صوت تضرعي.</a:t>
            </a:r>
          </a:p>
        </p:txBody>
      </p:sp>
    </p:spTree>
    <p:extLst>
      <p:ext uri="{BB962C8B-B14F-4D97-AF65-F5344CB8AC3E}">
        <p14:creationId xmlns:p14="http://schemas.microsoft.com/office/powerpoint/2010/main" val="983299050"/>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مرقس ( 10: 17 ـ 27 )</a:t>
            </a:r>
          </a:p>
        </p:txBody>
      </p:sp>
      <p:sp>
        <p:nvSpPr>
          <p:cNvPr id="1024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وفيما هو خارج إلى الطريق، أسرع واحد وجثا  على ركبتيه وسأله: "أيها المعلم الصالح، ماذا  أعمل لأرث الحياة الأبدية؟". فقال له يسوع:  "لماذا تدعوني الصالح؟ ليس أحد صالحًا إلا الله</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6683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13E4F6-25D2-4F4A-8739-7F3C66AAB3A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وحده. أنت تعرف الوصايا: لا تقتل. لا تزن. لا  تسرق لا تشهد بالزور لا تسلب أكرم أباك وأمك".  فقال له: "يا معلم هذه كلها حفظتها منذ حداثتي".  فنظر إليه يسوع وأحبه، وقال له: "أتريد أن تكون</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8129171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085F7E-9857-42C8-BC41-7320AF1C027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كاملا يعوزك شيء واحد: اذهب بع كل ما لك  وأعطه للمساكين، فتربح لك كنزًا في السماء،  وتعال اتبعني حاملًا الصليب". أما هو فاغتم من  القول ومضى حزينًا، لأنه كان ذا أموالٍ كثيرةٍ. فنظر</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967661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0F23AD-BA53-40D7-A40E-32B237353E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يسوع وقال لتلاميذه: "ما أعسر دخول ذوي  الأموال إلى ملكوت الله!" فخاف التلاميذ من الكلام.  فأجابهم يسوع أيضًا وقال: "يا بني، ما أعسر  دخول المتكلين على الأموال إلى ملكوت الله! مرور</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52503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F0F5BD-1356-4144-9032-21383476AE9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جملٍ في ثقب إبرةٍ أيسر من أن يدخل غني إلى  ملكوت الله" فبهتوا إلى الغاية قائلين له: "من  يستطيع أن يخلص ؟". فنظر إليهم يسوع وقال:  "عند الناس غير مستطاع، ولكن ليس عند الله؛</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966264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58F7C9-882E-4621-A3A0-1864DF56C5C1}"/>
              </a:ext>
            </a:extLst>
          </p:cNvPr>
          <p:cNvSpPr txBox="1"/>
          <p:nvPr/>
        </p:nvSpPr>
        <p:spPr>
          <a:xfrm>
            <a:off x="0" y="4419600"/>
            <a:ext cx="9144000" cy="840230"/>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panose="02020603050405020304" pitchFamily="18" charset="0"/>
                <a:cs typeface="+mj-cs"/>
              </a:rPr>
              <a:t>لأن كل شيءٍ مستطاع عند الله".</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77683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BD414A-B349-49A0-90BA-58F0790DFEE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لكم: إن من طلق امرأته إلا لعلة الزنى يجعلها  تزني، ومن يتزوج مطلقةً فإنه يزني. أيضًا سمعتم  أنه قيل للقدماء: لا تحنث، بل أوف للرب أقسامك.  وأما أنا فأقول لكم: لا تحلفوا ألبتة، لا تحلفوا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714343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661134"/>
      </p:ext>
    </p:extLst>
  </p:cSld>
  <p:clrMapOvr>
    <a:masterClrMapping/>
  </p:clrMapOvr>
  <p:transition advClick="0" advTm="0"/>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Title 1"/>
          <p:cNvSpPr>
            <a:spLocks noGrp="1"/>
          </p:cNvSpPr>
          <p:nvPr>
            <p:ph type="title"/>
          </p:nvPr>
        </p:nvSpPr>
        <p:spPr bwMode="auto">
          <a:xfrm>
            <a:off x="-1524000" y="19050"/>
            <a:ext cx="15240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الثالث</a:t>
            </a:r>
            <a:endParaRPr lang="en-US" sz="3600" b="1" dirty="0">
              <a:solidFill>
                <a:schemeClr val="bg1"/>
              </a:solidFill>
            </a:endParaRPr>
          </a:p>
        </p:txBody>
      </p:sp>
      <p:sp>
        <p:nvSpPr>
          <p:cNvPr id="141315" name="Title 1"/>
          <p:cNvSpPr txBox="1">
            <a:spLocks/>
          </p:cNvSpPr>
          <p:nvPr/>
        </p:nvSpPr>
        <p:spPr bwMode="auto">
          <a:xfrm>
            <a:off x="0" y="36105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( 87 : 1 ، 2 )</a:t>
            </a:r>
          </a:p>
        </p:txBody>
      </p:sp>
      <p:sp>
        <p:nvSpPr>
          <p:cNvPr id="141317"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200" b="1" dirty="0">
                <a:solidFill>
                  <a:srgbClr val="FFFFFF"/>
                </a:solidFill>
                <a:latin typeface="Times New Roman" panose="02020603050405020304" pitchFamily="18" charset="0"/>
                <a:cs typeface="Times New Roman" panose="02020603050405020304" pitchFamily="18" charset="0"/>
              </a:rPr>
              <a:t>أيها الرب إله خلاصي، صرخت النهار والليل أمامك فلتبلغ صلاتي أمامك، يا رب أمل سمعك إلى طلبتي.</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txBox="1">
            <a:spLocks/>
          </p:cNvSpPr>
          <p:nvPr/>
        </p:nvSpPr>
        <p:spPr bwMode="auto">
          <a:xfrm>
            <a:off x="-13447" y="36140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عشية من معلمنا متى ( 15 : 1 ـ 20 )</a:t>
            </a:r>
          </a:p>
        </p:txBody>
      </p:sp>
      <p:sp>
        <p:nvSpPr>
          <p:cNvPr id="142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حينئذٍ جاء إلى يسوع من أورشليم فريسيون وكتبةٌ  قائلين: "لماذا يتعدى تلاميذك تقليد الشيوخ، فإنهم  لا يغسلون أيديهم حينما يأكلون خبزًا؟" فقال لهم:  "وأنتم أيضًا، لماذا تتعدون وصية الله بسبب</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FD36E1-7421-436F-9BCF-E70D23D383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تقليدكم؟ فإن الله أوصى قائلًا: أكرم أباك وأمك،  ومن قال كلمةً رديئةً في أبيه وأمه فليمت موتًا.  وأما أنتم فتقولون: من قال لأبيه أو أمه قربانٌ هو  الذي تنتفع به مني. فلا يكرم أباه وأمه. فقد أبطلتم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499252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F016B8-4DCF-49D8-9958-8CFCD2B2A1D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وصية الله بسبب تقليدكم يا مراؤون حسنًا تنبأ عنكم  إشعياء النبي قائلًا: هذا الشعب يكرمني بشفتيه،  وأما قلبه فمبتعدٌ عني بعيدًا. وباطلًا يعبدونني وهم  يعلمون تعاليم هي وصايا الناس". ثم دعا الجمع</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882154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6B5738-61C7-40DF-B8D3-01887384631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وقال لهم: "اسمعوا وافهموا ليس ما يدخل الفم  ينجس الإنسان، بل ما يخرج من الفم هذا ينجس  الإنسان". حينئذٍ تقدم إليه تلاميذه وقالوا له: "أنت  تعلم أن الفريسيين لما سمعوا هذا القول عثروا؟".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532854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203E1E-53FD-4686-ACD1-318990EBB9C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فأجاب وقال: "كل غرسٍ لم يغرسه أبي الذي في  السماوات يقلع من أصوله أتركوهم هم عميانٌ قادة  عميانٍ وإن كان أعمى يقود أعمى، سقط كلاهما في  حفرةٍ". فأجاب بطرس وقال له: "فسر لنا هذا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900318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FFEAE1-19E9-4770-A14D-9A9CC78D9D0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المثل". فقال لهم: "أنتم أيضًا حتى الآن غير  فاهمين؟ ألا تفهمون بعد أن كل ما يدخل فم الإنسان  يمضي إلى الجوف ويندفع إلى المخرج؟ وأما ما  يخرج من الفم فمن القلب يخرج، وذلك ينجس</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327286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7F58D5-1AA8-4861-B905-2A1F462F8B0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الإنسان؛ لأن من القلب تخرج أفكارٌ شريرة: القتل،  الزنى، الفسق، السرقة، شهادات النور، التجاديف  تلك هي التي تنجس الإنسان وأما الأكل بأيدٍ غير  مغسولةٍ فلا ينجس الإنسان".</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1152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06F26C-3A43-453D-A561-1D3B0129C95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بالسماء لأنها عرش الله، ولا بالأرض لأنها موطي  قدميه، ولا بأورشليم لأنها مدينة الملك العظيم. ولا  تحلف برأسك، لأنك لا تقدر أن تجعل شعرةً واحدةً  بيضاء أو سوداء. فليكن كلامكم: نعم نعم، ولا لا.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793286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latin typeface="Times New Roman" panose="02020603050405020304" pitchFamily="18" charset="0"/>
                <a:cs typeface="Times New Roman" pitchFamily="18" charset="0"/>
              </a:rPr>
              <a:t>باكر الأحد الثالث</a:t>
            </a:r>
            <a:endParaRPr lang="en-US" dirty="0"/>
          </a:p>
        </p:txBody>
      </p:sp>
      <p:sp>
        <p:nvSpPr>
          <p:cNvPr id="9219" name="Title 1"/>
          <p:cNvSpPr txBox="1">
            <a:spLocks/>
          </p:cNvSpPr>
          <p:nvPr/>
        </p:nvSpPr>
        <p:spPr bwMode="auto">
          <a:xfrm>
            <a:off x="462756" y="359372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( 54: 1، 14 )</a:t>
            </a:r>
          </a:p>
        </p:txBody>
      </p:sp>
      <p:sp>
        <p:nvSpPr>
          <p:cNvPr id="9221" name="Content Placeholder 3"/>
          <p:cNvSpPr txBox="1">
            <a:spLocks/>
          </p:cNvSpPr>
          <p:nvPr/>
        </p:nvSpPr>
        <p:spPr bwMode="auto">
          <a:xfrm>
            <a:off x="0" y="4381500"/>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000" b="1" dirty="0">
                <a:solidFill>
                  <a:srgbClr val="FFFFFF"/>
                </a:solidFill>
                <a:latin typeface="Times New Roman" panose="02020603050405020304" pitchFamily="18" charset="0"/>
                <a:cs typeface="Times New Roman" panose="02020603050405020304" pitchFamily="18" charset="0"/>
              </a:rPr>
              <a:t>أنصت يا الله لصلاتي، ولا تغفل عن تضرعي، التفت إلي واستمع مني. أنا صرخت إلى الله والرب استجاب لي.</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358812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( 20: 1 ـ 16 )</a:t>
            </a:r>
          </a:p>
        </p:txBody>
      </p:sp>
      <p:sp>
        <p:nvSpPr>
          <p:cNvPr id="1024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يشبه ملكوت السماوات رجلًا رب بيتٍ خرج بالغداة  يستأجر فعلة لكرمه، فشارط الفعلة على دينارٍ في  اليوم، وأرسلهم إلى كرمه. ثم خرج في الساعة  الثالثة فرأى آخرين واقفين في السوق بطالين،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01072D-BD6E-42B7-B670-17CB76DBA44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فقال لهم: امضوا أنتم أيضًا إلى كرمي وأنا أعطيكم  ما يحق لكم. فمضوا وخرج أيضًا نحو الساعة  السادسة ونحو التاسعة فصنع كذلك. وخرج أيضًا  نحو الحادية عشرة فوجد آخرين واقفين، فقال لهم: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968636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C7B389-6999-4300-90C4-5EBD9E4839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ما بالكم واقفين ههنا النهار كله بطالين؟ فقالوا له:  إنه لم يستأجرنا أحد. فقال لهم: امضوا أنتم أيضًا  إلى كرمي. فلما كان المساء قال رب الكرم لوكيله:  أدع الفعلة وأعطهم الأجرة مبتديًا من الآخرين إلى</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727482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6CBF94-97A0-47BF-99F8-C459B75A3F8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الأولين. فجاء أصحاب الساعة الحادية عشرة  فأخذوا كل واحدٍ دينارًا. فلما جاء الأولون ظنوا أنهم  يأخذون أكثر. فأخذوا أيضًا كل واحدٍ دينارًا. وفيما  هم يأخذون تذمروا على رب البيت قائلين: إن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82903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812BEA-C44C-4D1B-A419-7484722C69A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هؤلاء الآخرين عملوا ساعةً واحدةً، فجعلتهم  مساوين لنا ونحن حملنا ثقل النهار وحره! فأجاب  وقال لواحدٍ منهم: "يا صاح، ما ظلمتك! أما  شارطتك على دينارٍ؟ خذ ما لك وامض، فإني أريد</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9312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133F4D-2CB5-4FED-B2ED-C1E098339B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أن أعطي هذا الآخر مثلك. أليس لي أن أفعل بما لي  ما أريد؟ أم عينك شريرة لأني أنا صالح؟ فعلى هذا  المثال يكون الآخرون أولين والأولون آخرين لأن  المدعوين كثيرون والمختارين قليلون".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21121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2057400" y="19050"/>
            <a:ext cx="2057400" cy="227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مساء الاحد الثالث</a:t>
            </a:r>
            <a:endParaRPr lang="en-US" dirty="0"/>
          </a:p>
        </p:txBody>
      </p:sp>
      <p:sp>
        <p:nvSpPr>
          <p:cNvPr id="165891" name="Title 1"/>
          <p:cNvSpPr txBox="1">
            <a:spLocks/>
          </p:cNvSpPr>
          <p:nvPr/>
        </p:nvSpPr>
        <p:spPr bwMode="auto">
          <a:xfrm>
            <a:off x="-4482"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(29 : 1 – 3)</a:t>
            </a:r>
          </a:p>
        </p:txBody>
      </p:sp>
      <p:sp>
        <p:nvSpPr>
          <p:cNvPr id="165893" name="Content Placeholder 3"/>
          <p:cNvSpPr txBox="1">
            <a:spLocks/>
          </p:cNvSpPr>
          <p:nvPr/>
        </p:nvSpPr>
        <p:spPr bwMode="auto">
          <a:xfrm>
            <a:off x="0" y="4408394"/>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800" b="1" dirty="0">
                <a:solidFill>
                  <a:srgbClr val="FFFFFF"/>
                </a:solidFill>
                <a:latin typeface="Times New Roman" panose="02020603050405020304" pitchFamily="18" charset="0"/>
                <a:cs typeface="Times New Roman" panose="02020603050405020304" pitchFamily="18" charset="0"/>
              </a:rPr>
              <a:t>أعظمك يا رب لأنك احتضنتني، ولم تشمت بي</a:t>
            </a:r>
            <a:r>
              <a:rPr lang="ar-EG" sz="4800" b="1" dirty="0">
                <a:solidFill>
                  <a:srgbClr val="FFFFFF"/>
                </a:solidFill>
                <a:latin typeface="Times New Roman" panose="02020603050405020304" pitchFamily="18" charset="0"/>
                <a:cs typeface="Times New Roman" panose="02020603050405020304" pitchFamily="18" charset="0"/>
              </a:rPr>
              <a:t> </a:t>
            </a:r>
            <a:r>
              <a:rPr lang="ar-SA" sz="4800" b="1" dirty="0">
                <a:solidFill>
                  <a:srgbClr val="FFFFFF"/>
                </a:solidFill>
                <a:latin typeface="Times New Roman" panose="02020603050405020304" pitchFamily="18" charset="0"/>
                <a:cs typeface="Times New Roman" panose="02020603050405020304" pitchFamily="18" charset="0"/>
              </a:rPr>
              <a:t>أعدائي. أيها الرب إلهي صرخت إليك فشفيتني. يا رب أصعدت نفسي من الجحيم.</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Title 1"/>
          <p:cNvSpPr txBox="1">
            <a:spLocks/>
          </p:cNvSpPr>
          <p:nvPr/>
        </p:nvSpPr>
        <p:spPr bwMode="auto">
          <a:xfrm>
            <a:off x="-13447" y="36118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متى (21 : 28 - 32)</a:t>
            </a:r>
          </a:p>
        </p:txBody>
      </p:sp>
      <p:sp>
        <p:nvSpPr>
          <p:cNvPr id="16691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"ماذا تظنون؟ إنسانٌ كان له ابنان، فدنا إلى الأول  وقال: يا ابني، إذهب اليوم واعمل في كرمي.  فأجاب قائلًا: لا أريد ولكنه أخيرًا ندم وذهب. ودنا  إلى الآخر وقال له مثل ذلك. فأجاب قائلًا: أذهب يا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6CCD1F-429E-4B8F-809D-C2CFFC1F9540}"/>
              </a:ext>
            </a:extLst>
          </p:cNvPr>
          <p:cNvSpPr txBox="1"/>
          <p:nvPr/>
        </p:nvSpPr>
        <p:spPr>
          <a:xfrm>
            <a:off x="0" y="4381500"/>
            <a:ext cx="9144000" cy="840230"/>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panose="02020603050405020304" pitchFamily="18" charset="0"/>
                <a:cs typeface="+mj-cs"/>
              </a:rPr>
              <a:t>وما زاد على ذلك فهو من الشرير.</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3747833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328305-854B-4A5D-9509-0E1F7845B8B9}"/>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panose="02020603050405020304" pitchFamily="18" charset="0"/>
                <a:cs typeface="+mj-cs"/>
              </a:rPr>
              <a:t>سيدي. ولم يذهب فمن منهما فعل إرادة الأب؟"  فقالوا له: "الأول". فقال لهم يسوع: "الحق أقول  لكم: إن العشارين والزناة يسبقونكم إلى ملكوت الله، فإنه قد جاءكم يوحنا بطريق البر فلم تؤمنوا به،</a:t>
            </a:r>
            <a:br>
              <a:rPr lang="ar-EG" sz="4300" b="1" dirty="0">
                <a:solidFill>
                  <a:srgbClr val="FFFFFF"/>
                </a:solidFill>
                <a:latin typeface="Times New Roman" panose="02020603050405020304" pitchFamily="18" charset="0"/>
                <a:cs typeface="+mj-cs"/>
              </a:rPr>
            </a:br>
            <a:r>
              <a:rPr lang="ar-EG" sz="4300" b="1" dirty="0">
                <a:solidFill>
                  <a:srgbClr val="FFFFFF"/>
                </a:solidFill>
                <a:latin typeface="Times New Roman" panose="02020603050405020304" pitchFamily="18" charset="0"/>
                <a:cs typeface="+mj-cs"/>
              </a:rPr>
              <a:t> </a:t>
            </a:r>
            <a:endParaRPr lang="en-GB" sz="43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2184651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DEAF94-55F5-4F52-93EF-B8E1A07AF7B6}"/>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panose="02020603050405020304" pitchFamily="18" charset="0"/>
                <a:cs typeface="+mj-cs"/>
              </a:rPr>
              <a:t>والعشارون والزناة آمنوا به. وأنتم رأيتم ذلك  ولم تندموا أخيرًا لتؤمنوا به".</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031845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سبت 4</a:t>
            </a:r>
            <a:endParaRPr lang="en-US" dirty="0"/>
          </a:p>
        </p:txBody>
      </p:sp>
      <p:sp>
        <p:nvSpPr>
          <p:cNvPr id="13315"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( 141: 5، 7 )</a:t>
            </a:r>
          </a:p>
        </p:txBody>
      </p:sp>
      <p:sp>
        <p:nvSpPr>
          <p:cNvPr id="13317" name="Content Placeholder 3"/>
          <p:cNvSpPr txBox="1">
            <a:spLocks/>
          </p:cNvSpPr>
          <p:nvPr/>
        </p:nvSpPr>
        <p:spPr bwMode="auto">
          <a:xfrm>
            <a:off x="0"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صرخت إليك يا رب وقلت أنت هو رجائي، وحظي في أرض الأحياء. أخرج من الحبس نفسي، لكي أشكر اسمك يا رب.</a:t>
            </a:r>
          </a:p>
        </p:txBody>
      </p:sp>
    </p:spTree>
    <p:extLst>
      <p:ext uri="{BB962C8B-B14F-4D97-AF65-F5344CB8AC3E}">
        <p14:creationId xmlns:p14="http://schemas.microsoft.com/office/powerpoint/2010/main" val="4198983549"/>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لوقا ( 16: 19 ـ 31 )</a:t>
            </a:r>
          </a:p>
        </p:txBody>
      </p:sp>
      <p:sp>
        <p:nvSpPr>
          <p:cNvPr id="14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928128"/>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792B6F-5D2F-45F7-B855-BE6787AD6E8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86271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0F8643-3501-432B-94BD-C42C2ACFB19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217182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7B4014-69B9-4B34-80B4-63A6EFEA52C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043430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75F0A7-73E5-4C20-9BF2-10611B35BC7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ولا 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2000077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E29E02-D3C2-4E87-A9BE-0E05B1214BD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6083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8581"/>
      </p:ext>
    </p:extLst>
  </p:cSld>
  <p:clrMapOvr>
    <a:masterClrMapping/>
  </p:clrMapOvr>
  <p:transition advClick="0" advTm="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779276"/>
      </p:ext>
    </p:extLst>
  </p:cSld>
  <p:clrMapOvr>
    <a:masterClrMapping/>
  </p:clrMapOvr>
  <p:transition advClick="0" advTm="0"/>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bwMode="auto">
          <a:xfrm>
            <a:off x="-2057400" y="19050"/>
            <a:ext cx="20574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عشية الاحد الرابع</a:t>
            </a:r>
            <a:br>
              <a:rPr lang="en-US" sz="3600" b="1" dirty="0">
                <a:solidFill>
                  <a:schemeClr val="bg1"/>
                </a:solidFill>
              </a:rPr>
            </a:br>
            <a:endParaRPr lang="en-US" dirty="0"/>
          </a:p>
        </p:txBody>
      </p:sp>
      <p:sp>
        <p:nvSpPr>
          <p:cNvPr id="146435"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(17:26 ،16)</a:t>
            </a:r>
          </a:p>
        </p:txBody>
      </p:sp>
      <p:sp>
        <p:nvSpPr>
          <p:cNvPr id="146437" name="Content Placeholder 3"/>
          <p:cNvSpPr txBox="1">
            <a:spLocks/>
          </p:cNvSpPr>
          <p:nvPr/>
        </p:nvSpPr>
        <p:spPr bwMode="auto">
          <a:xfrm>
            <a:off x="0" y="46482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200" b="1" dirty="0">
                <a:solidFill>
                  <a:srgbClr val="FFFFFF"/>
                </a:solidFill>
                <a:latin typeface="Times New Roman" panose="02020603050405020304" pitchFamily="18" charset="0"/>
                <a:cs typeface="Times New Roman" panose="02020603050405020304" pitchFamily="18" charset="0"/>
              </a:rPr>
              <a:t>تقو وليتشدد قلبك، وانتظر الرب. وأنا أومن أني أعاين خيرات الرب، أرض الأحياء.</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( 12 : 22 ـ 31 )</a:t>
            </a:r>
          </a:p>
        </p:txBody>
      </p:sp>
      <p:sp>
        <p:nvSpPr>
          <p:cNvPr id="14746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kumimoji="0" lang="ar-SA" sz="44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ثم قال لتلاميذه: فلهذا أقول لكم: لا تهتموا لأنفسكم  بما تأكلون، ولا لأجسادكم بما تلبسون. فإن النفس  أفضل من الطعام، والجسد أفضل من اللباس. تأملوا  الغربان: فإنها لا تزرع ولا تحصد، وليس لها</a:t>
            </a:r>
            <a:br>
              <a:rPr kumimoji="0" lang="ar-SA" sz="44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53AFE5-F5EF-403E-B92A-516CF284CF0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مخدعٌ ولا مخزنٌ، والله يقوتها. فكم أنتم بالحري  أفضل من الطيور ومن منكم إذا اهتم يقدر أن يزيد  على قامته ذراعًا واحدةً؟ فإن كنتم لا تقدرون ولا  على الأصغر، فلماذا تهتمون بالبواقي؟ تأملوا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575139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46FDC2-6D6C-42F6-A6E4-AEB4AAB4A32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الزهور كيف تنمو: لا تتعب ولا تحترف حرفةٍ،  ولكن أقول لكم: إنه ولا سليمان في كل مجده كان  يلبس كواحدةٍ منها. فإن كان العشب الذي يوجد  اليوم في الحقل ويطرح غدًا في التنور يلبسه الله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9898733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2FBCEF-8920-4597-9EA7-2BB6B37D1E57}"/>
              </a:ext>
            </a:extLst>
          </p:cNvPr>
          <p:cNvSpPr txBox="1"/>
          <p:nvPr/>
        </p:nvSpPr>
        <p:spPr>
          <a:xfrm>
            <a:off x="0" y="4381500"/>
            <a:ext cx="9144000" cy="3170099"/>
          </a:xfrm>
          <a:prstGeom prst="rect">
            <a:avLst/>
          </a:prstGeom>
          <a:noFill/>
        </p:spPr>
        <p:txBody>
          <a:bodyPr vert="horz" rtlCol="0">
            <a:spAutoFit/>
          </a:bodyPr>
          <a:lstStyle/>
          <a:p>
            <a:pPr algn="justLow" rtl="1"/>
            <a:r>
              <a:rPr lang="ar-EG" sz="4000" b="1" dirty="0">
                <a:solidFill>
                  <a:srgbClr val="FFFFFF"/>
                </a:solidFill>
                <a:latin typeface="Times New Roman" panose="02020603050405020304" pitchFamily="18" charset="0"/>
                <a:cs typeface="+mj-cs"/>
              </a:rPr>
              <a:t>هكذا، فكم بالحري أنتم يا قليلي الإيمان؟ فلا تطلبوا أنتم ما تأكلون وما تشربون ولا تهتموا، فإن هذه كلها تطلبها أمم العالم. وأما أنتم فأبوكم يعلم أنكم تحتاجون إلى هذه، بل اطلبوا ملكوت الله، وهذه جميعها تزاد لكم.</a:t>
            </a:r>
            <a:br>
              <a:rPr lang="ar-EG" sz="4000" b="1" dirty="0">
                <a:solidFill>
                  <a:srgbClr val="FFFFFF"/>
                </a:solidFill>
                <a:latin typeface="Times New Roman" panose="02020603050405020304" pitchFamily="18" charset="0"/>
                <a:cs typeface="+mj-cs"/>
              </a:rPr>
            </a:br>
            <a:endParaRPr lang="ar-EG" sz="40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887394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535866"/>
      </p:ext>
    </p:extLst>
  </p:cSld>
  <p:clrMapOvr>
    <a:masterClrMapping/>
  </p:clrMapOvr>
  <p:transition advClick="0" advTm="0"/>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latin typeface="Times New Roman" panose="02020603050405020304" pitchFamily="18" charset="0"/>
                <a:cs typeface="Times New Roman" pitchFamily="18" charset="0"/>
              </a:rPr>
              <a:t>باكر الأحد الرابع</a:t>
            </a:r>
            <a:endParaRPr lang="en-US" dirty="0"/>
          </a:p>
        </p:txBody>
      </p:sp>
      <p:sp>
        <p:nvSpPr>
          <p:cNvPr id="13315"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( 30: 28، 26 )</a:t>
            </a:r>
          </a:p>
        </p:txBody>
      </p:sp>
      <p:sp>
        <p:nvSpPr>
          <p:cNvPr id="13317" name="Content Placeholder 3"/>
          <p:cNvSpPr txBox="1">
            <a:spLocks/>
          </p:cNvSpPr>
          <p:nvPr/>
        </p:nvSpPr>
        <p:spPr bwMode="auto">
          <a:xfrm>
            <a:off x="0"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تشجعوا وليقو قلبكم، يا جميع المتكلين على الرب. أحبوا الرب يا جميع قديسيه؛ لأن الرب ابتغى الحقائق.</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( 22: 1 ـ 14 )</a:t>
            </a:r>
          </a:p>
        </p:txBody>
      </p:sp>
      <p:sp>
        <p:nvSpPr>
          <p:cNvPr id="14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ثم أجابهم يسوع بأمثالٍ قائلًا: "يشبه ملكوت  السماوات إنسانًا ملكًا صنع عرسًا لابنه، فأرسل  عبيده ليدعوا المدعوين إلى العرس، فلم يريدوا أن  يأتوا. فأرسل أيضًا عبيدًا آخرين قائلًا: قولوا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C08602-3D0A-4E26-B6BA-2F4A73922D0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للمدعوين: هأنذا قد أعددت وليمتي. وعجولي  ومسمناتي قد ذبحت، وكل شيءٍ معد. فتعالوا إلى  العرس! أما هم فتهاونوا ومضوا، واحد إلى حقله،  وآخر إلى تجارته، والباقون أمسكوا عبيده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89908295"/>
      </p:ext>
    </p:extLst>
  </p:cSld>
  <p:clrMapOvr>
    <a:masterClrMapping/>
  </p:clrMapOvr>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
  <TotalTime>1114</TotalTime>
  <Words>5908</Words>
  <Application>Microsoft Office PowerPoint</Application>
  <PresentationFormat>On-screen Show (4:3)</PresentationFormat>
  <Paragraphs>243</Paragraphs>
  <Slides>177</Slides>
  <Notes>2</Notes>
  <HiddenSlides>151</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177</vt:i4>
      </vt:variant>
      <vt:variant>
        <vt:lpstr>Custom Shows</vt:lpstr>
      </vt:variant>
      <vt:variant>
        <vt:i4>1</vt:i4>
      </vt:variant>
    </vt:vector>
  </HeadingPairs>
  <TitlesOfParts>
    <vt:vector size="182" baseType="lpstr">
      <vt:lpstr>Arial</vt:lpstr>
      <vt:lpstr>Calibri</vt:lpstr>
      <vt:lpstr>Times New Roman</vt:lpstr>
      <vt:lpstr>simple</vt:lpstr>
      <vt:lpstr>إنجيل و مزمور باكر:</vt:lpstr>
      <vt:lpstr> باكر 1سبت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عشية الاحد الأول </vt:lpstr>
      <vt:lpstr>PowerPoint Presentation</vt:lpstr>
      <vt:lpstr>PowerPoint Presentation</vt:lpstr>
      <vt:lpstr>PowerPoint Presentation</vt:lpstr>
      <vt:lpstr>PowerPoint Presentation</vt:lpstr>
      <vt:lpstr>PowerPoint Presentation</vt:lpstr>
      <vt:lpstr>PowerPoint Presentation</vt:lpstr>
      <vt:lpstr>باكر الأحد الأول </vt:lpstr>
      <vt:lpstr>PowerPoint Presentation</vt:lpstr>
      <vt:lpstr>PowerPoint Presentation</vt:lpstr>
      <vt:lpstr>PowerPoint Presentation</vt:lpstr>
      <vt:lpstr>PowerPoint Presentation</vt:lpstr>
      <vt:lpstr>PowerPoint Presentation</vt:lpstr>
      <vt:lpstr>مساء الاحد الأول </vt:lpstr>
      <vt:lpstr>PowerPoint Presentation</vt:lpstr>
      <vt:lpstr>PowerPoint Presentation</vt:lpstr>
      <vt:lpstr>PowerPoint Presentation</vt:lpstr>
      <vt:lpstr>PowerPoint Presentation</vt:lpstr>
      <vt:lpstr>PowerPoint Presentation</vt:lpstr>
      <vt:lpstr>PowerPoint Presentation</vt:lpstr>
      <vt:lpstr>باكر 2 سبت</vt:lpstr>
      <vt:lpstr>PowerPoint Presentation</vt:lpstr>
      <vt:lpstr>PowerPoint Presentation</vt:lpstr>
      <vt:lpstr>PowerPoint Presentation</vt:lpstr>
      <vt:lpstr>PowerPoint Presentation</vt:lpstr>
      <vt:lpstr>عشية الاحد الثانى</vt:lpstr>
      <vt:lpstr>PowerPoint Presentation</vt:lpstr>
      <vt:lpstr>PowerPoint Presentation</vt:lpstr>
      <vt:lpstr>PowerPoint Presentation</vt:lpstr>
      <vt:lpstr>باكر الأحد الثاني</vt:lpstr>
      <vt:lpstr>PowerPoint Presentation</vt:lpstr>
      <vt:lpstr>PowerPoint Presentation</vt:lpstr>
      <vt:lpstr>PowerPoint Presentation</vt:lpstr>
      <vt:lpstr>PowerPoint Presentation</vt:lpstr>
      <vt:lpstr>PowerPoint Presentation</vt:lpstr>
      <vt:lpstr>PowerPoint Presentation</vt:lpstr>
      <vt:lpstr>مساء الاحد الثانى</vt:lpstr>
      <vt:lpstr>PowerPoint Presentation</vt:lpstr>
      <vt:lpstr>PowerPoint Presentation</vt:lpstr>
      <vt:lpstr>PowerPoint Presentation</vt:lpstr>
      <vt:lpstr>PowerPoint Presentation</vt:lpstr>
      <vt:lpstr>PowerPoint Presentation</vt:lpstr>
      <vt:lpstr>PowerPoint Presentation</vt:lpstr>
      <vt:lpstr>باكر 3 سبت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عشية الاحد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الأحد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الثالث</vt:lpstr>
      <vt:lpstr>PowerPoint Presentation</vt:lpstr>
      <vt:lpstr>PowerPoint Presentation</vt:lpstr>
      <vt:lpstr>PowerPoint Presentation</vt:lpstr>
      <vt:lpstr>PowerPoint Presentation</vt:lpstr>
      <vt:lpstr>باكر سبت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عشية الاحد الرابع </vt:lpstr>
      <vt:lpstr>PowerPoint Presentation</vt:lpstr>
      <vt:lpstr>PowerPoint Presentation</vt:lpstr>
      <vt:lpstr>PowerPoint Presentation</vt:lpstr>
      <vt:lpstr>PowerPoint Presentation</vt:lpstr>
      <vt:lpstr>PowerPoint Presentation</vt:lpstr>
      <vt:lpstr>باكر الأحد الرابع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الرابع</vt:lpstr>
      <vt:lpstr>PowerPoint Presentation</vt:lpstr>
      <vt:lpstr>PowerPoint Presentation</vt:lpstr>
      <vt:lpstr>PowerPoint Presentation</vt:lpstr>
      <vt:lpstr>PowerPoint Presentation</vt:lpstr>
      <vt:lpstr>باكر 5 سبت</vt:lpstr>
      <vt:lpstr>PowerPoint Presentation</vt:lpstr>
      <vt:lpstr>PowerPoint Presentation</vt:lpstr>
      <vt:lpstr>PowerPoint Presentation</vt:lpstr>
      <vt:lpstr>PowerPoint Presentation</vt:lpstr>
      <vt:lpstr>PowerPoint Presentation</vt:lpstr>
      <vt:lpstr>عشية الاحد الخامس</vt:lpstr>
      <vt:lpstr>PowerPoint Presentation</vt:lpstr>
      <vt:lpstr>PowerPoint Presentation</vt:lpstr>
      <vt:lpstr>PowerPoint Presentation</vt:lpstr>
      <vt:lpstr>PowerPoint Presentation</vt:lpstr>
      <vt:lpstr>باكر الأحد الخامس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الخامس</vt:lpstr>
      <vt:lpstr>PowerPoint Presentation</vt:lpstr>
      <vt:lpstr>PowerPoint Presentation</vt:lpstr>
      <vt:lpstr>PowerPoint Presentation</vt:lpstr>
      <vt:lpstr>PowerPoint Presentation</vt:lpstr>
      <vt:lpstr>باكر سبت 6</vt:lpstr>
      <vt:lpstr>PowerPoint Presentation</vt:lpstr>
      <vt:lpstr>PowerPoint Presentation</vt:lpstr>
      <vt:lpstr>PowerPoint Presentation</vt:lpstr>
      <vt:lpstr>PowerPoint Presentation</vt:lpstr>
      <vt:lpstr>عشية الاحد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الأحد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السادس</vt:lpstr>
      <vt:lpstr>PowerPoint Presentation</vt:lpstr>
      <vt:lpstr>PowerPoint Presentation</vt:lpstr>
      <vt:lpstr>PowerPoint Presentation</vt:lpstr>
      <vt:lpstr>باكر الجمعة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John Wassfy</cp:lastModifiedBy>
  <cp:revision>134</cp:revision>
  <dcterms:created xsi:type="dcterms:W3CDTF">2011-06-19T12:01:21Z</dcterms:created>
  <dcterms:modified xsi:type="dcterms:W3CDTF">2025-02-17T22:38:20Z</dcterms:modified>
</cp:coreProperties>
</file>