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00" r:id="rId2"/>
    <p:sldId id="606" r:id="rId3"/>
    <p:sldId id="607" r:id="rId4"/>
    <p:sldId id="1888" r:id="rId5"/>
    <p:sldId id="1889" r:id="rId6"/>
    <p:sldId id="610" r:id="rId7"/>
    <p:sldId id="611" r:id="rId8"/>
    <p:sldId id="612" r:id="rId9"/>
    <p:sldId id="1891" r:id="rId10"/>
    <p:sldId id="1892" r:id="rId11"/>
    <p:sldId id="1893" r:id="rId12"/>
    <p:sldId id="1894" r:id="rId13"/>
    <p:sldId id="614" r:id="rId14"/>
    <p:sldId id="616" r:id="rId15"/>
    <p:sldId id="617" r:id="rId16"/>
    <p:sldId id="1895" r:id="rId17"/>
    <p:sldId id="620" r:id="rId18"/>
    <p:sldId id="258" r:id="rId19"/>
    <p:sldId id="257" r:id="rId20"/>
    <p:sldId id="1897" r:id="rId21"/>
    <p:sldId id="1898" r:id="rId22"/>
    <p:sldId id="300" r:id="rId23"/>
    <p:sldId id="621" r:id="rId24"/>
    <p:sldId id="622" r:id="rId25"/>
    <p:sldId id="1899" r:id="rId26"/>
    <p:sldId id="625" r:id="rId27"/>
    <p:sldId id="626" r:id="rId28"/>
    <p:sldId id="627" r:id="rId29"/>
    <p:sldId id="1901" r:id="rId30"/>
    <p:sldId id="1902" r:id="rId31"/>
    <p:sldId id="1903" r:id="rId32"/>
    <p:sldId id="629" r:id="rId33"/>
    <p:sldId id="630" r:id="rId34"/>
    <p:sldId id="631" r:id="rId35"/>
    <p:sldId id="1905" r:id="rId36"/>
    <p:sldId id="1906" r:id="rId37"/>
    <p:sldId id="1907" r:id="rId38"/>
    <p:sldId id="1908" r:id="rId39"/>
    <p:sldId id="634" r:id="rId40"/>
    <p:sldId id="635" r:id="rId41"/>
    <p:sldId id="636" r:id="rId42"/>
    <p:sldId id="1909" r:id="rId43"/>
    <p:sldId id="1910" r:id="rId44"/>
    <p:sldId id="1911" r:id="rId45"/>
    <p:sldId id="1912" r:id="rId46"/>
    <p:sldId id="638" r:id="rId47"/>
    <p:sldId id="262" r:id="rId48"/>
    <p:sldId id="263" r:id="rId49"/>
    <p:sldId id="1914" r:id="rId50"/>
    <p:sldId id="1915" r:id="rId51"/>
    <p:sldId id="1916" r:id="rId52"/>
    <p:sldId id="1917" r:id="rId53"/>
    <p:sldId id="1918" r:id="rId54"/>
    <p:sldId id="301" r:id="rId55"/>
    <p:sldId id="641" r:id="rId56"/>
    <p:sldId id="642" r:id="rId57"/>
    <p:sldId id="1919" r:id="rId58"/>
    <p:sldId id="1920" r:id="rId59"/>
    <p:sldId id="1921" r:id="rId60"/>
    <p:sldId id="1922" r:id="rId61"/>
    <p:sldId id="1923" r:id="rId62"/>
    <p:sldId id="1924" r:id="rId63"/>
    <p:sldId id="645" r:id="rId64"/>
    <p:sldId id="646" r:id="rId65"/>
    <p:sldId id="647" r:id="rId66"/>
    <p:sldId id="1926" r:id="rId67"/>
    <p:sldId id="1927" r:id="rId68"/>
    <p:sldId id="649" r:id="rId69"/>
    <p:sldId id="650" r:id="rId70"/>
    <p:sldId id="651" r:id="rId71"/>
    <p:sldId id="1928" r:id="rId72"/>
    <p:sldId id="654" r:id="rId73"/>
    <p:sldId id="655" r:id="rId74"/>
    <p:sldId id="656" r:id="rId75"/>
    <p:sldId id="1929" r:id="rId76"/>
    <p:sldId id="1930" r:id="rId77"/>
    <p:sldId id="658" r:id="rId78"/>
    <p:sldId id="265" r:id="rId79"/>
    <p:sldId id="266" r:id="rId80"/>
    <p:sldId id="1931" r:id="rId81"/>
    <p:sldId id="1932" r:id="rId82"/>
    <p:sldId id="1933" r:id="rId83"/>
    <p:sldId id="1934" r:id="rId84"/>
    <p:sldId id="302" r:id="rId85"/>
    <p:sldId id="660" r:id="rId86"/>
    <p:sldId id="661" r:id="rId87"/>
    <p:sldId id="1935" r:id="rId88"/>
    <p:sldId id="1936" r:id="rId89"/>
    <p:sldId id="1937" r:id="rId90"/>
    <p:sldId id="1938" r:id="rId91"/>
    <p:sldId id="664" r:id="rId92"/>
    <p:sldId id="665" r:id="rId93"/>
    <p:sldId id="666" r:id="rId94"/>
    <p:sldId id="1939" r:id="rId95"/>
    <p:sldId id="1940" r:id="rId96"/>
    <p:sldId id="668" r:id="rId97"/>
    <p:sldId id="669" r:id="rId98"/>
    <p:sldId id="670" r:id="rId99"/>
    <p:sldId id="1941" r:id="rId100"/>
    <p:sldId id="1942" r:id="rId101"/>
    <p:sldId id="1943" r:id="rId102"/>
    <p:sldId id="1944" r:id="rId103"/>
    <p:sldId id="673" r:id="rId104"/>
    <p:sldId id="674" r:id="rId105"/>
    <p:sldId id="675" r:id="rId106"/>
    <p:sldId id="1945" r:id="rId107"/>
    <p:sldId id="1946" r:id="rId108"/>
    <p:sldId id="677" r:id="rId109"/>
    <p:sldId id="271" r:id="rId110"/>
    <p:sldId id="272" r:id="rId111"/>
    <p:sldId id="1947" r:id="rId112"/>
    <p:sldId id="1948" r:id="rId113"/>
    <p:sldId id="303" r:id="rId114"/>
    <p:sldId id="678" r:id="rId115"/>
    <p:sldId id="679" r:id="rId116"/>
    <p:sldId id="1949" r:id="rId117"/>
    <p:sldId id="1950" r:id="rId118"/>
    <p:sldId id="682" r:id="rId119"/>
    <p:sldId id="683" r:id="rId120"/>
    <p:sldId id="684" r:id="rId121"/>
    <p:sldId id="1951" r:id="rId122"/>
    <p:sldId id="1952" r:id="rId123"/>
    <p:sldId id="1953" r:id="rId124"/>
    <p:sldId id="1954" r:id="rId125"/>
    <p:sldId id="686" r:id="rId126"/>
    <p:sldId id="687" r:id="rId127"/>
    <p:sldId id="688" r:id="rId128"/>
    <p:sldId id="1955" r:id="rId129"/>
    <p:sldId id="1956" r:id="rId130"/>
    <p:sldId id="1957" r:id="rId131"/>
    <p:sldId id="691" r:id="rId132"/>
    <p:sldId id="692" r:id="rId133"/>
    <p:sldId id="693" r:id="rId134"/>
    <p:sldId id="1958" r:id="rId135"/>
    <p:sldId id="1959" r:id="rId136"/>
    <p:sldId id="695" r:id="rId137"/>
    <p:sldId id="281" r:id="rId138"/>
    <p:sldId id="282" r:id="rId139"/>
    <p:sldId id="1960" r:id="rId140"/>
    <p:sldId id="1961" r:id="rId141"/>
    <p:sldId id="1962" r:id="rId142"/>
    <p:sldId id="304" r:id="rId143"/>
    <p:sldId id="697" r:id="rId144"/>
    <p:sldId id="698" r:id="rId145"/>
    <p:sldId id="1963" r:id="rId146"/>
    <p:sldId id="1964" r:id="rId147"/>
    <p:sldId id="1965" r:id="rId148"/>
    <p:sldId id="1966" r:id="rId149"/>
    <p:sldId id="701" r:id="rId150"/>
    <p:sldId id="702" r:id="rId151"/>
    <p:sldId id="703" r:id="rId152"/>
    <p:sldId id="1967" r:id="rId153"/>
    <p:sldId id="1968" r:id="rId154"/>
    <p:sldId id="1969" r:id="rId155"/>
    <p:sldId id="1970" r:id="rId156"/>
    <p:sldId id="705" r:id="rId157"/>
    <p:sldId id="706" r:id="rId158"/>
    <p:sldId id="707" r:id="rId159"/>
    <p:sldId id="1971" r:id="rId160"/>
    <p:sldId id="1972" r:id="rId161"/>
    <p:sldId id="1973" r:id="rId162"/>
    <p:sldId id="1974" r:id="rId163"/>
    <p:sldId id="1975" r:id="rId164"/>
    <p:sldId id="1976" r:id="rId165"/>
    <p:sldId id="1977" r:id="rId166"/>
    <p:sldId id="1978" r:id="rId167"/>
    <p:sldId id="710" r:id="rId168"/>
    <p:sldId id="711" r:id="rId169"/>
    <p:sldId id="712" r:id="rId170"/>
    <p:sldId id="1979" r:id="rId171"/>
    <p:sldId id="1980" r:id="rId172"/>
    <p:sldId id="1981" r:id="rId173"/>
    <p:sldId id="1982" r:id="rId174"/>
    <p:sldId id="714" r:id="rId175"/>
    <p:sldId id="290" r:id="rId176"/>
    <p:sldId id="291" r:id="rId177"/>
    <p:sldId id="1983" r:id="rId178"/>
    <p:sldId id="1984" r:id="rId179"/>
    <p:sldId id="1985" r:id="rId180"/>
    <p:sldId id="336" r:id="rId181"/>
    <p:sldId id="718" r:id="rId182"/>
    <p:sldId id="719" r:id="rId183"/>
    <p:sldId id="1986" r:id="rId184"/>
    <p:sldId id="1987" r:id="rId185"/>
    <p:sldId id="1988" r:id="rId186"/>
    <p:sldId id="1989" r:id="rId187"/>
    <p:sldId id="1990" r:id="rId188"/>
    <p:sldId id="722" r:id="rId189"/>
    <p:sldId id="723" r:id="rId190"/>
    <p:sldId id="724" r:id="rId191"/>
    <p:sldId id="1991" r:id="rId192"/>
    <p:sldId id="1992" r:id="rId193"/>
    <p:sldId id="1993" r:id="rId194"/>
    <p:sldId id="726" r:id="rId195"/>
    <p:sldId id="727" r:id="rId196"/>
    <p:sldId id="728" r:id="rId197"/>
    <p:sldId id="1995" r:id="rId198"/>
    <p:sldId id="1996" r:id="rId199"/>
    <p:sldId id="731" r:id="rId200"/>
    <p:sldId id="732" r:id="rId201"/>
    <p:sldId id="733" r:id="rId202"/>
    <p:sldId id="1997" r:id="rId203"/>
    <p:sldId id="1998" r:id="rId204"/>
    <p:sldId id="1999" r:id="rId205"/>
    <p:sldId id="2000" r:id="rId206"/>
    <p:sldId id="735" r:id="rId20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5" autoAdjust="0"/>
    <p:restoredTop sz="86316" autoAdjust="0"/>
  </p:normalViewPr>
  <p:slideViewPr>
    <p:cSldViewPr>
      <p:cViewPr varScale="1">
        <p:scale>
          <a:sx n="71" d="100"/>
          <a:sy n="71" d="100"/>
        </p:scale>
        <p:origin x="1428" y="-216"/>
      </p:cViewPr>
      <p:guideLst>
        <p:guide orient="horz" pos="2160"/>
        <p:guide pos="2880"/>
      </p:guideLst>
    </p:cSldViewPr>
  </p:slideViewPr>
  <p:outlineViewPr>
    <p:cViewPr>
      <p:scale>
        <a:sx n="33" d="100"/>
        <a:sy n="33" d="100"/>
      </p:scale>
      <p:origin x="0" y="16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59561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10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72707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1425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0D1308-8A49-4E93-A000-0E639961172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69.xml"/><Relationship Id="rId18" Type="http://schemas.openxmlformats.org/officeDocument/2006/relationships/slide" Target="slide97.xml"/><Relationship Id="rId26" Type="http://schemas.openxmlformats.org/officeDocument/2006/relationships/slide" Target="slide175.xml"/><Relationship Id="rId3" Type="http://schemas.openxmlformats.org/officeDocument/2006/relationships/slide" Target="slide14.xml"/><Relationship Id="rId21" Type="http://schemas.openxmlformats.org/officeDocument/2006/relationships/slide" Target="slide137.xml"/><Relationship Id="rId34" Type="http://schemas.openxmlformats.org/officeDocument/2006/relationships/slide" Target="slide181.xml"/><Relationship Id="rId7" Type="http://schemas.openxmlformats.org/officeDocument/2006/relationships/slide" Target="slide40.xml"/><Relationship Id="rId12" Type="http://schemas.openxmlformats.org/officeDocument/2006/relationships/slide" Target="slide73.xml"/><Relationship Id="rId17" Type="http://schemas.openxmlformats.org/officeDocument/2006/relationships/slide" Target="slide104.xml"/><Relationship Id="rId25" Type="http://schemas.openxmlformats.org/officeDocument/2006/relationships/slide" Target="slide114.xml"/><Relationship Id="rId33" Type="http://schemas.openxmlformats.org/officeDocument/2006/relationships/slide" Target="slide189.xml"/><Relationship Id="rId2" Type="http://schemas.openxmlformats.org/officeDocument/2006/relationships/slide" Target="slide18.xml"/><Relationship Id="rId16" Type="http://schemas.openxmlformats.org/officeDocument/2006/relationships/slide" Target="slide109.xml"/><Relationship Id="rId20" Type="http://schemas.openxmlformats.org/officeDocument/2006/relationships/slide" Target="slide85.xml"/><Relationship Id="rId29" Type="http://schemas.openxmlformats.org/officeDocument/2006/relationships/slide" Target="slide150.xml"/><Relationship Id="rId1" Type="http://schemas.openxmlformats.org/officeDocument/2006/relationships/slideLayout" Target="../slideLayouts/slideLayout1.xml"/><Relationship Id="rId6" Type="http://schemas.openxmlformats.org/officeDocument/2006/relationships/slide" Target="slide47.xml"/><Relationship Id="rId11" Type="http://schemas.openxmlformats.org/officeDocument/2006/relationships/slide" Target="slide78.xml"/><Relationship Id="rId24" Type="http://schemas.openxmlformats.org/officeDocument/2006/relationships/slide" Target="slide119.xml"/><Relationship Id="rId32" Type="http://schemas.openxmlformats.org/officeDocument/2006/relationships/slide" Target="slide195.xml"/><Relationship Id="rId5" Type="http://schemas.openxmlformats.org/officeDocument/2006/relationships/slide" Target="slide2.xml"/><Relationship Id="rId15" Type="http://schemas.openxmlformats.org/officeDocument/2006/relationships/slide" Target="slide55.xml"/><Relationship Id="rId23" Type="http://schemas.openxmlformats.org/officeDocument/2006/relationships/slide" Target="slide126.xml"/><Relationship Id="rId28" Type="http://schemas.openxmlformats.org/officeDocument/2006/relationships/slide" Target="slide157.xml"/><Relationship Id="rId10" Type="http://schemas.openxmlformats.org/officeDocument/2006/relationships/slide" Target="slide23.xml"/><Relationship Id="rId19" Type="http://schemas.openxmlformats.org/officeDocument/2006/relationships/slide" Target="slide92.xml"/><Relationship Id="rId31" Type="http://schemas.openxmlformats.org/officeDocument/2006/relationships/slide" Target="slide200.xml"/><Relationship Id="rId4" Type="http://schemas.openxmlformats.org/officeDocument/2006/relationships/slide" Target="slide7.xml"/><Relationship Id="rId9" Type="http://schemas.openxmlformats.org/officeDocument/2006/relationships/slide" Target="slide27.xml"/><Relationship Id="rId14" Type="http://schemas.openxmlformats.org/officeDocument/2006/relationships/slide" Target="slide64.xml"/><Relationship Id="rId22" Type="http://schemas.openxmlformats.org/officeDocument/2006/relationships/slide" Target="slide132.xml"/><Relationship Id="rId27" Type="http://schemas.openxmlformats.org/officeDocument/2006/relationships/slide" Target="slide168.xml"/><Relationship Id="rId30" Type="http://schemas.openxmlformats.org/officeDocument/2006/relationships/slide" Target="slide143.xml"/><Relationship Id="rId8" Type="http://schemas.openxmlformats.org/officeDocument/2006/relationships/slide" Target="slide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Freeform: Shape 517">
            <a:hlinkClick r:id="rId2" action="ppaction://hlinksldjump"/>
            <a:extLst>
              <a:ext uri="{FF2B5EF4-FFF2-40B4-BE49-F238E27FC236}">
                <a16:creationId xmlns:a16="http://schemas.microsoft.com/office/drawing/2014/main" id="{4D2837C2-026A-4391-89C0-49E711945966}"/>
              </a:ext>
            </a:extLst>
          </p:cNvPr>
          <p:cNvSpPr/>
          <p:nvPr/>
        </p:nvSpPr>
        <p:spPr bwMode="auto">
          <a:xfrm>
            <a:off x="152400" y="878796"/>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الجمعة الـ1</a:t>
            </a:r>
          </a:p>
        </p:txBody>
      </p:sp>
      <p:sp>
        <p:nvSpPr>
          <p:cNvPr id="521" name="Freeform: Shape 520">
            <a:hlinkClick r:id="rId3" action="ppaction://hlinksldjump"/>
            <a:extLst>
              <a:ext uri="{FF2B5EF4-FFF2-40B4-BE49-F238E27FC236}">
                <a16:creationId xmlns:a16="http://schemas.microsoft.com/office/drawing/2014/main" id="{D69FD799-5FC9-423E-9162-9DED8DD81812}"/>
              </a:ext>
            </a:extLst>
          </p:cNvPr>
          <p:cNvSpPr/>
          <p:nvPr/>
        </p:nvSpPr>
        <p:spPr bwMode="auto">
          <a:xfrm>
            <a:off x="1940483" y="878796"/>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الخميس الـ1</a:t>
            </a:r>
          </a:p>
        </p:txBody>
      </p:sp>
      <p:sp>
        <p:nvSpPr>
          <p:cNvPr id="524" name="Freeform: Shape 523">
            <a:hlinkClick r:id="rId4" action="ppaction://hlinksldjump"/>
            <a:extLst>
              <a:ext uri="{FF2B5EF4-FFF2-40B4-BE49-F238E27FC236}">
                <a16:creationId xmlns:a16="http://schemas.microsoft.com/office/drawing/2014/main" id="{A1DFD582-EFFB-46C8-945D-0C2A89A85F70}"/>
              </a:ext>
            </a:extLst>
          </p:cNvPr>
          <p:cNvSpPr/>
          <p:nvPr/>
        </p:nvSpPr>
        <p:spPr bwMode="auto">
          <a:xfrm>
            <a:off x="3728565" y="878796"/>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الأربعاء الـ1</a:t>
            </a:r>
          </a:p>
        </p:txBody>
      </p:sp>
      <p:sp>
        <p:nvSpPr>
          <p:cNvPr id="527" name="Freeform: Shape 526">
            <a:hlinkClick r:id="rId5" action="ppaction://hlinksldjump"/>
            <a:extLst>
              <a:ext uri="{FF2B5EF4-FFF2-40B4-BE49-F238E27FC236}">
                <a16:creationId xmlns:a16="http://schemas.microsoft.com/office/drawing/2014/main" id="{C9C537FA-335F-49F4-A064-F0AAC54666AD}"/>
              </a:ext>
            </a:extLst>
          </p:cNvPr>
          <p:cNvSpPr/>
          <p:nvPr/>
        </p:nvSpPr>
        <p:spPr bwMode="auto">
          <a:xfrm>
            <a:off x="5516648" y="878796"/>
            <a:ext cx="1686871" cy="76517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الثلاثاء الـ1</a:t>
            </a:r>
          </a:p>
        </p:txBody>
      </p:sp>
      <p:sp>
        <p:nvSpPr>
          <p:cNvPr id="533" name="Freeform: Shape 532">
            <a:hlinkClick r:id="rId6" action="ppaction://hlinksldjump"/>
            <a:extLst>
              <a:ext uri="{FF2B5EF4-FFF2-40B4-BE49-F238E27FC236}">
                <a16:creationId xmlns:a16="http://schemas.microsoft.com/office/drawing/2014/main" id="{E83368C6-D789-450C-9E0A-154BF1922A62}"/>
              </a:ext>
            </a:extLst>
          </p:cNvPr>
          <p:cNvSpPr/>
          <p:nvPr/>
        </p:nvSpPr>
        <p:spPr bwMode="auto">
          <a:xfrm>
            <a:off x="152400" y="1735101"/>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الجمعة الـ2</a:t>
            </a:r>
          </a:p>
        </p:txBody>
      </p:sp>
      <p:sp>
        <p:nvSpPr>
          <p:cNvPr id="536" name="Freeform: Shape 535">
            <a:hlinkClick r:id="rId7" action="ppaction://hlinksldjump"/>
            <a:extLst>
              <a:ext uri="{FF2B5EF4-FFF2-40B4-BE49-F238E27FC236}">
                <a16:creationId xmlns:a16="http://schemas.microsoft.com/office/drawing/2014/main" id="{6C6E0A4B-3942-4F22-AD33-E8FC14B01843}"/>
              </a:ext>
            </a:extLst>
          </p:cNvPr>
          <p:cNvSpPr/>
          <p:nvPr/>
        </p:nvSpPr>
        <p:spPr bwMode="auto">
          <a:xfrm>
            <a:off x="1940483" y="1735101"/>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الخميس الـ2</a:t>
            </a:r>
          </a:p>
        </p:txBody>
      </p:sp>
      <p:sp>
        <p:nvSpPr>
          <p:cNvPr id="539" name="Freeform: Shape 538">
            <a:hlinkClick r:id="rId8" action="ppaction://hlinksldjump"/>
            <a:extLst>
              <a:ext uri="{FF2B5EF4-FFF2-40B4-BE49-F238E27FC236}">
                <a16:creationId xmlns:a16="http://schemas.microsoft.com/office/drawing/2014/main" id="{7ACA2AE0-DEBB-4F8C-9468-6215FF464F5C}"/>
              </a:ext>
            </a:extLst>
          </p:cNvPr>
          <p:cNvSpPr/>
          <p:nvPr/>
        </p:nvSpPr>
        <p:spPr bwMode="auto">
          <a:xfrm>
            <a:off x="3728565" y="1735101"/>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الأربعاء الـ2</a:t>
            </a:r>
          </a:p>
        </p:txBody>
      </p:sp>
      <p:sp>
        <p:nvSpPr>
          <p:cNvPr id="542" name="Freeform: Shape 541">
            <a:hlinkClick r:id="rId9" action="ppaction://hlinksldjump"/>
            <a:extLst>
              <a:ext uri="{FF2B5EF4-FFF2-40B4-BE49-F238E27FC236}">
                <a16:creationId xmlns:a16="http://schemas.microsoft.com/office/drawing/2014/main" id="{BA41C778-8A63-47D5-8EEC-E29C3902E599}"/>
              </a:ext>
            </a:extLst>
          </p:cNvPr>
          <p:cNvSpPr/>
          <p:nvPr/>
        </p:nvSpPr>
        <p:spPr bwMode="auto">
          <a:xfrm>
            <a:off x="5516648" y="1735101"/>
            <a:ext cx="1686871" cy="76517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الثلاثاء الـ2</a:t>
            </a:r>
          </a:p>
        </p:txBody>
      </p:sp>
      <p:sp>
        <p:nvSpPr>
          <p:cNvPr id="545" name="Freeform: Shape 544">
            <a:hlinkClick r:id="rId10" action="ppaction://hlinksldjump"/>
            <a:extLst>
              <a:ext uri="{FF2B5EF4-FFF2-40B4-BE49-F238E27FC236}">
                <a16:creationId xmlns:a16="http://schemas.microsoft.com/office/drawing/2014/main" id="{BF90DCA7-0418-4550-AEAC-4A66AD4AADF0}"/>
              </a:ext>
            </a:extLst>
          </p:cNvPr>
          <p:cNvSpPr/>
          <p:nvPr/>
        </p:nvSpPr>
        <p:spPr bwMode="auto">
          <a:xfrm>
            <a:off x="7304730" y="1735101"/>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الاثنين الـ2</a:t>
            </a:r>
          </a:p>
        </p:txBody>
      </p:sp>
      <p:sp>
        <p:nvSpPr>
          <p:cNvPr id="548" name="Freeform: Shape 547">
            <a:hlinkClick r:id="rId11" action="ppaction://hlinksldjump"/>
            <a:extLst>
              <a:ext uri="{FF2B5EF4-FFF2-40B4-BE49-F238E27FC236}">
                <a16:creationId xmlns:a16="http://schemas.microsoft.com/office/drawing/2014/main" id="{0F6B437B-2335-4F36-86CC-681F7387EBB5}"/>
              </a:ext>
            </a:extLst>
          </p:cNvPr>
          <p:cNvSpPr/>
          <p:nvPr/>
        </p:nvSpPr>
        <p:spPr bwMode="auto">
          <a:xfrm>
            <a:off x="152400" y="2591406"/>
            <a:ext cx="1686870"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الجمعة الـ3</a:t>
            </a:r>
          </a:p>
        </p:txBody>
      </p:sp>
      <p:sp>
        <p:nvSpPr>
          <p:cNvPr id="551" name="Freeform: Shape 550">
            <a:hlinkClick r:id="rId12" action="ppaction://hlinksldjump"/>
            <a:extLst>
              <a:ext uri="{FF2B5EF4-FFF2-40B4-BE49-F238E27FC236}">
                <a16:creationId xmlns:a16="http://schemas.microsoft.com/office/drawing/2014/main" id="{EB6A1A30-C071-482C-9B84-3F30B850BDF0}"/>
              </a:ext>
            </a:extLst>
          </p:cNvPr>
          <p:cNvSpPr/>
          <p:nvPr/>
        </p:nvSpPr>
        <p:spPr bwMode="auto">
          <a:xfrm>
            <a:off x="1940483" y="2591406"/>
            <a:ext cx="1686870"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الخميس الـ3</a:t>
            </a:r>
          </a:p>
        </p:txBody>
      </p:sp>
      <p:sp>
        <p:nvSpPr>
          <p:cNvPr id="554" name="Freeform: Shape 553">
            <a:hlinkClick r:id="rId13" action="ppaction://hlinksldjump"/>
            <a:extLst>
              <a:ext uri="{FF2B5EF4-FFF2-40B4-BE49-F238E27FC236}">
                <a16:creationId xmlns:a16="http://schemas.microsoft.com/office/drawing/2014/main" id="{8D4C3A54-3676-47B0-8FC1-739CE04DE940}"/>
              </a:ext>
            </a:extLst>
          </p:cNvPr>
          <p:cNvSpPr/>
          <p:nvPr/>
        </p:nvSpPr>
        <p:spPr bwMode="auto">
          <a:xfrm>
            <a:off x="3728565" y="2591406"/>
            <a:ext cx="1686870"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الأربعاء الـ3</a:t>
            </a:r>
          </a:p>
        </p:txBody>
      </p:sp>
      <p:sp>
        <p:nvSpPr>
          <p:cNvPr id="557" name="Freeform: Shape 556">
            <a:hlinkClick r:id="rId14" action="ppaction://hlinksldjump"/>
            <a:extLst>
              <a:ext uri="{FF2B5EF4-FFF2-40B4-BE49-F238E27FC236}">
                <a16:creationId xmlns:a16="http://schemas.microsoft.com/office/drawing/2014/main" id="{E2B94AE6-74EE-409F-94FD-8EE9CEF97D80}"/>
              </a:ext>
            </a:extLst>
          </p:cNvPr>
          <p:cNvSpPr/>
          <p:nvPr/>
        </p:nvSpPr>
        <p:spPr bwMode="auto">
          <a:xfrm>
            <a:off x="5516648" y="2591406"/>
            <a:ext cx="1686871" cy="76517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الثلاثاء الـ3</a:t>
            </a:r>
          </a:p>
        </p:txBody>
      </p:sp>
      <p:sp>
        <p:nvSpPr>
          <p:cNvPr id="560" name="Freeform: Shape 559">
            <a:hlinkClick r:id="rId15" action="ppaction://hlinksldjump"/>
            <a:extLst>
              <a:ext uri="{FF2B5EF4-FFF2-40B4-BE49-F238E27FC236}">
                <a16:creationId xmlns:a16="http://schemas.microsoft.com/office/drawing/2014/main" id="{528A9A0E-87DB-4700-A67C-3131A3AAB9A1}"/>
              </a:ext>
            </a:extLst>
          </p:cNvPr>
          <p:cNvSpPr/>
          <p:nvPr/>
        </p:nvSpPr>
        <p:spPr bwMode="auto">
          <a:xfrm>
            <a:off x="7304730" y="2591406"/>
            <a:ext cx="1686870"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الاثنين الـ3</a:t>
            </a:r>
          </a:p>
        </p:txBody>
      </p:sp>
      <p:sp>
        <p:nvSpPr>
          <p:cNvPr id="563" name="Freeform: Shape 562">
            <a:hlinkClick r:id="rId16" action="ppaction://hlinksldjump"/>
            <a:extLst>
              <a:ext uri="{FF2B5EF4-FFF2-40B4-BE49-F238E27FC236}">
                <a16:creationId xmlns:a16="http://schemas.microsoft.com/office/drawing/2014/main" id="{4B7ED2EF-6000-4CD3-AEF2-76361A65BD51}"/>
              </a:ext>
            </a:extLst>
          </p:cNvPr>
          <p:cNvSpPr/>
          <p:nvPr/>
        </p:nvSpPr>
        <p:spPr bwMode="auto">
          <a:xfrm>
            <a:off x="152400" y="3447710"/>
            <a:ext cx="1686870"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الجمعة الـ4</a:t>
            </a:r>
          </a:p>
        </p:txBody>
      </p:sp>
      <p:sp>
        <p:nvSpPr>
          <p:cNvPr id="566" name="Freeform: Shape 565">
            <a:hlinkClick r:id="rId17" action="ppaction://hlinksldjump"/>
            <a:extLst>
              <a:ext uri="{FF2B5EF4-FFF2-40B4-BE49-F238E27FC236}">
                <a16:creationId xmlns:a16="http://schemas.microsoft.com/office/drawing/2014/main" id="{213522E5-51CD-4C86-BF8C-044C4C5E32AB}"/>
              </a:ext>
            </a:extLst>
          </p:cNvPr>
          <p:cNvSpPr/>
          <p:nvPr/>
        </p:nvSpPr>
        <p:spPr bwMode="auto">
          <a:xfrm>
            <a:off x="1940483" y="3447710"/>
            <a:ext cx="1686870"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الخميس الـ4</a:t>
            </a:r>
          </a:p>
        </p:txBody>
      </p:sp>
      <p:sp>
        <p:nvSpPr>
          <p:cNvPr id="569" name="Freeform: Shape 568">
            <a:hlinkClick r:id="rId18" action="ppaction://hlinksldjump"/>
            <a:extLst>
              <a:ext uri="{FF2B5EF4-FFF2-40B4-BE49-F238E27FC236}">
                <a16:creationId xmlns:a16="http://schemas.microsoft.com/office/drawing/2014/main" id="{CBCB72F9-0614-465D-B24D-5BBB8B794A56}"/>
              </a:ext>
            </a:extLst>
          </p:cNvPr>
          <p:cNvSpPr/>
          <p:nvPr/>
        </p:nvSpPr>
        <p:spPr bwMode="auto">
          <a:xfrm>
            <a:off x="3728565" y="3447710"/>
            <a:ext cx="1686870"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الأربعاء الـ4</a:t>
            </a:r>
          </a:p>
        </p:txBody>
      </p:sp>
      <p:sp>
        <p:nvSpPr>
          <p:cNvPr id="572" name="Freeform: Shape 571">
            <a:hlinkClick r:id="rId19" action="ppaction://hlinksldjump"/>
            <a:extLst>
              <a:ext uri="{FF2B5EF4-FFF2-40B4-BE49-F238E27FC236}">
                <a16:creationId xmlns:a16="http://schemas.microsoft.com/office/drawing/2014/main" id="{E913A053-C83F-4A0E-AF22-E23E08E7F2D1}"/>
              </a:ext>
            </a:extLst>
          </p:cNvPr>
          <p:cNvSpPr/>
          <p:nvPr/>
        </p:nvSpPr>
        <p:spPr bwMode="auto">
          <a:xfrm>
            <a:off x="5516648" y="3447710"/>
            <a:ext cx="1686871" cy="76517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الثلاثاء الـ4</a:t>
            </a:r>
          </a:p>
        </p:txBody>
      </p:sp>
      <p:sp>
        <p:nvSpPr>
          <p:cNvPr id="575" name="Freeform: Shape 574">
            <a:hlinkClick r:id="rId20" action="ppaction://hlinksldjump"/>
            <a:extLst>
              <a:ext uri="{FF2B5EF4-FFF2-40B4-BE49-F238E27FC236}">
                <a16:creationId xmlns:a16="http://schemas.microsoft.com/office/drawing/2014/main" id="{6D17C2AC-96B0-443A-BC24-FC9D0F354A8C}"/>
              </a:ext>
            </a:extLst>
          </p:cNvPr>
          <p:cNvSpPr/>
          <p:nvPr/>
        </p:nvSpPr>
        <p:spPr bwMode="auto">
          <a:xfrm>
            <a:off x="7304730" y="3447710"/>
            <a:ext cx="1686870"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الاثنين الـ4</a:t>
            </a:r>
          </a:p>
        </p:txBody>
      </p:sp>
      <p:sp>
        <p:nvSpPr>
          <p:cNvPr id="578" name="Freeform: Shape 577">
            <a:hlinkClick r:id="rId21" action="ppaction://hlinksldjump"/>
            <a:extLst>
              <a:ext uri="{FF2B5EF4-FFF2-40B4-BE49-F238E27FC236}">
                <a16:creationId xmlns:a16="http://schemas.microsoft.com/office/drawing/2014/main" id="{05A29274-CF63-45AB-AB38-13E9405114CB}"/>
              </a:ext>
            </a:extLst>
          </p:cNvPr>
          <p:cNvSpPr/>
          <p:nvPr/>
        </p:nvSpPr>
        <p:spPr bwMode="auto">
          <a:xfrm>
            <a:off x="152400" y="4304014"/>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الجمعة الـ5</a:t>
            </a:r>
          </a:p>
        </p:txBody>
      </p:sp>
      <p:sp>
        <p:nvSpPr>
          <p:cNvPr id="581" name="Freeform: Shape 580">
            <a:hlinkClick r:id="rId22" action="ppaction://hlinksldjump"/>
            <a:extLst>
              <a:ext uri="{FF2B5EF4-FFF2-40B4-BE49-F238E27FC236}">
                <a16:creationId xmlns:a16="http://schemas.microsoft.com/office/drawing/2014/main" id="{77403D29-7B0C-474D-A281-F12CC085FE4C}"/>
              </a:ext>
            </a:extLst>
          </p:cNvPr>
          <p:cNvSpPr/>
          <p:nvPr/>
        </p:nvSpPr>
        <p:spPr bwMode="auto">
          <a:xfrm>
            <a:off x="1940483" y="4304014"/>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الخميس الـ5</a:t>
            </a:r>
          </a:p>
        </p:txBody>
      </p:sp>
      <p:sp>
        <p:nvSpPr>
          <p:cNvPr id="584" name="Freeform: Shape 583">
            <a:hlinkClick r:id="rId23" action="ppaction://hlinksldjump"/>
            <a:extLst>
              <a:ext uri="{FF2B5EF4-FFF2-40B4-BE49-F238E27FC236}">
                <a16:creationId xmlns:a16="http://schemas.microsoft.com/office/drawing/2014/main" id="{79143FFA-892C-4A17-AD26-234F53F29714}"/>
              </a:ext>
            </a:extLst>
          </p:cNvPr>
          <p:cNvSpPr/>
          <p:nvPr/>
        </p:nvSpPr>
        <p:spPr bwMode="auto">
          <a:xfrm>
            <a:off x="3728565" y="4304014"/>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الأربعاء الـ5</a:t>
            </a:r>
          </a:p>
        </p:txBody>
      </p:sp>
      <p:sp>
        <p:nvSpPr>
          <p:cNvPr id="587" name="Freeform: Shape 586">
            <a:hlinkClick r:id="rId24" action="ppaction://hlinksldjump"/>
            <a:extLst>
              <a:ext uri="{FF2B5EF4-FFF2-40B4-BE49-F238E27FC236}">
                <a16:creationId xmlns:a16="http://schemas.microsoft.com/office/drawing/2014/main" id="{D566E293-4790-48F8-AB54-1A0C464EB053}"/>
              </a:ext>
            </a:extLst>
          </p:cNvPr>
          <p:cNvSpPr/>
          <p:nvPr/>
        </p:nvSpPr>
        <p:spPr bwMode="auto">
          <a:xfrm>
            <a:off x="5516648" y="4304014"/>
            <a:ext cx="1686871" cy="76517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الثلاثاء الـ5</a:t>
            </a:r>
          </a:p>
        </p:txBody>
      </p:sp>
      <p:sp>
        <p:nvSpPr>
          <p:cNvPr id="590" name="Freeform: Shape 589">
            <a:hlinkClick r:id="rId25" action="ppaction://hlinksldjump"/>
            <a:extLst>
              <a:ext uri="{FF2B5EF4-FFF2-40B4-BE49-F238E27FC236}">
                <a16:creationId xmlns:a16="http://schemas.microsoft.com/office/drawing/2014/main" id="{13CAD9B2-4AB2-4915-AFEB-1D0A5259B079}"/>
              </a:ext>
            </a:extLst>
          </p:cNvPr>
          <p:cNvSpPr/>
          <p:nvPr/>
        </p:nvSpPr>
        <p:spPr bwMode="auto">
          <a:xfrm>
            <a:off x="7304730" y="4304014"/>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الاثنين الـ5</a:t>
            </a:r>
          </a:p>
        </p:txBody>
      </p:sp>
      <p:sp>
        <p:nvSpPr>
          <p:cNvPr id="593" name="Freeform: Shape 592">
            <a:hlinkClick r:id="rId26" action="ppaction://hlinksldjump"/>
            <a:extLst>
              <a:ext uri="{FF2B5EF4-FFF2-40B4-BE49-F238E27FC236}">
                <a16:creationId xmlns:a16="http://schemas.microsoft.com/office/drawing/2014/main" id="{6FF0CD18-CEF9-4E57-9CCC-A711DE23592F}"/>
              </a:ext>
            </a:extLst>
          </p:cNvPr>
          <p:cNvSpPr/>
          <p:nvPr/>
        </p:nvSpPr>
        <p:spPr bwMode="auto">
          <a:xfrm>
            <a:off x="152400" y="5160319"/>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الجمعة الـ6</a:t>
            </a:r>
          </a:p>
        </p:txBody>
      </p:sp>
      <p:sp>
        <p:nvSpPr>
          <p:cNvPr id="596" name="Freeform: Shape 595">
            <a:hlinkClick r:id="rId27" action="ppaction://hlinksldjump"/>
            <a:extLst>
              <a:ext uri="{FF2B5EF4-FFF2-40B4-BE49-F238E27FC236}">
                <a16:creationId xmlns:a16="http://schemas.microsoft.com/office/drawing/2014/main" id="{A8A102C7-3250-4CFA-94DA-71A01B77AAA2}"/>
              </a:ext>
            </a:extLst>
          </p:cNvPr>
          <p:cNvSpPr/>
          <p:nvPr/>
        </p:nvSpPr>
        <p:spPr bwMode="auto">
          <a:xfrm>
            <a:off x="1940483" y="5160319"/>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الخميس الـ6</a:t>
            </a:r>
          </a:p>
        </p:txBody>
      </p:sp>
      <p:sp>
        <p:nvSpPr>
          <p:cNvPr id="599" name="Freeform: Shape 598">
            <a:hlinkClick r:id="rId28" action="ppaction://hlinksldjump"/>
            <a:extLst>
              <a:ext uri="{FF2B5EF4-FFF2-40B4-BE49-F238E27FC236}">
                <a16:creationId xmlns:a16="http://schemas.microsoft.com/office/drawing/2014/main" id="{A9CCF15F-94F4-4241-AF72-98E44A0ADD8A}"/>
              </a:ext>
            </a:extLst>
          </p:cNvPr>
          <p:cNvSpPr/>
          <p:nvPr/>
        </p:nvSpPr>
        <p:spPr bwMode="auto">
          <a:xfrm>
            <a:off x="3728565" y="5160319"/>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الأربعاء الـ6</a:t>
            </a:r>
          </a:p>
        </p:txBody>
      </p:sp>
      <p:sp>
        <p:nvSpPr>
          <p:cNvPr id="602" name="Freeform: Shape 601">
            <a:hlinkClick r:id="rId29" action="ppaction://hlinksldjump"/>
            <a:extLst>
              <a:ext uri="{FF2B5EF4-FFF2-40B4-BE49-F238E27FC236}">
                <a16:creationId xmlns:a16="http://schemas.microsoft.com/office/drawing/2014/main" id="{5829A4E6-73F2-4575-A51C-3F0CAF598FD6}"/>
              </a:ext>
            </a:extLst>
          </p:cNvPr>
          <p:cNvSpPr/>
          <p:nvPr/>
        </p:nvSpPr>
        <p:spPr bwMode="auto">
          <a:xfrm>
            <a:off x="5516648" y="5160319"/>
            <a:ext cx="1686871" cy="76517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الثلاثاء الـ6</a:t>
            </a:r>
          </a:p>
        </p:txBody>
      </p:sp>
      <p:sp>
        <p:nvSpPr>
          <p:cNvPr id="605" name="Freeform: Shape 604">
            <a:hlinkClick r:id="rId30" action="ppaction://hlinksldjump"/>
            <a:extLst>
              <a:ext uri="{FF2B5EF4-FFF2-40B4-BE49-F238E27FC236}">
                <a16:creationId xmlns:a16="http://schemas.microsoft.com/office/drawing/2014/main" id="{68FAF134-A298-4F44-8EF8-54614E03BA45}"/>
              </a:ext>
            </a:extLst>
          </p:cNvPr>
          <p:cNvSpPr/>
          <p:nvPr/>
        </p:nvSpPr>
        <p:spPr bwMode="auto">
          <a:xfrm>
            <a:off x="7304730" y="5160319"/>
            <a:ext cx="1686870"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الاثنين الـ6</a:t>
            </a:r>
          </a:p>
        </p:txBody>
      </p:sp>
      <p:sp>
        <p:nvSpPr>
          <p:cNvPr id="608" name="Title 8">
            <a:extLst>
              <a:ext uri="{FF2B5EF4-FFF2-40B4-BE49-F238E27FC236}">
                <a16:creationId xmlns:a16="http://schemas.microsoft.com/office/drawing/2014/main" id="{2B7FFB7E-83FC-4E6D-B572-68D96ACCA449}"/>
              </a:ext>
            </a:extLst>
          </p:cNvPr>
          <p:cNvSpPr>
            <a:spLocks noGrp="1"/>
          </p:cNvSpPr>
          <p:nvPr>
            <p:ph type="title"/>
          </p:nvPr>
        </p:nvSpPr>
        <p:spPr bwMode="auto">
          <a:xfrm>
            <a:off x="468313" y="0"/>
            <a:ext cx="82296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dirty="0">
                <a:latin typeface="Times New Roman (Headings)"/>
              </a:rPr>
              <a:t>مزمور و إنجيل باكر:</a:t>
            </a:r>
            <a:endParaRPr lang="en-US" dirty="0">
              <a:latin typeface="Times New Roman (Headings)"/>
            </a:endParaRPr>
          </a:p>
        </p:txBody>
      </p:sp>
      <p:sp>
        <p:nvSpPr>
          <p:cNvPr id="34" name="Freeform: Shape 33">
            <a:hlinkClick r:id="rId31" action="ppaction://hlinksldjump"/>
            <a:extLst>
              <a:ext uri="{FF2B5EF4-FFF2-40B4-BE49-F238E27FC236}">
                <a16:creationId xmlns:a16="http://schemas.microsoft.com/office/drawing/2014/main" id="{13E79731-9C9D-448E-94A3-E92EE26F68F5}"/>
              </a:ext>
            </a:extLst>
          </p:cNvPr>
          <p:cNvSpPr/>
          <p:nvPr/>
        </p:nvSpPr>
        <p:spPr bwMode="auto">
          <a:xfrm>
            <a:off x="1940483" y="6016624"/>
            <a:ext cx="16868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الخميس الـ7</a:t>
            </a:r>
          </a:p>
        </p:txBody>
      </p:sp>
      <p:sp>
        <p:nvSpPr>
          <p:cNvPr id="35" name="Freeform: Shape 34">
            <a:hlinkClick r:id="rId32" action="ppaction://hlinksldjump"/>
            <a:extLst>
              <a:ext uri="{FF2B5EF4-FFF2-40B4-BE49-F238E27FC236}">
                <a16:creationId xmlns:a16="http://schemas.microsoft.com/office/drawing/2014/main" id="{7A0A1A2C-DBB3-4A1A-96C3-28278AEC9526}"/>
              </a:ext>
            </a:extLst>
          </p:cNvPr>
          <p:cNvSpPr/>
          <p:nvPr/>
        </p:nvSpPr>
        <p:spPr bwMode="auto">
          <a:xfrm>
            <a:off x="3728565" y="6016624"/>
            <a:ext cx="16868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الأربعاء الـ7</a:t>
            </a:r>
          </a:p>
        </p:txBody>
      </p:sp>
      <p:sp>
        <p:nvSpPr>
          <p:cNvPr id="36" name="Freeform: Shape 35">
            <a:hlinkClick r:id="rId33" action="ppaction://hlinksldjump"/>
            <a:extLst>
              <a:ext uri="{FF2B5EF4-FFF2-40B4-BE49-F238E27FC236}">
                <a16:creationId xmlns:a16="http://schemas.microsoft.com/office/drawing/2014/main" id="{D96D21F3-5432-4CA4-A3A5-5728D2B8F5FD}"/>
              </a:ext>
            </a:extLst>
          </p:cNvPr>
          <p:cNvSpPr/>
          <p:nvPr/>
        </p:nvSpPr>
        <p:spPr bwMode="auto">
          <a:xfrm>
            <a:off x="5516648" y="6016624"/>
            <a:ext cx="1686871" cy="765176"/>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الثلاثاء الـ7</a:t>
            </a:r>
          </a:p>
        </p:txBody>
      </p:sp>
      <p:sp>
        <p:nvSpPr>
          <p:cNvPr id="37" name="Freeform: Shape 36">
            <a:hlinkClick r:id="rId34" action="ppaction://hlinksldjump"/>
            <a:extLst>
              <a:ext uri="{FF2B5EF4-FFF2-40B4-BE49-F238E27FC236}">
                <a16:creationId xmlns:a16="http://schemas.microsoft.com/office/drawing/2014/main" id="{828375F7-56F0-4B47-85C2-B924F23F9368}"/>
              </a:ext>
            </a:extLst>
          </p:cNvPr>
          <p:cNvSpPr/>
          <p:nvPr/>
        </p:nvSpPr>
        <p:spPr bwMode="auto">
          <a:xfrm>
            <a:off x="7304730" y="6016624"/>
            <a:ext cx="16868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3000" b="1" dirty="0">
                <a:solidFill>
                  <a:srgbClr val="FFC000"/>
                </a:solidFill>
                <a:latin typeface="Times New Roman (Headings)"/>
                <a:cs typeface="Times New Roman" pitchFamily="18" charset="0"/>
              </a:rPr>
              <a:t>الاثنين الـ7</a:t>
            </a:r>
          </a:p>
        </p:txBody>
      </p:sp>
    </p:spTree>
    <p:extLst>
      <p:ext uri="{BB962C8B-B14F-4D97-AF65-F5344CB8AC3E}">
        <p14:creationId xmlns:p14="http://schemas.microsoft.com/office/powerpoint/2010/main" val="411237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2488BB-7786-431E-8468-B2697E7C12C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فلا تمنعه من أن يأخذ ثوبك أيضا. وكل من سألك  فأعطه، ومن أخذ الذي لك فلا تطالبه. وكما تريدون  أن يفعل الناس بكم، افعلوا أنتم أيضا بهم هكذا وإن  أحببتم الذين يحبونكم، فما هو أجركم؟ فإن الخطاة</a:t>
            </a:r>
            <a:br>
              <a:rPr lang="en-US"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134333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4E33E6-2AE6-4D11-9CC3-1C24396BEC6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آتي. وقال آخر: إني تزوجت بامرأة، فلذلك لا أقدر  أن أجيء. فجاء العبد وأخبر سيده بذلك. حينئذ  غضب رب البيت، وقال لعبده اخرج سريعا إلى  الأزقة وشوارع المدينة، وأدخل إلى هذا المكان</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85210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3F6DA3-7AD5-45ED-94C7-1E8A3F99D7A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المساكين والضعفاء والعمي والعرج فقال العبد: يا  سيد، قد صار كما أمرت، ويوجد أيضا مكان. فقال  السيد للعبد: اخرج إلى الطرق والسياجات وألزمهم  بالدخول حتى يمتلئ بيتي، لأني أقول لكم: إنه ليس</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472253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40DEB8-11B7-4874-9940-267F26C4F88F}"/>
              </a:ext>
            </a:extLst>
          </p:cNvPr>
          <p:cNvSpPr txBox="1"/>
          <p:nvPr/>
        </p:nvSpPr>
        <p:spPr>
          <a:xfrm>
            <a:off x="0" y="4381500"/>
            <a:ext cx="9144000" cy="1754326"/>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واحد من أولئك الرجال المدعوين يذوق عشائي".</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9209910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27156"/>
      </p:ext>
    </p:extLst>
  </p:cSld>
  <p:clrMapOvr>
    <a:masterClrMapping/>
  </p:clrMapOvr>
  <p:transition advClick="0" advTm="0"/>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الخميس </a:t>
            </a:r>
            <a:r>
              <a:rPr lang="en-US" dirty="0">
                <a:latin typeface="Times New Roman (Headings)"/>
              </a:rPr>
              <a:t>4</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( 11 : 9 )</a:t>
            </a:r>
          </a:p>
        </p:txBody>
      </p:sp>
      <p:sp>
        <p:nvSpPr>
          <p:cNvPr id="2053" name="Content Placeholder 3"/>
          <p:cNvSpPr txBox="1">
            <a:spLocks/>
          </p:cNvSpPr>
          <p:nvPr/>
        </p:nvSpPr>
        <p:spPr bwMode="auto">
          <a:xfrm>
            <a:off x="0" y="43815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7200" b="1" dirty="0">
                <a:solidFill>
                  <a:srgbClr val="FFFFFF"/>
                </a:solidFill>
                <a:latin typeface="Times New Roman (Headings)"/>
                <a:cs typeface="Times New Roman" panose="02020603050405020304" pitchFamily="18" charset="0"/>
              </a:rPr>
              <a:t>وأنت يا رب تنجينا، وتحفظنا، من هذا الجيل، وإلى  الدهر.</a:t>
            </a:r>
          </a:p>
        </p:txBody>
      </p:sp>
    </p:spTree>
    <p:extLst>
      <p:ext uri="{BB962C8B-B14F-4D97-AF65-F5344CB8AC3E}">
        <p14:creationId xmlns:p14="http://schemas.microsoft.com/office/powerpoint/2010/main" val="1788637129"/>
      </p:ext>
    </p:extLst>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( 3 : 7 ـ 12 )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فانطلق يسوع مع تلاميذه إلى عبر البحر، وتبعه  جمع كثير من الجليل ومن اليهودية ومن أورشليم  ومن أدومية ومن عبر الأردن. وجمع كثير من  صور وصيدا، وسمعوا بما صنع فأتوا إليه. فقال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14647612"/>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630F11-5C85-4374-94DE-7B9898DCFD1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لتلاميذه بأن تلازمه سفينة لسبب الجمع، كي لا  يزحموه، لأنه كان قد أبرأ كثيرين، حتى وقع عليه  ليلمسه كل من فيه داء والأرواح النجسة حينما  نظرته خرت قدامه وصرخت قائلة: " إنك أنت هو</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2121036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C81F89-A20B-494A-AF69-9BB0B93CE62A}"/>
              </a:ext>
            </a:extLst>
          </p:cNvPr>
          <p:cNvSpPr txBox="1"/>
          <p:nvPr/>
        </p:nvSpPr>
        <p:spPr>
          <a:xfrm>
            <a:off x="0" y="4381500"/>
            <a:ext cx="9144000" cy="757130"/>
          </a:xfrm>
          <a:prstGeom prst="rect">
            <a:avLst/>
          </a:prstGeom>
          <a:noFill/>
        </p:spPr>
        <p:txBody>
          <a:bodyPr vert="horz" rtlCol="0">
            <a:spAutoFit/>
          </a:bodyPr>
          <a:lstStyle/>
          <a:p>
            <a:pPr algn="justLow" rtl="1">
              <a:lnSpc>
                <a:spcPct val="90000"/>
              </a:lnSpc>
            </a:pPr>
            <a:r>
              <a:rPr lang="ar-EG" sz="4800" b="1" dirty="0">
                <a:solidFill>
                  <a:srgbClr val="FFFFFF"/>
                </a:solidFill>
                <a:latin typeface="Times New Roman (Headings)"/>
                <a:cs typeface="+mj-cs"/>
              </a:rPr>
              <a:t>ابن الله! ". وانتهرهم كثيرا كي لا يظهروه.</a:t>
            </a:r>
            <a:endParaRPr lang="en-GB" sz="4800" b="1" dirty="0">
              <a:solidFill>
                <a:srgbClr val="FFFFFF"/>
              </a:solidFill>
              <a:latin typeface="Times New Roman (Headings)"/>
              <a:cs typeface="+mj-cs"/>
            </a:endParaRPr>
          </a:p>
        </p:txBody>
      </p:sp>
    </p:spTree>
    <p:extLst>
      <p:ext uri="{BB962C8B-B14F-4D97-AF65-F5344CB8AC3E}">
        <p14:creationId xmlns:p14="http://schemas.microsoft.com/office/powerpoint/2010/main" val="11469972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207706"/>
      </p:ext>
    </p:extLst>
  </p:cSld>
  <p:clrMapOvr>
    <a:masterClrMapping/>
  </p:clrMapOvr>
  <p:transition advClick="0" advTm="0"/>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4 الجمعة</a:t>
            </a:r>
            <a:endParaRPr lang="en-US" dirty="0">
              <a:latin typeface="Times New Roman (Headings)"/>
            </a:endParaRPr>
          </a:p>
        </p:txBody>
      </p:sp>
      <p:sp>
        <p:nvSpPr>
          <p:cNvPr id="13315"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( 27 : 7، 8 )</a:t>
            </a:r>
          </a:p>
        </p:txBody>
      </p:sp>
      <p:sp>
        <p:nvSpPr>
          <p:cNvPr id="13317" name="Content Placeholder 3"/>
          <p:cNvSpPr txBox="1">
            <a:spLocks/>
          </p:cNvSpPr>
          <p:nvPr/>
        </p:nvSpPr>
        <p:spPr bwMode="auto">
          <a:xfrm>
            <a:off x="0" y="4724400"/>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مبارك الرب الإله؛ لأنه سمع صوت دعائي. الرب هو عوني وناصري، عليه أتكل.</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05F9AC-F6AD-44C7-992A-1234CEDF50C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أيضا يحبون من يحبهم. وإذا صنعتم الخير مع  الذين يحسنون إليكم، فما هو فضلكم؟ فإن الخطاة  يفعلون هكذا وإن أقرضتم الذين ترجون أن  تستردوا منهم، فما هو فضلكم؟ فإن الخطاة أيضا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6463624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( 4 : 31 ـ 37 )</a:t>
            </a:r>
          </a:p>
        </p:txBody>
      </p:sp>
      <p:sp>
        <p:nvSpPr>
          <p:cNvPr id="1434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ونزل إلى كفرناحوم، مدينة من الجليل، وكان  يعلمهم في السبوت. فبهتوا من تعليمه؛ لأن كلامه  كان بسلطان وكان يوجد في المجمع رجل به روح  شيطان نجس، فصاح بصوت عظيم قائلا: " ما لنا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D4595A-9513-4D09-96A3-4F75DE2E609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ولك يا يسوع الناصري ؟ أتيت لتهلكنا أنا أعرفك  من أنت قدوس الله! ". فانتهره يسوع قائلا: "إخرس واخرج منه! ". فصرعه الشيطان في  الوسط وخرج منه ولم يؤلمه شيء فحدث خوف</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0433396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403779-6A28-42EB-B842-58B525CAA6B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عظيم على جميعهم، وكانوا يكلمون بعضهم بعضا  قائلين: " ما هذه الكلمة؟ لأنه بسلطان وقوة يأمر  الأرواح النجسة فتخرج ". فذاع صيت عنه في كل  موضع في الكورة المحيطة.</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158279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الاثنين </a:t>
            </a:r>
            <a:r>
              <a:rPr lang="en-US" dirty="0">
                <a:latin typeface="Times New Roman (Headings)"/>
              </a:rPr>
              <a:t>5</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( 87 : 2، 3 )</a:t>
            </a:r>
          </a:p>
        </p:txBody>
      </p:sp>
      <p:sp>
        <p:nvSpPr>
          <p:cNvPr id="2053" name="Content Placeholder 3"/>
          <p:cNvSpPr txBox="1">
            <a:spLocks/>
          </p:cNvSpPr>
          <p:nvPr/>
        </p:nvSpPr>
        <p:spPr bwMode="auto">
          <a:xfrm>
            <a:off x="0" y="42672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أمل يا رب سمعك إلى طلبتي، فقد امتلات من الشر نفسي، ودنت من الجحيم حياتي. حسبت مع المنحدرين في الجب.</a:t>
            </a:r>
          </a:p>
        </p:txBody>
      </p:sp>
    </p:spTree>
    <p:extLst>
      <p:ext uri="{BB962C8B-B14F-4D97-AF65-F5344CB8AC3E}">
        <p14:creationId xmlns:p14="http://schemas.microsoft.com/office/powerpoint/2010/main" val="375246716"/>
      </p:ext>
    </p:extLst>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( 12 : 16 ـ 21 )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وكلمهم بمثل قائلا: " رجل غني أخصبت كورته،  ففكر في نفسه قائلا: ماذا أصنع، فإنه ليس لي  موضع أخزن فيه غلالي؟ ثم قال: أصنع هذا أهدم  أهرائي وأبني أكبر منها، وأخرن هناك جميع</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7997929"/>
      </p:ext>
    </p:extLst>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F1F16D-3380-473D-A815-857F580F09ED}"/>
              </a:ext>
            </a:extLst>
          </p:cNvPr>
          <p:cNvSpPr txBox="1"/>
          <p:nvPr/>
        </p:nvSpPr>
        <p:spPr>
          <a:xfrm>
            <a:off x="0" y="4318099"/>
            <a:ext cx="9144000" cy="3247043"/>
          </a:xfrm>
          <a:prstGeom prst="rect">
            <a:avLst/>
          </a:prstGeom>
          <a:noFill/>
        </p:spPr>
        <p:txBody>
          <a:bodyPr vert="horz" rtlCol="0">
            <a:spAutoFit/>
          </a:bodyPr>
          <a:lstStyle/>
          <a:p>
            <a:pPr algn="justLow" rtl="1"/>
            <a:r>
              <a:rPr lang="ar-EG" sz="4100" b="1" dirty="0">
                <a:solidFill>
                  <a:srgbClr val="FFFFFF"/>
                </a:solidFill>
                <a:latin typeface="Times New Roman (Headings)"/>
                <a:cs typeface="+mj-cs"/>
              </a:rPr>
              <a:t>أرزاقي وخيراتي، وأقول لنفسي: يا نفسي إن لك خيرات كثيرة، موضوعة لسنين كثيرة. فاستريحي وكلي واشربي وتنعمي. فقال له الله: يا جاهل، في هذه الليلة تطلب نفسك منك، فهذا الذي أعددته لمن </a:t>
            </a:r>
            <a:r>
              <a:rPr lang="ar-EG" sz="4100" b="1" dirty="0">
                <a:solidFill>
                  <a:srgbClr val="FFFFFF"/>
                </a:solidFill>
                <a:latin typeface="Times New Roman (Headings)"/>
              </a:rPr>
              <a:t>يكون؟</a:t>
            </a:r>
            <a:br>
              <a:rPr lang="ar-EG" sz="4100" b="1" dirty="0">
                <a:solidFill>
                  <a:srgbClr val="FFFFFF"/>
                </a:solidFill>
                <a:latin typeface="Times New Roman (Headings)"/>
              </a:rPr>
            </a:br>
            <a:r>
              <a:rPr lang="ar-EG" sz="4100" b="1" dirty="0">
                <a:solidFill>
                  <a:srgbClr val="FFFFFF"/>
                </a:solidFill>
                <a:latin typeface="Times New Roman (Headings)"/>
              </a:rPr>
              <a:t> </a:t>
            </a:r>
            <a:endParaRPr lang="en-GB" sz="4100" b="1" dirty="0">
              <a:solidFill>
                <a:srgbClr val="FFFFFF"/>
              </a:solidFill>
              <a:latin typeface="Times New Roman (Headings)"/>
              <a:cs typeface="+mj-cs"/>
            </a:endParaRPr>
          </a:p>
        </p:txBody>
      </p:sp>
    </p:spTree>
    <p:extLst>
      <p:ext uri="{BB962C8B-B14F-4D97-AF65-F5344CB8AC3E}">
        <p14:creationId xmlns:p14="http://schemas.microsoft.com/office/powerpoint/2010/main" val="34709845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431358-2879-46F8-91F1-3E0D859FA61F}"/>
              </a:ext>
            </a:extLst>
          </p:cNvPr>
          <p:cNvSpPr txBox="1"/>
          <p:nvPr/>
        </p:nvSpPr>
        <p:spPr>
          <a:xfrm>
            <a:off x="0" y="4381500"/>
            <a:ext cx="9144000" cy="1938992"/>
          </a:xfrm>
          <a:prstGeom prst="rect">
            <a:avLst/>
          </a:prstGeom>
          <a:noFill/>
        </p:spPr>
        <p:txBody>
          <a:bodyPr vert="horz" rtlCol="0">
            <a:spAutoFit/>
          </a:bodyPr>
          <a:lstStyle/>
          <a:p>
            <a:pPr algn="justLow" rtl="1"/>
            <a:r>
              <a:rPr lang="ar-EG" sz="6000" b="1" dirty="0">
                <a:solidFill>
                  <a:srgbClr val="FFFFFF"/>
                </a:solidFill>
                <a:latin typeface="Times New Roman (Headings)"/>
                <a:cs typeface="+mj-cs"/>
              </a:rPr>
              <a:t>فهكذا من يدخر لنفسه وهو غير غني بما لله".</a:t>
            </a:r>
            <a:endParaRPr lang="en-GB" sz="6000" b="1" dirty="0">
              <a:solidFill>
                <a:srgbClr val="FFFFFF"/>
              </a:solidFill>
              <a:latin typeface="Times New Roman (Headings)"/>
              <a:cs typeface="+mj-cs"/>
            </a:endParaRPr>
          </a:p>
        </p:txBody>
      </p:sp>
    </p:spTree>
    <p:extLst>
      <p:ext uri="{BB962C8B-B14F-4D97-AF65-F5344CB8AC3E}">
        <p14:creationId xmlns:p14="http://schemas.microsoft.com/office/powerpoint/2010/main" val="39335869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608188"/>
      </p:ext>
    </p:extLst>
  </p:cSld>
  <p:clrMapOvr>
    <a:masterClrMapping/>
  </p:clrMapOvr>
  <p:transition advClick="0" advTm="0"/>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الثلاثاء </a:t>
            </a:r>
            <a:r>
              <a:rPr lang="en-US" dirty="0">
                <a:latin typeface="Times New Roman (Headings)"/>
              </a:rPr>
              <a:t>5</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( 85 : 5، 6 )</a:t>
            </a:r>
          </a:p>
        </p:txBody>
      </p:sp>
      <p:sp>
        <p:nvSpPr>
          <p:cNvPr id="2053" name="Content Placeholder 3"/>
          <p:cNvSpPr txBox="1">
            <a:spLocks/>
          </p:cNvSpPr>
          <p:nvPr/>
        </p:nvSpPr>
        <p:spPr bwMode="auto">
          <a:xfrm>
            <a:off x="0" y="4343400"/>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لأنك أنت يا رب صالح أنت وديع، ورحمتك كثيرة  لسائر المستغيثين بك. انصت يا رب لصلاتي، وأصغ إلى صوت طلبتي.</a:t>
            </a:r>
          </a:p>
        </p:txBody>
      </p:sp>
    </p:spTree>
    <p:extLst>
      <p:ext uri="{BB962C8B-B14F-4D97-AF65-F5344CB8AC3E}">
        <p14:creationId xmlns:p14="http://schemas.microsoft.com/office/powerpoint/2010/main" val="123951722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794DBD-E5A1-4FD6-BED3-71378E1909C2}"/>
              </a:ext>
            </a:extLst>
          </p:cNvPr>
          <p:cNvSpPr txBox="1"/>
          <p:nvPr/>
        </p:nvSpPr>
        <p:spPr>
          <a:xfrm>
            <a:off x="0" y="4648200"/>
            <a:ext cx="9144000" cy="701731"/>
          </a:xfrm>
          <a:prstGeom prst="rect">
            <a:avLst/>
          </a:prstGeom>
          <a:noFill/>
        </p:spPr>
        <p:txBody>
          <a:bodyPr wrap="square">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Headings)"/>
                <a:ea typeface="+mn-ea"/>
                <a:cs typeface="+mj-cs"/>
              </a:rPr>
              <a:t>يقرضون الخطاة لكي يأخذوا منهم العوض.</a:t>
            </a:r>
            <a:endParaRPr kumimoji="0" lang="en-GB" sz="4400" b="1" i="0" u="none" strike="noStrike" kern="1200" cap="none" spc="0" normalizeH="0" baseline="0" noProof="0" dirty="0">
              <a:ln>
                <a:noFill/>
              </a:ln>
              <a:solidFill>
                <a:srgbClr val="FFFFFF"/>
              </a:solidFill>
              <a:effectLst/>
              <a:uLnTx/>
              <a:uFillTx/>
              <a:latin typeface="Times New Roman (Headings)"/>
              <a:ea typeface="+mn-ea"/>
              <a:cs typeface="+mj-cs"/>
            </a:endParaRPr>
          </a:p>
        </p:txBody>
      </p:sp>
    </p:spTree>
    <p:extLst>
      <p:ext uri="{BB962C8B-B14F-4D97-AF65-F5344CB8AC3E}">
        <p14:creationId xmlns:p14="http://schemas.microsoft.com/office/powerpoint/2010/main" val="1884414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( 9 : 14 ـ 24 )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ولما جاء إلى التلاميذ رأى جمعا كثيرا وكتبة  يباحثونهم. وللوقت لما رأى الجمع كله يسوع  انذهلوا، وركضوا وسلموا عليه. فسأل الكتبة: "  بماذا تباحثونهم؟ ". فأجابه واحد من الجمع وقال: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88292953"/>
      </p:ext>
    </p:extLst>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48D779-EA01-47E5-B767-3868EE8CC70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 يا معلم، قد أتيتك بابن لي به روح أبكم، وحيثما  أدركه يصرعه فيزبد ويصر بأسنانه وييبس. فقلت  لتلاميذك أن يخرجوه فلم يقدروا ". فأجابهم وقال:  " أيها الجيل غير المؤمن، إلى متى أكون معكم؟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5536660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B16426-F35F-4863-8F97-CDB6EE9A2A0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وحتى متى أحتملكم؟ قدموه إلي ". فقدموه إليه.  فلما رآه الروح للوقت صرعه، فسقط على الأرض  يتمرغ ويزبد. فسأل أباه: " منذ كم من الزمان  أصابه هذا؟ ". فقال : " منذ صباه. وكثيرا ما ألقاه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2300341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F8661D-FAB5-4F98-B5ED-B8322CC5BD1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في النار وفي المياه ليهلكه. ولكن إن استطعت شيئا  فتحنن علينا وأغثنا ". فقال له يسوع: " إن  استطعت أنت أن تؤمن. فكل شيء ممكن للمؤمن  .". فصاح أبو الصبي من ساعته بدموع وقال: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5045678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5B8E59-A931-41E9-B664-B87A0D4DF034}"/>
              </a:ext>
            </a:extLst>
          </p:cNvPr>
          <p:cNvSpPr txBox="1"/>
          <p:nvPr/>
        </p:nvSpPr>
        <p:spPr>
          <a:xfrm>
            <a:off x="0" y="4419600"/>
            <a:ext cx="9144000" cy="840230"/>
          </a:xfrm>
          <a:prstGeom prst="rect">
            <a:avLst/>
          </a:prstGeom>
          <a:noFill/>
        </p:spPr>
        <p:txBody>
          <a:bodyPr vert="horz" rtlCol="0">
            <a:spAutoFit/>
          </a:bodyPr>
          <a:lstStyle/>
          <a:p>
            <a:pPr algn="justLow" rtl="1">
              <a:lnSpc>
                <a:spcPct val="90000"/>
              </a:lnSpc>
            </a:pPr>
            <a:r>
              <a:rPr lang="ar-EG" sz="5400" b="1" dirty="0">
                <a:solidFill>
                  <a:srgbClr val="FFFFFF"/>
                </a:solidFill>
                <a:latin typeface="Times New Roman (Headings)"/>
                <a:cs typeface="+mj-cs"/>
              </a:rPr>
              <a:t>إني أومن يا رب، فأعن قلة إيماني ".</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19519095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153746"/>
      </p:ext>
    </p:extLst>
  </p:cSld>
  <p:clrMapOvr>
    <a:masterClrMapping/>
  </p:clrMapOvr>
  <p:transition advClick="0" advTm="0"/>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الاربعاء </a:t>
            </a:r>
            <a:r>
              <a:rPr lang="en-US" dirty="0">
                <a:latin typeface="Times New Roman (Headings)"/>
              </a:rPr>
              <a:t>5</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( 54 : 1 )</a:t>
            </a:r>
          </a:p>
        </p:txBody>
      </p:sp>
      <p:sp>
        <p:nvSpPr>
          <p:cNvPr id="2053" name="Content Placeholder 3"/>
          <p:cNvSpPr txBox="1">
            <a:spLocks/>
          </p:cNvSpPr>
          <p:nvPr/>
        </p:nvSpPr>
        <p:spPr bwMode="auto">
          <a:xfrm>
            <a:off x="0" y="45720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6000" b="1" dirty="0">
                <a:solidFill>
                  <a:srgbClr val="FFFFFF"/>
                </a:solidFill>
                <a:latin typeface="Times New Roman (Headings)"/>
                <a:cs typeface="Times New Roman" panose="02020603050405020304" pitchFamily="18" charset="0"/>
              </a:rPr>
              <a:t>أنصت يا الله لصلاتي، ولا تغفل عن تضرعي، التفت إلي، واستمع مني.</a:t>
            </a:r>
          </a:p>
        </p:txBody>
      </p:sp>
    </p:spTree>
    <p:extLst>
      <p:ext uri="{BB962C8B-B14F-4D97-AF65-F5344CB8AC3E}">
        <p14:creationId xmlns:p14="http://schemas.microsoft.com/office/powerpoint/2010/main" val="1405039578"/>
      </p:ext>
    </p:extLst>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( 10 : 1 ـ 12 )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وقام من هناك وجاء إلى تخوم اليهودية إلى عبر  الأردن، فاجتمع إليه جموع أيضا، وكان يعلمهم  كعادته. فدنا الفريسيون وسألوه ليجربوه، هل يحل  للرجل أن يطلق امرأته؟ فأجابهم قائلا: بماذا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39760087"/>
      </p:ext>
    </p:extLst>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3DD86E-4F20-48A4-AF21-191E045F2F6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أوصاكم موسى؟ فقالوا: إن موسى قد أذن أن يكتب  كتاب طلاق، فتطلق. فأجاب يسوع وقال لهم من  أجل قساوة قلوبكم كتب لكم هذه الوصية. ولكن من  بدء الخليقة، ذكرا وأنثى خلقهما الله من أجل هذا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33235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167284-AD8B-4243-A637-077A323D7A8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يترك الرجل أباه وأمه ويلتصق بامرأته، فيصيران  كلاهما جسدا واحدا، فليسا هما اثنين بعد ولكنهما  جسد واحد. وما جمعه الله لا يفرقه إنسان. وسأل  تلاميذه أيضا في البيت عن ذلك. فقال لهم من طلق</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3177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1847545"/>
      </p:ext>
    </p:extLst>
  </p:cSld>
  <p:clrMapOvr>
    <a:masterClrMapping/>
  </p:clrMapOvr>
  <p:transition advClick="0" advTm="0"/>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B3D43D-F361-4E82-860B-E448C15E0334}"/>
              </a:ext>
            </a:extLst>
          </p:cNvPr>
          <p:cNvSpPr txBox="1"/>
          <p:nvPr/>
        </p:nvSpPr>
        <p:spPr>
          <a:xfrm>
            <a:off x="0" y="4381500"/>
            <a:ext cx="9144000" cy="2400657"/>
          </a:xfrm>
          <a:prstGeom prst="rect">
            <a:avLst/>
          </a:prstGeom>
          <a:noFill/>
        </p:spPr>
        <p:txBody>
          <a:bodyPr vert="horz" rtlCol="0">
            <a:spAutoFit/>
          </a:bodyPr>
          <a:lstStyle/>
          <a:p>
            <a:pPr algn="justLow" rtl="1"/>
            <a:r>
              <a:rPr lang="ar-EG" sz="5000" b="1" dirty="0">
                <a:solidFill>
                  <a:srgbClr val="FFFFFF"/>
                </a:solidFill>
                <a:latin typeface="Times New Roman (Headings)"/>
                <a:cs typeface="+mj-cs"/>
              </a:rPr>
              <a:t>امرأته وتزوج بأخرى فقد زنى عليها، وإن طلقت امرأة بعلها وتزوجت بآخر فقد زنت.</a:t>
            </a:r>
            <a:br>
              <a:rPr lang="ar-EG" sz="5000" b="1" dirty="0">
                <a:solidFill>
                  <a:srgbClr val="FFFFFF"/>
                </a:solidFill>
                <a:latin typeface="Times New Roman (Headings)"/>
                <a:cs typeface="+mj-cs"/>
              </a:rPr>
            </a:br>
            <a:endParaRPr lang="en-GB" sz="5000" b="1" dirty="0">
              <a:solidFill>
                <a:srgbClr val="FFFFFF"/>
              </a:solidFill>
              <a:latin typeface="Times New Roman (Headings)"/>
              <a:cs typeface="+mj-cs"/>
            </a:endParaRPr>
          </a:p>
        </p:txBody>
      </p:sp>
    </p:spTree>
    <p:extLst>
      <p:ext uri="{BB962C8B-B14F-4D97-AF65-F5344CB8AC3E}">
        <p14:creationId xmlns:p14="http://schemas.microsoft.com/office/powerpoint/2010/main" val="8946829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151320"/>
      </p:ext>
    </p:extLst>
  </p:cSld>
  <p:clrMapOvr>
    <a:masterClrMapping/>
  </p:clrMapOvr>
  <p:transition advClick="0" advTm="0"/>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الخميس </a:t>
            </a:r>
            <a:r>
              <a:rPr lang="en-US" dirty="0">
                <a:latin typeface="Times New Roman (Headings)"/>
              </a:rPr>
              <a:t>5</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( 85 : 13 )</a:t>
            </a:r>
          </a:p>
        </p:txBody>
      </p:sp>
      <p:sp>
        <p:nvSpPr>
          <p:cNvPr id="2053" name="Content Placeholder 3"/>
          <p:cNvSpPr txBox="1">
            <a:spLocks/>
          </p:cNvSpPr>
          <p:nvPr/>
        </p:nvSpPr>
        <p:spPr bwMode="auto">
          <a:xfrm>
            <a:off x="0" y="46482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اللهم إن مخالفي الناموس، قد قاموا علي. ومجمع المعتزين، طلبوا نفسي.</a:t>
            </a:r>
          </a:p>
        </p:txBody>
      </p:sp>
    </p:spTree>
    <p:extLst>
      <p:ext uri="{BB962C8B-B14F-4D97-AF65-F5344CB8AC3E}">
        <p14:creationId xmlns:p14="http://schemas.microsoft.com/office/powerpoint/2010/main" val="1250786993"/>
      </p:ext>
    </p:extLst>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( 9 : 37 ـ 43 )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وفي اليوم التالي فيما هم نازلون من الجبل،  استقبله جمع كثير. وإذا برجل من الجمع صاح  قائلا: " يا معلم، أتوسل إليك، أن تنظر إلى ابني،  فإنه وحيد لي. وإن روحا يأخذه فيصرخ بغتة،</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23938812"/>
      </p:ext>
    </p:extLst>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25D843-F176-4A5C-8B3B-B4BA242438C9}"/>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Headings)"/>
                <a:cs typeface="+mj-cs"/>
              </a:rPr>
              <a:t>فيخبطه فيزبد، ولا يكاد يفارقه وهو يرضضه. وقد  سألت تلاميذك أن يخرجوه فلم يستطيعوا". فأجاب  يسوع وقال: "أيها الجيل غير المؤمن والملتوي  إلى متى أكون معكم وأحتملكم؟ قدم ابنك إلي ههنا".</a:t>
            </a:r>
            <a:br>
              <a:rPr lang="ar-EG" sz="4300" b="1" dirty="0">
                <a:solidFill>
                  <a:srgbClr val="FFFFFF"/>
                </a:solidFill>
                <a:latin typeface="Times New Roman (Headings)"/>
                <a:cs typeface="+mj-cs"/>
              </a:rPr>
            </a:b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4877029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ED49FE-7125-4774-AD63-58A9C4108E4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وفيما هو يدنو صرعه الشيطان وخبطه، فانتهر  يسوع الروح النجس، وأبرأ الصبي وسلمه إلى  أبيه. فبهت الجميع من عظمة الله. إذ كانوا متعجبين  جميعا من كل ما فعل.</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1030852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798028"/>
      </p:ext>
    </p:extLst>
  </p:cSld>
  <p:clrMapOvr>
    <a:masterClrMapping/>
  </p:clrMapOvr>
  <p:transition advClick="0" advTm="0"/>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5 الجمعة</a:t>
            </a:r>
            <a:endParaRPr lang="en-US" dirty="0">
              <a:latin typeface="Times New Roman (Headings)"/>
            </a:endParaRPr>
          </a:p>
        </p:txBody>
      </p:sp>
      <p:sp>
        <p:nvSpPr>
          <p:cNvPr id="16387"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( 85 : 8، 9 )</a:t>
            </a:r>
          </a:p>
        </p:txBody>
      </p:sp>
      <p:sp>
        <p:nvSpPr>
          <p:cNvPr id="16389"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كل الأمم الذين خلقتهم، يأتون ويسجدون أمامك يا رب، ويمجدون اسمك. لأنك أنت وحدك الإله العظيم.</a:t>
            </a:r>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( 12 : 28 ـ 34 )</a:t>
            </a:r>
          </a:p>
        </p:txBody>
      </p:sp>
      <p:sp>
        <p:nvSpPr>
          <p:cNvPr id="1741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فجاء واحد من الكتبة وسمعهم يباحثونه، ورأى أنه  أجابهم حسنا، فسأله: " أية وصية هي أول الكل؟  ". أجابه يسوع: " إن أول الوصايا كلها هي:  اسمع يا إسرائيل إن الرب إلهنا رب واحد. فأحبب</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C22180-8372-4E3F-8A02-72927466C03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الرب إلهك من كل قلبك، ومن كل نفسك، ومن كل  فكرك، ومن كل قدرتك. هذه هي الوصية الأولى  والثانية التي تشبهها هي أحبب قريبك كنفسك.  وليس وصية أخرى أعظم من هاتين ". فقال له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323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الخميس </a:t>
            </a:r>
            <a:r>
              <a:rPr lang="en-US" dirty="0">
                <a:latin typeface="Times New Roman (Headings)"/>
              </a:rPr>
              <a:t>1</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( 23 : 1، 2 )</a:t>
            </a:r>
          </a:p>
        </p:txBody>
      </p:sp>
      <p:sp>
        <p:nvSpPr>
          <p:cNvPr id="2053" name="Content Placeholder 3"/>
          <p:cNvSpPr txBox="1">
            <a:spLocks/>
          </p:cNvSpPr>
          <p:nvPr/>
        </p:nvSpPr>
        <p:spPr bwMode="auto">
          <a:xfrm>
            <a:off x="-5556" y="4343400"/>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للرب الأرض وملؤها، المسكونة وجميع الساكنين  فيها هو على البحار أسسها، وعلى الأنهار هيأها.</a:t>
            </a:r>
            <a:br>
              <a:rPr lang="ar-EG" sz="5400" b="1" dirty="0">
                <a:solidFill>
                  <a:srgbClr val="FFFFFF"/>
                </a:solidFill>
                <a:latin typeface="Times New Roman (Headings)"/>
                <a:cs typeface="Times New Roman" panose="02020603050405020304" pitchFamily="18" charset="0"/>
              </a:rPr>
            </a:br>
            <a:endParaRPr lang="ar-EG" sz="5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86042525"/>
      </p:ext>
    </p:extLst>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4F4283-DAD4-415D-8A0D-E15CFB1D4F94}"/>
              </a:ext>
            </a:extLst>
          </p:cNvPr>
          <p:cNvSpPr txBox="1"/>
          <p:nvPr/>
        </p:nvSpPr>
        <p:spPr>
          <a:xfrm>
            <a:off x="0" y="4381500"/>
            <a:ext cx="9144000" cy="3104696"/>
          </a:xfrm>
          <a:prstGeom prst="rect">
            <a:avLst/>
          </a:prstGeom>
          <a:noFill/>
        </p:spPr>
        <p:txBody>
          <a:bodyPr vert="horz" rtlCol="0">
            <a:spAutoFit/>
          </a:bodyPr>
          <a:lstStyle/>
          <a:p>
            <a:pPr algn="justLow" rtl="1">
              <a:lnSpc>
                <a:spcPct val="90000"/>
              </a:lnSpc>
            </a:pPr>
            <a:r>
              <a:rPr lang="ar-EG" sz="4350" b="1" dirty="0">
                <a:solidFill>
                  <a:srgbClr val="FFFFFF"/>
                </a:solidFill>
                <a:latin typeface="Times New Roman (Headings)"/>
                <a:cs typeface="+mj-cs"/>
              </a:rPr>
              <a:t>الكاتب: " حسنا يا معلم بالحق قلت، إن الله واحد  وليس آخر غيره. ومحبته من كل القلب، وكل  العقل، وكل النفس، وكل القدرة، ومحبة القريب  كالنفس، هما أفضل من جميع المحرقات والذبائح".</a:t>
            </a:r>
            <a:br>
              <a:rPr lang="ar-EG" sz="4350" b="1" dirty="0">
                <a:solidFill>
                  <a:srgbClr val="FFFFFF"/>
                </a:solidFill>
                <a:latin typeface="Times New Roman (Headings)"/>
                <a:cs typeface="+mj-cs"/>
              </a:rPr>
            </a:br>
            <a:endParaRPr lang="en-GB" sz="4350" b="1" dirty="0">
              <a:solidFill>
                <a:srgbClr val="FFFFFF"/>
              </a:solidFill>
              <a:latin typeface="Times New Roman (Headings)"/>
              <a:cs typeface="+mj-cs"/>
            </a:endParaRPr>
          </a:p>
        </p:txBody>
      </p:sp>
    </p:spTree>
    <p:extLst>
      <p:ext uri="{BB962C8B-B14F-4D97-AF65-F5344CB8AC3E}">
        <p14:creationId xmlns:p14="http://schemas.microsoft.com/office/powerpoint/2010/main" val="25162136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60470A-12C1-468C-9658-6108E8E0607C}"/>
              </a:ext>
            </a:extLst>
          </p:cNvPr>
          <p:cNvSpPr txBox="1"/>
          <p:nvPr/>
        </p:nvSpPr>
        <p:spPr>
          <a:xfrm>
            <a:off x="0" y="4343400"/>
            <a:ext cx="9144000" cy="2585323"/>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فلما رآه يسوع أنه أجاب بحكمة، قال له: "لست بعيدا من ملكوت الله ". ولم يجسر أحد بعدها أن يسأله.</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28663334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الاثنين </a:t>
            </a:r>
            <a:r>
              <a:rPr lang="en-US" dirty="0">
                <a:latin typeface="Times New Roman (Headings)"/>
              </a:rPr>
              <a:t>6</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( 37 : 9 )</a:t>
            </a:r>
          </a:p>
        </p:txBody>
      </p:sp>
      <p:sp>
        <p:nvSpPr>
          <p:cNvPr id="2053" name="Content Placeholder 3"/>
          <p:cNvSpPr txBox="1">
            <a:spLocks/>
          </p:cNvSpPr>
          <p:nvPr/>
        </p:nvSpPr>
        <p:spPr bwMode="auto">
          <a:xfrm>
            <a:off x="0" y="4632067"/>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6000" b="1" dirty="0">
                <a:solidFill>
                  <a:srgbClr val="FFFFFF"/>
                </a:solidFill>
                <a:latin typeface="Times New Roman (Headings)"/>
                <a:cs typeface="Times New Roman" panose="02020603050405020304" pitchFamily="18" charset="0"/>
              </a:rPr>
              <a:t>أمامك هي، كل شهوتي، وتنهدي، عنك لم يخف.</a:t>
            </a:r>
          </a:p>
        </p:txBody>
      </p:sp>
    </p:spTree>
    <p:extLst>
      <p:ext uri="{BB962C8B-B14F-4D97-AF65-F5344CB8AC3E}">
        <p14:creationId xmlns:p14="http://schemas.microsoft.com/office/powerpoint/2010/main" val="2434803778"/>
      </p:ext>
    </p:extLst>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( 12 : 1 ـ 12 )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وجعل يكلمهم بأمثال قائلا: " غرس رجل كرما  وحوطه بسياج، وحفر معصرة، وبنى برجا، وسلمه  إلى كرامين وسافر. وعند أوان الثمر، أرسل إلى  الكرامين عبدا ليأخذ من الكرامين من ثمار الكرم،</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287934617"/>
      </p:ext>
    </p:extLst>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8302D1-CEFF-4E6E-AA0E-4397682D497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فأخذوه وجلدوه وأرسلوه فارغا. فعاد وأرسل إليهم  عبدا آخر، فشجوا رأسه وأهانوه. وأرسل أيضا  آخر، فقتلوه. ثم أرسل كثيرين آخرين، فجلدوا بعضا  وقتلوا بعضا فإذ كان له أيضا ابن وحيد محبوب،</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47443553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31FA53-96D8-4BCA-8352-7AC85E73C0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أرسله إليهم أخيرا، قائلا: لعلهم يهابون ابني أما  الكرامون فقالوا فيما بينهم: هذا هو الوارث هلموا  نقتله فيصير الميراث لنا! فأخذوه وقتلوه وطرحوه  خارج الكرم. فماذا يفعل رب الكرم؟ إنه يأتي ويهلك</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40199182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19D4CE-77D5-43CC-AEB7-0CD991AE785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الكرامين، ويدفع الكرم إلى آخرين. أما قرأتم هذا  المكتوب: إن الحجر الذي رذله البناؤون، هو صار  رأس الزاوية؟ من قبل الرب كان ذلك، وهو عجيب  في أعيننا! ". فهموا أن يمسكوه، ولكنهم خافوا من</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9058863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97B3E4-8246-48DC-A6E4-3A8F4C1EACF2}"/>
              </a:ext>
            </a:extLst>
          </p:cNvPr>
          <p:cNvSpPr txBox="1"/>
          <p:nvPr/>
        </p:nvSpPr>
        <p:spPr>
          <a:xfrm>
            <a:off x="0" y="4381500"/>
            <a:ext cx="9144000" cy="1754326"/>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الجمع، لأنهم علموا أنه قال المثل عليهم. فتركوه ومضوا.</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4834267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5512558"/>
      </p:ext>
    </p:extLst>
  </p:cSld>
  <p:clrMapOvr>
    <a:masterClrMapping/>
  </p:clrMapOvr>
  <p:transition advClick="0" advTm="0"/>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( 8 : 22 ـ 25 )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Headings)"/>
                <a:cs typeface="Times New Roman" panose="02020603050405020304" pitchFamily="18" charset="0"/>
              </a:rPr>
              <a:t>وفي أحد الأيام ركب سفينة هو وتلاميذه، وقال لهم:  " لنمض إلى عبر البحيرة ". فأقلعوا. وفيما هم  سائرون نام. فنزل على البحيرة عاصفة ريح،  فامتلأوا من الماء وصاروا في خطر. فدنوا إليه</a:t>
            </a:r>
            <a:br>
              <a:rPr lang="ar-SA" sz="4400" b="1" dirty="0">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48411578"/>
      </p:ext>
    </p:extLst>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الثلاثاء </a:t>
            </a:r>
            <a:r>
              <a:rPr lang="en-US" dirty="0">
                <a:latin typeface="Times New Roman (Headings)"/>
              </a:rPr>
              <a:t>6</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( 34 : 15 )</a:t>
            </a:r>
          </a:p>
        </p:txBody>
      </p:sp>
      <p:sp>
        <p:nvSpPr>
          <p:cNvPr id="2053" name="Content Placeholder 3"/>
          <p:cNvSpPr txBox="1">
            <a:spLocks/>
          </p:cNvSpPr>
          <p:nvPr/>
        </p:nvSpPr>
        <p:spPr bwMode="auto">
          <a:xfrm>
            <a:off x="0" y="4800600"/>
            <a:ext cx="91440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600" b="1" dirty="0">
                <a:solidFill>
                  <a:srgbClr val="FFFFFF"/>
                </a:solidFill>
                <a:latin typeface="Times New Roman (Headings)"/>
                <a:cs typeface="Times New Roman" panose="02020603050405020304" pitchFamily="18" charset="0"/>
              </a:rPr>
              <a:t>لبست مسحا، وواضعت بالصوم نفسي، وصلاتي، إلى حضني ترجع.</a:t>
            </a:r>
          </a:p>
        </p:txBody>
      </p:sp>
    </p:spTree>
    <p:extLst>
      <p:ext uri="{BB962C8B-B14F-4D97-AF65-F5344CB8AC3E}">
        <p14:creationId xmlns:p14="http://schemas.microsoft.com/office/powerpoint/2010/main" val="307403645"/>
      </p:ext>
    </p:extLst>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( 4 : 22 ـ 30 )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وكانوا يشهدون له جميعا وكانوا يتعجبون من  أقوال النعمة التي كانت تخرج من فيه، وكانوا  يقولون: " أليس هذا هو ابن يوسف؟ ". فقال لهم:  " لعلكم تقولون لي هذا المثل: أيها الطبيب اشف</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33564185"/>
      </p:ext>
    </p:extLst>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8E7265-AB9B-4AD9-9C16-16F649F6498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ذاتك وحدك. وكل ما سمعنا عنه أنه قد صار في  كفرناحوم، افعله في هذا الموضع أيضا في  مدينتك" ثم قال: " الحق أقول لكم: إنه ولا نبي  واحد بمقبول في مدينته. وحقا أقول لكم: إن أرامل</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69936386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528E50-7180-47D6-BAA2-03E5B1B1A77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كثيرات كن في إسرائيل في أيام إيليا حين أغلقت  السماء ثلاث سنين وستة أشهر، حتى صار جوع  عظيم على كل الأرض، ولم يرسل إيليا إلى واحدة  منهن، إلا إلى امرأة أرملة كانت في صرفة صيدا.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395551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01A0E3-18EA-4FD0-83F0-97AEE43D045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وكان يوجد برص كثيرون في إسرائيل في زمان  أليشع النبي، ولم يطهر واحد منهم إلا نعمان  السرياني ". فامتلأ الجميع غضبا لما سمعوا هذا،  وقاموا فأخرجوه خارج المدينة، وجاءوا به خارجا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8601098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E451F4-CF1E-497C-99A0-10DD047621E1}"/>
              </a:ext>
            </a:extLst>
          </p:cNvPr>
          <p:cNvSpPr txBox="1"/>
          <p:nvPr/>
        </p:nvSpPr>
        <p:spPr>
          <a:xfrm>
            <a:off x="0" y="4343400"/>
            <a:ext cx="9144000" cy="2585323"/>
          </a:xfrm>
          <a:prstGeom prst="rect">
            <a:avLst/>
          </a:prstGeom>
          <a:noFill/>
        </p:spPr>
        <p:txBody>
          <a:bodyPr vert="horz" rtlCol="0">
            <a:spAutoFit/>
          </a:bodyPr>
          <a:lstStyle/>
          <a:p>
            <a:pPr algn="justLow" rtl="1"/>
            <a:r>
              <a:rPr lang="ar-EG" sz="5200" b="1" dirty="0">
                <a:solidFill>
                  <a:srgbClr val="FFFFFF"/>
                </a:solidFill>
                <a:latin typeface="Times New Roman (Headings)"/>
                <a:cs typeface="+mj-cs"/>
              </a:rPr>
              <a:t>إلى أعلى الجبل الذي كانت مدينتهم مبنية عليه حتى يطرحوه إلى أسفل أما هو فعبر من وسطهم ومشى.</a:t>
            </a:r>
            <a:endParaRPr lang="en-GB" sz="5200" b="1" dirty="0">
              <a:solidFill>
                <a:srgbClr val="FFFFFF"/>
              </a:solidFill>
              <a:latin typeface="Times New Roman (Headings)"/>
              <a:cs typeface="+mj-cs"/>
            </a:endParaRPr>
          </a:p>
        </p:txBody>
      </p:sp>
    </p:spTree>
    <p:extLst>
      <p:ext uri="{BB962C8B-B14F-4D97-AF65-F5344CB8AC3E}">
        <p14:creationId xmlns:p14="http://schemas.microsoft.com/office/powerpoint/2010/main" val="9804106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358846"/>
      </p:ext>
    </p:extLst>
  </p:cSld>
  <p:clrMapOvr>
    <a:masterClrMapping/>
  </p:clrMapOvr>
  <p:transition advClick="0" advTm="0"/>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الاربعاء </a:t>
            </a:r>
            <a:r>
              <a:rPr lang="en-US" dirty="0">
                <a:latin typeface="Times New Roman (Headings)"/>
              </a:rPr>
              <a:t>6</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( 101 : 14، 17 )</a:t>
            </a:r>
          </a:p>
        </p:txBody>
      </p:sp>
      <p:sp>
        <p:nvSpPr>
          <p:cNvPr id="2053"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لأنه نظر إلى صلاة المساكين، ولم يرذل طلبتهم ليخبروا في صهيون باسم الرب، وبتسبحته في أورشليم.</a:t>
            </a:r>
          </a:p>
        </p:txBody>
      </p:sp>
    </p:spTree>
    <p:extLst>
      <p:ext uri="{BB962C8B-B14F-4D97-AF65-F5344CB8AC3E}">
        <p14:creationId xmlns:p14="http://schemas.microsoft.com/office/powerpoint/2010/main" val="1217836171"/>
      </p:ext>
    </p:extLst>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( 7 : 1 ـ 20 )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واجتمع إليه الفريسيون وقوم من الكتبة الذين  جاءوا من أورشليم، فرأوا بعضا من تلاميذه يأكلون  الطعام بأيد نجسة، أي غير مغسولة، فلاموهم لأن  الفريسيين وسائر اليهود لا يأكلون ما لم يغسلوا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039100742"/>
      </p:ext>
    </p:extLst>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845CDA-CD1B-4C9B-B3DB-E283FF4DCA4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أيديهم مرارا، تمسكا بسنة السيوخ. وإذا جاءوا من  السوق لا يأكلون ما لم يغتسلوا، وأشياء أخرى  كثيرة تقلدوها ليتمسكوا بها، من غسل كؤوس  وأباريق وآنية نحاس وأسرة. فسأله الفريسيون</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94132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291B0D-9597-4699-AEAB-57A3C661B7E2}"/>
              </a:ext>
            </a:extLst>
          </p:cNvPr>
          <p:cNvSpPr txBox="1"/>
          <p:nvPr/>
        </p:nvSpPr>
        <p:spPr>
          <a:xfrm>
            <a:off x="0" y="4303455"/>
            <a:ext cx="9144000" cy="3170099"/>
          </a:xfrm>
          <a:prstGeom prst="rect">
            <a:avLst/>
          </a:prstGeom>
          <a:noFill/>
        </p:spPr>
        <p:txBody>
          <a:bodyPr vert="horz" rtlCol="0">
            <a:spAutoFit/>
          </a:bodyPr>
          <a:lstStyle/>
          <a:p>
            <a:pPr algn="justLow" rtl="1"/>
            <a:r>
              <a:rPr lang="ar-EG" sz="4000" b="1" dirty="0">
                <a:solidFill>
                  <a:srgbClr val="FFFFFF"/>
                </a:solidFill>
                <a:latin typeface="Times New Roman (Headings)"/>
                <a:cs typeface="+mj-cs"/>
              </a:rPr>
              <a:t>وأيقظوه قائلين: " يا معلم، قد هلكنا! ". فقام  وانتهر الريح وتموج الماء، فسكنا وحدث هدوء. ثم  قال لهم: "أين إيمانكم؟ ". فخافوا وتعجبوا وقال  بعضهم لبعض: "من ترى هذا؟ فإنه يأمر الرياح والبحر فتطيعه! ".</a:t>
            </a:r>
            <a:br>
              <a:rPr lang="en-US" sz="4000" b="1" dirty="0">
                <a:solidFill>
                  <a:srgbClr val="FFFFFF"/>
                </a:solidFill>
                <a:latin typeface="Times New Roman (Headings)"/>
                <a:cs typeface="+mj-cs"/>
              </a:rPr>
            </a:br>
            <a:endParaRPr lang="en-GB" sz="4000" b="1" dirty="0">
              <a:solidFill>
                <a:srgbClr val="FFFFFF"/>
              </a:solidFill>
              <a:latin typeface="Times New Roman (Headings)"/>
              <a:cs typeface="+mj-cs"/>
            </a:endParaRPr>
          </a:p>
        </p:txBody>
      </p:sp>
    </p:spTree>
    <p:extLst>
      <p:ext uri="{BB962C8B-B14F-4D97-AF65-F5344CB8AC3E}">
        <p14:creationId xmlns:p14="http://schemas.microsoft.com/office/powerpoint/2010/main" val="10488011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70C3B3-1675-4274-A35B-7921D9F8E8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والكتبة: " لماذا لا يسلك تلاميذك حسب سنة  الشيوخ، بل يأكلون الطعام بأيد غير مغسولة؟ ".  فأجابهم قائلا: " حسنا تنبأ عنكم إشعياء أيها  المراؤون، كما هو مكتوب: إن هذا الشعب يكرمني</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77222921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601450-353A-4F25-AB58-A872F9C277F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بشفتيه، وأما قلوبهم فبعيدة عني، فهم باطلا  يعبدونني إذ يعلمون تعاليم الناس ووصاياهم لأنكم  تركتم وصايا الله وتمسكتم بسنة الناس: من غسل  أباريق وكؤوس، وأشياء أخرى كثيرة، أمثال هذه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05634671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AF90FC-C1BD-4A3B-BE1A-A224FA717B7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تفعلونها. وقال لهم: إنكم قد رفضتم وصية الله تماما  لتحفظوا سنتكم. فقد قال موسى: أكرم أباك وأمك،  وكذا من لعن أباه أو أمه فليقتل قتلا. وأنتم تقولون:  إن قال إنسان لأبيه أو أمه : قربان، أي هدية، كل</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5225209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7EC536-AEA7-4E8B-82CD-9C663DF2557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ما تنتفع به مني. فلا تدعونه يصنع لأبيه أو أمه  شيئا ألبتة مبطلين كلام الله بسنتكم التي سننتم.  وأشياء أخرى كثيرة أمثال هذه تفعلونها. ثم دعا  الجمع كله وقال لهم: " اسمعوا لي جميعكم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427035963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BF12CD-A9DE-4355-A416-7C1215165FA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وافهموا لا شيء مما هو خارج عن الإنسان إذا  دخله يمكن أن ينجسه، بل ما يخرج من الإنسان هو  الذي ينجس الإنسان من له أذنان سامعتان، فليسمع  ". ولما جاء من عند الجمع إلى البيت، سأله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91726175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0419C8-AA6B-4F98-BE66-89A26697791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تلاميذه عن المثل. فقال لهم: أهكذا أنتم بغير فهم؟  أما تفهمون أن كل ما هو خارج الإنسان إذا دخل لا  يمكن أن ينجسه، لأنه لا يدخل في قلبه بل في  الجوف، ويذهب إلى المخرج، وتنقى به جميع</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6981942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385BF6-3E74-4C17-BC66-36504DC5E1E3}"/>
              </a:ext>
            </a:extLst>
          </p:cNvPr>
          <p:cNvSpPr txBox="1"/>
          <p:nvPr/>
        </p:nvSpPr>
        <p:spPr>
          <a:xfrm>
            <a:off x="0" y="4381500"/>
            <a:ext cx="9144000" cy="1938992"/>
          </a:xfrm>
          <a:prstGeom prst="rect">
            <a:avLst/>
          </a:prstGeom>
          <a:noFill/>
        </p:spPr>
        <p:txBody>
          <a:bodyPr vert="horz" rtlCol="0">
            <a:spAutoFit/>
          </a:bodyPr>
          <a:lstStyle/>
          <a:p>
            <a:pPr algn="justLow" rtl="1"/>
            <a:r>
              <a:rPr lang="ar-EG" sz="6000" b="1" dirty="0">
                <a:solidFill>
                  <a:srgbClr val="FFFFFF"/>
                </a:solidFill>
                <a:latin typeface="Times New Roman (Headings)"/>
                <a:cs typeface="+mj-cs"/>
              </a:rPr>
              <a:t>الأطعمة. وقال: إن الذي يخرج من الإنسان هو  الذي ينجس الإنسان.</a:t>
            </a:r>
            <a:endParaRPr lang="en-GB" sz="6000" b="1" dirty="0">
              <a:solidFill>
                <a:srgbClr val="FFFFFF"/>
              </a:solidFill>
              <a:latin typeface="Times New Roman (Headings)"/>
              <a:cs typeface="+mj-cs"/>
            </a:endParaRPr>
          </a:p>
        </p:txBody>
      </p:sp>
    </p:spTree>
    <p:extLst>
      <p:ext uri="{BB962C8B-B14F-4D97-AF65-F5344CB8AC3E}">
        <p14:creationId xmlns:p14="http://schemas.microsoft.com/office/powerpoint/2010/main" val="324413370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145777"/>
      </p:ext>
    </p:extLst>
  </p:cSld>
  <p:clrMapOvr>
    <a:masterClrMapping/>
  </p:clrMapOvr>
  <p:transition advClick="0" advTm="0"/>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الخميس </a:t>
            </a:r>
            <a:r>
              <a:rPr lang="en-US" dirty="0">
                <a:latin typeface="Times New Roman (Headings)"/>
              </a:rPr>
              <a:t>6</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( 9 : 9، 10 )</a:t>
            </a:r>
          </a:p>
        </p:txBody>
      </p:sp>
      <p:sp>
        <p:nvSpPr>
          <p:cNvPr id="2053" name="Content Placeholder 3"/>
          <p:cNvSpPr txBox="1">
            <a:spLocks/>
          </p:cNvSpPr>
          <p:nvPr/>
        </p:nvSpPr>
        <p:spPr bwMode="auto">
          <a:xfrm>
            <a:off x="0" y="4495800"/>
            <a:ext cx="91440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6200" b="1" dirty="0">
                <a:solidFill>
                  <a:srgbClr val="FFFFFF"/>
                </a:solidFill>
                <a:latin typeface="Times New Roman (Headings)"/>
                <a:cs typeface="Times New Roman" panose="02020603050405020304" pitchFamily="18" charset="0"/>
              </a:rPr>
              <a:t>ارحمني يا رب، وانظر إلى ذلي من أعدائي يا رافعي، من أبواب الموت.</a:t>
            </a:r>
          </a:p>
        </p:txBody>
      </p:sp>
    </p:spTree>
    <p:extLst>
      <p:ext uri="{BB962C8B-B14F-4D97-AF65-F5344CB8AC3E}">
        <p14:creationId xmlns:p14="http://schemas.microsoft.com/office/powerpoint/2010/main" val="3374583019"/>
      </p:ext>
    </p:extLst>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( 20 : 9 ـ 19 )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وبدأ يكلم الشعب بهذا المثل: " إنسان غرس كرما  وسلمه إلى كرامين وسافر زمانا طويلا. وفي الأوان  أرسل عبدا إلى الكرامين ليعطوه من ثمر الكرم،  فضربه الكرامون، وصرفوه فارغا. فعاد أيضا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4383651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688247"/>
      </p:ext>
    </p:extLst>
  </p:cSld>
  <p:clrMapOvr>
    <a:masterClrMapping/>
  </p:clrMapOvr>
  <p:transition advClick="0" advTm="0"/>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F7149E-0D87-4882-9609-C0818747DB6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وأرسل إليهم عبدا آخر، فضربوا الآخر وأهـانوه  وصرفوه فارغا. ثم عاد أيضا وأرسل ثالثا، فجرحوا  هذا أيضا وأخرجوه. فقال رب الكرم: ماذا أفعل؟  أرسل ابني الحبيب، لعلهم يخجلون منه فلما رآه</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205756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F94FCB-BB2F-4025-A6A7-527FD3BA7C1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الكرامون تأمروا فيما بينهم قائلين: هذا هو الوارث  تعالوا نقتله ليكون لنا الميرات فأخرجوه خارج  الكرم وقتلوه فماذا يفعل بهم رب الكرم؟ يأتي ويهلك  الكرامين ويعطي الكرم لآخرين.". فلما سمعوا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5674489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EA944B-BBDC-4B94-A642-CEC318BEB2B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قالوا: " حاشا! " فنظر إليهم وقال: " فما هو هذا  المكتوب: إن الحجر الذي رفضه البناؤون، هذا قد  صار رأس الزاوية؟ فكل من يسقط على هذا الحجر  يترضض، ومن يسقط هو عليه يسحقه! ". فطلب</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7797208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7E65477-D10A-4556-A2C6-260C01054099}"/>
              </a:ext>
            </a:extLst>
          </p:cNvPr>
          <p:cNvSpPr txBox="1"/>
          <p:nvPr/>
        </p:nvSpPr>
        <p:spPr>
          <a:xfrm>
            <a:off x="0" y="4348877"/>
            <a:ext cx="9144000" cy="2585323"/>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الكتبة ورؤساء الكهنة أن يلقوا أيديهم عليه في تلك الساعة، فخافوا الشعب، لأنهم علموا أنه قال هذا المثل عليهم.</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177299917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487451"/>
      </p:ext>
    </p:extLst>
  </p:cSld>
  <p:clrMapOvr>
    <a:masterClrMapping/>
  </p:clrMapOvr>
  <p:transition advClick="0" advTm="0"/>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6 الجمعة</a:t>
            </a:r>
            <a:endParaRPr lang="en-US" dirty="0">
              <a:latin typeface="Times New Roman (Headings)"/>
            </a:endParaRPr>
          </a:p>
        </p:txBody>
      </p:sp>
      <p:sp>
        <p:nvSpPr>
          <p:cNvPr id="19459"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( 50 : 7، 8 )</a:t>
            </a:r>
          </a:p>
        </p:txBody>
      </p:sp>
      <p:sp>
        <p:nvSpPr>
          <p:cNvPr id="19461" name="Content Placeholder 3"/>
          <p:cNvSpPr txBox="1">
            <a:spLocks/>
          </p:cNvSpPr>
          <p:nvPr/>
        </p:nvSpPr>
        <p:spPr bwMode="auto">
          <a:xfrm>
            <a:off x="0" y="43434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تنضح علي بزوفاك فأطهر، وتغسلني فأبيض أكثر من الثلج. تسمعني سرورا وفرحا، فتبتهج العظام المتواضعة.</a:t>
            </a:r>
          </a:p>
        </p:txBody>
      </p:sp>
    </p:spTree>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يوحنا ( 3 : 14 ـ 21 ) </a:t>
            </a:r>
          </a:p>
        </p:txBody>
      </p:sp>
      <p:sp>
        <p:nvSpPr>
          <p:cNvPr id="2048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Headings)"/>
                <a:cs typeface="Times New Roman" panose="02020603050405020304" pitchFamily="18" charset="0"/>
              </a:rPr>
              <a:t>وكما رفع موسى الحية في البرية هكذا ينبغي أن  يرفع ابن الإنسان، لكي ينال كل من يؤمن به الحياة  الأبدية لأنه هكذا أحب الله العالم حتى بذل ابنه  الوحيد، لكي لا يهلك كل من يؤمن به، بل ينال</a:t>
            </a:r>
            <a:br>
              <a:rPr lang="ar-EG" sz="4400" b="1" dirty="0">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DE5419-D380-43E6-A9C1-EFED4919C3B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الحياة الأبدية لأنه لم يرسل الله ابنه إلى العالم ليدين العالم، بل ليخلص به العالم. من يؤمن به لا يدان، ومن لا يؤمن به فقد دين، لأنه لم يؤمن باسم ابن الله الوحيد وهذه الدينونة هي : إن النور قد جاء</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9736613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7BA82B0-20E5-4135-8FFF-DB7970284A2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إلى العالم، وأحب الناس الظلمة أكثر من النور، لأن  أعمالهم كانت شريرة لأن كل من يعمل الشر يبغض  النور، ولا يأتي إلى النور، لئلا توبخ أعماله لأنها  شريرة. وأما من يعمل الحق فيقبل إلى النور، لكي</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30324934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AC0F59-2574-4BC7-8457-4EF22040F623}"/>
              </a:ext>
            </a:extLst>
          </p:cNvPr>
          <p:cNvSpPr txBox="1"/>
          <p:nvPr/>
        </p:nvSpPr>
        <p:spPr>
          <a:xfrm>
            <a:off x="0" y="4381500"/>
            <a:ext cx="9144000" cy="70173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تظهر أعماله أنها بالله معمولة ".</a:t>
            </a:r>
            <a:endParaRPr lang="en-GB" sz="4400" b="1" dirty="0">
              <a:solidFill>
                <a:srgbClr val="FFFFFF"/>
              </a:solidFill>
              <a:latin typeface="Times New Roman (Headings)"/>
            </a:endParaRPr>
          </a:p>
        </p:txBody>
      </p:sp>
    </p:spTree>
    <p:extLst>
      <p:ext uri="{BB962C8B-B14F-4D97-AF65-F5344CB8AC3E}">
        <p14:creationId xmlns:p14="http://schemas.microsoft.com/office/powerpoint/2010/main" val="55858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الجمعة </a:t>
            </a:r>
            <a:r>
              <a:rPr lang="en-US" dirty="0">
                <a:latin typeface="Times New Roman (Headings)"/>
              </a:rPr>
              <a:t>1</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( 29 : 1، 2 )</a:t>
            </a:r>
          </a:p>
        </p:txBody>
      </p:sp>
      <p:sp>
        <p:nvSpPr>
          <p:cNvPr id="2053" name="Content Placeholder 3"/>
          <p:cNvSpPr txBox="1">
            <a:spLocks/>
          </p:cNvSpPr>
          <p:nvPr/>
        </p:nvSpPr>
        <p:spPr bwMode="auto">
          <a:xfrm>
            <a:off x="0" y="4381500"/>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800" b="1">
                <a:solidFill>
                  <a:srgbClr val="FFFFFF"/>
                </a:solidFill>
                <a:latin typeface="Times New Roman (Headings)"/>
                <a:cs typeface="Times New Roman" panose="02020603050405020304" pitchFamily="18" charset="0"/>
              </a:rPr>
              <a:t>أعظمك يا رب لأنك إحتضنتني، ولم تشمت بي  أعدائي أيها الرب إلهي صرخت إليك، فشفيتني.</a:t>
            </a:r>
            <a:br>
              <a:rPr lang="ar-EG" sz="5800" b="1">
                <a:solidFill>
                  <a:srgbClr val="FFFFFF"/>
                </a:solidFill>
                <a:latin typeface="Times New Roman (Headings)"/>
                <a:cs typeface="Times New Roman" panose="02020603050405020304" pitchFamily="18" charset="0"/>
              </a:rPr>
            </a:br>
            <a:endParaRPr lang="ar-EG" sz="58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الاثنين </a:t>
            </a:r>
            <a:r>
              <a:rPr lang="en-US" dirty="0">
                <a:latin typeface="Times New Roman (Headings)"/>
              </a:rPr>
              <a:t>7</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( 31 : 11، 12 )</a:t>
            </a:r>
          </a:p>
        </p:txBody>
      </p:sp>
      <p:sp>
        <p:nvSpPr>
          <p:cNvPr id="2053" name="Content Placeholder 3"/>
          <p:cNvSpPr txBox="1">
            <a:spLocks/>
          </p:cNvSpPr>
          <p:nvPr/>
        </p:nvSpPr>
        <p:spPr bwMode="auto">
          <a:xfrm>
            <a:off x="0" y="4489609"/>
            <a:ext cx="91440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600" b="1" dirty="0">
                <a:solidFill>
                  <a:srgbClr val="FFFFFF"/>
                </a:solidFill>
                <a:latin typeface="Times New Roman (Headings)"/>
                <a:cs typeface="Times New Roman" panose="02020603050405020304" pitchFamily="18" charset="0"/>
              </a:rPr>
              <a:t>كثيرة هي ضربات الخطاة، والذي يتكل على الرب الرحمة تحيط به. إفرحوا أيها الصديقون بالرب وابتهجوا، وافتخروا یا جميع مستقيمي القلوب.</a:t>
            </a:r>
          </a:p>
        </p:txBody>
      </p:sp>
    </p:spTree>
    <p:extLst>
      <p:ext uri="{BB962C8B-B14F-4D97-AF65-F5344CB8AC3E}">
        <p14:creationId xmlns:p14="http://schemas.microsoft.com/office/powerpoint/2010/main" val="2086798816"/>
      </p:ext>
    </p:extLst>
  </p:cSld>
  <p:clrMapOvr>
    <a:masterClrMapping/>
  </p:clrMapOvr>
  <p:transition spd="slow"/>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( 16 : 19 ـ 31 )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كان إنسان غني وكان يلبس الأرجوان والحرير  وهو يتنعم كل يوم مترفها. وكان أيضا إنسان  مسكين اسمه لعازر، مطروحا عند بابه مضروبا  بالقروح، ويشتهي أن يملأ بطنه من الفتات الذي</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270587748"/>
      </p:ext>
    </p:extLst>
  </p:cSld>
  <p:clrMapOvr>
    <a:masterClrMapping/>
  </p:clrMapOvr>
  <p:transition spd="slow"/>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544F95-FBDF-487A-AADE-B6024CB15CA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يسقط من مائدة الغني، بل كانت الكلاب تأتي  وتلحس قروحه. فمات المسكين وحملته الملائكة  إلى حضن إبراهيم. ومات الغني أيضا ودفن، فرفع  عينيه وهو في الجحيم في العذاب، ورأى إبراهيم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9895250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0DCEDC-3C3A-4458-85C5-12FCEE21F8C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من بعيد ولعازر في حضنه، فنادى وقال: يا أبي  إبراهيم، ارحمني، وأرسل لي لعازر ليبل طرف  إصبعه بماء ويبرد لساني، لأني معذب في هذا  اللهيب، فقال له إبراهيم: يا ابني، أذكر أنك</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6971116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DB8689-6C2E-443F-9568-D6EBEA9C204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استوفيت خيراتك في حياتك، وكذلك نال لعازر  البلايا والآن هو يتعزى هنا وأنت تتعذب. وفوق هذا  كله، توجد بيننا وبينكم هوة ثابتة عظيمة، حتى إن  الذين يريدون العبور من ههنا إليكم لا يقدرون، ولا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033232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F94D6D-571A-4625-A1DA-23C88A7574C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الذين من عندكم أن يعبروا إلينا. فقال: أسألك إذا يا  أبت، أن ترسله إلى بيت أبي؛ لأن لي خمسة إخوة،  حتى يشهد لهم لكيلا يأتوا هم أيضا إلى موضع  العذاب هذا. فقال له إبراهيم عندهم موسى</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8263184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B49E34-CF6B-4ABC-83FF-648070F0CE5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والأنبياء، فليسمعوا منهم. فقال: لا، يا أبي إبراهيم،  بل إذا مضى إليهم واحد من الأموات يتوبون. فقال  له: إن كانوا لا يسمعون من موسى والأنبياء، ولا  إن قام واحد من الأموات يصدقون.</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5017569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34710"/>
      </p:ext>
    </p:extLst>
  </p:cSld>
  <p:clrMapOvr>
    <a:masterClrMapping/>
  </p:clrMapOvr>
  <p:transition advClick="0" advTm="0"/>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الثلاثاء </a:t>
            </a:r>
            <a:r>
              <a:rPr lang="en-US" dirty="0">
                <a:latin typeface="Times New Roman (Headings)"/>
              </a:rPr>
              <a:t>7</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( 37 : 18 )</a:t>
            </a:r>
          </a:p>
        </p:txBody>
      </p:sp>
      <p:sp>
        <p:nvSpPr>
          <p:cNvPr id="2053" name="Content Placeholder 3"/>
          <p:cNvSpPr txBox="1">
            <a:spLocks/>
          </p:cNvSpPr>
          <p:nvPr/>
        </p:nvSpPr>
        <p:spPr bwMode="auto">
          <a:xfrm>
            <a:off x="0" y="45720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لأني أخبر بإثمي، وأهتم من أجل خطيتي. أعدائي أحياء، وهم أشد مني.</a:t>
            </a:r>
          </a:p>
        </p:txBody>
      </p:sp>
    </p:spTree>
    <p:extLst>
      <p:ext uri="{BB962C8B-B14F-4D97-AF65-F5344CB8AC3E}">
        <p14:creationId xmlns:p14="http://schemas.microsoft.com/office/powerpoint/2010/main" val="352280016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( 5 : 12 ـ 16 )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ولما دخل في إحدى المدن، إذا برجل مملوا برصا  فلما رأى يسوع خر على وجهه وسأله قائلا: " يا  رب، إن شئت فأنت قادر أن تطهرني ". فمد يده  ولمسه قائلا: " قد شئت، فاطهر.". وللوقت ذهب</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( 17 : 1 ـ 10 )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Headings)"/>
                <a:cs typeface="Times New Roman" panose="02020603050405020304" pitchFamily="18" charset="0"/>
              </a:rPr>
              <a:t>ثم قال لتلاميذه: " لا بد أن تأتي العثرات، ولكن  ويل لمن تأتي العثرة من قبله خير له أن يعلق به  حجر رحى ويلقى في البحر، من أن يعثر أحد هؤلاء  الصغار. احترزوا لأنفسكم إن أخطأ إليك أخوك</a:t>
            </a:r>
            <a:br>
              <a:rPr lang="ar-EG" sz="4400" b="1" dirty="0">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19891588"/>
      </p:ext>
    </p:extLst>
  </p:cSld>
  <p:clrMapOvr>
    <a:masterClrMapping/>
  </p:clrMapOvr>
  <p:transition spd="slow"/>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CBBA28-E62A-48F5-A5BF-07F03F8E221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mn-lt"/>
                <a:cs typeface="+mj-cs"/>
              </a:rPr>
              <a:t>فوبخه، وإن تاب فاغفر له. وإن أخطأ إليك سبع  مرات في اليوم ورجع إليك سبع مرات قائلا: أنا  تائب، فاغفر له ". فقال الرسل للرب: " زد إيماننا!  ". فقال الرب: " لو كان لكم إيمان مثل حبة خردل،</a:t>
            </a:r>
            <a:br>
              <a:rPr lang="ar-EG" sz="4400" b="1" dirty="0">
                <a:solidFill>
                  <a:srgbClr val="FFFFFF"/>
                </a:solidFill>
                <a:latin typeface="+mn-lt"/>
                <a:cs typeface="+mj-cs"/>
              </a:rPr>
            </a:br>
            <a:endParaRPr lang="en-GB" sz="4400" b="1" dirty="0">
              <a:solidFill>
                <a:srgbClr val="FFFFFF"/>
              </a:solidFill>
              <a:latin typeface="+mn-lt"/>
              <a:cs typeface="+mj-cs"/>
            </a:endParaRPr>
          </a:p>
        </p:txBody>
      </p:sp>
    </p:spTree>
    <p:extLst>
      <p:ext uri="{BB962C8B-B14F-4D97-AF65-F5344CB8AC3E}">
        <p14:creationId xmlns:p14="http://schemas.microsoft.com/office/powerpoint/2010/main" val="4576231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6323C0-97B8-4160-B4E8-EAE5CB05346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لكنتم تقولون لهذه الجميزة: انقلعي وانغرسي في  البحر فكانت تطيعكم. ومن منكم له عبد يحرث أو  يرعى، إذا دخل من الحقل هل يقول له: تقدم سريعا  واتكي. ألا يقول له: أعدد لي ما أكله وتمنطق</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49705831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EF801B-34F6-497C-9AE9-62C851B6CB1A}"/>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Headings)"/>
                <a:cs typeface="+mj-cs"/>
              </a:rPr>
              <a:t>واخدمني حتى أكل وأشرب، وبعد ذلك تأكل وتشرب  أنت؟ فهل لذلك العبد فضل لأنه فعل ما أمر به؟ كذلك أنتم أيضا، متى فعلتم كل ما أمرتم به فقولوا إننا عبيد بطالون، وما علينا أن نعمله فقد صنعناه</a:t>
            </a:r>
            <a:r>
              <a:rPr lang="en-GB" sz="4300" b="1" dirty="0">
                <a:solidFill>
                  <a:srgbClr val="FFFFFF"/>
                </a:solidFill>
                <a:latin typeface="Times New Roman (Headings)"/>
                <a:cs typeface="+mj-cs"/>
              </a:rPr>
              <a:t> </a:t>
            </a:r>
            <a:r>
              <a:rPr lang="ar-EG" sz="4300" b="1" dirty="0">
                <a:solidFill>
                  <a:srgbClr val="FFFFFF"/>
                </a:solidFill>
                <a:latin typeface="Times New Roman (Headings)"/>
                <a:cs typeface="+mj-cs"/>
              </a:rPr>
              <a:t>".</a:t>
            </a:r>
            <a:br>
              <a:rPr lang="ar-EG" sz="4300" b="1" dirty="0">
                <a:solidFill>
                  <a:srgbClr val="FFFFFF"/>
                </a:solidFill>
                <a:latin typeface="Times New Roman (Headings)"/>
                <a:cs typeface="+mj-cs"/>
              </a:rPr>
            </a:b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222688501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317365"/>
      </p:ext>
    </p:extLst>
  </p:cSld>
  <p:clrMapOvr>
    <a:masterClrMapping/>
  </p:clrMapOvr>
  <p:transition advClick="0" advTm="0"/>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الاربعاء </a:t>
            </a:r>
            <a:r>
              <a:rPr lang="en-US" dirty="0">
                <a:latin typeface="Times New Roman (Headings)"/>
              </a:rPr>
              <a:t>7</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( 56 : 1 )</a:t>
            </a:r>
          </a:p>
        </p:txBody>
      </p:sp>
      <p:sp>
        <p:nvSpPr>
          <p:cNvPr id="2053" name="Content Placeholder 3"/>
          <p:cNvSpPr txBox="1">
            <a:spLocks/>
          </p:cNvSpPr>
          <p:nvPr/>
        </p:nvSpPr>
        <p:spPr bwMode="auto">
          <a:xfrm>
            <a:off x="13447" y="4724400"/>
            <a:ext cx="9144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900" b="1" dirty="0">
                <a:solidFill>
                  <a:srgbClr val="FFFFFF"/>
                </a:solidFill>
                <a:latin typeface="Times New Roman (Headings)"/>
                <a:cs typeface="Times New Roman" panose="02020603050405020304" pitchFamily="18" charset="0"/>
              </a:rPr>
              <a:t>ارحمني يا الله ارحمني، فإنه عليك توكلت نفسي، وبظل جناحيك أتكل، إلى أن يعبر الإثم.</a:t>
            </a:r>
          </a:p>
        </p:txBody>
      </p:sp>
    </p:spTree>
    <p:extLst>
      <p:ext uri="{BB962C8B-B14F-4D97-AF65-F5344CB8AC3E}">
        <p14:creationId xmlns:p14="http://schemas.microsoft.com/office/powerpoint/2010/main" val="878865274"/>
      </p:ext>
    </p:extLst>
  </p:cSld>
  <p:clrMapOvr>
    <a:masterClrMapping/>
  </p:clrMapOvr>
  <p:transition spd="slow"/>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( 14 : 28 ـ 35 )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فإنه من منكم يريد أن يبني برجا أفلا يجلس أولا  ويحسب النفقة، وهل عنده ما يكمله؟ لئلا يضع  الأساس ولا يقدر أن يكمله، فيبتدئ جميع الناظرين  يهزأون به، قائلين: إن هذا الرجل ابتدأ يبني ولم</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84496973"/>
      </p:ext>
    </p:extLst>
  </p:cSld>
  <p:clrMapOvr>
    <a:masterClrMapping/>
  </p:clrMapOvr>
  <p:transition spd="slow"/>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8D7095-EB99-4D17-A87B-30C4CEEDB44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يقدر أن يكمله. أو أي ملك يمضي إلى محاربة ملك  آخر، أفلا يجلس أولا ويتشاور: هل يقدر أن يلاقي  بعشرة آلاف الذي يأتي عليه بعشرين ألفا؟ وإلا فما  دام بعيدا عنه، يرسل شفاعة طالبا سلما فهكذا كل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0873069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4CEDEE-93E3-4A96-B33D-19C533FF067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واحد منكم إن لم يترك جميع أمواله، فلا يقدر أن  يصير لي تلميذا. الملح جيد. فإن فسد الملح، فبماذا  يملح؟ فلا لأرض يصلح ولا لمزبلة، بل يلقى  خارجا. من له أذنان للسمع، فليسمع.</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66121175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642192"/>
      </p:ext>
    </p:extLst>
  </p:cSld>
  <p:clrMapOvr>
    <a:masterClrMapping/>
  </p:clrMapOvr>
  <p:transition advClick="0" advTm="0"/>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الثلاثاء </a:t>
            </a:r>
            <a:r>
              <a:rPr lang="en-US" dirty="0">
                <a:latin typeface="Times New Roman (Headings)"/>
              </a:rPr>
              <a:t>1</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( 22 : 1، 2 )</a:t>
            </a:r>
          </a:p>
        </p:txBody>
      </p:sp>
      <p:sp>
        <p:nvSpPr>
          <p:cNvPr id="2053" name="Content Placeholder 3"/>
          <p:cNvSpPr txBox="1">
            <a:spLocks/>
          </p:cNvSpPr>
          <p:nvPr/>
        </p:nvSpPr>
        <p:spPr bwMode="auto">
          <a:xfrm>
            <a:off x="0" y="4381500"/>
            <a:ext cx="9144000" cy="283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6600" b="1" dirty="0">
                <a:solidFill>
                  <a:srgbClr val="FFFFFF"/>
                </a:solidFill>
                <a:latin typeface="Times New Roman (Headings)"/>
                <a:cs typeface="Times New Roman" panose="02020603050405020304" pitchFamily="18" charset="0"/>
              </a:rPr>
              <a:t>الرب يرعاني، فلا يعوزني شيء. رد نفسي  وهداني، إلى سبل البر.</a:t>
            </a:r>
            <a:br>
              <a:rPr lang="ar-EG" sz="6600" b="1" dirty="0">
                <a:solidFill>
                  <a:srgbClr val="FFFFFF"/>
                </a:solidFill>
                <a:latin typeface="Times New Roman (Headings)"/>
                <a:cs typeface="Times New Roman" panose="02020603050405020304" pitchFamily="18" charset="0"/>
              </a:rPr>
            </a:br>
            <a:endParaRPr lang="ar-EG" sz="66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79329240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855736-BD21-4E8B-9AEF-1EFF24BC7EF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عنه البرص فأمره: أن لا يقول لأحد، بل " إذهب  فأر نفسك للكاهن، وقدم عن تطهيرك كما أمر  موسى شهادة لهم ". فازداد خبره شيوعا. واجتمع  إليه كثير من الجموع ليستمعوا إليه، ويشفوا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4809197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الخميس </a:t>
            </a:r>
            <a:r>
              <a:rPr lang="en-US" dirty="0">
                <a:latin typeface="Times New Roman (Headings)"/>
              </a:rPr>
              <a:t>7</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( 62 : 1 )</a:t>
            </a:r>
          </a:p>
        </p:txBody>
      </p:sp>
      <p:sp>
        <p:nvSpPr>
          <p:cNvPr id="2053" name="Content Placeholder 3"/>
          <p:cNvSpPr txBox="1">
            <a:spLocks/>
          </p:cNvSpPr>
          <p:nvPr/>
        </p:nvSpPr>
        <p:spPr bwMode="auto">
          <a:xfrm>
            <a:off x="0" y="43488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يا الله إلهي إليك أبكر؛ لأن نفسي عطشت إليك، لكي يزهر لك جسدي في أرض مقفرة، وموضع غير مسلوك.</a:t>
            </a:r>
          </a:p>
        </p:txBody>
      </p:sp>
    </p:spTree>
    <p:extLst>
      <p:ext uri="{BB962C8B-B14F-4D97-AF65-F5344CB8AC3E}">
        <p14:creationId xmlns:p14="http://schemas.microsoft.com/office/powerpoint/2010/main" val="2711573751"/>
      </p:ext>
    </p:extLst>
  </p:cSld>
  <p:clrMapOvr>
    <a:masterClrMapping/>
  </p:clrMapOvr>
  <p:transition spd="slow"/>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( 20 : 20 ـ 28 )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حينئذ جاءت إليه أم ابني زبدي مع ابنيها، وسجدت  له وسألته شيئا. أما هو فقال لها: " ماذا تريدين؟  " قالت له: " قل أن يجلس ابناي الاثنان، أحدهما  عن يمينك والآخر عن يسارك في ملكوتك " فأجاب</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56596816"/>
      </p:ext>
    </p:extLst>
  </p:cSld>
  <p:clrMapOvr>
    <a:masterClrMapping/>
  </p:clrMapOvr>
  <p:transition spd="slow"/>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660111-A3F5-4FB0-A858-CAD61ACFF19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يسوع وقال: " إنكما لستما تعلمان ما تطلبان.  أتقدران أن تشربا الكأس التي أنا مؤمع أن أشربها،  وبالصبغة التي سأصطبغ بها تصطبغان؟" فقالا له:  " إننا لقادران ". فقال لهما يسوع: " أما الكأس</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59690533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CAE6A3-5DC0-45F9-8438-3B36A868944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فتشربانها، وبالصبغة التي أصطبغ بها أنا  تصطبغان. وأما الجلوس عن يميني وعن يساري  فليس لي أن أعطيه إلا للذين أعد لهم من قبل أبي  الذي في السماوات ". فلما سمع التلاميذ العشرة</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85916085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703537-AC46-45B9-B484-A75786CB28A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تقمقموا من أجل الأخوين. فدعاهم يسوع وقال لهم:  " أما علمتم أن رؤساء الأمم يسودونها،  وعظماءها يتسلطون عليها. وأما أنتم فلا يكن فيكم  هكذا ولكن من أراد أن يكون فيكم عظيما فليكن لكم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801973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06369D-4856-4A57-9CA4-5624078EC98B}"/>
              </a:ext>
            </a:extLst>
          </p:cNvPr>
          <p:cNvSpPr txBox="1"/>
          <p:nvPr/>
        </p:nvSpPr>
        <p:spPr>
          <a:xfrm>
            <a:off x="0" y="4381500"/>
            <a:ext cx="9144000" cy="3170099"/>
          </a:xfrm>
          <a:prstGeom prst="rect">
            <a:avLst/>
          </a:prstGeom>
          <a:noFill/>
        </p:spPr>
        <p:txBody>
          <a:bodyPr vert="horz" rtlCol="0">
            <a:spAutoFit/>
          </a:bodyPr>
          <a:lstStyle/>
          <a:p>
            <a:pPr algn="justLow" rtl="1"/>
            <a:r>
              <a:rPr lang="ar-EG" sz="5000" b="1" dirty="0">
                <a:solidFill>
                  <a:srgbClr val="FFFFFF"/>
                </a:solidFill>
                <a:latin typeface="Times New Roman (Headings)"/>
                <a:cs typeface="+mj-cs"/>
              </a:rPr>
              <a:t>خادما، ومن يريد أن يكون فيكم أولا فليكن لكم عبدا، كما أن ابن الإنسان لم يأت ليخدم بل ليخدم، ويبذل نفسه فداء عن كثيرين ".</a:t>
            </a:r>
            <a:br>
              <a:rPr lang="ar-EG" sz="5000" b="1" dirty="0">
                <a:solidFill>
                  <a:srgbClr val="FFFFFF"/>
                </a:solidFill>
                <a:latin typeface="Times New Roman (Headings)"/>
                <a:cs typeface="+mj-cs"/>
              </a:rPr>
            </a:br>
            <a:endParaRPr lang="en-GB" sz="5000" b="1" dirty="0">
              <a:solidFill>
                <a:srgbClr val="FFFFFF"/>
              </a:solidFill>
              <a:latin typeface="Times New Roman (Headings)"/>
              <a:cs typeface="+mj-cs"/>
            </a:endParaRPr>
          </a:p>
        </p:txBody>
      </p:sp>
    </p:spTree>
    <p:extLst>
      <p:ext uri="{BB962C8B-B14F-4D97-AF65-F5344CB8AC3E}">
        <p14:creationId xmlns:p14="http://schemas.microsoft.com/office/powerpoint/2010/main" val="320796610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096041"/>
      </p:ext>
    </p:extLst>
  </p:cSld>
  <p:clrMapOvr>
    <a:masterClrMapping/>
  </p:clrMapOvr>
  <p:transition advClick="0" advTm="0"/>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53043B-DF76-4759-8D37-242DA951A104}"/>
              </a:ext>
            </a:extLst>
          </p:cNvPr>
          <p:cNvSpPr txBox="1"/>
          <p:nvPr/>
        </p:nvSpPr>
        <p:spPr>
          <a:xfrm>
            <a:off x="0" y="4419600"/>
            <a:ext cx="9144000" cy="1938992"/>
          </a:xfrm>
          <a:prstGeom prst="rect">
            <a:avLst/>
          </a:prstGeom>
          <a:noFill/>
        </p:spPr>
        <p:txBody>
          <a:bodyPr vert="horz" rtlCol="0">
            <a:spAutoFit/>
          </a:bodyPr>
          <a:lstStyle/>
          <a:p>
            <a:pPr algn="justLow" rtl="1"/>
            <a:r>
              <a:rPr lang="ar-EG" sz="6000" b="1" dirty="0">
                <a:solidFill>
                  <a:srgbClr val="FFFFFF"/>
                </a:solidFill>
                <a:latin typeface="Times New Roman (Headings)"/>
                <a:cs typeface="+mj-cs"/>
              </a:rPr>
              <a:t>أمراضهم. أما هو فكان يعتزل في القفار ليصلي.</a:t>
            </a:r>
            <a:endParaRPr lang="en-GB" sz="6000" b="1" dirty="0">
              <a:solidFill>
                <a:srgbClr val="FFFFFF"/>
              </a:solidFill>
              <a:latin typeface="Times New Roman (Headings)"/>
              <a:cs typeface="+mj-cs"/>
            </a:endParaRPr>
          </a:p>
        </p:txBody>
      </p:sp>
    </p:spTree>
    <p:extLst>
      <p:ext uri="{BB962C8B-B14F-4D97-AF65-F5344CB8AC3E}">
        <p14:creationId xmlns:p14="http://schemas.microsoft.com/office/powerpoint/2010/main" val="174646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الاثنين </a:t>
            </a:r>
            <a:r>
              <a:rPr lang="en-US" dirty="0">
                <a:latin typeface="Times New Roman (Headings)"/>
              </a:rPr>
              <a:t>2</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( 39 : 10 )</a:t>
            </a:r>
          </a:p>
        </p:txBody>
      </p:sp>
      <p:sp>
        <p:nvSpPr>
          <p:cNvPr id="2053" name="Content Placeholder 3"/>
          <p:cNvSpPr txBox="1">
            <a:spLocks/>
          </p:cNvSpPr>
          <p:nvPr/>
        </p:nvSpPr>
        <p:spPr bwMode="auto">
          <a:xfrm>
            <a:off x="0" y="4381500"/>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800" b="1" dirty="0">
                <a:solidFill>
                  <a:srgbClr val="FFFFFF"/>
                </a:solidFill>
                <a:latin typeface="Times New Roman (Headings)"/>
                <a:cs typeface="Times New Roman" panose="02020603050405020304" pitchFamily="18" charset="0"/>
              </a:rPr>
              <a:t>وأنت أيها الرب إلهي، لا تبعد رأفاتك عني، رحمتك  وبرك، هما اللذان اقتبلاني في كل حين.</a:t>
            </a:r>
            <a:br>
              <a:rPr lang="ar-EG" sz="5800" b="1" dirty="0">
                <a:solidFill>
                  <a:srgbClr val="FFFFFF"/>
                </a:solidFill>
                <a:latin typeface="Times New Roman (Headings)"/>
                <a:cs typeface="Times New Roman" panose="02020603050405020304" pitchFamily="18" charset="0"/>
              </a:rPr>
            </a:br>
            <a:endParaRPr lang="ar-EG" sz="58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10202311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( 9 : 25 ـ 29 )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فلما رأى يسوع أن الجمع يتراكضون، انتهر الروح  النجس قائلا له: " أيها الروح الأخرس الأصم، أنا  آمرك أخرج منه ولا تدخله أيضا! " فصرخ  وصرعه كثيرا وخرج فصار كميت، حتى قال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69037756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B531CF-0F90-470E-A6B9-DA78141245E6}"/>
              </a:ext>
            </a:extLst>
          </p:cNvPr>
          <p:cNvSpPr txBox="1"/>
          <p:nvPr/>
        </p:nvSpPr>
        <p:spPr>
          <a:xfrm>
            <a:off x="-4482" y="4343400"/>
            <a:ext cx="9144000" cy="3170099"/>
          </a:xfrm>
          <a:prstGeom prst="rect">
            <a:avLst/>
          </a:prstGeom>
          <a:noFill/>
        </p:spPr>
        <p:txBody>
          <a:bodyPr vert="horz" rtlCol="0">
            <a:spAutoFit/>
          </a:bodyPr>
          <a:lstStyle/>
          <a:p>
            <a:pPr algn="justLow" rtl="1"/>
            <a:r>
              <a:rPr lang="ar-EG" sz="4000" b="1" dirty="0">
                <a:solidFill>
                  <a:srgbClr val="FFFFFF"/>
                </a:solidFill>
                <a:latin typeface="Times New Roman (Headings)"/>
                <a:cs typeface="+mj-cs"/>
              </a:rPr>
              <a:t>كثيرون: "إنه مات". فأمسكه يسوع بيده وأنهضه، فقام. ولما دخل إلى بيته سأله تلاميذه  على إنفراد: " لماذا لم نستطع نحن أن نخرجه؟" فقال لهم: " إن هذا الجنس لا يمكن أن يخرج بشيء إلا بالصلاة والصوم".</a:t>
            </a:r>
            <a:br>
              <a:rPr lang="en-US" sz="4000" b="1" dirty="0">
                <a:solidFill>
                  <a:srgbClr val="FFFFFF"/>
                </a:solidFill>
                <a:latin typeface="Times New Roman (Headings)"/>
                <a:cs typeface="+mj-cs"/>
              </a:rPr>
            </a:br>
            <a:endParaRPr lang="en-GB" sz="4000" b="1" dirty="0">
              <a:solidFill>
                <a:srgbClr val="FFFFFF"/>
              </a:solidFill>
              <a:latin typeface="Times New Roman (Headings)"/>
              <a:cs typeface="+mj-cs"/>
            </a:endParaRPr>
          </a:p>
        </p:txBody>
      </p:sp>
    </p:spTree>
    <p:extLst>
      <p:ext uri="{BB962C8B-B14F-4D97-AF65-F5344CB8AC3E}">
        <p14:creationId xmlns:p14="http://schemas.microsoft.com/office/powerpoint/2010/main" val="412371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575334"/>
      </p:ext>
    </p:extLst>
  </p:cSld>
  <p:clrMapOvr>
    <a:masterClrMapping/>
  </p:clrMapOvr>
  <p:transition advClick="0" advTm="0"/>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الثلاثاء </a:t>
            </a:r>
            <a:r>
              <a:rPr lang="en-US" dirty="0">
                <a:latin typeface="Times New Roman (Headings)"/>
              </a:rPr>
              <a:t>2</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( 40 : 4، 12 )</a:t>
            </a:r>
          </a:p>
        </p:txBody>
      </p:sp>
      <p:sp>
        <p:nvSpPr>
          <p:cNvPr id="2053" name="Content Placeholder 3"/>
          <p:cNvSpPr txBox="1">
            <a:spLocks/>
          </p:cNvSpPr>
          <p:nvPr/>
        </p:nvSpPr>
        <p:spPr bwMode="auto">
          <a:xfrm>
            <a:off x="-26894" y="43488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أنا قلت يا رب ارحمني اشف نفسي لأني قد أخطأت إليك. مبارك الرب إله إسرائيل، من الأزل وإلى الأبد يكون يكون.</a:t>
            </a:r>
          </a:p>
        </p:txBody>
      </p:sp>
    </p:spTree>
    <p:extLst>
      <p:ext uri="{BB962C8B-B14F-4D97-AF65-F5344CB8AC3E}">
        <p14:creationId xmlns:p14="http://schemas.microsoft.com/office/powerpoint/2010/main" val="38259965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( 12 : 22 ـ 31 )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ثم قال لتلاميذه: فلهذا أقول لكم: لا تهتموا لأنفسكم  بما تأكلون، ولا لأجسادكم بما تلبسون. فإن النفس  أفضل من الطعام، والجسد أفضل من اللباس. تأملوا  الغربان: فإنها لا تزرع ولا تحصد، وليس لها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6215335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71D547-9CE6-4620-8822-FE10F17AEFF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مخدع ولا مخزن، والله يقوتها. فكم أنتم بالحري  أفضل من الطيور ومن منكم إذا اهتم يقدر أن يزيد  على قامته ذراعا واحدة؟ فإن كنتم لا تقدرون ولا  على الأصغر، فلماذا تهتمون بالبواقي؟ تأملوا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7752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( 9 : 10 ـ 15 )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وبينما هو متكي في البيت، إذا خطاة وعشارون  كثيرون قد جاءوا واتكأوا مع يسوع وتلاميذه. فلما  رأى الفريسيون ذلك قالوا لتلاميذه: " لماذا يأكل  معلمكم مع العشارين والخطاة؟ ". فلما سمع يسوع</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0942233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B1A415-9376-499C-A547-BDFB3AE9E35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الزهور كيف تنمو: لا تتعب ولا تحترف حرفة،  ولكن أقول لكم: إنه ولا سليمان في كل مجده كان  يلبس كواحدة منها. فإن كان العشب الذي يوجد  اليوم في الحقل ويطرح غدا في التنور يلبسه الله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68612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11E3B79-D311-4B0E-8A16-2EF677AA0CE1}"/>
              </a:ext>
            </a:extLst>
          </p:cNvPr>
          <p:cNvSpPr txBox="1"/>
          <p:nvPr/>
        </p:nvSpPr>
        <p:spPr>
          <a:xfrm>
            <a:off x="0" y="4318099"/>
            <a:ext cx="9144000" cy="2616101"/>
          </a:xfrm>
          <a:prstGeom prst="rect">
            <a:avLst/>
          </a:prstGeom>
          <a:noFill/>
        </p:spPr>
        <p:txBody>
          <a:bodyPr vert="horz" rtlCol="0">
            <a:spAutoFit/>
          </a:bodyPr>
          <a:lstStyle/>
          <a:p>
            <a:pPr algn="justLow" rtl="1"/>
            <a:r>
              <a:rPr lang="ar-EG" sz="4100" b="1" dirty="0">
                <a:solidFill>
                  <a:srgbClr val="FFFFFF"/>
                </a:solidFill>
                <a:latin typeface="Times New Roman (Headings)"/>
                <a:cs typeface="+mj-cs"/>
              </a:rPr>
              <a:t>هكذا، فكم بالحري أنتم يا قليلي الإيمان؟ فلا تطلبوا أنتم ما تأكلون وما تشربون ولا تهتموا، فإن هذه كلها تطلبها أمم العالم. وأما أنتم فأبوكم يعلم أنكم  تحتاجون إلى هذه، بل اطلبوا ملكوت الله، وهذه جميعها تزاد لكم.</a:t>
            </a:r>
            <a:endParaRPr lang="en-GB" sz="4100" b="1" dirty="0">
              <a:solidFill>
                <a:srgbClr val="FFFFFF"/>
              </a:solidFill>
              <a:latin typeface="Times New Roman (Headings)"/>
              <a:cs typeface="+mj-cs"/>
            </a:endParaRPr>
          </a:p>
        </p:txBody>
      </p:sp>
    </p:spTree>
    <p:extLst>
      <p:ext uri="{BB962C8B-B14F-4D97-AF65-F5344CB8AC3E}">
        <p14:creationId xmlns:p14="http://schemas.microsoft.com/office/powerpoint/2010/main" val="795324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5199993"/>
      </p:ext>
    </p:extLst>
  </p:cSld>
  <p:clrMapOvr>
    <a:masterClrMapping/>
  </p:clrMapOvr>
  <p:transition advClick="0" advTm="0"/>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الاربعاء </a:t>
            </a:r>
            <a:r>
              <a:rPr lang="en-US" dirty="0">
                <a:latin typeface="Times New Roman (Headings)"/>
              </a:rPr>
              <a:t>2</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( 17 : 17، 18 )</a:t>
            </a:r>
          </a:p>
        </p:txBody>
      </p:sp>
      <p:sp>
        <p:nvSpPr>
          <p:cNvPr id="2053" name="Content Placeholder 3"/>
          <p:cNvSpPr txBox="1">
            <a:spLocks/>
          </p:cNvSpPr>
          <p:nvPr/>
        </p:nvSpPr>
        <p:spPr bwMode="auto">
          <a:xfrm>
            <a:off x="0" y="45720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6600" b="1" dirty="0">
                <a:solidFill>
                  <a:srgbClr val="FFFFFF"/>
                </a:solidFill>
                <a:latin typeface="Times New Roman (Headings)"/>
                <a:cs typeface="Times New Roman" panose="02020603050405020304" pitchFamily="18" charset="0"/>
              </a:rPr>
              <a:t>لأنهم تقووا أكثر مني، أدركوني، في يوم ضري. وكان الرب سندي.</a:t>
            </a:r>
          </a:p>
        </p:txBody>
      </p:sp>
    </p:spTree>
    <p:extLst>
      <p:ext uri="{BB962C8B-B14F-4D97-AF65-F5344CB8AC3E}">
        <p14:creationId xmlns:p14="http://schemas.microsoft.com/office/powerpoint/2010/main" val="73456585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البشير ( 5 : 17 ـ 24 )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لا تظنوا أني جئت لأحل الناموس أو الأنبياء. ما  جئت لأحل بل لأكمل الحق أقول لكم: إنه إلى أن  تزول السماء والأرض لا يزول حرف واحد أو نقطة  واحدة من الناموس حتى يكون الكل. فكل من يحل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7850157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A444E7-6A99-43B9-925F-266280B27A6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من تلك الوصايا الصغرى ويعلم الناس هكذا، فإنه  يدعى صغيرا في ملكوت السماوات وأما من يعمل  ويعلم، فهذا يدعى عظيما في ملكوت السماوات.  فإني أقول لكم: إن لم يزد بركم على الكتبة</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927206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74E0E8-C1A4-4EE5-8D87-B1E4625B2F4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والفريسين فلن تدخلوا ملكوت السماوات. قد سمعتم  أنه قيل للأولين: لا تقتل، ومن قتل يكون مستوجب  الدينونة. وأما أنا فأقول لكم: إن كل من يغضب على  أخيه باطلا يكون مستوجب الدينونة، ومن قال</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029730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2417A2-489E-49B5-9C62-385DB1185863}"/>
              </a:ext>
            </a:extLst>
          </p:cNvPr>
          <p:cNvSpPr txBox="1"/>
          <p:nvPr/>
        </p:nvSpPr>
        <p:spPr>
          <a:xfrm>
            <a:off x="0" y="4381500"/>
            <a:ext cx="9144000" cy="2751522"/>
          </a:xfrm>
          <a:prstGeom prst="rect">
            <a:avLst/>
          </a:prstGeom>
          <a:noFill/>
        </p:spPr>
        <p:txBody>
          <a:bodyPr vert="horz" rtlCol="0">
            <a:spAutoFit/>
          </a:bodyPr>
          <a:lstStyle/>
          <a:p>
            <a:pPr algn="justLow" rtl="1">
              <a:lnSpc>
                <a:spcPct val="90000"/>
              </a:lnSpc>
            </a:pPr>
            <a:r>
              <a:rPr lang="ar-EG" sz="4800" b="1" dirty="0">
                <a:solidFill>
                  <a:srgbClr val="FFFFFF"/>
                </a:solidFill>
                <a:latin typeface="Times New Roman (Headings)"/>
                <a:cs typeface="+mj-cs"/>
              </a:rPr>
              <a:t>لأخيه: رقا، يستوجب المجمع، ومن قال لأخيه: يا  أحمق، يستوجب نار جهنم. فإذا قدمت قربانك إلى  المذبح، وهناك تذكرت أن لأخيك</a:t>
            </a:r>
            <a:br>
              <a:rPr lang="ar-EG" sz="4800" b="1" dirty="0">
                <a:solidFill>
                  <a:srgbClr val="FFFFFF"/>
                </a:solidFill>
                <a:latin typeface="Times New Roman (Headings)"/>
                <a:cs typeface="+mj-cs"/>
              </a:rPr>
            </a:br>
            <a:endParaRPr lang="en-GB" sz="4800" b="1" dirty="0">
              <a:solidFill>
                <a:srgbClr val="FFFFFF"/>
              </a:solidFill>
              <a:latin typeface="Times New Roman (Headings)"/>
              <a:cs typeface="+mj-cs"/>
            </a:endParaRPr>
          </a:p>
        </p:txBody>
      </p:sp>
    </p:spTree>
    <p:extLst>
      <p:ext uri="{BB962C8B-B14F-4D97-AF65-F5344CB8AC3E}">
        <p14:creationId xmlns:p14="http://schemas.microsoft.com/office/powerpoint/2010/main" val="766590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D5EB6C-9E22-4308-B939-C725BE10E8DC}"/>
              </a:ext>
            </a:extLst>
          </p:cNvPr>
          <p:cNvSpPr txBox="1"/>
          <p:nvPr/>
        </p:nvSpPr>
        <p:spPr>
          <a:xfrm>
            <a:off x="0" y="4295089"/>
            <a:ext cx="9144000" cy="2585323"/>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شيئا عليك، فدع  قربانك هناك أمام المذبح، وامض أولا إصطلح مع أخيك، وحينئذ تعال وقدم قربانك.</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1757448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876011"/>
      </p:ext>
    </p:extLst>
  </p:cSld>
  <p:clrMapOvr>
    <a:masterClrMapping/>
  </p:clrMapOvr>
  <p:transition advClick="0" advTm="0"/>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71193D-6A09-48D7-A7F7-CF791404E52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قال لهم: " لا يحتاج الأقوياء إلى الطبيب بل  المرضى. فاذهبوا وتعلموا ما هو إني أريد رحمة لا ذبيحة، لأني لم آت لأدعو الأبرار بل الخطاة إلى  التوبة ". حينئذ أتى إليه تلاميذ يوحنا قائلين:</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504319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الخميس </a:t>
            </a:r>
            <a:r>
              <a:rPr lang="en-US" dirty="0">
                <a:latin typeface="Times New Roman (Headings)"/>
              </a:rPr>
              <a:t>2</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( 27 : 10 )</a:t>
            </a:r>
          </a:p>
        </p:txBody>
      </p:sp>
      <p:sp>
        <p:nvSpPr>
          <p:cNvPr id="2053" name="Content Placeholder 3"/>
          <p:cNvSpPr txBox="1">
            <a:spLocks/>
          </p:cNvSpPr>
          <p:nvPr/>
        </p:nvSpPr>
        <p:spPr bwMode="auto">
          <a:xfrm>
            <a:off x="0" y="43815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7200" b="1" dirty="0">
                <a:solidFill>
                  <a:srgbClr val="FFFFFF"/>
                </a:solidFill>
                <a:latin typeface="Times New Roman (Headings)"/>
                <a:cs typeface="Times New Roman" panose="02020603050405020304" pitchFamily="18" charset="0"/>
              </a:rPr>
              <a:t>خلص شعبك، بارك ميراثك، ارعهم، وارفعهم إلى الأبد.</a:t>
            </a:r>
          </a:p>
        </p:txBody>
      </p:sp>
    </p:spTree>
    <p:extLst>
      <p:ext uri="{BB962C8B-B14F-4D97-AF65-F5344CB8AC3E}">
        <p14:creationId xmlns:p14="http://schemas.microsoft.com/office/powerpoint/2010/main" val="261853141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( 11 : 20 ـ 30 )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حينئذ ابتدأ يوبح المدن التي صنعت فيها أكثر قواته  لأنهم لم يتوبوا: " ويل لك يا كورزين! ويل لك يا  بيت صيدا! لأنه لو صنعت في صور وصيدا القوات  التي صنعت فيكما، لتابتا قديما في المسوح</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112368785"/>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FD10FF-E3A3-4C41-9C44-277A6188C08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والرماد. لكنني أقول لكم: إن صور وصيدا تكون  لهما حالة أكثر احتمالا في يوم الدين مما لكما وأنت  يا كفرناحوم، أترتفعين إلى السماء؟! إنك ستهبطين  إلى الجحيم. لأنه لو صنعت في سدوم هذه القوات</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946898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E210F2-5D0A-4D11-BB2D-A88AA1906E8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التي صنعت فيك لبقيت إلى اليوم. لكنني أقول لكم:  إن أرض سدوم ستكون لها حالة أكثر احتمالا منك  في يوم الدين ". في ذلك الوقت أجاب يسوع وقال:  " أشكرك أيها الآب رب السماء والأرض، لأنك</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385137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E3E080-6E8D-4849-9C4B-AF459B7F271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أخفيت هذه عن الحكماء والفهماء وأعلنتها للأطفال. نعم أيها الآب، لأن هذه هي المسرة التي صارت أمامك. كل شيء قد دفع إلي من أبي، وليس أحد يعرف الإبن إلا الآب، ولا أحد يعرف الآب إلا</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499119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02D75A-4174-4D8B-BB4C-80781064FE48}"/>
              </a:ext>
            </a:extLst>
          </p:cNvPr>
          <p:cNvSpPr txBox="1"/>
          <p:nvPr/>
        </p:nvSpPr>
        <p:spPr>
          <a:xfrm>
            <a:off x="0" y="4343400"/>
            <a:ext cx="9144000" cy="3170099"/>
          </a:xfrm>
          <a:prstGeom prst="rect">
            <a:avLst/>
          </a:prstGeom>
          <a:noFill/>
        </p:spPr>
        <p:txBody>
          <a:bodyPr vert="horz" rtlCol="0">
            <a:spAutoFit/>
          </a:bodyPr>
          <a:lstStyle/>
          <a:p>
            <a:pPr algn="justLow" rtl="1"/>
            <a:r>
              <a:rPr lang="ar-EG" sz="4000" b="1" dirty="0">
                <a:solidFill>
                  <a:srgbClr val="FFFFFF"/>
                </a:solidFill>
                <a:latin typeface="Times New Roman (Headings)"/>
                <a:cs typeface="+mj-cs"/>
              </a:rPr>
              <a:t>الإبن ومن أراد الإبن أن يعلن له. تعالوا إلي يا جميع المتعبين والثقيلي الأحمال، وأنا أريحكم احملوا نيري عليكم وتعلموا مني؛ لأني وديع ومتواضع القلب، فتجدوا راحة لنفوسكم. لأن نيري هين وحملي خفيف".</a:t>
            </a:r>
            <a:br>
              <a:rPr lang="ar-EG" sz="4000" b="1" dirty="0">
                <a:solidFill>
                  <a:srgbClr val="FFFFFF"/>
                </a:solidFill>
                <a:latin typeface="Times New Roman (Headings)"/>
                <a:cs typeface="+mj-cs"/>
              </a:rPr>
            </a:br>
            <a:endParaRPr lang="ar-EG" sz="4000" b="1" dirty="0">
              <a:solidFill>
                <a:srgbClr val="FFFFFF"/>
              </a:solidFill>
              <a:latin typeface="Times New Roman (Headings)"/>
              <a:cs typeface="+mj-cs"/>
            </a:endParaRPr>
          </a:p>
        </p:txBody>
      </p:sp>
    </p:spTree>
    <p:extLst>
      <p:ext uri="{BB962C8B-B14F-4D97-AF65-F5344CB8AC3E}">
        <p14:creationId xmlns:p14="http://schemas.microsoft.com/office/powerpoint/2010/main" val="2222173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011355"/>
      </p:ext>
    </p:extLst>
  </p:cSld>
  <p:clrMapOvr>
    <a:masterClrMapping/>
  </p:clrMapOvr>
  <p:transition advClick="0" advTm="0"/>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2 الجمعة</a:t>
            </a:r>
            <a:endParaRPr lang="en-US" dirty="0">
              <a:latin typeface="Times New Roman (Headings)"/>
            </a:endParaRPr>
          </a:p>
        </p:txBody>
      </p:sp>
      <p:sp>
        <p:nvSpPr>
          <p:cNvPr id="5123"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( 114 : 6 )</a:t>
            </a:r>
          </a:p>
        </p:txBody>
      </p:sp>
      <p:sp>
        <p:nvSpPr>
          <p:cNvPr id="5125"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800" b="1" dirty="0">
                <a:solidFill>
                  <a:srgbClr val="FFFFFF"/>
                </a:solidFill>
                <a:latin typeface="Times New Roman (Headings)"/>
                <a:cs typeface="Times New Roman" panose="02020603050405020304" pitchFamily="18" charset="0"/>
              </a:rPr>
              <a:t>ارجعي يا نفسي إلى موضع راحتك، لأن الرب قد أحسن إلي. وأنقذ نفسي من الموت، وعيني من العبرات.</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txBox="1">
            <a:spLocks/>
          </p:cNvSpPr>
          <p:nvPr/>
        </p:nvSpPr>
        <p:spPr bwMode="auto">
          <a:xfrm>
            <a:off x="0" y="3733800"/>
            <a:ext cx="9144000" cy="649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Headings)"/>
                <a:cs typeface="Times New Roman" panose="02020603050405020304" pitchFamily="18" charset="0"/>
              </a:rPr>
              <a:t>إنجيل باكر من معلمنا متى ( 15 : 39 ـ 16 : 1 ـ 12)</a:t>
            </a:r>
          </a:p>
        </p:txBody>
      </p:sp>
      <p:sp>
        <p:nvSpPr>
          <p:cNvPr id="614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ثم صرف الجمع، وركب السفينة وجاء إلى تخوم  مجدل. ودنا إليه الفريسيون والصدوقيون ليجربوه،  فسألوه أن يريهم آية من السماء. فأجابهم قائلا: "  إذا كان المساء قلتم صحو، لأن السماء محمرة.</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EA62D1-2F16-4F94-BD97-DE8E7B3B9DC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وفي الصباح تقولون: اليوم شتاء لأن السماء  محمرة بعبوسة. يا مراؤون تعرفون أن تميزوا  وجه السماء، وعلامات الأزمنة لا تستطيعون أن  تعرفوها! إن الجيل الشرير الفاسق يطلب آية، ولا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21817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8426AC-9081-4255-BD2E-614201F903E1}"/>
              </a:ext>
            </a:extLst>
          </p:cNvPr>
          <p:cNvSpPr txBox="1"/>
          <p:nvPr/>
        </p:nvSpPr>
        <p:spPr>
          <a:xfrm>
            <a:off x="0" y="4381500"/>
            <a:ext cx="9144000" cy="2931572"/>
          </a:xfrm>
          <a:prstGeom prst="rect">
            <a:avLst/>
          </a:prstGeom>
          <a:noFill/>
        </p:spPr>
        <p:txBody>
          <a:bodyPr vert="horz" rtlCol="0">
            <a:spAutoFit/>
          </a:bodyPr>
          <a:lstStyle/>
          <a:p>
            <a:pPr algn="justLow" rtl="1">
              <a:lnSpc>
                <a:spcPct val="90000"/>
              </a:lnSpc>
            </a:pPr>
            <a:r>
              <a:rPr lang="ar-EG" sz="4000" b="1" dirty="0">
                <a:solidFill>
                  <a:srgbClr val="FFFFFF"/>
                </a:solidFill>
                <a:latin typeface="Times New Roman (Headings)"/>
                <a:cs typeface="+mj-cs"/>
              </a:rPr>
              <a:t>" </a:t>
            </a:r>
            <a:r>
              <a:rPr lang="ar-EG" sz="4100" b="1" dirty="0">
                <a:solidFill>
                  <a:srgbClr val="FFFFFF"/>
                </a:solidFill>
                <a:latin typeface="Times New Roman (Headings)"/>
                <a:cs typeface="+mj-cs"/>
              </a:rPr>
              <a:t>لماذا نحن والفريسيون نصوم كثيرا، وتلاميذك لا  يصومون؟ ". فقال لهم يسوع: " هل يستطيع بنو  العرس أن ينوحوا ما دام العريس معهم؟ ولكن  ستأتي أيام حين يرفع العريس عنهم، فحينئذ يصومون ".</a:t>
            </a:r>
            <a:br>
              <a:rPr lang="en-US" sz="4100" b="1" dirty="0">
                <a:solidFill>
                  <a:srgbClr val="FFFFFF"/>
                </a:solidFill>
                <a:latin typeface="Times New Roman (Headings)"/>
                <a:cs typeface="+mj-cs"/>
              </a:rPr>
            </a:br>
            <a:endParaRPr lang="en-GB" sz="4100" b="1" dirty="0">
              <a:solidFill>
                <a:srgbClr val="FFFFFF"/>
              </a:solidFill>
              <a:latin typeface="Times New Roman (Headings)"/>
              <a:cs typeface="+mj-cs"/>
            </a:endParaRPr>
          </a:p>
        </p:txBody>
      </p:sp>
    </p:spTree>
    <p:extLst>
      <p:ext uri="{BB962C8B-B14F-4D97-AF65-F5344CB8AC3E}">
        <p14:creationId xmlns:p14="http://schemas.microsoft.com/office/powerpoint/2010/main" val="302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D5E22D-FDF4-453D-9541-0A6FFEB7C89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تعطى له آية إلا آية يونان النبي ". ثم تركهم  ومضى. ولما جاء تلاميذه إلى العبر نسوا أن  يأخذوا خبزا. وقال لهم يسوع: " انظروا، وتحرزوا  من خمير الفريسيين والصدوقيين ". ففكروا في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459732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9CCB92-0C99-469D-9F54-D3E7E4D551A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أنفسهم قائلين: " إننا لم نأخذ خبزا ". فعلم يسوع  وقال لهم: " لماذا تفكرون في نفوسكم يا قليلي  الإيمان أنكم ليس معكم خبز؟ أما تفهمون حتى  الآن؟ ولا تذكرون الخمسة الأرغفة للخمسة الآلاف</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746279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C8172F-DFE9-4E1A-BEB5-D38E58AD612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وكم قفة أخذتم؟ والسبعة الأرغفة للأربعة الآلاف  وكم سلة أخذتم؟ كيف لا تفهمون أني ليس من أجل  الخبز قلت لكم: احذروا من خمير الفريسيين  والصدوقين ". حينئذ فهموا أنه لم يوصهم أن</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687056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9CA823-7118-43C6-8082-B990D2D0D312}"/>
              </a:ext>
            </a:extLst>
          </p:cNvPr>
          <p:cNvSpPr txBox="1"/>
          <p:nvPr/>
        </p:nvSpPr>
        <p:spPr>
          <a:xfrm>
            <a:off x="0" y="4381500"/>
            <a:ext cx="9144000" cy="1588127"/>
          </a:xfrm>
          <a:prstGeom prst="rect">
            <a:avLst/>
          </a:prstGeom>
          <a:noFill/>
        </p:spPr>
        <p:txBody>
          <a:bodyPr vert="horz" rtlCol="0">
            <a:spAutoFit/>
          </a:bodyPr>
          <a:lstStyle/>
          <a:p>
            <a:pPr algn="justLow" rtl="1">
              <a:lnSpc>
                <a:spcPct val="90000"/>
              </a:lnSpc>
            </a:pPr>
            <a:r>
              <a:rPr lang="ar-EG" sz="5400" b="1" dirty="0">
                <a:solidFill>
                  <a:srgbClr val="FFFFFF"/>
                </a:solidFill>
                <a:latin typeface="Times New Roman (Headings)"/>
                <a:cs typeface="+mj-cs"/>
              </a:rPr>
              <a:t>يتحذروا من خمير الخبز، بل من تعليم الفريسين والصدوقيين.</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2329981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الاثنين </a:t>
            </a:r>
            <a:r>
              <a:rPr lang="en-US" dirty="0">
                <a:latin typeface="Times New Roman (Headings)"/>
              </a:rPr>
              <a:t>3</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( 31 : 1، 2 )</a:t>
            </a:r>
          </a:p>
        </p:txBody>
      </p:sp>
      <p:sp>
        <p:nvSpPr>
          <p:cNvPr id="2053" name="Content Placeholder 3"/>
          <p:cNvSpPr txBox="1">
            <a:spLocks/>
          </p:cNvSpPr>
          <p:nvPr/>
        </p:nvSpPr>
        <p:spPr bwMode="auto">
          <a:xfrm>
            <a:off x="0" y="4381500"/>
            <a:ext cx="9144000" cy="250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800" b="1" dirty="0">
                <a:solidFill>
                  <a:srgbClr val="FFFFFF"/>
                </a:solidFill>
                <a:latin typeface="Times New Roman (Headings)"/>
                <a:cs typeface="Times New Roman" panose="02020603050405020304" pitchFamily="18" charset="0"/>
              </a:rPr>
              <a:t>طوباهم الذين تركت لهم آثامهم، والذين سترت خطاياهم. طوبى للرجل، الذي لم يحسب له الرب خطية.</a:t>
            </a:r>
          </a:p>
        </p:txBody>
      </p:sp>
    </p:spTree>
    <p:extLst>
      <p:ext uri="{BB962C8B-B14F-4D97-AF65-F5344CB8AC3E}">
        <p14:creationId xmlns:p14="http://schemas.microsoft.com/office/powerpoint/2010/main" val="3589909929"/>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( 19 : 11 ـ 28 )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buFont typeface="Arial" panose="020B0604020202020204" pitchFamily="34" charset="0"/>
              <a:buNone/>
            </a:pPr>
            <a:r>
              <a:rPr lang="ar-SA" sz="4400" b="1">
                <a:solidFill>
                  <a:srgbClr val="FFFFFF"/>
                </a:solidFill>
                <a:latin typeface="Times New Roman (Headings)"/>
                <a:cs typeface="Times New Roman" panose="02020603050405020304" pitchFamily="18" charset="0"/>
              </a:rPr>
              <a:t>وإذ كانوا يسمعون هذا عاد فقال مثلا، لأنه كان  قريبا من أورشليم، وكانوا يظنون أن ملكوت الله  عتيد أن يظهر في الحال. فقال: "كان إنسان شريف  الجنس قد ذهب إلى كورة بعيدة ليأخذ ملكا لنفسه</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30003339"/>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4E069C-3871-43A1-9913-251C9AC0225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ويرجع. فدعا عشرة عبيد له وأعطاهم عشرة أمناء، قائلا لهم: تاجروا في هذه حتى آتي. وأما أهل مدينته فكانوا يبغضونه، فأرسلوا وراءه  سفارة قائلين: لا نريد أن هذا يملك علينا. ولما رجع</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8887624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B97EE2-A795-4490-8846-78138745C86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بعدما أخذ الملك، قال أن يدعى إليه العبيد الذين  أعطاهم الفضة، ليعلم بما تاجر كل واحد. فجاء  الأول قائلا: يا سيدي، مناك ربح عشرة أمناء. فقال  له: نعما أيها العبد الصالح، لأنك كنت أمينا في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443099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DE0A3B-6ABD-48D5-A8C4-45307EE1853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القليل، فليكن لك سلطان على عشر مدن. ثم جاء  الثاني قائلا: يا سيدي، مناك قد ربح خمسة أمناء.  فقال لهذا أيضا: وكن أنت على خمس مدن ".  وجاء آخر فقال: هوذا مناك الذي كان عندي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78992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285281"/>
      </p:ext>
    </p:extLst>
  </p:cSld>
  <p:clrMapOvr>
    <a:masterClrMapping/>
  </p:clrMapOvr>
  <p:transition advClick="0" advTm="0"/>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B05102-E6F2-4A26-B433-1217B843FE6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موضوعا في منديل، لأني خفت منك، لكونك رجلا  قاسيا، تأخذ ما لم تضع وتحصد ما لم تزرع. فقال  له: من فمك أدينك أيها العبد الشرير. قد علمت أني  رجل قاس، آخذ ما لم أضع، وأحصد ما لم أزرع،</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0574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BD050B-517B-45A3-B737-D89613C9F28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فلماذا لم تضع فضتي على مائدة الصيارفة، حتى  إذا قدمت أستوفيها مع ربا؟ ثم قال للحاضرين:  خذوا منه المنا وأعطوه للذي عنده العشرة الأمناء.  فقالوا له: يا سيد، إن معه عشرة أمناء! إني أقول</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554761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16A45F-87C1-4FF0-9718-40DDF26E79D8}"/>
              </a:ext>
            </a:extLst>
          </p:cNvPr>
          <p:cNvSpPr txBox="1"/>
          <p:nvPr/>
        </p:nvSpPr>
        <p:spPr>
          <a:xfrm>
            <a:off x="0" y="4381500"/>
            <a:ext cx="9144000" cy="3000821"/>
          </a:xfrm>
          <a:prstGeom prst="rect">
            <a:avLst/>
          </a:prstGeom>
          <a:noFill/>
        </p:spPr>
        <p:txBody>
          <a:bodyPr vert="horz" rtlCol="0">
            <a:spAutoFit/>
          </a:bodyPr>
          <a:lstStyle/>
          <a:p>
            <a:pPr algn="justLow" rtl="1">
              <a:lnSpc>
                <a:spcPct val="90000"/>
              </a:lnSpc>
            </a:pPr>
            <a:r>
              <a:rPr lang="ar-EG" sz="4200" b="1" dirty="0">
                <a:solidFill>
                  <a:srgbClr val="FFFFFF"/>
                </a:solidFill>
                <a:latin typeface="Times New Roman (Headings)"/>
                <a:cs typeface="+mj-cs"/>
              </a:rPr>
              <a:t>لكم: " إن كل من له يعطى فيزداد، ومن ليس له  يؤخذ منه ما هو له. وأما أعدائي، هؤلاء الذين لم  يريدوا أن أملك عليهم، فأتوا بهم إلى ههنا واذبحوهم أمامي ". ولما قال هذا تقدم صاعدا إلى أورشليم.</a:t>
            </a:r>
            <a:br>
              <a:rPr lang="ar-EG" sz="4200" b="1" dirty="0">
                <a:solidFill>
                  <a:srgbClr val="FFFFFF"/>
                </a:solidFill>
                <a:latin typeface="Times New Roman (Headings)"/>
                <a:cs typeface="+mj-cs"/>
              </a:rPr>
            </a:br>
            <a:endParaRPr lang="en-GB" sz="4200" b="1" dirty="0">
              <a:solidFill>
                <a:srgbClr val="FFFFFF"/>
              </a:solidFill>
              <a:latin typeface="Times New Roman (Headings)"/>
              <a:cs typeface="+mj-cs"/>
            </a:endParaRPr>
          </a:p>
        </p:txBody>
      </p:sp>
    </p:spTree>
    <p:extLst>
      <p:ext uri="{BB962C8B-B14F-4D97-AF65-F5344CB8AC3E}">
        <p14:creationId xmlns:p14="http://schemas.microsoft.com/office/powerpoint/2010/main" val="22482559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728112"/>
      </p:ext>
    </p:extLst>
  </p:cSld>
  <p:clrMapOvr>
    <a:masterClrMapping/>
  </p:clrMapOvr>
  <p:transition advClick="0" advTm="0"/>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الثلاثاء </a:t>
            </a:r>
            <a:r>
              <a:rPr lang="en-US" dirty="0">
                <a:latin typeface="Times New Roman (Headings)"/>
              </a:rPr>
              <a:t>3</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( 31 : 11 )</a:t>
            </a:r>
          </a:p>
        </p:txBody>
      </p:sp>
      <p:sp>
        <p:nvSpPr>
          <p:cNvPr id="2053" name="Content Placeholder 3"/>
          <p:cNvSpPr txBox="1">
            <a:spLocks/>
          </p:cNvSpPr>
          <p:nvPr/>
        </p:nvSpPr>
        <p:spPr bwMode="auto">
          <a:xfrm>
            <a:off x="0" y="45720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6600" b="1" dirty="0">
                <a:solidFill>
                  <a:srgbClr val="FFFFFF"/>
                </a:solidFill>
                <a:latin typeface="Times New Roman (Headings)"/>
                <a:cs typeface="Times New Roman" panose="02020603050405020304" pitchFamily="18" charset="0"/>
              </a:rPr>
              <a:t>كثيرة هي ضربات، الخطاة. والذي يتكل على الرب، الرحمة تحيط به. </a:t>
            </a:r>
          </a:p>
        </p:txBody>
      </p:sp>
    </p:spTree>
    <p:extLst>
      <p:ext uri="{BB962C8B-B14F-4D97-AF65-F5344CB8AC3E}">
        <p14:creationId xmlns:p14="http://schemas.microsoft.com/office/powerpoint/2010/main" val="3426204588"/>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( 12 : 54 ـ 59 )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وقال أيضا للجموع: " إذا رأيتم سحابة تطلع من  المغارب فللوقت تقولون: إنه يأتي مطر. فيكون  كذلك. وإذا رأيتم ريح الجنوب تهب قلتم: سيكون  حر، فيكون. يا مراؤون! تعرفون أن تميزوا وجه</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37719934"/>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044DAE-7ABE-4AF5-98DA-C258CBBB386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الأرض والسماء، فكيف لا تميزون هذا الزمان؟  ولماذا لا تحكمون بالعدل من تلقاء أنفسكم؟ إذا  ذهبت مع خصمك إلى الحاكم، فاجتهد وأنت في  الطريق أن تتخلص منه، لئلا يجرك إلى القاضي،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7825725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96C3CD-5F94-4426-8336-6AC33A49A743}"/>
              </a:ext>
            </a:extLst>
          </p:cNvPr>
          <p:cNvSpPr txBox="1"/>
          <p:nvPr/>
        </p:nvSpPr>
        <p:spPr>
          <a:xfrm>
            <a:off x="0" y="4381500"/>
            <a:ext cx="9144000" cy="2585323"/>
          </a:xfrm>
          <a:prstGeom prst="rect">
            <a:avLst/>
          </a:prstGeom>
          <a:noFill/>
        </p:spPr>
        <p:txBody>
          <a:bodyPr vert="horz" rtlCol="0">
            <a:spAutoFit/>
          </a:bodyPr>
          <a:lstStyle/>
          <a:p>
            <a:pPr algn="justLow" rtl="1"/>
            <a:r>
              <a:rPr lang="ar-EG" sz="5200" b="1" dirty="0">
                <a:solidFill>
                  <a:srgbClr val="FFFFFF"/>
                </a:solidFill>
                <a:latin typeface="Times New Roman (Headings)"/>
                <a:cs typeface="+mj-cs"/>
              </a:rPr>
              <a:t>فيسلمك القاضي إلى الشرطي، والشرطي يلقيك في السجن. أقول لك: إنك لا تخرج من هناك حتى توفي الفلس الأخير ".</a:t>
            </a:r>
            <a:endParaRPr lang="en-GB" sz="5200" b="1" dirty="0">
              <a:solidFill>
                <a:srgbClr val="FFFFFF"/>
              </a:solidFill>
              <a:latin typeface="Times New Roman (Headings)"/>
              <a:cs typeface="+mj-cs"/>
            </a:endParaRPr>
          </a:p>
        </p:txBody>
      </p:sp>
    </p:spTree>
    <p:extLst>
      <p:ext uri="{BB962C8B-B14F-4D97-AF65-F5344CB8AC3E}">
        <p14:creationId xmlns:p14="http://schemas.microsoft.com/office/powerpoint/2010/main" val="42161858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740332"/>
      </p:ext>
    </p:extLst>
  </p:cSld>
  <p:clrMapOvr>
    <a:masterClrMapping/>
  </p:clrMapOvr>
  <p:transition advClick="0" advTm="0"/>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الاربعاء </a:t>
            </a:r>
            <a:r>
              <a:rPr lang="en-US" dirty="0">
                <a:latin typeface="Times New Roman (Headings)"/>
              </a:rPr>
              <a:t>3</a:t>
            </a: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( 26 : 5 )</a:t>
            </a:r>
          </a:p>
        </p:txBody>
      </p:sp>
      <p:sp>
        <p:nvSpPr>
          <p:cNvPr id="2053" name="Content Placeholder 3"/>
          <p:cNvSpPr txBox="1">
            <a:spLocks/>
          </p:cNvSpPr>
          <p:nvPr/>
        </p:nvSpPr>
        <p:spPr bwMode="auto">
          <a:xfrm>
            <a:off x="0" y="46482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واحدة سألت من الرب، وإياها ألتمس، </a:t>
            </a:r>
          </a:p>
          <a:p>
            <a:pPr algn="ctr" rtl="1" eaLnBrk="1" hangingPunct="1">
              <a:lnSpc>
                <a:spcPct val="90000"/>
              </a:lnSpc>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أن أسكن في بيت الرب، جميع أيام حياتي.</a:t>
            </a:r>
          </a:p>
        </p:txBody>
      </p:sp>
    </p:spTree>
    <p:extLst>
      <p:ext uri="{BB962C8B-B14F-4D97-AF65-F5344CB8AC3E}">
        <p14:creationId xmlns:p14="http://schemas.microsoft.com/office/powerpoint/2010/main" val="53012163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الاربعاء </a:t>
            </a:r>
            <a:r>
              <a:rPr lang="en-US" dirty="0">
                <a:latin typeface="Times New Roman (Headings)"/>
              </a:rPr>
              <a:t>1</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( 24 : 5، 6 )</a:t>
            </a:r>
          </a:p>
        </p:txBody>
      </p:sp>
      <p:sp>
        <p:nvSpPr>
          <p:cNvPr id="2053" name="Content Placeholder 3"/>
          <p:cNvSpPr txBox="1">
            <a:spLocks/>
          </p:cNvSpPr>
          <p:nvPr/>
        </p:nvSpPr>
        <p:spPr bwMode="auto">
          <a:xfrm>
            <a:off x="0" y="4382561"/>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أذكر يا رب رأفاتك ومراحمك، فإنها ثابتة منذ الأزل. خطايا صباي، وجهالاتي فلا تذكرها.</a:t>
            </a:r>
          </a:p>
        </p:txBody>
      </p:sp>
    </p:spTree>
    <p:extLst>
      <p:ext uri="{BB962C8B-B14F-4D97-AF65-F5344CB8AC3E}">
        <p14:creationId xmlns:p14="http://schemas.microsoft.com/office/powerpoint/2010/main" val="4004119029"/>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( 13 : 18 ـ 22 )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وكان يقول: " ماذا يشبه ملكوت السماوات؟ وبماذا  أشبهه؟ إنه يشبه حبة خردل أخذها إنسان وألقاها  في بستانه، فنمت وصارت شجرة عظيمة،  واستظلت طيور السماء في أغصانها ". وقال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277445761"/>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672220-C122-4564-B18F-A0450AE62E1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أيضا: " بماذا أشبه ملكوت الله؟ إنه يشبه خميرة  أخذتها امرأة وخبأتها في ثلاثة أكيال دقيق حتى  اختمر الجميع ". وكان يجتاز في المدن والقرى  يعلم وهو سائر إلى أورشليم.</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4267120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770046"/>
      </p:ext>
    </p:extLst>
  </p:cSld>
  <p:clrMapOvr>
    <a:masterClrMapping/>
  </p:clrMapOvr>
  <p:transition advClick="0" advTm="0"/>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الخميس </a:t>
            </a:r>
            <a:r>
              <a:rPr lang="en-US" dirty="0">
                <a:latin typeface="Times New Roman (Headings)"/>
              </a:rPr>
              <a:t>3</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( 9 : 7، 8 )</a:t>
            </a:r>
          </a:p>
        </p:txBody>
      </p:sp>
      <p:sp>
        <p:nvSpPr>
          <p:cNvPr id="2053" name="Content Placeholder 3"/>
          <p:cNvSpPr txBox="1">
            <a:spLocks/>
          </p:cNvSpPr>
          <p:nvPr/>
        </p:nvSpPr>
        <p:spPr bwMode="auto">
          <a:xfrm>
            <a:off x="-22412" y="4724400"/>
            <a:ext cx="9144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000" b="1" dirty="0">
                <a:solidFill>
                  <a:srgbClr val="FFFFFF"/>
                </a:solidFill>
                <a:latin typeface="Times New Roman (Headings)"/>
                <a:cs typeface="Times New Roman" panose="02020603050405020304" pitchFamily="18" charset="0"/>
              </a:rPr>
              <a:t>رتلوا للرب الساكن في صهيون، وأخبروا في الأمم بأعماله. لأنه طلب الدماء، وتذكرها.</a:t>
            </a:r>
          </a:p>
        </p:txBody>
      </p:sp>
    </p:spTree>
    <p:extLst>
      <p:ext uri="{BB962C8B-B14F-4D97-AF65-F5344CB8AC3E}">
        <p14:creationId xmlns:p14="http://schemas.microsoft.com/office/powerpoint/2010/main" val="1698874158"/>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( 20 : 20 ـ 26 )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فراقبوه وأرسلوا إليه جواسيس يتراءون أنهم  صديقون لكي يمسكوه بكلمة، حتى يسلموه إلى  رئاسة الوالي وسلطانه. فسألوه قائلين: " يا معلم،  قد علمنا أنك بالصواب تتكلم وتعلم، ولا تأخذ</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71754122"/>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2CCBDA-18C0-44E6-963E-655DABF2A4F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بالوجوه، بل تعلم طريق الله بالحق أيجوز لنا أن  نعطي الخراج لقيصر أم لا؟ " ففطن لمكرهم فقال  لهم: " لماذا تجربونني؟ أروني دينارا، لمن  الصورة والكتابة  " فأجابوا وقالوا: " لقيصر ".</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5557605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B96F8F-D5AF-47F8-AAB7-0DD3817443F8}"/>
              </a:ext>
            </a:extLst>
          </p:cNvPr>
          <p:cNvSpPr txBox="1"/>
          <p:nvPr/>
        </p:nvSpPr>
        <p:spPr>
          <a:xfrm>
            <a:off x="0" y="4381500"/>
            <a:ext cx="9144000" cy="2446824"/>
          </a:xfrm>
          <a:prstGeom prst="rect">
            <a:avLst/>
          </a:prstGeom>
          <a:noFill/>
        </p:spPr>
        <p:txBody>
          <a:bodyPr vert="horz" rtlCol="0">
            <a:spAutoFit/>
          </a:bodyPr>
          <a:lstStyle/>
          <a:p>
            <a:pPr algn="justLow" rtl="1"/>
            <a:r>
              <a:rPr lang="ar-EG" sz="5100" b="1" dirty="0">
                <a:solidFill>
                  <a:srgbClr val="FFFFFF"/>
                </a:solidFill>
                <a:latin typeface="Times New Roman (Headings)"/>
                <a:cs typeface="+mj-cs"/>
              </a:rPr>
              <a:t>فقال لهم: " إذا أوفوا ما لقيصر لقيصر، وما لله لله". فلم يستطيعوا أن يأخذوه بكلمة أمام الشعب، وتعجبوا من جوابه وسكتوا.</a:t>
            </a:r>
            <a:endParaRPr lang="en-GB" sz="5100" b="1" dirty="0">
              <a:solidFill>
                <a:srgbClr val="FFFFFF"/>
              </a:solidFill>
              <a:latin typeface="Times New Roman (Headings)"/>
              <a:cs typeface="+mj-cs"/>
            </a:endParaRPr>
          </a:p>
        </p:txBody>
      </p:sp>
    </p:spTree>
    <p:extLst>
      <p:ext uri="{BB962C8B-B14F-4D97-AF65-F5344CB8AC3E}">
        <p14:creationId xmlns:p14="http://schemas.microsoft.com/office/powerpoint/2010/main" val="14668745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514488"/>
      </p:ext>
    </p:extLst>
  </p:cSld>
  <p:clrMapOvr>
    <a:masterClrMapping/>
  </p:clrMapOvr>
  <p:transition advClick="0" advTm="0"/>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3 الجمعة</a:t>
            </a:r>
            <a:endParaRPr lang="en-US" dirty="0">
              <a:latin typeface="Times New Roman (Headings)"/>
            </a:endParaRPr>
          </a:p>
        </p:txBody>
      </p:sp>
      <p:sp>
        <p:nvSpPr>
          <p:cNvPr id="9219"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( 15 : 10، 11 )</a:t>
            </a:r>
          </a:p>
        </p:txBody>
      </p:sp>
      <p:sp>
        <p:nvSpPr>
          <p:cNvPr id="9221" name="Content Placeholder 3"/>
          <p:cNvSpPr txBox="1">
            <a:spLocks/>
          </p:cNvSpPr>
          <p:nvPr/>
        </p:nvSpPr>
        <p:spPr bwMode="auto">
          <a:xfrm>
            <a:off x="0" y="4648200"/>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لأنك لا تترك نفسي في الجحيم. ولا تدع قدوسك يرى فسادا قد عرفتني طرق الحياة.</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( 20 : 27 ـ 38 )</a:t>
            </a:r>
          </a:p>
        </p:txBody>
      </p:sp>
      <p:sp>
        <p:nvSpPr>
          <p:cNvPr id="1024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ودنا إليه قوم من الصدوقيين، الذين يقولون بعدم  القيامة، وسألوه، قائلين: " يا معلم، كتب لنا  موسى إن مات لرجل أخ وله امرأة، ومات عن غير  ولد، فليأخذ أخوه المرأة ويقم نسلا لأخيه. وكان</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( 6 : 24 ـ 34 )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لكن الويل لكم أيها الأغنياء، فإنكم قد نلتم عزاءكم.  الويل لكم أيها الشباعى، فإنكم ستجوعون. الويل  لكم أيها الضاحكون الآن، فإنكم ستنوحون وتبكون.  الويل لكم إذا قال الناس فيكم حسنا فإن آباءهم هكذا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95095914"/>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8C5697-4D9A-4D0C-A09F-D0063B896B74}"/>
              </a:ext>
            </a:extLst>
          </p:cNvPr>
          <p:cNvSpPr txBox="1"/>
          <p:nvPr/>
        </p:nvSpPr>
        <p:spPr>
          <a:xfrm>
            <a:off x="0" y="43434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سبعة إخوة. أخذ أولهم امرأة ومات من غير ولد، فأخذ الثاني المرأة ومات من غير ولد، ثم أخذها الثالث، وكذلك السبعة. ولم يخلفوا نسلا وماتوا. وفي آخر الكل ماتت المرأة أيضا. ففي القيامة، لمن</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511209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F319F7-E03E-4203-988F-3DDE80CFB6D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منهم تكون المرأة، لأن السبعة اتخذوها امرأة؟ "  فقال لهم يسوع: " إن أبناء هذا الدهر يتزوجون  ويتزوجن، وأما الذين استحقوا الفوز بذلك الدهر  وبالقيامة من بين الأموات، فلا يتزوجون ولا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9683147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5720DD-DC36-48A6-8CAE-E9BD841B6A9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يتزوجن. ولا يمكن أن يموتوا بعد، لأنهم مساوون  الملائكة، وهم أبناء الله، لكونهم أبناء القيامة. فأما  أن الموتى يقومون، فقد بينه موسى أيضا في أمر  العليقة إذ قال : إن الرب هو إله إبراهيم وإله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977477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1BB50A-FCC7-480E-9D99-90DC4FA88F11}"/>
              </a:ext>
            </a:extLst>
          </p:cNvPr>
          <p:cNvSpPr txBox="1"/>
          <p:nvPr/>
        </p:nvSpPr>
        <p:spPr>
          <a:xfrm>
            <a:off x="0" y="4381500"/>
            <a:ext cx="9144000" cy="2585323"/>
          </a:xfrm>
          <a:prstGeom prst="rect">
            <a:avLst/>
          </a:prstGeom>
          <a:noFill/>
        </p:spPr>
        <p:txBody>
          <a:bodyPr vert="horz" rtlCol="0">
            <a:spAutoFit/>
          </a:bodyPr>
          <a:lstStyle/>
          <a:p>
            <a:pPr algn="justLow" rtl="1">
              <a:lnSpc>
                <a:spcPct val="90000"/>
              </a:lnSpc>
            </a:pPr>
            <a:r>
              <a:rPr lang="ar-EG" sz="5800" b="1" dirty="0">
                <a:solidFill>
                  <a:srgbClr val="FFFFFF"/>
                </a:solidFill>
                <a:latin typeface="Times New Roman (Headings)"/>
                <a:cs typeface="+mj-cs"/>
              </a:rPr>
              <a:t>إسحاق وإله يعقوب. وهو ليس إله أموات وإنما هو إله أحياء، لأن الجميع يحيون له".</a:t>
            </a:r>
            <a:endParaRPr lang="en-GB" sz="5800" b="1" dirty="0">
              <a:solidFill>
                <a:srgbClr val="FFFFFF"/>
              </a:solidFill>
              <a:latin typeface="Times New Roman (Headings)"/>
              <a:cs typeface="+mj-cs"/>
            </a:endParaRPr>
          </a:p>
        </p:txBody>
      </p:sp>
    </p:spTree>
    <p:extLst>
      <p:ext uri="{BB962C8B-B14F-4D97-AF65-F5344CB8AC3E}">
        <p14:creationId xmlns:p14="http://schemas.microsoft.com/office/powerpoint/2010/main" val="13656598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الاثنين </a:t>
            </a:r>
            <a:r>
              <a:rPr lang="en-US" dirty="0">
                <a:latin typeface="Times New Roman (Headings)"/>
              </a:rPr>
              <a:t>4</a:t>
            </a:r>
          </a:p>
        </p:txBody>
      </p:sp>
      <p:sp>
        <p:nvSpPr>
          <p:cNvPr id="8" name="Title 1">
            <a:extLst>
              <a:ext uri="{FF2B5EF4-FFF2-40B4-BE49-F238E27FC236}">
                <a16:creationId xmlns:a16="http://schemas.microsoft.com/office/drawing/2014/main" id="{7AA06533-9AE1-4077-997E-F5B0C008C522}"/>
              </a:ext>
            </a:extLst>
          </p:cNvPr>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( 54 : 1، 26 : 11 )</a:t>
            </a:r>
          </a:p>
        </p:txBody>
      </p:sp>
      <p:sp>
        <p:nvSpPr>
          <p:cNvPr id="9" name="Content Placeholder 3">
            <a:extLst>
              <a:ext uri="{FF2B5EF4-FFF2-40B4-BE49-F238E27FC236}">
                <a16:creationId xmlns:a16="http://schemas.microsoft.com/office/drawing/2014/main" id="{C8C6BE7B-7A40-40E1-9937-E42B69EBEC40}"/>
              </a:ext>
            </a:extLst>
          </p:cNvPr>
          <p:cNvSpPr txBox="1">
            <a:spLocks/>
          </p:cNvSpPr>
          <p:nvPr/>
        </p:nvSpPr>
        <p:spPr bwMode="auto">
          <a:xfrm>
            <a:off x="-17929" y="4724400"/>
            <a:ext cx="9144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000" b="1" dirty="0">
                <a:solidFill>
                  <a:srgbClr val="FFFFFF"/>
                </a:solidFill>
                <a:latin typeface="Times New Roman (Headings)"/>
                <a:cs typeface="Times New Roman" panose="02020603050405020304" pitchFamily="18" charset="0"/>
              </a:rPr>
              <a:t>أنصت يا الله لصلاتي، ولا تغفل عن تضرعي. ارحمني واستجب لي، فإن لك قال قلبي.</a:t>
            </a:r>
          </a:p>
        </p:txBody>
      </p:sp>
    </p:spTree>
    <p:extLst>
      <p:ext uri="{BB962C8B-B14F-4D97-AF65-F5344CB8AC3E}">
        <p14:creationId xmlns:p14="http://schemas.microsoft.com/office/powerpoint/2010/main" val="966900401"/>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( 14 : 7 ـ 15 )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buFont typeface="Arial" panose="020B0604020202020204" pitchFamily="34" charset="0"/>
              <a:buNone/>
            </a:pPr>
            <a:r>
              <a:rPr lang="ar-SA" sz="4400" b="1">
                <a:solidFill>
                  <a:srgbClr val="FFFFFF"/>
                </a:solidFill>
                <a:latin typeface="Times New Roman (Headings)"/>
                <a:cs typeface="Times New Roman" panose="02020603050405020304" pitchFamily="18" charset="0"/>
              </a:rPr>
              <a:t>وكان يقول للمدعوين مثلا، وهو يلاحظ كيف كانوا  يختارون المتكآت الأولى قائلا: " متى دعاك أحد  إلى عرس فلا تتكي في المتكإ الأول، لئلا يكون  واحد آخر أكرم منك قد دعي. فيأتي الذي دعاك معه</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32689562"/>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34D300-0EB3-4BB7-8EF3-2B84C319339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ويقول لك: دع المكان لهذا. فحينئذ تبتدئ بخجل  تأخذ الموضع الأخير، بل متى دعيت فاذهب واتكي  في الموضع الأخير، حتى إذا جاء الذي دعاك يقول  لك: يا صديقي، انتقل إلى فوق. حينئذ يكون لك مجد</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413532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FB2880-E40B-4E22-9038-8E90C145B37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أمام كل المتكئين معك لأن كل من يرفع نفسه يتضع  ومن يضع نفسه يرتفع ". وكان يقول للذي دعاه:  " إذا صنعت غداء أو عشاء فلا تدع أصدقاء ك ولا  إخوتك ولا أقرباءك ولا جيرانك الأغنياء، لئلا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40233058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B92E4F-D190-4FD2-9864-8F3C0AE5BA5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يدعوك أنت أيضا، فتكون لك مكافأة. بل إذا صنعت  وليمة فادع: المساكين والضعفاء والعرج والعمي،  فتصير مغبوطا إذ ليس لهم ما يكافئونك به، لأنك  ستعطى المكافأة عنهم في قيامة الأبرار " فلما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64441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94F03E-B85B-499C-87D1-EBFEA938EBE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فعلوا بالأنبياء الكذبة. لكني أقول لكم أيها  السامعون: أحبوا أعداءكم، أحسنوا إلى مبغضيكم،  باركوا لاعنيكم، صلوا لأجل الذين يضطهدونكم. من  لطمك على خدك فحول له الآخر، ومن أخذ رداءك</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5785496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089CE5-82B5-48C7-BDE4-B31AAA2D19C6}"/>
              </a:ext>
            </a:extLst>
          </p:cNvPr>
          <p:cNvSpPr txBox="1"/>
          <p:nvPr/>
        </p:nvSpPr>
        <p:spPr>
          <a:xfrm>
            <a:off x="0" y="4381500"/>
            <a:ext cx="9144000" cy="1754326"/>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سمع هذا أحد المتكئين معه قال: " طوبى لمن يأكل خبزا في ملكوت الله ".</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17069706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402695"/>
      </p:ext>
    </p:extLst>
  </p:cSld>
  <p:clrMapOvr>
    <a:masterClrMapping/>
  </p:clrMapOvr>
  <p:transition advClick="0" advTm="0"/>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الثلاثاء </a:t>
            </a:r>
            <a:r>
              <a:rPr lang="en-US" dirty="0">
                <a:latin typeface="Times New Roman (Headings)"/>
              </a:rPr>
              <a:t>4</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( 16 : 1 )</a:t>
            </a:r>
          </a:p>
        </p:txBody>
      </p:sp>
      <p:sp>
        <p:nvSpPr>
          <p:cNvPr id="2053" name="Content Placeholder 3"/>
          <p:cNvSpPr txBox="1">
            <a:spLocks/>
          </p:cNvSpPr>
          <p:nvPr/>
        </p:nvSpPr>
        <p:spPr bwMode="auto">
          <a:xfrm>
            <a:off x="0" y="4724400"/>
            <a:ext cx="9144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900" b="1" dirty="0">
                <a:solidFill>
                  <a:srgbClr val="FFFFFF"/>
                </a:solidFill>
                <a:latin typeface="Times New Roman (Headings)"/>
                <a:cs typeface="Times New Roman" panose="02020603050405020304" pitchFamily="18" charset="0"/>
              </a:rPr>
              <a:t>استمع يا الله عدلي، وأصغ إلى طلبتي، وأنصت إلى صلاتي، فإنها من شفتين بلاغش.</a:t>
            </a:r>
          </a:p>
        </p:txBody>
      </p:sp>
    </p:spTree>
    <p:extLst>
      <p:ext uri="{BB962C8B-B14F-4D97-AF65-F5344CB8AC3E}">
        <p14:creationId xmlns:p14="http://schemas.microsoft.com/office/powerpoint/2010/main" val="2158473229"/>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( 21 : 28 ـ 32 )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 ماذا تظنون؟ إنسان كان له ابنان، فدنا إلى الأول  وقال: يا بني، إذهب اليوم واعمل في كرمي. فأجاب  قائلا: لا أريد ولكنه أخيرا ندم وذهب. ودنا إلى  الآخر وقال له مثل ذلك. فأجاب قائلا: أذهب يا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271648741"/>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07DD33-5B1B-44C1-82D3-5E1EC9EF65A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سيدي. ولم يذهب فمن منهما فعل إرادة الأب؟ "  فقالوا له: " الأول ". فقال لهم يسوع: " الحق  أقول لكم: إن العشارين والزناة يسبقونكم إلى  ملكوت الله، فإنه قد جاءكم يوحنا بطريق البر فلم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3337622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7C62D6-0981-4E1C-A997-3182E8539166}"/>
              </a:ext>
            </a:extLst>
          </p:cNvPr>
          <p:cNvSpPr txBox="1"/>
          <p:nvPr/>
        </p:nvSpPr>
        <p:spPr>
          <a:xfrm>
            <a:off x="0" y="4381500"/>
            <a:ext cx="9144000" cy="1569660"/>
          </a:xfrm>
          <a:prstGeom prst="rect">
            <a:avLst/>
          </a:prstGeom>
          <a:noFill/>
        </p:spPr>
        <p:txBody>
          <a:bodyPr vert="horz" rtlCol="0">
            <a:spAutoFit/>
          </a:bodyPr>
          <a:lstStyle/>
          <a:p>
            <a:pPr algn="justLow" rtl="1"/>
            <a:r>
              <a:rPr lang="ar-EG" sz="4800" b="1" dirty="0">
                <a:solidFill>
                  <a:srgbClr val="FFFFFF"/>
                </a:solidFill>
                <a:latin typeface="Times New Roman (Headings)"/>
                <a:cs typeface="+mj-cs"/>
              </a:rPr>
              <a:t>تؤمنوا به، والعشارون والزناة آمنوا به وأنتم رأيتم ذلك ولم تندموا أخيرا لتؤمنوا به ".</a:t>
            </a:r>
            <a:endParaRPr lang="en-GB" sz="4800" b="1" dirty="0">
              <a:solidFill>
                <a:srgbClr val="FFFFFF"/>
              </a:solidFill>
              <a:latin typeface="Times New Roman (Headings)"/>
              <a:cs typeface="+mj-cs"/>
            </a:endParaRPr>
          </a:p>
        </p:txBody>
      </p:sp>
    </p:spTree>
    <p:extLst>
      <p:ext uri="{BB962C8B-B14F-4D97-AF65-F5344CB8AC3E}">
        <p14:creationId xmlns:p14="http://schemas.microsoft.com/office/powerpoint/2010/main" val="25499957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986170"/>
      </p:ext>
    </p:extLst>
  </p:cSld>
  <p:clrMapOvr>
    <a:masterClrMapping/>
  </p:clrMapOvr>
  <p:transition advClick="0" advTm="0"/>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الاربعاء </a:t>
            </a:r>
            <a:r>
              <a:rPr lang="en-US" dirty="0">
                <a:latin typeface="Times New Roman (Headings)"/>
              </a:rPr>
              <a:t>4</a:t>
            </a:r>
          </a:p>
        </p:txBody>
      </p:sp>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( 17 : 38، 41 )</a:t>
            </a:r>
          </a:p>
        </p:txBody>
      </p:sp>
      <p:sp>
        <p:nvSpPr>
          <p:cNvPr id="2053"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أطرد أعدائي فأدركهم، ولا أرجع حتى أفنيهم. أعطيتني الظفر على أعدائي، ومبغضي استأصلتهم.</a:t>
            </a:r>
          </a:p>
        </p:txBody>
      </p:sp>
    </p:spTree>
    <p:extLst>
      <p:ext uri="{BB962C8B-B14F-4D97-AF65-F5344CB8AC3E}">
        <p14:creationId xmlns:p14="http://schemas.microsoft.com/office/powerpoint/2010/main" val="3966916929"/>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( 14 : 16 ـ 24 )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فقال له: " إنسان صنع وليمة عظيمة ودعا  كثيرين، وأرسل عبده في ساعةالعشاء ليقول  للمدعوين: تعالوا لأن كل شيء قد أعد. فابتدأوا  جميعا يستعفون بصوت واحد. فقال الأول: إني</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89750879"/>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0101EA-F720-4ED8-A51F-A35E68A2AB8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اشتريت حقلا، وأنا مضطر أن أخرج وأنظره.  أسألك أن تعقيني؛ لأني لا أستطيع أن آتي. وقال آخر: إني اشتريت خمسة أزواج بقر، وأنا ماض  لأمتحنها. أسألك أن تعفيني؛ لأني لا أستطيع أن</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131444903"/>
      </p:ext>
    </p:extLst>
  </p:cSld>
  <p:clrMapOvr>
    <a:masterClrMapping/>
  </p:clrMapOvr>
</p:sld>
</file>

<file path=ppt/theme/theme1.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simple</Template>
  <TotalTime>1304</TotalTime>
  <Words>6479</Words>
  <Application>Microsoft Office PowerPoint</Application>
  <PresentationFormat>On-screen Show (4:3)</PresentationFormat>
  <Paragraphs>306</Paragraphs>
  <Slides>206</Slides>
  <Notes>0</Notes>
  <HiddenSlides>172</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206</vt:i4>
      </vt:variant>
      <vt:variant>
        <vt:lpstr>Custom Shows</vt:lpstr>
      </vt:variant>
      <vt:variant>
        <vt:i4>1</vt:i4>
      </vt:variant>
    </vt:vector>
  </HeadingPairs>
  <TitlesOfParts>
    <vt:vector size="212" baseType="lpstr">
      <vt:lpstr>Arial</vt:lpstr>
      <vt:lpstr>Calibri</vt:lpstr>
      <vt:lpstr>Times New Roman</vt:lpstr>
      <vt:lpstr>Times New Roman (Headings)</vt:lpstr>
      <vt:lpstr>simple</vt:lpstr>
      <vt:lpstr>مزمور و إنجيل باكر:</vt:lpstr>
      <vt:lpstr>الثلاثاء 1</vt:lpstr>
      <vt:lpstr>PowerPoint Presentation</vt:lpstr>
      <vt:lpstr>PowerPoint Presentation</vt:lpstr>
      <vt:lpstr>PowerPoint Presentation</vt:lpstr>
      <vt:lpstr>PowerPoint Presentation</vt:lpstr>
      <vt:lpstr>الاربعاء 1</vt:lpstr>
      <vt:lpstr>PowerPoint Presentation</vt:lpstr>
      <vt:lpstr>PowerPoint Presentation</vt:lpstr>
      <vt:lpstr>PowerPoint Presentation</vt:lpstr>
      <vt:lpstr>PowerPoint Presentation</vt:lpstr>
      <vt:lpstr>PowerPoint Presentation</vt:lpstr>
      <vt:lpstr>PowerPoint Presentation</vt:lpstr>
      <vt:lpstr>الخميس 1</vt:lpstr>
      <vt:lpstr>PowerPoint Presentation</vt:lpstr>
      <vt:lpstr>PowerPoint Presentation</vt:lpstr>
      <vt:lpstr>PowerPoint Presentation</vt:lpstr>
      <vt:lpstr>الجمعة 1</vt:lpstr>
      <vt:lpstr>PowerPoint Presentation</vt:lpstr>
      <vt:lpstr>PowerPoint Presentation</vt:lpstr>
      <vt:lpstr>PowerPoint Presentation</vt:lpstr>
      <vt:lpstr>PowerPoint Presentation</vt:lpstr>
      <vt:lpstr>الاثنين 2</vt:lpstr>
      <vt:lpstr>PowerPoint Presentation</vt:lpstr>
      <vt:lpstr>PowerPoint Presentation</vt:lpstr>
      <vt:lpstr>PowerPoint Presentation</vt:lpstr>
      <vt:lpstr>الثلاثاء 2</vt:lpstr>
      <vt:lpstr>PowerPoint Presentation</vt:lpstr>
      <vt:lpstr>PowerPoint Presentation</vt:lpstr>
      <vt:lpstr>PowerPoint Presentation</vt:lpstr>
      <vt:lpstr>PowerPoint Presentation</vt:lpstr>
      <vt:lpstr>PowerPoint Presentation</vt:lpstr>
      <vt:lpstr>الاربعاء 2</vt:lpstr>
      <vt:lpstr>PowerPoint Presentation</vt:lpstr>
      <vt:lpstr>PowerPoint Presentation</vt:lpstr>
      <vt:lpstr>PowerPoint Presentation</vt:lpstr>
      <vt:lpstr>PowerPoint Presentation</vt:lpstr>
      <vt:lpstr>PowerPoint Presentation</vt:lpstr>
      <vt:lpstr>PowerPoint Presentation</vt:lpstr>
      <vt:lpstr>الخميس 2</vt:lpstr>
      <vt:lpstr>PowerPoint Presentation</vt:lpstr>
      <vt:lpstr>PowerPoint Presentation</vt:lpstr>
      <vt:lpstr>PowerPoint Presentation</vt:lpstr>
      <vt:lpstr>PowerPoint Presentation</vt:lpstr>
      <vt:lpstr>PowerPoint Presentation</vt:lpstr>
      <vt:lpstr>PowerPoint Presentation</vt:lpstr>
      <vt:lpstr>2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3</vt:lpstr>
      <vt:lpstr>PowerPoint Presentation</vt:lpstr>
      <vt:lpstr>PowerPoint Presentation</vt:lpstr>
      <vt:lpstr>PowerPoint Presentation</vt:lpstr>
      <vt:lpstr>PowerPoint Presentation</vt:lpstr>
      <vt:lpstr>الاربعاء 3</vt:lpstr>
      <vt:lpstr>PowerPoint Presentation</vt:lpstr>
      <vt:lpstr>PowerPoint Presentation</vt:lpstr>
      <vt:lpstr>PowerPoint Presentation</vt:lpstr>
      <vt:lpstr>الخميس 3</vt:lpstr>
      <vt:lpstr>PowerPoint Presentation</vt:lpstr>
      <vt:lpstr>PowerPoint Presentation</vt:lpstr>
      <vt:lpstr>PowerPoint Presentation</vt:lpstr>
      <vt:lpstr>PowerPoint Presentation</vt:lpstr>
      <vt:lpstr>3 الجمعة</vt:lpstr>
      <vt:lpstr>PowerPoint Presentation</vt:lpstr>
      <vt:lpstr>PowerPoint Presentation</vt:lpstr>
      <vt:lpstr>PowerPoint Presentation</vt:lpstr>
      <vt:lpstr>PowerPoint Presentation</vt:lpstr>
      <vt:lpstr>PowerPoint Presentation</vt:lpstr>
      <vt:lpstr>PowerPoint Presentation</vt:lpstr>
      <vt:lpstr>الاثنين 4</vt:lpstr>
      <vt:lpstr>PowerPoint Presentation</vt:lpstr>
      <vt:lpstr>PowerPoint Presentation</vt:lpstr>
      <vt:lpstr>PowerPoint Presentation</vt:lpstr>
      <vt:lpstr>PowerPoint Presentation</vt:lpstr>
      <vt:lpstr>PowerPoint Presentation</vt:lpstr>
      <vt:lpstr>PowerPoint Presentation</vt:lpstr>
      <vt:lpstr>الثلاثاء 4</vt:lpstr>
      <vt:lpstr>PowerPoint Presentation</vt:lpstr>
      <vt:lpstr>PowerPoint Presentation</vt:lpstr>
      <vt:lpstr>PowerPoint Presentation</vt:lpstr>
      <vt:lpstr>PowerPoint Presentation</vt:lpstr>
      <vt:lpstr>الاربعاء 4</vt:lpstr>
      <vt:lpstr>PowerPoint Presentation</vt:lpstr>
      <vt:lpstr>PowerPoint Presentation</vt:lpstr>
      <vt:lpstr>PowerPoint Presentation</vt:lpstr>
      <vt:lpstr>PowerPoint Presentation</vt:lpstr>
      <vt:lpstr>PowerPoint Presentation</vt:lpstr>
      <vt:lpstr>PowerPoint Presentation</vt:lpstr>
      <vt:lpstr>الخميس 4</vt:lpstr>
      <vt:lpstr>PowerPoint Presentation</vt:lpstr>
      <vt:lpstr>PowerPoint Presentation</vt:lpstr>
      <vt:lpstr>PowerPoint Presentation</vt:lpstr>
      <vt:lpstr>PowerPoint Presentation</vt:lpstr>
      <vt:lpstr>4 الجمعة</vt:lpstr>
      <vt:lpstr>PowerPoint Presentation</vt:lpstr>
      <vt:lpstr>PowerPoint Presentation</vt:lpstr>
      <vt:lpstr>PowerPoint Presentation</vt:lpstr>
      <vt:lpstr>PowerPoint Presentation</vt:lpstr>
      <vt:lpstr>الاثنين 5</vt:lpstr>
      <vt:lpstr>PowerPoint Presentation</vt:lpstr>
      <vt:lpstr>PowerPoint Presentation</vt:lpstr>
      <vt:lpstr>PowerPoint Presentation</vt:lpstr>
      <vt:lpstr>PowerPoint Presentation</vt:lpstr>
      <vt:lpstr>الثلاثاء 5</vt:lpstr>
      <vt:lpstr>PowerPoint Presentation</vt:lpstr>
      <vt:lpstr>PowerPoint Presentation</vt:lpstr>
      <vt:lpstr>PowerPoint Presentation</vt:lpstr>
      <vt:lpstr>PowerPoint Presentation</vt:lpstr>
      <vt:lpstr>PowerPoint Presentation</vt:lpstr>
      <vt:lpstr>PowerPoint Presentation</vt:lpstr>
      <vt:lpstr>الاربعاء 5</vt:lpstr>
      <vt:lpstr>PowerPoint Presentation</vt:lpstr>
      <vt:lpstr>PowerPoint Presentation</vt:lpstr>
      <vt:lpstr>PowerPoint Presentation</vt:lpstr>
      <vt:lpstr>PowerPoint Presentation</vt:lpstr>
      <vt:lpstr>PowerPoint Presentation</vt:lpstr>
      <vt:lpstr>الخميس 5</vt:lpstr>
      <vt:lpstr>PowerPoint Presentation</vt:lpstr>
      <vt:lpstr>PowerPoint Presentation</vt:lpstr>
      <vt:lpstr>PowerPoint Presentation</vt:lpstr>
      <vt:lpstr>PowerPoint Presentation</vt:lpstr>
      <vt:lpstr>5 الجمعة</vt:lpstr>
      <vt:lpstr>PowerPoint Presentation</vt:lpstr>
      <vt:lpstr>PowerPoint Presentation</vt:lpstr>
      <vt:lpstr>PowerPoint Presentation</vt:lpstr>
      <vt:lpstr>PowerPoint Presentation</vt:lpstr>
      <vt:lpstr>PowerPoint Presentation</vt:lpstr>
      <vt:lpstr>الاثنين 6</vt:lpstr>
      <vt:lpstr>PowerPoint Presentation</vt:lpstr>
      <vt:lpstr>PowerPoint Presentation</vt:lpstr>
      <vt:lpstr>PowerPoint Presentation</vt:lpstr>
      <vt:lpstr>PowerPoint Presentation</vt:lpstr>
      <vt:lpstr>PowerPoint Presentation</vt:lpstr>
      <vt:lpstr>PowerPoint Presentation</vt:lpstr>
      <vt:lpstr>الثلاثاء 6</vt:lpstr>
      <vt:lpstr>PowerPoint Presentation</vt:lpstr>
      <vt:lpstr>PowerPoint Presentation</vt:lpstr>
      <vt:lpstr>PowerPoint Presentation</vt:lpstr>
      <vt:lpstr>PowerPoint Presentation</vt:lpstr>
      <vt:lpstr>PowerPoint Presentation</vt:lpstr>
      <vt:lpstr>PowerPoint Presentation</vt:lpstr>
      <vt:lpstr>الاربعاء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6</vt:lpstr>
      <vt:lpstr>PowerPoint Presentation</vt:lpstr>
      <vt:lpstr>PowerPoint Presentation</vt:lpstr>
      <vt:lpstr>PowerPoint Presentation</vt:lpstr>
      <vt:lpstr>PowerPoint Presentation</vt:lpstr>
      <vt:lpstr>PowerPoint Presentation</vt:lpstr>
      <vt:lpstr>PowerPoint Presentation</vt:lpstr>
      <vt:lpstr>6 الجمعة</vt:lpstr>
      <vt:lpstr>PowerPoint Presentation</vt:lpstr>
      <vt:lpstr>PowerPoint Presentation</vt:lpstr>
      <vt:lpstr>PowerPoint Presentation</vt:lpstr>
      <vt:lpstr>PowerPoint Presentation</vt:lpstr>
      <vt:lpstr>PowerPoint Presentation</vt:lpstr>
      <vt:lpstr>الاثنين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7</vt:lpstr>
      <vt:lpstr>PowerPoint Presentation</vt:lpstr>
      <vt:lpstr>PowerPoint Presentation</vt:lpstr>
      <vt:lpstr>PowerPoint Presentation</vt:lpstr>
      <vt:lpstr>PowerPoint Presentation</vt:lpstr>
      <vt:lpstr>PowerPoint Presentation</vt:lpstr>
      <vt:lpstr>الاربعاء 7</vt:lpstr>
      <vt:lpstr>PowerPoint Presentation</vt:lpstr>
      <vt:lpstr>PowerPoint Presentation</vt:lpstr>
      <vt:lpstr>PowerPoint Presentation</vt:lpstr>
      <vt:lpstr>PowerPoint Presentation</vt:lpstr>
      <vt:lpstr>الخميس 7</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dc:creator>
  <cp:lastModifiedBy>John Wassfy</cp:lastModifiedBy>
  <cp:revision>146</cp:revision>
  <dcterms:created xsi:type="dcterms:W3CDTF">2011-06-19T12:01:21Z</dcterms:created>
  <dcterms:modified xsi:type="dcterms:W3CDTF">2025-02-17T11:58:01Z</dcterms:modified>
</cp:coreProperties>
</file>