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3" r:id="rId4"/>
    <p:sldId id="264" r:id="rId5"/>
    <p:sldId id="265" r:id="rId6"/>
    <p:sldId id="266" r:id="rId7"/>
    <p:sldId id="257" r:id="rId8"/>
    <p:sldId id="262" r:id="rId9"/>
    <p:sldId id="267" r:id="rId10"/>
    <p:sldId id="268" r:id="rId11"/>
    <p:sldId id="269" r:id="rId12"/>
    <p:sldId id="258" r:id="rId13"/>
    <p:sldId id="270" r:id="rId14"/>
    <p:sldId id="271" r:id="rId15"/>
    <p:sldId id="272" r:id="rId16"/>
    <p:sldId id="273" r:id="rId17"/>
    <p:sldId id="274" r:id="rId18"/>
    <p:sldId id="275" r:id="rId19"/>
    <p:sldId id="276" r:id="rId20"/>
    <p:sldId id="277" r:id="rId21"/>
    <p:sldId id="278" r:id="rId22"/>
    <p:sldId id="259" r:id="rId23"/>
    <p:sldId id="279" r:id="rId24"/>
    <p:sldId id="280" r:id="rId25"/>
    <p:sldId id="281" r:id="rId26"/>
    <p:sldId id="282" r:id="rId27"/>
    <p:sldId id="283" r:id="rId28"/>
    <p:sldId id="260"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4" r:id="rId49"/>
    <p:sldId id="303"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74" autoAdjust="0"/>
  </p:normalViewPr>
  <p:slideViewPr>
    <p:cSldViewPr snapToGrid="0" showGuides="1">
      <p:cViewPr varScale="1">
        <p:scale>
          <a:sx n="71" d="100"/>
          <a:sy n="71" d="100"/>
        </p:scale>
        <p:origin x="127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35759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580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FCD724-0648-410D-BBFA-C956EB919461}" type="datetimeFigureOut">
              <a:rPr lang="en-GB" smtClean="0"/>
              <a:t>29/04/2025</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7B901B-C183-4550-BC14-1FA5BE44C673}" type="slidenum">
              <a:rPr lang="en-GB" smtClean="0"/>
              <a:t>‹#›</a:t>
            </a:fld>
            <a:endParaRPr lang="en-GB"/>
          </a:p>
        </p:txBody>
      </p:sp>
      <p:pic>
        <p:nvPicPr>
          <p:cNvPr id="14" name="Picture 13">
            <a:extLst>
              <a:ext uri="{FF2B5EF4-FFF2-40B4-BE49-F238E27FC236}">
                <a16:creationId xmlns:a16="http://schemas.microsoft.com/office/drawing/2014/main" id="{315EC7F6-A881-4218-BB71-ECD0F40DAF46}"/>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b="2809"/>
          <a:stretch/>
        </p:blipFill>
        <p:spPr>
          <a:xfrm>
            <a:off x="0" y="1484860"/>
            <a:ext cx="9144000" cy="5399644"/>
          </a:xfrm>
          <a:prstGeom prst="rect">
            <a:avLst/>
          </a:prstGeom>
        </p:spPr>
      </p:pic>
    </p:spTree>
    <p:extLst>
      <p:ext uri="{BB962C8B-B14F-4D97-AF65-F5344CB8AC3E}">
        <p14:creationId xmlns:p14="http://schemas.microsoft.com/office/powerpoint/2010/main" val="511305092"/>
      </p:ext>
    </p:extLst>
  </p:cSld>
  <p:clrMap bg1="dk1" tx1="lt1" bg2="dk2" tx2="lt2" accent1="accent1" accent2="accent2" accent3="accent3" accent4="accent4" accent5="accent5" accent6="accent6" hlink="hlink" folHlink="folHlink"/>
  <p:sldLayoutIdLst>
    <p:sldLayoutId id="2147483666" r:id="rId1"/>
    <p:sldLayoutId id="214748366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D5B525-3C1D-4417-A495-6CCF089550CC}"/>
              </a:ext>
            </a:extLst>
          </p:cNvPr>
          <p:cNvSpPr>
            <a:spLocks noGrp="1"/>
          </p:cNvSpPr>
          <p:nvPr>
            <p:ph type="title"/>
          </p:nvPr>
        </p:nvSpPr>
        <p:spPr>
          <a:xfrm>
            <a:off x="-2164975" y="0"/>
            <a:ext cx="2164976" cy="1325563"/>
          </a:xfrm>
        </p:spPr>
        <p:txBody>
          <a:bodyPr/>
          <a:lstStyle/>
          <a:p>
            <a:pPr algn="ctr"/>
            <a:r>
              <a:rPr lang="ar-EG" dirty="0"/>
              <a:t>مزمور عشية</a:t>
            </a:r>
            <a:endParaRPr lang="en-GB" dirty="0"/>
          </a:p>
        </p:txBody>
      </p:sp>
      <p:sp>
        <p:nvSpPr>
          <p:cNvPr id="3" name="Title 1">
            <a:extLst>
              <a:ext uri="{FF2B5EF4-FFF2-40B4-BE49-F238E27FC236}">
                <a16:creationId xmlns:a16="http://schemas.microsoft.com/office/drawing/2014/main" id="{B2A4D220-D6FD-41CF-8821-42849A455535}"/>
              </a:ext>
            </a:extLst>
          </p:cNvPr>
          <p:cNvSpPr txBox="1">
            <a:spLocks/>
          </p:cNvSpPr>
          <p:nvPr/>
        </p:nvSpPr>
        <p:spPr bwMode="auto">
          <a:xfrm>
            <a:off x="1" y="3567953"/>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r>
              <a:rPr lang="ar-EG" sz="4400" b="1" u="sng">
                <a:solidFill>
                  <a:srgbClr val="FFC000"/>
                </a:solidFill>
                <a:latin typeface="Times New Roman" panose="02020603050405020304" pitchFamily="18" charset="0"/>
                <a:cs typeface="Times New Roman" panose="02020603050405020304" pitchFamily="18" charset="0"/>
              </a:rPr>
              <a:t>المزمور ( 117 : 25 ، 26 )</a:t>
            </a:r>
          </a:p>
        </p:txBody>
      </p:sp>
      <p:sp>
        <p:nvSpPr>
          <p:cNvPr id="5" name="Content Placeholder 3">
            <a:extLst>
              <a:ext uri="{FF2B5EF4-FFF2-40B4-BE49-F238E27FC236}">
                <a16:creationId xmlns:a16="http://schemas.microsoft.com/office/drawing/2014/main" id="{9E76B1DC-1C16-46BE-9070-EFE56E887C07}"/>
              </a:ext>
            </a:extLst>
          </p:cNvPr>
          <p:cNvSpPr txBox="1">
            <a:spLocks/>
          </p:cNvSpPr>
          <p:nvPr/>
        </p:nvSpPr>
        <p:spPr bwMode="auto">
          <a:xfrm>
            <a:off x="0" y="4333129"/>
            <a:ext cx="9143999"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defRPr/>
            </a:pPr>
            <a:r>
              <a:rPr lang="ar-EG" sz="5400" b="1" kern="0" dirty="0">
                <a:solidFill>
                  <a:prstClr val="white"/>
                </a:solidFill>
                <a:latin typeface="Times New Roman" pitchFamily="18" charset="0"/>
                <a:cs typeface="Times New Roman" pitchFamily="18" charset="0"/>
              </a:rPr>
              <a:t>مباركٌ الآتي باسم الرب، باركناكم من بيت الرب. رتبوا عيد</a:t>
            </a:r>
            <a:r>
              <a:rPr lang="ar-SA" sz="5400" b="1" kern="0" dirty="0">
                <a:solidFill>
                  <a:prstClr val="white"/>
                </a:solidFill>
                <a:latin typeface="Times New Roman" pitchFamily="18" charset="0"/>
                <a:cs typeface="Times New Roman" pitchFamily="18" charset="0"/>
              </a:rPr>
              <a:t>ً</a:t>
            </a:r>
            <a:r>
              <a:rPr lang="ar-EG" sz="5400" b="1" kern="0" dirty="0">
                <a:solidFill>
                  <a:prstClr val="white"/>
                </a:solidFill>
                <a:latin typeface="Times New Roman" pitchFamily="18" charset="0"/>
                <a:cs typeface="Times New Roman" pitchFamily="18" charset="0"/>
              </a:rPr>
              <a:t>ا في الواصلين إلى قرون المذبح.</a:t>
            </a:r>
          </a:p>
        </p:txBody>
      </p:sp>
    </p:spTree>
    <p:extLst>
      <p:ext uri="{BB962C8B-B14F-4D97-AF65-F5344CB8AC3E}">
        <p14:creationId xmlns:p14="http://schemas.microsoft.com/office/powerpoint/2010/main" val="1280794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2DECC6-2F87-4086-A23B-2124A44EBA6E}"/>
              </a:ext>
            </a:extLst>
          </p:cNvPr>
          <p:cNvSpPr txBox="1"/>
          <p:nvPr/>
        </p:nvSpPr>
        <p:spPr>
          <a:xfrm>
            <a:off x="0" y="4328077"/>
            <a:ext cx="9144000" cy="2779222"/>
          </a:xfrm>
          <a:prstGeom prst="rect">
            <a:avLst/>
          </a:prstGeom>
          <a:noFill/>
        </p:spPr>
        <p:txBody>
          <a:bodyPr wrap="square">
            <a:spAutoFit/>
          </a:bodyPr>
          <a:lstStyle/>
          <a:p>
            <a:pPr algn="justLow" rtl="1">
              <a:lnSpc>
                <a:spcPct val="90000"/>
              </a:lnSpc>
            </a:pPr>
            <a:r>
              <a:rPr kumimoji="0" lang="ar-SA" altLang="en-US"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فلما رأى الجميع ذلك تذمروا قائلين: "إنه دخل بيت رجلٍ خاطئٍ ليستريح". فوقف زكا وقال للرب: "ها</a:t>
            </a:r>
            <a:r>
              <a:rPr kumimoji="0" lang="ar-EG" altLang="en-US"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altLang="en-US"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أنا يارب أعطي نصف أموالي للمساكين، ومن اغتصبته شي</a:t>
            </a:r>
            <a:r>
              <a:rPr kumimoji="0" lang="en-GB" altLang="en-US" sz="4400" b="1" i="0" u="none" strike="noStrike" kern="0" cap="none" spc="0" normalizeH="0" baseline="0" noProof="0" dirty="0" err="1">
                <a:ln>
                  <a:noFill/>
                </a:ln>
                <a:solidFill>
                  <a:prstClr val="white"/>
                </a:solidFill>
                <a:effectLst/>
                <a:uLnTx/>
                <a:uFillTx/>
                <a:latin typeface="Calibri"/>
                <a:ea typeface="+mn-ea"/>
                <a:cs typeface="Times New Roman" panose="02020603050405020304" pitchFamily="18" charset="0"/>
              </a:rPr>
              <a:t>ئً</a:t>
            </a:r>
            <a:r>
              <a:rPr kumimoji="0" lang="ar-SA" altLang="en-US"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ا فإني أعوضه أربعة أضعافٍ".</a:t>
            </a:r>
            <a:br>
              <a:rPr kumimoji="0" lang="ar-EG" altLang="en-US"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br>
            <a:endParaRPr lang="en-GB" dirty="0"/>
          </a:p>
        </p:txBody>
      </p:sp>
    </p:spTree>
    <p:extLst>
      <p:ext uri="{BB962C8B-B14F-4D97-AF65-F5344CB8AC3E}">
        <p14:creationId xmlns:p14="http://schemas.microsoft.com/office/powerpoint/2010/main" val="3534239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533DB8-D6A7-4AD3-B566-39349A0E824F}"/>
              </a:ext>
            </a:extLst>
          </p:cNvPr>
          <p:cNvSpPr txBox="1"/>
          <p:nvPr/>
        </p:nvSpPr>
        <p:spPr>
          <a:xfrm>
            <a:off x="0" y="4350203"/>
            <a:ext cx="9144000" cy="2985433"/>
          </a:xfrm>
          <a:prstGeom prst="rect">
            <a:avLst/>
          </a:prstGeom>
          <a:noFill/>
        </p:spPr>
        <p:txBody>
          <a:bodyPr wrap="square">
            <a:spAutoFit/>
          </a:bodyPr>
          <a:lstStyle/>
          <a:p>
            <a:pPr algn="justLow" rtl="1"/>
            <a:r>
              <a:rPr kumimoji="0" lang="ar-SA" altLang="en-US" sz="47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فقال له يسوع: "اليوم وجب </a:t>
            </a:r>
            <a:r>
              <a:rPr kumimoji="0" lang="en-GB" altLang="en-US" sz="4700" b="1" i="0" u="none" strike="noStrike" kern="0" cap="none" spc="0" normalizeH="0" baseline="0" noProof="0" dirty="0" err="1">
                <a:ln>
                  <a:noFill/>
                </a:ln>
                <a:solidFill>
                  <a:prstClr val="white"/>
                </a:solidFill>
                <a:effectLst/>
                <a:uLnTx/>
                <a:uFillTx/>
                <a:latin typeface="Calibri"/>
                <a:ea typeface="+mn-ea"/>
                <a:cs typeface="Times New Roman" panose="02020603050405020304" pitchFamily="18" charset="0"/>
              </a:rPr>
              <a:t>ال</a:t>
            </a:r>
            <a:r>
              <a:rPr kumimoji="0" lang="ar-SA" altLang="en-US" sz="47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خلاص لأهل هذا البيت، إذ هو أي</a:t>
            </a:r>
            <a:r>
              <a:rPr kumimoji="0" lang="en-GB" altLang="en-US" sz="4700" b="1" i="0" u="none" strike="noStrike" kern="0" cap="none" spc="0" normalizeH="0" baseline="0" noProof="0" dirty="0" err="1">
                <a:ln>
                  <a:noFill/>
                </a:ln>
                <a:solidFill>
                  <a:prstClr val="white"/>
                </a:solidFill>
                <a:effectLst/>
                <a:uLnTx/>
                <a:uFillTx/>
                <a:latin typeface="Calibri"/>
                <a:ea typeface="+mn-ea"/>
                <a:cs typeface="Times New Roman" panose="02020603050405020304" pitchFamily="18" charset="0"/>
              </a:rPr>
              <a:t>ضً</a:t>
            </a:r>
            <a:r>
              <a:rPr kumimoji="0" lang="ar-SA" altLang="en-US" sz="47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ا ابن إبراهيم</a:t>
            </a:r>
            <a:r>
              <a:rPr kumimoji="0" lang="en-GB" altLang="en-US" sz="47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a:t>
            </a:r>
            <a:r>
              <a:rPr kumimoji="0" lang="ar-SA" altLang="en-US" sz="47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لأن ابن الإنسان إنما جاء لكي يطلب ويخلص من كان هال</a:t>
            </a:r>
            <a:r>
              <a:rPr kumimoji="0" lang="en-GB" altLang="en-US" sz="4700" b="1" i="0" u="none" strike="noStrike" kern="0" cap="none" spc="0" normalizeH="0" baseline="0" noProof="0" dirty="0" err="1">
                <a:ln>
                  <a:noFill/>
                </a:ln>
                <a:solidFill>
                  <a:prstClr val="white"/>
                </a:solidFill>
                <a:effectLst/>
                <a:uLnTx/>
                <a:uFillTx/>
                <a:latin typeface="Calibri"/>
                <a:ea typeface="+mn-ea"/>
                <a:cs typeface="Times New Roman" panose="02020603050405020304" pitchFamily="18" charset="0"/>
              </a:rPr>
              <a:t>كً</a:t>
            </a:r>
            <a:r>
              <a:rPr kumimoji="0" lang="ar-SA" altLang="en-US" sz="47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ا".</a:t>
            </a:r>
            <a:br>
              <a:rPr kumimoji="0" lang="ar-EG" altLang="en-US" sz="47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br>
            <a:endParaRPr lang="en-GB" sz="4700" dirty="0"/>
          </a:p>
        </p:txBody>
      </p:sp>
    </p:spTree>
    <p:extLst>
      <p:ext uri="{BB962C8B-B14F-4D97-AF65-F5344CB8AC3E}">
        <p14:creationId xmlns:p14="http://schemas.microsoft.com/office/powerpoint/2010/main" val="96751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D5B525-3C1D-4417-A495-6CCF089550CC}"/>
              </a:ext>
            </a:extLst>
          </p:cNvPr>
          <p:cNvSpPr>
            <a:spLocks noGrp="1"/>
          </p:cNvSpPr>
          <p:nvPr>
            <p:ph type="title"/>
          </p:nvPr>
        </p:nvSpPr>
        <p:spPr>
          <a:xfrm>
            <a:off x="-2164975" y="0"/>
            <a:ext cx="2164976" cy="1325563"/>
          </a:xfrm>
        </p:spPr>
        <p:txBody>
          <a:bodyPr/>
          <a:lstStyle/>
          <a:p>
            <a:pPr algn="ctr"/>
            <a:r>
              <a:rPr lang="ar-EG" dirty="0"/>
              <a:t>البولس</a:t>
            </a:r>
            <a:endParaRPr lang="en-GB" dirty="0"/>
          </a:p>
        </p:txBody>
      </p:sp>
      <p:sp>
        <p:nvSpPr>
          <p:cNvPr id="3" name="Title 1">
            <a:extLst>
              <a:ext uri="{FF2B5EF4-FFF2-40B4-BE49-F238E27FC236}">
                <a16:creationId xmlns:a16="http://schemas.microsoft.com/office/drawing/2014/main" id="{FBABCE1A-253E-41E4-B36F-180F671C698F}"/>
              </a:ext>
            </a:extLst>
          </p:cNvPr>
          <p:cNvSpPr txBox="1">
            <a:spLocks/>
          </p:cNvSpPr>
          <p:nvPr/>
        </p:nvSpPr>
        <p:spPr bwMode="auto">
          <a:xfrm>
            <a:off x="0" y="3697942"/>
            <a:ext cx="9144000" cy="57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a:r>
              <a:rPr lang="ar-EG" altLang="en-US" sz="3800" b="1" u="sng" dirty="0">
                <a:solidFill>
                  <a:srgbClr val="FFC000"/>
                </a:solidFill>
                <a:latin typeface="Times New Roman" panose="02020603050405020304" pitchFamily="18" charset="0"/>
                <a:cs typeface="Times New Roman" panose="02020603050405020304" pitchFamily="18" charset="0"/>
              </a:rPr>
              <a:t>من رسالة معلمنا بولس الرسول إلي عبرانيين (28-11:9)</a:t>
            </a:r>
          </a:p>
        </p:txBody>
      </p:sp>
      <p:sp>
        <p:nvSpPr>
          <p:cNvPr id="5" name="Content Placeholder 3">
            <a:extLst>
              <a:ext uri="{FF2B5EF4-FFF2-40B4-BE49-F238E27FC236}">
                <a16:creationId xmlns:a16="http://schemas.microsoft.com/office/drawing/2014/main" id="{D0BFB6EB-29E6-4A80-AB1E-C7DD155C149B}"/>
              </a:ext>
            </a:extLst>
          </p:cNvPr>
          <p:cNvSpPr txBox="1">
            <a:spLocks/>
          </p:cNvSpPr>
          <p:nvPr/>
        </p:nvSpPr>
        <p:spPr bwMode="auto">
          <a:xfrm>
            <a:off x="0" y="4368988"/>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rtl="1">
              <a:lnSpc>
                <a:spcPct val="90000"/>
              </a:lnSpc>
              <a:spcBef>
                <a:spcPct val="20000"/>
              </a:spcBef>
            </a:pPr>
            <a:r>
              <a:rPr lang="ar-EG" b="1" dirty="0">
                <a:solidFill>
                  <a:srgbClr val="FFFFFF"/>
                </a:solidFill>
                <a:latin typeface="Calibri" panose="020F0502020204030204" pitchFamily="34" charset="0"/>
                <a:cs typeface="Times New Roman" panose="02020603050405020304" pitchFamily="18" charset="0"/>
              </a:rPr>
              <a:t>فلما جاء المسيحُ رئيس كهنةٍ للخيرات العتيدة، فبالمسكن الأعظم والأكمل، غير المصنوع بيدٍ، أي الذي ليس هو من هذه الخليقة وليس بدم تيوس وعجول بل بدمه الخاص، دخل دُفعة واحدة إلى</a:t>
            </a:r>
            <a:br>
              <a:rPr lang="ar-EG" b="1" dirty="0">
                <a:solidFill>
                  <a:srgbClr val="FFFFFF"/>
                </a:solidFill>
                <a:latin typeface="Calibri" panose="020F0502020204030204" pitchFamily="34" charset="0"/>
                <a:cs typeface="Times New Roman" panose="02020603050405020304" pitchFamily="18" charset="0"/>
              </a:rPr>
            </a:br>
            <a:endParaRPr lang="ar-EG"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379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8107C4-19D2-42CE-AD78-C2D3425C1AFA}"/>
              </a:ext>
            </a:extLst>
          </p:cNvPr>
          <p:cNvSpPr txBox="1"/>
          <p:nvPr/>
        </p:nvSpPr>
        <p:spPr>
          <a:xfrm>
            <a:off x="0" y="4341524"/>
            <a:ext cx="9144000" cy="3139321"/>
          </a:xfrm>
          <a:prstGeom prst="rect">
            <a:avLst/>
          </a:prstGeom>
          <a:noFill/>
        </p:spPr>
        <p:txBody>
          <a:bodyPr wrap="square">
            <a:spAutoFit/>
          </a:bodyPr>
          <a:lstStyle/>
          <a:p>
            <a:pPr algn="justLow" rtl="1">
              <a:lnSpc>
                <a:spcPct val="90000"/>
              </a:lnSpc>
            </a:pPr>
            <a:r>
              <a:rPr lang="ar-EG" sz="4400" b="1" dirty="0">
                <a:solidFill>
                  <a:srgbClr val="FFFFFF"/>
                </a:solidFill>
                <a:latin typeface="Calibri" panose="020F0502020204030204" pitchFamily="34" charset="0"/>
                <a:cs typeface="Times New Roman" panose="02020603050405020304" pitchFamily="18" charset="0"/>
              </a:rPr>
              <a:t>الأقداس، فوجد فداءً أبديًا. لأنه إن كان دم التيوس والعجول ورماد العجلة إذا ما نضح على المتنجسين، يُقدسهم لتطهير الجسد. فكم أحرى أن</a:t>
            </a:r>
            <a:br>
              <a:rPr lang="ar-EG" sz="4400" b="1" dirty="0">
                <a:solidFill>
                  <a:srgbClr val="FFFFFF"/>
                </a:solidFill>
                <a:latin typeface="Calibri" panose="020F0502020204030204" pitchFamily="34" charset="0"/>
                <a:cs typeface="Times New Roman" panose="02020603050405020304" pitchFamily="18" charset="0"/>
              </a:rPr>
            </a:br>
            <a:r>
              <a:rPr lang="ar-EG" sz="4400" b="1" dirty="0">
                <a:solidFill>
                  <a:srgbClr val="FFFFFF"/>
                </a:solidFill>
                <a:latin typeface="Calibri" panose="020F0502020204030204" pitchFamily="34" charset="0"/>
                <a:cs typeface="Times New Roman" panose="02020603050405020304" pitchFamily="18" charset="0"/>
              </a:rPr>
              <a:t>يكون دمُ المسيح، هذا الذى من جهةِ الروح القدس</a:t>
            </a:r>
            <a:br>
              <a:rPr lang="ar-EG" sz="4400" b="1" dirty="0">
                <a:solidFill>
                  <a:srgbClr val="FFFFFF"/>
                </a:solidFill>
                <a:latin typeface="Calibri" panose="020F0502020204030204" pitchFamily="34" charset="0"/>
                <a:cs typeface="Times New Roman" panose="02020603050405020304" pitchFamily="18" charset="0"/>
              </a:rPr>
            </a:br>
            <a:endParaRPr lang="en-GB" sz="4400" dirty="0"/>
          </a:p>
        </p:txBody>
      </p:sp>
    </p:spTree>
    <p:extLst>
      <p:ext uri="{BB962C8B-B14F-4D97-AF65-F5344CB8AC3E}">
        <p14:creationId xmlns:p14="http://schemas.microsoft.com/office/powerpoint/2010/main" val="3684149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8107C4-19D2-42CE-AD78-C2D3425C1AFA}"/>
              </a:ext>
            </a:extLst>
          </p:cNvPr>
          <p:cNvSpPr txBox="1"/>
          <p:nvPr/>
        </p:nvSpPr>
        <p:spPr>
          <a:xfrm>
            <a:off x="0" y="4341524"/>
            <a:ext cx="9144000" cy="3139321"/>
          </a:xfrm>
          <a:prstGeom prst="rect">
            <a:avLst/>
          </a:prstGeom>
          <a:noFill/>
        </p:spPr>
        <p:txBody>
          <a:bodyPr wrap="square">
            <a:spAutoFit/>
          </a:bodyPr>
          <a:lstStyle/>
          <a:p>
            <a:pPr algn="justLow" rtl="1">
              <a:lnSpc>
                <a:spcPct val="90000"/>
              </a:lnSpc>
            </a:pPr>
            <a:r>
              <a:rPr lang="ar-EG" sz="4400" b="1" dirty="0">
                <a:solidFill>
                  <a:srgbClr val="FFFFFF"/>
                </a:solidFill>
                <a:latin typeface="Calibri" panose="020F0502020204030204" pitchFamily="34" charset="0"/>
                <a:cs typeface="Times New Roman" panose="02020603050405020304" pitchFamily="18" charset="0"/>
              </a:rPr>
              <a:t>قدم ذاته لله نقيًا، ليُطهر نيتكم من الأعمال الميتة، لكي تعبدوا الله الحي الحقيقي! ولأجل هذا فهو واسطة عهدٍ جديدٍ، حتى إذا صار موت لفداء معاصي العهد الأول، حظي المدعوون بوعد</a:t>
            </a:r>
            <a:br>
              <a:rPr lang="ar-EG" sz="4400" b="1" dirty="0">
                <a:solidFill>
                  <a:srgbClr val="FFFFFF"/>
                </a:solidFill>
                <a:latin typeface="Calibri" panose="020F0502020204030204" pitchFamily="34" charset="0"/>
                <a:cs typeface="Times New Roman" panose="02020603050405020304" pitchFamily="18" charset="0"/>
              </a:rPr>
            </a:br>
            <a:endParaRPr lang="en-GB" sz="4400" dirty="0"/>
          </a:p>
        </p:txBody>
      </p:sp>
    </p:spTree>
    <p:extLst>
      <p:ext uri="{BB962C8B-B14F-4D97-AF65-F5344CB8AC3E}">
        <p14:creationId xmlns:p14="http://schemas.microsoft.com/office/powerpoint/2010/main" val="2517130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8107C4-19D2-42CE-AD78-C2D3425C1AFA}"/>
              </a:ext>
            </a:extLst>
          </p:cNvPr>
          <p:cNvSpPr txBox="1"/>
          <p:nvPr/>
        </p:nvSpPr>
        <p:spPr>
          <a:xfrm>
            <a:off x="0" y="4341524"/>
            <a:ext cx="9144000" cy="3139321"/>
          </a:xfrm>
          <a:prstGeom prst="rect">
            <a:avLst/>
          </a:prstGeom>
          <a:noFill/>
        </p:spPr>
        <p:txBody>
          <a:bodyPr wrap="square">
            <a:spAutoFit/>
          </a:bodyPr>
          <a:lstStyle/>
          <a:p>
            <a:pPr algn="justLow" rtl="1">
              <a:lnSpc>
                <a:spcPct val="90000"/>
              </a:lnSpc>
            </a:pPr>
            <a:r>
              <a:rPr lang="ar-EG" sz="4400" b="1" dirty="0">
                <a:solidFill>
                  <a:srgbClr val="FFFFFF"/>
                </a:solidFill>
                <a:latin typeface="Calibri" panose="020F0502020204030204" pitchFamily="34" charset="0"/>
                <a:cs typeface="Times New Roman" panose="02020603050405020304" pitchFamily="18" charset="0"/>
              </a:rPr>
              <a:t>الميراث الأبدي؛ لأنه حيث يوجد عهدٍ بوصيةٍ، فالضرورة داعية إلى حلول الموت بالمُوصي، لأن الوصية ثابتة على الأموات، إذ لا قوة لها مادام الذي قررها حيًا. من أجل هذا العهد الأول لم يطهر</a:t>
            </a:r>
            <a:br>
              <a:rPr lang="ar-EG" sz="4400" b="1" dirty="0">
                <a:solidFill>
                  <a:srgbClr val="FFFFFF"/>
                </a:solidFill>
                <a:latin typeface="Calibri" panose="020F0502020204030204" pitchFamily="34" charset="0"/>
                <a:cs typeface="Times New Roman" panose="02020603050405020304" pitchFamily="18" charset="0"/>
              </a:rPr>
            </a:br>
            <a:endParaRPr lang="en-GB" sz="4400" dirty="0"/>
          </a:p>
        </p:txBody>
      </p:sp>
    </p:spTree>
    <p:extLst>
      <p:ext uri="{BB962C8B-B14F-4D97-AF65-F5344CB8AC3E}">
        <p14:creationId xmlns:p14="http://schemas.microsoft.com/office/powerpoint/2010/main" val="804088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8107C4-19D2-42CE-AD78-C2D3425C1AFA}"/>
              </a:ext>
            </a:extLst>
          </p:cNvPr>
          <p:cNvSpPr txBox="1"/>
          <p:nvPr/>
        </p:nvSpPr>
        <p:spPr>
          <a:xfrm>
            <a:off x="0" y="4341524"/>
            <a:ext cx="9144000" cy="3139321"/>
          </a:xfrm>
          <a:prstGeom prst="rect">
            <a:avLst/>
          </a:prstGeom>
          <a:noFill/>
        </p:spPr>
        <p:txBody>
          <a:bodyPr wrap="square">
            <a:spAutoFit/>
          </a:bodyPr>
          <a:lstStyle/>
          <a:p>
            <a:pPr algn="justLow" rtl="1">
              <a:lnSpc>
                <a:spcPct val="90000"/>
              </a:lnSpc>
            </a:pPr>
            <a:r>
              <a:rPr lang="ar-EG" sz="4400" b="1" dirty="0">
                <a:solidFill>
                  <a:srgbClr val="FFFFFF"/>
                </a:solidFill>
                <a:latin typeface="Calibri" panose="020F0502020204030204" pitchFamily="34" charset="0"/>
                <a:cs typeface="Times New Roman" panose="02020603050405020304" pitchFamily="18" charset="0"/>
              </a:rPr>
              <a:t>بغير دم. ولما خاطب موسى كل الشعبِ بجميع الوصايا التى بحسب الناموس، أخذ دمَ العجول والتيوس، مع ماءٍ، وصوفًا قرمزيًا وزوفا، فنضحه على الكتاب نفسه وعلى كافة الشعبِ.</a:t>
            </a:r>
            <a:br>
              <a:rPr lang="ar-EG" sz="4400" b="1" dirty="0">
                <a:solidFill>
                  <a:srgbClr val="FFFFFF"/>
                </a:solidFill>
                <a:latin typeface="Calibri" panose="020F0502020204030204" pitchFamily="34" charset="0"/>
                <a:cs typeface="Times New Roman" panose="02020603050405020304" pitchFamily="18" charset="0"/>
              </a:rPr>
            </a:br>
            <a:endParaRPr lang="en-GB" sz="4400" dirty="0"/>
          </a:p>
        </p:txBody>
      </p:sp>
    </p:spTree>
    <p:extLst>
      <p:ext uri="{BB962C8B-B14F-4D97-AF65-F5344CB8AC3E}">
        <p14:creationId xmlns:p14="http://schemas.microsoft.com/office/powerpoint/2010/main" val="3112571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8107C4-19D2-42CE-AD78-C2D3425C1AFA}"/>
              </a:ext>
            </a:extLst>
          </p:cNvPr>
          <p:cNvSpPr txBox="1"/>
          <p:nvPr/>
        </p:nvSpPr>
        <p:spPr>
          <a:xfrm>
            <a:off x="0" y="4341524"/>
            <a:ext cx="9144000" cy="3139321"/>
          </a:xfrm>
          <a:prstGeom prst="rect">
            <a:avLst/>
          </a:prstGeom>
          <a:noFill/>
        </p:spPr>
        <p:txBody>
          <a:bodyPr wrap="square">
            <a:spAutoFit/>
          </a:bodyPr>
          <a:lstStyle/>
          <a:p>
            <a:pPr algn="justLow" rtl="1">
              <a:lnSpc>
                <a:spcPct val="90000"/>
              </a:lnSpc>
            </a:pPr>
            <a:r>
              <a:rPr lang="ar-EG" sz="4400" b="1" dirty="0">
                <a:solidFill>
                  <a:srgbClr val="FFFFFF"/>
                </a:solidFill>
                <a:latin typeface="Calibri" panose="020F0502020204030204" pitchFamily="34" charset="0"/>
                <a:cs typeface="Times New Roman" panose="02020603050405020304" pitchFamily="18" charset="0"/>
              </a:rPr>
              <a:t>قائلاً: هذا هو دم العهد الذي أوصاكم الله به. كذلك أيضًا القبة وجميع آنية الخدمة نضح عليها هكذا بالدم. وتقريبًا تتطهرُ الأشياء جميعها بالدم كالناموس، وبغير سفك دم لم تكون مغفرة! </a:t>
            </a:r>
            <a:br>
              <a:rPr lang="ar-EG" sz="4400" b="1" dirty="0">
                <a:solidFill>
                  <a:srgbClr val="FFFFFF"/>
                </a:solidFill>
                <a:latin typeface="Calibri" panose="020F0502020204030204" pitchFamily="34" charset="0"/>
                <a:cs typeface="Times New Roman" panose="02020603050405020304" pitchFamily="18" charset="0"/>
              </a:rPr>
            </a:br>
            <a:endParaRPr lang="en-GB" sz="4400" dirty="0"/>
          </a:p>
        </p:txBody>
      </p:sp>
    </p:spTree>
    <p:extLst>
      <p:ext uri="{BB962C8B-B14F-4D97-AF65-F5344CB8AC3E}">
        <p14:creationId xmlns:p14="http://schemas.microsoft.com/office/powerpoint/2010/main" val="622438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8107C4-19D2-42CE-AD78-C2D3425C1AFA}"/>
              </a:ext>
            </a:extLst>
          </p:cNvPr>
          <p:cNvSpPr txBox="1"/>
          <p:nvPr/>
        </p:nvSpPr>
        <p:spPr>
          <a:xfrm>
            <a:off x="0" y="4381865"/>
            <a:ext cx="9144000" cy="3000821"/>
          </a:xfrm>
          <a:prstGeom prst="rect">
            <a:avLst/>
          </a:prstGeom>
          <a:noFill/>
        </p:spPr>
        <p:txBody>
          <a:bodyPr wrap="square">
            <a:spAutoFit/>
          </a:bodyPr>
          <a:lstStyle/>
          <a:p>
            <a:pPr algn="justLow" rtl="1">
              <a:lnSpc>
                <a:spcPct val="90000"/>
              </a:lnSpc>
            </a:pPr>
            <a:r>
              <a:rPr lang="ar-EG" sz="4200" b="1" dirty="0">
                <a:solidFill>
                  <a:srgbClr val="FFFFFF"/>
                </a:solidFill>
                <a:latin typeface="Calibri" panose="020F0502020204030204" pitchFamily="34" charset="0"/>
                <a:cs typeface="Times New Roman" panose="02020603050405020304" pitchFamily="18" charset="0"/>
              </a:rPr>
              <a:t>فالضرورة تدعو إلى أن تتطهر أمثلة الأشياء التى في السموات بهذه الأمور، فأما السمويات فبذبائح أفضل من هذه قدرا؛ لأن المسيح لم يدخل إلى الأقداس المصنوعة بالأيادي التي هي أشباه الأقداس الحقيقية،</a:t>
            </a:r>
            <a:br>
              <a:rPr lang="ar-EG" sz="4200" b="1" dirty="0">
                <a:solidFill>
                  <a:srgbClr val="FFFFFF"/>
                </a:solidFill>
                <a:latin typeface="Calibri" panose="020F0502020204030204" pitchFamily="34" charset="0"/>
                <a:cs typeface="Times New Roman" panose="02020603050405020304" pitchFamily="18" charset="0"/>
              </a:rPr>
            </a:br>
            <a:r>
              <a:rPr lang="ar-EG" sz="4200" b="1" dirty="0">
                <a:solidFill>
                  <a:srgbClr val="FFFFFF"/>
                </a:solidFill>
                <a:latin typeface="Calibri" panose="020F0502020204030204" pitchFamily="34" charset="0"/>
                <a:cs typeface="Times New Roman" panose="02020603050405020304" pitchFamily="18" charset="0"/>
              </a:rPr>
              <a:t> </a:t>
            </a:r>
            <a:endParaRPr lang="en-GB" sz="4200" dirty="0"/>
          </a:p>
        </p:txBody>
      </p:sp>
    </p:spTree>
    <p:extLst>
      <p:ext uri="{BB962C8B-B14F-4D97-AF65-F5344CB8AC3E}">
        <p14:creationId xmlns:p14="http://schemas.microsoft.com/office/powerpoint/2010/main" val="2975613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8107C4-19D2-42CE-AD78-C2D3425C1AFA}"/>
              </a:ext>
            </a:extLst>
          </p:cNvPr>
          <p:cNvSpPr txBox="1"/>
          <p:nvPr/>
        </p:nvSpPr>
        <p:spPr>
          <a:xfrm>
            <a:off x="0" y="4341524"/>
            <a:ext cx="9144000" cy="3070071"/>
          </a:xfrm>
          <a:prstGeom prst="rect">
            <a:avLst/>
          </a:prstGeom>
          <a:noFill/>
        </p:spPr>
        <p:txBody>
          <a:bodyPr wrap="square">
            <a:spAutoFit/>
          </a:bodyPr>
          <a:lstStyle/>
          <a:p>
            <a:pPr algn="justLow" rtl="1">
              <a:lnSpc>
                <a:spcPct val="90000"/>
              </a:lnSpc>
            </a:pPr>
            <a:r>
              <a:rPr lang="ar-EG" sz="4300" b="1" dirty="0">
                <a:solidFill>
                  <a:srgbClr val="FFFFFF"/>
                </a:solidFill>
                <a:latin typeface="Calibri" panose="020F0502020204030204" pitchFamily="34" charset="0"/>
                <a:cs typeface="Times New Roman" panose="02020603050405020304" pitchFamily="18" charset="0"/>
              </a:rPr>
              <a:t>بل إلى السماء نفسها، ليظهر الآن أمام الله عنا. ليس ليُقدم ذاته مراتٍ كثيرةٍ، كما يدخلُ رئيسُ الكهنةِ إلى الأقداس في كل سنةِ بدم ليس هو له. وإلا فقد كان ينبغي له أن يتألم مرارًا كثيرة منذ إنشاءِ العالم.</a:t>
            </a:r>
            <a:br>
              <a:rPr lang="ar-EG" sz="4300" b="1" dirty="0">
                <a:solidFill>
                  <a:srgbClr val="FFFFFF"/>
                </a:solidFill>
                <a:latin typeface="Calibri" panose="020F0502020204030204" pitchFamily="34" charset="0"/>
                <a:cs typeface="Times New Roman" panose="02020603050405020304" pitchFamily="18" charset="0"/>
              </a:rPr>
            </a:br>
            <a:endParaRPr lang="en-GB" sz="4300" dirty="0"/>
          </a:p>
        </p:txBody>
      </p:sp>
    </p:spTree>
    <p:extLst>
      <p:ext uri="{BB962C8B-B14F-4D97-AF65-F5344CB8AC3E}">
        <p14:creationId xmlns:p14="http://schemas.microsoft.com/office/powerpoint/2010/main" val="322234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D5B525-3C1D-4417-A495-6CCF089550CC}"/>
              </a:ext>
            </a:extLst>
          </p:cNvPr>
          <p:cNvSpPr>
            <a:spLocks noGrp="1"/>
          </p:cNvSpPr>
          <p:nvPr>
            <p:ph type="title"/>
          </p:nvPr>
        </p:nvSpPr>
        <p:spPr>
          <a:xfrm>
            <a:off x="-2164975" y="0"/>
            <a:ext cx="2164976" cy="1325563"/>
          </a:xfrm>
        </p:spPr>
        <p:txBody>
          <a:bodyPr/>
          <a:lstStyle/>
          <a:p>
            <a:pPr algn="ctr"/>
            <a:r>
              <a:rPr lang="ar-EG" dirty="0"/>
              <a:t>انجيل عشية</a:t>
            </a:r>
            <a:endParaRPr lang="en-GB" dirty="0"/>
          </a:p>
        </p:txBody>
      </p:sp>
      <p:sp>
        <p:nvSpPr>
          <p:cNvPr id="5" name="Title 1">
            <a:extLst>
              <a:ext uri="{FF2B5EF4-FFF2-40B4-BE49-F238E27FC236}">
                <a16:creationId xmlns:a16="http://schemas.microsoft.com/office/drawing/2014/main" id="{50BE8BCF-A83E-4CB7-85D7-A7425DCC0D18}"/>
              </a:ext>
            </a:extLst>
          </p:cNvPr>
          <p:cNvSpPr txBox="1">
            <a:spLocks/>
          </p:cNvSpPr>
          <p:nvPr/>
        </p:nvSpPr>
        <p:spPr bwMode="auto">
          <a:xfrm>
            <a:off x="0" y="3697941"/>
            <a:ext cx="9144000" cy="67179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ar-SA" altLang="en-US"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إنجيل</a:t>
            </a:r>
            <a:r>
              <a:rPr kumimoji="0" lang="en-US" altLang="en-US"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 </a:t>
            </a:r>
            <a:r>
              <a:rPr kumimoji="0" lang="ar-EG" altLang="en-US"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عشية</a:t>
            </a:r>
            <a:r>
              <a:rPr kumimoji="0" lang="ar-SA" altLang="en-US"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 من بشارة معلمنا </a:t>
            </a:r>
            <a:r>
              <a:rPr kumimoji="0" lang="ar-EG" altLang="en-US"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يوحنا</a:t>
            </a:r>
            <a:r>
              <a:rPr kumimoji="0" lang="ar-SA" altLang="en-US"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 ( 12 : 1 ـ 11 )</a:t>
            </a:r>
            <a:endParaRPr kumimoji="0" lang="en-US" altLang="en-US"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6" name="Content Placeholder 2">
            <a:extLst>
              <a:ext uri="{FF2B5EF4-FFF2-40B4-BE49-F238E27FC236}">
                <a16:creationId xmlns:a16="http://schemas.microsoft.com/office/drawing/2014/main" id="{E11E7889-ADBC-49C2-B399-C84E45A64FF8}"/>
              </a:ext>
            </a:extLst>
          </p:cNvPr>
          <p:cNvSpPr txBox="1">
            <a:spLocks/>
          </p:cNvSpPr>
          <p:nvPr/>
        </p:nvSpPr>
        <p:spPr bwMode="auto">
          <a:xfrm>
            <a:off x="0" y="4325937"/>
            <a:ext cx="9144000" cy="25299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Low" rtl="1">
              <a:spcBef>
                <a:spcPct val="0"/>
              </a:spcBef>
              <a:buFontTx/>
              <a:buNone/>
            </a:pPr>
            <a:r>
              <a:rPr lang="ar-SA" altLang="en-US" sz="4400" b="1" dirty="0">
                <a:cs typeface="Times New Roman" panose="02020603050405020304" pitchFamily="18" charset="0"/>
              </a:rPr>
              <a:t>وإن يسوع قبل الفصح بستة أيامٍ جاء إلى بيت عنيا، حيث كان لعازر الميت الذي أقامه يسوع من الأموات. فصنعوا له وليمةً في ذلك الموضع. وكانت مرثا تخدم، وأما لعازر فكان أحد المتكئين معه. </a:t>
            </a:r>
          </a:p>
        </p:txBody>
      </p:sp>
    </p:spTree>
    <p:extLst>
      <p:ext uri="{BB962C8B-B14F-4D97-AF65-F5344CB8AC3E}">
        <p14:creationId xmlns:p14="http://schemas.microsoft.com/office/powerpoint/2010/main" val="4183053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8107C4-19D2-42CE-AD78-C2D3425C1AFA}"/>
              </a:ext>
            </a:extLst>
          </p:cNvPr>
          <p:cNvSpPr txBox="1"/>
          <p:nvPr/>
        </p:nvSpPr>
        <p:spPr>
          <a:xfrm>
            <a:off x="0" y="4341524"/>
            <a:ext cx="9144000" cy="3049233"/>
          </a:xfrm>
          <a:prstGeom prst="rect">
            <a:avLst/>
          </a:prstGeom>
          <a:noFill/>
        </p:spPr>
        <p:txBody>
          <a:bodyPr wrap="square">
            <a:spAutoFit/>
          </a:bodyPr>
          <a:lstStyle/>
          <a:p>
            <a:pPr algn="justLow" rtl="1">
              <a:lnSpc>
                <a:spcPct val="90000"/>
              </a:lnSpc>
            </a:pPr>
            <a:r>
              <a:rPr lang="ar-EG" sz="4270" b="1" dirty="0">
                <a:solidFill>
                  <a:srgbClr val="FFFFFF"/>
                </a:solidFill>
                <a:latin typeface="Calibri" panose="020F0502020204030204" pitchFamily="34" charset="0"/>
                <a:cs typeface="Times New Roman" panose="02020603050405020304" pitchFamily="18" charset="0"/>
              </a:rPr>
              <a:t>ولكنه الآن قد ظهر مرة واحدة عند انقضاءِ الدهور ليُبطل الخطية بذبيحةِ نفسهُ. وكما أنه موُضِوعَ للناس أن يموتوا مرة ثم بعد ذلك الدينونة، هكذا المسيحُ هو أيضًا، قدم ذاته مرة لكي يرفع خطايا كثيرين.</a:t>
            </a:r>
            <a:br>
              <a:rPr lang="ar-EG" sz="4270" b="1" dirty="0">
                <a:solidFill>
                  <a:srgbClr val="FFFFFF"/>
                </a:solidFill>
                <a:latin typeface="Calibri" panose="020F0502020204030204" pitchFamily="34" charset="0"/>
                <a:cs typeface="Times New Roman" panose="02020603050405020304" pitchFamily="18" charset="0"/>
              </a:rPr>
            </a:br>
            <a:r>
              <a:rPr lang="ar-EG" sz="4270" b="1" dirty="0">
                <a:solidFill>
                  <a:srgbClr val="FFFFFF"/>
                </a:solidFill>
                <a:latin typeface="Calibri" panose="020F0502020204030204" pitchFamily="34" charset="0"/>
                <a:cs typeface="Times New Roman" panose="02020603050405020304" pitchFamily="18" charset="0"/>
              </a:rPr>
              <a:t> </a:t>
            </a:r>
            <a:endParaRPr lang="en-GB" sz="4270" dirty="0"/>
          </a:p>
        </p:txBody>
      </p:sp>
    </p:spTree>
    <p:extLst>
      <p:ext uri="{BB962C8B-B14F-4D97-AF65-F5344CB8AC3E}">
        <p14:creationId xmlns:p14="http://schemas.microsoft.com/office/powerpoint/2010/main" val="4010591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8107C4-19D2-42CE-AD78-C2D3425C1AFA}"/>
              </a:ext>
            </a:extLst>
          </p:cNvPr>
          <p:cNvSpPr txBox="1"/>
          <p:nvPr/>
        </p:nvSpPr>
        <p:spPr>
          <a:xfrm>
            <a:off x="0" y="4381865"/>
            <a:ext cx="9144000" cy="1569660"/>
          </a:xfrm>
          <a:prstGeom prst="rect">
            <a:avLst/>
          </a:prstGeom>
          <a:noFill/>
        </p:spPr>
        <p:txBody>
          <a:bodyPr wrap="square">
            <a:spAutoFit/>
          </a:bodyPr>
          <a:lstStyle/>
          <a:p>
            <a:pPr algn="justLow" rtl="1"/>
            <a:r>
              <a:rPr lang="ar-EG" sz="4800" b="1" dirty="0">
                <a:solidFill>
                  <a:srgbClr val="FFFFFF"/>
                </a:solidFill>
                <a:latin typeface="Calibri" panose="020F0502020204030204" pitchFamily="34" charset="0"/>
                <a:cs typeface="Times New Roman" panose="02020603050405020304" pitchFamily="18" charset="0"/>
              </a:rPr>
              <a:t>وأما المرة الثانية فسيظهر بغير خطيةٍ، خلاصًا للذين ينتظرونه.</a:t>
            </a:r>
            <a:endParaRPr lang="en-GB" sz="4800" dirty="0"/>
          </a:p>
        </p:txBody>
      </p:sp>
    </p:spTree>
    <p:extLst>
      <p:ext uri="{BB962C8B-B14F-4D97-AF65-F5344CB8AC3E}">
        <p14:creationId xmlns:p14="http://schemas.microsoft.com/office/powerpoint/2010/main" val="1493556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D5B525-3C1D-4417-A495-6CCF089550CC}"/>
              </a:ext>
            </a:extLst>
          </p:cNvPr>
          <p:cNvSpPr>
            <a:spLocks noGrp="1"/>
          </p:cNvSpPr>
          <p:nvPr>
            <p:ph type="title"/>
          </p:nvPr>
        </p:nvSpPr>
        <p:spPr>
          <a:xfrm>
            <a:off x="-2164975" y="0"/>
            <a:ext cx="2164976" cy="1325563"/>
          </a:xfrm>
        </p:spPr>
        <p:txBody>
          <a:bodyPr/>
          <a:lstStyle/>
          <a:p>
            <a:pPr algn="ctr"/>
            <a:r>
              <a:rPr lang="ar-EG" dirty="0"/>
              <a:t>الكاثوليكون</a:t>
            </a:r>
            <a:endParaRPr lang="en-GB" dirty="0"/>
          </a:p>
        </p:txBody>
      </p:sp>
      <p:sp>
        <p:nvSpPr>
          <p:cNvPr id="3" name="Title 1">
            <a:extLst>
              <a:ext uri="{FF2B5EF4-FFF2-40B4-BE49-F238E27FC236}">
                <a16:creationId xmlns:a16="http://schemas.microsoft.com/office/drawing/2014/main" id="{AF01A6BF-D6FE-4C33-974D-58BD19FE459A}"/>
              </a:ext>
            </a:extLst>
          </p:cNvPr>
          <p:cNvSpPr txBox="1">
            <a:spLocks/>
          </p:cNvSpPr>
          <p:nvPr/>
        </p:nvSpPr>
        <p:spPr bwMode="auto">
          <a:xfrm>
            <a:off x="0" y="3805518"/>
            <a:ext cx="9144000" cy="550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eaLnBrk="1" hangingPunct="1"/>
            <a:r>
              <a:rPr lang="ar-EG" altLang="en-US" sz="3400" b="1" u="sng" dirty="0">
                <a:solidFill>
                  <a:srgbClr val="FFC000"/>
                </a:solidFill>
                <a:latin typeface="Times New Roman" panose="02020603050405020304" pitchFamily="18" charset="0"/>
                <a:cs typeface="Times New Roman" panose="02020603050405020304" pitchFamily="18" charset="0"/>
              </a:rPr>
              <a:t>الكاثوليكون من رسالة معلمنا بطرس الرسول الأولى (4 : 1-11)</a:t>
            </a:r>
          </a:p>
        </p:txBody>
      </p:sp>
      <p:sp>
        <p:nvSpPr>
          <p:cNvPr id="5" name="Content Placeholder 3">
            <a:extLst>
              <a:ext uri="{FF2B5EF4-FFF2-40B4-BE49-F238E27FC236}">
                <a16:creationId xmlns:a16="http://schemas.microsoft.com/office/drawing/2014/main" id="{AD20D2B0-9B1E-43E5-ABD7-E880EF7C60CD}"/>
              </a:ext>
            </a:extLst>
          </p:cNvPr>
          <p:cNvSpPr txBox="1">
            <a:spLocks/>
          </p:cNvSpPr>
          <p:nvPr/>
        </p:nvSpPr>
        <p:spPr bwMode="auto">
          <a:xfrm>
            <a:off x="-13447" y="4374243"/>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rtl="1">
              <a:lnSpc>
                <a:spcPct val="90000"/>
              </a:lnSpc>
              <a:spcBef>
                <a:spcPct val="20000"/>
              </a:spcBef>
            </a:pPr>
            <a:r>
              <a:rPr lang="ar-EG" b="1" dirty="0">
                <a:solidFill>
                  <a:srgbClr val="FFFFFF"/>
                </a:solidFill>
                <a:latin typeface="Calibri" panose="020F0502020204030204" pitchFamily="34" charset="0"/>
                <a:cs typeface="Times New Roman" panose="02020603050405020304" pitchFamily="18" charset="0"/>
              </a:rPr>
              <a:t>فإذ قد تألم المسيحُ بالجسدِ عنا، تسلحوا أنتم أيضًا بهذا المثال. فإن من تألم بالجسد، كف عن الخطيةِ، لكي لا يعيش أيضًا الزمان الباقي في الجسد، لشهوات الناس، بل لإرادة الله. لأنه يكفيكم ذلك</a:t>
            </a:r>
            <a:br>
              <a:rPr lang="ar-EG" b="1" dirty="0">
                <a:solidFill>
                  <a:srgbClr val="FFFFFF"/>
                </a:solidFill>
                <a:latin typeface="Calibri" panose="020F0502020204030204" pitchFamily="34" charset="0"/>
                <a:cs typeface="Times New Roman" panose="02020603050405020304" pitchFamily="18" charset="0"/>
              </a:rPr>
            </a:br>
            <a:endParaRPr lang="ar-EG"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925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CB6294-3697-4F62-9A32-702FF58B7906}"/>
              </a:ext>
            </a:extLst>
          </p:cNvPr>
          <p:cNvSpPr txBox="1"/>
          <p:nvPr/>
        </p:nvSpPr>
        <p:spPr>
          <a:xfrm>
            <a:off x="0" y="4325488"/>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الزمان الذي مضى إذ كنتم تصنعون فيه إرادة الأمم، وتسلكون في النجاسات والشهوات وإدمان المسكرات المتنوعة، واللهو، والدنس، وعبادة الأوثان المرذولة، الأمر الذي فيه يستغربون أنكم </a:t>
            </a:r>
            <a:b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2154325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CB6294-3697-4F62-9A32-702FF58B7906}"/>
              </a:ext>
            </a:extLst>
          </p:cNvPr>
          <p:cNvSpPr txBox="1"/>
          <p:nvPr/>
        </p:nvSpPr>
        <p:spPr>
          <a:xfrm>
            <a:off x="0" y="4325488"/>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لستم تركضون معهم إلى فيض الخلاعة عينها، مجدفين. الذين سوف يعطون جوابًا للذي هو على استعداد أن يَدين الأحياءَ والأمواتَ. فإنه لأجل هذا بُشر الموتى أيضًا، كي يُدانوا مثل الناس بالجسد</a:t>
            </a:r>
            <a:b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4204444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CB6294-3697-4F62-9A32-702FF58B7906}"/>
              </a:ext>
            </a:extLst>
          </p:cNvPr>
          <p:cNvSpPr txBox="1"/>
          <p:nvPr/>
        </p:nvSpPr>
        <p:spPr>
          <a:xfrm>
            <a:off x="0" y="4325488"/>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ولكن ليحيوا حسب الله بالروح. وإنما نهاية كل شيءٍ قد اقتربت، فتعقلوا إذًا واسهروا في الصلوات. ولكن قبل كل شئ فلتكن المحبة دائمة فيكم بعضكم لبعضٍ؛ لان المحبة تستر كثرة الخطايا.</a:t>
            </a:r>
            <a:b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3794152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CB6294-3697-4F62-9A32-702FF58B7906}"/>
              </a:ext>
            </a:extLst>
          </p:cNvPr>
          <p:cNvSpPr txBox="1"/>
          <p:nvPr/>
        </p:nvSpPr>
        <p:spPr>
          <a:xfrm>
            <a:off x="0" y="4325488"/>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كونوا محبين ضيافة بعضكم لبعض بلا تذمر. وليخدكم كل واحدٍ الآخرين بما نال من المواهب بعضكم بعضًا، كوكلاءِ صالحين على نعمة الله المتنوعة. من يتكلم فكأقوال الله. ومن يَخدم فكأنه</a:t>
            </a:r>
            <a:b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3258858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CB6294-3697-4F62-9A32-702FF58B7906}"/>
              </a:ext>
            </a:extLst>
          </p:cNvPr>
          <p:cNvSpPr txBox="1"/>
          <p:nvPr/>
        </p:nvSpPr>
        <p:spPr>
          <a:xfrm>
            <a:off x="0" y="4272677"/>
            <a:ext cx="9144000" cy="2585323"/>
          </a:xfrm>
          <a:prstGeom prst="rect">
            <a:avLst/>
          </a:prstGeom>
          <a:noFill/>
        </p:spPr>
        <p:txBody>
          <a:bodyPr wrap="square">
            <a:spAutoFit/>
          </a:bodyPr>
          <a:lstStyle/>
          <a:p>
            <a:pPr algn="justLow" rtl="1"/>
            <a:r>
              <a:rPr kumimoji="0" lang="ar-EG" sz="5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من قوة يهيئها الله. لكي يتمجد الله في كل شئ بيسوع المسيح، ذاك الذي له المجد والعزة إلى الآبدين. آمين.</a:t>
            </a:r>
            <a:endParaRPr lang="en-GB" sz="5400" dirty="0"/>
          </a:p>
        </p:txBody>
      </p:sp>
    </p:spTree>
    <p:extLst>
      <p:ext uri="{BB962C8B-B14F-4D97-AF65-F5344CB8AC3E}">
        <p14:creationId xmlns:p14="http://schemas.microsoft.com/office/powerpoint/2010/main" val="2749259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D5B525-3C1D-4417-A495-6CCF089550CC}"/>
              </a:ext>
            </a:extLst>
          </p:cNvPr>
          <p:cNvSpPr>
            <a:spLocks noGrp="1"/>
          </p:cNvSpPr>
          <p:nvPr>
            <p:ph type="title"/>
          </p:nvPr>
        </p:nvSpPr>
        <p:spPr>
          <a:xfrm>
            <a:off x="-2164975" y="0"/>
            <a:ext cx="2164976" cy="1325563"/>
          </a:xfrm>
        </p:spPr>
        <p:txBody>
          <a:bodyPr/>
          <a:lstStyle/>
          <a:p>
            <a:pPr algn="ctr"/>
            <a:r>
              <a:rPr lang="ar-EG" dirty="0"/>
              <a:t>الابركسيس</a:t>
            </a:r>
            <a:endParaRPr lang="en-GB" dirty="0"/>
          </a:p>
        </p:txBody>
      </p:sp>
      <p:sp>
        <p:nvSpPr>
          <p:cNvPr id="3" name="Title 1">
            <a:extLst>
              <a:ext uri="{FF2B5EF4-FFF2-40B4-BE49-F238E27FC236}">
                <a16:creationId xmlns:a16="http://schemas.microsoft.com/office/drawing/2014/main" id="{8BF400FD-5755-4061-844B-F34EA36C5D13}"/>
              </a:ext>
            </a:extLst>
          </p:cNvPr>
          <p:cNvSpPr txBox="1">
            <a:spLocks/>
          </p:cNvSpPr>
          <p:nvPr/>
        </p:nvSpPr>
        <p:spPr bwMode="auto">
          <a:xfrm>
            <a:off x="0" y="3644153"/>
            <a:ext cx="9144000" cy="68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eaLnBrk="1" hangingPunct="1"/>
            <a:r>
              <a:rPr lang="ar-EG" altLang="en-US"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(28 : 31-11)</a:t>
            </a:r>
          </a:p>
        </p:txBody>
      </p:sp>
      <p:sp>
        <p:nvSpPr>
          <p:cNvPr id="5" name="Content Placeholder 3">
            <a:extLst>
              <a:ext uri="{FF2B5EF4-FFF2-40B4-BE49-F238E27FC236}">
                <a16:creationId xmlns:a16="http://schemas.microsoft.com/office/drawing/2014/main" id="{E2DF36A5-0AD0-4788-926B-0ABDC6020C91}"/>
              </a:ext>
            </a:extLst>
          </p:cNvPr>
          <p:cNvSpPr txBox="1">
            <a:spLocks/>
          </p:cNvSpPr>
          <p:nvPr/>
        </p:nvSpPr>
        <p:spPr bwMode="auto">
          <a:xfrm>
            <a:off x="0" y="4374243"/>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rtl="1">
              <a:lnSpc>
                <a:spcPct val="90000"/>
              </a:lnSpc>
              <a:spcBef>
                <a:spcPct val="20000"/>
              </a:spcBef>
            </a:pPr>
            <a:r>
              <a:rPr lang="ar-EG" b="1" dirty="0">
                <a:solidFill>
                  <a:srgbClr val="FFFFFF"/>
                </a:solidFill>
                <a:latin typeface="Calibri" panose="020F0502020204030204" pitchFamily="34" charset="0"/>
                <a:cs typeface="Times New Roman" panose="02020603050405020304" pitchFamily="18" charset="0"/>
              </a:rPr>
              <a:t>وبعد ثلاثة أشهر أقلعنا في سفينة إسكندرية وكان عليها علامة الْجوزاء ( التوأَمينِ )، وكانت قد شَتَتْ في الجزيرة، ورسونا على سيراكوسا فمكثنا هناك ثلاثة أيام، ولما خرجنا من هناك درنا إلى ريغيون.</a:t>
            </a:r>
            <a:br>
              <a:rPr lang="ar-EG" b="1" dirty="0">
                <a:solidFill>
                  <a:srgbClr val="FFFFFF"/>
                </a:solidFill>
                <a:latin typeface="Calibri" panose="020F0502020204030204" pitchFamily="34" charset="0"/>
                <a:cs typeface="Times New Roman" panose="02020603050405020304" pitchFamily="18" charset="0"/>
              </a:rPr>
            </a:br>
            <a:endParaRPr lang="ar-EG"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0087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4565F2-5BFC-441B-BDF0-30761DF3FF65}"/>
              </a:ext>
            </a:extLst>
          </p:cNvPr>
          <p:cNvSpPr txBox="1"/>
          <p:nvPr/>
        </p:nvSpPr>
        <p:spPr>
          <a:xfrm>
            <a:off x="0" y="4365829"/>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ومن بعد يوم واحد هَبَّت علينا ريح الجنوب، وفي اليوم الثاني جئنا إلى بونطيلوس. فوجدنا هناك الإخوة فطيبوا قلبنا لكي نقيم عندهم سبعة أيامٍ. وهكذا جِئْنَا إلى رومِيَةَ. فلما سمعَ الإِخوة الذين </a:t>
            </a:r>
            <a:br>
              <a:rPr kumimoji="0" 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914441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A8A8EC-13C4-4470-A8ED-EAE0FF09631C}"/>
              </a:ext>
            </a:extLst>
          </p:cNvPr>
          <p:cNvSpPr txBox="1"/>
          <p:nvPr/>
        </p:nvSpPr>
        <p:spPr>
          <a:xfrm>
            <a:off x="0" y="4337482"/>
            <a:ext cx="9144000" cy="2779222"/>
          </a:xfrm>
          <a:prstGeom prst="rect">
            <a:avLst/>
          </a:prstGeom>
          <a:noFill/>
        </p:spPr>
        <p:txBody>
          <a:bodyPr wrap="square">
            <a:spAutoFit/>
          </a:bodyPr>
          <a:lstStyle/>
          <a:p>
            <a:pPr algn="justLow" rtl="1">
              <a:lnSpc>
                <a:spcPct val="90000"/>
              </a:lnSpc>
            </a:pPr>
            <a:r>
              <a:rPr kumimoji="0" lang="ar-SA" altLang="en-US" sz="44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فأخذت مريم رطل طيب ناردينٍ فائقٍ كثير الثمن، ودهنت به قدمي يسوع، ومسحتهما بشعر رأسها،</a:t>
            </a:r>
            <a:r>
              <a:rPr kumimoji="0" lang="ar-EG" altLang="en-US" sz="44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فامتلأ البيت من رائحة الطيب. فقال واحدٌ من تلاميذه، الذي هو يهوذا سمعان الإسخريوطي، </a:t>
            </a:r>
            <a:br>
              <a:rPr kumimoji="0" lang="ar-EG" altLang="en-US" sz="44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br>
            <a:endParaRPr lang="en-GB" dirty="0"/>
          </a:p>
        </p:txBody>
      </p:sp>
    </p:spTree>
    <p:extLst>
      <p:ext uri="{BB962C8B-B14F-4D97-AF65-F5344CB8AC3E}">
        <p14:creationId xmlns:p14="http://schemas.microsoft.com/office/powerpoint/2010/main" val="2031787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4565F2-5BFC-441B-BDF0-30761DF3FF65}"/>
              </a:ext>
            </a:extLst>
          </p:cNvPr>
          <p:cNvSpPr txBox="1"/>
          <p:nvPr/>
        </p:nvSpPr>
        <p:spPr>
          <a:xfrm>
            <a:off x="0" y="4365829"/>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هُنَاكَ بخبرنا، خَرَجُوا لاستقبالنا إلى أبيوفورو وإلى الثلاثة الحَوانِيت. فلما رآهمْ بولس شكر الله وتشجع. وَلما دخلنا إِلى رومية، أذن لبولس أن يكون وحده مع الجندي الذي كان يحرسه. ولما كان</a:t>
            </a:r>
            <a:br>
              <a:rPr kumimoji="0" 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2944705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4565F2-5BFC-441B-BDF0-30761DF3FF65}"/>
              </a:ext>
            </a:extLst>
          </p:cNvPr>
          <p:cNvSpPr txBox="1"/>
          <p:nvPr/>
        </p:nvSpPr>
        <p:spPr>
          <a:xfrm>
            <a:off x="0" y="4365829"/>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بعد ثلاثة أيامٍ استدعى (بولس) وجهاء اليهود الساكنين هناك. فلما جاءوا قال لهم: "أيها الرجال إخوتنا، أنا لم أصنع شيئاً ضد الشعب أو عوائد الآباء، قُيِّدتُ من أورشليم وأُسلِمتُ إلى أيدي</a:t>
            </a:r>
            <a:br>
              <a:rPr kumimoji="0" 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647983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4565F2-5BFC-441B-BDF0-30761DF3FF65}"/>
              </a:ext>
            </a:extLst>
          </p:cNvPr>
          <p:cNvSpPr txBox="1"/>
          <p:nvPr/>
        </p:nvSpPr>
        <p:spPr>
          <a:xfrm>
            <a:off x="0" y="4365829"/>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الرومانيين، وهؤلاء لما فحصوا أرادوا أن يطلقوني، لأنهم لم يجدوا في شيئا يكون مستوجبًا الموت. وفيما كان اليهود يقاومون الخطاب، اضطرني الأمر أن أستغيث بالملك، ليس كأنني</a:t>
            </a:r>
            <a:br>
              <a:rPr kumimoji="0" 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976852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4565F2-5BFC-441B-BDF0-30761DF3FF65}"/>
              </a:ext>
            </a:extLst>
          </p:cNvPr>
          <p:cNvSpPr txBox="1"/>
          <p:nvPr/>
        </p:nvSpPr>
        <p:spPr>
          <a:xfrm>
            <a:off x="0" y="4365829"/>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أصنع شيئًا يوجب الشكوى على هذه الأمة. فمن أجل هذه العلة كنت أطلب أن أراكم وأن أتكلم معكم؛ لأني من أجل رجاء إسرائيل أنا موثقٌ بهذه السلسلة". أما هم فقالوا له: "نحن لم يأتنا من </a:t>
            </a:r>
            <a:br>
              <a:rPr kumimoji="0" 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3626896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4565F2-5BFC-441B-BDF0-30761DF3FF65}"/>
              </a:ext>
            </a:extLst>
          </p:cNvPr>
          <p:cNvSpPr txBox="1"/>
          <p:nvPr/>
        </p:nvSpPr>
        <p:spPr>
          <a:xfrm>
            <a:off x="0" y="4365829"/>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اليهود كتابات لأجلك، ولم يقدم أحدٌ من الإخوة فعرفنا أو قال عنك شيئًا رديًا. ونحن نرغب أن نسمع منك تلك التي تعتقدها؛ لأن من أجل هذا الخلاف، الأمر ظاهرٌ لنا أنه يقاوم في كل مكانٍ". </a:t>
            </a:r>
            <a:b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57001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4565F2-5BFC-441B-BDF0-30761DF3FF65}"/>
              </a:ext>
            </a:extLst>
          </p:cNvPr>
          <p:cNvSpPr txBox="1"/>
          <p:nvPr/>
        </p:nvSpPr>
        <p:spPr>
          <a:xfrm>
            <a:off x="0" y="4365829"/>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فعينوا له يومًا، فجاء إليه كثيرون إلى المنزل، فجعل يقص عليهم ويشهد لهم لأجل ملكوت الله، ويقنع قلبهم لأجل يسوع من ناموس موسى والأنبياء، من الصباح إلى المساء. فكان قومٌ منهم </a:t>
            </a:r>
            <a:b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2522949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4565F2-5BFC-441B-BDF0-30761DF3FF65}"/>
              </a:ext>
            </a:extLst>
          </p:cNvPr>
          <p:cNvSpPr txBox="1"/>
          <p:nvPr/>
        </p:nvSpPr>
        <p:spPr>
          <a:xfrm>
            <a:off x="0" y="4365829"/>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مقتنعين بما قيل، وآخرون لم يؤمنوا. فانصرفوا وهم غير متفقين بعضهم مع بعضٍ، لما قال هم بولس كلمةً واحدةً: "إنه حسنًا تكلم الروح القدس من قبل إشعياء النبي مع آبائكم قائلاً: انطلق إلى  </a:t>
            </a:r>
            <a:b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4037764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4565F2-5BFC-441B-BDF0-30761DF3FF65}"/>
              </a:ext>
            </a:extLst>
          </p:cNvPr>
          <p:cNvSpPr txBox="1"/>
          <p:nvPr/>
        </p:nvSpPr>
        <p:spPr>
          <a:xfrm>
            <a:off x="0" y="4365829"/>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هذا الشعب وقل لهم: سمعًا تسمعون ولا تفهمون، ونظرًا تنظرون ولا تبصرون لأن قلب هذا الشعب قد غلظ وثقلت آذانهم عن السماع، وطمسوا عيونهم لئلا يبصروا بعيونهم، ويسمعوا بآذانهم، ويفهموا   </a:t>
            </a:r>
            <a:b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22351059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4565F2-5BFC-441B-BDF0-30761DF3FF65}"/>
              </a:ext>
            </a:extLst>
          </p:cNvPr>
          <p:cNvSpPr txBox="1"/>
          <p:nvPr/>
        </p:nvSpPr>
        <p:spPr>
          <a:xfrm>
            <a:off x="0" y="4365829"/>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بقلوبهم، ويرجعوا فأشفيهم. فليكن معلومًا عندكم أن الله أرسل خلاصه إلى الأمم وهم أيضًا يطيعونه". وأقام بولس سنتين كاملتين في محل استأجره لنفسه. وكان يقبل كل من يدخل إليه،   </a:t>
            </a:r>
            <a:b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899881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4565F2-5BFC-441B-BDF0-30761DF3FF65}"/>
              </a:ext>
            </a:extLst>
          </p:cNvPr>
          <p:cNvSpPr txBox="1"/>
          <p:nvPr/>
        </p:nvSpPr>
        <p:spPr>
          <a:xfrm>
            <a:off x="0" y="4365829"/>
            <a:ext cx="9144000" cy="2585323"/>
          </a:xfrm>
          <a:prstGeom prst="rect">
            <a:avLst/>
          </a:prstGeom>
          <a:noFill/>
        </p:spPr>
        <p:txBody>
          <a:bodyPr wrap="square">
            <a:spAutoFit/>
          </a:bodyPr>
          <a:lstStyle/>
          <a:p>
            <a:pPr algn="justLow" rtl="1"/>
            <a:r>
              <a:rPr kumimoji="0" lang="ar-EG" sz="5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كارزًا بملكوت الله ويعلم بكل مجاهرةٍ من أجل الرب يسوع المسيح، ولم يكن أحدٌ يمنعه.</a:t>
            </a:r>
            <a:endParaRPr lang="en-GB" sz="5400" dirty="0"/>
          </a:p>
        </p:txBody>
      </p:sp>
    </p:spTree>
    <p:extLst>
      <p:ext uri="{BB962C8B-B14F-4D97-AF65-F5344CB8AC3E}">
        <p14:creationId xmlns:p14="http://schemas.microsoft.com/office/powerpoint/2010/main" val="3273534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A8A8EC-13C4-4470-A8ED-EAE0FF09631C}"/>
              </a:ext>
            </a:extLst>
          </p:cNvPr>
          <p:cNvSpPr txBox="1"/>
          <p:nvPr/>
        </p:nvSpPr>
        <p:spPr>
          <a:xfrm>
            <a:off x="0" y="4337482"/>
            <a:ext cx="9144000" cy="3070071"/>
          </a:xfrm>
          <a:prstGeom prst="rect">
            <a:avLst/>
          </a:prstGeom>
          <a:noFill/>
        </p:spPr>
        <p:txBody>
          <a:bodyPr wrap="square">
            <a:spAutoFit/>
          </a:bodyPr>
          <a:lstStyle/>
          <a:p>
            <a:pPr algn="justLow" rtl="1">
              <a:lnSpc>
                <a:spcPct val="90000"/>
              </a:lnSpc>
            </a:pPr>
            <a:r>
              <a:rPr lang="ar-SA" altLang="en-US" sz="4300" b="1" dirty="0">
                <a:cs typeface="Times New Roman" panose="02020603050405020304" pitchFamily="18" charset="0"/>
              </a:rPr>
              <a:t>الذي كان مزمعًا أن يسلمه: "لماذا لم يبع هذا الطيب بثلاثمـائة دينارٍ ويعط للمسـاكين؟". وهـذا قاله ليـس عنايـة منه بالمساكين، بل لأنه كان سارقًا، وكان الصندوق عنده، وكان يحمل ما يلقى</a:t>
            </a:r>
            <a:r>
              <a:rPr lang="ar-EG" altLang="en-US" sz="4300" b="1" dirty="0">
                <a:cs typeface="Times New Roman" panose="02020603050405020304" pitchFamily="18" charset="0"/>
              </a:rPr>
              <a:t> </a:t>
            </a:r>
            <a:r>
              <a:rPr lang="ar-SA" altLang="en-US" sz="4300" b="1" dirty="0">
                <a:cs typeface="Times New Roman" panose="02020603050405020304" pitchFamily="18" charset="0"/>
              </a:rPr>
              <a:t>فيه.</a:t>
            </a:r>
            <a:br>
              <a:rPr kumimoji="0" lang="ar-EG" altLang="en-US" sz="43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br>
            <a:endParaRPr lang="en-GB" sz="4300" dirty="0"/>
          </a:p>
        </p:txBody>
      </p:sp>
    </p:spTree>
    <p:extLst>
      <p:ext uri="{BB962C8B-B14F-4D97-AF65-F5344CB8AC3E}">
        <p14:creationId xmlns:p14="http://schemas.microsoft.com/office/powerpoint/2010/main" val="37786021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5C77-ACED-4D8D-9033-FF3A99110115}"/>
              </a:ext>
            </a:extLst>
          </p:cNvPr>
          <p:cNvSpPr>
            <a:spLocks noGrp="1"/>
          </p:cNvSpPr>
          <p:nvPr>
            <p:ph type="title"/>
          </p:nvPr>
        </p:nvSpPr>
        <p:spPr>
          <a:xfrm>
            <a:off x="-1791821" y="0"/>
            <a:ext cx="1791821" cy="1325563"/>
          </a:xfrm>
        </p:spPr>
        <p:txBody>
          <a:bodyPr/>
          <a:lstStyle/>
          <a:p>
            <a:pPr algn="r"/>
            <a:r>
              <a:rPr lang="ar-EG" b="1" dirty="0"/>
              <a:t>المزمور الأول</a:t>
            </a:r>
            <a:endParaRPr lang="en-GB" b="1" dirty="0"/>
          </a:p>
        </p:txBody>
      </p:sp>
      <p:sp>
        <p:nvSpPr>
          <p:cNvPr id="3" name="Title 1">
            <a:extLst>
              <a:ext uri="{FF2B5EF4-FFF2-40B4-BE49-F238E27FC236}">
                <a16:creationId xmlns:a16="http://schemas.microsoft.com/office/drawing/2014/main" id="{BED62F17-7EDD-4BA3-A0E7-14A1DE35DCBF}"/>
              </a:ext>
            </a:extLst>
          </p:cNvPr>
          <p:cNvSpPr txBox="1">
            <a:spLocks/>
          </p:cNvSpPr>
          <p:nvPr/>
        </p:nvSpPr>
        <p:spPr bwMode="auto">
          <a:xfrm>
            <a:off x="0" y="360381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a:r>
              <a:rPr lang="ar-EG" b="1" u="sng" dirty="0">
                <a:solidFill>
                  <a:srgbClr val="FFC000"/>
                </a:solidFill>
                <a:latin typeface="Times New Roman" panose="02020603050405020304" pitchFamily="18" charset="0"/>
                <a:cs typeface="Times New Roman" panose="02020603050405020304" pitchFamily="18" charset="0"/>
              </a:rPr>
              <a:t>المزمور (81: 1 ـ 3 )</a:t>
            </a:r>
          </a:p>
        </p:txBody>
      </p:sp>
      <p:sp>
        <p:nvSpPr>
          <p:cNvPr id="5" name="Content Placeholder 3">
            <a:extLst>
              <a:ext uri="{FF2B5EF4-FFF2-40B4-BE49-F238E27FC236}">
                <a16:creationId xmlns:a16="http://schemas.microsoft.com/office/drawing/2014/main" id="{F0E6FC56-24DA-4900-8A54-5DB95C8A0891}"/>
              </a:ext>
            </a:extLst>
          </p:cNvPr>
          <p:cNvSpPr txBox="1">
            <a:spLocks/>
          </p:cNvSpPr>
          <p:nvPr/>
        </p:nvSpPr>
        <p:spPr bwMode="auto">
          <a:xfrm>
            <a:off x="0" y="4463115"/>
            <a:ext cx="9144000" cy="2077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defTabSz="914400" rtl="1" fontAlgn="base">
              <a:spcBef>
                <a:spcPct val="20000"/>
              </a:spcBef>
              <a:spcAft>
                <a:spcPct val="0"/>
              </a:spcAft>
            </a:pPr>
            <a:r>
              <a:rPr lang="ar-EG" sz="4300" b="1" dirty="0">
                <a:solidFill>
                  <a:prstClr val="white"/>
                </a:solidFill>
                <a:latin typeface="CS New Athanasius" panose="020B0500000000000000" pitchFamily="34" charset="0"/>
                <a:cs typeface="Times New Roman" panose="02020603050405020304" pitchFamily="18" charset="0"/>
              </a:rPr>
              <a:t>بوّقوا في رأس الشهر بالبوق. في يوم عيدكم المشهور. ابتهجوا بالله معيننا، هللوا لإله يعقوب. خذوا مزمارًا واضربوا دفًا. مزمارًا مُطربًا مع قيثارةٍ. </a:t>
            </a:r>
          </a:p>
        </p:txBody>
      </p:sp>
    </p:spTree>
    <p:extLst>
      <p:ext uri="{BB962C8B-B14F-4D97-AF65-F5344CB8AC3E}">
        <p14:creationId xmlns:p14="http://schemas.microsoft.com/office/powerpoint/2010/main" val="438275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F5CD2-4D7D-486C-80DB-63D679B95145}"/>
              </a:ext>
            </a:extLst>
          </p:cNvPr>
          <p:cNvSpPr>
            <a:spLocks noGrp="1"/>
          </p:cNvSpPr>
          <p:nvPr>
            <p:ph type="title"/>
          </p:nvPr>
        </p:nvSpPr>
        <p:spPr>
          <a:xfrm>
            <a:off x="0" y="3684494"/>
            <a:ext cx="9144000" cy="709054"/>
          </a:xfrm>
        </p:spPr>
        <p:txBody>
          <a:bodyPr/>
          <a:lstStyle/>
          <a:p>
            <a:pPr algn="r"/>
            <a:r>
              <a:rPr kumimoji="0" lang="ar-EG"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الأول من متي (21: 1 ـ 17)</a:t>
            </a:r>
            <a:endParaRPr lang="en-GB" dirty="0"/>
          </a:p>
        </p:txBody>
      </p:sp>
      <p:sp>
        <p:nvSpPr>
          <p:cNvPr id="9" name="Content Placeholder 3">
            <a:extLst>
              <a:ext uri="{FF2B5EF4-FFF2-40B4-BE49-F238E27FC236}">
                <a16:creationId xmlns:a16="http://schemas.microsoft.com/office/drawing/2014/main" id="{E1D25DB6-2AF6-483F-87E5-DA473A54B379}"/>
              </a:ext>
            </a:extLst>
          </p:cNvPr>
          <p:cNvSpPr txBox="1">
            <a:spLocks/>
          </p:cNvSpPr>
          <p:nvPr/>
        </p:nvSpPr>
        <p:spPr bwMode="auto">
          <a:xfrm>
            <a:off x="0" y="4393548"/>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rtl="1">
              <a:lnSpc>
                <a:spcPct val="90000"/>
              </a:lnSpc>
              <a:spcBef>
                <a:spcPct val="20000"/>
              </a:spcBef>
            </a:pPr>
            <a:r>
              <a:rPr lang="ar-EG" b="1" dirty="0">
                <a:solidFill>
                  <a:srgbClr val="FFFFFF"/>
                </a:solidFill>
                <a:latin typeface="Calibri" panose="020F0502020204030204" pitchFamily="34" charset="0"/>
                <a:cs typeface="Times New Roman" panose="02020603050405020304" pitchFamily="18" charset="0"/>
              </a:rPr>
              <a:t>ولما قربوا من أورشليم وجاؤا إلى بيت فاجي عند جبل الزيتون، حينئذٍ أرسل يسوع اثنين من تلاميذه قائلاً لهما: "اذهبا إلى هذه القرية التي أمامكما، فستجدان أتانًا مربوطةً وجحشًا معها، فحلاهما</a:t>
            </a:r>
            <a:br>
              <a:rPr lang="ar-EG" b="1" dirty="0">
                <a:solidFill>
                  <a:srgbClr val="FFFFFF"/>
                </a:solidFill>
                <a:latin typeface="Calibri" panose="020F0502020204030204" pitchFamily="34" charset="0"/>
                <a:cs typeface="Times New Roman" panose="02020603050405020304" pitchFamily="18" charset="0"/>
              </a:rPr>
            </a:br>
            <a:endParaRPr lang="ar-EG"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8275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ACFE51-E886-41FF-A11A-FC5D048F64A5}"/>
              </a:ext>
            </a:extLst>
          </p:cNvPr>
          <p:cNvSpPr txBox="1"/>
          <p:nvPr/>
        </p:nvSpPr>
        <p:spPr>
          <a:xfrm>
            <a:off x="0" y="4383306"/>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وأتياني بهما. وإن قال لكما أحدٌ شيئًا، فقولا: "إن الرب محتاج إليهما فللوقت يرسلهما". فكان هذا</a:t>
            </a:r>
            <a:r>
              <a:rPr lang="ar-EG" sz="4400" b="1" dirty="0">
                <a:solidFill>
                  <a:srgbClr val="FFFFFF"/>
                </a:solidFill>
                <a:latin typeface="Calibri" panose="020F0502020204030204" pitchFamily="34" charset="0"/>
                <a:cs typeface="Times New Roman" panose="02020603050405020304" pitchFamily="18" charset="0"/>
              </a:rPr>
              <a:t> كله لكي يتم ما قيل بالنبي القائل: "قولوا لابنة صهيون: هوذا ملكك يأتيك وديعًا، راكبًا على أتانٍ </a:t>
            </a:r>
            <a:br>
              <a:rPr lang="ar-EG" sz="4400" b="1" dirty="0">
                <a:solidFill>
                  <a:srgbClr val="FFFFFF"/>
                </a:solidFill>
                <a:latin typeface="Calibri" panose="020F0502020204030204" pitchFamily="34" charset="0"/>
                <a:cs typeface="Times New Roman" panose="02020603050405020304" pitchFamily="18" charset="0"/>
              </a:rPr>
            </a:br>
            <a:endParaRPr lang="ar-EG" sz="44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9644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ACFE51-E886-41FF-A11A-FC5D048F64A5}"/>
              </a:ext>
            </a:extLst>
          </p:cNvPr>
          <p:cNvSpPr txBox="1"/>
          <p:nvPr/>
        </p:nvSpPr>
        <p:spPr>
          <a:xfrm>
            <a:off x="0" y="4383306"/>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وجحشٍ ابن أتانٍ". فلما ذهب التلميذان وصنعا كما أمرهما يسوع. وأتيا بالآتان والجحش، ووضعا عليهما ثيابهما وجلس فوقهما. والجمع الأكثر فرشوا ثيابهم في الطريق. وآخرون قطعوا أغصانًا</a:t>
            </a:r>
            <a:br>
              <a:rPr lang="ar-EG" sz="4400" b="1" dirty="0">
                <a:solidFill>
                  <a:srgbClr val="FFFFFF"/>
                </a:solidFill>
                <a:latin typeface="Calibri" panose="020F0502020204030204" pitchFamily="34" charset="0"/>
                <a:cs typeface="Times New Roman" panose="02020603050405020304" pitchFamily="18" charset="0"/>
              </a:rPr>
            </a:br>
            <a:endParaRPr lang="ar-EG" sz="44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58698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ACFE51-E886-41FF-A11A-FC5D048F64A5}"/>
              </a:ext>
            </a:extLst>
          </p:cNvPr>
          <p:cNvSpPr txBox="1"/>
          <p:nvPr/>
        </p:nvSpPr>
        <p:spPr>
          <a:xfrm>
            <a:off x="0" y="4383306"/>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من الشجر وفرشوها على الطريق. والجموع الذين تقدموا والذين تبعوا كانوا يصرخون قائلين: "أوصنا لإبن داودا مبارك الآتي باسم الرب! أوصنا في الأعالي". ولما دخل أورشليم ارتجت المدينة</a:t>
            </a:r>
            <a:br>
              <a:rPr lang="ar-EG" sz="4400" b="1" dirty="0">
                <a:solidFill>
                  <a:srgbClr val="FFFFFF"/>
                </a:solidFill>
                <a:latin typeface="Calibri" panose="020F0502020204030204" pitchFamily="34" charset="0"/>
                <a:cs typeface="Times New Roman" panose="02020603050405020304" pitchFamily="18" charset="0"/>
              </a:rPr>
            </a:br>
            <a:endParaRPr lang="ar-EG" sz="44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2554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ACFE51-E886-41FF-A11A-FC5D048F64A5}"/>
              </a:ext>
            </a:extLst>
          </p:cNvPr>
          <p:cNvSpPr txBox="1"/>
          <p:nvPr/>
        </p:nvSpPr>
        <p:spPr>
          <a:xfrm>
            <a:off x="0" y="4383306"/>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كلها قائلةً: "من هو هذا؟". فقالت الجموع: "هذا هو يسوع النبي الذي من ناصرة الجليل" ودخل يسوع إلى الهيكل وأخرج جميع الذين كانوا يبيعون ويشترون في الهيكل، وقلب موائد الصيارفة </a:t>
            </a:r>
            <a:br>
              <a:rPr lang="ar-EG" sz="4400" b="1" dirty="0">
                <a:solidFill>
                  <a:srgbClr val="FFFFFF"/>
                </a:solidFill>
                <a:latin typeface="Calibri" panose="020F0502020204030204" pitchFamily="34" charset="0"/>
                <a:cs typeface="Times New Roman" panose="02020603050405020304" pitchFamily="18" charset="0"/>
              </a:rPr>
            </a:br>
            <a:endParaRPr lang="ar-EG" sz="44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5675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ACFE51-E886-41FF-A11A-FC5D048F64A5}"/>
              </a:ext>
            </a:extLst>
          </p:cNvPr>
          <p:cNvSpPr txBox="1"/>
          <p:nvPr/>
        </p:nvSpPr>
        <p:spPr>
          <a:xfrm>
            <a:off x="0" y="4383306"/>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وكراسي باعة الحمام. وقال لهم: "مكتوبٌ: بيتي بيت الصلاة يدعى. وأنتم جعلتموه مغارة لصوص!" وتقدم إليه عميٌ وعرج في الهيكل فشفاهم فلما رأى رؤساء الكهنة والكتبة العجائب </a:t>
            </a:r>
            <a:b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ar-EG" sz="44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52755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ACFE51-E886-41FF-A11A-FC5D048F64A5}"/>
              </a:ext>
            </a:extLst>
          </p:cNvPr>
          <p:cNvSpPr txBox="1"/>
          <p:nvPr/>
        </p:nvSpPr>
        <p:spPr>
          <a:xfrm>
            <a:off x="0" y="4383306"/>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التي صنعها، والأولاد يصيحون في الهيكل قائلين: "أوصنا لابن داود" تذمروا وقالوا له:</a:t>
            </a:r>
            <a:r>
              <a:rPr lang="ar-EG" sz="4400" b="1" dirty="0">
                <a:solidFill>
                  <a:srgbClr val="FFFFFF"/>
                </a:solidFill>
                <a:latin typeface="Calibri" panose="020F0502020204030204" pitchFamily="34" charset="0"/>
                <a:cs typeface="Times New Roman" panose="02020603050405020304" pitchFamily="18" charset="0"/>
              </a:rPr>
              <a:t> "أما تسمع ما يقوله هؤلاء؟" فقال لهم يسوع: نعم! أما قرأتم قط في الكتب أنه: "من أفواه الأطفال والرضعان</a:t>
            </a:r>
            <a:br>
              <a:rPr lang="ar-EG" sz="4400" b="1" dirty="0">
                <a:solidFill>
                  <a:srgbClr val="FFFFFF"/>
                </a:solidFill>
                <a:latin typeface="Calibri" panose="020F0502020204030204" pitchFamily="34" charset="0"/>
                <a:cs typeface="Times New Roman" panose="02020603050405020304" pitchFamily="18" charset="0"/>
              </a:rPr>
            </a:br>
            <a:endParaRPr lang="ar-EG" sz="44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2977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ACFE51-E886-41FF-A11A-FC5D048F64A5}"/>
              </a:ext>
            </a:extLst>
          </p:cNvPr>
          <p:cNvSpPr txBox="1"/>
          <p:nvPr/>
        </p:nvSpPr>
        <p:spPr>
          <a:xfrm>
            <a:off x="0" y="4383306"/>
            <a:ext cx="9144000" cy="1754326"/>
          </a:xfrm>
          <a:prstGeom prst="rect">
            <a:avLst/>
          </a:prstGeom>
          <a:noFill/>
        </p:spPr>
        <p:txBody>
          <a:bodyPr wrap="square">
            <a:spAutoFit/>
          </a:bodyPr>
          <a:lstStyle/>
          <a:p>
            <a:pPr algn="justLow" rtl="1"/>
            <a:r>
              <a:rPr lang="ar-EG" sz="5400" b="1" dirty="0">
                <a:solidFill>
                  <a:srgbClr val="FFFFFF"/>
                </a:solidFill>
                <a:latin typeface="Calibri" panose="020F0502020204030204" pitchFamily="34" charset="0"/>
                <a:cs typeface="Times New Roman" panose="02020603050405020304" pitchFamily="18" charset="0"/>
              </a:rPr>
              <a:t>هيأت سبحًا؟". ثم تركهم وخرج خارج المدينة إلى بيت عنيا وبات هناك.</a:t>
            </a:r>
          </a:p>
        </p:txBody>
      </p:sp>
    </p:spTree>
    <p:extLst>
      <p:ext uri="{BB962C8B-B14F-4D97-AF65-F5344CB8AC3E}">
        <p14:creationId xmlns:p14="http://schemas.microsoft.com/office/powerpoint/2010/main" val="17212743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6421-8E27-456F-A3C9-1902B62F4C55}"/>
              </a:ext>
            </a:extLst>
          </p:cNvPr>
          <p:cNvSpPr>
            <a:spLocks noGrp="1"/>
          </p:cNvSpPr>
          <p:nvPr>
            <p:ph type="title"/>
          </p:nvPr>
        </p:nvSpPr>
        <p:spPr>
          <a:xfrm>
            <a:off x="0" y="3724836"/>
            <a:ext cx="9144000" cy="641818"/>
          </a:xfrm>
        </p:spPr>
        <p:txBody>
          <a:bodyPr>
            <a:normAutofit fontScale="90000"/>
          </a:bodyPr>
          <a:lstStyle/>
          <a:p>
            <a:pPr algn="r" rtl="1"/>
            <a:r>
              <a:rPr kumimoji="0" lang="ar-EG"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الثانى من مرقس (11: 1 ـ 11)</a:t>
            </a:r>
            <a:endParaRPr lang="en-GB" dirty="0"/>
          </a:p>
        </p:txBody>
      </p:sp>
      <p:sp>
        <p:nvSpPr>
          <p:cNvPr id="3" name="Content Placeholder 3">
            <a:extLst>
              <a:ext uri="{FF2B5EF4-FFF2-40B4-BE49-F238E27FC236}">
                <a16:creationId xmlns:a16="http://schemas.microsoft.com/office/drawing/2014/main" id="{62DE590B-6C3C-4A65-BE07-6BA3AD959BA5}"/>
              </a:ext>
            </a:extLst>
          </p:cNvPr>
          <p:cNvSpPr txBox="1">
            <a:spLocks/>
          </p:cNvSpPr>
          <p:nvPr/>
        </p:nvSpPr>
        <p:spPr bwMode="auto">
          <a:xfrm>
            <a:off x="0" y="4366654"/>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rtl="1">
              <a:lnSpc>
                <a:spcPct val="90000"/>
              </a:lnSpc>
              <a:spcBef>
                <a:spcPct val="20000"/>
              </a:spcBef>
            </a:pPr>
            <a:r>
              <a:rPr lang="ar-EG" b="1" dirty="0">
                <a:solidFill>
                  <a:srgbClr val="FFFFFF"/>
                </a:solidFill>
                <a:latin typeface="Calibri" panose="020F0502020204030204" pitchFamily="34" charset="0"/>
                <a:cs typeface="Times New Roman" panose="02020603050405020304" pitchFamily="18" charset="0"/>
              </a:rPr>
              <a:t>ولما قرب من أورشليم وأتى إلى بيت فاجي وبيت عنيا، عند جبل الزيتون، أرسل اثنين من تلاميذه،  وقال لهما: "اذهبا إلى القرية التي أمامكما، فللوقت وأنتما داخلان إليها تجدان جحشًا مربوطًا وهذا لم</a:t>
            </a:r>
            <a:br>
              <a:rPr lang="ar-EG" b="1" dirty="0">
                <a:solidFill>
                  <a:srgbClr val="FFFFFF"/>
                </a:solidFill>
                <a:latin typeface="Calibri" panose="020F0502020204030204" pitchFamily="34" charset="0"/>
                <a:cs typeface="Times New Roman" panose="02020603050405020304" pitchFamily="18" charset="0"/>
              </a:rPr>
            </a:br>
            <a:endParaRPr lang="ar-EG"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5157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A8A8EC-13C4-4470-A8ED-EAE0FF09631C}"/>
              </a:ext>
            </a:extLst>
          </p:cNvPr>
          <p:cNvSpPr txBox="1"/>
          <p:nvPr/>
        </p:nvSpPr>
        <p:spPr>
          <a:xfrm>
            <a:off x="0" y="4337482"/>
            <a:ext cx="9144000" cy="3139321"/>
          </a:xfrm>
          <a:prstGeom prst="rect">
            <a:avLst/>
          </a:prstGeom>
          <a:noFill/>
        </p:spPr>
        <p:txBody>
          <a:bodyPr wrap="square">
            <a:spAutoFit/>
          </a:bodyPr>
          <a:lstStyle/>
          <a:p>
            <a:pPr algn="justLow" rtl="1">
              <a:lnSpc>
                <a:spcPct val="90000"/>
              </a:lnSpc>
            </a:pPr>
            <a:r>
              <a:rPr kumimoji="0" lang="ar-SA" altLang="en-US"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فقال يسوع: "دعوها. إنما حفظته ليوم دفني، لأن المساكين معكم كل حينٍ، وأما أنا فلست معكم كل حينٍ".</a:t>
            </a:r>
            <a:r>
              <a:rPr kumimoji="0" lang="ar-EG" altLang="en-US"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altLang="en-US"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وعلم جمع كثير من اليهود أنه هناك، فجاءوا ليس من أجل يسوع وحده،</a:t>
            </a:r>
            <a:r>
              <a:rPr kumimoji="0" lang="ar-EG" altLang="en-US"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lang="ar-SA" altLang="en-US" sz="4400" b="1" dirty="0">
                <a:cs typeface="Times New Roman" panose="02020603050405020304" pitchFamily="18" charset="0"/>
              </a:rPr>
              <a:t>بل لينظروا</a:t>
            </a:r>
            <a:br>
              <a:rPr lang="ar-EG" altLang="en-US" sz="4400" b="1" dirty="0">
                <a:cs typeface="Times New Roman" panose="02020603050405020304" pitchFamily="18" charset="0"/>
              </a:rPr>
            </a:br>
            <a:endParaRPr lang="en-GB" sz="4400" dirty="0"/>
          </a:p>
        </p:txBody>
      </p:sp>
    </p:spTree>
    <p:extLst>
      <p:ext uri="{BB962C8B-B14F-4D97-AF65-F5344CB8AC3E}">
        <p14:creationId xmlns:p14="http://schemas.microsoft.com/office/powerpoint/2010/main" val="18314742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ED7662-57DC-42ED-B475-94D908459262}"/>
              </a:ext>
            </a:extLst>
          </p:cNvPr>
          <p:cNvSpPr txBox="1"/>
          <p:nvPr/>
        </p:nvSpPr>
        <p:spPr>
          <a:xfrm>
            <a:off x="0" y="4379276"/>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يركبه أحدٌ من الناس. فحلاه وأتيا به. وإن قال لكما أحدٌ لماذا تفعلان هذا؟ فقولا إن الرب محتاجٌ إليه. وللوقت يرسله إلى هنا". فمضيا ووجدا الجحش مربوطًا عند الباب خارجًا على الطريق، فحلاه.</a:t>
            </a:r>
            <a:b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2139028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ED7662-57DC-42ED-B475-94D908459262}"/>
              </a:ext>
            </a:extLst>
          </p:cNvPr>
          <p:cNvSpPr txBox="1"/>
          <p:nvPr/>
        </p:nvSpPr>
        <p:spPr>
          <a:xfrm>
            <a:off x="0" y="4379276"/>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فقال لهما قومٌ من القيام هناك: "ماذا تفعلان، تحلان الجحش؟" أما هما فقالا لهم كما قال لهما يسوع فتركوهما. فأتيا بالجحش إلى يسوع، وألقيا عليه ثيابهما فركب عليه. وكثيرون فرشوا ثيابهم</a:t>
            </a:r>
            <a:b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4985474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ED7662-57DC-42ED-B475-94D908459262}"/>
              </a:ext>
            </a:extLst>
          </p:cNvPr>
          <p:cNvSpPr txBox="1"/>
          <p:nvPr/>
        </p:nvSpPr>
        <p:spPr>
          <a:xfrm>
            <a:off x="0" y="4379276"/>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في الطريق. وآخرون قطعوا أغصانًا من الشجر من الحقول وفرشوها في الطريق والذين تقدموا، والذين تبعوا كانوا يصرخون قائلين: "أوصنا مباركٌ الآتي باسم الرب! مباركةً مملكة أبينا داود</a:t>
            </a:r>
            <a:b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41229306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ED7662-57DC-42ED-B475-94D908459262}"/>
              </a:ext>
            </a:extLst>
          </p:cNvPr>
          <p:cNvSpPr txBox="1"/>
          <p:nvPr/>
        </p:nvSpPr>
        <p:spPr>
          <a:xfrm>
            <a:off x="0" y="4379276"/>
            <a:ext cx="9144000" cy="2529923"/>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الآتية (باسم الرب) أوصنا في الأعالي!". فدخل إلى أورشليم إلى الهيكل، ولما نظر حوله إلى كل شيءٍ إذ كان الوقت قد أمسى، خرج إلى بيت عنيا مع الاثني عشر. </a:t>
            </a:r>
          </a:p>
        </p:txBody>
      </p:sp>
    </p:spTree>
    <p:extLst>
      <p:ext uri="{BB962C8B-B14F-4D97-AF65-F5344CB8AC3E}">
        <p14:creationId xmlns:p14="http://schemas.microsoft.com/office/powerpoint/2010/main" val="775827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39474-974E-4C90-9B83-F6CE8ACABE70}"/>
              </a:ext>
            </a:extLst>
          </p:cNvPr>
          <p:cNvSpPr>
            <a:spLocks noGrp="1"/>
          </p:cNvSpPr>
          <p:nvPr>
            <p:ph type="title"/>
          </p:nvPr>
        </p:nvSpPr>
        <p:spPr>
          <a:xfrm>
            <a:off x="0" y="3738282"/>
            <a:ext cx="9144000" cy="588030"/>
          </a:xfrm>
        </p:spPr>
        <p:txBody>
          <a:bodyPr>
            <a:normAutofit fontScale="90000"/>
          </a:bodyPr>
          <a:lstStyle/>
          <a:p>
            <a:pPr algn="r" rtl="1"/>
            <a:r>
              <a:rPr kumimoji="0" lang="ar-EG"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الثالث من لوقا (19: 29 ـ 48)</a:t>
            </a:r>
            <a:endParaRPr lang="en-GB" dirty="0"/>
          </a:p>
        </p:txBody>
      </p:sp>
      <p:sp>
        <p:nvSpPr>
          <p:cNvPr id="3" name="Content Placeholder 3">
            <a:extLst>
              <a:ext uri="{FF2B5EF4-FFF2-40B4-BE49-F238E27FC236}">
                <a16:creationId xmlns:a16="http://schemas.microsoft.com/office/drawing/2014/main" id="{9072C119-8A17-45A8-A553-0E81A34C0E29}"/>
              </a:ext>
            </a:extLst>
          </p:cNvPr>
          <p:cNvSpPr txBox="1">
            <a:spLocks/>
          </p:cNvSpPr>
          <p:nvPr/>
        </p:nvSpPr>
        <p:spPr bwMode="auto">
          <a:xfrm>
            <a:off x="0" y="4326312"/>
            <a:ext cx="9144000" cy="30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rtl="1">
              <a:lnSpc>
                <a:spcPct val="90000"/>
              </a:lnSpc>
              <a:spcBef>
                <a:spcPct val="20000"/>
              </a:spcBef>
            </a:pPr>
            <a:r>
              <a:rPr lang="ar-EG" sz="4300" b="1" dirty="0">
                <a:solidFill>
                  <a:srgbClr val="FFFFFF"/>
                </a:solidFill>
                <a:latin typeface="Calibri" panose="020F0502020204030204" pitchFamily="34" charset="0"/>
                <a:cs typeface="Times New Roman" panose="02020603050405020304" pitchFamily="18" charset="0"/>
              </a:rPr>
              <a:t>وإذ قرب من بيت فاجي وبيت عنيا عند الجبل الذي يدعى جبل الزيتون أرسل اثنين من تلاميذه قائلاً: "إذهبا إلى هذه القرية التي أمامكما، وحين تدخلانها تجدان جحشاً مربوطاً لم يركبه أحدٌ من </a:t>
            </a: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الناس قط، </a:t>
            </a:r>
            <a:b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ar-EG" sz="43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68964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EBB812-892A-4F08-8E98-65B71744C70E}"/>
              </a:ext>
            </a:extLst>
          </p:cNvPr>
          <p:cNvSpPr txBox="1"/>
          <p:nvPr/>
        </p:nvSpPr>
        <p:spPr>
          <a:xfrm>
            <a:off x="0" y="4392724"/>
            <a:ext cx="9144000" cy="3070071"/>
          </a:xfrm>
          <a:prstGeom prst="rect">
            <a:avLst/>
          </a:prstGeom>
          <a:noFill/>
        </p:spPr>
        <p:txBody>
          <a:bodyPr wrap="square">
            <a:spAutoFit/>
          </a:bodyPr>
          <a:lstStyle/>
          <a:p>
            <a:pPr algn="justLow" rtl="1">
              <a:lnSpc>
                <a:spcPct val="90000"/>
              </a:lnSpc>
            </a:pPr>
            <a:r>
              <a:rPr kumimoji="0" lang="ar-EG" sz="43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فحلاه وأتيا به. وإن سألكما أحدٌ وقال: لماذا تحلانه؟ فقولا له هكذا: إن الرب محتاج إليه" فلما ذهب المرسلان وجدا كما قال لهما. وفيما هما يحلان الجحش قال لهما أصحابه: "لماذا تحلان الجحش؟"</a:t>
            </a:r>
            <a:br>
              <a:rPr kumimoji="0" lang="ar-EG" sz="43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300" dirty="0"/>
          </a:p>
        </p:txBody>
      </p:sp>
    </p:spTree>
    <p:extLst>
      <p:ext uri="{BB962C8B-B14F-4D97-AF65-F5344CB8AC3E}">
        <p14:creationId xmlns:p14="http://schemas.microsoft.com/office/powerpoint/2010/main" val="32650348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EBB812-892A-4F08-8E98-65B71744C70E}"/>
              </a:ext>
            </a:extLst>
          </p:cNvPr>
          <p:cNvSpPr txBox="1"/>
          <p:nvPr/>
        </p:nvSpPr>
        <p:spPr>
          <a:xfrm>
            <a:off x="0" y="4328077"/>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أما هما فقالا: "إن الرب محتاج إليه". وأنيا به إلى يسوع، وطرحًا ثيابهما على الجحش وأركبا يسوع. وفيما هو سائرٌ كانوا يفرشون ثيابهم في الطريق. وعندما قرب من منحدرٍ جبل الزيتون، ابتدأ كل</a:t>
            </a:r>
            <a:b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14468363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EBB812-892A-4F08-8E98-65B71744C70E}"/>
              </a:ext>
            </a:extLst>
          </p:cNvPr>
          <p:cNvSpPr txBox="1"/>
          <p:nvPr/>
        </p:nvSpPr>
        <p:spPr>
          <a:xfrm>
            <a:off x="0" y="4328077"/>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جمهورٍ التلاميذ يفرحون ويباركون الله بصوتٍ عظيمٍ، لأجل جميع القوات التي نظروها. قائلين: "مبارك الملك الآتي باسم الرب، سلامٌ في السماء ومجد في الأعالي". وإن قومًا من الفريسيين من</a:t>
            </a:r>
            <a:b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16352411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EBB812-892A-4F08-8E98-65B71744C70E}"/>
              </a:ext>
            </a:extLst>
          </p:cNvPr>
          <p:cNvSpPr txBox="1"/>
          <p:nvPr/>
        </p:nvSpPr>
        <p:spPr>
          <a:xfrm>
            <a:off x="0" y="4328077"/>
            <a:ext cx="9144000" cy="3070071"/>
          </a:xfrm>
          <a:prstGeom prst="rect">
            <a:avLst/>
          </a:prstGeom>
          <a:noFill/>
        </p:spPr>
        <p:txBody>
          <a:bodyPr wrap="square">
            <a:spAutoFit/>
          </a:bodyPr>
          <a:lstStyle/>
          <a:p>
            <a:pPr algn="justLow" rtl="1">
              <a:lnSpc>
                <a:spcPct val="90000"/>
              </a:lnSpc>
            </a:pPr>
            <a:r>
              <a:rPr kumimoji="0" lang="ar-EG" sz="43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الجمع قالوا له: "يا معلم، انتهر تلاميذك". فأجاب وقال لهم: أقول لكم: إنه إن سكت هؤلاء نطقت الحجارة". فلما قرب ورأى المدينة بكى عليها قائلاً: "لو كنت أنت تعلمين في هذا اليوم ما هو لسلامك، </a:t>
            </a:r>
            <a:br>
              <a:rPr kumimoji="0" lang="ar-EG" sz="43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300" dirty="0"/>
          </a:p>
        </p:txBody>
      </p:sp>
    </p:spTree>
    <p:extLst>
      <p:ext uri="{BB962C8B-B14F-4D97-AF65-F5344CB8AC3E}">
        <p14:creationId xmlns:p14="http://schemas.microsoft.com/office/powerpoint/2010/main" val="5420098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EBB812-892A-4F08-8E98-65B71744C70E}"/>
              </a:ext>
            </a:extLst>
          </p:cNvPr>
          <p:cNvSpPr txBox="1"/>
          <p:nvPr/>
        </p:nvSpPr>
        <p:spPr>
          <a:xfrm>
            <a:off x="0" y="4341524"/>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ولكن الآن قد أخفي عن عينيك. فإنه ستأتي أيام ويحيط بك أعداؤك بمترسة، ويحدقون بك ويحاصرونك من كل جهةٍ ويهدمونك وبنيك فيك، ولا يتركون فيك حجرًا على حجرٍ؛ لأنك لم تعرفي</a:t>
            </a:r>
            <a:b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4232481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4405689-A237-4587-AB6F-E8E466C5DD74}"/>
              </a:ext>
            </a:extLst>
          </p:cNvPr>
          <p:cNvSpPr txBox="1">
            <a:spLocks/>
          </p:cNvSpPr>
          <p:nvPr/>
        </p:nvSpPr>
        <p:spPr bwMode="auto">
          <a:xfrm>
            <a:off x="0" y="4354971"/>
            <a:ext cx="9144000" cy="25299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Low" rtl="1">
              <a:spcBef>
                <a:spcPct val="0"/>
              </a:spcBef>
              <a:buFontTx/>
              <a:buNone/>
            </a:pPr>
            <a:r>
              <a:rPr lang="ar-SA" altLang="en-US" sz="4400" b="1" dirty="0">
                <a:cs typeface="Times New Roman" panose="02020603050405020304" pitchFamily="18" charset="0"/>
              </a:rPr>
              <a:t>أيضًا لعازر الذي أقامه من بين الأموات. فتشاور رؤساء الكهنة أن يقتلوا لعازر أيضًا، لأن كثيرين من اليهود كانوا من أجله يمضون ويؤمنون بيسوع.</a:t>
            </a:r>
          </a:p>
        </p:txBody>
      </p:sp>
    </p:spTree>
    <p:extLst>
      <p:ext uri="{BB962C8B-B14F-4D97-AF65-F5344CB8AC3E}">
        <p14:creationId xmlns:p14="http://schemas.microsoft.com/office/powerpoint/2010/main" val="20439776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EBB812-892A-4F08-8E98-65B71744C70E}"/>
              </a:ext>
            </a:extLst>
          </p:cNvPr>
          <p:cNvSpPr txBox="1"/>
          <p:nvPr/>
        </p:nvSpPr>
        <p:spPr>
          <a:xfrm>
            <a:off x="0" y="4395312"/>
            <a:ext cx="9144000" cy="3139321"/>
          </a:xfrm>
          <a:prstGeom prst="rect">
            <a:avLst/>
          </a:prstGeom>
          <a:noFill/>
        </p:spPr>
        <p:txBody>
          <a:bodyPr wrap="square">
            <a:spAutoFit/>
          </a:bodyPr>
          <a:lstStyle/>
          <a:p>
            <a:pPr algn="justLow" rtl="1">
              <a:lnSpc>
                <a:spcPct val="90000"/>
              </a:lnSpc>
            </a:pPr>
            <a: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زمان افتقادك". ولما دخل الهيكل ابتدأ يخرج الذين كانوا يبيعون (ويشترون فيه) قائلاً لهم: "مكتوبٌ أن بيتي بيت الصلاة. وأنتم جعلتموه مغارة لصوص" وكان يعلم كل يوم في الهيكل،</a:t>
            </a:r>
            <a:br>
              <a:rPr kumimoji="0" lang="ar-EG"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40769166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EBB812-892A-4F08-8E98-65B71744C70E}"/>
              </a:ext>
            </a:extLst>
          </p:cNvPr>
          <p:cNvSpPr txBox="1"/>
          <p:nvPr/>
        </p:nvSpPr>
        <p:spPr>
          <a:xfrm>
            <a:off x="0" y="4381865"/>
            <a:ext cx="9144000" cy="2446824"/>
          </a:xfrm>
          <a:prstGeom prst="rect">
            <a:avLst/>
          </a:prstGeom>
          <a:noFill/>
        </p:spPr>
        <p:txBody>
          <a:bodyPr wrap="square">
            <a:spAutoFit/>
          </a:bodyPr>
          <a:lstStyle/>
          <a:p>
            <a:pPr algn="justLow" rtl="1"/>
            <a:r>
              <a:rPr kumimoji="0" lang="ar-EG" sz="51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وكان رؤساء الكهنة والكتبة ومقدمو الشعب يطلبون أن يهلكوه، ولم يجدوا ما يفعلون؛ لأن الشعب كله كان متعلقًا به يسمع منه.</a:t>
            </a:r>
            <a:endParaRPr lang="en-GB" sz="5100" dirty="0"/>
          </a:p>
        </p:txBody>
      </p:sp>
    </p:spTree>
    <p:extLst>
      <p:ext uri="{BB962C8B-B14F-4D97-AF65-F5344CB8AC3E}">
        <p14:creationId xmlns:p14="http://schemas.microsoft.com/office/powerpoint/2010/main" val="25292758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8C11-BA6F-4E57-A317-39AF6EF7085A}"/>
              </a:ext>
            </a:extLst>
          </p:cNvPr>
          <p:cNvSpPr>
            <a:spLocks noGrp="1"/>
          </p:cNvSpPr>
          <p:nvPr>
            <p:ph type="title"/>
          </p:nvPr>
        </p:nvSpPr>
        <p:spPr>
          <a:xfrm>
            <a:off x="-1657350" y="0"/>
            <a:ext cx="1657350" cy="1325563"/>
          </a:xfrm>
        </p:spPr>
        <p:txBody>
          <a:bodyPr/>
          <a:lstStyle/>
          <a:p>
            <a:pPr algn="ctr"/>
            <a:r>
              <a:rPr lang="ar-EG" dirty="0"/>
              <a:t>المزمور الثاني</a:t>
            </a:r>
            <a:endParaRPr lang="en-GB" dirty="0"/>
          </a:p>
        </p:txBody>
      </p:sp>
      <p:sp>
        <p:nvSpPr>
          <p:cNvPr id="3" name="Title 1">
            <a:extLst>
              <a:ext uri="{FF2B5EF4-FFF2-40B4-BE49-F238E27FC236}">
                <a16:creationId xmlns:a16="http://schemas.microsoft.com/office/drawing/2014/main" id="{97F12819-D1B0-4EAD-9AAF-564ABC7D461B}"/>
              </a:ext>
            </a:extLst>
          </p:cNvPr>
          <p:cNvSpPr txBox="1">
            <a:spLocks/>
          </p:cNvSpPr>
          <p:nvPr/>
        </p:nvSpPr>
        <p:spPr bwMode="auto">
          <a:xfrm>
            <a:off x="0" y="359036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a:r>
              <a:rPr lang="ar-EG" b="1" u="sng" dirty="0">
                <a:solidFill>
                  <a:srgbClr val="FFC000"/>
                </a:solidFill>
                <a:latin typeface="Times New Roman" panose="02020603050405020304" pitchFamily="18" charset="0"/>
                <a:cs typeface="Times New Roman" panose="02020603050405020304" pitchFamily="18" charset="0"/>
              </a:rPr>
              <a:t>المزمور (1:64 ، 2)</a:t>
            </a:r>
          </a:p>
        </p:txBody>
      </p:sp>
      <p:sp>
        <p:nvSpPr>
          <p:cNvPr id="4" name="Content Placeholder 3">
            <a:extLst>
              <a:ext uri="{FF2B5EF4-FFF2-40B4-BE49-F238E27FC236}">
                <a16:creationId xmlns:a16="http://schemas.microsoft.com/office/drawing/2014/main" id="{C9568134-3A81-4673-9F8E-F51347B7F54A}"/>
              </a:ext>
            </a:extLst>
          </p:cNvPr>
          <p:cNvSpPr txBox="1">
            <a:spLocks/>
          </p:cNvSpPr>
          <p:nvPr/>
        </p:nvSpPr>
        <p:spPr bwMode="auto">
          <a:xfrm>
            <a:off x="0" y="4272677"/>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لك ينبغي التسبيحُ يا الله في صهيون، ولك توفىَ النذور في أورشليم. استمع يا الله صلاتي؛ لأنه إليك يأتى كل بشر.</a:t>
            </a:r>
          </a:p>
        </p:txBody>
      </p:sp>
    </p:spTree>
    <p:extLst>
      <p:ext uri="{BB962C8B-B14F-4D97-AF65-F5344CB8AC3E}">
        <p14:creationId xmlns:p14="http://schemas.microsoft.com/office/powerpoint/2010/main" val="9329942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C0D7190-F269-4698-8B78-568D9350CFE1}"/>
              </a:ext>
            </a:extLst>
          </p:cNvPr>
          <p:cNvSpPr txBox="1">
            <a:spLocks/>
          </p:cNvSpPr>
          <p:nvPr/>
        </p:nvSpPr>
        <p:spPr bwMode="auto">
          <a:xfrm>
            <a:off x="0" y="435301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rtl="1">
              <a:lnSpc>
                <a:spcPct val="90000"/>
              </a:lnSpc>
              <a:spcBef>
                <a:spcPct val="20000"/>
              </a:spcBef>
            </a:pPr>
            <a:r>
              <a:rPr lang="ar-EG" b="1" dirty="0">
                <a:solidFill>
                  <a:srgbClr val="FFFFFF"/>
                </a:solidFill>
                <a:latin typeface="Calibri" panose="020F0502020204030204" pitchFamily="34" charset="0"/>
                <a:cs typeface="Times New Roman" panose="02020603050405020304" pitchFamily="18" charset="0"/>
              </a:rPr>
              <a:t>وفي الغد سمع الجمع الكثير الذي جاء إلى العيد أن يسوع آت إلى أورشليم، فأخذوا سعف النحل وخرجوا للقائه، وكانوا يصرخون قائلين: "أوصنا! مباركٌ الآتي باسم الرب، ملك إسرائيل". </a:t>
            </a:r>
            <a:br>
              <a:rPr lang="ar-EG" b="1" dirty="0">
                <a:solidFill>
                  <a:srgbClr val="FFFFFF"/>
                </a:solidFill>
                <a:latin typeface="Calibri" panose="020F0502020204030204" pitchFamily="34" charset="0"/>
                <a:cs typeface="Times New Roman" panose="02020603050405020304" pitchFamily="18" charset="0"/>
              </a:rPr>
            </a:br>
            <a:endParaRPr lang="ar-EG" b="1" dirty="0">
              <a:solidFill>
                <a:srgbClr val="FFFFFF"/>
              </a:solidFill>
              <a:latin typeface="Calibri" panose="020F0502020204030204"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FE89D9C4-5571-4544-8A79-81CAE885C502}"/>
              </a:ext>
            </a:extLst>
          </p:cNvPr>
          <p:cNvSpPr>
            <a:spLocks noGrp="1"/>
          </p:cNvSpPr>
          <p:nvPr>
            <p:ph type="title"/>
          </p:nvPr>
        </p:nvSpPr>
        <p:spPr>
          <a:xfrm>
            <a:off x="0" y="3684494"/>
            <a:ext cx="9144000" cy="668525"/>
          </a:xfrm>
        </p:spPr>
        <p:txBody>
          <a:bodyPr>
            <a:normAutofit fontScale="90000"/>
          </a:bodyPr>
          <a:lstStyle/>
          <a:p>
            <a:pPr algn="r" rtl="1"/>
            <a:r>
              <a:rPr lang="ar-EG" b="1" u="sng" kern="0" dirty="0">
                <a:solidFill>
                  <a:srgbClr val="FFC000"/>
                </a:solidFill>
                <a:latin typeface="Times New Roman" pitchFamily="18" charset="0"/>
              </a:rPr>
              <a:t>الإنجيل الرابع من يوحنا (12:12 ـ 19)</a:t>
            </a:r>
            <a:endParaRPr lang="en-GB" dirty="0"/>
          </a:p>
        </p:txBody>
      </p:sp>
    </p:spTree>
    <p:extLst>
      <p:ext uri="{BB962C8B-B14F-4D97-AF65-F5344CB8AC3E}">
        <p14:creationId xmlns:p14="http://schemas.microsoft.com/office/powerpoint/2010/main" val="41511834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C0D7190-F269-4698-8B78-568D9350CFE1}"/>
              </a:ext>
            </a:extLst>
          </p:cNvPr>
          <p:cNvSpPr txBox="1">
            <a:spLocks/>
          </p:cNvSpPr>
          <p:nvPr/>
        </p:nvSpPr>
        <p:spPr bwMode="auto">
          <a:xfrm>
            <a:off x="0" y="435301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rtl="1">
              <a:lnSpc>
                <a:spcPct val="90000"/>
              </a:lnSpc>
              <a:spcBef>
                <a:spcPct val="20000"/>
              </a:spcBef>
            </a:pPr>
            <a:r>
              <a:rPr lang="ar-EG" b="1" dirty="0">
                <a:solidFill>
                  <a:srgbClr val="FFFFFF"/>
                </a:solidFill>
                <a:latin typeface="Calibri" panose="020F0502020204030204" pitchFamily="34" charset="0"/>
                <a:cs typeface="Times New Roman" panose="02020603050405020304" pitchFamily="18" charset="0"/>
              </a:rPr>
              <a:t>ووجد يسوع جحشًا فركبه كما هو مكتوبٌ: "لا تخافي يا ابنة صهيون. هوذا ملكك يأتيك راكبًا على جحش ابن أتانٍ". وهذه الأمور لم يفهمها تلاميذه أولاً، ولكن لما تمجد يسوع، حينئذٍ تذكروا أن هذه</a:t>
            </a:r>
            <a:br>
              <a:rPr lang="ar-EG" b="1" dirty="0">
                <a:solidFill>
                  <a:srgbClr val="FFFFFF"/>
                </a:solidFill>
                <a:latin typeface="Calibri" panose="020F0502020204030204" pitchFamily="34" charset="0"/>
                <a:cs typeface="Times New Roman" panose="02020603050405020304" pitchFamily="18" charset="0"/>
              </a:rPr>
            </a:br>
            <a:endParaRPr lang="ar-EG"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42574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C0D7190-F269-4698-8B78-568D9350CFE1}"/>
              </a:ext>
            </a:extLst>
          </p:cNvPr>
          <p:cNvSpPr txBox="1">
            <a:spLocks/>
          </p:cNvSpPr>
          <p:nvPr/>
        </p:nvSpPr>
        <p:spPr bwMode="auto">
          <a:xfrm>
            <a:off x="0" y="4353019"/>
            <a:ext cx="9144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rtl="1">
              <a:lnSpc>
                <a:spcPct val="90000"/>
              </a:lnSpc>
              <a:spcBef>
                <a:spcPct val="20000"/>
              </a:spcBef>
            </a:pPr>
            <a:r>
              <a:rPr lang="ar-EG" b="1" dirty="0">
                <a:solidFill>
                  <a:srgbClr val="FFFFFF"/>
                </a:solidFill>
                <a:latin typeface="Calibri" panose="020F0502020204030204" pitchFamily="34" charset="0"/>
                <a:cs typeface="Times New Roman" panose="02020603050405020304" pitchFamily="18" charset="0"/>
              </a:rPr>
              <a:t>إنما كتبت من أجله، وصنعت له. وكان الجمع الذي معه يشهد أنه دعا لعازر من القبر وأقامه من الأموات. ومن أجل هذا خرج الجمع للقائه؛ لأنهم سمعوا أنه صنع هذه الآية،</a:t>
            </a:r>
          </a:p>
        </p:txBody>
      </p:sp>
    </p:spTree>
    <p:extLst>
      <p:ext uri="{BB962C8B-B14F-4D97-AF65-F5344CB8AC3E}">
        <p14:creationId xmlns:p14="http://schemas.microsoft.com/office/powerpoint/2010/main" val="8508176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E49CAE-17E6-479D-88FD-869448FEFFC2}"/>
              </a:ext>
            </a:extLst>
          </p:cNvPr>
          <p:cNvSpPr txBox="1"/>
          <p:nvPr/>
        </p:nvSpPr>
        <p:spPr>
          <a:xfrm>
            <a:off x="0" y="4343889"/>
            <a:ext cx="9144000" cy="2585323"/>
          </a:xfrm>
          <a:prstGeom prst="rect">
            <a:avLst/>
          </a:prstGeom>
          <a:noFill/>
        </p:spPr>
        <p:txBody>
          <a:bodyPr wrap="square">
            <a:spAutoFit/>
          </a:bodyPr>
          <a:lstStyle/>
          <a:p>
            <a:pPr algn="r" rtl="1"/>
            <a:r>
              <a:rPr lang="ar-EG" sz="5400" b="1" dirty="0">
                <a:solidFill>
                  <a:srgbClr val="FFFFFF"/>
                </a:solidFill>
                <a:latin typeface="Calibri" panose="020F0502020204030204" pitchFamily="34" charset="0"/>
                <a:cs typeface="Times New Roman" panose="02020603050405020304" pitchFamily="18" charset="0"/>
              </a:rPr>
              <a:t>فقال الفريسيون بعضهم لبعض: </a:t>
            </a:r>
            <a:r>
              <a:rPr kumimoji="0" lang="ar-EG" sz="5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"انظروا إنكم لا تنفعون شيئًا! هوذا العالم كله قد ذهب وراءه!".</a:t>
            </a:r>
            <a:endParaRPr lang="en-GB" sz="2400" dirty="0"/>
          </a:p>
        </p:txBody>
      </p:sp>
    </p:spTree>
    <p:extLst>
      <p:ext uri="{BB962C8B-B14F-4D97-AF65-F5344CB8AC3E}">
        <p14:creationId xmlns:p14="http://schemas.microsoft.com/office/powerpoint/2010/main" val="1359036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D5B525-3C1D-4417-A495-6CCF089550CC}"/>
              </a:ext>
            </a:extLst>
          </p:cNvPr>
          <p:cNvSpPr>
            <a:spLocks noGrp="1"/>
          </p:cNvSpPr>
          <p:nvPr>
            <p:ph type="title"/>
          </p:nvPr>
        </p:nvSpPr>
        <p:spPr>
          <a:xfrm>
            <a:off x="-2164975" y="0"/>
            <a:ext cx="2164976" cy="1325563"/>
          </a:xfrm>
        </p:spPr>
        <p:txBody>
          <a:bodyPr/>
          <a:lstStyle/>
          <a:p>
            <a:pPr algn="ctr" rtl="1"/>
            <a:r>
              <a:rPr lang="ar-EG" dirty="0"/>
              <a:t>مزمور</a:t>
            </a:r>
            <a:r>
              <a:rPr lang="en-US" dirty="0"/>
              <a:t> </a:t>
            </a:r>
            <a:r>
              <a:rPr lang="ar-EG" dirty="0"/>
              <a:t>باكر</a:t>
            </a:r>
            <a:endParaRPr lang="en-GB" dirty="0"/>
          </a:p>
        </p:txBody>
      </p:sp>
      <p:sp>
        <p:nvSpPr>
          <p:cNvPr id="5" name="Content Placeholder 3">
            <a:extLst>
              <a:ext uri="{FF2B5EF4-FFF2-40B4-BE49-F238E27FC236}">
                <a16:creationId xmlns:a16="http://schemas.microsoft.com/office/drawing/2014/main" id="{6C14D4D4-FD99-4274-B101-A78867559FF5}"/>
              </a:ext>
            </a:extLst>
          </p:cNvPr>
          <p:cNvSpPr txBox="1">
            <a:spLocks/>
          </p:cNvSpPr>
          <p:nvPr/>
        </p:nvSpPr>
        <p:spPr bwMode="auto">
          <a:xfrm>
            <a:off x="0" y="4366806"/>
            <a:ext cx="9143999"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defTabSz="914400" rtl="1" fontAlgn="base">
              <a:spcBef>
                <a:spcPct val="20000"/>
              </a:spcBef>
              <a:spcAft>
                <a:spcPct val="0"/>
              </a:spcAft>
              <a:defRPr/>
            </a:pPr>
            <a:r>
              <a:rPr lang="ar-EG" sz="5200" b="1" kern="0" dirty="0">
                <a:solidFill>
                  <a:prstClr val="white"/>
                </a:solidFill>
                <a:latin typeface="Times New Roman" pitchFamily="18" charset="0"/>
                <a:cs typeface="Times New Roman" pitchFamily="18" charset="0"/>
              </a:rPr>
              <a:t>مباركٌ الرب الإله، مباركٌ الرب </a:t>
            </a:r>
            <a:r>
              <a:rPr lang="ar-EG" sz="5200" b="1" kern="0" dirty="0" err="1">
                <a:solidFill>
                  <a:prstClr val="white"/>
                </a:solidFill>
                <a:latin typeface="Times New Roman" pitchFamily="18" charset="0"/>
                <a:cs typeface="Times New Roman" pitchFamily="18" charset="0"/>
              </a:rPr>
              <a:t>يو</a:t>
            </a:r>
            <a:r>
              <a:rPr lang="en-GB" sz="5200" b="1" kern="0" dirty="0" err="1">
                <a:solidFill>
                  <a:prstClr val="white"/>
                </a:solidFill>
                <a:latin typeface="Times New Roman" pitchFamily="18" charset="0"/>
                <a:cs typeface="Times New Roman" pitchFamily="18" charset="0"/>
              </a:rPr>
              <a:t>مًا</a:t>
            </a:r>
            <a:r>
              <a:rPr lang="ar-EG" sz="5200" b="1" kern="0" dirty="0">
                <a:solidFill>
                  <a:prstClr val="white"/>
                </a:solidFill>
                <a:latin typeface="Times New Roman" pitchFamily="18" charset="0"/>
                <a:cs typeface="Times New Roman" pitchFamily="18" charset="0"/>
              </a:rPr>
              <a:t> </a:t>
            </a:r>
            <a:r>
              <a:rPr lang="ar-EG" sz="5200" b="1" kern="0" dirty="0" err="1">
                <a:solidFill>
                  <a:prstClr val="white"/>
                </a:solidFill>
                <a:latin typeface="Times New Roman" pitchFamily="18" charset="0"/>
                <a:cs typeface="Times New Roman" pitchFamily="18" charset="0"/>
              </a:rPr>
              <a:t>فيو</a:t>
            </a:r>
            <a:r>
              <a:rPr lang="en-GB" sz="5200" b="1" kern="0" dirty="0" err="1">
                <a:solidFill>
                  <a:prstClr val="white"/>
                </a:solidFill>
                <a:latin typeface="Times New Roman" pitchFamily="18" charset="0"/>
                <a:cs typeface="Times New Roman" pitchFamily="18" charset="0"/>
              </a:rPr>
              <a:t>مً</a:t>
            </a:r>
            <a:r>
              <a:rPr lang="ar-EG" sz="5200" b="1" kern="0" dirty="0">
                <a:solidFill>
                  <a:prstClr val="white"/>
                </a:solidFill>
                <a:latin typeface="Times New Roman" pitchFamily="18" charset="0"/>
                <a:cs typeface="Times New Roman" pitchFamily="18" charset="0"/>
              </a:rPr>
              <a:t>ا. إله إسرائيل هو يعطي قوةً وعزاً لشعبه، مباركٌ هو الله. </a:t>
            </a:r>
          </a:p>
        </p:txBody>
      </p:sp>
      <p:sp>
        <p:nvSpPr>
          <p:cNvPr id="6" name="Title 1">
            <a:extLst>
              <a:ext uri="{FF2B5EF4-FFF2-40B4-BE49-F238E27FC236}">
                <a16:creationId xmlns:a16="http://schemas.microsoft.com/office/drawing/2014/main" id="{B411A0F0-0AE9-4C4D-896A-5D82CB5EB3A1}"/>
              </a:ext>
            </a:extLst>
          </p:cNvPr>
          <p:cNvSpPr txBox="1">
            <a:spLocks/>
          </p:cNvSpPr>
          <p:nvPr/>
        </p:nvSpPr>
        <p:spPr bwMode="auto">
          <a:xfrm>
            <a:off x="0" y="3601631"/>
            <a:ext cx="9143999"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( 67 : 19 ، 33 )</a:t>
            </a:r>
          </a:p>
        </p:txBody>
      </p:sp>
    </p:spTree>
    <p:extLst>
      <p:ext uri="{BB962C8B-B14F-4D97-AF65-F5344CB8AC3E}">
        <p14:creationId xmlns:p14="http://schemas.microsoft.com/office/powerpoint/2010/main" val="3396296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D5B525-3C1D-4417-A495-6CCF089550CC}"/>
              </a:ext>
            </a:extLst>
          </p:cNvPr>
          <p:cNvSpPr>
            <a:spLocks noGrp="1"/>
          </p:cNvSpPr>
          <p:nvPr>
            <p:ph type="title"/>
          </p:nvPr>
        </p:nvSpPr>
        <p:spPr>
          <a:xfrm>
            <a:off x="-2164975" y="0"/>
            <a:ext cx="2164976" cy="1325563"/>
          </a:xfrm>
        </p:spPr>
        <p:txBody>
          <a:bodyPr/>
          <a:lstStyle/>
          <a:p>
            <a:pPr algn="ctr"/>
            <a:r>
              <a:rPr lang="ar-EG" dirty="0"/>
              <a:t>انجيل باكر</a:t>
            </a:r>
            <a:endParaRPr lang="en-GB" dirty="0"/>
          </a:p>
        </p:txBody>
      </p:sp>
      <p:sp>
        <p:nvSpPr>
          <p:cNvPr id="5" name="Title 1">
            <a:extLst>
              <a:ext uri="{FF2B5EF4-FFF2-40B4-BE49-F238E27FC236}">
                <a16:creationId xmlns:a16="http://schemas.microsoft.com/office/drawing/2014/main" id="{8A535CEA-3439-4CEE-A629-D996050D984E}"/>
              </a:ext>
            </a:extLst>
          </p:cNvPr>
          <p:cNvSpPr txBox="1">
            <a:spLocks/>
          </p:cNvSpPr>
          <p:nvPr/>
        </p:nvSpPr>
        <p:spPr bwMode="auto">
          <a:xfrm>
            <a:off x="0" y="3671047"/>
            <a:ext cx="9144000" cy="6448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ar-SA" altLang="en-US" sz="42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إنجيل</a:t>
            </a:r>
            <a:r>
              <a:rPr kumimoji="0" lang="ar-EG" altLang="en-US" sz="42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 باكر</a:t>
            </a:r>
            <a:r>
              <a:rPr kumimoji="0" lang="ar-SA" altLang="en-US" sz="42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 من بشارة معلمنا مارلوقا (19 : 1 ـ 10)</a:t>
            </a:r>
            <a:endParaRPr kumimoji="0" lang="en-US" altLang="en-US" sz="42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6" name="Content Placeholder 2">
            <a:extLst>
              <a:ext uri="{FF2B5EF4-FFF2-40B4-BE49-F238E27FC236}">
                <a16:creationId xmlns:a16="http://schemas.microsoft.com/office/drawing/2014/main" id="{5F6FED10-4457-4FED-9447-7346822F23F5}"/>
              </a:ext>
            </a:extLst>
          </p:cNvPr>
          <p:cNvSpPr txBox="1">
            <a:spLocks/>
          </p:cNvSpPr>
          <p:nvPr/>
        </p:nvSpPr>
        <p:spPr bwMode="auto">
          <a:xfrm>
            <a:off x="-13447" y="4374590"/>
            <a:ext cx="9144000" cy="25299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Low" rtl="1">
              <a:spcBef>
                <a:spcPct val="0"/>
              </a:spcBef>
              <a:buFontTx/>
              <a:buNone/>
            </a:pPr>
            <a:r>
              <a:rPr lang="ar-SA" altLang="en-US" sz="4400" b="1" dirty="0">
                <a:cs typeface="Times New Roman" panose="02020603050405020304" pitchFamily="18" charset="0"/>
              </a:rPr>
              <a:t>ولما دخل </a:t>
            </a:r>
            <a:r>
              <a:rPr lang="ar-EG" altLang="en-US" sz="4400" b="1" dirty="0">
                <a:cs typeface="Times New Roman" panose="02020603050405020304" pitchFamily="18" charset="0"/>
              </a:rPr>
              <a:t>(</a:t>
            </a:r>
            <a:r>
              <a:rPr lang="ar-SA" altLang="en-US" sz="4400" b="1" dirty="0">
                <a:cs typeface="Times New Roman" panose="02020603050405020304" pitchFamily="18" charset="0"/>
              </a:rPr>
              <a:t>يسوع</a:t>
            </a:r>
            <a:r>
              <a:rPr lang="ar-EG" altLang="en-US" sz="4400" b="1" dirty="0">
                <a:cs typeface="Times New Roman" panose="02020603050405020304" pitchFamily="18" charset="0"/>
              </a:rPr>
              <a:t>)</a:t>
            </a:r>
            <a:r>
              <a:rPr lang="ar-SA" altLang="en-US" sz="4400" b="1" dirty="0">
                <a:cs typeface="Times New Roman" panose="02020603050405020304" pitchFamily="18" charset="0"/>
              </a:rPr>
              <a:t> مجتا</a:t>
            </a:r>
            <a:r>
              <a:rPr lang="en-GB" altLang="en-US" sz="4400" b="1" dirty="0" err="1">
                <a:cs typeface="Times New Roman" panose="02020603050405020304" pitchFamily="18" charset="0"/>
              </a:rPr>
              <a:t>زًا</a:t>
            </a:r>
            <a:r>
              <a:rPr lang="en-GB" altLang="en-US" sz="4400" b="1" dirty="0">
                <a:cs typeface="Times New Roman" panose="02020603050405020304" pitchFamily="18" charset="0"/>
              </a:rPr>
              <a:t> </a:t>
            </a:r>
            <a:r>
              <a:rPr lang="ar-SA" altLang="en-US" sz="4400" b="1" dirty="0">
                <a:cs typeface="Times New Roman" panose="02020603050405020304" pitchFamily="18" charset="0"/>
              </a:rPr>
              <a:t>في أريحا. وإذا برجلٌ اسمه زكا، وهذا كان رئي</a:t>
            </a:r>
            <a:r>
              <a:rPr lang="en-GB" altLang="en-US" sz="4400" b="1" dirty="0" err="1">
                <a:cs typeface="Times New Roman" panose="02020603050405020304" pitchFamily="18" charset="0"/>
              </a:rPr>
              <a:t>سً</a:t>
            </a:r>
            <a:r>
              <a:rPr lang="ar-SA" altLang="en-US" sz="4400" b="1" dirty="0">
                <a:cs typeface="Times New Roman" panose="02020603050405020304" pitchFamily="18" charset="0"/>
              </a:rPr>
              <a:t>ا للعشارين وكان غن</a:t>
            </a:r>
            <a:r>
              <a:rPr lang="en-GB" altLang="en-US" sz="4400" b="1" dirty="0" err="1">
                <a:cs typeface="Times New Roman" panose="02020603050405020304" pitchFamily="18" charset="0"/>
              </a:rPr>
              <a:t>يً</a:t>
            </a:r>
            <a:r>
              <a:rPr lang="ar-SA" altLang="en-US" sz="4400" b="1" dirty="0">
                <a:cs typeface="Times New Roman" panose="02020603050405020304" pitchFamily="18" charset="0"/>
              </a:rPr>
              <a:t>ا، وكان يطلب راغ</a:t>
            </a:r>
            <a:r>
              <a:rPr lang="en-GB" altLang="en-US" sz="4400" b="1" dirty="0" err="1">
                <a:cs typeface="Times New Roman" panose="02020603050405020304" pitchFamily="18" charset="0"/>
              </a:rPr>
              <a:t>بً</a:t>
            </a:r>
            <a:r>
              <a:rPr lang="ar-SA" altLang="en-US" sz="4400" b="1" dirty="0">
                <a:cs typeface="Times New Roman" panose="02020603050405020304" pitchFamily="18" charset="0"/>
              </a:rPr>
              <a:t>ا في أن يرى من هو يسوع، ولم يقدر من أجل الجمع</a:t>
            </a:r>
            <a:r>
              <a:rPr lang="en-GB" altLang="en-US" sz="4400" b="1" dirty="0">
                <a:cs typeface="Times New Roman" panose="02020603050405020304" pitchFamily="18" charset="0"/>
              </a:rPr>
              <a:t>؛</a:t>
            </a:r>
            <a:r>
              <a:rPr lang="ar-SA" altLang="en-US" sz="4400" b="1" dirty="0">
                <a:cs typeface="Times New Roman" panose="02020603050405020304" pitchFamily="18" charset="0"/>
              </a:rPr>
              <a:t> لأنه كان قصير القامة. فتقدم</a:t>
            </a:r>
          </a:p>
        </p:txBody>
      </p:sp>
    </p:spTree>
    <p:extLst>
      <p:ext uri="{BB962C8B-B14F-4D97-AF65-F5344CB8AC3E}">
        <p14:creationId xmlns:p14="http://schemas.microsoft.com/office/powerpoint/2010/main" val="1135426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EE35E7-FBC8-4091-9E75-FECC45AF3AE9}"/>
              </a:ext>
            </a:extLst>
          </p:cNvPr>
          <p:cNvSpPr txBox="1"/>
          <p:nvPr/>
        </p:nvSpPr>
        <p:spPr>
          <a:xfrm>
            <a:off x="0" y="4383476"/>
            <a:ext cx="9144000" cy="2474524"/>
          </a:xfrm>
          <a:prstGeom prst="rect">
            <a:avLst/>
          </a:prstGeom>
          <a:noFill/>
        </p:spPr>
        <p:txBody>
          <a:bodyPr wrap="square">
            <a:spAutoFit/>
          </a:bodyPr>
          <a:lstStyle/>
          <a:p>
            <a:pPr algn="justLow" rtl="1">
              <a:lnSpc>
                <a:spcPct val="90000"/>
              </a:lnSpc>
            </a:pPr>
            <a:r>
              <a:rPr kumimoji="0" lang="ar-SA" altLang="en-US" sz="43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مسر</a:t>
            </a:r>
            <a:r>
              <a:rPr kumimoji="0" lang="en-GB" altLang="en-US" sz="4300" b="1" i="0" u="none" strike="noStrike" kern="1200" cap="none" spc="0" normalizeH="0" baseline="0" noProof="0" dirty="0" err="1">
                <a:ln>
                  <a:noFill/>
                </a:ln>
                <a:solidFill>
                  <a:prstClr val="white"/>
                </a:solidFill>
                <a:effectLst/>
                <a:uLnTx/>
                <a:uFillTx/>
                <a:latin typeface="Calibri" panose="020F0502020204030204"/>
                <a:ea typeface="+mn-ea"/>
                <a:cs typeface="Times New Roman" panose="02020603050405020304" pitchFamily="18" charset="0"/>
              </a:rPr>
              <a:t>عً</a:t>
            </a:r>
            <a:r>
              <a:rPr kumimoji="0" lang="ar-SA" altLang="en-US" sz="43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ا وصعد إلى جميزةٍ لكي يراه</a:t>
            </a:r>
            <a:r>
              <a:rPr kumimoji="0" lang="en-GB" altLang="en-US" sz="43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a:t>
            </a:r>
            <a:r>
              <a:rPr kumimoji="0" lang="ar-SA" altLang="en-US" sz="43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لأنه كان مزم</a:t>
            </a:r>
            <a:r>
              <a:rPr kumimoji="0" lang="en-GB" altLang="en-US" sz="4300" b="1" i="0" u="none" strike="noStrike" kern="1200" cap="none" spc="0" normalizeH="0" baseline="0" noProof="0" dirty="0" err="1">
                <a:ln>
                  <a:noFill/>
                </a:ln>
                <a:solidFill>
                  <a:prstClr val="white"/>
                </a:solidFill>
                <a:effectLst/>
                <a:uLnTx/>
                <a:uFillTx/>
                <a:latin typeface="Calibri" panose="020F0502020204030204"/>
                <a:ea typeface="+mn-ea"/>
                <a:cs typeface="Times New Roman" panose="02020603050405020304" pitchFamily="18" charset="0"/>
              </a:rPr>
              <a:t>عً</a:t>
            </a:r>
            <a:r>
              <a:rPr kumimoji="0" lang="ar-SA" altLang="en-US" sz="43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ا أن يجتاز بها. فلما جاء يسوع إلى الموضع،</a:t>
            </a:r>
            <a:r>
              <a:rPr lang="ar-EG" altLang="en-US" sz="4300" b="1" dirty="0">
                <a:solidFill>
                  <a:prstClr val="white"/>
                </a:solidFill>
                <a:latin typeface="Calibri" panose="020F0502020204030204"/>
                <a:cs typeface="Times New Roman" panose="02020603050405020304" pitchFamily="18" charset="0"/>
              </a:rPr>
              <a:t> نظر إليه وقال له: "يا زكا، أسرع وانزل؛ لأنه ينبغي لي أن أكون اليوم في بيتك". فأسرع ونزل وقبله فرحًا. </a:t>
            </a:r>
            <a:endParaRPr lang="en-GB" sz="4300" dirty="0"/>
          </a:p>
        </p:txBody>
      </p:sp>
    </p:spTree>
    <p:extLst>
      <p:ext uri="{BB962C8B-B14F-4D97-AF65-F5344CB8AC3E}">
        <p14:creationId xmlns:p14="http://schemas.microsoft.com/office/powerpoint/2010/main" val="18055426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4319</TotalTime>
  <Words>2499</Words>
  <Application>Microsoft Office PowerPoint</Application>
  <PresentationFormat>On-screen Show (4:3)</PresentationFormat>
  <Paragraphs>88</Paragraphs>
  <Slides>66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Calibri Light</vt:lpstr>
      <vt:lpstr>CS New Athanasius</vt:lpstr>
      <vt:lpstr>Times New Roman</vt:lpstr>
      <vt:lpstr>Office Theme</vt:lpstr>
      <vt:lpstr>مزمور عشية</vt:lpstr>
      <vt:lpstr>انجيل عشية</vt:lpstr>
      <vt:lpstr>PowerPoint Presentation</vt:lpstr>
      <vt:lpstr>PowerPoint Presentation</vt:lpstr>
      <vt:lpstr>PowerPoint Presentation</vt:lpstr>
      <vt:lpstr>PowerPoint Presentation</vt:lpstr>
      <vt:lpstr>مزمور باكر</vt:lpstr>
      <vt:lpstr>انجيل باكر</vt:lpstr>
      <vt:lpstr>PowerPoint Presentation</vt:lpstr>
      <vt:lpstr>PowerPoint Presentation</vt:lpstr>
      <vt:lpstr>PowerPoint Presentation</vt:lpstr>
      <vt:lpstr>البولس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الكاثوليكون</vt:lpstr>
      <vt:lpstr>PowerPoint Presentation</vt:lpstr>
      <vt:lpstr>PowerPoint Presentation</vt:lpstr>
      <vt:lpstr>PowerPoint Presentation</vt:lpstr>
      <vt:lpstr>PowerPoint Presentation</vt:lpstr>
      <vt:lpstr>PowerPoint Presentation</vt:lpstr>
      <vt:lpstr>الابركسيس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المزمور الأول</vt:lpstr>
      <vt:lpstr>الإنجيل الأول من متي (21: 1 ـ 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الثانى من مرقس (11: 1 ـ 11)</vt:lpstr>
      <vt:lpstr>PowerPoint Presentation</vt:lpstr>
      <vt:lpstr>PowerPoint Presentation</vt:lpstr>
      <vt:lpstr>PowerPoint Presentation</vt:lpstr>
      <vt:lpstr>PowerPoint Presentation</vt:lpstr>
      <vt:lpstr>الإنجيل الثالث من لوقا (19: 29 ـ 48)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المزمور الثاني</vt:lpstr>
      <vt:lpstr>الإنجيل الرابع من يوحنا (12:12 ـ 19)</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Wassfy</dc:creator>
  <cp:lastModifiedBy>John Wassfy</cp:lastModifiedBy>
  <cp:revision>18</cp:revision>
  <dcterms:created xsi:type="dcterms:W3CDTF">2025-03-21T20:57:15Z</dcterms:created>
  <dcterms:modified xsi:type="dcterms:W3CDTF">2025-04-28T22:48:14Z</dcterms:modified>
</cp:coreProperties>
</file>