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6439" r:id="rId2"/>
    <p:sldId id="6447" r:id="rId3"/>
    <p:sldId id="7298" r:id="rId4"/>
    <p:sldId id="7302" r:id="rId5"/>
    <p:sldId id="7300" r:id="rId6"/>
    <p:sldId id="7301" r:id="rId7"/>
    <p:sldId id="6448" r:id="rId8"/>
    <p:sldId id="6449" r:id="rId9"/>
    <p:sldId id="505" r:id="rId10"/>
    <p:sldId id="506" r:id="rId11"/>
    <p:sldId id="568" r:id="rId12"/>
    <p:sldId id="6563" r:id="rId13"/>
    <p:sldId id="6564" r:id="rId14"/>
    <p:sldId id="6565" r:id="rId15"/>
    <p:sldId id="534" r:id="rId16"/>
    <p:sldId id="535" r:id="rId17"/>
    <p:sldId id="7303" r:id="rId18"/>
    <p:sldId id="7304" r:id="rId19"/>
    <p:sldId id="5358" r:id="rId20"/>
    <p:sldId id="7305" r:id="rId21"/>
    <p:sldId id="6558" r:id="rId22"/>
    <p:sldId id="6561" r:id="rId23"/>
    <p:sldId id="6566" r:id="rId24"/>
    <p:sldId id="656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صلاة الشكر" id="{6851F163-CBEF-4014-A853-CE100557BA6A}">
          <p14:sldIdLst>
            <p14:sldId id="6439"/>
            <p14:sldId id="6447"/>
          </p14:sldIdLst>
        </p14:section>
        <p14:section name="طوبه هينا الكبيرة" id="{B084BC40-61E1-4477-98DA-15CFB06AEE91}">
          <p14:sldIdLst>
            <p14:sldId id="7298"/>
            <p14:sldId id="7302"/>
            <p14:sldId id="7300"/>
            <p14:sldId id="7301"/>
          </p14:sldIdLst>
        </p14:section>
        <p14:section name="نيم بينيوت" id="{97203297-EECB-4D41-B2E3-AD9A4863847E}">
          <p14:sldIdLst>
            <p14:sldId id="6448"/>
            <p14:sldId id="6449"/>
          </p14:sldIdLst>
        </p14:section>
        <p14:section name="الهيتنيات" id="{7C84083F-E6D3-4669-9130-AC7E8D935A98}">
          <p14:sldIdLst>
            <p14:sldId id="505"/>
            <p14:sldId id="506"/>
            <p14:sldId id="568"/>
            <p14:sldId id="6563"/>
            <p14:sldId id="6564"/>
            <p14:sldId id="6565"/>
          </p14:sldIdLst>
        </p14:section>
        <p14:section name="اي اغابي" id="{D0234C99-69FE-407A-82A9-D7A676919E93}">
          <p14:sldIdLst>
            <p14:sldId id="534"/>
            <p14:sldId id="535"/>
            <p14:sldId id="7303"/>
            <p14:sldId id="7304"/>
          </p14:sldIdLst>
        </p14:section>
        <p14:section name="مرد الكاثوليكون" id="{0B519645-F935-43AE-A9CE-6E2FC03833BB}">
          <p14:sldIdLst>
            <p14:sldId id="5358"/>
            <p14:sldId id="7305"/>
          </p14:sldIdLst>
        </p14:section>
        <p14:section name="الاسبسمس" id="{D1378DB5-29D1-4800-9D96-10F2535EEB57}">
          <p14:sldIdLst>
            <p14:sldId id="6558"/>
            <p14:sldId id="6561"/>
            <p14:sldId id="6566"/>
            <p14:sldId id="65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5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صلاة الشك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21"/>
            <a:ext cx="9144000" cy="782371"/>
          </a:xfr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" y="6049113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92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300386" y="0"/>
            <a:ext cx="254322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189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6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صلاة الشكر</a:t>
            </a:r>
          </a:p>
        </p:txBody>
      </p:sp>
    </p:spTree>
    <p:extLst>
      <p:ext uri="{BB962C8B-B14F-4D97-AF65-F5344CB8AC3E}">
        <p14:creationId xmlns:p14="http://schemas.microsoft.com/office/powerpoint/2010/main" val="397041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قداس الكلمة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21"/>
            <a:ext cx="9144000" cy="782371"/>
          </a:xfr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" y="6049113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92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383069" y="23451"/>
            <a:ext cx="254322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189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قداس الكلمة</a:t>
            </a:r>
          </a:p>
        </p:txBody>
      </p:sp>
    </p:spTree>
    <p:extLst>
      <p:ext uri="{BB962C8B-B14F-4D97-AF65-F5344CB8AC3E}">
        <p14:creationId xmlns:p14="http://schemas.microsoft.com/office/powerpoint/2010/main" val="20727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افرحي يا مري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4419600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61243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2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DCE796-70CE-4A36-A894-46DD0197A3E2}"/>
              </a:ext>
            </a:extLst>
          </p:cNvPr>
          <p:cNvSpPr/>
          <p:nvPr userDrawn="1"/>
        </p:nvSpPr>
        <p:spPr>
          <a:xfrm>
            <a:off x="2286000" y="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AGA Sindibad Regular" pitchFamily="2" charset="-78"/>
              </a:rPr>
              <a:t>أفرحى يا مريم</a:t>
            </a:r>
            <a:endParaRPr kumimoji="0" lang="ar-SA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1749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صلاة الشك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300385" y="0"/>
            <a:ext cx="254322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6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صلاة الشكر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3AA12CF-2646-4D4A-8D32-A4C996F2F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11967" y="0"/>
            <a:ext cx="1311967" cy="1784612"/>
          </a:xfrm>
        </p:spPr>
        <p:txBody>
          <a:bodyPr>
            <a:normAutofit/>
          </a:bodyPr>
          <a:lstStyle>
            <a:lvl1pPr algn="ctr" rtl="1">
              <a:defRPr sz="32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86B50ED-7D4C-4CC5-A586-F4C6C43C3BE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3F5C1A5-3E5F-4361-ACEE-E6C50CC68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2" y="5240215"/>
            <a:ext cx="9144000" cy="808892"/>
          </a:xfrm>
        </p:spPr>
        <p:txBody>
          <a:bodyPr anchor="ctr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D688F6A-30BA-4AE9-A64A-BEB0E99383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2" y="4431322"/>
            <a:ext cx="9144000" cy="808038"/>
          </a:xfrm>
        </p:spPr>
        <p:txBody>
          <a:bodyPr anchor="ctr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0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37160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82880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395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إي آغابي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996671" y="0"/>
            <a:ext cx="715065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+mj-cs"/>
              </a:rPr>
              <a:t>لحن إي آغابي - لحن يوناني يُرتَّل فى حضور الأسقف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CFB38F9-11FD-4F73-BF32-3B31F2DA0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11967" y="0"/>
            <a:ext cx="1311967" cy="1784612"/>
          </a:xfrm>
        </p:spPr>
        <p:txBody>
          <a:bodyPr>
            <a:normAutofit/>
          </a:bodyPr>
          <a:lstStyle>
            <a:lvl1pPr algn="ctr" rtl="1">
              <a:defRPr sz="32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44BE0C3-3EB3-45EB-8169-AD712194A28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C333825-929E-47CA-8B1F-B2B640988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2" y="5073389"/>
            <a:ext cx="9144000" cy="975718"/>
          </a:xfrm>
        </p:spPr>
        <p:txBody>
          <a:bodyPr anchor="ctr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7353EAFC-A339-4629-B0FE-36733DE4132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2" y="4363211"/>
            <a:ext cx="9144000" cy="710178"/>
          </a:xfrm>
        </p:spPr>
        <p:txBody>
          <a:bodyPr anchor="ctr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0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37160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82880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318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مرد الكاثوليكو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326443" y="0"/>
            <a:ext cx="249111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rt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مرد الكاثوليكون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74448D9-CA0A-414D-B618-C26AF7E46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14330" y="0"/>
            <a:ext cx="2014330" cy="1295741"/>
          </a:xfrm>
        </p:spPr>
        <p:txBody>
          <a:bodyPr>
            <a:normAutofit/>
          </a:bodyPr>
          <a:lstStyle>
            <a:lvl1pPr algn="ctr" rtl="1"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77DEDB-033A-46D7-B6BE-4FAAB239E68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5D49226-7A6B-4BD4-9D5F-3670ED217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5114560"/>
            <a:ext cx="9144000" cy="934547"/>
          </a:xfrm>
        </p:spPr>
        <p:txBody>
          <a:bodyPr anchor="ctr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E99879E-F117-4C6F-BC6F-0DD7CAC6AA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333875"/>
            <a:ext cx="9144000" cy="731521"/>
          </a:xfrm>
        </p:spPr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3600" b="1">
                <a:solidFill>
                  <a:schemeClr val="bg1"/>
                </a:solidFill>
              </a:defRPr>
            </a:lvl2pPr>
            <a:lvl3pPr marL="914400" indent="0" algn="ctr">
              <a:buNone/>
              <a:defRPr sz="3600" b="1">
                <a:solidFill>
                  <a:schemeClr val="bg1"/>
                </a:solidFill>
              </a:defRPr>
            </a:lvl3pPr>
            <a:lvl4pPr marL="1371600" indent="0" algn="ctr">
              <a:buNone/>
              <a:defRPr sz="3600" b="1">
                <a:solidFill>
                  <a:schemeClr val="bg1"/>
                </a:solidFill>
              </a:defRPr>
            </a:lvl4pPr>
            <a:lvl5pPr marL="1828800" indent="0" algn="ctr">
              <a:buNone/>
              <a:defRPr sz="3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ar-EG" dirty="0"/>
              <a:t>عربي</a:t>
            </a:r>
          </a:p>
        </p:txBody>
      </p:sp>
    </p:spTree>
    <p:extLst>
      <p:ext uri="{BB962C8B-B14F-4D97-AF65-F5344CB8AC3E}">
        <p14:creationId xmlns:p14="http://schemas.microsoft.com/office/powerpoint/2010/main" val="296928052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189">
              <a:defRPr/>
            </a:pPr>
            <a:fld id="{5C208CEE-BCF6-4734-91BB-FB6E722EC1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189">
                <a:defRPr/>
              </a:pPr>
              <a:t>2/2/2025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6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189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189">
              <a:defRPr/>
            </a:pPr>
            <a:fld id="{303FF0DC-F448-4528-8715-E973BD657E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189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0" y="4349333"/>
            <a:ext cx="9144000" cy="250867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9333"/>
            <a:ext cx="9144000" cy="250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0FDE4-9EB2-475D-9581-9267443D6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8345"/>
            <a:ext cx="9144000" cy="808893"/>
          </a:xfrm>
        </p:spPr>
        <p:txBody>
          <a:bodyPr/>
          <a:lstStyle/>
          <a:p>
            <a:r>
              <a:rPr lang="ar-EG" dirty="0"/>
              <a:t>و ابينا المطران المكرم الانبا بسادة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82CF2-5608-401F-B423-E7D96EC118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sz="4000" dirty="0">
                <a:effectLst/>
              </a:rPr>
              <a:t> </a:t>
            </a:r>
            <a:r>
              <a:rPr lang="ar-EG" sz="4000" dirty="0">
                <a:effectLst/>
              </a:rPr>
              <a:t>نيم بينيوت اطايوت ان متروبوليتيس افا بسادة</a:t>
            </a:r>
            <a:endParaRPr lang="en-GB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13BC3-45DD-4521-9C66-591C2B1717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5188743"/>
            <a:ext cx="9144000" cy="808893"/>
          </a:xfrm>
        </p:spPr>
        <p:txBody>
          <a:bodyPr anchor="ctr"/>
          <a:lstStyle/>
          <a:p>
            <a:r>
              <a:rPr lang="en-US" dirty="0" err="1">
                <a:latin typeface="CS New Athanasius" panose="020B0500000000000000" pitchFamily="34" charset="0"/>
              </a:rPr>
              <a:t>nem</a:t>
            </a:r>
            <a:r>
              <a:rPr lang="en-US" dirty="0">
                <a:latin typeface="CS New Athanasius" panose="020B0500000000000000" pitchFamily="34" charset="0"/>
              </a:rPr>
              <a:t> </a:t>
            </a:r>
            <a:r>
              <a:rPr lang="en-US" dirty="0" err="1">
                <a:latin typeface="CS New Athanasius" panose="020B0500000000000000" pitchFamily="34" charset="0"/>
              </a:rPr>
              <a:t>penwit</a:t>
            </a:r>
            <a:r>
              <a:rPr lang="en-US" dirty="0">
                <a:latin typeface="CS New Athanasius" panose="020B0500000000000000" pitchFamily="34" charset="0"/>
              </a:rPr>
              <a:t> </a:t>
            </a:r>
            <a:r>
              <a:rPr lang="en-GB" dirty="0" err="1">
                <a:effectLst/>
                <a:latin typeface="CS New Athanasius" panose="020B0500000000000000" pitchFamily="34" charset="0"/>
              </a:rPr>
              <a:t>ettaiyo</a:t>
            </a:r>
            <a:r>
              <a:rPr lang="en-US" dirty="0">
                <a:effectLst/>
                <a:latin typeface="CS New Athanasius" panose="020B0500000000000000" pitchFamily="34" charset="0"/>
              </a:rPr>
              <a:t>t</a:t>
            </a:r>
            <a:r>
              <a:rPr lang="en-US" dirty="0">
                <a:latin typeface="CS New Athanasius" panose="020B0500000000000000" pitchFamily="34" charset="0"/>
              </a:rPr>
              <a:t> `</a:t>
            </a:r>
            <a:r>
              <a:rPr lang="en-US" dirty="0" err="1">
                <a:latin typeface="CS New Athanasius" panose="020B0500000000000000" pitchFamily="34" charset="0"/>
              </a:rPr>
              <a:t>mmytropolityc</a:t>
            </a:r>
            <a:r>
              <a:rPr lang="en-US" dirty="0">
                <a:latin typeface="CS New Athanasius" panose="020B0500000000000000" pitchFamily="34" charset="0"/>
              </a:rPr>
              <a:t> `abba (...)</a:t>
            </a:r>
            <a:endParaRPr lang="en-GB" dirty="0">
              <a:latin typeface="CS New Athanasius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786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63771"/>
            <a:ext cx="9144000" cy="782371"/>
          </a:xfrm>
        </p:spPr>
        <p:txBody>
          <a:bodyPr>
            <a:noAutofit/>
          </a:bodyPr>
          <a:lstStyle/>
          <a:p>
            <a:r>
              <a:rPr lang="ar-EG" sz="5400" dirty="0"/>
              <a:t>البار انبا بسادة المطران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800" dirty="0"/>
              <a:t>إن ذيكيئوس آفا بسادة بى متروبوليتيس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248200"/>
            <a:ext cx="9144000" cy="808893"/>
          </a:xfrm>
        </p:spPr>
        <p:txBody>
          <a:bodyPr/>
          <a:lstStyle/>
          <a:p>
            <a:r>
              <a:rPr lang="en-US" sz="4400" dirty="0">
                <a:latin typeface="CS New Athanasius" panose="020B0500000000000000" pitchFamily="34" charset="0"/>
              </a:rPr>
              <a:t>`</a:t>
            </a:r>
            <a:r>
              <a:rPr lang="en-US" sz="4400" dirty="0" err="1">
                <a:latin typeface="CS New Athanasius" panose="020B0500000000000000" pitchFamily="34" charset="0"/>
              </a:rPr>
              <a:t>ndikeoc</a:t>
            </a:r>
            <a:r>
              <a:rPr lang="en-US" sz="4400" dirty="0">
                <a:latin typeface="CS New Athanasius" panose="020B0500000000000000" pitchFamily="34" charset="0"/>
              </a:rPr>
              <a:t> abba (. . .) </a:t>
            </a:r>
            <a:r>
              <a:rPr lang="en-US" sz="4400" dirty="0">
                <a:latin typeface="CS New Athanasius" panose="020B0500000000000000" pitchFamily="34" charset="0"/>
                <a:cs typeface="Arial" panose="020B0604020202020204" pitchFamily="34" charset="0"/>
              </a:rPr>
              <a:t>pi</a:t>
            </a:r>
            <a:r>
              <a:rPr lang="en-US" sz="4400" dirty="0">
                <a:latin typeface="CS New Athanasius" panose="020B0500000000000000" pitchFamily="34" charset="0"/>
              </a:rPr>
              <a:t>``````</a:t>
            </a:r>
            <a:r>
              <a:rPr lang="en-US" sz="4400" dirty="0" err="1">
                <a:latin typeface="CS New Athanasius" panose="020B0500000000000000" pitchFamily="34" charset="0"/>
              </a:rPr>
              <a:t>mmytropolityc</a:t>
            </a:r>
            <a:r>
              <a:rPr lang="en-US" sz="4400" dirty="0">
                <a:effectLst/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4400" dirty="0">
              <a:latin typeface="CS New Athanasius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16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4406633"/>
            <a:ext cx="9144000" cy="782371"/>
          </a:xfrm>
        </p:spPr>
        <p:txBody>
          <a:bodyPr>
            <a:normAutofit/>
          </a:bodyPr>
          <a:lstStyle/>
          <a:p>
            <a:r>
              <a:rPr lang="ar-EG" sz="4800" dirty="0"/>
              <a:t>يا رب  انعم لنا بمغفرة خطايانا</a:t>
            </a:r>
            <a:endParaRPr lang="en-US" sz="4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000" dirty="0"/>
              <a:t>ابشويس آرى اهموت نان امبى كو إيفول انتى نين نوفى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0" y="5366750"/>
            <a:ext cx="9144000" cy="682357"/>
          </a:xfrm>
        </p:spPr>
        <p:txBody>
          <a:bodyPr/>
          <a:lstStyle/>
          <a:p>
            <a:r>
              <a:rPr lang="en-US" sz="4400" dirty="0"/>
              <a:t>~P_ `</a:t>
            </a:r>
            <a:r>
              <a:rPr lang="en-US" sz="4400" dirty="0" err="1"/>
              <a:t>ari</a:t>
            </a:r>
            <a:r>
              <a:rPr lang="en-US" sz="4400" dirty="0"/>
              <a:t>`\mot nan&gt; `</a:t>
            </a:r>
            <a:r>
              <a:rPr lang="en-US" sz="4400" dirty="0" err="1"/>
              <a:t>mpixw</a:t>
            </a:r>
            <a:r>
              <a:rPr lang="en-US" sz="4400" dirty="0"/>
              <a:t>  `</a:t>
            </a:r>
            <a:r>
              <a:rPr lang="en-US" sz="4400" dirty="0" err="1"/>
              <a:t>ebol</a:t>
            </a:r>
            <a:r>
              <a:rPr lang="en-US" sz="4400" dirty="0"/>
              <a:t>  `</a:t>
            </a:r>
            <a:r>
              <a:rPr lang="en-US" sz="4400" dirty="0" err="1"/>
              <a:t>nte</a:t>
            </a:r>
            <a:r>
              <a:rPr lang="en-US" sz="4400" dirty="0"/>
              <a:t> </a:t>
            </a:r>
            <a:r>
              <a:rPr lang="en-US" sz="4400" dirty="0" err="1"/>
              <a:t>nennobi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88160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78059"/>
            <a:ext cx="9144000" cy="782371"/>
          </a:xfrm>
        </p:spPr>
        <p:txBody>
          <a:bodyPr>
            <a:normAutofit/>
          </a:bodyPr>
          <a:lstStyle/>
          <a:p>
            <a:r>
              <a:rPr lang="ar-EG" sz="4800" dirty="0"/>
              <a:t>بصلواتهم احفظ</a:t>
            </a:r>
            <a:r>
              <a:rPr lang="en-US" sz="4800" dirty="0"/>
              <a:t> </a:t>
            </a:r>
            <a:r>
              <a:rPr lang="ar-EG" sz="4800" dirty="0"/>
              <a:t>حياة أبينا المكرم 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000" dirty="0"/>
              <a:t>هيتين نو افشى اريه إيه ابؤنخ ام بنيوت ايت طايوت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260352"/>
            <a:ext cx="9144000" cy="682357"/>
          </a:xfrm>
        </p:spPr>
        <p:txBody>
          <a:bodyPr/>
          <a:lstStyle/>
          <a:p>
            <a:r>
              <a:rPr lang="en-US" dirty="0">
                <a:latin typeface="CS New Athanasius" panose="020B0500000000000000" pitchFamily="34" charset="0"/>
              </a:rPr>
              <a:t>Hiten </a:t>
            </a:r>
            <a:r>
              <a:rPr lang="en-US" dirty="0" err="1">
                <a:latin typeface="CS New Athanasius" panose="020B0500000000000000" pitchFamily="34" charset="0"/>
              </a:rPr>
              <a:t>noueu,y</a:t>
            </a:r>
            <a:r>
              <a:rPr lang="en-US" dirty="0">
                <a:latin typeface="CS New Athanasius" panose="020B0500000000000000" pitchFamily="34" charset="0"/>
              </a:rPr>
              <a:t> `</a:t>
            </a:r>
            <a:r>
              <a:rPr lang="en-US" dirty="0" err="1">
                <a:latin typeface="CS New Athanasius" panose="020B0500000000000000" pitchFamily="34" charset="0"/>
              </a:rPr>
              <a:t>areh</a:t>
            </a:r>
            <a:r>
              <a:rPr lang="en-US" dirty="0">
                <a:latin typeface="CS New Athanasius" panose="020B0500000000000000" pitchFamily="34" charset="0"/>
              </a:rPr>
              <a:t> `</a:t>
            </a:r>
            <a:r>
              <a:rPr lang="en-US" dirty="0" err="1">
                <a:latin typeface="CS New Athanasius" panose="020B0500000000000000" pitchFamily="34" charset="0"/>
              </a:rPr>
              <a:t>e`pwnq</a:t>
            </a:r>
            <a:r>
              <a:rPr lang="en-US" dirty="0">
                <a:latin typeface="CS New Athanasius" panose="020B0500000000000000" pitchFamily="34" charset="0"/>
              </a:rPr>
              <a:t> `</a:t>
            </a:r>
            <a:r>
              <a:rPr lang="en-US" dirty="0" err="1">
                <a:latin typeface="CS New Athanasius" panose="020B0500000000000000" pitchFamily="34" charset="0"/>
              </a:rPr>
              <a:t>mpeniwt</a:t>
            </a:r>
            <a:r>
              <a:rPr lang="en-US" dirty="0">
                <a:latin typeface="CS New Athanasius" panose="020B0500000000000000" pitchFamily="34" charset="0"/>
              </a:rPr>
              <a:t> `</a:t>
            </a:r>
            <a:r>
              <a:rPr lang="en-US" dirty="0" err="1">
                <a:latin typeface="CS New Athanasius" panose="020B0500000000000000" pitchFamily="34" charset="0"/>
              </a:rPr>
              <a:t>ettaiyout</a:t>
            </a:r>
            <a:endParaRPr lang="en-US" dirty="0">
              <a:latin typeface="CS New Athanasius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513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63771"/>
            <a:ext cx="9144000" cy="782371"/>
          </a:xfrm>
        </p:spPr>
        <p:txBody>
          <a:bodyPr>
            <a:noAutofit/>
          </a:bodyPr>
          <a:lstStyle/>
          <a:p>
            <a:r>
              <a:rPr lang="ar-EG" sz="5400" dirty="0"/>
              <a:t>البار انبا (الضيف</a:t>
            </a:r>
            <a:r>
              <a:rPr lang="en-US" sz="5400" dirty="0"/>
              <a:t>2</a:t>
            </a:r>
            <a:r>
              <a:rPr lang="ar-EG" sz="5400" dirty="0"/>
              <a:t>) الأسقف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800" dirty="0"/>
              <a:t>إن ذيكيئوس آفا (الضيف</a:t>
            </a:r>
            <a:r>
              <a:rPr lang="en-US" sz="4800" dirty="0"/>
              <a:t>2</a:t>
            </a:r>
            <a:r>
              <a:rPr lang="ar-EG" sz="4800" dirty="0"/>
              <a:t>) بى ايبيسكوبوس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248200"/>
            <a:ext cx="9144000" cy="808893"/>
          </a:xfrm>
        </p:spPr>
        <p:txBody>
          <a:bodyPr/>
          <a:lstStyle/>
          <a:p>
            <a:r>
              <a:rPr lang="en-US" sz="4400" dirty="0">
                <a:latin typeface="CS New Athanasius" panose="020B0500000000000000" pitchFamily="34" charset="0"/>
              </a:rPr>
              <a:t>`</a:t>
            </a:r>
            <a:r>
              <a:rPr lang="en-US" sz="4400" dirty="0" err="1">
                <a:latin typeface="CS New Athanasius" panose="020B0500000000000000" pitchFamily="34" charset="0"/>
              </a:rPr>
              <a:t>ndikeoc</a:t>
            </a:r>
            <a:r>
              <a:rPr lang="en-US" sz="4400" dirty="0">
                <a:latin typeface="CS New Athanasius" panose="020B0500000000000000" pitchFamily="34" charset="0"/>
              </a:rPr>
              <a:t> abba (. . .) </a:t>
            </a:r>
            <a:r>
              <a:rPr lang="en-US" sz="4400" dirty="0">
                <a:latin typeface="CS New Athanasius" panose="020B0500000000000000" pitchFamily="34" charset="0"/>
                <a:cs typeface="Arial" panose="020B0604020202020204" pitchFamily="34" charset="0"/>
              </a:rPr>
              <a:t>pi</a:t>
            </a:r>
            <a:r>
              <a:rPr lang="en-US" sz="4400" dirty="0">
                <a:latin typeface="CS New Athanasius" panose="020B0500000000000000" pitchFamily="34" charset="0"/>
              </a:rPr>
              <a:t>``````</a:t>
            </a:r>
            <a:r>
              <a:rPr lang="en-US" sz="4400" dirty="0" err="1">
                <a:latin typeface="CS New Athanasius" panose="020B0500000000000000" pitchFamily="34" charset="0"/>
              </a:rPr>
              <a:t>epickopoc</a:t>
            </a:r>
            <a:r>
              <a:rPr lang="en-US" sz="4400" dirty="0">
                <a:effectLst/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4400" dirty="0">
              <a:latin typeface="CS New Athanasius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596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4406633"/>
            <a:ext cx="9144000" cy="782371"/>
          </a:xfrm>
        </p:spPr>
        <p:txBody>
          <a:bodyPr>
            <a:normAutofit/>
          </a:bodyPr>
          <a:lstStyle/>
          <a:p>
            <a:r>
              <a:rPr lang="ar-EG" sz="4800" dirty="0"/>
              <a:t>يا رب  انعم لنا بمغفرة خطايانا</a:t>
            </a:r>
            <a:endParaRPr lang="en-US" sz="4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000" dirty="0"/>
              <a:t>ابشويس آرى اهموت نان امبى كو إيفول انتى نين نوفى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0" y="5366750"/>
            <a:ext cx="9144000" cy="682357"/>
          </a:xfrm>
        </p:spPr>
        <p:txBody>
          <a:bodyPr/>
          <a:lstStyle/>
          <a:p>
            <a:r>
              <a:rPr lang="en-US" sz="4400" dirty="0"/>
              <a:t>~P_ `</a:t>
            </a:r>
            <a:r>
              <a:rPr lang="en-US" sz="4400" dirty="0" err="1"/>
              <a:t>ari</a:t>
            </a:r>
            <a:r>
              <a:rPr lang="en-US" sz="4400" dirty="0"/>
              <a:t>`\mot nan&gt; `</a:t>
            </a:r>
            <a:r>
              <a:rPr lang="en-US" sz="4400" dirty="0" err="1"/>
              <a:t>mpixw</a:t>
            </a:r>
            <a:r>
              <a:rPr lang="en-US" sz="4400" dirty="0"/>
              <a:t>  `</a:t>
            </a:r>
            <a:r>
              <a:rPr lang="en-US" sz="4400" dirty="0" err="1"/>
              <a:t>ebol</a:t>
            </a:r>
            <a:r>
              <a:rPr lang="en-US" sz="4400" dirty="0"/>
              <a:t>  `</a:t>
            </a:r>
            <a:r>
              <a:rPr lang="en-US" sz="4400" dirty="0" err="1"/>
              <a:t>nte</a:t>
            </a:r>
            <a:r>
              <a:rPr lang="en-US" sz="4400" dirty="0"/>
              <a:t> </a:t>
            </a:r>
            <a:r>
              <a:rPr lang="en-US" sz="4400" dirty="0" err="1"/>
              <a:t>nennobi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68712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0" y="5882283"/>
            <a:ext cx="9143999" cy="975718"/>
          </a:xfrm>
        </p:spPr>
        <p:txBody>
          <a:bodyPr anchor="ctr"/>
          <a:lstStyle/>
          <a:p>
            <a:r>
              <a:rPr kumimoji="0" lang="ar-EG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كيه طو آجيُّوس كيه ماكاريو إيه ذيه سيمو طاطو طو باطروس إيمون أڤا (</a:t>
            </a:r>
            <a:r>
              <a:rPr lang="ar-EG" sz="3400" dirty="0"/>
              <a:t>الضيف</a:t>
            </a:r>
            <a:r>
              <a:rPr kumimoji="0" lang="ar-EG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endParaRPr lang="ar-EG" sz="34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-2" y="5073389"/>
            <a:ext cx="9144000" cy="80889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tou</a:t>
            </a:r>
            <a:r>
              <a:rPr lang="en-US" dirty="0"/>
              <a:t> `</a:t>
            </a:r>
            <a:r>
              <a:rPr lang="en-US" dirty="0" err="1"/>
              <a:t>agiouc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makariou</a:t>
            </a:r>
            <a:r>
              <a:rPr lang="en-US" dirty="0"/>
              <a:t> `</a:t>
            </a:r>
            <a:r>
              <a:rPr lang="en-US" dirty="0" err="1"/>
              <a:t>edecimwtatou</a:t>
            </a:r>
            <a:r>
              <a:rPr lang="en-US" dirty="0"/>
              <a:t> </a:t>
            </a:r>
            <a:r>
              <a:rPr lang="en-US" dirty="0" err="1"/>
              <a:t>tou</a:t>
            </a:r>
            <a:r>
              <a:rPr lang="en-US" dirty="0"/>
              <a:t> </a:t>
            </a:r>
            <a:r>
              <a:rPr lang="en-US" dirty="0" err="1"/>
              <a:t>patroc</a:t>
            </a:r>
            <a:r>
              <a:rPr lang="en-US" dirty="0"/>
              <a:t> `</a:t>
            </a:r>
            <a:r>
              <a:rPr lang="en-US" dirty="0" err="1"/>
              <a:t>ymwn</a:t>
            </a:r>
            <a:r>
              <a:rPr lang="en-US" dirty="0"/>
              <a:t> abba (...)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1FDC45-B988-4FEA-8CD5-5AB7D7C4DC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" y="4363211"/>
            <a:ext cx="9144000" cy="612201"/>
          </a:xfrm>
        </p:spPr>
        <p:txBody>
          <a:bodyPr anchor="t"/>
          <a:lstStyle/>
          <a:p>
            <a:r>
              <a:rPr lang="ar-EG" sz="4000" dirty="0"/>
              <a:t>و القديس المغبوط الكلى الاكرام ابينا انبا بسادة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76547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1" y="5951131"/>
            <a:ext cx="9143998" cy="906870"/>
          </a:xfrm>
        </p:spPr>
        <p:txBody>
          <a:bodyPr anchor="ctr"/>
          <a:lstStyle/>
          <a:p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أورثوذكسو إيمون إيبيسكوبوتيس بوليئوس طاڤتيس كيطون أوريُّو ناڤ تيس</a:t>
            </a:r>
            <a:endParaRPr lang="ar-EG" sz="36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-2" y="4975411"/>
            <a:ext cx="9144000" cy="975719"/>
          </a:xfrm>
        </p:spPr>
        <p:txBody>
          <a:bodyPr/>
          <a:lstStyle/>
          <a:p>
            <a:r>
              <a:rPr lang="en-US" dirty="0" err="1"/>
              <a:t>or;odoxou</a:t>
            </a:r>
            <a:r>
              <a:rPr lang="en-US" dirty="0"/>
              <a:t> `</a:t>
            </a:r>
            <a:r>
              <a:rPr lang="en-US" dirty="0" err="1"/>
              <a:t>ymwn</a:t>
            </a:r>
            <a:r>
              <a:rPr lang="en-US" dirty="0"/>
              <a:t> `</a:t>
            </a:r>
            <a:r>
              <a:rPr lang="en-US" dirty="0" err="1"/>
              <a:t>epickopou</a:t>
            </a:r>
            <a:r>
              <a:rPr lang="en-US" dirty="0"/>
              <a:t> </a:t>
            </a:r>
            <a:r>
              <a:rPr lang="en-US" dirty="0" err="1"/>
              <a:t>tyc</a:t>
            </a:r>
            <a:r>
              <a:rPr lang="en-US" dirty="0"/>
              <a:t>@ </a:t>
            </a:r>
            <a:r>
              <a:rPr lang="en-US" dirty="0" err="1"/>
              <a:t>polewc</a:t>
            </a:r>
            <a:r>
              <a:rPr lang="en-US" dirty="0"/>
              <a:t> </a:t>
            </a:r>
            <a:r>
              <a:rPr lang="en-US" dirty="0" err="1"/>
              <a:t>tautyc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twn</a:t>
            </a:r>
            <a:r>
              <a:rPr lang="en-US" dirty="0"/>
              <a:t> `</a:t>
            </a:r>
            <a:r>
              <a:rPr lang="en-US" dirty="0" err="1"/>
              <a:t>oriwnautyc</a:t>
            </a:r>
            <a:r>
              <a:rPr lang="en-US" dirty="0"/>
              <a:t>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BFD27B-4B48-4799-A956-B94C1C0138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" y="4363211"/>
            <a:ext cx="9144000" cy="612201"/>
          </a:xfrm>
        </p:spPr>
        <p:txBody>
          <a:bodyPr anchor="t"/>
          <a:lstStyle/>
          <a:p>
            <a:r>
              <a:rPr lang="ar-EG" sz="4000" dirty="0"/>
              <a:t>اسقفنا </a:t>
            </a:r>
            <a:r>
              <a:rPr kumimoji="0" lang="ar-EG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الأرثوذكسي الذي لهذه المدينة وتخومها.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640587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0" y="5882283"/>
            <a:ext cx="9143999" cy="975718"/>
          </a:xfrm>
        </p:spPr>
        <p:txBody>
          <a:bodyPr anchor="ctr"/>
          <a:lstStyle/>
          <a:p>
            <a:r>
              <a:rPr kumimoji="0" lang="ar-EG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كيه طو آجيُّوس كيه ماكاريو إيه ذيه سيمو طاطو طو باطروس إيمون أڤا (</a:t>
            </a:r>
            <a:r>
              <a:rPr lang="ar-EG" sz="3400" dirty="0"/>
              <a:t>الضيف2</a:t>
            </a:r>
            <a:r>
              <a:rPr kumimoji="0" lang="ar-EG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endParaRPr lang="ar-EG" sz="34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-2" y="5073389"/>
            <a:ext cx="9144000" cy="80889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tou</a:t>
            </a:r>
            <a:r>
              <a:rPr lang="en-US" dirty="0"/>
              <a:t> `</a:t>
            </a:r>
            <a:r>
              <a:rPr lang="en-US" dirty="0" err="1"/>
              <a:t>agiouc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makariou</a:t>
            </a:r>
            <a:r>
              <a:rPr lang="en-US" dirty="0"/>
              <a:t> `</a:t>
            </a:r>
            <a:r>
              <a:rPr lang="en-US" dirty="0" err="1"/>
              <a:t>edecimwtatou</a:t>
            </a:r>
            <a:r>
              <a:rPr lang="en-US" dirty="0"/>
              <a:t> </a:t>
            </a:r>
            <a:r>
              <a:rPr lang="en-US" dirty="0" err="1"/>
              <a:t>tou</a:t>
            </a:r>
            <a:r>
              <a:rPr lang="en-US" dirty="0"/>
              <a:t> </a:t>
            </a:r>
            <a:r>
              <a:rPr lang="en-US" dirty="0" err="1"/>
              <a:t>patroc</a:t>
            </a:r>
            <a:r>
              <a:rPr lang="en-US" dirty="0"/>
              <a:t> `</a:t>
            </a:r>
            <a:r>
              <a:rPr lang="en-US" dirty="0" err="1"/>
              <a:t>ymwn</a:t>
            </a:r>
            <a:r>
              <a:rPr lang="en-US" dirty="0"/>
              <a:t> abba (...)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1FDC45-B988-4FEA-8CD5-5AB7D7C4DC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" y="4363211"/>
            <a:ext cx="9144000" cy="612201"/>
          </a:xfrm>
        </p:spPr>
        <p:txBody>
          <a:bodyPr anchor="t"/>
          <a:lstStyle/>
          <a:p>
            <a:r>
              <a:rPr lang="ar-EG" sz="4000" dirty="0"/>
              <a:t>و القديس المغبوط الكلى الاكرام ابينا انبا (الضيف2)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50451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1" y="5951131"/>
            <a:ext cx="9143998" cy="906870"/>
          </a:xfrm>
        </p:spPr>
        <p:txBody>
          <a:bodyPr anchor="ctr"/>
          <a:lstStyle/>
          <a:p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أورثوذكسو إيمون إيبيسكوبوتيس بوليئوس طاڤتيس كيطون أوريُّو ناڤ تيس</a:t>
            </a:r>
            <a:endParaRPr lang="ar-EG" sz="36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-2" y="4975412"/>
            <a:ext cx="9144000" cy="975718"/>
          </a:xfrm>
        </p:spPr>
        <p:txBody>
          <a:bodyPr/>
          <a:lstStyle/>
          <a:p>
            <a:r>
              <a:rPr lang="en-US" dirty="0" err="1"/>
              <a:t>or;odoxou</a:t>
            </a:r>
            <a:r>
              <a:rPr lang="en-US" dirty="0"/>
              <a:t> `</a:t>
            </a:r>
            <a:r>
              <a:rPr lang="en-US" dirty="0" err="1"/>
              <a:t>ymwn</a:t>
            </a:r>
            <a:r>
              <a:rPr lang="en-US" dirty="0"/>
              <a:t> `</a:t>
            </a:r>
            <a:r>
              <a:rPr lang="en-US" dirty="0" err="1"/>
              <a:t>epickopou</a:t>
            </a:r>
            <a:r>
              <a:rPr lang="en-US" dirty="0"/>
              <a:t> </a:t>
            </a:r>
            <a:r>
              <a:rPr lang="en-US" dirty="0" err="1"/>
              <a:t>tyc</a:t>
            </a:r>
            <a:r>
              <a:rPr lang="en-US" dirty="0"/>
              <a:t>@ </a:t>
            </a:r>
            <a:r>
              <a:rPr lang="en-US" dirty="0" err="1"/>
              <a:t>polewc</a:t>
            </a:r>
            <a:r>
              <a:rPr lang="en-US" dirty="0"/>
              <a:t> </a:t>
            </a:r>
            <a:r>
              <a:rPr lang="en-US" dirty="0" err="1"/>
              <a:t>tautyc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twn</a:t>
            </a:r>
            <a:r>
              <a:rPr lang="en-US" dirty="0"/>
              <a:t> `</a:t>
            </a:r>
            <a:r>
              <a:rPr lang="en-US" dirty="0" err="1"/>
              <a:t>oriwnautyc</a:t>
            </a:r>
            <a:r>
              <a:rPr lang="en-US" dirty="0"/>
              <a:t>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BFD27B-4B48-4799-A956-B94C1C0138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" y="4363211"/>
            <a:ext cx="9144000" cy="612201"/>
          </a:xfrm>
        </p:spPr>
        <p:txBody>
          <a:bodyPr anchor="t"/>
          <a:lstStyle/>
          <a:p>
            <a:r>
              <a:rPr lang="ar-EG" sz="4000" dirty="0"/>
              <a:t>اسقفنا </a:t>
            </a:r>
            <a:r>
              <a:rPr kumimoji="0" lang="ar-EG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الأرثوذكسي الذي لهذه المدينة وتخومها.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686312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05892-A400-AA6A-3F27-76AF28847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862918"/>
            <a:ext cx="9143999" cy="995083"/>
          </a:xfrm>
        </p:spPr>
        <p:txBody>
          <a:bodyPr anchor="ctr"/>
          <a:lstStyle/>
          <a:p>
            <a:r>
              <a:rPr lang="ar-EG" sz="3400" dirty="0"/>
              <a:t>إيري بي إزمو إم بين ميتروبوليتيس إنيوت إتطايوت آفا بسادة.</a:t>
            </a:r>
            <a:endParaRPr lang="en-US" sz="3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F1D86-9D07-8120-696F-B135230A8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53790" y="5029201"/>
            <a:ext cx="9265025" cy="833717"/>
          </a:xfrm>
        </p:spPr>
        <p:txBody>
          <a:bodyPr anchor="t"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/>
              <a:t>(`Ere </a:t>
            </a:r>
            <a:r>
              <a:rPr lang="en-US" dirty="0" err="1"/>
              <a:t>pi`cmou</a:t>
            </a:r>
            <a:r>
              <a:rPr lang="en-US" dirty="0"/>
              <a:t> `</a:t>
            </a:r>
            <a:r>
              <a:rPr lang="en-US" dirty="0" err="1"/>
              <a:t>mpen</a:t>
            </a:r>
            <a:r>
              <a:rPr lang="en-US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mytropolityc</a:t>
            </a:r>
            <a:r>
              <a:rPr lang="en-US" dirty="0"/>
              <a:t>)=b @ `</a:t>
            </a:r>
            <a:r>
              <a:rPr lang="en-US" dirty="0" err="1"/>
              <a:t>niwt</a:t>
            </a:r>
            <a:r>
              <a:rPr lang="en-US" dirty="0"/>
              <a:t> </a:t>
            </a:r>
            <a:r>
              <a:rPr lang="en-US" dirty="0" err="1"/>
              <a:t>ettaiyot</a:t>
            </a:r>
            <a:r>
              <a:rPr lang="en-US" dirty="0"/>
              <a:t> </a:t>
            </a:r>
            <a:endParaRPr lang="ar-EG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/>
              <a:t>abba (</a:t>
            </a:r>
            <a:r>
              <a:rPr lang="en-US" dirty="0">
                <a:cs typeface="Arial" panose="020B0604020202020204" pitchFamily="34" charset="0"/>
              </a:rPr>
              <a:t>...</a:t>
            </a:r>
            <a:r>
              <a:rPr lang="en-US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C426D-CFA1-44FC-A507-864AE14BB4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" y="4370294"/>
            <a:ext cx="9144000" cy="658907"/>
          </a:xfrm>
        </p:spPr>
        <p:txBody>
          <a:bodyPr anchor="t"/>
          <a:lstStyle/>
          <a:p>
            <a:pPr rtl="1"/>
            <a:r>
              <a:rPr lang="ar-EG" sz="4400" dirty="0">
                <a:cs typeface="+mj-cs"/>
              </a:rPr>
              <a:t>بركة مطراننا الأب المركم أنبا بسادة</a:t>
            </a:r>
            <a:endParaRPr lang="en-US" sz="44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8489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0FDE4-9EB2-475D-9581-9267443D6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49483"/>
            <a:ext cx="9144000" cy="891327"/>
          </a:xfrm>
        </p:spPr>
        <p:txBody>
          <a:bodyPr/>
          <a:lstStyle/>
          <a:p>
            <a:r>
              <a:rPr lang="ar-EG" dirty="0"/>
              <a:t>و ابينا الاسقف المكرم الانبا (الضيف2)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82CF2-5608-401F-B423-E7D96EC118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sz="4000" dirty="0">
                <a:effectLst/>
                <a:latin typeface="Tahoma" panose="020B0604030504040204" pitchFamily="34" charset="0"/>
              </a:rPr>
              <a:t> </a:t>
            </a:r>
            <a:r>
              <a:rPr lang="ar-EG" sz="4000" dirty="0">
                <a:effectLst/>
                <a:latin typeface="Tahoma" panose="020B0604030504040204" pitchFamily="34" charset="0"/>
              </a:rPr>
              <a:t>نيم بينيوت اطايوت ان متروبوليتيس افا (الضيف2)</a:t>
            </a:r>
            <a:endParaRPr lang="en-GB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13BC3-45DD-4521-9C66-591C2B1717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5240810"/>
            <a:ext cx="9144000" cy="808303"/>
          </a:xfrm>
        </p:spPr>
        <p:txBody>
          <a:bodyPr anchor="ctr"/>
          <a:lstStyle/>
          <a:p>
            <a:r>
              <a:rPr lang="en-US" dirty="0" err="1">
                <a:latin typeface="CS New Athanasius" panose="020B0500000000000000" pitchFamily="34" charset="0"/>
              </a:rPr>
              <a:t>nem</a:t>
            </a:r>
            <a:r>
              <a:rPr lang="en-US" dirty="0">
                <a:latin typeface="CS New Athanasius" panose="020B0500000000000000" pitchFamily="34" charset="0"/>
              </a:rPr>
              <a:t> </a:t>
            </a:r>
            <a:r>
              <a:rPr lang="en-US" dirty="0" err="1">
                <a:latin typeface="CS New Athanasius" panose="020B0500000000000000" pitchFamily="34" charset="0"/>
              </a:rPr>
              <a:t>penwit</a:t>
            </a:r>
            <a:r>
              <a:rPr lang="en-US" dirty="0">
                <a:latin typeface="CS New Athanasius" panose="020B0500000000000000" pitchFamily="34" charset="0"/>
              </a:rPr>
              <a:t> </a:t>
            </a:r>
            <a:r>
              <a:rPr lang="en-GB" dirty="0" err="1">
                <a:effectLst/>
                <a:latin typeface="CS New Athanasius" panose="020B0500000000000000" pitchFamily="34" charset="0"/>
              </a:rPr>
              <a:t>ettaiyo</a:t>
            </a:r>
            <a:r>
              <a:rPr lang="en-US" dirty="0">
                <a:effectLst/>
                <a:latin typeface="CS New Athanasius" panose="020B0500000000000000" pitchFamily="34" charset="0"/>
              </a:rPr>
              <a:t>t</a:t>
            </a:r>
            <a:r>
              <a:rPr lang="en-US" dirty="0">
                <a:latin typeface="CS New Athanasius" panose="020B0500000000000000" pitchFamily="34" charset="0"/>
              </a:rPr>
              <a:t> `</a:t>
            </a:r>
            <a:r>
              <a:rPr lang="en-US" dirty="0" err="1">
                <a:latin typeface="CS New Athanasius" panose="020B0500000000000000" pitchFamily="34" charset="0"/>
              </a:rPr>
              <a:t>mmytropolityc</a:t>
            </a:r>
            <a:r>
              <a:rPr lang="en-US" dirty="0">
                <a:latin typeface="CS New Athanasius" panose="020B0500000000000000" pitchFamily="34" charset="0"/>
              </a:rPr>
              <a:t> `abba (...)</a:t>
            </a:r>
            <a:endParaRPr lang="en-GB" dirty="0">
              <a:latin typeface="CS New Athanasius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754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05892-A400-AA6A-3F27-76AF28847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862918"/>
            <a:ext cx="9143999" cy="995083"/>
          </a:xfrm>
        </p:spPr>
        <p:txBody>
          <a:bodyPr anchor="ctr"/>
          <a:lstStyle/>
          <a:p>
            <a:r>
              <a:rPr lang="ar-EG" sz="3400" dirty="0"/>
              <a:t>إيري بي إزمو إم بين ميتروبوليتيس إنيوت إتطايوت آفا (الضيف2).</a:t>
            </a:r>
            <a:endParaRPr lang="en-US" sz="3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F1D86-9D07-8120-696F-B135230A8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7235" y="5029201"/>
            <a:ext cx="9278470" cy="833717"/>
          </a:xfrm>
        </p:spPr>
        <p:txBody>
          <a:bodyPr anchor="t"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/>
              <a:t>(`Ere </a:t>
            </a:r>
            <a:r>
              <a:rPr lang="en-US" dirty="0" err="1"/>
              <a:t>pi`cmou</a:t>
            </a:r>
            <a:r>
              <a:rPr lang="en-US" dirty="0"/>
              <a:t> `</a:t>
            </a:r>
            <a:r>
              <a:rPr lang="en-US" dirty="0" err="1"/>
              <a:t>mpen</a:t>
            </a:r>
            <a:r>
              <a:rPr lang="en-US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mytropolityc</a:t>
            </a:r>
            <a:r>
              <a:rPr lang="en-US" dirty="0"/>
              <a:t>)=b @ `</a:t>
            </a:r>
            <a:r>
              <a:rPr lang="en-US" dirty="0" err="1"/>
              <a:t>niwt</a:t>
            </a:r>
            <a:r>
              <a:rPr lang="en-US" dirty="0"/>
              <a:t> </a:t>
            </a:r>
            <a:r>
              <a:rPr lang="en-US" dirty="0" err="1"/>
              <a:t>ettaiyot</a:t>
            </a:r>
            <a:r>
              <a:rPr lang="en-US" dirty="0"/>
              <a:t> abba (</a:t>
            </a:r>
            <a:r>
              <a:rPr lang="en-US" dirty="0">
                <a:cs typeface="Arial" panose="020B0604020202020204" pitchFamily="34" charset="0"/>
              </a:rPr>
              <a:t>...</a:t>
            </a:r>
            <a:r>
              <a:rPr lang="en-US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C426D-CFA1-44FC-A507-864AE14BB4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" y="4370294"/>
            <a:ext cx="9144000" cy="658907"/>
          </a:xfrm>
        </p:spPr>
        <p:txBody>
          <a:bodyPr anchor="t"/>
          <a:lstStyle/>
          <a:p>
            <a:pPr rtl="1"/>
            <a:r>
              <a:rPr lang="ar-EG" sz="4400" dirty="0">
                <a:cs typeface="+mj-cs"/>
              </a:rPr>
              <a:t>بركة مطراننا الأب المركم أنبا (الضيف2)</a:t>
            </a:r>
            <a:endParaRPr lang="en-US" sz="44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79009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C5600-2C56-4EC1-B6F6-8E3A36B77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62450"/>
            <a:ext cx="9144000" cy="795337"/>
          </a:xfrm>
        </p:spPr>
        <p:txBody>
          <a:bodyPr>
            <a:normAutofit/>
          </a:bodyPr>
          <a:lstStyle/>
          <a:p>
            <a:r>
              <a:rPr lang="ar-EG" sz="44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وشريكه في الخدمة الرسولية، أبينا المكرم البار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79C08-F2B9-4506-903E-042C5ACC2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200774"/>
            <a:ext cx="9143999" cy="657226"/>
          </a:xfrm>
        </p:spPr>
        <p:txBody>
          <a:bodyPr/>
          <a:lstStyle/>
          <a:p>
            <a:r>
              <a:rPr lang="ar-EG" sz="34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نيم بيف كيه إشـﭬير إنليتورغوس: بين يوت إثؤواب إن ذيكيئوس</a:t>
            </a:r>
            <a:endParaRPr lang="ar-SA" sz="3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77340-20A6-4B71-B81D-5AEA88F35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5157787"/>
            <a:ext cx="9144000" cy="1042987"/>
          </a:xfrm>
        </p:spPr>
        <p:txBody>
          <a:bodyPr anchor="ctr"/>
          <a:lstStyle/>
          <a:p>
            <a:r>
              <a:rPr lang="en-US" sz="4000" b="0" kern="1200" dirty="0" err="1">
                <a:effectLst/>
                <a:latin typeface="CS New Athanasius" panose="020B0500000000000000" pitchFamily="34" charset="0"/>
                <a:cs typeface="+mn-cs"/>
              </a:rPr>
              <a:t>Nem</a:t>
            </a:r>
            <a:r>
              <a:rPr lang="en-US" sz="4000" b="0" kern="1200" dirty="0">
                <a:effectLst/>
                <a:latin typeface="CS New Athanasius" panose="020B0500000000000000" pitchFamily="34" charset="0"/>
                <a:cs typeface="+mn-cs"/>
              </a:rPr>
              <a:t> </a:t>
            </a:r>
            <a:r>
              <a:rPr lang="en-US" sz="4000" b="0" kern="1200" dirty="0" err="1">
                <a:effectLst/>
                <a:latin typeface="CS New Athanasius" panose="020B0500000000000000" pitchFamily="34" charset="0"/>
                <a:cs typeface="+mn-cs"/>
              </a:rPr>
              <a:t>pefke`sfyr</a:t>
            </a:r>
            <a:r>
              <a:rPr lang="en-US" sz="4000" b="0" kern="1200" dirty="0">
                <a:effectLst/>
                <a:latin typeface="CS New Athanasius" panose="020B0500000000000000" pitchFamily="34" charset="0"/>
                <a:cs typeface="+mn-cs"/>
              </a:rPr>
              <a:t> `</a:t>
            </a:r>
            <a:r>
              <a:rPr lang="en-US" sz="4000" b="0" kern="1200" dirty="0" err="1">
                <a:effectLst/>
                <a:latin typeface="CS New Athanasius" panose="020B0500000000000000" pitchFamily="34" charset="0"/>
                <a:cs typeface="+mn-cs"/>
              </a:rPr>
              <a:t>nlitourgoc</a:t>
            </a:r>
            <a:r>
              <a:rPr lang="en-US" sz="4000" dirty="0">
                <a:effectLst/>
                <a:latin typeface="CS New Athanasius" panose="020B0500000000000000" pitchFamily="34" charset="0"/>
                <a:cs typeface="+mn-cs"/>
              </a:rPr>
              <a:t>@</a:t>
            </a:r>
            <a:r>
              <a:rPr lang="en-US" sz="4000" b="0" kern="1200" dirty="0">
                <a:effectLst/>
                <a:latin typeface="CS New Athanasius" panose="020B0500000000000000" pitchFamily="34" charset="0"/>
                <a:cs typeface="+mn-cs"/>
              </a:rPr>
              <a:t> </a:t>
            </a:r>
            <a:r>
              <a:rPr lang="en-US" sz="4000" b="0" kern="1200" dirty="0" err="1">
                <a:effectLst/>
                <a:latin typeface="CS New Athanasius" panose="020B0500000000000000" pitchFamily="34" charset="0"/>
                <a:cs typeface="+mn-cs"/>
              </a:rPr>
              <a:t>peniwt</a:t>
            </a:r>
            <a:r>
              <a:rPr lang="en-US" sz="4000" b="0" kern="1200" dirty="0">
                <a:effectLst/>
                <a:latin typeface="CS New Athanasius" panose="020B0500000000000000" pitchFamily="34" charset="0"/>
                <a:cs typeface="+mn-cs"/>
              </a:rPr>
              <a:t> </a:t>
            </a:r>
            <a:r>
              <a:rPr lang="en-US" sz="4000" b="0" kern="1200" dirty="0" err="1">
                <a:effectLst/>
                <a:latin typeface="CS New Athanasius" panose="020B0500000000000000" pitchFamily="34" charset="0"/>
                <a:cs typeface="+mn-cs"/>
              </a:rPr>
              <a:t>e;ouab</a:t>
            </a:r>
            <a:r>
              <a:rPr lang="en-US" sz="4000" b="0" kern="1200" dirty="0">
                <a:effectLst/>
                <a:latin typeface="CS New Athanasius" panose="020B0500000000000000" pitchFamily="34" charset="0"/>
                <a:cs typeface="+mn-cs"/>
              </a:rPr>
              <a:t>@ `</a:t>
            </a:r>
            <a:r>
              <a:rPr lang="en-US" sz="4000" b="0" kern="1200" dirty="0" err="1">
                <a:effectLst/>
                <a:latin typeface="CS New Athanasius" panose="020B0500000000000000" pitchFamily="34" charset="0"/>
                <a:cs typeface="+mn-cs"/>
              </a:rPr>
              <a:t>ndikeoc</a:t>
            </a:r>
            <a:r>
              <a:rPr lang="en-US" sz="4000" b="0" kern="1200" dirty="0">
                <a:effectLst/>
                <a:latin typeface="CS New Athanasius" panose="020B0500000000000000" pitchFamily="34" charset="0"/>
                <a:cs typeface="+mn-cs"/>
              </a:rPr>
              <a:t> </a:t>
            </a:r>
            <a:endParaRPr lang="en-US" sz="26500" b="0" kern="1200" baseline="0" dirty="0">
              <a:effectLst/>
              <a:latin typeface="CS New Athanasius" panose="020B0500000000000000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062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78058"/>
            <a:ext cx="9144000" cy="865455"/>
          </a:xfrm>
        </p:spPr>
        <p:txBody>
          <a:bodyPr>
            <a:noAutofit/>
          </a:bodyPr>
          <a:lstStyle/>
          <a:p>
            <a:r>
              <a:rPr lang="ar-EG" sz="4800" dirty="0"/>
              <a:t>الانبا بسادة المطران </a:t>
            </a:r>
            <a:r>
              <a:rPr lang="ar-EG" sz="48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ثبته على كرسيه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" y="6257924"/>
            <a:ext cx="9143999" cy="600082"/>
          </a:xfrm>
        </p:spPr>
        <p:txBody>
          <a:bodyPr/>
          <a:lstStyle/>
          <a:p>
            <a:r>
              <a:rPr lang="ar-EG" dirty="0"/>
              <a:t>آفا بسادة بى متروبوليتيس</a:t>
            </a:r>
            <a:r>
              <a:rPr lang="ar-EG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 ماتاجروف هيـﭽين بيف إثرونوس</a:t>
            </a:r>
            <a:endParaRPr lang="ar-E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243513"/>
            <a:ext cx="9144000" cy="1014411"/>
          </a:xfrm>
        </p:spPr>
        <p:txBody>
          <a:bodyPr anchor="ctr"/>
          <a:lstStyle/>
          <a:p>
            <a:r>
              <a:rPr lang="en-US" sz="4000" dirty="0">
                <a:latin typeface="CS New Athanasius" panose="020B0500000000000000" pitchFamily="34" charset="0"/>
              </a:rPr>
              <a:t> abba (...) </a:t>
            </a:r>
            <a:r>
              <a:rPr lang="en-US" sz="4000" dirty="0">
                <a:latin typeface="CS New Athanasius" panose="020B0500000000000000" pitchFamily="34" charset="0"/>
                <a:cs typeface="Arial" panose="020B0604020202020204" pitchFamily="34" charset="0"/>
              </a:rPr>
              <a:t>pi</a:t>
            </a:r>
            <a:r>
              <a:rPr lang="en-US" sz="4000" dirty="0">
                <a:latin typeface="CS New Athanasius" panose="020B0500000000000000" pitchFamily="34" charset="0"/>
              </a:rPr>
              <a:t>``````</a:t>
            </a:r>
            <a:r>
              <a:rPr lang="en-US" sz="4000" dirty="0" err="1">
                <a:latin typeface="CS New Athanasius" panose="020B0500000000000000" pitchFamily="34" charset="0"/>
              </a:rPr>
              <a:t>mmytropolityc</a:t>
            </a:r>
            <a:r>
              <a:rPr lang="en-US" sz="4000" dirty="0">
                <a:latin typeface="CS New Athanasius" panose="020B0500000000000000" pitchFamily="34" charset="0"/>
              </a:rPr>
              <a:t> </a:t>
            </a:r>
            <a:r>
              <a:rPr lang="en-US" sz="4000" dirty="0" err="1">
                <a:latin typeface="CS New Athanasius" panose="020B0500000000000000" pitchFamily="34" charset="0"/>
              </a:rPr>
              <a:t>matajrof</a:t>
            </a:r>
            <a:r>
              <a:rPr lang="en-US" sz="4000" dirty="0">
                <a:latin typeface="CS New Athanasius" panose="020B0500000000000000" pitchFamily="34" charset="0"/>
              </a:rPr>
              <a:t> </a:t>
            </a:r>
            <a:r>
              <a:rPr lang="en-US" sz="4000" dirty="0" err="1">
                <a:latin typeface="CS New Athanasius" panose="020B0500000000000000" pitchFamily="34" charset="0"/>
              </a:rPr>
              <a:t>hijen</a:t>
            </a:r>
            <a:r>
              <a:rPr lang="en-US" sz="4000" dirty="0">
                <a:latin typeface="CS New Athanasius" panose="020B0500000000000000" pitchFamily="34" charset="0"/>
              </a:rPr>
              <a:t> </a:t>
            </a:r>
            <a:r>
              <a:rPr lang="en-US" sz="4000" dirty="0" err="1">
                <a:latin typeface="CS New Athanasius" panose="020B0500000000000000" pitchFamily="34" charset="0"/>
              </a:rPr>
              <a:t>pef</a:t>
            </a:r>
            <a:r>
              <a:rPr lang="en-US" sz="4000" dirty="0">
                <a:latin typeface="CS New Athanasius" panose="020B0500000000000000" pitchFamily="34" charset="0"/>
              </a:rPr>
              <a:t>`;</a:t>
            </a:r>
            <a:r>
              <a:rPr lang="en-US" sz="4000" dirty="0" err="1">
                <a:latin typeface="CS New Athanasius" panose="020B0500000000000000" pitchFamily="34" charset="0"/>
              </a:rPr>
              <a:t>ronoc</a:t>
            </a:r>
            <a:r>
              <a:rPr lang="en-US" sz="4000" dirty="0">
                <a:effectLst/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4000" dirty="0">
              <a:latin typeface="CS New Athanasius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17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C5600-2C56-4EC1-B6F6-8E3A36B77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62450"/>
            <a:ext cx="9144000" cy="795337"/>
          </a:xfrm>
        </p:spPr>
        <p:txBody>
          <a:bodyPr>
            <a:normAutofit/>
          </a:bodyPr>
          <a:lstStyle/>
          <a:p>
            <a:r>
              <a:rPr lang="ar-EG" sz="44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وشريكه في الخدمة الرسولية، أبينا المكرم البار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79C08-F2B9-4506-903E-042C5ACC2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200774"/>
            <a:ext cx="9143999" cy="657226"/>
          </a:xfrm>
        </p:spPr>
        <p:txBody>
          <a:bodyPr/>
          <a:lstStyle/>
          <a:p>
            <a:r>
              <a:rPr lang="ar-EG" sz="34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نيم بيف كيه إشـﭬير إنليتورغوس: بين يوت إثؤواب إن ذيكيئوس</a:t>
            </a:r>
            <a:endParaRPr lang="ar-SA" sz="3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77340-20A6-4B71-B81D-5AEA88F35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5157787"/>
            <a:ext cx="9144000" cy="1042987"/>
          </a:xfrm>
        </p:spPr>
        <p:txBody>
          <a:bodyPr anchor="ctr"/>
          <a:lstStyle/>
          <a:p>
            <a:r>
              <a:rPr lang="en-US" sz="4000" b="0" kern="1200" dirty="0" err="1">
                <a:effectLst/>
                <a:latin typeface="CS New Athanasius" panose="020B0500000000000000" pitchFamily="34" charset="0"/>
                <a:cs typeface="+mn-cs"/>
              </a:rPr>
              <a:t>Nem</a:t>
            </a:r>
            <a:r>
              <a:rPr lang="en-US" sz="4000" b="0" kern="1200" dirty="0">
                <a:effectLst/>
                <a:latin typeface="CS New Athanasius" panose="020B0500000000000000" pitchFamily="34" charset="0"/>
                <a:cs typeface="+mn-cs"/>
              </a:rPr>
              <a:t> </a:t>
            </a:r>
            <a:r>
              <a:rPr lang="en-US" sz="4000" b="0" kern="1200" dirty="0" err="1">
                <a:effectLst/>
                <a:latin typeface="CS New Athanasius" panose="020B0500000000000000" pitchFamily="34" charset="0"/>
                <a:cs typeface="+mn-cs"/>
              </a:rPr>
              <a:t>pefke`sfyr</a:t>
            </a:r>
            <a:r>
              <a:rPr lang="en-US" sz="4000" b="0" kern="1200" dirty="0">
                <a:effectLst/>
                <a:latin typeface="CS New Athanasius" panose="020B0500000000000000" pitchFamily="34" charset="0"/>
                <a:cs typeface="+mn-cs"/>
              </a:rPr>
              <a:t> `</a:t>
            </a:r>
            <a:r>
              <a:rPr lang="en-US" sz="4000" b="0" kern="1200" dirty="0" err="1">
                <a:effectLst/>
                <a:latin typeface="CS New Athanasius" panose="020B0500000000000000" pitchFamily="34" charset="0"/>
                <a:cs typeface="+mn-cs"/>
              </a:rPr>
              <a:t>nlitourgoc</a:t>
            </a:r>
            <a:r>
              <a:rPr lang="en-US" sz="4000" dirty="0">
                <a:effectLst/>
                <a:latin typeface="CS New Athanasius" panose="020B0500000000000000" pitchFamily="34" charset="0"/>
                <a:cs typeface="+mn-cs"/>
              </a:rPr>
              <a:t>@</a:t>
            </a:r>
            <a:r>
              <a:rPr lang="en-US" sz="4000" b="0" kern="1200" dirty="0">
                <a:effectLst/>
                <a:latin typeface="CS New Athanasius" panose="020B0500000000000000" pitchFamily="34" charset="0"/>
                <a:cs typeface="+mn-cs"/>
              </a:rPr>
              <a:t> </a:t>
            </a:r>
            <a:r>
              <a:rPr lang="en-US" sz="4000" b="0" kern="1200" dirty="0" err="1">
                <a:effectLst/>
                <a:latin typeface="CS New Athanasius" panose="020B0500000000000000" pitchFamily="34" charset="0"/>
                <a:cs typeface="+mn-cs"/>
              </a:rPr>
              <a:t>peniwt</a:t>
            </a:r>
            <a:r>
              <a:rPr lang="en-US" sz="4000" b="0" kern="1200" dirty="0">
                <a:effectLst/>
                <a:latin typeface="CS New Athanasius" panose="020B0500000000000000" pitchFamily="34" charset="0"/>
                <a:cs typeface="+mn-cs"/>
              </a:rPr>
              <a:t> </a:t>
            </a:r>
            <a:r>
              <a:rPr lang="en-US" sz="4000" b="0" kern="1200" dirty="0" err="1">
                <a:effectLst/>
                <a:latin typeface="CS New Athanasius" panose="020B0500000000000000" pitchFamily="34" charset="0"/>
                <a:cs typeface="+mn-cs"/>
              </a:rPr>
              <a:t>e;ouab</a:t>
            </a:r>
            <a:r>
              <a:rPr lang="en-US" sz="4000" b="0" kern="1200" dirty="0">
                <a:effectLst/>
                <a:latin typeface="CS New Athanasius" panose="020B0500000000000000" pitchFamily="34" charset="0"/>
                <a:cs typeface="+mn-cs"/>
              </a:rPr>
              <a:t>@ `</a:t>
            </a:r>
            <a:r>
              <a:rPr lang="en-US" sz="4000" b="0" kern="1200" dirty="0" err="1">
                <a:effectLst/>
                <a:latin typeface="CS New Athanasius" panose="020B0500000000000000" pitchFamily="34" charset="0"/>
                <a:cs typeface="+mn-cs"/>
              </a:rPr>
              <a:t>ndikeoc</a:t>
            </a:r>
            <a:r>
              <a:rPr lang="en-US" sz="4000" b="0" kern="1200" dirty="0">
                <a:effectLst/>
                <a:latin typeface="CS New Athanasius" panose="020B0500000000000000" pitchFamily="34" charset="0"/>
                <a:cs typeface="+mn-cs"/>
              </a:rPr>
              <a:t> </a:t>
            </a:r>
            <a:endParaRPr lang="en-US" sz="26500" b="0" kern="1200" baseline="0" dirty="0">
              <a:effectLst/>
              <a:latin typeface="CS New Athanasius" panose="020B0500000000000000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624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78058"/>
            <a:ext cx="9144000" cy="782371"/>
          </a:xfrm>
        </p:spPr>
        <p:txBody>
          <a:bodyPr>
            <a:noAutofit/>
          </a:bodyPr>
          <a:lstStyle/>
          <a:p>
            <a:r>
              <a:rPr lang="ar-EG" sz="4800" dirty="0"/>
              <a:t>الانبا (الضيف</a:t>
            </a:r>
            <a:r>
              <a:rPr lang="en-US" sz="4800" dirty="0"/>
              <a:t>2</a:t>
            </a:r>
            <a:r>
              <a:rPr lang="ar-EG" sz="4800" dirty="0"/>
              <a:t>) الأسقف </a:t>
            </a:r>
            <a:r>
              <a:rPr lang="ar-EG" sz="48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ثبته على كرسيه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آفا (الضيف</a:t>
            </a:r>
            <a:r>
              <a:rPr lang="en-US" dirty="0"/>
              <a:t>2</a:t>
            </a:r>
            <a:r>
              <a:rPr lang="ar-EG" dirty="0"/>
              <a:t>) بى ايبيسكوبوس </a:t>
            </a:r>
            <a:r>
              <a:rPr lang="ar-EG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 ماتاجروف هيـﭽين بيف إثرونوس</a:t>
            </a:r>
            <a:endParaRPr lang="ar-E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-3" y="5160429"/>
            <a:ext cx="9144000" cy="1052958"/>
          </a:xfrm>
        </p:spPr>
        <p:txBody>
          <a:bodyPr anchor="ctr"/>
          <a:lstStyle/>
          <a:p>
            <a:r>
              <a:rPr lang="en-US" sz="4400" dirty="0">
                <a:latin typeface="CS New Athanasius" panose="020B0500000000000000" pitchFamily="34" charset="0"/>
              </a:rPr>
              <a:t> abba (...) </a:t>
            </a:r>
            <a:r>
              <a:rPr lang="en-US" sz="4400" dirty="0">
                <a:latin typeface="CS New Athanasius" panose="020B0500000000000000" pitchFamily="34" charset="0"/>
                <a:cs typeface="Arial" panose="020B0604020202020204" pitchFamily="34" charset="0"/>
              </a:rPr>
              <a:t>pi</a:t>
            </a:r>
            <a:r>
              <a:rPr lang="en-US" sz="4400" dirty="0">
                <a:latin typeface="CS New Athanasius" panose="020B0500000000000000" pitchFamily="34" charset="0"/>
              </a:rPr>
              <a:t>``````</a:t>
            </a:r>
            <a:r>
              <a:rPr lang="en-US" sz="4400" dirty="0" err="1">
                <a:latin typeface="CS New Athanasius" panose="020B0500000000000000" pitchFamily="34" charset="0"/>
              </a:rPr>
              <a:t>epickopoc</a:t>
            </a:r>
            <a:r>
              <a:rPr lang="en-US" sz="4400" dirty="0">
                <a:latin typeface="CS New Athanasius" panose="020B0500000000000000" pitchFamily="34" charset="0"/>
              </a:rPr>
              <a:t> </a:t>
            </a:r>
            <a:r>
              <a:rPr lang="en-US" sz="4400" dirty="0" err="1">
                <a:latin typeface="CS New Athanasius" panose="020B0500000000000000" pitchFamily="34" charset="0"/>
              </a:rPr>
              <a:t>matajrof</a:t>
            </a:r>
            <a:r>
              <a:rPr lang="en-US" sz="4400" dirty="0">
                <a:latin typeface="CS New Athanasius" panose="020B0500000000000000" pitchFamily="34" charset="0"/>
              </a:rPr>
              <a:t> </a:t>
            </a:r>
            <a:r>
              <a:rPr lang="en-US" sz="4400" dirty="0" err="1">
                <a:latin typeface="CS New Athanasius" panose="020B0500000000000000" pitchFamily="34" charset="0"/>
              </a:rPr>
              <a:t>hijen</a:t>
            </a:r>
            <a:r>
              <a:rPr lang="en-US" sz="4400" dirty="0">
                <a:latin typeface="CS New Athanasius" panose="020B0500000000000000" pitchFamily="34" charset="0"/>
              </a:rPr>
              <a:t> </a:t>
            </a:r>
            <a:r>
              <a:rPr lang="en-US" sz="4400" dirty="0" err="1">
                <a:latin typeface="CS New Athanasius" panose="020B0500000000000000" pitchFamily="34" charset="0"/>
              </a:rPr>
              <a:t>pef</a:t>
            </a:r>
            <a:r>
              <a:rPr lang="en-US" sz="4400" dirty="0">
                <a:latin typeface="CS New Athanasius" panose="020B0500000000000000" pitchFamily="34" charset="0"/>
              </a:rPr>
              <a:t>`;</a:t>
            </a:r>
            <a:r>
              <a:rPr lang="en-US" sz="4400" dirty="0" err="1">
                <a:latin typeface="CS New Athanasius" panose="020B0500000000000000" pitchFamily="34" charset="0"/>
              </a:rPr>
              <a:t>ronoc</a:t>
            </a:r>
            <a:r>
              <a:rPr lang="en-US" sz="4400" dirty="0">
                <a:effectLst/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4400" dirty="0">
              <a:latin typeface="CS New Athanasius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03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9475C-8310-4BB6-AA3E-FFD85E8DBB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400" dirty="0"/>
              <a:t>نيم بيفك إشفير انليتورغوس إن أبوسطوليكوس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83F41E-D8E0-4949-B6E7-E3B9C0ED6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200" dirty="0" err="1"/>
              <a:t>Nem</a:t>
            </a:r>
            <a:r>
              <a:rPr lang="en-US" sz="4200" dirty="0"/>
              <a:t> </a:t>
            </a:r>
            <a:r>
              <a:rPr lang="en-US" sz="4200" dirty="0" err="1"/>
              <a:t>pefke`sfyr</a:t>
            </a:r>
            <a:r>
              <a:rPr lang="en-US" sz="4200" dirty="0"/>
              <a:t> `</a:t>
            </a:r>
            <a:r>
              <a:rPr lang="en-US" sz="4200" dirty="0" err="1"/>
              <a:t>nlitourgoc</a:t>
            </a:r>
            <a:r>
              <a:rPr lang="en-US" sz="4200" dirty="0"/>
              <a:t> </a:t>
            </a:r>
            <a:r>
              <a:rPr lang="en-US" sz="4200" dirty="0">
                <a:latin typeface="Abraam" pitchFamily="2" charset="0"/>
                <a:cs typeface="Traditional Arabic" panose="02020603050405020304" pitchFamily="18" charset="-78"/>
              </a:rPr>
              <a:t>`n`</a:t>
            </a:r>
            <a:r>
              <a:rPr kumimoji="0" lang="en-US" sz="42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braam" pitchFamily="2" charset="0"/>
                <a:ea typeface="+mn-ea"/>
                <a:cs typeface="Traditional Arabic" panose="02020603050405020304" pitchFamily="18" charset="-78"/>
              </a:rPr>
              <a:t>apoctolikoc</a:t>
            </a:r>
            <a:endParaRPr lang="en-US" sz="4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DFFAE-E350-4CAD-8001-AF74351BD3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sz="4800" dirty="0"/>
              <a:t>وشريكه فى الخدمة الرسولية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0123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48F83-9141-4DE9-914B-444E205733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000" dirty="0"/>
              <a:t>بينيوت اثؤواب ام ميتروبوليتيس (3) افا</a:t>
            </a:r>
            <a:r>
              <a:rPr lang="en-US" sz="4000" dirty="0"/>
              <a:t> </a:t>
            </a:r>
            <a:r>
              <a:rPr lang="ar-EG" sz="4000" dirty="0"/>
              <a:t>(</a:t>
            </a:r>
            <a:r>
              <a:rPr lang="ar-EG" sz="4000" dirty="0">
                <a:cs typeface="+mj-cs"/>
              </a:rPr>
              <a:t>الضيف</a:t>
            </a:r>
            <a:r>
              <a:rPr lang="ar-EG" sz="4000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7F821-B595-4E06-8637-5809DD864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000" dirty="0" err="1"/>
              <a:t>Peniwt</a:t>
            </a:r>
            <a:r>
              <a:rPr lang="en-US" sz="4000" dirty="0"/>
              <a:t> </a:t>
            </a:r>
            <a:r>
              <a:rPr lang="en-US" sz="4000" dirty="0" err="1"/>
              <a:t>e;ouab</a:t>
            </a:r>
            <a:r>
              <a:rPr lang="en-US" sz="4000" dirty="0">
                <a:effectLst/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000" dirty="0"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`</a:t>
            </a:r>
            <a:r>
              <a:rPr lang="en-US" sz="4000" dirty="0" err="1">
                <a:latin typeface="CS New Athanasius" panose="020B0500000000000000" pitchFamily="34" charset="0"/>
              </a:rPr>
              <a:t>mmytropolityc</a:t>
            </a:r>
            <a:r>
              <a:rPr lang="en-US" sz="4000" dirty="0">
                <a:latin typeface="CS New Athanasius" panose="020B0500000000000000" pitchFamily="34" charset="0"/>
              </a:rPr>
              <a:t> </a:t>
            </a:r>
            <a:r>
              <a:rPr lang="en-US" sz="4000" dirty="0"/>
              <a:t>(=g) abba (...)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95D18-ABE3-42CC-A7CF-2720283A90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" y="4431321"/>
            <a:ext cx="9144000" cy="700461"/>
          </a:xfrm>
        </p:spPr>
        <p:txBody>
          <a:bodyPr/>
          <a:lstStyle/>
          <a:p>
            <a:pPr rtl="1"/>
            <a:r>
              <a:rPr lang="ar-EG" sz="4400" dirty="0">
                <a:cs typeface="+mj-cs"/>
              </a:rPr>
              <a:t>أبينا القديس </a:t>
            </a:r>
            <a:r>
              <a:rPr lang="ar-EG" sz="4400" dirty="0"/>
              <a:t>المطران</a:t>
            </a:r>
            <a:r>
              <a:rPr lang="ar-EG" sz="4400" dirty="0">
                <a:cs typeface="+mj-cs"/>
              </a:rPr>
              <a:t> (3) أنبا بسادة</a:t>
            </a:r>
            <a:endParaRPr lang="en-US" sz="44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3539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9475C-8310-4BB6-AA3E-FFD85E8DBB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400" dirty="0"/>
              <a:t>نيم بيفك إشفير انليتورغوس إن أبوسطوليكوس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83F41E-D8E0-4949-B6E7-E3B9C0ED6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200" dirty="0" err="1"/>
              <a:t>Nem</a:t>
            </a:r>
            <a:r>
              <a:rPr lang="en-US" sz="4200" dirty="0"/>
              <a:t> </a:t>
            </a:r>
            <a:r>
              <a:rPr lang="en-US" sz="4200" dirty="0" err="1"/>
              <a:t>pefke`sfyr</a:t>
            </a:r>
            <a:r>
              <a:rPr lang="en-US" sz="4200" dirty="0"/>
              <a:t> `</a:t>
            </a:r>
            <a:r>
              <a:rPr lang="en-US" sz="4200" dirty="0" err="1"/>
              <a:t>nlitourgoc</a:t>
            </a:r>
            <a:r>
              <a:rPr lang="en-US" sz="4200" dirty="0"/>
              <a:t> </a:t>
            </a:r>
            <a:r>
              <a:rPr lang="en-US" sz="4200" dirty="0">
                <a:latin typeface="Abraam" pitchFamily="2" charset="0"/>
                <a:cs typeface="Traditional Arabic" panose="02020603050405020304" pitchFamily="18" charset="-78"/>
              </a:rPr>
              <a:t>`n`</a:t>
            </a:r>
            <a:r>
              <a:rPr kumimoji="0" lang="en-US" sz="42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braam" pitchFamily="2" charset="0"/>
                <a:ea typeface="+mn-ea"/>
                <a:cs typeface="Traditional Arabic" panose="02020603050405020304" pitchFamily="18" charset="-78"/>
              </a:rPr>
              <a:t>apoctolikoc</a:t>
            </a:r>
            <a:endParaRPr lang="en-US" sz="4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DFFAE-E350-4CAD-8001-AF74351BD3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sz="4800" dirty="0"/>
              <a:t>وشريكه فى الخدمة الرسولية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92888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48F83-9141-4DE9-914B-444E205733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000" dirty="0"/>
              <a:t>بينيوت اثؤواب ان ايبيسكوبوس</a:t>
            </a:r>
            <a:r>
              <a:rPr lang="en-US" sz="4000" dirty="0"/>
              <a:t> </a:t>
            </a:r>
            <a:r>
              <a:rPr lang="ar-EG" sz="4000" dirty="0"/>
              <a:t>(3) افا</a:t>
            </a:r>
            <a:r>
              <a:rPr lang="en-US" sz="4000" dirty="0"/>
              <a:t> </a:t>
            </a:r>
            <a:r>
              <a:rPr lang="ar-EG" sz="4000" dirty="0"/>
              <a:t>(</a:t>
            </a:r>
            <a:r>
              <a:rPr lang="ar-EG" sz="4000" dirty="0">
                <a:cs typeface="+mj-cs"/>
              </a:rPr>
              <a:t>الضيف</a:t>
            </a:r>
            <a:r>
              <a:rPr lang="en-US" sz="4000" dirty="0">
                <a:cs typeface="+mj-cs"/>
              </a:rPr>
              <a:t>2</a:t>
            </a:r>
            <a:r>
              <a:rPr lang="ar-EG" sz="4000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7F821-B595-4E06-8637-5809DD864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000" dirty="0" err="1"/>
              <a:t>Peniwt</a:t>
            </a:r>
            <a:r>
              <a:rPr lang="en-US" sz="4000" dirty="0"/>
              <a:t> </a:t>
            </a:r>
            <a:r>
              <a:rPr lang="en-US" sz="4000" dirty="0" err="1"/>
              <a:t>e;ouab</a:t>
            </a:r>
            <a:r>
              <a:rPr lang="en-US" sz="4000" dirty="0">
                <a:effectLst/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000" dirty="0"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`</a:t>
            </a:r>
            <a:r>
              <a:rPr lang="en-US" sz="4000" dirty="0" err="1">
                <a:latin typeface="CS New Athanasius" panose="020B0500000000000000" pitchFamily="34" charset="0"/>
              </a:rPr>
              <a:t>n`epickopoc</a:t>
            </a:r>
            <a:r>
              <a:rPr lang="en-US" sz="4000" dirty="0">
                <a:latin typeface="CS New Athanasius" panose="020B0500000000000000" pitchFamily="34" charset="0"/>
              </a:rPr>
              <a:t> </a:t>
            </a:r>
            <a:r>
              <a:rPr lang="en-US" sz="4000" dirty="0"/>
              <a:t>(=g) abba (...)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95D18-ABE3-42CC-A7CF-2720283A90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" y="4431321"/>
            <a:ext cx="9144000" cy="700461"/>
          </a:xfrm>
        </p:spPr>
        <p:txBody>
          <a:bodyPr/>
          <a:lstStyle/>
          <a:p>
            <a:pPr rtl="1"/>
            <a:r>
              <a:rPr lang="ar-EG" sz="4400" dirty="0">
                <a:cs typeface="+mj-cs"/>
              </a:rPr>
              <a:t>أبينا القديس </a:t>
            </a:r>
            <a:r>
              <a:rPr lang="ar-EG" sz="4400" dirty="0"/>
              <a:t>الأسقف</a:t>
            </a:r>
            <a:r>
              <a:rPr lang="ar-EG" sz="4400" dirty="0">
                <a:cs typeface="+mj-cs"/>
              </a:rPr>
              <a:t> (3) أنبا (الضيف</a:t>
            </a:r>
            <a:r>
              <a:rPr lang="en-US" sz="4400" dirty="0">
                <a:cs typeface="+mj-cs"/>
              </a:rPr>
              <a:t>2</a:t>
            </a:r>
            <a:r>
              <a:rPr lang="ar-EG" sz="4400" dirty="0">
                <a:cs typeface="+mj-cs"/>
              </a:rPr>
              <a:t>)</a:t>
            </a:r>
            <a:endParaRPr lang="en-US" sz="44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44255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4392346"/>
            <a:ext cx="9144000" cy="782371"/>
          </a:xfrm>
        </p:spPr>
        <p:txBody>
          <a:bodyPr>
            <a:normAutofit/>
          </a:bodyPr>
          <a:lstStyle/>
          <a:p>
            <a:r>
              <a:rPr lang="ar-EG" sz="4800" dirty="0"/>
              <a:t>وابينا المطران أنبا بسادة</a:t>
            </a:r>
            <a:endParaRPr lang="en-US" sz="4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800" dirty="0"/>
              <a:t>نيم بين يوت ان متروبوليتيس افا بسادة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0" y="5174718"/>
            <a:ext cx="9144000" cy="874395"/>
          </a:xfrm>
        </p:spPr>
        <p:txBody>
          <a:bodyPr anchor="ctr"/>
          <a:lstStyle/>
          <a:p>
            <a:r>
              <a:rPr lang="en-US" sz="4400" dirty="0" err="1">
                <a:latin typeface="CS New Athanasius" panose="020B0500000000000000" pitchFamily="34" charset="0"/>
              </a:rPr>
              <a:t>Nem</a:t>
            </a:r>
            <a:r>
              <a:rPr lang="en-US" sz="4400" dirty="0">
                <a:latin typeface="CS New Athanasius" panose="020B0500000000000000" pitchFamily="34" charset="0"/>
              </a:rPr>
              <a:t> </a:t>
            </a:r>
            <a:r>
              <a:rPr lang="en-US" sz="4400" dirty="0" err="1">
                <a:latin typeface="CS New Athanasius" panose="020B0500000000000000" pitchFamily="34" charset="0"/>
              </a:rPr>
              <a:t>peniwt</a:t>
            </a:r>
            <a:r>
              <a:rPr lang="en-US" sz="4400" dirty="0">
                <a:effectLst/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400" dirty="0"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`</a:t>
            </a:r>
            <a:r>
              <a:rPr lang="en-US" sz="4400" dirty="0" err="1">
                <a:latin typeface="CS New Athanasius" panose="020B0500000000000000" pitchFamily="34" charset="0"/>
              </a:rPr>
              <a:t>mmytropolityc</a:t>
            </a:r>
            <a:r>
              <a:rPr lang="en-US" sz="4400" dirty="0">
                <a:effectLst/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</a:t>
            </a:r>
            <a:r>
              <a:rPr lang="en-US" sz="4400" dirty="0">
                <a:latin typeface="CS New Athanasius" panose="020B0500000000000000" pitchFamily="34" charset="0"/>
              </a:rPr>
              <a:t>bba (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</a:rPr>
              <a:t>...</a:t>
            </a:r>
            <a:r>
              <a:rPr lang="en-US" sz="4400" dirty="0">
                <a:latin typeface="CS New Athanasius" panose="020B0500000000000000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28269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4363771"/>
            <a:ext cx="9144000" cy="782371"/>
          </a:xfrm>
        </p:spPr>
        <p:txBody>
          <a:bodyPr>
            <a:normAutofit/>
          </a:bodyPr>
          <a:lstStyle/>
          <a:p>
            <a:r>
              <a:rPr lang="ar-EG" sz="4800" dirty="0"/>
              <a:t>وابينا الاسقف أنبا (الضيف2)</a:t>
            </a:r>
            <a:endParaRPr lang="en-US" sz="4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800" dirty="0"/>
              <a:t>نيم بين يوت ان ام متروبوليتيس افا (الضيف2)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7BF349A-AADF-4948-BB6F-46D5D2A5D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5174718"/>
            <a:ext cx="9144000" cy="874395"/>
          </a:xfrm>
        </p:spPr>
        <p:txBody>
          <a:bodyPr anchor="ctr"/>
          <a:lstStyle/>
          <a:p>
            <a:r>
              <a:rPr lang="en-US" sz="4400" dirty="0" err="1">
                <a:latin typeface="CS New Athanasius" panose="020B0500000000000000" pitchFamily="34" charset="0"/>
              </a:rPr>
              <a:t>Nem</a:t>
            </a:r>
            <a:r>
              <a:rPr lang="en-US" sz="4400" dirty="0">
                <a:latin typeface="CS New Athanasius" panose="020B0500000000000000" pitchFamily="34" charset="0"/>
              </a:rPr>
              <a:t> </a:t>
            </a:r>
            <a:r>
              <a:rPr lang="en-US" sz="4400" dirty="0" err="1">
                <a:latin typeface="CS New Athanasius" panose="020B0500000000000000" pitchFamily="34" charset="0"/>
              </a:rPr>
              <a:t>peniwt</a:t>
            </a:r>
            <a:r>
              <a:rPr lang="en-US" sz="4400" dirty="0">
                <a:effectLst/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400" dirty="0"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`</a:t>
            </a:r>
            <a:r>
              <a:rPr lang="en-US" sz="4400" dirty="0" err="1">
                <a:latin typeface="CS New Athanasius" panose="020B0500000000000000" pitchFamily="34" charset="0"/>
              </a:rPr>
              <a:t>mmytropolityc</a:t>
            </a:r>
            <a:r>
              <a:rPr lang="en-US" sz="4400" dirty="0">
                <a:effectLst/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</a:t>
            </a:r>
            <a:r>
              <a:rPr lang="en-US" sz="4400" dirty="0">
                <a:latin typeface="CS New Athanasius" panose="020B0500000000000000" pitchFamily="34" charset="0"/>
              </a:rPr>
              <a:t>bba (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</a:rPr>
              <a:t>...</a:t>
            </a:r>
            <a:r>
              <a:rPr lang="en-US" sz="4400" dirty="0">
                <a:latin typeface="CS New Athanasius" panose="020B0500000000000000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203797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78059"/>
            <a:ext cx="9144000" cy="782371"/>
          </a:xfrm>
        </p:spPr>
        <p:txBody>
          <a:bodyPr>
            <a:normAutofit/>
          </a:bodyPr>
          <a:lstStyle/>
          <a:p>
            <a:r>
              <a:rPr lang="ar-EG" sz="4800" dirty="0"/>
              <a:t>بصلواتهم احفظ</a:t>
            </a:r>
            <a:r>
              <a:rPr lang="en-US" sz="4800" dirty="0"/>
              <a:t> </a:t>
            </a:r>
            <a:r>
              <a:rPr lang="ar-EG" sz="4800" dirty="0"/>
              <a:t>حياة أبينا المكرم 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000" dirty="0"/>
              <a:t>هيتين نو افشى اريه إيه ابؤنخ ام بنيوت ايت طايوت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263593"/>
            <a:ext cx="9144000" cy="682357"/>
          </a:xfrm>
        </p:spPr>
        <p:txBody>
          <a:bodyPr/>
          <a:lstStyle/>
          <a:p>
            <a:r>
              <a:rPr lang="en-US" dirty="0">
                <a:latin typeface="CS New Athanasius" panose="020B0500000000000000" pitchFamily="34" charset="0"/>
              </a:rPr>
              <a:t>Hiten </a:t>
            </a:r>
            <a:r>
              <a:rPr lang="en-US" dirty="0" err="1">
                <a:latin typeface="CS New Athanasius" panose="020B0500000000000000" pitchFamily="34" charset="0"/>
              </a:rPr>
              <a:t>noueu,y</a:t>
            </a:r>
            <a:r>
              <a:rPr lang="en-US" dirty="0">
                <a:latin typeface="CS New Athanasius" panose="020B0500000000000000" pitchFamily="34" charset="0"/>
              </a:rPr>
              <a:t> `</a:t>
            </a:r>
            <a:r>
              <a:rPr lang="en-US" dirty="0" err="1">
                <a:latin typeface="CS New Athanasius" panose="020B0500000000000000" pitchFamily="34" charset="0"/>
              </a:rPr>
              <a:t>areh</a:t>
            </a:r>
            <a:r>
              <a:rPr lang="en-US" dirty="0">
                <a:latin typeface="CS New Athanasius" panose="020B0500000000000000" pitchFamily="34" charset="0"/>
              </a:rPr>
              <a:t> `</a:t>
            </a:r>
            <a:r>
              <a:rPr lang="en-US" dirty="0" err="1">
                <a:latin typeface="CS New Athanasius" panose="020B0500000000000000" pitchFamily="34" charset="0"/>
              </a:rPr>
              <a:t>e`pwnq</a:t>
            </a:r>
            <a:r>
              <a:rPr lang="en-US" dirty="0">
                <a:latin typeface="CS New Athanasius" panose="020B0500000000000000" pitchFamily="34" charset="0"/>
              </a:rPr>
              <a:t> `</a:t>
            </a:r>
            <a:r>
              <a:rPr lang="en-US" dirty="0" err="1">
                <a:latin typeface="CS New Athanasius" panose="020B0500000000000000" pitchFamily="34" charset="0"/>
              </a:rPr>
              <a:t>mpeniwt</a:t>
            </a:r>
            <a:r>
              <a:rPr lang="en-US" dirty="0">
                <a:latin typeface="CS New Athanasius" panose="020B0500000000000000" pitchFamily="34" charset="0"/>
              </a:rPr>
              <a:t> `</a:t>
            </a:r>
            <a:r>
              <a:rPr lang="en-US" dirty="0" err="1">
                <a:latin typeface="CS New Athanasius" panose="020B0500000000000000" pitchFamily="34" charset="0"/>
              </a:rPr>
              <a:t>ettaiyout</a:t>
            </a:r>
            <a:endParaRPr lang="en-US" dirty="0">
              <a:latin typeface="CS New Athanasius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760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</TotalTime>
  <Words>727</Words>
  <Application>Microsoft Office PowerPoint</Application>
  <PresentationFormat>On-screen Show (4:3)</PresentationFormat>
  <Paragraphs>73</Paragraphs>
  <Slides>24</Slides>
  <Notes>0</Notes>
  <HiddenSlides>14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Abraam</vt:lpstr>
      <vt:lpstr>Arial</vt:lpstr>
      <vt:lpstr>Athanasius</vt:lpstr>
      <vt:lpstr>Avva_Shenouda</vt:lpstr>
      <vt:lpstr>Calibri</vt:lpstr>
      <vt:lpstr>Calibri Light</vt:lpstr>
      <vt:lpstr>CS New Athanasius</vt:lpstr>
      <vt:lpstr>Tahoma</vt:lpstr>
      <vt:lpstr>Times New Roman</vt:lpstr>
      <vt:lpstr>Custom Design</vt:lpstr>
      <vt:lpstr>و ابينا الأسقف المكرم الانبا (الضيف)</vt:lpstr>
      <vt:lpstr>و ابينا الأسقف المكرم الانبا (الضيف2)</vt:lpstr>
      <vt:lpstr>PowerPoint Presentation</vt:lpstr>
      <vt:lpstr>PowerPoint Presentation</vt:lpstr>
      <vt:lpstr>PowerPoint Presentation</vt:lpstr>
      <vt:lpstr>PowerPoint Presentation</vt:lpstr>
      <vt:lpstr>وابينا الأسقف أنبا (الضيف)</vt:lpstr>
      <vt:lpstr>وابينا الأسقف أنبا (الضيف2)</vt:lpstr>
      <vt:lpstr>بصلواتهم احفظ حياة أبينا المكرم </vt:lpstr>
      <vt:lpstr>البار انبا (الضيف) الأسقف</vt:lpstr>
      <vt:lpstr>يا رب  انعم لنا بمغفرة خطايانا</vt:lpstr>
      <vt:lpstr>بصلواتهم احفظ حياة أبينا المكرم </vt:lpstr>
      <vt:lpstr>البار انبا (الضيف2) الأسقف</vt:lpstr>
      <vt:lpstr>يا رب  انعم لنا بمغفرة خطايانا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وشريكه في الخدمة الرسولية، أبينا المكرم البار</vt:lpstr>
      <vt:lpstr>الانبا (الضيف) الأسقف ثبته على كرسيه</vt:lpstr>
      <vt:lpstr>وشريكه في الخدمة الرسولية، أبينا المكرم البار</vt:lpstr>
      <vt:lpstr>الانبا (الضيف2) الأسقف ثبته على كرسيه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و أن يحفظ لنا و علينا حياة و قيام أبينا المكرم رئيس الكهنة</dc:title>
  <dc:creator>John Wassfy</dc:creator>
  <cp:lastModifiedBy>John Wassfy</cp:lastModifiedBy>
  <cp:revision>53</cp:revision>
  <dcterms:created xsi:type="dcterms:W3CDTF">2024-04-01T14:13:22Z</dcterms:created>
  <dcterms:modified xsi:type="dcterms:W3CDTF">2025-02-02T23:33:20Z</dcterms:modified>
</cp:coreProperties>
</file>