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4428" r:id="rId1"/>
  </p:sldMasterIdLst>
  <p:notesMasterIdLst>
    <p:notesMasterId r:id="rId52"/>
  </p:notesMasterIdLst>
  <p:handoutMasterIdLst>
    <p:handoutMasterId r:id="rId53"/>
  </p:handoutMasterIdLst>
  <p:sldIdLst>
    <p:sldId id="827" r:id="rId2"/>
    <p:sldId id="742" r:id="rId3"/>
    <p:sldId id="740" r:id="rId4"/>
    <p:sldId id="836" r:id="rId5"/>
    <p:sldId id="837" r:id="rId6"/>
    <p:sldId id="776" r:id="rId7"/>
    <p:sldId id="744" r:id="rId8"/>
    <p:sldId id="735" r:id="rId9"/>
    <p:sldId id="737" r:id="rId10"/>
    <p:sldId id="710" r:id="rId11"/>
    <p:sldId id="775" r:id="rId12"/>
    <p:sldId id="839" r:id="rId13"/>
    <p:sldId id="660" r:id="rId14"/>
    <p:sldId id="693" r:id="rId15"/>
    <p:sldId id="694" r:id="rId16"/>
    <p:sldId id="695" r:id="rId17"/>
    <p:sldId id="696" r:id="rId18"/>
    <p:sldId id="697" r:id="rId19"/>
    <p:sldId id="698" r:id="rId20"/>
    <p:sldId id="689" r:id="rId21"/>
    <p:sldId id="780" r:id="rId22"/>
    <p:sldId id="690" r:id="rId23"/>
    <p:sldId id="853" r:id="rId24"/>
    <p:sldId id="886" r:id="rId25"/>
    <p:sldId id="887" r:id="rId26"/>
    <p:sldId id="888" r:id="rId27"/>
    <p:sldId id="885" r:id="rId28"/>
    <p:sldId id="828" r:id="rId29"/>
    <p:sldId id="745" r:id="rId30"/>
    <p:sldId id="746" r:id="rId31"/>
    <p:sldId id="747" r:id="rId32"/>
    <p:sldId id="748" r:id="rId33"/>
    <p:sldId id="824" r:id="rId34"/>
    <p:sldId id="752" r:id="rId35"/>
    <p:sldId id="753" r:id="rId36"/>
    <p:sldId id="754" r:id="rId37"/>
    <p:sldId id="755" r:id="rId38"/>
    <p:sldId id="756" r:id="rId39"/>
    <p:sldId id="757" r:id="rId40"/>
    <p:sldId id="758" r:id="rId41"/>
    <p:sldId id="759" r:id="rId42"/>
    <p:sldId id="760" r:id="rId43"/>
    <p:sldId id="761" r:id="rId44"/>
    <p:sldId id="762" r:id="rId45"/>
    <p:sldId id="763" r:id="rId46"/>
    <p:sldId id="829" r:id="rId47"/>
    <p:sldId id="889" r:id="rId48"/>
    <p:sldId id="841" r:id="rId49"/>
    <p:sldId id="771" r:id="rId50"/>
    <p:sldId id="77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9" autoAdjust="0"/>
    <p:restoredTop sz="95477" autoAdjust="0"/>
  </p:normalViewPr>
  <p:slideViewPr>
    <p:cSldViewPr>
      <p:cViewPr varScale="1">
        <p:scale>
          <a:sx n="85" d="100"/>
          <a:sy n="85" d="100"/>
        </p:scale>
        <p:origin x="164" y="48"/>
      </p:cViewPr>
      <p:guideLst>
        <p:guide orient="horz" pos="2160"/>
        <p:guide pos="2880"/>
      </p:guideLst>
    </p:cSldViewPr>
  </p:slideViewPr>
  <p:notesTextViewPr>
    <p:cViewPr>
      <p:scale>
        <a:sx n="1" d="1"/>
        <a:sy n="1" d="1"/>
      </p:scale>
      <p:origin x="0" y="0"/>
    </p:cViewPr>
  </p:notesTextViewPr>
  <p:sorterViewPr>
    <p:cViewPr>
      <p:scale>
        <a:sx n="71" d="100"/>
        <a:sy n="7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Du Bois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76A01-C40E-419E-A41D-A1AA4782DF65}" type="datetimeFigureOut">
              <a:rPr lang="en-US" smtClean="0"/>
              <a:pPr/>
              <a:t>6/12/2018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Verbalization of 3-Participant Events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E94851-EE41-40A6-8FCA-056F799BC7E1}" type="slidenum">
              <a:rPr lang="en-US" smtClean="0"/>
              <a:pPr/>
              <a:t>‹#›</a:t>
            </a:fld>
            <a:endParaRPr lang="en-US" dirty="0"/>
          </a:p>
        </p:txBody>
      </p:sp>
    </p:spTree>
    <p:extLst>
      <p:ext uri="{BB962C8B-B14F-4D97-AF65-F5344CB8AC3E}">
        <p14:creationId xmlns:p14="http://schemas.microsoft.com/office/powerpoint/2010/main" val="427749331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Du Bois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1737F-3B48-4A97-9315-D4D0619FCC74}" type="datetimeFigureOut">
              <a:rPr lang="en-US" smtClean="0"/>
              <a:pPr/>
              <a:t>6/12/2018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Verbalization of 3-Participant Events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8DF1A-CAA1-41FA-9163-20D991E50D54}" type="slidenum">
              <a:rPr lang="en-US" smtClean="0"/>
              <a:pPr/>
              <a:t>‹#›</a:t>
            </a:fld>
            <a:endParaRPr lang="en-US" dirty="0"/>
          </a:p>
        </p:txBody>
      </p:sp>
    </p:spTree>
    <p:extLst>
      <p:ext uri="{BB962C8B-B14F-4D97-AF65-F5344CB8AC3E}">
        <p14:creationId xmlns:p14="http://schemas.microsoft.com/office/powerpoint/2010/main" val="19715577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Times New Roman" pitchFamily="18" charset="0"/>
            </a:endParaRPr>
          </a:p>
        </p:txBody>
      </p:sp>
      <p:sp>
        <p:nvSpPr>
          <p:cNvPr id="1269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1pPr>
            <a:lvl2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2pPr>
            <a:lvl3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3pPr>
            <a:lvl4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4pPr>
            <a:lvl5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5pPr>
            <a:lvl6pPr marL="2204550"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6pPr>
            <a:lvl7pPr marL="2605377"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7pPr>
            <a:lvl8pPr marL="3006204"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8pPr>
            <a:lvl9pPr marL="3407032"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9pPr>
          </a:lstStyle>
          <a:p>
            <a:pPr eaLnBrk="1">
              <a:buFont typeface="Times New Roman" pitchFamily="18" charset="0"/>
              <a:buNone/>
            </a:pPr>
            <a:fld id="{3F3995F4-6A6C-49ED-8F90-D06AB9C1513D}" type="slidenum">
              <a:rPr lang="en-US" sz="1200">
                <a:solidFill>
                  <a:srgbClr val="000000"/>
                </a:solidFill>
                <a:latin typeface="Times New Roman" pitchFamily="18" charset="0"/>
              </a:rPr>
              <a:pPr eaLnBrk="1">
                <a:buFont typeface="Times New Roman" pitchFamily="18" charset="0"/>
                <a:buNone/>
              </a:pPr>
              <a:t>15</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315481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And here are the significant predictors. Notice that </a:t>
            </a:r>
            <a:r>
              <a:rPr lang="en-US"/>
              <a:t>Animacy</a:t>
            </a:r>
            <a:r>
              <a:rPr lang="en-US" dirty="0"/>
              <a:t>, which has frequently</a:t>
            </a:r>
            <a:r>
              <a:rPr lang="en-US" baseline="0" dirty="0"/>
              <a:t> been cited in claims that PAS amounts to an epiphenomenon, did not survive model selection. Thus, we find no evidence that </a:t>
            </a:r>
            <a:r>
              <a:rPr lang="en-US" baseline="0"/>
              <a:t>animacy</a:t>
            </a:r>
            <a:r>
              <a:rPr lang="en-US" baseline="0" dirty="0"/>
              <a:t> plays a significant (independent!) role in determining argument length within these constructions.</a:t>
            </a:r>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0F530A66-50C1-4F98-BACF-CC296BD6AC30}"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42</a:t>
            </a:fld>
            <a:endParaRPr lang="en-US"/>
          </a:p>
        </p:txBody>
      </p:sp>
    </p:spTree>
    <p:extLst>
      <p:ext uri="{BB962C8B-B14F-4D97-AF65-F5344CB8AC3E}">
        <p14:creationId xmlns:p14="http://schemas.microsoft.com/office/powerpoint/2010/main" val="245595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Person,</a:t>
            </a:r>
            <a:r>
              <a:rPr lang="en-US" baseline="0" dirty="0"/>
              <a:t> essentially a given, but confirms that speakers do use third-person lexical arguments from time to time!</a:t>
            </a:r>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E3EBF425-5450-448D-B77A-790B33888E5D}"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43</a:t>
            </a:fld>
            <a:endParaRPr lang="en-US"/>
          </a:p>
        </p:txBody>
      </p:sp>
    </p:spTree>
    <p:extLst>
      <p:ext uri="{BB962C8B-B14F-4D97-AF65-F5344CB8AC3E}">
        <p14:creationId xmlns:p14="http://schemas.microsoft.com/office/powerpoint/2010/main" val="4147946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Prosodic </a:t>
            </a:r>
            <a:r>
              <a:rPr lang="en-US"/>
              <a:t>boundary: supports</a:t>
            </a:r>
            <a:r>
              <a:rPr lang="en-US" baseline="0"/>
              <a:t> Chafe’s characterization of the intonation unit as a basic unit of production processing. When a new processing domain is opened (as indicated by the initiation of a new IU), speakers can put more into their lexical arguments (in the majority of cases, the IU separates the final, and hence heaviest, argument).</a:t>
            </a:r>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92F29E63-4D0A-426A-AA2B-68C569DF683A}"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44</a:t>
            </a:fld>
            <a:endParaRPr lang="en-US"/>
          </a:p>
        </p:txBody>
      </p:sp>
    </p:spTree>
    <p:extLst>
      <p:ext uri="{BB962C8B-B14F-4D97-AF65-F5344CB8AC3E}">
        <p14:creationId xmlns:p14="http://schemas.microsoft.com/office/powerpoint/2010/main" val="383965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Critical result: ASCs differ</a:t>
            </a:r>
            <a:r>
              <a:rPr lang="en-US" baseline="0" dirty="0"/>
              <a:t> systematically in the loading of argument lengths. Data suggest a trade-off in </a:t>
            </a:r>
            <a:r>
              <a:rPr lang="en-US" baseline="0" dirty="0" err="1"/>
              <a:t>lexicality</a:t>
            </a:r>
            <a:r>
              <a:rPr lang="en-US" baseline="0" dirty="0"/>
              <a:t> of post-verbal arguments beyond a simple ‘heavy last’ consideration. In other words, within a construction, the smaller your pockets, the bigger your platforms. Suggested by the apparent ‘downward tug’ of the inflated theme arguments on recipient lengths in prepositional object. Also suggestive of an explanation in terms of diachrony: perhaps the more heavily </a:t>
            </a:r>
            <a:r>
              <a:rPr lang="en-US" baseline="0" dirty="0" err="1"/>
              <a:t>grammaticized</a:t>
            </a:r>
            <a:r>
              <a:rPr lang="en-US" baseline="0" dirty="0"/>
              <a:t> </a:t>
            </a:r>
            <a:r>
              <a:rPr lang="en-US" baseline="0" dirty="0" err="1"/>
              <a:t>ditransitive</a:t>
            </a:r>
            <a:r>
              <a:rPr lang="en-US" baseline="0" dirty="0"/>
              <a:t> (given the lack of a PP) has optimized its informational loading to cohere more strongly with the preceding discourse. Or perhaps there is a general drive towards single-platform structure, similar to what Chafe has suggested with the maxim ‘one new idea per utterance.’</a:t>
            </a:r>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B9DDD53E-3354-439D-A273-2679579DB767}"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45</a:t>
            </a:fld>
            <a:endParaRPr lang="en-US"/>
          </a:p>
        </p:txBody>
      </p:sp>
    </p:spTree>
    <p:extLst>
      <p:ext uri="{BB962C8B-B14F-4D97-AF65-F5344CB8AC3E}">
        <p14:creationId xmlns:p14="http://schemas.microsoft.com/office/powerpoint/2010/main" val="1533924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NL: Tools for modulating entity cohort salience via length-based signaling?</a:t>
            </a:r>
          </a:p>
          <a:p>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9AF1E223-7AED-4619-A17E-A4EBD02FECA7}"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48</a:t>
            </a:fld>
            <a:endParaRPr lang="en-US"/>
          </a:p>
        </p:txBody>
      </p:sp>
    </p:spTree>
    <p:extLst>
      <p:ext uri="{BB962C8B-B14F-4D97-AF65-F5344CB8AC3E}">
        <p14:creationId xmlns:p14="http://schemas.microsoft.com/office/powerpoint/2010/main" val="174119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Du Bois</a:t>
            </a:r>
          </a:p>
        </p:txBody>
      </p:sp>
      <p:sp>
        <p:nvSpPr>
          <p:cNvPr id="5" name="Date Placeholder 4"/>
          <p:cNvSpPr>
            <a:spLocks noGrp="1"/>
          </p:cNvSpPr>
          <p:nvPr>
            <p:ph type="dt" idx="11"/>
          </p:nvPr>
        </p:nvSpPr>
        <p:spPr/>
        <p:txBody>
          <a:bodyPr/>
          <a:lstStyle/>
          <a:p>
            <a:fld id="{9AF1E223-7AED-4619-A17E-A4EBD02FECA7}"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dirty="0"/>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50</a:t>
            </a:fld>
            <a:endParaRPr lang="en-US" dirty="0"/>
          </a:p>
        </p:txBody>
      </p:sp>
    </p:spTree>
    <p:extLst>
      <p:ext uri="{BB962C8B-B14F-4D97-AF65-F5344CB8AC3E}">
        <p14:creationId xmlns:p14="http://schemas.microsoft.com/office/powerpoint/2010/main" val="370178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Times New Roman" pitchFamily="18" charset="0"/>
            </a:endParaRPr>
          </a:p>
        </p:txBody>
      </p:sp>
      <p:sp>
        <p:nvSpPr>
          <p:cNvPr id="1269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1pPr>
            <a:lvl2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2pPr>
            <a:lvl3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3pPr>
            <a:lvl4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4pPr>
            <a:lvl5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5pPr>
            <a:lvl6pPr marL="2204550"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6pPr>
            <a:lvl7pPr marL="2605377"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7pPr>
            <a:lvl8pPr marL="3006204"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8pPr>
            <a:lvl9pPr marL="3407032"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9pPr>
          </a:lstStyle>
          <a:p>
            <a:pPr eaLnBrk="1">
              <a:buFont typeface="Times New Roman" pitchFamily="18" charset="0"/>
              <a:buNone/>
            </a:pPr>
            <a:fld id="{3F3995F4-6A6C-49ED-8F90-D06AB9C1513D}" type="slidenum">
              <a:rPr lang="en-US" sz="1200">
                <a:solidFill>
                  <a:srgbClr val="000000"/>
                </a:solidFill>
                <a:latin typeface="Times New Roman" pitchFamily="18" charset="0"/>
              </a:rPr>
              <a:pPr eaLnBrk="1">
                <a:buFont typeface="Times New Roman" pitchFamily="18" charset="0"/>
                <a:buNone/>
              </a:pPr>
              <a:t>18</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242623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Times New Roman" pitchFamily="18" charset="0"/>
            </a:endParaRPr>
          </a:p>
        </p:txBody>
      </p:sp>
      <p:sp>
        <p:nvSpPr>
          <p:cNvPr id="1269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1pPr>
            <a:lvl2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2pPr>
            <a:lvl3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3pPr>
            <a:lvl4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4pPr>
            <a:lvl5pPr eaLnBrk="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5pPr>
            <a:lvl6pPr marL="2204550"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6pPr>
            <a:lvl7pPr marL="2605377"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7pPr>
            <a:lvl8pPr marL="3006204"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8pPr>
            <a:lvl9pPr marL="3407032" indent="-200414" defTabSz="630468"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sz="2100">
                <a:solidFill>
                  <a:schemeClr val="bg1"/>
                </a:solidFill>
                <a:latin typeface="Arial" pitchFamily="34" charset="0"/>
                <a:ea typeface="Arial Unicode MS" pitchFamily="34" charset="-128"/>
                <a:cs typeface="Arial Unicode MS" pitchFamily="34" charset="-128"/>
              </a:defRPr>
            </a:lvl9pPr>
          </a:lstStyle>
          <a:p>
            <a:pPr eaLnBrk="1">
              <a:buFont typeface="Times New Roman" pitchFamily="18" charset="0"/>
              <a:buNone/>
            </a:pPr>
            <a:fld id="{3F3995F4-6A6C-49ED-8F90-D06AB9C1513D}" type="slidenum">
              <a:rPr lang="en-US" sz="1200">
                <a:solidFill>
                  <a:srgbClr val="000000"/>
                </a:solidFill>
                <a:latin typeface="Times New Roman" pitchFamily="18" charset="0"/>
              </a:rPr>
              <a:pPr eaLnBrk="1">
                <a:buFont typeface="Times New Roman" pitchFamily="18" charset="0"/>
                <a:buNone/>
              </a:pPr>
              <a:t>19</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295184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a:solidFill>
                  <a:schemeClr val="tx1"/>
                </a:solidFill>
                <a:effectLst/>
                <a:latin typeface="+mn-lt"/>
                <a:ea typeface="+mn-ea"/>
                <a:cs typeface="+mn-cs"/>
              </a:rPr>
              <a:t>(SBC029) </a:t>
            </a:r>
          </a:p>
          <a:p>
            <a:pPr rtl="0"/>
            <a:r>
              <a:rPr lang="en-US" sz="1200" kern="1200">
                <a:solidFill>
                  <a:schemeClr val="tx1"/>
                </a:solidFill>
                <a:effectLst/>
                <a:latin typeface="+mn-lt"/>
                <a:ea typeface="+mn-ea"/>
                <a:cs typeface="+mn-cs"/>
              </a:rPr>
              <a:t>1 308.010 308.430 LARRY; And you can give --</a:t>
            </a:r>
          </a:p>
          <a:p>
            <a:pPr rtl="0"/>
            <a:r>
              <a:rPr lang="en-US" sz="1200" kern="1200">
                <a:solidFill>
                  <a:schemeClr val="tx1"/>
                </a:solidFill>
                <a:effectLst/>
                <a:latin typeface="+mn-lt"/>
                <a:ea typeface="+mn-ea"/>
                <a:cs typeface="+mn-cs"/>
              </a:rPr>
              <a:t>2 308.430 310.550 you can give me some idea about that as well.</a:t>
            </a:r>
          </a:p>
          <a:p>
            <a:pPr rtl="0"/>
            <a:endParaRPr lang="en-US" sz="1200" kern="1200">
              <a:solidFill>
                <a:schemeClr val="tx1"/>
              </a:solidFill>
              <a:effectLst/>
              <a:latin typeface="+mn-lt"/>
              <a:ea typeface="+mn-ea"/>
              <a:cs typeface="+mn-cs"/>
            </a:endParaRPr>
          </a:p>
          <a:p>
            <a:pPr rtl="0"/>
            <a:r>
              <a:rPr lang="en-US" sz="1200" kern="1200">
                <a:solidFill>
                  <a:schemeClr val="tx1"/>
                </a:solidFill>
                <a:effectLst/>
                <a:latin typeface="+mn-lt"/>
                <a:ea typeface="+mn-ea"/>
                <a:cs typeface="+mn-cs"/>
              </a:rPr>
              <a:t>(SBC043) </a:t>
            </a:r>
          </a:p>
          <a:p>
            <a:pPr rtl="0"/>
            <a:r>
              <a:rPr lang="en-US" sz="1200" kern="1200">
                <a:solidFill>
                  <a:schemeClr val="tx1"/>
                </a:solidFill>
                <a:effectLst/>
                <a:latin typeface="+mn-lt"/>
                <a:ea typeface="+mn-ea"/>
                <a:cs typeface="+mn-cs"/>
              </a:rPr>
              <a:t>1 779.591 780.797 ALICE; .. That's th- already open,</a:t>
            </a:r>
          </a:p>
          <a:p>
            <a:pPr rtl="0"/>
            <a:r>
              <a:rPr lang="en-US" sz="1200" kern="1200">
                <a:solidFill>
                  <a:schemeClr val="tx1"/>
                </a:solidFill>
                <a:effectLst/>
                <a:latin typeface="+mn-lt"/>
                <a:ea typeface="+mn-ea"/>
                <a:cs typeface="+mn-cs"/>
              </a:rPr>
              <a:t>2 780.797 781.543 and I drank out of it,</a:t>
            </a:r>
          </a:p>
          <a:p>
            <a:pPr rtl="0"/>
            <a:r>
              <a:rPr lang="en-US" sz="1200" kern="1200">
                <a:solidFill>
                  <a:schemeClr val="tx1"/>
                </a:solidFill>
                <a:effectLst/>
                <a:latin typeface="+mn-lt"/>
                <a:ea typeface="+mn-ea"/>
                <a:cs typeface="+mn-cs"/>
              </a:rPr>
              <a:t>3 781.543 782.535 so you can just give me that.</a:t>
            </a:r>
          </a:p>
        </p:txBody>
      </p:sp>
      <p:sp>
        <p:nvSpPr>
          <p:cNvPr id="4" name="Header Placeholder 3"/>
          <p:cNvSpPr>
            <a:spLocks noGrp="1"/>
          </p:cNvSpPr>
          <p:nvPr>
            <p:ph type="hdr" sz="quarter" idx="10"/>
          </p:nvPr>
        </p:nvSpPr>
        <p:spPr/>
        <p:txBody>
          <a:bodyPr/>
          <a:lstStyle/>
          <a:p>
            <a:r>
              <a:rPr lang="en-US"/>
              <a:t>Du Bois</a:t>
            </a:r>
            <a:endParaRPr lang="en-US" dirty="0"/>
          </a:p>
        </p:txBody>
      </p:sp>
      <p:sp>
        <p:nvSpPr>
          <p:cNvPr id="5" name="Date Placeholder 4"/>
          <p:cNvSpPr>
            <a:spLocks noGrp="1"/>
          </p:cNvSpPr>
          <p:nvPr>
            <p:ph type="dt" idx="11"/>
          </p:nvPr>
        </p:nvSpPr>
        <p:spPr/>
        <p:txBody>
          <a:bodyPr/>
          <a:lstStyle/>
          <a:p>
            <a:fld id="{B636585D-DCA9-4E72-A1FD-940CF5738211}"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a:t>Verbalization of 3-Participant Events</a:t>
            </a:r>
            <a:endParaRPr lang="en-US" dirty="0"/>
          </a:p>
        </p:txBody>
      </p:sp>
      <p:sp>
        <p:nvSpPr>
          <p:cNvPr id="7" name="Slide Number Placeholder 6"/>
          <p:cNvSpPr>
            <a:spLocks noGrp="1"/>
          </p:cNvSpPr>
          <p:nvPr>
            <p:ph type="sldNum" sz="quarter" idx="13"/>
          </p:nvPr>
        </p:nvSpPr>
        <p:spPr/>
        <p:txBody>
          <a:bodyPr/>
          <a:lstStyle/>
          <a:p>
            <a:fld id="{7048DF1A-CAA1-41FA-9163-20D991E50D54}" type="slidenum">
              <a:rPr lang="en-US" smtClean="0"/>
              <a:pPr/>
              <a:t>21</a:t>
            </a:fld>
            <a:endParaRPr lang="en-US" dirty="0"/>
          </a:p>
        </p:txBody>
      </p:sp>
    </p:spTree>
    <p:extLst>
      <p:ext uri="{BB962C8B-B14F-4D97-AF65-F5344CB8AC3E}">
        <p14:creationId xmlns:p14="http://schemas.microsoft.com/office/powerpoint/2010/main" val="304066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2016-4-14: Is</a:t>
            </a:r>
            <a:r>
              <a:rPr lang="en-US" baseline="0"/>
              <a:t> this still valid? Should it be? What about legitimate zeros, alternative word orders? Does this bias results? Would it change significantly otherwise?</a:t>
            </a:r>
            <a:endParaRPr lang="en-US"/>
          </a:p>
        </p:txBody>
      </p:sp>
      <p:sp>
        <p:nvSpPr>
          <p:cNvPr id="4" name="Header Placeholder 3"/>
          <p:cNvSpPr>
            <a:spLocks noGrp="1"/>
          </p:cNvSpPr>
          <p:nvPr>
            <p:ph type="hdr" sz="quarter" idx="10"/>
          </p:nvPr>
        </p:nvSpPr>
        <p:spPr/>
        <p:txBody>
          <a:bodyPr/>
          <a:lstStyle/>
          <a:p>
            <a:r>
              <a:rPr lang="en-US"/>
              <a:t>Du Bois</a:t>
            </a:r>
            <a:endParaRPr lang="en-US" dirty="0"/>
          </a:p>
        </p:txBody>
      </p:sp>
      <p:sp>
        <p:nvSpPr>
          <p:cNvPr id="5" name="Date Placeholder 4"/>
          <p:cNvSpPr>
            <a:spLocks noGrp="1"/>
          </p:cNvSpPr>
          <p:nvPr>
            <p:ph type="dt" idx="11"/>
          </p:nvPr>
        </p:nvSpPr>
        <p:spPr/>
        <p:txBody>
          <a:bodyPr/>
          <a:lstStyle/>
          <a:p>
            <a:fld id="{60A86715-BC7C-4C0B-818E-B4CFBF50B9C7}"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a:t>Verbalization of 3-Participant Events</a:t>
            </a:r>
            <a:endParaRPr lang="en-US" dirty="0"/>
          </a:p>
        </p:txBody>
      </p:sp>
      <p:sp>
        <p:nvSpPr>
          <p:cNvPr id="7" name="Slide Number Placeholder 6"/>
          <p:cNvSpPr>
            <a:spLocks noGrp="1"/>
          </p:cNvSpPr>
          <p:nvPr>
            <p:ph type="sldNum" sz="quarter" idx="13"/>
          </p:nvPr>
        </p:nvSpPr>
        <p:spPr/>
        <p:txBody>
          <a:bodyPr/>
          <a:lstStyle/>
          <a:p>
            <a:fld id="{7048DF1A-CAA1-41FA-9163-20D991E50D54}" type="slidenum">
              <a:rPr lang="en-US" smtClean="0"/>
              <a:pPr/>
              <a:t>32</a:t>
            </a:fld>
            <a:endParaRPr lang="en-US" dirty="0"/>
          </a:p>
        </p:txBody>
      </p:sp>
    </p:spTree>
    <p:extLst>
      <p:ext uri="{BB962C8B-B14F-4D97-AF65-F5344CB8AC3E}">
        <p14:creationId xmlns:p14="http://schemas.microsoft.com/office/powerpoint/2010/main" val="332744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Subset of clauses</a:t>
            </a:r>
            <a:r>
              <a:rPr lang="en-US" baseline="0" dirty="0"/>
              <a:t> </a:t>
            </a:r>
            <a:r>
              <a:rPr lang="en-US" dirty="0"/>
              <a:t>explored in this analysis</a:t>
            </a:r>
          </a:p>
        </p:txBody>
      </p:sp>
      <p:sp>
        <p:nvSpPr>
          <p:cNvPr id="4" name="Header Placeholder 3"/>
          <p:cNvSpPr>
            <a:spLocks noGrp="1"/>
          </p:cNvSpPr>
          <p:nvPr>
            <p:ph type="hdr" sz="quarter" idx="10"/>
          </p:nvPr>
        </p:nvSpPr>
        <p:spPr/>
        <p:txBody>
          <a:bodyPr/>
          <a:lstStyle/>
          <a:p>
            <a:r>
              <a:rPr lang="en-US" dirty="0"/>
              <a:t>Du Bois</a:t>
            </a:r>
          </a:p>
        </p:txBody>
      </p:sp>
      <p:sp>
        <p:nvSpPr>
          <p:cNvPr id="5" name="Date Placeholder 4"/>
          <p:cNvSpPr>
            <a:spLocks noGrp="1"/>
          </p:cNvSpPr>
          <p:nvPr>
            <p:ph type="dt" idx="11"/>
          </p:nvPr>
        </p:nvSpPr>
        <p:spPr/>
        <p:txBody>
          <a:bodyPr/>
          <a:lstStyle/>
          <a:p>
            <a:fld id="{B69F83D2-0ECE-4521-BCC6-A6DDFBDE24D2}"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dirty="0"/>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33</a:t>
            </a:fld>
            <a:endParaRPr lang="en-US" dirty="0"/>
          </a:p>
        </p:txBody>
      </p:sp>
    </p:spTree>
    <p:extLst>
      <p:ext uri="{BB962C8B-B14F-4D97-AF65-F5344CB8AC3E}">
        <p14:creationId xmlns:p14="http://schemas.microsoft.com/office/powerpoint/2010/main" val="222355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the </a:t>
            </a:r>
            <a:r>
              <a:rPr lang="en-US" i="1" dirty="0"/>
              <a:t>constructional </a:t>
            </a:r>
            <a:r>
              <a:rPr lang="en-US" dirty="0"/>
              <a:t>preferred argument structure,</a:t>
            </a:r>
            <a:r>
              <a:rPr lang="en-US" baseline="0" dirty="0"/>
              <a:t> we should fully </a:t>
            </a:r>
            <a:r>
              <a:rPr lang="en-US" dirty="0"/>
              <a:t>expect </a:t>
            </a:r>
            <a:r>
              <a:rPr lang="en-US" baseline="0" dirty="0"/>
              <a:t>constructions at varying levels of specificity to develop different internal generalizations as a function of their distributions in discourse. Thus, we expect any effects of thematic role to be contingent on the argument structure construction in which they are embedded. We also expect strong asymmetries between argument lengths (at least between A and O). Hence, the constructional effects should depend on thematic role.</a:t>
            </a:r>
            <a:endParaRPr lang="en-US" dirty="0"/>
          </a:p>
        </p:txBody>
      </p:sp>
      <p:sp>
        <p:nvSpPr>
          <p:cNvPr id="4" name="Header Placeholder 3"/>
          <p:cNvSpPr>
            <a:spLocks noGrp="1"/>
          </p:cNvSpPr>
          <p:nvPr>
            <p:ph type="hdr" sz="quarter" idx="10"/>
          </p:nvPr>
        </p:nvSpPr>
        <p:spPr/>
        <p:txBody>
          <a:bodyPr/>
          <a:lstStyle/>
          <a:p>
            <a:r>
              <a:rPr lang="en-US" dirty="0"/>
              <a:t>Du Bois</a:t>
            </a:r>
          </a:p>
        </p:txBody>
      </p:sp>
      <p:sp>
        <p:nvSpPr>
          <p:cNvPr id="5" name="Date Placeholder 4"/>
          <p:cNvSpPr>
            <a:spLocks noGrp="1"/>
          </p:cNvSpPr>
          <p:nvPr>
            <p:ph type="dt" idx="11"/>
          </p:nvPr>
        </p:nvSpPr>
        <p:spPr/>
        <p:txBody>
          <a:bodyPr/>
          <a:lstStyle/>
          <a:p>
            <a:fld id="{053C92C7-037D-4450-9BA3-31D9BD2341F3}"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dirty="0"/>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38</a:t>
            </a:fld>
            <a:endParaRPr lang="en-US" dirty="0"/>
          </a:p>
        </p:txBody>
      </p:sp>
    </p:spTree>
    <p:extLst>
      <p:ext uri="{BB962C8B-B14F-4D97-AF65-F5344CB8AC3E}">
        <p14:creationId xmlns:p14="http://schemas.microsoft.com/office/powerpoint/2010/main" val="159403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However, any</a:t>
            </a:r>
            <a:r>
              <a:rPr lang="en-US" baseline="0" dirty="0"/>
              <a:t> specific effects leading to differential argument loading across constructions are not predicted by the theory. Therefore, our analysis is exploratory, a first step towards quantitatively assessing the plausibility of constructional preferred argument structure.</a:t>
            </a:r>
            <a:endParaRPr lang="en-US" dirty="0"/>
          </a:p>
        </p:txBody>
      </p:sp>
      <p:sp>
        <p:nvSpPr>
          <p:cNvPr id="4" name="Header Placeholder 3"/>
          <p:cNvSpPr>
            <a:spLocks noGrp="1"/>
          </p:cNvSpPr>
          <p:nvPr>
            <p:ph type="hdr" sz="quarter" idx="10"/>
          </p:nvPr>
        </p:nvSpPr>
        <p:spPr/>
        <p:txBody>
          <a:bodyPr/>
          <a:lstStyle/>
          <a:p>
            <a:r>
              <a:rPr lang="en-US" dirty="0"/>
              <a:t>Du Bois</a:t>
            </a:r>
          </a:p>
        </p:txBody>
      </p:sp>
      <p:sp>
        <p:nvSpPr>
          <p:cNvPr id="5" name="Date Placeholder 4"/>
          <p:cNvSpPr>
            <a:spLocks noGrp="1"/>
          </p:cNvSpPr>
          <p:nvPr>
            <p:ph type="dt" idx="11"/>
          </p:nvPr>
        </p:nvSpPr>
        <p:spPr/>
        <p:txBody>
          <a:bodyPr/>
          <a:lstStyle/>
          <a:p>
            <a:fld id="{FCD837A5-74E2-45EE-8DAA-583497201ABA}" type="datetime1">
              <a:rPr lang="en-US" smtClean="0"/>
              <a:pPr/>
              <a:t>6/12/2018</a:t>
            </a:fld>
            <a:endParaRPr lang="en-US" dirty="0"/>
          </a:p>
        </p:txBody>
      </p:sp>
      <p:sp>
        <p:nvSpPr>
          <p:cNvPr id="6" name="Footer Placeholder 5"/>
          <p:cNvSpPr>
            <a:spLocks noGrp="1"/>
          </p:cNvSpPr>
          <p:nvPr>
            <p:ph type="ftr" sz="quarter" idx="12"/>
          </p:nvPr>
        </p:nvSpPr>
        <p:spPr/>
        <p:txBody>
          <a:bodyPr/>
          <a:lstStyle/>
          <a:p>
            <a:r>
              <a:rPr lang="en-US" dirty="0"/>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39</a:t>
            </a:fld>
            <a:endParaRPr lang="en-US" dirty="0"/>
          </a:p>
        </p:txBody>
      </p:sp>
    </p:spTree>
    <p:extLst>
      <p:ext uri="{BB962C8B-B14F-4D97-AF65-F5344CB8AC3E}">
        <p14:creationId xmlns:p14="http://schemas.microsoft.com/office/powerpoint/2010/main" val="405319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fixed</a:t>
            </a:r>
            <a:r>
              <a:rPr lang="en-US" baseline="0" dirty="0"/>
              <a:t> effects again…</a:t>
            </a:r>
            <a:endParaRPr lang="en-US" dirty="0"/>
          </a:p>
        </p:txBody>
      </p:sp>
      <p:sp>
        <p:nvSpPr>
          <p:cNvPr id="4" name="Header Placeholder 3"/>
          <p:cNvSpPr>
            <a:spLocks noGrp="1"/>
          </p:cNvSpPr>
          <p:nvPr>
            <p:ph type="hdr" sz="quarter" idx="10"/>
          </p:nvPr>
        </p:nvSpPr>
        <p:spPr/>
        <p:txBody>
          <a:bodyPr/>
          <a:lstStyle/>
          <a:p>
            <a:r>
              <a:rPr lang="en-US"/>
              <a:t>Du Bois</a:t>
            </a:r>
          </a:p>
        </p:txBody>
      </p:sp>
      <p:sp>
        <p:nvSpPr>
          <p:cNvPr id="5" name="Date Placeholder 4"/>
          <p:cNvSpPr>
            <a:spLocks noGrp="1"/>
          </p:cNvSpPr>
          <p:nvPr>
            <p:ph type="dt" idx="11"/>
          </p:nvPr>
        </p:nvSpPr>
        <p:spPr/>
        <p:txBody>
          <a:bodyPr/>
          <a:lstStyle/>
          <a:p>
            <a:fld id="{097EF359-3B4C-4464-9358-ED7F63BFD20A}" type="datetime1">
              <a:rPr lang="en-US" smtClean="0"/>
              <a:pPr/>
              <a:t>6/12/2018</a:t>
            </a:fld>
            <a:endParaRPr lang="en-US"/>
          </a:p>
        </p:txBody>
      </p:sp>
      <p:sp>
        <p:nvSpPr>
          <p:cNvPr id="6" name="Footer Placeholder 5"/>
          <p:cNvSpPr>
            <a:spLocks noGrp="1"/>
          </p:cNvSpPr>
          <p:nvPr>
            <p:ph type="ftr" sz="quarter" idx="12"/>
          </p:nvPr>
        </p:nvSpPr>
        <p:spPr/>
        <p:txBody>
          <a:bodyPr/>
          <a:lstStyle/>
          <a:p>
            <a:r>
              <a:rPr lang="en-US"/>
              <a:t>Verbalization of 3-Participant Events</a:t>
            </a:r>
          </a:p>
        </p:txBody>
      </p:sp>
      <p:sp>
        <p:nvSpPr>
          <p:cNvPr id="7" name="Slide Number Placeholder 6"/>
          <p:cNvSpPr>
            <a:spLocks noGrp="1"/>
          </p:cNvSpPr>
          <p:nvPr>
            <p:ph type="sldNum" sz="quarter" idx="13"/>
          </p:nvPr>
        </p:nvSpPr>
        <p:spPr/>
        <p:txBody>
          <a:bodyPr/>
          <a:lstStyle/>
          <a:p>
            <a:fld id="{7048DF1A-CAA1-41FA-9163-20D991E50D54}" type="slidenum">
              <a:rPr lang="en-US" smtClean="0"/>
              <a:pPr/>
              <a:t>41</a:t>
            </a:fld>
            <a:endParaRPr lang="en-US"/>
          </a:p>
        </p:txBody>
      </p:sp>
    </p:spTree>
    <p:extLst>
      <p:ext uri="{BB962C8B-B14F-4D97-AF65-F5344CB8AC3E}">
        <p14:creationId xmlns:p14="http://schemas.microsoft.com/office/powerpoint/2010/main" val="389083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r>
              <a:rPr lang="en-US" dirty="0"/>
              <a:t>Cognitive Containment &amp; Construction Design</a:t>
            </a:r>
          </a:p>
        </p:txBody>
      </p:sp>
      <p:sp>
        <p:nvSpPr>
          <p:cNvPr id="7" name="Slide Number Placeholder 6"/>
          <p:cNvSpPr>
            <a:spLocks noGrp="1"/>
          </p:cNvSpPr>
          <p:nvPr>
            <p:ph type="sldNum" sz="quarter" idx="12"/>
          </p:nvPr>
        </p:nvSpPr>
        <p:spPr/>
        <p:txBody>
          <a:bodyPr/>
          <a:lstStyle/>
          <a:p>
            <a:pPr algn="r"/>
            <a:fld id="{49A0C8E7-6CE0-491A-B9B2-4BF9FAEE0374}" type="slidenum">
              <a:rPr lang="en-US" smtClean="0"/>
              <a:pPr algn="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r>
              <a:rPr lang="en-US" dirty="0"/>
              <a:t>Cognitive Containment &amp; Construction Design</a:t>
            </a:r>
          </a:p>
        </p:txBody>
      </p:sp>
      <p:sp>
        <p:nvSpPr>
          <p:cNvPr id="7" name="Slide Number Placeholder 6"/>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lgn="r"/>
            <a:fld id="{49A0C8E7-6CE0-491A-B9B2-4BF9FAEE0374}" type="slidenum">
              <a:rPr lang="en-US" smtClean="0"/>
              <a:pPr algn="r"/>
              <a:t>‹#›</a:t>
            </a:fld>
            <a:endParaRPr lang="en-US" dirty="0"/>
          </a:p>
        </p:txBody>
      </p: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10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350161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scourse Data -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Discourse data: Click to edit</a:t>
            </a:r>
          </a:p>
        </p:txBody>
      </p:sp>
      <p:sp>
        <p:nvSpPr>
          <p:cNvPr id="3" name="Content Placeholder 2"/>
          <p:cNvSpPr>
            <a:spLocks noGrp="1"/>
          </p:cNvSpPr>
          <p:nvPr>
            <p:ph idx="1"/>
          </p:nvPr>
        </p:nvSpPr>
        <p:spPr/>
        <p:txBody>
          <a:bodyPr/>
          <a:lstStyle>
            <a:lvl1pPr marL="0" indent="0" defTabSz="457200">
              <a:spcBef>
                <a:spcPts val="0"/>
              </a:spcBef>
              <a:buNone/>
              <a:tabLst>
                <a:tab pos="457200" algn="l"/>
                <a:tab pos="1828800" algn="l"/>
              </a:tabLst>
              <a:defRPr baseline="0"/>
            </a:lvl1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
        <p:nvSpPr>
          <p:cNvPr id="7"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25992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none" baseline="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baseline="0">
                <a:solidFill>
                  <a:schemeClr val="bg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9A0C8E7-6CE0-491A-B9B2-4BF9FAEE0374}" type="slidenum">
              <a:rPr lang="en-US" smtClean="0"/>
              <a:pPr/>
              <a:t>‹#›</a:t>
            </a:fld>
            <a:endParaRPr lang="en-US" dirty="0"/>
          </a:p>
        </p:txBody>
      </p:sp>
      <p:sp>
        <p:nvSpPr>
          <p:cNvPr id="8"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49A0C8E7-6CE0-491A-B9B2-4BF9FAEE0374}"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3"/>
          <p:cNvSpPr>
            <a:spLocks noGrp="1"/>
          </p:cNvSpPr>
          <p:nvPr>
            <p:ph type="ftr" sz="quarter" idx="11"/>
          </p:nvPr>
        </p:nvSpPr>
        <p:spPr>
          <a:xfrm>
            <a:off x="2514600" y="0"/>
            <a:ext cx="4114800" cy="329184"/>
          </a:xfrm>
        </p:spPr>
        <p:txBody>
          <a:bodyPr/>
          <a:lstStyle>
            <a:lvl1pPr>
              <a:defRPr/>
            </a:lvl1pPr>
          </a:lstStyle>
          <a:p>
            <a:r>
              <a:rPr lang="en-US" sz="1400" i="1" dirty="0"/>
              <a:t>Cognitive Containment &amp; Construction Design</a:t>
            </a:r>
            <a:endParaRPr 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dirty="0"/>
              <a:t>Cognitive Containment &amp; Construction Design</a:t>
            </a:r>
          </a:p>
        </p:txBody>
      </p:sp>
      <p:sp>
        <p:nvSpPr>
          <p:cNvPr id="5" name="Slide Number Placeholder 4"/>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dirty="0"/>
              <a:t>Cognitive Containment &amp; Construction Design</a:t>
            </a:r>
          </a:p>
        </p:txBody>
      </p:sp>
      <p:sp>
        <p:nvSpPr>
          <p:cNvPr id="4" name="Slide Number Placeholder 3"/>
          <p:cNvSpPr>
            <a:spLocks noGrp="1"/>
          </p:cNvSpPr>
          <p:nvPr>
            <p:ph type="sldNum" sz="quarter" idx="12"/>
          </p:nvPr>
        </p:nvSpPr>
        <p:spPr/>
        <p:txBody>
          <a:bodyPr/>
          <a:lstStyle>
            <a:lvl1pPr algn="r">
              <a:defRPr/>
            </a:lvl1pPr>
          </a:lstStyle>
          <a:p>
            <a:fld id="{49A0C8E7-6CE0-491A-B9B2-4BF9FAEE037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18288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Cognitive Containment &amp; Construction Design</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49A0C8E7-6CE0-491A-B9B2-4BF9FAEE0374}"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41" r:id="rId3"/>
    <p:sldLayoutId id="214748444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 id="2147484439" r:id="rId13"/>
    <p:sldLayoutId id="2147484442" r:id="rId14"/>
  </p:sldLayoutIdLst>
  <p:hf hdr="0" dt="0"/>
  <p:txStyles>
    <p:titleStyle>
      <a:lvl1pPr algn="l" defTabSz="914400" rtl="0" eaLnBrk="1" latinLnBrk="0" hangingPunct="1">
        <a:spcBef>
          <a:spcPct val="0"/>
        </a:spcBef>
        <a:buNone/>
        <a:defRPr sz="48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43680" y="1104900"/>
            <a:ext cx="8001000" cy="1138926"/>
          </a:xfrm>
          <a:prstGeom prst="rect">
            <a:avLst/>
          </a:prstGeom>
          <a:noFill/>
          <a:ln>
            <a:noFill/>
          </a:ln>
        </p:spPr>
        <p:txBody>
          <a:bodyPr anchor="b"/>
          <a:lstStyle/>
          <a:p>
            <a:pPr>
              <a:lnSpc>
                <a:spcPct val="100000"/>
              </a:lnSpc>
            </a:pPr>
            <a:r>
              <a:rPr lang="en-US" sz="5400">
                <a:solidFill>
                  <a:schemeClr val="tx2"/>
                </a:solidFill>
              </a:rPr>
              <a:t>The Ditransitive Strategy</a:t>
            </a:r>
            <a:endParaRPr sz="5400">
              <a:solidFill>
                <a:schemeClr val="tx2"/>
              </a:solidFill>
            </a:endParaRPr>
          </a:p>
        </p:txBody>
      </p:sp>
      <p:sp>
        <p:nvSpPr>
          <p:cNvPr id="219" name="TextShape 2"/>
          <p:cNvSpPr txBox="1"/>
          <p:nvPr/>
        </p:nvSpPr>
        <p:spPr>
          <a:xfrm>
            <a:off x="643680" y="2231907"/>
            <a:ext cx="7662120" cy="1295400"/>
          </a:xfrm>
          <a:prstGeom prst="rect">
            <a:avLst/>
          </a:prstGeom>
          <a:noFill/>
          <a:ln>
            <a:noFill/>
          </a:ln>
        </p:spPr>
        <p:txBody>
          <a:bodyPr/>
          <a:lstStyle/>
          <a:p>
            <a:r>
              <a:rPr lang="en-US" sz="3600" i="1">
                <a:solidFill>
                  <a:schemeClr val="bg1">
                    <a:lumMod val="50000"/>
                  </a:schemeClr>
                </a:solidFill>
              </a:rPr>
              <a:t>Cognitive Containment &amp; Construction Design</a:t>
            </a:r>
          </a:p>
        </p:txBody>
      </p:sp>
      <p:pic>
        <p:nvPicPr>
          <p:cNvPr id="221" name="Picture 5"/>
          <p:cNvPicPr/>
          <p:nvPr/>
        </p:nvPicPr>
        <p:blipFill>
          <a:blip r:embed="rId2" cstate="print">
            <a:duotone>
              <a:schemeClr val="accent5">
                <a:shade val="45000"/>
                <a:satMod val="135000"/>
              </a:schemeClr>
              <a:prstClr val="white"/>
            </a:duotone>
          </a:blip>
          <a:stretch/>
        </p:blipFill>
        <p:spPr>
          <a:xfrm>
            <a:off x="6624099" y="3961380"/>
            <a:ext cx="2015280" cy="1983240"/>
          </a:xfrm>
          <a:prstGeom prst="rect">
            <a:avLst/>
          </a:prstGeom>
          <a:ln>
            <a:noFill/>
          </a:ln>
          <a:effectLst>
            <a:outerShdw blurRad="292100" dist="139700" dir="2700000" algn="tl" rotWithShape="0">
              <a:srgbClr val="333333">
                <a:alpha val="65000"/>
              </a:srgbClr>
            </a:outerShdw>
          </a:effectLst>
        </p:spPr>
      </p:pic>
      <p:sp>
        <p:nvSpPr>
          <p:cNvPr id="222" name="CustomShape 3"/>
          <p:cNvSpPr/>
          <p:nvPr/>
        </p:nvSpPr>
        <p:spPr>
          <a:xfrm>
            <a:off x="6450759" y="6096000"/>
            <a:ext cx="2361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a:solidFill>
                  <a:srgbClr val="1FAECD"/>
                </a:solidFill>
                <a:latin typeface="Viner Hand ITC"/>
              </a:rPr>
              <a:t>UCSB Linguistics</a:t>
            </a:r>
            <a:endParaRPr/>
          </a:p>
        </p:txBody>
      </p:sp>
      <p:sp>
        <p:nvSpPr>
          <p:cNvPr id="7" name="TextShape 2"/>
          <p:cNvSpPr txBox="1"/>
          <p:nvPr/>
        </p:nvSpPr>
        <p:spPr>
          <a:xfrm>
            <a:off x="643680" y="3810000"/>
            <a:ext cx="3928320" cy="1118756"/>
          </a:xfrm>
          <a:prstGeom prst="rect">
            <a:avLst/>
          </a:prstGeom>
          <a:noFill/>
          <a:ln>
            <a:noFill/>
          </a:ln>
        </p:spPr>
        <p:txBody>
          <a:bodyPr/>
          <a:lstStyle/>
          <a:p>
            <a:pPr>
              <a:lnSpc>
                <a:spcPct val="100000"/>
              </a:lnSpc>
            </a:pPr>
            <a:r>
              <a:rPr lang="en-US" sz="3200">
                <a:solidFill>
                  <a:schemeClr val="tx2"/>
                </a:solidFill>
              </a:rPr>
              <a:t>John W. Du Bois</a:t>
            </a:r>
          </a:p>
          <a:p>
            <a:pPr>
              <a:lnSpc>
                <a:spcPct val="100000"/>
              </a:lnSpc>
            </a:pPr>
            <a:r>
              <a:rPr lang="en-US" sz="3200">
                <a:solidFill>
                  <a:schemeClr val="tx2"/>
                </a:solidFill>
              </a:rPr>
              <a:t>Nicholas A. Lester</a:t>
            </a:r>
          </a:p>
          <a:p>
            <a:pPr>
              <a:lnSpc>
                <a:spcPct val="100000"/>
              </a:lnSpc>
            </a:pPr>
            <a:endParaRPr lang="en-US" sz="1600"/>
          </a:p>
        </p:txBody>
      </p:sp>
      <p:sp>
        <p:nvSpPr>
          <p:cNvPr id="8" name="TextShape 2"/>
          <p:cNvSpPr txBox="1"/>
          <p:nvPr/>
        </p:nvSpPr>
        <p:spPr>
          <a:xfrm>
            <a:off x="643680" y="4953000"/>
            <a:ext cx="5109782" cy="1676400"/>
          </a:xfrm>
          <a:prstGeom prst="rect">
            <a:avLst/>
          </a:prstGeom>
          <a:noFill/>
          <a:ln>
            <a:noFill/>
          </a:ln>
        </p:spPr>
        <p:txBody>
          <a:bodyPr/>
          <a:lstStyle/>
          <a:p>
            <a:pPr>
              <a:lnSpc>
                <a:spcPct val="100000"/>
              </a:lnSpc>
            </a:pPr>
            <a:r>
              <a:rPr lang="en-US">
                <a:solidFill>
                  <a:schemeClr val="tx1">
                    <a:lumMod val="65000"/>
                    <a:lumOff val="35000"/>
                  </a:schemeClr>
                </a:solidFill>
              </a:rPr>
              <a:t> Workshop:</a:t>
            </a:r>
          </a:p>
          <a:p>
            <a:pPr>
              <a:lnSpc>
                <a:spcPct val="100000"/>
              </a:lnSpc>
            </a:pPr>
            <a:r>
              <a:rPr lang="en-US" i="1">
                <a:solidFill>
                  <a:schemeClr val="tx1">
                    <a:lumMod val="65000"/>
                    <a:lumOff val="35000"/>
                  </a:schemeClr>
                </a:solidFill>
              </a:rPr>
              <a:t>“Dative constructions: Meaning, argument structure, and grammaticization” </a:t>
            </a:r>
          </a:p>
          <a:p>
            <a:pPr>
              <a:lnSpc>
                <a:spcPct val="100000"/>
              </a:lnSpc>
              <a:spcBef>
                <a:spcPts val="1200"/>
              </a:spcBef>
            </a:pPr>
            <a:r>
              <a:rPr lang="en-US" b="1">
                <a:solidFill>
                  <a:schemeClr val="tx1">
                    <a:lumMod val="65000"/>
                    <a:lumOff val="35000"/>
                  </a:schemeClr>
                </a:solidFill>
              </a:rPr>
              <a:t>Usage-Based Linguistics Conference</a:t>
            </a:r>
          </a:p>
          <a:p>
            <a:pPr>
              <a:lnSpc>
                <a:spcPct val="100000"/>
              </a:lnSpc>
            </a:pPr>
            <a:r>
              <a:rPr lang="en-US" sz="1600">
                <a:solidFill>
                  <a:schemeClr val="tx1">
                    <a:lumMod val="65000"/>
                    <a:lumOff val="35000"/>
                  </a:schemeClr>
                </a:solidFill>
              </a:rPr>
              <a:t>Tel Aviv, June 16, 2016</a:t>
            </a:r>
          </a:p>
        </p:txBody>
      </p:sp>
    </p:spTree>
    <p:extLst>
      <p:ext uri="{BB962C8B-B14F-4D97-AF65-F5344CB8AC3E}">
        <p14:creationId xmlns:p14="http://schemas.microsoft.com/office/powerpoint/2010/main" val="22035566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dirty="0"/>
              <a:t>Preferred Argument Structure: 4 constraints</a:t>
            </a:r>
          </a:p>
        </p:txBody>
      </p:sp>
      <p:sp>
        <p:nvSpPr>
          <p:cNvPr id="5" name="Content Placeholder 4"/>
          <p:cNvSpPr>
            <a:spLocks noGrp="1"/>
          </p:cNvSpPr>
          <p:nvPr>
            <p:ph idx="1"/>
          </p:nvPr>
        </p:nvSpPr>
        <p:spPr/>
        <p:txBody>
          <a:bodyPr/>
          <a:lstStyle/>
          <a:p>
            <a:pPr marL="0" indent="0">
              <a:tabLst>
                <a:tab pos="3003884" algn="l"/>
              </a:tabLst>
            </a:pPr>
            <a:endParaRPr lang="en-US" sz="2200" dirty="0"/>
          </a:p>
          <a:p>
            <a:pPr marL="0" indent="0">
              <a:tabLst>
                <a:tab pos="3003884" algn="l"/>
              </a:tabLst>
            </a:pPr>
            <a:endParaRPr lang="en-US" sz="2200" dirty="0"/>
          </a:p>
          <a:p>
            <a:pPr marL="0" indent="0">
              <a:tabLst>
                <a:tab pos="3003884" algn="l"/>
              </a:tabLst>
            </a:pPr>
            <a:endParaRPr lang="en-US" sz="2200" dirty="0"/>
          </a:p>
          <a:p>
            <a:pPr marL="0" indent="0">
              <a:tabLst>
                <a:tab pos="3003884" algn="l"/>
              </a:tabLst>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594662318"/>
              </p:ext>
            </p:extLst>
          </p:nvPr>
        </p:nvGraphicFramePr>
        <p:xfrm>
          <a:off x="839520" y="1769946"/>
          <a:ext cx="7603200" cy="3725291"/>
        </p:xfrm>
        <a:graphic>
          <a:graphicData uri="http://schemas.openxmlformats.org/drawingml/2006/table">
            <a:tbl>
              <a:tblPr firstRow="1" bandRow="1">
                <a:tableStyleId>{5C22544A-7EE6-4342-B048-85BDC9FD1C3A}</a:tableStyleId>
              </a:tblPr>
              <a:tblGrid>
                <a:gridCol w="1760000">
                  <a:extLst>
                    <a:ext uri="{9D8B030D-6E8A-4147-A177-3AD203B41FA5}">
                      <a16:colId xmlns:a16="http://schemas.microsoft.com/office/drawing/2014/main" val="20000"/>
                    </a:ext>
                  </a:extLst>
                </a:gridCol>
                <a:gridCol w="2995745">
                  <a:extLst>
                    <a:ext uri="{9D8B030D-6E8A-4147-A177-3AD203B41FA5}">
                      <a16:colId xmlns:a16="http://schemas.microsoft.com/office/drawing/2014/main" val="20001"/>
                    </a:ext>
                  </a:extLst>
                </a:gridCol>
                <a:gridCol w="2847455">
                  <a:extLst>
                    <a:ext uri="{9D8B030D-6E8A-4147-A177-3AD203B41FA5}">
                      <a16:colId xmlns:a16="http://schemas.microsoft.com/office/drawing/2014/main" val="20002"/>
                    </a:ext>
                  </a:extLst>
                </a:gridCol>
              </a:tblGrid>
              <a:tr h="678196">
                <a:tc>
                  <a:txBody>
                    <a:bodyPr/>
                    <a:lstStyle/>
                    <a:p>
                      <a:endParaRPr lang="en-US" sz="2900" dirty="0"/>
                    </a:p>
                  </a:txBody>
                  <a:tcPr marL="82944" marR="82944" marT="41476" marB="41476"/>
                </a:tc>
                <a:tc>
                  <a:txBody>
                    <a:bodyPr/>
                    <a:lstStyle/>
                    <a:p>
                      <a:r>
                        <a:rPr lang="en-US" sz="2900" dirty="0"/>
                        <a:t>Pragmatics</a:t>
                      </a:r>
                    </a:p>
                  </a:txBody>
                  <a:tcPr marL="82944" marR="82944" marT="41476" marB="41476"/>
                </a:tc>
                <a:tc>
                  <a:txBody>
                    <a:bodyPr/>
                    <a:lstStyle/>
                    <a:p>
                      <a:r>
                        <a:rPr lang="en-US" sz="2900" dirty="0"/>
                        <a:t>Grammar</a:t>
                      </a:r>
                    </a:p>
                  </a:txBody>
                  <a:tcPr marL="82944" marR="82944" marT="41476" marB="41476"/>
                </a:tc>
                <a:extLst>
                  <a:ext uri="{0D108BD9-81ED-4DB2-BD59-A6C34878D82A}">
                    <a16:rowId xmlns:a16="http://schemas.microsoft.com/office/drawing/2014/main" val="10000"/>
                  </a:ext>
                </a:extLst>
              </a:tr>
              <a:tr h="1810386">
                <a:tc>
                  <a:txBody>
                    <a:bodyPr/>
                    <a:lstStyle/>
                    <a:p>
                      <a:r>
                        <a:rPr lang="en-US" sz="2900" dirty="0">
                          <a:solidFill>
                            <a:srgbClr val="C00000"/>
                          </a:solidFill>
                        </a:rPr>
                        <a:t>Quantity</a:t>
                      </a:r>
                    </a:p>
                  </a:txBody>
                  <a:tcPr marL="82944" marR="82944" marT="41476" marB="41476"/>
                </a:tc>
                <a:tc>
                  <a:txBody>
                    <a:bodyPr/>
                    <a:lstStyle/>
                    <a:p>
                      <a:r>
                        <a:rPr lang="en-US" sz="2900" dirty="0"/>
                        <a:t>Avoid more than one </a:t>
                      </a:r>
                      <a:r>
                        <a:rPr lang="en-US" sz="2900" dirty="0">
                          <a:solidFill>
                            <a:srgbClr val="C00000"/>
                          </a:solidFill>
                        </a:rPr>
                        <a:t>New</a:t>
                      </a:r>
                      <a:r>
                        <a:rPr lang="en-US" sz="2900" baseline="0" dirty="0"/>
                        <a:t> core </a:t>
                      </a:r>
                      <a:r>
                        <a:rPr lang="en-US" sz="2900" dirty="0"/>
                        <a:t>argument</a:t>
                      </a:r>
                    </a:p>
                  </a:txBody>
                  <a:tcPr marL="82944" marR="82944" marT="41476" marB="41476"/>
                </a:tc>
                <a:tc>
                  <a:txBody>
                    <a:bodyPr/>
                    <a:lstStyle/>
                    <a:p>
                      <a:r>
                        <a:rPr lang="en-US" sz="2900" dirty="0"/>
                        <a:t>Avoid more than one </a:t>
                      </a:r>
                      <a:r>
                        <a:rPr lang="en-US" sz="2900" dirty="0">
                          <a:solidFill>
                            <a:srgbClr val="C00000"/>
                          </a:solidFill>
                        </a:rPr>
                        <a:t>lexical</a:t>
                      </a:r>
                      <a:r>
                        <a:rPr lang="en-US" sz="2900" dirty="0"/>
                        <a:t> </a:t>
                      </a:r>
                      <a:r>
                        <a:rPr lang="en-US" sz="2900" baseline="0" dirty="0"/>
                        <a:t>core </a:t>
                      </a:r>
                      <a:r>
                        <a:rPr lang="en-US" sz="2900" dirty="0"/>
                        <a:t>argument</a:t>
                      </a:r>
                    </a:p>
                  </a:txBody>
                  <a:tcPr marL="82944" marR="82944" marT="41476" marB="41476"/>
                </a:tc>
                <a:extLst>
                  <a:ext uri="{0D108BD9-81ED-4DB2-BD59-A6C34878D82A}">
                    <a16:rowId xmlns:a16="http://schemas.microsoft.com/office/drawing/2014/main" val="10001"/>
                  </a:ext>
                </a:extLst>
              </a:tr>
              <a:tr h="1236709">
                <a:tc>
                  <a:txBody>
                    <a:bodyPr/>
                    <a:lstStyle/>
                    <a:p>
                      <a:r>
                        <a:rPr lang="en-US" sz="2900" dirty="0">
                          <a:solidFill>
                            <a:srgbClr val="C00000"/>
                          </a:solidFill>
                        </a:rPr>
                        <a:t>Role</a:t>
                      </a:r>
                    </a:p>
                  </a:txBody>
                  <a:tcPr marL="82944" marR="82944" marT="41476" marB="414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Avoid </a:t>
                      </a:r>
                      <a:r>
                        <a:rPr lang="en-US" sz="2900" dirty="0">
                          <a:solidFill>
                            <a:srgbClr val="C00000"/>
                          </a:solidFill>
                        </a:rPr>
                        <a:t>New</a:t>
                      </a:r>
                      <a:r>
                        <a:rPr lang="en-US" sz="2900" baseline="0" dirty="0">
                          <a:solidFill>
                            <a:srgbClr val="C00000"/>
                          </a:solidFill>
                        </a:rPr>
                        <a:t> A’s</a:t>
                      </a:r>
                      <a:endParaRPr lang="en-US" sz="2900" dirty="0">
                        <a:solidFill>
                          <a:srgbClr val="C00000"/>
                        </a:solidFill>
                      </a:endParaRPr>
                    </a:p>
                    <a:p>
                      <a:endParaRPr lang="en-US" sz="2900" dirty="0"/>
                    </a:p>
                  </a:txBody>
                  <a:tcPr marL="82944" marR="82944" marT="41476" marB="414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Avoid </a:t>
                      </a:r>
                      <a:r>
                        <a:rPr lang="en-US" sz="2900" dirty="0">
                          <a:solidFill>
                            <a:srgbClr val="C00000"/>
                          </a:solidFill>
                        </a:rPr>
                        <a:t>lexical</a:t>
                      </a:r>
                      <a:r>
                        <a:rPr lang="en-US" sz="2900" baseline="0" dirty="0">
                          <a:solidFill>
                            <a:srgbClr val="C00000"/>
                          </a:solidFill>
                        </a:rPr>
                        <a:t> A’s</a:t>
                      </a:r>
                      <a:endParaRPr lang="en-US" sz="2900" dirty="0">
                        <a:solidFill>
                          <a:srgbClr val="C00000"/>
                        </a:solidFill>
                      </a:endParaRPr>
                    </a:p>
                    <a:p>
                      <a:endParaRPr lang="en-US" sz="2900" dirty="0"/>
                    </a:p>
                  </a:txBody>
                  <a:tcPr marL="82944" marR="82944" marT="41476" marB="41476"/>
                </a:tc>
                <a:extLst>
                  <a:ext uri="{0D108BD9-81ED-4DB2-BD59-A6C34878D82A}">
                    <a16:rowId xmlns:a16="http://schemas.microsoft.com/office/drawing/2014/main" val="10002"/>
                  </a:ext>
                </a:extLst>
              </a:tr>
            </a:tbl>
          </a:graphicData>
        </a:graphic>
      </p:graphicFrame>
      <p:sp>
        <p:nvSpPr>
          <p:cNvPr id="6"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7"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10</a:t>
            </a:fld>
            <a:endParaRPr lang="en-US" dirty="0"/>
          </a:p>
        </p:txBody>
      </p:sp>
    </p:spTree>
    <p:extLst>
      <p:ext uri="{BB962C8B-B14F-4D97-AF65-F5344CB8AC3E}">
        <p14:creationId xmlns:p14="http://schemas.microsoft.com/office/powerpoint/2010/main" val="249475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C00000"/>
                </a:solidFill>
              </a:rPr>
              <a:t>Original formulation</a:t>
            </a:r>
            <a:r>
              <a:rPr lang="en-US" sz="3600"/>
              <a:t> of Preferred Argument Structure had its limitations</a:t>
            </a:r>
          </a:p>
        </p:txBody>
      </p:sp>
      <p:sp>
        <p:nvSpPr>
          <p:cNvPr id="3" name="Content Placeholder 2"/>
          <p:cNvSpPr>
            <a:spLocks noGrp="1"/>
          </p:cNvSpPr>
          <p:nvPr>
            <p:ph idx="1"/>
          </p:nvPr>
        </p:nvSpPr>
        <p:spPr>
          <a:xfrm>
            <a:off x="609600" y="1981200"/>
            <a:ext cx="7696200" cy="4419600"/>
          </a:xfrm>
        </p:spPr>
        <p:txBody>
          <a:bodyPr>
            <a:normAutofit/>
          </a:bodyPr>
          <a:lstStyle/>
          <a:p>
            <a:r>
              <a:rPr lang="en-US" sz="2400">
                <a:solidFill>
                  <a:srgbClr val="C00000"/>
                </a:solidFill>
              </a:rPr>
              <a:t>Dichotomy:</a:t>
            </a:r>
            <a:r>
              <a:rPr lang="en-US" sz="2400"/>
              <a:t> Binary contrast between lexical vs. reduced (pronoun or zero) arguments</a:t>
            </a:r>
          </a:p>
          <a:p>
            <a:r>
              <a:rPr lang="en-US" sz="2400"/>
              <a:t>Expresses generalizations in the form of </a:t>
            </a:r>
            <a:r>
              <a:rPr lang="en-US" sz="2400">
                <a:solidFill>
                  <a:srgbClr val="C00000"/>
                </a:solidFill>
              </a:rPr>
              <a:t>“whole-language typology”</a:t>
            </a:r>
            <a:r>
              <a:rPr lang="en-US" sz="2400"/>
              <a:t> (about A, S, O in ergative or accusative languages)</a:t>
            </a:r>
          </a:p>
          <a:p>
            <a:r>
              <a:rPr lang="en-US" sz="2400"/>
              <a:t>No explicit analysis of </a:t>
            </a:r>
            <a:r>
              <a:rPr lang="en-US" sz="2400">
                <a:solidFill>
                  <a:srgbClr val="C00000"/>
                </a:solidFill>
              </a:rPr>
              <a:t>constructions</a:t>
            </a:r>
            <a:r>
              <a:rPr lang="en-US" sz="2400"/>
              <a:t> per se</a:t>
            </a:r>
            <a:br>
              <a:rPr lang="en-US" sz="2400"/>
            </a:br>
            <a:r>
              <a:rPr lang="en-US" sz="2400"/>
              <a:t>(but intransitive &amp; transitive are implicit)</a:t>
            </a:r>
          </a:p>
          <a:p>
            <a:r>
              <a:rPr lang="en-US" sz="2400"/>
              <a:t>Limited discussion of </a:t>
            </a:r>
            <a:r>
              <a:rPr lang="en-US" sz="2400">
                <a:solidFill>
                  <a:srgbClr val="C00000"/>
                </a:solidFill>
              </a:rPr>
              <a:t>3-place predications </a:t>
            </a:r>
            <a:r>
              <a:rPr lang="en-US" sz="2400"/>
              <a:t>(e.g. ditransitives)</a:t>
            </a:r>
          </a:p>
          <a:p>
            <a:r>
              <a:rPr lang="en-US" sz="2400"/>
              <a:t>Need to address various </a:t>
            </a:r>
            <a:r>
              <a:rPr lang="en-US" sz="2400">
                <a:solidFill>
                  <a:srgbClr val="C00000"/>
                </a:solidFill>
              </a:rPr>
              <a:t>critiques</a:t>
            </a:r>
            <a:r>
              <a:rPr lang="en-US" sz="2400"/>
              <a:t> (Dahl 2008,  Haspelmath 2006, Everett 2009)</a:t>
            </a:r>
          </a:p>
        </p:txBody>
      </p:sp>
      <p:sp>
        <p:nvSpPr>
          <p:cNvPr id="4" name="Slide Number Placeholder 3"/>
          <p:cNvSpPr>
            <a:spLocks noGrp="1"/>
          </p:cNvSpPr>
          <p:nvPr>
            <p:ph type="sldNum" sz="quarter" idx="12"/>
          </p:nvPr>
        </p:nvSpPr>
        <p:spPr/>
        <p:txBody>
          <a:bodyPr/>
          <a:lstStyle/>
          <a:p>
            <a:fld id="{49A0C8E7-6CE0-491A-B9B2-4BF9FAEE037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19407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C00000"/>
                </a:solidFill>
              </a:rPr>
              <a:t>Constructional </a:t>
            </a:r>
            <a:r>
              <a:rPr lang="en-US" sz="3600"/>
              <a:t>Preferred Argument Structure reflects new developments</a:t>
            </a:r>
          </a:p>
        </p:txBody>
      </p:sp>
      <p:sp>
        <p:nvSpPr>
          <p:cNvPr id="3" name="Content Placeholder 2"/>
          <p:cNvSpPr>
            <a:spLocks noGrp="1"/>
          </p:cNvSpPr>
          <p:nvPr>
            <p:ph idx="1"/>
          </p:nvPr>
        </p:nvSpPr>
        <p:spPr>
          <a:xfrm>
            <a:off x="609600" y="1981200"/>
            <a:ext cx="7696200" cy="4419600"/>
          </a:xfrm>
        </p:spPr>
        <p:txBody>
          <a:bodyPr>
            <a:normAutofit/>
          </a:bodyPr>
          <a:lstStyle/>
          <a:p>
            <a:r>
              <a:rPr lang="en-US" sz="2400">
                <a:solidFill>
                  <a:srgbClr val="C00000"/>
                </a:solidFill>
              </a:rPr>
              <a:t>Continuum:</a:t>
            </a:r>
            <a:r>
              <a:rPr lang="en-US" sz="2400"/>
              <a:t> Continuously variable length of arguments, degree of accessibility</a:t>
            </a:r>
          </a:p>
          <a:p>
            <a:r>
              <a:rPr lang="en-US" sz="2400"/>
              <a:t>Focus on </a:t>
            </a:r>
            <a:r>
              <a:rPr lang="en-US" sz="2400">
                <a:solidFill>
                  <a:srgbClr val="C00000"/>
                </a:solidFill>
              </a:rPr>
              <a:t>constructions</a:t>
            </a:r>
            <a:r>
              <a:rPr lang="en-US" sz="2400"/>
              <a:t> (especially argument structure constructions)</a:t>
            </a:r>
          </a:p>
          <a:p>
            <a:r>
              <a:rPr lang="en-US" sz="2400"/>
              <a:t>Attention paid to </a:t>
            </a:r>
            <a:r>
              <a:rPr lang="en-US" sz="2400">
                <a:solidFill>
                  <a:srgbClr val="C00000"/>
                </a:solidFill>
              </a:rPr>
              <a:t>3-place predications </a:t>
            </a:r>
            <a:r>
              <a:rPr lang="en-US" sz="2400"/>
              <a:t>(e.g. ditransitives)</a:t>
            </a:r>
          </a:p>
          <a:p>
            <a:r>
              <a:rPr lang="en-US" sz="2400"/>
              <a:t>Expresses typological generalizations in fine-grain grammar-internal resolution (constructions)</a:t>
            </a:r>
          </a:p>
          <a:p>
            <a:r>
              <a:rPr lang="en-US" sz="2400">
                <a:solidFill>
                  <a:srgbClr val="C00000"/>
                </a:solidFill>
              </a:rPr>
              <a:t>(Critiques </a:t>
            </a:r>
            <a:r>
              <a:rPr lang="en-US" sz="2400"/>
              <a:t>to be addressed in future publications)</a:t>
            </a:r>
          </a:p>
        </p:txBody>
      </p:sp>
      <p:sp>
        <p:nvSpPr>
          <p:cNvPr id="4" name="Slide Number Placeholder 3"/>
          <p:cNvSpPr>
            <a:spLocks noGrp="1"/>
          </p:cNvSpPr>
          <p:nvPr>
            <p:ph type="sldNum" sz="quarter" idx="12"/>
          </p:nvPr>
        </p:nvSpPr>
        <p:spPr/>
        <p:txBody>
          <a:bodyPr/>
          <a:lstStyle/>
          <a:p>
            <a:fld id="{49A0C8E7-6CE0-491A-B9B2-4BF9FAEE037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337825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000"/>
              <a:t>Pockets &amp; platforms</a:t>
            </a:r>
            <a:endParaRPr lang="en-US" sz="6000" dirty="0"/>
          </a:p>
        </p:txBody>
      </p:sp>
      <p:sp>
        <p:nvSpPr>
          <p:cNvPr id="7" name="Subtitle 6"/>
          <p:cNvSpPr>
            <a:spLocks noGrp="1"/>
          </p:cNvSpPr>
          <p:nvPr>
            <p:ph type="subTitle" idx="1"/>
          </p:nvPr>
        </p:nvSpPr>
        <p:spPr>
          <a:xfrm>
            <a:off x="685800" y="3505200"/>
            <a:ext cx="7620000" cy="1752600"/>
          </a:xfrm>
        </p:spPr>
        <p:txBody>
          <a:bodyPr>
            <a:normAutofit/>
          </a:bodyPr>
          <a:lstStyle/>
          <a:p>
            <a:r>
              <a:rPr lang="en-US" sz="2800"/>
              <a:t>Cognitive containment </a:t>
            </a:r>
            <a:r>
              <a:rPr lang="en-US" sz="2800" i="1"/>
              <a:t>vs.</a:t>
            </a:r>
            <a:r>
              <a:rPr lang="en-US" sz="2800"/>
              <a:t> free expressivity</a:t>
            </a:r>
            <a:endParaRPr lang="en-US" sz="2800" i="1"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144290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 </a:t>
            </a:r>
            <a:r>
              <a:rPr lang="en-US" b="1" dirty="0">
                <a:solidFill>
                  <a:srgbClr val="FF0000"/>
                </a:solidFill>
              </a:rPr>
              <a:t>pocket</a:t>
            </a:r>
            <a:r>
              <a:rPr lang="en-US" dirty="0"/>
              <a:t> hold?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0210" y="3433761"/>
            <a:ext cx="2170209" cy="1377784"/>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0560" y="1598948"/>
            <a:ext cx="3081244" cy="30815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8720" y="3417901"/>
            <a:ext cx="2077376" cy="13825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400" y="1591722"/>
            <a:ext cx="2197742" cy="146265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8720" y="1598948"/>
            <a:ext cx="1900800" cy="1481882"/>
          </a:xfrm>
          <a:prstGeom prst="rect">
            <a:avLst/>
          </a:prstGeom>
        </p:spPr>
      </p:pic>
      <p:sp>
        <p:nvSpPr>
          <p:cNvPr id="9"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0"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14</a:t>
            </a:fld>
            <a:endParaRPr lang="en-US" dirty="0"/>
          </a:p>
        </p:txBody>
      </p:sp>
    </p:spTree>
    <p:extLst>
      <p:ext uri="{BB962C8B-B14F-4D97-AF65-F5344CB8AC3E}">
        <p14:creationId xmlns:p14="http://schemas.microsoft.com/office/powerpoint/2010/main" val="29729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0-#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250" fill="hold"/>
                                        <p:tgtEl>
                                          <p:spTgt spid="11"/>
                                        </p:tgtEl>
                                        <p:attrNameLst>
                                          <p:attrName>ppt_x</p:attrName>
                                        </p:attrNameLst>
                                      </p:cBhvr>
                                      <p:tavLst>
                                        <p:tav tm="0">
                                          <p:val>
                                            <p:strVal val="#ppt_x"/>
                                          </p:val>
                                        </p:tav>
                                        <p:tav tm="100000">
                                          <p:val>
                                            <p:strVal val="#ppt_x"/>
                                          </p:val>
                                        </p:tav>
                                      </p:tavLst>
                                    </p:anim>
                                    <p:anim calcmode="lin" valueType="num">
                                      <p:cBhvr additive="base">
                                        <p:cTn id="18" dur="25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50" fill="hold"/>
                                        <p:tgtEl>
                                          <p:spTgt spid="4"/>
                                        </p:tgtEl>
                                        <p:attrNameLst>
                                          <p:attrName>ppt_x</p:attrName>
                                        </p:attrNameLst>
                                      </p:cBhvr>
                                      <p:tavLst>
                                        <p:tav tm="0">
                                          <p:val>
                                            <p:strVal val="#ppt_x"/>
                                          </p:val>
                                        </p:tav>
                                        <p:tav tm="100000">
                                          <p:val>
                                            <p:strVal val="#ppt_x"/>
                                          </p:val>
                                        </p:tav>
                                      </p:tavLst>
                                    </p:anim>
                                    <p:anim calcmode="lin" valueType="num">
                                      <p:cBhvr additive="base">
                                        <p:cTn id="23" dur="25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53" presetClass="entr" presetSubtype="16" fill="hold" nodeType="afterEffect">
                                  <p:stCondLst>
                                    <p:cond delay="250"/>
                                  </p:stCondLst>
                                  <p:childTnLst>
                                    <p:set>
                                      <p:cBhvr>
                                        <p:cTn id="26" dur="1" fill="hold">
                                          <p:stCondLst>
                                            <p:cond delay="0"/>
                                          </p:stCondLst>
                                        </p:cTn>
                                        <p:tgtEl>
                                          <p:spTgt spid="6"/>
                                        </p:tgtEl>
                                        <p:attrNameLst>
                                          <p:attrName>style.visibility</p:attrName>
                                        </p:attrNameLst>
                                      </p:cBhvr>
                                      <p:to>
                                        <p:strVal val="visible"/>
                                      </p:to>
                                    </p:set>
                                    <p:anim calcmode="lin" valueType="num">
                                      <p:cBhvr>
                                        <p:cTn id="27" dur="250" fill="hold"/>
                                        <p:tgtEl>
                                          <p:spTgt spid="6"/>
                                        </p:tgtEl>
                                        <p:attrNameLst>
                                          <p:attrName>ppt_w</p:attrName>
                                        </p:attrNameLst>
                                      </p:cBhvr>
                                      <p:tavLst>
                                        <p:tav tm="0">
                                          <p:val>
                                            <p:fltVal val="0"/>
                                          </p:val>
                                        </p:tav>
                                        <p:tav tm="100000">
                                          <p:val>
                                            <p:strVal val="#ppt_w"/>
                                          </p:val>
                                        </p:tav>
                                      </p:tavLst>
                                    </p:anim>
                                    <p:anim calcmode="lin" valueType="num">
                                      <p:cBhvr>
                                        <p:cTn id="28" dur="250" fill="hold"/>
                                        <p:tgtEl>
                                          <p:spTgt spid="6"/>
                                        </p:tgtEl>
                                        <p:attrNameLst>
                                          <p:attrName>ppt_h</p:attrName>
                                        </p:attrNameLst>
                                      </p:cBhvr>
                                      <p:tavLst>
                                        <p:tav tm="0">
                                          <p:val>
                                            <p:fltVal val="0"/>
                                          </p:val>
                                        </p:tav>
                                        <p:tav tm="100000">
                                          <p:val>
                                            <p:strVal val="#ppt_h"/>
                                          </p:val>
                                        </p:tav>
                                      </p:tavLst>
                                    </p:anim>
                                    <p:animEffect transition="in" filter="fade">
                                      <p:cBhvr>
                                        <p:cTn id="29" dur="25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250"/>
                                        <p:tgtEl>
                                          <p:spTgt spid="8"/>
                                        </p:tgtEl>
                                      </p:cBhvr>
                                    </p:animEffect>
                                    <p:set>
                                      <p:cBhvr>
                                        <p:cTn id="34" dur="1" fill="hold">
                                          <p:stCondLst>
                                            <p:cond delay="249"/>
                                          </p:stCondLst>
                                        </p:cTn>
                                        <p:tgtEl>
                                          <p:spTgt spid="8"/>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50"/>
                                        <p:tgtEl>
                                          <p:spTgt spid="7"/>
                                        </p:tgtEl>
                                      </p:cBhvr>
                                    </p:animEffect>
                                    <p:set>
                                      <p:cBhvr>
                                        <p:cTn id="37" dur="1" fill="hold">
                                          <p:stCondLst>
                                            <p:cond delay="24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250"/>
                                        <p:tgtEl>
                                          <p:spTgt spid="11"/>
                                        </p:tgtEl>
                                      </p:cBhvr>
                                    </p:animEffect>
                                    <p:set>
                                      <p:cBhvr>
                                        <p:cTn id="40" dur="1" fill="hold">
                                          <p:stCondLst>
                                            <p:cond delay="249"/>
                                          </p:stCondLst>
                                        </p:cTn>
                                        <p:tgtEl>
                                          <p:spTgt spid="11"/>
                                        </p:tgtEl>
                                        <p:attrNameLst>
                                          <p:attrName>style.visibility</p:attrName>
                                        </p:attrNameLst>
                                      </p:cBhvr>
                                      <p:to>
                                        <p:strVal val="hidden"/>
                                      </p:to>
                                    </p:set>
                                  </p:childTnLst>
                                </p:cTn>
                              </p:par>
                            </p:childTnLst>
                          </p:cTn>
                        </p:par>
                        <p:par>
                          <p:cTn id="41" fill="hold">
                            <p:stCondLst>
                              <p:cond delay="250"/>
                            </p:stCondLst>
                            <p:childTnLst>
                              <p:par>
                                <p:cTn id="42" presetID="10" presetClass="exit" presetSubtype="0" fill="hold" nodeType="afterEffect">
                                  <p:stCondLst>
                                    <p:cond delay="0"/>
                                  </p:stCondLst>
                                  <p:childTnLst>
                                    <p:animEffect transition="out" filter="fade">
                                      <p:cBhvr>
                                        <p:cTn id="43" dur="250"/>
                                        <p:tgtEl>
                                          <p:spTgt spid="4"/>
                                        </p:tgtEl>
                                      </p:cBhvr>
                                    </p:animEffect>
                                    <p:set>
                                      <p:cBhvr>
                                        <p:cTn id="44" dur="1" fill="hold">
                                          <p:stCondLst>
                                            <p:cond delay="249"/>
                                          </p:stCondLst>
                                        </p:cTn>
                                        <p:tgtEl>
                                          <p:spTgt spid="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250"/>
                                        <p:tgtEl>
                                          <p:spTgt spid="6"/>
                                        </p:tgtEl>
                                      </p:cBhvr>
                                    </p:animEffect>
                                    <p:set>
                                      <p:cBhvr>
                                        <p:cTn id="47" dur="1" fill="hold">
                                          <p:stCondLst>
                                            <p:cond delay="24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r>
              <a:rPr lang="en-US" dirty="0"/>
              <a:t>What can a </a:t>
            </a:r>
            <a:r>
              <a:rPr lang="en-US" b="1" dirty="0">
                <a:solidFill>
                  <a:srgbClr val="FF0000"/>
                </a:solidFill>
              </a:rPr>
              <a:t>pocket</a:t>
            </a:r>
            <a:r>
              <a:rPr lang="en-US" dirty="0"/>
              <a:t> hold?</a:t>
            </a:r>
            <a:endParaRPr lang="en-US" b="1" dirty="0">
              <a:solidFill>
                <a:srgbClr val="FF0000"/>
              </a:solidFill>
            </a:endParaRPr>
          </a:p>
        </p:txBody>
      </p:sp>
      <p:sp>
        <p:nvSpPr>
          <p:cNvPr id="16387" name="Content Placeholder 2"/>
          <p:cNvSpPr>
            <a:spLocks noGrp="1"/>
          </p:cNvSpPr>
          <p:nvPr>
            <p:ph idx="1"/>
          </p:nvPr>
        </p:nvSpPr>
        <p:spPr/>
        <p:txBody>
          <a:bodyPr>
            <a:normAutofit/>
          </a:bodyPr>
          <a:lstStyle/>
          <a:p>
            <a:pPr>
              <a:buFont typeface="Wingdings" panose="05000000000000000000" pitchFamily="2" charset="2"/>
              <a:buChar char="Ø"/>
            </a:pPr>
            <a:r>
              <a:rPr lang="en-US" sz="3200" dirty="0"/>
              <a:t>something useful</a:t>
            </a:r>
          </a:p>
          <a:p>
            <a:pPr>
              <a:buFont typeface="Wingdings" panose="05000000000000000000" pitchFamily="2" charset="2"/>
              <a:buChar char="Ø"/>
            </a:pPr>
            <a:r>
              <a:rPr lang="en-US" sz="3200" dirty="0"/>
              <a:t>something small</a:t>
            </a:r>
          </a:p>
          <a:p>
            <a:pPr>
              <a:buFont typeface="Wingdings" panose="05000000000000000000" pitchFamily="2" charset="2"/>
              <a:buChar char="Ø"/>
            </a:pPr>
            <a:r>
              <a:rPr lang="en-US" sz="3200" dirty="0"/>
              <a:t>it fits in the pocket</a:t>
            </a:r>
          </a:p>
          <a:p>
            <a:pPr>
              <a:buFont typeface="Wingdings" panose="05000000000000000000" pitchFamily="2" charset="2"/>
              <a:buChar char="Ø"/>
            </a:pPr>
            <a:r>
              <a:rPr lang="en-US" sz="3200" dirty="0"/>
              <a:t>it’s attached to the body</a:t>
            </a:r>
          </a:p>
          <a:p>
            <a:pPr>
              <a:buFont typeface="Wingdings" panose="05000000000000000000" pitchFamily="2" charset="2"/>
              <a:buChar char="Ø"/>
            </a:pPr>
            <a:r>
              <a:rPr lang="en-US" sz="3200" dirty="0"/>
              <a:t>it’s always with you</a:t>
            </a:r>
          </a:p>
          <a:p>
            <a:pPr>
              <a:buFont typeface="Wingdings" panose="05000000000000000000" pitchFamily="2" charset="2"/>
              <a:buChar char="Ø"/>
            </a:pPr>
            <a:r>
              <a:rPr lang="en-US" sz="3200" dirty="0"/>
              <a:t>it lets you do more things</a:t>
            </a:r>
          </a:p>
          <a:p>
            <a:pPr>
              <a:buFont typeface="Wingdings" panose="05000000000000000000" pitchFamily="2" charset="2"/>
              <a:buChar char="Ø"/>
            </a:pPr>
            <a:r>
              <a:rPr lang="en-US" sz="3200" dirty="0"/>
              <a:t>But… </a:t>
            </a:r>
          </a:p>
          <a:p>
            <a:pPr>
              <a:buFont typeface="Wingdings" panose="05000000000000000000" pitchFamily="2" charset="2"/>
              <a:buChar char="Ø"/>
            </a:pPr>
            <a:r>
              <a:rPr lang="en-US" sz="3200" i="1" dirty="0"/>
              <a:t>it </a:t>
            </a:r>
            <a:r>
              <a:rPr lang="en-US" sz="3200" i="1" dirty="0">
                <a:solidFill>
                  <a:srgbClr val="FF0000"/>
                </a:solidFill>
              </a:rPr>
              <a:t>can’t hold everything</a:t>
            </a:r>
          </a:p>
          <a:p>
            <a:pPr marL="0" indent="0" algn="r"/>
            <a:endParaRPr lang="en-US" sz="3200" dirty="0"/>
          </a:p>
        </p:txBody>
      </p:sp>
      <p:sp>
        <p:nvSpPr>
          <p:cNvPr id="4"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5"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15</a:t>
            </a:fld>
            <a:endParaRPr lang="en-US" dirty="0"/>
          </a:p>
        </p:txBody>
      </p:sp>
    </p:spTree>
    <p:extLst>
      <p:ext uri="{BB962C8B-B14F-4D97-AF65-F5344CB8AC3E}">
        <p14:creationId xmlns:p14="http://schemas.microsoft.com/office/powerpoint/2010/main" val="205048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Avoid pocket overload—</a:t>
            </a:r>
            <a:br>
              <a:rPr lang="en-US" dirty="0"/>
            </a:br>
            <a:r>
              <a:rPr lang="en-US" dirty="0"/>
              <a:t>keep it simple!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3680" y="1758847"/>
            <a:ext cx="5437440" cy="407850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1" y="1758847"/>
            <a:ext cx="6898176" cy="3967905"/>
          </a:xfrm>
          <a:prstGeom prst="rect">
            <a:avLst/>
          </a:prstGeom>
        </p:spPr>
      </p:pic>
      <p:sp>
        <p:nvSpPr>
          <p:cNvPr id="6"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7"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16</a:t>
            </a:fld>
            <a:endParaRPr lang="en-US" dirty="0"/>
          </a:p>
        </p:txBody>
      </p:sp>
    </p:spTree>
    <p:extLst>
      <p:ext uri="{BB962C8B-B14F-4D97-AF65-F5344CB8AC3E}">
        <p14:creationId xmlns:p14="http://schemas.microsoft.com/office/powerpoint/2010/main" val="225935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rPr>
              <a:t>What can a </a:t>
            </a:r>
            <a:r>
              <a:rPr lang="en-US" sz="4000" dirty="0">
                <a:solidFill>
                  <a:srgbClr val="FF0000"/>
                </a:solidFill>
              </a:rPr>
              <a:t>platform </a:t>
            </a:r>
            <a:r>
              <a:rPr lang="en-US" sz="4000" dirty="0">
                <a:solidFill>
                  <a:schemeClr val="tx1"/>
                </a:solidFill>
              </a:rPr>
              <a:t>support?</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29281" y="1493437"/>
            <a:ext cx="4200120" cy="4200561"/>
          </a:xfrm>
        </p:spPr>
      </p:pic>
      <p:sp>
        <p:nvSpPr>
          <p:cNvPr id="4" name="Title 1"/>
          <p:cNvSpPr txBox="1">
            <a:spLocks/>
          </p:cNvSpPr>
          <p:nvPr/>
        </p:nvSpPr>
        <p:spPr bwMode="auto">
          <a:xfrm>
            <a:off x="424800" y="5638800"/>
            <a:ext cx="8570879" cy="97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lvl1pPr algn="ctr" defTabSz="719138" rtl="0" eaLnBrk="0" fontAlgn="base" hangingPunct="0">
              <a:lnSpc>
                <a:spcPct val="93000"/>
              </a:lnSpc>
              <a:spcBef>
                <a:spcPct val="0"/>
              </a:spcBef>
              <a:spcAft>
                <a:spcPct val="0"/>
              </a:spcAft>
              <a:buClr>
                <a:srgbClr val="000000"/>
              </a:buClr>
              <a:buSzPct val="100000"/>
              <a:buFont typeface="Times New Roman" pitchFamily="18" charset="0"/>
              <a:defRPr sz="4000">
                <a:solidFill>
                  <a:srgbClr val="280099"/>
                </a:solidFill>
                <a:latin typeface="+mj-lt"/>
                <a:ea typeface="Arial Unicode MS" pitchFamily="34" charset="-128"/>
                <a:cs typeface="+mj-cs"/>
              </a:defRPr>
            </a:lvl1pPr>
            <a:lvl2pPr algn="ctr" defTabSz="719138" rtl="0" eaLnBrk="0" fontAlgn="base" hangingPunct="0">
              <a:lnSpc>
                <a:spcPct val="93000"/>
              </a:lnSpc>
              <a:spcBef>
                <a:spcPct val="0"/>
              </a:spcBef>
              <a:spcAft>
                <a:spcPct val="0"/>
              </a:spcAft>
              <a:buClr>
                <a:srgbClr val="000000"/>
              </a:buClr>
              <a:buSzPct val="100000"/>
              <a:buFont typeface="Times New Roman" pitchFamily="18" charset="0"/>
              <a:defRPr sz="4400">
                <a:solidFill>
                  <a:srgbClr val="280099"/>
                </a:solidFill>
                <a:latin typeface="Arial" charset="0"/>
                <a:ea typeface="Arial Unicode MS" pitchFamily="34" charset="-128"/>
                <a:cs typeface="Arial Unicode MS" charset="0"/>
              </a:defRPr>
            </a:lvl2pPr>
            <a:lvl3pPr algn="ctr" defTabSz="719138" rtl="0" eaLnBrk="0" fontAlgn="base" hangingPunct="0">
              <a:lnSpc>
                <a:spcPct val="93000"/>
              </a:lnSpc>
              <a:spcBef>
                <a:spcPct val="0"/>
              </a:spcBef>
              <a:spcAft>
                <a:spcPct val="0"/>
              </a:spcAft>
              <a:buClr>
                <a:srgbClr val="000000"/>
              </a:buClr>
              <a:buSzPct val="100000"/>
              <a:buFont typeface="Times New Roman" pitchFamily="18" charset="0"/>
              <a:defRPr sz="4400">
                <a:solidFill>
                  <a:srgbClr val="280099"/>
                </a:solidFill>
                <a:latin typeface="Arial" charset="0"/>
                <a:ea typeface="Arial Unicode MS" pitchFamily="34" charset="-128"/>
                <a:cs typeface="Arial Unicode MS" charset="0"/>
              </a:defRPr>
            </a:lvl3pPr>
            <a:lvl4pPr algn="ctr" defTabSz="719138" rtl="0" eaLnBrk="0" fontAlgn="base" hangingPunct="0">
              <a:lnSpc>
                <a:spcPct val="93000"/>
              </a:lnSpc>
              <a:spcBef>
                <a:spcPct val="0"/>
              </a:spcBef>
              <a:spcAft>
                <a:spcPct val="0"/>
              </a:spcAft>
              <a:buClr>
                <a:srgbClr val="000000"/>
              </a:buClr>
              <a:buSzPct val="100000"/>
              <a:buFont typeface="Times New Roman" pitchFamily="18" charset="0"/>
              <a:defRPr sz="4400">
                <a:solidFill>
                  <a:srgbClr val="280099"/>
                </a:solidFill>
                <a:latin typeface="Arial" charset="0"/>
                <a:ea typeface="Arial Unicode MS" pitchFamily="34" charset="-128"/>
                <a:cs typeface="Arial Unicode MS" charset="0"/>
              </a:defRPr>
            </a:lvl4pPr>
            <a:lvl5pPr algn="ctr" defTabSz="719138" rtl="0" eaLnBrk="0" fontAlgn="base" hangingPunct="0">
              <a:lnSpc>
                <a:spcPct val="93000"/>
              </a:lnSpc>
              <a:spcBef>
                <a:spcPct val="0"/>
              </a:spcBef>
              <a:spcAft>
                <a:spcPct val="0"/>
              </a:spcAft>
              <a:buClr>
                <a:srgbClr val="000000"/>
              </a:buClr>
              <a:buSzPct val="100000"/>
              <a:buFont typeface="Times New Roman" pitchFamily="18" charset="0"/>
              <a:defRPr sz="4400">
                <a:solidFill>
                  <a:srgbClr val="280099"/>
                </a:solidFill>
                <a:latin typeface="Arial" charset="0"/>
                <a:ea typeface="Arial Unicode MS" pitchFamily="34" charset="-128"/>
                <a:cs typeface="Arial Unicode MS" charset="0"/>
              </a:defRPr>
            </a:lvl5pPr>
            <a:lvl6pPr marL="2514600" indent="-228600" algn="ctr" defTabSz="719138" rtl="0" fontAlgn="base" hangingPunct="0">
              <a:lnSpc>
                <a:spcPct val="93000"/>
              </a:lnSpc>
              <a:spcBef>
                <a:spcPct val="0"/>
              </a:spcBef>
              <a:spcAft>
                <a:spcPct val="0"/>
              </a:spcAft>
              <a:buClr>
                <a:srgbClr val="000000"/>
              </a:buClr>
              <a:buSzPct val="100000"/>
              <a:buFont typeface="Times New Roman" pitchFamily="16" charset="0"/>
              <a:defRPr sz="4400">
                <a:solidFill>
                  <a:srgbClr val="280099"/>
                </a:solidFill>
                <a:latin typeface="Arial" charset="0"/>
                <a:cs typeface="Arial Unicode MS" charset="0"/>
              </a:defRPr>
            </a:lvl6pPr>
            <a:lvl7pPr marL="2971800" indent="-228600" algn="ctr" defTabSz="719138" rtl="0" fontAlgn="base" hangingPunct="0">
              <a:lnSpc>
                <a:spcPct val="93000"/>
              </a:lnSpc>
              <a:spcBef>
                <a:spcPct val="0"/>
              </a:spcBef>
              <a:spcAft>
                <a:spcPct val="0"/>
              </a:spcAft>
              <a:buClr>
                <a:srgbClr val="000000"/>
              </a:buClr>
              <a:buSzPct val="100000"/>
              <a:buFont typeface="Times New Roman" pitchFamily="16" charset="0"/>
              <a:defRPr sz="4400">
                <a:solidFill>
                  <a:srgbClr val="280099"/>
                </a:solidFill>
                <a:latin typeface="Arial" charset="0"/>
                <a:cs typeface="Arial Unicode MS" charset="0"/>
              </a:defRPr>
            </a:lvl7pPr>
            <a:lvl8pPr marL="3429000" indent="-228600" algn="ctr" defTabSz="719138" rtl="0" fontAlgn="base" hangingPunct="0">
              <a:lnSpc>
                <a:spcPct val="93000"/>
              </a:lnSpc>
              <a:spcBef>
                <a:spcPct val="0"/>
              </a:spcBef>
              <a:spcAft>
                <a:spcPct val="0"/>
              </a:spcAft>
              <a:buClr>
                <a:srgbClr val="000000"/>
              </a:buClr>
              <a:buSzPct val="100000"/>
              <a:buFont typeface="Times New Roman" pitchFamily="16" charset="0"/>
              <a:defRPr sz="4400">
                <a:solidFill>
                  <a:srgbClr val="280099"/>
                </a:solidFill>
                <a:latin typeface="Arial" charset="0"/>
                <a:cs typeface="Arial Unicode MS" charset="0"/>
              </a:defRPr>
            </a:lvl8pPr>
            <a:lvl9pPr marL="3886200" indent="-228600" algn="ctr" defTabSz="719138" rtl="0" fontAlgn="base" hangingPunct="0">
              <a:lnSpc>
                <a:spcPct val="93000"/>
              </a:lnSpc>
              <a:spcBef>
                <a:spcPct val="0"/>
              </a:spcBef>
              <a:spcAft>
                <a:spcPct val="0"/>
              </a:spcAft>
              <a:buClr>
                <a:srgbClr val="000000"/>
              </a:buClr>
              <a:buSzPct val="100000"/>
              <a:buFont typeface="Times New Roman" pitchFamily="16" charset="0"/>
              <a:defRPr sz="4400">
                <a:solidFill>
                  <a:srgbClr val="280099"/>
                </a:solidFill>
                <a:latin typeface="Arial" charset="0"/>
                <a:cs typeface="Arial Unicode MS" charset="0"/>
              </a:defRPr>
            </a:lvl9pPr>
          </a:lstStyle>
          <a:p>
            <a:r>
              <a:rPr lang="en-US" sz="2500" i="1" kern="0" dirty="0">
                <a:latin typeface="Times New Roman"/>
                <a:cs typeface="Times New Roman"/>
              </a:rPr>
              <a:t>→ </a:t>
            </a:r>
            <a:r>
              <a:rPr lang="en-US" sz="2500" i="1" kern="0" dirty="0"/>
              <a:t>locus of maximal attention for processing complexity </a:t>
            </a:r>
          </a:p>
          <a:p>
            <a:r>
              <a:rPr lang="en-US" sz="2500" i="1" kern="0" dirty="0">
                <a:latin typeface="Times New Roman"/>
                <a:cs typeface="Times New Roman"/>
              </a:rPr>
              <a:t>→ </a:t>
            </a:r>
            <a:r>
              <a:rPr lang="en-US" sz="2500" i="1" kern="0" dirty="0"/>
              <a:t>growth point for open-ended expansion </a:t>
            </a:r>
            <a:r>
              <a:rPr lang="en-US" sz="2500" i="1" kern="0"/>
              <a:t>&amp; development</a:t>
            </a:r>
            <a:endParaRPr lang="en-US" sz="2500" i="1" kern="0" dirty="0"/>
          </a:p>
        </p:txBody>
      </p:sp>
      <p:sp>
        <p:nvSpPr>
          <p:cNvPr id="6"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7"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17</a:t>
            </a:fld>
            <a:endParaRPr lang="en-US" dirty="0"/>
          </a:p>
        </p:txBody>
      </p:sp>
    </p:spTree>
    <p:extLst>
      <p:ext uri="{BB962C8B-B14F-4D97-AF65-F5344CB8AC3E}">
        <p14:creationId xmlns:p14="http://schemas.microsoft.com/office/powerpoint/2010/main" val="284758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r>
              <a:rPr lang="en-US" sz="4000" i="1" dirty="0"/>
              <a:t>Viewed in terms of </a:t>
            </a:r>
            <a:r>
              <a:rPr lang="en-US" sz="4000" i="1" dirty="0">
                <a:solidFill>
                  <a:srgbClr val="FF0000"/>
                </a:solidFill>
              </a:rPr>
              <a:t>grammar</a:t>
            </a:r>
            <a:r>
              <a:rPr lang="en-US" sz="4000" i="1" dirty="0"/>
              <a:t>…</a:t>
            </a:r>
          </a:p>
        </p:txBody>
      </p:sp>
      <p:sp>
        <p:nvSpPr>
          <p:cNvPr id="2" name="Text Placeholder 1"/>
          <p:cNvSpPr>
            <a:spLocks noGrp="1"/>
          </p:cNvSpPr>
          <p:nvPr>
            <p:ph type="body" idx="1"/>
          </p:nvPr>
        </p:nvSpPr>
        <p:spPr>
          <a:xfrm>
            <a:off x="609600" y="1295400"/>
            <a:ext cx="3636719" cy="639427"/>
          </a:xfrm>
        </p:spPr>
        <p:txBody>
          <a:bodyPr>
            <a:noAutofit/>
          </a:bodyPr>
          <a:lstStyle/>
          <a:p>
            <a:pPr algn="r"/>
            <a:r>
              <a:rPr lang="en-US" sz="3200" dirty="0"/>
              <a:t>a </a:t>
            </a:r>
            <a:r>
              <a:rPr lang="en-US" sz="3200" dirty="0">
                <a:solidFill>
                  <a:srgbClr val="FF0000"/>
                </a:solidFill>
              </a:rPr>
              <a:t>pocket</a:t>
            </a:r>
            <a:r>
              <a:rPr lang="en-US" sz="3200" dirty="0"/>
              <a:t> supports:</a:t>
            </a:r>
          </a:p>
        </p:txBody>
      </p:sp>
      <p:sp>
        <p:nvSpPr>
          <p:cNvPr id="16387" name="Content Placeholder 2"/>
          <p:cNvSpPr>
            <a:spLocks noGrp="1"/>
          </p:cNvSpPr>
          <p:nvPr>
            <p:ph sz="half" idx="2"/>
          </p:nvPr>
        </p:nvSpPr>
        <p:spPr>
          <a:xfrm>
            <a:off x="1143000" y="1905000"/>
            <a:ext cx="3041280" cy="4424144"/>
          </a:xfrm>
        </p:spPr>
        <p:txBody>
          <a:bodyPr/>
          <a:lstStyle/>
          <a:p>
            <a:pPr marL="0" indent="0" algn="r">
              <a:buNone/>
            </a:pPr>
            <a:r>
              <a:rPr lang="en-US" sz="2500" i="1"/>
              <a:t>he</a:t>
            </a:r>
            <a:endParaRPr lang="en-US" sz="2500" i="1" dirty="0"/>
          </a:p>
          <a:p>
            <a:pPr marL="0" indent="0" algn="r">
              <a:buNone/>
            </a:pPr>
            <a:r>
              <a:rPr lang="en-US" sz="2500" i="1"/>
              <a:t>she</a:t>
            </a:r>
            <a:endParaRPr lang="en-US" sz="2500" i="1" dirty="0"/>
          </a:p>
          <a:p>
            <a:pPr marL="0" indent="0" algn="r">
              <a:buNone/>
            </a:pPr>
            <a:r>
              <a:rPr lang="en-US" sz="2500" i="1"/>
              <a:t>that</a:t>
            </a:r>
            <a:endParaRPr lang="en-US" sz="2500" i="1" dirty="0"/>
          </a:p>
          <a:p>
            <a:pPr marL="0" indent="0" algn="r">
              <a:buNone/>
            </a:pPr>
            <a:r>
              <a:rPr lang="en-US" sz="2500" i="1" dirty="0"/>
              <a:t>they</a:t>
            </a:r>
          </a:p>
          <a:p>
            <a:pPr marL="0" indent="0" algn="r">
              <a:buNone/>
            </a:pPr>
            <a:r>
              <a:rPr lang="en-US" sz="2500" i="1" dirty="0"/>
              <a:t>you</a:t>
            </a:r>
          </a:p>
          <a:p>
            <a:pPr marL="0" indent="0" algn="r">
              <a:buNone/>
            </a:pPr>
            <a:r>
              <a:rPr lang="en-US" sz="2500" i="1" dirty="0"/>
              <a:t>I</a:t>
            </a:r>
            <a:endParaRPr lang="en-US" sz="2500" dirty="0"/>
          </a:p>
        </p:txBody>
      </p:sp>
      <p:sp>
        <p:nvSpPr>
          <p:cNvPr id="3" name="Text Placeholder 2"/>
          <p:cNvSpPr>
            <a:spLocks noGrp="1"/>
          </p:cNvSpPr>
          <p:nvPr>
            <p:ph type="body" sz="quarter" idx="3"/>
          </p:nvPr>
        </p:nvSpPr>
        <p:spPr>
          <a:xfrm>
            <a:off x="4648200" y="1295400"/>
            <a:ext cx="4191000" cy="639427"/>
          </a:xfrm>
        </p:spPr>
        <p:txBody>
          <a:bodyPr>
            <a:normAutofit/>
          </a:bodyPr>
          <a:lstStyle/>
          <a:p>
            <a:pPr algn="l"/>
            <a:r>
              <a:rPr lang="en-US" sz="3200" dirty="0"/>
              <a:t>a </a:t>
            </a:r>
            <a:r>
              <a:rPr lang="en-US" sz="3200" dirty="0">
                <a:solidFill>
                  <a:srgbClr val="FF0000"/>
                </a:solidFill>
              </a:rPr>
              <a:t>platform</a:t>
            </a:r>
            <a:r>
              <a:rPr lang="en-US" sz="3200" dirty="0"/>
              <a:t> supports:</a:t>
            </a:r>
          </a:p>
        </p:txBody>
      </p:sp>
      <p:sp>
        <p:nvSpPr>
          <p:cNvPr id="4" name="Content Placeholder 3"/>
          <p:cNvSpPr>
            <a:spLocks noGrp="1"/>
          </p:cNvSpPr>
          <p:nvPr>
            <p:ph sz="quarter" idx="4"/>
          </p:nvPr>
        </p:nvSpPr>
        <p:spPr>
          <a:xfrm>
            <a:off x="4572000" y="1905000"/>
            <a:ext cx="3886200" cy="4424144"/>
          </a:xfrm>
        </p:spPr>
        <p:txBody>
          <a:bodyPr/>
          <a:lstStyle/>
          <a:p>
            <a:pPr marL="0" indent="0">
              <a:buNone/>
            </a:pPr>
            <a:r>
              <a:rPr lang="en-US" sz="2500" i="1"/>
              <a:t>my father </a:t>
            </a:r>
          </a:p>
          <a:p>
            <a:pPr marL="0" indent="0">
              <a:buNone/>
            </a:pPr>
            <a:r>
              <a:rPr lang="en-US" sz="2500" i="1"/>
              <a:t>a woman who sits here</a:t>
            </a:r>
            <a:endParaRPr lang="en-US" sz="2500" i="1" dirty="0"/>
          </a:p>
          <a:p>
            <a:pPr marL="0" indent="0">
              <a:buNone/>
            </a:pPr>
            <a:r>
              <a:rPr lang="en-US" sz="2500" i="1"/>
              <a:t>some idea about that</a:t>
            </a:r>
            <a:endParaRPr lang="en-US" sz="2500" i="1" dirty="0"/>
          </a:p>
          <a:p>
            <a:pPr marL="0" indent="0">
              <a:buNone/>
            </a:pPr>
            <a:r>
              <a:rPr lang="en-US" sz="2500" i="1"/>
              <a:t>the fourth-graders</a:t>
            </a:r>
          </a:p>
          <a:p>
            <a:pPr marL="0" indent="0">
              <a:buNone/>
            </a:pPr>
            <a:r>
              <a:rPr lang="en-US" sz="2500" i="1"/>
              <a:t>you people in the media</a:t>
            </a:r>
            <a:endParaRPr lang="en-US" sz="2500" i="1" dirty="0"/>
          </a:p>
          <a:p>
            <a:pPr marL="0" indent="0">
              <a:buNone/>
            </a:pPr>
            <a:r>
              <a:rPr lang="en-US" sz="2500" i="1"/>
              <a:t>your cutest daughter</a:t>
            </a:r>
            <a:endParaRPr lang="en-US" sz="2500" i="1" dirty="0"/>
          </a:p>
        </p:txBody>
      </p:sp>
      <p:sp>
        <p:nvSpPr>
          <p:cNvPr id="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8" name="Slide Number Placeholder 3"/>
          <p:cNvSpPr>
            <a:spLocks noGrp="1"/>
          </p:cNvSpPr>
          <p:nvPr>
            <p:ph type="sldNum" sz="quarter" idx="12"/>
          </p:nvPr>
        </p:nvSpPr>
        <p:spPr>
          <a:xfrm>
            <a:off x="7620000" y="18288"/>
            <a:ext cx="1066800" cy="329184"/>
          </a:xfrm>
        </p:spPr>
        <p:txBody>
          <a:bodyPr/>
          <a:lstStyle/>
          <a:p>
            <a:pPr algn="r"/>
            <a:fld id="{49A0C8E7-6CE0-491A-B9B2-4BF9FAEE0374}" type="slidenum">
              <a:rPr lang="en-US" smtClean="0"/>
              <a:pPr algn="r"/>
              <a:t>18</a:t>
            </a:fld>
            <a:endParaRPr lang="en-US" dirty="0"/>
          </a:p>
        </p:txBody>
      </p:sp>
    </p:spTree>
    <p:extLst>
      <p:ext uri="{BB962C8B-B14F-4D97-AF65-F5344CB8AC3E}">
        <p14:creationId xmlns:p14="http://schemas.microsoft.com/office/powerpoint/2010/main" val="51345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r>
              <a:rPr lang="en-US" sz="4000" i="1" dirty="0"/>
              <a:t>Viewed in terms of </a:t>
            </a:r>
            <a:r>
              <a:rPr lang="en-US" sz="4000" i="1" dirty="0">
                <a:solidFill>
                  <a:srgbClr val="FF0000"/>
                </a:solidFill>
              </a:rPr>
              <a:t>cognition</a:t>
            </a:r>
            <a:r>
              <a:rPr lang="en-US" sz="4000" i="1" dirty="0"/>
              <a:t>…</a:t>
            </a:r>
            <a:endParaRPr lang="en-US" sz="4000" dirty="0"/>
          </a:p>
        </p:txBody>
      </p:sp>
      <p:sp>
        <p:nvSpPr>
          <p:cNvPr id="2" name="Text Placeholder 1"/>
          <p:cNvSpPr>
            <a:spLocks noGrp="1"/>
          </p:cNvSpPr>
          <p:nvPr>
            <p:ph type="body" idx="1"/>
          </p:nvPr>
        </p:nvSpPr>
        <p:spPr>
          <a:xfrm>
            <a:off x="457200" y="1286055"/>
            <a:ext cx="3673440" cy="639427"/>
          </a:xfrm>
        </p:spPr>
        <p:txBody>
          <a:bodyPr>
            <a:noAutofit/>
          </a:bodyPr>
          <a:lstStyle/>
          <a:p>
            <a:pPr algn="r"/>
            <a:r>
              <a:rPr lang="en-US" sz="3200" dirty="0"/>
              <a:t>a </a:t>
            </a:r>
            <a:r>
              <a:rPr lang="en-US" sz="3200" dirty="0">
                <a:solidFill>
                  <a:srgbClr val="FF0000"/>
                </a:solidFill>
              </a:rPr>
              <a:t>pocket</a:t>
            </a:r>
            <a:r>
              <a:rPr lang="en-US" sz="3200" dirty="0"/>
              <a:t> supports:</a:t>
            </a:r>
          </a:p>
        </p:txBody>
      </p:sp>
      <p:sp>
        <p:nvSpPr>
          <p:cNvPr id="16387" name="Content Placeholder 2"/>
          <p:cNvSpPr>
            <a:spLocks noGrp="1"/>
          </p:cNvSpPr>
          <p:nvPr>
            <p:ph sz="half" idx="2"/>
          </p:nvPr>
        </p:nvSpPr>
        <p:spPr>
          <a:xfrm>
            <a:off x="533400" y="1977327"/>
            <a:ext cx="3762120" cy="4424144"/>
          </a:xfrm>
        </p:spPr>
        <p:txBody>
          <a:bodyPr/>
          <a:lstStyle/>
          <a:p>
            <a:pPr>
              <a:buFont typeface="Wingdings" panose="05000000000000000000" pitchFamily="2" charset="2"/>
              <a:buChar char="Ø"/>
            </a:pPr>
            <a:r>
              <a:rPr lang="en-US" sz="2500" dirty="0"/>
              <a:t>short forms</a:t>
            </a:r>
          </a:p>
          <a:p>
            <a:pPr>
              <a:buFont typeface="Wingdings" panose="05000000000000000000" pitchFamily="2" charset="2"/>
              <a:buChar char="Ø"/>
            </a:pPr>
            <a:r>
              <a:rPr lang="en-US" sz="2500" dirty="0"/>
              <a:t>simple structures</a:t>
            </a:r>
          </a:p>
          <a:p>
            <a:pPr>
              <a:buFont typeface="Wingdings" panose="05000000000000000000" pitchFamily="2" charset="2"/>
              <a:buChar char="Ø"/>
            </a:pPr>
            <a:r>
              <a:rPr lang="en-US" sz="2500" dirty="0"/>
              <a:t>low cognitive demands</a:t>
            </a:r>
          </a:p>
          <a:p>
            <a:pPr>
              <a:buFont typeface="Wingdings" panose="05000000000000000000" pitchFamily="2" charset="2"/>
              <a:buChar char="Ø"/>
            </a:pPr>
            <a:r>
              <a:rPr lang="en-US" sz="2500" dirty="0"/>
              <a:t>predictable work</a:t>
            </a:r>
          </a:p>
          <a:p>
            <a:pPr>
              <a:buFont typeface="Wingdings" panose="05000000000000000000" pitchFamily="2" charset="2"/>
              <a:buChar char="Ø"/>
            </a:pPr>
            <a:r>
              <a:rPr lang="en-US" sz="2500" dirty="0"/>
              <a:t>low communicative risk</a:t>
            </a:r>
          </a:p>
          <a:p>
            <a:pPr marL="0" indent="0" algn="r"/>
            <a:endParaRPr lang="en-US" sz="2500" dirty="0"/>
          </a:p>
        </p:txBody>
      </p:sp>
      <p:sp>
        <p:nvSpPr>
          <p:cNvPr id="3" name="Text Placeholder 2"/>
          <p:cNvSpPr>
            <a:spLocks noGrp="1"/>
          </p:cNvSpPr>
          <p:nvPr>
            <p:ph type="body" sz="quarter" idx="3"/>
          </p:nvPr>
        </p:nvSpPr>
        <p:spPr>
          <a:xfrm>
            <a:off x="4641120" y="1286055"/>
            <a:ext cx="4220640" cy="639427"/>
          </a:xfrm>
        </p:spPr>
        <p:txBody>
          <a:bodyPr>
            <a:noAutofit/>
          </a:bodyPr>
          <a:lstStyle/>
          <a:p>
            <a:r>
              <a:rPr lang="en-US" sz="3200" dirty="0"/>
              <a:t>a </a:t>
            </a:r>
            <a:r>
              <a:rPr lang="en-US" sz="3200" dirty="0">
                <a:solidFill>
                  <a:srgbClr val="FF0000"/>
                </a:solidFill>
              </a:rPr>
              <a:t>platform</a:t>
            </a:r>
            <a:r>
              <a:rPr lang="en-US" sz="3200" dirty="0"/>
              <a:t> supports:</a:t>
            </a:r>
          </a:p>
        </p:txBody>
      </p:sp>
      <p:sp>
        <p:nvSpPr>
          <p:cNvPr id="4" name="Content Placeholder 3"/>
          <p:cNvSpPr>
            <a:spLocks noGrp="1"/>
          </p:cNvSpPr>
          <p:nvPr>
            <p:ph sz="quarter" idx="4"/>
          </p:nvPr>
        </p:nvSpPr>
        <p:spPr>
          <a:xfrm>
            <a:off x="4572000" y="1977327"/>
            <a:ext cx="4078080" cy="4424144"/>
          </a:xfrm>
        </p:spPr>
        <p:txBody>
          <a:bodyPr/>
          <a:lstStyle/>
          <a:p>
            <a:pPr>
              <a:buFont typeface="Wingdings" panose="05000000000000000000" pitchFamily="2" charset="2"/>
              <a:buChar char="Ø"/>
            </a:pPr>
            <a:r>
              <a:rPr lang="en-US" sz="2500" dirty="0"/>
              <a:t>long forms</a:t>
            </a:r>
          </a:p>
          <a:p>
            <a:pPr>
              <a:buFont typeface="Wingdings" panose="05000000000000000000" pitchFamily="2" charset="2"/>
              <a:buChar char="Ø"/>
            </a:pPr>
            <a:r>
              <a:rPr lang="en-US" sz="2500" dirty="0"/>
              <a:t>complex structures</a:t>
            </a:r>
          </a:p>
          <a:p>
            <a:pPr>
              <a:buFont typeface="Wingdings" panose="05000000000000000000" pitchFamily="2" charset="2"/>
              <a:buChar char="Ø"/>
            </a:pPr>
            <a:r>
              <a:rPr lang="en-US" sz="2500" dirty="0"/>
              <a:t>high cognitive demands</a:t>
            </a:r>
          </a:p>
          <a:p>
            <a:pPr>
              <a:buFont typeface="Wingdings" panose="05000000000000000000" pitchFamily="2" charset="2"/>
              <a:buChar char="Ø"/>
            </a:pPr>
            <a:r>
              <a:rPr lang="en-US" sz="2500" dirty="0"/>
              <a:t>unpredictable work</a:t>
            </a:r>
          </a:p>
          <a:p>
            <a:pPr>
              <a:buFont typeface="Wingdings" panose="05000000000000000000" pitchFamily="2" charset="2"/>
              <a:buChar char="Ø"/>
            </a:pPr>
            <a:r>
              <a:rPr lang="en-US" sz="2500" dirty="0"/>
              <a:t>high communicative risk</a:t>
            </a:r>
          </a:p>
          <a:p>
            <a:endParaRPr lang="en-US" sz="2500" i="1" dirty="0"/>
          </a:p>
        </p:txBody>
      </p:sp>
      <p:sp>
        <p:nvSpPr>
          <p:cNvPr id="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8" name="Slide Number Placeholder 3"/>
          <p:cNvSpPr>
            <a:spLocks noGrp="1"/>
          </p:cNvSpPr>
          <p:nvPr>
            <p:ph type="sldNum" sz="quarter" idx="12"/>
          </p:nvPr>
        </p:nvSpPr>
        <p:spPr>
          <a:xfrm>
            <a:off x="7620000" y="18288"/>
            <a:ext cx="1066800" cy="329184"/>
          </a:xfrm>
        </p:spPr>
        <p:txBody>
          <a:bodyPr/>
          <a:lstStyle/>
          <a:p>
            <a:pPr algn="r"/>
            <a:fld id="{49A0C8E7-6CE0-491A-B9B2-4BF9FAEE0374}" type="slidenum">
              <a:rPr lang="en-US" smtClean="0"/>
              <a:pPr algn="r"/>
              <a:t>19</a:t>
            </a:fld>
            <a:endParaRPr lang="en-US" dirty="0"/>
          </a:p>
        </p:txBody>
      </p:sp>
    </p:spTree>
    <p:extLst>
      <p:ext uri="{BB962C8B-B14F-4D97-AF65-F5344CB8AC3E}">
        <p14:creationId xmlns:p14="http://schemas.microsoft.com/office/powerpoint/2010/main" val="8861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Issues</a:t>
            </a:r>
            <a:endParaRPr lang="en-US" dirty="0"/>
          </a:p>
        </p:txBody>
      </p:sp>
      <p:sp>
        <p:nvSpPr>
          <p:cNvPr id="3" name="Content Placeholder 2"/>
          <p:cNvSpPr>
            <a:spLocks noGrp="1"/>
          </p:cNvSpPr>
          <p:nvPr>
            <p:ph idx="1"/>
          </p:nvPr>
        </p:nvSpPr>
        <p:spPr/>
        <p:txBody>
          <a:bodyPr>
            <a:normAutofit/>
          </a:bodyPr>
          <a:lstStyle/>
          <a:p>
            <a:r>
              <a:rPr lang="en-US"/>
              <a:t>Why would you need a </a:t>
            </a:r>
            <a:r>
              <a:rPr lang="en-US" b="1"/>
              <a:t>ditransitive</a:t>
            </a:r>
            <a:r>
              <a:rPr lang="en-US" b="1">
                <a:solidFill>
                  <a:srgbClr val="C00000"/>
                </a:solidFill>
              </a:rPr>
              <a:t> strategy</a:t>
            </a:r>
            <a:r>
              <a:rPr lang="en-US"/>
              <a:t>? </a:t>
            </a:r>
          </a:p>
          <a:p>
            <a:r>
              <a:rPr lang="en-US"/>
              <a:t>How do language users achieve </a:t>
            </a:r>
            <a:r>
              <a:rPr lang="en-US" b="1">
                <a:solidFill>
                  <a:srgbClr val="C00000"/>
                </a:solidFill>
              </a:rPr>
              <a:t>rich expressivity </a:t>
            </a:r>
            <a:r>
              <a:rPr lang="en-US"/>
              <a:t>in language production without overloading their </a:t>
            </a:r>
            <a:r>
              <a:rPr lang="en-US" b="1">
                <a:solidFill>
                  <a:srgbClr val="C00000"/>
                </a:solidFill>
              </a:rPr>
              <a:t>limited cognitive resources</a:t>
            </a:r>
            <a:r>
              <a:rPr lang="en-US"/>
              <a:t>? </a:t>
            </a:r>
          </a:p>
          <a:p>
            <a:r>
              <a:rPr lang="en-US"/>
              <a:t>Argument structure </a:t>
            </a:r>
            <a:r>
              <a:rPr lang="en-US" b="1">
                <a:solidFill>
                  <a:srgbClr val="C00000"/>
                </a:solidFill>
              </a:rPr>
              <a:t>constructions</a:t>
            </a:r>
          </a:p>
          <a:p>
            <a:r>
              <a:rPr lang="en-US"/>
              <a:t>Complexity-building:</a:t>
            </a:r>
            <a:br>
              <a:rPr lang="en-US"/>
            </a:br>
            <a:r>
              <a:rPr lang="en-US"/>
              <a:t>    intransitive </a:t>
            </a:r>
            <a:r>
              <a:rPr lang="en-US">
                <a:latin typeface="Arial" panose="020B0604020202020204" pitchFamily="34" charset="0"/>
                <a:cs typeface="Arial" panose="020B0604020202020204" pitchFamily="34" charset="0"/>
              </a:rPr>
              <a:t>→</a:t>
            </a:r>
            <a:r>
              <a:rPr lang="en-US"/>
              <a:t> transitive </a:t>
            </a:r>
            <a:r>
              <a:rPr lang="en-US">
                <a:latin typeface="Arial" panose="020B0604020202020204" pitchFamily="34" charset="0"/>
                <a:cs typeface="Arial" panose="020B0604020202020204" pitchFamily="34" charset="0"/>
              </a:rPr>
              <a:t>→</a:t>
            </a:r>
            <a:r>
              <a:rPr lang="en-US"/>
              <a:t> </a:t>
            </a:r>
            <a:r>
              <a:rPr lang="en-US" b="1">
                <a:solidFill>
                  <a:srgbClr val="C00000"/>
                </a:solidFill>
              </a:rPr>
              <a:t>ditransitive</a:t>
            </a:r>
            <a:r>
              <a:rPr lang="en-US"/>
              <a:t> </a:t>
            </a:r>
          </a:p>
          <a:p>
            <a:r>
              <a:rPr lang="en-US" i="1"/>
              <a:t>I </a:t>
            </a:r>
            <a:r>
              <a:rPr lang="en-US" i="1">
                <a:solidFill>
                  <a:schemeClr val="accent2"/>
                </a:solidFill>
              </a:rPr>
              <a:t>gave</a:t>
            </a:r>
            <a:r>
              <a:rPr lang="en-US" i="1"/>
              <a:t> em stickers</a:t>
            </a:r>
          </a:p>
          <a:p>
            <a:r>
              <a:rPr lang="en-US"/>
              <a:t>Preferred Argument Structure </a:t>
            </a:r>
            <a:r>
              <a:rPr lang="en-US" b="1">
                <a:solidFill>
                  <a:srgbClr val="C00000"/>
                </a:solidFill>
              </a:rPr>
              <a:t>revisited</a:t>
            </a:r>
          </a:p>
        </p:txBody>
      </p:sp>
      <p:sp>
        <p:nvSpPr>
          <p:cNvPr id="4" name="Slide Number Placeholder 3"/>
          <p:cNvSpPr>
            <a:spLocks noGrp="1"/>
          </p:cNvSpPr>
          <p:nvPr>
            <p:ph type="sldNum" sz="quarter" idx="12"/>
          </p:nvPr>
        </p:nvSpPr>
        <p:spPr/>
        <p:txBody>
          <a:bodyPr/>
          <a:lstStyle/>
          <a:p>
            <a:fld id="{49A0C8E7-6CE0-491A-B9B2-4BF9FAEE037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148099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z="3300"/>
              <a:t>Pocket—Pocket—Platform: </a:t>
            </a:r>
            <a:r>
              <a:rPr lang="en-US" sz="4900" b="1" dirty="0">
                <a:solidFill>
                  <a:srgbClr val="FF0000"/>
                </a:solidFill>
              </a:rPr>
              <a:t>arT</a:t>
            </a:r>
            <a:endParaRPr lang="en-US" sz="3300" dirty="0"/>
          </a:p>
        </p:txBody>
      </p:sp>
      <p:sp>
        <p:nvSpPr>
          <p:cNvPr id="67587" name="Content Placeholder 2"/>
          <p:cNvSpPr>
            <a:spLocks noGrp="1"/>
          </p:cNvSpPr>
          <p:nvPr>
            <p:ph idx="1"/>
          </p:nvPr>
        </p:nvSpPr>
        <p:spPr>
          <a:xfrm>
            <a:off x="839520" y="1631692"/>
            <a:ext cx="7534080" cy="4283010"/>
          </a:xfrm>
        </p:spPr>
        <p:txBody>
          <a:bodyPr/>
          <a:lstStyle/>
          <a:p>
            <a:pPr marL="0" indent="0">
              <a:buNone/>
            </a:pPr>
            <a:r>
              <a:rPr lang="en-US" dirty="0"/>
              <a:t>(1)	</a:t>
            </a:r>
            <a:r>
              <a:rPr lang="en-US" u="sng" dirty="0"/>
              <a:t>I</a:t>
            </a:r>
            <a:r>
              <a:rPr lang="en-US" dirty="0"/>
              <a:t>    </a:t>
            </a:r>
            <a:r>
              <a:rPr lang="en-US" i="1" dirty="0">
                <a:solidFill>
                  <a:srgbClr val="FF0000"/>
                </a:solidFill>
              </a:rPr>
              <a:t>gave</a:t>
            </a:r>
            <a:r>
              <a:rPr lang="en-US" dirty="0"/>
              <a:t>  </a:t>
            </a:r>
            <a:r>
              <a:rPr lang="en-US" u="sng" dirty="0"/>
              <a:t>em</a:t>
            </a:r>
            <a:r>
              <a:rPr lang="en-US" dirty="0"/>
              <a:t>   </a:t>
            </a:r>
            <a:r>
              <a:rPr lang="en-US" b="1" dirty="0"/>
              <a:t>ten dollars</a:t>
            </a:r>
            <a:r>
              <a:rPr lang="en-US" dirty="0"/>
              <a:t>,</a:t>
            </a:r>
          </a:p>
          <a:p>
            <a:pPr marL="0" indent="0">
              <a:buNone/>
            </a:pPr>
            <a:r>
              <a:rPr lang="en-US" dirty="0">
                <a:solidFill>
                  <a:schemeClr val="accent1"/>
                </a:solidFill>
              </a:rPr>
              <a:t>	</a:t>
            </a:r>
            <a:r>
              <a:rPr lang="en-US">
                <a:solidFill>
                  <a:schemeClr val="accent1"/>
                </a:solidFill>
              </a:rPr>
              <a:t>a              r             </a:t>
            </a:r>
            <a:r>
              <a:rPr lang="en-US" dirty="0">
                <a:solidFill>
                  <a:schemeClr val="accent1"/>
                </a:solidFill>
              </a:rPr>
              <a:t>T</a:t>
            </a:r>
          </a:p>
          <a:p>
            <a:pPr marL="0" indent="0">
              <a:buNone/>
            </a:pPr>
            <a:r>
              <a:rPr lang="en-US" dirty="0"/>
              <a:t>(2)	Can </a:t>
            </a:r>
            <a:r>
              <a:rPr lang="en-US" u="sng" dirty="0"/>
              <a:t>you</a:t>
            </a:r>
            <a:r>
              <a:rPr lang="en-US" dirty="0"/>
              <a:t>  </a:t>
            </a:r>
            <a:r>
              <a:rPr lang="en-US" i="1" dirty="0">
                <a:solidFill>
                  <a:srgbClr val="FF0000"/>
                </a:solidFill>
              </a:rPr>
              <a:t>give</a:t>
            </a:r>
            <a:r>
              <a:rPr lang="en-US" dirty="0"/>
              <a:t>  </a:t>
            </a:r>
            <a:r>
              <a:rPr lang="en-US" u="sng" dirty="0"/>
              <a:t>me</a:t>
            </a:r>
            <a:r>
              <a:rPr lang="en-US" dirty="0"/>
              <a:t>   </a:t>
            </a:r>
            <a:r>
              <a:rPr lang="en-US" b="1" dirty="0"/>
              <a:t>a toothpick</a:t>
            </a:r>
            <a:r>
              <a:rPr lang="en-US" dirty="0"/>
              <a:t>?</a:t>
            </a:r>
          </a:p>
          <a:p>
            <a:pPr marL="0" indent="0">
              <a:buNone/>
            </a:pPr>
            <a:r>
              <a:rPr lang="en-US" dirty="0"/>
              <a:t>	       </a:t>
            </a:r>
            <a:r>
              <a:rPr lang="en-US">
                <a:solidFill>
                  <a:schemeClr val="accent1"/>
                </a:solidFill>
              </a:rPr>
              <a:t>a               r             </a:t>
            </a:r>
            <a:r>
              <a:rPr lang="en-US" dirty="0">
                <a:solidFill>
                  <a:schemeClr val="accent1"/>
                </a:solidFill>
              </a:rPr>
              <a:t>T</a:t>
            </a:r>
          </a:p>
          <a:p>
            <a:pPr marL="0" indent="0">
              <a:buNone/>
            </a:pPr>
            <a:r>
              <a:rPr lang="en-US" dirty="0"/>
              <a:t>(3)	</a:t>
            </a:r>
            <a:r>
              <a:rPr lang="en-US" u="sng" dirty="0"/>
              <a:t>I</a:t>
            </a:r>
            <a:r>
              <a:rPr lang="en-US" dirty="0"/>
              <a:t>  'm gonna </a:t>
            </a:r>
            <a:r>
              <a:rPr lang="en-US" i="1" dirty="0">
                <a:solidFill>
                  <a:srgbClr val="FF0000"/>
                </a:solidFill>
              </a:rPr>
              <a:t>give </a:t>
            </a:r>
            <a:r>
              <a:rPr lang="en-US" dirty="0"/>
              <a:t> </a:t>
            </a:r>
            <a:r>
              <a:rPr lang="en-US" u="sng" dirty="0"/>
              <a:t>you</a:t>
            </a:r>
            <a:r>
              <a:rPr lang="en-US" dirty="0"/>
              <a:t>  </a:t>
            </a:r>
            <a:r>
              <a:rPr lang="en-US" b="1" dirty="0"/>
              <a:t>a mushy kiss</a:t>
            </a:r>
            <a:r>
              <a:rPr lang="en-US" dirty="0"/>
              <a:t>.</a:t>
            </a:r>
          </a:p>
          <a:p>
            <a:pPr marL="0" indent="0">
              <a:buNone/>
            </a:pPr>
            <a:r>
              <a:rPr lang="en-US" dirty="0"/>
              <a:t>	</a:t>
            </a:r>
            <a:r>
              <a:rPr lang="en-US">
                <a:solidFill>
                  <a:schemeClr val="accent1"/>
                </a:solidFill>
              </a:rPr>
              <a:t>a                         r            </a:t>
            </a:r>
            <a:r>
              <a:rPr lang="en-US" dirty="0">
                <a:solidFill>
                  <a:schemeClr val="accent1"/>
                </a:solidFill>
              </a:rPr>
              <a:t>T</a:t>
            </a:r>
          </a:p>
        </p:txBody>
      </p:sp>
      <p:sp>
        <p:nvSpPr>
          <p:cNvPr id="14" name="Oval 13"/>
          <p:cNvSpPr>
            <a:spLocks noChangeAspect="1"/>
          </p:cNvSpPr>
          <p:nvPr/>
        </p:nvSpPr>
        <p:spPr bwMode="auto">
          <a:xfrm>
            <a:off x="1530720" y="1603609"/>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5" name="Oval 14"/>
          <p:cNvSpPr>
            <a:spLocks noChangeAspect="1"/>
          </p:cNvSpPr>
          <p:nvPr/>
        </p:nvSpPr>
        <p:spPr bwMode="auto">
          <a:xfrm>
            <a:off x="3282519" y="1581825"/>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6" name="Oval 15"/>
          <p:cNvSpPr>
            <a:spLocks noChangeAspect="1"/>
          </p:cNvSpPr>
          <p:nvPr/>
        </p:nvSpPr>
        <p:spPr bwMode="auto">
          <a:xfrm>
            <a:off x="2522254" y="2643983"/>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7" name="Oval 16"/>
          <p:cNvSpPr>
            <a:spLocks noChangeAspect="1"/>
          </p:cNvSpPr>
          <p:nvPr/>
        </p:nvSpPr>
        <p:spPr bwMode="auto">
          <a:xfrm>
            <a:off x="4148827" y="2643983"/>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8" name="Oval 17"/>
          <p:cNvSpPr>
            <a:spLocks noChangeAspect="1"/>
          </p:cNvSpPr>
          <p:nvPr/>
        </p:nvSpPr>
        <p:spPr bwMode="auto">
          <a:xfrm>
            <a:off x="1589101" y="3636382"/>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9" name="Oval 18"/>
          <p:cNvSpPr>
            <a:spLocks noChangeAspect="1"/>
          </p:cNvSpPr>
          <p:nvPr/>
        </p:nvSpPr>
        <p:spPr bwMode="auto">
          <a:xfrm>
            <a:off x="4469622" y="3636383"/>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2" name="Rectangle 21"/>
          <p:cNvSpPr>
            <a:spLocks noChangeArrowheads="1"/>
          </p:cNvSpPr>
          <p:nvPr/>
        </p:nvSpPr>
        <p:spPr bwMode="auto">
          <a:xfrm>
            <a:off x="4003886" y="1628737"/>
            <a:ext cx="2092113"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3" name="Rectangle 22"/>
          <p:cNvSpPr>
            <a:spLocks noChangeArrowheads="1"/>
          </p:cNvSpPr>
          <p:nvPr/>
        </p:nvSpPr>
        <p:spPr bwMode="auto">
          <a:xfrm>
            <a:off x="4848480" y="2685027"/>
            <a:ext cx="2238120"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4" name="Rectangle 23"/>
          <p:cNvSpPr>
            <a:spLocks noChangeArrowheads="1"/>
          </p:cNvSpPr>
          <p:nvPr/>
        </p:nvSpPr>
        <p:spPr bwMode="auto">
          <a:xfrm>
            <a:off x="5257800" y="3718471"/>
            <a:ext cx="2288040"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3"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20"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20</a:t>
            </a:fld>
            <a:endParaRPr lang="en-US" dirty="0"/>
          </a:p>
        </p:txBody>
      </p:sp>
      <p:pic>
        <p:nvPicPr>
          <p:cNvPr id="2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7029" y="4674348"/>
            <a:ext cx="1191375" cy="11915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442" y="4695751"/>
            <a:ext cx="924680" cy="765715"/>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6921" y="4630981"/>
            <a:ext cx="924680" cy="765715"/>
          </a:xfrm>
          <a:prstGeom prst="rect">
            <a:avLst/>
          </a:prstGeom>
        </p:spPr>
      </p:pic>
    </p:spTree>
    <p:extLst>
      <p:ext uri="{BB962C8B-B14F-4D97-AF65-F5344CB8AC3E}">
        <p14:creationId xmlns:p14="http://schemas.microsoft.com/office/powerpoint/2010/main" val="104575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300"/>
              <a:t>No </a:t>
            </a:r>
            <a:r>
              <a:rPr lang="en-US" sz="3300" dirty="0"/>
              <a:t>lower bound: </a:t>
            </a:r>
            <a:r>
              <a:rPr lang="en-US" sz="3300"/>
              <a:t>Platforms allow pronouns </a:t>
            </a:r>
            <a:endParaRPr lang="en-US" sz="3300" i="1" dirty="0"/>
          </a:p>
        </p:txBody>
      </p:sp>
      <p:sp>
        <p:nvSpPr>
          <p:cNvPr id="8" name="Content Placeholder 7"/>
          <p:cNvSpPr>
            <a:spLocks noGrp="1"/>
          </p:cNvSpPr>
          <p:nvPr>
            <p:ph idx="1"/>
          </p:nvPr>
        </p:nvSpPr>
        <p:spPr>
          <a:xfrm>
            <a:off x="421341" y="1874152"/>
            <a:ext cx="8229600" cy="4876800"/>
          </a:xfrm>
        </p:spPr>
        <p:txBody>
          <a:bodyPr>
            <a:normAutofit/>
          </a:bodyPr>
          <a:lstStyle/>
          <a:p>
            <a:pPr marL="0" indent="0">
              <a:buNone/>
            </a:pPr>
            <a:r>
              <a:rPr lang="en-US"/>
              <a:t>    you can give me  some idea about that as well.</a:t>
            </a:r>
          </a:p>
          <a:p>
            <a:pPr marL="0" indent="0">
              <a:spcAft>
                <a:spcPts val="600"/>
              </a:spcAft>
              <a:buNone/>
              <a:tabLst>
                <a:tab pos="635000" algn="l"/>
              </a:tabLst>
            </a:pPr>
            <a:r>
              <a:rPr lang="en-US">
                <a:solidFill>
                  <a:schemeClr val="accent1"/>
                </a:solidFill>
              </a:rPr>
              <a:t>    a                 r      T</a:t>
            </a:r>
            <a:r>
              <a:rPr lang="en-US"/>
              <a:t>                                   </a:t>
            </a:r>
            <a:r>
              <a:rPr lang="en-US" sz="1600"/>
              <a:t>(SBC029)</a:t>
            </a:r>
          </a:p>
          <a:p>
            <a:pPr marL="0" indent="0">
              <a:spcAft>
                <a:spcPts val="600"/>
              </a:spcAft>
              <a:buNone/>
              <a:tabLst>
                <a:tab pos="635000" algn="l"/>
              </a:tabLst>
            </a:pPr>
            <a:endParaRPr lang="en-US"/>
          </a:p>
          <a:p>
            <a:pPr marL="0" indent="0">
              <a:spcAft>
                <a:spcPts val="600"/>
              </a:spcAft>
              <a:buNone/>
              <a:tabLst>
                <a:tab pos="635000" algn="l"/>
              </a:tabLst>
            </a:pPr>
            <a:r>
              <a:rPr lang="en-US"/>
              <a:t>so you can just give me  that .</a:t>
            </a:r>
          </a:p>
          <a:p>
            <a:pPr marL="0" indent="0" algn="r">
              <a:buNone/>
            </a:pPr>
            <a:r>
              <a:rPr lang="en-US">
                <a:solidFill>
                  <a:schemeClr val="accent1"/>
                </a:solidFill>
              </a:rPr>
              <a:t>     a                         r      t</a:t>
            </a:r>
            <a:r>
              <a:rPr lang="en-US"/>
              <a:t>                            </a:t>
            </a:r>
            <a:r>
              <a:rPr lang="en-US" sz="1600"/>
              <a:t>(SBC043)</a:t>
            </a:r>
            <a:r>
              <a:rPr lang="en-US"/>
              <a:t>   </a:t>
            </a:r>
          </a:p>
          <a:p>
            <a:pPr marL="0" indent="0">
              <a:spcAft>
                <a:spcPts val="600"/>
              </a:spcAft>
              <a:buNone/>
              <a:tabLst>
                <a:tab pos="635000" algn="l"/>
              </a:tabLst>
            </a:pPr>
            <a:endParaRPr lang="en-US"/>
          </a:p>
        </p:txBody>
      </p:sp>
      <p:sp>
        <p:nvSpPr>
          <p:cNvPr id="4"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5"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21</a:t>
            </a:fld>
            <a:endParaRPr lang="en-US" dirty="0"/>
          </a:p>
        </p:txBody>
      </p:sp>
      <p:sp>
        <p:nvSpPr>
          <p:cNvPr id="9" name="Oval 8"/>
          <p:cNvSpPr>
            <a:spLocks noChangeAspect="1"/>
          </p:cNvSpPr>
          <p:nvPr/>
        </p:nvSpPr>
        <p:spPr bwMode="auto">
          <a:xfrm>
            <a:off x="838201" y="1769105"/>
            <a:ext cx="685800" cy="685871"/>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2" name="Rectangle 11"/>
          <p:cNvSpPr>
            <a:spLocks noChangeArrowheads="1"/>
          </p:cNvSpPr>
          <p:nvPr/>
        </p:nvSpPr>
        <p:spPr bwMode="auto">
          <a:xfrm>
            <a:off x="3657600" y="1932864"/>
            <a:ext cx="3505200"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3" name="Rectangle 12"/>
          <p:cNvSpPr>
            <a:spLocks noChangeArrowheads="1"/>
          </p:cNvSpPr>
          <p:nvPr/>
        </p:nvSpPr>
        <p:spPr bwMode="auto">
          <a:xfrm>
            <a:off x="4424082" y="3581400"/>
            <a:ext cx="757517" cy="533400"/>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4" name="Oval 13"/>
          <p:cNvSpPr>
            <a:spLocks noChangeAspect="1"/>
          </p:cNvSpPr>
          <p:nvPr/>
        </p:nvSpPr>
        <p:spPr bwMode="auto">
          <a:xfrm>
            <a:off x="2895600" y="1839075"/>
            <a:ext cx="685800" cy="685871"/>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4" name="Oval 23"/>
          <p:cNvSpPr>
            <a:spLocks noChangeAspect="1"/>
          </p:cNvSpPr>
          <p:nvPr/>
        </p:nvSpPr>
        <p:spPr bwMode="auto">
          <a:xfrm>
            <a:off x="869577" y="3487611"/>
            <a:ext cx="654423" cy="654491"/>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6" name="Oval 25"/>
          <p:cNvSpPr>
            <a:spLocks noChangeAspect="1"/>
          </p:cNvSpPr>
          <p:nvPr/>
        </p:nvSpPr>
        <p:spPr bwMode="auto">
          <a:xfrm>
            <a:off x="3612777" y="3506097"/>
            <a:ext cx="654423" cy="654491"/>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082" y="4690149"/>
            <a:ext cx="1191375" cy="11915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9402" y="4615367"/>
            <a:ext cx="924680" cy="765715"/>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4572000"/>
            <a:ext cx="924680" cy="765715"/>
          </a:xfrm>
          <a:prstGeom prst="rect">
            <a:avLst/>
          </a:prstGeom>
        </p:spPr>
      </p:pic>
    </p:spTree>
    <p:extLst>
      <p:ext uri="{BB962C8B-B14F-4D97-AF65-F5344CB8AC3E}">
        <p14:creationId xmlns:p14="http://schemas.microsoft.com/office/powerpoint/2010/main" val="223813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250"/>
                                        <p:tgtEl>
                                          <p:spTgt spid="13"/>
                                        </p:tgtEl>
                                      </p:cBhvr>
                                    </p:animEffect>
                                  </p:childTnLst>
                                </p:cTn>
                              </p:par>
                            </p:childTnLst>
                          </p:cTn>
                        </p:par>
                        <p:par>
                          <p:cTn id="29" fill="hold">
                            <p:stCondLst>
                              <p:cond delay="1250"/>
                            </p:stCondLst>
                            <p:childTnLst>
                              <p:par>
                                <p:cTn id="30" presetID="10" presetClass="entr" presetSubtype="0" fill="hold" nodeType="afterEffect">
                                  <p:stCondLst>
                                    <p:cond delay="2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24"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US" sz="3300"/>
              <a:t>Platform as “growth point” </a:t>
            </a:r>
            <a:r>
              <a:rPr lang="en-US" sz="2000"/>
              <a:t>(McNeill)</a:t>
            </a:r>
            <a:r>
              <a:rPr lang="en-US" sz="3300"/>
              <a:t>: It’s open-ended</a:t>
            </a:r>
            <a:endParaRPr lang="en-US" sz="3300" b="1" dirty="0">
              <a:solidFill>
                <a:srgbClr val="FF0000"/>
              </a:solidFill>
            </a:endParaRPr>
          </a:p>
        </p:txBody>
      </p:sp>
      <p:sp>
        <p:nvSpPr>
          <p:cNvPr id="68611" name="Content Placeholder 2"/>
          <p:cNvSpPr>
            <a:spLocks noGrp="1"/>
          </p:cNvSpPr>
          <p:nvPr>
            <p:ph idx="1"/>
          </p:nvPr>
        </p:nvSpPr>
        <p:spPr>
          <a:xfrm>
            <a:off x="839520" y="1631692"/>
            <a:ext cx="8304480" cy="4283010"/>
          </a:xfrm>
        </p:spPr>
        <p:txBody>
          <a:bodyPr>
            <a:normAutofit/>
          </a:bodyPr>
          <a:lstStyle/>
          <a:p>
            <a:pPr marL="0" indent="0">
              <a:buNone/>
            </a:pPr>
            <a:r>
              <a:rPr lang="en-US" sz="2400" u="sng" dirty="0"/>
              <a:t>we</a:t>
            </a:r>
            <a:r>
              <a:rPr lang="en-US" sz="2400" dirty="0"/>
              <a:t>  'll </a:t>
            </a:r>
            <a:r>
              <a:rPr lang="en-US" sz="2400" i="1" dirty="0">
                <a:solidFill>
                  <a:srgbClr val="FF0000"/>
                </a:solidFill>
              </a:rPr>
              <a:t>give</a:t>
            </a:r>
            <a:r>
              <a:rPr lang="en-US" sz="2400" dirty="0"/>
              <a:t>  </a:t>
            </a:r>
            <a:r>
              <a:rPr lang="en-US" sz="2400" u="sng" dirty="0"/>
              <a:t>you</a:t>
            </a:r>
            <a:r>
              <a:rPr lang="en-US" sz="2400" dirty="0"/>
              <a:t>   </a:t>
            </a:r>
            <a:r>
              <a:rPr lang="en-US" sz="2400" b="1" dirty="0"/>
              <a:t>the history on each one</a:t>
            </a:r>
            <a:r>
              <a:rPr lang="en-US" sz="2400" dirty="0"/>
              <a:t>,</a:t>
            </a:r>
            <a:endParaRPr lang="en-US" sz="2400" dirty="0">
              <a:solidFill>
                <a:schemeClr val="accent1"/>
              </a:solidFill>
            </a:endParaRPr>
          </a:p>
          <a:p>
            <a:pPr marL="0" indent="0">
              <a:buNone/>
            </a:pPr>
            <a:r>
              <a:rPr lang="en-US" sz="2400" dirty="0">
                <a:solidFill>
                  <a:schemeClr val="accent1"/>
                </a:solidFill>
              </a:rPr>
              <a:t>a                 r       T</a:t>
            </a:r>
          </a:p>
          <a:p>
            <a:pPr marL="0" indent="0">
              <a:buNone/>
            </a:pPr>
            <a:endParaRPr lang="en-US" sz="2400" u="sng" dirty="0"/>
          </a:p>
          <a:p>
            <a:pPr marL="0" indent="0">
              <a:buNone/>
            </a:pPr>
            <a:endParaRPr lang="en-US" sz="2400" u="sng" dirty="0"/>
          </a:p>
          <a:p>
            <a:pPr marL="0" indent="0">
              <a:buNone/>
            </a:pPr>
            <a:r>
              <a:rPr lang="en-US" sz="2400" u="sng" dirty="0"/>
              <a:t>That</a:t>
            </a:r>
            <a:r>
              <a:rPr lang="en-US" sz="2400" dirty="0"/>
              <a:t> can </a:t>
            </a:r>
            <a:r>
              <a:rPr lang="en-US" sz="2400" i="1" dirty="0">
                <a:solidFill>
                  <a:srgbClr val="FF0000"/>
                </a:solidFill>
              </a:rPr>
              <a:t>give</a:t>
            </a:r>
            <a:r>
              <a:rPr lang="en-US" sz="2400" dirty="0"/>
              <a:t> </a:t>
            </a:r>
            <a:r>
              <a:rPr lang="en-US" sz="2400" u="sng" dirty="0"/>
              <a:t>you</a:t>
            </a:r>
            <a:r>
              <a:rPr lang="en-US" sz="2400" dirty="0"/>
              <a:t>  </a:t>
            </a:r>
            <a:r>
              <a:rPr lang="en-US" sz="2400" b="1" dirty="0"/>
              <a:t>the scale for the size of the planets</a:t>
            </a:r>
            <a:r>
              <a:rPr lang="en-US" sz="2400" dirty="0"/>
              <a:t>.</a:t>
            </a:r>
            <a:endParaRPr lang="en-US" sz="2400" dirty="0">
              <a:solidFill>
                <a:schemeClr val="accent1"/>
              </a:solidFill>
            </a:endParaRPr>
          </a:p>
          <a:p>
            <a:pPr marL="0" indent="0">
              <a:buNone/>
            </a:pPr>
            <a:r>
              <a:rPr lang="en-US" sz="2400">
                <a:solidFill>
                  <a:schemeClr val="accent1"/>
                </a:solidFill>
              </a:rPr>
              <a:t>a                     r            </a:t>
            </a:r>
            <a:r>
              <a:rPr lang="en-US" sz="2400" dirty="0">
                <a:solidFill>
                  <a:schemeClr val="accent1"/>
                </a:solidFill>
              </a:rPr>
              <a:t>T</a:t>
            </a:r>
          </a:p>
          <a:p>
            <a:pPr marL="0" indent="0">
              <a:buNone/>
            </a:pPr>
            <a:endParaRPr lang="en-US" sz="2400"/>
          </a:p>
        </p:txBody>
      </p:sp>
      <p:sp>
        <p:nvSpPr>
          <p:cNvPr id="14" name="Oval 13"/>
          <p:cNvSpPr>
            <a:spLocks noChangeAspect="1"/>
          </p:cNvSpPr>
          <p:nvPr/>
        </p:nvSpPr>
        <p:spPr bwMode="auto">
          <a:xfrm>
            <a:off x="770400" y="1562565"/>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5" name="Oval 14"/>
          <p:cNvSpPr>
            <a:spLocks noChangeAspect="1"/>
          </p:cNvSpPr>
          <p:nvPr/>
        </p:nvSpPr>
        <p:spPr bwMode="auto">
          <a:xfrm>
            <a:off x="2553840" y="1590648"/>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8" name="Oval 17"/>
          <p:cNvSpPr>
            <a:spLocks noChangeAspect="1"/>
          </p:cNvSpPr>
          <p:nvPr/>
        </p:nvSpPr>
        <p:spPr bwMode="auto">
          <a:xfrm>
            <a:off x="839520" y="3283874"/>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9" name="Oval 18"/>
          <p:cNvSpPr>
            <a:spLocks noChangeAspect="1"/>
          </p:cNvSpPr>
          <p:nvPr/>
        </p:nvSpPr>
        <p:spPr bwMode="auto">
          <a:xfrm>
            <a:off x="2844000" y="3345589"/>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2" name="Rectangle 21"/>
          <p:cNvSpPr>
            <a:spLocks noChangeArrowheads="1"/>
          </p:cNvSpPr>
          <p:nvPr/>
        </p:nvSpPr>
        <p:spPr bwMode="auto">
          <a:xfrm>
            <a:off x="3189600" y="1631692"/>
            <a:ext cx="3870720"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4" name="Rectangle 23"/>
          <p:cNvSpPr>
            <a:spLocks noChangeArrowheads="1"/>
          </p:cNvSpPr>
          <p:nvPr/>
        </p:nvSpPr>
        <p:spPr bwMode="auto">
          <a:xfrm>
            <a:off x="3425612" y="3380347"/>
            <a:ext cx="5391360"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0"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1"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22</a:t>
            </a:fld>
            <a:endParaRPr lang="en-US" dirty="0"/>
          </a:p>
        </p:txBody>
      </p:sp>
      <p:pic>
        <p:nvPicPr>
          <p:cNvPr id="12"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4214" y="4260054"/>
            <a:ext cx="1191375" cy="11915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4307291"/>
            <a:ext cx="924680" cy="76571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220" y="4258052"/>
            <a:ext cx="924680" cy="765715"/>
          </a:xfrm>
          <a:prstGeom prst="rect">
            <a:avLst/>
          </a:prstGeom>
        </p:spPr>
      </p:pic>
    </p:spTree>
    <p:extLst>
      <p:ext uri="{BB962C8B-B14F-4D97-AF65-F5344CB8AC3E}">
        <p14:creationId xmlns:p14="http://schemas.microsoft.com/office/powerpoint/2010/main" val="250169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750"/>
                                        <p:tgtEl>
                                          <p:spTgt spid="22"/>
                                        </p:tgtEl>
                                      </p:cBhvr>
                                    </p:animEffect>
                                  </p:childTnLst>
                                </p:cTn>
                              </p:par>
                            </p:childTnLst>
                          </p:cTn>
                        </p:par>
                        <p:par>
                          <p:cTn id="16" fill="hold" nodeType="afterGroup">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nodeType="afterGroup">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nodeType="afterGroup">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750"/>
                                        <p:tgtEl>
                                          <p:spTgt spid="24"/>
                                        </p:tgtEl>
                                      </p:cBhvr>
                                    </p:animEffect>
                                  </p:childTnLst>
                                </p:cTn>
                              </p:par>
                            </p:childTnLst>
                          </p:cTn>
                        </p:par>
                        <p:par>
                          <p:cTn id="28" fill="hold">
                            <p:stCondLst>
                              <p:cond delay="3500"/>
                            </p:stCondLst>
                            <p:childTnLst>
                              <p:par>
                                <p:cTn id="29" presetID="10" presetClass="entr" presetSubtype="0" fill="hold"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425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75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2"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US" sz="3300"/>
              <a:t>Platform as “growth point” </a:t>
            </a:r>
            <a:r>
              <a:rPr lang="en-US" sz="2000"/>
              <a:t>(McNeill)</a:t>
            </a:r>
            <a:r>
              <a:rPr lang="en-US" sz="3300"/>
              <a:t>: It’s open-ended</a:t>
            </a:r>
            <a:endParaRPr lang="en-US" sz="3300" b="1" dirty="0">
              <a:solidFill>
                <a:srgbClr val="FF0000"/>
              </a:solidFill>
            </a:endParaRPr>
          </a:p>
        </p:txBody>
      </p:sp>
      <p:sp>
        <p:nvSpPr>
          <p:cNvPr id="68611" name="Content Placeholder 2"/>
          <p:cNvSpPr>
            <a:spLocks noGrp="1"/>
          </p:cNvSpPr>
          <p:nvPr>
            <p:ph idx="1"/>
          </p:nvPr>
        </p:nvSpPr>
        <p:spPr>
          <a:xfrm>
            <a:off x="839520" y="1631692"/>
            <a:ext cx="8304480" cy="4283010"/>
          </a:xfrm>
        </p:spPr>
        <p:txBody>
          <a:bodyPr>
            <a:normAutofit/>
          </a:bodyPr>
          <a:lstStyle/>
          <a:p>
            <a:pPr marL="0" indent="0">
              <a:lnSpc>
                <a:spcPct val="200000"/>
              </a:lnSpc>
              <a:spcBef>
                <a:spcPts val="1200"/>
              </a:spcBef>
              <a:buNone/>
            </a:pPr>
            <a:r>
              <a:rPr lang="en-US" sz="2400"/>
              <a:t>… sh:e s- gave me  the name of this other —</a:t>
            </a:r>
            <a:br>
              <a:rPr lang="en-US" sz="2400"/>
            </a:br>
            <a:r>
              <a:rPr lang="en-US" sz="2400"/>
              <a:t>this Amherst architect,</a:t>
            </a:r>
            <a:br>
              <a:rPr lang="en-US" sz="2400"/>
            </a:br>
            <a:r>
              <a:rPr lang="en-US" sz="2400"/>
              <a:t>who s- —</a:t>
            </a:r>
            <a:br>
              <a:rPr lang="en-US" sz="2400"/>
            </a:br>
            <a:r>
              <a:rPr lang="en-US" sz="2400"/>
              <a:t>… started two co-housing developments,</a:t>
            </a:r>
            <a:br>
              <a:rPr lang="en-US" sz="2400"/>
            </a:br>
            <a:r>
              <a:rPr lang="en-US" sz="2400"/>
              <a:t>in this area.</a:t>
            </a:r>
          </a:p>
        </p:txBody>
      </p:sp>
      <p:sp>
        <p:nvSpPr>
          <p:cNvPr id="14" name="Oval 13"/>
          <p:cNvSpPr>
            <a:spLocks noChangeAspect="1"/>
          </p:cNvSpPr>
          <p:nvPr/>
        </p:nvSpPr>
        <p:spPr bwMode="auto">
          <a:xfrm>
            <a:off x="1240501" y="1815992"/>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5" name="Oval 14"/>
          <p:cNvSpPr>
            <a:spLocks noChangeAspect="1"/>
          </p:cNvSpPr>
          <p:nvPr/>
        </p:nvSpPr>
        <p:spPr bwMode="auto">
          <a:xfrm>
            <a:off x="2873705" y="1823839"/>
            <a:ext cx="580320" cy="58038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2" name="Rectangle 21"/>
          <p:cNvSpPr>
            <a:spLocks noChangeArrowheads="1"/>
          </p:cNvSpPr>
          <p:nvPr/>
        </p:nvSpPr>
        <p:spPr bwMode="auto">
          <a:xfrm>
            <a:off x="3505200" y="1842126"/>
            <a:ext cx="3650939" cy="554245"/>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4" name="Rectangle 23"/>
          <p:cNvSpPr>
            <a:spLocks noChangeArrowheads="1"/>
          </p:cNvSpPr>
          <p:nvPr/>
        </p:nvSpPr>
        <p:spPr bwMode="auto">
          <a:xfrm>
            <a:off x="874391" y="2579831"/>
            <a:ext cx="3240409"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0"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1"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23</a:t>
            </a:fld>
            <a:endParaRPr lang="en-US" dirty="0"/>
          </a:p>
        </p:txBody>
      </p:sp>
      <p:sp>
        <p:nvSpPr>
          <p:cNvPr id="13" name="Rectangle 12"/>
          <p:cNvSpPr>
            <a:spLocks noChangeArrowheads="1"/>
          </p:cNvSpPr>
          <p:nvPr/>
        </p:nvSpPr>
        <p:spPr bwMode="auto">
          <a:xfrm>
            <a:off x="880849" y="3317535"/>
            <a:ext cx="1328951"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6" name="Rectangle 15"/>
          <p:cNvSpPr>
            <a:spLocks noChangeArrowheads="1"/>
          </p:cNvSpPr>
          <p:nvPr/>
        </p:nvSpPr>
        <p:spPr bwMode="auto">
          <a:xfrm>
            <a:off x="874391" y="4055239"/>
            <a:ext cx="5755009"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17" name="Rectangle 16"/>
          <p:cNvSpPr>
            <a:spLocks noChangeArrowheads="1"/>
          </p:cNvSpPr>
          <p:nvPr/>
        </p:nvSpPr>
        <p:spPr bwMode="auto">
          <a:xfrm>
            <a:off x="880849" y="4821357"/>
            <a:ext cx="1786151" cy="49829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sp>
        <p:nvSpPr>
          <p:cNvPr id="20" name="Rectangle 19"/>
          <p:cNvSpPr>
            <a:spLocks noChangeArrowheads="1"/>
          </p:cNvSpPr>
          <p:nvPr/>
        </p:nvSpPr>
        <p:spPr bwMode="auto">
          <a:xfrm>
            <a:off x="820147" y="2478366"/>
            <a:ext cx="5961653" cy="2931833"/>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en-US" dirty="0"/>
          </a:p>
        </p:txBody>
      </p:sp>
      <p:pic>
        <p:nvPicPr>
          <p:cNvPr id="18"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3825" y="5464329"/>
            <a:ext cx="1191375" cy="1191500"/>
          </a:xfrm>
          <a:prstGeom prst="rect">
            <a:avLst/>
          </a:prstGeom>
        </p:spPr>
      </p:pic>
    </p:spTree>
    <p:extLst>
      <p:ext uri="{BB962C8B-B14F-4D97-AF65-F5344CB8AC3E}">
        <p14:creationId xmlns:p14="http://schemas.microsoft.com/office/powerpoint/2010/main" val="4184239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750"/>
                                        <p:tgtEl>
                                          <p:spTgt spid="22"/>
                                        </p:tgtEl>
                                      </p:cBhvr>
                                    </p:animEffect>
                                  </p:childTnLst>
                                </p:cTn>
                              </p:par>
                            </p:childTnLst>
                          </p:cTn>
                        </p:par>
                        <p:par>
                          <p:cTn id="16" fill="hold" nodeType="afterGroup">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750"/>
                                        <p:tgtEl>
                                          <p:spTgt spid="16"/>
                                        </p:tgtEl>
                                      </p:cBhvr>
                                    </p:animEffect>
                                  </p:childTnLst>
                                </p:cTn>
                              </p:par>
                            </p:childTnLst>
                          </p:cTn>
                        </p:par>
                        <p:par>
                          <p:cTn id="28" fill="hold">
                            <p:stCondLst>
                              <p:cond delay="325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
                                        <p:tgtEl>
                                          <p:spTgt spid="17"/>
                                        </p:tgtEl>
                                      </p:cBhvr>
                                    </p:animEffect>
                                  </p:childTnLst>
                                </p:cTn>
                              </p:par>
                            </p:childTnLst>
                          </p:cTn>
                        </p:par>
                        <p:par>
                          <p:cTn id="32" fill="hold">
                            <p:stCondLst>
                              <p:cond delay="3500"/>
                            </p:stCondLst>
                            <p:childTnLst>
                              <p:par>
                                <p:cTn id="33" presetID="22" presetClass="entr" presetSubtype="1"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750"/>
                                        <p:tgtEl>
                                          <p:spTgt spid="20"/>
                                        </p:tgtEl>
                                      </p:cBhvr>
                                    </p:animEffect>
                                  </p:childTnLst>
                                </p:cTn>
                              </p:par>
                            </p:childTnLst>
                          </p:cTn>
                        </p:par>
                        <p:par>
                          <p:cTn id="36" fill="hold">
                            <p:stCondLst>
                              <p:cond delay="4750"/>
                            </p:stCondLst>
                            <p:childTnLst>
                              <p:par>
                                <p:cTn id="37" presetID="1" presetClass="exit" presetSubtype="0" fill="hold" grpId="1" nodeType="after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animBg="1"/>
      <p:bldP spid="24" grpId="0" animBg="1"/>
      <p:bldP spid="24" grpId="1" animBg="1"/>
      <p:bldP spid="13" grpId="0" animBg="1"/>
      <p:bldP spid="13" grpId="1" animBg="1"/>
      <p:bldP spid="16" grpId="0" animBg="1"/>
      <p:bldP spid="16" grpId="1" animBg="1"/>
      <p:bldP spid="17" grpId="0" animBg="1"/>
      <p:bldP spid="17" grpId="1"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21" y="698164"/>
            <a:ext cx="8103379" cy="1197229"/>
          </a:xfrm>
        </p:spPr>
        <p:txBody>
          <a:bodyPr anchor="ctr">
            <a:noAutofit/>
          </a:bodyPr>
          <a:lstStyle/>
          <a:p>
            <a:r>
              <a:rPr lang="en-US" sz="2800"/>
              <a:t>The “Single Dependent Constraint” </a:t>
            </a:r>
            <a:r>
              <a:rPr lang="en-US" sz="2400"/>
              <a:t>(Du Bois 1987, 2003)</a:t>
            </a:r>
            <a:br>
              <a:rPr lang="en-US" sz="4000"/>
            </a:br>
            <a:r>
              <a:rPr lang="en-US" sz="4000"/>
              <a:t>One </a:t>
            </a:r>
            <a:r>
              <a:rPr lang="en-US" sz="4000" b="1">
                <a:solidFill>
                  <a:srgbClr val="C00000"/>
                </a:solidFill>
              </a:rPr>
              <a:t>head</a:t>
            </a:r>
            <a:r>
              <a:rPr lang="en-US" sz="4000"/>
              <a:t> licenses one </a:t>
            </a:r>
            <a:r>
              <a:rPr lang="en-US" sz="4000" b="1">
                <a:solidFill>
                  <a:srgbClr val="C00000"/>
                </a:solidFill>
              </a:rPr>
              <a:t>platform</a:t>
            </a:r>
            <a:endParaRPr lang="en-US" sz="4000" dirty="0"/>
          </a:p>
        </p:txBody>
      </p:sp>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605331" y="3351078"/>
            <a:ext cx="1222411" cy="12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49" y="3487022"/>
            <a:ext cx="1094521" cy="906358"/>
          </a:xfrm>
          <a:prstGeom prst="rect">
            <a:avLst/>
          </a:prstGeom>
        </p:spPr>
      </p:pic>
      <p:sp>
        <p:nvSpPr>
          <p:cNvPr id="3" name="Curved Left Arrow 2"/>
          <p:cNvSpPr/>
          <p:nvPr/>
        </p:nvSpPr>
        <p:spPr bwMode="auto">
          <a:xfrm rot="16200000">
            <a:off x="3291842" y="2005724"/>
            <a:ext cx="731520" cy="1828797"/>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1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8"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24</a:t>
            </a:fld>
            <a:endParaRPr lang="en-US" dirty="0"/>
          </a:p>
        </p:txBody>
      </p:sp>
      <p:sp>
        <p:nvSpPr>
          <p:cNvPr id="9" name="TextBox 8"/>
          <p:cNvSpPr txBox="1"/>
          <p:nvPr/>
        </p:nvSpPr>
        <p:spPr>
          <a:xfrm>
            <a:off x="1638300" y="3479220"/>
            <a:ext cx="1752599" cy="921962"/>
          </a:xfrm>
          <a:prstGeom prst="rect">
            <a:avLst/>
          </a:prstGeom>
          <a:solidFill>
            <a:schemeClr val="accent1">
              <a:lumMod val="60000"/>
              <a:lumOff val="40000"/>
            </a:schemeClr>
          </a:solidFill>
        </p:spPr>
        <p:txBody>
          <a:bodyPr wrap="square" rtlCol="0" anchor="ctr">
            <a:spAutoFit/>
          </a:bodyPr>
          <a:lstStyle/>
          <a:p>
            <a:pPr algn="ctr"/>
            <a:r>
              <a:rPr lang="en-US" sz="5400"/>
              <a:t>VERB</a:t>
            </a:r>
          </a:p>
        </p:txBody>
      </p:sp>
      <p:sp>
        <p:nvSpPr>
          <p:cNvPr id="10" name="Curved Up Arrow 9"/>
          <p:cNvSpPr/>
          <p:nvPr/>
        </p:nvSpPr>
        <p:spPr>
          <a:xfrm rot="10800000">
            <a:off x="838199" y="2562402"/>
            <a:ext cx="1610906" cy="731520"/>
          </a:xfrm>
          <a:prstGeom prst="curvedUpArrow">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522502" y="5350262"/>
            <a:ext cx="1222411" cy="12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 name="Curved Left Arrow 22"/>
          <p:cNvSpPr/>
          <p:nvPr/>
        </p:nvSpPr>
        <p:spPr bwMode="auto">
          <a:xfrm rot="16200000">
            <a:off x="2975913" y="3974545"/>
            <a:ext cx="731520" cy="1951815"/>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24" name="TextBox 23"/>
          <p:cNvSpPr txBox="1"/>
          <p:nvPr/>
        </p:nvSpPr>
        <p:spPr>
          <a:xfrm>
            <a:off x="1638300" y="5492749"/>
            <a:ext cx="1752599" cy="921962"/>
          </a:xfrm>
          <a:prstGeom prst="rect">
            <a:avLst/>
          </a:prstGeom>
          <a:solidFill>
            <a:schemeClr val="accent1">
              <a:lumMod val="60000"/>
              <a:lumOff val="40000"/>
            </a:schemeClr>
          </a:solidFill>
        </p:spPr>
        <p:txBody>
          <a:bodyPr wrap="square" rtlCol="0" anchor="ctr">
            <a:spAutoFit/>
          </a:bodyPr>
          <a:lstStyle/>
          <a:p>
            <a:pPr algn="ctr"/>
            <a:r>
              <a:rPr lang="en-US" sz="5400"/>
              <a:t>PREP</a:t>
            </a:r>
          </a:p>
        </p:txBody>
      </p:sp>
    </p:spTree>
    <p:extLst>
      <p:ext uri="{BB962C8B-B14F-4D97-AF65-F5344CB8AC3E}">
        <p14:creationId xmlns:p14="http://schemas.microsoft.com/office/powerpoint/2010/main" val="320533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250"/>
                            </p:stCondLst>
                            <p:childTnLst>
                              <p:par>
                                <p:cTn id="28" presetID="10"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0"/>
          <p:cNvSpPr txBox="1">
            <a:spLocks/>
          </p:cNvSpPr>
          <p:nvPr/>
        </p:nvSpPr>
        <p:spPr>
          <a:xfrm>
            <a:off x="557656" y="4914937"/>
            <a:ext cx="5687475" cy="457200"/>
          </a:xfrm>
          <a:prstGeom prst="rect">
            <a:avLst/>
          </a:prstGeom>
          <a:solidFill>
            <a:schemeClr val="accent5">
              <a:lumMod val="20000"/>
              <a:lumOff val="80000"/>
            </a:schemeClr>
          </a:solidFill>
        </p:spPr>
        <p:txBody>
          <a:bodyPr vert="horz" lIns="91440" tIns="45720" rIns="91440" bIns="45720" rtlCol="0" anchor="ct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a:t>A R G U M E N T S </a:t>
            </a:r>
          </a:p>
        </p:txBody>
      </p:sp>
      <p:sp>
        <p:nvSpPr>
          <p:cNvPr id="2" name="Title 1"/>
          <p:cNvSpPr>
            <a:spLocks noGrp="1"/>
          </p:cNvSpPr>
          <p:nvPr>
            <p:ph type="title"/>
          </p:nvPr>
        </p:nvSpPr>
        <p:spPr>
          <a:xfrm>
            <a:off x="583421" y="698164"/>
            <a:ext cx="8103379" cy="1197229"/>
          </a:xfrm>
        </p:spPr>
        <p:txBody>
          <a:bodyPr anchor="ctr">
            <a:noAutofit/>
          </a:bodyPr>
          <a:lstStyle/>
          <a:p>
            <a:r>
              <a:rPr lang="en-US"/>
              <a:t>Double-object construction</a:t>
            </a:r>
            <a:endParaRPr lang="en-US" sz="40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849" y="3487022"/>
            <a:ext cx="1094521" cy="906358"/>
          </a:xfrm>
          <a:prstGeom prst="rect">
            <a:avLst/>
          </a:prstGeom>
        </p:spPr>
      </p:pic>
      <p:sp>
        <p:nvSpPr>
          <p:cNvPr id="3" name="Curved Left Arrow 2"/>
          <p:cNvSpPr/>
          <p:nvPr/>
        </p:nvSpPr>
        <p:spPr bwMode="auto">
          <a:xfrm rot="16200000">
            <a:off x="3291843" y="2005724"/>
            <a:ext cx="731520" cy="1828797"/>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1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8"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25</a:t>
            </a:fld>
            <a:endParaRPr lang="en-US" dirty="0"/>
          </a:p>
        </p:txBody>
      </p:sp>
      <p:sp>
        <p:nvSpPr>
          <p:cNvPr id="9" name="TextBox 8"/>
          <p:cNvSpPr txBox="1"/>
          <p:nvPr/>
        </p:nvSpPr>
        <p:spPr>
          <a:xfrm>
            <a:off x="1638300" y="3479220"/>
            <a:ext cx="1752599" cy="921962"/>
          </a:xfrm>
          <a:prstGeom prst="rect">
            <a:avLst/>
          </a:prstGeom>
          <a:solidFill>
            <a:schemeClr val="accent1">
              <a:lumMod val="60000"/>
              <a:lumOff val="40000"/>
            </a:schemeClr>
          </a:solidFill>
        </p:spPr>
        <p:txBody>
          <a:bodyPr wrap="square" rtlCol="0" anchor="ctr">
            <a:spAutoFit/>
          </a:bodyPr>
          <a:lstStyle/>
          <a:p>
            <a:pPr algn="ctr"/>
            <a:r>
              <a:rPr lang="en-US" sz="5400"/>
              <a:t>VERB</a:t>
            </a:r>
          </a:p>
        </p:txBody>
      </p:sp>
      <p:sp>
        <p:nvSpPr>
          <p:cNvPr id="10" name="Curved Up Arrow 9"/>
          <p:cNvSpPr/>
          <p:nvPr/>
        </p:nvSpPr>
        <p:spPr>
          <a:xfrm rot="10800000">
            <a:off x="838199" y="2562402"/>
            <a:ext cx="1610906" cy="731520"/>
          </a:xfrm>
          <a:prstGeom prst="curvedUpArrow">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2720" y="3427887"/>
            <a:ext cx="1222411" cy="12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 name="Curved Left Arrow 18"/>
          <p:cNvSpPr/>
          <p:nvPr/>
        </p:nvSpPr>
        <p:spPr bwMode="auto">
          <a:xfrm rot="16200000">
            <a:off x="3651162" y="925283"/>
            <a:ext cx="1166583" cy="3570695"/>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0506" y="3427887"/>
            <a:ext cx="1162714" cy="962828"/>
          </a:xfrm>
          <a:prstGeom prst="rect">
            <a:avLst/>
          </a:prstGeom>
        </p:spPr>
      </p:pic>
    </p:spTree>
    <p:extLst>
      <p:ext uri="{BB962C8B-B14F-4D97-AF65-F5344CB8AC3E}">
        <p14:creationId xmlns:p14="http://schemas.microsoft.com/office/powerpoint/2010/main" val="365020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P spid="9" grpId="0" animBg="1"/>
      <p:bldP spid="10"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0"/>
          <p:cNvSpPr txBox="1">
            <a:spLocks/>
          </p:cNvSpPr>
          <p:nvPr/>
        </p:nvSpPr>
        <p:spPr>
          <a:xfrm>
            <a:off x="557656" y="4914937"/>
            <a:ext cx="8028688" cy="457200"/>
          </a:xfrm>
          <a:prstGeom prst="rect">
            <a:avLst/>
          </a:prstGeom>
          <a:solidFill>
            <a:schemeClr val="accent5">
              <a:lumMod val="20000"/>
              <a:lumOff val="80000"/>
            </a:schemeClr>
          </a:solidFill>
        </p:spPr>
        <p:txBody>
          <a:bodyPr vert="horz" lIns="91440" tIns="45720" rIns="91440" bIns="45720" rtlCol="0" anchor="ct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a:t>A R G U M E N T S </a:t>
            </a:r>
          </a:p>
        </p:txBody>
      </p:sp>
      <p:sp>
        <p:nvSpPr>
          <p:cNvPr id="2" name="Title 1"/>
          <p:cNvSpPr>
            <a:spLocks noGrp="1"/>
          </p:cNvSpPr>
          <p:nvPr>
            <p:ph type="title"/>
          </p:nvPr>
        </p:nvSpPr>
        <p:spPr>
          <a:xfrm>
            <a:off x="583421" y="698164"/>
            <a:ext cx="8103379" cy="1197229"/>
          </a:xfrm>
        </p:spPr>
        <p:txBody>
          <a:bodyPr anchor="ctr">
            <a:noAutofit/>
          </a:bodyPr>
          <a:lstStyle/>
          <a:p>
            <a:r>
              <a:rPr lang="en-US"/>
              <a:t>Arguments + adjunct = ?</a:t>
            </a:r>
            <a:br>
              <a:rPr lang="en-US" sz="4400"/>
            </a:br>
            <a:r>
              <a:rPr lang="en-US" sz="1600"/>
              <a:t>                                                                                              (Ariel, Dattner, Du Bois &amp; Linzen 2015) </a:t>
            </a:r>
            <a:endParaRPr lang="en-US" sz="4000" dirty="0"/>
          </a:p>
        </p:txBody>
      </p:sp>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605331" y="3351078"/>
            <a:ext cx="1222411" cy="12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49" y="3487022"/>
            <a:ext cx="1094521" cy="906358"/>
          </a:xfrm>
          <a:prstGeom prst="rect">
            <a:avLst/>
          </a:prstGeom>
        </p:spPr>
      </p:pic>
      <p:sp>
        <p:nvSpPr>
          <p:cNvPr id="3" name="Curved Left Arrow 2"/>
          <p:cNvSpPr/>
          <p:nvPr/>
        </p:nvSpPr>
        <p:spPr bwMode="auto">
          <a:xfrm rot="16200000">
            <a:off x="3291842" y="2005724"/>
            <a:ext cx="731520" cy="1828797"/>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1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8"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26</a:t>
            </a:fld>
            <a:endParaRPr lang="en-US" dirty="0"/>
          </a:p>
        </p:txBody>
      </p:sp>
      <p:sp>
        <p:nvSpPr>
          <p:cNvPr id="9" name="TextBox 8"/>
          <p:cNvSpPr txBox="1"/>
          <p:nvPr/>
        </p:nvSpPr>
        <p:spPr>
          <a:xfrm>
            <a:off x="1638300" y="3479220"/>
            <a:ext cx="1752599" cy="921962"/>
          </a:xfrm>
          <a:prstGeom prst="rect">
            <a:avLst/>
          </a:prstGeom>
          <a:solidFill>
            <a:schemeClr val="accent1">
              <a:lumMod val="60000"/>
              <a:lumOff val="40000"/>
            </a:schemeClr>
          </a:solidFill>
        </p:spPr>
        <p:txBody>
          <a:bodyPr wrap="square" rtlCol="0" anchor="ctr">
            <a:spAutoFit/>
          </a:bodyPr>
          <a:lstStyle/>
          <a:p>
            <a:pPr algn="ctr"/>
            <a:r>
              <a:rPr lang="en-US" sz="5400"/>
              <a:t>VERB</a:t>
            </a:r>
          </a:p>
        </p:txBody>
      </p:sp>
      <p:sp>
        <p:nvSpPr>
          <p:cNvPr id="10" name="Curved Up Arrow 9"/>
          <p:cNvSpPr/>
          <p:nvPr/>
        </p:nvSpPr>
        <p:spPr>
          <a:xfrm rot="10800000">
            <a:off x="838199" y="2595653"/>
            <a:ext cx="1610906" cy="665018"/>
          </a:xfrm>
          <a:prstGeom prst="curvedUpArrow">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10"/>
          <p:cNvSpPr>
            <a:spLocks noGrp="1"/>
          </p:cNvSpPr>
          <p:nvPr>
            <p:ph idx="1"/>
          </p:nvPr>
        </p:nvSpPr>
        <p:spPr>
          <a:xfrm>
            <a:off x="475848" y="4902342"/>
            <a:ext cx="4309261" cy="457200"/>
          </a:xfrm>
          <a:solidFill>
            <a:schemeClr val="accent5">
              <a:lumMod val="20000"/>
              <a:lumOff val="80000"/>
            </a:schemeClr>
          </a:solidFill>
        </p:spPr>
        <p:txBody>
          <a:bodyPr anchor="ctr">
            <a:normAutofit fontScale="92500" lnSpcReduction="10000"/>
          </a:bodyPr>
          <a:lstStyle/>
          <a:p>
            <a:pPr marL="0" indent="0" algn="ctr">
              <a:buNone/>
            </a:pPr>
            <a:r>
              <a:rPr lang="en-US"/>
              <a:t>A R G U M E N T S </a:t>
            </a:r>
          </a:p>
        </p:txBody>
      </p:sp>
      <p:pic>
        <p:nvPicPr>
          <p:cNvPr id="2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282125" y="3328931"/>
            <a:ext cx="1222411" cy="12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 name="Curved Left Arrow 22"/>
          <p:cNvSpPr/>
          <p:nvPr/>
        </p:nvSpPr>
        <p:spPr bwMode="auto">
          <a:xfrm rot="16200000">
            <a:off x="6735535" y="1953214"/>
            <a:ext cx="731520" cy="1951815"/>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24" name="TextBox 23"/>
          <p:cNvSpPr txBox="1"/>
          <p:nvPr/>
        </p:nvSpPr>
        <p:spPr>
          <a:xfrm>
            <a:off x="5397923" y="3471418"/>
            <a:ext cx="1752599" cy="921962"/>
          </a:xfrm>
          <a:prstGeom prst="rect">
            <a:avLst/>
          </a:prstGeom>
          <a:solidFill>
            <a:schemeClr val="accent1">
              <a:lumMod val="60000"/>
              <a:lumOff val="40000"/>
            </a:schemeClr>
          </a:solidFill>
        </p:spPr>
        <p:txBody>
          <a:bodyPr wrap="square" rtlCol="0" anchor="ctr">
            <a:spAutoFit/>
          </a:bodyPr>
          <a:lstStyle/>
          <a:p>
            <a:pPr algn="ctr"/>
            <a:r>
              <a:rPr lang="en-US" sz="5400"/>
              <a:t>PREP</a:t>
            </a:r>
          </a:p>
        </p:txBody>
      </p:sp>
      <p:sp>
        <p:nvSpPr>
          <p:cNvPr id="5" name="Rectangle 4"/>
          <p:cNvSpPr/>
          <p:nvPr/>
        </p:nvSpPr>
        <p:spPr>
          <a:xfrm>
            <a:off x="4999228" y="2667000"/>
            <a:ext cx="247423" cy="29562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0"/>
          <p:cNvSpPr txBox="1">
            <a:spLocks/>
          </p:cNvSpPr>
          <p:nvPr/>
        </p:nvSpPr>
        <p:spPr>
          <a:xfrm>
            <a:off x="5443375" y="4902342"/>
            <a:ext cx="3061161" cy="457200"/>
          </a:xfrm>
          <a:prstGeom prst="rect">
            <a:avLst/>
          </a:prstGeom>
          <a:solidFill>
            <a:schemeClr val="accent5">
              <a:lumMod val="20000"/>
              <a:lumOff val="80000"/>
            </a:schemeClr>
          </a:solidFill>
        </p:spPr>
        <p:txBody>
          <a:bodyPr vert="horz" lIns="91440" tIns="45720" rIns="91440" bIns="45720" rtlCol="0" anchor="ct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a:t>A D J U N C T </a:t>
            </a:r>
          </a:p>
        </p:txBody>
      </p:sp>
      <p:sp>
        <p:nvSpPr>
          <p:cNvPr id="19" name="Curved Left Arrow 18"/>
          <p:cNvSpPr/>
          <p:nvPr/>
        </p:nvSpPr>
        <p:spPr bwMode="auto">
          <a:xfrm rot="16200000">
            <a:off x="3651162" y="925283"/>
            <a:ext cx="1166583" cy="3570695"/>
          </a:xfrm>
          <a:prstGeom prst="curvedLeftArrow">
            <a:avLst/>
          </a:prstGeom>
          <a:noFill/>
          <a:ln w="3810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0506" y="3427887"/>
            <a:ext cx="1162714" cy="962828"/>
          </a:xfrm>
          <a:prstGeom prst="rect">
            <a:avLst/>
          </a:prstGeom>
        </p:spPr>
      </p:pic>
      <p:sp>
        <p:nvSpPr>
          <p:cNvPr id="6" name="Rectangle 5"/>
          <p:cNvSpPr/>
          <p:nvPr/>
        </p:nvSpPr>
        <p:spPr>
          <a:xfrm>
            <a:off x="4292872" y="3009759"/>
            <a:ext cx="1069740" cy="923330"/>
          </a:xfrm>
          <a:prstGeom prst="rect">
            <a:avLst/>
          </a:prstGeom>
          <a:noFill/>
        </p:spPr>
        <p:txBody>
          <a:bodyPr wrap="square" lIns="91440" tIns="45720" rIns="91440" bIns="45720">
            <a:spAutoFit/>
          </a:bodyPr>
          <a:lstStyle/>
          <a:p>
            <a:pPr algn="ctr"/>
            <a:r>
              <a:rPr lang="en-US" sz="5400" b="1">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a:t>
            </a:r>
          </a:p>
        </p:txBody>
      </p:sp>
      <p:sp>
        <p:nvSpPr>
          <p:cNvPr id="25" name="Rectangle 24"/>
          <p:cNvSpPr/>
          <p:nvPr/>
        </p:nvSpPr>
        <p:spPr>
          <a:xfrm>
            <a:off x="7635624" y="4585520"/>
            <a:ext cx="1069740" cy="923330"/>
          </a:xfrm>
          <a:prstGeom prst="rect">
            <a:avLst/>
          </a:prstGeom>
          <a:noFill/>
        </p:spPr>
        <p:txBody>
          <a:bodyPr wrap="square" lIns="91440" tIns="45720" rIns="91440" bIns="45720">
            <a:spAutoFit/>
          </a:bodyPr>
          <a:lstStyle/>
          <a:p>
            <a:pPr algn="ctr"/>
            <a:r>
              <a:rPr lang="en-US" sz="5400" b="1">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a:t>
            </a:r>
          </a:p>
        </p:txBody>
      </p:sp>
      <p:sp>
        <p:nvSpPr>
          <p:cNvPr id="26" name="Rectangle 25">
            <a:extLst>
              <a:ext uri="{FF2B5EF4-FFF2-40B4-BE49-F238E27FC236}">
                <a16:creationId xmlns:a16="http://schemas.microsoft.com/office/drawing/2014/main" id="{0266D9BF-457A-4CD0-A8B9-01026BFEBAD7}"/>
              </a:ext>
            </a:extLst>
          </p:cNvPr>
          <p:cNvSpPr/>
          <p:nvPr/>
        </p:nvSpPr>
        <p:spPr>
          <a:xfrm>
            <a:off x="5025697" y="2106884"/>
            <a:ext cx="1069740" cy="923330"/>
          </a:xfrm>
          <a:prstGeom prst="rect">
            <a:avLst/>
          </a:prstGeom>
          <a:noFill/>
        </p:spPr>
        <p:txBody>
          <a:bodyPr wrap="square" lIns="91440" tIns="45720" rIns="91440" bIns="45720">
            <a:spAutoFit/>
          </a:bodyPr>
          <a:lstStyle/>
          <a:p>
            <a:pPr algn="ctr"/>
            <a:r>
              <a:rPr lang="en-US" sz="5400" b="1">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57118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7" presetClass="emph" presetSubtype="0" fill="remove" grpId="1" nodeType="afterEffect">
                                  <p:stCondLst>
                                    <p:cond delay="0"/>
                                  </p:stCondLst>
                                  <p:childTnLst>
                                    <p:animClr clrSpc="rgb" dir="cw">
                                      <p:cBhvr override="childStyle">
                                        <p:cTn id="35" dur="250" autoRev="1" fill="remove"/>
                                        <p:tgtEl>
                                          <p:spTgt spid="5"/>
                                        </p:tgtEl>
                                        <p:attrNameLst>
                                          <p:attrName>style.color</p:attrName>
                                        </p:attrNameLst>
                                      </p:cBhvr>
                                      <p:to>
                                        <a:schemeClr val="bg1"/>
                                      </p:to>
                                    </p:animClr>
                                    <p:animClr clrSpc="rgb" dir="cw">
                                      <p:cBhvr>
                                        <p:cTn id="36" dur="250" autoRev="1" fill="remove"/>
                                        <p:tgtEl>
                                          <p:spTgt spid="5"/>
                                        </p:tgtEl>
                                        <p:attrNameLst>
                                          <p:attrName>fillcolor</p:attrName>
                                        </p:attrNameLst>
                                      </p:cBhvr>
                                      <p:to>
                                        <a:schemeClr val="bg1"/>
                                      </p:to>
                                    </p:animClr>
                                    <p:set>
                                      <p:cBhvr>
                                        <p:cTn id="37" dur="250" autoRev="1" fill="remove"/>
                                        <p:tgtEl>
                                          <p:spTgt spid="5"/>
                                        </p:tgtEl>
                                        <p:attrNameLst>
                                          <p:attrName>fill.type</p:attrName>
                                        </p:attrNameLst>
                                      </p:cBhvr>
                                      <p:to>
                                        <p:strVal val="solid"/>
                                      </p:to>
                                    </p:set>
                                    <p:set>
                                      <p:cBhvr>
                                        <p:cTn id="38" dur="250" autoRev="1" fill="remove"/>
                                        <p:tgtEl>
                                          <p:spTgt spid="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
                                            <p:bg/>
                                          </p:spTgt>
                                        </p:tgtEl>
                                        <p:attrNameLst>
                                          <p:attrName>style.visibility</p:attrName>
                                        </p:attrNameLst>
                                      </p:cBhvr>
                                      <p:to>
                                        <p:strVal val="visible"/>
                                      </p:to>
                                    </p:set>
                                    <p:animEffect transition="in" filter="wipe(left)">
                                      <p:cBhvr>
                                        <p:cTn id="43" dur="500"/>
                                        <p:tgtEl>
                                          <p:spTgt spid="11">
                                            <p:bg/>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3" nodeType="clickEffect">
                                  <p:stCondLst>
                                    <p:cond delay="0"/>
                                  </p:stCondLst>
                                  <p:childTnLst>
                                    <p:animRot by="120000">
                                      <p:cBhvr>
                                        <p:cTn id="70" dur="100" fill="hold">
                                          <p:stCondLst>
                                            <p:cond delay="0"/>
                                          </p:stCondLst>
                                        </p:cTn>
                                        <p:tgtEl>
                                          <p:spTgt spid="5"/>
                                        </p:tgtEl>
                                        <p:attrNameLst>
                                          <p:attrName>r</p:attrName>
                                        </p:attrNameLst>
                                      </p:cBhvr>
                                    </p:animRot>
                                    <p:animRot by="-240000">
                                      <p:cBhvr>
                                        <p:cTn id="71" dur="200" fill="hold">
                                          <p:stCondLst>
                                            <p:cond delay="200"/>
                                          </p:stCondLst>
                                        </p:cTn>
                                        <p:tgtEl>
                                          <p:spTgt spid="5"/>
                                        </p:tgtEl>
                                        <p:attrNameLst>
                                          <p:attrName>r</p:attrName>
                                        </p:attrNameLst>
                                      </p:cBhvr>
                                    </p:animRot>
                                    <p:animRot by="240000">
                                      <p:cBhvr>
                                        <p:cTn id="72" dur="200" fill="hold">
                                          <p:stCondLst>
                                            <p:cond delay="400"/>
                                          </p:stCondLst>
                                        </p:cTn>
                                        <p:tgtEl>
                                          <p:spTgt spid="5"/>
                                        </p:tgtEl>
                                        <p:attrNameLst>
                                          <p:attrName>r</p:attrName>
                                        </p:attrNameLst>
                                      </p:cBhvr>
                                    </p:animRot>
                                    <p:animRot by="-240000">
                                      <p:cBhvr>
                                        <p:cTn id="73" dur="200" fill="hold">
                                          <p:stCondLst>
                                            <p:cond delay="600"/>
                                          </p:stCondLst>
                                        </p:cTn>
                                        <p:tgtEl>
                                          <p:spTgt spid="5"/>
                                        </p:tgtEl>
                                        <p:attrNameLst>
                                          <p:attrName>r</p:attrName>
                                        </p:attrNameLst>
                                      </p:cBhvr>
                                    </p:animRot>
                                    <p:animRot by="120000">
                                      <p:cBhvr>
                                        <p:cTn id="74" dur="200" fill="hold">
                                          <p:stCondLst>
                                            <p:cond delay="800"/>
                                          </p:stCondLst>
                                        </p:cTn>
                                        <p:tgtEl>
                                          <p:spTgt spid="5"/>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42" presetClass="exit" presetSubtype="0" fill="hold" grpId="2" nodeType="clickEffect">
                                  <p:stCondLst>
                                    <p:cond delay="0"/>
                                  </p:stCondLst>
                                  <p:childTnLst>
                                    <p:animEffect transition="out" filter="fade">
                                      <p:cBhvr>
                                        <p:cTn id="78" dur="1000"/>
                                        <p:tgtEl>
                                          <p:spTgt spid="5"/>
                                        </p:tgtEl>
                                      </p:cBhvr>
                                    </p:animEffect>
                                    <p:anim calcmode="lin" valueType="num">
                                      <p:cBhvr>
                                        <p:cTn id="79" dur="1000"/>
                                        <p:tgtEl>
                                          <p:spTgt spid="5"/>
                                        </p:tgtEl>
                                        <p:attrNameLst>
                                          <p:attrName>ppt_x</p:attrName>
                                        </p:attrNameLst>
                                      </p:cBhvr>
                                      <p:tavLst>
                                        <p:tav tm="0">
                                          <p:val>
                                            <p:strVal val="ppt_x"/>
                                          </p:val>
                                        </p:tav>
                                        <p:tav tm="100000">
                                          <p:val>
                                            <p:strVal val="ppt_x"/>
                                          </p:val>
                                        </p:tav>
                                      </p:tavLst>
                                    </p:anim>
                                    <p:anim calcmode="lin" valueType="num">
                                      <p:cBhvr>
                                        <p:cTn id="80" dur="1000"/>
                                        <p:tgtEl>
                                          <p:spTgt spid="5"/>
                                        </p:tgtEl>
                                        <p:attrNameLst>
                                          <p:attrName>ppt_y</p:attrName>
                                        </p:attrNameLst>
                                      </p:cBhvr>
                                      <p:tavLst>
                                        <p:tav tm="0">
                                          <p:val>
                                            <p:strVal val="ppt_y"/>
                                          </p:val>
                                        </p:tav>
                                        <p:tav tm="100000">
                                          <p:val>
                                            <p:strVal val="ppt_y+.1"/>
                                          </p:val>
                                        </p:tav>
                                      </p:tavLst>
                                    </p:anim>
                                    <p:set>
                                      <p:cBhvr>
                                        <p:cTn id="81" dur="1" fill="hold">
                                          <p:stCondLst>
                                            <p:cond delay="999"/>
                                          </p:stCondLst>
                                        </p:cTn>
                                        <p:tgtEl>
                                          <p:spTgt spid="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1000"/>
                                        <p:tgtEl>
                                          <p:spTgt spid="19"/>
                                        </p:tgtEl>
                                      </p:cBhvr>
                                    </p:animEffect>
                                  </p:childTnLst>
                                </p:cTn>
                              </p:par>
                            </p:childTnLst>
                          </p:cTn>
                        </p:par>
                        <p:par>
                          <p:cTn id="87" fill="hold">
                            <p:stCondLst>
                              <p:cond delay="1000"/>
                            </p:stCondLst>
                            <p:childTnLst>
                              <p:par>
                                <p:cTn id="88" presetID="2" presetClass="entr" presetSubtype="1" fill="hold" grpId="0" nodeType="after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ppt_x"/>
                                          </p:val>
                                        </p:tav>
                                        <p:tav tm="100000">
                                          <p:val>
                                            <p:strVal val="#ppt_x"/>
                                          </p:val>
                                        </p:tav>
                                      </p:tavLst>
                                    </p:anim>
                                    <p:anim calcmode="lin" valueType="num">
                                      <p:cBhvr additive="base">
                                        <p:cTn id="91"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500" fill="hold"/>
                                        <p:tgtEl>
                                          <p:spTgt spid="25"/>
                                        </p:tgtEl>
                                        <p:attrNameLst>
                                          <p:attrName>ppt_x</p:attrName>
                                        </p:attrNameLst>
                                      </p:cBhvr>
                                      <p:tavLst>
                                        <p:tav tm="0">
                                          <p:val>
                                            <p:strVal val="#ppt_x"/>
                                          </p:val>
                                        </p:tav>
                                        <p:tav tm="100000">
                                          <p:val>
                                            <p:strVal val="#ppt_x"/>
                                          </p:val>
                                        </p:tav>
                                      </p:tavLst>
                                    </p:anim>
                                    <p:anim calcmode="lin" valueType="num">
                                      <p:cBhvr additive="base">
                                        <p:cTn id="97"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1"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anim calcmode="lin" valueType="num">
                                      <p:cBhvr additive="base">
                                        <p:cTn id="102" dur="500" fill="hold"/>
                                        <p:tgtEl>
                                          <p:spTgt spid="6"/>
                                        </p:tgtEl>
                                        <p:attrNameLst>
                                          <p:attrName>ppt_x</p:attrName>
                                        </p:attrNameLst>
                                      </p:cBhvr>
                                      <p:tavLst>
                                        <p:tav tm="0">
                                          <p:val>
                                            <p:strVal val="#ppt_x"/>
                                          </p:val>
                                        </p:tav>
                                        <p:tav tm="100000">
                                          <p:val>
                                            <p:strVal val="#ppt_x"/>
                                          </p:val>
                                        </p:tav>
                                      </p:tavLst>
                                    </p:anim>
                                    <p:anim calcmode="lin" valueType="num">
                                      <p:cBhvr additive="base">
                                        <p:cTn id="10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6"/>
                                        </p:tgtEl>
                                      </p:cBhvr>
                                    </p:animEffect>
                                    <p:set>
                                      <p:cBhvr>
                                        <p:cTn id="108" dur="1" fill="hold">
                                          <p:stCondLst>
                                            <p:cond delay="499"/>
                                          </p:stCondLst>
                                        </p:cTn>
                                        <p:tgtEl>
                                          <p:spTgt spid="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14"/>
                                        </p:tgtEl>
                                      </p:cBhvr>
                                    </p:animEffect>
                                    <p:set>
                                      <p:cBhvr>
                                        <p:cTn id="113" dur="1" fill="hold">
                                          <p:stCondLst>
                                            <p:cond delay="499"/>
                                          </p:stCondLst>
                                        </p:cTn>
                                        <p:tgtEl>
                                          <p:spTgt spid="14"/>
                                        </p:tgtEl>
                                        <p:attrNameLst>
                                          <p:attrName>style.visibility</p:attrName>
                                        </p:attrNameLst>
                                      </p:cBhvr>
                                      <p:to>
                                        <p:strVal val="hidden"/>
                                      </p:to>
                                    </p:set>
                                  </p:childTnLst>
                                </p:cTn>
                              </p:par>
                            </p:childTnLst>
                          </p:cTn>
                        </p:par>
                        <p:par>
                          <p:cTn id="114" fill="hold">
                            <p:stCondLst>
                              <p:cond delay="500"/>
                            </p:stCondLst>
                            <p:childTnLst>
                              <p:par>
                                <p:cTn id="115" presetID="10" presetClass="entr" presetSubtype="0" fill="hold" nodeType="after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fade">
                                      <p:cBhvr>
                                        <p:cTn id="117" dur="500"/>
                                        <p:tgtEl>
                                          <p:spTgt spid="22"/>
                                        </p:tgtEl>
                                      </p:cBhvr>
                                    </p:animEffect>
                                  </p:childTnLst>
                                </p:cTn>
                              </p:par>
                            </p:childTnLst>
                          </p:cTn>
                        </p:par>
                      </p:childTnLst>
                    </p:cTn>
                  </p:par>
                  <p:par>
                    <p:cTn id="118" fill="hold">
                      <p:stCondLst>
                        <p:cond delay="indefinite"/>
                      </p:stCondLst>
                      <p:childTnLst>
                        <p:par>
                          <p:cTn id="119" fill="hold">
                            <p:stCondLst>
                              <p:cond delay="0"/>
                            </p:stCondLst>
                            <p:childTnLst>
                              <p:par>
                                <p:cTn id="120" presetID="32" presetClass="emph" presetSubtype="0" fill="hold" grpId="1" nodeType="clickEffect">
                                  <p:stCondLst>
                                    <p:cond delay="0"/>
                                  </p:stCondLst>
                                  <p:childTnLst>
                                    <p:animRot by="120000">
                                      <p:cBhvr>
                                        <p:cTn id="121" dur="100" fill="hold">
                                          <p:stCondLst>
                                            <p:cond delay="0"/>
                                          </p:stCondLst>
                                        </p:cTn>
                                        <p:tgtEl>
                                          <p:spTgt spid="16"/>
                                        </p:tgtEl>
                                        <p:attrNameLst>
                                          <p:attrName>r</p:attrName>
                                        </p:attrNameLst>
                                      </p:cBhvr>
                                    </p:animRot>
                                    <p:animRot by="-240000">
                                      <p:cBhvr>
                                        <p:cTn id="122" dur="200" fill="hold">
                                          <p:stCondLst>
                                            <p:cond delay="200"/>
                                          </p:stCondLst>
                                        </p:cTn>
                                        <p:tgtEl>
                                          <p:spTgt spid="16"/>
                                        </p:tgtEl>
                                        <p:attrNameLst>
                                          <p:attrName>r</p:attrName>
                                        </p:attrNameLst>
                                      </p:cBhvr>
                                    </p:animRot>
                                    <p:animRot by="240000">
                                      <p:cBhvr>
                                        <p:cTn id="123" dur="200" fill="hold">
                                          <p:stCondLst>
                                            <p:cond delay="400"/>
                                          </p:stCondLst>
                                        </p:cTn>
                                        <p:tgtEl>
                                          <p:spTgt spid="16"/>
                                        </p:tgtEl>
                                        <p:attrNameLst>
                                          <p:attrName>r</p:attrName>
                                        </p:attrNameLst>
                                      </p:cBhvr>
                                    </p:animRot>
                                    <p:animRot by="-240000">
                                      <p:cBhvr>
                                        <p:cTn id="124" dur="200" fill="hold">
                                          <p:stCondLst>
                                            <p:cond delay="600"/>
                                          </p:stCondLst>
                                        </p:cTn>
                                        <p:tgtEl>
                                          <p:spTgt spid="16"/>
                                        </p:tgtEl>
                                        <p:attrNameLst>
                                          <p:attrName>r</p:attrName>
                                        </p:attrNameLst>
                                      </p:cBhvr>
                                    </p:animRot>
                                    <p:animRot by="120000">
                                      <p:cBhvr>
                                        <p:cTn id="125" dur="200" fill="hold">
                                          <p:stCondLst>
                                            <p:cond delay="800"/>
                                          </p:stCondLst>
                                        </p:cTn>
                                        <p:tgtEl>
                                          <p:spTgt spid="16"/>
                                        </p:tgtEl>
                                        <p:attrNameLst>
                                          <p:attrName>r</p:attrName>
                                        </p:attrNameLst>
                                      </p:cBhvr>
                                    </p:animRot>
                                  </p:childTnLst>
                                </p:cTn>
                              </p:par>
                            </p:childTnLst>
                          </p:cTn>
                        </p:par>
                        <p:par>
                          <p:cTn id="126" fill="hold">
                            <p:stCondLst>
                              <p:cond delay="1000"/>
                            </p:stCondLst>
                            <p:childTnLst>
                              <p:par>
                                <p:cTn id="127" presetID="14" presetClass="exit" presetSubtype="10" fill="hold" grpId="2" nodeType="afterEffect">
                                  <p:stCondLst>
                                    <p:cond delay="0"/>
                                  </p:stCondLst>
                                  <p:childTnLst>
                                    <p:animEffect transition="out" filter="randombar(horizontal)">
                                      <p:cBhvr>
                                        <p:cTn id="128" dur="500"/>
                                        <p:tgtEl>
                                          <p:spTgt spid="16"/>
                                        </p:tgtEl>
                                      </p:cBhvr>
                                    </p:animEffect>
                                    <p:set>
                                      <p:cBhvr>
                                        <p:cTn id="129" dur="1" fill="hold">
                                          <p:stCondLst>
                                            <p:cond delay="499"/>
                                          </p:stCondLst>
                                        </p:cTn>
                                        <p:tgtEl>
                                          <p:spTgt spid="16"/>
                                        </p:tgtEl>
                                        <p:attrNameLst>
                                          <p:attrName>style.visibility</p:attrName>
                                        </p:attrNameLst>
                                      </p:cBhvr>
                                      <p:to>
                                        <p:strVal val="hidden"/>
                                      </p:to>
                                    </p:set>
                                  </p:childTnLst>
                                </p:cTn>
                              </p:par>
                            </p:childTnLst>
                          </p:cTn>
                        </p:par>
                        <p:par>
                          <p:cTn id="130" fill="hold">
                            <p:stCondLst>
                              <p:cond delay="1500"/>
                            </p:stCondLst>
                            <p:childTnLst>
                              <p:par>
                                <p:cTn id="131" presetID="1" presetClass="exit" presetSubtype="0" fill="hold" grpId="1" nodeType="afterEffect">
                                  <p:stCondLst>
                                    <p:cond delay="0"/>
                                  </p:stCondLst>
                                  <p:childTnLst>
                                    <p:set>
                                      <p:cBhvr>
                                        <p:cTn id="132" dur="1" fill="hold">
                                          <p:stCondLst>
                                            <p:cond delay="0"/>
                                          </p:stCondLst>
                                        </p:cTn>
                                        <p:tgtEl>
                                          <p:spTgt spid="11">
                                            <p:txEl>
                                              <p:pRg st="0" end="0"/>
                                            </p:txEl>
                                          </p:spTgt>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1">
                                            <p:bg/>
                                          </p:spTgt>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22" presetClass="entr" presetSubtype="8" fill="hold" grpId="0" nodeType="withEffect">
                                  <p:stCondLst>
                                    <p:cond delay="0"/>
                                  </p:stCondLst>
                                  <p:childTnLst>
                                    <p:set>
                                      <p:cBhvr>
                                        <p:cTn id="142" dur="1" fill="hold">
                                          <p:stCondLst>
                                            <p:cond delay="0"/>
                                          </p:stCondLst>
                                        </p:cTn>
                                        <p:tgtEl>
                                          <p:spTgt spid="20"/>
                                        </p:tgtEl>
                                        <p:attrNameLst>
                                          <p:attrName>style.visibility</p:attrName>
                                        </p:attrNameLst>
                                      </p:cBhvr>
                                      <p:to>
                                        <p:strVal val="visible"/>
                                      </p:to>
                                    </p:set>
                                    <p:animEffect transition="in" filter="wipe(left)">
                                      <p:cBhvr>
                                        <p:cTn id="14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P spid="9" grpId="0" animBg="1"/>
      <p:bldP spid="10" grpId="0" animBg="1"/>
      <p:bldP spid="11" grpId="0" build="p" animBg="1"/>
      <p:bldP spid="11" grpId="1" uiExpand="1" build="p" animBg="1"/>
      <p:bldP spid="23" grpId="0" animBg="1"/>
      <p:bldP spid="24" grpId="0" animBg="1"/>
      <p:bldP spid="5" grpId="0" animBg="1"/>
      <p:bldP spid="5" grpId="1" animBg="1"/>
      <p:bldP spid="5" grpId="2" animBg="1"/>
      <p:bldP spid="5" grpId="3" animBg="1"/>
      <p:bldP spid="16" grpId="0" animBg="1"/>
      <p:bldP spid="16" grpId="1" animBg="1"/>
      <p:bldP spid="16" grpId="2" animBg="1"/>
      <p:bldP spid="19" grpId="0" animBg="1"/>
      <p:bldP spid="6" grpId="0"/>
      <p:bldP spid="6" grpId="1"/>
      <p:bldP spid="25" grpId="0"/>
      <p:bldP spid="25"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399" y="762137"/>
            <a:ext cx="8168201" cy="1159853"/>
          </a:xfrm>
        </p:spPr>
        <p:txBody>
          <a:bodyPr anchor="ctr">
            <a:noAutofit/>
          </a:bodyPr>
          <a:lstStyle/>
          <a:p>
            <a:r>
              <a:rPr lang="en-US" sz="4400"/>
              <a:t>Easy as 1-2-3</a:t>
            </a:r>
            <a:br>
              <a:rPr lang="en-US" sz="4400"/>
            </a:br>
            <a:r>
              <a:rPr lang="en-US" sz="2800" i="1"/>
              <a:t>Cognitive containment affords expressive complexity</a:t>
            </a:r>
            <a:endParaRPr lang="en-US" sz="2800" i="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3801" y="5226515"/>
            <a:ext cx="1191375" cy="11915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3604" y="5439407"/>
            <a:ext cx="924680" cy="76571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8924" y="5439406"/>
            <a:ext cx="924680" cy="765715"/>
          </a:xfrm>
          <a:prstGeom prst="rect">
            <a:avLst/>
          </a:prstGeom>
        </p:spPr>
      </p:pic>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33801" y="3843950"/>
            <a:ext cx="1191375" cy="119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3604" y="4053959"/>
            <a:ext cx="924680" cy="765715"/>
          </a:xfrm>
          <a:prstGeom prst="rect">
            <a:avLst/>
          </a:prstGeom>
        </p:spPr>
      </p:pic>
      <p:pic>
        <p:nvPicPr>
          <p:cNvPr id="1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33800" y="2438400"/>
            <a:ext cx="1191375" cy="119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Curved Left Arrow 2"/>
          <p:cNvSpPr/>
          <p:nvPr/>
        </p:nvSpPr>
        <p:spPr bwMode="auto">
          <a:xfrm>
            <a:off x="5817683" y="2958422"/>
            <a:ext cx="583944" cy="1342727"/>
          </a:xfrm>
          <a:prstGeom prst="curvedLeftArrow">
            <a:avLst/>
          </a:prstGeom>
          <a:noFill/>
          <a:ln w="1905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25" name="Curved Left Arrow 24"/>
          <p:cNvSpPr/>
          <p:nvPr/>
        </p:nvSpPr>
        <p:spPr bwMode="auto">
          <a:xfrm>
            <a:off x="5817683" y="4529750"/>
            <a:ext cx="583944" cy="1523999"/>
          </a:xfrm>
          <a:prstGeom prst="curvedLeftArrow">
            <a:avLst/>
          </a:prstGeom>
          <a:noFill/>
          <a:ln w="1905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1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8"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27</a:t>
            </a:fld>
            <a:endParaRPr lang="en-US" dirty="0"/>
          </a:p>
        </p:txBody>
      </p:sp>
      <p:sp>
        <p:nvSpPr>
          <p:cNvPr id="9" name="Rectangle 8"/>
          <p:cNvSpPr/>
          <p:nvPr/>
        </p:nvSpPr>
        <p:spPr>
          <a:xfrm>
            <a:off x="5077848" y="2572485"/>
            <a:ext cx="739834" cy="923330"/>
          </a:xfrm>
          <a:prstGeom prst="rect">
            <a:avLst/>
          </a:prstGeom>
          <a:noFill/>
        </p:spPr>
        <p:txBody>
          <a:bodyPr wrap="squar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1</a:t>
            </a:r>
          </a:p>
        </p:txBody>
      </p:sp>
      <p:sp>
        <p:nvSpPr>
          <p:cNvPr id="20" name="Rectangle 19"/>
          <p:cNvSpPr/>
          <p:nvPr/>
        </p:nvSpPr>
        <p:spPr>
          <a:xfrm>
            <a:off x="5077848" y="3908640"/>
            <a:ext cx="739834" cy="923330"/>
          </a:xfrm>
          <a:prstGeom prst="rect">
            <a:avLst/>
          </a:prstGeom>
          <a:noFill/>
        </p:spPr>
        <p:txBody>
          <a:bodyPr wrap="squar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2</a:t>
            </a:r>
            <a:endParaRPr lang="en-US" sz="5400" b="1" cap="none" spc="0">
              <a:ln w="22225">
                <a:solidFill>
                  <a:schemeClr val="accent2"/>
                </a:solidFill>
                <a:prstDash val="solid"/>
              </a:ln>
              <a:solidFill>
                <a:schemeClr val="accent2">
                  <a:lumMod val="40000"/>
                  <a:lumOff val="60000"/>
                </a:schemeClr>
              </a:solidFill>
              <a:effectLst/>
            </a:endParaRPr>
          </a:p>
        </p:txBody>
      </p:sp>
      <p:sp>
        <p:nvSpPr>
          <p:cNvPr id="21" name="Rectangle 20"/>
          <p:cNvSpPr/>
          <p:nvPr/>
        </p:nvSpPr>
        <p:spPr>
          <a:xfrm>
            <a:off x="5077848" y="5296944"/>
            <a:ext cx="739834" cy="923330"/>
          </a:xfrm>
          <a:prstGeom prst="rect">
            <a:avLst/>
          </a:prstGeom>
          <a:noFill/>
        </p:spPr>
        <p:txBody>
          <a:bodyPr wrap="squar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3</a:t>
            </a:r>
            <a:endParaRPr lang="en-US" sz="5400" b="1" cap="none" spc="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8948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25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10" presetClass="entr" presetSubtype="0" fill="hold" nodeType="after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250"/>
                            </p:stCondLst>
                            <p:childTnLst>
                              <p:par>
                                <p:cTn id="28" presetID="10" presetClass="entr" presetSubtype="0" fill="hold"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500"/>
                            </p:stCondLst>
                            <p:childTnLst>
                              <p:par>
                                <p:cTn id="40" presetID="10" presetClass="entr" presetSubtype="0" fill="hold" nodeType="after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1250"/>
                            </p:stCondLst>
                            <p:childTnLst>
                              <p:par>
                                <p:cTn id="44" presetID="10" presetClass="entr" presetSubtype="0" fill="hold" nodeType="afterEffect">
                                  <p:stCondLst>
                                    <p:cond delay="25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par>
                          <p:cTn id="47" fill="hold">
                            <p:stCondLst>
                              <p:cond delay="2000"/>
                            </p:stCondLst>
                            <p:childTnLst>
                              <p:par>
                                <p:cTn id="48" presetID="10" presetClass="entr" presetSubtype="0" fill="hold" nodeType="afterEffect">
                                  <p:stCondLst>
                                    <p:cond delay="25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9" grpId="0"/>
      <p:bldP spid="9" grpId="1"/>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600" i="1"/>
              <a:t>Our current study</a:t>
            </a:r>
            <a:br>
              <a:rPr lang="en-US" sz="3600"/>
            </a:br>
            <a:r>
              <a:rPr lang="en-US" sz="6000"/>
              <a:t>Dative alternation</a:t>
            </a:r>
            <a:endParaRPr lang="en-US" sz="3600" dirty="0"/>
          </a:p>
        </p:txBody>
      </p:sp>
      <p:sp>
        <p:nvSpPr>
          <p:cNvPr id="7" name="Subtitle 6"/>
          <p:cNvSpPr>
            <a:spLocks noGrp="1"/>
          </p:cNvSpPr>
          <p:nvPr>
            <p:ph type="subTitle" idx="1"/>
          </p:nvPr>
        </p:nvSpPr>
        <p:spPr>
          <a:xfrm>
            <a:off x="685800" y="3505200"/>
            <a:ext cx="7620000" cy="1752600"/>
          </a:xfrm>
        </p:spPr>
        <p:txBody>
          <a:bodyPr>
            <a:normAutofit/>
          </a:bodyPr>
          <a:lstStyle/>
          <a:p>
            <a:endParaRPr lang="en-US" sz="2800" i="1"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2062021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Focus: Dative alternation</a:t>
            </a:r>
            <a:endParaRPr lang="en-US" dirty="0"/>
          </a:p>
        </p:txBody>
      </p:sp>
      <p:sp>
        <p:nvSpPr>
          <p:cNvPr id="3" name="Content Placeholder 2"/>
          <p:cNvSpPr>
            <a:spLocks noGrp="1"/>
          </p:cNvSpPr>
          <p:nvPr>
            <p:ph idx="1"/>
          </p:nvPr>
        </p:nvSpPr>
        <p:spPr/>
        <p:txBody>
          <a:bodyPr/>
          <a:lstStyle/>
          <a:p>
            <a:r>
              <a:rPr lang="en-US" b="1">
                <a:solidFill>
                  <a:srgbClr val="C00000"/>
                </a:solidFill>
              </a:rPr>
              <a:t>GIVE w/ Double-Object Construction</a:t>
            </a:r>
            <a:endParaRPr lang="en-US" b="1" dirty="0">
              <a:solidFill>
                <a:srgbClr val="C00000"/>
              </a:solidFill>
            </a:endParaRPr>
          </a:p>
          <a:p>
            <a:pPr lvl="1"/>
            <a:r>
              <a:rPr lang="en-US" sz="2800" i="1" dirty="0"/>
              <a:t>I gave </a:t>
            </a:r>
            <a:r>
              <a:rPr lang="en-US" sz="2800" i="1"/>
              <a:t>em stickers</a:t>
            </a:r>
            <a:endParaRPr lang="en-US" sz="2800" i="1" dirty="0"/>
          </a:p>
          <a:p>
            <a:pPr marL="0" indent="0">
              <a:buNone/>
            </a:pPr>
            <a:endParaRPr lang="en-US" dirty="0"/>
          </a:p>
          <a:p>
            <a:r>
              <a:rPr lang="en-US" b="1">
                <a:solidFill>
                  <a:srgbClr val="C00000"/>
                </a:solidFill>
              </a:rPr>
              <a:t>GIVE w/ Prepositional-Object Construction</a:t>
            </a:r>
            <a:endParaRPr lang="en-US" b="1" dirty="0">
              <a:solidFill>
                <a:srgbClr val="C00000"/>
              </a:solidFill>
            </a:endParaRPr>
          </a:p>
          <a:p>
            <a:pPr lvl="1"/>
            <a:r>
              <a:rPr lang="en-US" sz="2800" i="1"/>
              <a:t>and I give stickers to the kids</a:t>
            </a:r>
            <a:endParaRPr lang="en-US" i="1"/>
          </a:p>
          <a:p>
            <a:pPr lvl="1"/>
            <a:endParaRPr lang="en-US" i="1"/>
          </a:p>
          <a:p>
            <a:pPr lvl="1"/>
            <a:endParaRPr lang="en-US" sz="2800" i="1"/>
          </a:p>
          <a:p>
            <a:pPr lvl="1"/>
            <a:endParaRPr lang="en-US" sz="2800" i="1"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17932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3-participant events</a:t>
            </a:r>
            <a:endParaRPr lang="en-US" dirty="0"/>
          </a:p>
        </p:txBody>
      </p:sp>
      <p:sp>
        <p:nvSpPr>
          <p:cNvPr id="3" name="Content Placeholder 2"/>
          <p:cNvSpPr>
            <a:spLocks noGrp="1"/>
          </p:cNvSpPr>
          <p:nvPr>
            <p:ph idx="1"/>
          </p:nvPr>
        </p:nvSpPr>
        <p:spPr/>
        <p:txBody>
          <a:bodyPr/>
          <a:lstStyle/>
          <a:p>
            <a:r>
              <a:rPr lang="en-US" dirty="0"/>
              <a:t>Humans have a profound interest </a:t>
            </a:r>
            <a:r>
              <a:rPr lang="en-US"/>
              <a:t>in events that shape </a:t>
            </a:r>
            <a:r>
              <a:rPr lang="en-US" b="1">
                <a:solidFill>
                  <a:srgbClr val="C00000"/>
                </a:solidFill>
              </a:rPr>
              <a:t>social relations</a:t>
            </a:r>
            <a:r>
              <a:rPr lang="en-US"/>
              <a:t> between 2 humans (e.g </a:t>
            </a:r>
            <a:r>
              <a:rPr lang="en-US" i="1"/>
              <a:t>giving</a:t>
            </a:r>
            <a:r>
              <a:rPr lang="en-US"/>
              <a:t>)</a:t>
            </a:r>
          </a:p>
          <a:p>
            <a:r>
              <a:rPr lang="en-US"/>
              <a:t>But how can you fit </a:t>
            </a:r>
            <a:r>
              <a:rPr lang="en-US" b="1">
                <a:solidFill>
                  <a:srgbClr val="C00000"/>
                </a:solidFill>
              </a:rPr>
              <a:t>2 humans plus a gift</a:t>
            </a:r>
            <a:r>
              <a:rPr lang="en-US"/>
              <a:t> in one clause?</a:t>
            </a:r>
          </a:p>
          <a:p>
            <a:r>
              <a:rPr lang="en-US"/>
              <a:t>We propose that the emergence of three-argument syntactic structures is constrained by a </a:t>
            </a:r>
            <a:r>
              <a:rPr lang="en-US" b="1">
                <a:solidFill>
                  <a:srgbClr val="C00000"/>
                </a:solidFill>
              </a:rPr>
              <a:t>Constructional</a:t>
            </a:r>
            <a:r>
              <a:rPr lang="en-US">
                <a:solidFill>
                  <a:srgbClr val="C00000"/>
                </a:solidFill>
              </a:rPr>
              <a:t> </a:t>
            </a:r>
            <a:r>
              <a:rPr lang="en-US"/>
              <a:t>Preferred Argument Structure, which manages the limited cognitive resources available for processing core arguments.</a:t>
            </a:r>
          </a:p>
          <a:p>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2034479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Contrast: PUT (no alternation)</a:t>
            </a:r>
            <a:endParaRPr lang="en-US" dirty="0"/>
          </a:p>
        </p:txBody>
      </p:sp>
      <p:sp>
        <p:nvSpPr>
          <p:cNvPr id="3" name="Content Placeholder 2"/>
          <p:cNvSpPr>
            <a:spLocks noGrp="1"/>
          </p:cNvSpPr>
          <p:nvPr>
            <p:ph idx="1"/>
          </p:nvPr>
        </p:nvSpPr>
        <p:spPr/>
        <p:txBody>
          <a:bodyPr/>
          <a:lstStyle/>
          <a:p>
            <a:r>
              <a:rPr lang="en-US" b="1">
                <a:solidFill>
                  <a:srgbClr val="C00000"/>
                </a:solidFill>
              </a:rPr>
              <a:t>Prepositional-Object </a:t>
            </a:r>
            <a:r>
              <a:rPr lang="en-US" b="1" dirty="0">
                <a:solidFill>
                  <a:srgbClr val="C00000"/>
                </a:solidFill>
              </a:rPr>
              <a:t>w/ PUT</a:t>
            </a:r>
          </a:p>
          <a:p>
            <a:pPr lvl="1"/>
            <a:r>
              <a:rPr lang="en-US" sz="2800" i="1"/>
              <a:t>we </a:t>
            </a:r>
            <a:r>
              <a:rPr lang="en-US" sz="2800" i="1">
                <a:solidFill>
                  <a:schemeClr val="accent2"/>
                </a:solidFill>
              </a:rPr>
              <a:t>put </a:t>
            </a:r>
            <a:r>
              <a:rPr lang="en-US" sz="2800" i="1"/>
              <a:t>that money in a clearing account</a:t>
            </a:r>
          </a:p>
          <a:p>
            <a:pPr lvl="1"/>
            <a:r>
              <a:rPr lang="en-US" sz="2800" i="1"/>
              <a:t>and I </a:t>
            </a:r>
            <a:r>
              <a:rPr lang="en-US" sz="2800" i="1">
                <a:solidFill>
                  <a:schemeClr val="accent2"/>
                </a:solidFill>
              </a:rPr>
              <a:t>put </a:t>
            </a:r>
            <a:r>
              <a:rPr lang="en-US" sz="2800" i="1"/>
              <a:t>some onion powder ... in the mayonnaise</a:t>
            </a:r>
            <a:endParaRPr lang="en-US" sz="2800" dirty="0"/>
          </a:p>
          <a:p>
            <a:r>
              <a:rPr lang="en-US" sz="3200" dirty="0"/>
              <a:t>Structural analog to the ‘</a:t>
            </a:r>
            <a:r>
              <a:rPr lang="en-US" sz="3200" b="1" dirty="0"/>
              <a:t>prepositional dative’</a:t>
            </a:r>
            <a:r>
              <a:rPr lang="en-US" sz="3200" i="1" dirty="0"/>
              <a:t> </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197981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b="1" dirty="0">
                <a:solidFill>
                  <a:schemeClr val="tx2"/>
                </a:solidFill>
              </a:rPr>
              <a:t>Santa Barbara Corpus of Spoken American English</a:t>
            </a:r>
          </a:p>
          <a:p>
            <a:pPr lvl="1"/>
            <a:r>
              <a:rPr lang="en-US" dirty="0"/>
              <a:t>60 transcribed-spoken interactions</a:t>
            </a:r>
          </a:p>
          <a:p>
            <a:pPr lvl="1"/>
            <a:r>
              <a:rPr lang="en-US" dirty="0"/>
              <a:t>~250,000 words</a:t>
            </a:r>
          </a:p>
          <a:p>
            <a:pPr lvl="1"/>
            <a:r>
              <a:rPr lang="en-US"/>
              <a:t>Prosodic annotation: ~60,000 Intonation Units</a:t>
            </a:r>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822500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Retrieval</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fontScale="92500"/>
          </a:bodyPr>
          <a:lstStyle/>
          <a:p>
            <a:pPr>
              <a:tabLst>
                <a:tab pos="5432425" algn="l"/>
              </a:tabLst>
            </a:pPr>
            <a:r>
              <a:rPr lang="en-US" dirty="0"/>
              <a:t>Extracted all instances of </a:t>
            </a:r>
            <a:r>
              <a:rPr lang="en-US" b="1" cap="small" dirty="0">
                <a:solidFill>
                  <a:srgbClr val="C00000"/>
                </a:solidFill>
              </a:rPr>
              <a:t>give</a:t>
            </a:r>
            <a:r>
              <a:rPr lang="en-US" b="1" cap="small" dirty="0">
                <a:solidFill>
                  <a:schemeClr val="tx2"/>
                </a:solidFill>
              </a:rPr>
              <a:t> </a:t>
            </a:r>
            <a:r>
              <a:rPr lang="en-US" dirty="0"/>
              <a:t>and</a:t>
            </a:r>
            <a:r>
              <a:rPr lang="en-US" b="1" dirty="0">
                <a:solidFill>
                  <a:schemeClr val="tx2"/>
                </a:solidFill>
              </a:rPr>
              <a:t> </a:t>
            </a:r>
            <a:r>
              <a:rPr lang="en-US" b="1" cap="small" dirty="0">
                <a:solidFill>
                  <a:srgbClr val="C00000"/>
                </a:solidFill>
              </a:rPr>
              <a:t>put </a:t>
            </a:r>
            <a:r>
              <a:rPr lang="en-US" dirty="0"/>
              <a:t>in the Santa </a:t>
            </a:r>
            <a:r>
              <a:rPr lang="en-US"/>
              <a:t>Barbara Corpus </a:t>
            </a:r>
            <a:r>
              <a:rPr lang="en-US" sz="1900"/>
              <a:t>(Du Bois et al. 2000-2005)</a:t>
            </a:r>
            <a:endParaRPr lang="en-US" b="1" dirty="0">
              <a:solidFill>
                <a:schemeClr val="tx2"/>
              </a:solidFill>
            </a:endParaRPr>
          </a:p>
          <a:p>
            <a:pPr>
              <a:tabLst>
                <a:tab pos="5432425" algn="l"/>
              </a:tabLst>
            </a:pPr>
            <a:r>
              <a:rPr lang="en-US" dirty="0"/>
              <a:t>Annotated each token </a:t>
            </a:r>
            <a:r>
              <a:rPr lang="en-US"/>
              <a:t>for </a:t>
            </a:r>
            <a:r>
              <a:rPr lang="en-US" b="1">
                <a:solidFill>
                  <a:srgbClr val="C00000"/>
                </a:solidFill>
              </a:rPr>
              <a:t>verb &amp; construction type</a:t>
            </a:r>
          </a:p>
          <a:p>
            <a:pPr lvl="1">
              <a:tabLst>
                <a:tab pos="5432425" algn="l"/>
              </a:tabLst>
            </a:pPr>
            <a:r>
              <a:rPr lang="en-US" b="1">
                <a:solidFill>
                  <a:srgbClr val="C00000"/>
                </a:solidFill>
              </a:rPr>
              <a:t>GIVE—double object	(give_do)</a:t>
            </a:r>
          </a:p>
          <a:p>
            <a:pPr lvl="1">
              <a:tabLst>
                <a:tab pos="5432425" algn="l"/>
              </a:tabLst>
            </a:pPr>
            <a:r>
              <a:rPr lang="en-US" b="1">
                <a:solidFill>
                  <a:srgbClr val="C00000"/>
                </a:solidFill>
              </a:rPr>
              <a:t>GIVE—prepositional object 	(give_po)</a:t>
            </a:r>
          </a:p>
          <a:p>
            <a:pPr lvl="1">
              <a:tabLst>
                <a:tab pos="5432425" algn="l"/>
              </a:tabLst>
            </a:pPr>
            <a:r>
              <a:rPr lang="en-US" b="1">
                <a:solidFill>
                  <a:srgbClr val="C00000"/>
                </a:solidFill>
              </a:rPr>
              <a:t>PUT—prepositional object 	(put_po)</a:t>
            </a:r>
            <a:endParaRPr lang="en-US" b="1" dirty="0">
              <a:solidFill>
                <a:srgbClr val="C00000"/>
              </a:solidFill>
            </a:endParaRPr>
          </a:p>
          <a:p>
            <a:pPr>
              <a:tabLst>
                <a:tab pos="5432425" algn="l"/>
              </a:tabLst>
            </a:pPr>
            <a:r>
              <a:rPr lang="en-US"/>
              <a:t>Excluded non-hits </a:t>
            </a:r>
          </a:p>
          <a:p>
            <a:pPr lvl="1">
              <a:tabLst>
                <a:tab pos="5432425" algn="l"/>
              </a:tabLst>
            </a:pPr>
            <a:r>
              <a:rPr lang="en-US" sz="2200" i="1"/>
              <a:t>and everyone had </a:t>
            </a:r>
            <a:r>
              <a:rPr lang="en-US" sz="2200" i="1">
                <a:solidFill>
                  <a:schemeClr val="accent2"/>
                </a:solidFill>
              </a:rPr>
              <a:t>given up</a:t>
            </a:r>
          </a:p>
          <a:p>
            <a:pPr lvl="1">
              <a:tabLst>
                <a:tab pos="5432425" algn="l"/>
              </a:tabLst>
            </a:pPr>
            <a:r>
              <a:rPr lang="en-US" sz="2200" i="1"/>
              <a:t>Well I had </a:t>
            </a:r>
            <a:r>
              <a:rPr lang="en-US" sz="2200" i="1">
                <a:solidFill>
                  <a:schemeClr val="accent2"/>
                </a:solidFill>
              </a:rPr>
              <a:t>given him up for dead</a:t>
            </a:r>
          </a:p>
          <a:p>
            <a:pPr lvl="1">
              <a:tabLst>
                <a:tab pos="5432425" algn="l"/>
              </a:tabLst>
            </a:pPr>
            <a:r>
              <a:rPr lang="en-US" sz="2200" i="1"/>
              <a:t>How do you </a:t>
            </a:r>
            <a:r>
              <a:rPr lang="en-US" sz="2200" i="1">
                <a:solidFill>
                  <a:schemeClr val="accent2"/>
                </a:solidFill>
              </a:rPr>
              <a:t>put up with</a:t>
            </a:r>
            <a:r>
              <a:rPr lang="en-US" sz="2200">
                <a:solidFill>
                  <a:schemeClr val="accent2"/>
                </a:solidFill>
              </a:rPr>
              <a:t> </a:t>
            </a:r>
            <a:r>
              <a:rPr lang="en-US" sz="2200" i="1"/>
              <a:t>that </a:t>
            </a:r>
          </a:p>
          <a:p>
            <a:pPr lvl="1">
              <a:tabLst>
                <a:tab pos="5432425" algn="l"/>
              </a:tabLst>
            </a:pPr>
            <a:r>
              <a:rPr lang="en-US" sz="2200" i="1"/>
              <a:t>You can </a:t>
            </a:r>
            <a:r>
              <a:rPr lang="en-US" sz="2200" i="1">
                <a:solidFill>
                  <a:schemeClr val="accent2"/>
                </a:solidFill>
              </a:rPr>
              <a:t>put in </a:t>
            </a:r>
            <a:r>
              <a:rPr lang="en-US" sz="2200" i="1"/>
              <a:t>a ninety-minute tape</a:t>
            </a:r>
          </a:p>
          <a:p>
            <a:pPr lvl="1">
              <a:tabLst>
                <a:tab pos="5432425" algn="l"/>
              </a:tabLst>
            </a:pPr>
            <a:r>
              <a:rPr lang="en-US" sz="2200"/>
              <a:t>(etc.) </a:t>
            </a:r>
            <a:endParaRPr lang="en-US"/>
          </a:p>
        </p:txBody>
      </p:sp>
    </p:spTree>
    <p:extLst>
      <p:ext uri="{BB962C8B-B14F-4D97-AF65-F5344CB8AC3E}">
        <p14:creationId xmlns:p14="http://schemas.microsoft.com/office/powerpoint/2010/main" val="1960211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Observations per construction</a:t>
            </a:r>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686681"/>
            <a:ext cx="5562600" cy="4686891"/>
          </a:xfrm>
          <a:prstGeom prst="rect">
            <a:avLst/>
          </a:prstGeom>
        </p:spPr>
      </p:pic>
      <p:sp>
        <p:nvSpPr>
          <p:cNvPr id="7" name="Content Placeholder 5"/>
          <p:cNvSpPr txBox="1">
            <a:spLocks/>
          </p:cNvSpPr>
          <p:nvPr/>
        </p:nvSpPr>
        <p:spPr>
          <a:xfrm>
            <a:off x="2362201" y="5562600"/>
            <a:ext cx="3809999" cy="685800"/>
          </a:xfrm>
          <a:prstGeom prst="rect">
            <a:avLst/>
          </a:prstGeom>
          <a:solidFill>
            <a:schemeClr val="bg1"/>
          </a:solidFill>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tabLst>
                <a:tab pos="5432425" algn="l"/>
              </a:tabLst>
            </a:pPr>
            <a:r>
              <a:rPr lang="en-US" sz="2000"/>
              <a:t>   GIVE          GIVE         PUT</a:t>
            </a:r>
            <a:r>
              <a:rPr lang="en-US" sz="2400"/>
              <a:t>      </a:t>
            </a:r>
          </a:p>
          <a:p>
            <a:pPr marL="0" indent="0">
              <a:buNone/>
              <a:tabLst>
                <a:tab pos="5432425" algn="l"/>
              </a:tabLst>
            </a:pPr>
            <a:r>
              <a:rPr lang="en-US" sz="1600"/>
              <a:t>Double-Obj      Prep-Obj       Prep-Obj</a:t>
            </a:r>
          </a:p>
        </p:txBody>
      </p:sp>
    </p:spTree>
    <p:extLst>
      <p:ext uri="{BB962C8B-B14F-4D97-AF65-F5344CB8AC3E}">
        <p14:creationId xmlns:p14="http://schemas.microsoft.com/office/powerpoint/2010/main" val="6621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Dependent variable: </a:t>
            </a:r>
            <a:r>
              <a:rPr lang="en-US">
                <a:solidFill>
                  <a:srgbClr val="C00000"/>
                </a:solidFill>
              </a:rPr>
              <a:t>Length</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49A0C8E7-6CE0-491A-B9B2-4BF9FAEE037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n-US" b="1">
                <a:solidFill>
                  <a:srgbClr val="C00000"/>
                </a:solidFill>
              </a:rPr>
              <a:t>Length </a:t>
            </a:r>
            <a:r>
              <a:rPr lang="en-US"/>
              <a:t>of arguments is based on </a:t>
            </a:r>
            <a:r>
              <a:rPr lang="en-US" b="1">
                <a:solidFill>
                  <a:srgbClr val="C00000"/>
                </a:solidFill>
              </a:rPr>
              <a:t># of characters </a:t>
            </a:r>
            <a:r>
              <a:rPr lang="en-US"/>
              <a:t>in noun phrase</a:t>
            </a:r>
            <a:endParaRPr lang="en-US" b="1">
              <a:solidFill>
                <a:srgbClr val="C00000"/>
              </a:solidFill>
            </a:endParaRPr>
          </a:p>
          <a:p>
            <a:r>
              <a:rPr lang="en-US"/>
              <a:t>Value is log-transformed to approach normal distribution</a:t>
            </a:r>
          </a:p>
          <a:p>
            <a:r>
              <a:rPr lang="en-US"/>
              <a:t>Length is understood as a proxy for cognitive </a:t>
            </a:r>
            <a:r>
              <a:rPr lang="en-US" b="1">
                <a:solidFill>
                  <a:srgbClr val="C00000"/>
                </a:solidFill>
              </a:rPr>
              <a:t>accessibility</a:t>
            </a:r>
          </a:p>
          <a:p>
            <a:r>
              <a:rPr lang="en-US"/>
              <a:t>This </a:t>
            </a:r>
            <a:r>
              <a:rPr lang="en-US" b="1" dirty="0">
                <a:solidFill>
                  <a:srgbClr val="C00000"/>
                </a:solidFill>
              </a:rPr>
              <a:t>continuous</a:t>
            </a:r>
            <a:r>
              <a:rPr lang="en-US" dirty="0">
                <a:solidFill>
                  <a:srgbClr val="C00000"/>
                </a:solidFill>
              </a:rPr>
              <a:t> </a:t>
            </a:r>
            <a:r>
              <a:rPr lang="en-US" dirty="0"/>
              <a:t>variable (in comparison to the original </a:t>
            </a:r>
            <a:r>
              <a:rPr lang="en-US" b="1" dirty="0">
                <a:solidFill>
                  <a:srgbClr val="C00000"/>
                </a:solidFill>
              </a:rPr>
              <a:t>binary</a:t>
            </a:r>
            <a:r>
              <a:rPr lang="en-US" dirty="0"/>
              <a:t> lexical/non-lexical contrast of Preferred Argument Structure) provides a </a:t>
            </a:r>
            <a:r>
              <a:rPr lang="en-US" b="1" dirty="0">
                <a:solidFill>
                  <a:srgbClr val="C00000"/>
                </a:solidFill>
              </a:rPr>
              <a:t>finer grain of resolution</a:t>
            </a:r>
            <a:endParaRPr lang="en-US" dirty="0"/>
          </a:p>
        </p:txBody>
      </p:sp>
    </p:spTree>
    <p:extLst>
      <p:ext uri="{BB962C8B-B14F-4D97-AF65-F5344CB8AC3E}">
        <p14:creationId xmlns:p14="http://schemas.microsoft.com/office/powerpoint/2010/main" val="2297343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Variables</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n-US" b="1" dirty="0">
                <a:solidFill>
                  <a:schemeClr val="tx2"/>
                </a:solidFill>
              </a:rPr>
              <a:t>Animacy</a:t>
            </a:r>
          </a:p>
          <a:p>
            <a:pPr lvl="1"/>
            <a:r>
              <a:rPr lang="en-US" i="1" dirty="0"/>
              <a:t>animate, inanimate</a:t>
            </a:r>
          </a:p>
          <a:p>
            <a:pPr lvl="1"/>
            <a:r>
              <a:rPr lang="en-US" b="1" dirty="0">
                <a:solidFill>
                  <a:srgbClr val="C00000"/>
                </a:solidFill>
              </a:rPr>
              <a:t>Prediction</a:t>
            </a:r>
            <a:r>
              <a:rPr lang="en-US" dirty="0"/>
              <a:t>:    </a:t>
            </a:r>
            <a:r>
              <a:rPr lang="en-US" b="1" dirty="0"/>
              <a:t>animate &lt; inanimate</a:t>
            </a:r>
          </a:p>
          <a:p>
            <a:pPr lvl="2"/>
            <a:r>
              <a:rPr lang="en-US" dirty="0"/>
              <a:t>(e.g. Givon 1983, Du Bois 1987, Everett 2009)</a:t>
            </a:r>
          </a:p>
          <a:p>
            <a:pPr lvl="1"/>
            <a:endParaRPr lang="en-US" sz="2800" dirty="0"/>
          </a:p>
          <a:p>
            <a:r>
              <a:rPr lang="en-US" b="1" dirty="0">
                <a:solidFill>
                  <a:schemeClr val="tx2"/>
                </a:solidFill>
              </a:rPr>
              <a:t>Person</a:t>
            </a:r>
          </a:p>
          <a:p>
            <a:pPr lvl="1"/>
            <a:r>
              <a:rPr lang="en-US" i="1" dirty="0"/>
              <a:t>first/second, third</a:t>
            </a:r>
          </a:p>
          <a:p>
            <a:pPr lvl="1"/>
            <a:r>
              <a:rPr lang="en-US" b="1" dirty="0">
                <a:solidFill>
                  <a:srgbClr val="C00000"/>
                </a:solidFill>
              </a:rPr>
              <a:t>Prediction</a:t>
            </a:r>
            <a:r>
              <a:rPr lang="en-US" dirty="0"/>
              <a:t>:</a:t>
            </a:r>
            <a:r>
              <a:rPr lang="en-US" i="1" dirty="0"/>
              <a:t>     </a:t>
            </a:r>
            <a:r>
              <a:rPr lang="en-US" b="1" dirty="0"/>
              <a:t>first/second &lt; third</a:t>
            </a:r>
          </a:p>
          <a:p>
            <a:pPr lvl="2"/>
            <a:r>
              <a:rPr lang="en-US" dirty="0"/>
              <a:t>(essentially </a:t>
            </a:r>
            <a:r>
              <a:rPr lang="en-US" i="1" dirty="0"/>
              <a:t>de facto</a:t>
            </a:r>
            <a:r>
              <a:rPr lang="en-US" dirty="0"/>
              <a:t>)</a:t>
            </a:r>
          </a:p>
        </p:txBody>
      </p:sp>
    </p:spTree>
    <p:extLst>
      <p:ext uri="{BB962C8B-B14F-4D97-AF65-F5344CB8AC3E}">
        <p14:creationId xmlns:p14="http://schemas.microsoft.com/office/powerpoint/2010/main" val="3311005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Variables</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n-US" b="1" dirty="0">
                <a:solidFill>
                  <a:schemeClr val="tx2"/>
                </a:solidFill>
              </a:rPr>
              <a:t>Grammatical role </a:t>
            </a:r>
            <a:endParaRPr lang="en-US" dirty="0"/>
          </a:p>
          <a:p>
            <a:pPr lvl="1"/>
            <a:r>
              <a:rPr lang="en-US" i="1" dirty="0"/>
              <a:t>subject, direct object, indirect object, prep object</a:t>
            </a:r>
          </a:p>
          <a:p>
            <a:pPr lvl="1"/>
            <a:r>
              <a:rPr lang="en-US" b="1" dirty="0">
                <a:solidFill>
                  <a:srgbClr val="C00000"/>
                </a:solidFill>
              </a:rPr>
              <a:t>Prediction</a:t>
            </a:r>
            <a:r>
              <a:rPr lang="en-US" dirty="0"/>
              <a:t>:    </a:t>
            </a:r>
            <a:r>
              <a:rPr lang="en-US" b="1" i="1" dirty="0"/>
              <a:t>sub/ind &lt; dir obj &lt; prep obj</a:t>
            </a:r>
          </a:p>
          <a:p>
            <a:pPr lvl="2"/>
            <a:r>
              <a:rPr lang="en-US" dirty="0"/>
              <a:t>(e.g. Du Bois 1987; Du Bois, Kumpf &amp; Ashby, 2003; PAS)</a:t>
            </a:r>
          </a:p>
          <a:p>
            <a:endParaRPr lang="en-US" b="1" dirty="0">
              <a:solidFill>
                <a:schemeClr val="tx2"/>
              </a:solidFill>
            </a:endParaRPr>
          </a:p>
          <a:p>
            <a:r>
              <a:rPr lang="en-US" b="1" dirty="0">
                <a:solidFill>
                  <a:schemeClr val="tx2"/>
                </a:solidFill>
              </a:rPr>
              <a:t>Relative position in clause</a:t>
            </a:r>
          </a:p>
          <a:p>
            <a:pPr lvl="1"/>
            <a:r>
              <a:rPr lang="en-US" i="1"/>
              <a:t>non-final, final</a:t>
            </a:r>
            <a:endParaRPr lang="en-US" i="1" dirty="0"/>
          </a:p>
          <a:p>
            <a:pPr lvl="1"/>
            <a:r>
              <a:rPr lang="en-US" b="1" dirty="0">
                <a:solidFill>
                  <a:srgbClr val="C00000"/>
                </a:solidFill>
              </a:rPr>
              <a:t>Prediction</a:t>
            </a:r>
            <a:r>
              <a:rPr lang="en-US"/>
              <a:t>:    </a:t>
            </a:r>
            <a:r>
              <a:rPr lang="en-US" b="1"/>
              <a:t>non-final &lt; final</a:t>
            </a:r>
            <a:endParaRPr lang="en-US" b="1" dirty="0"/>
          </a:p>
          <a:p>
            <a:pPr lvl="2"/>
            <a:r>
              <a:rPr lang="en-US" dirty="0"/>
              <a:t>(e.g. Wasow 1997; Ferreira &amp; Dell 2000)</a:t>
            </a:r>
          </a:p>
          <a:p>
            <a:pPr lvl="1"/>
            <a:endParaRPr lang="en-US" dirty="0"/>
          </a:p>
          <a:p>
            <a:pPr lvl="1"/>
            <a:endParaRPr lang="en-US" dirty="0"/>
          </a:p>
        </p:txBody>
      </p:sp>
    </p:spTree>
    <p:extLst>
      <p:ext uri="{BB962C8B-B14F-4D97-AF65-F5344CB8AC3E}">
        <p14:creationId xmlns:p14="http://schemas.microsoft.com/office/powerpoint/2010/main" val="2407283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Variables</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s-GT" b="1">
                <a:solidFill>
                  <a:schemeClr val="tx2"/>
                </a:solidFill>
              </a:rPr>
              <a:t>Extra Intonation Unit </a:t>
            </a:r>
            <a:r>
              <a:rPr lang="en-US" b="1">
                <a:solidFill>
                  <a:schemeClr val="tx2"/>
                </a:solidFill>
              </a:rPr>
              <a:t>(prosodic boundary between verb and argument)</a:t>
            </a:r>
            <a:endParaRPr lang="en-US" b="1" dirty="0">
              <a:solidFill>
                <a:schemeClr val="tx2"/>
              </a:solidFill>
            </a:endParaRPr>
          </a:p>
          <a:p>
            <a:pPr lvl="1"/>
            <a:r>
              <a:rPr lang="en-US" i="1"/>
              <a:t>no, yes</a:t>
            </a:r>
            <a:endParaRPr lang="en-US" i="1" dirty="0"/>
          </a:p>
          <a:p>
            <a:pPr lvl="1"/>
            <a:r>
              <a:rPr lang="en-US" b="1" dirty="0">
                <a:solidFill>
                  <a:srgbClr val="C00000"/>
                </a:solidFill>
              </a:rPr>
              <a:t>Prediction</a:t>
            </a:r>
            <a:r>
              <a:rPr lang="en-US" dirty="0"/>
              <a:t>:</a:t>
            </a:r>
            <a:r>
              <a:rPr lang="en-US" i="1" dirty="0"/>
              <a:t>     </a:t>
            </a:r>
            <a:r>
              <a:rPr lang="en-US" b="1" dirty="0"/>
              <a:t>no &lt; yes</a:t>
            </a:r>
          </a:p>
          <a:p>
            <a:pPr lvl="2"/>
            <a:r>
              <a:rPr lang="en-US" dirty="0"/>
              <a:t>(e.g. Chafe 1979, 1994; Du Bois 1987, 2003)</a:t>
            </a:r>
          </a:p>
          <a:p>
            <a:pPr lvl="1">
              <a:buNone/>
            </a:pPr>
            <a:endParaRPr lang="en-US" dirty="0"/>
          </a:p>
          <a:p>
            <a:pPr lvl="1"/>
            <a:endParaRPr lang="en-US" dirty="0"/>
          </a:p>
        </p:txBody>
      </p:sp>
    </p:spTree>
    <p:extLst>
      <p:ext uri="{BB962C8B-B14F-4D97-AF65-F5344CB8AC3E}">
        <p14:creationId xmlns:p14="http://schemas.microsoft.com/office/powerpoint/2010/main" val="1415909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of interest</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n-US" b="1" dirty="0">
                <a:solidFill>
                  <a:schemeClr val="tx2"/>
                </a:solidFill>
              </a:rPr>
              <a:t>Thematic role</a:t>
            </a:r>
          </a:p>
          <a:p>
            <a:pPr lvl="1"/>
            <a:r>
              <a:rPr lang="en-US" i="1" dirty="0"/>
              <a:t>agent, recipient/goal, theme</a:t>
            </a:r>
          </a:p>
          <a:p>
            <a:pPr lvl="1"/>
            <a:r>
              <a:rPr lang="en-US" b="1" dirty="0">
                <a:solidFill>
                  <a:srgbClr val="C00000"/>
                </a:solidFill>
              </a:rPr>
              <a:t>Prediction</a:t>
            </a:r>
            <a:r>
              <a:rPr lang="en-US" dirty="0"/>
              <a:t>:</a:t>
            </a:r>
            <a:r>
              <a:rPr lang="en-US" i="1" dirty="0"/>
              <a:t>     </a:t>
            </a:r>
            <a:r>
              <a:rPr lang="en-US" b="1" dirty="0"/>
              <a:t>depends on arg structure construction</a:t>
            </a:r>
          </a:p>
          <a:p>
            <a:endParaRPr lang="en-US" dirty="0"/>
          </a:p>
          <a:p>
            <a:r>
              <a:rPr lang="en-US" b="1" dirty="0">
                <a:solidFill>
                  <a:schemeClr val="tx2"/>
                </a:solidFill>
              </a:rPr>
              <a:t>Partially </a:t>
            </a:r>
            <a:r>
              <a:rPr lang="en-US" b="1">
                <a:solidFill>
                  <a:schemeClr val="tx2"/>
                </a:solidFill>
              </a:rPr>
              <a:t>specified Argument Structure </a:t>
            </a:r>
            <a:r>
              <a:rPr lang="en-US" b="1" dirty="0">
                <a:solidFill>
                  <a:schemeClr val="tx2"/>
                </a:solidFill>
              </a:rPr>
              <a:t>C</a:t>
            </a:r>
            <a:r>
              <a:rPr lang="en-US" b="1">
                <a:solidFill>
                  <a:schemeClr val="tx2"/>
                </a:solidFill>
              </a:rPr>
              <a:t>onstruction</a:t>
            </a:r>
            <a:endParaRPr lang="en-US" b="1" dirty="0">
              <a:solidFill>
                <a:schemeClr val="tx2"/>
              </a:solidFill>
            </a:endParaRPr>
          </a:p>
          <a:p>
            <a:pPr lvl="1"/>
            <a:r>
              <a:rPr lang="en-US" i="1" dirty="0"/>
              <a:t>give </a:t>
            </a:r>
            <a:r>
              <a:rPr lang="en-US"/>
              <a:t>+ double-object</a:t>
            </a:r>
            <a:r>
              <a:rPr lang="en-US" i="1"/>
              <a:t>, </a:t>
            </a:r>
            <a:r>
              <a:rPr lang="en-US" i="1" dirty="0"/>
              <a:t>give </a:t>
            </a:r>
            <a:r>
              <a:rPr lang="en-US"/>
              <a:t>+ prep-obj</a:t>
            </a:r>
            <a:r>
              <a:rPr lang="en-US" i="1" dirty="0"/>
              <a:t>, put </a:t>
            </a:r>
            <a:r>
              <a:rPr lang="en-US"/>
              <a:t>+ prep-obj</a:t>
            </a:r>
            <a:endParaRPr lang="en-US" dirty="0"/>
          </a:p>
          <a:p>
            <a:pPr lvl="1"/>
            <a:r>
              <a:rPr lang="en-US" b="1" dirty="0">
                <a:solidFill>
                  <a:srgbClr val="C00000"/>
                </a:solidFill>
              </a:rPr>
              <a:t>Prediction</a:t>
            </a:r>
            <a:r>
              <a:rPr lang="en-US" b="1" dirty="0"/>
              <a:t>:</a:t>
            </a:r>
            <a:r>
              <a:rPr lang="en-US" b="1" dirty="0">
                <a:solidFill>
                  <a:srgbClr val="C00000"/>
                </a:solidFill>
              </a:rPr>
              <a:t>    </a:t>
            </a:r>
            <a:r>
              <a:rPr lang="en-US" b="1" dirty="0"/>
              <a:t>depends on thematic role</a:t>
            </a:r>
          </a:p>
          <a:p>
            <a:pPr lvl="1">
              <a:buNone/>
            </a:pPr>
            <a:endParaRPr lang="en-US" b="1" dirty="0">
              <a:solidFill>
                <a:srgbClr val="C00000"/>
              </a:solidFill>
            </a:endParaRPr>
          </a:p>
        </p:txBody>
      </p:sp>
    </p:spTree>
    <p:extLst>
      <p:ext uri="{BB962C8B-B14F-4D97-AF65-F5344CB8AC3E}">
        <p14:creationId xmlns:p14="http://schemas.microsoft.com/office/powerpoint/2010/main" val="3475789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interaction</a:t>
            </a:r>
          </a:p>
        </p:txBody>
      </p:sp>
      <p:sp>
        <p:nvSpPr>
          <p:cNvPr id="4" name="Slide Number Placeholder 3"/>
          <p:cNvSpPr>
            <a:spLocks noGrp="1"/>
          </p:cNvSpPr>
          <p:nvPr>
            <p:ph type="sldNum" sz="quarter" idx="12"/>
          </p:nvPr>
        </p:nvSpPr>
        <p:spPr/>
        <p:txBody>
          <a:bodyPr/>
          <a:lstStyle/>
          <a:p>
            <a:fld id="{49A0C8E7-6CE0-491A-B9B2-4BF9FAEE037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6" name="Content Placeholder 5"/>
          <p:cNvSpPr>
            <a:spLocks noGrp="1"/>
          </p:cNvSpPr>
          <p:nvPr>
            <p:ph idx="1"/>
          </p:nvPr>
        </p:nvSpPr>
        <p:spPr/>
        <p:txBody>
          <a:bodyPr>
            <a:normAutofit/>
          </a:bodyPr>
          <a:lstStyle/>
          <a:p>
            <a:r>
              <a:rPr lang="en-US" b="1" dirty="0">
                <a:solidFill>
                  <a:schemeClr val="tx2"/>
                </a:solidFill>
              </a:rPr>
              <a:t>Thematic Role </a:t>
            </a:r>
            <a:r>
              <a:rPr lang="en-US" b="1">
                <a:solidFill>
                  <a:schemeClr val="tx2"/>
                </a:solidFill>
              </a:rPr>
              <a:t>: </a:t>
            </a:r>
            <a:br>
              <a:rPr lang="en-US" b="1">
                <a:solidFill>
                  <a:schemeClr val="tx2"/>
                </a:solidFill>
              </a:rPr>
            </a:br>
            <a:r>
              <a:rPr lang="en-US" b="1">
                <a:solidFill>
                  <a:schemeClr val="tx2"/>
                </a:solidFill>
              </a:rPr>
              <a:t>       Verb </a:t>
            </a:r>
            <a:r>
              <a:rPr lang="en-US" b="1" dirty="0">
                <a:solidFill>
                  <a:schemeClr val="tx2"/>
                </a:solidFill>
              </a:rPr>
              <a:t>+ Argument Structure Construction</a:t>
            </a:r>
          </a:p>
          <a:p>
            <a:pPr lvl="1"/>
            <a:r>
              <a:rPr lang="en-US" b="1" dirty="0">
                <a:solidFill>
                  <a:srgbClr val="C00000"/>
                </a:solidFill>
              </a:rPr>
              <a:t>Prediction:   </a:t>
            </a:r>
            <a:r>
              <a:rPr lang="en-US" b="1" dirty="0"/>
              <a:t> ?</a:t>
            </a:r>
          </a:p>
          <a:p>
            <a:pPr marL="2520950" lvl="1" indent="-182563"/>
            <a:endParaRPr lang="en-US" dirty="0"/>
          </a:p>
          <a:p>
            <a:pPr lvl="1">
              <a:buNone/>
            </a:pPr>
            <a:endParaRPr lang="en-US" dirty="0"/>
          </a:p>
          <a:p>
            <a:pPr lvl="1"/>
            <a:endParaRPr lang="en-US" dirty="0"/>
          </a:p>
        </p:txBody>
      </p:sp>
    </p:spTree>
    <p:extLst>
      <p:ext uri="{BB962C8B-B14F-4D97-AF65-F5344CB8AC3E}">
        <p14:creationId xmlns:p14="http://schemas.microsoft.com/office/powerpoint/2010/main" val="96357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How much is too much?</a:t>
            </a:r>
            <a:endParaRPr lang="en-US" sz="6000"/>
          </a:p>
        </p:txBody>
      </p:sp>
      <p:sp>
        <p:nvSpPr>
          <p:cNvPr id="3" name="Content Placeholder 2"/>
          <p:cNvSpPr>
            <a:spLocks noGrp="1"/>
          </p:cNvSpPr>
          <p:nvPr>
            <p:ph idx="1"/>
          </p:nvPr>
        </p:nvSpPr>
        <p:spPr/>
        <p:txBody>
          <a:bodyPr>
            <a:normAutofit/>
          </a:bodyPr>
          <a:lstStyle/>
          <a:p>
            <a:pPr marL="0" indent="0">
              <a:buNone/>
            </a:pPr>
            <a:r>
              <a:rPr lang="en-US"/>
              <a:t>Experiment design by Ted Gibson’s lab: </a:t>
            </a:r>
          </a:p>
          <a:p>
            <a:r>
              <a:rPr lang="en-US" i="1"/>
              <a:t>The manager brought an architect to the engineer so they could discuss the plans.</a:t>
            </a:r>
          </a:p>
          <a:p>
            <a:r>
              <a:rPr lang="en-US" i="1"/>
              <a:t>The manager brought an architect the engineer so they could discuss the plans.</a:t>
            </a:r>
          </a:p>
          <a:p>
            <a:pPr marL="0" indent="0" algn="r">
              <a:buNone/>
            </a:pPr>
            <a:r>
              <a:rPr lang="en-US" sz="2000"/>
              <a:t>(Brown, Savova &amp; Gibson 2012: 201)</a:t>
            </a:r>
          </a:p>
        </p:txBody>
      </p:sp>
      <p:sp>
        <p:nvSpPr>
          <p:cNvPr id="4" name="Slide Number Placeholder 3"/>
          <p:cNvSpPr>
            <a:spLocks noGrp="1"/>
          </p:cNvSpPr>
          <p:nvPr>
            <p:ph type="sldNum" sz="quarter" idx="12"/>
          </p:nvPr>
        </p:nvSpPr>
        <p:spPr/>
        <p:txBody>
          <a:bodyPr/>
          <a:lstStyle/>
          <a:p>
            <a:fld id="{49A0C8E7-6CE0-491A-B9B2-4BF9FAEE037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242279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err="1"/>
              <a:t>Results</a:t>
            </a:r>
            <a:endParaRPr lang="en-US" dirty="0"/>
          </a:p>
        </p:txBody>
      </p:sp>
      <p:sp>
        <p:nvSpPr>
          <p:cNvPr id="3" name="Content Placeholder 2"/>
          <p:cNvSpPr>
            <a:spLocks noGrp="1"/>
          </p:cNvSpPr>
          <p:nvPr>
            <p:ph idx="1"/>
          </p:nvPr>
        </p:nvSpPr>
        <p:spPr/>
        <p:txBody>
          <a:bodyPr/>
          <a:lstStyle/>
          <a:p>
            <a:r>
              <a:rPr lang="es-GT" b="1" dirty="0">
                <a:solidFill>
                  <a:schemeClr val="tx2"/>
                </a:solidFill>
              </a:rPr>
              <a:t>Linear </a:t>
            </a:r>
            <a:r>
              <a:rPr lang="es-GT" b="1" dirty="0" err="1">
                <a:solidFill>
                  <a:schemeClr val="tx2"/>
                </a:solidFill>
              </a:rPr>
              <a:t>mixed</a:t>
            </a:r>
            <a:r>
              <a:rPr lang="es-GT" b="1" dirty="0">
                <a:solidFill>
                  <a:schemeClr val="tx2"/>
                </a:solidFill>
              </a:rPr>
              <a:t> </a:t>
            </a:r>
            <a:r>
              <a:rPr lang="es-GT" b="1" dirty="0" err="1">
                <a:solidFill>
                  <a:schemeClr val="tx2"/>
                </a:solidFill>
              </a:rPr>
              <a:t>effects</a:t>
            </a:r>
            <a:r>
              <a:rPr lang="es-GT" b="1" dirty="0">
                <a:solidFill>
                  <a:schemeClr val="tx2"/>
                </a:solidFill>
              </a:rPr>
              <a:t> </a:t>
            </a:r>
            <a:r>
              <a:rPr lang="es-GT" b="1" dirty="0" err="1">
                <a:solidFill>
                  <a:schemeClr val="tx2"/>
                </a:solidFill>
              </a:rPr>
              <a:t>regression</a:t>
            </a:r>
            <a:endParaRPr lang="es-GT" b="1" dirty="0">
              <a:solidFill>
                <a:schemeClr val="tx2"/>
              </a:solidFill>
            </a:endParaRPr>
          </a:p>
          <a:p>
            <a:pPr lvl="1"/>
            <a:r>
              <a:rPr lang="es-GT" dirty="0" err="1"/>
              <a:t>Hierarchical</a:t>
            </a:r>
            <a:r>
              <a:rPr lang="es-GT" dirty="0"/>
              <a:t> </a:t>
            </a:r>
            <a:r>
              <a:rPr lang="es-GT" dirty="0" err="1"/>
              <a:t>elimination</a:t>
            </a:r>
            <a:r>
              <a:rPr lang="es-GT" dirty="0"/>
              <a:t> of </a:t>
            </a:r>
            <a:r>
              <a:rPr lang="es-GT" dirty="0" err="1"/>
              <a:t>factors</a:t>
            </a:r>
            <a:endParaRPr lang="es-GT" dirty="0"/>
          </a:p>
          <a:p>
            <a:pPr lvl="1"/>
            <a:r>
              <a:rPr lang="es-GT" dirty="0" err="1"/>
              <a:t>Random</a:t>
            </a:r>
            <a:r>
              <a:rPr lang="es-GT" dirty="0"/>
              <a:t> </a:t>
            </a:r>
            <a:r>
              <a:rPr lang="es-GT" dirty="0" err="1"/>
              <a:t>intercept</a:t>
            </a:r>
            <a:r>
              <a:rPr lang="es-GT" dirty="0"/>
              <a:t> </a:t>
            </a:r>
            <a:r>
              <a:rPr lang="es-GT" dirty="0" err="1"/>
              <a:t>adjustments</a:t>
            </a:r>
            <a:r>
              <a:rPr lang="es-GT" dirty="0"/>
              <a:t> </a:t>
            </a:r>
            <a:r>
              <a:rPr lang="es-GT" dirty="0" err="1"/>
              <a:t>for</a:t>
            </a:r>
            <a:r>
              <a:rPr lang="es-GT" dirty="0"/>
              <a:t> individual </a:t>
            </a:r>
            <a:r>
              <a:rPr lang="es-GT" dirty="0" err="1"/>
              <a:t>speakers</a:t>
            </a:r>
            <a:endParaRPr lang="es-GT" dirty="0"/>
          </a:p>
          <a:p>
            <a:pPr lvl="1"/>
            <a:endParaRPr lang="es-GT" dirty="0"/>
          </a:p>
          <a:p>
            <a:endParaRPr lang="es-GT" dirty="0"/>
          </a:p>
          <a:p>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40</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2008300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a:t>Variables</a:t>
            </a:r>
            <a:endParaRPr lang="en-US" dirty="0"/>
          </a:p>
        </p:txBody>
      </p:sp>
      <p:sp>
        <p:nvSpPr>
          <p:cNvPr id="3" name="Content Placeholder 2"/>
          <p:cNvSpPr>
            <a:spLocks noGrp="1"/>
          </p:cNvSpPr>
          <p:nvPr>
            <p:ph idx="1"/>
          </p:nvPr>
        </p:nvSpPr>
        <p:spPr/>
        <p:txBody>
          <a:bodyPr/>
          <a:lstStyle/>
          <a:p>
            <a:pPr lvl="1"/>
            <a:r>
              <a:rPr lang="es-GT" b="1" dirty="0" err="1"/>
              <a:t>Animacy</a:t>
            </a:r>
            <a:endParaRPr lang="es-GT" b="1" dirty="0"/>
          </a:p>
          <a:p>
            <a:pPr lvl="1"/>
            <a:r>
              <a:rPr lang="es-GT" b="1" dirty="0" err="1"/>
              <a:t>Person</a:t>
            </a:r>
            <a:endParaRPr lang="es-GT" b="1" dirty="0"/>
          </a:p>
          <a:p>
            <a:pPr lvl="1"/>
            <a:r>
              <a:rPr lang="es-GT" b="1" dirty="0" err="1"/>
              <a:t>Grammatical</a:t>
            </a:r>
            <a:r>
              <a:rPr lang="es-GT" b="1" dirty="0"/>
              <a:t> role</a:t>
            </a:r>
          </a:p>
          <a:p>
            <a:pPr lvl="1"/>
            <a:r>
              <a:rPr lang="es-GT" b="1" dirty="0" err="1"/>
              <a:t>Relative</a:t>
            </a:r>
            <a:r>
              <a:rPr lang="es-GT" b="1" dirty="0"/>
              <a:t> position</a:t>
            </a:r>
          </a:p>
          <a:p>
            <a:pPr lvl="1"/>
            <a:r>
              <a:rPr lang="es-GT" b="1" dirty="0"/>
              <a:t>Extra </a:t>
            </a:r>
            <a:r>
              <a:rPr lang="es-GT" b="1" dirty="0" err="1"/>
              <a:t>Intonation</a:t>
            </a:r>
            <a:r>
              <a:rPr lang="es-GT" b="1" dirty="0"/>
              <a:t> </a:t>
            </a:r>
            <a:r>
              <a:rPr lang="es-GT" b="1" dirty="0" err="1"/>
              <a:t>Unit</a:t>
            </a:r>
            <a:endParaRPr lang="es-GT" b="1" dirty="0"/>
          </a:p>
          <a:p>
            <a:pPr lvl="1"/>
            <a:r>
              <a:rPr lang="es-GT" b="1" dirty="0" err="1"/>
              <a:t>Thematic</a:t>
            </a:r>
            <a:r>
              <a:rPr lang="es-GT" b="1" dirty="0"/>
              <a:t> role</a:t>
            </a:r>
          </a:p>
          <a:p>
            <a:pPr lvl="1"/>
            <a:r>
              <a:rPr lang="es-GT" b="1" dirty="0" err="1"/>
              <a:t>Verb</a:t>
            </a:r>
            <a:r>
              <a:rPr lang="es-GT" b="1" dirty="0"/>
              <a:t> + </a:t>
            </a:r>
            <a:r>
              <a:rPr lang="es-GT" b="1" dirty="0" err="1"/>
              <a:t>Construction</a:t>
            </a:r>
            <a:endParaRPr lang="es-GT" b="1" dirty="0"/>
          </a:p>
          <a:p>
            <a:pPr lvl="1"/>
            <a:r>
              <a:rPr lang="es-GT" b="1" dirty="0" err="1"/>
              <a:t>Thematic</a:t>
            </a:r>
            <a:r>
              <a:rPr lang="es-GT" b="1" dirty="0"/>
              <a:t> role : </a:t>
            </a:r>
            <a:r>
              <a:rPr lang="es-GT" b="1" dirty="0" err="1"/>
              <a:t>Verb</a:t>
            </a:r>
            <a:r>
              <a:rPr lang="es-GT" b="1" dirty="0"/>
              <a:t> + </a:t>
            </a:r>
            <a:r>
              <a:rPr lang="es-GT" b="1" dirty="0" err="1"/>
              <a:t>Construction</a:t>
            </a:r>
            <a:endParaRPr lang="es-GT" b="1" dirty="0"/>
          </a:p>
          <a:p>
            <a:endParaRPr lang="es-GT" dirty="0"/>
          </a:p>
          <a:p>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41</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283282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a:t>Significant predictors</a:t>
            </a:r>
            <a:endParaRPr lang="en-US" dirty="0"/>
          </a:p>
        </p:txBody>
      </p:sp>
      <p:sp>
        <p:nvSpPr>
          <p:cNvPr id="3" name="Content Placeholder 2"/>
          <p:cNvSpPr>
            <a:spLocks noGrp="1"/>
          </p:cNvSpPr>
          <p:nvPr>
            <p:ph idx="1"/>
          </p:nvPr>
        </p:nvSpPr>
        <p:spPr/>
        <p:txBody>
          <a:bodyPr/>
          <a:lstStyle/>
          <a:p>
            <a:pPr lvl="1"/>
            <a:r>
              <a:rPr lang="es-GT" b="1" dirty="0" err="1">
                <a:solidFill>
                  <a:schemeClr val="bg1">
                    <a:lumMod val="65000"/>
                  </a:schemeClr>
                </a:solidFill>
              </a:rPr>
              <a:t>Animacy</a:t>
            </a:r>
            <a:endParaRPr lang="es-GT" b="1" dirty="0">
              <a:solidFill>
                <a:schemeClr val="bg1">
                  <a:lumMod val="65000"/>
                </a:schemeClr>
              </a:solidFill>
            </a:endParaRPr>
          </a:p>
          <a:p>
            <a:pPr lvl="1"/>
            <a:r>
              <a:rPr lang="es-GT" b="1" dirty="0" err="1">
                <a:solidFill>
                  <a:srgbClr val="C00000"/>
                </a:solidFill>
              </a:rPr>
              <a:t>Person</a:t>
            </a:r>
            <a:r>
              <a:rPr lang="es-GT" b="1" dirty="0">
                <a:solidFill>
                  <a:srgbClr val="C00000"/>
                </a:solidFill>
              </a:rPr>
              <a:t> ***</a:t>
            </a:r>
          </a:p>
          <a:p>
            <a:pPr lvl="1"/>
            <a:r>
              <a:rPr lang="es-GT" b="1" dirty="0" err="1">
                <a:solidFill>
                  <a:schemeClr val="bg1">
                    <a:lumMod val="65000"/>
                  </a:schemeClr>
                </a:solidFill>
              </a:rPr>
              <a:t>Grammatical</a:t>
            </a:r>
            <a:r>
              <a:rPr lang="es-GT" b="1" dirty="0">
                <a:solidFill>
                  <a:schemeClr val="bg1">
                    <a:lumMod val="65000"/>
                  </a:schemeClr>
                </a:solidFill>
              </a:rPr>
              <a:t> role</a:t>
            </a:r>
          </a:p>
          <a:p>
            <a:pPr lvl="1"/>
            <a:r>
              <a:rPr lang="es-GT" b="1" dirty="0" err="1">
                <a:solidFill>
                  <a:schemeClr val="bg1">
                    <a:lumMod val="65000"/>
                  </a:schemeClr>
                </a:solidFill>
              </a:rPr>
              <a:t>Relative</a:t>
            </a:r>
            <a:r>
              <a:rPr lang="es-GT" b="1" dirty="0">
                <a:solidFill>
                  <a:schemeClr val="bg1">
                    <a:lumMod val="65000"/>
                  </a:schemeClr>
                </a:solidFill>
              </a:rPr>
              <a:t> position</a:t>
            </a:r>
          </a:p>
          <a:p>
            <a:pPr lvl="1"/>
            <a:r>
              <a:rPr lang="es-GT" b="1">
                <a:solidFill>
                  <a:srgbClr val="C00000"/>
                </a:solidFill>
              </a:rPr>
              <a:t>Extra Intonation Unit ***</a:t>
            </a:r>
            <a:endParaRPr lang="es-GT" b="1" dirty="0">
              <a:solidFill>
                <a:srgbClr val="C00000"/>
              </a:solidFill>
            </a:endParaRPr>
          </a:p>
          <a:p>
            <a:pPr lvl="1"/>
            <a:r>
              <a:rPr lang="es-GT" b="1" dirty="0" err="1">
                <a:solidFill>
                  <a:srgbClr val="C00000"/>
                </a:solidFill>
              </a:rPr>
              <a:t>Thematic</a:t>
            </a:r>
            <a:r>
              <a:rPr lang="es-GT" b="1" dirty="0">
                <a:solidFill>
                  <a:srgbClr val="C00000"/>
                </a:solidFill>
              </a:rPr>
              <a:t> role *</a:t>
            </a:r>
          </a:p>
          <a:p>
            <a:pPr lvl="1"/>
            <a:r>
              <a:rPr lang="es-GT" b="1" dirty="0" err="1">
                <a:solidFill>
                  <a:schemeClr val="bg1">
                    <a:lumMod val="65000"/>
                  </a:schemeClr>
                </a:solidFill>
              </a:rPr>
              <a:t>Verb</a:t>
            </a:r>
            <a:r>
              <a:rPr lang="es-GT" b="1" dirty="0">
                <a:solidFill>
                  <a:schemeClr val="bg1">
                    <a:lumMod val="65000"/>
                  </a:schemeClr>
                </a:solidFill>
              </a:rPr>
              <a:t> + </a:t>
            </a:r>
            <a:r>
              <a:rPr lang="es-GT" b="1" dirty="0" err="1">
                <a:solidFill>
                  <a:schemeClr val="bg1">
                    <a:lumMod val="65000"/>
                  </a:schemeClr>
                </a:solidFill>
              </a:rPr>
              <a:t>Construction</a:t>
            </a:r>
            <a:endParaRPr lang="es-GT" b="1" dirty="0">
              <a:solidFill>
                <a:schemeClr val="bg1">
                  <a:lumMod val="65000"/>
                </a:schemeClr>
              </a:solidFill>
            </a:endParaRPr>
          </a:p>
          <a:p>
            <a:pPr lvl="1"/>
            <a:r>
              <a:rPr lang="es-GT" b="1" dirty="0" err="1">
                <a:solidFill>
                  <a:srgbClr val="C00000"/>
                </a:solidFill>
              </a:rPr>
              <a:t>Thematic</a:t>
            </a:r>
            <a:r>
              <a:rPr lang="es-GT" b="1" dirty="0">
                <a:solidFill>
                  <a:srgbClr val="C00000"/>
                </a:solidFill>
              </a:rPr>
              <a:t> role : </a:t>
            </a:r>
            <a:r>
              <a:rPr lang="es-GT" b="1" dirty="0" err="1">
                <a:solidFill>
                  <a:srgbClr val="C00000"/>
                </a:solidFill>
              </a:rPr>
              <a:t>Verb</a:t>
            </a:r>
            <a:r>
              <a:rPr lang="es-GT" b="1" dirty="0">
                <a:solidFill>
                  <a:srgbClr val="C00000"/>
                </a:solidFill>
              </a:rPr>
              <a:t> + </a:t>
            </a:r>
            <a:r>
              <a:rPr lang="es-GT" b="1" dirty="0" err="1">
                <a:solidFill>
                  <a:srgbClr val="C00000"/>
                </a:solidFill>
              </a:rPr>
              <a:t>Construction</a:t>
            </a:r>
            <a:r>
              <a:rPr lang="es-GT" b="1" dirty="0">
                <a:solidFill>
                  <a:srgbClr val="C00000"/>
                </a:solidFill>
              </a:rPr>
              <a:t> ***</a:t>
            </a:r>
          </a:p>
          <a:p>
            <a:endParaRPr lang="es-GT" dirty="0"/>
          </a:p>
          <a:p>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42</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1631301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Person: 1st/2nd vs. 3rd</a:t>
            </a:r>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43</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pic>
        <p:nvPicPr>
          <p:cNvPr id="8" name="Content Placeholder 7" descr="02_person.jpeg"/>
          <p:cNvPicPr>
            <a:picLocks noGrp="1" noChangeAspect="1"/>
          </p:cNvPicPr>
          <p:nvPr>
            <p:ph idx="1"/>
          </p:nvPr>
        </p:nvPicPr>
        <p:blipFill>
          <a:blip r:embed="rId3" cstate="print"/>
          <a:srcRect t="6930" b="6930"/>
          <a:stretch>
            <a:fillRect/>
          </a:stretch>
        </p:blipFill>
        <p:spPr>
          <a:xfrm>
            <a:off x="1295400" y="1360170"/>
            <a:ext cx="5638800" cy="4735830"/>
          </a:xfrm>
        </p:spPr>
      </p:pic>
    </p:spTree>
    <p:extLst>
      <p:ext uri="{BB962C8B-B14F-4D97-AF65-F5344CB8AC3E}">
        <p14:creationId xmlns:p14="http://schemas.microsoft.com/office/powerpoint/2010/main" val="945886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Extra Intonation Unit</a:t>
            </a:r>
            <a:endParaRPr lang="en-US"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44</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pic>
        <p:nvPicPr>
          <p:cNvPr id="8" name="Content Placeholder 7" descr="03_IUbrk.jpeg"/>
          <p:cNvPicPr>
            <a:picLocks noGrp="1" noChangeAspect="1"/>
          </p:cNvPicPr>
          <p:nvPr>
            <p:ph idx="1"/>
          </p:nvPr>
        </p:nvPicPr>
        <p:blipFill>
          <a:blip r:embed="rId3" cstate="print"/>
          <a:srcRect t="7264"/>
          <a:stretch>
            <a:fillRect/>
          </a:stretch>
        </p:blipFill>
        <p:spPr>
          <a:xfrm>
            <a:off x="1295400" y="1371600"/>
            <a:ext cx="5646510" cy="5105400"/>
          </a:xfrm>
        </p:spPr>
      </p:pic>
    </p:spTree>
    <p:extLst>
      <p:ext uri="{BB962C8B-B14F-4D97-AF65-F5344CB8AC3E}">
        <p14:creationId xmlns:p14="http://schemas.microsoft.com/office/powerpoint/2010/main" val="13757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Thematic role : Verb + construction </a:t>
            </a:r>
            <a:endParaRPr lang="en-US" sz="4000"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45</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pic>
        <p:nvPicPr>
          <p:cNvPr id="8" name="Content Placeholder 7" descr="01_thmrole_cx.jpeg"/>
          <p:cNvPicPr>
            <a:picLocks noGrp="1" noChangeAspect="1"/>
          </p:cNvPicPr>
          <p:nvPr>
            <p:ph idx="1"/>
          </p:nvPr>
        </p:nvPicPr>
        <p:blipFill>
          <a:blip r:embed="rId3" cstate="print"/>
          <a:stretch>
            <a:fillRect/>
          </a:stretch>
        </p:blipFill>
        <p:spPr>
          <a:xfrm>
            <a:off x="125929" y="1447800"/>
            <a:ext cx="8892141" cy="4395355"/>
          </a:xfrm>
        </p:spPr>
      </p:pic>
      <p:sp>
        <p:nvSpPr>
          <p:cNvPr id="6" name="Content Placeholder 5"/>
          <p:cNvSpPr txBox="1">
            <a:spLocks/>
          </p:cNvSpPr>
          <p:nvPr/>
        </p:nvSpPr>
        <p:spPr>
          <a:xfrm>
            <a:off x="1066800" y="1604910"/>
            <a:ext cx="7467600" cy="1045326"/>
          </a:xfrm>
          <a:prstGeom prst="rect">
            <a:avLst/>
          </a:prstGeom>
          <a:solidFill>
            <a:schemeClr val="bg1"/>
          </a:solidFill>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tabLst>
                <a:tab pos="5432425" algn="l"/>
              </a:tabLst>
            </a:pPr>
            <a:r>
              <a:rPr lang="en-US"/>
              <a:t>   GIVE                    GIVE                      PUT</a:t>
            </a:r>
            <a:r>
              <a:rPr lang="en-US" sz="3200"/>
              <a:t>      </a:t>
            </a:r>
          </a:p>
          <a:p>
            <a:pPr marL="0" indent="0">
              <a:buNone/>
              <a:tabLst>
                <a:tab pos="5432425" algn="l"/>
              </a:tabLst>
            </a:pPr>
            <a:r>
              <a:rPr lang="en-US" sz="2000"/>
              <a:t>Double-Obj                        Prep-Obj                          Prep-Obj</a:t>
            </a:r>
          </a:p>
        </p:txBody>
      </p:sp>
      <p:sp>
        <p:nvSpPr>
          <p:cNvPr id="7" name="Content Placeholder 5"/>
          <p:cNvSpPr txBox="1">
            <a:spLocks/>
          </p:cNvSpPr>
          <p:nvPr/>
        </p:nvSpPr>
        <p:spPr>
          <a:xfrm>
            <a:off x="601980" y="4759730"/>
            <a:ext cx="8416090" cy="1052945"/>
          </a:xfrm>
          <a:prstGeom prst="rect">
            <a:avLst/>
          </a:prstGeom>
          <a:solidFill>
            <a:schemeClr val="bg1"/>
          </a:solidFill>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tabLst>
                <a:tab pos="5432425" algn="l"/>
              </a:tabLst>
            </a:pPr>
            <a:r>
              <a:rPr lang="en-US" sz="2400"/>
              <a:t>     AGT REC THM           AGT REC THM            AGT REC THM</a:t>
            </a:r>
            <a:endParaRPr lang="en-US"/>
          </a:p>
          <a:p>
            <a:pPr marL="0" indent="0" algn="ctr">
              <a:buNone/>
              <a:tabLst>
                <a:tab pos="5432425" algn="l"/>
              </a:tabLst>
            </a:pPr>
            <a:r>
              <a:rPr lang="en-US" sz="3200"/>
              <a:t>Thematic Role</a:t>
            </a:r>
          </a:p>
        </p:txBody>
      </p:sp>
    </p:spTree>
    <p:extLst>
      <p:ext uri="{BB962C8B-B14F-4D97-AF65-F5344CB8AC3E}">
        <p14:creationId xmlns:p14="http://schemas.microsoft.com/office/powerpoint/2010/main" val="3846586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Conclusions</a:t>
            </a:r>
            <a:endParaRPr lang="en-US" dirty="0"/>
          </a:p>
        </p:txBody>
      </p:sp>
      <p:sp>
        <p:nvSpPr>
          <p:cNvPr id="7" name="Subtitle 6"/>
          <p:cNvSpPr>
            <a:spLocks noGrp="1"/>
          </p:cNvSpPr>
          <p:nvPr>
            <p:ph type="subTitle" idx="1"/>
          </p:nvPr>
        </p:nvSpPr>
        <p:spPr>
          <a:xfrm>
            <a:off x="685800" y="3505200"/>
            <a:ext cx="7620000" cy="1752600"/>
          </a:xfrm>
        </p:spPr>
        <p:txBody>
          <a:bodyPr>
            <a:normAutofit/>
          </a:bodyPr>
          <a:lstStyle/>
          <a:p>
            <a:endParaRPr lang="en-US" sz="2800" i="1"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209674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399" y="762137"/>
            <a:ext cx="8168201" cy="1159853"/>
          </a:xfrm>
        </p:spPr>
        <p:txBody>
          <a:bodyPr anchor="ctr">
            <a:noAutofit/>
          </a:bodyPr>
          <a:lstStyle/>
          <a:p>
            <a:r>
              <a:rPr lang="en-US" sz="4400"/>
              <a:t>Easy as 1-2-3</a:t>
            </a:r>
            <a:br>
              <a:rPr lang="en-US" sz="4400"/>
            </a:br>
            <a:r>
              <a:rPr lang="en-US" sz="2800" i="1"/>
              <a:t>Cognitive containment affords expressive complexity</a:t>
            </a:r>
            <a:endParaRPr lang="en-US" sz="2800" i="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3801" y="5226515"/>
            <a:ext cx="1191375" cy="11915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3604" y="5439407"/>
            <a:ext cx="924680" cy="76571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8924" y="5439406"/>
            <a:ext cx="924680" cy="765715"/>
          </a:xfrm>
          <a:prstGeom prst="rect">
            <a:avLst/>
          </a:prstGeom>
        </p:spPr>
      </p:pic>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33801" y="3843950"/>
            <a:ext cx="1191375" cy="119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3604" y="4053959"/>
            <a:ext cx="924680" cy="765715"/>
          </a:xfrm>
          <a:prstGeom prst="rect">
            <a:avLst/>
          </a:prstGeom>
        </p:spPr>
      </p:pic>
      <p:pic>
        <p:nvPicPr>
          <p:cNvPr id="1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33800" y="2438400"/>
            <a:ext cx="1191375" cy="119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Curved Left Arrow 2"/>
          <p:cNvSpPr/>
          <p:nvPr/>
        </p:nvSpPr>
        <p:spPr bwMode="auto">
          <a:xfrm>
            <a:off x="5817683" y="2958422"/>
            <a:ext cx="583944" cy="1342727"/>
          </a:xfrm>
          <a:prstGeom prst="curvedLeftArrow">
            <a:avLst/>
          </a:prstGeom>
          <a:noFill/>
          <a:ln w="1905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25" name="Curved Left Arrow 24"/>
          <p:cNvSpPr/>
          <p:nvPr/>
        </p:nvSpPr>
        <p:spPr bwMode="auto">
          <a:xfrm>
            <a:off x="5817683" y="4529750"/>
            <a:ext cx="583944" cy="1523999"/>
          </a:xfrm>
          <a:prstGeom prst="curvedLeftArrow">
            <a:avLst/>
          </a:prstGeom>
          <a:noFill/>
          <a:ln w="19050"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652330" fontAlgn="base" hangingPunct="0">
              <a:lnSpc>
                <a:spcPct val="93000"/>
              </a:lnSpc>
              <a:spcBef>
                <a:spcPct val="0"/>
              </a:spcBef>
              <a:spcAft>
                <a:spcPct val="0"/>
              </a:spcAft>
              <a:buClr>
                <a:srgbClr val="000000"/>
              </a:buClr>
              <a:buSzPct val="100000"/>
            </a:pPr>
            <a:endParaRPr lang="en-US" sz="2200" dirty="0">
              <a:solidFill>
                <a:schemeClr val="bg1"/>
              </a:solidFill>
              <a:latin typeface="Arial" charset="0"/>
            </a:endParaRPr>
          </a:p>
        </p:txBody>
      </p:sp>
      <p:sp>
        <p:nvSpPr>
          <p:cNvPr id="17"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
        <p:nvSpPr>
          <p:cNvPr id="18" name="Slide Number Placeholder 3"/>
          <p:cNvSpPr>
            <a:spLocks noGrp="1"/>
          </p:cNvSpPr>
          <p:nvPr>
            <p:ph type="sldNum" sz="quarter" idx="12"/>
          </p:nvPr>
        </p:nvSpPr>
        <p:spPr>
          <a:xfrm>
            <a:off x="7620000" y="18288"/>
            <a:ext cx="1066800" cy="329184"/>
          </a:xfrm>
        </p:spPr>
        <p:txBody>
          <a:bodyPr/>
          <a:lstStyle/>
          <a:p>
            <a:fld id="{49A0C8E7-6CE0-491A-B9B2-4BF9FAEE0374}" type="slidenum">
              <a:rPr lang="en-US" smtClean="0"/>
              <a:pPr/>
              <a:t>47</a:t>
            </a:fld>
            <a:endParaRPr lang="en-US" dirty="0"/>
          </a:p>
        </p:txBody>
      </p:sp>
      <p:sp>
        <p:nvSpPr>
          <p:cNvPr id="9" name="Rectangle 8"/>
          <p:cNvSpPr/>
          <p:nvPr/>
        </p:nvSpPr>
        <p:spPr>
          <a:xfrm>
            <a:off x="5077848" y="2572485"/>
            <a:ext cx="739834" cy="923330"/>
          </a:xfrm>
          <a:prstGeom prst="rect">
            <a:avLst/>
          </a:prstGeom>
          <a:noFill/>
        </p:spPr>
        <p:txBody>
          <a:bodyPr wrap="squar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1</a:t>
            </a:r>
          </a:p>
        </p:txBody>
      </p:sp>
      <p:sp>
        <p:nvSpPr>
          <p:cNvPr id="20" name="Rectangle 19"/>
          <p:cNvSpPr/>
          <p:nvPr/>
        </p:nvSpPr>
        <p:spPr>
          <a:xfrm>
            <a:off x="5077848" y="3908640"/>
            <a:ext cx="739834" cy="923330"/>
          </a:xfrm>
          <a:prstGeom prst="rect">
            <a:avLst/>
          </a:prstGeom>
          <a:noFill/>
        </p:spPr>
        <p:txBody>
          <a:bodyPr wrap="squar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2</a:t>
            </a:r>
            <a:endParaRPr lang="en-US" sz="5400" b="1" cap="none" spc="0">
              <a:ln w="22225">
                <a:solidFill>
                  <a:schemeClr val="accent2"/>
                </a:solidFill>
                <a:prstDash val="solid"/>
              </a:ln>
              <a:solidFill>
                <a:schemeClr val="accent2">
                  <a:lumMod val="40000"/>
                  <a:lumOff val="60000"/>
                </a:schemeClr>
              </a:solidFill>
              <a:effectLst/>
            </a:endParaRPr>
          </a:p>
        </p:txBody>
      </p:sp>
      <p:sp>
        <p:nvSpPr>
          <p:cNvPr id="21" name="Rectangle 20"/>
          <p:cNvSpPr/>
          <p:nvPr/>
        </p:nvSpPr>
        <p:spPr>
          <a:xfrm>
            <a:off x="5077848" y="5296944"/>
            <a:ext cx="739834" cy="923330"/>
          </a:xfrm>
          <a:prstGeom prst="rect">
            <a:avLst/>
          </a:prstGeom>
          <a:noFill/>
        </p:spPr>
        <p:txBody>
          <a:bodyPr wrap="squar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3</a:t>
            </a:r>
            <a:endParaRPr lang="en-US" sz="5400" b="1" cap="none" spc="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566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25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10" presetClass="entr" presetSubtype="0" fill="hold" nodeType="after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250"/>
                            </p:stCondLst>
                            <p:childTnLst>
                              <p:par>
                                <p:cTn id="28" presetID="10" presetClass="entr" presetSubtype="0" fill="hold"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500"/>
                            </p:stCondLst>
                            <p:childTnLst>
                              <p:par>
                                <p:cTn id="40" presetID="10" presetClass="entr" presetSubtype="0" fill="hold" nodeType="after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1250"/>
                            </p:stCondLst>
                            <p:childTnLst>
                              <p:par>
                                <p:cTn id="44" presetID="10" presetClass="entr" presetSubtype="0" fill="hold" nodeType="afterEffect">
                                  <p:stCondLst>
                                    <p:cond delay="25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par>
                          <p:cTn id="47" fill="hold">
                            <p:stCondLst>
                              <p:cond delay="2000"/>
                            </p:stCondLst>
                            <p:childTnLst>
                              <p:par>
                                <p:cTn id="48" presetID="10" presetClass="entr" presetSubtype="0" fill="hold" nodeType="afterEffect">
                                  <p:stCondLst>
                                    <p:cond delay="25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9" grpId="0"/>
      <p:bldP spid="9" grpId="1"/>
      <p:bldP spid="20"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a:t>
            </a:r>
            <a:endParaRPr lang="en-US" dirty="0"/>
          </a:p>
        </p:txBody>
      </p:sp>
      <p:sp>
        <p:nvSpPr>
          <p:cNvPr id="3" name="Content Placeholder 2"/>
          <p:cNvSpPr>
            <a:spLocks noGrp="1"/>
          </p:cNvSpPr>
          <p:nvPr>
            <p:ph idx="1"/>
          </p:nvPr>
        </p:nvSpPr>
        <p:spPr/>
        <p:txBody>
          <a:bodyPr>
            <a:normAutofit lnSpcReduction="10000"/>
          </a:bodyPr>
          <a:lstStyle/>
          <a:p>
            <a:r>
              <a:rPr lang="en-US"/>
              <a:t>The </a:t>
            </a:r>
            <a:r>
              <a:rPr lang="en-US" b="1">
                <a:solidFill>
                  <a:srgbClr val="C00000"/>
                </a:solidFill>
              </a:rPr>
              <a:t>Cognitive Containment Strategy </a:t>
            </a:r>
            <a:r>
              <a:rPr lang="en-US"/>
              <a:t>balances support for </a:t>
            </a:r>
            <a:r>
              <a:rPr lang="en-US" b="1">
                <a:solidFill>
                  <a:srgbClr val="C00000"/>
                </a:solidFill>
              </a:rPr>
              <a:t>expressive complexity</a:t>
            </a:r>
            <a:r>
              <a:rPr lang="en-US"/>
              <a:t> with effective management of </a:t>
            </a:r>
            <a:r>
              <a:rPr lang="en-US" b="1">
                <a:solidFill>
                  <a:srgbClr val="C00000"/>
                </a:solidFill>
              </a:rPr>
              <a:t>limited resources</a:t>
            </a:r>
          </a:p>
          <a:p>
            <a:r>
              <a:rPr lang="en-US"/>
              <a:t>Argument </a:t>
            </a:r>
            <a:r>
              <a:rPr lang="en-US" dirty="0"/>
              <a:t>structure constructions differ in their </a:t>
            </a:r>
            <a:r>
              <a:rPr lang="en-US" b="1" dirty="0">
                <a:solidFill>
                  <a:srgbClr val="C00000"/>
                </a:solidFill>
              </a:rPr>
              <a:t>specialized (but motivated) strategies </a:t>
            </a:r>
            <a:r>
              <a:rPr lang="en-US" dirty="0"/>
              <a:t>for how to load information/content across their argument slots.</a:t>
            </a:r>
          </a:p>
          <a:p>
            <a:r>
              <a:rPr lang="en-US"/>
              <a:t>Argument slots in constructions are distinguished by observable differences in argument </a:t>
            </a:r>
            <a:r>
              <a:rPr lang="en-US" b="1">
                <a:solidFill>
                  <a:srgbClr val="C00000"/>
                </a:solidFill>
              </a:rPr>
              <a:t>length</a:t>
            </a:r>
            <a:r>
              <a:rPr lang="en-US" b="1"/>
              <a:t> </a:t>
            </a:r>
            <a:r>
              <a:rPr lang="en-US"/>
              <a:t>as a proxy for </a:t>
            </a:r>
            <a:r>
              <a:rPr lang="en-US" b="1">
                <a:solidFill>
                  <a:srgbClr val="C00000"/>
                </a:solidFill>
              </a:rPr>
              <a:t>accessibility</a:t>
            </a:r>
            <a:r>
              <a:rPr lang="en-US"/>
              <a:t>.</a:t>
            </a:r>
          </a:p>
        </p:txBody>
      </p:sp>
      <p:sp>
        <p:nvSpPr>
          <p:cNvPr id="4" name="Slide Number Placeholder 3"/>
          <p:cNvSpPr>
            <a:spLocks noGrp="1"/>
          </p:cNvSpPr>
          <p:nvPr>
            <p:ph type="sldNum" sz="quarter" idx="12"/>
          </p:nvPr>
        </p:nvSpPr>
        <p:spPr/>
        <p:txBody>
          <a:bodyPr/>
          <a:lstStyle/>
          <a:p>
            <a:fld id="{49A0C8E7-6CE0-491A-B9B2-4BF9FAEE0374}" type="slidenum">
              <a:rPr lang="en-US" smtClean="0"/>
              <a:pPr/>
              <a:t>48</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3161412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Directions for future research</a:t>
            </a:r>
          </a:p>
        </p:txBody>
      </p:sp>
      <p:sp>
        <p:nvSpPr>
          <p:cNvPr id="3" name="Content Placeholder 2"/>
          <p:cNvSpPr>
            <a:spLocks noGrp="1"/>
          </p:cNvSpPr>
          <p:nvPr>
            <p:ph idx="1"/>
          </p:nvPr>
        </p:nvSpPr>
        <p:spPr/>
        <p:txBody>
          <a:bodyPr>
            <a:normAutofit lnSpcReduction="10000"/>
          </a:bodyPr>
          <a:lstStyle/>
          <a:p>
            <a:pPr marL="0" indent="0">
              <a:buNone/>
            </a:pPr>
            <a:r>
              <a:rPr lang="en-US" sz="3200" i="1" dirty="0">
                <a:solidFill>
                  <a:srgbClr val="FF0000"/>
                </a:solidFill>
              </a:rPr>
              <a:t>We need more</a:t>
            </a:r>
            <a:r>
              <a:rPr lang="en-US" sz="2400" i="1" dirty="0">
                <a:solidFill>
                  <a:srgbClr val="FF0000"/>
                </a:solidFill>
              </a:rPr>
              <a:t>:</a:t>
            </a:r>
          </a:p>
          <a:p>
            <a:r>
              <a:rPr lang="en-US" sz="2400"/>
              <a:t>Accessibility measures</a:t>
            </a:r>
          </a:p>
          <a:p>
            <a:r>
              <a:rPr lang="en-US" sz="2400"/>
              <a:t>Verb </a:t>
            </a:r>
            <a:r>
              <a:rPr lang="en-US" sz="2400" dirty="0"/>
              <a:t>types </a:t>
            </a:r>
            <a:r>
              <a:rPr lang="en-US" sz="2000" dirty="0"/>
              <a:t>(</a:t>
            </a:r>
            <a:r>
              <a:rPr lang="en-US" sz="2000" dirty="0" err="1"/>
              <a:t>ditransitive</a:t>
            </a:r>
            <a:r>
              <a:rPr lang="en-US" sz="2000" dirty="0"/>
              <a:t>-biased verbs)</a:t>
            </a:r>
            <a:endParaRPr lang="en-US" sz="2400" dirty="0"/>
          </a:p>
          <a:p>
            <a:r>
              <a:rPr lang="en-US" sz="2400"/>
              <a:t>Diverse Argument </a:t>
            </a:r>
            <a:r>
              <a:rPr lang="en-US" sz="2400" dirty="0"/>
              <a:t>Structure Constructions </a:t>
            </a:r>
            <a:br>
              <a:rPr lang="en-US" sz="2400" dirty="0"/>
            </a:br>
            <a:r>
              <a:rPr lang="en-US" sz="2000" dirty="0"/>
              <a:t>(intransitive, transitive, </a:t>
            </a:r>
            <a:r>
              <a:rPr lang="en-US" sz="2000" dirty="0" err="1"/>
              <a:t>ditransitive</a:t>
            </a:r>
            <a:r>
              <a:rPr lang="en-US" sz="2000" dirty="0"/>
              <a:t>; complement-taking predicates; existential/</a:t>
            </a:r>
            <a:r>
              <a:rPr lang="en-US" sz="2000" dirty="0" err="1"/>
              <a:t>presentative</a:t>
            </a:r>
            <a:r>
              <a:rPr lang="en-US" sz="2000" dirty="0"/>
              <a:t> </a:t>
            </a:r>
            <a:r>
              <a:rPr lang="en-US" sz="2000" i="1" dirty="0"/>
              <a:t>there</a:t>
            </a:r>
            <a:r>
              <a:rPr lang="en-US" sz="2000" dirty="0"/>
              <a:t>; etc.)</a:t>
            </a:r>
            <a:endParaRPr lang="en-US" sz="1800" dirty="0"/>
          </a:p>
          <a:p>
            <a:r>
              <a:rPr lang="en-US" sz="2400" dirty="0"/>
              <a:t>Corpora </a:t>
            </a:r>
            <a:r>
              <a:rPr lang="en-US" sz="2000" dirty="0"/>
              <a:t>(other datasets)</a:t>
            </a:r>
            <a:endParaRPr lang="en-US" sz="2400" dirty="0"/>
          </a:p>
          <a:p>
            <a:r>
              <a:rPr lang="en-US" sz="2400" dirty="0"/>
              <a:t>Languages </a:t>
            </a:r>
            <a:r>
              <a:rPr lang="en-US" sz="2000" dirty="0"/>
              <a:t>(typological diversity)</a:t>
            </a:r>
            <a:endParaRPr lang="en-US" sz="2400" dirty="0"/>
          </a:p>
          <a:p>
            <a:r>
              <a:rPr lang="en-US" sz="2400" dirty="0" err="1"/>
              <a:t>Grammaticization</a:t>
            </a:r>
            <a:r>
              <a:rPr lang="en-US" sz="2400" dirty="0"/>
              <a:t> studies </a:t>
            </a:r>
            <a:r>
              <a:rPr lang="en-US" sz="2000" dirty="0"/>
              <a:t>(evidence from discourse, typology &amp; language change)</a:t>
            </a:r>
            <a:endParaRPr lang="en-US" sz="1800" dirty="0"/>
          </a:p>
          <a:p>
            <a:r>
              <a:rPr lang="en-US" sz="2400" dirty="0"/>
              <a:t>Experiments </a:t>
            </a:r>
            <a:r>
              <a:rPr lang="en-US" sz="2000" dirty="0"/>
              <a:t>(testing predictions on accessibility, cognitive load, and the Cognitive Containment Strategy)</a:t>
            </a:r>
          </a:p>
        </p:txBody>
      </p:sp>
      <p:sp>
        <p:nvSpPr>
          <p:cNvPr id="4" name="Slide Number Placeholder 3"/>
          <p:cNvSpPr>
            <a:spLocks noGrp="1"/>
          </p:cNvSpPr>
          <p:nvPr>
            <p:ph type="sldNum" sz="quarter" idx="12"/>
          </p:nvPr>
        </p:nvSpPr>
        <p:spPr/>
        <p:txBody>
          <a:bodyPr/>
          <a:lstStyle/>
          <a:p>
            <a:fld id="{49A0C8E7-6CE0-491A-B9B2-4BF9FAEE0374}" type="slidenum">
              <a:rPr lang="en-US" smtClean="0"/>
              <a:pPr/>
              <a:t>49</a:t>
            </a:fld>
            <a:endParaRPr lang="en-US"/>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112689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Short to long…  </a:t>
            </a:r>
            <a:r>
              <a:rPr lang="en-US" sz="2200"/>
              <a:t>(Breen, Watson &amp; Gibson 2011: 1571)</a:t>
            </a:r>
            <a:endParaRPr lang="en-US" sz="2700"/>
          </a:p>
        </p:txBody>
      </p:sp>
      <p:sp>
        <p:nvSpPr>
          <p:cNvPr id="3" name="Content Placeholder 2"/>
          <p:cNvSpPr>
            <a:spLocks noGrp="1"/>
          </p:cNvSpPr>
          <p:nvPr>
            <p:ph idx="1"/>
          </p:nvPr>
        </p:nvSpPr>
        <p:spPr/>
        <p:txBody>
          <a:bodyPr>
            <a:normAutofit fontScale="92500"/>
          </a:bodyPr>
          <a:lstStyle/>
          <a:p>
            <a:r>
              <a:rPr lang="en-US" i="1"/>
              <a:t>The grandmother gave the necklace to the grandson on Sunday.</a:t>
            </a:r>
          </a:p>
          <a:p>
            <a:r>
              <a:rPr lang="en-US" i="1"/>
              <a:t>The grandmother gave the necklace of twenty pearls to the grandson on Sunday.</a:t>
            </a:r>
          </a:p>
          <a:p>
            <a:r>
              <a:rPr lang="en-US" i="1"/>
              <a:t>The grandmother gave the necklace of twenty pearls to the grandson from Kansas City on Sunday.</a:t>
            </a:r>
          </a:p>
          <a:p>
            <a:r>
              <a:rPr lang="en-US" i="1"/>
              <a:t>The grandmother gave the necklace of twenty pearls to the grandson from Kansas City at the annual family reunion.</a:t>
            </a:r>
          </a:p>
          <a:p>
            <a:pPr marL="0" indent="0" algn="r">
              <a:buNone/>
            </a:pPr>
            <a:r>
              <a:rPr lang="en-US" sz="4800">
                <a:solidFill>
                  <a:schemeClr val="tx2"/>
                </a:solidFill>
              </a:rPr>
              <a:t>…or long and longer?</a:t>
            </a:r>
          </a:p>
          <a:p>
            <a:pPr marL="0" indent="0">
              <a:buNone/>
            </a:pPr>
            <a:endParaRPr lang="en-US" sz="2400"/>
          </a:p>
        </p:txBody>
      </p:sp>
      <p:sp>
        <p:nvSpPr>
          <p:cNvPr id="4" name="Slide Number Placeholder 3"/>
          <p:cNvSpPr>
            <a:spLocks noGrp="1"/>
          </p:cNvSpPr>
          <p:nvPr>
            <p:ph type="sldNum" sz="quarter" idx="12"/>
          </p:nvPr>
        </p:nvSpPr>
        <p:spPr/>
        <p:txBody>
          <a:bodyPr/>
          <a:lstStyle/>
          <a:p>
            <a:fld id="{49A0C8E7-6CE0-491A-B9B2-4BF9FAEE037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z="1400" i="1"/>
              <a:t>Cognitive Containment &amp; Construction Design</a:t>
            </a:r>
            <a:endParaRPr lang="en-US" sz="1400" dirty="0"/>
          </a:p>
        </p:txBody>
      </p:sp>
    </p:spTree>
    <p:extLst>
      <p:ext uri="{BB962C8B-B14F-4D97-AF65-F5344CB8AC3E}">
        <p14:creationId xmlns:p14="http://schemas.microsoft.com/office/powerpoint/2010/main" val="3387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marL="0" indent="0" algn="ctr">
              <a:buNone/>
            </a:pPr>
            <a:r>
              <a:rPr lang="en-US" b="1" i="1" dirty="0">
                <a:solidFill>
                  <a:srgbClr val="C00000"/>
                </a:solidFill>
              </a:rPr>
              <a:t>Thank you!</a:t>
            </a:r>
          </a:p>
        </p:txBody>
      </p:sp>
      <p:sp>
        <p:nvSpPr>
          <p:cNvPr id="4" name="Slide Number Placeholder 3"/>
          <p:cNvSpPr>
            <a:spLocks noGrp="1"/>
          </p:cNvSpPr>
          <p:nvPr>
            <p:ph type="sldNum" sz="quarter" idx="12"/>
          </p:nvPr>
        </p:nvSpPr>
        <p:spPr/>
        <p:txBody>
          <a:bodyPr/>
          <a:lstStyle/>
          <a:p>
            <a:fld id="{49A0C8E7-6CE0-491A-B9B2-4BF9FAEE037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353692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Less is more </a:t>
            </a:r>
            <a:r>
              <a:rPr lang="en-US" sz="2800"/>
              <a:t>(naturally occurring discourse)</a:t>
            </a:r>
            <a:endParaRPr lang="en-US" sz="3200" dirty="0"/>
          </a:p>
        </p:txBody>
      </p:sp>
      <p:sp>
        <p:nvSpPr>
          <p:cNvPr id="3" name="Content Placeholder 2"/>
          <p:cNvSpPr>
            <a:spLocks noGrp="1"/>
          </p:cNvSpPr>
          <p:nvPr>
            <p:ph idx="1"/>
          </p:nvPr>
        </p:nvSpPr>
        <p:spPr/>
        <p:txBody>
          <a:bodyPr>
            <a:noAutofit/>
          </a:bodyPr>
          <a:lstStyle/>
          <a:p>
            <a:pPr marL="274320" lvl="1" indent="0">
              <a:buNone/>
            </a:pPr>
            <a:r>
              <a:rPr lang="en-US" sz="3200" i="1"/>
              <a:t>I </a:t>
            </a:r>
            <a:r>
              <a:rPr lang="en-US" sz="3200" i="1">
                <a:solidFill>
                  <a:schemeClr val="accent2"/>
                </a:solidFill>
              </a:rPr>
              <a:t>gave</a:t>
            </a:r>
            <a:r>
              <a:rPr lang="en-US" sz="3200" i="1"/>
              <a:t> em stickers</a:t>
            </a:r>
          </a:p>
          <a:p>
            <a:pPr marL="274320" lvl="1" indent="0">
              <a:buNone/>
            </a:pPr>
            <a:r>
              <a:rPr lang="en-US" sz="3200" i="1"/>
              <a:t>and I </a:t>
            </a:r>
            <a:r>
              <a:rPr lang="en-US" sz="3200" i="1">
                <a:solidFill>
                  <a:schemeClr val="accent2"/>
                </a:solidFill>
              </a:rPr>
              <a:t>give</a:t>
            </a:r>
            <a:r>
              <a:rPr lang="en-US" sz="3200" i="1"/>
              <a:t> stickers to the kids</a:t>
            </a:r>
          </a:p>
          <a:p>
            <a:pPr marL="274320" lvl="1" indent="0">
              <a:buNone/>
            </a:pPr>
            <a:r>
              <a:rPr lang="en-US" sz="3200" i="1"/>
              <a:t>we </a:t>
            </a:r>
            <a:r>
              <a:rPr lang="en-US" sz="3200" i="1">
                <a:solidFill>
                  <a:schemeClr val="accent2"/>
                </a:solidFill>
              </a:rPr>
              <a:t>put </a:t>
            </a:r>
            <a:r>
              <a:rPr lang="en-US" sz="3200" i="1"/>
              <a:t>that money in a clearing account</a:t>
            </a:r>
          </a:p>
          <a:p>
            <a:pPr marL="274320" lvl="1" indent="0">
              <a:buNone/>
            </a:pPr>
            <a:r>
              <a:rPr lang="en-US" sz="3200" i="1"/>
              <a:t>and I </a:t>
            </a:r>
            <a:r>
              <a:rPr lang="en-US" sz="3200" i="1">
                <a:solidFill>
                  <a:schemeClr val="accent2"/>
                </a:solidFill>
              </a:rPr>
              <a:t>put </a:t>
            </a:r>
            <a:r>
              <a:rPr lang="en-US" sz="3200" i="1"/>
              <a:t>some onion powder ... in the mayonnaise</a:t>
            </a:r>
            <a:endParaRPr lang="en-US" sz="3200"/>
          </a:p>
        </p:txBody>
      </p:sp>
      <p:sp>
        <p:nvSpPr>
          <p:cNvPr id="5" name="Slide Number Placeholder 4"/>
          <p:cNvSpPr>
            <a:spLocks noGrp="1"/>
          </p:cNvSpPr>
          <p:nvPr>
            <p:ph type="sldNum" sz="quarter" idx="12"/>
          </p:nvPr>
        </p:nvSpPr>
        <p:spPr/>
        <p:txBody>
          <a:bodyPr/>
          <a:lstStyle/>
          <a:p>
            <a:fld id="{49A0C8E7-6CE0-491A-B9B2-4BF9FAEE0374}" type="slidenum">
              <a:rPr lang="en-US" smtClean="0"/>
              <a:pPr/>
              <a:t>6</a:t>
            </a:fld>
            <a:endParaRPr lang="en-US" dirty="0"/>
          </a:p>
        </p:txBody>
      </p:sp>
      <p:sp>
        <p:nvSpPr>
          <p:cNvPr id="6" name="Footer Placeholder 3"/>
          <p:cNvSpPr>
            <a:spLocks noGrp="1"/>
          </p:cNvSpPr>
          <p:nvPr>
            <p:ph type="ftr" sz="quarter" idx="11"/>
          </p:nvPr>
        </p:nvSpPr>
        <p:spPr>
          <a:xfrm>
            <a:off x="2514600" y="0"/>
            <a:ext cx="4114800" cy="329184"/>
          </a:xfrm>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36424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The original </a:t>
            </a:r>
            <a:br>
              <a:rPr lang="en-US"/>
            </a:br>
            <a:r>
              <a:rPr lang="en-US">
                <a:solidFill>
                  <a:srgbClr val="C00000"/>
                </a:solidFill>
              </a:rPr>
              <a:t>Preferred Argument Structure</a:t>
            </a:r>
            <a:endParaRPr lang="en-US" dirty="0">
              <a:solidFill>
                <a:srgbClr val="C00000"/>
              </a:solidFill>
            </a:endParaRPr>
          </a:p>
        </p:txBody>
      </p:sp>
      <p:sp>
        <p:nvSpPr>
          <p:cNvPr id="7" name="Text Placeholder 6"/>
          <p:cNvSpPr>
            <a:spLocks noGrp="1"/>
          </p:cNvSpPr>
          <p:nvPr>
            <p:ph type="body" idx="1"/>
          </p:nvPr>
        </p:nvSpPr>
        <p:spPr/>
        <p:txBody>
          <a:bodyPr>
            <a:normAutofit/>
          </a:bodyPr>
          <a:lstStyle/>
          <a:p>
            <a:r>
              <a:rPr lang="en-US" sz="2800" i="1" dirty="0"/>
              <a:t>Cross-linguistic evidence from </a:t>
            </a:r>
            <a:r>
              <a:rPr lang="en-US" sz="2800" i="1"/>
              <a:t>corpus studies</a:t>
            </a:r>
          </a:p>
          <a:p>
            <a:r>
              <a:rPr lang="en-US" sz="2000"/>
              <a:t>(Du Bois 1987; Du Bois 2003; Du Bois, Kumpf, and Ashby 2003)</a:t>
            </a:r>
            <a:endParaRPr lang="en-US" sz="2800" dirty="0"/>
          </a:p>
        </p:txBody>
      </p:sp>
      <p:sp>
        <p:nvSpPr>
          <p:cNvPr id="4" name="Slide Number Placeholder 3"/>
          <p:cNvSpPr>
            <a:spLocks noGrp="1"/>
          </p:cNvSpPr>
          <p:nvPr>
            <p:ph type="sldNum" sz="quarter" idx="12"/>
          </p:nvPr>
        </p:nvSpPr>
        <p:spPr/>
        <p:txBody>
          <a:bodyPr/>
          <a:lstStyle/>
          <a:p>
            <a:fld id="{49A0C8E7-6CE0-491A-B9B2-4BF9FAEE0374}"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Tree>
    <p:extLst>
      <p:ext uri="{BB962C8B-B14F-4D97-AF65-F5344CB8AC3E}">
        <p14:creationId xmlns:p14="http://schemas.microsoft.com/office/powerpoint/2010/main" val="351079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Lexical argument quantity</a:t>
            </a:r>
            <a:br>
              <a:rPr lang="en-US" b="1" dirty="0"/>
            </a:br>
            <a:r>
              <a:rPr lang="en-US" sz="2700" b="1" i="1" dirty="0"/>
              <a:t>Frequency of clauses with 0, 1, or 2 lexical core arguments</a:t>
            </a:r>
            <a:endParaRPr lang="en-US" sz="2700" i="1" dirty="0">
              <a:effectLs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2524" y="1600200"/>
            <a:ext cx="6538951" cy="4876800"/>
          </a:xfrm>
        </p:spPr>
      </p:pic>
      <p:sp>
        <p:nvSpPr>
          <p:cNvPr id="4" name="Slide Number Placeholder 3"/>
          <p:cNvSpPr>
            <a:spLocks noGrp="1"/>
          </p:cNvSpPr>
          <p:nvPr>
            <p:ph type="sldNum" sz="quarter" idx="12"/>
          </p:nvPr>
        </p:nvSpPr>
        <p:spPr/>
        <p:txBody>
          <a:bodyPr/>
          <a:lstStyle/>
          <a:p>
            <a:fld id="{49A0C8E7-6CE0-491A-B9B2-4BF9FAEE037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3" name="Rectangle 2"/>
          <p:cNvSpPr/>
          <p:nvPr/>
        </p:nvSpPr>
        <p:spPr>
          <a:xfrm>
            <a:off x="7287768" y="2286000"/>
            <a:ext cx="152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802311" y="6285921"/>
            <a:ext cx="3870103" cy="369332"/>
          </a:xfrm>
          <a:prstGeom prst="rect">
            <a:avLst/>
          </a:prstGeom>
          <a:solidFill>
            <a:schemeClr val="bg2"/>
          </a:solidFill>
          <a:ln>
            <a:solidFill>
              <a:schemeClr val="bg2"/>
            </a:solidFill>
          </a:ln>
        </p:spPr>
        <p:txBody>
          <a:bodyPr wrap="square" rtlCol="0">
            <a:spAutoFit/>
          </a:bodyPr>
          <a:lstStyle/>
          <a:p>
            <a:pPr algn="ctr">
              <a:tabLst>
                <a:tab pos="3944938" algn="l"/>
              </a:tabLst>
            </a:pPr>
            <a:r>
              <a:rPr lang="en-US" dirty="0"/>
              <a:t>ergative</a:t>
            </a:r>
          </a:p>
        </p:txBody>
      </p:sp>
      <p:sp>
        <p:nvSpPr>
          <p:cNvPr id="17" name="TextBox 16"/>
          <p:cNvSpPr txBox="1"/>
          <p:nvPr/>
        </p:nvSpPr>
        <p:spPr>
          <a:xfrm>
            <a:off x="6172201" y="6285921"/>
            <a:ext cx="1447800" cy="369332"/>
          </a:xfrm>
          <a:prstGeom prst="rect">
            <a:avLst/>
          </a:prstGeom>
          <a:solidFill>
            <a:srgbClr val="FFFF00"/>
          </a:solidFill>
          <a:ln>
            <a:solidFill>
              <a:srgbClr val="FFFF00"/>
            </a:solidFill>
          </a:ln>
        </p:spPr>
        <p:txBody>
          <a:bodyPr wrap="square" rtlCol="0">
            <a:spAutoFit/>
          </a:bodyPr>
          <a:lstStyle/>
          <a:p>
            <a:pPr algn="ctr">
              <a:tabLst>
                <a:tab pos="3944938" algn="l"/>
              </a:tabLst>
            </a:pPr>
            <a:r>
              <a:rPr lang="en-US" dirty="0"/>
              <a:t>accusative</a:t>
            </a:r>
          </a:p>
        </p:txBody>
      </p:sp>
      <p:sp>
        <p:nvSpPr>
          <p:cNvPr id="18" name="Rectangle 17"/>
          <p:cNvSpPr/>
          <p:nvPr/>
        </p:nvSpPr>
        <p:spPr>
          <a:xfrm>
            <a:off x="2743200" y="1905000"/>
            <a:ext cx="3733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55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814" y="1600200"/>
            <a:ext cx="6626371" cy="4876800"/>
          </a:xfrm>
        </p:spPr>
      </p:pic>
      <p:sp>
        <p:nvSpPr>
          <p:cNvPr id="2" name="Title 1"/>
          <p:cNvSpPr>
            <a:spLocks noGrp="1"/>
          </p:cNvSpPr>
          <p:nvPr>
            <p:ph type="title"/>
          </p:nvPr>
        </p:nvSpPr>
        <p:spPr/>
        <p:txBody>
          <a:bodyPr>
            <a:normAutofit fontScale="90000"/>
          </a:bodyPr>
          <a:lstStyle/>
          <a:p>
            <a:r>
              <a:rPr lang="en-US" b="1" dirty="0"/>
              <a:t>Lexical argument role</a:t>
            </a:r>
            <a:br>
              <a:rPr lang="en-US" b="1" dirty="0"/>
            </a:br>
            <a:r>
              <a:rPr lang="en-US" sz="2700" b="1" i="1" dirty="0"/>
              <a:t>Distribution of lexical arguments across A, S, and O</a:t>
            </a:r>
            <a:endParaRPr lang="en-US" sz="4400" i="1" dirty="0">
              <a:effectLst/>
            </a:endParaRPr>
          </a:p>
        </p:txBody>
      </p:sp>
      <p:sp>
        <p:nvSpPr>
          <p:cNvPr id="4" name="Slide Number Placeholder 3"/>
          <p:cNvSpPr>
            <a:spLocks noGrp="1"/>
          </p:cNvSpPr>
          <p:nvPr>
            <p:ph type="sldNum" sz="quarter" idx="12"/>
          </p:nvPr>
        </p:nvSpPr>
        <p:spPr/>
        <p:txBody>
          <a:bodyPr/>
          <a:lstStyle/>
          <a:p>
            <a:fld id="{49A0C8E7-6CE0-491A-B9B2-4BF9FAEE037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z="1400" i="1" dirty="0"/>
              <a:t>Cognitive Containment &amp; Construction Design</a:t>
            </a:r>
            <a:endParaRPr lang="en-US" sz="1400" dirty="0"/>
          </a:p>
        </p:txBody>
      </p:sp>
      <p:sp>
        <p:nvSpPr>
          <p:cNvPr id="3" name="TextBox 2"/>
          <p:cNvSpPr txBox="1"/>
          <p:nvPr/>
        </p:nvSpPr>
        <p:spPr>
          <a:xfrm>
            <a:off x="1909309" y="6098627"/>
            <a:ext cx="2286001" cy="369332"/>
          </a:xfrm>
          <a:prstGeom prst="rect">
            <a:avLst/>
          </a:prstGeom>
          <a:solidFill>
            <a:schemeClr val="bg2"/>
          </a:solidFill>
          <a:ln>
            <a:solidFill>
              <a:schemeClr val="bg2"/>
            </a:solidFill>
          </a:ln>
        </p:spPr>
        <p:txBody>
          <a:bodyPr wrap="square" rtlCol="0">
            <a:spAutoFit/>
          </a:bodyPr>
          <a:lstStyle/>
          <a:p>
            <a:pPr algn="ctr">
              <a:tabLst>
                <a:tab pos="3944938" algn="l"/>
              </a:tabLst>
            </a:pPr>
            <a:r>
              <a:rPr lang="en-US" dirty="0"/>
              <a:t>ergative</a:t>
            </a:r>
          </a:p>
        </p:txBody>
      </p:sp>
      <p:sp>
        <p:nvSpPr>
          <p:cNvPr id="14" name="TextBox 13"/>
          <p:cNvSpPr txBox="1"/>
          <p:nvPr/>
        </p:nvSpPr>
        <p:spPr>
          <a:xfrm>
            <a:off x="4845805" y="6107668"/>
            <a:ext cx="1904999" cy="369332"/>
          </a:xfrm>
          <a:prstGeom prst="rect">
            <a:avLst/>
          </a:prstGeom>
          <a:solidFill>
            <a:srgbClr val="FFFF00"/>
          </a:solidFill>
          <a:ln>
            <a:solidFill>
              <a:srgbClr val="FFFF00"/>
            </a:solidFill>
          </a:ln>
        </p:spPr>
        <p:txBody>
          <a:bodyPr wrap="square" rtlCol="0">
            <a:spAutoFit/>
          </a:bodyPr>
          <a:lstStyle/>
          <a:p>
            <a:pPr algn="ctr">
              <a:tabLst>
                <a:tab pos="3944938" algn="l"/>
              </a:tabLst>
            </a:pPr>
            <a:r>
              <a:rPr lang="en-US" dirty="0"/>
              <a:t>accusative</a:t>
            </a:r>
          </a:p>
        </p:txBody>
      </p:sp>
      <p:sp>
        <p:nvSpPr>
          <p:cNvPr id="15" name="Rectangle 14"/>
          <p:cNvSpPr/>
          <p:nvPr/>
        </p:nvSpPr>
        <p:spPr>
          <a:xfrm>
            <a:off x="2819400" y="2057400"/>
            <a:ext cx="3733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3931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38891</TotalTime>
  <Words>2303</Words>
  <Application>Microsoft Office PowerPoint</Application>
  <PresentationFormat>On-screen Show (4:3)</PresentationFormat>
  <Paragraphs>444</Paragraphs>
  <Slides>50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 Unicode MS</vt:lpstr>
      <vt:lpstr>Arial</vt:lpstr>
      <vt:lpstr>Calibri</vt:lpstr>
      <vt:lpstr>Times New Roman</vt:lpstr>
      <vt:lpstr>Trebuchet MS</vt:lpstr>
      <vt:lpstr>Viner Hand ITC</vt:lpstr>
      <vt:lpstr>Wingdings</vt:lpstr>
      <vt:lpstr>Clarity</vt:lpstr>
      <vt:lpstr>PowerPoint Presentation</vt:lpstr>
      <vt:lpstr>Issues</vt:lpstr>
      <vt:lpstr>3-participant events</vt:lpstr>
      <vt:lpstr>How much is too much?</vt:lpstr>
      <vt:lpstr>Short to long…  (Breen, Watson &amp; Gibson 2011: 1571)</vt:lpstr>
      <vt:lpstr>Less is more (naturally occurring discourse)</vt:lpstr>
      <vt:lpstr>The original  Preferred Argument Structure</vt:lpstr>
      <vt:lpstr>Lexical argument quantity Frequency of clauses with 0, 1, or 2 lexical core arguments</vt:lpstr>
      <vt:lpstr>Lexical argument role Distribution of lexical arguments across A, S, and O</vt:lpstr>
      <vt:lpstr>Preferred Argument Structure: 4 constraints</vt:lpstr>
      <vt:lpstr>Original formulation of Preferred Argument Structure had its limitations</vt:lpstr>
      <vt:lpstr>Constructional Preferred Argument Structure reflects new developments</vt:lpstr>
      <vt:lpstr>Pockets &amp; platforms</vt:lpstr>
      <vt:lpstr>What can a pocket hold?</vt:lpstr>
      <vt:lpstr>What can a pocket hold?</vt:lpstr>
      <vt:lpstr>Avoid pocket overload— keep it simple!</vt:lpstr>
      <vt:lpstr>What can a platform support?</vt:lpstr>
      <vt:lpstr>Viewed in terms of grammar…</vt:lpstr>
      <vt:lpstr>Viewed in terms of cognition…</vt:lpstr>
      <vt:lpstr>Pocket—Pocket—Platform: arT</vt:lpstr>
      <vt:lpstr>No lower bound: Platforms allow pronouns </vt:lpstr>
      <vt:lpstr>Platform as “growth point” (McNeill): It’s open-ended</vt:lpstr>
      <vt:lpstr>Platform as “growth point” (McNeill): It’s open-ended</vt:lpstr>
      <vt:lpstr>The “Single Dependent Constraint” (Du Bois 1987, 2003) One head licenses one platform</vt:lpstr>
      <vt:lpstr>Double-object construction</vt:lpstr>
      <vt:lpstr>Arguments + adjunct = ?                                                                                               (Ariel, Dattner, Du Bois &amp; Linzen 2015) </vt:lpstr>
      <vt:lpstr>Easy as 1-2-3 Cognitive containment affords expressive complexity</vt:lpstr>
      <vt:lpstr>Our current study Dative alternation</vt:lpstr>
      <vt:lpstr>Focus: Dative alternation</vt:lpstr>
      <vt:lpstr>Contrast: PUT (no alternation)</vt:lpstr>
      <vt:lpstr>Data</vt:lpstr>
      <vt:lpstr>Data Retrieval</vt:lpstr>
      <vt:lpstr>Observations per construction</vt:lpstr>
      <vt:lpstr>Dependent variable: Length</vt:lpstr>
      <vt:lpstr>Control Variables</vt:lpstr>
      <vt:lpstr>Control Variables</vt:lpstr>
      <vt:lpstr>Control Variables</vt:lpstr>
      <vt:lpstr>Variables of interest</vt:lpstr>
      <vt:lpstr>Critical interaction</vt:lpstr>
      <vt:lpstr>Results</vt:lpstr>
      <vt:lpstr>Variables</vt:lpstr>
      <vt:lpstr>Significant predictors</vt:lpstr>
      <vt:lpstr>Person: 1st/2nd vs. 3rd</vt:lpstr>
      <vt:lpstr>Extra Intonation Unit</vt:lpstr>
      <vt:lpstr>Thematic role : Verb + construction </vt:lpstr>
      <vt:lpstr>Conclusions</vt:lpstr>
      <vt:lpstr>Easy as 1-2-3 Cognitive containment affords expressive complexity</vt:lpstr>
      <vt:lpstr>Conclusions</vt:lpstr>
      <vt:lpstr>Directions for future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labmgr</dc:creator>
  <cp:lastModifiedBy>John Du Bois</cp:lastModifiedBy>
  <cp:revision>1249</cp:revision>
  <dcterms:created xsi:type="dcterms:W3CDTF">2013-06-16T17:59:23Z</dcterms:created>
  <dcterms:modified xsi:type="dcterms:W3CDTF">2018-06-13T00:13:50Z</dcterms:modified>
</cp:coreProperties>
</file>