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Garet Bold" charset="1" panose="00000000000000000000"/>
      <p:regular r:id="rId19"/>
    </p:embeddedFont>
    <p:embeddedFont>
      <p:font typeface="Garet Light" charset="1" panose="00000000000000000000"/>
      <p:regular r:id="rId20"/>
    </p:embeddedFont>
    <p:embeddedFont>
      <p:font typeface="Archivo Black" charset="1" panose="020B0A03020202020B04"/>
      <p:regular r:id="rId21"/>
    </p:embeddedFont>
    <p:embeddedFont>
      <p:font typeface="Garet"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https://github.com/johnwes0/Steganography"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15379298" y="8311463"/>
            <a:ext cx="1880002" cy="946837"/>
          </a:xfrm>
          <a:custGeom>
            <a:avLst/>
            <a:gdLst/>
            <a:ahLst/>
            <a:cxnLst/>
            <a:rect r="r" b="b" t="t" l="l"/>
            <a:pathLst>
              <a:path h="946837" w="1880002">
                <a:moveTo>
                  <a:pt x="0" y="0"/>
                </a:moveTo>
                <a:lnTo>
                  <a:pt x="1880002" y="0"/>
                </a:lnTo>
                <a:lnTo>
                  <a:pt x="1880002" y="946837"/>
                </a:lnTo>
                <a:lnTo>
                  <a:pt x="0" y="9468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1028700"/>
            <a:ext cx="797433" cy="707541"/>
          </a:xfrm>
          <a:custGeom>
            <a:avLst/>
            <a:gdLst/>
            <a:ahLst/>
            <a:cxnLst/>
            <a:rect r="r" b="b" t="t" l="l"/>
            <a:pathLst>
              <a:path h="707541" w="797433">
                <a:moveTo>
                  <a:pt x="0" y="0"/>
                </a:moveTo>
                <a:lnTo>
                  <a:pt x="797433" y="0"/>
                </a:lnTo>
                <a:lnTo>
                  <a:pt x="797433" y="707541"/>
                </a:lnTo>
                <a:lnTo>
                  <a:pt x="0" y="7075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028700" y="8677224"/>
            <a:ext cx="3366096" cy="525882"/>
            <a:chOff x="0" y="0"/>
            <a:chExt cx="4488128" cy="701176"/>
          </a:xfrm>
        </p:grpSpPr>
        <p:sp>
          <p:nvSpPr>
            <p:cNvPr name="TextBox 6" id="6"/>
            <p:cNvSpPr txBox="true"/>
            <p:nvPr/>
          </p:nvSpPr>
          <p:spPr>
            <a:xfrm rot="0">
              <a:off x="0" y="0"/>
              <a:ext cx="4488128" cy="315807"/>
            </a:xfrm>
            <a:prstGeom prst="rect">
              <a:avLst/>
            </a:prstGeom>
          </p:spPr>
          <p:txBody>
            <a:bodyPr anchor="t" rtlCol="false" tIns="0" lIns="0" bIns="0" rIns="0">
              <a:spAutoFit/>
            </a:bodyPr>
            <a:lstStyle/>
            <a:p>
              <a:pPr algn="l" marL="0" indent="0" lvl="0">
                <a:lnSpc>
                  <a:spcPts val="2079"/>
                </a:lnSpc>
                <a:spcBef>
                  <a:spcPct val="0"/>
                </a:spcBef>
              </a:pPr>
              <a:r>
                <a:rPr lang="en-US" sz="1599">
                  <a:solidFill>
                    <a:srgbClr val="2B2B2B"/>
                  </a:solidFill>
                  <a:latin typeface="Garet Bold"/>
                  <a:ea typeface="Garet Bold"/>
                  <a:cs typeface="Garet Bold"/>
                  <a:sym typeface="Garet Bold"/>
                </a:rPr>
                <a:t>NAME OF PROJECT:</a:t>
              </a:r>
            </a:p>
          </p:txBody>
        </p:sp>
        <p:sp>
          <p:nvSpPr>
            <p:cNvPr name="TextBox 7" id="7"/>
            <p:cNvSpPr txBox="true"/>
            <p:nvPr/>
          </p:nvSpPr>
          <p:spPr>
            <a:xfrm rot="0">
              <a:off x="0" y="385369"/>
              <a:ext cx="4488128" cy="315807"/>
            </a:xfrm>
            <a:prstGeom prst="rect">
              <a:avLst/>
            </a:prstGeom>
          </p:spPr>
          <p:txBody>
            <a:bodyPr anchor="t" rtlCol="false" tIns="0" lIns="0" bIns="0" rIns="0">
              <a:spAutoFit/>
            </a:bodyPr>
            <a:lstStyle/>
            <a:p>
              <a:pPr algn="l" marL="0" indent="0" lvl="0">
                <a:lnSpc>
                  <a:spcPts val="2079"/>
                </a:lnSpc>
                <a:spcBef>
                  <a:spcPct val="0"/>
                </a:spcBef>
              </a:pPr>
              <a:r>
                <a:rPr lang="en-US" sz="1599">
                  <a:solidFill>
                    <a:srgbClr val="2B2B2B"/>
                  </a:solidFill>
                  <a:latin typeface="Garet Light"/>
                  <a:ea typeface="Garet Light"/>
                  <a:cs typeface="Garet Light"/>
                  <a:sym typeface="Garet Light"/>
                </a:rPr>
                <a:t>Steganography</a:t>
              </a:r>
            </a:p>
          </p:txBody>
        </p:sp>
      </p:grpSp>
      <p:grpSp>
        <p:nvGrpSpPr>
          <p:cNvPr name="Group 8" id="8"/>
          <p:cNvGrpSpPr/>
          <p:nvPr/>
        </p:nvGrpSpPr>
        <p:grpSpPr>
          <a:xfrm rot="0">
            <a:off x="4394796" y="8677224"/>
            <a:ext cx="3366096" cy="525882"/>
            <a:chOff x="0" y="0"/>
            <a:chExt cx="4488128" cy="701176"/>
          </a:xfrm>
        </p:grpSpPr>
        <p:sp>
          <p:nvSpPr>
            <p:cNvPr name="TextBox 9" id="9"/>
            <p:cNvSpPr txBox="true"/>
            <p:nvPr/>
          </p:nvSpPr>
          <p:spPr>
            <a:xfrm rot="0">
              <a:off x="0" y="0"/>
              <a:ext cx="4488128" cy="315807"/>
            </a:xfrm>
            <a:prstGeom prst="rect">
              <a:avLst/>
            </a:prstGeom>
          </p:spPr>
          <p:txBody>
            <a:bodyPr anchor="t" rtlCol="false" tIns="0" lIns="0" bIns="0" rIns="0">
              <a:spAutoFit/>
            </a:bodyPr>
            <a:lstStyle/>
            <a:p>
              <a:pPr algn="l" marL="0" indent="0" lvl="0">
                <a:lnSpc>
                  <a:spcPts val="2079"/>
                </a:lnSpc>
                <a:spcBef>
                  <a:spcPct val="0"/>
                </a:spcBef>
              </a:pPr>
              <a:r>
                <a:rPr lang="en-US" sz="1599">
                  <a:solidFill>
                    <a:srgbClr val="2B2B2B"/>
                  </a:solidFill>
                  <a:latin typeface="Garet Bold"/>
                  <a:ea typeface="Garet Bold"/>
                  <a:cs typeface="Garet Bold"/>
                  <a:sym typeface="Garet Bold"/>
                </a:rPr>
                <a:t>PRESENTED BY:</a:t>
              </a:r>
            </a:p>
          </p:txBody>
        </p:sp>
        <p:sp>
          <p:nvSpPr>
            <p:cNvPr name="TextBox 10" id="10"/>
            <p:cNvSpPr txBox="true"/>
            <p:nvPr/>
          </p:nvSpPr>
          <p:spPr>
            <a:xfrm rot="0">
              <a:off x="0" y="385369"/>
              <a:ext cx="4488128" cy="315807"/>
            </a:xfrm>
            <a:prstGeom prst="rect">
              <a:avLst/>
            </a:prstGeom>
          </p:spPr>
          <p:txBody>
            <a:bodyPr anchor="t" rtlCol="false" tIns="0" lIns="0" bIns="0" rIns="0">
              <a:spAutoFit/>
            </a:bodyPr>
            <a:lstStyle/>
            <a:p>
              <a:pPr algn="l" marL="0" indent="0" lvl="0">
                <a:lnSpc>
                  <a:spcPts val="2079"/>
                </a:lnSpc>
                <a:spcBef>
                  <a:spcPct val="0"/>
                </a:spcBef>
              </a:pPr>
              <a:r>
                <a:rPr lang="en-US" sz="1599">
                  <a:solidFill>
                    <a:srgbClr val="2B2B2B"/>
                  </a:solidFill>
                  <a:latin typeface="Garet Light"/>
                  <a:ea typeface="Garet Light"/>
                  <a:cs typeface="Garet Light"/>
                  <a:sym typeface="Garet Light"/>
                </a:rPr>
                <a:t>B. John Wesley</a:t>
              </a:r>
            </a:p>
          </p:txBody>
        </p:sp>
      </p:grpSp>
      <p:sp>
        <p:nvSpPr>
          <p:cNvPr name="TextBox 11" id="11"/>
          <p:cNvSpPr txBox="true"/>
          <p:nvPr/>
        </p:nvSpPr>
        <p:spPr>
          <a:xfrm rot="0">
            <a:off x="4394796" y="4743656"/>
            <a:ext cx="12864504" cy="1228313"/>
          </a:xfrm>
          <a:prstGeom prst="rect">
            <a:avLst/>
          </a:prstGeom>
        </p:spPr>
        <p:txBody>
          <a:bodyPr anchor="t" rtlCol="false" tIns="0" lIns="0" bIns="0" rIns="0">
            <a:spAutoFit/>
          </a:bodyPr>
          <a:lstStyle/>
          <a:p>
            <a:pPr algn="r" marL="0" indent="0" lvl="0">
              <a:lnSpc>
                <a:spcPts val="8490"/>
              </a:lnSpc>
              <a:spcBef>
                <a:spcPct val="0"/>
              </a:spcBef>
            </a:pPr>
            <a:r>
              <a:rPr lang="en-US" sz="10885" spc="-859">
                <a:solidFill>
                  <a:srgbClr val="000000"/>
                </a:solidFill>
                <a:latin typeface="Archivo Black"/>
                <a:ea typeface="Archivo Black"/>
                <a:cs typeface="Archivo Black"/>
                <a:sym typeface="Archivo Black"/>
              </a:rPr>
              <a:t>STEGANOGRAPHY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1577708" y="1980672"/>
            <a:ext cx="15132583" cy="6584973"/>
          </a:xfrm>
          <a:prstGeom prst="rect">
            <a:avLst/>
          </a:prstGeom>
        </p:spPr>
        <p:txBody>
          <a:bodyPr anchor="t" rtlCol="false" tIns="0" lIns="0" bIns="0" rIns="0">
            <a:spAutoFit/>
          </a:bodyPr>
          <a:lstStyle/>
          <a:p>
            <a:pPr algn="l">
              <a:lnSpc>
                <a:spcPts val="3073"/>
              </a:lnSpc>
            </a:pPr>
            <a:r>
              <a:rPr lang="en-US" sz="2195">
                <a:solidFill>
                  <a:srgbClr val="000000"/>
                </a:solidFill>
                <a:latin typeface="Garet Light"/>
                <a:ea typeface="Garet Light"/>
                <a:cs typeface="Garet Light"/>
                <a:sym typeface="Garet Light"/>
              </a:rPr>
              <a:t>4.Program Loop:</a:t>
            </a:r>
          </a:p>
          <a:p>
            <a:pPr algn="l" marL="948068" indent="-316023" lvl="2">
              <a:lnSpc>
                <a:spcPts val="3073"/>
              </a:lnSpc>
              <a:spcBef>
                <a:spcPct val="0"/>
              </a:spcBef>
              <a:buFont typeface="Arial"/>
              <a:buChar char="⚬"/>
            </a:pPr>
            <a:r>
              <a:rPr lang="en-US" sz="2195">
                <a:solidFill>
                  <a:srgbClr val="000000"/>
                </a:solidFill>
                <a:latin typeface="Garet Light"/>
                <a:ea typeface="Garet Light"/>
                <a:cs typeface="Garet Light"/>
                <a:sym typeface="Garet Light"/>
              </a:rPr>
              <a:t>Create a loop (e.g., while</a:t>
            </a:r>
            <a:r>
              <a:rPr lang="en-US" sz="2195">
                <a:solidFill>
                  <a:srgbClr val="000000"/>
                </a:solidFill>
                <a:latin typeface="Garet Light"/>
                <a:ea typeface="Garet Light"/>
                <a:cs typeface="Garet Light"/>
                <a:sym typeface="Garet Light"/>
              </a:rPr>
              <a:t> True) </a:t>
            </a:r>
            <a:r>
              <a:rPr lang="en-US" sz="2195">
                <a:solidFill>
                  <a:srgbClr val="000000"/>
                </a:solidFill>
                <a:latin typeface="Garet Light"/>
                <a:ea typeface="Garet Light"/>
                <a:cs typeface="Garet Light"/>
                <a:sym typeface="Garet Light"/>
              </a:rPr>
              <a:t>to interact with the user.</a:t>
            </a:r>
          </a:p>
          <a:p>
            <a:pPr algn="l" marL="948068" indent="-316023" lvl="2">
              <a:lnSpc>
                <a:spcPts val="3073"/>
              </a:lnSpc>
              <a:spcBef>
                <a:spcPct val="0"/>
              </a:spcBef>
              <a:buFont typeface="Arial"/>
              <a:buChar char="⚬"/>
            </a:pPr>
            <a:r>
              <a:rPr lang="en-US" sz="2195">
                <a:solidFill>
                  <a:srgbClr val="000000"/>
                </a:solidFill>
                <a:latin typeface="Garet Light"/>
                <a:ea typeface="Garet Light"/>
                <a:cs typeface="Garet Light"/>
                <a:sym typeface="Garet Light"/>
              </a:rPr>
              <a:t>Pro</a:t>
            </a:r>
            <a:r>
              <a:rPr lang="en-US" sz="2195">
                <a:solidFill>
                  <a:srgbClr val="000000"/>
                </a:solidFill>
                <a:latin typeface="Garet Light"/>
                <a:ea typeface="Garet Light"/>
                <a:cs typeface="Garet Light"/>
                <a:sym typeface="Garet Light"/>
              </a:rPr>
              <a:t>mpt the user to choose between encoding or decoding actions.</a:t>
            </a:r>
          </a:p>
          <a:p>
            <a:pPr algn="l" marL="948068" indent="-316023" lvl="2">
              <a:lnSpc>
                <a:spcPts val="3073"/>
              </a:lnSpc>
              <a:spcBef>
                <a:spcPct val="0"/>
              </a:spcBef>
              <a:buFont typeface="Arial"/>
              <a:buChar char="⚬"/>
            </a:pPr>
            <a:r>
              <a:rPr lang="en-US" sz="2195">
                <a:solidFill>
                  <a:srgbClr val="000000"/>
                </a:solidFill>
                <a:latin typeface="Garet Light"/>
                <a:ea typeface="Garet Light"/>
                <a:cs typeface="Garet Light"/>
                <a:sym typeface="Garet Light"/>
              </a:rPr>
              <a:t>If the user selects encoding:</a:t>
            </a:r>
          </a:p>
          <a:p>
            <a:pPr algn="l" marL="1422102" indent="-355526" lvl="3">
              <a:lnSpc>
                <a:spcPts val="3073"/>
              </a:lnSpc>
              <a:spcBef>
                <a:spcPct val="0"/>
              </a:spcBef>
              <a:buFont typeface="Arial"/>
              <a:buChar char="￭"/>
            </a:pPr>
            <a:r>
              <a:rPr lang="en-US" sz="2195">
                <a:solidFill>
                  <a:srgbClr val="000000"/>
                </a:solidFill>
                <a:latin typeface="Garet Light"/>
                <a:ea typeface="Garet Light"/>
                <a:cs typeface="Garet Light"/>
                <a:sym typeface="Garet Light"/>
              </a:rPr>
              <a:t>Ask for the path to the cover image (the image in which you want to hide the message).</a:t>
            </a:r>
          </a:p>
          <a:p>
            <a:pPr algn="l" marL="1422102" indent="-355526" lvl="3">
              <a:lnSpc>
                <a:spcPts val="3073"/>
              </a:lnSpc>
              <a:spcBef>
                <a:spcPct val="0"/>
              </a:spcBef>
              <a:buFont typeface="Arial"/>
              <a:buChar char="￭"/>
            </a:pPr>
            <a:r>
              <a:rPr lang="en-US" sz="2195">
                <a:solidFill>
                  <a:srgbClr val="000000"/>
                </a:solidFill>
                <a:latin typeface="Garet Light"/>
                <a:ea typeface="Garet Light"/>
                <a:cs typeface="Garet Light"/>
                <a:sym typeface="Garet Light"/>
              </a:rPr>
              <a:t>Lo</a:t>
            </a:r>
            <a:r>
              <a:rPr lang="en-US" sz="2195">
                <a:solidFill>
                  <a:srgbClr val="000000"/>
                </a:solidFill>
                <a:latin typeface="Garet Light"/>
                <a:ea typeface="Garet Light"/>
                <a:cs typeface="Garet Light"/>
                <a:sym typeface="Garet Light"/>
              </a:rPr>
              <a:t>ad the cover image using OpenCV (cv2.imread).</a:t>
            </a:r>
          </a:p>
          <a:p>
            <a:pPr algn="l" marL="1422102" indent="-355526" lvl="3">
              <a:lnSpc>
                <a:spcPts val="3073"/>
              </a:lnSpc>
              <a:spcBef>
                <a:spcPct val="0"/>
              </a:spcBef>
              <a:buFont typeface="Arial"/>
              <a:buChar char="￭"/>
            </a:pPr>
            <a:r>
              <a:rPr lang="en-US" sz="2195">
                <a:solidFill>
                  <a:srgbClr val="000000"/>
                </a:solidFill>
                <a:latin typeface="Garet Light"/>
                <a:ea typeface="Garet Light"/>
                <a:cs typeface="Garet Light"/>
                <a:sym typeface="Garet Light"/>
              </a:rPr>
              <a:t>Prompt the user for the secret message they want to hide.</a:t>
            </a:r>
          </a:p>
          <a:p>
            <a:pPr algn="l" marL="1422102" indent="-355526" lvl="3">
              <a:lnSpc>
                <a:spcPts val="3073"/>
              </a:lnSpc>
              <a:spcBef>
                <a:spcPct val="0"/>
              </a:spcBef>
              <a:buFont typeface="Arial"/>
              <a:buChar char="￭"/>
            </a:pPr>
            <a:r>
              <a:rPr lang="en-US" sz="2195">
                <a:solidFill>
                  <a:srgbClr val="000000"/>
                </a:solidFill>
                <a:latin typeface="Garet Light"/>
                <a:ea typeface="Garet Light"/>
                <a:cs typeface="Garet Light"/>
                <a:sym typeface="Garet Light"/>
              </a:rPr>
              <a:t>A</a:t>
            </a:r>
            <a:r>
              <a:rPr lang="en-US" sz="2195">
                <a:solidFill>
                  <a:srgbClr val="000000"/>
                </a:solidFill>
                <a:latin typeface="Garet Light"/>
                <a:ea typeface="Garet Light"/>
                <a:cs typeface="Garet Light"/>
                <a:sym typeface="Garet Light"/>
              </a:rPr>
              <a:t>sk for a password (optional but recommended for security).</a:t>
            </a:r>
          </a:p>
          <a:p>
            <a:pPr algn="l" marL="1422102" indent="-355526" lvl="3">
              <a:lnSpc>
                <a:spcPts val="3073"/>
              </a:lnSpc>
              <a:spcBef>
                <a:spcPct val="0"/>
              </a:spcBef>
              <a:buFont typeface="Arial"/>
              <a:buChar char="￭"/>
            </a:pPr>
            <a:r>
              <a:rPr lang="en-US" sz="2195">
                <a:solidFill>
                  <a:srgbClr val="000000"/>
                </a:solidFill>
                <a:latin typeface="Garet Light"/>
                <a:ea typeface="Garet Light"/>
                <a:cs typeface="Garet Light"/>
                <a:sym typeface="Garet Light"/>
              </a:rPr>
              <a:t>Call your encode_message function, passing the cover image, message, and password.</a:t>
            </a:r>
          </a:p>
          <a:p>
            <a:pPr algn="l" marL="1422102" indent="-355526" lvl="3">
              <a:lnSpc>
                <a:spcPts val="3073"/>
              </a:lnSpc>
              <a:spcBef>
                <a:spcPct val="0"/>
              </a:spcBef>
              <a:buFont typeface="Arial"/>
              <a:buChar char="￭"/>
            </a:pPr>
            <a:r>
              <a:rPr lang="en-US" sz="2195">
                <a:solidFill>
                  <a:srgbClr val="000000"/>
                </a:solidFill>
                <a:latin typeface="Garet Light"/>
                <a:ea typeface="Garet Light"/>
                <a:cs typeface="Garet Light"/>
                <a:sym typeface="Garet Light"/>
              </a:rPr>
              <a:t>Save the resulting stego image (the modified cover image) to a new file.</a:t>
            </a:r>
          </a:p>
          <a:p>
            <a:pPr algn="l" marL="948068" indent="-316023" lvl="2">
              <a:lnSpc>
                <a:spcPts val="3073"/>
              </a:lnSpc>
              <a:spcBef>
                <a:spcPct val="0"/>
              </a:spcBef>
              <a:buFont typeface="Arial"/>
              <a:buChar char="⚬"/>
            </a:pPr>
            <a:r>
              <a:rPr lang="en-US" sz="2195">
                <a:solidFill>
                  <a:srgbClr val="000000"/>
                </a:solidFill>
                <a:latin typeface="Garet Light"/>
                <a:ea typeface="Garet Light"/>
                <a:cs typeface="Garet Light"/>
                <a:sym typeface="Garet Light"/>
              </a:rPr>
              <a:t>If the user selects decoding:</a:t>
            </a:r>
          </a:p>
          <a:p>
            <a:pPr algn="l" marL="1422102" indent="-355526" lvl="3">
              <a:lnSpc>
                <a:spcPts val="3073"/>
              </a:lnSpc>
              <a:spcBef>
                <a:spcPct val="0"/>
              </a:spcBef>
              <a:buFont typeface="Arial"/>
              <a:buChar char="￭"/>
            </a:pPr>
            <a:r>
              <a:rPr lang="en-US" sz="2195">
                <a:solidFill>
                  <a:srgbClr val="000000"/>
                </a:solidFill>
                <a:latin typeface="Garet Light"/>
                <a:ea typeface="Garet Light"/>
                <a:cs typeface="Garet Light"/>
                <a:sym typeface="Garet Light"/>
              </a:rPr>
              <a:t>Ask fo</a:t>
            </a:r>
            <a:r>
              <a:rPr lang="en-US" sz="2195">
                <a:solidFill>
                  <a:srgbClr val="000000"/>
                </a:solidFill>
                <a:latin typeface="Garet Light"/>
                <a:ea typeface="Garet Light"/>
                <a:cs typeface="Garet Light"/>
                <a:sym typeface="Garet Light"/>
              </a:rPr>
              <a:t>r the path to the stego image (the image containing the hidden message).</a:t>
            </a:r>
          </a:p>
          <a:p>
            <a:pPr algn="l" marL="1422102" indent="-355526" lvl="3">
              <a:lnSpc>
                <a:spcPts val="3073"/>
              </a:lnSpc>
              <a:spcBef>
                <a:spcPct val="0"/>
              </a:spcBef>
              <a:buFont typeface="Arial"/>
              <a:buChar char="￭"/>
            </a:pPr>
            <a:r>
              <a:rPr lang="en-US" sz="2195">
                <a:solidFill>
                  <a:srgbClr val="000000"/>
                </a:solidFill>
                <a:latin typeface="Garet Light"/>
                <a:ea typeface="Garet Light"/>
                <a:cs typeface="Garet Light"/>
                <a:sym typeface="Garet Light"/>
              </a:rPr>
              <a:t>Load the stego image using OpenCV.</a:t>
            </a:r>
          </a:p>
          <a:p>
            <a:pPr algn="l" marL="1422102" indent="-355526" lvl="3">
              <a:lnSpc>
                <a:spcPts val="3073"/>
              </a:lnSpc>
              <a:spcBef>
                <a:spcPct val="0"/>
              </a:spcBef>
              <a:buFont typeface="Arial"/>
              <a:buChar char="￭"/>
            </a:pPr>
            <a:r>
              <a:rPr lang="en-US" sz="2195">
                <a:solidFill>
                  <a:srgbClr val="000000"/>
                </a:solidFill>
                <a:latin typeface="Garet Light"/>
                <a:ea typeface="Garet Light"/>
                <a:cs typeface="Garet Light"/>
                <a:sym typeface="Garet Light"/>
              </a:rPr>
              <a:t>Ask f</a:t>
            </a:r>
            <a:r>
              <a:rPr lang="en-US" sz="2195">
                <a:solidFill>
                  <a:srgbClr val="000000"/>
                </a:solidFill>
                <a:latin typeface="Garet Light"/>
                <a:ea typeface="Garet Light"/>
                <a:cs typeface="Garet Light"/>
                <a:sym typeface="Garet Light"/>
              </a:rPr>
              <a:t>or the password used during encoding (if applicable).</a:t>
            </a:r>
          </a:p>
          <a:p>
            <a:pPr algn="l" marL="1422102" indent="-355526" lvl="3">
              <a:lnSpc>
                <a:spcPts val="3073"/>
              </a:lnSpc>
              <a:spcBef>
                <a:spcPct val="0"/>
              </a:spcBef>
              <a:buFont typeface="Arial"/>
              <a:buChar char="￭"/>
            </a:pPr>
            <a:r>
              <a:rPr lang="en-US" sz="2195">
                <a:solidFill>
                  <a:srgbClr val="000000"/>
                </a:solidFill>
                <a:latin typeface="Garet Light"/>
                <a:ea typeface="Garet Light"/>
                <a:cs typeface="Garet Light"/>
                <a:sym typeface="Garet Light"/>
              </a:rPr>
              <a:t>C</a:t>
            </a:r>
            <a:r>
              <a:rPr lang="en-US" sz="2195">
                <a:solidFill>
                  <a:srgbClr val="000000"/>
                </a:solidFill>
                <a:latin typeface="Garet Light"/>
                <a:ea typeface="Garet Light"/>
                <a:cs typeface="Garet Light"/>
                <a:sym typeface="Garet Light"/>
              </a:rPr>
              <a:t>all your decode_message function, passing the stego image and password.</a:t>
            </a:r>
          </a:p>
          <a:p>
            <a:pPr algn="l" marL="1422102" indent="-355526" lvl="3">
              <a:lnSpc>
                <a:spcPts val="3073"/>
              </a:lnSpc>
              <a:spcBef>
                <a:spcPct val="0"/>
              </a:spcBef>
              <a:buFont typeface="Arial"/>
              <a:buChar char="￭"/>
            </a:pPr>
            <a:r>
              <a:rPr lang="en-US" sz="2195">
                <a:solidFill>
                  <a:srgbClr val="000000"/>
                </a:solidFill>
                <a:latin typeface="Garet Light"/>
                <a:ea typeface="Garet Light"/>
                <a:cs typeface="Garet Light"/>
                <a:sym typeface="Garet Light"/>
              </a:rPr>
              <a:t>Display or save the extracted secret message.</a:t>
            </a:r>
          </a:p>
          <a:p>
            <a:pPr algn="l" marL="948068" indent="-316023" lvl="2">
              <a:lnSpc>
                <a:spcPts val="3073"/>
              </a:lnSpc>
              <a:spcBef>
                <a:spcPct val="0"/>
              </a:spcBef>
              <a:buFont typeface="Arial"/>
              <a:buChar char="⚬"/>
            </a:pPr>
            <a:r>
              <a:rPr lang="en-US" sz="2195">
                <a:solidFill>
                  <a:srgbClr val="000000"/>
                </a:solidFill>
                <a:latin typeface="Garet Light"/>
                <a:ea typeface="Garet Light"/>
                <a:cs typeface="Garet Light"/>
                <a:sym typeface="Garet Light"/>
              </a:rPr>
              <a:t>Provide an option for the user to quit the program (e.g., by typing ‘Q’).</a:t>
            </a:r>
          </a:p>
        </p:txBody>
      </p:sp>
      <p:sp>
        <p:nvSpPr>
          <p:cNvPr name="TextBox 4" id="4"/>
          <p:cNvSpPr txBox="true"/>
          <p:nvPr/>
        </p:nvSpPr>
        <p:spPr>
          <a:xfrm rot="0">
            <a:off x="16488311" y="662940"/>
            <a:ext cx="731639" cy="365760"/>
          </a:xfrm>
          <a:prstGeom prst="rect">
            <a:avLst/>
          </a:prstGeom>
        </p:spPr>
        <p:txBody>
          <a:bodyPr anchor="t" rtlCol="false" tIns="0" lIns="0" bIns="0" rIns="0">
            <a:spAutoFit/>
          </a:bodyPr>
          <a:lstStyle/>
          <a:p>
            <a:pPr algn="ctr">
              <a:lnSpc>
                <a:spcPts val="2939"/>
              </a:lnSpc>
              <a:spcBef>
                <a:spcPct val="0"/>
              </a:spcBef>
            </a:pPr>
            <a:r>
              <a:rPr lang="en-US" sz="2099">
                <a:solidFill>
                  <a:srgbClr val="000000"/>
                </a:solidFill>
                <a:latin typeface="Garet Bold"/>
                <a:ea typeface="Garet Bold"/>
                <a:cs typeface="Garet Bold"/>
                <a:sym typeface="Garet Bold"/>
              </a:rPr>
              <a:t>10</a:t>
            </a:r>
            <a:r>
              <a:rPr lang="en-US" sz="2099">
                <a:solidFill>
                  <a:srgbClr val="000000"/>
                </a:solidFill>
                <a:latin typeface="Garet Bold"/>
                <a:ea typeface="Garet Bold"/>
                <a:cs typeface="Garet Bold"/>
                <a:sym typeface="Garet Bold"/>
              </a:rPr>
              <a:t>/13</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5542303" y="1123950"/>
            <a:ext cx="7203393" cy="785704"/>
          </a:xfrm>
          <a:prstGeom prst="rect">
            <a:avLst/>
          </a:prstGeom>
        </p:spPr>
        <p:txBody>
          <a:bodyPr anchor="t" rtlCol="false" tIns="0" lIns="0" bIns="0" rIns="0">
            <a:spAutoFit/>
          </a:bodyPr>
          <a:lstStyle/>
          <a:p>
            <a:pPr algn="ctr">
              <a:lnSpc>
                <a:spcPts val="5808"/>
              </a:lnSpc>
            </a:pPr>
            <a:r>
              <a:rPr lang="en-US" sz="5808" spc="-458">
                <a:solidFill>
                  <a:srgbClr val="000000"/>
                </a:solidFill>
                <a:latin typeface="Archivo Black"/>
                <a:ea typeface="Archivo Black"/>
                <a:cs typeface="Archivo Black"/>
                <a:sym typeface="Archivo Black"/>
              </a:rPr>
              <a:t>Applications</a:t>
            </a:r>
          </a:p>
        </p:txBody>
      </p:sp>
      <p:sp>
        <p:nvSpPr>
          <p:cNvPr name="TextBox 4" id="4"/>
          <p:cNvSpPr txBox="true"/>
          <p:nvPr/>
        </p:nvSpPr>
        <p:spPr>
          <a:xfrm rot="0">
            <a:off x="12938218" y="662940"/>
            <a:ext cx="4321082" cy="365760"/>
          </a:xfrm>
          <a:prstGeom prst="rect">
            <a:avLst/>
          </a:prstGeom>
        </p:spPr>
        <p:txBody>
          <a:bodyPr anchor="t" rtlCol="false" tIns="0" lIns="0" bIns="0" rIns="0">
            <a:spAutoFit/>
          </a:bodyPr>
          <a:lstStyle/>
          <a:p>
            <a:pPr algn="r">
              <a:lnSpc>
                <a:spcPts val="2939"/>
              </a:lnSpc>
            </a:pPr>
            <a:r>
              <a:rPr lang="en-US" sz="2099">
                <a:solidFill>
                  <a:srgbClr val="000000"/>
                </a:solidFill>
                <a:latin typeface="Garet Bold"/>
                <a:ea typeface="Garet Bold"/>
                <a:cs typeface="Garet Bold"/>
                <a:sym typeface="Garet Bold"/>
              </a:rPr>
              <a:t>11/13</a:t>
            </a:r>
          </a:p>
        </p:txBody>
      </p:sp>
      <p:sp>
        <p:nvSpPr>
          <p:cNvPr name="TextBox 5" id="5"/>
          <p:cNvSpPr txBox="true"/>
          <p:nvPr/>
        </p:nvSpPr>
        <p:spPr>
          <a:xfrm rot="0">
            <a:off x="1333242" y="1862029"/>
            <a:ext cx="15621517" cy="7052310"/>
          </a:xfrm>
          <a:prstGeom prst="rect">
            <a:avLst/>
          </a:prstGeom>
        </p:spPr>
        <p:txBody>
          <a:bodyPr anchor="t" rtlCol="false" tIns="0" lIns="0" bIns="0" rIns="0">
            <a:spAutoFit/>
          </a:bodyPr>
          <a:lstStyle/>
          <a:p>
            <a:pPr algn="l">
              <a:lnSpc>
                <a:spcPts val="2939"/>
              </a:lnSpc>
              <a:spcBef>
                <a:spcPct val="0"/>
              </a:spcBef>
            </a:pPr>
            <a:r>
              <a:rPr lang="en-US" sz="2099">
                <a:solidFill>
                  <a:srgbClr val="000000"/>
                </a:solidFill>
                <a:latin typeface="Garet"/>
                <a:ea typeface="Garet"/>
                <a:cs typeface="Garet"/>
                <a:sym typeface="Garet"/>
              </a:rPr>
              <a:t>Steganography, the art of concealing information within other data, has found diverse applications across various fields. Here are some notable ones:</a:t>
            </a:r>
          </a:p>
          <a:p>
            <a:pPr algn="l">
              <a:lnSpc>
                <a:spcPts val="2939"/>
              </a:lnSpc>
              <a:spcBef>
                <a:spcPct val="0"/>
              </a:spcBef>
            </a:pPr>
          </a:p>
          <a:p>
            <a:pPr algn="l">
              <a:lnSpc>
                <a:spcPts val="2939"/>
              </a:lnSpc>
              <a:spcBef>
                <a:spcPct val="0"/>
              </a:spcBef>
            </a:pPr>
            <a:r>
              <a:rPr lang="en-US" sz="2099">
                <a:solidFill>
                  <a:srgbClr val="000000"/>
                </a:solidFill>
                <a:latin typeface="Garet"/>
                <a:ea typeface="Garet"/>
                <a:cs typeface="Garet"/>
                <a:sym typeface="Garet"/>
              </a:rPr>
              <a:t>Covert Communication: Traditionally, steganography has been used for secret communication. It allows confidential messages to be embedded within seemingly innocuous files or objects, such as images, articles, or shopping lists.</a:t>
            </a:r>
          </a:p>
          <a:p>
            <a:pPr algn="l">
              <a:lnSpc>
                <a:spcPts val="2939"/>
              </a:lnSpc>
              <a:spcBef>
                <a:spcPct val="0"/>
              </a:spcBef>
            </a:pPr>
          </a:p>
          <a:p>
            <a:pPr algn="l">
              <a:lnSpc>
                <a:spcPts val="2939"/>
              </a:lnSpc>
              <a:spcBef>
                <a:spcPct val="0"/>
              </a:spcBef>
            </a:pPr>
            <a:r>
              <a:rPr lang="en-US" sz="2099">
                <a:solidFill>
                  <a:srgbClr val="000000"/>
                </a:solidFill>
                <a:latin typeface="Garet"/>
                <a:ea typeface="Garet"/>
                <a:cs typeface="Garet"/>
                <a:sym typeface="Garet"/>
              </a:rPr>
              <a:t>Digital Forensics: Steganography plays a role in digital forensics. Investigators use it to detect hidden information in files, uncovering evidence related to cybercrimes or unauthorized data transmission.</a:t>
            </a:r>
          </a:p>
          <a:p>
            <a:pPr algn="l">
              <a:lnSpc>
                <a:spcPts val="2939"/>
              </a:lnSpc>
              <a:spcBef>
                <a:spcPct val="0"/>
              </a:spcBef>
            </a:pPr>
          </a:p>
          <a:p>
            <a:pPr algn="l">
              <a:lnSpc>
                <a:spcPts val="2939"/>
              </a:lnSpc>
              <a:spcBef>
                <a:spcPct val="0"/>
              </a:spcBef>
            </a:pPr>
            <a:r>
              <a:rPr lang="en-US" sz="2099">
                <a:solidFill>
                  <a:srgbClr val="000000"/>
                </a:solidFill>
                <a:latin typeface="Garet"/>
                <a:ea typeface="Garet"/>
                <a:cs typeface="Garet"/>
                <a:sym typeface="Garet"/>
              </a:rPr>
              <a:t>Copyright Protection: Some applications use steganography to embed copyright information or watermarks into media files (e.g., images, videos, audio). This helps protect intellectual property and track unauthorized distribution.</a:t>
            </a:r>
          </a:p>
          <a:p>
            <a:pPr algn="l">
              <a:lnSpc>
                <a:spcPts val="2939"/>
              </a:lnSpc>
              <a:spcBef>
                <a:spcPct val="0"/>
              </a:spcBef>
            </a:pPr>
          </a:p>
          <a:p>
            <a:pPr algn="l">
              <a:lnSpc>
                <a:spcPts val="2939"/>
              </a:lnSpc>
              <a:spcBef>
                <a:spcPct val="0"/>
              </a:spcBef>
            </a:pPr>
            <a:r>
              <a:rPr lang="en-US" sz="2099">
                <a:solidFill>
                  <a:srgbClr val="000000"/>
                </a:solidFill>
                <a:latin typeface="Garet"/>
                <a:ea typeface="Garet"/>
                <a:cs typeface="Garet"/>
                <a:sym typeface="Garet"/>
              </a:rPr>
              <a:t>Artistic Expression: Artists and creators explore steganography as a form of expression. They hide messages, symbols, or visual elements within their artwork, adding layers of meaning for observant viewers.</a:t>
            </a:r>
          </a:p>
          <a:p>
            <a:pPr algn="l">
              <a:lnSpc>
                <a:spcPts val="2939"/>
              </a:lnSpc>
              <a:spcBef>
                <a:spcPct val="0"/>
              </a:spcBef>
            </a:pPr>
          </a:p>
          <a:p>
            <a:pPr algn="l">
              <a:lnSpc>
                <a:spcPts val="2939"/>
              </a:lnSpc>
              <a:spcBef>
                <a:spcPct val="0"/>
              </a:spcBef>
            </a:pPr>
            <a:r>
              <a:rPr lang="en-US" sz="2099">
                <a:solidFill>
                  <a:srgbClr val="000000"/>
                </a:solidFill>
                <a:latin typeface="Garet"/>
                <a:ea typeface="Garet"/>
                <a:cs typeface="Garet"/>
                <a:sym typeface="Garet"/>
              </a:rPr>
              <a:t>Authentication of Documents: Steganography can enhance document security by embedding authentication data within files. For instance, certificates, licenses, or sensitive documents can carry hidden information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16543139" y="662940"/>
            <a:ext cx="716161" cy="365760"/>
          </a:xfrm>
          <a:prstGeom prst="rect">
            <a:avLst/>
          </a:prstGeom>
        </p:spPr>
        <p:txBody>
          <a:bodyPr anchor="t" rtlCol="false" tIns="0" lIns="0" bIns="0" rIns="0">
            <a:spAutoFit/>
          </a:bodyPr>
          <a:lstStyle/>
          <a:p>
            <a:pPr algn="ctr">
              <a:lnSpc>
                <a:spcPts val="2939"/>
              </a:lnSpc>
              <a:spcBef>
                <a:spcPct val="0"/>
              </a:spcBef>
            </a:pPr>
            <a:r>
              <a:rPr lang="en-US" sz="2099">
                <a:solidFill>
                  <a:srgbClr val="000000"/>
                </a:solidFill>
                <a:latin typeface="Garet Bold"/>
                <a:ea typeface="Garet Bold"/>
                <a:cs typeface="Garet Bold"/>
                <a:sym typeface="Garet Bold"/>
              </a:rPr>
              <a:t>12/13</a:t>
            </a:r>
          </a:p>
        </p:txBody>
      </p:sp>
      <p:sp>
        <p:nvSpPr>
          <p:cNvPr name="TextBox 4" id="4"/>
          <p:cNvSpPr txBox="true"/>
          <p:nvPr/>
        </p:nvSpPr>
        <p:spPr>
          <a:xfrm rot="0">
            <a:off x="5699330" y="524405"/>
            <a:ext cx="7203393" cy="785704"/>
          </a:xfrm>
          <a:prstGeom prst="rect">
            <a:avLst/>
          </a:prstGeom>
        </p:spPr>
        <p:txBody>
          <a:bodyPr anchor="t" rtlCol="false" tIns="0" lIns="0" bIns="0" rIns="0">
            <a:spAutoFit/>
          </a:bodyPr>
          <a:lstStyle/>
          <a:p>
            <a:pPr algn="ctr">
              <a:lnSpc>
                <a:spcPts val="5808"/>
              </a:lnSpc>
            </a:pPr>
            <a:r>
              <a:rPr lang="en-US" sz="5808" spc="-458">
                <a:solidFill>
                  <a:srgbClr val="000000"/>
                </a:solidFill>
                <a:latin typeface="Archivo Black"/>
                <a:ea typeface="Archivo Black"/>
                <a:cs typeface="Archivo Black"/>
                <a:sym typeface="Archivo Black"/>
              </a:rPr>
              <a:t>Conclusion</a:t>
            </a:r>
          </a:p>
        </p:txBody>
      </p:sp>
      <p:sp>
        <p:nvSpPr>
          <p:cNvPr name="TextBox 5" id="5"/>
          <p:cNvSpPr txBox="true"/>
          <p:nvPr/>
        </p:nvSpPr>
        <p:spPr>
          <a:xfrm rot="0">
            <a:off x="1207740" y="2209469"/>
            <a:ext cx="15872520" cy="3581264"/>
          </a:xfrm>
          <a:prstGeom prst="rect">
            <a:avLst/>
          </a:prstGeom>
        </p:spPr>
        <p:txBody>
          <a:bodyPr anchor="t" rtlCol="false" tIns="0" lIns="0" bIns="0" rIns="0">
            <a:spAutoFit/>
          </a:bodyPr>
          <a:lstStyle/>
          <a:p>
            <a:pPr algn="l">
              <a:lnSpc>
                <a:spcPts val="4732"/>
              </a:lnSpc>
              <a:spcBef>
                <a:spcPct val="0"/>
              </a:spcBef>
            </a:pPr>
            <a:r>
              <a:rPr lang="en-US" sz="3380">
                <a:solidFill>
                  <a:srgbClr val="000000"/>
                </a:solidFill>
                <a:latin typeface="Garet"/>
                <a:ea typeface="Garet"/>
                <a:cs typeface="Garet"/>
                <a:sym typeface="Garet"/>
              </a:rPr>
              <a:t>In summary, steganography is a powerful technique that allows information to be hidden within seemingly innocuous data. Its applications range from covert communication and digital forensics to copyright protection and artistic expression. By concealing both the existence and content of secret messages, steganography continues to play a significant role in various fields.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6165717" y="4082772"/>
            <a:ext cx="5956566" cy="1060728"/>
          </a:xfrm>
          <a:prstGeom prst="rect">
            <a:avLst/>
          </a:prstGeom>
        </p:spPr>
        <p:txBody>
          <a:bodyPr anchor="t" rtlCol="false" tIns="0" lIns="0" bIns="0" rIns="0">
            <a:spAutoFit/>
          </a:bodyPr>
          <a:lstStyle/>
          <a:p>
            <a:pPr algn="l">
              <a:lnSpc>
                <a:spcPts val="7313"/>
              </a:lnSpc>
            </a:pPr>
            <a:r>
              <a:rPr lang="en-US" sz="9376" spc="-740">
                <a:solidFill>
                  <a:srgbClr val="000000"/>
                </a:solidFill>
                <a:latin typeface="Archivo Black"/>
                <a:ea typeface="Archivo Black"/>
                <a:cs typeface="Archivo Black"/>
                <a:sym typeface="Archivo Black"/>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10199594" y="1814513"/>
          <a:ext cx="6511183" cy="6572250"/>
        </p:xfrm>
        <a:graphic>
          <a:graphicData uri="http://schemas.openxmlformats.org/drawingml/2006/table">
            <a:tbl>
              <a:tblPr/>
              <a:tblGrid>
                <a:gridCol w="866395"/>
                <a:gridCol w="5025021"/>
              </a:tblGrid>
              <a:tr h="821531">
                <a:tc>
                  <a:txBody>
                    <a:bodyPr anchor="t" rtlCol="false"/>
                    <a:lstStyle/>
                    <a:p>
                      <a:pPr algn="l">
                        <a:lnSpc>
                          <a:spcPts val="2799"/>
                        </a:lnSpc>
                        <a:defRPr/>
                      </a:pPr>
                      <a:r>
                        <a:rPr lang="en-US" sz="1999">
                          <a:solidFill>
                            <a:srgbClr val="000000"/>
                          </a:solidFill>
                          <a:latin typeface="Garet Light"/>
                          <a:ea typeface="Garet Light"/>
                          <a:cs typeface="Garet Light"/>
                          <a:sym typeface="Garet Light"/>
                        </a:rPr>
                        <a:t>03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Garet"/>
                          <a:ea typeface="Garet"/>
                          <a:cs typeface="Garet"/>
                          <a:sym typeface="Garet"/>
                        </a:rPr>
                        <a:t>Introducion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1531">
                <a:tc>
                  <a:txBody>
                    <a:bodyPr anchor="t" rtlCol="false"/>
                    <a:lstStyle/>
                    <a:p>
                      <a:pPr algn="l">
                        <a:lnSpc>
                          <a:spcPts val="2799"/>
                        </a:lnSpc>
                        <a:defRPr/>
                      </a:pPr>
                      <a:r>
                        <a:rPr lang="en-US" sz="1999">
                          <a:solidFill>
                            <a:srgbClr val="000000"/>
                          </a:solidFill>
                          <a:latin typeface="Garet Light"/>
                          <a:ea typeface="Garet Light"/>
                          <a:cs typeface="Garet Light"/>
                          <a:sym typeface="Garet Light"/>
                        </a:rPr>
                        <a:t>04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Garet Light"/>
                          <a:ea typeface="Garet Light"/>
                          <a:cs typeface="Garet Light"/>
                          <a:sym typeface="Garet Light"/>
                        </a:rPr>
                        <a:t>History of Steganography</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1531">
                <a:tc>
                  <a:txBody>
                    <a:bodyPr anchor="t" rtlCol="false"/>
                    <a:lstStyle/>
                    <a:p>
                      <a:pPr algn="l">
                        <a:lnSpc>
                          <a:spcPts val="2799"/>
                        </a:lnSpc>
                        <a:defRPr/>
                      </a:pPr>
                      <a:r>
                        <a:rPr lang="en-US" sz="1999">
                          <a:solidFill>
                            <a:srgbClr val="000000"/>
                          </a:solidFill>
                          <a:latin typeface="Garet Light"/>
                          <a:ea typeface="Garet Light"/>
                          <a:cs typeface="Garet Light"/>
                          <a:sym typeface="Garet Light"/>
                        </a:rPr>
                        <a:t>05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Garet Light"/>
                          <a:ea typeface="Garet Light"/>
                          <a:cs typeface="Garet Light"/>
                          <a:sym typeface="Garet Light"/>
                        </a:rPr>
                        <a:t>Types of Steganography</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1531">
                <a:tc>
                  <a:txBody>
                    <a:bodyPr anchor="t" rtlCol="false"/>
                    <a:lstStyle/>
                    <a:p>
                      <a:pPr algn="l">
                        <a:lnSpc>
                          <a:spcPts val="2799"/>
                        </a:lnSpc>
                        <a:defRPr/>
                      </a:pPr>
                      <a:r>
                        <a:rPr lang="en-US" sz="1999">
                          <a:solidFill>
                            <a:srgbClr val="000000"/>
                          </a:solidFill>
                          <a:latin typeface="Garet Light"/>
                          <a:ea typeface="Garet Light"/>
                          <a:cs typeface="Garet Light"/>
                          <a:sym typeface="Garet Light"/>
                        </a:rPr>
                        <a:t>06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Garet Light"/>
                          <a:ea typeface="Garet Light"/>
                          <a:cs typeface="Garet Light"/>
                          <a:sym typeface="Garet Light"/>
                        </a:rPr>
                        <a:t>Image Steganography Techniques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1531">
                <a:tc>
                  <a:txBody>
                    <a:bodyPr anchor="t" rtlCol="false"/>
                    <a:lstStyle/>
                    <a:p>
                      <a:pPr algn="l">
                        <a:lnSpc>
                          <a:spcPts val="2799"/>
                        </a:lnSpc>
                        <a:defRPr/>
                      </a:pPr>
                      <a:r>
                        <a:rPr lang="en-US" sz="1999">
                          <a:solidFill>
                            <a:srgbClr val="000000"/>
                          </a:solidFill>
                          <a:latin typeface="Garet Light"/>
                          <a:ea typeface="Garet Light"/>
                          <a:cs typeface="Garet Light"/>
                          <a:sym typeface="Garet Light"/>
                        </a:rPr>
                        <a:t>07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Garet Light"/>
                          <a:ea typeface="Garet Light"/>
                          <a:cs typeface="Garet Light"/>
                          <a:sym typeface="Garet Light"/>
                        </a:rPr>
                        <a:t> Project Overview</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1531">
                <a:tc>
                  <a:txBody>
                    <a:bodyPr anchor="t" rtlCol="false"/>
                    <a:lstStyle/>
                    <a:p>
                      <a:pPr algn="l">
                        <a:lnSpc>
                          <a:spcPts val="2799"/>
                        </a:lnSpc>
                        <a:defRPr/>
                      </a:pPr>
                      <a:r>
                        <a:rPr lang="en-US" sz="1999">
                          <a:solidFill>
                            <a:srgbClr val="000000"/>
                          </a:solidFill>
                          <a:latin typeface="Garet"/>
                          <a:ea typeface="Garet"/>
                          <a:cs typeface="Garet"/>
                          <a:sym typeface="Garet"/>
                        </a:rPr>
                        <a:t>09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Garet Light"/>
                          <a:ea typeface="Garet Light"/>
                          <a:cs typeface="Garet Light"/>
                          <a:sym typeface="Garet Light"/>
                        </a:rPr>
                        <a:t>Implementation Steps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1531">
                <a:tc>
                  <a:txBody>
                    <a:bodyPr anchor="t" rtlCol="false"/>
                    <a:lstStyle/>
                    <a:p>
                      <a:pPr algn="l">
                        <a:lnSpc>
                          <a:spcPts val="2799"/>
                        </a:lnSpc>
                        <a:defRPr/>
                      </a:pPr>
                      <a:r>
                        <a:rPr lang="en-US" sz="1999">
                          <a:solidFill>
                            <a:srgbClr val="000000"/>
                          </a:solidFill>
                          <a:latin typeface="Garet"/>
                          <a:ea typeface="Garet"/>
                          <a:cs typeface="Garet"/>
                          <a:sym typeface="Garet"/>
                        </a:rPr>
                        <a:t>11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Garet Light"/>
                          <a:ea typeface="Garet Light"/>
                          <a:cs typeface="Garet Light"/>
                          <a:sym typeface="Garet Light"/>
                        </a:rPr>
                        <a:t>Applications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1531">
                <a:tc>
                  <a:txBody>
                    <a:bodyPr anchor="t" rtlCol="false"/>
                    <a:lstStyle/>
                    <a:p>
                      <a:pPr algn="l">
                        <a:lnSpc>
                          <a:spcPts val="2799"/>
                        </a:lnSpc>
                        <a:defRPr/>
                      </a:pPr>
                      <a:r>
                        <a:rPr lang="en-US" sz="1999">
                          <a:solidFill>
                            <a:srgbClr val="000000"/>
                          </a:solidFill>
                          <a:latin typeface="Garet Light"/>
                          <a:ea typeface="Garet Light"/>
                          <a:cs typeface="Garet Light"/>
                          <a:sym typeface="Garet Light"/>
                        </a:rPr>
                        <a:t>12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Garet Light"/>
                          <a:ea typeface="Garet Light"/>
                          <a:cs typeface="Garet Light"/>
                          <a:sym typeface="Garet Light"/>
                        </a:rPr>
                        <a:t>Conclusion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Freeform 4" id="4"/>
          <p:cNvSpPr/>
          <p:nvPr/>
        </p:nvSpPr>
        <p:spPr>
          <a:xfrm flipH="false" flipV="false" rot="0">
            <a:off x="-706637" y="1559650"/>
            <a:ext cx="9125543" cy="7167700"/>
          </a:xfrm>
          <a:custGeom>
            <a:avLst/>
            <a:gdLst/>
            <a:ahLst/>
            <a:cxnLst/>
            <a:rect r="r" b="b" t="t" l="l"/>
            <a:pathLst>
              <a:path h="7167700" w="9125543">
                <a:moveTo>
                  <a:pt x="0" y="0"/>
                </a:moveTo>
                <a:lnTo>
                  <a:pt x="9125544" y="0"/>
                </a:lnTo>
                <a:lnTo>
                  <a:pt x="9125544" y="7167700"/>
                </a:lnTo>
                <a:lnTo>
                  <a:pt x="0" y="7167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9313" y="0"/>
            <a:ext cx="3488687" cy="1198840"/>
          </a:xfrm>
          <a:custGeom>
            <a:avLst/>
            <a:gdLst/>
            <a:ahLst/>
            <a:cxnLst/>
            <a:rect r="r" b="b" t="t" l="l"/>
            <a:pathLst>
              <a:path h="1198840" w="3488687">
                <a:moveTo>
                  <a:pt x="0" y="0"/>
                </a:moveTo>
                <a:lnTo>
                  <a:pt x="3488687" y="0"/>
                </a:lnTo>
                <a:lnTo>
                  <a:pt x="3488687" y="1198840"/>
                </a:lnTo>
                <a:lnTo>
                  <a:pt x="0" y="11988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604641" y="2439692"/>
            <a:ext cx="6531462" cy="785704"/>
          </a:xfrm>
          <a:prstGeom prst="rect">
            <a:avLst/>
          </a:prstGeom>
        </p:spPr>
        <p:txBody>
          <a:bodyPr anchor="t" rtlCol="false" tIns="0" lIns="0" bIns="0" rIns="0">
            <a:spAutoFit/>
          </a:bodyPr>
          <a:lstStyle/>
          <a:p>
            <a:pPr algn="just" marL="0" indent="0" lvl="0">
              <a:lnSpc>
                <a:spcPts val="5808"/>
              </a:lnSpc>
              <a:spcBef>
                <a:spcPct val="0"/>
              </a:spcBef>
            </a:pPr>
            <a:r>
              <a:rPr lang="en-US" sz="5808" spc="-458">
                <a:solidFill>
                  <a:srgbClr val="FFFFFF"/>
                </a:solidFill>
                <a:latin typeface="Archivo Black"/>
                <a:ea typeface="Archivo Black"/>
                <a:cs typeface="Archivo Black"/>
                <a:sym typeface="Archivo Black"/>
              </a:rPr>
              <a:t>Agenda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1293811" y="1618688"/>
            <a:ext cx="15700379" cy="7424692"/>
          </a:xfrm>
          <a:prstGeom prst="rect">
            <a:avLst/>
          </a:prstGeom>
        </p:spPr>
        <p:txBody>
          <a:bodyPr anchor="t" rtlCol="false" tIns="0" lIns="0" bIns="0" rIns="0">
            <a:spAutoFit/>
          </a:bodyPr>
          <a:lstStyle/>
          <a:p>
            <a:pPr algn="l">
              <a:lnSpc>
                <a:spcPts val="4216"/>
              </a:lnSpc>
            </a:pPr>
            <a:r>
              <a:rPr lang="en-US" sz="3011">
                <a:solidFill>
                  <a:srgbClr val="000000"/>
                </a:solidFill>
                <a:latin typeface="Garet Light"/>
                <a:ea typeface="Garet Light"/>
                <a:cs typeface="Garet Light"/>
                <a:sym typeface="Garet Light"/>
              </a:rPr>
              <a:t>Steganography is the ancient art and science of hiding information within other non-secret text or data. Unlike cryptography, which focuses on encrypting data to make it unreadable without a key, steganography aims to conceal the very existence of the message itself. This technique has been used throughout history, from invisible ink and hidden messages in wax tablets to modern digital methods that embed data within images, audio, and video files.</a:t>
            </a:r>
          </a:p>
          <a:p>
            <a:pPr algn="l">
              <a:lnSpc>
                <a:spcPts val="4216"/>
              </a:lnSpc>
            </a:pPr>
            <a:r>
              <a:rPr lang="en-US" sz="3011">
                <a:solidFill>
                  <a:srgbClr val="000000"/>
                </a:solidFill>
                <a:latin typeface="Garet Light"/>
                <a:ea typeface="Garet Light"/>
                <a:cs typeface="Garet Light"/>
                <a:sym typeface="Garet Light"/>
              </a:rPr>
              <a:t>The primary purpose of steganography is to enable secure communication by hiding sensitive information in plain sight. In today’s digital age, steganography has evolved to include sophisticated techniques that leverage the vast amount of digital media available. This project explores various steganographic methods, with a focus on image steganography, and demonstrates how data can be hidden and retrieved using these techniques.</a:t>
            </a:r>
          </a:p>
          <a:p>
            <a:pPr algn="l">
              <a:lnSpc>
                <a:spcPts val="4216"/>
              </a:lnSpc>
            </a:pPr>
          </a:p>
        </p:txBody>
      </p:sp>
      <p:sp>
        <p:nvSpPr>
          <p:cNvPr name="TextBox 4" id="4"/>
          <p:cNvSpPr txBox="true"/>
          <p:nvPr/>
        </p:nvSpPr>
        <p:spPr>
          <a:xfrm rot="0">
            <a:off x="7020488" y="683473"/>
            <a:ext cx="4292949" cy="785704"/>
          </a:xfrm>
          <a:prstGeom prst="rect">
            <a:avLst/>
          </a:prstGeom>
        </p:spPr>
        <p:txBody>
          <a:bodyPr anchor="t" rtlCol="false" tIns="0" lIns="0" bIns="0" rIns="0">
            <a:spAutoFit/>
          </a:bodyPr>
          <a:lstStyle/>
          <a:p>
            <a:pPr algn="r" marL="0" indent="0" lvl="0">
              <a:lnSpc>
                <a:spcPts val="5808"/>
              </a:lnSpc>
              <a:spcBef>
                <a:spcPct val="0"/>
              </a:spcBef>
            </a:pPr>
            <a:r>
              <a:rPr lang="en-US" sz="5808" spc="-458">
                <a:solidFill>
                  <a:srgbClr val="000000"/>
                </a:solidFill>
                <a:latin typeface="Archivo Black"/>
                <a:ea typeface="Archivo Black"/>
                <a:cs typeface="Archivo Black"/>
                <a:sym typeface="Archivo Black"/>
              </a:rPr>
              <a:t>Introduction</a:t>
            </a:r>
          </a:p>
        </p:txBody>
      </p:sp>
      <p:sp>
        <p:nvSpPr>
          <p:cNvPr name="TextBox 5" id="5"/>
          <p:cNvSpPr txBox="true"/>
          <p:nvPr/>
        </p:nvSpPr>
        <p:spPr>
          <a:xfrm rot="0">
            <a:off x="12938218" y="662940"/>
            <a:ext cx="4321082" cy="365760"/>
          </a:xfrm>
          <a:prstGeom prst="rect">
            <a:avLst/>
          </a:prstGeom>
        </p:spPr>
        <p:txBody>
          <a:bodyPr anchor="t" rtlCol="false" tIns="0" lIns="0" bIns="0" rIns="0">
            <a:spAutoFit/>
          </a:bodyPr>
          <a:lstStyle/>
          <a:p>
            <a:pPr algn="r">
              <a:lnSpc>
                <a:spcPts val="2939"/>
              </a:lnSpc>
            </a:pPr>
            <a:r>
              <a:rPr lang="en-US" sz="2099">
                <a:solidFill>
                  <a:srgbClr val="000000"/>
                </a:solidFill>
                <a:latin typeface="Garet Bold"/>
                <a:ea typeface="Garet Bold"/>
                <a:cs typeface="Garet Bold"/>
                <a:sym typeface="Garet Bold"/>
              </a:rPr>
              <a:t>03/13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4866322" y="842540"/>
            <a:ext cx="9253791" cy="785704"/>
          </a:xfrm>
          <a:prstGeom prst="rect">
            <a:avLst/>
          </a:prstGeom>
        </p:spPr>
        <p:txBody>
          <a:bodyPr anchor="t" rtlCol="false" tIns="0" lIns="0" bIns="0" rIns="0">
            <a:spAutoFit/>
          </a:bodyPr>
          <a:lstStyle/>
          <a:p>
            <a:pPr algn="l" marL="0" indent="0" lvl="0">
              <a:lnSpc>
                <a:spcPts val="5808"/>
              </a:lnSpc>
              <a:spcBef>
                <a:spcPct val="0"/>
              </a:spcBef>
            </a:pPr>
            <a:r>
              <a:rPr lang="en-US" sz="5808" spc="-458">
                <a:solidFill>
                  <a:srgbClr val="000000"/>
                </a:solidFill>
                <a:latin typeface="Archivo Black"/>
                <a:ea typeface="Archivo Black"/>
                <a:cs typeface="Archivo Black"/>
                <a:sym typeface="Archivo Black"/>
              </a:rPr>
              <a:t>History of Steganography</a:t>
            </a:r>
          </a:p>
        </p:txBody>
      </p:sp>
      <p:sp>
        <p:nvSpPr>
          <p:cNvPr name="TextBox 4" id="4"/>
          <p:cNvSpPr txBox="true"/>
          <p:nvPr/>
        </p:nvSpPr>
        <p:spPr>
          <a:xfrm rot="0">
            <a:off x="14382445" y="699665"/>
            <a:ext cx="2876855" cy="365760"/>
          </a:xfrm>
          <a:prstGeom prst="rect">
            <a:avLst/>
          </a:prstGeom>
        </p:spPr>
        <p:txBody>
          <a:bodyPr anchor="t" rtlCol="false" tIns="0" lIns="0" bIns="0" rIns="0">
            <a:spAutoFit/>
          </a:bodyPr>
          <a:lstStyle/>
          <a:p>
            <a:pPr algn="r">
              <a:lnSpc>
                <a:spcPts val="2939"/>
              </a:lnSpc>
            </a:pPr>
            <a:r>
              <a:rPr lang="en-US" sz="2099">
                <a:solidFill>
                  <a:srgbClr val="000000"/>
                </a:solidFill>
                <a:latin typeface="Garet Bold"/>
                <a:ea typeface="Garet Bold"/>
                <a:cs typeface="Garet Bold"/>
                <a:sym typeface="Garet Bold"/>
              </a:rPr>
              <a:t>04/13</a:t>
            </a:r>
          </a:p>
        </p:txBody>
      </p:sp>
      <p:sp>
        <p:nvSpPr>
          <p:cNvPr name="TextBox 5" id="5"/>
          <p:cNvSpPr txBox="true"/>
          <p:nvPr/>
        </p:nvSpPr>
        <p:spPr>
          <a:xfrm rot="0">
            <a:off x="2410471" y="2038559"/>
            <a:ext cx="14165493" cy="6309360"/>
          </a:xfrm>
          <a:prstGeom prst="rect">
            <a:avLst/>
          </a:prstGeom>
        </p:spPr>
        <p:txBody>
          <a:bodyPr anchor="t" rtlCol="false" tIns="0" lIns="0" bIns="0" rIns="0">
            <a:spAutoFit/>
          </a:bodyPr>
          <a:lstStyle/>
          <a:p>
            <a:pPr algn="l">
              <a:lnSpc>
                <a:spcPts val="2939"/>
              </a:lnSpc>
            </a:pPr>
            <a:r>
              <a:rPr lang="en-US" sz="2099">
                <a:solidFill>
                  <a:srgbClr val="000000"/>
                </a:solidFill>
                <a:latin typeface="Garet Light"/>
                <a:ea typeface="Garet Light"/>
                <a:cs typeface="Garet Light"/>
                <a:sym typeface="Garet Light"/>
              </a:rPr>
              <a:t>Steganography, derived from the Greek words “steganos” (covered) and “graphein” (writing), has a rich history dating back to ancient times. The practice of hiding messages within other non-secret text or objects has been used for centuries to ensure secure communication.</a:t>
            </a:r>
          </a:p>
          <a:p>
            <a:pPr algn="l">
              <a:lnSpc>
                <a:spcPts val="2939"/>
              </a:lnSpc>
            </a:pPr>
            <a:r>
              <a:rPr lang="en-US" sz="2099">
                <a:solidFill>
                  <a:srgbClr val="000000"/>
                </a:solidFill>
                <a:latin typeface="Garet Bold"/>
                <a:ea typeface="Garet Bold"/>
                <a:cs typeface="Garet Bold"/>
                <a:sym typeface="Garet Bold"/>
              </a:rPr>
              <a:t>Ancient Times:</a:t>
            </a:r>
          </a:p>
          <a:p>
            <a:pPr algn="l" marL="453388" indent="-226694" lvl="1">
              <a:lnSpc>
                <a:spcPts val="2939"/>
              </a:lnSpc>
              <a:buFont typeface="Arial"/>
              <a:buChar char="•"/>
            </a:pPr>
            <a:r>
              <a:rPr lang="en-US" sz="2099">
                <a:solidFill>
                  <a:srgbClr val="000000"/>
                </a:solidFill>
                <a:latin typeface="Garet Light"/>
                <a:ea typeface="Garet Light"/>
                <a:cs typeface="Garet Light"/>
                <a:sym typeface="Garet Light"/>
              </a:rPr>
              <a:t>5th Century BC: Greek tyrant Histiaeus tattooed messages on a servant’s scalp, hidden by regrown hair.</a:t>
            </a:r>
          </a:p>
          <a:p>
            <a:pPr algn="l" marL="453388" indent="-226694" lvl="1">
              <a:lnSpc>
                <a:spcPts val="2939"/>
              </a:lnSpc>
              <a:buFont typeface="Arial"/>
              <a:buChar char="•"/>
            </a:pPr>
            <a:r>
              <a:rPr lang="en-US" sz="2099">
                <a:solidFill>
                  <a:srgbClr val="000000"/>
                </a:solidFill>
                <a:latin typeface="Garet Light"/>
                <a:ea typeface="Garet Light"/>
                <a:cs typeface="Garet Light"/>
                <a:sym typeface="Garet Light"/>
              </a:rPr>
              <a:t>480 BC: Demaratus used wax-covered tablets to send secret messages.</a:t>
            </a:r>
          </a:p>
          <a:p>
            <a:pPr algn="l">
              <a:lnSpc>
                <a:spcPts val="2939"/>
              </a:lnSpc>
            </a:pPr>
            <a:r>
              <a:rPr lang="en-US" sz="2099">
                <a:solidFill>
                  <a:srgbClr val="000000"/>
                </a:solidFill>
                <a:latin typeface="Garet Bold"/>
                <a:ea typeface="Garet Bold"/>
                <a:cs typeface="Garet Bold"/>
                <a:sym typeface="Garet Bold"/>
              </a:rPr>
              <a:t>Medieval and Renaissance:</a:t>
            </a:r>
          </a:p>
          <a:p>
            <a:pPr algn="l" marL="453388" indent="-226694" lvl="1">
              <a:lnSpc>
                <a:spcPts val="2939"/>
              </a:lnSpc>
              <a:buFont typeface="Arial"/>
              <a:buChar char="•"/>
            </a:pPr>
            <a:r>
              <a:rPr lang="en-US" sz="2099">
                <a:solidFill>
                  <a:srgbClr val="000000"/>
                </a:solidFill>
                <a:latin typeface="Garet Light"/>
                <a:ea typeface="Garet Light"/>
                <a:cs typeface="Garet Light"/>
                <a:sym typeface="Garet Light"/>
              </a:rPr>
              <a:t>Invisible Ink: Used during the Renaissance, made from substances like lemon juice.</a:t>
            </a:r>
          </a:p>
          <a:p>
            <a:pPr algn="l" marL="453388" indent="-226694" lvl="1">
              <a:lnSpc>
                <a:spcPts val="2939"/>
              </a:lnSpc>
              <a:buFont typeface="Arial"/>
              <a:buChar char="•"/>
            </a:pPr>
            <a:r>
              <a:rPr lang="en-US" sz="2099">
                <a:solidFill>
                  <a:srgbClr val="000000"/>
                </a:solidFill>
                <a:latin typeface="Garet Light"/>
                <a:ea typeface="Garet Light"/>
                <a:cs typeface="Garet Light"/>
                <a:sym typeface="Garet Light"/>
              </a:rPr>
              <a:t>Giovanni Porta: Described hiding messages in hard-boiled eggs using special ink.</a:t>
            </a:r>
          </a:p>
          <a:p>
            <a:pPr algn="l">
              <a:lnSpc>
                <a:spcPts val="2939"/>
              </a:lnSpc>
            </a:pPr>
            <a:r>
              <a:rPr lang="en-US" sz="2099">
                <a:solidFill>
                  <a:srgbClr val="000000"/>
                </a:solidFill>
                <a:latin typeface="Garet Bold"/>
                <a:ea typeface="Garet Bold"/>
                <a:cs typeface="Garet Bold"/>
                <a:sym typeface="Garet Bold"/>
              </a:rPr>
              <a:t>Modern Era:</a:t>
            </a:r>
          </a:p>
          <a:p>
            <a:pPr algn="l" marL="453388" indent="-226694" lvl="1">
              <a:lnSpc>
                <a:spcPts val="2939"/>
              </a:lnSpc>
              <a:buFont typeface="Arial"/>
              <a:buChar char="•"/>
            </a:pPr>
            <a:r>
              <a:rPr lang="en-US" sz="2099">
                <a:solidFill>
                  <a:srgbClr val="000000"/>
                </a:solidFill>
                <a:latin typeface="Garet Light"/>
                <a:ea typeface="Garet Light"/>
                <a:cs typeface="Garet Light"/>
                <a:sym typeface="Garet Light"/>
              </a:rPr>
              <a:t>World War II: Techniques like microdots were used to hide messages.</a:t>
            </a:r>
          </a:p>
          <a:p>
            <a:pPr algn="l" marL="453388" indent="-226694" lvl="1">
              <a:lnSpc>
                <a:spcPts val="2939"/>
              </a:lnSpc>
              <a:buFont typeface="Arial"/>
              <a:buChar char="•"/>
            </a:pPr>
            <a:r>
              <a:rPr lang="en-US" sz="2099">
                <a:solidFill>
                  <a:srgbClr val="000000"/>
                </a:solidFill>
                <a:latin typeface="Garet Light"/>
                <a:ea typeface="Garet Light"/>
                <a:cs typeface="Garet Light"/>
                <a:sym typeface="Garet Light"/>
              </a:rPr>
              <a:t>Digital Age: Steganography now includes embedding data in digital media such as images, audio, and video.</a:t>
            </a:r>
          </a:p>
          <a:p>
            <a:pPr algn="l">
              <a:lnSpc>
                <a:spcPts val="2939"/>
              </a:lnSpc>
            </a:pPr>
            <a:r>
              <a:rPr lang="en-US" sz="2099">
                <a:solidFill>
                  <a:srgbClr val="000000"/>
                </a:solidFill>
                <a:latin typeface="Garet Light"/>
                <a:ea typeface="Garet Light"/>
                <a:cs typeface="Garet Light"/>
                <a:sym typeface="Garet Light"/>
              </a:rPr>
              <a:t>Steganography has evolved from ancient methods to sophisticated digital techniques, ensuring secure communication throughout history.</a:t>
            </a:r>
          </a:p>
          <a:p>
            <a:pPr algn="l">
              <a:lnSpc>
                <a:spcPts val="293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4646776" y="681705"/>
            <a:ext cx="8994449" cy="789241"/>
          </a:xfrm>
          <a:prstGeom prst="rect">
            <a:avLst/>
          </a:prstGeom>
        </p:spPr>
        <p:txBody>
          <a:bodyPr anchor="t" rtlCol="false" tIns="0" lIns="0" bIns="0" rIns="0">
            <a:spAutoFit/>
          </a:bodyPr>
          <a:lstStyle/>
          <a:p>
            <a:pPr algn="r" marL="0" indent="0" lvl="0">
              <a:lnSpc>
                <a:spcPts val="5808"/>
              </a:lnSpc>
              <a:spcBef>
                <a:spcPct val="0"/>
              </a:spcBef>
            </a:pPr>
            <a:r>
              <a:rPr lang="en-US" sz="5808" spc="-458">
                <a:solidFill>
                  <a:srgbClr val="000000"/>
                </a:solidFill>
                <a:latin typeface="Archivo Black"/>
                <a:ea typeface="Archivo Black"/>
                <a:cs typeface="Archivo Black"/>
                <a:sym typeface="Archivo Black"/>
              </a:rPr>
              <a:t>Types of Steganography</a:t>
            </a:r>
          </a:p>
        </p:txBody>
      </p:sp>
      <p:sp>
        <p:nvSpPr>
          <p:cNvPr name="TextBox 4" id="4"/>
          <p:cNvSpPr txBox="true"/>
          <p:nvPr/>
        </p:nvSpPr>
        <p:spPr>
          <a:xfrm rot="0">
            <a:off x="12938218" y="662940"/>
            <a:ext cx="4321082" cy="365760"/>
          </a:xfrm>
          <a:prstGeom prst="rect">
            <a:avLst/>
          </a:prstGeom>
        </p:spPr>
        <p:txBody>
          <a:bodyPr anchor="t" rtlCol="false" tIns="0" lIns="0" bIns="0" rIns="0">
            <a:spAutoFit/>
          </a:bodyPr>
          <a:lstStyle/>
          <a:p>
            <a:pPr algn="r">
              <a:lnSpc>
                <a:spcPts val="2939"/>
              </a:lnSpc>
            </a:pPr>
            <a:r>
              <a:rPr lang="en-US" sz="2099">
                <a:solidFill>
                  <a:srgbClr val="000000"/>
                </a:solidFill>
                <a:latin typeface="Garet Bold"/>
                <a:ea typeface="Garet Bold"/>
                <a:cs typeface="Garet Bold"/>
                <a:sym typeface="Garet Bold"/>
              </a:rPr>
              <a:t>05/13</a:t>
            </a:r>
          </a:p>
        </p:txBody>
      </p:sp>
      <p:sp>
        <p:nvSpPr>
          <p:cNvPr name="TextBox 5" id="5"/>
          <p:cNvSpPr txBox="true"/>
          <p:nvPr/>
        </p:nvSpPr>
        <p:spPr>
          <a:xfrm rot="0">
            <a:off x="1483793" y="1432845"/>
            <a:ext cx="15320414" cy="8397701"/>
          </a:xfrm>
          <a:prstGeom prst="rect">
            <a:avLst/>
          </a:prstGeom>
        </p:spPr>
        <p:txBody>
          <a:bodyPr anchor="t" rtlCol="false" tIns="0" lIns="0" bIns="0" rIns="0">
            <a:spAutoFit/>
          </a:bodyPr>
          <a:lstStyle/>
          <a:p>
            <a:pPr algn="l">
              <a:lnSpc>
                <a:spcPts val="3058"/>
              </a:lnSpc>
            </a:pPr>
            <a:r>
              <a:rPr lang="en-US" sz="2184">
                <a:solidFill>
                  <a:srgbClr val="000000"/>
                </a:solidFill>
                <a:latin typeface="Garet Light"/>
                <a:ea typeface="Garet Light"/>
                <a:cs typeface="Garet Light"/>
                <a:sym typeface="Garet Light"/>
              </a:rPr>
              <a:t>1. Text Steganography</a:t>
            </a:r>
          </a:p>
          <a:p>
            <a:pPr algn="l">
              <a:lnSpc>
                <a:spcPts val="3058"/>
              </a:lnSpc>
            </a:pPr>
            <a:r>
              <a:rPr lang="en-US" sz="2184">
                <a:solidFill>
                  <a:srgbClr val="000000"/>
                </a:solidFill>
                <a:latin typeface="Garet Light"/>
                <a:ea typeface="Garet Light"/>
                <a:cs typeface="Garet Light"/>
                <a:sym typeface="Garet Light"/>
              </a:rPr>
              <a:t>This method involves hiding information within text files. Techniques include:</a:t>
            </a:r>
          </a:p>
          <a:p>
            <a:pPr algn="l" marL="471688" indent="-235844" lvl="1">
              <a:lnSpc>
                <a:spcPts val="3058"/>
              </a:lnSpc>
              <a:buFont typeface="Arial"/>
              <a:buChar char="•"/>
            </a:pPr>
            <a:r>
              <a:rPr lang="en-US" sz="2184">
                <a:solidFill>
                  <a:srgbClr val="000000"/>
                </a:solidFill>
                <a:latin typeface="Garet Light"/>
                <a:ea typeface="Garet Light"/>
                <a:cs typeface="Garet Light"/>
                <a:sym typeface="Garet Light"/>
              </a:rPr>
              <a:t>Format-based methods: Altering the formatting of text, such as spacing or font changes.</a:t>
            </a:r>
          </a:p>
          <a:p>
            <a:pPr algn="l" marL="471688" indent="-235844" lvl="1">
              <a:lnSpc>
                <a:spcPts val="3058"/>
              </a:lnSpc>
              <a:buFont typeface="Arial"/>
              <a:buChar char="•"/>
            </a:pPr>
            <a:r>
              <a:rPr lang="en-US" sz="2184">
                <a:solidFill>
                  <a:srgbClr val="000000"/>
                </a:solidFill>
                <a:latin typeface="Garet Light"/>
                <a:ea typeface="Garet Light"/>
                <a:cs typeface="Garet Light"/>
                <a:sym typeface="Garet Light"/>
              </a:rPr>
              <a:t>Random and statistical generation: Creating text that appears random but contains hidden messages.</a:t>
            </a:r>
          </a:p>
          <a:p>
            <a:pPr algn="l" marL="471688" indent="-235844" lvl="1">
              <a:lnSpc>
                <a:spcPts val="3058"/>
              </a:lnSpc>
              <a:buFont typeface="Arial"/>
              <a:buChar char="•"/>
            </a:pPr>
            <a:r>
              <a:rPr lang="en-US" sz="2184">
                <a:solidFill>
                  <a:srgbClr val="000000"/>
                </a:solidFill>
                <a:latin typeface="Garet Light"/>
                <a:ea typeface="Garet Light"/>
                <a:cs typeface="Garet Light"/>
                <a:sym typeface="Garet Light"/>
              </a:rPr>
              <a:t>Linguistic methods: Using synonyms or subtle changes in wording to embed information.</a:t>
            </a:r>
          </a:p>
          <a:p>
            <a:pPr algn="l">
              <a:lnSpc>
                <a:spcPts val="3058"/>
              </a:lnSpc>
            </a:pPr>
            <a:r>
              <a:rPr lang="en-US" sz="2184">
                <a:solidFill>
                  <a:srgbClr val="000000"/>
                </a:solidFill>
                <a:latin typeface="Garet Light"/>
                <a:ea typeface="Garet Light"/>
                <a:cs typeface="Garet Light"/>
                <a:sym typeface="Garet Light"/>
              </a:rPr>
              <a:t>2. Image Steganography</a:t>
            </a:r>
          </a:p>
          <a:p>
            <a:pPr algn="l">
              <a:lnSpc>
                <a:spcPts val="3058"/>
              </a:lnSpc>
            </a:pPr>
            <a:r>
              <a:rPr lang="en-US" sz="2184">
                <a:solidFill>
                  <a:srgbClr val="000000"/>
                </a:solidFill>
                <a:latin typeface="Garet Light"/>
                <a:ea typeface="Garet Light"/>
                <a:cs typeface="Garet Light"/>
                <a:sym typeface="Garet Light"/>
              </a:rPr>
              <a:t>This is one of the most popular forms of steganography, where data is hidden within digital images. Techniques include:</a:t>
            </a:r>
          </a:p>
          <a:p>
            <a:pPr algn="l" marL="471688" indent="-235844" lvl="1">
              <a:lnSpc>
                <a:spcPts val="3058"/>
              </a:lnSpc>
              <a:buFont typeface="Arial"/>
              <a:buChar char="•"/>
            </a:pPr>
            <a:r>
              <a:rPr lang="en-US" sz="2184">
                <a:solidFill>
                  <a:srgbClr val="000000"/>
                </a:solidFill>
                <a:latin typeface="Garet Light"/>
                <a:ea typeface="Garet Light"/>
                <a:cs typeface="Garet Light"/>
                <a:sym typeface="Garet Light"/>
              </a:rPr>
              <a:t>Least Significant Bit (LSB) Insertion: Modifying the least significant bits of pixel values to embed data.</a:t>
            </a:r>
          </a:p>
          <a:p>
            <a:pPr algn="l" marL="471688" indent="-235844" lvl="1">
              <a:lnSpc>
                <a:spcPts val="3058"/>
              </a:lnSpc>
              <a:buFont typeface="Arial"/>
              <a:buChar char="•"/>
            </a:pPr>
            <a:r>
              <a:rPr lang="en-US" sz="2184">
                <a:solidFill>
                  <a:srgbClr val="000000"/>
                </a:solidFill>
                <a:latin typeface="Garet Light"/>
                <a:ea typeface="Garet Light"/>
                <a:cs typeface="Garet Light"/>
                <a:sym typeface="Garet Light"/>
              </a:rPr>
              <a:t>Masking and Filtering: Using masks to hide data in significant areas of the image.</a:t>
            </a:r>
          </a:p>
          <a:p>
            <a:pPr algn="l" marL="471688" indent="-235844" lvl="1">
              <a:lnSpc>
                <a:spcPts val="3058"/>
              </a:lnSpc>
              <a:buFont typeface="Arial"/>
              <a:buChar char="•"/>
            </a:pPr>
            <a:r>
              <a:rPr lang="en-US" sz="2184">
                <a:solidFill>
                  <a:srgbClr val="000000"/>
                </a:solidFill>
                <a:latin typeface="Garet Light"/>
                <a:ea typeface="Garet Light"/>
                <a:cs typeface="Garet Light"/>
                <a:sym typeface="Garet Light"/>
              </a:rPr>
              <a:t>Transform Domain Techniques: Embedding data in the frequency domain of the image.</a:t>
            </a:r>
          </a:p>
          <a:p>
            <a:pPr algn="l">
              <a:lnSpc>
                <a:spcPts val="3058"/>
              </a:lnSpc>
            </a:pPr>
            <a:r>
              <a:rPr lang="en-US" sz="2184">
                <a:solidFill>
                  <a:srgbClr val="000000"/>
                </a:solidFill>
                <a:latin typeface="Garet Light"/>
                <a:ea typeface="Garet Light"/>
                <a:cs typeface="Garet Light"/>
                <a:sym typeface="Garet Light"/>
              </a:rPr>
              <a:t>3. Audio Steganography</a:t>
            </a:r>
          </a:p>
          <a:p>
            <a:pPr algn="l">
              <a:lnSpc>
                <a:spcPts val="3058"/>
              </a:lnSpc>
            </a:pPr>
            <a:r>
              <a:rPr lang="en-US" sz="2184">
                <a:solidFill>
                  <a:srgbClr val="000000"/>
                </a:solidFill>
                <a:latin typeface="Garet Light"/>
                <a:ea typeface="Garet Light"/>
                <a:cs typeface="Garet Light"/>
                <a:sym typeface="Garet Light"/>
              </a:rPr>
              <a:t>This method hides information within audio files. Techniques include:</a:t>
            </a:r>
          </a:p>
          <a:p>
            <a:pPr algn="l" marL="471688" indent="-235844" lvl="1">
              <a:lnSpc>
                <a:spcPts val="3058"/>
              </a:lnSpc>
              <a:buFont typeface="Arial"/>
              <a:buChar char="•"/>
            </a:pPr>
            <a:r>
              <a:rPr lang="en-US" sz="2184">
                <a:solidFill>
                  <a:srgbClr val="000000"/>
                </a:solidFill>
                <a:latin typeface="Garet Light"/>
                <a:ea typeface="Garet Light"/>
                <a:cs typeface="Garet Light"/>
                <a:sym typeface="Garet Light"/>
              </a:rPr>
              <a:t>LSB Coding: Similar to image steganography, modifying the least significant bits of audio samples.</a:t>
            </a:r>
          </a:p>
          <a:p>
            <a:pPr algn="l" marL="471688" indent="-235844" lvl="1">
              <a:lnSpc>
                <a:spcPts val="3058"/>
              </a:lnSpc>
              <a:buFont typeface="Arial"/>
              <a:buChar char="•"/>
            </a:pPr>
            <a:r>
              <a:rPr lang="en-US" sz="2184">
                <a:solidFill>
                  <a:srgbClr val="000000"/>
                </a:solidFill>
                <a:latin typeface="Garet Light"/>
                <a:ea typeface="Garet Light"/>
                <a:cs typeface="Garet Light"/>
                <a:sym typeface="Garet Light"/>
              </a:rPr>
              <a:t>Phase Coding: Altering the phase of the audio signal to embed data.</a:t>
            </a:r>
          </a:p>
          <a:p>
            <a:pPr algn="l" marL="471688" indent="-235844" lvl="1">
              <a:lnSpc>
                <a:spcPts val="3058"/>
              </a:lnSpc>
              <a:buFont typeface="Arial"/>
              <a:buChar char="•"/>
            </a:pPr>
            <a:r>
              <a:rPr lang="en-US" sz="2184">
                <a:solidFill>
                  <a:srgbClr val="000000"/>
                </a:solidFill>
                <a:latin typeface="Garet Light"/>
                <a:ea typeface="Garet Light"/>
                <a:cs typeface="Garet Light"/>
                <a:sym typeface="Garet Light"/>
              </a:rPr>
              <a:t>Echo Hiding: Introducing echoes into the audio signal to hide information.</a:t>
            </a:r>
          </a:p>
          <a:p>
            <a:pPr algn="l">
              <a:lnSpc>
                <a:spcPts val="3058"/>
              </a:lnSpc>
            </a:pPr>
            <a:r>
              <a:rPr lang="en-US" sz="2184">
                <a:solidFill>
                  <a:srgbClr val="000000"/>
                </a:solidFill>
                <a:latin typeface="Garet Light"/>
                <a:ea typeface="Garet Light"/>
                <a:cs typeface="Garet Light"/>
                <a:sym typeface="Garet Light"/>
              </a:rPr>
              <a:t>4. Video Steganography</a:t>
            </a:r>
          </a:p>
          <a:p>
            <a:pPr algn="l">
              <a:lnSpc>
                <a:spcPts val="3058"/>
              </a:lnSpc>
            </a:pPr>
            <a:r>
              <a:rPr lang="en-US" sz="2184">
                <a:solidFill>
                  <a:srgbClr val="000000"/>
                </a:solidFill>
                <a:latin typeface="Garet Light"/>
                <a:ea typeface="Garet Light"/>
                <a:cs typeface="Garet Light"/>
                <a:sym typeface="Garet Light"/>
              </a:rPr>
              <a:t>This involves hiding data within video files. Techniques include:</a:t>
            </a:r>
          </a:p>
          <a:p>
            <a:pPr algn="l" marL="471688" indent="-235844" lvl="1">
              <a:lnSpc>
                <a:spcPts val="3058"/>
              </a:lnSpc>
              <a:buFont typeface="Arial"/>
              <a:buChar char="•"/>
            </a:pPr>
            <a:r>
              <a:rPr lang="en-US" sz="2184">
                <a:solidFill>
                  <a:srgbClr val="000000"/>
                </a:solidFill>
                <a:latin typeface="Garet Light"/>
                <a:ea typeface="Garet Light"/>
                <a:cs typeface="Garet Light"/>
                <a:sym typeface="Garet Light"/>
              </a:rPr>
              <a:t>LSB Insertion: Modifying the least significant bits of video frames.</a:t>
            </a:r>
          </a:p>
          <a:p>
            <a:pPr algn="l" marL="471688" indent="-235844" lvl="1">
              <a:lnSpc>
                <a:spcPts val="3058"/>
              </a:lnSpc>
              <a:buFont typeface="Arial"/>
              <a:buChar char="•"/>
            </a:pPr>
            <a:r>
              <a:rPr lang="en-US" sz="2184">
                <a:solidFill>
                  <a:srgbClr val="000000"/>
                </a:solidFill>
                <a:latin typeface="Garet Light"/>
                <a:ea typeface="Garet Light"/>
                <a:cs typeface="Garet Light"/>
                <a:sym typeface="Garet Light"/>
              </a:rPr>
              <a:t>Motion Vector Steganography: Embedding data in the motion vectors used in video compression.</a:t>
            </a:r>
          </a:p>
          <a:p>
            <a:pPr algn="l" marL="471688" indent="-235844" lvl="1">
              <a:lnSpc>
                <a:spcPts val="3058"/>
              </a:lnSpc>
              <a:spcBef>
                <a:spcPct val="0"/>
              </a:spcBef>
              <a:buFont typeface="Arial"/>
              <a:buChar char="•"/>
            </a:pPr>
            <a:r>
              <a:rPr lang="en-US" sz="2184">
                <a:solidFill>
                  <a:srgbClr val="000000"/>
                </a:solidFill>
                <a:latin typeface="Garet Light"/>
                <a:ea typeface="Garet Light"/>
                <a:cs typeface="Garet Light"/>
                <a:sym typeface="Garet Light"/>
              </a:rPr>
              <a:t>Transform Domain Techniques: Similar to image steganography, using frequency domain methods.</a:t>
            </a:r>
          </a:p>
          <a:p>
            <a:pPr algn="l">
              <a:lnSpc>
                <a:spcPts val="3058"/>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1936673" y="251423"/>
            <a:ext cx="14414653" cy="2171775"/>
          </a:xfrm>
          <a:prstGeom prst="rect">
            <a:avLst/>
          </a:prstGeom>
        </p:spPr>
        <p:txBody>
          <a:bodyPr anchor="t" rtlCol="false" tIns="0" lIns="0" bIns="0" rIns="0">
            <a:spAutoFit/>
          </a:bodyPr>
          <a:lstStyle/>
          <a:p>
            <a:pPr algn="ctr">
              <a:lnSpc>
                <a:spcPts val="8501"/>
              </a:lnSpc>
            </a:pPr>
            <a:r>
              <a:rPr lang="en-US" sz="7084">
                <a:solidFill>
                  <a:srgbClr val="000000"/>
                </a:solidFill>
                <a:latin typeface="Archivo Black"/>
                <a:ea typeface="Archivo Black"/>
                <a:cs typeface="Archivo Black"/>
                <a:sym typeface="Archivo Black"/>
              </a:rPr>
              <a:t>Image Steganography Techniques</a:t>
            </a:r>
          </a:p>
        </p:txBody>
      </p:sp>
      <p:sp>
        <p:nvSpPr>
          <p:cNvPr name="TextBox 4" id="4"/>
          <p:cNvSpPr txBox="true"/>
          <p:nvPr/>
        </p:nvSpPr>
        <p:spPr>
          <a:xfrm rot="0">
            <a:off x="2127762" y="2593086"/>
            <a:ext cx="14032477" cy="6665214"/>
          </a:xfrm>
          <a:prstGeom prst="rect">
            <a:avLst/>
          </a:prstGeom>
        </p:spPr>
        <p:txBody>
          <a:bodyPr anchor="t" rtlCol="false" tIns="0" lIns="0" bIns="0" rIns="0">
            <a:spAutoFit/>
          </a:bodyPr>
          <a:lstStyle/>
          <a:p>
            <a:pPr algn="l">
              <a:lnSpc>
                <a:spcPts val="2688"/>
              </a:lnSpc>
            </a:pPr>
            <a:r>
              <a:rPr lang="en-US" sz="2100">
                <a:solidFill>
                  <a:srgbClr val="000000"/>
                </a:solidFill>
                <a:latin typeface="Garet"/>
                <a:ea typeface="Garet"/>
                <a:cs typeface="Garet"/>
                <a:sym typeface="Garet"/>
              </a:rPr>
              <a:t>Image steganography conceals information within digital images. It serves various purposes, including secure communication and data protection.</a:t>
            </a:r>
          </a:p>
          <a:p>
            <a:pPr algn="l">
              <a:lnSpc>
                <a:spcPts val="2688"/>
              </a:lnSpc>
            </a:pPr>
            <a:r>
              <a:rPr lang="en-US" sz="2100">
                <a:solidFill>
                  <a:srgbClr val="000000"/>
                </a:solidFill>
                <a:latin typeface="Garet"/>
                <a:ea typeface="Garet"/>
                <a:cs typeface="Garet"/>
                <a:sym typeface="Garet"/>
              </a:rPr>
              <a:t>Techniques:</a:t>
            </a:r>
          </a:p>
          <a:p>
            <a:pPr algn="l" marL="453390" indent="-226695" lvl="1">
              <a:lnSpc>
                <a:spcPts val="2688"/>
              </a:lnSpc>
              <a:buAutoNum type="arabicPeriod" startAt="1"/>
            </a:pPr>
            <a:r>
              <a:rPr lang="en-US" sz="2100">
                <a:solidFill>
                  <a:srgbClr val="000000"/>
                </a:solidFill>
                <a:latin typeface="Garet"/>
                <a:ea typeface="Garet"/>
                <a:cs typeface="Garet"/>
                <a:sym typeface="Garet"/>
              </a:rPr>
              <a:t>Least Significant Bit (LSB) Substitution:</a:t>
            </a:r>
          </a:p>
          <a:p>
            <a:pPr algn="l" marL="906780" indent="-302260" lvl="2">
              <a:lnSpc>
                <a:spcPts val="2688"/>
              </a:lnSpc>
              <a:buFont typeface="Arial"/>
              <a:buChar char="⚬"/>
            </a:pPr>
            <a:r>
              <a:rPr lang="en-US" sz="2100">
                <a:solidFill>
                  <a:srgbClr val="000000"/>
                </a:solidFill>
                <a:latin typeface="Garet"/>
                <a:ea typeface="Garet"/>
                <a:cs typeface="Garet"/>
                <a:sym typeface="Garet"/>
              </a:rPr>
              <a:t>Concept: Modify the least significant bit of each pixel to encode the secret message.</a:t>
            </a:r>
          </a:p>
          <a:p>
            <a:pPr algn="l" marL="906780" indent="-302260" lvl="2">
              <a:lnSpc>
                <a:spcPts val="2688"/>
              </a:lnSpc>
              <a:buFont typeface="Arial"/>
              <a:buChar char="⚬"/>
            </a:pPr>
            <a:r>
              <a:rPr lang="en-US" sz="2100">
                <a:solidFill>
                  <a:srgbClr val="000000"/>
                </a:solidFill>
                <a:latin typeface="Garet"/>
                <a:ea typeface="Garet"/>
                <a:cs typeface="Garet"/>
                <a:sym typeface="Garet"/>
              </a:rPr>
              <a:t>Advantages: Simple, minimal distortion.</a:t>
            </a:r>
          </a:p>
          <a:p>
            <a:pPr algn="l" marL="906780" indent="-302260" lvl="2">
              <a:lnSpc>
                <a:spcPts val="2688"/>
              </a:lnSpc>
              <a:buFont typeface="Arial"/>
              <a:buChar char="⚬"/>
            </a:pPr>
            <a:r>
              <a:rPr lang="en-US" sz="2100">
                <a:solidFill>
                  <a:srgbClr val="000000"/>
                </a:solidFill>
                <a:latin typeface="Garet"/>
                <a:ea typeface="Garet"/>
                <a:cs typeface="Garet"/>
                <a:sym typeface="Garet"/>
              </a:rPr>
              <a:t>Limitations: Vulnerable to statistical analysis, limited capacity.</a:t>
            </a:r>
          </a:p>
          <a:p>
            <a:pPr algn="l" marL="453390" indent="-226695" lvl="1">
              <a:lnSpc>
                <a:spcPts val="2688"/>
              </a:lnSpc>
              <a:buAutoNum type="arabicPeriod" startAt="1"/>
            </a:pPr>
            <a:r>
              <a:rPr lang="en-US" sz="2100">
                <a:solidFill>
                  <a:srgbClr val="000000"/>
                </a:solidFill>
                <a:latin typeface="Garet"/>
                <a:ea typeface="Garet"/>
                <a:cs typeface="Garet"/>
                <a:sym typeface="Garet"/>
              </a:rPr>
              <a:t>DCT Steganography:</a:t>
            </a:r>
          </a:p>
          <a:p>
            <a:pPr algn="l" marL="906780" indent="-302260" lvl="2">
              <a:lnSpc>
                <a:spcPts val="2688"/>
              </a:lnSpc>
              <a:buFont typeface="Arial"/>
              <a:buChar char="⚬"/>
            </a:pPr>
            <a:r>
              <a:rPr lang="en-US" sz="2100">
                <a:solidFill>
                  <a:srgbClr val="000000"/>
                </a:solidFill>
                <a:latin typeface="Garet"/>
                <a:ea typeface="Garet"/>
                <a:cs typeface="Garet"/>
                <a:sym typeface="Garet"/>
              </a:rPr>
              <a:t>Concept: Embed data in the frequency domain using DCT coefficients.</a:t>
            </a:r>
          </a:p>
          <a:p>
            <a:pPr algn="l" marL="906780" indent="-302260" lvl="2">
              <a:lnSpc>
                <a:spcPts val="2688"/>
              </a:lnSpc>
              <a:buFont typeface="Arial"/>
              <a:buChar char="⚬"/>
            </a:pPr>
            <a:r>
              <a:rPr lang="en-US" sz="2100">
                <a:solidFill>
                  <a:srgbClr val="000000"/>
                </a:solidFill>
                <a:latin typeface="Garet"/>
                <a:ea typeface="Garet"/>
                <a:cs typeface="Garet"/>
                <a:sym typeface="Garet"/>
              </a:rPr>
              <a:t>Advantages: Better capacity, resilience against visual attacks.</a:t>
            </a:r>
          </a:p>
          <a:p>
            <a:pPr algn="l" marL="906780" indent="-302260" lvl="2">
              <a:lnSpc>
                <a:spcPts val="2688"/>
              </a:lnSpc>
              <a:buFont typeface="Arial"/>
              <a:buChar char="⚬"/>
            </a:pPr>
            <a:r>
              <a:rPr lang="en-US" sz="2100">
                <a:solidFill>
                  <a:srgbClr val="000000"/>
                </a:solidFill>
                <a:latin typeface="Garet"/>
                <a:ea typeface="Garet"/>
                <a:cs typeface="Garet"/>
                <a:sym typeface="Garet"/>
              </a:rPr>
              <a:t>Limitations: Complex implementation, sensitivity to compression.</a:t>
            </a:r>
          </a:p>
          <a:p>
            <a:pPr algn="l" marL="453390" indent="-226695" lvl="1">
              <a:lnSpc>
                <a:spcPts val="2688"/>
              </a:lnSpc>
              <a:buAutoNum type="arabicPeriod" startAt="1"/>
            </a:pPr>
            <a:r>
              <a:rPr lang="en-US" sz="2100">
                <a:solidFill>
                  <a:srgbClr val="000000"/>
                </a:solidFill>
                <a:latin typeface="Garet"/>
                <a:ea typeface="Garet"/>
                <a:cs typeface="Garet"/>
                <a:sym typeface="Garet"/>
              </a:rPr>
              <a:t>Spread Spectrum Techniques:</a:t>
            </a:r>
          </a:p>
          <a:p>
            <a:pPr algn="l" marL="906780" indent="-302260" lvl="2">
              <a:lnSpc>
                <a:spcPts val="2688"/>
              </a:lnSpc>
              <a:buFont typeface="Arial"/>
              <a:buChar char="⚬"/>
            </a:pPr>
            <a:r>
              <a:rPr lang="en-US" sz="2100">
                <a:solidFill>
                  <a:srgbClr val="000000"/>
                </a:solidFill>
                <a:latin typeface="Garet"/>
                <a:ea typeface="Garet"/>
                <a:cs typeface="Garet"/>
                <a:sym typeface="Garet"/>
              </a:rPr>
              <a:t>Concept: Spread secret data across the entire image.</a:t>
            </a:r>
          </a:p>
          <a:p>
            <a:pPr algn="l" marL="906780" indent="-302260" lvl="2">
              <a:lnSpc>
                <a:spcPts val="2688"/>
              </a:lnSpc>
              <a:buFont typeface="Arial"/>
              <a:buChar char="⚬"/>
            </a:pPr>
            <a:r>
              <a:rPr lang="en-US" sz="2100">
                <a:solidFill>
                  <a:srgbClr val="000000"/>
                </a:solidFill>
                <a:latin typeface="Garet"/>
                <a:ea typeface="Garet"/>
                <a:cs typeface="Garet"/>
                <a:sym typeface="Garet"/>
              </a:rPr>
              <a:t>Advantages: Robust against cropping, difficult to detect.</a:t>
            </a:r>
          </a:p>
          <a:p>
            <a:pPr algn="l" marL="906780" indent="-302260" lvl="2">
              <a:lnSpc>
                <a:spcPts val="2688"/>
              </a:lnSpc>
              <a:buFont typeface="Arial"/>
              <a:buChar char="⚬"/>
            </a:pPr>
            <a:r>
              <a:rPr lang="en-US" sz="2100">
                <a:solidFill>
                  <a:srgbClr val="000000"/>
                </a:solidFill>
                <a:latin typeface="Garet"/>
                <a:ea typeface="Garet"/>
                <a:cs typeface="Garet"/>
                <a:sym typeface="Garet"/>
              </a:rPr>
              <a:t>Limitations: Requires synchronization.</a:t>
            </a:r>
          </a:p>
          <a:p>
            <a:pPr algn="l" marL="453390" indent="-226695" lvl="1">
              <a:lnSpc>
                <a:spcPts val="2688"/>
              </a:lnSpc>
              <a:buAutoNum type="arabicPeriod" startAt="1"/>
            </a:pPr>
            <a:r>
              <a:rPr lang="en-US" sz="2100">
                <a:solidFill>
                  <a:srgbClr val="000000"/>
                </a:solidFill>
                <a:latin typeface="Garet"/>
                <a:ea typeface="Garet"/>
                <a:cs typeface="Garet"/>
                <a:sym typeface="Garet"/>
              </a:rPr>
              <a:t>Transform Domain Techniques (e.g., Wavelet Transform):</a:t>
            </a:r>
          </a:p>
          <a:p>
            <a:pPr algn="l" marL="906780" indent="-302260" lvl="2">
              <a:lnSpc>
                <a:spcPts val="2688"/>
              </a:lnSpc>
              <a:buFont typeface="Arial"/>
              <a:buChar char="⚬"/>
            </a:pPr>
            <a:r>
              <a:rPr lang="en-US" sz="2100">
                <a:solidFill>
                  <a:srgbClr val="000000"/>
                </a:solidFill>
                <a:latin typeface="Garet"/>
                <a:ea typeface="Garet"/>
                <a:cs typeface="Garet"/>
                <a:sym typeface="Garet"/>
              </a:rPr>
              <a:t>Concept: Hide data in transformed domains (e.g., wavelet coefficients).</a:t>
            </a:r>
          </a:p>
          <a:p>
            <a:pPr algn="l" marL="906780" indent="-302260" lvl="2">
              <a:lnSpc>
                <a:spcPts val="2688"/>
              </a:lnSpc>
              <a:buFont typeface="Arial"/>
              <a:buChar char="⚬"/>
            </a:pPr>
            <a:r>
              <a:rPr lang="en-US" sz="2100">
                <a:solidFill>
                  <a:srgbClr val="000000"/>
                </a:solidFill>
                <a:latin typeface="Garet"/>
                <a:ea typeface="Garet"/>
                <a:cs typeface="Garet"/>
                <a:sym typeface="Garet"/>
              </a:rPr>
              <a:t>Advantages: Improved capacity, security.</a:t>
            </a:r>
          </a:p>
          <a:p>
            <a:pPr algn="l" marL="906780" indent="-302260" lvl="2">
              <a:lnSpc>
                <a:spcPts val="2688"/>
              </a:lnSpc>
              <a:buFont typeface="Arial"/>
              <a:buChar char="⚬"/>
            </a:pPr>
            <a:r>
              <a:rPr lang="en-US" sz="2100">
                <a:solidFill>
                  <a:srgbClr val="000000"/>
                </a:solidFill>
                <a:latin typeface="Garet"/>
                <a:ea typeface="Garet"/>
                <a:cs typeface="Garet"/>
                <a:sym typeface="Garet"/>
              </a:rPr>
              <a:t>Limitations: Computational complexity.</a:t>
            </a:r>
          </a:p>
          <a:p>
            <a:pPr algn="l">
              <a:lnSpc>
                <a:spcPts val="2688"/>
              </a:lnSpc>
            </a:pPr>
          </a:p>
        </p:txBody>
      </p:sp>
      <p:sp>
        <p:nvSpPr>
          <p:cNvPr name="TextBox 5" id="5"/>
          <p:cNvSpPr txBox="true"/>
          <p:nvPr/>
        </p:nvSpPr>
        <p:spPr>
          <a:xfrm rot="0">
            <a:off x="13547818" y="662940"/>
            <a:ext cx="3711482" cy="365760"/>
          </a:xfrm>
          <a:prstGeom prst="rect">
            <a:avLst/>
          </a:prstGeom>
        </p:spPr>
        <p:txBody>
          <a:bodyPr anchor="t" rtlCol="false" tIns="0" lIns="0" bIns="0" rIns="0">
            <a:spAutoFit/>
          </a:bodyPr>
          <a:lstStyle/>
          <a:p>
            <a:pPr algn="r">
              <a:lnSpc>
                <a:spcPts val="2939"/>
              </a:lnSpc>
            </a:pPr>
            <a:r>
              <a:rPr lang="en-US" sz="2099">
                <a:solidFill>
                  <a:srgbClr val="000000"/>
                </a:solidFill>
                <a:latin typeface="Garet Bold"/>
                <a:ea typeface="Garet Bold"/>
                <a:cs typeface="Garet Bold"/>
                <a:sym typeface="Garet Bold"/>
              </a:rPr>
              <a:t>06/13</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6023445" y="683473"/>
            <a:ext cx="6241109" cy="785704"/>
          </a:xfrm>
          <a:prstGeom prst="rect">
            <a:avLst/>
          </a:prstGeom>
        </p:spPr>
        <p:txBody>
          <a:bodyPr anchor="t" rtlCol="false" tIns="0" lIns="0" bIns="0" rIns="0">
            <a:spAutoFit/>
          </a:bodyPr>
          <a:lstStyle/>
          <a:p>
            <a:pPr algn="l" marL="0" indent="0" lvl="0">
              <a:lnSpc>
                <a:spcPts val="5808"/>
              </a:lnSpc>
              <a:spcBef>
                <a:spcPct val="0"/>
              </a:spcBef>
            </a:pPr>
            <a:r>
              <a:rPr lang="en-US" sz="5808" spc="-458">
                <a:solidFill>
                  <a:srgbClr val="000000"/>
                </a:solidFill>
                <a:latin typeface="Archivo Black"/>
                <a:ea typeface="Archivo Black"/>
                <a:cs typeface="Archivo Black"/>
                <a:sym typeface="Archivo Black"/>
              </a:rPr>
              <a:t> </a:t>
            </a:r>
            <a:r>
              <a:rPr lang="en-US" sz="5808" spc="-458">
                <a:solidFill>
                  <a:srgbClr val="000000"/>
                </a:solidFill>
                <a:latin typeface="Archivo Black"/>
                <a:ea typeface="Archivo Black"/>
                <a:cs typeface="Archivo Black"/>
                <a:sym typeface="Archivo Black"/>
              </a:rPr>
              <a:t>Project Overview</a:t>
            </a:r>
          </a:p>
        </p:txBody>
      </p:sp>
      <p:sp>
        <p:nvSpPr>
          <p:cNvPr name="TextBox 4" id="4"/>
          <p:cNvSpPr txBox="true"/>
          <p:nvPr/>
        </p:nvSpPr>
        <p:spPr>
          <a:xfrm rot="0">
            <a:off x="12938218" y="662940"/>
            <a:ext cx="4321082" cy="365760"/>
          </a:xfrm>
          <a:prstGeom prst="rect">
            <a:avLst/>
          </a:prstGeom>
        </p:spPr>
        <p:txBody>
          <a:bodyPr anchor="t" rtlCol="false" tIns="0" lIns="0" bIns="0" rIns="0">
            <a:spAutoFit/>
          </a:bodyPr>
          <a:lstStyle/>
          <a:p>
            <a:pPr algn="r">
              <a:lnSpc>
                <a:spcPts val="2939"/>
              </a:lnSpc>
            </a:pPr>
            <a:r>
              <a:rPr lang="en-US" sz="2099">
                <a:solidFill>
                  <a:srgbClr val="000000"/>
                </a:solidFill>
                <a:latin typeface="Garet Bold"/>
                <a:ea typeface="Garet Bold"/>
                <a:cs typeface="Garet Bold"/>
                <a:sym typeface="Garet Bold"/>
              </a:rPr>
              <a:t>07/13</a:t>
            </a:r>
          </a:p>
        </p:txBody>
      </p:sp>
      <p:sp>
        <p:nvSpPr>
          <p:cNvPr name="TextBox 5" id="5"/>
          <p:cNvSpPr txBox="true"/>
          <p:nvPr/>
        </p:nvSpPr>
        <p:spPr>
          <a:xfrm rot="0">
            <a:off x="1450896" y="1431077"/>
            <a:ext cx="15386207" cy="8527945"/>
          </a:xfrm>
          <a:prstGeom prst="rect">
            <a:avLst/>
          </a:prstGeom>
        </p:spPr>
        <p:txBody>
          <a:bodyPr anchor="t" rtlCol="false" tIns="0" lIns="0" bIns="0" rIns="0">
            <a:spAutoFit/>
          </a:bodyPr>
          <a:lstStyle/>
          <a:p>
            <a:pPr algn="l">
              <a:lnSpc>
                <a:spcPts val="2980"/>
              </a:lnSpc>
            </a:pPr>
            <a:r>
              <a:rPr lang="en-US" sz="2129">
                <a:solidFill>
                  <a:srgbClr val="000000"/>
                </a:solidFill>
                <a:latin typeface="Garet Light"/>
                <a:ea typeface="Garet Light"/>
                <a:cs typeface="Garet Light"/>
                <a:sym typeface="Garet Light"/>
              </a:rPr>
              <a:t>Link for Project Github: </a:t>
            </a:r>
            <a:r>
              <a:rPr lang="en-US" sz="2129" u="sng">
                <a:solidFill>
                  <a:srgbClr val="000000"/>
                </a:solidFill>
                <a:latin typeface="Garet Light"/>
                <a:ea typeface="Garet Light"/>
                <a:cs typeface="Garet Light"/>
                <a:sym typeface="Garet Light"/>
                <a:hlinkClick r:id="rId3" tooltip="https://github.com/johnwes0/Steganography"/>
              </a:rPr>
              <a:t>https://github.com/johnwes0/Steganography</a:t>
            </a:r>
          </a:p>
          <a:p>
            <a:pPr algn="l">
              <a:lnSpc>
                <a:spcPts val="2980"/>
              </a:lnSpc>
            </a:pPr>
            <a:r>
              <a:rPr lang="en-US" sz="2129">
                <a:solidFill>
                  <a:srgbClr val="000000"/>
                </a:solidFill>
                <a:latin typeface="Garet Light"/>
                <a:ea typeface="Garet Light"/>
                <a:cs typeface="Garet Light"/>
                <a:sym typeface="Garet Light"/>
              </a:rPr>
              <a:t>Objective:</a:t>
            </a:r>
          </a:p>
          <a:p>
            <a:pPr algn="l">
              <a:lnSpc>
                <a:spcPts val="2980"/>
              </a:lnSpc>
            </a:pPr>
            <a:r>
              <a:rPr lang="en-US" sz="2129">
                <a:solidFill>
                  <a:srgbClr val="000000"/>
                </a:solidFill>
                <a:latin typeface="Garet Light"/>
                <a:ea typeface="Garet Light"/>
                <a:cs typeface="Garet Light"/>
                <a:sym typeface="Garet Light"/>
              </a:rPr>
              <a:t>The code implements a steganography technique to embed and extract hidden messages within image files using OpenCV and cryptographic hashing for password security.</a:t>
            </a:r>
          </a:p>
          <a:p>
            <a:pPr algn="l">
              <a:lnSpc>
                <a:spcPts val="2980"/>
              </a:lnSpc>
            </a:pPr>
            <a:r>
              <a:rPr lang="en-US" sz="2129">
                <a:solidFill>
                  <a:srgbClr val="000000"/>
                </a:solidFill>
                <a:latin typeface="Garet Light"/>
                <a:ea typeface="Garet Light"/>
                <a:cs typeface="Garet Light"/>
                <a:sym typeface="Garet Light"/>
              </a:rPr>
              <a:t>Key Functions:</a:t>
            </a:r>
          </a:p>
          <a:p>
            <a:pPr algn="l">
              <a:lnSpc>
                <a:spcPts val="2980"/>
              </a:lnSpc>
            </a:pPr>
            <a:r>
              <a:rPr lang="en-US" sz="2129">
                <a:solidFill>
                  <a:srgbClr val="000000"/>
                </a:solidFill>
                <a:latin typeface="Garet Light"/>
                <a:ea typeface="Garet Light"/>
                <a:cs typeface="Garet Light"/>
                <a:sym typeface="Garet Light"/>
              </a:rPr>
              <a:t>encode_message(img, msg, password)</a:t>
            </a:r>
          </a:p>
          <a:p>
            <a:pPr algn="l">
              <a:lnSpc>
                <a:spcPts val="2980"/>
              </a:lnSpc>
            </a:pPr>
            <a:r>
              <a:rPr lang="en-US" sz="2129">
                <a:solidFill>
                  <a:srgbClr val="000000"/>
                </a:solidFill>
                <a:latin typeface="Garet Light"/>
                <a:ea typeface="Garet Light"/>
                <a:cs typeface="Garet Light"/>
                <a:sym typeface="Garet Light"/>
              </a:rPr>
              <a:t>Embeds a secret message (msg) into the least significant bits (LSBs) of specified color channels of an image (img).</a:t>
            </a:r>
          </a:p>
          <a:p>
            <a:pPr algn="l">
              <a:lnSpc>
                <a:spcPts val="2980"/>
              </a:lnSpc>
            </a:pPr>
            <a:r>
              <a:rPr lang="en-US" sz="2129">
                <a:solidFill>
                  <a:srgbClr val="000000"/>
                </a:solidFill>
                <a:latin typeface="Garet Light"/>
                <a:ea typeface="Garet Light"/>
                <a:cs typeface="Garet Light"/>
                <a:sym typeface="Garet Light"/>
              </a:rPr>
              <a:t>Hashes the provided password using SHA-256 for added security.</a:t>
            </a:r>
          </a:p>
          <a:p>
            <a:pPr algn="l">
              <a:lnSpc>
                <a:spcPts val="2980"/>
              </a:lnSpc>
            </a:pPr>
            <a:r>
              <a:rPr lang="en-US" sz="2129">
                <a:solidFill>
                  <a:srgbClr val="000000"/>
                </a:solidFill>
                <a:latin typeface="Garet Light"/>
                <a:ea typeface="Garet Light"/>
                <a:cs typeface="Garet Light"/>
                <a:sym typeface="Garet Light"/>
              </a:rPr>
              <a:t>Utilizes LSB manipulation to encode each character of the message into the image pixels.</a:t>
            </a:r>
          </a:p>
          <a:p>
            <a:pPr algn="l">
              <a:lnSpc>
                <a:spcPts val="2980"/>
              </a:lnSpc>
            </a:pPr>
            <a:r>
              <a:rPr lang="en-US" sz="2129">
                <a:solidFill>
                  <a:srgbClr val="000000"/>
                </a:solidFill>
                <a:latin typeface="Garet Light"/>
                <a:ea typeface="Garet Light"/>
                <a:cs typeface="Garet Light"/>
                <a:sym typeface="Garet Light"/>
              </a:rPr>
              <a:t>decode_message(img, password)</a:t>
            </a:r>
          </a:p>
          <a:p>
            <a:pPr algn="l">
              <a:lnSpc>
                <a:spcPts val="2980"/>
              </a:lnSpc>
            </a:pPr>
            <a:r>
              <a:rPr lang="en-US" sz="2129">
                <a:solidFill>
                  <a:srgbClr val="000000"/>
                </a:solidFill>
                <a:latin typeface="Garet Light"/>
                <a:ea typeface="Garet Light"/>
                <a:cs typeface="Garet Light"/>
                <a:sym typeface="Garet Light"/>
              </a:rPr>
              <a:t>Extracts a hidden message from an image (img) that was previously encoded using the encode_message function.</a:t>
            </a:r>
          </a:p>
          <a:p>
            <a:pPr algn="l">
              <a:lnSpc>
                <a:spcPts val="2980"/>
              </a:lnSpc>
            </a:pPr>
            <a:r>
              <a:rPr lang="en-US" sz="2129">
                <a:solidFill>
                  <a:srgbClr val="000000"/>
                </a:solidFill>
                <a:latin typeface="Garet Light"/>
                <a:ea typeface="Garet Light"/>
                <a:cs typeface="Garet Light"/>
                <a:sym typeface="Garet Light"/>
              </a:rPr>
              <a:t>Recomputes the SHA-256 hash of the password to retrieve the original hash.</a:t>
            </a:r>
          </a:p>
          <a:p>
            <a:pPr algn="l">
              <a:lnSpc>
                <a:spcPts val="2980"/>
              </a:lnSpc>
            </a:pPr>
            <a:r>
              <a:rPr lang="en-US" sz="2129">
                <a:solidFill>
                  <a:srgbClr val="000000"/>
                </a:solidFill>
                <a:latin typeface="Garet Light"/>
                <a:ea typeface="Garet Light"/>
                <a:cs typeface="Garet Light"/>
                <a:sym typeface="Garet Light"/>
              </a:rPr>
              <a:t>Reverses the LSB manipulation to reconstruct the hidden message character by character.</a:t>
            </a:r>
          </a:p>
          <a:p>
            <a:pPr algn="l">
              <a:lnSpc>
                <a:spcPts val="2980"/>
              </a:lnSpc>
            </a:pPr>
            <a:r>
              <a:rPr lang="en-US" sz="2129">
                <a:solidFill>
                  <a:srgbClr val="000000"/>
                </a:solidFill>
                <a:latin typeface="Garet Light"/>
                <a:ea typeface="Garet Light"/>
                <a:cs typeface="Garet Light"/>
                <a:sym typeface="Garet Light"/>
              </a:rPr>
              <a:t>Workflow:</a:t>
            </a:r>
          </a:p>
          <a:p>
            <a:pPr algn="l">
              <a:lnSpc>
                <a:spcPts val="2980"/>
              </a:lnSpc>
            </a:pPr>
            <a:r>
              <a:rPr lang="en-US" sz="2129">
                <a:solidFill>
                  <a:srgbClr val="000000"/>
                </a:solidFill>
                <a:latin typeface="Garet Light"/>
                <a:ea typeface="Garet Light"/>
                <a:cs typeface="Garet Light"/>
                <a:sym typeface="Garet Light"/>
              </a:rPr>
              <a:t>Encoding Process:</a:t>
            </a:r>
          </a:p>
          <a:p>
            <a:pPr algn="l">
              <a:lnSpc>
                <a:spcPts val="2980"/>
              </a:lnSpc>
            </a:pPr>
            <a:r>
              <a:rPr lang="en-US" sz="2129">
                <a:solidFill>
                  <a:srgbClr val="000000"/>
                </a:solidFill>
                <a:latin typeface="Garet Light"/>
                <a:ea typeface="Garet Light"/>
                <a:cs typeface="Garet Light"/>
                <a:sym typeface="Garet Light"/>
              </a:rPr>
              <a:t>User inputs an image file, secret message, and password.</a:t>
            </a:r>
          </a:p>
          <a:p>
            <a:pPr algn="l">
              <a:lnSpc>
                <a:spcPts val="2980"/>
              </a:lnSpc>
            </a:pPr>
            <a:r>
              <a:rPr lang="en-US" sz="2129">
                <a:solidFill>
                  <a:srgbClr val="000000"/>
                </a:solidFill>
                <a:latin typeface="Garet Light"/>
                <a:ea typeface="Garet Light"/>
                <a:cs typeface="Garet Light"/>
                <a:sym typeface="Garet Light"/>
              </a:rPr>
              <a:t>Image is loaded and processed using OpenCV.</a:t>
            </a:r>
          </a:p>
          <a:p>
            <a:pPr algn="l">
              <a:lnSpc>
                <a:spcPts val="2980"/>
              </a:lnSpc>
            </a:pPr>
            <a:r>
              <a:rPr lang="en-US" sz="2129">
                <a:solidFill>
                  <a:srgbClr val="000000"/>
                </a:solidFill>
                <a:latin typeface="Garet Light"/>
                <a:ea typeface="Garet Light"/>
                <a:cs typeface="Garet Light"/>
                <a:sym typeface="Garet Light"/>
              </a:rPr>
              <a:t>Password is hashed for secure encoding.</a:t>
            </a:r>
          </a:p>
          <a:p>
            <a:pPr algn="l">
              <a:lnSpc>
                <a:spcPts val="2980"/>
              </a:lnSpc>
            </a:pPr>
            <a:r>
              <a:rPr lang="en-US" sz="2129">
                <a:solidFill>
                  <a:srgbClr val="000000"/>
                </a:solidFill>
                <a:latin typeface="Garet Light"/>
                <a:ea typeface="Garet Light"/>
                <a:cs typeface="Garet Light"/>
                <a:sym typeface="Garet Light"/>
              </a:rPr>
              <a:t>Message characters are embedded into LSBs of selected color channels.</a:t>
            </a:r>
          </a:p>
          <a:p>
            <a:pPr algn="l">
              <a:lnSpc>
                <a:spcPts val="2980"/>
              </a:lnSpc>
            </a:pPr>
            <a:r>
              <a:rPr lang="en-US" sz="2129">
                <a:solidFill>
                  <a:srgbClr val="000000"/>
                </a:solidFill>
                <a:latin typeface="Garet Light"/>
                <a:ea typeface="Garet Light"/>
                <a:cs typeface="Garet Light"/>
                <a:sym typeface="Garet Light"/>
              </a:rPr>
              <a:t>Encoded image is saved as a new file.</a:t>
            </a:r>
          </a:p>
          <a:p>
            <a:pPr algn="l">
              <a:lnSpc>
                <a:spcPts val="298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1131849" y="1555665"/>
            <a:ext cx="16127451" cy="4173756"/>
          </a:xfrm>
          <a:prstGeom prst="rect">
            <a:avLst/>
          </a:prstGeom>
        </p:spPr>
        <p:txBody>
          <a:bodyPr anchor="t" rtlCol="false" tIns="0" lIns="0" bIns="0" rIns="0">
            <a:spAutoFit/>
          </a:bodyPr>
          <a:lstStyle/>
          <a:p>
            <a:pPr algn="l">
              <a:lnSpc>
                <a:spcPts val="3050"/>
              </a:lnSpc>
            </a:pPr>
            <a:r>
              <a:rPr lang="en-US" sz="2178">
                <a:solidFill>
                  <a:srgbClr val="000000"/>
                </a:solidFill>
                <a:latin typeface="Garet"/>
                <a:ea typeface="Garet"/>
                <a:cs typeface="Garet"/>
                <a:sym typeface="Garet"/>
              </a:rPr>
              <a:t>Decoding Process:</a:t>
            </a:r>
          </a:p>
          <a:p>
            <a:pPr algn="l">
              <a:lnSpc>
                <a:spcPts val="3050"/>
              </a:lnSpc>
            </a:pPr>
            <a:r>
              <a:rPr lang="en-US" sz="2178">
                <a:solidFill>
                  <a:srgbClr val="000000"/>
                </a:solidFill>
                <a:latin typeface="Garet"/>
                <a:ea typeface="Garet"/>
                <a:cs typeface="Garet"/>
                <a:sym typeface="Garet"/>
              </a:rPr>
              <a:t>User inputs an encoded image file and the original password used for encoding.</a:t>
            </a:r>
          </a:p>
          <a:p>
            <a:pPr algn="l">
              <a:lnSpc>
                <a:spcPts val="3050"/>
              </a:lnSpc>
            </a:pPr>
            <a:r>
              <a:rPr lang="en-US" sz="2178">
                <a:solidFill>
                  <a:srgbClr val="000000"/>
                </a:solidFill>
                <a:latin typeface="Garet"/>
                <a:ea typeface="Garet"/>
                <a:cs typeface="Garet"/>
                <a:sym typeface="Garet"/>
              </a:rPr>
              <a:t>Image is loaded and processed using OpenCV.</a:t>
            </a:r>
          </a:p>
          <a:p>
            <a:pPr algn="l">
              <a:lnSpc>
                <a:spcPts val="3050"/>
              </a:lnSpc>
            </a:pPr>
            <a:r>
              <a:rPr lang="en-US" sz="2178">
                <a:solidFill>
                  <a:srgbClr val="000000"/>
                </a:solidFill>
                <a:latin typeface="Garet"/>
                <a:ea typeface="Garet"/>
                <a:cs typeface="Garet"/>
                <a:sym typeface="Garet"/>
              </a:rPr>
              <a:t>Password is hashed to match the encoding process.</a:t>
            </a:r>
          </a:p>
          <a:p>
            <a:pPr algn="l">
              <a:lnSpc>
                <a:spcPts val="3050"/>
              </a:lnSpc>
            </a:pPr>
            <a:r>
              <a:rPr lang="en-US" sz="2178">
                <a:solidFill>
                  <a:srgbClr val="000000"/>
                </a:solidFill>
                <a:latin typeface="Garet"/>
                <a:ea typeface="Garet"/>
                <a:cs typeface="Garet"/>
                <a:sym typeface="Garet"/>
              </a:rPr>
              <a:t>Hidden message is extracted by reversing LSB manipulation.</a:t>
            </a:r>
          </a:p>
          <a:p>
            <a:pPr algn="l">
              <a:lnSpc>
                <a:spcPts val="3050"/>
              </a:lnSpc>
            </a:pPr>
            <a:r>
              <a:rPr lang="en-US" sz="2178">
                <a:solidFill>
                  <a:srgbClr val="000000"/>
                </a:solidFill>
                <a:latin typeface="Garet"/>
                <a:ea typeface="Garet"/>
                <a:cs typeface="Garet"/>
                <a:sym typeface="Garet"/>
              </a:rPr>
              <a:t>Message ends when a specific delimiter is detected.</a:t>
            </a:r>
          </a:p>
          <a:p>
            <a:pPr algn="l">
              <a:lnSpc>
                <a:spcPts val="3050"/>
              </a:lnSpc>
            </a:pPr>
            <a:r>
              <a:rPr lang="en-US" sz="2178">
                <a:solidFill>
                  <a:srgbClr val="000000"/>
                </a:solidFill>
                <a:latin typeface="Garet"/>
                <a:ea typeface="Garet"/>
                <a:cs typeface="Garet"/>
                <a:sym typeface="Garet"/>
              </a:rPr>
              <a:t>Security Considerations:</a:t>
            </a:r>
          </a:p>
          <a:p>
            <a:pPr algn="l">
              <a:lnSpc>
                <a:spcPts val="3050"/>
              </a:lnSpc>
            </a:pPr>
            <a:r>
              <a:rPr lang="en-US" sz="2178">
                <a:solidFill>
                  <a:srgbClr val="000000"/>
                </a:solidFill>
                <a:latin typeface="Garet"/>
                <a:ea typeface="Garet"/>
                <a:cs typeface="Garet"/>
                <a:sym typeface="Garet"/>
              </a:rPr>
              <a:t>Uses SHA-256 hashing for password security to prevent unauthorized decoding.</a:t>
            </a:r>
          </a:p>
          <a:p>
            <a:pPr algn="l">
              <a:lnSpc>
                <a:spcPts val="3050"/>
              </a:lnSpc>
            </a:pPr>
            <a:r>
              <a:rPr lang="en-US" sz="2178">
                <a:solidFill>
                  <a:srgbClr val="000000"/>
                </a:solidFill>
                <a:latin typeface="Garet"/>
                <a:ea typeface="Garet"/>
                <a:cs typeface="Garet"/>
                <a:sym typeface="Garet"/>
              </a:rPr>
              <a:t>Embeds messages into LSBs to minimize visual detection.</a:t>
            </a:r>
          </a:p>
          <a:p>
            <a:pPr algn="l">
              <a:lnSpc>
                <a:spcPts val="3050"/>
              </a:lnSpc>
            </a:pPr>
            <a:r>
              <a:rPr lang="en-US" sz="2178">
                <a:solidFill>
                  <a:srgbClr val="000000"/>
                </a:solidFill>
                <a:latin typeface="Garet"/>
                <a:ea typeface="Garet"/>
                <a:cs typeface="Garet"/>
                <a:sym typeface="Garet"/>
              </a:rPr>
              <a:t>Limitations include vulnerability to brute-force attacks on weak passwords and potential detection through statistical analysis of LSB alterations.</a:t>
            </a:r>
          </a:p>
        </p:txBody>
      </p:sp>
      <p:sp>
        <p:nvSpPr>
          <p:cNvPr name="TextBox 4" id="4"/>
          <p:cNvSpPr txBox="true"/>
          <p:nvPr/>
        </p:nvSpPr>
        <p:spPr>
          <a:xfrm rot="0">
            <a:off x="12938218" y="662940"/>
            <a:ext cx="4321082" cy="365760"/>
          </a:xfrm>
          <a:prstGeom prst="rect">
            <a:avLst/>
          </a:prstGeom>
        </p:spPr>
        <p:txBody>
          <a:bodyPr anchor="t" rtlCol="false" tIns="0" lIns="0" bIns="0" rIns="0">
            <a:spAutoFit/>
          </a:bodyPr>
          <a:lstStyle/>
          <a:p>
            <a:pPr algn="r">
              <a:lnSpc>
                <a:spcPts val="2939"/>
              </a:lnSpc>
            </a:pPr>
            <a:r>
              <a:rPr lang="en-US" sz="2099">
                <a:solidFill>
                  <a:srgbClr val="000000"/>
                </a:solidFill>
                <a:latin typeface="Garet Bold"/>
                <a:ea typeface="Garet Bold"/>
                <a:cs typeface="Garet Bold"/>
                <a:sym typeface="Garet Bold"/>
              </a:rPr>
              <a:t>08/13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5378687" y="683473"/>
            <a:ext cx="7872466" cy="785704"/>
          </a:xfrm>
          <a:prstGeom prst="rect">
            <a:avLst/>
          </a:prstGeom>
        </p:spPr>
        <p:txBody>
          <a:bodyPr anchor="t" rtlCol="false" tIns="0" lIns="0" bIns="0" rIns="0">
            <a:spAutoFit/>
          </a:bodyPr>
          <a:lstStyle/>
          <a:p>
            <a:pPr algn="l">
              <a:lnSpc>
                <a:spcPts val="5808"/>
              </a:lnSpc>
            </a:pPr>
            <a:r>
              <a:rPr lang="en-US" sz="5808" spc="-458">
                <a:solidFill>
                  <a:srgbClr val="000000"/>
                </a:solidFill>
                <a:latin typeface="Archivo Black"/>
                <a:ea typeface="Archivo Black"/>
                <a:cs typeface="Archivo Black"/>
                <a:sym typeface="Archivo Black"/>
              </a:rPr>
              <a:t>Implementation Steps</a:t>
            </a:r>
          </a:p>
        </p:txBody>
      </p:sp>
      <p:sp>
        <p:nvSpPr>
          <p:cNvPr name="TextBox 4" id="4"/>
          <p:cNvSpPr txBox="true"/>
          <p:nvPr/>
        </p:nvSpPr>
        <p:spPr>
          <a:xfrm rot="0">
            <a:off x="12938218" y="662940"/>
            <a:ext cx="4321082" cy="365760"/>
          </a:xfrm>
          <a:prstGeom prst="rect">
            <a:avLst/>
          </a:prstGeom>
        </p:spPr>
        <p:txBody>
          <a:bodyPr anchor="t" rtlCol="false" tIns="0" lIns="0" bIns="0" rIns="0">
            <a:spAutoFit/>
          </a:bodyPr>
          <a:lstStyle/>
          <a:p>
            <a:pPr algn="r">
              <a:lnSpc>
                <a:spcPts val="2939"/>
              </a:lnSpc>
            </a:pPr>
            <a:r>
              <a:rPr lang="en-US" sz="2099">
                <a:solidFill>
                  <a:srgbClr val="000000"/>
                </a:solidFill>
                <a:latin typeface="Garet Bold"/>
                <a:ea typeface="Garet Bold"/>
                <a:cs typeface="Garet Bold"/>
                <a:sym typeface="Garet Bold"/>
              </a:rPr>
              <a:t>09/13</a:t>
            </a:r>
          </a:p>
        </p:txBody>
      </p:sp>
      <p:sp>
        <p:nvSpPr>
          <p:cNvPr name="TextBox 5" id="5"/>
          <p:cNvSpPr txBox="true"/>
          <p:nvPr/>
        </p:nvSpPr>
        <p:spPr>
          <a:xfrm rot="0">
            <a:off x="1577708" y="1431077"/>
            <a:ext cx="15132583" cy="7750145"/>
          </a:xfrm>
          <a:prstGeom prst="rect">
            <a:avLst/>
          </a:prstGeom>
        </p:spPr>
        <p:txBody>
          <a:bodyPr anchor="t" rtlCol="false" tIns="0" lIns="0" bIns="0" rIns="0">
            <a:spAutoFit/>
          </a:bodyPr>
          <a:lstStyle/>
          <a:p>
            <a:pPr algn="l">
              <a:lnSpc>
                <a:spcPts val="3073"/>
              </a:lnSpc>
            </a:pPr>
            <a:r>
              <a:rPr lang="en-US" sz="2195">
                <a:solidFill>
                  <a:srgbClr val="000000"/>
                </a:solidFill>
                <a:latin typeface="Garet Light"/>
                <a:ea typeface="Garet Light"/>
                <a:cs typeface="Garet Light"/>
                <a:sym typeface="Garet Light"/>
              </a:rPr>
              <a:t>Implementation Steps for Steganography Code with OpenCV</a:t>
            </a:r>
          </a:p>
          <a:p>
            <a:pPr algn="l" marL="474034" indent="-237017" lvl="1">
              <a:lnSpc>
                <a:spcPts val="3073"/>
              </a:lnSpc>
              <a:buAutoNum type="arabicPeriod" startAt="1"/>
            </a:pPr>
            <a:r>
              <a:rPr lang="en-US" sz="2195">
                <a:solidFill>
                  <a:srgbClr val="000000"/>
                </a:solidFill>
                <a:latin typeface="Garet Light"/>
                <a:ea typeface="Garet Light"/>
                <a:cs typeface="Garet Light"/>
                <a:sym typeface="Garet Light"/>
              </a:rPr>
              <a:t>Setup Environment:</a:t>
            </a:r>
          </a:p>
          <a:p>
            <a:pPr algn="l" marL="948068" indent="-316023" lvl="2">
              <a:lnSpc>
                <a:spcPts val="3073"/>
              </a:lnSpc>
              <a:spcBef>
                <a:spcPct val="0"/>
              </a:spcBef>
              <a:buFont typeface="Arial"/>
              <a:buChar char="⚬"/>
            </a:pPr>
            <a:r>
              <a:rPr lang="en-US" sz="2195">
                <a:solidFill>
                  <a:srgbClr val="000000"/>
                </a:solidFill>
                <a:latin typeface="Garet Light"/>
                <a:ea typeface="Garet Light"/>
                <a:cs typeface="Garet Light"/>
                <a:sym typeface="Garet Light"/>
              </a:rPr>
              <a:t>Ensure </a:t>
            </a:r>
            <a:r>
              <a:rPr lang="en-US" sz="2195">
                <a:solidFill>
                  <a:srgbClr val="000000"/>
                </a:solidFill>
                <a:latin typeface="Garet Light"/>
                <a:ea typeface="Garet Light"/>
                <a:cs typeface="Garet Light"/>
                <a:sym typeface="Garet Light"/>
              </a:rPr>
              <a:t>Python 3.x is installed along with necessary libraries (numpy, opencv-python, hashlib).</a:t>
            </a:r>
          </a:p>
          <a:p>
            <a:pPr algn="l" marL="948068" indent="-316023" lvl="2">
              <a:lnSpc>
                <a:spcPts val="3073"/>
              </a:lnSpc>
              <a:spcBef>
                <a:spcPct val="0"/>
              </a:spcBef>
              <a:buFont typeface="Arial"/>
              <a:buChar char="⚬"/>
            </a:pPr>
            <a:r>
              <a:rPr lang="en-US" sz="2195">
                <a:solidFill>
                  <a:srgbClr val="000000"/>
                </a:solidFill>
                <a:latin typeface="Garet Light"/>
                <a:ea typeface="Garet Light"/>
                <a:cs typeface="Garet Light"/>
                <a:sym typeface="Garet Light"/>
              </a:rPr>
              <a:t>Import required modules (numpy, cv2, hashlib, os) in the Python script.</a:t>
            </a:r>
          </a:p>
          <a:p>
            <a:pPr algn="l" marL="474034" indent="-237017" lvl="1">
              <a:lnSpc>
                <a:spcPts val="3073"/>
              </a:lnSpc>
              <a:spcBef>
                <a:spcPct val="0"/>
              </a:spcBef>
              <a:buAutoNum type="arabicPeriod" startAt="1"/>
            </a:pPr>
            <a:r>
              <a:rPr lang="en-US" sz="2195">
                <a:solidFill>
                  <a:srgbClr val="000000"/>
                </a:solidFill>
                <a:latin typeface="Garet Light"/>
                <a:ea typeface="Garet Light"/>
                <a:cs typeface="Garet Light"/>
                <a:sym typeface="Garet Light"/>
              </a:rPr>
              <a:t>Define Helper Functions:</a:t>
            </a:r>
          </a:p>
          <a:p>
            <a:pPr algn="l" marL="948068" indent="-316023" lvl="2">
              <a:lnSpc>
                <a:spcPts val="3073"/>
              </a:lnSpc>
              <a:spcBef>
                <a:spcPct val="0"/>
              </a:spcBef>
              <a:buFont typeface="Arial"/>
              <a:buChar char="⚬"/>
            </a:pPr>
            <a:r>
              <a:rPr lang="en-US" sz="2195">
                <a:solidFill>
                  <a:srgbClr val="000000"/>
                </a:solidFill>
                <a:latin typeface="Garet Light"/>
                <a:ea typeface="Garet Light"/>
                <a:cs typeface="Garet Light"/>
                <a:sym typeface="Garet Light"/>
              </a:rPr>
              <a:t>encode_message(img, msg, password)</a:t>
            </a:r>
          </a:p>
          <a:p>
            <a:pPr algn="l" marL="1422102" indent="-355526" lvl="3">
              <a:lnSpc>
                <a:spcPts val="3073"/>
              </a:lnSpc>
              <a:spcBef>
                <a:spcPct val="0"/>
              </a:spcBef>
              <a:buFont typeface="Arial"/>
              <a:buChar char="￭"/>
            </a:pPr>
            <a:r>
              <a:rPr lang="en-US" sz="2195">
                <a:solidFill>
                  <a:srgbClr val="000000"/>
                </a:solidFill>
                <a:latin typeface="Garet Light"/>
                <a:ea typeface="Garet Light"/>
                <a:cs typeface="Garet Light"/>
                <a:sym typeface="Garet Light"/>
              </a:rPr>
              <a:t>Initialize dictionaries for ASCII character mappings.</a:t>
            </a:r>
          </a:p>
          <a:p>
            <a:pPr algn="l" marL="1422102" indent="-355526" lvl="3">
              <a:lnSpc>
                <a:spcPts val="3073"/>
              </a:lnSpc>
              <a:spcBef>
                <a:spcPct val="0"/>
              </a:spcBef>
              <a:buFont typeface="Arial"/>
              <a:buChar char="￭"/>
            </a:pPr>
            <a:r>
              <a:rPr lang="en-US" sz="2195">
                <a:solidFill>
                  <a:srgbClr val="000000"/>
                </a:solidFill>
                <a:latin typeface="Garet Light"/>
                <a:ea typeface="Garet Light"/>
                <a:cs typeface="Garet Light"/>
                <a:sym typeface="Garet Light"/>
              </a:rPr>
              <a:t>Compute SHA-256 hash of the password for security.</a:t>
            </a:r>
          </a:p>
          <a:p>
            <a:pPr algn="l" marL="1422102" indent="-355526" lvl="3">
              <a:lnSpc>
                <a:spcPts val="3073"/>
              </a:lnSpc>
              <a:spcBef>
                <a:spcPct val="0"/>
              </a:spcBef>
              <a:buFont typeface="Arial"/>
              <a:buChar char="￭"/>
            </a:pPr>
            <a:r>
              <a:rPr lang="en-US" sz="2195">
                <a:solidFill>
                  <a:srgbClr val="000000"/>
                </a:solidFill>
                <a:latin typeface="Garet Light"/>
                <a:ea typeface="Garet Light"/>
                <a:cs typeface="Garet Light"/>
                <a:sym typeface="Garet Light"/>
              </a:rPr>
              <a:t>Determine which color channels' LSBs to modify (typically channels 0 for Blue and 1 for Green).</a:t>
            </a:r>
          </a:p>
          <a:p>
            <a:pPr algn="l" marL="1422102" indent="-355526" lvl="3">
              <a:lnSpc>
                <a:spcPts val="3073"/>
              </a:lnSpc>
              <a:spcBef>
                <a:spcPct val="0"/>
              </a:spcBef>
              <a:buFont typeface="Arial"/>
              <a:buChar char="￭"/>
            </a:pPr>
            <a:r>
              <a:rPr lang="en-US" sz="2195">
                <a:solidFill>
                  <a:srgbClr val="000000"/>
                </a:solidFill>
                <a:latin typeface="Garet Light"/>
                <a:ea typeface="Garet Light"/>
                <a:cs typeface="Garet Light"/>
                <a:sym typeface="Garet Light"/>
              </a:rPr>
              <a:t>Iterate through image pixels, embedding characters of the message into LSBs.</a:t>
            </a:r>
          </a:p>
          <a:p>
            <a:pPr algn="l" marL="1422102" indent="-355526" lvl="3">
              <a:lnSpc>
                <a:spcPts val="3073"/>
              </a:lnSpc>
              <a:spcBef>
                <a:spcPct val="0"/>
              </a:spcBef>
              <a:buFont typeface="Arial"/>
              <a:buChar char="￭"/>
            </a:pPr>
            <a:r>
              <a:rPr lang="en-US" sz="2195">
                <a:solidFill>
                  <a:srgbClr val="000000"/>
                </a:solidFill>
                <a:latin typeface="Garet Light"/>
                <a:ea typeface="Garet Light"/>
                <a:cs typeface="Garet Light"/>
                <a:sym typeface="Garet Light"/>
              </a:rPr>
              <a:t>Ensure modifications stay within the 0-255 range for each channel.</a:t>
            </a:r>
          </a:p>
          <a:p>
            <a:pPr algn="l" marL="948068" indent="-316023" lvl="2">
              <a:lnSpc>
                <a:spcPts val="3073"/>
              </a:lnSpc>
              <a:spcBef>
                <a:spcPct val="0"/>
              </a:spcBef>
              <a:buFont typeface="Arial"/>
              <a:buChar char="⚬"/>
            </a:pPr>
            <a:r>
              <a:rPr lang="en-US" sz="2195">
                <a:solidFill>
                  <a:srgbClr val="000000"/>
                </a:solidFill>
                <a:latin typeface="Garet Light"/>
                <a:ea typeface="Garet Light"/>
                <a:cs typeface="Garet Light"/>
                <a:sym typeface="Garet Light"/>
              </a:rPr>
              <a:t>decode_message(img, password)</a:t>
            </a:r>
          </a:p>
          <a:p>
            <a:pPr algn="l" marL="1422102" indent="-355526" lvl="3">
              <a:lnSpc>
                <a:spcPts val="3073"/>
              </a:lnSpc>
              <a:spcBef>
                <a:spcPct val="0"/>
              </a:spcBef>
              <a:buFont typeface="Arial"/>
              <a:buChar char="￭"/>
            </a:pPr>
            <a:r>
              <a:rPr lang="en-US" sz="2195">
                <a:solidFill>
                  <a:srgbClr val="000000"/>
                </a:solidFill>
                <a:latin typeface="Garet Light"/>
                <a:ea typeface="Garet Light"/>
                <a:cs typeface="Garet Light"/>
                <a:sym typeface="Garet Light"/>
              </a:rPr>
              <a:t>Initialize dictionaries for ASCII character mappings.</a:t>
            </a:r>
          </a:p>
          <a:p>
            <a:pPr algn="l" marL="1422102" indent="-355526" lvl="3">
              <a:lnSpc>
                <a:spcPts val="3073"/>
              </a:lnSpc>
              <a:spcBef>
                <a:spcPct val="0"/>
              </a:spcBef>
              <a:buFont typeface="Arial"/>
              <a:buChar char="￭"/>
            </a:pPr>
            <a:r>
              <a:rPr lang="en-US" sz="2195">
                <a:solidFill>
                  <a:srgbClr val="000000"/>
                </a:solidFill>
                <a:latin typeface="Garet Light"/>
                <a:ea typeface="Garet Light"/>
                <a:cs typeface="Garet Light"/>
                <a:sym typeface="Garet Light"/>
              </a:rPr>
              <a:t>Compute SHA-256 hash of the password to match encoding process.</a:t>
            </a:r>
          </a:p>
          <a:p>
            <a:pPr algn="l" marL="1422102" indent="-355526" lvl="3">
              <a:lnSpc>
                <a:spcPts val="3073"/>
              </a:lnSpc>
              <a:spcBef>
                <a:spcPct val="0"/>
              </a:spcBef>
              <a:buFont typeface="Arial"/>
              <a:buChar char="￭"/>
            </a:pPr>
            <a:r>
              <a:rPr lang="en-US" sz="2195">
                <a:solidFill>
                  <a:srgbClr val="000000"/>
                </a:solidFill>
                <a:latin typeface="Garet Light"/>
                <a:ea typeface="Garet Light"/>
                <a:cs typeface="Garet Light"/>
                <a:sym typeface="Garet Light"/>
              </a:rPr>
              <a:t>Identify color channels modified during encoding.</a:t>
            </a:r>
          </a:p>
          <a:p>
            <a:pPr algn="l" marL="1422102" indent="-355526" lvl="3">
              <a:lnSpc>
                <a:spcPts val="3073"/>
              </a:lnSpc>
              <a:spcBef>
                <a:spcPct val="0"/>
              </a:spcBef>
              <a:buFont typeface="Arial"/>
              <a:buChar char="￭"/>
            </a:pPr>
            <a:r>
              <a:rPr lang="en-US" sz="2195">
                <a:solidFill>
                  <a:srgbClr val="000000"/>
                </a:solidFill>
                <a:latin typeface="Garet Light"/>
                <a:ea typeface="Garet Light"/>
                <a:cs typeface="Garet Light"/>
                <a:sym typeface="Garet Light"/>
              </a:rPr>
              <a:t>Traverse through image pixels, extracting hidden characters from LSBs.</a:t>
            </a:r>
          </a:p>
          <a:p>
            <a:pPr algn="l" marL="1422102" indent="-355526" lvl="3">
              <a:lnSpc>
                <a:spcPts val="3073"/>
              </a:lnSpc>
              <a:spcBef>
                <a:spcPct val="0"/>
              </a:spcBef>
              <a:buFont typeface="Arial"/>
              <a:buChar char="￭"/>
            </a:pPr>
            <a:r>
              <a:rPr lang="en-US" sz="2195">
                <a:solidFill>
                  <a:srgbClr val="000000"/>
                </a:solidFill>
                <a:latin typeface="Garet Light"/>
                <a:ea typeface="Garet Light"/>
                <a:cs typeface="Garet Light"/>
                <a:sym typeface="Garet Light"/>
              </a:rPr>
              <a:t>Stop decoding upon encountering a specified delimiter.</a:t>
            </a:r>
          </a:p>
          <a:p>
            <a:pPr algn="l" marL="474034" indent="-237017" lvl="1">
              <a:lnSpc>
                <a:spcPts val="3073"/>
              </a:lnSpc>
              <a:spcBef>
                <a:spcPct val="0"/>
              </a:spcBef>
              <a:buAutoNum type="arabicPeriod" startAt="1"/>
            </a:pPr>
            <a:r>
              <a:rPr lang="en-US" sz="2195">
                <a:solidFill>
                  <a:srgbClr val="000000"/>
                </a:solidFill>
                <a:latin typeface="Garet Light"/>
                <a:ea typeface="Garet Light"/>
                <a:cs typeface="Garet Light"/>
                <a:sym typeface="Garet Light"/>
              </a:rPr>
              <a:t>Main Program Loop:</a:t>
            </a:r>
          </a:p>
          <a:p>
            <a:pPr algn="l" marL="948068" indent="-316023" lvl="2">
              <a:lnSpc>
                <a:spcPts val="3073"/>
              </a:lnSpc>
              <a:spcBef>
                <a:spcPct val="0"/>
              </a:spcBef>
              <a:buFont typeface="Arial"/>
              <a:buChar char="⚬"/>
            </a:pPr>
            <a:r>
              <a:rPr lang="en-US" sz="2195">
                <a:solidFill>
                  <a:srgbClr val="000000"/>
                </a:solidFill>
                <a:latin typeface="Garet Light"/>
                <a:ea typeface="Garet Light"/>
                <a:cs typeface="Garet Light"/>
                <a:sym typeface="Garet Light"/>
              </a:rPr>
              <a:t>Implement a loop (while True) to interact with the user for encoding or decoding actions until user opts to quit ('Q').</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DAGKzghGjSk</dc:identifier>
  <dcterms:modified xsi:type="dcterms:W3CDTF">2011-08-01T06:04:30Z</dcterms:modified>
  <cp:revision>1</cp:revision>
  <dc:title>APSSDC Internship</dc:title>
</cp:coreProperties>
</file>