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9" r:id="rId11"/>
    <p:sldId id="270" r:id="rId12"/>
  </p:sldIdLst>
  <p:sldSz cx="18288000" cy="10287000"/>
  <p:notesSz cx="6858000" cy="9144000"/>
  <p:embeddedFontLst>
    <p:embeddedFont>
      <p:font typeface="Agency FB" panose="020B0503020202020204" pitchFamily="34" charset="0"/>
      <p:regular r:id="rId13"/>
      <p:bold r:id="rId14"/>
    </p:embeddedFont>
    <p:embeddedFont>
      <p:font typeface="Calibri" panose="020F0502020204030204" pitchFamily="34" charset="0"/>
      <p:regular r:id="rId15"/>
      <p:bold r:id="rId16"/>
      <p:italic r:id="rId17"/>
      <p:boldItalic r:id="rId18"/>
    </p:embeddedFont>
    <p:embeddedFont>
      <p:font typeface="Gaegu Light"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94622" autoAdjust="0"/>
  </p:normalViewPr>
  <p:slideViewPr>
    <p:cSldViewPr>
      <p:cViewPr varScale="1">
        <p:scale>
          <a:sx n="58" d="100"/>
          <a:sy n="58" d="100"/>
        </p:scale>
        <p:origin x="37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rgbClr val="FF99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B202-4CE0-A983-06B787BD4DBA}"/>
              </c:ext>
            </c:extLst>
          </c:dPt>
          <c:dPt>
            <c:idx val="1"/>
            <c:bubble3D val="0"/>
            <c:explosion val="1"/>
            <c:spPr>
              <a:solidFill>
                <a:srgbClr val="FF006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202-4CE0-A983-06B787BD4DBA}"/>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B202-4CE0-A983-06B787BD4DBA}"/>
              </c:ext>
            </c:extLst>
          </c:dPt>
          <c:dLbls>
            <c:dLbl>
              <c:idx val="0"/>
              <c:layout>
                <c:manualLayout>
                  <c:x val="-2.1864272535946998E-3"/>
                  <c:y val="-0.19851051852841908"/>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fld id="{9C304977-BDD3-4BB0-8F9F-9109D71704A9}" type="CATEGORYNAME">
                      <a:rPr lang="en-US" sz="2800">
                        <a:solidFill>
                          <a:schemeClr val="bg1"/>
                        </a:solidFill>
                        <a:latin typeface="+mj-lt"/>
                      </a:rPr>
                      <a:pPr>
                        <a:defRPr/>
                      </a:pPr>
                      <a:t>[CATEGORY NAME]</a:t>
                    </a:fld>
                    <a:r>
                      <a:rPr lang="en-US" sz="2800" baseline="0" dirty="0">
                        <a:solidFill>
                          <a:schemeClr val="bg1"/>
                        </a:solidFill>
                        <a:latin typeface="+mj-lt"/>
                      </a:rPr>
                      <a:t>
</a:t>
                    </a:r>
                    <a:fld id="{27A311B9-56B7-4980-B781-01A95AED479F}" type="PERCENTAGE">
                      <a:rPr lang="en-US" sz="2800" baseline="0">
                        <a:solidFill>
                          <a:schemeClr val="bg1"/>
                        </a:solidFill>
                        <a:latin typeface="+mj-lt"/>
                      </a:rPr>
                      <a:pPr>
                        <a:defRPr/>
                      </a:pPr>
                      <a:t>[PERCENTAGE]</a:t>
                    </a:fld>
                    <a:endParaRPr lang="en-US" sz="2800" baseline="0" dirty="0">
                      <a:solidFill>
                        <a:schemeClr val="bg1"/>
                      </a:solidFill>
                      <a:latin typeface="+mj-lt"/>
                    </a:endParaRP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2848714368326775"/>
                      <c:h val="0.24804276009715018"/>
                    </c:manualLayout>
                  </c15:layout>
                  <c15:dlblFieldTable/>
                  <c15:showDataLabelsRange val="0"/>
                </c:ext>
                <c:ext xmlns:c16="http://schemas.microsoft.com/office/drawing/2014/chart" uri="{C3380CC4-5D6E-409C-BE32-E72D297353CC}">
                  <c16:uniqueId val="{00000002-B202-4CE0-A983-06B787BD4DBA}"/>
                </c:ext>
              </c:extLst>
            </c:dLbl>
            <c:dLbl>
              <c:idx val="1"/>
              <c:layout>
                <c:manualLayout>
                  <c:x val="-1.791280554027562E-2"/>
                  <c:y val="6.0599602046707817E-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53454F4D-35EA-45CD-8685-25EB59BA8E44}" type="CATEGORYNAME">
                      <a:rPr lang="en-US" sz="2800">
                        <a:solidFill>
                          <a:schemeClr val="bg1"/>
                        </a:solidFill>
                        <a:latin typeface="+mj-lt"/>
                      </a:rPr>
                      <a:pPr>
                        <a:defRPr>
                          <a:solidFill>
                            <a:schemeClr val="accent1"/>
                          </a:solidFill>
                        </a:defRPr>
                      </a:pPr>
                      <a:t>[CATEGORY NAME]</a:t>
                    </a:fld>
                    <a:r>
                      <a:rPr lang="en-US" sz="2800" baseline="0" dirty="0">
                        <a:solidFill>
                          <a:schemeClr val="bg1"/>
                        </a:solidFill>
                        <a:latin typeface="+mj-lt"/>
                      </a:rPr>
                      <a:t>
</a:t>
                    </a:r>
                    <a:fld id="{D35E8ECA-88EC-427A-BD44-1D6D154379E1}" type="PERCENTAGE">
                      <a:rPr lang="en-US" sz="2800" baseline="0">
                        <a:solidFill>
                          <a:schemeClr val="bg1"/>
                        </a:solidFill>
                        <a:latin typeface="+mj-lt"/>
                      </a:rPr>
                      <a:pPr>
                        <a:defRPr>
                          <a:solidFill>
                            <a:schemeClr val="accent1"/>
                          </a:solidFill>
                        </a:defRPr>
                      </a:pPr>
                      <a:t>[PERCENTAGE]</a:t>
                    </a:fld>
                    <a:endParaRPr lang="en-US" sz="2800" baseline="0" dirty="0">
                      <a:solidFill>
                        <a:schemeClr val="bg1"/>
                      </a:solidFill>
                      <a:latin typeface="+mj-lt"/>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202-4CE0-A983-06B787BD4DBA}"/>
                </c:ext>
              </c:extLst>
            </c:dLbl>
            <c:dLbl>
              <c:idx val="2"/>
              <c:layout>
                <c:manualLayout>
                  <c:x val="-4.5333333333333337E-2"/>
                  <c:y val="6.6703712613094303E-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j-lt"/>
                        <a:ea typeface="+mn-ea"/>
                        <a:cs typeface="+mn-cs"/>
                      </a:defRPr>
                    </a:pPr>
                    <a:fld id="{FDCC04A9-6CA9-4C4D-9104-65E1875F7C0C}" type="CATEGORYNAME">
                      <a:rPr lang="en-US" sz="2800">
                        <a:solidFill>
                          <a:schemeClr val="bg1"/>
                        </a:solidFill>
                        <a:latin typeface="+mj-lt"/>
                      </a:rPr>
                      <a:pPr>
                        <a:defRPr>
                          <a:solidFill>
                            <a:schemeClr val="accent1"/>
                          </a:solidFill>
                          <a:latin typeface="+mj-lt"/>
                        </a:defRPr>
                      </a:pPr>
                      <a:t>[CATEGORY NAME]</a:t>
                    </a:fld>
                    <a:r>
                      <a:rPr lang="en-US" sz="2800" baseline="0" dirty="0">
                        <a:solidFill>
                          <a:schemeClr val="bg1"/>
                        </a:solidFill>
                        <a:latin typeface="+mj-lt"/>
                      </a:rPr>
                      <a:t>
</a:t>
                    </a:r>
                    <a:fld id="{68C3EE74-4AD5-4F4F-BB05-4BF396CD1912}" type="PERCENTAGE">
                      <a:rPr lang="en-US" sz="2800" baseline="0">
                        <a:solidFill>
                          <a:schemeClr val="bg1"/>
                        </a:solidFill>
                        <a:latin typeface="+mj-lt"/>
                      </a:rPr>
                      <a:pPr>
                        <a:defRPr>
                          <a:solidFill>
                            <a:schemeClr val="accent1"/>
                          </a:solidFill>
                          <a:latin typeface="+mj-lt"/>
                        </a:defRPr>
                      </a:pPr>
                      <a:t>[PERCENTAGE]</a:t>
                    </a:fld>
                    <a:endParaRPr lang="en-US" sz="2800" baseline="0" dirty="0">
                      <a:solidFill>
                        <a:schemeClr val="bg1"/>
                      </a:solidFill>
                      <a:latin typeface="+mj-lt"/>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j-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3188"/>
                      <c:h val="0.31066142421005122"/>
                    </c:manualLayout>
                  </c15:layout>
                  <c15:dlblFieldTable/>
                  <c15:showDataLabelsRange val="0"/>
                </c:ext>
                <c:ext xmlns:c16="http://schemas.microsoft.com/office/drawing/2014/chart" uri="{C3380CC4-5D6E-409C-BE32-E72D297353CC}">
                  <c16:uniqueId val="{00000004-B202-4CE0-A983-06B787BD4DB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Implementation(July-Oct)</c:v>
                </c:pt>
                <c:pt idx="1">
                  <c:v>Research(Feb-March)</c:v>
                </c:pt>
                <c:pt idx="2">
                  <c:v>Tools and Dataset(April)</c:v>
                </c:pt>
              </c:strCache>
            </c:strRef>
          </c:cat>
          <c:val>
            <c:numRef>
              <c:f>Sheet1!$B$2:$B$4</c:f>
              <c:numCache>
                <c:formatCode>General</c:formatCode>
                <c:ptCount val="3"/>
                <c:pt idx="0">
                  <c:v>4.5</c:v>
                </c:pt>
                <c:pt idx="1">
                  <c:v>2.8</c:v>
                </c:pt>
                <c:pt idx="2">
                  <c:v>2.2000000000000002</c:v>
                </c:pt>
              </c:numCache>
            </c:numRef>
          </c:val>
          <c:extLst>
            <c:ext xmlns:c16="http://schemas.microsoft.com/office/drawing/2014/chart" uri="{C3380CC4-5D6E-409C-BE32-E72D297353CC}">
              <c16:uniqueId val="{00000000-B202-4CE0-A983-06B787BD4DBA}"/>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45.svg"/><Relationship Id="rId18" Type="http://schemas.openxmlformats.org/officeDocument/2006/relationships/chart" Target="../charts/chart1.xml"/><Relationship Id="rId3" Type="http://schemas.openxmlformats.org/officeDocument/2006/relationships/image" Target="../media/image24.svg"/><Relationship Id="rId7" Type="http://schemas.openxmlformats.org/officeDocument/2006/relationships/image" Target="../media/image6.svg"/><Relationship Id="rId12" Type="http://schemas.openxmlformats.org/officeDocument/2006/relationships/image" Target="../media/image144.png"/><Relationship Id="rId17" Type="http://schemas.openxmlformats.org/officeDocument/2006/relationships/image" Target="../media/image149.svg"/><Relationship Id="rId2" Type="http://schemas.openxmlformats.org/officeDocument/2006/relationships/image" Target="../media/image23.png"/><Relationship Id="rId16" Type="http://schemas.openxmlformats.org/officeDocument/2006/relationships/image" Target="../media/image14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50.svg"/><Relationship Id="rId5" Type="http://schemas.openxmlformats.org/officeDocument/2006/relationships/image" Target="../media/image26.svg"/><Relationship Id="rId15" Type="http://schemas.openxmlformats.org/officeDocument/2006/relationships/image" Target="../media/image147.svg"/><Relationship Id="rId10" Type="http://schemas.openxmlformats.org/officeDocument/2006/relationships/image" Target="../media/image49.png"/><Relationship Id="rId4" Type="http://schemas.openxmlformats.org/officeDocument/2006/relationships/image" Target="../media/image25.png"/><Relationship Id="rId9" Type="http://schemas.openxmlformats.org/officeDocument/2006/relationships/image" Target="../media/image48.svg"/><Relationship Id="rId14" Type="http://schemas.openxmlformats.org/officeDocument/2006/relationships/image" Target="../media/image146.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141.svg"/><Relationship Id="rId3" Type="http://schemas.openxmlformats.org/officeDocument/2006/relationships/image" Target="../media/image139.svg"/><Relationship Id="rId7" Type="http://schemas.openxmlformats.org/officeDocument/2006/relationships/image" Target="../media/image44.svg"/><Relationship Id="rId12" Type="http://schemas.openxmlformats.org/officeDocument/2006/relationships/image" Target="../media/image140.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36.svg"/><Relationship Id="rId5" Type="http://schemas.openxmlformats.org/officeDocument/2006/relationships/image" Target="../media/image34.svg"/><Relationship Id="rId15" Type="http://schemas.openxmlformats.org/officeDocument/2006/relationships/image" Target="../media/image143.sv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58.svg"/><Relationship Id="rId14" Type="http://schemas.openxmlformats.org/officeDocument/2006/relationships/image" Target="../media/image142.png"/></Relationships>
</file>

<file path=ppt/slides/_rels/slide2.xml.rels><?xml version="1.0" encoding="UTF-8" standalone="yes"?>
<Relationships xmlns="http://schemas.openxmlformats.org/package/2006/relationships"><Relationship Id="rId13" Type="http://schemas.openxmlformats.org/officeDocument/2006/relationships/image" Target="../media/image34.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4.svg"/><Relationship Id="rId21" Type="http://schemas.openxmlformats.org/officeDocument/2006/relationships/image" Target="../media/image40.svg"/><Relationship Id="rId34" Type="http://schemas.openxmlformats.org/officeDocument/2006/relationships/image" Target="../media/image53.pn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6.svg"/><Relationship Id="rId25" Type="http://schemas.openxmlformats.org/officeDocument/2006/relationships/image" Target="../media/image44.svg"/><Relationship Id="rId33" Type="http://schemas.openxmlformats.org/officeDocument/2006/relationships/image" Target="../media/image52.svg"/><Relationship Id="rId2" Type="http://schemas.openxmlformats.org/officeDocument/2006/relationships/image" Target="../media/image23.png"/><Relationship Id="rId16" Type="http://schemas.openxmlformats.org/officeDocument/2006/relationships/image" Target="../media/image5.png"/><Relationship Id="rId20" Type="http://schemas.openxmlformats.org/officeDocument/2006/relationships/image" Target="../media/image39.png"/><Relationship Id="rId29" Type="http://schemas.openxmlformats.org/officeDocument/2006/relationships/image" Target="../media/image48.sv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24" Type="http://schemas.openxmlformats.org/officeDocument/2006/relationships/image" Target="../media/image43.png"/><Relationship Id="rId32" Type="http://schemas.openxmlformats.org/officeDocument/2006/relationships/image" Target="../media/image51.png"/><Relationship Id="rId5" Type="http://schemas.openxmlformats.org/officeDocument/2006/relationships/image" Target="../media/image26.svg"/><Relationship Id="rId15" Type="http://schemas.openxmlformats.org/officeDocument/2006/relationships/image" Target="../media/image36.svg"/><Relationship Id="rId23" Type="http://schemas.openxmlformats.org/officeDocument/2006/relationships/image" Target="../media/image42.svg"/><Relationship Id="rId28" Type="http://schemas.openxmlformats.org/officeDocument/2006/relationships/image" Target="../media/image47.png"/><Relationship Id="rId10" Type="http://schemas.openxmlformats.org/officeDocument/2006/relationships/image" Target="../media/image31.png"/><Relationship Id="rId19" Type="http://schemas.openxmlformats.org/officeDocument/2006/relationships/image" Target="../media/image38.svg"/><Relationship Id="rId31" Type="http://schemas.openxmlformats.org/officeDocument/2006/relationships/image" Target="../media/image5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1.png"/><Relationship Id="rId27" Type="http://schemas.openxmlformats.org/officeDocument/2006/relationships/image" Target="../media/image46.svg"/><Relationship Id="rId30" Type="http://schemas.openxmlformats.org/officeDocument/2006/relationships/image" Target="../media/image49.png"/><Relationship Id="rId35" Type="http://schemas.openxmlformats.org/officeDocument/2006/relationships/image" Target="../media/image54.svg"/><Relationship Id="rId8"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4.sv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56.svg"/><Relationship Id="rId21" Type="http://schemas.openxmlformats.org/officeDocument/2006/relationships/image" Target="../media/image72.svg"/><Relationship Id="rId7" Type="http://schemas.openxmlformats.org/officeDocument/2006/relationships/image" Target="../media/image60.svg"/><Relationship Id="rId12" Type="http://schemas.openxmlformats.org/officeDocument/2006/relationships/image" Target="../media/image63.png"/><Relationship Id="rId17" Type="http://schemas.openxmlformats.org/officeDocument/2006/relationships/image" Target="../media/image68.svg"/><Relationship Id="rId25" Type="http://schemas.openxmlformats.org/officeDocument/2006/relationships/image" Target="../media/image76.svg"/><Relationship Id="rId2" Type="http://schemas.openxmlformats.org/officeDocument/2006/relationships/image" Target="../media/image55.png"/><Relationship Id="rId16" Type="http://schemas.openxmlformats.org/officeDocument/2006/relationships/image" Target="../media/image67.png"/><Relationship Id="rId20" Type="http://schemas.openxmlformats.org/officeDocument/2006/relationships/image" Target="../media/image71.png"/><Relationship Id="rId29" Type="http://schemas.openxmlformats.org/officeDocument/2006/relationships/image" Target="../media/image80.sv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2.svg"/><Relationship Id="rId24" Type="http://schemas.openxmlformats.org/officeDocument/2006/relationships/image" Target="../media/image75.png"/><Relationship Id="rId5" Type="http://schemas.openxmlformats.org/officeDocument/2006/relationships/image" Target="../media/image58.svg"/><Relationship Id="rId15" Type="http://schemas.openxmlformats.org/officeDocument/2006/relationships/image" Target="../media/image66.svg"/><Relationship Id="rId23" Type="http://schemas.openxmlformats.org/officeDocument/2006/relationships/image" Target="../media/image74.sv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svg"/><Relationship Id="rId4" Type="http://schemas.openxmlformats.org/officeDocument/2006/relationships/image" Target="../media/image57.png"/><Relationship Id="rId9" Type="http://schemas.openxmlformats.org/officeDocument/2006/relationships/image" Target="../media/image4.sv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svg"/></Relationships>
</file>

<file path=ppt/slides/_rels/slide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4.svg"/><Relationship Id="rId18" Type="http://schemas.openxmlformats.org/officeDocument/2006/relationships/image" Target="../media/image83.png"/><Relationship Id="rId3" Type="http://schemas.openxmlformats.org/officeDocument/2006/relationships/image" Target="../media/image82.svg"/><Relationship Id="rId21" Type="http://schemas.openxmlformats.org/officeDocument/2006/relationships/image" Target="../media/image86.svg"/><Relationship Id="rId7" Type="http://schemas.openxmlformats.org/officeDocument/2006/relationships/image" Target="../media/image42.svg"/><Relationship Id="rId12" Type="http://schemas.openxmlformats.org/officeDocument/2006/relationships/image" Target="../media/image13.png"/><Relationship Id="rId17" Type="http://schemas.openxmlformats.org/officeDocument/2006/relationships/image" Target="../media/image52.svg"/><Relationship Id="rId2" Type="http://schemas.openxmlformats.org/officeDocument/2006/relationships/image" Target="../media/image81.png"/><Relationship Id="rId16" Type="http://schemas.openxmlformats.org/officeDocument/2006/relationships/image" Target="../media/image51.png"/><Relationship Id="rId20"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80.svg"/><Relationship Id="rId5" Type="http://schemas.openxmlformats.org/officeDocument/2006/relationships/image" Target="../media/image34.svg"/><Relationship Id="rId15" Type="http://schemas.openxmlformats.org/officeDocument/2006/relationships/image" Target="../media/image76.svg"/><Relationship Id="rId23" Type="http://schemas.openxmlformats.org/officeDocument/2006/relationships/image" Target="../media/image88.svg"/><Relationship Id="rId10" Type="http://schemas.openxmlformats.org/officeDocument/2006/relationships/image" Target="../media/image79.png"/><Relationship Id="rId19" Type="http://schemas.openxmlformats.org/officeDocument/2006/relationships/image" Target="../media/image84.svg"/><Relationship Id="rId4" Type="http://schemas.openxmlformats.org/officeDocument/2006/relationships/image" Target="../media/image33.png"/><Relationship Id="rId9" Type="http://schemas.openxmlformats.org/officeDocument/2006/relationships/image" Target="../media/image44.svg"/><Relationship Id="rId14" Type="http://schemas.openxmlformats.org/officeDocument/2006/relationships/image" Target="../media/image75.png"/><Relationship Id="rId22" Type="http://schemas.openxmlformats.org/officeDocument/2006/relationships/image" Target="../media/image87.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96.svg"/><Relationship Id="rId3" Type="http://schemas.openxmlformats.org/officeDocument/2006/relationships/image" Target="../media/image90.svg"/><Relationship Id="rId7" Type="http://schemas.openxmlformats.org/officeDocument/2006/relationships/image" Target="../media/image94.svg"/><Relationship Id="rId12" Type="http://schemas.openxmlformats.org/officeDocument/2006/relationships/image" Target="../media/image95.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48.svg"/><Relationship Id="rId5" Type="http://schemas.openxmlformats.org/officeDocument/2006/relationships/image" Target="../media/image92.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91.png"/><Relationship Id="rId9" Type="http://schemas.openxmlformats.org/officeDocument/2006/relationships/image" Target="../media/image36.svg"/><Relationship Id="rId14"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svg"/><Relationship Id="rId18" Type="http://schemas.openxmlformats.org/officeDocument/2006/relationships/image" Target="../media/image107.png"/><Relationship Id="rId26" Type="http://schemas.openxmlformats.org/officeDocument/2006/relationships/image" Target="../media/image111.png"/><Relationship Id="rId3" Type="http://schemas.openxmlformats.org/officeDocument/2006/relationships/image" Target="../media/image52.svg"/><Relationship Id="rId21" Type="http://schemas.openxmlformats.org/officeDocument/2006/relationships/image" Target="../media/image48.svg"/><Relationship Id="rId7" Type="http://schemas.openxmlformats.org/officeDocument/2006/relationships/image" Target="../media/image88.svg"/><Relationship Id="rId12" Type="http://schemas.openxmlformats.org/officeDocument/2006/relationships/image" Target="../media/image103.png"/><Relationship Id="rId17" Type="http://schemas.openxmlformats.org/officeDocument/2006/relationships/image" Target="../media/image10.svg"/><Relationship Id="rId25" Type="http://schemas.openxmlformats.org/officeDocument/2006/relationships/image" Target="../media/image110.svg"/><Relationship Id="rId2" Type="http://schemas.openxmlformats.org/officeDocument/2006/relationships/image" Target="../media/image51.png"/><Relationship Id="rId16" Type="http://schemas.openxmlformats.org/officeDocument/2006/relationships/image" Target="../media/image9.png"/><Relationship Id="rId20"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102.svg"/><Relationship Id="rId24" Type="http://schemas.openxmlformats.org/officeDocument/2006/relationships/image" Target="../media/image109.png"/><Relationship Id="rId5" Type="http://schemas.openxmlformats.org/officeDocument/2006/relationships/image" Target="../media/image98.svg"/><Relationship Id="rId15" Type="http://schemas.openxmlformats.org/officeDocument/2006/relationships/image" Target="../media/image106.svg"/><Relationship Id="rId23" Type="http://schemas.openxmlformats.org/officeDocument/2006/relationships/image" Target="../media/image84.svg"/><Relationship Id="rId10" Type="http://schemas.openxmlformats.org/officeDocument/2006/relationships/image" Target="../media/image101.png"/><Relationship Id="rId19" Type="http://schemas.openxmlformats.org/officeDocument/2006/relationships/image" Target="../media/image108.svg"/><Relationship Id="rId4" Type="http://schemas.openxmlformats.org/officeDocument/2006/relationships/image" Target="../media/image97.png"/><Relationship Id="rId9" Type="http://schemas.openxmlformats.org/officeDocument/2006/relationships/image" Target="../media/image100.svg"/><Relationship Id="rId14" Type="http://schemas.openxmlformats.org/officeDocument/2006/relationships/image" Target="../media/image105.png"/><Relationship Id="rId22" Type="http://schemas.openxmlformats.org/officeDocument/2006/relationships/image" Target="../media/image83.png"/></Relationships>
</file>

<file path=ppt/slides/_rels/slide7.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19.svg"/><Relationship Id="rId18" Type="http://schemas.openxmlformats.org/officeDocument/2006/relationships/image" Target="../media/image105.png"/><Relationship Id="rId26" Type="http://schemas.openxmlformats.org/officeDocument/2006/relationships/image" Target="../media/image33.png"/><Relationship Id="rId3" Type="http://schemas.openxmlformats.org/officeDocument/2006/relationships/image" Target="../media/image113.svg"/><Relationship Id="rId21" Type="http://schemas.openxmlformats.org/officeDocument/2006/relationships/image" Target="../media/image123.svg"/><Relationship Id="rId7" Type="http://schemas.openxmlformats.org/officeDocument/2006/relationships/image" Target="../media/image115.svg"/><Relationship Id="rId12" Type="http://schemas.openxmlformats.org/officeDocument/2006/relationships/image" Target="../media/image118.png"/><Relationship Id="rId17" Type="http://schemas.openxmlformats.org/officeDocument/2006/relationships/image" Target="../media/image121.svg"/><Relationship Id="rId25" Type="http://schemas.openxmlformats.org/officeDocument/2006/relationships/image" Target="../media/image127.svg"/><Relationship Id="rId2" Type="http://schemas.openxmlformats.org/officeDocument/2006/relationships/image" Target="../media/image112.png"/><Relationship Id="rId16" Type="http://schemas.openxmlformats.org/officeDocument/2006/relationships/image" Target="../media/image120.png"/><Relationship Id="rId20" Type="http://schemas.openxmlformats.org/officeDocument/2006/relationships/image" Target="../media/image122.png"/><Relationship Id="rId29" Type="http://schemas.openxmlformats.org/officeDocument/2006/relationships/image" Target="../media/image129.sv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38.svg"/><Relationship Id="rId24" Type="http://schemas.openxmlformats.org/officeDocument/2006/relationships/image" Target="../media/image126.png"/><Relationship Id="rId5" Type="http://schemas.openxmlformats.org/officeDocument/2006/relationships/image" Target="../media/image2.svg"/><Relationship Id="rId15" Type="http://schemas.openxmlformats.org/officeDocument/2006/relationships/image" Target="../media/image16.svg"/><Relationship Id="rId23" Type="http://schemas.openxmlformats.org/officeDocument/2006/relationships/image" Target="../media/image125.svg"/><Relationship Id="rId28" Type="http://schemas.openxmlformats.org/officeDocument/2006/relationships/image" Target="../media/image128.png"/><Relationship Id="rId10" Type="http://schemas.openxmlformats.org/officeDocument/2006/relationships/image" Target="../media/image37.png"/><Relationship Id="rId19" Type="http://schemas.openxmlformats.org/officeDocument/2006/relationships/image" Target="../media/image106.svg"/><Relationship Id="rId4" Type="http://schemas.openxmlformats.org/officeDocument/2006/relationships/image" Target="../media/image1.png"/><Relationship Id="rId9" Type="http://schemas.openxmlformats.org/officeDocument/2006/relationships/image" Target="../media/image117.svg"/><Relationship Id="rId14" Type="http://schemas.openxmlformats.org/officeDocument/2006/relationships/image" Target="../media/image15.png"/><Relationship Id="rId22" Type="http://schemas.openxmlformats.org/officeDocument/2006/relationships/image" Target="../media/image124.png"/><Relationship Id="rId27" Type="http://schemas.openxmlformats.org/officeDocument/2006/relationships/image" Target="../media/image34.svg"/></Relationships>
</file>

<file path=ppt/slides/_rels/slide8.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5.svg"/><Relationship Id="rId3" Type="http://schemas.openxmlformats.org/officeDocument/2006/relationships/image" Target="../media/image106.svg"/><Relationship Id="rId7" Type="http://schemas.openxmlformats.org/officeDocument/2006/relationships/image" Target="../media/image131.svg"/><Relationship Id="rId12" Type="http://schemas.openxmlformats.org/officeDocument/2006/relationships/image" Target="../media/image134.png"/><Relationship Id="rId17" Type="http://schemas.openxmlformats.org/officeDocument/2006/relationships/image" Target="../media/image137.svg"/><Relationship Id="rId2" Type="http://schemas.openxmlformats.org/officeDocument/2006/relationships/image" Target="../media/image105.png"/><Relationship Id="rId16"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30.png"/><Relationship Id="rId11" Type="http://schemas.openxmlformats.org/officeDocument/2006/relationships/image" Target="../media/image121.svg"/><Relationship Id="rId5" Type="http://schemas.openxmlformats.org/officeDocument/2006/relationships/image" Target="../media/image16.svg"/><Relationship Id="rId15" Type="http://schemas.openxmlformats.org/officeDocument/2006/relationships/image" Target="../media/image14.svg"/><Relationship Id="rId10" Type="http://schemas.openxmlformats.org/officeDocument/2006/relationships/image" Target="../media/image120.png"/><Relationship Id="rId4" Type="http://schemas.openxmlformats.org/officeDocument/2006/relationships/image" Target="../media/image15.png"/><Relationship Id="rId9" Type="http://schemas.openxmlformats.org/officeDocument/2006/relationships/image" Target="../media/image133.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141.svg"/><Relationship Id="rId3" Type="http://schemas.openxmlformats.org/officeDocument/2006/relationships/image" Target="../media/image139.svg"/><Relationship Id="rId7" Type="http://schemas.openxmlformats.org/officeDocument/2006/relationships/image" Target="../media/image44.svg"/><Relationship Id="rId12" Type="http://schemas.openxmlformats.org/officeDocument/2006/relationships/image" Target="../media/image140.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36.svg"/><Relationship Id="rId5" Type="http://schemas.openxmlformats.org/officeDocument/2006/relationships/image" Target="../media/image34.svg"/><Relationship Id="rId15" Type="http://schemas.openxmlformats.org/officeDocument/2006/relationships/image" Target="../media/image143.sv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58.svg"/><Relationship Id="rId14" Type="http://schemas.openxmlformats.org/officeDocument/2006/relationships/image" Target="../media/image14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37525">
            <a:off x="-618" y="3387450"/>
            <a:ext cx="1241580" cy="122126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464629">
            <a:off x="-516064" y="4158639"/>
            <a:ext cx="1590841" cy="109044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4926941" flipH="1">
            <a:off x="216537" y="-676859"/>
            <a:ext cx="1379048" cy="2370239"/>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733573">
            <a:off x="-620551" y="8165986"/>
            <a:ext cx="1403145" cy="1380185"/>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7859510">
            <a:off x="12022103" y="9464972"/>
            <a:ext cx="1075028" cy="1157075"/>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63128">
            <a:off x="17089241" y="7789066"/>
            <a:ext cx="1539821" cy="562735"/>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8798318">
            <a:off x="4498566" y="9489861"/>
            <a:ext cx="2017772" cy="1276699"/>
          </a:xfrm>
          <a:prstGeom prst="rect">
            <a:avLst/>
          </a:prstGeom>
        </p:spPr>
      </p:pic>
      <p:pic>
        <p:nvPicPr>
          <p:cNvPr id="9" name="Picture 9"/>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211809">
            <a:off x="14736727" y="-251002"/>
            <a:ext cx="1264965" cy="1361508"/>
          </a:xfrm>
          <a:prstGeom prst="rect">
            <a:avLst/>
          </a:prstGeom>
        </p:spPr>
      </p:pic>
      <p:pic>
        <p:nvPicPr>
          <p:cNvPr id="10" name="Picture 10"/>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3331250">
            <a:off x="17630075" y="4309826"/>
            <a:ext cx="1315850" cy="1062250"/>
          </a:xfrm>
          <a:prstGeom prst="rect">
            <a:avLst/>
          </a:prstGeom>
        </p:spPr>
      </p:pic>
      <p:pic>
        <p:nvPicPr>
          <p:cNvPr id="11" name="Picture 11"/>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5628841">
            <a:off x="17251803" y="3271141"/>
            <a:ext cx="1538166" cy="819423"/>
          </a:xfrm>
          <a:prstGeom prst="rect">
            <a:avLst/>
          </a:prstGeom>
        </p:spPr>
      </p:pic>
      <p:grpSp>
        <p:nvGrpSpPr>
          <p:cNvPr id="13" name="Group 13"/>
          <p:cNvGrpSpPr/>
          <p:nvPr/>
        </p:nvGrpSpPr>
        <p:grpSpPr>
          <a:xfrm>
            <a:off x="3108890" y="3354832"/>
            <a:ext cx="16204063" cy="6641956"/>
            <a:chOff x="453335" y="1327919"/>
            <a:chExt cx="21605417" cy="8855936"/>
          </a:xfrm>
        </p:grpSpPr>
        <p:sp>
          <p:nvSpPr>
            <p:cNvPr id="15" name="TextBox 15"/>
            <p:cNvSpPr txBox="1"/>
            <p:nvPr/>
          </p:nvSpPr>
          <p:spPr>
            <a:xfrm>
              <a:off x="453335" y="1327919"/>
              <a:ext cx="16731481" cy="3556614"/>
            </a:xfrm>
            <a:prstGeom prst="rect">
              <a:avLst/>
            </a:prstGeom>
          </p:spPr>
          <p:txBody>
            <a:bodyPr lIns="0" tIns="0" rIns="0" bIns="0" rtlCol="0" anchor="t">
              <a:spAutoFit/>
            </a:bodyPr>
            <a:lstStyle/>
            <a:p>
              <a:pPr algn="ctr">
                <a:lnSpc>
                  <a:spcPts val="10800"/>
                </a:lnSpc>
              </a:pPr>
              <a:r>
                <a:rPr lang="en-US" sz="7200" b="1" spc="-480" dirty="0">
                  <a:solidFill>
                    <a:srgbClr val="FBE675"/>
                  </a:solidFill>
                  <a:latin typeface="+mj-lt"/>
                </a:rPr>
                <a:t>Development Of Happiness Index For Schools with Self Assessment Facilities</a:t>
              </a:r>
            </a:p>
          </p:txBody>
        </p:sp>
        <p:sp>
          <p:nvSpPr>
            <p:cNvPr id="16" name="TextBox 16"/>
            <p:cNvSpPr txBox="1"/>
            <p:nvPr/>
          </p:nvSpPr>
          <p:spPr>
            <a:xfrm>
              <a:off x="10125748" y="5981083"/>
              <a:ext cx="11933004" cy="4202772"/>
            </a:xfrm>
            <a:prstGeom prst="rect">
              <a:avLst/>
            </a:prstGeom>
          </p:spPr>
          <p:txBody>
            <a:bodyPr lIns="0" tIns="0" rIns="0" bIns="0" rtlCol="0" anchor="t">
              <a:spAutoFit/>
            </a:bodyPr>
            <a:lstStyle/>
            <a:p>
              <a:pPr algn="ctr">
                <a:lnSpc>
                  <a:spcPts val="5040"/>
                </a:lnSpc>
              </a:pPr>
              <a:r>
                <a:rPr lang="en-US" sz="3600" spc="-72" dirty="0">
                  <a:solidFill>
                    <a:srgbClr val="FFFFFF"/>
                  </a:solidFill>
                  <a:latin typeface="Gaegu Light"/>
                </a:rPr>
                <a:t>Under the Guidance of-</a:t>
              </a:r>
            </a:p>
            <a:p>
              <a:pPr algn="ctr">
                <a:lnSpc>
                  <a:spcPts val="5040"/>
                </a:lnSpc>
              </a:pPr>
              <a:r>
                <a:rPr lang="en-US" sz="3600" spc="-72" dirty="0">
                  <a:solidFill>
                    <a:srgbClr val="FFFFFF"/>
                  </a:solidFill>
                  <a:latin typeface="Gaegu Light"/>
                </a:rPr>
                <a:t>Ms. Anjana Mishra</a:t>
              </a:r>
            </a:p>
            <a:p>
              <a:pPr algn="ctr">
                <a:lnSpc>
                  <a:spcPts val="5040"/>
                </a:lnSpc>
              </a:pPr>
              <a:r>
                <a:rPr lang="en-US" sz="3600" spc="-72" dirty="0">
                  <a:solidFill>
                    <a:srgbClr val="FFFFFF"/>
                  </a:solidFill>
                  <a:latin typeface="Gaegu Light"/>
                </a:rPr>
                <a:t>Assistant Professor</a:t>
              </a:r>
            </a:p>
            <a:p>
              <a:pPr algn="ctr">
                <a:lnSpc>
                  <a:spcPts val="5040"/>
                </a:lnSpc>
              </a:pPr>
              <a:r>
                <a:rPr lang="en-US" sz="3600" spc="-72" dirty="0">
                  <a:solidFill>
                    <a:srgbClr val="FFFFFF"/>
                  </a:solidFill>
                  <a:latin typeface="Gaegu Light"/>
                </a:rPr>
                <a:t>Dept. Of CSIT</a:t>
              </a:r>
            </a:p>
            <a:p>
              <a:pPr algn="ctr">
                <a:lnSpc>
                  <a:spcPts val="5040"/>
                </a:lnSpc>
              </a:pPr>
              <a:endParaRPr lang="en-US" sz="3600" spc="-72" dirty="0">
                <a:solidFill>
                  <a:srgbClr val="FFFFFF"/>
                </a:solidFill>
                <a:latin typeface="Gaegu Light"/>
              </a:endParaRPr>
            </a:p>
          </p:txBody>
        </p:sp>
      </p:grpSp>
      <p:grpSp>
        <p:nvGrpSpPr>
          <p:cNvPr id="19" name="Group 18">
            <a:extLst>
              <a:ext uri="{FF2B5EF4-FFF2-40B4-BE49-F238E27FC236}">
                <a16:creationId xmlns:a16="http://schemas.microsoft.com/office/drawing/2014/main" id="{E22D56E9-AD22-43D4-9BA0-9EFBF29D4E9F}"/>
              </a:ext>
            </a:extLst>
          </p:cNvPr>
          <p:cNvGrpSpPr/>
          <p:nvPr/>
        </p:nvGrpSpPr>
        <p:grpSpPr>
          <a:xfrm>
            <a:off x="8001000" y="429752"/>
            <a:ext cx="2141506" cy="1535938"/>
            <a:chOff x="-2031" y="-2032"/>
            <a:chExt cx="2631440" cy="2289048"/>
          </a:xfrm>
        </p:grpSpPr>
        <p:pic>
          <p:nvPicPr>
            <p:cNvPr id="20" name="Picture 19">
              <a:extLst>
                <a:ext uri="{FF2B5EF4-FFF2-40B4-BE49-F238E27FC236}">
                  <a16:creationId xmlns:a16="http://schemas.microsoft.com/office/drawing/2014/main" id="{D54C0C13-F721-4C91-AE95-0A75046A634F}"/>
                </a:ext>
              </a:extLst>
            </p:cNvPr>
            <p:cNvPicPr/>
            <p:nvPr/>
          </p:nvPicPr>
          <p:blipFill>
            <a:blip r:embed="rId22"/>
            <a:stretch>
              <a:fillRect/>
            </a:stretch>
          </p:blipFill>
          <p:spPr>
            <a:xfrm>
              <a:off x="-2031" y="-2032"/>
              <a:ext cx="332232" cy="2289048"/>
            </a:xfrm>
            <a:prstGeom prst="rect">
              <a:avLst/>
            </a:prstGeom>
          </p:spPr>
        </p:pic>
        <p:pic>
          <p:nvPicPr>
            <p:cNvPr id="21" name="Picture 20">
              <a:extLst>
                <a:ext uri="{FF2B5EF4-FFF2-40B4-BE49-F238E27FC236}">
                  <a16:creationId xmlns:a16="http://schemas.microsoft.com/office/drawing/2014/main" id="{91F878AF-121D-42B0-8781-F82FEE1F3DD9}"/>
                </a:ext>
              </a:extLst>
            </p:cNvPr>
            <p:cNvPicPr/>
            <p:nvPr/>
          </p:nvPicPr>
          <p:blipFill>
            <a:blip r:embed="rId23"/>
            <a:stretch>
              <a:fillRect/>
            </a:stretch>
          </p:blipFill>
          <p:spPr>
            <a:xfrm>
              <a:off x="325120" y="-2032"/>
              <a:ext cx="2304289" cy="2289048"/>
            </a:xfrm>
            <a:prstGeom prst="rect">
              <a:avLst/>
            </a:prstGeom>
          </p:spPr>
        </p:pic>
      </p:grpSp>
      <p:sp>
        <p:nvSpPr>
          <p:cNvPr id="14" name="TextBox 13">
            <a:extLst>
              <a:ext uri="{FF2B5EF4-FFF2-40B4-BE49-F238E27FC236}">
                <a16:creationId xmlns:a16="http://schemas.microsoft.com/office/drawing/2014/main" id="{4AE8633F-493D-45D0-B310-82117FC3846E}"/>
              </a:ext>
            </a:extLst>
          </p:cNvPr>
          <p:cNvSpPr txBox="1"/>
          <p:nvPr/>
        </p:nvSpPr>
        <p:spPr>
          <a:xfrm>
            <a:off x="5695831" y="2202576"/>
            <a:ext cx="7472067" cy="707886"/>
          </a:xfrm>
          <a:prstGeom prst="rect">
            <a:avLst/>
          </a:prstGeom>
          <a:noFill/>
        </p:spPr>
        <p:txBody>
          <a:bodyPr wrap="square" rtlCol="0">
            <a:spAutoFit/>
          </a:bodyPr>
          <a:lstStyle/>
          <a:p>
            <a:r>
              <a:rPr lang="en-US" sz="4000" b="1" dirty="0">
                <a:solidFill>
                  <a:schemeClr val="bg1"/>
                </a:solidFill>
                <a:latin typeface="+mj-lt"/>
              </a:rPr>
              <a:t>C.V.RAMAN GLOBAL UNIVERSITY</a:t>
            </a:r>
            <a:endParaRPr lang="en-IN" sz="4000" b="1" dirty="0">
              <a:solidFill>
                <a:schemeClr val="bg1"/>
              </a:solidFill>
              <a:latin typeface="+mj-lt"/>
            </a:endParaRPr>
          </a:p>
        </p:txBody>
      </p:sp>
      <p:sp>
        <p:nvSpPr>
          <p:cNvPr id="22" name="TextBox 16">
            <a:extLst>
              <a:ext uri="{FF2B5EF4-FFF2-40B4-BE49-F238E27FC236}">
                <a16:creationId xmlns:a16="http://schemas.microsoft.com/office/drawing/2014/main" id="{48457782-21C8-4C2B-8E9C-BF16F2064497}"/>
              </a:ext>
            </a:extLst>
          </p:cNvPr>
          <p:cNvSpPr txBox="1"/>
          <p:nvPr/>
        </p:nvSpPr>
        <p:spPr>
          <a:xfrm>
            <a:off x="190236" y="7153230"/>
            <a:ext cx="8949753" cy="2510880"/>
          </a:xfrm>
          <a:prstGeom prst="rect">
            <a:avLst/>
          </a:prstGeom>
        </p:spPr>
        <p:txBody>
          <a:bodyPr lIns="0" tIns="0" rIns="0" bIns="0" rtlCol="0" anchor="t">
            <a:spAutoFit/>
          </a:bodyPr>
          <a:lstStyle/>
          <a:p>
            <a:pPr algn="ctr">
              <a:lnSpc>
                <a:spcPts val="5040"/>
              </a:lnSpc>
            </a:pPr>
            <a:r>
              <a:rPr lang="en-US" sz="3600" spc="-72" dirty="0">
                <a:solidFill>
                  <a:srgbClr val="FFFFFF"/>
                </a:solidFill>
                <a:latin typeface="Gaegu Light"/>
              </a:rPr>
              <a:t>VARTIKA-1901227403</a:t>
            </a:r>
          </a:p>
          <a:p>
            <a:pPr algn="ctr">
              <a:lnSpc>
                <a:spcPts val="5040"/>
              </a:lnSpc>
            </a:pPr>
            <a:r>
              <a:rPr lang="en-US" sz="3600" spc="-72" dirty="0">
                <a:solidFill>
                  <a:srgbClr val="FFFFFF"/>
                </a:solidFill>
                <a:latin typeface="Gaegu Light"/>
              </a:rPr>
              <a:t>SOUMYA RAJ-1901227398</a:t>
            </a:r>
          </a:p>
          <a:p>
            <a:pPr algn="ctr">
              <a:lnSpc>
                <a:spcPts val="5040"/>
              </a:lnSpc>
            </a:pPr>
            <a:r>
              <a:rPr lang="en-US" sz="3600" spc="-72" dirty="0">
                <a:solidFill>
                  <a:srgbClr val="FFFFFF"/>
                </a:solidFill>
                <a:latin typeface="Gaegu Light"/>
              </a:rPr>
              <a:t>HARSH ADITYA-1901227372</a:t>
            </a:r>
          </a:p>
          <a:p>
            <a:pPr algn="ctr">
              <a:lnSpc>
                <a:spcPts val="5040"/>
              </a:lnSpc>
            </a:pPr>
            <a:endParaRPr lang="en-US" sz="3600" spc="-72" dirty="0">
              <a:solidFill>
                <a:srgbClr val="FFFFFF"/>
              </a:solidFill>
              <a:latin typeface="Gaeg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grpSp>
        <p:nvGrpSpPr>
          <p:cNvPr id="2" name="Group 2"/>
          <p:cNvGrpSpPr/>
          <p:nvPr/>
        </p:nvGrpSpPr>
        <p:grpSpPr>
          <a:xfrm>
            <a:off x="381000" y="190500"/>
            <a:ext cx="14653319" cy="8077200"/>
            <a:chOff x="0" y="0"/>
            <a:chExt cx="6761006" cy="2493320"/>
          </a:xfrm>
        </p:grpSpPr>
        <p:sp>
          <p:nvSpPr>
            <p:cNvPr id="3" name="Freeform 3"/>
            <p:cNvSpPr/>
            <p:nvPr/>
          </p:nvSpPr>
          <p:spPr>
            <a:xfrm>
              <a:off x="10160" y="16510"/>
              <a:ext cx="6738146" cy="2465380"/>
            </a:xfrm>
            <a:custGeom>
              <a:avLst/>
              <a:gdLst/>
              <a:ahLst/>
              <a:cxnLst/>
              <a:rect l="l" t="t" r="r" b="b"/>
              <a:pathLst>
                <a:path w="6738146" h="2465380">
                  <a:moveTo>
                    <a:pt x="6738146" y="2465380"/>
                  </a:moveTo>
                  <a:lnTo>
                    <a:pt x="0" y="2457760"/>
                  </a:lnTo>
                  <a:lnTo>
                    <a:pt x="0" y="868285"/>
                  </a:lnTo>
                  <a:lnTo>
                    <a:pt x="17780" y="19050"/>
                  </a:lnTo>
                  <a:lnTo>
                    <a:pt x="3358132" y="0"/>
                  </a:lnTo>
                  <a:lnTo>
                    <a:pt x="6719096" y="5080"/>
                  </a:lnTo>
                  <a:close/>
                </a:path>
              </a:pathLst>
            </a:custGeom>
            <a:solidFill>
              <a:srgbClr val="082A44"/>
            </a:solidFill>
          </p:spPr>
        </p:sp>
        <p:sp>
          <p:nvSpPr>
            <p:cNvPr id="4" name="Freeform 4"/>
            <p:cNvSpPr/>
            <p:nvPr/>
          </p:nvSpPr>
          <p:spPr>
            <a:xfrm>
              <a:off x="-3810" y="0"/>
              <a:ext cx="6767356" cy="2492050"/>
            </a:xfrm>
            <a:custGeom>
              <a:avLst/>
              <a:gdLst/>
              <a:ahLst/>
              <a:cxnLst/>
              <a:rect l="l" t="t" r="r" b="b"/>
              <a:pathLst>
                <a:path w="6767356" h="2492050">
                  <a:moveTo>
                    <a:pt x="6733066" y="21590"/>
                  </a:moveTo>
                  <a:cubicBezTo>
                    <a:pt x="6734336" y="34290"/>
                    <a:pt x="6734336" y="44450"/>
                    <a:pt x="6735606" y="54610"/>
                  </a:cubicBezTo>
                  <a:cubicBezTo>
                    <a:pt x="6738146" y="100951"/>
                    <a:pt x="6739416" y="153964"/>
                    <a:pt x="6741956" y="205085"/>
                  </a:cubicBezTo>
                  <a:cubicBezTo>
                    <a:pt x="6741956" y="278925"/>
                    <a:pt x="6754656" y="1734907"/>
                    <a:pt x="6761006" y="1808747"/>
                  </a:cubicBezTo>
                  <a:cubicBezTo>
                    <a:pt x="6767356" y="1920454"/>
                    <a:pt x="6763546" y="2034055"/>
                    <a:pt x="6763546" y="2145762"/>
                  </a:cubicBezTo>
                  <a:cubicBezTo>
                    <a:pt x="6763546" y="2244216"/>
                    <a:pt x="6764816" y="2335096"/>
                    <a:pt x="6766086" y="2431090"/>
                  </a:cubicBezTo>
                  <a:cubicBezTo>
                    <a:pt x="6766086" y="2452680"/>
                    <a:pt x="6766086" y="2466650"/>
                    <a:pt x="6766086" y="2490780"/>
                  </a:cubicBezTo>
                  <a:cubicBezTo>
                    <a:pt x="6743227" y="2490780"/>
                    <a:pt x="6722906" y="2492050"/>
                    <a:pt x="6686197" y="2490780"/>
                  </a:cubicBezTo>
                  <a:cubicBezTo>
                    <a:pt x="6343178" y="2485700"/>
                    <a:pt x="5994881" y="2492050"/>
                    <a:pt x="5651862" y="2486970"/>
                  </a:cubicBezTo>
                  <a:cubicBezTo>
                    <a:pt x="5446050" y="2483160"/>
                    <a:pt x="5245516" y="2485700"/>
                    <a:pt x="5039704" y="2483160"/>
                  </a:cubicBezTo>
                  <a:cubicBezTo>
                    <a:pt x="4944714" y="2481890"/>
                    <a:pt x="4849724" y="2480620"/>
                    <a:pt x="4754734" y="2479350"/>
                  </a:cubicBezTo>
                  <a:cubicBezTo>
                    <a:pt x="4696684" y="2479350"/>
                    <a:pt x="4643912" y="2480620"/>
                    <a:pt x="4585863" y="2480620"/>
                  </a:cubicBezTo>
                  <a:cubicBezTo>
                    <a:pt x="4438101" y="2479350"/>
                    <a:pt x="4031754" y="2480620"/>
                    <a:pt x="3883992" y="2479350"/>
                  </a:cubicBezTo>
                  <a:cubicBezTo>
                    <a:pt x="3778448" y="2478080"/>
                    <a:pt x="1667559" y="2486970"/>
                    <a:pt x="1562015" y="2485700"/>
                  </a:cubicBezTo>
                  <a:cubicBezTo>
                    <a:pt x="1535629" y="2485700"/>
                    <a:pt x="1503965" y="2486970"/>
                    <a:pt x="1477579" y="2486970"/>
                  </a:cubicBezTo>
                  <a:cubicBezTo>
                    <a:pt x="1414252" y="2486970"/>
                    <a:pt x="1356203" y="2488240"/>
                    <a:pt x="1292876" y="2488240"/>
                  </a:cubicBezTo>
                  <a:cubicBezTo>
                    <a:pt x="1134560" y="2488240"/>
                    <a:pt x="981520" y="2486970"/>
                    <a:pt x="823204" y="2485700"/>
                  </a:cubicBezTo>
                  <a:cubicBezTo>
                    <a:pt x="728214" y="2484430"/>
                    <a:pt x="633224" y="2483160"/>
                    <a:pt x="543511" y="2481890"/>
                  </a:cubicBezTo>
                  <a:cubicBezTo>
                    <a:pt x="374640" y="2480620"/>
                    <a:pt x="205769" y="2479350"/>
                    <a:pt x="48260" y="2479350"/>
                  </a:cubicBezTo>
                  <a:cubicBezTo>
                    <a:pt x="38100" y="2479350"/>
                    <a:pt x="29210" y="2479350"/>
                    <a:pt x="19050" y="2478080"/>
                  </a:cubicBezTo>
                  <a:cubicBezTo>
                    <a:pt x="10160" y="2476810"/>
                    <a:pt x="5080" y="2470460"/>
                    <a:pt x="7620" y="2461570"/>
                  </a:cubicBezTo>
                  <a:cubicBezTo>
                    <a:pt x="16510" y="2429764"/>
                    <a:pt x="12700" y="2382430"/>
                    <a:pt x="11430" y="2333203"/>
                  </a:cubicBezTo>
                  <a:cubicBezTo>
                    <a:pt x="10160" y="2232856"/>
                    <a:pt x="6350" y="2134402"/>
                    <a:pt x="7620" y="2034055"/>
                  </a:cubicBezTo>
                  <a:cubicBezTo>
                    <a:pt x="5080" y="1909094"/>
                    <a:pt x="0" y="362232"/>
                    <a:pt x="7620" y="235378"/>
                  </a:cubicBezTo>
                  <a:cubicBezTo>
                    <a:pt x="8890" y="210764"/>
                    <a:pt x="7620" y="184258"/>
                    <a:pt x="8890" y="159644"/>
                  </a:cubicBezTo>
                  <a:cubicBezTo>
                    <a:pt x="10160" y="119884"/>
                    <a:pt x="12700" y="76337"/>
                    <a:pt x="13970" y="44450"/>
                  </a:cubicBezTo>
                  <a:cubicBezTo>
                    <a:pt x="13970" y="41910"/>
                    <a:pt x="15240" y="39370"/>
                    <a:pt x="16510" y="38100"/>
                  </a:cubicBezTo>
                  <a:cubicBezTo>
                    <a:pt x="38100" y="35560"/>
                    <a:pt x="73838" y="30480"/>
                    <a:pt x="158274" y="29210"/>
                  </a:cubicBezTo>
                  <a:cubicBezTo>
                    <a:pt x="300759" y="25400"/>
                    <a:pt x="443244" y="22860"/>
                    <a:pt x="591006" y="20320"/>
                  </a:cubicBezTo>
                  <a:cubicBezTo>
                    <a:pt x="691273" y="17780"/>
                    <a:pt x="791540" y="16510"/>
                    <a:pt x="886530" y="13970"/>
                  </a:cubicBezTo>
                  <a:cubicBezTo>
                    <a:pt x="981520" y="11430"/>
                    <a:pt x="1081788" y="8890"/>
                    <a:pt x="1176778" y="8890"/>
                  </a:cubicBezTo>
                  <a:cubicBezTo>
                    <a:pt x="1282322" y="7620"/>
                    <a:pt x="1387866" y="10160"/>
                    <a:pt x="1493411" y="8890"/>
                  </a:cubicBezTo>
                  <a:cubicBezTo>
                    <a:pt x="1625341" y="8890"/>
                    <a:pt x="4015923" y="6350"/>
                    <a:pt x="4147853" y="5080"/>
                  </a:cubicBezTo>
                  <a:cubicBezTo>
                    <a:pt x="4274507" y="3810"/>
                    <a:pt x="4401160" y="2540"/>
                    <a:pt x="4533091" y="2540"/>
                  </a:cubicBezTo>
                  <a:cubicBezTo>
                    <a:pt x="4749457" y="1270"/>
                    <a:pt x="4960546" y="0"/>
                    <a:pt x="5176912" y="0"/>
                  </a:cubicBezTo>
                  <a:cubicBezTo>
                    <a:pt x="5266624" y="0"/>
                    <a:pt x="5361614" y="2540"/>
                    <a:pt x="5451327" y="2540"/>
                  </a:cubicBezTo>
                  <a:cubicBezTo>
                    <a:pt x="5699357" y="3810"/>
                    <a:pt x="5952663" y="5080"/>
                    <a:pt x="6200693" y="7620"/>
                  </a:cubicBezTo>
                  <a:cubicBezTo>
                    <a:pt x="6332623" y="8890"/>
                    <a:pt x="6464554" y="12700"/>
                    <a:pt x="6596484" y="16510"/>
                  </a:cubicBezTo>
                  <a:cubicBezTo>
                    <a:pt x="6628148" y="16510"/>
                    <a:pt x="6659811" y="16510"/>
                    <a:pt x="6686197" y="16510"/>
                  </a:cubicBezTo>
                  <a:cubicBezTo>
                    <a:pt x="6714016" y="17780"/>
                    <a:pt x="6722906" y="20320"/>
                    <a:pt x="6733066" y="21590"/>
                  </a:cubicBezTo>
                  <a:close/>
                  <a:moveTo>
                    <a:pt x="6743227" y="2474270"/>
                  </a:moveTo>
                  <a:cubicBezTo>
                    <a:pt x="6744496" y="2457760"/>
                    <a:pt x="6745766" y="2445060"/>
                    <a:pt x="6745766" y="2432360"/>
                  </a:cubicBezTo>
                  <a:cubicBezTo>
                    <a:pt x="6744496" y="2325630"/>
                    <a:pt x="6743227" y="2225283"/>
                    <a:pt x="6743227" y="2117362"/>
                  </a:cubicBezTo>
                  <a:cubicBezTo>
                    <a:pt x="6743227" y="2068135"/>
                    <a:pt x="6745766" y="2018908"/>
                    <a:pt x="6744496" y="1969681"/>
                  </a:cubicBezTo>
                  <a:cubicBezTo>
                    <a:pt x="6744496" y="1924241"/>
                    <a:pt x="6743227" y="1876907"/>
                    <a:pt x="6741956" y="1831467"/>
                  </a:cubicBezTo>
                  <a:cubicBezTo>
                    <a:pt x="6736877" y="1761413"/>
                    <a:pt x="6725446" y="311112"/>
                    <a:pt x="6725446" y="241058"/>
                  </a:cubicBezTo>
                  <a:cubicBezTo>
                    <a:pt x="6722906" y="182364"/>
                    <a:pt x="6720366" y="121777"/>
                    <a:pt x="6717827" y="63500"/>
                  </a:cubicBezTo>
                  <a:cubicBezTo>
                    <a:pt x="6716556" y="44450"/>
                    <a:pt x="6715286" y="43180"/>
                    <a:pt x="6670366" y="41910"/>
                  </a:cubicBezTo>
                  <a:cubicBezTo>
                    <a:pt x="6654534" y="41910"/>
                    <a:pt x="6643979" y="41910"/>
                    <a:pt x="6628148" y="40640"/>
                  </a:cubicBezTo>
                  <a:cubicBezTo>
                    <a:pt x="6496217" y="36830"/>
                    <a:pt x="6359009" y="31750"/>
                    <a:pt x="6227079" y="30480"/>
                  </a:cubicBezTo>
                  <a:cubicBezTo>
                    <a:pt x="5905168" y="26670"/>
                    <a:pt x="5577981" y="25400"/>
                    <a:pt x="5256070" y="22860"/>
                  </a:cubicBezTo>
                  <a:cubicBezTo>
                    <a:pt x="5208575" y="22860"/>
                    <a:pt x="5155803" y="22860"/>
                    <a:pt x="5108308" y="22860"/>
                  </a:cubicBezTo>
                  <a:cubicBezTo>
                    <a:pt x="5029150" y="22860"/>
                    <a:pt x="4949991" y="22860"/>
                    <a:pt x="4876110" y="22860"/>
                  </a:cubicBezTo>
                  <a:cubicBezTo>
                    <a:pt x="4707239" y="22860"/>
                    <a:pt x="4538368" y="22860"/>
                    <a:pt x="4374774" y="24130"/>
                  </a:cubicBezTo>
                  <a:cubicBezTo>
                    <a:pt x="4232289" y="25400"/>
                    <a:pt x="1831153" y="29210"/>
                    <a:pt x="1688668" y="29210"/>
                  </a:cubicBezTo>
                  <a:cubicBezTo>
                    <a:pt x="1456470" y="29210"/>
                    <a:pt x="1224273" y="26670"/>
                    <a:pt x="992075" y="33020"/>
                  </a:cubicBezTo>
                  <a:cubicBezTo>
                    <a:pt x="870699" y="36830"/>
                    <a:pt x="754600" y="36830"/>
                    <a:pt x="638501" y="38100"/>
                  </a:cubicBezTo>
                  <a:cubicBezTo>
                    <a:pt x="437966" y="41910"/>
                    <a:pt x="237432" y="45720"/>
                    <a:pt x="49530" y="50800"/>
                  </a:cubicBezTo>
                  <a:cubicBezTo>
                    <a:pt x="36830" y="50800"/>
                    <a:pt x="34290" y="53340"/>
                    <a:pt x="33020" y="70657"/>
                  </a:cubicBezTo>
                  <a:cubicBezTo>
                    <a:pt x="31750" y="104737"/>
                    <a:pt x="31750" y="138817"/>
                    <a:pt x="30480" y="172898"/>
                  </a:cubicBezTo>
                  <a:cubicBezTo>
                    <a:pt x="29210" y="229698"/>
                    <a:pt x="26670" y="284605"/>
                    <a:pt x="25400" y="341405"/>
                  </a:cubicBezTo>
                  <a:cubicBezTo>
                    <a:pt x="20320" y="401992"/>
                    <a:pt x="26670" y="1882587"/>
                    <a:pt x="29210" y="1943174"/>
                  </a:cubicBezTo>
                  <a:cubicBezTo>
                    <a:pt x="29210" y="2007548"/>
                    <a:pt x="29210" y="2073815"/>
                    <a:pt x="30480" y="2138189"/>
                  </a:cubicBezTo>
                  <a:cubicBezTo>
                    <a:pt x="30480" y="2185522"/>
                    <a:pt x="33020" y="2232856"/>
                    <a:pt x="33020" y="2280190"/>
                  </a:cubicBezTo>
                  <a:cubicBezTo>
                    <a:pt x="33020" y="2331310"/>
                    <a:pt x="33020" y="2382430"/>
                    <a:pt x="31750" y="2432360"/>
                  </a:cubicBezTo>
                  <a:cubicBezTo>
                    <a:pt x="31750" y="2436170"/>
                    <a:pt x="31750" y="2438710"/>
                    <a:pt x="31750" y="2442520"/>
                  </a:cubicBezTo>
                  <a:cubicBezTo>
                    <a:pt x="31750" y="2452680"/>
                    <a:pt x="35560" y="2456490"/>
                    <a:pt x="44450" y="2456490"/>
                  </a:cubicBezTo>
                  <a:cubicBezTo>
                    <a:pt x="84393" y="2456490"/>
                    <a:pt x="158274" y="2457760"/>
                    <a:pt x="226878" y="2457760"/>
                  </a:cubicBezTo>
                  <a:cubicBezTo>
                    <a:pt x="327145" y="2457760"/>
                    <a:pt x="432689" y="2455220"/>
                    <a:pt x="532956" y="2457760"/>
                  </a:cubicBezTo>
                  <a:cubicBezTo>
                    <a:pt x="696550" y="2461570"/>
                    <a:pt x="860144" y="2464110"/>
                    <a:pt x="1023738" y="2462840"/>
                  </a:cubicBezTo>
                  <a:cubicBezTo>
                    <a:pt x="1129283" y="2461570"/>
                    <a:pt x="1229550" y="2464110"/>
                    <a:pt x="1335094" y="2464110"/>
                  </a:cubicBezTo>
                  <a:cubicBezTo>
                    <a:pt x="1488134" y="2464110"/>
                    <a:pt x="1641173" y="2462840"/>
                    <a:pt x="1794213" y="2464110"/>
                  </a:cubicBezTo>
                  <a:cubicBezTo>
                    <a:pt x="2021133" y="2465380"/>
                    <a:pt x="4511982" y="2455220"/>
                    <a:pt x="4744180" y="2457760"/>
                  </a:cubicBezTo>
                  <a:cubicBezTo>
                    <a:pt x="4844447" y="2459030"/>
                    <a:pt x="4944714" y="2460300"/>
                    <a:pt x="5039704" y="2460300"/>
                  </a:cubicBezTo>
                  <a:cubicBezTo>
                    <a:pt x="5213852" y="2462840"/>
                    <a:pt x="5382724" y="2459030"/>
                    <a:pt x="5556872" y="2462840"/>
                  </a:cubicBezTo>
                  <a:cubicBezTo>
                    <a:pt x="5699357" y="2465380"/>
                    <a:pt x="5841842" y="2465380"/>
                    <a:pt x="5984327" y="2467920"/>
                  </a:cubicBezTo>
                  <a:cubicBezTo>
                    <a:pt x="6195415" y="2471730"/>
                    <a:pt x="6406504" y="2474270"/>
                    <a:pt x="6617593" y="2475540"/>
                  </a:cubicBezTo>
                  <a:cubicBezTo>
                    <a:pt x="6696752" y="2475540"/>
                    <a:pt x="6722906" y="2474270"/>
                    <a:pt x="6743227" y="2474270"/>
                  </a:cubicBezTo>
                  <a:close/>
                </a:path>
              </a:pathLst>
            </a:custGeom>
            <a:solidFill>
              <a:srgbClr val="F47279"/>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683" t="70327" r="8524" b="8340"/>
          <a:stretch>
            <a:fillRect/>
          </a:stretch>
        </p:blipFill>
        <p:spPr>
          <a:xfrm>
            <a:off x="-3078109" y="8537349"/>
            <a:ext cx="24662584" cy="3499301"/>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828830" y="2127072"/>
            <a:ext cx="2229771" cy="6851252"/>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241035" y="5052555"/>
            <a:ext cx="596365" cy="1025003"/>
          </a:xfrm>
          <a:prstGeom prst="rect">
            <a:avLst/>
          </a:prstGeom>
        </p:spPr>
      </p:pic>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946367">
            <a:off x="15966955" y="610358"/>
            <a:ext cx="958886" cy="793938"/>
          </a:xfrm>
          <a:prstGeom prst="rect">
            <a:avLst/>
          </a:prstGeom>
        </p:spPr>
      </p:pic>
      <p:pic>
        <p:nvPicPr>
          <p:cNvPr id="16" name="Picture 1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87158">
            <a:off x="16645893" y="713753"/>
            <a:ext cx="786220" cy="538918"/>
          </a:xfrm>
          <a:prstGeom prst="rect">
            <a:avLst/>
          </a:prstGeom>
        </p:spPr>
      </p:pic>
      <p:pic>
        <p:nvPicPr>
          <p:cNvPr id="17" name="Picture 7">
            <a:extLst>
              <a:ext uri="{FF2B5EF4-FFF2-40B4-BE49-F238E27FC236}">
                <a16:creationId xmlns:a16="http://schemas.microsoft.com/office/drawing/2014/main" id="{0ADAD97F-41A4-45D5-BC51-857536766BE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5462687" y="7038565"/>
            <a:ext cx="1192070" cy="1939759"/>
          </a:xfrm>
          <a:prstGeom prst="rect">
            <a:avLst/>
          </a:prstGeom>
        </p:spPr>
      </p:pic>
      <p:sp>
        <p:nvSpPr>
          <p:cNvPr id="18" name="TextBox 17">
            <a:extLst>
              <a:ext uri="{FF2B5EF4-FFF2-40B4-BE49-F238E27FC236}">
                <a16:creationId xmlns:a16="http://schemas.microsoft.com/office/drawing/2014/main" id="{52F70F64-4B79-4D7A-BC8B-7A3925E80581}"/>
              </a:ext>
            </a:extLst>
          </p:cNvPr>
          <p:cNvSpPr txBox="1"/>
          <p:nvPr/>
        </p:nvSpPr>
        <p:spPr>
          <a:xfrm>
            <a:off x="5037907" y="593545"/>
            <a:ext cx="5334000" cy="1200329"/>
          </a:xfrm>
          <a:prstGeom prst="rect">
            <a:avLst/>
          </a:prstGeom>
          <a:noFill/>
        </p:spPr>
        <p:txBody>
          <a:bodyPr wrap="square" rtlCol="0">
            <a:spAutoFit/>
          </a:bodyPr>
          <a:lstStyle/>
          <a:p>
            <a:pPr algn="ctr"/>
            <a:r>
              <a:rPr lang="en-US" sz="7200" b="1" dirty="0">
                <a:solidFill>
                  <a:schemeClr val="bg1"/>
                </a:solidFill>
                <a:latin typeface="+mj-lt"/>
              </a:rPr>
              <a:t>ROADMAP</a:t>
            </a:r>
            <a:endParaRPr lang="en-IN" sz="7200" b="1" dirty="0">
              <a:solidFill>
                <a:schemeClr val="bg1"/>
              </a:solidFill>
              <a:latin typeface="+mj-lt"/>
            </a:endParaRPr>
          </a:p>
        </p:txBody>
      </p:sp>
      <p:pic>
        <p:nvPicPr>
          <p:cNvPr id="19" name="Picture 4">
            <a:extLst>
              <a:ext uri="{FF2B5EF4-FFF2-40B4-BE49-F238E27FC236}">
                <a16:creationId xmlns:a16="http://schemas.microsoft.com/office/drawing/2014/main" id="{FB02F5FD-6C17-4DB4-84F7-5D3D0929ED1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41847" y="6713096"/>
            <a:ext cx="1633411" cy="2247900"/>
          </a:xfrm>
          <a:prstGeom prst="rect">
            <a:avLst/>
          </a:prstGeom>
        </p:spPr>
      </p:pic>
      <p:pic>
        <p:nvPicPr>
          <p:cNvPr id="20" name="Picture 12">
            <a:extLst>
              <a:ext uri="{FF2B5EF4-FFF2-40B4-BE49-F238E27FC236}">
                <a16:creationId xmlns:a16="http://schemas.microsoft.com/office/drawing/2014/main" id="{C26380E2-6FC7-4128-9C51-64EEA9303C2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0433305">
            <a:off x="-1891156" y="253527"/>
            <a:ext cx="5643672" cy="1050138"/>
          </a:xfrm>
          <a:prstGeom prst="rect">
            <a:avLst/>
          </a:prstGeom>
        </p:spPr>
      </p:pic>
      <p:graphicFrame>
        <p:nvGraphicFramePr>
          <p:cNvPr id="8" name="Chart 7">
            <a:extLst>
              <a:ext uri="{FF2B5EF4-FFF2-40B4-BE49-F238E27FC236}">
                <a16:creationId xmlns:a16="http://schemas.microsoft.com/office/drawing/2014/main" id="{92695800-6E0A-4B96-A966-CEA5DF8FED9B}"/>
              </a:ext>
            </a:extLst>
          </p:cNvPr>
          <p:cNvGraphicFramePr/>
          <p:nvPr>
            <p:extLst>
              <p:ext uri="{D42A27DB-BD31-4B8C-83A1-F6EECF244321}">
                <p14:modId xmlns:p14="http://schemas.microsoft.com/office/powerpoint/2010/main" val="161035734"/>
              </p:ext>
            </p:extLst>
          </p:nvPr>
        </p:nvGraphicFramePr>
        <p:xfrm>
          <a:off x="450601" y="1599530"/>
          <a:ext cx="14179800" cy="6287170"/>
        </p:xfrm>
        <a:graphic>
          <a:graphicData uri="http://schemas.openxmlformats.org/drawingml/2006/chart">
            <c:chart xmlns:c="http://schemas.openxmlformats.org/drawingml/2006/chart" xmlns:r="http://schemas.openxmlformats.org/officeDocument/2006/relationships" r:id="rId18"/>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749" r="24736"/>
          <a:stretch>
            <a:fillRect/>
          </a:stretch>
        </p:blipFill>
        <p:spPr>
          <a:xfrm>
            <a:off x="16552836" y="330104"/>
            <a:ext cx="1735164" cy="139719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427821">
            <a:off x="1249921" y="8962829"/>
            <a:ext cx="931532" cy="13699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749" r="24736"/>
          <a:stretch>
            <a:fillRect/>
          </a:stretch>
        </p:blipFill>
        <p:spPr>
          <a:xfrm flipH="1">
            <a:off x="0" y="5326590"/>
            <a:ext cx="1548910" cy="1247216"/>
          </a:xfrm>
          <a:prstGeom prst="rect">
            <a:avLst/>
          </a:prstGeom>
        </p:spPr>
      </p:pic>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28700" y="829219"/>
            <a:ext cx="2495691" cy="544514"/>
          </a:xfrm>
          <a:prstGeom prst="rect">
            <a:avLst/>
          </a:prstGeom>
        </p:spPr>
      </p:pic>
      <p:pic>
        <p:nvPicPr>
          <p:cNvPr id="21" name="Picture 2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552836" y="7760977"/>
            <a:ext cx="1412928" cy="1497323"/>
          </a:xfrm>
          <a:prstGeom prst="rect">
            <a:avLst/>
          </a:prstGeom>
        </p:spPr>
      </p:pic>
      <p:pic>
        <p:nvPicPr>
          <p:cNvPr id="7" name="Picture 6">
            <a:extLst>
              <a:ext uri="{FF2B5EF4-FFF2-40B4-BE49-F238E27FC236}">
                <a16:creationId xmlns:a16="http://schemas.microsoft.com/office/drawing/2014/main" id="{2FF0F144-6D04-48B4-9CAA-D5F7DFDC26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7145000" y="4076700"/>
            <a:ext cx="1295310" cy="866680"/>
          </a:xfrm>
          <a:prstGeom prst="rect">
            <a:avLst/>
          </a:prstGeom>
        </p:spPr>
      </p:pic>
      <p:pic>
        <p:nvPicPr>
          <p:cNvPr id="8" name="Picture 15">
            <a:extLst>
              <a:ext uri="{FF2B5EF4-FFF2-40B4-BE49-F238E27FC236}">
                <a16:creationId xmlns:a16="http://schemas.microsoft.com/office/drawing/2014/main" id="{8BB16C2E-0B11-4220-9B8F-02D8703ED80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304800" y="2949354"/>
            <a:ext cx="814952" cy="801616"/>
          </a:xfrm>
          <a:prstGeom prst="rect">
            <a:avLst/>
          </a:prstGeom>
        </p:spPr>
      </p:pic>
      <p:sp>
        <p:nvSpPr>
          <p:cNvPr id="5" name="TextBox 4">
            <a:extLst>
              <a:ext uri="{FF2B5EF4-FFF2-40B4-BE49-F238E27FC236}">
                <a16:creationId xmlns:a16="http://schemas.microsoft.com/office/drawing/2014/main" id="{7809381A-646A-47D1-A8AD-91D3831B2F36}"/>
              </a:ext>
            </a:extLst>
          </p:cNvPr>
          <p:cNvSpPr txBox="1"/>
          <p:nvPr/>
        </p:nvSpPr>
        <p:spPr>
          <a:xfrm>
            <a:off x="5486400" y="330104"/>
            <a:ext cx="7315200" cy="1446550"/>
          </a:xfrm>
          <a:prstGeom prst="rect">
            <a:avLst/>
          </a:prstGeom>
          <a:noFill/>
        </p:spPr>
        <p:txBody>
          <a:bodyPr wrap="square" rtlCol="0">
            <a:spAutoFit/>
          </a:bodyPr>
          <a:lstStyle/>
          <a:p>
            <a:pPr algn="ctr"/>
            <a:r>
              <a:rPr lang="en-US" sz="8800" b="1" dirty="0">
                <a:solidFill>
                  <a:schemeClr val="bg1"/>
                </a:solidFill>
                <a:latin typeface="+mj-lt"/>
              </a:rPr>
              <a:t>REFERENCES</a:t>
            </a:r>
            <a:endParaRPr lang="en-IN" sz="8800" b="1" dirty="0">
              <a:solidFill>
                <a:schemeClr val="bg1"/>
              </a:solidFill>
              <a:latin typeface="+mj-lt"/>
            </a:endParaRPr>
          </a:p>
        </p:txBody>
      </p:sp>
      <p:sp>
        <p:nvSpPr>
          <p:cNvPr id="6" name="TextBox 5">
            <a:extLst>
              <a:ext uri="{FF2B5EF4-FFF2-40B4-BE49-F238E27FC236}">
                <a16:creationId xmlns:a16="http://schemas.microsoft.com/office/drawing/2014/main" id="{9ED597BE-225F-45F1-B1FF-B2CB8BC1E580}"/>
              </a:ext>
            </a:extLst>
          </p:cNvPr>
          <p:cNvSpPr txBox="1"/>
          <p:nvPr/>
        </p:nvSpPr>
        <p:spPr>
          <a:xfrm>
            <a:off x="2590800" y="1373733"/>
            <a:ext cx="13258800" cy="8586966"/>
          </a:xfrm>
          <a:prstGeom prst="rect">
            <a:avLst/>
          </a:prstGeom>
          <a:noFill/>
        </p:spPr>
        <p:txBody>
          <a:bodyPr wrap="square" rtlCol="0">
            <a:spAutoFit/>
          </a:bodyPr>
          <a:lstStyle/>
          <a:p>
            <a:endParaRPr lang="en-US" sz="2400" dirty="0">
              <a:solidFill>
                <a:schemeClr val="bg1"/>
              </a:solidFill>
            </a:endParaRPr>
          </a:p>
          <a:p>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Applasamy</a:t>
            </a:r>
            <a:r>
              <a:rPr lang="en-US" sz="2400" dirty="0">
                <a:solidFill>
                  <a:schemeClr val="bg1"/>
                </a:solidFill>
              </a:rPr>
              <a:t>, V., </a:t>
            </a:r>
            <a:r>
              <a:rPr lang="en-US" sz="2400" dirty="0" err="1">
                <a:solidFill>
                  <a:schemeClr val="bg1"/>
                </a:solidFill>
              </a:rPr>
              <a:t>Gamboa</a:t>
            </a:r>
            <a:r>
              <a:rPr lang="en-US" sz="2400" dirty="0">
                <a:solidFill>
                  <a:schemeClr val="bg1"/>
                </a:solidFill>
              </a:rPr>
              <a:t>, R. A., Al-</a:t>
            </a:r>
            <a:r>
              <a:rPr lang="en-US" sz="2400" dirty="0" err="1">
                <a:solidFill>
                  <a:schemeClr val="bg1"/>
                </a:solidFill>
              </a:rPr>
              <a:t>Atabi</a:t>
            </a:r>
            <a:r>
              <a:rPr lang="en-US" sz="2400" dirty="0">
                <a:solidFill>
                  <a:schemeClr val="bg1"/>
                </a:solidFill>
              </a:rPr>
              <a:t>, M., &amp; </a:t>
            </a:r>
            <a:r>
              <a:rPr lang="en-US" sz="2400" dirty="0" err="1">
                <a:solidFill>
                  <a:schemeClr val="bg1"/>
                </a:solidFill>
              </a:rPr>
              <a:t>Namasivayam</a:t>
            </a:r>
            <a:r>
              <a:rPr lang="en-US" sz="2400" dirty="0">
                <a:solidFill>
                  <a:schemeClr val="bg1"/>
                </a:solidFill>
              </a:rPr>
              <a:t>, S. (2014). Measuring Happiness in Academic Environment: A Case Study of the School of Engineering at Taylor's University (Malaysia). Procedia-Social and Behavioral Sciences, 123, 106-112.</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Musikanski</a:t>
            </a:r>
            <a:r>
              <a:rPr lang="en-US" sz="2400" dirty="0">
                <a:solidFill>
                  <a:schemeClr val="bg1"/>
                </a:solidFill>
              </a:rPr>
              <a:t>, L., Cloutier, S., </a:t>
            </a:r>
            <a:r>
              <a:rPr lang="en-US" sz="2400" dirty="0" err="1">
                <a:solidFill>
                  <a:schemeClr val="bg1"/>
                </a:solidFill>
              </a:rPr>
              <a:t>Bejarano</a:t>
            </a:r>
            <a:r>
              <a:rPr lang="en-US" sz="2400" dirty="0">
                <a:solidFill>
                  <a:schemeClr val="bg1"/>
                </a:solidFill>
              </a:rPr>
              <a:t>, E., Briggs, D., Colbert, J., Strasser, G., &amp; Russell, S. (2017). Happiness index methodology. Journal of Social Change, 9(1), 2.</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Ahtesham</a:t>
            </a:r>
            <a:r>
              <a:rPr lang="en-US" sz="2400" dirty="0">
                <a:solidFill>
                  <a:schemeClr val="bg1"/>
                </a:solidFill>
              </a:rPr>
              <a:t>, S. (2020). </a:t>
            </a:r>
            <a:r>
              <a:rPr lang="en-US" sz="2400" dirty="0" err="1">
                <a:solidFill>
                  <a:schemeClr val="bg1"/>
                </a:solidFill>
              </a:rPr>
              <a:t>Analysing</a:t>
            </a:r>
            <a:r>
              <a:rPr lang="en-US" sz="2400" dirty="0">
                <a:solidFill>
                  <a:schemeClr val="bg1"/>
                </a:solidFill>
              </a:rPr>
              <a:t> Happiness Index as a Measure Along with its Parameters and Strategies for Improving India’s Rank in World Happiness Report. ICTACT Journal on Management Studies, 6(1), 1170-1173.</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 Badri, M., Al Nuaimi, A., </a:t>
            </a:r>
            <a:r>
              <a:rPr lang="en-US" sz="2400" dirty="0" err="1">
                <a:solidFill>
                  <a:schemeClr val="bg1"/>
                </a:solidFill>
              </a:rPr>
              <a:t>Guang</a:t>
            </a:r>
            <a:r>
              <a:rPr lang="en-US" sz="2400" dirty="0">
                <a:solidFill>
                  <a:schemeClr val="bg1"/>
                </a:solidFill>
              </a:rPr>
              <a:t>, Y., Al </a:t>
            </a:r>
            <a:r>
              <a:rPr lang="en-US" sz="2400" dirty="0" err="1">
                <a:solidFill>
                  <a:schemeClr val="bg1"/>
                </a:solidFill>
              </a:rPr>
              <a:t>Sheryani</a:t>
            </a:r>
            <a:r>
              <a:rPr lang="en-US" sz="2400" dirty="0">
                <a:solidFill>
                  <a:schemeClr val="bg1"/>
                </a:solidFill>
              </a:rPr>
              <a:t>, Y., &amp; Al </a:t>
            </a:r>
            <a:r>
              <a:rPr lang="en-US" sz="2400" dirty="0" err="1">
                <a:solidFill>
                  <a:schemeClr val="bg1"/>
                </a:solidFill>
              </a:rPr>
              <a:t>Rashedi</a:t>
            </a:r>
            <a:r>
              <a:rPr lang="en-US" sz="2400" dirty="0">
                <a:solidFill>
                  <a:schemeClr val="bg1"/>
                </a:solidFill>
              </a:rPr>
              <a:t>, A. (2018). The effects of home and school on children’s happiness: a structural equation model. International Journal of Child Care and Education Policy, 12(1), 1-16.</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Chakraborty, B., Maji, S., Sen, A., Mallik, I., Baidya, S., &amp; </a:t>
            </a:r>
            <a:r>
              <a:rPr lang="en-US" sz="2400" dirty="0" err="1">
                <a:solidFill>
                  <a:schemeClr val="bg1"/>
                </a:solidFill>
              </a:rPr>
              <a:t>Dwibedi</a:t>
            </a:r>
            <a:r>
              <a:rPr lang="en-US" sz="2400" dirty="0">
                <a:solidFill>
                  <a:schemeClr val="bg1"/>
                </a:solidFill>
              </a:rPr>
              <a:t>, E. (2019). A study on happiness and related factors among Indian college students. Journal of Quantitative Economics, 17(1), 215-236.</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Raimule</a:t>
            </a:r>
            <a:r>
              <a:rPr lang="en-US" sz="2400" dirty="0">
                <a:solidFill>
                  <a:schemeClr val="bg1"/>
                </a:solidFill>
              </a:rPr>
              <a:t>, M., &amp; </a:t>
            </a:r>
            <a:r>
              <a:rPr lang="en-US" sz="2400" dirty="0" err="1">
                <a:solidFill>
                  <a:schemeClr val="bg1"/>
                </a:solidFill>
              </a:rPr>
              <a:t>Bhawalkar</a:t>
            </a:r>
            <a:r>
              <a:rPr lang="en-US" sz="2400" dirty="0">
                <a:solidFill>
                  <a:schemeClr val="bg1"/>
                </a:solidFill>
              </a:rPr>
              <a:t>, J. S. (2015). A comparative assessment of emotional intelligences and happiness index among normal sighted and visually impaired students. International Journal of Community Medicine and Public Health, 2(4), 431-434.</a:t>
            </a:r>
            <a:endParaRPr lang="en-IN" sz="2400" dirty="0">
              <a:solidFill>
                <a:schemeClr val="bg1"/>
              </a:solidFill>
            </a:endParaRPr>
          </a:p>
        </p:txBody>
      </p:sp>
    </p:spTree>
    <p:extLst>
      <p:ext uri="{BB962C8B-B14F-4D97-AF65-F5344CB8AC3E}">
        <p14:creationId xmlns:p14="http://schemas.microsoft.com/office/powerpoint/2010/main" val="39413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683" t="7913" r="9418" b="8340"/>
          <a:stretch>
            <a:fillRect/>
          </a:stretch>
        </p:blipFill>
        <p:spPr>
          <a:xfrm>
            <a:off x="0" y="-10725"/>
            <a:ext cx="18288000" cy="10295749"/>
          </a:xfrm>
          <a:prstGeom prst="rect">
            <a:avLst/>
          </a:prstGeom>
        </p:spPr>
      </p:pic>
      <p:sp>
        <p:nvSpPr>
          <p:cNvPr id="3" name="AutoShape 3"/>
          <p:cNvSpPr/>
          <p:nvPr/>
        </p:nvSpPr>
        <p:spPr>
          <a:xfrm>
            <a:off x="2048984" y="700612"/>
            <a:ext cx="14511534" cy="6988687"/>
          </a:xfrm>
          <a:prstGeom prst="rect">
            <a:avLst/>
          </a:prstGeom>
          <a:solidFill>
            <a:srgbClr val="082A44"/>
          </a:solidFill>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248955" y="2950793"/>
            <a:ext cx="1712350" cy="5261411"/>
          </a:xfrm>
          <a:prstGeom prst="rect">
            <a:avLst/>
          </a:prstGeom>
        </p:spPr>
      </p:pic>
      <p:grpSp>
        <p:nvGrpSpPr>
          <p:cNvPr id="5" name="Group 5"/>
          <p:cNvGrpSpPr/>
          <p:nvPr/>
        </p:nvGrpSpPr>
        <p:grpSpPr>
          <a:xfrm>
            <a:off x="4897083" y="1362601"/>
            <a:ext cx="8804884" cy="5281747"/>
            <a:chOff x="0" y="0"/>
            <a:chExt cx="4897867" cy="2938062"/>
          </a:xfrm>
        </p:grpSpPr>
        <p:sp>
          <p:nvSpPr>
            <p:cNvPr id="6" name="Freeform 6"/>
            <p:cNvSpPr/>
            <p:nvPr/>
          </p:nvSpPr>
          <p:spPr>
            <a:xfrm>
              <a:off x="10160" y="16510"/>
              <a:ext cx="4875007" cy="2910122"/>
            </a:xfrm>
            <a:custGeom>
              <a:avLst/>
              <a:gdLst/>
              <a:ahLst/>
              <a:cxnLst/>
              <a:rect l="l" t="t" r="r" b="b"/>
              <a:pathLst>
                <a:path w="4875007" h="2910122">
                  <a:moveTo>
                    <a:pt x="4875007" y="2910122"/>
                  </a:moveTo>
                  <a:lnTo>
                    <a:pt x="0" y="2902502"/>
                  </a:lnTo>
                  <a:lnTo>
                    <a:pt x="0" y="1022533"/>
                  </a:lnTo>
                  <a:lnTo>
                    <a:pt x="17780" y="19050"/>
                  </a:lnTo>
                  <a:lnTo>
                    <a:pt x="2428958" y="0"/>
                  </a:lnTo>
                  <a:lnTo>
                    <a:pt x="4855957" y="5080"/>
                  </a:lnTo>
                  <a:close/>
                </a:path>
              </a:pathLst>
            </a:custGeom>
            <a:solidFill>
              <a:srgbClr val="082A44"/>
            </a:solidFill>
          </p:spPr>
        </p:sp>
        <p:sp>
          <p:nvSpPr>
            <p:cNvPr id="7" name="Freeform 7"/>
            <p:cNvSpPr/>
            <p:nvPr/>
          </p:nvSpPr>
          <p:spPr>
            <a:xfrm>
              <a:off x="-3810" y="0"/>
              <a:ext cx="4904217" cy="2936792"/>
            </a:xfrm>
            <a:custGeom>
              <a:avLst/>
              <a:gdLst/>
              <a:ahLst/>
              <a:cxnLst/>
              <a:rect l="l" t="t" r="r" b="b"/>
              <a:pathLst>
                <a:path w="4904217" h="2936792">
                  <a:moveTo>
                    <a:pt x="4869927" y="21590"/>
                  </a:moveTo>
                  <a:cubicBezTo>
                    <a:pt x="4871197" y="34290"/>
                    <a:pt x="4871197" y="44450"/>
                    <a:pt x="4872467" y="54610"/>
                  </a:cubicBezTo>
                  <a:cubicBezTo>
                    <a:pt x="4875007" y="107832"/>
                    <a:pt x="4876277" y="170813"/>
                    <a:pt x="4878817" y="231544"/>
                  </a:cubicBezTo>
                  <a:cubicBezTo>
                    <a:pt x="4878817" y="319266"/>
                    <a:pt x="4891517" y="2048980"/>
                    <a:pt x="4897867" y="2136703"/>
                  </a:cubicBezTo>
                  <a:cubicBezTo>
                    <a:pt x="4904217" y="2269411"/>
                    <a:pt x="4900407" y="2404370"/>
                    <a:pt x="4900407" y="2537078"/>
                  </a:cubicBezTo>
                  <a:cubicBezTo>
                    <a:pt x="4900407" y="2654042"/>
                    <a:pt x="4901677" y="2762009"/>
                    <a:pt x="4902947" y="2875832"/>
                  </a:cubicBezTo>
                  <a:cubicBezTo>
                    <a:pt x="4902947" y="2897422"/>
                    <a:pt x="4902947" y="2911392"/>
                    <a:pt x="4902947" y="2935522"/>
                  </a:cubicBezTo>
                  <a:cubicBezTo>
                    <a:pt x="4880087" y="2935522"/>
                    <a:pt x="4859767" y="2936792"/>
                    <a:pt x="4829101" y="2935522"/>
                  </a:cubicBezTo>
                  <a:cubicBezTo>
                    <a:pt x="4582124" y="2930442"/>
                    <a:pt x="4331348" y="2936792"/>
                    <a:pt x="4084372" y="2931712"/>
                  </a:cubicBezTo>
                  <a:cubicBezTo>
                    <a:pt x="3936186" y="2927902"/>
                    <a:pt x="3791799" y="2930442"/>
                    <a:pt x="3643613" y="2927902"/>
                  </a:cubicBezTo>
                  <a:cubicBezTo>
                    <a:pt x="3575220" y="2926632"/>
                    <a:pt x="3506826" y="2925362"/>
                    <a:pt x="3438433" y="2924092"/>
                  </a:cubicBezTo>
                  <a:cubicBezTo>
                    <a:pt x="3396637" y="2924092"/>
                    <a:pt x="3358640" y="2925362"/>
                    <a:pt x="3316845" y="2925362"/>
                  </a:cubicBezTo>
                  <a:cubicBezTo>
                    <a:pt x="3210455" y="2924092"/>
                    <a:pt x="2917882" y="2925362"/>
                    <a:pt x="2811492" y="2924092"/>
                  </a:cubicBezTo>
                  <a:cubicBezTo>
                    <a:pt x="2735500" y="2922822"/>
                    <a:pt x="1215644" y="2931712"/>
                    <a:pt x="1139651" y="2930442"/>
                  </a:cubicBezTo>
                  <a:cubicBezTo>
                    <a:pt x="1120653" y="2930442"/>
                    <a:pt x="1097855" y="2931712"/>
                    <a:pt x="1078857" y="2931712"/>
                  </a:cubicBezTo>
                  <a:cubicBezTo>
                    <a:pt x="1033261" y="2931712"/>
                    <a:pt x="991465" y="2932982"/>
                    <a:pt x="945870" y="2932982"/>
                  </a:cubicBezTo>
                  <a:cubicBezTo>
                    <a:pt x="831880" y="2932982"/>
                    <a:pt x="721691" y="2931712"/>
                    <a:pt x="607702" y="2930442"/>
                  </a:cubicBezTo>
                  <a:cubicBezTo>
                    <a:pt x="539308" y="2929172"/>
                    <a:pt x="470915" y="2927902"/>
                    <a:pt x="406321" y="2926632"/>
                  </a:cubicBezTo>
                  <a:cubicBezTo>
                    <a:pt x="284732" y="2925362"/>
                    <a:pt x="163144" y="2924092"/>
                    <a:pt x="48260" y="2924092"/>
                  </a:cubicBezTo>
                  <a:cubicBezTo>
                    <a:pt x="38100" y="2924092"/>
                    <a:pt x="29210" y="2924092"/>
                    <a:pt x="19050" y="2922822"/>
                  </a:cubicBezTo>
                  <a:cubicBezTo>
                    <a:pt x="10160" y="2921552"/>
                    <a:pt x="5080" y="2915202"/>
                    <a:pt x="7620" y="2906312"/>
                  </a:cubicBezTo>
                  <a:cubicBezTo>
                    <a:pt x="16510" y="2874474"/>
                    <a:pt x="12700" y="2818241"/>
                    <a:pt x="11430" y="2759759"/>
                  </a:cubicBezTo>
                  <a:cubicBezTo>
                    <a:pt x="10160" y="2640546"/>
                    <a:pt x="6350" y="2523583"/>
                    <a:pt x="7620" y="2404370"/>
                  </a:cubicBezTo>
                  <a:cubicBezTo>
                    <a:pt x="5080" y="2255916"/>
                    <a:pt x="0" y="418236"/>
                    <a:pt x="7620" y="267532"/>
                  </a:cubicBezTo>
                  <a:cubicBezTo>
                    <a:pt x="8890" y="238291"/>
                    <a:pt x="7620" y="206801"/>
                    <a:pt x="8890" y="177560"/>
                  </a:cubicBezTo>
                  <a:cubicBezTo>
                    <a:pt x="10160" y="130325"/>
                    <a:pt x="12700" y="78591"/>
                    <a:pt x="13970" y="44450"/>
                  </a:cubicBezTo>
                  <a:cubicBezTo>
                    <a:pt x="13970" y="41910"/>
                    <a:pt x="15240" y="39370"/>
                    <a:pt x="16510" y="38100"/>
                  </a:cubicBezTo>
                  <a:cubicBezTo>
                    <a:pt x="38100" y="35560"/>
                    <a:pt x="68153" y="30480"/>
                    <a:pt x="128947" y="29210"/>
                  </a:cubicBezTo>
                  <a:cubicBezTo>
                    <a:pt x="231538" y="25400"/>
                    <a:pt x="334128" y="22860"/>
                    <a:pt x="440518" y="20320"/>
                  </a:cubicBezTo>
                  <a:cubicBezTo>
                    <a:pt x="512711" y="17780"/>
                    <a:pt x="584904" y="16510"/>
                    <a:pt x="653297" y="13970"/>
                  </a:cubicBezTo>
                  <a:cubicBezTo>
                    <a:pt x="721691" y="11430"/>
                    <a:pt x="793884" y="8890"/>
                    <a:pt x="862278" y="8890"/>
                  </a:cubicBezTo>
                  <a:cubicBezTo>
                    <a:pt x="938270" y="7620"/>
                    <a:pt x="1014263" y="10160"/>
                    <a:pt x="1090256" y="8890"/>
                  </a:cubicBezTo>
                  <a:cubicBezTo>
                    <a:pt x="1185247" y="8890"/>
                    <a:pt x="2906483" y="6350"/>
                    <a:pt x="3001475" y="5080"/>
                  </a:cubicBezTo>
                  <a:cubicBezTo>
                    <a:pt x="3092666" y="3810"/>
                    <a:pt x="3183857" y="2540"/>
                    <a:pt x="3278848" y="2540"/>
                  </a:cubicBezTo>
                  <a:cubicBezTo>
                    <a:pt x="3434634" y="1270"/>
                    <a:pt x="3586619" y="0"/>
                    <a:pt x="3742404" y="0"/>
                  </a:cubicBezTo>
                  <a:cubicBezTo>
                    <a:pt x="3806998" y="0"/>
                    <a:pt x="3875392" y="2540"/>
                    <a:pt x="3939985" y="2540"/>
                  </a:cubicBezTo>
                  <a:cubicBezTo>
                    <a:pt x="4118569" y="3810"/>
                    <a:pt x="4300951" y="5080"/>
                    <a:pt x="4479534" y="7620"/>
                  </a:cubicBezTo>
                  <a:cubicBezTo>
                    <a:pt x="4574525" y="8890"/>
                    <a:pt x="4669516" y="12700"/>
                    <a:pt x="4764507" y="16510"/>
                  </a:cubicBezTo>
                  <a:cubicBezTo>
                    <a:pt x="4787305" y="16510"/>
                    <a:pt x="4810103" y="16510"/>
                    <a:pt x="4829101" y="16510"/>
                  </a:cubicBezTo>
                  <a:cubicBezTo>
                    <a:pt x="4850877" y="17780"/>
                    <a:pt x="4859767" y="20320"/>
                    <a:pt x="4869927" y="21590"/>
                  </a:cubicBezTo>
                  <a:close/>
                  <a:moveTo>
                    <a:pt x="4880087" y="2919012"/>
                  </a:moveTo>
                  <a:cubicBezTo>
                    <a:pt x="4881357" y="2902502"/>
                    <a:pt x="4882627" y="2889802"/>
                    <a:pt x="4882627" y="2877102"/>
                  </a:cubicBezTo>
                  <a:cubicBezTo>
                    <a:pt x="4881357" y="2750762"/>
                    <a:pt x="4880087" y="2631549"/>
                    <a:pt x="4880087" y="2503339"/>
                  </a:cubicBezTo>
                  <a:cubicBezTo>
                    <a:pt x="4880087" y="2444857"/>
                    <a:pt x="4882627" y="2386375"/>
                    <a:pt x="4881357" y="2327893"/>
                  </a:cubicBezTo>
                  <a:cubicBezTo>
                    <a:pt x="4881357" y="2273910"/>
                    <a:pt x="4880087" y="2217677"/>
                    <a:pt x="4878817" y="2163694"/>
                  </a:cubicBezTo>
                  <a:cubicBezTo>
                    <a:pt x="4873737" y="2080470"/>
                    <a:pt x="4862307" y="357505"/>
                    <a:pt x="4862307" y="274280"/>
                  </a:cubicBezTo>
                  <a:cubicBezTo>
                    <a:pt x="4859767" y="204552"/>
                    <a:pt x="4857227" y="132574"/>
                    <a:pt x="4854687" y="63500"/>
                  </a:cubicBezTo>
                  <a:cubicBezTo>
                    <a:pt x="4853417" y="44450"/>
                    <a:pt x="4852147" y="43180"/>
                    <a:pt x="4817702" y="41910"/>
                  </a:cubicBezTo>
                  <a:cubicBezTo>
                    <a:pt x="4806303" y="41910"/>
                    <a:pt x="4798704" y="41910"/>
                    <a:pt x="4787305" y="40640"/>
                  </a:cubicBezTo>
                  <a:cubicBezTo>
                    <a:pt x="4692314" y="36830"/>
                    <a:pt x="4593523" y="31750"/>
                    <a:pt x="4498533" y="30480"/>
                  </a:cubicBezTo>
                  <a:cubicBezTo>
                    <a:pt x="4266754" y="26670"/>
                    <a:pt x="4031177" y="25400"/>
                    <a:pt x="3799399" y="22860"/>
                  </a:cubicBezTo>
                  <a:cubicBezTo>
                    <a:pt x="3765202" y="22860"/>
                    <a:pt x="3727206" y="22860"/>
                    <a:pt x="3693009" y="22860"/>
                  </a:cubicBezTo>
                  <a:cubicBezTo>
                    <a:pt x="3636014" y="22860"/>
                    <a:pt x="3579020" y="22860"/>
                    <a:pt x="3525825" y="22860"/>
                  </a:cubicBezTo>
                  <a:cubicBezTo>
                    <a:pt x="3404237" y="22860"/>
                    <a:pt x="3282648" y="22860"/>
                    <a:pt x="3164859" y="24130"/>
                  </a:cubicBezTo>
                  <a:cubicBezTo>
                    <a:pt x="3062269" y="25400"/>
                    <a:pt x="1333433" y="29210"/>
                    <a:pt x="1230843" y="29210"/>
                  </a:cubicBezTo>
                  <a:cubicBezTo>
                    <a:pt x="1063659" y="29210"/>
                    <a:pt x="896474" y="26670"/>
                    <a:pt x="729290" y="33020"/>
                  </a:cubicBezTo>
                  <a:cubicBezTo>
                    <a:pt x="641899" y="36830"/>
                    <a:pt x="558307" y="36830"/>
                    <a:pt x="474714" y="38100"/>
                  </a:cubicBezTo>
                  <a:cubicBezTo>
                    <a:pt x="330328" y="41910"/>
                    <a:pt x="185942" y="45720"/>
                    <a:pt x="49530" y="50800"/>
                  </a:cubicBezTo>
                  <a:cubicBezTo>
                    <a:pt x="36830" y="50800"/>
                    <a:pt x="34290" y="53340"/>
                    <a:pt x="33020" y="71843"/>
                  </a:cubicBezTo>
                  <a:cubicBezTo>
                    <a:pt x="31750" y="112331"/>
                    <a:pt x="31750" y="152818"/>
                    <a:pt x="30480" y="193306"/>
                  </a:cubicBezTo>
                  <a:cubicBezTo>
                    <a:pt x="29210" y="260785"/>
                    <a:pt x="26670" y="326014"/>
                    <a:pt x="25400" y="393493"/>
                  </a:cubicBezTo>
                  <a:cubicBezTo>
                    <a:pt x="20320" y="465471"/>
                    <a:pt x="26670" y="2224425"/>
                    <a:pt x="29210" y="2296403"/>
                  </a:cubicBezTo>
                  <a:cubicBezTo>
                    <a:pt x="29210" y="2372879"/>
                    <a:pt x="29210" y="2451605"/>
                    <a:pt x="30480" y="2528081"/>
                  </a:cubicBezTo>
                  <a:cubicBezTo>
                    <a:pt x="30480" y="2584314"/>
                    <a:pt x="33020" y="2640546"/>
                    <a:pt x="33020" y="2696779"/>
                  </a:cubicBezTo>
                  <a:cubicBezTo>
                    <a:pt x="33020" y="2757510"/>
                    <a:pt x="33020" y="2818241"/>
                    <a:pt x="31750" y="2877102"/>
                  </a:cubicBezTo>
                  <a:cubicBezTo>
                    <a:pt x="31750" y="2880912"/>
                    <a:pt x="31750" y="2883452"/>
                    <a:pt x="31750" y="2887262"/>
                  </a:cubicBezTo>
                  <a:cubicBezTo>
                    <a:pt x="31750" y="2897422"/>
                    <a:pt x="35560" y="2901232"/>
                    <a:pt x="44450" y="2901232"/>
                  </a:cubicBezTo>
                  <a:cubicBezTo>
                    <a:pt x="75752" y="2901232"/>
                    <a:pt x="128947" y="2902502"/>
                    <a:pt x="178343" y="2902502"/>
                  </a:cubicBezTo>
                  <a:cubicBezTo>
                    <a:pt x="250536" y="2902502"/>
                    <a:pt x="326529" y="2899962"/>
                    <a:pt x="398722" y="2902502"/>
                  </a:cubicBezTo>
                  <a:cubicBezTo>
                    <a:pt x="516510" y="2906312"/>
                    <a:pt x="634299" y="2908852"/>
                    <a:pt x="752088" y="2907582"/>
                  </a:cubicBezTo>
                  <a:cubicBezTo>
                    <a:pt x="828081" y="2906312"/>
                    <a:pt x="900274" y="2908852"/>
                    <a:pt x="976267" y="2908852"/>
                  </a:cubicBezTo>
                  <a:cubicBezTo>
                    <a:pt x="1086456" y="2908852"/>
                    <a:pt x="1196646" y="2907582"/>
                    <a:pt x="1306835" y="2908852"/>
                  </a:cubicBezTo>
                  <a:cubicBezTo>
                    <a:pt x="1470220" y="2910122"/>
                    <a:pt x="3263650" y="2899962"/>
                    <a:pt x="3430834" y="2902502"/>
                  </a:cubicBezTo>
                  <a:cubicBezTo>
                    <a:pt x="3503027" y="2903772"/>
                    <a:pt x="3575220" y="2905042"/>
                    <a:pt x="3643613" y="2905042"/>
                  </a:cubicBezTo>
                  <a:cubicBezTo>
                    <a:pt x="3769001" y="2907582"/>
                    <a:pt x="3890590" y="2903772"/>
                    <a:pt x="4015978" y="2907582"/>
                  </a:cubicBezTo>
                  <a:cubicBezTo>
                    <a:pt x="4118569" y="2910122"/>
                    <a:pt x="4221159" y="2910122"/>
                    <a:pt x="4323749" y="2912662"/>
                  </a:cubicBezTo>
                  <a:cubicBezTo>
                    <a:pt x="4475735" y="2916472"/>
                    <a:pt x="4627720" y="2919012"/>
                    <a:pt x="4779706" y="2920282"/>
                  </a:cubicBezTo>
                  <a:cubicBezTo>
                    <a:pt x="4836700" y="2920282"/>
                    <a:pt x="4859767" y="2919012"/>
                    <a:pt x="4880087" y="2919012"/>
                  </a:cubicBezTo>
                  <a:close/>
                </a:path>
              </a:pathLst>
            </a:custGeom>
            <a:solidFill>
              <a:srgbClr val="CCA0F4"/>
            </a:solidFill>
          </p:spPr>
        </p:sp>
      </p:gr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53107"/>
          <a:stretch>
            <a:fillRect/>
          </a:stretch>
        </p:blipFill>
        <p:spPr>
          <a:xfrm>
            <a:off x="1864775" y="5789993"/>
            <a:ext cx="1795294" cy="260123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0986" y="6280920"/>
            <a:ext cx="2232921" cy="2816758"/>
          </a:xfrm>
          <a:prstGeom prst="rect">
            <a:avLst/>
          </a:prstGeom>
        </p:spPr>
      </p:pic>
      <p:pic>
        <p:nvPicPr>
          <p:cNvPr id="13" name="Picture 1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436290">
            <a:off x="2245037" y="4622294"/>
            <a:ext cx="406144" cy="497504"/>
          </a:xfrm>
          <a:prstGeom prst="rect">
            <a:avLst/>
          </a:prstGeom>
        </p:spPr>
      </p:pic>
      <p:pic>
        <p:nvPicPr>
          <p:cNvPr id="14" name="Picture 1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2427821">
            <a:off x="3848656" y="4483265"/>
            <a:ext cx="527382" cy="775561"/>
          </a:xfrm>
          <a:prstGeom prst="rect">
            <a:avLst/>
          </a:prstGeom>
        </p:spPr>
      </p:pic>
      <p:pic>
        <p:nvPicPr>
          <p:cNvPr id="15" name="Picture 1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2107677" y="735660"/>
            <a:ext cx="787193" cy="834212"/>
          </a:xfrm>
          <a:prstGeom prst="rect">
            <a:avLst/>
          </a:prstGeom>
        </p:spPr>
      </p:pic>
      <p:pic>
        <p:nvPicPr>
          <p:cNvPr id="16" name="Picture 16"/>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15773678" y="1982229"/>
            <a:ext cx="513505" cy="882587"/>
          </a:xfrm>
          <a:prstGeom prst="rect">
            <a:avLst/>
          </a:prstGeom>
        </p:spPr>
      </p:pic>
      <p:pic>
        <p:nvPicPr>
          <p:cNvPr id="17" name="Picture 17"/>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3978358" flipH="1">
            <a:off x="4727743" y="922894"/>
            <a:ext cx="628297" cy="1079886"/>
          </a:xfrm>
          <a:prstGeom prst="rect">
            <a:avLst/>
          </a:prstGeom>
        </p:spPr>
      </p:pic>
      <p:pic>
        <p:nvPicPr>
          <p:cNvPr id="18" name="Picture 18"/>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10244304" y="6705659"/>
            <a:ext cx="1764374" cy="384954"/>
          </a:xfrm>
          <a:prstGeom prst="rect">
            <a:avLst/>
          </a:prstGeom>
        </p:spPr>
      </p:pic>
      <p:pic>
        <p:nvPicPr>
          <p:cNvPr id="19" name="Picture 1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31958"/>
          <a:stretch>
            <a:fillRect/>
          </a:stretch>
        </p:blipFill>
        <p:spPr>
          <a:xfrm>
            <a:off x="2048984" y="3692679"/>
            <a:ext cx="942679" cy="831265"/>
          </a:xfrm>
          <a:prstGeom prst="rect">
            <a:avLst/>
          </a:prstGeom>
        </p:spPr>
      </p:pic>
      <p:pic>
        <p:nvPicPr>
          <p:cNvPr id="20" name="Picture 20"/>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t="22201" r="24736"/>
          <a:stretch>
            <a:fillRect/>
          </a:stretch>
        </p:blipFill>
        <p:spPr>
          <a:xfrm>
            <a:off x="15442701" y="700612"/>
            <a:ext cx="1098767" cy="681466"/>
          </a:xfrm>
          <a:prstGeom prst="rect">
            <a:avLst/>
          </a:prstGeom>
        </p:spPr>
      </p:pic>
      <p:grpSp>
        <p:nvGrpSpPr>
          <p:cNvPr id="21" name="Group 21"/>
          <p:cNvGrpSpPr/>
          <p:nvPr/>
        </p:nvGrpSpPr>
        <p:grpSpPr>
          <a:xfrm>
            <a:off x="5076077" y="1627983"/>
            <a:ext cx="8289151" cy="4452089"/>
            <a:chOff x="-111690" y="-38100"/>
            <a:chExt cx="10024581" cy="3523749"/>
          </a:xfrm>
        </p:grpSpPr>
        <p:sp>
          <p:nvSpPr>
            <p:cNvPr id="22" name="TextBox 22"/>
            <p:cNvSpPr txBox="1"/>
            <p:nvPr/>
          </p:nvSpPr>
          <p:spPr>
            <a:xfrm>
              <a:off x="1" y="-38100"/>
              <a:ext cx="9912890" cy="658684"/>
            </a:xfrm>
            <a:prstGeom prst="rect">
              <a:avLst/>
            </a:prstGeom>
          </p:spPr>
          <p:txBody>
            <a:bodyPr lIns="0" tIns="0" rIns="0" bIns="0" rtlCol="0" anchor="t">
              <a:spAutoFit/>
            </a:bodyPr>
            <a:lstStyle/>
            <a:p>
              <a:pPr algn="ctr">
                <a:lnSpc>
                  <a:spcPts val="6400"/>
                </a:lnSpc>
              </a:pPr>
              <a:r>
                <a:rPr lang="en-US" sz="6400" b="1" spc="-256" dirty="0">
                  <a:solidFill>
                    <a:srgbClr val="FFFFFF"/>
                  </a:solidFill>
                  <a:latin typeface="+mj-lt"/>
                </a:rPr>
                <a:t>HAPPINESS INDEX</a:t>
              </a:r>
            </a:p>
          </p:txBody>
        </p:sp>
        <p:sp>
          <p:nvSpPr>
            <p:cNvPr id="23" name="TextBox 23"/>
            <p:cNvSpPr txBox="1"/>
            <p:nvPr/>
          </p:nvSpPr>
          <p:spPr>
            <a:xfrm>
              <a:off x="-111690" y="1069952"/>
              <a:ext cx="9912890" cy="2415697"/>
            </a:xfrm>
            <a:prstGeom prst="rect">
              <a:avLst/>
            </a:prstGeom>
          </p:spPr>
          <p:txBody>
            <a:bodyPr lIns="0" tIns="0" rIns="0" bIns="0" rtlCol="0" anchor="t">
              <a:spAutoFit/>
            </a:bodyPr>
            <a:lstStyle/>
            <a:p>
              <a:pPr marL="457200" indent="-457200" algn="ctr">
                <a:lnSpc>
                  <a:spcPts val="3360"/>
                </a:lnSpc>
                <a:buFont typeface="Arial" panose="020B0604020202020204" pitchFamily="34" charset="0"/>
                <a:buChar char="•"/>
              </a:pPr>
              <a:r>
                <a:rPr lang="en-US" sz="3200" dirty="0">
                  <a:solidFill>
                    <a:srgbClr val="FFFFFF"/>
                  </a:solidFill>
                  <a:latin typeface="Agency FB" panose="020B0503020202020204" pitchFamily="34" charset="0"/>
                </a:rPr>
                <a:t>The Happiness Index is a comprehensive survey instrument that assesses the happiness, well being, and aspects of sustainability and resilience.</a:t>
              </a:r>
            </a:p>
            <a:p>
              <a:pPr algn="ctr">
                <a:lnSpc>
                  <a:spcPts val="3360"/>
                </a:lnSpc>
              </a:pPr>
              <a:endParaRPr lang="en-US" sz="3200" dirty="0">
                <a:solidFill>
                  <a:srgbClr val="FFFFFF"/>
                </a:solidFill>
                <a:latin typeface="Agency FB" panose="020B0503020202020204" pitchFamily="34" charset="0"/>
              </a:endParaRPr>
            </a:p>
            <a:p>
              <a:pPr marL="457200" indent="-457200" algn="ctr">
                <a:lnSpc>
                  <a:spcPts val="3360"/>
                </a:lnSpc>
                <a:buFont typeface="Arial" panose="020B0604020202020204" pitchFamily="34" charset="0"/>
                <a:buChar char="•"/>
              </a:pPr>
              <a:r>
                <a:rPr lang="en-US" sz="3200" dirty="0">
                  <a:solidFill>
                    <a:srgbClr val="FFFFFF"/>
                  </a:solidFill>
                  <a:latin typeface="Agency FB" panose="020B0503020202020204" pitchFamily="34" charset="0"/>
                </a:rPr>
                <a:t>It can be calculated on various parameters upon which we want to rate happiness index of a small group of people or help in self assessment of an individual.</a:t>
              </a:r>
            </a:p>
          </p:txBody>
        </p:sp>
      </p:grpSp>
      <p:pic>
        <p:nvPicPr>
          <p:cNvPr id="24" name="Picture 24"/>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405181">
            <a:off x="3186905" y="4783126"/>
            <a:ext cx="946329" cy="648666"/>
          </a:xfrm>
          <a:prstGeom prst="rect">
            <a:avLst/>
          </a:prstGeom>
        </p:spPr>
      </p:pic>
      <p:pic>
        <p:nvPicPr>
          <p:cNvPr id="25" name="Picture 25"/>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rot="1946367">
            <a:off x="14009675" y="2909510"/>
            <a:ext cx="825656" cy="683626"/>
          </a:xfrm>
          <a:prstGeom prst="rect">
            <a:avLst/>
          </a:prstGeom>
        </p:spPr>
      </p:pic>
      <p:pic>
        <p:nvPicPr>
          <p:cNvPr id="26" name="Picture 26"/>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a:fillRect/>
          </a:stretch>
        </p:blipFill>
        <p:spPr>
          <a:xfrm rot="-987158">
            <a:off x="14177478" y="3636249"/>
            <a:ext cx="676981" cy="464039"/>
          </a:xfrm>
          <a:prstGeom prst="rect">
            <a:avLst/>
          </a:prstGeom>
        </p:spPr>
      </p:pic>
      <p:pic>
        <p:nvPicPr>
          <p:cNvPr id="27" name="Picture 24">
            <a:extLst>
              <a:ext uri="{FF2B5EF4-FFF2-40B4-BE49-F238E27FC236}">
                <a16:creationId xmlns:a16="http://schemas.microsoft.com/office/drawing/2014/main" id="{87842776-73B7-4822-85EC-B84E7905D991}"/>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a:fillRect/>
          </a:stretch>
        </p:blipFill>
        <p:spPr>
          <a:xfrm>
            <a:off x="13250893" y="987126"/>
            <a:ext cx="950412" cy="931404"/>
          </a:xfrm>
          <a:prstGeom prst="rect">
            <a:avLst/>
          </a:prstGeom>
        </p:spPr>
      </p:pic>
      <p:pic>
        <p:nvPicPr>
          <p:cNvPr id="28" name="Picture 30">
            <a:extLst>
              <a:ext uri="{FF2B5EF4-FFF2-40B4-BE49-F238E27FC236}">
                <a16:creationId xmlns:a16="http://schemas.microsoft.com/office/drawing/2014/main" id="{338C06E0-7648-4FB2-B74B-0633F4EB7ED1}"/>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rot="1946367">
            <a:off x="4406893" y="6061118"/>
            <a:ext cx="1154159" cy="955619"/>
          </a:xfrm>
          <a:prstGeom prst="rect">
            <a:avLst/>
          </a:prstGeom>
        </p:spPr>
      </p:pic>
      <p:pic>
        <p:nvPicPr>
          <p:cNvPr id="29" name="Picture 6">
            <a:extLst>
              <a:ext uri="{FF2B5EF4-FFF2-40B4-BE49-F238E27FC236}">
                <a16:creationId xmlns:a16="http://schemas.microsoft.com/office/drawing/2014/main" id="{81DBF48D-C023-4B02-83A9-D4FAC44AFAD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a:fillRect/>
          </a:stretch>
        </p:blipFill>
        <p:spPr>
          <a:xfrm>
            <a:off x="14501819" y="4577754"/>
            <a:ext cx="1102413" cy="34063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3" name="TextBox 3"/>
          <p:cNvSpPr txBox="1"/>
          <p:nvPr/>
        </p:nvSpPr>
        <p:spPr>
          <a:xfrm>
            <a:off x="2478853" y="827608"/>
            <a:ext cx="13330294" cy="936218"/>
          </a:xfrm>
          <a:prstGeom prst="rect">
            <a:avLst/>
          </a:prstGeom>
        </p:spPr>
        <p:txBody>
          <a:bodyPr lIns="0" tIns="0" rIns="0" bIns="0" rtlCol="0" anchor="t">
            <a:spAutoFit/>
          </a:bodyPr>
          <a:lstStyle/>
          <a:p>
            <a:pPr algn="ctr">
              <a:lnSpc>
                <a:spcPts val="7200"/>
              </a:lnSpc>
            </a:pPr>
            <a:r>
              <a:rPr lang="en-US" sz="7200" spc="-288" dirty="0">
                <a:solidFill>
                  <a:srgbClr val="FFFFFF"/>
                </a:solidFill>
                <a:latin typeface="+mj-lt"/>
              </a:rPr>
              <a:t>MOTIVATION</a:t>
            </a:r>
          </a:p>
        </p:txBody>
      </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44800">
            <a:off x="13645089" y="9556424"/>
            <a:ext cx="1517828" cy="1633670"/>
          </a:xfrm>
          <a:prstGeom prst="rect">
            <a:avLst/>
          </a:prstGeom>
        </p:spPr>
      </p:pic>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46072" y="9970603"/>
            <a:ext cx="2613228" cy="570159"/>
          </a:xfrm>
          <a:prstGeom prst="rect">
            <a:avLst/>
          </a:prstGeom>
        </p:spPr>
      </p:pic>
      <p:pic>
        <p:nvPicPr>
          <p:cNvPr id="31" name="Picture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637525">
            <a:off x="-173908" y="-282644"/>
            <a:ext cx="1379274" cy="1356704"/>
          </a:xfrm>
          <a:prstGeom prst="rect">
            <a:avLst/>
          </a:prstGeom>
        </p:spPr>
      </p:pic>
      <p:pic>
        <p:nvPicPr>
          <p:cNvPr id="32" name="Picture 3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3464629">
            <a:off x="-943976" y="1070198"/>
            <a:ext cx="1887953" cy="1294106"/>
          </a:xfrm>
          <a:prstGeom prst="rect">
            <a:avLst/>
          </a:prstGeom>
        </p:spPr>
      </p:pic>
      <p:pic>
        <p:nvPicPr>
          <p:cNvPr id="33" name="Picture 3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800185">
            <a:off x="17536252" y="8452841"/>
            <a:ext cx="1419015" cy="1495130"/>
          </a:xfrm>
          <a:prstGeom prst="rect">
            <a:avLst/>
          </a:prstGeom>
        </p:spPr>
      </p:pic>
      <p:pic>
        <p:nvPicPr>
          <p:cNvPr id="8" name="Picture 16">
            <a:extLst>
              <a:ext uri="{FF2B5EF4-FFF2-40B4-BE49-F238E27FC236}">
                <a16:creationId xmlns:a16="http://schemas.microsoft.com/office/drawing/2014/main" id="{4A74BAB5-E289-4E1B-A4B7-8DE4326A14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93" r="44370" b="49655"/>
          <a:stretch>
            <a:fillRect/>
          </a:stretch>
        </p:blipFill>
        <p:spPr>
          <a:xfrm rot="-5400000">
            <a:off x="-1446564" y="4994093"/>
            <a:ext cx="6935162" cy="298815"/>
          </a:xfrm>
          <a:prstGeom prst="rect">
            <a:avLst/>
          </a:prstGeom>
        </p:spPr>
      </p:pic>
      <p:pic>
        <p:nvPicPr>
          <p:cNvPr id="9" name="Picture 20">
            <a:extLst>
              <a:ext uri="{FF2B5EF4-FFF2-40B4-BE49-F238E27FC236}">
                <a16:creationId xmlns:a16="http://schemas.microsoft.com/office/drawing/2014/main" id="{050E8458-2849-490A-ACB8-210ECA53EFB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93" r="44370" b="49655"/>
          <a:stretch>
            <a:fillRect/>
          </a:stretch>
        </p:blipFill>
        <p:spPr>
          <a:xfrm rot="10800000" flipV="1">
            <a:off x="1318620" y="7972562"/>
            <a:ext cx="12473580" cy="258317"/>
          </a:xfrm>
          <a:prstGeom prst="rect">
            <a:avLst/>
          </a:prstGeom>
        </p:spPr>
      </p:pic>
      <p:sp>
        <p:nvSpPr>
          <p:cNvPr id="2" name="TextBox 1">
            <a:extLst>
              <a:ext uri="{FF2B5EF4-FFF2-40B4-BE49-F238E27FC236}">
                <a16:creationId xmlns:a16="http://schemas.microsoft.com/office/drawing/2014/main" id="{B6458ECF-34CA-409F-94E0-C14BDB82FF32}"/>
              </a:ext>
            </a:extLst>
          </p:cNvPr>
          <p:cNvSpPr txBox="1"/>
          <p:nvPr/>
        </p:nvSpPr>
        <p:spPr>
          <a:xfrm>
            <a:off x="2251307" y="2791245"/>
            <a:ext cx="12761147"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latin typeface="Agency FB" panose="020B0503020202020204" pitchFamily="34" charset="0"/>
              </a:rPr>
              <a:t>India ranked 139 out of 149 countries for happiness index.</a:t>
            </a:r>
          </a:p>
          <a:p>
            <a:pPr marL="571500" indent="-571500">
              <a:buFont typeface="Arial" panose="020B0604020202020204" pitchFamily="34" charset="0"/>
              <a:buChar char="•"/>
            </a:pPr>
            <a:endParaRPr lang="en-US" sz="3600" dirty="0">
              <a:solidFill>
                <a:schemeClr val="bg1"/>
              </a:solidFill>
              <a:latin typeface="Agency FB" panose="020B0503020202020204" pitchFamily="34" charset="0"/>
            </a:endParaRPr>
          </a:p>
          <a:p>
            <a:pPr marL="571500" indent="-571500">
              <a:buFont typeface="Arial" panose="020B0604020202020204" pitchFamily="34" charset="0"/>
              <a:buChar char="•"/>
            </a:pPr>
            <a:r>
              <a:rPr lang="en-US" sz="3600" dirty="0">
                <a:solidFill>
                  <a:schemeClr val="bg1"/>
                </a:solidFill>
                <a:latin typeface="Agency FB" panose="020B0503020202020204" pitchFamily="34" charset="0"/>
              </a:rPr>
              <a:t>More than 1 in 3 high school students had experienced persistent feelings of sadness or hopelessness in 2019.</a:t>
            </a:r>
          </a:p>
          <a:p>
            <a:endParaRPr lang="en-US" sz="3600" dirty="0">
              <a:solidFill>
                <a:schemeClr val="bg1"/>
              </a:solidFill>
              <a:latin typeface="Agency FB" panose="020B0503020202020204" pitchFamily="34" charset="0"/>
            </a:endParaRPr>
          </a:p>
          <a:p>
            <a:pPr marL="571500" indent="-571500">
              <a:buFont typeface="Arial" panose="020B0604020202020204" pitchFamily="34" charset="0"/>
              <a:buChar char="•"/>
            </a:pPr>
            <a:r>
              <a:rPr lang="en-US" sz="3600" dirty="0">
                <a:solidFill>
                  <a:schemeClr val="bg1"/>
                </a:solidFill>
                <a:latin typeface="Agency FB" panose="020B0503020202020204" pitchFamily="34" charset="0"/>
              </a:rPr>
              <a:t>For better understanding of teachers, schools , parents and education policy makers seeking to understand and enhance Student's happiness, school wellbeing, sustainability, educational parameters etc.</a:t>
            </a:r>
          </a:p>
          <a:p>
            <a:pPr marL="571500" indent="-571500">
              <a:buFont typeface="Arial" panose="020B0604020202020204" pitchFamily="34" charset="0"/>
              <a:buChar char="•"/>
            </a:pPr>
            <a:endParaRPr lang="en-US" sz="3600" dirty="0">
              <a:solidFill>
                <a:schemeClr val="bg1"/>
              </a:solidFill>
              <a:latin typeface="Agency FB" panose="020B0503020202020204" pitchFamily="34" charset="0"/>
            </a:endParaRPr>
          </a:p>
          <a:p>
            <a:pPr marL="571500" indent="-571500">
              <a:buFont typeface="Arial" panose="020B0604020202020204" pitchFamily="34" charset="0"/>
              <a:buChar char="•"/>
            </a:pPr>
            <a:endParaRPr lang="en-IN" sz="3600" dirty="0">
              <a:solidFill>
                <a:schemeClr val="bg1"/>
              </a:solidFill>
              <a:latin typeface="Agency FB" panose="020B0503020202020204" pitchFamily="34" charset="0"/>
            </a:endParaRPr>
          </a:p>
        </p:txBody>
      </p:sp>
      <p:pic>
        <p:nvPicPr>
          <p:cNvPr id="11" name="Picture 26">
            <a:extLst>
              <a:ext uri="{FF2B5EF4-FFF2-40B4-BE49-F238E27FC236}">
                <a16:creationId xmlns:a16="http://schemas.microsoft.com/office/drawing/2014/main" id="{02F2F36C-A8ED-4320-B3A6-7BE3BCEAA1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156462">
            <a:off x="17968820" y="376526"/>
            <a:ext cx="553875" cy="553875"/>
          </a:xfrm>
          <a:prstGeom prst="rect">
            <a:avLst/>
          </a:prstGeom>
        </p:spPr>
      </p:pic>
      <p:pic>
        <p:nvPicPr>
          <p:cNvPr id="12" name="Picture 14">
            <a:extLst>
              <a:ext uri="{FF2B5EF4-FFF2-40B4-BE49-F238E27FC236}">
                <a16:creationId xmlns:a16="http://schemas.microsoft.com/office/drawing/2014/main" id="{3243F6F3-B332-4072-A021-54B86B3DA0C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894367">
            <a:off x="17813234" y="-136568"/>
            <a:ext cx="553875" cy="551093"/>
          </a:xfrm>
          <a:prstGeom prst="rect">
            <a:avLst/>
          </a:prstGeom>
        </p:spPr>
      </p:pic>
      <p:pic>
        <p:nvPicPr>
          <p:cNvPr id="13" name="Picture 6">
            <a:extLst>
              <a:ext uri="{FF2B5EF4-FFF2-40B4-BE49-F238E27FC236}">
                <a16:creationId xmlns:a16="http://schemas.microsoft.com/office/drawing/2014/main" id="{DF4DFEAA-8D5E-448D-A346-8C0CAD74DD5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2156462">
            <a:off x="17369127" y="-187211"/>
            <a:ext cx="553875" cy="553875"/>
          </a:xfrm>
          <a:prstGeom prst="rect">
            <a:avLst/>
          </a:prstGeom>
        </p:spPr>
      </p:pic>
      <p:pic>
        <p:nvPicPr>
          <p:cNvPr id="14" name="Picture 8">
            <a:extLst>
              <a:ext uri="{FF2B5EF4-FFF2-40B4-BE49-F238E27FC236}">
                <a16:creationId xmlns:a16="http://schemas.microsoft.com/office/drawing/2014/main" id="{06584E4B-5BDC-4599-BBC9-6933C1CF343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1596034">
            <a:off x="884663" y="9249396"/>
            <a:ext cx="1120758" cy="927965"/>
          </a:xfrm>
          <a:prstGeom prst="rect">
            <a:avLst/>
          </a:prstGeom>
        </p:spPr>
      </p:pic>
      <p:pic>
        <p:nvPicPr>
          <p:cNvPr id="15" name="Picture 22">
            <a:extLst>
              <a:ext uri="{FF2B5EF4-FFF2-40B4-BE49-F238E27FC236}">
                <a16:creationId xmlns:a16="http://schemas.microsoft.com/office/drawing/2014/main" id="{1D9A49B3-32D9-4F19-931F-B71A108907C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1475816">
            <a:off x="16816353" y="-206896"/>
            <a:ext cx="553875" cy="553875"/>
          </a:xfrm>
          <a:prstGeom prst="rect">
            <a:avLst/>
          </a:prstGeom>
        </p:spPr>
      </p:pic>
      <p:pic>
        <p:nvPicPr>
          <p:cNvPr id="16" name="Picture 18">
            <a:extLst>
              <a:ext uri="{FF2B5EF4-FFF2-40B4-BE49-F238E27FC236}">
                <a16:creationId xmlns:a16="http://schemas.microsoft.com/office/drawing/2014/main" id="{08ABE48A-C39A-4662-A9D2-EA33099D1F9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2156462">
            <a:off x="17965505" y="937433"/>
            <a:ext cx="553875" cy="553875"/>
          </a:xfrm>
          <a:prstGeom prst="rect">
            <a:avLst/>
          </a:prstGeom>
        </p:spPr>
      </p:pic>
      <p:pic>
        <p:nvPicPr>
          <p:cNvPr id="17" name="Picture 10">
            <a:extLst>
              <a:ext uri="{FF2B5EF4-FFF2-40B4-BE49-F238E27FC236}">
                <a16:creationId xmlns:a16="http://schemas.microsoft.com/office/drawing/2014/main" id="{6F833224-5D1A-4EF1-AB9B-424A2DFA1E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1554432">
            <a:off x="-131313" y="3635902"/>
            <a:ext cx="553875" cy="553875"/>
          </a:xfrm>
          <a:prstGeom prst="rect">
            <a:avLst/>
          </a:prstGeom>
        </p:spPr>
      </p:pic>
      <p:pic>
        <p:nvPicPr>
          <p:cNvPr id="18" name="Picture 4">
            <a:extLst>
              <a:ext uri="{FF2B5EF4-FFF2-40B4-BE49-F238E27FC236}">
                <a16:creationId xmlns:a16="http://schemas.microsoft.com/office/drawing/2014/main" id="{A2461817-FDBD-4CE2-BC8B-356E22E2DEF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rot="3072537" flipH="1">
            <a:off x="15532412" y="3357944"/>
            <a:ext cx="1076365" cy="1850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102759" y="-1398247"/>
            <a:ext cx="8246235" cy="13100130"/>
          </a:xfrm>
          <a:prstGeom prst="rect">
            <a:avLst/>
          </a:prstGeom>
        </p:spPr>
      </p:pic>
      <p:grpSp>
        <p:nvGrpSpPr>
          <p:cNvPr id="3" name="Group 3"/>
          <p:cNvGrpSpPr/>
          <p:nvPr/>
        </p:nvGrpSpPr>
        <p:grpSpPr>
          <a:xfrm>
            <a:off x="4191000" y="2020077"/>
            <a:ext cx="10562680" cy="6158901"/>
            <a:chOff x="-39556" y="-1174962"/>
            <a:chExt cx="14083573" cy="8211868"/>
          </a:xfrm>
        </p:grpSpPr>
        <p:sp>
          <p:nvSpPr>
            <p:cNvPr id="4" name="TextBox 4"/>
            <p:cNvSpPr txBox="1"/>
            <p:nvPr/>
          </p:nvSpPr>
          <p:spPr>
            <a:xfrm>
              <a:off x="0" y="-1174962"/>
              <a:ext cx="13347222" cy="1374735"/>
            </a:xfrm>
            <a:prstGeom prst="rect">
              <a:avLst/>
            </a:prstGeom>
          </p:spPr>
          <p:txBody>
            <a:bodyPr wrap="square" lIns="0" tIns="0" rIns="0" bIns="0" rtlCol="0" anchor="t">
              <a:spAutoFit/>
            </a:bodyPr>
            <a:lstStyle/>
            <a:p>
              <a:pPr algn="ctr">
                <a:lnSpc>
                  <a:spcPts val="7200"/>
                </a:lnSpc>
              </a:pPr>
              <a:r>
                <a:rPr lang="en-US" sz="10000" b="1" spc="-288" dirty="0">
                  <a:solidFill>
                    <a:srgbClr val="FFFFFF"/>
                  </a:solidFill>
                  <a:latin typeface="+mj-lt"/>
                </a:rPr>
                <a:t>OBJECTIVE</a:t>
              </a:r>
            </a:p>
          </p:txBody>
        </p:sp>
        <p:sp>
          <p:nvSpPr>
            <p:cNvPr id="5" name="TextBox 5"/>
            <p:cNvSpPr txBox="1"/>
            <p:nvPr/>
          </p:nvSpPr>
          <p:spPr>
            <a:xfrm>
              <a:off x="-39556" y="349038"/>
              <a:ext cx="14083573" cy="1936256"/>
            </a:xfrm>
            <a:prstGeom prst="rect">
              <a:avLst/>
            </a:prstGeom>
          </p:spPr>
          <p:txBody>
            <a:bodyPr wrap="square" lIns="0" tIns="0" rIns="0" bIns="0" rtlCol="0" anchor="t">
              <a:spAutoFit/>
            </a:bodyPr>
            <a:lstStyle/>
            <a:p>
              <a:pPr algn="ctr">
                <a:lnSpc>
                  <a:spcPts val="3919"/>
                </a:lnSpc>
              </a:pPr>
              <a:r>
                <a:rPr lang="en-US" sz="2800" dirty="0">
                  <a:solidFill>
                    <a:srgbClr val="FFFFFF"/>
                  </a:solidFill>
                  <a:latin typeface="Agency FB" panose="020B0503020202020204" pitchFamily="34" charset="0"/>
                </a:rPr>
                <a:t>Mental Health is something which is not much talked about. Individual generally between the age of 12-25 are dealing with high stress and mental disorders, also students are more vulnerable to fall a prey.</a:t>
              </a:r>
            </a:p>
          </p:txBody>
        </p:sp>
        <p:sp>
          <p:nvSpPr>
            <p:cNvPr id="6" name="TextBox 6"/>
            <p:cNvSpPr txBox="1"/>
            <p:nvPr/>
          </p:nvSpPr>
          <p:spPr>
            <a:xfrm>
              <a:off x="42040" y="3010334"/>
              <a:ext cx="13309600" cy="4026572"/>
            </a:xfrm>
            <a:prstGeom prst="rect">
              <a:avLst/>
            </a:prstGeom>
          </p:spPr>
          <p:txBody>
            <a:bodyPr wrap="square" lIns="0" tIns="0" rIns="0" bIns="0" rtlCol="0" anchor="t">
              <a:spAutoFit/>
            </a:bodyPr>
            <a:lstStyle/>
            <a:p>
              <a:pPr marL="342900" indent="-342900" algn="ctr">
                <a:lnSpc>
                  <a:spcPts val="3359"/>
                </a:lnSpc>
                <a:buFont typeface="Arial" panose="020B0604020202020204" pitchFamily="34" charset="0"/>
                <a:buChar char="•"/>
              </a:pPr>
              <a:r>
                <a:rPr lang="en-US" sz="2800" spc="-96" dirty="0">
                  <a:solidFill>
                    <a:srgbClr val="FFFFFF"/>
                  </a:solidFill>
                  <a:latin typeface="Agency FB" panose="020B0503020202020204" pitchFamily="34" charset="0"/>
                </a:rPr>
                <a:t>To prevent these mishaps our optimistic approach is to build a web app which helps to generate a happiness index for various schools based on the parameters affecting the environment of the school.</a:t>
              </a:r>
            </a:p>
            <a:p>
              <a:pPr marL="342900" indent="-342900" algn="ctr">
                <a:lnSpc>
                  <a:spcPts val="3359"/>
                </a:lnSpc>
                <a:buFont typeface="Arial" panose="020B0604020202020204" pitchFamily="34" charset="0"/>
                <a:buChar char="•"/>
              </a:pPr>
              <a:r>
                <a:rPr lang="en-US" sz="2800" spc="-96" dirty="0">
                  <a:solidFill>
                    <a:srgbClr val="FFFFFF"/>
                  </a:solidFill>
                  <a:latin typeface="Agency FB" panose="020B0503020202020204" pitchFamily="34" charset="0"/>
                </a:rPr>
                <a:t>Based on results the school can work upon it to make a healthy and fit environment .</a:t>
              </a:r>
            </a:p>
            <a:p>
              <a:pPr algn="ctr">
                <a:lnSpc>
                  <a:spcPts val="3359"/>
                </a:lnSpc>
              </a:pPr>
              <a:endParaRPr lang="en-US" sz="2800" spc="-96" dirty="0">
                <a:solidFill>
                  <a:srgbClr val="FFFFFF"/>
                </a:solidFill>
                <a:latin typeface="Agency FB" panose="020B0503020202020204" pitchFamily="34" charset="0"/>
              </a:endParaRPr>
            </a:p>
            <a:p>
              <a:pPr marL="342900" indent="-342900" algn="ctr">
                <a:lnSpc>
                  <a:spcPts val="3359"/>
                </a:lnSpc>
                <a:buFont typeface="Arial" panose="020B0604020202020204" pitchFamily="34" charset="0"/>
                <a:buChar char="•"/>
              </a:pPr>
              <a:r>
                <a:rPr lang="en-US" sz="2800" spc="-96" dirty="0">
                  <a:solidFill>
                    <a:srgbClr val="FFFFFF"/>
                  </a:solidFill>
                  <a:latin typeface="Agency FB" panose="020B0503020202020204" pitchFamily="34" charset="0"/>
                </a:rPr>
                <a:t>With the help of the self assessment done by students, teachers and parents can collectively guide their child and prevent them from mental health issues. </a:t>
              </a:r>
            </a:p>
          </p:txBody>
        </p:sp>
      </p:gr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427821">
            <a:off x="2400899" y="-170600"/>
            <a:ext cx="931532" cy="1369900"/>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1958"/>
          <a:stretch>
            <a:fillRect/>
          </a:stretch>
        </p:blipFill>
        <p:spPr>
          <a:xfrm>
            <a:off x="-8940" y="2020077"/>
            <a:ext cx="1453141" cy="1281398"/>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22201" r="24736"/>
          <a:stretch>
            <a:fillRect/>
          </a:stretch>
        </p:blipFill>
        <p:spPr>
          <a:xfrm>
            <a:off x="16629367" y="0"/>
            <a:ext cx="1658633" cy="1028700"/>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072537" flipH="1">
            <a:off x="17505286" y="5329345"/>
            <a:ext cx="747959" cy="1285554"/>
          </a:xfrm>
          <a:prstGeom prst="rect">
            <a:avLst/>
          </a:prstGeom>
        </p:spPr>
      </p:pic>
      <p:pic>
        <p:nvPicPr>
          <p:cNvPr id="11" name="Picture 1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8798318">
            <a:off x="15671725" y="9582376"/>
            <a:ext cx="1454378" cy="920225"/>
          </a:xfrm>
          <a:prstGeom prst="rect">
            <a:avLst/>
          </a:prstGeom>
        </p:spPr>
      </p:pic>
      <p:pic>
        <p:nvPicPr>
          <p:cNvPr id="12" name="Picture 12"/>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156462">
            <a:off x="7684742" y="9722319"/>
            <a:ext cx="1087988" cy="1087988"/>
          </a:xfrm>
          <a:prstGeom prst="rect">
            <a:avLst/>
          </a:prstGeom>
        </p:spPr>
      </p:pic>
      <p:pic>
        <p:nvPicPr>
          <p:cNvPr id="13" name="Picture 24">
            <a:extLst>
              <a:ext uri="{FF2B5EF4-FFF2-40B4-BE49-F238E27FC236}">
                <a16:creationId xmlns:a16="http://schemas.microsoft.com/office/drawing/2014/main" id="{C8F2C805-44B6-402A-A652-F4FA8C00B95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4081864" y="5159049"/>
            <a:ext cx="407704" cy="399550"/>
          </a:xfrm>
          <a:prstGeom prst="rect">
            <a:avLst/>
          </a:prstGeom>
        </p:spPr>
      </p:pic>
      <p:pic>
        <p:nvPicPr>
          <p:cNvPr id="14" name="Picture 24">
            <a:extLst>
              <a:ext uri="{FF2B5EF4-FFF2-40B4-BE49-F238E27FC236}">
                <a16:creationId xmlns:a16="http://schemas.microsoft.com/office/drawing/2014/main" id="{96D4A0B3-87C3-4733-900A-EE3497F404A8}"/>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4740539" y="6394580"/>
            <a:ext cx="407704" cy="399550"/>
          </a:xfrm>
          <a:prstGeom prst="rect">
            <a:avLst/>
          </a:prstGeom>
        </p:spPr>
      </p:pic>
      <p:pic>
        <p:nvPicPr>
          <p:cNvPr id="15" name="Picture 24">
            <a:extLst>
              <a:ext uri="{FF2B5EF4-FFF2-40B4-BE49-F238E27FC236}">
                <a16:creationId xmlns:a16="http://schemas.microsoft.com/office/drawing/2014/main" id="{DD94F020-9F9B-4B9E-8D5A-30A32ED22CA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4360696" y="7337910"/>
            <a:ext cx="407704" cy="399550"/>
          </a:xfrm>
          <a:prstGeom prst="rect">
            <a:avLst/>
          </a:prstGeom>
        </p:spPr>
      </p:pic>
      <p:pic>
        <p:nvPicPr>
          <p:cNvPr id="16" name="Picture 23">
            <a:extLst>
              <a:ext uri="{FF2B5EF4-FFF2-40B4-BE49-F238E27FC236}">
                <a16:creationId xmlns:a16="http://schemas.microsoft.com/office/drawing/2014/main" id="{14E01AF4-0A9C-4CA6-83A1-C92166EDDAD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13944600" y="647692"/>
            <a:ext cx="2328336" cy="1028700"/>
          </a:xfrm>
          <a:prstGeom prst="rect">
            <a:avLst/>
          </a:prstGeom>
        </p:spPr>
      </p:pic>
      <p:pic>
        <p:nvPicPr>
          <p:cNvPr id="17" name="Picture 8">
            <a:extLst>
              <a:ext uri="{FF2B5EF4-FFF2-40B4-BE49-F238E27FC236}">
                <a16:creationId xmlns:a16="http://schemas.microsoft.com/office/drawing/2014/main" id="{EE46702A-4E7E-40BD-851B-F5E3B00D0EC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0" y="6985526"/>
            <a:ext cx="2067792" cy="3068559"/>
          </a:xfrm>
          <a:prstGeom prst="rect">
            <a:avLst/>
          </a:prstGeom>
        </p:spPr>
      </p:pic>
      <p:pic>
        <p:nvPicPr>
          <p:cNvPr id="18" name="Picture 8">
            <a:extLst>
              <a:ext uri="{FF2B5EF4-FFF2-40B4-BE49-F238E27FC236}">
                <a16:creationId xmlns:a16="http://schemas.microsoft.com/office/drawing/2014/main" id="{5E91746B-D1FC-4877-801B-988F16D1954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9243297" y="-1026970"/>
            <a:ext cx="1597745" cy="1559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85961" y="1046541"/>
            <a:ext cx="5528704" cy="8269627"/>
          </a:xfrm>
          <a:prstGeom prst="rect">
            <a:avLst/>
          </a:prstGeom>
        </p:spPr>
      </p:pic>
      <p:sp>
        <p:nvSpPr>
          <p:cNvPr id="3" name="TextBox 3"/>
          <p:cNvSpPr txBox="1"/>
          <p:nvPr/>
        </p:nvSpPr>
        <p:spPr>
          <a:xfrm>
            <a:off x="1667140" y="3219238"/>
            <a:ext cx="5015269" cy="859274"/>
          </a:xfrm>
          <a:prstGeom prst="rect">
            <a:avLst/>
          </a:prstGeom>
        </p:spPr>
        <p:txBody>
          <a:bodyPr wrap="square" lIns="0" tIns="0" rIns="0" bIns="0" rtlCol="0" anchor="t">
            <a:spAutoFit/>
          </a:bodyPr>
          <a:lstStyle/>
          <a:p>
            <a:pPr algn="ctr">
              <a:lnSpc>
                <a:spcPts val="6400"/>
              </a:lnSpc>
            </a:pPr>
            <a:r>
              <a:rPr lang="en-US" sz="7200" b="1" spc="-256" dirty="0">
                <a:solidFill>
                  <a:srgbClr val="FFFFFF"/>
                </a:solidFill>
                <a:latin typeface="+mj-lt"/>
              </a:rPr>
              <a:t>APPROACH</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77286" y="1587559"/>
            <a:ext cx="586164" cy="574441"/>
          </a:xfrm>
          <a:prstGeom prst="rect">
            <a:avLst/>
          </a:prstGeom>
        </p:spPr>
      </p:pic>
      <p:grpSp>
        <p:nvGrpSpPr>
          <p:cNvPr id="5" name="Group 5"/>
          <p:cNvGrpSpPr/>
          <p:nvPr/>
        </p:nvGrpSpPr>
        <p:grpSpPr>
          <a:xfrm>
            <a:off x="10285283" y="1213359"/>
            <a:ext cx="6200344" cy="1628891"/>
            <a:chOff x="-17669" y="-360631"/>
            <a:chExt cx="8267125" cy="2171855"/>
          </a:xfrm>
        </p:grpSpPr>
        <p:sp>
          <p:nvSpPr>
            <p:cNvPr id="6" name="TextBox 6"/>
            <p:cNvSpPr txBox="1"/>
            <p:nvPr/>
          </p:nvSpPr>
          <p:spPr>
            <a:xfrm>
              <a:off x="-17669" y="-360631"/>
              <a:ext cx="8249456" cy="546304"/>
            </a:xfrm>
            <a:prstGeom prst="rect">
              <a:avLst/>
            </a:prstGeom>
          </p:spPr>
          <p:txBody>
            <a:bodyPr lIns="0" tIns="0" rIns="0" bIns="0" rtlCol="0" anchor="t">
              <a:spAutoFit/>
            </a:bodyPr>
            <a:lstStyle/>
            <a:p>
              <a:pPr>
                <a:lnSpc>
                  <a:spcPts val="3360"/>
                </a:lnSpc>
              </a:pPr>
              <a:endParaRPr lang="en-US" sz="2800" dirty="0">
                <a:solidFill>
                  <a:srgbClr val="FFFFFF"/>
                </a:solidFill>
                <a:latin typeface="Gaegu Bold Bold"/>
              </a:endParaRPr>
            </a:p>
          </p:txBody>
        </p:sp>
        <p:sp>
          <p:nvSpPr>
            <p:cNvPr id="7" name="TextBox 7"/>
            <p:cNvSpPr txBox="1"/>
            <p:nvPr/>
          </p:nvSpPr>
          <p:spPr>
            <a:xfrm>
              <a:off x="0" y="1280652"/>
              <a:ext cx="8249456" cy="530572"/>
            </a:xfrm>
            <a:prstGeom prst="rect">
              <a:avLst/>
            </a:prstGeom>
          </p:spPr>
          <p:txBody>
            <a:bodyPr lIns="0" tIns="0" rIns="0" bIns="0" rtlCol="0" anchor="t">
              <a:spAutoFit/>
            </a:bodyPr>
            <a:lstStyle/>
            <a:p>
              <a:pPr>
                <a:lnSpc>
                  <a:spcPts val="3359"/>
                </a:lnSpc>
              </a:pPr>
              <a:endParaRPr lang="en-US" sz="2400" spc="-96" dirty="0">
                <a:solidFill>
                  <a:srgbClr val="FFFFFF"/>
                </a:solidFill>
                <a:latin typeface="Gaegu Light"/>
              </a:endParaRPr>
            </a:p>
          </p:txBody>
        </p:sp>
      </p:gr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930431" y="3419139"/>
            <a:ext cx="586164" cy="574441"/>
          </a:xfrm>
          <a:prstGeom prst="rect">
            <a:avLst/>
          </a:prstGeom>
        </p:spPr>
      </p:pic>
      <p:sp>
        <p:nvSpPr>
          <p:cNvPr id="10" name="TextBox 10"/>
          <p:cNvSpPr txBox="1"/>
          <p:nvPr/>
        </p:nvSpPr>
        <p:spPr>
          <a:xfrm>
            <a:off x="10298535" y="3419139"/>
            <a:ext cx="6187092" cy="1308050"/>
          </a:xfrm>
          <a:prstGeom prst="rect">
            <a:avLst/>
          </a:prstGeom>
        </p:spPr>
        <p:txBody>
          <a:bodyPr lIns="0" tIns="0" rIns="0" bIns="0" rtlCol="0" anchor="t">
            <a:spAutoFit/>
          </a:bodyPr>
          <a:lstStyle/>
          <a:p>
            <a:pPr>
              <a:lnSpc>
                <a:spcPts val="3360"/>
              </a:lnSpc>
            </a:pPr>
            <a:r>
              <a:rPr lang="en-US" sz="3200" dirty="0">
                <a:solidFill>
                  <a:srgbClr val="FFFFFF"/>
                </a:solidFill>
                <a:latin typeface="Agency FB" panose="020B0503020202020204" pitchFamily="34" charset="0"/>
              </a:rPr>
              <a:t>These levels will be used as parameters to analyze mental health of the students through forms. </a:t>
            </a:r>
          </a:p>
        </p:txBody>
      </p:sp>
      <p:pic>
        <p:nvPicPr>
          <p:cNvPr id="16" name="Picture 1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90331" y="639920"/>
            <a:ext cx="1412928" cy="1497323"/>
          </a:xfrm>
          <a:prstGeom prst="rect">
            <a:avLst/>
          </a:prstGeom>
        </p:spPr>
      </p:pic>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946367">
            <a:off x="5028678" y="7196540"/>
            <a:ext cx="1154159" cy="955619"/>
          </a:xfrm>
          <a:prstGeom prst="rect">
            <a:avLst/>
          </a:prstGeom>
        </p:spPr>
      </p:pic>
      <p:sp>
        <p:nvSpPr>
          <p:cNvPr id="18" name="TextBox 6">
            <a:extLst>
              <a:ext uri="{FF2B5EF4-FFF2-40B4-BE49-F238E27FC236}">
                <a16:creationId xmlns:a16="http://schemas.microsoft.com/office/drawing/2014/main" id="{94F3EFA2-5FF7-428D-B931-43F190D3D25F}"/>
              </a:ext>
            </a:extLst>
          </p:cNvPr>
          <p:cNvSpPr txBox="1"/>
          <p:nvPr/>
        </p:nvSpPr>
        <p:spPr>
          <a:xfrm>
            <a:off x="1802373" y="4850380"/>
            <a:ext cx="5015269" cy="1308050"/>
          </a:xfrm>
          <a:prstGeom prst="rect">
            <a:avLst/>
          </a:prstGeom>
        </p:spPr>
        <p:txBody>
          <a:bodyPr wrap="square" lIns="0" tIns="0" rIns="0" bIns="0" rtlCol="0" anchor="t">
            <a:spAutoFit/>
          </a:bodyPr>
          <a:lstStyle/>
          <a:p>
            <a:pPr>
              <a:lnSpc>
                <a:spcPts val="3360"/>
              </a:lnSpc>
            </a:pPr>
            <a:r>
              <a:rPr lang="en-US" sz="3600" dirty="0">
                <a:solidFill>
                  <a:srgbClr val="FFFFFF"/>
                </a:solidFill>
                <a:latin typeface="Agency FB" panose="020B0503020202020204" pitchFamily="34" charset="0"/>
              </a:rPr>
              <a:t>After we select our parameters based on which we have to generate happiness index:</a:t>
            </a:r>
          </a:p>
        </p:txBody>
      </p:sp>
      <p:sp>
        <p:nvSpPr>
          <p:cNvPr id="20" name="TextBox 19">
            <a:extLst>
              <a:ext uri="{FF2B5EF4-FFF2-40B4-BE49-F238E27FC236}">
                <a16:creationId xmlns:a16="http://schemas.microsoft.com/office/drawing/2014/main" id="{2B5E9799-A57D-4ABE-A52B-963D2AD4F043}"/>
              </a:ext>
            </a:extLst>
          </p:cNvPr>
          <p:cNvSpPr txBox="1"/>
          <p:nvPr/>
        </p:nvSpPr>
        <p:spPr>
          <a:xfrm>
            <a:off x="10275344" y="1431712"/>
            <a:ext cx="7088317" cy="964367"/>
          </a:xfrm>
          <a:prstGeom prst="rect">
            <a:avLst/>
          </a:prstGeom>
          <a:noFill/>
        </p:spPr>
        <p:txBody>
          <a:bodyPr wrap="square">
            <a:spAutoFit/>
          </a:bodyPr>
          <a:lstStyle/>
          <a:p>
            <a:pPr>
              <a:lnSpc>
                <a:spcPts val="3360"/>
              </a:lnSpc>
            </a:pPr>
            <a:r>
              <a:rPr lang="en-US" sz="3200" dirty="0">
                <a:solidFill>
                  <a:srgbClr val="FFFFFF"/>
                </a:solidFill>
                <a:latin typeface="Agency FB" panose="020B0503020202020204" pitchFamily="34" charset="0"/>
              </a:rPr>
              <a:t>We will generate happiness index based on Level 1-10 with 10 being the happiest and vice versa.</a:t>
            </a:r>
          </a:p>
        </p:txBody>
      </p:sp>
      <p:pic>
        <p:nvPicPr>
          <p:cNvPr id="21" name="Picture 12">
            <a:extLst>
              <a:ext uri="{FF2B5EF4-FFF2-40B4-BE49-F238E27FC236}">
                <a16:creationId xmlns:a16="http://schemas.microsoft.com/office/drawing/2014/main" id="{5C4DA480-413E-4FDF-99D7-EDEF7F1D3F0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930431" y="5181355"/>
            <a:ext cx="586164" cy="574441"/>
          </a:xfrm>
          <a:prstGeom prst="rect">
            <a:avLst/>
          </a:prstGeom>
        </p:spPr>
      </p:pic>
      <p:sp>
        <p:nvSpPr>
          <p:cNvPr id="22" name="TextBox 10">
            <a:extLst>
              <a:ext uri="{FF2B5EF4-FFF2-40B4-BE49-F238E27FC236}">
                <a16:creationId xmlns:a16="http://schemas.microsoft.com/office/drawing/2014/main" id="{BFF9D47B-04C1-40D7-BEA3-DB6C3CDB5DC3}"/>
              </a:ext>
            </a:extLst>
          </p:cNvPr>
          <p:cNvSpPr txBox="1"/>
          <p:nvPr/>
        </p:nvSpPr>
        <p:spPr>
          <a:xfrm>
            <a:off x="10275344" y="5181354"/>
            <a:ext cx="6187092" cy="1308050"/>
          </a:xfrm>
          <a:prstGeom prst="rect">
            <a:avLst/>
          </a:prstGeom>
        </p:spPr>
        <p:txBody>
          <a:bodyPr lIns="0" tIns="0" rIns="0" bIns="0" rtlCol="0" anchor="t">
            <a:spAutoFit/>
          </a:bodyPr>
          <a:lstStyle/>
          <a:p>
            <a:pPr>
              <a:lnSpc>
                <a:spcPts val="3360"/>
              </a:lnSpc>
            </a:pPr>
            <a:r>
              <a:rPr lang="en-US" sz="3200" dirty="0">
                <a:solidFill>
                  <a:srgbClr val="FFFFFF"/>
                </a:solidFill>
                <a:latin typeface="Agency FB" panose="020B0503020202020204" pitchFamily="34" charset="0"/>
              </a:rPr>
              <a:t>The happiness index of the school will be generated after the self assessment forms are filled by students.</a:t>
            </a:r>
          </a:p>
        </p:txBody>
      </p:sp>
      <p:sp>
        <p:nvSpPr>
          <p:cNvPr id="25" name="TextBox 10">
            <a:extLst>
              <a:ext uri="{FF2B5EF4-FFF2-40B4-BE49-F238E27FC236}">
                <a16:creationId xmlns:a16="http://schemas.microsoft.com/office/drawing/2014/main" id="{E00DAB0F-A493-439B-9561-5E754BFE837F}"/>
              </a:ext>
            </a:extLst>
          </p:cNvPr>
          <p:cNvSpPr txBox="1"/>
          <p:nvPr/>
        </p:nvSpPr>
        <p:spPr>
          <a:xfrm>
            <a:off x="10255466" y="7118191"/>
            <a:ext cx="6187092" cy="1308050"/>
          </a:xfrm>
          <a:prstGeom prst="rect">
            <a:avLst/>
          </a:prstGeom>
        </p:spPr>
        <p:txBody>
          <a:bodyPr lIns="0" tIns="0" rIns="0" bIns="0" rtlCol="0" anchor="t">
            <a:spAutoFit/>
          </a:bodyPr>
          <a:lstStyle/>
          <a:p>
            <a:pPr>
              <a:lnSpc>
                <a:spcPts val="3360"/>
              </a:lnSpc>
            </a:pPr>
            <a:r>
              <a:rPr lang="en-US" sz="3200" dirty="0">
                <a:solidFill>
                  <a:srgbClr val="FFFFFF"/>
                </a:solidFill>
                <a:latin typeface="Agency FB" panose="020B0503020202020204" pitchFamily="34" charset="0"/>
              </a:rPr>
              <a:t>Based on result schools can take up actions to make changes and provide required environment.(Conclude using OLS regression)</a:t>
            </a:r>
          </a:p>
        </p:txBody>
      </p:sp>
      <p:pic>
        <p:nvPicPr>
          <p:cNvPr id="27" name="Picture 24">
            <a:extLst>
              <a:ext uri="{FF2B5EF4-FFF2-40B4-BE49-F238E27FC236}">
                <a16:creationId xmlns:a16="http://schemas.microsoft.com/office/drawing/2014/main" id="{FC0C2391-E80B-4587-826E-DC94316D4FB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8971585" y="7168315"/>
            <a:ext cx="586164" cy="5744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8" name="TextBox 8"/>
          <p:cNvSpPr txBox="1"/>
          <p:nvPr/>
        </p:nvSpPr>
        <p:spPr>
          <a:xfrm>
            <a:off x="6705600" y="314428"/>
            <a:ext cx="5715000" cy="832216"/>
          </a:xfrm>
          <a:prstGeom prst="rect">
            <a:avLst/>
          </a:prstGeom>
        </p:spPr>
        <p:txBody>
          <a:bodyPr wrap="square" lIns="0" tIns="0" rIns="0" bIns="0" rtlCol="0" anchor="t">
            <a:spAutoFit/>
          </a:bodyPr>
          <a:lstStyle/>
          <a:p>
            <a:pPr algn="ctr">
              <a:lnSpc>
                <a:spcPts val="6400"/>
              </a:lnSpc>
            </a:pPr>
            <a:r>
              <a:rPr lang="en-US" sz="6400" b="1" dirty="0">
                <a:solidFill>
                  <a:srgbClr val="FBE675"/>
                </a:solidFill>
                <a:latin typeface="+mj-lt"/>
              </a:rPr>
              <a:t>Work Flow</a:t>
            </a:r>
          </a:p>
        </p:txBody>
      </p:sp>
      <p:pic>
        <p:nvPicPr>
          <p:cNvPr id="3" name="Picture 24">
            <a:extLst>
              <a:ext uri="{FF2B5EF4-FFF2-40B4-BE49-F238E27FC236}">
                <a16:creationId xmlns:a16="http://schemas.microsoft.com/office/drawing/2014/main" id="{6CB5E0E4-FBDD-4220-975B-9090DA1D50D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8702" y="7658100"/>
            <a:ext cx="950412" cy="931404"/>
          </a:xfrm>
          <a:prstGeom prst="rect">
            <a:avLst/>
          </a:prstGeom>
        </p:spPr>
      </p:pic>
      <p:pic>
        <p:nvPicPr>
          <p:cNvPr id="4" name="Picture 20">
            <a:extLst>
              <a:ext uri="{FF2B5EF4-FFF2-40B4-BE49-F238E27FC236}">
                <a16:creationId xmlns:a16="http://schemas.microsoft.com/office/drawing/2014/main" id="{3C4127BF-91D8-47D3-8A4A-4FD6B2A4BE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8600" y="1793403"/>
            <a:ext cx="988624" cy="988624"/>
          </a:xfrm>
          <a:prstGeom prst="rect">
            <a:avLst/>
          </a:prstGeom>
        </p:spPr>
      </p:pic>
      <p:pic>
        <p:nvPicPr>
          <p:cNvPr id="5" name="Picture 8">
            <a:extLst>
              <a:ext uri="{FF2B5EF4-FFF2-40B4-BE49-F238E27FC236}">
                <a16:creationId xmlns:a16="http://schemas.microsoft.com/office/drawing/2014/main" id="{8C72E27E-0B57-4D48-AD6F-9042A7D7E5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75206" y="4914900"/>
            <a:ext cx="950412" cy="1154937"/>
          </a:xfrm>
          <a:prstGeom prst="rect">
            <a:avLst/>
          </a:prstGeom>
        </p:spPr>
      </p:pic>
      <p:pic>
        <p:nvPicPr>
          <p:cNvPr id="6" name="Picture 9">
            <a:extLst>
              <a:ext uri="{FF2B5EF4-FFF2-40B4-BE49-F238E27FC236}">
                <a16:creationId xmlns:a16="http://schemas.microsoft.com/office/drawing/2014/main" id="{B505E31B-921F-47C4-ADF2-A6562C73E7A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6520" y="9228069"/>
            <a:ext cx="379113" cy="1353975"/>
          </a:xfrm>
          <a:prstGeom prst="rect">
            <a:avLst/>
          </a:prstGeom>
        </p:spPr>
      </p:pic>
      <p:pic>
        <p:nvPicPr>
          <p:cNvPr id="7" name="Picture 10">
            <a:extLst>
              <a:ext uri="{FF2B5EF4-FFF2-40B4-BE49-F238E27FC236}">
                <a16:creationId xmlns:a16="http://schemas.microsoft.com/office/drawing/2014/main" id="{A89481D9-FC16-4E2D-8AA0-A81B7CFBA81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7747279" y="245833"/>
            <a:ext cx="1081441" cy="1154937"/>
          </a:xfrm>
          <a:prstGeom prst="rect">
            <a:avLst/>
          </a:prstGeom>
        </p:spPr>
      </p:pic>
      <p:pic>
        <p:nvPicPr>
          <p:cNvPr id="9" name="Picture 13">
            <a:extLst>
              <a:ext uri="{FF2B5EF4-FFF2-40B4-BE49-F238E27FC236}">
                <a16:creationId xmlns:a16="http://schemas.microsoft.com/office/drawing/2014/main" id="{F6FA9FF1-554F-46AE-BCD5-5BAAC9D689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7520553" y="2121162"/>
            <a:ext cx="1308167" cy="784900"/>
          </a:xfrm>
          <a:prstGeom prst="rect">
            <a:avLst/>
          </a:prstGeom>
        </p:spPr>
      </p:pic>
      <p:pic>
        <p:nvPicPr>
          <p:cNvPr id="10" name="Picture 31">
            <a:extLst>
              <a:ext uri="{FF2B5EF4-FFF2-40B4-BE49-F238E27FC236}">
                <a16:creationId xmlns:a16="http://schemas.microsoft.com/office/drawing/2014/main" id="{F6E25395-DF64-4C49-A185-9726D398D83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5063512" flipH="1">
            <a:off x="-107456" y="16976"/>
            <a:ext cx="746338" cy="1282768"/>
          </a:xfrm>
          <a:prstGeom prst="rect">
            <a:avLst/>
          </a:prstGeom>
        </p:spPr>
      </p:pic>
      <p:pic>
        <p:nvPicPr>
          <p:cNvPr id="11" name="Picture 27">
            <a:extLst>
              <a:ext uri="{FF2B5EF4-FFF2-40B4-BE49-F238E27FC236}">
                <a16:creationId xmlns:a16="http://schemas.microsoft.com/office/drawing/2014/main" id="{EE2E7334-5524-4826-85DC-9F9739B34E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700000">
            <a:off x="17722886" y="9102993"/>
            <a:ext cx="779422" cy="838908"/>
          </a:xfrm>
          <a:prstGeom prst="rect">
            <a:avLst/>
          </a:prstGeom>
        </p:spPr>
      </p:pic>
      <p:pic>
        <p:nvPicPr>
          <p:cNvPr id="12" name="Picture 19">
            <a:extLst>
              <a:ext uri="{FF2B5EF4-FFF2-40B4-BE49-F238E27FC236}">
                <a16:creationId xmlns:a16="http://schemas.microsoft.com/office/drawing/2014/main" id="{B812B487-CA09-4734-8B40-D0675A0B7FE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17641888" y="3489439"/>
            <a:ext cx="941418" cy="933439"/>
          </a:xfrm>
          <a:prstGeom prst="rect">
            <a:avLst/>
          </a:prstGeom>
        </p:spPr>
      </p:pic>
      <p:pic>
        <p:nvPicPr>
          <p:cNvPr id="13" name="Picture 30">
            <a:extLst>
              <a:ext uri="{FF2B5EF4-FFF2-40B4-BE49-F238E27FC236}">
                <a16:creationId xmlns:a16="http://schemas.microsoft.com/office/drawing/2014/main" id="{7215FCB1-0883-4745-98AF-9BA6086B7CC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1946367">
            <a:off x="17278764" y="5495966"/>
            <a:ext cx="1154159" cy="955619"/>
          </a:xfrm>
          <a:prstGeom prst="rect">
            <a:avLst/>
          </a:prstGeom>
        </p:spPr>
      </p:pic>
      <p:pic>
        <p:nvPicPr>
          <p:cNvPr id="14" name="Picture 23">
            <a:extLst>
              <a:ext uri="{FF2B5EF4-FFF2-40B4-BE49-F238E27FC236}">
                <a16:creationId xmlns:a16="http://schemas.microsoft.com/office/drawing/2014/main" id="{CFF57E6A-7F7A-4520-96CA-FE817FA29C0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7039137" y="7417041"/>
            <a:ext cx="1633411" cy="721670"/>
          </a:xfrm>
          <a:prstGeom prst="rect">
            <a:avLst/>
          </a:prstGeom>
        </p:spPr>
      </p:pic>
      <p:pic>
        <p:nvPicPr>
          <p:cNvPr id="15" name="Picture 18">
            <a:extLst>
              <a:ext uri="{FF2B5EF4-FFF2-40B4-BE49-F238E27FC236}">
                <a16:creationId xmlns:a16="http://schemas.microsoft.com/office/drawing/2014/main" id="{6A3FDF45-213D-4FA8-8B03-3F2EC7754193}"/>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a:off x="-409069" y="3507661"/>
            <a:ext cx="1447423" cy="681605"/>
          </a:xfrm>
          <a:prstGeom prst="rect">
            <a:avLst/>
          </a:prstGeom>
        </p:spPr>
      </p:pic>
      <p:pic>
        <p:nvPicPr>
          <p:cNvPr id="21" name="Picture 20">
            <a:extLst>
              <a:ext uri="{FF2B5EF4-FFF2-40B4-BE49-F238E27FC236}">
                <a16:creationId xmlns:a16="http://schemas.microsoft.com/office/drawing/2014/main" id="{EAA4846C-45B1-430B-B999-1F5625CD90D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95400" y="1471370"/>
            <a:ext cx="15717233" cy="80917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3" name="TextBox 3"/>
          <p:cNvSpPr txBox="1"/>
          <p:nvPr/>
        </p:nvSpPr>
        <p:spPr>
          <a:xfrm>
            <a:off x="2570365" y="1067327"/>
            <a:ext cx="12304223" cy="1017523"/>
          </a:xfrm>
          <a:prstGeom prst="rect">
            <a:avLst/>
          </a:prstGeom>
        </p:spPr>
        <p:txBody>
          <a:bodyPr lIns="0" tIns="0" rIns="0" bIns="0" rtlCol="0" anchor="t">
            <a:spAutoFit/>
          </a:bodyPr>
          <a:lstStyle/>
          <a:p>
            <a:pPr algn="ctr">
              <a:lnSpc>
                <a:spcPts val="7200"/>
              </a:lnSpc>
            </a:pPr>
            <a:r>
              <a:rPr lang="en-US" sz="9600" b="1" spc="-288" dirty="0">
                <a:solidFill>
                  <a:srgbClr val="FFFFFF"/>
                </a:solidFill>
                <a:latin typeface="+mj-lt"/>
              </a:rPr>
              <a:t>Literature Review</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328514">
            <a:off x="7738554" y="-211483"/>
            <a:ext cx="971559" cy="948595"/>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948732">
            <a:off x="5332639" y="7404"/>
            <a:ext cx="821859" cy="80841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93260">
            <a:off x="10150374" y="-269293"/>
            <a:ext cx="1203019" cy="971164"/>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777368">
            <a:off x="38196" y="-186767"/>
            <a:ext cx="899163" cy="899163"/>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4855143" flipH="1">
            <a:off x="2552951" y="-504013"/>
            <a:ext cx="980101" cy="1684548"/>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7905822">
            <a:off x="15279370" y="68103"/>
            <a:ext cx="1085796" cy="687013"/>
          </a:xfrm>
          <a:prstGeom prst="rect">
            <a:avLst/>
          </a:prstGeom>
        </p:spPr>
      </p:pic>
      <p:pic>
        <p:nvPicPr>
          <p:cNvPr id="11" name="Picture 1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1413241">
            <a:off x="17729542" y="107732"/>
            <a:ext cx="793884" cy="854474"/>
          </a:xfrm>
          <a:prstGeom prst="rect">
            <a:avLst/>
          </a:prstGeom>
        </p:spPr>
      </p:pic>
      <p:pic>
        <p:nvPicPr>
          <p:cNvPr id="12" name="Picture 12"/>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3800185">
            <a:off x="12866118" y="-97571"/>
            <a:ext cx="988688" cy="1041721"/>
          </a:xfrm>
          <a:prstGeom prst="rect">
            <a:avLst/>
          </a:prstGeom>
        </p:spPr>
      </p:pic>
      <p:pic>
        <p:nvPicPr>
          <p:cNvPr id="13" name="Picture 13"/>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3978358" flipH="1">
            <a:off x="238843" y="9178221"/>
            <a:ext cx="746338" cy="1282768"/>
          </a:xfrm>
          <a:prstGeom prst="rect">
            <a:avLst/>
          </a:prstGeom>
        </p:spPr>
      </p:pic>
      <p:pic>
        <p:nvPicPr>
          <p:cNvPr id="14" name="Picture 14"/>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3669255">
            <a:off x="2771887" y="9624145"/>
            <a:ext cx="1193595" cy="1165383"/>
          </a:xfrm>
          <a:prstGeom prst="rect">
            <a:avLst/>
          </a:prstGeom>
        </p:spPr>
      </p:pic>
      <p:pic>
        <p:nvPicPr>
          <p:cNvPr id="15" name="Picture 15"/>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674905">
            <a:off x="17149404" y="9221212"/>
            <a:ext cx="1411269" cy="1168502"/>
          </a:xfrm>
          <a:prstGeom prst="rect">
            <a:avLst/>
          </a:prstGeom>
        </p:spPr>
      </p:pic>
      <p:pic>
        <p:nvPicPr>
          <p:cNvPr id="16" name="Picture 16"/>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2142565">
            <a:off x="14224869" y="9490438"/>
            <a:ext cx="1520228" cy="961890"/>
          </a:xfrm>
          <a:prstGeom prst="rect">
            <a:avLst/>
          </a:prstGeom>
        </p:spPr>
      </p:pic>
      <p:pic>
        <p:nvPicPr>
          <p:cNvPr id="17" name="Picture 17"/>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8244800">
            <a:off x="5617287" y="9362189"/>
            <a:ext cx="823682" cy="886546"/>
          </a:xfrm>
          <a:prstGeom prst="rect">
            <a:avLst/>
          </a:prstGeom>
        </p:spPr>
      </p:pic>
      <p:pic>
        <p:nvPicPr>
          <p:cNvPr id="18" name="Picture 18"/>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2275575">
            <a:off x="11490408" y="9355593"/>
            <a:ext cx="890883" cy="1310122"/>
          </a:xfrm>
          <a:prstGeom prst="rect">
            <a:avLst/>
          </a:prstGeom>
        </p:spPr>
      </p:pic>
      <p:pic>
        <p:nvPicPr>
          <p:cNvPr id="19" name="Picture 19"/>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rot="-10362912">
            <a:off x="8180559" y="9714910"/>
            <a:ext cx="1618500" cy="591488"/>
          </a:xfrm>
          <a:prstGeom prst="rect">
            <a:avLst/>
          </a:prstGeom>
        </p:spPr>
      </p:pic>
      <p:graphicFrame>
        <p:nvGraphicFramePr>
          <p:cNvPr id="20" name="Table 7">
            <a:extLst>
              <a:ext uri="{FF2B5EF4-FFF2-40B4-BE49-F238E27FC236}">
                <a16:creationId xmlns:a16="http://schemas.microsoft.com/office/drawing/2014/main" id="{69355708-42B4-4496-816C-D416470A80BC}"/>
              </a:ext>
            </a:extLst>
          </p:cNvPr>
          <p:cNvGraphicFramePr>
            <a:graphicFrameLocks noGrp="1"/>
          </p:cNvGraphicFramePr>
          <p:nvPr>
            <p:extLst>
              <p:ext uri="{D42A27DB-BD31-4B8C-83A1-F6EECF244321}">
                <p14:modId xmlns:p14="http://schemas.microsoft.com/office/powerpoint/2010/main" val="3816731888"/>
              </p:ext>
            </p:extLst>
          </p:nvPr>
        </p:nvGraphicFramePr>
        <p:xfrm>
          <a:off x="796855" y="2153979"/>
          <a:ext cx="16210791" cy="7051944"/>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61992738"/>
                    </a:ext>
                  </a:extLst>
                </a:gridCol>
                <a:gridCol w="4613346">
                  <a:extLst>
                    <a:ext uri="{9D8B030D-6E8A-4147-A177-3AD203B41FA5}">
                      <a16:colId xmlns:a16="http://schemas.microsoft.com/office/drawing/2014/main" val="1392775132"/>
                    </a:ext>
                  </a:extLst>
                </a:gridCol>
                <a:gridCol w="4495800">
                  <a:extLst>
                    <a:ext uri="{9D8B030D-6E8A-4147-A177-3AD203B41FA5}">
                      <a16:colId xmlns:a16="http://schemas.microsoft.com/office/drawing/2014/main" val="1972767608"/>
                    </a:ext>
                  </a:extLst>
                </a:gridCol>
                <a:gridCol w="5958646">
                  <a:extLst>
                    <a:ext uri="{9D8B030D-6E8A-4147-A177-3AD203B41FA5}">
                      <a16:colId xmlns:a16="http://schemas.microsoft.com/office/drawing/2014/main" val="226514780"/>
                    </a:ext>
                  </a:extLst>
                </a:gridCol>
              </a:tblGrid>
              <a:tr h="726577">
                <a:tc>
                  <a:txBody>
                    <a:bodyPr/>
                    <a:lstStyle/>
                    <a:p>
                      <a:pPr algn="ctr"/>
                      <a:r>
                        <a:rPr lang="en-IN" dirty="0"/>
                        <a:t>SL NO.</a:t>
                      </a:r>
                    </a:p>
                  </a:txBody>
                  <a:tcPr/>
                </a:tc>
                <a:tc>
                  <a:txBody>
                    <a:bodyPr/>
                    <a:lstStyle/>
                    <a:p>
                      <a:pPr algn="ctr"/>
                      <a:r>
                        <a:rPr lang="en-US" dirty="0"/>
                        <a:t>T</a:t>
                      </a:r>
                      <a:r>
                        <a:rPr lang="en-IN" dirty="0"/>
                        <a: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AUTHOR (YEAR OF PUBLICATION)</a:t>
                      </a:r>
                    </a:p>
                    <a:p>
                      <a:pPr algn="ctr"/>
                      <a:endParaRPr lang="en-IN" dirty="0"/>
                    </a:p>
                  </a:txBody>
                  <a:tcPr/>
                </a:tc>
                <a:tc>
                  <a:txBody>
                    <a:bodyPr/>
                    <a:lstStyle/>
                    <a:p>
                      <a:pPr algn="ctr"/>
                      <a:r>
                        <a:rPr lang="en-US" dirty="0"/>
                        <a:t>M</a:t>
                      </a:r>
                      <a:r>
                        <a:rPr lang="en-IN" dirty="0"/>
                        <a:t>ETHODLOGY</a:t>
                      </a:r>
                    </a:p>
                  </a:txBody>
                  <a:tcPr/>
                </a:tc>
                <a:extLst>
                  <a:ext uri="{0D108BD9-81ED-4DB2-BD59-A6C34878D82A}">
                    <a16:rowId xmlns:a16="http://schemas.microsoft.com/office/drawing/2014/main" val="976965542"/>
                  </a:ext>
                </a:extLst>
              </a:tr>
              <a:tr h="6325367">
                <a:tc>
                  <a:txBody>
                    <a:bodyPr/>
                    <a:lstStyle/>
                    <a:p>
                      <a:r>
                        <a:rPr lang="en-IN" dirty="0"/>
                        <a:t>1.</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2.</a:t>
                      </a:r>
                    </a:p>
                    <a:p>
                      <a:endParaRPr lang="en-IN"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Measuring Happiness in Academic Environment: A Case Study of the School Of Engineering at Taylor's University (Malaysia)</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Happiness Index Methodology</a:t>
                      </a:r>
                    </a:p>
                  </a:txBody>
                  <a:tcPr/>
                </a:tc>
                <a:tc>
                  <a:txBody>
                    <a:bodyPr/>
                    <a:lstStyle/>
                    <a:p>
                      <a:r>
                        <a:rPr lang="es-ES" sz="2000" b="0" i="0" kern="1200" dirty="0" err="1">
                          <a:solidFill>
                            <a:schemeClr val="dk1"/>
                          </a:solidFill>
                          <a:effectLst/>
                          <a:latin typeface="+mn-lt"/>
                          <a:ea typeface="+mn-ea"/>
                          <a:cs typeface="+mn-cs"/>
                        </a:rPr>
                        <a:t>Applasamy</a:t>
                      </a:r>
                      <a:r>
                        <a:rPr lang="es-ES" sz="2000" b="0" i="0" kern="1200" dirty="0">
                          <a:solidFill>
                            <a:schemeClr val="dk1"/>
                          </a:solidFill>
                          <a:effectLst/>
                          <a:latin typeface="+mn-lt"/>
                          <a:ea typeface="+mn-ea"/>
                          <a:cs typeface="+mn-cs"/>
                        </a:rPr>
                        <a:t>, V., Gamboa, R. A., Al-</a:t>
                      </a:r>
                      <a:r>
                        <a:rPr lang="es-ES" sz="2000" b="0" i="0" kern="1200" dirty="0" err="1">
                          <a:solidFill>
                            <a:schemeClr val="dk1"/>
                          </a:solidFill>
                          <a:effectLst/>
                          <a:latin typeface="+mn-lt"/>
                          <a:ea typeface="+mn-ea"/>
                          <a:cs typeface="+mn-cs"/>
                        </a:rPr>
                        <a:t>Atabi</a:t>
                      </a:r>
                      <a:r>
                        <a:rPr lang="es-ES" sz="2000" b="0" i="0" kern="1200" dirty="0">
                          <a:solidFill>
                            <a:schemeClr val="dk1"/>
                          </a:solidFill>
                          <a:effectLst/>
                          <a:latin typeface="+mn-lt"/>
                          <a:ea typeface="+mn-ea"/>
                          <a:cs typeface="+mn-cs"/>
                        </a:rPr>
                        <a:t>, M., &amp; </a:t>
                      </a:r>
                      <a:r>
                        <a:rPr lang="es-ES" sz="2000" b="0" i="0" kern="1200" dirty="0" err="1">
                          <a:solidFill>
                            <a:schemeClr val="dk1"/>
                          </a:solidFill>
                          <a:effectLst/>
                          <a:latin typeface="+mn-lt"/>
                          <a:ea typeface="+mn-ea"/>
                          <a:cs typeface="+mn-cs"/>
                        </a:rPr>
                        <a:t>Namasivayam</a:t>
                      </a:r>
                      <a:r>
                        <a:rPr lang="es-ES" sz="2000" b="0" i="0" kern="1200" dirty="0">
                          <a:solidFill>
                            <a:schemeClr val="dk1"/>
                          </a:solidFill>
                          <a:effectLst/>
                          <a:latin typeface="+mn-lt"/>
                          <a:ea typeface="+mn-ea"/>
                          <a:cs typeface="+mn-cs"/>
                        </a:rPr>
                        <a:t> (2014)</a:t>
                      </a: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endParaRPr lang="es-ES" sz="2000" b="0" i="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err="1">
                          <a:solidFill>
                            <a:schemeClr val="dk1"/>
                          </a:solidFill>
                          <a:effectLst/>
                          <a:latin typeface="+mn-lt"/>
                          <a:ea typeface="+mn-ea"/>
                          <a:cs typeface="+mn-cs"/>
                        </a:rPr>
                        <a:t>Musikanski</a:t>
                      </a:r>
                      <a:r>
                        <a:rPr lang="en-IN" sz="2000" b="0" i="0" kern="1200" dirty="0">
                          <a:solidFill>
                            <a:schemeClr val="dk1"/>
                          </a:solidFill>
                          <a:effectLst/>
                          <a:latin typeface="+mn-lt"/>
                          <a:ea typeface="+mn-ea"/>
                          <a:cs typeface="+mn-cs"/>
                        </a:rPr>
                        <a:t>, L., Cloutier, S., </a:t>
                      </a:r>
                      <a:r>
                        <a:rPr lang="en-IN" sz="2000" b="0" i="0" kern="1200" dirty="0" err="1">
                          <a:solidFill>
                            <a:schemeClr val="dk1"/>
                          </a:solidFill>
                          <a:effectLst/>
                          <a:latin typeface="+mn-lt"/>
                          <a:ea typeface="+mn-ea"/>
                          <a:cs typeface="+mn-cs"/>
                        </a:rPr>
                        <a:t>Bejarano</a:t>
                      </a:r>
                      <a:r>
                        <a:rPr lang="en-IN" sz="2000" b="0" i="0" kern="1200" dirty="0">
                          <a:solidFill>
                            <a:schemeClr val="dk1"/>
                          </a:solidFill>
                          <a:effectLst/>
                          <a:latin typeface="+mn-lt"/>
                          <a:ea typeface="+mn-ea"/>
                          <a:cs typeface="+mn-cs"/>
                        </a:rPr>
                        <a:t>, E., Briggs, D., Colbert, J., Strasser, G., &amp; Russell, S. (2017)</a:t>
                      </a:r>
                      <a:endParaRPr lang="en-IN" sz="2000" dirty="0"/>
                    </a:p>
                    <a:p>
                      <a:endParaRPr lang="en-IN" sz="200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measure of GIHI constitutes many key areas which can be classified as traditional areas and less traditional </a:t>
                      </a:r>
                    </a:p>
                    <a:p>
                      <a:r>
                        <a:rPr lang="en-US" sz="1800" b="0" i="0" kern="1200" dirty="0">
                          <a:solidFill>
                            <a:schemeClr val="dk1"/>
                          </a:solidFill>
                          <a:effectLst/>
                          <a:latin typeface="+mn-lt"/>
                          <a:ea typeface="+mn-ea"/>
                          <a:cs typeface="+mn-cs"/>
                        </a:rPr>
                        <a:t>      areas.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traditional areas of social concern are identified  </a:t>
                      </a:r>
                    </a:p>
                    <a:p>
                      <a:r>
                        <a:rPr lang="en-US" sz="1800" b="0" i="0" kern="1200" dirty="0">
                          <a:solidFill>
                            <a:schemeClr val="dk1"/>
                          </a:solidFill>
                          <a:effectLst/>
                          <a:latin typeface="+mn-lt"/>
                          <a:ea typeface="+mn-ea"/>
                          <a:cs typeface="+mn-cs"/>
                        </a:rPr>
                        <a:t>      as living standards, health and education while the less </a:t>
                      </a:r>
                    </a:p>
                    <a:p>
                      <a:r>
                        <a:rPr lang="en-US" sz="1800" b="0" i="0" kern="1200" dirty="0">
                          <a:solidFill>
                            <a:schemeClr val="dk1"/>
                          </a:solidFill>
                          <a:effectLst/>
                          <a:latin typeface="+mn-lt"/>
                          <a:ea typeface="+mn-ea"/>
                          <a:cs typeface="+mn-cs"/>
                        </a:rPr>
                        <a:t>      traditional areas are time use, psychological wellbeing, </a:t>
                      </a:r>
                    </a:p>
                    <a:p>
                      <a:r>
                        <a:rPr lang="en-US" sz="1800" b="0" i="0" kern="1200" dirty="0">
                          <a:solidFill>
                            <a:schemeClr val="dk1"/>
                          </a:solidFill>
                          <a:effectLst/>
                          <a:latin typeface="+mn-lt"/>
                          <a:ea typeface="+mn-ea"/>
                          <a:cs typeface="+mn-cs"/>
                        </a:rPr>
                        <a:t>      environmental diversity and cultural diversity.            </a:t>
                      </a:r>
                    </a:p>
                    <a:p>
                      <a:endParaRPr lang="en-IN" sz="2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p>
                    <a:p>
                      <a:endParaRPr lang="en-IN" sz="2000" dirty="0"/>
                    </a:p>
                    <a:p>
                      <a:pPr marL="342900" indent="-342900">
                        <a:buFont typeface="Arial" panose="020B0604020202020204" pitchFamily="34" charset="0"/>
                        <a:buChar char="•"/>
                      </a:pPr>
                      <a:r>
                        <a:rPr lang="en-US" sz="2000" dirty="0"/>
                        <a:t>The development procedures are described so survey instrument users understand the history of data collected by the Happiness Alliance and can use the information when analyzing data.</a:t>
                      </a:r>
                    </a:p>
                    <a:p>
                      <a:pPr marL="342900" indent="-342900">
                        <a:buFont typeface="Arial" panose="020B0604020202020204" pitchFamily="34" charset="0"/>
                        <a:buChar char="•"/>
                      </a:pPr>
                      <a:r>
                        <a:rPr lang="en-US" sz="2000" dirty="0"/>
                        <a:t> The information may serve researchers seeking to understand the historical context of their own data collection and to compare their data to other collected by the Happiness Index and by other survey instruments.</a:t>
                      </a:r>
                      <a:endParaRPr lang="en-IN" sz="2000" dirty="0"/>
                    </a:p>
                  </a:txBody>
                  <a:tcPr/>
                </a:tc>
                <a:extLst>
                  <a:ext uri="{0D108BD9-81ED-4DB2-BD59-A6C34878D82A}">
                    <a16:rowId xmlns:a16="http://schemas.microsoft.com/office/drawing/2014/main" val="30799432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26941" flipH="1">
            <a:off x="7012561" y="9300964"/>
            <a:ext cx="965999" cy="1660311"/>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211809">
            <a:off x="17398239" y="8304172"/>
            <a:ext cx="1029690" cy="1108276"/>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8984">
            <a:off x="17251383" y="-220648"/>
            <a:ext cx="1334812" cy="1357018"/>
          </a:xfrm>
          <a:prstGeom prst="rect">
            <a:avLst/>
          </a:prstGeom>
        </p:spPr>
      </p:pic>
      <p:pic>
        <p:nvPicPr>
          <p:cNvPr id="1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399999">
            <a:off x="-718943" y="2698503"/>
            <a:ext cx="1437885" cy="1160765"/>
          </a:xfrm>
          <a:prstGeom prst="rect">
            <a:avLst/>
          </a:prstGeom>
        </p:spPr>
      </p:pic>
      <p:pic>
        <p:nvPicPr>
          <p:cNvPr id="16" name="Picture 1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800185">
            <a:off x="4282494" y="-640957"/>
            <a:ext cx="1379814" cy="1453827"/>
          </a:xfrm>
          <a:prstGeom prst="rect">
            <a:avLst/>
          </a:prstGeom>
        </p:spPr>
      </p:pic>
      <p:pic>
        <p:nvPicPr>
          <p:cNvPr id="7" name="Picture 25">
            <a:extLst>
              <a:ext uri="{FF2B5EF4-FFF2-40B4-BE49-F238E27FC236}">
                <a16:creationId xmlns:a16="http://schemas.microsoft.com/office/drawing/2014/main" id="{93783B3B-6465-4D50-82E5-26EFFE4026D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51153" y="7353300"/>
            <a:ext cx="1058459" cy="933369"/>
          </a:xfrm>
          <a:prstGeom prst="rect">
            <a:avLst/>
          </a:prstGeom>
        </p:spPr>
      </p:pic>
      <p:pic>
        <p:nvPicPr>
          <p:cNvPr id="8" name="Picture 7">
            <a:extLst>
              <a:ext uri="{FF2B5EF4-FFF2-40B4-BE49-F238E27FC236}">
                <a16:creationId xmlns:a16="http://schemas.microsoft.com/office/drawing/2014/main" id="{1E7D9C0A-A80D-4035-A13C-3EA5804419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905000" y="9632054"/>
            <a:ext cx="1634073" cy="740416"/>
          </a:xfrm>
          <a:prstGeom prst="rect">
            <a:avLst/>
          </a:prstGeom>
        </p:spPr>
      </p:pic>
      <p:pic>
        <p:nvPicPr>
          <p:cNvPr id="9" name="Picture 5">
            <a:extLst>
              <a:ext uri="{FF2B5EF4-FFF2-40B4-BE49-F238E27FC236}">
                <a16:creationId xmlns:a16="http://schemas.microsoft.com/office/drawing/2014/main" id="{2D83A0D7-8643-4C89-930D-6239C39FF1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11578028" y="-359982"/>
            <a:ext cx="778365" cy="891876"/>
          </a:xfrm>
          <a:prstGeom prst="rect">
            <a:avLst/>
          </a:prstGeom>
        </p:spPr>
      </p:pic>
      <p:graphicFrame>
        <p:nvGraphicFramePr>
          <p:cNvPr id="10" name="Content Placeholder 3">
            <a:extLst>
              <a:ext uri="{FF2B5EF4-FFF2-40B4-BE49-F238E27FC236}">
                <a16:creationId xmlns:a16="http://schemas.microsoft.com/office/drawing/2014/main" id="{59EF303C-036D-4531-936D-20B4B45C8A46}"/>
              </a:ext>
            </a:extLst>
          </p:cNvPr>
          <p:cNvGraphicFramePr>
            <a:graphicFrameLocks/>
          </p:cNvGraphicFramePr>
          <p:nvPr>
            <p:extLst>
              <p:ext uri="{D42A27DB-BD31-4B8C-83A1-F6EECF244321}">
                <p14:modId xmlns:p14="http://schemas.microsoft.com/office/powerpoint/2010/main" val="225880054"/>
              </p:ext>
            </p:extLst>
          </p:nvPr>
        </p:nvGraphicFramePr>
        <p:xfrm>
          <a:off x="1202506" y="1004307"/>
          <a:ext cx="15873340" cy="8361666"/>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402535">
                  <a:extLst>
                    <a:ext uri="{9D8B030D-6E8A-4147-A177-3AD203B41FA5}">
                      <a16:colId xmlns:a16="http://schemas.microsoft.com/office/drawing/2014/main" val="20001"/>
                    </a:ext>
                  </a:extLst>
                </a:gridCol>
                <a:gridCol w="3520159">
                  <a:extLst>
                    <a:ext uri="{9D8B030D-6E8A-4147-A177-3AD203B41FA5}">
                      <a16:colId xmlns:a16="http://schemas.microsoft.com/office/drawing/2014/main" val="20002"/>
                    </a:ext>
                  </a:extLst>
                </a:gridCol>
                <a:gridCol w="5188646">
                  <a:extLst>
                    <a:ext uri="{9D8B030D-6E8A-4147-A177-3AD203B41FA5}">
                      <a16:colId xmlns:a16="http://schemas.microsoft.com/office/drawing/2014/main" val="20003"/>
                    </a:ext>
                  </a:extLst>
                </a:gridCol>
              </a:tblGrid>
              <a:tr h="1049642">
                <a:tc>
                  <a:txBody>
                    <a:bodyPr/>
                    <a:lstStyle/>
                    <a:p>
                      <a:pPr algn="ctr"/>
                      <a:r>
                        <a:rPr lang="en-IN" dirty="0"/>
                        <a:t>Sl.NO</a:t>
                      </a:r>
                    </a:p>
                  </a:txBody>
                  <a:tcPr/>
                </a:tc>
                <a:tc>
                  <a:txBody>
                    <a:bodyPr/>
                    <a:lstStyle/>
                    <a:p>
                      <a:pPr algn="ctr"/>
                      <a:r>
                        <a:rPr lang="en-US" dirty="0"/>
                        <a:t>T</a:t>
                      </a:r>
                      <a:r>
                        <a:rPr lang="en-IN" dirty="0"/>
                        <a:t>ITLE</a:t>
                      </a:r>
                    </a:p>
                  </a:txBody>
                  <a:tcPr/>
                </a:tc>
                <a:tc>
                  <a:txBody>
                    <a:bodyPr/>
                    <a:lstStyle/>
                    <a:p>
                      <a:pPr algn="ctr"/>
                      <a:r>
                        <a:rPr lang="en-IN" dirty="0"/>
                        <a:t>AUTHOR (YEAR OF PUBLICATION)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t>
                      </a:r>
                      <a:r>
                        <a:rPr lang="en-IN" dirty="0"/>
                        <a:t>ETHODLOGY</a:t>
                      </a:r>
                    </a:p>
                    <a:p>
                      <a:pPr algn="ctr"/>
                      <a:endParaRPr lang="en-IN" dirty="0"/>
                    </a:p>
                  </a:txBody>
                  <a:tcPr/>
                </a:tc>
                <a:extLst>
                  <a:ext uri="{0D108BD9-81ED-4DB2-BD59-A6C34878D82A}">
                    <a16:rowId xmlns:a16="http://schemas.microsoft.com/office/drawing/2014/main" val="10000"/>
                  </a:ext>
                </a:extLst>
              </a:tr>
              <a:tr h="7312024">
                <a:tc>
                  <a:txBody>
                    <a:bodyPr/>
                    <a:lstStyle/>
                    <a:p>
                      <a:r>
                        <a:rPr lang="en-IN" dirty="0"/>
                        <a:t>3.</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4.</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Analyzing Happiness Index As A Measure With Its Parameters and Strategies For Improving India’s Rank in World Happiness Report.</a:t>
                      </a:r>
                    </a:p>
                    <a:p>
                      <a:endParaRPr lang="en-US" sz="2000" dirty="0"/>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a:p>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effects of home and school on children’s happiness: a structural equation model</a:t>
                      </a:r>
                    </a:p>
                    <a:p>
                      <a:endParaRPr lang="en-IN" sz="2000" dirty="0"/>
                    </a:p>
                  </a:txBody>
                  <a:tcPr/>
                </a:tc>
                <a:tc>
                  <a:txBody>
                    <a:bodyPr/>
                    <a:lstStyle/>
                    <a:p>
                      <a:r>
                        <a:rPr lang="en-IN" sz="2000" dirty="0"/>
                        <a:t>Sarah </a:t>
                      </a:r>
                      <a:r>
                        <a:rPr lang="en-IN" sz="2000" dirty="0" err="1"/>
                        <a:t>Ahtesham</a:t>
                      </a:r>
                      <a:r>
                        <a:rPr lang="en-IN" sz="2000" dirty="0"/>
                        <a:t>,(2017)</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it-IT" sz="2000" b="0" i="0" kern="1200" dirty="0">
                        <a:solidFill>
                          <a:schemeClr val="dk1"/>
                        </a:solidFill>
                        <a:effectLst/>
                        <a:latin typeface="+mn-lt"/>
                        <a:ea typeface="+mn-ea"/>
                        <a:cs typeface="+mn-cs"/>
                      </a:endParaRPr>
                    </a:p>
                    <a:p>
                      <a:r>
                        <a:rPr lang="it-IT" sz="2000" b="0" i="0" kern="1200" dirty="0">
                          <a:solidFill>
                            <a:schemeClr val="dk1"/>
                          </a:solidFill>
                          <a:effectLst/>
                          <a:latin typeface="+mn-lt"/>
                          <a:ea typeface="+mn-ea"/>
                          <a:cs typeface="+mn-cs"/>
                        </a:rPr>
                        <a:t>Badri, M., Al Nuaimi, A., Guang, Y., Al Sheryani, Y., &amp; Al Rashedi, A. (2018)</a:t>
                      </a:r>
                      <a:endParaRPr lang="en-IN" sz="2000" dirty="0"/>
                    </a:p>
                  </a:txBody>
                  <a:tcPr/>
                </a:tc>
                <a:tc>
                  <a:txBody>
                    <a:bodyPr/>
                    <a:lstStyle/>
                    <a:p>
                      <a:pPr marL="342900" indent="-342900">
                        <a:buFont typeface="Arial" panose="020B0604020202020204" pitchFamily="34" charset="0"/>
                        <a:buChar char="•"/>
                      </a:pPr>
                      <a:r>
                        <a:rPr lang="en-US" sz="2000" dirty="0"/>
                        <a:t>The research is mostly fundamental and descriptive in nature. </a:t>
                      </a:r>
                    </a:p>
                    <a:p>
                      <a:pPr marL="342900" indent="-342900">
                        <a:buFont typeface="Arial" panose="020B0604020202020204" pitchFamily="34" charset="0"/>
                        <a:buChar char="•"/>
                      </a:pPr>
                      <a:r>
                        <a:rPr lang="en-US" sz="2000" dirty="0"/>
                        <a:t>It includes both quantitative evaluation as well as qualitative understanding of the concept. Past trends are observed and graphs and charts are constructed accordingly to understand the future possibilities. </a:t>
                      </a:r>
                      <a:endParaRPr lang="en-IN" sz="2000" dirty="0"/>
                    </a:p>
                    <a:p>
                      <a:endParaRPr lang="en-US" sz="2000" dirty="0"/>
                    </a:p>
                    <a:p>
                      <a:endParaRPr lang="en-US" sz="2000" dirty="0"/>
                    </a:p>
                    <a:p>
                      <a:endParaRPr lang="en-US" sz="2000" dirty="0"/>
                    </a:p>
                    <a:p>
                      <a:endParaRPr lang="en-US" sz="2000" dirty="0"/>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This section presents the empirical context of this research and discusses the sample used, the instrument developed for the study, and the analytical methods used in addressing the objectives of the study.</a:t>
                      </a:r>
                      <a:endParaRPr lang="en-US" sz="20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749" r="24736"/>
          <a:stretch>
            <a:fillRect/>
          </a:stretch>
        </p:blipFill>
        <p:spPr>
          <a:xfrm>
            <a:off x="16552836" y="330104"/>
            <a:ext cx="1735164" cy="139719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427821">
            <a:off x="-118316" y="8912852"/>
            <a:ext cx="931532" cy="13699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749" r="24736"/>
          <a:stretch>
            <a:fillRect/>
          </a:stretch>
        </p:blipFill>
        <p:spPr>
          <a:xfrm flipH="1">
            <a:off x="-483331" y="5143500"/>
            <a:ext cx="1548910" cy="1247216"/>
          </a:xfrm>
          <a:prstGeom prst="rect">
            <a:avLst/>
          </a:prstGeom>
        </p:spPr>
      </p:pic>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56721" y="86144"/>
            <a:ext cx="2495691" cy="544514"/>
          </a:xfrm>
          <a:prstGeom prst="rect">
            <a:avLst/>
          </a:prstGeom>
        </p:spPr>
      </p:pic>
      <p:pic>
        <p:nvPicPr>
          <p:cNvPr id="21" name="Picture 2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552836" y="7760977"/>
            <a:ext cx="1412928" cy="1497323"/>
          </a:xfrm>
          <a:prstGeom prst="rect">
            <a:avLst/>
          </a:prstGeom>
        </p:spPr>
      </p:pic>
      <p:pic>
        <p:nvPicPr>
          <p:cNvPr id="7" name="Picture 6">
            <a:extLst>
              <a:ext uri="{FF2B5EF4-FFF2-40B4-BE49-F238E27FC236}">
                <a16:creationId xmlns:a16="http://schemas.microsoft.com/office/drawing/2014/main" id="{2FF0F144-6D04-48B4-9CAA-D5F7DFDC26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7145000" y="4076700"/>
            <a:ext cx="1295310" cy="866680"/>
          </a:xfrm>
          <a:prstGeom prst="rect">
            <a:avLst/>
          </a:prstGeom>
        </p:spPr>
      </p:pic>
      <p:pic>
        <p:nvPicPr>
          <p:cNvPr id="8" name="Picture 15">
            <a:extLst>
              <a:ext uri="{FF2B5EF4-FFF2-40B4-BE49-F238E27FC236}">
                <a16:creationId xmlns:a16="http://schemas.microsoft.com/office/drawing/2014/main" id="{8BB16C2E-0B11-4220-9B8F-02D8703ED80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304800" y="2949354"/>
            <a:ext cx="814952" cy="801616"/>
          </a:xfrm>
          <a:prstGeom prst="rect">
            <a:avLst/>
          </a:prstGeom>
        </p:spPr>
      </p:pic>
      <p:graphicFrame>
        <p:nvGraphicFramePr>
          <p:cNvPr id="9" name="Content Placeholder 7">
            <a:extLst>
              <a:ext uri="{FF2B5EF4-FFF2-40B4-BE49-F238E27FC236}">
                <a16:creationId xmlns:a16="http://schemas.microsoft.com/office/drawing/2014/main" id="{F4B20046-EE96-4761-B61B-E10F0DC5837C}"/>
              </a:ext>
            </a:extLst>
          </p:cNvPr>
          <p:cNvGraphicFramePr>
            <a:graphicFrameLocks/>
          </p:cNvGraphicFramePr>
          <p:nvPr>
            <p:extLst>
              <p:ext uri="{D42A27DB-BD31-4B8C-83A1-F6EECF244321}">
                <p14:modId xmlns:p14="http://schemas.microsoft.com/office/powerpoint/2010/main" val="1366237027"/>
              </p:ext>
            </p:extLst>
          </p:nvPr>
        </p:nvGraphicFramePr>
        <p:xfrm>
          <a:off x="1065580" y="689198"/>
          <a:ext cx="15850820" cy="8870197"/>
        </p:xfrm>
        <a:graphic>
          <a:graphicData uri="http://schemas.openxmlformats.org/drawingml/2006/table">
            <a:tbl>
              <a:tblPr firstRow="1" bandRow="1">
                <a:tableStyleId>{5C22544A-7EE6-4342-B048-85BDC9FD1C3A}</a:tableStyleId>
              </a:tblPr>
              <a:tblGrid>
                <a:gridCol w="1224135">
                  <a:extLst>
                    <a:ext uri="{9D8B030D-6E8A-4147-A177-3AD203B41FA5}">
                      <a16:colId xmlns:a16="http://schemas.microsoft.com/office/drawing/2014/main" val="20000"/>
                    </a:ext>
                  </a:extLst>
                </a:gridCol>
                <a:gridCol w="5710475">
                  <a:extLst>
                    <a:ext uri="{9D8B030D-6E8A-4147-A177-3AD203B41FA5}">
                      <a16:colId xmlns:a16="http://schemas.microsoft.com/office/drawing/2014/main" val="20001"/>
                    </a:ext>
                  </a:extLst>
                </a:gridCol>
                <a:gridCol w="4494561">
                  <a:extLst>
                    <a:ext uri="{9D8B030D-6E8A-4147-A177-3AD203B41FA5}">
                      <a16:colId xmlns:a16="http://schemas.microsoft.com/office/drawing/2014/main" val="20002"/>
                    </a:ext>
                  </a:extLst>
                </a:gridCol>
                <a:gridCol w="4421649">
                  <a:extLst>
                    <a:ext uri="{9D8B030D-6E8A-4147-A177-3AD203B41FA5}">
                      <a16:colId xmlns:a16="http://schemas.microsoft.com/office/drawing/2014/main" val="20003"/>
                    </a:ext>
                  </a:extLst>
                </a:gridCol>
              </a:tblGrid>
              <a:tr h="648943">
                <a:tc>
                  <a:txBody>
                    <a:bodyPr/>
                    <a:lstStyle/>
                    <a:p>
                      <a:pPr algn="ctr"/>
                      <a:r>
                        <a:rPr lang="en-IN" dirty="0" err="1"/>
                        <a:t>Sl.No</a:t>
                      </a:r>
                      <a:r>
                        <a:rPr lang="en-IN" dirty="0"/>
                        <a:t>.</a:t>
                      </a:r>
                    </a:p>
                  </a:txBody>
                  <a:tcPr/>
                </a:tc>
                <a:tc>
                  <a:txBody>
                    <a:bodyPr/>
                    <a:lstStyle/>
                    <a:p>
                      <a:pPr algn="ctr"/>
                      <a:r>
                        <a:rPr lang="en-US" dirty="0"/>
                        <a:t>TITLE</a:t>
                      </a:r>
                      <a:endParaRPr lang="en-IN" dirty="0"/>
                    </a:p>
                  </a:txBody>
                  <a:tcPr/>
                </a:tc>
                <a:tc>
                  <a:txBody>
                    <a:bodyPr/>
                    <a:lstStyle/>
                    <a:p>
                      <a:pPr algn="ctr"/>
                      <a:r>
                        <a:rPr lang="en-IN" dirty="0"/>
                        <a:t>AUTHOR (YEAR OF PUBLICATION)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t>
                      </a:r>
                      <a:r>
                        <a:rPr lang="en-IN" dirty="0"/>
                        <a:t>ETHODLOGY</a:t>
                      </a:r>
                    </a:p>
                    <a:p>
                      <a:pPr algn="ctr"/>
                      <a:endParaRPr lang="en-IN" dirty="0"/>
                    </a:p>
                  </a:txBody>
                  <a:tcPr/>
                </a:tc>
                <a:extLst>
                  <a:ext uri="{0D108BD9-81ED-4DB2-BD59-A6C34878D82A}">
                    <a16:rowId xmlns:a16="http://schemas.microsoft.com/office/drawing/2014/main" val="10000"/>
                  </a:ext>
                </a:extLst>
              </a:tr>
              <a:tr h="8221254">
                <a:tc>
                  <a:txBody>
                    <a:bodyPr/>
                    <a:lstStyle/>
                    <a:p>
                      <a:r>
                        <a:rPr lang="en-IN" dirty="0"/>
                        <a:t> 5.</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endParaRPr lang="en-IN" dirty="0"/>
                    </a:p>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Study on Happiness and Related Factors Among Indian College Students</a:t>
                      </a: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IN" sz="2000" dirty="0"/>
                    </a:p>
                    <a:p>
                      <a:endParaRPr lang="en-IN" sz="2000" dirty="0"/>
                    </a:p>
                    <a:p>
                      <a:endParaRPr lang="en-IN" sz="2000" dirty="0"/>
                    </a:p>
                    <a:p>
                      <a:endParaRPr lang="en-IN" sz="2000" dirty="0"/>
                    </a:p>
                    <a:p>
                      <a:r>
                        <a:rPr lang="en-US" sz="2000" dirty="0"/>
                        <a:t>A comparative assessment of emotional intelligences and happiness index among normal sighted and visually impair</a:t>
                      </a:r>
                      <a:endParaRPr lang="en-IN" sz="2000" dirty="0"/>
                    </a:p>
                  </a:txBody>
                  <a:tcPr/>
                </a:tc>
                <a:tc>
                  <a:txBody>
                    <a:bodyPr/>
                    <a:lstStyle/>
                    <a:p>
                      <a:r>
                        <a:rPr lang="en-IN" sz="2000" b="0" i="0" kern="1200" dirty="0">
                          <a:solidFill>
                            <a:schemeClr val="dk1"/>
                          </a:solidFill>
                          <a:effectLst/>
                          <a:latin typeface="+mn-lt"/>
                          <a:ea typeface="+mn-ea"/>
                          <a:cs typeface="+mn-cs"/>
                        </a:rPr>
                        <a:t>Chakraborty, B., </a:t>
                      </a:r>
                      <a:r>
                        <a:rPr lang="en-IN" sz="2000" b="0" i="0" kern="1200" dirty="0" err="1">
                          <a:solidFill>
                            <a:schemeClr val="dk1"/>
                          </a:solidFill>
                          <a:effectLst/>
                          <a:latin typeface="+mn-lt"/>
                          <a:ea typeface="+mn-ea"/>
                          <a:cs typeface="+mn-cs"/>
                        </a:rPr>
                        <a:t>Maji</a:t>
                      </a:r>
                      <a:r>
                        <a:rPr lang="en-IN" sz="2000" b="0" i="0" kern="1200" dirty="0">
                          <a:solidFill>
                            <a:schemeClr val="dk1"/>
                          </a:solidFill>
                          <a:effectLst/>
                          <a:latin typeface="+mn-lt"/>
                          <a:ea typeface="+mn-ea"/>
                          <a:cs typeface="+mn-cs"/>
                        </a:rPr>
                        <a:t>, S., Sen, A., Mallik, I., </a:t>
                      </a:r>
                      <a:r>
                        <a:rPr lang="en-IN" sz="2000" b="0" i="0" kern="1200" dirty="0" err="1">
                          <a:solidFill>
                            <a:schemeClr val="dk1"/>
                          </a:solidFill>
                          <a:effectLst/>
                          <a:latin typeface="+mn-lt"/>
                          <a:ea typeface="+mn-ea"/>
                          <a:cs typeface="+mn-cs"/>
                        </a:rPr>
                        <a:t>Baidya</a:t>
                      </a:r>
                      <a:r>
                        <a:rPr lang="en-IN" sz="2000" b="0" i="0" kern="1200" dirty="0">
                          <a:solidFill>
                            <a:schemeClr val="dk1"/>
                          </a:solidFill>
                          <a:effectLst/>
                          <a:latin typeface="+mn-lt"/>
                          <a:ea typeface="+mn-ea"/>
                          <a:cs typeface="+mn-cs"/>
                        </a:rPr>
                        <a:t>, S., &amp; </a:t>
                      </a:r>
                      <a:r>
                        <a:rPr lang="en-IN" sz="2000" b="0" i="0" kern="1200" dirty="0" err="1">
                          <a:solidFill>
                            <a:schemeClr val="dk1"/>
                          </a:solidFill>
                          <a:effectLst/>
                          <a:latin typeface="+mn-lt"/>
                          <a:ea typeface="+mn-ea"/>
                          <a:cs typeface="+mn-cs"/>
                        </a:rPr>
                        <a:t>Dwibedi</a:t>
                      </a:r>
                      <a:r>
                        <a:rPr lang="en-IN" sz="2000" b="0" i="0" kern="1200" dirty="0">
                          <a:solidFill>
                            <a:schemeClr val="dk1"/>
                          </a:solidFill>
                          <a:effectLst/>
                          <a:latin typeface="+mn-lt"/>
                          <a:ea typeface="+mn-ea"/>
                          <a:cs typeface="+mn-cs"/>
                        </a:rPr>
                        <a:t>.(2019)</a:t>
                      </a: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r>
                        <a:rPr lang="fr-FR" sz="2000" b="0" i="0" kern="1200" dirty="0" err="1">
                          <a:solidFill>
                            <a:schemeClr val="dk1"/>
                          </a:solidFill>
                          <a:effectLst/>
                          <a:latin typeface="+mn-lt"/>
                          <a:ea typeface="+mn-ea"/>
                          <a:cs typeface="+mn-cs"/>
                        </a:rPr>
                        <a:t>Raimule</a:t>
                      </a:r>
                      <a:r>
                        <a:rPr lang="fr-FR" sz="2000" b="0" i="0" kern="1200" dirty="0">
                          <a:solidFill>
                            <a:schemeClr val="dk1"/>
                          </a:solidFill>
                          <a:effectLst/>
                          <a:latin typeface="+mn-lt"/>
                          <a:ea typeface="+mn-ea"/>
                          <a:cs typeface="+mn-cs"/>
                        </a:rPr>
                        <a:t>, M., &amp; </a:t>
                      </a:r>
                      <a:r>
                        <a:rPr lang="fr-FR" sz="2000" b="0" i="0" kern="1200" dirty="0" err="1">
                          <a:solidFill>
                            <a:schemeClr val="dk1"/>
                          </a:solidFill>
                          <a:effectLst/>
                          <a:latin typeface="+mn-lt"/>
                          <a:ea typeface="+mn-ea"/>
                          <a:cs typeface="+mn-cs"/>
                        </a:rPr>
                        <a:t>Bhawalkar</a:t>
                      </a:r>
                      <a:r>
                        <a:rPr lang="fr-FR" sz="2000" b="0" i="0" kern="1200" dirty="0">
                          <a:solidFill>
                            <a:schemeClr val="dk1"/>
                          </a:solidFill>
                          <a:effectLst/>
                          <a:latin typeface="+mn-lt"/>
                          <a:ea typeface="+mn-ea"/>
                          <a:cs typeface="+mn-cs"/>
                        </a:rPr>
                        <a:t>, J. S. (2015)</a:t>
                      </a:r>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b="0" i="0" kern="1200" dirty="0">
                        <a:solidFill>
                          <a:schemeClr val="dk1"/>
                        </a:solidFill>
                        <a:effectLst/>
                        <a:latin typeface="+mn-lt"/>
                        <a:ea typeface="+mn-ea"/>
                        <a:cs typeface="+mn-cs"/>
                      </a:endParaRPr>
                    </a:p>
                    <a:p>
                      <a:endParaRPr lang="en-IN" sz="200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relationship between income and happiness is one of great interest as many want to believe that money can buy happiness.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This study on Indian students shows that this does not hold true. Income has little or no role to play in overall happiness of Indian students mostly from metropolitan cities. </a:t>
                      </a: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endParaRPr lang="en-GB" sz="2000" kern="1200" dirty="0">
                        <a:solidFill>
                          <a:schemeClr val="dk1"/>
                        </a:solidFill>
                        <a:effectLst/>
                        <a:latin typeface="+mn-lt"/>
                        <a:ea typeface="+mn-ea"/>
                        <a:cs typeface="+mn-cs"/>
                      </a:endParaRPr>
                    </a:p>
                    <a:p>
                      <a:pPr marL="342900" indent="-342900">
                        <a:buFont typeface="Arial" panose="020B0604020202020204" pitchFamily="34" charset="0"/>
                        <a:buChar char="•"/>
                      </a:pPr>
                      <a:r>
                        <a:rPr lang="en-US" sz="2000" dirty="0"/>
                        <a:t>A descriptive cross sectional study was conducted in a residential school for visually impaired and another residential school for normal sighted students. </a:t>
                      </a:r>
                    </a:p>
                    <a:p>
                      <a:pPr marL="342900" indent="-342900">
                        <a:buFont typeface="Arial" panose="020B0604020202020204" pitchFamily="34" charset="0"/>
                        <a:buChar char="•"/>
                      </a:pPr>
                      <a:r>
                        <a:rPr lang="en-US" sz="2000" dirty="0"/>
                        <a:t>Study population was taken as 2:1 proportion for normal sighted ad visually impaired students. Data was collected by face to face interview.</a:t>
                      </a:r>
                      <a:endParaRPr lang="en-GB" sz="20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1212</Words>
  <Application>Microsoft Office PowerPoint</Application>
  <PresentationFormat>Custom</PresentationFormat>
  <Paragraphs>211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Gaegu Light</vt:lpstr>
      <vt:lpstr>Gaegu Bold Bold</vt:lpstr>
      <vt:lpstr>Calibri</vt:lpstr>
      <vt:lpstr>Agency FB</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Vartika Rashi</dc:creator>
  <cp:lastModifiedBy>Vartika Rashi</cp:lastModifiedBy>
  <cp:revision>25</cp:revision>
  <dcterms:created xsi:type="dcterms:W3CDTF">2006-08-16T00:00:00Z</dcterms:created>
  <dcterms:modified xsi:type="dcterms:W3CDTF">2022-04-07T13:50:27Z</dcterms:modified>
  <dc:identifier>DAE8nwRbqpk</dc:identifier>
</cp:coreProperties>
</file>