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6" r:id="rId6"/>
    <p:sldId id="270" r:id="rId7"/>
    <p:sldId id="273" r:id="rId8"/>
    <p:sldId id="272" r:id="rId9"/>
    <p:sldId id="261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737D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0704" autoAdjust="0"/>
  </p:normalViewPr>
  <p:slideViewPr>
    <p:cSldViewPr snapToGrid="0">
      <p:cViewPr varScale="1">
        <p:scale>
          <a:sx n="86" d="100"/>
          <a:sy n="86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RSI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MACD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Super Trend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1. GROWTH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Sales growth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EPS growth</a:t>
          </a:r>
        </a:p>
        <a:p>
          <a:pPr marL="0">
            <a:lnSpc>
              <a:spcPct val="100000"/>
            </a:lnSpc>
          </a:pPr>
          <a:r>
            <a:rPr lang="en-US" sz="1400" spc="50" baseline="0" dirty="0">
              <a:latin typeface="+mn-lt"/>
            </a:rPr>
            <a:t>SSGR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2. QUALITY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>
            <a:lnSpc>
              <a:spcPct val="100000"/>
            </a:lnSpc>
            <a:buFont typeface="+mj-lt"/>
            <a:buAutoNum type="arabicPeriod"/>
          </a:pPr>
          <a:r>
            <a:rPr lang="en-US" sz="1400" spc="50" baseline="0" dirty="0">
              <a:latin typeface="+mn-lt"/>
            </a:rPr>
            <a:t>Debt Management</a:t>
          </a:r>
        </a:p>
        <a:p>
          <a:pPr marL="0">
            <a:lnSpc>
              <a:spcPct val="100000"/>
            </a:lnSpc>
            <a:buFont typeface="+mj-lt"/>
            <a:buAutoNum type="arabicPeriod"/>
          </a:pPr>
          <a:r>
            <a:rPr lang="en-US" sz="1400" spc="50" baseline="0" dirty="0">
              <a:latin typeface="+mn-lt"/>
            </a:rPr>
            <a:t>Asset Management</a:t>
          </a:r>
        </a:p>
        <a:p>
          <a:pPr marL="0">
            <a:lnSpc>
              <a:spcPct val="100000"/>
            </a:lnSpc>
            <a:buFont typeface="+mj-lt"/>
            <a:buAutoNum type="arabicPeriod"/>
          </a:pPr>
          <a:r>
            <a:rPr lang="en-US" sz="1400" spc="50" baseline="0" dirty="0">
              <a:latin typeface="+mn-lt"/>
            </a:rPr>
            <a:t>Liquidity</a:t>
          </a:r>
        </a:p>
        <a:p>
          <a:pPr marL="0">
            <a:lnSpc>
              <a:spcPct val="100000"/>
            </a:lnSpc>
            <a:buNone/>
          </a:pPr>
          <a:endParaRPr lang="en-US" sz="14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3. VALUATION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Price to Earnings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Price to FCF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EV/EBITDA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ROCE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EBITDA margin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Dividend Yield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5. MOMENTUM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4. PROFITABILITY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D0DC94A3-770A-4810-A89A-7DB7918862F6}" type="pres">
      <dgm:prSet presAssocID="{68F74A88-49DC-44B1-BC0D-220A7B97601C}" presName="space" presStyleCnt="0"/>
      <dgm:spPr/>
    </dgm:pt>
    <dgm:pt modelId="{647B2244-AC3A-441A-A6FB-6136FA04F429}" type="pres">
      <dgm:prSet presAssocID="{A2322D3A-7AC2-4C5C-9D7E-EAB2313D47D4}" presName="composite" presStyleCnt="0"/>
      <dgm:spPr/>
    </dgm:pt>
    <dgm:pt modelId="{59606EB9-9F10-4D12-A33F-A242FDCC0D0F}" type="pres">
      <dgm:prSet presAssocID="{A2322D3A-7AC2-4C5C-9D7E-EAB2313D47D4}" presName="parTx" presStyleLbl="alignNode1" presStyleIdx="4" presStyleCnt="5">
        <dgm:presLayoutVars>
          <dgm:chMax val="0"/>
          <dgm:chPref val="0"/>
        </dgm:presLayoutVars>
      </dgm:prSet>
      <dgm:spPr/>
    </dgm:pt>
    <dgm:pt modelId="{C8429E68-36DD-4F6A-A2F4-7CCDADCEFAD1}" type="pres">
      <dgm:prSet presAssocID="{A2322D3A-7AC2-4C5C-9D7E-EAB2313D47D4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C54EA6C2-0E6B-42D8-9A4A-4456127A91A8}" type="presOf" srcId="{A2322D3A-7AC2-4C5C-9D7E-EAB2313D47D4}" destId="{59606EB9-9F10-4D12-A33F-A242FDCC0D0F}" srcOrd="0" destOrd="0" presId="urn:microsoft.com/office/officeart/2016/7/layout/HorizontalActionList"/>
    <dgm:cxn modelId="{E339F9C8-AD35-4E33-9434-788C81500EB2}" type="presOf" srcId="{8FE81FEC-2664-411F-AEB3-065F29F52751}" destId="{C8429E68-36DD-4F6A-A2F4-7CCDADCEFAD1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FD5AD2F1-E5D1-4359-99EB-D3225676DF7F}" type="presParOf" srcId="{E4B4F7C4-5024-45F0-9FD7-C5068A1AE6C4}" destId="{D0DC94A3-770A-4810-A89A-7DB7918862F6}" srcOrd="7" destOrd="0" presId="urn:microsoft.com/office/officeart/2016/7/layout/HorizontalActionList"/>
    <dgm:cxn modelId="{2608DA2F-9259-4A20-98D1-9A5F5780B66F}" type="presParOf" srcId="{E4B4F7C4-5024-45F0-9FD7-C5068A1AE6C4}" destId="{647B2244-AC3A-441A-A6FB-6136FA04F429}" srcOrd="8" destOrd="0" presId="urn:microsoft.com/office/officeart/2016/7/layout/HorizontalActionList"/>
    <dgm:cxn modelId="{F55613FD-292F-4CCF-A44A-E9FC24D70E0E}" type="presParOf" srcId="{647B2244-AC3A-441A-A6FB-6136FA04F429}" destId="{59606EB9-9F10-4D12-A33F-A242FDCC0D0F}" srcOrd="0" destOrd="0" presId="urn:microsoft.com/office/officeart/2016/7/layout/HorizontalActionList"/>
    <dgm:cxn modelId="{7B4FE576-C66F-4D92-B6AC-DA1D068316E4}" type="presParOf" srcId="{647B2244-AC3A-441A-A6FB-6136FA04F429}" destId="{C8429E68-36DD-4F6A-A2F4-7CCDADCEFAD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0BB7AC-2AF2-4FC8-AAA5-8E76E8066469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0FB1ED24-AB59-4DCD-B03F-C54D5DCE4730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Universe</a:t>
          </a:r>
        </a:p>
      </dgm:t>
    </dgm:pt>
    <dgm:pt modelId="{8672ED1C-919F-45FF-8E45-727C32F36436}" type="parTrans" cxnId="{5E8D51A8-FC28-4506-8FE3-4C979C62DDF6}">
      <dgm:prSet/>
      <dgm:spPr/>
      <dgm:t>
        <a:bodyPr/>
        <a:lstStyle/>
        <a:p>
          <a:endParaRPr lang="en-US"/>
        </a:p>
      </dgm:t>
    </dgm:pt>
    <dgm:pt modelId="{61727381-1AB9-4864-BB13-D241D95FDC89}" type="sibTrans" cxnId="{5E8D51A8-FC28-4506-8FE3-4C979C62DDF6}">
      <dgm:prSet/>
      <dgm:spPr/>
      <dgm:t>
        <a:bodyPr/>
        <a:lstStyle/>
        <a:p>
          <a:endParaRPr lang="en-US"/>
        </a:p>
      </dgm:t>
    </dgm:pt>
    <dgm:pt modelId="{52137233-08C0-4F6D-80E6-91954AC478AE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Position Sizing</a:t>
          </a:r>
        </a:p>
      </dgm:t>
    </dgm:pt>
    <dgm:pt modelId="{73BD2C37-9E7B-452B-AB7C-F68D5214F18F}" type="parTrans" cxnId="{0D0325C0-87AF-43FC-B804-1DD7A4AF0084}">
      <dgm:prSet/>
      <dgm:spPr/>
      <dgm:t>
        <a:bodyPr/>
        <a:lstStyle/>
        <a:p>
          <a:endParaRPr lang="en-US"/>
        </a:p>
      </dgm:t>
    </dgm:pt>
    <dgm:pt modelId="{810AACB5-4BFF-4958-A31A-7C7EFCD54E10}" type="sibTrans" cxnId="{0D0325C0-87AF-43FC-B804-1DD7A4AF0084}">
      <dgm:prSet/>
      <dgm:spPr/>
      <dgm:t>
        <a:bodyPr/>
        <a:lstStyle/>
        <a:p>
          <a:endParaRPr lang="en-US"/>
        </a:p>
      </dgm:t>
    </dgm:pt>
    <dgm:pt modelId="{CBE2FBF7-2ADA-4528-8AC9-2491E2A75BDF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Screening</a:t>
          </a:r>
        </a:p>
      </dgm:t>
    </dgm:pt>
    <dgm:pt modelId="{254E39EF-D767-4619-AC7F-4F16AC1A2958}" type="parTrans" cxnId="{6F36009E-E770-4F95-BD19-A5CC63A9859B}">
      <dgm:prSet/>
      <dgm:spPr/>
      <dgm:t>
        <a:bodyPr/>
        <a:lstStyle/>
        <a:p>
          <a:endParaRPr lang="en-US"/>
        </a:p>
      </dgm:t>
    </dgm:pt>
    <dgm:pt modelId="{6C2C8E32-1B69-4A4E-9287-B45444308E15}" type="sibTrans" cxnId="{6F36009E-E770-4F95-BD19-A5CC63A9859B}">
      <dgm:prSet/>
      <dgm:spPr/>
      <dgm:t>
        <a:bodyPr/>
        <a:lstStyle/>
        <a:p>
          <a:endParaRPr lang="en-US"/>
        </a:p>
      </dgm:t>
    </dgm:pt>
    <dgm:pt modelId="{4022D41A-012A-437E-BA07-1448D8FDEBDC}">
      <dgm:prSet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Selection</a:t>
          </a:r>
        </a:p>
      </dgm:t>
    </dgm:pt>
    <dgm:pt modelId="{7B3ED7DC-CB95-471C-82FC-B83356DF07C1}" type="parTrans" cxnId="{A976D3F7-3B62-4BF3-9057-65EFBCF0C8B5}">
      <dgm:prSet/>
      <dgm:spPr/>
      <dgm:t>
        <a:bodyPr/>
        <a:lstStyle/>
        <a:p>
          <a:endParaRPr lang="en-US"/>
        </a:p>
      </dgm:t>
    </dgm:pt>
    <dgm:pt modelId="{2EF3C2F2-834E-4E16-8F2A-F3D4CECFE915}" type="sibTrans" cxnId="{A976D3F7-3B62-4BF3-9057-65EFBCF0C8B5}">
      <dgm:prSet/>
      <dgm:spPr/>
      <dgm:t>
        <a:bodyPr/>
        <a:lstStyle/>
        <a:p>
          <a:endParaRPr lang="en-US"/>
        </a:p>
      </dgm:t>
    </dgm:pt>
    <dgm:pt modelId="{B7776622-B760-44B8-AB66-A2035CE77403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1800" b="1" dirty="0">
            <a:solidFill>
              <a:srgbClr val="FF0000"/>
            </a:solidFill>
          </a:endParaRPr>
        </a:p>
      </dgm:t>
    </dgm:pt>
    <dgm:pt modelId="{E3D6E968-5CF3-4674-A094-372BC3B27921}" type="sibTrans" cxnId="{BB15844F-106D-4641-89A6-E2AD2B112FEC}">
      <dgm:prSet/>
      <dgm:spPr/>
      <dgm:t>
        <a:bodyPr/>
        <a:lstStyle/>
        <a:p>
          <a:endParaRPr lang="en-US"/>
        </a:p>
      </dgm:t>
    </dgm:pt>
    <dgm:pt modelId="{A48DCB48-43C5-4F49-A5F1-8EE8D1623083}" type="parTrans" cxnId="{BB15844F-106D-4641-89A6-E2AD2B112FEC}">
      <dgm:prSet/>
      <dgm:spPr/>
      <dgm:t>
        <a:bodyPr/>
        <a:lstStyle/>
        <a:p>
          <a:endParaRPr lang="en-US"/>
        </a:p>
      </dgm:t>
    </dgm:pt>
    <dgm:pt modelId="{2E68529E-F28C-447B-B24B-3A398EF56507}" type="pres">
      <dgm:prSet presAssocID="{510BB7AC-2AF2-4FC8-AAA5-8E76E8066469}" presName="Name0" presStyleCnt="0">
        <dgm:presLayoutVars>
          <dgm:dir/>
          <dgm:animLvl val="lvl"/>
          <dgm:resizeHandles val="exact"/>
        </dgm:presLayoutVars>
      </dgm:prSet>
      <dgm:spPr/>
    </dgm:pt>
    <dgm:pt modelId="{F9E361E6-A31C-4F56-8431-DB9E597859F1}" type="pres">
      <dgm:prSet presAssocID="{0FB1ED24-AB59-4DCD-B03F-C54D5DCE4730}" presName="Name8" presStyleCnt="0"/>
      <dgm:spPr/>
    </dgm:pt>
    <dgm:pt modelId="{BC33A9F3-87A1-4C76-B932-F020A381D617}" type="pres">
      <dgm:prSet presAssocID="{0FB1ED24-AB59-4DCD-B03F-C54D5DCE4730}" presName="level" presStyleLbl="node1" presStyleIdx="0" presStyleCnt="5" custScaleY="107425">
        <dgm:presLayoutVars>
          <dgm:chMax val="1"/>
          <dgm:bulletEnabled val="1"/>
        </dgm:presLayoutVars>
      </dgm:prSet>
      <dgm:spPr/>
    </dgm:pt>
    <dgm:pt modelId="{1086B573-3FBF-4007-82FB-1D417F0A242B}" type="pres">
      <dgm:prSet presAssocID="{0FB1ED24-AB59-4DCD-B03F-C54D5DCE473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55AE826-5258-4CC2-9872-44A8EB8D69A4}" type="pres">
      <dgm:prSet presAssocID="{CBE2FBF7-2ADA-4528-8AC9-2491E2A75BDF}" presName="Name8" presStyleCnt="0"/>
      <dgm:spPr/>
    </dgm:pt>
    <dgm:pt modelId="{DC47726D-EE7F-4A1D-B387-364C44E5C210}" type="pres">
      <dgm:prSet presAssocID="{CBE2FBF7-2ADA-4528-8AC9-2491E2A75BDF}" presName="level" presStyleLbl="node1" presStyleIdx="1" presStyleCnt="5">
        <dgm:presLayoutVars>
          <dgm:chMax val="1"/>
          <dgm:bulletEnabled val="1"/>
        </dgm:presLayoutVars>
      </dgm:prSet>
      <dgm:spPr/>
    </dgm:pt>
    <dgm:pt modelId="{155FB6E4-E415-4C37-B8FC-0CE40A49D450}" type="pres">
      <dgm:prSet presAssocID="{CBE2FBF7-2ADA-4528-8AC9-2491E2A75BD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639A961-283E-4D16-8F7A-BC48B0954228}" type="pres">
      <dgm:prSet presAssocID="{4022D41A-012A-437E-BA07-1448D8FDEBDC}" presName="Name8" presStyleCnt="0"/>
      <dgm:spPr/>
    </dgm:pt>
    <dgm:pt modelId="{CCD76FBE-FBD3-4ED2-8668-393857646B77}" type="pres">
      <dgm:prSet presAssocID="{4022D41A-012A-437E-BA07-1448D8FDEBDC}" presName="level" presStyleLbl="node1" presStyleIdx="2" presStyleCnt="5">
        <dgm:presLayoutVars>
          <dgm:chMax val="1"/>
          <dgm:bulletEnabled val="1"/>
        </dgm:presLayoutVars>
      </dgm:prSet>
      <dgm:spPr/>
    </dgm:pt>
    <dgm:pt modelId="{1952D8EA-BC5D-410E-818F-9B0A0DAA1F35}" type="pres">
      <dgm:prSet presAssocID="{4022D41A-012A-437E-BA07-1448D8FDEBD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BCCA96-3B26-4573-82A3-D0F28E7A64C2}" type="pres">
      <dgm:prSet presAssocID="{52137233-08C0-4F6D-80E6-91954AC478AE}" presName="Name8" presStyleCnt="0"/>
      <dgm:spPr/>
    </dgm:pt>
    <dgm:pt modelId="{783D977D-12D0-4FEB-B726-C8E0935AB538}" type="pres">
      <dgm:prSet presAssocID="{52137233-08C0-4F6D-80E6-91954AC478AE}" presName="level" presStyleLbl="node1" presStyleIdx="3" presStyleCnt="5">
        <dgm:presLayoutVars>
          <dgm:chMax val="1"/>
          <dgm:bulletEnabled val="1"/>
        </dgm:presLayoutVars>
      </dgm:prSet>
      <dgm:spPr/>
    </dgm:pt>
    <dgm:pt modelId="{E4CEC810-ADD0-4736-A2A6-31664C822B50}" type="pres">
      <dgm:prSet presAssocID="{52137233-08C0-4F6D-80E6-91954AC478A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67CD4E1-782F-4213-8D13-6E848AAA5C66}" type="pres">
      <dgm:prSet presAssocID="{B7776622-B760-44B8-AB66-A2035CE77403}" presName="Name8" presStyleCnt="0"/>
      <dgm:spPr/>
    </dgm:pt>
    <dgm:pt modelId="{83123ABF-C804-4804-95FA-31CF37547D73}" type="pres">
      <dgm:prSet presAssocID="{B7776622-B760-44B8-AB66-A2035CE77403}" presName="level" presStyleLbl="node1" presStyleIdx="4" presStyleCnt="5" custFlipHor="1" custScaleX="99085">
        <dgm:presLayoutVars>
          <dgm:chMax val="1"/>
          <dgm:bulletEnabled val="1"/>
        </dgm:presLayoutVars>
      </dgm:prSet>
      <dgm:spPr/>
    </dgm:pt>
    <dgm:pt modelId="{C566EC74-7341-4222-8141-1CFB6AA40911}" type="pres">
      <dgm:prSet presAssocID="{B7776622-B760-44B8-AB66-A2035CE7740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9BAD85C-A841-4861-BE49-4C08CF915DF9}" type="presOf" srcId="{0FB1ED24-AB59-4DCD-B03F-C54D5DCE4730}" destId="{BC33A9F3-87A1-4C76-B932-F020A381D617}" srcOrd="0" destOrd="0" presId="urn:microsoft.com/office/officeart/2005/8/layout/pyramid3"/>
    <dgm:cxn modelId="{3447E969-027E-46D6-850D-4DE06ED72394}" type="presOf" srcId="{4022D41A-012A-437E-BA07-1448D8FDEBDC}" destId="{CCD76FBE-FBD3-4ED2-8668-393857646B77}" srcOrd="0" destOrd="0" presId="urn:microsoft.com/office/officeart/2005/8/layout/pyramid3"/>
    <dgm:cxn modelId="{BB15844F-106D-4641-89A6-E2AD2B112FEC}" srcId="{510BB7AC-2AF2-4FC8-AAA5-8E76E8066469}" destId="{B7776622-B760-44B8-AB66-A2035CE77403}" srcOrd="4" destOrd="0" parTransId="{A48DCB48-43C5-4F49-A5F1-8EE8D1623083}" sibTransId="{E3D6E968-5CF3-4674-A094-372BC3B27921}"/>
    <dgm:cxn modelId="{25D8C676-A5D4-4500-950A-AA677663749E}" type="presOf" srcId="{52137233-08C0-4F6D-80E6-91954AC478AE}" destId="{E4CEC810-ADD0-4736-A2A6-31664C822B50}" srcOrd="1" destOrd="0" presId="urn:microsoft.com/office/officeart/2005/8/layout/pyramid3"/>
    <dgm:cxn modelId="{A0CE2157-9DA8-4DBB-AE69-120B2BA5EBFE}" type="presOf" srcId="{52137233-08C0-4F6D-80E6-91954AC478AE}" destId="{783D977D-12D0-4FEB-B726-C8E0935AB538}" srcOrd="0" destOrd="0" presId="urn:microsoft.com/office/officeart/2005/8/layout/pyramid3"/>
    <dgm:cxn modelId="{2E852578-FD6F-4272-B019-4E6F0074A6BF}" type="presOf" srcId="{CBE2FBF7-2ADA-4528-8AC9-2491E2A75BDF}" destId="{DC47726D-EE7F-4A1D-B387-364C44E5C210}" srcOrd="0" destOrd="0" presId="urn:microsoft.com/office/officeart/2005/8/layout/pyramid3"/>
    <dgm:cxn modelId="{C1DB0A8E-7BF2-4C0F-A9E8-D34DC77AFC2C}" type="presOf" srcId="{510BB7AC-2AF2-4FC8-AAA5-8E76E8066469}" destId="{2E68529E-F28C-447B-B24B-3A398EF56507}" srcOrd="0" destOrd="0" presId="urn:microsoft.com/office/officeart/2005/8/layout/pyramid3"/>
    <dgm:cxn modelId="{6F36009E-E770-4F95-BD19-A5CC63A9859B}" srcId="{510BB7AC-2AF2-4FC8-AAA5-8E76E8066469}" destId="{CBE2FBF7-2ADA-4528-8AC9-2491E2A75BDF}" srcOrd="1" destOrd="0" parTransId="{254E39EF-D767-4619-AC7F-4F16AC1A2958}" sibTransId="{6C2C8E32-1B69-4A4E-9287-B45444308E15}"/>
    <dgm:cxn modelId="{AD8BD5A7-DAE7-42F3-AC33-D7D0040D888E}" type="presOf" srcId="{0FB1ED24-AB59-4DCD-B03F-C54D5DCE4730}" destId="{1086B573-3FBF-4007-82FB-1D417F0A242B}" srcOrd="1" destOrd="0" presId="urn:microsoft.com/office/officeart/2005/8/layout/pyramid3"/>
    <dgm:cxn modelId="{5E8D51A8-FC28-4506-8FE3-4C979C62DDF6}" srcId="{510BB7AC-2AF2-4FC8-AAA5-8E76E8066469}" destId="{0FB1ED24-AB59-4DCD-B03F-C54D5DCE4730}" srcOrd="0" destOrd="0" parTransId="{8672ED1C-919F-45FF-8E45-727C32F36436}" sibTransId="{61727381-1AB9-4864-BB13-D241D95FDC89}"/>
    <dgm:cxn modelId="{0FF8B0AC-B747-475B-AF3A-1BB3F41FCB6F}" type="presOf" srcId="{4022D41A-012A-437E-BA07-1448D8FDEBDC}" destId="{1952D8EA-BC5D-410E-818F-9B0A0DAA1F35}" srcOrd="1" destOrd="0" presId="urn:microsoft.com/office/officeart/2005/8/layout/pyramid3"/>
    <dgm:cxn modelId="{0D0325C0-87AF-43FC-B804-1DD7A4AF0084}" srcId="{510BB7AC-2AF2-4FC8-AAA5-8E76E8066469}" destId="{52137233-08C0-4F6D-80E6-91954AC478AE}" srcOrd="3" destOrd="0" parTransId="{73BD2C37-9E7B-452B-AB7C-F68D5214F18F}" sibTransId="{810AACB5-4BFF-4958-A31A-7C7EFCD54E10}"/>
    <dgm:cxn modelId="{7432A7C6-158D-4AE7-8E91-3DA956E6DD68}" type="presOf" srcId="{B7776622-B760-44B8-AB66-A2035CE77403}" destId="{83123ABF-C804-4804-95FA-31CF37547D73}" srcOrd="0" destOrd="0" presId="urn:microsoft.com/office/officeart/2005/8/layout/pyramid3"/>
    <dgm:cxn modelId="{B2FCC8DF-F096-4CF0-9D1F-48B28473B57D}" type="presOf" srcId="{B7776622-B760-44B8-AB66-A2035CE77403}" destId="{C566EC74-7341-4222-8141-1CFB6AA40911}" srcOrd="1" destOrd="0" presId="urn:microsoft.com/office/officeart/2005/8/layout/pyramid3"/>
    <dgm:cxn modelId="{557885E6-88C6-4F26-93BA-BDDB8DEBDC97}" type="presOf" srcId="{CBE2FBF7-2ADA-4528-8AC9-2491E2A75BDF}" destId="{155FB6E4-E415-4C37-B8FC-0CE40A49D450}" srcOrd="1" destOrd="0" presId="urn:microsoft.com/office/officeart/2005/8/layout/pyramid3"/>
    <dgm:cxn modelId="{A976D3F7-3B62-4BF3-9057-65EFBCF0C8B5}" srcId="{510BB7AC-2AF2-4FC8-AAA5-8E76E8066469}" destId="{4022D41A-012A-437E-BA07-1448D8FDEBDC}" srcOrd="2" destOrd="0" parTransId="{7B3ED7DC-CB95-471C-82FC-B83356DF07C1}" sibTransId="{2EF3C2F2-834E-4E16-8F2A-F3D4CECFE915}"/>
    <dgm:cxn modelId="{71D9CB5C-E1E8-4F82-830A-5C046488E87E}" type="presParOf" srcId="{2E68529E-F28C-447B-B24B-3A398EF56507}" destId="{F9E361E6-A31C-4F56-8431-DB9E597859F1}" srcOrd="0" destOrd="0" presId="urn:microsoft.com/office/officeart/2005/8/layout/pyramid3"/>
    <dgm:cxn modelId="{A3F049AF-F257-48A6-A2A3-DA8D3EC7C5E0}" type="presParOf" srcId="{F9E361E6-A31C-4F56-8431-DB9E597859F1}" destId="{BC33A9F3-87A1-4C76-B932-F020A381D617}" srcOrd="0" destOrd="0" presId="urn:microsoft.com/office/officeart/2005/8/layout/pyramid3"/>
    <dgm:cxn modelId="{CFBDC36D-0916-490B-927E-650D73D02757}" type="presParOf" srcId="{F9E361E6-A31C-4F56-8431-DB9E597859F1}" destId="{1086B573-3FBF-4007-82FB-1D417F0A242B}" srcOrd="1" destOrd="0" presId="urn:microsoft.com/office/officeart/2005/8/layout/pyramid3"/>
    <dgm:cxn modelId="{162CFE0B-FE97-4451-B63A-EEC3BB1ECB6A}" type="presParOf" srcId="{2E68529E-F28C-447B-B24B-3A398EF56507}" destId="{B55AE826-5258-4CC2-9872-44A8EB8D69A4}" srcOrd="1" destOrd="0" presId="urn:microsoft.com/office/officeart/2005/8/layout/pyramid3"/>
    <dgm:cxn modelId="{5BA3A189-35D6-464B-999C-9A007A994529}" type="presParOf" srcId="{B55AE826-5258-4CC2-9872-44A8EB8D69A4}" destId="{DC47726D-EE7F-4A1D-B387-364C44E5C210}" srcOrd="0" destOrd="0" presId="urn:microsoft.com/office/officeart/2005/8/layout/pyramid3"/>
    <dgm:cxn modelId="{2D16ED6B-CD3A-4F32-9DBE-C3B35FA77BAD}" type="presParOf" srcId="{B55AE826-5258-4CC2-9872-44A8EB8D69A4}" destId="{155FB6E4-E415-4C37-B8FC-0CE40A49D450}" srcOrd="1" destOrd="0" presId="urn:microsoft.com/office/officeart/2005/8/layout/pyramid3"/>
    <dgm:cxn modelId="{FD66CB06-6D53-45EC-9438-747071895052}" type="presParOf" srcId="{2E68529E-F28C-447B-B24B-3A398EF56507}" destId="{F639A961-283E-4D16-8F7A-BC48B0954228}" srcOrd="2" destOrd="0" presId="urn:microsoft.com/office/officeart/2005/8/layout/pyramid3"/>
    <dgm:cxn modelId="{58F93038-4E63-4861-8FC4-82346D294119}" type="presParOf" srcId="{F639A961-283E-4D16-8F7A-BC48B0954228}" destId="{CCD76FBE-FBD3-4ED2-8668-393857646B77}" srcOrd="0" destOrd="0" presId="urn:microsoft.com/office/officeart/2005/8/layout/pyramid3"/>
    <dgm:cxn modelId="{5D56028F-7FA5-4A5B-8CF3-86462EA47B23}" type="presParOf" srcId="{F639A961-283E-4D16-8F7A-BC48B0954228}" destId="{1952D8EA-BC5D-410E-818F-9B0A0DAA1F35}" srcOrd="1" destOrd="0" presId="urn:microsoft.com/office/officeart/2005/8/layout/pyramid3"/>
    <dgm:cxn modelId="{45DFC040-FC15-4D9E-BF7C-43C69B426CA5}" type="presParOf" srcId="{2E68529E-F28C-447B-B24B-3A398EF56507}" destId="{B0BCCA96-3B26-4573-82A3-D0F28E7A64C2}" srcOrd="3" destOrd="0" presId="urn:microsoft.com/office/officeart/2005/8/layout/pyramid3"/>
    <dgm:cxn modelId="{093937F5-C6FB-4AE3-9B08-F7E2D400E1E8}" type="presParOf" srcId="{B0BCCA96-3B26-4573-82A3-D0F28E7A64C2}" destId="{783D977D-12D0-4FEB-B726-C8E0935AB538}" srcOrd="0" destOrd="0" presId="urn:microsoft.com/office/officeart/2005/8/layout/pyramid3"/>
    <dgm:cxn modelId="{42B7ABCF-829E-4D5E-9894-4F3AE947FFF0}" type="presParOf" srcId="{B0BCCA96-3B26-4573-82A3-D0F28E7A64C2}" destId="{E4CEC810-ADD0-4736-A2A6-31664C822B50}" srcOrd="1" destOrd="0" presId="urn:microsoft.com/office/officeart/2005/8/layout/pyramid3"/>
    <dgm:cxn modelId="{F5F4E228-7892-4C08-9709-F431F87228E9}" type="presParOf" srcId="{2E68529E-F28C-447B-B24B-3A398EF56507}" destId="{E67CD4E1-782F-4213-8D13-6E848AAA5C66}" srcOrd="4" destOrd="0" presId="urn:microsoft.com/office/officeart/2005/8/layout/pyramid3"/>
    <dgm:cxn modelId="{EF082304-3804-425D-B26E-9D2E48D37832}" type="presParOf" srcId="{E67CD4E1-782F-4213-8D13-6E848AAA5C66}" destId="{83123ABF-C804-4804-95FA-31CF37547D73}" srcOrd="0" destOrd="0" presId="urn:microsoft.com/office/officeart/2005/8/layout/pyramid3"/>
    <dgm:cxn modelId="{E8F8196B-BC88-44AE-A05D-F55A6AE703A6}" type="presParOf" srcId="{E67CD4E1-782F-4213-8D13-6E848AAA5C66}" destId="{C566EC74-7341-4222-8141-1CFB6AA40911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8634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b="1" kern="1200" spc="150" baseline="0" dirty="0">
              <a:solidFill>
                <a:schemeClr val="tx1"/>
              </a:solidFill>
              <a:latin typeface="+mj-lt"/>
              <a:ea typeface="+mj-ea"/>
              <a:cs typeface="+mj-cs"/>
            </a:rPr>
            <a:t>1. GROWTH</a:t>
          </a:r>
        </a:p>
      </dsp:txBody>
      <dsp:txXfrm>
        <a:off x="8634" y="748982"/>
        <a:ext cx="2013350" cy="604005"/>
      </dsp:txXfrm>
    </dsp:sp>
    <dsp:sp modelId="{22359DD7-1BFB-4900-BAE6-6084F2F57988}">
      <dsp:nvSpPr>
        <dsp:cNvPr id="0" name=""/>
        <dsp:cNvSpPr/>
      </dsp:nvSpPr>
      <dsp:spPr>
        <a:xfrm>
          <a:off x="863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Sales growth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EPS growth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+mn-lt"/>
            </a:rPr>
            <a:t>SSGR</a:t>
          </a:r>
        </a:p>
      </dsp:txBody>
      <dsp:txXfrm>
        <a:off x="8634" y="1352987"/>
        <a:ext cx="2013350" cy="1642942"/>
      </dsp:txXfrm>
    </dsp:sp>
    <dsp:sp modelId="{C4F84DEA-2002-4D32-8E80-70EEE05E345A}">
      <dsp:nvSpPr>
        <dsp:cNvPr id="0" name=""/>
        <dsp:cNvSpPr/>
      </dsp:nvSpPr>
      <dsp:spPr>
        <a:xfrm>
          <a:off x="2129879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2. QUALITY</a:t>
          </a:r>
        </a:p>
      </dsp:txBody>
      <dsp:txXfrm>
        <a:off x="2129879" y="748982"/>
        <a:ext cx="2013350" cy="604005"/>
      </dsp:txXfrm>
    </dsp:sp>
    <dsp:sp modelId="{4FEB85EB-D046-4CDB-8A62-BBCE260C4490}">
      <dsp:nvSpPr>
        <dsp:cNvPr id="0" name=""/>
        <dsp:cNvSpPr/>
      </dsp:nvSpPr>
      <dsp:spPr>
        <a:xfrm>
          <a:off x="212987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Debt Management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Asset Management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spc="50" baseline="0" dirty="0">
              <a:latin typeface="+mn-lt"/>
            </a:rPr>
            <a:t>Liquidity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spc="50" baseline="0" dirty="0">
            <a:latin typeface="+mn-lt"/>
          </a:endParaRPr>
        </a:p>
      </dsp:txBody>
      <dsp:txXfrm>
        <a:off x="2129879" y="1352987"/>
        <a:ext cx="2013350" cy="1642942"/>
      </dsp:txXfrm>
    </dsp:sp>
    <dsp:sp modelId="{49B7F8FA-D256-41EF-9327-52A3551D9A60}">
      <dsp:nvSpPr>
        <dsp:cNvPr id="0" name=""/>
        <dsp:cNvSpPr/>
      </dsp:nvSpPr>
      <dsp:spPr>
        <a:xfrm>
          <a:off x="4251124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3. VALUATION</a:t>
          </a:r>
        </a:p>
      </dsp:txBody>
      <dsp:txXfrm>
        <a:off x="4251124" y="748982"/>
        <a:ext cx="2013350" cy="604005"/>
      </dsp:txXfrm>
    </dsp:sp>
    <dsp:sp modelId="{6B5FE59C-B471-448A-AA7A-B526DCC4D4CA}">
      <dsp:nvSpPr>
        <dsp:cNvPr id="0" name=""/>
        <dsp:cNvSpPr/>
      </dsp:nvSpPr>
      <dsp:spPr>
        <a:xfrm>
          <a:off x="4251124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Price to Earnings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Price to FCF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EV/EBITDA</a:t>
          </a:r>
        </a:p>
      </dsp:txBody>
      <dsp:txXfrm>
        <a:off x="4251124" y="1352987"/>
        <a:ext cx="2013350" cy="1642942"/>
      </dsp:txXfrm>
    </dsp:sp>
    <dsp:sp modelId="{4132ECB1-6BEF-4935-AFA3-B2EAA48FDE7E}">
      <dsp:nvSpPr>
        <dsp:cNvPr id="0" name=""/>
        <dsp:cNvSpPr/>
      </dsp:nvSpPr>
      <dsp:spPr>
        <a:xfrm>
          <a:off x="6372369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4. PROFITABILITY</a:t>
          </a:r>
        </a:p>
      </dsp:txBody>
      <dsp:txXfrm>
        <a:off x="6372369" y="748982"/>
        <a:ext cx="2013350" cy="604005"/>
      </dsp:txXfrm>
    </dsp:sp>
    <dsp:sp modelId="{C42A8BDE-B838-475D-AFDE-17B60D744AB6}">
      <dsp:nvSpPr>
        <dsp:cNvPr id="0" name=""/>
        <dsp:cNvSpPr/>
      </dsp:nvSpPr>
      <dsp:spPr>
        <a:xfrm>
          <a:off x="6372369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874" tIns="198874" rIns="198874" bIns="198874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ROCE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EBITDA margin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Dividend Yield</a:t>
          </a:r>
        </a:p>
      </dsp:txBody>
      <dsp:txXfrm>
        <a:off x="6372369" y="1352987"/>
        <a:ext cx="2013350" cy="1642942"/>
      </dsp:txXfrm>
    </dsp:sp>
    <dsp:sp modelId="{59606EB9-9F10-4D12-A33F-A242FDCC0D0F}">
      <dsp:nvSpPr>
        <dsp:cNvPr id="0" name=""/>
        <dsp:cNvSpPr/>
      </dsp:nvSpPr>
      <dsp:spPr>
        <a:xfrm>
          <a:off x="8493615" y="748982"/>
          <a:ext cx="2013350" cy="604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099" tIns="159099" rIns="159099" bIns="15909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5. MOMENTUM</a:t>
          </a:r>
        </a:p>
      </dsp:txBody>
      <dsp:txXfrm>
        <a:off x="8493615" y="748982"/>
        <a:ext cx="2013350" cy="604005"/>
      </dsp:txXfrm>
    </dsp:sp>
    <dsp:sp modelId="{C8429E68-36DD-4F6A-A2F4-7CCDADCEFAD1}">
      <dsp:nvSpPr>
        <dsp:cNvPr id="0" name=""/>
        <dsp:cNvSpPr/>
      </dsp:nvSpPr>
      <dsp:spPr>
        <a:xfrm>
          <a:off x="8493615" y="1352987"/>
          <a:ext cx="2013350" cy="1642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RSI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MACD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Super Trend</a:t>
          </a:r>
        </a:p>
      </dsp:txBody>
      <dsp:txXfrm>
        <a:off x="8493615" y="1352987"/>
        <a:ext cx="2013350" cy="1642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3A9F3-87A1-4C76-B932-F020A381D617}">
      <dsp:nvSpPr>
        <dsp:cNvPr id="0" name=""/>
        <dsp:cNvSpPr/>
      </dsp:nvSpPr>
      <dsp:spPr>
        <a:xfrm rot="10800000">
          <a:off x="0" y="0"/>
          <a:ext cx="10515599" cy="792821"/>
        </a:xfrm>
        <a:prstGeom prst="trapezoid">
          <a:avLst>
            <a:gd name="adj" fmla="val 1403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Universe</a:t>
          </a:r>
        </a:p>
      </dsp:txBody>
      <dsp:txXfrm rot="-10800000">
        <a:off x="1840230" y="0"/>
        <a:ext cx="6835140" cy="792821"/>
      </dsp:txXfrm>
    </dsp:sp>
    <dsp:sp modelId="{DC47726D-EE7F-4A1D-B387-364C44E5C210}">
      <dsp:nvSpPr>
        <dsp:cNvPr id="0" name=""/>
        <dsp:cNvSpPr/>
      </dsp:nvSpPr>
      <dsp:spPr>
        <a:xfrm rot="10800000">
          <a:off x="1113108" y="792821"/>
          <a:ext cx="8289382" cy="738022"/>
        </a:xfrm>
        <a:prstGeom prst="trapezoid">
          <a:avLst>
            <a:gd name="adj" fmla="val 1403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Screening</a:t>
          </a:r>
        </a:p>
      </dsp:txBody>
      <dsp:txXfrm rot="-10800000">
        <a:off x="2563750" y="792821"/>
        <a:ext cx="5388098" cy="738022"/>
      </dsp:txXfrm>
    </dsp:sp>
    <dsp:sp modelId="{CCD76FBE-FBD3-4ED2-8668-393857646B77}">
      <dsp:nvSpPr>
        <dsp:cNvPr id="0" name=""/>
        <dsp:cNvSpPr/>
      </dsp:nvSpPr>
      <dsp:spPr>
        <a:xfrm rot="10800000">
          <a:off x="2149281" y="1530844"/>
          <a:ext cx="6217037" cy="738022"/>
        </a:xfrm>
        <a:prstGeom prst="trapezoid">
          <a:avLst>
            <a:gd name="adj" fmla="val 1403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Selection</a:t>
          </a:r>
        </a:p>
      </dsp:txBody>
      <dsp:txXfrm rot="-10800000">
        <a:off x="3237262" y="1530844"/>
        <a:ext cx="4041074" cy="738022"/>
      </dsp:txXfrm>
    </dsp:sp>
    <dsp:sp modelId="{783D977D-12D0-4FEB-B726-C8E0935AB538}">
      <dsp:nvSpPr>
        <dsp:cNvPr id="0" name=""/>
        <dsp:cNvSpPr/>
      </dsp:nvSpPr>
      <dsp:spPr>
        <a:xfrm rot="10800000">
          <a:off x="3185454" y="2268867"/>
          <a:ext cx="4144691" cy="738022"/>
        </a:xfrm>
        <a:prstGeom prst="trapezoid">
          <a:avLst>
            <a:gd name="adj" fmla="val 1403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Position Sizing</a:t>
          </a:r>
        </a:p>
      </dsp:txBody>
      <dsp:txXfrm rot="-10800000">
        <a:off x="3910775" y="2268867"/>
        <a:ext cx="2694049" cy="738022"/>
      </dsp:txXfrm>
    </dsp:sp>
    <dsp:sp modelId="{83123ABF-C804-4804-95FA-31CF37547D73}">
      <dsp:nvSpPr>
        <dsp:cNvPr id="0" name=""/>
        <dsp:cNvSpPr/>
      </dsp:nvSpPr>
      <dsp:spPr>
        <a:xfrm rot="10800000" flipH="1">
          <a:off x="4231108" y="3006890"/>
          <a:ext cx="2053383" cy="738022"/>
        </a:xfrm>
        <a:prstGeom prst="trapezoid">
          <a:avLst>
            <a:gd name="adj" fmla="val 14039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endParaRPr lang="en-US" sz="1800" b="1" kern="1200" dirty="0">
            <a:solidFill>
              <a:srgbClr val="FF0000"/>
            </a:solidFill>
          </a:endParaRPr>
        </a:p>
      </dsp:txBody>
      <dsp:txXfrm rot="-10800000">
        <a:off x="4231108" y="3006890"/>
        <a:ext cx="2053383" cy="738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603682" cy="112220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Quant Equity Ratings </a:t>
            </a:r>
            <a:r>
              <a:rPr lang="en-US" dirty="0"/>
              <a:t>model universe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b="1" dirty="0"/>
              <a:t>Quant Equity Ratings </a:t>
            </a:r>
            <a:r>
              <a:rPr lang="en-US" dirty="0"/>
              <a:t>are based upon a rules-based, systematic approach that evaluates each stock based on a wide variety of investment criteria from five broad categories: Growth, Quality, Valuation, Profitability and Momentum.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FACTOR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ANALYSIS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0605601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7E45997-0D1C-4B7F-94C8-0465CC12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cs typeface="Arial" panose="020B0604020202020204" pitchFamily="34" charset="0"/>
              </a:rPr>
              <a:t>stocks universe ranked by quant score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CD3BEE-6E90-1571-75A7-EFB727D3F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555"/>
          <a:stretch/>
        </p:blipFill>
        <p:spPr>
          <a:xfrm>
            <a:off x="2256799" y="1937747"/>
            <a:ext cx="1794969" cy="42677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097D1B-658F-ADA0-C41A-B77503328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7" r="54879"/>
          <a:stretch/>
        </p:blipFill>
        <p:spPr>
          <a:xfrm>
            <a:off x="4051768" y="1937747"/>
            <a:ext cx="856113" cy="4267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BDEC79-64F8-E1FC-AA67-69CB491D27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34"/>
          <a:stretch/>
        </p:blipFill>
        <p:spPr>
          <a:xfrm>
            <a:off x="4907881" y="1937747"/>
            <a:ext cx="4427703" cy="4267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ED4863-4D1F-4B00-ED24-B0C761095D10}"/>
              </a:ext>
            </a:extLst>
          </p:cNvPr>
          <p:cNvSpPr txBox="1"/>
          <p:nvPr/>
        </p:nvSpPr>
        <p:spPr>
          <a:xfrm>
            <a:off x="8465660" y="2080177"/>
            <a:ext cx="79420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6D737D"/>
                </a:solidFill>
              </a:rPr>
              <a:t>Momentum</a:t>
            </a:r>
            <a:endParaRPr lang="en-US" sz="2400" b="1" dirty="0">
              <a:solidFill>
                <a:srgbClr val="6D737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06AEA-2DF5-11EC-4D5A-CA65D8F50358}"/>
              </a:ext>
            </a:extLst>
          </p:cNvPr>
          <p:cNvSpPr txBox="1"/>
          <p:nvPr/>
        </p:nvSpPr>
        <p:spPr>
          <a:xfrm>
            <a:off x="5032393" y="2080177"/>
            <a:ext cx="55163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6D737D"/>
                </a:solidFill>
              </a:rPr>
              <a:t>Growth</a:t>
            </a:r>
            <a:endParaRPr lang="en-US" sz="2400" b="1" dirty="0">
              <a:solidFill>
                <a:srgbClr val="6D737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274CCE-A5C2-C479-0652-B7AB70F60D58}"/>
              </a:ext>
            </a:extLst>
          </p:cNvPr>
          <p:cNvSpPr txBox="1"/>
          <p:nvPr/>
        </p:nvSpPr>
        <p:spPr>
          <a:xfrm>
            <a:off x="5797194" y="2080177"/>
            <a:ext cx="55163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6D737D"/>
                </a:solidFill>
              </a:rPr>
              <a:t>Quality</a:t>
            </a:r>
            <a:endParaRPr lang="en-US" sz="2400" b="1" dirty="0">
              <a:solidFill>
                <a:srgbClr val="6D737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EDBC1D-B96F-62BA-ED1E-5E05E302F80F}"/>
              </a:ext>
            </a:extLst>
          </p:cNvPr>
          <p:cNvSpPr txBox="1"/>
          <p:nvPr/>
        </p:nvSpPr>
        <p:spPr>
          <a:xfrm>
            <a:off x="6605642" y="2080177"/>
            <a:ext cx="676481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6D737D"/>
                </a:solidFill>
              </a:rPr>
              <a:t>Valuation</a:t>
            </a:r>
            <a:endParaRPr lang="en-US" sz="2400" b="1" dirty="0">
              <a:solidFill>
                <a:srgbClr val="6D737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648F2-4446-118D-C9B4-6D96DA5E098F}"/>
              </a:ext>
            </a:extLst>
          </p:cNvPr>
          <p:cNvSpPr txBox="1"/>
          <p:nvPr/>
        </p:nvSpPr>
        <p:spPr>
          <a:xfrm>
            <a:off x="7577146" y="2080177"/>
            <a:ext cx="8128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6D737D"/>
                </a:solidFill>
              </a:rPr>
              <a:t>Profitability</a:t>
            </a:r>
            <a:endParaRPr lang="en-US" sz="2400" b="1" dirty="0">
              <a:solidFill>
                <a:srgbClr val="6D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44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7B84834-ADE8-5D08-6CD8-73800D1D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rules based approach</a:t>
            </a:r>
          </a:p>
        </p:txBody>
      </p:sp>
      <p:graphicFrame>
        <p:nvGraphicFramePr>
          <p:cNvPr id="15" name="SmartArt Placeholder 14">
            <a:extLst>
              <a:ext uri="{FF2B5EF4-FFF2-40B4-BE49-F238E27FC236}">
                <a16:creationId xmlns:a16="http://schemas.microsoft.com/office/drawing/2014/main" id="{CEAD32A1-C6D3-5615-1599-E8C99751174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24241238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51718D-7099-DB32-18F3-99685CAF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E9761-0C96-4F9C-AD06-DD7FEA5DA2A1}"/>
              </a:ext>
            </a:extLst>
          </p:cNvPr>
          <p:cNvSpPr txBox="1"/>
          <p:nvPr/>
        </p:nvSpPr>
        <p:spPr>
          <a:xfrm>
            <a:off x="4307115" y="2603852"/>
            <a:ext cx="4018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Companies in Large, mid and small cap segment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87652F-D597-9CDC-D887-3BB88D5D42E0}"/>
              </a:ext>
            </a:extLst>
          </p:cNvPr>
          <p:cNvSpPr txBox="1"/>
          <p:nvPr/>
        </p:nvSpPr>
        <p:spPr>
          <a:xfrm>
            <a:off x="5048655" y="3332316"/>
            <a:ext cx="2535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for accounting red flags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731A73-9B41-C86A-7FBB-F7B8C8F1DA45}"/>
              </a:ext>
            </a:extLst>
          </p:cNvPr>
          <p:cNvSpPr txBox="1"/>
          <p:nvPr/>
        </p:nvSpPr>
        <p:spPr>
          <a:xfrm>
            <a:off x="5135179" y="4076181"/>
            <a:ext cx="2090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basis Factor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3FAC3D-10C9-3214-631A-54E854F83EDC}"/>
              </a:ext>
            </a:extLst>
          </p:cNvPr>
          <p:cNvSpPr txBox="1"/>
          <p:nvPr/>
        </p:nvSpPr>
        <p:spPr>
          <a:xfrm>
            <a:off x="5271441" y="4840025"/>
            <a:ext cx="2090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basis value metric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F8D899-238D-C0DC-5B0E-2BE59577E829}"/>
              </a:ext>
            </a:extLst>
          </p:cNvPr>
          <p:cNvSpPr txBox="1"/>
          <p:nvPr/>
        </p:nvSpPr>
        <p:spPr>
          <a:xfrm>
            <a:off x="5027559" y="5317379"/>
            <a:ext cx="2305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/>
              <a:t>Model Portfolio</a:t>
            </a:r>
          </a:p>
        </p:txBody>
      </p:sp>
    </p:spTree>
    <p:extLst>
      <p:ext uri="{BB962C8B-B14F-4D97-AF65-F5344CB8AC3E}">
        <p14:creationId xmlns:p14="http://schemas.microsoft.com/office/powerpoint/2010/main" val="300614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QUANT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2861" y="2217740"/>
            <a:ext cx="2882475" cy="823912"/>
          </a:xfrm>
        </p:spPr>
        <p:txBody>
          <a:bodyPr/>
          <a:lstStyle/>
          <a:p>
            <a:r>
              <a:rPr lang="en-US" b="1" dirty="0"/>
              <a:t>Screening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645" y="3275410"/>
            <a:ext cx="3290692" cy="26854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algos derived from academic research to eliminate stocks with red flags i.e., poor quality of accounts and corporate governance.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Greatly minimize chances of poor performers or poor-quality companies entering the investment universe.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7422" y="2217740"/>
            <a:ext cx="2896671" cy="823912"/>
          </a:xfrm>
        </p:spPr>
        <p:txBody>
          <a:bodyPr/>
          <a:lstStyle/>
          <a:p>
            <a:r>
              <a:rPr lang="en-US" b="1" dirty="0"/>
              <a:t>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7422" y="3275410"/>
            <a:ext cx="2896671" cy="1997867"/>
          </a:xfrm>
        </p:spPr>
        <p:txBody>
          <a:bodyPr>
            <a:normAutofit/>
          </a:bodyPr>
          <a:lstStyle/>
          <a:p>
            <a:r>
              <a:rPr lang="en-US" dirty="0"/>
              <a:t>Focus on earnings growth + earnings quality with ideal valuations and strong momentum.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06178" y="3275410"/>
            <a:ext cx="3383457" cy="228789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Concentrated Portfolios deliver best returns as returns do not get average out.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term orientation with low churn to realize the power of compounding.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06178" y="2217740"/>
            <a:ext cx="2882475" cy="823912"/>
          </a:xfrm>
        </p:spPr>
        <p:txBody>
          <a:bodyPr/>
          <a:lstStyle/>
          <a:p>
            <a:r>
              <a:rPr lang="en-US" b="1" dirty="0"/>
              <a:t>Position Sizing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7A6-FBCA-DECB-E9CE-9A0FE282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ALPHA GENERATION AT EVERY FILTER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49189-8059-20E0-1778-98FB5FA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A06A23-8DFA-D222-9040-511DF5F198E4}"/>
              </a:ext>
            </a:extLst>
          </p:cNvPr>
          <p:cNvPicPr>
            <a:picLocks noGrp="1" noChangeAspect="1" noChangeArrowheads="1"/>
          </p:cNvPicPr>
          <p:nvPr>
            <p:ph type="tbl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0"/>
          <a:stretch/>
        </p:blipFill>
        <p:spPr bwMode="auto">
          <a:xfrm>
            <a:off x="1419738" y="1729796"/>
            <a:ext cx="8771184" cy="499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68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C73F-C405-3B62-15DF-C7C3C51D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Back tested performance of QUANT MODEL PORTFOLIO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F49DA-8F79-B248-BBEB-9F3F0AFB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1637" y="5781127"/>
            <a:ext cx="6067425" cy="36512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Performance comparison of Quant model portfolio and Nifty 500 with 1000 invested on July 2006 until July 2022.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F99F7-2FF8-067B-6DD7-228D9A73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4603AB-70CB-4EA1-2D41-20E5132B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94" y="2265911"/>
            <a:ext cx="7925906" cy="35152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B9590-9D45-E70B-4C9D-2F54BEDC98C3}"/>
              </a:ext>
            </a:extLst>
          </p:cNvPr>
          <p:cNvSpPr txBox="1"/>
          <p:nvPr/>
        </p:nvSpPr>
        <p:spPr>
          <a:xfrm>
            <a:off x="5419172" y="2311399"/>
            <a:ext cx="556178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Nifty 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FBDBB-2315-8CED-5EF1-BF086A481D27}"/>
              </a:ext>
            </a:extLst>
          </p:cNvPr>
          <p:cNvSpPr txBox="1"/>
          <p:nvPr/>
        </p:nvSpPr>
        <p:spPr>
          <a:xfrm>
            <a:off x="6355796" y="2311399"/>
            <a:ext cx="113085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 b="1" dirty="0"/>
              <a:t>Quant Model Portfolio</a:t>
            </a:r>
          </a:p>
        </p:txBody>
      </p:sp>
    </p:spTree>
    <p:extLst>
      <p:ext uri="{BB962C8B-B14F-4D97-AF65-F5344CB8AC3E}">
        <p14:creationId xmlns:p14="http://schemas.microsoft.com/office/powerpoint/2010/main" val="358086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C6F004-8F9D-4F40-8394-6C4C67F7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255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Office Theme</vt:lpstr>
      <vt:lpstr>Quant Equity Ratings model universe</vt:lpstr>
      <vt:lpstr>SUMMARY</vt:lpstr>
      <vt:lpstr>FACTOR ANALYSIS</vt:lpstr>
      <vt:lpstr>stocks universe ranked by quant score</vt:lpstr>
      <vt:lpstr>rules based approach</vt:lpstr>
      <vt:lpstr>QUANT FRAMEWORK</vt:lpstr>
      <vt:lpstr>ALPHA GENERATION AT EVERY FILTER</vt:lpstr>
      <vt:lpstr>Back tested performance of QUANT MODEL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2023-05-31T06:44:55Z</dcterms:created>
  <dcterms:modified xsi:type="dcterms:W3CDTF">2023-06-13T14:26:59Z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80da4fc4-1811-4074-813b-47e2e866272a_Enabled">
    <vt:lpwstr>true</vt:lpwstr>
  </property>
  <property fmtid="{D5CDD505-2E9C-101B-9397-08002B2CF9AE}" pid="4" name="MSIP_Label_80da4fc4-1811-4074-813b-47e2e866272a_SetDate">
    <vt:lpwstr>2023-05-31T07:08:13Z</vt:lpwstr>
  </property>
  <property fmtid="{D5CDD505-2E9C-101B-9397-08002B2CF9AE}" pid="5" name="MSIP_Label_80da4fc4-1811-4074-813b-47e2e866272a_Method">
    <vt:lpwstr>Privileged</vt:lpwstr>
  </property>
  <property fmtid="{D5CDD505-2E9C-101B-9397-08002B2CF9AE}" pid="6" name="MSIP_Label_80da4fc4-1811-4074-813b-47e2e866272a_Name">
    <vt:lpwstr>External</vt:lpwstr>
  </property>
  <property fmtid="{D5CDD505-2E9C-101B-9397-08002B2CF9AE}" pid="7" name="MSIP_Label_80da4fc4-1811-4074-813b-47e2e866272a_SiteId">
    <vt:lpwstr>4d8b04bf-7a7c-48a0-b6e3-38da5008297e</vt:lpwstr>
  </property>
  <property fmtid="{D5CDD505-2E9C-101B-9397-08002B2CF9AE}" pid="8" name="MSIP_Label_80da4fc4-1811-4074-813b-47e2e866272a_ActionId">
    <vt:lpwstr>01c90286-047b-4b6e-88fd-635f447074b1</vt:lpwstr>
  </property>
  <property fmtid="{D5CDD505-2E9C-101B-9397-08002B2CF9AE}" pid="9" name="MSIP_Label_80da4fc4-1811-4074-813b-47e2e866272a_ContentBits">
    <vt:lpwstr>0</vt:lpwstr>
  </property>
</Properties>
</file>