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2" r:id="rId9"/>
    <p:sldId id="273" r:id="rId10"/>
    <p:sldId id="274" r:id="rId11"/>
    <p:sldId id="275" r:id="rId12"/>
    <p:sldId id="270" r:id="rId13"/>
    <p:sldId id="266" r:id="rId14"/>
    <p:sldId id="271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C774B9E-9652-433C-9428-1DC634257379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6B94E2F-826E-46B7-B37F-3C70ECDA4F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2892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4B9E-9652-433C-9428-1DC634257379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4E2F-826E-46B7-B37F-3C70ECDA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2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4B9E-9652-433C-9428-1DC634257379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4E2F-826E-46B7-B37F-3C70ECDA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4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4B9E-9652-433C-9428-1DC634257379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4E2F-826E-46B7-B37F-3C70ECDA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1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4B9E-9652-433C-9428-1DC634257379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4E2F-826E-46B7-B37F-3C70ECDA4F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403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4B9E-9652-433C-9428-1DC634257379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4E2F-826E-46B7-B37F-3C70ECDA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4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4B9E-9652-433C-9428-1DC634257379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4E2F-826E-46B7-B37F-3C70ECDA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4B9E-9652-433C-9428-1DC634257379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4E2F-826E-46B7-B37F-3C70ECDA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4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4B9E-9652-433C-9428-1DC634257379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4E2F-826E-46B7-B37F-3C70ECDA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8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4B9E-9652-433C-9428-1DC634257379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4E2F-826E-46B7-B37F-3C70ECDA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5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4B9E-9652-433C-9428-1DC634257379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4E2F-826E-46B7-B37F-3C70ECDA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6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C774B9E-9652-433C-9428-1DC634257379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6B94E2F-826E-46B7-B37F-3C70ECDA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0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groups/me/reports/c15a20fe-c91f-40f2-b1ed-a745fcbe29fa/ReportSection?experience=power-bi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ur-username" TargetMode="External"/><Relationship Id="rId2" Type="http://schemas.openxmlformats.org/officeDocument/2006/relationships/hyperlink" Target="https://www.linkedin.com/in/john-widno-dorcy-19399a216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johnwidno/johnwidn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wesome Presentation Title-0">
            <a:extLst>
              <a:ext uri="{FF2B5EF4-FFF2-40B4-BE49-F238E27FC236}">
                <a16:creationId xmlns:a16="http://schemas.microsoft.com/office/drawing/2014/main" id="{F5A3C868-7AFC-368B-EA4D-04922D821B4D}"/>
              </a:ext>
            </a:extLst>
          </p:cNvPr>
          <p:cNvSpPr txBox="1"/>
          <p:nvPr/>
        </p:nvSpPr>
        <p:spPr>
          <a:xfrm>
            <a:off x="946774" y="560438"/>
            <a:ext cx="6515910" cy="2649636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>
              <a:lnSpc>
                <a:spcPts val="7128"/>
              </a:lnSpc>
            </a:pPr>
            <a:r>
              <a:rPr lang="en-US" altLang="en-US" sz="4800" b="1" dirty="0">
                <a:latin typeface="Arial" panose="020B0604020202020204" pitchFamily="34" charset="0"/>
              </a:rPr>
              <a:t>New Movie Studio Analysis for film production</a:t>
            </a:r>
            <a:endParaRPr lang="en-US" sz="4800" b="1" spc="-132" dirty="0">
              <a:latin typeface="IBM Plex Serif SemiBold" panose="00000700000000000000" pitchFamily="2" charset="0"/>
            </a:endParaRPr>
          </a:p>
        </p:txBody>
      </p:sp>
      <p:sp>
        <p:nvSpPr>
          <p:cNvPr id="7" name="A small sentence which explains all about this presentation-0">
            <a:extLst>
              <a:ext uri="{FF2B5EF4-FFF2-40B4-BE49-F238E27FC236}">
                <a16:creationId xmlns:a16="http://schemas.microsoft.com/office/drawing/2014/main" id="{ED67FC0E-5A6E-EAFD-1092-275ABF2BC74E}"/>
              </a:ext>
            </a:extLst>
          </p:cNvPr>
          <p:cNvSpPr txBox="1"/>
          <p:nvPr/>
        </p:nvSpPr>
        <p:spPr>
          <a:xfrm>
            <a:off x="946774" y="5478015"/>
            <a:ext cx="6624065" cy="307777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July 27, 2025</a:t>
            </a:r>
            <a:endParaRPr lang="en-US" altLang="en-US" sz="200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Presenter Name-430">
            <a:extLst>
              <a:ext uri="{FF2B5EF4-FFF2-40B4-BE49-F238E27FC236}">
                <a16:creationId xmlns:a16="http://schemas.microsoft.com/office/drawing/2014/main" id="{92231E78-5978-9F08-3437-71FA1F12EEB7}"/>
              </a:ext>
            </a:extLst>
          </p:cNvPr>
          <p:cNvSpPr txBox="1"/>
          <p:nvPr/>
        </p:nvSpPr>
        <p:spPr>
          <a:xfrm>
            <a:off x="939749" y="4792338"/>
            <a:ext cx="6199157" cy="438582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672"/>
              </a:lnSpc>
            </a:pPr>
            <a:r>
              <a:rPr lang="en-US" sz="2700" spc="-54" dirty="0">
                <a:solidFill>
                  <a:schemeClr val="tx1">
                    <a:lumMod val="95000"/>
                  </a:schemeClr>
                </a:solidFill>
                <a:latin typeface="IBM Plex Serif SemiBold" panose="00000700000000000000" pitchFamily="2" charset="0"/>
              </a:rPr>
              <a:t>John Widno DORCY</a:t>
            </a:r>
          </a:p>
        </p:txBody>
      </p:sp>
      <p:sp>
        <p:nvSpPr>
          <p:cNvPr id="10" name="A small sentence which explains all about this presentation-0">
            <a:extLst>
              <a:ext uri="{FF2B5EF4-FFF2-40B4-BE49-F238E27FC236}">
                <a16:creationId xmlns:a16="http://schemas.microsoft.com/office/drawing/2014/main" id="{79A5D53B-CAC8-8412-98E5-FEC26A494408}"/>
              </a:ext>
            </a:extLst>
          </p:cNvPr>
          <p:cNvSpPr txBox="1"/>
          <p:nvPr/>
        </p:nvSpPr>
        <p:spPr>
          <a:xfrm>
            <a:off x="939749" y="4190156"/>
            <a:ext cx="6227967" cy="307777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Type of films for Strategic Investment</a:t>
            </a:r>
            <a:endParaRPr lang="en-US" altLang="en-US" sz="200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 descr="A close-up of a film strip&#10;&#10;AI-generated content may be incorrect.">
            <a:extLst>
              <a:ext uri="{FF2B5EF4-FFF2-40B4-BE49-F238E27FC236}">
                <a16:creationId xmlns:a16="http://schemas.microsoft.com/office/drawing/2014/main" id="{0B1A2AD1-C7E8-BDD1-27B2-412B214DF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52420" y="1118419"/>
            <a:ext cx="6858000" cy="462116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85401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E553C-3E2F-0827-A78E-AC0CA44FE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0" descr="preencoded.png">
            <a:extLst>
              <a:ext uri="{FF2B5EF4-FFF2-40B4-BE49-F238E27FC236}">
                <a16:creationId xmlns:a16="http://schemas.microsoft.com/office/drawing/2014/main" id="{7E023897-E44C-879E-FAF0-E0624DFC8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6645"/>
            <a:ext cx="12300155" cy="1196998"/>
          </a:xfrm>
          <a:prstGeom prst="rect">
            <a:avLst/>
          </a:prstGeom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66C4C18A-043F-42AE-93F4-E00B795094E3}"/>
              </a:ext>
            </a:extLst>
          </p:cNvPr>
          <p:cNvSpPr/>
          <p:nvPr/>
        </p:nvSpPr>
        <p:spPr>
          <a:xfrm>
            <a:off x="807647" y="178790"/>
            <a:ext cx="6228143" cy="821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4400" b="1" dirty="0"/>
              <a:t>Data Analysis</a:t>
            </a:r>
          </a:p>
        </p:txBody>
      </p:sp>
      <p:pic>
        <p:nvPicPr>
          <p:cNvPr id="7" name="Picture 6" descr="A graph with blue and black text&#10;&#10;AI-generated content may be incorrect.">
            <a:extLst>
              <a:ext uri="{FF2B5EF4-FFF2-40B4-BE49-F238E27FC236}">
                <a16:creationId xmlns:a16="http://schemas.microsoft.com/office/drawing/2014/main" id="{FB822281-BFAC-0F86-54A2-5B9BA5B79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685794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98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4EB6F-0217-444B-7860-851FFFF23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0" descr="preencoded.png">
            <a:extLst>
              <a:ext uri="{FF2B5EF4-FFF2-40B4-BE49-F238E27FC236}">
                <a16:creationId xmlns:a16="http://schemas.microsoft.com/office/drawing/2014/main" id="{9CD21A4C-31C7-64E3-E18F-7E45524F9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6645"/>
            <a:ext cx="12300155" cy="1196998"/>
          </a:xfrm>
          <a:prstGeom prst="rect">
            <a:avLst/>
          </a:prstGeom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313B0C68-0999-F50A-F8D4-6EE741F98D86}"/>
              </a:ext>
            </a:extLst>
          </p:cNvPr>
          <p:cNvSpPr/>
          <p:nvPr/>
        </p:nvSpPr>
        <p:spPr>
          <a:xfrm>
            <a:off x="807647" y="178790"/>
            <a:ext cx="6228143" cy="821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4400" b="1" dirty="0"/>
              <a:t>Data Analysis</a:t>
            </a:r>
          </a:p>
        </p:txBody>
      </p:sp>
      <p:pic>
        <p:nvPicPr>
          <p:cNvPr id="3" name="Picture 2" descr="A graph with blue and black text&#10;&#10;AI-generated content may be incorrect.">
            <a:extLst>
              <a:ext uri="{FF2B5EF4-FFF2-40B4-BE49-F238E27FC236}">
                <a16:creationId xmlns:a16="http://schemas.microsoft.com/office/drawing/2014/main" id="{C058F378-3191-2465-13BB-2B0092C6D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685794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0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159DA-C7A8-EE76-FFA6-13580351F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48B07F2E-F62E-E65B-C000-D69970FA895C}"/>
              </a:ext>
            </a:extLst>
          </p:cNvPr>
          <p:cNvSpPr/>
          <p:nvPr/>
        </p:nvSpPr>
        <p:spPr>
          <a:xfrm>
            <a:off x="896138" y="377409"/>
            <a:ext cx="6228143" cy="821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4400" b="1"/>
              <a:t>Recommendations</a:t>
            </a:r>
            <a:endParaRPr lang="en-US" sz="4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448579-EC17-D262-65E0-DE932B7EF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654" y="1198972"/>
            <a:ext cx="7148051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Movie  Models to the Company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The most common genres are: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Drama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Comedy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Action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Thriller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Adventure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Romance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/>
              <a:t>Documentory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However, the most successful genres (combining ratings and votes) are: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Action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Adventure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Drama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comedy.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" name="Picture 2" descr="A water in a city&#10;&#10;AI-generated content may be incorrect.">
            <a:extLst>
              <a:ext uri="{FF2B5EF4-FFF2-40B4-BE49-F238E27FC236}">
                <a16:creationId xmlns:a16="http://schemas.microsoft.com/office/drawing/2014/main" id="{4632BE27-2891-0CAC-D320-7D427EA7E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144" y="0"/>
            <a:ext cx="48498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58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D5CF3-97B1-3F69-4189-DF117DD7F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A646D34-3238-EF27-B036-893BCA3D0752}"/>
              </a:ext>
            </a:extLst>
          </p:cNvPr>
          <p:cNvSpPr/>
          <p:nvPr/>
        </p:nvSpPr>
        <p:spPr>
          <a:xfrm flipH="1">
            <a:off x="511277" y="1172128"/>
            <a:ext cx="10220486" cy="686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Business Movie Summary</a:t>
            </a:r>
            <a:endParaRPr lang="en-US" sz="4450" dirty="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E5197342-F675-A157-E055-B2B2ECB3E515}"/>
              </a:ext>
            </a:extLst>
          </p:cNvPr>
          <p:cNvSpPr/>
          <p:nvPr/>
        </p:nvSpPr>
        <p:spPr>
          <a:xfrm flipH="1">
            <a:off x="2621335" y="2531276"/>
            <a:ext cx="2973219" cy="3433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3F3F2"/>
                </a:solidFill>
                <a:latin typeface="IBM Plex Sans Medium" pitchFamily="34" charset="0"/>
              </a:rPr>
              <a:t>Grouping by Genres</a:t>
            </a:r>
            <a:endParaRPr lang="en-US" sz="220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F3D06B55-B77D-792D-DEB7-9C2318F1A5B6}"/>
              </a:ext>
            </a:extLst>
          </p:cNvPr>
          <p:cNvSpPr/>
          <p:nvPr/>
        </p:nvSpPr>
        <p:spPr>
          <a:xfrm flipH="1">
            <a:off x="2621336" y="3149578"/>
            <a:ext cx="3354645" cy="351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+mj-lt"/>
                <a:ea typeface="Roboto" pitchFamily="34" charset="-122"/>
                <a:cs typeface="Roboto" pitchFamily="34" charset="-120"/>
              </a:rPr>
              <a:t>Drama </a:t>
            </a:r>
            <a:endParaRPr lang="en-US" sz="1750" dirty="0">
              <a:latin typeface="+mj-lt"/>
            </a:endParaRPr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6434C1AE-03B1-BEEF-763C-3A9C93CDB794}"/>
              </a:ext>
            </a:extLst>
          </p:cNvPr>
          <p:cNvSpPr/>
          <p:nvPr/>
        </p:nvSpPr>
        <p:spPr>
          <a:xfrm flipH="1">
            <a:off x="2621335" y="4092604"/>
            <a:ext cx="3354645" cy="351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+mj-lt"/>
                <a:ea typeface="Roboto" pitchFamily="34" charset="-122"/>
              </a:rPr>
              <a:t>Adventure</a:t>
            </a:r>
            <a:endParaRPr lang="en-US" sz="1750" dirty="0">
              <a:latin typeface="+mj-lt"/>
            </a:endParaRPr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EAB07D3C-9231-8136-08B8-E68C53ADD6E3}"/>
              </a:ext>
            </a:extLst>
          </p:cNvPr>
          <p:cNvSpPr/>
          <p:nvPr/>
        </p:nvSpPr>
        <p:spPr>
          <a:xfrm flipH="1">
            <a:off x="6626943" y="3719989"/>
            <a:ext cx="2661747" cy="3433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750"/>
              </a:lnSpc>
            </a:pPr>
            <a:endParaRPr lang="en-US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F812483E-B96D-C2E9-72B1-D2AE5D16015F}"/>
              </a:ext>
            </a:extLst>
          </p:cNvPr>
          <p:cNvSpPr/>
          <p:nvPr/>
        </p:nvSpPr>
        <p:spPr>
          <a:xfrm flipH="1">
            <a:off x="7157884" y="3016330"/>
            <a:ext cx="3025602" cy="2470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000" dirty="0"/>
              <a:t>Action</a:t>
            </a:r>
          </a:p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000" dirty="0"/>
              <a:t>Adventure </a:t>
            </a:r>
          </a:p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000" dirty="0"/>
              <a:t>Drama,</a:t>
            </a:r>
          </a:p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000" dirty="0"/>
              <a:t> comedy</a:t>
            </a:r>
          </a:p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000" dirty="0"/>
              <a:t>Thriller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D10804-73F6-1A21-44C8-C43C124E0BE7}"/>
              </a:ext>
            </a:extLst>
          </p:cNvPr>
          <p:cNvSpPr txBox="1"/>
          <p:nvPr/>
        </p:nvSpPr>
        <p:spPr>
          <a:xfrm>
            <a:off x="1401243" y="5339073"/>
            <a:ext cx="97170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Based on the Production Budget and </a:t>
            </a:r>
            <a:r>
              <a:rPr lang="en-US" dirty="0" err="1"/>
              <a:t>Aorldwide</a:t>
            </a:r>
            <a:r>
              <a:rPr lang="en-US" dirty="0"/>
              <a:t> Gross , we recommend producing Movie such as the movies below.</a:t>
            </a:r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129C0B8D-DA2A-6C1D-4352-CD13CB5A0944}"/>
              </a:ext>
            </a:extLst>
          </p:cNvPr>
          <p:cNvSpPr/>
          <p:nvPr/>
        </p:nvSpPr>
        <p:spPr>
          <a:xfrm flipH="1">
            <a:off x="2621336" y="3621091"/>
            <a:ext cx="3354645" cy="351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+mj-lt"/>
                <a:ea typeface="Roboto" pitchFamily="34" charset="-122"/>
              </a:rPr>
              <a:t>Action</a:t>
            </a:r>
            <a:endParaRPr lang="en-US" sz="1750" dirty="0">
              <a:latin typeface="+mj-lt"/>
            </a:endParaRPr>
          </a:p>
        </p:txBody>
      </p:sp>
      <p:sp>
        <p:nvSpPr>
          <p:cNvPr id="16" name="Text 4">
            <a:extLst>
              <a:ext uri="{FF2B5EF4-FFF2-40B4-BE49-F238E27FC236}">
                <a16:creationId xmlns:a16="http://schemas.microsoft.com/office/drawing/2014/main" id="{71B5356A-AF78-B708-62F9-75811A39C9A3}"/>
              </a:ext>
            </a:extLst>
          </p:cNvPr>
          <p:cNvSpPr/>
          <p:nvPr/>
        </p:nvSpPr>
        <p:spPr>
          <a:xfrm flipH="1">
            <a:off x="2602241" y="4598309"/>
            <a:ext cx="3354645" cy="351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+mj-lt"/>
                <a:ea typeface="Roboto" pitchFamily="34" charset="-122"/>
              </a:rPr>
              <a:t>Comedy</a:t>
            </a:r>
            <a:endParaRPr lang="en-US" sz="175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56395-9ADF-2056-1539-2C251CB70878}"/>
              </a:ext>
            </a:extLst>
          </p:cNvPr>
          <p:cNvSpPr txBox="1"/>
          <p:nvPr/>
        </p:nvSpPr>
        <p:spPr>
          <a:xfrm>
            <a:off x="7157884" y="2271876"/>
            <a:ext cx="50341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system-ui"/>
              </a:rPr>
              <a:t>T</a:t>
            </a:r>
            <a:r>
              <a:rPr lang="en-US" sz="2000" b="1" i="0" dirty="0">
                <a:effectLst/>
                <a:latin typeface="system-ui"/>
              </a:rPr>
              <a:t>he most successful genres (</a:t>
            </a:r>
            <a:r>
              <a:rPr lang="en-US" sz="2000" b="1" i="0" dirty="0" err="1">
                <a:effectLst/>
                <a:latin typeface="system-ui"/>
              </a:rPr>
              <a:t>production_budget</a:t>
            </a:r>
            <a:r>
              <a:rPr lang="en-US" sz="2000" b="1" i="0" dirty="0">
                <a:effectLst/>
                <a:latin typeface="system-ui"/>
              </a:rPr>
              <a:t> and </a:t>
            </a:r>
            <a:r>
              <a:rPr lang="en-US" sz="2000" b="1" i="0" dirty="0" err="1">
                <a:effectLst/>
                <a:latin typeface="system-ui"/>
              </a:rPr>
              <a:t>worldwide_gross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13288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65C26-49EF-D346-F1A4-4EF5C081A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A889C59-9E1B-2C45-A791-AE82C8A1E01D}"/>
              </a:ext>
            </a:extLst>
          </p:cNvPr>
          <p:cNvSpPr/>
          <p:nvPr/>
        </p:nvSpPr>
        <p:spPr>
          <a:xfrm flipH="1">
            <a:off x="1868128" y="1052635"/>
            <a:ext cx="8632724" cy="7306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sz="4400" b="1" dirty="0"/>
              <a:t>Next Steps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C1A9D-F438-F175-D36F-79870CFD424C}"/>
              </a:ext>
            </a:extLst>
          </p:cNvPr>
          <p:cNvSpPr txBox="1"/>
          <p:nvPr/>
        </p:nvSpPr>
        <p:spPr>
          <a:xfrm>
            <a:off x="1858296" y="2576053"/>
            <a:ext cx="84754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recommend starting Action, Drama, Adventure and comedy . This allows the company to enter the market with minimal operational risk.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87404-1AEE-B0AC-DF80-49B3F1E94E4C}"/>
              </a:ext>
            </a:extLst>
          </p:cNvPr>
          <p:cNvSpPr txBox="1"/>
          <p:nvPr/>
        </p:nvSpPr>
        <p:spPr>
          <a:xfrm>
            <a:off x="1700980" y="4725248"/>
            <a:ext cx="378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Presentation -Phase_2 - Power BI</a:t>
            </a:r>
            <a:endParaRPr lang="en-US" dirty="0"/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E7ED7766-B97D-4E57-3410-F6A2DD34713C}"/>
              </a:ext>
            </a:extLst>
          </p:cNvPr>
          <p:cNvSpPr/>
          <p:nvPr/>
        </p:nvSpPr>
        <p:spPr>
          <a:xfrm flipH="1">
            <a:off x="1779637" y="4302333"/>
            <a:ext cx="8632724" cy="7306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sz="2800" b="1" dirty="0"/>
              <a:t>Find the report online on power bi services</a:t>
            </a:r>
          </a:p>
        </p:txBody>
      </p:sp>
    </p:spTree>
    <p:extLst>
      <p:ext uri="{BB962C8B-B14F-4D97-AF65-F5344CB8AC3E}">
        <p14:creationId xmlns:p14="http://schemas.microsoft.com/office/powerpoint/2010/main" val="3438311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F1567-B3D1-430B-6436-FE02D1AE2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CCEBCA-9128-6B50-0165-6FBC227F31D4}"/>
              </a:ext>
            </a:extLst>
          </p:cNvPr>
          <p:cNvSpPr txBox="1"/>
          <p:nvPr/>
        </p:nvSpPr>
        <p:spPr>
          <a:xfrm>
            <a:off x="0" y="3665116"/>
            <a:ext cx="12192000" cy="2774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	Contact Info</a:t>
            </a:r>
            <a:r>
              <a:rPr lang="en-US" sz="2400" dirty="0"/>
              <a:t>:</a:t>
            </a: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pPr lvl="1" algn="ctr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John Widno Dorcy</a:t>
            </a:r>
          </a:p>
          <a:p>
            <a:pPr lvl="1" algn="ctr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+50938058388</a:t>
            </a:r>
          </a:p>
          <a:p>
            <a:pPr lvl="1" algn="ctr"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85000"/>
                  </a:schemeClr>
                </a:solidFill>
              </a:rPr>
              <a:t>LinkedIn</a:t>
            </a:r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:  </a:t>
            </a:r>
            <a:r>
              <a:rPr lang="en-US" sz="1400" b="1" dirty="0">
                <a:hlinkClick r:id="rId2"/>
              </a:rPr>
              <a:t>linkedin.com/in/john-widno-dorcy-19399a216</a:t>
            </a:r>
            <a:endParaRPr lang="en-US" sz="1400" dirty="0">
              <a:solidFill>
                <a:schemeClr val="tx1">
                  <a:lumMod val="85000"/>
                </a:schemeClr>
              </a:solidFill>
            </a:endParaRPr>
          </a:p>
          <a:p>
            <a:pPr lvl="1" algn="ctr"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85000"/>
                  </a:schemeClr>
                </a:solidFill>
              </a:rPr>
              <a:t>GitHub</a:t>
            </a:r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: </a:t>
            </a:r>
            <a:r>
              <a:rPr lang="en-US" sz="1400" dirty="0">
                <a:solidFill>
                  <a:schemeClr val="tx1">
                    <a:lumMod val="8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</a:t>
            </a:r>
            <a:r>
              <a:rPr lang="en-US" sz="1400" b="1" dirty="0" err="1">
                <a:hlinkClick r:id="rId4"/>
              </a:rPr>
              <a:t>johnwidno</a:t>
            </a:r>
            <a:br>
              <a:rPr lang="en-US" sz="1400" dirty="0"/>
            </a:br>
            <a:endParaRPr lang="en-US" sz="1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C41F22-C3BC-B912-3676-13DAECB6D0D7}"/>
              </a:ext>
            </a:extLst>
          </p:cNvPr>
          <p:cNvSpPr txBox="1"/>
          <p:nvPr/>
        </p:nvSpPr>
        <p:spPr>
          <a:xfrm>
            <a:off x="1" y="2027592"/>
            <a:ext cx="121919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4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15265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14D1E-5DA7-F6C2-14EE-095D680D3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91C90F4-4C01-ECAC-76C3-CB6728AE7B6D}"/>
              </a:ext>
            </a:extLst>
          </p:cNvPr>
          <p:cNvSpPr/>
          <p:nvPr/>
        </p:nvSpPr>
        <p:spPr>
          <a:xfrm>
            <a:off x="4956861" y="385563"/>
            <a:ext cx="7015862" cy="9233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4400" dirty="0">
                <a:solidFill>
                  <a:schemeClr val="tx1">
                    <a:lumMod val="95000"/>
                  </a:schemeClr>
                </a:solidFill>
              </a:rPr>
              <a:t>Business Understanding</a:t>
            </a:r>
            <a:endParaRPr lang="en-US" sz="44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1336B2-598A-1A56-07A5-591EB0058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862" y="4778879"/>
            <a:ext cx="7015862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Business Impact: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FCB0FC-5C3F-DDD8-1320-B4247AD3A41B}"/>
              </a:ext>
            </a:extLst>
          </p:cNvPr>
          <p:cNvSpPr txBox="1"/>
          <p:nvPr/>
        </p:nvSpPr>
        <p:spPr>
          <a:xfrm>
            <a:off x="4956861" y="1475786"/>
            <a:ext cx="6446254" cy="586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05CD0B-F594-2C22-6B06-4AA6F6976227}"/>
              </a:ext>
            </a:extLst>
          </p:cNvPr>
          <p:cNvSpPr txBox="1"/>
          <p:nvPr/>
        </p:nvSpPr>
        <p:spPr>
          <a:xfrm>
            <a:off x="4956861" y="2061077"/>
            <a:ext cx="64462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</a:rPr>
              <a:t>The Project aims to help the company to create original video content and to get in on fun.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F03503-538C-45CC-B0AB-C98AA6726504}"/>
              </a:ext>
            </a:extLst>
          </p:cNvPr>
          <p:cNvSpPr txBox="1"/>
          <p:nvPr/>
        </p:nvSpPr>
        <p:spPr>
          <a:xfrm>
            <a:off x="4956861" y="3539453"/>
            <a:ext cx="64462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</a:rPr>
              <a:t>Identify what types of films are currently doing the best at the box office.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14F9A1-FAFF-6303-A915-15E0A06F3440}"/>
              </a:ext>
            </a:extLst>
          </p:cNvPr>
          <p:cNvSpPr txBox="1"/>
          <p:nvPr/>
        </p:nvSpPr>
        <p:spPr>
          <a:xfrm>
            <a:off x="4956861" y="5316734"/>
            <a:ext cx="64462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Informed decision-making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 to produce the best type of movies that people are interested and have good profit. 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A9A61C-4ADF-9508-9B10-F6F603DC58A3}"/>
              </a:ext>
            </a:extLst>
          </p:cNvPr>
          <p:cNvSpPr txBox="1"/>
          <p:nvPr/>
        </p:nvSpPr>
        <p:spPr>
          <a:xfrm>
            <a:off x="4956861" y="3223357"/>
            <a:ext cx="6446254" cy="586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Goal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9" name="Picture 8" descr="A close-up of a film strip&#10;&#10;AI-generated content may be incorrect.">
            <a:extLst>
              <a:ext uri="{FF2B5EF4-FFF2-40B4-BE49-F238E27FC236}">
                <a16:creationId xmlns:a16="http://schemas.microsoft.com/office/drawing/2014/main" id="{471F4E12-FD2B-2E2A-3D9C-912E60DA1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82719" y="1118420"/>
            <a:ext cx="6858000" cy="462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4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827E2-4968-D6EC-13C9-C334BDBD4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819CCA-828E-8D10-BF36-1536FC8AEB25}"/>
              </a:ext>
            </a:extLst>
          </p:cNvPr>
          <p:cNvSpPr txBox="1"/>
          <p:nvPr/>
        </p:nvSpPr>
        <p:spPr>
          <a:xfrm>
            <a:off x="896138" y="5280262"/>
            <a:ext cx="56916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Production </a:t>
            </a:r>
            <a:r>
              <a:rPr lang="en-US" dirty="0" err="1"/>
              <a:t>Budjet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Domestic Gross, Worldwide Gross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 year</a:t>
            </a:r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7C720758-8B0E-6AF6-1383-C2B18BF6A1E6}"/>
              </a:ext>
            </a:extLst>
          </p:cNvPr>
          <p:cNvSpPr/>
          <p:nvPr/>
        </p:nvSpPr>
        <p:spPr>
          <a:xfrm>
            <a:off x="896138" y="377409"/>
            <a:ext cx="7015862" cy="821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4400" dirty="0">
                <a:solidFill>
                  <a:schemeClr val="tx1">
                    <a:lumMod val="95000"/>
                  </a:schemeClr>
                </a:solidFill>
              </a:rPr>
              <a:t>Data Understanding</a:t>
            </a:r>
            <a:endParaRPr lang="en-US" sz="44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6917E5-6F92-27C0-107B-F0B086AECEA4}"/>
              </a:ext>
            </a:extLst>
          </p:cNvPr>
          <p:cNvSpPr txBox="1"/>
          <p:nvPr/>
        </p:nvSpPr>
        <p:spPr>
          <a:xfrm>
            <a:off x="896138" y="124777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Data </a:t>
            </a:r>
            <a:r>
              <a:rPr lang="en-US" sz="2400" b="1" dirty="0"/>
              <a:t>Sources</a:t>
            </a:r>
            <a:r>
              <a:rPr lang="en-US" sz="2000" b="1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9A64BA-3573-2413-92FA-DD2FD0DD705F}"/>
              </a:ext>
            </a:extLst>
          </p:cNvPr>
          <p:cNvSpPr txBox="1"/>
          <p:nvPr/>
        </p:nvSpPr>
        <p:spPr>
          <a:xfrm>
            <a:off x="896138" y="3810894"/>
            <a:ext cx="57996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Avarage</a:t>
            </a:r>
            <a:r>
              <a:rPr lang="en-US" dirty="0"/>
              <a:t> Rating, Number of votes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Ordering, Tittle, region , Genres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Incident and accident reports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Operator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8BF596-648D-F19C-20CD-60E6F1C50578}"/>
              </a:ext>
            </a:extLst>
          </p:cNvPr>
          <p:cNvSpPr txBox="1"/>
          <p:nvPr/>
        </p:nvSpPr>
        <p:spPr>
          <a:xfrm>
            <a:off x="868986" y="333598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Key </a:t>
            </a:r>
            <a:r>
              <a:rPr lang="en-US" sz="2400" dirty="0"/>
              <a:t>Features</a:t>
            </a:r>
            <a:r>
              <a:rPr lang="en-US" sz="2000" dirty="0"/>
              <a:t>:</a:t>
            </a:r>
          </a:p>
        </p:txBody>
      </p:sp>
      <p:sp>
        <p:nvSpPr>
          <p:cNvPr id="14" name="Text 3">
            <a:extLst>
              <a:ext uri="{FF2B5EF4-FFF2-40B4-BE49-F238E27FC236}">
                <a16:creationId xmlns:a16="http://schemas.microsoft.com/office/drawing/2014/main" id="{3323DFE5-9515-D614-E778-4F2B61ED5F0D}"/>
              </a:ext>
            </a:extLst>
          </p:cNvPr>
          <p:cNvSpPr/>
          <p:nvPr/>
        </p:nvSpPr>
        <p:spPr>
          <a:xfrm>
            <a:off x="922955" y="1701152"/>
            <a:ext cx="6096001" cy="13657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sz="1600" b="1" dirty="0"/>
              <a:t>Our analysis combines IMDb's comprehensive movie </a:t>
            </a:r>
          </a:p>
          <a:p>
            <a:r>
              <a:rPr lang="en-US" sz="1600" b="1" dirty="0"/>
              <a:t>metadata (ratings, genres, runtime) with  TN Movie </a:t>
            </a:r>
            <a:r>
              <a:rPr lang="en-US" sz="1600" b="1" dirty="0" err="1"/>
              <a:t>Budjet</a:t>
            </a:r>
            <a:r>
              <a:rPr lang="en-US" sz="1600" b="1" dirty="0"/>
              <a:t>‘</a:t>
            </a:r>
          </a:p>
          <a:p>
            <a:r>
              <a:rPr lang="en-US" sz="1600" b="1" dirty="0"/>
              <a:t>verified and revenue data to identify high-performing</a:t>
            </a:r>
          </a:p>
          <a:p>
            <a:r>
              <a:rPr lang="en-US" sz="1600" b="1" dirty="0"/>
              <a:t>film trends."</a:t>
            </a:r>
            <a:br>
              <a:rPr lang="en-US" sz="1600" i="1" dirty="0"/>
            </a:br>
            <a:r>
              <a:rPr lang="en-US" sz="1600" i="1" dirty="0"/>
              <a:t>"Data sources: IMDb (SQLite) for movie attributes +</a:t>
            </a:r>
          </a:p>
          <a:p>
            <a:r>
              <a:rPr lang="en-US" sz="1600" i="1" dirty="0"/>
              <a:t>  </a:t>
            </a:r>
            <a:r>
              <a:rPr lang="en-US" sz="1600" i="1" dirty="0" err="1"/>
              <a:t>tn</a:t>
            </a:r>
            <a:r>
              <a:rPr lang="en-US" sz="1600" i="1" dirty="0"/>
              <a:t> Movie </a:t>
            </a:r>
            <a:r>
              <a:rPr lang="en-US" sz="1600" i="1" dirty="0" err="1"/>
              <a:t>Budjet</a:t>
            </a:r>
            <a:r>
              <a:rPr lang="en-US" sz="1600" i="1" dirty="0"/>
              <a:t>(CSV).</a:t>
            </a:r>
            <a:endParaRPr lang="en-US" sz="1600" dirty="0"/>
          </a:p>
        </p:txBody>
      </p:sp>
      <p:pic>
        <p:nvPicPr>
          <p:cNvPr id="4" name="Picture 3" descr="A water in a city&#10;&#10;AI-generated content may be incorrect.">
            <a:extLst>
              <a:ext uri="{FF2B5EF4-FFF2-40B4-BE49-F238E27FC236}">
                <a16:creationId xmlns:a16="http://schemas.microsoft.com/office/drawing/2014/main" id="{55677B5B-CC11-20D3-DEDF-594D27C15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144" y="0"/>
            <a:ext cx="48498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1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  <p:bldP spid="12" grpId="0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60A41-E9D5-2CC3-3C87-1FD8D44E6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D612BEE-EA92-898C-1F7B-82A357B9CCCF}"/>
              </a:ext>
            </a:extLst>
          </p:cNvPr>
          <p:cNvSpPr/>
          <p:nvPr/>
        </p:nvSpPr>
        <p:spPr>
          <a:xfrm>
            <a:off x="896138" y="377409"/>
            <a:ext cx="6228143" cy="821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4400" dirty="0">
                <a:solidFill>
                  <a:schemeClr val="tx1">
                    <a:lumMod val="95000"/>
                  </a:schemeClr>
                </a:solidFill>
              </a:rPr>
              <a:t>Data Challenges</a:t>
            </a:r>
            <a:endParaRPr lang="en-US" sz="44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8A957A-5090-1E1B-AE2C-5853CEAB3ABE}"/>
              </a:ext>
            </a:extLst>
          </p:cNvPr>
          <p:cNvSpPr txBox="1"/>
          <p:nvPr/>
        </p:nvSpPr>
        <p:spPr>
          <a:xfrm>
            <a:off x="836765" y="3234020"/>
            <a:ext cx="60943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Feature engineering, cleaning and Transforming.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3DAF65-B45B-9FA1-3423-7B589FCFDBA8}"/>
              </a:ext>
            </a:extLst>
          </p:cNvPr>
          <p:cNvSpPr txBox="1"/>
          <p:nvPr/>
        </p:nvSpPr>
        <p:spPr>
          <a:xfrm>
            <a:off x="896138" y="1881093"/>
            <a:ext cx="6094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Missing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C75B9D-88AF-B797-84A5-67286172A4B1}"/>
              </a:ext>
            </a:extLst>
          </p:cNvPr>
          <p:cNvSpPr txBox="1"/>
          <p:nvPr/>
        </p:nvSpPr>
        <p:spPr>
          <a:xfrm>
            <a:off x="836765" y="2526779"/>
            <a:ext cx="60943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Inconsistent formats</a:t>
            </a:r>
          </a:p>
        </p:txBody>
      </p:sp>
      <p:pic>
        <p:nvPicPr>
          <p:cNvPr id="3" name="Picture 2" descr="A water in a city&#10;&#10;AI-generated content may be incorrect.">
            <a:extLst>
              <a:ext uri="{FF2B5EF4-FFF2-40B4-BE49-F238E27FC236}">
                <a16:creationId xmlns:a16="http://schemas.microsoft.com/office/drawing/2014/main" id="{65063CF0-FDC7-C2AA-C660-9414378F1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144" y="0"/>
            <a:ext cx="484985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38F66A-84BB-38E1-5DAA-C826C77ACE08}"/>
              </a:ext>
            </a:extLst>
          </p:cNvPr>
          <p:cNvSpPr txBox="1"/>
          <p:nvPr/>
        </p:nvSpPr>
        <p:spPr>
          <a:xfrm>
            <a:off x="836765" y="4045181"/>
            <a:ext cx="60943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Need for merging </a:t>
            </a:r>
            <a:r>
              <a:rPr lang="en-US" sz="2800" dirty="0"/>
              <a:t>multiple</a:t>
            </a:r>
            <a:r>
              <a:rPr lang="en-US" sz="2400" dirty="0"/>
              <a:t> datasets</a:t>
            </a:r>
          </a:p>
        </p:txBody>
      </p:sp>
    </p:spTree>
    <p:extLst>
      <p:ext uri="{BB962C8B-B14F-4D97-AF65-F5344CB8AC3E}">
        <p14:creationId xmlns:p14="http://schemas.microsoft.com/office/powerpoint/2010/main" val="299897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F5923-B071-2367-8C19-53BDF4B02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9B35E6-9C97-DF5D-08AB-E2E772028706}"/>
              </a:ext>
            </a:extLst>
          </p:cNvPr>
          <p:cNvSpPr txBox="1"/>
          <p:nvPr/>
        </p:nvSpPr>
        <p:spPr>
          <a:xfrm>
            <a:off x="1125993" y="2235527"/>
            <a:ext cx="56346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Removed duplicates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Handled missing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Standardized the data.</a:t>
            </a: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B0B2AA8E-1463-8B13-895E-7A33F42FAE74}"/>
              </a:ext>
            </a:extLst>
          </p:cNvPr>
          <p:cNvSpPr/>
          <p:nvPr/>
        </p:nvSpPr>
        <p:spPr>
          <a:xfrm>
            <a:off x="896138" y="377409"/>
            <a:ext cx="6228143" cy="821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4400" dirty="0">
                <a:solidFill>
                  <a:schemeClr val="tx1">
                    <a:lumMod val="95000"/>
                  </a:schemeClr>
                </a:solidFill>
              </a:rPr>
              <a:t>Data Challenges</a:t>
            </a:r>
            <a:endParaRPr lang="en-US" sz="44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62233-C22D-8AEC-B47C-AD1DD77B7DD1}"/>
              </a:ext>
            </a:extLst>
          </p:cNvPr>
          <p:cNvSpPr txBox="1"/>
          <p:nvPr/>
        </p:nvSpPr>
        <p:spPr>
          <a:xfrm>
            <a:off x="963047" y="1574909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Steps Taken</a:t>
            </a:r>
            <a:r>
              <a:rPr lang="en-US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988921-D58C-B632-23F6-33493D3CAC15}"/>
              </a:ext>
            </a:extLst>
          </p:cNvPr>
          <p:cNvSpPr txBox="1"/>
          <p:nvPr/>
        </p:nvSpPr>
        <p:spPr>
          <a:xfrm>
            <a:off x="1105318" y="4282180"/>
            <a:ext cx="58851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imputation for numerical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flagging for categorical fields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Unknow string </a:t>
            </a:r>
            <a:r>
              <a:rPr lang="en-US" dirty="0" err="1"/>
              <a:t>feacture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7603AB-5367-D1EF-EE79-8854F7B9E001}"/>
              </a:ext>
            </a:extLst>
          </p:cNvPr>
          <p:cNvSpPr txBox="1"/>
          <p:nvPr/>
        </p:nvSpPr>
        <p:spPr>
          <a:xfrm>
            <a:off x="963047" y="6061020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Clean, unified dataset ready for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C2B2AE-DA8C-A37A-1AA5-608826FFD890}"/>
              </a:ext>
            </a:extLst>
          </p:cNvPr>
          <p:cNvSpPr txBox="1"/>
          <p:nvPr/>
        </p:nvSpPr>
        <p:spPr>
          <a:xfrm>
            <a:off x="974012" y="3741430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Imputation Techniques</a:t>
            </a:r>
            <a:r>
              <a:rPr lang="en-US" dirty="0"/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761C4D-9EAB-084A-8A90-07917F1217C6}"/>
              </a:ext>
            </a:extLst>
          </p:cNvPr>
          <p:cNvSpPr txBox="1"/>
          <p:nvPr/>
        </p:nvSpPr>
        <p:spPr>
          <a:xfrm>
            <a:off x="896138" y="569168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Outcome</a:t>
            </a:r>
            <a:r>
              <a:rPr lang="en-US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79D672-B812-CD37-6F65-EBA3573B2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690" y="4916128"/>
            <a:ext cx="4788310" cy="193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0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66C52-40AD-8387-BF57-0E2F49284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0E6784BB-621B-EB85-0B08-5155FD32A0EE}"/>
              </a:ext>
            </a:extLst>
          </p:cNvPr>
          <p:cNvSpPr/>
          <p:nvPr/>
        </p:nvSpPr>
        <p:spPr>
          <a:xfrm>
            <a:off x="896138" y="377409"/>
            <a:ext cx="6228143" cy="821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4400" b="1" dirty="0"/>
              <a:t>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F4B8A3-4B21-3921-2580-DB16A3A8D795}"/>
              </a:ext>
            </a:extLst>
          </p:cNvPr>
          <p:cNvSpPr txBox="1"/>
          <p:nvPr/>
        </p:nvSpPr>
        <p:spPr>
          <a:xfrm>
            <a:off x="807647" y="1491392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Risk Scoring Methodology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Calculated incident rate per 1,000 flight hours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Adjusted for aircraft age and usage intensity</a:t>
            </a:r>
          </a:p>
          <a:p>
            <a:pPr lvl="1"/>
            <a:endParaRPr lang="en-US" dirty="0"/>
          </a:p>
          <a:p>
            <a:r>
              <a:rPr lang="en-US" b="1" dirty="0"/>
              <a:t>Insights</a:t>
            </a:r>
            <a:r>
              <a:rPr lang="en-US" dirty="0"/>
              <a:t>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Certain manufacturers had consistently lower incident rates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Newer aircraft models showed improved safety records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Visualization Preview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Bar chart: Incident rate by aircraft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Heatmap: Correlation between age and incident frequency</a:t>
            </a:r>
          </a:p>
        </p:txBody>
      </p:sp>
      <p:pic>
        <p:nvPicPr>
          <p:cNvPr id="2" name="Picture 1" descr="A close-up of a film strip&#10;&#10;AI-generated content may be incorrect.">
            <a:extLst>
              <a:ext uri="{FF2B5EF4-FFF2-40B4-BE49-F238E27FC236}">
                <a16:creationId xmlns:a16="http://schemas.microsoft.com/office/drawing/2014/main" id="{776100E3-FE14-1664-0100-96380A92C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71709" y="1118421"/>
            <a:ext cx="6858000" cy="462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8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B5B98-97C7-25A6-019A-381565506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0" descr="preencoded.png">
            <a:extLst>
              <a:ext uri="{FF2B5EF4-FFF2-40B4-BE49-F238E27FC236}">
                <a16:creationId xmlns:a16="http://schemas.microsoft.com/office/drawing/2014/main" id="{ADB6466A-19DF-C03A-F94B-CF972FDA7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6645"/>
            <a:ext cx="12300155" cy="1196998"/>
          </a:xfrm>
          <a:prstGeom prst="rect">
            <a:avLst/>
          </a:prstGeom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2D6DEBCF-45BA-A344-8A35-139A64506F05}"/>
              </a:ext>
            </a:extLst>
          </p:cNvPr>
          <p:cNvSpPr/>
          <p:nvPr/>
        </p:nvSpPr>
        <p:spPr>
          <a:xfrm>
            <a:off x="807647" y="178790"/>
            <a:ext cx="6228143" cy="821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4400" b="1" dirty="0"/>
              <a:t>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004612-18AD-66B0-FF45-4C3CCA2E1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6645"/>
            <a:ext cx="12192000" cy="705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2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55EC0-A1CC-FD86-3D8F-946508B1F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0" descr="preencoded.png">
            <a:extLst>
              <a:ext uri="{FF2B5EF4-FFF2-40B4-BE49-F238E27FC236}">
                <a16:creationId xmlns:a16="http://schemas.microsoft.com/office/drawing/2014/main" id="{19663CD3-7B59-CEB2-E738-4A99C31C9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6645"/>
            <a:ext cx="12300155" cy="1196998"/>
          </a:xfrm>
          <a:prstGeom prst="rect">
            <a:avLst/>
          </a:prstGeom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1D3F521E-3A1C-1E19-ADBB-F8DFCC3966B6}"/>
              </a:ext>
            </a:extLst>
          </p:cNvPr>
          <p:cNvSpPr/>
          <p:nvPr/>
        </p:nvSpPr>
        <p:spPr>
          <a:xfrm>
            <a:off x="807647" y="178790"/>
            <a:ext cx="6228143" cy="821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4400" b="1" dirty="0"/>
              <a:t>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F9050-9F7A-7CDE-39D3-E17E2B7F0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30" y="1000353"/>
            <a:ext cx="11780469" cy="585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6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ED5F3-5DC2-A967-BC8B-6760B7E60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0" descr="preencoded.png">
            <a:extLst>
              <a:ext uri="{FF2B5EF4-FFF2-40B4-BE49-F238E27FC236}">
                <a16:creationId xmlns:a16="http://schemas.microsoft.com/office/drawing/2014/main" id="{BF86D8C6-6759-98D2-875C-FC277A188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6645"/>
            <a:ext cx="12300155" cy="1196998"/>
          </a:xfrm>
          <a:prstGeom prst="rect">
            <a:avLst/>
          </a:prstGeom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B564C002-CE8B-2B90-F57B-0F9CFFFD1FAB}"/>
              </a:ext>
            </a:extLst>
          </p:cNvPr>
          <p:cNvSpPr/>
          <p:nvPr/>
        </p:nvSpPr>
        <p:spPr>
          <a:xfrm>
            <a:off x="807647" y="178790"/>
            <a:ext cx="6228143" cy="821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4400" b="1" dirty="0"/>
              <a:t>Data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27B339-15FF-9996-A3D8-9024E2BE8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31" y="921768"/>
            <a:ext cx="11872464" cy="593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0628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1518</TotalTime>
  <Words>443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Century Schoolbook</vt:lpstr>
      <vt:lpstr>IBM Plex Sans Medium</vt:lpstr>
      <vt:lpstr>IBM Plex Serif SemiBold</vt:lpstr>
      <vt:lpstr>system-ui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Dorcy Widno</dc:creator>
  <cp:lastModifiedBy>Dorcy Widno</cp:lastModifiedBy>
  <cp:revision>15</cp:revision>
  <dcterms:created xsi:type="dcterms:W3CDTF">2025-06-14T01:06:11Z</dcterms:created>
  <dcterms:modified xsi:type="dcterms:W3CDTF">2025-07-27T22:07:18Z</dcterms:modified>
</cp:coreProperties>
</file>