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9" r:id="rId8"/>
    <p:sldId id="270" r:id="rId9"/>
    <p:sldId id="266" r:id="rId10"/>
    <p:sldId id="271" r:id="rId11"/>
    <p:sldId id="267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7200" baseline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61872" y="4800600"/>
            <a:ext cx="9418320" cy="1691640"/>
          </a:xfrm>
        </p:spPr>
        <p:txBody>
          <a:bodyPr>
            <a:normAutofit/>
          </a:bodyPr>
          <a:lstStyle>
            <a:lvl1pPr marL="0" indent="0" algn="l">
              <a:buNone/>
              <a:defRPr sz="2200" baseline="0">
                <a:solidFill>
                  <a:schemeClr val="tx1">
                    <a:lumMod val="75000"/>
                  </a:schemeClr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50000"/>
                  </a:schemeClr>
                </a:solidFill>
              </a:defRPr>
            </a:lvl1pPr>
          </a:lstStyle>
          <a:p>
            <a:fld id="{BC774B9E-9652-433C-9428-1DC63425737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>
                    <a:lumMod val="65000"/>
                  </a:schemeClr>
                </a:solidFill>
              </a:defRPr>
            </a:lvl1pPr>
          </a:lstStyle>
          <a:p>
            <a:fld id="{E6B94E2F-826E-46B7-B37F-3C70ECDA4F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9428923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4B9E-9652-433C-9428-1DC63425737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4E2F-826E-46B7-B37F-3C70ECDA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2323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48700" y="381000"/>
            <a:ext cx="24765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2000" y="381000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4B9E-9652-433C-9428-1DC63425737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4E2F-826E-46B7-B37F-3C70ECDA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09401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4B9E-9652-433C-9428-1DC63425737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4E2F-826E-46B7-B37F-3C70ECDA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661404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61872" y="758952"/>
            <a:ext cx="9418320" cy="4041648"/>
          </a:xfrm>
        </p:spPr>
        <p:txBody>
          <a:bodyPr anchor="b">
            <a:normAutofit/>
          </a:bodyPr>
          <a:lstStyle>
            <a:lvl1pPr>
              <a:lnSpc>
                <a:spcPct val="85000"/>
              </a:lnSpc>
              <a:defRPr sz="7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4800600"/>
            <a:ext cx="9418320" cy="1691640"/>
          </a:xfrm>
        </p:spPr>
        <p:txBody>
          <a:bodyPr anchor="t">
            <a:normAutofit/>
          </a:bodyPr>
          <a:lstStyle>
            <a:lvl1pPr marL="0" indent="0">
              <a:buNone/>
              <a:defRPr sz="2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4B9E-9652-433C-9428-1DC63425737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4E2F-826E-46B7-B37F-3C70ECDA4FD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457200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314403084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261872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26480" y="1828800"/>
            <a:ext cx="4480560" cy="4351337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4B9E-9652-433C-9428-1DC63425737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4E2F-826E-46B7-B37F-3C70ECDA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5545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spcBef>
                <a:spcPts val="0"/>
              </a:spcBef>
              <a:buNone/>
              <a:defRPr sz="2000" b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261872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26480" y="1713655"/>
            <a:ext cx="4480560" cy="731520"/>
          </a:xfrm>
        </p:spPr>
        <p:txBody>
          <a:bodyPr anchor="b">
            <a:normAutofit/>
          </a:bodyPr>
          <a:lstStyle>
            <a:lvl1pPr marL="0" indent="0">
              <a:lnSpc>
                <a:spcPct val="95000"/>
              </a:lnSpc>
              <a:spcBef>
                <a:spcPts val="0"/>
              </a:spcBef>
              <a:buNone/>
              <a:defRPr lang="en-US" sz="2000" b="0" kern="1200" dirty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2000"/>
              </a:spcBef>
              <a:buFontTx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26480" y="2507550"/>
            <a:ext cx="4480560" cy="366465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4B9E-9652-433C-9428-1DC63425737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4E2F-826E-46B7-B37F-3C70ECDA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8299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4B9E-9652-433C-9428-1DC63425737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4E2F-826E-46B7-B37F-3C70ECDA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614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4B9E-9652-433C-9428-1DC63425737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4E2F-826E-46B7-B37F-3C70ECDA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61820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1248" y="457200"/>
            <a:ext cx="3200400" cy="1600197"/>
          </a:xfrm>
        </p:spPr>
        <p:txBody>
          <a:bodyPr anchor="b">
            <a:normAutofit/>
          </a:bodyPr>
          <a:lstStyle>
            <a:lvl1pPr>
              <a:defRPr sz="3200" b="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04267" y="685800"/>
            <a:ext cx="6079066" cy="548640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1248" y="2099734"/>
            <a:ext cx="3200400" cy="3810001"/>
          </a:xfrm>
        </p:spPr>
        <p:txBody>
          <a:bodyPr>
            <a:normAutofit/>
          </a:bodyPr>
          <a:lstStyle>
            <a:lvl1pPr marL="0" indent="0">
              <a:lnSpc>
                <a:spcPct val="114000"/>
              </a:lnSpc>
              <a:spcBef>
                <a:spcPts val="800"/>
              </a:spcBef>
              <a:buNone/>
              <a:defRPr sz="13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4B9E-9652-433C-9428-1DC63425737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4E2F-826E-46B7-B37F-3C70ECDA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8259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5105400"/>
            <a:ext cx="11292840" cy="175260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5257800"/>
            <a:ext cx="9982200" cy="914400"/>
          </a:xfrm>
        </p:spPr>
        <p:txBody>
          <a:bodyPr anchor="b">
            <a:normAutofit/>
          </a:bodyPr>
          <a:lstStyle>
            <a:lvl1pPr>
              <a:defRPr sz="28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11292840" cy="5128923"/>
          </a:xfrm>
          <a:solidFill>
            <a:schemeClr val="accent1"/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4400" y="6108589"/>
            <a:ext cx="9982200" cy="597011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800"/>
              </a:spcBef>
              <a:buNone/>
              <a:defRPr sz="1300">
                <a:solidFill>
                  <a:schemeClr val="bg1">
                    <a:lumMod val="8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74B9E-9652-433C-9428-1DC63425737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B94E2F-826E-46B7-B37F-3C70ECDA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3680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1292840" y="0"/>
            <a:ext cx="914400" cy="6858000"/>
          </a:xfrm>
          <a:prstGeom prst="rect">
            <a:avLst/>
          </a:prstGeom>
          <a:solidFill>
            <a:schemeClr val="tx2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261872" y="365760"/>
            <a:ext cx="9692640" cy="13255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61872" y="1828800"/>
            <a:ext cx="8595360" cy="43513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16200000">
            <a:off x="10797542" y="998537"/>
            <a:ext cx="1904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 b="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fld id="{BC774B9E-9652-433C-9428-1DC634257379}" type="datetimeFigureOut">
              <a:rPr lang="en-US" smtClean="0"/>
              <a:t>6/15/2025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16200000">
            <a:off x="9959341" y="4046537"/>
            <a:ext cx="3581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2">
                    <a:lumMod val="20000"/>
                    <a:lumOff val="8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92840" y="6172200"/>
            <a:ext cx="914400" cy="593725"/>
          </a:xfrm>
          <a:prstGeom prst="rect">
            <a:avLst/>
          </a:prstGeom>
        </p:spPr>
        <p:txBody>
          <a:bodyPr vert="horz" lIns="45720" tIns="45720" rIns="45720" bIns="45720" rtlCol="0" anchor="ctr">
            <a:normAutofit/>
          </a:bodyPr>
          <a:lstStyle>
            <a:lvl1pPr algn="ctr">
              <a:defRPr sz="3600">
                <a:solidFill>
                  <a:schemeClr val="tx2">
                    <a:lumMod val="60000"/>
                    <a:lumOff val="40000"/>
                  </a:schemeClr>
                </a:solidFill>
              </a:defRPr>
            </a:lvl1pPr>
          </a:lstStyle>
          <a:p>
            <a:fld id="{E6B94E2F-826E-46B7-B37F-3C70ECDA4F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14076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-5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5000"/>
        </a:lnSpc>
        <a:spcBef>
          <a:spcPts val="1400"/>
        </a:spcBef>
        <a:spcAft>
          <a:spcPts val="200"/>
        </a:spcAft>
        <a:buClr>
          <a:schemeClr val="accent1"/>
        </a:buClr>
        <a:buSzPct val="80000"/>
        <a:buFont typeface="Arial" pitchFamily="34" charset="0"/>
        <a:buChar char="•"/>
        <a:defRPr sz="1800" kern="1200" spc="10" baseline="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300"/>
        </a:spcBef>
        <a:spcAft>
          <a:spcPts val="300"/>
        </a:spcAft>
        <a:buClr>
          <a:schemeClr val="accent1"/>
        </a:buClr>
        <a:buFont typeface="Wingdings 2" pitchFamily="18" charset="2"/>
        <a:buChar char=""/>
        <a:defRPr sz="1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your-username" TargetMode="External"/><Relationship Id="rId2" Type="http://schemas.openxmlformats.org/officeDocument/2006/relationships/hyperlink" Target="https://www.linkedin.com/in/john-widno-dorcy-19399a216" TargetMode="External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github.com/johnwidno/johnwidno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Awesome Presentation Title-0">
            <a:extLst>
              <a:ext uri="{FF2B5EF4-FFF2-40B4-BE49-F238E27FC236}">
                <a16:creationId xmlns:a16="http://schemas.microsoft.com/office/drawing/2014/main" id="{F5A3C868-7AFC-368B-EA4D-04922D821B4D}"/>
              </a:ext>
            </a:extLst>
          </p:cNvPr>
          <p:cNvSpPr txBox="1"/>
          <p:nvPr/>
        </p:nvSpPr>
        <p:spPr>
          <a:xfrm>
            <a:off x="946774" y="560438"/>
            <a:ext cx="6515910" cy="2649636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>
              <a:lnSpc>
                <a:spcPts val="7128"/>
              </a:lnSpc>
            </a:pPr>
            <a:r>
              <a:rPr lang="en-US" altLang="en-US" sz="4800" b="1" dirty="0">
                <a:latin typeface="Arial" panose="020B0604020202020204" pitchFamily="34" charset="0"/>
              </a:rPr>
              <a:t>Aircraft Risk Analysis &amp; Business Recommendations</a:t>
            </a:r>
            <a:endParaRPr lang="en-US" sz="4800" b="1" spc="-132" dirty="0">
              <a:latin typeface="IBM Plex Serif SemiBold" panose="00000700000000000000" pitchFamily="2" charset="0"/>
            </a:endParaRPr>
          </a:p>
        </p:txBody>
      </p:sp>
      <p:sp>
        <p:nvSpPr>
          <p:cNvPr id="7" name="A small sentence which explains all about this presentation-0">
            <a:extLst>
              <a:ext uri="{FF2B5EF4-FFF2-40B4-BE49-F238E27FC236}">
                <a16:creationId xmlns:a16="http://schemas.microsoft.com/office/drawing/2014/main" id="{ED67FC0E-5A6E-EAFD-1092-275ABF2BC74E}"/>
              </a:ext>
            </a:extLst>
          </p:cNvPr>
          <p:cNvSpPr txBox="1"/>
          <p:nvPr/>
        </p:nvSpPr>
        <p:spPr>
          <a:xfrm>
            <a:off x="946774" y="5478015"/>
            <a:ext cx="6624065" cy="307777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June 15, 2025</a:t>
            </a:r>
            <a:endParaRPr lang="en-US" altLang="en-US" sz="200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  <p:pic>
        <p:nvPicPr>
          <p:cNvPr id="8" name="Image 0" descr="preencoded.png">
            <a:extLst>
              <a:ext uri="{FF2B5EF4-FFF2-40B4-BE49-F238E27FC236}">
                <a16:creationId xmlns:a16="http://schemas.microsoft.com/office/drawing/2014/main" id="{329DEF03-27EE-B88C-D525-7219BE2714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39" y="0"/>
            <a:ext cx="4621161" cy="6931742"/>
          </a:xfrm>
          <a:prstGeom prst="rect">
            <a:avLst/>
          </a:prstGeom>
        </p:spPr>
      </p:pic>
      <p:sp>
        <p:nvSpPr>
          <p:cNvPr id="9" name="Presenter Name-430">
            <a:extLst>
              <a:ext uri="{FF2B5EF4-FFF2-40B4-BE49-F238E27FC236}">
                <a16:creationId xmlns:a16="http://schemas.microsoft.com/office/drawing/2014/main" id="{92231E78-5978-9F08-3437-71FA1F12EEB7}"/>
              </a:ext>
            </a:extLst>
          </p:cNvPr>
          <p:cNvSpPr txBox="1"/>
          <p:nvPr/>
        </p:nvSpPr>
        <p:spPr>
          <a:xfrm>
            <a:off x="939749" y="4792338"/>
            <a:ext cx="6199157" cy="438582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algn="l">
              <a:lnSpc>
                <a:spcPts val="3672"/>
              </a:lnSpc>
            </a:pPr>
            <a:r>
              <a:rPr lang="en-US" sz="2700" spc="-54" dirty="0">
                <a:solidFill>
                  <a:schemeClr val="tx1">
                    <a:lumMod val="95000"/>
                  </a:schemeClr>
                </a:solidFill>
                <a:latin typeface="IBM Plex Serif SemiBold" panose="00000700000000000000" pitchFamily="2" charset="0"/>
              </a:rPr>
              <a:t>John Widno DORCY</a:t>
            </a:r>
          </a:p>
        </p:txBody>
      </p:sp>
      <p:sp>
        <p:nvSpPr>
          <p:cNvPr id="10" name="A small sentence which explains all about this presentation-0">
            <a:extLst>
              <a:ext uri="{FF2B5EF4-FFF2-40B4-BE49-F238E27FC236}">
                <a16:creationId xmlns:a16="http://schemas.microsoft.com/office/drawing/2014/main" id="{79A5D53B-CAC8-8412-98E5-FEC26A494408}"/>
              </a:ext>
            </a:extLst>
          </p:cNvPr>
          <p:cNvSpPr txBox="1"/>
          <p:nvPr/>
        </p:nvSpPr>
        <p:spPr>
          <a:xfrm>
            <a:off x="939749" y="4190156"/>
            <a:ext cx="6227967" cy="307777"/>
          </a:xfrm>
          <a:prstGeom prst="rect">
            <a:avLst/>
          </a:prstGeom>
          <a:noFill/>
        </p:spPr>
        <p:txBody>
          <a:bodyPr vertOverflow="clip" horzOverflow="clip" wrap="square" lIns="0" tIns="0" rIns="0" bIns="0" rtlCol="0" anchor="t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chemeClr val="tx1">
                    <a:lumMod val="95000"/>
                  </a:schemeClr>
                </a:solidFill>
              </a:rPr>
              <a:t>Low-Risk Aircraft for Strategic Investment</a:t>
            </a:r>
            <a:endParaRPr lang="en-US" altLang="en-US" sz="2000" dirty="0">
              <a:solidFill>
                <a:schemeClr val="tx1">
                  <a:lumMod val="95000"/>
                </a:schemeClr>
              </a:solidFill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540135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65C26-49EF-D346-F1A4-4EF5C081A5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6A889C59-9E1B-2C45-A791-AE82C8A1E01D}"/>
              </a:ext>
            </a:extLst>
          </p:cNvPr>
          <p:cNvSpPr/>
          <p:nvPr/>
        </p:nvSpPr>
        <p:spPr>
          <a:xfrm flipH="1">
            <a:off x="1868128" y="1052635"/>
            <a:ext cx="8632724" cy="73062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r>
              <a:rPr lang="en-US" sz="4400" b="1" dirty="0"/>
              <a:t>Next Steps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CC1A9D-F438-F175-D36F-79870CFD424C}"/>
              </a:ext>
            </a:extLst>
          </p:cNvPr>
          <p:cNvSpPr txBox="1"/>
          <p:nvPr/>
        </p:nvSpPr>
        <p:spPr>
          <a:xfrm>
            <a:off x="1868127" y="2182762"/>
            <a:ext cx="8475407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We recommend starting with 1–2 of the safest aircraft for a pilot program. This allows the company to enter the market with minimal operational risk, while gathering real-world data on costs and performance.</a:t>
            </a:r>
          </a:p>
        </p:txBody>
      </p:sp>
    </p:spTree>
    <p:extLst>
      <p:ext uri="{BB962C8B-B14F-4D97-AF65-F5344CB8AC3E}">
        <p14:creationId xmlns:p14="http://schemas.microsoft.com/office/powerpoint/2010/main" val="343831163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9F1567-B3D1-430B-6436-FE02D1AE2B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BACCEBCA-9128-6B50-0165-6FBC227F31D4}"/>
              </a:ext>
            </a:extLst>
          </p:cNvPr>
          <p:cNvSpPr txBox="1"/>
          <p:nvPr/>
        </p:nvSpPr>
        <p:spPr>
          <a:xfrm>
            <a:off x="0" y="3665116"/>
            <a:ext cx="12192000" cy="27740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	Contact Info</a:t>
            </a:r>
            <a:r>
              <a:rPr lang="en-US" sz="2400" dirty="0"/>
              <a:t>:</a:t>
            </a:r>
          </a:p>
          <a:p>
            <a:pPr algn="ctr">
              <a:lnSpc>
                <a:spcPct val="150000"/>
              </a:lnSpc>
            </a:pPr>
            <a:endParaRPr lang="en-US" sz="2400" dirty="0">
              <a:solidFill>
                <a:schemeClr val="tx1">
                  <a:lumMod val="85000"/>
                </a:schemeClr>
              </a:solidFill>
            </a:endParaRPr>
          </a:p>
          <a:p>
            <a:pPr lvl="1" algn="ctr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John Widno Dorcy</a:t>
            </a:r>
          </a:p>
          <a:p>
            <a:pPr lvl="1" algn="ctr"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85000"/>
                  </a:schemeClr>
                </a:solidFill>
              </a:rPr>
              <a:t>+50938058388</a:t>
            </a:r>
          </a:p>
          <a:p>
            <a:pPr lvl="1" algn="ctr"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85000"/>
                  </a:schemeClr>
                </a:solidFill>
              </a:rPr>
              <a:t>LinkedIn</a:t>
            </a:r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:  </a:t>
            </a:r>
            <a:r>
              <a:rPr lang="en-US" sz="1400" b="1" dirty="0">
                <a:hlinkClick r:id="rId2"/>
              </a:rPr>
              <a:t>linkedin.com/in/john-widno-dorcy-19399a216</a:t>
            </a:r>
            <a:endParaRPr lang="en-US" sz="1400" dirty="0">
              <a:solidFill>
                <a:schemeClr val="tx1">
                  <a:lumMod val="85000"/>
                </a:schemeClr>
              </a:solidFill>
            </a:endParaRPr>
          </a:p>
          <a:p>
            <a:pPr lvl="1" algn="ctr">
              <a:lnSpc>
                <a:spcPct val="150000"/>
              </a:lnSpc>
            </a:pPr>
            <a:r>
              <a:rPr lang="en-US" sz="1400" b="1" dirty="0">
                <a:solidFill>
                  <a:schemeClr val="tx1">
                    <a:lumMod val="85000"/>
                  </a:schemeClr>
                </a:solidFill>
              </a:rPr>
              <a:t>GitHub</a:t>
            </a:r>
            <a:r>
              <a:rPr lang="en-US" sz="1400" dirty="0">
                <a:solidFill>
                  <a:schemeClr val="tx1">
                    <a:lumMod val="85000"/>
                  </a:schemeClr>
                </a:solidFill>
              </a:rPr>
              <a:t>: </a:t>
            </a:r>
            <a:r>
              <a:rPr lang="en-US" sz="1400" dirty="0">
                <a:solidFill>
                  <a:schemeClr val="tx1">
                    <a:lumMod val="85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github.com/</a:t>
            </a:r>
            <a:r>
              <a:rPr lang="en-US" sz="1400" b="1" dirty="0" err="1">
                <a:hlinkClick r:id="rId4"/>
              </a:rPr>
              <a:t>johnwidno</a:t>
            </a:r>
            <a:br>
              <a:rPr lang="en-US" sz="1400" dirty="0"/>
            </a:br>
            <a:endParaRPr lang="en-US" sz="1400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4C41F22-C3BC-B912-3676-13DAECB6D0D7}"/>
              </a:ext>
            </a:extLst>
          </p:cNvPr>
          <p:cNvSpPr txBox="1"/>
          <p:nvPr/>
        </p:nvSpPr>
        <p:spPr>
          <a:xfrm>
            <a:off x="1" y="2027592"/>
            <a:ext cx="12191999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buNone/>
            </a:pPr>
            <a:r>
              <a:rPr lang="en-US" sz="4800" b="1" dirty="0"/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2152658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C14D1E-5DA7-F6C2-14EE-095D680D35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0" descr="preencoded.png">
            <a:extLst>
              <a:ext uri="{FF2B5EF4-FFF2-40B4-BE49-F238E27FC236}">
                <a16:creationId xmlns:a16="http://schemas.microsoft.com/office/drawing/2014/main" id="{6B564D0A-09F9-22E4-16D8-4072FD3E2B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36871"/>
            <a:ext cx="4621161" cy="6931742"/>
          </a:xfrm>
          <a:prstGeom prst="rect">
            <a:avLst/>
          </a:prstGeom>
        </p:spPr>
      </p:pic>
      <p:sp>
        <p:nvSpPr>
          <p:cNvPr id="2" name="Text 0">
            <a:extLst>
              <a:ext uri="{FF2B5EF4-FFF2-40B4-BE49-F238E27FC236}">
                <a16:creationId xmlns:a16="http://schemas.microsoft.com/office/drawing/2014/main" id="{091C90F4-4C01-ECAC-76C3-CB6728AE7B6D}"/>
              </a:ext>
            </a:extLst>
          </p:cNvPr>
          <p:cNvSpPr/>
          <p:nvPr/>
        </p:nvSpPr>
        <p:spPr>
          <a:xfrm>
            <a:off x="4956861" y="385563"/>
            <a:ext cx="7015862" cy="923330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4400" dirty="0">
                <a:solidFill>
                  <a:schemeClr val="tx1">
                    <a:lumMod val="95000"/>
                  </a:schemeClr>
                </a:solidFill>
              </a:rPr>
              <a:t>Business Understanding</a:t>
            </a:r>
            <a:endParaRPr lang="en-US" sz="44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41336B2-598A-1A56-07A5-591EB0058C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56862" y="4778879"/>
            <a:ext cx="7015862" cy="577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Business Impact: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>
                  <a:lumMod val="85000"/>
                </a:schemeClr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FFCB0FC-5C3F-DDD8-1320-B4247AD3A41B}"/>
              </a:ext>
            </a:extLst>
          </p:cNvPr>
          <p:cNvSpPr txBox="1"/>
          <p:nvPr/>
        </p:nvSpPr>
        <p:spPr>
          <a:xfrm>
            <a:off x="4956861" y="1475786"/>
            <a:ext cx="6446254" cy="586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Objective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C05CD0B-F594-2C22-6B06-4AA6F6976227}"/>
              </a:ext>
            </a:extLst>
          </p:cNvPr>
          <p:cNvSpPr txBox="1"/>
          <p:nvPr/>
        </p:nvSpPr>
        <p:spPr>
          <a:xfrm>
            <a:off x="4956861" y="2061077"/>
            <a:ext cx="64462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The company is expanding into the aviation industry and needs data-driven insights to reduce risks in aircraft acquisition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CF03503-538C-45CC-B0AB-C98AA6726504}"/>
              </a:ext>
            </a:extLst>
          </p:cNvPr>
          <p:cNvSpPr txBox="1"/>
          <p:nvPr/>
        </p:nvSpPr>
        <p:spPr>
          <a:xfrm>
            <a:off x="4956861" y="3539453"/>
            <a:ext cx="6446254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b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Determine the lowest-risk aircraft models for commercial and private operations.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314F9A1-FAFF-6303-A915-15E0A06F3440}"/>
              </a:ext>
            </a:extLst>
          </p:cNvPr>
          <p:cNvSpPr txBox="1"/>
          <p:nvPr/>
        </p:nvSpPr>
        <p:spPr>
          <a:xfrm>
            <a:off x="4956861" y="5316734"/>
            <a:ext cx="6446254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Informed decision-making to avoid costly aircraft with high incident rates.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A9A61C-4ADF-9508-9B10-F6F603DC58A3}"/>
              </a:ext>
            </a:extLst>
          </p:cNvPr>
          <p:cNvSpPr txBox="1"/>
          <p:nvPr/>
        </p:nvSpPr>
        <p:spPr>
          <a:xfrm>
            <a:off x="4956861" y="3223357"/>
            <a:ext cx="6446254" cy="5866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Goal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85000"/>
                  </a:schemeClr>
                </a:solidFill>
                <a:effectLst/>
                <a:latin typeface="Arial" panose="020B0604020202020204" pitchFamily="34" charset="0"/>
              </a:rPr>
              <a:t>:</a:t>
            </a:r>
            <a:endParaRPr lang="en-US" dirty="0">
              <a:solidFill>
                <a:schemeClr val="tx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2483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9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5" grpId="0"/>
      <p:bldP spid="11" grpId="0"/>
      <p:bldP spid="12" grpId="0"/>
      <p:bldP spid="13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5827E2-4968-D6EC-13C9-C334BDBD4E3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0" descr="preencoded.png">
            <a:extLst>
              <a:ext uri="{FF2B5EF4-FFF2-40B4-BE49-F238E27FC236}">
                <a16:creationId xmlns:a16="http://schemas.microsoft.com/office/drawing/2014/main" id="{008EB130-1615-5201-885A-083CCF738F1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39" y="0"/>
            <a:ext cx="4621161" cy="6858000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3819CCA-828E-8D10-BF36-1536FC8AEB25}"/>
              </a:ext>
            </a:extLst>
          </p:cNvPr>
          <p:cNvSpPr txBox="1"/>
          <p:nvPr/>
        </p:nvSpPr>
        <p:spPr>
          <a:xfrm>
            <a:off x="896138" y="5280262"/>
            <a:ext cx="569169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Aircraft type, manufacturer, date, capacity, usage type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Number and severity of incidents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Operational detail</a:t>
            </a:r>
          </a:p>
        </p:txBody>
      </p:sp>
      <p:sp>
        <p:nvSpPr>
          <p:cNvPr id="5" name="Text 0">
            <a:extLst>
              <a:ext uri="{FF2B5EF4-FFF2-40B4-BE49-F238E27FC236}">
                <a16:creationId xmlns:a16="http://schemas.microsoft.com/office/drawing/2014/main" id="{7C720758-8B0E-6AF6-1383-C2B18BF6A1E6}"/>
              </a:ext>
            </a:extLst>
          </p:cNvPr>
          <p:cNvSpPr/>
          <p:nvPr/>
        </p:nvSpPr>
        <p:spPr>
          <a:xfrm>
            <a:off x="896138" y="377409"/>
            <a:ext cx="7015862" cy="821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4400" dirty="0">
                <a:solidFill>
                  <a:schemeClr val="tx1">
                    <a:lumMod val="95000"/>
                  </a:schemeClr>
                </a:solidFill>
              </a:rPr>
              <a:t>Data Understanding</a:t>
            </a:r>
            <a:endParaRPr lang="en-US" sz="44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B6917E5-6F92-27C0-107B-F0B086AECEA4}"/>
              </a:ext>
            </a:extLst>
          </p:cNvPr>
          <p:cNvSpPr txBox="1"/>
          <p:nvPr/>
        </p:nvSpPr>
        <p:spPr>
          <a:xfrm>
            <a:off x="896138" y="1472317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b="1" dirty="0"/>
              <a:t>Data </a:t>
            </a:r>
            <a:r>
              <a:rPr lang="en-US" sz="2400" b="1" dirty="0"/>
              <a:t>Sources</a:t>
            </a:r>
            <a:r>
              <a:rPr lang="en-US" sz="2000" b="1" dirty="0"/>
              <a:t>: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9A64BA-3573-2413-92FA-DD2FD0DD705F}"/>
              </a:ext>
            </a:extLst>
          </p:cNvPr>
          <p:cNvSpPr txBox="1"/>
          <p:nvPr/>
        </p:nvSpPr>
        <p:spPr>
          <a:xfrm>
            <a:off x="896138" y="3810894"/>
            <a:ext cx="579963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Aircraft specifications (</a:t>
            </a:r>
            <a:r>
              <a:rPr lang="en-US" dirty="0" err="1"/>
              <a:t>category,Make</a:t>
            </a:r>
            <a:r>
              <a:rPr lang="en-US" dirty="0"/>
              <a:t> , Model)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Incident and accident reports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Operator information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8BF596-648D-F19C-20CD-60E6F1C50578}"/>
              </a:ext>
            </a:extLst>
          </p:cNvPr>
          <p:cNvSpPr txBox="1"/>
          <p:nvPr/>
        </p:nvSpPr>
        <p:spPr>
          <a:xfrm>
            <a:off x="896138" y="3028890"/>
            <a:ext cx="609600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Key </a:t>
            </a:r>
            <a:r>
              <a:rPr lang="en-US" sz="2400" dirty="0"/>
              <a:t>Features</a:t>
            </a:r>
            <a:r>
              <a:rPr lang="en-US" sz="2000" dirty="0"/>
              <a:t>:</a:t>
            </a:r>
          </a:p>
        </p:txBody>
      </p:sp>
      <p:sp>
        <p:nvSpPr>
          <p:cNvPr id="14" name="Text 3">
            <a:extLst>
              <a:ext uri="{FF2B5EF4-FFF2-40B4-BE49-F238E27FC236}">
                <a16:creationId xmlns:a16="http://schemas.microsoft.com/office/drawing/2014/main" id="{3323DFE5-9515-D614-E778-4F2B61ED5F0D}"/>
              </a:ext>
            </a:extLst>
          </p:cNvPr>
          <p:cNvSpPr/>
          <p:nvPr/>
        </p:nvSpPr>
        <p:spPr>
          <a:xfrm>
            <a:off x="1004078" y="2055256"/>
            <a:ext cx="6096001" cy="8215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just"/>
            <a:r>
              <a:rPr lang="en-US" sz="1400" dirty="0"/>
              <a:t>National Transportation Safety Board -accident data from 1962 to 2023 </a:t>
            </a:r>
          </a:p>
          <a:p>
            <a:pPr algn="just"/>
            <a:r>
              <a:rPr lang="en-US" sz="1400" dirty="0"/>
              <a:t>about civil aviation accidents and incidents in the United States and </a:t>
            </a:r>
          </a:p>
          <a:p>
            <a:pPr algn="just"/>
            <a:r>
              <a:rPr lang="en-US" sz="1400" dirty="0"/>
              <a:t>international waters.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8024179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9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  <p:bldP spid="7" grpId="0"/>
      <p:bldP spid="10" grpId="0"/>
      <p:bldP spid="12" grpId="0"/>
      <p:bldP spid="14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360A41-E9D5-2CC3-3C87-1FD8D44E65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0" descr="preencoded.png">
            <a:extLst>
              <a:ext uri="{FF2B5EF4-FFF2-40B4-BE49-F238E27FC236}">
                <a16:creationId xmlns:a16="http://schemas.microsoft.com/office/drawing/2014/main" id="{C5A0431A-C653-48E0-5993-1CB07A208F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39" y="0"/>
            <a:ext cx="4621161" cy="6931742"/>
          </a:xfrm>
          <a:prstGeom prst="rect">
            <a:avLst/>
          </a:prstGeom>
        </p:spPr>
      </p:pic>
      <p:sp>
        <p:nvSpPr>
          <p:cNvPr id="2" name="Text 0">
            <a:extLst>
              <a:ext uri="{FF2B5EF4-FFF2-40B4-BE49-F238E27FC236}">
                <a16:creationId xmlns:a16="http://schemas.microsoft.com/office/drawing/2014/main" id="{ED612BEE-EA92-898C-1F7B-82A357B9CCCF}"/>
              </a:ext>
            </a:extLst>
          </p:cNvPr>
          <p:cNvSpPr/>
          <p:nvPr/>
        </p:nvSpPr>
        <p:spPr>
          <a:xfrm>
            <a:off x="896138" y="377409"/>
            <a:ext cx="6228143" cy="821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4400" dirty="0">
                <a:solidFill>
                  <a:schemeClr val="tx1">
                    <a:lumMod val="95000"/>
                  </a:schemeClr>
                </a:solidFill>
              </a:rPr>
              <a:t>Data Challenges</a:t>
            </a:r>
            <a:endParaRPr lang="en-US" sz="44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E8A957A-5090-1E1B-AE2C-5853CEAB3ABE}"/>
              </a:ext>
            </a:extLst>
          </p:cNvPr>
          <p:cNvSpPr txBox="1"/>
          <p:nvPr/>
        </p:nvSpPr>
        <p:spPr>
          <a:xfrm>
            <a:off x="836765" y="3234020"/>
            <a:ext cx="60943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Need for merging </a:t>
            </a:r>
            <a:r>
              <a:rPr lang="en-US" sz="2800" dirty="0"/>
              <a:t>multiple</a:t>
            </a:r>
            <a:r>
              <a:rPr lang="en-US" sz="2400" dirty="0"/>
              <a:t> datasets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3DAF65-B45B-9FA1-3423-7B589FCFDBA8}"/>
              </a:ext>
            </a:extLst>
          </p:cNvPr>
          <p:cNvSpPr txBox="1"/>
          <p:nvPr/>
        </p:nvSpPr>
        <p:spPr>
          <a:xfrm>
            <a:off x="896138" y="1881093"/>
            <a:ext cx="60943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/>
              <a:t>Missing values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3C75B9D-88AF-B797-84A5-67286172A4B1}"/>
              </a:ext>
            </a:extLst>
          </p:cNvPr>
          <p:cNvSpPr txBox="1"/>
          <p:nvPr/>
        </p:nvSpPr>
        <p:spPr>
          <a:xfrm>
            <a:off x="836765" y="2526779"/>
            <a:ext cx="60943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800" dirty="0"/>
              <a:t>Inconsistent formats</a:t>
            </a:r>
          </a:p>
        </p:txBody>
      </p:sp>
    </p:spTree>
    <p:extLst>
      <p:ext uri="{BB962C8B-B14F-4D97-AF65-F5344CB8AC3E}">
        <p14:creationId xmlns:p14="http://schemas.microsoft.com/office/powerpoint/2010/main" val="2998971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BAF5923-B071-2367-8C19-53BDF4B026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2F9B35E6-9C97-DF5D-08AB-E2E772028706}"/>
              </a:ext>
            </a:extLst>
          </p:cNvPr>
          <p:cNvSpPr txBox="1"/>
          <p:nvPr/>
        </p:nvSpPr>
        <p:spPr>
          <a:xfrm>
            <a:off x="1105317" y="1861240"/>
            <a:ext cx="5634613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Removed duplicates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Handled missing values with mean/mode or domain-specific logic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Standardized manufacturer names Severity, model numbers</a:t>
            </a:r>
          </a:p>
        </p:txBody>
      </p:sp>
      <p:sp>
        <p:nvSpPr>
          <p:cNvPr id="4" name="Text 0">
            <a:extLst>
              <a:ext uri="{FF2B5EF4-FFF2-40B4-BE49-F238E27FC236}">
                <a16:creationId xmlns:a16="http://schemas.microsoft.com/office/drawing/2014/main" id="{B0B2AA8E-1463-8B13-895E-7A33F42FAE74}"/>
              </a:ext>
            </a:extLst>
          </p:cNvPr>
          <p:cNvSpPr/>
          <p:nvPr/>
        </p:nvSpPr>
        <p:spPr>
          <a:xfrm>
            <a:off x="896138" y="377409"/>
            <a:ext cx="6228143" cy="821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4400" dirty="0">
                <a:solidFill>
                  <a:schemeClr val="tx1">
                    <a:lumMod val="95000"/>
                  </a:schemeClr>
                </a:solidFill>
              </a:rPr>
              <a:t>Data Challenges</a:t>
            </a:r>
            <a:endParaRPr lang="en-US" sz="4400" b="1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3962233-C22D-8AEC-B47C-AD1DD77B7DD1}"/>
              </a:ext>
            </a:extLst>
          </p:cNvPr>
          <p:cNvSpPr txBox="1"/>
          <p:nvPr/>
        </p:nvSpPr>
        <p:spPr>
          <a:xfrm>
            <a:off x="963047" y="1352731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Steps Taken</a:t>
            </a:r>
            <a:r>
              <a:rPr lang="en-US" dirty="0"/>
              <a:t>: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2988921-D58C-B632-23F6-33493D3CAC15}"/>
              </a:ext>
            </a:extLst>
          </p:cNvPr>
          <p:cNvSpPr txBox="1"/>
          <p:nvPr/>
        </p:nvSpPr>
        <p:spPr>
          <a:xfrm>
            <a:off x="1105318" y="4282180"/>
            <a:ext cx="5885143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imputation for numerical features (Number of injuries ,</a:t>
            </a:r>
            <a:r>
              <a:rPr lang="en-US" dirty="0" err="1"/>
              <a:t>uninjuries</a:t>
            </a:r>
            <a:r>
              <a:rPr lang="en-US" dirty="0"/>
              <a:t>, engine)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flagging for categorical fields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Unknow string </a:t>
            </a:r>
            <a:r>
              <a:rPr lang="en-US" dirty="0" err="1"/>
              <a:t>feacture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7603AB-5367-D1EF-EE79-8854F7B9E001}"/>
              </a:ext>
            </a:extLst>
          </p:cNvPr>
          <p:cNvSpPr txBox="1"/>
          <p:nvPr/>
        </p:nvSpPr>
        <p:spPr>
          <a:xfrm>
            <a:off x="963047" y="6061020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Clean, unified dataset ready for 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EC2B2AE-DA8C-A37A-1AA5-608826FFD890}"/>
              </a:ext>
            </a:extLst>
          </p:cNvPr>
          <p:cNvSpPr txBox="1"/>
          <p:nvPr/>
        </p:nvSpPr>
        <p:spPr>
          <a:xfrm>
            <a:off x="974012" y="3741430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Imputation Techniques</a:t>
            </a:r>
            <a:r>
              <a:rPr lang="en-US" dirty="0"/>
              <a:t>: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A761C4D-9EAB-084A-8A90-07917F1217C6}"/>
              </a:ext>
            </a:extLst>
          </p:cNvPr>
          <p:cNvSpPr txBox="1"/>
          <p:nvPr/>
        </p:nvSpPr>
        <p:spPr>
          <a:xfrm>
            <a:off x="896138" y="5691688"/>
            <a:ext cx="60943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/>
              <a:t>Outcome</a:t>
            </a:r>
            <a:r>
              <a:rPr lang="en-US" dirty="0"/>
              <a:t>:</a:t>
            </a:r>
          </a:p>
        </p:txBody>
      </p:sp>
      <p:pic>
        <p:nvPicPr>
          <p:cNvPr id="19" name="Picture 18" descr="A screenshot of a computer">
            <a:extLst>
              <a:ext uri="{FF2B5EF4-FFF2-40B4-BE49-F238E27FC236}">
                <a16:creationId xmlns:a16="http://schemas.microsoft.com/office/drawing/2014/main" id="{98624257-A8FF-40A4-CA0B-876D1899F0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28155" y="4720633"/>
            <a:ext cx="4208206" cy="19590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93090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3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54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1" grpId="0"/>
      <p:bldP spid="13" grpId="0"/>
      <p:bldP spid="1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266C52-40AD-8387-BF57-0E2F49284B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0" descr="preencoded.png">
            <a:extLst>
              <a:ext uri="{FF2B5EF4-FFF2-40B4-BE49-F238E27FC236}">
                <a16:creationId xmlns:a16="http://schemas.microsoft.com/office/drawing/2014/main" id="{1A69E6E9-B04A-004C-F319-D84DE0CC4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70839" y="0"/>
            <a:ext cx="4621161" cy="6931742"/>
          </a:xfrm>
          <a:prstGeom prst="rect">
            <a:avLst/>
          </a:prstGeom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0E6784BB-621B-EB85-0B08-5155FD32A0EE}"/>
              </a:ext>
            </a:extLst>
          </p:cNvPr>
          <p:cNvSpPr/>
          <p:nvPr/>
        </p:nvSpPr>
        <p:spPr>
          <a:xfrm>
            <a:off x="896138" y="377409"/>
            <a:ext cx="6228143" cy="821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4400" b="1" dirty="0"/>
              <a:t>Data Analysis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F4B8A3-4B21-3921-2580-DB16A3A8D795}"/>
              </a:ext>
            </a:extLst>
          </p:cNvPr>
          <p:cNvSpPr txBox="1"/>
          <p:nvPr/>
        </p:nvSpPr>
        <p:spPr>
          <a:xfrm>
            <a:off x="807647" y="1491392"/>
            <a:ext cx="6096000" cy="424731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Risk Scoring Methodology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Calculated incident rate per 1,000 flight hours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Adjusted for aircraft age and usage intensity</a:t>
            </a:r>
          </a:p>
          <a:p>
            <a:pPr lvl="1"/>
            <a:endParaRPr lang="en-US" dirty="0"/>
          </a:p>
          <a:p>
            <a:r>
              <a:rPr lang="en-US" b="1" dirty="0"/>
              <a:t>Insights</a:t>
            </a:r>
            <a:r>
              <a:rPr lang="en-US" dirty="0"/>
              <a:t>:</a:t>
            </a:r>
          </a:p>
          <a:p>
            <a:endParaRPr lang="en-US" dirty="0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Certain manufacturers had consistently lower incident rates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Newer aircraft models showed improved safety records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b="1" dirty="0"/>
              <a:t>Visualization Preview</a:t>
            </a:r>
            <a:r>
              <a:rPr lang="en-US" dirty="0"/>
              <a:t>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Bar chart: Incident rate by aircraft model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Heatmap: Correlation between age and incident frequency</a:t>
            </a:r>
          </a:p>
        </p:txBody>
      </p:sp>
    </p:spTree>
    <p:extLst>
      <p:ext uri="{BB962C8B-B14F-4D97-AF65-F5344CB8AC3E}">
        <p14:creationId xmlns:p14="http://schemas.microsoft.com/office/powerpoint/2010/main" val="20580818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B5B98-97C7-25A6-019A-381565506D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0" descr="preencoded.png">
            <a:extLst>
              <a:ext uri="{FF2B5EF4-FFF2-40B4-BE49-F238E27FC236}">
                <a16:creationId xmlns:a16="http://schemas.microsoft.com/office/drawing/2014/main" id="{ADB6466A-19DF-C03A-F94B-CF972FDA72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96645"/>
            <a:ext cx="12300155" cy="1196998"/>
          </a:xfrm>
          <a:prstGeom prst="rect">
            <a:avLst/>
          </a:prstGeom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2D6DEBCF-45BA-A344-8A35-139A64506F05}"/>
              </a:ext>
            </a:extLst>
          </p:cNvPr>
          <p:cNvSpPr/>
          <p:nvPr/>
        </p:nvSpPr>
        <p:spPr>
          <a:xfrm>
            <a:off x="807647" y="178790"/>
            <a:ext cx="6228143" cy="821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4400" b="1" dirty="0"/>
              <a:t>Data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1B1060E-D639-2F31-DE44-8EDE03B854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81" y="1076388"/>
            <a:ext cx="11484078" cy="56598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492730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9159DA-C7A8-EE76-FFA6-13580351FC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age 0" descr="preencoded.png">
            <a:extLst>
              <a:ext uri="{FF2B5EF4-FFF2-40B4-BE49-F238E27FC236}">
                <a16:creationId xmlns:a16="http://schemas.microsoft.com/office/drawing/2014/main" id="{AAC90053-BE21-5F05-CC57-65C5B3CE3A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62452" y="0"/>
            <a:ext cx="4129548" cy="6931742"/>
          </a:xfrm>
          <a:prstGeom prst="rect">
            <a:avLst/>
          </a:prstGeom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48B07F2E-F62E-E65B-C000-D69970FA895C}"/>
              </a:ext>
            </a:extLst>
          </p:cNvPr>
          <p:cNvSpPr/>
          <p:nvPr/>
        </p:nvSpPr>
        <p:spPr>
          <a:xfrm>
            <a:off x="896138" y="377409"/>
            <a:ext cx="6228143" cy="82156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>
              <a:buNone/>
            </a:pPr>
            <a:r>
              <a:rPr lang="en-US" sz="4400" b="1" dirty="0"/>
              <a:t>Recommendations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2448579-EC17-D262-65E0-DE932B7EF95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2513" y="1321857"/>
            <a:ext cx="7431784" cy="406265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Aircraft Models to the Company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1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Risk </a:t>
            </a:r>
            <a:r>
              <a:rPr kumimoji="0" lang="en-US" altLang="en-US" sz="1800" b="0" i="1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score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each aircraft model based on: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Number of incidents or accidents (normalized per flight </a:t>
            </a:r>
            <a:r>
              <a:rPr kumimoji="0" lang="en-US" altLang="en-US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pupose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Event </a:t>
            </a:r>
            <a:r>
              <a:rPr lang="en-US" altLang="en-US" dirty="0">
                <a:latin typeface="Arial" panose="020B0604020202020204" pitchFamily="34" charset="0"/>
              </a:rPr>
              <a:t>y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ear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Severity of incidents (Injured and Uninjured)</a:t>
            </a: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Usage purpose of flight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1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When calculated a normalized incident rate per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Business purpose flight, adjusted for Event year. Aircraft in recent years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were considered low-risk.”</a:t>
            </a:r>
          </a:p>
        </p:txBody>
      </p:sp>
    </p:spTree>
    <p:extLst>
      <p:ext uri="{BB962C8B-B14F-4D97-AF65-F5344CB8AC3E}">
        <p14:creationId xmlns:p14="http://schemas.microsoft.com/office/powerpoint/2010/main" val="25091589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6D5CF3-97B1-3F69-4189-DF117DD7F2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>
            <a:extLst>
              <a:ext uri="{FF2B5EF4-FFF2-40B4-BE49-F238E27FC236}">
                <a16:creationId xmlns:a16="http://schemas.microsoft.com/office/drawing/2014/main" id="{EA646D34-3238-EF27-B036-893BCA3D0752}"/>
              </a:ext>
            </a:extLst>
          </p:cNvPr>
          <p:cNvSpPr/>
          <p:nvPr/>
        </p:nvSpPr>
        <p:spPr>
          <a:xfrm flipH="1">
            <a:off x="511277" y="1172128"/>
            <a:ext cx="10220486" cy="68682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5550"/>
              </a:lnSpc>
              <a:buNone/>
            </a:pPr>
            <a:r>
              <a:rPr lang="en-US" sz="445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Business Aircraft Risk Summary</a:t>
            </a:r>
            <a:endParaRPr lang="en-US" sz="4450" dirty="0"/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E5197342-F675-A157-E055-B2B2ECB3E515}"/>
              </a:ext>
            </a:extLst>
          </p:cNvPr>
          <p:cNvSpPr/>
          <p:nvPr/>
        </p:nvSpPr>
        <p:spPr>
          <a:xfrm flipH="1">
            <a:off x="2621336" y="2531276"/>
            <a:ext cx="2390878" cy="3433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750"/>
              </a:lnSpc>
              <a:buNone/>
            </a:pPr>
            <a:r>
              <a:rPr lang="en-US" sz="2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Safest Models</a:t>
            </a:r>
            <a:endParaRPr lang="en-US" sz="2200" dirty="0"/>
          </a:p>
        </p:txBody>
      </p:sp>
      <p:sp>
        <p:nvSpPr>
          <p:cNvPr id="6" name="Text 2">
            <a:extLst>
              <a:ext uri="{FF2B5EF4-FFF2-40B4-BE49-F238E27FC236}">
                <a16:creationId xmlns:a16="http://schemas.microsoft.com/office/drawing/2014/main" id="{F3D06B55-B77D-792D-DEB7-9C2318F1A5B6}"/>
              </a:ext>
            </a:extLst>
          </p:cNvPr>
          <p:cNvSpPr/>
          <p:nvPr/>
        </p:nvSpPr>
        <p:spPr>
          <a:xfrm flipH="1">
            <a:off x="2621336" y="3149578"/>
            <a:ext cx="3354645" cy="351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+mj-lt"/>
                <a:ea typeface="Roboto" pitchFamily="34" charset="-122"/>
                <a:cs typeface="Roboto" pitchFamily="34" charset="-120"/>
              </a:rPr>
              <a:t>BOEING</a:t>
            </a:r>
            <a:endParaRPr lang="en-US" sz="1750" dirty="0">
              <a:latin typeface="+mj-lt"/>
            </a:endParaRPr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6434C1AE-03B1-BEEF-763C-3A9C93CDB794}"/>
              </a:ext>
            </a:extLst>
          </p:cNvPr>
          <p:cNvSpPr/>
          <p:nvPr/>
        </p:nvSpPr>
        <p:spPr>
          <a:xfrm flipH="1">
            <a:off x="2621335" y="4092604"/>
            <a:ext cx="3354645" cy="351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+mj-lt"/>
                <a:ea typeface="Roboto" pitchFamily="34" charset="-122"/>
              </a:rPr>
              <a:t>BELL</a:t>
            </a:r>
            <a:endParaRPr lang="en-US" sz="1750" dirty="0">
              <a:latin typeface="+mj-lt"/>
            </a:endParaRPr>
          </a:p>
        </p:txBody>
      </p:sp>
      <p:sp>
        <p:nvSpPr>
          <p:cNvPr id="10" name="Text 5">
            <a:extLst>
              <a:ext uri="{FF2B5EF4-FFF2-40B4-BE49-F238E27FC236}">
                <a16:creationId xmlns:a16="http://schemas.microsoft.com/office/drawing/2014/main" id="{EAB07D3C-9231-8136-08B8-E68C53ADD6E3}"/>
              </a:ext>
            </a:extLst>
          </p:cNvPr>
          <p:cNvSpPr/>
          <p:nvPr/>
        </p:nvSpPr>
        <p:spPr>
          <a:xfrm flipH="1">
            <a:off x="6037007" y="2659844"/>
            <a:ext cx="2661747" cy="34335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750"/>
              </a:lnSpc>
              <a:buNone/>
            </a:pPr>
            <a:r>
              <a:rPr lang="en-US" sz="2200" dirty="0">
                <a:solidFill>
                  <a:srgbClr val="F3F3F2"/>
                </a:solidFill>
                <a:latin typeface="IBM Plex Sans Medium" pitchFamily="34" charset="0"/>
                <a:ea typeface="IBM Plex Sans Medium" pitchFamily="34" charset="-122"/>
                <a:cs typeface="IBM Plex Sans Medium" pitchFamily="34" charset="-120"/>
              </a:rPr>
              <a:t>Higher Risk Models</a:t>
            </a:r>
            <a:endParaRPr lang="en-US" sz="2200" dirty="0"/>
          </a:p>
        </p:txBody>
      </p:sp>
      <p:sp>
        <p:nvSpPr>
          <p:cNvPr id="11" name="Text 6">
            <a:extLst>
              <a:ext uri="{FF2B5EF4-FFF2-40B4-BE49-F238E27FC236}">
                <a16:creationId xmlns:a16="http://schemas.microsoft.com/office/drawing/2014/main" id="{F812483E-B96D-C2E9-72B1-D2AE5D16015F}"/>
              </a:ext>
            </a:extLst>
          </p:cNvPr>
          <p:cNvSpPr/>
          <p:nvPr/>
        </p:nvSpPr>
        <p:spPr>
          <a:xfrm flipH="1">
            <a:off x="6037007" y="3127082"/>
            <a:ext cx="4087486" cy="351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 algn="ctr">
              <a:lnSpc>
                <a:spcPts val="2850"/>
              </a:lnSpc>
              <a:buSzPct val="100000"/>
              <a:buChar char="•"/>
            </a:pPr>
            <a:r>
              <a:rPr lang="en-US" sz="2000" dirty="0"/>
              <a:t>newer models proven safety records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D10804-73F6-1A21-44C8-C43C124E0BE7}"/>
              </a:ext>
            </a:extLst>
          </p:cNvPr>
          <p:cNvSpPr txBox="1"/>
          <p:nvPr/>
        </p:nvSpPr>
        <p:spPr>
          <a:xfrm>
            <a:off x="1401243" y="5339073"/>
            <a:ext cx="9717066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Based on the frequency and severity of incidents, we recommend considering aircraft such as the Aircraft below which show low incident rates and minimal injury severity.</a:t>
            </a:r>
          </a:p>
        </p:txBody>
      </p:sp>
      <p:sp>
        <p:nvSpPr>
          <p:cNvPr id="8" name="Text 4">
            <a:extLst>
              <a:ext uri="{FF2B5EF4-FFF2-40B4-BE49-F238E27FC236}">
                <a16:creationId xmlns:a16="http://schemas.microsoft.com/office/drawing/2014/main" id="{129C0B8D-DA2A-6C1D-4352-CD13CB5A0944}"/>
              </a:ext>
            </a:extLst>
          </p:cNvPr>
          <p:cNvSpPr/>
          <p:nvPr/>
        </p:nvSpPr>
        <p:spPr>
          <a:xfrm flipH="1">
            <a:off x="2621336" y="3621091"/>
            <a:ext cx="3354645" cy="351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+mj-lt"/>
                <a:ea typeface="Roboto" pitchFamily="34" charset="-122"/>
              </a:rPr>
              <a:t>PIPER</a:t>
            </a:r>
            <a:endParaRPr lang="en-US" sz="1750" dirty="0">
              <a:latin typeface="+mj-lt"/>
            </a:endParaRPr>
          </a:p>
        </p:txBody>
      </p:sp>
      <p:sp>
        <p:nvSpPr>
          <p:cNvPr id="16" name="Text 4">
            <a:extLst>
              <a:ext uri="{FF2B5EF4-FFF2-40B4-BE49-F238E27FC236}">
                <a16:creationId xmlns:a16="http://schemas.microsoft.com/office/drawing/2014/main" id="{71B5356A-AF78-B708-62F9-75811A39C9A3}"/>
              </a:ext>
            </a:extLst>
          </p:cNvPr>
          <p:cNvSpPr/>
          <p:nvPr/>
        </p:nvSpPr>
        <p:spPr>
          <a:xfrm flipH="1">
            <a:off x="2621334" y="4574488"/>
            <a:ext cx="3354645" cy="35166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850"/>
              </a:lnSpc>
              <a:buSzPct val="100000"/>
              <a:buChar char="•"/>
            </a:pPr>
            <a:r>
              <a:rPr lang="en-US" sz="1750" dirty="0">
                <a:solidFill>
                  <a:srgbClr val="D4D4D1"/>
                </a:solidFill>
                <a:latin typeface="+mj-lt"/>
                <a:ea typeface="Roboto" pitchFamily="34" charset="-122"/>
              </a:rPr>
              <a:t>BOEING</a:t>
            </a:r>
            <a:endParaRPr lang="en-US" sz="175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013288953"/>
      </p:ext>
    </p:extLst>
  </p:cSld>
  <p:clrMapOvr>
    <a:masterClrMapping/>
  </p:clrMapOvr>
</p:sld>
</file>

<file path=ppt/theme/theme1.xml><?xml version="1.0" encoding="utf-8"?>
<a:theme xmlns:a="http://schemas.openxmlformats.org/drawingml/2006/main" name="View">
  <a:themeElements>
    <a:clrScheme name="View">
      <a:dk1>
        <a:srgbClr val="000000"/>
      </a:dk1>
      <a:lt1>
        <a:srgbClr val="FFFFFF"/>
      </a:lt1>
      <a:dk2>
        <a:srgbClr val="46464A"/>
      </a:dk2>
      <a:lt2>
        <a:srgbClr val="D6D3CC"/>
      </a:lt2>
      <a:accent1>
        <a:srgbClr val="6F6F74"/>
      </a:accent1>
      <a:accent2>
        <a:srgbClr val="92A9B9"/>
      </a:accent2>
      <a:accent3>
        <a:srgbClr val="A7B789"/>
      </a:accent3>
      <a:accent4>
        <a:srgbClr val="B9A489"/>
      </a:accent4>
      <a:accent5>
        <a:srgbClr val="8D6374"/>
      </a:accent5>
      <a:accent6>
        <a:srgbClr val="9B7362"/>
      </a:accent6>
      <a:hlink>
        <a:srgbClr val="67AABF"/>
      </a:hlink>
      <a:folHlink>
        <a:srgbClr val="ABAFA5"/>
      </a:folHlink>
    </a:clrScheme>
    <a:fontScheme name="View">
      <a:maj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Schoolbook" panose="0204060405050502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View">
      <a:fillStyleLst>
        <a:solidFill>
          <a:schemeClr val="phClr"/>
        </a:solidFill>
        <a:solidFill>
          <a:schemeClr val="phClr">
            <a:tint val="60000"/>
            <a:satMod val="120000"/>
          </a:schemeClr>
        </a:solidFill>
        <a:solidFill>
          <a:schemeClr val="phClr">
            <a:shade val="75000"/>
            <a:satMod val="16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3970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95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5240" dir="5400000" algn="tl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9525" prstMaterial="flat">
            <a:bevelT w="0" h="0" prst="coolSlant"/>
            <a:contourClr>
              <a:schemeClr val="phClr">
                <a:shade val="35000"/>
                <a:satMod val="130000"/>
              </a:schemeClr>
            </a:contourClr>
          </a:sp3d>
        </a:effectStyle>
        <a:effectStyle>
          <a:effectLst>
            <a:outerShdw blurRad="76200" dist="25400" dir="5400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contourW="19050" prstMaterial="flat">
            <a:bevelT w="0" h="0" prst="coolSlant"/>
            <a:contourClr>
              <a:schemeClr val="phClr">
                <a:shade val="25000"/>
                <a:satMod val="14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4000"/>
                <a:shade val="98000"/>
                <a:satMod val="130000"/>
                <a:lumMod val="102000"/>
              </a:schemeClr>
            </a:gs>
            <a:gs pos="100000">
              <a:schemeClr val="phClr">
                <a:tint val="98000"/>
                <a:shade val="78000"/>
                <a:satMod val="14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iew" id="{BA0EB5A6-F2D4-4F82-977B-64ADEE4A2A69}" vid="{3969A8A2-35DB-4E3B-8885-16FD2056867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TM03457515[[fn=View]]</Template>
  <TotalTime>896</TotalTime>
  <Words>434</Words>
  <Application>Microsoft Office PowerPoint</Application>
  <PresentationFormat>Widescreen</PresentationFormat>
  <Paragraphs>84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Century Schoolbook</vt:lpstr>
      <vt:lpstr>IBM Plex Sans Medium</vt:lpstr>
      <vt:lpstr>IBM Plex Serif SemiBold</vt:lpstr>
      <vt:lpstr>Wingdings 2</vt:lpstr>
      <vt:lpstr>View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Dorcy Widno</dc:creator>
  <cp:lastModifiedBy>Dorcy Widno</cp:lastModifiedBy>
  <cp:revision>8</cp:revision>
  <dcterms:created xsi:type="dcterms:W3CDTF">2025-06-14T01:06:11Z</dcterms:created>
  <dcterms:modified xsi:type="dcterms:W3CDTF">2025-06-15T16:46:09Z</dcterms:modified>
</cp:coreProperties>
</file>