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090-E080-4A22-B145-D3CE34BC2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147C4-BAD4-4930-851D-ED0BC65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9C98-0697-4BFB-B31C-7B60FDB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AE1B-E7C6-40B6-AF3E-CD492308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E3A-A014-40B7-852B-631C2DC3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80FB-586C-4F42-ABCC-F45ECF5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A5BB3-2B3E-463E-84AC-0E4B52EF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40C9-41FD-44B1-96DB-3A1686DE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93CF-FC2C-4A13-9247-7A14F60D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0EE0-F4D0-4246-94FC-FEB4B07C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95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8EA62-AB0D-4F55-B410-FCF4B87A9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9BBE8-3A93-4EB4-961E-502AF323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C630-6B52-409A-8760-756C6934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18E1-F998-4A1B-BFB4-B12ED12A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58E4-A568-4160-80FF-C158E4F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8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7E8-7A5E-44B9-A1D0-A924A502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EB37-EE9A-4B5D-8C65-7CDA68BC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354F-11A3-467A-BB08-F6E89BC6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3BF31-C7C9-4B5D-8DDB-DEE329F8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618A-A64F-44E4-B5B7-89ED8E2E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6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931C-883F-494E-942E-8AF7747E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AD65-C56A-4FB0-9760-0C3A7E9B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0EEB-6C66-4F53-AF39-C9AD3596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4C6D-1E51-48CF-B4B5-2D93AF8C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3BCE-6FE6-478D-A6D9-F40ED01F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9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8F41-7FEC-47D7-BC0D-6F5C2C24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92EA-AD74-45A5-B3DD-C11743472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AD21-9111-4C64-B0DC-66812365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03A8-EDB8-4DFF-958B-C741A2A2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945A-BEC4-4D42-97F9-486AE97B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22173-7AE3-4297-A5CB-830EFE25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6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D1F6-696B-4E3B-993C-2794F848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CBCBB-F5AC-4241-B3D0-4B0308A9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00986-3D10-414A-99A0-41CD0035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03A3F-8D88-4248-8434-D4D10F01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FFF30-9005-4B03-BEB7-8E731F4C5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9E8C3-2704-4CD2-949F-B6482B6A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20D27-6B9E-41A1-B9B2-982813D2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518B-B458-4E9D-AC71-68ECFC61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5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90A-BB46-4900-9FFC-FD94B2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D8FF3-8347-4EC5-84B2-2F72C5CF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3800-FA00-4E18-ADDA-9B1C54BE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3A9A2-16DD-46D1-BD3C-25EDEEC7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D2165-40E4-40C6-A681-3FA64AB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8A94F-8417-4EBA-B301-4A59A91C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5BF74-D2F8-4B07-BC14-740D72D1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0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1FD5-B788-4E25-AAF3-3E79397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7AAC-F7DE-46FE-956B-173F0007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99064-C7C3-41E6-BB71-DF861F0B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AE4D-42E6-4953-A5D4-0A00B565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957C-DCE4-4AA1-8010-29E9436A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7C95-DFD7-4586-84B8-7E048740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4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10C8-6F1F-4DAF-B0C9-F4E06C08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1BD45-A86A-49B3-8E4E-412192F9B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B4A44-DF3C-4D29-BD07-0C5DAF11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A1387-B235-43A9-B69E-A89575E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A213-69B1-485E-9372-3189F75E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6196-7F86-4FC6-8230-A22BF5FC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71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95EB3-A3A4-4E45-96CB-4695A6D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64BF-1FA0-4207-B644-57E85F70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5CB6-42B9-406B-AF8D-92452C76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F6D1-8CD8-4F4B-A38F-54EC09EA9A94}" type="datetimeFigureOut">
              <a:rPr lang="en-AU" smtClean="0"/>
              <a:t>27/02/18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F93B-197F-41EF-8418-5BE32CD2D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2222-96AE-43A1-A41B-4A344635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D826-9BA6-45AF-9106-6B2D5D897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68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F79-F8C3-48F3-BB17-01E2EDDA2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7254"/>
          </a:xfrm>
        </p:spPr>
        <p:txBody>
          <a:bodyPr>
            <a:norm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Project 03 – Attrition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8AFCDF-5FD9-4C62-9F12-5710D2EC3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John William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Data Science with SAS ( Start date: 3</a:t>
            </a:r>
            <a:r>
              <a:rPr lang="en-AU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Feb 2018)</a:t>
            </a:r>
          </a:p>
        </p:txBody>
      </p:sp>
    </p:spTree>
    <p:extLst>
      <p:ext uri="{BB962C8B-B14F-4D97-AF65-F5344CB8AC3E}">
        <p14:creationId xmlns:p14="http://schemas.microsoft.com/office/powerpoint/2010/main" val="110114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5929-022E-4697-9513-BD6153AC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62"/>
            <a:ext cx="10515600" cy="5817140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Business Problem: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  <a:t>To predict the Attrition ( Churn) of employees based on various factors like Gender, Relocation and marital status.</a:t>
            </a: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Business Solution:</a:t>
            </a: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  <a:t>To build Logistic regression model </a:t>
            </a: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700" dirty="0">
                <a:latin typeface="Arial" panose="020B0604020202020204" pitchFamily="34" charset="0"/>
                <a:cs typeface="Arial" panose="020B0604020202020204" pitchFamily="34" charset="0"/>
              </a:rPr>
              <a:t>Dependent variable - Retain Indicator</a:t>
            </a:r>
            <a:br>
              <a:rPr lang="en-AU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700" dirty="0">
                <a:latin typeface="Arial" panose="020B0604020202020204" pitchFamily="34" charset="0"/>
                <a:cs typeface="Arial" panose="020B0604020202020204" pitchFamily="34" charset="0"/>
              </a:rPr>
              <a:t>Independent variables – Sex Indicator, Relocation Indicator, Marital Status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7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765768-0C2D-4994-B0E9-4FD870ABD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75719"/>
              </p:ext>
            </p:extLst>
          </p:nvPr>
        </p:nvGraphicFramePr>
        <p:xfrm>
          <a:off x="428017" y="758758"/>
          <a:ext cx="11322995" cy="4798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6308">
                  <a:extLst>
                    <a:ext uri="{9D8B030D-6E8A-4147-A177-3AD203B41FA5}">
                      <a16:colId xmlns:a16="http://schemas.microsoft.com/office/drawing/2014/main" val="3753815393"/>
                    </a:ext>
                  </a:extLst>
                </a:gridCol>
                <a:gridCol w="6316687">
                  <a:extLst>
                    <a:ext uri="{9D8B030D-6E8A-4147-A177-3AD203B41FA5}">
                      <a16:colId xmlns:a16="http://schemas.microsoft.com/office/drawing/2014/main" val="1145404473"/>
                    </a:ext>
                  </a:extLst>
                </a:gridCol>
              </a:tblGrid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Logistic Regression Equation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log(p/1-p)=b0+b1x1+b2x2+b3x3+….bnxn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774798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Where: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2681681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log(p/1-p)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Logit function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67189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b0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Intercept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79623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b1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Slope for x1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41415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b2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Slope for x2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3834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bn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Slope for xn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220722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628708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x1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First independent variable - Sex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278746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x2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Second independent variable - Relocation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22673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>
                          <a:effectLst/>
                        </a:rPr>
                        <a:t>x3</a:t>
                      </a:r>
                      <a:endParaRPr lang="en-AU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 dirty="0">
                          <a:effectLst/>
                        </a:rPr>
                        <a:t>Third independent variable - Marital status</a:t>
                      </a:r>
                      <a:endParaRPr lang="en-AU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53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29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23B6-7BDD-4232-B851-1F68094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Dataset for Analysis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381378-8811-4E70-ADFA-3CD15312F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223470"/>
              </p:ext>
            </p:extLst>
          </p:nvPr>
        </p:nvGraphicFramePr>
        <p:xfrm>
          <a:off x="1771650" y="1085850"/>
          <a:ext cx="9124951" cy="540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324">
                  <a:extLst>
                    <a:ext uri="{9D8B030D-6E8A-4147-A177-3AD203B41FA5}">
                      <a16:colId xmlns:a16="http://schemas.microsoft.com/office/drawing/2014/main" val="3501821014"/>
                    </a:ext>
                  </a:extLst>
                </a:gridCol>
                <a:gridCol w="1812046">
                  <a:extLst>
                    <a:ext uri="{9D8B030D-6E8A-4147-A177-3AD203B41FA5}">
                      <a16:colId xmlns:a16="http://schemas.microsoft.com/office/drawing/2014/main" val="330415198"/>
                    </a:ext>
                  </a:extLst>
                </a:gridCol>
                <a:gridCol w="1833619">
                  <a:extLst>
                    <a:ext uri="{9D8B030D-6E8A-4147-A177-3AD203B41FA5}">
                      <a16:colId xmlns:a16="http://schemas.microsoft.com/office/drawing/2014/main" val="1650612661"/>
                    </a:ext>
                  </a:extLst>
                </a:gridCol>
                <a:gridCol w="2221916">
                  <a:extLst>
                    <a:ext uri="{9D8B030D-6E8A-4147-A177-3AD203B41FA5}">
                      <a16:colId xmlns:a16="http://schemas.microsoft.com/office/drawing/2014/main" val="2745321599"/>
                    </a:ext>
                  </a:extLst>
                </a:gridCol>
                <a:gridCol w="1812046">
                  <a:extLst>
                    <a:ext uri="{9D8B030D-6E8A-4147-A177-3AD203B41FA5}">
                      <a16:colId xmlns:a16="http://schemas.microsoft.com/office/drawing/2014/main" val="1422341431"/>
                    </a:ext>
                  </a:extLst>
                </a:gridCol>
              </a:tblGrid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Employee_ID</a:t>
                      </a:r>
                      <a:endParaRPr lang="en-AU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Retain_Indicator</a:t>
                      </a:r>
                      <a:endParaRPr lang="en-AU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Sex_Indicator</a:t>
                      </a:r>
                      <a:endParaRPr lang="en-AU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Relocation_Indicator</a:t>
                      </a:r>
                      <a:endParaRPr lang="en-AU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Marital_Status</a:t>
                      </a:r>
                      <a:endParaRPr lang="en-AU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540863527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202807282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168753767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1784168604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857813310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5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824635446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6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24864318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7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750711631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8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100238385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9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154403018"/>
                  </a:ext>
                </a:extLst>
              </a:tr>
              <a:tr h="129769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164761349"/>
                  </a:ext>
                </a:extLst>
              </a:tr>
              <a:tr h="129769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1477513692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12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101221925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13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584034221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14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226079084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15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987735098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16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993079099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17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817492326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18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051758429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19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961984344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291419141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78811246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22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90786671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23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664821877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24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689599628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25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1294340040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26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712005228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27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437206070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28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465283691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29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413379624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545389579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597745529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32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1227424604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33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249281195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34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193062860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35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721827328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36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852762698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37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077529705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38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542441009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39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651199194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510023807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421996952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42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709619447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43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975072286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44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1595436633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45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140570681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46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2471188377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47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1897905762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48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037364523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49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485320279"/>
                  </a:ext>
                </a:extLst>
              </a:tr>
              <a:tr h="105051"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50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0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>
                          <a:effectLst/>
                        </a:rPr>
                        <a:t>1</a:t>
                      </a:r>
                      <a:endParaRPr lang="en-AU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500" u="none" strike="noStrike" dirty="0">
                          <a:effectLst/>
                        </a:rPr>
                        <a:t>0</a:t>
                      </a:r>
                      <a:endParaRPr lang="en-AU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73" marR="4973" marT="4973" marB="0" anchor="b"/>
                </a:tc>
                <a:extLst>
                  <a:ext uri="{0D108BD9-81ED-4DB2-BD59-A6C34878D82A}">
                    <a16:rowId xmlns:a16="http://schemas.microsoft.com/office/drawing/2014/main" val="384026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2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0BB8-25AC-43C2-BF16-2388AB9B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02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-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14CE-AE86-4798-BBB5-EE7E1FC77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64789"/>
              </p:ext>
            </p:extLst>
          </p:nvPr>
        </p:nvGraphicFramePr>
        <p:xfrm>
          <a:off x="988324" y="2695339"/>
          <a:ext cx="10515600" cy="2292822"/>
        </p:xfrm>
        <a:graphic>
          <a:graphicData uri="http://schemas.openxmlformats.org/drawingml/2006/table">
            <a:tbl>
              <a:tblPr/>
              <a:tblGrid>
                <a:gridCol w="2232546">
                  <a:extLst>
                    <a:ext uri="{9D8B030D-6E8A-4147-A177-3AD203B41FA5}">
                      <a16:colId xmlns:a16="http://schemas.microsoft.com/office/drawing/2014/main" val="1917191850"/>
                    </a:ext>
                  </a:extLst>
                </a:gridCol>
                <a:gridCol w="955344">
                  <a:extLst>
                    <a:ext uri="{9D8B030D-6E8A-4147-A177-3AD203B41FA5}">
                      <a16:colId xmlns:a16="http://schemas.microsoft.com/office/drawing/2014/main" val="127680996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968767362"/>
                    </a:ext>
                  </a:extLst>
                </a:gridCol>
                <a:gridCol w="1733265">
                  <a:extLst>
                    <a:ext uri="{9D8B030D-6E8A-4147-A177-3AD203B41FA5}">
                      <a16:colId xmlns:a16="http://schemas.microsoft.com/office/drawing/2014/main" val="1987237135"/>
                    </a:ext>
                  </a:extLst>
                </a:gridCol>
                <a:gridCol w="2477069">
                  <a:extLst>
                    <a:ext uri="{9D8B030D-6E8A-4147-A177-3AD203B41FA5}">
                      <a16:colId xmlns:a16="http://schemas.microsoft.com/office/drawing/2014/main" val="1715668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48653622"/>
                    </a:ext>
                  </a:extLst>
                </a:gridCol>
              </a:tblGrid>
              <a:tr h="382137">
                <a:tc gridSpan="6">
                  <a:txBody>
                    <a:bodyPr/>
                    <a:lstStyle/>
                    <a:p>
                      <a:r>
                        <a:rPr lang="en-AU" sz="1600" b="1" dirty="0"/>
                        <a:t>Analysis of Maximum Likelihood Estimates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63624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r>
                        <a:rPr lang="en-AU" sz="1600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Standard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Wald Chi-Square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Pr &gt; ChiSq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94130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r>
                        <a:rPr lang="en-AU" sz="1600" dirty="0"/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0.0861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0.5560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0.0240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0.8769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122977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r>
                        <a:rPr lang="en-AU" sz="1600"/>
                        <a:t>Marital_Status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effectLst/>
                          <a:highlight>
                            <a:srgbClr val="FF0000"/>
                          </a:highlight>
                        </a:rPr>
                        <a:t>-0.6589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0.6089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1.1709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0.2792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904615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r>
                        <a:rPr lang="en-AU" sz="1600"/>
                        <a:t>Sex_Indicator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008000"/>
                          </a:highlight>
                        </a:rPr>
                        <a:t>0.2796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0.5967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0.2196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0.6394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8196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r>
                        <a:rPr lang="en-AU" sz="1600"/>
                        <a:t>Relocation_Indicator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008000"/>
                          </a:highlight>
                        </a:rPr>
                        <a:t>0.5960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0.6038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0.9744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0.3236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955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406CE3-2A56-42CB-91B1-C7E1E2B9A81A}"/>
              </a:ext>
            </a:extLst>
          </p:cNvPr>
          <p:cNvSpPr txBox="1"/>
          <p:nvPr/>
        </p:nvSpPr>
        <p:spPr>
          <a:xfrm>
            <a:off x="988324" y="1354258"/>
            <a:ext cx="9534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Null Hypothesis (H0) : There is no significant relationship between the dependent variable ( Retain Indicator) and Independent variables ( Marital Status, Sex indicator and Relocation indicator)</a:t>
            </a:r>
          </a:p>
          <a:p>
            <a:endParaRPr lang="en-AU" sz="1600" dirty="0"/>
          </a:p>
          <a:p>
            <a:r>
              <a:rPr lang="en-AU" sz="1600" dirty="0"/>
              <a:t>Alternate Hypothesis (Ha): There is significant relationship between the dependent variable ( Retain Indicator) and Independent variables ( Marital Status, Sex indicator and Relocation indicator)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F1961-D7CA-445D-8140-56E48BE0E1C9}"/>
              </a:ext>
            </a:extLst>
          </p:cNvPr>
          <p:cNvSpPr txBox="1"/>
          <p:nvPr/>
        </p:nvSpPr>
        <p:spPr>
          <a:xfrm>
            <a:off x="988324" y="5349922"/>
            <a:ext cx="10216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Analysis: </a:t>
            </a:r>
          </a:p>
          <a:p>
            <a:r>
              <a:rPr lang="en-AU" dirty="0"/>
              <a:t>	a. There is Positive relation between dependent variable Retain indicator and Sex Indicator and 	Relocation Indicator</a:t>
            </a:r>
          </a:p>
          <a:p>
            <a:r>
              <a:rPr lang="en-AU" dirty="0"/>
              <a:t>	b. Retain indicator and Marital status are negatively related.</a:t>
            </a:r>
          </a:p>
        </p:txBody>
      </p:sp>
    </p:spTree>
    <p:extLst>
      <p:ext uri="{BB962C8B-B14F-4D97-AF65-F5344CB8AC3E}">
        <p14:creationId xmlns:p14="http://schemas.microsoft.com/office/powerpoint/2010/main" val="177750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147E-F69E-4F64-A52F-8CC9EB2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68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2000" b="1" dirty="0"/>
              <a:t>Conclusion:</a:t>
            </a: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The p Value is &gt;0.05  hence we fail to reject the Null hypothesis (</a:t>
            </a:r>
            <a:r>
              <a:rPr lang="en-AU" sz="2000" dirty="0" err="1"/>
              <a:t>Ho</a:t>
            </a:r>
            <a:r>
              <a:rPr lang="en-AU" sz="2000" dirty="0"/>
              <a:t>) and Alternate hypothesis (Ha) is rejected</a:t>
            </a:r>
            <a:br>
              <a:rPr lang="en-AU" sz="2000" dirty="0"/>
            </a:br>
            <a:br>
              <a:rPr lang="en-AU" sz="2000" dirty="0"/>
            </a:br>
            <a:endParaRPr lang="en-AU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1C1D9C-18B0-41BD-9D34-F90D10DC3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515213"/>
              </p:ext>
            </p:extLst>
          </p:nvPr>
        </p:nvGraphicFramePr>
        <p:xfrm>
          <a:off x="838200" y="685800"/>
          <a:ext cx="10515600" cy="2011680"/>
        </p:xfrm>
        <a:graphic>
          <a:graphicData uri="http://schemas.openxmlformats.org/drawingml/2006/table">
            <a:tbl>
              <a:tblPr/>
              <a:tblGrid>
                <a:gridCol w="2328081">
                  <a:extLst>
                    <a:ext uri="{9D8B030D-6E8A-4147-A177-3AD203B41FA5}">
                      <a16:colId xmlns:a16="http://schemas.microsoft.com/office/drawing/2014/main" val="911374635"/>
                    </a:ext>
                  </a:extLst>
                </a:gridCol>
                <a:gridCol w="1177119">
                  <a:extLst>
                    <a:ext uri="{9D8B030D-6E8A-4147-A177-3AD203B41FA5}">
                      <a16:colId xmlns:a16="http://schemas.microsoft.com/office/drawing/2014/main" val="3245284950"/>
                    </a:ext>
                  </a:extLst>
                </a:gridCol>
                <a:gridCol w="1265830">
                  <a:extLst>
                    <a:ext uri="{9D8B030D-6E8A-4147-A177-3AD203B41FA5}">
                      <a16:colId xmlns:a16="http://schemas.microsoft.com/office/drawing/2014/main" val="421540273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543819485"/>
                    </a:ext>
                  </a:extLst>
                </a:gridCol>
                <a:gridCol w="2422478">
                  <a:extLst>
                    <a:ext uri="{9D8B030D-6E8A-4147-A177-3AD203B41FA5}">
                      <a16:colId xmlns:a16="http://schemas.microsoft.com/office/drawing/2014/main" val="7315238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7988551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r>
                        <a:rPr lang="en-AU" sz="1600"/>
                        <a:t>Analysis of Maximum Likelihood Estimates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Standard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Wald Chi-Square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Pr &gt; ChiSq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48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/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0.0861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0.5560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0.0240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highlight>
                            <a:srgbClr val="FF0000"/>
                          </a:highlight>
                        </a:rPr>
                        <a:t>0.8769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052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/>
                        <a:t>Marital_Status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effectLst/>
                        </a:rPr>
                        <a:t>-0.6589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0.6089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1.1709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highlight>
                            <a:srgbClr val="FF0000"/>
                          </a:highlight>
                        </a:rPr>
                        <a:t>0.2792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50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/>
                        <a:t>Sex_Indicator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0.2796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0.5967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0.2196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highlight>
                            <a:srgbClr val="FF0000"/>
                          </a:highlight>
                        </a:rPr>
                        <a:t>0.6394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2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600"/>
                        <a:t>Relocation_Indicator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0.5960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0.6038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0.9744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highlight>
                            <a:srgbClr val="FF0000"/>
                          </a:highlight>
                        </a:rPr>
                        <a:t>0.3236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3538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06E439-E1C7-4B1C-B0CE-5F9C19D9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8113"/>
            <a:ext cx="3624618" cy="7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1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C4A56F-A857-428A-99C9-346B35A05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86" y="736980"/>
            <a:ext cx="7091638" cy="2197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DB0D8-5AAB-49AD-BDEE-05B8593EA8D0}"/>
              </a:ext>
            </a:extLst>
          </p:cNvPr>
          <p:cNvSpPr txBox="1"/>
          <p:nvPr/>
        </p:nvSpPr>
        <p:spPr>
          <a:xfrm>
            <a:off x="426786" y="3429000"/>
            <a:ext cx="720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 – Statistic = 0.625</a:t>
            </a:r>
          </a:p>
        </p:txBody>
      </p:sp>
    </p:spTree>
    <p:extLst>
      <p:ext uri="{BB962C8B-B14F-4D97-AF65-F5344CB8AC3E}">
        <p14:creationId xmlns:p14="http://schemas.microsoft.com/office/powerpoint/2010/main" val="273174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8452-8E39-4020-B469-6A05A66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37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517</Words>
  <Application>Microsoft Office PowerPoint</Application>
  <PresentationFormat>Widescreen</PresentationFormat>
  <Paragraphs>353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03 – Attrition Analysis</vt:lpstr>
      <vt:lpstr>Business Problem:  To predict the Attrition ( Churn) of employees based on various factors like Gender, Relocation and marital status.    Business Solution:  To build Logistic regression model   Dependent variable - Retain Indicator Independent variables – Sex Indicator, Relocation Indicator, Marital Status </vt:lpstr>
      <vt:lpstr>PowerPoint Presentation</vt:lpstr>
      <vt:lpstr>Dataset for Analysis </vt:lpstr>
      <vt:lpstr>Logistic Regression - Analysis</vt:lpstr>
      <vt:lpstr>Conclusion:  The p Value is &gt;0.05  hence we fail to reject the Null hypothesis (Ho) and Alternate hypothesis (Ha) is rejected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03 – Attrition Analysis</dc:title>
  <dc:creator>John William</dc:creator>
  <cp:lastModifiedBy>John William</cp:lastModifiedBy>
  <cp:revision>13</cp:revision>
  <dcterms:created xsi:type="dcterms:W3CDTF">2018-02-27T03:31:03Z</dcterms:created>
  <dcterms:modified xsi:type="dcterms:W3CDTF">2018-02-27T05:51:48Z</dcterms:modified>
</cp:coreProperties>
</file>