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57" r:id="rId3"/>
    <p:sldId id="258" r:id="rId4"/>
    <p:sldId id="259" r:id="rId5"/>
    <p:sldId id="278" r:id="rId6"/>
    <p:sldId id="260" r:id="rId7"/>
    <p:sldId id="261" r:id="rId8"/>
    <p:sldId id="263" r:id="rId9"/>
    <p:sldId id="262"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8" r:id="rId32"/>
    <p:sldId id="287" r:id="rId33"/>
    <p:sldId id="292" r:id="rId34"/>
    <p:sldId id="293" r:id="rId35"/>
    <p:sldId id="294" r:id="rId36"/>
    <p:sldId id="289" r:id="rId37"/>
    <p:sldId id="290" r:id="rId38"/>
    <p:sldId id="29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128" y="-90"/>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2832"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F0161A-4977-4C3A-AF27-587AA4078EC1}" type="datetimeFigureOut">
              <a:rPr lang="en-US" smtClean="0"/>
              <a:pPr/>
              <a:t>4/30/2009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D5D6AF-C0C7-499D-8C45-60ACDBB3A665}"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CD516F-FA1B-474B-BD2F-E79835D31EC0}" type="datetimeFigureOut">
              <a:rPr lang="en-US" smtClean="0"/>
              <a:pPr/>
              <a:t>4/30/2009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118230-D6F9-4E86-B051-47D746CD79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DF118230-D6F9-4E86-B051-47D746CD7928}" type="slidenum">
              <a:rPr lang="en-US" smtClean="0"/>
              <a:pPr/>
              <a:t>22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DF118230-D6F9-4E86-B051-47D746CD7928}" type="slidenum">
              <a:rPr lang="en-US" smtClean="0"/>
              <a:pPr/>
              <a:t>31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DF118230-D6F9-4E86-B051-47D746CD7928}" type="slidenum">
              <a:rPr lang="en-US" smtClean="0"/>
              <a:pPr/>
              <a:t>32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DF118230-D6F9-4E86-B051-47D746CD7928}" type="slidenum">
              <a:rPr lang="en-US" smtClean="0"/>
              <a:pPr/>
              <a:t>33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DF118230-D6F9-4E86-B051-47D746CD7928}" type="slidenum">
              <a:rPr lang="en-US" smtClean="0"/>
              <a:pPr/>
              <a:t>34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DF118230-D6F9-4E86-B051-47D746CD7928}" type="slidenum">
              <a:rPr lang="en-US" smtClean="0"/>
              <a:pPr/>
              <a:t>35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DF118230-D6F9-4E86-B051-47D746CD7928}" type="slidenum">
              <a:rPr lang="en-US" smtClean="0"/>
              <a:pPr/>
              <a:t>36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DF118230-D6F9-4E86-B051-47D746CD7928}" type="slidenum">
              <a:rPr lang="en-US" smtClean="0"/>
              <a:pPr/>
              <a:t>37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DF118230-D6F9-4E86-B051-47D746CD7928}" type="slidenum">
              <a:rPr lang="en-US" smtClean="0"/>
              <a:pPr/>
              <a:t>38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DF118230-D6F9-4E86-B051-47D746CD7928}"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DF118230-D6F9-4E86-B051-47D746CD7928}" type="slidenum">
              <a:rPr lang="en-US" smtClean="0"/>
              <a:pPr/>
              <a:t>24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DF118230-D6F9-4E86-B051-47D746CD7928}" type="slidenum">
              <a:rPr lang="en-US" smtClean="0"/>
              <a:pPr/>
              <a:t>25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DF118230-D6F9-4E86-B051-47D746CD7928}" type="slidenum">
              <a:rPr lang="en-US" smtClean="0"/>
              <a:pPr/>
              <a:t>26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DF118230-D6F9-4E86-B051-47D746CD7928}" type="slidenum">
              <a:rPr lang="en-US" smtClean="0"/>
              <a:pPr/>
              <a:t>27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DF118230-D6F9-4E86-B051-47D746CD7928}" type="slidenum">
              <a:rPr lang="en-US" smtClean="0"/>
              <a:pPr/>
              <a:t>28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DF118230-D6F9-4E86-B051-47D746CD7928}" type="slidenum">
              <a:rPr lang="en-US" smtClean="0"/>
              <a:pPr/>
              <a:t>29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DF118230-D6F9-4E86-B051-47D746CD7928}" type="slidenum">
              <a:rPr lang="en-US" smtClean="0"/>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Clr>
                <a:schemeClr val="accent2">
                  <a:lumMod val="50000"/>
                </a:schemeClr>
              </a:buClr>
              <a:defRPr/>
            </a:lvl1pPr>
            <a:lvl2pPr>
              <a:buClr>
                <a:schemeClr val="accent2">
                  <a:lumMod val="50000"/>
                </a:schemeClr>
              </a:buClr>
              <a:defRPr/>
            </a:lvl2pPr>
            <a:lvl3pPr>
              <a:buClr>
                <a:schemeClr val="accent2">
                  <a:lumMod val="50000"/>
                </a:schemeClr>
              </a:buClr>
              <a:defRPr/>
            </a:lvl3pPr>
            <a:lvl4pPr>
              <a:buClr>
                <a:schemeClr val="accent2">
                  <a:lumMod val="50000"/>
                </a:schemeClr>
              </a:buClr>
              <a:defRPr/>
            </a:lvl4pPr>
            <a:lvl5pPr>
              <a:buClr>
                <a:schemeClr val="accent2">
                  <a:lumMod val="50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4/30/2009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4/30/2009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4/30/2009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4/30/2009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4/30/2009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hyperlink" Target="http://www.sqlskills.com/blogs/bobb/default,month,2007-08.aspx" TargetMode="External"/><Relationship Id="rId3" Type="http://schemas.openxmlformats.org/officeDocument/2006/relationships/image" Target="../media/image1.jpeg"/><Relationship Id="rId7" Type="http://schemas.openxmlformats.org/officeDocument/2006/relationships/hyperlink" Target="http://msevents.microsoft.com/cui/WebCastEventDetails.aspx?culture=en-US&amp;EventID=1032356291&amp;CountryCode=US"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blogs.msdn.com/psssql/archive/2007/02/21/sql-server-2005-performance-statistics-script.aspx" TargetMode="External"/><Relationship Id="rId5" Type="http://schemas.openxmlformats.org/officeDocument/2006/relationships/hyperlink" Target="http://blogs.msdn.com/psssql/default.aspx" TargetMode="External"/><Relationship Id="rId4" Type="http://schemas.openxmlformats.org/officeDocument/2006/relationships/hyperlink" Target="http://www.microsoft.com/technet/prodtechnol/sql/2005/tsprfprb.mspx"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Microsoft SQL Server Programming</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1" name="Rectangle 3"/>
          <p:cNvSpPr txBox="1">
            <a:spLocks noChangeArrowheads="1"/>
          </p:cNvSpPr>
          <p:nvPr/>
        </p:nvSpPr>
        <p:spPr>
          <a:xfrm>
            <a:off x="0" y="1981200"/>
            <a:ext cx="9144000" cy="3352800"/>
          </a:xfrm>
          <a:prstGeom prst="rect">
            <a:avLst/>
          </a:prstGeom>
          <a:noFill/>
        </p:spPr>
        <p:txBody>
          <a:bodyPr vert="horz" lIns="91440" tIns="45720" rIns="91440" bIns="45720" rtlCol="0" anchor="ctr">
            <a:noAutofit/>
            <a:scene3d>
              <a:camera prst="orthographicFront"/>
              <a:lightRig rig="threePt" dir="t"/>
            </a:scene3d>
            <a:sp3d extrusionH="57150">
              <a:bevelT w="50800" h="50800"/>
              <a:bevelB w="38100" h="38100"/>
            </a:sp3d>
          </a:bodyPr>
          <a:lstStyle/>
          <a:p>
            <a:pPr marL="0" marR="0" lvl="0" indent="0" algn="ctr"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7200" b="1" i="0" u="none" strike="noStrike" kern="1200" cap="none" spc="0" normalizeH="0" baseline="0" noProof="0" dirty="0" smtClean="0">
                <a:ln>
                  <a:noFill/>
                </a:ln>
                <a:solidFill>
                  <a:schemeClr val="accent2">
                    <a:lumMod val="50000"/>
                  </a:schemeClr>
                </a:solidFill>
                <a:effectLst>
                  <a:outerShdw blurRad="469900" dir="6840000" algn="tl">
                    <a:srgbClr val="000000">
                      <a:alpha val="43137"/>
                    </a:srgbClr>
                  </a:outerShdw>
                </a:effectLst>
                <a:uLnTx/>
                <a:uFillTx/>
                <a:latin typeface="Arial Black" pitchFamily="34" charset="0"/>
              </a:rPr>
              <a:t>Locking </a:t>
            </a:r>
            <a:endParaRPr kumimoji="0" lang="en-US" sz="7200" b="1" i="0" u="none" strike="noStrike" kern="1200" cap="none" spc="0" normalizeH="0" baseline="0" noProof="0" dirty="0" smtClean="0">
              <a:ln>
                <a:noFill/>
              </a:ln>
              <a:solidFill>
                <a:schemeClr val="accent2">
                  <a:lumMod val="50000"/>
                </a:schemeClr>
              </a:solidFill>
              <a:effectLst>
                <a:outerShdw blurRad="469900" dir="6840000" algn="tl">
                  <a:srgbClr val="000000">
                    <a:alpha val="43137"/>
                  </a:srgbClr>
                </a:outerShdw>
              </a:effectLst>
              <a:uLnTx/>
              <a:uFillTx/>
              <a:latin typeface="Arial Black" pitchFamily="34" charset="0"/>
            </a:endParaRPr>
          </a:p>
          <a:p>
            <a:pPr marL="0" marR="0" lvl="0" indent="0" algn="ctr"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7200" b="1" i="0" u="none" strike="noStrike" kern="1200" cap="none" spc="0" normalizeH="0" baseline="0" noProof="0" dirty="0" smtClean="0">
                <a:ln>
                  <a:noFill/>
                </a:ln>
                <a:solidFill>
                  <a:schemeClr val="accent2">
                    <a:lumMod val="50000"/>
                  </a:schemeClr>
                </a:solidFill>
                <a:effectLst>
                  <a:outerShdw blurRad="469900" dir="6840000" algn="tl">
                    <a:srgbClr val="000000">
                      <a:alpha val="43137"/>
                    </a:srgbClr>
                  </a:outerShdw>
                </a:effectLst>
                <a:uLnTx/>
                <a:uFillTx/>
                <a:latin typeface="Arial Black" pitchFamily="34" charset="0"/>
              </a:rPr>
              <a:t>&amp;</a:t>
            </a:r>
          </a:p>
          <a:p>
            <a:pPr marL="0" marR="0" lvl="0" indent="0" algn="ctr"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7200" b="1" i="0" u="none" strike="noStrike" kern="1200" cap="none" spc="0" normalizeH="0" baseline="0" noProof="0" dirty="0" smtClean="0">
                <a:ln>
                  <a:noFill/>
                </a:ln>
                <a:solidFill>
                  <a:schemeClr val="accent2">
                    <a:lumMod val="50000"/>
                  </a:schemeClr>
                </a:solidFill>
                <a:effectLst>
                  <a:outerShdw blurRad="469900" dir="6840000" algn="tl">
                    <a:srgbClr val="000000">
                      <a:alpha val="43137"/>
                    </a:srgbClr>
                  </a:outerShdw>
                </a:effectLst>
                <a:uLnTx/>
                <a:uFillTx/>
                <a:latin typeface="Arial Black" pitchFamily="34" charset="0"/>
              </a:rPr>
              <a:t>Blocking</a:t>
            </a:r>
            <a:endParaRPr kumimoji="0" lang="en-US" sz="7200" b="1" i="0" u="none" strike="noStrike" kern="1200" cap="none" spc="0" normalizeH="0" baseline="0" noProof="0" dirty="0" smtClean="0">
              <a:ln>
                <a:noFill/>
              </a:ln>
              <a:solidFill>
                <a:schemeClr val="accent2">
                  <a:lumMod val="50000"/>
                </a:schemeClr>
              </a:solidFill>
              <a:effectLst>
                <a:outerShdw blurRad="469900" dir="6840000" algn="tl">
                  <a:srgbClr val="000000">
                    <a:alpha val="43137"/>
                  </a:srgbClr>
                </a:outerShdw>
              </a:effectLst>
              <a:uLnTx/>
              <a:uFillTx/>
              <a:latin typeface="Arial Black" pitchFamily="34" charset="0"/>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0" name="TextBox 9"/>
          <p:cNvSpPr txBox="1"/>
          <p:nvPr/>
        </p:nvSpPr>
        <p:spPr>
          <a:xfrm>
            <a:off x="0" y="685800"/>
            <a:ext cx="9144000" cy="569387"/>
          </a:xfrm>
          <a:prstGeom prst="rect">
            <a:avLst/>
          </a:prstGeom>
          <a:noFill/>
        </p:spPr>
        <p:txBody>
          <a:bodyPr wrap="square" rtlCol="0">
            <a:spAutoFit/>
          </a:bodyPr>
          <a:lstStyle/>
          <a:p>
            <a:pPr algn="ctr"/>
            <a:r>
              <a:rPr lang="en-US" sz="3100" dirty="0" smtClean="0">
                <a:solidFill>
                  <a:srgbClr val="FFFF00"/>
                </a:solidFill>
              </a:rPr>
              <a:t>Common Locks</a:t>
            </a:r>
            <a:endParaRPr lang="en-US" sz="3100" dirty="0">
              <a:solidFill>
                <a:srgbClr val="FFFF00"/>
              </a:solidFill>
            </a:endParaRPr>
          </a:p>
        </p:txBody>
      </p:sp>
      <p:sp>
        <p:nvSpPr>
          <p:cNvPr id="16" name="TextBox 15"/>
          <p:cNvSpPr txBox="1"/>
          <p:nvPr/>
        </p:nvSpPr>
        <p:spPr>
          <a:xfrm>
            <a:off x="0" y="0"/>
            <a:ext cx="9144000" cy="769441"/>
          </a:xfrm>
          <a:prstGeom prst="rect">
            <a:avLst/>
          </a:prstGeom>
          <a:noFill/>
        </p:spPr>
        <p:txBody>
          <a:bodyPr wrap="square" rtlCol="0">
            <a:spAutoFit/>
          </a:bodyPr>
          <a:lstStyle/>
          <a:p>
            <a:pPr algn="ctr"/>
            <a:r>
              <a:rPr lang="en-US" sz="4400" i="1" dirty="0" smtClean="0">
                <a:solidFill>
                  <a:schemeClr val="bg1"/>
                </a:solidFill>
              </a:rPr>
              <a:t>Lock Compatibility Table</a:t>
            </a:r>
            <a:endParaRPr lang="en-US" sz="4400" i="1" dirty="0">
              <a:solidFill>
                <a:schemeClr val="bg1"/>
              </a:solidFill>
            </a:endParaRPr>
          </a:p>
        </p:txBody>
      </p:sp>
      <p:graphicFrame>
        <p:nvGraphicFramePr>
          <p:cNvPr id="11" name="Table 10"/>
          <p:cNvGraphicFramePr>
            <a:graphicFrameLocks noGrp="1"/>
          </p:cNvGraphicFramePr>
          <p:nvPr/>
        </p:nvGraphicFramePr>
        <p:xfrm>
          <a:off x="382134" y="1883392"/>
          <a:ext cx="8338785" cy="3536904"/>
        </p:xfrm>
        <a:graphic>
          <a:graphicData uri="http://schemas.openxmlformats.org/drawingml/2006/table">
            <a:tbl>
              <a:tblPr firstRow="1" firstCol="1" bandRow="1">
                <a:tableStyleId>{073A0DAA-6AF3-43AB-8588-CEC1D06C72B9}</a:tableStyleId>
              </a:tblPr>
              <a:tblGrid>
                <a:gridCol w="2292826"/>
                <a:gridCol w="996287"/>
                <a:gridCol w="1009934"/>
                <a:gridCol w="982639"/>
                <a:gridCol w="968991"/>
                <a:gridCol w="1064526"/>
                <a:gridCol w="1023582"/>
              </a:tblGrid>
              <a:tr h="493572">
                <a:tc>
                  <a:txBody>
                    <a:bodyPr/>
                    <a:lstStyle/>
                    <a:p>
                      <a:pPr algn="ctr"/>
                      <a:r>
                        <a:rPr lang="en-US" dirty="0" smtClean="0"/>
                        <a:t>Requested/Existing</a:t>
                      </a:r>
                      <a:endParaRPr lang="en-US" dirty="0"/>
                    </a:p>
                  </a:txBody>
                  <a:tcPr anchor="ctr">
                    <a:gradFill>
                      <a:gsLst>
                        <a:gs pos="0">
                          <a:schemeClr val="tx2"/>
                        </a:gs>
                        <a:gs pos="50000">
                          <a:schemeClr val="accent1"/>
                        </a:gs>
                        <a:gs pos="100000">
                          <a:schemeClr val="tx2"/>
                        </a:gs>
                      </a:gsLst>
                      <a:lin ang="5400000" scaled="0"/>
                    </a:gradFill>
                  </a:tcPr>
                </a:tc>
                <a:tc>
                  <a:txBody>
                    <a:bodyPr/>
                    <a:lstStyle/>
                    <a:p>
                      <a:pPr algn="ctr"/>
                      <a:r>
                        <a:rPr lang="en-US" dirty="0" smtClean="0"/>
                        <a:t>IS</a:t>
                      </a:r>
                      <a:endParaRPr lang="en-US" dirty="0"/>
                    </a:p>
                  </a:txBody>
                  <a:tcPr anchor="ctr">
                    <a:gradFill>
                      <a:gsLst>
                        <a:gs pos="0">
                          <a:schemeClr val="tx2"/>
                        </a:gs>
                        <a:gs pos="50000">
                          <a:schemeClr val="accent1"/>
                        </a:gs>
                        <a:gs pos="100000">
                          <a:schemeClr val="tx2"/>
                        </a:gs>
                      </a:gsLst>
                    </a:gradFill>
                  </a:tcPr>
                </a:tc>
                <a:tc>
                  <a:txBody>
                    <a:bodyPr/>
                    <a:lstStyle/>
                    <a:p>
                      <a:pPr algn="ctr"/>
                      <a:r>
                        <a:rPr lang="en-US" dirty="0" smtClean="0"/>
                        <a:t>S</a:t>
                      </a:r>
                      <a:endParaRPr lang="en-US" dirty="0"/>
                    </a:p>
                  </a:txBody>
                  <a:tcPr anchor="ctr">
                    <a:gradFill>
                      <a:gsLst>
                        <a:gs pos="0">
                          <a:schemeClr val="tx2"/>
                        </a:gs>
                        <a:gs pos="50000">
                          <a:schemeClr val="accent1"/>
                        </a:gs>
                        <a:gs pos="100000">
                          <a:schemeClr val="tx2"/>
                        </a:gs>
                      </a:gsLst>
                    </a:gradFill>
                  </a:tcPr>
                </a:tc>
                <a:tc>
                  <a:txBody>
                    <a:bodyPr/>
                    <a:lstStyle/>
                    <a:p>
                      <a:pPr algn="ctr"/>
                      <a:r>
                        <a:rPr lang="en-US" dirty="0" smtClean="0"/>
                        <a:t>U</a:t>
                      </a:r>
                      <a:endParaRPr lang="en-US" dirty="0"/>
                    </a:p>
                  </a:txBody>
                  <a:tcPr anchor="ctr">
                    <a:gradFill>
                      <a:gsLst>
                        <a:gs pos="0">
                          <a:schemeClr val="tx2"/>
                        </a:gs>
                        <a:gs pos="50000">
                          <a:schemeClr val="accent1"/>
                        </a:gs>
                        <a:gs pos="100000">
                          <a:schemeClr val="tx2"/>
                        </a:gs>
                      </a:gsLst>
                    </a:gradFill>
                  </a:tcPr>
                </a:tc>
                <a:tc>
                  <a:txBody>
                    <a:bodyPr/>
                    <a:lstStyle/>
                    <a:p>
                      <a:pPr algn="ctr"/>
                      <a:r>
                        <a:rPr lang="en-US" dirty="0" smtClean="0"/>
                        <a:t>IX</a:t>
                      </a:r>
                      <a:endParaRPr lang="en-US" dirty="0"/>
                    </a:p>
                  </a:txBody>
                  <a:tcPr anchor="ctr">
                    <a:gradFill>
                      <a:gsLst>
                        <a:gs pos="0">
                          <a:schemeClr val="tx2"/>
                        </a:gs>
                        <a:gs pos="50000">
                          <a:schemeClr val="accent1"/>
                        </a:gs>
                        <a:gs pos="100000">
                          <a:schemeClr val="tx2"/>
                        </a:gs>
                      </a:gsLst>
                    </a:gradFill>
                  </a:tcPr>
                </a:tc>
                <a:tc>
                  <a:txBody>
                    <a:bodyPr/>
                    <a:lstStyle/>
                    <a:p>
                      <a:pPr algn="ctr"/>
                      <a:r>
                        <a:rPr lang="en-US" dirty="0" smtClean="0"/>
                        <a:t>SIX</a:t>
                      </a:r>
                      <a:endParaRPr lang="en-US" dirty="0"/>
                    </a:p>
                  </a:txBody>
                  <a:tcPr anchor="ctr">
                    <a:gradFill>
                      <a:gsLst>
                        <a:gs pos="0">
                          <a:schemeClr val="tx2"/>
                        </a:gs>
                        <a:gs pos="50000">
                          <a:schemeClr val="accent1"/>
                        </a:gs>
                        <a:gs pos="100000">
                          <a:schemeClr val="tx2"/>
                        </a:gs>
                      </a:gsLst>
                    </a:gradFill>
                  </a:tcPr>
                </a:tc>
                <a:tc>
                  <a:txBody>
                    <a:bodyPr/>
                    <a:lstStyle/>
                    <a:p>
                      <a:pPr algn="ctr"/>
                      <a:r>
                        <a:rPr lang="en-US" dirty="0" smtClean="0"/>
                        <a:t>X</a:t>
                      </a:r>
                      <a:endParaRPr lang="en-US" dirty="0"/>
                    </a:p>
                  </a:txBody>
                  <a:tcPr anchor="ctr">
                    <a:gradFill>
                      <a:gsLst>
                        <a:gs pos="0">
                          <a:schemeClr val="tx2"/>
                        </a:gs>
                        <a:gs pos="50000">
                          <a:schemeClr val="accent1"/>
                        </a:gs>
                        <a:gs pos="100000">
                          <a:schemeClr val="tx2"/>
                        </a:gs>
                      </a:gsLst>
                    </a:gradFill>
                  </a:tcPr>
                </a:tc>
              </a:tr>
              <a:tr h="507222">
                <a:tc>
                  <a:txBody>
                    <a:bodyPr/>
                    <a:lstStyle/>
                    <a:p>
                      <a:pPr algn="ctr"/>
                      <a:r>
                        <a:rPr lang="en-US" dirty="0" smtClean="0"/>
                        <a:t>IS</a:t>
                      </a:r>
                      <a:endParaRPr lang="en-US" dirty="0"/>
                    </a:p>
                  </a:txBody>
                  <a:tcPr anchor="ctr">
                    <a:gradFill>
                      <a:gsLst>
                        <a:gs pos="0">
                          <a:schemeClr val="tx2"/>
                        </a:gs>
                        <a:gs pos="50000">
                          <a:schemeClr val="accent1"/>
                        </a:gs>
                        <a:gs pos="100000">
                          <a:schemeClr val="tx2"/>
                        </a:gs>
                      </a:gsLst>
                      <a:lin ang="5400000" scaled="0"/>
                    </a:gradFill>
                  </a:tcPr>
                </a:tc>
                <a:tc>
                  <a:txBody>
                    <a:bodyPr/>
                    <a:lstStyle/>
                    <a:p>
                      <a:pPr algn="ctr"/>
                      <a:r>
                        <a:rPr lang="en-US" dirty="0" smtClean="0"/>
                        <a:t>Yes</a:t>
                      </a:r>
                      <a:endParaRPr lang="en-US" dirty="0"/>
                    </a:p>
                  </a:txBody>
                  <a:tcPr anchor="ctr"/>
                </a:tc>
                <a:tc>
                  <a:txBody>
                    <a:bodyPr/>
                    <a:lstStyle/>
                    <a:p>
                      <a:pPr algn="ctr"/>
                      <a:r>
                        <a:rPr lang="en-US" dirty="0" smtClean="0"/>
                        <a:t>Yes</a:t>
                      </a:r>
                      <a:endParaRPr lang="en-US" dirty="0"/>
                    </a:p>
                  </a:txBody>
                  <a:tcPr anchor="ctr"/>
                </a:tc>
                <a:tc>
                  <a:txBody>
                    <a:bodyPr/>
                    <a:lstStyle/>
                    <a:p>
                      <a:pPr algn="ctr"/>
                      <a:r>
                        <a:rPr lang="en-US" dirty="0" smtClean="0"/>
                        <a:t>Yes</a:t>
                      </a:r>
                      <a:endParaRPr lang="en-US" dirty="0"/>
                    </a:p>
                  </a:txBody>
                  <a:tcPr anchor="ctr"/>
                </a:tc>
                <a:tc>
                  <a:txBody>
                    <a:bodyPr/>
                    <a:lstStyle/>
                    <a:p>
                      <a:pPr algn="ctr"/>
                      <a:r>
                        <a:rPr lang="en-US" dirty="0" smtClean="0"/>
                        <a:t>Yes</a:t>
                      </a:r>
                      <a:endParaRPr lang="en-US" dirty="0"/>
                    </a:p>
                  </a:txBody>
                  <a:tcPr anchor="ctr"/>
                </a:tc>
                <a:tc>
                  <a:txBody>
                    <a:bodyPr/>
                    <a:lstStyle/>
                    <a:p>
                      <a:pPr algn="ctr"/>
                      <a:r>
                        <a:rPr lang="en-US" dirty="0" smtClean="0"/>
                        <a:t>Yes</a:t>
                      </a:r>
                      <a:endParaRPr lang="en-US" dirty="0"/>
                    </a:p>
                  </a:txBody>
                  <a:tcPr anchor="ctr"/>
                </a:tc>
                <a:tc>
                  <a:txBody>
                    <a:bodyPr/>
                    <a:lstStyle/>
                    <a:p>
                      <a:pPr algn="ctr"/>
                      <a:r>
                        <a:rPr lang="en-US" dirty="0" smtClean="0"/>
                        <a:t>No</a:t>
                      </a:r>
                      <a:endParaRPr lang="en-US" dirty="0"/>
                    </a:p>
                  </a:txBody>
                  <a:tcPr anchor="ctr"/>
                </a:tc>
              </a:tr>
              <a:tr h="507222">
                <a:tc>
                  <a:txBody>
                    <a:bodyPr/>
                    <a:lstStyle/>
                    <a:p>
                      <a:pPr algn="ctr"/>
                      <a:r>
                        <a:rPr lang="en-US" dirty="0" smtClean="0"/>
                        <a:t>S</a:t>
                      </a:r>
                      <a:endParaRPr lang="en-US" dirty="0"/>
                    </a:p>
                  </a:txBody>
                  <a:tcPr anchor="ctr">
                    <a:gradFill>
                      <a:gsLst>
                        <a:gs pos="0">
                          <a:schemeClr val="tx2"/>
                        </a:gs>
                        <a:gs pos="50000">
                          <a:schemeClr val="accent1"/>
                        </a:gs>
                        <a:gs pos="100000">
                          <a:schemeClr val="tx2"/>
                        </a:gs>
                      </a:gsLst>
                      <a:lin ang="5400000" scaled="0"/>
                    </a:gradFill>
                  </a:tcPr>
                </a:tc>
                <a:tc>
                  <a:txBody>
                    <a:bodyPr/>
                    <a:lstStyle/>
                    <a:p>
                      <a:pPr algn="ctr"/>
                      <a:r>
                        <a:rPr lang="en-US" dirty="0" smtClean="0"/>
                        <a:t>Yes</a:t>
                      </a:r>
                      <a:endParaRPr lang="en-US" dirty="0"/>
                    </a:p>
                  </a:txBody>
                  <a:tcPr anchor="ctr"/>
                </a:tc>
                <a:tc>
                  <a:txBody>
                    <a:bodyPr/>
                    <a:lstStyle/>
                    <a:p>
                      <a:pPr algn="ctr"/>
                      <a:r>
                        <a:rPr lang="en-US" dirty="0" smtClean="0"/>
                        <a:t>Yes</a:t>
                      </a:r>
                      <a:endParaRPr lang="en-US" dirty="0"/>
                    </a:p>
                  </a:txBody>
                  <a:tcPr anchor="ctr"/>
                </a:tc>
                <a:tc>
                  <a:txBody>
                    <a:bodyPr/>
                    <a:lstStyle/>
                    <a:p>
                      <a:pPr algn="ctr"/>
                      <a:r>
                        <a:rPr lang="en-US" dirty="0" smtClean="0"/>
                        <a:t>Yes</a:t>
                      </a:r>
                      <a:endParaRPr lang="en-US" dirty="0"/>
                    </a:p>
                  </a:txBody>
                  <a:tcPr anchor="ctr"/>
                </a:tc>
                <a:tc>
                  <a:txBody>
                    <a:bodyPr/>
                    <a:lstStyle/>
                    <a:p>
                      <a:pPr algn="ctr"/>
                      <a:r>
                        <a:rPr lang="en-US" dirty="0" smtClean="0"/>
                        <a:t>No</a:t>
                      </a:r>
                      <a:endParaRPr lang="en-US" dirty="0"/>
                    </a:p>
                  </a:txBody>
                  <a:tcPr anchor="ctr"/>
                </a:tc>
                <a:tc>
                  <a:txBody>
                    <a:bodyPr/>
                    <a:lstStyle/>
                    <a:p>
                      <a:pPr algn="ctr"/>
                      <a:r>
                        <a:rPr lang="en-US" dirty="0" smtClean="0"/>
                        <a:t>No</a:t>
                      </a:r>
                      <a:endParaRPr lang="en-US" dirty="0"/>
                    </a:p>
                  </a:txBody>
                  <a:tcPr anchor="ctr"/>
                </a:tc>
                <a:tc>
                  <a:txBody>
                    <a:bodyPr/>
                    <a:lstStyle/>
                    <a:p>
                      <a:pPr algn="ctr"/>
                      <a:r>
                        <a:rPr lang="en-US" dirty="0" smtClean="0"/>
                        <a:t>No</a:t>
                      </a:r>
                      <a:endParaRPr lang="en-US" dirty="0"/>
                    </a:p>
                  </a:txBody>
                  <a:tcPr anchor="ctr"/>
                </a:tc>
              </a:tr>
              <a:tr h="507222">
                <a:tc>
                  <a:txBody>
                    <a:bodyPr/>
                    <a:lstStyle/>
                    <a:p>
                      <a:pPr algn="ctr"/>
                      <a:r>
                        <a:rPr lang="en-US" dirty="0" smtClean="0"/>
                        <a:t>U</a:t>
                      </a:r>
                      <a:endParaRPr lang="en-US" dirty="0"/>
                    </a:p>
                  </a:txBody>
                  <a:tcPr anchor="ctr">
                    <a:gradFill>
                      <a:gsLst>
                        <a:gs pos="0">
                          <a:schemeClr val="tx2"/>
                        </a:gs>
                        <a:gs pos="50000">
                          <a:schemeClr val="accent1"/>
                        </a:gs>
                        <a:gs pos="100000">
                          <a:schemeClr val="tx2"/>
                        </a:gs>
                      </a:gsLst>
                      <a:lin ang="5400000" scaled="0"/>
                    </a:gradFill>
                  </a:tcPr>
                </a:tc>
                <a:tc>
                  <a:txBody>
                    <a:bodyPr/>
                    <a:lstStyle/>
                    <a:p>
                      <a:pPr algn="ctr"/>
                      <a:r>
                        <a:rPr lang="en-US" dirty="0" smtClean="0"/>
                        <a:t>Yes</a:t>
                      </a:r>
                      <a:endParaRPr lang="en-US" dirty="0"/>
                    </a:p>
                  </a:txBody>
                  <a:tcPr anchor="ctr"/>
                </a:tc>
                <a:tc>
                  <a:txBody>
                    <a:bodyPr/>
                    <a:lstStyle/>
                    <a:p>
                      <a:pPr algn="ctr"/>
                      <a:r>
                        <a:rPr lang="en-US" dirty="0" smtClean="0"/>
                        <a:t>Yes</a:t>
                      </a:r>
                      <a:endParaRPr lang="en-US" dirty="0"/>
                    </a:p>
                  </a:txBody>
                  <a:tcPr anchor="ctr"/>
                </a:tc>
                <a:tc>
                  <a:txBody>
                    <a:bodyPr/>
                    <a:lstStyle/>
                    <a:p>
                      <a:pPr algn="ctr"/>
                      <a:r>
                        <a:rPr lang="en-US" dirty="0" smtClean="0"/>
                        <a:t>No</a:t>
                      </a:r>
                      <a:endParaRPr lang="en-US" dirty="0"/>
                    </a:p>
                  </a:txBody>
                  <a:tcPr anchor="ctr"/>
                </a:tc>
                <a:tc>
                  <a:txBody>
                    <a:bodyPr/>
                    <a:lstStyle/>
                    <a:p>
                      <a:pPr algn="ctr"/>
                      <a:r>
                        <a:rPr lang="en-US" dirty="0" smtClean="0"/>
                        <a:t>No</a:t>
                      </a:r>
                      <a:endParaRPr lang="en-US" dirty="0"/>
                    </a:p>
                  </a:txBody>
                  <a:tcPr anchor="ctr"/>
                </a:tc>
                <a:tc>
                  <a:txBody>
                    <a:bodyPr/>
                    <a:lstStyle/>
                    <a:p>
                      <a:pPr algn="ctr"/>
                      <a:r>
                        <a:rPr lang="en-US" dirty="0" smtClean="0"/>
                        <a:t>No</a:t>
                      </a:r>
                      <a:endParaRPr lang="en-US" dirty="0"/>
                    </a:p>
                  </a:txBody>
                  <a:tcPr anchor="ctr"/>
                </a:tc>
                <a:tc>
                  <a:txBody>
                    <a:bodyPr/>
                    <a:lstStyle/>
                    <a:p>
                      <a:pPr algn="ctr"/>
                      <a:r>
                        <a:rPr lang="en-US" dirty="0" smtClean="0"/>
                        <a:t>No</a:t>
                      </a:r>
                      <a:endParaRPr lang="en-US" dirty="0"/>
                    </a:p>
                  </a:txBody>
                  <a:tcPr anchor="ctr"/>
                </a:tc>
              </a:tr>
              <a:tr h="507222">
                <a:tc>
                  <a:txBody>
                    <a:bodyPr/>
                    <a:lstStyle/>
                    <a:p>
                      <a:pPr algn="ctr"/>
                      <a:r>
                        <a:rPr lang="en-US" dirty="0" smtClean="0"/>
                        <a:t>IX</a:t>
                      </a:r>
                      <a:endParaRPr lang="en-US" dirty="0"/>
                    </a:p>
                  </a:txBody>
                  <a:tcPr anchor="ctr">
                    <a:gradFill>
                      <a:gsLst>
                        <a:gs pos="0">
                          <a:schemeClr val="tx2"/>
                        </a:gs>
                        <a:gs pos="50000">
                          <a:schemeClr val="accent1"/>
                        </a:gs>
                        <a:gs pos="100000">
                          <a:schemeClr val="tx2"/>
                        </a:gs>
                      </a:gsLst>
                      <a:lin ang="5400000" scaled="0"/>
                    </a:gradFill>
                  </a:tcPr>
                </a:tc>
                <a:tc>
                  <a:txBody>
                    <a:bodyPr/>
                    <a:lstStyle/>
                    <a:p>
                      <a:pPr algn="ctr"/>
                      <a:r>
                        <a:rPr lang="en-US" dirty="0" smtClean="0"/>
                        <a:t>Yes</a:t>
                      </a:r>
                      <a:endParaRPr lang="en-US" dirty="0"/>
                    </a:p>
                  </a:txBody>
                  <a:tcPr anchor="ctr"/>
                </a:tc>
                <a:tc>
                  <a:txBody>
                    <a:bodyPr/>
                    <a:lstStyle/>
                    <a:p>
                      <a:pPr algn="ctr"/>
                      <a:r>
                        <a:rPr lang="en-US" dirty="0" smtClean="0"/>
                        <a:t>No</a:t>
                      </a:r>
                      <a:endParaRPr lang="en-US" dirty="0"/>
                    </a:p>
                  </a:txBody>
                  <a:tcPr anchor="ctr"/>
                </a:tc>
                <a:tc>
                  <a:txBody>
                    <a:bodyPr/>
                    <a:lstStyle/>
                    <a:p>
                      <a:pPr algn="ctr"/>
                      <a:r>
                        <a:rPr lang="en-US" dirty="0" smtClean="0"/>
                        <a:t>No</a:t>
                      </a:r>
                      <a:endParaRPr lang="en-US" dirty="0"/>
                    </a:p>
                  </a:txBody>
                  <a:tcPr anchor="ctr"/>
                </a:tc>
                <a:tc>
                  <a:txBody>
                    <a:bodyPr/>
                    <a:lstStyle/>
                    <a:p>
                      <a:pPr algn="ctr"/>
                      <a:r>
                        <a:rPr lang="en-US" dirty="0" smtClean="0"/>
                        <a:t>Yes</a:t>
                      </a:r>
                      <a:endParaRPr lang="en-US" dirty="0"/>
                    </a:p>
                  </a:txBody>
                  <a:tcPr anchor="ctr"/>
                </a:tc>
                <a:tc>
                  <a:txBody>
                    <a:bodyPr/>
                    <a:lstStyle/>
                    <a:p>
                      <a:pPr algn="ctr"/>
                      <a:r>
                        <a:rPr lang="en-US" dirty="0" smtClean="0"/>
                        <a:t>No</a:t>
                      </a:r>
                      <a:endParaRPr lang="en-US" dirty="0"/>
                    </a:p>
                  </a:txBody>
                  <a:tcPr anchor="ctr"/>
                </a:tc>
                <a:tc>
                  <a:txBody>
                    <a:bodyPr/>
                    <a:lstStyle/>
                    <a:p>
                      <a:pPr algn="ctr"/>
                      <a:r>
                        <a:rPr lang="en-US" dirty="0" smtClean="0"/>
                        <a:t>No</a:t>
                      </a:r>
                      <a:endParaRPr lang="en-US" dirty="0"/>
                    </a:p>
                  </a:txBody>
                  <a:tcPr anchor="ctr"/>
                </a:tc>
              </a:tr>
              <a:tr h="507222">
                <a:tc>
                  <a:txBody>
                    <a:bodyPr/>
                    <a:lstStyle/>
                    <a:p>
                      <a:pPr algn="ctr"/>
                      <a:r>
                        <a:rPr lang="en-US" dirty="0" smtClean="0"/>
                        <a:t>SIX</a:t>
                      </a:r>
                      <a:endParaRPr lang="en-US" dirty="0"/>
                    </a:p>
                  </a:txBody>
                  <a:tcPr anchor="ctr">
                    <a:gradFill>
                      <a:gsLst>
                        <a:gs pos="0">
                          <a:schemeClr val="tx2"/>
                        </a:gs>
                        <a:gs pos="50000">
                          <a:schemeClr val="accent1"/>
                        </a:gs>
                        <a:gs pos="100000">
                          <a:schemeClr val="tx2"/>
                        </a:gs>
                      </a:gsLst>
                      <a:lin ang="5400000" scaled="0"/>
                    </a:gradFill>
                  </a:tcPr>
                </a:tc>
                <a:tc>
                  <a:txBody>
                    <a:bodyPr/>
                    <a:lstStyle/>
                    <a:p>
                      <a:pPr algn="ctr"/>
                      <a:r>
                        <a:rPr lang="en-US" dirty="0" smtClean="0"/>
                        <a:t>Yes</a:t>
                      </a:r>
                      <a:endParaRPr lang="en-US" dirty="0"/>
                    </a:p>
                  </a:txBody>
                  <a:tcPr anchor="ctr"/>
                </a:tc>
                <a:tc>
                  <a:txBody>
                    <a:bodyPr/>
                    <a:lstStyle/>
                    <a:p>
                      <a:pPr algn="ctr"/>
                      <a:r>
                        <a:rPr lang="en-US" dirty="0" smtClean="0"/>
                        <a:t>No</a:t>
                      </a:r>
                      <a:endParaRPr lang="en-US" dirty="0"/>
                    </a:p>
                  </a:txBody>
                  <a:tcPr anchor="ctr"/>
                </a:tc>
                <a:tc>
                  <a:txBody>
                    <a:bodyPr/>
                    <a:lstStyle/>
                    <a:p>
                      <a:pPr algn="ctr"/>
                      <a:r>
                        <a:rPr lang="en-US" dirty="0" smtClean="0"/>
                        <a:t>No</a:t>
                      </a:r>
                      <a:endParaRPr lang="en-US" dirty="0"/>
                    </a:p>
                  </a:txBody>
                  <a:tcPr anchor="ctr"/>
                </a:tc>
                <a:tc>
                  <a:txBody>
                    <a:bodyPr/>
                    <a:lstStyle/>
                    <a:p>
                      <a:pPr algn="ctr"/>
                      <a:r>
                        <a:rPr lang="en-US" dirty="0" smtClean="0"/>
                        <a:t>No</a:t>
                      </a:r>
                      <a:endParaRPr lang="en-US" dirty="0"/>
                    </a:p>
                  </a:txBody>
                  <a:tcPr anchor="ctr"/>
                </a:tc>
                <a:tc>
                  <a:txBody>
                    <a:bodyPr/>
                    <a:lstStyle/>
                    <a:p>
                      <a:pPr algn="ctr"/>
                      <a:r>
                        <a:rPr lang="en-US" dirty="0" smtClean="0"/>
                        <a:t>No</a:t>
                      </a:r>
                      <a:endParaRPr lang="en-US" dirty="0"/>
                    </a:p>
                  </a:txBody>
                  <a:tcPr anchor="ctr"/>
                </a:tc>
                <a:tc>
                  <a:txBody>
                    <a:bodyPr/>
                    <a:lstStyle/>
                    <a:p>
                      <a:pPr algn="ctr"/>
                      <a:r>
                        <a:rPr lang="en-US" dirty="0" smtClean="0"/>
                        <a:t>No</a:t>
                      </a:r>
                      <a:endParaRPr lang="en-US" dirty="0"/>
                    </a:p>
                  </a:txBody>
                  <a:tcPr anchor="ctr"/>
                </a:tc>
              </a:tr>
              <a:tr h="507222">
                <a:tc>
                  <a:txBody>
                    <a:bodyPr/>
                    <a:lstStyle/>
                    <a:p>
                      <a:pPr algn="ctr"/>
                      <a:r>
                        <a:rPr lang="en-US" dirty="0" smtClean="0"/>
                        <a:t>X</a:t>
                      </a:r>
                      <a:endParaRPr lang="en-US" dirty="0"/>
                    </a:p>
                  </a:txBody>
                  <a:tcPr anchor="ctr">
                    <a:gradFill>
                      <a:gsLst>
                        <a:gs pos="0">
                          <a:schemeClr val="tx2"/>
                        </a:gs>
                        <a:gs pos="50000">
                          <a:schemeClr val="accent1"/>
                        </a:gs>
                        <a:gs pos="100000">
                          <a:schemeClr val="tx2"/>
                        </a:gs>
                      </a:gsLst>
                      <a:lin ang="5400000" scaled="0"/>
                    </a:gradFill>
                  </a:tcPr>
                </a:tc>
                <a:tc>
                  <a:txBody>
                    <a:bodyPr/>
                    <a:lstStyle/>
                    <a:p>
                      <a:pPr algn="ctr"/>
                      <a:r>
                        <a:rPr lang="en-US" dirty="0" smtClean="0"/>
                        <a:t>No</a:t>
                      </a:r>
                      <a:endParaRPr lang="en-US" dirty="0"/>
                    </a:p>
                  </a:txBody>
                  <a:tcPr anchor="ctr"/>
                </a:tc>
                <a:tc>
                  <a:txBody>
                    <a:bodyPr/>
                    <a:lstStyle/>
                    <a:p>
                      <a:pPr algn="ctr"/>
                      <a:r>
                        <a:rPr lang="en-US" dirty="0" smtClean="0"/>
                        <a:t>No</a:t>
                      </a:r>
                      <a:endParaRPr lang="en-US" dirty="0"/>
                    </a:p>
                  </a:txBody>
                  <a:tcPr anchor="ctr"/>
                </a:tc>
                <a:tc>
                  <a:txBody>
                    <a:bodyPr/>
                    <a:lstStyle/>
                    <a:p>
                      <a:pPr algn="ctr"/>
                      <a:r>
                        <a:rPr lang="en-US" dirty="0" smtClean="0"/>
                        <a:t>No</a:t>
                      </a:r>
                      <a:endParaRPr lang="en-US" dirty="0"/>
                    </a:p>
                  </a:txBody>
                  <a:tcPr anchor="ctr"/>
                </a:tc>
                <a:tc>
                  <a:txBody>
                    <a:bodyPr/>
                    <a:lstStyle/>
                    <a:p>
                      <a:pPr algn="ctr"/>
                      <a:r>
                        <a:rPr lang="en-US" dirty="0" smtClean="0"/>
                        <a:t>No</a:t>
                      </a:r>
                      <a:endParaRPr lang="en-US" dirty="0"/>
                    </a:p>
                  </a:txBody>
                  <a:tcPr anchor="ctr"/>
                </a:tc>
                <a:tc>
                  <a:txBody>
                    <a:bodyPr/>
                    <a:lstStyle/>
                    <a:p>
                      <a:pPr algn="ctr"/>
                      <a:r>
                        <a:rPr lang="en-US" dirty="0" smtClean="0"/>
                        <a:t>No</a:t>
                      </a:r>
                      <a:endParaRPr lang="en-US" dirty="0"/>
                    </a:p>
                  </a:txBody>
                  <a:tcPr anchor="ctr"/>
                </a:tc>
                <a:tc>
                  <a:txBody>
                    <a:bodyPr/>
                    <a:lstStyle/>
                    <a:p>
                      <a:pPr algn="ctr"/>
                      <a:r>
                        <a:rPr lang="en-US" dirty="0" smtClean="0"/>
                        <a:t>No</a:t>
                      </a:r>
                      <a:endParaRPr lang="en-US" dirty="0"/>
                    </a:p>
                  </a:txBody>
                  <a:tcPr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228600"/>
            <a:ext cx="9144000" cy="769441"/>
          </a:xfrm>
          <a:prstGeom prst="rect">
            <a:avLst/>
          </a:prstGeom>
          <a:noFill/>
        </p:spPr>
        <p:txBody>
          <a:bodyPr wrap="square" rtlCol="0">
            <a:spAutoFit/>
          </a:bodyPr>
          <a:lstStyle/>
          <a:p>
            <a:pPr algn="ctr"/>
            <a:r>
              <a:rPr lang="en-US" sz="4400" i="1" dirty="0" smtClean="0">
                <a:solidFill>
                  <a:schemeClr val="bg1"/>
                </a:solidFill>
              </a:rPr>
              <a:t>Locking and Blocking</a:t>
            </a:r>
            <a:endParaRPr lang="en-US" sz="4400" i="1" dirty="0">
              <a:solidFill>
                <a:schemeClr val="bg1"/>
              </a:solidFill>
            </a:endParaRPr>
          </a:p>
        </p:txBody>
      </p:sp>
      <p:sp>
        <p:nvSpPr>
          <p:cNvPr id="13" name="Rectangle 3"/>
          <p:cNvSpPr txBox="1">
            <a:spLocks noChangeAspect="1" noChangeArrowheads="1"/>
          </p:cNvSpPr>
          <p:nvPr/>
        </p:nvSpPr>
        <p:spPr>
          <a:xfrm>
            <a:off x="0" y="1219200"/>
            <a:ext cx="9144000" cy="5105400"/>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200" b="0" i="0" u="none" strike="noStrike" kern="1200" cap="none" spc="0" normalizeH="0" baseline="0" noProof="0" dirty="0" smtClean="0">
                <a:ln>
                  <a:noFill/>
                </a:ln>
                <a:effectLst/>
                <a:uLnTx/>
                <a:uFillTx/>
                <a:ea typeface="+mn-ea"/>
                <a:cs typeface="+mn-cs"/>
              </a:rPr>
              <a:t>Locks</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b="0" i="0" u="none" strike="noStrike" kern="1200" cap="none" spc="0" normalizeH="0" baseline="0" noProof="0" dirty="0" smtClean="0">
                <a:ln>
                  <a:noFill/>
                </a:ln>
                <a:effectLst/>
                <a:uLnTx/>
                <a:uFillTx/>
                <a:ea typeface="+mn-ea"/>
                <a:cs typeface="+mn-cs"/>
              </a:rPr>
              <a:t>Locks – granularity/escalation</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b="0" i="0" u="none" strike="noStrike" kern="1200" cap="none" spc="0" normalizeH="0" baseline="0" noProof="0" dirty="0" smtClean="0">
                <a:ln>
                  <a:noFill/>
                </a:ln>
                <a:effectLst/>
                <a:uLnTx/>
                <a:uFillTx/>
                <a:ea typeface="+mn-ea"/>
                <a:cs typeface="+mn-cs"/>
              </a:rPr>
              <a:t>Controlling granularity, type and wait time</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b="0" i="0" u="none" strike="noStrike" kern="1200" cap="none" spc="0" normalizeH="0" baseline="0" noProof="0" dirty="0" smtClean="0">
                <a:ln>
                  <a:noFill/>
                </a:ln>
                <a:effectLst/>
                <a:uLnTx/>
                <a:uFillTx/>
                <a:ea typeface="+mn-ea"/>
                <a:cs typeface="+mn-cs"/>
              </a:rPr>
              <a:t>Using </a:t>
            </a:r>
            <a:r>
              <a:rPr kumimoji="0" lang="en-US" b="0" i="0" u="none" strike="noStrike" kern="1200" cap="none" spc="0" normalizeH="0" baseline="0" noProof="0" dirty="0" smtClean="0">
                <a:ln>
                  <a:noFill/>
                </a:ln>
                <a:effectLst/>
                <a:uLnTx/>
                <a:uFillTx/>
                <a:ea typeface="+mn-ea"/>
                <a:cs typeface="Courier New" pitchFamily="49" charset="0"/>
              </a:rPr>
              <a:t>READPAST</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200" b="0" i="0" u="none" strike="noStrike" kern="1200" cap="none" spc="0" normalizeH="0" baseline="0" noProof="0" dirty="0" smtClean="0">
                <a:ln>
                  <a:noFill/>
                </a:ln>
                <a:effectLst/>
                <a:uLnTx/>
                <a:uFillTx/>
                <a:ea typeface="+mn-ea"/>
                <a:cs typeface="+mn-cs"/>
              </a:rPr>
              <a:t>Blocking</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b="0" i="0" u="none" strike="noStrike" kern="1200" cap="none" spc="0" normalizeH="0" baseline="0" noProof="0" dirty="0" smtClean="0">
                <a:ln>
                  <a:noFill/>
                </a:ln>
                <a:effectLst/>
                <a:uLnTx/>
                <a:uFillTx/>
                <a:ea typeface="+mn-ea"/>
                <a:cs typeface="+mn-cs"/>
              </a:rPr>
              <a:t>Blocking – is it really a problem?</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b="0" i="0" u="none" strike="noStrike" kern="1200" cap="none" spc="0" normalizeH="0" baseline="0" noProof="0" dirty="0" smtClean="0">
                <a:ln>
                  <a:noFill/>
                </a:ln>
                <a:effectLst/>
                <a:uLnTx/>
                <a:uFillTx/>
                <a:ea typeface="+mn-ea"/>
                <a:cs typeface="+mn-cs"/>
              </a:rPr>
              <a:t>Minimizing blocking</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b="0" i="0" u="none" strike="noStrike" kern="1200" cap="none" spc="0" normalizeH="0" baseline="0" noProof="0" dirty="0" smtClean="0">
                <a:ln>
                  <a:noFill/>
                </a:ln>
                <a:effectLst/>
                <a:uLnTx/>
                <a:uFillTx/>
                <a:ea typeface="+mn-ea"/>
                <a:cs typeface="+mn-cs"/>
              </a:rPr>
              <a:t>Detecting blocking</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200" b="0" i="0" u="none" strike="noStrike" kern="1200" cap="none" spc="0" normalizeH="0" baseline="0" noProof="0" dirty="0" smtClean="0">
                <a:ln>
                  <a:noFill/>
                </a:ln>
                <a:effectLst/>
                <a:uLnTx/>
                <a:uFillTx/>
                <a:ea typeface="+mn-ea"/>
                <a:cs typeface="+mn-cs"/>
              </a:rPr>
              <a:t>Deadlocks</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b="0" i="0" u="none" strike="noStrike" kern="1200" cap="none" spc="0" normalizeH="0" baseline="0" noProof="0" dirty="0" smtClean="0">
                <a:ln>
                  <a:noFill/>
                </a:ln>
                <a:effectLst/>
                <a:uLnTx/>
                <a:uFillTx/>
                <a:ea typeface="+mn-ea"/>
                <a:cs typeface="+mn-cs"/>
              </a:rPr>
              <a:t>When a live-lock becomes a deadlock</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b="0" i="0" u="none" strike="noStrike" kern="1200" cap="none" spc="0" normalizeH="0" baseline="0" noProof="0" dirty="0" smtClean="0">
                <a:ln>
                  <a:noFill/>
                </a:ln>
                <a:effectLst/>
                <a:uLnTx/>
                <a:uFillTx/>
                <a:ea typeface="+mn-ea"/>
                <a:cs typeface="+mn-cs"/>
              </a:rPr>
              <a:t>Deadlock resolution</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b="0" i="0" u="none" strike="noStrike" kern="1200" cap="none" spc="0" normalizeH="0" baseline="0" noProof="0" dirty="0" smtClean="0">
                <a:ln>
                  <a:noFill/>
                </a:ln>
                <a:effectLst/>
                <a:uLnTx/>
                <a:uFillTx/>
                <a:ea typeface="+mn-ea"/>
                <a:cs typeface="+mn-cs"/>
              </a:rPr>
              <a:t>Unhandled deadlocks</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b="0" i="0" u="none" strike="noStrike" kern="1200" cap="none" spc="0" normalizeH="0" baseline="0" noProof="0" dirty="0" smtClean="0">
                <a:ln>
                  <a:noFill/>
                </a:ln>
                <a:effectLst/>
                <a:uLnTx/>
                <a:uFillTx/>
                <a:ea typeface="+mn-ea"/>
                <a:cs typeface="+mn-cs"/>
              </a:rPr>
              <a:t>Avoiding deadlocks</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b="0" i="0" u="none" strike="noStrike" kern="1200" cap="none" spc="0" normalizeH="0" baseline="0" noProof="0" dirty="0" smtClean="0">
                <a:ln>
                  <a:noFill/>
                </a:ln>
                <a:effectLst/>
                <a:uLnTx/>
                <a:uFillTx/>
                <a:ea typeface="+mn-ea"/>
                <a:cs typeface="+mn-cs"/>
              </a:rPr>
              <a:t>Deadlock analysis and trace details</a:t>
            </a:r>
            <a:endParaRPr kumimoji="0" lang="en-US" b="0" i="0" u="none" strike="noStrike" kern="1200" cap="none" spc="0" normalizeH="0" baseline="0" noProof="0" dirty="0">
              <a:ln>
                <a:noFill/>
              </a:ln>
              <a:effectLst/>
              <a:uLnTx/>
              <a:uFillTx/>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228600"/>
            <a:ext cx="9144000" cy="769441"/>
          </a:xfrm>
          <a:prstGeom prst="rect">
            <a:avLst/>
          </a:prstGeom>
          <a:noFill/>
        </p:spPr>
        <p:txBody>
          <a:bodyPr wrap="square" rtlCol="0">
            <a:spAutoFit/>
          </a:bodyPr>
          <a:lstStyle/>
          <a:p>
            <a:pPr algn="ctr"/>
            <a:r>
              <a:rPr lang="en-US" sz="4400" i="1" dirty="0" smtClean="0">
                <a:solidFill>
                  <a:schemeClr val="bg1"/>
                </a:solidFill>
              </a:rPr>
              <a:t>Lock Granularity/Escalation</a:t>
            </a:r>
            <a:endParaRPr lang="en-US" sz="4400" i="1" dirty="0">
              <a:solidFill>
                <a:schemeClr val="bg1"/>
              </a:solidFill>
            </a:endParaRPr>
          </a:p>
        </p:txBody>
      </p:sp>
      <p:sp>
        <p:nvSpPr>
          <p:cNvPr id="8" name="Rectangle 4"/>
          <p:cNvSpPr txBox="1">
            <a:spLocks noChangeAspect="1" noChangeArrowheads="1"/>
          </p:cNvSpPr>
          <p:nvPr/>
        </p:nvSpPr>
        <p:spPr>
          <a:xfrm>
            <a:off x="0" y="1219200"/>
            <a:ext cx="9144000" cy="5105400"/>
          </a:xfrm>
          <a:prstGeom prst="rect">
            <a:avLst/>
          </a:prstGeom>
        </p:spPr>
        <p:txBody>
          <a:bodyPr vert="horz" lIns="91440" tIns="45720" rIns="91440" bIns="45720" rtlCol="0">
            <a:normAutofit fontScale="92500" lnSpcReduction="20000"/>
          </a:bodyPr>
          <a:lstStyle/>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ea typeface="+mn-ea"/>
                <a:cs typeface="+mn-cs"/>
              </a:rPr>
              <a:t>Granularity (chosen at compilation)</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1900" b="0" i="0" u="none" strike="noStrike" kern="1200" cap="none" spc="0" normalizeH="0" baseline="0" noProof="0" dirty="0" smtClean="0">
                <a:ln>
                  <a:noFill/>
                </a:ln>
                <a:effectLst/>
                <a:uLnTx/>
                <a:uFillTx/>
                <a:ea typeface="+mn-ea"/>
                <a:cs typeface="+mn-cs"/>
              </a:rPr>
              <a:t>Row/Page</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1900" b="0" i="0" u="none" strike="noStrike" kern="1200" cap="none" spc="0" normalizeH="0" baseline="0" noProof="0" dirty="0" smtClean="0">
                <a:ln>
                  <a:noFill/>
                </a:ln>
                <a:effectLst/>
                <a:uLnTx/>
                <a:uFillTx/>
                <a:ea typeface="+mn-ea"/>
                <a:cs typeface="+mn-cs"/>
              </a:rPr>
              <a:t>Partition </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1900" b="0" i="0" u="none" strike="noStrike" kern="1200" cap="none" spc="0" normalizeH="0" baseline="0" noProof="0" dirty="0" smtClean="0">
                <a:ln>
                  <a:noFill/>
                </a:ln>
                <a:effectLst/>
                <a:uLnTx/>
                <a:uFillTx/>
                <a:ea typeface="+mn-ea"/>
                <a:cs typeface="+mn-cs"/>
              </a:rPr>
              <a:t>Table level </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ea typeface="+mn-ea"/>
                <a:cs typeface="+mn-cs"/>
              </a:rPr>
              <a:t>Escalated at execution if resources (to handle all of the smaller locks) are not available</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1900" b="0" i="0" u="none" strike="noStrike" kern="1200" cap="none" spc="0" normalizeH="0" baseline="0" noProof="0" dirty="0" smtClean="0">
                <a:ln>
                  <a:noFill/>
                </a:ln>
                <a:effectLst/>
                <a:uLnTx/>
                <a:uFillTx/>
                <a:ea typeface="+mn-ea"/>
                <a:cs typeface="+mn-cs"/>
              </a:rPr>
              <a:t>Row </a:t>
            </a:r>
            <a:r>
              <a:rPr kumimoji="0" lang="en-US" sz="1900" b="0" i="0" u="none" strike="noStrike" kern="1200" cap="none" spc="0" normalizeH="0" baseline="0" noProof="0" dirty="0" smtClean="0">
                <a:ln>
                  <a:noFill/>
                </a:ln>
                <a:effectLst/>
                <a:uLnTx/>
                <a:uFillTx/>
                <a:ea typeface="+mn-ea"/>
                <a:cs typeface="+mn-cs"/>
                <a:sym typeface="Wingdings" pitchFamily="2" charset="2"/>
              </a:rPr>
              <a:t> </a:t>
            </a:r>
            <a:r>
              <a:rPr kumimoji="0" lang="en-US" sz="1900" b="0" i="0" u="none" strike="noStrike" kern="1200" cap="none" spc="0" normalizeH="0" baseline="0" noProof="0" dirty="0" smtClean="0">
                <a:ln>
                  <a:noFill/>
                </a:ln>
                <a:effectLst/>
                <a:uLnTx/>
                <a:uFillTx/>
                <a:ea typeface="+mn-ea"/>
                <a:cs typeface="+mn-cs"/>
              </a:rPr>
              <a:t>table-level (or row to partition if table supports partition level locking)</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1900" b="0" i="0" u="none" strike="noStrike" kern="1200" cap="none" spc="0" normalizeH="0" baseline="0" noProof="0" dirty="0" smtClean="0">
                <a:ln>
                  <a:noFill/>
                </a:ln>
                <a:effectLst/>
                <a:uLnTx/>
                <a:uFillTx/>
                <a:ea typeface="+mn-ea"/>
                <a:cs typeface="+mn-cs"/>
              </a:rPr>
              <a:t>Page </a:t>
            </a:r>
            <a:r>
              <a:rPr kumimoji="0" lang="en-US" sz="1900" b="0" i="0" u="none" strike="noStrike" kern="1200" cap="none" spc="0" normalizeH="0" baseline="0" noProof="0" dirty="0" smtClean="0">
                <a:ln>
                  <a:noFill/>
                </a:ln>
                <a:effectLst/>
                <a:uLnTx/>
                <a:uFillTx/>
                <a:ea typeface="+mn-ea"/>
                <a:cs typeface="+mn-cs"/>
                <a:sym typeface="Wingdings" pitchFamily="2" charset="2"/>
              </a:rPr>
              <a:t></a:t>
            </a:r>
            <a:r>
              <a:rPr kumimoji="0" lang="en-US" sz="1900" b="0" i="0" u="none" strike="noStrike" kern="1200" cap="none" spc="0" normalizeH="0" baseline="0" noProof="0" dirty="0" smtClean="0">
                <a:ln>
                  <a:noFill/>
                </a:ln>
                <a:effectLst/>
                <a:uLnTx/>
                <a:uFillTx/>
                <a:ea typeface="+mn-ea"/>
                <a:cs typeface="+mn-cs"/>
              </a:rPr>
              <a:t> table level (or row to partition if table supports partition level locking)</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1900" b="0" i="0" u="none" strike="noStrike" kern="1200" cap="none" spc="0" normalizeH="0" baseline="0" noProof="0" dirty="0" smtClean="0">
                <a:ln>
                  <a:noFill/>
                </a:ln>
                <a:effectLst/>
                <a:uLnTx/>
                <a:uFillTx/>
                <a:ea typeface="+mn-ea"/>
                <a:cs typeface="+mn-cs"/>
              </a:rPr>
              <a:t>Locks do NOT escalate row </a:t>
            </a:r>
            <a:r>
              <a:rPr kumimoji="0" lang="en-US" sz="1900" b="0" i="0" u="none" strike="noStrike" kern="1200" cap="none" spc="0" normalizeH="0" baseline="0" noProof="0" dirty="0" smtClean="0">
                <a:ln>
                  <a:noFill/>
                </a:ln>
                <a:effectLst/>
                <a:uLnTx/>
                <a:uFillTx/>
                <a:ea typeface="+mn-ea"/>
                <a:cs typeface="+mn-cs"/>
                <a:sym typeface="Wingdings" pitchFamily="2" charset="2"/>
              </a:rPr>
              <a:t> </a:t>
            </a:r>
            <a:r>
              <a:rPr kumimoji="0" lang="en-US" sz="1900" b="0" i="0" u="none" strike="noStrike" kern="1200" cap="none" spc="0" normalizeH="0" baseline="0" noProof="0" dirty="0" smtClean="0">
                <a:ln>
                  <a:noFill/>
                </a:ln>
                <a:effectLst/>
                <a:uLnTx/>
                <a:uFillTx/>
                <a:ea typeface="+mn-ea"/>
                <a:cs typeface="+mn-cs"/>
              </a:rPr>
              <a:t>page </a:t>
            </a:r>
            <a:r>
              <a:rPr kumimoji="0" lang="en-US" sz="1900" b="0" i="0" u="none" strike="noStrike" kern="1200" cap="none" spc="0" normalizeH="0" baseline="0" noProof="0" dirty="0" smtClean="0">
                <a:ln>
                  <a:noFill/>
                </a:ln>
                <a:effectLst/>
                <a:uLnTx/>
                <a:uFillTx/>
                <a:ea typeface="+mn-ea"/>
                <a:cs typeface="+mn-cs"/>
                <a:sym typeface="Wingdings" pitchFamily="2" charset="2"/>
              </a:rPr>
              <a:t></a:t>
            </a:r>
            <a:r>
              <a:rPr kumimoji="0" lang="en-US" sz="1900" b="0" i="0" u="none" strike="noStrike" kern="1200" cap="none" spc="0" normalizeH="0" baseline="0" noProof="0" dirty="0" smtClean="0">
                <a:ln>
                  <a:noFill/>
                </a:ln>
                <a:effectLst/>
                <a:uLnTx/>
                <a:uFillTx/>
                <a:ea typeface="+mn-ea"/>
                <a:cs typeface="+mn-cs"/>
              </a:rPr>
              <a:t> partition/table</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1800" b="0" i="0" u="none" strike="noStrike" kern="1200" cap="none" spc="0" normalizeH="0" baseline="0" noProof="0" dirty="0" smtClean="0">
                <a:ln>
                  <a:noFill/>
                </a:ln>
                <a:effectLst/>
                <a:uLnTx/>
                <a:uFillTx/>
                <a:ea typeface="+mn-ea"/>
                <a:cs typeface="+mn-cs"/>
              </a:rPr>
              <a:t>NOTE:</a:t>
            </a:r>
          </a:p>
          <a:p>
            <a:pPr marL="914400" marR="0" lvl="2"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ü"/>
              <a:tabLst/>
              <a:defRPr/>
            </a:pPr>
            <a:r>
              <a:rPr kumimoji="0" lang="en-US" sz="1700" b="0" i="0" u="none" strike="noStrike" kern="1200" cap="none" spc="0" normalizeH="0" baseline="0" noProof="0" dirty="0" smtClean="0">
                <a:ln>
                  <a:noFill/>
                </a:ln>
                <a:effectLst/>
                <a:uLnTx/>
                <a:uFillTx/>
                <a:ea typeface="+mn-ea"/>
                <a:cs typeface="+mn-cs"/>
              </a:rPr>
              <a:t>Generally, lock escalation is desired as it results in less resources being needed to handle a query/transaction and often the query can complete faster</a:t>
            </a:r>
          </a:p>
          <a:p>
            <a:pPr marL="914400" marR="0" lvl="2"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ü"/>
              <a:tabLst/>
              <a:defRPr/>
            </a:pPr>
            <a:r>
              <a:rPr kumimoji="0" lang="en-US" sz="1700" b="0" i="0" u="none" strike="noStrike" kern="1200" cap="none" spc="0" normalizeH="0" baseline="0" noProof="0" dirty="0" smtClean="0">
                <a:ln>
                  <a:noFill/>
                </a:ln>
                <a:effectLst/>
                <a:uLnTx/>
                <a:uFillTx/>
                <a:ea typeface="+mn-ea"/>
                <a:cs typeface="+mn-cs"/>
              </a:rPr>
              <a:t>However, if you believe lock escalation is causing you grief you can disable it (for the entire instance) with a trace flag - see KB Q323630</a:t>
            </a:r>
          </a:p>
          <a:p>
            <a:pPr marL="914400" marR="0" lvl="2"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ü"/>
              <a:tabLst/>
              <a:defRPr/>
            </a:pPr>
            <a:r>
              <a:rPr kumimoji="0" lang="en-US" sz="1700" b="0" i="0" u="none" strike="noStrike" kern="1200" cap="none" spc="0" normalizeH="0" baseline="0" noProof="0" dirty="0" smtClean="0">
                <a:ln>
                  <a:noFill/>
                </a:ln>
                <a:effectLst/>
                <a:uLnTx/>
                <a:uFillTx/>
                <a:ea typeface="+mn-ea"/>
                <a:cs typeface="+mn-cs"/>
              </a:rPr>
              <a:t>SQL Server 2005 has two trace flags, one allows lock escalation under memory pressure (1224), one does not (1211)</a:t>
            </a:r>
          </a:p>
          <a:p>
            <a:pPr marL="914400" marR="0" lvl="2"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ü"/>
              <a:tabLst/>
              <a:defRPr/>
            </a:pPr>
            <a:r>
              <a:rPr kumimoji="0" lang="en-US" sz="1700" b="0" i="0" u="none" strike="noStrike" kern="1200" cap="none" spc="0" normalizeH="0" baseline="0" noProof="0" dirty="0" smtClean="0">
                <a:ln>
                  <a:noFill/>
                </a:ln>
                <a:effectLst/>
                <a:uLnTx/>
                <a:uFillTx/>
                <a:ea typeface="+mn-ea"/>
                <a:cs typeface="+mn-cs"/>
              </a:rPr>
              <a:t>SQL Server 2008 ONLY supports partition-level lock escalation when set at the table-level through ALTER TABLE</a:t>
            </a:r>
            <a:endParaRPr kumimoji="0" lang="en-US" sz="1700" b="0" i="0" u="none" strike="noStrike" kern="1200" cap="none" spc="0" normalizeH="0" baseline="0" noProof="0" dirty="0">
              <a:ln>
                <a:noFill/>
              </a:ln>
              <a:effectLst/>
              <a:uLnTx/>
              <a:uFillTx/>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228600"/>
            <a:ext cx="9144000" cy="769441"/>
          </a:xfrm>
          <a:prstGeom prst="rect">
            <a:avLst/>
          </a:prstGeom>
          <a:noFill/>
        </p:spPr>
        <p:txBody>
          <a:bodyPr wrap="square" rtlCol="0">
            <a:spAutoFit/>
          </a:bodyPr>
          <a:lstStyle/>
          <a:p>
            <a:pPr algn="ctr"/>
            <a:r>
              <a:rPr lang="en-US" sz="4400" i="1" dirty="0" smtClean="0">
                <a:solidFill>
                  <a:schemeClr val="bg1"/>
                </a:solidFill>
              </a:rPr>
              <a:t>Lock Escalation Background</a:t>
            </a:r>
            <a:endParaRPr lang="en-US" sz="2400" i="1" dirty="0">
              <a:solidFill>
                <a:schemeClr val="bg1"/>
              </a:solidFill>
            </a:endParaRPr>
          </a:p>
        </p:txBody>
      </p:sp>
      <p:sp>
        <p:nvSpPr>
          <p:cNvPr id="10" name="Content Placeholder 2"/>
          <p:cNvSpPr txBox="1">
            <a:spLocks/>
          </p:cNvSpPr>
          <p:nvPr/>
        </p:nvSpPr>
        <p:spPr>
          <a:xfrm>
            <a:off x="0" y="1219200"/>
            <a:ext cx="9144000" cy="51054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800" b="0" i="0" u="none" strike="noStrike" kern="1200" cap="none" spc="0" normalizeH="0" baseline="0" noProof="0" dirty="0" smtClean="0">
                <a:ln>
                  <a:noFill/>
                </a:ln>
                <a:effectLst/>
                <a:uLnTx/>
                <a:uFillTx/>
                <a:latin typeface="+mn-lt"/>
                <a:ea typeface="+mn-ea"/>
                <a:cs typeface="+mn-cs"/>
              </a:rPr>
              <a:t>What is ‘lock escalation’?</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When there are too many locks and SQL Server takes a lock higher in the hierarchy to save lock memory</a:t>
            </a:r>
          </a:p>
        </p:txBody>
      </p:sp>
      <p:sp>
        <p:nvSpPr>
          <p:cNvPr id="11" name="Content Placeholder 2"/>
          <p:cNvSpPr txBox="1">
            <a:spLocks/>
          </p:cNvSpPr>
          <p:nvPr/>
        </p:nvSpPr>
        <p:spPr bwMode="auto">
          <a:xfrm>
            <a:off x="5046324" y="1956885"/>
            <a:ext cx="3030876" cy="314851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endParaRPr kumimoji="0" lang="en-US" sz="2400" i="0" u="none" strike="noStrike" kern="0" cap="none" spc="0" normalizeH="0" baseline="0" noProof="0" dirty="0" smtClean="0">
              <a:ln>
                <a:noFill/>
              </a:ln>
              <a:solidFill>
                <a:schemeClr val="tx2"/>
              </a:solidFill>
              <a:effectLst/>
              <a:uLnTx/>
              <a:uFillTx/>
              <a:latin typeface="+mn-lt"/>
              <a:ea typeface="+mn-ea"/>
              <a:cs typeface="+mn-cs"/>
            </a:endParaRP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endParaRPr lang="en-US" sz="2400" kern="0" dirty="0" smtClean="0">
              <a:solidFill>
                <a:schemeClr val="tx2"/>
              </a:solidFill>
              <a:latin typeface="+mn-lt"/>
            </a:endParaRP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r>
              <a:rPr kumimoji="0" lang="en-US" sz="2400" i="0" u="none" strike="noStrike" kern="0" cap="none" spc="0" normalizeH="0" baseline="0" noProof="0" dirty="0" smtClean="0">
                <a:ln>
                  <a:noFill/>
                </a:ln>
                <a:solidFill>
                  <a:schemeClr val="tx2"/>
                </a:solidFill>
                <a:effectLst/>
                <a:uLnTx/>
                <a:uFillTx/>
                <a:latin typeface="+mn-lt"/>
                <a:ea typeface="+mn-ea"/>
                <a:cs typeface="+mn-cs"/>
              </a:rPr>
              <a:t>Database</a:t>
            </a: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endParaRPr lang="en-US" sz="2400" kern="0" dirty="0" smtClean="0">
              <a:solidFill>
                <a:schemeClr val="tx2"/>
              </a:solidFill>
              <a:latin typeface="+mn-lt"/>
            </a:endParaRP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r>
              <a:rPr kumimoji="0" lang="en-US" sz="2400" i="0" u="none" strike="noStrike" kern="0" cap="none" spc="0" normalizeH="0" baseline="0" noProof="0" dirty="0" smtClean="0">
                <a:ln>
                  <a:noFill/>
                </a:ln>
                <a:solidFill>
                  <a:schemeClr val="tx2"/>
                </a:solidFill>
                <a:effectLst/>
                <a:uLnTx/>
                <a:uFillTx/>
                <a:latin typeface="+mn-lt"/>
                <a:ea typeface="+mn-ea"/>
                <a:cs typeface="+mn-cs"/>
              </a:rPr>
              <a:t>Table</a:t>
            </a: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endParaRPr kumimoji="0" lang="en-US" sz="2400" i="0" u="none" strike="noStrike" kern="0" cap="none" spc="0" normalizeH="0" baseline="0" noProof="0" dirty="0" smtClean="0">
              <a:ln>
                <a:noFill/>
              </a:ln>
              <a:solidFill>
                <a:schemeClr val="tx2"/>
              </a:solidFill>
              <a:effectLst/>
              <a:uLnTx/>
              <a:uFillTx/>
              <a:latin typeface="+mn-lt"/>
              <a:ea typeface="+mn-ea"/>
              <a:cs typeface="+mn-cs"/>
            </a:endParaRP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endParaRPr kumimoji="0" lang="en-US" sz="2400" i="0" u="none" strike="noStrike" kern="0" cap="none" spc="0" normalizeH="0" baseline="0" noProof="0" dirty="0" smtClean="0">
              <a:ln>
                <a:noFill/>
              </a:ln>
              <a:solidFill>
                <a:schemeClr val="tx2"/>
              </a:solidFill>
              <a:effectLst/>
              <a:uLnTx/>
              <a:uFillTx/>
              <a:latin typeface="+mn-lt"/>
              <a:ea typeface="+mn-ea"/>
              <a:cs typeface="+mn-cs"/>
            </a:endParaRPr>
          </a:p>
        </p:txBody>
      </p:sp>
      <p:sp>
        <p:nvSpPr>
          <p:cNvPr id="13" name="Content Placeholder 2"/>
          <p:cNvSpPr txBox="1">
            <a:spLocks/>
          </p:cNvSpPr>
          <p:nvPr/>
        </p:nvSpPr>
        <p:spPr bwMode="auto">
          <a:xfrm>
            <a:off x="6667930" y="1963737"/>
            <a:ext cx="1405847" cy="46656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28600" marR="0" lvl="0" indent="-228600" algn="l" defTabSz="914400" rtl="0" eaLnBrk="0" fontAlgn="base" latinLnBrk="0" hangingPunct="0">
              <a:lnSpc>
                <a:spcPct val="90000"/>
              </a:lnSpc>
              <a:spcBef>
                <a:spcPct val="40000"/>
              </a:spcBef>
              <a:spcAft>
                <a:spcPct val="0"/>
              </a:spcAft>
              <a:buClr>
                <a:srgbClr val="8DACD0"/>
              </a:buClr>
              <a:buSzPct val="70000"/>
              <a:buFont typeface="Wingdings" pitchFamily="2" charset="2"/>
              <a:buBlip>
                <a:blip r:embed="rId3"/>
              </a:buBlip>
              <a:tabLst/>
              <a:defRPr/>
            </a:pPr>
            <a:endParaRPr kumimoji="0" lang="en-US" sz="2400" b="1" i="0" u="none" strike="noStrike" kern="0" cap="none" spc="0" normalizeH="0" baseline="0" noProof="0" dirty="0" smtClean="0">
              <a:ln>
                <a:noFill/>
              </a:ln>
              <a:solidFill>
                <a:schemeClr val="tx2"/>
              </a:solidFill>
              <a:effectLst/>
              <a:uLnTx/>
              <a:uFillTx/>
              <a:latin typeface="+mn-lt"/>
              <a:ea typeface="+mn-ea"/>
              <a:cs typeface="+mn-cs"/>
            </a:endParaRPr>
          </a:p>
          <a:p>
            <a:pPr marL="228600" marR="0" lvl="0" indent="-228600" algn="l" defTabSz="914400" rtl="0" eaLnBrk="0" fontAlgn="base" latinLnBrk="0" hangingPunct="0">
              <a:lnSpc>
                <a:spcPct val="90000"/>
              </a:lnSpc>
              <a:spcBef>
                <a:spcPct val="40000"/>
              </a:spcBef>
              <a:spcAft>
                <a:spcPct val="0"/>
              </a:spcAft>
              <a:buClr>
                <a:srgbClr val="8DACD0"/>
              </a:buClr>
              <a:buSzPct val="70000"/>
              <a:buFont typeface="Wingdings" pitchFamily="2" charset="2"/>
              <a:buBlip>
                <a:blip r:embed="rId3"/>
              </a:buBlip>
              <a:tabLst/>
              <a:defRPr/>
            </a:pPr>
            <a:endParaRPr lang="en-US" sz="2400" kern="0" dirty="0" smtClean="0">
              <a:solidFill>
                <a:schemeClr val="tx2"/>
              </a:solidFill>
              <a:latin typeface="+mn-lt"/>
            </a:endParaRP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r>
              <a:rPr lang="en-US" sz="2400" kern="0" dirty="0" smtClean="0">
                <a:solidFill>
                  <a:schemeClr val="tx2"/>
                </a:solidFill>
                <a:latin typeface="+mn-lt"/>
              </a:rPr>
              <a:t>S</a:t>
            </a: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endParaRPr lang="en-US" sz="2400" kern="0" dirty="0" smtClean="0">
              <a:solidFill>
                <a:schemeClr val="tx2"/>
              </a:solidFill>
              <a:latin typeface="+mn-lt"/>
            </a:endParaRP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r>
              <a:rPr lang="en-US" sz="2400" kern="0" dirty="0" smtClean="0">
                <a:solidFill>
                  <a:schemeClr val="tx2"/>
                </a:solidFill>
                <a:latin typeface="+mn-lt"/>
              </a:rPr>
              <a:t>X</a:t>
            </a: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endParaRPr lang="en-US" sz="2400" kern="0" dirty="0" smtClean="0">
              <a:solidFill>
                <a:schemeClr val="tx2"/>
              </a:solidFill>
              <a:latin typeface="+mn-lt"/>
            </a:endParaRP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endParaRPr lang="en-US" sz="2400" kern="0" dirty="0" smtClean="0">
              <a:solidFill>
                <a:schemeClr val="tx2"/>
              </a:solidFill>
              <a:latin typeface="+mn-lt"/>
            </a:endParaRP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endParaRPr kumimoji="0" lang="en-US" sz="2400" b="1" i="0" u="none" strike="noStrike" kern="0" cap="none" spc="0" normalizeH="0" baseline="0" noProof="0" dirty="0" smtClean="0">
              <a:ln>
                <a:noFill/>
              </a:ln>
              <a:solidFill>
                <a:schemeClr val="tx2"/>
              </a:solidFill>
              <a:effectLst/>
              <a:uLnTx/>
              <a:uFillTx/>
              <a:latin typeface="+mn-lt"/>
              <a:ea typeface="+mn-ea"/>
              <a:cs typeface="+mn-cs"/>
            </a:endParaRP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endParaRPr kumimoji="0" lang="en-US" sz="2400" b="1" i="0" u="none" strike="noStrike" kern="0" cap="none" spc="0" normalizeH="0" baseline="0" noProof="0" dirty="0" smtClean="0">
              <a:ln>
                <a:noFill/>
              </a:ln>
              <a:solidFill>
                <a:schemeClr val="tx2"/>
              </a:solidFill>
              <a:effectLst/>
              <a:uLnTx/>
              <a:uFillTx/>
              <a:latin typeface="+mn-lt"/>
              <a:ea typeface="+mn-ea"/>
              <a:cs typeface="+mn-cs"/>
            </a:endParaRPr>
          </a:p>
          <a:p>
            <a:pPr marL="228600" marR="0" lvl="0" indent="-22860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defRPr/>
            </a:pPr>
            <a:endParaRPr kumimoji="0" lang="en-US" sz="2400" b="1" i="0" u="none" strike="noStrike" kern="0" cap="none" spc="0" normalizeH="0" baseline="0" noProof="0" dirty="0" smtClean="0">
              <a:ln>
                <a:noFill/>
              </a:ln>
              <a:solidFill>
                <a:schemeClr val="tx2"/>
              </a:solidFill>
              <a:effectLst/>
              <a:uLnTx/>
              <a:uFillTx/>
              <a:latin typeface="+mn-lt"/>
              <a:ea typeface="+mn-ea"/>
              <a:cs typeface="+mn-cs"/>
            </a:endParaRPr>
          </a:p>
        </p:txBody>
      </p:sp>
      <p:grpSp>
        <p:nvGrpSpPr>
          <p:cNvPr id="14" name="Group 17"/>
          <p:cNvGrpSpPr/>
          <p:nvPr/>
        </p:nvGrpSpPr>
        <p:grpSpPr>
          <a:xfrm>
            <a:off x="1339120" y="1948321"/>
            <a:ext cx="3030876" cy="4674225"/>
            <a:chOff x="4880225" y="1320551"/>
            <a:chExt cx="3030876" cy="4674225"/>
          </a:xfrm>
        </p:grpSpPr>
        <p:sp>
          <p:nvSpPr>
            <p:cNvPr id="15" name="Content Placeholder 2"/>
            <p:cNvSpPr txBox="1">
              <a:spLocks/>
            </p:cNvSpPr>
            <p:nvPr/>
          </p:nvSpPr>
          <p:spPr bwMode="auto">
            <a:xfrm>
              <a:off x="4880225" y="1320551"/>
              <a:ext cx="3030876" cy="422388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endParaRPr kumimoji="0" lang="en-US" sz="2400" i="0" u="none" strike="noStrike" kern="0" cap="none" spc="0" normalizeH="0" baseline="0" noProof="0" dirty="0" smtClean="0">
                <a:ln>
                  <a:noFill/>
                </a:ln>
                <a:solidFill>
                  <a:schemeClr val="tx2"/>
                </a:solidFill>
                <a:effectLst/>
                <a:uLnTx/>
                <a:uFillTx/>
                <a:latin typeface="+mn-lt"/>
                <a:ea typeface="+mn-ea"/>
                <a:cs typeface="+mn-cs"/>
              </a:endParaRP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endParaRPr lang="en-US" sz="2400" kern="0" dirty="0" smtClean="0">
                <a:solidFill>
                  <a:schemeClr val="tx2"/>
                </a:solidFill>
                <a:latin typeface="+mn-lt"/>
              </a:endParaRP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r>
                <a:rPr kumimoji="0" lang="en-US" sz="2400" i="0" u="none" strike="noStrike" kern="0" cap="none" spc="0" normalizeH="0" baseline="0" noProof="0" dirty="0" smtClean="0">
                  <a:ln>
                    <a:noFill/>
                  </a:ln>
                  <a:solidFill>
                    <a:schemeClr val="tx2"/>
                  </a:solidFill>
                  <a:effectLst/>
                  <a:uLnTx/>
                  <a:uFillTx/>
                  <a:latin typeface="+mn-lt"/>
                  <a:ea typeface="+mn-ea"/>
                  <a:cs typeface="+mn-cs"/>
                </a:rPr>
                <a:t>Database</a:t>
              </a: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endParaRPr lang="en-US" sz="2400" kern="0" dirty="0" smtClean="0">
                <a:solidFill>
                  <a:schemeClr val="tx2"/>
                </a:solidFill>
                <a:latin typeface="+mn-lt"/>
              </a:endParaRP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r>
                <a:rPr kumimoji="0" lang="en-US" sz="2400" i="0" u="none" strike="noStrike" kern="0" cap="none" spc="0" normalizeH="0" baseline="0" noProof="0" dirty="0" smtClean="0">
                  <a:ln>
                    <a:noFill/>
                  </a:ln>
                  <a:solidFill>
                    <a:schemeClr val="tx2"/>
                  </a:solidFill>
                  <a:effectLst/>
                  <a:uLnTx/>
                  <a:uFillTx/>
                  <a:latin typeface="+mn-lt"/>
                  <a:ea typeface="+mn-ea"/>
                  <a:cs typeface="+mn-cs"/>
                </a:rPr>
                <a:t>Table</a:t>
              </a: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endParaRPr lang="en-US" sz="2400" kern="0" dirty="0" smtClean="0">
                <a:solidFill>
                  <a:schemeClr val="tx2"/>
                </a:solidFill>
                <a:latin typeface="+mn-lt"/>
              </a:endParaRP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r>
                <a:rPr kumimoji="0" lang="en-US" sz="2400" i="0" u="none" strike="noStrike" kern="0" cap="none" spc="0" normalizeH="0" baseline="0" noProof="0" dirty="0" smtClean="0">
                  <a:ln>
                    <a:noFill/>
                  </a:ln>
                  <a:solidFill>
                    <a:schemeClr val="tx2"/>
                  </a:solidFill>
                  <a:effectLst/>
                  <a:uLnTx/>
                  <a:uFillTx/>
                  <a:latin typeface="+mn-lt"/>
                  <a:ea typeface="+mn-ea"/>
                  <a:cs typeface="+mn-cs"/>
                </a:rPr>
                <a:t>Page</a:t>
              </a: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endParaRPr lang="en-US" sz="2400" kern="0" dirty="0" smtClean="0">
                <a:solidFill>
                  <a:schemeClr val="tx2"/>
                </a:solidFill>
                <a:latin typeface="+mn-lt"/>
              </a:endParaRP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r>
                <a:rPr lang="en-US" sz="2400" kern="0" dirty="0" smtClean="0">
                  <a:solidFill>
                    <a:schemeClr val="tx2"/>
                  </a:solidFill>
                  <a:latin typeface="+mn-lt"/>
                </a:rPr>
                <a:t>Row</a:t>
              </a:r>
              <a:endParaRPr kumimoji="0" lang="en-US" sz="2400" i="0" u="none" strike="noStrike" kern="0" cap="none" spc="0" normalizeH="0" baseline="0" noProof="0" dirty="0" smtClean="0">
                <a:ln>
                  <a:noFill/>
                </a:ln>
                <a:solidFill>
                  <a:schemeClr val="tx2"/>
                </a:solidFill>
                <a:effectLst/>
                <a:uLnTx/>
                <a:uFillTx/>
                <a:latin typeface="+mn-lt"/>
                <a:ea typeface="+mn-ea"/>
                <a:cs typeface="+mn-cs"/>
              </a:endParaRP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endParaRPr kumimoji="0" lang="en-US" sz="2400" i="0" u="none" strike="noStrike" kern="0" cap="none" spc="0" normalizeH="0" baseline="0" noProof="0" dirty="0" smtClean="0">
                <a:ln>
                  <a:noFill/>
                </a:ln>
                <a:solidFill>
                  <a:schemeClr val="tx2"/>
                </a:solidFill>
                <a:effectLst/>
                <a:uLnTx/>
                <a:uFillTx/>
                <a:latin typeface="+mn-lt"/>
                <a:ea typeface="+mn-ea"/>
                <a:cs typeface="+mn-cs"/>
              </a:endParaRP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endParaRPr kumimoji="0" lang="en-US" sz="2400" i="0" u="none" strike="noStrike" kern="0" cap="none" spc="0" normalizeH="0" baseline="0" noProof="0" dirty="0" smtClean="0">
                <a:ln>
                  <a:noFill/>
                </a:ln>
                <a:solidFill>
                  <a:schemeClr val="tx2"/>
                </a:solidFill>
                <a:effectLst/>
                <a:uLnTx/>
                <a:uFillTx/>
                <a:latin typeface="+mn-lt"/>
                <a:ea typeface="+mn-ea"/>
                <a:cs typeface="+mn-cs"/>
              </a:endParaRPr>
            </a:p>
          </p:txBody>
        </p:sp>
        <p:sp>
          <p:nvSpPr>
            <p:cNvPr id="17" name="Down Arrow 16"/>
            <p:cNvSpPr/>
            <p:nvPr/>
          </p:nvSpPr>
          <p:spPr bwMode="auto">
            <a:xfrm>
              <a:off x="5548045" y="2650733"/>
              <a:ext cx="267128" cy="503433"/>
            </a:xfrm>
            <a:prstGeom prst="downArrow">
              <a:avLst/>
            </a:prstGeom>
            <a:solidFill>
              <a:schemeClr val="bg1"/>
            </a:solidFill>
            <a:ln w="9525" cap="flat" cmpd="sng" algn="ctr">
              <a:solidFill>
                <a:srgbClr val="33333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2"/>
                </a:solidFill>
                <a:effectLst/>
                <a:latin typeface="Arial Narrow" pitchFamily="34" charset="0"/>
              </a:endParaRPr>
            </a:p>
          </p:txBody>
        </p:sp>
        <p:sp>
          <p:nvSpPr>
            <p:cNvPr id="18" name="Down Arrow 17"/>
            <p:cNvSpPr/>
            <p:nvPr/>
          </p:nvSpPr>
          <p:spPr bwMode="auto">
            <a:xfrm>
              <a:off x="5544620" y="4578850"/>
              <a:ext cx="267128" cy="503433"/>
            </a:xfrm>
            <a:prstGeom prst="downArrow">
              <a:avLst/>
            </a:prstGeom>
            <a:solidFill>
              <a:schemeClr val="bg1"/>
            </a:solidFill>
            <a:ln w="9525" cap="flat" cmpd="sng" algn="ctr">
              <a:solidFill>
                <a:srgbClr val="33333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2"/>
                </a:solidFill>
                <a:effectLst/>
                <a:latin typeface="Arial Narrow" pitchFamily="34" charset="0"/>
              </a:endParaRPr>
            </a:p>
          </p:txBody>
        </p:sp>
        <p:sp>
          <p:nvSpPr>
            <p:cNvPr id="19" name="Down Arrow 18"/>
            <p:cNvSpPr/>
            <p:nvPr/>
          </p:nvSpPr>
          <p:spPr bwMode="auto">
            <a:xfrm>
              <a:off x="5542908" y="3621641"/>
              <a:ext cx="267128" cy="503433"/>
            </a:xfrm>
            <a:prstGeom prst="downArrow">
              <a:avLst/>
            </a:prstGeom>
            <a:solidFill>
              <a:schemeClr val="bg1"/>
            </a:solidFill>
            <a:ln w="9525" cap="flat" cmpd="sng" algn="ctr">
              <a:solidFill>
                <a:srgbClr val="33333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2"/>
                </a:solidFill>
                <a:effectLst/>
                <a:latin typeface="Arial Narrow" pitchFamily="34" charset="0"/>
              </a:endParaRPr>
            </a:p>
          </p:txBody>
        </p:sp>
        <p:sp>
          <p:nvSpPr>
            <p:cNvPr id="20" name="Content Placeholder 2"/>
            <p:cNvSpPr txBox="1">
              <a:spLocks/>
            </p:cNvSpPr>
            <p:nvPr/>
          </p:nvSpPr>
          <p:spPr bwMode="auto">
            <a:xfrm>
              <a:off x="6503541" y="1329113"/>
              <a:ext cx="1405847" cy="46656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28600" marR="0" lvl="0" indent="-228600" algn="l" defTabSz="914400" rtl="0" eaLnBrk="0" fontAlgn="base" latinLnBrk="0" hangingPunct="0">
                <a:lnSpc>
                  <a:spcPct val="90000"/>
                </a:lnSpc>
                <a:spcBef>
                  <a:spcPct val="40000"/>
                </a:spcBef>
                <a:spcAft>
                  <a:spcPct val="0"/>
                </a:spcAft>
                <a:buClr>
                  <a:srgbClr val="8DACD0"/>
                </a:buClr>
                <a:buSzPct val="70000"/>
                <a:buFont typeface="Wingdings" pitchFamily="2" charset="2"/>
                <a:buBlip>
                  <a:blip r:embed="rId3"/>
                </a:buBlip>
                <a:tabLst/>
                <a:defRPr/>
              </a:pPr>
              <a:endParaRPr kumimoji="0" lang="en-US" sz="2400" b="1" i="0" u="none" strike="noStrike" kern="0" cap="none" spc="0" normalizeH="0" baseline="0" noProof="0" dirty="0" smtClean="0">
                <a:ln>
                  <a:noFill/>
                </a:ln>
                <a:solidFill>
                  <a:schemeClr val="tx2"/>
                </a:solidFill>
                <a:effectLst/>
                <a:uLnTx/>
                <a:uFillTx/>
                <a:latin typeface="+mn-lt"/>
                <a:ea typeface="+mn-ea"/>
                <a:cs typeface="+mn-cs"/>
              </a:endParaRPr>
            </a:p>
            <a:p>
              <a:pPr marL="228600" marR="0" lvl="0" indent="-228600" algn="l" defTabSz="914400" rtl="0" eaLnBrk="0" fontAlgn="base" latinLnBrk="0" hangingPunct="0">
                <a:lnSpc>
                  <a:spcPct val="90000"/>
                </a:lnSpc>
                <a:spcBef>
                  <a:spcPct val="40000"/>
                </a:spcBef>
                <a:spcAft>
                  <a:spcPct val="0"/>
                </a:spcAft>
                <a:buClr>
                  <a:srgbClr val="8DACD0"/>
                </a:buClr>
                <a:buSzPct val="70000"/>
                <a:buFont typeface="Wingdings" pitchFamily="2" charset="2"/>
                <a:buBlip>
                  <a:blip r:embed="rId3"/>
                </a:buBlip>
                <a:tabLst/>
                <a:defRPr/>
              </a:pPr>
              <a:endParaRPr lang="en-US" sz="2400" kern="0" dirty="0" smtClean="0">
                <a:solidFill>
                  <a:schemeClr val="tx2"/>
                </a:solidFill>
                <a:latin typeface="+mn-lt"/>
              </a:endParaRP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r>
                <a:rPr lang="en-US" sz="2400" kern="0" dirty="0" smtClean="0">
                  <a:solidFill>
                    <a:schemeClr val="tx2"/>
                  </a:solidFill>
                  <a:latin typeface="+mn-lt"/>
                </a:rPr>
                <a:t>S</a:t>
              </a: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endParaRPr lang="en-US" sz="2400" kern="0" dirty="0" smtClean="0">
                <a:solidFill>
                  <a:schemeClr val="tx2"/>
                </a:solidFill>
                <a:latin typeface="+mn-lt"/>
              </a:endParaRP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r>
                <a:rPr lang="en-US" sz="2400" kern="0" dirty="0" smtClean="0">
                  <a:solidFill>
                    <a:schemeClr val="tx2"/>
                  </a:solidFill>
                  <a:latin typeface="+mn-lt"/>
                </a:rPr>
                <a:t>IX</a:t>
              </a: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endParaRPr lang="en-US" sz="2400" kern="0" dirty="0" smtClean="0">
                <a:solidFill>
                  <a:schemeClr val="tx2"/>
                </a:solidFill>
                <a:latin typeface="+mn-lt"/>
              </a:endParaRP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r>
                <a:rPr lang="en-US" sz="2400" kern="0" dirty="0" smtClean="0">
                  <a:solidFill>
                    <a:schemeClr val="tx2"/>
                  </a:solidFill>
                  <a:latin typeface="+mn-lt"/>
                </a:rPr>
                <a:t>IX</a:t>
              </a: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endParaRPr kumimoji="0" lang="en-US" sz="2400" b="1" i="0" u="none" strike="noStrike" kern="0" cap="none" spc="0" normalizeH="0" baseline="0" noProof="0" dirty="0" smtClean="0">
                <a:ln>
                  <a:noFill/>
                </a:ln>
                <a:solidFill>
                  <a:schemeClr val="tx2"/>
                </a:solidFill>
                <a:effectLst/>
                <a:uLnTx/>
                <a:uFillTx/>
                <a:latin typeface="+mn-lt"/>
                <a:ea typeface="+mn-ea"/>
                <a:cs typeface="+mn-cs"/>
              </a:endParaRPr>
            </a:p>
            <a:p>
              <a:pPr marL="228600" marR="0" lvl="0" indent="-228600" algn="l" defTabSz="914400" rtl="0" eaLnBrk="0" fontAlgn="base" latinLnBrk="0" hangingPunct="0">
                <a:lnSpc>
                  <a:spcPct val="90000"/>
                </a:lnSpc>
                <a:spcBef>
                  <a:spcPct val="40000"/>
                </a:spcBef>
                <a:spcAft>
                  <a:spcPct val="0"/>
                </a:spcAft>
                <a:buClr>
                  <a:srgbClr val="8DACD0"/>
                </a:buClr>
                <a:buSzPct val="70000"/>
                <a:tabLst/>
                <a:defRPr/>
              </a:pPr>
              <a:r>
                <a:rPr lang="en-US" sz="2400" kern="0" dirty="0" smtClean="0">
                  <a:solidFill>
                    <a:schemeClr val="tx2"/>
                  </a:solidFill>
                  <a:latin typeface="+mn-lt"/>
                </a:rPr>
                <a:t>X</a:t>
              </a:r>
              <a:endParaRPr kumimoji="0" lang="en-US" sz="2400" b="1" i="0" u="none" strike="noStrike" kern="0" cap="none" spc="0" normalizeH="0" baseline="0" noProof="0" dirty="0" smtClean="0">
                <a:ln>
                  <a:noFill/>
                </a:ln>
                <a:solidFill>
                  <a:schemeClr val="tx2"/>
                </a:solidFill>
                <a:effectLst/>
                <a:uLnTx/>
                <a:uFillTx/>
                <a:latin typeface="+mn-lt"/>
                <a:ea typeface="+mn-ea"/>
                <a:cs typeface="+mn-cs"/>
              </a:endParaRPr>
            </a:p>
            <a:p>
              <a:pPr marL="228600" marR="0" lvl="0" indent="-22860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defRPr/>
              </a:pPr>
              <a:endParaRPr kumimoji="0" lang="en-US" sz="2400" b="1" i="0" u="none" strike="noStrike" kern="0" cap="none" spc="0" normalizeH="0" baseline="0" noProof="0" dirty="0" smtClean="0">
                <a:ln>
                  <a:noFill/>
                </a:ln>
                <a:solidFill>
                  <a:schemeClr val="tx2"/>
                </a:solidFill>
                <a:effectLst/>
                <a:uLnTx/>
                <a:uFillTx/>
                <a:latin typeface="+mn-lt"/>
                <a:ea typeface="+mn-ea"/>
                <a:cs typeface="+mn-cs"/>
              </a:endParaRPr>
            </a:p>
          </p:txBody>
        </p:sp>
      </p:grpSp>
      <p:sp>
        <p:nvSpPr>
          <p:cNvPr id="21" name="Down Arrow 20"/>
          <p:cNvSpPr/>
          <p:nvPr/>
        </p:nvSpPr>
        <p:spPr bwMode="auto">
          <a:xfrm>
            <a:off x="5714144" y="3287067"/>
            <a:ext cx="267128" cy="503433"/>
          </a:xfrm>
          <a:prstGeom prst="downArrow">
            <a:avLst/>
          </a:prstGeom>
          <a:solidFill>
            <a:schemeClr val="bg1"/>
          </a:solidFill>
          <a:ln w="9525" cap="flat" cmpd="sng" algn="ctr">
            <a:solidFill>
              <a:srgbClr val="33333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Narrow" pitchFamily="34" charset="0"/>
            </a:endParaRPr>
          </a:p>
        </p:txBody>
      </p:sp>
      <p:sp>
        <p:nvSpPr>
          <p:cNvPr id="22" name="Right Arrow 21"/>
          <p:cNvSpPr/>
          <p:nvPr/>
        </p:nvSpPr>
        <p:spPr bwMode="auto">
          <a:xfrm>
            <a:off x="3537790" y="4100436"/>
            <a:ext cx="1181528" cy="626724"/>
          </a:xfrm>
          <a:prstGeom prst="rightArrow">
            <a:avLst/>
          </a:prstGeom>
          <a:solidFill>
            <a:schemeClr val="bg1"/>
          </a:solidFill>
          <a:ln w="9525" cap="flat" cmpd="sng" algn="ctr">
            <a:solidFill>
              <a:srgbClr val="33333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8"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slide(fromLeft)">
                                      <p:cBhvr>
                                        <p:cTn id="11" dur="500"/>
                                        <p:tgtEl>
                                          <p:spTgt spid="2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228600"/>
            <a:ext cx="9144000" cy="769441"/>
          </a:xfrm>
          <a:prstGeom prst="rect">
            <a:avLst/>
          </a:prstGeom>
          <a:noFill/>
        </p:spPr>
        <p:txBody>
          <a:bodyPr wrap="square" rtlCol="0">
            <a:spAutoFit/>
          </a:bodyPr>
          <a:lstStyle/>
          <a:p>
            <a:pPr algn="ctr"/>
            <a:r>
              <a:rPr lang="en-US" sz="4400" i="1" dirty="0" smtClean="0">
                <a:solidFill>
                  <a:schemeClr val="bg1"/>
                </a:solidFill>
              </a:rPr>
              <a:t>Lock Escalation Background</a:t>
            </a:r>
            <a:endParaRPr lang="en-US" sz="2400" i="1" dirty="0">
              <a:solidFill>
                <a:schemeClr val="bg1"/>
              </a:solidFill>
            </a:endParaRPr>
          </a:p>
        </p:txBody>
      </p:sp>
      <p:sp>
        <p:nvSpPr>
          <p:cNvPr id="23" name="Content Placeholder 2"/>
          <p:cNvSpPr txBox="1">
            <a:spLocks/>
          </p:cNvSpPr>
          <p:nvPr/>
        </p:nvSpPr>
        <p:spPr>
          <a:xfrm>
            <a:off x="0" y="1219200"/>
            <a:ext cx="9144000" cy="51054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200" b="0" i="0" u="none" strike="noStrike" kern="1200" cap="none" spc="0" normalizeH="0" baseline="0" noProof="0" dirty="0" smtClean="0">
                <a:ln>
                  <a:noFill/>
                </a:ln>
                <a:effectLst/>
                <a:uLnTx/>
                <a:uFillTx/>
                <a:latin typeface="+mn-lt"/>
                <a:ea typeface="+mn-ea"/>
                <a:cs typeface="+mn-cs"/>
              </a:rPr>
              <a:t>SQL Server 2005 introduced partitioning, which some customers use to scale a query workload</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effectLst/>
                <a:uLnTx/>
                <a:uFillTx/>
                <a:latin typeface="+mn-lt"/>
                <a:ea typeface="+mn-ea"/>
                <a:cs typeface="+mn-cs"/>
              </a:rPr>
              <a:t>Another common use is to streamline maintenance and enable fast range inserts and removals from tables</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effectLst/>
              <a:uLnTx/>
              <a:uFillTx/>
              <a:latin typeface="+mn-lt"/>
              <a:ea typeface="+mn-ea"/>
              <a:cs typeface="+mn-cs"/>
            </a:endParaRPr>
          </a:p>
        </p:txBody>
      </p:sp>
      <p:grpSp>
        <p:nvGrpSpPr>
          <p:cNvPr id="24" name="Group 12"/>
          <p:cNvGrpSpPr/>
          <p:nvPr/>
        </p:nvGrpSpPr>
        <p:grpSpPr>
          <a:xfrm>
            <a:off x="1421258" y="4323706"/>
            <a:ext cx="1773939" cy="1027416"/>
            <a:chOff x="1726058" y="4387065"/>
            <a:chExt cx="1773939" cy="1027416"/>
          </a:xfrm>
        </p:grpSpPr>
        <p:sp>
          <p:nvSpPr>
            <p:cNvPr id="25" name="Rectangle 24"/>
            <p:cNvSpPr/>
            <p:nvPr/>
          </p:nvSpPr>
          <p:spPr bwMode="auto">
            <a:xfrm>
              <a:off x="1726058" y="4387065"/>
              <a:ext cx="1078787" cy="1027416"/>
            </a:xfrm>
            <a:prstGeom prst="rect">
              <a:avLst/>
            </a:prstGeom>
            <a:noFill/>
            <a:ln w="952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2"/>
                </a:solidFill>
                <a:effectLst/>
                <a:latin typeface="Arial Narrow" pitchFamily="34" charset="0"/>
              </a:endParaRPr>
            </a:p>
          </p:txBody>
        </p:sp>
        <p:sp>
          <p:nvSpPr>
            <p:cNvPr id="26" name="Can 25"/>
            <p:cNvSpPr/>
            <p:nvPr/>
          </p:nvSpPr>
          <p:spPr bwMode="auto">
            <a:xfrm>
              <a:off x="1849348" y="4541178"/>
              <a:ext cx="390418" cy="719191"/>
            </a:xfrm>
            <a:prstGeom prst="can">
              <a:avLst/>
            </a:prstGeom>
            <a:solidFill>
              <a:srgbClr val="777777"/>
            </a:solidFill>
            <a:ln w="952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2"/>
                </a:solidFill>
                <a:effectLst/>
                <a:latin typeface="Arial Narrow" pitchFamily="34" charset="0"/>
              </a:endParaRPr>
            </a:p>
          </p:txBody>
        </p:sp>
        <p:sp>
          <p:nvSpPr>
            <p:cNvPr id="27" name="Can 26"/>
            <p:cNvSpPr/>
            <p:nvPr/>
          </p:nvSpPr>
          <p:spPr bwMode="auto">
            <a:xfrm>
              <a:off x="2299698" y="4539466"/>
              <a:ext cx="390418" cy="719191"/>
            </a:xfrm>
            <a:prstGeom prst="can">
              <a:avLst/>
            </a:prstGeom>
            <a:solidFill>
              <a:srgbClr val="777777"/>
            </a:solidFill>
            <a:ln w="952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2"/>
                </a:solidFill>
                <a:effectLst/>
                <a:latin typeface="Arial Narrow" pitchFamily="34" charset="0"/>
              </a:endParaRPr>
            </a:p>
          </p:txBody>
        </p:sp>
        <p:sp>
          <p:nvSpPr>
            <p:cNvPr id="28" name="TextBox 27"/>
            <p:cNvSpPr txBox="1"/>
            <p:nvPr/>
          </p:nvSpPr>
          <p:spPr>
            <a:xfrm>
              <a:off x="2866490" y="4685016"/>
              <a:ext cx="633507" cy="369332"/>
            </a:xfrm>
            <a:prstGeom prst="rect">
              <a:avLst/>
            </a:prstGeom>
            <a:noFill/>
            <a:ln>
              <a:noFill/>
            </a:ln>
          </p:spPr>
          <p:txBody>
            <a:bodyPr wrap="none" rtlCol="0">
              <a:spAutoFit/>
            </a:bodyPr>
            <a:lstStyle/>
            <a:p>
              <a:r>
                <a:rPr lang="en-US" dirty="0" smtClean="0">
                  <a:solidFill>
                    <a:schemeClr val="tx2"/>
                  </a:solidFill>
                </a:rPr>
                <a:t>FG1</a:t>
              </a:r>
              <a:endParaRPr lang="en-US" dirty="0">
                <a:solidFill>
                  <a:schemeClr val="tx2"/>
                </a:solidFill>
              </a:endParaRPr>
            </a:p>
          </p:txBody>
        </p:sp>
      </p:grpSp>
      <p:sp>
        <p:nvSpPr>
          <p:cNvPr id="29" name="Flowchart: Multidocument 28"/>
          <p:cNvSpPr/>
          <p:nvPr/>
        </p:nvSpPr>
        <p:spPr bwMode="auto">
          <a:xfrm>
            <a:off x="3321980" y="2895600"/>
            <a:ext cx="1140432" cy="965770"/>
          </a:xfrm>
          <a:prstGeom prst="flowChartMultidocument">
            <a:avLst/>
          </a:prstGeom>
          <a:solidFill>
            <a:srgbClr val="777777"/>
          </a:solidFill>
          <a:ln w="952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2"/>
              </a:solidFill>
              <a:effectLst/>
              <a:latin typeface="Arial Narrow" pitchFamily="34" charset="0"/>
            </a:endParaRPr>
          </a:p>
        </p:txBody>
      </p:sp>
      <p:grpSp>
        <p:nvGrpSpPr>
          <p:cNvPr id="30" name="Group 13"/>
          <p:cNvGrpSpPr/>
          <p:nvPr/>
        </p:nvGrpSpPr>
        <p:grpSpPr>
          <a:xfrm>
            <a:off x="3340786" y="4321996"/>
            <a:ext cx="1773939" cy="1027416"/>
            <a:chOff x="1726058" y="4387065"/>
            <a:chExt cx="1773939" cy="1027416"/>
          </a:xfrm>
        </p:grpSpPr>
        <p:sp>
          <p:nvSpPr>
            <p:cNvPr id="31" name="Rectangle 30"/>
            <p:cNvSpPr/>
            <p:nvPr/>
          </p:nvSpPr>
          <p:spPr bwMode="auto">
            <a:xfrm>
              <a:off x="1726058" y="4387065"/>
              <a:ext cx="1078787" cy="1027416"/>
            </a:xfrm>
            <a:prstGeom prst="rect">
              <a:avLst/>
            </a:prstGeom>
            <a:noFill/>
            <a:ln w="952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2"/>
                </a:solidFill>
                <a:effectLst/>
                <a:latin typeface="Arial Narrow" pitchFamily="34" charset="0"/>
              </a:endParaRPr>
            </a:p>
          </p:txBody>
        </p:sp>
        <p:sp>
          <p:nvSpPr>
            <p:cNvPr id="32" name="Can 31"/>
            <p:cNvSpPr/>
            <p:nvPr/>
          </p:nvSpPr>
          <p:spPr bwMode="auto">
            <a:xfrm>
              <a:off x="1849348" y="4541178"/>
              <a:ext cx="390418" cy="719191"/>
            </a:xfrm>
            <a:prstGeom prst="can">
              <a:avLst/>
            </a:prstGeom>
            <a:solidFill>
              <a:srgbClr val="777777"/>
            </a:solidFill>
            <a:ln w="952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2"/>
                </a:solidFill>
                <a:effectLst/>
                <a:latin typeface="Arial Narrow" pitchFamily="34" charset="0"/>
              </a:endParaRPr>
            </a:p>
          </p:txBody>
        </p:sp>
        <p:sp>
          <p:nvSpPr>
            <p:cNvPr id="33" name="Can 32"/>
            <p:cNvSpPr/>
            <p:nvPr/>
          </p:nvSpPr>
          <p:spPr bwMode="auto">
            <a:xfrm>
              <a:off x="2299698" y="4539466"/>
              <a:ext cx="390418" cy="719191"/>
            </a:xfrm>
            <a:prstGeom prst="can">
              <a:avLst/>
            </a:prstGeom>
            <a:solidFill>
              <a:srgbClr val="777777"/>
            </a:solidFill>
            <a:ln w="952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2"/>
                </a:solidFill>
                <a:effectLst/>
                <a:latin typeface="Arial Narrow" pitchFamily="34" charset="0"/>
              </a:endParaRPr>
            </a:p>
          </p:txBody>
        </p:sp>
        <p:sp>
          <p:nvSpPr>
            <p:cNvPr id="34" name="TextBox 33"/>
            <p:cNvSpPr txBox="1"/>
            <p:nvPr/>
          </p:nvSpPr>
          <p:spPr>
            <a:xfrm>
              <a:off x="2866490" y="4685016"/>
              <a:ext cx="633507" cy="369332"/>
            </a:xfrm>
            <a:prstGeom prst="rect">
              <a:avLst/>
            </a:prstGeom>
            <a:noFill/>
            <a:ln>
              <a:noFill/>
            </a:ln>
          </p:spPr>
          <p:txBody>
            <a:bodyPr wrap="none" rtlCol="0">
              <a:spAutoFit/>
            </a:bodyPr>
            <a:lstStyle/>
            <a:p>
              <a:r>
                <a:rPr lang="en-US" dirty="0" smtClean="0">
                  <a:solidFill>
                    <a:schemeClr val="tx2"/>
                  </a:solidFill>
                </a:rPr>
                <a:t>FG2</a:t>
              </a:r>
              <a:endParaRPr lang="en-US" dirty="0">
                <a:solidFill>
                  <a:schemeClr val="tx2"/>
                </a:solidFill>
              </a:endParaRPr>
            </a:p>
          </p:txBody>
        </p:sp>
      </p:grpSp>
      <p:grpSp>
        <p:nvGrpSpPr>
          <p:cNvPr id="35" name="Group 18"/>
          <p:cNvGrpSpPr/>
          <p:nvPr/>
        </p:nvGrpSpPr>
        <p:grpSpPr>
          <a:xfrm>
            <a:off x="5178122" y="4330560"/>
            <a:ext cx="1773939" cy="1027416"/>
            <a:chOff x="1726058" y="4387065"/>
            <a:chExt cx="1773939" cy="1027416"/>
          </a:xfrm>
        </p:grpSpPr>
        <p:sp>
          <p:nvSpPr>
            <p:cNvPr id="36" name="Rectangle 35"/>
            <p:cNvSpPr/>
            <p:nvPr/>
          </p:nvSpPr>
          <p:spPr bwMode="auto">
            <a:xfrm>
              <a:off x="1726058" y="4387065"/>
              <a:ext cx="1078787" cy="1027416"/>
            </a:xfrm>
            <a:prstGeom prst="rect">
              <a:avLst/>
            </a:prstGeom>
            <a:noFill/>
            <a:ln w="952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2"/>
                </a:solidFill>
                <a:effectLst/>
                <a:latin typeface="Arial Narrow" pitchFamily="34" charset="0"/>
              </a:endParaRPr>
            </a:p>
          </p:txBody>
        </p:sp>
        <p:sp>
          <p:nvSpPr>
            <p:cNvPr id="37" name="Can 36"/>
            <p:cNvSpPr/>
            <p:nvPr/>
          </p:nvSpPr>
          <p:spPr bwMode="auto">
            <a:xfrm>
              <a:off x="1849348" y="4541178"/>
              <a:ext cx="390418" cy="719191"/>
            </a:xfrm>
            <a:prstGeom prst="can">
              <a:avLst/>
            </a:prstGeom>
            <a:solidFill>
              <a:srgbClr val="777777"/>
            </a:solidFill>
            <a:ln w="952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2"/>
                </a:solidFill>
                <a:effectLst/>
                <a:latin typeface="Arial Narrow" pitchFamily="34" charset="0"/>
              </a:endParaRPr>
            </a:p>
          </p:txBody>
        </p:sp>
        <p:sp>
          <p:nvSpPr>
            <p:cNvPr id="38" name="Can 37"/>
            <p:cNvSpPr/>
            <p:nvPr/>
          </p:nvSpPr>
          <p:spPr bwMode="auto">
            <a:xfrm>
              <a:off x="2299698" y="4539466"/>
              <a:ext cx="390418" cy="719191"/>
            </a:xfrm>
            <a:prstGeom prst="can">
              <a:avLst/>
            </a:prstGeom>
            <a:solidFill>
              <a:srgbClr val="777777"/>
            </a:solidFill>
            <a:ln w="952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2"/>
                </a:solidFill>
                <a:effectLst/>
                <a:latin typeface="Arial Narrow" pitchFamily="34" charset="0"/>
              </a:endParaRPr>
            </a:p>
          </p:txBody>
        </p:sp>
        <p:sp>
          <p:nvSpPr>
            <p:cNvPr id="39" name="TextBox 38"/>
            <p:cNvSpPr txBox="1"/>
            <p:nvPr/>
          </p:nvSpPr>
          <p:spPr>
            <a:xfrm>
              <a:off x="2866490" y="4685016"/>
              <a:ext cx="633507" cy="369332"/>
            </a:xfrm>
            <a:prstGeom prst="rect">
              <a:avLst/>
            </a:prstGeom>
            <a:noFill/>
            <a:ln>
              <a:noFill/>
            </a:ln>
          </p:spPr>
          <p:txBody>
            <a:bodyPr wrap="none" rtlCol="0">
              <a:spAutoFit/>
            </a:bodyPr>
            <a:lstStyle/>
            <a:p>
              <a:r>
                <a:rPr lang="en-US" dirty="0" smtClean="0">
                  <a:solidFill>
                    <a:schemeClr val="tx2"/>
                  </a:solidFill>
                </a:rPr>
                <a:t>FG3</a:t>
              </a:r>
              <a:endParaRPr lang="en-US" dirty="0">
                <a:solidFill>
                  <a:schemeClr val="tx2"/>
                </a:solidFill>
              </a:endParaRPr>
            </a:p>
          </p:txBody>
        </p:sp>
      </p:grpSp>
      <p:sp>
        <p:nvSpPr>
          <p:cNvPr id="40" name="TextBox 39"/>
          <p:cNvSpPr txBox="1"/>
          <p:nvPr/>
        </p:nvSpPr>
        <p:spPr>
          <a:xfrm>
            <a:off x="4657618" y="3070259"/>
            <a:ext cx="1229696" cy="646331"/>
          </a:xfrm>
          <a:prstGeom prst="rect">
            <a:avLst/>
          </a:prstGeom>
          <a:noFill/>
          <a:ln>
            <a:solidFill>
              <a:schemeClr val="tx2"/>
            </a:solidFill>
          </a:ln>
        </p:spPr>
        <p:txBody>
          <a:bodyPr wrap="none" rtlCol="0">
            <a:spAutoFit/>
          </a:bodyPr>
          <a:lstStyle/>
          <a:p>
            <a:r>
              <a:rPr lang="en-US" dirty="0" smtClean="0">
                <a:solidFill>
                  <a:schemeClr val="tx2"/>
                </a:solidFill>
              </a:rPr>
              <a:t>Partitioned</a:t>
            </a:r>
          </a:p>
          <a:p>
            <a:r>
              <a:rPr lang="en-US" dirty="0" smtClean="0">
                <a:solidFill>
                  <a:schemeClr val="tx2"/>
                </a:solidFill>
              </a:rPr>
              <a:t>table</a:t>
            </a:r>
            <a:endParaRPr lang="en-US" dirty="0">
              <a:solidFill>
                <a:schemeClr val="tx2"/>
              </a:solidFill>
            </a:endParaRPr>
          </a:p>
        </p:txBody>
      </p:sp>
      <p:sp>
        <p:nvSpPr>
          <p:cNvPr id="41" name="Right Brace 40"/>
          <p:cNvSpPr/>
          <p:nvPr/>
        </p:nvSpPr>
        <p:spPr bwMode="auto">
          <a:xfrm rot="16200000">
            <a:off x="3643047" y="2143015"/>
            <a:ext cx="390418" cy="3775755"/>
          </a:xfrm>
          <a:prstGeom prst="rightBrace">
            <a:avLst>
              <a:gd name="adj1" fmla="val 0"/>
              <a:gd name="adj2" fmla="val 50000"/>
            </a:avLst>
          </a:prstGeom>
          <a:noFill/>
          <a:ln w="952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2"/>
              </a:solidFill>
              <a:effectLst/>
              <a:latin typeface="Arial Narrow" pitchFamily="34" charset="0"/>
            </a:endParaRPr>
          </a:p>
        </p:txBody>
      </p:sp>
      <p:sp>
        <p:nvSpPr>
          <p:cNvPr id="42" name="TextBox 41"/>
          <p:cNvSpPr txBox="1"/>
          <p:nvPr/>
        </p:nvSpPr>
        <p:spPr>
          <a:xfrm>
            <a:off x="1410984" y="5505234"/>
            <a:ext cx="1223412" cy="369332"/>
          </a:xfrm>
          <a:prstGeom prst="rect">
            <a:avLst/>
          </a:prstGeom>
          <a:noFill/>
          <a:ln>
            <a:solidFill>
              <a:schemeClr val="tx2"/>
            </a:solidFill>
          </a:ln>
        </p:spPr>
        <p:txBody>
          <a:bodyPr wrap="none" rtlCol="0">
            <a:spAutoFit/>
          </a:bodyPr>
          <a:lstStyle/>
          <a:p>
            <a:r>
              <a:rPr lang="en-US" dirty="0" smtClean="0">
                <a:solidFill>
                  <a:schemeClr val="tx2"/>
                </a:solidFill>
              </a:rPr>
              <a:t>Partition 1</a:t>
            </a:r>
            <a:endParaRPr lang="en-US" dirty="0">
              <a:solidFill>
                <a:schemeClr val="tx2"/>
              </a:solidFill>
            </a:endParaRPr>
          </a:p>
        </p:txBody>
      </p:sp>
      <p:sp>
        <p:nvSpPr>
          <p:cNvPr id="43" name="TextBox 42"/>
          <p:cNvSpPr txBox="1"/>
          <p:nvPr/>
        </p:nvSpPr>
        <p:spPr>
          <a:xfrm>
            <a:off x="3340786" y="5503524"/>
            <a:ext cx="1223412" cy="369332"/>
          </a:xfrm>
          <a:prstGeom prst="rect">
            <a:avLst/>
          </a:prstGeom>
          <a:noFill/>
          <a:ln>
            <a:solidFill>
              <a:schemeClr val="tx2"/>
            </a:solidFill>
          </a:ln>
        </p:spPr>
        <p:txBody>
          <a:bodyPr wrap="none" rtlCol="0">
            <a:spAutoFit/>
          </a:bodyPr>
          <a:lstStyle/>
          <a:p>
            <a:r>
              <a:rPr lang="en-US" dirty="0" smtClean="0">
                <a:solidFill>
                  <a:schemeClr val="tx2"/>
                </a:solidFill>
              </a:rPr>
              <a:t>Partition 2</a:t>
            </a:r>
            <a:endParaRPr lang="en-US" dirty="0">
              <a:solidFill>
                <a:schemeClr val="tx2"/>
              </a:solidFill>
            </a:endParaRPr>
          </a:p>
        </p:txBody>
      </p:sp>
      <p:sp>
        <p:nvSpPr>
          <p:cNvPr id="44" name="TextBox 43"/>
          <p:cNvSpPr txBox="1"/>
          <p:nvPr/>
        </p:nvSpPr>
        <p:spPr>
          <a:xfrm>
            <a:off x="5190106" y="5503524"/>
            <a:ext cx="1223412" cy="369332"/>
          </a:xfrm>
          <a:prstGeom prst="rect">
            <a:avLst/>
          </a:prstGeom>
          <a:noFill/>
          <a:ln>
            <a:solidFill>
              <a:schemeClr val="tx2"/>
            </a:solidFill>
          </a:ln>
        </p:spPr>
        <p:txBody>
          <a:bodyPr wrap="none" rtlCol="0">
            <a:spAutoFit/>
          </a:bodyPr>
          <a:lstStyle/>
          <a:p>
            <a:r>
              <a:rPr lang="en-US" dirty="0" smtClean="0">
                <a:solidFill>
                  <a:schemeClr val="tx2"/>
                </a:solidFill>
              </a:rPr>
              <a:t>Partition 3</a:t>
            </a:r>
            <a:endParaRPr lang="en-US" dirty="0">
              <a:solidFill>
                <a:schemeClr val="tx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228600"/>
            <a:ext cx="9144000" cy="769441"/>
          </a:xfrm>
          <a:prstGeom prst="rect">
            <a:avLst/>
          </a:prstGeom>
          <a:noFill/>
        </p:spPr>
        <p:txBody>
          <a:bodyPr wrap="square" rtlCol="0">
            <a:spAutoFit/>
          </a:bodyPr>
          <a:lstStyle/>
          <a:p>
            <a:pPr algn="ctr"/>
            <a:r>
              <a:rPr lang="en-US" sz="4400" i="1" dirty="0" smtClean="0">
                <a:solidFill>
                  <a:schemeClr val="bg1"/>
                </a:solidFill>
              </a:rPr>
              <a:t>Lock Escalation: The Problem</a:t>
            </a:r>
            <a:endParaRPr lang="en-US" sz="2400" i="1" dirty="0">
              <a:solidFill>
                <a:schemeClr val="bg1"/>
              </a:solidFill>
            </a:endParaRPr>
          </a:p>
        </p:txBody>
      </p:sp>
      <p:sp>
        <p:nvSpPr>
          <p:cNvPr id="30" name="Content Placeholder 2"/>
          <p:cNvSpPr txBox="1">
            <a:spLocks/>
          </p:cNvSpPr>
          <p:nvPr/>
        </p:nvSpPr>
        <p:spPr>
          <a:xfrm>
            <a:off x="0" y="1219200"/>
            <a:ext cx="9144000" cy="51054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Lock escalation on partitioned tables reduces concurrency as the table lock locks ALL partitions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Only way to solve this currently is to disable escalation</a:t>
            </a:r>
          </a:p>
        </p:txBody>
      </p:sp>
      <p:sp>
        <p:nvSpPr>
          <p:cNvPr id="35" name="Flowchart: Multidocument 34"/>
          <p:cNvSpPr>
            <a:spLocks noChangeArrowheads="1"/>
          </p:cNvSpPr>
          <p:nvPr/>
        </p:nvSpPr>
        <p:spPr bwMode="auto">
          <a:xfrm>
            <a:off x="3322638" y="2365375"/>
            <a:ext cx="1139825" cy="965200"/>
          </a:xfrm>
          <a:prstGeom prst="flowChartMultidocument">
            <a:avLst/>
          </a:prstGeom>
          <a:solidFill>
            <a:srgbClr val="777777"/>
          </a:solidFill>
          <a:ln w="9525" algn="ctr">
            <a:solidFill>
              <a:srgbClr val="FFFFFF"/>
            </a:solidFill>
            <a:round/>
            <a:headEnd/>
            <a:tailEnd/>
          </a:ln>
        </p:spPr>
        <p:txBody>
          <a:bodyPr wrap="none" anchor="ctr"/>
          <a:lstStyle/>
          <a:p>
            <a:pPr algn="ctr" eaLnBrk="0" hangingPunct="0"/>
            <a:endParaRPr lang="en-US" b="1">
              <a:solidFill>
                <a:schemeClr val="tx2"/>
              </a:solidFill>
              <a:latin typeface="Arial Narrow" pitchFamily="34" charset="0"/>
            </a:endParaRPr>
          </a:p>
        </p:txBody>
      </p:sp>
      <p:sp>
        <p:nvSpPr>
          <p:cNvPr id="45" name="TextBox 44"/>
          <p:cNvSpPr txBox="1">
            <a:spLocks noChangeArrowheads="1"/>
          </p:cNvSpPr>
          <p:nvPr/>
        </p:nvSpPr>
        <p:spPr bwMode="auto">
          <a:xfrm>
            <a:off x="3630613" y="2590800"/>
            <a:ext cx="572593" cy="584775"/>
          </a:xfrm>
          <a:prstGeom prst="rect">
            <a:avLst/>
          </a:prstGeom>
          <a:noFill/>
          <a:ln w="9525">
            <a:noFill/>
            <a:miter lim="800000"/>
            <a:headEnd/>
            <a:tailEnd/>
          </a:ln>
        </p:spPr>
        <p:txBody>
          <a:bodyPr wrap="none">
            <a:spAutoFit/>
          </a:bodyPr>
          <a:lstStyle/>
          <a:p>
            <a:r>
              <a:rPr lang="en-US" sz="3200" dirty="0">
                <a:solidFill>
                  <a:schemeClr val="tx2"/>
                </a:solidFill>
              </a:rPr>
              <a:t>IX</a:t>
            </a:r>
          </a:p>
        </p:txBody>
      </p:sp>
      <p:sp>
        <p:nvSpPr>
          <p:cNvPr id="46" name="TextBox 45"/>
          <p:cNvSpPr txBox="1">
            <a:spLocks noChangeArrowheads="1"/>
          </p:cNvSpPr>
          <p:nvPr/>
        </p:nvSpPr>
        <p:spPr bwMode="auto">
          <a:xfrm>
            <a:off x="3671888" y="2590800"/>
            <a:ext cx="458780" cy="584775"/>
          </a:xfrm>
          <a:prstGeom prst="rect">
            <a:avLst/>
          </a:prstGeom>
          <a:noFill/>
          <a:ln w="9525">
            <a:noFill/>
            <a:miter lim="800000"/>
            <a:headEnd/>
            <a:tailEnd/>
          </a:ln>
        </p:spPr>
        <p:txBody>
          <a:bodyPr wrap="none">
            <a:spAutoFit/>
          </a:bodyPr>
          <a:lstStyle/>
          <a:p>
            <a:r>
              <a:rPr lang="en-US" sz="3200" dirty="0">
                <a:solidFill>
                  <a:schemeClr val="tx2"/>
                </a:solidFill>
              </a:rPr>
              <a:t>X</a:t>
            </a:r>
          </a:p>
        </p:txBody>
      </p:sp>
      <p:grpSp>
        <p:nvGrpSpPr>
          <p:cNvPr id="47" name="Group 12"/>
          <p:cNvGrpSpPr>
            <a:grpSpLocks/>
          </p:cNvGrpSpPr>
          <p:nvPr/>
        </p:nvGrpSpPr>
        <p:grpSpPr bwMode="auto">
          <a:xfrm>
            <a:off x="1420813" y="4100513"/>
            <a:ext cx="1773988" cy="1028700"/>
            <a:chOff x="1726058" y="4387065"/>
            <a:chExt cx="1773912" cy="1027416"/>
          </a:xfrm>
        </p:grpSpPr>
        <p:sp>
          <p:nvSpPr>
            <p:cNvPr id="48" name="Rectangle 24"/>
            <p:cNvSpPr>
              <a:spLocks noChangeArrowheads="1"/>
            </p:cNvSpPr>
            <p:nvPr/>
          </p:nvSpPr>
          <p:spPr bwMode="auto">
            <a:xfrm>
              <a:off x="1726058" y="4387065"/>
              <a:ext cx="1078787" cy="1027416"/>
            </a:xfrm>
            <a:prstGeom prst="rect">
              <a:avLst/>
            </a:prstGeom>
            <a:noFill/>
            <a:ln w="9525" algn="ctr">
              <a:solidFill>
                <a:schemeClr val="tx2"/>
              </a:solidFill>
              <a:round/>
              <a:headEnd/>
              <a:tailEnd/>
            </a:ln>
          </p:spPr>
          <p:txBody>
            <a:bodyPr wrap="none" anchor="ctr"/>
            <a:lstStyle/>
            <a:p>
              <a:pPr algn="ctr" eaLnBrk="0" hangingPunct="0"/>
              <a:endParaRPr lang="en-US" b="1">
                <a:solidFill>
                  <a:schemeClr val="tx2"/>
                </a:solidFill>
                <a:latin typeface="Arial Narrow" pitchFamily="34" charset="0"/>
              </a:endParaRPr>
            </a:p>
          </p:txBody>
        </p:sp>
        <p:sp>
          <p:nvSpPr>
            <p:cNvPr id="49" name="Can 25"/>
            <p:cNvSpPr>
              <a:spLocks noChangeArrowheads="1"/>
            </p:cNvSpPr>
            <p:nvPr/>
          </p:nvSpPr>
          <p:spPr bwMode="auto">
            <a:xfrm>
              <a:off x="1849348" y="4541178"/>
              <a:ext cx="390418" cy="719191"/>
            </a:xfrm>
            <a:prstGeom prst="can">
              <a:avLst>
                <a:gd name="adj" fmla="val 24996"/>
              </a:avLst>
            </a:prstGeom>
            <a:solidFill>
              <a:srgbClr val="777777"/>
            </a:solidFill>
            <a:ln w="9525" algn="ctr">
              <a:solidFill>
                <a:srgbClr val="FFFFFF"/>
              </a:solidFill>
              <a:round/>
              <a:headEnd/>
              <a:tailEnd/>
            </a:ln>
          </p:spPr>
          <p:txBody>
            <a:bodyPr wrap="none" anchor="ctr"/>
            <a:lstStyle/>
            <a:p>
              <a:pPr algn="ctr" eaLnBrk="0" hangingPunct="0"/>
              <a:endParaRPr lang="en-US" b="1">
                <a:solidFill>
                  <a:schemeClr val="tx2"/>
                </a:solidFill>
                <a:latin typeface="Arial Narrow" pitchFamily="34" charset="0"/>
              </a:endParaRPr>
            </a:p>
          </p:txBody>
        </p:sp>
        <p:sp>
          <p:nvSpPr>
            <p:cNvPr id="50" name="Can 26"/>
            <p:cNvSpPr>
              <a:spLocks noChangeArrowheads="1"/>
            </p:cNvSpPr>
            <p:nvPr/>
          </p:nvSpPr>
          <p:spPr bwMode="auto">
            <a:xfrm>
              <a:off x="2299698" y="4539466"/>
              <a:ext cx="390418" cy="719191"/>
            </a:xfrm>
            <a:prstGeom prst="can">
              <a:avLst>
                <a:gd name="adj" fmla="val 24996"/>
              </a:avLst>
            </a:prstGeom>
            <a:solidFill>
              <a:srgbClr val="777777"/>
            </a:solidFill>
            <a:ln w="9525" algn="ctr">
              <a:solidFill>
                <a:srgbClr val="FFFFFF"/>
              </a:solidFill>
              <a:round/>
              <a:headEnd/>
              <a:tailEnd/>
            </a:ln>
          </p:spPr>
          <p:txBody>
            <a:bodyPr wrap="none" anchor="ctr"/>
            <a:lstStyle/>
            <a:p>
              <a:pPr algn="ctr" eaLnBrk="0" hangingPunct="0"/>
              <a:endParaRPr lang="en-US" b="1">
                <a:solidFill>
                  <a:schemeClr val="tx2"/>
                </a:solidFill>
                <a:latin typeface="Arial Narrow" pitchFamily="34" charset="0"/>
              </a:endParaRPr>
            </a:p>
          </p:txBody>
        </p:sp>
        <p:sp>
          <p:nvSpPr>
            <p:cNvPr id="51" name="TextBox 27"/>
            <p:cNvSpPr txBox="1">
              <a:spLocks noChangeArrowheads="1"/>
            </p:cNvSpPr>
            <p:nvPr/>
          </p:nvSpPr>
          <p:spPr bwMode="auto">
            <a:xfrm>
              <a:off x="2866490" y="4685016"/>
              <a:ext cx="633480" cy="368871"/>
            </a:xfrm>
            <a:prstGeom prst="rect">
              <a:avLst/>
            </a:prstGeom>
            <a:noFill/>
            <a:ln w="9525">
              <a:noFill/>
              <a:miter lim="800000"/>
              <a:headEnd/>
              <a:tailEnd/>
            </a:ln>
          </p:spPr>
          <p:txBody>
            <a:bodyPr wrap="none">
              <a:spAutoFit/>
            </a:bodyPr>
            <a:lstStyle/>
            <a:p>
              <a:r>
                <a:rPr lang="en-US" dirty="0">
                  <a:solidFill>
                    <a:schemeClr val="tx2"/>
                  </a:solidFill>
                </a:rPr>
                <a:t>FG1</a:t>
              </a:r>
            </a:p>
          </p:txBody>
        </p:sp>
      </p:grpSp>
      <p:grpSp>
        <p:nvGrpSpPr>
          <p:cNvPr id="52" name="Group 13"/>
          <p:cNvGrpSpPr>
            <a:grpSpLocks/>
          </p:cNvGrpSpPr>
          <p:nvPr/>
        </p:nvGrpSpPr>
        <p:grpSpPr bwMode="auto">
          <a:xfrm>
            <a:off x="3340100" y="4098925"/>
            <a:ext cx="1773989" cy="1027113"/>
            <a:chOff x="1726058" y="4387065"/>
            <a:chExt cx="1773911" cy="1027416"/>
          </a:xfrm>
        </p:grpSpPr>
        <p:sp>
          <p:nvSpPr>
            <p:cNvPr id="53" name="Rectangle 20"/>
            <p:cNvSpPr>
              <a:spLocks noChangeArrowheads="1"/>
            </p:cNvSpPr>
            <p:nvPr/>
          </p:nvSpPr>
          <p:spPr bwMode="auto">
            <a:xfrm>
              <a:off x="1726058" y="4387065"/>
              <a:ext cx="1078787" cy="1027416"/>
            </a:xfrm>
            <a:prstGeom prst="rect">
              <a:avLst/>
            </a:prstGeom>
            <a:noFill/>
            <a:ln w="9525" algn="ctr">
              <a:solidFill>
                <a:schemeClr val="tx2"/>
              </a:solidFill>
              <a:round/>
              <a:headEnd/>
              <a:tailEnd/>
            </a:ln>
          </p:spPr>
          <p:txBody>
            <a:bodyPr wrap="none" anchor="ctr"/>
            <a:lstStyle/>
            <a:p>
              <a:pPr algn="ctr" eaLnBrk="0" hangingPunct="0"/>
              <a:endParaRPr lang="en-US" b="1">
                <a:solidFill>
                  <a:schemeClr val="tx2"/>
                </a:solidFill>
                <a:latin typeface="Arial Narrow" pitchFamily="34" charset="0"/>
              </a:endParaRPr>
            </a:p>
          </p:txBody>
        </p:sp>
        <p:sp>
          <p:nvSpPr>
            <p:cNvPr id="54" name="Can 21"/>
            <p:cNvSpPr>
              <a:spLocks noChangeArrowheads="1"/>
            </p:cNvSpPr>
            <p:nvPr/>
          </p:nvSpPr>
          <p:spPr bwMode="auto">
            <a:xfrm>
              <a:off x="1849348" y="4541178"/>
              <a:ext cx="390418" cy="719191"/>
            </a:xfrm>
            <a:prstGeom prst="can">
              <a:avLst>
                <a:gd name="adj" fmla="val 24996"/>
              </a:avLst>
            </a:prstGeom>
            <a:solidFill>
              <a:srgbClr val="777777"/>
            </a:solidFill>
            <a:ln w="9525" algn="ctr">
              <a:solidFill>
                <a:srgbClr val="FFFFFF"/>
              </a:solidFill>
              <a:round/>
              <a:headEnd/>
              <a:tailEnd/>
            </a:ln>
          </p:spPr>
          <p:txBody>
            <a:bodyPr wrap="none" anchor="ctr"/>
            <a:lstStyle/>
            <a:p>
              <a:pPr algn="ctr" eaLnBrk="0" hangingPunct="0"/>
              <a:endParaRPr lang="en-US" b="1">
                <a:solidFill>
                  <a:schemeClr val="tx2"/>
                </a:solidFill>
                <a:latin typeface="Arial Narrow" pitchFamily="34" charset="0"/>
              </a:endParaRPr>
            </a:p>
          </p:txBody>
        </p:sp>
        <p:sp>
          <p:nvSpPr>
            <p:cNvPr id="55" name="Can 22"/>
            <p:cNvSpPr>
              <a:spLocks noChangeArrowheads="1"/>
            </p:cNvSpPr>
            <p:nvPr/>
          </p:nvSpPr>
          <p:spPr bwMode="auto">
            <a:xfrm>
              <a:off x="2299698" y="4539466"/>
              <a:ext cx="390418" cy="719191"/>
            </a:xfrm>
            <a:prstGeom prst="can">
              <a:avLst>
                <a:gd name="adj" fmla="val 24996"/>
              </a:avLst>
            </a:prstGeom>
            <a:solidFill>
              <a:srgbClr val="777777"/>
            </a:solidFill>
            <a:ln w="9525" algn="ctr">
              <a:solidFill>
                <a:srgbClr val="FFFFFF"/>
              </a:solidFill>
              <a:round/>
              <a:headEnd/>
              <a:tailEnd/>
            </a:ln>
          </p:spPr>
          <p:txBody>
            <a:bodyPr wrap="none" anchor="ctr"/>
            <a:lstStyle/>
            <a:p>
              <a:pPr algn="ctr" eaLnBrk="0" hangingPunct="0"/>
              <a:endParaRPr lang="en-US" b="1">
                <a:solidFill>
                  <a:schemeClr val="tx2"/>
                </a:solidFill>
                <a:latin typeface="Arial Narrow" pitchFamily="34" charset="0"/>
              </a:endParaRPr>
            </a:p>
          </p:txBody>
        </p:sp>
        <p:sp>
          <p:nvSpPr>
            <p:cNvPr id="56" name="TextBox 23"/>
            <p:cNvSpPr txBox="1">
              <a:spLocks noChangeArrowheads="1"/>
            </p:cNvSpPr>
            <p:nvPr/>
          </p:nvSpPr>
          <p:spPr bwMode="auto">
            <a:xfrm>
              <a:off x="2866490" y="4685016"/>
              <a:ext cx="633479" cy="369441"/>
            </a:xfrm>
            <a:prstGeom prst="rect">
              <a:avLst/>
            </a:prstGeom>
            <a:noFill/>
            <a:ln w="9525">
              <a:noFill/>
              <a:miter lim="800000"/>
              <a:headEnd/>
              <a:tailEnd/>
            </a:ln>
          </p:spPr>
          <p:txBody>
            <a:bodyPr wrap="none">
              <a:spAutoFit/>
            </a:bodyPr>
            <a:lstStyle/>
            <a:p>
              <a:r>
                <a:rPr lang="en-US" dirty="0">
                  <a:solidFill>
                    <a:schemeClr val="tx2"/>
                  </a:solidFill>
                </a:rPr>
                <a:t>FG2</a:t>
              </a:r>
            </a:p>
          </p:txBody>
        </p:sp>
      </p:grpSp>
      <p:grpSp>
        <p:nvGrpSpPr>
          <p:cNvPr id="57" name="Group 18"/>
          <p:cNvGrpSpPr>
            <a:grpSpLocks/>
          </p:cNvGrpSpPr>
          <p:nvPr/>
        </p:nvGrpSpPr>
        <p:grpSpPr bwMode="auto">
          <a:xfrm>
            <a:off x="5178425" y="4108450"/>
            <a:ext cx="1773989" cy="1027113"/>
            <a:chOff x="1726058" y="4387065"/>
            <a:chExt cx="1773911" cy="1027416"/>
          </a:xfrm>
        </p:grpSpPr>
        <p:sp>
          <p:nvSpPr>
            <p:cNvPr id="58" name="Rectangle 16"/>
            <p:cNvSpPr>
              <a:spLocks noChangeArrowheads="1"/>
            </p:cNvSpPr>
            <p:nvPr/>
          </p:nvSpPr>
          <p:spPr bwMode="auto">
            <a:xfrm>
              <a:off x="1726058" y="4387065"/>
              <a:ext cx="1078787" cy="1027416"/>
            </a:xfrm>
            <a:prstGeom prst="rect">
              <a:avLst/>
            </a:prstGeom>
            <a:noFill/>
            <a:ln w="9525" algn="ctr">
              <a:solidFill>
                <a:schemeClr val="tx2"/>
              </a:solidFill>
              <a:round/>
              <a:headEnd/>
              <a:tailEnd/>
            </a:ln>
          </p:spPr>
          <p:txBody>
            <a:bodyPr wrap="none" anchor="ctr"/>
            <a:lstStyle/>
            <a:p>
              <a:pPr algn="ctr" eaLnBrk="0" hangingPunct="0"/>
              <a:endParaRPr lang="en-US" b="1">
                <a:solidFill>
                  <a:schemeClr val="tx2"/>
                </a:solidFill>
                <a:latin typeface="Arial Narrow" pitchFamily="34" charset="0"/>
              </a:endParaRPr>
            </a:p>
          </p:txBody>
        </p:sp>
        <p:sp>
          <p:nvSpPr>
            <p:cNvPr id="59" name="Can 17"/>
            <p:cNvSpPr>
              <a:spLocks noChangeArrowheads="1"/>
            </p:cNvSpPr>
            <p:nvPr/>
          </p:nvSpPr>
          <p:spPr bwMode="auto">
            <a:xfrm>
              <a:off x="1849348" y="4541178"/>
              <a:ext cx="390418" cy="719191"/>
            </a:xfrm>
            <a:prstGeom prst="can">
              <a:avLst>
                <a:gd name="adj" fmla="val 24996"/>
              </a:avLst>
            </a:prstGeom>
            <a:solidFill>
              <a:srgbClr val="777777"/>
            </a:solidFill>
            <a:ln w="9525" algn="ctr">
              <a:solidFill>
                <a:srgbClr val="FFFFFF"/>
              </a:solidFill>
              <a:round/>
              <a:headEnd/>
              <a:tailEnd/>
            </a:ln>
          </p:spPr>
          <p:txBody>
            <a:bodyPr wrap="none" anchor="ctr"/>
            <a:lstStyle/>
            <a:p>
              <a:pPr algn="ctr" eaLnBrk="0" hangingPunct="0"/>
              <a:endParaRPr lang="en-US" b="1">
                <a:solidFill>
                  <a:schemeClr val="tx2"/>
                </a:solidFill>
                <a:latin typeface="Arial Narrow" pitchFamily="34" charset="0"/>
              </a:endParaRPr>
            </a:p>
          </p:txBody>
        </p:sp>
        <p:sp>
          <p:nvSpPr>
            <p:cNvPr id="60" name="Can 18"/>
            <p:cNvSpPr>
              <a:spLocks noChangeArrowheads="1"/>
            </p:cNvSpPr>
            <p:nvPr/>
          </p:nvSpPr>
          <p:spPr bwMode="auto">
            <a:xfrm>
              <a:off x="2299698" y="4539466"/>
              <a:ext cx="390418" cy="719191"/>
            </a:xfrm>
            <a:prstGeom prst="can">
              <a:avLst>
                <a:gd name="adj" fmla="val 24996"/>
              </a:avLst>
            </a:prstGeom>
            <a:solidFill>
              <a:srgbClr val="777777"/>
            </a:solidFill>
            <a:ln w="9525" algn="ctr">
              <a:solidFill>
                <a:srgbClr val="FFFFFF"/>
              </a:solidFill>
              <a:round/>
              <a:headEnd/>
              <a:tailEnd/>
            </a:ln>
          </p:spPr>
          <p:txBody>
            <a:bodyPr wrap="none" anchor="ctr"/>
            <a:lstStyle/>
            <a:p>
              <a:pPr algn="ctr" eaLnBrk="0" hangingPunct="0"/>
              <a:endParaRPr lang="en-US" b="1">
                <a:solidFill>
                  <a:schemeClr val="tx2"/>
                </a:solidFill>
                <a:latin typeface="Arial Narrow" pitchFamily="34" charset="0"/>
              </a:endParaRPr>
            </a:p>
          </p:txBody>
        </p:sp>
        <p:sp>
          <p:nvSpPr>
            <p:cNvPr id="61" name="TextBox 19"/>
            <p:cNvSpPr txBox="1">
              <a:spLocks noChangeArrowheads="1"/>
            </p:cNvSpPr>
            <p:nvPr/>
          </p:nvSpPr>
          <p:spPr bwMode="auto">
            <a:xfrm>
              <a:off x="2866490" y="4685016"/>
              <a:ext cx="633479" cy="369441"/>
            </a:xfrm>
            <a:prstGeom prst="rect">
              <a:avLst/>
            </a:prstGeom>
            <a:noFill/>
            <a:ln w="9525">
              <a:noFill/>
              <a:miter lim="800000"/>
              <a:headEnd/>
              <a:tailEnd/>
            </a:ln>
          </p:spPr>
          <p:txBody>
            <a:bodyPr wrap="none">
              <a:spAutoFit/>
            </a:bodyPr>
            <a:lstStyle/>
            <a:p>
              <a:r>
                <a:rPr lang="en-US" dirty="0">
                  <a:solidFill>
                    <a:schemeClr val="tx2"/>
                  </a:solidFill>
                </a:rPr>
                <a:t>FG3</a:t>
              </a:r>
            </a:p>
          </p:txBody>
        </p:sp>
      </p:grpSp>
      <p:sp>
        <p:nvSpPr>
          <p:cNvPr id="62" name="TextBox 61"/>
          <p:cNvSpPr txBox="1">
            <a:spLocks noChangeArrowheads="1"/>
          </p:cNvSpPr>
          <p:nvPr/>
        </p:nvSpPr>
        <p:spPr bwMode="auto">
          <a:xfrm>
            <a:off x="4657725" y="2540000"/>
            <a:ext cx="1287532" cy="646331"/>
          </a:xfrm>
          <a:prstGeom prst="rect">
            <a:avLst/>
          </a:prstGeom>
          <a:noFill/>
          <a:ln w="9525">
            <a:noFill/>
            <a:miter lim="800000"/>
            <a:headEnd/>
            <a:tailEnd/>
          </a:ln>
        </p:spPr>
        <p:txBody>
          <a:bodyPr wrap="none">
            <a:spAutoFit/>
          </a:bodyPr>
          <a:lstStyle/>
          <a:p>
            <a:r>
              <a:rPr lang="en-US" dirty="0">
                <a:solidFill>
                  <a:schemeClr val="tx2"/>
                </a:solidFill>
              </a:rPr>
              <a:t>Partitioned</a:t>
            </a:r>
          </a:p>
          <a:p>
            <a:r>
              <a:rPr lang="en-US" dirty="0" smtClean="0">
                <a:solidFill>
                  <a:schemeClr val="tx2"/>
                </a:solidFill>
              </a:rPr>
              <a:t>table</a:t>
            </a:r>
            <a:endParaRPr lang="en-US" dirty="0">
              <a:solidFill>
                <a:schemeClr val="tx2"/>
              </a:solidFill>
            </a:endParaRPr>
          </a:p>
        </p:txBody>
      </p:sp>
      <p:sp>
        <p:nvSpPr>
          <p:cNvPr id="63" name="Right Brace 62"/>
          <p:cNvSpPr>
            <a:spLocks/>
          </p:cNvSpPr>
          <p:nvPr/>
        </p:nvSpPr>
        <p:spPr bwMode="auto">
          <a:xfrm rot="-5400000">
            <a:off x="3643313" y="1612900"/>
            <a:ext cx="390525" cy="3775075"/>
          </a:xfrm>
          <a:prstGeom prst="rightBrace">
            <a:avLst>
              <a:gd name="adj1" fmla="val 0"/>
              <a:gd name="adj2" fmla="val 50000"/>
            </a:avLst>
          </a:prstGeom>
          <a:noFill/>
          <a:ln w="9525" algn="ctr">
            <a:solidFill>
              <a:schemeClr val="tx2"/>
            </a:solidFill>
            <a:round/>
            <a:headEnd/>
            <a:tailEnd/>
          </a:ln>
        </p:spPr>
        <p:txBody>
          <a:bodyPr wrap="none" anchor="ctr"/>
          <a:lstStyle/>
          <a:p>
            <a:pPr algn="ctr" eaLnBrk="0" hangingPunct="0"/>
            <a:endParaRPr lang="en-US" b="1" dirty="0">
              <a:solidFill>
                <a:schemeClr val="tx2"/>
              </a:solidFill>
              <a:latin typeface="Arial Narrow" pitchFamily="34" charset="0"/>
            </a:endParaRPr>
          </a:p>
        </p:txBody>
      </p:sp>
      <p:sp>
        <p:nvSpPr>
          <p:cNvPr id="64" name="TextBox 63"/>
          <p:cNvSpPr txBox="1">
            <a:spLocks noChangeArrowheads="1"/>
          </p:cNvSpPr>
          <p:nvPr/>
        </p:nvSpPr>
        <p:spPr bwMode="auto">
          <a:xfrm>
            <a:off x="1411288" y="3730625"/>
            <a:ext cx="1223412" cy="369332"/>
          </a:xfrm>
          <a:prstGeom prst="rect">
            <a:avLst/>
          </a:prstGeom>
          <a:noFill/>
          <a:ln w="9525">
            <a:noFill/>
            <a:miter lim="800000"/>
            <a:headEnd/>
            <a:tailEnd/>
          </a:ln>
        </p:spPr>
        <p:txBody>
          <a:bodyPr wrap="none">
            <a:spAutoFit/>
          </a:bodyPr>
          <a:lstStyle/>
          <a:p>
            <a:r>
              <a:rPr lang="en-US" dirty="0">
                <a:solidFill>
                  <a:schemeClr val="tx2"/>
                </a:solidFill>
              </a:rPr>
              <a:t>Partition 1</a:t>
            </a:r>
          </a:p>
        </p:txBody>
      </p:sp>
      <p:sp>
        <p:nvSpPr>
          <p:cNvPr id="65" name="TextBox 64"/>
          <p:cNvSpPr txBox="1">
            <a:spLocks noChangeArrowheads="1"/>
          </p:cNvSpPr>
          <p:nvPr/>
        </p:nvSpPr>
        <p:spPr bwMode="auto">
          <a:xfrm>
            <a:off x="3340100" y="3729038"/>
            <a:ext cx="1223412" cy="369332"/>
          </a:xfrm>
          <a:prstGeom prst="rect">
            <a:avLst/>
          </a:prstGeom>
          <a:noFill/>
          <a:ln w="9525">
            <a:noFill/>
            <a:miter lim="800000"/>
            <a:headEnd/>
            <a:tailEnd/>
          </a:ln>
        </p:spPr>
        <p:txBody>
          <a:bodyPr wrap="none">
            <a:spAutoFit/>
          </a:bodyPr>
          <a:lstStyle/>
          <a:p>
            <a:r>
              <a:rPr lang="en-US" dirty="0">
                <a:solidFill>
                  <a:schemeClr val="tx2"/>
                </a:solidFill>
              </a:rPr>
              <a:t>Partition 2</a:t>
            </a:r>
          </a:p>
        </p:txBody>
      </p:sp>
      <p:sp>
        <p:nvSpPr>
          <p:cNvPr id="66" name="TextBox 65"/>
          <p:cNvSpPr txBox="1">
            <a:spLocks noChangeArrowheads="1"/>
          </p:cNvSpPr>
          <p:nvPr/>
        </p:nvSpPr>
        <p:spPr bwMode="auto">
          <a:xfrm>
            <a:off x="5189538" y="3740150"/>
            <a:ext cx="1223412" cy="369332"/>
          </a:xfrm>
          <a:prstGeom prst="rect">
            <a:avLst/>
          </a:prstGeom>
          <a:noFill/>
          <a:ln w="9525">
            <a:noFill/>
            <a:miter lim="800000"/>
            <a:headEnd/>
            <a:tailEnd/>
          </a:ln>
        </p:spPr>
        <p:txBody>
          <a:bodyPr wrap="none">
            <a:spAutoFit/>
          </a:bodyPr>
          <a:lstStyle/>
          <a:p>
            <a:r>
              <a:rPr lang="en-US" dirty="0">
                <a:solidFill>
                  <a:schemeClr val="tx2"/>
                </a:solidFill>
              </a:rPr>
              <a:t>Partition 3</a:t>
            </a:r>
          </a:p>
        </p:txBody>
      </p:sp>
      <p:cxnSp>
        <p:nvCxnSpPr>
          <p:cNvPr id="67" name="Straight Arrow Connector 66"/>
          <p:cNvCxnSpPr>
            <a:cxnSpLocks noChangeShapeType="1"/>
          </p:cNvCxnSpPr>
          <p:nvPr/>
        </p:nvCxnSpPr>
        <p:spPr bwMode="auto">
          <a:xfrm rot="16200000" flipH="1">
            <a:off x="831056" y="3017044"/>
            <a:ext cx="903288" cy="482600"/>
          </a:xfrm>
          <a:prstGeom prst="straightConnector1">
            <a:avLst/>
          </a:prstGeom>
          <a:noFill/>
          <a:ln w="9525" algn="ctr">
            <a:solidFill>
              <a:schemeClr val="tx2"/>
            </a:solidFill>
            <a:round/>
            <a:headEnd/>
            <a:tailEnd type="arrow" w="med" len="med"/>
          </a:ln>
        </p:spPr>
      </p:cxnSp>
      <p:sp>
        <p:nvSpPr>
          <p:cNvPr id="68" name="TextBox 67"/>
          <p:cNvSpPr txBox="1">
            <a:spLocks noChangeArrowheads="1"/>
          </p:cNvSpPr>
          <p:nvPr/>
        </p:nvSpPr>
        <p:spPr bwMode="auto">
          <a:xfrm>
            <a:off x="754063" y="2436813"/>
            <a:ext cx="1005403" cy="369332"/>
          </a:xfrm>
          <a:prstGeom prst="rect">
            <a:avLst/>
          </a:prstGeom>
          <a:noFill/>
          <a:ln w="9525">
            <a:noFill/>
            <a:miter lim="800000"/>
            <a:headEnd/>
            <a:tailEnd/>
          </a:ln>
        </p:spPr>
        <p:txBody>
          <a:bodyPr wrap="none">
            <a:spAutoFit/>
          </a:bodyPr>
          <a:lstStyle/>
          <a:p>
            <a:r>
              <a:rPr lang="en-US" dirty="0">
                <a:solidFill>
                  <a:schemeClr val="tx2"/>
                </a:solidFill>
              </a:rPr>
              <a:t>Query 1</a:t>
            </a:r>
          </a:p>
        </p:txBody>
      </p:sp>
      <p:cxnSp>
        <p:nvCxnSpPr>
          <p:cNvPr id="69" name="Straight Arrow Connector 68"/>
          <p:cNvCxnSpPr>
            <a:cxnSpLocks noChangeShapeType="1"/>
            <a:stCxn id="68" idx="3"/>
          </p:cNvCxnSpPr>
          <p:nvPr/>
        </p:nvCxnSpPr>
        <p:spPr bwMode="auto">
          <a:xfrm>
            <a:off x="1759466" y="2621479"/>
            <a:ext cx="1469509" cy="236021"/>
          </a:xfrm>
          <a:prstGeom prst="straightConnector1">
            <a:avLst/>
          </a:prstGeom>
          <a:noFill/>
          <a:ln w="9525" algn="ctr">
            <a:solidFill>
              <a:schemeClr val="tx2"/>
            </a:solidFill>
            <a:round/>
            <a:headEnd/>
            <a:tailEnd type="arrow" w="med" len="med"/>
          </a:ln>
        </p:spPr>
      </p:cxnSp>
      <p:sp>
        <p:nvSpPr>
          <p:cNvPr id="70" name="TextBox 69"/>
          <p:cNvSpPr txBox="1">
            <a:spLocks noChangeArrowheads="1"/>
          </p:cNvSpPr>
          <p:nvPr/>
        </p:nvSpPr>
        <p:spPr bwMode="auto">
          <a:xfrm rot="504838">
            <a:off x="1730467" y="2724428"/>
            <a:ext cx="1373005" cy="369332"/>
          </a:xfrm>
          <a:prstGeom prst="rect">
            <a:avLst/>
          </a:prstGeom>
          <a:noFill/>
          <a:ln w="9525">
            <a:noFill/>
            <a:miter lim="800000"/>
            <a:headEnd/>
            <a:tailEnd/>
          </a:ln>
        </p:spPr>
        <p:txBody>
          <a:bodyPr wrap="none">
            <a:spAutoFit/>
          </a:bodyPr>
          <a:lstStyle/>
          <a:p>
            <a:r>
              <a:rPr lang="en-US" dirty="0">
                <a:solidFill>
                  <a:schemeClr val="tx2"/>
                </a:solidFill>
              </a:rPr>
              <a:t>ESCALATE</a:t>
            </a:r>
          </a:p>
        </p:txBody>
      </p:sp>
      <p:sp>
        <p:nvSpPr>
          <p:cNvPr id="71" name="TextBox 70"/>
          <p:cNvSpPr txBox="1">
            <a:spLocks noChangeArrowheads="1"/>
          </p:cNvSpPr>
          <p:nvPr/>
        </p:nvSpPr>
        <p:spPr bwMode="auto">
          <a:xfrm>
            <a:off x="6537325" y="2487613"/>
            <a:ext cx="1005403" cy="369332"/>
          </a:xfrm>
          <a:prstGeom prst="rect">
            <a:avLst/>
          </a:prstGeom>
          <a:noFill/>
          <a:ln w="9525">
            <a:noFill/>
            <a:miter lim="800000"/>
            <a:headEnd/>
            <a:tailEnd/>
          </a:ln>
        </p:spPr>
        <p:txBody>
          <a:bodyPr wrap="none">
            <a:spAutoFit/>
          </a:bodyPr>
          <a:lstStyle/>
          <a:p>
            <a:r>
              <a:rPr lang="en-US" dirty="0">
                <a:solidFill>
                  <a:schemeClr val="tx2"/>
                </a:solidFill>
              </a:rPr>
              <a:t>Query 2</a:t>
            </a:r>
          </a:p>
        </p:txBody>
      </p:sp>
      <p:cxnSp>
        <p:nvCxnSpPr>
          <p:cNvPr id="72" name="Straight Arrow Connector 71"/>
          <p:cNvCxnSpPr>
            <a:cxnSpLocks noChangeShapeType="1"/>
          </p:cNvCxnSpPr>
          <p:nvPr/>
        </p:nvCxnSpPr>
        <p:spPr bwMode="auto">
          <a:xfrm rot="5400000">
            <a:off x="6044407" y="2909094"/>
            <a:ext cx="882650" cy="719137"/>
          </a:xfrm>
          <a:prstGeom prst="straightConnector1">
            <a:avLst/>
          </a:prstGeom>
          <a:noFill/>
          <a:ln w="9525" algn="ctr">
            <a:solidFill>
              <a:schemeClr val="tx2"/>
            </a:solidFill>
            <a:round/>
            <a:headEnd/>
            <a:tailEnd type="arrow" w="med" len="med"/>
          </a:ln>
        </p:spPr>
      </p:cxnSp>
      <p:sp>
        <p:nvSpPr>
          <p:cNvPr id="73" name="TextBox 72"/>
          <p:cNvSpPr txBox="1">
            <a:spLocks noChangeArrowheads="1"/>
          </p:cNvSpPr>
          <p:nvPr/>
        </p:nvSpPr>
        <p:spPr bwMode="auto">
          <a:xfrm>
            <a:off x="533400" y="3381375"/>
            <a:ext cx="928459" cy="369332"/>
          </a:xfrm>
          <a:prstGeom prst="rect">
            <a:avLst/>
          </a:prstGeom>
          <a:noFill/>
          <a:ln w="9525">
            <a:noFill/>
            <a:miter lim="800000"/>
            <a:headEnd/>
            <a:tailEnd/>
          </a:ln>
        </p:spPr>
        <p:txBody>
          <a:bodyPr wrap="none">
            <a:spAutoFit/>
          </a:bodyPr>
          <a:lstStyle/>
          <a:p>
            <a:r>
              <a:rPr lang="en-US" dirty="0" smtClean="0">
                <a:solidFill>
                  <a:schemeClr val="tx2"/>
                </a:solidFill>
              </a:rPr>
              <a:t>Update</a:t>
            </a:r>
            <a:endParaRPr lang="en-US" dirty="0">
              <a:solidFill>
                <a:schemeClr val="tx2"/>
              </a:solidFill>
            </a:endParaRPr>
          </a:p>
        </p:txBody>
      </p:sp>
      <p:sp>
        <p:nvSpPr>
          <p:cNvPr id="74" name="TextBox 73"/>
          <p:cNvSpPr txBox="1">
            <a:spLocks noChangeArrowheads="1"/>
          </p:cNvSpPr>
          <p:nvPr/>
        </p:nvSpPr>
        <p:spPr bwMode="auto">
          <a:xfrm>
            <a:off x="6257925" y="3328988"/>
            <a:ext cx="889987" cy="369332"/>
          </a:xfrm>
          <a:prstGeom prst="rect">
            <a:avLst/>
          </a:prstGeom>
          <a:noFill/>
          <a:ln w="9525">
            <a:noFill/>
            <a:miter lim="800000"/>
            <a:headEnd/>
            <a:tailEnd/>
          </a:ln>
        </p:spPr>
        <p:txBody>
          <a:bodyPr wrap="none">
            <a:spAutoFit/>
          </a:bodyPr>
          <a:lstStyle/>
          <a:p>
            <a:r>
              <a:rPr lang="en-US" dirty="0">
                <a:solidFill>
                  <a:schemeClr val="tx2"/>
                </a:solidFill>
              </a:rPr>
              <a:t>update</a:t>
            </a:r>
          </a:p>
        </p:txBody>
      </p:sp>
      <p:sp>
        <p:nvSpPr>
          <p:cNvPr id="75" name="&quot;No&quot; Symbol 74"/>
          <p:cNvSpPr/>
          <p:nvPr/>
        </p:nvSpPr>
        <p:spPr bwMode="auto">
          <a:xfrm>
            <a:off x="6065838" y="2652713"/>
            <a:ext cx="1098550" cy="1098550"/>
          </a:xfrm>
          <a:prstGeom prst="noSmoking">
            <a:avLst/>
          </a:prstGeom>
          <a:solidFill>
            <a:srgbClr val="FF0000"/>
          </a:solidFill>
          <a:ln w="9525" cap="flat" cmpd="sng" algn="ctr">
            <a:solidFill>
              <a:srgbClr val="333333"/>
            </a:solidFill>
            <a:prstDash val="solid"/>
            <a:round/>
            <a:headEnd type="none" w="med" len="med"/>
            <a:tailEnd type="none" w="med" len="med"/>
          </a:ln>
          <a:effectLst/>
        </p:spPr>
        <p:txBody>
          <a:bodyPr wrap="none" anchor="ctr"/>
          <a:lstStyle/>
          <a:p>
            <a:pPr algn="ctr" eaLnBrk="0" hangingPunct="0">
              <a:defRPr/>
            </a:pPr>
            <a:endParaRPr lang="en-US" b="1">
              <a:solidFill>
                <a:schemeClr val="tx2"/>
              </a:solidFill>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par>
                          <p:cTn id="31" fill="hold">
                            <p:stCondLst>
                              <p:cond delay="0"/>
                            </p:stCondLst>
                            <p:childTnLst>
                              <p:par>
                                <p:cTn id="32" presetID="9" presetClass="entr" presetSubtype="0"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dissolve">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xit" presetSubtype="0" fill="hold" nodeType="clickEffect">
                                  <p:stCondLst>
                                    <p:cond delay="0"/>
                                  </p:stCondLst>
                                  <p:childTnLst>
                                    <p:animEffect transition="out" filter="dissolve">
                                      <p:cBhvr>
                                        <p:cTn id="38" dur="500"/>
                                        <p:tgtEl>
                                          <p:spTgt spid="67"/>
                                        </p:tgtEl>
                                      </p:cBhvr>
                                    </p:animEffect>
                                    <p:set>
                                      <p:cBhvr>
                                        <p:cTn id="39" dur="1" fill="hold">
                                          <p:stCondLst>
                                            <p:cond delay="499"/>
                                          </p:stCondLst>
                                        </p:cTn>
                                        <p:tgtEl>
                                          <p:spTgt spid="67"/>
                                        </p:tgtEl>
                                        <p:attrNameLst>
                                          <p:attrName>style.visibility</p:attrName>
                                        </p:attrNameLst>
                                      </p:cBhvr>
                                      <p:to>
                                        <p:strVal val="hidden"/>
                                      </p:to>
                                    </p:set>
                                  </p:childTnLst>
                                </p:cTn>
                              </p:par>
                              <p:par>
                                <p:cTn id="40" presetID="9" presetClass="exit" presetSubtype="0" fill="hold" grpId="1" nodeType="withEffect">
                                  <p:stCondLst>
                                    <p:cond delay="0"/>
                                  </p:stCondLst>
                                  <p:childTnLst>
                                    <p:animEffect transition="out" filter="dissolve">
                                      <p:cBhvr>
                                        <p:cTn id="41" dur="500"/>
                                        <p:tgtEl>
                                          <p:spTgt spid="73"/>
                                        </p:tgtEl>
                                      </p:cBhvr>
                                    </p:animEffect>
                                    <p:set>
                                      <p:cBhvr>
                                        <p:cTn id="42" dur="1" fill="hold">
                                          <p:stCondLst>
                                            <p:cond delay="499"/>
                                          </p:stCondLst>
                                        </p:cTn>
                                        <p:tgtEl>
                                          <p:spTgt spid="73"/>
                                        </p:tgtEl>
                                        <p:attrNameLst>
                                          <p:attrName>style.visibility</p:attrName>
                                        </p:attrNameLst>
                                      </p:cBhvr>
                                      <p:to>
                                        <p:strVal val="hidden"/>
                                      </p:to>
                                    </p:set>
                                  </p:childTnLst>
                                </p:cTn>
                              </p:par>
                              <p:par>
                                <p:cTn id="43" presetID="9"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dissolve">
                                      <p:cBhvr>
                                        <p:cTn id="45" dur="500"/>
                                        <p:tgtEl>
                                          <p:spTgt spid="70"/>
                                        </p:tgtEl>
                                      </p:cBhvr>
                                    </p:animEffect>
                                  </p:childTnLst>
                                </p:cTn>
                              </p:par>
                              <p:par>
                                <p:cTn id="46" presetID="9" presetClass="entr" presetSubtype="0" fill="hold" nodeType="with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dissolve">
                                      <p:cBhvr>
                                        <p:cTn id="48" dur="500"/>
                                        <p:tgtEl>
                                          <p:spTgt spid="69"/>
                                        </p:tgtEl>
                                      </p:cBhvr>
                                    </p:animEffect>
                                  </p:childTnLst>
                                </p:cTn>
                              </p:par>
                            </p:childTnLst>
                          </p:cTn>
                        </p:par>
                        <p:par>
                          <p:cTn id="49" fill="hold">
                            <p:stCondLst>
                              <p:cond delay="500"/>
                            </p:stCondLst>
                            <p:childTnLst>
                              <p:par>
                                <p:cTn id="50" presetID="9" presetClass="exit" presetSubtype="0" fill="hold" grpId="1" nodeType="afterEffect">
                                  <p:stCondLst>
                                    <p:cond delay="0"/>
                                  </p:stCondLst>
                                  <p:childTnLst>
                                    <p:animEffect transition="out" filter="dissolve">
                                      <p:cBhvr>
                                        <p:cTn id="51" dur="500"/>
                                        <p:tgtEl>
                                          <p:spTgt spid="45"/>
                                        </p:tgtEl>
                                      </p:cBhvr>
                                    </p:animEffect>
                                    <p:set>
                                      <p:cBhvr>
                                        <p:cTn id="52" dur="1" fill="hold">
                                          <p:stCondLst>
                                            <p:cond delay="499"/>
                                          </p:stCondLst>
                                        </p:cTn>
                                        <p:tgtEl>
                                          <p:spTgt spid="45"/>
                                        </p:tgtEl>
                                        <p:attrNameLst>
                                          <p:attrName>style.visibility</p:attrName>
                                        </p:attrNameLst>
                                      </p:cBhvr>
                                      <p:to>
                                        <p:strVal val="hidden"/>
                                      </p:to>
                                    </p:set>
                                  </p:childTnLst>
                                </p:cTn>
                              </p:par>
                              <p:par>
                                <p:cTn id="53" presetID="9"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dissolve">
                                      <p:cBhvr>
                                        <p:cTn id="55" dur="500"/>
                                        <p:tgtEl>
                                          <p:spTgt spid="46"/>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74"/>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72"/>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75"/>
                                        </p:tgtEl>
                                        <p:attrNameLst>
                                          <p:attrName>style.visibility</p:attrName>
                                        </p:attrNameLst>
                                      </p:cBhvr>
                                      <p:to>
                                        <p:strVal val="visible"/>
                                      </p:to>
                                    </p:set>
                                    <p:animEffect transition="in" filter="dissolve">
                                      <p:cBhvr>
                                        <p:cTn id="68" dur="500"/>
                                        <p:tgtEl>
                                          <p:spTgt spid="75"/>
                                        </p:tgtEl>
                                      </p:cBhvr>
                                    </p:animEffect>
                                  </p:childTnLst>
                                </p:cTn>
                              </p:par>
                            </p:childTnLst>
                          </p:cTn>
                        </p:par>
                        <p:par>
                          <p:cTn id="69" fill="hold">
                            <p:stCondLst>
                              <p:cond delay="500"/>
                            </p:stCondLst>
                            <p:childTnLst>
                              <p:par>
                                <p:cTn id="70" presetID="1" presetClass="entr" presetSubtype="0" fill="hold" nodeType="afterEffect">
                                  <p:stCondLst>
                                    <p:cond delay="0"/>
                                  </p:stCondLst>
                                  <p:childTnLst>
                                    <p:set>
                                      <p:cBhvr>
                                        <p:cTn id="71" dur="1" fill="hold">
                                          <p:stCondLst>
                                            <p:cond delay="0"/>
                                          </p:stCondLst>
                                        </p:cTn>
                                        <p:tgtEl>
                                          <p:spTgt spid="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p:bldP spid="45" grpId="1"/>
      <p:bldP spid="46" grpId="0"/>
      <p:bldP spid="62" grpId="0"/>
      <p:bldP spid="63" grpId="0" animBg="1"/>
      <p:bldP spid="64" grpId="0"/>
      <p:bldP spid="65" grpId="0"/>
      <p:bldP spid="66" grpId="0"/>
      <p:bldP spid="68" grpId="0"/>
      <p:bldP spid="70" grpId="0"/>
      <p:bldP spid="71" grpId="0"/>
      <p:bldP spid="73" grpId="0"/>
      <p:bldP spid="73" grpId="1"/>
      <p:bldP spid="74" grpId="0"/>
      <p:bldP spid="7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228600"/>
            <a:ext cx="9144000" cy="769441"/>
          </a:xfrm>
          <a:prstGeom prst="rect">
            <a:avLst/>
          </a:prstGeom>
          <a:noFill/>
        </p:spPr>
        <p:txBody>
          <a:bodyPr wrap="square" rtlCol="0">
            <a:spAutoFit/>
          </a:bodyPr>
          <a:lstStyle/>
          <a:p>
            <a:pPr algn="ctr"/>
            <a:r>
              <a:rPr lang="en-US" sz="4400" i="1" dirty="0" smtClean="0">
                <a:solidFill>
                  <a:schemeClr val="bg1"/>
                </a:solidFill>
              </a:rPr>
              <a:t>Lock Escalation: The Solution</a:t>
            </a:r>
            <a:endParaRPr lang="en-US" sz="2400" i="1" dirty="0">
              <a:solidFill>
                <a:schemeClr val="bg1"/>
              </a:solidFill>
            </a:endParaRPr>
          </a:p>
        </p:txBody>
      </p:sp>
      <p:sp>
        <p:nvSpPr>
          <p:cNvPr id="40" name="Content Placeholder 2"/>
          <p:cNvSpPr txBox="1">
            <a:spLocks/>
          </p:cNvSpPr>
          <p:nvPr/>
        </p:nvSpPr>
        <p:spPr>
          <a:xfrm>
            <a:off x="0" y="1219200"/>
            <a:ext cx="9144000" cy="51054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SQL Server 2008 allows lock escalation to the partition level, allowing concurrent access to other partitions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Escalation to partition level does not block queries on other partitions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p:txBody>
      </p:sp>
      <p:sp>
        <p:nvSpPr>
          <p:cNvPr id="41" name="Flowchart: Multidocument 40"/>
          <p:cNvSpPr>
            <a:spLocks noChangeArrowheads="1"/>
          </p:cNvSpPr>
          <p:nvPr/>
        </p:nvSpPr>
        <p:spPr bwMode="auto">
          <a:xfrm>
            <a:off x="3322638" y="2365375"/>
            <a:ext cx="1139825" cy="965200"/>
          </a:xfrm>
          <a:prstGeom prst="flowChartMultidocument">
            <a:avLst/>
          </a:prstGeom>
          <a:solidFill>
            <a:srgbClr val="777777"/>
          </a:solidFill>
          <a:ln w="9525" algn="ctr">
            <a:solidFill>
              <a:srgbClr val="FFFFFF"/>
            </a:solidFill>
            <a:round/>
            <a:headEnd/>
            <a:tailEnd/>
          </a:ln>
        </p:spPr>
        <p:txBody>
          <a:bodyPr wrap="none" anchor="ctr"/>
          <a:lstStyle/>
          <a:p>
            <a:pPr algn="ctr" eaLnBrk="0" hangingPunct="0"/>
            <a:endParaRPr lang="en-US" b="1">
              <a:solidFill>
                <a:schemeClr val="tx2"/>
              </a:solidFill>
              <a:latin typeface="Arial Narrow" pitchFamily="34" charset="0"/>
            </a:endParaRPr>
          </a:p>
        </p:txBody>
      </p:sp>
      <p:sp>
        <p:nvSpPr>
          <p:cNvPr id="42" name="TextBox 41"/>
          <p:cNvSpPr txBox="1">
            <a:spLocks noChangeArrowheads="1"/>
          </p:cNvSpPr>
          <p:nvPr/>
        </p:nvSpPr>
        <p:spPr bwMode="auto">
          <a:xfrm>
            <a:off x="3630613" y="2590800"/>
            <a:ext cx="572593" cy="584775"/>
          </a:xfrm>
          <a:prstGeom prst="rect">
            <a:avLst/>
          </a:prstGeom>
          <a:noFill/>
          <a:ln w="9525">
            <a:noFill/>
            <a:miter lim="800000"/>
            <a:headEnd/>
            <a:tailEnd/>
          </a:ln>
        </p:spPr>
        <p:txBody>
          <a:bodyPr wrap="none">
            <a:spAutoFit/>
          </a:bodyPr>
          <a:lstStyle/>
          <a:p>
            <a:r>
              <a:rPr lang="en-US" sz="3200" dirty="0">
                <a:solidFill>
                  <a:schemeClr val="tx2"/>
                </a:solidFill>
              </a:rPr>
              <a:t>IX</a:t>
            </a:r>
          </a:p>
        </p:txBody>
      </p:sp>
      <p:sp>
        <p:nvSpPr>
          <p:cNvPr id="43" name="TextBox 42"/>
          <p:cNvSpPr txBox="1">
            <a:spLocks noChangeArrowheads="1"/>
          </p:cNvSpPr>
          <p:nvPr/>
        </p:nvSpPr>
        <p:spPr bwMode="auto">
          <a:xfrm>
            <a:off x="2408238" y="3608388"/>
            <a:ext cx="458780" cy="584775"/>
          </a:xfrm>
          <a:prstGeom prst="rect">
            <a:avLst/>
          </a:prstGeom>
          <a:noFill/>
          <a:ln w="9525">
            <a:noFill/>
            <a:miter lim="800000"/>
            <a:headEnd/>
            <a:tailEnd/>
          </a:ln>
        </p:spPr>
        <p:txBody>
          <a:bodyPr wrap="none">
            <a:spAutoFit/>
          </a:bodyPr>
          <a:lstStyle/>
          <a:p>
            <a:r>
              <a:rPr lang="en-US" sz="3200">
                <a:solidFill>
                  <a:schemeClr val="tx2"/>
                </a:solidFill>
              </a:rPr>
              <a:t>X</a:t>
            </a:r>
          </a:p>
        </p:txBody>
      </p:sp>
      <p:grpSp>
        <p:nvGrpSpPr>
          <p:cNvPr id="44" name="Group 12"/>
          <p:cNvGrpSpPr>
            <a:grpSpLocks/>
          </p:cNvGrpSpPr>
          <p:nvPr/>
        </p:nvGrpSpPr>
        <p:grpSpPr bwMode="auto">
          <a:xfrm>
            <a:off x="1420813" y="4100513"/>
            <a:ext cx="1773988" cy="1028700"/>
            <a:chOff x="1726058" y="4387065"/>
            <a:chExt cx="1773912" cy="1027416"/>
          </a:xfrm>
        </p:grpSpPr>
        <p:sp>
          <p:nvSpPr>
            <p:cNvPr id="47" name="Rectangle 64"/>
            <p:cNvSpPr>
              <a:spLocks noChangeArrowheads="1"/>
            </p:cNvSpPr>
            <p:nvPr/>
          </p:nvSpPr>
          <p:spPr bwMode="auto">
            <a:xfrm>
              <a:off x="1726058" y="4387065"/>
              <a:ext cx="1078787" cy="1027416"/>
            </a:xfrm>
            <a:prstGeom prst="rect">
              <a:avLst/>
            </a:prstGeom>
            <a:noFill/>
            <a:ln w="9525" algn="ctr">
              <a:solidFill>
                <a:schemeClr val="tx2"/>
              </a:solidFill>
              <a:round/>
              <a:headEnd/>
              <a:tailEnd/>
            </a:ln>
          </p:spPr>
          <p:txBody>
            <a:bodyPr wrap="none" anchor="ctr"/>
            <a:lstStyle/>
            <a:p>
              <a:pPr algn="ctr" eaLnBrk="0" hangingPunct="0"/>
              <a:endParaRPr lang="en-US" b="1">
                <a:solidFill>
                  <a:schemeClr val="tx2"/>
                </a:solidFill>
                <a:latin typeface="Arial Narrow" pitchFamily="34" charset="0"/>
              </a:endParaRPr>
            </a:p>
          </p:txBody>
        </p:sp>
        <p:sp>
          <p:nvSpPr>
            <p:cNvPr id="52" name="Can 65"/>
            <p:cNvSpPr>
              <a:spLocks noChangeArrowheads="1"/>
            </p:cNvSpPr>
            <p:nvPr/>
          </p:nvSpPr>
          <p:spPr bwMode="auto">
            <a:xfrm>
              <a:off x="1849348" y="4541178"/>
              <a:ext cx="390418" cy="719191"/>
            </a:xfrm>
            <a:prstGeom prst="can">
              <a:avLst>
                <a:gd name="adj" fmla="val 24996"/>
              </a:avLst>
            </a:prstGeom>
            <a:solidFill>
              <a:srgbClr val="777777"/>
            </a:solidFill>
            <a:ln w="9525" algn="ctr">
              <a:solidFill>
                <a:srgbClr val="FFFFFF"/>
              </a:solidFill>
              <a:round/>
              <a:headEnd/>
              <a:tailEnd/>
            </a:ln>
          </p:spPr>
          <p:txBody>
            <a:bodyPr wrap="none" anchor="ctr"/>
            <a:lstStyle/>
            <a:p>
              <a:pPr algn="ctr" eaLnBrk="0" hangingPunct="0"/>
              <a:endParaRPr lang="en-US" b="1">
                <a:solidFill>
                  <a:schemeClr val="tx2"/>
                </a:solidFill>
                <a:latin typeface="Arial Narrow" pitchFamily="34" charset="0"/>
              </a:endParaRPr>
            </a:p>
          </p:txBody>
        </p:sp>
        <p:sp>
          <p:nvSpPr>
            <p:cNvPr id="57" name="Can 66"/>
            <p:cNvSpPr>
              <a:spLocks noChangeArrowheads="1"/>
            </p:cNvSpPr>
            <p:nvPr/>
          </p:nvSpPr>
          <p:spPr bwMode="auto">
            <a:xfrm>
              <a:off x="2299698" y="4539466"/>
              <a:ext cx="390418" cy="719191"/>
            </a:xfrm>
            <a:prstGeom prst="can">
              <a:avLst>
                <a:gd name="adj" fmla="val 24996"/>
              </a:avLst>
            </a:prstGeom>
            <a:solidFill>
              <a:srgbClr val="777777"/>
            </a:solidFill>
            <a:ln w="9525" algn="ctr">
              <a:solidFill>
                <a:srgbClr val="FFFFFF"/>
              </a:solidFill>
              <a:round/>
              <a:headEnd/>
              <a:tailEnd/>
            </a:ln>
          </p:spPr>
          <p:txBody>
            <a:bodyPr wrap="none" anchor="ctr"/>
            <a:lstStyle/>
            <a:p>
              <a:pPr algn="ctr" eaLnBrk="0" hangingPunct="0"/>
              <a:endParaRPr lang="en-US" b="1">
                <a:solidFill>
                  <a:schemeClr val="tx2"/>
                </a:solidFill>
                <a:latin typeface="Arial Narrow" pitchFamily="34" charset="0"/>
              </a:endParaRPr>
            </a:p>
          </p:txBody>
        </p:sp>
        <p:sp>
          <p:nvSpPr>
            <p:cNvPr id="76" name="TextBox 67"/>
            <p:cNvSpPr txBox="1">
              <a:spLocks noChangeArrowheads="1"/>
            </p:cNvSpPr>
            <p:nvPr/>
          </p:nvSpPr>
          <p:spPr bwMode="auto">
            <a:xfrm>
              <a:off x="2866490" y="4685016"/>
              <a:ext cx="633480" cy="368871"/>
            </a:xfrm>
            <a:prstGeom prst="rect">
              <a:avLst/>
            </a:prstGeom>
            <a:noFill/>
            <a:ln w="9525">
              <a:noFill/>
              <a:miter lim="800000"/>
              <a:headEnd/>
              <a:tailEnd/>
            </a:ln>
          </p:spPr>
          <p:txBody>
            <a:bodyPr wrap="none">
              <a:spAutoFit/>
            </a:bodyPr>
            <a:lstStyle/>
            <a:p>
              <a:r>
                <a:rPr lang="en-US" dirty="0">
                  <a:solidFill>
                    <a:schemeClr val="tx2"/>
                  </a:solidFill>
                </a:rPr>
                <a:t>FG1</a:t>
              </a:r>
            </a:p>
          </p:txBody>
        </p:sp>
      </p:grpSp>
      <p:grpSp>
        <p:nvGrpSpPr>
          <p:cNvPr id="77" name="Group 13"/>
          <p:cNvGrpSpPr>
            <a:grpSpLocks/>
          </p:cNvGrpSpPr>
          <p:nvPr/>
        </p:nvGrpSpPr>
        <p:grpSpPr bwMode="auto">
          <a:xfrm>
            <a:off x="3340100" y="4098925"/>
            <a:ext cx="1773989" cy="1027113"/>
            <a:chOff x="1726058" y="4387065"/>
            <a:chExt cx="1773911" cy="1027416"/>
          </a:xfrm>
        </p:grpSpPr>
        <p:sp>
          <p:nvSpPr>
            <p:cNvPr id="78" name="Rectangle 69"/>
            <p:cNvSpPr>
              <a:spLocks noChangeArrowheads="1"/>
            </p:cNvSpPr>
            <p:nvPr/>
          </p:nvSpPr>
          <p:spPr bwMode="auto">
            <a:xfrm>
              <a:off x="1726058" y="4387065"/>
              <a:ext cx="1078787" cy="1027416"/>
            </a:xfrm>
            <a:prstGeom prst="rect">
              <a:avLst/>
            </a:prstGeom>
            <a:noFill/>
            <a:ln w="9525" algn="ctr">
              <a:solidFill>
                <a:schemeClr val="tx2"/>
              </a:solidFill>
              <a:round/>
              <a:headEnd/>
              <a:tailEnd/>
            </a:ln>
          </p:spPr>
          <p:txBody>
            <a:bodyPr wrap="none" anchor="ctr"/>
            <a:lstStyle/>
            <a:p>
              <a:pPr algn="ctr" eaLnBrk="0" hangingPunct="0"/>
              <a:endParaRPr lang="en-US" b="1">
                <a:solidFill>
                  <a:schemeClr val="tx2"/>
                </a:solidFill>
                <a:latin typeface="Arial Narrow" pitchFamily="34" charset="0"/>
              </a:endParaRPr>
            </a:p>
          </p:txBody>
        </p:sp>
        <p:sp>
          <p:nvSpPr>
            <p:cNvPr id="79" name="Can 70"/>
            <p:cNvSpPr>
              <a:spLocks noChangeArrowheads="1"/>
            </p:cNvSpPr>
            <p:nvPr/>
          </p:nvSpPr>
          <p:spPr bwMode="auto">
            <a:xfrm>
              <a:off x="1849348" y="4541178"/>
              <a:ext cx="390418" cy="719191"/>
            </a:xfrm>
            <a:prstGeom prst="can">
              <a:avLst>
                <a:gd name="adj" fmla="val 24996"/>
              </a:avLst>
            </a:prstGeom>
            <a:solidFill>
              <a:srgbClr val="777777"/>
            </a:solidFill>
            <a:ln w="9525" algn="ctr">
              <a:solidFill>
                <a:srgbClr val="FFFFFF"/>
              </a:solidFill>
              <a:round/>
              <a:headEnd/>
              <a:tailEnd/>
            </a:ln>
          </p:spPr>
          <p:txBody>
            <a:bodyPr wrap="none" anchor="ctr"/>
            <a:lstStyle/>
            <a:p>
              <a:pPr algn="ctr" eaLnBrk="0" hangingPunct="0"/>
              <a:endParaRPr lang="en-US" b="1">
                <a:solidFill>
                  <a:schemeClr val="tx2"/>
                </a:solidFill>
                <a:latin typeface="Arial Narrow" pitchFamily="34" charset="0"/>
              </a:endParaRPr>
            </a:p>
          </p:txBody>
        </p:sp>
        <p:sp>
          <p:nvSpPr>
            <p:cNvPr id="80" name="Can 71"/>
            <p:cNvSpPr>
              <a:spLocks noChangeArrowheads="1"/>
            </p:cNvSpPr>
            <p:nvPr/>
          </p:nvSpPr>
          <p:spPr bwMode="auto">
            <a:xfrm>
              <a:off x="2299698" y="4539466"/>
              <a:ext cx="390418" cy="719191"/>
            </a:xfrm>
            <a:prstGeom prst="can">
              <a:avLst>
                <a:gd name="adj" fmla="val 24996"/>
              </a:avLst>
            </a:prstGeom>
            <a:solidFill>
              <a:srgbClr val="777777"/>
            </a:solidFill>
            <a:ln w="9525" algn="ctr">
              <a:solidFill>
                <a:srgbClr val="FFFFFF"/>
              </a:solidFill>
              <a:round/>
              <a:headEnd/>
              <a:tailEnd/>
            </a:ln>
          </p:spPr>
          <p:txBody>
            <a:bodyPr wrap="none" anchor="ctr"/>
            <a:lstStyle/>
            <a:p>
              <a:pPr algn="ctr" eaLnBrk="0" hangingPunct="0"/>
              <a:endParaRPr lang="en-US" b="1">
                <a:solidFill>
                  <a:schemeClr val="tx2"/>
                </a:solidFill>
                <a:latin typeface="Arial Narrow" pitchFamily="34" charset="0"/>
              </a:endParaRPr>
            </a:p>
          </p:txBody>
        </p:sp>
        <p:sp>
          <p:nvSpPr>
            <p:cNvPr id="81" name="TextBox 72"/>
            <p:cNvSpPr txBox="1">
              <a:spLocks noChangeArrowheads="1"/>
            </p:cNvSpPr>
            <p:nvPr/>
          </p:nvSpPr>
          <p:spPr bwMode="auto">
            <a:xfrm>
              <a:off x="2866490" y="4685016"/>
              <a:ext cx="633479" cy="369441"/>
            </a:xfrm>
            <a:prstGeom prst="rect">
              <a:avLst/>
            </a:prstGeom>
            <a:noFill/>
            <a:ln w="9525">
              <a:noFill/>
              <a:miter lim="800000"/>
              <a:headEnd/>
              <a:tailEnd/>
            </a:ln>
          </p:spPr>
          <p:txBody>
            <a:bodyPr wrap="none">
              <a:spAutoFit/>
            </a:bodyPr>
            <a:lstStyle/>
            <a:p>
              <a:r>
                <a:rPr lang="en-US" dirty="0">
                  <a:solidFill>
                    <a:schemeClr val="tx2"/>
                  </a:solidFill>
                </a:rPr>
                <a:t>FG2</a:t>
              </a:r>
            </a:p>
          </p:txBody>
        </p:sp>
      </p:grpSp>
      <p:grpSp>
        <p:nvGrpSpPr>
          <p:cNvPr id="82" name="Group 18"/>
          <p:cNvGrpSpPr>
            <a:grpSpLocks/>
          </p:cNvGrpSpPr>
          <p:nvPr/>
        </p:nvGrpSpPr>
        <p:grpSpPr bwMode="auto">
          <a:xfrm>
            <a:off x="5178425" y="4108450"/>
            <a:ext cx="1773989" cy="1027113"/>
            <a:chOff x="1726058" y="4387065"/>
            <a:chExt cx="1773911" cy="1027416"/>
          </a:xfrm>
        </p:grpSpPr>
        <p:sp>
          <p:nvSpPr>
            <p:cNvPr id="83" name="Rectangle 74"/>
            <p:cNvSpPr>
              <a:spLocks noChangeArrowheads="1"/>
            </p:cNvSpPr>
            <p:nvPr/>
          </p:nvSpPr>
          <p:spPr bwMode="auto">
            <a:xfrm>
              <a:off x="1726058" y="4387065"/>
              <a:ext cx="1078787" cy="1027416"/>
            </a:xfrm>
            <a:prstGeom prst="rect">
              <a:avLst/>
            </a:prstGeom>
            <a:noFill/>
            <a:ln w="9525" algn="ctr">
              <a:solidFill>
                <a:schemeClr val="tx2"/>
              </a:solidFill>
              <a:round/>
              <a:headEnd/>
              <a:tailEnd/>
            </a:ln>
          </p:spPr>
          <p:txBody>
            <a:bodyPr wrap="none" anchor="ctr"/>
            <a:lstStyle/>
            <a:p>
              <a:pPr algn="ctr" eaLnBrk="0" hangingPunct="0"/>
              <a:endParaRPr lang="en-US" b="1">
                <a:solidFill>
                  <a:schemeClr val="tx2"/>
                </a:solidFill>
                <a:latin typeface="Arial Narrow" pitchFamily="34" charset="0"/>
              </a:endParaRPr>
            </a:p>
          </p:txBody>
        </p:sp>
        <p:sp>
          <p:nvSpPr>
            <p:cNvPr id="84" name="Can 75"/>
            <p:cNvSpPr>
              <a:spLocks noChangeArrowheads="1"/>
            </p:cNvSpPr>
            <p:nvPr/>
          </p:nvSpPr>
          <p:spPr bwMode="auto">
            <a:xfrm>
              <a:off x="1849348" y="4541178"/>
              <a:ext cx="390418" cy="719191"/>
            </a:xfrm>
            <a:prstGeom prst="can">
              <a:avLst>
                <a:gd name="adj" fmla="val 24996"/>
              </a:avLst>
            </a:prstGeom>
            <a:solidFill>
              <a:srgbClr val="777777"/>
            </a:solidFill>
            <a:ln w="9525" algn="ctr">
              <a:solidFill>
                <a:srgbClr val="FFFFFF"/>
              </a:solidFill>
              <a:round/>
              <a:headEnd/>
              <a:tailEnd/>
            </a:ln>
          </p:spPr>
          <p:txBody>
            <a:bodyPr wrap="none" anchor="ctr"/>
            <a:lstStyle/>
            <a:p>
              <a:pPr algn="ctr" eaLnBrk="0" hangingPunct="0"/>
              <a:endParaRPr lang="en-US" b="1">
                <a:solidFill>
                  <a:schemeClr val="tx2"/>
                </a:solidFill>
                <a:latin typeface="Arial Narrow" pitchFamily="34" charset="0"/>
              </a:endParaRPr>
            </a:p>
          </p:txBody>
        </p:sp>
        <p:sp>
          <p:nvSpPr>
            <p:cNvPr id="85" name="Can 76"/>
            <p:cNvSpPr>
              <a:spLocks noChangeArrowheads="1"/>
            </p:cNvSpPr>
            <p:nvPr/>
          </p:nvSpPr>
          <p:spPr bwMode="auto">
            <a:xfrm>
              <a:off x="2299698" y="4539466"/>
              <a:ext cx="390418" cy="719191"/>
            </a:xfrm>
            <a:prstGeom prst="can">
              <a:avLst>
                <a:gd name="adj" fmla="val 24996"/>
              </a:avLst>
            </a:prstGeom>
            <a:solidFill>
              <a:srgbClr val="777777"/>
            </a:solidFill>
            <a:ln w="9525" algn="ctr">
              <a:solidFill>
                <a:srgbClr val="FFFFFF"/>
              </a:solidFill>
              <a:round/>
              <a:headEnd/>
              <a:tailEnd/>
            </a:ln>
          </p:spPr>
          <p:txBody>
            <a:bodyPr wrap="none" anchor="ctr"/>
            <a:lstStyle/>
            <a:p>
              <a:pPr algn="ctr" eaLnBrk="0" hangingPunct="0"/>
              <a:endParaRPr lang="en-US" b="1">
                <a:solidFill>
                  <a:schemeClr val="tx2"/>
                </a:solidFill>
                <a:latin typeface="Arial Narrow" pitchFamily="34" charset="0"/>
              </a:endParaRPr>
            </a:p>
          </p:txBody>
        </p:sp>
        <p:sp>
          <p:nvSpPr>
            <p:cNvPr id="86" name="TextBox 77"/>
            <p:cNvSpPr txBox="1">
              <a:spLocks noChangeArrowheads="1"/>
            </p:cNvSpPr>
            <p:nvPr/>
          </p:nvSpPr>
          <p:spPr bwMode="auto">
            <a:xfrm>
              <a:off x="2866490" y="4685016"/>
              <a:ext cx="633479" cy="369441"/>
            </a:xfrm>
            <a:prstGeom prst="rect">
              <a:avLst/>
            </a:prstGeom>
            <a:noFill/>
            <a:ln w="9525">
              <a:noFill/>
              <a:miter lim="800000"/>
              <a:headEnd/>
              <a:tailEnd/>
            </a:ln>
          </p:spPr>
          <p:txBody>
            <a:bodyPr wrap="none">
              <a:spAutoFit/>
            </a:bodyPr>
            <a:lstStyle/>
            <a:p>
              <a:r>
                <a:rPr lang="en-US" dirty="0">
                  <a:solidFill>
                    <a:schemeClr val="tx2"/>
                  </a:solidFill>
                </a:rPr>
                <a:t>FG3</a:t>
              </a:r>
            </a:p>
          </p:txBody>
        </p:sp>
      </p:grpSp>
      <p:sp>
        <p:nvSpPr>
          <p:cNvPr id="87" name="TextBox 86"/>
          <p:cNvSpPr txBox="1">
            <a:spLocks noChangeArrowheads="1"/>
          </p:cNvSpPr>
          <p:nvPr/>
        </p:nvSpPr>
        <p:spPr bwMode="auto">
          <a:xfrm>
            <a:off x="4657725" y="2540000"/>
            <a:ext cx="1287532" cy="646331"/>
          </a:xfrm>
          <a:prstGeom prst="rect">
            <a:avLst/>
          </a:prstGeom>
          <a:noFill/>
          <a:ln w="9525">
            <a:noFill/>
            <a:miter lim="800000"/>
            <a:headEnd/>
            <a:tailEnd/>
          </a:ln>
        </p:spPr>
        <p:txBody>
          <a:bodyPr wrap="none">
            <a:spAutoFit/>
          </a:bodyPr>
          <a:lstStyle/>
          <a:p>
            <a:r>
              <a:rPr lang="en-US" dirty="0">
                <a:solidFill>
                  <a:schemeClr val="tx2"/>
                </a:solidFill>
              </a:rPr>
              <a:t>Partitioned</a:t>
            </a:r>
          </a:p>
          <a:p>
            <a:r>
              <a:rPr lang="en-US" dirty="0" smtClean="0">
                <a:solidFill>
                  <a:schemeClr val="tx2"/>
                </a:solidFill>
              </a:rPr>
              <a:t>table</a:t>
            </a:r>
            <a:endParaRPr lang="en-US" dirty="0">
              <a:solidFill>
                <a:schemeClr val="tx2"/>
              </a:solidFill>
            </a:endParaRPr>
          </a:p>
        </p:txBody>
      </p:sp>
      <p:sp>
        <p:nvSpPr>
          <p:cNvPr id="88" name="Right Brace 87"/>
          <p:cNvSpPr>
            <a:spLocks/>
          </p:cNvSpPr>
          <p:nvPr/>
        </p:nvSpPr>
        <p:spPr bwMode="auto">
          <a:xfrm rot="-5400000">
            <a:off x="3643313" y="1612900"/>
            <a:ext cx="390525" cy="3775075"/>
          </a:xfrm>
          <a:prstGeom prst="rightBrace">
            <a:avLst>
              <a:gd name="adj1" fmla="val 0"/>
              <a:gd name="adj2" fmla="val 50000"/>
            </a:avLst>
          </a:prstGeom>
          <a:noFill/>
          <a:ln w="9525" algn="ctr">
            <a:solidFill>
              <a:schemeClr val="tx2"/>
            </a:solidFill>
            <a:round/>
            <a:headEnd/>
            <a:tailEnd/>
          </a:ln>
        </p:spPr>
        <p:txBody>
          <a:bodyPr wrap="none" anchor="ctr"/>
          <a:lstStyle/>
          <a:p>
            <a:pPr algn="ctr" eaLnBrk="0" hangingPunct="0"/>
            <a:endParaRPr lang="en-US" b="1">
              <a:solidFill>
                <a:schemeClr val="tx2"/>
              </a:solidFill>
              <a:latin typeface="Arial Narrow" pitchFamily="34" charset="0"/>
            </a:endParaRPr>
          </a:p>
        </p:txBody>
      </p:sp>
      <p:sp>
        <p:nvSpPr>
          <p:cNvPr id="89" name="TextBox 88"/>
          <p:cNvSpPr txBox="1">
            <a:spLocks noChangeArrowheads="1"/>
          </p:cNvSpPr>
          <p:nvPr/>
        </p:nvSpPr>
        <p:spPr bwMode="auto">
          <a:xfrm>
            <a:off x="1411288" y="3730625"/>
            <a:ext cx="1223412" cy="369332"/>
          </a:xfrm>
          <a:prstGeom prst="rect">
            <a:avLst/>
          </a:prstGeom>
          <a:noFill/>
          <a:ln w="9525">
            <a:noFill/>
            <a:miter lim="800000"/>
            <a:headEnd/>
            <a:tailEnd/>
          </a:ln>
        </p:spPr>
        <p:txBody>
          <a:bodyPr wrap="none">
            <a:spAutoFit/>
          </a:bodyPr>
          <a:lstStyle/>
          <a:p>
            <a:r>
              <a:rPr lang="en-US" dirty="0">
                <a:solidFill>
                  <a:schemeClr val="tx2"/>
                </a:solidFill>
              </a:rPr>
              <a:t>Partition 1</a:t>
            </a:r>
          </a:p>
        </p:txBody>
      </p:sp>
      <p:sp>
        <p:nvSpPr>
          <p:cNvPr id="90" name="TextBox 89"/>
          <p:cNvSpPr txBox="1">
            <a:spLocks noChangeArrowheads="1"/>
          </p:cNvSpPr>
          <p:nvPr/>
        </p:nvSpPr>
        <p:spPr bwMode="auto">
          <a:xfrm>
            <a:off x="3340100" y="3729038"/>
            <a:ext cx="1223412" cy="369332"/>
          </a:xfrm>
          <a:prstGeom prst="rect">
            <a:avLst/>
          </a:prstGeom>
          <a:noFill/>
          <a:ln w="9525">
            <a:noFill/>
            <a:miter lim="800000"/>
            <a:headEnd/>
            <a:tailEnd/>
          </a:ln>
        </p:spPr>
        <p:txBody>
          <a:bodyPr wrap="none">
            <a:spAutoFit/>
          </a:bodyPr>
          <a:lstStyle/>
          <a:p>
            <a:r>
              <a:rPr lang="en-US" dirty="0">
                <a:solidFill>
                  <a:schemeClr val="tx2"/>
                </a:solidFill>
              </a:rPr>
              <a:t>Partition 2</a:t>
            </a:r>
          </a:p>
        </p:txBody>
      </p:sp>
      <p:sp>
        <p:nvSpPr>
          <p:cNvPr id="91" name="TextBox 90"/>
          <p:cNvSpPr txBox="1">
            <a:spLocks noChangeArrowheads="1"/>
          </p:cNvSpPr>
          <p:nvPr/>
        </p:nvSpPr>
        <p:spPr bwMode="auto">
          <a:xfrm>
            <a:off x="5189538" y="3740150"/>
            <a:ext cx="1223412" cy="369332"/>
          </a:xfrm>
          <a:prstGeom prst="rect">
            <a:avLst/>
          </a:prstGeom>
          <a:noFill/>
          <a:ln w="9525">
            <a:noFill/>
            <a:miter lim="800000"/>
            <a:headEnd/>
            <a:tailEnd/>
          </a:ln>
        </p:spPr>
        <p:txBody>
          <a:bodyPr wrap="none">
            <a:spAutoFit/>
          </a:bodyPr>
          <a:lstStyle/>
          <a:p>
            <a:r>
              <a:rPr lang="en-US" dirty="0">
                <a:solidFill>
                  <a:schemeClr val="tx2"/>
                </a:solidFill>
              </a:rPr>
              <a:t>Partition 3</a:t>
            </a:r>
          </a:p>
        </p:txBody>
      </p:sp>
      <p:cxnSp>
        <p:nvCxnSpPr>
          <p:cNvPr id="92" name="Straight Arrow Connector 91"/>
          <p:cNvCxnSpPr>
            <a:cxnSpLocks noChangeShapeType="1"/>
          </p:cNvCxnSpPr>
          <p:nvPr/>
        </p:nvCxnSpPr>
        <p:spPr bwMode="auto">
          <a:xfrm rot="16200000" flipH="1">
            <a:off x="831056" y="3017044"/>
            <a:ext cx="903288" cy="482600"/>
          </a:xfrm>
          <a:prstGeom prst="straightConnector1">
            <a:avLst/>
          </a:prstGeom>
          <a:noFill/>
          <a:ln w="9525" algn="ctr">
            <a:solidFill>
              <a:schemeClr val="tx2"/>
            </a:solidFill>
            <a:round/>
            <a:headEnd/>
            <a:tailEnd type="arrow" w="med" len="med"/>
          </a:ln>
        </p:spPr>
      </p:cxnSp>
      <p:sp>
        <p:nvSpPr>
          <p:cNvPr id="93" name="TextBox 92"/>
          <p:cNvSpPr txBox="1">
            <a:spLocks noChangeArrowheads="1"/>
          </p:cNvSpPr>
          <p:nvPr/>
        </p:nvSpPr>
        <p:spPr bwMode="auto">
          <a:xfrm>
            <a:off x="754063" y="2436813"/>
            <a:ext cx="1005403" cy="369332"/>
          </a:xfrm>
          <a:prstGeom prst="rect">
            <a:avLst/>
          </a:prstGeom>
          <a:noFill/>
          <a:ln w="9525">
            <a:noFill/>
            <a:miter lim="800000"/>
            <a:headEnd/>
            <a:tailEnd/>
          </a:ln>
        </p:spPr>
        <p:txBody>
          <a:bodyPr wrap="none">
            <a:spAutoFit/>
          </a:bodyPr>
          <a:lstStyle/>
          <a:p>
            <a:r>
              <a:rPr lang="en-US" dirty="0">
                <a:solidFill>
                  <a:schemeClr val="tx2"/>
                </a:solidFill>
              </a:rPr>
              <a:t>Query 1</a:t>
            </a:r>
          </a:p>
        </p:txBody>
      </p:sp>
      <p:sp>
        <p:nvSpPr>
          <p:cNvPr id="94" name="TextBox 93"/>
          <p:cNvSpPr txBox="1">
            <a:spLocks noChangeArrowheads="1"/>
          </p:cNvSpPr>
          <p:nvPr/>
        </p:nvSpPr>
        <p:spPr bwMode="auto">
          <a:xfrm rot="3779664">
            <a:off x="815272" y="3020497"/>
            <a:ext cx="1373005" cy="369332"/>
          </a:xfrm>
          <a:prstGeom prst="rect">
            <a:avLst/>
          </a:prstGeom>
          <a:noFill/>
          <a:ln w="9525">
            <a:noFill/>
            <a:miter lim="800000"/>
            <a:headEnd/>
            <a:tailEnd/>
          </a:ln>
        </p:spPr>
        <p:txBody>
          <a:bodyPr wrap="none">
            <a:spAutoFit/>
          </a:bodyPr>
          <a:lstStyle/>
          <a:p>
            <a:r>
              <a:rPr lang="en-US" dirty="0">
                <a:solidFill>
                  <a:schemeClr val="tx2"/>
                </a:solidFill>
              </a:rPr>
              <a:t>ESCALATE</a:t>
            </a:r>
          </a:p>
        </p:txBody>
      </p:sp>
      <p:sp>
        <p:nvSpPr>
          <p:cNvPr id="95" name="TextBox 94"/>
          <p:cNvSpPr txBox="1">
            <a:spLocks noChangeArrowheads="1"/>
          </p:cNvSpPr>
          <p:nvPr/>
        </p:nvSpPr>
        <p:spPr bwMode="auto">
          <a:xfrm>
            <a:off x="6537325" y="2487613"/>
            <a:ext cx="1005403" cy="369332"/>
          </a:xfrm>
          <a:prstGeom prst="rect">
            <a:avLst/>
          </a:prstGeom>
          <a:noFill/>
          <a:ln w="9525">
            <a:noFill/>
            <a:miter lim="800000"/>
            <a:headEnd/>
            <a:tailEnd/>
          </a:ln>
        </p:spPr>
        <p:txBody>
          <a:bodyPr wrap="none">
            <a:spAutoFit/>
          </a:bodyPr>
          <a:lstStyle/>
          <a:p>
            <a:r>
              <a:rPr lang="en-US" dirty="0">
                <a:solidFill>
                  <a:schemeClr val="tx2"/>
                </a:solidFill>
              </a:rPr>
              <a:t>Query 2</a:t>
            </a:r>
          </a:p>
        </p:txBody>
      </p:sp>
      <p:cxnSp>
        <p:nvCxnSpPr>
          <p:cNvPr id="96" name="Straight Arrow Connector 95"/>
          <p:cNvCxnSpPr>
            <a:cxnSpLocks noChangeShapeType="1"/>
          </p:cNvCxnSpPr>
          <p:nvPr/>
        </p:nvCxnSpPr>
        <p:spPr bwMode="auto">
          <a:xfrm rot="5400000">
            <a:off x="6044407" y="2909094"/>
            <a:ext cx="882650" cy="719137"/>
          </a:xfrm>
          <a:prstGeom prst="straightConnector1">
            <a:avLst/>
          </a:prstGeom>
          <a:noFill/>
          <a:ln w="9525" algn="ctr">
            <a:solidFill>
              <a:schemeClr val="tx2"/>
            </a:solidFill>
            <a:round/>
            <a:headEnd/>
            <a:tailEnd type="arrow" w="med" len="med"/>
          </a:ln>
        </p:spPr>
      </p:cxnSp>
      <p:sp>
        <p:nvSpPr>
          <p:cNvPr id="97" name="TextBox 96"/>
          <p:cNvSpPr txBox="1">
            <a:spLocks noChangeArrowheads="1"/>
          </p:cNvSpPr>
          <p:nvPr/>
        </p:nvSpPr>
        <p:spPr bwMode="auto">
          <a:xfrm>
            <a:off x="533400" y="3381375"/>
            <a:ext cx="928459" cy="369332"/>
          </a:xfrm>
          <a:prstGeom prst="rect">
            <a:avLst/>
          </a:prstGeom>
          <a:noFill/>
          <a:ln w="9525">
            <a:noFill/>
            <a:miter lim="800000"/>
            <a:headEnd/>
            <a:tailEnd/>
          </a:ln>
        </p:spPr>
        <p:txBody>
          <a:bodyPr wrap="none">
            <a:spAutoFit/>
          </a:bodyPr>
          <a:lstStyle/>
          <a:p>
            <a:r>
              <a:rPr lang="en-US" dirty="0" smtClean="0">
                <a:solidFill>
                  <a:schemeClr val="tx2"/>
                </a:solidFill>
              </a:rPr>
              <a:t>Update</a:t>
            </a:r>
            <a:endParaRPr lang="en-US" dirty="0">
              <a:solidFill>
                <a:schemeClr val="tx2"/>
              </a:solidFill>
            </a:endParaRPr>
          </a:p>
        </p:txBody>
      </p:sp>
      <p:sp>
        <p:nvSpPr>
          <p:cNvPr id="98" name="TextBox 97"/>
          <p:cNvSpPr txBox="1">
            <a:spLocks noChangeArrowheads="1"/>
          </p:cNvSpPr>
          <p:nvPr/>
        </p:nvSpPr>
        <p:spPr bwMode="auto">
          <a:xfrm>
            <a:off x="6257925" y="3328988"/>
            <a:ext cx="928459" cy="369332"/>
          </a:xfrm>
          <a:prstGeom prst="rect">
            <a:avLst/>
          </a:prstGeom>
          <a:noFill/>
          <a:ln w="9525">
            <a:noFill/>
            <a:miter lim="800000"/>
            <a:headEnd/>
            <a:tailEnd/>
          </a:ln>
        </p:spPr>
        <p:txBody>
          <a:bodyPr wrap="none">
            <a:spAutoFit/>
          </a:bodyPr>
          <a:lstStyle/>
          <a:p>
            <a:r>
              <a:rPr lang="en-US" dirty="0" smtClean="0">
                <a:solidFill>
                  <a:schemeClr val="tx2"/>
                </a:solidFill>
              </a:rPr>
              <a:t>Update</a:t>
            </a:r>
            <a:endParaRPr lang="en-US" dirty="0">
              <a:solidFill>
                <a:schemeClr val="tx2"/>
              </a:solidFill>
            </a:endParaRPr>
          </a:p>
        </p:txBody>
      </p:sp>
      <p:sp>
        <p:nvSpPr>
          <p:cNvPr id="99" name="Smiley Face 98"/>
          <p:cNvSpPr>
            <a:spLocks noChangeArrowheads="1"/>
          </p:cNvSpPr>
          <p:nvPr/>
        </p:nvSpPr>
        <p:spPr bwMode="auto">
          <a:xfrm>
            <a:off x="7040563" y="2889250"/>
            <a:ext cx="638175" cy="636588"/>
          </a:xfrm>
          <a:prstGeom prst="smileyFace">
            <a:avLst>
              <a:gd name="adj" fmla="val 4653"/>
            </a:avLst>
          </a:prstGeom>
          <a:solidFill>
            <a:srgbClr val="FFFF00"/>
          </a:solidFill>
          <a:ln w="9525" algn="ctr">
            <a:solidFill>
              <a:srgbClr val="333333"/>
            </a:solidFill>
            <a:round/>
            <a:headEnd/>
            <a:tailEnd/>
          </a:ln>
        </p:spPr>
        <p:txBody>
          <a:bodyPr wrap="none" anchor="ctr"/>
          <a:lstStyle/>
          <a:p>
            <a:pPr algn="ctr" eaLnBrk="0" hangingPunct="0"/>
            <a:endParaRPr lang="en-US" b="1">
              <a:solidFill>
                <a:schemeClr val="tx2"/>
              </a:solidFill>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
                                        </p:tgtEl>
                                        <p:attrNameLst>
                                          <p:attrName>style.visibility</p:attrName>
                                        </p:attrNameLst>
                                      </p:cBhvr>
                                      <p:to>
                                        <p:strVal val="visible"/>
                                      </p:to>
                                    </p:set>
                                  </p:childTnLst>
                                </p:cTn>
                              </p:par>
                            </p:childTnLst>
                          </p:cTn>
                        </p:par>
                        <p:par>
                          <p:cTn id="31" fill="hold">
                            <p:stCondLst>
                              <p:cond delay="0"/>
                            </p:stCondLst>
                            <p:childTnLst>
                              <p:par>
                                <p:cTn id="32" presetID="9" presetClass="entr" presetSubtype="0" fill="hold" grpId="0" nodeType="after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dissolve">
                                      <p:cBhvr>
                                        <p:cTn id="34" dur="500"/>
                                        <p:tgtEl>
                                          <p:spTgt spid="4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xit" presetSubtype="0" fill="hold" grpId="1" nodeType="clickEffect">
                                  <p:stCondLst>
                                    <p:cond delay="0"/>
                                  </p:stCondLst>
                                  <p:childTnLst>
                                    <p:animEffect transition="out" filter="dissolve">
                                      <p:cBhvr>
                                        <p:cTn id="38" dur="500"/>
                                        <p:tgtEl>
                                          <p:spTgt spid="97"/>
                                        </p:tgtEl>
                                      </p:cBhvr>
                                    </p:animEffect>
                                    <p:set>
                                      <p:cBhvr>
                                        <p:cTn id="39" dur="1" fill="hold">
                                          <p:stCondLst>
                                            <p:cond delay="499"/>
                                          </p:stCondLst>
                                        </p:cTn>
                                        <p:tgtEl>
                                          <p:spTgt spid="97"/>
                                        </p:tgtEl>
                                        <p:attrNameLst>
                                          <p:attrName>style.visibility</p:attrName>
                                        </p:attrNameLst>
                                      </p:cBhvr>
                                      <p:to>
                                        <p:strVal val="hidden"/>
                                      </p:to>
                                    </p:set>
                                  </p:childTnLst>
                                </p:cTn>
                              </p:par>
                              <p:par>
                                <p:cTn id="40" presetID="9" presetClass="entr" presetSubtype="0" fill="hold" grpId="0" nodeType="with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dissolve">
                                      <p:cBhvr>
                                        <p:cTn id="42" dur="500"/>
                                        <p:tgtEl>
                                          <p:spTgt spid="9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dissolve">
                                      <p:cBhvr>
                                        <p:cTn id="45" dur="500"/>
                                        <p:tgtEl>
                                          <p:spTgt spid="43"/>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8"/>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9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0">
                                            <p:txEl>
                                              <p:pRg st="9" end="9"/>
                                            </p:txEl>
                                          </p:spTgt>
                                        </p:tgtEl>
                                        <p:attrNameLst>
                                          <p:attrName>style.visibility</p:attrName>
                                        </p:attrNameLst>
                                      </p:cBhvr>
                                      <p:to>
                                        <p:strVal val="visible"/>
                                      </p:to>
                                    </p:set>
                                  </p:childTnLst>
                                </p:cTn>
                              </p:par>
                              <p:par>
                                <p:cTn id="58" presetID="9" presetClass="entr" presetSubtype="0" fill="hold" grpId="0" nodeType="withEffect">
                                  <p:stCondLst>
                                    <p:cond delay="0"/>
                                  </p:stCondLst>
                                  <p:childTnLst>
                                    <p:set>
                                      <p:cBhvr>
                                        <p:cTn id="59" dur="1" fill="hold">
                                          <p:stCondLst>
                                            <p:cond delay="0"/>
                                          </p:stCondLst>
                                        </p:cTn>
                                        <p:tgtEl>
                                          <p:spTgt spid="99"/>
                                        </p:tgtEl>
                                        <p:attrNameLst>
                                          <p:attrName>style.visibility</p:attrName>
                                        </p:attrNameLst>
                                      </p:cBhvr>
                                      <p:to>
                                        <p:strVal val="visible"/>
                                      </p:to>
                                    </p:set>
                                    <p:animEffect transition="in" filter="dissolve">
                                      <p:cBhvr>
                                        <p:cTn id="60"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p:bldP spid="43" grpId="0"/>
      <p:bldP spid="87" grpId="0"/>
      <p:bldP spid="88" grpId="0" animBg="1"/>
      <p:bldP spid="89" grpId="0"/>
      <p:bldP spid="90" grpId="0"/>
      <p:bldP spid="91" grpId="0"/>
      <p:bldP spid="93" grpId="0"/>
      <p:bldP spid="94" grpId="0"/>
      <p:bldP spid="95" grpId="0"/>
      <p:bldP spid="97" grpId="0"/>
      <p:bldP spid="97" grpId="1"/>
      <p:bldP spid="98" grpId="0"/>
      <p:bldP spid="9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228600"/>
            <a:ext cx="9144000" cy="769441"/>
          </a:xfrm>
          <a:prstGeom prst="rect">
            <a:avLst/>
          </a:prstGeom>
          <a:noFill/>
        </p:spPr>
        <p:txBody>
          <a:bodyPr wrap="square" rtlCol="0">
            <a:spAutoFit/>
          </a:bodyPr>
          <a:lstStyle/>
          <a:p>
            <a:pPr algn="ctr"/>
            <a:r>
              <a:rPr lang="en-US" sz="4400" i="1" dirty="0" smtClean="0">
                <a:solidFill>
                  <a:schemeClr val="bg1"/>
                </a:solidFill>
              </a:rPr>
              <a:t>Lock Monitoring</a:t>
            </a:r>
            <a:endParaRPr lang="en-US" sz="2400" i="1" dirty="0">
              <a:solidFill>
                <a:schemeClr val="bg1"/>
              </a:solidFill>
            </a:endParaRPr>
          </a:p>
        </p:txBody>
      </p:sp>
      <p:sp>
        <p:nvSpPr>
          <p:cNvPr id="39" name="Content Placeholder 2"/>
          <p:cNvSpPr txBox="1">
            <a:spLocks/>
          </p:cNvSpPr>
          <p:nvPr/>
        </p:nvSpPr>
        <p:spPr>
          <a:xfrm>
            <a:off x="0" y="1219200"/>
            <a:ext cx="9144000" cy="51054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Locking can be monitored using the DMV </a:t>
            </a:r>
            <a:r>
              <a:rPr kumimoji="0" lang="en-US" sz="2400" b="0" i="0" u="none" strike="noStrike" kern="1200" cap="none" spc="0" normalizeH="0" baseline="0" noProof="0" dirty="0" err="1" smtClean="0">
                <a:ln>
                  <a:noFill/>
                </a:ln>
                <a:effectLst/>
                <a:uLnTx/>
                <a:uFillTx/>
                <a:latin typeface="+mn-lt"/>
                <a:ea typeface="+mn-ea"/>
                <a:cs typeface="+mn-cs"/>
              </a:rPr>
              <a:t>sys.dm_tran_locks</a:t>
            </a:r>
            <a:endParaRPr kumimoji="0" lang="en-US" sz="2400" b="0" i="0" u="none" strike="noStrike" kern="1200" cap="none" spc="0" normalizeH="0" baseline="0" noProof="0" dirty="0" smtClean="0">
              <a:ln>
                <a:noFill/>
              </a:ln>
              <a:effectLst/>
              <a:uLnTx/>
              <a:uFillTx/>
              <a:latin typeface="+mn-lt"/>
              <a:ea typeface="+mn-ea"/>
              <a:cs typeface="+mn-cs"/>
            </a:endParaRP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Courier New" pitchFamily="49" charset="0"/>
                <a:ea typeface="+mn-ea"/>
                <a:cs typeface="Courier New" pitchFamily="49" charset="0"/>
              </a:rPr>
              <a:t>SELECT * </a:t>
            </a:r>
            <a:br>
              <a:rPr kumimoji="0" lang="en-US" sz="2400" b="0" i="0" u="none" strike="noStrike" kern="1200" cap="none" spc="0" normalizeH="0" baseline="0" noProof="0" dirty="0" smtClean="0">
                <a:ln>
                  <a:noFill/>
                </a:ln>
                <a:effectLst/>
                <a:uLnTx/>
                <a:uFillTx/>
                <a:latin typeface="Courier New" pitchFamily="49" charset="0"/>
                <a:ea typeface="+mn-ea"/>
                <a:cs typeface="Courier New" pitchFamily="49" charset="0"/>
              </a:rPr>
            </a:br>
            <a:r>
              <a:rPr kumimoji="0" lang="en-US" sz="2400" b="0" i="0" u="none" strike="noStrike" kern="1200" cap="none" spc="0" normalizeH="0" baseline="0" noProof="0" dirty="0" smtClean="0">
                <a:ln>
                  <a:noFill/>
                </a:ln>
                <a:effectLst/>
                <a:uLnTx/>
                <a:uFillTx/>
                <a:latin typeface="Courier New" pitchFamily="49" charset="0"/>
                <a:ea typeface="+mn-ea"/>
                <a:cs typeface="Courier New" pitchFamily="49" charset="0"/>
              </a:rPr>
              <a:t>FROM </a:t>
            </a:r>
            <a:r>
              <a:rPr kumimoji="0" lang="en-US" sz="2400" b="0" i="0" u="none" strike="noStrike" kern="1200" cap="none" spc="0" normalizeH="0" baseline="0" noProof="0" dirty="0" err="1" smtClean="0">
                <a:ln>
                  <a:noFill/>
                </a:ln>
                <a:effectLst/>
                <a:uLnTx/>
                <a:uFillTx/>
                <a:latin typeface="Courier New" pitchFamily="49" charset="0"/>
                <a:ea typeface="+mn-ea"/>
                <a:cs typeface="Courier New" pitchFamily="49" charset="0"/>
              </a:rPr>
              <a:t>sys.dm_tran_locks</a:t>
            </a:r>
            <a:r>
              <a:rPr kumimoji="0" lang="en-US" sz="2400" b="0" i="0" u="none" strike="noStrike" kern="1200" cap="none" spc="0" normalizeH="0" baseline="0" noProof="0" dirty="0" smtClean="0">
                <a:ln>
                  <a:noFill/>
                </a:ln>
                <a:effectLst/>
                <a:uLnTx/>
                <a:uFillTx/>
                <a:latin typeface="Courier New" pitchFamily="49" charset="0"/>
                <a:ea typeface="+mn-ea"/>
                <a:cs typeface="Courier New" pitchFamily="49" charset="0"/>
              </a:rPr>
              <a:t> </a:t>
            </a:r>
            <a:br>
              <a:rPr kumimoji="0" lang="en-US" sz="2400" b="0" i="0" u="none" strike="noStrike" kern="1200" cap="none" spc="0" normalizeH="0" baseline="0" noProof="0" dirty="0" smtClean="0">
                <a:ln>
                  <a:noFill/>
                </a:ln>
                <a:effectLst/>
                <a:uLnTx/>
                <a:uFillTx/>
                <a:latin typeface="Courier New" pitchFamily="49" charset="0"/>
                <a:ea typeface="+mn-ea"/>
                <a:cs typeface="Courier New" pitchFamily="49" charset="0"/>
              </a:rPr>
            </a:br>
            <a:r>
              <a:rPr kumimoji="0" lang="en-US" sz="2400" b="0" i="0" u="none" strike="noStrike" kern="1200" cap="none" spc="0" normalizeH="0" baseline="0" noProof="0" dirty="0" smtClean="0">
                <a:ln>
                  <a:noFill/>
                </a:ln>
                <a:effectLst/>
                <a:uLnTx/>
                <a:uFillTx/>
                <a:latin typeface="Courier New" pitchFamily="49" charset="0"/>
                <a:ea typeface="+mn-ea"/>
                <a:cs typeface="Courier New" pitchFamily="49" charset="0"/>
              </a:rPr>
              <a:t>WHERE [</a:t>
            </a:r>
            <a:r>
              <a:rPr kumimoji="0" lang="en-US" sz="2400" b="0" i="0" u="none" strike="noStrike" kern="1200" cap="none" spc="0" normalizeH="0" baseline="0" noProof="0" dirty="0" err="1" smtClean="0">
                <a:ln>
                  <a:noFill/>
                </a:ln>
                <a:effectLst/>
                <a:uLnTx/>
                <a:uFillTx/>
                <a:latin typeface="Courier New" pitchFamily="49" charset="0"/>
                <a:ea typeface="+mn-ea"/>
                <a:cs typeface="Courier New" pitchFamily="49" charset="0"/>
              </a:rPr>
              <a:t>resource_type</a:t>
            </a:r>
            <a:r>
              <a:rPr kumimoji="0" lang="en-US" sz="2400" b="0" i="0" u="none" strike="noStrike" kern="1200" cap="none" spc="0" normalizeH="0" baseline="0" noProof="0" dirty="0" smtClean="0">
                <a:ln>
                  <a:noFill/>
                </a:ln>
                <a:effectLst/>
                <a:uLnTx/>
                <a:uFillTx/>
                <a:latin typeface="Courier New" pitchFamily="49" charset="0"/>
                <a:ea typeface="+mn-ea"/>
                <a:cs typeface="Courier New" pitchFamily="49" charset="0"/>
              </a:rPr>
              <a:t>] &lt;&gt; 'DATABASE‘</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Table level escalation will show:</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Partition level escalation will show:</a:t>
            </a:r>
            <a:endParaRPr kumimoji="0" lang="en-US" sz="2400" b="0" i="0" u="none" strike="noStrike" kern="1200" cap="none" spc="0" normalizeH="0" baseline="0" noProof="0" dirty="0">
              <a:ln>
                <a:noFill/>
              </a:ln>
              <a:effectLst/>
              <a:uLnTx/>
              <a:uFillTx/>
              <a:latin typeface="+mn-lt"/>
              <a:ea typeface="+mn-ea"/>
              <a:cs typeface="+mn-cs"/>
            </a:endParaRPr>
          </a:p>
        </p:txBody>
      </p:sp>
      <p:pic>
        <p:nvPicPr>
          <p:cNvPr id="44" name="Picture 2"/>
          <p:cNvPicPr>
            <a:picLocks noChangeAspect="1" noChangeArrowheads="1"/>
          </p:cNvPicPr>
          <p:nvPr/>
        </p:nvPicPr>
        <p:blipFill>
          <a:blip r:embed="rId3"/>
          <a:srcRect/>
          <a:stretch>
            <a:fillRect/>
          </a:stretch>
        </p:blipFill>
        <p:spPr bwMode="auto">
          <a:xfrm>
            <a:off x="800437" y="4924425"/>
            <a:ext cx="5219363" cy="561975"/>
          </a:xfrm>
          <a:prstGeom prst="rect">
            <a:avLst/>
          </a:prstGeom>
          <a:noFill/>
          <a:ln w="9525">
            <a:noFill/>
            <a:miter lim="800000"/>
            <a:headEnd/>
            <a:tailEnd/>
          </a:ln>
          <a:effectLst/>
        </p:spPr>
      </p:pic>
      <p:pic>
        <p:nvPicPr>
          <p:cNvPr id="45" name="Picture 3"/>
          <p:cNvPicPr>
            <a:picLocks noChangeAspect="1" noChangeArrowheads="1"/>
          </p:cNvPicPr>
          <p:nvPr/>
        </p:nvPicPr>
        <p:blipFill>
          <a:blip r:embed="rId4"/>
          <a:srcRect/>
          <a:stretch>
            <a:fillRect/>
          </a:stretch>
        </p:blipFill>
        <p:spPr bwMode="auto">
          <a:xfrm>
            <a:off x="800437" y="3429000"/>
            <a:ext cx="5219363" cy="390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228600"/>
            <a:ext cx="9144000" cy="769441"/>
          </a:xfrm>
          <a:prstGeom prst="rect">
            <a:avLst/>
          </a:prstGeom>
          <a:noFill/>
        </p:spPr>
        <p:txBody>
          <a:bodyPr wrap="square" rtlCol="0">
            <a:spAutoFit/>
          </a:bodyPr>
          <a:lstStyle/>
          <a:p>
            <a:pPr algn="ctr"/>
            <a:r>
              <a:rPr lang="en-US" sz="4400" i="1" dirty="0" smtClean="0">
                <a:solidFill>
                  <a:schemeClr val="bg1"/>
                </a:solidFill>
              </a:rPr>
              <a:t>Control Lock Granularity</a:t>
            </a:r>
            <a:endParaRPr lang="en-US" sz="2400" i="1" dirty="0">
              <a:solidFill>
                <a:schemeClr val="bg1"/>
              </a:solidFill>
            </a:endParaRPr>
          </a:p>
        </p:txBody>
      </p:sp>
      <p:sp>
        <p:nvSpPr>
          <p:cNvPr id="10" name="Rectangle 3"/>
          <p:cNvSpPr txBox="1">
            <a:spLocks noChangeAspect="1" noChangeArrowheads="1"/>
          </p:cNvSpPr>
          <p:nvPr/>
        </p:nvSpPr>
        <p:spPr>
          <a:xfrm>
            <a:off x="0" y="1219200"/>
            <a:ext cx="9144000" cy="51054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i="0" u="none" strike="noStrike" kern="1200" cap="none" spc="0" normalizeH="0" baseline="0" noProof="0" dirty="0" smtClean="0">
                <a:ln>
                  <a:noFill/>
                </a:ln>
                <a:effectLst/>
                <a:uLnTx/>
                <a:uFillTx/>
                <a:latin typeface="+mn-lt"/>
                <a:ea typeface="+mn-ea"/>
                <a:cs typeface="+mn-cs"/>
              </a:rPr>
              <a:t>Be careful! Lock hints can negatively affect:</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000" i="0" u="none" strike="noStrike" kern="1200" cap="none" spc="0" normalizeH="0" baseline="0" noProof="0" dirty="0" smtClean="0">
                <a:ln>
                  <a:noFill/>
                </a:ln>
                <a:effectLst/>
                <a:uLnTx/>
                <a:uFillTx/>
                <a:latin typeface="+mn-lt"/>
                <a:ea typeface="+mn-ea"/>
                <a:cs typeface="+mn-cs"/>
              </a:rPr>
              <a:t>Performance – the query may take long to run</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000" i="0" u="none" strike="noStrike" kern="1200" cap="none" spc="0" normalizeH="0" baseline="0" noProof="0" dirty="0" smtClean="0">
                <a:ln>
                  <a:noFill/>
                </a:ln>
                <a:effectLst/>
                <a:uLnTx/>
                <a:uFillTx/>
                <a:latin typeface="+mn-lt"/>
                <a:ea typeface="+mn-ea"/>
                <a:cs typeface="+mn-cs"/>
              </a:rPr>
              <a:t>Concurrency – the query might run faster but other users must wait… is that really faster?</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1" i="0" u="none" strike="noStrike" kern="1200" cap="none" spc="0" normalizeH="0" baseline="0" noProof="0" dirty="0" smtClean="0">
                <a:ln>
                  <a:noFill/>
                </a:ln>
                <a:solidFill>
                  <a:schemeClr val="tx2"/>
                </a:solidFill>
                <a:effectLst/>
                <a:uLnTx/>
                <a:uFillTx/>
                <a:latin typeface="+mn-lt"/>
                <a:ea typeface="+mn-ea"/>
                <a:cs typeface="+mn-cs"/>
              </a:rPr>
              <a:t>ROWLOCK</a:t>
            </a: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use row level locking instead of table or page</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000" b="0" i="0" u="none" strike="noStrike" kern="1200" cap="none" spc="0" normalizeH="0" baseline="0" noProof="0" dirty="0" smtClean="0">
                <a:ln>
                  <a:noFill/>
                </a:ln>
                <a:effectLst/>
                <a:uLnTx/>
                <a:uFillTx/>
                <a:latin typeface="+mn-lt"/>
                <a:ea typeface="+mn-ea"/>
                <a:cs typeface="+mn-cs"/>
              </a:rPr>
              <a:t>This may not be possible depending on resources and may force the query to take longer but give you better concurrency</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1" i="0" u="none" strike="noStrike" kern="1200" cap="none" spc="0" normalizeH="0" baseline="0" noProof="0" dirty="0" smtClean="0">
                <a:ln>
                  <a:noFill/>
                </a:ln>
                <a:solidFill>
                  <a:schemeClr val="tx2"/>
                </a:solidFill>
                <a:effectLst/>
                <a:uLnTx/>
                <a:uFillTx/>
                <a:latin typeface="+mn-lt"/>
                <a:ea typeface="+mn-ea"/>
                <a:cs typeface="+mn-cs"/>
              </a:rPr>
              <a:t>PAGLOCK</a:t>
            </a: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similar to row level but page level instead, this may be a better choice depending on data distribution</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1" i="0" u="none" strike="noStrike" kern="1200" cap="none" spc="0" normalizeH="0" baseline="0" noProof="0" dirty="0" smtClean="0">
                <a:ln>
                  <a:noFill/>
                </a:ln>
                <a:solidFill>
                  <a:schemeClr val="tx2"/>
                </a:solidFill>
                <a:effectLst/>
                <a:uLnTx/>
                <a:uFillTx/>
                <a:latin typeface="+mn-lt"/>
                <a:ea typeface="+mn-ea"/>
                <a:cs typeface="+mn-cs"/>
              </a:rPr>
              <a:t>TABLOCK</a:t>
            </a: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better for off hour updates when concurrency might not be a problem</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228600"/>
            <a:ext cx="9144000" cy="769441"/>
          </a:xfrm>
          <a:prstGeom prst="rect">
            <a:avLst/>
          </a:prstGeom>
          <a:noFill/>
        </p:spPr>
        <p:txBody>
          <a:bodyPr wrap="square" rtlCol="0">
            <a:spAutoFit/>
          </a:bodyPr>
          <a:lstStyle/>
          <a:p>
            <a:pPr algn="ctr"/>
            <a:r>
              <a:rPr lang="en-US" sz="4400" i="1" dirty="0" smtClean="0">
                <a:solidFill>
                  <a:schemeClr val="bg1"/>
                </a:solidFill>
              </a:rPr>
              <a:t>Controlling Lock Type</a:t>
            </a:r>
            <a:endParaRPr lang="en-US" sz="2400" i="1" dirty="0">
              <a:solidFill>
                <a:schemeClr val="bg1"/>
              </a:solidFill>
            </a:endParaRPr>
          </a:p>
        </p:txBody>
      </p:sp>
      <p:sp>
        <p:nvSpPr>
          <p:cNvPr id="8" name="Rectangle 3"/>
          <p:cNvSpPr txBox="1">
            <a:spLocks noChangeAspect="1" noChangeArrowheads="1"/>
          </p:cNvSpPr>
          <p:nvPr/>
        </p:nvSpPr>
        <p:spPr>
          <a:xfrm>
            <a:off x="0" y="1219200"/>
            <a:ext cx="9144000" cy="51054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800" b="1" i="0" u="none" strike="noStrike" kern="1200" cap="none" spc="0" normalizeH="0" baseline="0" noProof="0" dirty="0" smtClean="0">
                <a:ln>
                  <a:noFill/>
                </a:ln>
                <a:solidFill>
                  <a:schemeClr val="tx2"/>
                </a:solidFill>
                <a:effectLst/>
                <a:uLnTx/>
                <a:uFillTx/>
                <a:latin typeface="+mn-lt"/>
                <a:ea typeface="+mn-ea"/>
                <a:cs typeface="+mn-cs"/>
              </a:rPr>
              <a:t>UPDLOCK</a:t>
            </a:r>
            <a:r>
              <a:rPr kumimoji="0" lang="en-US" sz="2800" b="0" i="0" u="none" strike="noStrike" kern="1200" cap="none" spc="0" normalizeH="0" baseline="0" noProof="0" dirty="0" smtClean="0">
                <a:ln>
                  <a:noFill/>
                </a:ln>
                <a:solidFill>
                  <a:srgbClr val="FFFF99"/>
                </a:solidFill>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requests that an update lock be used (instead of a shared lock – typically used when you plan to do modifications within the transaction)</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200" b="0" i="0" u="none" strike="noStrike" kern="1200" cap="none" spc="0" normalizeH="0" baseline="0" noProof="0" dirty="0" smtClean="0">
                <a:ln>
                  <a:noFill/>
                </a:ln>
                <a:effectLst/>
                <a:uLnTx/>
                <a:uFillTx/>
                <a:latin typeface="+mn-lt"/>
                <a:ea typeface="+mn-ea"/>
                <a:cs typeface="+mn-cs"/>
              </a:rPr>
              <a:t>This can only be used at the row or page level</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200" b="0" i="0" u="none" strike="noStrike" kern="1200" cap="none" spc="0" normalizeH="0" baseline="0" noProof="0" dirty="0" smtClean="0">
                <a:ln>
                  <a:noFill/>
                </a:ln>
                <a:effectLst/>
                <a:uLnTx/>
                <a:uFillTx/>
                <a:latin typeface="+mn-lt"/>
                <a:ea typeface="+mn-ea"/>
                <a:cs typeface="+mn-cs"/>
              </a:rPr>
              <a:t>Update locks do not exist at any other level</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800" b="1" i="0" u="none" strike="noStrike" kern="1200" cap="none" spc="0" normalizeH="0" baseline="0" noProof="0" dirty="0" smtClean="0">
                <a:ln>
                  <a:noFill/>
                </a:ln>
                <a:solidFill>
                  <a:schemeClr val="tx2"/>
                </a:solidFill>
                <a:effectLst/>
                <a:uLnTx/>
                <a:uFillTx/>
                <a:latin typeface="+mn-lt"/>
                <a:ea typeface="+mn-ea"/>
                <a:cs typeface="+mn-cs"/>
              </a:rPr>
              <a:t>XLOCK</a:t>
            </a:r>
            <a:r>
              <a:rPr kumimoji="0" lang="en-US" sz="2800" b="0" i="0" u="none" strike="noStrike" kern="1200" cap="none" spc="0" normalizeH="0" baseline="0" noProof="0" dirty="0" smtClean="0">
                <a:ln>
                  <a:noFill/>
                </a:ln>
                <a:solidFill>
                  <a:schemeClr val="accent2"/>
                </a:solidFill>
                <a:effectLst/>
                <a:uLnTx/>
                <a:uFillTx/>
                <a:latin typeface="+mn-lt"/>
                <a:ea typeface="+mn-ea"/>
                <a:cs typeface="+mn-cs"/>
              </a:rPr>
              <a:t> </a:t>
            </a:r>
            <a:r>
              <a:rPr kumimoji="0" lang="en-US" sz="2800" b="0" i="0" u="none" strike="noStrike" kern="1200" cap="none" spc="0" normalizeH="0" baseline="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requests an </a:t>
            </a:r>
            <a:r>
              <a:rPr kumimoji="0" lang="en-US" sz="2400" b="0" i="0" u="none" strike="noStrike" kern="1200" cap="none" spc="0" normalizeH="0" baseline="0" noProof="0" dirty="0" err="1" smtClean="0">
                <a:ln>
                  <a:noFill/>
                </a:ln>
                <a:effectLst/>
                <a:uLnTx/>
                <a:uFillTx/>
                <a:latin typeface="+mn-lt"/>
                <a:ea typeface="+mn-ea"/>
                <a:cs typeface="+mn-cs"/>
              </a:rPr>
              <a:t>eXclusive</a:t>
            </a:r>
            <a:r>
              <a:rPr kumimoji="0" lang="en-US" sz="2400" b="0" i="0" u="none" strike="noStrike" kern="1200" cap="none" spc="0" normalizeH="0" baseline="0" noProof="0" dirty="0" smtClean="0">
                <a:ln>
                  <a:noFill/>
                </a:ln>
                <a:effectLst/>
                <a:uLnTx/>
                <a:uFillTx/>
                <a:latin typeface="+mn-lt"/>
                <a:ea typeface="+mn-ea"/>
                <a:cs typeface="+mn-cs"/>
              </a:rPr>
              <a:t> lock at the row, page, or table level</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000" b="0" i="0" u="none" strike="noStrike" kern="1200" cap="none" spc="0" normalizeH="0" baseline="0" noProof="0" dirty="0" smtClean="0">
                <a:ln>
                  <a:noFill/>
                </a:ln>
                <a:effectLst/>
                <a:uLnTx/>
                <a:uFillTx/>
                <a:latin typeface="+mn-lt"/>
                <a:ea typeface="+mn-ea"/>
                <a:cs typeface="+mn-cs"/>
              </a:rPr>
              <a:t>This can negatively affect concurrency while increasing performance – for this statement/transaction</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000" b="0" i="0" u="none" strike="noStrike" kern="1200" cap="none" spc="0" normalizeH="0" baseline="0" noProof="0" dirty="0" smtClean="0">
                <a:ln>
                  <a:noFill/>
                </a:ln>
                <a:effectLst/>
                <a:uLnTx/>
                <a:uFillTx/>
                <a:latin typeface="+mn-lt"/>
                <a:ea typeface="+mn-ea"/>
                <a:cs typeface="+mn-cs"/>
              </a:rPr>
              <a:t>Used if you want to bypass update locks and disallow readers</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800" b="0" i="1" u="none" strike="noStrike" kern="1200" cap="none" spc="0" normalizeH="0" baseline="0" noProof="0" dirty="0" smtClean="0">
                <a:ln>
                  <a:noFill/>
                </a:ln>
                <a:effectLst/>
                <a:uLnTx/>
                <a:uFillTx/>
                <a:latin typeface="Times New Roman" pitchFamily="18" charset="0"/>
                <a:ea typeface="+mn-ea"/>
                <a:cs typeface="+mn-cs"/>
              </a:rPr>
              <a:t>For more information see “Locking Hints” in the BOL</a:t>
            </a:r>
            <a:endParaRPr kumimoji="0" lang="en-US" sz="2800" b="0" i="1" u="none" strike="noStrike" kern="1200" cap="none" spc="0" normalizeH="0" baseline="0" noProof="0" dirty="0">
              <a:ln>
                <a:noFill/>
              </a:ln>
              <a:effectLst/>
              <a:uLnTx/>
              <a:uFillTx/>
              <a:latin typeface="Times New Roman" pitchFamily="18" charset="0"/>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Locking and Blocking</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8" name="Rectangle 3"/>
          <p:cNvSpPr txBox="1">
            <a:spLocks noChangeAspect="1" noChangeArrowheads="1"/>
          </p:cNvSpPr>
          <p:nvPr/>
        </p:nvSpPr>
        <p:spPr>
          <a:xfrm>
            <a:off x="0" y="1219200"/>
            <a:ext cx="9144000" cy="51054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
                <a:schemeClr val="accent2">
                  <a:lumMod val="50000"/>
                </a:schemeClr>
              </a:buClr>
              <a:buSzPct val="100000"/>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Locking</a:t>
            </a:r>
          </a:p>
          <a:p>
            <a:pPr lvl="1">
              <a:spcBef>
                <a:spcPct val="20000"/>
              </a:spcBef>
              <a:buClr>
                <a:schemeClr val="accent2">
                  <a:lumMod val="50000"/>
                </a:schemeClr>
              </a:buClr>
              <a:buFont typeface="Wingdings" pitchFamily="2" charset="2"/>
              <a:buChar char="§"/>
            </a:pPr>
            <a:r>
              <a:rPr kumimoji="0" lang="en-US" sz="2000" b="0" i="0" u="none" strike="noStrike" kern="1200" cap="none" spc="0" normalizeH="0" baseline="0" noProof="0" dirty="0" smtClean="0">
                <a:ln>
                  <a:noFill/>
                </a:ln>
                <a:effectLst/>
                <a:uLnTx/>
                <a:uFillTx/>
                <a:latin typeface="+mn-lt"/>
                <a:ea typeface="+mn-ea"/>
                <a:cs typeface="+mn-cs"/>
              </a:rPr>
              <a:t>The basics</a:t>
            </a:r>
          </a:p>
          <a:p>
            <a:pPr lvl="1">
              <a:spcBef>
                <a:spcPct val="20000"/>
              </a:spcBef>
              <a:buClr>
                <a:schemeClr val="accent2">
                  <a:lumMod val="50000"/>
                </a:schemeClr>
              </a:buClr>
              <a:buFont typeface="Wingdings" pitchFamily="2" charset="2"/>
              <a:buChar char="§"/>
            </a:pPr>
            <a:r>
              <a:rPr kumimoji="0" lang="en-US" sz="2000" b="0" i="0" u="none" strike="noStrike" kern="1200" cap="none" spc="0" normalizeH="0" baseline="0" noProof="0" dirty="0" smtClean="0">
                <a:ln>
                  <a:noFill/>
                </a:ln>
                <a:effectLst/>
                <a:uLnTx/>
                <a:uFillTx/>
                <a:latin typeface="+mn-lt"/>
                <a:ea typeface="+mn-ea"/>
                <a:cs typeface="+mn-cs"/>
              </a:rPr>
              <a:t>The anatomy of a data modification</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Locking and blocking</a:t>
            </a:r>
          </a:p>
          <a:p>
            <a:pPr lvl="1">
              <a:spcBef>
                <a:spcPct val="20000"/>
              </a:spcBef>
              <a:buClr>
                <a:schemeClr val="accent2">
                  <a:lumMod val="50000"/>
                </a:schemeClr>
              </a:buClr>
              <a:buFont typeface="Wingdings" pitchFamily="2" charset="2"/>
              <a:buChar char="§"/>
            </a:pPr>
            <a:r>
              <a:rPr kumimoji="0" lang="en-US" sz="2000" b="0" i="0" u="none" strike="noStrike" kern="1200" cap="none" spc="0" normalizeH="0" baseline="0" noProof="0" dirty="0" smtClean="0">
                <a:ln>
                  <a:noFill/>
                </a:ln>
                <a:effectLst/>
                <a:uLnTx/>
                <a:uFillTx/>
                <a:latin typeface="+mn-lt"/>
                <a:ea typeface="+mn-ea"/>
                <a:cs typeface="+mn-cs"/>
              </a:rPr>
              <a:t>Locking</a:t>
            </a:r>
          </a:p>
          <a:p>
            <a:pPr marL="914400" marR="0" lvl="2" indent="0" defTabSz="914400" rtl="0" eaLnBrk="1" fontAlgn="auto" latinLnBrk="0" hangingPunct="1">
              <a:lnSpc>
                <a:spcPct val="100000"/>
              </a:lnSpc>
              <a:spcBef>
                <a:spcPct val="20000"/>
              </a:spcBef>
              <a:spcAft>
                <a:spcPts val="0"/>
              </a:spcAft>
              <a:buClr>
                <a:schemeClr val="accent2">
                  <a:lumMod val="50000"/>
                </a:schemeClr>
              </a:buClr>
              <a:buSzTx/>
              <a:buFont typeface="Courier New" pitchFamily="49" charset="0"/>
              <a:buChar char="o"/>
              <a:tabLst/>
              <a:defRPr/>
            </a:pPr>
            <a:r>
              <a:rPr kumimoji="0" lang="en-US" sz="1800" b="0" i="0" u="none" strike="noStrike" kern="1200" cap="none" spc="0" normalizeH="0" baseline="0" noProof="0" dirty="0" smtClean="0">
                <a:ln>
                  <a:noFill/>
                </a:ln>
                <a:effectLst/>
                <a:uLnTx/>
                <a:uFillTx/>
                <a:latin typeface="+mn-lt"/>
                <a:ea typeface="+mn-ea"/>
                <a:cs typeface="+mn-cs"/>
              </a:rPr>
              <a:t>Granularity</a:t>
            </a:r>
          </a:p>
          <a:p>
            <a:pPr marL="914400" marR="0" lvl="2" indent="0" defTabSz="914400" rtl="0" eaLnBrk="1" fontAlgn="auto" latinLnBrk="0" hangingPunct="1">
              <a:lnSpc>
                <a:spcPct val="100000"/>
              </a:lnSpc>
              <a:spcBef>
                <a:spcPct val="20000"/>
              </a:spcBef>
              <a:spcAft>
                <a:spcPts val="0"/>
              </a:spcAft>
              <a:buClr>
                <a:schemeClr val="accent2">
                  <a:lumMod val="50000"/>
                </a:schemeClr>
              </a:buClr>
              <a:buSzTx/>
              <a:buFont typeface="Courier New" pitchFamily="49" charset="0"/>
              <a:buChar char="o"/>
              <a:tabLst/>
              <a:defRPr/>
            </a:pPr>
            <a:r>
              <a:rPr kumimoji="0" lang="en-US" sz="1800" b="0" i="0" u="none" strike="noStrike" kern="1200" cap="none" spc="0" normalizeH="0" baseline="0" noProof="0" dirty="0" smtClean="0">
                <a:ln>
                  <a:noFill/>
                </a:ln>
                <a:effectLst/>
                <a:uLnTx/>
                <a:uFillTx/>
                <a:latin typeface="+mn-lt"/>
                <a:ea typeface="+mn-ea"/>
                <a:cs typeface="+mn-cs"/>
              </a:rPr>
              <a:t>Escalation</a:t>
            </a:r>
          </a:p>
          <a:p>
            <a:pPr marL="914400" marR="0" lvl="2" indent="0" defTabSz="914400" rtl="0" eaLnBrk="1" fontAlgn="auto" latinLnBrk="0" hangingPunct="1">
              <a:lnSpc>
                <a:spcPct val="100000"/>
              </a:lnSpc>
              <a:spcBef>
                <a:spcPct val="20000"/>
              </a:spcBef>
              <a:spcAft>
                <a:spcPts val="0"/>
              </a:spcAft>
              <a:buClr>
                <a:schemeClr val="accent2">
                  <a:lumMod val="50000"/>
                </a:schemeClr>
              </a:buClr>
              <a:buSzTx/>
              <a:buFont typeface="Courier New" pitchFamily="49" charset="0"/>
              <a:buChar char="o"/>
              <a:tabLst/>
              <a:defRPr/>
            </a:pPr>
            <a:r>
              <a:rPr kumimoji="0" lang="en-US" sz="1800" b="0" i="0" u="none" strike="noStrike" kern="1200" cap="none" spc="0" normalizeH="0" baseline="0" noProof="0" dirty="0" smtClean="0">
                <a:ln>
                  <a:noFill/>
                </a:ln>
                <a:effectLst/>
                <a:uLnTx/>
                <a:uFillTx/>
                <a:latin typeface="+mn-lt"/>
                <a:ea typeface="+mn-ea"/>
                <a:cs typeface="+mn-cs"/>
              </a:rPr>
              <a:t>Duration</a:t>
            </a:r>
            <a:endParaRPr kumimoji="0" lang="en-US" sz="20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Troubleshooting locking behavior</a:t>
            </a:r>
          </a:p>
          <a:p>
            <a:pPr lvl="1">
              <a:spcBef>
                <a:spcPct val="20000"/>
              </a:spcBef>
              <a:buClr>
                <a:schemeClr val="accent2">
                  <a:lumMod val="50000"/>
                </a:schemeClr>
              </a:buClr>
              <a:buFont typeface="Wingdings" pitchFamily="2" charset="2"/>
              <a:buChar char="§"/>
              <a:defRPr/>
            </a:pPr>
            <a:r>
              <a:rPr kumimoji="0" lang="en-US" sz="2000" b="0" i="0" u="none" strike="noStrike" kern="1200" cap="none" spc="0" normalizeH="0" baseline="0" noProof="0" dirty="0" smtClean="0">
                <a:ln>
                  <a:noFill/>
                </a:ln>
                <a:effectLst/>
                <a:uLnTx/>
                <a:uFillTx/>
                <a:latin typeface="+mn-lt"/>
                <a:ea typeface="+mn-ea"/>
                <a:cs typeface="+mn-cs"/>
              </a:rPr>
              <a:t>Live-lock situations</a:t>
            </a:r>
          </a:p>
          <a:p>
            <a:pPr lvl="1">
              <a:spcBef>
                <a:spcPct val="20000"/>
              </a:spcBef>
              <a:buClr>
                <a:schemeClr val="accent2">
                  <a:lumMod val="50000"/>
                </a:schemeClr>
              </a:buClr>
              <a:buFont typeface="Wingdings" pitchFamily="2" charset="2"/>
              <a:buChar char="§"/>
              <a:defRPr/>
            </a:pPr>
            <a:r>
              <a:rPr kumimoji="0" lang="en-US" sz="2000" b="0" i="0" u="none" strike="noStrike" kern="1200" cap="none" spc="0" normalizeH="0" baseline="0" noProof="0" dirty="0" smtClean="0">
                <a:ln>
                  <a:noFill/>
                </a:ln>
                <a:effectLst/>
                <a:uLnTx/>
                <a:uFillTx/>
                <a:latin typeface="+mn-lt"/>
                <a:ea typeface="+mn-ea"/>
                <a:cs typeface="+mn-cs"/>
              </a:rPr>
              <a:t>Deadlock situations</a:t>
            </a:r>
          </a:p>
          <a:p>
            <a:pPr lvl="0">
              <a:spcBef>
                <a:spcPct val="20000"/>
              </a:spcBef>
              <a:buClr>
                <a:schemeClr val="accent2">
                  <a:lumMod val="50000"/>
                </a:schemeClr>
              </a:buClr>
              <a:buFont typeface="Wingdings" pitchFamily="2" charset="2"/>
              <a:buChar char="Ø"/>
              <a:defRPr/>
            </a:pPr>
            <a:r>
              <a:rPr lang="en-US" sz="2400" dirty="0" smtClean="0"/>
              <a:t>Application Lock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0" name="TextBox 9"/>
          <p:cNvSpPr txBox="1"/>
          <p:nvPr/>
        </p:nvSpPr>
        <p:spPr>
          <a:xfrm>
            <a:off x="0" y="685800"/>
            <a:ext cx="9144000" cy="569387"/>
          </a:xfrm>
          <a:prstGeom prst="rect">
            <a:avLst/>
          </a:prstGeom>
          <a:noFill/>
        </p:spPr>
        <p:txBody>
          <a:bodyPr wrap="square" rtlCol="0">
            <a:spAutoFit/>
          </a:bodyPr>
          <a:lstStyle/>
          <a:p>
            <a:pPr algn="ctr"/>
            <a:r>
              <a:rPr lang="en-US" sz="3100" dirty="0" smtClean="0">
                <a:solidFill>
                  <a:srgbClr val="FFFF00"/>
                </a:solidFill>
              </a:rPr>
              <a:t>Table Level Changes</a:t>
            </a:r>
            <a:endParaRPr lang="en-US" sz="3100" dirty="0">
              <a:solidFill>
                <a:srgbClr val="FFFF00"/>
              </a:solidFill>
            </a:endParaRPr>
          </a:p>
        </p:txBody>
      </p:sp>
      <p:sp>
        <p:nvSpPr>
          <p:cNvPr id="16" name="TextBox 15"/>
          <p:cNvSpPr txBox="1"/>
          <p:nvPr/>
        </p:nvSpPr>
        <p:spPr>
          <a:xfrm>
            <a:off x="0" y="0"/>
            <a:ext cx="9144000" cy="769441"/>
          </a:xfrm>
          <a:prstGeom prst="rect">
            <a:avLst/>
          </a:prstGeom>
          <a:noFill/>
        </p:spPr>
        <p:txBody>
          <a:bodyPr wrap="square" rtlCol="0">
            <a:spAutoFit/>
          </a:bodyPr>
          <a:lstStyle/>
          <a:p>
            <a:pPr algn="ctr"/>
            <a:r>
              <a:rPr lang="en-US" sz="4400" i="1" dirty="0" smtClean="0">
                <a:solidFill>
                  <a:schemeClr val="bg1"/>
                </a:solidFill>
              </a:rPr>
              <a:t>Controlling Isolation Levels</a:t>
            </a:r>
            <a:endParaRPr lang="en-US" sz="4400" i="1" dirty="0">
              <a:solidFill>
                <a:schemeClr val="bg1"/>
              </a:solidFill>
            </a:endParaRPr>
          </a:p>
        </p:txBody>
      </p:sp>
      <p:sp>
        <p:nvSpPr>
          <p:cNvPr id="13" name="Rectangle 3"/>
          <p:cNvSpPr txBox="1">
            <a:spLocks noChangeAspect="1" noChangeArrowheads="1"/>
          </p:cNvSpPr>
          <p:nvPr/>
        </p:nvSpPr>
        <p:spPr>
          <a:xfrm>
            <a:off x="0" y="1219200"/>
            <a:ext cx="9144000" cy="5105400"/>
          </a:xfrm>
          <a:prstGeom prst="rect">
            <a:avLst/>
          </a:prstGeom>
        </p:spPr>
        <p:txBody>
          <a:bodyPr vert="horz" lIns="91440" tIns="45720" rIns="91440" bIns="45720" rtlCol="0">
            <a:normAutofit lnSpcReduction="10000"/>
          </a:bodyPr>
          <a:lstStyle/>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600" b="0" i="0" u="none" strike="noStrike" kern="1200" cap="none" spc="0" normalizeH="0" baseline="0" noProof="0" dirty="0" smtClean="0">
                <a:ln>
                  <a:noFill/>
                </a:ln>
                <a:effectLst/>
                <a:uLnTx/>
                <a:uFillTx/>
                <a:ea typeface="+mn-ea"/>
                <a:cs typeface="Courier New" pitchFamily="49" charset="0"/>
              </a:rPr>
              <a:t>FROM</a:t>
            </a:r>
            <a:r>
              <a:rPr kumimoji="0" lang="en-US" sz="2600" b="0" i="0" u="none" strike="noStrike" kern="1200" cap="none" spc="0" normalizeH="0" baseline="0" noProof="0" dirty="0" smtClean="0">
                <a:ln>
                  <a:noFill/>
                </a:ln>
                <a:effectLst/>
                <a:uLnTx/>
                <a:uFillTx/>
                <a:ea typeface="+mn-ea"/>
                <a:cs typeface="+mn-cs"/>
              </a:rPr>
              <a:t> clause, per table (no spaces)</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800" b="0" i="0" u="none" strike="noStrike" kern="1200" cap="none" spc="0" normalizeH="0" baseline="0" noProof="0" dirty="0" smtClean="0">
                <a:ln>
                  <a:noFill/>
                </a:ln>
                <a:effectLst/>
                <a:uLnTx/>
                <a:uFillTx/>
                <a:ea typeface="+mn-ea"/>
                <a:cs typeface="+mn-cs"/>
              </a:rPr>
              <a:t>Level 0 – </a:t>
            </a:r>
            <a:r>
              <a:rPr kumimoji="0" lang="en-US" sz="2800" b="0" i="0" u="none" strike="noStrike" kern="1200" cap="none" spc="0" normalizeH="0" baseline="0" noProof="0" dirty="0" smtClean="0">
                <a:ln>
                  <a:noFill/>
                </a:ln>
                <a:effectLst/>
                <a:uLnTx/>
                <a:uFillTx/>
                <a:ea typeface="+mn-ea"/>
                <a:cs typeface="Courier New" pitchFamily="49" charset="0"/>
              </a:rPr>
              <a:t>READUNCOMMITTED</a:t>
            </a:r>
            <a:r>
              <a:rPr kumimoji="0" lang="en-US" sz="2800" b="0" i="0" u="none" strike="noStrike" kern="1200" cap="none" spc="0" normalizeH="0" baseline="0" noProof="0" dirty="0" smtClean="0">
                <a:ln>
                  <a:noFill/>
                </a:ln>
                <a:effectLst/>
                <a:uLnTx/>
                <a:uFillTx/>
                <a:ea typeface="+mn-ea"/>
                <a:cs typeface="+mn-cs"/>
              </a:rPr>
              <a:t>, </a:t>
            </a:r>
            <a:r>
              <a:rPr kumimoji="0" lang="en-US" sz="2800" b="0" i="0" u="none" strike="noStrike" kern="1200" cap="none" spc="0" normalizeH="0" baseline="0" noProof="0" dirty="0" smtClean="0">
                <a:ln>
                  <a:noFill/>
                </a:ln>
                <a:effectLst/>
                <a:uLnTx/>
                <a:uFillTx/>
                <a:ea typeface="+mn-ea"/>
                <a:cs typeface="Courier New" pitchFamily="49" charset="0"/>
              </a:rPr>
              <a:t>NOLOCK</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800" b="0" i="0" u="none" strike="noStrike" kern="1200" cap="none" spc="0" normalizeH="0" baseline="0" noProof="0" dirty="0" smtClean="0">
                <a:ln>
                  <a:noFill/>
                </a:ln>
                <a:effectLst/>
                <a:uLnTx/>
                <a:uFillTx/>
                <a:ea typeface="+mn-ea"/>
                <a:cs typeface="+mn-cs"/>
              </a:rPr>
              <a:t>Level 1 – </a:t>
            </a:r>
            <a:r>
              <a:rPr kumimoji="0" lang="en-US" sz="2800" b="0" i="0" u="none" strike="noStrike" kern="1200" cap="none" spc="0" normalizeH="0" baseline="0" noProof="0" dirty="0" smtClean="0">
                <a:ln>
                  <a:noFill/>
                </a:ln>
                <a:effectLst/>
                <a:uLnTx/>
                <a:uFillTx/>
                <a:ea typeface="+mn-ea"/>
                <a:cs typeface="Courier New" pitchFamily="49" charset="0"/>
              </a:rPr>
              <a:t>READCOMMITTED</a:t>
            </a:r>
            <a:r>
              <a:rPr kumimoji="0" lang="en-US" sz="2800" b="0" i="0" u="none" strike="noStrike" kern="1200" cap="none" spc="0" normalizeH="0" baseline="0" noProof="0" dirty="0" smtClean="0">
                <a:ln>
                  <a:noFill/>
                </a:ln>
                <a:effectLst/>
                <a:uLnTx/>
                <a:uFillTx/>
                <a:ea typeface="+mn-ea"/>
                <a:cs typeface="+mn-cs"/>
              </a:rPr>
              <a:t> (locking)</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800" b="0" i="0" u="none" strike="noStrike" kern="1200" cap="none" spc="0" normalizeH="0" baseline="0" noProof="0" dirty="0" smtClean="0">
                <a:ln>
                  <a:noFill/>
                </a:ln>
                <a:effectLst/>
                <a:uLnTx/>
                <a:uFillTx/>
                <a:ea typeface="+mn-ea"/>
                <a:cs typeface="+mn-cs"/>
              </a:rPr>
              <a:t>Level 1 – </a:t>
            </a:r>
            <a:r>
              <a:rPr kumimoji="0" lang="en-US" sz="2800" b="0" i="0" u="none" strike="noStrike" kern="1200" cap="none" spc="0" normalizeH="0" baseline="0" noProof="0" dirty="0" smtClean="0">
                <a:ln>
                  <a:noFill/>
                </a:ln>
                <a:effectLst/>
                <a:uLnTx/>
                <a:uFillTx/>
                <a:ea typeface="+mn-ea"/>
                <a:cs typeface="Courier New" pitchFamily="49" charset="0"/>
              </a:rPr>
              <a:t>READCOMMITTED</a:t>
            </a:r>
            <a:r>
              <a:rPr kumimoji="0" lang="en-US" sz="2800" b="0" i="0" u="none" strike="noStrike" kern="1200" cap="none" spc="0" normalizeH="0" baseline="0" noProof="0" dirty="0" smtClean="0">
                <a:ln>
                  <a:noFill/>
                </a:ln>
                <a:effectLst/>
                <a:uLnTx/>
                <a:uFillTx/>
                <a:ea typeface="+mn-ea"/>
                <a:cs typeface="+mn-cs"/>
              </a:rPr>
              <a:t> (versioning)</a:t>
            </a:r>
          </a:p>
          <a:p>
            <a:pPr marL="914400" marR="0" lvl="2"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ü"/>
              <a:tabLst/>
              <a:defRPr/>
            </a:pPr>
            <a:r>
              <a:rPr kumimoji="0" lang="en-US" sz="1700" b="0" i="0" u="none" strike="noStrike" kern="1200" cap="none" spc="0" normalizeH="0" baseline="0" noProof="0" dirty="0" smtClean="0">
                <a:ln>
                  <a:noFill/>
                </a:ln>
                <a:effectLst/>
                <a:uLnTx/>
                <a:uFillTx/>
                <a:ea typeface="+mn-ea"/>
                <a:cs typeface="+mn-cs"/>
              </a:rPr>
              <a:t>Only in 2005 and only if the database option to </a:t>
            </a:r>
            <a:r>
              <a:rPr kumimoji="0" lang="en-US" sz="1700" b="0" i="0" u="none" strike="noStrike" kern="1200" cap="none" spc="0" normalizeH="0" baseline="0" noProof="0" dirty="0" smtClean="0">
                <a:ln>
                  <a:noFill/>
                </a:ln>
                <a:effectLst/>
                <a:uLnTx/>
                <a:uFillTx/>
                <a:ea typeface="+mn-ea"/>
                <a:cs typeface="Courier New" pitchFamily="49" charset="0"/>
              </a:rPr>
              <a:t>READ_COMMITTED_SNAPSHOT</a:t>
            </a:r>
            <a:r>
              <a:rPr kumimoji="0" lang="en-US" sz="1700" b="0" i="0" u="none" strike="noStrike" kern="1200" cap="none" spc="0" normalizeH="0" baseline="0" noProof="0" dirty="0" smtClean="0">
                <a:ln>
                  <a:noFill/>
                </a:ln>
                <a:effectLst/>
                <a:uLnTx/>
                <a:uFillTx/>
                <a:ea typeface="+mn-ea"/>
                <a:cs typeface="+mn-cs"/>
              </a:rPr>
              <a:t> is on</a:t>
            </a:r>
          </a:p>
          <a:p>
            <a:pPr marL="914400" marR="0" lvl="2"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ü"/>
              <a:tabLst/>
              <a:defRPr/>
            </a:pPr>
            <a:r>
              <a:rPr kumimoji="0" lang="en-US" sz="1700" b="0" i="0" u="none" strike="noStrike" kern="1200" cap="none" spc="0" normalizeH="0" baseline="0" noProof="0" dirty="0" smtClean="0">
                <a:ln>
                  <a:noFill/>
                </a:ln>
                <a:effectLst/>
                <a:uLnTx/>
                <a:uFillTx/>
                <a:ea typeface="+mn-ea"/>
                <a:cs typeface="+mn-cs"/>
              </a:rPr>
              <a:t>Can be overridden with </a:t>
            </a:r>
            <a:r>
              <a:rPr kumimoji="0" lang="en-US" sz="1700" b="0" i="0" u="none" strike="noStrike" kern="1200" cap="none" spc="0" normalizeH="0" baseline="0" noProof="0" dirty="0" smtClean="0">
                <a:ln>
                  <a:noFill/>
                </a:ln>
                <a:effectLst/>
                <a:uLnTx/>
                <a:uFillTx/>
                <a:ea typeface="+mn-ea"/>
                <a:cs typeface="Courier New" pitchFamily="49" charset="0"/>
              </a:rPr>
              <a:t>READCOMMITTEDLOCK</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800" b="0" i="0" u="none" strike="noStrike" kern="1200" cap="none" spc="0" normalizeH="0" baseline="0" noProof="0" dirty="0" smtClean="0">
                <a:ln>
                  <a:noFill/>
                </a:ln>
                <a:effectLst/>
                <a:uLnTx/>
                <a:uFillTx/>
                <a:ea typeface="+mn-ea"/>
                <a:cs typeface="+mn-cs"/>
              </a:rPr>
              <a:t>Level 2 – </a:t>
            </a:r>
            <a:r>
              <a:rPr kumimoji="0" lang="en-US" sz="2800" b="0" i="0" u="none" strike="noStrike" kern="1200" cap="none" spc="0" normalizeH="0" baseline="0" noProof="0" dirty="0" smtClean="0">
                <a:ln>
                  <a:noFill/>
                </a:ln>
                <a:effectLst/>
                <a:uLnTx/>
                <a:uFillTx/>
                <a:ea typeface="+mn-ea"/>
                <a:cs typeface="Courier New" pitchFamily="49" charset="0"/>
              </a:rPr>
              <a:t>REPEATABLEREAD</a:t>
            </a:r>
            <a:r>
              <a:rPr kumimoji="0" lang="en-US" sz="2800" b="0" i="0" u="none" strike="noStrike" kern="1200" cap="none" spc="0" normalizeH="0" baseline="0" noProof="0" dirty="0" smtClean="0">
                <a:ln>
                  <a:noFill/>
                </a:ln>
                <a:effectLst/>
                <a:uLnTx/>
                <a:uFillTx/>
                <a:ea typeface="+mn-ea"/>
                <a:cs typeface="+mn-cs"/>
              </a:rPr>
              <a:t> </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800" b="0" i="0" u="none" strike="noStrike" kern="1200" cap="none" spc="0" normalizeH="0" baseline="0" noProof="0" dirty="0" smtClean="0">
                <a:ln>
                  <a:noFill/>
                </a:ln>
                <a:effectLst/>
                <a:uLnTx/>
                <a:uFillTx/>
                <a:ea typeface="+mn-ea"/>
                <a:cs typeface="+mn-cs"/>
              </a:rPr>
              <a:t>Level 3 – </a:t>
            </a:r>
            <a:r>
              <a:rPr kumimoji="0" lang="en-US" sz="2800" b="0" i="0" u="none" strike="noStrike" kern="1200" cap="none" spc="0" normalizeH="0" baseline="0" noProof="0" dirty="0" smtClean="0">
                <a:ln>
                  <a:noFill/>
                </a:ln>
                <a:effectLst/>
                <a:uLnTx/>
                <a:uFillTx/>
                <a:ea typeface="+mn-ea"/>
                <a:cs typeface="Courier New" pitchFamily="49" charset="0"/>
              </a:rPr>
              <a:t>SERIALIZABLE</a:t>
            </a:r>
            <a:r>
              <a:rPr kumimoji="0" lang="en-US" sz="2800" b="0" i="0" u="none" strike="noStrike" kern="1200" cap="none" spc="0" normalizeH="0" baseline="0" noProof="0" dirty="0" smtClean="0">
                <a:ln>
                  <a:noFill/>
                </a:ln>
                <a:effectLst/>
                <a:uLnTx/>
                <a:uFillTx/>
                <a:ea typeface="+mn-ea"/>
                <a:cs typeface="+mn-cs"/>
              </a:rPr>
              <a:t>, </a:t>
            </a:r>
            <a:r>
              <a:rPr kumimoji="0" lang="en-US" sz="2800" b="0" i="0" u="none" strike="noStrike" kern="1200" cap="none" spc="0" normalizeH="0" baseline="0" noProof="0" dirty="0" smtClean="0">
                <a:ln>
                  <a:noFill/>
                </a:ln>
                <a:effectLst/>
                <a:uLnTx/>
                <a:uFillTx/>
                <a:ea typeface="+mn-ea"/>
                <a:cs typeface="Courier New" pitchFamily="49" charset="0"/>
              </a:rPr>
              <a:t>HOLDLOCK</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effectLst/>
              <a:uLnTx/>
              <a:uFillTx/>
              <a:ea typeface="+mn-ea"/>
              <a:cs typeface="+mn-cs"/>
            </a:endParaRP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smtClean="0">
                <a:ln>
                  <a:noFill/>
                </a:ln>
                <a:effectLst/>
                <a:uLnTx/>
                <a:uFillTx/>
                <a:latin typeface="Courier New" pitchFamily="49" charset="0"/>
                <a:cs typeface="Courier New" pitchFamily="49" charset="0"/>
              </a:rPr>
              <a:t>FROM </a:t>
            </a:r>
            <a:r>
              <a:rPr kumimoji="0" lang="en-US" sz="2600" b="0" i="0" u="none" strike="noStrike" kern="1200" cap="none" spc="0" normalizeH="0" baseline="0" noProof="0" dirty="0" err="1" smtClean="0">
                <a:ln>
                  <a:noFill/>
                </a:ln>
                <a:effectLst/>
                <a:uLnTx/>
                <a:uFillTx/>
                <a:latin typeface="Courier New" pitchFamily="49" charset="0"/>
                <a:cs typeface="Courier New" pitchFamily="49" charset="0"/>
              </a:rPr>
              <a:t>dbo.titles</a:t>
            </a:r>
            <a:r>
              <a:rPr kumimoji="0" lang="en-US" sz="2600" b="0" i="0" u="none" strike="noStrike" kern="1200" cap="none" spc="0" normalizeH="0" baseline="0" noProof="0" dirty="0" smtClean="0">
                <a:ln>
                  <a:noFill/>
                </a:ln>
                <a:effectLst/>
                <a:uLnTx/>
                <a:uFillTx/>
                <a:latin typeface="Courier New" pitchFamily="49" charset="0"/>
                <a:cs typeface="Courier New" pitchFamily="49" charset="0"/>
              </a:rPr>
              <a:t> WITH(READUNCOMMITTED)</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smtClean="0">
                <a:ln>
                  <a:noFill/>
                </a:ln>
                <a:effectLst/>
                <a:uLnTx/>
                <a:uFillTx/>
                <a:latin typeface="Courier New" pitchFamily="49" charset="0"/>
                <a:cs typeface="Courier New" pitchFamily="49" charset="0"/>
              </a:rPr>
              <a:t>	 JOIN </a:t>
            </a:r>
            <a:r>
              <a:rPr kumimoji="0" lang="en-US" sz="2600" b="0" i="0" u="none" strike="noStrike" kern="1200" cap="none" spc="0" normalizeH="0" baseline="0" noProof="0" dirty="0" err="1" smtClean="0">
                <a:ln>
                  <a:noFill/>
                </a:ln>
                <a:effectLst/>
                <a:uLnTx/>
                <a:uFillTx/>
                <a:latin typeface="Courier New" pitchFamily="49" charset="0"/>
                <a:cs typeface="Courier New" pitchFamily="49" charset="0"/>
              </a:rPr>
              <a:t>dbo.publishers</a:t>
            </a:r>
            <a:r>
              <a:rPr kumimoji="0" lang="en-US" sz="2600" b="0" i="0" u="none" strike="noStrike" kern="1200" cap="none" spc="0" normalizeH="0" baseline="0" noProof="0" dirty="0" smtClean="0">
                <a:ln>
                  <a:noFill/>
                </a:ln>
                <a:effectLst/>
                <a:uLnTx/>
                <a:uFillTx/>
                <a:latin typeface="Courier New" pitchFamily="49" charset="0"/>
                <a:cs typeface="Courier New" pitchFamily="49" charset="0"/>
              </a:rPr>
              <a:t> WITH(SERIALIZABLE)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0" name="TextBox 9"/>
          <p:cNvSpPr txBox="1"/>
          <p:nvPr/>
        </p:nvSpPr>
        <p:spPr>
          <a:xfrm>
            <a:off x="0" y="685800"/>
            <a:ext cx="9144000" cy="569387"/>
          </a:xfrm>
          <a:prstGeom prst="rect">
            <a:avLst/>
          </a:prstGeom>
          <a:noFill/>
        </p:spPr>
        <p:txBody>
          <a:bodyPr wrap="square" rtlCol="0">
            <a:spAutoFit/>
          </a:bodyPr>
          <a:lstStyle/>
          <a:p>
            <a:pPr algn="ctr"/>
            <a:r>
              <a:rPr lang="en-US" sz="3100" dirty="0" smtClean="0">
                <a:solidFill>
                  <a:srgbClr val="FFFF00"/>
                </a:solidFill>
              </a:rPr>
              <a:t>Session Level Changes</a:t>
            </a:r>
            <a:endParaRPr lang="en-US" sz="3100" dirty="0">
              <a:solidFill>
                <a:srgbClr val="FFFF00"/>
              </a:solidFill>
            </a:endParaRPr>
          </a:p>
        </p:txBody>
      </p:sp>
      <p:sp>
        <p:nvSpPr>
          <p:cNvPr id="16" name="TextBox 15"/>
          <p:cNvSpPr txBox="1"/>
          <p:nvPr/>
        </p:nvSpPr>
        <p:spPr>
          <a:xfrm>
            <a:off x="0" y="0"/>
            <a:ext cx="9144000" cy="769441"/>
          </a:xfrm>
          <a:prstGeom prst="rect">
            <a:avLst/>
          </a:prstGeom>
          <a:noFill/>
        </p:spPr>
        <p:txBody>
          <a:bodyPr wrap="square" rtlCol="0">
            <a:spAutoFit/>
          </a:bodyPr>
          <a:lstStyle/>
          <a:p>
            <a:pPr algn="ctr"/>
            <a:r>
              <a:rPr lang="en-US" sz="4400" i="1" dirty="0" smtClean="0">
                <a:solidFill>
                  <a:schemeClr val="bg1"/>
                </a:solidFill>
              </a:rPr>
              <a:t>Controlling Isolation Levels</a:t>
            </a:r>
            <a:endParaRPr lang="en-US" sz="4400" i="1" dirty="0">
              <a:solidFill>
                <a:schemeClr val="bg1"/>
              </a:solidFill>
            </a:endParaRPr>
          </a:p>
        </p:txBody>
      </p:sp>
      <p:sp>
        <p:nvSpPr>
          <p:cNvPr id="11" name="Rectangle 3"/>
          <p:cNvSpPr txBox="1">
            <a:spLocks noChangeAspect="1" noChangeArrowheads="1"/>
          </p:cNvSpPr>
          <p:nvPr/>
        </p:nvSpPr>
        <p:spPr>
          <a:xfrm>
            <a:off x="0" y="1219200"/>
            <a:ext cx="9144000" cy="5105400"/>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Session level settings impact entire session but can be overridden with table-level settings</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000" b="0" i="0" u="none" strike="noStrike" kern="1200" cap="none" spc="0" normalizeH="0" baseline="0" noProof="0" dirty="0" smtClean="0">
                <a:ln>
                  <a:noFill/>
                </a:ln>
                <a:effectLst/>
                <a:uLnTx/>
                <a:uFillTx/>
                <a:latin typeface="+mn-lt"/>
                <a:ea typeface="+mn-ea"/>
                <a:cs typeface="+mn-cs"/>
              </a:rPr>
              <a:t>Level 0 – </a:t>
            </a:r>
            <a:r>
              <a:rPr kumimoji="0" lang="en-US" sz="2000" b="0" i="0" u="none" strike="noStrike" kern="1200" cap="none" spc="0" normalizeH="0" baseline="0" noProof="0" dirty="0" smtClean="0">
                <a:ln>
                  <a:noFill/>
                </a:ln>
                <a:effectLst/>
                <a:uLnTx/>
                <a:uFillTx/>
                <a:latin typeface="Lucida Console" pitchFamily="49" charset="0"/>
                <a:ea typeface="+mn-ea"/>
                <a:cs typeface="Courier New" pitchFamily="49" charset="0"/>
              </a:rPr>
              <a:t>READ UNCOMMITTED</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000" b="0" i="0" u="none" strike="noStrike" kern="1200" cap="none" spc="0" normalizeH="0" baseline="0" noProof="0" dirty="0" smtClean="0">
                <a:ln>
                  <a:noFill/>
                </a:ln>
                <a:effectLst/>
                <a:uLnTx/>
                <a:uFillTx/>
                <a:latin typeface="+mn-lt"/>
                <a:ea typeface="+mn-ea"/>
                <a:cs typeface="+mn-cs"/>
              </a:rPr>
              <a:t>Level 1 – </a:t>
            </a:r>
            <a:r>
              <a:rPr kumimoji="0" lang="en-US" sz="2000" b="0" i="0" u="none" strike="noStrike" kern="1200" cap="none" spc="0" normalizeH="0" baseline="0" noProof="0" dirty="0" smtClean="0">
                <a:ln>
                  <a:noFill/>
                </a:ln>
                <a:effectLst/>
                <a:uLnTx/>
                <a:uFillTx/>
                <a:latin typeface="Lucida Console" pitchFamily="49" charset="0"/>
                <a:ea typeface="+mn-ea"/>
                <a:cs typeface="Courier New" pitchFamily="49" charset="0"/>
              </a:rPr>
              <a:t>READ COMMITTED</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000" b="0" i="0" u="none" strike="noStrike" kern="1200" cap="none" spc="0" normalizeH="0" baseline="0" noProof="0" dirty="0" smtClean="0">
                <a:ln>
                  <a:noFill/>
                </a:ln>
                <a:effectLst/>
                <a:uLnTx/>
                <a:uFillTx/>
                <a:latin typeface="+mn-lt"/>
                <a:ea typeface="+mn-ea"/>
                <a:cs typeface="+mn-cs"/>
              </a:rPr>
              <a:t>Level 2 – </a:t>
            </a:r>
            <a:r>
              <a:rPr kumimoji="0" lang="en-US" sz="2000" b="0" i="0" u="none" strike="noStrike" kern="1200" cap="none" spc="0" normalizeH="0" baseline="0" noProof="0" dirty="0" smtClean="0">
                <a:ln>
                  <a:noFill/>
                </a:ln>
                <a:effectLst/>
                <a:uLnTx/>
                <a:uFillTx/>
                <a:latin typeface="Lucida Console" pitchFamily="49" charset="0"/>
                <a:ea typeface="+mn-ea"/>
                <a:cs typeface="Courier New" pitchFamily="49" charset="0"/>
              </a:rPr>
              <a:t>REPEATABLE READ</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000" b="0" i="0" u="none" strike="noStrike" kern="1200" cap="none" spc="0" normalizeH="0" baseline="0" noProof="0" dirty="0" smtClean="0">
                <a:ln>
                  <a:noFill/>
                </a:ln>
                <a:effectLst/>
                <a:uLnTx/>
                <a:uFillTx/>
                <a:latin typeface="+mn-lt"/>
                <a:ea typeface="+mn-ea"/>
                <a:cs typeface="+mn-cs"/>
              </a:rPr>
              <a:t>Level 3 – </a:t>
            </a:r>
            <a:r>
              <a:rPr kumimoji="0" lang="en-US" sz="2000" b="0" i="0" u="none" strike="noStrike" kern="1200" cap="none" spc="0" normalizeH="0" baseline="0" noProof="0" dirty="0" smtClean="0">
                <a:ln>
                  <a:noFill/>
                </a:ln>
                <a:effectLst/>
                <a:uLnTx/>
                <a:uFillTx/>
                <a:latin typeface="Lucida Console" pitchFamily="49" charset="0"/>
                <a:ea typeface="+mn-ea"/>
                <a:cs typeface="Courier New" pitchFamily="49" charset="0"/>
              </a:rPr>
              <a:t>SERIALIZABLE</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effectLst/>
              <a:uLnTx/>
              <a:uFillTx/>
              <a:latin typeface="+mn-lt"/>
              <a:ea typeface="+mn-ea"/>
              <a:cs typeface="+mn-cs"/>
            </a:endParaRP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000" b="0" i="0" u="none" strike="noStrike" kern="1200" cap="none" spc="0" normalizeH="0" baseline="0" noProof="0" dirty="0" smtClean="0">
                <a:ln>
                  <a:noFill/>
                </a:ln>
                <a:effectLst/>
                <a:uLnTx/>
                <a:uFillTx/>
                <a:latin typeface="Lucida Console" pitchFamily="49" charset="0"/>
                <a:ea typeface="+mn-ea"/>
                <a:cs typeface="Courier New" pitchFamily="49" charset="0"/>
              </a:rPr>
              <a:t>SET TRANSACTION ISOLATION LEVEL </a:t>
            </a:r>
            <a:r>
              <a:rPr kumimoji="0" lang="en-US" sz="2000" b="0" i="0" u="none" strike="noStrike" kern="1200" cap="none" spc="0" normalizeH="0" baseline="0" noProof="0" dirty="0" smtClean="0">
                <a:ln>
                  <a:noFill/>
                </a:ln>
                <a:effectLst/>
                <a:uLnTx/>
                <a:uFillTx/>
                <a:latin typeface="+mn-lt"/>
                <a:ea typeface="+mn-ea"/>
                <a:cs typeface="+mn-cs"/>
              </a:rPr>
              <a:t>opt</a:t>
            </a:r>
          </a:p>
          <a:p>
            <a:pPr marL="914400" marR="0" lvl="2"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ü"/>
              <a:tabLst/>
              <a:defRPr/>
            </a:pPr>
            <a:r>
              <a:rPr kumimoji="0" lang="en-US" sz="1800" b="0" i="0" u="none" strike="noStrike" kern="1200" cap="none" spc="0" normalizeH="0" baseline="0" noProof="0" dirty="0" smtClean="0">
                <a:ln>
                  <a:noFill/>
                </a:ln>
                <a:effectLst/>
                <a:uLnTx/>
                <a:uFillTx/>
                <a:latin typeface="Lucida Console" pitchFamily="49" charset="0"/>
                <a:ea typeface="+mn-ea"/>
                <a:cs typeface="Courier New" pitchFamily="49" charset="0"/>
              </a:rPr>
              <a:t>READ UNCOMMITTED</a:t>
            </a:r>
          </a:p>
          <a:p>
            <a:pPr marL="914400" marR="0" lvl="2"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ü"/>
              <a:tabLst/>
              <a:defRPr/>
            </a:pPr>
            <a:r>
              <a:rPr kumimoji="0" lang="en-US" sz="1800" b="0" i="0" u="none" strike="noStrike" kern="1200" cap="none" spc="0" normalizeH="0" baseline="0" noProof="0" dirty="0" smtClean="0">
                <a:ln>
                  <a:noFill/>
                </a:ln>
                <a:effectLst/>
                <a:uLnTx/>
                <a:uFillTx/>
                <a:latin typeface="Lucida Console" pitchFamily="49" charset="0"/>
                <a:ea typeface="+mn-ea"/>
                <a:cs typeface="Courier New" pitchFamily="49" charset="0"/>
              </a:rPr>
              <a:t>READ COMMITTED</a:t>
            </a:r>
          </a:p>
          <a:p>
            <a:pPr marL="914400" marR="0" lvl="2"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ü"/>
              <a:tabLst/>
              <a:defRPr/>
            </a:pPr>
            <a:r>
              <a:rPr kumimoji="0" lang="en-US" sz="1800" b="0" i="0" u="none" strike="noStrike" kern="1200" cap="none" spc="0" normalizeH="0" baseline="0" noProof="0" dirty="0" smtClean="0">
                <a:ln>
                  <a:noFill/>
                </a:ln>
                <a:effectLst/>
                <a:uLnTx/>
                <a:uFillTx/>
                <a:latin typeface="Lucida Console" pitchFamily="49" charset="0"/>
                <a:ea typeface="+mn-ea"/>
                <a:cs typeface="Courier New" pitchFamily="49" charset="0"/>
              </a:rPr>
              <a:t>REPEATABLE READ</a:t>
            </a:r>
          </a:p>
          <a:p>
            <a:pPr marL="914400" marR="0" lvl="2"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ü"/>
              <a:tabLst/>
              <a:defRPr/>
            </a:pPr>
            <a:r>
              <a:rPr kumimoji="0" lang="en-US" sz="1800" b="0" i="0" u="none" strike="noStrike" kern="1200" cap="none" spc="0" normalizeH="0" baseline="0" noProof="0" dirty="0" smtClean="0">
                <a:ln>
                  <a:noFill/>
                </a:ln>
                <a:effectLst/>
                <a:uLnTx/>
                <a:uFillTx/>
                <a:latin typeface="Lucida Console" pitchFamily="49" charset="0"/>
                <a:ea typeface="+mn-ea"/>
                <a:cs typeface="Courier New" pitchFamily="49" charset="0"/>
              </a:rPr>
              <a:t>SERIALIZABLE</a:t>
            </a:r>
          </a:p>
          <a:p>
            <a:pPr marL="914400" marR="0" lvl="2"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ü"/>
              <a:tabLst/>
              <a:defRPr/>
            </a:pPr>
            <a:r>
              <a:rPr kumimoji="0" lang="en-US" sz="1800" b="0" i="0" u="none" strike="noStrike" kern="1200" cap="none" spc="0" normalizeH="0" baseline="0" noProof="0" dirty="0" smtClean="0">
                <a:ln>
                  <a:noFill/>
                </a:ln>
                <a:effectLst/>
                <a:uLnTx/>
                <a:uFillTx/>
                <a:latin typeface="Lucida Console" pitchFamily="49" charset="0"/>
                <a:ea typeface="+mn-ea"/>
                <a:cs typeface="Courier New" pitchFamily="49" charset="0"/>
              </a:rPr>
              <a:t>SNAPSHOT</a:t>
            </a:r>
            <a:endParaRPr kumimoji="0" lang="en-US" sz="2400" b="0" i="0" u="none" strike="noStrike" kern="1200" cap="none" spc="0" normalizeH="0" baseline="0" noProof="0" dirty="0" smtClean="0">
              <a:ln>
                <a:noFill/>
              </a:ln>
              <a:effectLst/>
              <a:uLnTx/>
              <a:uFillTx/>
              <a:latin typeface="Lucida Console" pitchFamily="49" charset="0"/>
              <a:ea typeface="+mn-ea"/>
              <a:cs typeface="Courier New" pitchFamily="49" charset="0"/>
            </a:endParaRP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Only in 2005 and only if the database option is 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228600"/>
            <a:ext cx="9144000" cy="769441"/>
          </a:xfrm>
          <a:prstGeom prst="rect">
            <a:avLst/>
          </a:prstGeom>
          <a:noFill/>
        </p:spPr>
        <p:txBody>
          <a:bodyPr wrap="square" rtlCol="0">
            <a:spAutoFit/>
          </a:bodyPr>
          <a:lstStyle/>
          <a:p>
            <a:pPr algn="ctr"/>
            <a:r>
              <a:rPr lang="en-US" sz="4400" i="1" dirty="0" smtClean="0">
                <a:solidFill>
                  <a:schemeClr val="bg1"/>
                </a:solidFill>
              </a:rPr>
              <a:t>Controlling Wait Time</a:t>
            </a:r>
            <a:endParaRPr lang="en-US" sz="4400" i="1" dirty="0">
              <a:solidFill>
                <a:schemeClr val="bg1"/>
              </a:solidFill>
            </a:endParaRPr>
          </a:p>
        </p:txBody>
      </p:sp>
      <p:sp>
        <p:nvSpPr>
          <p:cNvPr id="13" name="Rectangle 3"/>
          <p:cNvSpPr txBox="1">
            <a:spLocks noChangeAspect="1" noChangeArrowheads="1"/>
          </p:cNvSpPr>
          <p:nvPr/>
        </p:nvSpPr>
        <p:spPr>
          <a:xfrm>
            <a:off x="0" y="1219200"/>
            <a:ext cx="9144000" cy="51054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Check current value</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Courier New" pitchFamily="49" charset="0"/>
                <a:cs typeface="Courier New" pitchFamily="49" charset="0"/>
              </a:rPr>
              <a:t>SELECT @@</a:t>
            </a:r>
            <a:r>
              <a:rPr kumimoji="0" lang="en-US" sz="2400" b="0" i="0" u="none" strike="noStrike" kern="1200" cap="none" spc="0" normalizeH="0" baseline="0" noProof="0" dirty="0" err="1" smtClean="0">
                <a:ln>
                  <a:noFill/>
                </a:ln>
                <a:effectLst/>
                <a:uLnTx/>
                <a:uFillTx/>
                <a:latin typeface="Courier New" pitchFamily="49" charset="0"/>
                <a:cs typeface="Courier New" pitchFamily="49" charset="0"/>
              </a:rPr>
              <a:t>lock_timeout</a:t>
            </a:r>
            <a:endParaRPr kumimoji="0" lang="en-US" sz="2400" b="0" i="0" u="none" strike="noStrike" kern="1200" cap="none" spc="0" normalizeH="0" baseline="0" noProof="0" dirty="0" smtClean="0">
              <a:ln>
                <a:noFill/>
              </a:ln>
              <a:effectLst/>
              <a:uLnTx/>
              <a:uFillTx/>
              <a:latin typeface="Courier New" pitchFamily="49" charset="0"/>
              <a:cs typeface="Courier New" pitchFamily="49" charset="0"/>
            </a:endParaRP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Change current value</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Courier New" pitchFamily="49" charset="0"/>
                <a:cs typeface="Courier New" pitchFamily="49" charset="0"/>
              </a:rPr>
              <a:t>SET LOCK_TIMEOUT N</a:t>
            </a:r>
          </a:p>
          <a:p>
            <a:pPr marL="914400" marR="0" lvl="2"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effectLst/>
                <a:uLnTx/>
                <a:uFillTx/>
                <a:latin typeface="+mn-lt"/>
                <a:ea typeface="+mn-ea"/>
                <a:cs typeface="+mn-cs"/>
              </a:rPr>
              <a:t>Where N represents the number of milliseconds</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800" b="0" i="0" u="none" strike="noStrike" kern="1200" cap="none" spc="0" normalizeH="0" baseline="0" noProof="0" dirty="0" smtClean="0">
                <a:ln>
                  <a:noFill/>
                </a:ln>
                <a:effectLst/>
                <a:uLnTx/>
                <a:uFillTx/>
                <a:latin typeface="+mn-lt"/>
                <a:ea typeface="+mn-ea"/>
                <a:cs typeface="+mn-cs"/>
              </a:rPr>
              <a:t>Great for readers to give up waiting but what if a statement fails within a transaction?</a:t>
            </a:r>
          </a:p>
          <a:p>
            <a:pPr marL="914400" marR="0" lvl="2"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000" b="0" i="0" u="none" strike="noStrike" kern="1200" cap="none" spc="0" normalizeH="0" baseline="0" noProof="0" dirty="0" smtClean="0">
                <a:ln>
                  <a:noFill/>
                </a:ln>
                <a:effectLst/>
                <a:uLnTx/>
                <a:uFillTx/>
                <a:latin typeface="+mn-lt"/>
                <a:ea typeface="+mn-ea"/>
                <a:cs typeface="+mn-cs"/>
              </a:rPr>
              <a:t>You must detect the runtime error (because this is user defined) and determine the fate of the transaction</a:t>
            </a:r>
          </a:p>
          <a:p>
            <a:pPr marL="914400" marR="0" lvl="2"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000" b="0" i="0" u="none" strike="noStrike" kern="1200" cap="none" spc="0" normalizeH="0" baseline="0" noProof="0" dirty="0" smtClean="0">
                <a:ln>
                  <a:noFill/>
                </a:ln>
                <a:effectLst/>
                <a:uLnTx/>
                <a:uFillTx/>
                <a:latin typeface="+mn-lt"/>
                <a:ea typeface="+mn-ea"/>
                <a:cs typeface="+mn-cs"/>
              </a:rPr>
              <a:t>The transaction will be rolled back IF you have </a:t>
            </a:r>
            <a:r>
              <a:rPr kumimoji="0" lang="en-US" sz="2000" b="0" i="0" u="none" strike="noStrike" kern="1200" cap="none" spc="0" normalizeH="0" baseline="0" noProof="0" dirty="0" smtClean="0">
                <a:ln>
                  <a:noFill/>
                </a:ln>
                <a:effectLst/>
                <a:uLnTx/>
                <a:uFillTx/>
                <a:latin typeface="Lucida Console" pitchFamily="49" charset="0"/>
                <a:ea typeface="+mn-ea"/>
                <a:cs typeface="Courier New" pitchFamily="49" charset="0"/>
              </a:rPr>
              <a:t>SET XACT_ABORT ON</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ea typeface="+mn-ea"/>
                <a:cs typeface="+mn-cs"/>
              </a:rPr>
              <a:t>Skip over locked rows with </a:t>
            </a:r>
            <a:r>
              <a:rPr kumimoji="0" lang="en-US" sz="2400" b="0" i="0" u="none" strike="noStrike" kern="1200" cap="none" spc="0" normalizeH="0" baseline="0" noProof="0" dirty="0" smtClean="0">
                <a:ln>
                  <a:noFill/>
                </a:ln>
                <a:effectLst/>
                <a:uLnTx/>
                <a:uFillTx/>
                <a:latin typeface="Courier New" pitchFamily="49" charset="0"/>
                <a:cs typeface="Courier New" pitchFamily="49" charset="0"/>
              </a:rPr>
              <a:t>READPAST</a:t>
            </a:r>
            <a:endParaRPr kumimoji="0" lang="en-US" sz="2400" b="0" i="0" u="none" strike="noStrike" kern="1200" cap="none" spc="0" normalizeH="0" baseline="0" noProof="0" dirty="0">
              <a:ln>
                <a:noFill/>
              </a:ln>
              <a:effectLst/>
              <a:uLnTx/>
              <a:uFillTx/>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7441"/>
            <a:ext cx="9144000" cy="769441"/>
          </a:xfrm>
          <a:prstGeom prst="rect">
            <a:avLst/>
          </a:prstGeom>
          <a:noFill/>
        </p:spPr>
        <p:txBody>
          <a:bodyPr wrap="square" rtlCol="0">
            <a:spAutoFit/>
          </a:bodyPr>
          <a:lstStyle/>
          <a:p>
            <a:pPr algn="ctr"/>
            <a:r>
              <a:rPr lang="en-US" sz="4400" i="1" dirty="0" smtClean="0">
                <a:solidFill>
                  <a:schemeClr val="bg1"/>
                </a:solidFill>
              </a:rPr>
              <a:t>Controlling Wait Time</a:t>
            </a:r>
            <a:endParaRPr lang="en-US" sz="4400" i="1" dirty="0">
              <a:solidFill>
                <a:schemeClr val="bg1"/>
              </a:solidFill>
            </a:endParaRPr>
          </a:p>
        </p:txBody>
      </p:sp>
      <p:sp>
        <p:nvSpPr>
          <p:cNvPr id="13" name="Rectangle 3"/>
          <p:cNvSpPr txBox="1">
            <a:spLocks noChangeAspect="1" noChangeArrowheads="1"/>
          </p:cNvSpPr>
          <p:nvPr/>
        </p:nvSpPr>
        <p:spPr>
          <a:xfrm>
            <a:off x="0" y="2819400"/>
            <a:ext cx="9144000" cy="14478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
                <a:schemeClr val="accent2">
                  <a:lumMod val="50000"/>
                </a:schemeClr>
              </a:buClr>
              <a:buSzTx/>
              <a:tabLst/>
              <a:defRPr/>
            </a:pPr>
            <a:r>
              <a:rPr kumimoji="0" lang="en-US" sz="9600" b="1" i="0" u="none" strike="noStrike" kern="1200" cap="none" spc="0" normalizeH="0" baseline="0" noProof="0" dirty="0" smtClean="0">
                <a:ln>
                  <a:noFill/>
                </a:ln>
                <a:effectLst/>
                <a:uLnTx/>
                <a:uFillTx/>
                <a:cs typeface="Courier New" pitchFamily="49" charset="0"/>
              </a:rPr>
              <a:t>Demo</a:t>
            </a:r>
            <a:endParaRPr kumimoji="0" lang="en-US" sz="9600" b="1" i="0" u="none" strike="noStrike" kern="1200" cap="none" spc="0" normalizeH="0" baseline="0" noProof="0" dirty="0">
              <a:ln>
                <a:noFill/>
              </a:ln>
              <a:effectLst/>
              <a:uLnTx/>
              <a:uFillTx/>
              <a:cs typeface="Courier New" pitchFamily="49" charset="0"/>
            </a:endParaRPr>
          </a:p>
        </p:txBody>
      </p:sp>
      <p:sp>
        <p:nvSpPr>
          <p:cNvPr id="8" name="TextBox 7"/>
          <p:cNvSpPr txBox="1"/>
          <p:nvPr/>
        </p:nvSpPr>
        <p:spPr>
          <a:xfrm>
            <a:off x="0" y="685800"/>
            <a:ext cx="9144000" cy="569387"/>
          </a:xfrm>
          <a:prstGeom prst="rect">
            <a:avLst/>
          </a:prstGeom>
          <a:noFill/>
        </p:spPr>
        <p:txBody>
          <a:bodyPr wrap="square" rtlCol="0">
            <a:spAutoFit/>
          </a:bodyPr>
          <a:lstStyle/>
          <a:p>
            <a:pPr algn="ctr"/>
            <a:r>
              <a:rPr lang="en-US" sz="3100" dirty="0" err="1" smtClean="0">
                <a:solidFill>
                  <a:srgbClr val="FFFF00"/>
                </a:solidFill>
              </a:rPr>
              <a:t>ReadPast</a:t>
            </a:r>
            <a:endParaRPr lang="en-US" sz="3100" dirty="0">
              <a:solidFill>
                <a:srgbClr val="FFFF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228600"/>
            <a:ext cx="9144000" cy="769441"/>
          </a:xfrm>
          <a:prstGeom prst="rect">
            <a:avLst/>
          </a:prstGeom>
          <a:noFill/>
        </p:spPr>
        <p:txBody>
          <a:bodyPr wrap="square" rtlCol="0">
            <a:spAutoFit/>
          </a:bodyPr>
          <a:lstStyle/>
          <a:p>
            <a:pPr algn="ctr"/>
            <a:r>
              <a:rPr lang="en-US" sz="4400" i="1" dirty="0" smtClean="0">
                <a:solidFill>
                  <a:schemeClr val="bg1"/>
                </a:solidFill>
              </a:rPr>
              <a:t>Blocking – is it Really a Problem?</a:t>
            </a:r>
            <a:endParaRPr lang="en-US" sz="4400" i="1" dirty="0">
              <a:solidFill>
                <a:schemeClr val="bg1"/>
              </a:solidFill>
            </a:endParaRPr>
          </a:p>
        </p:txBody>
      </p:sp>
      <p:sp>
        <p:nvSpPr>
          <p:cNvPr id="10" name="Rectangle 4"/>
          <p:cNvSpPr txBox="1">
            <a:spLocks noChangeAspect="1" noChangeArrowheads="1"/>
          </p:cNvSpPr>
          <p:nvPr/>
        </p:nvSpPr>
        <p:spPr>
          <a:xfrm>
            <a:off x="0" y="1219200"/>
            <a:ext cx="9144000" cy="51054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Locks guarantee consistency</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First incompatible lock request waits</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All other lock requests </a:t>
            </a:r>
            <a:r>
              <a:rPr kumimoji="0" lang="en-US" sz="2400" b="1" i="0" u="sng" strike="noStrike" kern="1200" cap="none" spc="0" normalizeH="0" baseline="0" noProof="0" dirty="0" smtClean="0">
                <a:ln>
                  <a:noFill/>
                </a:ln>
                <a:solidFill>
                  <a:srgbClr val="FF0000"/>
                </a:solidFill>
                <a:effectLst/>
                <a:uLnTx/>
                <a:uFillTx/>
                <a:latin typeface="+mn-lt"/>
                <a:ea typeface="+mn-ea"/>
                <a:cs typeface="+mn-cs"/>
              </a:rPr>
              <a:t>WAIT</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Why? To prevent lock starvation</a:t>
            </a:r>
            <a:endParaRPr kumimoji="0" lang="en-US" sz="2400" b="0" i="0" u="none" strike="noStrike" kern="1200" cap="none" spc="0" normalizeH="0" baseline="0" noProof="0" dirty="0">
              <a:ln>
                <a:noFill/>
              </a:ln>
              <a:effectLst/>
              <a:uLnTx/>
              <a:uFillTx/>
              <a:latin typeface="+mn-lt"/>
              <a:ea typeface="+mn-ea"/>
              <a:cs typeface="+mn-cs"/>
            </a:endParaRPr>
          </a:p>
        </p:txBody>
      </p:sp>
      <p:grpSp>
        <p:nvGrpSpPr>
          <p:cNvPr id="11" name="Group 5"/>
          <p:cNvGrpSpPr>
            <a:grpSpLocks/>
          </p:cNvGrpSpPr>
          <p:nvPr/>
        </p:nvGrpSpPr>
        <p:grpSpPr bwMode="auto">
          <a:xfrm>
            <a:off x="1238250" y="4302125"/>
            <a:ext cx="838200" cy="914400"/>
            <a:chOff x="960" y="3264"/>
            <a:chExt cx="528" cy="576"/>
          </a:xfrm>
        </p:grpSpPr>
        <p:sp useBgFill="1">
          <p:nvSpPr>
            <p:cNvPr id="14" name="AutoShape 6"/>
            <p:cNvSpPr>
              <a:spLocks noChangeArrowheads="1"/>
            </p:cNvSpPr>
            <p:nvPr/>
          </p:nvSpPr>
          <p:spPr bwMode="auto">
            <a:xfrm>
              <a:off x="960" y="3264"/>
              <a:ext cx="528" cy="576"/>
            </a:xfrm>
            <a:prstGeom prst="foldedCorner">
              <a:avLst>
                <a:gd name="adj" fmla="val 12500"/>
              </a:avLst>
            </a:prstGeom>
            <a:ln w="9525">
              <a:solidFill>
                <a:schemeClr val="tx1"/>
              </a:solidFill>
              <a:round/>
              <a:headEnd/>
              <a:tailEnd/>
            </a:ln>
            <a:effectLst/>
          </p:spPr>
          <p:txBody>
            <a:bodyPr wrap="none" anchor="ctr"/>
            <a:lstStyle/>
            <a:p>
              <a:endParaRPr lang="en-US"/>
            </a:p>
          </p:txBody>
        </p:sp>
        <p:sp useBgFill="1">
          <p:nvSpPr>
            <p:cNvPr id="15" name="Text Box 7"/>
            <p:cNvSpPr txBox="1">
              <a:spLocks noChangeArrowheads="1"/>
            </p:cNvSpPr>
            <p:nvPr/>
          </p:nvSpPr>
          <p:spPr bwMode="auto">
            <a:xfrm>
              <a:off x="960" y="3408"/>
              <a:ext cx="528" cy="144"/>
            </a:xfrm>
            <a:prstGeom prst="rect">
              <a:avLst/>
            </a:prstGeom>
            <a:ln w="9525">
              <a:solidFill>
                <a:schemeClr val="tx1"/>
              </a:solidFill>
              <a:miter lim="800000"/>
              <a:headEnd/>
              <a:tailEnd/>
            </a:ln>
            <a:effectLst/>
          </p:spPr>
          <p:txBody>
            <a:bodyPr wrap="none" lIns="0" tIns="0" rIns="0" bIns="0"/>
            <a:lstStyle/>
            <a:p>
              <a:pPr algn="ctr" eaLnBrk="0" hangingPunct="0">
                <a:lnSpc>
                  <a:spcPct val="100000"/>
                </a:lnSpc>
                <a:spcBef>
                  <a:spcPct val="50000"/>
                </a:spcBef>
              </a:pPr>
              <a:r>
                <a:rPr lang="en-US" sz="1200">
                  <a:solidFill>
                    <a:schemeClr val="tx1"/>
                  </a:solidFill>
                  <a:latin typeface="Lucida Console" pitchFamily="49" charset="0"/>
                </a:rPr>
                <a:t>Row</a:t>
              </a:r>
            </a:p>
          </p:txBody>
        </p:sp>
        <p:sp useBgFill="1">
          <p:nvSpPr>
            <p:cNvPr id="17" name="Text Box 8"/>
            <p:cNvSpPr txBox="1">
              <a:spLocks noChangeArrowheads="1"/>
            </p:cNvSpPr>
            <p:nvPr/>
          </p:nvSpPr>
          <p:spPr bwMode="auto">
            <a:xfrm>
              <a:off x="960" y="3552"/>
              <a:ext cx="528" cy="144"/>
            </a:xfrm>
            <a:prstGeom prst="rect">
              <a:avLst/>
            </a:prstGeom>
            <a:ln w="9525">
              <a:solidFill>
                <a:schemeClr val="tx1"/>
              </a:solidFill>
              <a:miter lim="800000"/>
              <a:headEnd/>
              <a:tailEnd/>
            </a:ln>
            <a:effectLst/>
          </p:spPr>
          <p:txBody>
            <a:bodyPr wrap="none" lIns="0" tIns="0" rIns="0" bIns="0"/>
            <a:lstStyle/>
            <a:p>
              <a:pPr algn="ctr" eaLnBrk="0" hangingPunct="0">
                <a:lnSpc>
                  <a:spcPct val="100000"/>
                </a:lnSpc>
                <a:spcBef>
                  <a:spcPct val="50000"/>
                </a:spcBef>
              </a:pPr>
              <a:r>
                <a:rPr lang="en-US" sz="1200">
                  <a:solidFill>
                    <a:schemeClr val="tx1"/>
                  </a:solidFill>
                  <a:latin typeface="Lucida Console" pitchFamily="49" charset="0"/>
                </a:rPr>
                <a:t>Row</a:t>
              </a:r>
            </a:p>
          </p:txBody>
        </p:sp>
        <p:sp>
          <p:nvSpPr>
            <p:cNvPr id="18" name="Text Box 9"/>
            <p:cNvSpPr txBox="1">
              <a:spLocks noChangeArrowheads="1"/>
            </p:cNvSpPr>
            <p:nvPr/>
          </p:nvSpPr>
          <p:spPr bwMode="auto">
            <a:xfrm>
              <a:off x="1056" y="3696"/>
              <a:ext cx="336" cy="144"/>
            </a:xfrm>
            <a:prstGeom prst="rect">
              <a:avLst/>
            </a:prstGeom>
            <a:noFill/>
            <a:ln w="9525">
              <a:noFill/>
              <a:miter lim="800000"/>
              <a:headEnd/>
              <a:tailEnd/>
            </a:ln>
            <a:effectLst/>
          </p:spPr>
          <p:txBody>
            <a:bodyPr wrap="none" lIns="0" tIns="0" rIns="0" bIns="0"/>
            <a:lstStyle/>
            <a:p>
              <a:pPr algn="ctr" eaLnBrk="0" hangingPunct="0">
                <a:lnSpc>
                  <a:spcPct val="100000"/>
                </a:lnSpc>
                <a:spcBef>
                  <a:spcPct val="50000"/>
                </a:spcBef>
              </a:pPr>
              <a:r>
                <a:rPr lang="en-US" sz="1200">
                  <a:solidFill>
                    <a:schemeClr val="tx1"/>
                  </a:solidFill>
                  <a:latin typeface="Lucida Console" pitchFamily="49" charset="0"/>
                </a:rPr>
                <a:t>Row</a:t>
              </a:r>
            </a:p>
          </p:txBody>
        </p:sp>
        <p:sp>
          <p:nvSpPr>
            <p:cNvPr id="19" name="Text Box 10"/>
            <p:cNvSpPr txBox="1">
              <a:spLocks noChangeArrowheads="1"/>
            </p:cNvSpPr>
            <p:nvPr/>
          </p:nvSpPr>
          <p:spPr bwMode="auto">
            <a:xfrm>
              <a:off x="1056" y="3300"/>
              <a:ext cx="336" cy="96"/>
            </a:xfrm>
            <a:prstGeom prst="rect">
              <a:avLst/>
            </a:prstGeom>
            <a:noFill/>
            <a:ln w="9525">
              <a:noFill/>
              <a:miter lim="800000"/>
              <a:headEnd/>
              <a:tailEnd/>
            </a:ln>
            <a:effectLst/>
          </p:spPr>
          <p:txBody>
            <a:bodyPr wrap="none" lIns="0" tIns="0" rIns="0" bIns="0"/>
            <a:lstStyle/>
            <a:p>
              <a:pPr algn="ctr" eaLnBrk="0" hangingPunct="0">
                <a:lnSpc>
                  <a:spcPct val="100000"/>
                </a:lnSpc>
                <a:spcBef>
                  <a:spcPct val="50000"/>
                </a:spcBef>
              </a:pPr>
              <a:r>
                <a:rPr lang="en-US" sz="800" i="1">
                  <a:solidFill>
                    <a:schemeClr val="tx1"/>
                  </a:solidFill>
                  <a:latin typeface="Lucida Console" pitchFamily="49" charset="0"/>
                </a:rPr>
                <a:t>header</a:t>
              </a:r>
            </a:p>
          </p:txBody>
        </p:sp>
      </p:grpSp>
      <p:sp>
        <p:nvSpPr>
          <p:cNvPr id="20" name="Lock"/>
          <p:cNvSpPr>
            <a:spLocks noEditPoints="1" noChangeArrowheads="1"/>
          </p:cNvSpPr>
          <p:nvPr/>
        </p:nvSpPr>
        <p:spPr bwMode="auto">
          <a:xfrm>
            <a:off x="381000" y="4121150"/>
            <a:ext cx="333375" cy="419100"/>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19050">
            <a:solidFill>
              <a:srgbClr val="000000"/>
            </a:solidFill>
            <a:miter lim="800000"/>
            <a:headEnd/>
            <a:tailEnd/>
          </a:ln>
        </p:spPr>
        <p:txBody>
          <a:bodyPr/>
          <a:lstStyle/>
          <a:p>
            <a:endParaRPr lang="en-US"/>
          </a:p>
        </p:txBody>
      </p:sp>
      <p:sp>
        <p:nvSpPr>
          <p:cNvPr id="21" name="Text Box 12"/>
          <p:cNvSpPr txBox="1">
            <a:spLocks noChangeArrowheads="1"/>
          </p:cNvSpPr>
          <p:nvPr/>
        </p:nvSpPr>
        <p:spPr bwMode="auto">
          <a:xfrm>
            <a:off x="76200" y="4181475"/>
            <a:ext cx="419100" cy="244475"/>
          </a:xfrm>
          <a:prstGeom prst="rect">
            <a:avLst/>
          </a:prstGeom>
          <a:noFill/>
          <a:ln w="9525">
            <a:noFill/>
            <a:miter lim="800000"/>
            <a:headEnd/>
            <a:tailEnd/>
          </a:ln>
          <a:effectLst/>
        </p:spPr>
        <p:txBody>
          <a:bodyPr lIns="0" tIns="0" rIns="0" bIns="0">
            <a:spAutoFit/>
          </a:bodyPr>
          <a:lstStyle/>
          <a:p>
            <a:pPr algn="ctr" eaLnBrk="0" hangingPunct="0">
              <a:lnSpc>
                <a:spcPct val="100000"/>
              </a:lnSpc>
              <a:spcBef>
                <a:spcPct val="50000"/>
              </a:spcBef>
            </a:pPr>
            <a:r>
              <a:rPr lang="en-US" sz="1600">
                <a:solidFill>
                  <a:schemeClr val="tx1"/>
                </a:solidFill>
                <a:latin typeface="Lucida Console" pitchFamily="49" charset="0"/>
              </a:rPr>
              <a:t>S</a:t>
            </a:r>
          </a:p>
        </p:txBody>
      </p:sp>
      <p:sp>
        <p:nvSpPr>
          <p:cNvPr id="22" name="Lock"/>
          <p:cNvSpPr>
            <a:spLocks noEditPoints="1" noChangeArrowheads="1"/>
          </p:cNvSpPr>
          <p:nvPr/>
        </p:nvSpPr>
        <p:spPr bwMode="auto">
          <a:xfrm>
            <a:off x="304800" y="4594225"/>
            <a:ext cx="333375" cy="419100"/>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19050">
            <a:solidFill>
              <a:srgbClr val="000000"/>
            </a:solidFill>
            <a:miter lim="800000"/>
            <a:headEnd/>
            <a:tailEnd/>
          </a:ln>
        </p:spPr>
        <p:txBody>
          <a:bodyPr/>
          <a:lstStyle/>
          <a:p>
            <a:endParaRPr lang="en-US"/>
          </a:p>
        </p:txBody>
      </p:sp>
      <p:sp>
        <p:nvSpPr>
          <p:cNvPr id="23" name="Text Box 14"/>
          <p:cNvSpPr txBox="1">
            <a:spLocks noChangeArrowheads="1"/>
          </p:cNvSpPr>
          <p:nvPr/>
        </p:nvSpPr>
        <p:spPr bwMode="auto">
          <a:xfrm>
            <a:off x="0" y="4654550"/>
            <a:ext cx="419100" cy="244475"/>
          </a:xfrm>
          <a:prstGeom prst="rect">
            <a:avLst/>
          </a:prstGeom>
          <a:noFill/>
          <a:ln w="9525">
            <a:noFill/>
            <a:miter lim="800000"/>
            <a:headEnd/>
            <a:tailEnd/>
          </a:ln>
          <a:effectLst/>
        </p:spPr>
        <p:txBody>
          <a:bodyPr lIns="0" tIns="0" rIns="0" bIns="0">
            <a:spAutoFit/>
          </a:bodyPr>
          <a:lstStyle/>
          <a:p>
            <a:pPr algn="ctr" eaLnBrk="0" hangingPunct="0">
              <a:lnSpc>
                <a:spcPct val="100000"/>
              </a:lnSpc>
              <a:spcBef>
                <a:spcPct val="50000"/>
              </a:spcBef>
            </a:pPr>
            <a:r>
              <a:rPr lang="en-US" sz="1600">
                <a:solidFill>
                  <a:schemeClr val="tx1"/>
                </a:solidFill>
                <a:latin typeface="Lucida Console" pitchFamily="49" charset="0"/>
              </a:rPr>
              <a:t>S</a:t>
            </a:r>
          </a:p>
        </p:txBody>
      </p:sp>
      <p:sp>
        <p:nvSpPr>
          <p:cNvPr id="24" name="Lock"/>
          <p:cNvSpPr>
            <a:spLocks noEditPoints="1" noChangeArrowheads="1"/>
          </p:cNvSpPr>
          <p:nvPr/>
        </p:nvSpPr>
        <p:spPr bwMode="auto">
          <a:xfrm>
            <a:off x="600075" y="5026025"/>
            <a:ext cx="333375" cy="419100"/>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19050">
            <a:solidFill>
              <a:srgbClr val="000000"/>
            </a:solidFill>
            <a:miter lim="800000"/>
            <a:headEnd/>
            <a:tailEnd/>
          </a:ln>
        </p:spPr>
        <p:txBody>
          <a:bodyPr/>
          <a:lstStyle/>
          <a:p>
            <a:endParaRPr lang="en-US"/>
          </a:p>
        </p:txBody>
      </p:sp>
      <p:sp>
        <p:nvSpPr>
          <p:cNvPr id="25" name="Text Box 16"/>
          <p:cNvSpPr txBox="1">
            <a:spLocks noChangeArrowheads="1"/>
          </p:cNvSpPr>
          <p:nvPr/>
        </p:nvSpPr>
        <p:spPr bwMode="auto">
          <a:xfrm>
            <a:off x="295275" y="5086350"/>
            <a:ext cx="419100" cy="244475"/>
          </a:xfrm>
          <a:prstGeom prst="rect">
            <a:avLst/>
          </a:prstGeom>
          <a:noFill/>
          <a:ln w="9525">
            <a:noFill/>
            <a:miter lim="800000"/>
            <a:headEnd/>
            <a:tailEnd/>
          </a:ln>
          <a:effectLst/>
        </p:spPr>
        <p:txBody>
          <a:bodyPr lIns="0" tIns="0" rIns="0" bIns="0">
            <a:spAutoFit/>
          </a:bodyPr>
          <a:lstStyle/>
          <a:p>
            <a:pPr algn="ctr" eaLnBrk="0" hangingPunct="0">
              <a:lnSpc>
                <a:spcPct val="100000"/>
              </a:lnSpc>
              <a:spcBef>
                <a:spcPct val="50000"/>
              </a:spcBef>
            </a:pPr>
            <a:r>
              <a:rPr lang="en-US" sz="1600">
                <a:solidFill>
                  <a:schemeClr val="tx1"/>
                </a:solidFill>
                <a:latin typeface="Lucida Console" pitchFamily="49" charset="0"/>
              </a:rPr>
              <a:t>S</a:t>
            </a:r>
          </a:p>
        </p:txBody>
      </p:sp>
      <p:sp>
        <p:nvSpPr>
          <p:cNvPr id="26" name="Line 17"/>
          <p:cNvSpPr>
            <a:spLocks noChangeShapeType="1"/>
          </p:cNvSpPr>
          <p:nvPr/>
        </p:nvSpPr>
        <p:spPr bwMode="auto">
          <a:xfrm>
            <a:off x="781050" y="4378325"/>
            <a:ext cx="533400" cy="457200"/>
          </a:xfrm>
          <a:prstGeom prst="line">
            <a:avLst/>
          </a:prstGeom>
          <a:noFill/>
          <a:ln w="9525">
            <a:solidFill>
              <a:schemeClr val="tx1"/>
            </a:solidFill>
            <a:round/>
            <a:headEnd/>
            <a:tailEnd type="triangle" w="med" len="med"/>
          </a:ln>
          <a:effectLst/>
        </p:spPr>
        <p:txBody>
          <a:bodyPr/>
          <a:lstStyle/>
          <a:p>
            <a:endParaRPr lang="en-US"/>
          </a:p>
        </p:txBody>
      </p:sp>
      <p:sp>
        <p:nvSpPr>
          <p:cNvPr id="27" name="Line 18"/>
          <p:cNvSpPr>
            <a:spLocks noChangeShapeType="1"/>
          </p:cNvSpPr>
          <p:nvPr/>
        </p:nvSpPr>
        <p:spPr bwMode="auto">
          <a:xfrm>
            <a:off x="704850" y="4835525"/>
            <a:ext cx="609600" cy="0"/>
          </a:xfrm>
          <a:prstGeom prst="line">
            <a:avLst/>
          </a:prstGeom>
          <a:noFill/>
          <a:ln w="9525">
            <a:solidFill>
              <a:schemeClr val="tx1"/>
            </a:solidFill>
            <a:round/>
            <a:headEnd/>
            <a:tailEnd type="triangle" w="med" len="med"/>
          </a:ln>
          <a:effectLst/>
        </p:spPr>
        <p:txBody>
          <a:bodyPr/>
          <a:lstStyle/>
          <a:p>
            <a:endParaRPr lang="en-US"/>
          </a:p>
        </p:txBody>
      </p:sp>
      <p:sp>
        <p:nvSpPr>
          <p:cNvPr id="28" name="Line 19"/>
          <p:cNvSpPr>
            <a:spLocks noChangeShapeType="1"/>
          </p:cNvSpPr>
          <p:nvPr/>
        </p:nvSpPr>
        <p:spPr bwMode="auto">
          <a:xfrm flipV="1">
            <a:off x="1009650" y="4835525"/>
            <a:ext cx="304800" cy="457200"/>
          </a:xfrm>
          <a:prstGeom prst="line">
            <a:avLst/>
          </a:prstGeom>
          <a:noFill/>
          <a:ln w="9525">
            <a:solidFill>
              <a:schemeClr val="tx1"/>
            </a:solidFill>
            <a:round/>
            <a:headEnd/>
            <a:tailEnd type="triangle" w="med" len="med"/>
          </a:ln>
          <a:effectLst/>
        </p:spPr>
        <p:txBody>
          <a:bodyPr/>
          <a:lstStyle/>
          <a:p>
            <a:endParaRPr lang="en-US"/>
          </a:p>
        </p:txBody>
      </p:sp>
      <p:sp>
        <p:nvSpPr>
          <p:cNvPr id="29" name="Text Box 20"/>
          <p:cNvSpPr txBox="1">
            <a:spLocks noChangeArrowheads="1"/>
          </p:cNvSpPr>
          <p:nvPr/>
        </p:nvSpPr>
        <p:spPr bwMode="auto">
          <a:xfrm>
            <a:off x="219075" y="3505200"/>
            <a:ext cx="2073275" cy="584775"/>
          </a:xfrm>
          <a:prstGeom prst="rect">
            <a:avLst/>
          </a:prstGeom>
          <a:noFill/>
          <a:ln w="9525">
            <a:noFill/>
            <a:miter lim="800000"/>
            <a:headEnd/>
            <a:tailEnd/>
          </a:ln>
          <a:effectLst/>
        </p:spPr>
        <p:txBody>
          <a:bodyPr>
            <a:spAutoFit/>
          </a:bodyPr>
          <a:lstStyle/>
          <a:p>
            <a:pPr algn="ctr" eaLnBrk="0" hangingPunct="0">
              <a:lnSpc>
                <a:spcPct val="100000"/>
              </a:lnSpc>
            </a:pPr>
            <a:r>
              <a:rPr lang="en-US" sz="1600" dirty="0">
                <a:solidFill>
                  <a:schemeClr val="tx1"/>
                </a:solidFill>
                <a:latin typeface="+mn-lt"/>
              </a:rPr>
              <a:t>Imagine 3 compatible readers</a:t>
            </a:r>
          </a:p>
        </p:txBody>
      </p:sp>
      <p:grpSp>
        <p:nvGrpSpPr>
          <p:cNvPr id="30" name="Group 21"/>
          <p:cNvGrpSpPr>
            <a:grpSpLocks/>
          </p:cNvGrpSpPr>
          <p:nvPr/>
        </p:nvGrpSpPr>
        <p:grpSpPr bwMode="auto">
          <a:xfrm>
            <a:off x="7432675" y="4346575"/>
            <a:ext cx="838200" cy="914400"/>
            <a:chOff x="960" y="3264"/>
            <a:chExt cx="528" cy="576"/>
          </a:xfrm>
        </p:grpSpPr>
        <p:sp useBgFill="1">
          <p:nvSpPr>
            <p:cNvPr id="31" name="AutoShape 22"/>
            <p:cNvSpPr>
              <a:spLocks noChangeArrowheads="1"/>
            </p:cNvSpPr>
            <p:nvPr/>
          </p:nvSpPr>
          <p:spPr bwMode="auto">
            <a:xfrm>
              <a:off x="960" y="3264"/>
              <a:ext cx="528" cy="576"/>
            </a:xfrm>
            <a:prstGeom prst="foldedCorner">
              <a:avLst>
                <a:gd name="adj" fmla="val 12500"/>
              </a:avLst>
            </a:prstGeom>
            <a:ln w="9525">
              <a:solidFill>
                <a:schemeClr val="tx1"/>
              </a:solidFill>
              <a:round/>
              <a:headEnd/>
              <a:tailEnd/>
            </a:ln>
            <a:effectLst/>
          </p:spPr>
          <p:txBody>
            <a:bodyPr wrap="none" anchor="ctr"/>
            <a:lstStyle/>
            <a:p>
              <a:endParaRPr lang="en-US"/>
            </a:p>
          </p:txBody>
        </p:sp>
        <p:sp useBgFill="1">
          <p:nvSpPr>
            <p:cNvPr id="32" name="Text Box 23"/>
            <p:cNvSpPr txBox="1">
              <a:spLocks noChangeArrowheads="1"/>
            </p:cNvSpPr>
            <p:nvPr/>
          </p:nvSpPr>
          <p:spPr bwMode="auto">
            <a:xfrm>
              <a:off x="960" y="3408"/>
              <a:ext cx="528" cy="144"/>
            </a:xfrm>
            <a:prstGeom prst="rect">
              <a:avLst/>
            </a:prstGeom>
            <a:ln w="9525">
              <a:solidFill>
                <a:schemeClr val="tx1"/>
              </a:solidFill>
              <a:miter lim="800000"/>
              <a:headEnd/>
              <a:tailEnd/>
            </a:ln>
            <a:effectLst/>
          </p:spPr>
          <p:txBody>
            <a:bodyPr wrap="none" lIns="0" tIns="0" rIns="0" bIns="0"/>
            <a:lstStyle/>
            <a:p>
              <a:pPr algn="ctr" eaLnBrk="0" hangingPunct="0">
                <a:lnSpc>
                  <a:spcPct val="100000"/>
                </a:lnSpc>
                <a:spcBef>
                  <a:spcPct val="50000"/>
                </a:spcBef>
              </a:pPr>
              <a:r>
                <a:rPr lang="en-US" sz="1200" dirty="0">
                  <a:solidFill>
                    <a:schemeClr val="tx1"/>
                  </a:solidFill>
                  <a:latin typeface="Lucida Console" pitchFamily="49" charset="0"/>
                </a:rPr>
                <a:t>Row</a:t>
              </a:r>
            </a:p>
          </p:txBody>
        </p:sp>
        <p:sp useBgFill="1">
          <p:nvSpPr>
            <p:cNvPr id="33" name="Text Box 24"/>
            <p:cNvSpPr txBox="1">
              <a:spLocks noChangeArrowheads="1"/>
            </p:cNvSpPr>
            <p:nvPr/>
          </p:nvSpPr>
          <p:spPr bwMode="auto">
            <a:xfrm>
              <a:off x="960" y="3552"/>
              <a:ext cx="528" cy="144"/>
            </a:xfrm>
            <a:prstGeom prst="rect">
              <a:avLst/>
            </a:prstGeom>
            <a:ln w="9525">
              <a:solidFill>
                <a:schemeClr val="tx1"/>
              </a:solidFill>
              <a:miter lim="800000"/>
              <a:headEnd/>
              <a:tailEnd/>
            </a:ln>
            <a:effectLst/>
          </p:spPr>
          <p:txBody>
            <a:bodyPr wrap="none" lIns="0" tIns="0" rIns="0" bIns="0"/>
            <a:lstStyle/>
            <a:p>
              <a:pPr algn="ctr" eaLnBrk="0" hangingPunct="0">
                <a:lnSpc>
                  <a:spcPct val="100000"/>
                </a:lnSpc>
                <a:spcBef>
                  <a:spcPct val="50000"/>
                </a:spcBef>
              </a:pPr>
              <a:r>
                <a:rPr lang="en-US" sz="1200">
                  <a:solidFill>
                    <a:schemeClr val="tx1"/>
                  </a:solidFill>
                  <a:latin typeface="Lucida Console" pitchFamily="49" charset="0"/>
                </a:rPr>
                <a:t>Row</a:t>
              </a:r>
            </a:p>
          </p:txBody>
        </p:sp>
        <p:sp>
          <p:nvSpPr>
            <p:cNvPr id="34" name="Text Box 25"/>
            <p:cNvSpPr txBox="1">
              <a:spLocks noChangeArrowheads="1"/>
            </p:cNvSpPr>
            <p:nvPr/>
          </p:nvSpPr>
          <p:spPr bwMode="auto">
            <a:xfrm>
              <a:off x="1056" y="3696"/>
              <a:ext cx="336" cy="144"/>
            </a:xfrm>
            <a:prstGeom prst="rect">
              <a:avLst/>
            </a:prstGeom>
            <a:noFill/>
            <a:ln w="9525">
              <a:noFill/>
              <a:miter lim="800000"/>
              <a:headEnd/>
              <a:tailEnd/>
            </a:ln>
            <a:effectLst/>
          </p:spPr>
          <p:txBody>
            <a:bodyPr wrap="none" lIns="0" tIns="0" rIns="0" bIns="0"/>
            <a:lstStyle/>
            <a:p>
              <a:pPr algn="ctr" eaLnBrk="0" hangingPunct="0">
                <a:lnSpc>
                  <a:spcPct val="100000"/>
                </a:lnSpc>
                <a:spcBef>
                  <a:spcPct val="50000"/>
                </a:spcBef>
              </a:pPr>
              <a:r>
                <a:rPr lang="en-US" sz="1200">
                  <a:solidFill>
                    <a:schemeClr val="tx1"/>
                  </a:solidFill>
                  <a:latin typeface="Lucida Console" pitchFamily="49" charset="0"/>
                </a:rPr>
                <a:t>Row</a:t>
              </a:r>
            </a:p>
          </p:txBody>
        </p:sp>
        <p:sp>
          <p:nvSpPr>
            <p:cNvPr id="35" name="Text Box 26"/>
            <p:cNvSpPr txBox="1">
              <a:spLocks noChangeArrowheads="1"/>
            </p:cNvSpPr>
            <p:nvPr/>
          </p:nvSpPr>
          <p:spPr bwMode="auto">
            <a:xfrm>
              <a:off x="1056" y="3300"/>
              <a:ext cx="336" cy="96"/>
            </a:xfrm>
            <a:prstGeom prst="rect">
              <a:avLst/>
            </a:prstGeom>
            <a:noFill/>
            <a:ln w="9525">
              <a:noFill/>
              <a:miter lim="800000"/>
              <a:headEnd/>
              <a:tailEnd/>
            </a:ln>
            <a:effectLst/>
          </p:spPr>
          <p:txBody>
            <a:bodyPr wrap="none" lIns="0" tIns="0" rIns="0" bIns="0"/>
            <a:lstStyle/>
            <a:p>
              <a:pPr algn="ctr" eaLnBrk="0" hangingPunct="0">
                <a:lnSpc>
                  <a:spcPct val="100000"/>
                </a:lnSpc>
                <a:spcBef>
                  <a:spcPct val="50000"/>
                </a:spcBef>
              </a:pPr>
              <a:r>
                <a:rPr lang="en-US" sz="800" i="1">
                  <a:solidFill>
                    <a:schemeClr val="tx1"/>
                  </a:solidFill>
                  <a:latin typeface="Lucida Console" pitchFamily="49" charset="0"/>
                </a:rPr>
                <a:t>header</a:t>
              </a:r>
            </a:p>
          </p:txBody>
        </p:sp>
      </p:grpSp>
      <p:sp>
        <p:nvSpPr>
          <p:cNvPr id="36" name="Lock"/>
          <p:cNvSpPr>
            <a:spLocks noEditPoints="1" noChangeArrowheads="1"/>
          </p:cNvSpPr>
          <p:nvPr/>
        </p:nvSpPr>
        <p:spPr bwMode="auto">
          <a:xfrm>
            <a:off x="6572250" y="4165600"/>
            <a:ext cx="333375" cy="419100"/>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19050">
            <a:solidFill>
              <a:srgbClr val="000000"/>
            </a:solidFill>
            <a:miter lim="800000"/>
            <a:headEnd/>
            <a:tailEnd/>
          </a:ln>
        </p:spPr>
        <p:txBody>
          <a:bodyPr/>
          <a:lstStyle/>
          <a:p>
            <a:endParaRPr lang="en-US"/>
          </a:p>
        </p:txBody>
      </p:sp>
      <p:sp>
        <p:nvSpPr>
          <p:cNvPr id="37" name="Text Box 28"/>
          <p:cNvSpPr txBox="1">
            <a:spLocks noChangeArrowheads="1"/>
          </p:cNvSpPr>
          <p:nvPr/>
        </p:nvSpPr>
        <p:spPr bwMode="auto">
          <a:xfrm>
            <a:off x="6267450" y="4225925"/>
            <a:ext cx="419100" cy="244475"/>
          </a:xfrm>
          <a:prstGeom prst="rect">
            <a:avLst/>
          </a:prstGeom>
          <a:noFill/>
          <a:ln w="9525">
            <a:noFill/>
            <a:miter lim="800000"/>
            <a:headEnd/>
            <a:tailEnd/>
          </a:ln>
          <a:effectLst/>
        </p:spPr>
        <p:txBody>
          <a:bodyPr lIns="0" tIns="0" rIns="0" bIns="0">
            <a:spAutoFit/>
          </a:bodyPr>
          <a:lstStyle/>
          <a:p>
            <a:pPr algn="ctr" eaLnBrk="0" hangingPunct="0">
              <a:lnSpc>
                <a:spcPct val="100000"/>
              </a:lnSpc>
              <a:spcBef>
                <a:spcPct val="50000"/>
              </a:spcBef>
            </a:pPr>
            <a:r>
              <a:rPr lang="en-US" sz="1600">
                <a:solidFill>
                  <a:schemeClr val="tx1"/>
                </a:solidFill>
                <a:latin typeface="Lucida Console" pitchFamily="49" charset="0"/>
              </a:rPr>
              <a:t>S</a:t>
            </a:r>
          </a:p>
        </p:txBody>
      </p:sp>
      <p:sp>
        <p:nvSpPr>
          <p:cNvPr id="38" name="Lock"/>
          <p:cNvSpPr>
            <a:spLocks noEditPoints="1" noChangeArrowheads="1"/>
          </p:cNvSpPr>
          <p:nvPr/>
        </p:nvSpPr>
        <p:spPr bwMode="auto">
          <a:xfrm>
            <a:off x="6496050" y="4638675"/>
            <a:ext cx="333375" cy="419100"/>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19050">
            <a:solidFill>
              <a:srgbClr val="000000"/>
            </a:solidFill>
            <a:miter lim="800000"/>
            <a:headEnd/>
            <a:tailEnd/>
          </a:ln>
        </p:spPr>
        <p:txBody>
          <a:bodyPr/>
          <a:lstStyle/>
          <a:p>
            <a:endParaRPr lang="en-US"/>
          </a:p>
        </p:txBody>
      </p:sp>
      <p:sp>
        <p:nvSpPr>
          <p:cNvPr id="39" name="Text Box 30"/>
          <p:cNvSpPr txBox="1">
            <a:spLocks noChangeArrowheads="1"/>
          </p:cNvSpPr>
          <p:nvPr/>
        </p:nvSpPr>
        <p:spPr bwMode="auto">
          <a:xfrm>
            <a:off x="6191250" y="4699000"/>
            <a:ext cx="419100" cy="244475"/>
          </a:xfrm>
          <a:prstGeom prst="rect">
            <a:avLst/>
          </a:prstGeom>
          <a:noFill/>
          <a:ln w="9525">
            <a:noFill/>
            <a:miter lim="800000"/>
            <a:headEnd/>
            <a:tailEnd/>
          </a:ln>
          <a:effectLst/>
        </p:spPr>
        <p:txBody>
          <a:bodyPr lIns="0" tIns="0" rIns="0" bIns="0">
            <a:spAutoFit/>
          </a:bodyPr>
          <a:lstStyle/>
          <a:p>
            <a:pPr algn="ctr" eaLnBrk="0" hangingPunct="0">
              <a:lnSpc>
                <a:spcPct val="100000"/>
              </a:lnSpc>
              <a:spcBef>
                <a:spcPct val="50000"/>
              </a:spcBef>
            </a:pPr>
            <a:r>
              <a:rPr lang="en-US" sz="1600">
                <a:solidFill>
                  <a:schemeClr val="tx1"/>
                </a:solidFill>
                <a:latin typeface="Lucida Console" pitchFamily="49" charset="0"/>
              </a:rPr>
              <a:t>S</a:t>
            </a:r>
          </a:p>
        </p:txBody>
      </p:sp>
      <p:sp>
        <p:nvSpPr>
          <p:cNvPr id="40" name="Lock"/>
          <p:cNvSpPr>
            <a:spLocks noEditPoints="1" noChangeArrowheads="1"/>
          </p:cNvSpPr>
          <p:nvPr/>
        </p:nvSpPr>
        <p:spPr bwMode="auto">
          <a:xfrm>
            <a:off x="6794500" y="5070475"/>
            <a:ext cx="333375" cy="419100"/>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19050">
            <a:solidFill>
              <a:srgbClr val="000000"/>
            </a:solidFill>
            <a:miter lim="800000"/>
            <a:headEnd/>
            <a:tailEnd/>
          </a:ln>
        </p:spPr>
        <p:txBody>
          <a:bodyPr/>
          <a:lstStyle/>
          <a:p>
            <a:endParaRPr lang="en-US"/>
          </a:p>
        </p:txBody>
      </p:sp>
      <p:sp>
        <p:nvSpPr>
          <p:cNvPr id="41" name="Text Box 32"/>
          <p:cNvSpPr txBox="1">
            <a:spLocks noChangeArrowheads="1"/>
          </p:cNvSpPr>
          <p:nvPr/>
        </p:nvSpPr>
        <p:spPr bwMode="auto">
          <a:xfrm>
            <a:off x="6489700" y="5130800"/>
            <a:ext cx="419100" cy="244475"/>
          </a:xfrm>
          <a:prstGeom prst="rect">
            <a:avLst/>
          </a:prstGeom>
          <a:noFill/>
          <a:ln w="9525">
            <a:noFill/>
            <a:miter lim="800000"/>
            <a:headEnd/>
            <a:tailEnd/>
          </a:ln>
          <a:effectLst/>
        </p:spPr>
        <p:txBody>
          <a:bodyPr lIns="0" tIns="0" rIns="0" bIns="0">
            <a:spAutoFit/>
          </a:bodyPr>
          <a:lstStyle/>
          <a:p>
            <a:pPr algn="ctr" eaLnBrk="0" hangingPunct="0">
              <a:lnSpc>
                <a:spcPct val="100000"/>
              </a:lnSpc>
              <a:spcBef>
                <a:spcPct val="50000"/>
              </a:spcBef>
            </a:pPr>
            <a:r>
              <a:rPr lang="en-US" sz="1600">
                <a:solidFill>
                  <a:schemeClr val="tx1"/>
                </a:solidFill>
                <a:latin typeface="Lucida Console" pitchFamily="49" charset="0"/>
              </a:rPr>
              <a:t>S</a:t>
            </a:r>
          </a:p>
        </p:txBody>
      </p:sp>
      <p:sp>
        <p:nvSpPr>
          <p:cNvPr id="42" name="Line 33"/>
          <p:cNvSpPr>
            <a:spLocks noChangeShapeType="1"/>
          </p:cNvSpPr>
          <p:nvPr/>
        </p:nvSpPr>
        <p:spPr bwMode="auto">
          <a:xfrm>
            <a:off x="6975475" y="4422775"/>
            <a:ext cx="533400" cy="457200"/>
          </a:xfrm>
          <a:prstGeom prst="line">
            <a:avLst/>
          </a:prstGeom>
          <a:noFill/>
          <a:ln w="9525">
            <a:solidFill>
              <a:schemeClr val="tx1"/>
            </a:solidFill>
            <a:round/>
            <a:headEnd/>
            <a:tailEnd type="triangle" w="med" len="med"/>
          </a:ln>
          <a:effectLst/>
        </p:spPr>
        <p:txBody>
          <a:bodyPr/>
          <a:lstStyle/>
          <a:p>
            <a:endParaRPr lang="en-US"/>
          </a:p>
        </p:txBody>
      </p:sp>
      <p:sp>
        <p:nvSpPr>
          <p:cNvPr id="43" name="Line 34"/>
          <p:cNvSpPr>
            <a:spLocks noChangeShapeType="1"/>
          </p:cNvSpPr>
          <p:nvPr/>
        </p:nvSpPr>
        <p:spPr bwMode="auto">
          <a:xfrm>
            <a:off x="6899275" y="4879975"/>
            <a:ext cx="609600" cy="0"/>
          </a:xfrm>
          <a:prstGeom prst="line">
            <a:avLst/>
          </a:prstGeom>
          <a:noFill/>
          <a:ln w="9525">
            <a:solidFill>
              <a:schemeClr val="tx1"/>
            </a:solidFill>
            <a:round/>
            <a:headEnd/>
            <a:tailEnd type="triangle" w="med" len="med"/>
          </a:ln>
          <a:effectLst/>
        </p:spPr>
        <p:txBody>
          <a:bodyPr/>
          <a:lstStyle/>
          <a:p>
            <a:endParaRPr lang="en-US"/>
          </a:p>
        </p:txBody>
      </p:sp>
      <p:sp>
        <p:nvSpPr>
          <p:cNvPr id="44" name="Line 35"/>
          <p:cNvSpPr>
            <a:spLocks noChangeShapeType="1"/>
          </p:cNvSpPr>
          <p:nvPr/>
        </p:nvSpPr>
        <p:spPr bwMode="auto">
          <a:xfrm flipV="1">
            <a:off x="7204075" y="4879975"/>
            <a:ext cx="304800" cy="457200"/>
          </a:xfrm>
          <a:prstGeom prst="line">
            <a:avLst/>
          </a:prstGeom>
          <a:noFill/>
          <a:ln w="9525">
            <a:solidFill>
              <a:schemeClr val="tx1"/>
            </a:solidFill>
            <a:round/>
            <a:headEnd/>
            <a:tailEnd type="triangle" w="med" len="med"/>
          </a:ln>
          <a:effectLst/>
        </p:spPr>
        <p:txBody>
          <a:bodyPr/>
          <a:lstStyle/>
          <a:p>
            <a:endParaRPr lang="en-US"/>
          </a:p>
        </p:txBody>
      </p:sp>
      <p:sp>
        <p:nvSpPr>
          <p:cNvPr id="45" name="Text Box 36"/>
          <p:cNvSpPr txBox="1">
            <a:spLocks noChangeArrowheads="1"/>
          </p:cNvSpPr>
          <p:nvPr/>
        </p:nvSpPr>
        <p:spPr bwMode="auto">
          <a:xfrm>
            <a:off x="6632575" y="3540125"/>
            <a:ext cx="2073275" cy="584775"/>
          </a:xfrm>
          <a:prstGeom prst="rect">
            <a:avLst/>
          </a:prstGeom>
          <a:noFill/>
          <a:ln w="9525">
            <a:noFill/>
            <a:miter lim="800000"/>
            <a:headEnd/>
            <a:tailEnd/>
          </a:ln>
          <a:effectLst/>
        </p:spPr>
        <p:txBody>
          <a:bodyPr>
            <a:spAutoFit/>
          </a:bodyPr>
          <a:lstStyle/>
          <a:p>
            <a:pPr algn="ctr" eaLnBrk="0" hangingPunct="0">
              <a:lnSpc>
                <a:spcPct val="100000"/>
              </a:lnSpc>
            </a:pPr>
            <a:r>
              <a:rPr lang="en-US" sz="1600" dirty="0">
                <a:solidFill>
                  <a:schemeClr val="tx1"/>
                </a:solidFill>
                <a:latin typeface="+mn-lt"/>
              </a:rPr>
              <a:t> Then an </a:t>
            </a:r>
            <a:r>
              <a:rPr lang="en-US" sz="1600" dirty="0" err="1">
                <a:solidFill>
                  <a:schemeClr val="tx1"/>
                </a:solidFill>
                <a:latin typeface="+mn-lt"/>
              </a:rPr>
              <a:t>eXclusive</a:t>
            </a:r>
            <a:r>
              <a:rPr lang="en-US" sz="1600" dirty="0">
                <a:solidFill>
                  <a:schemeClr val="tx1"/>
                </a:solidFill>
                <a:latin typeface="+mn-lt"/>
              </a:rPr>
              <a:t> Lock is requested</a:t>
            </a:r>
          </a:p>
        </p:txBody>
      </p:sp>
      <p:sp>
        <p:nvSpPr>
          <p:cNvPr id="46" name="Lock"/>
          <p:cNvSpPr>
            <a:spLocks noEditPoints="1" noChangeArrowheads="1"/>
          </p:cNvSpPr>
          <p:nvPr/>
        </p:nvSpPr>
        <p:spPr bwMode="auto">
          <a:xfrm>
            <a:off x="5819775" y="4578350"/>
            <a:ext cx="333375" cy="419100"/>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19050">
            <a:solidFill>
              <a:srgbClr val="000000"/>
            </a:solidFill>
            <a:miter lim="800000"/>
            <a:headEnd/>
            <a:tailEnd/>
          </a:ln>
        </p:spPr>
        <p:txBody>
          <a:bodyPr/>
          <a:lstStyle/>
          <a:p>
            <a:endParaRPr lang="en-US"/>
          </a:p>
        </p:txBody>
      </p:sp>
      <p:sp>
        <p:nvSpPr>
          <p:cNvPr id="47" name="Text Box 38"/>
          <p:cNvSpPr txBox="1">
            <a:spLocks noChangeArrowheads="1"/>
          </p:cNvSpPr>
          <p:nvPr/>
        </p:nvSpPr>
        <p:spPr bwMode="auto">
          <a:xfrm>
            <a:off x="5514975" y="4638675"/>
            <a:ext cx="419100" cy="244475"/>
          </a:xfrm>
          <a:prstGeom prst="rect">
            <a:avLst/>
          </a:prstGeom>
          <a:noFill/>
          <a:ln w="9525">
            <a:noFill/>
            <a:miter lim="800000"/>
            <a:headEnd/>
            <a:tailEnd/>
          </a:ln>
          <a:effectLst/>
        </p:spPr>
        <p:txBody>
          <a:bodyPr lIns="0" tIns="0" rIns="0" bIns="0">
            <a:spAutoFit/>
          </a:bodyPr>
          <a:lstStyle/>
          <a:p>
            <a:pPr algn="ctr" eaLnBrk="0" hangingPunct="0">
              <a:lnSpc>
                <a:spcPct val="100000"/>
              </a:lnSpc>
              <a:spcBef>
                <a:spcPct val="50000"/>
              </a:spcBef>
            </a:pPr>
            <a:r>
              <a:rPr lang="en-US" sz="1600">
                <a:solidFill>
                  <a:schemeClr val="tx1"/>
                </a:solidFill>
                <a:latin typeface="Lucida Console" pitchFamily="49" charset="0"/>
              </a:rPr>
              <a:t>X</a:t>
            </a:r>
          </a:p>
        </p:txBody>
      </p:sp>
      <p:sp>
        <p:nvSpPr>
          <p:cNvPr id="48" name="AutoShape 39"/>
          <p:cNvSpPr>
            <a:spLocks noChangeArrowheads="1"/>
          </p:cNvSpPr>
          <p:nvPr/>
        </p:nvSpPr>
        <p:spPr bwMode="auto">
          <a:xfrm>
            <a:off x="5438775" y="4349750"/>
            <a:ext cx="914400" cy="91440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800000"/>
          </a:solidFill>
          <a:ln w="9525">
            <a:solidFill>
              <a:schemeClr val="tx1"/>
            </a:solidFill>
            <a:miter lim="800000"/>
            <a:headEnd/>
            <a:tailEnd/>
          </a:ln>
          <a:effectLst/>
        </p:spPr>
        <p:txBody>
          <a:bodyPr wrap="none" anchor="ctr"/>
          <a:lstStyle/>
          <a:p>
            <a:endParaRPr lang="en-US"/>
          </a:p>
        </p:txBody>
      </p:sp>
      <p:sp>
        <p:nvSpPr>
          <p:cNvPr id="49" name="Text Box 40"/>
          <p:cNvSpPr txBox="1">
            <a:spLocks noChangeArrowheads="1"/>
          </p:cNvSpPr>
          <p:nvPr/>
        </p:nvSpPr>
        <p:spPr bwMode="auto">
          <a:xfrm>
            <a:off x="4972050" y="5216525"/>
            <a:ext cx="1768475" cy="581025"/>
          </a:xfrm>
          <a:prstGeom prst="rect">
            <a:avLst/>
          </a:prstGeom>
          <a:noFill/>
          <a:ln w="9525">
            <a:noFill/>
            <a:miter lim="800000"/>
            <a:headEnd/>
            <a:tailEnd/>
          </a:ln>
          <a:effectLst/>
        </p:spPr>
        <p:txBody>
          <a:bodyPr>
            <a:spAutoFit/>
          </a:bodyPr>
          <a:lstStyle/>
          <a:p>
            <a:pPr algn="ctr" eaLnBrk="0" hangingPunct="0">
              <a:lnSpc>
                <a:spcPct val="100000"/>
              </a:lnSpc>
            </a:pPr>
            <a:r>
              <a:rPr lang="en-US" sz="1600" dirty="0" err="1">
                <a:solidFill>
                  <a:schemeClr val="tx1"/>
                </a:solidFill>
                <a:latin typeface="+mn-lt"/>
              </a:rPr>
              <a:t>eXclusive</a:t>
            </a:r>
            <a:r>
              <a:rPr lang="en-US" sz="1600" dirty="0">
                <a:solidFill>
                  <a:schemeClr val="tx1"/>
                </a:solidFill>
                <a:latin typeface="+mn-lt"/>
              </a:rPr>
              <a:t> lock WAITS</a:t>
            </a:r>
          </a:p>
        </p:txBody>
      </p:sp>
      <p:sp>
        <p:nvSpPr>
          <p:cNvPr id="50" name="Lock"/>
          <p:cNvSpPr>
            <a:spLocks noEditPoints="1" noChangeArrowheads="1"/>
          </p:cNvSpPr>
          <p:nvPr/>
        </p:nvSpPr>
        <p:spPr bwMode="auto">
          <a:xfrm>
            <a:off x="4895850" y="4171950"/>
            <a:ext cx="333375" cy="419100"/>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19050">
            <a:solidFill>
              <a:srgbClr val="000000"/>
            </a:solidFill>
            <a:miter lim="800000"/>
            <a:headEnd/>
            <a:tailEnd/>
          </a:ln>
        </p:spPr>
        <p:txBody>
          <a:bodyPr/>
          <a:lstStyle/>
          <a:p>
            <a:endParaRPr lang="en-US"/>
          </a:p>
        </p:txBody>
      </p:sp>
      <p:sp>
        <p:nvSpPr>
          <p:cNvPr id="51" name="Text Box 42"/>
          <p:cNvSpPr txBox="1">
            <a:spLocks noChangeArrowheads="1"/>
          </p:cNvSpPr>
          <p:nvPr/>
        </p:nvSpPr>
        <p:spPr bwMode="auto">
          <a:xfrm>
            <a:off x="4591050" y="4232275"/>
            <a:ext cx="419100" cy="244475"/>
          </a:xfrm>
          <a:prstGeom prst="rect">
            <a:avLst/>
          </a:prstGeom>
          <a:noFill/>
          <a:ln w="9525">
            <a:noFill/>
            <a:miter lim="800000"/>
            <a:headEnd/>
            <a:tailEnd/>
          </a:ln>
          <a:effectLst/>
        </p:spPr>
        <p:txBody>
          <a:bodyPr lIns="0" tIns="0" rIns="0" bIns="0">
            <a:spAutoFit/>
          </a:bodyPr>
          <a:lstStyle/>
          <a:p>
            <a:pPr algn="ctr" eaLnBrk="0" hangingPunct="0">
              <a:lnSpc>
                <a:spcPct val="100000"/>
              </a:lnSpc>
              <a:spcBef>
                <a:spcPct val="50000"/>
              </a:spcBef>
            </a:pPr>
            <a:r>
              <a:rPr lang="en-US" sz="1600">
                <a:solidFill>
                  <a:schemeClr val="tx1"/>
                </a:solidFill>
                <a:latin typeface="Lucida Console" pitchFamily="49" charset="0"/>
              </a:rPr>
              <a:t>S</a:t>
            </a:r>
          </a:p>
        </p:txBody>
      </p:sp>
      <p:sp>
        <p:nvSpPr>
          <p:cNvPr id="52" name="Lock"/>
          <p:cNvSpPr>
            <a:spLocks noEditPoints="1" noChangeArrowheads="1"/>
          </p:cNvSpPr>
          <p:nvPr/>
        </p:nvSpPr>
        <p:spPr bwMode="auto">
          <a:xfrm>
            <a:off x="4819650" y="4645025"/>
            <a:ext cx="333375" cy="419100"/>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19050">
            <a:solidFill>
              <a:srgbClr val="000000"/>
            </a:solidFill>
            <a:miter lim="800000"/>
            <a:headEnd/>
            <a:tailEnd/>
          </a:ln>
        </p:spPr>
        <p:txBody>
          <a:bodyPr/>
          <a:lstStyle/>
          <a:p>
            <a:endParaRPr lang="en-US"/>
          </a:p>
        </p:txBody>
      </p:sp>
      <p:sp>
        <p:nvSpPr>
          <p:cNvPr id="53" name="Text Box 44"/>
          <p:cNvSpPr txBox="1">
            <a:spLocks noChangeArrowheads="1"/>
          </p:cNvSpPr>
          <p:nvPr/>
        </p:nvSpPr>
        <p:spPr bwMode="auto">
          <a:xfrm>
            <a:off x="4514850" y="4705350"/>
            <a:ext cx="419100" cy="244475"/>
          </a:xfrm>
          <a:prstGeom prst="rect">
            <a:avLst/>
          </a:prstGeom>
          <a:noFill/>
          <a:ln w="9525">
            <a:noFill/>
            <a:miter lim="800000"/>
            <a:headEnd/>
            <a:tailEnd/>
          </a:ln>
          <a:effectLst/>
        </p:spPr>
        <p:txBody>
          <a:bodyPr lIns="0" tIns="0" rIns="0" bIns="0">
            <a:spAutoFit/>
          </a:bodyPr>
          <a:lstStyle/>
          <a:p>
            <a:pPr algn="ctr" eaLnBrk="0" hangingPunct="0">
              <a:lnSpc>
                <a:spcPct val="100000"/>
              </a:lnSpc>
              <a:spcBef>
                <a:spcPct val="50000"/>
              </a:spcBef>
            </a:pPr>
            <a:r>
              <a:rPr lang="en-US" sz="1600">
                <a:solidFill>
                  <a:schemeClr val="tx1"/>
                </a:solidFill>
                <a:latin typeface="Lucida Console" pitchFamily="49" charset="0"/>
              </a:rPr>
              <a:t>S</a:t>
            </a:r>
          </a:p>
        </p:txBody>
      </p:sp>
      <p:sp>
        <p:nvSpPr>
          <p:cNvPr id="54" name="Text Box 45"/>
          <p:cNvSpPr txBox="1">
            <a:spLocks noChangeArrowheads="1"/>
          </p:cNvSpPr>
          <p:nvPr/>
        </p:nvSpPr>
        <p:spPr bwMode="auto">
          <a:xfrm>
            <a:off x="2974975" y="3844925"/>
            <a:ext cx="1768475" cy="1323439"/>
          </a:xfrm>
          <a:prstGeom prst="rect">
            <a:avLst/>
          </a:prstGeom>
          <a:noFill/>
          <a:ln w="9525">
            <a:noFill/>
            <a:miter lim="800000"/>
            <a:headEnd/>
            <a:tailEnd/>
          </a:ln>
          <a:effectLst/>
        </p:spPr>
        <p:txBody>
          <a:bodyPr>
            <a:spAutoFit/>
          </a:bodyPr>
          <a:lstStyle/>
          <a:p>
            <a:pPr algn="ctr" eaLnBrk="0" hangingPunct="0">
              <a:lnSpc>
                <a:spcPct val="100000"/>
              </a:lnSpc>
            </a:pPr>
            <a:r>
              <a:rPr lang="en-US" sz="1600" dirty="0">
                <a:solidFill>
                  <a:schemeClr val="tx1"/>
                </a:solidFill>
                <a:latin typeface="+mn-lt"/>
              </a:rPr>
              <a:t>Even compatible shared locks must WAIT (or queue) behind the incompatible lock</a:t>
            </a:r>
          </a:p>
        </p:txBody>
      </p:sp>
      <p:sp>
        <p:nvSpPr>
          <p:cNvPr id="55" name="Text Box 46"/>
          <p:cNvSpPr txBox="1">
            <a:spLocks noChangeArrowheads="1"/>
          </p:cNvSpPr>
          <p:nvPr/>
        </p:nvSpPr>
        <p:spPr bwMode="auto">
          <a:xfrm>
            <a:off x="5334000" y="5856749"/>
            <a:ext cx="3505200" cy="366712"/>
          </a:xfrm>
          <a:prstGeom prst="rect">
            <a:avLst/>
          </a:prstGeom>
          <a:noFill/>
          <a:ln w="9525">
            <a:noFill/>
            <a:miter lim="800000"/>
            <a:headEnd/>
            <a:tailEnd/>
          </a:ln>
          <a:effectLst/>
        </p:spPr>
        <p:txBody>
          <a:bodyPr wrap="square">
            <a:spAutoFit/>
          </a:bodyPr>
          <a:lstStyle/>
          <a:p>
            <a:pPr eaLnBrk="0" hangingPunct="0">
              <a:lnSpc>
                <a:spcPct val="100000"/>
              </a:lnSpc>
              <a:spcBef>
                <a:spcPct val="50000"/>
              </a:spcBef>
            </a:pPr>
            <a:r>
              <a:rPr lang="en-US" sz="1800" i="1" dirty="0">
                <a:solidFill>
                  <a:schemeClr val="tx1">
                    <a:lumMod val="75000"/>
                    <a:lumOff val="25000"/>
                  </a:schemeClr>
                </a:solidFill>
                <a:latin typeface="+mn-lt"/>
              </a:rPr>
              <a:t>What is this called? </a:t>
            </a:r>
            <a:r>
              <a:rPr lang="en-US" sz="1800" u="sng" dirty="0">
                <a:solidFill>
                  <a:schemeClr val="tx1">
                    <a:lumMod val="75000"/>
                    <a:lumOff val="25000"/>
                  </a:schemeClr>
                </a:solidFill>
                <a:latin typeface="+mn-lt"/>
              </a:rPr>
              <a:t>LIVE</a:t>
            </a:r>
            <a:r>
              <a:rPr lang="en-US" sz="1800" dirty="0">
                <a:solidFill>
                  <a:schemeClr val="tx1">
                    <a:lumMod val="75000"/>
                    <a:lumOff val="25000"/>
                  </a:schemeClr>
                </a:solidFill>
                <a:latin typeface="+mn-lt"/>
              </a:rPr>
              <a:t> 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additive="base">
                                        <p:cTn id="53" dur="500" fill="hold"/>
                                        <p:tgtEl>
                                          <p:spTgt spid="55"/>
                                        </p:tgtEl>
                                        <p:attrNameLst>
                                          <p:attrName>ppt_x</p:attrName>
                                        </p:attrNameLst>
                                      </p:cBhvr>
                                      <p:tavLst>
                                        <p:tav tm="0">
                                          <p:val>
                                            <p:strVal val="#ppt_x"/>
                                          </p:val>
                                        </p:tav>
                                        <p:tav tm="100000">
                                          <p:val>
                                            <p:strVal val="#ppt_x"/>
                                          </p:val>
                                        </p:tav>
                                      </p:tavLst>
                                    </p:anim>
                                    <p:anim calcmode="lin" valueType="num">
                                      <p:cBhvr additive="base">
                                        <p:cTn id="5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P spid="38" grpId="0" animBg="1"/>
      <p:bldP spid="39" grpId="0"/>
      <p:bldP spid="40" grpId="0" animBg="1"/>
      <p:bldP spid="41" grpId="0"/>
      <p:bldP spid="42" grpId="0" animBg="1"/>
      <p:bldP spid="43" grpId="0" animBg="1"/>
      <p:bldP spid="44" grpId="0" animBg="1"/>
      <p:bldP spid="45" grpId="0"/>
      <p:bldP spid="46" grpId="0" animBg="1"/>
      <p:bldP spid="47" grpId="0"/>
      <p:bldP spid="48" grpId="0" animBg="1"/>
      <p:bldP spid="49" grpId="0"/>
      <p:bldP spid="50" grpId="0" animBg="1"/>
      <p:bldP spid="51" grpId="0"/>
      <p:bldP spid="52" grpId="0" animBg="1"/>
      <p:bldP spid="53" grpId="0"/>
      <p:bldP spid="54" grpId="0"/>
      <p:bldP spid="5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228600"/>
            <a:ext cx="9144000" cy="769441"/>
          </a:xfrm>
          <a:prstGeom prst="rect">
            <a:avLst/>
          </a:prstGeom>
          <a:noFill/>
        </p:spPr>
        <p:txBody>
          <a:bodyPr wrap="square" rtlCol="0">
            <a:spAutoFit/>
          </a:bodyPr>
          <a:lstStyle/>
          <a:p>
            <a:pPr algn="ctr"/>
            <a:r>
              <a:rPr lang="en-US" sz="4400" i="1" dirty="0" smtClean="0">
                <a:solidFill>
                  <a:schemeClr val="bg1"/>
                </a:solidFill>
              </a:rPr>
              <a:t>Tips to Minimize Locks</a:t>
            </a:r>
            <a:endParaRPr lang="en-US" sz="4400" i="1" dirty="0">
              <a:solidFill>
                <a:schemeClr val="bg1"/>
              </a:solidFill>
            </a:endParaRPr>
          </a:p>
        </p:txBody>
      </p:sp>
      <p:sp>
        <p:nvSpPr>
          <p:cNvPr id="56" name="Rectangle 3"/>
          <p:cNvSpPr txBox="1">
            <a:spLocks noChangeAspect="1" noChangeArrowheads="1"/>
          </p:cNvSpPr>
          <p:nvPr/>
        </p:nvSpPr>
        <p:spPr>
          <a:xfrm>
            <a:off x="0" y="1219200"/>
            <a:ext cx="9144000" cy="51054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Write efficient transactions – keep them short and in one batch</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endParaRPr lang="en-US" sz="2400" dirty="0" smtClean="0"/>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Do not allow interaction in the midst of the batch</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endParaRPr lang="en-US" sz="2400" dirty="0" smtClean="0"/>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Use indexes to help SQL Server find – and lock – only the necessary data</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Consider estimates for long running queries and/or migrating data to a secondary analysis server</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endParaRPr lang="en-US" sz="2400" dirty="0" smtClean="0"/>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Problems with locking becoming blocking are often when long running (and conflicting) transactions execute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228600"/>
            <a:ext cx="9144000" cy="769441"/>
          </a:xfrm>
          <a:prstGeom prst="rect">
            <a:avLst/>
          </a:prstGeom>
          <a:noFill/>
        </p:spPr>
        <p:txBody>
          <a:bodyPr wrap="square" rtlCol="0">
            <a:spAutoFit/>
          </a:bodyPr>
          <a:lstStyle/>
          <a:p>
            <a:pPr algn="ctr"/>
            <a:r>
              <a:rPr lang="en-US" sz="4400" i="1" dirty="0" smtClean="0">
                <a:solidFill>
                  <a:schemeClr val="bg1"/>
                </a:solidFill>
              </a:rPr>
              <a:t>Troubleshooting Blocking</a:t>
            </a:r>
            <a:endParaRPr lang="en-US" sz="4400" i="1" dirty="0">
              <a:solidFill>
                <a:schemeClr val="bg1"/>
              </a:solidFill>
            </a:endParaRPr>
          </a:p>
        </p:txBody>
      </p:sp>
      <p:sp>
        <p:nvSpPr>
          <p:cNvPr id="8" name="Content Placeholder 2"/>
          <p:cNvSpPr txBox="1">
            <a:spLocks/>
          </p:cNvSpPr>
          <p:nvPr/>
        </p:nvSpPr>
        <p:spPr>
          <a:xfrm>
            <a:off x="0" y="1219200"/>
            <a:ext cx="9144000" cy="5105400"/>
          </a:xfrm>
          <a:prstGeom prst="rect">
            <a:avLst/>
          </a:prstGeom>
        </p:spPr>
        <p:txBody>
          <a:bodyPr vert="horz" lIns="91440" tIns="45720" rIns="91440" bIns="45720" rtlCol="0">
            <a:normAutofit fontScale="92500" lnSpcReduction="20000"/>
          </a:bodyPr>
          <a:lstStyle/>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ea typeface="+mn-ea"/>
                <a:cs typeface="+mn-cs"/>
              </a:rPr>
              <a:t>Dynamic Management Views</a:t>
            </a:r>
          </a:p>
          <a:p>
            <a:pPr lvl="1">
              <a:spcBef>
                <a:spcPct val="20000"/>
              </a:spcBef>
              <a:buClr>
                <a:schemeClr val="accent2">
                  <a:lumMod val="50000"/>
                </a:schemeClr>
              </a:buClr>
              <a:buFont typeface="Wingdings" pitchFamily="2" charset="2"/>
              <a:buChar char="§"/>
              <a:defRPr/>
            </a:pPr>
            <a:r>
              <a:rPr lang="en-US" dirty="0" err="1" smtClean="0"/>
              <a:t>sys.dm_tran_locks</a:t>
            </a:r>
            <a:r>
              <a:rPr lang="en-US" dirty="0" smtClean="0"/>
              <a:t> and </a:t>
            </a:r>
            <a:r>
              <a:rPr lang="en-US" dirty="0" err="1" smtClean="0"/>
              <a:t>sys.dm_os_waiting_tasks</a:t>
            </a:r>
            <a:endParaRPr lang="en-US" dirty="0" smtClean="0"/>
          </a:p>
          <a:p>
            <a:pPr lvl="1">
              <a:spcBef>
                <a:spcPct val="20000"/>
              </a:spcBef>
              <a:buClr>
                <a:schemeClr val="accent2">
                  <a:lumMod val="50000"/>
                </a:schemeClr>
              </a:buClr>
              <a:buFont typeface="Wingdings" pitchFamily="2" charset="2"/>
              <a:buChar char="§"/>
              <a:defRPr/>
            </a:pPr>
            <a:r>
              <a:rPr lang="en-US" dirty="0" err="1" smtClean="0"/>
              <a:t>sys.dm_os_wait_stats</a:t>
            </a:r>
            <a:endParaRPr lang="en-US" dirty="0" smtClean="0"/>
          </a:p>
          <a:p>
            <a:pPr lvl="1">
              <a:spcBef>
                <a:spcPct val="20000"/>
              </a:spcBef>
              <a:buClr>
                <a:schemeClr val="accent2">
                  <a:lumMod val="50000"/>
                </a:schemeClr>
              </a:buClr>
              <a:buFont typeface="Wingdings" pitchFamily="2" charset="2"/>
              <a:buChar char="§"/>
              <a:defRPr/>
            </a:pPr>
            <a:r>
              <a:rPr lang="en-US" dirty="0" err="1" smtClean="0"/>
              <a:t>sys.dm_exec_connections</a:t>
            </a:r>
            <a:r>
              <a:rPr lang="en-US" dirty="0" smtClean="0"/>
              <a:t>, </a:t>
            </a:r>
            <a:r>
              <a:rPr lang="en-US" dirty="0" err="1" smtClean="0"/>
              <a:t>sys.dm_exec_sessions</a:t>
            </a:r>
            <a:r>
              <a:rPr lang="en-US" dirty="0" smtClean="0"/>
              <a:t> and </a:t>
            </a:r>
            <a:r>
              <a:rPr lang="en-US" dirty="0" err="1" smtClean="0"/>
              <a:t>sys.dm_exec_requests</a:t>
            </a:r>
            <a:endParaRPr lang="en-US" dirty="0" smtClean="0"/>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ea typeface="+mn-ea"/>
                <a:cs typeface="+mn-cs"/>
              </a:rPr>
              <a:t>System stored procedures</a:t>
            </a:r>
          </a:p>
          <a:p>
            <a:pPr lvl="1">
              <a:spcBef>
                <a:spcPct val="20000"/>
              </a:spcBef>
              <a:buClr>
                <a:schemeClr val="accent2">
                  <a:lumMod val="50000"/>
                </a:schemeClr>
              </a:buClr>
              <a:buFont typeface="Wingdings" pitchFamily="2" charset="2"/>
              <a:buChar char="§"/>
              <a:defRPr/>
            </a:pPr>
            <a:r>
              <a:rPr lang="en-US" dirty="0" err="1" smtClean="0"/>
              <a:t>sp_who</a:t>
            </a:r>
            <a:r>
              <a:rPr lang="en-US" dirty="0" smtClean="0"/>
              <a:t> and </a:t>
            </a:r>
            <a:r>
              <a:rPr lang="en-US" dirty="0" err="1" smtClean="0"/>
              <a:t>sp_lock</a:t>
            </a:r>
            <a:endParaRPr lang="en-US" dirty="0" smtClean="0"/>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ea typeface="+mn-ea"/>
                <a:cs typeface="+mn-cs"/>
              </a:rPr>
              <a:t>SQL Profiler</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ea typeface="+mn-ea"/>
                <a:cs typeface="+mn-cs"/>
              </a:rPr>
              <a:t>Performance Monitor counters</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ea typeface="+mn-ea"/>
                <a:cs typeface="+mn-cs"/>
              </a:rPr>
              <a:t>Blocked Process Report</a:t>
            </a:r>
          </a:p>
          <a:p>
            <a:pPr lvl="1">
              <a:spcBef>
                <a:spcPct val="20000"/>
              </a:spcBef>
              <a:buClr>
                <a:schemeClr val="accent2">
                  <a:lumMod val="50000"/>
                </a:schemeClr>
              </a:buClr>
              <a:buFont typeface="Wingdings" pitchFamily="2" charset="2"/>
              <a:buChar char="§"/>
            </a:pPr>
            <a:r>
              <a:rPr lang="en-US" sz="1900" dirty="0" err="1" smtClean="0"/>
              <a:t>sp_configure</a:t>
            </a:r>
            <a:r>
              <a:rPr lang="en-US" sz="1900" dirty="0" smtClean="0"/>
              <a:t> 'blocked process threshold', n (seconds)</a:t>
            </a:r>
          </a:p>
          <a:p>
            <a:pPr lvl="2">
              <a:spcBef>
                <a:spcPct val="20000"/>
              </a:spcBef>
              <a:buClr>
                <a:schemeClr val="accent2">
                  <a:lumMod val="50000"/>
                </a:schemeClr>
              </a:buClr>
              <a:buFont typeface="Wingdings" pitchFamily="2" charset="2"/>
              <a:buChar char="ü"/>
            </a:pPr>
            <a:r>
              <a:rPr kumimoji="0" lang="en-US" sz="1900" b="0" i="0" u="none" strike="noStrike" kern="1200" cap="none" spc="0" normalizeH="0" baseline="0" noProof="0" dirty="0" smtClean="0">
                <a:ln>
                  <a:noFill/>
                </a:ln>
                <a:effectLst/>
                <a:uLnTx/>
                <a:uFillTx/>
                <a:ea typeface="+mn-ea"/>
                <a:cs typeface="+mn-cs"/>
              </a:rPr>
              <a:t>Each </a:t>
            </a:r>
            <a:r>
              <a:rPr kumimoji="0" lang="en-US" sz="1900" b="0" i="0" u="none" strike="noStrike" kern="1200" cap="none" spc="0" normalizeH="0" baseline="0" noProof="0" dirty="0" err="1" smtClean="0">
                <a:ln>
                  <a:noFill/>
                </a:ln>
                <a:effectLst/>
                <a:uLnTx/>
                <a:uFillTx/>
                <a:ea typeface="+mn-ea"/>
                <a:cs typeface="+mn-cs"/>
              </a:rPr>
              <a:t>spid</a:t>
            </a:r>
            <a:r>
              <a:rPr kumimoji="0" lang="en-US" sz="1900" b="0" i="0" u="none" strike="noStrike" kern="1200" cap="none" spc="0" normalizeH="0" baseline="0" noProof="0" dirty="0" smtClean="0">
                <a:ln>
                  <a:noFill/>
                </a:ln>
                <a:effectLst/>
                <a:uLnTx/>
                <a:uFillTx/>
                <a:ea typeface="+mn-ea"/>
                <a:cs typeface="+mn-cs"/>
              </a:rPr>
              <a:t> blocked for n second triggers an event that can be caught by</a:t>
            </a:r>
          </a:p>
          <a:p>
            <a:pPr lvl="3">
              <a:spcBef>
                <a:spcPct val="20000"/>
              </a:spcBef>
              <a:buClr>
                <a:schemeClr val="accent2">
                  <a:lumMod val="50000"/>
                </a:schemeClr>
              </a:buClr>
              <a:buFont typeface="Courier New" pitchFamily="49" charset="0"/>
              <a:buChar char="o"/>
            </a:pPr>
            <a:r>
              <a:rPr lang="en-US" sz="1900" dirty="0" smtClean="0"/>
              <a:t>Event Notification, Trace and WMI – SQL Agent Alert</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ea typeface="+mn-ea"/>
                <a:cs typeface="+mn-cs"/>
              </a:rPr>
              <a:t>Deadlock events and trace flag 1222</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ea typeface="+mn-ea"/>
                <a:cs typeface="+mn-cs"/>
              </a:rPr>
              <a:t>SQL Server 2008 adds</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b="0" i="0" u="none" strike="noStrike" kern="1200" cap="none" spc="0" normalizeH="0" baseline="0" noProof="0" dirty="0" smtClean="0">
                <a:ln>
                  <a:noFill/>
                </a:ln>
                <a:effectLst/>
                <a:uLnTx/>
                <a:uFillTx/>
                <a:ea typeface="+mn-ea"/>
                <a:cs typeface="+mn-cs"/>
              </a:rPr>
              <a:t>Performance Data Collection</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b="0" i="0" u="none" strike="noStrike" kern="1200" cap="none" spc="0" normalizeH="0" baseline="0" noProof="0" dirty="0" smtClean="0">
                <a:ln>
                  <a:noFill/>
                </a:ln>
                <a:effectLst/>
                <a:uLnTx/>
                <a:uFillTx/>
                <a:ea typeface="+mn-ea"/>
                <a:cs typeface="+mn-cs"/>
              </a:rPr>
              <a:t>Extended Events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effectLst/>
              <a:uLnTx/>
              <a:uFillTx/>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228600"/>
            <a:ext cx="9144000" cy="769441"/>
          </a:xfrm>
          <a:prstGeom prst="rect">
            <a:avLst/>
          </a:prstGeom>
          <a:noFill/>
        </p:spPr>
        <p:txBody>
          <a:bodyPr wrap="square" rtlCol="0">
            <a:spAutoFit/>
          </a:bodyPr>
          <a:lstStyle/>
          <a:p>
            <a:pPr algn="ctr"/>
            <a:r>
              <a:rPr lang="en-US" sz="4400" i="1" dirty="0" smtClean="0">
                <a:solidFill>
                  <a:schemeClr val="bg1"/>
                </a:solidFill>
              </a:rPr>
              <a:t>When a Live Lock Becomes Dead Lock</a:t>
            </a:r>
            <a:endParaRPr lang="en-US" sz="4400" i="1" dirty="0">
              <a:solidFill>
                <a:schemeClr val="bg1"/>
              </a:solidFill>
            </a:endParaRPr>
          </a:p>
        </p:txBody>
      </p:sp>
      <p:sp>
        <p:nvSpPr>
          <p:cNvPr id="10" name="Rectangle 3"/>
          <p:cNvSpPr txBox="1">
            <a:spLocks noChangeAspect="1" noChangeArrowheads="1"/>
          </p:cNvSpPr>
          <p:nvPr/>
        </p:nvSpPr>
        <p:spPr>
          <a:xfrm>
            <a:off x="0" y="1219200"/>
            <a:ext cx="9144000" cy="51054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Two (or more) transactions request mutually desired resources in an undesirable order</a:t>
            </a:r>
            <a:endParaRPr kumimoji="0" lang="en-US" sz="2400" b="0" i="0" u="none" strike="noStrike" kern="1200" cap="none" spc="0" normalizeH="0" baseline="0" noProof="0" dirty="0">
              <a:ln>
                <a:noFill/>
              </a:ln>
              <a:effectLst/>
              <a:uLnTx/>
              <a:uFillTx/>
              <a:latin typeface="+mn-lt"/>
              <a:ea typeface="+mn-ea"/>
              <a:cs typeface="+mn-cs"/>
            </a:endParaRPr>
          </a:p>
        </p:txBody>
      </p:sp>
      <p:sp>
        <p:nvSpPr>
          <p:cNvPr id="11" name="Text Box 4"/>
          <p:cNvSpPr txBox="1">
            <a:spLocks noChangeArrowheads="1"/>
          </p:cNvSpPr>
          <p:nvPr/>
        </p:nvSpPr>
        <p:spPr bwMode="auto">
          <a:xfrm>
            <a:off x="381000" y="2286000"/>
            <a:ext cx="1666546" cy="338554"/>
          </a:xfrm>
          <a:prstGeom prst="rect">
            <a:avLst/>
          </a:prstGeom>
          <a:noFill/>
          <a:ln w="9525">
            <a:noFill/>
            <a:miter lim="800000"/>
            <a:headEnd/>
            <a:tailEnd/>
          </a:ln>
          <a:effectLst/>
        </p:spPr>
        <p:txBody>
          <a:bodyPr wrap="none">
            <a:spAutoFit/>
          </a:bodyPr>
          <a:lstStyle/>
          <a:p>
            <a:pPr eaLnBrk="0" hangingPunct="0">
              <a:lnSpc>
                <a:spcPct val="100000"/>
              </a:lnSpc>
            </a:pPr>
            <a:r>
              <a:rPr lang="en-US" sz="1600" dirty="0">
                <a:solidFill>
                  <a:schemeClr val="tx1"/>
                </a:solidFill>
                <a:latin typeface="+mn-lt"/>
              </a:rPr>
              <a:t>(T1) Transaction 1</a:t>
            </a:r>
          </a:p>
        </p:txBody>
      </p:sp>
      <p:sp>
        <p:nvSpPr>
          <p:cNvPr id="13" name="Text Box 5"/>
          <p:cNvSpPr txBox="1">
            <a:spLocks noChangeArrowheads="1"/>
          </p:cNvSpPr>
          <p:nvPr/>
        </p:nvSpPr>
        <p:spPr bwMode="auto">
          <a:xfrm>
            <a:off x="381000" y="4006850"/>
            <a:ext cx="1666546" cy="338554"/>
          </a:xfrm>
          <a:prstGeom prst="rect">
            <a:avLst/>
          </a:prstGeom>
          <a:noFill/>
          <a:ln w="9525">
            <a:noFill/>
            <a:miter lim="800000"/>
            <a:headEnd/>
            <a:tailEnd/>
          </a:ln>
          <a:effectLst/>
        </p:spPr>
        <p:txBody>
          <a:bodyPr wrap="none">
            <a:spAutoFit/>
          </a:bodyPr>
          <a:lstStyle/>
          <a:p>
            <a:pPr eaLnBrk="0" hangingPunct="0">
              <a:lnSpc>
                <a:spcPct val="100000"/>
              </a:lnSpc>
            </a:pPr>
            <a:r>
              <a:rPr lang="en-US" sz="1600" dirty="0">
                <a:solidFill>
                  <a:schemeClr val="tx1"/>
                </a:solidFill>
                <a:latin typeface="+mn-lt"/>
              </a:rPr>
              <a:t>(</a:t>
            </a:r>
            <a:r>
              <a:rPr lang="en-US" sz="1600" dirty="0" smtClean="0">
                <a:solidFill>
                  <a:schemeClr val="tx1"/>
                </a:solidFill>
                <a:latin typeface="+mn-lt"/>
              </a:rPr>
              <a:t>T2) </a:t>
            </a:r>
            <a:r>
              <a:rPr lang="en-US" sz="1600" dirty="0">
                <a:solidFill>
                  <a:schemeClr val="tx1"/>
                </a:solidFill>
                <a:latin typeface="+mn-lt"/>
              </a:rPr>
              <a:t>Transaction 2</a:t>
            </a:r>
          </a:p>
        </p:txBody>
      </p:sp>
      <p:sp>
        <p:nvSpPr>
          <p:cNvPr id="14" name="Text Box 6"/>
          <p:cNvSpPr txBox="1">
            <a:spLocks noChangeArrowheads="1"/>
          </p:cNvSpPr>
          <p:nvPr/>
        </p:nvSpPr>
        <p:spPr bwMode="auto">
          <a:xfrm>
            <a:off x="152400" y="3227387"/>
            <a:ext cx="559769" cy="338554"/>
          </a:xfrm>
          <a:prstGeom prst="rect">
            <a:avLst/>
          </a:prstGeom>
          <a:noFill/>
          <a:ln w="9525">
            <a:noFill/>
            <a:miter lim="800000"/>
            <a:headEnd/>
            <a:tailEnd/>
          </a:ln>
          <a:effectLst/>
        </p:spPr>
        <p:txBody>
          <a:bodyPr wrap="none">
            <a:spAutoFit/>
          </a:bodyPr>
          <a:lstStyle/>
          <a:p>
            <a:pPr eaLnBrk="0" hangingPunct="0">
              <a:lnSpc>
                <a:spcPct val="100000"/>
              </a:lnSpc>
            </a:pPr>
            <a:r>
              <a:rPr lang="en-US" sz="1600" i="1" dirty="0">
                <a:solidFill>
                  <a:schemeClr val="tx1">
                    <a:lumMod val="75000"/>
                    <a:lumOff val="25000"/>
                  </a:schemeClr>
                </a:solidFill>
                <a:latin typeface="+mn-lt"/>
              </a:rPr>
              <a:t>time</a:t>
            </a:r>
          </a:p>
        </p:txBody>
      </p:sp>
      <p:sp>
        <p:nvSpPr>
          <p:cNvPr id="15" name="Rectangle 7"/>
          <p:cNvSpPr>
            <a:spLocks noChangeArrowheads="1"/>
          </p:cNvSpPr>
          <p:nvPr/>
        </p:nvSpPr>
        <p:spPr bwMode="auto">
          <a:xfrm>
            <a:off x="1228725" y="2845175"/>
            <a:ext cx="1208023" cy="584775"/>
          </a:xfrm>
          <a:prstGeom prst="rect">
            <a:avLst/>
          </a:prstGeom>
          <a:solidFill>
            <a:schemeClr val="tx2">
              <a:lumMod val="20000"/>
              <a:lumOff val="80000"/>
            </a:schemeClr>
          </a:solidFill>
          <a:ln w="9525">
            <a:solidFill>
              <a:schemeClr val="tx1"/>
            </a:solidFill>
            <a:miter lim="800000"/>
            <a:headEnd/>
            <a:tailEnd/>
          </a:ln>
          <a:effectLst/>
        </p:spPr>
        <p:txBody>
          <a:bodyPr wrap="none" anchor="ctr">
            <a:spAutoFit/>
          </a:bodyPr>
          <a:lstStyle/>
          <a:p>
            <a:pPr algn="ctr" eaLnBrk="0" hangingPunct="0">
              <a:lnSpc>
                <a:spcPct val="100000"/>
              </a:lnSpc>
            </a:pPr>
            <a:r>
              <a:rPr lang="en-US" sz="1600" dirty="0">
                <a:solidFill>
                  <a:schemeClr val="tx1"/>
                </a:solidFill>
                <a:latin typeface="+mn-lt"/>
              </a:rPr>
              <a:t>(T1) locks</a:t>
            </a:r>
          </a:p>
          <a:p>
            <a:pPr algn="ctr" eaLnBrk="0" hangingPunct="0">
              <a:lnSpc>
                <a:spcPct val="100000"/>
              </a:lnSpc>
            </a:pPr>
            <a:r>
              <a:rPr lang="en-US" sz="1600" dirty="0">
                <a:solidFill>
                  <a:schemeClr val="tx1"/>
                </a:solidFill>
                <a:latin typeface="+mn-lt"/>
              </a:rPr>
              <a:t>Table1.rowX</a:t>
            </a:r>
          </a:p>
        </p:txBody>
      </p:sp>
      <p:sp>
        <p:nvSpPr>
          <p:cNvPr id="17" name="Rectangle 8"/>
          <p:cNvSpPr>
            <a:spLocks noChangeArrowheads="1"/>
          </p:cNvSpPr>
          <p:nvPr/>
        </p:nvSpPr>
        <p:spPr bwMode="auto">
          <a:xfrm>
            <a:off x="3030538" y="3436937"/>
            <a:ext cx="1206421" cy="584775"/>
          </a:xfrm>
          <a:prstGeom prst="rect">
            <a:avLst/>
          </a:prstGeom>
          <a:solidFill>
            <a:schemeClr val="accent2">
              <a:lumMod val="20000"/>
              <a:lumOff val="80000"/>
            </a:schemeClr>
          </a:solidFill>
          <a:ln w="9525">
            <a:solidFill>
              <a:schemeClr val="tx1"/>
            </a:solidFill>
            <a:miter lim="800000"/>
            <a:headEnd/>
            <a:tailEnd/>
          </a:ln>
          <a:effectLst/>
        </p:spPr>
        <p:txBody>
          <a:bodyPr wrap="none" anchor="ctr">
            <a:spAutoFit/>
          </a:bodyPr>
          <a:lstStyle/>
          <a:p>
            <a:pPr algn="ctr" eaLnBrk="0" hangingPunct="0">
              <a:lnSpc>
                <a:spcPct val="100000"/>
              </a:lnSpc>
            </a:pPr>
            <a:r>
              <a:rPr lang="en-US" sz="1600" dirty="0">
                <a:solidFill>
                  <a:schemeClr val="tx1"/>
                </a:solidFill>
                <a:latin typeface="+mn-lt"/>
              </a:rPr>
              <a:t>(T2) locks</a:t>
            </a:r>
          </a:p>
          <a:p>
            <a:pPr algn="ctr" eaLnBrk="0" hangingPunct="0">
              <a:lnSpc>
                <a:spcPct val="100000"/>
              </a:lnSpc>
            </a:pPr>
            <a:r>
              <a:rPr lang="en-US" sz="1600" dirty="0">
                <a:solidFill>
                  <a:schemeClr val="tx1"/>
                </a:solidFill>
                <a:latin typeface="+mn-lt"/>
              </a:rPr>
              <a:t>Table2.row6</a:t>
            </a:r>
          </a:p>
        </p:txBody>
      </p:sp>
      <p:sp>
        <p:nvSpPr>
          <p:cNvPr id="18" name="Rectangle 9"/>
          <p:cNvSpPr>
            <a:spLocks noChangeArrowheads="1"/>
          </p:cNvSpPr>
          <p:nvPr/>
        </p:nvSpPr>
        <p:spPr bwMode="auto">
          <a:xfrm>
            <a:off x="4792663" y="2845175"/>
            <a:ext cx="1276119" cy="584775"/>
          </a:xfrm>
          <a:prstGeom prst="rect">
            <a:avLst/>
          </a:prstGeom>
          <a:solidFill>
            <a:schemeClr val="accent2">
              <a:lumMod val="20000"/>
              <a:lumOff val="80000"/>
            </a:schemeClr>
          </a:solidFill>
          <a:ln w="9525">
            <a:solidFill>
              <a:schemeClr val="tx1"/>
            </a:solidFill>
            <a:miter lim="800000"/>
            <a:headEnd/>
            <a:tailEnd/>
          </a:ln>
          <a:effectLst/>
        </p:spPr>
        <p:txBody>
          <a:bodyPr wrap="none" anchor="ctr">
            <a:spAutoFit/>
          </a:bodyPr>
          <a:lstStyle/>
          <a:p>
            <a:pPr algn="ctr" eaLnBrk="0" hangingPunct="0">
              <a:lnSpc>
                <a:spcPct val="100000"/>
              </a:lnSpc>
            </a:pPr>
            <a:r>
              <a:rPr lang="en-US" sz="1600" dirty="0">
                <a:solidFill>
                  <a:schemeClr val="tx1"/>
                </a:solidFill>
                <a:latin typeface="+mn-lt"/>
              </a:rPr>
              <a:t>(T1) requests</a:t>
            </a:r>
          </a:p>
          <a:p>
            <a:pPr algn="ctr" eaLnBrk="0" hangingPunct="0">
              <a:lnSpc>
                <a:spcPct val="100000"/>
              </a:lnSpc>
            </a:pPr>
            <a:r>
              <a:rPr lang="en-US" sz="1600" dirty="0">
                <a:solidFill>
                  <a:schemeClr val="tx1"/>
                </a:solidFill>
                <a:latin typeface="+mn-lt"/>
              </a:rPr>
              <a:t>Table2.row6</a:t>
            </a:r>
          </a:p>
        </p:txBody>
      </p:sp>
      <p:sp>
        <p:nvSpPr>
          <p:cNvPr id="19" name="Freeform 10"/>
          <p:cNvSpPr>
            <a:spLocks/>
          </p:cNvSpPr>
          <p:nvPr/>
        </p:nvSpPr>
        <p:spPr bwMode="auto">
          <a:xfrm>
            <a:off x="4010025" y="3513137"/>
            <a:ext cx="1476375" cy="1428750"/>
          </a:xfrm>
          <a:custGeom>
            <a:avLst/>
            <a:gdLst/>
            <a:ahLst/>
            <a:cxnLst>
              <a:cxn ang="0">
                <a:pos x="1074" y="0"/>
              </a:cxn>
              <a:cxn ang="0">
                <a:pos x="0" y="900"/>
              </a:cxn>
            </a:cxnLst>
            <a:rect l="0" t="0" r="r" b="b"/>
            <a:pathLst>
              <a:path w="1074" h="900">
                <a:moveTo>
                  <a:pt x="1074" y="0"/>
                </a:moveTo>
                <a:lnTo>
                  <a:pt x="0" y="900"/>
                </a:lnTo>
              </a:path>
            </a:pathLst>
          </a:custGeom>
          <a:noFill/>
          <a:ln w="22225">
            <a:solidFill>
              <a:schemeClr val="tx1"/>
            </a:solidFill>
            <a:round/>
            <a:headEnd type="triangle" w="lg" len="lg"/>
            <a:tailEnd type="oval" w="med" len="med"/>
          </a:ln>
          <a:effectLst/>
        </p:spPr>
        <p:txBody>
          <a:bodyPr/>
          <a:lstStyle/>
          <a:p>
            <a:endParaRPr lang="en-US"/>
          </a:p>
        </p:txBody>
      </p:sp>
      <p:sp>
        <p:nvSpPr>
          <p:cNvPr id="20" name="Rectangle 11"/>
          <p:cNvSpPr>
            <a:spLocks noChangeArrowheads="1"/>
          </p:cNvSpPr>
          <p:nvPr/>
        </p:nvSpPr>
        <p:spPr bwMode="auto">
          <a:xfrm>
            <a:off x="444500" y="4821237"/>
            <a:ext cx="3975100" cy="1190625"/>
          </a:xfrm>
          <a:prstGeom prst="rect">
            <a:avLst/>
          </a:prstGeom>
          <a:noFill/>
          <a:ln w="9525">
            <a:noFill/>
            <a:miter lim="800000"/>
            <a:headEnd/>
            <a:tailEnd/>
          </a:ln>
          <a:effectLst/>
        </p:spPr>
        <p:txBody>
          <a:bodyPr anchor="ctr">
            <a:spAutoFit/>
          </a:bodyPr>
          <a:lstStyle/>
          <a:p>
            <a:pPr algn="ctr" eaLnBrk="0" hangingPunct="0">
              <a:lnSpc>
                <a:spcPct val="100000"/>
              </a:lnSpc>
            </a:pPr>
            <a:r>
              <a:rPr lang="en-US" sz="1800" i="1" dirty="0">
                <a:solidFill>
                  <a:schemeClr val="tx1">
                    <a:lumMod val="75000"/>
                    <a:lumOff val="25000"/>
                  </a:schemeClr>
                </a:solidFill>
                <a:latin typeface="+mn-lt"/>
                <a:cs typeface="Times New Roman" pitchFamily="18" charset="0"/>
              </a:rPr>
              <a:t>This creates a </a:t>
            </a:r>
            <a:r>
              <a:rPr lang="en-US" sz="1800" i="1" u="sng" dirty="0">
                <a:solidFill>
                  <a:schemeClr val="tx1">
                    <a:lumMod val="75000"/>
                    <a:lumOff val="25000"/>
                  </a:schemeClr>
                </a:solidFill>
                <a:latin typeface="+mn-lt"/>
                <a:cs typeface="Times New Roman" pitchFamily="18" charset="0"/>
              </a:rPr>
              <a:t>LIVE</a:t>
            </a:r>
            <a:r>
              <a:rPr lang="en-US" sz="1800" i="1" dirty="0">
                <a:solidFill>
                  <a:schemeClr val="tx1">
                    <a:lumMod val="75000"/>
                    <a:lumOff val="25000"/>
                  </a:schemeClr>
                </a:solidFill>
                <a:latin typeface="+mn-lt"/>
                <a:cs typeface="Times New Roman" pitchFamily="18" charset="0"/>
              </a:rPr>
              <a:t> lock</a:t>
            </a:r>
          </a:p>
          <a:p>
            <a:pPr algn="ctr" eaLnBrk="0" hangingPunct="0">
              <a:lnSpc>
                <a:spcPct val="100000"/>
              </a:lnSpc>
            </a:pPr>
            <a:r>
              <a:rPr lang="en-US" sz="1800" i="1" dirty="0">
                <a:solidFill>
                  <a:schemeClr val="tx1">
                    <a:lumMod val="75000"/>
                    <a:lumOff val="25000"/>
                  </a:schemeClr>
                </a:solidFill>
                <a:latin typeface="+mn-lt"/>
                <a:cs typeface="Times New Roman" pitchFamily="18" charset="0"/>
              </a:rPr>
              <a:t>Which is not a problem as long as Transaction 2 completes in a timely manner…but it doesn’t</a:t>
            </a:r>
          </a:p>
        </p:txBody>
      </p:sp>
      <p:sp>
        <p:nvSpPr>
          <p:cNvPr id="21" name="Rectangle 12"/>
          <p:cNvSpPr>
            <a:spLocks noChangeArrowheads="1"/>
          </p:cNvSpPr>
          <p:nvPr/>
        </p:nvSpPr>
        <p:spPr bwMode="auto">
          <a:xfrm>
            <a:off x="6697663" y="3436937"/>
            <a:ext cx="1276119" cy="584775"/>
          </a:xfrm>
          <a:prstGeom prst="rect">
            <a:avLst/>
          </a:prstGeom>
          <a:solidFill>
            <a:schemeClr val="tx2">
              <a:lumMod val="20000"/>
              <a:lumOff val="80000"/>
            </a:schemeClr>
          </a:solidFill>
          <a:ln w="9525">
            <a:solidFill>
              <a:schemeClr val="tx1"/>
            </a:solidFill>
            <a:miter lim="800000"/>
            <a:headEnd/>
            <a:tailEnd/>
          </a:ln>
          <a:effectLst/>
        </p:spPr>
        <p:txBody>
          <a:bodyPr wrap="none" anchor="ctr">
            <a:spAutoFit/>
          </a:bodyPr>
          <a:lstStyle/>
          <a:p>
            <a:pPr algn="ctr" eaLnBrk="0" hangingPunct="0">
              <a:lnSpc>
                <a:spcPct val="100000"/>
              </a:lnSpc>
            </a:pPr>
            <a:r>
              <a:rPr lang="en-US" sz="1600" dirty="0">
                <a:solidFill>
                  <a:schemeClr val="tx1"/>
                </a:solidFill>
                <a:latin typeface="+mn-lt"/>
              </a:rPr>
              <a:t>(T2) requests</a:t>
            </a:r>
          </a:p>
          <a:p>
            <a:pPr algn="ctr" eaLnBrk="0" hangingPunct="0">
              <a:lnSpc>
                <a:spcPct val="100000"/>
              </a:lnSpc>
            </a:pPr>
            <a:r>
              <a:rPr lang="en-US" sz="1600" dirty="0">
                <a:solidFill>
                  <a:schemeClr val="tx1"/>
                </a:solidFill>
                <a:latin typeface="+mn-lt"/>
              </a:rPr>
              <a:t>Table1.rowX</a:t>
            </a:r>
          </a:p>
        </p:txBody>
      </p:sp>
      <p:sp>
        <p:nvSpPr>
          <p:cNvPr id="22" name="Line 13"/>
          <p:cNvSpPr>
            <a:spLocks noChangeShapeType="1"/>
          </p:cNvSpPr>
          <p:nvPr/>
        </p:nvSpPr>
        <p:spPr bwMode="auto">
          <a:xfrm>
            <a:off x="7400925" y="4103687"/>
            <a:ext cx="0" cy="704850"/>
          </a:xfrm>
          <a:prstGeom prst="line">
            <a:avLst/>
          </a:prstGeom>
          <a:noFill/>
          <a:ln w="22225">
            <a:solidFill>
              <a:schemeClr val="tx1"/>
            </a:solidFill>
            <a:round/>
            <a:headEnd type="triangle" w="lg" len="lg"/>
            <a:tailEnd type="oval" w="med" len="med"/>
          </a:ln>
          <a:effectLst/>
        </p:spPr>
        <p:txBody>
          <a:bodyPr/>
          <a:lstStyle/>
          <a:p>
            <a:endParaRPr lang="en-US"/>
          </a:p>
        </p:txBody>
      </p:sp>
      <p:sp>
        <p:nvSpPr>
          <p:cNvPr id="23" name="Rectangle 14"/>
          <p:cNvSpPr>
            <a:spLocks noChangeArrowheads="1"/>
          </p:cNvSpPr>
          <p:nvPr/>
        </p:nvSpPr>
        <p:spPr bwMode="auto">
          <a:xfrm>
            <a:off x="5029200" y="4837112"/>
            <a:ext cx="4114800" cy="1190625"/>
          </a:xfrm>
          <a:prstGeom prst="rect">
            <a:avLst/>
          </a:prstGeom>
          <a:noFill/>
          <a:ln w="9525">
            <a:noFill/>
            <a:miter lim="800000"/>
            <a:headEnd/>
            <a:tailEnd/>
          </a:ln>
          <a:effectLst/>
        </p:spPr>
        <p:txBody>
          <a:bodyPr anchor="ctr">
            <a:spAutoFit/>
          </a:bodyPr>
          <a:lstStyle/>
          <a:p>
            <a:pPr algn="ctr" eaLnBrk="0" hangingPunct="0">
              <a:lnSpc>
                <a:spcPct val="100000"/>
              </a:lnSpc>
            </a:pPr>
            <a:r>
              <a:rPr lang="en-US" sz="1800" i="1" dirty="0">
                <a:solidFill>
                  <a:schemeClr val="tx1">
                    <a:lumMod val="75000"/>
                    <a:lumOff val="25000"/>
                  </a:schemeClr>
                </a:solidFill>
                <a:latin typeface="+mn-lt"/>
              </a:rPr>
              <a:t>This creates a </a:t>
            </a:r>
            <a:r>
              <a:rPr lang="en-US" sz="1800" i="1" u="sng" dirty="0">
                <a:solidFill>
                  <a:schemeClr val="tx1">
                    <a:lumMod val="75000"/>
                    <a:lumOff val="25000"/>
                  </a:schemeClr>
                </a:solidFill>
                <a:latin typeface="+mn-lt"/>
              </a:rPr>
              <a:t>DEAD</a:t>
            </a:r>
            <a:r>
              <a:rPr lang="en-US" sz="1800" i="1" dirty="0">
                <a:solidFill>
                  <a:schemeClr val="tx1">
                    <a:lumMod val="75000"/>
                    <a:lumOff val="25000"/>
                  </a:schemeClr>
                </a:solidFill>
                <a:latin typeface="+mn-lt"/>
              </a:rPr>
              <a:t> lock (a.k.a. a “circular reference”) which is infinite. SQL Server automatically detects and resolves a dead lock by choosing a victim.</a:t>
            </a:r>
          </a:p>
        </p:txBody>
      </p:sp>
      <p:sp>
        <p:nvSpPr>
          <p:cNvPr id="24" name="Line 15"/>
          <p:cNvSpPr>
            <a:spLocks noChangeShapeType="1"/>
          </p:cNvSpPr>
          <p:nvPr/>
        </p:nvSpPr>
        <p:spPr bwMode="auto">
          <a:xfrm>
            <a:off x="685800" y="3436937"/>
            <a:ext cx="8153400" cy="0"/>
          </a:xfrm>
          <a:prstGeom prst="line">
            <a:avLst/>
          </a:prstGeom>
          <a:noFill/>
          <a:ln w="22225">
            <a:solidFill>
              <a:schemeClr val="tx2"/>
            </a:solidFill>
            <a:round/>
            <a:headEnd/>
            <a:tailEnd type="triangle" w="lg" len="lg"/>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animBg="1"/>
      <p:bldP spid="17" grpId="0" animBg="1"/>
      <p:bldP spid="18" grpId="0" animBg="1"/>
      <p:bldP spid="19" grpId="0" animBg="1"/>
      <p:bldP spid="20" grpId="0"/>
      <p:bldP spid="21" grpId="0" animBg="1"/>
      <p:bldP spid="22" grpId="0" animBg="1"/>
      <p:bldP spid="23" grpId="0"/>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228600"/>
            <a:ext cx="9144000" cy="769441"/>
          </a:xfrm>
          <a:prstGeom prst="rect">
            <a:avLst/>
          </a:prstGeom>
          <a:noFill/>
        </p:spPr>
        <p:txBody>
          <a:bodyPr wrap="square" rtlCol="0">
            <a:spAutoFit/>
          </a:bodyPr>
          <a:lstStyle/>
          <a:p>
            <a:pPr algn="ctr"/>
            <a:r>
              <a:rPr lang="en-US" sz="4400" i="1" dirty="0" smtClean="0">
                <a:solidFill>
                  <a:schemeClr val="bg1"/>
                </a:solidFill>
              </a:rPr>
              <a:t>When a Live Lock Becomes Dead Lock</a:t>
            </a:r>
            <a:endParaRPr lang="en-US" sz="4400" i="1" dirty="0">
              <a:solidFill>
                <a:schemeClr val="bg1"/>
              </a:solidFill>
            </a:endParaRPr>
          </a:p>
        </p:txBody>
      </p:sp>
      <p:sp>
        <p:nvSpPr>
          <p:cNvPr id="10" name="Rectangle 3"/>
          <p:cNvSpPr txBox="1">
            <a:spLocks noChangeAspect="1" noChangeArrowheads="1"/>
          </p:cNvSpPr>
          <p:nvPr/>
        </p:nvSpPr>
        <p:spPr>
          <a:xfrm>
            <a:off x="0" y="1219200"/>
            <a:ext cx="9144000" cy="51054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mn-lt"/>
                <a:ea typeface="+mn-ea"/>
                <a:cs typeface="+mn-cs"/>
              </a:rPr>
              <a:t>Two (or more) transactions request mutually desired resources in an undesirable order</a:t>
            </a:r>
            <a:endParaRPr kumimoji="0" lang="en-US" sz="2400" b="0" i="0" u="none" strike="noStrike" kern="1200" cap="none" spc="0" normalizeH="0" baseline="0" noProof="0" dirty="0">
              <a:ln>
                <a:noFill/>
              </a:ln>
              <a:effectLst/>
              <a:uLnTx/>
              <a:uFillTx/>
              <a:latin typeface="+mn-lt"/>
              <a:ea typeface="+mn-ea"/>
              <a:cs typeface="+mn-cs"/>
            </a:endParaRPr>
          </a:p>
        </p:txBody>
      </p:sp>
      <p:sp>
        <p:nvSpPr>
          <p:cNvPr id="25" name="Text Box 4"/>
          <p:cNvSpPr txBox="1">
            <a:spLocks noChangeArrowheads="1"/>
          </p:cNvSpPr>
          <p:nvPr/>
        </p:nvSpPr>
        <p:spPr bwMode="auto">
          <a:xfrm>
            <a:off x="76200" y="2290465"/>
            <a:ext cx="2042226" cy="400110"/>
          </a:xfrm>
          <a:prstGeom prst="rect">
            <a:avLst/>
          </a:prstGeom>
          <a:noFill/>
          <a:ln w="9525">
            <a:noFill/>
            <a:miter lim="800000"/>
            <a:headEnd/>
            <a:tailEnd/>
          </a:ln>
          <a:effectLst/>
        </p:spPr>
        <p:txBody>
          <a:bodyPr wrap="none">
            <a:spAutoFit/>
          </a:bodyPr>
          <a:lstStyle/>
          <a:p>
            <a:pPr eaLnBrk="0" hangingPunct="0">
              <a:lnSpc>
                <a:spcPct val="100000"/>
              </a:lnSpc>
            </a:pPr>
            <a:r>
              <a:rPr lang="en-US" sz="2000" dirty="0">
                <a:solidFill>
                  <a:schemeClr val="tx1"/>
                </a:solidFill>
                <a:latin typeface="+mn-lt"/>
              </a:rPr>
              <a:t>(T1) Transaction 1</a:t>
            </a:r>
          </a:p>
        </p:txBody>
      </p:sp>
      <p:sp>
        <p:nvSpPr>
          <p:cNvPr id="26" name="Text Box 5"/>
          <p:cNvSpPr txBox="1">
            <a:spLocks noChangeArrowheads="1"/>
          </p:cNvSpPr>
          <p:nvPr/>
        </p:nvSpPr>
        <p:spPr bwMode="auto">
          <a:xfrm>
            <a:off x="7025574" y="2286000"/>
            <a:ext cx="2042226" cy="400110"/>
          </a:xfrm>
          <a:prstGeom prst="rect">
            <a:avLst/>
          </a:prstGeom>
          <a:noFill/>
          <a:ln w="9525">
            <a:noFill/>
            <a:miter lim="800000"/>
            <a:headEnd/>
            <a:tailEnd/>
          </a:ln>
          <a:effectLst/>
        </p:spPr>
        <p:txBody>
          <a:bodyPr wrap="none">
            <a:spAutoFit/>
          </a:bodyPr>
          <a:lstStyle/>
          <a:p>
            <a:pPr eaLnBrk="0" hangingPunct="0">
              <a:lnSpc>
                <a:spcPct val="100000"/>
              </a:lnSpc>
            </a:pPr>
            <a:r>
              <a:rPr lang="en-US" sz="2000" dirty="0">
                <a:solidFill>
                  <a:schemeClr val="tx1"/>
                </a:solidFill>
                <a:latin typeface="+mn-lt"/>
              </a:rPr>
              <a:t>(</a:t>
            </a:r>
            <a:r>
              <a:rPr lang="en-US" sz="2000" dirty="0" smtClean="0">
                <a:solidFill>
                  <a:schemeClr val="tx1"/>
                </a:solidFill>
                <a:latin typeface="+mn-lt"/>
              </a:rPr>
              <a:t>T2) </a:t>
            </a:r>
            <a:r>
              <a:rPr lang="en-US" sz="2000" dirty="0">
                <a:solidFill>
                  <a:schemeClr val="tx1"/>
                </a:solidFill>
                <a:latin typeface="+mn-lt"/>
              </a:rPr>
              <a:t>Transaction 2</a:t>
            </a:r>
          </a:p>
        </p:txBody>
      </p:sp>
      <p:sp>
        <p:nvSpPr>
          <p:cNvPr id="27" name="Rectangle 7"/>
          <p:cNvSpPr>
            <a:spLocks noChangeArrowheads="1"/>
          </p:cNvSpPr>
          <p:nvPr/>
        </p:nvSpPr>
        <p:spPr bwMode="auto">
          <a:xfrm>
            <a:off x="2438400" y="3886200"/>
            <a:ext cx="1219200" cy="830997"/>
          </a:xfrm>
          <a:prstGeom prst="rect">
            <a:avLst/>
          </a:prstGeom>
          <a:solidFill>
            <a:schemeClr val="tx2">
              <a:lumMod val="20000"/>
              <a:lumOff val="80000"/>
            </a:schemeClr>
          </a:solidFill>
          <a:ln w="9525">
            <a:solidFill>
              <a:schemeClr val="tx1"/>
            </a:solidFill>
            <a:miter lim="800000"/>
            <a:headEnd/>
            <a:tailEnd/>
          </a:ln>
          <a:effectLst/>
        </p:spPr>
        <p:txBody>
          <a:bodyPr wrap="square" anchor="ctr">
            <a:spAutoFit/>
          </a:bodyPr>
          <a:lstStyle/>
          <a:p>
            <a:pPr algn="ctr" eaLnBrk="0" hangingPunct="0">
              <a:lnSpc>
                <a:spcPct val="100000"/>
              </a:lnSpc>
            </a:pPr>
            <a:r>
              <a:rPr lang="en-US" sz="2400" dirty="0" smtClean="0">
                <a:solidFill>
                  <a:schemeClr val="tx1"/>
                </a:solidFill>
                <a:latin typeface="+mn-lt"/>
              </a:rPr>
              <a:t>Table1</a:t>
            </a:r>
          </a:p>
          <a:p>
            <a:pPr algn="ctr" eaLnBrk="0" hangingPunct="0">
              <a:lnSpc>
                <a:spcPct val="100000"/>
              </a:lnSpc>
            </a:pPr>
            <a:r>
              <a:rPr lang="en-US" sz="2400" dirty="0" smtClean="0">
                <a:solidFill>
                  <a:schemeClr val="tx1"/>
                </a:solidFill>
                <a:latin typeface="+mn-lt"/>
              </a:rPr>
              <a:t>Row X</a:t>
            </a:r>
            <a:endParaRPr lang="en-US" sz="2400" dirty="0">
              <a:solidFill>
                <a:schemeClr val="tx1"/>
              </a:solidFill>
              <a:latin typeface="+mn-lt"/>
            </a:endParaRPr>
          </a:p>
        </p:txBody>
      </p:sp>
      <p:sp>
        <p:nvSpPr>
          <p:cNvPr id="28" name="Rectangle 8"/>
          <p:cNvSpPr>
            <a:spLocks noChangeArrowheads="1"/>
          </p:cNvSpPr>
          <p:nvPr/>
        </p:nvSpPr>
        <p:spPr bwMode="auto">
          <a:xfrm>
            <a:off x="5715000" y="3886200"/>
            <a:ext cx="1206421" cy="830997"/>
          </a:xfrm>
          <a:prstGeom prst="rect">
            <a:avLst/>
          </a:prstGeom>
          <a:solidFill>
            <a:schemeClr val="accent2">
              <a:lumMod val="20000"/>
              <a:lumOff val="80000"/>
            </a:schemeClr>
          </a:solidFill>
          <a:ln w="9525">
            <a:solidFill>
              <a:schemeClr val="tx1"/>
            </a:solidFill>
            <a:miter lim="800000"/>
            <a:headEnd/>
            <a:tailEnd/>
          </a:ln>
          <a:effectLst/>
        </p:spPr>
        <p:txBody>
          <a:bodyPr wrap="square" anchor="ctr">
            <a:spAutoFit/>
          </a:bodyPr>
          <a:lstStyle/>
          <a:p>
            <a:pPr algn="ctr" eaLnBrk="0" hangingPunct="0">
              <a:lnSpc>
                <a:spcPct val="100000"/>
              </a:lnSpc>
            </a:pPr>
            <a:r>
              <a:rPr lang="en-US" sz="2400" dirty="0" smtClean="0">
                <a:solidFill>
                  <a:schemeClr val="tx1"/>
                </a:solidFill>
                <a:latin typeface="+mn-lt"/>
              </a:rPr>
              <a:t>Table2</a:t>
            </a:r>
          </a:p>
          <a:p>
            <a:pPr algn="ctr" eaLnBrk="0" hangingPunct="0">
              <a:lnSpc>
                <a:spcPct val="100000"/>
              </a:lnSpc>
            </a:pPr>
            <a:r>
              <a:rPr lang="en-US" sz="2400" dirty="0" smtClean="0">
                <a:solidFill>
                  <a:schemeClr val="tx1"/>
                </a:solidFill>
                <a:latin typeface="+mn-lt"/>
              </a:rPr>
              <a:t>Row Y</a:t>
            </a:r>
            <a:endParaRPr lang="en-US" sz="2400" dirty="0">
              <a:solidFill>
                <a:schemeClr val="tx1"/>
              </a:solidFill>
              <a:latin typeface="+mn-lt"/>
            </a:endParaRPr>
          </a:p>
        </p:txBody>
      </p:sp>
      <p:sp>
        <p:nvSpPr>
          <p:cNvPr id="36" name="Right Arrow 35"/>
          <p:cNvSpPr/>
          <p:nvPr/>
        </p:nvSpPr>
        <p:spPr>
          <a:xfrm rot="2061845">
            <a:off x="1093787" y="3207158"/>
            <a:ext cx="1402140" cy="381000"/>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eft Arrow 36"/>
          <p:cNvSpPr/>
          <p:nvPr/>
        </p:nvSpPr>
        <p:spPr>
          <a:xfrm rot="18610324">
            <a:off x="6783192" y="3138233"/>
            <a:ext cx="1210933" cy="381000"/>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a:off x="4038600" y="3962400"/>
            <a:ext cx="1295400" cy="228600"/>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 Arrow 38"/>
          <p:cNvSpPr/>
          <p:nvPr/>
        </p:nvSpPr>
        <p:spPr>
          <a:xfrm>
            <a:off x="4038600" y="4419600"/>
            <a:ext cx="1295400" cy="228600"/>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ock"/>
          <p:cNvSpPr>
            <a:spLocks noEditPoints="1" noChangeArrowheads="1"/>
          </p:cNvSpPr>
          <p:nvPr/>
        </p:nvSpPr>
        <p:spPr bwMode="auto">
          <a:xfrm>
            <a:off x="1905000" y="4038600"/>
            <a:ext cx="333375" cy="419100"/>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19050">
            <a:solidFill>
              <a:srgbClr val="000000"/>
            </a:solidFill>
            <a:miter lim="800000"/>
            <a:headEnd/>
            <a:tailEnd/>
          </a:ln>
        </p:spPr>
        <p:txBody>
          <a:bodyPr/>
          <a:lstStyle/>
          <a:p>
            <a:endParaRPr lang="en-US"/>
          </a:p>
        </p:txBody>
      </p:sp>
      <p:sp>
        <p:nvSpPr>
          <p:cNvPr id="41" name="Lock"/>
          <p:cNvSpPr>
            <a:spLocks noEditPoints="1" noChangeArrowheads="1"/>
          </p:cNvSpPr>
          <p:nvPr/>
        </p:nvSpPr>
        <p:spPr bwMode="auto">
          <a:xfrm>
            <a:off x="7086600" y="3962400"/>
            <a:ext cx="333375" cy="419100"/>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19050">
            <a:solidFill>
              <a:srgbClr val="000000"/>
            </a:solidFill>
            <a:miter lim="800000"/>
            <a:headEnd/>
            <a:tailEnd/>
          </a:ln>
        </p:spPr>
        <p:txBody>
          <a:bodyPr/>
          <a:lstStyle/>
          <a:p>
            <a:endParaRPr lang="en-US"/>
          </a:p>
        </p:txBody>
      </p:sp>
      <p:sp>
        <p:nvSpPr>
          <p:cNvPr id="42" name="&quot;No&quot; Symbol 41"/>
          <p:cNvSpPr/>
          <p:nvPr/>
        </p:nvSpPr>
        <p:spPr bwMode="auto">
          <a:xfrm>
            <a:off x="4419600" y="3886200"/>
            <a:ext cx="381000" cy="381000"/>
          </a:xfrm>
          <a:prstGeom prst="noSmoking">
            <a:avLst/>
          </a:prstGeom>
          <a:solidFill>
            <a:srgbClr val="FF0000"/>
          </a:solidFill>
          <a:ln w="9525" cap="flat" cmpd="sng" algn="ctr">
            <a:solidFill>
              <a:srgbClr val="333333"/>
            </a:solidFill>
            <a:prstDash val="solid"/>
            <a:round/>
            <a:headEnd type="none" w="med" len="med"/>
            <a:tailEnd type="none" w="med" len="med"/>
          </a:ln>
          <a:effectLst/>
        </p:spPr>
        <p:txBody>
          <a:bodyPr wrap="none" anchor="ctr"/>
          <a:lstStyle/>
          <a:p>
            <a:pPr algn="ctr" eaLnBrk="0" hangingPunct="0">
              <a:defRPr/>
            </a:pPr>
            <a:endParaRPr lang="en-US" b="1">
              <a:solidFill>
                <a:schemeClr val="tx2"/>
              </a:solidFill>
              <a:latin typeface="Arial Narrow" pitchFamily="34" charset="0"/>
            </a:endParaRPr>
          </a:p>
        </p:txBody>
      </p:sp>
      <p:sp>
        <p:nvSpPr>
          <p:cNvPr id="43" name="Rectangle 11"/>
          <p:cNvSpPr>
            <a:spLocks noChangeArrowheads="1"/>
          </p:cNvSpPr>
          <p:nvPr/>
        </p:nvSpPr>
        <p:spPr bwMode="auto">
          <a:xfrm>
            <a:off x="2730500" y="2590800"/>
            <a:ext cx="3975100" cy="1190625"/>
          </a:xfrm>
          <a:prstGeom prst="rect">
            <a:avLst/>
          </a:prstGeom>
          <a:noFill/>
          <a:ln w="9525">
            <a:noFill/>
            <a:miter lim="800000"/>
            <a:headEnd/>
            <a:tailEnd/>
          </a:ln>
          <a:effectLst/>
        </p:spPr>
        <p:txBody>
          <a:bodyPr anchor="ctr">
            <a:spAutoFit/>
          </a:bodyPr>
          <a:lstStyle/>
          <a:p>
            <a:pPr algn="ctr" eaLnBrk="0" hangingPunct="0">
              <a:lnSpc>
                <a:spcPct val="100000"/>
              </a:lnSpc>
            </a:pPr>
            <a:r>
              <a:rPr lang="en-US" sz="1800" i="1" dirty="0">
                <a:solidFill>
                  <a:schemeClr val="tx1">
                    <a:lumMod val="75000"/>
                    <a:lumOff val="25000"/>
                  </a:schemeClr>
                </a:solidFill>
                <a:latin typeface="+mn-lt"/>
                <a:cs typeface="Times New Roman" pitchFamily="18" charset="0"/>
              </a:rPr>
              <a:t>This creates a </a:t>
            </a:r>
            <a:r>
              <a:rPr lang="en-US" sz="1800" i="1" u="sng" dirty="0">
                <a:solidFill>
                  <a:schemeClr val="tx1">
                    <a:lumMod val="75000"/>
                    <a:lumOff val="25000"/>
                  </a:schemeClr>
                </a:solidFill>
                <a:latin typeface="+mn-lt"/>
                <a:cs typeface="Times New Roman" pitchFamily="18" charset="0"/>
              </a:rPr>
              <a:t>LIVE</a:t>
            </a:r>
            <a:r>
              <a:rPr lang="en-US" sz="1800" i="1" dirty="0">
                <a:solidFill>
                  <a:schemeClr val="tx1">
                    <a:lumMod val="75000"/>
                    <a:lumOff val="25000"/>
                  </a:schemeClr>
                </a:solidFill>
                <a:latin typeface="+mn-lt"/>
                <a:cs typeface="Times New Roman" pitchFamily="18" charset="0"/>
              </a:rPr>
              <a:t> lock</a:t>
            </a:r>
          </a:p>
          <a:p>
            <a:pPr algn="ctr" eaLnBrk="0" hangingPunct="0">
              <a:lnSpc>
                <a:spcPct val="100000"/>
              </a:lnSpc>
            </a:pPr>
            <a:r>
              <a:rPr lang="en-US" sz="1800" i="1" dirty="0">
                <a:solidFill>
                  <a:schemeClr val="tx1">
                    <a:lumMod val="75000"/>
                    <a:lumOff val="25000"/>
                  </a:schemeClr>
                </a:solidFill>
                <a:latin typeface="+mn-lt"/>
                <a:cs typeface="Times New Roman" pitchFamily="18" charset="0"/>
              </a:rPr>
              <a:t>Which is not a problem as long as Transaction 2 completes in a timely manner…but it doesn’t</a:t>
            </a:r>
          </a:p>
        </p:txBody>
      </p:sp>
      <p:sp>
        <p:nvSpPr>
          <p:cNvPr id="44" name="Rectangle 14"/>
          <p:cNvSpPr>
            <a:spLocks noChangeArrowheads="1"/>
          </p:cNvSpPr>
          <p:nvPr/>
        </p:nvSpPr>
        <p:spPr bwMode="auto">
          <a:xfrm>
            <a:off x="2590800" y="4752975"/>
            <a:ext cx="4114800" cy="1190625"/>
          </a:xfrm>
          <a:prstGeom prst="rect">
            <a:avLst/>
          </a:prstGeom>
          <a:noFill/>
          <a:ln w="9525">
            <a:noFill/>
            <a:miter lim="800000"/>
            <a:headEnd/>
            <a:tailEnd/>
          </a:ln>
          <a:effectLst/>
        </p:spPr>
        <p:txBody>
          <a:bodyPr anchor="ctr">
            <a:spAutoFit/>
          </a:bodyPr>
          <a:lstStyle/>
          <a:p>
            <a:pPr algn="ctr" eaLnBrk="0" hangingPunct="0">
              <a:lnSpc>
                <a:spcPct val="100000"/>
              </a:lnSpc>
            </a:pPr>
            <a:r>
              <a:rPr lang="en-US" sz="1800" i="1" dirty="0">
                <a:solidFill>
                  <a:schemeClr val="tx1">
                    <a:lumMod val="75000"/>
                    <a:lumOff val="25000"/>
                  </a:schemeClr>
                </a:solidFill>
                <a:latin typeface="+mn-lt"/>
              </a:rPr>
              <a:t>This creates a </a:t>
            </a:r>
            <a:r>
              <a:rPr lang="en-US" sz="1800" i="1" u="sng" dirty="0">
                <a:solidFill>
                  <a:schemeClr val="tx1">
                    <a:lumMod val="75000"/>
                    <a:lumOff val="25000"/>
                  </a:schemeClr>
                </a:solidFill>
                <a:latin typeface="+mn-lt"/>
              </a:rPr>
              <a:t>DEAD</a:t>
            </a:r>
            <a:r>
              <a:rPr lang="en-US" sz="1800" i="1" dirty="0">
                <a:solidFill>
                  <a:schemeClr val="tx1">
                    <a:lumMod val="75000"/>
                    <a:lumOff val="25000"/>
                  </a:schemeClr>
                </a:solidFill>
                <a:latin typeface="+mn-lt"/>
              </a:rPr>
              <a:t> lock (a.k.a. a “circular reference”) which is infinite. SQL Server automatically detects and resolves a dead lock by choosing a victim.</a:t>
            </a:r>
          </a:p>
        </p:txBody>
      </p:sp>
      <p:sp>
        <p:nvSpPr>
          <p:cNvPr id="45" name="&quot;No&quot; Symbol 44"/>
          <p:cNvSpPr/>
          <p:nvPr/>
        </p:nvSpPr>
        <p:spPr bwMode="auto">
          <a:xfrm>
            <a:off x="4419600" y="4343400"/>
            <a:ext cx="381000" cy="381000"/>
          </a:xfrm>
          <a:prstGeom prst="noSmoking">
            <a:avLst/>
          </a:prstGeom>
          <a:solidFill>
            <a:srgbClr val="FF0000"/>
          </a:solidFill>
          <a:ln w="9525" cap="flat" cmpd="sng" algn="ctr">
            <a:solidFill>
              <a:srgbClr val="333333"/>
            </a:solidFill>
            <a:prstDash val="solid"/>
            <a:round/>
            <a:headEnd type="none" w="med" len="med"/>
            <a:tailEnd type="none" w="med" len="med"/>
          </a:ln>
          <a:effectLst/>
        </p:spPr>
        <p:txBody>
          <a:bodyPr wrap="none" anchor="ctr"/>
          <a:lstStyle/>
          <a:p>
            <a:pPr algn="ctr" eaLnBrk="0" hangingPunct="0">
              <a:defRPr/>
            </a:pPr>
            <a:endParaRPr lang="en-US" b="1">
              <a:solidFill>
                <a:schemeClr val="tx2"/>
              </a:solidFill>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heckerboard(across)">
                                      <p:cBhvr>
                                        <p:cTn id="7" dur="500"/>
                                        <p:tgtEl>
                                          <p:spTgt spid="2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checkerboard(across)">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checkerboard(across)">
                                      <p:cBhvr>
                                        <p:cTn id="15" dur="500"/>
                                        <p:tgtEl>
                                          <p:spTgt spid="2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checkerboard(across)">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ppt_x"/>
                                          </p:val>
                                        </p:tav>
                                        <p:tav tm="100000">
                                          <p:val>
                                            <p:strVal val="#ppt_x"/>
                                          </p:val>
                                        </p:tav>
                                      </p:tavLst>
                                    </p:anim>
                                    <p:anim calcmode="lin" valueType="num">
                                      <p:cBhvr additive="base">
                                        <p:cTn id="3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animBg="1"/>
      <p:bldP spid="28" grpId="0" animBg="1"/>
      <p:bldP spid="36" grpId="0" animBg="1"/>
      <p:bldP spid="37" grpId="0" animBg="1"/>
      <p:bldP spid="38" grpId="0" animBg="1"/>
      <p:bldP spid="39" grpId="0" animBg="1"/>
      <p:bldP spid="40" grpId="0" animBg="1"/>
      <p:bldP spid="41" grpId="0" animBg="1"/>
      <p:bldP spid="42" grpId="0" animBg="1"/>
      <p:bldP spid="43" grpId="0"/>
      <p:bldP spid="44" grpId="0"/>
      <p:bldP spid="4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228600"/>
            <a:ext cx="9144000" cy="769441"/>
          </a:xfrm>
          <a:prstGeom prst="rect">
            <a:avLst/>
          </a:prstGeom>
          <a:noFill/>
        </p:spPr>
        <p:txBody>
          <a:bodyPr wrap="square" rtlCol="0">
            <a:spAutoFit/>
          </a:bodyPr>
          <a:lstStyle/>
          <a:p>
            <a:pPr algn="ctr"/>
            <a:r>
              <a:rPr lang="en-US" sz="4400" i="1" dirty="0" smtClean="0">
                <a:solidFill>
                  <a:schemeClr val="bg1"/>
                </a:solidFill>
              </a:rPr>
              <a:t>Detect Deadlocks</a:t>
            </a:r>
            <a:endParaRPr lang="en-US" sz="4400" i="1" dirty="0">
              <a:solidFill>
                <a:schemeClr val="bg1"/>
              </a:solidFill>
            </a:endParaRPr>
          </a:p>
        </p:txBody>
      </p:sp>
      <p:sp>
        <p:nvSpPr>
          <p:cNvPr id="22" name="Rectangle 3"/>
          <p:cNvSpPr txBox="1">
            <a:spLocks noChangeAspect="1" noChangeArrowheads="1"/>
          </p:cNvSpPr>
          <p:nvPr/>
        </p:nvSpPr>
        <p:spPr>
          <a:xfrm>
            <a:off x="0" y="1219200"/>
            <a:ext cx="9144000" cy="5105400"/>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err="1" smtClean="0">
                <a:ln>
                  <a:noFill/>
                </a:ln>
                <a:effectLst/>
                <a:uLnTx/>
                <a:uFillTx/>
                <a:ea typeface="+mn-ea"/>
                <a:cs typeface="+mn-cs"/>
              </a:rPr>
              <a:t>Perfmon</a:t>
            </a:r>
            <a:r>
              <a:rPr kumimoji="0" lang="en-US" sz="2400" b="0" i="0" u="none" strike="noStrike" kern="1200" cap="none" spc="0" normalizeH="0" baseline="0" noProof="0" dirty="0" smtClean="0">
                <a:ln>
                  <a:noFill/>
                </a:ln>
                <a:effectLst/>
                <a:uLnTx/>
                <a:uFillTx/>
                <a:ea typeface="+mn-ea"/>
                <a:cs typeface="+mn-cs"/>
              </a:rPr>
              <a:t> Counter: Deadlocks/Sec</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ea typeface="+mn-ea"/>
                <a:cs typeface="+mn-cs"/>
              </a:rPr>
              <a:t>SQL Profiler Events</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000" b="0" i="0" u="none" strike="noStrike" kern="1200" cap="none" spc="0" normalizeH="0" baseline="0" noProof="0" dirty="0" smtClean="0">
                <a:ln>
                  <a:noFill/>
                </a:ln>
                <a:effectLst/>
                <a:uLnTx/>
                <a:uFillTx/>
                <a:ea typeface="+mn-ea"/>
                <a:cs typeface="+mn-cs"/>
              </a:rPr>
              <a:t>Select Locks/Deadlock Graph</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000" b="0" i="0" u="none" strike="noStrike" kern="1200" cap="none" spc="0" normalizeH="0" baseline="0" noProof="0" dirty="0" smtClean="0">
                <a:ln>
                  <a:noFill/>
                </a:ln>
                <a:effectLst/>
                <a:uLnTx/>
                <a:uFillTx/>
                <a:ea typeface="+mn-ea"/>
                <a:cs typeface="+mn-cs"/>
              </a:rPr>
              <a:t>Save all deadlock graphs to single file or one file per-deadlock</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000" b="0" i="0" u="none" strike="noStrike" kern="1200" cap="none" spc="0" normalizeH="0" baseline="0" noProof="0" dirty="0" smtClean="0">
                <a:ln>
                  <a:noFill/>
                </a:ln>
                <a:effectLst/>
                <a:uLnTx/>
                <a:uFillTx/>
                <a:ea typeface="+mn-ea"/>
                <a:cs typeface="+mn-cs"/>
              </a:rPr>
              <a:t>Saved in XML format with XDL extension</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000" b="0" i="0" u="none" strike="noStrike" kern="1200" cap="none" spc="0" normalizeH="0" baseline="0" noProof="0" dirty="0" smtClean="0">
                <a:ln>
                  <a:noFill/>
                </a:ln>
                <a:effectLst/>
                <a:uLnTx/>
                <a:uFillTx/>
                <a:ea typeface="+mn-ea"/>
                <a:cs typeface="+mn-cs"/>
              </a:rPr>
              <a:t>Displayed graphically in profiler</a:t>
            </a:r>
          </a:p>
          <a:p>
            <a:pPr marL="914400" marR="0" lvl="2"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ü"/>
              <a:tabLst/>
              <a:defRPr/>
            </a:pPr>
            <a:r>
              <a:rPr kumimoji="0" lang="en-US" sz="2000" b="0" i="0" u="none" strike="noStrike" kern="1200" cap="none" spc="0" normalizeH="0" baseline="0" noProof="0" dirty="0" smtClean="0">
                <a:ln>
                  <a:noFill/>
                </a:ln>
                <a:effectLst/>
                <a:uLnTx/>
                <a:uFillTx/>
                <a:ea typeface="+mn-ea"/>
                <a:cs typeface="+mn-cs"/>
              </a:rPr>
              <a:t>Or can be analyzed using XML APIs</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ea typeface="+mn-ea"/>
                <a:cs typeface="+mn-cs"/>
              </a:rPr>
              <a:t>Extended Events </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000" b="0" i="0" u="none" strike="noStrike" kern="1200" cap="none" spc="0" normalizeH="0" baseline="0" noProof="0" dirty="0" smtClean="0">
                <a:ln>
                  <a:noFill/>
                </a:ln>
                <a:effectLst/>
                <a:uLnTx/>
                <a:uFillTx/>
                <a:ea typeface="+mn-ea"/>
                <a:cs typeface="+mn-cs"/>
              </a:rPr>
              <a:t>Writes deadlock graph</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400" b="0" i="0" u="none" strike="noStrike" kern="1200" cap="none" spc="0" normalizeH="0" baseline="0" noProof="0" dirty="0" smtClean="0">
                <a:ln>
                  <a:noFill/>
                </a:ln>
                <a:effectLst/>
                <a:uLnTx/>
                <a:uFillTx/>
                <a:ea typeface="+mn-ea"/>
                <a:cs typeface="+mn-cs"/>
              </a:rPr>
              <a:t>Trace flags 1204 and 1222</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000" b="0" i="0" u="none" strike="noStrike" kern="1200" cap="none" spc="0" normalizeH="0" baseline="0" noProof="0" dirty="0" smtClean="0">
                <a:ln>
                  <a:noFill/>
                </a:ln>
                <a:effectLst/>
                <a:uLnTx/>
                <a:uFillTx/>
                <a:ea typeface="+mn-ea"/>
                <a:cs typeface="+mn-cs"/>
              </a:rPr>
              <a:t>Writes deadlock info to SQL Server log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Locking</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8" name="Rectangle 3"/>
          <p:cNvSpPr txBox="1">
            <a:spLocks noChangeAspect="1" noChangeArrowheads="1"/>
          </p:cNvSpPr>
          <p:nvPr/>
        </p:nvSpPr>
        <p:spPr>
          <a:xfrm>
            <a:off x="0" y="1219200"/>
            <a:ext cx="9144000" cy="5105400"/>
          </a:xfrm>
          <a:prstGeom prst="rect">
            <a:avLst/>
          </a:prstGeom>
        </p:spPr>
        <p:txBody>
          <a:bodyPr vert="horz" lIns="91440" tIns="45720" rIns="91440" bIns="45720" rtlCol="0">
            <a:normAutofit/>
          </a:bodyPr>
          <a:lstStyle/>
          <a:p>
            <a:pPr>
              <a:spcBef>
                <a:spcPct val="20000"/>
              </a:spcBef>
              <a:buClr>
                <a:schemeClr val="accent2">
                  <a:lumMod val="50000"/>
                </a:schemeClr>
              </a:buClr>
              <a:buSzPct val="100000"/>
              <a:buFont typeface="Wingdings" pitchFamily="2" charset="2"/>
              <a:buChar char="Ø"/>
            </a:pPr>
            <a:r>
              <a:rPr kumimoji="0" lang="en-US" sz="2400" b="0" i="0" u="none" strike="noStrike" kern="1200" cap="none" spc="0" normalizeH="0" baseline="0" noProof="0" dirty="0" smtClean="0">
                <a:ln>
                  <a:noFill/>
                </a:ln>
                <a:effectLst/>
                <a:uLnTx/>
                <a:uFillTx/>
                <a:latin typeface="+mn-lt"/>
                <a:ea typeface="+mn-ea"/>
                <a:cs typeface="+mn-cs"/>
              </a:rPr>
              <a:t>Synchronize access to the same </a:t>
            </a:r>
            <a:r>
              <a:rPr kumimoji="0" lang="en-US" sz="2400" b="0" i="0" u="none" strike="noStrike" kern="1200" cap="none" spc="0" normalizeH="0" noProof="0" dirty="0" smtClean="0">
                <a:ln>
                  <a:noFill/>
                </a:ln>
                <a:effectLst/>
                <a:uLnTx/>
                <a:uFillTx/>
                <a:latin typeface="+mn-lt"/>
                <a:ea typeface="+mn-ea"/>
                <a:cs typeface="+mn-cs"/>
              </a:rPr>
              <a:t>data at same time by multiple user</a:t>
            </a:r>
          </a:p>
          <a:p>
            <a:pPr>
              <a:spcBef>
                <a:spcPct val="20000"/>
              </a:spcBef>
              <a:buClr>
                <a:schemeClr val="accent2">
                  <a:lumMod val="50000"/>
                </a:schemeClr>
              </a:buClr>
              <a:buSzPct val="100000"/>
              <a:buFont typeface="Wingdings" pitchFamily="2" charset="2"/>
              <a:buChar char="Ø"/>
            </a:pPr>
            <a:r>
              <a:rPr lang="en-US" sz="2400" dirty="0" smtClean="0"/>
              <a:t>SQL Server pre-2005 accomplishes isolation through locking only</a:t>
            </a:r>
          </a:p>
          <a:p>
            <a:pPr lvl="1">
              <a:spcBef>
                <a:spcPct val="20000"/>
              </a:spcBef>
              <a:buClr>
                <a:schemeClr val="accent2">
                  <a:lumMod val="50000"/>
                </a:schemeClr>
              </a:buClr>
              <a:buSzPct val="100000"/>
              <a:buFont typeface="Wingdings" pitchFamily="2" charset="2"/>
              <a:buChar char="§"/>
            </a:pPr>
            <a:r>
              <a:rPr lang="en-US" sz="2000" dirty="0" smtClean="0"/>
              <a:t>SQL Server 2005 introduced versioning</a:t>
            </a:r>
          </a:p>
          <a:p>
            <a:pPr lvl="1">
              <a:spcBef>
                <a:spcPct val="20000"/>
              </a:spcBef>
              <a:buClr>
                <a:schemeClr val="accent2">
                  <a:lumMod val="50000"/>
                </a:schemeClr>
              </a:buClr>
              <a:buSzPct val="100000"/>
              <a:buFont typeface="Wingdings" pitchFamily="2" charset="2"/>
              <a:buChar char="§"/>
            </a:pPr>
            <a:r>
              <a:rPr lang="en-US" sz="2000" dirty="0" smtClean="0"/>
              <a:t>Versioning uses locks, just more sparingly</a:t>
            </a:r>
          </a:p>
          <a:p>
            <a:pPr lvl="1">
              <a:spcBef>
                <a:spcPct val="20000"/>
              </a:spcBef>
              <a:buClr>
                <a:schemeClr val="accent2">
                  <a:lumMod val="50000"/>
                </a:schemeClr>
              </a:buClr>
              <a:buSzPct val="100000"/>
              <a:buFont typeface="Wingdings" pitchFamily="2" charset="2"/>
              <a:buChar char="§"/>
            </a:pPr>
            <a:r>
              <a:rPr lang="en-US" sz="2000" dirty="0" smtClean="0"/>
              <a:t>Writers lock (for other writers)</a:t>
            </a:r>
          </a:p>
          <a:p>
            <a:pPr lvl="1">
              <a:spcBef>
                <a:spcPct val="20000"/>
              </a:spcBef>
              <a:buClr>
                <a:schemeClr val="accent2">
                  <a:lumMod val="50000"/>
                </a:schemeClr>
              </a:buClr>
              <a:buSzPct val="100000"/>
              <a:buFont typeface="Wingdings" pitchFamily="2" charset="2"/>
              <a:buChar char="§"/>
            </a:pPr>
            <a:r>
              <a:rPr lang="en-US" sz="2000" dirty="0" smtClean="0"/>
              <a:t>Intent locks, metadata locks, other locks are same</a:t>
            </a:r>
          </a:p>
          <a:p>
            <a:pPr lvl="1">
              <a:spcBef>
                <a:spcPct val="20000"/>
              </a:spcBef>
              <a:buClr>
                <a:schemeClr val="accent2">
                  <a:lumMod val="50000"/>
                </a:schemeClr>
              </a:buClr>
              <a:buSzPct val="100000"/>
              <a:buFont typeface="Wingdings" pitchFamily="2" charset="2"/>
              <a:buChar char="§"/>
            </a:pPr>
            <a:r>
              <a:rPr lang="en-US" sz="2000" dirty="0" smtClean="0"/>
              <a:t>All applications before 2005 (your application) use locking</a:t>
            </a:r>
          </a:p>
          <a:p>
            <a:pPr lvl="1">
              <a:spcBef>
                <a:spcPct val="20000"/>
              </a:spcBef>
              <a:buClr>
                <a:schemeClr val="accent2">
                  <a:lumMod val="50000"/>
                </a:schemeClr>
              </a:buClr>
              <a:buSzPct val="100000"/>
              <a:buFont typeface="Wingdings" pitchFamily="2" charset="2"/>
              <a:buChar char="§"/>
            </a:pPr>
            <a:r>
              <a:rPr lang="en-US" sz="2000" dirty="0" smtClean="0"/>
              <a:t>SQL Server has integrated deadlock detection</a:t>
            </a:r>
          </a:p>
          <a:p>
            <a:pPr lvl="1">
              <a:spcBef>
                <a:spcPct val="20000"/>
              </a:spcBef>
              <a:buClr>
                <a:schemeClr val="accent2">
                  <a:lumMod val="50000"/>
                </a:schemeClr>
              </a:buClr>
            </a:pPr>
            <a:endParaRPr lang="en-US" sz="20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228600"/>
            <a:ext cx="9144000" cy="769441"/>
          </a:xfrm>
          <a:prstGeom prst="rect">
            <a:avLst/>
          </a:prstGeom>
          <a:noFill/>
        </p:spPr>
        <p:txBody>
          <a:bodyPr wrap="square" rtlCol="0">
            <a:spAutoFit/>
          </a:bodyPr>
          <a:lstStyle/>
          <a:p>
            <a:pPr algn="ctr"/>
            <a:r>
              <a:rPr lang="en-US" sz="4400" i="1" dirty="0" smtClean="0">
                <a:solidFill>
                  <a:schemeClr val="bg1"/>
                </a:solidFill>
              </a:rPr>
              <a:t>Deadlocks Resolution</a:t>
            </a:r>
            <a:endParaRPr lang="en-US" sz="4400" i="1" dirty="0">
              <a:solidFill>
                <a:schemeClr val="bg1"/>
              </a:solidFill>
            </a:endParaRPr>
          </a:p>
        </p:txBody>
      </p:sp>
      <p:sp>
        <p:nvSpPr>
          <p:cNvPr id="22" name="Rectangle 3"/>
          <p:cNvSpPr txBox="1">
            <a:spLocks noChangeAspect="1" noChangeArrowheads="1"/>
          </p:cNvSpPr>
          <p:nvPr/>
        </p:nvSpPr>
        <p:spPr>
          <a:xfrm>
            <a:off x="0" y="1219200"/>
            <a:ext cx="9144000" cy="5105400"/>
          </a:xfrm>
          <a:prstGeom prst="rect">
            <a:avLst/>
          </a:prstGeom>
        </p:spPr>
        <p:txBody>
          <a:bodyPr vert="horz" lIns="91440" tIns="45720" rIns="91440" bIns="45720" rtlCol="0">
            <a:noAutofit/>
          </a:bodyPr>
          <a:lstStyle/>
          <a:p>
            <a:pPr lvl="0">
              <a:spcBef>
                <a:spcPct val="20000"/>
              </a:spcBef>
              <a:buClr>
                <a:schemeClr val="accent2">
                  <a:lumMod val="50000"/>
                </a:schemeClr>
              </a:buClr>
              <a:buFont typeface="Wingdings" pitchFamily="2" charset="2"/>
              <a:buChar char="Ø"/>
            </a:pPr>
            <a:r>
              <a:rPr lang="en-US" sz="2200" dirty="0" smtClean="0"/>
              <a:t>By default, SQL Server chooses the least expensive victim to rollback</a:t>
            </a:r>
          </a:p>
          <a:p>
            <a:pPr lvl="1">
              <a:spcBef>
                <a:spcPct val="20000"/>
              </a:spcBef>
              <a:buClr>
                <a:schemeClr val="accent2">
                  <a:lumMod val="50000"/>
                </a:schemeClr>
              </a:buClr>
            </a:pPr>
            <a:r>
              <a:rPr lang="en-US" sz="2000" dirty="0" smtClean="0"/>
              <a:t> </a:t>
            </a:r>
            <a:r>
              <a:rPr lang="en-US" dirty="0" smtClean="0"/>
              <a:t>If desired, you can impact this choice:</a:t>
            </a:r>
            <a:endParaRPr kumimoji="0" lang="en-US" b="0" i="0" u="none" strike="noStrike" kern="1200" cap="none" spc="0" normalizeH="0" baseline="0" noProof="0" dirty="0" smtClean="0">
              <a:ln>
                <a:noFill/>
              </a:ln>
              <a:effectLst/>
              <a:uLnTx/>
              <a:uFillTx/>
              <a:ea typeface="+mn-ea"/>
              <a:cs typeface="+mn-cs"/>
            </a:endParaRPr>
          </a:p>
          <a:p>
            <a:pPr lvl="0">
              <a:spcBef>
                <a:spcPct val="20000"/>
              </a:spcBef>
              <a:buClr>
                <a:schemeClr val="accent2">
                  <a:lumMod val="50000"/>
                </a:schemeClr>
              </a:buClr>
              <a:buFont typeface="Wingdings" pitchFamily="2" charset="2"/>
              <a:buChar char="Ø"/>
            </a:pPr>
            <a:r>
              <a:rPr lang="en-US" sz="2200" dirty="0" smtClean="0"/>
              <a:t>SET DEADLOCK_PRIORITY LOW </a:t>
            </a:r>
            <a:endParaRPr lang="en-US" sz="2400" dirty="0" smtClean="0"/>
          </a:p>
          <a:p>
            <a:pPr lvl="1">
              <a:spcBef>
                <a:spcPct val="20000"/>
              </a:spcBef>
              <a:buClr>
                <a:schemeClr val="accent2">
                  <a:lumMod val="50000"/>
                </a:schemeClr>
              </a:buClr>
            </a:pPr>
            <a:r>
              <a:rPr lang="en-US" dirty="0" smtClean="0"/>
              <a:t>(choose me, choose me)</a:t>
            </a:r>
            <a:endParaRPr kumimoji="0" lang="en-US" b="0" i="0" u="none" strike="noStrike" kern="1200" cap="none" spc="0" normalizeH="0" baseline="0" noProof="0" dirty="0" smtClean="0">
              <a:ln>
                <a:noFill/>
              </a:ln>
              <a:effectLst/>
              <a:uLnTx/>
              <a:uFillTx/>
              <a:ea typeface="+mn-ea"/>
              <a:cs typeface="+mn-cs"/>
            </a:endParaRPr>
          </a:p>
          <a:p>
            <a:pPr lvl="0">
              <a:spcBef>
                <a:spcPct val="20000"/>
              </a:spcBef>
              <a:buClr>
                <a:schemeClr val="accent2">
                  <a:lumMod val="50000"/>
                </a:schemeClr>
              </a:buClr>
              <a:buFont typeface="Wingdings" pitchFamily="2" charset="2"/>
              <a:buChar char="Ø"/>
            </a:pPr>
            <a:r>
              <a:rPr lang="en-US" sz="2200" dirty="0" smtClean="0"/>
              <a:t>SQL Server 2005 - set to -10 through 10 or LOW-MEDIUM-HIGH (can also set with a variable) </a:t>
            </a:r>
            <a:endParaRPr kumimoji="0" lang="en-US" sz="2200" b="0" i="0" u="none" strike="noStrike" kern="1200" cap="none" spc="0" normalizeH="0" baseline="0" noProof="0" dirty="0" smtClean="0">
              <a:ln>
                <a:noFill/>
              </a:ln>
              <a:effectLst/>
              <a:uLnTx/>
              <a:uFillTx/>
              <a:ea typeface="+mn-ea"/>
              <a:cs typeface="+mn-cs"/>
            </a:endParaRPr>
          </a:p>
          <a:p>
            <a:pPr lvl="0">
              <a:spcBef>
                <a:spcPct val="20000"/>
              </a:spcBef>
              <a:buClr>
                <a:schemeClr val="accent2">
                  <a:lumMod val="50000"/>
                </a:schemeClr>
              </a:buClr>
              <a:buFont typeface="Wingdings" pitchFamily="2" charset="2"/>
              <a:buChar char="Ø"/>
            </a:pPr>
            <a:r>
              <a:rPr lang="en-US" sz="2400" dirty="0" smtClean="0"/>
              <a:t>The deadlock victim receives error 1205</a:t>
            </a:r>
          </a:p>
          <a:p>
            <a:pPr lvl="1">
              <a:spcBef>
                <a:spcPct val="20000"/>
              </a:spcBef>
              <a:buClr>
                <a:schemeClr val="accent2">
                  <a:lumMod val="50000"/>
                </a:schemeClr>
              </a:buClr>
            </a:pPr>
            <a:r>
              <a:rPr lang="en-US" dirty="0" smtClean="0"/>
              <a:t>Your transaction (&lt;</a:t>
            </a:r>
            <a:r>
              <a:rPr lang="en-US" dirty="0" err="1" smtClean="0"/>
              <a:t>tran</a:t>
            </a:r>
            <a:r>
              <a:rPr lang="en-US" dirty="0" smtClean="0"/>
              <a:t> id&gt;) was deadlocked with another process and has been chosen the deadlock victim. Rerun your transaction.</a:t>
            </a:r>
          </a:p>
          <a:p>
            <a:pPr>
              <a:spcBef>
                <a:spcPct val="20000"/>
              </a:spcBef>
              <a:buClr>
                <a:schemeClr val="accent2">
                  <a:lumMod val="50000"/>
                </a:schemeClr>
              </a:buClr>
              <a:buFont typeface="Wingdings" pitchFamily="2" charset="2"/>
              <a:buChar char="Ø"/>
            </a:pPr>
            <a:r>
              <a:rPr lang="en-US" sz="2200" dirty="0" smtClean="0"/>
              <a:t>You must handle the deadlock case by either:</a:t>
            </a:r>
          </a:p>
          <a:p>
            <a:pPr lvl="1">
              <a:spcBef>
                <a:spcPct val="20000"/>
              </a:spcBef>
              <a:buClr>
                <a:schemeClr val="accent2">
                  <a:lumMod val="50000"/>
                </a:schemeClr>
              </a:buClr>
              <a:buFont typeface="Wingdings" pitchFamily="2" charset="2"/>
              <a:buChar char="§"/>
            </a:pPr>
            <a:r>
              <a:rPr lang="en-US" dirty="0" smtClean="0"/>
              <a:t>Re-submitting the request (automatically)</a:t>
            </a:r>
          </a:p>
          <a:p>
            <a:pPr lvl="1">
              <a:spcBef>
                <a:spcPct val="20000"/>
              </a:spcBef>
              <a:buClr>
                <a:schemeClr val="accent2">
                  <a:lumMod val="50000"/>
                </a:schemeClr>
              </a:buClr>
              <a:buFont typeface="Wingdings" pitchFamily="2" charset="2"/>
              <a:buChar char="§"/>
            </a:pPr>
            <a:r>
              <a:rPr lang="en-US" dirty="0" smtClean="0"/>
              <a:t>Asking the user to resubmit the request</a:t>
            </a:r>
          </a:p>
          <a:p>
            <a:pPr lvl="1">
              <a:spcBef>
                <a:spcPct val="20000"/>
              </a:spcBef>
              <a:buClr>
                <a:schemeClr val="accent2">
                  <a:lumMod val="50000"/>
                </a:schemeClr>
              </a:buClr>
              <a:buFont typeface="Wingdings" pitchFamily="2" charset="2"/>
              <a:buChar char="§"/>
            </a:pPr>
            <a:r>
              <a:rPr lang="en-US" dirty="0" smtClean="0"/>
              <a:t>Cancelling the request and returning the user to the appropriate screen to start again</a:t>
            </a:r>
          </a:p>
          <a:p>
            <a:pPr lvl="1">
              <a:spcBef>
                <a:spcPct val="20000"/>
              </a:spcBef>
              <a:buClr>
                <a:schemeClr val="accent2">
                  <a:lumMod val="50000"/>
                </a:schemeClr>
              </a:buClr>
              <a:buFont typeface="Wingdings" pitchFamily="2" charset="2"/>
              <a:buChar char="§"/>
            </a:pPr>
            <a:r>
              <a:rPr lang="en-US" dirty="0" smtClean="0"/>
              <a:t>But something should be done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228600"/>
            <a:ext cx="9144000" cy="769441"/>
          </a:xfrm>
          <a:prstGeom prst="rect">
            <a:avLst/>
          </a:prstGeom>
          <a:noFill/>
        </p:spPr>
        <p:txBody>
          <a:bodyPr wrap="square" rtlCol="0">
            <a:spAutoFit/>
          </a:bodyPr>
          <a:lstStyle/>
          <a:p>
            <a:pPr algn="ctr"/>
            <a:r>
              <a:rPr lang="en-US" sz="4400" i="1" dirty="0" smtClean="0">
                <a:solidFill>
                  <a:schemeClr val="bg1"/>
                </a:solidFill>
              </a:rPr>
              <a:t>Avoiding Deadlocks</a:t>
            </a:r>
            <a:endParaRPr lang="en-US" sz="4400" i="1" dirty="0">
              <a:solidFill>
                <a:schemeClr val="bg1"/>
              </a:solidFill>
            </a:endParaRPr>
          </a:p>
        </p:txBody>
      </p:sp>
      <p:sp>
        <p:nvSpPr>
          <p:cNvPr id="22" name="Rectangle 3"/>
          <p:cNvSpPr txBox="1">
            <a:spLocks noChangeAspect="1" noChangeArrowheads="1"/>
          </p:cNvSpPr>
          <p:nvPr/>
        </p:nvSpPr>
        <p:spPr>
          <a:xfrm>
            <a:off x="0" y="1219200"/>
            <a:ext cx="9144000" cy="5105400"/>
          </a:xfrm>
          <a:prstGeom prst="rect">
            <a:avLst/>
          </a:prstGeom>
        </p:spPr>
        <p:txBody>
          <a:bodyPr vert="horz" lIns="91440" tIns="45720" rIns="91440" bIns="45720" rtlCol="0">
            <a:noAutofit/>
          </a:bodyPr>
          <a:lstStyle/>
          <a:p>
            <a:pPr lvl="0">
              <a:spcBef>
                <a:spcPct val="20000"/>
              </a:spcBef>
              <a:buClr>
                <a:schemeClr val="accent2">
                  <a:lumMod val="50000"/>
                </a:schemeClr>
              </a:buClr>
              <a:buFont typeface="Wingdings" pitchFamily="2" charset="2"/>
              <a:buChar char="Ø"/>
            </a:pPr>
            <a:r>
              <a:rPr lang="en-US" sz="2400" dirty="0" smtClean="0"/>
              <a:t>Minimize blocking</a:t>
            </a:r>
          </a:p>
          <a:p>
            <a:pPr lvl="1">
              <a:spcBef>
                <a:spcPct val="20000"/>
              </a:spcBef>
              <a:buClr>
                <a:schemeClr val="accent2">
                  <a:lumMod val="50000"/>
                </a:schemeClr>
              </a:buClr>
              <a:buFont typeface="Arial" pitchFamily="34" charset="0"/>
              <a:buChar char="•"/>
            </a:pPr>
            <a:r>
              <a:rPr lang="en-US" dirty="0" smtClean="0"/>
              <a:t>More effective queries</a:t>
            </a:r>
          </a:p>
          <a:p>
            <a:pPr lvl="1">
              <a:spcBef>
                <a:spcPct val="20000"/>
              </a:spcBef>
              <a:buClr>
                <a:schemeClr val="accent2">
                  <a:lumMod val="50000"/>
                </a:schemeClr>
              </a:buClr>
              <a:buFont typeface="Arial" pitchFamily="34" charset="0"/>
              <a:buChar char="•"/>
            </a:pPr>
            <a:r>
              <a:rPr lang="en-US" dirty="0" smtClean="0"/>
              <a:t>More effective indexes</a:t>
            </a:r>
          </a:p>
          <a:p>
            <a:pPr lvl="1">
              <a:spcBef>
                <a:spcPct val="20000"/>
              </a:spcBef>
              <a:buClr>
                <a:schemeClr val="accent2">
                  <a:lumMod val="50000"/>
                </a:schemeClr>
              </a:buClr>
              <a:buFont typeface="Arial" pitchFamily="34" charset="0"/>
              <a:buChar char="•"/>
            </a:pPr>
            <a:r>
              <a:rPr lang="en-US" dirty="0" smtClean="0"/>
              <a:t>Add or Remove lock hints</a:t>
            </a:r>
            <a:endParaRPr kumimoji="0" lang="en-US" b="0" i="0" u="none" strike="noStrike" kern="1200" cap="none" spc="0" normalizeH="0" baseline="0" noProof="0" dirty="0" smtClean="0">
              <a:ln>
                <a:noFill/>
              </a:ln>
              <a:effectLst/>
              <a:uLnTx/>
              <a:uFillTx/>
              <a:ea typeface="+mn-ea"/>
              <a:cs typeface="+mn-cs"/>
            </a:endParaRPr>
          </a:p>
          <a:p>
            <a:pPr lvl="0">
              <a:spcBef>
                <a:spcPct val="20000"/>
              </a:spcBef>
              <a:buClr>
                <a:schemeClr val="accent2">
                  <a:lumMod val="50000"/>
                </a:schemeClr>
              </a:buClr>
              <a:buFont typeface="Wingdings" pitchFamily="2" charset="2"/>
              <a:buChar char="Ø"/>
            </a:pPr>
            <a:r>
              <a:rPr lang="en-US" sz="2400" dirty="0" smtClean="0"/>
              <a:t>Access resources in the same order</a:t>
            </a:r>
          </a:p>
          <a:p>
            <a:pPr lvl="0">
              <a:spcBef>
                <a:spcPct val="20000"/>
              </a:spcBef>
              <a:buClr>
                <a:schemeClr val="accent2">
                  <a:lumMod val="50000"/>
                </a:schemeClr>
              </a:buClr>
              <a:buFont typeface="Wingdings" pitchFamily="2" charset="2"/>
              <a:buChar char="Ø"/>
            </a:pPr>
            <a:r>
              <a:rPr lang="fr-FR" sz="2400" dirty="0" smtClean="0"/>
              <a:t>MARS connections for client applications</a:t>
            </a:r>
            <a:endParaRPr kumimoji="0" lang="en-US" sz="2400" b="0" i="0" u="none" strike="noStrike" kern="1200" cap="none" spc="0" normalizeH="0" baseline="0" noProof="0" dirty="0" smtClean="0">
              <a:ln>
                <a:noFill/>
              </a:ln>
              <a:effectLst/>
              <a:uLnTx/>
              <a:uFillTx/>
              <a:ea typeface="+mn-ea"/>
              <a:cs typeface="+mn-cs"/>
            </a:endParaRPr>
          </a:p>
          <a:p>
            <a:pPr>
              <a:spcBef>
                <a:spcPct val="20000"/>
              </a:spcBef>
              <a:buClr>
                <a:schemeClr val="accent2">
                  <a:lumMod val="50000"/>
                </a:schemeClr>
              </a:buClr>
              <a:buFont typeface="Wingdings" pitchFamily="2" charset="2"/>
              <a:buChar char="Ø"/>
            </a:pPr>
            <a:r>
              <a:rPr lang="en-US" sz="2400" dirty="0" smtClean="0"/>
              <a:t>Add retry logic in application if error 1205 returned</a:t>
            </a:r>
          </a:p>
          <a:p>
            <a:pPr>
              <a:spcBef>
                <a:spcPct val="20000"/>
              </a:spcBef>
              <a:buClr>
                <a:schemeClr val="accent2">
                  <a:lumMod val="50000"/>
                </a:schemeClr>
              </a:buClr>
              <a:buFont typeface="Wingdings" pitchFamily="2" charset="2"/>
              <a:buChar char="Ø"/>
            </a:pPr>
            <a:r>
              <a:rPr lang="en-US" sz="2400" dirty="0" smtClean="0"/>
              <a:t>Consider versioning isolation levels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228600"/>
            <a:ext cx="9144000" cy="769441"/>
          </a:xfrm>
          <a:prstGeom prst="rect">
            <a:avLst/>
          </a:prstGeom>
          <a:noFill/>
        </p:spPr>
        <p:txBody>
          <a:bodyPr wrap="square" rtlCol="0">
            <a:spAutoFit/>
          </a:bodyPr>
          <a:lstStyle/>
          <a:p>
            <a:pPr algn="ctr"/>
            <a:r>
              <a:rPr lang="en-US" sz="4400" i="1" dirty="0" smtClean="0">
                <a:solidFill>
                  <a:schemeClr val="bg1"/>
                </a:solidFill>
              </a:rPr>
              <a:t>Deadlocks</a:t>
            </a:r>
            <a:endParaRPr lang="en-US" sz="4400" i="1" dirty="0">
              <a:solidFill>
                <a:schemeClr val="bg1"/>
              </a:solidFill>
            </a:endParaRPr>
          </a:p>
        </p:txBody>
      </p:sp>
      <p:sp>
        <p:nvSpPr>
          <p:cNvPr id="13" name="Rectangle 3"/>
          <p:cNvSpPr txBox="1">
            <a:spLocks noChangeAspect="1" noChangeArrowheads="1"/>
          </p:cNvSpPr>
          <p:nvPr/>
        </p:nvSpPr>
        <p:spPr>
          <a:xfrm>
            <a:off x="0" y="2819400"/>
            <a:ext cx="9144000" cy="14478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
                <a:schemeClr val="accent2">
                  <a:lumMod val="50000"/>
                </a:schemeClr>
              </a:buClr>
              <a:buSzTx/>
              <a:tabLst/>
              <a:defRPr/>
            </a:pPr>
            <a:r>
              <a:rPr kumimoji="0" lang="en-US" sz="9600" b="1" i="0" u="none" strike="noStrike" kern="1200" cap="none" spc="0" normalizeH="0" baseline="0" noProof="0" dirty="0" smtClean="0">
                <a:ln>
                  <a:noFill/>
                </a:ln>
                <a:effectLst/>
                <a:uLnTx/>
                <a:uFillTx/>
                <a:cs typeface="Courier New" pitchFamily="49" charset="0"/>
              </a:rPr>
              <a:t>Demo</a:t>
            </a:r>
            <a:endParaRPr kumimoji="0" lang="en-US" sz="9600" b="1" i="0" u="none" strike="noStrike" kern="1200" cap="none" spc="0" normalizeH="0" baseline="0" noProof="0" dirty="0">
              <a:ln>
                <a:noFill/>
              </a:ln>
              <a:effectLst/>
              <a:uLnTx/>
              <a:uFillTx/>
              <a:cs typeface="Courier New"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228600"/>
            <a:ext cx="9144000" cy="769441"/>
          </a:xfrm>
          <a:prstGeom prst="rect">
            <a:avLst/>
          </a:prstGeom>
          <a:noFill/>
        </p:spPr>
        <p:txBody>
          <a:bodyPr wrap="square" rtlCol="0">
            <a:spAutoFit/>
          </a:bodyPr>
          <a:lstStyle/>
          <a:p>
            <a:pPr algn="ctr"/>
            <a:r>
              <a:rPr lang="en-US" sz="4400" i="1" dirty="0" smtClean="0">
                <a:solidFill>
                  <a:schemeClr val="bg1"/>
                </a:solidFill>
              </a:rPr>
              <a:t>Application Locks</a:t>
            </a:r>
            <a:endParaRPr lang="en-US" sz="4400" i="1" dirty="0">
              <a:solidFill>
                <a:schemeClr val="bg1"/>
              </a:solidFill>
            </a:endParaRPr>
          </a:p>
        </p:txBody>
      </p:sp>
      <p:sp>
        <p:nvSpPr>
          <p:cNvPr id="22" name="Rectangle 3"/>
          <p:cNvSpPr txBox="1">
            <a:spLocks noChangeAspect="1" noChangeArrowheads="1"/>
          </p:cNvSpPr>
          <p:nvPr/>
        </p:nvSpPr>
        <p:spPr>
          <a:xfrm>
            <a:off x="0" y="1219200"/>
            <a:ext cx="9144000" cy="5105400"/>
          </a:xfrm>
          <a:prstGeom prst="rect">
            <a:avLst/>
          </a:prstGeom>
        </p:spPr>
        <p:txBody>
          <a:bodyPr vert="horz" lIns="91440" tIns="45720" rIns="91440" bIns="45720" rtlCol="0">
            <a:noAutofit/>
          </a:bodyPr>
          <a:lstStyle/>
          <a:p>
            <a:pPr lvl="0">
              <a:spcBef>
                <a:spcPct val="20000"/>
              </a:spcBef>
              <a:buClr>
                <a:schemeClr val="accent2">
                  <a:lumMod val="50000"/>
                </a:schemeClr>
              </a:buClr>
              <a:buFont typeface="Wingdings" pitchFamily="2" charset="2"/>
              <a:buChar char="Ø"/>
            </a:pPr>
            <a:r>
              <a:rPr lang="en-US" sz="2400" dirty="0" smtClean="0"/>
              <a:t>What is Application Lock?</a:t>
            </a:r>
            <a:endParaRPr lang="en-US" sz="2400" dirty="0" smtClean="0"/>
          </a:p>
          <a:p>
            <a:pPr lvl="1">
              <a:spcBef>
                <a:spcPct val="20000"/>
              </a:spcBef>
              <a:buClr>
                <a:schemeClr val="accent2">
                  <a:lumMod val="50000"/>
                </a:schemeClr>
              </a:buClr>
              <a:buFont typeface="Arial" pitchFamily="34" charset="0"/>
              <a:buChar char="•"/>
            </a:pPr>
            <a:r>
              <a:rPr lang="en-US" sz="2000" dirty="0" smtClean="0"/>
              <a:t>Allow user application to implement SQL Server lock mechanism</a:t>
            </a:r>
            <a:endParaRPr lang="en-US" sz="2000" dirty="0" smtClean="0"/>
          </a:p>
          <a:p>
            <a:pPr lvl="0">
              <a:spcBef>
                <a:spcPct val="20000"/>
              </a:spcBef>
              <a:buClr>
                <a:schemeClr val="accent2">
                  <a:lumMod val="50000"/>
                </a:schemeClr>
              </a:buClr>
              <a:buFont typeface="Wingdings" pitchFamily="2" charset="2"/>
              <a:buChar char="Ø"/>
            </a:pPr>
            <a:r>
              <a:rPr lang="en-US" sz="2400" dirty="0" smtClean="0"/>
              <a:t>Element of Application Lock</a:t>
            </a:r>
            <a:endParaRPr lang="en-US" sz="2400" dirty="0" smtClean="0"/>
          </a:p>
          <a:p>
            <a:pPr lvl="1">
              <a:spcBef>
                <a:spcPct val="20000"/>
              </a:spcBef>
              <a:buClr>
                <a:schemeClr val="accent2">
                  <a:lumMod val="50000"/>
                </a:schemeClr>
              </a:buClr>
              <a:buFont typeface="Arial" pitchFamily="34" charset="0"/>
              <a:buChar char="•"/>
            </a:pPr>
            <a:r>
              <a:rPr lang="en-US" sz="2000" dirty="0" smtClean="0"/>
              <a:t>Resource : A string defined by application</a:t>
            </a:r>
          </a:p>
          <a:p>
            <a:pPr lvl="1">
              <a:spcBef>
                <a:spcPct val="20000"/>
              </a:spcBef>
              <a:buClr>
                <a:schemeClr val="accent2">
                  <a:lumMod val="50000"/>
                </a:schemeClr>
              </a:buClr>
              <a:buFont typeface="Arial" pitchFamily="34" charset="0"/>
              <a:buChar char="•"/>
            </a:pPr>
            <a:r>
              <a:rPr lang="en-US" sz="2000" dirty="0" smtClean="0"/>
              <a:t>Lock Mode: Shared, Update, Intent Shared, Intent </a:t>
            </a:r>
            <a:r>
              <a:rPr lang="en-US" sz="2000" dirty="0" err="1" smtClean="0"/>
              <a:t>eXclusive</a:t>
            </a:r>
            <a:r>
              <a:rPr lang="en-US" sz="2000" dirty="0" smtClean="0"/>
              <a:t> or Exclusive</a:t>
            </a:r>
          </a:p>
          <a:p>
            <a:pPr lvl="1">
              <a:spcBef>
                <a:spcPct val="20000"/>
              </a:spcBef>
              <a:buClr>
                <a:schemeClr val="accent2">
                  <a:lumMod val="50000"/>
                </a:schemeClr>
              </a:buClr>
              <a:buFont typeface="Arial" pitchFamily="34" charset="0"/>
              <a:buChar char="•"/>
            </a:pPr>
            <a:r>
              <a:rPr lang="en-US" sz="2000" dirty="0" smtClean="0"/>
              <a:t>Lock Owner: Session or Transaction</a:t>
            </a:r>
          </a:p>
          <a:p>
            <a:pPr lvl="1">
              <a:spcBef>
                <a:spcPct val="20000"/>
              </a:spcBef>
              <a:buClr>
                <a:schemeClr val="accent2">
                  <a:lumMod val="50000"/>
                </a:schemeClr>
              </a:buClr>
              <a:buFont typeface="Arial" pitchFamily="34" charset="0"/>
              <a:buChar char="•"/>
            </a:pPr>
            <a:r>
              <a:rPr lang="en-US" sz="2000" dirty="0" smtClean="0"/>
              <a:t>Lock Timeout: </a:t>
            </a:r>
          </a:p>
          <a:p>
            <a:pPr lvl="2">
              <a:spcBef>
                <a:spcPct val="20000"/>
              </a:spcBef>
              <a:buClr>
                <a:schemeClr val="accent2">
                  <a:lumMod val="50000"/>
                </a:schemeClr>
              </a:buClr>
              <a:buFont typeface="Wingdings" pitchFamily="2" charset="2"/>
              <a:buChar char="ü"/>
            </a:pPr>
            <a:r>
              <a:rPr lang="en-US" sz="2000" dirty="0" smtClean="0"/>
              <a:t>Default: some as @@</a:t>
            </a:r>
            <a:r>
              <a:rPr lang="en-US" sz="2000" dirty="0" err="1" smtClean="0"/>
              <a:t>Lock_Timeout</a:t>
            </a:r>
            <a:endParaRPr lang="en-US" sz="2000" dirty="0" smtClean="0"/>
          </a:p>
          <a:p>
            <a:pPr lvl="2">
              <a:spcBef>
                <a:spcPct val="20000"/>
              </a:spcBef>
              <a:buClr>
                <a:schemeClr val="accent2">
                  <a:lumMod val="50000"/>
                </a:schemeClr>
              </a:buClr>
              <a:buFont typeface="Wingdings" pitchFamily="2" charset="2"/>
              <a:buChar char="ü"/>
            </a:pPr>
            <a:r>
              <a:rPr lang="en-US" sz="2000" dirty="0" smtClean="0"/>
              <a:t>0: Return error code immediately when the lock could not be acquired.</a:t>
            </a:r>
          </a:p>
          <a:p>
            <a:pPr lvl="2">
              <a:spcBef>
                <a:spcPct val="20000"/>
              </a:spcBef>
              <a:buClr>
                <a:schemeClr val="accent2">
                  <a:lumMod val="50000"/>
                </a:schemeClr>
              </a:buClr>
              <a:buFont typeface="Wingdings" pitchFamily="2" charset="2"/>
              <a:buChar char="ü"/>
            </a:pPr>
            <a:r>
              <a:rPr lang="en-US" sz="2000" dirty="0" smtClean="0"/>
              <a:t>N: </a:t>
            </a:r>
            <a:r>
              <a:rPr lang="en-US" sz="2000" dirty="0" smtClean="0"/>
              <a:t>Return error code </a:t>
            </a:r>
            <a:r>
              <a:rPr lang="en-US" sz="2000" dirty="0" smtClean="0"/>
              <a:t>when the lock count be acquired after N millisecond</a:t>
            </a:r>
          </a:p>
          <a:p>
            <a:pPr lvl="1">
              <a:spcBef>
                <a:spcPct val="20000"/>
              </a:spcBef>
              <a:buClr>
                <a:schemeClr val="accent2">
                  <a:lumMod val="50000"/>
                </a:schemeClr>
              </a:buClr>
              <a:buFont typeface="Arial" pitchFamily="34" charset="0"/>
              <a:buChar char="•"/>
            </a:pPr>
            <a:r>
              <a:rPr lang="en-US" sz="2000" dirty="0" smtClean="0"/>
              <a:t>Principal: User, role, or application role can </a:t>
            </a:r>
          </a:p>
          <a:p>
            <a:pPr>
              <a:spcBef>
                <a:spcPct val="20000"/>
              </a:spcBef>
              <a:buClr>
                <a:schemeClr val="accent2">
                  <a:lumMod val="50000"/>
                </a:schemeClr>
              </a:buClr>
              <a:buFont typeface="Wingdings" pitchFamily="2" charset="2"/>
              <a:buChar char="Ø"/>
            </a:pPr>
            <a:r>
              <a:rPr lang="en-US" sz="2000" dirty="0" smtClean="0"/>
              <a:t>Identify a Lock</a:t>
            </a:r>
          </a:p>
          <a:p>
            <a:pPr lvl="1">
              <a:spcBef>
                <a:spcPct val="20000"/>
              </a:spcBef>
              <a:buClr>
                <a:schemeClr val="accent2">
                  <a:lumMod val="50000"/>
                </a:schemeClr>
              </a:buClr>
              <a:buFont typeface="Arial" pitchFamily="34" charset="0"/>
              <a:buChar char="•"/>
            </a:pPr>
            <a:r>
              <a:rPr lang="en-US" sz="2000" dirty="0" smtClean="0"/>
              <a:t>Database + Resource + Principal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228600"/>
            <a:ext cx="9144000" cy="769441"/>
          </a:xfrm>
          <a:prstGeom prst="rect">
            <a:avLst/>
          </a:prstGeom>
          <a:noFill/>
        </p:spPr>
        <p:txBody>
          <a:bodyPr wrap="square" rtlCol="0">
            <a:spAutoFit/>
          </a:bodyPr>
          <a:lstStyle/>
          <a:p>
            <a:pPr algn="ctr"/>
            <a:r>
              <a:rPr lang="en-US" sz="4400" i="1" dirty="0" smtClean="0">
                <a:solidFill>
                  <a:schemeClr val="bg1"/>
                </a:solidFill>
              </a:rPr>
              <a:t>Application Locks</a:t>
            </a:r>
            <a:endParaRPr lang="en-US" sz="4400" i="1" dirty="0">
              <a:solidFill>
                <a:schemeClr val="bg1"/>
              </a:solidFill>
            </a:endParaRPr>
          </a:p>
        </p:txBody>
      </p:sp>
      <p:sp>
        <p:nvSpPr>
          <p:cNvPr id="22" name="Rectangle 3"/>
          <p:cNvSpPr txBox="1">
            <a:spLocks noChangeAspect="1" noChangeArrowheads="1"/>
          </p:cNvSpPr>
          <p:nvPr/>
        </p:nvSpPr>
        <p:spPr>
          <a:xfrm>
            <a:off x="0" y="1219200"/>
            <a:ext cx="3962400" cy="2514600"/>
          </a:xfrm>
          <a:prstGeom prst="rect">
            <a:avLst/>
          </a:prstGeom>
        </p:spPr>
        <p:txBody>
          <a:bodyPr vert="horz" lIns="91440" tIns="45720" rIns="91440" bIns="45720" rtlCol="0">
            <a:noAutofit/>
          </a:bodyPr>
          <a:lstStyle/>
          <a:p>
            <a:pPr lvl="0">
              <a:spcBef>
                <a:spcPct val="20000"/>
              </a:spcBef>
              <a:buClr>
                <a:schemeClr val="accent2">
                  <a:lumMod val="50000"/>
                </a:schemeClr>
              </a:buClr>
              <a:buFont typeface="Wingdings" pitchFamily="2" charset="2"/>
              <a:buChar char="Ø"/>
            </a:pPr>
            <a:r>
              <a:rPr lang="en-US" sz="2400" dirty="0" smtClean="0"/>
              <a:t>Acquire an application Lock</a:t>
            </a:r>
            <a:endParaRPr lang="en-US" sz="2400" dirty="0" smtClean="0"/>
          </a:p>
          <a:p>
            <a:pPr lvl="1">
              <a:spcBef>
                <a:spcPct val="20000"/>
              </a:spcBef>
              <a:buClr>
                <a:schemeClr val="accent2">
                  <a:lumMod val="50000"/>
                </a:schemeClr>
              </a:buClr>
              <a:buFont typeface="Arial" pitchFamily="34" charset="0"/>
              <a:buChar char="•"/>
            </a:pPr>
            <a:r>
              <a:rPr lang="en-US" sz="2000" dirty="0" smtClean="0"/>
              <a:t>If lock owner is Transaction</a:t>
            </a:r>
          </a:p>
          <a:p>
            <a:pPr lvl="2">
              <a:spcBef>
                <a:spcPct val="20000"/>
              </a:spcBef>
              <a:buClr>
                <a:schemeClr val="accent2">
                  <a:lumMod val="50000"/>
                </a:schemeClr>
              </a:buClr>
              <a:buFont typeface="Wingdings" pitchFamily="2" charset="2"/>
              <a:buChar char="ü"/>
            </a:pPr>
            <a:r>
              <a:rPr lang="en-US" sz="2000" dirty="0" smtClean="0"/>
              <a:t>A transaction</a:t>
            </a:r>
            <a:endParaRPr lang="en-US" sz="2000" dirty="0" smtClean="0"/>
          </a:p>
          <a:p>
            <a:pPr lvl="2">
              <a:spcBef>
                <a:spcPct val="20000"/>
              </a:spcBef>
              <a:buClr>
                <a:schemeClr val="accent2">
                  <a:lumMod val="50000"/>
                </a:schemeClr>
              </a:buClr>
              <a:buFont typeface="Wingdings" pitchFamily="2" charset="2"/>
              <a:buChar char="ü"/>
            </a:pPr>
            <a:r>
              <a:rPr lang="en-US" sz="2000" dirty="0" smtClean="0"/>
              <a:t>Exec </a:t>
            </a:r>
            <a:r>
              <a:rPr lang="en-US" sz="2000" dirty="0" err="1" smtClean="0"/>
              <a:t>sp_getapplock</a:t>
            </a:r>
            <a:endParaRPr lang="en-US" sz="2000" dirty="0" smtClean="0"/>
          </a:p>
          <a:p>
            <a:pPr lvl="1">
              <a:spcBef>
                <a:spcPct val="20000"/>
              </a:spcBef>
              <a:buClr>
                <a:schemeClr val="accent2">
                  <a:lumMod val="50000"/>
                </a:schemeClr>
              </a:buClr>
              <a:buFont typeface="Arial" pitchFamily="34" charset="0"/>
              <a:buChar char="•"/>
            </a:pPr>
            <a:r>
              <a:rPr lang="en-US" sz="2000" dirty="0" smtClean="0"/>
              <a:t>If lock owner is Session</a:t>
            </a:r>
          </a:p>
          <a:p>
            <a:pPr lvl="2">
              <a:spcBef>
                <a:spcPct val="20000"/>
              </a:spcBef>
              <a:buClr>
                <a:schemeClr val="accent2">
                  <a:lumMod val="50000"/>
                </a:schemeClr>
              </a:buClr>
              <a:buFont typeface="Wingdings" pitchFamily="2" charset="2"/>
              <a:buChar char="ü"/>
            </a:pPr>
            <a:r>
              <a:rPr lang="en-US" sz="2000" dirty="0" smtClean="0"/>
              <a:t>Exec </a:t>
            </a:r>
            <a:r>
              <a:rPr lang="en-US" sz="2000" dirty="0" err="1" smtClean="0"/>
              <a:t>sp_getapplock</a:t>
            </a:r>
            <a:endParaRPr lang="en-US" sz="2000" dirty="0" smtClean="0"/>
          </a:p>
        </p:txBody>
      </p:sp>
      <p:sp>
        <p:nvSpPr>
          <p:cNvPr id="8" name="TextBox 7"/>
          <p:cNvSpPr txBox="1"/>
          <p:nvPr/>
        </p:nvSpPr>
        <p:spPr>
          <a:xfrm>
            <a:off x="4343400" y="1219200"/>
            <a:ext cx="4724401" cy="4093428"/>
          </a:xfrm>
          <a:prstGeom prst="rect">
            <a:avLst/>
          </a:prstGeom>
          <a:noFill/>
        </p:spPr>
        <p:txBody>
          <a:bodyPr wrap="square" rtlCol="0">
            <a:spAutoFit/>
          </a:bodyPr>
          <a:lstStyle/>
          <a:p>
            <a:pPr lvl="0">
              <a:spcBef>
                <a:spcPct val="20000"/>
              </a:spcBef>
              <a:buClr>
                <a:schemeClr val="accent2">
                  <a:lumMod val="50000"/>
                </a:schemeClr>
              </a:buClr>
              <a:buFont typeface="Wingdings" pitchFamily="2" charset="2"/>
              <a:buChar char="Ø"/>
            </a:pPr>
            <a:r>
              <a:rPr lang="en-US" sz="2400" dirty="0" smtClean="0"/>
              <a:t>Release an application lock</a:t>
            </a:r>
          </a:p>
          <a:p>
            <a:pPr lvl="1">
              <a:spcBef>
                <a:spcPct val="20000"/>
              </a:spcBef>
              <a:buClr>
                <a:schemeClr val="accent2">
                  <a:lumMod val="50000"/>
                </a:schemeClr>
              </a:buClr>
              <a:buFont typeface="Arial" pitchFamily="34" charset="0"/>
              <a:buChar char="•"/>
            </a:pPr>
            <a:r>
              <a:rPr lang="en-US" sz="2000" dirty="0" smtClean="0"/>
              <a:t>If lock owner is Transaction</a:t>
            </a:r>
          </a:p>
          <a:p>
            <a:pPr lvl="2">
              <a:spcBef>
                <a:spcPct val="20000"/>
              </a:spcBef>
              <a:buClr>
                <a:schemeClr val="accent2">
                  <a:lumMod val="50000"/>
                </a:schemeClr>
              </a:buClr>
              <a:buFont typeface="Wingdings" pitchFamily="2" charset="2"/>
              <a:buChar char="ü"/>
            </a:pPr>
            <a:r>
              <a:rPr lang="en-US" sz="2000" dirty="0" smtClean="0"/>
              <a:t>Exec </a:t>
            </a:r>
            <a:r>
              <a:rPr lang="en-US" sz="2000" dirty="0" err="1" smtClean="0"/>
              <a:t>sp_releaseapplock</a:t>
            </a:r>
            <a:endParaRPr lang="en-US" sz="2000" dirty="0" smtClean="0"/>
          </a:p>
          <a:p>
            <a:pPr lvl="2">
              <a:spcBef>
                <a:spcPct val="20000"/>
              </a:spcBef>
              <a:buClr>
                <a:schemeClr val="accent2">
                  <a:lumMod val="50000"/>
                </a:schemeClr>
              </a:buClr>
              <a:buFont typeface="Wingdings" pitchFamily="2" charset="2"/>
              <a:buChar char="ü"/>
            </a:pPr>
            <a:r>
              <a:rPr lang="en-US" sz="2000" dirty="0" smtClean="0"/>
              <a:t>Rollback Transaction</a:t>
            </a:r>
          </a:p>
          <a:p>
            <a:pPr lvl="2">
              <a:spcBef>
                <a:spcPct val="20000"/>
              </a:spcBef>
              <a:buClr>
                <a:schemeClr val="accent2">
                  <a:lumMod val="50000"/>
                </a:schemeClr>
              </a:buClr>
              <a:buFont typeface="Wingdings" pitchFamily="2" charset="2"/>
              <a:buChar char="ü"/>
            </a:pPr>
            <a:r>
              <a:rPr lang="en-US" sz="2000" dirty="0" smtClean="0"/>
              <a:t>Commit </a:t>
            </a:r>
            <a:r>
              <a:rPr lang="en-US" sz="2000" dirty="0" smtClean="0"/>
              <a:t>Transaction</a:t>
            </a:r>
          </a:p>
          <a:p>
            <a:pPr lvl="1">
              <a:spcBef>
                <a:spcPct val="20000"/>
              </a:spcBef>
              <a:buClr>
                <a:schemeClr val="accent2">
                  <a:lumMod val="50000"/>
                </a:schemeClr>
              </a:buClr>
              <a:buFont typeface="Arial" pitchFamily="34" charset="0"/>
              <a:buChar char="•"/>
            </a:pPr>
            <a:r>
              <a:rPr lang="en-US" sz="2000" dirty="0" smtClean="0"/>
              <a:t>If lock owner is Session</a:t>
            </a:r>
          </a:p>
          <a:p>
            <a:pPr lvl="2">
              <a:spcBef>
                <a:spcPct val="20000"/>
              </a:spcBef>
              <a:buClr>
                <a:schemeClr val="accent2">
                  <a:lumMod val="50000"/>
                </a:schemeClr>
              </a:buClr>
              <a:buFont typeface="Wingdings" pitchFamily="2" charset="2"/>
              <a:buChar char="ü"/>
            </a:pPr>
            <a:r>
              <a:rPr lang="en-US" sz="2000" dirty="0" smtClean="0"/>
              <a:t>Exec </a:t>
            </a:r>
            <a:r>
              <a:rPr lang="en-US" sz="2000" dirty="0" err="1" smtClean="0"/>
              <a:t>sp_releaseapplock</a:t>
            </a:r>
            <a:endParaRPr lang="en-US" sz="2000" dirty="0" smtClean="0"/>
          </a:p>
          <a:p>
            <a:pPr lvl="2">
              <a:spcBef>
                <a:spcPct val="20000"/>
              </a:spcBef>
              <a:buClr>
                <a:schemeClr val="accent2">
                  <a:lumMod val="50000"/>
                </a:schemeClr>
              </a:buClr>
              <a:buFont typeface="Wingdings" pitchFamily="2" charset="2"/>
              <a:buChar char="ü"/>
            </a:pPr>
            <a:r>
              <a:rPr lang="en-US" sz="2000" dirty="0" smtClean="0"/>
              <a:t>Disconnect</a:t>
            </a:r>
          </a:p>
          <a:p>
            <a:pPr>
              <a:spcBef>
                <a:spcPct val="20000"/>
              </a:spcBef>
              <a:buClr>
                <a:schemeClr val="accent2">
                  <a:lumMod val="50000"/>
                </a:schemeClr>
              </a:buClr>
              <a:buFont typeface="Wingdings" pitchFamily="2" charset="2"/>
              <a:buChar char="Ø"/>
            </a:pPr>
            <a:r>
              <a:rPr lang="en-US" sz="2000" dirty="0" smtClean="0"/>
              <a:t>All application locks will be released when server is shutdown </a:t>
            </a:r>
          </a:p>
          <a:p>
            <a:pPr lvl="2">
              <a:spcBef>
                <a:spcPct val="20000"/>
              </a:spcBef>
              <a:buClr>
                <a:schemeClr val="accent2">
                  <a:lumMod val="50000"/>
                </a:schemeClr>
              </a:buClr>
              <a:buFont typeface="Arial" pitchFamily="34" charset="0"/>
              <a:buChar char="•"/>
            </a:pPr>
            <a:endParaRPr lang="en-US" sz="20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228600"/>
            <a:ext cx="9144000" cy="769441"/>
          </a:xfrm>
          <a:prstGeom prst="rect">
            <a:avLst/>
          </a:prstGeom>
          <a:noFill/>
        </p:spPr>
        <p:txBody>
          <a:bodyPr wrap="square" rtlCol="0">
            <a:spAutoFit/>
          </a:bodyPr>
          <a:lstStyle/>
          <a:p>
            <a:pPr algn="ctr"/>
            <a:r>
              <a:rPr lang="en-US" sz="4400" i="1" dirty="0" smtClean="0">
                <a:solidFill>
                  <a:schemeClr val="bg1"/>
                </a:solidFill>
              </a:rPr>
              <a:t>Application Lock</a:t>
            </a:r>
            <a:endParaRPr lang="en-US" sz="4400" i="1" dirty="0">
              <a:solidFill>
                <a:schemeClr val="bg1"/>
              </a:solidFill>
            </a:endParaRPr>
          </a:p>
        </p:txBody>
      </p:sp>
      <p:sp>
        <p:nvSpPr>
          <p:cNvPr id="13" name="Rectangle 3"/>
          <p:cNvSpPr txBox="1">
            <a:spLocks noChangeAspect="1" noChangeArrowheads="1"/>
          </p:cNvSpPr>
          <p:nvPr/>
        </p:nvSpPr>
        <p:spPr>
          <a:xfrm>
            <a:off x="0" y="2819400"/>
            <a:ext cx="9144000" cy="14478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
                <a:schemeClr val="accent2">
                  <a:lumMod val="50000"/>
                </a:schemeClr>
              </a:buClr>
              <a:buSzTx/>
              <a:tabLst/>
              <a:defRPr/>
            </a:pPr>
            <a:r>
              <a:rPr kumimoji="0" lang="en-US" sz="9600" b="1" i="0" u="none" strike="noStrike" kern="1200" cap="none" spc="0" normalizeH="0" baseline="0" noProof="0" dirty="0" smtClean="0">
                <a:ln>
                  <a:noFill/>
                </a:ln>
                <a:effectLst/>
                <a:uLnTx/>
                <a:uFillTx/>
                <a:cs typeface="Courier New" pitchFamily="49" charset="0"/>
              </a:rPr>
              <a:t>Demo</a:t>
            </a:r>
            <a:endParaRPr kumimoji="0" lang="en-US" sz="9600" b="1" i="0" u="none" strike="noStrike" kern="1200" cap="none" spc="0" normalizeH="0" baseline="0" noProof="0" dirty="0">
              <a:ln>
                <a:noFill/>
              </a:ln>
              <a:effectLst/>
              <a:uLnTx/>
              <a:uFillTx/>
              <a:cs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228600"/>
            <a:ext cx="9144000" cy="769441"/>
          </a:xfrm>
          <a:prstGeom prst="rect">
            <a:avLst/>
          </a:prstGeom>
          <a:noFill/>
        </p:spPr>
        <p:txBody>
          <a:bodyPr wrap="square" rtlCol="0">
            <a:spAutoFit/>
          </a:bodyPr>
          <a:lstStyle/>
          <a:p>
            <a:pPr algn="ctr"/>
            <a:r>
              <a:rPr lang="en-US" sz="4400" i="1" dirty="0" smtClean="0">
                <a:solidFill>
                  <a:schemeClr val="bg1"/>
                </a:solidFill>
              </a:rPr>
              <a:t>References</a:t>
            </a:r>
            <a:endParaRPr lang="en-US" sz="4400" i="1" dirty="0">
              <a:solidFill>
                <a:schemeClr val="bg1"/>
              </a:solidFill>
            </a:endParaRPr>
          </a:p>
        </p:txBody>
      </p:sp>
      <p:sp>
        <p:nvSpPr>
          <p:cNvPr id="22" name="Rectangle 3"/>
          <p:cNvSpPr txBox="1">
            <a:spLocks noChangeAspect="1" noChangeArrowheads="1"/>
          </p:cNvSpPr>
          <p:nvPr/>
        </p:nvSpPr>
        <p:spPr>
          <a:xfrm>
            <a:off x="0" y="1219200"/>
            <a:ext cx="9144000" cy="5105400"/>
          </a:xfrm>
          <a:prstGeom prst="rect">
            <a:avLst/>
          </a:prstGeom>
        </p:spPr>
        <p:txBody>
          <a:bodyPr vert="horz" lIns="91440" tIns="45720" rIns="91440" bIns="45720" rtlCol="0">
            <a:noAutofit/>
          </a:bodyPr>
          <a:lstStyle/>
          <a:p>
            <a:pPr lvl="0">
              <a:spcBef>
                <a:spcPct val="20000"/>
              </a:spcBef>
              <a:buClr>
                <a:schemeClr val="accent2">
                  <a:lumMod val="50000"/>
                </a:schemeClr>
              </a:buClr>
              <a:buFont typeface="Wingdings" pitchFamily="2" charset="2"/>
              <a:buChar char="Ø"/>
            </a:pPr>
            <a:r>
              <a:rPr lang="en-US" sz="2000" dirty="0" smtClean="0"/>
              <a:t>Troubleshooting Performance Problems in SQL Server 2005</a:t>
            </a:r>
          </a:p>
          <a:p>
            <a:pPr lvl="1">
              <a:spcBef>
                <a:spcPct val="20000"/>
              </a:spcBef>
              <a:buClr>
                <a:schemeClr val="accent2">
                  <a:lumMod val="50000"/>
                </a:schemeClr>
              </a:buClr>
              <a:buFont typeface="Arial" pitchFamily="34" charset="0"/>
              <a:buChar char="•"/>
            </a:pPr>
            <a:r>
              <a:rPr lang="en-US" dirty="0" smtClean="0">
                <a:hlinkClick r:id="rId4"/>
              </a:rPr>
              <a:t>http://www.microsoft.com/technet/prodtechnol/sql/2005/tsprfprb.mspx</a:t>
            </a:r>
            <a:endParaRPr lang="en-US" dirty="0" smtClean="0"/>
          </a:p>
          <a:p>
            <a:pPr lvl="0">
              <a:spcBef>
                <a:spcPct val="20000"/>
              </a:spcBef>
              <a:buClr>
                <a:schemeClr val="accent2">
                  <a:lumMod val="50000"/>
                </a:schemeClr>
              </a:buClr>
              <a:buFont typeface="Wingdings" pitchFamily="2" charset="2"/>
              <a:buChar char="Ø"/>
            </a:pPr>
            <a:r>
              <a:rPr lang="en-US" sz="2000" dirty="0" smtClean="0"/>
              <a:t>PSS SQL Server Engine Blog</a:t>
            </a:r>
          </a:p>
          <a:p>
            <a:pPr lvl="1">
              <a:spcBef>
                <a:spcPct val="20000"/>
              </a:spcBef>
              <a:buClr>
                <a:schemeClr val="accent2">
                  <a:lumMod val="50000"/>
                </a:schemeClr>
              </a:buClr>
              <a:buFont typeface="Arial" pitchFamily="34" charset="0"/>
              <a:buChar char="•"/>
            </a:pPr>
            <a:r>
              <a:rPr lang="en-US" dirty="0" smtClean="0">
                <a:hlinkClick r:id="rId5"/>
              </a:rPr>
              <a:t>http://blogs.msdn.com/psssql/default.aspx</a:t>
            </a:r>
            <a:endParaRPr lang="en-US" dirty="0" smtClean="0"/>
          </a:p>
          <a:p>
            <a:pPr lvl="0">
              <a:spcBef>
                <a:spcPct val="20000"/>
              </a:spcBef>
              <a:buClr>
                <a:schemeClr val="accent2">
                  <a:lumMod val="50000"/>
                </a:schemeClr>
              </a:buClr>
              <a:buFont typeface="Wingdings" pitchFamily="2" charset="2"/>
              <a:buChar char="Ø"/>
            </a:pPr>
            <a:r>
              <a:rPr lang="en-US" sz="2000" dirty="0" smtClean="0"/>
              <a:t>Performance Stats Script</a:t>
            </a:r>
          </a:p>
          <a:p>
            <a:pPr lvl="1">
              <a:spcBef>
                <a:spcPct val="20000"/>
              </a:spcBef>
              <a:buClr>
                <a:schemeClr val="accent2">
                  <a:lumMod val="50000"/>
                </a:schemeClr>
              </a:buClr>
              <a:buFont typeface="Arial" pitchFamily="34" charset="0"/>
              <a:buChar char="•"/>
            </a:pPr>
            <a:r>
              <a:rPr lang="en-US" dirty="0" smtClean="0">
                <a:hlinkClick r:id="rId6"/>
              </a:rPr>
              <a:t>http://blogs.msdn.com/psssql/archive/2007/02/21/sql-server-2005-performance-statistics-script.aspx</a:t>
            </a:r>
            <a:endParaRPr lang="en-US" dirty="0" smtClean="0"/>
          </a:p>
          <a:p>
            <a:pPr lvl="0">
              <a:spcBef>
                <a:spcPct val="20000"/>
              </a:spcBef>
              <a:buClr>
                <a:schemeClr val="accent2">
                  <a:lumMod val="50000"/>
                </a:schemeClr>
              </a:buClr>
              <a:buFont typeface="Wingdings" pitchFamily="2" charset="2"/>
              <a:buChar char="Ø"/>
            </a:pPr>
            <a:r>
              <a:rPr lang="en-US" sz="2000" dirty="0" smtClean="0"/>
              <a:t>MSDN Webcast: SQL Server 2008 Advanced Troubleshooting with Extended Events</a:t>
            </a:r>
          </a:p>
          <a:p>
            <a:pPr lvl="1">
              <a:spcBef>
                <a:spcPct val="20000"/>
              </a:spcBef>
              <a:buClr>
                <a:schemeClr val="accent2">
                  <a:lumMod val="50000"/>
                </a:schemeClr>
              </a:buClr>
              <a:buFont typeface="Arial" pitchFamily="34" charset="0"/>
              <a:buChar char="•"/>
            </a:pPr>
            <a:r>
              <a:rPr lang="en-US" dirty="0" smtClean="0">
                <a:hlinkClick r:id="rId7"/>
              </a:rPr>
              <a:t>http://msevents.microsoft.com/cui/WebCastEventDetails.aspx?culture=en-US&amp;EventID=1032356291&amp;CountryCode=US</a:t>
            </a:r>
            <a:endParaRPr lang="en-US" dirty="0" smtClean="0"/>
          </a:p>
          <a:p>
            <a:pPr lvl="0">
              <a:spcBef>
                <a:spcPct val="20000"/>
              </a:spcBef>
              <a:buClr>
                <a:schemeClr val="accent2">
                  <a:lumMod val="50000"/>
                </a:schemeClr>
              </a:buClr>
              <a:buFont typeface="Wingdings" pitchFamily="2" charset="2"/>
              <a:buChar char="Ø"/>
            </a:pPr>
            <a:r>
              <a:rPr lang="en-US" sz="2000" dirty="0" smtClean="0"/>
              <a:t>Bob </a:t>
            </a:r>
            <a:r>
              <a:rPr lang="en-US" sz="2000" dirty="0" err="1" smtClean="0"/>
              <a:t>Beauchemin's</a:t>
            </a:r>
            <a:r>
              <a:rPr lang="en-US" sz="2000" dirty="0" smtClean="0"/>
              <a:t> Blog: Series in August 2007</a:t>
            </a:r>
          </a:p>
          <a:p>
            <a:pPr lvl="1">
              <a:spcBef>
                <a:spcPct val="20000"/>
              </a:spcBef>
              <a:buClr>
                <a:schemeClr val="accent2">
                  <a:lumMod val="50000"/>
                </a:schemeClr>
              </a:buClr>
              <a:buFont typeface="Arial" pitchFamily="34" charset="0"/>
              <a:buChar char="•"/>
            </a:pPr>
            <a:r>
              <a:rPr lang="en-US" dirty="0" smtClean="0">
                <a:hlinkClick r:id="rId8"/>
              </a:rPr>
              <a:t>http://www.sqlskills.com/blogs/bobb/default,month,2007-08.aspx</a:t>
            </a:r>
            <a:endParaRPr lang="en-US" dirty="0" smtClean="0"/>
          </a:p>
          <a:p>
            <a:pPr>
              <a:spcBef>
                <a:spcPct val="20000"/>
              </a:spcBef>
              <a:buClr>
                <a:schemeClr val="accent2">
                  <a:lumMod val="50000"/>
                </a:schemeClr>
              </a:buClr>
              <a:buFont typeface="Wingdings" pitchFamily="2" charset="2"/>
              <a:buChar char="Ø"/>
            </a:pPr>
            <a:endParaRPr lang="en-US" dirty="0" smtClean="0"/>
          </a:p>
          <a:p>
            <a:pPr>
              <a:spcBef>
                <a:spcPct val="20000"/>
              </a:spcBef>
              <a:buClr>
                <a:schemeClr val="accent2">
                  <a:lumMod val="50000"/>
                </a:schemeClr>
              </a:buClr>
              <a:buFont typeface="Wingdings" pitchFamily="2" charset="2"/>
              <a:buChar char="Ø"/>
            </a:pPr>
            <a:r>
              <a:rPr lang="en-US" sz="2000" dirty="0" smtClean="0"/>
              <a:t>KB 271509: INF: How to Monitor SQL Server 2000 Blocking</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0"/>
            <a:ext cx="9144000" cy="769441"/>
          </a:xfrm>
          <a:prstGeom prst="rect">
            <a:avLst/>
          </a:prstGeom>
          <a:noFill/>
        </p:spPr>
        <p:txBody>
          <a:bodyPr wrap="square" rtlCol="0">
            <a:spAutoFit/>
          </a:bodyPr>
          <a:lstStyle/>
          <a:p>
            <a:pPr algn="ctr"/>
            <a:r>
              <a:rPr lang="en-US" sz="4400" i="1" dirty="0" smtClean="0">
                <a:solidFill>
                  <a:schemeClr val="bg1"/>
                </a:solidFill>
              </a:rPr>
              <a:t>Microsoft SQL Server Programming</a:t>
            </a:r>
            <a:endParaRPr lang="en-US" sz="4400" i="1" dirty="0">
              <a:solidFill>
                <a:schemeClr val="bg1"/>
              </a:solidFill>
            </a:endParaRPr>
          </a:p>
        </p:txBody>
      </p:sp>
      <p:sp>
        <p:nvSpPr>
          <p:cNvPr id="13" name="Rectangle 3"/>
          <p:cNvSpPr txBox="1">
            <a:spLocks noChangeAspect="1" noChangeArrowheads="1"/>
          </p:cNvSpPr>
          <p:nvPr/>
        </p:nvSpPr>
        <p:spPr>
          <a:xfrm>
            <a:off x="0" y="2819400"/>
            <a:ext cx="9144000" cy="14478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
                <a:schemeClr val="accent2">
                  <a:lumMod val="50000"/>
                </a:schemeClr>
              </a:buClr>
              <a:buSzTx/>
              <a:tabLst/>
              <a:defRPr/>
            </a:pPr>
            <a:r>
              <a:rPr kumimoji="0" lang="en-US" sz="9600" b="1" i="0" u="none" strike="noStrike" kern="1200" cap="none" spc="0" normalizeH="0" baseline="0" noProof="0" dirty="0" smtClean="0">
                <a:ln>
                  <a:noFill/>
                </a:ln>
                <a:solidFill>
                  <a:schemeClr val="bg1"/>
                </a:solidFill>
                <a:effectLst/>
                <a:uLnTx/>
                <a:uFillTx/>
                <a:cs typeface="Courier New" pitchFamily="49" charset="0"/>
              </a:rPr>
              <a:t>Questions</a:t>
            </a:r>
            <a:r>
              <a:rPr kumimoji="0" lang="en-US" sz="9600" b="1" i="0" u="none" strike="noStrike" kern="1200" cap="none" spc="0" normalizeH="0" noProof="0" dirty="0" smtClean="0">
                <a:ln>
                  <a:noFill/>
                </a:ln>
                <a:solidFill>
                  <a:schemeClr val="bg1"/>
                </a:solidFill>
                <a:effectLst/>
                <a:uLnTx/>
                <a:uFillTx/>
                <a:cs typeface="Courier New" pitchFamily="49" charset="0"/>
              </a:rPr>
              <a:t> ?</a:t>
            </a:r>
            <a:endParaRPr kumimoji="0" lang="en-US" sz="9600" b="1" i="0" u="none" strike="noStrike" kern="1200" cap="none" spc="0" normalizeH="0" baseline="0" noProof="0" dirty="0">
              <a:ln>
                <a:noFill/>
              </a:ln>
              <a:solidFill>
                <a:schemeClr val="bg1"/>
              </a:solidFill>
              <a:effectLst/>
              <a:uLnTx/>
              <a:uFillTx/>
              <a:cs typeface="Courier New" pitchFamily="49" charset="0"/>
            </a:endParaRPr>
          </a:p>
        </p:txBody>
      </p:sp>
      <p:sp>
        <p:nvSpPr>
          <p:cNvPr id="8" name="TextBox 7"/>
          <p:cNvSpPr txBox="1"/>
          <p:nvPr/>
        </p:nvSpPr>
        <p:spPr>
          <a:xfrm>
            <a:off x="0" y="685800"/>
            <a:ext cx="9144000" cy="569387"/>
          </a:xfrm>
          <a:prstGeom prst="rect">
            <a:avLst/>
          </a:prstGeom>
          <a:noFill/>
        </p:spPr>
        <p:txBody>
          <a:bodyPr wrap="square" rtlCol="0">
            <a:spAutoFit/>
          </a:bodyPr>
          <a:lstStyle/>
          <a:p>
            <a:pPr algn="ctr"/>
            <a:r>
              <a:rPr lang="en-US" sz="3100" dirty="0" smtClean="0">
                <a:solidFill>
                  <a:srgbClr val="FFFF00"/>
                </a:solidFill>
              </a:rPr>
              <a:t>Locking and Blocking</a:t>
            </a:r>
            <a:endParaRPr lang="en-US" sz="3100" dirty="0">
              <a:solidFill>
                <a:srgbClr val="FFFF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TextBox 15"/>
          <p:cNvSpPr txBox="1"/>
          <p:nvPr/>
        </p:nvSpPr>
        <p:spPr>
          <a:xfrm>
            <a:off x="0" y="0"/>
            <a:ext cx="9144000" cy="769441"/>
          </a:xfrm>
          <a:prstGeom prst="rect">
            <a:avLst/>
          </a:prstGeom>
          <a:noFill/>
        </p:spPr>
        <p:txBody>
          <a:bodyPr wrap="square" rtlCol="0">
            <a:spAutoFit/>
          </a:bodyPr>
          <a:lstStyle/>
          <a:p>
            <a:pPr algn="ctr"/>
            <a:r>
              <a:rPr lang="en-US" sz="4400" i="1" dirty="0" smtClean="0">
                <a:solidFill>
                  <a:schemeClr val="bg1"/>
                </a:solidFill>
              </a:rPr>
              <a:t>Microsoft SQL Server Programming</a:t>
            </a:r>
            <a:endParaRPr lang="en-US" sz="4400" i="1" dirty="0">
              <a:solidFill>
                <a:schemeClr val="bg1"/>
              </a:solidFill>
            </a:endParaRPr>
          </a:p>
        </p:txBody>
      </p:sp>
      <p:sp>
        <p:nvSpPr>
          <p:cNvPr id="13" name="Rectangle 3"/>
          <p:cNvSpPr txBox="1">
            <a:spLocks noChangeAspect="1" noChangeArrowheads="1"/>
          </p:cNvSpPr>
          <p:nvPr/>
        </p:nvSpPr>
        <p:spPr>
          <a:xfrm>
            <a:off x="1828800" y="2971800"/>
            <a:ext cx="5029200" cy="1447800"/>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
                <a:schemeClr val="accent2">
                  <a:lumMod val="50000"/>
                </a:schemeClr>
              </a:buClr>
              <a:buSzTx/>
              <a:tabLst/>
              <a:defRPr/>
            </a:pPr>
            <a:r>
              <a:rPr kumimoji="0" lang="en-US" sz="9600" b="1" i="0" u="none" strike="noStrike" kern="1200" cap="none" spc="0" normalizeH="0" baseline="0" noProof="0" dirty="0" smtClean="0">
                <a:ln>
                  <a:noFill/>
                </a:ln>
                <a:solidFill>
                  <a:schemeClr val="bg1"/>
                </a:solidFill>
                <a:effectLst/>
                <a:uLnTx/>
                <a:uFillTx/>
                <a:latin typeface="Comic Sans MS" pitchFamily="66" charset="0"/>
                <a:cs typeface="Courier New" pitchFamily="49" charset="0"/>
              </a:rPr>
              <a:t>Thanks</a:t>
            </a:r>
            <a:endParaRPr kumimoji="0" lang="en-US" sz="9600" b="1" i="0" u="none" strike="noStrike" kern="1200" cap="none" spc="0" normalizeH="0" baseline="0" noProof="0" dirty="0">
              <a:ln>
                <a:noFill/>
              </a:ln>
              <a:solidFill>
                <a:schemeClr val="bg1"/>
              </a:solidFill>
              <a:effectLst/>
              <a:uLnTx/>
              <a:uFillTx/>
              <a:latin typeface="Comic Sans MS" pitchFamily="66" charset="0"/>
              <a:cs typeface="Courier New" pitchFamily="49" charset="0"/>
            </a:endParaRPr>
          </a:p>
        </p:txBody>
      </p:sp>
      <p:sp>
        <p:nvSpPr>
          <p:cNvPr id="8" name="TextBox 7"/>
          <p:cNvSpPr txBox="1"/>
          <p:nvPr/>
        </p:nvSpPr>
        <p:spPr>
          <a:xfrm>
            <a:off x="0" y="1447800"/>
            <a:ext cx="9144000" cy="830997"/>
          </a:xfrm>
          <a:prstGeom prst="rect">
            <a:avLst/>
          </a:prstGeom>
          <a:noFill/>
        </p:spPr>
        <p:txBody>
          <a:bodyPr wrap="square" rtlCol="0">
            <a:spAutoFit/>
          </a:bodyPr>
          <a:lstStyle/>
          <a:p>
            <a:pPr algn="ctr"/>
            <a:r>
              <a:rPr lang="en-US" sz="4800" b="1" i="1" dirty="0" smtClean="0">
                <a:solidFill>
                  <a:schemeClr val="accent6"/>
                </a:solidFill>
                <a:latin typeface="Arial Rounded MT Bold" pitchFamily="34" charset="0"/>
              </a:rPr>
              <a:t>Locking and Blocking</a:t>
            </a:r>
            <a:endParaRPr lang="en-US" sz="4800" b="1" i="1" dirty="0">
              <a:solidFill>
                <a:schemeClr val="accent6"/>
              </a:solidFill>
              <a:latin typeface="Arial Rounded MT Bold" pitchFamily="34" charset="0"/>
            </a:endParaRPr>
          </a:p>
        </p:txBody>
      </p:sp>
      <p:sp>
        <p:nvSpPr>
          <p:cNvPr id="10" name="TextBox 9"/>
          <p:cNvSpPr txBox="1"/>
          <p:nvPr/>
        </p:nvSpPr>
        <p:spPr>
          <a:xfrm>
            <a:off x="5181600" y="4648200"/>
            <a:ext cx="3581400" cy="646331"/>
          </a:xfrm>
          <a:prstGeom prst="rect">
            <a:avLst/>
          </a:prstGeom>
          <a:noFill/>
        </p:spPr>
        <p:txBody>
          <a:bodyPr wrap="square" rtlCol="0">
            <a:spAutoFit/>
          </a:bodyPr>
          <a:lstStyle/>
          <a:p>
            <a:r>
              <a:rPr lang="en-US" sz="3600" dirty="0" smtClean="0">
                <a:solidFill>
                  <a:schemeClr val="bg1"/>
                </a:solidFill>
                <a:latin typeface="Harlow Solid Italic" pitchFamily="82" charset="0"/>
              </a:rPr>
              <a:t>For your patience</a:t>
            </a:r>
            <a:endParaRPr lang="en-US" sz="3600" dirty="0">
              <a:solidFill>
                <a:schemeClr val="bg1"/>
              </a:solidFill>
              <a:latin typeface="Harlow Solid Italic" pitchFamily="82" charset="0"/>
            </a:endParaRPr>
          </a:p>
        </p:txBody>
      </p:sp>
      <p:sp>
        <p:nvSpPr>
          <p:cNvPr id="11" name="Smiley Face 10"/>
          <p:cNvSpPr>
            <a:spLocks noChangeArrowheads="1"/>
          </p:cNvSpPr>
          <p:nvPr/>
        </p:nvSpPr>
        <p:spPr bwMode="auto">
          <a:xfrm>
            <a:off x="6934200" y="3581400"/>
            <a:ext cx="638175" cy="636588"/>
          </a:xfrm>
          <a:prstGeom prst="smileyFace">
            <a:avLst>
              <a:gd name="adj" fmla="val 4653"/>
            </a:avLst>
          </a:prstGeom>
          <a:solidFill>
            <a:srgbClr val="FFFF00"/>
          </a:solidFill>
          <a:ln w="9525" algn="ctr">
            <a:solidFill>
              <a:srgbClr val="333333"/>
            </a:solidFill>
            <a:round/>
            <a:headEnd/>
            <a:tailEnd/>
          </a:ln>
        </p:spPr>
        <p:txBody>
          <a:bodyPr wrap="none" anchor="ctr"/>
          <a:lstStyle/>
          <a:p>
            <a:pPr algn="ctr" eaLnBrk="0" hangingPunct="0"/>
            <a:endParaRPr lang="en-US" b="1">
              <a:solidFill>
                <a:schemeClr val="tx2"/>
              </a:solidFill>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2" name="TextBox 51"/>
          <p:cNvSpPr txBox="1"/>
          <p:nvPr/>
        </p:nvSpPr>
        <p:spPr>
          <a:xfrm>
            <a:off x="152400" y="1219201"/>
            <a:ext cx="6019800" cy="984885"/>
          </a:xfrm>
          <a:prstGeom prst="rect">
            <a:avLst/>
          </a:prstGeom>
          <a:noFill/>
        </p:spPr>
        <p:txBody>
          <a:bodyPr wrap="square" rtlCol="0">
            <a:spAutoFit/>
          </a:bodyPr>
          <a:lstStyle/>
          <a:p>
            <a:pPr>
              <a:buClr>
                <a:schemeClr val="accent2">
                  <a:lumMod val="50000"/>
                </a:schemeClr>
              </a:buClr>
              <a:buFont typeface="Wingdings" pitchFamily="2" charset="2"/>
              <a:buChar char="Ø"/>
            </a:pPr>
            <a:r>
              <a:rPr lang="en-US" sz="2000" dirty="0" smtClean="0"/>
              <a:t>On connect, SQL Server allows access to the database and gives a Shared Database Lock to the connection.</a:t>
            </a:r>
          </a:p>
          <a:p>
            <a:endParaRPr lang="en-US" dirty="0"/>
          </a:p>
        </p:txBody>
      </p:sp>
      <p:sp>
        <p:nvSpPr>
          <p:cNvPr id="6" name="Title 5"/>
          <p:cNvSpPr>
            <a:spLocks noGrp="1"/>
          </p:cNvSpPr>
          <p:nvPr>
            <p:ph type="ctrTitle"/>
          </p:nvPr>
        </p:nvSpPr>
        <p:spPr>
          <a:xfrm>
            <a:off x="0" y="1"/>
            <a:ext cx="9144000" cy="1219199"/>
          </a:xfrm>
          <a:solidFill>
            <a:schemeClr val="tx1"/>
          </a:solidFill>
        </p:spPr>
        <p:txBody>
          <a:bodyPr>
            <a:normAutofit/>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8" name="Rectangle 3"/>
          <p:cNvSpPr txBox="1">
            <a:spLocks noChangeAspect="1" noChangeArrowheads="1"/>
          </p:cNvSpPr>
          <p:nvPr/>
        </p:nvSpPr>
        <p:spPr>
          <a:xfrm>
            <a:off x="0" y="1219200"/>
            <a:ext cx="9144000" cy="5105400"/>
          </a:xfrm>
          <a:prstGeom prst="rect">
            <a:avLst/>
          </a:prstGeom>
        </p:spPr>
        <p:txBody>
          <a:bodyPr vert="horz" lIns="91440" tIns="45720" rIns="91440" bIns="45720" rtlCol="0">
            <a:normAutofit/>
          </a:bodyPr>
          <a:lstStyle/>
          <a:p>
            <a:pPr lvl="1">
              <a:spcBef>
                <a:spcPct val="20000"/>
              </a:spcBef>
              <a:buClr>
                <a:schemeClr val="accent2">
                  <a:lumMod val="50000"/>
                </a:schemeClr>
              </a:buClr>
            </a:pPr>
            <a:endParaRPr lang="en-US" sz="2000" dirty="0" smtClean="0"/>
          </a:p>
        </p:txBody>
      </p:sp>
      <p:grpSp>
        <p:nvGrpSpPr>
          <p:cNvPr id="10" name="Group 4"/>
          <p:cNvGrpSpPr>
            <a:grpSpLocks/>
          </p:cNvGrpSpPr>
          <p:nvPr/>
        </p:nvGrpSpPr>
        <p:grpSpPr bwMode="auto">
          <a:xfrm>
            <a:off x="6781800" y="2400300"/>
            <a:ext cx="838200" cy="914400"/>
            <a:chOff x="960" y="3264"/>
            <a:chExt cx="528" cy="576"/>
          </a:xfrm>
        </p:grpSpPr>
        <p:sp useBgFill="1">
          <p:nvSpPr>
            <p:cNvPr id="11" name="AutoShape 5"/>
            <p:cNvSpPr>
              <a:spLocks noChangeArrowheads="1"/>
            </p:cNvSpPr>
            <p:nvPr/>
          </p:nvSpPr>
          <p:spPr bwMode="auto">
            <a:xfrm>
              <a:off x="960" y="3264"/>
              <a:ext cx="528" cy="576"/>
            </a:xfrm>
            <a:prstGeom prst="foldedCorner">
              <a:avLst>
                <a:gd name="adj" fmla="val 12500"/>
              </a:avLst>
            </a:prstGeom>
            <a:ln w="9525">
              <a:solidFill>
                <a:schemeClr val="tx1"/>
              </a:solidFill>
              <a:round/>
              <a:headEnd/>
              <a:tailEnd/>
            </a:ln>
            <a:effectLst/>
          </p:spPr>
          <p:txBody>
            <a:bodyPr wrap="none" anchor="ctr"/>
            <a:lstStyle/>
            <a:p>
              <a:endParaRPr lang="en-US" dirty="0"/>
            </a:p>
          </p:txBody>
        </p:sp>
        <p:sp useBgFill="1">
          <p:nvSpPr>
            <p:cNvPr id="13" name="Text Box 6"/>
            <p:cNvSpPr txBox="1">
              <a:spLocks noChangeArrowheads="1"/>
            </p:cNvSpPr>
            <p:nvPr/>
          </p:nvSpPr>
          <p:spPr bwMode="auto">
            <a:xfrm>
              <a:off x="960" y="3408"/>
              <a:ext cx="528" cy="144"/>
            </a:xfrm>
            <a:prstGeom prst="rect">
              <a:avLst/>
            </a:prstGeom>
            <a:ln w="9525">
              <a:solidFill>
                <a:schemeClr val="tx1"/>
              </a:solidFill>
              <a:miter lim="800000"/>
              <a:headEnd/>
              <a:tailEnd/>
            </a:ln>
            <a:effectLst/>
          </p:spPr>
          <p:txBody>
            <a:bodyPr wrap="none" lIns="0" tIns="0" rIns="0" bIns="0"/>
            <a:lstStyle/>
            <a:p>
              <a:pPr algn="ctr" eaLnBrk="0" hangingPunct="0">
                <a:lnSpc>
                  <a:spcPct val="100000"/>
                </a:lnSpc>
                <a:spcBef>
                  <a:spcPct val="50000"/>
                </a:spcBef>
              </a:pPr>
              <a:r>
                <a:rPr lang="en-US" sz="1200" dirty="0">
                  <a:solidFill>
                    <a:schemeClr val="tx1"/>
                  </a:solidFill>
                  <a:latin typeface="Lucida Console" pitchFamily="49" charset="0"/>
                </a:rPr>
                <a:t>Row</a:t>
              </a:r>
            </a:p>
          </p:txBody>
        </p:sp>
        <p:sp useBgFill="1">
          <p:nvSpPr>
            <p:cNvPr id="14" name="Text Box 7"/>
            <p:cNvSpPr txBox="1">
              <a:spLocks noChangeArrowheads="1"/>
            </p:cNvSpPr>
            <p:nvPr/>
          </p:nvSpPr>
          <p:spPr bwMode="auto">
            <a:xfrm>
              <a:off x="960" y="3552"/>
              <a:ext cx="528" cy="144"/>
            </a:xfrm>
            <a:prstGeom prst="rect">
              <a:avLst/>
            </a:prstGeom>
            <a:ln w="9525">
              <a:solidFill>
                <a:schemeClr val="tx1"/>
              </a:solidFill>
              <a:miter lim="800000"/>
              <a:headEnd/>
              <a:tailEnd/>
            </a:ln>
            <a:effectLst/>
          </p:spPr>
          <p:txBody>
            <a:bodyPr wrap="none" lIns="0" tIns="0" rIns="0" bIns="0"/>
            <a:lstStyle/>
            <a:p>
              <a:pPr algn="ctr" eaLnBrk="0" hangingPunct="0">
                <a:lnSpc>
                  <a:spcPct val="100000"/>
                </a:lnSpc>
                <a:spcBef>
                  <a:spcPct val="50000"/>
                </a:spcBef>
              </a:pPr>
              <a:r>
                <a:rPr lang="en-US" sz="1200" dirty="0">
                  <a:solidFill>
                    <a:schemeClr val="tx1"/>
                  </a:solidFill>
                  <a:latin typeface="Lucida Console" pitchFamily="49" charset="0"/>
                </a:rPr>
                <a:t>Row</a:t>
              </a:r>
            </a:p>
          </p:txBody>
        </p:sp>
        <p:sp>
          <p:nvSpPr>
            <p:cNvPr id="15" name="Text Box 8"/>
            <p:cNvSpPr txBox="1">
              <a:spLocks noChangeArrowheads="1"/>
            </p:cNvSpPr>
            <p:nvPr/>
          </p:nvSpPr>
          <p:spPr bwMode="auto">
            <a:xfrm>
              <a:off x="1056" y="3696"/>
              <a:ext cx="336" cy="144"/>
            </a:xfrm>
            <a:prstGeom prst="rect">
              <a:avLst/>
            </a:prstGeom>
            <a:noFill/>
            <a:ln w="9525">
              <a:noFill/>
              <a:miter lim="800000"/>
              <a:headEnd/>
              <a:tailEnd/>
            </a:ln>
            <a:effectLst/>
          </p:spPr>
          <p:txBody>
            <a:bodyPr wrap="none" lIns="0" tIns="0" rIns="0" bIns="0"/>
            <a:lstStyle/>
            <a:p>
              <a:pPr algn="ctr" eaLnBrk="0" hangingPunct="0">
                <a:lnSpc>
                  <a:spcPct val="100000"/>
                </a:lnSpc>
                <a:spcBef>
                  <a:spcPct val="50000"/>
                </a:spcBef>
              </a:pPr>
              <a:r>
                <a:rPr lang="en-US" sz="1200" dirty="0">
                  <a:solidFill>
                    <a:schemeClr val="tx1"/>
                  </a:solidFill>
                  <a:latin typeface="Lucida Console" pitchFamily="49" charset="0"/>
                </a:rPr>
                <a:t>Row</a:t>
              </a:r>
            </a:p>
          </p:txBody>
        </p:sp>
        <p:sp>
          <p:nvSpPr>
            <p:cNvPr id="16" name="Text Box 9"/>
            <p:cNvSpPr txBox="1">
              <a:spLocks noChangeArrowheads="1"/>
            </p:cNvSpPr>
            <p:nvPr/>
          </p:nvSpPr>
          <p:spPr bwMode="auto">
            <a:xfrm>
              <a:off x="1056" y="3300"/>
              <a:ext cx="336" cy="96"/>
            </a:xfrm>
            <a:prstGeom prst="rect">
              <a:avLst/>
            </a:prstGeom>
            <a:noFill/>
            <a:ln w="9525">
              <a:noFill/>
              <a:miter lim="800000"/>
              <a:headEnd/>
              <a:tailEnd/>
            </a:ln>
            <a:effectLst/>
          </p:spPr>
          <p:txBody>
            <a:bodyPr wrap="none" lIns="0" tIns="0" rIns="0" bIns="0"/>
            <a:lstStyle/>
            <a:p>
              <a:pPr algn="ctr" eaLnBrk="0" hangingPunct="0">
                <a:lnSpc>
                  <a:spcPct val="100000"/>
                </a:lnSpc>
                <a:spcBef>
                  <a:spcPct val="50000"/>
                </a:spcBef>
              </a:pPr>
              <a:r>
                <a:rPr lang="en-US" sz="800" i="1" dirty="0">
                  <a:solidFill>
                    <a:schemeClr val="tx1"/>
                  </a:solidFill>
                  <a:latin typeface="Lucida Console" pitchFamily="49" charset="0"/>
                </a:rPr>
                <a:t>header</a:t>
              </a:r>
            </a:p>
          </p:txBody>
        </p:sp>
      </p:grpSp>
      <p:grpSp>
        <p:nvGrpSpPr>
          <p:cNvPr id="17" name="Group 10"/>
          <p:cNvGrpSpPr>
            <a:grpSpLocks/>
          </p:cNvGrpSpPr>
          <p:nvPr/>
        </p:nvGrpSpPr>
        <p:grpSpPr bwMode="auto">
          <a:xfrm>
            <a:off x="7010400" y="2781300"/>
            <a:ext cx="838200" cy="914400"/>
            <a:chOff x="960" y="3264"/>
            <a:chExt cx="528" cy="576"/>
          </a:xfrm>
        </p:grpSpPr>
        <p:sp useBgFill="1">
          <p:nvSpPr>
            <p:cNvPr id="18" name="AutoShape 11"/>
            <p:cNvSpPr>
              <a:spLocks noChangeArrowheads="1"/>
            </p:cNvSpPr>
            <p:nvPr/>
          </p:nvSpPr>
          <p:spPr bwMode="auto">
            <a:xfrm>
              <a:off x="960" y="3264"/>
              <a:ext cx="528" cy="576"/>
            </a:xfrm>
            <a:prstGeom prst="foldedCorner">
              <a:avLst>
                <a:gd name="adj" fmla="val 12500"/>
              </a:avLst>
            </a:prstGeom>
            <a:ln w="9525">
              <a:solidFill>
                <a:schemeClr val="tx1"/>
              </a:solidFill>
              <a:round/>
              <a:headEnd/>
              <a:tailEnd/>
            </a:ln>
            <a:effectLst/>
          </p:spPr>
          <p:txBody>
            <a:bodyPr wrap="none" anchor="ctr"/>
            <a:lstStyle/>
            <a:p>
              <a:endParaRPr lang="en-US" dirty="0"/>
            </a:p>
          </p:txBody>
        </p:sp>
        <p:sp useBgFill="1">
          <p:nvSpPr>
            <p:cNvPr id="19" name="Text Box 12"/>
            <p:cNvSpPr txBox="1">
              <a:spLocks noChangeArrowheads="1"/>
            </p:cNvSpPr>
            <p:nvPr/>
          </p:nvSpPr>
          <p:spPr bwMode="auto">
            <a:xfrm>
              <a:off x="960" y="3408"/>
              <a:ext cx="528" cy="144"/>
            </a:xfrm>
            <a:prstGeom prst="rect">
              <a:avLst/>
            </a:prstGeom>
            <a:ln w="9525">
              <a:solidFill>
                <a:schemeClr val="tx1"/>
              </a:solidFill>
              <a:miter lim="800000"/>
              <a:headEnd/>
              <a:tailEnd/>
            </a:ln>
            <a:effectLst/>
          </p:spPr>
          <p:txBody>
            <a:bodyPr wrap="none" lIns="0" tIns="0" rIns="0" bIns="0"/>
            <a:lstStyle/>
            <a:p>
              <a:pPr algn="ctr" eaLnBrk="0" hangingPunct="0">
                <a:lnSpc>
                  <a:spcPct val="100000"/>
                </a:lnSpc>
                <a:spcBef>
                  <a:spcPct val="50000"/>
                </a:spcBef>
              </a:pPr>
              <a:r>
                <a:rPr lang="en-US" sz="1200" dirty="0">
                  <a:solidFill>
                    <a:schemeClr val="tx1"/>
                  </a:solidFill>
                  <a:latin typeface="Lucida Console" pitchFamily="49" charset="0"/>
                </a:rPr>
                <a:t>Row</a:t>
              </a:r>
            </a:p>
          </p:txBody>
        </p:sp>
        <p:sp useBgFill="1">
          <p:nvSpPr>
            <p:cNvPr id="20" name="Text Box 13"/>
            <p:cNvSpPr txBox="1">
              <a:spLocks noChangeArrowheads="1"/>
            </p:cNvSpPr>
            <p:nvPr/>
          </p:nvSpPr>
          <p:spPr bwMode="auto">
            <a:xfrm>
              <a:off x="960" y="3552"/>
              <a:ext cx="528" cy="144"/>
            </a:xfrm>
            <a:prstGeom prst="rect">
              <a:avLst/>
            </a:prstGeom>
            <a:ln w="9525">
              <a:solidFill>
                <a:schemeClr val="tx1"/>
              </a:solidFill>
              <a:miter lim="800000"/>
              <a:headEnd/>
              <a:tailEnd/>
            </a:ln>
            <a:effectLst/>
          </p:spPr>
          <p:txBody>
            <a:bodyPr wrap="none" lIns="0" tIns="0" rIns="0" bIns="0"/>
            <a:lstStyle/>
            <a:p>
              <a:pPr algn="ctr" eaLnBrk="0" hangingPunct="0">
                <a:lnSpc>
                  <a:spcPct val="100000"/>
                </a:lnSpc>
                <a:spcBef>
                  <a:spcPct val="50000"/>
                </a:spcBef>
              </a:pPr>
              <a:r>
                <a:rPr lang="en-US" sz="1200" dirty="0">
                  <a:solidFill>
                    <a:schemeClr val="tx1"/>
                  </a:solidFill>
                  <a:latin typeface="Lucida Console" pitchFamily="49" charset="0"/>
                </a:rPr>
                <a:t>Row</a:t>
              </a:r>
            </a:p>
          </p:txBody>
        </p:sp>
        <p:sp>
          <p:nvSpPr>
            <p:cNvPr id="21" name="Text Box 14"/>
            <p:cNvSpPr txBox="1">
              <a:spLocks noChangeArrowheads="1"/>
            </p:cNvSpPr>
            <p:nvPr/>
          </p:nvSpPr>
          <p:spPr bwMode="auto">
            <a:xfrm>
              <a:off x="1056" y="3696"/>
              <a:ext cx="336" cy="144"/>
            </a:xfrm>
            <a:prstGeom prst="rect">
              <a:avLst/>
            </a:prstGeom>
            <a:noFill/>
            <a:ln w="9525">
              <a:noFill/>
              <a:miter lim="800000"/>
              <a:headEnd/>
              <a:tailEnd/>
            </a:ln>
            <a:effectLst/>
          </p:spPr>
          <p:txBody>
            <a:bodyPr wrap="none" lIns="0" tIns="0" rIns="0" bIns="0"/>
            <a:lstStyle/>
            <a:p>
              <a:pPr algn="ctr" eaLnBrk="0" hangingPunct="0">
                <a:lnSpc>
                  <a:spcPct val="100000"/>
                </a:lnSpc>
                <a:spcBef>
                  <a:spcPct val="50000"/>
                </a:spcBef>
              </a:pPr>
              <a:r>
                <a:rPr lang="en-US" sz="1200" dirty="0">
                  <a:solidFill>
                    <a:schemeClr val="tx1"/>
                  </a:solidFill>
                  <a:latin typeface="Lucida Console" pitchFamily="49" charset="0"/>
                </a:rPr>
                <a:t>Row</a:t>
              </a:r>
            </a:p>
          </p:txBody>
        </p:sp>
        <p:sp>
          <p:nvSpPr>
            <p:cNvPr id="22" name="Text Box 15"/>
            <p:cNvSpPr txBox="1">
              <a:spLocks noChangeArrowheads="1"/>
            </p:cNvSpPr>
            <p:nvPr/>
          </p:nvSpPr>
          <p:spPr bwMode="auto">
            <a:xfrm>
              <a:off x="1056" y="3300"/>
              <a:ext cx="336" cy="96"/>
            </a:xfrm>
            <a:prstGeom prst="rect">
              <a:avLst/>
            </a:prstGeom>
            <a:noFill/>
            <a:ln w="9525">
              <a:noFill/>
              <a:miter lim="800000"/>
              <a:headEnd/>
              <a:tailEnd/>
            </a:ln>
            <a:effectLst/>
          </p:spPr>
          <p:txBody>
            <a:bodyPr wrap="none" lIns="0" tIns="0" rIns="0" bIns="0"/>
            <a:lstStyle/>
            <a:p>
              <a:pPr algn="ctr" eaLnBrk="0" hangingPunct="0">
                <a:lnSpc>
                  <a:spcPct val="100000"/>
                </a:lnSpc>
                <a:spcBef>
                  <a:spcPct val="50000"/>
                </a:spcBef>
              </a:pPr>
              <a:r>
                <a:rPr lang="en-US" sz="800" i="1" dirty="0">
                  <a:solidFill>
                    <a:schemeClr val="tx1"/>
                  </a:solidFill>
                  <a:latin typeface="Lucida Console" pitchFamily="49" charset="0"/>
                </a:rPr>
                <a:t>header</a:t>
              </a:r>
            </a:p>
          </p:txBody>
        </p:sp>
      </p:grpSp>
      <p:grpSp>
        <p:nvGrpSpPr>
          <p:cNvPr id="23" name="Group 16"/>
          <p:cNvGrpSpPr>
            <a:grpSpLocks/>
          </p:cNvGrpSpPr>
          <p:nvPr/>
        </p:nvGrpSpPr>
        <p:grpSpPr bwMode="auto">
          <a:xfrm>
            <a:off x="7239000" y="3162300"/>
            <a:ext cx="838200" cy="914400"/>
            <a:chOff x="960" y="3264"/>
            <a:chExt cx="528" cy="576"/>
          </a:xfrm>
        </p:grpSpPr>
        <p:sp useBgFill="1">
          <p:nvSpPr>
            <p:cNvPr id="24" name="AutoShape 17"/>
            <p:cNvSpPr>
              <a:spLocks noChangeArrowheads="1"/>
            </p:cNvSpPr>
            <p:nvPr/>
          </p:nvSpPr>
          <p:spPr bwMode="auto">
            <a:xfrm>
              <a:off x="960" y="3264"/>
              <a:ext cx="528" cy="576"/>
            </a:xfrm>
            <a:prstGeom prst="foldedCorner">
              <a:avLst>
                <a:gd name="adj" fmla="val 12500"/>
              </a:avLst>
            </a:prstGeom>
            <a:ln w="9525">
              <a:solidFill>
                <a:schemeClr val="tx1"/>
              </a:solidFill>
              <a:round/>
              <a:headEnd/>
              <a:tailEnd/>
            </a:ln>
            <a:effectLst/>
          </p:spPr>
          <p:txBody>
            <a:bodyPr wrap="none" anchor="ctr"/>
            <a:lstStyle/>
            <a:p>
              <a:endParaRPr lang="en-US" dirty="0"/>
            </a:p>
          </p:txBody>
        </p:sp>
        <p:sp useBgFill="1">
          <p:nvSpPr>
            <p:cNvPr id="25" name="Text Box 18"/>
            <p:cNvSpPr txBox="1">
              <a:spLocks noChangeArrowheads="1"/>
            </p:cNvSpPr>
            <p:nvPr/>
          </p:nvSpPr>
          <p:spPr bwMode="auto">
            <a:xfrm>
              <a:off x="960" y="3408"/>
              <a:ext cx="528" cy="144"/>
            </a:xfrm>
            <a:prstGeom prst="rect">
              <a:avLst/>
            </a:prstGeom>
            <a:ln w="9525">
              <a:solidFill>
                <a:schemeClr val="tx1"/>
              </a:solidFill>
              <a:miter lim="800000"/>
              <a:headEnd/>
              <a:tailEnd/>
            </a:ln>
            <a:effectLst/>
          </p:spPr>
          <p:txBody>
            <a:bodyPr wrap="none" lIns="0" tIns="0" rIns="0" bIns="0"/>
            <a:lstStyle/>
            <a:p>
              <a:pPr algn="ctr" eaLnBrk="0" hangingPunct="0">
                <a:lnSpc>
                  <a:spcPct val="100000"/>
                </a:lnSpc>
                <a:spcBef>
                  <a:spcPct val="50000"/>
                </a:spcBef>
              </a:pPr>
              <a:r>
                <a:rPr lang="en-US" sz="1200" dirty="0">
                  <a:solidFill>
                    <a:schemeClr val="tx1"/>
                  </a:solidFill>
                  <a:latin typeface="Lucida Console" pitchFamily="49" charset="0"/>
                </a:rPr>
                <a:t>Row</a:t>
              </a:r>
            </a:p>
          </p:txBody>
        </p:sp>
        <p:sp useBgFill="1">
          <p:nvSpPr>
            <p:cNvPr id="26" name="Text Box 19"/>
            <p:cNvSpPr txBox="1">
              <a:spLocks noChangeArrowheads="1"/>
            </p:cNvSpPr>
            <p:nvPr/>
          </p:nvSpPr>
          <p:spPr bwMode="auto">
            <a:xfrm>
              <a:off x="960" y="3552"/>
              <a:ext cx="528" cy="144"/>
            </a:xfrm>
            <a:prstGeom prst="rect">
              <a:avLst/>
            </a:prstGeom>
            <a:ln w="9525">
              <a:solidFill>
                <a:schemeClr val="tx1"/>
              </a:solidFill>
              <a:miter lim="800000"/>
              <a:headEnd/>
              <a:tailEnd/>
            </a:ln>
            <a:effectLst/>
          </p:spPr>
          <p:txBody>
            <a:bodyPr wrap="none" lIns="0" tIns="0" rIns="0" bIns="0"/>
            <a:lstStyle/>
            <a:p>
              <a:pPr algn="ctr" eaLnBrk="0" hangingPunct="0">
                <a:lnSpc>
                  <a:spcPct val="100000"/>
                </a:lnSpc>
                <a:spcBef>
                  <a:spcPct val="50000"/>
                </a:spcBef>
              </a:pPr>
              <a:r>
                <a:rPr lang="en-US" sz="1200" dirty="0">
                  <a:solidFill>
                    <a:schemeClr val="tx1"/>
                  </a:solidFill>
                  <a:latin typeface="Lucida Console" pitchFamily="49" charset="0"/>
                </a:rPr>
                <a:t>Row</a:t>
              </a:r>
            </a:p>
          </p:txBody>
        </p:sp>
        <p:sp>
          <p:nvSpPr>
            <p:cNvPr id="27" name="Text Box 20"/>
            <p:cNvSpPr txBox="1">
              <a:spLocks noChangeArrowheads="1"/>
            </p:cNvSpPr>
            <p:nvPr/>
          </p:nvSpPr>
          <p:spPr bwMode="auto">
            <a:xfrm>
              <a:off x="1056" y="3696"/>
              <a:ext cx="336" cy="144"/>
            </a:xfrm>
            <a:prstGeom prst="rect">
              <a:avLst/>
            </a:prstGeom>
            <a:noFill/>
            <a:ln w="9525">
              <a:noFill/>
              <a:miter lim="800000"/>
              <a:headEnd/>
              <a:tailEnd/>
            </a:ln>
            <a:effectLst/>
          </p:spPr>
          <p:txBody>
            <a:bodyPr wrap="none" lIns="0" tIns="0" rIns="0" bIns="0"/>
            <a:lstStyle/>
            <a:p>
              <a:pPr algn="ctr" eaLnBrk="0" hangingPunct="0">
                <a:lnSpc>
                  <a:spcPct val="100000"/>
                </a:lnSpc>
                <a:spcBef>
                  <a:spcPct val="50000"/>
                </a:spcBef>
              </a:pPr>
              <a:r>
                <a:rPr lang="en-US" sz="1200" dirty="0">
                  <a:solidFill>
                    <a:schemeClr val="tx1"/>
                  </a:solidFill>
                  <a:latin typeface="Lucida Console" pitchFamily="49" charset="0"/>
                </a:rPr>
                <a:t>Row</a:t>
              </a:r>
            </a:p>
          </p:txBody>
        </p:sp>
        <p:sp>
          <p:nvSpPr>
            <p:cNvPr id="28" name="Text Box 21"/>
            <p:cNvSpPr txBox="1">
              <a:spLocks noChangeArrowheads="1"/>
            </p:cNvSpPr>
            <p:nvPr/>
          </p:nvSpPr>
          <p:spPr bwMode="auto">
            <a:xfrm>
              <a:off x="1056" y="3300"/>
              <a:ext cx="336" cy="96"/>
            </a:xfrm>
            <a:prstGeom prst="rect">
              <a:avLst/>
            </a:prstGeom>
            <a:noFill/>
            <a:ln w="9525">
              <a:noFill/>
              <a:miter lim="800000"/>
              <a:headEnd/>
              <a:tailEnd/>
            </a:ln>
            <a:effectLst/>
          </p:spPr>
          <p:txBody>
            <a:bodyPr wrap="none" lIns="0" tIns="0" rIns="0" bIns="0"/>
            <a:lstStyle/>
            <a:p>
              <a:pPr algn="ctr" eaLnBrk="0" hangingPunct="0">
                <a:lnSpc>
                  <a:spcPct val="100000"/>
                </a:lnSpc>
                <a:spcBef>
                  <a:spcPct val="50000"/>
                </a:spcBef>
              </a:pPr>
              <a:r>
                <a:rPr lang="en-US" sz="800" i="1" dirty="0">
                  <a:solidFill>
                    <a:schemeClr val="tx1"/>
                  </a:solidFill>
                  <a:latin typeface="Lucida Console" pitchFamily="49" charset="0"/>
                </a:rPr>
                <a:t>header</a:t>
              </a:r>
            </a:p>
          </p:txBody>
        </p:sp>
      </p:grpSp>
      <p:grpSp>
        <p:nvGrpSpPr>
          <p:cNvPr id="29" name="Group 22"/>
          <p:cNvGrpSpPr>
            <a:grpSpLocks/>
          </p:cNvGrpSpPr>
          <p:nvPr/>
        </p:nvGrpSpPr>
        <p:grpSpPr bwMode="auto">
          <a:xfrm>
            <a:off x="7467600" y="3543300"/>
            <a:ext cx="838200" cy="914400"/>
            <a:chOff x="960" y="3264"/>
            <a:chExt cx="528" cy="576"/>
          </a:xfrm>
        </p:grpSpPr>
        <p:sp useBgFill="1">
          <p:nvSpPr>
            <p:cNvPr id="30" name="AutoShape 23"/>
            <p:cNvSpPr>
              <a:spLocks noChangeArrowheads="1"/>
            </p:cNvSpPr>
            <p:nvPr/>
          </p:nvSpPr>
          <p:spPr bwMode="auto">
            <a:xfrm>
              <a:off x="960" y="3264"/>
              <a:ext cx="528" cy="576"/>
            </a:xfrm>
            <a:prstGeom prst="foldedCorner">
              <a:avLst>
                <a:gd name="adj" fmla="val 12500"/>
              </a:avLst>
            </a:prstGeom>
            <a:ln w="9525">
              <a:solidFill>
                <a:schemeClr val="tx1"/>
              </a:solidFill>
              <a:round/>
              <a:headEnd/>
              <a:tailEnd/>
            </a:ln>
            <a:effectLst/>
          </p:spPr>
          <p:txBody>
            <a:bodyPr wrap="none" anchor="ctr"/>
            <a:lstStyle/>
            <a:p>
              <a:endParaRPr lang="en-US" dirty="0"/>
            </a:p>
          </p:txBody>
        </p:sp>
        <p:sp useBgFill="1">
          <p:nvSpPr>
            <p:cNvPr id="31" name="Text Box 24"/>
            <p:cNvSpPr txBox="1">
              <a:spLocks noChangeArrowheads="1"/>
            </p:cNvSpPr>
            <p:nvPr/>
          </p:nvSpPr>
          <p:spPr bwMode="auto">
            <a:xfrm>
              <a:off x="960" y="3408"/>
              <a:ext cx="528" cy="144"/>
            </a:xfrm>
            <a:prstGeom prst="rect">
              <a:avLst/>
            </a:prstGeom>
            <a:ln w="9525">
              <a:solidFill>
                <a:schemeClr val="tx1"/>
              </a:solidFill>
              <a:miter lim="800000"/>
              <a:headEnd/>
              <a:tailEnd/>
            </a:ln>
            <a:effectLst/>
          </p:spPr>
          <p:txBody>
            <a:bodyPr wrap="none" lIns="0" tIns="0" rIns="0" bIns="0"/>
            <a:lstStyle/>
            <a:p>
              <a:pPr algn="ctr" eaLnBrk="0" hangingPunct="0">
                <a:lnSpc>
                  <a:spcPct val="100000"/>
                </a:lnSpc>
                <a:spcBef>
                  <a:spcPct val="50000"/>
                </a:spcBef>
              </a:pPr>
              <a:r>
                <a:rPr lang="en-US" sz="1200" dirty="0">
                  <a:solidFill>
                    <a:schemeClr val="tx1"/>
                  </a:solidFill>
                  <a:latin typeface="Lucida Console" pitchFamily="49" charset="0"/>
                </a:rPr>
                <a:t>Row</a:t>
              </a:r>
            </a:p>
          </p:txBody>
        </p:sp>
        <p:sp useBgFill="1">
          <p:nvSpPr>
            <p:cNvPr id="32" name="Text Box 25"/>
            <p:cNvSpPr txBox="1">
              <a:spLocks noChangeArrowheads="1"/>
            </p:cNvSpPr>
            <p:nvPr/>
          </p:nvSpPr>
          <p:spPr bwMode="auto">
            <a:xfrm>
              <a:off x="960" y="3552"/>
              <a:ext cx="528" cy="144"/>
            </a:xfrm>
            <a:prstGeom prst="rect">
              <a:avLst/>
            </a:prstGeom>
            <a:ln w="9525">
              <a:solidFill>
                <a:schemeClr val="tx1"/>
              </a:solidFill>
              <a:miter lim="800000"/>
              <a:headEnd/>
              <a:tailEnd/>
            </a:ln>
            <a:effectLst/>
          </p:spPr>
          <p:txBody>
            <a:bodyPr wrap="none" lIns="0" tIns="0" rIns="0" bIns="0"/>
            <a:lstStyle/>
            <a:p>
              <a:pPr algn="ctr" eaLnBrk="0" hangingPunct="0">
                <a:lnSpc>
                  <a:spcPct val="100000"/>
                </a:lnSpc>
                <a:spcBef>
                  <a:spcPct val="50000"/>
                </a:spcBef>
              </a:pPr>
              <a:r>
                <a:rPr lang="en-US" sz="1200" dirty="0">
                  <a:solidFill>
                    <a:schemeClr val="tx1"/>
                  </a:solidFill>
                  <a:latin typeface="Lucida Console" pitchFamily="49" charset="0"/>
                </a:rPr>
                <a:t>Row</a:t>
              </a:r>
            </a:p>
          </p:txBody>
        </p:sp>
        <p:sp>
          <p:nvSpPr>
            <p:cNvPr id="33" name="Text Box 26"/>
            <p:cNvSpPr txBox="1">
              <a:spLocks noChangeArrowheads="1"/>
            </p:cNvSpPr>
            <p:nvPr/>
          </p:nvSpPr>
          <p:spPr bwMode="auto">
            <a:xfrm>
              <a:off x="1056" y="3696"/>
              <a:ext cx="336" cy="144"/>
            </a:xfrm>
            <a:prstGeom prst="rect">
              <a:avLst/>
            </a:prstGeom>
            <a:noFill/>
            <a:ln w="9525">
              <a:noFill/>
              <a:miter lim="800000"/>
              <a:headEnd/>
              <a:tailEnd/>
            </a:ln>
            <a:effectLst/>
          </p:spPr>
          <p:txBody>
            <a:bodyPr wrap="none" lIns="0" tIns="0" rIns="0" bIns="0"/>
            <a:lstStyle/>
            <a:p>
              <a:pPr algn="ctr" eaLnBrk="0" hangingPunct="0">
                <a:lnSpc>
                  <a:spcPct val="100000"/>
                </a:lnSpc>
                <a:spcBef>
                  <a:spcPct val="50000"/>
                </a:spcBef>
              </a:pPr>
              <a:r>
                <a:rPr lang="en-US" sz="1200" dirty="0">
                  <a:solidFill>
                    <a:schemeClr val="tx1"/>
                  </a:solidFill>
                  <a:latin typeface="Lucida Console" pitchFamily="49" charset="0"/>
                </a:rPr>
                <a:t>Row</a:t>
              </a:r>
            </a:p>
          </p:txBody>
        </p:sp>
        <p:sp>
          <p:nvSpPr>
            <p:cNvPr id="34" name="Text Box 27"/>
            <p:cNvSpPr txBox="1">
              <a:spLocks noChangeArrowheads="1"/>
            </p:cNvSpPr>
            <p:nvPr/>
          </p:nvSpPr>
          <p:spPr bwMode="auto">
            <a:xfrm>
              <a:off x="1056" y="3300"/>
              <a:ext cx="336" cy="96"/>
            </a:xfrm>
            <a:prstGeom prst="rect">
              <a:avLst/>
            </a:prstGeom>
            <a:noFill/>
            <a:ln w="9525">
              <a:noFill/>
              <a:miter lim="800000"/>
              <a:headEnd/>
              <a:tailEnd/>
            </a:ln>
            <a:effectLst/>
          </p:spPr>
          <p:txBody>
            <a:bodyPr wrap="none" lIns="0" tIns="0" rIns="0" bIns="0"/>
            <a:lstStyle/>
            <a:p>
              <a:pPr algn="ctr" eaLnBrk="0" hangingPunct="0">
                <a:lnSpc>
                  <a:spcPct val="100000"/>
                </a:lnSpc>
                <a:spcBef>
                  <a:spcPct val="50000"/>
                </a:spcBef>
              </a:pPr>
              <a:r>
                <a:rPr lang="en-US" sz="800" i="1" dirty="0">
                  <a:solidFill>
                    <a:schemeClr val="tx1"/>
                  </a:solidFill>
                  <a:latin typeface="Lucida Console" pitchFamily="49" charset="0"/>
                </a:rPr>
                <a:t>header</a:t>
              </a:r>
            </a:p>
          </p:txBody>
        </p:sp>
      </p:grpSp>
      <p:grpSp>
        <p:nvGrpSpPr>
          <p:cNvPr id="35" name="Group 28"/>
          <p:cNvGrpSpPr>
            <a:grpSpLocks/>
          </p:cNvGrpSpPr>
          <p:nvPr/>
        </p:nvGrpSpPr>
        <p:grpSpPr bwMode="auto">
          <a:xfrm>
            <a:off x="7696200" y="3924300"/>
            <a:ext cx="838200" cy="914400"/>
            <a:chOff x="960" y="3264"/>
            <a:chExt cx="528" cy="576"/>
          </a:xfrm>
        </p:grpSpPr>
        <p:sp useBgFill="1">
          <p:nvSpPr>
            <p:cNvPr id="36" name="AutoShape 29"/>
            <p:cNvSpPr>
              <a:spLocks noChangeArrowheads="1"/>
            </p:cNvSpPr>
            <p:nvPr/>
          </p:nvSpPr>
          <p:spPr bwMode="auto">
            <a:xfrm>
              <a:off x="960" y="3264"/>
              <a:ext cx="528" cy="576"/>
            </a:xfrm>
            <a:prstGeom prst="foldedCorner">
              <a:avLst>
                <a:gd name="adj" fmla="val 12500"/>
              </a:avLst>
            </a:prstGeom>
            <a:ln w="9525">
              <a:solidFill>
                <a:schemeClr val="tx1"/>
              </a:solidFill>
              <a:round/>
              <a:headEnd/>
              <a:tailEnd/>
            </a:ln>
            <a:effectLst/>
          </p:spPr>
          <p:txBody>
            <a:bodyPr wrap="none" anchor="ctr"/>
            <a:lstStyle/>
            <a:p>
              <a:endParaRPr lang="en-US" dirty="0"/>
            </a:p>
          </p:txBody>
        </p:sp>
        <p:sp useBgFill="1">
          <p:nvSpPr>
            <p:cNvPr id="37" name="Text Box 30"/>
            <p:cNvSpPr txBox="1">
              <a:spLocks noChangeArrowheads="1"/>
            </p:cNvSpPr>
            <p:nvPr/>
          </p:nvSpPr>
          <p:spPr bwMode="auto">
            <a:xfrm>
              <a:off x="960" y="3408"/>
              <a:ext cx="528" cy="144"/>
            </a:xfrm>
            <a:prstGeom prst="rect">
              <a:avLst/>
            </a:prstGeom>
            <a:ln w="9525">
              <a:solidFill>
                <a:schemeClr val="tx1"/>
              </a:solidFill>
              <a:miter lim="800000"/>
              <a:headEnd/>
              <a:tailEnd/>
            </a:ln>
            <a:effectLst/>
          </p:spPr>
          <p:txBody>
            <a:bodyPr wrap="none" lIns="0" tIns="0" rIns="0" bIns="0"/>
            <a:lstStyle/>
            <a:p>
              <a:pPr algn="ctr" eaLnBrk="0" hangingPunct="0">
                <a:lnSpc>
                  <a:spcPct val="100000"/>
                </a:lnSpc>
                <a:spcBef>
                  <a:spcPct val="50000"/>
                </a:spcBef>
              </a:pPr>
              <a:r>
                <a:rPr lang="en-US" sz="1200" dirty="0">
                  <a:solidFill>
                    <a:schemeClr val="tx1"/>
                  </a:solidFill>
                  <a:latin typeface="Lucida Console" pitchFamily="49" charset="0"/>
                </a:rPr>
                <a:t>Row</a:t>
              </a:r>
            </a:p>
          </p:txBody>
        </p:sp>
        <p:sp useBgFill="1">
          <p:nvSpPr>
            <p:cNvPr id="38" name="Text Box 31"/>
            <p:cNvSpPr txBox="1">
              <a:spLocks noChangeArrowheads="1"/>
            </p:cNvSpPr>
            <p:nvPr/>
          </p:nvSpPr>
          <p:spPr bwMode="auto">
            <a:xfrm>
              <a:off x="960" y="3552"/>
              <a:ext cx="528" cy="144"/>
            </a:xfrm>
            <a:prstGeom prst="rect">
              <a:avLst/>
            </a:prstGeom>
            <a:ln w="9525">
              <a:solidFill>
                <a:schemeClr val="tx1"/>
              </a:solidFill>
              <a:miter lim="800000"/>
              <a:headEnd/>
              <a:tailEnd/>
            </a:ln>
            <a:effectLst/>
          </p:spPr>
          <p:txBody>
            <a:bodyPr wrap="none" lIns="0" tIns="0" rIns="0" bIns="0"/>
            <a:lstStyle/>
            <a:p>
              <a:pPr algn="ctr" eaLnBrk="0" hangingPunct="0">
                <a:lnSpc>
                  <a:spcPct val="100000"/>
                </a:lnSpc>
                <a:spcBef>
                  <a:spcPct val="50000"/>
                </a:spcBef>
              </a:pPr>
              <a:r>
                <a:rPr lang="en-US" sz="1200" dirty="0">
                  <a:solidFill>
                    <a:schemeClr val="tx1"/>
                  </a:solidFill>
                  <a:latin typeface="Lucida Console" pitchFamily="49" charset="0"/>
                </a:rPr>
                <a:t>Row</a:t>
              </a:r>
            </a:p>
          </p:txBody>
        </p:sp>
        <p:sp>
          <p:nvSpPr>
            <p:cNvPr id="39" name="Text Box 32"/>
            <p:cNvSpPr txBox="1">
              <a:spLocks noChangeArrowheads="1"/>
            </p:cNvSpPr>
            <p:nvPr/>
          </p:nvSpPr>
          <p:spPr bwMode="auto">
            <a:xfrm>
              <a:off x="1056" y="3696"/>
              <a:ext cx="336" cy="144"/>
            </a:xfrm>
            <a:prstGeom prst="rect">
              <a:avLst/>
            </a:prstGeom>
            <a:noFill/>
            <a:ln w="9525">
              <a:noFill/>
              <a:miter lim="800000"/>
              <a:headEnd/>
              <a:tailEnd/>
            </a:ln>
            <a:effectLst/>
          </p:spPr>
          <p:txBody>
            <a:bodyPr wrap="none" lIns="0" tIns="0" rIns="0" bIns="0"/>
            <a:lstStyle/>
            <a:p>
              <a:pPr algn="ctr" eaLnBrk="0" hangingPunct="0">
                <a:lnSpc>
                  <a:spcPct val="100000"/>
                </a:lnSpc>
                <a:spcBef>
                  <a:spcPct val="50000"/>
                </a:spcBef>
              </a:pPr>
              <a:r>
                <a:rPr lang="en-US" sz="1200" dirty="0">
                  <a:solidFill>
                    <a:schemeClr val="tx1"/>
                  </a:solidFill>
                  <a:latin typeface="Lucida Console" pitchFamily="49" charset="0"/>
                </a:rPr>
                <a:t>Row</a:t>
              </a:r>
            </a:p>
          </p:txBody>
        </p:sp>
        <p:sp>
          <p:nvSpPr>
            <p:cNvPr id="40" name="Text Box 33"/>
            <p:cNvSpPr txBox="1">
              <a:spLocks noChangeArrowheads="1"/>
            </p:cNvSpPr>
            <p:nvPr/>
          </p:nvSpPr>
          <p:spPr bwMode="auto">
            <a:xfrm>
              <a:off x="1056" y="3300"/>
              <a:ext cx="336" cy="96"/>
            </a:xfrm>
            <a:prstGeom prst="rect">
              <a:avLst/>
            </a:prstGeom>
            <a:noFill/>
            <a:ln w="9525">
              <a:noFill/>
              <a:miter lim="800000"/>
              <a:headEnd/>
              <a:tailEnd/>
            </a:ln>
            <a:effectLst/>
          </p:spPr>
          <p:txBody>
            <a:bodyPr wrap="none" lIns="0" tIns="0" rIns="0" bIns="0"/>
            <a:lstStyle/>
            <a:p>
              <a:pPr algn="ctr" eaLnBrk="0" hangingPunct="0">
                <a:lnSpc>
                  <a:spcPct val="100000"/>
                </a:lnSpc>
                <a:spcBef>
                  <a:spcPct val="50000"/>
                </a:spcBef>
              </a:pPr>
              <a:r>
                <a:rPr lang="en-US" sz="800" i="1" dirty="0">
                  <a:solidFill>
                    <a:schemeClr val="tx1"/>
                  </a:solidFill>
                  <a:latin typeface="Lucida Console" pitchFamily="49" charset="0"/>
                </a:rPr>
                <a:t>header</a:t>
              </a:r>
            </a:p>
          </p:txBody>
        </p:sp>
      </p:grpSp>
      <p:sp>
        <p:nvSpPr>
          <p:cNvPr id="41" name="Text Box 34"/>
          <p:cNvSpPr txBox="1">
            <a:spLocks noChangeArrowheads="1"/>
          </p:cNvSpPr>
          <p:nvPr/>
        </p:nvSpPr>
        <p:spPr bwMode="auto">
          <a:xfrm>
            <a:off x="6743700" y="1997075"/>
            <a:ext cx="914400" cy="336550"/>
          </a:xfrm>
          <a:prstGeom prst="rect">
            <a:avLst/>
          </a:prstGeom>
          <a:noFill/>
          <a:ln w="9525">
            <a:noFill/>
            <a:miter lim="800000"/>
            <a:headEnd/>
            <a:tailEnd/>
          </a:ln>
          <a:effectLst/>
        </p:spPr>
        <p:txBody>
          <a:bodyPr>
            <a:spAutoFit/>
          </a:bodyPr>
          <a:lstStyle/>
          <a:p>
            <a:pPr algn="ctr" eaLnBrk="0" hangingPunct="0">
              <a:lnSpc>
                <a:spcPct val="100000"/>
              </a:lnSpc>
              <a:spcBef>
                <a:spcPct val="50000"/>
              </a:spcBef>
            </a:pPr>
            <a:r>
              <a:rPr lang="en-US" sz="1600" dirty="0">
                <a:solidFill>
                  <a:schemeClr val="tx1"/>
                </a:solidFill>
                <a:latin typeface="+mj-lt"/>
              </a:rPr>
              <a:t>Table</a:t>
            </a:r>
          </a:p>
        </p:txBody>
      </p:sp>
      <p:sp>
        <p:nvSpPr>
          <p:cNvPr id="42" name="Text Box 38"/>
          <p:cNvSpPr txBox="1">
            <a:spLocks noChangeArrowheads="1"/>
          </p:cNvSpPr>
          <p:nvPr/>
        </p:nvSpPr>
        <p:spPr bwMode="auto">
          <a:xfrm>
            <a:off x="5791200" y="1546225"/>
            <a:ext cx="419100" cy="244475"/>
          </a:xfrm>
          <a:prstGeom prst="rect">
            <a:avLst/>
          </a:prstGeom>
          <a:noFill/>
          <a:ln w="9525">
            <a:noFill/>
            <a:miter lim="800000"/>
            <a:headEnd/>
            <a:tailEnd/>
          </a:ln>
          <a:effectLst/>
        </p:spPr>
        <p:txBody>
          <a:bodyPr lIns="0" tIns="0" rIns="0" bIns="0">
            <a:spAutoFit/>
          </a:bodyPr>
          <a:lstStyle/>
          <a:p>
            <a:pPr algn="ctr" eaLnBrk="0" hangingPunct="0">
              <a:lnSpc>
                <a:spcPct val="100000"/>
              </a:lnSpc>
              <a:spcBef>
                <a:spcPct val="50000"/>
              </a:spcBef>
            </a:pPr>
            <a:r>
              <a:rPr lang="en-US" sz="1600" dirty="0">
                <a:solidFill>
                  <a:schemeClr val="tx1"/>
                </a:solidFill>
                <a:latin typeface="+mj-lt"/>
              </a:rPr>
              <a:t>S</a:t>
            </a:r>
          </a:p>
        </p:txBody>
      </p:sp>
      <p:sp>
        <p:nvSpPr>
          <p:cNvPr id="43" name="Lock"/>
          <p:cNvSpPr>
            <a:spLocks noEditPoints="1" noChangeArrowheads="1"/>
          </p:cNvSpPr>
          <p:nvPr/>
        </p:nvSpPr>
        <p:spPr bwMode="auto">
          <a:xfrm>
            <a:off x="6524625" y="2019300"/>
            <a:ext cx="333375" cy="419100"/>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19050">
            <a:solidFill>
              <a:srgbClr val="000000"/>
            </a:solidFill>
            <a:miter lim="800000"/>
            <a:headEnd/>
            <a:tailEnd/>
          </a:ln>
        </p:spPr>
        <p:txBody>
          <a:bodyPr/>
          <a:lstStyle/>
          <a:p>
            <a:endParaRPr lang="en-US" dirty="0"/>
          </a:p>
        </p:txBody>
      </p:sp>
      <p:sp>
        <p:nvSpPr>
          <p:cNvPr id="44" name="Text Box 40"/>
          <p:cNvSpPr txBox="1">
            <a:spLocks noChangeArrowheads="1"/>
          </p:cNvSpPr>
          <p:nvPr/>
        </p:nvSpPr>
        <p:spPr bwMode="auto">
          <a:xfrm>
            <a:off x="6115050" y="2070100"/>
            <a:ext cx="419100" cy="244475"/>
          </a:xfrm>
          <a:prstGeom prst="rect">
            <a:avLst/>
          </a:prstGeom>
          <a:noFill/>
          <a:ln w="9525">
            <a:noFill/>
            <a:miter lim="800000"/>
            <a:headEnd/>
            <a:tailEnd/>
          </a:ln>
          <a:effectLst/>
        </p:spPr>
        <p:txBody>
          <a:bodyPr lIns="0" tIns="0" rIns="0" bIns="0">
            <a:spAutoFit/>
          </a:bodyPr>
          <a:lstStyle/>
          <a:p>
            <a:pPr algn="ctr" eaLnBrk="0" hangingPunct="0">
              <a:lnSpc>
                <a:spcPct val="100000"/>
              </a:lnSpc>
              <a:spcBef>
                <a:spcPct val="50000"/>
              </a:spcBef>
            </a:pPr>
            <a:r>
              <a:rPr lang="en-US" sz="1600" dirty="0">
                <a:solidFill>
                  <a:schemeClr val="tx1"/>
                </a:solidFill>
                <a:latin typeface="+mj-lt"/>
              </a:rPr>
              <a:t>IX</a:t>
            </a:r>
          </a:p>
        </p:txBody>
      </p:sp>
      <p:sp>
        <p:nvSpPr>
          <p:cNvPr id="45" name="Text Box 41"/>
          <p:cNvSpPr txBox="1">
            <a:spLocks noChangeArrowheads="1"/>
          </p:cNvSpPr>
          <p:nvPr/>
        </p:nvSpPr>
        <p:spPr bwMode="auto">
          <a:xfrm>
            <a:off x="8724900" y="3765550"/>
            <a:ext cx="419100" cy="244475"/>
          </a:xfrm>
          <a:prstGeom prst="rect">
            <a:avLst/>
          </a:prstGeom>
          <a:noFill/>
          <a:ln w="9525">
            <a:noFill/>
            <a:miter lim="800000"/>
            <a:headEnd/>
            <a:tailEnd/>
          </a:ln>
          <a:effectLst/>
        </p:spPr>
        <p:txBody>
          <a:bodyPr lIns="0" tIns="0" rIns="0" bIns="0">
            <a:spAutoFit/>
          </a:bodyPr>
          <a:lstStyle/>
          <a:p>
            <a:pPr algn="ctr" eaLnBrk="0" hangingPunct="0">
              <a:lnSpc>
                <a:spcPct val="100000"/>
              </a:lnSpc>
              <a:spcBef>
                <a:spcPct val="50000"/>
              </a:spcBef>
            </a:pPr>
            <a:r>
              <a:rPr lang="en-US" sz="1600" dirty="0">
                <a:solidFill>
                  <a:schemeClr val="tx1"/>
                </a:solidFill>
                <a:latin typeface="+mj-lt"/>
              </a:rPr>
              <a:t>IX</a:t>
            </a:r>
          </a:p>
        </p:txBody>
      </p:sp>
      <p:sp>
        <p:nvSpPr>
          <p:cNvPr id="46" name="Lock"/>
          <p:cNvSpPr>
            <a:spLocks noEditPoints="1" noChangeArrowheads="1"/>
          </p:cNvSpPr>
          <p:nvPr/>
        </p:nvSpPr>
        <p:spPr bwMode="auto">
          <a:xfrm>
            <a:off x="8410575" y="3733800"/>
            <a:ext cx="333375" cy="419100"/>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19050">
            <a:solidFill>
              <a:srgbClr val="000000"/>
            </a:solidFill>
            <a:miter lim="800000"/>
            <a:headEnd/>
            <a:tailEnd/>
          </a:ln>
        </p:spPr>
        <p:txBody>
          <a:bodyPr/>
          <a:lstStyle/>
          <a:p>
            <a:endParaRPr lang="en-US" dirty="0"/>
          </a:p>
        </p:txBody>
      </p:sp>
      <p:sp>
        <p:nvSpPr>
          <p:cNvPr id="47" name="Lock"/>
          <p:cNvSpPr>
            <a:spLocks noEditPoints="1" noChangeArrowheads="1"/>
          </p:cNvSpPr>
          <p:nvPr/>
        </p:nvSpPr>
        <p:spPr bwMode="auto">
          <a:xfrm>
            <a:off x="7210425" y="4533900"/>
            <a:ext cx="333375" cy="419100"/>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19050">
            <a:solidFill>
              <a:srgbClr val="000000"/>
            </a:solidFill>
            <a:miter lim="800000"/>
            <a:headEnd/>
            <a:tailEnd/>
          </a:ln>
        </p:spPr>
        <p:txBody>
          <a:bodyPr/>
          <a:lstStyle/>
          <a:p>
            <a:endParaRPr lang="en-US" dirty="0"/>
          </a:p>
        </p:txBody>
      </p:sp>
      <p:sp>
        <p:nvSpPr>
          <p:cNvPr id="48" name="Text Box 44"/>
          <p:cNvSpPr txBox="1">
            <a:spLocks noChangeArrowheads="1"/>
          </p:cNvSpPr>
          <p:nvPr/>
        </p:nvSpPr>
        <p:spPr bwMode="auto">
          <a:xfrm>
            <a:off x="6896100" y="4594225"/>
            <a:ext cx="419100" cy="244475"/>
          </a:xfrm>
          <a:prstGeom prst="rect">
            <a:avLst/>
          </a:prstGeom>
          <a:noFill/>
          <a:ln w="9525">
            <a:noFill/>
            <a:miter lim="800000"/>
            <a:headEnd/>
            <a:tailEnd/>
          </a:ln>
          <a:effectLst/>
        </p:spPr>
        <p:txBody>
          <a:bodyPr lIns="0" tIns="0" rIns="0" bIns="0">
            <a:spAutoFit/>
          </a:bodyPr>
          <a:lstStyle/>
          <a:p>
            <a:pPr algn="ctr" eaLnBrk="0" hangingPunct="0">
              <a:lnSpc>
                <a:spcPct val="100000"/>
              </a:lnSpc>
              <a:spcBef>
                <a:spcPct val="50000"/>
              </a:spcBef>
            </a:pPr>
            <a:r>
              <a:rPr lang="en-US" sz="1600" dirty="0">
                <a:solidFill>
                  <a:schemeClr val="tx1"/>
                </a:solidFill>
                <a:latin typeface="+mj-lt"/>
              </a:rPr>
              <a:t>X</a:t>
            </a:r>
          </a:p>
        </p:txBody>
      </p:sp>
      <p:sp>
        <p:nvSpPr>
          <p:cNvPr id="49" name="Line 48"/>
          <p:cNvSpPr>
            <a:spLocks noChangeShapeType="1"/>
          </p:cNvSpPr>
          <p:nvPr/>
        </p:nvSpPr>
        <p:spPr bwMode="auto">
          <a:xfrm flipV="1">
            <a:off x="7543800" y="4533900"/>
            <a:ext cx="304800" cy="152400"/>
          </a:xfrm>
          <a:prstGeom prst="line">
            <a:avLst/>
          </a:prstGeom>
          <a:noFill/>
          <a:ln w="15875">
            <a:solidFill>
              <a:schemeClr val="tx1"/>
            </a:solidFill>
            <a:round/>
            <a:headEnd/>
            <a:tailEnd type="triangle" w="med" len="med"/>
          </a:ln>
          <a:effectLst/>
        </p:spPr>
        <p:txBody>
          <a:bodyPr/>
          <a:lstStyle/>
          <a:p>
            <a:endParaRPr lang="en-US" dirty="0"/>
          </a:p>
        </p:txBody>
      </p:sp>
      <p:sp>
        <p:nvSpPr>
          <p:cNvPr id="53" name="TextBox 52"/>
          <p:cNvSpPr txBox="1"/>
          <p:nvPr/>
        </p:nvSpPr>
        <p:spPr>
          <a:xfrm>
            <a:off x="152400" y="1905000"/>
            <a:ext cx="6248400" cy="1708160"/>
          </a:xfrm>
          <a:prstGeom prst="rect">
            <a:avLst/>
          </a:prstGeom>
          <a:noFill/>
        </p:spPr>
        <p:txBody>
          <a:bodyPr wrap="square" rtlCol="0">
            <a:spAutoFit/>
          </a:bodyPr>
          <a:lstStyle/>
          <a:p>
            <a:pPr eaLnBrk="0" hangingPunct="0">
              <a:spcBef>
                <a:spcPct val="50000"/>
              </a:spcBef>
              <a:buClr>
                <a:schemeClr val="accent2">
                  <a:lumMod val="50000"/>
                </a:schemeClr>
              </a:buClr>
              <a:buFont typeface="Wingdings" pitchFamily="2" charset="2"/>
              <a:buChar char="Ø"/>
            </a:pPr>
            <a:r>
              <a:rPr lang="en-US" sz="2000" dirty="0" smtClean="0"/>
              <a:t>Imagine the user submitting a query to </a:t>
            </a:r>
            <a:br>
              <a:rPr lang="en-US" sz="2000" dirty="0" smtClean="0"/>
            </a:br>
            <a:r>
              <a:rPr lang="en-US" sz="2000" dirty="0" smtClean="0"/>
              <a:t>modify a couple of rows:</a:t>
            </a:r>
          </a:p>
          <a:p>
            <a:pPr eaLnBrk="0" hangingPunct="0">
              <a:lnSpc>
                <a:spcPct val="100000"/>
              </a:lnSpc>
            </a:pPr>
            <a:r>
              <a:rPr lang="en-US" dirty="0" smtClean="0">
                <a:solidFill>
                  <a:schemeClr val="accent2"/>
                </a:solidFill>
              </a:rPr>
              <a:t>    </a:t>
            </a:r>
            <a:endParaRPr lang="en-US" dirty="0" smtClean="0">
              <a:solidFill>
                <a:schemeClr val="tx2"/>
              </a:solidFill>
            </a:endParaRPr>
          </a:p>
          <a:p>
            <a:pPr eaLnBrk="0" hangingPunct="0">
              <a:spcBef>
                <a:spcPct val="50000"/>
              </a:spcBef>
            </a:pPr>
            <a:endParaRPr lang="en-US" dirty="0" smtClean="0"/>
          </a:p>
          <a:p>
            <a:endParaRPr lang="en-US" sz="2000" dirty="0"/>
          </a:p>
        </p:txBody>
      </p:sp>
      <p:sp>
        <p:nvSpPr>
          <p:cNvPr id="55" name="Rounded Rectangle 54"/>
          <p:cNvSpPr/>
          <p:nvPr/>
        </p:nvSpPr>
        <p:spPr>
          <a:xfrm>
            <a:off x="685800" y="2667000"/>
            <a:ext cx="5334000" cy="990600"/>
          </a:xfrm>
          <a:prstGeom prst="roundRect">
            <a:avLst>
              <a:gd name="adj" fmla="val 44017"/>
            </a:avLst>
          </a:prstGeom>
        </p:spPr>
        <p:style>
          <a:lnRef idx="2">
            <a:schemeClr val="accent1">
              <a:shade val="50000"/>
            </a:schemeClr>
          </a:lnRef>
          <a:fillRef idx="1002">
            <a:schemeClr val="lt1"/>
          </a:fillRef>
          <a:effectRef idx="0">
            <a:schemeClr val="accent1"/>
          </a:effectRef>
          <a:fontRef idx="minor">
            <a:schemeClr val="lt1"/>
          </a:fontRef>
        </p:style>
        <p:txBody>
          <a:bodyPr rtlCol="0" anchor="ctr"/>
          <a:lstStyle/>
          <a:p>
            <a:r>
              <a:rPr lang="en-US" sz="2000" b="1" dirty="0" smtClean="0">
                <a:solidFill>
                  <a:srgbClr val="002060"/>
                </a:solidFill>
              </a:rPr>
              <a:t>Update Test</a:t>
            </a:r>
          </a:p>
          <a:p>
            <a:r>
              <a:rPr lang="en-US" sz="2000" b="1" dirty="0" smtClean="0">
                <a:solidFill>
                  <a:srgbClr val="002060"/>
                </a:solidFill>
              </a:rPr>
              <a:t>	Set Name = 'Test‘</a:t>
            </a:r>
          </a:p>
          <a:p>
            <a:r>
              <a:rPr lang="en-US" sz="2000" b="1" dirty="0" smtClean="0">
                <a:solidFill>
                  <a:srgbClr val="002060"/>
                </a:solidFill>
              </a:rPr>
              <a:t>Where ID = 300</a:t>
            </a:r>
            <a:endParaRPr lang="en-US" sz="2000" b="1" dirty="0">
              <a:solidFill>
                <a:srgbClr val="002060"/>
              </a:solidFill>
            </a:endParaRPr>
          </a:p>
        </p:txBody>
      </p:sp>
      <p:sp>
        <p:nvSpPr>
          <p:cNvPr id="56" name="TextBox 55"/>
          <p:cNvSpPr txBox="1"/>
          <p:nvPr/>
        </p:nvSpPr>
        <p:spPr>
          <a:xfrm>
            <a:off x="152400" y="4540984"/>
            <a:ext cx="5181600" cy="1631216"/>
          </a:xfrm>
          <a:prstGeom prst="rect">
            <a:avLst/>
          </a:prstGeom>
          <a:noFill/>
        </p:spPr>
        <p:txBody>
          <a:bodyPr wrap="square" rtlCol="0">
            <a:spAutoFit/>
          </a:bodyPr>
          <a:lstStyle/>
          <a:p>
            <a:pPr>
              <a:buClr>
                <a:schemeClr val="accent2">
                  <a:lumMod val="50000"/>
                </a:schemeClr>
              </a:buClr>
              <a:buFont typeface="Wingdings" pitchFamily="2" charset="2"/>
              <a:buChar char="Ø"/>
            </a:pPr>
            <a:r>
              <a:rPr lang="en-US" sz="2000" dirty="0" smtClean="0"/>
              <a:t>Second, SQL Server needs to find the page on which the row(s) exist and lock them with IX locks. If an index exists this can speed the request and limit the number of pages accessed.</a:t>
            </a:r>
            <a:endParaRPr lang="en-US" sz="2000" dirty="0"/>
          </a:p>
        </p:txBody>
      </p:sp>
      <p:sp>
        <p:nvSpPr>
          <p:cNvPr id="57" name="TextBox 56"/>
          <p:cNvSpPr txBox="1"/>
          <p:nvPr/>
        </p:nvSpPr>
        <p:spPr>
          <a:xfrm>
            <a:off x="5105400" y="5229761"/>
            <a:ext cx="3962400" cy="1015663"/>
          </a:xfrm>
          <a:prstGeom prst="rect">
            <a:avLst/>
          </a:prstGeom>
          <a:noFill/>
        </p:spPr>
        <p:txBody>
          <a:bodyPr wrap="square" rtlCol="0">
            <a:spAutoFit/>
          </a:bodyPr>
          <a:lstStyle/>
          <a:p>
            <a:pPr>
              <a:buClr>
                <a:schemeClr val="accent2">
                  <a:lumMod val="50000"/>
                </a:schemeClr>
              </a:buClr>
              <a:buFont typeface="Wingdings" pitchFamily="2" charset="2"/>
              <a:buChar char="Ø"/>
            </a:pPr>
            <a:r>
              <a:rPr lang="en-US" sz="2000" dirty="0" smtClean="0"/>
              <a:t>Finally, an </a:t>
            </a:r>
            <a:r>
              <a:rPr lang="en-US" sz="2000" dirty="0" err="1" smtClean="0"/>
              <a:t>eXclusive</a:t>
            </a:r>
            <a:r>
              <a:rPr lang="en-US" sz="2000" dirty="0" smtClean="0"/>
              <a:t> lock is acquired on the row(s) that need to be modified.</a:t>
            </a:r>
            <a:endParaRPr lang="en-US" sz="2000" dirty="0"/>
          </a:p>
        </p:txBody>
      </p:sp>
      <p:sp>
        <p:nvSpPr>
          <p:cNvPr id="58" name="TextBox 57"/>
          <p:cNvSpPr txBox="1"/>
          <p:nvPr/>
        </p:nvSpPr>
        <p:spPr>
          <a:xfrm>
            <a:off x="0" y="685800"/>
            <a:ext cx="9144000" cy="569387"/>
          </a:xfrm>
          <a:prstGeom prst="rect">
            <a:avLst/>
          </a:prstGeom>
          <a:noFill/>
        </p:spPr>
        <p:txBody>
          <a:bodyPr wrap="square" rtlCol="0">
            <a:spAutoFit/>
          </a:bodyPr>
          <a:lstStyle/>
          <a:p>
            <a:pPr algn="ctr"/>
            <a:r>
              <a:rPr lang="en-US" sz="3100" dirty="0" smtClean="0">
                <a:solidFill>
                  <a:srgbClr val="FFFF00"/>
                </a:solidFill>
              </a:rPr>
              <a:t>More Lock Than You Think?</a:t>
            </a:r>
            <a:endParaRPr lang="en-US" sz="3100" dirty="0">
              <a:solidFill>
                <a:srgbClr val="FFFF00"/>
              </a:solidFill>
            </a:endParaRPr>
          </a:p>
        </p:txBody>
      </p:sp>
      <p:sp>
        <p:nvSpPr>
          <p:cNvPr id="59" name="TextBox 58"/>
          <p:cNvSpPr txBox="1"/>
          <p:nvPr/>
        </p:nvSpPr>
        <p:spPr>
          <a:xfrm>
            <a:off x="152401" y="3711714"/>
            <a:ext cx="7086599" cy="707886"/>
          </a:xfrm>
          <a:prstGeom prst="rect">
            <a:avLst/>
          </a:prstGeom>
          <a:noFill/>
        </p:spPr>
        <p:txBody>
          <a:bodyPr wrap="square" rtlCol="0">
            <a:spAutoFit/>
          </a:bodyPr>
          <a:lstStyle/>
          <a:p>
            <a:r>
              <a:rPr lang="en-US" sz="2000" dirty="0" smtClean="0"/>
              <a:t>To perform the update SQL Server needs to first access the table and lock it with an IX (Intent </a:t>
            </a:r>
            <a:r>
              <a:rPr lang="en-US" sz="2000" dirty="0" err="1" smtClean="0"/>
              <a:t>eXclusive</a:t>
            </a:r>
            <a:r>
              <a:rPr lang="en-US" sz="2000" dirty="0" smtClean="0"/>
              <a:t>) lock.</a:t>
            </a:r>
            <a:endParaRPr lang="en-US" sz="2000" dirty="0"/>
          </a:p>
        </p:txBody>
      </p:sp>
      <p:sp>
        <p:nvSpPr>
          <p:cNvPr id="60" name="TextBox 59"/>
          <p:cNvSpPr txBox="1"/>
          <p:nvPr/>
        </p:nvSpPr>
        <p:spPr>
          <a:xfrm>
            <a:off x="0" y="0"/>
            <a:ext cx="9144000" cy="769441"/>
          </a:xfrm>
          <a:prstGeom prst="rect">
            <a:avLst/>
          </a:prstGeom>
          <a:noFill/>
        </p:spPr>
        <p:txBody>
          <a:bodyPr wrap="square" rtlCol="0">
            <a:spAutoFit/>
          </a:bodyPr>
          <a:lstStyle/>
          <a:p>
            <a:pPr algn="ctr"/>
            <a:r>
              <a:rPr lang="en-US" sz="4400" i="1" dirty="0" smtClean="0">
                <a:solidFill>
                  <a:schemeClr val="bg1"/>
                </a:solidFill>
              </a:rPr>
              <a:t>Locking</a:t>
            </a:r>
            <a:endParaRPr lang="en-US" sz="4400" i="1" dirty="0">
              <a:solidFill>
                <a:schemeClr val="bg1"/>
              </a:solidFill>
            </a:endParaRPr>
          </a:p>
        </p:txBody>
      </p:sp>
      <p:sp>
        <p:nvSpPr>
          <p:cNvPr id="50" name="Lock"/>
          <p:cNvSpPr>
            <a:spLocks noEditPoints="1" noChangeArrowheads="1"/>
          </p:cNvSpPr>
          <p:nvPr/>
        </p:nvSpPr>
        <p:spPr bwMode="auto">
          <a:xfrm>
            <a:off x="6096000" y="1485900"/>
            <a:ext cx="333375" cy="419100"/>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19050">
            <a:solidFill>
              <a:srgbClr val="000000"/>
            </a:solidFill>
            <a:miter lim="800000"/>
            <a:headEnd/>
            <a:tailEnd/>
          </a:ln>
        </p:spPr>
        <p:txBody>
          <a:bodyPr/>
          <a:lstStyle/>
          <a:p>
            <a:endParaRPr lang="en-US"/>
          </a:p>
        </p:txBody>
      </p:sp>
      <p:sp>
        <p:nvSpPr>
          <p:cNvPr id="51" name="Text Box 35"/>
          <p:cNvSpPr txBox="1">
            <a:spLocks noChangeArrowheads="1"/>
          </p:cNvSpPr>
          <p:nvPr/>
        </p:nvSpPr>
        <p:spPr bwMode="auto">
          <a:xfrm>
            <a:off x="6248400" y="1492250"/>
            <a:ext cx="1371600" cy="336550"/>
          </a:xfrm>
          <a:prstGeom prst="rect">
            <a:avLst/>
          </a:prstGeom>
          <a:noFill/>
          <a:ln w="9525">
            <a:noFill/>
            <a:miter lim="800000"/>
            <a:headEnd/>
            <a:tailEnd/>
          </a:ln>
          <a:effectLst/>
        </p:spPr>
        <p:txBody>
          <a:bodyPr>
            <a:spAutoFit/>
          </a:bodyPr>
          <a:lstStyle/>
          <a:p>
            <a:pPr algn="ctr" eaLnBrk="0" hangingPunct="0">
              <a:lnSpc>
                <a:spcPct val="100000"/>
              </a:lnSpc>
              <a:spcBef>
                <a:spcPct val="50000"/>
              </a:spcBef>
            </a:pPr>
            <a:r>
              <a:rPr lang="en-US" sz="1600" dirty="0">
                <a:solidFill>
                  <a:schemeClr val="tx1"/>
                </a:solidFill>
                <a:latin typeface="+mj-lt"/>
              </a:rPr>
              <a:t>Database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blinds(horizontal)">
                                      <p:cBhvr>
                                        <p:cTn id="10" dur="500"/>
                                        <p:tgtEl>
                                          <p:spTgt spid="5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blinds(horizontal)">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blinds(horizontal)">
                                      <p:cBhvr>
                                        <p:cTn id="18" dur="500"/>
                                        <p:tgtEl>
                                          <p:spTgt spid="5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blinds(horizontal)">
                                      <p:cBhvr>
                                        <p:cTn id="21" dur="500"/>
                                        <p:tgtEl>
                                          <p:spTgt spid="5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blinds(horizontal)">
                                      <p:cBhvr>
                                        <p:cTn id="26" dur="500"/>
                                        <p:tgtEl>
                                          <p:spTgt spid="5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blinds(horizontal)">
                                      <p:cBhvr>
                                        <p:cTn id="29" dur="500"/>
                                        <p:tgtEl>
                                          <p:spTgt spid="4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blinds(horizontal)">
                                      <p:cBhvr>
                                        <p:cTn id="32" dur="500"/>
                                        <p:tgtEl>
                                          <p:spTgt spid="4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blinds(horizontal)">
                                      <p:cBhvr>
                                        <p:cTn id="35" dur="500"/>
                                        <p:tgtEl>
                                          <p:spTgt spid="43"/>
                                        </p:tgtEl>
                                      </p:cBhvr>
                                    </p:animEffect>
                                  </p:childTnLst>
                                </p:cTn>
                              </p:par>
                              <p:par>
                                <p:cTn id="36" presetID="3" presetClass="entr" presetSubtype="1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linds(horizontal)">
                                      <p:cBhvr>
                                        <p:cTn id="38" dur="500"/>
                                        <p:tgtEl>
                                          <p:spTgt spid="10"/>
                                        </p:tgtEl>
                                      </p:cBhvr>
                                    </p:animEffect>
                                  </p:childTnLst>
                                </p:cTn>
                              </p:par>
                              <p:par>
                                <p:cTn id="39" presetID="3" presetClass="entr" presetSubtype="1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par>
                                <p:cTn id="42" presetID="3" presetClass="entr" presetSubtype="1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linds(horizontal)">
                                      <p:cBhvr>
                                        <p:cTn id="44" dur="500"/>
                                        <p:tgtEl>
                                          <p:spTgt spid="23"/>
                                        </p:tgtEl>
                                      </p:cBhvr>
                                    </p:animEffect>
                                  </p:childTnLst>
                                </p:cTn>
                              </p:par>
                              <p:par>
                                <p:cTn id="45" presetID="3" presetClass="entr" presetSubtype="1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blinds(horizontal)">
                                      <p:cBhvr>
                                        <p:cTn id="47" dur="500"/>
                                        <p:tgtEl>
                                          <p:spTgt spid="29"/>
                                        </p:tgtEl>
                                      </p:cBhvr>
                                    </p:animEffect>
                                  </p:childTnLst>
                                </p:cTn>
                              </p:par>
                              <p:par>
                                <p:cTn id="48" presetID="3" presetClass="entr" presetSubtype="10" fill="hold"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blinds(horizontal)">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blinds(horizontal)">
                                      <p:cBhvr>
                                        <p:cTn id="55" dur="500"/>
                                        <p:tgtEl>
                                          <p:spTgt spid="56"/>
                                        </p:tgtEl>
                                      </p:cBhvr>
                                    </p:animEffect>
                                  </p:childTnLst>
                                </p:cTn>
                              </p:par>
                              <p:par>
                                <p:cTn id="56" presetID="3" presetClass="entr" presetSubtype="10" fill="hold"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blinds(horizontal)">
                                      <p:cBhvr>
                                        <p:cTn id="58" dur="500"/>
                                        <p:tgtEl>
                                          <p:spTgt spid="35"/>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blinds(horizontal)">
                                      <p:cBhvr>
                                        <p:cTn id="61" dur="500"/>
                                        <p:tgtEl>
                                          <p:spTgt spid="46"/>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blinds(horizontal)">
                                      <p:cBhvr>
                                        <p:cTn id="64" dur="500"/>
                                        <p:tgtEl>
                                          <p:spTgt spid="45"/>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blinds(horizontal)">
                                      <p:cBhvr>
                                        <p:cTn id="69" dur="500"/>
                                        <p:tgtEl>
                                          <p:spTgt spid="4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blinds(horizontal)">
                                      <p:cBhvr>
                                        <p:cTn id="72" dur="500"/>
                                        <p:tgtEl>
                                          <p:spTgt spid="47"/>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blinds(horizontal)">
                                      <p:cBhvr>
                                        <p:cTn id="75" dur="500"/>
                                        <p:tgtEl>
                                          <p:spTgt spid="49"/>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blinds(horizontal)">
                                      <p:cBhvr>
                                        <p:cTn id="7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animBg="1"/>
      <p:bldP spid="44" grpId="0"/>
      <p:bldP spid="45" grpId="0"/>
      <p:bldP spid="46" grpId="0" animBg="1"/>
      <p:bldP spid="47" grpId="0" animBg="1"/>
      <p:bldP spid="48" grpId="0"/>
      <p:bldP spid="49" grpId="0" animBg="1"/>
      <p:bldP spid="53" grpId="0"/>
      <p:bldP spid="55" grpId="0" animBg="1"/>
      <p:bldP spid="56" grpId="0"/>
      <p:bldP spid="57" grpId="0"/>
      <p:bldP spid="59" grpId="0"/>
      <p:bldP spid="50" grpId="0" animBg="1"/>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normAutofit/>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8" name="Rectangle 3"/>
          <p:cNvSpPr txBox="1">
            <a:spLocks noChangeAspect="1" noChangeArrowheads="1"/>
          </p:cNvSpPr>
          <p:nvPr/>
        </p:nvSpPr>
        <p:spPr>
          <a:xfrm>
            <a:off x="0" y="1219200"/>
            <a:ext cx="9144000" cy="5105400"/>
          </a:xfrm>
          <a:prstGeom prst="rect">
            <a:avLst/>
          </a:prstGeom>
        </p:spPr>
        <p:txBody>
          <a:bodyPr vert="horz" lIns="91440" tIns="45720" rIns="91440" bIns="45720" rtlCol="0">
            <a:normAutofit/>
          </a:bodyPr>
          <a:lstStyle/>
          <a:p>
            <a:pPr lvl="1">
              <a:spcBef>
                <a:spcPct val="20000"/>
              </a:spcBef>
              <a:buClr>
                <a:schemeClr val="accent2">
                  <a:lumMod val="50000"/>
                </a:schemeClr>
              </a:buClr>
            </a:pPr>
            <a:endParaRPr lang="en-US" sz="2000" dirty="0" smtClean="0"/>
          </a:p>
        </p:txBody>
      </p:sp>
      <p:sp>
        <p:nvSpPr>
          <p:cNvPr id="58" name="TextBox 57"/>
          <p:cNvSpPr txBox="1"/>
          <p:nvPr/>
        </p:nvSpPr>
        <p:spPr>
          <a:xfrm>
            <a:off x="0" y="685800"/>
            <a:ext cx="9144000" cy="569387"/>
          </a:xfrm>
          <a:prstGeom prst="rect">
            <a:avLst/>
          </a:prstGeom>
          <a:noFill/>
        </p:spPr>
        <p:txBody>
          <a:bodyPr wrap="square" rtlCol="0">
            <a:spAutoFit/>
          </a:bodyPr>
          <a:lstStyle/>
          <a:p>
            <a:pPr algn="ctr"/>
            <a:r>
              <a:rPr lang="en-US" sz="3100" dirty="0" smtClean="0">
                <a:solidFill>
                  <a:srgbClr val="FFFF00"/>
                </a:solidFill>
              </a:rPr>
              <a:t>More Lock Than You Think?</a:t>
            </a:r>
            <a:endParaRPr lang="en-US" sz="3100" dirty="0">
              <a:solidFill>
                <a:srgbClr val="FFFF00"/>
              </a:solidFill>
            </a:endParaRPr>
          </a:p>
        </p:txBody>
      </p:sp>
      <p:sp>
        <p:nvSpPr>
          <p:cNvPr id="60" name="TextBox 59"/>
          <p:cNvSpPr txBox="1"/>
          <p:nvPr/>
        </p:nvSpPr>
        <p:spPr>
          <a:xfrm>
            <a:off x="0" y="0"/>
            <a:ext cx="9144000" cy="769441"/>
          </a:xfrm>
          <a:prstGeom prst="rect">
            <a:avLst/>
          </a:prstGeom>
          <a:noFill/>
        </p:spPr>
        <p:txBody>
          <a:bodyPr wrap="square" rtlCol="0">
            <a:spAutoFit/>
          </a:bodyPr>
          <a:lstStyle/>
          <a:p>
            <a:pPr algn="ctr"/>
            <a:r>
              <a:rPr lang="en-US" sz="4400" i="1" dirty="0" smtClean="0">
                <a:solidFill>
                  <a:schemeClr val="bg1"/>
                </a:solidFill>
              </a:rPr>
              <a:t>Locking</a:t>
            </a:r>
            <a:endParaRPr lang="en-US" sz="4400" i="1" dirty="0">
              <a:solidFill>
                <a:schemeClr val="bg1"/>
              </a:solidFill>
            </a:endParaRPr>
          </a:p>
        </p:txBody>
      </p:sp>
      <p:sp>
        <p:nvSpPr>
          <p:cNvPr id="61" name="TextBox 60"/>
          <p:cNvSpPr txBox="1"/>
          <p:nvPr/>
        </p:nvSpPr>
        <p:spPr>
          <a:xfrm>
            <a:off x="0" y="2697540"/>
            <a:ext cx="9144000" cy="1569660"/>
          </a:xfrm>
          <a:prstGeom prst="rect">
            <a:avLst/>
          </a:prstGeom>
          <a:noFill/>
        </p:spPr>
        <p:txBody>
          <a:bodyPr wrap="square" rtlCol="0">
            <a:spAutoFit/>
          </a:bodyPr>
          <a:lstStyle/>
          <a:p>
            <a:pPr algn="ctr"/>
            <a:r>
              <a:rPr lang="en-US" sz="9600" b="1" dirty="0" smtClean="0"/>
              <a:t>Demo</a:t>
            </a:r>
            <a:endParaRPr lang="en-US" sz="96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0" name="TextBox 9"/>
          <p:cNvSpPr txBox="1"/>
          <p:nvPr/>
        </p:nvSpPr>
        <p:spPr>
          <a:xfrm>
            <a:off x="0" y="685800"/>
            <a:ext cx="9144000" cy="569387"/>
          </a:xfrm>
          <a:prstGeom prst="rect">
            <a:avLst/>
          </a:prstGeom>
          <a:noFill/>
        </p:spPr>
        <p:txBody>
          <a:bodyPr wrap="square" rtlCol="0">
            <a:spAutoFit/>
          </a:bodyPr>
          <a:lstStyle/>
          <a:p>
            <a:pPr algn="ctr"/>
            <a:r>
              <a:rPr lang="en-US" sz="3100" dirty="0" smtClean="0">
                <a:solidFill>
                  <a:srgbClr val="FFFF00"/>
                </a:solidFill>
              </a:rPr>
              <a:t>Can We See The Locks?</a:t>
            </a:r>
            <a:endParaRPr lang="en-US" sz="3100" dirty="0">
              <a:solidFill>
                <a:srgbClr val="FFFF00"/>
              </a:solidFill>
            </a:endParaRPr>
          </a:p>
        </p:txBody>
      </p:sp>
      <p:graphicFrame>
        <p:nvGraphicFramePr>
          <p:cNvPr id="11" name="Group 78"/>
          <p:cNvGraphicFramePr>
            <a:graphicFrameLocks noGrp="1"/>
          </p:cNvGraphicFramePr>
          <p:nvPr/>
        </p:nvGraphicFramePr>
        <p:xfrm>
          <a:off x="228600" y="3657600"/>
          <a:ext cx="8709025" cy="2406725"/>
        </p:xfrm>
        <a:graphic>
          <a:graphicData uri="http://schemas.openxmlformats.org/drawingml/2006/table">
            <a:tbl>
              <a:tblPr/>
              <a:tblGrid>
                <a:gridCol w="690409"/>
                <a:gridCol w="747809"/>
                <a:gridCol w="1645499"/>
                <a:gridCol w="841883"/>
                <a:gridCol w="841883"/>
                <a:gridCol w="2036543"/>
                <a:gridCol w="762000"/>
                <a:gridCol w="1142999"/>
              </a:tblGrid>
              <a:tr h="311902">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err="1" smtClean="0">
                          <a:ln>
                            <a:noFill/>
                          </a:ln>
                          <a:solidFill>
                            <a:schemeClr val="tx1"/>
                          </a:solidFill>
                          <a:effectLst/>
                          <a:latin typeface="Lucida Console" pitchFamily="49" charset="0"/>
                          <a:cs typeface="Courier New" pitchFamily="49" charset="0"/>
                        </a:rPr>
                        <a:t>spid</a:t>
                      </a:r>
                      <a:endParaRPr kumimoji="0" lang="en-US" sz="1600" b="0" i="0" u="none" strike="noStrike" cap="none" normalizeH="0" baseline="0" dirty="0" smtClean="0">
                        <a:ln>
                          <a:noFill/>
                        </a:ln>
                        <a:solidFill>
                          <a:schemeClr val="tx1"/>
                        </a:solidFill>
                        <a:effectLst/>
                        <a:latin typeface="Lucida Console" pitchFamily="49" charset="0"/>
                        <a:cs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err="1" smtClean="0">
                          <a:ln>
                            <a:noFill/>
                          </a:ln>
                          <a:solidFill>
                            <a:schemeClr val="tx1"/>
                          </a:solidFill>
                          <a:effectLst/>
                          <a:latin typeface="Lucida Console" pitchFamily="49" charset="0"/>
                          <a:cs typeface="Courier New" pitchFamily="49" charset="0"/>
                        </a:rPr>
                        <a:t>dbid</a:t>
                      </a:r>
                      <a:endParaRPr kumimoji="0" lang="en-US" sz="1600" b="0" i="0" u="none" strike="noStrike" cap="none" normalizeH="0" baseline="0" dirty="0" smtClean="0">
                        <a:ln>
                          <a:noFill/>
                        </a:ln>
                        <a:solidFill>
                          <a:schemeClr val="tx1"/>
                        </a:solidFill>
                        <a:effectLst/>
                        <a:latin typeface="Lucida Console"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err="1" smtClean="0">
                          <a:ln>
                            <a:noFill/>
                          </a:ln>
                          <a:solidFill>
                            <a:schemeClr val="tx1"/>
                          </a:solidFill>
                          <a:effectLst/>
                          <a:latin typeface="Lucida Console" pitchFamily="49" charset="0"/>
                          <a:cs typeface="Courier New" pitchFamily="49" charset="0"/>
                        </a:rPr>
                        <a:t>ObjId</a:t>
                      </a:r>
                      <a:endParaRPr kumimoji="0" lang="en-US" sz="1600" b="0" i="0" u="none" strike="noStrike" cap="none" normalizeH="0" baseline="0" dirty="0" smtClean="0">
                        <a:ln>
                          <a:noFill/>
                        </a:ln>
                        <a:solidFill>
                          <a:schemeClr val="tx1"/>
                        </a:solidFill>
                        <a:effectLst/>
                        <a:latin typeface="Lucida Console"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err="1" smtClean="0">
                          <a:ln>
                            <a:noFill/>
                          </a:ln>
                          <a:solidFill>
                            <a:schemeClr val="tx1"/>
                          </a:solidFill>
                          <a:effectLst/>
                          <a:latin typeface="Lucida Console" pitchFamily="49" charset="0"/>
                          <a:cs typeface="Courier New" pitchFamily="49" charset="0"/>
                        </a:rPr>
                        <a:t>IndID</a:t>
                      </a:r>
                      <a:endParaRPr kumimoji="0" lang="en-US" sz="1600" b="0" i="0" u="none" strike="noStrike" cap="none" normalizeH="0" baseline="0" dirty="0" smtClean="0">
                        <a:ln>
                          <a:noFill/>
                        </a:ln>
                        <a:solidFill>
                          <a:schemeClr val="tx1"/>
                        </a:solidFill>
                        <a:effectLst/>
                        <a:latin typeface="Lucida Console"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1"/>
                          </a:solidFill>
                          <a:effectLst/>
                          <a:latin typeface="Lucida Console" pitchFamily="49" charset="0"/>
                          <a:cs typeface="Courier New" pitchFamily="49"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1"/>
                          </a:solidFill>
                          <a:effectLst/>
                          <a:latin typeface="Lucida Console" pitchFamily="49" charset="0"/>
                          <a:cs typeface="Courier New" pitchFamily="49" charset="0"/>
                        </a:rPr>
                        <a:t>Resource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1"/>
                          </a:solidFill>
                          <a:effectLst/>
                          <a:latin typeface="Lucida Console" pitchFamily="49" charset="0"/>
                          <a:cs typeface="Courier New" pitchFamily="49" charset="0"/>
                        </a:rPr>
                        <a:t>Mode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1"/>
                          </a:solidFill>
                          <a:effectLst/>
                          <a:latin typeface="Lucida Console" pitchFamily="49" charset="0"/>
                          <a:cs typeface="Courier New" pitchFamily="49" charset="0"/>
                        </a:rPr>
                        <a:t>Status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72">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1"/>
                          </a:solidFill>
                          <a:effectLst/>
                          <a:latin typeface="Lucida Console" pitchFamily="49" charset="0"/>
                          <a:cs typeface="Courier New" pitchFamily="49" charset="0"/>
                        </a:rPr>
                        <a:t>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1"/>
                          </a:solidFill>
                          <a:effectLst/>
                          <a:latin typeface="Lucida Console" pitchFamily="49" charset="0"/>
                          <a:cs typeface="Courier New" pitchFamily="49"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1"/>
                          </a:solidFill>
                          <a:effectLst/>
                          <a:latin typeface="Lucida Console" pitchFamily="49" charset="0"/>
                          <a:cs typeface="Courier New" pitchFamily="49"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1"/>
                          </a:solidFill>
                          <a:effectLst/>
                          <a:latin typeface="Lucida Console" pitchFamily="49" charset="0"/>
                          <a:cs typeface="Courier New" pitchFamily="49"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1"/>
                          </a:solidFill>
                          <a:effectLst/>
                          <a:latin typeface="Lucida Console" pitchFamily="49" charset="0"/>
                          <a:cs typeface="Courier New" pitchFamily="49" charset="0"/>
                        </a:rPr>
                        <a:t>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endParaRPr kumimoji="0" lang="en-US" sz="1600" b="0" i="0" u="none" strike="noStrike" cap="none" normalizeH="0" baseline="0" dirty="0" smtClean="0">
                        <a:ln>
                          <a:noFill/>
                        </a:ln>
                        <a:solidFill>
                          <a:schemeClr val="tx1"/>
                        </a:solidFill>
                        <a:effectLst/>
                        <a:latin typeface="Lucida Console"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1"/>
                          </a:solidFill>
                          <a:effectLst/>
                          <a:latin typeface="Lucida Console"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1"/>
                          </a:solidFill>
                          <a:effectLst/>
                          <a:latin typeface="Lucida Console" pitchFamily="49" charset="0"/>
                          <a:cs typeface="Courier New" pitchFamily="49" charset="0"/>
                        </a:rPr>
                        <a:t>GRANT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231">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2"/>
                          </a:solidFill>
                          <a:effectLst/>
                          <a:latin typeface="Lucida Console" pitchFamily="49" charset="0"/>
                          <a:cs typeface="Courier New" pitchFamily="49" charset="0"/>
                        </a:rPr>
                        <a:t>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2"/>
                          </a:solidFill>
                          <a:effectLst/>
                          <a:latin typeface="Lucida Console" pitchFamily="49" charset="0"/>
                          <a:cs typeface="Courier New" pitchFamily="49"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2"/>
                          </a:solidFill>
                          <a:effectLst/>
                          <a:latin typeface="Lucida Console" pitchFamily="49" charset="0"/>
                          <a:cs typeface="Courier New" pitchFamily="49" charset="0"/>
                        </a:rPr>
                        <a:t>2073058421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2"/>
                          </a:solidFill>
                          <a:effectLst/>
                          <a:latin typeface="Lucida Console" pitchFamily="49" charset="0"/>
                          <a:cs typeface="Courier New" pitchFamily="49"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2"/>
                          </a:solidFill>
                          <a:effectLst/>
                          <a:latin typeface="Lucida Console" pitchFamily="49" charset="0"/>
                          <a:cs typeface="Courier New" pitchFamily="49" charset="0"/>
                        </a:rPr>
                        <a:t>PAG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2"/>
                          </a:solidFill>
                          <a:effectLst/>
                          <a:latin typeface="Lucida Console" pitchFamily="49" charset="0"/>
                          <a:cs typeface="Courier New" pitchFamily="49" charset="0"/>
                        </a:rPr>
                        <a:t>1:173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2"/>
                          </a:solidFill>
                          <a:effectLst/>
                          <a:latin typeface="Lucida Console" pitchFamily="49" charset="0"/>
                          <a:cs typeface="Courier New" pitchFamily="49" charset="0"/>
                        </a:rPr>
                        <a:t>IX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2"/>
                          </a:solidFill>
                          <a:effectLst/>
                          <a:latin typeface="Lucida Console" pitchFamily="49" charset="0"/>
                          <a:cs typeface="Courier New" pitchFamily="49" charset="0"/>
                        </a:rPr>
                        <a:t>GRANT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72">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1"/>
                          </a:solidFill>
                          <a:effectLst/>
                          <a:latin typeface="Lucida Console" pitchFamily="49" charset="0"/>
                          <a:cs typeface="Courier New" pitchFamily="49" charset="0"/>
                        </a:rPr>
                        <a:t>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1"/>
                          </a:solidFill>
                          <a:effectLst/>
                          <a:latin typeface="Lucida Console" pitchFamily="49" charset="0"/>
                          <a:cs typeface="Courier New" pitchFamily="49"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1"/>
                          </a:solidFill>
                          <a:effectLst/>
                          <a:latin typeface="Lucida Console" pitchFamily="49" charset="0"/>
                          <a:cs typeface="Courier New" pitchFamily="49" charset="0"/>
                        </a:rPr>
                        <a:t>1131151075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1"/>
                          </a:solidFill>
                          <a:effectLst/>
                          <a:latin typeface="Lucida Console" pitchFamily="49" charset="0"/>
                          <a:cs typeface="Courier New" pitchFamily="49"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1"/>
                          </a:solidFill>
                          <a:effectLst/>
                          <a:latin typeface="Lucida Console" pitchFamily="49" charset="0"/>
                          <a:cs typeface="Courier New" pitchFamily="49" charset="0"/>
                        </a:rPr>
                        <a:t>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endParaRPr kumimoji="0" lang="en-US" sz="1600" b="0" i="0" u="none" strike="noStrike" cap="none" normalizeH="0" baseline="0" dirty="0" smtClean="0">
                        <a:ln>
                          <a:noFill/>
                        </a:ln>
                        <a:solidFill>
                          <a:schemeClr val="tx1"/>
                        </a:solidFill>
                        <a:effectLst/>
                        <a:latin typeface="Lucida Console"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1"/>
                          </a:solidFill>
                          <a:effectLst/>
                          <a:latin typeface="Lucida Console" pitchFamily="49" charset="0"/>
                          <a:cs typeface="Courier New" pitchFamily="49" charset="0"/>
                        </a:rPr>
                        <a:t>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1"/>
                          </a:solidFill>
                          <a:effectLst/>
                          <a:latin typeface="Lucida Console" pitchFamily="49" charset="0"/>
                          <a:cs typeface="Courier New" pitchFamily="49" charset="0"/>
                        </a:rPr>
                        <a:t>GRANT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231">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2"/>
                          </a:solidFill>
                          <a:effectLst/>
                          <a:latin typeface="Lucida Console" pitchFamily="49" charset="0"/>
                          <a:cs typeface="Courier New" pitchFamily="49" charset="0"/>
                        </a:rPr>
                        <a:t>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2"/>
                          </a:solidFill>
                          <a:effectLst/>
                          <a:latin typeface="Lucida Console" pitchFamily="49" charset="0"/>
                          <a:cs typeface="Courier New" pitchFamily="49"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2"/>
                          </a:solidFill>
                          <a:effectLst/>
                          <a:latin typeface="Lucida Console" pitchFamily="49" charset="0"/>
                          <a:cs typeface="Courier New" pitchFamily="49" charset="0"/>
                        </a:rPr>
                        <a:t>2073058421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2"/>
                          </a:solidFill>
                          <a:effectLst/>
                          <a:latin typeface="Lucida Console" pitchFamily="49" charset="0"/>
                          <a:cs typeface="Courier New" pitchFamily="49"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2"/>
                          </a:solidFill>
                          <a:effectLst/>
                          <a:latin typeface="Lucida Console" pitchFamily="49" charset="0"/>
                          <a:cs typeface="Courier New" pitchFamily="49" charset="0"/>
                        </a:rPr>
                        <a:t>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endParaRPr kumimoji="0" lang="en-US" sz="1600" b="0" i="0" u="none" strike="noStrike" cap="none" normalizeH="0" baseline="0" dirty="0" smtClean="0">
                        <a:ln>
                          <a:noFill/>
                        </a:ln>
                        <a:solidFill>
                          <a:schemeClr val="tx2"/>
                        </a:solidFill>
                        <a:effectLst/>
                        <a:latin typeface="Lucida Console"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2"/>
                          </a:solidFill>
                          <a:effectLst/>
                          <a:latin typeface="Lucida Console" pitchFamily="49" charset="0"/>
                          <a:cs typeface="Courier New" pitchFamily="49" charset="0"/>
                        </a:rPr>
                        <a:t>IX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2"/>
                          </a:solidFill>
                          <a:effectLst/>
                          <a:latin typeface="Lucida Console" pitchFamily="49" charset="0"/>
                          <a:cs typeface="Courier New" pitchFamily="49" charset="0"/>
                        </a:rPr>
                        <a:t>GRANT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231">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2"/>
                          </a:solidFill>
                          <a:effectLst/>
                          <a:latin typeface="Lucida Console" pitchFamily="49" charset="0"/>
                          <a:cs typeface="Courier New" pitchFamily="49" charset="0"/>
                        </a:rPr>
                        <a:t>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2"/>
                          </a:solidFill>
                          <a:effectLst/>
                          <a:latin typeface="Lucida Console" pitchFamily="49" charset="0"/>
                          <a:cs typeface="Courier New" pitchFamily="49"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2"/>
                          </a:solidFill>
                          <a:effectLst/>
                          <a:latin typeface="Lucida Console" pitchFamily="49" charset="0"/>
                          <a:cs typeface="Courier New" pitchFamily="49" charset="0"/>
                        </a:rPr>
                        <a:t>2073058421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2"/>
                          </a:solidFill>
                          <a:effectLst/>
                          <a:latin typeface="Lucida Console" pitchFamily="49" charset="0"/>
                          <a:cs typeface="Courier New" pitchFamily="49"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2"/>
                          </a:solidFill>
                          <a:effectLst/>
                          <a:latin typeface="Lucida Console" pitchFamily="49" charset="0"/>
                          <a:cs typeface="Courier New" pitchFamily="49" charset="0"/>
                        </a:rPr>
                        <a:t>RID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2"/>
                          </a:solidFill>
                          <a:effectLst/>
                          <a:latin typeface="Lucida Console" pitchFamily="49" charset="0"/>
                          <a:cs typeface="Courier New" pitchFamily="49" charset="0"/>
                        </a:rPr>
                        <a:t>1:109:7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2"/>
                          </a:solidFill>
                          <a:effectLst/>
                          <a:latin typeface="Lucida Console" pitchFamily="49" charset="0"/>
                          <a:cs typeface="Courier New" pitchFamily="49"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Pct val="95000"/>
                        <a:buFontTx/>
                        <a:buNone/>
                        <a:tabLst/>
                      </a:pPr>
                      <a:r>
                        <a:rPr kumimoji="0" lang="en-US" sz="1600" b="0" i="0" u="none" strike="noStrike" cap="none" normalizeH="0" baseline="0" dirty="0" smtClean="0">
                          <a:ln>
                            <a:noFill/>
                          </a:ln>
                          <a:solidFill>
                            <a:schemeClr val="tx2"/>
                          </a:solidFill>
                          <a:effectLst/>
                          <a:latin typeface="Lucida Console" pitchFamily="49" charset="0"/>
                          <a:cs typeface="Courier New" pitchFamily="49" charset="0"/>
                        </a:rPr>
                        <a:t>GRANT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 name="Rounded Rectangle 12"/>
          <p:cNvSpPr/>
          <p:nvPr/>
        </p:nvSpPr>
        <p:spPr>
          <a:xfrm>
            <a:off x="990600" y="1676400"/>
            <a:ext cx="4876800" cy="1828800"/>
          </a:xfrm>
          <a:prstGeom prst="roundRect">
            <a:avLst>
              <a:gd name="adj" fmla="val 15798"/>
            </a:avLst>
          </a:prstGeom>
        </p:spPr>
        <p:style>
          <a:lnRef idx="2">
            <a:schemeClr val="accent1">
              <a:shade val="50000"/>
            </a:schemeClr>
          </a:lnRef>
          <a:fillRef idx="1002">
            <a:schemeClr val="lt1"/>
          </a:fillRef>
          <a:effectRef idx="0">
            <a:schemeClr val="accent1"/>
          </a:effectRef>
          <a:fontRef idx="minor">
            <a:schemeClr val="lt1"/>
          </a:fontRef>
        </p:style>
        <p:txBody>
          <a:bodyPr rtlCol="0" anchor="ctr"/>
          <a:lstStyle/>
          <a:p>
            <a:r>
              <a:rPr lang="en-US" b="1" dirty="0" smtClean="0">
                <a:solidFill>
                  <a:srgbClr val="002060"/>
                </a:solidFill>
              </a:rPr>
              <a:t>Begin Transaction</a:t>
            </a:r>
          </a:p>
          <a:p>
            <a:r>
              <a:rPr lang="en-US" b="1" dirty="0" smtClean="0">
                <a:solidFill>
                  <a:srgbClr val="002060"/>
                </a:solidFill>
              </a:rPr>
              <a:t>Update Test</a:t>
            </a:r>
          </a:p>
          <a:p>
            <a:r>
              <a:rPr lang="en-US" b="1" dirty="0" smtClean="0">
                <a:solidFill>
                  <a:srgbClr val="002060"/>
                </a:solidFill>
              </a:rPr>
              <a:t>	Set Name = 'Test‘</a:t>
            </a:r>
          </a:p>
          <a:p>
            <a:r>
              <a:rPr lang="en-US" b="1" dirty="0" smtClean="0">
                <a:solidFill>
                  <a:srgbClr val="002060"/>
                </a:solidFill>
              </a:rPr>
              <a:t>Where ID = 300</a:t>
            </a:r>
          </a:p>
          <a:p>
            <a:r>
              <a:rPr lang="en-US" b="1" dirty="0" smtClean="0">
                <a:solidFill>
                  <a:srgbClr val="002060"/>
                </a:solidFill>
              </a:rPr>
              <a:t>Exec </a:t>
            </a:r>
            <a:r>
              <a:rPr lang="en-US" b="1" dirty="0" err="1" smtClean="0">
                <a:solidFill>
                  <a:srgbClr val="002060"/>
                </a:solidFill>
              </a:rPr>
              <a:t>sp_lock</a:t>
            </a:r>
            <a:r>
              <a:rPr lang="en-US" b="1" dirty="0" smtClean="0">
                <a:solidFill>
                  <a:srgbClr val="002060"/>
                </a:solidFill>
              </a:rPr>
              <a:t> @@</a:t>
            </a:r>
            <a:r>
              <a:rPr lang="en-US" b="1" dirty="0" err="1" smtClean="0">
                <a:solidFill>
                  <a:srgbClr val="002060"/>
                </a:solidFill>
              </a:rPr>
              <a:t>spid</a:t>
            </a:r>
            <a:endParaRPr lang="en-US" b="1" dirty="0" smtClean="0">
              <a:solidFill>
                <a:srgbClr val="002060"/>
              </a:solidFill>
            </a:endParaRPr>
          </a:p>
          <a:p>
            <a:r>
              <a:rPr lang="en-US" b="1" dirty="0" smtClean="0">
                <a:solidFill>
                  <a:srgbClr val="002060"/>
                </a:solidFill>
              </a:rPr>
              <a:t>Rollback Transaction</a:t>
            </a:r>
            <a:endParaRPr lang="en-US" b="1" dirty="0">
              <a:solidFill>
                <a:srgbClr val="002060"/>
              </a:solidFill>
            </a:endParaRPr>
          </a:p>
        </p:txBody>
      </p:sp>
      <p:sp>
        <p:nvSpPr>
          <p:cNvPr id="14" name="TextBox 13"/>
          <p:cNvSpPr txBox="1"/>
          <p:nvPr/>
        </p:nvSpPr>
        <p:spPr>
          <a:xfrm>
            <a:off x="76200" y="1295400"/>
            <a:ext cx="1920910" cy="400110"/>
          </a:xfrm>
          <a:prstGeom prst="rect">
            <a:avLst/>
          </a:prstGeom>
          <a:noFill/>
        </p:spPr>
        <p:txBody>
          <a:bodyPr wrap="none" rtlCol="0">
            <a:spAutoFit/>
          </a:bodyPr>
          <a:lstStyle/>
          <a:p>
            <a:pPr>
              <a:buClr>
                <a:schemeClr val="accent2">
                  <a:lumMod val="50000"/>
                </a:schemeClr>
              </a:buClr>
              <a:buFont typeface="Wingdings" pitchFamily="2" charset="2"/>
              <a:buChar char="Ø"/>
            </a:pPr>
            <a:r>
              <a:rPr lang="en-US" sz="2000" dirty="0" smtClean="0"/>
              <a:t>Quick Example</a:t>
            </a:r>
            <a:endParaRPr lang="en-US" sz="2000" dirty="0"/>
          </a:p>
        </p:txBody>
      </p:sp>
      <p:sp>
        <p:nvSpPr>
          <p:cNvPr id="15" name="Text Box 74"/>
          <p:cNvSpPr txBox="1">
            <a:spLocks noChangeArrowheads="1"/>
          </p:cNvSpPr>
          <p:nvPr/>
        </p:nvSpPr>
        <p:spPr bwMode="auto">
          <a:xfrm>
            <a:off x="6096000" y="2209800"/>
            <a:ext cx="3048000" cy="1077218"/>
          </a:xfrm>
          <a:prstGeom prst="rect">
            <a:avLst/>
          </a:prstGeom>
          <a:noFill/>
          <a:ln w="9525">
            <a:noFill/>
            <a:miter lim="800000"/>
            <a:headEnd/>
            <a:tailEnd/>
          </a:ln>
          <a:effectLst/>
        </p:spPr>
        <p:txBody>
          <a:bodyPr wrap="square">
            <a:spAutoFit/>
          </a:bodyPr>
          <a:lstStyle/>
          <a:p>
            <a:pPr lvl="0" eaLnBrk="0" hangingPunct="0">
              <a:spcBef>
                <a:spcPct val="50000"/>
              </a:spcBef>
            </a:pPr>
            <a:r>
              <a:rPr lang="en-US" sz="1600" dirty="0" smtClean="0">
                <a:solidFill>
                  <a:schemeClr val="tx1"/>
                </a:solidFill>
              </a:rPr>
              <a:t>What’s the object with ID </a:t>
            </a:r>
            <a:r>
              <a:rPr lang="en-US" sz="1600" dirty="0" smtClean="0">
                <a:cs typeface="Courier New" pitchFamily="49" charset="0"/>
              </a:rPr>
              <a:t>1131151075</a:t>
            </a:r>
            <a:r>
              <a:rPr lang="en-US" sz="1600" dirty="0" smtClean="0"/>
              <a:t>?</a:t>
            </a:r>
            <a:r>
              <a:rPr lang="en-US" sz="1600" dirty="0">
                <a:solidFill>
                  <a:schemeClr val="tx1"/>
                </a:solidFill>
              </a:rPr>
              <a:t/>
            </a:r>
            <a:br>
              <a:rPr lang="en-US" sz="1600" dirty="0">
                <a:solidFill>
                  <a:schemeClr val="tx1"/>
                </a:solidFill>
              </a:rPr>
            </a:br>
            <a:r>
              <a:rPr lang="en-US" sz="1600" dirty="0">
                <a:solidFill>
                  <a:schemeClr val="tx1"/>
                </a:solidFill>
              </a:rPr>
              <a:t>That’s the lock needed to </a:t>
            </a:r>
            <a:r>
              <a:rPr lang="en-US" sz="1600" dirty="0" smtClean="0">
                <a:solidFill>
                  <a:schemeClr val="tx1"/>
                </a:solidFill>
              </a:rPr>
              <a:t>query lock information: </a:t>
            </a:r>
            <a:r>
              <a:rPr lang="en-US" sz="1600" dirty="0" err="1" smtClean="0">
                <a:cs typeface="Courier New" pitchFamily="49" charset="0"/>
              </a:rPr>
              <a:t>spt_values</a:t>
            </a:r>
            <a:endParaRPr lang="en-US" sz="1600" dirty="0">
              <a:cs typeface="Courier New" pitchFamily="49" charset="0"/>
            </a:endParaRPr>
          </a:p>
        </p:txBody>
      </p:sp>
      <p:sp>
        <p:nvSpPr>
          <p:cNvPr id="16" name="TextBox 15"/>
          <p:cNvSpPr txBox="1"/>
          <p:nvPr/>
        </p:nvSpPr>
        <p:spPr>
          <a:xfrm>
            <a:off x="0" y="0"/>
            <a:ext cx="9144000" cy="769441"/>
          </a:xfrm>
          <a:prstGeom prst="rect">
            <a:avLst/>
          </a:prstGeom>
          <a:noFill/>
        </p:spPr>
        <p:txBody>
          <a:bodyPr wrap="square" rtlCol="0">
            <a:spAutoFit/>
          </a:bodyPr>
          <a:lstStyle/>
          <a:p>
            <a:pPr algn="ctr"/>
            <a:r>
              <a:rPr lang="en-US" sz="4400" i="1" dirty="0" smtClean="0">
                <a:solidFill>
                  <a:schemeClr val="bg1"/>
                </a:solidFill>
              </a:rPr>
              <a:t>Locking</a:t>
            </a:r>
            <a:endParaRPr lang="en-US" sz="4400" i="1"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0" name="TextBox 9"/>
          <p:cNvSpPr txBox="1"/>
          <p:nvPr/>
        </p:nvSpPr>
        <p:spPr>
          <a:xfrm>
            <a:off x="0" y="685800"/>
            <a:ext cx="9144000" cy="569387"/>
          </a:xfrm>
          <a:prstGeom prst="rect">
            <a:avLst/>
          </a:prstGeom>
          <a:noFill/>
        </p:spPr>
        <p:txBody>
          <a:bodyPr wrap="square" rtlCol="0">
            <a:spAutoFit/>
          </a:bodyPr>
          <a:lstStyle/>
          <a:p>
            <a:pPr algn="ctr"/>
            <a:r>
              <a:rPr lang="en-US" sz="3100" dirty="0" smtClean="0">
                <a:solidFill>
                  <a:srgbClr val="FFFF00"/>
                </a:solidFill>
              </a:rPr>
              <a:t>Shared, Update and </a:t>
            </a:r>
            <a:r>
              <a:rPr lang="en-US" sz="3100" dirty="0" err="1" smtClean="0">
                <a:solidFill>
                  <a:srgbClr val="FFFF00"/>
                </a:solidFill>
              </a:rPr>
              <a:t>eXclusive</a:t>
            </a:r>
            <a:endParaRPr lang="en-US" sz="3100" dirty="0">
              <a:solidFill>
                <a:srgbClr val="FFFF00"/>
              </a:solidFill>
            </a:endParaRPr>
          </a:p>
        </p:txBody>
      </p:sp>
      <p:sp>
        <p:nvSpPr>
          <p:cNvPr id="16" name="TextBox 15"/>
          <p:cNvSpPr txBox="1"/>
          <p:nvPr/>
        </p:nvSpPr>
        <p:spPr>
          <a:xfrm>
            <a:off x="0" y="0"/>
            <a:ext cx="9144000" cy="769441"/>
          </a:xfrm>
          <a:prstGeom prst="rect">
            <a:avLst/>
          </a:prstGeom>
          <a:noFill/>
        </p:spPr>
        <p:txBody>
          <a:bodyPr wrap="square" rtlCol="0">
            <a:spAutoFit/>
          </a:bodyPr>
          <a:lstStyle/>
          <a:p>
            <a:pPr algn="ctr"/>
            <a:r>
              <a:rPr lang="en-US" sz="4400" i="1" dirty="0" smtClean="0">
                <a:solidFill>
                  <a:schemeClr val="bg1"/>
                </a:solidFill>
              </a:rPr>
              <a:t>Row Locks</a:t>
            </a:r>
            <a:endParaRPr lang="en-US" sz="4400" i="1" dirty="0">
              <a:solidFill>
                <a:schemeClr val="bg1"/>
              </a:solidFill>
            </a:endParaRPr>
          </a:p>
        </p:txBody>
      </p:sp>
      <p:sp>
        <p:nvSpPr>
          <p:cNvPr id="18" name="Rectangle 3"/>
          <p:cNvSpPr txBox="1">
            <a:spLocks noChangeAspect="1" noChangeArrowheads="1"/>
          </p:cNvSpPr>
          <p:nvPr/>
        </p:nvSpPr>
        <p:spPr>
          <a:xfrm>
            <a:off x="0" y="1295400"/>
            <a:ext cx="9144000" cy="182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000" b="0" i="0" u="none" strike="noStrike" kern="1200" cap="none" spc="0" normalizeH="0" baseline="0" noProof="0" dirty="0" smtClean="0">
                <a:ln>
                  <a:noFill/>
                </a:ln>
                <a:effectLst/>
                <a:uLnTx/>
                <a:uFillTx/>
                <a:ea typeface="+mn-ea"/>
                <a:cs typeface="+mn-cs"/>
              </a:rPr>
              <a:t>Shared – many readers</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000" b="0" i="0" u="none" strike="noStrike" kern="1200" cap="none" spc="0" normalizeH="0" baseline="0" noProof="0" dirty="0" smtClean="0">
                <a:ln>
                  <a:noFill/>
                </a:ln>
                <a:effectLst/>
                <a:uLnTx/>
                <a:uFillTx/>
                <a:ea typeface="+mn-ea"/>
                <a:cs typeface="+mn-cs"/>
              </a:rPr>
              <a:t>Update – reading with the intent to modify but has NOT yet modified. Allows better concurrency.</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000" b="0" i="0" u="none" strike="noStrike" kern="1200" cap="none" spc="0" normalizeH="0" baseline="0" noProof="0" dirty="0" err="1" smtClean="0">
                <a:ln>
                  <a:noFill/>
                </a:ln>
                <a:effectLst/>
                <a:uLnTx/>
                <a:uFillTx/>
                <a:ea typeface="+mn-ea"/>
                <a:cs typeface="+mn-cs"/>
              </a:rPr>
              <a:t>eXclusive</a:t>
            </a:r>
            <a:r>
              <a:rPr kumimoji="0" lang="en-US" sz="2000" b="0" i="0" u="none" strike="noStrike" kern="1200" cap="none" spc="0" normalizeH="0" baseline="0" noProof="0" dirty="0" smtClean="0">
                <a:ln>
                  <a:noFill/>
                </a:ln>
                <a:effectLst/>
                <a:uLnTx/>
                <a:uFillTx/>
                <a:ea typeface="+mn-ea"/>
                <a:cs typeface="+mn-cs"/>
              </a:rPr>
              <a:t> – has made a modification and the transaction is still pending.</a:t>
            </a:r>
            <a:endParaRPr kumimoji="0" lang="en-US" sz="2000" b="0" i="0" u="none" strike="noStrike" kern="1200" cap="none" spc="0" normalizeH="0" baseline="0" noProof="0" dirty="0">
              <a:ln>
                <a:noFill/>
              </a:ln>
              <a:effectLst/>
              <a:uLnTx/>
              <a:uFillTx/>
              <a:ea typeface="+mn-ea"/>
              <a:cs typeface="+mn-cs"/>
            </a:endParaRPr>
          </a:p>
        </p:txBody>
      </p:sp>
      <p:graphicFrame>
        <p:nvGraphicFramePr>
          <p:cNvPr id="19" name="Group 34"/>
          <p:cNvGraphicFramePr>
            <a:graphicFrameLocks noGrp="1"/>
          </p:cNvGraphicFramePr>
          <p:nvPr/>
        </p:nvGraphicFramePr>
        <p:xfrm>
          <a:off x="857250" y="3514725"/>
          <a:ext cx="7400925" cy="2228852"/>
        </p:xfrm>
        <a:graphic>
          <a:graphicData uri="http://schemas.openxmlformats.org/drawingml/2006/table">
            <a:tbl>
              <a:tblPr/>
              <a:tblGrid>
                <a:gridCol w="2014538"/>
                <a:gridCol w="1685925"/>
                <a:gridCol w="1851025"/>
                <a:gridCol w="1849437"/>
              </a:tblGrid>
              <a:tr h="557213">
                <a:tc>
                  <a:txBody>
                    <a:bodyPr/>
                    <a:lstStyle/>
                    <a:p>
                      <a:pPr marL="0" marR="0" lvl="0" indent="0" algn="ctr" defTabSz="914400" rtl="0" eaLnBrk="1" fontAlgn="base" latinLnBrk="0" hangingPunct="1">
                        <a:lnSpc>
                          <a:spcPct val="95000"/>
                        </a:lnSpc>
                        <a:spcBef>
                          <a:spcPct val="0"/>
                        </a:spcBef>
                        <a:spcAft>
                          <a:spcPct val="0"/>
                        </a:spcAft>
                        <a:buClrTx/>
                        <a:buSzPct val="95000"/>
                        <a:buFontTx/>
                        <a:buNone/>
                        <a:tabLst/>
                      </a:pPr>
                      <a:endParaRPr kumimoji="0" lang="en-US" sz="2800" b="1" i="0" u="none" strike="noStrike" cap="none" normalizeH="0" baseline="0" dirty="0" smtClean="0">
                        <a:ln>
                          <a:noFill/>
                        </a:ln>
                        <a:solidFill>
                          <a:schemeClr val="tx1"/>
                        </a:solidFill>
                        <a:effectLst/>
                        <a:latin typeface="+mj-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Pct val="95000"/>
                        <a:buFontTx/>
                        <a:buNone/>
                        <a:tabLst/>
                      </a:pPr>
                      <a:r>
                        <a:rPr kumimoji="0" lang="en-US" sz="2800" b="1" i="0" u="sng" strike="noStrike" cap="none" normalizeH="0" baseline="0" dirty="0" smtClean="0">
                          <a:ln>
                            <a:noFill/>
                          </a:ln>
                          <a:solidFill>
                            <a:schemeClr val="tx1"/>
                          </a:solidFill>
                          <a:effectLst/>
                          <a:latin typeface="+mj-lt"/>
                        </a:rPr>
                        <a:t>S</a:t>
                      </a:r>
                      <a:r>
                        <a:rPr kumimoji="0" lang="en-US" sz="2800" b="1" i="0" u="none" strike="noStrike" cap="none" normalizeH="0" baseline="0" dirty="0" smtClean="0">
                          <a:ln>
                            <a:noFill/>
                          </a:ln>
                          <a:solidFill>
                            <a:schemeClr val="tx1"/>
                          </a:solidFill>
                          <a:effectLst/>
                          <a:latin typeface="+mj-lt"/>
                        </a:rPr>
                        <a:t>hared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Pct val="95000"/>
                        <a:buFontTx/>
                        <a:buNone/>
                        <a:tabLst/>
                      </a:pPr>
                      <a:r>
                        <a:rPr kumimoji="0" lang="en-US" sz="2800" b="1" i="0" u="sng" strike="noStrike" cap="none" normalizeH="0" baseline="0" smtClean="0">
                          <a:ln>
                            <a:noFill/>
                          </a:ln>
                          <a:solidFill>
                            <a:schemeClr val="tx1"/>
                          </a:solidFill>
                          <a:effectLst/>
                          <a:latin typeface="+mj-lt"/>
                        </a:rPr>
                        <a:t>U</a:t>
                      </a:r>
                      <a:r>
                        <a:rPr kumimoji="0" lang="en-US" sz="2800" b="1" i="0" u="none" strike="noStrike" cap="none" normalizeH="0" baseline="0" smtClean="0">
                          <a:ln>
                            <a:noFill/>
                          </a:ln>
                          <a:solidFill>
                            <a:schemeClr val="tx1"/>
                          </a:solidFill>
                          <a:effectLst/>
                          <a:latin typeface="+mj-lt"/>
                        </a:rPr>
                        <a:t>pdate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Pct val="95000"/>
                        <a:buFontTx/>
                        <a:buNone/>
                        <a:tabLst/>
                      </a:pPr>
                      <a:r>
                        <a:rPr kumimoji="0" lang="en-US" sz="2800" b="1" i="0" u="none" strike="noStrike" cap="none" normalizeH="0" baseline="0" dirty="0" err="1" smtClean="0">
                          <a:ln>
                            <a:noFill/>
                          </a:ln>
                          <a:solidFill>
                            <a:schemeClr val="tx1"/>
                          </a:solidFill>
                          <a:effectLst/>
                          <a:latin typeface="+mj-lt"/>
                        </a:rPr>
                        <a:t>e</a:t>
                      </a:r>
                      <a:r>
                        <a:rPr kumimoji="0" lang="en-US" sz="2800" b="1" i="0" u="sng" strike="noStrike" cap="none" normalizeH="0" baseline="0" dirty="0" err="1" smtClean="0">
                          <a:ln>
                            <a:noFill/>
                          </a:ln>
                          <a:solidFill>
                            <a:schemeClr val="tx1"/>
                          </a:solidFill>
                          <a:effectLst/>
                          <a:latin typeface="+mj-lt"/>
                        </a:rPr>
                        <a:t>X</a:t>
                      </a:r>
                      <a:r>
                        <a:rPr kumimoji="0" lang="en-US" sz="2800" b="1" i="0" u="none" strike="noStrike" cap="none" normalizeH="0" baseline="0" dirty="0" err="1" smtClean="0">
                          <a:ln>
                            <a:noFill/>
                          </a:ln>
                          <a:solidFill>
                            <a:schemeClr val="tx1"/>
                          </a:solidFill>
                          <a:effectLst/>
                          <a:latin typeface="+mj-lt"/>
                        </a:rPr>
                        <a:t>clusive</a:t>
                      </a:r>
                      <a:endParaRPr kumimoji="0" lang="en-US" sz="2800" b="1" i="0" u="none" strike="noStrike" cap="none" normalizeH="0" baseline="0" dirty="0" smtClean="0">
                        <a:ln>
                          <a:noFill/>
                        </a:ln>
                        <a:solidFill>
                          <a:schemeClr val="tx1"/>
                        </a:solidFill>
                        <a:effectLst/>
                        <a:latin typeface="+mj-lt"/>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p>
                      <a:pPr marL="0" marR="0" lvl="0" indent="0" algn="ctr" defTabSz="914400" rtl="0" eaLnBrk="1" fontAlgn="base" latinLnBrk="0" hangingPunct="1">
                        <a:lnSpc>
                          <a:spcPct val="95000"/>
                        </a:lnSpc>
                        <a:spcBef>
                          <a:spcPct val="0"/>
                        </a:spcBef>
                        <a:spcAft>
                          <a:spcPct val="0"/>
                        </a:spcAft>
                        <a:buClrTx/>
                        <a:buSzPct val="95000"/>
                        <a:buFontTx/>
                        <a:buNone/>
                        <a:tabLst/>
                      </a:pPr>
                      <a:r>
                        <a:rPr kumimoji="0" lang="en-US" sz="2800" b="1" i="0" u="sng" strike="noStrike" cap="none" normalizeH="0" baseline="0" smtClean="0">
                          <a:ln>
                            <a:noFill/>
                          </a:ln>
                          <a:solidFill>
                            <a:schemeClr val="tx1"/>
                          </a:solidFill>
                          <a:effectLst/>
                          <a:latin typeface="+mj-lt"/>
                        </a:rPr>
                        <a:t>S</a:t>
                      </a:r>
                      <a:r>
                        <a:rPr kumimoji="0" lang="en-US" sz="2800" b="1" i="0" u="none" strike="noStrike" cap="none" normalizeH="0" baseline="0" smtClean="0">
                          <a:ln>
                            <a:noFill/>
                          </a:ln>
                          <a:solidFill>
                            <a:schemeClr val="tx1"/>
                          </a:solidFill>
                          <a:effectLst/>
                          <a:latin typeface="+mj-lt"/>
                        </a:rPr>
                        <a:t>hared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Pct val="95000"/>
                        <a:buFontTx/>
                        <a:buNone/>
                        <a:tabLst/>
                      </a:pPr>
                      <a:r>
                        <a:rPr kumimoji="0" lang="en-US" sz="2800" b="1" i="0" u="none" strike="noStrike" cap="none" normalizeH="0" baseline="0" dirty="0" smtClean="0">
                          <a:ln>
                            <a:noFill/>
                          </a:ln>
                          <a:solidFill>
                            <a:srgbClr val="006600"/>
                          </a:solidFill>
                          <a:effectLst/>
                          <a:latin typeface="+mj-lt"/>
                        </a:rPr>
                        <a:t>Granted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Pct val="95000"/>
                        <a:buFontTx/>
                        <a:buNone/>
                        <a:tabLst/>
                      </a:pPr>
                      <a:r>
                        <a:rPr kumimoji="0" lang="en-US" sz="2800" b="1" i="0" u="none" strike="noStrike" cap="none" normalizeH="0" baseline="0" dirty="0" smtClean="0">
                          <a:ln>
                            <a:noFill/>
                          </a:ln>
                          <a:solidFill>
                            <a:srgbClr val="006600"/>
                          </a:solidFill>
                          <a:effectLst/>
                          <a:latin typeface="+mj-lt"/>
                        </a:rPr>
                        <a:t>Granted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Pct val="95000"/>
                        <a:buFontTx/>
                        <a:buNone/>
                        <a:tabLst/>
                      </a:pPr>
                      <a:r>
                        <a:rPr kumimoji="0" lang="en-US" sz="2800" b="1" i="0" u="none" strike="noStrike" cap="none" normalizeH="0" baseline="0" dirty="0" smtClean="0">
                          <a:ln>
                            <a:noFill/>
                          </a:ln>
                          <a:solidFill>
                            <a:schemeClr val="accent1"/>
                          </a:solidFill>
                          <a:effectLst/>
                          <a:latin typeface="+mj-lt"/>
                        </a:rPr>
                        <a:t>WAIT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p>
                      <a:pPr marL="0" marR="0" lvl="0" indent="0" algn="ctr" defTabSz="914400" rtl="0" eaLnBrk="1" fontAlgn="base" latinLnBrk="0" hangingPunct="1">
                        <a:lnSpc>
                          <a:spcPct val="95000"/>
                        </a:lnSpc>
                        <a:spcBef>
                          <a:spcPct val="0"/>
                        </a:spcBef>
                        <a:spcAft>
                          <a:spcPct val="0"/>
                        </a:spcAft>
                        <a:buClrTx/>
                        <a:buSzPct val="95000"/>
                        <a:buFontTx/>
                        <a:buNone/>
                        <a:tabLst/>
                      </a:pPr>
                      <a:r>
                        <a:rPr kumimoji="0" lang="en-US" sz="2800" b="1" i="0" u="sng" strike="noStrike" cap="none" normalizeH="0" baseline="0" smtClean="0">
                          <a:ln>
                            <a:noFill/>
                          </a:ln>
                          <a:solidFill>
                            <a:schemeClr val="tx1"/>
                          </a:solidFill>
                          <a:effectLst/>
                          <a:latin typeface="+mj-lt"/>
                        </a:rPr>
                        <a:t>U</a:t>
                      </a:r>
                      <a:r>
                        <a:rPr kumimoji="0" lang="en-US" sz="2800" b="1" i="0" u="none" strike="noStrike" cap="none" normalizeH="0" baseline="0" smtClean="0">
                          <a:ln>
                            <a:noFill/>
                          </a:ln>
                          <a:solidFill>
                            <a:schemeClr val="tx1"/>
                          </a:solidFill>
                          <a:effectLst/>
                          <a:latin typeface="+mj-lt"/>
                        </a:rPr>
                        <a:t>pdate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Pct val="95000"/>
                        <a:buFontTx/>
                        <a:buNone/>
                        <a:tabLst/>
                      </a:pPr>
                      <a:r>
                        <a:rPr kumimoji="0" lang="en-US" sz="2800" b="1" i="0" u="none" strike="noStrike" cap="none" normalizeH="0" baseline="0" dirty="0" smtClean="0">
                          <a:ln>
                            <a:noFill/>
                          </a:ln>
                          <a:solidFill>
                            <a:srgbClr val="006600"/>
                          </a:solidFill>
                          <a:effectLst/>
                          <a:latin typeface="+mj-lt"/>
                        </a:rPr>
                        <a:t>Granted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Pct val="95000"/>
                        <a:buFontTx/>
                        <a:buNone/>
                        <a:tabLst/>
                      </a:pPr>
                      <a:r>
                        <a:rPr kumimoji="0" lang="en-US" sz="2800" b="1" i="0" u="none" strike="noStrike" cap="none" normalizeH="0" baseline="0" dirty="0" smtClean="0">
                          <a:ln>
                            <a:noFill/>
                          </a:ln>
                          <a:solidFill>
                            <a:schemeClr val="accent1"/>
                          </a:solidFill>
                          <a:effectLst/>
                          <a:latin typeface="+mj-lt"/>
                        </a:rPr>
                        <a:t>WAIT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Pct val="95000"/>
                        <a:buFontTx/>
                        <a:buNone/>
                        <a:tabLst/>
                      </a:pPr>
                      <a:r>
                        <a:rPr kumimoji="0" lang="en-US" sz="2800" b="1" i="0" u="none" strike="noStrike" cap="none" normalizeH="0" baseline="0" dirty="0" smtClean="0">
                          <a:ln>
                            <a:noFill/>
                          </a:ln>
                          <a:solidFill>
                            <a:schemeClr val="accent1"/>
                          </a:solidFill>
                          <a:effectLst/>
                          <a:latin typeface="+mj-lt"/>
                        </a:rPr>
                        <a:t>WAIT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p>
                      <a:pPr marL="0" marR="0" lvl="0" indent="0" algn="ctr" defTabSz="914400" rtl="0" eaLnBrk="1" fontAlgn="base" latinLnBrk="0" hangingPunct="1">
                        <a:lnSpc>
                          <a:spcPct val="95000"/>
                        </a:lnSpc>
                        <a:spcBef>
                          <a:spcPct val="0"/>
                        </a:spcBef>
                        <a:spcAft>
                          <a:spcPct val="0"/>
                        </a:spcAft>
                        <a:buClrTx/>
                        <a:buSzPct val="95000"/>
                        <a:buFontTx/>
                        <a:buNone/>
                        <a:tabLst/>
                      </a:pPr>
                      <a:r>
                        <a:rPr kumimoji="0" lang="en-US" sz="2800" b="1" i="0" u="none" strike="noStrike" cap="none" normalizeH="0" baseline="0" smtClean="0">
                          <a:ln>
                            <a:noFill/>
                          </a:ln>
                          <a:solidFill>
                            <a:schemeClr val="tx1"/>
                          </a:solidFill>
                          <a:effectLst/>
                          <a:latin typeface="+mj-lt"/>
                        </a:rPr>
                        <a:t>e</a:t>
                      </a:r>
                      <a:r>
                        <a:rPr kumimoji="0" lang="en-US" sz="2800" b="1" i="0" u="sng" strike="noStrike" cap="none" normalizeH="0" baseline="0" smtClean="0">
                          <a:ln>
                            <a:noFill/>
                          </a:ln>
                          <a:solidFill>
                            <a:schemeClr val="tx1"/>
                          </a:solidFill>
                          <a:effectLst/>
                          <a:latin typeface="+mj-lt"/>
                        </a:rPr>
                        <a:t>X</a:t>
                      </a:r>
                      <a:r>
                        <a:rPr kumimoji="0" lang="en-US" sz="2800" b="1" i="0" u="none" strike="noStrike" cap="none" normalizeH="0" baseline="0" smtClean="0">
                          <a:ln>
                            <a:noFill/>
                          </a:ln>
                          <a:solidFill>
                            <a:schemeClr val="tx1"/>
                          </a:solidFill>
                          <a:effectLst/>
                          <a:latin typeface="+mj-lt"/>
                        </a:rPr>
                        <a:t>clusive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Pct val="95000"/>
                        <a:buFontTx/>
                        <a:buNone/>
                        <a:tabLst/>
                      </a:pPr>
                      <a:r>
                        <a:rPr kumimoji="0" lang="en-US" sz="2800" b="1" i="0" u="none" strike="noStrike" cap="none" normalizeH="0" baseline="0" dirty="0" smtClean="0">
                          <a:ln>
                            <a:noFill/>
                          </a:ln>
                          <a:solidFill>
                            <a:schemeClr val="accent1"/>
                          </a:solidFill>
                          <a:effectLst/>
                          <a:latin typeface="+mj-lt"/>
                        </a:rPr>
                        <a:t>WAIT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Pct val="95000"/>
                        <a:buFontTx/>
                        <a:buNone/>
                        <a:tabLst/>
                      </a:pPr>
                      <a:r>
                        <a:rPr kumimoji="0" lang="en-US" sz="2800" b="1" i="0" u="none" strike="noStrike" cap="none" normalizeH="0" baseline="0" dirty="0" smtClean="0">
                          <a:ln>
                            <a:noFill/>
                          </a:ln>
                          <a:solidFill>
                            <a:schemeClr val="accent1"/>
                          </a:solidFill>
                          <a:effectLst/>
                          <a:latin typeface="+mj-lt"/>
                        </a:rPr>
                        <a:t>WAIT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Pct val="95000"/>
                        <a:buFontTx/>
                        <a:buNone/>
                        <a:tabLst/>
                      </a:pPr>
                      <a:r>
                        <a:rPr kumimoji="0" lang="en-US" sz="2800" b="1" i="0" u="none" strike="noStrike" cap="none" normalizeH="0" baseline="0" dirty="0" smtClean="0">
                          <a:ln>
                            <a:noFill/>
                          </a:ln>
                          <a:solidFill>
                            <a:schemeClr val="accent1"/>
                          </a:solidFill>
                          <a:effectLst/>
                          <a:latin typeface="+mj-lt"/>
                        </a:rPr>
                        <a:t>WAIT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 name="Text Box 31"/>
          <p:cNvSpPr txBox="1">
            <a:spLocks noChangeArrowheads="1"/>
          </p:cNvSpPr>
          <p:nvPr/>
        </p:nvSpPr>
        <p:spPr bwMode="auto">
          <a:xfrm>
            <a:off x="2921580" y="3124200"/>
            <a:ext cx="5232862" cy="376238"/>
          </a:xfrm>
          <a:prstGeom prst="rect">
            <a:avLst/>
          </a:prstGeom>
          <a:noFill/>
          <a:ln w="9525">
            <a:solidFill>
              <a:schemeClr val="tx1"/>
            </a:solidFill>
            <a:miter lim="800000"/>
            <a:headEnd/>
            <a:tailEnd/>
          </a:ln>
          <a:effectLst/>
        </p:spPr>
        <p:txBody>
          <a:bodyPr wrap="square">
            <a:spAutoFit/>
          </a:bodyPr>
          <a:lstStyle/>
          <a:p>
            <a:pPr algn="ctr" eaLnBrk="0" hangingPunct="0">
              <a:lnSpc>
                <a:spcPct val="100000"/>
              </a:lnSpc>
              <a:spcBef>
                <a:spcPct val="50000"/>
              </a:spcBef>
            </a:pPr>
            <a:r>
              <a:rPr lang="en-US" sz="1800">
                <a:solidFill>
                  <a:schemeClr val="tx1"/>
                </a:solidFill>
                <a:latin typeface="+mj-lt"/>
              </a:rPr>
              <a:t>Lock HELD</a:t>
            </a:r>
          </a:p>
        </p:txBody>
      </p:sp>
      <p:sp>
        <p:nvSpPr>
          <p:cNvPr id="21" name="Text Box 32"/>
          <p:cNvSpPr txBox="1">
            <a:spLocks noChangeArrowheads="1"/>
          </p:cNvSpPr>
          <p:nvPr/>
        </p:nvSpPr>
        <p:spPr bwMode="auto">
          <a:xfrm>
            <a:off x="533400" y="3336174"/>
            <a:ext cx="304800" cy="2585323"/>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sz="1800" dirty="0">
                <a:solidFill>
                  <a:schemeClr val="tx1"/>
                </a:solidFill>
                <a:latin typeface="+mj-lt"/>
              </a:rPr>
              <a:t>Requested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0" name="TextBox 9"/>
          <p:cNvSpPr txBox="1"/>
          <p:nvPr/>
        </p:nvSpPr>
        <p:spPr>
          <a:xfrm>
            <a:off x="0" y="685800"/>
            <a:ext cx="9144000" cy="569387"/>
          </a:xfrm>
          <a:prstGeom prst="rect">
            <a:avLst/>
          </a:prstGeom>
          <a:noFill/>
        </p:spPr>
        <p:txBody>
          <a:bodyPr wrap="square" rtlCol="0">
            <a:spAutoFit/>
          </a:bodyPr>
          <a:lstStyle/>
          <a:p>
            <a:pPr algn="ctr"/>
            <a:r>
              <a:rPr lang="en-US" sz="3100" dirty="0" smtClean="0">
                <a:solidFill>
                  <a:srgbClr val="FFFF00"/>
                </a:solidFill>
              </a:rPr>
              <a:t>Why Three?</a:t>
            </a:r>
            <a:endParaRPr lang="en-US" sz="3100" dirty="0">
              <a:solidFill>
                <a:srgbClr val="FFFF00"/>
              </a:solidFill>
            </a:endParaRPr>
          </a:p>
        </p:txBody>
      </p:sp>
      <p:sp>
        <p:nvSpPr>
          <p:cNvPr id="16" name="TextBox 15"/>
          <p:cNvSpPr txBox="1"/>
          <p:nvPr/>
        </p:nvSpPr>
        <p:spPr>
          <a:xfrm>
            <a:off x="0" y="0"/>
            <a:ext cx="9144000" cy="769441"/>
          </a:xfrm>
          <a:prstGeom prst="rect">
            <a:avLst/>
          </a:prstGeom>
          <a:noFill/>
        </p:spPr>
        <p:txBody>
          <a:bodyPr wrap="square" rtlCol="0">
            <a:spAutoFit/>
          </a:bodyPr>
          <a:lstStyle/>
          <a:p>
            <a:pPr algn="ctr"/>
            <a:r>
              <a:rPr lang="en-US" sz="4400" i="1" dirty="0" smtClean="0">
                <a:solidFill>
                  <a:schemeClr val="bg1"/>
                </a:solidFill>
              </a:rPr>
              <a:t>Shared, Update, </a:t>
            </a:r>
            <a:r>
              <a:rPr lang="en-US" sz="4400" i="1" dirty="0" err="1" smtClean="0">
                <a:solidFill>
                  <a:schemeClr val="bg1"/>
                </a:solidFill>
              </a:rPr>
              <a:t>eXclusive</a:t>
            </a:r>
            <a:endParaRPr lang="en-US" sz="4400" i="1" dirty="0">
              <a:solidFill>
                <a:schemeClr val="bg1"/>
              </a:solidFill>
            </a:endParaRPr>
          </a:p>
        </p:txBody>
      </p:sp>
      <p:sp>
        <p:nvSpPr>
          <p:cNvPr id="32" name="Rectangle 3"/>
          <p:cNvSpPr txBox="1">
            <a:spLocks noChangeAspect="1" noChangeArrowheads="1"/>
          </p:cNvSpPr>
          <p:nvPr/>
        </p:nvSpPr>
        <p:spPr>
          <a:xfrm>
            <a:off x="0" y="1295400"/>
            <a:ext cx="9144000" cy="51054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smtClean="0">
                <a:ln>
                  <a:noFill/>
                </a:ln>
                <a:effectLst/>
                <a:uLnTx/>
                <a:uFillTx/>
                <a:latin typeface="+mn-lt"/>
                <a:ea typeface="+mn-ea"/>
                <a:cs typeface="+mn-cs"/>
              </a:rPr>
              <a:t>By DEFAULT (read committed isolation)</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endParaRPr kumimoji="0" lang="en-US" sz="2000" b="0" i="0" u="none" strike="noStrike" kern="1200" cap="none" spc="0" normalizeH="0" baseline="0" noProof="0" dirty="0" smtClean="0">
              <a:ln>
                <a:noFill/>
              </a:ln>
              <a:effectLst/>
              <a:uLnTx/>
              <a:uFillTx/>
              <a:latin typeface="+mn-lt"/>
              <a:ea typeface="+mn-ea"/>
              <a:cs typeface="+mn-cs"/>
            </a:endParaRPr>
          </a:p>
          <a:p>
            <a:pPr lvl="0">
              <a:spcBef>
                <a:spcPct val="20000"/>
              </a:spcBef>
              <a:buClr>
                <a:schemeClr val="accent2">
                  <a:lumMod val="50000"/>
                </a:schemeClr>
              </a:buClr>
              <a:buFont typeface="Wingdings" pitchFamily="2" charset="2"/>
              <a:buChar char="Ø"/>
            </a:pPr>
            <a:r>
              <a:rPr lang="en-US" sz="2200" dirty="0" smtClean="0"/>
              <a:t>Shared locks – </a:t>
            </a:r>
            <a:r>
              <a:rPr kumimoji="0" lang="en-US" sz="2200" b="0" i="0" u="none" strike="noStrike" kern="1200" cap="none" spc="0" normalizeH="0" baseline="0" noProof="0" dirty="0" smtClean="0">
                <a:ln>
                  <a:noFill/>
                </a:ln>
                <a:effectLst/>
                <a:uLnTx/>
                <a:uFillTx/>
                <a:latin typeface="+mn-lt"/>
                <a:ea typeface="+mn-ea"/>
                <a:cs typeface="+mn-cs"/>
              </a:rPr>
              <a:t>are read locks held until the resource has been read and processed</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000" b="0" i="0" u="none" strike="noStrike" kern="1200" cap="none" spc="0" normalizeH="0" baseline="0" noProof="0" dirty="0" smtClean="0">
                <a:ln>
                  <a:noFill/>
                </a:ln>
                <a:effectLst/>
                <a:uLnTx/>
                <a:uFillTx/>
                <a:latin typeface="+mn-lt"/>
                <a:ea typeface="+mn-ea"/>
                <a:cs typeface="+mn-cs"/>
              </a:rPr>
              <a:t>These locks are released almost immediately.</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endParaRPr kumimoji="0" lang="en-US" sz="2000" b="0" i="0" u="none" strike="noStrike" kern="1200" cap="none" spc="0" normalizeH="0" baseline="0" noProof="0" dirty="0" smtClean="0">
              <a:ln>
                <a:noFill/>
              </a:ln>
              <a:effectLst/>
              <a:uLnTx/>
              <a:uFillTx/>
              <a:latin typeface="+mn-lt"/>
              <a:ea typeface="+mn-ea"/>
              <a:cs typeface="+mn-cs"/>
            </a:endParaRPr>
          </a:p>
          <a:p>
            <a:pPr lvl="0">
              <a:spcBef>
                <a:spcPct val="20000"/>
              </a:spcBef>
              <a:buClr>
                <a:schemeClr val="accent2">
                  <a:lumMod val="50000"/>
                </a:schemeClr>
              </a:buClr>
              <a:buFont typeface="Wingdings" pitchFamily="2" charset="2"/>
              <a:buChar char="Ø"/>
            </a:pPr>
            <a:r>
              <a:rPr kumimoji="0" lang="en-US" sz="2200" b="0" i="0" u="none" strike="noStrike" kern="1200" cap="none" spc="0" normalizeH="0" baseline="0" noProof="0" dirty="0" err="1" smtClean="0">
                <a:ln>
                  <a:noFill/>
                </a:ln>
                <a:effectLst/>
                <a:uLnTx/>
                <a:uFillTx/>
                <a:latin typeface="+mn-lt"/>
                <a:ea typeface="+mn-ea"/>
                <a:cs typeface="+mn-cs"/>
              </a:rPr>
              <a:t>eXclusive</a:t>
            </a:r>
            <a:r>
              <a:rPr lang="en-US" sz="2200" dirty="0" smtClean="0"/>
              <a:t> locks – </a:t>
            </a:r>
            <a:r>
              <a:rPr kumimoji="0" lang="en-US" sz="2200" b="0" i="0" u="none" strike="noStrike" kern="1200" cap="none" spc="0" normalizeH="0" baseline="0" noProof="0" dirty="0" smtClean="0">
                <a:ln>
                  <a:noFill/>
                </a:ln>
                <a:effectLst/>
                <a:uLnTx/>
                <a:uFillTx/>
                <a:latin typeface="+mn-lt"/>
                <a:ea typeface="+mn-ea"/>
                <a:cs typeface="+mn-cs"/>
              </a:rPr>
              <a:t>are locks held for writers once the transaction has modified the data</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r>
              <a:rPr kumimoji="0" lang="en-US" sz="2000" b="0" i="0" u="none" strike="noStrike" kern="1200" cap="none" spc="0" normalizeH="0" baseline="0" noProof="0" dirty="0" smtClean="0">
                <a:ln>
                  <a:noFill/>
                </a:ln>
                <a:effectLst/>
                <a:uLnTx/>
                <a:uFillTx/>
                <a:latin typeface="+mn-lt"/>
                <a:ea typeface="+mn-ea"/>
                <a:cs typeface="+mn-cs"/>
              </a:rPr>
              <a:t>These locks are not released until the owner (the transaction) has completed (i.e. committed).</a:t>
            </a:r>
          </a:p>
          <a:p>
            <a:pPr marL="457200" marR="0" lvl="1"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
              <a:tabLst/>
              <a:defRPr/>
            </a:pPr>
            <a:endParaRPr kumimoji="0" lang="en-US" sz="20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200" b="0" i="0" u="none" strike="noStrike" kern="1200" cap="none" spc="0" normalizeH="0" baseline="0" noProof="0" dirty="0" smtClean="0">
                <a:ln>
                  <a:noFill/>
                </a:ln>
                <a:effectLst/>
                <a:uLnTx/>
                <a:uFillTx/>
                <a:latin typeface="+mn-lt"/>
                <a:ea typeface="+mn-ea"/>
                <a:cs typeface="+mn-cs"/>
              </a:rPr>
              <a:t>Update locks – are acquired at the beginning of the statement to isolate all of the needed rows to guarantee a consistent starting point!</a:t>
            </a:r>
            <a:endParaRPr kumimoji="0" lang="en-US" sz="2200"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1"/>
            <a:ext cx="9144000" cy="1219199"/>
          </a:xfrm>
          <a:solidFill>
            <a:schemeClr val="tx1"/>
          </a:solidFill>
        </p:spPr>
        <p:txBody>
          <a:bodyPr/>
          <a:lstStyle/>
          <a:p>
            <a:r>
              <a:rPr lang="en-US" i="1" dirty="0" smtClean="0">
                <a:solidFill>
                  <a:schemeClr val="bg1"/>
                </a:solidFill>
              </a:rPr>
              <a:t> </a:t>
            </a:r>
            <a:endParaRPr lang="en-US" i="1" dirty="0">
              <a:solidFill>
                <a:schemeClr val="bg1"/>
              </a:solidFill>
            </a:endParaRPr>
          </a:p>
        </p:txBody>
      </p:sp>
      <p:sp>
        <p:nvSpPr>
          <p:cNvPr id="7" name="Subtitle 6"/>
          <p:cNvSpPr>
            <a:spLocks noGrp="1"/>
          </p:cNvSpPr>
          <p:nvPr>
            <p:ph type="subTitle" idx="1"/>
          </p:nvPr>
        </p:nvSpPr>
        <p:spPr>
          <a:xfrm>
            <a:off x="0" y="6324600"/>
            <a:ext cx="9144000" cy="533400"/>
          </a:xfrm>
          <a:solidFill>
            <a:schemeClr val="tx1"/>
          </a:solidFill>
        </p:spPr>
        <p:txBody>
          <a:bodyPr>
            <a:normAutofit fontScale="62500" lnSpcReduction="20000"/>
          </a:bodyPr>
          <a:lstStyle/>
          <a:p>
            <a:pPr algn="r"/>
            <a:r>
              <a:rPr lang="en-US" sz="2400" i="1" dirty="0" smtClean="0">
                <a:solidFill>
                  <a:schemeClr val="bg1"/>
                </a:solidFill>
                <a:latin typeface="+mj-lt"/>
                <a:ea typeface="+mj-ea"/>
                <a:cs typeface="+mj-cs"/>
              </a:rPr>
              <a:t>Microsoft Certified Master </a:t>
            </a:r>
          </a:p>
          <a:p>
            <a:pPr algn="r"/>
            <a:r>
              <a:rPr lang="en-US" sz="2400" i="1" dirty="0" smtClean="0">
                <a:solidFill>
                  <a:schemeClr val="bg1"/>
                </a:solidFill>
                <a:latin typeface="+mj-lt"/>
                <a:ea typeface="+mj-ea"/>
                <a:cs typeface="+mj-cs"/>
              </a:rPr>
              <a:t>SQL Server 2008</a:t>
            </a:r>
          </a:p>
        </p:txBody>
      </p:sp>
      <p:sp>
        <p:nvSpPr>
          <p:cNvPr id="9" name="Subtitle 6"/>
          <p:cNvSpPr txBox="1">
            <a:spLocks/>
          </p:cNvSpPr>
          <p:nvPr/>
        </p:nvSpPr>
        <p:spPr>
          <a:xfrm>
            <a:off x="0" y="6324600"/>
            <a:ext cx="1676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solidFill>
                  <a:schemeClr val="bg1"/>
                </a:solidFill>
                <a:latin typeface="+mj-lt"/>
                <a:ea typeface="+mj-ea"/>
                <a:cs typeface="+mj-cs"/>
              </a:rPr>
              <a:t>John Huang</a:t>
            </a:r>
            <a:endParaRPr kumimoji="0" lang="en-US" sz="24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2" name="Subtitle 6"/>
          <p:cNvSpPr txBox="1">
            <a:spLocks/>
          </p:cNvSpPr>
          <p:nvPr/>
        </p:nvSpPr>
        <p:spPr>
          <a:xfrm>
            <a:off x="1752600" y="6324600"/>
            <a:ext cx="2819400" cy="533400"/>
          </a:xfrm>
          <a:prstGeom prst="rect">
            <a:avLst/>
          </a:prstGeom>
          <a:solidFill>
            <a:schemeClr val="tx1"/>
          </a:solidFill>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i="1" noProof="0" dirty="0" smtClean="0">
                <a:solidFill>
                  <a:schemeClr val="bg1"/>
                </a:solidFill>
                <a:latin typeface="+mj-lt"/>
                <a:ea typeface="+mj-ea"/>
                <a:cs typeface="+mj-cs"/>
              </a:rPr>
              <a:t>John_wong_ca@hotmail.com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1" u="none" strike="noStrike" kern="1200" cap="none" spc="0" normalizeH="0" baseline="0" dirty="0" smtClean="0">
                <a:ln>
                  <a:noFill/>
                </a:ln>
                <a:solidFill>
                  <a:schemeClr val="bg1"/>
                </a:solidFill>
                <a:effectLst/>
                <a:uLnTx/>
                <a:uFillTx/>
                <a:latin typeface="+mj-lt"/>
                <a:ea typeface="+mj-ea"/>
                <a:cs typeface="+mj-cs"/>
              </a:rPr>
              <a:t>(250) 507-5155</a:t>
            </a:r>
            <a:endParaRPr kumimoji="0" lang="en-US" sz="1200" b="1" i="1" u="none" strike="noStrike" kern="1200" cap="none" spc="0" normalizeH="0" baseline="0" noProof="0" dirty="0" smtClean="0">
              <a:ln>
                <a:noFill/>
              </a:ln>
              <a:solidFill>
                <a:schemeClr val="bg1"/>
              </a:solidFill>
              <a:effectLst/>
              <a:uLnTx/>
              <a:uFillTx/>
              <a:latin typeface="+mj-lt"/>
              <a:ea typeface="+mj-ea"/>
              <a:cs typeface="+mj-cs"/>
            </a:endParaRPr>
          </a:p>
        </p:txBody>
      </p:sp>
      <p:sp>
        <p:nvSpPr>
          <p:cNvPr id="10" name="TextBox 9"/>
          <p:cNvSpPr txBox="1"/>
          <p:nvPr/>
        </p:nvSpPr>
        <p:spPr>
          <a:xfrm>
            <a:off x="0" y="685800"/>
            <a:ext cx="9144000" cy="569387"/>
          </a:xfrm>
          <a:prstGeom prst="rect">
            <a:avLst/>
          </a:prstGeom>
          <a:noFill/>
        </p:spPr>
        <p:txBody>
          <a:bodyPr wrap="square" rtlCol="0">
            <a:spAutoFit/>
          </a:bodyPr>
          <a:lstStyle/>
          <a:p>
            <a:pPr algn="ctr"/>
            <a:r>
              <a:rPr lang="en-US" sz="3100" dirty="0" smtClean="0">
                <a:solidFill>
                  <a:srgbClr val="FFFF00"/>
                </a:solidFill>
              </a:rPr>
              <a:t>Page and Table Level</a:t>
            </a:r>
            <a:endParaRPr lang="en-US" sz="3100" dirty="0">
              <a:solidFill>
                <a:srgbClr val="FFFF00"/>
              </a:solidFill>
            </a:endParaRPr>
          </a:p>
        </p:txBody>
      </p:sp>
      <p:sp>
        <p:nvSpPr>
          <p:cNvPr id="16" name="TextBox 15"/>
          <p:cNvSpPr txBox="1"/>
          <p:nvPr/>
        </p:nvSpPr>
        <p:spPr>
          <a:xfrm>
            <a:off x="0" y="0"/>
            <a:ext cx="9144000" cy="769441"/>
          </a:xfrm>
          <a:prstGeom prst="rect">
            <a:avLst/>
          </a:prstGeom>
          <a:noFill/>
        </p:spPr>
        <p:txBody>
          <a:bodyPr wrap="square" rtlCol="0">
            <a:spAutoFit/>
          </a:bodyPr>
          <a:lstStyle/>
          <a:p>
            <a:pPr algn="ctr"/>
            <a:r>
              <a:rPr lang="en-US" sz="4400" i="1" dirty="0" smtClean="0">
                <a:solidFill>
                  <a:schemeClr val="bg1"/>
                </a:solidFill>
              </a:rPr>
              <a:t>Intent Locks</a:t>
            </a:r>
            <a:endParaRPr lang="en-US" sz="4400" i="1" dirty="0">
              <a:solidFill>
                <a:schemeClr val="bg1"/>
              </a:solidFill>
            </a:endParaRPr>
          </a:p>
        </p:txBody>
      </p:sp>
      <p:sp>
        <p:nvSpPr>
          <p:cNvPr id="13" name="Rectangle 3"/>
          <p:cNvSpPr txBox="1">
            <a:spLocks noChangeAspect="1" noChangeArrowheads="1"/>
          </p:cNvSpPr>
          <p:nvPr/>
        </p:nvSpPr>
        <p:spPr>
          <a:xfrm>
            <a:off x="0" y="1295399"/>
            <a:ext cx="9144000" cy="2057401"/>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000" b="0" i="0" u="sng" strike="noStrike" kern="1200" cap="none" spc="0" normalizeH="0" baseline="0" noProof="0" dirty="0" smtClean="0">
                <a:ln>
                  <a:noFill/>
                </a:ln>
                <a:effectLst/>
                <a:uLnTx/>
                <a:uFillTx/>
                <a:ea typeface="+mn-ea"/>
                <a:cs typeface="+mn-cs"/>
              </a:rPr>
              <a:t>S</a:t>
            </a:r>
            <a:r>
              <a:rPr kumimoji="0" lang="en-US" sz="2000" b="0" i="0" u="none" strike="noStrike" kern="1200" cap="none" spc="0" normalizeH="0" baseline="0" noProof="0" dirty="0" smtClean="0">
                <a:ln>
                  <a:noFill/>
                </a:ln>
                <a:effectLst/>
                <a:uLnTx/>
                <a:uFillTx/>
                <a:ea typeface="+mn-ea"/>
                <a:cs typeface="+mn-cs"/>
              </a:rPr>
              <a:t>hared – only readers on the table</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000" b="0" i="0" u="sng" strike="noStrike" kern="1200" cap="none" spc="0" normalizeH="0" baseline="0" noProof="0" dirty="0" smtClean="0">
                <a:ln>
                  <a:noFill/>
                </a:ln>
                <a:effectLst/>
                <a:uLnTx/>
                <a:uFillTx/>
                <a:ea typeface="+mn-ea"/>
                <a:cs typeface="+mn-cs"/>
              </a:rPr>
              <a:t>I</a:t>
            </a:r>
            <a:r>
              <a:rPr kumimoji="0" lang="en-US" sz="2000" b="0" i="0" u="none" strike="noStrike" kern="1200" cap="none" spc="0" normalizeH="0" baseline="0" noProof="0" dirty="0" smtClean="0">
                <a:ln>
                  <a:noFill/>
                </a:ln>
                <a:effectLst/>
                <a:uLnTx/>
                <a:uFillTx/>
                <a:ea typeface="+mn-ea"/>
                <a:cs typeface="+mn-cs"/>
              </a:rPr>
              <a:t>ntent </a:t>
            </a:r>
            <a:r>
              <a:rPr kumimoji="0" lang="en-US" sz="2000" b="0" i="0" u="sng" strike="noStrike" kern="1200" cap="none" spc="0" normalizeH="0" baseline="0" noProof="0" dirty="0" smtClean="0">
                <a:ln>
                  <a:noFill/>
                </a:ln>
                <a:effectLst/>
                <a:uLnTx/>
                <a:uFillTx/>
                <a:ea typeface="+mn-ea"/>
                <a:cs typeface="+mn-cs"/>
              </a:rPr>
              <a:t>S</a:t>
            </a:r>
            <a:r>
              <a:rPr kumimoji="0" lang="en-US" sz="2000" b="0" i="0" u="none" strike="noStrike" kern="1200" cap="none" spc="0" normalizeH="0" baseline="0" noProof="0" dirty="0" smtClean="0">
                <a:ln>
                  <a:noFill/>
                </a:ln>
                <a:effectLst/>
                <a:uLnTx/>
                <a:uFillTx/>
                <a:ea typeface="+mn-ea"/>
                <a:cs typeface="+mn-cs"/>
              </a:rPr>
              <a:t>hared – reader with a shared page or row level lock at a lower granularity</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000" b="0" i="0" u="sng" strike="noStrike" kern="1200" cap="none" spc="0" normalizeH="0" baseline="0" noProof="0" dirty="0" smtClean="0">
                <a:ln>
                  <a:noFill/>
                </a:ln>
                <a:effectLst/>
                <a:uLnTx/>
                <a:uFillTx/>
                <a:ea typeface="+mn-ea"/>
                <a:cs typeface="+mn-cs"/>
              </a:rPr>
              <a:t>I</a:t>
            </a:r>
            <a:r>
              <a:rPr kumimoji="0" lang="en-US" sz="2000" b="0" i="0" u="none" strike="noStrike" kern="1200" cap="none" spc="0" normalizeH="0" baseline="0" noProof="0" dirty="0" smtClean="0">
                <a:ln>
                  <a:noFill/>
                </a:ln>
                <a:effectLst/>
                <a:uLnTx/>
                <a:uFillTx/>
                <a:ea typeface="+mn-ea"/>
                <a:cs typeface="+mn-cs"/>
              </a:rPr>
              <a:t>ntent </a:t>
            </a:r>
            <a:r>
              <a:rPr kumimoji="0" lang="en-US" sz="2000" b="0" i="0" u="none" strike="noStrike" kern="1200" cap="none" spc="0" normalizeH="0" baseline="0" noProof="0" dirty="0" err="1" smtClean="0">
                <a:ln>
                  <a:noFill/>
                </a:ln>
                <a:effectLst/>
                <a:uLnTx/>
                <a:uFillTx/>
                <a:ea typeface="+mn-ea"/>
                <a:cs typeface="+mn-cs"/>
              </a:rPr>
              <a:t>e</a:t>
            </a:r>
            <a:r>
              <a:rPr kumimoji="0" lang="en-US" sz="2000" b="0" i="0" u="sng" strike="noStrike" kern="1200" cap="none" spc="0" normalizeH="0" baseline="0" noProof="0" dirty="0" err="1" smtClean="0">
                <a:ln>
                  <a:noFill/>
                </a:ln>
                <a:effectLst/>
                <a:uLnTx/>
                <a:uFillTx/>
                <a:ea typeface="+mn-ea"/>
                <a:cs typeface="+mn-cs"/>
              </a:rPr>
              <a:t>X</a:t>
            </a:r>
            <a:r>
              <a:rPr kumimoji="0" lang="en-US" sz="2000" b="0" i="0" u="none" strike="noStrike" kern="1200" cap="none" spc="0" normalizeH="0" baseline="0" noProof="0" dirty="0" err="1" smtClean="0">
                <a:ln>
                  <a:noFill/>
                </a:ln>
                <a:effectLst/>
                <a:uLnTx/>
                <a:uFillTx/>
                <a:ea typeface="+mn-ea"/>
                <a:cs typeface="+mn-cs"/>
              </a:rPr>
              <a:t>clusive</a:t>
            </a:r>
            <a:r>
              <a:rPr kumimoji="0" lang="en-US" sz="2000" b="0" i="0" u="none" strike="noStrike" kern="1200" cap="none" spc="0" normalizeH="0" baseline="0" noProof="0" dirty="0" smtClean="0">
                <a:ln>
                  <a:noFill/>
                </a:ln>
                <a:effectLst/>
                <a:uLnTx/>
                <a:uFillTx/>
                <a:ea typeface="+mn-ea"/>
                <a:cs typeface="+mn-cs"/>
              </a:rPr>
              <a:t> – writer with an exclusive page or row level lock at a lower granularity</a:t>
            </a:r>
          </a:p>
          <a:p>
            <a:pPr marL="0" marR="0" lvl="0" indent="0" defTabSz="914400" rtl="0" eaLnBrk="1" fontAlgn="auto" latinLnBrk="0" hangingPunct="1">
              <a:lnSpc>
                <a:spcPct val="100000"/>
              </a:lnSpc>
              <a:spcBef>
                <a:spcPct val="20000"/>
              </a:spcBef>
              <a:spcAft>
                <a:spcPts val="0"/>
              </a:spcAft>
              <a:buClr>
                <a:schemeClr val="accent2">
                  <a:lumMod val="50000"/>
                </a:schemeClr>
              </a:buClr>
              <a:buSzTx/>
              <a:buFont typeface="Wingdings" pitchFamily="2" charset="2"/>
              <a:buChar char="Ø"/>
              <a:tabLst/>
              <a:defRPr/>
            </a:pPr>
            <a:r>
              <a:rPr kumimoji="0" lang="en-US" sz="2000" b="0" i="0" u="none" strike="noStrike" kern="1200" cap="none" spc="0" normalizeH="0" baseline="0" noProof="0" dirty="0" err="1" smtClean="0">
                <a:ln>
                  <a:noFill/>
                </a:ln>
                <a:effectLst/>
                <a:uLnTx/>
                <a:uFillTx/>
                <a:ea typeface="+mn-ea"/>
                <a:cs typeface="+mn-cs"/>
              </a:rPr>
              <a:t>eXclusive</a:t>
            </a:r>
            <a:r>
              <a:rPr kumimoji="0" lang="en-US" sz="2000" b="0" i="0" u="none" strike="noStrike" kern="1200" cap="none" spc="0" normalizeH="0" baseline="0" noProof="0" dirty="0" smtClean="0">
                <a:ln>
                  <a:noFill/>
                </a:ln>
                <a:effectLst/>
                <a:uLnTx/>
                <a:uFillTx/>
                <a:ea typeface="+mn-ea"/>
                <a:cs typeface="+mn-cs"/>
              </a:rPr>
              <a:t> – only ONE writer on the table</a:t>
            </a:r>
            <a:endParaRPr kumimoji="0" lang="en-US" sz="2000" b="0" i="0" u="none" strike="noStrike" kern="1200" cap="none" spc="0" normalizeH="0" baseline="0" noProof="0" dirty="0">
              <a:ln>
                <a:noFill/>
              </a:ln>
              <a:effectLst/>
              <a:uLnTx/>
              <a:uFillTx/>
              <a:ea typeface="+mn-ea"/>
              <a:cs typeface="+mn-cs"/>
            </a:endParaRPr>
          </a:p>
        </p:txBody>
      </p:sp>
      <p:sp>
        <p:nvSpPr>
          <p:cNvPr id="14" name="Oval 4"/>
          <p:cNvSpPr>
            <a:spLocks noChangeArrowheads="1"/>
          </p:cNvSpPr>
          <p:nvPr/>
        </p:nvSpPr>
        <p:spPr bwMode="auto">
          <a:xfrm>
            <a:off x="1295400" y="3486090"/>
            <a:ext cx="1219200" cy="1219200"/>
          </a:xfrm>
          <a:prstGeom prst="ellipse">
            <a:avLst/>
          </a:prstGeom>
          <a:gradFill>
            <a:gsLst>
              <a:gs pos="0">
                <a:schemeClr val="tx2"/>
              </a:gs>
              <a:gs pos="50000">
                <a:schemeClr val="accent2"/>
              </a:gs>
              <a:gs pos="100000">
                <a:schemeClr val="accent1">
                  <a:tint val="23500"/>
                  <a:satMod val="160000"/>
                </a:schemeClr>
              </a:gs>
            </a:gsLst>
            <a:lin ang="5400000" scaled="0"/>
          </a:gradFill>
          <a:ln w="9525">
            <a:solidFill>
              <a:schemeClr val="tx1"/>
            </a:solidFill>
            <a:round/>
            <a:headEnd/>
            <a:tailEnd/>
          </a:ln>
          <a:effectLst/>
        </p:spPr>
        <p:txBody>
          <a:bodyPr wrap="none" anchor="ctr"/>
          <a:lstStyle/>
          <a:p>
            <a:pPr algn="ctr" eaLnBrk="0" hangingPunct="0">
              <a:lnSpc>
                <a:spcPct val="100000"/>
              </a:lnSpc>
            </a:pPr>
            <a:r>
              <a:rPr lang="en-US" sz="2000" dirty="0"/>
              <a:t>X</a:t>
            </a:r>
            <a:br>
              <a:rPr lang="en-US" sz="2000" dirty="0"/>
            </a:br>
            <a:r>
              <a:rPr lang="en-US" sz="2000" dirty="0" err="1"/>
              <a:t>e</a:t>
            </a:r>
            <a:r>
              <a:rPr lang="en-US" sz="2000" u="sng" dirty="0" err="1"/>
              <a:t>X</a:t>
            </a:r>
            <a:r>
              <a:rPr lang="en-US" sz="2000" dirty="0" err="1"/>
              <a:t>clusive</a:t>
            </a:r>
            <a:endParaRPr lang="en-US" sz="2000" dirty="0"/>
          </a:p>
        </p:txBody>
      </p:sp>
      <p:sp>
        <p:nvSpPr>
          <p:cNvPr id="15" name="Oval 5"/>
          <p:cNvSpPr>
            <a:spLocks noChangeArrowheads="1"/>
          </p:cNvSpPr>
          <p:nvPr/>
        </p:nvSpPr>
        <p:spPr bwMode="auto">
          <a:xfrm>
            <a:off x="3200400" y="3486090"/>
            <a:ext cx="1219200" cy="1219200"/>
          </a:xfrm>
          <a:prstGeom prst="ellipse">
            <a:avLst/>
          </a:prstGeom>
          <a:gradFill>
            <a:gsLst>
              <a:gs pos="0">
                <a:schemeClr val="tx2"/>
              </a:gs>
              <a:gs pos="50000">
                <a:schemeClr val="accent2"/>
              </a:gs>
              <a:gs pos="100000">
                <a:schemeClr val="accent1">
                  <a:tint val="23500"/>
                  <a:satMod val="160000"/>
                </a:schemeClr>
              </a:gs>
            </a:gsLst>
            <a:lin ang="5400000" scaled="0"/>
          </a:gradFill>
          <a:ln w="9525">
            <a:solidFill>
              <a:schemeClr val="tx1"/>
            </a:solidFill>
            <a:round/>
            <a:headEnd/>
            <a:tailEnd/>
          </a:ln>
          <a:effectLst/>
        </p:spPr>
        <p:txBody>
          <a:bodyPr wrap="none" anchorCtr="1"/>
          <a:lstStyle/>
          <a:p>
            <a:pPr algn="ctr" eaLnBrk="0" hangingPunct="0">
              <a:lnSpc>
                <a:spcPct val="100000"/>
              </a:lnSpc>
            </a:pPr>
            <a:r>
              <a:rPr lang="en-US" sz="2000" dirty="0"/>
              <a:t>IX</a:t>
            </a:r>
            <a:br>
              <a:rPr lang="en-US" sz="2000" dirty="0"/>
            </a:br>
            <a:r>
              <a:rPr lang="en-US" sz="2000" u="sng" dirty="0"/>
              <a:t>I</a:t>
            </a:r>
            <a:r>
              <a:rPr lang="en-US" sz="2000" dirty="0"/>
              <a:t>ntent</a:t>
            </a:r>
            <a:br>
              <a:rPr lang="en-US" sz="2000" dirty="0"/>
            </a:br>
            <a:r>
              <a:rPr lang="en-US" sz="2000" dirty="0" err="1"/>
              <a:t>e</a:t>
            </a:r>
            <a:r>
              <a:rPr lang="en-US" sz="2000" u="sng" dirty="0" err="1"/>
              <a:t>X</a:t>
            </a:r>
            <a:r>
              <a:rPr lang="en-US" sz="2000" dirty="0" err="1"/>
              <a:t>clusive</a:t>
            </a:r>
            <a:endParaRPr lang="en-US" sz="2000" dirty="0"/>
          </a:p>
        </p:txBody>
      </p:sp>
      <p:sp>
        <p:nvSpPr>
          <p:cNvPr id="17" name="Oval 6"/>
          <p:cNvSpPr>
            <a:spLocks noChangeArrowheads="1"/>
          </p:cNvSpPr>
          <p:nvPr/>
        </p:nvSpPr>
        <p:spPr bwMode="auto">
          <a:xfrm>
            <a:off x="5105400" y="3486090"/>
            <a:ext cx="1219200" cy="1219200"/>
          </a:xfrm>
          <a:prstGeom prst="ellipse">
            <a:avLst/>
          </a:prstGeom>
          <a:gradFill>
            <a:gsLst>
              <a:gs pos="0">
                <a:schemeClr val="tx2"/>
              </a:gs>
              <a:gs pos="50000">
                <a:schemeClr val="accent2"/>
              </a:gs>
              <a:gs pos="100000">
                <a:schemeClr val="accent1">
                  <a:tint val="23500"/>
                  <a:satMod val="160000"/>
                </a:schemeClr>
              </a:gs>
            </a:gsLst>
            <a:lin ang="5400000" scaled="0"/>
          </a:gradFill>
          <a:ln w="9525">
            <a:solidFill>
              <a:schemeClr val="tx1"/>
            </a:solidFill>
            <a:round/>
            <a:headEnd/>
            <a:tailEnd/>
          </a:ln>
          <a:effectLst/>
        </p:spPr>
        <p:txBody>
          <a:bodyPr wrap="none" anchor="ctr"/>
          <a:lstStyle/>
          <a:p>
            <a:pPr algn="ctr" eaLnBrk="0" hangingPunct="0">
              <a:lnSpc>
                <a:spcPct val="100000"/>
              </a:lnSpc>
            </a:pPr>
            <a:r>
              <a:rPr lang="en-US" sz="2000" dirty="0"/>
              <a:t>IS</a:t>
            </a:r>
            <a:br>
              <a:rPr lang="en-US" sz="2000" dirty="0"/>
            </a:br>
            <a:r>
              <a:rPr lang="en-US" sz="2000" u="sng" dirty="0"/>
              <a:t>I</a:t>
            </a:r>
            <a:r>
              <a:rPr lang="en-US" sz="2000" dirty="0"/>
              <a:t>ntent</a:t>
            </a:r>
            <a:br>
              <a:rPr lang="en-US" sz="2000" dirty="0"/>
            </a:br>
            <a:r>
              <a:rPr lang="en-US" sz="2000" u="sng" dirty="0"/>
              <a:t>S</a:t>
            </a:r>
            <a:r>
              <a:rPr lang="en-US" sz="2000" dirty="0"/>
              <a:t>hared</a:t>
            </a:r>
          </a:p>
        </p:txBody>
      </p:sp>
      <p:sp>
        <p:nvSpPr>
          <p:cNvPr id="22" name="Oval 7"/>
          <p:cNvSpPr>
            <a:spLocks noChangeArrowheads="1"/>
          </p:cNvSpPr>
          <p:nvPr/>
        </p:nvSpPr>
        <p:spPr bwMode="auto">
          <a:xfrm>
            <a:off x="7010400" y="3486090"/>
            <a:ext cx="1219200" cy="1219200"/>
          </a:xfrm>
          <a:prstGeom prst="ellipse">
            <a:avLst/>
          </a:prstGeom>
          <a:gradFill>
            <a:gsLst>
              <a:gs pos="0">
                <a:schemeClr val="tx2"/>
              </a:gs>
              <a:gs pos="50000">
                <a:schemeClr val="accent2"/>
              </a:gs>
              <a:gs pos="100000">
                <a:schemeClr val="accent1">
                  <a:tint val="23500"/>
                  <a:satMod val="160000"/>
                </a:schemeClr>
              </a:gs>
            </a:gsLst>
            <a:lin ang="5400000" scaled="0"/>
          </a:gradFill>
          <a:ln w="9525">
            <a:solidFill>
              <a:schemeClr val="tx1"/>
            </a:solidFill>
            <a:round/>
            <a:headEnd/>
            <a:tailEnd/>
          </a:ln>
          <a:effectLst/>
        </p:spPr>
        <p:txBody>
          <a:bodyPr wrap="none" anchor="ctr"/>
          <a:lstStyle/>
          <a:p>
            <a:pPr algn="ctr" eaLnBrk="0" hangingPunct="0">
              <a:lnSpc>
                <a:spcPct val="100000"/>
              </a:lnSpc>
            </a:pPr>
            <a:r>
              <a:rPr lang="en-US" sz="2000" dirty="0"/>
              <a:t>S</a:t>
            </a:r>
            <a:br>
              <a:rPr lang="en-US" sz="2000" dirty="0"/>
            </a:br>
            <a:r>
              <a:rPr lang="en-US" sz="2000" u="sng" dirty="0"/>
              <a:t>S</a:t>
            </a:r>
            <a:r>
              <a:rPr lang="en-US" sz="2000" dirty="0"/>
              <a:t>hared</a:t>
            </a:r>
          </a:p>
        </p:txBody>
      </p:sp>
      <p:sp>
        <p:nvSpPr>
          <p:cNvPr id="23" name="Freeform 8"/>
          <p:cNvSpPr>
            <a:spLocks/>
          </p:cNvSpPr>
          <p:nvPr/>
        </p:nvSpPr>
        <p:spPr bwMode="auto">
          <a:xfrm>
            <a:off x="4162425" y="4781490"/>
            <a:ext cx="1371600" cy="381000"/>
          </a:xfrm>
          <a:custGeom>
            <a:avLst/>
            <a:gdLst/>
            <a:ahLst/>
            <a:cxnLst>
              <a:cxn ang="0">
                <a:pos x="0" y="0"/>
              </a:cxn>
              <a:cxn ang="0">
                <a:pos x="432" y="240"/>
              </a:cxn>
              <a:cxn ang="0">
                <a:pos x="864" y="0"/>
              </a:cxn>
            </a:cxnLst>
            <a:rect l="0" t="0" r="r" b="b"/>
            <a:pathLst>
              <a:path w="864" h="240">
                <a:moveTo>
                  <a:pt x="0" y="0"/>
                </a:moveTo>
                <a:cubicBezTo>
                  <a:pt x="144" y="120"/>
                  <a:pt x="288" y="240"/>
                  <a:pt x="432" y="240"/>
                </a:cubicBezTo>
                <a:cubicBezTo>
                  <a:pt x="576" y="240"/>
                  <a:pt x="792" y="40"/>
                  <a:pt x="864" y="0"/>
                </a:cubicBezTo>
              </a:path>
            </a:pathLst>
          </a:custGeom>
          <a:noFill/>
          <a:ln w="15875">
            <a:solidFill>
              <a:schemeClr val="tx1"/>
            </a:solidFill>
            <a:round/>
            <a:headEnd type="triangle" w="med" len="med"/>
            <a:tailEnd type="triangle" w="med" len="med"/>
          </a:ln>
          <a:effectLst/>
        </p:spPr>
        <p:txBody>
          <a:bodyPr/>
          <a:lstStyle/>
          <a:p>
            <a:endParaRPr lang="en-US" sz="2000"/>
          </a:p>
        </p:txBody>
      </p:sp>
      <p:sp>
        <p:nvSpPr>
          <p:cNvPr id="24" name="Freeform 9"/>
          <p:cNvSpPr>
            <a:spLocks/>
          </p:cNvSpPr>
          <p:nvPr/>
        </p:nvSpPr>
        <p:spPr bwMode="auto">
          <a:xfrm>
            <a:off x="6002338" y="4781490"/>
            <a:ext cx="1371600" cy="381000"/>
          </a:xfrm>
          <a:custGeom>
            <a:avLst/>
            <a:gdLst/>
            <a:ahLst/>
            <a:cxnLst>
              <a:cxn ang="0">
                <a:pos x="0" y="0"/>
              </a:cxn>
              <a:cxn ang="0">
                <a:pos x="432" y="240"/>
              </a:cxn>
              <a:cxn ang="0">
                <a:pos x="864" y="0"/>
              </a:cxn>
            </a:cxnLst>
            <a:rect l="0" t="0" r="r" b="b"/>
            <a:pathLst>
              <a:path w="864" h="240">
                <a:moveTo>
                  <a:pt x="0" y="0"/>
                </a:moveTo>
                <a:cubicBezTo>
                  <a:pt x="144" y="120"/>
                  <a:pt x="288" y="240"/>
                  <a:pt x="432" y="240"/>
                </a:cubicBezTo>
                <a:cubicBezTo>
                  <a:pt x="576" y="240"/>
                  <a:pt x="792" y="40"/>
                  <a:pt x="864" y="0"/>
                </a:cubicBezTo>
              </a:path>
            </a:pathLst>
          </a:custGeom>
          <a:noFill/>
          <a:ln w="15875">
            <a:solidFill>
              <a:schemeClr val="tx1"/>
            </a:solidFill>
            <a:round/>
            <a:headEnd type="triangle" w="med" len="med"/>
            <a:tailEnd type="triangle" w="med" len="med"/>
          </a:ln>
          <a:effectLst/>
        </p:spPr>
        <p:txBody>
          <a:bodyPr/>
          <a:lstStyle/>
          <a:p>
            <a:endParaRPr lang="en-US" sz="2000"/>
          </a:p>
        </p:txBody>
      </p:sp>
      <p:sp>
        <p:nvSpPr>
          <p:cNvPr id="25" name="Freeform 10"/>
          <p:cNvSpPr>
            <a:spLocks/>
          </p:cNvSpPr>
          <p:nvPr/>
        </p:nvSpPr>
        <p:spPr bwMode="auto">
          <a:xfrm>
            <a:off x="3886200" y="4857690"/>
            <a:ext cx="3733800" cy="914400"/>
          </a:xfrm>
          <a:custGeom>
            <a:avLst/>
            <a:gdLst/>
            <a:ahLst/>
            <a:cxnLst>
              <a:cxn ang="0">
                <a:pos x="0" y="0"/>
              </a:cxn>
              <a:cxn ang="0">
                <a:pos x="432" y="240"/>
              </a:cxn>
              <a:cxn ang="0">
                <a:pos x="864" y="0"/>
              </a:cxn>
            </a:cxnLst>
            <a:rect l="0" t="0" r="r" b="b"/>
            <a:pathLst>
              <a:path w="864" h="240">
                <a:moveTo>
                  <a:pt x="0" y="0"/>
                </a:moveTo>
                <a:cubicBezTo>
                  <a:pt x="144" y="120"/>
                  <a:pt x="288" y="240"/>
                  <a:pt x="432" y="240"/>
                </a:cubicBezTo>
                <a:cubicBezTo>
                  <a:pt x="576" y="240"/>
                  <a:pt x="792" y="40"/>
                  <a:pt x="864" y="0"/>
                </a:cubicBezTo>
              </a:path>
            </a:pathLst>
          </a:custGeom>
          <a:noFill/>
          <a:ln w="15875">
            <a:solidFill>
              <a:schemeClr val="tx1"/>
            </a:solidFill>
            <a:round/>
            <a:headEnd type="triangle" w="med" len="med"/>
            <a:tailEnd type="triangle" w="med" len="med"/>
          </a:ln>
          <a:effectLst/>
        </p:spPr>
        <p:txBody>
          <a:bodyPr/>
          <a:lstStyle/>
          <a:p>
            <a:endParaRPr lang="en-US" sz="2000"/>
          </a:p>
        </p:txBody>
      </p:sp>
      <p:sp>
        <p:nvSpPr>
          <p:cNvPr id="26" name="Text Box 11"/>
          <p:cNvSpPr txBox="1">
            <a:spLocks noChangeArrowheads="1"/>
          </p:cNvSpPr>
          <p:nvPr/>
        </p:nvSpPr>
        <p:spPr bwMode="auto">
          <a:xfrm>
            <a:off x="6029325" y="5619690"/>
            <a:ext cx="1866088" cy="400110"/>
          </a:xfrm>
          <a:prstGeom prst="rect">
            <a:avLst/>
          </a:prstGeom>
          <a:noFill/>
          <a:ln w="9525">
            <a:noFill/>
            <a:miter lim="800000"/>
            <a:headEnd/>
            <a:tailEnd/>
          </a:ln>
          <a:effectLst/>
        </p:spPr>
        <p:txBody>
          <a:bodyPr wrap="none">
            <a:spAutoFit/>
          </a:bodyPr>
          <a:lstStyle/>
          <a:p>
            <a:pPr eaLnBrk="0" hangingPunct="0">
              <a:lnSpc>
                <a:spcPct val="100000"/>
              </a:lnSpc>
            </a:pPr>
            <a:r>
              <a:rPr lang="en-US" sz="2000" dirty="0"/>
              <a:t>NOT </a:t>
            </a:r>
            <a:r>
              <a:rPr lang="en-US" sz="2000" dirty="0" smtClean="0"/>
              <a:t>compatible</a:t>
            </a:r>
            <a:endParaRPr lang="en-US" sz="2000" dirty="0"/>
          </a:p>
        </p:txBody>
      </p:sp>
      <p:sp>
        <p:nvSpPr>
          <p:cNvPr id="27" name="Text Box 12"/>
          <p:cNvSpPr txBox="1">
            <a:spLocks noChangeArrowheads="1"/>
          </p:cNvSpPr>
          <p:nvPr/>
        </p:nvSpPr>
        <p:spPr bwMode="auto">
          <a:xfrm>
            <a:off x="4144963" y="5141853"/>
            <a:ext cx="1384546" cy="400110"/>
          </a:xfrm>
          <a:prstGeom prst="rect">
            <a:avLst/>
          </a:prstGeom>
          <a:noFill/>
          <a:ln w="9525">
            <a:noFill/>
            <a:miter lim="800000"/>
            <a:headEnd/>
            <a:tailEnd/>
          </a:ln>
          <a:effectLst/>
        </p:spPr>
        <p:txBody>
          <a:bodyPr wrap="none">
            <a:spAutoFit/>
          </a:bodyPr>
          <a:lstStyle/>
          <a:p>
            <a:pPr eaLnBrk="0" hangingPunct="0">
              <a:lnSpc>
                <a:spcPct val="100000"/>
              </a:lnSpc>
            </a:pPr>
            <a:r>
              <a:rPr lang="en-US" sz="2000" dirty="0">
                <a:solidFill>
                  <a:srgbClr val="0070C0"/>
                </a:solidFill>
              </a:rPr>
              <a:t>Compatible</a:t>
            </a:r>
          </a:p>
        </p:txBody>
      </p:sp>
      <p:sp>
        <p:nvSpPr>
          <p:cNvPr id="28" name="Text Box 13"/>
          <p:cNvSpPr txBox="1">
            <a:spLocks noChangeArrowheads="1"/>
          </p:cNvSpPr>
          <p:nvPr/>
        </p:nvSpPr>
        <p:spPr bwMode="auto">
          <a:xfrm>
            <a:off x="5984875" y="5141853"/>
            <a:ext cx="1384546" cy="400110"/>
          </a:xfrm>
          <a:prstGeom prst="rect">
            <a:avLst/>
          </a:prstGeom>
          <a:noFill/>
          <a:ln w="9525">
            <a:noFill/>
            <a:miter lim="800000"/>
            <a:headEnd/>
            <a:tailEnd/>
          </a:ln>
          <a:effectLst/>
        </p:spPr>
        <p:txBody>
          <a:bodyPr wrap="none">
            <a:spAutoFit/>
          </a:bodyPr>
          <a:lstStyle/>
          <a:p>
            <a:pPr eaLnBrk="0" hangingPunct="0">
              <a:lnSpc>
                <a:spcPct val="100000"/>
              </a:lnSpc>
            </a:pPr>
            <a:r>
              <a:rPr lang="en-US" sz="2000" dirty="0">
                <a:solidFill>
                  <a:srgbClr val="0070C0"/>
                </a:solidFill>
              </a:rPr>
              <a:t>Compatible</a:t>
            </a:r>
          </a:p>
        </p:txBody>
      </p:sp>
      <p:sp>
        <p:nvSpPr>
          <p:cNvPr id="29" name="Line 14"/>
          <p:cNvSpPr>
            <a:spLocks noChangeShapeType="1"/>
          </p:cNvSpPr>
          <p:nvPr/>
        </p:nvSpPr>
        <p:spPr bwMode="auto">
          <a:xfrm flipH="1">
            <a:off x="2057400" y="3333690"/>
            <a:ext cx="1143000" cy="2133600"/>
          </a:xfrm>
          <a:prstGeom prst="line">
            <a:avLst/>
          </a:prstGeom>
          <a:noFill/>
          <a:ln w="19050">
            <a:solidFill>
              <a:schemeClr val="tx2"/>
            </a:solidFill>
            <a:round/>
            <a:headEnd/>
            <a:tailEnd/>
          </a:ln>
          <a:effectLst/>
        </p:spPr>
        <p:txBody>
          <a:bodyPr/>
          <a:lstStyle/>
          <a:p>
            <a:endParaRPr lang="en-US" sz="2000"/>
          </a:p>
        </p:txBody>
      </p:sp>
      <p:sp>
        <p:nvSpPr>
          <p:cNvPr id="30" name="Text Box 15"/>
          <p:cNvSpPr txBox="1">
            <a:spLocks noChangeArrowheads="1"/>
          </p:cNvSpPr>
          <p:nvPr/>
        </p:nvSpPr>
        <p:spPr bwMode="auto">
          <a:xfrm>
            <a:off x="228600" y="4705290"/>
            <a:ext cx="1949450" cy="707886"/>
          </a:xfrm>
          <a:prstGeom prst="rect">
            <a:avLst/>
          </a:prstGeom>
          <a:noFill/>
          <a:ln w="9525">
            <a:noFill/>
            <a:miter lim="800000"/>
            <a:headEnd/>
            <a:tailEnd/>
          </a:ln>
          <a:effectLst/>
        </p:spPr>
        <p:txBody>
          <a:bodyPr>
            <a:spAutoFit/>
          </a:bodyPr>
          <a:lstStyle/>
          <a:p>
            <a:pPr algn="r" eaLnBrk="0" hangingPunct="0">
              <a:lnSpc>
                <a:spcPct val="100000"/>
              </a:lnSpc>
            </a:pPr>
            <a:r>
              <a:rPr lang="en-US" sz="2000" dirty="0"/>
              <a:t>NOT </a:t>
            </a:r>
            <a:br>
              <a:rPr lang="en-US" sz="2000" dirty="0"/>
            </a:br>
            <a:r>
              <a:rPr lang="en-US" sz="2000" dirty="0" smtClean="0"/>
              <a:t>compatible</a:t>
            </a:r>
            <a:r>
              <a:rPr lang="en-US" sz="2000" dirty="0"/>
              <a:t>…   </a:t>
            </a:r>
          </a:p>
        </p:txBody>
      </p:sp>
      <p:sp>
        <p:nvSpPr>
          <p:cNvPr id="31" name="AutoShape 16"/>
          <p:cNvSpPr>
            <a:spLocks noChangeArrowheads="1"/>
          </p:cNvSpPr>
          <p:nvPr/>
        </p:nvSpPr>
        <p:spPr bwMode="auto">
          <a:xfrm>
            <a:off x="5486400" y="5467290"/>
            <a:ext cx="523875" cy="523875"/>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chemeClr val="accent2"/>
          </a:solidFill>
          <a:ln w="9525">
            <a:solidFill>
              <a:schemeClr val="tx1"/>
            </a:solidFill>
            <a:miter lim="800000"/>
            <a:headEnd/>
            <a:tailEnd/>
          </a:ln>
          <a:effectLst/>
        </p:spPr>
        <p:txBody>
          <a:bodyPr wrap="none" anchor="ctr"/>
          <a:lstStyle/>
          <a:p>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blinds(horizontal)">
                                      <p:cBhvr>
                                        <p:cTn id="29" dur="500"/>
                                        <p:tgtEl>
                                          <p:spTgt spid="2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horizontal)">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linds(horizontal)">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blinds(horizontal)">
                                      <p:cBhvr>
                                        <p:cTn id="45" dur="500"/>
                                        <p:tgtEl>
                                          <p:spTgt spid="26"/>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blinds(horizontal)">
                                      <p:cBhvr>
                                        <p:cTn id="48" dur="500"/>
                                        <p:tgtEl>
                                          <p:spTgt spid="31"/>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blinds(horizontal)">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blinds(horizontal)">
                                      <p:cBhvr>
                                        <p:cTn id="56" dur="500"/>
                                        <p:tgtEl>
                                          <p:spTgt spid="30"/>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blinds(horizontal)">
                                      <p:cBhvr>
                                        <p:cTn id="5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P spid="17" grpId="0" animBg="1"/>
      <p:bldP spid="22" grpId="0" animBg="1"/>
      <p:bldP spid="23" grpId="0" animBg="1"/>
      <p:bldP spid="24" grpId="0" animBg="1"/>
      <p:bldP spid="25" grpId="0" animBg="1"/>
      <p:bldP spid="26" grpId="0"/>
      <p:bldP spid="27" grpId="0"/>
      <p:bldP spid="28" grpId="0"/>
      <p:bldP spid="29" grpId="0" animBg="1"/>
      <p:bldP spid="30" grpId="0"/>
      <p:bldP spid="3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1323</TotalTime>
  <Words>2865</Words>
  <Application>Microsoft Office PowerPoint</Application>
  <PresentationFormat>On-screen Show (4:3)</PresentationFormat>
  <Paragraphs>835</Paragraphs>
  <Slides>38</Slides>
  <Notes>17</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Microsoft SQL Server Programming</vt:lpstr>
      <vt:lpstr>Locking and Blocking</vt:lpstr>
      <vt:lpstr>Locking</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SQL Server Programming</dc:title>
  <dc:creator/>
  <cp:lastModifiedBy>John H</cp:lastModifiedBy>
  <cp:revision>153</cp:revision>
  <dcterms:created xsi:type="dcterms:W3CDTF">2006-08-16T00:00:00Z</dcterms:created>
  <dcterms:modified xsi:type="dcterms:W3CDTF">2009-05-01T05:28:25Z</dcterms:modified>
</cp:coreProperties>
</file>