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63"/>
    <p:restoredTop sz="94658"/>
  </p:normalViewPr>
  <p:slideViewPr>
    <p:cSldViewPr snapToGrid="0">
      <p:cViewPr varScale="1">
        <p:scale>
          <a:sx n="103" d="100"/>
          <a:sy n="103" d="100"/>
        </p:scale>
        <p:origin x="184"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9E265-CB85-6448-B7E3-94EC403201AA}" type="datetimeFigureOut">
              <a:rPr lang="en-US" smtClean="0"/>
              <a:t>11/21/24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A9435-A427-AB4B-9DBD-3DE6FF2D6572}" type="slidenum">
              <a:rPr lang="en-US" smtClean="0"/>
              <a:t>‹#›</a:t>
            </a:fld>
            <a:endParaRPr lang="en-US"/>
          </a:p>
        </p:txBody>
      </p:sp>
    </p:spTree>
    <p:extLst>
      <p:ext uri="{BB962C8B-B14F-4D97-AF65-F5344CB8AC3E}">
        <p14:creationId xmlns:p14="http://schemas.microsoft.com/office/powerpoint/2010/main" val="214161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2A9435-A427-AB4B-9DBD-3DE6FF2D6572}" type="slidenum">
              <a:rPr lang="en-US" smtClean="0"/>
              <a:t>1</a:t>
            </a:fld>
            <a:endParaRPr lang="en-US"/>
          </a:p>
        </p:txBody>
      </p:sp>
    </p:spTree>
    <p:extLst>
      <p:ext uri="{BB962C8B-B14F-4D97-AF65-F5344CB8AC3E}">
        <p14:creationId xmlns:p14="http://schemas.microsoft.com/office/powerpoint/2010/main" val="2039831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5E6F-60DA-721C-0F91-36907A709A25}"/>
              </a:ext>
            </a:extLst>
          </p:cNvPr>
          <p:cNvSpPr>
            <a:spLocks noGrp="1"/>
          </p:cNvSpPr>
          <p:nvPr>
            <p:ph type="ctrTitle"/>
          </p:nvPr>
        </p:nvSpPr>
        <p:spPr>
          <a:xfrm>
            <a:off x="233916" y="2733709"/>
            <a:ext cx="8590540" cy="1373070"/>
          </a:xfrm>
        </p:spPr>
        <p:txBody>
          <a:bodyPr/>
          <a:lstStyle/>
          <a:p>
            <a:r>
              <a:rPr lang="en-US" sz="3600" i="1" dirty="0"/>
              <a:t>Intro to Human-Centered Data Science</a:t>
            </a:r>
            <a:br>
              <a:rPr lang="en-US" sz="4800" i="1" dirty="0"/>
            </a:br>
            <a:r>
              <a:rPr lang="en-US" sz="4800" i="1" dirty="0"/>
              <a:t>Final Project Presentation</a:t>
            </a:r>
          </a:p>
        </p:txBody>
      </p:sp>
      <p:sp>
        <p:nvSpPr>
          <p:cNvPr id="3" name="Subtitle 2">
            <a:extLst>
              <a:ext uri="{FF2B5EF4-FFF2-40B4-BE49-F238E27FC236}">
                <a16:creationId xmlns:a16="http://schemas.microsoft.com/office/drawing/2014/main" id="{01155A2B-EFC7-60AF-5E14-114B249DDEF4}"/>
              </a:ext>
            </a:extLst>
          </p:cNvPr>
          <p:cNvSpPr>
            <a:spLocks noGrp="1"/>
          </p:cNvSpPr>
          <p:nvPr>
            <p:ph type="subTitle" idx="1"/>
          </p:nvPr>
        </p:nvSpPr>
        <p:spPr/>
        <p:txBody>
          <a:bodyPr/>
          <a:lstStyle/>
          <a:p>
            <a:r>
              <a:rPr lang="en-US" dirty="0"/>
              <a:t>Created by: John Preston</a:t>
            </a:r>
          </a:p>
        </p:txBody>
      </p:sp>
      <p:sp>
        <p:nvSpPr>
          <p:cNvPr id="4" name="TextBox 3">
            <a:extLst>
              <a:ext uri="{FF2B5EF4-FFF2-40B4-BE49-F238E27FC236}">
                <a16:creationId xmlns:a16="http://schemas.microsoft.com/office/drawing/2014/main" id="{35A27B2D-9EE2-07E2-61C3-7F6C9FF163D0}"/>
              </a:ext>
            </a:extLst>
          </p:cNvPr>
          <p:cNvSpPr txBox="1"/>
          <p:nvPr/>
        </p:nvSpPr>
        <p:spPr>
          <a:xfrm>
            <a:off x="9486565" y="2690336"/>
            <a:ext cx="2471519" cy="1477328"/>
          </a:xfrm>
          <a:prstGeom prst="rect">
            <a:avLst/>
          </a:prstGeom>
          <a:noFill/>
        </p:spPr>
        <p:txBody>
          <a:bodyPr wrap="square" rtlCol="0">
            <a:spAutoFit/>
          </a:bodyPr>
          <a:lstStyle/>
          <a:p>
            <a:pPr algn="ctr"/>
            <a:r>
              <a:rPr lang="en-US" dirty="0"/>
              <a:t>Data-driven analysis surrounding women-run WHD, FIR, and the perception of policing.</a:t>
            </a:r>
          </a:p>
        </p:txBody>
      </p:sp>
    </p:spTree>
    <p:extLst>
      <p:ext uri="{BB962C8B-B14F-4D97-AF65-F5344CB8AC3E}">
        <p14:creationId xmlns:p14="http://schemas.microsoft.com/office/powerpoint/2010/main" val="1973566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B5BA2-72FB-AB3A-2305-EE319D51B0F4}"/>
            </a:ext>
          </a:extLst>
        </p:cNvPr>
        <p:cNvGrpSpPr/>
        <p:nvPr/>
      </p:nvGrpSpPr>
      <p:grpSpPr>
        <a:xfrm>
          <a:off x="0" y="0"/>
          <a:ext cx="0" cy="0"/>
          <a:chOff x="0" y="0"/>
          <a:chExt cx="0" cy="0"/>
        </a:xfrm>
      </p:grpSpPr>
      <p:pic>
        <p:nvPicPr>
          <p:cNvPr id="6146" name="Picture 2">
            <a:extLst>
              <a:ext uri="{FF2B5EF4-FFF2-40B4-BE49-F238E27FC236}">
                <a16:creationId xmlns:a16="http://schemas.microsoft.com/office/drawing/2014/main" id="{E40E5C72-317C-3690-237A-CE74B8270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042" y="406400"/>
            <a:ext cx="7987862" cy="53703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102C1E-C515-28DA-CA99-AE0B709F7CFE}"/>
              </a:ext>
            </a:extLst>
          </p:cNvPr>
          <p:cNvSpPr txBox="1"/>
          <p:nvPr/>
        </p:nvSpPr>
        <p:spPr>
          <a:xfrm>
            <a:off x="10699398" y="914401"/>
            <a:ext cx="1335076" cy="830997"/>
          </a:xfrm>
          <a:prstGeom prst="rect">
            <a:avLst/>
          </a:prstGeom>
          <a:noFill/>
        </p:spPr>
        <p:txBody>
          <a:bodyPr wrap="square" rtlCol="0">
            <a:spAutoFit/>
          </a:bodyPr>
          <a:lstStyle/>
          <a:p>
            <a:r>
              <a:rPr lang="en-US" sz="2400" b="1" dirty="0">
                <a:solidFill>
                  <a:schemeClr val="bg1"/>
                </a:solidFill>
              </a:rPr>
              <a:t>Who’s </a:t>
            </a:r>
          </a:p>
          <a:p>
            <a:r>
              <a:rPr lang="en-US" sz="2400" b="1" dirty="0">
                <a:solidFill>
                  <a:schemeClr val="bg1"/>
                </a:solidFill>
              </a:rPr>
              <a:t>gender?</a:t>
            </a:r>
          </a:p>
        </p:txBody>
      </p:sp>
      <p:sp>
        <p:nvSpPr>
          <p:cNvPr id="4" name="TextBox 3">
            <a:extLst>
              <a:ext uri="{FF2B5EF4-FFF2-40B4-BE49-F238E27FC236}">
                <a16:creationId xmlns:a16="http://schemas.microsoft.com/office/drawing/2014/main" id="{002657FB-25AE-6A84-6DDE-2DE31F6E896A}"/>
              </a:ext>
            </a:extLst>
          </p:cNvPr>
          <p:cNvSpPr txBox="1"/>
          <p:nvPr/>
        </p:nvSpPr>
        <p:spPr>
          <a:xfrm>
            <a:off x="959625" y="6082268"/>
            <a:ext cx="10272749" cy="369332"/>
          </a:xfrm>
          <a:prstGeom prst="rect">
            <a:avLst/>
          </a:prstGeom>
          <a:noFill/>
        </p:spPr>
        <p:txBody>
          <a:bodyPr wrap="none" rtlCol="0">
            <a:spAutoFit/>
          </a:bodyPr>
          <a:lstStyle/>
          <a:p>
            <a:r>
              <a:rPr lang="en-US" dirty="0"/>
              <a:t>This data was pulled from the </a:t>
            </a:r>
            <a:r>
              <a:rPr lang="en-US" dirty="0" err="1"/>
              <a:t>Police_full</a:t>
            </a:r>
            <a:r>
              <a:rPr lang="en-US" dirty="0"/>
              <a:t> </a:t>
            </a:r>
            <a:r>
              <a:rPr lang="en-US" dirty="0" err="1"/>
              <a:t>dataframe</a:t>
            </a:r>
            <a:r>
              <a:rPr lang="en-US" dirty="0"/>
              <a:t>. How can we use this information accurately?</a:t>
            </a:r>
          </a:p>
        </p:txBody>
      </p:sp>
    </p:spTree>
    <p:extLst>
      <p:ext uri="{BB962C8B-B14F-4D97-AF65-F5344CB8AC3E}">
        <p14:creationId xmlns:p14="http://schemas.microsoft.com/office/powerpoint/2010/main" val="351311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F6AA9-5F93-436C-A2FD-AF9747339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2564D-08A4-3E35-3218-A39556644434}"/>
              </a:ext>
            </a:extLst>
          </p:cNvPr>
          <p:cNvSpPr>
            <a:spLocks noGrp="1"/>
          </p:cNvSpPr>
          <p:nvPr>
            <p:ph type="title"/>
          </p:nvPr>
        </p:nvSpPr>
        <p:spPr/>
        <p:txBody>
          <a:bodyPr/>
          <a:lstStyle/>
          <a:p>
            <a:r>
              <a:rPr lang="en-US" dirty="0"/>
              <a:t>Question 3 &amp; Motivation </a:t>
            </a:r>
          </a:p>
        </p:txBody>
      </p:sp>
      <p:sp>
        <p:nvSpPr>
          <p:cNvPr id="3" name="Text Placeholder 2">
            <a:extLst>
              <a:ext uri="{FF2B5EF4-FFF2-40B4-BE49-F238E27FC236}">
                <a16:creationId xmlns:a16="http://schemas.microsoft.com/office/drawing/2014/main" id="{16FADAB3-70BA-1145-F1FB-055B3F1C10A7}"/>
              </a:ext>
            </a:extLst>
          </p:cNvPr>
          <p:cNvSpPr>
            <a:spLocks noGrp="1"/>
          </p:cNvSpPr>
          <p:nvPr>
            <p:ph type="body" idx="1"/>
          </p:nvPr>
        </p:nvSpPr>
        <p:spPr>
          <a:xfrm>
            <a:off x="680322" y="732226"/>
            <a:ext cx="9613860" cy="1704017"/>
          </a:xfrm>
        </p:spPr>
        <p:txBody>
          <a:bodyPr/>
          <a:lstStyle/>
          <a:p>
            <a:pPr algn="l"/>
            <a:r>
              <a:rPr lang="en-US" dirty="0"/>
              <a:t>Q3: What factors predict the likelihood of a citizen visiting a police station based on survey data?</a:t>
            </a:r>
          </a:p>
        </p:txBody>
      </p:sp>
      <p:sp>
        <p:nvSpPr>
          <p:cNvPr id="4" name="Text Placeholder 2">
            <a:extLst>
              <a:ext uri="{FF2B5EF4-FFF2-40B4-BE49-F238E27FC236}">
                <a16:creationId xmlns:a16="http://schemas.microsoft.com/office/drawing/2014/main" id="{23588F4D-74A5-C7DC-93D7-F2242FFBBFD3}"/>
              </a:ext>
            </a:extLst>
          </p:cNvPr>
          <p:cNvSpPr txBox="1">
            <a:spLocks/>
          </p:cNvSpPr>
          <p:nvPr/>
        </p:nvSpPr>
        <p:spPr>
          <a:xfrm>
            <a:off x="680322" y="4394335"/>
            <a:ext cx="9613860" cy="170401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M3:</a:t>
            </a:r>
          </a:p>
          <a:p>
            <a:r>
              <a:rPr lang="en-US" dirty="0"/>
              <a:t>By understanding predictors of whether citizens will visit police stations can help us identity any barriers that hinder access to police services. With information like this, departments can develop and target outreach programs to build community engagement. </a:t>
            </a:r>
          </a:p>
        </p:txBody>
      </p:sp>
    </p:spTree>
    <p:extLst>
      <p:ext uri="{BB962C8B-B14F-4D97-AF65-F5344CB8AC3E}">
        <p14:creationId xmlns:p14="http://schemas.microsoft.com/office/powerpoint/2010/main" val="317200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C99C1035-21D6-8A38-5CD2-9B13AEBC5ECB}"/>
            </a:ext>
          </a:extLst>
        </p:cNvPr>
        <p:cNvGrpSpPr/>
        <p:nvPr/>
      </p:nvGrpSpPr>
      <p:grpSpPr>
        <a:xfrm>
          <a:off x="0" y="0"/>
          <a:ext cx="0" cy="0"/>
          <a:chOff x="0" y="0"/>
          <a:chExt cx="0" cy="0"/>
        </a:xfrm>
      </p:grpSpPr>
      <p:pic>
        <p:nvPicPr>
          <p:cNvPr id="8227" name="Picture 8226">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228" name="Picture 8227">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229" name="Picture 8228">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8230" name="Rectangle 8229">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231" name="Rectangle 8230">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8232" name="Rectangle 8231">
            <a:extLst>
              <a:ext uri="{FF2B5EF4-FFF2-40B4-BE49-F238E27FC236}">
                <a16:creationId xmlns:a16="http://schemas.microsoft.com/office/drawing/2014/main" id="{A71C8C4C-B917-4631-9FDE-FC3A5FA26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33" name="Picture 8232">
            <a:extLst>
              <a:ext uri="{FF2B5EF4-FFF2-40B4-BE49-F238E27FC236}">
                <a16:creationId xmlns:a16="http://schemas.microsoft.com/office/drawing/2014/main" id="{CEBFA857-F019-4043-8918-992AED80C8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8234" name="Rectangle 8233">
            <a:extLst>
              <a:ext uri="{FF2B5EF4-FFF2-40B4-BE49-F238E27FC236}">
                <a16:creationId xmlns:a16="http://schemas.microsoft.com/office/drawing/2014/main" id="{A53A2C4A-7938-4419-8904-6D2453346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5" name="Rectangle 8234">
            <a:extLst>
              <a:ext uri="{FF2B5EF4-FFF2-40B4-BE49-F238E27FC236}">
                <a16:creationId xmlns:a16="http://schemas.microsoft.com/office/drawing/2014/main" id="{78AC2FA8-410E-4F7D-8A38-988297147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BE98069-BC69-6839-DF75-7925932B801B}"/>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400"/>
              <a:t>What does this data show us? </a:t>
            </a:r>
          </a:p>
        </p:txBody>
      </p:sp>
      <p:pic>
        <p:nvPicPr>
          <p:cNvPr id="8196" name="Picture 4" descr="A green rectangular bar graph&#10;&#10;Description automatically generated">
            <a:extLst>
              <a:ext uri="{FF2B5EF4-FFF2-40B4-BE49-F238E27FC236}">
                <a16:creationId xmlns:a16="http://schemas.microsoft.com/office/drawing/2014/main" id="{11B997A9-09FD-5A67-8CAE-B10ABB358F2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04991" y="473947"/>
            <a:ext cx="5101259" cy="3609141"/>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8236" name="Rectangle 8235">
            <a:extLst>
              <a:ext uri="{FF2B5EF4-FFF2-40B4-BE49-F238E27FC236}">
                <a16:creationId xmlns:a16="http://schemas.microsoft.com/office/drawing/2014/main" id="{B8ABD5F6-C0F5-4646-B17F-8CDF751EA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237" name="Rectangle 8236">
            <a:extLst>
              <a:ext uri="{FF2B5EF4-FFF2-40B4-BE49-F238E27FC236}">
                <a16:creationId xmlns:a16="http://schemas.microsoft.com/office/drawing/2014/main" id="{DA7F6F6D-DC70-44FC-9DB5-E57814E15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8" name="Rectangle 8237">
            <a:extLst>
              <a:ext uri="{FF2B5EF4-FFF2-40B4-BE49-F238E27FC236}">
                <a16:creationId xmlns:a16="http://schemas.microsoft.com/office/drawing/2014/main" id="{CF26CDD1-21FC-474C-A2C9-7B8DB767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8" name="Picture 6">
            <a:extLst>
              <a:ext uri="{FF2B5EF4-FFF2-40B4-BE49-F238E27FC236}">
                <a16:creationId xmlns:a16="http://schemas.microsoft.com/office/drawing/2014/main" id="{E23CEE07-2461-AA64-E5EE-4817357AEB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02" y="476335"/>
            <a:ext cx="5101259" cy="360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3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D1EC-8BD1-1297-D01D-0627665C0E2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C06922-EBC4-A772-9595-CDA07A26B656}"/>
              </a:ext>
            </a:extLst>
          </p:cNvPr>
          <p:cNvSpPr txBox="1"/>
          <p:nvPr/>
        </p:nvSpPr>
        <p:spPr>
          <a:xfrm>
            <a:off x="6444898" y="314236"/>
            <a:ext cx="4086468" cy="1477328"/>
          </a:xfrm>
          <a:prstGeom prst="rect">
            <a:avLst/>
          </a:prstGeom>
          <a:noFill/>
        </p:spPr>
        <p:txBody>
          <a:bodyPr wrap="square" rtlCol="0">
            <a:spAutoFit/>
          </a:bodyPr>
          <a:lstStyle/>
          <a:p>
            <a:r>
              <a:rPr lang="en-US" dirty="0"/>
              <a:t>This data was pulled from the household level. Although some of the data is skeptical, we can see that the largest amount of responses came from women. </a:t>
            </a:r>
          </a:p>
        </p:txBody>
      </p:sp>
      <p:pic>
        <p:nvPicPr>
          <p:cNvPr id="10242" name="Picture 2">
            <a:extLst>
              <a:ext uri="{FF2B5EF4-FFF2-40B4-BE49-F238E27FC236}">
                <a16:creationId xmlns:a16="http://schemas.microsoft.com/office/drawing/2014/main" id="{557020B5-477C-9E80-4679-71F7DF13D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02" y="253647"/>
            <a:ext cx="5912198" cy="436071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E2A2699-B49B-36B2-C435-A6F9A5856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898" y="2123527"/>
            <a:ext cx="5345081" cy="382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605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3" name="Rectangle 22">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C4FE907-204C-CF85-3F27-D41FE32B95F8}"/>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Conclusion &amp; remarks</a:t>
            </a:r>
          </a:p>
        </p:txBody>
      </p:sp>
      <p:pic>
        <p:nvPicPr>
          <p:cNvPr id="27" name="Picture 26">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TextBox 2">
            <a:extLst>
              <a:ext uri="{FF2B5EF4-FFF2-40B4-BE49-F238E27FC236}">
                <a16:creationId xmlns:a16="http://schemas.microsoft.com/office/drawing/2014/main" id="{2263483D-7BB5-E598-04C3-8B3FAD026A3C}"/>
              </a:ext>
            </a:extLst>
          </p:cNvPr>
          <p:cNvSpPr txBox="1"/>
          <p:nvPr/>
        </p:nvSpPr>
        <p:spPr>
          <a:xfrm>
            <a:off x="680321" y="2336873"/>
            <a:ext cx="3656289" cy="3599316"/>
          </a:xfrm>
          <a:prstGeom prst="rect">
            <a:avLst/>
          </a:prstGeom>
        </p:spPr>
        <p:txBody>
          <a:bodyPr vert="horz" lIns="91440" tIns="45720" rIns="91440" bIns="45720" rtlCol="0">
            <a:normAutofit/>
          </a:bodyPr>
          <a:lstStyle/>
          <a:p>
            <a:pPr marL="342900" indent="-228600" defTabSz="914400">
              <a:lnSpc>
                <a:spcPct val="90000"/>
              </a:lnSpc>
              <a:spcAft>
                <a:spcPts val="600"/>
              </a:spcAft>
              <a:buFont typeface="Arial" panose="020B0604020202020204" pitchFamily="34" charset="0"/>
              <a:buChar char="•"/>
            </a:pPr>
            <a:r>
              <a:rPr lang="en-US" sz="1400"/>
              <a:t>Overall, there could be some correlation between variables within the data frames; however, I would need to take a deeper dive.</a:t>
            </a:r>
          </a:p>
          <a:p>
            <a:pPr marL="342900" indent="-228600" defTabSz="914400">
              <a:lnSpc>
                <a:spcPct val="90000"/>
              </a:lnSpc>
              <a:spcAft>
                <a:spcPts val="600"/>
              </a:spcAft>
              <a:buFont typeface="Arial" panose="020B0604020202020204" pitchFamily="34" charset="0"/>
              <a:buChar char="•"/>
            </a:pPr>
            <a:r>
              <a:rPr lang="en-US" sz="1400"/>
              <a:t>If we could obtain more clarity of the variables, we could merge the data better for more accuracy in our EDA. </a:t>
            </a:r>
          </a:p>
          <a:p>
            <a:pPr marL="342900" indent="-228600" defTabSz="914400">
              <a:lnSpc>
                <a:spcPct val="90000"/>
              </a:lnSpc>
              <a:spcAft>
                <a:spcPts val="600"/>
              </a:spcAft>
              <a:buFont typeface="Arial" panose="020B0604020202020204" pitchFamily="34" charset="0"/>
              <a:buChar char="•"/>
            </a:pPr>
            <a:r>
              <a:rPr lang="en-US" sz="1400"/>
              <a:t>It may seem like there is a negative perception of the police; however, from the data provided, the perception shows to be very helpful, and their efforts are very effective for the most part. </a:t>
            </a:r>
          </a:p>
          <a:p>
            <a:pPr marL="342900" indent="-228600" defTabSz="914400">
              <a:lnSpc>
                <a:spcPct val="90000"/>
              </a:lnSpc>
              <a:spcAft>
                <a:spcPts val="600"/>
              </a:spcAft>
              <a:buFont typeface="Arial" panose="020B0604020202020204" pitchFamily="34" charset="0"/>
              <a:buChar char="•"/>
            </a:pPr>
            <a:r>
              <a:rPr lang="en-US" sz="1400"/>
              <a:t>I would love to see a similar trial take place focused on GBV and the 2020 Pandemic.</a:t>
            </a:r>
          </a:p>
        </p:txBody>
      </p:sp>
      <p:pic>
        <p:nvPicPr>
          <p:cNvPr id="4" name="Picture 3" descr="A person holding a person&#10;&#10;Description automatically generated">
            <a:extLst>
              <a:ext uri="{FF2B5EF4-FFF2-40B4-BE49-F238E27FC236}">
                <a16:creationId xmlns:a16="http://schemas.microsoft.com/office/drawing/2014/main" id="{E561C3E2-148F-0594-C6F5-7C329BFA5C6D}"/>
              </a:ext>
            </a:extLst>
          </p:cNvPr>
          <p:cNvPicPr>
            <a:picLocks noChangeAspect="1"/>
          </p:cNvPicPr>
          <p:nvPr/>
        </p:nvPicPr>
        <p:blipFill>
          <a:blip r:embed="rId5"/>
          <a:stretch>
            <a:fillRect/>
          </a:stretch>
        </p:blipFill>
        <p:spPr>
          <a:xfrm>
            <a:off x="5354478" y="640080"/>
            <a:ext cx="6112702"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3643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Content Placeholder 4" descr="A group of women wearing face masks&#10;&#10;Description automatically generated">
            <a:extLst>
              <a:ext uri="{FF2B5EF4-FFF2-40B4-BE49-F238E27FC236}">
                <a16:creationId xmlns:a16="http://schemas.microsoft.com/office/drawing/2014/main" id="{091ACAF7-3A6A-E2A8-F2F4-BF6C90006278}"/>
              </a:ext>
            </a:extLst>
          </p:cNvPr>
          <p:cNvPicPr>
            <a:picLocks noChangeAspect="1"/>
          </p:cNvPicPr>
          <p:nvPr/>
        </p:nvPicPr>
        <p:blipFill>
          <a:blip r:embed="rId3"/>
          <a:srcRect l="23853" r="14181" b="-2"/>
          <a:stretch/>
        </p:blipFill>
        <p:spPr>
          <a:xfrm>
            <a:off x="4821146" y="-1"/>
            <a:ext cx="7367678" cy="6856310"/>
          </a:xfrm>
          <a:prstGeom prst="rect">
            <a:avLst/>
          </a:prstGeom>
          <a:ln>
            <a:noFill/>
          </a:ln>
          <a:effectLst/>
        </p:spPr>
      </p:pic>
      <p:sp>
        <p:nvSpPr>
          <p:cNvPr id="16" name="Rectangle 15">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CAACC3F-BB55-358B-496A-11838E689064}"/>
              </a:ext>
            </a:extLst>
          </p:cNvPr>
          <p:cNvSpPr>
            <a:spLocks noGrp="1"/>
          </p:cNvSpPr>
          <p:nvPr>
            <p:ph type="title"/>
          </p:nvPr>
        </p:nvSpPr>
        <p:spPr>
          <a:xfrm>
            <a:off x="680322" y="753228"/>
            <a:ext cx="3679028" cy="1080938"/>
          </a:xfrm>
        </p:spPr>
        <p:txBody>
          <a:bodyPr>
            <a:normAutofit/>
          </a:bodyPr>
          <a:lstStyle/>
          <a:p>
            <a:r>
              <a:rPr lang="en-US" sz="3000"/>
              <a:t>Overview &amp; Background of Data</a:t>
            </a:r>
          </a:p>
        </p:txBody>
      </p:sp>
      <p:pic>
        <p:nvPicPr>
          <p:cNvPr id="18" name="Picture 17">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9" name="Content Placeholder 8">
            <a:extLst>
              <a:ext uri="{FF2B5EF4-FFF2-40B4-BE49-F238E27FC236}">
                <a16:creationId xmlns:a16="http://schemas.microsoft.com/office/drawing/2014/main" id="{FC3B865B-4194-F161-57DC-544074CC2F2C}"/>
              </a:ext>
            </a:extLst>
          </p:cNvPr>
          <p:cNvSpPr>
            <a:spLocks noGrp="1"/>
          </p:cNvSpPr>
          <p:nvPr>
            <p:ph idx="1"/>
          </p:nvPr>
        </p:nvSpPr>
        <p:spPr>
          <a:xfrm>
            <a:off x="680322" y="2336872"/>
            <a:ext cx="3581635" cy="3911527"/>
          </a:xfrm>
        </p:spPr>
        <p:txBody>
          <a:bodyPr>
            <a:normAutofit/>
          </a:bodyPr>
          <a:lstStyle/>
          <a:p>
            <a:r>
              <a:rPr lang="en-US" sz="1600" dirty="0"/>
              <a:t>Over the last few weeks, we have discussed numerous cases and expanded on the ethical implications of those cases. </a:t>
            </a:r>
          </a:p>
          <a:p>
            <a:r>
              <a:rPr lang="en-US" sz="1600" dirty="0"/>
              <a:t>As a Data Scientist, we can do our part by articulating data in a way that will save and impact lives. </a:t>
            </a:r>
          </a:p>
          <a:p>
            <a:r>
              <a:rPr lang="en-US" sz="1600" dirty="0"/>
              <a:t>Our data for this project stems from a policing reform experiment in India. The focus was on GBV. </a:t>
            </a:r>
          </a:p>
          <a:p>
            <a:r>
              <a:rPr lang="en-US" sz="1600" dirty="0"/>
              <a:t>It was one of the largest controlled trials, with 180 police stations serving 24.4 million people.</a:t>
            </a:r>
          </a:p>
        </p:txBody>
      </p:sp>
    </p:spTree>
    <p:extLst>
      <p:ext uri="{BB962C8B-B14F-4D97-AF65-F5344CB8AC3E}">
        <p14:creationId xmlns:p14="http://schemas.microsoft.com/office/powerpoint/2010/main" val="128854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B21B2-6BE7-6BD3-9598-857845066735}"/>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id="{F7EE1CF0-9E7E-7603-3A27-6EAD377F0908}"/>
              </a:ext>
            </a:extLst>
          </p:cNvPr>
          <p:cNvSpPr>
            <a:spLocks noGrp="1"/>
          </p:cNvSpPr>
          <p:nvPr>
            <p:ph type="body" sz="half" idx="2"/>
          </p:nvPr>
        </p:nvSpPr>
        <p:spPr>
          <a:xfrm>
            <a:off x="680319" y="1316684"/>
            <a:ext cx="10055998" cy="2700851"/>
          </a:xfrm>
        </p:spPr>
        <p:txBody>
          <a:bodyPr>
            <a:normAutofit/>
          </a:bodyPr>
          <a:lstStyle/>
          <a:p>
            <a:r>
              <a:rPr lang="en-US" sz="2800" dirty="0"/>
              <a:t>--- To evaluate the impact of specialized police initiatives, demographic influences, and community engagement factors on improving the accessibility, effectiveness, and trustworthiness of law enforcement in addressing gender-based violence. ---</a:t>
            </a:r>
          </a:p>
        </p:txBody>
      </p:sp>
    </p:spTree>
    <p:extLst>
      <p:ext uri="{BB962C8B-B14F-4D97-AF65-F5344CB8AC3E}">
        <p14:creationId xmlns:p14="http://schemas.microsoft.com/office/powerpoint/2010/main" val="222794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8F78-7A5C-6AE4-37F2-04F7DB9F01C5}"/>
              </a:ext>
            </a:extLst>
          </p:cNvPr>
          <p:cNvSpPr>
            <a:spLocks noGrp="1"/>
          </p:cNvSpPr>
          <p:nvPr>
            <p:ph type="title"/>
          </p:nvPr>
        </p:nvSpPr>
        <p:spPr/>
        <p:txBody>
          <a:bodyPr/>
          <a:lstStyle/>
          <a:p>
            <a:r>
              <a:rPr lang="en-US" dirty="0" err="1"/>
              <a:t>Dataframes</a:t>
            </a:r>
            <a:r>
              <a:rPr lang="en-US" dirty="0"/>
              <a:t> and variables used in this project</a:t>
            </a:r>
          </a:p>
        </p:txBody>
      </p:sp>
      <p:sp>
        <p:nvSpPr>
          <p:cNvPr id="3" name="Text Placeholder 2">
            <a:extLst>
              <a:ext uri="{FF2B5EF4-FFF2-40B4-BE49-F238E27FC236}">
                <a16:creationId xmlns:a16="http://schemas.microsoft.com/office/drawing/2014/main" id="{19F511E7-A026-7531-9F91-E8C7726CDE78}"/>
              </a:ext>
            </a:extLst>
          </p:cNvPr>
          <p:cNvSpPr>
            <a:spLocks noGrp="1"/>
          </p:cNvSpPr>
          <p:nvPr>
            <p:ph type="body" idx="1"/>
          </p:nvPr>
        </p:nvSpPr>
        <p:spPr>
          <a:xfrm rot="1083577">
            <a:off x="2158609" y="4069707"/>
            <a:ext cx="3049705" cy="576262"/>
          </a:xfrm>
        </p:spPr>
        <p:txBody>
          <a:bodyPr/>
          <a:lstStyle/>
          <a:p>
            <a:r>
              <a:rPr lang="en-US" dirty="0"/>
              <a:t>treatment</a:t>
            </a:r>
          </a:p>
        </p:txBody>
      </p:sp>
      <p:sp>
        <p:nvSpPr>
          <p:cNvPr id="4" name="Picture Placeholder 3">
            <a:extLst>
              <a:ext uri="{FF2B5EF4-FFF2-40B4-BE49-F238E27FC236}">
                <a16:creationId xmlns:a16="http://schemas.microsoft.com/office/drawing/2014/main" id="{CAA175CF-DE6B-4CCB-1AA7-28E59DEA87F8}"/>
              </a:ext>
            </a:extLst>
          </p:cNvPr>
          <p:cNvSpPr>
            <a:spLocks noGrp="1"/>
          </p:cNvSpPr>
          <p:nvPr>
            <p:ph type="pic" idx="15"/>
          </p:nvPr>
        </p:nvSpPr>
        <p:spPr>
          <a:xfrm>
            <a:off x="357877" y="2336873"/>
            <a:ext cx="2740799" cy="1021293"/>
          </a:xfrm>
        </p:spPr>
        <p:txBody>
          <a:bodyPr>
            <a:normAutofit/>
          </a:bodyPr>
          <a:lstStyle/>
          <a:p>
            <a:r>
              <a:rPr lang="en-US" sz="3200" dirty="0" err="1"/>
              <a:t>Admin_long</a:t>
            </a:r>
            <a:r>
              <a:rPr lang="en-US" sz="3200" dirty="0"/>
              <a:t> </a:t>
            </a:r>
            <a:r>
              <a:rPr lang="en-US" sz="3200" dirty="0" err="1"/>
              <a:t>Dataframe</a:t>
            </a:r>
            <a:endParaRPr lang="en-US" sz="3200" dirty="0"/>
          </a:p>
        </p:txBody>
      </p:sp>
      <p:sp>
        <p:nvSpPr>
          <p:cNvPr id="5" name="Text Placeholder 4">
            <a:extLst>
              <a:ext uri="{FF2B5EF4-FFF2-40B4-BE49-F238E27FC236}">
                <a16:creationId xmlns:a16="http://schemas.microsoft.com/office/drawing/2014/main" id="{61AE9D59-AF55-5E58-7B1B-A858C25DED2B}"/>
              </a:ext>
            </a:extLst>
          </p:cNvPr>
          <p:cNvSpPr>
            <a:spLocks noGrp="1"/>
          </p:cNvSpPr>
          <p:nvPr>
            <p:ph type="body" sz="half" idx="18"/>
          </p:nvPr>
        </p:nvSpPr>
        <p:spPr>
          <a:xfrm rot="20825637">
            <a:off x="6448374" y="3988980"/>
            <a:ext cx="3704739" cy="573509"/>
          </a:xfrm>
        </p:spPr>
        <p:txBody>
          <a:bodyPr>
            <a:noAutofit/>
          </a:bodyPr>
          <a:lstStyle/>
          <a:p>
            <a:r>
              <a:rPr lang="en-US" sz="2800" dirty="0" err="1"/>
              <a:t>fir_bywomen_count</a:t>
            </a:r>
            <a:endParaRPr lang="en-US" sz="2800" dirty="0"/>
          </a:p>
        </p:txBody>
      </p:sp>
      <p:sp>
        <p:nvSpPr>
          <p:cNvPr id="6" name="Text Placeholder 5">
            <a:extLst>
              <a:ext uri="{FF2B5EF4-FFF2-40B4-BE49-F238E27FC236}">
                <a16:creationId xmlns:a16="http://schemas.microsoft.com/office/drawing/2014/main" id="{424114BA-4CD9-E455-CAB6-F3510BC40D8E}"/>
              </a:ext>
            </a:extLst>
          </p:cNvPr>
          <p:cNvSpPr>
            <a:spLocks noGrp="1"/>
          </p:cNvSpPr>
          <p:nvPr>
            <p:ph type="body" sz="quarter" idx="3"/>
          </p:nvPr>
        </p:nvSpPr>
        <p:spPr>
          <a:xfrm rot="547461">
            <a:off x="6457431" y="5915729"/>
            <a:ext cx="3063240" cy="576262"/>
          </a:xfrm>
        </p:spPr>
        <p:txBody>
          <a:bodyPr/>
          <a:lstStyle/>
          <a:p>
            <a:r>
              <a:rPr lang="en-US" dirty="0"/>
              <a:t>gender &amp; </a:t>
            </a:r>
            <a:r>
              <a:rPr lang="en-US" dirty="0" err="1"/>
              <a:t>member_gender</a:t>
            </a:r>
            <a:endParaRPr lang="en-US" dirty="0"/>
          </a:p>
        </p:txBody>
      </p:sp>
      <p:sp>
        <p:nvSpPr>
          <p:cNvPr id="7" name="Picture Placeholder 6">
            <a:extLst>
              <a:ext uri="{FF2B5EF4-FFF2-40B4-BE49-F238E27FC236}">
                <a16:creationId xmlns:a16="http://schemas.microsoft.com/office/drawing/2014/main" id="{4CDA989F-2B5C-3404-7DC7-D45768B87C7D}"/>
              </a:ext>
            </a:extLst>
          </p:cNvPr>
          <p:cNvSpPr>
            <a:spLocks noGrp="1"/>
          </p:cNvSpPr>
          <p:nvPr>
            <p:ph type="pic" idx="21"/>
          </p:nvPr>
        </p:nvSpPr>
        <p:spPr>
          <a:xfrm>
            <a:off x="2746453" y="2408643"/>
            <a:ext cx="2740799" cy="1080938"/>
          </a:xfrm>
        </p:spPr>
        <p:txBody>
          <a:bodyPr>
            <a:normAutofit lnSpcReduction="10000"/>
          </a:bodyPr>
          <a:lstStyle/>
          <a:p>
            <a:r>
              <a:rPr lang="en-US" sz="3200" dirty="0" err="1"/>
              <a:t>Police_full</a:t>
            </a:r>
            <a:endParaRPr lang="en-US" sz="3200" dirty="0"/>
          </a:p>
          <a:p>
            <a:r>
              <a:rPr lang="en-US" sz="3200" dirty="0" err="1"/>
              <a:t>Dataframe</a:t>
            </a:r>
            <a:endParaRPr lang="en-US" sz="3200" dirty="0"/>
          </a:p>
        </p:txBody>
      </p:sp>
      <p:sp>
        <p:nvSpPr>
          <p:cNvPr id="8" name="Text Placeholder 7">
            <a:extLst>
              <a:ext uri="{FF2B5EF4-FFF2-40B4-BE49-F238E27FC236}">
                <a16:creationId xmlns:a16="http://schemas.microsoft.com/office/drawing/2014/main" id="{9224D416-7E10-485F-B0CC-5F48439211D1}"/>
              </a:ext>
            </a:extLst>
          </p:cNvPr>
          <p:cNvSpPr>
            <a:spLocks noGrp="1"/>
          </p:cNvSpPr>
          <p:nvPr>
            <p:ph type="body" sz="half" idx="19"/>
          </p:nvPr>
        </p:nvSpPr>
        <p:spPr>
          <a:xfrm rot="20990880">
            <a:off x="372692" y="5813776"/>
            <a:ext cx="4080531" cy="411673"/>
          </a:xfrm>
        </p:spPr>
        <p:txBody>
          <a:bodyPr>
            <a:normAutofit lnSpcReduction="10000"/>
          </a:bodyPr>
          <a:lstStyle/>
          <a:p>
            <a:r>
              <a:rPr lang="en-US" sz="2400" dirty="0" err="1"/>
              <a:t>b_effective</a:t>
            </a:r>
            <a:r>
              <a:rPr lang="en-US" sz="2400" dirty="0"/>
              <a:t> &amp; </a:t>
            </a:r>
            <a:r>
              <a:rPr lang="en-US" sz="2400" dirty="0" err="1"/>
              <a:t>e_effective</a:t>
            </a:r>
            <a:endParaRPr lang="en-US" sz="2400" dirty="0"/>
          </a:p>
        </p:txBody>
      </p:sp>
      <p:sp>
        <p:nvSpPr>
          <p:cNvPr id="9" name="Text Placeholder 8">
            <a:extLst>
              <a:ext uri="{FF2B5EF4-FFF2-40B4-BE49-F238E27FC236}">
                <a16:creationId xmlns:a16="http://schemas.microsoft.com/office/drawing/2014/main" id="{188A1D00-1509-8612-B100-CF7599866D71}"/>
              </a:ext>
            </a:extLst>
          </p:cNvPr>
          <p:cNvSpPr>
            <a:spLocks noGrp="1"/>
          </p:cNvSpPr>
          <p:nvPr>
            <p:ph type="body" sz="quarter" idx="13"/>
          </p:nvPr>
        </p:nvSpPr>
        <p:spPr>
          <a:xfrm>
            <a:off x="4558780" y="4489865"/>
            <a:ext cx="1559515" cy="446670"/>
          </a:xfrm>
        </p:spPr>
        <p:txBody>
          <a:bodyPr/>
          <a:lstStyle/>
          <a:p>
            <a:r>
              <a:rPr lang="en-US" dirty="0" err="1"/>
              <a:t>b_helpful</a:t>
            </a:r>
            <a:endParaRPr lang="en-US" dirty="0"/>
          </a:p>
        </p:txBody>
      </p:sp>
      <p:sp>
        <p:nvSpPr>
          <p:cNvPr id="10" name="Picture Placeholder 9">
            <a:extLst>
              <a:ext uri="{FF2B5EF4-FFF2-40B4-BE49-F238E27FC236}">
                <a16:creationId xmlns:a16="http://schemas.microsoft.com/office/drawing/2014/main" id="{56AAA88E-64B9-F02A-F631-0FB2115B64DE}"/>
              </a:ext>
            </a:extLst>
          </p:cNvPr>
          <p:cNvSpPr>
            <a:spLocks noGrp="1"/>
          </p:cNvSpPr>
          <p:nvPr>
            <p:ph type="pic" idx="22"/>
          </p:nvPr>
        </p:nvSpPr>
        <p:spPr>
          <a:xfrm>
            <a:off x="5487252" y="2468288"/>
            <a:ext cx="3067563" cy="1021293"/>
          </a:xfrm>
        </p:spPr>
        <p:txBody>
          <a:bodyPr>
            <a:normAutofit lnSpcReduction="10000"/>
          </a:bodyPr>
          <a:lstStyle/>
          <a:p>
            <a:r>
              <a:rPr lang="en-US" sz="3200" dirty="0" err="1"/>
              <a:t>Police_baseline</a:t>
            </a:r>
            <a:r>
              <a:rPr lang="en-US" sz="3200" dirty="0"/>
              <a:t> </a:t>
            </a:r>
          </a:p>
          <a:p>
            <a:r>
              <a:rPr lang="en-US" sz="3200" dirty="0" err="1"/>
              <a:t>Dataframe</a:t>
            </a:r>
            <a:endParaRPr lang="en-US" sz="3200" dirty="0"/>
          </a:p>
        </p:txBody>
      </p:sp>
      <p:sp>
        <p:nvSpPr>
          <p:cNvPr id="11" name="Text Placeholder 10">
            <a:extLst>
              <a:ext uri="{FF2B5EF4-FFF2-40B4-BE49-F238E27FC236}">
                <a16:creationId xmlns:a16="http://schemas.microsoft.com/office/drawing/2014/main" id="{DB32B62F-ED09-AD26-4C3F-6B50A76992DD}"/>
              </a:ext>
            </a:extLst>
          </p:cNvPr>
          <p:cNvSpPr>
            <a:spLocks noGrp="1"/>
          </p:cNvSpPr>
          <p:nvPr>
            <p:ph type="body" sz="half" idx="20"/>
          </p:nvPr>
        </p:nvSpPr>
        <p:spPr>
          <a:xfrm>
            <a:off x="4584337" y="5487834"/>
            <a:ext cx="1856944" cy="517219"/>
          </a:xfrm>
        </p:spPr>
        <p:txBody>
          <a:bodyPr>
            <a:normAutofit/>
          </a:bodyPr>
          <a:lstStyle/>
          <a:p>
            <a:r>
              <a:rPr lang="en-US" sz="2800" dirty="0"/>
              <a:t>month</a:t>
            </a:r>
          </a:p>
        </p:txBody>
      </p:sp>
      <p:sp>
        <p:nvSpPr>
          <p:cNvPr id="14" name="Picture Placeholder 9">
            <a:extLst>
              <a:ext uri="{FF2B5EF4-FFF2-40B4-BE49-F238E27FC236}">
                <a16:creationId xmlns:a16="http://schemas.microsoft.com/office/drawing/2014/main" id="{44A7AE5F-E09D-64D8-5A6D-07C962C10E19}"/>
              </a:ext>
            </a:extLst>
          </p:cNvPr>
          <p:cNvSpPr txBox="1">
            <a:spLocks/>
          </p:cNvSpPr>
          <p:nvPr/>
        </p:nvSpPr>
        <p:spPr>
          <a:xfrm>
            <a:off x="8619334" y="2528901"/>
            <a:ext cx="3067563" cy="1021293"/>
          </a:xfrm>
          <a:prstGeom prst="roundRect">
            <a:avLst>
              <a:gd name="adj" fmla="val 0"/>
            </a:avLst>
          </a:prstGeom>
          <a:effectLst>
            <a:outerShdw blurRad="50800" dist="50800" dir="5400000" algn="tl" rotWithShape="0">
              <a:srgbClr val="000000">
                <a:alpha val="43000"/>
              </a:srgbClr>
            </a:outerShdw>
          </a:effectLst>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err="1"/>
              <a:t>Citizen_full</a:t>
            </a:r>
            <a:endParaRPr lang="en-US" sz="3200" dirty="0"/>
          </a:p>
          <a:p>
            <a:r>
              <a:rPr lang="en-US" sz="3200" dirty="0" err="1"/>
              <a:t>Dataframe</a:t>
            </a:r>
            <a:endParaRPr lang="en-US" sz="3200" dirty="0"/>
          </a:p>
        </p:txBody>
      </p:sp>
      <p:sp>
        <p:nvSpPr>
          <p:cNvPr id="16" name="TextBox 15">
            <a:extLst>
              <a:ext uri="{FF2B5EF4-FFF2-40B4-BE49-F238E27FC236}">
                <a16:creationId xmlns:a16="http://schemas.microsoft.com/office/drawing/2014/main" id="{4F600F5C-47F9-D8CC-43D0-7C9B797BE73A}"/>
              </a:ext>
            </a:extLst>
          </p:cNvPr>
          <p:cNvSpPr txBox="1"/>
          <p:nvPr/>
        </p:nvSpPr>
        <p:spPr>
          <a:xfrm>
            <a:off x="4418882" y="3534370"/>
            <a:ext cx="1839309" cy="523220"/>
          </a:xfrm>
          <a:prstGeom prst="rect">
            <a:avLst/>
          </a:prstGeom>
          <a:noFill/>
        </p:spPr>
        <p:txBody>
          <a:bodyPr wrap="square" rtlCol="0">
            <a:spAutoFit/>
          </a:bodyPr>
          <a:lstStyle/>
          <a:p>
            <a:r>
              <a:rPr lang="en-US" sz="2800" u="sng" dirty="0"/>
              <a:t>Variables: </a:t>
            </a:r>
          </a:p>
        </p:txBody>
      </p:sp>
      <p:sp>
        <p:nvSpPr>
          <p:cNvPr id="18" name="TextBox 17">
            <a:extLst>
              <a:ext uri="{FF2B5EF4-FFF2-40B4-BE49-F238E27FC236}">
                <a16:creationId xmlns:a16="http://schemas.microsoft.com/office/drawing/2014/main" id="{D575BF55-0897-9D96-79D0-6FF7E54E952B}"/>
              </a:ext>
            </a:extLst>
          </p:cNvPr>
          <p:cNvSpPr txBox="1"/>
          <p:nvPr/>
        </p:nvSpPr>
        <p:spPr>
          <a:xfrm>
            <a:off x="855994" y="4817912"/>
            <a:ext cx="2763898" cy="523220"/>
          </a:xfrm>
          <a:prstGeom prst="rect">
            <a:avLst/>
          </a:prstGeom>
          <a:noFill/>
        </p:spPr>
        <p:txBody>
          <a:bodyPr wrap="none" rtlCol="0">
            <a:spAutoFit/>
          </a:bodyPr>
          <a:lstStyle/>
          <a:p>
            <a:r>
              <a:rPr lang="en-US" sz="2800" dirty="0" err="1"/>
              <a:t>b_visit</a:t>
            </a:r>
            <a:r>
              <a:rPr lang="en-US" sz="2800" dirty="0"/>
              <a:t> &amp; </a:t>
            </a:r>
            <a:r>
              <a:rPr lang="en-US" sz="2800" dirty="0" err="1"/>
              <a:t>e_visit</a:t>
            </a:r>
            <a:endParaRPr lang="en-US" sz="2800" dirty="0"/>
          </a:p>
        </p:txBody>
      </p:sp>
      <p:sp>
        <p:nvSpPr>
          <p:cNvPr id="19" name="TextBox 18">
            <a:extLst>
              <a:ext uri="{FF2B5EF4-FFF2-40B4-BE49-F238E27FC236}">
                <a16:creationId xmlns:a16="http://schemas.microsoft.com/office/drawing/2014/main" id="{53BE3D99-E5E6-9D01-F183-B292F248D2BC}"/>
              </a:ext>
            </a:extLst>
          </p:cNvPr>
          <p:cNvSpPr txBox="1"/>
          <p:nvPr/>
        </p:nvSpPr>
        <p:spPr>
          <a:xfrm>
            <a:off x="6671074" y="5040217"/>
            <a:ext cx="3623108" cy="369332"/>
          </a:xfrm>
          <a:prstGeom prst="rect">
            <a:avLst/>
          </a:prstGeom>
          <a:noFill/>
        </p:spPr>
        <p:txBody>
          <a:bodyPr wrap="none" rtlCol="0">
            <a:spAutoFit/>
          </a:bodyPr>
          <a:lstStyle/>
          <a:p>
            <a:r>
              <a:rPr lang="en-US" dirty="0" err="1"/>
              <a:t>b_pol_handling</a:t>
            </a:r>
            <a:r>
              <a:rPr lang="en-US" dirty="0"/>
              <a:t> &amp; </a:t>
            </a:r>
            <a:r>
              <a:rPr lang="en-US" dirty="0" err="1"/>
              <a:t>e_pol_handling</a:t>
            </a:r>
            <a:endParaRPr lang="en-US" dirty="0"/>
          </a:p>
        </p:txBody>
      </p:sp>
    </p:spTree>
    <p:extLst>
      <p:ext uri="{BB962C8B-B14F-4D97-AF65-F5344CB8AC3E}">
        <p14:creationId xmlns:p14="http://schemas.microsoft.com/office/powerpoint/2010/main" val="300909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52BE-E449-928E-9A8E-84AA47CBC7FD}"/>
              </a:ext>
            </a:extLst>
          </p:cNvPr>
          <p:cNvSpPr>
            <a:spLocks noGrp="1"/>
          </p:cNvSpPr>
          <p:nvPr>
            <p:ph type="title"/>
          </p:nvPr>
        </p:nvSpPr>
        <p:spPr/>
        <p:txBody>
          <a:bodyPr/>
          <a:lstStyle/>
          <a:p>
            <a:r>
              <a:rPr lang="en-US" dirty="0"/>
              <a:t>Question 1 &amp; Motivation </a:t>
            </a:r>
          </a:p>
        </p:txBody>
      </p:sp>
      <p:sp>
        <p:nvSpPr>
          <p:cNvPr id="3" name="Text Placeholder 2">
            <a:extLst>
              <a:ext uri="{FF2B5EF4-FFF2-40B4-BE49-F238E27FC236}">
                <a16:creationId xmlns:a16="http://schemas.microsoft.com/office/drawing/2014/main" id="{92F64412-BC6A-53FA-402E-D923D360F472}"/>
              </a:ext>
            </a:extLst>
          </p:cNvPr>
          <p:cNvSpPr>
            <a:spLocks noGrp="1"/>
          </p:cNvSpPr>
          <p:nvPr>
            <p:ph type="body" idx="1"/>
          </p:nvPr>
        </p:nvSpPr>
        <p:spPr>
          <a:xfrm>
            <a:off x="680322" y="732226"/>
            <a:ext cx="9613860" cy="1704017"/>
          </a:xfrm>
        </p:spPr>
        <p:txBody>
          <a:bodyPr/>
          <a:lstStyle/>
          <a:p>
            <a:pPr algn="l"/>
            <a:r>
              <a:rPr lang="en-US" dirty="0"/>
              <a:t>Q1: How does the implementation of a women-run help desk impact the number of first information reports filed by women? </a:t>
            </a:r>
          </a:p>
        </p:txBody>
      </p:sp>
      <p:sp>
        <p:nvSpPr>
          <p:cNvPr id="4" name="Text Placeholder 2">
            <a:extLst>
              <a:ext uri="{FF2B5EF4-FFF2-40B4-BE49-F238E27FC236}">
                <a16:creationId xmlns:a16="http://schemas.microsoft.com/office/drawing/2014/main" id="{6E5C9325-CB22-4750-F3E7-8476996746CE}"/>
              </a:ext>
            </a:extLst>
          </p:cNvPr>
          <p:cNvSpPr txBox="1">
            <a:spLocks/>
          </p:cNvSpPr>
          <p:nvPr/>
        </p:nvSpPr>
        <p:spPr>
          <a:xfrm>
            <a:off x="680322" y="4394335"/>
            <a:ext cx="9613860" cy="170401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M1: </a:t>
            </a:r>
          </a:p>
          <a:p>
            <a:r>
              <a:rPr lang="en-US" dirty="0"/>
              <a:t>This question aims to understand the impact of specialized support services like women-run help desk and the reporting behavior of women. Understanding the correlation helps us determine if the resources are working as they should or if there are any gaps that should be reviewed.  </a:t>
            </a:r>
          </a:p>
        </p:txBody>
      </p:sp>
    </p:spTree>
    <p:extLst>
      <p:ext uri="{BB962C8B-B14F-4D97-AF65-F5344CB8AC3E}">
        <p14:creationId xmlns:p14="http://schemas.microsoft.com/office/powerpoint/2010/main" val="325476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5EE9-7E84-D4F6-65F1-B9092D25733E}"/>
              </a:ext>
            </a:extLst>
          </p:cNvPr>
          <p:cNvSpPr>
            <a:spLocks noGrp="1"/>
          </p:cNvSpPr>
          <p:nvPr>
            <p:ph type="title"/>
          </p:nvPr>
        </p:nvSpPr>
        <p:spPr>
          <a:xfrm>
            <a:off x="3394332" y="5279175"/>
            <a:ext cx="4806930" cy="453051"/>
          </a:xfrm>
        </p:spPr>
        <p:txBody>
          <a:bodyPr>
            <a:normAutofit fontScale="90000"/>
          </a:bodyPr>
          <a:lstStyle/>
          <a:p>
            <a:pPr algn="ctr"/>
            <a:r>
              <a:rPr lang="en-US" dirty="0"/>
              <a:t>What does this data show us? How can we dive deeper into this data to find a correlation? </a:t>
            </a:r>
          </a:p>
        </p:txBody>
      </p:sp>
      <p:pic>
        <p:nvPicPr>
          <p:cNvPr id="5" name="Picture 4">
            <a:extLst>
              <a:ext uri="{FF2B5EF4-FFF2-40B4-BE49-F238E27FC236}">
                <a16:creationId xmlns:a16="http://schemas.microsoft.com/office/drawing/2014/main" id="{6F0550F3-CE7C-4069-023B-60697DF2736C}"/>
              </a:ext>
            </a:extLst>
          </p:cNvPr>
          <p:cNvPicPr>
            <a:picLocks noChangeAspect="1"/>
          </p:cNvPicPr>
          <p:nvPr/>
        </p:nvPicPr>
        <p:blipFill>
          <a:blip r:embed="rId2"/>
          <a:stretch>
            <a:fillRect/>
          </a:stretch>
        </p:blipFill>
        <p:spPr>
          <a:xfrm>
            <a:off x="302044" y="372119"/>
            <a:ext cx="5793956" cy="3895371"/>
          </a:xfrm>
          <a:prstGeom prst="rect">
            <a:avLst/>
          </a:prstGeom>
        </p:spPr>
      </p:pic>
      <p:pic>
        <p:nvPicPr>
          <p:cNvPr id="1030" name="Picture 6">
            <a:extLst>
              <a:ext uri="{FF2B5EF4-FFF2-40B4-BE49-F238E27FC236}">
                <a16:creationId xmlns:a16="http://schemas.microsoft.com/office/drawing/2014/main" id="{80774A40-388E-937C-AC52-8C3E2A798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059" y="426190"/>
            <a:ext cx="5640899" cy="3841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39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17C121-54AB-8D78-9BBD-1D610E1B0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099" y="560822"/>
            <a:ext cx="8909943" cy="57363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A0CA56B-024E-FCBD-E89C-7D200AB9B82C}"/>
              </a:ext>
            </a:extLst>
          </p:cNvPr>
          <p:cNvSpPr txBox="1"/>
          <p:nvPr/>
        </p:nvSpPr>
        <p:spPr>
          <a:xfrm>
            <a:off x="10765018" y="851336"/>
            <a:ext cx="1143202" cy="923330"/>
          </a:xfrm>
          <a:prstGeom prst="rect">
            <a:avLst/>
          </a:prstGeom>
          <a:noFill/>
        </p:spPr>
        <p:txBody>
          <a:bodyPr wrap="square" rtlCol="0">
            <a:spAutoFit/>
          </a:bodyPr>
          <a:lstStyle/>
          <a:p>
            <a:pPr algn="ctr"/>
            <a:r>
              <a:rPr lang="en-US" dirty="0">
                <a:solidFill>
                  <a:schemeClr val="bg1"/>
                </a:solidFill>
              </a:rPr>
              <a:t>11,730</a:t>
            </a:r>
          </a:p>
          <a:p>
            <a:pPr algn="ctr"/>
            <a:r>
              <a:rPr lang="en-US" dirty="0">
                <a:solidFill>
                  <a:schemeClr val="bg1"/>
                </a:solidFill>
              </a:rPr>
              <a:t>Total Count</a:t>
            </a:r>
          </a:p>
        </p:txBody>
      </p:sp>
    </p:spTree>
    <p:extLst>
      <p:ext uri="{BB962C8B-B14F-4D97-AF65-F5344CB8AC3E}">
        <p14:creationId xmlns:p14="http://schemas.microsoft.com/office/powerpoint/2010/main" val="421307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CFF15-11E9-0D01-FBD5-9ABF982AE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75B3A-6528-CC5E-32CD-2A85234E231A}"/>
              </a:ext>
            </a:extLst>
          </p:cNvPr>
          <p:cNvSpPr>
            <a:spLocks noGrp="1"/>
          </p:cNvSpPr>
          <p:nvPr>
            <p:ph type="title"/>
          </p:nvPr>
        </p:nvSpPr>
        <p:spPr/>
        <p:txBody>
          <a:bodyPr/>
          <a:lstStyle/>
          <a:p>
            <a:r>
              <a:rPr lang="en-US" dirty="0"/>
              <a:t>Question 2 &amp; Motivation </a:t>
            </a:r>
          </a:p>
        </p:txBody>
      </p:sp>
      <p:sp>
        <p:nvSpPr>
          <p:cNvPr id="3" name="Text Placeholder 2">
            <a:extLst>
              <a:ext uri="{FF2B5EF4-FFF2-40B4-BE49-F238E27FC236}">
                <a16:creationId xmlns:a16="http://schemas.microsoft.com/office/drawing/2014/main" id="{91446BCB-414A-62EE-28EC-01DA5CA2DD13}"/>
              </a:ext>
            </a:extLst>
          </p:cNvPr>
          <p:cNvSpPr>
            <a:spLocks noGrp="1"/>
          </p:cNvSpPr>
          <p:nvPr>
            <p:ph type="body" idx="1"/>
          </p:nvPr>
        </p:nvSpPr>
        <p:spPr>
          <a:xfrm>
            <a:off x="680322" y="732226"/>
            <a:ext cx="9613860" cy="1704017"/>
          </a:xfrm>
        </p:spPr>
        <p:txBody>
          <a:bodyPr/>
          <a:lstStyle/>
          <a:p>
            <a:pPr algn="l"/>
            <a:r>
              <a:rPr lang="en-US" dirty="0"/>
              <a:t>Q2: What demographic factors influence perceptions of police effectiveness in handling cases related to women?</a:t>
            </a:r>
          </a:p>
        </p:txBody>
      </p:sp>
      <p:sp>
        <p:nvSpPr>
          <p:cNvPr id="4" name="Text Placeholder 2">
            <a:extLst>
              <a:ext uri="{FF2B5EF4-FFF2-40B4-BE49-F238E27FC236}">
                <a16:creationId xmlns:a16="http://schemas.microsoft.com/office/drawing/2014/main" id="{2195ED67-D939-0216-E119-D28E00B42E65}"/>
              </a:ext>
            </a:extLst>
          </p:cNvPr>
          <p:cNvSpPr txBox="1">
            <a:spLocks/>
          </p:cNvSpPr>
          <p:nvPr/>
        </p:nvSpPr>
        <p:spPr>
          <a:xfrm>
            <a:off x="680322" y="4394335"/>
            <a:ext cx="9613860" cy="170401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M2:</a:t>
            </a:r>
          </a:p>
          <a:p>
            <a:r>
              <a:rPr lang="en-US" dirty="0"/>
              <a:t>Investigating the demographic factors that shape the perception of police effectiveness when addressing gender-based violence can help shine the spotlight on any biases and trainings that may be needed.</a:t>
            </a:r>
          </a:p>
        </p:txBody>
      </p:sp>
    </p:spTree>
    <p:extLst>
      <p:ext uri="{BB962C8B-B14F-4D97-AF65-F5344CB8AC3E}">
        <p14:creationId xmlns:p14="http://schemas.microsoft.com/office/powerpoint/2010/main" val="1370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a:extLst>
            <a:ext uri="{FF2B5EF4-FFF2-40B4-BE49-F238E27FC236}">
              <a16:creationId xmlns:a16="http://schemas.microsoft.com/office/drawing/2014/main" id="{F59178E8-97C4-C3B0-DC85-E396E47667F3}"/>
            </a:ext>
          </a:extLst>
        </p:cNvPr>
        <p:cNvGrpSpPr/>
        <p:nvPr/>
      </p:nvGrpSpPr>
      <p:grpSpPr>
        <a:xfrm>
          <a:off x="0" y="0"/>
          <a:ext cx="0" cy="0"/>
          <a:chOff x="0" y="0"/>
          <a:chExt cx="0" cy="0"/>
        </a:xfrm>
      </p:grpSpPr>
      <p:pic>
        <p:nvPicPr>
          <p:cNvPr id="4105" name="Picture 4104">
            <a:extLst>
              <a:ext uri="{FF2B5EF4-FFF2-40B4-BE49-F238E27FC236}">
                <a16:creationId xmlns:a16="http://schemas.microsoft.com/office/drawing/2014/main" id="{DE641BE7-E53D-4EDB-86DC-A76FE7EB68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107" name="Picture 4106">
            <a:extLst>
              <a:ext uri="{FF2B5EF4-FFF2-40B4-BE49-F238E27FC236}">
                <a16:creationId xmlns:a16="http://schemas.microsoft.com/office/drawing/2014/main" id="{D76FB576-CA80-4A46-AE21-57CB59E08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109" name="Picture 4108">
            <a:extLst>
              <a:ext uri="{FF2B5EF4-FFF2-40B4-BE49-F238E27FC236}">
                <a16:creationId xmlns:a16="http://schemas.microsoft.com/office/drawing/2014/main" id="{68ACDD95-D489-4928-ADC4-C261BEDEB5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111" name="Rectangle 4110">
            <a:extLst>
              <a:ext uri="{FF2B5EF4-FFF2-40B4-BE49-F238E27FC236}">
                <a16:creationId xmlns:a16="http://schemas.microsoft.com/office/drawing/2014/main" id="{2001B4CE-DF79-4F9D-8ED5-A8AF7FC7A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13" name="Rectangle 4112">
            <a:extLst>
              <a:ext uri="{FF2B5EF4-FFF2-40B4-BE49-F238E27FC236}">
                <a16:creationId xmlns:a16="http://schemas.microsoft.com/office/drawing/2014/main" id="{6D1B22DD-9D42-447D-8986-CBC33EF25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115" name="Group 4114">
            <a:extLst>
              <a:ext uri="{FF2B5EF4-FFF2-40B4-BE49-F238E27FC236}">
                <a16:creationId xmlns:a16="http://schemas.microsoft.com/office/drawing/2014/main" id="{E51C2258-F230-47FE-825B-F52CB53087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4116" name="Rectangle 4115">
              <a:extLst>
                <a:ext uri="{FF2B5EF4-FFF2-40B4-BE49-F238E27FC236}">
                  <a16:creationId xmlns:a16="http://schemas.microsoft.com/office/drawing/2014/main" id="{80A22A3E-E50F-4433-BACC-C5ECE7400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7" name="Picture 4116">
              <a:extLst>
                <a:ext uri="{FF2B5EF4-FFF2-40B4-BE49-F238E27FC236}">
                  <a16:creationId xmlns:a16="http://schemas.microsoft.com/office/drawing/2014/main" id="{EEC51DAD-4714-40CD-9168-2EBE7F82709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4119" name="Rectangle 4118">
            <a:extLst>
              <a:ext uri="{FF2B5EF4-FFF2-40B4-BE49-F238E27FC236}">
                <a16:creationId xmlns:a16="http://schemas.microsoft.com/office/drawing/2014/main" id="{58DB5BC9-7FB7-4DE0-BA79-39BC8F730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12987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4864F4-FEFF-C65C-29F3-0D0066AB8926}"/>
              </a:ext>
            </a:extLst>
          </p:cNvPr>
          <p:cNvSpPr>
            <a:spLocks noGrp="1"/>
          </p:cNvSpPr>
          <p:nvPr>
            <p:ph type="title"/>
          </p:nvPr>
        </p:nvSpPr>
        <p:spPr>
          <a:xfrm>
            <a:off x="690908" y="4710483"/>
            <a:ext cx="7284680" cy="940240"/>
          </a:xfrm>
        </p:spPr>
        <p:txBody>
          <a:bodyPr vert="horz" lIns="91440" tIns="45720" rIns="91440" bIns="45720" rtlCol="0" anchor="b">
            <a:normAutofit/>
          </a:bodyPr>
          <a:lstStyle/>
          <a:p>
            <a:pPr algn="r"/>
            <a:r>
              <a:rPr lang="en-US" sz="4100"/>
              <a:t>What does this data show us? </a:t>
            </a:r>
          </a:p>
        </p:txBody>
      </p:sp>
      <p:sp>
        <p:nvSpPr>
          <p:cNvPr id="4121" name="Rectangle 4120">
            <a:extLst>
              <a:ext uri="{FF2B5EF4-FFF2-40B4-BE49-F238E27FC236}">
                <a16:creationId xmlns:a16="http://schemas.microsoft.com/office/drawing/2014/main" id="{37CF0883-AA96-4F29-91B6-E89053557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503" y="4557357"/>
            <a:ext cx="39259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23" name="Rectangle 4122">
            <a:extLst>
              <a:ext uri="{FF2B5EF4-FFF2-40B4-BE49-F238E27FC236}">
                <a16:creationId xmlns:a16="http://schemas.microsoft.com/office/drawing/2014/main" id="{D9B797FF-D9BE-4A45-92AA-9E9EF1D1F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119287"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5" name="Rectangle 4124">
            <a:extLst>
              <a:ext uri="{FF2B5EF4-FFF2-40B4-BE49-F238E27FC236}">
                <a16:creationId xmlns:a16="http://schemas.microsoft.com/office/drawing/2014/main" id="{29F78ADC-521A-4320-A903-A6944039F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4159" y="6210130"/>
            <a:ext cx="3918428"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a:extLst>
              <a:ext uri="{FF2B5EF4-FFF2-40B4-BE49-F238E27FC236}">
                <a16:creationId xmlns:a16="http://schemas.microsoft.com/office/drawing/2014/main" id="{125B9F77-E240-6C4C-7A75-38DCD71F86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42691" y="168174"/>
            <a:ext cx="5362644" cy="41584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8090764-27FD-8D6D-5882-9C8A89C910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664" y="158311"/>
            <a:ext cx="5098541" cy="418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86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762</TotalTime>
  <Words>607</Words>
  <Application>Microsoft Macintosh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Trebuchet MS</vt:lpstr>
      <vt:lpstr>Berlin</vt:lpstr>
      <vt:lpstr>Intro to Human-Centered Data Science Final Project Presentation</vt:lpstr>
      <vt:lpstr>Overview &amp; Background of Data</vt:lpstr>
      <vt:lpstr>Objective</vt:lpstr>
      <vt:lpstr>Dataframes and variables used in this project</vt:lpstr>
      <vt:lpstr>Question 1 &amp; Motivation </vt:lpstr>
      <vt:lpstr>What does this data show us? How can we dive deeper into this data to find a correlation? </vt:lpstr>
      <vt:lpstr>PowerPoint Presentation</vt:lpstr>
      <vt:lpstr>Question 2 &amp; Motivation </vt:lpstr>
      <vt:lpstr>What does this data show us? </vt:lpstr>
      <vt:lpstr>PowerPoint Presentation</vt:lpstr>
      <vt:lpstr>Question 3 &amp; Motivation </vt:lpstr>
      <vt:lpstr>What does this data show us? </vt:lpstr>
      <vt:lpstr>PowerPoint Presentation</vt:lpstr>
      <vt:lpstr>Conclusion &amp;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Preston</dc:creator>
  <cp:lastModifiedBy>John Preston</cp:lastModifiedBy>
  <cp:revision>10</cp:revision>
  <dcterms:created xsi:type="dcterms:W3CDTF">2024-11-20T18:52:48Z</dcterms:created>
  <dcterms:modified xsi:type="dcterms:W3CDTF">2024-11-21T07:35:20Z</dcterms:modified>
</cp:coreProperties>
</file>