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163F-A1E4-E84A-B398-573344072AD9}"/>
              </a:ext>
            </a:extLst>
          </p:cNvPr>
          <p:cNvSpPr>
            <a:spLocks noGrp="1"/>
          </p:cNvSpPr>
          <p:nvPr>
            <p:ph type="ctrTitle"/>
          </p:nvPr>
        </p:nvSpPr>
        <p:spPr/>
        <p:txBody>
          <a:bodyPr/>
          <a:lstStyle/>
          <a:p>
            <a:r>
              <a:rPr lang="en-US" dirty="0"/>
              <a:t>badges</a:t>
            </a:r>
          </a:p>
        </p:txBody>
      </p:sp>
      <p:sp>
        <p:nvSpPr>
          <p:cNvPr id="3" name="Subtitle 2">
            <a:extLst>
              <a:ext uri="{FF2B5EF4-FFF2-40B4-BE49-F238E27FC236}">
                <a16:creationId xmlns:a16="http://schemas.microsoft.com/office/drawing/2014/main" id="{3ABF1385-4FFB-DE4E-B554-667B0D17C1BF}"/>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100271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Headings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lstStyle/>
          <a:p>
            <a:pPr marL="0" indent="0">
              <a:buNone/>
            </a:pPr>
            <a:r>
              <a:rPr lang="en-US" dirty="0"/>
              <a:t>&lt;h1&gt;Example heading &lt;span class="badge </a:t>
            </a:r>
            <a:r>
              <a:rPr lang="en-US" dirty="0" err="1"/>
              <a:t>bg</a:t>
            </a:r>
            <a:r>
              <a:rPr lang="en-US" dirty="0"/>
              <a:t>-secondary"&gt;New&lt;/span&gt;&lt;/h1&gt; </a:t>
            </a:r>
            <a:br>
              <a:rPr lang="en-US" dirty="0"/>
            </a:br>
            <a:r>
              <a:rPr lang="en-US" dirty="0"/>
              <a:t>&lt;h2&gt;Example heading &lt;span class="badge </a:t>
            </a:r>
            <a:r>
              <a:rPr lang="en-US" dirty="0" err="1"/>
              <a:t>bg</a:t>
            </a:r>
            <a:r>
              <a:rPr lang="en-US" dirty="0"/>
              <a:t>-secondary"&gt;New&lt;/span&gt;&lt;/h2&gt; </a:t>
            </a:r>
            <a:br>
              <a:rPr lang="en-US" dirty="0"/>
            </a:br>
            <a:r>
              <a:rPr lang="en-US" dirty="0"/>
              <a:t>&lt;h3&gt;Example heading &lt;span class="badge </a:t>
            </a:r>
            <a:r>
              <a:rPr lang="en-US" dirty="0" err="1"/>
              <a:t>bg</a:t>
            </a:r>
            <a:r>
              <a:rPr lang="en-US" dirty="0"/>
              <a:t>-secondary"&gt;New&lt;/span&gt;&lt;/h3&gt; </a:t>
            </a:r>
            <a:br>
              <a:rPr lang="en-US" dirty="0"/>
            </a:br>
            <a:r>
              <a:rPr lang="en-US" dirty="0"/>
              <a:t>&lt;h4&gt;Example heading &lt;span class="badge </a:t>
            </a:r>
            <a:r>
              <a:rPr lang="en-US" dirty="0" err="1"/>
              <a:t>bg</a:t>
            </a:r>
            <a:r>
              <a:rPr lang="en-US" dirty="0"/>
              <a:t>-secondary"&gt;New&lt;/span&gt;&lt;/h4&gt; </a:t>
            </a:r>
            <a:br>
              <a:rPr lang="en-US" dirty="0"/>
            </a:br>
            <a:r>
              <a:rPr lang="en-US" dirty="0"/>
              <a:t>&lt;h5&gt;Example heading &lt;span class="badge </a:t>
            </a:r>
            <a:r>
              <a:rPr lang="en-US" dirty="0" err="1"/>
              <a:t>bg</a:t>
            </a:r>
            <a:r>
              <a:rPr lang="en-US" dirty="0"/>
              <a:t>-secondary"&gt;New&lt;/span&gt;&lt;/h5&gt; </a:t>
            </a:r>
            <a:br>
              <a:rPr lang="en-US" dirty="0"/>
            </a:br>
            <a:r>
              <a:rPr lang="en-US" dirty="0"/>
              <a:t>&lt;h6&gt;Example heading &lt;span class="badge </a:t>
            </a:r>
            <a:r>
              <a:rPr lang="en-US" dirty="0" err="1"/>
              <a:t>bg</a:t>
            </a:r>
            <a:r>
              <a:rPr lang="en-US" dirty="0"/>
              <a:t>-secondary"&gt;New&lt;/span&gt;&lt;/h6&gt;</a:t>
            </a:r>
            <a:br>
              <a:rPr lang="en-US" dirty="0"/>
            </a:br>
            <a:endParaRPr lang="en-US" dirty="0"/>
          </a:p>
        </p:txBody>
      </p:sp>
      <p:pic>
        <p:nvPicPr>
          <p:cNvPr id="5" name="Picture 4">
            <a:extLst>
              <a:ext uri="{FF2B5EF4-FFF2-40B4-BE49-F238E27FC236}">
                <a16:creationId xmlns:a16="http://schemas.microsoft.com/office/drawing/2014/main" id="{ABC1A387-4F2F-1F4F-95DA-0284B9674C86}"/>
              </a:ext>
            </a:extLst>
          </p:cNvPr>
          <p:cNvPicPr>
            <a:picLocks noChangeAspect="1"/>
          </p:cNvPicPr>
          <p:nvPr/>
        </p:nvPicPr>
        <p:blipFill>
          <a:blip r:embed="rId2"/>
          <a:stretch>
            <a:fillRect/>
          </a:stretch>
        </p:blipFill>
        <p:spPr>
          <a:xfrm>
            <a:off x="5923643" y="3327400"/>
            <a:ext cx="5613400" cy="3530600"/>
          </a:xfrm>
          <a:prstGeom prst="rect">
            <a:avLst/>
          </a:prstGeom>
        </p:spPr>
      </p:pic>
    </p:spTree>
    <p:extLst>
      <p:ext uri="{BB962C8B-B14F-4D97-AF65-F5344CB8AC3E}">
        <p14:creationId xmlns:p14="http://schemas.microsoft.com/office/powerpoint/2010/main" val="172358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Buttons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normAutofit/>
          </a:bodyPr>
          <a:lstStyle/>
          <a:p>
            <a:pPr marL="0" indent="0">
              <a:buNone/>
            </a:pPr>
            <a:r>
              <a:rPr lang="en-US" dirty="0"/>
              <a:t>Badges can be used as part of links or buttons to provide a counter.</a:t>
            </a:r>
          </a:p>
          <a:p>
            <a:pPr marL="0" indent="0">
              <a:buNone/>
            </a:pPr>
            <a:r>
              <a:rPr lang="en-US" dirty="0"/>
              <a:t>&lt;button type="button" class="</a:t>
            </a:r>
            <a:r>
              <a:rPr lang="en-US" dirty="0" err="1"/>
              <a:t>btn</a:t>
            </a:r>
            <a:r>
              <a:rPr lang="en-US" dirty="0"/>
              <a:t> </a:t>
            </a:r>
            <a:r>
              <a:rPr lang="en-US" dirty="0" err="1"/>
              <a:t>btn</a:t>
            </a:r>
            <a:r>
              <a:rPr lang="en-US" dirty="0"/>
              <a:t>-primary"&gt; </a:t>
            </a:r>
            <a:br>
              <a:rPr lang="en-US" dirty="0"/>
            </a:br>
            <a:r>
              <a:rPr lang="en-US" dirty="0"/>
              <a:t>Notifications &lt;span class="badge </a:t>
            </a:r>
            <a:r>
              <a:rPr lang="en-US" dirty="0" err="1"/>
              <a:t>bg</a:t>
            </a:r>
            <a:r>
              <a:rPr lang="en-US" dirty="0"/>
              <a:t>-secondary"&gt;4&lt;/span&gt; </a:t>
            </a:r>
            <a:br>
              <a:rPr lang="en-US" dirty="0"/>
            </a:br>
            <a:r>
              <a:rPr lang="en-US" dirty="0"/>
              <a:t>&lt;/button&gt;</a:t>
            </a:r>
          </a:p>
          <a:p>
            <a:r>
              <a:rPr lang="en-US" dirty="0"/>
              <a:t>Note that depending on how they are used, badges may be confusing for users of screen readers and similar assistive technologies. While the styling of badges provides a visual cue as to their purpose, these users will simply be presented with the content of the badge. Depending on the specific situation, these badges may seem like random additional words or numbers at the end of a sentence, link, or button.</a:t>
            </a:r>
          </a:p>
          <a:p>
            <a:r>
              <a:rPr lang="en-US" dirty="0"/>
              <a:t>Unless the context is clear (as with the “Notifications” example, where it is understood that the “4” is the number of notifications), consider including additional context with a visually hidden piece of additional text.</a:t>
            </a:r>
          </a:p>
        </p:txBody>
      </p:sp>
      <p:pic>
        <p:nvPicPr>
          <p:cNvPr id="6" name="Picture 5">
            <a:extLst>
              <a:ext uri="{FF2B5EF4-FFF2-40B4-BE49-F238E27FC236}">
                <a16:creationId xmlns:a16="http://schemas.microsoft.com/office/drawing/2014/main" id="{83EA607D-2584-EC46-901C-C50C1D6F49AC}"/>
              </a:ext>
            </a:extLst>
          </p:cNvPr>
          <p:cNvPicPr>
            <a:picLocks noChangeAspect="1"/>
          </p:cNvPicPr>
          <p:nvPr/>
        </p:nvPicPr>
        <p:blipFill>
          <a:blip r:embed="rId2"/>
          <a:stretch>
            <a:fillRect/>
          </a:stretch>
        </p:blipFill>
        <p:spPr>
          <a:xfrm>
            <a:off x="8737600" y="1834242"/>
            <a:ext cx="2235200" cy="838200"/>
          </a:xfrm>
          <a:prstGeom prst="rect">
            <a:avLst/>
          </a:prstGeom>
        </p:spPr>
      </p:pic>
    </p:spTree>
    <p:extLst>
      <p:ext uri="{BB962C8B-B14F-4D97-AF65-F5344CB8AC3E}">
        <p14:creationId xmlns:p14="http://schemas.microsoft.com/office/powerpoint/2010/main" val="191307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Buttons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normAutofit/>
          </a:bodyPr>
          <a:lstStyle/>
          <a:p>
            <a:pPr marL="0" indent="0">
              <a:buNone/>
            </a:pPr>
            <a:r>
              <a:rPr lang="en-US" dirty="0"/>
              <a:t>Positioned</a:t>
            </a:r>
          </a:p>
          <a:p>
            <a:pPr marL="0" indent="0">
              <a:buNone/>
            </a:pPr>
            <a:r>
              <a:rPr lang="en-US" dirty="0"/>
              <a:t>Use utilities to modify a .badge and position it in the corner of a link or button.</a:t>
            </a:r>
          </a:p>
          <a:p>
            <a:pPr marL="0" indent="0">
              <a:buNone/>
            </a:pPr>
            <a:r>
              <a:rPr lang="en-US" dirty="0"/>
              <a:t>&lt;button type="button" class="</a:t>
            </a:r>
            <a:r>
              <a:rPr lang="en-US" dirty="0" err="1"/>
              <a:t>btn</a:t>
            </a:r>
            <a:r>
              <a:rPr lang="en-US" dirty="0"/>
              <a:t> </a:t>
            </a:r>
            <a:r>
              <a:rPr lang="en-US" dirty="0" err="1"/>
              <a:t>btn</a:t>
            </a:r>
            <a:r>
              <a:rPr lang="en-US" dirty="0"/>
              <a:t>-primary position-relative"&gt; </a:t>
            </a:r>
            <a:br>
              <a:rPr lang="en-US" dirty="0"/>
            </a:br>
            <a:r>
              <a:rPr lang="en-US" dirty="0"/>
              <a:t>Inbox </a:t>
            </a:r>
            <a:br>
              <a:rPr lang="en-US" dirty="0"/>
            </a:br>
            <a:r>
              <a:rPr lang="en-US" dirty="0"/>
              <a:t>&lt;span class="position-absolute top-0 start-100 translate-middle badge rounded-pill </a:t>
            </a:r>
            <a:r>
              <a:rPr lang="en-US" dirty="0" err="1"/>
              <a:t>bg</a:t>
            </a:r>
            <a:r>
              <a:rPr lang="en-US" dirty="0"/>
              <a:t>-danger"&gt; </a:t>
            </a:r>
            <a:br>
              <a:rPr lang="en-US" dirty="0"/>
            </a:br>
            <a:r>
              <a:rPr lang="en-US" dirty="0"/>
              <a:t>99+ </a:t>
            </a:r>
            <a:br>
              <a:rPr lang="en-US" dirty="0"/>
            </a:br>
            <a:r>
              <a:rPr lang="en-US" dirty="0"/>
              <a:t>&lt;span class="visually-hidden"&gt;unread messages&lt;/span&gt; </a:t>
            </a:r>
            <a:br>
              <a:rPr lang="en-US" dirty="0"/>
            </a:br>
            <a:r>
              <a:rPr lang="en-US" dirty="0"/>
              <a:t>&lt;/span&gt; </a:t>
            </a:r>
            <a:br>
              <a:rPr lang="en-US" dirty="0"/>
            </a:br>
            <a:r>
              <a:rPr lang="en-US" dirty="0"/>
              <a:t>&lt;/button&gt;</a:t>
            </a:r>
            <a:br>
              <a:rPr lang="en-US" dirty="0"/>
            </a:br>
            <a:endParaRPr lang="en-US" dirty="0"/>
          </a:p>
        </p:txBody>
      </p:sp>
      <p:pic>
        <p:nvPicPr>
          <p:cNvPr id="5" name="Picture 4">
            <a:extLst>
              <a:ext uri="{FF2B5EF4-FFF2-40B4-BE49-F238E27FC236}">
                <a16:creationId xmlns:a16="http://schemas.microsoft.com/office/drawing/2014/main" id="{989C6D84-136B-6B44-9B11-FB23E3FB298D}"/>
              </a:ext>
            </a:extLst>
          </p:cNvPr>
          <p:cNvPicPr>
            <a:picLocks noChangeAspect="1"/>
          </p:cNvPicPr>
          <p:nvPr/>
        </p:nvPicPr>
        <p:blipFill>
          <a:blip r:embed="rId2"/>
          <a:stretch>
            <a:fillRect/>
          </a:stretch>
        </p:blipFill>
        <p:spPr>
          <a:xfrm>
            <a:off x="8925379" y="3762828"/>
            <a:ext cx="1460500" cy="812800"/>
          </a:xfrm>
          <a:prstGeom prst="rect">
            <a:avLst/>
          </a:prstGeom>
        </p:spPr>
      </p:pic>
    </p:spTree>
    <p:extLst>
      <p:ext uri="{BB962C8B-B14F-4D97-AF65-F5344CB8AC3E}">
        <p14:creationId xmlns:p14="http://schemas.microsoft.com/office/powerpoint/2010/main" val="419780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Buttons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normAutofit/>
          </a:bodyPr>
          <a:lstStyle/>
          <a:p>
            <a:pPr marL="0" indent="0">
              <a:buNone/>
            </a:pPr>
            <a:r>
              <a:rPr lang="en-US" dirty="0"/>
              <a:t>You can also replace the .badge class with a few more utilities without a count for a more generic indicator.</a:t>
            </a:r>
          </a:p>
          <a:p>
            <a:pPr marL="0" indent="0">
              <a:buNone/>
            </a:pPr>
            <a:r>
              <a:rPr lang="en-US" dirty="0"/>
              <a:t>&lt;button type="button" class="</a:t>
            </a:r>
            <a:r>
              <a:rPr lang="en-US" dirty="0" err="1"/>
              <a:t>btn</a:t>
            </a:r>
            <a:r>
              <a:rPr lang="en-US" dirty="0"/>
              <a:t> </a:t>
            </a:r>
            <a:r>
              <a:rPr lang="en-US" dirty="0" err="1"/>
              <a:t>btn</a:t>
            </a:r>
            <a:r>
              <a:rPr lang="en-US" dirty="0"/>
              <a:t>-primary position-relative"&gt; </a:t>
            </a:r>
            <a:br>
              <a:rPr lang="en-US" dirty="0"/>
            </a:br>
            <a:r>
              <a:rPr lang="en-US" dirty="0"/>
              <a:t>Profile&lt;span class="position-absolute top-0 start-100 translate-middle p-2 </a:t>
            </a:r>
            <a:r>
              <a:rPr lang="en-US" dirty="0" err="1"/>
              <a:t>bg</a:t>
            </a:r>
            <a:r>
              <a:rPr lang="en-US" dirty="0"/>
              <a:t>-danger border border-light rounded-circle"&gt; </a:t>
            </a:r>
            <a:br>
              <a:rPr lang="en-US" dirty="0"/>
            </a:br>
            <a:r>
              <a:rPr lang="en-US" dirty="0"/>
              <a:t>&lt;span class="visually-hidden"&gt;New alerts&lt;/span&gt; </a:t>
            </a:r>
            <a:br>
              <a:rPr lang="en-US" dirty="0"/>
            </a:br>
            <a:r>
              <a:rPr lang="en-US" dirty="0"/>
              <a:t>&lt;/span&gt; </a:t>
            </a:r>
            <a:br>
              <a:rPr lang="en-US" dirty="0"/>
            </a:br>
            <a:r>
              <a:rPr lang="en-US" dirty="0"/>
              <a:t>&lt;/button&gt;</a:t>
            </a:r>
            <a:br>
              <a:rPr lang="en-US" dirty="0"/>
            </a:br>
            <a:endParaRPr lang="en-US" dirty="0"/>
          </a:p>
        </p:txBody>
      </p:sp>
      <p:pic>
        <p:nvPicPr>
          <p:cNvPr id="6" name="Picture 5">
            <a:extLst>
              <a:ext uri="{FF2B5EF4-FFF2-40B4-BE49-F238E27FC236}">
                <a16:creationId xmlns:a16="http://schemas.microsoft.com/office/drawing/2014/main" id="{43E72A20-46EB-9247-A863-9F50DF003BB1}"/>
              </a:ext>
            </a:extLst>
          </p:cNvPr>
          <p:cNvPicPr>
            <a:picLocks noChangeAspect="1"/>
          </p:cNvPicPr>
          <p:nvPr/>
        </p:nvPicPr>
        <p:blipFill>
          <a:blip r:embed="rId2"/>
          <a:stretch>
            <a:fillRect/>
          </a:stretch>
        </p:blipFill>
        <p:spPr>
          <a:xfrm>
            <a:off x="8426450" y="2990850"/>
            <a:ext cx="1282700" cy="876300"/>
          </a:xfrm>
          <a:prstGeom prst="rect">
            <a:avLst/>
          </a:prstGeom>
        </p:spPr>
      </p:pic>
    </p:spTree>
    <p:extLst>
      <p:ext uri="{BB962C8B-B14F-4D97-AF65-F5344CB8AC3E}">
        <p14:creationId xmlns:p14="http://schemas.microsoft.com/office/powerpoint/2010/main" val="129391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Background colors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normAutofit/>
          </a:bodyPr>
          <a:lstStyle/>
          <a:p>
            <a:pPr marL="0" indent="0">
              <a:buNone/>
            </a:pPr>
            <a:r>
              <a:rPr lang="en-US" dirty="0"/>
              <a:t>Use our background utility classes to quickly change the appearance of a badge. Please note that when using Bootstrap’s default .</a:t>
            </a:r>
            <a:r>
              <a:rPr lang="en-US" dirty="0" err="1"/>
              <a:t>bg</a:t>
            </a:r>
            <a:r>
              <a:rPr lang="en-US" dirty="0"/>
              <a:t>-light, you’ll likely need a text color utility like .text-dark for proper styling. This is because background utilities do not set anything but background-color.</a:t>
            </a:r>
          </a:p>
          <a:p>
            <a:pPr marL="0" indent="0">
              <a:buNone/>
            </a:pPr>
            <a:r>
              <a:rPr lang="en-US" dirty="0"/>
              <a:t>&lt;span class="badge </a:t>
            </a:r>
            <a:r>
              <a:rPr lang="en-US" dirty="0" err="1"/>
              <a:t>bg</a:t>
            </a:r>
            <a:r>
              <a:rPr lang="en-US" dirty="0"/>
              <a:t>-primary"&gt;Primary&lt;/span&gt; </a:t>
            </a:r>
            <a:br>
              <a:rPr lang="en-US" dirty="0"/>
            </a:br>
            <a:r>
              <a:rPr lang="en-US" dirty="0"/>
              <a:t>&lt;span class="badge </a:t>
            </a:r>
            <a:r>
              <a:rPr lang="en-US" dirty="0" err="1"/>
              <a:t>bg</a:t>
            </a:r>
            <a:r>
              <a:rPr lang="en-US" dirty="0"/>
              <a:t>-secondary"&gt;Secondary&lt;/span&gt; </a:t>
            </a:r>
            <a:br>
              <a:rPr lang="en-US" dirty="0"/>
            </a:br>
            <a:r>
              <a:rPr lang="en-US" dirty="0"/>
              <a:t>&lt;span class="badge </a:t>
            </a:r>
            <a:r>
              <a:rPr lang="en-US" dirty="0" err="1"/>
              <a:t>bg</a:t>
            </a:r>
            <a:r>
              <a:rPr lang="en-US" dirty="0"/>
              <a:t>-success"&gt;Success&lt;/span&gt; </a:t>
            </a:r>
            <a:br>
              <a:rPr lang="en-US" dirty="0"/>
            </a:br>
            <a:r>
              <a:rPr lang="en-US" dirty="0"/>
              <a:t>&lt;span class="badge </a:t>
            </a:r>
            <a:r>
              <a:rPr lang="en-US" dirty="0" err="1"/>
              <a:t>bg</a:t>
            </a:r>
            <a:r>
              <a:rPr lang="en-US" dirty="0"/>
              <a:t>-danger"&gt;Danger&lt;/span&gt; </a:t>
            </a:r>
            <a:br>
              <a:rPr lang="en-US" dirty="0"/>
            </a:br>
            <a:r>
              <a:rPr lang="en-US" dirty="0"/>
              <a:t>&lt;span class="badge </a:t>
            </a:r>
            <a:r>
              <a:rPr lang="en-US" dirty="0" err="1"/>
              <a:t>bg</a:t>
            </a:r>
            <a:r>
              <a:rPr lang="en-US" dirty="0"/>
              <a:t>-warning text-dark"&gt;Warning&lt;/span&gt; </a:t>
            </a:r>
            <a:br>
              <a:rPr lang="en-US" dirty="0"/>
            </a:br>
            <a:r>
              <a:rPr lang="en-US" dirty="0"/>
              <a:t>&lt;span class="badge </a:t>
            </a:r>
            <a:r>
              <a:rPr lang="en-US" dirty="0" err="1"/>
              <a:t>bg</a:t>
            </a:r>
            <a:r>
              <a:rPr lang="en-US" dirty="0"/>
              <a:t>-info text-dark"&gt;Info&lt;/span&gt; </a:t>
            </a:r>
            <a:br>
              <a:rPr lang="en-US" dirty="0"/>
            </a:br>
            <a:r>
              <a:rPr lang="en-US" dirty="0"/>
              <a:t>&lt;span class="badge </a:t>
            </a:r>
            <a:r>
              <a:rPr lang="en-US" dirty="0" err="1"/>
              <a:t>bg</a:t>
            </a:r>
            <a:r>
              <a:rPr lang="en-US" dirty="0"/>
              <a:t>-light text-dark"&gt;Light&lt;/span&gt; </a:t>
            </a:r>
            <a:br>
              <a:rPr lang="en-US" dirty="0"/>
            </a:br>
            <a:r>
              <a:rPr lang="en-US" dirty="0"/>
              <a:t>&lt;span class="badge </a:t>
            </a:r>
            <a:r>
              <a:rPr lang="en-US" dirty="0" err="1"/>
              <a:t>bg</a:t>
            </a:r>
            <a:r>
              <a:rPr lang="en-US" dirty="0"/>
              <a:t>-dark"&gt;Dark&lt;/span&gt;</a:t>
            </a:r>
            <a:br>
              <a:rPr lang="en-US" dirty="0"/>
            </a:br>
            <a:endParaRPr lang="en-US" dirty="0"/>
          </a:p>
        </p:txBody>
      </p:sp>
      <p:pic>
        <p:nvPicPr>
          <p:cNvPr id="5" name="Picture 4">
            <a:extLst>
              <a:ext uri="{FF2B5EF4-FFF2-40B4-BE49-F238E27FC236}">
                <a16:creationId xmlns:a16="http://schemas.microsoft.com/office/drawing/2014/main" id="{CD17DBD3-F508-E245-8B08-4789FCE9324D}"/>
              </a:ext>
            </a:extLst>
          </p:cNvPr>
          <p:cNvPicPr>
            <a:picLocks noChangeAspect="1"/>
          </p:cNvPicPr>
          <p:nvPr/>
        </p:nvPicPr>
        <p:blipFill>
          <a:blip r:embed="rId2"/>
          <a:stretch>
            <a:fillRect/>
          </a:stretch>
        </p:blipFill>
        <p:spPr>
          <a:xfrm>
            <a:off x="5142593" y="5384800"/>
            <a:ext cx="6565900" cy="482600"/>
          </a:xfrm>
          <a:prstGeom prst="rect">
            <a:avLst/>
          </a:prstGeom>
        </p:spPr>
      </p:pic>
    </p:spTree>
    <p:extLst>
      <p:ext uri="{BB962C8B-B14F-4D97-AF65-F5344CB8AC3E}">
        <p14:creationId xmlns:p14="http://schemas.microsoft.com/office/powerpoint/2010/main" val="30001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B57-D87D-BA41-A450-76E062B3C40B}"/>
              </a:ext>
            </a:extLst>
          </p:cNvPr>
          <p:cNvSpPr>
            <a:spLocks noGrp="1"/>
          </p:cNvSpPr>
          <p:nvPr>
            <p:ph type="title"/>
          </p:nvPr>
        </p:nvSpPr>
        <p:spPr>
          <a:xfrm>
            <a:off x="1371600" y="685800"/>
            <a:ext cx="9601200" cy="783771"/>
          </a:xfrm>
        </p:spPr>
        <p:txBody>
          <a:bodyPr/>
          <a:lstStyle/>
          <a:p>
            <a:r>
              <a:rPr lang="en-US" dirty="0"/>
              <a:t>Pill badges</a:t>
            </a:r>
          </a:p>
        </p:txBody>
      </p:sp>
      <p:sp>
        <p:nvSpPr>
          <p:cNvPr id="3" name="Content Placeholder 2">
            <a:extLst>
              <a:ext uri="{FF2B5EF4-FFF2-40B4-BE49-F238E27FC236}">
                <a16:creationId xmlns:a16="http://schemas.microsoft.com/office/drawing/2014/main" id="{369594AF-F67B-124B-B67A-0ECDCDACB6A4}"/>
              </a:ext>
            </a:extLst>
          </p:cNvPr>
          <p:cNvSpPr>
            <a:spLocks noGrp="1"/>
          </p:cNvSpPr>
          <p:nvPr>
            <p:ph idx="1"/>
          </p:nvPr>
        </p:nvSpPr>
        <p:spPr>
          <a:xfrm>
            <a:off x="1371600" y="1469571"/>
            <a:ext cx="9601200" cy="4397829"/>
          </a:xfrm>
        </p:spPr>
        <p:txBody>
          <a:bodyPr>
            <a:normAutofit/>
          </a:bodyPr>
          <a:lstStyle/>
          <a:p>
            <a:pPr marL="0" indent="0">
              <a:buNone/>
            </a:pPr>
            <a:r>
              <a:rPr lang="en-US" dirty="0"/>
              <a:t>Use the .rounded-pill utility class to make badges more rounded with a larger border-radius.</a:t>
            </a:r>
          </a:p>
          <a:p>
            <a:pPr marL="0" indent="0">
              <a:buNone/>
            </a:pPr>
            <a:r>
              <a:rPr lang="en-US" dirty="0"/>
              <a:t>&lt;span class="badge rounded-pill </a:t>
            </a:r>
            <a:r>
              <a:rPr lang="en-US" dirty="0" err="1"/>
              <a:t>bg</a:t>
            </a:r>
            <a:r>
              <a:rPr lang="en-US" dirty="0"/>
              <a:t>-primary"&gt;Primary&lt;/span&gt; </a:t>
            </a:r>
            <a:br>
              <a:rPr lang="en-US" dirty="0"/>
            </a:br>
            <a:r>
              <a:rPr lang="en-US" dirty="0"/>
              <a:t>&lt;span class="badge rounded-pill </a:t>
            </a:r>
            <a:r>
              <a:rPr lang="en-US" dirty="0" err="1"/>
              <a:t>bg</a:t>
            </a:r>
            <a:r>
              <a:rPr lang="en-US" dirty="0"/>
              <a:t>-secondary"&gt;Secondary&lt;/span&gt; </a:t>
            </a:r>
            <a:br>
              <a:rPr lang="en-US" dirty="0"/>
            </a:br>
            <a:r>
              <a:rPr lang="en-US" dirty="0"/>
              <a:t>&lt;span class="badge rounded-pill </a:t>
            </a:r>
            <a:r>
              <a:rPr lang="en-US" dirty="0" err="1"/>
              <a:t>bg</a:t>
            </a:r>
            <a:r>
              <a:rPr lang="en-US" dirty="0"/>
              <a:t>-success"&gt;Success&lt;/span&gt; </a:t>
            </a:r>
            <a:br>
              <a:rPr lang="en-US" dirty="0"/>
            </a:br>
            <a:r>
              <a:rPr lang="en-US" dirty="0"/>
              <a:t>&lt;span class="badge rounded-pill </a:t>
            </a:r>
            <a:r>
              <a:rPr lang="en-US" dirty="0" err="1"/>
              <a:t>bg</a:t>
            </a:r>
            <a:r>
              <a:rPr lang="en-US" dirty="0"/>
              <a:t>-danger"&gt;Danger&lt;/span&gt; </a:t>
            </a:r>
            <a:br>
              <a:rPr lang="en-US" dirty="0"/>
            </a:br>
            <a:r>
              <a:rPr lang="en-US" dirty="0"/>
              <a:t>&lt;span class="badge rounded-pill </a:t>
            </a:r>
            <a:r>
              <a:rPr lang="en-US" dirty="0" err="1"/>
              <a:t>bg</a:t>
            </a:r>
            <a:r>
              <a:rPr lang="en-US" dirty="0"/>
              <a:t>-warning text-dark"&gt;Warning&lt;/span&gt; </a:t>
            </a:r>
            <a:br>
              <a:rPr lang="en-US" dirty="0"/>
            </a:br>
            <a:r>
              <a:rPr lang="en-US" dirty="0"/>
              <a:t>&lt;span class="badge rounded-pill </a:t>
            </a:r>
            <a:r>
              <a:rPr lang="en-US" dirty="0" err="1"/>
              <a:t>bg</a:t>
            </a:r>
            <a:r>
              <a:rPr lang="en-US" dirty="0"/>
              <a:t>-info text-dark"&gt;Info&lt;/span&gt; </a:t>
            </a:r>
            <a:br>
              <a:rPr lang="en-US" dirty="0"/>
            </a:br>
            <a:r>
              <a:rPr lang="en-US" dirty="0"/>
              <a:t>&lt;span class="badge rounded-pill </a:t>
            </a:r>
            <a:r>
              <a:rPr lang="en-US" dirty="0" err="1"/>
              <a:t>bg</a:t>
            </a:r>
            <a:r>
              <a:rPr lang="en-US" dirty="0"/>
              <a:t>-light text-dark"&gt;Light&lt;/span&gt; </a:t>
            </a:r>
            <a:br>
              <a:rPr lang="en-US" dirty="0"/>
            </a:br>
            <a:r>
              <a:rPr lang="en-US" dirty="0"/>
              <a:t>&lt;span class="badge rounded-pill </a:t>
            </a:r>
            <a:r>
              <a:rPr lang="en-US" dirty="0" err="1"/>
              <a:t>bg</a:t>
            </a:r>
            <a:r>
              <a:rPr lang="en-US" dirty="0"/>
              <a:t>-dark"&gt;Dark&lt;/span&gt;</a:t>
            </a:r>
          </a:p>
        </p:txBody>
      </p:sp>
      <p:pic>
        <p:nvPicPr>
          <p:cNvPr id="6" name="Picture 5">
            <a:extLst>
              <a:ext uri="{FF2B5EF4-FFF2-40B4-BE49-F238E27FC236}">
                <a16:creationId xmlns:a16="http://schemas.microsoft.com/office/drawing/2014/main" id="{33100E16-A0AF-CB46-97C1-10F3D1F552AB}"/>
              </a:ext>
            </a:extLst>
          </p:cNvPr>
          <p:cNvPicPr>
            <a:picLocks noChangeAspect="1"/>
          </p:cNvPicPr>
          <p:nvPr/>
        </p:nvPicPr>
        <p:blipFill>
          <a:blip r:embed="rId2"/>
          <a:stretch>
            <a:fillRect/>
          </a:stretch>
        </p:blipFill>
        <p:spPr>
          <a:xfrm>
            <a:off x="4330700" y="5166179"/>
            <a:ext cx="6642100" cy="444500"/>
          </a:xfrm>
          <a:prstGeom prst="rect">
            <a:avLst/>
          </a:prstGeom>
        </p:spPr>
      </p:pic>
    </p:spTree>
    <p:extLst>
      <p:ext uri="{BB962C8B-B14F-4D97-AF65-F5344CB8AC3E}">
        <p14:creationId xmlns:p14="http://schemas.microsoft.com/office/powerpoint/2010/main" val="14243721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TotalTime>
  <Words>704</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badges</vt:lpstr>
      <vt:lpstr>Headings</vt:lpstr>
      <vt:lpstr>Buttons</vt:lpstr>
      <vt:lpstr>Buttons</vt:lpstr>
      <vt:lpstr>Buttons</vt:lpstr>
      <vt:lpstr>Background colors</vt:lpstr>
      <vt:lpstr>Pill badges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badges</dc:title>
  <dc:creator>Microsoft Office User</dc:creator>
  <cp:lastModifiedBy>Microsoft Office User</cp:lastModifiedBy>
  <cp:revision>1</cp:revision>
  <dcterms:created xsi:type="dcterms:W3CDTF">2021-08-12T14:24:00Z</dcterms:created>
  <dcterms:modified xsi:type="dcterms:W3CDTF">2021-08-12T14:30:10Z</dcterms:modified>
</cp:coreProperties>
</file>